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23"/>
  </p:notesMasterIdLst>
  <p:sldIdLst>
    <p:sldId id="2334" r:id="rId5"/>
    <p:sldId id="2520" r:id="rId6"/>
    <p:sldId id="2483" r:id="rId7"/>
    <p:sldId id="2522" r:id="rId8"/>
    <p:sldId id="2521" r:id="rId9"/>
    <p:sldId id="2304" r:id="rId10"/>
    <p:sldId id="785" r:id="rId11"/>
    <p:sldId id="2303" r:id="rId12"/>
    <p:sldId id="2370" r:id="rId13"/>
    <p:sldId id="2367" r:id="rId14"/>
    <p:sldId id="2369" r:id="rId15"/>
    <p:sldId id="2523" r:id="rId16"/>
    <p:sldId id="2307" r:id="rId17"/>
    <p:sldId id="2310" r:id="rId18"/>
    <p:sldId id="2313" r:id="rId19"/>
    <p:sldId id="2332" r:id="rId20"/>
    <p:sldId id="695" r:id="rId21"/>
    <p:sldId id="2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B0324"/>
    <a:srgbClr val="FF595E"/>
    <a:srgbClr val="FF9300"/>
    <a:srgbClr val="07205F"/>
    <a:srgbClr val="6A4C93"/>
    <a:srgbClr val="1982C4"/>
    <a:srgbClr val="3C3450"/>
    <a:srgbClr val="3083A7"/>
    <a:srgbClr val="FFB3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1377"/>
  </p:normalViewPr>
  <p:slideViewPr>
    <p:cSldViewPr snapToGrid="0">
      <p:cViewPr varScale="1">
        <p:scale>
          <a:sx n="82" d="100"/>
          <a:sy n="82" d="100"/>
        </p:scale>
        <p:origin x="60" y="12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9255E-1A2D-2045-B70E-5035DF966416}" type="datetimeFigureOut">
              <a:rPr lang="en-US" smtClean="0"/>
              <a:t>9/19/2024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1AD26-9091-834D-916D-F5A78DDB9C85}" type="slidenum">
              <a:rPr lang="en-US" smtClean="0"/>
              <a:t>‹#›</a:t>
            </a:fld>
            <a:endParaRPr lang="en-US" dirty="0"/>
          </a:p>
        </p:txBody>
      </p:sp>
    </p:spTree>
    <p:extLst>
      <p:ext uri="{BB962C8B-B14F-4D97-AF65-F5344CB8AC3E}">
        <p14:creationId xmlns:p14="http://schemas.microsoft.com/office/powerpoint/2010/main" val="1606288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ao.org/publications/sofi/2020/e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o.org/publications/sofi/2021/e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0</a:t>
            </a:fld>
            <a:endParaRPr lang="en-US"/>
          </a:p>
        </p:txBody>
      </p:sp>
    </p:spTree>
    <p:extLst>
      <p:ext uri="{BB962C8B-B14F-4D97-AF65-F5344CB8AC3E}">
        <p14:creationId xmlns:p14="http://schemas.microsoft.com/office/powerpoint/2010/main" val="246397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We do now have an indicator of access to </a:t>
            </a:r>
            <a:r>
              <a:rPr lang="en-US" sz="2000" b="1"/>
              <a:t>nutritious diets to meet dietary needs</a:t>
            </a:r>
            <a:r>
              <a:rPr lang="en-US" sz="2000"/>
              <a:t>, as a new food security indicator.</a:t>
            </a:r>
          </a:p>
          <a:p>
            <a:r>
              <a:rPr lang="en-US" sz="2000"/>
              <a:t>Now incorporated into FAOSTAT and monitored annually in the SOFI reports.</a:t>
            </a:r>
          </a:p>
          <a:p>
            <a:endParaRPr lang="en-US" sz="2000"/>
          </a:p>
          <a:p>
            <a:r>
              <a:rPr lang="en-US" sz="2000"/>
              <a:t>This indicator rests on a clear set of criteria for what it means to meet dietary needs – beyond calories.</a:t>
            </a:r>
          </a:p>
          <a:p>
            <a:endParaRPr lang="en-US" sz="2000"/>
          </a:p>
          <a:p>
            <a:endParaRPr lang="en-US" sz="2000"/>
          </a:p>
          <a:p>
            <a:r>
              <a:rPr lang="en-US" sz="2000"/>
              <a:t>“Estimates of the cost and affordability of healthy diets will be updated annually and disseminated in this report, reflecting the most recent data as they become available.”</a:t>
            </a:r>
          </a:p>
          <a:p>
            <a:r>
              <a:rPr lang="en-US" sz="2000" i="1"/>
              <a:t>-SOFI 2021, p29</a:t>
            </a:r>
          </a:p>
          <a:p>
            <a:r>
              <a:rPr lang="en-US" sz="1200">
                <a:hlinkClick r:id="rId3"/>
              </a:rPr>
              <a:t>http://www.fao.org/publications/sofi/2020/en/</a:t>
            </a:r>
            <a:endParaRPr lang="en-US" sz="1200"/>
          </a:p>
          <a:p>
            <a:r>
              <a:rPr lang="en-US" sz="1200">
                <a:hlinkClick r:id="rId4"/>
              </a:rPr>
              <a:t>https://www.fao.org/publications/sofi/2021/en/</a:t>
            </a:r>
            <a:endParaRPr lang="en-US" sz="120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a:p>
        </p:txBody>
      </p:sp>
    </p:spTree>
    <p:extLst>
      <p:ext uri="{BB962C8B-B14F-4D97-AF65-F5344CB8AC3E}">
        <p14:creationId xmlns:p14="http://schemas.microsoft.com/office/powerpoint/2010/main" val="211641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t>One key finding is that </a:t>
            </a:r>
            <a:r>
              <a:rPr lang="en-US" err="1"/>
              <a:t>CoHD</a:t>
            </a:r>
            <a:r>
              <a:rPr lang="en-US"/>
              <a:t> doesn’t vary systematically with national income...</a:t>
            </a:r>
          </a:p>
          <a:p>
            <a:pPr marL="171450" indent="-171450">
              <a:buFont typeface="Calibri"/>
              <a:buChar char="-"/>
            </a:pPr>
            <a:r>
              <a:rPr lang="en-US"/>
              <a:t>Actual food spending and number/proportion of people who can afford a healthy diet varies widely between countries</a:t>
            </a:r>
          </a:p>
          <a:p>
            <a:pPr marL="171450" indent="-171450">
              <a:buFont typeface="Calibri"/>
              <a:buChar char="-"/>
            </a:pPr>
            <a:endParaRPr lang="en-US"/>
          </a:p>
        </p:txBody>
      </p:sp>
      <p:sp>
        <p:nvSpPr>
          <p:cNvPr id="4" name="Slide Number Placeholder 3"/>
          <p:cNvSpPr>
            <a:spLocks noGrp="1"/>
          </p:cNvSpPr>
          <p:nvPr>
            <p:ph type="sldNum" sz="quarter" idx="5"/>
          </p:nvPr>
        </p:nvSpPr>
        <p:spPr/>
        <p:txBody>
          <a:bodyPr/>
          <a:lstStyle/>
          <a:p>
            <a:fld id="{6DBFDBD6-3799-144E-8225-24A91623FF43}" type="slidenum">
              <a:rPr lang="en-US" smtClean="0"/>
              <a:t>2</a:t>
            </a:fld>
            <a:endParaRPr lang="en-US"/>
          </a:p>
        </p:txBody>
      </p:sp>
    </p:spTree>
    <p:extLst>
      <p:ext uri="{BB962C8B-B14F-4D97-AF65-F5344CB8AC3E}">
        <p14:creationId xmlns:p14="http://schemas.microsoft.com/office/powerpoint/2010/main" val="347427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a:t>
            </a:fld>
            <a:endParaRPr lang="en-US"/>
          </a:p>
        </p:txBody>
      </p:sp>
    </p:spTree>
    <p:extLst>
      <p:ext uri="{BB962C8B-B14F-4D97-AF65-F5344CB8AC3E}">
        <p14:creationId xmlns:p14="http://schemas.microsoft.com/office/powerpoint/2010/main" val="148863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Key messages from SOFI 2024 updates:</a:t>
            </a:r>
          </a:p>
          <a:p>
            <a:pPr marL="171450" lvl="0" indent="-171450">
              <a:buFont typeface="Arial" panose="020B0604020202020204" pitchFamily="34" charset="0"/>
              <a:buChar char="•"/>
            </a:pPr>
            <a:r>
              <a:rPr lang="en-US" b="0" i="0" dirty="0">
                <a:solidFill>
                  <a:srgbClr val="000000"/>
                </a:solidFill>
                <a:effectLst/>
                <a:latin typeface="trade-gothic-next"/>
              </a:rPr>
              <a:t>Affordability improved, with # of people who cannot afford now below pre-pandemic levels, in Asia and in Northern America and Europe</a:t>
            </a:r>
          </a:p>
          <a:p>
            <a:pPr marL="171450" lvl="0" indent="-171450">
              <a:buFont typeface="Arial" panose="020B0604020202020204" pitchFamily="34" charset="0"/>
              <a:buChar char="•"/>
            </a:pPr>
            <a:r>
              <a:rPr lang="en-US" b="0" i="0" dirty="0">
                <a:solidFill>
                  <a:srgbClr val="000000"/>
                </a:solidFill>
                <a:effectLst/>
                <a:latin typeface="trade-gothic-next"/>
              </a:rPr>
              <a:t>Affordability decreased substantially in Africa, where the number of people who can’t afford a healthy diet rose to ~925 million in 2022, up by ~25 million from 2021</a:t>
            </a:r>
          </a:p>
          <a:p>
            <a:pPr marL="171450" lvl="0" indent="-171450">
              <a:buFont typeface="Arial" panose="020B0604020202020204" pitchFamily="34" charset="0"/>
              <a:buChar char="•"/>
            </a:pPr>
            <a:r>
              <a:rPr lang="en-US" b="0" i="0" dirty="0">
                <a:solidFill>
                  <a:srgbClr val="F27100"/>
                </a:solidFill>
                <a:effectLst/>
                <a:latin typeface="trade-gothic-next"/>
              </a:rPr>
              <a:t>U</a:t>
            </a:r>
            <a:r>
              <a:rPr lang="en-US" b="0" i="0" dirty="0">
                <a:solidFill>
                  <a:srgbClr val="000000"/>
                </a:solidFill>
                <a:effectLst/>
                <a:latin typeface="trade-gothic-next"/>
              </a:rPr>
              <a:t>nequal recovery from pandemic and other financial crises also occurred across country income groups – low income countries at worst rates since monitoring began in 2017 </a:t>
            </a:r>
          </a:p>
          <a:p>
            <a:pPr marL="628650" lvl="1" indent="-171450">
              <a:buFont typeface="Arial" panose="020B0604020202020204" pitchFamily="34" charset="0"/>
              <a:buChar char="•"/>
            </a:pPr>
            <a:r>
              <a:rPr lang="en-US" b="0" i="0" dirty="0">
                <a:solidFill>
                  <a:srgbClr val="000000"/>
                </a:solidFill>
                <a:effectLst/>
                <a:latin typeface="trade-gothic-next"/>
              </a:rPr>
              <a:t>~60% of people who can’t afford are in LMIC </a:t>
            </a:r>
          </a:p>
          <a:p>
            <a:pPr marL="171450" indent="-171450">
              <a:buFont typeface="Arial" panose="020B0604020202020204" pitchFamily="34" charset="0"/>
              <a:buChar char="•"/>
            </a:pPr>
            <a:endParaRPr lang="en-US" dirty="0"/>
          </a:p>
          <a:p>
            <a:endParaRPr lang="en-US" dirty="0"/>
          </a:p>
          <a:p>
            <a:endParaRPr lang="en-US" dirty="0"/>
          </a:p>
          <a:p>
            <a:r>
              <a:rPr lang="en-US" dirty="0"/>
              <a:t>--- </a:t>
            </a:r>
          </a:p>
          <a:p>
            <a:endParaRPr lang="en-US" dirty="0"/>
          </a:p>
          <a:p>
            <a:r>
              <a:rPr lang="en-US" dirty="0"/>
              <a:t>Updated from previous rounds of the SOFI, now using ICP 2021 prices and a new affordability method</a:t>
            </a:r>
          </a:p>
          <a:p>
            <a:pPr marL="171450" indent="-171450">
              <a:buFontTx/>
              <a:buChar char="-"/>
            </a:pPr>
            <a:r>
              <a:rPr lang="en-US" dirty="0"/>
              <a:t>Previous finding from SOFI 2022 (?) was that over 3 billion people (42% of population) could not afford a healthy diet in 2021</a:t>
            </a:r>
          </a:p>
          <a:p>
            <a:pPr marL="171450" indent="-171450">
              <a:buFontTx/>
              <a:buChar char="-"/>
            </a:pPr>
            <a:r>
              <a:rPr lang="en-US" dirty="0"/>
              <a:t>Now reporting on 2022 </a:t>
            </a:r>
          </a:p>
          <a:p>
            <a:r>
              <a:rPr lang="en-US" dirty="0"/>
              <a:t>New affordability method has different non-food costs depending on country income level   </a:t>
            </a:r>
          </a:p>
          <a:p>
            <a:endParaRPr lang="en-US" dirty="0"/>
          </a:p>
          <a:p>
            <a:r>
              <a:rPr lang="en-US" dirty="0"/>
              <a:t>------</a:t>
            </a:r>
          </a:p>
          <a:p>
            <a:r>
              <a:rPr lang="en-US" dirty="0"/>
              <a:t>This statistic was published by FAO et al., and you can find the information on FAOSTAT and our [FPN] DataHub hosted at the World Bank.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Cost and Affordability of a Healthy Diet is an indicator recently adopted by FAO as a global food security indicator to complement the Prevalence of Undernourishment and Food Insecurity Experience Scale. This indicator has revealed that approximately three billion people cannot afford a healthy diet, meaning a least-cost diet that satisfies dietary guidelines. The majority of those who cannot afford a healthy diet are living in sub-Saharan Africa and South Asia.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a:t>
            </a:fld>
            <a:endParaRPr lang="en-US"/>
          </a:p>
        </p:txBody>
      </p:sp>
    </p:spTree>
    <p:extLst>
      <p:ext uri="{BB962C8B-B14F-4D97-AF65-F5344CB8AC3E}">
        <p14:creationId xmlns:p14="http://schemas.microsoft.com/office/powerpoint/2010/main" val="211540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Items selected reflect local availability and price, delivering the same balance across food groups in all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  All items shown are widely consumed in each country, but in very different quantities from these benchmark diets; </a:t>
            </a:r>
            <a:br>
              <a:rPr lang="en-US" altLang="en-US" sz="1200" i="1" dirty="0">
                <a:solidFill>
                  <a:schemeClr val="accent1">
                    <a:lumMod val="50000"/>
                  </a:schemeClr>
                </a:solidFill>
              </a:rPr>
            </a:br>
            <a:r>
              <a:rPr lang="en-US" altLang="en-US" sz="1200" i="1" dirty="0">
                <a:solidFill>
                  <a:schemeClr val="accent1">
                    <a:lumMod val="50000"/>
                  </a:schemeClr>
                </a:solidFill>
              </a:rPr>
              <a:t>in these countries actual diets are mostly starchy staples which results in undernutrition.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  Benchmark costs shown here are for based on national average item availability and price reported for 2017, converted to US dollars at purchasing-power parity exchange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1"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1" dirty="0">
              <a:solidFill>
                <a:schemeClr val="accent1">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7</a:t>
            </a:fld>
            <a:endParaRPr lang="en-US"/>
          </a:p>
        </p:txBody>
      </p:sp>
    </p:spTree>
    <p:extLst>
      <p:ext uri="{BB962C8B-B14F-4D97-AF65-F5344CB8AC3E}">
        <p14:creationId xmlns:p14="http://schemas.microsoft.com/office/powerpoint/2010/main" val="129656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The HDB target is designed for global monitoring, based on commonalities among national dietary guidelines.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Resulting diets are close but may not exactly meet all DRI requirements for nutrients, or the U.S. DGAs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Additional costs to meet DRIs or DGAs would be small, but actual spending in Italy or </a:t>
            </a:r>
            <a:br>
              <a:rPr lang="en-US" altLang="en-US" sz="1200" i="1" dirty="0">
                <a:solidFill>
                  <a:schemeClr val="accent1">
                    <a:lumMod val="50000"/>
                  </a:schemeClr>
                </a:solidFill>
              </a:rPr>
            </a:br>
            <a:r>
              <a:rPr lang="en-US" altLang="en-US" sz="1200" i="1" dirty="0">
                <a:solidFill>
                  <a:schemeClr val="accent1">
                    <a:lumMod val="50000"/>
                  </a:schemeClr>
                </a:solidFill>
              </a:rPr>
              <a:t>the U.S. is much greater due to other attributes of foods being purchased</a:t>
            </a:r>
          </a:p>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8</a:t>
            </a:fld>
            <a:endParaRPr lang="en-US"/>
          </a:p>
        </p:txBody>
      </p:sp>
    </p:spTree>
    <p:extLst>
      <p:ext uri="{BB962C8B-B14F-4D97-AF65-F5344CB8AC3E}">
        <p14:creationId xmlns:p14="http://schemas.microsoft.com/office/powerpoint/2010/main" val="361772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B05668-0996-46C7-A9AB-813782AEC72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0956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76BD86E-1235-42EA-B7DE-EE97AB3C343E}"/>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1F10ACA-1147-4E89-99F6-4AC100F913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8990B86F-69FD-4DF2-8688-AFBC7A9F2C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5184D3-949D-4416-B79A-CABD382CFBC3}" type="slidenum">
              <a:rPr lang="en-US" altLang="en-US"/>
              <a:pPr/>
              <a:t>17</a:t>
            </a:fld>
            <a:endParaRPr lang="en-US" altLang="en-US"/>
          </a:p>
        </p:txBody>
      </p:sp>
    </p:spTree>
    <p:extLst>
      <p:ext uri="{BB962C8B-B14F-4D97-AF65-F5344CB8AC3E}">
        <p14:creationId xmlns:p14="http://schemas.microsoft.com/office/powerpoint/2010/main" val="396645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3702-2A9B-6FB8-7720-08206AFD23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0BCF5B-16F6-04EB-5DD8-D37C48CB79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9090E9-D1D0-033D-C799-67F7182E885F}"/>
              </a:ext>
            </a:extLst>
          </p:cNvPr>
          <p:cNvSpPr>
            <a:spLocks noGrp="1"/>
          </p:cNvSpPr>
          <p:nvPr>
            <p:ph type="dt" sz="half" idx="10"/>
          </p:nvPr>
        </p:nvSpPr>
        <p:spPr/>
        <p:txBody>
          <a:bodyPr/>
          <a:lstStyle/>
          <a:p>
            <a:fld id="{3CA348D7-AB81-CF49-9302-D26EEF09452D}" type="datetime1">
              <a:rPr lang="en-US" smtClean="0"/>
              <a:t>9/19/2024</a:t>
            </a:fld>
            <a:endParaRPr lang="en-US" dirty="0"/>
          </a:p>
        </p:txBody>
      </p:sp>
      <p:sp>
        <p:nvSpPr>
          <p:cNvPr id="5" name="Footer Placeholder 4">
            <a:extLst>
              <a:ext uri="{FF2B5EF4-FFF2-40B4-BE49-F238E27FC236}">
                <a16:creationId xmlns:a16="http://schemas.microsoft.com/office/drawing/2014/main" id="{01970A64-1034-6EC4-2DC3-B165AFDA77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7408CA-BB6C-DEBB-7C8E-E5C1128FDA7D}"/>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100041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822F-A7EE-F7EB-BF1F-9F3FD6904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244D48-34A2-EA93-79E6-6ECBC7161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4B264-A73C-614A-7BB8-613D5DC051FD}"/>
              </a:ext>
            </a:extLst>
          </p:cNvPr>
          <p:cNvSpPr>
            <a:spLocks noGrp="1"/>
          </p:cNvSpPr>
          <p:nvPr>
            <p:ph type="dt" sz="half" idx="10"/>
          </p:nvPr>
        </p:nvSpPr>
        <p:spPr/>
        <p:txBody>
          <a:bodyPr/>
          <a:lstStyle/>
          <a:p>
            <a:fld id="{ECDE44FB-B582-C845-8CAD-BE239FB4E65E}" type="datetime1">
              <a:rPr lang="en-US" smtClean="0"/>
              <a:t>9/19/2024</a:t>
            </a:fld>
            <a:endParaRPr lang="en-US" dirty="0"/>
          </a:p>
        </p:txBody>
      </p:sp>
      <p:sp>
        <p:nvSpPr>
          <p:cNvPr id="5" name="Footer Placeholder 4">
            <a:extLst>
              <a:ext uri="{FF2B5EF4-FFF2-40B4-BE49-F238E27FC236}">
                <a16:creationId xmlns:a16="http://schemas.microsoft.com/office/drawing/2014/main" id="{78EDEE68-699A-97DC-F6C8-3463CEC5B6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6C424B-F3FB-B6ED-5903-F1F1B38D327E}"/>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180692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4B467D-3DF1-24D3-C5B6-F02802E1A0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E54A1F-00F1-07AC-2510-7494F4B2AC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1A8D7-24EA-69EE-ACE9-19444C167868}"/>
              </a:ext>
            </a:extLst>
          </p:cNvPr>
          <p:cNvSpPr>
            <a:spLocks noGrp="1"/>
          </p:cNvSpPr>
          <p:nvPr>
            <p:ph type="dt" sz="half" idx="10"/>
          </p:nvPr>
        </p:nvSpPr>
        <p:spPr/>
        <p:txBody>
          <a:bodyPr/>
          <a:lstStyle/>
          <a:p>
            <a:fld id="{0A3D5AAF-30D5-204B-B0C1-EB0ECD4C022B}" type="datetime1">
              <a:rPr lang="en-US" smtClean="0"/>
              <a:t>9/19/2024</a:t>
            </a:fld>
            <a:endParaRPr lang="en-US" dirty="0"/>
          </a:p>
        </p:txBody>
      </p:sp>
      <p:sp>
        <p:nvSpPr>
          <p:cNvPr id="5" name="Footer Placeholder 4">
            <a:extLst>
              <a:ext uri="{FF2B5EF4-FFF2-40B4-BE49-F238E27FC236}">
                <a16:creationId xmlns:a16="http://schemas.microsoft.com/office/drawing/2014/main" id="{35D5F2F0-FD3A-FABD-B050-DC13D80078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633347-A71B-3F2B-8185-E2C6496C5EF5}"/>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2998739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478457-C6B3-90DE-A940-A8EF3D9BE254}"/>
              </a:ext>
            </a:extLst>
          </p:cNvPr>
          <p:cNvSpPr/>
          <p:nvPr userDrawn="1"/>
        </p:nvSpPr>
        <p:spPr>
          <a:xfrm>
            <a:off x="0" y="-8331"/>
            <a:ext cx="12192000" cy="1295497"/>
          </a:xfrm>
          <a:prstGeom prst="rect">
            <a:avLst/>
          </a:prstGeom>
          <a:solidFill>
            <a:srgbClr val="2F8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32127-89A5-C34D-6BDB-DDDAE0B1852F}"/>
              </a:ext>
            </a:extLst>
          </p:cNvPr>
          <p:cNvSpPr>
            <a:spLocks noGrp="1"/>
          </p:cNvSpPr>
          <p:nvPr>
            <p:ph type="title" hasCustomPrompt="1"/>
          </p:nvPr>
        </p:nvSpPr>
        <p:spPr>
          <a:xfrm>
            <a:off x="412296" y="-8331"/>
            <a:ext cx="11266181" cy="1325563"/>
          </a:xfrm>
        </p:spPr>
        <p:txBody>
          <a:bodyPr/>
          <a:lstStyle>
            <a:lvl1pPr>
              <a:defRPr>
                <a:solidFill>
                  <a:schemeClr val="bg1"/>
                </a:solidFill>
              </a:defRPr>
            </a:lvl1pPr>
          </a:lstStyle>
          <a:p>
            <a:r>
              <a:rPr lang="en-US"/>
              <a:t>Slide Title</a:t>
            </a:r>
          </a:p>
        </p:txBody>
      </p:sp>
      <p:pic>
        <p:nvPicPr>
          <p:cNvPr id="13" name="Picture 12" descr="A picture containing text&#10;&#10;Description automatically generated">
            <a:extLst>
              <a:ext uri="{FF2B5EF4-FFF2-40B4-BE49-F238E27FC236}">
                <a16:creationId xmlns:a16="http://schemas.microsoft.com/office/drawing/2014/main" id="{7FE14478-5390-B107-0FBF-D8060EF42B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88387" y="6089498"/>
            <a:ext cx="2431399" cy="631977"/>
          </a:xfrm>
          <a:prstGeom prst="rect">
            <a:avLst/>
          </a:prstGeom>
        </p:spPr>
      </p:pic>
      <p:sp>
        <p:nvSpPr>
          <p:cNvPr id="9" name="Text Placeholder 3">
            <a:extLst>
              <a:ext uri="{FF2B5EF4-FFF2-40B4-BE49-F238E27FC236}">
                <a16:creationId xmlns:a16="http://schemas.microsoft.com/office/drawing/2014/main" id="{DF9D568E-5182-CC12-021C-139136284BCF}"/>
              </a:ext>
            </a:extLst>
          </p:cNvPr>
          <p:cNvSpPr>
            <a:spLocks noGrp="1"/>
          </p:cNvSpPr>
          <p:nvPr>
            <p:ph type="body" sz="half" idx="2" hasCustomPrompt="1"/>
          </p:nvPr>
        </p:nvSpPr>
        <p:spPr>
          <a:xfrm>
            <a:off x="412297" y="1523205"/>
            <a:ext cx="11266181" cy="4460151"/>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Slide text</a:t>
            </a:r>
          </a:p>
        </p:txBody>
      </p:sp>
    </p:spTree>
    <p:extLst>
      <p:ext uri="{BB962C8B-B14F-4D97-AF65-F5344CB8AC3E}">
        <p14:creationId xmlns:p14="http://schemas.microsoft.com/office/powerpoint/2010/main" val="104368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0330-45F6-8CD0-65D8-2E6466A7D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5A87BF-A79A-5953-B0E1-05B01ED7A0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05C9C-DA91-72E9-841E-34878F2DBDB9}"/>
              </a:ext>
            </a:extLst>
          </p:cNvPr>
          <p:cNvSpPr>
            <a:spLocks noGrp="1"/>
          </p:cNvSpPr>
          <p:nvPr>
            <p:ph type="dt" sz="half" idx="10"/>
          </p:nvPr>
        </p:nvSpPr>
        <p:spPr/>
        <p:txBody>
          <a:bodyPr/>
          <a:lstStyle/>
          <a:p>
            <a:fld id="{92ADF217-24F1-F84F-B163-CABF157309B7}" type="datetime1">
              <a:rPr lang="en-US" smtClean="0"/>
              <a:t>9/19/2024</a:t>
            </a:fld>
            <a:endParaRPr lang="en-US" dirty="0"/>
          </a:p>
        </p:txBody>
      </p:sp>
      <p:sp>
        <p:nvSpPr>
          <p:cNvPr id="5" name="Footer Placeholder 4">
            <a:extLst>
              <a:ext uri="{FF2B5EF4-FFF2-40B4-BE49-F238E27FC236}">
                <a16:creationId xmlns:a16="http://schemas.microsoft.com/office/drawing/2014/main" id="{2ED8C988-87A9-CE13-BFC8-3DC60E8E94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C7E30C-B3B9-F62B-F0FA-66438CD4E518}"/>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392840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C36A-D214-7A0C-85DF-27BA4A3D33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8738AE-7E29-FA4C-C497-8368739E4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EF32-BCB2-B2B7-5159-255B64D48B9A}"/>
              </a:ext>
            </a:extLst>
          </p:cNvPr>
          <p:cNvSpPr>
            <a:spLocks noGrp="1"/>
          </p:cNvSpPr>
          <p:nvPr>
            <p:ph type="dt" sz="half" idx="10"/>
          </p:nvPr>
        </p:nvSpPr>
        <p:spPr/>
        <p:txBody>
          <a:bodyPr/>
          <a:lstStyle/>
          <a:p>
            <a:fld id="{0874744D-4262-8040-9D2B-660F36AAF993}" type="datetime1">
              <a:rPr lang="en-US" smtClean="0"/>
              <a:t>9/19/2024</a:t>
            </a:fld>
            <a:endParaRPr lang="en-US" dirty="0"/>
          </a:p>
        </p:txBody>
      </p:sp>
      <p:sp>
        <p:nvSpPr>
          <p:cNvPr id="5" name="Footer Placeholder 4">
            <a:extLst>
              <a:ext uri="{FF2B5EF4-FFF2-40B4-BE49-F238E27FC236}">
                <a16:creationId xmlns:a16="http://schemas.microsoft.com/office/drawing/2014/main" id="{75395341-A0EB-9352-C8DC-874F083DC7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8224DD-BC27-0F77-F7CC-1F077B417FCD}"/>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268891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1997-B80C-699E-3E7D-D68232033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65B516-E057-2993-1093-E890F06977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E2DACE-C129-37A1-F8EB-190F18ACA8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923536-CB0F-261B-25DC-22D40CC17037}"/>
              </a:ext>
            </a:extLst>
          </p:cNvPr>
          <p:cNvSpPr>
            <a:spLocks noGrp="1"/>
          </p:cNvSpPr>
          <p:nvPr>
            <p:ph type="dt" sz="half" idx="10"/>
          </p:nvPr>
        </p:nvSpPr>
        <p:spPr/>
        <p:txBody>
          <a:bodyPr/>
          <a:lstStyle/>
          <a:p>
            <a:fld id="{EAC28EE8-9A87-0149-BA78-B3ABF05C40C5}" type="datetime1">
              <a:rPr lang="en-US" smtClean="0"/>
              <a:t>9/19/2024</a:t>
            </a:fld>
            <a:endParaRPr lang="en-US" dirty="0"/>
          </a:p>
        </p:txBody>
      </p:sp>
      <p:sp>
        <p:nvSpPr>
          <p:cNvPr id="6" name="Footer Placeholder 5">
            <a:extLst>
              <a:ext uri="{FF2B5EF4-FFF2-40B4-BE49-F238E27FC236}">
                <a16:creationId xmlns:a16="http://schemas.microsoft.com/office/drawing/2014/main" id="{36754758-8602-F3F0-1720-A03345F107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61DB52-2ED9-5E3E-316C-8DE4F22DFCEC}"/>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423243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CE6C-B3CF-D8AC-77AA-310B1CEF7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29E4CF-EF54-1BBF-B6B4-5BE545F1EF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FB2D9A-CB62-78B4-B48F-1DDE3C05C6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067CBF-8599-C16C-4B00-4F209CF20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53B6A3-AA1E-4997-50A6-8D413AB298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C13B90-74EA-BE8A-1C25-63A405E47C95}"/>
              </a:ext>
            </a:extLst>
          </p:cNvPr>
          <p:cNvSpPr>
            <a:spLocks noGrp="1"/>
          </p:cNvSpPr>
          <p:nvPr>
            <p:ph type="dt" sz="half" idx="10"/>
          </p:nvPr>
        </p:nvSpPr>
        <p:spPr/>
        <p:txBody>
          <a:bodyPr/>
          <a:lstStyle/>
          <a:p>
            <a:fld id="{79B6384F-09C9-4E43-B15D-E355286293BD}" type="datetime1">
              <a:rPr lang="en-US" smtClean="0"/>
              <a:t>9/19/2024</a:t>
            </a:fld>
            <a:endParaRPr lang="en-US" dirty="0"/>
          </a:p>
        </p:txBody>
      </p:sp>
      <p:sp>
        <p:nvSpPr>
          <p:cNvPr id="8" name="Footer Placeholder 7">
            <a:extLst>
              <a:ext uri="{FF2B5EF4-FFF2-40B4-BE49-F238E27FC236}">
                <a16:creationId xmlns:a16="http://schemas.microsoft.com/office/drawing/2014/main" id="{4D7D998E-C1E7-E403-EB30-417FC215393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03B57B-5086-CA57-6C89-9D6A6B932B26}"/>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72968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C424-0E3A-4E3B-3147-D670A91D5B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41668-7B21-2FDC-B672-051A980D3061}"/>
              </a:ext>
            </a:extLst>
          </p:cNvPr>
          <p:cNvSpPr>
            <a:spLocks noGrp="1"/>
          </p:cNvSpPr>
          <p:nvPr>
            <p:ph type="dt" sz="half" idx="10"/>
          </p:nvPr>
        </p:nvSpPr>
        <p:spPr/>
        <p:txBody>
          <a:bodyPr/>
          <a:lstStyle/>
          <a:p>
            <a:fld id="{2D9EC1B3-4D27-DB45-B946-746E4B077FF3}" type="datetime1">
              <a:rPr lang="en-US" smtClean="0"/>
              <a:t>9/19/2024</a:t>
            </a:fld>
            <a:endParaRPr lang="en-US" dirty="0"/>
          </a:p>
        </p:txBody>
      </p:sp>
      <p:sp>
        <p:nvSpPr>
          <p:cNvPr id="4" name="Footer Placeholder 3">
            <a:extLst>
              <a:ext uri="{FF2B5EF4-FFF2-40B4-BE49-F238E27FC236}">
                <a16:creationId xmlns:a16="http://schemas.microsoft.com/office/drawing/2014/main" id="{39EC5275-994A-B589-1CBB-0B887551DF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C53F2F-4A75-C12A-F787-BE75465B3C37}"/>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334029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3FDC97-EBD4-74F6-C0D0-76DE8F3CA06C}"/>
              </a:ext>
            </a:extLst>
          </p:cNvPr>
          <p:cNvSpPr>
            <a:spLocks noGrp="1"/>
          </p:cNvSpPr>
          <p:nvPr>
            <p:ph type="dt" sz="half" idx="10"/>
          </p:nvPr>
        </p:nvSpPr>
        <p:spPr/>
        <p:txBody>
          <a:bodyPr/>
          <a:lstStyle/>
          <a:p>
            <a:fld id="{C1BBB3BA-0AF8-4F47-9C37-4B3C6568CCB0}" type="datetime1">
              <a:rPr lang="en-US" smtClean="0"/>
              <a:t>9/19/2024</a:t>
            </a:fld>
            <a:endParaRPr lang="en-US" dirty="0"/>
          </a:p>
        </p:txBody>
      </p:sp>
      <p:sp>
        <p:nvSpPr>
          <p:cNvPr id="3" name="Footer Placeholder 2">
            <a:extLst>
              <a:ext uri="{FF2B5EF4-FFF2-40B4-BE49-F238E27FC236}">
                <a16:creationId xmlns:a16="http://schemas.microsoft.com/office/drawing/2014/main" id="{77C243B5-5083-0F1B-9F01-11C06AA5218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96D7B83-4C2E-1436-65C6-E280CDACFD61}"/>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67023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D539-33BC-E934-DC2C-F09324432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0C5E17-8D16-6CA2-E963-3CD6DDB4F2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55B783-38B0-365B-2E16-690AB2D21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E706E-B4D8-AF28-62AC-CBE78040595E}"/>
              </a:ext>
            </a:extLst>
          </p:cNvPr>
          <p:cNvSpPr>
            <a:spLocks noGrp="1"/>
          </p:cNvSpPr>
          <p:nvPr>
            <p:ph type="dt" sz="half" idx="10"/>
          </p:nvPr>
        </p:nvSpPr>
        <p:spPr/>
        <p:txBody>
          <a:bodyPr/>
          <a:lstStyle/>
          <a:p>
            <a:fld id="{858EBDF8-000B-104D-A161-BE85522CE72B}" type="datetime1">
              <a:rPr lang="en-US" smtClean="0"/>
              <a:t>9/19/2024</a:t>
            </a:fld>
            <a:endParaRPr lang="en-US" dirty="0"/>
          </a:p>
        </p:txBody>
      </p:sp>
      <p:sp>
        <p:nvSpPr>
          <p:cNvPr id="6" name="Footer Placeholder 5">
            <a:extLst>
              <a:ext uri="{FF2B5EF4-FFF2-40B4-BE49-F238E27FC236}">
                <a16:creationId xmlns:a16="http://schemas.microsoft.com/office/drawing/2014/main" id="{9BEC7829-E781-5F8A-AB6A-329142DA56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4CE57D-0CD2-086B-48A2-B0EB6BCCFC6A}"/>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421519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5B26-2D67-E2ED-6945-B00F56321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25D256-7F41-012D-C198-0B36BFF54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C8FBC9-D264-AC9F-1963-74B2124E8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AADD2-505E-3D52-97B9-6B06F49D1446}"/>
              </a:ext>
            </a:extLst>
          </p:cNvPr>
          <p:cNvSpPr>
            <a:spLocks noGrp="1"/>
          </p:cNvSpPr>
          <p:nvPr>
            <p:ph type="dt" sz="half" idx="10"/>
          </p:nvPr>
        </p:nvSpPr>
        <p:spPr/>
        <p:txBody>
          <a:bodyPr/>
          <a:lstStyle/>
          <a:p>
            <a:fld id="{E9B20871-6C1C-A04E-81C2-0FC4DB0D63A7}" type="datetime1">
              <a:rPr lang="en-US" smtClean="0"/>
              <a:t>9/19/2024</a:t>
            </a:fld>
            <a:endParaRPr lang="en-US" dirty="0"/>
          </a:p>
        </p:txBody>
      </p:sp>
      <p:sp>
        <p:nvSpPr>
          <p:cNvPr id="6" name="Footer Placeholder 5">
            <a:extLst>
              <a:ext uri="{FF2B5EF4-FFF2-40B4-BE49-F238E27FC236}">
                <a16:creationId xmlns:a16="http://schemas.microsoft.com/office/drawing/2014/main" id="{485FAE80-BF2A-A753-2C87-E3EC3C9CDC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100CF-D6A9-B2C6-03E9-1F8A0A9E9C17}"/>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115585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8D805-2DF7-2A8F-93BA-7CD21BF264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968FB8-7F68-AE1A-6896-8EF1BBFBA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DFE6D-831B-0BA1-CFCE-B87CDA10C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FB7DC-33F7-A940-BC5D-346A352C4ACF}" type="datetime1">
              <a:rPr lang="en-US" smtClean="0"/>
              <a:t>9/19/2024</a:t>
            </a:fld>
            <a:endParaRPr lang="en-US" dirty="0"/>
          </a:p>
        </p:txBody>
      </p:sp>
      <p:sp>
        <p:nvSpPr>
          <p:cNvPr id="5" name="Footer Placeholder 4">
            <a:extLst>
              <a:ext uri="{FF2B5EF4-FFF2-40B4-BE49-F238E27FC236}">
                <a16:creationId xmlns:a16="http://schemas.microsoft.com/office/drawing/2014/main" id="{6D5DD84C-9CD9-B63E-E1E9-5A990CC6E4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2B202A-D1F0-7D7E-0772-A1C81F47D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1FDFB-C4DB-004A-94C8-B6AEEEA3BF4F}" type="slidenum">
              <a:rPr lang="en-US" smtClean="0"/>
              <a:t>‹#›</a:t>
            </a:fld>
            <a:endParaRPr lang="en-US" dirty="0"/>
          </a:p>
        </p:txBody>
      </p:sp>
    </p:spTree>
    <p:extLst>
      <p:ext uri="{BB962C8B-B14F-4D97-AF65-F5344CB8AC3E}">
        <p14:creationId xmlns:p14="http://schemas.microsoft.com/office/powerpoint/2010/main" val="700794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sites.tufts.edu/willmasters" TargetMode="Externa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jpg"/><Relationship Id="rId4" Type="http://schemas.openxmlformats.org/officeDocument/2006/relationships/hyperlink" Target="https://sites.tufts.edu/foodecon"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hyperlink" Target="https://nigerianstat.gov.ng/elibrary?queries=cost" TargetMode="External"/><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link.springer.com/book/978303153839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bit.ly/FoodEconBook" TargetMode="External"/><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databank.worldbank.org/source/food-prices-for-nutrition" TargetMode="External"/><Relationship Id="rId4" Type="http://schemas.openxmlformats.org/officeDocument/2006/relationships/hyperlink" Target="https://www.fao.org/faostat/en/#data/CAH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4060/cd1254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worldbank.org/foodpricesfornutrition" TargetMode="External"/><Relationship Id="rId4" Type="http://schemas.openxmlformats.org/officeDocument/2006/relationships/hyperlink" Target="https://www.fao.org/faostat/en/#data/CAHD"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hyperlink" Target="https://sites.tufts.edu/foodpricesfornutrition" TargetMode="External"/><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jp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jp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s://sites.tufts.edu/foodpricesfornutrition" TargetMode="External"/><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s://sites.tufts.edu/foodpricesfornutri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Logo&#10;&#10;Description automatically generated">
            <a:extLst>
              <a:ext uri="{FF2B5EF4-FFF2-40B4-BE49-F238E27FC236}">
                <a16:creationId xmlns:a16="http://schemas.microsoft.com/office/drawing/2014/main" id="{DC4E1DD5-0A12-4730-9850-FB807592881D}"/>
              </a:ext>
            </a:extLst>
          </p:cNvPr>
          <p:cNvPicPr>
            <a:picLocks noChangeAspect="1"/>
          </p:cNvPicPr>
          <p:nvPr/>
        </p:nvPicPr>
        <p:blipFill rotWithShape="1">
          <a:blip r:embed="rId3">
            <a:extLst>
              <a:ext uri="{28A0092B-C50C-407E-A947-70E740481C1C}">
                <a14:useLocalDpi xmlns:a14="http://schemas.microsoft.com/office/drawing/2010/main" val="0"/>
              </a:ext>
            </a:extLst>
          </a:blip>
          <a:srcRect l="14939" t="22383" r="4230" b="22524"/>
          <a:stretch/>
        </p:blipFill>
        <p:spPr>
          <a:xfrm>
            <a:off x="10633815" y="871941"/>
            <a:ext cx="1532709" cy="679269"/>
          </a:xfrm>
          <a:prstGeom prst="rect">
            <a:avLst/>
          </a:prstGeom>
        </p:spPr>
      </p:pic>
      <p:sp>
        <p:nvSpPr>
          <p:cNvPr id="10" name="TextBox 7">
            <a:extLst>
              <a:ext uri="{FF2B5EF4-FFF2-40B4-BE49-F238E27FC236}">
                <a16:creationId xmlns:a16="http://schemas.microsoft.com/office/drawing/2014/main" id="{49EF7E62-9978-4D05-AE55-9A8BF0EE2DCE}"/>
              </a:ext>
            </a:extLst>
          </p:cNvPr>
          <p:cNvSpPr txBox="1"/>
          <p:nvPr/>
        </p:nvSpPr>
        <p:spPr>
          <a:xfrm>
            <a:off x="609531" y="1420719"/>
            <a:ext cx="12064576" cy="1638590"/>
          </a:xfrm>
          <a:prstGeom prst="rect">
            <a:avLst/>
          </a:prstGeom>
        </p:spPr>
        <p:txBody>
          <a:bodyPr wrap="square" lIns="0" tIns="0" rIns="0" bIns="0" rtlCol="0" anchor="b">
            <a:spAutoFit/>
          </a:bodyPr>
          <a:lstStyle/>
          <a:p>
            <a:pPr>
              <a:lnSpc>
                <a:spcPct val="80000"/>
              </a:lnSpc>
            </a:pPr>
            <a:r>
              <a:rPr lang="en-US" sz="4400" b="1" spc="-48" dirty="0">
                <a:solidFill>
                  <a:srgbClr val="3083A7"/>
                </a:solidFill>
                <a:latin typeface="Calibri" panose="020F0502020204030204" pitchFamily="34" charset="0"/>
                <a:ea typeface="Cooper Hewitt" panose="020B0604020202020204" charset="0"/>
                <a:cs typeface="Calibri" panose="020F0502020204030204" pitchFamily="34" charset="0"/>
              </a:rPr>
              <a:t>Measuring food access using </a:t>
            </a:r>
            <a:br>
              <a:rPr lang="en-US" sz="4400" b="1" spc="-48" dirty="0">
                <a:solidFill>
                  <a:srgbClr val="3083A7"/>
                </a:solidFill>
                <a:latin typeface="Calibri" panose="020F0502020204030204" pitchFamily="34" charset="0"/>
                <a:ea typeface="Cooper Hewitt" panose="020B0604020202020204" charset="0"/>
                <a:cs typeface="Calibri" panose="020F0502020204030204" pitchFamily="34" charset="0"/>
              </a:rPr>
            </a:br>
            <a:r>
              <a:rPr lang="en-US" sz="4400" b="1" spc="-48" dirty="0">
                <a:solidFill>
                  <a:srgbClr val="3083A7"/>
                </a:solidFill>
                <a:latin typeface="Calibri" panose="020F0502020204030204" pitchFamily="34" charset="0"/>
                <a:ea typeface="Cooper Hewitt" panose="020B0604020202020204" charset="0"/>
                <a:cs typeface="Calibri" panose="020F0502020204030204" pitchFamily="34" charset="0"/>
              </a:rPr>
              <a:t>the cost and affordability of a healthy diet: </a:t>
            </a:r>
          </a:p>
          <a:p>
            <a:pPr>
              <a:lnSpc>
                <a:spcPct val="80000"/>
              </a:lnSpc>
            </a:pPr>
            <a:r>
              <a:rPr lang="en-US" sz="4400" b="1" spc="-48" dirty="0">
                <a:solidFill>
                  <a:srgbClr val="3083A7"/>
                </a:solidFill>
                <a:latin typeface="Calibri" panose="020F0502020204030204" pitchFamily="34" charset="0"/>
                <a:ea typeface="Cooper Hewitt" panose="020B0604020202020204" charset="0"/>
                <a:cs typeface="Calibri" panose="020F0502020204030204" pitchFamily="34" charset="0"/>
              </a:rPr>
              <a:t>Insights from retail prices worldwide</a:t>
            </a:r>
          </a:p>
        </p:txBody>
      </p:sp>
      <p:sp>
        <p:nvSpPr>
          <p:cNvPr id="11" name="TextBox 8">
            <a:extLst>
              <a:ext uri="{FF2B5EF4-FFF2-40B4-BE49-F238E27FC236}">
                <a16:creationId xmlns:a16="http://schemas.microsoft.com/office/drawing/2014/main" id="{D0E8E4D5-A987-42C2-8117-3A7219605BC6}"/>
              </a:ext>
            </a:extLst>
          </p:cNvPr>
          <p:cNvSpPr txBox="1"/>
          <p:nvPr/>
        </p:nvSpPr>
        <p:spPr>
          <a:xfrm>
            <a:off x="659785" y="3406507"/>
            <a:ext cx="3889217" cy="306815"/>
          </a:xfrm>
          <a:prstGeom prst="rect">
            <a:avLst/>
          </a:prstGeom>
        </p:spPr>
        <p:txBody>
          <a:bodyPr wrap="square" lIns="0" tIns="0" rIns="0" bIns="0" rtlCol="0" anchor="t">
            <a:spAutoFit/>
          </a:bodyPr>
          <a:lstStyle/>
          <a:p>
            <a:pPr>
              <a:lnSpc>
                <a:spcPct val="80000"/>
              </a:lnSpc>
            </a:pPr>
            <a:r>
              <a:rPr lang="en-US" sz="2400" b="1" kern="0" dirty="0">
                <a:latin typeface="+mn-lt"/>
              </a:rPr>
              <a:t>William A. Masters</a:t>
            </a:r>
          </a:p>
        </p:txBody>
      </p:sp>
      <p:sp>
        <p:nvSpPr>
          <p:cNvPr id="12" name="TextBox 9">
            <a:extLst>
              <a:ext uri="{FF2B5EF4-FFF2-40B4-BE49-F238E27FC236}">
                <a16:creationId xmlns:a16="http://schemas.microsoft.com/office/drawing/2014/main" id="{0C15361F-2E66-4408-A455-7491301FD9CA}"/>
              </a:ext>
            </a:extLst>
          </p:cNvPr>
          <p:cNvSpPr txBox="1"/>
          <p:nvPr/>
        </p:nvSpPr>
        <p:spPr>
          <a:xfrm>
            <a:off x="659784" y="4004511"/>
            <a:ext cx="6312445" cy="302840"/>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hlinkClick r:id="rId4"/>
              </a:rPr>
              <a:t>sites.tufts.edu/</a:t>
            </a:r>
            <a:r>
              <a:rPr lang="en-US" sz="2400" kern="0" dirty="0" err="1">
                <a:cs typeface="Arial" panose="020B0604020202020204" pitchFamily="34" charset="0"/>
                <a:hlinkClick r:id="rId4"/>
              </a:rPr>
              <a:t>foodpricesfornutrition</a:t>
            </a:r>
            <a:endParaRPr lang="en-US" sz="2400" kern="0" dirty="0">
              <a:cs typeface="Arial" panose="020B0604020202020204" pitchFamily="34" charset="0"/>
            </a:endParaRPr>
          </a:p>
        </p:txBody>
      </p:sp>
      <p:grpSp>
        <p:nvGrpSpPr>
          <p:cNvPr id="17" name="Group 16">
            <a:extLst>
              <a:ext uri="{FF2B5EF4-FFF2-40B4-BE49-F238E27FC236}">
                <a16:creationId xmlns:a16="http://schemas.microsoft.com/office/drawing/2014/main" id="{57C507DF-95E2-0CA4-31D9-AEDB97A195C3}"/>
              </a:ext>
            </a:extLst>
          </p:cNvPr>
          <p:cNvGrpSpPr/>
          <p:nvPr/>
        </p:nvGrpSpPr>
        <p:grpSpPr>
          <a:xfrm>
            <a:off x="8383541" y="223301"/>
            <a:ext cx="3429805" cy="1136879"/>
            <a:chOff x="254406" y="299343"/>
            <a:chExt cx="6904795" cy="2085790"/>
          </a:xfrm>
        </p:grpSpPr>
        <p:pic>
          <p:nvPicPr>
            <p:cNvPr id="18" name="Picture 17" descr="A picture containing text&#10;&#10;Description automatically generated">
              <a:extLst>
                <a:ext uri="{FF2B5EF4-FFF2-40B4-BE49-F238E27FC236}">
                  <a16:creationId xmlns:a16="http://schemas.microsoft.com/office/drawing/2014/main" id="{12EC4831-D0E2-FEF1-A00F-15B9ED5F926F}"/>
                </a:ext>
              </a:extLst>
            </p:cNvPr>
            <p:cNvPicPr>
              <a:picLocks noChangeAspect="1"/>
            </p:cNvPicPr>
            <p:nvPr/>
          </p:nvPicPr>
          <p:blipFill rotWithShape="1">
            <a:blip r:embed="rId5"/>
            <a:srcRect r="11581"/>
            <a:stretch/>
          </p:blipFill>
          <p:spPr>
            <a:xfrm>
              <a:off x="391759" y="299343"/>
              <a:ext cx="6474422" cy="1734506"/>
            </a:xfrm>
            <a:prstGeom prst="rect">
              <a:avLst/>
            </a:prstGeom>
          </p:spPr>
        </p:pic>
        <p:sp>
          <p:nvSpPr>
            <p:cNvPr id="19" name="TextBox 18">
              <a:extLst>
                <a:ext uri="{FF2B5EF4-FFF2-40B4-BE49-F238E27FC236}">
                  <a16:creationId xmlns:a16="http://schemas.microsoft.com/office/drawing/2014/main" id="{FDCD3DBD-E354-0A5A-22D1-2A220DD08126}"/>
                </a:ext>
              </a:extLst>
            </p:cNvPr>
            <p:cNvSpPr txBox="1"/>
            <p:nvPr/>
          </p:nvSpPr>
          <p:spPr>
            <a:xfrm>
              <a:off x="254406" y="1820466"/>
              <a:ext cx="6904795" cy="564667"/>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0" name="Picture 19" descr="Text, logo&#10;&#10;Description automatically generated">
            <a:extLst>
              <a:ext uri="{FF2B5EF4-FFF2-40B4-BE49-F238E27FC236}">
                <a16:creationId xmlns:a16="http://schemas.microsoft.com/office/drawing/2014/main" id="{B9A69037-E0B9-69E0-E110-F85258E79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247" y="311318"/>
            <a:ext cx="2370364" cy="705671"/>
          </a:xfrm>
          <a:prstGeom prst="rect">
            <a:avLst/>
          </a:prstGeom>
        </p:spPr>
      </p:pic>
      <p:sp>
        <p:nvSpPr>
          <p:cNvPr id="4" name="TextBox 9">
            <a:extLst>
              <a:ext uri="{FF2B5EF4-FFF2-40B4-BE49-F238E27FC236}">
                <a16:creationId xmlns:a16="http://schemas.microsoft.com/office/drawing/2014/main" id="{37C39AA8-095B-DD6F-2627-98758F53622B}"/>
              </a:ext>
            </a:extLst>
          </p:cNvPr>
          <p:cNvSpPr txBox="1"/>
          <p:nvPr/>
        </p:nvSpPr>
        <p:spPr>
          <a:xfrm>
            <a:off x="659785" y="3697696"/>
            <a:ext cx="3604712" cy="306815"/>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hlinkClick r:id="rId7"/>
              </a:rPr>
              <a:t>sites.tufts.edu/willmasters</a:t>
            </a:r>
            <a:endParaRPr lang="en-US" sz="2400" kern="0" dirty="0">
              <a:cs typeface="Arial" panose="020B0604020202020204" pitchFamily="34" charset="0"/>
            </a:endParaRPr>
          </a:p>
        </p:txBody>
      </p:sp>
      <p:grpSp>
        <p:nvGrpSpPr>
          <p:cNvPr id="32" name="Group 31">
            <a:extLst>
              <a:ext uri="{FF2B5EF4-FFF2-40B4-BE49-F238E27FC236}">
                <a16:creationId xmlns:a16="http://schemas.microsoft.com/office/drawing/2014/main" id="{AF13B97A-5668-F50F-AB57-DA07B7C30AD3}"/>
              </a:ext>
            </a:extLst>
          </p:cNvPr>
          <p:cNvGrpSpPr/>
          <p:nvPr/>
        </p:nvGrpSpPr>
        <p:grpSpPr>
          <a:xfrm>
            <a:off x="5015981" y="5520906"/>
            <a:ext cx="4216834" cy="993385"/>
            <a:chOff x="234495" y="5160140"/>
            <a:chExt cx="3833486" cy="903077"/>
          </a:xfrm>
        </p:grpSpPr>
        <p:pic>
          <p:nvPicPr>
            <p:cNvPr id="14" name="Picture 13">
              <a:extLst>
                <a:ext uri="{FF2B5EF4-FFF2-40B4-BE49-F238E27FC236}">
                  <a16:creationId xmlns:a16="http://schemas.microsoft.com/office/drawing/2014/main" id="{8D76803F-DDA1-0E27-8B89-BC968344976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3119"/>
            <a:stretch/>
          </p:blipFill>
          <p:spPr>
            <a:xfrm>
              <a:off x="285904" y="5593468"/>
              <a:ext cx="1898847" cy="397571"/>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E2F87EFF-4C72-58F4-5DFB-0E97981452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1206" y="5521291"/>
              <a:ext cx="1576511" cy="541926"/>
            </a:xfrm>
            <a:prstGeom prst="rect">
              <a:avLst/>
            </a:prstGeom>
          </p:spPr>
        </p:pic>
        <p:sp>
          <p:nvSpPr>
            <p:cNvPr id="29" name="TextBox 8">
              <a:extLst>
                <a:ext uri="{FF2B5EF4-FFF2-40B4-BE49-F238E27FC236}">
                  <a16:creationId xmlns:a16="http://schemas.microsoft.com/office/drawing/2014/main" id="{C46482A9-0FC5-536E-BD6F-13711D792FBE}"/>
                </a:ext>
              </a:extLst>
            </p:cNvPr>
            <p:cNvSpPr txBox="1"/>
            <p:nvPr/>
          </p:nvSpPr>
          <p:spPr>
            <a:xfrm>
              <a:off x="234495" y="5160140"/>
              <a:ext cx="3833486" cy="229434"/>
            </a:xfrm>
            <a:prstGeom prst="rect">
              <a:avLst/>
            </a:prstGeom>
          </p:spPr>
          <p:txBody>
            <a:bodyPr wrap="square" lIns="0" tIns="0" rIns="0" bIns="0" rtlCol="0" anchor="t">
              <a:spAutoFit/>
            </a:bodyPr>
            <a:lstStyle/>
            <a:p>
              <a:pPr>
                <a:lnSpc>
                  <a:spcPct val="80000"/>
                </a:lnSpc>
              </a:pPr>
              <a:r>
                <a:rPr lang="en-US" sz="2000" i="1" kern="0" dirty="0"/>
                <a:t>Methods development funded by:</a:t>
              </a:r>
              <a:endParaRPr lang="en-US" sz="2000" i="1" kern="0" dirty="0">
                <a:latin typeface="+mn-lt"/>
              </a:endParaRPr>
            </a:p>
          </p:txBody>
        </p:sp>
      </p:grpSp>
      <p:grpSp>
        <p:nvGrpSpPr>
          <p:cNvPr id="33" name="Group 32">
            <a:extLst>
              <a:ext uri="{FF2B5EF4-FFF2-40B4-BE49-F238E27FC236}">
                <a16:creationId xmlns:a16="http://schemas.microsoft.com/office/drawing/2014/main" id="{E2691DF8-7E64-F649-6945-DE847BAA9CFD}"/>
              </a:ext>
            </a:extLst>
          </p:cNvPr>
          <p:cNvGrpSpPr/>
          <p:nvPr/>
        </p:nvGrpSpPr>
        <p:grpSpPr>
          <a:xfrm>
            <a:off x="669166" y="5520906"/>
            <a:ext cx="4474840" cy="1118596"/>
            <a:chOff x="4197157" y="5322236"/>
            <a:chExt cx="4474840" cy="1118596"/>
          </a:xfrm>
        </p:grpSpPr>
        <p:pic>
          <p:nvPicPr>
            <p:cNvPr id="22" name="Picture 21" descr="A logo with blue text&#10;&#10;Description automatically generated">
              <a:extLst>
                <a:ext uri="{FF2B5EF4-FFF2-40B4-BE49-F238E27FC236}">
                  <a16:creationId xmlns:a16="http://schemas.microsoft.com/office/drawing/2014/main" id="{F4577819-64AC-2527-445A-1FE6F4634EDE}"/>
                </a:ext>
              </a:extLst>
            </p:cNvPr>
            <p:cNvPicPr>
              <a:picLocks noChangeAspect="1"/>
            </p:cNvPicPr>
            <p:nvPr/>
          </p:nvPicPr>
          <p:blipFill rotWithShape="1">
            <a:blip r:embed="rId10"/>
            <a:srcRect l="3777" t="23688" r="-3777" b="23574"/>
            <a:stretch/>
          </p:blipFill>
          <p:spPr>
            <a:xfrm>
              <a:off x="5246486" y="5668943"/>
              <a:ext cx="3117398" cy="771889"/>
            </a:xfrm>
            <a:prstGeom prst="rect">
              <a:avLst/>
            </a:prstGeom>
          </p:spPr>
        </p:pic>
        <p:pic>
          <p:nvPicPr>
            <p:cNvPr id="16" name="Picture 2" descr="A picture containing text, sign&#10;&#10;Description automatically generated">
              <a:extLst>
                <a:ext uri="{FF2B5EF4-FFF2-40B4-BE49-F238E27FC236}">
                  <a16:creationId xmlns:a16="http://schemas.microsoft.com/office/drawing/2014/main" id="{C9C56339-1066-6080-A46A-454ABCA13534}"/>
                </a:ext>
              </a:extLst>
            </p:cNvPr>
            <p:cNvPicPr>
              <a:picLocks noChangeAspect="1"/>
            </p:cNvPicPr>
            <p:nvPr/>
          </p:nvPicPr>
          <p:blipFill>
            <a:blip r:embed="rId11"/>
            <a:stretch>
              <a:fillRect/>
            </a:stretch>
          </p:blipFill>
          <p:spPr>
            <a:xfrm>
              <a:off x="4279707" y="5672795"/>
              <a:ext cx="818668" cy="768037"/>
            </a:xfrm>
            <a:prstGeom prst="rect">
              <a:avLst/>
            </a:prstGeom>
          </p:spPr>
        </p:pic>
        <p:sp>
          <p:nvSpPr>
            <p:cNvPr id="30" name="TextBox 8">
              <a:extLst>
                <a:ext uri="{FF2B5EF4-FFF2-40B4-BE49-F238E27FC236}">
                  <a16:creationId xmlns:a16="http://schemas.microsoft.com/office/drawing/2014/main" id="{99154F7B-8AA3-F543-22C2-02B40327E192}"/>
                </a:ext>
              </a:extLst>
            </p:cNvPr>
            <p:cNvSpPr txBox="1"/>
            <p:nvPr/>
          </p:nvSpPr>
          <p:spPr>
            <a:xfrm>
              <a:off x="4197157" y="5322236"/>
              <a:ext cx="4474840" cy="252377"/>
            </a:xfrm>
            <a:prstGeom prst="rect">
              <a:avLst/>
            </a:prstGeom>
          </p:spPr>
          <p:txBody>
            <a:bodyPr wrap="square" lIns="0" tIns="0" rIns="0" bIns="0" rtlCol="0" anchor="t">
              <a:spAutoFit/>
            </a:bodyPr>
            <a:lstStyle/>
            <a:p>
              <a:pPr>
                <a:lnSpc>
                  <a:spcPct val="80000"/>
                </a:lnSpc>
              </a:pPr>
              <a:r>
                <a:rPr lang="en-US" sz="2000" i="1" kern="0" dirty="0"/>
                <a:t>Collaborators for global monitoring</a:t>
              </a:r>
              <a:endParaRPr lang="en-US" sz="2000" i="1" kern="0" dirty="0">
                <a:latin typeface="+mn-lt"/>
              </a:endParaRPr>
            </a:p>
          </p:txBody>
        </p:sp>
      </p:grpSp>
      <p:grpSp>
        <p:nvGrpSpPr>
          <p:cNvPr id="34" name="Group 33">
            <a:extLst>
              <a:ext uri="{FF2B5EF4-FFF2-40B4-BE49-F238E27FC236}">
                <a16:creationId xmlns:a16="http://schemas.microsoft.com/office/drawing/2014/main" id="{2C7351EE-F30C-CCCB-9927-9A534542AB13}"/>
              </a:ext>
            </a:extLst>
          </p:cNvPr>
          <p:cNvGrpSpPr/>
          <p:nvPr/>
        </p:nvGrpSpPr>
        <p:grpSpPr>
          <a:xfrm>
            <a:off x="10389907" y="3465524"/>
            <a:ext cx="1703000" cy="2987083"/>
            <a:chOff x="10754980" y="4197634"/>
            <a:chExt cx="1379022" cy="2485948"/>
          </a:xfrm>
        </p:grpSpPr>
        <p:pic>
          <p:nvPicPr>
            <p:cNvPr id="7" name="Picture 6">
              <a:extLst>
                <a:ext uri="{FF2B5EF4-FFF2-40B4-BE49-F238E27FC236}">
                  <a16:creationId xmlns:a16="http://schemas.microsoft.com/office/drawing/2014/main" id="{A239E2B4-9DC2-2F69-B714-B0DAA1EE48D5}"/>
                </a:ext>
              </a:extLst>
            </p:cNvPr>
            <p:cNvPicPr>
              <a:picLocks noChangeAspect="1"/>
            </p:cNvPicPr>
            <p:nvPr/>
          </p:nvPicPr>
          <p:blipFill>
            <a:blip r:embed="rId12"/>
            <a:stretch>
              <a:fillRect/>
            </a:stretch>
          </p:blipFill>
          <p:spPr>
            <a:xfrm>
              <a:off x="10754980" y="4657131"/>
              <a:ext cx="1379022" cy="2026451"/>
            </a:xfrm>
            <a:prstGeom prst="rect">
              <a:avLst/>
            </a:prstGeom>
          </p:spPr>
        </p:pic>
        <p:sp>
          <p:nvSpPr>
            <p:cNvPr id="31" name="TextBox 8">
              <a:extLst>
                <a:ext uri="{FF2B5EF4-FFF2-40B4-BE49-F238E27FC236}">
                  <a16:creationId xmlns:a16="http://schemas.microsoft.com/office/drawing/2014/main" id="{4A4200C3-46A5-8144-FD49-15C22F0F2977}"/>
                </a:ext>
              </a:extLst>
            </p:cNvPr>
            <p:cNvSpPr txBox="1"/>
            <p:nvPr/>
          </p:nvSpPr>
          <p:spPr>
            <a:xfrm>
              <a:off x="10754980" y="4197634"/>
              <a:ext cx="1379022" cy="459497"/>
            </a:xfrm>
            <a:prstGeom prst="rect">
              <a:avLst/>
            </a:prstGeom>
          </p:spPr>
          <p:txBody>
            <a:bodyPr wrap="square" lIns="0" tIns="0" rIns="0" bIns="0" rtlCol="0" anchor="t">
              <a:spAutoFit/>
            </a:bodyPr>
            <a:lstStyle/>
            <a:p>
              <a:pPr>
                <a:lnSpc>
                  <a:spcPct val="80000"/>
                </a:lnSpc>
              </a:pPr>
              <a:r>
                <a:rPr lang="en-US" sz="2000" i="1" kern="0" dirty="0"/>
                <a:t>Open-access</a:t>
              </a:r>
              <a:br>
                <a:rPr lang="en-US" sz="2000" i="1" kern="0" dirty="0"/>
              </a:br>
              <a:r>
                <a:rPr lang="en-US" sz="2000" i="1" kern="0" dirty="0"/>
                <a:t>textbook</a:t>
              </a:r>
              <a:endParaRPr lang="en-US" sz="2000" i="1" kern="0" dirty="0">
                <a:latin typeface="+mn-lt"/>
              </a:endParaRPr>
            </a:p>
          </p:txBody>
        </p:sp>
      </p:grpSp>
      <p:sp>
        <p:nvSpPr>
          <p:cNvPr id="2" name="TextBox 9">
            <a:extLst>
              <a:ext uri="{FF2B5EF4-FFF2-40B4-BE49-F238E27FC236}">
                <a16:creationId xmlns:a16="http://schemas.microsoft.com/office/drawing/2014/main" id="{3D293142-BE30-2E22-4E61-C2DAFFFCF5F9}"/>
              </a:ext>
            </a:extLst>
          </p:cNvPr>
          <p:cNvSpPr txBox="1"/>
          <p:nvPr/>
        </p:nvSpPr>
        <p:spPr>
          <a:xfrm>
            <a:off x="669166" y="4560844"/>
            <a:ext cx="9120877" cy="598305"/>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rPr>
              <a:t>September 20, 2024</a:t>
            </a:r>
            <a:br>
              <a:rPr lang="en-US" sz="2400" kern="0" dirty="0">
                <a:cs typeface="Arial" panose="020B0604020202020204" pitchFamily="34" charset="0"/>
              </a:rPr>
            </a:br>
            <a:r>
              <a:rPr lang="en-US" sz="2400" kern="0" dirty="0">
                <a:cs typeface="Arial" panose="020B0604020202020204" pitchFamily="34" charset="0"/>
              </a:rPr>
              <a:t>Institute for Integrative and Innovative Research, University of Arkansas</a:t>
            </a:r>
          </a:p>
        </p:txBody>
      </p:sp>
    </p:spTree>
    <p:extLst>
      <p:ext uri="{BB962C8B-B14F-4D97-AF65-F5344CB8AC3E}">
        <p14:creationId xmlns:p14="http://schemas.microsoft.com/office/powerpoint/2010/main" val="1328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E61DC0FE-DE39-28A7-3225-77A989ABCA8A}"/>
              </a:ext>
            </a:extLst>
          </p:cNvPr>
          <p:cNvSpPr txBox="1">
            <a:spLocks/>
          </p:cNvSpPr>
          <p:nvPr/>
        </p:nvSpPr>
        <p:spPr>
          <a:xfrm>
            <a:off x="107821" y="86305"/>
            <a:ext cx="12054113" cy="789641"/>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Compared to other items in each food group, lower-cost items have less resource use</a:t>
            </a:r>
          </a:p>
        </p:txBody>
      </p:sp>
      <p:pic>
        <p:nvPicPr>
          <p:cNvPr id="9" name="Picture 8">
            <a:extLst>
              <a:ext uri="{FF2B5EF4-FFF2-40B4-BE49-F238E27FC236}">
                <a16:creationId xmlns:a16="http://schemas.microsoft.com/office/drawing/2014/main" id="{0B5E64BA-3832-11B2-8EA8-65A8BEDD7DBD}"/>
              </a:ext>
            </a:extLst>
          </p:cNvPr>
          <p:cNvPicPr>
            <a:picLocks noChangeAspect="1"/>
          </p:cNvPicPr>
          <p:nvPr/>
        </p:nvPicPr>
        <p:blipFill rotWithShape="1">
          <a:blip r:embed="rId3"/>
          <a:srcRect l="66882" t="39817" r="6732" b="39377"/>
          <a:stretch/>
        </p:blipFill>
        <p:spPr>
          <a:xfrm>
            <a:off x="354310" y="2182053"/>
            <a:ext cx="2550336" cy="2885684"/>
          </a:xfrm>
          <a:prstGeom prst="rect">
            <a:avLst/>
          </a:prstGeom>
        </p:spPr>
      </p:pic>
      <p:sp>
        <p:nvSpPr>
          <p:cNvPr id="25" name="TextBox 24">
            <a:extLst>
              <a:ext uri="{FF2B5EF4-FFF2-40B4-BE49-F238E27FC236}">
                <a16:creationId xmlns:a16="http://schemas.microsoft.com/office/drawing/2014/main" id="{701F1432-B740-B447-1C90-3D21877223FD}"/>
              </a:ext>
            </a:extLst>
          </p:cNvPr>
          <p:cNvSpPr txBox="1"/>
          <p:nvPr/>
        </p:nvSpPr>
        <p:spPr>
          <a:xfrm>
            <a:off x="133322" y="6089634"/>
            <a:ext cx="12003110" cy="786049"/>
          </a:xfrm>
          <a:prstGeom prst="rect">
            <a:avLst/>
          </a:prstGeom>
          <a:noFill/>
        </p:spPr>
        <p:txBody>
          <a:bodyPr wrap="square">
            <a:spAutoFit/>
          </a:bodyPr>
          <a:lstStyle/>
          <a:p>
            <a:pPr>
              <a:lnSpc>
                <a:spcPct val="80000"/>
              </a:lnSpc>
            </a:pPr>
            <a:r>
              <a:rPr lang="en-US" sz="1400" dirty="0">
                <a:solidFill>
                  <a:schemeClr val="bg1">
                    <a:lumMod val="50000"/>
                  </a:schemeClr>
                </a:solidFill>
              </a:rPr>
              <a:t>Source: Elena Martinez, “Market and non-market costs of affordable, healthy diets.”  PhD dissertation, Friedman School of Nutrition, Tufts University. </a:t>
            </a:r>
            <a:br>
              <a:rPr lang="en-US" sz="1400" dirty="0">
                <a:solidFill>
                  <a:schemeClr val="bg1">
                    <a:lumMod val="50000"/>
                  </a:schemeClr>
                </a:solidFill>
              </a:rPr>
            </a:br>
            <a:r>
              <a:rPr lang="en-US" sz="1400" dirty="0">
                <a:solidFill>
                  <a:schemeClr val="bg1">
                    <a:lumMod val="50000"/>
                  </a:schemeClr>
                </a:solidFill>
              </a:rPr>
              <a:t>Prices shown are for n=811 food items in 181 countries observed in 2011 and 2017, reported by national statistical agencies through the International Comparison Program (ICP), matched to climate and water footprint estimates from </a:t>
            </a:r>
            <a:r>
              <a:rPr lang="en-US" sz="1400" dirty="0" err="1">
                <a:solidFill>
                  <a:schemeClr val="bg1">
                    <a:lumMod val="50000"/>
                  </a:schemeClr>
                </a:solidFill>
              </a:rPr>
              <a:t>Petersson</a:t>
            </a:r>
            <a:r>
              <a:rPr lang="en-US" sz="1400" dirty="0">
                <a:solidFill>
                  <a:schemeClr val="bg1">
                    <a:lumMod val="50000"/>
                  </a:schemeClr>
                </a:solidFill>
              </a:rPr>
              <a:t> et al. (2021). Figures are binned scatter plots, where each food group is represented by 100 data points, each of which is the mean value of the y-axis variable at the mean level of the x-axis variable across 100 equal-sized bins.</a:t>
            </a:r>
          </a:p>
        </p:txBody>
      </p:sp>
      <p:sp>
        <p:nvSpPr>
          <p:cNvPr id="20" name="Title 4">
            <a:extLst>
              <a:ext uri="{FF2B5EF4-FFF2-40B4-BE49-F238E27FC236}">
                <a16:creationId xmlns:a16="http://schemas.microsoft.com/office/drawing/2014/main" id="{5434D9D5-6A50-BD44-2139-4E538BF201B8}"/>
              </a:ext>
            </a:extLst>
          </p:cNvPr>
          <p:cNvSpPr txBox="1">
            <a:spLocks/>
          </p:cNvSpPr>
          <p:nvPr/>
        </p:nvSpPr>
        <p:spPr>
          <a:xfrm>
            <a:off x="4807896" y="478162"/>
            <a:ext cx="6563463" cy="54235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…and are sometimes healthier</a:t>
            </a:r>
          </a:p>
        </p:txBody>
      </p:sp>
      <p:grpSp>
        <p:nvGrpSpPr>
          <p:cNvPr id="33" name="Group 32">
            <a:extLst>
              <a:ext uri="{FF2B5EF4-FFF2-40B4-BE49-F238E27FC236}">
                <a16:creationId xmlns:a16="http://schemas.microsoft.com/office/drawing/2014/main" id="{23174606-79F2-F1C1-9418-79E36D3235EC}"/>
              </a:ext>
            </a:extLst>
          </p:cNvPr>
          <p:cNvGrpSpPr/>
          <p:nvPr/>
        </p:nvGrpSpPr>
        <p:grpSpPr>
          <a:xfrm>
            <a:off x="2995801" y="1055623"/>
            <a:ext cx="2642993" cy="4874298"/>
            <a:chOff x="2931533" y="941276"/>
            <a:chExt cx="2642993" cy="4874298"/>
          </a:xfrm>
        </p:grpSpPr>
        <p:grpSp>
          <p:nvGrpSpPr>
            <p:cNvPr id="19" name="Group 18">
              <a:extLst>
                <a:ext uri="{FF2B5EF4-FFF2-40B4-BE49-F238E27FC236}">
                  <a16:creationId xmlns:a16="http://schemas.microsoft.com/office/drawing/2014/main" id="{BE4B63C9-FD96-DA98-5360-8EE4FBEBF1D3}"/>
                </a:ext>
              </a:extLst>
            </p:cNvPr>
            <p:cNvGrpSpPr/>
            <p:nvPr/>
          </p:nvGrpSpPr>
          <p:grpSpPr>
            <a:xfrm>
              <a:off x="2931533" y="1290685"/>
              <a:ext cx="2642993" cy="4524889"/>
              <a:chOff x="3355342" y="1315668"/>
              <a:chExt cx="2716391" cy="4524889"/>
            </a:xfrm>
          </p:grpSpPr>
          <p:pic>
            <p:nvPicPr>
              <p:cNvPr id="7" name="Picture 6">
                <a:extLst>
                  <a:ext uri="{FF2B5EF4-FFF2-40B4-BE49-F238E27FC236}">
                    <a16:creationId xmlns:a16="http://schemas.microsoft.com/office/drawing/2014/main" id="{A0A973F7-E730-807E-13BB-D790BFF9FE65}"/>
                  </a:ext>
                </a:extLst>
              </p:cNvPr>
              <p:cNvPicPr>
                <a:picLocks noChangeAspect="1"/>
              </p:cNvPicPr>
              <p:nvPr/>
            </p:nvPicPr>
            <p:blipFill rotWithShape="1">
              <a:blip r:embed="rId3"/>
              <a:srcRect l="3002" r="34411" b="69280"/>
              <a:stretch/>
            </p:blipFill>
            <p:spPr>
              <a:xfrm>
                <a:off x="3355342" y="1315668"/>
                <a:ext cx="2692311" cy="1896264"/>
              </a:xfrm>
              <a:prstGeom prst="rect">
                <a:avLst/>
              </a:prstGeom>
            </p:spPr>
          </p:pic>
          <p:pic>
            <p:nvPicPr>
              <p:cNvPr id="8" name="Picture 7">
                <a:extLst>
                  <a:ext uri="{FF2B5EF4-FFF2-40B4-BE49-F238E27FC236}">
                    <a16:creationId xmlns:a16="http://schemas.microsoft.com/office/drawing/2014/main" id="{3101BCD1-27C9-D203-F816-105DBEB09639}"/>
                  </a:ext>
                </a:extLst>
              </p:cNvPr>
              <p:cNvPicPr>
                <a:picLocks noChangeAspect="1"/>
              </p:cNvPicPr>
              <p:nvPr/>
            </p:nvPicPr>
            <p:blipFill rotWithShape="1">
              <a:blip r:embed="rId3"/>
              <a:srcRect l="3002" t="33782" r="34411" b="36292"/>
              <a:stretch/>
            </p:blipFill>
            <p:spPr>
              <a:xfrm>
                <a:off x="3379422" y="3704166"/>
                <a:ext cx="2692311" cy="1847253"/>
              </a:xfrm>
              <a:prstGeom prst="rect">
                <a:avLst/>
              </a:prstGeom>
            </p:spPr>
          </p:pic>
          <p:sp>
            <p:nvSpPr>
              <p:cNvPr id="24" name="TextBox 23">
                <a:extLst>
                  <a:ext uri="{FF2B5EF4-FFF2-40B4-BE49-F238E27FC236}">
                    <a16:creationId xmlns:a16="http://schemas.microsoft.com/office/drawing/2014/main" id="{F69CE0D9-A006-AA6C-57FE-84BCBAA787E9}"/>
                  </a:ext>
                </a:extLst>
              </p:cNvPr>
              <p:cNvSpPr txBox="1"/>
              <p:nvPr/>
            </p:nvSpPr>
            <p:spPr>
              <a:xfrm>
                <a:off x="3460065" y="5532780"/>
                <a:ext cx="2570226" cy="307777"/>
              </a:xfrm>
              <a:prstGeom prst="rect">
                <a:avLst/>
              </a:prstGeom>
              <a:noFill/>
            </p:spPr>
            <p:txBody>
              <a:bodyPr wrap="square">
                <a:spAutoFit/>
              </a:bodyPr>
              <a:lstStyle/>
              <a:p>
                <a:r>
                  <a:rPr lang="en-US" sz="1400" dirty="0">
                    <a:solidFill>
                      <a:schemeClr val="bg1">
                        <a:lumMod val="50000"/>
                      </a:schemeClr>
                    </a:solidFill>
                  </a:rPr>
                  <a:t>Diet cost ($/100 kcal, log scale)</a:t>
                </a:r>
              </a:p>
            </p:txBody>
          </p:sp>
        </p:grpSp>
        <p:sp>
          <p:nvSpPr>
            <p:cNvPr id="28" name="TextBox 27">
              <a:extLst>
                <a:ext uri="{FF2B5EF4-FFF2-40B4-BE49-F238E27FC236}">
                  <a16:creationId xmlns:a16="http://schemas.microsoft.com/office/drawing/2014/main" id="{EEBB7BFA-8CA7-9567-288B-37DD5415B1A6}"/>
                </a:ext>
              </a:extLst>
            </p:cNvPr>
            <p:cNvSpPr txBox="1"/>
            <p:nvPr/>
          </p:nvSpPr>
          <p:spPr>
            <a:xfrm>
              <a:off x="3041758" y="941276"/>
              <a:ext cx="2484115" cy="468270"/>
            </a:xfrm>
            <a:prstGeom prst="rect">
              <a:avLst/>
            </a:prstGeom>
            <a:noFill/>
          </p:spPr>
          <p:txBody>
            <a:bodyPr wrap="square">
              <a:spAutoFit/>
            </a:bodyPr>
            <a:lstStyle/>
            <a:p>
              <a:pPr algn="ctr">
                <a:lnSpc>
                  <a:spcPct val="70000"/>
                </a:lnSpc>
              </a:pPr>
              <a:r>
                <a:rPr lang="en-US" sz="2000" b="1" dirty="0"/>
                <a:t>Emissions</a:t>
              </a:r>
              <a:br>
                <a:rPr lang="en-US" sz="2400" dirty="0"/>
              </a:br>
              <a:r>
                <a:rPr lang="en-US" sz="1400" dirty="0"/>
                <a:t>(kg of CO2-eq./100 kcal)</a:t>
              </a:r>
            </a:p>
          </p:txBody>
        </p:sp>
        <p:sp>
          <p:nvSpPr>
            <p:cNvPr id="29" name="TextBox 28">
              <a:extLst>
                <a:ext uri="{FF2B5EF4-FFF2-40B4-BE49-F238E27FC236}">
                  <a16:creationId xmlns:a16="http://schemas.microsoft.com/office/drawing/2014/main" id="{CF98882F-EEAC-F48E-53E3-84E4745F500C}"/>
                </a:ext>
              </a:extLst>
            </p:cNvPr>
            <p:cNvSpPr txBox="1"/>
            <p:nvPr/>
          </p:nvSpPr>
          <p:spPr>
            <a:xfrm>
              <a:off x="2999256" y="3316792"/>
              <a:ext cx="2484115" cy="468270"/>
            </a:xfrm>
            <a:prstGeom prst="rect">
              <a:avLst/>
            </a:prstGeom>
            <a:noFill/>
          </p:spPr>
          <p:txBody>
            <a:bodyPr wrap="square">
              <a:spAutoFit/>
            </a:bodyPr>
            <a:lstStyle/>
            <a:p>
              <a:pPr algn="ctr">
                <a:lnSpc>
                  <a:spcPct val="70000"/>
                </a:lnSpc>
              </a:pPr>
              <a:r>
                <a:rPr lang="en-US" sz="2000" b="1" dirty="0"/>
                <a:t>Water footprint</a:t>
              </a:r>
              <a:br>
                <a:rPr lang="en-US" sz="2400" dirty="0"/>
              </a:br>
              <a:r>
                <a:rPr lang="en-US" sz="1400" dirty="0"/>
                <a:t>(liters of water/100 kcal)</a:t>
              </a:r>
            </a:p>
          </p:txBody>
        </p:sp>
      </p:grpSp>
      <p:grpSp>
        <p:nvGrpSpPr>
          <p:cNvPr id="32" name="Group 31">
            <a:extLst>
              <a:ext uri="{FF2B5EF4-FFF2-40B4-BE49-F238E27FC236}">
                <a16:creationId xmlns:a16="http://schemas.microsoft.com/office/drawing/2014/main" id="{834CD312-8879-E601-8A19-595D718284B0}"/>
              </a:ext>
            </a:extLst>
          </p:cNvPr>
          <p:cNvGrpSpPr/>
          <p:nvPr/>
        </p:nvGrpSpPr>
        <p:grpSpPr>
          <a:xfrm>
            <a:off x="6513991" y="1020515"/>
            <a:ext cx="2750337" cy="4887792"/>
            <a:chOff x="5389378" y="903239"/>
            <a:chExt cx="2750337" cy="4887792"/>
          </a:xfrm>
        </p:grpSpPr>
        <p:grpSp>
          <p:nvGrpSpPr>
            <p:cNvPr id="15" name="Group 14">
              <a:extLst>
                <a:ext uri="{FF2B5EF4-FFF2-40B4-BE49-F238E27FC236}">
                  <a16:creationId xmlns:a16="http://schemas.microsoft.com/office/drawing/2014/main" id="{B9464CF4-316E-6B5F-D76A-53511FD45F6F}"/>
                </a:ext>
              </a:extLst>
            </p:cNvPr>
            <p:cNvGrpSpPr/>
            <p:nvPr/>
          </p:nvGrpSpPr>
          <p:grpSpPr>
            <a:xfrm>
              <a:off x="5389378" y="1295400"/>
              <a:ext cx="2750337" cy="4495631"/>
              <a:chOff x="4356584" y="1474444"/>
              <a:chExt cx="2750337" cy="4495631"/>
            </a:xfrm>
          </p:grpSpPr>
          <p:grpSp>
            <p:nvGrpSpPr>
              <p:cNvPr id="12" name="Group 11">
                <a:extLst>
                  <a:ext uri="{FF2B5EF4-FFF2-40B4-BE49-F238E27FC236}">
                    <a16:creationId xmlns:a16="http://schemas.microsoft.com/office/drawing/2014/main" id="{E3C868A3-B564-4BC7-42DE-670A242148BE}"/>
                  </a:ext>
                </a:extLst>
              </p:cNvPr>
              <p:cNvGrpSpPr/>
              <p:nvPr/>
            </p:nvGrpSpPr>
            <p:grpSpPr>
              <a:xfrm>
                <a:off x="4356584" y="1474444"/>
                <a:ext cx="2735134" cy="4235349"/>
                <a:chOff x="4443789" y="1035821"/>
                <a:chExt cx="2735134" cy="4235349"/>
              </a:xfrm>
            </p:grpSpPr>
            <p:pic>
              <p:nvPicPr>
                <p:cNvPr id="11" name="Picture 10">
                  <a:extLst>
                    <a:ext uri="{FF2B5EF4-FFF2-40B4-BE49-F238E27FC236}">
                      <a16:creationId xmlns:a16="http://schemas.microsoft.com/office/drawing/2014/main" id="{54F2FC55-B984-DDB8-7C1D-7877ECF57CB9}"/>
                    </a:ext>
                  </a:extLst>
                </p:cNvPr>
                <p:cNvPicPr>
                  <a:picLocks noChangeAspect="1"/>
                </p:cNvPicPr>
                <p:nvPr/>
              </p:nvPicPr>
              <p:blipFill>
                <a:blip r:embed="rId4"/>
                <a:stretch>
                  <a:fillRect/>
                </a:stretch>
              </p:blipFill>
              <p:spPr>
                <a:xfrm>
                  <a:off x="4443789" y="3392229"/>
                  <a:ext cx="2689550" cy="1878941"/>
                </a:xfrm>
                <a:prstGeom prst="rect">
                  <a:avLst/>
                </a:prstGeom>
              </p:spPr>
            </p:pic>
            <p:pic>
              <p:nvPicPr>
                <p:cNvPr id="10" name="Picture 9">
                  <a:extLst>
                    <a:ext uri="{FF2B5EF4-FFF2-40B4-BE49-F238E27FC236}">
                      <a16:creationId xmlns:a16="http://schemas.microsoft.com/office/drawing/2014/main" id="{7F25CC39-73D1-930A-4D40-DB39B4D7581F}"/>
                    </a:ext>
                  </a:extLst>
                </p:cNvPr>
                <p:cNvPicPr>
                  <a:picLocks noChangeAspect="1"/>
                </p:cNvPicPr>
                <p:nvPr/>
              </p:nvPicPr>
              <p:blipFill>
                <a:blip r:embed="rId5"/>
                <a:stretch>
                  <a:fillRect/>
                </a:stretch>
              </p:blipFill>
              <p:spPr>
                <a:xfrm>
                  <a:off x="4489372" y="1035821"/>
                  <a:ext cx="2689551" cy="1897667"/>
                </a:xfrm>
                <a:prstGeom prst="rect">
                  <a:avLst/>
                </a:prstGeom>
              </p:spPr>
            </p:pic>
          </p:grpSp>
          <p:sp>
            <p:nvSpPr>
              <p:cNvPr id="14" name="TextBox 13">
                <a:extLst>
                  <a:ext uri="{FF2B5EF4-FFF2-40B4-BE49-F238E27FC236}">
                    <a16:creationId xmlns:a16="http://schemas.microsoft.com/office/drawing/2014/main" id="{35A31987-759D-F772-F752-EA602073DF7B}"/>
                  </a:ext>
                </a:extLst>
              </p:cNvPr>
              <p:cNvSpPr txBox="1"/>
              <p:nvPr/>
            </p:nvSpPr>
            <p:spPr>
              <a:xfrm>
                <a:off x="4518302" y="5662298"/>
                <a:ext cx="2588619" cy="307777"/>
              </a:xfrm>
              <a:prstGeom prst="rect">
                <a:avLst/>
              </a:prstGeom>
              <a:noFill/>
            </p:spPr>
            <p:txBody>
              <a:bodyPr wrap="square">
                <a:spAutoFit/>
              </a:bodyPr>
              <a:lstStyle/>
              <a:p>
                <a:r>
                  <a:rPr lang="en-US" sz="1400" dirty="0">
                    <a:solidFill>
                      <a:schemeClr val="bg1">
                        <a:lumMod val="50000"/>
                      </a:schemeClr>
                    </a:solidFill>
                  </a:rPr>
                  <a:t>Diet cost ($/100 kcal, log scale)</a:t>
                </a:r>
              </a:p>
            </p:txBody>
          </p:sp>
        </p:grpSp>
        <p:sp>
          <p:nvSpPr>
            <p:cNvPr id="30" name="TextBox 29">
              <a:extLst>
                <a:ext uri="{FF2B5EF4-FFF2-40B4-BE49-F238E27FC236}">
                  <a16:creationId xmlns:a16="http://schemas.microsoft.com/office/drawing/2014/main" id="{74135A15-F8D4-091C-D705-01FC15B87076}"/>
                </a:ext>
              </a:extLst>
            </p:cNvPr>
            <p:cNvSpPr txBox="1"/>
            <p:nvPr/>
          </p:nvSpPr>
          <p:spPr>
            <a:xfrm>
              <a:off x="5551096" y="903239"/>
              <a:ext cx="2484115" cy="468270"/>
            </a:xfrm>
            <a:prstGeom prst="rect">
              <a:avLst/>
            </a:prstGeom>
            <a:noFill/>
          </p:spPr>
          <p:txBody>
            <a:bodyPr wrap="square">
              <a:spAutoFit/>
            </a:bodyPr>
            <a:lstStyle/>
            <a:p>
              <a:pPr algn="ctr">
                <a:lnSpc>
                  <a:spcPct val="70000"/>
                </a:lnSpc>
              </a:pPr>
              <a:r>
                <a:rPr lang="en-US" sz="2000" b="1" dirty="0"/>
                <a:t>Food Compass score</a:t>
              </a:r>
              <a:br>
                <a:rPr lang="en-US" sz="2400" dirty="0"/>
              </a:br>
              <a:r>
                <a:rPr lang="en-US" sz="1400" dirty="0"/>
                <a:t>(0-100 points)</a:t>
              </a:r>
            </a:p>
          </p:txBody>
        </p:sp>
        <p:sp>
          <p:nvSpPr>
            <p:cNvPr id="31" name="TextBox 30">
              <a:extLst>
                <a:ext uri="{FF2B5EF4-FFF2-40B4-BE49-F238E27FC236}">
                  <a16:creationId xmlns:a16="http://schemas.microsoft.com/office/drawing/2014/main" id="{1E56DBA0-63DB-5797-0CED-49D7D0E30DDA}"/>
                </a:ext>
              </a:extLst>
            </p:cNvPr>
            <p:cNvSpPr txBox="1"/>
            <p:nvPr/>
          </p:nvSpPr>
          <p:spPr>
            <a:xfrm>
              <a:off x="5467325" y="3273484"/>
              <a:ext cx="2484115" cy="468270"/>
            </a:xfrm>
            <a:prstGeom prst="rect">
              <a:avLst/>
            </a:prstGeom>
            <a:noFill/>
          </p:spPr>
          <p:txBody>
            <a:bodyPr wrap="square">
              <a:spAutoFit/>
            </a:bodyPr>
            <a:lstStyle/>
            <a:p>
              <a:pPr algn="ctr">
                <a:lnSpc>
                  <a:spcPct val="70000"/>
                </a:lnSpc>
              </a:pPr>
              <a:r>
                <a:rPr lang="en-US" sz="2000" b="1" dirty="0"/>
                <a:t>Health Star rating </a:t>
              </a:r>
              <a:br>
                <a:rPr lang="en-US" sz="2400" dirty="0"/>
              </a:br>
              <a:r>
                <a:rPr lang="en-US" sz="1400" dirty="0"/>
                <a:t>(1-5 points)</a:t>
              </a:r>
            </a:p>
          </p:txBody>
        </p:sp>
      </p:grpSp>
    </p:spTree>
    <p:custDataLst>
      <p:tags r:id="rId1"/>
    </p:custDataLst>
    <p:extLst>
      <p:ext uri="{BB962C8B-B14F-4D97-AF65-F5344CB8AC3E}">
        <p14:creationId xmlns:p14="http://schemas.microsoft.com/office/powerpoint/2010/main" val="101897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DBD7AF8-EF64-5B3F-6EAF-8DF2CC6EA002}"/>
              </a:ext>
            </a:extLst>
          </p:cNvPr>
          <p:cNvPicPr>
            <a:picLocks noChangeAspect="1"/>
          </p:cNvPicPr>
          <p:nvPr/>
        </p:nvPicPr>
        <p:blipFill>
          <a:blip r:embed="rId2"/>
          <a:stretch>
            <a:fillRect/>
          </a:stretch>
        </p:blipFill>
        <p:spPr>
          <a:xfrm>
            <a:off x="0" y="2864600"/>
            <a:ext cx="7008202" cy="3498192"/>
          </a:xfrm>
          <a:prstGeom prst="rect">
            <a:avLst/>
          </a:prstGeom>
        </p:spPr>
      </p:pic>
      <p:sp>
        <p:nvSpPr>
          <p:cNvPr id="6" name="Title 4">
            <a:extLst>
              <a:ext uri="{FF2B5EF4-FFF2-40B4-BE49-F238E27FC236}">
                <a16:creationId xmlns:a16="http://schemas.microsoft.com/office/drawing/2014/main" id="{E8146EA1-0175-C788-6D9E-A7F5C08D0AA5}"/>
              </a:ext>
            </a:extLst>
          </p:cNvPr>
          <p:cNvSpPr txBox="1">
            <a:spLocks/>
          </p:cNvSpPr>
          <p:nvPr/>
        </p:nvSpPr>
        <p:spPr>
          <a:xfrm>
            <a:off x="180304" y="279918"/>
            <a:ext cx="11977350"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Nigeria now publishes a monthly bulletin showing local variation in least-cost locally available healthy diets</a:t>
            </a:r>
            <a:endParaRPr lang="en-US" sz="3600" b="1" kern="0" dirty="0">
              <a:solidFill>
                <a:srgbClr val="80350E"/>
              </a:solidFill>
              <a:latin typeface="+mn-lt"/>
            </a:endParaRPr>
          </a:p>
        </p:txBody>
      </p:sp>
      <p:sp>
        <p:nvSpPr>
          <p:cNvPr id="7" name="TextBox 6">
            <a:extLst>
              <a:ext uri="{FF2B5EF4-FFF2-40B4-BE49-F238E27FC236}">
                <a16:creationId xmlns:a16="http://schemas.microsoft.com/office/drawing/2014/main" id="{43040928-1AD2-9739-1F20-4936A4A14CC3}"/>
              </a:ext>
            </a:extLst>
          </p:cNvPr>
          <p:cNvSpPr txBox="1"/>
          <p:nvPr/>
        </p:nvSpPr>
        <p:spPr>
          <a:xfrm>
            <a:off x="255859" y="6532005"/>
            <a:ext cx="11826240" cy="307777"/>
          </a:xfrm>
          <a:prstGeom prst="rect">
            <a:avLst/>
          </a:prstGeom>
          <a:noFill/>
        </p:spPr>
        <p:txBody>
          <a:bodyPr wrap="square">
            <a:spAutoFit/>
          </a:bodyPr>
          <a:lstStyle/>
          <a:p>
            <a:r>
              <a:rPr lang="en-US" sz="1400" dirty="0">
                <a:solidFill>
                  <a:schemeClr val="bg1">
                    <a:lumMod val="50000"/>
                  </a:schemeClr>
                </a:solidFill>
              </a:rPr>
              <a:t>Source: National Bureau of Statistics, Cost of a Healthy Diet Monthly Bulletin (July 2024). Abuja: </a:t>
            </a:r>
            <a:r>
              <a:rPr lang="en-US" sz="1400" dirty="0">
                <a:solidFill>
                  <a:schemeClr val="bg1">
                    <a:lumMod val="50000"/>
                  </a:schemeClr>
                </a:solidFill>
                <a:hlinkClick r:id="rId3">
                  <a:extLst>
                    <a:ext uri="{A12FA001-AC4F-418D-AE19-62706E023703}">
                      <ahyp:hlinkClr xmlns:ahyp="http://schemas.microsoft.com/office/drawing/2018/hyperlinkcolor" val="tx"/>
                    </a:ext>
                  </a:extLst>
                </a:hlinkClick>
              </a:rPr>
              <a:t>https://nigerianstat.gov.ng/elibrary?queries=cost</a:t>
            </a:r>
            <a:r>
              <a:rPr lang="en-US" sz="1400" dirty="0">
                <a:solidFill>
                  <a:schemeClr val="bg1">
                    <a:lumMod val="50000"/>
                  </a:schemeClr>
                </a:solidFill>
              </a:rPr>
              <a:t> </a:t>
            </a:r>
          </a:p>
        </p:txBody>
      </p:sp>
      <p:graphicFrame>
        <p:nvGraphicFramePr>
          <p:cNvPr id="9" name="Table 8">
            <a:extLst>
              <a:ext uri="{FF2B5EF4-FFF2-40B4-BE49-F238E27FC236}">
                <a16:creationId xmlns:a16="http://schemas.microsoft.com/office/drawing/2014/main" id="{0F592B30-1EAA-B9C1-62BA-FEE531738DA5}"/>
              </a:ext>
            </a:extLst>
          </p:cNvPr>
          <p:cNvGraphicFramePr>
            <a:graphicFrameLocks noGrp="1"/>
          </p:cNvGraphicFramePr>
          <p:nvPr>
            <p:extLst>
              <p:ext uri="{D42A27DB-BD31-4B8C-83A1-F6EECF244321}">
                <p14:modId xmlns:p14="http://schemas.microsoft.com/office/powerpoint/2010/main" val="2199109510"/>
              </p:ext>
            </p:extLst>
          </p:nvPr>
        </p:nvGraphicFramePr>
        <p:xfrm>
          <a:off x="7326930" y="1263808"/>
          <a:ext cx="4650783" cy="4736364"/>
        </p:xfrm>
        <a:graphic>
          <a:graphicData uri="http://schemas.openxmlformats.org/drawingml/2006/table">
            <a:tbl>
              <a:tblPr>
                <a:tableStyleId>{5C22544A-7EE6-4342-B048-85BDC9FD1C3A}</a:tableStyleId>
              </a:tblPr>
              <a:tblGrid>
                <a:gridCol w="2005701">
                  <a:extLst>
                    <a:ext uri="{9D8B030D-6E8A-4147-A177-3AD203B41FA5}">
                      <a16:colId xmlns:a16="http://schemas.microsoft.com/office/drawing/2014/main" val="3521572388"/>
                    </a:ext>
                  </a:extLst>
                </a:gridCol>
                <a:gridCol w="2081714">
                  <a:extLst>
                    <a:ext uri="{9D8B030D-6E8A-4147-A177-3AD203B41FA5}">
                      <a16:colId xmlns:a16="http://schemas.microsoft.com/office/drawing/2014/main" val="3116344985"/>
                    </a:ext>
                  </a:extLst>
                </a:gridCol>
                <a:gridCol w="563368">
                  <a:extLst>
                    <a:ext uri="{9D8B030D-6E8A-4147-A177-3AD203B41FA5}">
                      <a16:colId xmlns:a16="http://schemas.microsoft.com/office/drawing/2014/main" val="1513878322"/>
                    </a:ext>
                  </a:extLst>
                </a:gridCol>
              </a:tblGrid>
              <a:tr h="409602">
                <a:tc>
                  <a:txBody>
                    <a:bodyPr/>
                    <a:lstStyle/>
                    <a:p>
                      <a:pPr algn="l" fontAlgn="b">
                        <a:lnSpc>
                          <a:spcPct val="80000"/>
                        </a:lnSpc>
                      </a:pPr>
                      <a:r>
                        <a:rPr lang="en-US" sz="1600" b="1" u="none" strike="noStrike" dirty="0">
                          <a:effectLst/>
                          <a:latin typeface="Arial" panose="020B0604020202020204" pitchFamily="34" charset="0"/>
                          <a:cs typeface="Arial" panose="020B0604020202020204" pitchFamily="34" charset="0"/>
                        </a:rPr>
                        <a:t>Food group in the </a:t>
                      </a:r>
                      <a:br>
                        <a:rPr lang="en-US" sz="1600" b="1" u="none" strike="noStrike" dirty="0">
                          <a:effectLst/>
                          <a:latin typeface="Arial" panose="020B0604020202020204" pitchFamily="34" charset="0"/>
                          <a:cs typeface="Arial" panose="020B0604020202020204" pitchFamily="34" charset="0"/>
                        </a:rPr>
                      </a:br>
                      <a:r>
                        <a:rPr lang="en-US" sz="1600" b="1" u="none" strike="noStrike" dirty="0">
                          <a:effectLst/>
                          <a:latin typeface="Arial" panose="020B0604020202020204" pitchFamily="34" charset="0"/>
                          <a:cs typeface="Arial" panose="020B0604020202020204" pitchFamily="34" charset="0"/>
                        </a:rPr>
                        <a:t>Healthy Diet Basket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gridSpan="2">
                  <a:txBody>
                    <a:bodyPr/>
                    <a:lstStyle/>
                    <a:p>
                      <a:pPr algn="l" fontAlgn="b">
                        <a:lnSpc>
                          <a:spcPct val="80000"/>
                        </a:lnSpc>
                      </a:pPr>
                      <a:r>
                        <a:rPr lang="en-US" sz="1600" b="1" u="none" strike="noStrike" dirty="0">
                          <a:effectLst/>
                          <a:latin typeface="Arial" panose="020B0604020202020204" pitchFamily="34" charset="0"/>
                          <a:cs typeface="Arial" panose="020B0604020202020204" pitchFamily="34" charset="0"/>
                        </a:rPr>
                        <a:t>Food name and frequency </a:t>
                      </a:r>
                      <a:br>
                        <a:rPr lang="en-US" sz="1600" b="1" u="none" strike="noStrike" dirty="0">
                          <a:effectLst/>
                          <a:latin typeface="Arial" panose="020B0604020202020204" pitchFamily="34" charset="0"/>
                          <a:cs typeface="Arial" panose="020B0604020202020204" pitchFamily="34" charset="0"/>
                        </a:rPr>
                      </a:br>
                      <a:r>
                        <a:rPr lang="en-US" sz="1600" b="1" u="none" strike="noStrike" dirty="0">
                          <a:effectLst/>
                          <a:latin typeface="Arial" panose="020B0604020202020204" pitchFamily="34" charset="0"/>
                          <a:cs typeface="Arial" panose="020B0604020202020204" pitchFamily="34" charset="0"/>
                        </a:rPr>
                        <a:t>included as least-cost item</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hMerge="1">
                  <a:txBody>
                    <a:bodyPr/>
                    <a:lstStyle/>
                    <a:p>
                      <a:pPr algn="l" fontAlgn="b"/>
                      <a:endParaRPr lang="en-US" sz="1200" b="1" i="0" u="none" strike="noStrike" dirty="0">
                        <a:solidFill>
                          <a:srgbClr val="000000"/>
                        </a:solidFill>
                        <a:effectLst/>
                        <a:latin typeface="Aptos Narrow" panose="020B0004020202020204" pitchFamily="34" charset="0"/>
                      </a:endParaRPr>
                    </a:p>
                  </a:txBody>
                  <a:tcPr marL="8569" marR="8569" marT="8569" marB="0" anchor="b"/>
                </a:tc>
                <a:extLst>
                  <a:ext uri="{0D108BD9-81ED-4DB2-BD59-A6C34878D82A}">
                    <a16:rowId xmlns:a16="http://schemas.microsoft.com/office/drawing/2014/main" val="4084629779"/>
                  </a:ext>
                </a:extLst>
              </a:tr>
              <a:tr h="281650">
                <a:tc>
                  <a:txBody>
                    <a:bodyPr/>
                    <a:lstStyle/>
                    <a:p>
                      <a:pPr algn="l" fontAlgn="b">
                        <a:lnSpc>
                          <a:spcPct val="80000"/>
                        </a:lnSpc>
                        <a:spcBef>
                          <a:spcPts val="300"/>
                        </a:spcBef>
                      </a:pPr>
                      <a:r>
                        <a:rPr lang="en-US" sz="1600" u="none" strike="noStrike" dirty="0">
                          <a:effectLst/>
                          <a:latin typeface="Arial" panose="020B0604020202020204" pitchFamily="34" charset="0"/>
                          <a:cs typeface="Arial" panose="020B0604020202020204" pitchFamily="34" charset="0"/>
                        </a:rPr>
                        <a:t>Starchy staples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T w="12700" cap="flat" cmpd="sng" algn="ctr">
                      <a:solidFill>
                        <a:schemeClr val="tx1"/>
                      </a:solidFill>
                      <a:prstDash val="solid"/>
                      <a:round/>
                      <a:headEnd type="none" w="med" len="med"/>
                      <a:tailEnd type="none" w="med" len="med"/>
                    </a:lnT>
                    <a:noFill/>
                  </a:tcPr>
                </a:tc>
                <a:tc>
                  <a:txBody>
                    <a:bodyPr/>
                    <a:lstStyle/>
                    <a:p>
                      <a:pPr algn="l" fontAlgn="b">
                        <a:lnSpc>
                          <a:spcPct val="80000"/>
                        </a:lnSpc>
                        <a:spcBef>
                          <a:spcPts val="300"/>
                        </a:spcBef>
                      </a:pPr>
                      <a:r>
                        <a:rPr lang="en-US" sz="1600" u="none" strike="noStrike" dirty="0">
                          <a:effectLst/>
                          <a:latin typeface="Arial" panose="020B0604020202020204" pitchFamily="34" charset="0"/>
                          <a:cs typeface="Arial" panose="020B0604020202020204" pitchFamily="34" charset="0"/>
                        </a:rPr>
                        <a:t>Millet (whole grain)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T w="12700" cap="flat" cmpd="sng" algn="ctr">
                      <a:solidFill>
                        <a:schemeClr val="tx1"/>
                      </a:solidFill>
                      <a:prstDash val="solid"/>
                      <a:round/>
                      <a:headEnd type="none" w="med" len="med"/>
                      <a:tailEnd type="none" w="med" len="med"/>
                    </a:lnT>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38%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87358812"/>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Cassava flour (loose)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18%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752544646"/>
                  </a:ext>
                </a:extLst>
              </a:tr>
              <a:tr h="208337">
                <a:tc>
                  <a:txBody>
                    <a:bodyPr/>
                    <a:lstStyle/>
                    <a:p>
                      <a:pPr algn="l" fontAlgn="b">
                        <a:lnSpc>
                          <a:spcPct val="80000"/>
                        </a:lnSpc>
                      </a:pP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Maize grains (white)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11%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4201562791"/>
                  </a:ext>
                </a:extLst>
              </a:tr>
              <a:tr h="330240">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Oils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Palm oil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95%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139535691"/>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Vegetable oil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a:effectLst/>
                          <a:latin typeface="Arial" panose="020B0604020202020204" pitchFamily="34" charset="0"/>
                          <a:cs typeface="Arial" panose="020B0604020202020204" pitchFamily="34" charset="0"/>
                        </a:rPr>
                        <a:t>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3668142636"/>
                  </a:ext>
                </a:extLst>
              </a:tr>
              <a:tr h="321513">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Fruits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Coconut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46%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566413410"/>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Date palm fruit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22%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787830784"/>
                  </a:ext>
                </a:extLst>
              </a:tr>
              <a:tr h="202006">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Avocado pear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21%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2263568630"/>
                  </a:ext>
                </a:extLst>
              </a:tr>
              <a:tr h="347270">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Vegetables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Okra (dried)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24%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3816559581"/>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Bitter leaf</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20%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3329436842"/>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Kuka (dried)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17%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663444024"/>
                  </a:ext>
                </a:extLst>
              </a:tr>
              <a:tr h="360364">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Legumes, nuts &amp; seeds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Groundnut (shelled)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45%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068728207"/>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Soya beans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42%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4119989760"/>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Melon seeds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89817945"/>
                  </a:ext>
                </a:extLst>
              </a:tr>
              <a:tr h="360365">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Animal source foods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Crayfish (small white)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32%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2099087815"/>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Shrimps (red dried)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18%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847610611"/>
                  </a:ext>
                </a:extLst>
              </a:tr>
              <a:tr h="208337">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Fresh milk (industrial)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12%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5262556"/>
                  </a:ext>
                </a:extLst>
              </a:tr>
            </a:tbl>
          </a:graphicData>
        </a:graphic>
      </p:graphicFrame>
      <p:pic>
        <p:nvPicPr>
          <p:cNvPr id="3" name="Picture 2">
            <a:extLst>
              <a:ext uri="{FF2B5EF4-FFF2-40B4-BE49-F238E27FC236}">
                <a16:creationId xmlns:a16="http://schemas.microsoft.com/office/drawing/2014/main" id="{B3C90740-238A-48FB-4DD1-A21E079BF337}"/>
              </a:ext>
            </a:extLst>
          </p:cNvPr>
          <p:cNvPicPr>
            <a:picLocks noChangeAspect="1"/>
          </p:cNvPicPr>
          <p:nvPr/>
        </p:nvPicPr>
        <p:blipFill rotWithShape="1">
          <a:blip r:embed="rId4"/>
          <a:srcRect l="9976" t="126" r="50526" b="61635"/>
          <a:stretch/>
        </p:blipFill>
        <p:spPr>
          <a:xfrm>
            <a:off x="214287" y="1126118"/>
            <a:ext cx="2091690" cy="1118187"/>
          </a:xfrm>
          <a:prstGeom prst="rect">
            <a:avLst/>
          </a:prstGeom>
        </p:spPr>
      </p:pic>
      <p:sp>
        <p:nvSpPr>
          <p:cNvPr id="2" name="Title 4">
            <a:extLst>
              <a:ext uri="{FF2B5EF4-FFF2-40B4-BE49-F238E27FC236}">
                <a16:creationId xmlns:a16="http://schemas.microsoft.com/office/drawing/2014/main" id="{3AA90F9C-B94C-F784-5BCF-3B07E375A39C}"/>
              </a:ext>
            </a:extLst>
          </p:cNvPr>
          <p:cNvSpPr txBox="1">
            <a:spLocks/>
          </p:cNvSpPr>
          <p:nvPr/>
        </p:nvSpPr>
        <p:spPr>
          <a:xfrm>
            <a:off x="983004" y="3407403"/>
            <a:ext cx="4130124" cy="869549"/>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2000" b="1" kern="0" dirty="0">
                <a:solidFill>
                  <a:schemeClr val="bg1">
                    <a:lumMod val="50000"/>
                  </a:schemeClr>
                </a:solidFill>
                <a:latin typeface="+mn-lt"/>
              </a:rPr>
              <a:t>In food crises, prices of the </a:t>
            </a:r>
            <a:br>
              <a:rPr lang="en-US" sz="2000" b="1" kern="0" dirty="0">
                <a:solidFill>
                  <a:schemeClr val="bg1">
                    <a:lumMod val="50000"/>
                  </a:schemeClr>
                </a:solidFill>
                <a:latin typeface="+mn-lt"/>
              </a:rPr>
            </a:br>
            <a:r>
              <a:rPr lang="en-US" sz="2000" b="1" kern="0" dirty="0">
                <a:solidFill>
                  <a:schemeClr val="bg1">
                    <a:lumMod val="50000"/>
                  </a:schemeClr>
                </a:solidFill>
                <a:latin typeface="+mn-lt"/>
              </a:rPr>
              <a:t>least-cost items in each food group may rise faster than other items</a:t>
            </a:r>
          </a:p>
          <a:p>
            <a:pPr algn="l">
              <a:lnSpc>
                <a:spcPct val="70000"/>
              </a:lnSpc>
              <a:spcAft>
                <a:spcPts val="0"/>
              </a:spcAft>
              <a:defRPr/>
            </a:pPr>
            <a:endParaRPr lang="en-US" sz="2000" b="1" kern="0" dirty="0">
              <a:solidFill>
                <a:schemeClr val="bg1">
                  <a:lumMod val="50000"/>
                </a:schemeClr>
              </a:solidFill>
              <a:latin typeface="+mn-lt"/>
            </a:endParaRPr>
          </a:p>
        </p:txBody>
      </p:sp>
      <p:sp>
        <p:nvSpPr>
          <p:cNvPr id="8" name="TextBox 7">
            <a:extLst>
              <a:ext uri="{FF2B5EF4-FFF2-40B4-BE49-F238E27FC236}">
                <a16:creationId xmlns:a16="http://schemas.microsoft.com/office/drawing/2014/main" id="{C36CC38E-0394-6462-4303-51A1D0798514}"/>
              </a:ext>
            </a:extLst>
          </p:cNvPr>
          <p:cNvSpPr txBox="1"/>
          <p:nvPr/>
        </p:nvSpPr>
        <p:spPr>
          <a:xfrm>
            <a:off x="255859" y="2590823"/>
            <a:ext cx="6101860" cy="338554"/>
          </a:xfrm>
          <a:prstGeom prst="rect">
            <a:avLst/>
          </a:prstGeom>
          <a:noFill/>
        </p:spPr>
        <p:txBody>
          <a:bodyPr wrap="square">
            <a:spAutoFit/>
          </a:bodyPr>
          <a:lstStyle/>
          <a:p>
            <a:r>
              <a:rPr lang="en-US" sz="1600" b="1" dirty="0"/>
              <a:t>Figure 4b. National Average CoHD and Consumer Price Indexes</a:t>
            </a:r>
          </a:p>
        </p:txBody>
      </p:sp>
      <p:pic>
        <p:nvPicPr>
          <p:cNvPr id="15" name="Picture 14">
            <a:extLst>
              <a:ext uri="{FF2B5EF4-FFF2-40B4-BE49-F238E27FC236}">
                <a16:creationId xmlns:a16="http://schemas.microsoft.com/office/drawing/2014/main" id="{87B45C63-098F-F71C-2D6E-33CAB65A547D}"/>
              </a:ext>
            </a:extLst>
          </p:cNvPr>
          <p:cNvPicPr>
            <a:picLocks noChangeAspect="1"/>
          </p:cNvPicPr>
          <p:nvPr/>
        </p:nvPicPr>
        <p:blipFill>
          <a:blip r:embed="rId5"/>
          <a:stretch>
            <a:fillRect/>
          </a:stretch>
        </p:blipFill>
        <p:spPr>
          <a:xfrm>
            <a:off x="2305977" y="1141307"/>
            <a:ext cx="4600575" cy="1057603"/>
          </a:xfrm>
          <a:prstGeom prst="rect">
            <a:avLst/>
          </a:prstGeom>
        </p:spPr>
      </p:pic>
    </p:spTree>
    <p:extLst>
      <p:ext uri="{BB962C8B-B14F-4D97-AF65-F5344CB8AC3E}">
        <p14:creationId xmlns:p14="http://schemas.microsoft.com/office/powerpoint/2010/main" val="353661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8146EA1-0175-C788-6D9E-A7F5C08D0AA5}"/>
              </a:ext>
            </a:extLst>
          </p:cNvPr>
          <p:cNvSpPr txBox="1">
            <a:spLocks/>
          </p:cNvSpPr>
          <p:nvPr/>
        </p:nvSpPr>
        <p:spPr>
          <a:xfrm>
            <a:off x="180304" y="279918"/>
            <a:ext cx="11977350"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Nigeria’s data reveals how affordability depends on </a:t>
            </a:r>
            <a:br>
              <a:rPr lang="en-US" sz="3600" b="1" kern="0" dirty="0">
                <a:solidFill>
                  <a:srgbClr val="3083A7"/>
                </a:solidFill>
                <a:latin typeface="+mn-lt"/>
              </a:rPr>
            </a:br>
            <a:r>
              <a:rPr lang="en-US" sz="3600" b="1" kern="0" dirty="0">
                <a:solidFill>
                  <a:srgbClr val="3083A7"/>
                </a:solidFill>
                <a:latin typeface="+mn-lt"/>
              </a:rPr>
              <a:t>both prices for low-cost items, and income available for food</a:t>
            </a:r>
            <a:endParaRPr lang="en-US" sz="3600" b="1" kern="0" dirty="0">
              <a:solidFill>
                <a:srgbClr val="80350E"/>
              </a:solidFill>
              <a:latin typeface="+mn-lt"/>
            </a:endParaRPr>
          </a:p>
        </p:txBody>
      </p:sp>
      <p:sp>
        <p:nvSpPr>
          <p:cNvPr id="7" name="TextBox 6">
            <a:extLst>
              <a:ext uri="{FF2B5EF4-FFF2-40B4-BE49-F238E27FC236}">
                <a16:creationId xmlns:a16="http://schemas.microsoft.com/office/drawing/2014/main" id="{43040928-1AD2-9739-1F20-4936A4A14CC3}"/>
              </a:ext>
            </a:extLst>
          </p:cNvPr>
          <p:cNvSpPr txBox="1"/>
          <p:nvPr/>
        </p:nvSpPr>
        <p:spPr>
          <a:xfrm>
            <a:off x="255859" y="6532005"/>
            <a:ext cx="11826240" cy="307777"/>
          </a:xfrm>
          <a:prstGeom prst="rect">
            <a:avLst/>
          </a:prstGeom>
          <a:noFill/>
        </p:spPr>
        <p:txBody>
          <a:bodyPr wrap="square">
            <a:spAutoFit/>
          </a:bodyPr>
          <a:lstStyle/>
          <a:p>
            <a:r>
              <a:rPr lang="en-US" sz="1400" dirty="0">
                <a:solidFill>
                  <a:schemeClr val="bg1">
                    <a:lumMod val="50000"/>
                  </a:schemeClr>
                </a:solidFill>
              </a:rPr>
              <a:t>Source: Food Prices for Nutrition project analysis of Nigerian NBS data for diet costs and household incomes, using 2018-19 National Living Standards Survey</a:t>
            </a:r>
          </a:p>
        </p:txBody>
      </p:sp>
      <p:pic>
        <p:nvPicPr>
          <p:cNvPr id="5" name="Picture 4" descr="A map of nigeria with blue and white colors&#10;&#10;Description automatically generated">
            <a:extLst>
              <a:ext uri="{FF2B5EF4-FFF2-40B4-BE49-F238E27FC236}">
                <a16:creationId xmlns:a16="http://schemas.microsoft.com/office/drawing/2014/main" id="{A7253B99-AD52-1AFB-9DC3-28BC46F2972F}"/>
              </a:ext>
            </a:extLst>
          </p:cNvPr>
          <p:cNvPicPr>
            <a:picLocks noChangeAspect="1"/>
          </p:cNvPicPr>
          <p:nvPr/>
        </p:nvPicPr>
        <p:blipFill>
          <a:blip r:embed="rId2"/>
          <a:srcRect l="3179" r="3014"/>
          <a:stretch/>
        </p:blipFill>
        <p:spPr>
          <a:xfrm>
            <a:off x="940830" y="2049400"/>
            <a:ext cx="4704616" cy="4016892"/>
          </a:xfrm>
          <a:prstGeom prst="rect">
            <a:avLst/>
          </a:prstGeom>
        </p:spPr>
      </p:pic>
      <p:pic>
        <p:nvPicPr>
          <p:cNvPr id="8" name="Content Placeholder 21" descr="A map of different countries/regions with names&#10;&#10;Description automatically generated">
            <a:extLst>
              <a:ext uri="{FF2B5EF4-FFF2-40B4-BE49-F238E27FC236}">
                <a16:creationId xmlns:a16="http://schemas.microsoft.com/office/drawing/2014/main" id="{59F959D2-E5E7-077C-A535-953E7A95EB78}"/>
              </a:ext>
            </a:extLst>
          </p:cNvPr>
          <p:cNvPicPr>
            <a:picLocks noGrp="1" noChangeAspect="1"/>
          </p:cNvPicPr>
          <p:nvPr>
            <p:ph idx="1"/>
          </p:nvPr>
        </p:nvPicPr>
        <p:blipFill>
          <a:blip r:embed="rId3"/>
          <a:srcRect r="3013"/>
          <a:stretch/>
        </p:blipFill>
        <p:spPr>
          <a:xfrm>
            <a:off x="6096000" y="2049399"/>
            <a:ext cx="4864100" cy="4016893"/>
          </a:xfrm>
        </p:spPr>
      </p:pic>
      <p:sp>
        <p:nvSpPr>
          <p:cNvPr id="18" name="TextBox 17">
            <a:extLst>
              <a:ext uri="{FF2B5EF4-FFF2-40B4-BE49-F238E27FC236}">
                <a16:creationId xmlns:a16="http://schemas.microsoft.com/office/drawing/2014/main" id="{CB672107-1AB2-0FBA-F505-B37A5B732F51}"/>
              </a:ext>
            </a:extLst>
          </p:cNvPr>
          <p:cNvSpPr txBox="1"/>
          <p:nvPr/>
        </p:nvSpPr>
        <p:spPr>
          <a:xfrm>
            <a:off x="365760" y="1412425"/>
            <a:ext cx="11716339" cy="523220"/>
          </a:xfrm>
          <a:prstGeom prst="rect">
            <a:avLst/>
          </a:prstGeom>
          <a:noFill/>
        </p:spPr>
        <p:txBody>
          <a:bodyPr wrap="square">
            <a:spAutoFit/>
          </a:bodyPr>
          <a:lstStyle/>
          <a:p>
            <a:r>
              <a:rPr lang="en-US" sz="2800" b="1" dirty="0"/>
              <a:t>Cost of a healthy diet and prevalence of unaffordability in Nigeria, 2018-19</a:t>
            </a:r>
          </a:p>
        </p:txBody>
      </p:sp>
    </p:spTree>
    <p:extLst>
      <p:ext uri="{BB962C8B-B14F-4D97-AF65-F5344CB8AC3E}">
        <p14:creationId xmlns:p14="http://schemas.microsoft.com/office/powerpoint/2010/main" val="1700259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different colored lines&#10;&#10;Description automatically generated">
            <a:extLst>
              <a:ext uri="{FF2B5EF4-FFF2-40B4-BE49-F238E27FC236}">
                <a16:creationId xmlns:a16="http://schemas.microsoft.com/office/drawing/2014/main" id="{EC168077-AFAD-FADC-67AE-FA2BCD1B6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234" y="941265"/>
            <a:ext cx="7495032" cy="5621274"/>
          </a:xfrm>
          <a:prstGeom prst="rect">
            <a:avLst/>
          </a:prstGeom>
        </p:spPr>
      </p:pic>
      <p:sp>
        <p:nvSpPr>
          <p:cNvPr id="2" name="Title 4">
            <a:extLst>
              <a:ext uri="{FF2B5EF4-FFF2-40B4-BE49-F238E27FC236}">
                <a16:creationId xmlns:a16="http://schemas.microsoft.com/office/drawing/2014/main" id="{0899135F-6891-F477-64A7-AA1F55541D36}"/>
              </a:ext>
            </a:extLst>
          </p:cNvPr>
          <p:cNvSpPr txBox="1">
            <a:spLocks/>
          </p:cNvSpPr>
          <p:nvPr/>
        </p:nvSpPr>
        <p:spPr>
          <a:xfrm>
            <a:off x="206588" y="118099"/>
            <a:ext cx="12043363" cy="76859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Actual food use is far from Healthy Diet Basket targets, </a:t>
            </a:r>
            <a:br>
              <a:rPr lang="en-US" sz="3600" b="1" kern="0" dirty="0">
                <a:solidFill>
                  <a:srgbClr val="3083A7"/>
                </a:solidFill>
                <a:latin typeface="+mn-lt"/>
              </a:rPr>
            </a:br>
            <a:r>
              <a:rPr lang="en-US" sz="3600" b="1" kern="0" dirty="0">
                <a:solidFill>
                  <a:srgbClr val="3083A7"/>
                </a:solidFill>
                <a:latin typeface="+mn-lt"/>
              </a:rPr>
              <a:t>in ways that differ by region and over time</a:t>
            </a:r>
          </a:p>
        </p:txBody>
      </p:sp>
      <p:sp>
        <p:nvSpPr>
          <p:cNvPr id="3" name="Rectangle 2">
            <a:extLst>
              <a:ext uri="{FF2B5EF4-FFF2-40B4-BE49-F238E27FC236}">
                <a16:creationId xmlns:a16="http://schemas.microsoft.com/office/drawing/2014/main" id="{BCF7C132-7ABF-8AC3-C10A-2673FA6C0196}"/>
              </a:ext>
            </a:extLst>
          </p:cNvPr>
          <p:cNvSpPr/>
          <p:nvPr/>
        </p:nvSpPr>
        <p:spPr>
          <a:xfrm>
            <a:off x="7758716" y="1279872"/>
            <a:ext cx="4362450" cy="493918"/>
          </a:xfrm>
          <a:prstGeom prst="rect">
            <a:avLst/>
          </a:prstGeom>
          <a:solidFill>
            <a:schemeClr val="bg1"/>
          </a:solidFill>
        </p:spPr>
        <p:txBody>
          <a:bodyPr wrap="square">
            <a:spAutoFit/>
          </a:bodyPr>
          <a:lstStyle/>
          <a:p>
            <a:pPr>
              <a:lnSpc>
                <a:spcPct val="80000"/>
              </a:lnSpc>
            </a:pPr>
            <a:r>
              <a:rPr lang="en-US" sz="1600" i="1" dirty="0">
                <a:solidFill>
                  <a:srgbClr val="008B8E"/>
                </a:solidFill>
                <a:cs typeface="Calibri Light" panose="020F0302020204030204" pitchFamily="34" charset="0"/>
              </a:rPr>
              <a:t>North America has highest use of animal foods, oils &amp; fats, and sugar</a:t>
            </a:r>
            <a:endParaRPr lang="en-US" sz="1600" i="1" dirty="0">
              <a:solidFill>
                <a:srgbClr val="008B8E"/>
              </a:solidFill>
            </a:endParaRPr>
          </a:p>
        </p:txBody>
      </p:sp>
      <p:sp>
        <p:nvSpPr>
          <p:cNvPr id="4" name="Oval 3">
            <a:extLst>
              <a:ext uri="{FF2B5EF4-FFF2-40B4-BE49-F238E27FC236}">
                <a16:creationId xmlns:a16="http://schemas.microsoft.com/office/drawing/2014/main" id="{B735D3EE-8279-1E57-0E1F-C22EDD4CEF04}"/>
              </a:ext>
            </a:extLst>
          </p:cNvPr>
          <p:cNvSpPr/>
          <p:nvPr/>
        </p:nvSpPr>
        <p:spPr>
          <a:xfrm>
            <a:off x="7829550" y="2853614"/>
            <a:ext cx="1390650" cy="190500"/>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B11A82-D9B1-10B5-4CAA-02DF9F764AA7}"/>
              </a:ext>
            </a:extLst>
          </p:cNvPr>
          <p:cNvSpPr/>
          <p:nvPr/>
        </p:nvSpPr>
        <p:spPr>
          <a:xfrm>
            <a:off x="7829550" y="3106380"/>
            <a:ext cx="4362450" cy="493918"/>
          </a:xfrm>
          <a:prstGeom prst="rect">
            <a:avLst/>
          </a:prstGeom>
          <a:noFill/>
        </p:spPr>
        <p:txBody>
          <a:bodyPr wrap="square">
            <a:spAutoFit/>
          </a:bodyPr>
          <a:lstStyle/>
          <a:p>
            <a:pPr>
              <a:lnSpc>
                <a:spcPct val="80000"/>
              </a:lnSpc>
            </a:pPr>
            <a:r>
              <a:rPr lang="en-US" sz="1600" i="1" dirty="0">
                <a:solidFill>
                  <a:schemeClr val="accent6">
                    <a:lumMod val="75000"/>
                  </a:schemeClr>
                </a:solidFill>
                <a:cs typeface="Calibri Light" panose="020F0302020204030204" pitchFamily="34" charset="0"/>
              </a:rPr>
              <a:t>Africa has low use of all food groups </a:t>
            </a:r>
          </a:p>
          <a:p>
            <a:pPr>
              <a:lnSpc>
                <a:spcPct val="80000"/>
              </a:lnSpc>
            </a:pPr>
            <a:r>
              <a:rPr lang="en-US" sz="1600" i="1" dirty="0">
                <a:solidFill>
                  <a:schemeClr val="accent6">
                    <a:lumMod val="75000"/>
                  </a:schemeClr>
                </a:solidFill>
                <a:cs typeface="Calibri Light" panose="020F0302020204030204" pitchFamily="34" charset="0"/>
              </a:rPr>
              <a:t>that are relatively costly per calorie</a:t>
            </a:r>
            <a:endParaRPr lang="en-US" sz="1600" i="1" dirty="0">
              <a:solidFill>
                <a:schemeClr val="accent6">
                  <a:lumMod val="75000"/>
                </a:schemeClr>
              </a:solidFill>
            </a:endParaRPr>
          </a:p>
        </p:txBody>
      </p:sp>
      <p:sp>
        <p:nvSpPr>
          <p:cNvPr id="7" name="Oval 6">
            <a:extLst>
              <a:ext uri="{FF2B5EF4-FFF2-40B4-BE49-F238E27FC236}">
                <a16:creationId xmlns:a16="http://schemas.microsoft.com/office/drawing/2014/main" id="{1EA5011C-3443-239C-ABA6-1F896661D6C5}"/>
              </a:ext>
            </a:extLst>
          </p:cNvPr>
          <p:cNvSpPr/>
          <p:nvPr/>
        </p:nvSpPr>
        <p:spPr>
          <a:xfrm>
            <a:off x="7829550" y="1801076"/>
            <a:ext cx="1390650" cy="190500"/>
          </a:xfrm>
          <a:prstGeom prst="ellipse">
            <a:avLst/>
          </a:prstGeom>
          <a:noFill/>
          <a:ln>
            <a:solidFill>
              <a:srgbClr val="008B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3">
            <a:extLst>
              <a:ext uri="{FF2B5EF4-FFF2-40B4-BE49-F238E27FC236}">
                <a16:creationId xmlns:a16="http://schemas.microsoft.com/office/drawing/2014/main" id="{711B0332-85F3-017A-320B-AC2E09E3342C}"/>
              </a:ext>
            </a:extLst>
          </p:cNvPr>
          <p:cNvSpPr txBox="1"/>
          <p:nvPr/>
        </p:nvSpPr>
        <p:spPr>
          <a:xfrm>
            <a:off x="489530" y="6414104"/>
            <a:ext cx="11457771" cy="4880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Leah Costlow, doctoral dissertation in progress, Friedman School of Nutrition, Tufts University.  </a:t>
            </a:r>
            <a:br>
              <a:rPr lang="en-US" sz="1200" dirty="0">
                <a:solidFill>
                  <a:schemeClr val="bg2">
                    <a:lumMod val="50000"/>
                  </a:schemeClr>
                </a:solidFill>
              </a:rPr>
            </a:br>
            <a:r>
              <a:rPr lang="en-US" sz="1100" dirty="0">
                <a:solidFill>
                  <a:schemeClr val="bg2">
                    <a:lumMod val="50000"/>
                  </a:schemeClr>
                </a:solidFill>
              </a:rPr>
              <a:t>Data shown are from </a:t>
            </a:r>
            <a:r>
              <a:rPr lang="en-US" sz="1100" dirty="0">
                <a:solidFill>
                  <a:schemeClr val="bg1">
                    <a:lumMod val="50000"/>
                  </a:schemeClr>
                </a:solidFill>
              </a:rPr>
              <a:t>FAO Food Balance Sheet data, for total daily kilocalories available per capita in each region aggregated by HDB food group.</a:t>
            </a:r>
            <a:br>
              <a:rPr lang="en-US" sz="1100" dirty="0">
                <a:solidFill>
                  <a:schemeClr val="bg1">
                    <a:lumMod val="50000"/>
                  </a:schemeClr>
                </a:solidFill>
              </a:rPr>
            </a:br>
            <a:r>
              <a:rPr lang="en-US" sz="1100" dirty="0">
                <a:solidFill>
                  <a:schemeClr val="bg2">
                    <a:lumMod val="50000"/>
                  </a:schemeClr>
                </a:solidFill>
              </a:rPr>
              <a:t>Reproduced in Masters &amp; Finaret (2024), </a:t>
            </a:r>
            <a:r>
              <a:rPr lang="en-US" sz="1100" i="1" dirty="0">
                <a:solidFill>
                  <a:schemeClr val="bg2">
                    <a:lumMod val="50000"/>
                  </a:schemeClr>
                </a:solidFill>
              </a:rPr>
              <a:t>Food Economics:  Agriculture, Nutrition and Health. </a:t>
            </a:r>
            <a:r>
              <a:rPr lang="en-US" sz="1100" dirty="0">
                <a:solidFill>
                  <a:schemeClr val="bg2">
                    <a:lumMod val="50000"/>
                  </a:schemeClr>
                </a:solidFill>
              </a:rPr>
              <a:t>Palgrave MacMillan, open access at </a:t>
            </a:r>
            <a:r>
              <a:rPr lang="en-US" sz="1100" dirty="0">
                <a:solidFill>
                  <a:schemeClr val="bg2">
                    <a:lumMod val="50000"/>
                  </a:schemeClr>
                </a:solidFill>
                <a:hlinkClick r:id="rId4">
                  <a:extLst>
                    <a:ext uri="{A12FA001-AC4F-418D-AE19-62706E023703}">
                      <ahyp:hlinkClr xmlns:ahyp="http://schemas.microsoft.com/office/drawing/2018/hyperlinkcolor" val="tx"/>
                    </a:ext>
                  </a:extLst>
                </a:hlinkClick>
              </a:rPr>
              <a:t>https://link.springer.com/book/9783031538391</a:t>
            </a:r>
            <a:r>
              <a:rPr lang="en-US" sz="1100" dirty="0">
                <a:solidFill>
                  <a:schemeClr val="bg2">
                    <a:lumMod val="50000"/>
                  </a:schemeClr>
                </a:solidFill>
              </a:rPr>
              <a:t>.</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389183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2605690-EE40-59FD-43A2-2D1CBDA1D707}"/>
              </a:ext>
            </a:extLst>
          </p:cNvPr>
          <p:cNvSpPr txBox="1"/>
          <p:nvPr/>
        </p:nvSpPr>
        <p:spPr>
          <a:xfrm>
            <a:off x="430159" y="758129"/>
            <a:ext cx="10936341" cy="461665"/>
          </a:xfrm>
          <a:prstGeom prst="rect">
            <a:avLst/>
          </a:prstGeom>
          <a:noFill/>
        </p:spPr>
        <p:txBody>
          <a:bodyPr wrap="square">
            <a:spAutoFit/>
          </a:bodyPr>
          <a:lstStyle/>
          <a:p>
            <a:r>
              <a:rPr lang="en-US" sz="2400" b="1" dirty="0">
                <a:solidFill>
                  <a:srgbClr val="0B0324"/>
                </a:solidFill>
              </a:rPr>
              <a:t>Cost of a healthy diet by food group at each level of national income, 2021</a:t>
            </a:r>
          </a:p>
        </p:txBody>
      </p:sp>
      <p:sp>
        <p:nvSpPr>
          <p:cNvPr id="5" name="TextBox 4">
            <a:extLst>
              <a:ext uri="{FF2B5EF4-FFF2-40B4-BE49-F238E27FC236}">
                <a16:creationId xmlns:a16="http://schemas.microsoft.com/office/drawing/2014/main" id="{9CA3CBEB-EB3B-FEB8-8C16-688C328F97F7}"/>
              </a:ext>
            </a:extLst>
          </p:cNvPr>
          <p:cNvSpPr txBox="1"/>
          <p:nvPr/>
        </p:nvSpPr>
        <p:spPr>
          <a:xfrm>
            <a:off x="8826500" y="1622962"/>
            <a:ext cx="3518436" cy="1083374"/>
          </a:xfrm>
          <a:prstGeom prst="rect">
            <a:avLst/>
          </a:prstGeom>
          <a:noFill/>
        </p:spPr>
        <p:txBody>
          <a:bodyPr wrap="square">
            <a:spAutoFit/>
          </a:bodyPr>
          <a:lstStyle/>
          <a:p>
            <a:pPr>
              <a:lnSpc>
                <a:spcPct val="80000"/>
              </a:lnSpc>
            </a:pPr>
            <a:r>
              <a:rPr lang="en-US" sz="2000" i="1" dirty="0">
                <a:solidFill>
                  <a:schemeClr val="accent1">
                    <a:lumMod val="75000"/>
                  </a:schemeClr>
                </a:solidFill>
              </a:rPr>
              <a:t>This is a “Pen’s Parade”, showing the world population </a:t>
            </a:r>
            <a:br>
              <a:rPr lang="en-US" sz="2000" i="1" dirty="0">
                <a:solidFill>
                  <a:schemeClr val="accent1">
                    <a:lumMod val="75000"/>
                  </a:schemeClr>
                </a:solidFill>
              </a:rPr>
            </a:br>
            <a:r>
              <a:rPr lang="en-US" sz="2000" i="1" dirty="0">
                <a:solidFill>
                  <a:schemeClr val="accent1">
                    <a:lumMod val="75000"/>
                  </a:schemeClr>
                </a:solidFill>
              </a:rPr>
              <a:t>by country in order of </a:t>
            </a:r>
            <a:br>
              <a:rPr lang="en-US" sz="2000" i="1" dirty="0">
                <a:solidFill>
                  <a:schemeClr val="accent1">
                    <a:lumMod val="75000"/>
                  </a:schemeClr>
                </a:solidFill>
              </a:rPr>
            </a:br>
            <a:r>
              <a:rPr lang="en-US" sz="2000" i="1" dirty="0">
                <a:solidFill>
                  <a:schemeClr val="accent1">
                    <a:lumMod val="75000"/>
                  </a:schemeClr>
                </a:solidFill>
              </a:rPr>
              <a:t>national income per person</a:t>
            </a:r>
          </a:p>
        </p:txBody>
      </p:sp>
      <p:sp>
        <p:nvSpPr>
          <p:cNvPr id="6" name="Title 4">
            <a:extLst>
              <a:ext uri="{FF2B5EF4-FFF2-40B4-BE49-F238E27FC236}">
                <a16:creationId xmlns:a16="http://schemas.microsoft.com/office/drawing/2014/main" id="{E8950272-93ED-3828-A391-91E0B0D300C2}"/>
              </a:ext>
            </a:extLst>
          </p:cNvPr>
          <p:cNvSpPr txBox="1">
            <a:spLocks/>
          </p:cNvSpPr>
          <p:nvPr/>
        </p:nvSpPr>
        <p:spPr>
          <a:xfrm>
            <a:off x="74318" y="215536"/>
            <a:ext cx="12043363" cy="41947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Least-cost items by food group may vary with national income</a:t>
            </a:r>
          </a:p>
        </p:txBody>
      </p:sp>
      <p:sp>
        <p:nvSpPr>
          <p:cNvPr id="7" name="TextBox 6">
            <a:extLst>
              <a:ext uri="{FF2B5EF4-FFF2-40B4-BE49-F238E27FC236}">
                <a16:creationId xmlns:a16="http://schemas.microsoft.com/office/drawing/2014/main" id="{CE047349-DB61-5DA0-78C1-410B701AEA38}"/>
              </a:ext>
            </a:extLst>
          </p:cNvPr>
          <p:cNvSpPr txBox="1"/>
          <p:nvPr/>
        </p:nvSpPr>
        <p:spPr>
          <a:xfrm>
            <a:off x="8825376" y="3881142"/>
            <a:ext cx="1760341" cy="541046"/>
          </a:xfrm>
          <a:prstGeom prst="rect">
            <a:avLst/>
          </a:prstGeom>
          <a:solidFill>
            <a:schemeClr val="bg1"/>
          </a:solidFill>
        </p:spPr>
        <p:txBody>
          <a:bodyPr wrap="square">
            <a:spAutoFit/>
          </a:bodyPr>
          <a:lstStyle/>
          <a:p>
            <a:pPr>
              <a:lnSpc>
                <a:spcPct val="80000"/>
              </a:lnSpc>
            </a:pPr>
            <a:r>
              <a:rPr lang="en-US" sz="1800" b="1" dirty="0">
                <a:solidFill>
                  <a:srgbClr val="C00000"/>
                </a:solidFill>
              </a:rPr>
              <a:t>Global average CoHD = $3.56</a:t>
            </a:r>
            <a:endParaRPr lang="en-US" dirty="0">
              <a:solidFill>
                <a:srgbClr val="C00000"/>
              </a:solidFill>
            </a:endParaRPr>
          </a:p>
        </p:txBody>
      </p:sp>
      <p:pic>
        <p:nvPicPr>
          <p:cNvPr id="4" name="Picture 3">
            <a:extLst>
              <a:ext uri="{FF2B5EF4-FFF2-40B4-BE49-F238E27FC236}">
                <a16:creationId xmlns:a16="http://schemas.microsoft.com/office/drawing/2014/main" id="{E865D483-B0E9-B7DA-F5DE-9DA6836A5C06}"/>
              </a:ext>
            </a:extLst>
          </p:cNvPr>
          <p:cNvPicPr>
            <a:picLocks noChangeAspect="1"/>
          </p:cNvPicPr>
          <p:nvPr/>
        </p:nvPicPr>
        <p:blipFill>
          <a:blip r:embed="rId3"/>
          <a:srcRect b="4726"/>
          <a:stretch/>
        </p:blipFill>
        <p:spPr>
          <a:xfrm>
            <a:off x="1332817" y="1491093"/>
            <a:ext cx="7493683" cy="4782707"/>
          </a:xfrm>
          <a:prstGeom prst="rect">
            <a:avLst/>
          </a:prstGeom>
        </p:spPr>
      </p:pic>
      <p:sp>
        <p:nvSpPr>
          <p:cNvPr id="2" name="TextBox 3">
            <a:extLst>
              <a:ext uri="{FF2B5EF4-FFF2-40B4-BE49-F238E27FC236}">
                <a16:creationId xmlns:a16="http://schemas.microsoft.com/office/drawing/2014/main" id="{34941250-06A4-4C86-9004-3F535B6B3ADD}"/>
              </a:ext>
            </a:extLst>
          </p:cNvPr>
          <p:cNvSpPr txBox="1"/>
          <p:nvPr/>
        </p:nvSpPr>
        <p:spPr>
          <a:xfrm>
            <a:off x="99265" y="6445812"/>
            <a:ext cx="11993470" cy="37170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Masters WA, Wallingford JK, Herforth AW and Bai Y. Measuring food access using the Cost of a Healthy Diet (CoHD): Insights from retail prices worldwide. </a:t>
            </a:r>
            <a:r>
              <a:rPr lang="en-US" sz="1200" dirty="0" err="1">
                <a:solidFill>
                  <a:schemeClr val="bg2">
                    <a:lumMod val="50000"/>
                  </a:schemeClr>
                </a:solidFill>
              </a:rPr>
              <a:t>VeriXiv</a:t>
            </a:r>
            <a:r>
              <a:rPr lang="en-US" sz="1200" dirty="0">
                <a:solidFill>
                  <a:schemeClr val="bg2">
                    <a:lumMod val="50000"/>
                  </a:schemeClr>
                </a:solidFill>
              </a:rPr>
              <a:t> 2024, 1:12 (https://doi.org/10.12688/verixiv.97.1)</a:t>
            </a:r>
          </a:p>
        </p:txBody>
      </p:sp>
      <p:sp>
        <p:nvSpPr>
          <p:cNvPr id="8" name="TextBox 7">
            <a:extLst>
              <a:ext uri="{FF2B5EF4-FFF2-40B4-BE49-F238E27FC236}">
                <a16:creationId xmlns:a16="http://schemas.microsoft.com/office/drawing/2014/main" id="{92BB9343-ADCF-8266-3D84-45798FC2A34D}"/>
              </a:ext>
            </a:extLst>
          </p:cNvPr>
          <p:cNvSpPr txBox="1"/>
          <p:nvPr/>
        </p:nvSpPr>
        <p:spPr>
          <a:xfrm>
            <a:off x="1814976" y="2658638"/>
            <a:ext cx="1760341" cy="541046"/>
          </a:xfrm>
          <a:prstGeom prst="rect">
            <a:avLst/>
          </a:prstGeom>
          <a:noFill/>
        </p:spPr>
        <p:txBody>
          <a:bodyPr wrap="square">
            <a:spAutoFit/>
          </a:bodyPr>
          <a:lstStyle/>
          <a:p>
            <a:pPr>
              <a:lnSpc>
                <a:spcPct val="80000"/>
              </a:lnSpc>
            </a:pPr>
            <a:r>
              <a:rPr lang="en-US" sz="1800" b="1" dirty="0">
                <a:solidFill>
                  <a:schemeClr val="tx2">
                    <a:lumMod val="50000"/>
                  </a:schemeClr>
                </a:solidFill>
              </a:rPr>
              <a:t>National income per person</a:t>
            </a:r>
            <a:endParaRPr lang="en-US" dirty="0">
              <a:solidFill>
                <a:schemeClr val="tx2">
                  <a:lumMod val="50000"/>
                </a:schemeClr>
              </a:solidFill>
            </a:endParaRPr>
          </a:p>
        </p:txBody>
      </p:sp>
      <p:sp>
        <p:nvSpPr>
          <p:cNvPr id="9" name="TextBox 8">
            <a:extLst>
              <a:ext uri="{FF2B5EF4-FFF2-40B4-BE49-F238E27FC236}">
                <a16:creationId xmlns:a16="http://schemas.microsoft.com/office/drawing/2014/main" id="{BEABF526-B446-53C5-DA50-6DA083D22740}"/>
              </a:ext>
            </a:extLst>
          </p:cNvPr>
          <p:cNvSpPr txBox="1"/>
          <p:nvPr/>
        </p:nvSpPr>
        <p:spPr>
          <a:xfrm>
            <a:off x="7720476" y="6003277"/>
            <a:ext cx="4535024" cy="319446"/>
          </a:xfrm>
          <a:prstGeom prst="rect">
            <a:avLst/>
          </a:prstGeom>
          <a:noFill/>
        </p:spPr>
        <p:txBody>
          <a:bodyPr wrap="square">
            <a:spAutoFit/>
          </a:bodyPr>
          <a:lstStyle/>
          <a:p>
            <a:pPr>
              <a:lnSpc>
                <a:spcPct val="80000"/>
              </a:lnSpc>
            </a:pPr>
            <a:r>
              <a:rPr lang="en-US" sz="1800" b="1" dirty="0">
                <a:solidFill>
                  <a:schemeClr val="tx2">
                    <a:lumMod val="50000"/>
                  </a:schemeClr>
                </a:solidFill>
              </a:rPr>
              <a:t>Cumulative population (in millions)</a:t>
            </a:r>
            <a:endParaRPr lang="en-US" dirty="0">
              <a:solidFill>
                <a:schemeClr val="tx2">
                  <a:lumMod val="50000"/>
                </a:schemeClr>
              </a:solidFill>
            </a:endParaRPr>
          </a:p>
        </p:txBody>
      </p:sp>
    </p:spTree>
    <p:custDataLst>
      <p:tags r:id="rId1"/>
    </p:custDataLst>
    <p:extLst>
      <p:ext uri="{BB962C8B-B14F-4D97-AF65-F5344CB8AC3E}">
        <p14:creationId xmlns:p14="http://schemas.microsoft.com/office/powerpoint/2010/main" val="2084630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875CBB4-BFE2-4DF7-BDD2-70469032B586}"/>
              </a:ext>
            </a:extLst>
          </p:cNvPr>
          <p:cNvGrpSpPr/>
          <p:nvPr/>
        </p:nvGrpSpPr>
        <p:grpSpPr>
          <a:xfrm>
            <a:off x="359966" y="1158239"/>
            <a:ext cx="10170072" cy="5506522"/>
            <a:chOff x="1268145" y="1233379"/>
            <a:chExt cx="9765811" cy="5212433"/>
          </a:xfrm>
        </p:grpSpPr>
        <p:grpSp>
          <p:nvGrpSpPr>
            <p:cNvPr id="5" name="Group 4">
              <a:extLst>
                <a:ext uri="{FF2B5EF4-FFF2-40B4-BE49-F238E27FC236}">
                  <a16:creationId xmlns:a16="http://schemas.microsoft.com/office/drawing/2014/main" id="{30EE5045-342B-8DE5-5B4F-DB296EE74488}"/>
                </a:ext>
              </a:extLst>
            </p:cNvPr>
            <p:cNvGrpSpPr/>
            <p:nvPr/>
          </p:nvGrpSpPr>
          <p:grpSpPr>
            <a:xfrm>
              <a:off x="1268145" y="1233379"/>
              <a:ext cx="9315126" cy="5212433"/>
              <a:chOff x="579644" y="1567902"/>
              <a:chExt cx="8514814" cy="4788448"/>
            </a:xfrm>
          </p:grpSpPr>
          <p:pic>
            <p:nvPicPr>
              <p:cNvPr id="7" name="Picture 6">
                <a:extLst>
                  <a:ext uri="{FF2B5EF4-FFF2-40B4-BE49-F238E27FC236}">
                    <a16:creationId xmlns:a16="http://schemas.microsoft.com/office/drawing/2014/main" id="{887D8673-7FD6-D4BD-5BE8-BF59073E591D}"/>
                  </a:ext>
                </a:extLst>
              </p:cNvPr>
              <p:cNvPicPr>
                <a:picLocks noChangeAspect="1"/>
              </p:cNvPicPr>
              <p:nvPr/>
            </p:nvPicPr>
            <p:blipFill rotWithShape="1">
              <a:blip r:embed="rId3"/>
              <a:srcRect t="6320"/>
              <a:stretch/>
            </p:blipFill>
            <p:spPr>
              <a:xfrm>
                <a:off x="579644" y="1567902"/>
                <a:ext cx="8514814" cy="4788448"/>
              </a:xfrm>
              <a:prstGeom prst="rect">
                <a:avLst/>
              </a:prstGeom>
            </p:spPr>
          </p:pic>
          <p:sp>
            <p:nvSpPr>
              <p:cNvPr id="12" name="TextBox 11">
                <a:extLst>
                  <a:ext uri="{FF2B5EF4-FFF2-40B4-BE49-F238E27FC236}">
                    <a16:creationId xmlns:a16="http://schemas.microsoft.com/office/drawing/2014/main" id="{AC98FC70-896B-603D-FAA3-16A9F6D01730}"/>
                  </a:ext>
                </a:extLst>
              </p:cNvPr>
              <p:cNvSpPr txBox="1"/>
              <p:nvPr/>
            </p:nvSpPr>
            <p:spPr>
              <a:xfrm>
                <a:off x="1221618" y="1635737"/>
                <a:ext cx="989630"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Oils &amp; fats </a:t>
                </a:r>
                <a:br>
                  <a:rPr lang="en-US" sz="1400" b="1" dirty="0">
                    <a:solidFill>
                      <a:schemeClr val="accent1">
                        <a:lumMod val="75000"/>
                      </a:schemeClr>
                    </a:solidFill>
                  </a:rPr>
                </a:br>
                <a:endParaRPr lang="en-US" sz="1400" b="1" dirty="0">
                  <a:solidFill>
                    <a:schemeClr val="accent1">
                      <a:lumMod val="75000"/>
                    </a:schemeClr>
                  </a:solidFill>
                </a:endParaRPr>
              </a:p>
              <a:p>
                <a:pPr algn="ctr">
                  <a:lnSpc>
                    <a:spcPct val="80000"/>
                  </a:lnSpc>
                </a:pPr>
                <a:endParaRPr lang="en-US" sz="1400" b="1" dirty="0">
                  <a:solidFill>
                    <a:schemeClr val="accent1">
                      <a:lumMod val="75000"/>
                    </a:schemeClr>
                  </a:solidFill>
                </a:endParaRPr>
              </a:p>
              <a:p>
                <a:pPr algn="ctr">
                  <a:lnSpc>
                    <a:spcPct val="80000"/>
                  </a:lnSpc>
                </a:pPr>
                <a:r>
                  <a:rPr lang="en-US" sz="1400" dirty="0">
                    <a:solidFill>
                      <a:schemeClr val="accent1">
                        <a:lumMod val="75000"/>
                      </a:schemeClr>
                    </a:solidFill>
                  </a:rPr>
                  <a:t>1 item</a:t>
                </a:r>
              </a:p>
              <a:p>
                <a:pPr algn="ctr">
                  <a:lnSpc>
                    <a:spcPct val="80000"/>
                  </a:lnSpc>
                </a:pPr>
                <a:r>
                  <a:rPr lang="en-US" sz="1400" dirty="0">
                    <a:solidFill>
                      <a:schemeClr val="accent1">
                        <a:lumMod val="75000"/>
                      </a:schemeClr>
                    </a:solidFill>
                  </a:rPr>
                  <a:t>(300 kcal)</a:t>
                </a:r>
              </a:p>
            </p:txBody>
          </p:sp>
          <p:sp>
            <p:nvSpPr>
              <p:cNvPr id="13" name="TextBox 12">
                <a:extLst>
                  <a:ext uri="{FF2B5EF4-FFF2-40B4-BE49-F238E27FC236}">
                    <a16:creationId xmlns:a16="http://schemas.microsoft.com/office/drawing/2014/main" id="{467F5F8F-5FDD-1A55-7D6A-89CDBEE05B93}"/>
                  </a:ext>
                </a:extLst>
              </p:cNvPr>
              <p:cNvSpPr txBox="1"/>
              <p:nvPr/>
            </p:nvSpPr>
            <p:spPr>
              <a:xfrm>
                <a:off x="2173450" y="1635737"/>
                <a:ext cx="1080214" cy="958404"/>
              </a:xfrm>
              <a:prstGeom prst="rect">
                <a:avLst/>
              </a:prstGeom>
              <a:noFill/>
            </p:spPr>
            <p:txBody>
              <a:bodyPr wrap="square" rtlCol="0">
                <a:spAutoFit/>
              </a:bodyPr>
              <a:lstStyle/>
              <a:p>
                <a:pPr algn="ctr">
                  <a:lnSpc>
                    <a:spcPct val="80000"/>
                  </a:lnSpc>
                </a:pPr>
                <a:r>
                  <a:rPr lang="en-US" sz="1400" b="1" dirty="0">
                    <a:solidFill>
                      <a:schemeClr val="accent1">
                        <a:lumMod val="75000"/>
                      </a:schemeClr>
                    </a:solidFill>
                  </a:rPr>
                  <a:t>Legumes, </a:t>
                </a:r>
                <a:br>
                  <a:rPr lang="en-US" sz="1400" b="1" dirty="0">
                    <a:solidFill>
                      <a:schemeClr val="accent1">
                        <a:lumMod val="75000"/>
                      </a:schemeClr>
                    </a:solidFill>
                  </a:rPr>
                </a:br>
                <a:r>
                  <a:rPr lang="en-US" sz="1400" b="1" dirty="0">
                    <a:solidFill>
                      <a:schemeClr val="accent1">
                        <a:lumMod val="75000"/>
                      </a:schemeClr>
                    </a:solidFill>
                  </a:rPr>
                  <a:t>nuts &amp; seeds </a:t>
                </a:r>
                <a:endParaRPr lang="en-US" sz="1400" dirty="0">
                  <a:solidFill>
                    <a:schemeClr val="accent1">
                      <a:lumMod val="75000"/>
                    </a:schemeClr>
                  </a:solidFill>
                </a:endParaRPr>
              </a:p>
              <a:p>
                <a:pPr algn="ctr">
                  <a:lnSpc>
                    <a:spcPct val="80000"/>
                  </a:lnSpc>
                </a:pPr>
                <a:r>
                  <a:rPr lang="en-US" sz="1400" dirty="0">
                    <a:solidFill>
                      <a:schemeClr val="accent1">
                        <a:lumMod val="75000"/>
                      </a:schemeClr>
                    </a:solidFill>
                  </a:rPr>
                  <a:t>1 item</a:t>
                </a:r>
              </a:p>
              <a:p>
                <a:pPr algn="ctr">
                  <a:lnSpc>
                    <a:spcPct val="80000"/>
                  </a:lnSpc>
                </a:pPr>
                <a:r>
                  <a:rPr lang="en-US" sz="1400" dirty="0">
                    <a:solidFill>
                      <a:schemeClr val="accent1">
                        <a:lumMod val="75000"/>
                      </a:schemeClr>
                    </a:solidFill>
                  </a:rPr>
                  <a:t>(300 kcal)</a:t>
                </a:r>
              </a:p>
            </p:txBody>
          </p:sp>
          <p:sp>
            <p:nvSpPr>
              <p:cNvPr id="14" name="TextBox 13">
                <a:extLst>
                  <a:ext uri="{FF2B5EF4-FFF2-40B4-BE49-F238E27FC236}">
                    <a16:creationId xmlns:a16="http://schemas.microsoft.com/office/drawing/2014/main" id="{2ABD6DA0-FCAE-587D-45DB-8DBECEB49447}"/>
                  </a:ext>
                </a:extLst>
              </p:cNvPr>
              <p:cNvSpPr txBox="1"/>
              <p:nvPr/>
            </p:nvSpPr>
            <p:spPr>
              <a:xfrm>
                <a:off x="3300775" y="1635737"/>
                <a:ext cx="978858"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Starchy </a:t>
                </a:r>
              </a:p>
              <a:p>
                <a:pPr algn="ctr">
                  <a:lnSpc>
                    <a:spcPct val="80000"/>
                  </a:lnSpc>
                </a:pPr>
                <a:r>
                  <a:rPr lang="en-US" sz="1400" b="1" dirty="0">
                    <a:solidFill>
                      <a:schemeClr val="accent1">
                        <a:lumMod val="75000"/>
                      </a:schemeClr>
                    </a:solidFill>
                  </a:rPr>
                  <a:t>Staples</a:t>
                </a:r>
              </a:p>
              <a:p>
                <a:pPr algn="ctr">
                  <a:lnSpc>
                    <a:spcPct val="80000"/>
                  </a:lnSpc>
                </a:pPr>
                <a:br>
                  <a:rPr lang="en-US" sz="1400" b="1" dirty="0">
                    <a:solidFill>
                      <a:schemeClr val="accent1">
                        <a:lumMod val="75000"/>
                      </a:schemeClr>
                    </a:solidFill>
                  </a:rPr>
                </a:br>
                <a:r>
                  <a:rPr lang="en-US" sz="1400" dirty="0">
                    <a:solidFill>
                      <a:schemeClr val="accent1">
                        <a:lumMod val="75000"/>
                      </a:schemeClr>
                    </a:solidFill>
                  </a:rPr>
                  <a:t>2 items</a:t>
                </a:r>
              </a:p>
              <a:p>
                <a:pPr algn="ctr">
                  <a:lnSpc>
                    <a:spcPct val="80000"/>
                  </a:lnSpc>
                </a:pPr>
                <a:r>
                  <a:rPr lang="en-US" sz="1400" dirty="0">
                    <a:solidFill>
                      <a:schemeClr val="accent1">
                        <a:lumMod val="75000"/>
                      </a:schemeClr>
                    </a:solidFill>
                  </a:rPr>
                  <a:t>(1160 kcal)</a:t>
                </a:r>
              </a:p>
            </p:txBody>
          </p:sp>
          <p:sp>
            <p:nvSpPr>
              <p:cNvPr id="15" name="TextBox 14">
                <a:extLst>
                  <a:ext uri="{FF2B5EF4-FFF2-40B4-BE49-F238E27FC236}">
                    <a16:creationId xmlns:a16="http://schemas.microsoft.com/office/drawing/2014/main" id="{A8B1F453-918D-D2A7-D2E1-BFE9C4689AD8}"/>
                  </a:ext>
                </a:extLst>
              </p:cNvPr>
              <p:cNvSpPr txBox="1"/>
              <p:nvPr/>
            </p:nvSpPr>
            <p:spPr>
              <a:xfrm>
                <a:off x="4393308" y="1635737"/>
                <a:ext cx="887486"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Fruits </a:t>
                </a:r>
              </a:p>
              <a:p>
                <a:pPr algn="ctr">
                  <a:lnSpc>
                    <a:spcPct val="80000"/>
                  </a:lnSpc>
                </a:pPr>
                <a:endParaRPr lang="en-US" sz="1400" b="1" dirty="0">
                  <a:solidFill>
                    <a:schemeClr val="accent1">
                      <a:lumMod val="75000"/>
                    </a:schemeClr>
                  </a:solidFill>
                </a:endParaRPr>
              </a:p>
              <a:p>
                <a:pPr algn="ctr">
                  <a:lnSpc>
                    <a:spcPct val="80000"/>
                  </a:lnSpc>
                </a:pPr>
                <a:br>
                  <a:rPr lang="en-US" sz="1400" b="1" dirty="0">
                    <a:solidFill>
                      <a:schemeClr val="accent1">
                        <a:lumMod val="75000"/>
                      </a:schemeClr>
                    </a:solidFill>
                  </a:rPr>
                </a:br>
                <a:r>
                  <a:rPr lang="en-US" sz="1400" dirty="0">
                    <a:solidFill>
                      <a:schemeClr val="accent1">
                        <a:lumMod val="75000"/>
                      </a:schemeClr>
                    </a:solidFill>
                  </a:rPr>
                  <a:t>2 items</a:t>
                </a:r>
              </a:p>
              <a:p>
                <a:pPr algn="ctr">
                  <a:lnSpc>
                    <a:spcPct val="80000"/>
                  </a:lnSpc>
                </a:pPr>
                <a:r>
                  <a:rPr lang="en-US" sz="1400" dirty="0">
                    <a:solidFill>
                      <a:schemeClr val="accent1">
                        <a:lumMod val="75000"/>
                      </a:schemeClr>
                    </a:solidFill>
                  </a:rPr>
                  <a:t>(160 kcal)</a:t>
                </a:r>
              </a:p>
            </p:txBody>
          </p:sp>
          <p:sp>
            <p:nvSpPr>
              <p:cNvPr id="16" name="TextBox 15">
                <a:extLst>
                  <a:ext uri="{FF2B5EF4-FFF2-40B4-BE49-F238E27FC236}">
                    <a16:creationId xmlns:a16="http://schemas.microsoft.com/office/drawing/2014/main" id="{CAB9F50D-A45B-6C2E-6A20-9CCD26F7292C}"/>
                  </a:ext>
                </a:extLst>
              </p:cNvPr>
              <p:cNvSpPr txBox="1"/>
              <p:nvPr/>
            </p:nvSpPr>
            <p:spPr>
              <a:xfrm>
                <a:off x="6445776" y="1635737"/>
                <a:ext cx="887487"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Animal </a:t>
                </a:r>
                <a:br>
                  <a:rPr lang="en-US" sz="1400" b="1" dirty="0">
                    <a:solidFill>
                      <a:schemeClr val="accent1">
                        <a:lumMod val="75000"/>
                      </a:schemeClr>
                    </a:solidFill>
                  </a:rPr>
                </a:br>
                <a:r>
                  <a:rPr lang="en-US" sz="1400" b="1" dirty="0">
                    <a:solidFill>
                      <a:schemeClr val="accent1">
                        <a:lumMod val="75000"/>
                      </a:schemeClr>
                    </a:solidFill>
                  </a:rPr>
                  <a:t>source</a:t>
                </a:r>
              </a:p>
              <a:p>
                <a:pPr algn="ctr">
                  <a:lnSpc>
                    <a:spcPct val="80000"/>
                  </a:lnSpc>
                </a:pPr>
                <a:r>
                  <a:rPr lang="en-US" sz="1400" b="1" dirty="0">
                    <a:solidFill>
                      <a:schemeClr val="accent1">
                        <a:lumMod val="75000"/>
                      </a:schemeClr>
                    </a:solidFill>
                  </a:rPr>
                  <a:t>foods </a:t>
                </a:r>
                <a:br>
                  <a:rPr lang="en-US" sz="1400" b="1" dirty="0">
                    <a:solidFill>
                      <a:schemeClr val="accent1">
                        <a:lumMod val="75000"/>
                      </a:schemeClr>
                    </a:solidFill>
                  </a:rPr>
                </a:br>
                <a:r>
                  <a:rPr lang="en-US" sz="1400" dirty="0">
                    <a:solidFill>
                      <a:schemeClr val="accent1">
                        <a:lumMod val="75000"/>
                      </a:schemeClr>
                    </a:solidFill>
                  </a:rPr>
                  <a:t>2 items</a:t>
                </a:r>
              </a:p>
              <a:p>
                <a:pPr algn="ctr">
                  <a:lnSpc>
                    <a:spcPct val="80000"/>
                  </a:lnSpc>
                </a:pPr>
                <a:r>
                  <a:rPr lang="en-US" sz="1400" dirty="0">
                    <a:solidFill>
                      <a:schemeClr val="accent1">
                        <a:lumMod val="75000"/>
                      </a:schemeClr>
                    </a:solidFill>
                  </a:rPr>
                  <a:t>(300 kcal)</a:t>
                </a:r>
              </a:p>
            </p:txBody>
          </p:sp>
          <p:sp>
            <p:nvSpPr>
              <p:cNvPr id="17" name="TextBox 16">
                <a:extLst>
                  <a:ext uri="{FF2B5EF4-FFF2-40B4-BE49-F238E27FC236}">
                    <a16:creationId xmlns:a16="http://schemas.microsoft.com/office/drawing/2014/main" id="{DBAB0AB7-EC8E-3BFC-BBDC-4169EE1F5250}"/>
                  </a:ext>
                </a:extLst>
              </p:cNvPr>
              <p:cNvSpPr txBox="1"/>
              <p:nvPr/>
            </p:nvSpPr>
            <p:spPr>
              <a:xfrm>
                <a:off x="5371009" y="1635737"/>
                <a:ext cx="994503"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Vegetables</a:t>
                </a:r>
              </a:p>
              <a:p>
                <a:pPr algn="ctr">
                  <a:lnSpc>
                    <a:spcPct val="80000"/>
                  </a:lnSpc>
                </a:pPr>
                <a:endParaRPr lang="en-US" sz="1400" b="1" dirty="0">
                  <a:solidFill>
                    <a:schemeClr val="accent1">
                      <a:lumMod val="75000"/>
                    </a:schemeClr>
                  </a:solidFill>
                </a:endParaRPr>
              </a:p>
              <a:p>
                <a:pPr algn="ctr">
                  <a:lnSpc>
                    <a:spcPct val="80000"/>
                  </a:lnSpc>
                </a:pPr>
                <a:r>
                  <a:rPr lang="en-US" sz="1400" b="1" dirty="0">
                    <a:solidFill>
                      <a:schemeClr val="accent1">
                        <a:lumMod val="75000"/>
                      </a:schemeClr>
                    </a:solidFill>
                  </a:rPr>
                  <a:t> </a:t>
                </a:r>
              </a:p>
              <a:p>
                <a:pPr algn="ctr">
                  <a:lnSpc>
                    <a:spcPct val="80000"/>
                  </a:lnSpc>
                </a:pPr>
                <a:r>
                  <a:rPr lang="en-US" sz="1400" dirty="0">
                    <a:solidFill>
                      <a:schemeClr val="accent1">
                        <a:lumMod val="75000"/>
                      </a:schemeClr>
                    </a:solidFill>
                  </a:rPr>
                  <a:t>3 items</a:t>
                </a:r>
              </a:p>
              <a:p>
                <a:pPr algn="ctr">
                  <a:lnSpc>
                    <a:spcPct val="80000"/>
                  </a:lnSpc>
                </a:pPr>
                <a:r>
                  <a:rPr lang="en-US" sz="1400" dirty="0">
                    <a:solidFill>
                      <a:schemeClr val="accent1">
                        <a:lumMod val="75000"/>
                      </a:schemeClr>
                    </a:solidFill>
                  </a:rPr>
                  <a:t>(110 kcal)</a:t>
                </a:r>
              </a:p>
            </p:txBody>
          </p:sp>
        </p:grpSp>
        <p:pic>
          <p:nvPicPr>
            <p:cNvPr id="25" name="Picture 24">
              <a:extLst>
                <a:ext uri="{FF2B5EF4-FFF2-40B4-BE49-F238E27FC236}">
                  <a16:creationId xmlns:a16="http://schemas.microsoft.com/office/drawing/2014/main" id="{AE6CCD89-E4B7-93AD-0CAB-0453439E7FE8}"/>
                </a:ext>
              </a:extLst>
            </p:cNvPr>
            <p:cNvPicPr>
              <a:picLocks noChangeAspect="1"/>
            </p:cNvPicPr>
            <p:nvPr/>
          </p:nvPicPr>
          <p:blipFill rotWithShape="1">
            <a:blip r:embed="rId4"/>
            <a:srcRect l="82099" t="36571" r="3228" b="42747"/>
            <a:stretch/>
          </p:blipFill>
          <p:spPr>
            <a:xfrm>
              <a:off x="8845618" y="2906828"/>
              <a:ext cx="2188338" cy="1726077"/>
            </a:xfrm>
            <a:prstGeom prst="rect">
              <a:avLst/>
            </a:prstGeom>
          </p:spPr>
        </p:pic>
      </p:grpSp>
      <p:sp>
        <p:nvSpPr>
          <p:cNvPr id="3" name="TextBox 2">
            <a:extLst>
              <a:ext uri="{FF2B5EF4-FFF2-40B4-BE49-F238E27FC236}">
                <a16:creationId xmlns:a16="http://schemas.microsoft.com/office/drawing/2014/main" id="{66964B46-BA3B-DD3D-C262-1DB16C24BA8C}"/>
              </a:ext>
            </a:extLst>
          </p:cNvPr>
          <p:cNvSpPr txBox="1"/>
          <p:nvPr/>
        </p:nvSpPr>
        <p:spPr>
          <a:xfrm>
            <a:off x="430159" y="758129"/>
            <a:ext cx="9406860" cy="400110"/>
          </a:xfrm>
          <a:prstGeom prst="rect">
            <a:avLst/>
          </a:prstGeom>
          <a:noFill/>
        </p:spPr>
        <p:txBody>
          <a:bodyPr wrap="square">
            <a:spAutoFit/>
          </a:bodyPr>
          <a:lstStyle/>
          <a:p>
            <a:r>
              <a:rPr lang="en-US" sz="2000" b="1" dirty="0">
                <a:solidFill>
                  <a:srgbClr val="0B0324"/>
                </a:solidFill>
              </a:rPr>
              <a:t>Range of costs per day by food group in each World Bank income category, 2021</a:t>
            </a:r>
          </a:p>
        </p:txBody>
      </p:sp>
      <p:sp>
        <p:nvSpPr>
          <p:cNvPr id="4" name="TextBox 3">
            <a:extLst>
              <a:ext uri="{FF2B5EF4-FFF2-40B4-BE49-F238E27FC236}">
                <a16:creationId xmlns:a16="http://schemas.microsoft.com/office/drawing/2014/main" id="{309CEDEC-F099-5E65-4705-D6EE17FD2E36}"/>
              </a:ext>
            </a:extLst>
          </p:cNvPr>
          <p:cNvSpPr txBox="1"/>
          <p:nvPr/>
        </p:nvSpPr>
        <p:spPr>
          <a:xfrm>
            <a:off x="99265" y="6445812"/>
            <a:ext cx="11993470" cy="37170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Masters WA, Wallingford JK, Herforth AW and Bai Y. Measuring food access using the Cost of a Healthy Diet (CoHD): Insights from retail prices worldwide. </a:t>
            </a:r>
            <a:r>
              <a:rPr lang="en-US" sz="1200" dirty="0" err="1">
                <a:solidFill>
                  <a:schemeClr val="bg2">
                    <a:lumMod val="50000"/>
                  </a:schemeClr>
                </a:solidFill>
              </a:rPr>
              <a:t>VeriXiv</a:t>
            </a:r>
            <a:r>
              <a:rPr lang="en-US" sz="1200" dirty="0">
                <a:solidFill>
                  <a:schemeClr val="bg2">
                    <a:lumMod val="50000"/>
                  </a:schemeClr>
                </a:solidFill>
              </a:rPr>
              <a:t> 2024, 1:12 (https://doi.org/10.12688/verixiv.97.1)</a:t>
            </a:r>
          </a:p>
        </p:txBody>
      </p:sp>
      <p:sp>
        <p:nvSpPr>
          <p:cNvPr id="8" name="Title 4">
            <a:extLst>
              <a:ext uri="{FF2B5EF4-FFF2-40B4-BE49-F238E27FC236}">
                <a16:creationId xmlns:a16="http://schemas.microsoft.com/office/drawing/2014/main" id="{6DAAC9F3-019A-D2E0-B477-D00A85836834}"/>
              </a:ext>
            </a:extLst>
          </p:cNvPr>
          <p:cNvSpPr txBox="1">
            <a:spLocks/>
          </p:cNvSpPr>
          <p:nvPr/>
        </p:nvSpPr>
        <p:spPr>
          <a:xfrm>
            <a:off x="74318" y="215536"/>
            <a:ext cx="12043363" cy="41947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Item prices for some food groups vary with income</a:t>
            </a:r>
          </a:p>
        </p:txBody>
      </p:sp>
      <p:sp>
        <p:nvSpPr>
          <p:cNvPr id="11" name="TextBox 10">
            <a:extLst>
              <a:ext uri="{FF2B5EF4-FFF2-40B4-BE49-F238E27FC236}">
                <a16:creationId xmlns:a16="http://schemas.microsoft.com/office/drawing/2014/main" id="{3DE487FB-F61B-1A92-D85E-7A2AAC3860F1}"/>
              </a:ext>
            </a:extLst>
          </p:cNvPr>
          <p:cNvSpPr txBox="1"/>
          <p:nvPr/>
        </p:nvSpPr>
        <p:spPr>
          <a:xfrm>
            <a:off x="4590290" y="2338373"/>
            <a:ext cx="2584234" cy="837152"/>
          </a:xfrm>
          <a:prstGeom prst="rect">
            <a:avLst/>
          </a:prstGeom>
          <a:solidFill>
            <a:srgbClr val="FFFFFF">
              <a:alpha val="50196"/>
            </a:srgbClr>
          </a:solidFill>
        </p:spPr>
        <p:txBody>
          <a:bodyPr wrap="square">
            <a:spAutoFit/>
          </a:bodyPr>
          <a:lstStyle/>
          <a:p>
            <a:pPr>
              <a:lnSpc>
                <a:spcPct val="80000"/>
              </a:lnSpc>
            </a:pPr>
            <a:r>
              <a:rPr lang="en-US" sz="2000" i="1" dirty="0">
                <a:solidFill>
                  <a:schemeClr val="accent6">
                    <a:lumMod val="75000"/>
                  </a:schemeClr>
                </a:solidFill>
              </a:rPr>
              <a:t>F&amp;V are less expensive in low-income countries</a:t>
            </a:r>
          </a:p>
        </p:txBody>
      </p:sp>
      <p:sp>
        <p:nvSpPr>
          <p:cNvPr id="19" name="Rectangle: Rounded Corners 18">
            <a:extLst>
              <a:ext uri="{FF2B5EF4-FFF2-40B4-BE49-F238E27FC236}">
                <a16:creationId xmlns:a16="http://schemas.microsoft.com/office/drawing/2014/main" id="{369963F8-BF7C-B975-3B06-761976A3F8B0}"/>
              </a:ext>
            </a:extLst>
          </p:cNvPr>
          <p:cNvSpPr/>
          <p:nvPr/>
        </p:nvSpPr>
        <p:spPr>
          <a:xfrm rot="5400000">
            <a:off x="5999261" y="3644815"/>
            <a:ext cx="3098800" cy="1011093"/>
          </a:xfrm>
          <a:prstGeom prst="roundRect">
            <a:avLst>
              <a:gd name="adj" fmla="val 39248"/>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F40C152-271F-CDCA-5898-F8D6419B4C15}"/>
              </a:ext>
            </a:extLst>
          </p:cNvPr>
          <p:cNvSpPr txBox="1"/>
          <p:nvPr/>
        </p:nvSpPr>
        <p:spPr>
          <a:xfrm>
            <a:off x="8145651" y="2152737"/>
            <a:ext cx="3098921" cy="837152"/>
          </a:xfrm>
          <a:prstGeom prst="rect">
            <a:avLst/>
          </a:prstGeom>
          <a:noFill/>
        </p:spPr>
        <p:txBody>
          <a:bodyPr wrap="square">
            <a:spAutoFit/>
          </a:bodyPr>
          <a:lstStyle/>
          <a:p>
            <a:pPr>
              <a:lnSpc>
                <a:spcPct val="80000"/>
              </a:lnSpc>
            </a:pPr>
            <a:r>
              <a:rPr lang="en-US" sz="2000" i="1" dirty="0">
                <a:solidFill>
                  <a:schemeClr val="accent2">
                    <a:lumMod val="50000"/>
                  </a:schemeClr>
                </a:solidFill>
              </a:rPr>
              <a:t>…but animal source foods are less expensive </a:t>
            </a:r>
            <a:br>
              <a:rPr lang="en-US" sz="2000" i="1" dirty="0">
                <a:solidFill>
                  <a:schemeClr val="accent2">
                    <a:lumMod val="50000"/>
                  </a:schemeClr>
                </a:solidFill>
              </a:rPr>
            </a:br>
            <a:r>
              <a:rPr lang="en-US" sz="2000" i="1" dirty="0">
                <a:solidFill>
                  <a:schemeClr val="accent2">
                    <a:lumMod val="50000"/>
                  </a:schemeClr>
                </a:solidFill>
              </a:rPr>
              <a:t>in richer countries</a:t>
            </a:r>
          </a:p>
        </p:txBody>
      </p:sp>
      <p:sp>
        <p:nvSpPr>
          <p:cNvPr id="9" name="Rectangle: Rounded Corners 8">
            <a:extLst>
              <a:ext uri="{FF2B5EF4-FFF2-40B4-BE49-F238E27FC236}">
                <a16:creationId xmlns:a16="http://schemas.microsoft.com/office/drawing/2014/main" id="{6A5FA0AF-F5C0-6906-C1B0-47A96742EBA1}"/>
              </a:ext>
            </a:extLst>
          </p:cNvPr>
          <p:cNvSpPr/>
          <p:nvPr/>
        </p:nvSpPr>
        <p:spPr>
          <a:xfrm rot="5400000">
            <a:off x="4237853" y="3603834"/>
            <a:ext cx="3098800" cy="2164938"/>
          </a:xfrm>
          <a:prstGeom prst="roundRect">
            <a:avLst>
              <a:gd name="adj" fmla="val 39248"/>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3995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0"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C9812-AB42-0FA7-D817-DF00801AC8DE}"/>
              </a:ext>
            </a:extLst>
          </p:cNvPr>
          <p:cNvPicPr>
            <a:picLocks noChangeAspect="1"/>
          </p:cNvPicPr>
          <p:nvPr/>
        </p:nvPicPr>
        <p:blipFill>
          <a:blip r:embed="rId3"/>
          <a:stretch>
            <a:fillRect/>
          </a:stretch>
        </p:blipFill>
        <p:spPr>
          <a:xfrm>
            <a:off x="414026" y="1753418"/>
            <a:ext cx="7772400" cy="4665820"/>
          </a:xfrm>
          <a:prstGeom prst="rect">
            <a:avLst/>
          </a:prstGeom>
        </p:spPr>
      </p:pic>
      <p:sp>
        <p:nvSpPr>
          <p:cNvPr id="6" name="TextBox 5">
            <a:extLst>
              <a:ext uri="{FF2B5EF4-FFF2-40B4-BE49-F238E27FC236}">
                <a16:creationId xmlns:a16="http://schemas.microsoft.com/office/drawing/2014/main" id="{16AD0936-FD15-A7C5-0419-D5426EDAD84A}"/>
              </a:ext>
            </a:extLst>
          </p:cNvPr>
          <p:cNvSpPr txBox="1"/>
          <p:nvPr/>
        </p:nvSpPr>
        <p:spPr>
          <a:xfrm>
            <a:off x="6417240" y="3453251"/>
            <a:ext cx="5838825" cy="2039276"/>
          </a:xfrm>
          <a:prstGeom prst="rect">
            <a:avLst/>
          </a:prstGeom>
          <a:noFill/>
        </p:spPr>
        <p:txBody>
          <a:bodyPr wrap="square">
            <a:spAutoFit/>
          </a:bodyPr>
          <a:lstStyle/>
          <a:p>
            <a:pPr marL="233363" indent="-233363">
              <a:lnSpc>
                <a:spcPct val="70000"/>
              </a:lnSpc>
              <a:spcBef>
                <a:spcPts val="1200"/>
              </a:spcBef>
            </a:pPr>
            <a:r>
              <a:rPr lang="en-US" sz="1600" dirty="0">
                <a:solidFill>
                  <a:srgbClr val="0B0324"/>
                </a:solidFill>
              </a:rPr>
              <a:t>Unaffordability is calculated from prices for the least-cost 11 items, relative to each country’s household income distribution and non-food spending of people near the international poverty line</a:t>
            </a:r>
          </a:p>
          <a:p>
            <a:pPr marL="233363" indent="-233363">
              <a:lnSpc>
                <a:spcPct val="70000"/>
              </a:lnSpc>
              <a:spcBef>
                <a:spcPts val="1200"/>
              </a:spcBef>
            </a:pPr>
            <a:r>
              <a:rPr lang="en-US" sz="1600" dirty="0">
                <a:solidFill>
                  <a:schemeClr val="accent1"/>
                </a:solidFill>
              </a:rPr>
              <a:t>Experience of food insecurity is calculated from survey answers to whether a person ate less, skipped meals, went hungry etc. at any time over the past year, due to lack of money for food</a:t>
            </a:r>
          </a:p>
          <a:p>
            <a:pPr marL="233363" indent="-233363">
              <a:lnSpc>
                <a:spcPct val="70000"/>
              </a:lnSpc>
              <a:spcBef>
                <a:spcPts val="1200"/>
              </a:spcBef>
            </a:pPr>
            <a:r>
              <a:rPr lang="en-US" sz="1600" dirty="0">
                <a:solidFill>
                  <a:schemeClr val="accent1">
                    <a:lumMod val="60000"/>
                    <a:lumOff val="40000"/>
                  </a:schemeClr>
                </a:solidFill>
              </a:rPr>
              <a:t> </a:t>
            </a:r>
            <a:r>
              <a:rPr lang="en-US" sz="1600" dirty="0">
                <a:solidFill>
                  <a:schemeClr val="accent2">
                    <a:lumMod val="75000"/>
                  </a:schemeClr>
                </a:solidFill>
              </a:rPr>
              <a:t>Undernourishment is calculated from total available energy in national food balance sheets, if it were distributed log-normally</a:t>
            </a:r>
          </a:p>
          <a:p>
            <a:pPr marL="225425" indent="-225425">
              <a:lnSpc>
                <a:spcPct val="70000"/>
              </a:lnSpc>
              <a:spcBef>
                <a:spcPts val="600"/>
              </a:spcBef>
            </a:pPr>
            <a:endParaRPr lang="en-US" sz="1600" i="1" dirty="0">
              <a:solidFill>
                <a:srgbClr val="0B0324"/>
              </a:solidFill>
            </a:endParaRPr>
          </a:p>
        </p:txBody>
      </p:sp>
      <p:sp>
        <p:nvSpPr>
          <p:cNvPr id="9" name="Title 4">
            <a:extLst>
              <a:ext uri="{FF2B5EF4-FFF2-40B4-BE49-F238E27FC236}">
                <a16:creationId xmlns:a16="http://schemas.microsoft.com/office/drawing/2014/main" id="{3A5F8F9F-B91D-08CC-81F3-322517C2C800}"/>
              </a:ext>
            </a:extLst>
          </p:cNvPr>
          <p:cNvSpPr txBox="1">
            <a:spLocks/>
          </p:cNvSpPr>
          <p:nvPr/>
        </p:nvSpPr>
        <p:spPr>
          <a:xfrm>
            <a:off x="206588" y="118099"/>
            <a:ext cx="12043363" cy="126880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Unaffordability of least-cost healthy diets </a:t>
            </a:r>
            <a:br>
              <a:rPr lang="en-US" sz="3600" b="1" kern="0" dirty="0">
                <a:solidFill>
                  <a:srgbClr val="3083A7"/>
                </a:solidFill>
                <a:latin typeface="+mn-lt"/>
              </a:rPr>
            </a:br>
            <a:r>
              <a:rPr lang="en-US" sz="3600" b="1" kern="0" dirty="0">
                <a:solidFill>
                  <a:srgbClr val="3083A7"/>
                </a:solidFill>
                <a:latin typeface="+mn-lt"/>
              </a:rPr>
              <a:t>has even more variance at each income level </a:t>
            </a:r>
            <a:br>
              <a:rPr lang="en-US" sz="3600" b="1" kern="0" dirty="0">
                <a:solidFill>
                  <a:srgbClr val="3083A7"/>
                </a:solidFill>
                <a:latin typeface="+mn-lt"/>
              </a:rPr>
            </a:br>
            <a:r>
              <a:rPr lang="en-US" sz="3600" b="1" kern="0" dirty="0">
                <a:solidFill>
                  <a:srgbClr val="3083A7"/>
                </a:solidFill>
                <a:latin typeface="+mn-lt"/>
              </a:rPr>
              <a:t>than previous global food security metrics</a:t>
            </a:r>
          </a:p>
        </p:txBody>
      </p:sp>
      <p:sp>
        <p:nvSpPr>
          <p:cNvPr id="10" name="TextBox 9">
            <a:extLst>
              <a:ext uri="{FF2B5EF4-FFF2-40B4-BE49-F238E27FC236}">
                <a16:creationId xmlns:a16="http://schemas.microsoft.com/office/drawing/2014/main" id="{6D03E4A0-6B48-274E-2BC3-FDC8BEBB81FE}"/>
              </a:ext>
            </a:extLst>
          </p:cNvPr>
          <p:cNvSpPr txBox="1"/>
          <p:nvPr/>
        </p:nvSpPr>
        <p:spPr>
          <a:xfrm>
            <a:off x="295405" y="1353308"/>
            <a:ext cx="9406860" cy="400110"/>
          </a:xfrm>
          <a:prstGeom prst="rect">
            <a:avLst/>
          </a:prstGeom>
          <a:noFill/>
        </p:spPr>
        <p:txBody>
          <a:bodyPr wrap="square">
            <a:spAutoFit/>
          </a:bodyPr>
          <a:lstStyle/>
          <a:p>
            <a:r>
              <a:rPr lang="en-US" sz="2000" b="1" dirty="0">
                <a:solidFill>
                  <a:srgbClr val="0B0324"/>
                </a:solidFill>
              </a:rPr>
              <a:t>Range of costs per day by food group in each World Bank income category, 2021</a:t>
            </a:r>
          </a:p>
        </p:txBody>
      </p:sp>
      <p:grpSp>
        <p:nvGrpSpPr>
          <p:cNvPr id="19" name="Group 18">
            <a:extLst>
              <a:ext uri="{FF2B5EF4-FFF2-40B4-BE49-F238E27FC236}">
                <a16:creationId xmlns:a16="http://schemas.microsoft.com/office/drawing/2014/main" id="{36018386-4B4D-6F00-EB3E-675AB5051669}"/>
              </a:ext>
            </a:extLst>
          </p:cNvPr>
          <p:cNvGrpSpPr/>
          <p:nvPr/>
        </p:nvGrpSpPr>
        <p:grpSpPr>
          <a:xfrm>
            <a:off x="5245882" y="1965198"/>
            <a:ext cx="4090771" cy="1405229"/>
            <a:chOff x="5322884" y="1992652"/>
            <a:chExt cx="4090771" cy="1405229"/>
          </a:xfrm>
        </p:grpSpPr>
        <p:pic>
          <p:nvPicPr>
            <p:cNvPr id="18" name="Picture 17">
              <a:extLst>
                <a:ext uri="{FF2B5EF4-FFF2-40B4-BE49-F238E27FC236}">
                  <a16:creationId xmlns:a16="http://schemas.microsoft.com/office/drawing/2014/main" id="{77C03184-6E9A-1E29-AC95-539473903941}"/>
                </a:ext>
              </a:extLst>
            </p:cNvPr>
            <p:cNvPicPr>
              <a:picLocks noChangeAspect="1"/>
            </p:cNvPicPr>
            <p:nvPr/>
          </p:nvPicPr>
          <p:blipFill rotWithShape="1">
            <a:blip r:embed="rId4"/>
            <a:srcRect t="-1" b="-26529"/>
            <a:stretch/>
          </p:blipFill>
          <p:spPr>
            <a:xfrm>
              <a:off x="5322884" y="1992652"/>
              <a:ext cx="3341585" cy="644962"/>
            </a:xfrm>
            <a:prstGeom prst="rect">
              <a:avLst/>
            </a:prstGeom>
          </p:spPr>
        </p:pic>
        <p:pic>
          <p:nvPicPr>
            <p:cNvPr id="13" name="Picture 12">
              <a:extLst>
                <a:ext uri="{FF2B5EF4-FFF2-40B4-BE49-F238E27FC236}">
                  <a16:creationId xmlns:a16="http://schemas.microsoft.com/office/drawing/2014/main" id="{9575F004-EBF2-E633-F42C-580067AE0B99}"/>
                </a:ext>
              </a:extLst>
            </p:cNvPr>
            <p:cNvPicPr>
              <a:picLocks noChangeAspect="1"/>
            </p:cNvPicPr>
            <p:nvPr/>
          </p:nvPicPr>
          <p:blipFill>
            <a:blip r:embed="rId5"/>
            <a:stretch>
              <a:fillRect/>
            </a:stretch>
          </p:blipFill>
          <p:spPr>
            <a:xfrm>
              <a:off x="5395090" y="2888147"/>
              <a:ext cx="3549255" cy="509734"/>
            </a:xfrm>
            <a:prstGeom prst="rect">
              <a:avLst/>
            </a:prstGeom>
          </p:spPr>
        </p:pic>
        <p:pic>
          <p:nvPicPr>
            <p:cNvPr id="15" name="Picture 14">
              <a:extLst>
                <a:ext uri="{FF2B5EF4-FFF2-40B4-BE49-F238E27FC236}">
                  <a16:creationId xmlns:a16="http://schemas.microsoft.com/office/drawing/2014/main" id="{8BF87588-F169-139E-DE72-EBC042CDFCB0}"/>
                </a:ext>
              </a:extLst>
            </p:cNvPr>
            <p:cNvPicPr>
              <a:picLocks noChangeAspect="1"/>
            </p:cNvPicPr>
            <p:nvPr/>
          </p:nvPicPr>
          <p:blipFill>
            <a:blip r:embed="rId6"/>
            <a:stretch>
              <a:fillRect/>
            </a:stretch>
          </p:blipFill>
          <p:spPr>
            <a:xfrm>
              <a:off x="5322884" y="2487149"/>
              <a:ext cx="4090771" cy="413006"/>
            </a:xfrm>
            <a:prstGeom prst="rect">
              <a:avLst/>
            </a:prstGeom>
          </p:spPr>
        </p:pic>
      </p:grpSp>
      <p:sp>
        <p:nvSpPr>
          <p:cNvPr id="21" name="TextBox 20">
            <a:extLst>
              <a:ext uri="{FF2B5EF4-FFF2-40B4-BE49-F238E27FC236}">
                <a16:creationId xmlns:a16="http://schemas.microsoft.com/office/drawing/2014/main" id="{2C550496-62F4-EC4F-DD8C-86076E2C4724}"/>
              </a:ext>
            </a:extLst>
          </p:cNvPr>
          <p:cNvSpPr txBox="1"/>
          <p:nvPr/>
        </p:nvSpPr>
        <p:spPr>
          <a:xfrm>
            <a:off x="5620474" y="2458163"/>
            <a:ext cx="3341585" cy="492571"/>
          </a:xfrm>
          <a:prstGeom prst="rect">
            <a:avLst/>
          </a:prstGeom>
          <a:solidFill>
            <a:schemeClr val="bg1"/>
          </a:solidFill>
        </p:spPr>
        <p:txBody>
          <a:bodyPr wrap="square">
            <a:spAutoFit/>
          </a:bodyPr>
          <a:lstStyle/>
          <a:p>
            <a:pPr>
              <a:lnSpc>
                <a:spcPct val="70000"/>
              </a:lnSpc>
            </a:pPr>
            <a:r>
              <a:rPr lang="en-US" sz="1800" b="1" dirty="0">
                <a:solidFill>
                  <a:schemeClr val="accent1">
                    <a:lumMod val="60000"/>
                    <a:lumOff val="40000"/>
                  </a:schemeClr>
                </a:solidFill>
              </a:rPr>
              <a:t>Prevalence of moderate or severe food insecurity (%)</a:t>
            </a:r>
            <a:endParaRPr lang="en-US" dirty="0"/>
          </a:p>
        </p:txBody>
      </p:sp>
      <p:sp>
        <p:nvSpPr>
          <p:cNvPr id="22" name="TextBox 21">
            <a:extLst>
              <a:ext uri="{FF2B5EF4-FFF2-40B4-BE49-F238E27FC236}">
                <a16:creationId xmlns:a16="http://schemas.microsoft.com/office/drawing/2014/main" id="{B637C0BB-66D0-73CF-C8E3-4FC2A2CC8C0F}"/>
              </a:ext>
            </a:extLst>
          </p:cNvPr>
          <p:cNvSpPr txBox="1"/>
          <p:nvPr/>
        </p:nvSpPr>
        <p:spPr>
          <a:xfrm>
            <a:off x="5620474" y="2884557"/>
            <a:ext cx="3201153" cy="492571"/>
          </a:xfrm>
          <a:prstGeom prst="rect">
            <a:avLst/>
          </a:prstGeom>
          <a:solidFill>
            <a:schemeClr val="bg1"/>
          </a:solidFill>
        </p:spPr>
        <p:txBody>
          <a:bodyPr wrap="square">
            <a:spAutoFit/>
          </a:bodyPr>
          <a:lstStyle/>
          <a:p>
            <a:pPr>
              <a:lnSpc>
                <a:spcPct val="70000"/>
              </a:lnSpc>
            </a:pPr>
            <a:r>
              <a:rPr lang="en-US" sz="1800" b="1" dirty="0">
                <a:solidFill>
                  <a:schemeClr val="accent2"/>
                </a:solidFill>
              </a:rPr>
              <a:t>Prevalence of undernourishment (%)</a:t>
            </a:r>
            <a:endParaRPr lang="en-US" dirty="0">
              <a:solidFill>
                <a:schemeClr val="accent2"/>
              </a:solidFill>
            </a:endParaRPr>
          </a:p>
        </p:txBody>
      </p:sp>
      <p:sp>
        <p:nvSpPr>
          <p:cNvPr id="2" name="TextBox 3">
            <a:extLst>
              <a:ext uri="{FF2B5EF4-FFF2-40B4-BE49-F238E27FC236}">
                <a16:creationId xmlns:a16="http://schemas.microsoft.com/office/drawing/2014/main" id="{BC0A297D-C9B0-0F97-DEBD-68F014D72EF6}"/>
              </a:ext>
            </a:extLst>
          </p:cNvPr>
          <p:cNvSpPr txBox="1"/>
          <p:nvPr/>
        </p:nvSpPr>
        <p:spPr>
          <a:xfrm>
            <a:off x="99265" y="6445812"/>
            <a:ext cx="11993470" cy="37170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Masters WA, Wallingford JK, Herforth AW and Bai Y. Measuring food access using the Cost of a Healthy Diet (CoHD): Insights from retail prices worldwide. </a:t>
            </a:r>
            <a:r>
              <a:rPr lang="en-US" sz="1200" dirty="0" err="1">
                <a:solidFill>
                  <a:schemeClr val="bg2">
                    <a:lumMod val="50000"/>
                  </a:schemeClr>
                </a:solidFill>
              </a:rPr>
              <a:t>VeriXiv</a:t>
            </a:r>
            <a:r>
              <a:rPr lang="en-US" sz="1200" dirty="0">
                <a:solidFill>
                  <a:schemeClr val="bg2">
                    <a:lumMod val="50000"/>
                  </a:schemeClr>
                </a:solidFill>
              </a:rPr>
              <a:t> 2024, 1:12 (https://doi.org/10.12688/verixiv.97.1)</a:t>
            </a:r>
          </a:p>
        </p:txBody>
      </p:sp>
    </p:spTree>
    <p:custDataLst>
      <p:tags r:id="rId1"/>
    </p:custDataLst>
    <p:extLst>
      <p:ext uri="{BB962C8B-B14F-4D97-AF65-F5344CB8AC3E}">
        <p14:creationId xmlns:p14="http://schemas.microsoft.com/office/powerpoint/2010/main" val="74693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E6E503C-9FE7-4B3D-A6D6-EFE9F58F50AB}"/>
              </a:ext>
            </a:extLst>
          </p:cNvPr>
          <p:cNvSpPr txBox="1">
            <a:spLocks/>
          </p:cNvSpPr>
          <p:nvPr/>
        </p:nvSpPr>
        <p:spPr bwMode="auto">
          <a:xfrm>
            <a:off x="631141" y="1590852"/>
            <a:ext cx="11560860" cy="492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265655" indent="-265655">
              <a:spcBef>
                <a:spcPts val="0"/>
              </a:spcBef>
              <a:spcAft>
                <a:spcPts val="0"/>
              </a:spcAft>
            </a:pPr>
            <a:r>
              <a:rPr lang="en-US" sz="2000" b="1" kern="0" dirty="0">
                <a:latin typeface="+mn-lt"/>
              </a:rPr>
              <a:t>For about 2.8 b. people (35% of the world), healthy diets remain unaffordable</a:t>
            </a:r>
          </a:p>
          <a:p>
            <a:pPr marL="568354" lvl="1" indent="-168284">
              <a:spcBef>
                <a:spcPts val="0"/>
              </a:spcBef>
              <a:spcAft>
                <a:spcPts val="0"/>
              </a:spcAft>
            </a:pPr>
            <a:r>
              <a:rPr lang="en-US" sz="2000" kern="0" dirty="0"/>
              <a:t>Nutrient-rich foods are more costly to grow and ship than starchy staples, vegetable oil &amp; sugar</a:t>
            </a:r>
          </a:p>
          <a:p>
            <a:pPr marL="568354" lvl="1" indent="-168284">
              <a:spcBef>
                <a:spcPts val="0"/>
              </a:spcBef>
              <a:spcAft>
                <a:spcPts val="0"/>
              </a:spcAft>
            </a:pPr>
            <a:r>
              <a:rPr lang="en-US" sz="2000" kern="0" dirty="0"/>
              <a:t>At times and places where prices are unusually high, supply improvements can lower cost</a:t>
            </a:r>
          </a:p>
          <a:p>
            <a:pPr marL="568354" lvl="1" indent="-168284">
              <a:spcBef>
                <a:spcPts val="0"/>
              </a:spcBef>
              <a:spcAft>
                <a:spcPts val="0"/>
              </a:spcAft>
            </a:pPr>
            <a:r>
              <a:rPr lang="en-US" sz="2000" kern="0" dirty="0"/>
              <a:t>Most unaffordability is due to low incomes, so healthier diets requires higher income or safety nets</a:t>
            </a:r>
          </a:p>
          <a:p>
            <a:pPr marL="265655" indent="-265655">
              <a:spcBef>
                <a:spcPts val="1200"/>
              </a:spcBef>
              <a:spcAft>
                <a:spcPts val="0"/>
              </a:spcAft>
            </a:pPr>
            <a:r>
              <a:rPr lang="en-US" sz="2000" b="1" kern="0" dirty="0">
                <a:latin typeface="+mn-lt"/>
              </a:rPr>
              <a:t>Even if healthy diets are affordable, they may be displaced by less healthy items</a:t>
            </a:r>
          </a:p>
          <a:p>
            <a:pPr marL="568354" lvl="1" indent="-168284">
              <a:spcBef>
                <a:spcPts val="0"/>
              </a:spcBef>
              <a:spcAft>
                <a:spcPts val="0"/>
              </a:spcAft>
            </a:pPr>
            <a:r>
              <a:rPr lang="en-US" sz="2000" kern="0" dirty="0"/>
              <a:t>Many factors beyond health drive food choice, as people transition from inadequacy to excess</a:t>
            </a:r>
          </a:p>
          <a:p>
            <a:pPr marL="968424" lvl="2" indent="-168284">
              <a:spcBef>
                <a:spcPts val="0"/>
              </a:spcBef>
              <a:spcAft>
                <a:spcPts val="0"/>
              </a:spcAft>
            </a:pPr>
            <a:r>
              <a:rPr lang="en-US" sz="2000" kern="0" dirty="0"/>
              <a:t>overshooting on animal-source foods, sweeteners and oils, even for home-cooked meals</a:t>
            </a:r>
          </a:p>
          <a:p>
            <a:pPr marL="968424" lvl="2" indent="-168284">
              <a:spcBef>
                <a:spcPts val="0"/>
              </a:spcBef>
              <a:spcAft>
                <a:spcPts val="0"/>
              </a:spcAft>
            </a:pPr>
            <a:r>
              <a:rPr lang="en-US" sz="2000" kern="0" dirty="0"/>
              <a:t>switching to food service and packaged items, leading to excess salt, refined grains etc. </a:t>
            </a:r>
          </a:p>
          <a:p>
            <a:pPr marL="568374" lvl="1" indent="-168284">
              <a:spcBef>
                <a:spcPts val="0"/>
              </a:spcBef>
              <a:spcAft>
                <a:spcPts val="0"/>
              </a:spcAft>
            </a:pPr>
            <a:r>
              <a:rPr lang="en-US" sz="2000" kern="0" dirty="0"/>
              <a:t>Frontiers for future work include time use and cost of meal preparation, role of nonfood factors</a:t>
            </a:r>
          </a:p>
          <a:p>
            <a:pPr marL="265655" indent="-265655">
              <a:spcBef>
                <a:spcPts val="1200"/>
              </a:spcBef>
              <a:spcAft>
                <a:spcPts val="0"/>
              </a:spcAft>
            </a:pPr>
            <a:r>
              <a:rPr lang="en-US" sz="2000" b="1" kern="0" dirty="0">
                <a:latin typeface="+mn-lt"/>
              </a:rPr>
              <a:t>Identifying least-cost items and diet costs helps guide intervention</a:t>
            </a:r>
          </a:p>
          <a:p>
            <a:pPr marL="568354" lvl="1" indent="-168284">
              <a:spcBef>
                <a:spcPts val="0"/>
              </a:spcBef>
              <a:spcAft>
                <a:spcPts val="0"/>
              </a:spcAft>
            </a:pPr>
            <a:r>
              <a:rPr lang="en-US" sz="2000" kern="0" dirty="0"/>
              <a:t>Improvements in agriculture &amp; food distribution to lower diet costs</a:t>
            </a:r>
          </a:p>
          <a:p>
            <a:pPr marL="568354" lvl="1" indent="-168284">
              <a:spcBef>
                <a:spcPts val="0"/>
              </a:spcBef>
              <a:spcAft>
                <a:spcPts val="0"/>
              </a:spcAft>
            </a:pPr>
            <a:r>
              <a:rPr lang="en-US" sz="2000" kern="0" dirty="0"/>
              <a:t>Improvements in livelihoods &amp; social protection to raise incomes available for food</a:t>
            </a:r>
          </a:p>
          <a:p>
            <a:pPr marL="568354" lvl="1" indent="-168284">
              <a:spcBef>
                <a:spcPts val="0"/>
              </a:spcBef>
              <a:spcAft>
                <a:spcPts val="0"/>
              </a:spcAft>
            </a:pPr>
            <a:r>
              <a:rPr lang="en-US" sz="2000" kern="0" dirty="0"/>
              <a:t>Improvements in food choice to limit displacement by more expensive and less healthy items</a:t>
            </a:r>
          </a:p>
          <a:p>
            <a:pPr marL="568354" lvl="1" indent="-168284">
              <a:spcBef>
                <a:spcPts val="0"/>
              </a:spcBef>
              <a:spcAft>
                <a:spcPts val="0"/>
              </a:spcAft>
            </a:pPr>
            <a:r>
              <a:rPr lang="en-US" sz="2000" kern="0" dirty="0"/>
              <a:t>Within food groups, lower-priced items generally have less environmental cost and sometimes healthier</a:t>
            </a:r>
          </a:p>
          <a:p>
            <a:pPr marL="800120" lvl="2" indent="0">
              <a:spcBef>
                <a:spcPts val="0"/>
              </a:spcBef>
              <a:spcAft>
                <a:spcPts val="0"/>
              </a:spcAft>
              <a:buNone/>
            </a:pPr>
            <a:r>
              <a:rPr lang="en-US" sz="2000" kern="0" dirty="0"/>
              <a:t>…but healthiness is not visible and often misleading, making food choice difficult</a:t>
            </a:r>
            <a:endParaRPr lang="en-US" sz="1600" kern="0" dirty="0"/>
          </a:p>
        </p:txBody>
      </p:sp>
      <p:sp>
        <p:nvSpPr>
          <p:cNvPr id="9" name="Title 4">
            <a:extLst>
              <a:ext uri="{FF2B5EF4-FFF2-40B4-BE49-F238E27FC236}">
                <a16:creationId xmlns:a16="http://schemas.microsoft.com/office/drawing/2014/main" id="{750A09F8-5D74-4C52-88A0-F199E5F15CA4}"/>
              </a:ext>
            </a:extLst>
          </p:cNvPr>
          <p:cNvSpPr txBox="1">
            <a:spLocks/>
          </p:cNvSpPr>
          <p:nvPr/>
        </p:nvSpPr>
        <p:spPr>
          <a:xfrm>
            <a:off x="631141" y="220603"/>
            <a:ext cx="11778120" cy="127218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Conclusion: </a:t>
            </a:r>
            <a:br>
              <a:rPr lang="en-US" sz="3600" b="1" kern="0" dirty="0">
                <a:solidFill>
                  <a:srgbClr val="3083A7"/>
                </a:solidFill>
                <a:latin typeface="+mn-lt"/>
              </a:rPr>
            </a:br>
            <a:r>
              <a:rPr lang="en-US" sz="3600" b="1" kern="0" dirty="0">
                <a:solidFill>
                  <a:srgbClr val="3083A7"/>
                </a:solidFill>
                <a:latin typeface="+mn-lt"/>
              </a:rPr>
              <a:t>Matching prices to food attributes reveals </a:t>
            </a:r>
            <a:br>
              <a:rPr lang="en-US" sz="3600" b="1" kern="0" dirty="0">
                <a:solidFill>
                  <a:srgbClr val="3083A7"/>
                </a:solidFill>
                <a:latin typeface="+mn-lt"/>
              </a:rPr>
            </a:br>
            <a:r>
              <a:rPr lang="en-US" sz="3600" b="1" kern="0" dirty="0">
                <a:solidFill>
                  <a:srgbClr val="3083A7"/>
                </a:solidFill>
                <a:latin typeface="+mn-lt"/>
              </a:rPr>
              <a:t>the cost and affordability of healthy, sustainable diets</a:t>
            </a:r>
            <a:endParaRPr lang="en-US" sz="3200" kern="0" dirty="0">
              <a:solidFill>
                <a:srgbClr val="3083A7"/>
              </a:solidFill>
              <a:latin typeface="+mn-lt"/>
            </a:endParaRPr>
          </a:p>
        </p:txBody>
      </p:sp>
    </p:spTree>
    <p:custDataLst>
      <p:tags r:id="rId1"/>
    </p:custDataLst>
    <p:extLst>
      <p:ext uri="{BB962C8B-B14F-4D97-AF65-F5344CB8AC3E}">
        <p14:creationId xmlns:p14="http://schemas.microsoft.com/office/powerpoint/2010/main" val="69570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5" end="5"/>
                                            </p:txEl>
                                          </p:spTgt>
                                        </p:tgtEl>
                                        <p:attrNameLst>
                                          <p:attrName>ppt_c</p:attrName>
                                        </p:attrNameLst>
                                      </p:cBhvr>
                                      <p:to>
                                        <a:srgbClr val="B2B2B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6" end="6"/>
                                            </p:txEl>
                                          </p:spTgt>
                                        </p:tgtEl>
                                        <p:attrNameLst>
                                          <p:attrName>ppt_c</p:attrName>
                                        </p:attrNameLst>
                                      </p:cBhvr>
                                      <p:to>
                                        <a:srgbClr val="B2B2B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7" end="7"/>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8" end="8"/>
                                            </p:txEl>
                                          </p:spTgt>
                                        </p:tgtEl>
                                        <p:attrNameLst>
                                          <p:attrName>ppt_c</p:attrName>
                                        </p:attrNameLst>
                                      </p:cBhvr>
                                      <p:to>
                                        <a:srgbClr val="B2B2B2"/>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0" end="10"/>
                                            </p:txEl>
                                          </p:spTgt>
                                        </p:tgtEl>
                                        <p:attrNameLst>
                                          <p:attrName>ppt_c</p:attrName>
                                        </p:attrNameLst>
                                      </p:cBhvr>
                                      <p:to>
                                        <a:srgbClr val="C0C0C0"/>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1" end="11"/>
                                            </p:txEl>
                                          </p:spTgt>
                                        </p:tgtEl>
                                        <p:attrNameLst>
                                          <p:attrName>ppt_c</p:attrName>
                                        </p:attrNameLst>
                                      </p:cBhvr>
                                      <p:to>
                                        <a:srgbClr val="C0C0C0"/>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2" end="12"/>
                                            </p:txEl>
                                          </p:spTgt>
                                        </p:tgtEl>
                                        <p:attrNameLst>
                                          <p:attrName>ppt_c</p:attrName>
                                        </p:attrNameLst>
                                      </p:cBhvr>
                                      <p:to>
                                        <a:srgbClr val="C0C0C0"/>
                                      </p:to>
                                    </p:animClr>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668FF8A-314F-BDAB-092E-89F916AFFCC9}"/>
              </a:ext>
            </a:extLst>
          </p:cNvPr>
          <p:cNvGrpSpPr/>
          <p:nvPr/>
        </p:nvGrpSpPr>
        <p:grpSpPr>
          <a:xfrm>
            <a:off x="679652" y="1920273"/>
            <a:ext cx="7628405" cy="1265062"/>
            <a:chOff x="610394" y="1649606"/>
            <a:chExt cx="7628405" cy="1265062"/>
          </a:xfrm>
        </p:grpSpPr>
        <p:pic>
          <p:nvPicPr>
            <p:cNvPr id="5" name="Picture 4">
              <a:extLst>
                <a:ext uri="{FF2B5EF4-FFF2-40B4-BE49-F238E27FC236}">
                  <a16:creationId xmlns:a16="http://schemas.microsoft.com/office/drawing/2014/main" id="{42EBD727-0E62-4A9E-B045-803164C655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119"/>
            <a:stretch/>
          </p:blipFill>
          <p:spPr>
            <a:xfrm>
              <a:off x="784666" y="2294837"/>
              <a:ext cx="2601756" cy="544743"/>
            </a:xfrm>
            <a:prstGeom prst="rect">
              <a:avLst/>
            </a:prstGeom>
          </p:spPr>
        </p:pic>
        <p:pic>
          <p:nvPicPr>
            <p:cNvPr id="54272" name="Picture 54271" descr="A picture containing graphical user interface&#10;&#10;Description automatically generated">
              <a:extLst>
                <a:ext uri="{FF2B5EF4-FFF2-40B4-BE49-F238E27FC236}">
                  <a16:creationId xmlns:a16="http://schemas.microsoft.com/office/drawing/2014/main" id="{9260E523-E334-446C-8A2B-AAC0CACF7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995" y="2176385"/>
              <a:ext cx="2147732" cy="738283"/>
            </a:xfrm>
            <a:prstGeom prst="rect">
              <a:avLst/>
            </a:prstGeom>
          </p:spPr>
        </p:pic>
        <p:sp>
          <p:nvSpPr>
            <p:cNvPr id="43" name="Rectangle 18">
              <a:extLst>
                <a:ext uri="{FF2B5EF4-FFF2-40B4-BE49-F238E27FC236}">
                  <a16:creationId xmlns:a16="http://schemas.microsoft.com/office/drawing/2014/main" id="{CA1E696A-B3E0-492A-BDA4-5382ECE6E583}"/>
                </a:ext>
              </a:extLst>
            </p:cNvPr>
            <p:cNvSpPr>
              <a:spLocks noChangeArrowheads="1"/>
            </p:cNvSpPr>
            <p:nvPr/>
          </p:nvSpPr>
          <p:spPr bwMode="auto">
            <a:xfrm>
              <a:off x="610394" y="1649606"/>
              <a:ext cx="7628405"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en-US" altLang="en-US" sz="1600" dirty="0"/>
                <a:t>We are grateful to many price data collectors, analysts and project collaborators,</a:t>
              </a:r>
              <a:br>
                <a:rPr lang="en-US" altLang="en-US" sz="1600" dirty="0"/>
              </a:br>
              <a:r>
                <a:rPr lang="en-US" altLang="en-US" sz="1600" dirty="0"/>
                <a:t>and to the Bill &amp; Melinda Gates Foundation and the UKAid government for funding</a:t>
              </a:r>
              <a:endParaRPr lang="en-US" altLang="en-US" sz="1600" b="1" dirty="0"/>
            </a:p>
          </p:txBody>
        </p:sp>
      </p:grpSp>
      <p:sp>
        <p:nvSpPr>
          <p:cNvPr id="44" name="Title 4">
            <a:extLst>
              <a:ext uri="{FF2B5EF4-FFF2-40B4-BE49-F238E27FC236}">
                <a16:creationId xmlns:a16="http://schemas.microsoft.com/office/drawing/2014/main" id="{B6B704C4-5302-46EF-98A7-AFA6D89D9BED}"/>
              </a:ext>
            </a:extLst>
          </p:cNvPr>
          <p:cNvSpPr txBox="1">
            <a:spLocks/>
          </p:cNvSpPr>
          <p:nvPr/>
        </p:nvSpPr>
        <p:spPr>
          <a:xfrm>
            <a:off x="481552" y="1322845"/>
            <a:ext cx="2974128" cy="4701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b="1" kern="0" dirty="0">
                <a:solidFill>
                  <a:srgbClr val="3083A7"/>
                </a:solidFill>
                <a:latin typeface="+mn-lt"/>
              </a:rPr>
              <a:t>Thank you!</a:t>
            </a:r>
            <a:endParaRPr lang="en-US" sz="4000" kern="0" dirty="0">
              <a:solidFill>
                <a:srgbClr val="3083A7"/>
              </a:solidFill>
              <a:latin typeface="+mn-lt"/>
            </a:endParaRPr>
          </a:p>
        </p:txBody>
      </p:sp>
      <p:pic>
        <p:nvPicPr>
          <p:cNvPr id="4" name="Picture 3">
            <a:extLst>
              <a:ext uri="{FF2B5EF4-FFF2-40B4-BE49-F238E27FC236}">
                <a16:creationId xmlns:a16="http://schemas.microsoft.com/office/drawing/2014/main" id="{E0263995-4814-88ED-3154-C08FE0CF6B0A}"/>
              </a:ext>
            </a:extLst>
          </p:cNvPr>
          <p:cNvPicPr>
            <a:picLocks noChangeAspect="1"/>
          </p:cNvPicPr>
          <p:nvPr/>
        </p:nvPicPr>
        <p:blipFill>
          <a:blip r:embed="rId5"/>
          <a:stretch>
            <a:fillRect/>
          </a:stretch>
        </p:blipFill>
        <p:spPr>
          <a:xfrm>
            <a:off x="9777859" y="3573547"/>
            <a:ext cx="2137847" cy="3141530"/>
          </a:xfrm>
          <a:prstGeom prst="rect">
            <a:avLst/>
          </a:prstGeom>
        </p:spPr>
      </p:pic>
      <p:sp>
        <p:nvSpPr>
          <p:cNvPr id="6" name="Title 4">
            <a:extLst>
              <a:ext uri="{FF2B5EF4-FFF2-40B4-BE49-F238E27FC236}">
                <a16:creationId xmlns:a16="http://schemas.microsoft.com/office/drawing/2014/main" id="{6DC162FF-807C-D6CA-0A4E-00C159ACAAA7}"/>
              </a:ext>
            </a:extLst>
          </p:cNvPr>
          <p:cNvSpPr txBox="1">
            <a:spLocks/>
          </p:cNvSpPr>
          <p:nvPr/>
        </p:nvSpPr>
        <p:spPr>
          <a:xfrm>
            <a:off x="8100564" y="2634151"/>
            <a:ext cx="3958017" cy="54474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Bef>
                <a:spcPts val="600"/>
              </a:spcBef>
              <a:spcAft>
                <a:spcPts val="0"/>
              </a:spcAft>
              <a:defRPr/>
            </a:pPr>
            <a:r>
              <a:rPr lang="en-US" sz="3600" b="1" kern="0" dirty="0">
                <a:solidFill>
                  <a:srgbClr val="3083A7"/>
                </a:solidFill>
                <a:latin typeface="+mn-lt"/>
              </a:rPr>
              <a:t>…and there’s more:</a:t>
            </a:r>
            <a:endParaRPr lang="en-US" sz="1600" kern="0" dirty="0">
              <a:solidFill>
                <a:schemeClr val="bg1">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5FD939-C41D-605E-F40F-364E504CC54E}"/>
              </a:ext>
            </a:extLst>
          </p:cNvPr>
          <p:cNvSpPr txBox="1"/>
          <p:nvPr/>
        </p:nvSpPr>
        <p:spPr>
          <a:xfrm>
            <a:off x="9501567" y="2988772"/>
            <a:ext cx="2690433" cy="584775"/>
          </a:xfrm>
          <a:prstGeom prst="rect">
            <a:avLst/>
          </a:prstGeom>
          <a:noFill/>
        </p:spPr>
        <p:txBody>
          <a:bodyPr wrap="square">
            <a:spAutoFit/>
          </a:bodyPr>
          <a:lstStyle/>
          <a:p>
            <a:pPr>
              <a:spcBef>
                <a:spcPts val="600"/>
              </a:spcBef>
              <a:defRPr/>
            </a:pPr>
            <a:r>
              <a:rPr lang="en-US" sz="1600" kern="0" dirty="0">
                <a:solidFill>
                  <a:schemeClr val="tx1"/>
                </a:solidFill>
                <a:latin typeface="Arial" panose="020B0604020202020204" pitchFamily="34" charset="0"/>
                <a:cs typeface="Arial" panose="020B0604020202020204" pitchFamily="34" charset="0"/>
              </a:rPr>
              <a:t>Open-access textbook at </a:t>
            </a:r>
            <a:r>
              <a:rPr lang="en-US" sz="1600" kern="0" dirty="0">
                <a:solidFill>
                  <a:schemeClr val="bg1">
                    <a:lumMod val="50000"/>
                  </a:schemeClr>
                </a:solidFill>
                <a:latin typeface="Arial" panose="020B0604020202020204" pitchFamily="34" charset="0"/>
                <a:cs typeface="Arial" panose="020B0604020202020204" pitchFamily="34" charset="0"/>
                <a:hlinkClick r:id="rId6"/>
              </a:rPr>
              <a:t>https://bit.ly/FoodEconBook</a:t>
            </a:r>
            <a:r>
              <a:rPr lang="en-US" sz="1600" kern="0" dirty="0">
                <a:solidFill>
                  <a:schemeClr val="bg1">
                    <a:lumMod val="50000"/>
                  </a:schemeClr>
                </a:solidFill>
                <a:latin typeface="Arial" panose="020B0604020202020204" pitchFamily="34" charset="0"/>
                <a:cs typeface="Arial" panose="020B0604020202020204" pitchFamily="34" charset="0"/>
              </a:rPr>
              <a:t> </a:t>
            </a:r>
            <a:r>
              <a:rPr lang="en-US" sz="1600" kern="0" dirty="0">
                <a:solidFill>
                  <a:schemeClr val="tx1"/>
                </a:solidFill>
                <a:latin typeface="Arial" panose="020B0604020202020204" pitchFamily="34" charset="0"/>
                <a:cs typeface="Arial" panose="020B0604020202020204" pitchFamily="34" charset="0"/>
              </a:rPr>
              <a:t> </a:t>
            </a:r>
            <a:endParaRPr lang="en-US" sz="1600" dirty="0"/>
          </a:p>
        </p:txBody>
      </p:sp>
      <p:grpSp>
        <p:nvGrpSpPr>
          <p:cNvPr id="8" name="Group 7">
            <a:extLst>
              <a:ext uri="{FF2B5EF4-FFF2-40B4-BE49-F238E27FC236}">
                <a16:creationId xmlns:a16="http://schemas.microsoft.com/office/drawing/2014/main" id="{8DA8BC06-2DE7-BE7F-9275-7A5067BD6743}"/>
              </a:ext>
            </a:extLst>
          </p:cNvPr>
          <p:cNvGrpSpPr/>
          <p:nvPr/>
        </p:nvGrpSpPr>
        <p:grpSpPr>
          <a:xfrm>
            <a:off x="853924" y="3662281"/>
            <a:ext cx="6040394" cy="1709521"/>
            <a:chOff x="4197157" y="5127171"/>
            <a:chExt cx="6040394" cy="1709521"/>
          </a:xfrm>
        </p:grpSpPr>
        <p:pic>
          <p:nvPicPr>
            <p:cNvPr id="9" name="Picture 8" descr="A logo with blue text&#10;&#10;Description automatically generated">
              <a:extLst>
                <a:ext uri="{FF2B5EF4-FFF2-40B4-BE49-F238E27FC236}">
                  <a16:creationId xmlns:a16="http://schemas.microsoft.com/office/drawing/2014/main" id="{514D616C-BB51-3E93-9703-51848AC2C22B}"/>
                </a:ext>
              </a:extLst>
            </p:cNvPr>
            <p:cNvPicPr>
              <a:picLocks noChangeAspect="1"/>
            </p:cNvPicPr>
            <p:nvPr/>
          </p:nvPicPr>
          <p:blipFill rotWithShape="1">
            <a:blip r:embed="rId7"/>
            <a:srcRect t="23879"/>
            <a:stretch/>
          </p:blipFill>
          <p:spPr>
            <a:xfrm>
              <a:off x="5948820" y="5722552"/>
              <a:ext cx="3117398" cy="1114140"/>
            </a:xfrm>
            <a:prstGeom prst="rect">
              <a:avLst/>
            </a:prstGeom>
          </p:spPr>
        </p:pic>
        <p:pic>
          <p:nvPicPr>
            <p:cNvPr id="12" name="Picture 2" descr="A picture containing text, sign&#10;&#10;Description automatically generated">
              <a:extLst>
                <a:ext uri="{FF2B5EF4-FFF2-40B4-BE49-F238E27FC236}">
                  <a16:creationId xmlns:a16="http://schemas.microsoft.com/office/drawing/2014/main" id="{9A707E0F-E98C-2A48-6A23-23E4F3A1A62D}"/>
                </a:ext>
              </a:extLst>
            </p:cNvPr>
            <p:cNvPicPr>
              <a:picLocks noChangeAspect="1"/>
            </p:cNvPicPr>
            <p:nvPr/>
          </p:nvPicPr>
          <p:blipFill>
            <a:blip r:embed="rId8"/>
            <a:stretch>
              <a:fillRect/>
            </a:stretch>
          </p:blipFill>
          <p:spPr>
            <a:xfrm>
              <a:off x="4673927" y="5626194"/>
              <a:ext cx="1089253" cy="1021888"/>
            </a:xfrm>
            <a:prstGeom prst="rect">
              <a:avLst/>
            </a:prstGeom>
          </p:spPr>
        </p:pic>
        <p:sp>
          <p:nvSpPr>
            <p:cNvPr id="13" name="TextBox 8">
              <a:extLst>
                <a:ext uri="{FF2B5EF4-FFF2-40B4-BE49-F238E27FC236}">
                  <a16:creationId xmlns:a16="http://schemas.microsoft.com/office/drawing/2014/main" id="{208E2003-2606-E8F9-720E-179EB1481F88}"/>
                </a:ext>
              </a:extLst>
            </p:cNvPr>
            <p:cNvSpPr txBox="1"/>
            <p:nvPr/>
          </p:nvSpPr>
          <p:spPr>
            <a:xfrm>
              <a:off x="4197157" y="5127171"/>
              <a:ext cx="6040394" cy="393954"/>
            </a:xfrm>
            <a:prstGeom prst="rect">
              <a:avLst/>
            </a:prstGeom>
          </p:spPr>
          <p:txBody>
            <a:bodyPr wrap="square" lIns="0" tIns="0" rIns="0" bIns="0" rtlCol="0" anchor="t">
              <a:spAutoFit/>
            </a:bodyPr>
            <a:lstStyle/>
            <a:p>
              <a:pPr>
                <a:lnSpc>
                  <a:spcPct val="80000"/>
                </a:lnSpc>
              </a:pPr>
              <a:r>
                <a:rPr lang="en-US" sz="1600" kern="0" dirty="0">
                  <a:latin typeface="Arial" panose="020B0604020202020204" pitchFamily="34" charset="0"/>
                  <a:cs typeface="Arial" panose="020B0604020202020204" pitchFamily="34" charset="0"/>
                </a:rPr>
                <a:t>Global monitoring is done jointly by the FAO and the World Bank, with the most recent data just released on July 24</a:t>
              </a:r>
              <a:r>
                <a:rPr lang="en-US" sz="1600" kern="0" baseline="30000" dirty="0">
                  <a:latin typeface="Arial" panose="020B0604020202020204" pitchFamily="34" charset="0"/>
                  <a:cs typeface="Arial" panose="020B0604020202020204" pitchFamily="34" charset="0"/>
                </a:rPr>
                <a:t>th</a:t>
              </a:r>
              <a:r>
                <a:rPr lang="en-US" sz="1600" kern="0" dirty="0">
                  <a:latin typeface="Arial" panose="020B0604020202020204" pitchFamily="34" charset="0"/>
                  <a:cs typeface="Arial" panose="020B0604020202020204" pitchFamily="34" charset="0"/>
                </a:rPr>
                <a:t>, 2024</a:t>
              </a:r>
            </a:p>
          </p:txBody>
        </p:sp>
      </p:grpSp>
      <p:grpSp>
        <p:nvGrpSpPr>
          <p:cNvPr id="18" name="Group 17">
            <a:extLst>
              <a:ext uri="{FF2B5EF4-FFF2-40B4-BE49-F238E27FC236}">
                <a16:creationId xmlns:a16="http://schemas.microsoft.com/office/drawing/2014/main" id="{55FC91E6-5E52-3705-31A2-15D130CAD9A4}"/>
              </a:ext>
            </a:extLst>
          </p:cNvPr>
          <p:cNvGrpSpPr>
            <a:grpSpLocks noChangeAspect="1"/>
          </p:cNvGrpSpPr>
          <p:nvPr/>
        </p:nvGrpSpPr>
        <p:grpSpPr>
          <a:xfrm>
            <a:off x="8526424" y="162425"/>
            <a:ext cx="3532157" cy="975354"/>
            <a:chOff x="254406" y="299343"/>
            <a:chExt cx="8831363" cy="2222411"/>
          </a:xfrm>
        </p:grpSpPr>
        <p:pic>
          <p:nvPicPr>
            <p:cNvPr id="19" name="Picture 18" descr="A picture containing text&#10;&#10;Description automatically generated">
              <a:extLst>
                <a:ext uri="{FF2B5EF4-FFF2-40B4-BE49-F238E27FC236}">
                  <a16:creationId xmlns:a16="http://schemas.microsoft.com/office/drawing/2014/main" id="{1D160FF2-AFEE-8AD2-7C7B-FA817C069428}"/>
                </a:ext>
              </a:extLst>
            </p:cNvPr>
            <p:cNvPicPr>
              <a:picLocks noChangeAspect="1"/>
            </p:cNvPicPr>
            <p:nvPr/>
          </p:nvPicPr>
          <p:blipFill rotWithShape="1">
            <a:blip r:embed="rId9"/>
            <a:srcRect r="11581"/>
            <a:stretch/>
          </p:blipFill>
          <p:spPr>
            <a:xfrm>
              <a:off x="391759" y="299343"/>
              <a:ext cx="6474422" cy="1734506"/>
            </a:xfrm>
            <a:prstGeom prst="rect">
              <a:avLst/>
            </a:prstGeom>
          </p:spPr>
        </p:pic>
        <p:sp>
          <p:nvSpPr>
            <p:cNvPr id="20" name="TextBox 19">
              <a:extLst>
                <a:ext uri="{FF2B5EF4-FFF2-40B4-BE49-F238E27FC236}">
                  <a16:creationId xmlns:a16="http://schemas.microsoft.com/office/drawing/2014/main" id="{7C9645C9-33C5-9B54-3489-C8CC365C255D}"/>
                </a:ext>
              </a:extLst>
            </p:cNvPr>
            <p:cNvSpPr txBox="1"/>
            <p:nvPr/>
          </p:nvSpPr>
          <p:spPr>
            <a:xfrm>
              <a:off x="254406" y="1820463"/>
              <a:ext cx="8831363" cy="701291"/>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1" name="Picture 20" descr="Text, logo&#10;&#10;Description automatically generated">
            <a:extLst>
              <a:ext uri="{FF2B5EF4-FFF2-40B4-BE49-F238E27FC236}">
                <a16:creationId xmlns:a16="http://schemas.microsoft.com/office/drawing/2014/main" id="{9EAB59C3-23D2-362C-0409-471D80143B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0800" y="262962"/>
            <a:ext cx="1983457" cy="590486"/>
          </a:xfrm>
          <a:prstGeom prst="rect">
            <a:avLst/>
          </a:prstGeom>
        </p:spPr>
      </p:pic>
    </p:spTree>
    <p:extLst>
      <p:ext uri="{BB962C8B-B14F-4D97-AF65-F5344CB8AC3E}">
        <p14:creationId xmlns:p14="http://schemas.microsoft.com/office/powerpoint/2010/main" val="133951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Global hunger and nutrition measures are changing</a:t>
            </a:r>
          </a:p>
        </p:txBody>
      </p:sp>
      <p:sp>
        <p:nvSpPr>
          <p:cNvPr id="11" name="TextBox 10">
            <a:extLst>
              <a:ext uri="{FF2B5EF4-FFF2-40B4-BE49-F238E27FC236}">
                <a16:creationId xmlns:a16="http://schemas.microsoft.com/office/drawing/2014/main" id="{A766E6E7-4A78-E084-B17C-C541D8D59973}"/>
              </a:ext>
            </a:extLst>
          </p:cNvPr>
          <p:cNvSpPr txBox="1"/>
          <p:nvPr/>
        </p:nvSpPr>
        <p:spPr>
          <a:xfrm>
            <a:off x="412296" y="1175783"/>
            <a:ext cx="11779704" cy="5445337"/>
          </a:xfrm>
          <a:prstGeom prst="rect">
            <a:avLst/>
          </a:prstGeom>
          <a:solidFill>
            <a:schemeClr val="bg1"/>
          </a:solidFill>
        </p:spPr>
        <p:txBody>
          <a:bodyPr wrap="square">
            <a:spAutoFit/>
          </a:bodyPr>
          <a:lstStyle/>
          <a:p>
            <a:pPr marL="171450" indent="-171450">
              <a:lnSpc>
                <a:spcPct val="85000"/>
              </a:lnSpc>
              <a:buFont typeface="Arial" panose="020B0604020202020204" pitchFamily="34" charset="0"/>
              <a:buChar char="•"/>
            </a:pPr>
            <a:r>
              <a:rPr lang="en-US" sz="2200" b="1" dirty="0"/>
              <a:t>Dietary intake </a:t>
            </a:r>
            <a:r>
              <a:rPr lang="en-US" sz="2200" dirty="0"/>
              <a:t>and food consumption data are collected in various ways for various metrics </a:t>
            </a:r>
            <a:br>
              <a:rPr lang="en-US" sz="2200" dirty="0"/>
            </a:br>
            <a:r>
              <a:rPr lang="en-US" sz="2200" dirty="0"/>
              <a:t>of nutritional adequacy, diet diversity and diet quality, since the 19</a:t>
            </a:r>
            <a:r>
              <a:rPr lang="en-US" sz="2200" baseline="30000" dirty="0"/>
              <a:t>th</a:t>
            </a:r>
            <a:r>
              <a:rPr lang="en-US" sz="2200" dirty="0"/>
              <a:t> and early 20</a:t>
            </a:r>
            <a:r>
              <a:rPr lang="en-US" sz="2200" baseline="30000" dirty="0"/>
              <a:t>th</a:t>
            </a:r>
            <a:r>
              <a:rPr lang="en-US" sz="2200" dirty="0"/>
              <a:t> centuries</a:t>
            </a:r>
          </a:p>
          <a:p>
            <a:pPr marL="628650" lvl="1" indent="-171450">
              <a:lnSpc>
                <a:spcPct val="85000"/>
              </a:lnSpc>
              <a:buFont typeface="Arial" panose="020B0604020202020204" pitchFamily="34" charset="0"/>
              <a:buChar char="•"/>
            </a:pPr>
            <a:r>
              <a:rPr lang="en-US" sz="2000" i="1" dirty="0"/>
              <a:t>Global</a:t>
            </a:r>
            <a:r>
              <a:rPr lang="en-US" sz="2000" dirty="0"/>
              <a:t> definitions and targets set by UN system agencies and their member governments</a:t>
            </a:r>
          </a:p>
          <a:p>
            <a:pPr marL="171450" indent="-171450">
              <a:lnSpc>
                <a:spcPct val="85000"/>
              </a:lnSpc>
              <a:spcBef>
                <a:spcPts val="1200"/>
              </a:spcBef>
              <a:buFont typeface="Arial" panose="020B0604020202020204" pitchFamily="34" charset="0"/>
              <a:buChar char="•"/>
            </a:pPr>
            <a:r>
              <a:rPr lang="en-US" sz="2200" b="1" dirty="0"/>
              <a:t>Undernourishment </a:t>
            </a:r>
            <a:r>
              <a:rPr lang="en-US" sz="2200" dirty="0"/>
              <a:t>has been reported by FAO since 1974 for “global hunger”, developed in 1960s </a:t>
            </a:r>
            <a:br>
              <a:rPr lang="en-US" sz="2200" dirty="0"/>
            </a:br>
            <a:r>
              <a:rPr lang="en-US" sz="2200" dirty="0"/>
              <a:t>based on countries’ total energy in available food, if it were distributed log-normally</a:t>
            </a:r>
          </a:p>
          <a:p>
            <a:pPr marL="628650" lvl="1" indent="-171450">
              <a:lnSpc>
                <a:spcPct val="85000"/>
              </a:lnSpc>
              <a:buFont typeface="Arial" panose="020B0604020202020204" pitchFamily="34" charset="0"/>
              <a:buChar char="•"/>
            </a:pPr>
            <a:r>
              <a:rPr lang="en-US" sz="2000" dirty="0"/>
              <a:t>Now 9% of the world population (0.7 billion people) are undernourished in this sense</a:t>
            </a:r>
          </a:p>
          <a:p>
            <a:pPr marL="171450" indent="-171450">
              <a:lnSpc>
                <a:spcPct val="85000"/>
              </a:lnSpc>
              <a:spcBef>
                <a:spcPts val="1200"/>
              </a:spcBef>
              <a:buFont typeface="Arial" panose="020B0604020202020204" pitchFamily="34" charset="0"/>
              <a:buChar char="•"/>
            </a:pPr>
            <a:r>
              <a:rPr lang="en-US" sz="2200" b="1" dirty="0"/>
              <a:t>Food insecurity </a:t>
            </a:r>
            <a:r>
              <a:rPr lang="en-US" sz="2200" dirty="0"/>
              <a:t>has been reported by FAO since 2014, developed in 1990s and 2000s</a:t>
            </a:r>
            <a:br>
              <a:rPr lang="en-US" sz="2200" dirty="0"/>
            </a:br>
            <a:r>
              <a:rPr lang="en-US" sz="2200" dirty="0"/>
              <a:t>based on surveys asking people if lack of resources to acquire food caused them to </a:t>
            </a:r>
            <a:br>
              <a:rPr lang="en-US" sz="2200" dirty="0"/>
            </a:br>
            <a:r>
              <a:rPr lang="en-US" sz="2200" dirty="0"/>
              <a:t>skip a meal, eat less, eat fewer foods, go to bed hungry etc. at any time over the past ye</a:t>
            </a:r>
            <a:r>
              <a:rPr lang="en-US" sz="2400" dirty="0"/>
              <a:t>ar</a:t>
            </a:r>
          </a:p>
          <a:p>
            <a:pPr marL="628650" lvl="1" indent="-171450">
              <a:lnSpc>
                <a:spcPct val="85000"/>
              </a:lnSpc>
              <a:buFont typeface="Arial" panose="020B0604020202020204" pitchFamily="34" charset="0"/>
              <a:buChar char="•"/>
            </a:pPr>
            <a:r>
              <a:rPr lang="en-US" sz="2000" dirty="0"/>
              <a:t>About 25% of the world population (2 billion people) are food insecure in this sense</a:t>
            </a:r>
          </a:p>
          <a:p>
            <a:pPr marL="171450" indent="-171450">
              <a:lnSpc>
                <a:spcPct val="85000"/>
              </a:lnSpc>
              <a:spcBef>
                <a:spcPts val="1200"/>
              </a:spcBef>
              <a:buFont typeface="Arial" panose="020B0604020202020204" pitchFamily="34" charset="0"/>
              <a:buChar char="•"/>
            </a:pPr>
            <a:r>
              <a:rPr lang="en-US" sz="2200" b="1" dirty="0"/>
              <a:t>Cost and affordability of healthy diets </a:t>
            </a:r>
            <a:r>
              <a:rPr lang="en-US" sz="2200" dirty="0"/>
              <a:t>has been reported by FAO and others since 2020, </a:t>
            </a:r>
            <a:br>
              <a:rPr lang="en-US" sz="2200" dirty="0"/>
            </a:br>
            <a:r>
              <a:rPr lang="en-US" sz="2200" dirty="0"/>
              <a:t>based on lowest-cost locally available foods for a healthy diet, relative to available income</a:t>
            </a:r>
            <a:endParaRPr lang="en-US" sz="2200" b="1" dirty="0"/>
          </a:p>
          <a:p>
            <a:pPr marL="628650" lvl="1" indent="-171450">
              <a:lnSpc>
                <a:spcPct val="85000"/>
              </a:lnSpc>
              <a:buFont typeface="Arial" panose="020B0604020202020204" pitchFamily="34" charset="0"/>
              <a:buChar char="•"/>
            </a:pPr>
            <a:r>
              <a:rPr lang="en-US" sz="2000" dirty="0"/>
              <a:t>About 35% of the world (now 2.8 billion people) cannot afford a healthy diet in this sense</a:t>
            </a:r>
          </a:p>
          <a:p>
            <a:pPr marL="171450" indent="-171450">
              <a:lnSpc>
                <a:spcPct val="85000"/>
              </a:lnSpc>
              <a:spcBef>
                <a:spcPts val="1200"/>
              </a:spcBef>
              <a:buFont typeface="Arial" panose="020B0604020202020204" pitchFamily="34" charset="0"/>
              <a:buChar char="•"/>
            </a:pPr>
            <a:r>
              <a:rPr lang="en-US" sz="2200" b="1" dirty="0">
                <a:solidFill>
                  <a:srgbClr val="920000"/>
                </a:solidFill>
              </a:rPr>
              <a:t>Tracking lowest-cost healthy diets helps identify remedies for malnutrition</a:t>
            </a:r>
          </a:p>
          <a:p>
            <a:pPr marL="628650" lvl="1" indent="-227013">
              <a:lnSpc>
                <a:spcPct val="85000"/>
              </a:lnSpc>
              <a:buFont typeface="Arial" panose="020B0604020202020204" pitchFamily="34" charset="0"/>
              <a:buChar char="•"/>
            </a:pPr>
            <a:r>
              <a:rPr lang="en-US" sz="2000" dirty="0">
                <a:solidFill>
                  <a:srgbClr val="920000"/>
                </a:solidFill>
              </a:rPr>
              <a:t>If </a:t>
            </a:r>
            <a:r>
              <a:rPr lang="en-US" sz="2000" b="1" dirty="0">
                <a:solidFill>
                  <a:srgbClr val="920000"/>
                </a:solidFill>
              </a:rPr>
              <a:t>prices </a:t>
            </a:r>
            <a:r>
              <a:rPr lang="en-US" sz="2000" dirty="0">
                <a:solidFill>
                  <a:srgbClr val="920000"/>
                </a:solidFill>
              </a:rPr>
              <a:t>for lowest-cost foods are high, need more efficient supply and distribution</a:t>
            </a:r>
            <a:endParaRPr lang="en-US" sz="2000" i="1" dirty="0">
              <a:solidFill>
                <a:srgbClr val="920000"/>
              </a:solidFill>
            </a:endParaRPr>
          </a:p>
          <a:p>
            <a:pPr marL="628650" lvl="1" indent="-227013">
              <a:lnSpc>
                <a:spcPct val="85000"/>
              </a:lnSpc>
              <a:buFont typeface="Arial" panose="020B0604020202020204" pitchFamily="34" charset="0"/>
              <a:buChar char="•"/>
            </a:pPr>
            <a:r>
              <a:rPr lang="en-US" sz="2000" dirty="0">
                <a:solidFill>
                  <a:srgbClr val="920000"/>
                </a:solidFill>
              </a:rPr>
              <a:t>If </a:t>
            </a:r>
            <a:r>
              <a:rPr lang="en-US" sz="2000" b="1" dirty="0">
                <a:solidFill>
                  <a:srgbClr val="920000"/>
                </a:solidFill>
              </a:rPr>
              <a:t>incomes </a:t>
            </a:r>
            <a:r>
              <a:rPr lang="en-US" sz="2000" dirty="0">
                <a:solidFill>
                  <a:srgbClr val="920000"/>
                </a:solidFill>
              </a:rPr>
              <a:t>available for food are low, need income growth and social protection</a:t>
            </a:r>
          </a:p>
          <a:p>
            <a:pPr marL="628650" lvl="1" indent="-227013">
              <a:lnSpc>
                <a:spcPct val="85000"/>
              </a:lnSpc>
              <a:buFont typeface="Arial" panose="020B0604020202020204" pitchFamily="34" charset="0"/>
              <a:buChar char="•"/>
            </a:pPr>
            <a:r>
              <a:rPr lang="en-US" sz="2000" dirty="0">
                <a:solidFill>
                  <a:srgbClr val="920000"/>
                </a:solidFill>
              </a:rPr>
              <a:t>If </a:t>
            </a:r>
            <a:r>
              <a:rPr lang="en-US" sz="2000" b="1" dirty="0">
                <a:solidFill>
                  <a:srgbClr val="920000"/>
                </a:solidFill>
              </a:rPr>
              <a:t>unhealthy items </a:t>
            </a:r>
            <a:r>
              <a:rPr lang="en-US" sz="2000" dirty="0">
                <a:solidFill>
                  <a:srgbClr val="920000"/>
                </a:solidFill>
              </a:rPr>
              <a:t>displace the available low-cost healthy items, need to ask why those are chosen </a:t>
            </a:r>
          </a:p>
        </p:txBody>
      </p:sp>
      <p:sp>
        <p:nvSpPr>
          <p:cNvPr id="3" name="Title 4">
            <a:extLst>
              <a:ext uri="{FF2B5EF4-FFF2-40B4-BE49-F238E27FC236}">
                <a16:creationId xmlns:a16="http://schemas.microsoft.com/office/drawing/2014/main" id="{BACD6D1B-3A1A-C588-D76F-C1FFA28B8895}"/>
              </a:ext>
            </a:extLst>
          </p:cNvPr>
          <p:cNvSpPr txBox="1">
            <a:spLocks/>
          </p:cNvSpPr>
          <p:nvPr/>
        </p:nvSpPr>
        <p:spPr>
          <a:xfrm>
            <a:off x="197252" y="508917"/>
            <a:ext cx="11994748" cy="462668"/>
          </a:xfrm>
          <a:prstGeom prst="rect">
            <a:avLst/>
          </a:prstGeom>
          <a:solidFill>
            <a:schemeClr val="bg1"/>
          </a:solidFill>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Global hunger and nutrition measures are changing</a:t>
            </a:r>
          </a:p>
        </p:txBody>
      </p:sp>
    </p:spTree>
    <p:extLst>
      <p:ext uri="{BB962C8B-B14F-4D97-AF65-F5344CB8AC3E}">
        <p14:creationId xmlns:p14="http://schemas.microsoft.com/office/powerpoint/2010/main" val="219258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2" end="2"/>
                                            </p:txEl>
                                          </p:spTgt>
                                        </p:tgtEl>
                                        <p:attrNameLst>
                                          <p:attrName>ppt_c</p:attrName>
                                        </p:attrNameLst>
                                      </p:cBhvr>
                                      <p:to>
                                        <a:srgbClr val="C0C0C0"/>
                                      </p:to>
                                    </p:animClr>
                                  </p:subTnLst>
                                </p:cTn>
                              </p:par>
                              <p:par>
                                <p:cTn id="15" presetID="1"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3" end="3"/>
                                            </p:txEl>
                                          </p:spTgt>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4" end="4"/>
                                            </p:txEl>
                                          </p:spTgt>
                                        </p:tgtEl>
                                        <p:attrNameLst>
                                          <p:attrName>ppt_c</p:attrName>
                                        </p:attrNameLst>
                                      </p:cBhvr>
                                      <p:to>
                                        <a:srgbClr val="C0C0C0"/>
                                      </p:to>
                                    </p:animClr>
                                  </p:subTnLst>
                                </p:cTn>
                              </p:par>
                              <p:par>
                                <p:cTn id="21" presetID="1" presetClass="entr" presetSubtype="0"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5" end="5"/>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6" end="6"/>
                                            </p:txEl>
                                          </p:spTgt>
                                        </p:tgtEl>
                                        <p:attrNameLst>
                                          <p:attrName>ppt_c</p:attrName>
                                        </p:attrNameLst>
                                      </p:cBhvr>
                                      <p:to>
                                        <a:srgbClr val="C0C0C0"/>
                                      </p:to>
                                    </p:animClr>
                                  </p:subTnLst>
                                </p:cTn>
                              </p:par>
                              <p:par>
                                <p:cTn id="27" presetID="1"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7" end="7"/>
                                            </p:txEl>
                                          </p:spTgt>
                                        </p:tgtEl>
                                        <p:attrNameLst>
                                          <p:attrName>ppt_c</p:attrName>
                                        </p:attrNameLst>
                                      </p:cBhvr>
                                      <p:to>
                                        <a:srgbClr val="C0C0C0"/>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9" end="9"/>
                                            </p:txEl>
                                          </p:spTgt>
                                        </p:tgtEl>
                                        <p:attrNameLst>
                                          <p:attrName>ppt_c</p:attrName>
                                        </p:attrNameLst>
                                      </p:cBhvr>
                                      <p:to>
                                        <a:srgbClr val="FFC9C9"/>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0" end="10"/>
                                            </p:txEl>
                                          </p:spTgt>
                                        </p:tgtEl>
                                        <p:attrNameLst>
                                          <p:attrName>ppt_c</p:attrName>
                                        </p:attrNameLst>
                                      </p:cBhvr>
                                      <p:to>
                                        <a:srgbClr val="FFC9C9"/>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hart of blue and red circles&#10;&#10;Description automatically generated">
            <a:extLst>
              <a:ext uri="{FF2B5EF4-FFF2-40B4-BE49-F238E27FC236}">
                <a16:creationId xmlns:a16="http://schemas.microsoft.com/office/drawing/2014/main" id="{14DDEF00-863F-426B-6F26-A8B9550E4314}"/>
              </a:ext>
            </a:extLst>
          </p:cNvPr>
          <p:cNvPicPr>
            <a:picLocks noGrp="1" noChangeAspect="1"/>
          </p:cNvPicPr>
          <p:nvPr>
            <p:ph idx="1"/>
          </p:nvPr>
        </p:nvPicPr>
        <p:blipFill>
          <a:blip r:embed="rId3"/>
          <a:stretch>
            <a:fillRect/>
          </a:stretch>
        </p:blipFill>
        <p:spPr>
          <a:xfrm>
            <a:off x="1109340" y="1102920"/>
            <a:ext cx="9687613" cy="5103638"/>
          </a:xfrm>
        </p:spPr>
      </p:pic>
      <p:grpSp>
        <p:nvGrpSpPr>
          <p:cNvPr id="12" name="Group 11">
            <a:extLst>
              <a:ext uri="{FF2B5EF4-FFF2-40B4-BE49-F238E27FC236}">
                <a16:creationId xmlns:a16="http://schemas.microsoft.com/office/drawing/2014/main" id="{C6CDB1D7-59D0-2B02-A592-A4CBE2C84F97}"/>
              </a:ext>
            </a:extLst>
          </p:cNvPr>
          <p:cNvGrpSpPr/>
          <p:nvPr/>
        </p:nvGrpSpPr>
        <p:grpSpPr>
          <a:xfrm>
            <a:off x="1179901" y="1536268"/>
            <a:ext cx="9767668" cy="4854956"/>
            <a:chOff x="1179901" y="1536268"/>
            <a:chExt cx="9767668" cy="4854956"/>
          </a:xfrm>
        </p:grpSpPr>
        <p:sp>
          <p:nvSpPr>
            <p:cNvPr id="11" name="TextBox 10">
              <a:extLst>
                <a:ext uri="{FF2B5EF4-FFF2-40B4-BE49-F238E27FC236}">
                  <a16:creationId xmlns:a16="http://schemas.microsoft.com/office/drawing/2014/main" id="{387E7A5F-8EE2-13E6-6A89-12C8D0F28BE2}"/>
                </a:ext>
              </a:extLst>
            </p:cNvPr>
            <p:cNvSpPr txBox="1"/>
            <p:nvPr/>
          </p:nvSpPr>
          <p:spPr>
            <a:xfrm>
              <a:off x="1947819" y="6021892"/>
              <a:ext cx="8999750" cy="369332"/>
            </a:xfrm>
            <a:prstGeom prst="rect">
              <a:avLst/>
            </a:prstGeom>
            <a:solidFill>
              <a:schemeClr val="bg1"/>
            </a:solidFill>
          </p:spPr>
          <p:txBody>
            <a:bodyPr wrap="square" rtlCol="0">
              <a:spAutoFit/>
            </a:bodyPr>
            <a:lstStyle/>
            <a:p>
              <a:pPr algn="ctr"/>
              <a:endParaRPr lang="en-US" dirty="0">
                <a:solidFill>
                  <a:schemeClr val="bg2">
                    <a:lumMod val="25000"/>
                  </a:schemeClr>
                </a:solidFill>
              </a:endParaRPr>
            </a:p>
          </p:txBody>
        </p:sp>
        <p:sp>
          <p:nvSpPr>
            <p:cNvPr id="2" name="TextBox 1">
              <a:extLst>
                <a:ext uri="{FF2B5EF4-FFF2-40B4-BE49-F238E27FC236}">
                  <a16:creationId xmlns:a16="http://schemas.microsoft.com/office/drawing/2014/main" id="{1B14F98A-9FE8-41C3-8B37-466171E1684F}"/>
                </a:ext>
              </a:extLst>
            </p:cNvPr>
            <p:cNvSpPr txBox="1"/>
            <p:nvPr/>
          </p:nvSpPr>
          <p:spPr>
            <a:xfrm rot="16200000">
              <a:off x="366152" y="2350017"/>
              <a:ext cx="1996830" cy="369332"/>
            </a:xfrm>
            <a:prstGeom prst="rect">
              <a:avLst/>
            </a:prstGeom>
            <a:solidFill>
              <a:schemeClr val="bg1"/>
            </a:solidFill>
          </p:spPr>
          <p:txBody>
            <a:bodyPr wrap="square" rtlCol="0">
              <a:spAutoFit/>
            </a:bodyPr>
            <a:lstStyle/>
            <a:p>
              <a:pPr algn="ctr"/>
              <a:r>
                <a:rPr lang="en-US" dirty="0">
                  <a:solidFill>
                    <a:schemeClr val="bg2">
                      <a:lumMod val="25000"/>
                    </a:schemeClr>
                  </a:solidFill>
                </a:rPr>
                <a:t>2021 US dollars</a:t>
              </a:r>
            </a:p>
          </p:txBody>
        </p:sp>
        <p:sp>
          <p:nvSpPr>
            <p:cNvPr id="7" name="TextBox 6">
              <a:extLst>
                <a:ext uri="{FF2B5EF4-FFF2-40B4-BE49-F238E27FC236}">
                  <a16:creationId xmlns:a16="http://schemas.microsoft.com/office/drawing/2014/main" id="{35F416B7-F348-4520-8CD0-D9F15CDC854F}"/>
                </a:ext>
              </a:extLst>
            </p:cNvPr>
            <p:cNvSpPr txBox="1"/>
            <p:nvPr/>
          </p:nvSpPr>
          <p:spPr>
            <a:xfrm>
              <a:off x="1797203" y="5915194"/>
              <a:ext cx="8999750" cy="369332"/>
            </a:xfrm>
            <a:prstGeom prst="rect">
              <a:avLst/>
            </a:prstGeom>
            <a:noFill/>
          </p:spPr>
          <p:txBody>
            <a:bodyPr wrap="square" rtlCol="0">
              <a:spAutoFit/>
            </a:bodyPr>
            <a:lstStyle/>
            <a:p>
              <a:pPr algn="ctr"/>
              <a:r>
                <a:rPr lang="en-US" dirty="0">
                  <a:solidFill>
                    <a:schemeClr val="bg2">
                      <a:lumMod val="25000"/>
                    </a:schemeClr>
                  </a:solidFill>
                </a:rPr>
                <a:t>National income per person, at purchasing power parity prices (2021 US dollars)</a:t>
              </a:r>
            </a:p>
          </p:txBody>
        </p:sp>
      </p:grpSp>
      <p:sp>
        <p:nvSpPr>
          <p:cNvPr id="9" name="Title 4">
            <a:extLst>
              <a:ext uri="{FF2B5EF4-FFF2-40B4-BE49-F238E27FC236}">
                <a16:creationId xmlns:a16="http://schemas.microsoft.com/office/drawing/2014/main" id="{12BD8F19-28CD-800D-CF51-BCADF1712624}"/>
              </a:ext>
            </a:extLst>
          </p:cNvPr>
          <p:cNvSpPr txBox="1">
            <a:spLocks/>
          </p:cNvSpPr>
          <p:nvPr/>
        </p:nvSpPr>
        <p:spPr>
          <a:xfrm>
            <a:off x="75127" y="256720"/>
            <a:ext cx="12041744"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Our discovery is that the least-cost locally available items </a:t>
            </a:r>
            <a:br>
              <a:rPr lang="en-US" sz="3600" b="1" kern="0" dirty="0">
                <a:solidFill>
                  <a:srgbClr val="3083A7"/>
                </a:solidFill>
                <a:latin typeface="+mn-lt"/>
              </a:rPr>
            </a:br>
            <a:r>
              <a:rPr lang="en-US" sz="3600" b="1" kern="0" dirty="0">
                <a:solidFill>
                  <a:srgbClr val="3083A7"/>
                </a:solidFill>
                <a:latin typeface="+mn-lt"/>
              </a:rPr>
              <a:t>in sufficient quantities for a healthy diet cost about </a:t>
            </a:r>
            <a:r>
              <a:rPr lang="en-US" sz="3600" b="1" kern="0" dirty="0">
                <a:solidFill>
                  <a:srgbClr val="80350E"/>
                </a:solidFill>
                <a:latin typeface="+mn-lt"/>
              </a:rPr>
              <a:t>$3-4/day</a:t>
            </a:r>
          </a:p>
        </p:txBody>
      </p:sp>
      <p:sp>
        <p:nvSpPr>
          <p:cNvPr id="10" name="TextBox 9">
            <a:extLst>
              <a:ext uri="{FF2B5EF4-FFF2-40B4-BE49-F238E27FC236}">
                <a16:creationId xmlns:a16="http://schemas.microsoft.com/office/drawing/2014/main" id="{8A0FF2EF-8FCB-8B5C-E7E6-D600A7F311AD}"/>
              </a:ext>
            </a:extLst>
          </p:cNvPr>
          <p:cNvSpPr txBox="1"/>
          <p:nvPr/>
        </p:nvSpPr>
        <p:spPr>
          <a:xfrm>
            <a:off x="1109339" y="6284526"/>
            <a:ext cx="10742691" cy="613694"/>
          </a:xfrm>
          <a:prstGeom prst="rect">
            <a:avLst/>
          </a:prstGeom>
          <a:noFill/>
        </p:spPr>
        <p:txBody>
          <a:bodyPr wrap="square">
            <a:spAutoFit/>
          </a:bodyPr>
          <a:lstStyle/>
          <a:p>
            <a:pPr>
              <a:lnSpc>
                <a:spcPct val="80000"/>
              </a:lnSpc>
            </a:pPr>
            <a:r>
              <a:rPr lang="en-US" sz="1400" dirty="0">
                <a:solidFill>
                  <a:schemeClr val="bg1">
                    <a:lumMod val="50000"/>
                  </a:schemeClr>
                </a:solidFill>
              </a:rPr>
              <a:t>Source: FAO and World Bank, 2023. The latest Cost of a Healthy Diet data are at </a:t>
            </a:r>
            <a:r>
              <a:rPr lang="en-US" sz="1400" dirty="0">
                <a:solidFill>
                  <a:schemeClr val="bg1">
                    <a:lumMod val="50000"/>
                  </a:schemeClr>
                </a:solidFill>
                <a:hlinkClick r:id="rId4"/>
              </a:rPr>
              <a:t>https://www.fao.org/faostat/en/#data/CAHD</a:t>
            </a:r>
            <a:r>
              <a:rPr lang="en-US" sz="1400" dirty="0">
                <a:solidFill>
                  <a:schemeClr val="bg1">
                    <a:lumMod val="50000"/>
                  </a:schemeClr>
                </a:solidFill>
              </a:rPr>
              <a:t>, </a:t>
            </a:r>
            <a:br>
              <a:rPr lang="en-US" sz="1400" dirty="0">
                <a:solidFill>
                  <a:schemeClr val="bg1">
                    <a:lumMod val="50000"/>
                  </a:schemeClr>
                </a:solidFill>
              </a:rPr>
            </a:br>
            <a:r>
              <a:rPr lang="en-US" sz="1400" dirty="0">
                <a:solidFill>
                  <a:schemeClr val="bg1">
                    <a:lumMod val="50000"/>
                  </a:schemeClr>
                </a:solidFill>
              </a:rPr>
              <a:t>and published simultaneously alongside actual food spending at </a:t>
            </a:r>
            <a:r>
              <a:rPr lang="en-US" sz="1400" dirty="0">
                <a:solidFill>
                  <a:schemeClr val="bg1">
                    <a:lumMod val="50000"/>
                  </a:schemeClr>
                </a:solidFill>
                <a:hlinkClick r:id="rId5"/>
              </a:rPr>
              <a:t>https://databank.worldbank.org/source/food-prices-for-nutrition</a:t>
            </a:r>
            <a:r>
              <a:rPr lang="en-US" sz="1400" dirty="0">
                <a:solidFill>
                  <a:schemeClr val="bg1">
                    <a:lumMod val="50000"/>
                  </a:schemeClr>
                </a:solidFill>
              </a:rPr>
              <a:t>. </a:t>
            </a:r>
            <a:br>
              <a:rPr lang="en-US" sz="1400" dirty="0">
                <a:solidFill>
                  <a:schemeClr val="bg1">
                    <a:lumMod val="50000"/>
                  </a:schemeClr>
                </a:solidFill>
              </a:rPr>
            </a:br>
            <a:r>
              <a:rPr lang="en-US" sz="1400" dirty="0">
                <a:solidFill>
                  <a:schemeClr val="bg1">
                    <a:lumMod val="50000"/>
                  </a:schemeClr>
                </a:solidFill>
              </a:rPr>
              <a:t>Circles are proportional to population size, and countries are arrayed by level of national income using World Development Indicators data.</a:t>
            </a:r>
          </a:p>
        </p:txBody>
      </p:sp>
    </p:spTree>
    <p:extLst>
      <p:ext uri="{BB962C8B-B14F-4D97-AF65-F5344CB8AC3E}">
        <p14:creationId xmlns:p14="http://schemas.microsoft.com/office/powerpoint/2010/main" val="4063646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5F52103-D771-023B-238B-AEAD97A9DE7C}"/>
              </a:ext>
            </a:extLst>
          </p:cNvPr>
          <p:cNvSpPr txBox="1">
            <a:spLocks/>
          </p:cNvSpPr>
          <p:nvPr/>
        </p:nvSpPr>
        <p:spPr>
          <a:xfrm>
            <a:off x="75127" y="256720"/>
            <a:ext cx="12041744"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To track affordability, we compare the least-cost healthy diet in each country to household income, minus non-food needs</a:t>
            </a:r>
            <a:endParaRPr lang="en-US" sz="3600" b="1" kern="0" dirty="0">
              <a:solidFill>
                <a:srgbClr val="80350E"/>
              </a:solidFill>
              <a:latin typeface="+mn-lt"/>
            </a:endParaRPr>
          </a:p>
        </p:txBody>
      </p:sp>
      <p:sp>
        <p:nvSpPr>
          <p:cNvPr id="7" name="TextBox 6">
            <a:extLst>
              <a:ext uri="{FF2B5EF4-FFF2-40B4-BE49-F238E27FC236}">
                <a16:creationId xmlns:a16="http://schemas.microsoft.com/office/drawing/2014/main" id="{8A6469A8-3C40-5C59-D5AF-10EAD4DDF455}"/>
              </a:ext>
            </a:extLst>
          </p:cNvPr>
          <p:cNvSpPr txBox="1"/>
          <p:nvPr/>
        </p:nvSpPr>
        <p:spPr>
          <a:xfrm>
            <a:off x="75127" y="6576384"/>
            <a:ext cx="12192000" cy="281616"/>
          </a:xfrm>
          <a:prstGeom prst="rect">
            <a:avLst/>
          </a:prstGeom>
          <a:noFill/>
        </p:spPr>
        <p:txBody>
          <a:bodyPr wrap="square">
            <a:spAutoFit/>
          </a:bodyPr>
          <a:lstStyle/>
          <a:p>
            <a:pPr>
              <a:lnSpc>
                <a:spcPct val="80000"/>
              </a:lnSpc>
            </a:pPr>
            <a:r>
              <a:rPr lang="en-US" sz="1500" dirty="0">
                <a:solidFill>
                  <a:schemeClr val="bg1">
                    <a:lumMod val="50000"/>
                  </a:schemeClr>
                </a:solidFill>
              </a:rPr>
              <a:t>Source: FAO, IFAD, UNICEF, WFP and WHO. 2024. The State of Food Security and Nutrition in the World 2024. Rome, </a:t>
            </a:r>
            <a:r>
              <a:rPr lang="en-US" sz="1500" dirty="0">
                <a:solidFill>
                  <a:schemeClr val="bg1">
                    <a:lumMod val="50000"/>
                  </a:schemeClr>
                </a:solidFill>
                <a:hlinkClick r:id="rId3">
                  <a:extLst>
                    <a:ext uri="{A12FA001-AC4F-418D-AE19-62706E023703}">
                      <ahyp:hlinkClr xmlns:ahyp="http://schemas.microsoft.com/office/drawing/2018/hyperlinkcolor" val="tx"/>
                    </a:ext>
                  </a:extLst>
                </a:hlinkClick>
              </a:rPr>
              <a:t>https://doi.org/10.4060/cd1254en</a:t>
            </a:r>
            <a:r>
              <a:rPr lang="en-US" sz="1500" dirty="0">
                <a:solidFill>
                  <a:schemeClr val="bg1">
                    <a:lumMod val="50000"/>
                  </a:schemeClr>
                </a:solidFill>
              </a:rPr>
              <a:t>.</a:t>
            </a:r>
          </a:p>
        </p:txBody>
      </p:sp>
      <p:pic>
        <p:nvPicPr>
          <p:cNvPr id="10" name="Picture 9">
            <a:extLst>
              <a:ext uri="{FF2B5EF4-FFF2-40B4-BE49-F238E27FC236}">
                <a16:creationId xmlns:a16="http://schemas.microsoft.com/office/drawing/2014/main" id="{7FB4DF73-ACD6-C760-F0B7-C22D331C8865}"/>
              </a:ext>
            </a:extLst>
          </p:cNvPr>
          <p:cNvPicPr>
            <a:picLocks noChangeAspect="1"/>
          </p:cNvPicPr>
          <p:nvPr/>
        </p:nvPicPr>
        <p:blipFill>
          <a:blip r:embed="rId4"/>
          <a:stretch>
            <a:fillRect/>
          </a:stretch>
        </p:blipFill>
        <p:spPr>
          <a:xfrm>
            <a:off x="1348228" y="1781909"/>
            <a:ext cx="10329199" cy="3641043"/>
          </a:xfrm>
          <a:prstGeom prst="rect">
            <a:avLst/>
          </a:prstGeom>
        </p:spPr>
      </p:pic>
      <p:sp>
        <p:nvSpPr>
          <p:cNvPr id="16" name="TextBox 15">
            <a:extLst>
              <a:ext uri="{FF2B5EF4-FFF2-40B4-BE49-F238E27FC236}">
                <a16:creationId xmlns:a16="http://schemas.microsoft.com/office/drawing/2014/main" id="{7A46EA73-D53A-80DE-2F92-76765C150729}"/>
              </a:ext>
            </a:extLst>
          </p:cNvPr>
          <p:cNvSpPr txBox="1"/>
          <p:nvPr/>
        </p:nvSpPr>
        <p:spPr>
          <a:xfrm>
            <a:off x="292773" y="1365032"/>
            <a:ext cx="11535811" cy="400110"/>
          </a:xfrm>
          <a:prstGeom prst="rect">
            <a:avLst/>
          </a:prstGeom>
          <a:noFill/>
        </p:spPr>
        <p:txBody>
          <a:bodyPr wrap="square">
            <a:spAutoFit/>
          </a:bodyPr>
          <a:lstStyle/>
          <a:p>
            <a:r>
              <a:rPr lang="en-US" sz="2000" i="1" dirty="0">
                <a:solidFill>
                  <a:schemeClr val="bg2">
                    <a:lumMod val="25000"/>
                  </a:schemeClr>
                </a:solidFill>
              </a:rPr>
              <a:t>The new affordability method used for SOFI 2024 allows for higher non-food needs in higher-income countries</a:t>
            </a:r>
          </a:p>
        </p:txBody>
      </p:sp>
      <p:sp>
        <p:nvSpPr>
          <p:cNvPr id="17" name="Rectangle: Rounded Corners 16">
            <a:extLst>
              <a:ext uri="{FF2B5EF4-FFF2-40B4-BE49-F238E27FC236}">
                <a16:creationId xmlns:a16="http://schemas.microsoft.com/office/drawing/2014/main" id="{0F8DD6D8-69B8-042B-9987-A2445D23F656}"/>
              </a:ext>
            </a:extLst>
          </p:cNvPr>
          <p:cNvSpPr/>
          <p:nvPr/>
        </p:nvSpPr>
        <p:spPr>
          <a:xfrm>
            <a:off x="5122984" y="3220270"/>
            <a:ext cx="726831" cy="1371600"/>
          </a:xfrm>
          <a:prstGeom prst="roundRect">
            <a:avLst>
              <a:gd name="adj" fmla="val 39248"/>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CD4F4DB-6313-9833-0B99-0F7D7960F217}"/>
              </a:ext>
            </a:extLst>
          </p:cNvPr>
          <p:cNvCxnSpPr>
            <a:cxnSpLocks/>
          </p:cNvCxnSpPr>
          <p:nvPr/>
        </p:nvCxnSpPr>
        <p:spPr>
          <a:xfrm flipH="1">
            <a:off x="5018029" y="4720337"/>
            <a:ext cx="351996" cy="78709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A7F7D97-0102-4D54-3AC2-2A28CA292482}"/>
              </a:ext>
            </a:extLst>
          </p:cNvPr>
          <p:cNvSpPr txBox="1"/>
          <p:nvPr/>
        </p:nvSpPr>
        <p:spPr>
          <a:xfrm>
            <a:off x="3094587" y="5543027"/>
            <a:ext cx="3001412" cy="590931"/>
          </a:xfrm>
          <a:prstGeom prst="rect">
            <a:avLst/>
          </a:prstGeom>
          <a:noFill/>
        </p:spPr>
        <p:txBody>
          <a:bodyPr wrap="square">
            <a:spAutoFit/>
          </a:bodyPr>
          <a:lstStyle/>
          <a:p>
            <a:pPr>
              <a:lnSpc>
                <a:spcPct val="80000"/>
              </a:lnSpc>
            </a:pPr>
            <a:r>
              <a:rPr lang="en-US" sz="2000" i="1" dirty="0">
                <a:solidFill>
                  <a:schemeClr val="accent2">
                    <a:lumMod val="50000"/>
                  </a:schemeClr>
                </a:solidFill>
              </a:rPr>
              <a:t>Average of national governments’ poverty lines</a:t>
            </a:r>
          </a:p>
        </p:txBody>
      </p:sp>
      <p:sp>
        <p:nvSpPr>
          <p:cNvPr id="21" name="TextBox 20">
            <a:extLst>
              <a:ext uri="{FF2B5EF4-FFF2-40B4-BE49-F238E27FC236}">
                <a16:creationId xmlns:a16="http://schemas.microsoft.com/office/drawing/2014/main" id="{C8450BCE-5CFB-3A02-CB79-9973EA0DF929}"/>
              </a:ext>
            </a:extLst>
          </p:cNvPr>
          <p:cNvSpPr txBox="1"/>
          <p:nvPr/>
        </p:nvSpPr>
        <p:spPr>
          <a:xfrm>
            <a:off x="6060678" y="5591908"/>
            <a:ext cx="433907" cy="395173"/>
          </a:xfrm>
          <a:prstGeom prst="rect">
            <a:avLst/>
          </a:prstGeom>
          <a:noFill/>
        </p:spPr>
        <p:txBody>
          <a:bodyPr wrap="square">
            <a:spAutoFit/>
          </a:bodyPr>
          <a:lstStyle/>
          <a:p>
            <a:pPr>
              <a:lnSpc>
                <a:spcPct val="80000"/>
              </a:lnSpc>
            </a:pPr>
            <a:r>
              <a:rPr lang="en-US" sz="2400" dirty="0">
                <a:solidFill>
                  <a:schemeClr val="accent2">
                    <a:lumMod val="50000"/>
                  </a:schemeClr>
                </a:solidFill>
              </a:rPr>
              <a:t>X</a:t>
            </a:r>
          </a:p>
        </p:txBody>
      </p:sp>
      <p:sp>
        <p:nvSpPr>
          <p:cNvPr id="22" name="TextBox 21">
            <a:extLst>
              <a:ext uri="{FF2B5EF4-FFF2-40B4-BE49-F238E27FC236}">
                <a16:creationId xmlns:a16="http://schemas.microsoft.com/office/drawing/2014/main" id="{4CABDD78-B590-1C12-B179-0E1D490A2376}"/>
              </a:ext>
            </a:extLst>
          </p:cNvPr>
          <p:cNvSpPr txBox="1"/>
          <p:nvPr/>
        </p:nvSpPr>
        <p:spPr>
          <a:xfrm>
            <a:off x="6512827" y="5495586"/>
            <a:ext cx="3001412" cy="837152"/>
          </a:xfrm>
          <a:prstGeom prst="rect">
            <a:avLst/>
          </a:prstGeom>
          <a:noFill/>
        </p:spPr>
        <p:txBody>
          <a:bodyPr wrap="square">
            <a:spAutoFit/>
          </a:bodyPr>
          <a:lstStyle/>
          <a:p>
            <a:pPr>
              <a:lnSpc>
                <a:spcPct val="80000"/>
              </a:lnSpc>
            </a:pPr>
            <a:r>
              <a:rPr lang="en-US" sz="2000" i="1" dirty="0">
                <a:solidFill>
                  <a:schemeClr val="accent2">
                    <a:lumMod val="50000"/>
                  </a:schemeClr>
                </a:solidFill>
              </a:rPr>
              <a:t>Average of poorer residents’ spending on nonfood goods &amp; services</a:t>
            </a:r>
          </a:p>
        </p:txBody>
      </p:sp>
      <p:sp>
        <p:nvSpPr>
          <p:cNvPr id="23" name="TextBox 22">
            <a:extLst>
              <a:ext uri="{FF2B5EF4-FFF2-40B4-BE49-F238E27FC236}">
                <a16:creationId xmlns:a16="http://schemas.microsoft.com/office/drawing/2014/main" id="{6D2503D1-AF24-365F-FC95-FA47EADCC88C}"/>
              </a:ext>
            </a:extLst>
          </p:cNvPr>
          <p:cNvSpPr txBox="1"/>
          <p:nvPr/>
        </p:nvSpPr>
        <p:spPr>
          <a:xfrm>
            <a:off x="9062090" y="5537491"/>
            <a:ext cx="569836" cy="496161"/>
          </a:xfrm>
          <a:prstGeom prst="rect">
            <a:avLst/>
          </a:prstGeom>
          <a:noFill/>
        </p:spPr>
        <p:txBody>
          <a:bodyPr wrap="square">
            <a:spAutoFit/>
          </a:bodyPr>
          <a:lstStyle/>
          <a:p>
            <a:pPr>
              <a:lnSpc>
                <a:spcPct val="80000"/>
              </a:lnSpc>
            </a:pPr>
            <a:r>
              <a:rPr lang="en-US" sz="3200" dirty="0">
                <a:solidFill>
                  <a:schemeClr val="accent2">
                    <a:lumMod val="50000"/>
                  </a:schemeClr>
                </a:solidFill>
              </a:rPr>
              <a:t>=</a:t>
            </a:r>
          </a:p>
        </p:txBody>
      </p:sp>
      <p:sp>
        <p:nvSpPr>
          <p:cNvPr id="24" name="TextBox 23">
            <a:extLst>
              <a:ext uri="{FF2B5EF4-FFF2-40B4-BE49-F238E27FC236}">
                <a16:creationId xmlns:a16="http://schemas.microsoft.com/office/drawing/2014/main" id="{59B6B372-497F-9D22-31EE-423B6A540F7C}"/>
              </a:ext>
            </a:extLst>
          </p:cNvPr>
          <p:cNvSpPr txBox="1"/>
          <p:nvPr/>
        </p:nvSpPr>
        <p:spPr>
          <a:xfrm>
            <a:off x="9532481" y="5467866"/>
            <a:ext cx="2584390" cy="1083374"/>
          </a:xfrm>
          <a:prstGeom prst="rect">
            <a:avLst/>
          </a:prstGeom>
          <a:noFill/>
        </p:spPr>
        <p:txBody>
          <a:bodyPr wrap="square">
            <a:spAutoFit/>
          </a:bodyPr>
          <a:lstStyle/>
          <a:p>
            <a:pPr>
              <a:lnSpc>
                <a:spcPct val="80000"/>
              </a:lnSpc>
            </a:pPr>
            <a:r>
              <a:rPr lang="en-US" sz="2000" i="1" dirty="0">
                <a:solidFill>
                  <a:schemeClr val="accent2">
                    <a:lumMod val="50000"/>
                  </a:schemeClr>
                </a:solidFill>
              </a:rPr>
              <a:t>Required nonfood spending used to obtain income available for food</a:t>
            </a:r>
          </a:p>
        </p:txBody>
      </p:sp>
      <p:sp>
        <p:nvSpPr>
          <p:cNvPr id="27" name="Rectangle: Rounded Corners 26">
            <a:extLst>
              <a:ext uri="{FF2B5EF4-FFF2-40B4-BE49-F238E27FC236}">
                <a16:creationId xmlns:a16="http://schemas.microsoft.com/office/drawing/2014/main" id="{A2B28496-8D9C-4347-741F-567C2FBA3833}"/>
              </a:ext>
            </a:extLst>
          </p:cNvPr>
          <p:cNvSpPr/>
          <p:nvPr/>
        </p:nvSpPr>
        <p:spPr>
          <a:xfrm>
            <a:off x="7516358" y="3220270"/>
            <a:ext cx="726831" cy="1371600"/>
          </a:xfrm>
          <a:prstGeom prst="roundRect">
            <a:avLst>
              <a:gd name="adj" fmla="val 39248"/>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8DDB621-C7DD-67AC-CAC3-74F223442679}"/>
              </a:ext>
            </a:extLst>
          </p:cNvPr>
          <p:cNvCxnSpPr>
            <a:cxnSpLocks/>
          </p:cNvCxnSpPr>
          <p:nvPr/>
        </p:nvCxnSpPr>
        <p:spPr>
          <a:xfrm flipH="1">
            <a:off x="7502769" y="4705875"/>
            <a:ext cx="375139" cy="78709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7A904E62-AB59-0F0C-2807-67453DABE4CF}"/>
              </a:ext>
            </a:extLst>
          </p:cNvPr>
          <p:cNvSpPr/>
          <p:nvPr/>
        </p:nvSpPr>
        <p:spPr>
          <a:xfrm>
            <a:off x="9909732" y="3220270"/>
            <a:ext cx="726831" cy="1371600"/>
          </a:xfrm>
          <a:prstGeom prst="roundRect">
            <a:avLst>
              <a:gd name="adj" fmla="val 39248"/>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D2F23B31-4538-9CE3-DD76-9E85CA832DE9}"/>
              </a:ext>
            </a:extLst>
          </p:cNvPr>
          <p:cNvCxnSpPr>
            <a:cxnSpLocks/>
          </p:cNvCxnSpPr>
          <p:nvPr/>
        </p:nvCxnSpPr>
        <p:spPr>
          <a:xfrm flipH="1">
            <a:off x="9896143" y="4705875"/>
            <a:ext cx="375139" cy="78709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03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animBg="1"/>
      <p:bldP spid="20" grpId="0"/>
      <p:bldP spid="21" grpId="0"/>
      <p:bldP spid="22" grpId="0"/>
      <p:bldP spid="23" grpId="0"/>
      <p:bldP spid="24" grpId="0"/>
      <p:bldP spid="27"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map of the world with red dots&#10;&#10;Description automatically generated">
            <a:extLst>
              <a:ext uri="{FF2B5EF4-FFF2-40B4-BE49-F238E27FC236}">
                <a16:creationId xmlns:a16="http://schemas.microsoft.com/office/drawing/2014/main" id="{984110C9-C25C-52AE-01F1-56B749423318}"/>
              </a:ext>
            </a:extLst>
          </p:cNvPr>
          <p:cNvPicPr>
            <a:picLocks noGrp="1" noChangeAspect="1"/>
          </p:cNvPicPr>
          <p:nvPr>
            <p:ph idx="1"/>
          </p:nvPr>
        </p:nvPicPr>
        <p:blipFill>
          <a:blip r:embed="rId3"/>
          <a:stretch>
            <a:fillRect/>
          </a:stretch>
        </p:blipFill>
        <p:spPr>
          <a:xfrm>
            <a:off x="2110154" y="1475334"/>
            <a:ext cx="9251279" cy="5125946"/>
          </a:xfrm>
        </p:spPr>
      </p:pic>
      <p:sp>
        <p:nvSpPr>
          <p:cNvPr id="2" name="Title 4">
            <a:extLst>
              <a:ext uri="{FF2B5EF4-FFF2-40B4-BE49-F238E27FC236}">
                <a16:creationId xmlns:a16="http://schemas.microsoft.com/office/drawing/2014/main" id="{95F52103-D771-023B-238B-AEAD97A9DE7C}"/>
              </a:ext>
            </a:extLst>
          </p:cNvPr>
          <p:cNvSpPr txBox="1">
            <a:spLocks/>
          </p:cNvSpPr>
          <p:nvPr/>
        </p:nvSpPr>
        <p:spPr>
          <a:xfrm>
            <a:off x="75127" y="256720"/>
            <a:ext cx="12041744"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The latest UN estimate is that 2.8 billion people </a:t>
            </a:r>
            <a:br>
              <a:rPr lang="en-US" sz="3600" b="1" kern="0" dirty="0">
                <a:solidFill>
                  <a:srgbClr val="3083A7"/>
                </a:solidFill>
                <a:latin typeface="+mn-lt"/>
              </a:rPr>
            </a:br>
            <a:r>
              <a:rPr lang="en-US" sz="3600" b="1" kern="0" dirty="0">
                <a:solidFill>
                  <a:srgbClr val="3083A7"/>
                </a:solidFill>
                <a:latin typeface="+mn-lt"/>
              </a:rPr>
              <a:t>(35% of the world) could not afford a healthy diet in 2022</a:t>
            </a:r>
            <a:endParaRPr lang="en-US" sz="3600" b="1" kern="0" dirty="0">
              <a:solidFill>
                <a:srgbClr val="80350E"/>
              </a:solidFill>
              <a:latin typeface="+mn-lt"/>
            </a:endParaRPr>
          </a:p>
        </p:txBody>
      </p:sp>
      <p:sp>
        <p:nvSpPr>
          <p:cNvPr id="7" name="TextBox 6">
            <a:extLst>
              <a:ext uri="{FF2B5EF4-FFF2-40B4-BE49-F238E27FC236}">
                <a16:creationId xmlns:a16="http://schemas.microsoft.com/office/drawing/2014/main" id="{8A6469A8-3C40-5C59-D5AF-10EAD4DDF455}"/>
              </a:ext>
            </a:extLst>
          </p:cNvPr>
          <p:cNvSpPr txBox="1"/>
          <p:nvPr/>
        </p:nvSpPr>
        <p:spPr>
          <a:xfrm>
            <a:off x="276633" y="6358183"/>
            <a:ext cx="11915367" cy="441339"/>
          </a:xfrm>
          <a:prstGeom prst="rect">
            <a:avLst/>
          </a:prstGeom>
          <a:noFill/>
        </p:spPr>
        <p:txBody>
          <a:bodyPr wrap="square">
            <a:spAutoFit/>
          </a:bodyPr>
          <a:lstStyle/>
          <a:p>
            <a:pPr>
              <a:lnSpc>
                <a:spcPct val="80000"/>
              </a:lnSpc>
            </a:pPr>
            <a:r>
              <a:rPr lang="en-US" sz="1400" dirty="0">
                <a:solidFill>
                  <a:schemeClr val="bg1">
                    <a:lumMod val="50000"/>
                  </a:schemeClr>
                </a:solidFill>
              </a:rPr>
              <a:t>Note: Data shown are based on 2021 item prices projected forward to 2022, relative to income data in 2022.</a:t>
            </a:r>
          </a:p>
          <a:p>
            <a:pPr>
              <a:lnSpc>
                <a:spcPct val="80000"/>
              </a:lnSpc>
            </a:pPr>
            <a:r>
              <a:rPr lang="en-US" sz="1400" dirty="0">
                <a:solidFill>
                  <a:schemeClr val="bg1">
                    <a:lumMod val="50000"/>
                  </a:schemeClr>
                </a:solidFill>
              </a:rPr>
              <a:t>Source: FAO and World Bank, 2024. The latest data are at </a:t>
            </a:r>
            <a:r>
              <a:rPr lang="en-US" sz="1400" dirty="0">
                <a:solidFill>
                  <a:srgbClr val="0563C1"/>
                </a:solidFill>
                <a:hlinkClick r:id="rId4">
                  <a:extLst>
                    <a:ext uri="{A12FA001-AC4F-418D-AE19-62706E023703}">
                      <ahyp:hlinkClr xmlns:ahyp="http://schemas.microsoft.com/office/drawing/2018/hyperlinkcolor" val="tx"/>
                    </a:ext>
                  </a:extLst>
                </a:hlinkClick>
              </a:rPr>
              <a:t>https://www.fao.org/faostat/en/#data/</a:t>
            </a:r>
            <a:r>
              <a:rPr lang="en-US" sz="1400" dirty="0">
                <a:solidFill>
                  <a:schemeClr val="bg1">
                    <a:lumMod val="50000"/>
                  </a:schemeClr>
                </a:solidFill>
                <a:hlinkClick r:id="rId4">
                  <a:extLst>
                    <a:ext uri="{A12FA001-AC4F-418D-AE19-62706E023703}">
                      <ahyp:hlinkClr xmlns:ahyp="http://schemas.microsoft.com/office/drawing/2018/hyperlinkcolor" val="tx"/>
                    </a:ext>
                  </a:extLst>
                </a:hlinkClick>
              </a:rPr>
              <a:t>CAHD</a:t>
            </a:r>
            <a:r>
              <a:rPr lang="en-US" sz="1400" dirty="0">
                <a:solidFill>
                  <a:schemeClr val="bg1">
                    <a:lumMod val="50000"/>
                  </a:schemeClr>
                </a:solidFill>
              </a:rPr>
              <a:t> and </a:t>
            </a:r>
            <a:r>
              <a:rPr lang="en-US" sz="1400" dirty="0">
                <a:solidFill>
                  <a:srgbClr val="0563C1"/>
                </a:solidFill>
                <a:hlinkClick r:id="rId5">
                  <a:extLst>
                    <a:ext uri="{A12FA001-AC4F-418D-AE19-62706E023703}">
                      <ahyp:hlinkClr xmlns:ahyp="http://schemas.microsoft.com/office/drawing/2018/hyperlinkcolor" val="tx"/>
                    </a:ext>
                  </a:extLst>
                </a:hlinkClick>
              </a:rPr>
              <a:t>https://www.worldbank.</a:t>
            </a:r>
            <a:r>
              <a:rPr lang="en-US" sz="1400" dirty="0">
                <a:solidFill>
                  <a:schemeClr val="bg1">
                    <a:lumMod val="50000"/>
                  </a:schemeClr>
                </a:solidFill>
                <a:hlinkClick r:id="rId5">
                  <a:extLst>
                    <a:ext uri="{A12FA001-AC4F-418D-AE19-62706E023703}">
                      <ahyp:hlinkClr xmlns:ahyp="http://schemas.microsoft.com/office/drawing/2018/hyperlinkcolor" val="tx"/>
                    </a:ext>
                  </a:extLst>
                </a:hlinkClick>
              </a:rPr>
              <a:t>org/foodpricesfornutrition</a:t>
            </a:r>
            <a:r>
              <a:rPr lang="en-US" sz="1400" dirty="0">
                <a:solidFill>
                  <a:schemeClr val="bg1">
                    <a:lumMod val="50000"/>
                  </a:schemeClr>
                </a:solidFill>
              </a:rPr>
              <a:t>.</a:t>
            </a:r>
          </a:p>
        </p:txBody>
      </p:sp>
      <p:grpSp>
        <p:nvGrpSpPr>
          <p:cNvPr id="14" name="Group 13">
            <a:extLst>
              <a:ext uri="{FF2B5EF4-FFF2-40B4-BE49-F238E27FC236}">
                <a16:creationId xmlns:a16="http://schemas.microsoft.com/office/drawing/2014/main" id="{93CE848F-A922-E313-3476-8DB4E3AF57E1}"/>
              </a:ext>
            </a:extLst>
          </p:cNvPr>
          <p:cNvGrpSpPr/>
          <p:nvPr/>
        </p:nvGrpSpPr>
        <p:grpSpPr>
          <a:xfrm>
            <a:off x="225454" y="3745197"/>
            <a:ext cx="2843919" cy="695675"/>
            <a:chOff x="885081" y="1261168"/>
            <a:chExt cx="2797401" cy="613694"/>
          </a:xfrm>
        </p:grpSpPr>
        <p:pic>
          <p:nvPicPr>
            <p:cNvPr id="13" name="Picture 12" descr="A close-up of a graph&#10;&#10;Description automatically generated">
              <a:extLst>
                <a:ext uri="{FF2B5EF4-FFF2-40B4-BE49-F238E27FC236}">
                  <a16:creationId xmlns:a16="http://schemas.microsoft.com/office/drawing/2014/main" id="{E8F7F8CC-BF88-EE5F-BE5A-979750676ED9}"/>
                </a:ext>
              </a:extLst>
            </p:cNvPr>
            <p:cNvPicPr>
              <a:picLocks noChangeAspect="1"/>
            </p:cNvPicPr>
            <p:nvPr/>
          </p:nvPicPr>
          <p:blipFill>
            <a:blip r:embed="rId6"/>
            <a:srcRect t="25124" r="47680" b="30915"/>
            <a:stretch/>
          </p:blipFill>
          <p:spPr>
            <a:xfrm>
              <a:off x="885081" y="1261168"/>
              <a:ext cx="2797401" cy="613694"/>
            </a:xfrm>
            <a:prstGeom prst="rect">
              <a:avLst/>
            </a:prstGeom>
          </p:spPr>
        </p:pic>
        <p:sp>
          <p:nvSpPr>
            <p:cNvPr id="9" name="Rectangle 8">
              <a:extLst>
                <a:ext uri="{FF2B5EF4-FFF2-40B4-BE49-F238E27FC236}">
                  <a16:creationId xmlns:a16="http://schemas.microsoft.com/office/drawing/2014/main" id="{882AB5B5-E2E5-5AC1-F038-926B6C09FD8F}"/>
                </a:ext>
              </a:extLst>
            </p:cNvPr>
            <p:cNvSpPr/>
            <p:nvPr/>
          </p:nvSpPr>
          <p:spPr>
            <a:xfrm>
              <a:off x="1324708" y="1631676"/>
              <a:ext cx="417400" cy="2431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close-up of a graph&#10;&#10;Description automatically generated">
            <a:extLst>
              <a:ext uri="{FF2B5EF4-FFF2-40B4-BE49-F238E27FC236}">
                <a16:creationId xmlns:a16="http://schemas.microsoft.com/office/drawing/2014/main" id="{3C68ED14-CDCD-6026-4807-C77F3DB09E42}"/>
              </a:ext>
            </a:extLst>
          </p:cNvPr>
          <p:cNvPicPr>
            <a:picLocks noChangeAspect="1"/>
          </p:cNvPicPr>
          <p:nvPr/>
        </p:nvPicPr>
        <p:blipFill>
          <a:blip r:embed="rId6"/>
          <a:srcRect l="52053" t="25124" r="3151" b="6708"/>
          <a:stretch/>
        </p:blipFill>
        <p:spPr>
          <a:xfrm>
            <a:off x="276632" y="2661138"/>
            <a:ext cx="2574495" cy="1022851"/>
          </a:xfrm>
          <a:prstGeom prst="rect">
            <a:avLst/>
          </a:prstGeom>
        </p:spPr>
      </p:pic>
      <p:sp>
        <p:nvSpPr>
          <p:cNvPr id="15" name="TextBox 14">
            <a:extLst>
              <a:ext uri="{FF2B5EF4-FFF2-40B4-BE49-F238E27FC236}">
                <a16:creationId xmlns:a16="http://schemas.microsoft.com/office/drawing/2014/main" id="{37A5187A-4CEE-CEB4-F0AC-C9AC299DA769}"/>
              </a:ext>
            </a:extLst>
          </p:cNvPr>
          <p:cNvSpPr txBox="1"/>
          <p:nvPr/>
        </p:nvSpPr>
        <p:spPr>
          <a:xfrm>
            <a:off x="1207478" y="1420363"/>
            <a:ext cx="10269414" cy="523220"/>
          </a:xfrm>
          <a:prstGeom prst="rect">
            <a:avLst/>
          </a:prstGeom>
          <a:noFill/>
        </p:spPr>
        <p:txBody>
          <a:bodyPr wrap="square" rtlCol="0">
            <a:spAutoFit/>
          </a:bodyPr>
          <a:lstStyle/>
          <a:p>
            <a:r>
              <a:rPr lang="en-US" sz="2800" b="1" dirty="0">
                <a:solidFill>
                  <a:schemeClr val="bg2">
                    <a:lumMod val="25000"/>
                  </a:schemeClr>
                </a:solidFill>
              </a:rPr>
              <a:t>Number and proportion of people who cannot afford a healthy diet</a:t>
            </a:r>
          </a:p>
        </p:txBody>
      </p:sp>
    </p:spTree>
    <p:extLst>
      <p:ext uri="{BB962C8B-B14F-4D97-AF65-F5344CB8AC3E}">
        <p14:creationId xmlns:p14="http://schemas.microsoft.com/office/powerpoint/2010/main" val="303270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A4F925-5571-4972-A9B1-1ABF2F2E0690}"/>
              </a:ext>
            </a:extLst>
          </p:cNvPr>
          <p:cNvPicPr>
            <a:picLocks noChangeAspect="1"/>
          </p:cNvPicPr>
          <p:nvPr/>
        </p:nvPicPr>
        <p:blipFill rotWithShape="1">
          <a:blip r:embed="rId3"/>
          <a:srcRect r="17794" b="48000"/>
          <a:stretch/>
        </p:blipFill>
        <p:spPr>
          <a:xfrm>
            <a:off x="6856040" y="4594115"/>
            <a:ext cx="2862887" cy="919352"/>
          </a:xfrm>
          <a:prstGeom prst="rect">
            <a:avLst/>
          </a:prstGeom>
        </p:spPr>
      </p:pic>
      <p:graphicFrame>
        <p:nvGraphicFramePr>
          <p:cNvPr id="20" name="Table 7">
            <a:extLst>
              <a:ext uri="{FF2B5EF4-FFF2-40B4-BE49-F238E27FC236}">
                <a16:creationId xmlns:a16="http://schemas.microsoft.com/office/drawing/2014/main" id="{E9649EC1-EE54-404D-98E1-70B95FCBC258}"/>
              </a:ext>
            </a:extLst>
          </p:cNvPr>
          <p:cNvGraphicFramePr>
            <a:graphicFrameLocks noGrp="1"/>
          </p:cNvGraphicFramePr>
          <p:nvPr/>
        </p:nvGraphicFramePr>
        <p:xfrm>
          <a:off x="1513359" y="2323051"/>
          <a:ext cx="5291776" cy="3792183"/>
        </p:xfrm>
        <a:graphic>
          <a:graphicData uri="http://schemas.openxmlformats.org/drawingml/2006/table">
            <a:tbl>
              <a:tblPr firstRow="1" bandRow="1"/>
              <a:tblGrid>
                <a:gridCol w="230609">
                  <a:extLst>
                    <a:ext uri="{9D8B030D-6E8A-4147-A177-3AD203B41FA5}">
                      <a16:colId xmlns:a16="http://schemas.microsoft.com/office/drawing/2014/main" val="3451523479"/>
                    </a:ext>
                  </a:extLst>
                </a:gridCol>
                <a:gridCol w="691022">
                  <a:extLst>
                    <a:ext uri="{9D8B030D-6E8A-4147-A177-3AD203B41FA5}">
                      <a16:colId xmlns:a16="http://schemas.microsoft.com/office/drawing/2014/main" val="3341402626"/>
                    </a:ext>
                  </a:extLst>
                </a:gridCol>
                <a:gridCol w="2500551">
                  <a:extLst>
                    <a:ext uri="{9D8B030D-6E8A-4147-A177-3AD203B41FA5}">
                      <a16:colId xmlns:a16="http://schemas.microsoft.com/office/drawing/2014/main" val="969415121"/>
                    </a:ext>
                  </a:extLst>
                </a:gridCol>
                <a:gridCol w="769934">
                  <a:extLst>
                    <a:ext uri="{9D8B030D-6E8A-4147-A177-3AD203B41FA5}">
                      <a16:colId xmlns:a16="http://schemas.microsoft.com/office/drawing/2014/main" val="621337366"/>
                    </a:ext>
                  </a:extLst>
                </a:gridCol>
                <a:gridCol w="1099660">
                  <a:extLst>
                    <a:ext uri="{9D8B030D-6E8A-4147-A177-3AD203B41FA5}">
                      <a16:colId xmlns:a16="http://schemas.microsoft.com/office/drawing/2014/main" val="3874017299"/>
                    </a:ext>
                  </a:extLst>
                </a:gridCol>
              </a:tblGrid>
              <a:tr h="381704">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2742496">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dirty="0">
                          <a:solidFill>
                            <a:schemeClr val="tx1"/>
                          </a:solidFill>
                        </a:rPr>
                        <a:t>Food preferences, convenience and other goals</a:t>
                      </a:r>
                    </a:p>
                    <a:p>
                      <a:r>
                        <a:rPr lang="en-US" sz="1800" dirty="0">
                          <a:solidFill>
                            <a:schemeClr val="tx1"/>
                          </a:solidFill>
                        </a:rPr>
                        <a:t>(including </a:t>
                      </a:r>
                    </a:p>
                    <a:p>
                      <a:r>
                        <a:rPr lang="en-US" sz="1800" dirty="0">
                          <a:solidFill>
                            <a:schemeClr val="tx1"/>
                          </a:solidFill>
                        </a:rPr>
                        <a:t>food security,</a:t>
                      </a:r>
                    </a:p>
                    <a:p>
                      <a:r>
                        <a:rPr lang="en-US" sz="1800" dirty="0">
                          <a:solidFill>
                            <a:schemeClr val="tx1"/>
                          </a:solidFill>
                        </a:rPr>
                        <a:t>diet diversity,</a:t>
                      </a:r>
                    </a:p>
                    <a:p>
                      <a:r>
                        <a:rPr lang="en-US" sz="1800" dirty="0">
                          <a:solidFill>
                            <a:schemeClr val="tx1"/>
                          </a:solidFill>
                        </a:rPr>
                        <a:t>sustainability, </a:t>
                      </a:r>
                    </a:p>
                    <a:p>
                      <a:r>
                        <a:rPr lang="en-US" sz="1800" dirty="0">
                          <a:solidFill>
                            <a:schemeClr val="tx1"/>
                          </a:solidFill>
                        </a:rPr>
                        <a:t>equity and inclusion)</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667983">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dirty="0"/>
                        <a:t>Caloric adequacy</a:t>
                      </a:r>
                    </a:p>
                    <a:p>
                      <a:r>
                        <a:rPr lang="en-US" sz="1800" dirty="0"/>
                        <a:t>(short-term subsistence)</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sp>
        <p:nvSpPr>
          <p:cNvPr id="14" name="Title 1">
            <a:extLst>
              <a:ext uri="{FF2B5EF4-FFF2-40B4-BE49-F238E27FC236}">
                <a16:creationId xmlns:a16="http://schemas.microsoft.com/office/drawing/2014/main" id="{9A70DD05-1ED8-4225-949B-F9FE96099B30}"/>
              </a:ext>
            </a:extLst>
          </p:cNvPr>
          <p:cNvSpPr txBox="1">
            <a:spLocks/>
          </p:cNvSpPr>
          <p:nvPr/>
        </p:nvSpPr>
        <p:spPr>
          <a:xfrm>
            <a:off x="5916925" y="1839257"/>
            <a:ext cx="5996008" cy="11454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46">
              <a:defRPr/>
            </a:pPr>
            <a:endParaRPr lang="en-US" sz="2200" i="1" dirty="0">
              <a:solidFill>
                <a:sysClr val="windowText" lastClr="000000"/>
              </a:solidFill>
              <a:latin typeface="Calibri Light" panose="020F0302020204030204"/>
            </a:endParaRPr>
          </a:p>
        </p:txBody>
      </p:sp>
      <p:graphicFrame>
        <p:nvGraphicFramePr>
          <p:cNvPr id="30" name="Table 7">
            <a:extLst>
              <a:ext uri="{FF2B5EF4-FFF2-40B4-BE49-F238E27FC236}">
                <a16:creationId xmlns:a16="http://schemas.microsoft.com/office/drawing/2014/main" id="{72F88F73-4461-4966-8697-589D058FA04B}"/>
              </a:ext>
            </a:extLst>
          </p:cNvPr>
          <p:cNvGraphicFramePr>
            <a:graphicFrameLocks noGrp="1"/>
          </p:cNvGraphicFramePr>
          <p:nvPr/>
        </p:nvGraphicFramePr>
        <p:xfrm>
          <a:off x="782772" y="3030014"/>
          <a:ext cx="6039680" cy="3205593"/>
        </p:xfrm>
        <a:graphic>
          <a:graphicData uri="http://schemas.openxmlformats.org/drawingml/2006/table">
            <a:tbl>
              <a:tblPr firstRow="1" bandRow="1"/>
              <a:tblGrid>
                <a:gridCol w="984472">
                  <a:extLst>
                    <a:ext uri="{9D8B030D-6E8A-4147-A177-3AD203B41FA5}">
                      <a16:colId xmlns:a16="http://schemas.microsoft.com/office/drawing/2014/main" val="3451523479"/>
                    </a:ext>
                  </a:extLst>
                </a:gridCol>
                <a:gridCol w="1108003">
                  <a:extLst>
                    <a:ext uri="{9D8B030D-6E8A-4147-A177-3AD203B41FA5}">
                      <a16:colId xmlns:a16="http://schemas.microsoft.com/office/drawing/2014/main" val="3341402626"/>
                    </a:ext>
                  </a:extLst>
                </a:gridCol>
                <a:gridCol w="1197292">
                  <a:extLst>
                    <a:ext uri="{9D8B030D-6E8A-4147-A177-3AD203B41FA5}">
                      <a16:colId xmlns:a16="http://schemas.microsoft.com/office/drawing/2014/main" val="969415121"/>
                    </a:ext>
                  </a:extLst>
                </a:gridCol>
                <a:gridCol w="1503371">
                  <a:extLst>
                    <a:ext uri="{9D8B030D-6E8A-4147-A177-3AD203B41FA5}">
                      <a16:colId xmlns:a16="http://schemas.microsoft.com/office/drawing/2014/main" val="621337366"/>
                    </a:ext>
                  </a:extLst>
                </a:gridCol>
                <a:gridCol w="1246542">
                  <a:extLst>
                    <a:ext uri="{9D8B030D-6E8A-4147-A177-3AD203B41FA5}">
                      <a16:colId xmlns:a16="http://schemas.microsoft.com/office/drawing/2014/main" val="3874017299"/>
                    </a:ext>
                  </a:extLst>
                </a:gridCol>
              </a:tblGrid>
              <a:tr h="50662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solidFill>
                            <a:schemeClr val="tx1"/>
                          </a:solidFill>
                        </a:rPr>
                        <a:t>Healthy diets</a:t>
                      </a:r>
                    </a:p>
                    <a:p>
                      <a:pPr>
                        <a:lnSpc>
                          <a:spcPct val="70000"/>
                        </a:lnSpc>
                      </a:pPr>
                      <a:r>
                        <a:rPr lang="en-US" sz="1800" dirty="0">
                          <a:solidFill>
                            <a:schemeClr val="tx1"/>
                          </a:solidFill>
                        </a:rPr>
                        <a:t>Meets national dietary guidelines by food group</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b="1" dirty="0"/>
                        <a:t>Nutrient adequacy</a:t>
                      </a:r>
                    </a:p>
                    <a:p>
                      <a:pPr>
                        <a:lnSpc>
                          <a:spcPct val="70000"/>
                        </a:lnSpc>
                      </a:pPr>
                      <a:r>
                        <a:rPr lang="en-US" sz="1800" dirty="0"/>
                        <a:t>Avoids deficiency or excess of essential macro- and micronutrients</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774933356"/>
                  </a:ext>
                </a:extLst>
              </a:tr>
              <a:tr h="661092">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t>Daily energy</a:t>
                      </a:r>
                    </a:p>
                    <a:p>
                      <a:pPr>
                        <a:lnSpc>
                          <a:spcPct val="80000"/>
                        </a:lnSpc>
                      </a:pPr>
                      <a:r>
                        <a:rPr lang="en-US" sz="1800" dirty="0"/>
                        <a:t>Meets only calorie needs, for short-term survival and physical work</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pic>
        <p:nvPicPr>
          <p:cNvPr id="16" name="Picture 15" descr="A picture containing tripod&#10;&#10;Description automatically generated">
            <a:extLst>
              <a:ext uri="{FF2B5EF4-FFF2-40B4-BE49-F238E27FC236}">
                <a16:creationId xmlns:a16="http://schemas.microsoft.com/office/drawing/2014/main" id="{9A632DF6-B46D-4487-9CC6-087A8EE8C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70" y="4234773"/>
            <a:ext cx="1874659" cy="1874659"/>
          </a:xfrm>
          <a:prstGeom prst="rect">
            <a:avLst/>
          </a:prstGeom>
        </p:spPr>
      </p:pic>
      <p:sp>
        <p:nvSpPr>
          <p:cNvPr id="33" name="Text Box 4">
            <a:extLst>
              <a:ext uri="{FF2B5EF4-FFF2-40B4-BE49-F238E27FC236}">
                <a16:creationId xmlns:a16="http://schemas.microsoft.com/office/drawing/2014/main" id="{20788B5E-2C66-4C36-B215-1CD648C68D5D}"/>
              </a:ext>
            </a:extLst>
          </p:cNvPr>
          <p:cNvSpPr txBox="1">
            <a:spLocks noChangeArrowheads="1"/>
          </p:cNvSpPr>
          <p:nvPr/>
        </p:nvSpPr>
        <p:spPr bwMode="auto">
          <a:xfrm>
            <a:off x="99535" y="6533465"/>
            <a:ext cx="6705600"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pPr>
            <a:r>
              <a:rPr lang="en-US" altLang="en-US" sz="1400" dirty="0">
                <a:solidFill>
                  <a:schemeClr val="accent1">
                    <a:lumMod val="50000"/>
                  </a:schemeClr>
                </a:solidFill>
              </a:rPr>
              <a:t>Source: Food Prices for Nutrition (2023). </a:t>
            </a:r>
            <a:r>
              <a:rPr lang="en-US" altLang="en-US" sz="1400" dirty="0">
                <a:solidFill>
                  <a:schemeClr val="bg1">
                    <a:lumMod val="50000"/>
                  </a:schemeClr>
                </a:solidFill>
                <a:hlinkClick r:id="rId5"/>
              </a:rPr>
              <a:t>https://sites.tufts.edu/foodpricesfornutrition</a:t>
            </a:r>
            <a:endParaRPr lang="en-US" altLang="en-US" sz="1400" dirty="0">
              <a:solidFill>
                <a:schemeClr val="bg1">
                  <a:lumMod val="50000"/>
                </a:schemeClr>
              </a:solidFill>
            </a:endParaRPr>
          </a:p>
        </p:txBody>
      </p:sp>
      <p:pic>
        <p:nvPicPr>
          <p:cNvPr id="3" name="Picture 2">
            <a:extLst>
              <a:ext uri="{FF2B5EF4-FFF2-40B4-BE49-F238E27FC236}">
                <a16:creationId xmlns:a16="http://schemas.microsoft.com/office/drawing/2014/main" id="{666175E3-DA08-4D6F-94D8-9BC78633C260}"/>
              </a:ext>
            </a:extLst>
          </p:cNvPr>
          <p:cNvPicPr>
            <a:picLocks noChangeAspect="1"/>
          </p:cNvPicPr>
          <p:nvPr/>
        </p:nvPicPr>
        <p:blipFill rotWithShape="1">
          <a:blip r:embed="rId6"/>
          <a:srcRect b="10004"/>
          <a:stretch/>
        </p:blipFill>
        <p:spPr>
          <a:xfrm>
            <a:off x="7039514" y="3408914"/>
            <a:ext cx="2679413" cy="982409"/>
          </a:xfrm>
          <a:prstGeom prst="rect">
            <a:avLst/>
          </a:prstGeom>
        </p:spPr>
      </p:pic>
      <p:grpSp>
        <p:nvGrpSpPr>
          <p:cNvPr id="12" name="Group 11">
            <a:extLst>
              <a:ext uri="{FF2B5EF4-FFF2-40B4-BE49-F238E27FC236}">
                <a16:creationId xmlns:a16="http://schemas.microsoft.com/office/drawing/2014/main" id="{8352C4CB-C933-4CCF-8C9D-411AAB9DB1EF}"/>
              </a:ext>
            </a:extLst>
          </p:cNvPr>
          <p:cNvGrpSpPr/>
          <p:nvPr/>
        </p:nvGrpSpPr>
        <p:grpSpPr>
          <a:xfrm>
            <a:off x="7130374" y="5705015"/>
            <a:ext cx="3373194" cy="801408"/>
            <a:chOff x="7208087" y="5649615"/>
            <a:chExt cx="4450211" cy="1077805"/>
          </a:xfrm>
        </p:grpSpPr>
        <p:pic>
          <p:nvPicPr>
            <p:cNvPr id="9" name="Picture 8">
              <a:extLst>
                <a:ext uri="{FF2B5EF4-FFF2-40B4-BE49-F238E27FC236}">
                  <a16:creationId xmlns:a16="http://schemas.microsoft.com/office/drawing/2014/main" id="{90034821-2385-4863-A99E-623BBA927BE0}"/>
                </a:ext>
              </a:extLst>
            </p:cNvPr>
            <p:cNvPicPr>
              <a:picLocks noChangeAspect="1"/>
            </p:cNvPicPr>
            <p:nvPr/>
          </p:nvPicPr>
          <p:blipFill rotWithShape="1">
            <a:blip r:embed="rId7"/>
            <a:srcRect t="-1" b="9102"/>
            <a:stretch/>
          </p:blipFill>
          <p:spPr>
            <a:xfrm>
              <a:off x="7208087" y="6043966"/>
              <a:ext cx="4450211" cy="683454"/>
            </a:xfrm>
            <a:prstGeom prst="rect">
              <a:avLst/>
            </a:prstGeom>
          </p:spPr>
        </p:pic>
        <p:pic>
          <p:nvPicPr>
            <p:cNvPr id="10" name="Picture 9">
              <a:extLst>
                <a:ext uri="{FF2B5EF4-FFF2-40B4-BE49-F238E27FC236}">
                  <a16:creationId xmlns:a16="http://schemas.microsoft.com/office/drawing/2014/main" id="{FEC5C48E-03E2-441D-AFF9-9EBB2FADA401}"/>
                </a:ext>
              </a:extLst>
            </p:cNvPr>
            <p:cNvPicPr>
              <a:picLocks noChangeAspect="1"/>
            </p:cNvPicPr>
            <p:nvPr/>
          </p:nvPicPr>
          <p:blipFill rotWithShape="1">
            <a:blip r:embed="rId8"/>
            <a:srcRect l="2448" t="2712" r="50000" b="86500"/>
            <a:stretch/>
          </p:blipFill>
          <p:spPr>
            <a:xfrm>
              <a:off x="7208087" y="5649615"/>
              <a:ext cx="1445599" cy="440362"/>
            </a:xfrm>
            <a:prstGeom prst="rect">
              <a:avLst/>
            </a:prstGeom>
          </p:spPr>
        </p:pic>
      </p:grpSp>
      <p:sp>
        <p:nvSpPr>
          <p:cNvPr id="26" name="TextBox 25">
            <a:extLst>
              <a:ext uri="{FF2B5EF4-FFF2-40B4-BE49-F238E27FC236}">
                <a16:creationId xmlns:a16="http://schemas.microsoft.com/office/drawing/2014/main" id="{61F41BBA-A78F-4A03-A0EF-49BA86DFBB45}"/>
              </a:ext>
            </a:extLst>
          </p:cNvPr>
          <p:cNvSpPr txBox="1"/>
          <p:nvPr/>
        </p:nvSpPr>
        <p:spPr>
          <a:xfrm>
            <a:off x="163820" y="1367919"/>
            <a:ext cx="8876498" cy="344710"/>
          </a:xfrm>
          <a:prstGeom prst="rect">
            <a:avLst/>
          </a:prstGeom>
          <a:noFill/>
        </p:spPr>
        <p:txBody>
          <a:bodyPr wrap="square">
            <a:spAutoFit/>
          </a:bodyPr>
          <a:lstStyle/>
          <a:p>
            <a:pPr>
              <a:lnSpc>
                <a:spcPct val="80000"/>
              </a:lnSpc>
            </a:pPr>
            <a:r>
              <a:rPr lang="en-US" sz="2000" b="1" kern="0" dirty="0"/>
              <a:t>…so we can now compare low-cost healthy diet benchmarks to actual food choice</a:t>
            </a:r>
            <a:endParaRPr lang="en-US" sz="2000" b="1" dirty="0"/>
          </a:p>
        </p:txBody>
      </p:sp>
      <p:sp>
        <p:nvSpPr>
          <p:cNvPr id="2" name="TextBox 1">
            <a:extLst>
              <a:ext uri="{FF2B5EF4-FFF2-40B4-BE49-F238E27FC236}">
                <a16:creationId xmlns:a16="http://schemas.microsoft.com/office/drawing/2014/main" id="{9FBAF047-5562-C05E-7237-C16FCC11546B}"/>
              </a:ext>
            </a:extLst>
          </p:cNvPr>
          <p:cNvSpPr txBox="1"/>
          <p:nvPr/>
        </p:nvSpPr>
        <p:spPr>
          <a:xfrm>
            <a:off x="267145" y="2250765"/>
            <a:ext cx="6663074" cy="491160"/>
          </a:xfrm>
          <a:prstGeom prst="rect">
            <a:avLst/>
          </a:prstGeom>
          <a:noFill/>
        </p:spPr>
        <p:txBody>
          <a:bodyPr wrap="square">
            <a:spAutoFit/>
          </a:bodyPr>
          <a:lstStyle/>
          <a:p>
            <a:pPr>
              <a:lnSpc>
                <a:spcPct val="80000"/>
              </a:lnSpc>
            </a:pPr>
            <a:r>
              <a:rPr lang="en-US" sz="1600" i="1" kern="0" dirty="0">
                <a:solidFill>
                  <a:schemeClr val="accent1">
                    <a:lumMod val="75000"/>
                  </a:schemeClr>
                </a:solidFill>
              </a:rPr>
              <a:t>SOFI 2022 introduced the Cost of a Healthy Diet (CoHD) based on the </a:t>
            </a:r>
            <a:br>
              <a:rPr lang="en-US" sz="1600" i="1" kern="0" dirty="0">
                <a:solidFill>
                  <a:schemeClr val="accent1">
                    <a:lumMod val="75000"/>
                  </a:schemeClr>
                </a:solidFill>
              </a:rPr>
            </a:br>
            <a:r>
              <a:rPr lang="en-US" sz="1600" i="1" kern="0" dirty="0">
                <a:solidFill>
                  <a:schemeClr val="accent1">
                    <a:lumMod val="75000"/>
                  </a:schemeClr>
                </a:solidFill>
              </a:rPr>
              <a:t>  “</a:t>
            </a:r>
            <a:r>
              <a:rPr lang="en-US" sz="1600" b="1" i="1" kern="0" dirty="0">
                <a:solidFill>
                  <a:schemeClr val="accent1">
                    <a:lumMod val="75000"/>
                  </a:schemeClr>
                </a:solidFill>
              </a:rPr>
              <a:t>Healthy Diet Basket”</a:t>
            </a:r>
            <a:r>
              <a:rPr lang="en-US" sz="1600" i="1" kern="0" dirty="0">
                <a:solidFill>
                  <a:schemeClr val="accent1">
                    <a:lumMod val="75000"/>
                  </a:schemeClr>
                </a:solidFill>
              </a:rPr>
              <a:t> of each country’s 11 least-cost items in 6 food groups</a:t>
            </a:r>
            <a:endParaRPr lang="en-US" sz="1600" dirty="0">
              <a:solidFill>
                <a:schemeClr val="accent1">
                  <a:lumMod val="75000"/>
                </a:schemeClr>
              </a:solidFill>
            </a:endParaRPr>
          </a:p>
        </p:txBody>
      </p:sp>
      <p:sp>
        <p:nvSpPr>
          <p:cNvPr id="13" name="TextBox 12">
            <a:extLst>
              <a:ext uri="{FF2B5EF4-FFF2-40B4-BE49-F238E27FC236}">
                <a16:creationId xmlns:a16="http://schemas.microsoft.com/office/drawing/2014/main" id="{FE78AF47-B6A0-F10B-28F1-EB0B318A0474}"/>
              </a:ext>
            </a:extLst>
          </p:cNvPr>
          <p:cNvSpPr txBox="1"/>
          <p:nvPr/>
        </p:nvSpPr>
        <p:spPr>
          <a:xfrm>
            <a:off x="706215" y="3504984"/>
            <a:ext cx="3412293" cy="493918"/>
          </a:xfrm>
          <a:prstGeom prst="rect">
            <a:avLst/>
          </a:prstGeom>
          <a:noFill/>
        </p:spPr>
        <p:txBody>
          <a:bodyPr wrap="square">
            <a:spAutoFit/>
          </a:bodyPr>
          <a:lstStyle/>
          <a:p>
            <a:pPr>
              <a:lnSpc>
                <a:spcPct val="80000"/>
              </a:lnSpc>
            </a:pPr>
            <a:r>
              <a:rPr lang="en-US" sz="1600" i="1" kern="0" dirty="0">
                <a:solidFill>
                  <a:schemeClr val="accent6">
                    <a:lumMod val="50000"/>
                  </a:schemeClr>
                </a:solidFill>
              </a:rPr>
              <a:t>Our 2018 journal article introduced a Cost of Diet Diversity (</a:t>
            </a:r>
            <a:r>
              <a:rPr lang="en-US" sz="1600" i="1" kern="0" dirty="0" err="1">
                <a:solidFill>
                  <a:schemeClr val="accent6">
                    <a:lumMod val="50000"/>
                  </a:schemeClr>
                </a:solidFill>
              </a:rPr>
              <a:t>CoDD</a:t>
            </a:r>
            <a:r>
              <a:rPr lang="en-US" sz="1600" i="1" kern="0" dirty="0">
                <a:solidFill>
                  <a:schemeClr val="accent6">
                    <a:lumMod val="50000"/>
                  </a:schemeClr>
                </a:solidFill>
              </a:rPr>
              <a:t>) metric</a:t>
            </a:r>
            <a:endParaRPr lang="en-US" sz="1600" dirty="0">
              <a:solidFill>
                <a:schemeClr val="accent6">
                  <a:lumMod val="50000"/>
                </a:schemeClr>
              </a:solidFill>
            </a:endParaRPr>
          </a:p>
        </p:txBody>
      </p:sp>
      <p:sp>
        <p:nvSpPr>
          <p:cNvPr id="19" name="TextBox 18">
            <a:extLst>
              <a:ext uri="{FF2B5EF4-FFF2-40B4-BE49-F238E27FC236}">
                <a16:creationId xmlns:a16="http://schemas.microsoft.com/office/drawing/2014/main" id="{D40A0285-1F54-73F9-F350-6ABC477766BD}"/>
              </a:ext>
            </a:extLst>
          </p:cNvPr>
          <p:cNvSpPr txBox="1"/>
          <p:nvPr/>
        </p:nvSpPr>
        <p:spPr>
          <a:xfrm>
            <a:off x="267145" y="2805706"/>
            <a:ext cx="4456576" cy="493918"/>
          </a:xfrm>
          <a:prstGeom prst="rect">
            <a:avLst/>
          </a:prstGeom>
          <a:noFill/>
        </p:spPr>
        <p:txBody>
          <a:bodyPr wrap="square">
            <a:spAutoFit/>
          </a:bodyPr>
          <a:lstStyle/>
          <a:p>
            <a:pPr>
              <a:lnSpc>
                <a:spcPct val="80000"/>
              </a:lnSpc>
            </a:pPr>
            <a:r>
              <a:rPr lang="en-US" sz="1600" i="1" kern="0" dirty="0">
                <a:solidFill>
                  <a:schemeClr val="accent1">
                    <a:lumMod val="75000"/>
                  </a:schemeClr>
                </a:solidFill>
              </a:rPr>
              <a:t>SOFI 2020 used 10 national guidelines </a:t>
            </a:r>
            <a:br>
              <a:rPr lang="en-US" sz="1600" i="1" kern="0" dirty="0">
                <a:solidFill>
                  <a:schemeClr val="accent1">
                    <a:lumMod val="75000"/>
                  </a:schemeClr>
                </a:solidFill>
              </a:rPr>
            </a:br>
            <a:r>
              <a:rPr lang="en-US" sz="1600" i="1" kern="0" dirty="0">
                <a:solidFill>
                  <a:schemeClr val="accent1">
                    <a:lumMod val="75000"/>
                  </a:schemeClr>
                </a:solidFill>
              </a:rPr>
              <a:t>    for the Cost of Recommended Diets (CoRD)</a:t>
            </a:r>
            <a:endParaRPr lang="en-US" sz="1600" dirty="0">
              <a:solidFill>
                <a:schemeClr val="accent1">
                  <a:lumMod val="75000"/>
                </a:schemeClr>
              </a:solidFill>
            </a:endParaRPr>
          </a:p>
        </p:txBody>
      </p:sp>
      <p:pic>
        <p:nvPicPr>
          <p:cNvPr id="23" name="Picture 22">
            <a:extLst>
              <a:ext uri="{FF2B5EF4-FFF2-40B4-BE49-F238E27FC236}">
                <a16:creationId xmlns:a16="http://schemas.microsoft.com/office/drawing/2014/main" id="{492057B1-0B16-4E48-AB8D-699F25D06ACD}"/>
              </a:ext>
            </a:extLst>
          </p:cNvPr>
          <p:cNvPicPr>
            <a:picLocks noChangeAspect="1"/>
          </p:cNvPicPr>
          <p:nvPr/>
        </p:nvPicPr>
        <p:blipFill>
          <a:blip r:embed="rId9"/>
          <a:stretch>
            <a:fillRect/>
          </a:stretch>
        </p:blipFill>
        <p:spPr>
          <a:xfrm>
            <a:off x="9831806" y="4272607"/>
            <a:ext cx="2081127" cy="1432407"/>
          </a:xfrm>
          <a:prstGeom prst="rect">
            <a:avLst/>
          </a:prstGeom>
        </p:spPr>
      </p:pic>
      <p:pic>
        <p:nvPicPr>
          <p:cNvPr id="27" name="Picture 26">
            <a:extLst>
              <a:ext uri="{FF2B5EF4-FFF2-40B4-BE49-F238E27FC236}">
                <a16:creationId xmlns:a16="http://schemas.microsoft.com/office/drawing/2014/main" id="{09ACEF9C-7EC7-4E32-BF27-A40A18D3DA46}"/>
              </a:ext>
            </a:extLst>
          </p:cNvPr>
          <p:cNvPicPr>
            <a:picLocks noChangeAspect="1"/>
          </p:cNvPicPr>
          <p:nvPr/>
        </p:nvPicPr>
        <p:blipFill>
          <a:blip r:embed="rId10"/>
          <a:stretch>
            <a:fillRect/>
          </a:stretch>
        </p:blipFill>
        <p:spPr>
          <a:xfrm>
            <a:off x="9789902" y="2802920"/>
            <a:ext cx="2402098" cy="1211988"/>
          </a:xfrm>
          <a:prstGeom prst="rect">
            <a:avLst/>
          </a:prstGeom>
        </p:spPr>
      </p:pic>
      <p:sp>
        <p:nvSpPr>
          <p:cNvPr id="35" name="TextBox 34">
            <a:extLst>
              <a:ext uri="{FF2B5EF4-FFF2-40B4-BE49-F238E27FC236}">
                <a16:creationId xmlns:a16="http://schemas.microsoft.com/office/drawing/2014/main" id="{4E7350BD-16C2-7915-1086-751D50222134}"/>
              </a:ext>
            </a:extLst>
          </p:cNvPr>
          <p:cNvSpPr txBox="1"/>
          <p:nvPr/>
        </p:nvSpPr>
        <p:spPr>
          <a:xfrm>
            <a:off x="1099925" y="3965760"/>
            <a:ext cx="2791017" cy="688137"/>
          </a:xfrm>
          <a:prstGeom prst="rect">
            <a:avLst/>
          </a:prstGeom>
          <a:noFill/>
        </p:spPr>
        <p:txBody>
          <a:bodyPr wrap="square">
            <a:spAutoFit/>
          </a:bodyPr>
          <a:lstStyle/>
          <a:p>
            <a:pPr>
              <a:lnSpc>
                <a:spcPct val="80000"/>
              </a:lnSpc>
            </a:pPr>
            <a:r>
              <a:rPr lang="en-US" sz="1600" i="1" kern="0" dirty="0">
                <a:solidFill>
                  <a:schemeClr val="accent6">
                    <a:lumMod val="50000"/>
                  </a:schemeClr>
                </a:solidFill>
              </a:rPr>
              <a:t>and we have many other studies analyzing other aspects of diet costs</a:t>
            </a:r>
            <a:endParaRPr lang="en-US" sz="1600" dirty="0">
              <a:solidFill>
                <a:schemeClr val="accent6">
                  <a:lumMod val="50000"/>
                </a:schemeClr>
              </a:solidFill>
            </a:endParaRPr>
          </a:p>
        </p:txBody>
      </p:sp>
      <p:sp>
        <p:nvSpPr>
          <p:cNvPr id="4" name="Title 4">
            <a:extLst>
              <a:ext uri="{FF2B5EF4-FFF2-40B4-BE49-F238E27FC236}">
                <a16:creationId xmlns:a16="http://schemas.microsoft.com/office/drawing/2014/main" id="{773CE315-7280-DF07-8794-6F984AF7F923}"/>
              </a:ext>
            </a:extLst>
          </p:cNvPr>
          <p:cNvSpPr txBox="1">
            <a:spLocks/>
          </p:cNvSpPr>
          <p:nvPr/>
        </p:nvSpPr>
        <p:spPr>
          <a:xfrm>
            <a:off x="83806" y="258075"/>
            <a:ext cx="12186246" cy="97168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Diet costs use local availability and price data, </a:t>
            </a:r>
          </a:p>
          <a:p>
            <a:pPr algn="l">
              <a:lnSpc>
                <a:spcPct val="70000"/>
              </a:lnSpc>
              <a:spcAft>
                <a:spcPts val="0"/>
              </a:spcAft>
              <a:defRPr/>
            </a:pPr>
            <a:r>
              <a:rPr lang="en-US" sz="3600" b="1" kern="0" dirty="0">
                <a:solidFill>
                  <a:srgbClr val="3083A7"/>
                </a:solidFill>
                <a:latin typeface="+mn-lt"/>
              </a:rPr>
              <a:t>matched to food composition and health needs</a:t>
            </a:r>
          </a:p>
        </p:txBody>
      </p:sp>
      <p:sp>
        <p:nvSpPr>
          <p:cNvPr id="44" name="TextBox 43">
            <a:extLst>
              <a:ext uri="{FF2B5EF4-FFF2-40B4-BE49-F238E27FC236}">
                <a16:creationId xmlns:a16="http://schemas.microsoft.com/office/drawing/2014/main" id="{1382F59B-51AC-5AF5-E0C2-065402B174C2}"/>
              </a:ext>
            </a:extLst>
          </p:cNvPr>
          <p:cNvSpPr txBox="1"/>
          <p:nvPr/>
        </p:nvSpPr>
        <p:spPr>
          <a:xfrm>
            <a:off x="3837898" y="5976976"/>
            <a:ext cx="3044192" cy="296941"/>
          </a:xfrm>
          <a:prstGeom prst="rect">
            <a:avLst/>
          </a:prstGeom>
          <a:noFill/>
        </p:spPr>
        <p:txBody>
          <a:bodyPr wrap="square">
            <a:spAutoFit/>
          </a:bodyPr>
          <a:lstStyle/>
          <a:p>
            <a:pPr>
              <a:lnSpc>
                <a:spcPct val="80000"/>
              </a:lnSpc>
            </a:pPr>
            <a:r>
              <a:rPr lang="en-US" sz="1400" i="1" kern="0" dirty="0">
                <a:solidFill>
                  <a:schemeClr val="accent1">
                    <a:lumMod val="75000"/>
                  </a:schemeClr>
                </a:solidFill>
              </a:rPr>
              <a:t>Global average in 2021 = </a:t>
            </a:r>
            <a:r>
              <a:rPr lang="en-US" sz="1600" i="1" kern="0" dirty="0">
                <a:solidFill>
                  <a:schemeClr val="accent1">
                    <a:lumMod val="75000"/>
                  </a:schemeClr>
                </a:solidFill>
              </a:rPr>
              <a:t>$0.93/day</a:t>
            </a:r>
            <a:endParaRPr lang="en-US" sz="1400" dirty="0">
              <a:solidFill>
                <a:schemeClr val="accent1">
                  <a:lumMod val="75000"/>
                </a:schemeClr>
              </a:solidFill>
            </a:endParaRPr>
          </a:p>
        </p:txBody>
      </p:sp>
      <p:sp>
        <p:nvSpPr>
          <p:cNvPr id="45" name="TextBox 44">
            <a:extLst>
              <a:ext uri="{FF2B5EF4-FFF2-40B4-BE49-F238E27FC236}">
                <a16:creationId xmlns:a16="http://schemas.microsoft.com/office/drawing/2014/main" id="{3CC3680F-C136-79ED-4981-E381FE566820}"/>
              </a:ext>
            </a:extLst>
          </p:cNvPr>
          <p:cNvSpPr txBox="1"/>
          <p:nvPr/>
        </p:nvSpPr>
        <p:spPr>
          <a:xfrm>
            <a:off x="3890942" y="5139830"/>
            <a:ext cx="2992495" cy="294183"/>
          </a:xfrm>
          <a:prstGeom prst="rect">
            <a:avLst/>
          </a:prstGeom>
          <a:noFill/>
        </p:spPr>
        <p:txBody>
          <a:bodyPr wrap="square">
            <a:spAutoFit/>
          </a:bodyPr>
          <a:lstStyle/>
          <a:p>
            <a:pPr>
              <a:lnSpc>
                <a:spcPct val="80000"/>
              </a:lnSpc>
            </a:pPr>
            <a:r>
              <a:rPr lang="en-US" sz="1400" i="1" kern="0" dirty="0">
                <a:solidFill>
                  <a:srgbClr val="002060"/>
                </a:solidFill>
              </a:rPr>
              <a:t>Global average in 2021 = </a:t>
            </a:r>
            <a:r>
              <a:rPr lang="en-US" sz="1600" i="1" kern="0" dirty="0">
                <a:solidFill>
                  <a:srgbClr val="002060"/>
                </a:solidFill>
              </a:rPr>
              <a:t>$2.45/day</a:t>
            </a:r>
            <a:endParaRPr lang="en-US" sz="1400" dirty="0">
              <a:solidFill>
                <a:srgbClr val="002060"/>
              </a:solidFill>
            </a:endParaRPr>
          </a:p>
        </p:txBody>
      </p:sp>
      <p:sp>
        <p:nvSpPr>
          <p:cNvPr id="46" name="TextBox 45">
            <a:extLst>
              <a:ext uri="{FF2B5EF4-FFF2-40B4-BE49-F238E27FC236}">
                <a16:creationId xmlns:a16="http://schemas.microsoft.com/office/drawing/2014/main" id="{C755098E-9011-8476-6572-7AE44A1A6E1D}"/>
              </a:ext>
            </a:extLst>
          </p:cNvPr>
          <p:cNvSpPr txBox="1"/>
          <p:nvPr/>
        </p:nvSpPr>
        <p:spPr>
          <a:xfrm>
            <a:off x="4064665" y="4199094"/>
            <a:ext cx="2772694" cy="294183"/>
          </a:xfrm>
          <a:prstGeom prst="rect">
            <a:avLst/>
          </a:prstGeom>
          <a:noFill/>
        </p:spPr>
        <p:txBody>
          <a:bodyPr wrap="square">
            <a:spAutoFit/>
          </a:bodyPr>
          <a:lstStyle/>
          <a:p>
            <a:pPr algn="r">
              <a:lnSpc>
                <a:spcPct val="80000"/>
              </a:lnSpc>
            </a:pPr>
            <a:r>
              <a:rPr lang="en-US" sz="1400" i="1" kern="0" dirty="0">
                <a:solidFill>
                  <a:schemeClr val="accent1">
                    <a:lumMod val="75000"/>
                  </a:schemeClr>
                </a:solidFill>
              </a:rPr>
              <a:t>Global </a:t>
            </a:r>
            <a:r>
              <a:rPr lang="en-US" sz="1400" i="1" kern="0" dirty="0" err="1">
                <a:solidFill>
                  <a:schemeClr val="accent1">
                    <a:lumMod val="75000"/>
                  </a:schemeClr>
                </a:solidFill>
              </a:rPr>
              <a:t>ave.</a:t>
            </a:r>
            <a:r>
              <a:rPr lang="en-US" sz="1400" i="1" kern="0" dirty="0">
                <a:solidFill>
                  <a:schemeClr val="accent1">
                    <a:lumMod val="75000"/>
                  </a:schemeClr>
                </a:solidFill>
              </a:rPr>
              <a:t> in 2021 = </a:t>
            </a:r>
            <a:r>
              <a:rPr lang="en-US" sz="1600" i="1" kern="0" dirty="0">
                <a:solidFill>
                  <a:schemeClr val="accent1">
                    <a:lumMod val="75000"/>
                  </a:schemeClr>
                </a:solidFill>
              </a:rPr>
              <a:t>$3.56/day</a:t>
            </a:r>
            <a:endParaRPr lang="en-US" sz="1400" dirty="0">
              <a:solidFill>
                <a:schemeClr val="accent1">
                  <a:lumMod val="75000"/>
                </a:schemeClr>
              </a:solidFill>
            </a:endParaRPr>
          </a:p>
        </p:txBody>
      </p:sp>
      <p:sp>
        <p:nvSpPr>
          <p:cNvPr id="6" name="Rectangle 5">
            <a:extLst>
              <a:ext uri="{FF2B5EF4-FFF2-40B4-BE49-F238E27FC236}">
                <a16:creationId xmlns:a16="http://schemas.microsoft.com/office/drawing/2014/main" id="{5C39A40F-D4B8-A01D-EC9B-54025D8061F0}"/>
              </a:ext>
            </a:extLst>
          </p:cNvPr>
          <p:cNvSpPr/>
          <p:nvPr/>
        </p:nvSpPr>
        <p:spPr>
          <a:xfrm>
            <a:off x="6878987" y="2420482"/>
            <a:ext cx="5313013" cy="424320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4D98747-3C27-D2CE-B766-388DA72439DF}"/>
              </a:ext>
            </a:extLst>
          </p:cNvPr>
          <p:cNvGrpSpPr/>
          <p:nvPr/>
        </p:nvGrpSpPr>
        <p:grpSpPr>
          <a:xfrm>
            <a:off x="6913907" y="1719395"/>
            <a:ext cx="2712737" cy="1702886"/>
            <a:chOff x="8355671" y="1989071"/>
            <a:chExt cx="2545638" cy="1449893"/>
          </a:xfrm>
        </p:grpSpPr>
        <p:grpSp>
          <p:nvGrpSpPr>
            <p:cNvPr id="15" name="Group 14">
              <a:extLst>
                <a:ext uri="{FF2B5EF4-FFF2-40B4-BE49-F238E27FC236}">
                  <a16:creationId xmlns:a16="http://schemas.microsoft.com/office/drawing/2014/main" id="{1BDE3CE5-6419-8A97-A2E4-0BE6C2681975}"/>
                </a:ext>
              </a:extLst>
            </p:cNvPr>
            <p:cNvGrpSpPr/>
            <p:nvPr/>
          </p:nvGrpSpPr>
          <p:grpSpPr>
            <a:xfrm>
              <a:off x="8355671" y="2342558"/>
              <a:ext cx="1875132" cy="1096406"/>
              <a:chOff x="7244175" y="4863108"/>
              <a:chExt cx="1997678" cy="1357805"/>
            </a:xfrm>
          </p:grpSpPr>
          <p:pic>
            <p:nvPicPr>
              <p:cNvPr id="17" name="Picture 16">
                <a:extLst>
                  <a:ext uri="{FF2B5EF4-FFF2-40B4-BE49-F238E27FC236}">
                    <a16:creationId xmlns:a16="http://schemas.microsoft.com/office/drawing/2014/main" id="{A6B0BFF8-781F-D027-55BA-F075C152DE4C}"/>
                  </a:ext>
                </a:extLst>
              </p:cNvPr>
              <p:cNvPicPr>
                <a:picLocks noChangeAspect="1"/>
              </p:cNvPicPr>
              <p:nvPr/>
            </p:nvPicPr>
            <p:blipFill rotWithShape="1">
              <a:blip r:embed="rId11"/>
              <a:srcRect l="16754" t="22232" r="15381" b="54049"/>
              <a:stretch/>
            </p:blipFill>
            <p:spPr>
              <a:xfrm>
                <a:off x="7247877" y="5250699"/>
                <a:ext cx="1993976" cy="970214"/>
              </a:xfrm>
              <a:prstGeom prst="rect">
                <a:avLst/>
              </a:prstGeom>
            </p:spPr>
          </p:pic>
          <p:pic>
            <p:nvPicPr>
              <p:cNvPr id="21" name="Picture 20">
                <a:extLst>
                  <a:ext uri="{FF2B5EF4-FFF2-40B4-BE49-F238E27FC236}">
                    <a16:creationId xmlns:a16="http://schemas.microsoft.com/office/drawing/2014/main" id="{F3BDA216-48E9-46AF-DF87-5AA6F3156C4F}"/>
                  </a:ext>
                </a:extLst>
              </p:cNvPr>
              <p:cNvPicPr>
                <a:picLocks noChangeAspect="1"/>
              </p:cNvPicPr>
              <p:nvPr/>
            </p:nvPicPr>
            <p:blipFill rotWithShape="1">
              <a:blip r:embed="rId11"/>
              <a:srcRect l="16754" t="4670" r="15381" b="85886"/>
              <a:stretch/>
            </p:blipFill>
            <p:spPr>
              <a:xfrm>
                <a:off x="7244175" y="4863108"/>
                <a:ext cx="1997118" cy="386290"/>
              </a:xfrm>
              <a:prstGeom prst="rect">
                <a:avLst/>
              </a:prstGeom>
            </p:spPr>
          </p:pic>
        </p:grpSp>
        <p:pic>
          <p:nvPicPr>
            <p:cNvPr id="11" name="Content Placeholder 4">
              <a:extLst>
                <a:ext uri="{FF2B5EF4-FFF2-40B4-BE49-F238E27FC236}">
                  <a16:creationId xmlns:a16="http://schemas.microsoft.com/office/drawing/2014/main" id="{135E7930-B751-C553-1E02-22C6A6349BC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70745" y="1989071"/>
              <a:ext cx="930564" cy="986710"/>
            </a:xfrm>
            <a:prstGeom prst="rect">
              <a:avLst/>
            </a:prstGeom>
          </p:spPr>
        </p:pic>
      </p:grpSp>
      <p:pic>
        <p:nvPicPr>
          <p:cNvPr id="42" name="Picture 41">
            <a:extLst>
              <a:ext uri="{FF2B5EF4-FFF2-40B4-BE49-F238E27FC236}">
                <a16:creationId xmlns:a16="http://schemas.microsoft.com/office/drawing/2014/main" id="{3D2C8A58-F94F-7ABC-7F98-88D114CC0973}"/>
              </a:ext>
            </a:extLst>
          </p:cNvPr>
          <p:cNvPicPr>
            <a:picLocks noChangeAspect="1"/>
          </p:cNvPicPr>
          <p:nvPr/>
        </p:nvPicPr>
        <p:blipFill>
          <a:blip r:embed="rId13"/>
          <a:stretch>
            <a:fillRect/>
          </a:stretch>
        </p:blipFill>
        <p:spPr>
          <a:xfrm>
            <a:off x="9580457" y="1223125"/>
            <a:ext cx="1987598" cy="1169820"/>
          </a:xfrm>
          <a:prstGeom prst="rect">
            <a:avLst/>
          </a:prstGeom>
        </p:spPr>
      </p:pic>
      <p:pic>
        <p:nvPicPr>
          <p:cNvPr id="43" name="Picture 42" descr="A group of vegetables&#10;&#10;Description automatically generated with low confidence">
            <a:extLst>
              <a:ext uri="{FF2B5EF4-FFF2-40B4-BE49-F238E27FC236}">
                <a16:creationId xmlns:a16="http://schemas.microsoft.com/office/drawing/2014/main" id="{7140B5D3-9994-D67A-7B11-692A4201C76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87983" y="920686"/>
            <a:ext cx="820211" cy="1156498"/>
          </a:xfrm>
          <a:prstGeom prst="rect">
            <a:avLst/>
          </a:prstGeom>
        </p:spPr>
      </p:pic>
      <p:sp>
        <p:nvSpPr>
          <p:cNvPr id="8" name="TextBox 7">
            <a:extLst>
              <a:ext uri="{FF2B5EF4-FFF2-40B4-BE49-F238E27FC236}">
                <a16:creationId xmlns:a16="http://schemas.microsoft.com/office/drawing/2014/main" id="{40C28749-8CC8-C33F-2B03-E13C86CBB5A5}"/>
              </a:ext>
            </a:extLst>
          </p:cNvPr>
          <p:cNvSpPr txBox="1"/>
          <p:nvPr/>
        </p:nvSpPr>
        <p:spPr>
          <a:xfrm>
            <a:off x="163820" y="1072842"/>
            <a:ext cx="9525932" cy="400110"/>
          </a:xfrm>
          <a:prstGeom prst="rect">
            <a:avLst/>
          </a:prstGeom>
          <a:noFill/>
        </p:spPr>
        <p:txBody>
          <a:bodyPr wrap="square">
            <a:spAutoFit/>
          </a:bodyPr>
          <a:lstStyle/>
          <a:p>
            <a:r>
              <a:rPr lang="en-US" sz="2000" dirty="0"/>
              <a:t>We find a ladder of diet costs, from the cheapest energy source to higher-priced foods</a:t>
            </a:r>
          </a:p>
        </p:txBody>
      </p:sp>
      <p:sp>
        <p:nvSpPr>
          <p:cNvPr id="18" name="TextBox 17">
            <a:extLst>
              <a:ext uri="{FF2B5EF4-FFF2-40B4-BE49-F238E27FC236}">
                <a16:creationId xmlns:a16="http://schemas.microsoft.com/office/drawing/2014/main" id="{69729659-DF72-88D4-462E-EA3E76E3F73C}"/>
              </a:ext>
            </a:extLst>
          </p:cNvPr>
          <p:cNvSpPr txBox="1"/>
          <p:nvPr/>
        </p:nvSpPr>
        <p:spPr>
          <a:xfrm>
            <a:off x="303604" y="1694914"/>
            <a:ext cx="6663074" cy="491160"/>
          </a:xfrm>
          <a:prstGeom prst="rect">
            <a:avLst/>
          </a:prstGeom>
          <a:noFill/>
        </p:spPr>
        <p:txBody>
          <a:bodyPr wrap="square">
            <a:spAutoFit/>
          </a:bodyPr>
          <a:lstStyle/>
          <a:p>
            <a:pPr>
              <a:lnSpc>
                <a:spcPct val="80000"/>
              </a:lnSpc>
            </a:pPr>
            <a:r>
              <a:rPr lang="en-US" sz="1600" i="1" kern="0" dirty="0">
                <a:solidFill>
                  <a:schemeClr val="accent1">
                    <a:lumMod val="75000"/>
                  </a:schemeClr>
                </a:solidFill>
              </a:rPr>
              <a:t>SOFI 2024 updated the price data to items observed in 2021, and </a:t>
            </a:r>
            <a:br>
              <a:rPr lang="en-US" sz="1600" i="1" kern="0" dirty="0">
                <a:solidFill>
                  <a:schemeClr val="accent1">
                    <a:lumMod val="75000"/>
                  </a:schemeClr>
                </a:solidFill>
              </a:rPr>
            </a:br>
            <a:r>
              <a:rPr lang="en-US" sz="1600" i="1" kern="0" dirty="0">
                <a:solidFill>
                  <a:schemeClr val="accent1">
                    <a:lumMod val="75000"/>
                  </a:schemeClr>
                </a:solidFill>
              </a:rPr>
              <a:t>   updated the income data &amp; method to compute unaffordability</a:t>
            </a:r>
            <a:endParaRPr lang="en-US"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98080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C0C0C0"/>
                                      </p:to>
                                    </p:animClr>
                                  </p:sub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rgbClr val="C0C0C0"/>
                                      </p:to>
                                    </p:animClr>
                                  </p:sub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C0C0C0"/>
                                      </p:to>
                                    </p:animClr>
                                  </p:sub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C0C0C0"/>
                                      </p:to>
                                    </p:animClr>
                                  </p:sub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6" grpId="0"/>
      <p:bldP spid="2" grpId="0"/>
      <p:bldP spid="13" grpId="0"/>
      <p:bldP spid="19" grpId="0"/>
      <p:bldP spid="35" grpId="0"/>
      <p:bldP spid="44" grpId="0"/>
      <p:bldP spid="45" grpId="0"/>
      <p:bldP spid="46" grpId="0"/>
      <p:bldP spid="6" grpId="0" animBg="1"/>
      <p:bldP spid="8"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5">
            <a:extLst>
              <a:ext uri="{FF2B5EF4-FFF2-40B4-BE49-F238E27FC236}">
                <a16:creationId xmlns:a16="http://schemas.microsoft.com/office/drawing/2014/main" id="{376012E3-4D38-4062-B7D2-72A608FD3C94}"/>
              </a:ext>
            </a:extLst>
          </p:cNvPr>
          <p:cNvSpPr txBox="1">
            <a:spLocks/>
          </p:cNvSpPr>
          <p:nvPr/>
        </p:nvSpPr>
        <p:spPr bwMode="auto">
          <a:xfrm>
            <a:off x="426538" y="1243121"/>
            <a:ext cx="9947396" cy="29095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0" indent="0">
              <a:lnSpc>
                <a:spcPct val="80000"/>
              </a:lnSpc>
              <a:spcBef>
                <a:spcPts val="0"/>
              </a:spcBef>
              <a:spcAft>
                <a:spcPts val="0"/>
              </a:spcAft>
              <a:buNone/>
            </a:pPr>
            <a:r>
              <a:rPr lang="en-US" sz="2400" b="1" kern="0" dirty="0">
                <a:latin typeface="+mn-lt"/>
              </a:rPr>
              <a:t>To guide intervention, we define healthy diets in terms of food groups</a:t>
            </a:r>
          </a:p>
          <a:p>
            <a:pPr marL="568354" lvl="1" indent="-168284">
              <a:spcBef>
                <a:spcPts val="0"/>
              </a:spcBef>
              <a:spcAft>
                <a:spcPts val="0"/>
              </a:spcAft>
            </a:pPr>
            <a:r>
              <a:rPr lang="en-US" sz="1800" kern="0" dirty="0"/>
              <a:t>Meet target quantities of each food category needed for a healthy diet</a:t>
            </a:r>
          </a:p>
          <a:p>
            <a:pPr marL="568354" lvl="1" indent="-168284">
              <a:spcBef>
                <a:spcPts val="0"/>
              </a:spcBef>
              <a:spcAft>
                <a:spcPts val="600"/>
              </a:spcAft>
            </a:pPr>
            <a:r>
              <a:rPr lang="en-US" sz="1800" kern="0" dirty="0"/>
              <a:t>Allow substitution within food groups, by converting volume and weight to energy shares</a:t>
            </a:r>
            <a:endParaRPr lang="en-US" sz="2400" b="1" kern="0" dirty="0">
              <a:latin typeface="+mn-lt"/>
            </a:endParaRPr>
          </a:p>
          <a:p>
            <a:pPr marL="0" indent="0">
              <a:spcBef>
                <a:spcPts val="0"/>
              </a:spcBef>
              <a:spcAft>
                <a:spcPts val="0"/>
              </a:spcAft>
              <a:buNone/>
            </a:pPr>
            <a:r>
              <a:rPr lang="en-US" sz="2400" b="1" kern="0" dirty="0">
                <a:latin typeface="+mn-lt"/>
              </a:rPr>
              <a:t>Food group targets can differ and change over time</a:t>
            </a:r>
          </a:p>
          <a:p>
            <a:pPr marL="568354" lvl="1" indent="-168284">
              <a:spcBef>
                <a:spcPts val="0"/>
              </a:spcBef>
              <a:spcAft>
                <a:spcPts val="0"/>
              </a:spcAft>
            </a:pPr>
            <a:r>
              <a:rPr lang="en-US" sz="1800" kern="0" dirty="0"/>
              <a:t>For SOFI 2020, used median cost of 10 quantified guidelines from all UN regions</a:t>
            </a:r>
          </a:p>
          <a:p>
            <a:pPr marL="568354" lvl="1" indent="-168284">
              <a:spcBef>
                <a:spcPts val="0"/>
              </a:spcBef>
              <a:spcAft>
                <a:spcPts val="0"/>
              </a:spcAft>
            </a:pPr>
            <a:r>
              <a:rPr lang="en-US" sz="1800" kern="0" dirty="0"/>
              <a:t>For SOFI 2022, introduced the Healthy Diet Basket from 31 guidelines with food guides</a:t>
            </a:r>
          </a:p>
          <a:p>
            <a:pPr marL="568354" lvl="1" indent="-168284">
              <a:spcBef>
                <a:spcPts val="0"/>
              </a:spcBef>
              <a:spcAft>
                <a:spcPts val="0"/>
              </a:spcAft>
            </a:pPr>
            <a:r>
              <a:rPr lang="en-US" sz="1800" kern="0" dirty="0"/>
              <a:t>For SOFI 2024, use updated price and income data but same health criteria</a:t>
            </a:r>
          </a:p>
          <a:p>
            <a:pPr marL="568354" lvl="1" indent="-168284">
              <a:spcBef>
                <a:spcPts val="0"/>
              </a:spcBef>
              <a:spcAft>
                <a:spcPts val="0"/>
              </a:spcAft>
            </a:pPr>
            <a:r>
              <a:rPr lang="en-US" sz="1800" kern="0" dirty="0"/>
              <a:t>Nigeria is first country government to publish national statistics using global HDB</a:t>
            </a:r>
          </a:p>
          <a:p>
            <a:pPr marL="568354" lvl="1" indent="-168284">
              <a:spcBef>
                <a:spcPts val="0"/>
              </a:spcBef>
              <a:spcAft>
                <a:spcPts val="0"/>
              </a:spcAft>
            </a:pPr>
            <a:r>
              <a:rPr lang="en-US" sz="1800" kern="0" dirty="0"/>
              <a:t>Ethiopia and others also publish the cost of meeting their own dietary guidelines</a:t>
            </a:r>
          </a:p>
        </p:txBody>
      </p:sp>
      <p:sp>
        <p:nvSpPr>
          <p:cNvPr id="15" name="Title 4">
            <a:extLst>
              <a:ext uri="{FF2B5EF4-FFF2-40B4-BE49-F238E27FC236}">
                <a16:creationId xmlns:a16="http://schemas.microsoft.com/office/drawing/2014/main" id="{C2DF152D-BDC9-4D32-93D7-6A94DC01DB42}"/>
              </a:ext>
            </a:extLst>
          </p:cNvPr>
          <p:cNvSpPr txBox="1">
            <a:spLocks/>
          </p:cNvSpPr>
          <p:nvPr/>
        </p:nvSpPr>
        <p:spPr>
          <a:xfrm>
            <a:off x="425698" y="184092"/>
            <a:ext cx="11766301" cy="77935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Our benchmark least cost healthy diets use locally available items that meet national food-based dietary guidelines</a:t>
            </a:r>
          </a:p>
        </p:txBody>
      </p:sp>
      <p:graphicFrame>
        <p:nvGraphicFramePr>
          <p:cNvPr id="4" name="Table 3">
            <a:extLst>
              <a:ext uri="{FF2B5EF4-FFF2-40B4-BE49-F238E27FC236}">
                <a16:creationId xmlns:a16="http://schemas.microsoft.com/office/drawing/2014/main" id="{D77ABDBE-3B7D-4B02-B8C9-2D39C6325BEA}"/>
              </a:ext>
            </a:extLst>
          </p:cNvPr>
          <p:cNvGraphicFramePr>
            <a:graphicFrameLocks noGrp="1"/>
          </p:cNvGraphicFramePr>
          <p:nvPr>
            <p:extLst>
              <p:ext uri="{D42A27DB-BD31-4B8C-83A1-F6EECF244321}">
                <p14:modId xmlns:p14="http://schemas.microsoft.com/office/powerpoint/2010/main" val="2595888709"/>
              </p:ext>
            </p:extLst>
          </p:nvPr>
        </p:nvGraphicFramePr>
        <p:xfrm>
          <a:off x="443735" y="4280350"/>
          <a:ext cx="4867591" cy="2139854"/>
        </p:xfrm>
        <a:graphic>
          <a:graphicData uri="http://schemas.openxmlformats.org/drawingml/2006/table">
            <a:tbl>
              <a:tblPr firstRow="1" firstCol="1" bandRow="1">
                <a:tableStyleId>{5C22544A-7EE6-4342-B048-85BDC9FD1C3A}</a:tableStyleId>
              </a:tblPr>
              <a:tblGrid>
                <a:gridCol w="2430921">
                  <a:extLst>
                    <a:ext uri="{9D8B030D-6E8A-4147-A177-3AD203B41FA5}">
                      <a16:colId xmlns:a16="http://schemas.microsoft.com/office/drawing/2014/main" val="2028919652"/>
                    </a:ext>
                  </a:extLst>
                </a:gridCol>
                <a:gridCol w="985265">
                  <a:extLst>
                    <a:ext uri="{9D8B030D-6E8A-4147-A177-3AD203B41FA5}">
                      <a16:colId xmlns:a16="http://schemas.microsoft.com/office/drawing/2014/main" val="2678827187"/>
                    </a:ext>
                  </a:extLst>
                </a:gridCol>
                <a:gridCol w="1451405">
                  <a:extLst>
                    <a:ext uri="{9D8B030D-6E8A-4147-A177-3AD203B41FA5}">
                      <a16:colId xmlns:a16="http://schemas.microsoft.com/office/drawing/2014/main" val="590849929"/>
                    </a:ext>
                  </a:extLst>
                </a:gridCol>
              </a:tblGrid>
              <a:tr h="216487">
                <a:tc gridSpan="3">
                  <a:txBody>
                    <a:bodyPr/>
                    <a:lstStyle/>
                    <a:p>
                      <a:pPr marL="0" marR="0" algn="l">
                        <a:spcBef>
                          <a:spcPts val="0"/>
                        </a:spcBef>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Definition of the global Healthy Diet Basket</a:t>
                      </a:r>
                    </a:p>
                  </a:txBody>
                  <a:tcPr marL="68580" marR="68580" marT="0" marB="0">
                    <a:noFill/>
                  </a:tcPr>
                </a:tc>
                <a:tc hMerge="1">
                  <a:txBody>
                    <a:bodyPr/>
                    <a:lstStyle/>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6698278"/>
                  </a:ext>
                </a:extLst>
              </a:tr>
              <a:tr h="432974">
                <a:tc>
                  <a:txBody>
                    <a:bodyPr/>
                    <a:lstStyle/>
                    <a:p>
                      <a:pPr marL="0" marR="0" algn="l">
                        <a:lnSpc>
                          <a:spcPct val="70000"/>
                        </a:lnSpc>
                        <a:spcBef>
                          <a:spcPts val="0"/>
                        </a:spcBef>
                        <a:spcAft>
                          <a:spcPts val="0"/>
                        </a:spcAft>
                      </a:pPr>
                      <a:endParaRPr lang="en-US" sz="1600" b="1" dirty="0">
                        <a:solidFill>
                          <a:schemeClr val="tx1"/>
                        </a:solidFill>
                        <a:effectLst/>
                        <a:latin typeface="+mn-lt"/>
                      </a:endParaRPr>
                    </a:p>
                    <a:p>
                      <a:pPr marL="0" marR="0" algn="l">
                        <a:lnSpc>
                          <a:spcPct val="70000"/>
                        </a:lnSpc>
                        <a:spcBef>
                          <a:spcPts val="0"/>
                        </a:spcBef>
                        <a:spcAft>
                          <a:spcPts val="0"/>
                        </a:spcAft>
                      </a:pPr>
                      <a:r>
                        <a:rPr lang="en-US" sz="1600" b="1" dirty="0">
                          <a:solidFill>
                            <a:schemeClr val="tx1"/>
                          </a:solidFill>
                          <a:effectLst/>
                          <a:latin typeface="+mn-lt"/>
                        </a:rPr>
                        <a:t>Food group</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marL="0" marR="0" algn="l">
                        <a:lnSpc>
                          <a:spcPct val="70000"/>
                        </a:lnSpc>
                        <a:spcBef>
                          <a:spcPts val="0"/>
                        </a:spcBef>
                        <a:spcAft>
                          <a:spcPts val="0"/>
                        </a:spcAft>
                      </a:pPr>
                      <a:r>
                        <a:rPr lang="en-US" sz="1600" b="1" dirty="0">
                          <a:solidFill>
                            <a:schemeClr val="tx1"/>
                          </a:solidFill>
                          <a:effectLst/>
                          <a:latin typeface="+mn-lt"/>
                        </a:rPr>
                        <a:t>Number of items</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marL="0" marR="0" algn="ctr">
                        <a:lnSpc>
                          <a:spcPct val="70000"/>
                        </a:lnSpc>
                        <a:spcBef>
                          <a:spcPts val="0"/>
                        </a:spcBef>
                        <a:spcAft>
                          <a:spcPts val="0"/>
                        </a:spcAft>
                      </a:pPr>
                      <a:r>
                        <a:rPr lang="en-US" sz="1600" b="1" dirty="0">
                          <a:solidFill>
                            <a:schemeClr val="tx1"/>
                          </a:solidFill>
                          <a:effectLst/>
                          <a:latin typeface="+mn-lt"/>
                        </a:rPr>
                        <a:t>Dietary energy </a:t>
                      </a:r>
                      <a:r>
                        <a:rPr lang="en-US" sz="1600" b="0" dirty="0">
                          <a:solidFill>
                            <a:schemeClr val="tx1"/>
                          </a:solidFill>
                          <a:effectLst/>
                          <a:latin typeface="+mn-lt"/>
                        </a:rPr>
                        <a:t>(kcal/day)</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689621"/>
                  </a:ext>
                </a:extLst>
              </a:tr>
              <a:tr h="216487">
                <a:tc>
                  <a:txBody>
                    <a:bodyPr/>
                    <a:lstStyle/>
                    <a:p>
                      <a:pPr marL="0" marR="0" algn="l">
                        <a:spcBef>
                          <a:spcPts val="0"/>
                        </a:spcBef>
                        <a:spcAft>
                          <a:spcPts val="0"/>
                        </a:spcAft>
                      </a:pPr>
                      <a:r>
                        <a:rPr lang="en-US" sz="1600" b="0" dirty="0">
                          <a:solidFill>
                            <a:schemeClr val="tx1"/>
                          </a:solidFill>
                          <a:effectLst/>
                          <a:latin typeface="+mn-lt"/>
                        </a:rPr>
                        <a:t>1. Starchy staples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457200" marR="0" lvl="1" algn="l">
                        <a:spcBef>
                          <a:spcPts val="0"/>
                        </a:spcBef>
                        <a:spcAft>
                          <a:spcPts val="0"/>
                        </a:spcAft>
                      </a:pPr>
                      <a:r>
                        <a:rPr lang="en-US" sz="1600" dirty="0">
                          <a:solidFill>
                            <a:schemeClr val="tx1"/>
                          </a:solidFill>
                          <a:effectLst/>
                          <a:latin typeface="+mn-lt"/>
                        </a:rPr>
                        <a:t>1,160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21335786"/>
                  </a:ext>
                </a:extLst>
              </a:tr>
              <a:tr h="216487">
                <a:tc>
                  <a:txBody>
                    <a:bodyPr/>
                    <a:lstStyle/>
                    <a:p>
                      <a:pPr marL="0" marR="0" algn="l">
                        <a:spcBef>
                          <a:spcPts val="0"/>
                        </a:spcBef>
                        <a:spcAft>
                          <a:spcPts val="0"/>
                        </a:spcAft>
                      </a:pPr>
                      <a:r>
                        <a:rPr lang="en-US" sz="1600" b="0" dirty="0">
                          <a:solidFill>
                            <a:schemeClr val="tx1"/>
                          </a:solidFill>
                          <a:effectLst/>
                          <a:latin typeface="+mn-lt"/>
                        </a:rPr>
                        <a:t>2. Vegetables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3</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110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71290469"/>
                  </a:ext>
                </a:extLst>
              </a:tr>
              <a:tr h="216487">
                <a:tc>
                  <a:txBody>
                    <a:bodyPr/>
                    <a:lstStyle/>
                    <a:p>
                      <a:pPr marL="0" marR="0" algn="l">
                        <a:spcBef>
                          <a:spcPts val="0"/>
                        </a:spcBef>
                        <a:spcAft>
                          <a:spcPts val="0"/>
                        </a:spcAft>
                      </a:pPr>
                      <a:r>
                        <a:rPr lang="en-US" sz="1600" b="0" dirty="0">
                          <a:solidFill>
                            <a:schemeClr val="tx1"/>
                          </a:solidFill>
                          <a:effectLst/>
                          <a:latin typeface="+mn-lt"/>
                        </a:rPr>
                        <a:t>3. Fruits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160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89197855"/>
                  </a:ext>
                </a:extLst>
              </a:tr>
              <a:tr h="216487">
                <a:tc>
                  <a:txBody>
                    <a:bodyPr/>
                    <a:lstStyle/>
                    <a:p>
                      <a:pPr marL="0" marR="0" algn="l">
                        <a:spcBef>
                          <a:spcPts val="0"/>
                        </a:spcBef>
                        <a:spcAft>
                          <a:spcPts val="0"/>
                        </a:spcAft>
                      </a:pPr>
                      <a:r>
                        <a:rPr lang="en-US" sz="1600" b="0" dirty="0">
                          <a:solidFill>
                            <a:schemeClr val="tx1"/>
                          </a:solidFill>
                          <a:effectLst/>
                          <a:latin typeface="+mn-lt"/>
                        </a:rPr>
                        <a:t>4. Animal-source foods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98335481"/>
                  </a:ext>
                </a:extLst>
              </a:tr>
              <a:tr h="216487">
                <a:tc>
                  <a:txBody>
                    <a:bodyPr/>
                    <a:lstStyle/>
                    <a:p>
                      <a:pPr marL="0" marR="0" algn="l">
                        <a:spcBef>
                          <a:spcPts val="0"/>
                        </a:spcBef>
                        <a:spcAft>
                          <a:spcPts val="0"/>
                        </a:spcAft>
                      </a:pPr>
                      <a:r>
                        <a:rPr lang="en-US" sz="1600" b="0" dirty="0">
                          <a:solidFill>
                            <a:schemeClr val="tx1"/>
                          </a:solidFill>
                          <a:effectLst/>
                          <a:latin typeface="+mn-lt"/>
                        </a:rPr>
                        <a:t>5. Legumes, nuts &amp; seeds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a:solidFill>
                            <a:schemeClr val="tx1"/>
                          </a:solidFill>
                          <a:effectLst/>
                          <a:latin typeface="+mn-lt"/>
                        </a:rPr>
                        <a:t>1</a:t>
                      </a:r>
                      <a:endParaRPr lang="en-US" sz="16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76027823"/>
                  </a:ext>
                </a:extLst>
              </a:tr>
              <a:tr h="216487">
                <a:tc>
                  <a:txBody>
                    <a:bodyPr/>
                    <a:lstStyle/>
                    <a:p>
                      <a:pPr marL="0" marR="0" algn="l">
                        <a:spcBef>
                          <a:spcPts val="0"/>
                        </a:spcBef>
                        <a:spcAft>
                          <a:spcPts val="0"/>
                        </a:spcAft>
                      </a:pPr>
                      <a:r>
                        <a:rPr lang="en-US" sz="1600" b="0" dirty="0">
                          <a:solidFill>
                            <a:schemeClr val="tx1"/>
                          </a:solidFill>
                          <a:effectLst/>
                          <a:latin typeface="+mn-lt"/>
                        </a:rPr>
                        <a:t>6. Oils and fats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600" dirty="0">
                          <a:solidFill>
                            <a:schemeClr val="tx1"/>
                          </a:solidFill>
                          <a:effectLst/>
                          <a:latin typeface="+mn-lt"/>
                        </a:rPr>
                        <a:t>1</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8243006"/>
                  </a:ext>
                </a:extLst>
              </a:tr>
            </a:tbl>
          </a:graphicData>
        </a:graphic>
      </p:graphicFrame>
      <p:graphicFrame>
        <p:nvGraphicFramePr>
          <p:cNvPr id="5" name="Table 4">
            <a:extLst>
              <a:ext uri="{FF2B5EF4-FFF2-40B4-BE49-F238E27FC236}">
                <a16:creationId xmlns:a16="http://schemas.microsoft.com/office/drawing/2014/main" id="{C4BDED88-D0CA-49B6-9906-0384E2134C91}"/>
              </a:ext>
            </a:extLst>
          </p:cNvPr>
          <p:cNvGraphicFramePr>
            <a:graphicFrameLocks noGrp="1"/>
          </p:cNvGraphicFramePr>
          <p:nvPr/>
        </p:nvGraphicFramePr>
        <p:xfrm>
          <a:off x="5956138" y="4038774"/>
          <a:ext cx="3233515" cy="2383694"/>
        </p:xfrm>
        <a:graphic>
          <a:graphicData uri="http://schemas.openxmlformats.org/drawingml/2006/table">
            <a:tbl>
              <a:tblPr firstRow="1" firstCol="1" bandRow="1">
                <a:tableStyleId>{5C22544A-7EE6-4342-B048-85BDC9FD1C3A}</a:tableStyleId>
              </a:tblPr>
              <a:tblGrid>
                <a:gridCol w="1513613">
                  <a:extLst>
                    <a:ext uri="{9D8B030D-6E8A-4147-A177-3AD203B41FA5}">
                      <a16:colId xmlns:a16="http://schemas.microsoft.com/office/drawing/2014/main" val="1275055488"/>
                    </a:ext>
                  </a:extLst>
                </a:gridCol>
                <a:gridCol w="1719902">
                  <a:extLst>
                    <a:ext uri="{9D8B030D-6E8A-4147-A177-3AD203B41FA5}">
                      <a16:colId xmlns:a16="http://schemas.microsoft.com/office/drawing/2014/main" val="2630759204"/>
                    </a:ext>
                  </a:extLst>
                </a:gridCol>
              </a:tblGrid>
              <a:tr h="432974">
                <a:tc gridSpan="2">
                  <a:txBody>
                    <a:bodyPr/>
                    <a:lstStyle/>
                    <a:p>
                      <a:pPr marL="0" marR="0" algn="l">
                        <a:spcBef>
                          <a:spcPts val="0"/>
                        </a:spcBef>
                        <a:spcAft>
                          <a:spcPts val="0"/>
                        </a:spcAft>
                      </a:pPr>
                      <a:endPar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Quantities of typical items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358519"/>
                  </a:ext>
                </a:extLst>
              </a:tr>
              <a:tr h="432974">
                <a:tc>
                  <a:txBody>
                    <a:bodyPr/>
                    <a:lstStyle/>
                    <a:p>
                      <a:pPr marL="0" marR="0" algn="l">
                        <a:lnSpc>
                          <a:spcPct val="70000"/>
                        </a:lnSpc>
                        <a:spcBef>
                          <a:spcPts val="0"/>
                        </a:spcBef>
                        <a:spcAft>
                          <a:spcPts val="0"/>
                        </a:spcAft>
                      </a:pPr>
                      <a:r>
                        <a:rPr lang="en-US" sz="1600" b="0" i="1" dirty="0">
                          <a:solidFill>
                            <a:schemeClr val="bg1">
                              <a:lumMod val="65000"/>
                            </a:schemeClr>
                          </a:solidFill>
                          <a:effectLst/>
                          <a:latin typeface="+mn-lt"/>
                        </a:rPr>
                        <a:t>Typical weight </a:t>
                      </a:r>
                    </a:p>
                    <a:p>
                      <a:pPr marL="0" marR="0" algn="l">
                        <a:lnSpc>
                          <a:spcPct val="70000"/>
                        </a:lnSpc>
                        <a:spcBef>
                          <a:spcPts val="0"/>
                        </a:spcBef>
                        <a:spcAft>
                          <a:spcPts val="0"/>
                        </a:spcAft>
                      </a:pPr>
                      <a:r>
                        <a:rPr lang="en-US" sz="1600" b="0" i="1" dirty="0">
                          <a:solidFill>
                            <a:schemeClr val="bg1">
                              <a:lumMod val="65000"/>
                            </a:schemeClr>
                          </a:solidFill>
                          <a:effectLst/>
                          <a:latin typeface="+mn-lt"/>
                        </a:rPr>
                        <a:t>(grams)</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70000"/>
                        </a:lnSpc>
                        <a:spcBef>
                          <a:spcPts val="0"/>
                        </a:spcBef>
                        <a:spcAft>
                          <a:spcPts val="0"/>
                        </a:spcAft>
                      </a:pPr>
                      <a:r>
                        <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rPr>
                        <a:t>Typical volume</a:t>
                      </a:r>
                    </a:p>
                    <a:p>
                      <a:pPr marL="0" marR="0" algn="l">
                        <a:lnSpc>
                          <a:spcPct val="70000"/>
                        </a:lnSpc>
                        <a:spcBef>
                          <a:spcPts val="0"/>
                        </a:spcBef>
                        <a:spcAft>
                          <a:spcPts val="0"/>
                        </a:spcAft>
                      </a:pPr>
                      <a:r>
                        <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rPr>
                        <a:t>(plate share)</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632002"/>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322g dry rice</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750669"/>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270-400g veg.</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538580"/>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230-300g fruits</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3040063"/>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210g egg</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433074"/>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85g dry bean</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137519"/>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34g oil</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742297"/>
                  </a:ext>
                </a:extLst>
              </a:tr>
            </a:tbl>
          </a:graphicData>
        </a:graphic>
      </p:graphicFrame>
      <p:grpSp>
        <p:nvGrpSpPr>
          <p:cNvPr id="8" name="Group 7">
            <a:extLst>
              <a:ext uri="{FF2B5EF4-FFF2-40B4-BE49-F238E27FC236}">
                <a16:creationId xmlns:a16="http://schemas.microsoft.com/office/drawing/2014/main" id="{AABD1811-569B-A12C-DECB-679D46ADDE0A}"/>
              </a:ext>
            </a:extLst>
          </p:cNvPr>
          <p:cNvGrpSpPr/>
          <p:nvPr/>
        </p:nvGrpSpPr>
        <p:grpSpPr>
          <a:xfrm>
            <a:off x="9875223" y="1387936"/>
            <a:ext cx="2316777" cy="5148413"/>
            <a:chOff x="9540159" y="1735566"/>
            <a:chExt cx="2316777" cy="5148413"/>
          </a:xfrm>
        </p:grpSpPr>
        <p:pic>
          <p:nvPicPr>
            <p:cNvPr id="11" name="Picture 10">
              <a:extLst>
                <a:ext uri="{FF2B5EF4-FFF2-40B4-BE49-F238E27FC236}">
                  <a16:creationId xmlns:a16="http://schemas.microsoft.com/office/drawing/2014/main" id="{63D55361-FF44-4E91-9337-3C3409DC2090}"/>
                </a:ext>
              </a:extLst>
            </p:cNvPr>
            <p:cNvPicPr>
              <a:picLocks noChangeAspect="1"/>
            </p:cNvPicPr>
            <p:nvPr/>
          </p:nvPicPr>
          <p:blipFill>
            <a:blip r:embed="rId3"/>
            <a:stretch>
              <a:fillRect/>
            </a:stretch>
          </p:blipFill>
          <p:spPr>
            <a:xfrm>
              <a:off x="10675546" y="1735566"/>
              <a:ext cx="1181390" cy="887698"/>
            </a:xfrm>
            <a:prstGeom prst="rect">
              <a:avLst/>
            </a:prstGeom>
          </p:spPr>
        </p:pic>
        <p:pic>
          <p:nvPicPr>
            <p:cNvPr id="20" name="Picture 19">
              <a:extLst>
                <a:ext uri="{FF2B5EF4-FFF2-40B4-BE49-F238E27FC236}">
                  <a16:creationId xmlns:a16="http://schemas.microsoft.com/office/drawing/2014/main" id="{E2085180-9EDF-4E6B-8787-067381EE1A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830184" y="2794309"/>
              <a:ext cx="880171" cy="836780"/>
            </a:xfrm>
            <a:prstGeom prst="rect">
              <a:avLst/>
            </a:prstGeom>
          </p:spPr>
        </p:pic>
        <p:pic>
          <p:nvPicPr>
            <p:cNvPr id="23" name="Picture 22">
              <a:extLst>
                <a:ext uri="{FF2B5EF4-FFF2-40B4-BE49-F238E27FC236}">
                  <a16:creationId xmlns:a16="http://schemas.microsoft.com/office/drawing/2014/main" id="{6E436067-1F79-421E-A774-E51D6B8C2852}"/>
                </a:ext>
              </a:extLst>
            </p:cNvPr>
            <p:cNvPicPr>
              <a:picLocks noChangeAspect="1"/>
            </p:cNvPicPr>
            <p:nvPr/>
          </p:nvPicPr>
          <p:blipFill rotWithShape="1">
            <a:blip r:embed="rId5">
              <a:extLst>
                <a:ext uri="{28A0092B-C50C-407E-A947-70E740481C1C}">
                  <a14:useLocalDpi xmlns:a14="http://schemas.microsoft.com/office/drawing/2010/main"/>
                </a:ext>
              </a:extLst>
            </a:blip>
            <a:srcRect l="1243" r="1"/>
            <a:stretch/>
          </p:blipFill>
          <p:spPr>
            <a:xfrm>
              <a:off x="9567282" y="5075951"/>
              <a:ext cx="1010779" cy="763689"/>
            </a:xfrm>
            <a:prstGeom prst="rect">
              <a:avLst/>
            </a:prstGeom>
          </p:spPr>
        </p:pic>
        <p:pic>
          <p:nvPicPr>
            <p:cNvPr id="2" name="Picture 1">
              <a:extLst>
                <a:ext uri="{FF2B5EF4-FFF2-40B4-BE49-F238E27FC236}">
                  <a16:creationId xmlns:a16="http://schemas.microsoft.com/office/drawing/2014/main" id="{AD025738-9EF9-45A8-91A5-0C97C2A77B15}"/>
                </a:ext>
              </a:extLst>
            </p:cNvPr>
            <p:cNvPicPr>
              <a:picLocks noChangeAspect="1"/>
            </p:cNvPicPr>
            <p:nvPr/>
          </p:nvPicPr>
          <p:blipFill>
            <a:blip r:embed="rId6"/>
            <a:stretch>
              <a:fillRect/>
            </a:stretch>
          </p:blipFill>
          <p:spPr>
            <a:xfrm>
              <a:off x="9540159" y="2768917"/>
              <a:ext cx="1004873" cy="886968"/>
            </a:xfrm>
            <a:prstGeom prst="rect">
              <a:avLst/>
            </a:prstGeom>
          </p:spPr>
        </p:pic>
        <p:pic>
          <p:nvPicPr>
            <p:cNvPr id="14" name="Picture 13">
              <a:extLst>
                <a:ext uri="{FF2B5EF4-FFF2-40B4-BE49-F238E27FC236}">
                  <a16:creationId xmlns:a16="http://schemas.microsoft.com/office/drawing/2014/main" id="{917AFB1F-27D9-4CC6-AC51-6A6FC47C165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8870"/>
            <a:stretch/>
          </p:blipFill>
          <p:spPr>
            <a:xfrm>
              <a:off x="10814637" y="5915837"/>
              <a:ext cx="880170" cy="939435"/>
            </a:xfrm>
            <a:prstGeom prst="rect">
              <a:avLst/>
            </a:prstGeom>
            <a:solidFill>
              <a:schemeClr val="bg1"/>
            </a:solidFill>
          </p:spPr>
        </p:pic>
        <p:pic>
          <p:nvPicPr>
            <p:cNvPr id="7" name="Picture 6">
              <a:extLst>
                <a:ext uri="{FF2B5EF4-FFF2-40B4-BE49-F238E27FC236}">
                  <a16:creationId xmlns:a16="http://schemas.microsoft.com/office/drawing/2014/main" id="{C31B9120-C40D-4F99-BEBA-A554242A67B2}"/>
                </a:ext>
              </a:extLst>
            </p:cNvPr>
            <p:cNvPicPr>
              <a:picLocks noChangeAspect="1"/>
            </p:cNvPicPr>
            <p:nvPr/>
          </p:nvPicPr>
          <p:blipFill>
            <a:blip r:embed="rId8"/>
            <a:stretch>
              <a:fillRect/>
            </a:stretch>
          </p:blipFill>
          <p:spPr>
            <a:xfrm>
              <a:off x="9596156" y="1759651"/>
              <a:ext cx="950506" cy="865567"/>
            </a:xfrm>
            <a:prstGeom prst="rect">
              <a:avLst/>
            </a:prstGeom>
          </p:spPr>
        </p:pic>
        <p:pic>
          <p:nvPicPr>
            <p:cNvPr id="13" name="Picture 12">
              <a:extLst>
                <a:ext uri="{FF2B5EF4-FFF2-40B4-BE49-F238E27FC236}">
                  <a16:creationId xmlns:a16="http://schemas.microsoft.com/office/drawing/2014/main" id="{B5F89ECD-CE0D-441A-8711-DE12C3AF899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96156" y="5950261"/>
              <a:ext cx="1010779" cy="933718"/>
            </a:xfrm>
            <a:prstGeom prst="rect">
              <a:avLst/>
            </a:prstGeom>
            <a:solidFill>
              <a:schemeClr val="bg1"/>
            </a:solidFill>
          </p:spPr>
        </p:pic>
        <p:pic>
          <p:nvPicPr>
            <p:cNvPr id="21" name="Picture 20">
              <a:extLst>
                <a:ext uri="{FF2B5EF4-FFF2-40B4-BE49-F238E27FC236}">
                  <a16:creationId xmlns:a16="http://schemas.microsoft.com/office/drawing/2014/main" id="{8FC6AB52-A67B-4A94-8C8C-1AA971EF21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837675" y="5015479"/>
              <a:ext cx="857132" cy="876887"/>
            </a:xfrm>
            <a:prstGeom prst="rect">
              <a:avLst/>
            </a:prstGeom>
          </p:spPr>
        </p:pic>
        <p:pic>
          <p:nvPicPr>
            <p:cNvPr id="22" name="Picture 21">
              <a:extLst>
                <a:ext uri="{FF2B5EF4-FFF2-40B4-BE49-F238E27FC236}">
                  <a16:creationId xmlns:a16="http://schemas.microsoft.com/office/drawing/2014/main" id="{FACFA6AC-354D-4DA0-A9B9-CA6EE11D52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67283" y="3935561"/>
              <a:ext cx="1010778" cy="729100"/>
            </a:xfrm>
            <a:prstGeom prst="rect">
              <a:avLst/>
            </a:prstGeom>
          </p:spPr>
        </p:pic>
        <p:pic>
          <p:nvPicPr>
            <p:cNvPr id="24" name="Picture 23">
              <a:extLst>
                <a:ext uri="{FF2B5EF4-FFF2-40B4-BE49-F238E27FC236}">
                  <a16:creationId xmlns:a16="http://schemas.microsoft.com/office/drawing/2014/main" id="{4236631F-CE39-4069-B61D-C816062BDB4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830184" y="3894636"/>
              <a:ext cx="880171" cy="852666"/>
            </a:xfrm>
            <a:prstGeom prst="rect">
              <a:avLst/>
            </a:prstGeom>
          </p:spPr>
        </p:pic>
      </p:grpSp>
      <p:sp>
        <p:nvSpPr>
          <p:cNvPr id="6" name="TextBox 5">
            <a:extLst>
              <a:ext uri="{FF2B5EF4-FFF2-40B4-BE49-F238E27FC236}">
                <a16:creationId xmlns:a16="http://schemas.microsoft.com/office/drawing/2014/main" id="{0648D956-C3A3-1926-A011-B1E0FC7414B1}"/>
              </a:ext>
            </a:extLst>
          </p:cNvPr>
          <p:cNvSpPr txBox="1"/>
          <p:nvPr/>
        </p:nvSpPr>
        <p:spPr>
          <a:xfrm>
            <a:off x="4247137" y="6408271"/>
            <a:ext cx="1686331" cy="335281"/>
          </a:xfrm>
          <a:prstGeom prst="rect">
            <a:avLst/>
          </a:prstGeom>
          <a:noFill/>
        </p:spPr>
        <p:txBody>
          <a:bodyPr wrap="square">
            <a:spAutoFit/>
          </a:bodyPr>
          <a:lstStyle/>
          <a:p>
            <a:r>
              <a:rPr lang="en-US" sz="1600" dirty="0">
                <a:solidFill>
                  <a:schemeClr val="tx1"/>
                </a:solidFill>
                <a:effectLst/>
                <a:latin typeface="+mn-lt"/>
                <a:ea typeface="Times New Roman" panose="02020603050405020304" pitchFamily="18" charset="0"/>
                <a:cs typeface="Times New Roman" panose="02020603050405020304" pitchFamily="18" charset="0"/>
              </a:rPr>
              <a:t> 2,330</a:t>
            </a:r>
            <a:endParaRPr lang="en-US" sz="1600" dirty="0"/>
          </a:p>
        </p:txBody>
      </p:sp>
      <p:graphicFrame>
        <p:nvGraphicFramePr>
          <p:cNvPr id="3" name="Table 2">
            <a:extLst>
              <a:ext uri="{FF2B5EF4-FFF2-40B4-BE49-F238E27FC236}">
                <a16:creationId xmlns:a16="http://schemas.microsoft.com/office/drawing/2014/main" id="{48ED8B95-BF9F-CB9C-F428-5BB79B6FF01B}"/>
              </a:ext>
            </a:extLst>
          </p:cNvPr>
          <p:cNvGraphicFramePr>
            <a:graphicFrameLocks noGrp="1"/>
          </p:cNvGraphicFramePr>
          <p:nvPr/>
        </p:nvGraphicFramePr>
        <p:xfrm>
          <a:off x="5231539" y="4088952"/>
          <a:ext cx="821186" cy="2328988"/>
        </p:xfrm>
        <a:graphic>
          <a:graphicData uri="http://schemas.openxmlformats.org/drawingml/2006/table">
            <a:tbl>
              <a:tblPr firstRow="1" firstCol="1" bandRow="1">
                <a:tableStyleId>{5C22544A-7EE6-4342-B048-85BDC9FD1C3A}</a:tableStyleId>
              </a:tblPr>
              <a:tblGrid>
                <a:gridCol w="821186">
                  <a:extLst>
                    <a:ext uri="{9D8B030D-6E8A-4147-A177-3AD203B41FA5}">
                      <a16:colId xmlns:a16="http://schemas.microsoft.com/office/drawing/2014/main" val="1275055488"/>
                    </a:ext>
                  </a:extLst>
                </a:gridCol>
              </a:tblGrid>
              <a:tr h="432974">
                <a:tc>
                  <a:txBody>
                    <a:bodyPr/>
                    <a:lstStyle/>
                    <a:p>
                      <a:pPr marL="0" marR="0" algn="l">
                        <a:spcBef>
                          <a:spcPts val="0"/>
                        </a:spcBef>
                        <a:spcAft>
                          <a:spcPts val="0"/>
                        </a:spcAft>
                      </a:pPr>
                      <a:endParaRPr lang="en-US" sz="160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358519"/>
                  </a:ext>
                </a:extLst>
              </a:tr>
              <a:tr h="432974">
                <a:tc>
                  <a:txBody>
                    <a:bodyPr/>
                    <a:lstStyle/>
                    <a:p>
                      <a:pPr marL="0" marR="0" algn="l">
                        <a:lnSpc>
                          <a:spcPct val="70000"/>
                        </a:lnSpc>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Energy </a:t>
                      </a:r>
                      <a:br>
                        <a:rPr lang="en-US" sz="1600" b="0" i="1" dirty="0">
                          <a:solidFill>
                            <a:schemeClr val="tx1"/>
                          </a:solidFill>
                          <a:effectLst/>
                          <a:latin typeface="+mn-lt"/>
                          <a:ea typeface="Times New Roman" panose="02020603050405020304" pitchFamily="18" charset="0"/>
                          <a:cs typeface="Times New Roman" panose="02020603050405020304" pitchFamily="18" charset="0"/>
                        </a:rPr>
                      </a:br>
                      <a:r>
                        <a:rPr lang="en-US" sz="1600" b="0" i="1" dirty="0">
                          <a:solidFill>
                            <a:schemeClr val="tx1"/>
                          </a:solidFill>
                          <a:effectLst/>
                          <a:latin typeface="+mn-lt"/>
                          <a:ea typeface="Times New Roman" panose="02020603050405020304" pitchFamily="18" charset="0"/>
                          <a:cs typeface="Times New Roman" panose="02020603050405020304" pitchFamily="18" charset="0"/>
                        </a:rPr>
                        <a:t>shares</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632002"/>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50%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750669"/>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538580"/>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3040063"/>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433074"/>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137519"/>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742297"/>
                  </a:ext>
                </a:extLst>
              </a:tr>
            </a:tbl>
          </a:graphicData>
        </a:graphic>
      </p:graphicFrame>
      <p:sp>
        <p:nvSpPr>
          <p:cNvPr id="17" name="TextBox 16">
            <a:extLst>
              <a:ext uri="{FF2B5EF4-FFF2-40B4-BE49-F238E27FC236}">
                <a16:creationId xmlns:a16="http://schemas.microsoft.com/office/drawing/2014/main" id="{2B3C03D0-106F-490F-379A-3A8418586EF1}"/>
              </a:ext>
            </a:extLst>
          </p:cNvPr>
          <p:cNvSpPr txBox="1"/>
          <p:nvPr/>
        </p:nvSpPr>
        <p:spPr>
          <a:xfrm>
            <a:off x="2819210" y="6406635"/>
            <a:ext cx="467360" cy="338554"/>
          </a:xfrm>
          <a:prstGeom prst="rect">
            <a:avLst/>
          </a:prstGeom>
          <a:noFill/>
        </p:spPr>
        <p:txBody>
          <a:bodyPr wrap="square">
            <a:spAutoFit/>
          </a:bodyPr>
          <a:lstStyle/>
          <a:p>
            <a:r>
              <a:rPr lang="en-US" sz="1600" dirty="0">
                <a:solidFill>
                  <a:schemeClr val="tx1"/>
                </a:solidFill>
                <a:effectLst/>
                <a:latin typeface="+mn-lt"/>
                <a:ea typeface="Times New Roman" panose="02020603050405020304" pitchFamily="18" charset="0"/>
                <a:cs typeface="Times New Roman" panose="02020603050405020304" pitchFamily="18" charset="0"/>
              </a:rPr>
              <a:t>11</a:t>
            </a:r>
            <a:endParaRPr lang="en-US" sz="1600" dirty="0"/>
          </a:p>
        </p:txBody>
      </p:sp>
      <p:sp>
        <p:nvSpPr>
          <p:cNvPr id="10" name="TextBox 3">
            <a:extLst>
              <a:ext uri="{FF2B5EF4-FFF2-40B4-BE49-F238E27FC236}">
                <a16:creationId xmlns:a16="http://schemas.microsoft.com/office/drawing/2014/main" id="{87D98F67-7106-014F-A1C8-B8AC6B0BA223}"/>
              </a:ext>
            </a:extLst>
          </p:cNvPr>
          <p:cNvSpPr txBox="1"/>
          <p:nvPr/>
        </p:nvSpPr>
        <p:spPr>
          <a:xfrm>
            <a:off x="5884294" y="6477796"/>
            <a:ext cx="6042275" cy="35485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Herforth et al., (2022), Methods and options to monitor the cost and affordability of a healthy diet globally. Background paper for FAO, IFAD, UNICEF, WFP and WHO.</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18665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3" end="3"/>
                                            </p:txEl>
                                          </p:spTgt>
                                        </p:tgtEl>
                                        <p:attrNameLst>
                                          <p:attrName>ppt_c</p:attrName>
                                        </p:attrNameLst>
                                      </p:cBhvr>
                                      <p:to>
                                        <a:srgbClr val="969696"/>
                                      </p:to>
                                    </p:animClr>
                                  </p:subTnLst>
                                </p:cTn>
                              </p:par>
                              <p:par>
                                <p:cTn id="19" presetID="1" presetClass="entr" presetSubtype="0" fill="hold" nodeType="withEffect">
                                  <p:stCondLst>
                                    <p:cond delay="0"/>
                                  </p:stCondLst>
                                  <p:childTnLst>
                                    <p:set>
                                      <p:cBhvr>
                                        <p:cTn id="20" dur="1" fill="hold">
                                          <p:stCondLst>
                                            <p:cond delay="0"/>
                                          </p:stCondLst>
                                        </p:cTn>
                                        <p:tgtEl>
                                          <p:spTgt spid="4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4" end="4"/>
                                            </p:txEl>
                                          </p:spTgt>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5" end="5"/>
                                            </p:txEl>
                                          </p:spTgt>
                                        </p:tgtEl>
                                        <p:attrNameLst>
                                          <p:attrName>ppt_c</p:attrName>
                                        </p:attrNameLst>
                                      </p:cBhvr>
                                      <p:to>
                                        <a:srgbClr val="969696"/>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6" end="6"/>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7" end="7"/>
                                            </p:txEl>
                                          </p:spTgt>
                                        </p:tgtEl>
                                        <p:attrNameLst>
                                          <p:attrName>ppt_c</p:attrName>
                                        </p:attrNameLst>
                                      </p:cBhvr>
                                      <p:to>
                                        <a:srgbClr val="969696"/>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9FF3E8B3-2BDB-2148-9FD8-F39574C15FB4}"/>
              </a:ext>
            </a:extLst>
          </p:cNvPr>
          <p:cNvGrpSpPr/>
          <p:nvPr/>
        </p:nvGrpSpPr>
        <p:grpSpPr>
          <a:xfrm>
            <a:off x="6172980" y="2194997"/>
            <a:ext cx="4138613" cy="3873763"/>
            <a:chOff x="6413303" y="2156133"/>
            <a:chExt cx="4138613" cy="3873763"/>
          </a:xfrm>
        </p:grpSpPr>
        <p:pic>
          <p:nvPicPr>
            <p:cNvPr id="31" name="Graphic 30">
              <a:extLst>
                <a:ext uri="{FF2B5EF4-FFF2-40B4-BE49-F238E27FC236}">
                  <a16:creationId xmlns:a16="http://schemas.microsoft.com/office/drawing/2014/main" id="{6233C060-27DA-3928-277B-441F7886A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3303" y="2509456"/>
              <a:ext cx="4138613" cy="3520440"/>
            </a:xfrm>
            <a:prstGeom prst="rect">
              <a:avLst/>
            </a:prstGeom>
          </p:spPr>
        </p:pic>
        <p:sp>
          <p:nvSpPr>
            <p:cNvPr id="93" name="TextBox 92">
              <a:extLst>
                <a:ext uri="{FF2B5EF4-FFF2-40B4-BE49-F238E27FC236}">
                  <a16:creationId xmlns:a16="http://schemas.microsoft.com/office/drawing/2014/main" id="{463AD4AC-9D26-4EAD-2817-3FABE78EB6B0}"/>
                </a:ext>
              </a:extLst>
            </p:cNvPr>
            <p:cNvSpPr txBox="1"/>
            <p:nvPr/>
          </p:nvSpPr>
          <p:spPr>
            <a:xfrm>
              <a:off x="7529866" y="2990903"/>
              <a:ext cx="945982" cy="705258"/>
            </a:xfrm>
            <a:prstGeom prst="rect">
              <a:avLst/>
            </a:prstGeom>
            <a:noFill/>
          </p:spPr>
          <p:txBody>
            <a:bodyPr wrap="square">
              <a:spAutoFit/>
            </a:bodyPr>
            <a:lstStyle/>
            <a:p>
              <a:pPr>
                <a:lnSpc>
                  <a:spcPct val="70000"/>
                </a:lnSpc>
              </a:pPr>
              <a:r>
                <a:rPr lang="en-US" sz="1400" b="1" dirty="0"/>
                <a:t>Sardines, small fish</a:t>
              </a:r>
            </a:p>
            <a:p>
              <a:pPr>
                <a:lnSpc>
                  <a:spcPct val="70000"/>
                </a:lnSpc>
              </a:pPr>
              <a:r>
                <a:rPr lang="en-US" sz="1400" b="1" dirty="0"/>
                <a:t>(dried)</a:t>
              </a:r>
            </a:p>
            <a:p>
              <a:pPr>
                <a:lnSpc>
                  <a:spcPct val="70000"/>
                </a:lnSpc>
              </a:pPr>
              <a:r>
                <a:rPr lang="en-US" sz="1400" b="1" i="1" dirty="0">
                  <a:solidFill>
                    <a:schemeClr val="tx1">
                      <a:lumMod val="65000"/>
                      <a:lumOff val="35000"/>
                    </a:schemeClr>
                  </a:solidFill>
                </a:rPr>
                <a:t>16%</a:t>
              </a:r>
              <a:endParaRPr lang="en-US" sz="1400" i="1" dirty="0">
                <a:solidFill>
                  <a:schemeClr val="tx1">
                    <a:lumMod val="65000"/>
                    <a:lumOff val="35000"/>
                  </a:schemeClr>
                </a:solidFill>
              </a:endParaRPr>
            </a:p>
          </p:txBody>
        </p:sp>
        <p:sp>
          <p:nvSpPr>
            <p:cNvPr id="94" name="TextBox 93">
              <a:extLst>
                <a:ext uri="{FF2B5EF4-FFF2-40B4-BE49-F238E27FC236}">
                  <a16:creationId xmlns:a16="http://schemas.microsoft.com/office/drawing/2014/main" id="{01A81300-5B83-D669-632D-D2F35F2224E9}"/>
                </a:ext>
              </a:extLst>
            </p:cNvPr>
            <p:cNvSpPr txBox="1"/>
            <p:nvPr/>
          </p:nvSpPr>
          <p:spPr>
            <a:xfrm>
              <a:off x="8431969" y="3079971"/>
              <a:ext cx="1474356" cy="554447"/>
            </a:xfrm>
            <a:prstGeom prst="rect">
              <a:avLst/>
            </a:prstGeom>
            <a:noFill/>
          </p:spPr>
          <p:txBody>
            <a:bodyPr wrap="square">
              <a:spAutoFit/>
            </a:bodyPr>
            <a:lstStyle/>
            <a:p>
              <a:pPr>
                <a:lnSpc>
                  <a:spcPct val="70000"/>
                </a:lnSpc>
              </a:pPr>
              <a:r>
                <a:rPr lang="en-US" sz="1400" b="1" dirty="0"/>
                <a:t>Maize, </a:t>
              </a:r>
              <a:br>
                <a:rPr lang="en-US" sz="1400" b="1" dirty="0"/>
              </a:br>
              <a:r>
                <a:rPr lang="en-US" sz="1400" b="1" dirty="0"/>
                <a:t>rice (25% broken) </a:t>
              </a:r>
              <a:r>
                <a:rPr lang="en-US" sz="1400" b="1" i="1" dirty="0">
                  <a:solidFill>
                    <a:schemeClr val="tx1">
                      <a:lumMod val="65000"/>
                      <a:lumOff val="35000"/>
                    </a:schemeClr>
                  </a:solidFill>
                </a:rPr>
                <a:t>18%</a:t>
              </a:r>
              <a:endParaRPr lang="en-US" sz="1400" i="1" dirty="0">
                <a:solidFill>
                  <a:schemeClr val="tx1">
                    <a:lumMod val="65000"/>
                    <a:lumOff val="35000"/>
                  </a:schemeClr>
                </a:solidFill>
              </a:endParaRPr>
            </a:p>
          </p:txBody>
        </p:sp>
        <p:sp>
          <p:nvSpPr>
            <p:cNvPr id="95" name="TextBox 94">
              <a:extLst>
                <a:ext uri="{FF2B5EF4-FFF2-40B4-BE49-F238E27FC236}">
                  <a16:creationId xmlns:a16="http://schemas.microsoft.com/office/drawing/2014/main" id="{78CC8F27-4BA6-8C78-A5FE-BE8832636839}"/>
                </a:ext>
              </a:extLst>
            </p:cNvPr>
            <p:cNvSpPr txBox="1"/>
            <p:nvPr/>
          </p:nvSpPr>
          <p:spPr>
            <a:xfrm>
              <a:off x="9122947" y="3801261"/>
              <a:ext cx="1105241" cy="403637"/>
            </a:xfrm>
            <a:prstGeom prst="rect">
              <a:avLst/>
            </a:prstGeom>
            <a:noFill/>
          </p:spPr>
          <p:txBody>
            <a:bodyPr wrap="square">
              <a:spAutoFit/>
            </a:bodyPr>
            <a:lstStyle/>
            <a:p>
              <a:pPr>
                <a:lnSpc>
                  <a:spcPct val="70000"/>
                </a:lnSpc>
              </a:pPr>
              <a:r>
                <a:rPr lang="en-US" sz="1400" b="1" dirty="0"/>
                <a:t>Groundnuts</a:t>
              </a:r>
              <a:br>
                <a:rPr lang="en-US" sz="1400" b="1" dirty="0"/>
              </a:br>
              <a:r>
                <a:rPr lang="en-US" sz="1400" b="1" i="1" dirty="0">
                  <a:solidFill>
                    <a:schemeClr val="tx1">
                      <a:lumMod val="65000"/>
                      <a:lumOff val="35000"/>
                    </a:schemeClr>
                  </a:solidFill>
                </a:rPr>
                <a:t>5%</a:t>
              </a:r>
              <a:endParaRPr lang="en-US" sz="1400" i="1" dirty="0">
                <a:solidFill>
                  <a:schemeClr val="tx1">
                    <a:lumMod val="65000"/>
                    <a:lumOff val="35000"/>
                  </a:schemeClr>
                </a:solidFill>
              </a:endParaRPr>
            </a:p>
          </p:txBody>
        </p:sp>
        <p:sp>
          <p:nvSpPr>
            <p:cNvPr id="96" name="TextBox 95">
              <a:extLst>
                <a:ext uri="{FF2B5EF4-FFF2-40B4-BE49-F238E27FC236}">
                  <a16:creationId xmlns:a16="http://schemas.microsoft.com/office/drawing/2014/main" id="{12AC755A-FA3E-87A2-E76A-49EFE9642D96}"/>
                </a:ext>
              </a:extLst>
            </p:cNvPr>
            <p:cNvSpPr txBox="1"/>
            <p:nvPr/>
          </p:nvSpPr>
          <p:spPr>
            <a:xfrm>
              <a:off x="9143573" y="4177942"/>
              <a:ext cx="1226830" cy="403637"/>
            </a:xfrm>
            <a:prstGeom prst="rect">
              <a:avLst/>
            </a:prstGeom>
            <a:noFill/>
          </p:spPr>
          <p:txBody>
            <a:bodyPr wrap="square">
              <a:spAutoFit/>
            </a:bodyPr>
            <a:lstStyle/>
            <a:p>
              <a:pPr>
                <a:lnSpc>
                  <a:spcPct val="70000"/>
                </a:lnSpc>
              </a:pPr>
              <a:r>
                <a:rPr lang="en-US" sz="1400" b="1" dirty="0"/>
                <a:t>Palm oil </a:t>
              </a:r>
              <a:br>
                <a:rPr lang="en-US" sz="1400" b="1" dirty="0"/>
              </a:br>
              <a:r>
                <a:rPr lang="en-US" sz="1400" b="1" i="1" dirty="0">
                  <a:solidFill>
                    <a:schemeClr val="tx1">
                      <a:lumMod val="65000"/>
                      <a:lumOff val="35000"/>
                    </a:schemeClr>
                  </a:solidFill>
                </a:rPr>
                <a:t>8%</a:t>
              </a:r>
              <a:endParaRPr lang="en-US" sz="1400" i="1" dirty="0">
                <a:solidFill>
                  <a:schemeClr val="tx1">
                    <a:lumMod val="65000"/>
                    <a:lumOff val="35000"/>
                  </a:schemeClr>
                </a:solidFill>
              </a:endParaRPr>
            </a:p>
          </p:txBody>
        </p:sp>
        <p:sp>
          <p:nvSpPr>
            <p:cNvPr id="97" name="TextBox 96">
              <a:extLst>
                <a:ext uri="{FF2B5EF4-FFF2-40B4-BE49-F238E27FC236}">
                  <a16:creationId xmlns:a16="http://schemas.microsoft.com/office/drawing/2014/main" id="{9CE63F4E-489C-564F-E44A-DD7743ACA455}"/>
                </a:ext>
              </a:extLst>
            </p:cNvPr>
            <p:cNvSpPr txBox="1"/>
            <p:nvPr/>
          </p:nvSpPr>
          <p:spPr>
            <a:xfrm>
              <a:off x="7916849" y="4930883"/>
              <a:ext cx="1399336" cy="605743"/>
            </a:xfrm>
            <a:prstGeom prst="rect">
              <a:avLst/>
            </a:prstGeom>
            <a:noFill/>
          </p:spPr>
          <p:txBody>
            <a:bodyPr wrap="square">
              <a:spAutoFit/>
            </a:bodyPr>
            <a:lstStyle/>
            <a:p>
              <a:pPr>
                <a:lnSpc>
                  <a:spcPct val="70000"/>
                </a:lnSpc>
                <a:spcBef>
                  <a:spcPts val="400"/>
                </a:spcBef>
              </a:pPr>
              <a:r>
                <a:rPr lang="en-US" sz="1400" b="1" dirty="0"/>
                <a:t>Onions, carrots, eggplant</a:t>
              </a:r>
            </a:p>
            <a:p>
              <a:pPr>
                <a:lnSpc>
                  <a:spcPct val="70000"/>
                </a:lnSpc>
                <a:spcBef>
                  <a:spcPts val="400"/>
                </a:spcBef>
              </a:pPr>
              <a:r>
                <a:rPr lang="en-US" sz="1400" b="1" i="1" dirty="0">
                  <a:solidFill>
                    <a:schemeClr val="tx1">
                      <a:lumMod val="65000"/>
                      <a:lumOff val="35000"/>
                    </a:schemeClr>
                  </a:solidFill>
                </a:rPr>
                <a:t>35%</a:t>
              </a:r>
              <a:endParaRPr lang="en-US" sz="1400" i="1" dirty="0">
                <a:solidFill>
                  <a:schemeClr val="tx1">
                    <a:lumMod val="65000"/>
                    <a:lumOff val="35000"/>
                  </a:schemeClr>
                </a:solidFill>
              </a:endParaRPr>
            </a:p>
          </p:txBody>
        </p:sp>
        <p:sp>
          <p:nvSpPr>
            <p:cNvPr id="98" name="TextBox 97">
              <a:extLst>
                <a:ext uri="{FF2B5EF4-FFF2-40B4-BE49-F238E27FC236}">
                  <a16:creationId xmlns:a16="http://schemas.microsoft.com/office/drawing/2014/main" id="{6B007513-36FA-E139-DBBB-8CD3A9881794}"/>
                </a:ext>
              </a:extLst>
            </p:cNvPr>
            <p:cNvSpPr txBox="1"/>
            <p:nvPr/>
          </p:nvSpPr>
          <p:spPr>
            <a:xfrm>
              <a:off x="6990602" y="4060874"/>
              <a:ext cx="997249" cy="554447"/>
            </a:xfrm>
            <a:prstGeom prst="rect">
              <a:avLst/>
            </a:prstGeom>
            <a:noFill/>
          </p:spPr>
          <p:txBody>
            <a:bodyPr wrap="square">
              <a:spAutoFit/>
            </a:bodyPr>
            <a:lstStyle/>
            <a:p>
              <a:pPr>
                <a:lnSpc>
                  <a:spcPct val="70000"/>
                </a:lnSpc>
              </a:pPr>
              <a:r>
                <a:rPr lang="en-US" sz="1400" b="1" dirty="0"/>
                <a:t>Dates, mangoes</a:t>
              </a:r>
              <a:br>
                <a:rPr lang="en-US" sz="1400" b="1" dirty="0"/>
              </a:br>
              <a:r>
                <a:rPr lang="en-US" sz="1400" b="1" i="1" dirty="0">
                  <a:solidFill>
                    <a:schemeClr val="tx1">
                      <a:lumMod val="65000"/>
                      <a:lumOff val="35000"/>
                    </a:schemeClr>
                  </a:solidFill>
                </a:rPr>
                <a:t>18%</a:t>
              </a:r>
              <a:endParaRPr lang="en-US" sz="1400" i="1" dirty="0">
                <a:solidFill>
                  <a:schemeClr val="tx1">
                    <a:lumMod val="65000"/>
                    <a:lumOff val="35000"/>
                  </a:schemeClr>
                </a:solidFill>
              </a:endParaRPr>
            </a:p>
          </p:txBody>
        </p:sp>
        <p:sp>
          <p:nvSpPr>
            <p:cNvPr id="99" name="TextBox 98">
              <a:extLst>
                <a:ext uri="{FF2B5EF4-FFF2-40B4-BE49-F238E27FC236}">
                  <a16:creationId xmlns:a16="http://schemas.microsoft.com/office/drawing/2014/main" id="{31C42BA4-80BC-16E2-8425-479EED87293E}"/>
                </a:ext>
              </a:extLst>
            </p:cNvPr>
            <p:cNvSpPr txBox="1"/>
            <p:nvPr/>
          </p:nvSpPr>
          <p:spPr>
            <a:xfrm>
              <a:off x="8002857" y="4042640"/>
              <a:ext cx="922015"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$2.19</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sp>
          <p:nvSpPr>
            <p:cNvPr id="104" name="TextBox 103">
              <a:extLst>
                <a:ext uri="{FF2B5EF4-FFF2-40B4-BE49-F238E27FC236}">
                  <a16:creationId xmlns:a16="http://schemas.microsoft.com/office/drawing/2014/main" id="{40958910-5F2E-E605-5066-2451ACB64076}"/>
                </a:ext>
              </a:extLst>
            </p:cNvPr>
            <p:cNvSpPr txBox="1"/>
            <p:nvPr/>
          </p:nvSpPr>
          <p:spPr>
            <a:xfrm>
              <a:off x="7964064" y="2156133"/>
              <a:ext cx="1269140" cy="367473"/>
            </a:xfrm>
            <a:prstGeom prst="rect">
              <a:avLst/>
            </a:prstGeom>
            <a:noFill/>
          </p:spPr>
          <p:txBody>
            <a:bodyPr wrap="square">
              <a:spAutoFit/>
            </a:bodyPr>
            <a:lstStyle/>
            <a:p>
              <a:pPr>
                <a:lnSpc>
                  <a:spcPct val="70000"/>
                </a:lnSpc>
              </a:pPr>
              <a:r>
                <a:rPr lang="en-US" sz="2400" b="1" dirty="0"/>
                <a:t>Senegal</a:t>
              </a:r>
              <a:endParaRPr lang="en-US" sz="2400" dirty="0"/>
            </a:p>
          </p:txBody>
        </p:sp>
      </p:grpSp>
      <p:sp>
        <p:nvSpPr>
          <p:cNvPr id="18" name="TextBox 17">
            <a:extLst>
              <a:ext uri="{FF2B5EF4-FFF2-40B4-BE49-F238E27FC236}">
                <a16:creationId xmlns:a16="http://schemas.microsoft.com/office/drawing/2014/main" id="{B0DD9738-FD0A-4919-128E-CCF86DA50B8A}"/>
              </a:ext>
            </a:extLst>
          </p:cNvPr>
          <p:cNvSpPr txBox="1"/>
          <p:nvPr/>
        </p:nvSpPr>
        <p:spPr>
          <a:xfrm>
            <a:off x="136091" y="1010353"/>
            <a:ext cx="11971229" cy="707886"/>
          </a:xfrm>
          <a:prstGeom prst="rect">
            <a:avLst/>
          </a:prstGeom>
          <a:noFill/>
        </p:spPr>
        <p:txBody>
          <a:bodyPr wrap="square">
            <a:spAutoFit/>
          </a:bodyPr>
          <a:lstStyle/>
          <a:p>
            <a:r>
              <a:rPr lang="en-US" sz="2000" dirty="0">
                <a:effectLst/>
                <a:ea typeface="Times New Roman" panose="02020603050405020304" pitchFamily="18" charset="0"/>
                <a:cs typeface="Times New Roman" panose="02020603050405020304" pitchFamily="18" charset="0"/>
              </a:rPr>
              <a:t>The benchmark Cost of a Healthy Diet is the least expensive </a:t>
            </a:r>
            <a:r>
              <a:rPr lang="en-US" sz="2000" dirty="0">
                <a:ea typeface="Times New Roman" panose="02020603050405020304" pitchFamily="18" charset="0"/>
                <a:cs typeface="Times New Roman" panose="02020603050405020304" pitchFamily="18" charset="0"/>
              </a:rPr>
              <a:t>Healthy Diet Basket of 11 items in 6 food groups </a:t>
            </a:r>
            <a:br>
              <a:rPr lang="en-US" sz="2000" dirty="0">
                <a:ea typeface="Times New Roman" panose="02020603050405020304" pitchFamily="18" charset="0"/>
                <a:cs typeface="Times New Roman" panose="02020603050405020304" pitchFamily="18" charset="0"/>
              </a:rPr>
            </a:br>
            <a:r>
              <a:rPr lang="en-US" sz="2000" dirty="0">
                <a:ea typeface="Times New Roman" panose="02020603050405020304" pitchFamily="18" charset="0"/>
                <a:cs typeface="Times New Roman" panose="02020603050405020304" pitchFamily="18" charset="0"/>
              </a:rPr>
              <a:t>using data reported by each country about the availability and price of locally consumed foods</a:t>
            </a:r>
            <a:endParaRPr lang="en-US" sz="2000" i="1" dirty="0"/>
          </a:p>
        </p:txBody>
      </p:sp>
      <p:sp>
        <p:nvSpPr>
          <p:cNvPr id="3" name="Title 4">
            <a:extLst>
              <a:ext uri="{FF2B5EF4-FFF2-40B4-BE49-F238E27FC236}">
                <a16:creationId xmlns:a16="http://schemas.microsoft.com/office/drawing/2014/main" id="{CC37A46E-4D75-1494-A9EF-B4483922B753}"/>
              </a:ext>
            </a:extLst>
          </p:cNvPr>
          <p:cNvSpPr txBox="1">
            <a:spLocks/>
          </p:cNvSpPr>
          <p:nvPr/>
        </p:nvSpPr>
        <p:spPr>
          <a:xfrm>
            <a:off x="90507" y="97385"/>
            <a:ext cx="11939673" cy="81012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Identifying least-cost healthy options reveals whether </a:t>
            </a:r>
            <a:br>
              <a:rPr lang="en-US" sz="3600" b="1" kern="0" dirty="0">
                <a:solidFill>
                  <a:srgbClr val="3083A7"/>
                </a:solidFill>
                <a:latin typeface="+mn-lt"/>
              </a:rPr>
            </a:br>
            <a:r>
              <a:rPr lang="en-US" sz="3600" b="1" kern="0" dirty="0">
                <a:solidFill>
                  <a:srgbClr val="3083A7"/>
                </a:solidFill>
                <a:latin typeface="+mn-lt"/>
              </a:rPr>
              <a:t>poor diets are due to high cost, low incomes, or food choice</a:t>
            </a:r>
          </a:p>
        </p:txBody>
      </p:sp>
      <p:sp>
        <p:nvSpPr>
          <p:cNvPr id="4" name="Text Box 4">
            <a:extLst>
              <a:ext uri="{FF2B5EF4-FFF2-40B4-BE49-F238E27FC236}">
                <a16:creationId xmlns:a16="http://schemas.microsoft.com/office/drawing/2014/main" id="{5EFEF0DB-2ED1-F13D-7C6D-A7291C183D8B}"/>
              </a:ext>
            </a:extLst>
          </p:cNvPr>
          <p:cNvSpPr txBox="1">
            <a:spLocks noChangeArrowheads="1"/>
          </p:cNvSpPr>
          <p:nvPr/>
        </p:nvSpPr>
        <p:spPr bwMode="auto">
          <a:xfrm>
            <a:off x="90507" y="6089181"/>
            <a:ext cx="12062399"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dirty="0">
                <a:solidFill>
                  <a:schemeClr val="bg1">
                    <a:lumMod val="50000"/>
                  </a:schemeClr>
                </a:solidFill>
              </a:rPr>
              <a:t>Note:  Each item’s cost is for a sufficient weight or volume to meet the HDB targets, based on matching item descriptions to food composition data. In food groups requiring multiple items, the lowest-cost foods are listed first.  Item descriptions are standardized across countries, with its availability and national average price reported by each country’s statistical agency to the International Comparison Program (ICP) for 2017. Cost levels are as published by FAO and the World Bank with methods detailed at Food Prices for Nutrition (2022). </a:t>
            </a:r>
            <a:r>
              <a:rPr lang="en-US" altLang="en-US" sz="1400" dirty="0">
                <a:solidFill>
                  <a:schemeClr val="bg1">
                    <a:lumMod val="50000"/>
                  </a:schemeClr>
                </a:solidFill>
                <a:hlinkClick r:id="rId5">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grpSp>
        <p:nvGrpSpPr>
          <p:cNvPr id="107" name="Group 106">
            <a:extLst>
              <a:ext uri="{FF2B5EF4-FFF2-40B4-BE49-F238E27FC236}">
                <a16:creationId xmlns:a16="http://schemas.microsoft.com/office/drawing/2014/main" id="{1A9C1B7E-E8CD-9B10-E235-155059956FD5}"/>
              </a:ext>
            </a:extLst>
          </p:cNvPr>
          <p:cNvGrpSpPr/>
          <p:nvPr/>
        </p:nvGrpSpPr>
        <p:grpSpPr>
          <a:xfrm>
            <a:off x="426086" y="2410317"/>
            <a:ext cx="6026347" cy="3650472"/>
            <a:chOff x="426086" y="2410317"/>
            <a:chExt cx="6026347" cy="3650472"/>
          </a:xfrm>
        </p:grpSpPr>
        <p:pic>
          <p:nvPicPr>
            <p:cNvPr id="36" name="Graphic 35">
              <a:extLst>
                <a:ext uri="{FF2B5EF4-FFF2-40B4-BE49-F238E27FC236}">
                  <a16:creationId xmlns:a16="http://schemas.microsoft.com/office/drawing/2014/main" id="{6F10E38B-E30E-9059-2F56-6B6543D6BE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9337" y="2540349"/>
              <a:ext cx="4138613" cy="3520440"/>
            </a:xfrm>
            <a:prstGeom prst="rect">
              <a:avLst/>
            </a:prstGeom>
          </p:spPr>
        </p:pic>
        <p:sp>
          <p:nvSpPr>
            <p:cNvPr id="12" name="Callout: Line 11">
              <a:extLst>
                <a:ext uri="{FF2B5EF4-FFF2-40B4-BE49-F238E27FC236}">
                  <a16:creationId xmlns:a16="http://schemas.microsoft.com/office/drawing/2014/main" id="{6E82A5A0-F5A7-B486-1ADC-AAF271572F0D}"/>
                </a:ext>
              </a:extLst>
            </p:cNvPr>
            <p:cNvSpPr/>
            <p:nvPr/>
          </p:nvSpPr>
          <p:spPr>
            <a:xfrm>
              <a:off x="426086" y="2489512"/>
              <a:ext cx="2307851" cy="364534"/>
            </a:xfrm>
            <a:prstGeom prst="borderCallout1">
              <a:avLst>
                <a:gd name="adj1" fmla="val 71296"/>
                <a:gd name="adj2" fmla="val 26287"/>
                <a:gd name="adj3" fmla="val 174185"/>
                <a:gd name="adj4" fmla="val 37921"/>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rgbClr val="C00000"/>
                  </a:solidFill>
                </a:rPr>
                <a:t>Animal source foods</a:t>
              </a:r>
              <a:br>
                <a:rPr lang="en-US" sz="1600" dirty="0">
                  <a:solidFill>
                    <a:srgbClr val="C00000"/>
                  </a:solidFill>
                </a:rPr>
              </a:br>
              <a:r>
                <a:rPr lang="en-US" sz="1600" dirty="0">
                  <a:solidFill>
                    <a:srgbClr val="C00000"/>
                  </a:solidFill>
                </a:rPr>
                <a:t>(2 items, 150 kcal each)</a:t>
              </a:r>
            </a:p>
          </p:txBody>
        </p:sp>
        <p:sp>
          <p:nvSpPr>
            <p:cNvPr id="13" name="Callout: Line 12">
              <a:extLst>
                <a:ext uri="{FF2B5EF4-FFF2-40B4-BE49-F238E27FC236}">
                  <a16:creationId xmlns:a16="http://schemas.microsoft.com/office/drawing/2014/main" id="{9D9CD46D-BD26-97A3-84B9-C1A2E8AF1046}"/>
                </a:ext>
              </a:extLst>
            </p:cNvPr>
            <p:cNvSpPr/>
            <p:nvPr/>
          </p:nvSpPr>
          <p:spPr>
            <a:xfrm>
              <a:off x="4255998" y="5432669"/>
              <a:ext cx="1759839" cy="389858"/>
            </a:xfrm>
            <a:prstGeom prst="borderCallout1">
              <a:avLst>
                <a:gd name="adj1" fmla="val 9555"/>
                <a:gd name="adj2" fmla="val 59225"/>
                <a:gd name="adj3" fmla="val -91481"/>
                <a:gd name="adj4" fmla="val 4712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accent6">
                      <a:lumMod val="50000"/>
                    </a:schemeClr>
                  </a:solidFill>
                </a:rPr>
                <a:t>Vegetables</a:t>
              </a:r>
              <a:br>
                <a:rPr lang="en-US" sz="1600" b="1" dirty="0">
                  <a:solidFill>
                    <a:schemeClr val="accent6">
                      <a:lumMod val="50000"/>
                    </a:schemeClr>
                  </a:solidFill>
                </a:rPr>
              </a:br>
              <a:r>
                <a:rPr lang="en-US" sz="1600" dirty="0">
                  <a:solidFill>
                    <a:schemeClr val="accent6">
                      <a:lumMod val="50000"/>
                    </a:schemeClr>
                  </a:solidFill>
                </a:rPr>
                <a:t>(3 at 30 kcal each)</a:t>
              </a:r>
            </a:p>
          </p:txBody>
        </p:sp>
        <p:sp>
          <p:nvSpPr>
            <p:cNvPr id="14" name="Callout: Line 13">
              <a:extLst>
                <a:ext uri="{FF2B5EF4-FFF2-40B4-BE49-F238E27FC236}">
                  <a16:creationId xmlns:a16="http://schemas.microsoft.com/office/drawing/2014/main" id="{83847E02-BC05-C5C8-0713-23706EE725CC}"/>
                </a:ext>
              </a:extLst>
            </p:cNvPr>
            <p:cNvSpPr/>
            <p:nvPr/>
          </p:nvSpPr>
          <p:spPr>
            <a:xfrm>
              <a:off x="4340777" y="2982089"/>
              <a:ext cx="2111656" cy="422370"/>
            </a:xfrm>
            <a:prstGeom prst="borderCallout1">
              <a:avLst>
                <a:gd name="adj1" fmla="val 99788"/>
                <a:gd name="adj2" fmla="val 38360"/>
                <a:gd name="adj3" fmla="val 122039"/>
                <a:gd name="adj4" fmla="val 3374"/>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accent4">
                      <a:lumMod val="50000"/>
                    </a:schemeClr>
                  </a:solidFill>
                </a:rPr>
                <a:t>Legumes, </a:t>
              </a:r>
              <a:r>
                <a:rPr lang="en-US" sz="1600" b="1" dirty="0">
                  <a:solidFill>
                    <a:srgbClr val="604900"/>
                  </a:solidFill>
                </a:rPr>
                <a:t>nuts</a:t>
              </a:r>
              <a:r>
                <a:rPr lang="en-US" sz="1600" b="1" dirty="0">
                  <a:solidFill>
                    <a:schemeClr val="accent4">
                      <a:lumMod val="50000"/>
                    </a:schemeClr>
                  </a:solidFill>
                </a:rPr>
                <a:t> &amp; seeds</a:t>
              </a:r>
            </a:p>
            <a:p>
              <a:pPr>
                <a:lnSpc>
                  <a:spcPct val="70000"/>
                </a:lnSpc>
              </a:pPr>
              <a:r>
                <a:rPr lang="en-US" sz="1600" dirty="0">
                  <a:solidFill>
                    <a:schemeClr val="accent4">
                      <a:lumMod val="50000"/>
                    </a:schemeClr>
                  </a:solidFill>
                </a:rPr>
                <a:t>(1 item, 300 kcal)</a:t>
              </a:r>
            </a:p>
          </p:txBody>
        </p:sp>
        <p:sp>
          <p:nvSpPr>
            <p:cNvPr id="15" name="Callout: Line 14">
              <a:extLst>
                <a:ext uri="{FF2B5EF4-FFF2-40B4-BE49-F238E27FC236}">
                  <a16:creationId xmlns:a16="http://schemas.microsoft.com/office/drawing/2014/main" id="{0033CB70-7A09-4688-C3BA-F2C572EB5A8D}"/>
                </a:ext>
              </a:extLst>
            </p:cNvPr>
            <p:cNvSpPr/>
            <p:nvPr/>
          </p:nvSpPr>
          <p:spPr>
            <a:xfrm>
              <a:off x="4708432" y="3725918"/>
              <a:ext cx="1704871" cy="446276"/>
            </a:xfrm>
            <a:prstGeom prst="borderCallout1">
              <a:avLst>
                <a:gd name="adj1" fmla="val 668"/>
                <a:gd name="adj2" fmla="val 21448"/>
                <a:gd name="adj3" fmla="val -77142"/>
                <a:gd name="adj4" fmla="val 1307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70000"/>
                </a:lnSpc>
              </a:pPr>
              <a:r>
                <a:rPr lang="en-US" sz="1600" b="1" dirty="0">
                  <a:solidFill>
                    <a:schemeClr val="accent4">
                      <a:lumMod val="75000"/>
                    </a:schemeClr>
                  </a:solidFill>
                </a:rPr>
                <a:t>Oils &amp; fats</a:t>
              </a:r>
              <a:br>
                <a:rPr lang="en-US" sz="1600" b="1" dirty="0">
                  <a:solidFill>
                    <a:schemeClr val="accent4">
                      <a:lumMod val="75000"/>
                    </a:schemeClr>
                  </a:solidFill>
                </a:rPr>
              </a:br>
              <a:r>
                <a:rPr lang="en-US" sz="1600" dirty="0">
                  <a:solidFill>
                    <a:schemeClr val="accent4">
                      <a:lumMod val="75000"/>
                    </a:schemeClr>
                  </a:solidFill>
                </a:rPr>
                <a:t>(1 item, 300 kcal)</a:t>
              </a:r>
            </a:p>
          </p:txBody>
        </p:sp>
        <p:sp>
          <p:nvSpPr>
            <p:cNvPr id="16" name="Callout: Line 15">
              <a:extLst>
                <a:ext uri="{FF2B5EF4-FFF2-40B4-BE49-F238E27FC236}">
                  <a16:creationId xmlns:a16="http://schemas.microsoft.com/office/drawing/2014/main" id="{ED872028-93D5-6F39-602A-A645BE443B3B}"/>
                </a:ext>
              </a:extLst>
            </p:cNvPr>
            <p:cNvSpPr/>
            <p:nvPr/>
          </p:nvSpPr>
          <p:spPr>
            <a:xfrm>
              <a:off x="508849" y="5489095"/>
              <a:ext cx="1759839" cy="316332"/>
            </a:xfrm>
            <a:prstGeom prst="borderCallout1">
              <a:avLst>
                <a:gd name="adj1" fmla="val 2663"/>
                <a:gd name="adj2" fmla="val 51712"/>
                <a:gd name="adj3" fmla="val -93886"/>
                <a:gd name="adj4" fmla="val 73165"/>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rgbClr val="7030A0"/>
                  </a:solidFill>
                </a:rPr>
                <a:t>Fruits</a:t>
              </a:r>
              <a:br>
                <a:rPr lang="en-US" sz="1600" dirty="0">
                  <a:solidFill>
                    <a:srgbClr val="7030A0"/>
                  </a:solidFill>
                </a:rPr>
              </a:br>
              <a:r>
                <a:rPr lang="en-US" sz="1600" dirty="0">
                  <a:solidFill>
                    <a:srgbClr val="7030A0"/>
                  </a:solidFill>
                </a:rPr>
                <a:t>(2 at 80 kcal each)</a:t>
              </a:r>
            </a:p>
          </p:txBody>
        </p:sp>
        <p:sp>
          <p:nvSpPr>
            <p:cNvPr id="17" name="Callout: Line 16">
              <a:extLst>
                <a:ext uri="{FF2B5EF4-FFF2-40B4-BE49-F238E27FC236}">
                  <a16:creationId xmlns:a16="http://schemas.microsoft.com/office/drawing/2014/main" id="{D665D7EF-D4E2-0B7C-B77F-D4491153D66A}"/>
                </a:ext>
              </a:extLst>
            </p:cNvPr>
            <p:cNvSpPr/>
            <p:nvPr/>
          </p:nvSpPr>
          <p:spPr>
            <a:xfrm>
              <a:off x="3674845" y="2410317"/>
              <a:ext cx="2307850" cy="504536"/>
            </a:xfrm>
            <a:prstGeom prst="borderCallout1">
              <a:avLst>
                <a:gd name="adj1" fmla="val 101641"/>
                <a:gd name="adj2" fmla="val 16768"/>
                <a:gd name="adj3" fmla="val 135973"/>
                <a:gd name="adj4" fmla="val -379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bg2">
                      <a:lumMod val="25000"/>
                    </a:schemeClr>
                  </a:solidFill>
                </a:rPr>
                <a:t>Starchy staples</a:t>
              </a:r>
              <a:br>
                <a:rPr lang="en-US" sz="1600" dirty="0">
                  <a:solidFill>
                    <a:schemeClr val="bg2">
                      <a:lumMod val="25000"/>
                    </a:schemeClr>
                  </a:solidFill>
                </a:rPr>
              </a:br>
              <a:r>
                <a:rPr lang="en-US" sz="1600" dirty="0">
                  <a:solidFill>
                    <a:schemeClr val="bg2">
                      <a:lumMod val="25000"/>
                    </a:schemeClr>
                  </a:solidFill>
                </a:rPr>
                <a:t>(2 items, 580 kcal each)</a:t>
              </a:r>
            </a:p>
          </p:txBody>
        </p:sp>
      </p:grpSp>
      <p:grpSp>
        <p:nvGrpSpPr>
          <p:cNvPr id="108" name="Group 107">
            <a:extLst>
              <a:ext uri="{FF2B5EF4-FFF2-40B4-BE49-F238E27FC236}">
                <a16:creationId xmlns:a16="http://schemas.microsoft.com/office/drawing/2014/main" id="{09680A8B-7EEE-28EA-0684-FB91A67242BE}"/>
              </a:ext>
            </a:extLst>
          </p:cNvPr>
          <p:cNvGrpSpPr/>
          <p:nvPr/>
        </p:nvGrpSpPr>
        <p:grpSpPr>
          <a:xfrm>
            <a:off x="1791375" y="2935308"/>
            <a:ext cx="3248671" cy="2452683"/>
            <a:chOff x="1791375" y="2935308"/>
            <a:chExt cx="3248671" cy="2452683"/>
          </a:xfrm>
        </p:grpSpPr>
        <p:sp>
          <p:nvSpPr>
            <p:cNvPr id="85" name="TextBox 84">
              <a:extLst>
                <a:ext uri="{FF2B5EF4-FFF2-40B4-BE49-F238E27FC236}">
                  <a16:creationId xmlns:a16="http://schemas.microsoft.com/office/drawing/2014/main" id="{FACC793A-9E98-8DEF-86A5-5868812C1EF6}"/>
                </a:ext>
              </a:extLst>
            </p:cNvPr>
            <p:cNvSpPr txBox="1"/>
            <p:nvPr/>
          </p:nvSpPr>
          <p:spPr>
            <a:xfrm>
              <a:off x="1791375" y="3364825"/>
              <a:ext cx="1423536" cy="705258"/>
            </a:xfrm>
            <a:prstGeom prst="rect">
              <a:avLst/>
            </a:prstGeom>
            <a:noFill/>
          </p:spPr>
          <p:txBody>
            <a:bodyPr wrap="square">
              <a:spAutoFit/>
            </a:bodyPr>
            <a:lstStyle/>
            <a:p>
              <a:pPr>
                <a:lnSpc>
                  <a:spcPct val="70000"/>
                </a:lnSpc>
              </a:pPr>
              <a:r>
                <a:rPr lang="en-US" sz="1400" b="1" dirty="0"/>
                <a:t>Buffalo milk, </a:t>
              </a:r>
              <a:br>
                <a:rPr lang="en-US" sz="1400" b="1" dirty="0"/>
              </a:br>
              <a:r>
                <a:rPr lang="en-US" sz="1400" b="1" dirty="0"/>
                <a:t>live chicken</a:t>
              </a:r>
              <a:br>
                <a:rPr lang="en-US" sz="1400" b="1" dirty="0"/>
              </a:br>
              <a:r>
                <a:rPr lang="en-US" sz="1400" b="1" i="1" dirty="0">
                  <a:solidFill>
                    <a:schemeClr val="tx1">
                      <a:lumMod val="65000"/>
                      <a:lumOff val="35000"/>
                    </a:schemeClr>
                  </a:solidFill>
                </a:rPr>
                <a:t>(29% of cost)</a:t>
              </a:r>
            </a:p>
            <a:p>
              <a:pPr>
                <a:lnSpc>
                  <a:spcPct val="70000"/>
                </a:lnSpc>
              </a:pPr>
              <a:endParaRPr lang="en-US" sz="1400" dirty="0"/>
            </a:p>
          </p:txBody>
        </p:sp>
        <p:sp>
          <p:nvSpPr>
            <p:cNvPr id="86" name="TextBox 85">
              <a:extLst>
                <a:ext uri="{FF2B5EF4-FFF2-40B4-BE49-F238E27FC236}">
                  <a16:creationId xmlns:a16="http://schemas.microsoft.com/office/drawing/2014/main" id="{8E675A16-796D-660B-0655-BD1322106A99}"/>
                </a:ext>
              </a:extLst>
            </p:cNvPr>
            <p:cNvSpPr txBox="1"/>
            <p:nvPr/>
          </p:nvSpPr>
          <p:spPr>
            <a:xfrm>
              <a:off x="3022853" y="2935308"/>
              <a:ext cx="1234071" cy="554447"/>
            </a:xfrm>
            <a:prstGeom prst="rect">
              <a:avLst/>
            </a:prstGeom>
            <a:noFill/>
          </p:spPr>
          <p:txBody>
            <a:bodyPr wrap="square">
              <a:spAutoFit/>
            </a:bodyPr>
            <a:lstStyle/>
            <a:p>
              <a:pPr>
                <a:lnSpc>
                  <a:spcPct val="70000"/>
                </a:lnSpc>
              </a:pPr>
              <a:r>
                <a:rPr lang="en-US" sz="1400" b="1" dirty="0"/>
                <a:t>Wheat flour, maize</a:t>
              </a:r>
              <a:br>
                <a:rPr lang="en-US" sz="1400" b="1" dirty="0"/>
              </a:br>
              <a:r>
                <a:rPr lang="en-US" sz="1400" b="1" i="1" dirty="0">
                  <a:solidFill>
                    <a:schemeClr val="bg2">
                      <a:lumMod val="25000"/>
                    </a:schemeClr>
                  </a:solidFill>
                </a:rPr>
                <a:t>(12% of cost)</a:t>
              </a:r>
              <a:endParaRPr lang="en-US" sz="1400" i="1" dirty="0">
                <a:solidFill>
                  <a:schemeClr val="bg2">
                    <a:lumMod val="25000"/>
                  </a:schemeClr>
                </a:solidFill>
              </a:endParaRPr>
            </a:p>
          </p:txBody>
        </p:sp>
        <p:sp>
          <p:nvSpPr>
            <p:cNvPr id="87" name="TextBox 86">
              <a:extLst>
                <a:ext uri="{FF2B5EF4-FFF2-40B4-BE49-F238E27FC236}">
                  <a16:creationId xmlns:a16="http://schemas.microsoft.com/office/drawing/2014/main" id="{B4C0EF1E-6F5B-D9B8-D480-54B01A822E0C}"/>
                </a:ext>
              </a:extLst>
            </p:cNvPr>
            <p:cNvSpPr txBox="1"/>
            <p:nvPr/>
          </p:nvSpPr>
          <p:spPr>
            <a:xfrm>
              <a:off x="3639889" y="3614947"/>
              <a:ext cx="1400157" cy="403637"/>
            </a:xfrm>
            <a:prstGeom prst="rect">
              <a:avLst/>
            </a:prstGeom>
            <a:noFill/>
          </p:spPr>
          <p:txBody>
            <a:bodyPr wrap="square">
              <a:spAutoFit/>
            </a:bodyPr>
            <a:lstStyle/>
            <a:p>
              <a:pPr>
                <a:lnSpc>
                  <a:spcPct val="70000"/>
                </a:lnSpc>
              </a:pPr>
              <a:r>
                <a:rPr lang="en-US" sz="1400" b="1" dirty="0"/>
                <a:t>Red lentils </a:t>
              </a:r>
              <a:br>
                <a:rPr lang="en-US" sz="1400" b="1" dirty="0"/>
              </a:br>
              <a:r>
                <a:rPr lang="en-US" sz="1400" b="1" i="1" dirty="0">
                  <a:solidFill>
                    <a:schemeClr val="tx1">
                      <a:lumMod val="65000"/>
                      <a:lumOff val="35000"/>
                    </a:schemeClr>
                  </a:solidFill>
                </a:rPr>
                <a:t>(9% of cost)</a:t>
              </a:r>
              <a:endParaRPr lang="en-US" sz="1400" i="1" dirty="0">
                <a:solidFill>
                  <a:schemeClr val="tx1">
                    <a:lumMod val="65000"/>
                    <a:lumOff val="35000"/>
                  </a:schemeClr>
                </a:solidFill>
              </a:endParaRPr>
            </a:p>
          </p:txBody>
        </p:sp>
        <p:sp>
          <p:nvSpPr>
            <p:cNvPr id="88" name="TextBox 87">
              <a:extLst>
                <a:ext uri="{FF2B5EF4-FFF2-40B4-BE49-F238E27FC236}">
                  <a16:creationId xmlns:a16="http://schemas.microsoft.com/office/drawing/2014/main" id="{0063BD4E-D519-50D2-4635-83ED8D021C2C}"/>
                </a:ext>
              </a:extLst>
            </p:cNvPr>
            <p:cNvSpPr txBox="1"/>
            <p:nvPr/>
          </p:nvSpPr>
          <p:spPr>
            <a:xfrm>
              <a:off x="3788796" y="4086240"/>
              <a:ext cx="1226830" cy="403637"/>
            </a:xfrm>
            <a:prstGeom prst="rect">
              <a:avLst/>
            </a:prstGeom>
            <a:noFill/>
          </p:spPr>
          <p:txBody>
            <a:bodyPr wrap="square">
              <a:spAutoFit/>
            </a:bodyPr>
            <a:lstStyle/>
            <a:p>
              <a:pPr>
                <a:lnSpc>
                  <a:spcPct val="70000"/>
                </a:lnSpc>
              </a:pPr>
              <a:r>
                <a:rPr lang="en-US" sz="1400" b="1" dirty="0"/>
                <a:t>Vegetable oil </a:t>
              </a:r>
              <a:br>
                <a:rPr lang="en-US" sz="1400" b="1" dirty="0"/>
              </a:br>
              <a:r>
                <a:rPr lang="en-US" sz="1400" b="1" i="1" dirty="0">
                  <a:solidFill>
                    <a:schemeClr val="tx1">
                      <a:lumMod val="65000"/>
                      <a:lumOff val="35000"/>
                    </a:schemeClr>
                  </a:solidFill>
                </a:rPr>
                <a:t>(5% of cost)</a:t>
              </a:r>
              <a:endParaRPr lang="en-US" sz="1400" i="1" dirty="0">
                <a:solidFill>
                  <a:schemeClr val="tx1">
                    <a:lumMod val="65000"/>
                    <a:lumOff val="35000"/>
                  </a:schemeClr>
                </a:solidFill>
              </a:endParaRPr>
            </a:p>
          </p:txBody>
        </p:sp>
        <p:sp>
          <p:nvSpPr>
            <p:cNvPr id="89" name="TextBox 88">
              <a:extLst>
                <a:ext uri="{FF2B5EF4-FFF2-40B4-BE49-F238E27FC236}">
                  <a16:creationId xmlns:a16="http://schemas.microsoft.com/office/drawing/2014/main" id="{61B2D033-EAA6-A6AD-EDE3-E7A80F2D1421}"/>
                </a:ext>
              </a:extLst>
            </p:cNvPr>
            <p:cNvSpPr txBox="1"/>
            <p:nvPr/>
          </p:nvSpPr>
          <p:spPr>
            <a:xfrm>
              <a:off x="3359219" y="4682733"/>
              <a:ext cx="1226830" cy="705258"/>
            </a:xfrm>
            <a:prstGeom prst="rect">
              <a:avLst/>
            </a:prstGeom>
            <a:noFill/>
          </p:spPr>
          <p:txBody>
            <a:bodyPr wrap="square">
              <a:spAutoFit/>
            </a:bodyPr>
            <a:lstStyle/>
            <a:p>
              <a:pPr>
                <a:lnSpc>
                  <a:spcPct val="70000"/>
                </a:lnSpc>
              </a:pPr>
              <a:r>
                <a:rPr lang="en-US" sz="1400" b="1" dirty="0"/>
                <a:t>Onions, carrots,</a:t>
              </a:r>
              <a:br>
                <a:rPr lang="en-US" sz="1400" b="1" dirty="0"/>
              </a:br>
              <a:r>
                <a:rPr lang="en-US" sz="1400" b="1" dirty="0"/>
                <a:t>water spinach</a:t>
              </a:r>
              <a:br>
                <a:rPr lang="en-US" sz="1400" b="1" dirty="0"/>
              </a:br>
              <a:r>
                <a:rPr lang="en-US" sz="1400" b="1" i="1" dirty="0">
                  <a:solidFill>
                    <a:schemeClr val="bg2">
                      <a:lumMod val="25000"/>
                    </a:schemeClr>
                  </a:solidFill>
                </a:rPr>
                <a:t>(18% of cost)</a:t>
              </a:r>
              <a:endParaRPr lang="en-US" sz="1400" i="1" dirty="0">
                <a:solidFill>
                  <a:schemeClr val="bg2">
                    <a:lumMod val="25000"/>
                  </a:schemeClr>
                </a:solidFill>
              </a:endParaRPr>
            </a:p>
          </p:txBody>
        </p:sp>
        <p:sp>
          <p:nvSpPr>
            <p:cNvPr id="90" name="TextBox 89">
              <a:extLst>
                <a:ext uri="{FF2B5EF4-FFF2-40B4-BE49-F238E27FC236}">
                  <a16:creationId xmlns:a16="http://schemas.microsoft.com/office/drawing/2014/main" id="{612C072A-09B8-7CB9-D908-422B11DC3BF1}"/>
                </a:ext>
              </a:extLst>
            </p:cNvPr>
            <p:cNvSpPr txBox="1"/>
            <p:nvPr/>
          </p:nvSpPr>
          <p:spPr>
            <a:xfrm>
              <a:off x="1914945" y="4779772"/>
              <a:ext cx="1329388" cy="554447"/>
            </a:xfrm>
            <a:prstGeom prst="rect">
              <a:avLst/>
            </a:prstGeom>
            <a:noFill/>
          </p:spPr>
          <p:txBody>
            <a:bodyPr wrap="square">
              <a:spAutoFit/>
            </a:bodyPr>
            <a:lstStyle/>
            <a:p>
              <a:pPr>
                <a:lnSpc>
                  <a:spcPct val="70000"/>
                </a:lnSpc>
              </a:pPr>
              <a:r>
                <a:rPr lang="en-US" sz="1400" b="1" dirty="0"/>
                <a:t>Bananas, coconut</a:t>
              </a:r>
              <a:br>
                <a:rPr lang="en-US" sz="1400" b="1" dirty="0"/>
              </a:br>
              <a:r>
                <a:rPr lang="en-US" sz="1400" b="1" i="1" dirty="0">
                  <a:solidFill>
                    <a:schemeClr val="tx1">
                      <a:lumMod val="65000"/>
                      <a:lumOff val="35000"/>
                    </a:schemeClr>
                  </a:solidFill>
                </a:rPr>
                <a:t>(27% of cost)</a:t>
              </a:r>
              <a:endParaRPr lang="en-US" sz="1400" i="1" dirty="0">
                <a:solidFill>
                  <a:schemeClr val="tx1">
                    <a:lumMod val="65000"/>
                    <a:lumOff val="35000"/>
                  </a:schemeClr>
                </a:solidFill>
              </a:endParaRPr>
            </a:p>
          </p:txBody>
        </p:sp>
        <p:sp>
          <p:nvSpPr>
            <p:cNvPr id="91" name="TextBox 90">
              <a:extLst>
                <a:ext uri="{FF2B5EF4-FFF2-40B4-BE49-F238E27FC236}">
                  <a16:creationId xmlns:a16="http://schemas.microsoft.com/office/drawing/2014/main" id="{4BF954AD-3659-C032-320E-47C731F4E238}"/>
                </a:ext>
              </a:extLst>
            </p:cNvPr>
            <p:cNvSpPr txBox="1"/>
            <p:nvPr/>
          </p:nvSpPr>
          <p:spPr>
            <a:xfrm>
              <a:off x="2548973" y="4094193"/>
              <a:ext cx="1064826"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$3.41</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sp>
        <p:nvSpPr>
          <p:cNvPr id="103" name="TextBox 102">
            <a:extLst>
              <a:ext uri="{FF2B5EF4-FFF2-40B4-BE49-F238E27FC236}">
                <a16:creationId xmlns:a16="http://schemas.microsoft.com/office/drawing/2014/main" id="{414FF98A-9360-907D-BBCF-58E020285829}"/>
              </a:ext>
            </a:extLst>
          </p:cNvPr>
          <p:cNvSpPr txBox="1"/>
          <p:nvPr/>
        </p:nvSpPr>
        <p:spPr>
          <a:xfrm>
            <a:off x="2482251" y="2132031"/>
            <a:ext cx="1269140" cy="367473"/>
          </a:xfrm>
          <a:prstGeom prst="rect">
            <a:avLst/>
          </a:prstGeom>
          <a:noFill/>
        </p:spPr>
        <p:txBody>
          <a:bodyPr wrap="square">
            <a:spAutoFit/>
          </a:bodyPr>
          <a:lstStyle/>
          <a:p>
            <a:pPr>
              <a:lnSpc>
                <a:spcPct val="70000"/>
              </a:lnSpc>
            </a:pPr>
            <a:r>
              <a:rPr lang="en-US" sz="2400" b="1" dirty="0"/>
              <a:t>Pakistan</a:t>
            </a:r>
            <a:endParaRPr lang="en-US" sz="2400" dirty="0"/>
          </a:p>
        </p:txBody>
      </p:sp>
      <p:sp>
        <p:nvSpPr>
          <p:cNvPr id="114" name="Text Box 4">
            <a:extLst>
              <a:ext uri="{FF2B5EF4-FFF2-40B4-BE49-F238E27FC236}">
                <a16:creationId xmlns:a16="http://schemas.microsoft.com/office/drawing/2014/main" id="{A558FA1D-F310-DF00-91EA-1035595803BF}"/>
              </a:ext>
            </a:extLst>
          </p:cNvPr>
          <p:cNvSpPr txBox="1">
            <a:spLocks noChangeArrowheads="1"/>
          </p:cNvSpPr>
          <p:nvPr/>
        </p:nvSpPr>
        <p:spPr bwMode="auto">
          <a:xfrm>
            <a:off x="24307" y="3095595"/>
            <a:ext cx="1732424" cy="6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Areas show share of cost needed to </a:t>
            </a:r>
            <a:br>
              <a:rPr lang="en-US" altLang="en-US" sz="1400" i="1" dirty="0">
                <a:solidFill>
                  <a:schemeClr val="accent1">
                    <a:lumMod val="50000"/>
                  </a:schemeClr>
                </a:solidFill>
              </a:rPr>
            </a:br>
            <a:r>
              <a:rPr lang="en-US" altLang="en-US" sz="1400" i="1" dirty="0">
                <a:solidFill>
                  <a:schemeClr val="accent1">
                    <a:lumMod val="50000"/>
                  </a:schemeClr>
                </a:solidFill>
              </a:rPr>
              <a:t>meet HDB targets</a:t>
            </a:r>
          </a:p>
        </p:txBody>
      </p:sp>
    </p:spTree>
    <p:extLst>
      <p:ext uri="{BB962C8B-B14F-4D97-AF65-F5344CB8AC3E}">
        <p14:creationId xmlns:p14="http://schemas.microsoft.com/office/powerpoint/2010/main" val="118617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subTnLst>
                                    <p:animClr clrSpc="rgb" dir="cw">
                                      <p:cBhvr override="childStyle">
                                        <p:cTn dur="1" fill="hold" display="0" masterRel="nextClick" afterEffect="1"/>
                                        <p:tgtEl>
                                          <p:spTgt spid="114"/>
                                        </p:tgtEl>
                                        <p:attrNameLst>
                                          <p:attrName>ppt_c</p:attrName>
                                        </p:attrNameLst>
                                      </p:cBhvr>
                                      <p:to>
                                        <a:srgbClr val="C0C0C0"/>
                                      </p:to>
                                    </p:animClr>
                                  </p:subTnLst>
                                </p:cTn>
                              </p:par>
                              <p:par>
                                <p:cTn id="9" presetID="1" presetClass="entr" presetSubtype="0"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103" grpId="0"/>
      <p:bldP spid="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FFB21D3-44D8-71E6-C7B9-D4F7EEA05EEF}"/>
              </a:ext>
            </a:extLst>
          </p:cNvPr>
          <p:cNvGrpSpPr/>
          <p:nvPr/>
        </p:nvGrpSpPr>
        <p:grpSpPr>
          <a:xfrm>
            <a:off x="994783" y="2189372"/>
            <a:ext cx="4714412" cy="3887400"/>
            <a:chOff x="994783" y="2189372"/>
            <a:chExt cx="4714412" cy="3887400"/>
          </a:xfrm>
        </p:grpSpPr>
        <p:pic>
          <p:nvPicPr>
            <p:cNvPr id="33" name="Graphic 32">
              <a:extLst>
                <a:ext uri="{FF2B5EF4-FFF2-40B4-BE49-F238E27FC236}">
                  <a16:creationId xmlns:a16="http://schemas.microsoft.com/office/drawing/2014/main" id="{F6D45D70-6704-0490-8A73-52547253AE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4783" y="2545854"/>
              <a:ext cx="4138613" cy="3530918"/>
            </a:xfrm>
            <a:prstGeom prst="rect">
              <a:avLst/>
            </a:prstGeom>
          </p:spPr>
        </p:pic>
        <p:sp>
          <p:nvSpPr>
            <p:cNvPr id="105" name="TextBox 104">
              <a:extLst>
                <a:ext uri="{FF2B5EF4-FFF2-40B4-BE49-F238E27FC236}">
                  <a16:creationId xmlns:a16="http://schemas.microsoft.com/office/drawing/2014/main" id="{61764383-2C1B-EC27-7BEF-DA3C0700920A}"/>
                </a:ext>
              </a:extLst>
            </p:cNvPr>
            <p:cNvSpPr txBox="1"/>
            <p:nvPr/>
          </p:nvSpPr>
          <p:spPr>
            <a:xfrm>
              <a:off x="2688272" y="2189372"/>
              <a:ext cx="951616" cy="367473"/>
            </a:xfrm>
            <a:prstGeom prst="rect">
              <a:avLst/>
            </a:prstGeom>
            <a:noFill/>
          </p:spPr>
          <p:txBody>
            <a:bodyPr wrap="square">
              <a:spAutoFit/>
            </a:bodyPr>
            <a:lstStyle/>
            <a:p>
              <a:pPr>
                <a:lnSpc>
                  <a:spcPct val="70000"/>
                </a:lnSpc>
              </a:pPr>
              <a:r>
                <a:rPr lang="en-US" sz="2400" b="1" dirty="0"/>
                <a:t>Italy</a:t>
              </a:r>
              <a:endParaRPr lang="en-US" sz="2400" dirty="0"/>
            </a:p>
          </p:txBody>
        </p:sp>
        <p:sp>
          <p:nvSpPr>
            <p:cNvPr id="19" name="TextBox 18">
              <a:extLst>
                <a:ext uri="{FF2B5EF4-FFF2-40B4-BE49-F238E27FC236}">
                  <a16:creationId xmlns:a16="http://schemas.microsoft.com/office/drawing/2014/main" id="{C035C17E-1700-1491-7AE6-81BFD5EE0BD3}"/>
                </a:ext>
              </a:extLst>
            </p:cNvPr>
            <p:cNvSpPr txBox="1"/>
            <p:nvPr/>
          </p:nvSpPr>
          <p:spPr>
            <a:xfrm>
              <a:off x="1731854" y="3353307"/>
              <a:ext cx="1423536" cy="705258"/>
            </a:xfrm>
            <a:prstGeom prst="rect">
              <a:avLst/>
            </a:prstGeom>
            <a:noFill/>
          </p:spPr>
          <p:txBody>
            <a:bodyPr wrap="square">
              <a:spAutoFit/>
            </a:bodyPr>
            <a:lstStyle/>
            <a:p>
              <a:pPr>
                <a:lnSpc>
                  <a:spcPct val="70000"/>
                </a:lnSpc>
              </a:pPr>
              <a:r>
                <a:rPr lang="en-US" sz="1400" b="1" dirty="0"/>
                <a:t>Boxed UHT milk,</a:t>
              </a:r>
              <a:br>
                <a:rPr lang="en-US" sz="1400" b="1" dirty="0"/>
              </a:br>
              <a:r>
                <a:rPr lang="en-US" sz="1400" b="1" dirty="0"/>
                <a:t>frozen chicken</a:t>
              </a:r>
              <a:br>
                <a:rPr lang="en-US" sz="1400" b="1" dirty="0"/>
              </a:br>
              <a:r>
                <a:rPr lang="en-US" sz="1400" b="1" i="1" dirty="0">
                  <a:solidFill>
                    <a:schemeClr val="tx1">
                      <a:lumMod val="65000"/>
                      <a:lumOff val="35000"/>
                    </a:schemeClr>
                  </a:solidFill>
                </a:rPr>
                <a:t>(25% of cost)</a:t>
              </a:r>
            </a:p>
            <a:p>
              <a:pPr>
                <a:lnSpc>
                  <a:spcPct val="70000"/>
                </a:lnSpc>
              </a:pPr>
              <a:endParaRPr lang="en-US" sz="1400" dirty="0"/>
            </a:p>
          </p:txBody>
        </p:sp>
        <p:sp>
          <p:nvSpPr>
            <p:cNvPr id="20" name="TextBox 19">
              <a:extLst>
                <a:ext uri="{FF2B5EF4-FFF2-40B4-BE49-F238E27FC236}">
                  <a16:creationId xmlns:a16="http://schemas.microsoft.com/office/drawing/2014/main" id="{21C66A8A-B8AC-3AF8-A323-C07BD8A2B894}"/>
                </a:ext>
              </a:extLst>
            </p:cNvPr>
            <p:cNvSpPr txBox="1"/>
            <p:nvPr/>
          </p:nvSpPr>
          <p:spPr>
            <a:xfrm>
              <a:off x="3141775" y="2556845"/>
              <a:ext cx="1615051" cy="403637"/>
            </a:xfrm>
            <a:prstGeom prst="rect">
              <a:avLst/>
            </a:prstGeom>
            <a:noFill/>
          </p:spPr>
          <p:txBody>
            <a:bodyPr wrap="square">
              <a:spAutoFit/>
            </a:bodyPr>
            <a:lstStyle/>
            <a:p>
              <a:pPr>
                <a:lnSpc>
                  <a:spcPct val="70000"/>
                </a:lnSpc>
              </a:pPr>
              <a:r>
                <a:rPr lang="en-US" sz="1400" b="1" dirty="0"/>
                <a:t>Wheat flour, pasta</a:t>
              </a:r>
              <a:br>
                <a:rPr lang="en-US" sz="1400" b="1" dirty="0"/>
              </a:br>
              <a:r>
                <a:rPr lang="en-US" sz="1400" b="1" i="1" dirty="0">
                  <a:solidFill>
                    <a:schemeClr val="bg2">
                      <a:lumMod val="25000"/>
                    </a:schemeClr>
                  </a:solidFill>
                </a:rPr>
                <a:t>(7% of cost)</a:t>
              </a:r>
              <a:endParaRPr lang="en-US" sz="1400" i="1" dirty="0">
                <a:solidFill>
                  <a:schemeClr val="bg2">
                    <a:lumMod val="25000"/>
                  </a:schemeClr>
                </a:solidFill>
              </a:endParaRPr>
            </a:p>
          </p:txBody>
        </p:sp>
        <p:sp>
          <p:nvSpPr>
            <p:cNvPr id="21" name="TextBox 20">
              <a:extLst>
                <a:ext uri="{FF2B5EF4-FFF2-40B4-BE49-F238E27FC236}">
                  <a16:creationId xmlns:a16="http://schemas.microsoft.com/office/drawing/2014/main" id="{748AA310-2717-0FB9-50C1-DBA291A88EAD}"/>
                </a:ext>
              </a:extLst>
            </p:cNvPr>
            <p:cNvSpPr txBox="1"/>
            <p:nvPr/>
          </p:nvSpPr>
          <p:spPr>
            <a:xfrm>
              <a:off x="3969688" y="2947223"/>
              <a:ext cx="1739507" cy="403637"/>
            </a:xfrm>
            <a:prstGeom prst="rect">
              <a:avLst/>
            </a:prstGeom>
            <a:noFill/>
          </p:spPr>
          <p:txBody>
            <a:bodyPr wrap="square">
              <a:spAutoFit/>
            </a:bodyPr>
            <a:lstStyle/>
            <a:p>
              <a:pPr>
                <a:lnSpc>
                  <a:spcPct val="70000"/>
                </a:lnSpc>
              </a:pPr>
              <a:r>
                <a:rPr lang="en-US" sz="1400" b="1" dirty="0"/>
                <a:t>White beans, dried</a:t>
              </a:r>
              <a:br>
                <a:rPr lang="en-US" sz="1400" b="1" dirty="0"/>
              </a:br>
              <a:r>
                <a:rPr lang="en-US" sz="1400" b="1" i="1" dirty="0">
                  <a:solidFill>
                    <a:schemeClr val="tx1">
                      <a:lumMod val="65000"/>
                      <a:lumOff val="35000"/>
                    </a:schemeClr>
                  </a:solidFill>
                </a:rPr>
                <a:t>(9% of cost)</a:t>
              </a:r>
              <a:endParaRPr lang="en-US" sz="1400" i="1" dirty="0">
                <a:solidFill>
                  <a:schemeClr val="tx1">
                    <a:lumMod val="65000"/>
                    <a:lumOff val="35000"/>
                  </a:schemeClr>
                </a:solidFill>
              </a:endParaRPr>
            </a:p>
          </p:txBody>
        </p:sp>
        <p:sp>
          <p:nvSpPr>
            <p:cNvPr id="22" name="TextBox 21">
              <a:extLst>
                <a:ext uri="{FF2B5EF4-FFF2-40B4-BE49-F238E27FC236}">
                  <a16:creationId xmlns:a16="http://schemas.microsoft.com/office/drawing/2014/main" id="{7A98039C-1547-5605-B65C-E0BC20F42BEC}"/>
                </a:ext>
              </a:extLst>
            </p:cNvPr>
            <p:cNvSpPr txBox="1"/>
            <p:nvPr/>
          </p:nvSpPr>
          <p:spPr>
            <a:xfrm>
              <a:off x="4382891" y="3459342"/>
              <a:ext cx="1226830" cy="403637"/>
            </a:xfrm>
            <a:prstGeom prst="rect">
              <a:avLst/>
            </a:prstGeom>
            <a:noFill/>
          </p:spPr>
          <p:txBody>
            <a:bodyPr wrap="square">
              <a:spAutoFit/>
            </a:bodyPr>
            <a:lstStyle/>
            <a:p>
              <a:pPr>
                <a:lnSpc>
                  <a:spcPct val="70000"/>
                </a:lnSpc>
              </a:pPr>
              <a:r>
                <a:rPr lang="en-US" sz="1400" b="1" dirty="0"/>
                <a:t>Sunflower oil </a:t>
              </a:r>
              <a:br>
                <a:rPr lang="en-US" sz="1400" b="1" dirty="0"/>
              </a:br>
              <a:r>
                <a:rPr lang="en-US" sz="1400" b="1" i="1" dirty="0">
                  <a:solidFill>
                    <a:schemeClr val="tx1">
                      <a:lumMod val="65000"/>
                      <a:lumOff val="35000"/>
                    </a:schemeClr>
                  </a:solidFill>
                </a:rPr>
                <a:t>(2% of cost)</a:t>
              </a:r>
              <a:endParaRPr lang="en-US" sz="1400" i="1" dirty="0">
                <a:solidFill>
                  <a:schemeClr val="tx1">
                    <a:lumMod val="65000"/>
                    <a:lumOff val="35000"/>
                  </a:schemeClr>
                </a:solidFill>
              </a:endParaRPr>
            </a:p>
          </p:txBody>
        </p:sp>
        <p:sp>
          <p:nvSpPr>
            <p:cNvPr id="23" name="TextBox 22">
              <a:extLst>
                <a:ext uri="{FF2B5EF4-FFF2-40B4-BE49-F238E27FC236}">
                  <a16:creationId xmlns:a16="http://schemas.microsoft.com/office/drawing/2014/main" id="{27CAD11B-EBC6-0D3E-0FC8-F090E048F76F}"/>
                </a:ext>
              </a:extLst>
            </p:cNvPr>
            <p:cNvSpPr txBox="1"/>
            <p:nvPr/>
          </p:nvSpPr>
          <p:spPr>
            <a:xfrm>
              <a:off x="3639887" y="4238789"/>
              <a:ext cx="1226830" cy="705258"/>
            </a:xfrm>
            <a:prstGeom prst="rect">
              <a:avLst/>
            </a:prstGeom>
            <a:noFill/>
          </p:spPr>
          <p:txBody>
            <a:bodyPr wrap="square">
              <a:spAutoFit/>
            </a:bodyPr>
            <a:lstStyle/>
            <a:p>
              <a:pPr>
                <a:lnSpc>
                  <a:spcPct val="70000"/>
                </a:lnSpc>
              </a:pPr>
              <a:r>
                <a:rPr lang="en-US" sz="1400" b="1" dirty="0"/>
                <a:t>Carrots,</a:t>
              </a:r>
            </a:p>
            <a:p>
              <a:pPr>
                <a:lnSpc>
                  <a:spcPct val="70000"/>
                </a:lnSpc>
              </a:pPr>
              <a:r>
                <a:rPr lang="en-US" sz="1400" b="1" dirty="0"/>
                <a:t>onions,</a:t>
              </a:r>
              <a:br>
                <a:rPr lang="en-US" sz="1400" b="1" dirty="0"/>
              </a:br>
              <a:r>
                <a:rPr lang="en-US" sz="1400" b="1" dirty="0"/>
                <a:t>cabbage</a:t>
              </a:r>
              <a:br>
                <a:rPr lang="en-US" sz="1400" b="1" dirty="0"/>
              </a:br>
              <a:r>
                <a:rPr lang="en-US" sz="1400" b="1" i="1" dirty="0">
                  <a:solidFill>
                    <a:schemeClr val="bg2">
                      <a:lumMod val="25000"/>
                    </a:schemeClr>
                  </a:solidFill>
                </a:rPr>
                <a:t>(30% of cost)</a:t>
              </a:r>
              <a:endParaRPr lang="en-US" sz="1400" i="1" dirty="0">
                <a:solidFill>
                  <a:schemeClr val="bg2">
                    <a:lumMod val="25000"/>
                  </a:schemeClr>
                </a:solidFill>
              </a:endParaRPr>
            </a:p>
          </p:txBody>
        </p:sp>
        <p:sp>
          <p:nvSpPr>
            <p:cNvPr id="24" name="TextBox 23">
              <a:extLst>
                <a:ext uri="{FF2B5EF4-FFF2-40B4-BE49-F238E27FC236}">
                  <a16:creationId xmlns:a16="http://schemas.microsoft.com/office/drawing/2014/main" id="{6F41504A-A7F2-44BD-E0E2-D4F31C439378}"/>
                </a:ext>
              </a:extLst>
            </p:cNvPr>
            <p:cNvSpPr txBox="1"/>
            <p:nvPr/>
          </p:nvSpPr>
          <p:spPr>
            <a:xfrm>
              <a:off x="1914945" y="4779772"/>
              <a:ext cx="1226830" cy="554447"/>
            </a:xfrm>
            <a:prstGeom prst="rect">
              <a:avLst/>
            </a:prstGeom>
            <a:noFill/>
          </p:spPr>
          <p:txBody>
            <a:bodyPr wrap="square">
              <a:spAutoFit/>
            </a:bodyPr>
            <a:lstStyle/>
            <a:p>
              <a:pPr>
                <a:lnSpc>
                  <a:spcPct val="70000"/>
                </a:lnSpc>
              </a:pPr>
              <a:r>
                <a:rPr lang="en-US" sz="1400" b="1" dirty="0"/>
                <a:t>Bananas, apples</a:t>
              </a:r>
              <a:br>
                <a:rPr lang="en-US" sz="1400" b="1" dirty="0"/>
              </a:br>
              <a:r>
                <a:rPr lang="en-US" sz="1400" b="1" i="1" dirty="0">
                  <a:solidFill>
                    <a:schemeClr val="tx1">
                      <a:lumMod val="65000"/>
                      <a:lumOff val="35000"/>
                    </a:schemeClr>
                  </a:solidFill>
                </a:rPr>
                <a:t>(27% of cost)</a:t>
              </a:r>
              <a:endParaRPr lang="en-US" sz="1400" i="1" dirty="0">
                <a:solidFill>
                  <a:schemeClr val="tx1">
                    <a:lumMod val="65000"/>
                    <a:lumOff val="35000"/>
                  </a:schemeClr>
                </a:solidFill>
              </a:endParaRPr>
            </a:p>
          </p:txBody>
        </p:sp>
        <p:sp>
          <p:nvSpPr>
            <p:cNvPr id="41" name="TextBox 40">
              <a:extLst>
                <a:ext uri="{FF2B5EF4-FFF2-40B4-BE49-F238E27FC236}">
                  <a16:creationId xmlns:a16="http://schemas.microsoft.com/office/drawing/2014/main" id="{6C2C4E1C-98FD-A2DE-1164-A6AD71071B65}"/>
                </a:ext>
              </a:extLst>
            </p:cNvPr>
            <p:cNvSpPr txBox="1"/>
            <p:nvPr/>
          </p:nvSpPr>
          <p:spPr>
            <a:xfrm>
              <a:off x="2548973" y="4094193"/>
              <a:ext cx="1064826"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$2.89</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grpSp>
        <p:nvGrpSpPr>
          <p:cNvPr id="44" name="Group 43">
            <a:extLst>
              <a:ext uri="{FF2B5EF4-FFF2-40B4-BE49-F238E27FC236}">
                <a16:creationId xmlns:a16="http://schemas.microsoft.com/office/drawing/2014/main" id="{8F7AE26C-B996-FA01-2445-670E6FC5E762}"/>
              </a:ext>
            </a:extLst>
          </p:cNvPr>
          <p:cNvGrpSpPr/>
          <p:nvPr/>
        </p:nvGrpSpPr>
        <p:grpSpPr>
          <a:xfrm>
            <a:off x="6130295" y="2252701"/>
            <a:ext cx="4788253" cy="3823239"/>
            <a:chOff x="6482807" y="2174493"/>
            <a:chExt cx="4788253" cy="3823239"/>
          </a:xfrm>
        </p:grpSpPr>
        <p:pic>
          <p:nvPicPr>
            <p:cNvPr id="35" name="Graphic 34">
              <a:extLst>
                <a:ext uri="{FF2B5EF4-FFF2-40B4-BE49-F238E27FC236}">
                  <a16:creationId xmlns:a16="http://schemas.microsoft.com/office/drawing/2014/main" id="{5C37954B-7E29-D9C5-945A-0FC96BA564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82807" y="2477292"/>
              <a:ext cx="4138613" cy="3520440"/>
            </a:xfrm>
            <a:prstGeom prst="rect">
              <a:avLst/>
            </a:prstGeom>
          </p:spPr>
        </p:pic>
        <p:sp>
          <p:nvSpPr>
            <p:cNvPr id="106" name="TextBox 105">
              <a:extLst>
                <a:ext uri="{FF2B5EF4-FFF2-40B4-BE49-F238E27FC236}">
                  <a16:creationId xmlns:a16="http://schemas.microsoft.com/office/drawing/2014/main" id="{3271C41C-89CB-9CFF-13D7-FAD95D542906}"/>
                </a:ext>
              </a:extLst>
            </p:cNvPr>
            <p:cNvSpPr txBox="1"/>
            <p:nvPr/>
          </p:nvSpPr>
          <p:spPr>
            <a:xfrm>
              <a:off x="7595149" y="2174493"/>
              <a:ext cx="1901587" cy="367473"/>
            </a:xfrm>
            <a:prstGeom prst="rect">
              <a:avLst/>
            </a:prstGeom>
            <a:noFill/>
          </p:spPr>
          <p:txBody>
            <a:bodyPr wrap="square">
              <a:spAutoFit/>
            </a:bodyPr>
            <a:lstStyle/>
            <a:p>
              <a:pPr>
                <a:lnSpc>
                  <a:spcPct val="70000"/>
                </a:lnSpc>
              </a:pPr>
              <a:r>
                <a:rPr lang="en-US" sz="2400" b="1" dirty="0"/>
                <a:t>United States</a:t>
              </a:r>
              <a:endParaRPr lang="en-US" sz="2400" dirty="0"/>
            </a:p>
          </p:txBody>
        </p:sp>
        <p:sp>
          <p:nvSpPr>
            <p:cNvPr id="32" name="TextBox 31">
              <a:extLst>
                <a:ext uri="{FF2B5EF4-FFF2-40B4-BE49-F238E27FC236}">
                  <a16:creationId xmlns:a16="http://schemas.microsoft.com/office/drawing/2014/main" id="{3166FED5-96DB-2C66-A718-4E4832DD6333}"/>
                </a:ext>
              </a:extLst>
            </p:cNvPr>
            <p:cNvSpPr txBox="1"/>
            <p:nvPr/>
          </p:nvSpPr>
          <p:spPr>
            <a:xfrm>
              <a:off x="7383149" y="3020910"/>
              <a:ext cx="1423536" cy="705258"/>
            </a:xfrm>
            <a:prstGeom prst="rect">
              <a:avLst/>
            </a:prstGeom>
            <a:noFill/>
          </p:spPr>
          <p:txBody>
            <a:bodyPr wrap="square">
              <a:spAutoFit/>
            </a:bodyPr>
            <a:lstStyle/>
            <a:p>
              <a:pPr>
                <a:lnSpc>
                  <a:spcPct val="70000"/>
                </a:lnSpc>
              </a:pPr>
              <a:r>
                <a:rPr lang="en-US" sz="1400" b="1" dirty="0"/>
                <a:t>Whole milk,</a:t>
              </a:r>
              <a:br>
                <a:rPr lang="en-US" sz="1400" b="1" dirty="0"/>
              </a:br>
              <a:r>
                <a:rPr lang="en-US" sz="1400" b="1" dirty="0"/>
                <a:t>semisoft cheese</a:t>
              </a:r>
              <a:br>
                <a:rPr lang="en-US" sz="1400" b="1" dirty="0"/>
              </a:br>
              <a:r>
                <a:rPr lang="en-US" sz="1400" b="1" i="1" dirty="0">
                  <a:solidFill>
                    <a:schemeClr val="tx1">
                      <a:lumMod val="65000"/>
                      <a:lumOff val="35000"/>
                    </a:schemeClr>
                  </a:solidFill>
                </a:rPr>
                <a:t>(16% of cost)</a:t>
              </a:r>
            </a:p>
            <a:p>
              <a:pPr>
                <a:lnSpc>
                  <a:spcPct val="70000"/>
                </a:lnSpc>
              </a:pPr>
              <a:endParaRPr lang="en-US" sz="1400" dirty="0"/>
            </a:p>
          </p:txBody>
        </p:sp>
        <p:sp>
          <p:nvSpPr>
            <p:cNvPr id="34" name="TextBox 33">
              <a:extLst>
                <a:ext uri="{FF2B5EF4-FFF2-40B4-BE49-F238E27FC236}">
                  <a16:creationId xmlns:a16="http://schemas.microsoft.com/office/drawing/2014/main" id="{58957BFF-D09A-61BC-12A7-3149ED902541}"/>
                </a:ext>
              </a:extLst>
            </p:cNvPr>
            <p:cNvSpPr txBox="1"/>
            <p:nvPr/>
          </p:nvSpPr>
          <p:spPr>
            <a:xfrm>
              <a:off x="8621838" y="3285968"/>
              <a:ext cx="1615051" cy="403637"/>
            </a:xfrm>
            <a:prstGeom prst="rect">
              <a:avLst/>
            </a:prstGeom>
            <a:noFill/>
          </p:spPr>
          <p:txBody>
            <a:bodyPr wrap="square">
              <a:spAutoFit/>
            </a:bodyPr>
            <a:lstStyle/>
            <a:p>
              <a:pPr>
                <a:lnSpc>
                  <a:spcPct val="70000"/>
                </a:lnSpc>
              </a:pPr>
              <a:r>
                <a:rPr lang="en-US" sz="1400" b="1" dirty="0"/>
                <a:t>Rice, spaghetti</a:t>
              </a:r>
              <a:br>
                <a:rPr lang="en-US" sz="1400" b="1" dirty="0"/>
              </a:br>
              <a:r>
                <a:rPr lang="en-US" sz="1400" b="1" i="1" dirty="0">
                  <a:solidFill>
                    <a:schemeClr val="bg2">
                      <a:lumMod val="25000"/>
                    </a:schemeClr>
                  </a:solidFill>
                </a:rPr>
                <a:t>(20% of cost)</a:t>
              </a:r>
              <a:endParaRPr lang="en-US" sz="1400" i="1" dirty="0">
                <a:solidFill>
                  <a:schemeClr val="bg2">
                    <a:lumMod val="25000"/>
                  </a:schemeClr>
                </a:solidFill>
              </a:endParaRPr>
            </a:p>
          </p:txBody>
        </p:sp>
        <p:sp>
          <p:nvSpPr>
            <p:cNvPr id="37" name="TextBox 36">
              <a:extLst>
                <a:ext uri="{FF2B5EF4-FFF2-40B4-BE49-F238E27FC236}">
                  <a16:creationId xmlns:a16="http://schemas.microsoft.com/office/drawing/2014/main" id="{1B1335C3-7605-C227-78E7-4464E652263D}"/>
                </a:ext>
              </a:extLst>
            </p:cNvPr>
            <p:cNvSpPr txBox="1"/>
            <p:nvPr/>
          </p:nvSpPr>
          <p:spPr>
            <a:xfrm>
              <a:off x="9367135" y="3963810"/>
              <a:ext cx="1739507" cy="403637"/>
            </a:xfrm>
            <a:prstGeom prst="rect">
              <a:avLst/>
            </a:prstGeom>
            <a:noFill/>
          </p:spPr>
          <p:txBody>
            <a:bodyPr wrap="square">
              <a:spAutoFit/>
            </a:bodyPr>
            <a:lstStyle/>
            <a:p>
              <a:pPr>
                <a:lnSpc>
                  <a:spcPct val="70000"/>
                </a:lnSpc>
              </a:pPr>
              <a:r>
                <a:rPr lang="en-US" sz="1400" b="1" dirty="0"/>
                <a:t>White beans, dried</a:t>
              </a:r>
              <a:br>
                <a:rPr lang="en-US" sz="1400" b="1" dirty="0"/>
              </a:br>
              <a:r>
                <a:rPr lang="en-US" sz="1400" b="1" i="1" dirty="0">
                  <a:solidFill>
                    <a:schemeClr val="tx1">
                      <a:lumMod val="65000"/>
                      <a:lumOff val="35000"/>
                    </a:schemeClr>
                  </a:solidFill>
                </a:rPr>
                <a:t>(8% of cost)</a:t>
              </a:r>
              <a:endParaRPr lang="en-US" sz="1400" i="1" dirty="0">
                <a:solidFill>
                  <a:schemeClr val="tx1">
                    <a:lumMod val="65000"/>
                    <a:lumOff val="35000"/>
                  </a:schemeClr>
                </a:solidFill>
              </a:endParaRPr>
            </a:p>
          </p:txBody>
        </p:sp>
        <p:sp>
          <p:nvSpPr>
            <p:cNvPr id="38" name="TextBox 37">
              <a:extLst>
                <a:ext uri="{FF2B5EF4-FFF2-40B4-BE49-F238E27FC236}">
                  <a16:creationId xmlns:a16="http://schemas.microsoft.com/office/drawing/2014/main" id="{3A1B77ED-8E3F-7ADD-9763-71FC1E02BD61}"/>
                </a:ext>
              </a:extLst>
            </p:cNvPr>
            <p:cNvSpPr txBox="1"/>
            <p:nvPr/>
          </p:nvSpPr>
          <p:spPr>
            <a:xfrm>
              <a:off x="10044230" y="4468920"/>
              <a:ext cx="1226830" cy="403637"/>
            </a:xfrm>
            <a:prstGeom prst="rect">
              <a:avLst/>
            </a:prstGeom>
            <a:noFill/>
          </p:spPr>
          <p:txBody>
            <a:bodyPr wrap="square">
              <a:spAutoFit/>
            </a:bodyPr>
            <a:lstStyle/>
            <a:p>
              <a:pPr>
                <a:lnSpc>
                  <a:spcPct val="70000"/>
                </a:lnSpc>
              </a:pPr>
              <a:r>
                <a:rPr lang="en-US" sz="1400" b="1" dirty="0"/>
                <a:t>Sunflower oil </a:t>
              </a:r>
              <a:br>
                <a:rPr lang="en-US" sz="1400" b="1" dirty="0"/>
              </a:br>
              <a:r>
                <a:rPr lang="en-US" sz="1400" b="1" i="1" dirty="0">
                  <a:solidFill>
                    <a:schemeClr val="tx1">
                      <a:lumMod val="65000"/>
                      <a:lumOff val="35000"/>
                    </a:schemeClr>
                  </a:solidFill>
                </a:rPr>
                <a:t>(1% of cost)</a:t>
              </a:r>
              <a:endParaRPr lang="en-US" sz="1400" i="1" dirty="0">
                <a:solidFill>
                  <a:schemeClr val="tx1">
                    <a:lumMod val="65000"/>
                    <a:lumOff val="35000"/>
                  </a:schemeClr>
                </a:solidFill>
              </a:endParaRPr>
            </a:p>
          </p:txBody>
        </p:sp>
        <p:sp>
          <p:nvSpPr>
            <p:cNvPr id="39" name="TextBox 38">
              <a:extLst>
                <a:ext uri="{FF2B5EF4-FFF2-40B4-BE49-F238E27FC236}">
                  <a16:creationId xmlns:a16="http://schemas.microsoft.com/office/drawing/2014/main" id="{07154099-1B2C-5EAF-786C-80C06283CF3F}"/>
                </a:ext>
              </a:extLst>
            </p:cNvPr>
            <p:cNvSpPr txBox="1"/>
            <p:nvPr/>
          </p:nvSpPr>
          <p:spPr>
            <a:xfrm>
              <a:off x="7898603" y="4767417"/>
              <a:ext cx="1423536" cy="705258"/>
            </a:xfrm>
            <a:prstGeom prst="rect">
              <a:avLst/>
            </a:prstGeom>
            <a:noFill/>
          </p:spPr>
          <p:txBody>
            <a:bodyPr wrap="square">
              <a:spAutoFit/>
            </a:bodyPr>
            <a:lstStyle/>
            <a:p>
              <a:pPr>
                <a:lnSpc>
                  <a:spcPct val="70000"/>
                </a:lnSpc>
              </a:pPr>
              <a:r>
                <a:rPr lang="en-US" sz="1400" b="1" dirty="0"/>
                <a:t>Carrots,</a:t>
              </a:r>
            </a:p>
            <a:p>
              <a:pPr>
                <a:lnSpc>
                  <a:spcPct val="70000"/>
                </a:lnSpc>
              </a:pPr>
              <a:r>
                <a:rPr lang="en-US" sz="1400" b="1" dirty="0"/>
                <a:t>cabbage,</a:t>
              </a:r>
            </a:p>
            <a:p>
              <a:pPr>
                <a:lnSpc>
                  <a:spcPct val="70000"/>
                </a:lnSpc>
              </a:pPr>
              <a:r>
                <a:rPr lang="en-US" sz="1400" b="1" dirty="0"/>
                <a:t>Iceberg lettuce</a:t>
              </a:r>
              <a:br>
                <a:rPr lang="en-US" sz="1400" b="1" dirty="0"/>
              </a:br>
              <a:r>
                <a:rPr lang="en-US" sz="1400" b="1" i="1" dirty="0">
                  <a:solidFill>
                    <a:schemeClr val="bg2">
                      <a:lumMod val="25000"/>
                    </a:schemeClr>
                  </a:solidFill>
                </a:rPr>
                <a:t>(37% of cost)</a:t>
              </a:r>
              <a:endParaRPr lang="en-US" sz="1400" i="1" dirty="0">
                <a:solidFill>
                  <a:schemeClr val="bg2">
                    <a:lumMod val="25000"/>
                  </a:schemeClr>
                </a:solidFill>
              </a:endParaRPr>
            </a:p>
          </p:txBody>
        </p:sp>
        <p:sp>
          <p:nvSpPr>
            <p:cNvPr id="40" name="TextBox 39">
              <a:extLst>
                <a:ext uri="{FF2B5EF4-FFF2-40B4-BE49-F238E27FC236}">
                  <a16:creationId xmlns:a16="http://schemas.microsoft.com/office/drawing/2014/main" id="{7418E453-0024-A679-A54B-A0EEA0043107}"/>
                </a:ext>
              </a:extLst>
            </p:cNvPr>
            <p:cNvSpPr txBox="1"/>
            <p:nvPr/>
          </p:nvSpPr>
          <p:spPr>
            <a:xfrm>
              <a:off x="6963139" y="3979012"/>
              <a:ext cx="1226830" cy="554447"/>
            </a:xfrm>
            <a:prstGeom prst="rect">
              <a:avLst/>
            </a:prstGeom>
            <a:noFill/>
          </p:spPr>
          <p:txBody>
            <a:bodyPr wrap="square">
              <a:spAutoFit/>
            </a:bodyPr>
            <a:lstStyle/>
            <a:p>
              <a:pPr>
                <a:lnSpc>
                  <a:spcPct val="70000"/>
                </a:lnSpc>
              </a:pPr>
              <a:r>
                <a:rPr lang="en-US" sz="1400" b="1" dirty="0"/>
                <a:t>Bananas, apples</a:t>
              </a:r>
              <a:br>
                <a:rPr lang="en-US" sz="1400" b="1" dirty="0"/>
              </a:br>
              <a:r>
                <a:rPr lang="en-US" sz="1400" b="1" i="1" dirty="0">
                  <a:solidFill>
                    <a:schemeClr val="tx1">
                      <a:lumMod val="65000"/>
                      <a:lumOff val="35000"/>
                    </a:schemeClr>
                  </a:solidFill>
                </a:rPr>
                <a:t>(18% of cost)</a:t>
              </a:r>
              <a:endParaRPr lang="en-US" sz="1400" i="1" dirty="0">
                <a:solidFill>
                  <a:schemeClr val="tx1">
                    <a:lumMod val="65000"/>
                    <a:lumOff val="35000"/>
                  </a:schemeClr>
                </a:solidFill>
              </a:endParaRPr>
            </a:p>
          </p:txBody>
        </p:sp>
        <p:sp>
          <p:nvSpPr>
            <p:cNvPr id="42" name="TextBox 41">
              <a:extLst>
                <a:ext uri="{FF2B5EF4-FFF2-40B4-BE49-F238E27FC236}">
                  <a16:creationId xmlns:a16="http://schemas.microsoft.com/office/drawing/2014/main" id="{E266681E-C068-8041-B747-FA16622C5184}"/>
                </a:ext>
              </a:extLst>
            </p:cNvPr>
            <p:cNvSpPr txBox="1"/>
            <p:nvPr/>
          </p:nvSpPr>
          <p:spPr>
            <a:xfrm>
              <a:off x="8053782" y="4032199"/>
              <a:ext cx="922015"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$3.23</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sp>
        <p:nvSpPr>
          <p:cNvPr id="43" name="Text Box 4">
            <a:extLst>
              <a:ext uri="{FF2B5EF4-FFF2-40B4-BE49-F238E27FC236}">
                <a16:creationId xmlns:a16="http://schemas.microsoft.com/office/drawing/2014/main" id="{08C9E376-67AC-E4CF-6F87-57EEF1E53521}"/>
              </a:ext>
            </a:extLst>
          </p:cNvPr>
          <p:cNvSpPr txBox="1">
            <a:spLocks noChangeArrowheads="1"/>
          </p:cNvSpPr>
          <p:nvPr/>
        </p:nvSpPr>
        <p:spPr bwMode="auto">
          <a:xfrm>
            <a:off x="90507" y="6089181"/>
            <a:ext cx="12062399"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dirty="0">
                <a:solidFill>
                  <a:schemeClr val="bg1">
                    <a:lumMod val="50000"/>
                  </a:schemeClr>
                </a:solidFill>
              </a:rPr>
              <a:t>Note:  Each item’s cost is for a sufficient weight or volume to meet the HDB targets, based on matching item descriptions to food composition data. In food groups requiring multiple items, the lowest-cost foods are listed first.  Item descriptions are standardized across countries, with its availability and national average price reported by each country’s statistical agency to the International Comparison Program (ICP) for 2017. Cost levels are as published by FAO and the World Bank with methods detailed at Food Prices for Nutrition (2022). </a:t>
            </a:r>
            <a:r>
              <a:rPr lang="en-US" altLang="en-US" sz="1400" dirty="0">
                <a:solidFill>
                  <a:schemeClr val="bg1">
                    <a:lumMod val="50000"/>
                  </a:schemeClr>
                </a:solidFill>
                <a:hlinkClick r:id="rId7">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sp>
        <p:nvSpPr>
          <p:cNvPr id="50" name="Text Box 4">
            <a:extLst>
              <a:ext uri="{FF2B5EF4-FFF2-40B4-BE49-F238E27FC236}">
                <a16:creationId xmlns:a16="http://schemas.microsoft.com/office/drawing/2014/main" id="{07211A28-D0FB-582C-F86F-27B27786A92A}"/>
              </a:ext>
            </a:extLst>
          </p:cNvPr>
          <p:cNvSpPr txBox="1">
            <a:spLocks noChangeArrowheads="1"/>
          </p:cNvSpPr>
          <p:nvPr/>
        </p:nvSpPr>
        <p:spPr bwMode="auto">
          <a:xfrm>
            <a:off x="75165" y="2973192"/>
            <a:ext cx="2169966" cy="6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Main difference in many cases is in the cost of </a:t>
            </a:r>
            <a:br>
              <a:rPr lang="en-US" altLang="en-US" sz="1400" i="1" dirty="0">
                <a:solidFill>
                  <a:schemeClr val="accent1">
                    <a:lumMod val="50000"/>
                  </a:schemeClr>
                </a:solidFill>
              </a:rPr>
            </a:br>
            <a:r>
              <a:rPr lang="en-US" altLang="en-US" sz="1400" i="1" dirty="0">
                <a:solidFill>
                  <a:schemeClr val="accent1">
                    <a:lumMod val="50000"/>
                  </a:schemeClr>
                </a:solidFill>
              </a:rPr>
              <a:t>animal source foods</a:t>
            </a:r>
          </a:p>
        </p:txBody>
      </p:sp>
      <p:sp>
        <p:nvSpPr>
          <p:cNvPr id="2" name="Title 4">
            <a:extLst>
              <a:ext uri="{FF2B5EF4-FFF2-40B4-BE49-F238E27FC236}">
                <a16:creationId xmlns:a16="http://schemas.microsoft.com/office/drawing/2014/main" id="{820C3843-3294-7BAA-A709-BFC3BD3CCC6D}"/>
              </a:ext>
            </a:extLst>
          </p:cNvPr>
          <p:cNvSpPr txBox="1">
            <a:spLocks/>
          </p:cNvSpPr>
          <p:nvPr/>
        </p:nvSpPr>
        <p:spPr>
          <a:xfrm>
            <a:off x="90507" y="97385"/>
            <a:ext cx="11939673" cy="81012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Identifying least-cost healthy options reveals whether </a:t>
            </a:r>
            <a:br>
              <a:rPr lang="en-US" sz="3600" b="1" kern="0" dirty="0">
                <a:solidFill>
                  <a:srgbClr val="3083A7"/>
                </a:solidFill>
                <a:latin typeface="+mn-lt"/>
              </a:rPr>
            </a:br>
            <a:r>
              <a:rPr lang="en-US" sz="3600" b="1" kern="0" dirty="0">
                <a:solidFill>
                  <a:srgbClr val="3083A7"/>
                </a:solidFill>
                <a:latin typeface="+mn-lt"/>
              </a:rPr>
              <a:t>poor diets are due to high cost, low incomes, or food choice</a:t>
            </a:r>
          </a:p>
        </p:txBody>
      </p:sp>
      <p:sp>
        <p:nvSpPr>
          <p:cNvPr id="3" name="TextBox 2">
            <a:extLst>
              <a:ext uri="{FF2B5EF4-FFF2-40B4-BE49-F238E27FC236}">
                <a16:creationId xmlns:a16="http://schemas.microsoft.com/office/drawing/2014/main" id="{F0700E85-CA36-482A-3056-C47BA15C086E}"/>
              </a:ext>
            </a:extLst>
          </p:cNvPr>
          <p:cNvSpPr txBox="1"/>
          <p:nvPr/>
        </p:nvSpPr>
        <p:spPr>
          <a:xfrm>
            <a:off x="136091" y="1010353"/>
            <a:ext cx="11971229" cy="707886"/>
          </a:xfrm>
          <a:prstGeom prst="rect">
            <a:avLst/>
          </a:prstGeom>
          <a:noFill/>
        </p:spPr>
        <p:txBody>
          <a:bodyPr wrap="square">
            <a:spAutoFit/>
          </a:bodyPr>
          <a:lstStyle/>
          <a:p>
            <a:r>
              <a:rPr lang="en-US" sz="2000" dirty="0">
                <a:effectLst/>
                <a:ea typeface="Times New Roman" panose="02020603050405020304" pitchFamily="18" charset="0"/>
                <a:cs typeface="Times New Roman" panose="02020603050405020304" pitchFamily="18" charset="0"/>
              </a:rPr>
              <a:t>The benchmark Cost of a Healthy Diet is the least expensive </a:t>
            </a:r>
            <a:r>
              <a:rPr lang="en-US" sz="2000" dirty="0">
                <a:ea typeface="Times New Roman" panose="02020603050405020304" pitchFamily="18" charset="0"/>
                <a:cs typeface="Times New Roman" panose="02020603050405020304" pitchFamily="18" charset="0"/>
              </a:rPr>
              <a:t>Healthy Diet Basket of 11 items in 6 food groups </a:t>
            </a:r>
            <a:br>
              <a:rPr lang="en-US" sz="2000" dirty="0">
                <a:ea typeface="Times New Roman" panose="02020603050405020304" pitchFamily="18" charset="0"/>
                <a:cs typeface="Times New Roman" panose="02020603050405020304" pitchFamily="18" charset="0"/>
              </a:rPr>
            </a:br>
            <a:r>
              <a:rPr lang="en-US" sz="2000" dirty="0">
                <a:ea typeface="Times New Roman" panose="02020603050405020304" pitchFamily="18" charset="0"/>
                <a:cs typeface="Times New Roman" panose="02020603050405020304" pitchFamily="18" charset="0"/>
              </a:rPr>
              <a:t>using data reported by each country about the availability and price of locally consumed foods</a:t>
            </a:r>
            <a:endParaRPr lang="en-US" sz="2000" i="1" dirty="0"/>
          </a:p>
        </p:txBody>
      </p:sp>
    </p:spTree>
    <p:extLst>
      <p:ext uri="{BB962C8B-B14F-4D97-AF65-F5344CB8AC3E}">
        <p14:creationId xmlns:p14="http://schemas.microsoft.com/office/powerpoint/2010/main" val="363789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subTnLst>
                                    <p:animClr clrSpc="rgb" dir="cw">
                                      <p:cBhvr override="childStyle">
                                        <p:cTn dur="1" fill="hold" display="0" masterRel="nextClick" afterEffect="1"/>
                                        <p:tgtEl>
                                          <p:spTgt spid="50"/>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4|14.2|16.5"/>
</p:tagLst>
</file>

<file path=ppt/tags/tag2.xml><?xml version="1.0" encoding="utf-8"?>
<p:tagLst xmlns:a="http://schemas.openxmlformats.org/drawingml/2006/main" xmlns:r="http://schemas.openxmlformats.org/officeDocument/2006/relationships" xmlns:p="http://schemas.openxmlformats.org/presentationml/2006/main">
  <p:tag name="TIMING" val="|3.1|66|68.7"/>
</p:tagLst>
</file>

<file path=ppt/tags/tag3.xml><?xml version="1.0" encoding="utf-8"?>
<p:tagLst xmlns:a="http://schemas.openxmlformats.org/drawingml/2006/main" xmlns:r="http://schemas.openxmlformats.org/officeDocument/2006/relationships" xmlns:p="http://schemas.openxmlformats.org/presentationml/2006/main">
  <p:tag name="TIMING" val="|68.4|14.2|16.5"/>
</p:tagLst>
</file>

<file path=ppt/tags/tag4.xml><?xml version="1.0" encoding="utf-8"?>
<p:tagLst xmlns:a="http://schemas.openxmlformats.org/drawingml/2006/main" xmlns:r="http://schemas.openxmlformats.org/officeDocument/2006/relationships" xmlns:p="http://schemas.openxmlformats.org/presentationml/2006/main">
  <p:tag name="TIMING" val="|68.4|14.2|16.5"/>
</p:tagLst>
</file>

<file path=ppt/tags/tag5.xml><?xml version="1.0" encoding="utf-8"?>
<p:tagLst xmlns:a="http://schemas.openxmlformats.org/drawingml/2006/main" xmlns:r="http://schemas.openxmlformats.org/officeDocument/2006/relationships" xmlns:p="http://schemas.openxmlformats.org/presentationml/2006/main">
  <p:tag name="TIMING" val="|68.4|14.2|16.5"/>
</p:tagLst>
</file>

<file path=ppt/tags/tag6.xml><?xml version="1.0" encoding="utf-8"?>
<p:tagLst xmlns:a="http://schemas.openxmlformats.org/drawingml/2006/main" xmlns:r="http://schemas.openxmlformats.org/officeDocument/2006/relationships" xmlns:p="http://schemas.openxmlformats.org/presentationml/2006/main">
  <p:tag name="TIMING" val="|68.4|14.2|16.5"/>
</p:tagLst>
</file>

<file path=ppt/tags/tag7.xml><?xml version="1.0" encoding="utf-8"?>
<p:tagLst xmlns:a="http://schemas.openxmlformats.org/drawingml/2006/main" xmlns:r="http://schemas.openxmlformats.org/officeDocument/2006/relationships" xmlns:p="http://schemas.openxmlformats.org/presentationml/2006/main">
  <p:tag name="TIMING" val="|68.4|14.2|16.5"/>
</p:tagLst>
</file>

<file path=ppt/tags/tag8.xml><?xml version="1.0" encoding="utf-8"?>
<p:tagLst xmlns:a="http://schemas.openxmlformats.org/drawingml/2006/main" xmlns:r="http://schemas.openxmlformats.org/officeDocument/2006/relationships" xmlns:p="http://schemas.openxmlformats.org/presentationml/2006/main">
  <p:tag name="TIMING" val="|14|54.9|16|28.9|8.6|16.1|18.9|9.3|22.6|2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c1e164a-f4b4-459d-8459-b97048801ca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D2EAEC5C12654FA9C740D7ECCF65EE" ma:contentTypeVersion="13" ma:contentTypeDescription="Create a new document." ma:contentTypeScope="" ma:versionID="0bb38fb26ed07db19e2b0fe1cd191e25">
  <xsd:schema xmlns:xsd="http://www.w3.org/2001/XMLSchema" xmlns:xs="http://www.w3.org/2001/XMLSchema" xmlns:p="http://schemas.microsoft.com/office/2006/metadata/properties" xmlns:ns3="5c1e164a-f4b4-459d-8459-b97048801ca0" xmlns:ns4="d0c7a764-bef2-4cbe-8723-ab0572142022" targetNamespace="http://schemas.microsoft.com/office/2006/metadata/properties" ma:root="true" ma:fieldsID="5d928ad9b3e4c682750824ac2163a28c" ns3:_="" ns4:_="">
    <xsd:import namespace="5c1e164a-f4b4-459d-8459-b97048801ca0"/>
    <xsd:import namespace="d0c7a764-bef2-4cbe-8723-ab0572142022"/>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1e164a-f4b4-459d-8459-b97048801c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c7a764-bef2-4cbe-8723-ab057214202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A43C05-3E3F-422F-BB36-3E65B28FBF5B}">
  <ds:schemaRefs>
    <ds:schemaRef ds:uri="http://schemas.microsoft.com/sharepoint/v3/contenttype/forms"/>
  </ds:schemaRefs>
</ds:datastoreItem>
</file>

<file path=customXml/itemProps2.xml><?xml version="1.0" encoding="utf-8"?>
<ds:datastoreItem xmlns:ds="http://schemas.openxmlformats.org/officeDocument/2006/customXml" ds:itemID="{828AB884-C916-4E0D-90C4-E213447EE9EB}">
  <ds:schemaRefs>
    <ds:schemaRef ds:uri="http://purl.org/dc/dcmitype/"/>
    <ds:schemaRef ds:uri="d0c7a764-bef2-4cbe-8723-ab0572142022"/>
    <ds:schemaRef ds:uri="http://purl.org/dc/elements/1.1/"/>
    <ds:schemaRef ds:uri="http://schemas.microsoft.com/office/infopath/2007/PartnerControls"/>
    <ds:schemaRef ds:uri="http://schemas.microsoft.com/office/2006/documentManagement/types"/>
    <ds:schemaRef ds:uri="http://purl.org/dc/terms/"/>
    <ds:schemaRef ds:uri="5c1e164a-f4b4-459d-8459-b97048801ca0"/>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24B92EC-6F88-409A-930A-3E95533271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1e164a-f4b4-459d-8459-b97048801ca0"/>
    <ds:schemaRef ds:uri="d0c7a764-bef2-4cbe-8723-ab05721420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8775</TotalTime>
  <Words>3835</Words>
  <Application>Microsoft Office PowerPoint</Application>
  <PresentationFormat>Widescreen</PresentationFormat>
  <Paragraphs>355</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trade-gothic-next</vt:lpstr>
      <vt:lpstr>Office Theme</vt:lpstr>
      <vt:lpstr>PowerPoint Presentation</vt:lpstr>
      <vt:lpstr>Global hunger and nutrition measures are changing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least-cost diets to measure food access globally:  Results and implications</dc:title>
  <dc:creator>Costlow, Leah M</dc:creator>
  <cp:lastModifiedBy>Masters, William A.</cp:lastModifiedBy>
  <cp:revision>191</cp:revision>
  <dcterms:created xsi:type="dcterms:W3CDTF">2023-07-19T20:55:17Z</dcterms:created>
  <dcterms:modified xsi:type="dcterms:W3CDTF">2024-09-20T13:19:31Z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0x010100B5D2EAEC5C12654FA9C740D7ECCF65EE</vt:lpwstr>
  </property>
</Properties>
</file>