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4"/>
  </p:notesMasterIdLst>
  <p:sldIdLst>
    <p:sldId id="2334" r:id="rId5"/>
    <p:sldId id="2520" r:id="rId6"/>
    <p:sldId id="2483" r:id="rId7"/>
    <p:sldId id="2367" r:id="rId8"/>
    <p:sldId id="2522" r:id="rId9"/>
    <p:sldId id="2521" r:id="rId10"/>
    <p:sldId id="785" r:id="rId11"/>
    <p:sldId id="2303" r:id="rId12"/>
    <p:sldId id="2370" r:id="rId13"/>
    <p:sldId id="2279" r:id="rId14"/>
    <p:sldId id="2313" r:id="rId15"/>
    <p:sldId id="2273" r:id="rId16"/>
    <p:sldId id="2369" r:id="rId17"/>
    <p:sldId id="2307" r:id="rId18"/>
    <p:sldId id="695" r:id="rId19"/>
    <p:sldId id="2292" r:id="rId20"/>
    <p:sldId id="2524" r:id="rId21"/>
    <p:sldId id="2304" r:id="rId22"/>
    <p:sldId id="25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6AB2"/>
    <a:srgbClr val="6A4C93"/>
    <a:srgbClr val="FF595E"/>
    <a:srgbClr val="FFFFFF"/>
    <a:srgbClr val="0B0324"/>
    <a:srgbClr val="FF9300"/>
    <a:srgbClr val="07205F"/>
    <a:srgbClr val="1982C4"/>
    <a:srgbClr val="3C3450"/>
    <a:srgbClr val="308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1377"/>
  </p:normalViewPr>
  <p:slideViewPr>
    <p:cSldViewPr snapToGrid="0">
      <p:cViewPr varScale="1">
        <p:scale>
          <a:sx n="94" d="100"/>
          <a:sy n="94" d="100"/>
        </p:scale>
        <p:origin x="10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9255E-1A2D-2045-B70E-5035DF966416}" type="datetimeFigureOut">
              <a:rPr lang="en-US" smtClean="0"/>
              <a:t>1/29/2025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AD26-9091-834D-916D-F5A78DDB9C85}" type="slidenum">
              <a:rPr lang="en-US" smtClean="0"/>
              <a:t>‹#›</a:t>
            </a:fld>
            <a:endParaRPr lang="en-US" dirty="0"/>
          </a:p>
        </p:txBody>
      </p:sp>
    </p:spTree>
    <p:extLst>
      <p:ext uri="{BB962C8B-B14F-4D97-AF65-F5344CB8AC3E}">
        <p14:creationId xmlns:p14="http://schemas.microsoft.com/office/powerpoint/2010/main" val="16062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0</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1164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One key finding is that </a:t>
            </a:r>
            <a:r>
              <a:rPr lang="en-US" err="1"/>
              <a:t>CoHD</a:t>
            </a:r>
            <a:r>
              <a:rPr lang="en-US"/>
              <a:t> doesn’t vary systematically with national income...</a:t>
            </a:r>
          </a:p>
          <a:p>
            <a:pPr marL="171450" indent="-171450">
              <a:buFont typeface="Calibri"/>
              <a:buChar char="-"/>
            </a:pPr>
            <a:r>
              <a:rPr lang="en-US"/>
              <a:t>Actual food spending and number/proportion of people who can afford a healthy diet varies widely between countries</a:t>
            </a:r>
          </a:p>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6DBFDBD6-3799-144E-8225-24A91623FF43}" type="slidenum">
              <a:rPr lang="en-US" smtClean="0"/>
              <a:t>2</a:t>
            </a:fld>
            <a:endParaRPr lang="en-US"/>
          </a:p>
        </p:txBody>
      </p:sp>
    </p:spTree>
    <p:extLst>
      <p:ext uri="{BB962C8B-B14F-4D97-AF65-F5344CB8AC3E}">
        <p14:creationId xmlns:p14="http://schemas.microsoft.com/office/powerpoint/2010/main" val="34742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148863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messages from SOFI 2024 updates:</a:t>
            </a:r>
          </a:p>
          <a:p>
            <a:pPr marL="171450" lvl="0" indent="-171450">
              <a:buFont typeface="Arial" panose="020B0604020202020204" pitchFamily="34" charset="0"/>
              <a:buChar char="•"/>
            </a:pPr>
            <a:r>
              <a:rPr lang="en-US" b="0" i="0" dirty="0">
                <a:solidFill>
                  <a:srgbClr val="000000"/>
                </a:solidFill>
                <a:effectLst/>
                <a:latin typeface="trade-gothic-next"/>
              </a:rPr>
              <a:t>Affordability improved, with # of people who cannot afford now below pre-pandemic levels, in Asia and in Northern America and Europe</a:t>
            </a:r>
          </a:p>
          <a:p>
            <a:pPr marL="171450" lvl="0" indent="-171450">
              <a:buFont typeface="Arial" panose="020B0604020202020204" pitchFamily="34" charset="0"/>
              <a:buChar char="•"/>
            </a:pPr>
            <a:r>
              <a:rPr lang="en-US" b="0" i="0" dirty="0">
                <a:solidFill>
                  <a:srgbClr val="000000"/>
                </a:solidFill>
                <a:effectLst/>
                <a:latin typeface="trade-gothic-next"/>
              </a:rPr>
              <a:t>Affordability decreased substantially in Africa, where the number of people who can’t afford a healthy diet rose to ~925 million in 2022, up by ~25 million from 2021</a:t>
            </a:r>
          </a:p>
          <a:p>
            <a:pPr marL="171450" lvl="0" indent="-171450">
              <a:buFont typeface="Arial" panose="020B0604020202020204" pitchFamily="34" charset="0"/>
              <a:buChar char="•"/>
            </a:pPr>
            <a:r>
              <a:rPr lang="en-US" b="0" i="0" dirty="0">
                <a:solidFill>
                  <a:srgbClr val="F27100"/>
                </a:solidFill>
                <a:effectLst/>
                <a:latin typeface="trade-gothic-next"/>
              </a:rPr>
              <a:t>U</a:t>
            </a:r>
            <a:r>
              <a:rPr lang="en-US" b="0" i="0" dirty="0">
                <a:solidFill>
                  <a:srgbClr val="000000"/>
                </a:solidFill>
                <a:effectLst/>
                <a:latin typeface="trade-gothic-next"/>
              </a:rPr>
              <a:t>nequal recovery from pandemic and other financial crises also occurred across country income groups – low income countries at worst rates since monitoring began in 2017 </a:t>
            </a:r>
          </a:p>
          <a:p>
            <a:pPr marL="628650" lvl="1" indent="-171450">
              <a:buFont typeface="Arial" panose="020B0604020202020204" pitchFamily="34" charset="0"/>
              <a:buChar char="•"/>
            </a:pPr>
            <a:r>
              <a:rPr lang="en-US" b="0" i="0" dirty="0">
                <a:solidFill>
                  <a:srgbClr val="000000"/>
                </a:solidFill>
                <a:effectLst/>
                <a:latin typeface="trade-gothic-next"/>
              </a:rPr>
              <a:t>~60% of people who can’t afford are in LMIC </a:t>
            </a:r>
          </a:p>
          <a:p>
            <a:pPr marL="171450" indent="-171450">
              <a:buFont typeface="Arial" panose="020B0604020202020204" pitchFamily="34" charset="0"/>
              <a:buChar char="•"/>
            </a:pPr>
            <a:endParaRPr lang="en-US" dirty="0"/>
          </a:p>
          <a:p>
            <a:endParaRPr lang="en-US" dirty="0"/>
          </a:p>
          <a:p>
            <a:endParaRPr lang="en-US" dirty="0"/>
          </a:p>
          <a:p>
            <a:r>
              <a:rPr lang="en-US" dirty="0"/>
              <a:t>--- </a:t>
            </a:r>
          </a:p>
          <a:p>
            <a:endParaRPr lang="en-US" dirty="0"/>
          </a:p>
          <a:p>
            <a:r>
              <a:rPr lang="en-US" dirty="0"/>
              <a:t>Updated from previous rounds of the SOFI, now using ICP 2021 prices and a new affordability method</a:t>
            </a:r>
          </a:p>
          <a:p>
            <a:pPr marL="171450" indent="-171450">
              <a:buFontTx/>
              <a:buChar char="-"/>
            </a:pPr>
            <a:r>
              <a:rPr lang="en-US" dirty="0"/>
              <a:t>Previous finding from SOFI 2022 (?) was that over 3 billion people (42% of population) could not afford a healthy diet in 2021</a:t>
            </a:r>
          </a:p>
          <a:p>
            <a:pPr marL="171450" indent="-171450">
              <a:buFontTx/>
              <a:buChar char="-"/>
            </a:pPr>
            <a:r>
              <a:rPr lang="en-US" dirty="0"/>
              <a:t>Now reporting on 2022 </a:t>
            </a:r>
          </a:p>
          <a:p>
            <a:r>
              <a:rPr lang="en-US" dirty="0"/>
              <a:t>New affordability method has different non-food costs depending on country income level   </a:t>
            </a:r>
          </a:p>
          <a:p>
            <a:endParaRPr lang="en-US" dirty="0"/>
          </a:p>
          <a:p>
            <a:r>
              <a:rPr lang="en-US" dirty="0"/>
              <a:t>------</a:t>
            </a:r>
          </a:p>
          <a:p>
            <a:r>
              <a:rPr lang="en-US" dirty="0"/>
              <a:t>This statistic was published by FAO et al., and you can find the information on FAOSTAT and our [FPN] DataHub hosted at the World Bank.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and Affordability of a Healthy Diet is an indicator recently adopted by FAO as a global food security indicator to complement the Prevalence of Undernourishment and Food Insecurity Experience Scale. This indicator has revealed that approximately three billion people cannot afford a healthy diet, meaning a least-cost diet that satisfies dietary guidelines. The majority of those who cannot afford a healthy diet are living in sub-Saharan Africa and South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211540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Items selected reflect local availability and price, delivering the same balance across food groups in all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All items shown are widely consumed in each country, but in very different quantities from these benchmark diets; </a:t>
            </a:r>
            <a:br>
              <a:rPr lang="en-US" altLang="en-US" sz="1200" i="1" dirty="0">
                <a:solidFill>
                  <a:schemeClr val="accent1">
                    <a:lumMod val="50000"/>
                  </a:schemeClr>
                </a:solidFill>
              </a:rPr>
            </a:br>
            <a:r>
              <a:rPr lang="en-US" altLang="en-US" sz="1200" i="1" dirty="0">
                <a:solidFill>
                  <a:schemeClr val="accent1">
                    <a:lumMod val="50000"/>
                  </a:schemeClr>
                </a:solidFill>
              </a:rPr>
              <a:t>in these countries actual diets are mostly starchy staples which results in undernutrition.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Benchmark costs shown here are for based on national average item availability and price reported for 2017, converted to US dollars at purchasing-power parity exchange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7</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The HDB target is designed for global monitoring, based on commonalities among national dietary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Resulting diets are close but may not exactly meet all DRI requirements for nutrients, or the U.S. DGAs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Additional costs to meet DRIs or DGAs would be small, but actual spending in Italy or </a:t>
            </a:r>
            <a:br>
              <a:rPr lang="en-US" altLang="en-US" sz="1200" i="1" dirty="0">
                <a:solidFill>
                  <a:schemeClr val="accent1">
                    <a:lumMod val="50000"/>
                  </a:schemeClr>
                </a:solidFill>
              </a:rPr>
            </a:br>
            <a:r>
              <a:rPr lang="en-US" altLang="en-US" sz="1200" i="1" dirty="0">
                <a:solidFill>
                  <a:schemeClr val="accent1">
                    <a:lumMod val="50000"/>
                  </a:schemeClr>
                </a:solidFill>
              </a:rPr>
              <a:t>the U.S. is much greater due to other attributes of foods being purchased</a:t>
            </a: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8</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15</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3702-2A9B-6FB8-7720-08206AFD2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BCF5B-16F6-04EB-5DD8-D37C48CB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090E9-D1D0-033D-C799-67F7182E885F}"/>
              </a:ext>
            </a:extLst>
          </p:cNvPr>
          <p:cNvSpPr>
            <a:spLocks noGrp="1"/>
          </p:cNvSpPr>
          <p:nvPr>
            <p:ph type="dt" sz="half" idx="10"/>
          </p:nvPr>
        </p:nvSpPr>
        <p:spPr/>
        <p:txBody>
          <a:bodyPr/>
          <a:lstStyle/>
          <a:p>
            <a:fld id="{3CA348D7-AB81-CF49-9302-D26EEF09452D}" type="datetime1">
              <a:rPr lang="en-US" smtClean="0"/>
              <a:t>1/29/2025</a:t>
            </a:fld>
            <a:endParaRPr lang="en-US" dirty="0"/>
          </a:p>
        </p:txBody>
      </p:sp>
      <p:sp>
        <p:nvSpPr>
          <p:cNvPr id="5" name="Footer Placeholder 4">
            <a:extLst>
              <a:ext uri="{FF2B5EF4-FFF2-40B4-BE49-F238E27FC236}">
                <a16:creationId xmlns:a16="http://schemas.microsoft.com/office/drawing/2014/main" id="{01970A64-1034-6EC4-2DC3-B165AFDA7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408CA-BB6C-DEBB-7C8E-E5C1128FDA7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00041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22F-A7EE-F7EB-BF1F-9F3FD690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44D48-34A2-EA93-79E6-6ECBC716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B264-A73C-614A-7BB8-613D5DC051FD}"/>
              </a:ext>
            </a:extLst>
          </p:cNvPr>
          <p:cNvSpPr>
            <a:spLocks noGrp="1"/>
          </p:cNvSpPr>
          <p:nvPr>
            <p:ph type="dt" sz="half" idx="10"/>
          </p:nvPr>
        </p:nvSpPr>
        <p:spPr/>
        <p:txBody>
          <a:bodyPr/>
          <a:lstStyle/>
          <a:p>
            <a:fld id="{ECDE44FB-B582-C845-8CAD-BE239FB4E65E}" type="datetime1">
              <a:rPr lang="en-US" smtClean="0"/>
              <a:t>1/29/2025</a:t>
            </a:fld>
            <a:endParaRPr lang="en-US" dirty="0"/>
          </a:p>
        </p:txBody>
      </p:sp>
      <p:sp>
        <p:nvSpPr>
          <p:cNvPr id="5" name="Footer Placeholder 4">
            <a:extLst>
              <a:ext uri="{FF2B5EF4-FFF2-40B4-BE49-F238E27FC236}">
                <a16:creationId xmlns:a16="http://schemas.microsoft.com/office/drawing/2014/main" id="{78EDEE68-699A-97DC-F6C8-3463CEC5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C424B-F3FB-B6ED-5903-F1F1B38D327E}"/>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806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467D-3DF1-24D3-C5B6-F02802E1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54A1F-00F1-07AC-2510-7494F4B2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A8D7-24EA-69EE-ACE9-19444C167868}"/>
              </a:ext>
            </a:extLst>
          </p:cNvPr>
          <p:cNvSpPr>
            <a:spLocks noGrp="1"/>
          </p:cNvSpPr>
          <p:nvPr>
            <p:ph type="dt" sz="half" idx="10"/>
          </p:nvPr>
        </p:nvSpPr>
        <p:spPr/>
        <p:txBody>
          <a:bodyPr/>
          <a:lstStyle/>
          <a:p>
            <a:fld id="{0A3D5AAF-30D5-204B-B0C1-EB0ECD4C022B}" type="datetime1">
              <a:rPr lang="en-US" smtClean="0"/>
              <a:t>1/29/2025</a:t>
            </a:fld>
            <a:endParaRPr lang="en-US" dirty="0"/>
          </a:p>
        </p:txBody>
      </p:sp>
      <p:sp>
        <p:nvSpPr>
          <p:cNvPr id="5" name="Footer Placeholder 4">
            <a:extLst>
              <a:ext uri="{FF2B5EF4-FFF2-40B4-BE49-F238E27FC236}">
                <a16:creationId xmlns:a16="http://schemas.microsoft.com/office/drawing/2014/main" id="{35D5F2F0-FD3A-FABD-B050-DC13D8007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33347-A71B-3F2B-8185-E2C6496C5EF5}"/>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99873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Slide text</a:t>
            </a:r>
          </a:p>
        </p:txBody>
      </p:sp>
    </p:spTree>
    <p:extLst>
      <p:ext uri="{BB962C8B-B14F-4D97-AF65-F5344CB8AC3E}">
        <p14:creationId xmlns:p14="http://schemas.microsoft.com/office/powerpoint/2010/main" val="10436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330-45F6-8CD0-65D8-2E6466A7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87BF-A79A-5953-B0E1-05B01ED7A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5C9C-DA91-72E9-841E-34878F2DBDB9}"/>
              </a:ext>
            </a:extLst>
          </p:cNvPr>
          <p:cNvSpPr>
            <a:spLocks noGrp="1"/>
          </p:cNvSpPr>
          <p:nvPr>
            <p:ph type="dt" sz="half" idx="10"/>
          </p:nvPr>
        </p:nvSpPr>
        <p:spPr/>
        <p:txBody>
          <a:bodyPr/>
          <a:lstStyle/>
          <a:p>
            <a:fld id="{92ADF217-24F1-F84F-B163-CABF157309B7}" type="datetime1">
              <a:rPr lang="en-US" smtClean="0"/>
              <a:t>1/29/2025</a:t>
            </a:fld>
            <a:endParaRPr lang="en-US" dirty="0"/>
          </a:p>
        </p:txBody>
      </p:sp>
      <p:sp>
        <p:nvSpPr>
          <p:cNvPr id="5" name="Footer Placeholder 4">
            <a:extLst>
              <a:ext uri="{FF2B5EF4-FFF2-40B4-BE49-F238E27FC236}">
                <a16:creationId xmlns:a16="http://schemas.microsoft.com/office/drawing/2014/main" id="{2ED8C988-87A9-CE13-BFC8-3DC60E8E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7E30C-B3B9-F62B-F0FA-66438CD4E518}"/>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9284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C36A-D214-7A0C-85DF-27BA4A3D3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738AE-7E29-FA4C-C497-8368739E4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EF32-BCB2-B2B7-5159-255B64D48B9A}"/>
              </a:ext>
            </a:extLst>
          </p:cNvPr>
          <p:cNvSpPr>
            <a:spLocks noGrp="1"/>
          </p:cNvSpPr>
          <p:nvPr>
            <p:ph type="dt" sz="half" idx="10"/>
          </p:nvPr>
        </p:nvSpPr>
        <p:spPr/>
        <p:txBody>
          <a:bodyPr/>
          <a:lstStyle/>
          <a:p>
            <a:fld id="{0874744D-4262-8040-9D2B-660F36AAF993}" type="datetime1">
              <a:rPr lang="en-US" smtClean="0"/>
              <a:t>1/29/2025</a:t>
            </a:fld>
            <a:endParaRPr lang="en-US" dirty="0"/>
          </a:p>
        </p:txBody>
      </p:sp>
      <p:sp>
        <p:nvSpPr>
          <p:cNvPr id="5" name="Footer Placeholder 4">
            <a:extLst>
              <a:ext uri="{FF2B5EF4-FFF2-40B4-BE49-F238E27FC236}">
                <a16:creationId xmlns:a16="http://schemas.microsoft.com/office/drawing/2014/main" id="{75395341-A0EB-9352-C8DC-874F083DC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224DD-BC27-0F77-F7CC-1F077B417FC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6889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997-B80C-699E-3E7D-D68232033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5B516-E057-2993-1093-E890F0697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2DACE-C129-37A1-F8EB-190F18ACA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23536-CB0F-261B-25DC-22D40CC17037}"/>
              </a:ext>
            </a:extLst>
          </p:cNvPr>
          <p:cNvSpPr>
            <a:spLocks noGrp="1"/>
          </p:cNvSpPr>
          <p:nvPr>
            <p:ph type="dt" sz="half" idx="10"/>
          </p:nvPr>
        </p:nvSpPr>
        <p:spPr/>
        <p:txBody>
          <a:bodyPr/>
          <a:lstStyle/>
          <a:p>
            <a:fld id="{EAC28EE8-9A87-0149-BA78-B3ABF05C40C5}" type="datetime1">
              <a:rPr lang="en-US" smtClean="0"/>
              <a:t>1/29/2025</a:t>
            </a:fld>
            <a:endParaRPr lang="en-US" dirty="0"/>
          </a:p>
        </p:txBody>
      </p:sp>
      <p:sp>
        <p:nvSpPr>
          <p:cNvPr id="6" name="Footer Placeholder 5">
            <a:extLst>
              <a:ext uri="{FF2B5EF4-FFF2-40B4-BE49-F238E27FC236}">
                <a16:creationId xmlns:a16="http://schemas.microsoft.com/office/drawing/2014/main" id="{36754758-8602-F3F0-1720-A03345F10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1DB52-2ED9-5E3E-316C-8DE4F22DFCEC}"/>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324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E6C-B3CF-D8AC-77AA-310B1CEF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9E4CF-EF54-1BBF-B6B4-5BE545F1E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B2D9A-CB62-78B4-B48F-1DDE3C05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67CBF-8599-C16C-4B00-4F209CF20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3B6A3-AA1E-4997-50A6-8D413AB29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13B90-74EA-BE8A-1C25-63A405E47C95}"/>
              </a:ext>
            </a:extLst>
          </p:cNvPr>
          <p:cNvSpPr>
            <a:spLocks noGrp="1"/>
          </p:cNvSpPr>
          <p:nvPr>
            <p:ph type="dt" sz="half" idx="10"/>
          </p:nvPr>
        </p:nvSpPr>
        <p:spPr/>
        <p:txBody>
          <a:bodyPr/>
          <a:lstStyle/>
          <a:p>
            <a:fld id="{79B6384F-09C9-4E43-B15D-E355286293BD}" type="datetime1">
              <a:rPr lang="en-US" smtClean="0"/>
              <a:t>1/29/2025</a:t>
            </a:fld>
            <a:endParaRPr lang="en-US" dirty="0"/>
          </a:p>
        </p:txBody>
      </p:sp>
      <p:sp>
        <p:nvSpPr>
          <p:cNvPr id="8" name="Footer Placeholder 7">
            <a:extLst>
              <a:ext uri="{FF2B5EF4-FFF2-40B4-BE49-F238E27FC236}">
                <a16:creationId xmlns:a16="http://schemas.microsoft.com/office/drawing/2014/main" id="{4D7D998E-C1E7-E403-EB30-417FC21539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3B57B-5086-CA57-6C89-9D6A6B932B26}"/>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72968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24-0E3A-4E3B-3147-D670A91D5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41668-7B21-2FDC-B672-051A980D3061}"/>
              </a:ext>
            </a:extLst>
          </p:cNvPr>
          <p:cNvSpPr>
            <a:spLocks noGrp="1"/>
          </p:cNvSpPr>
          <p:nvPr>
            <p:ph type="dt" sz="half" idx="10"/>
          </p:nvPr>
        </p:nvSpPr>
        <p:spPr/>
        <p:txBody>
          <a:bodyPr/>
          <a:lstStyle/>
          <a:p>
            <a:fld id="{2D9EC1B3-4D27-DB45-B946-746E4B077FF3}" type="datetime1">
              <a:rPr lang="en-US" smtClean="0"/>
              <a:t>1/29/2025</a:t>
            </a:fld>
            <a:endParaRPr lang="en-US" dirty="0"/>
          </a:p>
        </p:txBody>
      </p:sp>
      <p:sp>
        <p:nvSpPr>
          <p:cNvPr id="4" name="Footer Placeholder 3">
            <a:extLst>
              <a:ext uri="{FF2B5EF4-FFF2-40B4-BE49-F238E27FC236}">
                <a16:creationId xmlns:a16="http://schemas.microsoft.com/office/drawing/2014/main" id="{39EC5275-994A-B589-1CBB-0B887551D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53F2F-4A75-C12A-F787-BE75465B3C3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340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FDC97-EBD4-74F6-C0D0-76DE8F3CA06C}"/>
              </a:ext>
            </a:extLst>
          </p:cNvPr>
          <p:cNvSpPr>
            <a:spLocks noGrp="1"/>
          </p:cNvSpPr>
          <p:nvPr>
            <p:ph type="dt" sz="half" idx="10"/>
          </p:nvPr>
        </p:nvSpPr>
        <p:spPr/>
        <p:txBody>
          <a:bodyPr/>
          <a:lstStyle/>
          <a:p>
            <a:fld id="{C1BBB3BA-0AF8-4F47-9C37-4B3C6568CCB0}" type="datetime1">
              <a:rPr lang="en-US" smtClean="0"/>
              <a:t>1/29/2025</a:t>
            </a:fld>
            <a:endParaRPr lang="en-US" dirty="0"/>
          </a:p>
        </p:txBody>
      </p:sp>
      <p:sp>
        <p:nvSpPr>
          <p:cNvPr id="3" name="Footer Placeholder 2">
            <a:extLst>
              <a:ext uri="{FF2B5EF4-FFF2-40B4-BE49-F238E27FC236}">
                <a16:creationId xmlns:a16="http://schemas.microsoft.com/office/drawing/2014/main" id="{77C243B5-5083-0F1B-9F01-11C06AA52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D7B83-4C2E-1436-65C6-E280CDACFD61}"/>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67023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D539-33BC-E934-DC2C-F0932443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5E17-8D16-6CA2-E963-3CD6DDB4F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B783-38B0-365B-2E16-690AB2D2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706E-B4D8-AF28-62AC-CBE78040595E}"/>
              </a:ext>
            </a:extLst>
          </p:cNvPr>
          <p:cNvSpPr>
            <a:spLocks noGrp="1"/>
          </p:cNvSpPr>
          <p:nvPr>
            <p:ph type="dt" sz="half" idx="10"/>
          </p:nvPr>
        </p:nvSpPr>
        <p:spPr/>
        <p:txBody>
          <a:bodyPr/>
          <a:lstStyle/>
          <a:p>
            <a:fld id="{858EBDF8-000B-104D-A161-BE85522CE72B}" type="datetime1">
              <a:rPr lang="en-US" smtClean="0"/>
              <a:t>1/29/2025</a:t>
            </a:fld>
            <a:endParaRPr lang="en-US" dirty="0"/>
          </a:p>
        </p:txBody>
      </p:sp>
      <p:sp>
        <p:nvSpPr>
          <p:cNvPr id="6" name="Footer Placeholder 5">
            <a:extLst>
              <a:ext uri="{FF2B5EF4-FFF2-40B4-BE49-F238E27FC236}">
                <a16:creationId xmlns:a16="http://schemas.microsoft.com/office/drawing/2014/main" id="{9BEC7829-E781-5F8A-AB6A-329142DA56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CE57D-0CD2-086B-48A2-B0EB6BCCFC6A}"/>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151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B26-2D67-E2ED-6945-B00F5632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D256-7F41-012D-C198-0B36BFF5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C8FBC9-D264-AC9F-1963-74B2124E8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ADD2-505E-3D52-97B9-6B06F49D1446}"/>
              </a:ext>
            </a:extLst>
          </p:cNvPr>
          <p:cNvSpPr>
            <a:spLocks noGrp="1"/>
          </p:cNvSpPr>
          <p:nvPr>
            <p:ph type="dt" sz="half" idx="10"/>
          </p:nvPr>
        </p:nvSpPr>
        <p:spPr/>
        <p:txBody>
          <a:bodyPr/>
          <a:lstStyle/>
          <a:p>
            <a:fld id="{E9B20871-6C1C-A04E-81C2-0FC4DB0D63A7}" type="datetime1">
              <a:rPr lang="en-US" smtClean="0"/>
              <a:t>1/29/2025</a:t>
            </a:fld>
            <a:endParaRPr lang="en-US" dirty="0"/>
          </a:p>
        </p:txBody>
      </p:sp>
      <p:sp>
        <p:nvSpPr>
          <p:cNvPr id="6" name="Footer Placeholder 5">
            <a:extLst>
              <a:ext uri="{FF2B5EF4-FFF2-40B4-BE49-F238E27FC236}">
                <a16:creationId xmlns:a16="http://schemas.microsoft.com/office/drawing/2014/main" id="{485FAE80-BF2A-A753-2C87-E3EC3C9CD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100CF-D6A9-B2C6-03E9-1F8A0A9E9C1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155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D805-2DF7-2A8F-93BA-7CD21BF26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68FB8-7F68-AE1A-6896-8EF1BBFBA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FE6D-831B-0BA1-CFCE-B87CDA10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FB7DC-33F7-A940-BC5D-346A352C4ACF}" type="datetime1">
              <a:rPr lang="en-US" smtClean="0"/>
              <a:t>1/29/2025</a:t>
            </a:fld>
            <a:endParaRPr lang="en-US" dirty="0"/>
          </a:p>
        </p:txBody>
      </p:sp>
      <p:sp>
        <p:nvSpPr>
          <p:cNvPr id="5" name="Footer Placeholder 4">
            <a:extLst>
              <a:ext uri="{FF2B5EF4-FFF2-40B4-BE49-F238E27FC236}">
                <a16:creationId xmlns:a16="http://schemas.microsoft.com/office/drawing/2014/main" id="{6D5DD84C-9CD9-B63E-E1E9-5A990CC6E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2B202A-D1F0-7D7E-0772-A1C81F47D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1FDFB-C4DB-004A-94C8-B6AEEEA3BF4F}" type="slidenum">
              <a:rPr lang="en-US" smtClean="0"/>
              <a:t>‹#›</a:t>
            </a:fld>
            <a:endParaRPr lang="en-US" dirty="0"/>
          </a:p>
        </p:txBody>
      </p:sp>
    </p:spTree>
    <p:extLst>
      <p:ext uri="{BB962C8B-B14F-4D97-AF65-F5344CB8AC3E}">
        <p14:creationId xmlns:p14="http://schemas.microsoft.com/office/powerpoint/2010/main" val="7007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sites.tufts.edu/willmast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ites.tufts.edu/foodecon" TargetMode="External"/><Relationship Id="rId9" Type="http://schemas.openxmlformats.org/officeDocument/2006/relationships/hyperlink" Target="https://bit.ly/FoodEconBoo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link.springer.com/book/9783031538391"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it.ly/FoodEconBook" TargetMode="External"/><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7.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hyperlink" Target="https://sites.tufts.edu/foodpricesfornutrition" TargetMode="External"/><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atabank.worldbank.org/source/food-prices-for-nutrition" TargetMode="External"/><Relationship Id="rId4" Type="http://schemas.openxmlformats.org/officeDocument/2006/relationships/hyperlink" Target="https://www.fao.org/faostat/en/#data/CAH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4060/cd1254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worldbank.org/foodpricesfornutrition" TargetMode="External"/><Relationship Id="rId4" Type="http://schemas.openxmlformats.org/officeDocument/2006/relationships/hyperlink" Target="https://www.fao.org/faostat/en/#data/CAH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sites.tufts.edu/foodpricesfornutrition" TargetMode="Externa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448233" y="1573409"/>
            <a:ext cx="11634283" cy="997196"/>
          </a:xfrm>
          <a:prstGeom prst="rect">
            <a:avLst/>
          </a:prstGeom>
        </p:spPr>
        <p:txBody>
          <a:bodyPr wrap="square" lIns="0" tIns="0" rIns="0" bIns="0" rtlCol="0" anchor="b">
            <a:spAutoFit/>
          </a:bodyPr>
          <a:lstStyle/>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Food prices and affordability </a:t>
            </a:r>
            <a:b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of healthy, sustainable diets worldwide </a:t>
            </a:r>
          </a:p>
        </p:txBody>
      </p:sp>
      <p:sp>
        <p:nvSpPr>
          <p:cNvPr id="11" name="TextBox 8">
            <a:extLst>
              <a:ext uri="{FF2B5EF4-FFF2-40B4-BE49-F238E27FC236}">
                <a16:creationId xmlns:a16="http://schemas.microsoft.com/office/drawing/2014/main" id="{D0E8E4D5-A987-42C2-8117-3A7219605BC6}"/>
              </a:ext>
            </a:extLst>
          </p:cNvPr>
          <p:cNvSpPr txBox="1"/>
          <p:nvPr/>
        </p:nvSpPr>
        <p:spPr>
          <a:xfrm>
            <a:off x="1347132" y="3127025"/>
            <a:ext cx="7309187" cy="893771"/>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a:p>
            <a:pPr>
              <a:lnSpc>
                <a:spcPct val="80000"/>
              </a:lnSpc>
            </a:pPr>
            <a:r>
              <a:rPr lang="en-US" sz="2400" kern="0" dirty="0"/>
              <a:t>Friedman School of Nutrition Science and Policy</a:t>
            </a:r>
          </a:p>
          <a:p>
            <a:pPr>
              <a:lnSpc>
                <a:spcPct val="80000"/>
              </a:lnSpc>
            </a:pPr>
            <a:r>
              <a:rPr lang="en-US" sz="2400" kern="0" dirty="0">
                <a:latin typeface="+mn-lt"/>
              </a:rPr>
              <a:t>T</a:t>
            </a:r>
            <a:r>
              <a:rPr lang="en-US" sz="2400" kern="0" dirty="0"/>
              <a:t>ufts University</a:t>
            </a:r>
            <a:endParaRPr lang="en-US" sz="2400" kern="0" dirty="0">
              <a:latin typeface="+mn-lt"/>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1347131" y="4432703"/>
            <a:ext cx="6312445" cy="30284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a:t>
            </a:r>
            <a:r>
              <a:rPr lang="en-US" sz="2400" kern="0" dirty="0" err="1">
                <a:cs typeface="Arial" panose="020B0604020202020204" pitchFamily="34" charset="0"/>
                <a:hlinkClick r:id="rId4"/>
              </a:rPr>
              <a:t>foodeconomics</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454841" y="223301"/>
            <a:ext cx="3429805" cy="1095133"/>
            <a:chOff x="397945" y="299343"/>
            <a:chExt cx="6904795" cy="200920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1412513" y="299343"/>
              <a:ext cx="5453669" cy="1461045"/>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397945" y="174387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47" y="311318"/>
            <a:ext cx="2370364" cy="705671"/>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1347131" y="4125888"/>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grpSp>
        <p:nvGrpSpPr>
          <p:cNvPr id="34" name="Group 33">
            <a:extLst>
              <a:ext uri="{FF2B5EF4-FFF2-40B4-BE49-F238E27FC236}">
                <a16:creationId xmlns:a16="http://schemas.microsoft.com/office/drawing/2014/main" id="{2C7351EE-F30C-CCCB-9927-9A534542AB13}"/>
              </a:ext>
            </a:extLst>
          </p:cNvPr>
          <p:cNvGrpSpPr/>
          <p:nvPr/>
        </p:nvGrpSpPr>
        <p:grpSpPr>
          <a:xfrm>
            <a:off x="9580418" y="2825581"/>
            <a:ext cx="2415270" cy="3874063"/>
            <a:chOff x="10893543" y="4252377"/>
            <a:chExt cx="1307938" cy="2584989"/>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8"/>
            <a:stretch>
              <a:fillRect/>
            </a:stretch>
          </p:blipFill>
          <p:spPr>
            <a:xfrm>
              <a:off x="10893543" y="4252377"/>
              <a:ext cx="1307937" cy="2216548"/>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10893544" y="6504674"/>
              <a:ext cx="1307937" cy="332692"/>
            </a:xfrm>
            <a:prstGeom prst="rect">
              <a:avLst/>
            </a:prstGeom>
          </p:spPr>
          <p:txBody>
            <a:bodyPr wrap="square" lIns="0" tIns="0" rIns="0" bIns="0" rtlCol="0" anchor="t">
              <a:spAutoFit/>
            </a:bodyPr>
            <a:lstStyle/>
            <a:p>
              <a:pPr>
                <a:lnSpc>
                  <a:spcPct val="80000"/>
                </a:lnSpc>
              </a:pPr>
              <a:r>
                <a:rPr lang="en-US" sz="2000" i="1" kern="0" dirty="0"/>
                <a:t>Open access, at</a:t>
              </a:r>
              <a:br>
                <a:rPr lang="en-US" sz="2000" i="1" kern="0" dirty="0"/>
              </a:br>
              <a:r>
                <a:rPr lang="en-US" sz="2000" kern="0" dirty="0">
                  <a:hlinkClick r:id="rId9"/>
                </a:rPr>
                <a:t>bit.ly/</a:t>
              </a:r>
              <a:r>
                <a:rPr lang="en-US" sz="2000" kern="0" dirty="0" err="1">
                  <a:hlinkClick r:id="rId9"/>
                </a:rPr>
                <a:t>FoodEconBook</a:t>
              </a:r>
              <a:r>
                <a:rPr lang="en-US" sz="2000" kern="0" dirty="0"/>
                <a:t> </a:t>
              </a:r>
              <a:endParaRPr lang="en-US" sz="2000" kern="0" dirty="0">
                <a:latin typeface="+mn-lt"/>
              </a:endParaRPr>
            </a:p>
          </p:txBody>
        </p:sp>
      </p:grpSp>
      <p:sp>
        <p:nvSpPr>
          <p:cNvPr id="2" name="TextBox 9">
            <a:extLst>
              <a:ext uri="{FF2B5EF4-FFF2-40B4-BE49-F238E27FC236}">
                <a16:creationId xmlns:a16="http://schemas.microsoft.com/office/drawing/2014/main" id="{3D293142-BE30-2E22-4E61-C2DAFFFCF5F9}"/>
              </a:ext>
            </a:extLst>
          </p:cNvPr>
          <p:cNvSpPr txBox="1"/>
          <p:nvPr/>
        </p:nvSpPr>
        <p:spPr>
          <a:xfrm>
            <a:off x="1347132" y="5042358"/>
            <a:ext cx="4748868" cy="1189236"/>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Institute for Global Nutrition</a:t>
            </a:r>
          </a:p>
          <a:p>
            <a:pPr>
              <a:lnSpc>
                <a:spcPct val="80000"/>
              </a:lnSpc>
            </a:pPr>
            <a:r>
              <a:rPr lang="en-US" sz="2400" kern="0" dirty="0">
                <a:cs typeface="Arial" panose="020B0604020202020204" pitchFamily="34" charset="0"/>
              </a:rPr>
              <a:t>UC Davis, 29 January 2025</a:t>
            </a:r>
          </a:p>
          <a:p>
            <a:pPr>
              <a:lnSpc>
                <a:spcPct val="80000"/>
              </a:lnSpc>
            </a:pPr>
            <a:endParaRPr lang="en-US" sz="2400" kern="0" dirty="0">
              <a:cs typeface="Arial" panose="020B0604020202020204" pitchFamily="34" charset="0"/>
            </a:endParaRPr>
          </a:p>
          <a:p>
            <a:pPr>
              <a:lnSpc>
                <a:spcPct val="80000"/>
              </a:lnSpc>
            </a:pPr>
            <a:endParaRPr lang="en-US" sz="2400" kern="0" dirty="0">
              <a:cs typeface="Arial" panose="020B0604020202020204" pitchFamily="34" charset="0"/>
            </a:endParaRPr>
          </a:p>
        </p:txBody>
      </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A2B1-9749-705D-906B-6300D7613DA6}"/>
            </a:ext>
          </a:extLst>
        </p:cNvPr>
        <p:cNvGrpSpPr/>
        <p:nvPr/>
      </p:nvGrpSpPr>
      <p:grpSpPr>
        <a:xfrm>
          <a:off x="0" y="0"/>
          <a:ext cx="0" cy="0"/>
          <a:chOff x="0" y="0"/>
          <a:chExt cx="0" cy="0"/>
        </a:xfrm>
      </p:grpSpPr>
      <p:pic>
        <p:nvPicPr>
          <p:cNvPr id="2" name="Picture 1" descr="A graph showing a number of different colored lines&#10;&#10;Description automatically generated">
            <a:extLst>
              <a:ext uri="{FF2B5EF4-FFF2-40B4-BE49-F238E27FC236}">
                <a16:creationId xmlns:a16="http://schemas.microsoft.com/office/drawing/2014/main" id="{9BBA3F55-6A13-BBDD-24AE-1378292A8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48" b="8178"/>
          <a:stretch/>
        </p:blipFill>
        <p:spPr bwMode="auto">
          <a:xfrm>
            <a:off x="1065544" y="948930"/>
            <a:ext cx="9446278" cy="4983334"/>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414FB2B-5516-F477-AAC5-F7EE581E0997}"/>
              </a:ext>
            </a:extLst>
          </p:cNvPr>
          <p:cNvSpPr txBox="1"/>
          <p:nvPr/>
        </p:nvSpPr>
        <p:spPr>
          <a:xfrm>
            <a:off x="159327" y="6356003"/>
            <a:ext cx="11987330" cy="501997"/>
          </a:xfrm>
          <a:prstGeom prst="rect">
            <a:avLst/>
          </a:prstGeom>
          <a:noFill/>
        </p:spPr>
        <p:txBody>
          <a:bodyPr wrap="square">
            <a:spAutoFit/>
          </a:bodyPr>
          <a:lstStyle/>
          <a:p>
            <a:pPr>
              <a:lnSpc>
                <a:spcPct val="80000"/>
              </a:lnSpc>
            </a:pPr>
            <a:r>
              <a:rPr lang="en-US" sz="1100" dirty="0"/>
              <a:t>Source: W.A. Masters, J.K. Wallingford, A.W. Herforth and Y. Bai (2024), Measuring food access as affordability of least-cost healthy diets worldwide. </a:t>
            </a:r>
            <a:r>
              <a:rPr lang="en-US" sz="1100" i="1" dirty="0"/>
              <a:t>Agricultural Economics</a:t>
            </a:r>
            <a:r>
              <a:rPr lang="en-US" sz="1100" dirty="0"/>
              <a:t>, forthcoming. Diet costs are from FAO and the World Bank’s Food Prices for Nutrition data, using item prices reported by national statistical organizations through the International Comparison Program (ICP), downloaded from </a:t>
            </a:r>
            <a:r>
              <a:rPr lang="en-US" sz="1100" dirty="0">
                <a:hlinkClick r:id="rId4"/>
              </a:rPr>
              <a:t>https://databank.worldbank.org/source/food-prices-for-nutrition</a:t>
            </a:r>
            <a:r>
              <a:rPr lang="en-US" sz="1100" dirty="0"/>
              <a:t>, and national income (GNI) is from the World Development Indicators </a:t>
            </a:r>
            <a:r>
              <a:rPr lang="en-US" sz="1100" dirty="0">
                <a:hlinkClick r:id="rId5"/>
              </a:rPr>
              <a:t>https://databank.worldbank.org/source/world-development-indicators</a:t>
            </a:r>
            <a:r>
              <a:rPr lang="en-US" sz="1100" dirty="0"/>
              <a:t>. </a:t>
            </a:r>
          </a:p>
        </p:txBody>
      </p:sp>
      <p:sp>
        <p:nvSpPr>
          <p:cNvPr id="4" name="TextBox 3">
            <a:extLst>
              <a:ext uri="{FF2B5EF4-FFF2-40B4-BE49-F238E27FC236}">
                <a16:creationId xmlns:a16="http://schemas.microsoft.com/office/drawing/2014/main" id="{0581C306-3B1C-0186-DDAE-8E845B94E36D}"/>
              </a:ext>
            </a:extLst>
          </p:cNvPr>
          <p:cNvSpPr txBox="1"/>
          <p:nvPr/>
        </p:nvSpPr>
        <p:spPr>
          <a:xfrm>
            <a:off x="9312772" y="3896636"/>
            <a:ext cx="2780357" cy="523220"/>
          </a:xfrm>
          <a:prstGeom prst="rect">
            <a:avLst/>
          </a:prstGeom>
          <a:solidFill>
            <a:schemeClr val="bg1"/>
          </a:solidFill>
        </p:spPr>
        <p:txBody>
          <a:bodyPr wrap="square">
            <a:spAutoFit/>
          </a:bodyPr>
          <a:lstStyle/>
          <a:p>
            <a:r>
              <a:rPr lang="en-US" sz="1400" b="1" i="1" dirty="0">
                <a:solidFill>
                  <a:srgbClr val="7030A0"/>
                </a:solidFill>
              </a:rPr>
              <a:t>Cost of Nutrient Adequacy (CoNA)</a:t>
            </a:r>
            <a:br>
              <a:rPr lang="en-US" sz="1400" b="1" i="1" dirty="0">
                <a:solidFill>
                  <a:srgbClr val="7030A0"/>
                </a:solidFill>
              </a:rPr>
            </a:br>
            <a:r>
              <a:rPr lang="en-US" sz="1400" b="1" i="1" dirty="0">
                <a:solidFill>
                  <a:srgbClr val="7030A0"/>
                </a:solidFill>
              </a:rPr>
              <a:t>$2.45/day</a:t>
            </a:r>
          </a:p>
        </p:txBody>
      </p:sp>
      <p:sp>
        <p:nvSpPr>
          <p:cNvPr id="7" name="TextBox 6">
            <a:extLst>
              <a:ext uri="{FF2B5EF4-FFF2-40B4-BE49-F238E27FC236}">
                <a16:creationId xmlns:a16="http://schemas.microsoft.com/office/drawing/2014/main" id="{46C3831E-B224-3F84-2FAE-5F19A2881DBB}"/>
              </a:ext>
            </a:extLst>
          </p:cNvPr>
          <p:cNvSpPr txBox="1"/>
          <p:nvPr/>
        </p:nvSpPr>
        <p:spPr>
          <a:xfrm flipH="1">
            <a:off x="9312669" y="3138132"/>
            <a:ext cx="2780357" cy="319446"/>
          </a:xfrm>
          <a:prstGeom prst="rect">
            <a:avLst/>
          </a:prstGeom>
          <a:noFill/>
        </p:spPr>
        <p:txBody>
          <a:bodyPr wrap="square">
            <a:spAutoFit/>
          </a:bodyPr>
          <a:lstStyle/>
          <a:p>
            <a:pPr>
              <a:lnSpc>
                <a:spcPct val="80000"/>
              </a:lnSpc>
            </a:pPr>
            <a:r>
              <a:rPr lang="en-US" sz="1800" b="1" i="1" dirty="0"/>
              <a:t>Global average</a:t>
            </a:r>
            <a:endParaRPr lang="en-US" b="1" i="1" dirty="0"/>
          </a:p>
        </p:txBody>
      </p:sp>
      <p:sp>
        <p:nvSpPr>
          <p:cNvPr id="10" name="TextBox 9">
            <a:extLst>
              <a:ext uri="{FF2B5EF4-FFF2-40B4-BE49-F238E27FC236}">
                <a16:creationId xmlns:a16="http://schemas.microsoft.com/office/drawing/2014/main" id="{5F0E48F6-D1D7-3D54-AB0A-2B76C942E427}"/>
              </a:ext>
            </a:extLst>
          </p:cNvPr>
          <p:cNvSpPr txBox="1"/>
          <p:nvPr/>
        </p:nvSpPr>
        <p:spPr>
          <a:xfrm>
            <a:off x="9312771" y="4442260"/>
            <a:ext cx="2780357" cy="523220"/>
          </a:xfrm>
          <a:prstGeom prst="rect">
            <a:avLst/>
          </a:prstGeom>
          <a:solidFill>
            <a:schemeClr val="bg1"/>
          </a:solidFill>
        </p:spPr>
        <p:txBody>
          <a:bodyPr wrap="square">
            <a:spAutoFit/>
          </a:bodyPr>
          <a:lstStyle/>
          <a:p>
            <a:r>
              <a:rPr lang="en-US" sz="1400" b="1" i="1" dirty="0">
                <a:solidFill>
                  <a:schemeClr val="accent1"/>
                </a:solidFill>
              </a:rPr>
              <a:t>Cost of Caloric Adequacy (CoCA)</a:t>
            </a:r>
          </a:p>
          <a:p>
            <a:r>
              <a:rPr lang="en-US" sz="1400" b="1" i="1" dirty="0">
                <a:solidFill>
                  <a:schemeClr val="accent1"/>
                </a:solidFill>
              </a:rPr>
              <a:t>$0.93</a:t>
            </a:r>
          </a:p>
        </p:txBody>
      </p:sp>
      <p:sp>
        <p:nvSpPr>
          <p:cNvPr id="11" name="TextBox 10">
            <a:extLst>
              <a:ext uri="{FF2B5EF4-FFF2-40B4-BE49-F238E27FC236}">
                <a16:creationId xmlns:a16="http://schemas.microsoft.com/office/drawing/2014/main" id="{78A7220D-5941-3DE4-D9E9-14705E9DC61B}"/>
              </a:ext>
            </a:extLst>
          </p:cNvPr>
          <p:cNvSpPr txBox="1"/>
          <p:nvPr/>
        </p:nvSpPr>
        <p:spPr>
          <a:xfrm>
            <a:off x="9312771" y="3377425"/>
            <a:ext cx="2780357" cy="523220"/>
          </a:xfrm>
          <a:prstGeom prst="rect">
            <a:avLst/>
          </a:prstGeom>
          <a:solidFill>
            <a:schemeClr val="bg1"/>
          </a:solidFill>
        </p:spPr>
        <p:txBody>
          <a:bodyPr wrap="square">
            <a:spAutoFit/>
          </a:bodyPr>
          <a:lstStyle/>
          <a:p>
            <a:r>
              <a:rPr lang="en-US" sz="1400" b="1" i="1" dirty="0">
                <a:solidFill>
                  <a:schemeClr val="tx2"/>
                </a:solidFill>
              </a:rPr>
              <a:t>Cost of Healthy Diets (CoHD)</a:t>
            </a:r>
          </a:p>
          <a:p>
            <a:r>
              <a:rPr lang="en-US" sz="1400" b="1" i="1" dirty="0">
                <a:solidFill>
                  <a:schemeClr val="tx2"/>
                </a:solidFill>
              </a:rPr>
              <a:t>$3.56 </a:t>
            </a:r>
          </a:p>
        </p:txBody>
      </p:sp>
      <p:sp>
        <p:nvSpPr>
          <p:cNvPr id="3" name="TextBox 2">
            <a:extLst>
              <a:ext uri="{FF2B5EF4-FFF2-40B4-BE49-F238E27FC236}">
                <a16:creationId xmlns:a16="http://schemas.microsoft.com/office/drawing/2014/main" id="{10515F8C-986D-1407-C88E-FC046CD4EF9E}"/>
              </a:ext>
            </a:extLst>
          </p:cNvPr>
          <p:cNvSpPr txBox="1"/>
          <p:nvPr/>
        </p:nvSpPr>
        <p:spPr>
          <a:xfrm flipH="1">
            <a:off x="3296266" y="3286163"/>
            <a:ext cx="1974170" cy="268984"/>
          </a:xfrm>
          <a:prstGeom prst="rect">
            <a:avLst/>
          </a:prstGeom>
          <a:noFill/>
        </p:spPr>
        <p:txBody>
          <a:bodyPr wrap="square">
            <a:spAutoFit/>
          </a:bodyPr>
          <a:lstStyle/>
          <a:p>
            <a:pPr>
              <a:lnSpc>
                <a:spcPct val="80000"/>
              </a:lnSpc>
            </a:pPr>
            <a:r>
              <a:rPr lang="en-US" sz="1400" b="1" i="1" dirty="0">
                <a:solidFill>
                  <a:schemeClr val="bg2">
                    <a:lumMod val="50000"/>
                  </a:schemeClr>
                </a:solidFill>
              </a:rPr>
              <a:t>Diet costs:</a:t>
            </a:r>
          </a:p>
        </p:txBody>
      </p:sp>
      <p:sp>
        <p:nvSpPr>
          <p:cNvPr id="5" name="TextBox 4">
            <a:extLst>
              <a:ext uri="{FF2B5EF4-FFF2-40B4-BE49-F238E27FC236}">
                <a16:creationId xmlns:a16="http://schemas.microsoft.com/office/drawing/2014/main" id="{C6A03FB6-055B-27B6-AAFC-504957618B96}"/>
              </a:ext>
            </a:extLst>
          </p:cNvPr>
          <p:cNvSpPr txBox="1"/>
          <p:nvPr/>
        </p:nvSpPr>
        <p:spPr>
          <a:xfrm flipH="1">
            <a:off x="1930817" y="2366768"/>
            <a:ext cx="3563139" cy="319446"/>
          </a:xfrm>
          <a:prstGeom prst="rect">
            <a:avLst/>
          </a:prstGeom>
          <a:noFill/>
        </p:spPr>
        <p:txBody>
          <a:bodyPr wrap="square">
            <a:spAutoFit/>
          </a:bodyPr>
          <a:lstStyle/>
          <a:p>
            <a:pPr>
              <a:lnSpc>
                <a:spcPct val="80000"/>
              </a:lnSpc>
            </a:pPr>
            <a:r>
              <a:rPr lang="en-US" b="1" dirty="0">
                <a:solidFill>
                  <a:schemeClr val="bg2">
                    <a:lumMod val="75000"/>
                  </a:schemeClr>
                </a:solidFill>
              </a:rPr>
              <a:t>National income per person</a:t>
            </a:r>
          </a:p>
        </p:txBody>
      </p:sp>
      <p:sp>
        <p:nvSpPr>
          <p:cNvPr id="6" name="TextBox 5">
            <a:extLst>
              <a:ext uri="{FF2B5EF4-FFF2-40B4-BE49-F238E27FC236}">
                <a16:creationId xmlns:a16="http://schemas.microsoft.com/office/drawing/2014/main" id="{C1DB0638-22DB-40B7-5149-808EA6B5F11E}"/>
              </a:ext>
            </a:extLst>
          </p:cNvPr>
          <p:cNvSpPr txBox="1"/>
          <p:nvPr/>
        </p:nvSpPr>
        <p:spPr>
          <a:xfrm flipH="1">
            <a:off x="4103777" y="5877416"/>
            <a:ext cx="2780357" cy="319446"/>
          </a:xfrm>
          <a:prstGeom prst="rect">
            <a:avLst/>
          </a:prstGeom>
          <a:noFill/>
        </p:spPr>
        <p:txBody>
          <a:bodyPr wrap="square">
            <a:spAutoFit/>
          </a:bodyPr>
          <a:lstStyle/>
          <a:p>
            <a:pPr>
              <a:lnSpc>
                <a:spcPct val="80000"/>
              </a:lnSpc>
            </a:pPr>
            <a:r>
              <a:rPr lang="en-US" sz="1800" b="1" dirty="0">
                <a:solidFill>
                  <a:schemeClr val="bg1">
                    <a:lumMod val="50000"/>
                  </a:schemeClr>
                </a:solidFill>
              </a:rPr>
              <a:t>Population (cumulative)</a:t>
            </a:r>
            <a:endParaRPr lang="en-US" b="1" dirty="0">
              <a:solidFill>
                <a:schemeClr val="bg1">
                  <a:lumMod val="50000"/>
                </a:schemeClr>
              </a:solidFill>
            </a:endParaRPr>
          </a:p>
        </p:txBody>
      </p:sp>
      <p:sp>
        <p:nvSpPr>
          <p:cNvPr id="12" name="Title 4">
            <a:extLst>
              <a:ext uri="{FF2B5EF4-FFF2-40B4-BE49-F238E27FC236}">
                <a16:creationId xmlns:a16="http://schemas.microsoft.com/office/drawing/2014/main" id="{9F3ADFB6-7137-A463-4B1D-4AD7CD847D2A}"/>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 least-cost healthy diets compare to</a:t>
            </a:r>
            <a:br>
              <a:rPr lang="en-US" sz="3600" b="1" kern="0" dirty="0">
                <a:solidFill>
                  <a:srgbClr val="3083A7"/>
                </a:solidFill>
                <a:latin typeface="+mn-lt"/>
              </a:rPr>
            </a:br>
            <a:r>
              <a:rPr lang="en-US" sz="3600" b="1" kern="0" dirty="0">
                <a:solidFill>
                  <a:srgbClr val="3083A7"/>
                </a:solidFill>
                <a:latin typeface="+mn-lt"/>
              </a:rPr>
              <a:t>other diet costs at each level of national income?</a:t>
            </a:r>
          </a:p>
        </p:txBody>
      </p:sp>
      <p:sp>
        <p:nvSpPr>
          <p:cNvPr id="13" name="TextBox 12">
            <a:extLst>
              <a:ext uri="{FF2B5EF4-FFF2-40B4-BE49-F238E27FC236}">
                <a16:creationId xmlns:a16="http://schemas.microsoft.com/office/drawing/2014/main" id="{1B8DFBE5-8222-66AF-D8B5-3D73531AC582}"/>
              </a:ext>
            </a:extLst>
          </p:cNvPr>
          <p:cNvSpPr txBox="1"/>
          <p:nvPr/>
        </p:nvSpPr>
        <p:spPr>
          <a:xfrm flipH="1">
            <a:off x="1505838" y="931681"/>
            <a:ext cx="8227441" cy="590931"/>
          </a:xfrm>
          <a:prstGeom prst="rect">
            <a:avLst/>
          </a:prstGeom>
          <a:solidFill>
            <a:schemeClr val="bg1"/>
          </a:solidFill>
        </p:spPr>
        <p:txBody>
          <a:bodyPr wrap="square">
            <a:spAutoFit/>
          </a:bodyPr>
          <a:lstStyle/>
          <a:p>
            <a:pPr>
              <a:lnSpc>
                <a:spcPct val="80000"/>
              </a:lnSpc>
            </a:pPr>
            <a:r>
              <a:rPr lang="en-US" sz="2000" b="1" dirty="0"/>
              <a:t>Diet costs using the lowest-priced locally available items in each country </a:t>
            </a:r>
            <a:br>
              <a:rPr lang="en-US" sz="2000" b="1" dirty="0"/>
            </a:br>
            <a:r>
              <a:rPr lang="en-US" sz="2000" b="1" dirty="0"/>
              <a:t>to meet nutritional requirements of a representative adult woman, 2021</a:t>
            </a:r>
          </a:p>
        </p:txBody>
      </p:sp>
    </p:spTree>
    <p:custDataLst>
      <p:tags r:id="rId1"/>
    </p:custDataLst>
    <p:extLst>
      <p:ext uri="{BB962C8B-B14F-4D97-AF65-F5344CB8AC3E}">
        <p14:creationId xmlns:p14="http://schemas.microsoft.com/office/powerpoint/2010/main" val="385727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0EE5045-342B-8DE5-5B4F-DB296EE74488}"/>
              </a:ext>
            </a:extLst>
          </p:cNvPr>
          <p:cNvGrpSpPr/>
          <p:nvPr/>
        </p:nvGrpSpPr>
        <p:grpSpPr>
          <a:xfrm>
            <a:off x="359967" y="1158239"/>
            <a:ext cx="7950914" cy="5506522"/>
            <a:chOff x="579645" y="1567902"/>
            <a:chExt cx="6978913" cy="4788448"/>
          </a:xfrm>
        </p:grpSpPr>
        <p:pic>
          <p:nvPicPr>
            <p:cNvPr id="7" name="Picture 6">
              <a:extLst>
                <a:ext uri="{FF2B5EF4-FFF2-40B4-BE49-F238E27FC236}">
                  <a16:creationId xmlns:a16="http://schemas.microsoft.com/office/drawing/2014/main" id="{887D8673-7FD6-D4BD-5BE8-BF59073E591D}"/>
                </a:ext>
              </a:extLst>
            </p:cNvPr>
            <p:cNvPicPr>
              <a:picLocks noChangeAspect="1"/>
            </p:cNvPicPr>
            <p:nvPr/>
          </p:nvPicPr>
          <p:blipFill rotWithShape="1">
            <a:blip r:embed="rId3"/>
            <a:srcRect t="6320" r="18038"/>
            <a:stretch/>
          </p:blipFill>
          <p:spPr>
            <a:xfrm>
              <a:off x="579645" y="1567902"/>
              <a:ext cx="6978913" cy="4788448"/>
            </a:xfrm>
            <a:prstGeom prst="rect">
              <a:avLst/>
            </a:prstGeom>
          </p:spPr>
        </p:pic>
        <p:sp>
          <p:nvSpPr>
            <p:cNvPr id="12" name="TextBox 11">
              <a:extLst>
                <a:ext uri="{FF2B5EF4-FFF2-40B4-BE49-F238E27FC236}">
                  <a16:creationId xmlns:a16="http://schemas.microsoft.com/office/drawing/2014/main" id="{AC98FC70-896B-603D-FAA3-16A9F6D01730}"/>
                </a:ext>
              </a:extLst>
            </p:cNvPr>
            <p:cNvSpPr txBox="1"/>
            <p:nvPr/>
          </p:nvSpPr>
          <p:spPr>
            <a:xfrm>
              <a:off x="1221618" y="1635737"/>
              <a:ext cx="989630"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Oils &amp; fats </a:t>
              </a:r>
              <a:br>
                <a:rPr lang="en-US" sz="1400" b="1" dirty="0">
                  <a:solidFill>
                    <a:schemeClr val="accent1">
                      <a:lumMod val="75000"/>
                    </a:schemeClr>
                  </a:solidFill>
                </a:rPr>
              </a:br>
              <a:endParaRPr lang="en-US" sz="1400" b="1" dirty="0">
                <a:solidFill>
                  <a:schemeClr val="accent1">
                    <a:lumMod val="75000"/>
                  </a:schemeClr>
                </a:solidFill>
              </a:endParaRPr>
            </a:p>
            <a:p>
              <a:pPr algn="ctr">
                <a:lnSpc>
                  <a:spcPct val="80000"/>
                </a:lnSpc>
              </a:pPr>
              <a:endParaRPr lang="en-US" sz="1400" b="1"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3" name="TextBox 12">
              <a:extLst>
                <a:ext uri="{FF2B5EF4-FFF2-40B4-BE49-F238E27FC236}">
                  <a16:creationId xmlns:a16="http://schemas.microsoft.com/office/drawing/2014/main" id="{467F5F8F-5FDD-1A55-7D6A-89CDBEE05B93}"/>
                </a:ext>
              </a:extLst>
            </p:cNvPr>
            <p:cNvSpPr txBox="1"/>
            <p:nvPr/>
          </p:nvSpPr>
          <p:spPr>
            <a:xfrm>
              <a:off x="2173450" y="1635737"/>
              <a:ext cx="1080214" cy="958404"/>
            </a:xfrm>
            <a:prstGeom prst="rect">
              <a:avLst/>
            </a:prstGeom>
            <a:noFill/>
          </p:spPr>
          <p:txBody>
            <a:bodyPr wrap="square" rtlCol="0">
              <a:spAutoFit/>
            </a:bodyPr>
            <a:lstStyle/>
            <a:p>
              <a:pPr algn="ctr">
                <a:lnSpc>
                  <a:spcPct val="80000"/>
                </a:lnSpc>
              </a:pPr>
              <a:r>
                <a:rPr lang="en-US" sz="1400" b="1" dirty="0">
                  <a:solidFill>
                    <a:schemeClr val="accent1">
                      <a:lumMod val="75000"/>
                    </a:schemeClr>
                  </a:solidFill>
                </a:rPr>
                <a:t>Legumes, </a:t>
              </a:r>
              <a:br>
                <a:rPr lang="en-US" sz="1400" b="1" dirty="0">
                  <a:solidFill>
                    <a:schemeClr val="accent1">
                      <a:lumMod val="75000"/>
                    </a:schemeClr>
                  </a:solidFill>
                </a:rPr>
              </a:br>
              <a:r>
                <a:rPr lang="en-US" sz="1400" b="1" dirty="0">
                  <a:solidFill>
                    <a:schemeClr val="accent1">
                      <a:lumMod val="75000"/>
                    </a:schemeClr>
                  </a:solidFill>
                </a:rPr>
                <a:t>nuts &amp; seeds </a:t>
              </a:r>
              <a:endParaRPr lang="en-US" sz="1400"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4" name="TextBox 13">
              <a:extLst>
                <a:ext uri="{FF2B5EF4-FFF2-40B4-BE49-F238E27FC236}">
                  <a16:creationId xmlns:a16="http://schemas.microsoft.com/office/drawing/2014/main" id="{2ABD6DA0-FCAE-587D-45DB-8DBECEB49447}"/>
                </a:ext>
              </a:extLst>
            </p:cNvPr>
            <p:cNvSpPr txBox="1"/>
            <p:nvPr/>
          </p:nvSpPr>
          <p:spPr>
            <a:xfrm>
              <a:off x="3300775" y="1635737"/>
              <a:ext cx="978858"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Starchy </a:t>
              </a:r>
            </a:p>
            <a:p>
              <a:pPr algn="ctr">
                <a:lnSpc>
                  <a:spcPct val="80000"/>
                </a:lnSpc>
              </a:pPr>
              <a:r>
                <a:rPr lang="en-US" sz="1400" b="1" dirty="0">
                  <a:solidFill>
                    <a:schemeClr val="accent1">
                      <a:lumMod val="75000"/>
                    </a:schemeClr>
                  </a:solidFill>
                </a:rPr>
                <a:t>Staples</a:t>
              </a: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(1160 kcal)</a:t>
              </a:r>
            </a:p>
          </p:txBody>
        </p:sp>
        <p:sp>
          <p:nvSpPr>
            <p:cNvPr id="15" name="TextBox 14">
              <a:extLst>
                <a:ext uri="{FF2B5EF4-FFF2-40B4-BE49-F238E27FC236}">
                  <a16:creationId xmlns:a16="http://schemas.microsoft.com/office/drawing/2014/main" id="{A8B1F453-918D-D2A7-D2E1-BFE9C4689AD8}"/>
                </a:ext>
              </a:extLst>
            </p:cNvPr>
            <p:cNvSpPr txBox="1"/>
            <p:nvPr/>
          </p:nvSpPr>
          <p:spPr>
            <a:xfrm>
              <a:off x="4393308" y="1635737"/>
              <a:ext cx="887486"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Fruits </a:t>
              </a:r>
            </a:p>
            <a:p>
              <a:pPr algn="ctr">
                <a:lnSpc>
                  <a:spcPct val="80000"/>
                </a:lnSpc>
              </a:pPr>
              <a:endParaRPr lang="en-US" sz="1400" b="1" dirty="0">
                <a:solidFill>
                  <a:schemeClr val="accent1">
                    <a:lumMod val="75000"/>
                  </a:schemeClr>
                </a:solidFill>
              </a:endParaRP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(160 kcal)</a:t>
              </a:r>
            </a:p>
          </p:txBody>
        </p:sp>
        <p:sp>
          <p:nvSpPr>
            <p:cNvPr id="16" name="TextBox 15">
              <a:extLst>
                <a:ext uri="{FF2B5EF4-FFF2-40B4-BE49-F238E27FC236}">
                  <a16:creationId xmlns:a16="http://schemas.microsoft.com/office/drawing/2014/main" id="{CAB9F50D-A45B-6C2E-6A20-9CCD26F7292C}"/>
                </a:ext>
              </a:extLst>
            </p:cNvPr>
            <p:cNvSpPr txBox="1"/>
            <p:nvPr/>
          </p:nvSpPr>
          <p:spPr>
            <a:xfrm>
              <a:off x="6445776" y="1635737"/>
              <a:ext cx="887487"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Animal </a:t>
              </a:r>
              <a:br>
                <a:rPr lang="en-US" sz="1400" b="1" dirty="0">
                  <a:solidFill>
                    <a:schemeClr val="accent1">
                      <a:lumMod val="75000"/>
                    </a:schemeClr>
                  </a:solidFill>
                </a:rPr>
              </a:br>
              <a:r>
                <a:rPr lang="en-US" sz="1400" b="1" dirty="0">
                  <a:solidFill>
                    <a:schemeClr val="accent1">
                      <a:lumMod val="75000"/>
                    </a:schemeClr>
                  </a:solidFill>
                </a:rPr>
                <a:t>source</a:t>
              </a:r>
            </a:p>
            <a:p>
              <a:pPr algn="ctr">
                <a:lnSpc>
                  <a:spcPct val="80000"/>
                </a:lnSpc>
              </a:pPr>
              <a:r>
                <a:rPr lang="en-US" sz="1400" b="1" dirty="0">
                  <a:solidFill>
                    <a:schemeClr val="accent1">
                      <a:lumMod val="75000"/>
                    </a:schemeClr>
                  </a:solidFill>
                </a:rPr>
                <a:t>foods </a:t>
              </a: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(300 kcal)</a:t>
              </a:r>
            </a:p>
          </p:txBody>
        </p:sp>
        <p:sp>
          <p:nvSpPr>
            <p:cNvPr id="17" name="TextBox 16">
              <a:extLst>
                <a:ext uri="{FF2B5EF4-FFF2-40B4-BE49-F238E27FC236}">
                  <a16:creationId xmlns:a16="http://schemas.microsoft.com/office/drawing/2014/main" id="{DBAB0AB7-EC8E-3BFC-BBDC-4169EE1F5250}"/>
                </a:ext>
              </a:extLst>
            </p:cNvPr>
            <p:cNvSpPr txBox="1"/>
            <p:nvPr/>
          </p:nvSpPr>
          <p:spPr>
            <a:xfrm>
              <a:off x="5371009" y="1635737"/>
              <a:ext cx="994503"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Vegetables</a:t>
              </a:r>
            </a:p>
            <a:p>
              <a:pPr algn="ctr">
                <a:lnSpc>
                  <a:spcPct val="80000"/>
                </a:lnSpc>
              </a:pPr>
              <a:endParaRPr lang="en-US" sz="1400" b="1" dirty="0">
                <a:solidFill>
                  <a:schemeClr val="accent1">
                    <a:lumMod val="75000"/>
                  </a:schemeClr>
                </a:solidFill>
              </a:endParaRPr>
            </a:p>
            <a:p>
              <a:pPr algn="ctr">
                <a:lnSpc>
                  <a:spcPct val="80000"/>
                </a:lnSpc>
              </a:pPr>
              <a:r>
                <a:rPr lang="en-US" sz="1400" b="1" dirty="0">
                  <a:solidFill>
                    <a:schemeClr val="accent1">
                      <a:lumMod val="75000"/>
                    </a:schemeClr>
                  </a:solidFill>
                </a:rPr>
                <a:t> </a:t>
              </a:r>
            </a:p>
            <a:p>
              <a:pPr algn="ctr">
                <a:lnSpc>
                  <a:spcPct val="80000"/>
                </a:lnSpc>
              </a:pPr>
              <a:r>
                <a:rPr lang="en-US" sz="1400" dirty="0">
                  <a:solidFill>
                    <a:schemeClr val="accent1">
                      <a:lumMod val="75000"/>
                    </a:schemeClr>
                  </a:solidFill>
                </a:rPr>
                <a:t>3 items</a:t>
              </a:r>
            </a:p>
            <a:p>
              <a:pPr algn="ctr">
                <a:lnSpc>
                  <a:spcPct val="80000"/>
                </a:lnSpc>
              </a:pPr>
              <a:r>
                <a:rPr lang="en-US" sz="1400" dirty="0">
                  <a:solidFill>
                    <a:schemeClr val="accent1">
                      <a:lumMod val="75000"/>
                    </a:schemeClr>
                  </a:solidFill>
                </a:rPr>
                <a:t>(110 kcal)</a:t>
              </a:r>
            </a:p>
          </p:txBody>
        </p:sp>
      </p:grpSp>
      <p:sp>
        <p:nvSpPr>
          <p:cNvPr id="3" name="TextBox 2">
            <a:extLst>
              <a:ext uri="{FF2B5EF4-FFF2-40B4-BE49-F238E27FC236}">
                <a16:creationId xmlns:a16="http://schemas.microsoft.com/office/drawing/2014/main" id="{66964B46-BA3B-DD3D-C262-1DB16C24BA8C}"/>
              </a:ext>
            </a:extLst>
          </p:cNvPr>
          <p:cNvSpPr txBox="1"/>
          <p:nvPr/>
        </p:nvSpPr>
        <p:spPr>
          <a:xfrm>
            <a:off x="506901" y="826629"/>
            <a:ext cx="9406860" cy="400110"/>
          </a:xfrm>
          <a:prstGeom prst="rect">
            <a:avLst/>
          </a:prstGeom>
          <a:solidFill>
            <a:schemeClr val="bg1"/>
          </a:solidFill>
        </p:spPr>
        <p:txBody>
          <a:bodyPr wrap="square">
            <a:spAutoFit/>
          </a:bodyPr>
          <a:lstStyle/>
          <a:p>
            <a:r>
              <a:rPr lang="en-US" sz="2000" b="1" dirty="0">
                <a:solidFill>
                  <a:srgbClr val="0B0324"/>
                </a:solidFill>
              </a:rPr>
              <a:t>Range of costs per day by food group in each World Bank income category, 2021</a:t>
            </a:r>
          </a:p>
        </p:txBody>
      </p:sp>
      <p:sp>
        <p:nvSpPr>
          <p:cNvPr id="4" name="TextBox 3">
            <a:extLst>
              <a:ext uri="{FF2B5EF4-FFF2-40B4-BE49-F238E27FC236}">
                <a16:creationId xmlns:a16="http://schemas.microsoft.com/office/drawing/2014/main" id="{309CEDEC-F099-5E65-4705-D6EE17FD2E36}"/>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
        <p:nvSpPr>
          <p:cNvPr id="11" name="TextBox 10">
            <a:extLst>
              <a:ext uri="{FF2B5EF4-FFF2-40B4-BE49-F238E27FC236}">
                <a16:creationId xmlns:a16="http://schemas.microsoft.com/office/drawing/2014/main" id="{3DE487FB-F61B-1A92-D85E-7A2AAC3860F1}"/>
              </a:ext>
            </a:extLst>
          </p:cNvPr>
          <p:cNvSpPr txBox="1"/>
          <p:nvPr/>
        </p:nvSpPr>
        <p:spPr>
          <a:xfrm>
            <a:off x="4590290" y="2338373"/>
            <a:ext cx="2584234" cy="837152"/>
          </a:xfrm>
          <a:prstGeom prst="rect">
            <a:avLst/>
          </a:prstGeom>
          <a:solidFill>
            <a:srgbClr val="FFFFFF">
              <a:alpha val="50196"/>
            </a:srgbClr>
          </a:solidFill>
        </p:spPr>
        <p:txBody>
          <a:bodyPr wrap="square">
            <a:spAutoFit/>
          </a:bodyPr>
          <a:lstStyle/>
          <a:p>
            <a:pPr>
              <a:lnSpc>
                <a:spcPct val="80000"/>
              </a:lnSpc>
            </a:pPr>
            <a:r>
              <a:rPr lang="en-US" sz="2000" i="1" dirty="0">
                <a:solidFill>
                  <a:schemeClr val="accent6">
                    <a:lumMod val="75000"/>
                  </a:schemeClr>
                </a:solidFill>
              </a:rPr>
              <a:t>Least-cost F&amp;V are </a:t>
            </a:r>
            <a:br>
              <a:rPr lang="en-US" sz="2000" i="1" dirty="0">
                <a:solidFill>
                  <a:schemeClr val="accent6">
                    <a:lumMod val="75000"/>
                  </a:schemeClr>
                </a:solidFill>
              </a:rPr>
            </a:br>
            <a:r>
              <a:rPr lang="en-US" sz="2000" i="1" dirty="0">
                <a:solidFill>
                  <a:schemeClr val="accent6">
                    <a:lumMod val="75000"/>
                  </a:schemeClr>
                </a:solidFill>
              </a:rPr>
              <a:t>less expensive in </a:t>
            </a:r>
            <a:br>
              <a:rPr lang="en-US" sz="2000" i="1" dirty="0">
                <a:solidFill>
                  <a:schemeClr val="accent6">
                    <a:lumMod val="75000"/>
                  </a:schemeClr>
                </a:solidFill>
              </a:rPr>
            </a:br>
            <a:r>
              <a:rPr lang="en-US" sz="2000" i="1" dirty="0">
                <a:solidFill>
                  <a:schemeClr val="accent6">
                    <a:lumMod val="75000"/>
                  </a:schemeClr>
                </a:solidFill>
              </a:rPr>
              <a:t>low-income countries</a:t>
            </a:r>
          </a:p>
        </p:txBody>
      </p:sp>
      <p:sp>
        <p:nvSpPr>
          <p:cNvPr id="19" name="Rectangle: Rounded Corners 18">
            <a:extLst>
              <a:ext uri="{FF2B5EF4-FFF2-40B4-BE49-F238E27FC236}">
                <a16:creationId xmlns:a16="http://schemas.microsoft.com/office/drawing/2014/main" id="{369963F8-BF7C-B975-3B06-761976A3F8B0}"/>
              </a:ext>
            </a:extLst>
          </p:cNvPr>
          <p:cNvSpPr/>
          <p:nvPr/>
        </p:nvSpPr>
        <p:spPr>
          <a:xfrm rot="5400000">
            <a:off x="5999261" y="3644815"/>
            <a:ext cx="3098800" cy="1011093"/>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40C152-271F-CDCA-5898-F8D6419B4C15}"/>
              </a:ext>
            </a:extLst>
          </p:cNvPr>
          <p:cNvSpPr txBox="1"/>
          <p:nvPr/>
        </p:nvSpPr>
        <p:spPr>
          <a:xfrm>
            <a:off x="8317584" y="4680262"/>
            <a:ext cx="3595989" cy="837152"/>
          </a:xfrm>
          <a:prstGeom prst="rect">
            <a:avLst/>
          </a:prstGeom>
          <a:noFill/>
        </p:spPr>
        <p:txBody>
          <a:bodyPr wrap="square">
            <a:spAutoFit/>
          </a:bodyPr>
          <a:lstStyle/>
          <a:p>
            <a:pPr>
              <a:lnSpc>
                <a:spcPct val="80000"/>
              </a:lnSpc>
            </a:pPr>
            <a:r>
              <a:rPr lang="en-US" sz="2000" i="1" dirty="0">
                <a:solidFill>
                  <a:schemeClr val="accent2">
                    <a:lumMod val="50000"/>
                  </a:schemeClr>
                </a:solidFill>
              </a:rPr>
              <a:t>Least-cost animal source foods are less expensive in richer </a:t>
            </a:r>
            <a:br>
              <a:rPr lang="en-US" sz="2000" i="1" dirty="0">
                <a:solidFill>
                  <a:schemeClr val="accent2">
                    <a:lumMod val="50000"/>
                  </a:schemeClr>
                </a:solidFill>
              </a:rPr>
            </a:br>
            <a:r>
              <a:rPr lang="en-US" sz="2000" i="1" dirty="0">
                <a:solidFill>
                  <a:schemeClr val="accent2">
                    <a:lumMod val="50000"/>
                  </a:schemeClr>
                </a:solidFill>
              </a:rPr>
              <a:t>than in poorer countries</a:t>
            </a:r>
          </a:p>
        </p:txBody>
      </p:sp>
      <p:sp>
        <p:nvSpPr>
          <p:cNvPr id="9" name="Rectangle: Rounded Corners 8">
            <a:extLst>
              <a:ext uri="{FF2B5EF4-FFF2-40B4-BE49-F238E27FC236}">
                <a16:creationId xmlns:a16="http://schemas.microsoft.com/office/drawing/2014/main" id="{6A5FA0AF-F5C0-6906-C1B0-47A96742EBA1}"/>
              </a:ext>
            </a:extLst>
          </p:cNvPr>
          <p:cNvSpPr/>
          <p:nvPr/>
        </p:nvSpPr>
        <p:spPr>
          <a:xfrm rot="5400000">
            <a:off x="4237853" y="3603834"/>
            <a:ext cx="3098800" cy="2164938"/>
          </a:xfrm>
          <a:prstGeom prst="roundRect">
            <a:avLst>
              <a:gd name="adj" fmla="val 39248"/>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BCBAD2F5-B56C-C48E-8255-FC725218CADB}"/>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 costs for the lowest-priced items in each food group</a:t>
            </a:r>
            <a:br>
              <a:rPr lang="en-US" sz="3600" b="1" kern="0" dirty="0">
                <a:solidFill>
                  <a:srgbClr val="3083A7"/>
                </a:solidFill>
                <a:latin typeface="+mn-lt"/>
              </a:rPr>
            </a:br>
            <a:r>
              <a:rPr lang="en-US" sz="3600" b="1" kern="0" dirty="0">
                <a:solidFill>
                  <a:srgbClr val="3083A7"/>
                </a:solidFill>
                <a:latin typeface="+mn-lt"/>
              </a:rPr>
              <a:t>vary across countries at each level of national income?</a:t>
            </a:r>
          </a:p>
        </p:txBody>
      </p:sp>
      <p:sp>
        <p:nvSpPr>
          <p:cNvPr id="27" name="Freeform: Shape 26">
            <a:extLst>
              <a:ext uri="{FF2B5EF4-FFF2-40B4-BE49-F238E27FC236}">
                <a16:creationId xmlns:a16="http://schemas.microsoft.com/office/drawing/2014/main" id="{F29D4D80-6424-DCF2-25F4-4A4B0BE5C858}"/>
              </a:ext>
            </a:extLst>
          </p:cNvPr>
          <p:cNvSpPr/>
          <p:nvPr/>
        </p:nvSpPr>
        <p:spPr>
          <a:xfrm>
            <a:off x="7355840" y="3038589"/>
            <a:ext cx="1966706" cy="476771"/>
          </a:xfrm>
          <a:custGeom>
            <a:avLst/>
            <a:gdLst>
              <a:gd name="connsiteX0" fmla="*/ 0 w 1483360"/>
              <a:gd name="connsiteY0" fmla="*/ 396240 h 396240"/>
              <a:gd name="connsiteX1" fmla="*/ 132080 w 1483360"/>
              <a:gd name="connsiteY1" fmla="*/ 142240 h 396240"/>
              <a:gd name="connsiteX2" fmla="*/ 457200 w 1483360"/>
              <a:gd name="connsiteY2" fmla="*/ 60960 h 396240"/>
              <a:gd name="connsiteX3" fmla="*/ 1483360 w 1483360"/>
              <a:gd name="connsiteY3" fmla="*/ 0 h 396240"/>
            </a:gdLst>
            <a:ahLst/>
            <a:cxnLst>
              <a:cxn ang="0">
                <a:pos x="connsiteX0" y="connsiteY0"/>
              </a:cxn>
              <a:cxn ang="0">
                <a:pos x="connsiteX1" y="connsiteY1"/>
              </a:cxn>
              <a:cxn ang="0">
                <a:pos x="connsiteX2" y="connsiteY2"/>
              </a:cxn>
              <a:cxn ang="0">
                <a:pos x="connsiteX3" y="connsiteY3"/>
              </a:cxn>
            </a:cxnLst>
            <a:rect l="l" t="t" r="r" b="b"/>
            <a:pathLst>
              <a:path w="1483360" h="396240">
                <a:moveTo>
                  <a:pt x="0" y="396240"/>
                </a:moveTo>
                <a:cubicBezTo>
                  <a:pt x="27940" y="297180"/>
                  <a:pt x="55880" y="198120"/>
                  <a:pt x="132080" y="142240"/>
                </a:cubicBezTo>
                <a:cubicBezTo>
                  <a:pt x="208280" y="86360"/>
                  <a:pt x="231987" y="84667"/>
                  <a:pt x="457200" y="60960"/>
                </a:cubicBezTo>
                <a:cubicBezTo>
                  <a:pt x="682413" y="37253"/>
                  <a:pt x="1082886" y="18626"/>
                  <a:pt x="148336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76F8BF6-0FBF-69BE-BF74-4ED96EE210A8}"/>
              </a:ext>
            </a:extLst>
          </p:cNvPr>
          <p:cNvSpPr/>
          <p:nvPr/>
        </p:nvSpPr>
        <p:spPr>
          <a:xfrm>
            <a:off x="7485920" y="3427516"/>
            <a:ext cx="1836626" cy="258043"/>
          </a:xfrm>
          <a:custGeom>
            <a:avLst/>
            <a:gdLst>
              <a:gd name="connsiteX0" fmla="*/ 0 w 1483360"/>
              <a:gd name="connsiteY0" fmla="*/ 396240 h 396240"/>
              <a:gd name="connsiteX1" fmla="*/ 132080 w 1483360"/>
              <a:gd name="connsiteY1" fmla="*/ 142240 h 396240"/>
              <a:gd name="connsiteX2" fmla="*/ 457200 w 1483360"/>
              <a:gd name="connsiteY2" fmla="*/ 60960 h 396240"/>
              <a:gd name="connsiteX3" fmla="*/ 1483360 w 1483360"/>
              <a:gd name="connsiteY3" fmla="*/ 0 h 396240"/>
            </a:gdLst>
            <a:ahLst/>
            <a:cxnLst>
              <a:cxn ang="0">
                <a:pos x="connsiteX0" y="connsiteY0"/>
              </a:cxn>
              <a:cxn ang="0">
                <a:pos x="connsiteX1" y="connsiteY1"/>
              </a:cxn>
              <a:cxn ang="0">
                <a:pos x="connsiteX2" y="connsiteY2"/>
              </a:cxn>
              <a:cxn ang="0">
                <a:pos x="connsiteX3" y="connsiteY3"/>
              </a:cxn>
            </a:cxnLst>
            <a:rect l="l" t="t" r="r" b="b"/>
            <a:pathLst>
              <a:path w="1483360" h="396240">
                <a:moveTo>
                  <a:pt x="0" y="396240"/>
                </a:moveTo>
                <a:cubicBezTo>
                  <a:pt x="27940" y="297180"/>
                  <a:pt x="55880" y="198120"/>
                  <a:pt x="132080" y="142240"/>
                </a:cubicBezTo>
                <a:cubicBezTo>
                  <a:pt x="208280" y="86360"/>
                  <a:pt x="231987" y="84667"/>
                  <a:pt x="457200" y="60960"/>
                </a:cubicBezTo>
                <a:cubicBezTo>
                  <a:pt x="682413" y="37253"/>
                  <a:pt x="1082886" y="18626"/>
                  <a:pt x="1483360" y="0"/>
                </a:cubicBezTo>
              </a:path>
            </a:pathLst>
          </a:cu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7A029A2-6EE3-F71E-1A50-80E7D60E2752}"/>
              </a:ext>
            </a:extLst>
          </p:cNvPr>
          <p:cNvSpPr/>
          <p:nvPr/>
        </p:nvSpPr>
        <p:spPr>
          <a:xfrm>
            <a:off x="7755334" y="3795836"/>
            <a:ext cx="1567212" cy="258044"/>
          </a:xfrm>
          <a:custGeom>
            <a:avLst/>
            <a:gdLst>
              <a:gd name="connsiteX0" fmla="*/ 0 w 1483360"/>
              <a:gd name="connsiteY0" fmla="*/ 396240 h 396240"/>
              <a:gd name="connsiteX1" fmla="*/ 132080 w 1483360"/>
              <a:gd name="connsiteY1" fmla="*/ 142240 h 396240"/>
              <a:gd name="connsiteX2" fmla="*/ 457200 w 1483360"/>
              <a:gd name="connsiteY2" fmla="*/ 60960 h 396240"/>
              <a:gd name="connsiteX3" fmla="*/ 1483360 w 1483360"/>
              <a:gd name="connsiteY3" fmla="*/ 0 h 396240"/>
            </a:gdLst>
            <a:ahLst/>
            <a:cxnLst>
              <a:cxn ang="0">
                <a:pos x="connsiteX0" y="connsiteY0"/>
              </a:cxn>
              <a:cxn ang="0">
                <a:pos x="connsiteX1" y="connsiteY1"/>
              </a:cxn>
              <a:cxn ang="0">
                <a:pos x="connsiteX2" y="connsiteY2"/>
              </a:cxn>
              <a:cxn ang="0">
                <a:pos x="connsiteX3" y="connsiteY3"/>
              </a:cxn>
            </a:cxnLst>
            <a:rect l="l" t="t" r="r" b="b"/>
            <a:pathLst>
              <a:path w="1483360" h="396240">
                <a:moveTo>
                  <a:pt x="0" y="396240"/>
                </a:moveTo>
                <a:cubicBezTo>
                  <a:pt x="27940" y="297180"/>
                  <a:pt x="55880" y="198120"/>
                  <a:pt x="132080" y="142240"/>
                </a:cubicBezTo>
                <a:cubicBezTo>
                  <a:pt x="208280" y="86360"/>
                  <a:pt x="231987" y="84667"/>
                  <a:pt x="457200" y="60960"/>
                </a:cubicBezTo>
                <a:cubicBezTo>
                  <a:pt x="682413" y="37253"/>
                  <a:pt x="1082886" y="18626"/>
                  <a:pt x="148336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46E92A8-C7C0-9C1F-0D86-10533DDABE1A}"/>
              </a:ext>
            </a:extLst>
          </p:cNvPr>
          <p:cNvSpPr/>
          <p:nvPr/>
        </p:nvSpPr>
        <p:spPr>
          <a:xfrm>
            <a:off x="7960254" y="4164156"/>
            <a:ext cx="1362292" cy="295373"/>
          </a:xfrm>
          <a:custGeom>
            <a:avLst/>
            <a:gdLst>
              <a:gd name="connsiteX0" fmla="*/ 0 w 1483360"/>
              <a:gd name="connsiteY0" fmla="*/ 396240 h 396240"/>
              <a:gd name="connsiteX1" fmla="*/ 132080 w 1483360"/>
              <a:gd name="connsiteY1" fmla="*/ 142240 h 396240"/>
              <a:gd name="connsiteX2" fmla="*/ 457200 w 1483360"/>
              <a:gd name="connsiteY2" fmla="*/ 60960 h 396240"/>
              <a:gd name="connsiteX3" fmla="*/ 1483360 w 1483360"/>
              <a:gd name="connsiteY3" fmla="*/ 0 h 396240"/>
            </a:gdLst>
            <a:ahLst/>
            <a:cxnLst>
              <a:cxn ang="0">
                <a:pos x="connsiteX0" y="connsiteY0"/>
              </a:cxn>
              <a:cxn ang="0">
                <a:pos x="connsiteX1" y="connsiteY1"/>
              </a:cxn>
              <a:cxn ang="0">
                <a:pos x="connsiteX2" y="connsiteY2"/>
              </a:cxn>
              <a:cxn ang="0">
                <a:pos x="connsiteX3" y="connsiteY3"/>
              </a:cxn>
            </a:cxnLst>
            <a:rect l="l" t="t" r="r" b="b"/>
            <a:pathLst>
              <a:path w="1483360" h="396240">
                <a:moveTo>
                  <a:pt x="0" y="396240"/>
                </a:moveTo>
                <a:cubicBezTo>
                  <a:pt x="27940" y="297180"/>
                  <a:pt x="55880" y="198120"/>
                  <a:pt x="132080" y="142240"/>
                </a:cubicBezTo>
                <a:cubicBezTo>
                  <a:pt x="208280" y="86360"/>
                  <a:pt x="231987" y="84667"/>
                  <a:pt x="457200" y="60960"/>
                </a:cubicBezTo>
                <a:cubicBezTo>
                  <a:pt x="682413" y="37253"/>
                  <a:pt x="1082886" y="18626"/>
                  <a:pt x="1483360" y="0"/>
                </a:cubicBezTo>
              </a:path>
            </a:pathLst>
          </a:cu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1" name="TextBox 30">
            <a:extLst>
              <a:ext uri="{FF2B5EF4-FFF2-40B4-BE49-F238E27FC236}">
                <a16:creationId xmlns:a16="http://schemas.microsoft.com/office/drawing/2014/main" id="{334DEEC8-AD8F-4B53-9644-D09846E17300}"/>
              </a:ext>
            </a:extLst>
          </p:cNvPr>
          <p:cNvSpPr txBox="1"/>
          <p:nvPr/>
        </p:nvSpPr>
        <p:spPr>
          <a:xfrm>
            <a:off x="9295784" y="2888384"/>
            <a:ext cx="2617789" cy="319446"/>
          </a:xfrm>
          <a:prstGeom prst="rect">
            <a:avLst/>
          </a:prstGeom>
          <a:noFill/>
        </p:spPr>
        <p:txBody>
          <a:bodyPr wrap="square">
            <a:spAutoFit/>
          </a:bodyPr>
          <a:lstStyle/>
          <a:p>
            <a:pPr>
              <a:lnSpc>
                <a:spcPct val="80000"/>
              </a:lnSpc>
            </a:pPr>
            <a:r>
              <a:rPr lang="en-US" dirty="0">
                <a:solidFill>
                  <a:schemeClr val="tx2">
                    <a:lumMod val="50000"/>
                  </a:schemeClr>
                </a:solidFill>
              </a:rPr>
              <a:t>Low income</a:t>
            </a:r>
          </a:p>
        </p:txBody>
      </p:sp>
      <p:sp>
        <p:nvSpPr>
          <p:cNvPr id="32" name="TextBox 31">
            <a:extLst>
              <a:ext uri="{FF2B5EF4-FFF2-40B4-BE49-F238E27FC236}">
                <a16:creationId xmlns:a16="http://schemas.microsoft.com/office/drawing/2014/main" id="{8E3F5CAA-1201-A161-54CF-5B62450DA801}"/>
              </a:ext>
            </a:extLst>
          </p:cNvPr>
          <p:cNvSpPr txBox="1"/>
          <p:nvPr/>
        </p:nvSpPr>
        <p:spPr>
          <a:xfrm>
            <a:off x="9282007" y="3268231"/>
            <a:ext cx="2617789" cy="319446"/>
          </a:xfrm>
          <a:prstGeom prst="rect">
            <a:avLst/>
          </a:prstGeom>
          <a:noFill/>
        </p:spPr>
        <p:txBody>
          <a:bodyPr wrap="square">
            <a:spAutoFit/>
          </a:bodyPr>
          <a:lstStyle/>
          <a:p>
            <a:pPr>
              <a:lnSpc>
                <a:spcPct val="80000"/>
              </a:lnSpc>
            </a:pPr>
            <a:r>
              <a:rPr lang="en-US" dirty="0">
                <a:solidFill>
                  <a:schemeClr val="accent1"/>
                </a:solidFill>
              </a:rPr>
              <a:t>Lower middle income</a:t>
            </a:r>
          </a:p>
        </p:txBody>
      </p:sp>
      <p:sp>
        <p:nvSpPr>
          <p:cNvPr id="33" name="TextBox 32">
            <a:extLst>
              <a:ext uri="{FF2B5EF4-FFF2-40B4-BE49-F238E27FC236}">
                <a16:creationId xmlns:a16="http://schemas.microsoft.com/office/drawing/2014/main" id="{80C382AF-09FF-E8EB-CD7B-652B5205698D}"/>
              </a:ext>
            </a:extLst>
          </p:cNvPr>
          <p:cNvSpPr txBox="1"/>
          <p:nvPr/>
        </p:nvSpPr>
        <p:spPr>
          <a:xfrm>
            <a:off x="9295784" y="3660216"/>
            <a:ext cx="2617789" cy="319446"/>
          </a:xfrm>
          <a:prstGeom prst="rect">
            <a:avLst/>
          </a:prstGeom>
          <a:noFill/>
        </p:spPr>
        <p:txBody>
          <a:bodyPr wrap="square">
            <a:spAutoFit/>
          </a:bodyPr>
          <a:lstStyle/>
          <a:p>
            <a:pPr>
              <a:lnSpc>
                <a:spcPct val="80000"/>
              </a:lnSpc>
            </a:pPr>
            <a:r>
              <a:rPr lang="en-US" dirty="0">
                <a:solidFill>
                  <a:srgbClr val="FF595E"/>
                </a:solidFill>
              </a:rPr>
              <a:t>Upper middle income</a:t>
            </a:r>
          </a:p>
        </p:txBody>
      </p:sp>
      <p:sp>
        <p:nvSpPr>
          <p:cNvPr id="34" name="TextBox 33">
            <a:extLst>
              <a:ext uri="{FF2B5EF4-FFF2-40B4-BE49-F238E27FC236}">
                <a16:creationId xmlns:a16="http://schemas.microsoft.com/office/drawing/2014/main" id="{12C6F5BD-5747-45DB-57D7-8AC6FE5D76FC}"/>
              </a:ext>
            </a:extLst>
          </p:cNvPr>
          <p:cNvSpPr txBox="1"/>
          <p:nvPr/>
        </p:nvSpPr>
        <p:spPr>
          <a:xfrm>
            <a:off x="9295784" y="4053880"/>
            <a:ext cx="2617789" cy="319446"/>
          </a:xfrm>
          <a:prstGeom prst="rect">
            <a:avLst/>
          </a:prstGeom>
          <a:noFill/>
        </p:spPr>
        <p:txBody>
          <a:bodyPr wrap="square">
            <a:spAutoFit/>
          </a:bodyPr>
          <a:lstStyle/>
          <a:p>
            <a:pPr>
              <a:lnSpc>
                <a:spcPct val="80000"/>
              </a:lnSpc>
            </a:pPr>
            <a:r>
              <a:rPr lang="en-US" dirty="0">
                <a:solidFill>
                  <a:srgbClr val="7030A0"/>
                </a:solidFill>
              </a:rPr>
              <a:t>High income</a:t>
            </a:r>
          </a:p>
        </p:txBody>
      </p:sp>
    </p:spTree>
    <p:custDataLst>
      <p:tags r:id="rId1"/>
    </p:custDataLst>
    <p:extLst>
      <p:ext uri="{BB962C8B-B14F-4D97-AF65-F5344CB8AC3E}">
        <p14:creationId xmlns:p14="http://schemas.microsoft.com/office/powerpoint/2010/main" val="23399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h&#10;&#10;Description automatically generated with medium confidence">
            <a:extLst>
              <a:ext uri="{FF2B5EF4-FFF2-40B4-BE49-F238E27FC236}">
                <a16:creationId xmlns:a16="http://schemas.microsoft.com/office/drawing/2014/main" id="{6B68E53D-7DAD-A5BC-4D30-0A57DBFB06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52" y="1212951"/>
            <a:ext cx="8614379" cy="5161265"/>
          </a:xfrm>
          <a:prstGeom prst="rect">
            <a:avLst/>
          </a:prstGeom>
          <a:noFill/>
          <a:ln>
            <a:noFill/>
          </a:ln>
        </p:spPr>
      </p:pic>
      <p:sp>
        <p:nvSpPr>
          <p:cNvPr id="5" name="TextBox 4">
            <a:extLst>
              <a:ext uri="{FF2B5EF4-FFF2-40B4-BE49-F238E27FC236}">
                <a16:creationId xmlns:a16="http://schemas.microsoft.com/office/drawing/2014/main" id="{9BA232FD-3698-9970-281B-842703E78721}"/>
              </a:ext>
            </a:extLst>
          </p:cNvPr>
          <p:cNvSpPr txBox="1"/>
          <p:nvPr/>
        </p:nvSpPr>
        <p:spPr>
          <a:xfrm>
            <a:off x="5815617" y="1438568"/>
            <a:ext cx="6284686" cy="2019014"/>
          </a:xfrm>
          <a:prstGeom prst="rect">
            <a:avLst/>
          </a:prstGeom>
          <a:solidFill>
            <a:schemeClr val="bg1"/>
          </a:solidFill>
        </p:spPr>
        <p:txBody>
          <a:bodyPr wrap="square">
            <a:spAutoFit/>
          </a:bodyPr>
          <a:lstStyle/>
          <a:p>
            <a:pPr marL="233363" indent="-233363">
              <a:lnSpc>
                <a:spcPct val="90000"/>
              </a:lnSpc>
            </a:pPr>
            <a:r>
              <a:rPr lang="en-US" sz="1600" b="1" dirty="0">
                <a:solidFill>
                  <a:schemeClr val="accent1"/>
                </a:solidFill>
              </a:rPr>
              <a:t>Remember, “food insecurity” is a person’s answers to whether they ate less, skipped meals, went hungry etc. for lack of money to buy food at least once in the previous year, relative to their usual diet</a:t>
            </a:r>
          </a:p>
          <a:p>
            <a:pPr marL="174625" indent="-174625">
              <a:lnSpc>
                <a:spcPct val="90000"/>
              </a:lnSpc>
              <a:spcBef>
                <a:spcPts val="600"/>
              </a:spcBef>
            </a:pPr>
            <a:r>
              <a:rPr lang="en-US" sz="1600" b="1" dirty="0">
                <a:solidFill>
                  <a:srgbClr val="C00000"/>
                </a:solidFill>
              </a:rPr>
              <a:t>“Undernourishment” is the country’s total food supply (in kcals) </a:t>
            </a:r>
            <a:br>
              <a:rPr lang="en-US" sz="1600" b="1" dirty="0">
                <a:solidFill>
                  <a:srgbClr val="C00000"/>
                </a:solidFill>
              </a:rPr>
            </a:br>
            <a:r>
              <a:rPr lang="en-US" sz="1600" b="1" dirty="0">
                <a:solidFill>
                  <a:srgbClr val="C00000"/>
                </a:solidFill>
              </a:rPr>
              <a:t>relative to the country’s population, with an assumed log-normal distribution of kcals and a target level of energy per person</a:t>
            </a:r>
          </a:p>
          <a:p>
            <a:pPr marL="174625" indent="-174625">
              <a:lnSpc>
                <a:spcPct val="90000"/>
              </a:lnSpc>
              <a:spcBef>
                <a:spcPts val="600"/>
              </a:spcBef>
            </a:pPr>
            <a:r>
              <a:rPr lang="en-US" sz="1600" b="1" dirty="0">
                <a:solidFill>
                  <a:schemeClr val="accent1">
                    <a:lumMod val="50000"/>
                  </a:schemeClr>
                </a:solidFill>
              </a:rPr>
              <a:t>Unaffordability of healthy diets is higher than the other metrics in the poorest countries, and lower than the others in the richest countries</a:t>
            </a:r>
            <a:endParaRPr lang="en-US" sz="1600" b="1" i="1" dirty="0">
              <a:solidFill>
                <a:schemeClr val="accent1">
                  <a:lumMod val="50000"/>
                </a:schemeClr>
              </a:solidFill>
            </a:endParaRPr>
          </a:p>
        </p:txBody>
      </p:sp>
      <p:sp>
        <p:nvSpPr>
          <p:cNvPr id="11" name="TextBox 10">
            <a:extLst>
              <a:ext uri="{FF2B5EF4-FFF2-40B4-BE49-F238E27FC236}">
                <a16:creationId xmlns:a16="http://schemas.microsoft.com/office/drawing/2014/main" id="{2C4BC076-0FF7-C7C0-972E-FC1FA1B7A435}"/>
              </a:ext>
            </a:extLst>
          </p:cNvPr>
          <p:cNvSpPr txBox="1"/>
          <p:nvPr/>
        </p:nvSpPr>
        <p:spPr>
          <a:xfrm>
            <a:off x="921957" y="5027431"/>
            <a:ext cx="2629844" cy="584775"/>
          </a:xfrm>
          <a:prstGeom prst="rect">
            <a:avLst/>
          </a:prstGeom>
          <a:noFill/>
        </p:spPr>
        <p:txBody>
          <a:bodyPr wrap="square" rtlCol="0">
            <a:spAutoFit/>
          </a:bodyPr>
          <a:lstStyle/>
          <a:p>
            <a:r>
              <a:rPr lang="en-US" sz="1600" b="1" dirty="0">
                <a:solidFill>
                  <a:srgbClr val="C00000"/>
                </a:solidFill>
              </a:rPr>
              <a:t>Prevalence of undernourishment</a:t>
            </a:r>
          </a:p>
        </p:txBody>
      </p:sp>
      <p:sp>
        <p:nvSpPr>
          <p:cNvPr id="12" name="TextBox 11">
            <a:extLst>
              <a:ext uri="{FF2B5EF4-FFF2-40B4-BE49-F238E27FC236}">
                <a16:creationId xmlns:a16="http://schemas.microsoft.com/office/drawing/2014/main" id="{E66C63A8-C7CC-F994-8792-E6087317357C}"/>
              </a:ext>
            </a:extLst>
          </p:cNvPr>
          <p:cNvSpPr txBox="1"/>
          <p:nvPr/>
        </p:nvSpPr>
        <p:spPr>
          <a:xfrm>
            <a:off x="1489994" y="1430852"/>
            <a:ext cx="2629844" cy="338554"/>
          </a:xfrm>
          <a:prstGeom prst="rect">
            <a:avLst/>
          </a:prstGeom>
          <a:noFill/>
        </p:spPr>
        <p:txBody>
          <a:bodyPr wrap="square" rtlCol="0">
            <a:spAutoFit/>
          </a:bodyPr>
          <a:lstStyle/>
          <a:p>
            <a:r>
              <a:rPr lang="en-US" sz="1600" b="1" dirty="0"/>
              <a:t>Prevalence of unaffordability</a:t>
            </a:r>
          </a:p>
        </p:txBody>
      </p:sp>
      <p:sp>
        <p:nvSpPr>
          <p:cNvPr id="13" name="TextBox 12">
            <a:extLst>
              <a:ext uri="{FF2B5EF4-FFF2-40B4-BE49-F238E27FC236}">
                <a16:creationId xmlns:a16="http://schemas.microsoft.com/office/drawing/2014/main" id="{67E100E5-F4C3-32CD-25A8-D18A432B761C}"/>
              </a:ext>
            </a:extLst>
          </p:cNvPr>
          <p:cNvSpPr txBox="1"/>
          <p:nvPr/>
        </p:nvSpPr>
        <p:spPr>
          <a:xfrm>
            <a:off x="3203704" y="1976773"/>
            <a:ext cx="2751073" cy="338554"/>
          </a:xfrm>
          <a:prstGeom prst="rect">
            <a:avLst/>
          </a:prstGeom>
          <a:noFill/>
        </p:spPr>
        <p:txBody>
          <a:bodyPr wrap="square" rtlCol="0">
            <a:spAutoFit/>
          </a:bodyPr>
          <a:lstStyle/>
          <a:p>
            <a:r>
              <a:rPr lang="en-US" sz="1600" b="1" dirty="0">
                <a:solidFill>
                  <a:schemeClr val="accent1"/>
                </a:solidFill>
              </a:rPr>
              <a:t>Prevalence of food insecurity</a:t>
            </a:r>
          </a:p>
        </p:txBody>
      </p:sp>
      <p:sp>
        <p:nvSpPr>
          <p:cNvPr id="14" name="TextBox 13">
            <a:extLst>
              <a:ext uri="{FF2B5EF4-FFF2-40B4-BE49-F238E27FC236}">
                <a16:creationId xmlns:a16="http://schemas.microsoft.com/office/drawing/2014/main" id="{36A6CE06-9BCC-D787-645C-DCF62C95BF00}"/>
              </a:ext>
            </a:extLst>
          </p:cNvPr>
          <p:cNvSpPr txBox="1"/>
          <p:nvPr/>
        </p:nvSpPr>
        <p:spPr>
          <a:xfrm>
            <a:off x="159327" y="6356003"/>
            <a:ext cx="11987330" cy="501997"/>
          </a:xfrm>
          <a:prstGeom prst="rect">
            <a:avLst/>
          </a:prstGeom>
          <a:noFill/>
        </p:spPr>
        <p:txBody>
          <a:bodyPr wrap="square">
            <a:spAutoFit/>
          </a:bodyPr>
          <a:lstStyle/>
          <a:p>
            <a:pPr>
              <a:lnSpc>
                <a:spcPct val="80000"/>
              </a:lnSpc>
            </a:pPr>
            <a:r>
              <a:rPr lang="en-US" sz="1100" dirty="0"/>
              <a:t>Source: W.A. Masters, J.K. Wallingford, A.W. Herforth and Y. Bai (2024), Measuring food access as affordability of least-cost healthy diets worldwide. </a:t>
            </a:r>
            <a:r>
              <a:rPr lang="en-US" sz="1100" i="1" dirty="0"/>
              <a:t>Agricultural Economics</a:t>
            </a:r>
            <a:r>
              <a:rPr lang="en-US" sz="1100" dirty="0"/>
              <a:t>, forthcoming. Diet costs are from FAO and the World Bank’s Food Prices for Nutrition data, using item prices reported by national statistical organizations through the International Comparison Program (ICP), downloaded from </a:t>
            </a:r>
            <a:r>
              <a:rPr lang="en-US" sz="1100" dirty="0">
                <a:hlinkClick r:id="rId4"/>
              </a:rPr>
              <a:t>https://databank.worldbank.org/source/food-prices-for-nutrition</a:t>
            </a:r>
            <a:r>
              <a:rPr lang="en-US" sz="1100" dirty="0"/>
              <a:t>, and national income (GNI) is from the World Development Indicators </a:t>
            </a:r>
            <a:r>
              <a:rPr lang="en-US" sz="1100" dirty="0">
                <a:hlinkClick r:id="rId5"/>
              </a:rPr>
              <a:t>https://databank.worldbank.org/source/world-development-indicators</a:t>
            </a:r>
            <a:r>
              <a:rPr lang="en-US" sz="1100" dirty="0"/>
              <a:t>. </a:t>
            </a:r>
          </a:p>
        </p:txBody>
      </p:sp>
      <p:sp>
        <p:nvSpPr>
          <p:cNvPr id="4" name="Title 4">
            <a:extLst>
              <a:ext uri="{FF2B5EF4-FFF2-40B4-BE49-F238E27FC236}">
                <a16:creationId xmlns:a16="http://schemas.microsoft.com/office/drawing/2014/main" id="{C376EDDD-A69A-2332-456E-DD5DDE27FFEA}"/>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 least-cost ‘healthy’ diets compare to</a:t>
            </a:r>
            <a:br>
              <a:rPr lang="en-US" sz="3600" b="1" kern="0" dirty="0">
                <a:solidFill>
                  <a:srgbClr val="3083A7"/>
                </a:solidFill>
                <a:latin typeface="+mn-lt"/>
              </a:rPr>
            </a:br>
            <a:r>
              <a:rPr lang="en-US" sz="3600" b="1" kern="0" dirty="0">
                <a:solidFill>
                  <a:srgbClr val="3083A7"/>
                </a:solidFill>
                <a:latin typeface="+mn-lt"/>
              </a:rPr>
              <a:t>other metrics of global food security?</a:t>
            </a:r>
          </a:p>
        </p:txBody>
      </p:sp>
      <p:sp>
        <p:nvSpPr>
          <p:cNvPr id="6" name="TextBox 5">
            <a:extLst>
              <a:ext uri="{FF2B5EF4-FFF2-40B4-BE49-F238E27FC236}">
                <a16:creationId xmlns:a16="http://schemas.microsoft.com/office/drawing/2014/main" id="{DF965C9A-21A4-A62C-8C61-636D6FF0F1F2}"/>
              </a:ext>
            </a:extLst>
          </p:cNvPr>
          <p:cNvSpPr txBox="1"/>
          <p:nvPr/>
        </p:nvSpPr>
        <p:spPr>
          <a:xfrm>
            <a:off x="310146" y="1038458"/>
            <a:ext cx="9406860" cy="400110"/>
          </a:xfrm>
          <a:prstGeom prst="rect">
            <a:avLst/>
          </a:prstGeom>
          <a:solidFill>
            <a:schemeClr val="bg1"/>
          </a:solidFill>
        </p:spPr>
        <p:txBody>
          <a:bodyPr wrap="square">
            <a:spAutoFit/>
          </a:bodyPr>
          <a:lstStyle/>
          <a:p>
            <a:r>
              <a:rPr lang="en-US" sz="2000" b="1" dirty="0">
                <a:solidFill>
                  <a:srgbClr val="0B0324"/>
                </a:solidFill>
              </a:rPr>
              <a:t>Prevalence of each global food security metric and national income per person, 2021</a:t>
            </a:r>
          </a:p>
        </p:txBody>
      </p:sp>
      <p:sp>
        <p:nvSpPr>
          <p:cNvPr id="7" name="TextBox 6">
            <a:extLst>
              <a:ext uri="{FF2B5EF4-FFF2-40B4-BE49-F238E27FC236}">
                <a16:creationId xmlns:a16="http://schemas.microsoft.com/office/drawing/2014/main" id="{991AE59D-1F7E-4AAE-755E-73BC04E99649}"/>
              </a:ext>
            </a:extLst>
          </p:cNvPr>
          <p:cNvSpPr txBox="1"/>
          <p:nvPr/>
        </p:nvSpPr>
        <p:spPr>
          <a:xfrm>
            <a:off x="6624320" y="3429000"/>
            <a:ext cx="5567680" cy="978729"/>
          </a:xfrm>
          <a:prstGeom prst="rect">
            <a:avLst/>
          </a:prstGeom>
          <a:solidFill>
            <a:schemeClr val="bg1"/>
          </a:solidFill>
        </p:spPr>
        <p:txBody>
          <a:bodyPr wrap="square">
            <a:spAutoFit/>
          </a:bodyPr>
          <a:lstStyle/>
          <a:p>
            <a:pPr>
              <a:lnSpc>
                <a:spcPct val="90000"/>
              </a:lnSpc>
              <a:spcBef>
                <a:spcPts val="600"/>
              </a:spcBef>
              <a:tabLst>
                <a:tab pos="284163" algn="l"/>
              </a:tabLst>
            </a:pPr>
            <a:r>
              <a:rPr lang="en-US" sz="1600" dirty="0">
                <a:solidFill>
                  <a:schemeClr val="accent1">
                    <a:lumMod val="50000"/>
                  </a:schemeClr>
                </a:solidFill>
              </a:rPr>
              <a:t>This is due to:</a:t>
            </a:r>
            <a:br>
              <a:rPr lang="en-US" sz="1600" dirty="0">
                <a:solidFill>
                  <a:schemeClr val="accent1">
                    <a:lumMod val="50000"/>
                  </a:schemeClr>
                </a:solidFill>
              </a:rPr>
            </a:br>
            <a:r>
              <a:rPr lang="en-US" sz="1600" dirty="0">
                <a:solidFill>
                  <a:schemeClr val="accent1">
                    <a:lumMod val="50000"/>
                  </a:schemeClr>
                </a:solidFill>
              </a:rPr>
              <a:t>-- some variation in prices for least-cost items in each food group </a:t>
            </a:r>
            <a:br>
              <a:rPr lang="en-US" sz="1600" dirty="0">
                <a:solidFill>
                  <a:schemeClr val="accent1">
                    <a:lumMod val="50000"/>
                  </a:schemeClr>
                </a:solidFill>
              </a:rPr>
            </a:br>
            <a:r>
              <a:rPr lang="en-US" sz="1600" dirty="0">
                <a:solidFill>
                  <a:schemeClr val="accent1">
                    <a:lumMod val="50000"/>
                  </a:schemeClr>
                </a:solidFill>
              </a:rPr>
              <a:t>-- large variation in income available for food, </a:t>
            </a:r>
            <a:br>
              <a:rPr lang="en-US" sz="1600" dirty="0">
                <a:solidFill>
                  <a:schemeClr val="accent1">
                    <a:lumMod val="50000"/>
                  </a:schemeClr>
                </a:solidFill>
              </a:rPr>
            </a:br>
            <a:r>
              <a:rPr lang="en-US" sz="1600" dirty="0">
                <a:solidFill>
                  <a:schemeClr val="accent1">
                    <a:lumMod val="50000"/>
                  </a:schemeClr>
                </a:solidFill>
              </a:rPr>
              <a:t>	which depends on both total income and nonfood needs</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35659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55F3CE-7FA1-3496-945C-DBC612EED687}"/>
              </a:ext>
            </a:extLst>
          </p:cNvPr>
          <p:cNvPicPr>
            <a:picLocks noChangeAspect="1"/>
          </p:cNvPicPr>
          <p:nvPr/>
        </p:nvPicPr>
        <p:blipFill>
          <a:blip r:embed="rId2"/>
          <a:srcRect t="9332"/>
          <a:stretch/>
        </p:blipFill>
        <p:spPr>
          <a:xfrm>
            <a:off x="0" y="2893532"/>
            <a:ext cx="7234830" cy="3290958"/>
          </a:xfrm>
          <a:prstGeom prst="rect">
            <a:avLst/>
          </a:prstGeom>
        </p:spPr>
      </p:pic>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 now publishes a monthly bulletin showing local variation in least-cost locally available healthy diets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National Bureau of Statistics, Cost of a Healthy Diet Monthly Bulletin. Abuja: https://microdata.nigerianstat.gov.ng/index.php/catalog/146</a:t>
            </a:r>
          </a:p>
        </p:txBody>
      </p:sp>
      <p:graphicFrame>
        <p:nvGraphicFramePr>
          <p:cNvPr id="9" name="Table 8">
            <a:extLst>
              <a:ext uri="{FF2B5EF4-FFF2-40B4-BE49-F238E27FC236}">
                <a16:creationId xmlns:a16="http://schemas.microsoft.com/office/drawing/2014/main" id="{0F592B30-1EAA-B9C1-62BA-FEE531738DA5}"/>
              </a:ext>
            </a:extLst>
          </p:cNvPr>
          <p:cNvGraphicFramePr>
            <a:graphicFrameLocks noGrp="1"/>
          </p:cNvGraphicFramePr>
          <p:nvPr>
            <p:extLst>
              <p:ext uri="{D42A27DB-BD31-4B8C-83A1-F6EECF244321}">
                <p14:modId xmlns:p14="http://schemas.microsoft.com/office/powerpoint/2010/main" val="3031523481"/>
              </p:ext>
            </p:extLst>
          </p:nvPr>
        </p:nvGraphicFramePr>
        <p:xfrm>
          <a:off x="7357714" y="1181294"/>
          <a:ext cx="4650783" cy="5200733"/>
        </p:xfrm>
        <a:graphic>
          <a:graphicData uri="http://schemas.openxmlformats.org/drawingml/2006/table">
            <a:tbl>
              <a:tblPr>
                <a:tableStyleId>{5C22544A-7EE6-4342-B048-85BDC9FD1C3A}</a:tableStyleId>
              </a:tblPr>
              <a:tblGrid>
                <a:gridCol w="2005701">
                  <a:extLst>
                    <a:ext uri="{9D8B030D-6E8A-4147-A177-3AD203B41FA5}">
                      <a16:colId xmlns:a16="http://schemas.microsoft.com/office/drawing/2014/main" val="3521572388"/>
                    </a:ext>
                  </a:extLst>
                </a:gridCol>
                <a:gridCol w="2081714">
                  <a:extLst>
                    <a:ext uri="{9D8B030D-6E8A-4147-A177-3AD203B41FA5}">
                      <a16:colId xmlns:a16="http://schemas.microsoft.com/office/drawing/2014/main" val="3116344985"/>
                    </a:ext>
                  </a:extLst>
                </a:gridCol>
                <a:gridCol w="563368">
                  <a:extLst>
                    <a:ext uri="{9D8B030D-6E8A-4147-A177-3AD203B41FA5}">
                      <a16:colId xmlns:a16="http://schemas.microsoft.com/office/drawing/2014/main" val="1513878322"/>
                    </a:ext>
                  </a:extLst>
                </a:gridCol>
              </a:tblGrid>
              <a:tr h="409602">
                <a:tc>
                  <a:txBody>
                    <a:bodyPr/>
                    <a:lstStyle/>
                    <a:p>
                      <a:pPr algn="l" fontAlgn="b">
                        <a:lnSpc>
                          <a:spcPct val="80000"/>
                        </a:lnSpc>
                      </a:pPr>
                      <a:r>
                        <a:rPr lang="en-US" sz="1600" b="1" u="none" strike="noStrike" dirty="0">
                          <a:solidFill>
                            <a:schemeClr val="bg2">
                              <a:lumMod val="50000"/>
                            </a:schemeClr>
                          </a:solidFill>
                          <a:effectLst/>
                          <a:latin typeface="Arial" panose="020B0604020202020204" pitchFamily="34" charset="0"/>
                          <a:cs typeface="Arial" panose="020B0604020202020204" pitchFamily="34" charset="0"/>
                        </a:rPr>
                        <a:t>Food group in the </a:t>
                      </a:r>
                      <a:br>
                        <a:rPr lang="en-US" sz="1600" b="1" u="none" strike="noStrike" dirty="0">
                          <a:solidFill>
                            <a:schemeClr val="bg2">
                              <a:lumMod val="50000"/>
                            </a:schemeClr>
                          </a:solidFill>
                          <a:effectLst/>
                          <a:latin typeface="Arial" panose="020B0604020202020204" pitchFamily="34" charset="0"/>
                          <a:cs typeface="Arial" panose="020B0604020202020204" pitchFamily="34" charset="0"/>
                        </a:rPr>
                      </a:br>
                      <a:r>
                        <a:rPr lang="en-US" sz="1600" b="1" u="none" strike="noStrike" dirty="0">
                          <a:solidFill>
                            <a:schemeClr val="bg2">
                              <a:lumMod val="50000"/>
                            </a:schemeClr>
                          </a:solidFill>
                          <a:effectLst/>
                          <a:latin typeface="Arial" panose="020B0604020202020204" pitchFamily="34" charset="0"/>
                          <a:cs typeface="Arial" panose="020B0604020202020204" pitchFamily="34" charset="0"/>
                        </a:rPr>
                        <a:t>Healthy Diet Basket </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gridSpan="2">
                  <a:txBody>
                    <a:bodyPr/>
                    <a:lstStyle/>
                    <a:p>
                      <a:pPr algn="l" fontAlgn="b">
                        <a:lnSpc>
                          <a:spcPct val="80000"/>
                        </a:lnSpc>
                      </a:pPr>
                      <a:r>
                        <a:rPr lang="en-US" sz="1600" b="1" u="none" strike="noStrike" dirty="0">
                          <a:solidFill>
                            <a:schemeClr val="bg2">
                              <a:lumMod val="50000"/>
                            </a:schemeClr>
                          </a:solidFill>
                          <a:effectLst/>
                          <a:latin typeface="Arial" panose="020B0604020202020204" pitchFamily="34" charset="0"/>
                          <a:cs typeface="Arial" panose="020B0604020202020204" pitchFamily="34" charset="0"/>
                        </a:rPr>
                        <a:t>Food name and frequency </a:t>
                      </a:r>
                      <a:br>
                        <a:rPr lang="en-US" sz="1600" b="1" u="none" strike="noStrike" dirty="0">
                          <a:solidFill>
                            <a:schemeClr val="bg2">
                              <a:lumMod val="50000"/>
                            </a:schemeClr>
                          </a:solidFill>
                          <a:effectLst/>
                          <a:latin typeface="Arial" panose="020B0604020202020204" pitchFamily="34" charset="0"/>
                          <a:cs typeface="Arial" panose="020B0604020202020204" pitchFamily="34" charset="0"/>
                        </a:rPr>
                      </a:br>
                      <a:r>
                        <a:rPr lang="en-US" sz="1600" b="1" u="none" strike="noStrike" dirty="0">
                          <a:solidFill>
                            <a:schemeClr val="bg2">
                              <a:lumMod val="50000"/>
                            </a:schemeClr>
                          </a:solidFill>
                          <a:effectLst/>
                          <a:latin typeface="Arial" panose="020B0604020202020204" pitchFamily="34" charset="0"/>
                          <a:cs typeface="Arial" panose="020B0604020202020204" pitchFamily="34" charset="0"/>
                        </a:rPr>
                        <a:t>included as least-cost item</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hMerge="1">
                  <a:txBody>
                    <a:bodyPr/>
                    <a:lstStyle/>
                    <a:p>
                      <a:pPr algn="l" fontAlgn="b"/>
                      <a:endParaRPr lang="en-US" sz="1200" b="1" i="0" u="none" strike="noStrike" dirty="0">
                        <a:solidFill>
                          <a:srgbClr val="000000"/>
                        </a:solidFill>
                        <a:effectLst/>
                        <a:latin typeface="Aptos Narrow" panose="020B0004020202020204" pitchFamily="34" charset="0"/>
                      </a:endParaRPr>
                    </a:p>
                  </a:txBody>
                  <a:tcPr marL="8569" marR="8569" marT="8569" marB="0" anchor="b"/>
                </a:tc>
                <a:extLst>
                  <a:ext uri="{0D108BD9-81ED-4DB2-BD59-A6C34878D82A}">
                    <a16:rowId xmlns:a16="http://schemas.microsoft.com/office/drawing/2014/main" val="4084629779"/>
                  </a:ext>
                </a:extLst>
              </a:tr>
              <a:tr h="281650">
                <a:tc>
                  <a:txBody>
                    <a:bodyPr/>
                    <a:lstStyle/>
                    <a:p>
                      <a:pPr algn="l" fontAlgn="b">
                        <a:lnSpc>
                          <a:spcPct val="80000"/>
                        </a:lnSpc>
                        <a:spcBef>
                          <a:spcPts val="300"/>
                        </a:spcBef>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Starchy staples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l" fontAlgn="b">
                        <a:lnSpc>
                          <a:spcPct val="80000"/>
                        </a:lnSpc>
                        <a:spcBef>
                          <a:spcPts val="300"/>
                        </a:spcBef>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Millet (whole grain)</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25%</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7358812"/>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b="0" i="0" u="none" strike="noStrike" dirty="0" err="1">
                          <a:solidFill>
                            <a:schemeClr val="bg2">
                              <a:lumMod val="50000"/>
                            </a:schemeClr>
                          </a:solidFill>
                          <a:effectLst/>
                          <a:latin typeface="Arial" panose="020B0604020202020204" pitchFamily="34" charset="0"/>
                          <a:cs typeface="Arial" panose="020B0604020202020204" pitchFamily="34" charset="0"/>
                        </a:rPr>
                        <a:t>Garri</a:t>
                      </a:r>
                      <a:r>
                        <a:rPr lang="en-US" sz="1600" b="0" i="0" u="none" strike="noStrike" dirty="0">
                          <a:solidFill>
                            <a:schemeClr val="bg2">
                              <a:lumMod val="50000"/>
                            </a:schemeClr>
                          </a:solidFill>
                          <a:effectLst/>
                          <a:latin typeface="Arial" panose="020B0604020202020204" pitchFamily="34" charset="0"/>
                          <a:cs typeface="Arial" panose="020B0604020202020204" pitchFamily="34" charset="0"/>
                        </a:rPr>
                        <a:t> (white)</a:t>
                      </a:r>
                    </a:p>
                  </a:txBody>
                  <a:tcPr marL="8569" marR="8569" marT="8569" marB="0" anchor="b">
                    <a:noFill/>
                  </a:tcPr>
                </a:tc>
                <a:tc>
                  <a:txBody>
                    <a:bodyPr/>
                    <a:lstStyle/>
                    <a:p>
                      <a:pPr algn="r" fontAlgn="b">
                        <a:lnSpc>
                          <a:spcPct val="80000"/>
                        </a:lnSpc>
                      </a:pPr>
                      <a:r>
                        <a:rPr lang="en-US" sz="1600" b="0" i="0" u="none" strike="noStrike" dirty="0">
                          <a:solidFill>
                            <a:schemeClr val="bg2">
                              <a:lumMod val="50000"/>
                            </a:schemeClr>
                          </a:solidFill>
                          <a:effectLst/>
                          <a:latin typeface="Arial" panose="020B0604020202020204" pitchFamily="34" charset="0"/>
                          <a:cs typeface="Arial" panose="020B0604020202020204" pitchFamily="34" charset="0"/>
                        </a:rPr>
                        <a:t>14%</a:t>
                      </a:r>
                    </a:p>
                  </a:txBody>
                  <a:tcPr marL="8569" marR="8569" marT="8569" marB="0" anchor="b">
                    <a:noFill/>
                  </a:tcPr>
                </a:tc>
                <a:extLst>
                  <a:ext uri="{0D108BD9-81ED-4DB2-BD59-A6C34878D82A}">
                    <a16:rowId xmlns:a16="http://schemas.microsoft.com/office/drawing/2014/main" val="752544646"/>
                  </a:ext>
                </a:extLst>
              </a:tr>
              <a:tr h="208337">
                <a:tc>
                  <a:txBody>
                    <a:bodyPr/>
                    <a:lstStyle/>
                    <a:p>
                      <a:pPr algn="l" fontAlgn="b">
                        <a:lnSpc>
                          <a:spcPct val="80000"/>
                        </a:lnSpc>
                      </a:pPr>
                      <a:endParaRPr lang="en-US" sz="1600" b="1" i="0" u="none" strike="noStrike">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Cassava flour (loose)</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12%</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201562791"/>
                  </a:ext>
                </a:extLst>
              </a:tr>
              <a:tr h="330240">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Oils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Palm oil</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80%</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139535691"/>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b="0" i="0" u="none" strike="noStrike" dirty="0">
                          <a:solidFill>
                            <a:schemeClr val="bg2">
                              <a:lumMod val="50000"/>
                            </a:schemeClr>
                          </a:solidFill>
                          <a:effectLst/>
                          <a:latin typeface="Arial" panose="020B0604020202020204" pitchFamily="34" charset="0"/>
                          <a:cs typeface="Arial" panose="020B0604020202020204" pitchFamily="34" charset="0"/>
                        </a:rPr>
                        <a:t>Margarine</a:t>
                      </a:r>
                    </a:p>
                  </a:txBody>
                  <a:tcPr marL="8569" marR="8569" marT="8569" marB="0" anchor="b">
                    <a:noFill/>
                  </a:tcPr>
                </a:tc>
                <a:tc>
                  <a:txBody>
                    <a:bodyPr/>
                    <a:lstStyle/>
                    <a:p>
                      <a:pPr algn="r" fontAlgn="b">
                        <a:lnSpc>
                          <a:spcPct val="80000"/>
                        </a:lnSpc>
                      </a:pPr>
                      <a:r>
                        <a:rPr lang="en-US" sz="1600" b="0" i="0" u="none" strike="noStrike" dirty="0">
                          <a:solidFill>
                            <a:schemeClr val="bg2">
                              <a:lumMod val="50000"/>
                            </a:schemeClr>
                          </a:solidFill>
                          <a:effectLst/>
                          <a:latin typeface="Arial" panose="020B0604020202020204" pitchFamily="34" charset="0"/>
                          <a:cs typeface="Arial" panose="020B0604020202020204" pitchFamily="34" charset="0"/>
                        </a:rPr>
                        <a:t>12%</a:t>
                      </a:r>
                    </a:p>
                  </a:txBody>
                  <a:tcPr marL="8569" marR="8569" marT="8569" marB="0" anchor="b">
                    <a:noFill/>
                  </a:tcPr>
                </a:tc>
                <a:extLst>
                  <a:ext uri="{0D108BD9-81ED-4DB2-BD59-A6C34878D82A}">
                    <a16:rowId xmlns:a16="http://schemas.microsoft.com/office/drawing/2014/main" val="4222514721"/>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Vegetable oil</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4%</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668142636"/>
                  </a:ext>
                </a:extLst>
              </a:tr>
              <a:tr h="321513">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Fruits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Coconut</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43%</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566413410"/>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Date palm fruit</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30%</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787830784"/>
                  </a:ext>
                </a:extLst>
              </a:tr>
              <a:tr h="202006">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Avocado pear</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22%</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263568630"/>
                  </a:ext>
                </a:extLst>
              </a:tr>
              <a:tr h="347270">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Vegetables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Bitter leaf</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27%</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816559581"/>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Okra (dried)</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27%</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329436842"/>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Kuka (dried)</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18%</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663444024"/>
                  </a:ext>
                </a:extLst>
              </a:tr>
              <a:tr h="360364">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Legumes, nuts &amp; seeds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Groundnut (shelled)</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47%</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068728207"/>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Melon seeds</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28%</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119989760"/>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Soya beans </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24%</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89817945"/>
                  </a:ext>
                </a:extLst>
              </a:tr>
              <a:tr h="360365">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Animal source foods</a:t>
                      </a: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Crayfish (small white)</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36%</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099087815"/>
                  </a:ext>
                </a:extLst>
              </a:tr>
              <a:tr h="208337">
                <a:tc>
                  <a:txBody>
                    <a:bodyPr/>
                    <a:lstStyle/>
                    <a:p>
                      <a:pPr algn="l" fontAlgn="b">
                        <a:lnSpc>
                          <a:spcPct val="80000"/>
                        </a:lnSpc>
                      </a:pPr>
                      <a:endParaRPr lang="en-US" sz="1600" b="1"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Shrimps (red dried)</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10%</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847610611"/>
                  </a:ext>
                </a:extLst>
              </a:tr>
              <a:tr h="208337">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 </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l"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Fresh milk (industrial)</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r" fontAlgn="b">
                        <a:lnSpc>
                          <a:spcPct val="80000"/>
                        </a:lnSpc>
                      </a:pPr>
                      <a:r>
                        <a:rPr lang="en-US" sz="1600" u="none" strike="noStrike" dirty="0">
                          <a:solidFill>
                            <a:schemeClr val="bg2">
                              <a:lumMod val="50000"/>
                            </a:schemeClr>
                          </a:solidFill>
                          <a:effectLst/>
                          <a:latin typeface="Arial" panose="020B0604020202020204" pitchFamily="34" charset="0"/>
                          <a:cs typeface="Arial" panose="020B0604020202020204" pitchFamily="34" charset="0"/>
                        </a:rPr>
                        <a:t>9%</a:t>
                      </a: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62556"/>
                  </a:ext>
                </a:extLst>
              </a:tr>
              <a:tr h="256032">
                <a:tc gridSpan="3">
                  <a:txBody>
                    <a:bodyPr/>
                    <a:lstStyle/>
                    <a:p>
                      <a:pPr algn="l" fontAlgn="b">
                        <a:lnSpc>
                          <a:spcPct val="80000"/>
                        </a:lnSpc>
                        <a:spcBef>
                          <a:spcPts val="600"/>
                        </a:spcBef>
                      </a:pPr>
                      <a:r>
                        <a:rPr lang="en-US" sz="1600" b="0" i="1" u="none" strike="noStrike" dirty="0">
                          <a:solidFill>
                            <a:schemeClr val="bg2">
                              <a:lumMod val="50000"/>
                            </a:schemeClr>
                          </a:solidFill>
                          <a:effectLst/>
                          <a:latin typeface="Arial" panose="020B0604020202020204" pitchFamily="34" charset="0"/>
                          <a:cs typeface="Arial" panose="020B0604020202020204" pitchFamily="34" charset="0"/>
                        </a:rPr>
                        <a:t>Note: Data shown are for November 2024</a:t>
                      </a:r>
                    </a:p>
                  </a:txBody>
                  <a:tcPr marL="8569" marR="8569" marT="8569"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lnSpc>
                          <a:spcPct val="80000"/>
                        </a:lnSpc>
                      </a:pP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b">
                        <a:lnSpc>
                          <a:spcPct val="80000"/>
                        </a:lnSpc>
                      </a:pPr>
                      <a:endParaRPr lang="en-US" sz="1600" b="0" i="0" u="none" strike="noStrike" dirty="0">
                        <a:solidFill>
                          <a:schemeClr val="bg2">
                            <a:lumMod val="50000"/>
                          </a:schemeClr>
                        </a:solidFill>
                        <a:effectLst/>
                        <a:latin typeface="Arial" panose="020B0604020202020204" pitchFamily="34" charset="0"/>
                        <a:cs typeface="Arial" panose="020B0604020202020204" pitchFamily="34" charset="0"/>
                      </a:endParaRPr>
                    </a:p>
                  </a:txBody>
                  <a:tcPr marL="8569" marR="8569" marT="8569"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7343123"/>
                  </a:ext>
                </a:extLst>
              </a:tr>
            </a:tbl>
          </a:graphicData>
        </a:graphic>
      </p:graphicFrame>
      <p:pic>
        <p:nvPicPr>
          <p:cNvPr id="3" name="Picture 2">
            <a:extLst>
              <a:ext uri="{FF2B5EF4-FFF2-40B4-BE49-F238E27FC236}">
                <a16:creationId xmlns:a16="http://schemas.microsoft.com/office/drawing/2014/main" id="{B3C90740-238A-48FB-4DD1-A21E079BF337}"/>
              </a:ext>
            </a:extLst>
          </p:cNvPr>
          <p:cNvPicPr>
            <a:picLocks noChangeAspect="1"/>
          </p:cNvPicPr>
          <p:nvPr/>
        </p:nvPicPr>
        <p:blipFill rotWithShape="1">
          <a:blip r:embed="rId3"/>
          <a:srcRect l="9976" t="126" r="50526" b="61635"/>
          <a:stretch/>
        </p:blipFill>
        <p:spPr>
          <a:xfrm>
            <a:off x="214287" y="1126118"/>
            <a:ext cx="2091690" cy="1118187"/>
          </a:xfrm>
          <a:prstGeom prst="rect">
            <a:avLst/>
          </a:prstGeom>
        </p:spPr>
      </p:pic>
      <p:sp>
        <p:nvSpPr>
          <p:cNvPr id="2" name="Title 4">
            <a:extLst>
              <a:ext uri="{FF2B5EF4-FFF2-40B4-BE49-F238E27FC236}">
                <a16:creationId xmlns:a16="http://schemas.microsoft.com/office/drawing/2014/main" id="{3AA90F9C-B94C-F784-5BCF-3B07E375A39C}"/>
              </a:ext>
            </a:extLst>
          </p:cNvPr>
          <p:cNvSpPr txBox="1">
            <a:spLocks/>
          </p:cNvSpPr>
          <p:nvPr/>
        </p:nvSpPr>
        <p:spPr>
          <a:xfrm>
            <a:off x="923999" y="2948708"/>
            <a:ext cx="4130124" cy="86954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000" b="1" kern="0" dirty="0">
                <a:solidFill>
                  <a:schemeClr val="bg1">
                    <a:lumMod val="50000"/>
                  </a:schemeClr>
                </a:solidFill>
                <a:latin typeface="+mn-lt"/>
              </a:rPr>
              <a:t>In food crises, prices of the </a:t>
            </a:r>
            <a:br>
              <a:rPr lang="en-US" sz="2000" b="1" kern="0" dirty="0">
                <a:solidFill>
                  <a:schemeClr val="bg1">
                    <a:lumMod val="50000"/>
                  </a:schemeClr>
                </a:solidFill>
                <a:latin typeface="+mn-lt"/>
              </a:rPr>
            </a:br>
            <a:r>
              <a:rPr lang="en-US" sz="2000" b="1" kern="0" dirty="0">
                <a:solidFill>
                  <a:schemeClr val="bg1">
                    <a:lumMod val="50000"/>
                  </a:schemeClr>
                </a:solidFill>
                <a:latin typeface="+mn-lt"/>
              </a:rPr>
              <a:t>least-cost items in each food group may rise faster than other items</a:t>
            </a:r>
          </a:p>
          <a:p>
            <a:pPr algn="l">
              <a:lnSpc>
                <a:spcPct val="70000"/>
              </a:lnSpc>
              <a:spcAft>
                <a:spcPts val="0"/>
              </a:spcAft>
              <a:defRPr/>
            </a:pPr>
            <a:endParaRPr lang="en-US" sz="2000" b="1" kern="0" dirty="0">
              <a:solidFill>
                <a:schemeClr val="bg1">
                  <a:lumMod val="50000"/>
                </a:schemeClr>
              </a:solidFill>
              <a:latin typeface="+mn-lt"/>
            </a:endParaRPr>
          </a:p>
        </p:txBody>
      </p:sp>
      <p:sp>
        <p:nvSpPr>
          <p:cNvPr id="8" name="TextBox 7">
            <a:extLst>
              <a:ext uri="{FF2B5EF4-FFF2-40B4-BE49-F238E27FC236}">
                <a16:creationId xmlns:a16="http://schemas.microsoft.com/office/drawing/2014/main" id="{C36CC38E-0394-6462-4303-51A1D0798514}"/>
              </a:ext>
            </a:extLst>
          </p:cNvPr>
          <p:cNvSpPr txBox="1"/>
          <p:nvPr/>
        </p:nvSpPr>
        <p:spPr>
          <a:xfrm>
            <a:off x="183503" y="2546017"/>
            <a:ext cx="6783318" cy="338554"/>
          </a:xfrm>
          <a:prstGeom prst="rect">
            <a:avLst/>
          </a:prstGeom>
          <a:noFill/>
        </p:spPr>
        <p:txBody>
          <a:bodyPr wrap="square">
            <a:spAutoFit/>
          </a:bodyPr>
          <a:lstStyle/>
          <a:p>
            <a:r>
              <a:rPr lang="en-US" sz="1600" b="1" dirty="0"/>
              <a:t>Figure 4b. CoHD and Consumer Price Indexes in Nigeria, Nov 2023 - Nov 2024</a:t>
            </a:r>
          </a:p>
        </p:txBody>
      </p:sp>
      <p:pic>
        <p:nvPicPr>
          <p:cNvPr id="14" name="Picture 13">
            <a:extLst>
              <a:ext uri="{FF2B5EF4-FFF2-40B4-BE49-F238E27FC236}">
                <a16:creationId xmlns:a16="http://schemas.microsoft.com/office/drawing/2014/main" id="{64E48FA3-A7D5-CB43-F796-63D89D3682A2}"/>
              </a:ext>
            </a:extLst>
          </p:cNvPr>
          <p:cNvPicPr>
            <a:picLocks noChangeAspect="1"/>
          </p:cNvPicPr>
          <p:nvPr/>
        </p:nvPicPr>
        <p:blipFill>
          <a:blip r:embed="rId4"/>
          <a:stretch>
            <a:fillRect/>
          </a:stretch>
        </p:blipFill>
        <p:spPr>
          <a:xfrm>
            <a:off x="2366615" y="1181294"/>
            <a:ext cx="4240096" cy="950726"/>
          </a:xfrm>
          <a:prstGeom prst="rect">
            <a:avLst/>
          </a:prstGeom>
        </p:spPr>
      </p:pic>
      <p:sp>
        <p:nvSpPr>
          <p:cNvPr id="16" name="TextBox 15">
            <a:extLst>
              <a:ext uri="{FF2B5EF4-FFF2-40B4-BE49-F238E27FC236}">
                <a16:creationId xmlns:a16="http://schemas.microsoft.com/office/drawing/2014/main" id="{62727362-5C19-0767-C9B7-295BCA5F9FC8}"/>
              </a:ext>
            </a:extLst>
          </p:cNvPr>
          <p:cNvSpPr txBox="1"/>
          <p:nvPr/>
        </p:nvSpPr>
        <p:spPr>
          <a:xfrm>
            <a:off x="2305977" y="2053244"/>
            <a:ext cx="3686450" cy="338554"/>
          </a:xfrm>
          <a:prstGeom prst="rect">
            <a:avLst/>
          </a:prstGeom>
          <a:noFill/>
        </p:spPr>
        <p:txBody>
          <a:bodyPr wrap="square">
            <a:spAutoFit/>
          </a:bodyPr>
          <a:lstStyle/>
          <a:p>
            <a:r>
              <a:rPr lang="en-US" sz="1600" i="1" dirty="0">
                <a:solidFill>
                  <a:schemeClr val="accent6">
                    <a:lumMod val="75000"/>
                  </a:schemeClr>
                </a:solidFill>
              </a:rPr>
              <a:t>Published monthly since January 2024</a:t>
            </a:r>
          </a:p>
        </p:txBody>
      </p:sp>
    </p:spTree>
    <p:extLst>
      <p:ext uri="{BB962C8B-B14F-4D97-AF65-F5344CB8AC3E}">
        <p14:creationId xmlns:p14="http://schemas.microsoft.com/office/powerpoint/2010/main" val="35366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0" y="118099"/>
            <a:ext cx="12249951"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Globally, actual food use is far from Healthy Diet Basket targets 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highest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515395" y="1637677"/>
            <a:ext cx="11560860"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2.8 b. people (35%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Even if healthy diets are affordable, they may be displaced by less healthy items</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Improvements in agriculture &amp; food distribution to lower diet costs</a:t>
            </a:r>
          </a:p>
          <a:p>
            <a:pPr marL="568354" lvl="1" indent="-168284">
              <a:spcBef>
                <a:spcPts val="0"/>
              </a:spcBef>
              <a:spcAft>
                <a:spcPts val="0"/>
              </a:spcAft>
            </a:pPr>
            <a:r>
              <a:rPr lang="en-US" sz="2000" kern="0" dirty="0"/>
              <a:t>Improvements in livelihoods &amp; social protection to raise incomes available for food</a:t>
            </a:r>
          </a:p>
          <a:p>
            <a:pPr marL="568354" lvl="1" indent="-168284">
              <a:spcBef>
                <a:spcPts val="0"/>
              </a:spcBef>
              <a:spcAft>
                <a:spcPts val="0"/>
              </a:spcAft>
            </a:pPr>
            <a:r>
              <a:rPr lang="en-US" sz="2000" kern="0" dirty="0"/>
              <a:t>Improvements in food choice to limit displacement by more expensive and less healthy items</a:t>
            </a:r>
          </a:p>
          <a:p>
            <a:pPr marL="568354" lvl="1" indent="-168284">
              <a:spcBef>
                <a:spcPts val="0"/>
              </a:spcBef>
              <a:spcAft>
                <a:spcPts val="0"/>
              </a:spcAft>
            </a:pPr>
            <a:r>
              <a:rPr lang="en-US" sz="2000" kern="0" dirty="0"/>
              <a:t>Within food groups, lower-priced items generally have less environmental cost</a:t>
            </a:r>
            <a:endParaRPr lang="en-US" sz="2000" b="1" i="1" kern="0" dirty="0"/>
          </a:p>
          <a:p>
            <a:pPr marL="800120" lvl="2" indent="0">
              <a:spcBef>
                <a:spcPts val="0"/>
              </a:spcBef>
              <a:spcAft>
                <a:spcPts val="0"/>
              </a:spcAft>
              <a:buNone/>
            </a:pPr>
            <a:r>
              <a:rPr lang="en-US" sz="2000" b="1" i="1" kern="0" dirty="0"/>
              <a:t>…but healthiness is not visible and often misleading, making food choice difficult</a:t>
            </a:r>
            <a:endParaRPr lang="en-US" sz="1600" b="1" i="1"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206940" y="318664"/>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and dietary guidelines reveals how to bring healthy, sustainable diets within reach</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68FF8A-314F-BDAB-092E-89F916AFFCC9}"/>
              </a:ext>
            </a:extLst>
          </p:cNvPr>
          <p:cNvGrpSpPr/>
          <p:nvPr/>
        </p:nvGrpSpPr>
        <p:grpSpPr>
          <a:xfrm>
            <a:off x="679652" y="1920273"/>
            <a:ext cx="7628405" cy="1265062"/>
            <a:chOff x="610394" y="1649606"/>
            <a:chExt cx="7628405" cy="1265062"/>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784666" y="2294837"/>
              <a:ext cx="2601756" cy="544743"/>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95" y="2176385"/>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76284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600" dirty="0"/>
                <a:t>We are grateful to many price data collectors, analysts and project collaborators,</a:t>
              </a:r>
              <a:br>
                <a:rPr lang="en-US" altLang="en-US" sz="1600" dirty="0"/>
              </a:br>
              <a:r>
                <a:rPr lang="en-US" altLang="en-US" sz="1600" dirty="0"/>
                <a:t>and to the Bill &amp; Melinda Gates Foundation and the UKAid government for funding</a:t>
              </a:r>
              <a:endParaRPr lang="en-US" altLang="en-US" sz="1600" b="1" dirty="0"/>
            </a:p>
          </p:txBody>
        </p:sp>
      </p:grpSp>
      <p:sp>
        <p:nvSpPr>
          <p:cNvPr id="44" name="Title 4">
            <a:extLst>
              <a:ext uri="{FF2B5EF4-FFF2-40B4-BE49-F238E27FC236}">
                <a16:creationId xmlns:a16="http://schemas.microsoft.com/office/drawing/2014/main" id="{B6B704C4-5302-46EF-98A7-AFA6D89D9BED}"/>
              </a:ext>
            </a:extLst>
          </p:cNvPr>
          <p:cNvSpPr txBox="1">
            <a:spLocks/>
          </p:cNvSpPr>
          <p:nvPr/>
        </p:nvSpPr>
        <p:spPr>
          <a:xfrm>
            <a:off x="481552" y="1322845"/>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b="1" kern="0" dirty="0">
                <a:solidFill>
                  <a:srgbClr val="3083A7"/>
                </a:solidFill>
                <a:latin typeface="+mn-lt"/>
              </a:rPr>
              <a:t>Thank you!</a:t>
            </a:r>
            <a:endParaRPr lang="en-US" sz="4000" kern="0" dirty="0">
              <a:solidFill>
                <a:srgbClr val="3083A7"/>
              </a:solidFill>
              <a:latin typeface="+mn-lt"/>
            </a:endParaRPr>
          </a:p>
        </p:txBody>
      </p:sp>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5"/>
          <a:stretch>
            <a:fillRect/>
          </a:stretch>
        </p:blipFill>
        <p:spPr>
          <a:xfrm>
            <a:off x="9777859" y="3573547"/>
            <a:ext cx="2137847" cy="3141530"/>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8100564" y="2634151"/>
            <a:ext cx="3958017" cy="54474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endParaRPr lang="en-US" sz="1600" kern="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FD939-C41D-605E-F40F-364E504CC54E}"/>
              </a:ext>
            </a:extLst>
          </p:cNvPr>
          <p:cNvSpPr txBox="1"/>
          <p:nvPr/>
        </p:nvSpPr>
        <p:spPr>
          <a:xfrm>
            <a:off x="9501567" y="2988772"/>
            <a:ext cx="2690433" cy="584775"/>
          </a:xfrm>
          <a:prstGeom prst="rect">
            <a:avLst/>
          </a:prstGeom>
          <a:noFill/>
        </p:spPr>
        <p:txBody>
          <a:bodyPr wrap="square">
            <a:spAutoFit/>
          </a:bodyPr>
          <a:lstStyle/>
          <a:p>
            <a:pPr>
              <a:spcBef>
                <a:spcPts val="600"/>
              </a:spcBef>
              <a:defRPr/>
            </a:pPr>
            <a:r>
              <a:rPr lang="en-US" sz="1600" kern="0" dirty="0">
                <a:solidFill>
                  <a:schemeClr val="tx1"/>
                </a:solidFill>
                <a:latin typeface="Arial" panose="020B0604020202020204" pitchFamily="34" charset="0"/>
                <a:cs typeface="Arial" panose="020B0604020202020204" pitchFamily="34" charset="0"/>
              </a:rPr>
              <a:t>Open-access textbook at </a:t>
            </a:r>
            <a:r>
              <a:rPr lang="en-US" sz="1600" kern="0" dirty="0">
                <a:solidFill>
                  <a:schemeClr val="bg1">
                    <a:lumMod val="50000"/>
                  </a:schemeClr>
                </a:solidFill>
                <a:latin typeface="Arial" panose="020B0604020202020204" pitchFamily="34" charset="0"/>
                <a:cs typeface="Arial" panose="020B0604020202020204" pitchFamily="34" charset="0"/>
                <a:hlinkClick r:id="rId6"/>
              </a:rPr>
              <a:t>https://bit.ly/FoodEconBook</a:t>
            </a:r>
            <a:r>
              <a:rPr lang="en-US" sz="1600" kern="0" dirty="0">
                <a:solidFill>
                  <a:schemeClr val="bg1">
                    <a:lumMod val="50000"/>
                  </a:schemeClr>
                </a:solidFill>
                <a:latin typeface="Arial" panose="020B0604020202020204" pitchFamily="34" charset="0"/>
                <a:cs typeface="Arial" panose="020B0604020202020204" pitchFamily="34" charset="0"/>
              </a:rPr>
              <a:t> </a:t>
            </a:r>
            <a:r>
              <a:rPr lang="en-US" sz="1600" kern="0" dirty="0">
                <a:solidFill>
                  <a:schemeClr val="tx1"/>
                </a:solidFill>
                <a:latin typeface="Arial" panose="020B0604020202020204" pitchFamily="34" charset="0"/>
                <a:cs typeface="Arial" panose="020B0604020202020204" pitchFamily="34" charset="0"/>
              </a:rPr>
              <a:t> </a:t>
            </a:r>
            <a:endParaRPr lang="en-US" sz="1600" dirty="0"/>
          </a:p>
        </p:txBody>
      </p:sp>
      <p:grpSp>
        <p:nvGrpSpPr>
          <p:cNvPr id="8" name="Group 7">
            <a:extLst>
              <a:ext uri="{FF2B5EF4-FFF2-40B4-BE49-F238E27FC236}">
                <a16:creationId xmlns:a16="http://schemas.microsoft.com/office/drawing/2014/main" id="{8DA8BC06-2DE7-BE7F-9275-7A5067BD6743}"/>
              </a:ext>
            </a:extLst>
          </p:cNvPr>
          <p:cNvGrpSpPr/>
          <p:nvPr/>
        </p:nvGrpSpPr>
        <p:grpSpPr>
          <a:xfrm>
            <a:off x="853924" y="3662281"/>
            <a:ext cx="6040394" cy="1709521"/>
            <a:chOff x="4197157" y="5127171"/>
            <a:chExt cx="6040394" cy="1709521"/>
          </a:xfrm>
        </p:grpSpPr>
        <p:pic>
          <p:nvPicPr>
            <p:cNvPr id="9" name="Picture 8" descr="A logo with blue text&#10;&#10;Description automatically generated">
              <a:extLst>
                <a:ext uri="{FF2B5EF4-FFF2-40B4-BE49-F238E27FC236}">
                  <a16:creationId xmlns:a16="http://schemas.microsoft.com/office/drawing/2014/main" id="{514D616C-BB51-3E93-9703-51848AC2C22B}"/>
                </a:ext>
              </a:extLst>
            </p:cNvPr>
            <p:cNvPicPr>
              <a:picLocks noChangeAspect="1"/>
            </p:cNvPicPr>
            <p:nvPr/>
          </p:nvPicPr>
          <p:blipFill rotWithShape="1">
            <a:blip r:embed="rId7"/>
            <a:srcRect t="23879"/>
            <a:stretch/>
          </p:blipFill>
          <p:spPr>
            <a:xfrm>
              <a:off x="5948820" y="5722552"/>
              <a:ext cx="3117398" cy="1114140"/>
            </a:xfrm>
            <a:prstGeom prst="rect">
              <a:avLst/>
            </a:prstGeom>
          </p:spPr>
        </p:pic>
        <p:pic>
          <p:nvPicPr>
            <p:cNvPr id="12" name="Picture 2" descr="A picture containing text, sign&#10;&#10;Description automatically generated">
              <a:extLst>
                <a:ext uri="{FF2B5EF4-FFF2-40B4-BE49-F238E27FC236}">
                  <a16:creationId xmlns:a16="http://schemas.microsoft.com/office/drawing/2014/main" id="{9A707E0F-E98C-2A48-6A23-23E4F3A1A62D}"/>
                </a:ext>
              </a:extLst>
            </p:cNvPr>
            <p:cNvPicPr>
              <a:picLocks noChangeAspect="1"/>
            </p:cNvPicPr>
            <p:nvPr/>
          </p:nvPicPr>
          <p:blipFill>
            <a:blip r:embed="rId8"/>
            <a:stretch>
              <a:fillRect/>
            </a:stretch>
          </p:blipFill>
          <p:spPr>
            <a:xfrm>
              <a:off x="4673927" y="5626194"/>
              <a:ext cx="1089253" cy="1021888"/>
            </a:xfrm>
            <a:prstGeom prst="rect">
              <a:avLst/>
            </a:prstGeom>
          </p:spPr>
        </p:pic>
        <p:sp>
          <p:nvSpPr>
            <p:cNvPr id="13" name="TextBox 8">
              <a:extLst>
                <a:ext uri="{FF2B5EF4-FFF2-40B4-BE49-F238E27FC236}">
                  <a16:creationId xmlns:a16="http://schemas.microsoft.com/office/drawing/2014/main" id="{208E2003-2606-E8F9-720E-179EB1481F88}"/>
                </a:ext>
              </a:extLst>
            </p:cNvPr>
            <p:cNvSpPr txBox="1"/>
            <p:nvPr/>
          </p:nvSpPr>
          <p:spPr>
            <a:xfrm>
              <a:off x="4197157" y="5127171"/>
              <a:ext cx="6040394" cy="393954"/>
            </a:xfrm>
            <a:prstGeom prst="rect">
              <a:avLst/>
            </a:prstGeom>
          </p:spPr>
          <p:txBody>
            <a:bodyPr wrap="square" lIns="0" tIns="0" rIns="0" bIns="0" rtlCol="0" anchor="t">
              <a:spAutoFit/>
            </a:bodyPr>
            <a:lstStyle/>
            <a:p>
              <a:pPr>
                <a:lnSpc>
                  <a:spcPct val="80000"/>
                </a:lnSpc>
              </a:pPr>
              <a:r>
                <a:rPr lang="en-US" sz="1600" kern="0" dirty="0">
                  <a:latin typeface="Arial" panose="020B0604020202020204" pitchFamily="34" charset="0"/>
                  <a:cs typeface="Arial" panose="020B0604020202020204" pitchFamily="34" charset="0"/>
                </a:rPr>
                <a:t>Global monitoring is done jointly by the FAO and the World Bank, with the most recent data updated on December 20</a:t>
              </a:r>
              <a:r>
                <a:rPr lang="en-US" sz="1600" kern="0" baseline="30000" dirty="0">
                  <a:latin typeface="Arial" panose="020B0604020202020204" pitchFamily="34" charset="0"/>
                  <a:cs typeface="Arial" panose="020B0604020202020204" pitchFamily="34" charset="0"/>
                </a:rPr>
                <a:t>th</a:t>
              </a:r>
              <a:r>
                <a:rPr lang="en-US" sz="1600" kern="0" dirty="0">
                  <a:latin typeface="Arial" panose="020B0604020202020204" pitchFamily="34" charset="0"/>
                  <a:cs typeface="Arial" panose="020B0604020202020204" pitchFamily="34" charset="0"/>
                </a:rPr>
                <a:t>, 2024</a:t>
              </a:r>
            </a:p>
          </p:txBody>
        </p:sp>
      </p:grpSp>
      <p:grpSp>
        <p:nvGrpSpPr>
          <p:cNvPr id="18" name="Group 17">
            <a:extLst>
              <a:ext uri="{FF2B5EF4-FFF2-40B4-BE49-F238E27FC236}">
                <a16:creationId xmlns:a16="http://schemas.microsoft.com/office/drawing/2014/main" id="{55FC91E6-5E52-3705-31A2-15D130CAD9A4}"/>
              </a:ext>
            </a:extLst>
          </p:cNvPr>
          <p:cNvGrpSpPr>
            <a:grpSpLocks noChangeAspect="1"/>
          </p:cNvGrpSpPr>
          <p:nvPr/>
        </p:nvGrpSpPr>
        <p:grpSpPr>
          <a:xfrm>
            <a:off x="8526424" y="162425"/>
            <a:ext cx="3532157" cy="975354"/>
            <a:chOff x="254406" y="299343"/>
            <a:chExt cx="8831363" cy="2222411"/>
          </a:xfrm>
        </p:grpSpPr>
        <p:pic>
          <p:nvPicPr>
            <p:cNvPr id="19" name="Picture 18" descr="A picture containing text&#10;&#10;Description automatically generated">
              <a:extLst>
                <a:ext uri="{FF2B5EF4-FFF2-40B4-BE49-F238E27FC236}">
                  <a16:creationId xmlns:a16="http://schemas.microsoft.com/office/drawing/2014/main" id="{1D160FF2-AFEE-8AD2-7C7B-FA817C069428}"/>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20" name="TextBox 19">
              <a:extLst>
                <a:ext uri="{FF2B5EF4-FFF2-40B4-BE49-F238E27FC236}">
                  <a16:creationId xmlns:a16="http://schemas.microsoft.com/office/drawing/2014/main" id="{7C9645C9-33C5-9B54-3489-C8CC365C255D}"/>
                </a:ext>
              </a:extLst>
            </p:cNvPr>
            <p:cNvSpPr txBox="1"/>
            <p:nvPr/>
          </p:nvSpPr>
          <p:spPr>
            <a:xfrm>
              <a:off x="254406" y="1820463"/>
              <a:ext cx="8831363" cy="701291"/>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1" name="Picture 20" descr="Text, logo&#10;&#10;Description automatically generated">
            <a:extLst>
              <a:ext uri="{FF2B5EF4-FFF2-40B4-BE49-F238E27FC236}">
                <a16:creationId xmlns:a16="http://schemas.microsoft.com/office/drawing/2014/main" id="{9EAB59C3-23D2-362C-0409-471D80143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2962"/>
            <a:ext cx="1983457" cy="590486"/>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84C-2D35-160E-BBBB-2B54926633FC}"/>
              </a:ext>
            </a:extLst>
          </p:cNvPr>
          <p:cNvSpPr>
            <a:spLocks noGrp="1"/>
          </p:cNvSpPr>
          <p:nvPr>
            <p:ph type="title"/>
          </p:nvPr>
        </p:nvSpPr>
        <p:spPr>
          <a:xfrm>
            <a:off x="2233914" y="2118167"/>
            <a:ext cx="5578998" cy="602668"/>
          </a:xfrm>
        </p:spPr>
        <p:txBody>
          <a:bodyPr/>
          <a:lstStyle/>
          <a:p>
            <a:r>
              <a:rPr lang="en-US" dirty="0"/>
              <a:t>Other slides</a:t>
            </a:r>
          </a:p>
        </p:txBody>
      </p:sp>
      <p:sp>
        <p:nvSpPr>
          <p:cNvPr id="4" name="Slide Number Placeholder 3">
            <a:extLst>
              <a:ext uri="{FF2B5EF4-FFF2-40B4-BE49-F238E27FC236}">
                <a16:creationId xmlns:a16="http://schemas.microsoft.com/office/drawing/2014/main" id="{F693CE42-4604-EFAA-9761-D3102DA7A506}"/>
              </a:ext>
            </a:extLst>
          </p:cNvPr>
          <p:cNvSpPr>
            <a:spLocks noGrp="1"/>
          </p:cNvSpPr>
          <p:nvPr>
            <p:ph type="sldNum" sz="quarter" idx="12"/>
          </p:nvPr>
        </p:nvSpPr>
        <p:spPr/>
        <p:txBody>
          <a:bodyPr/>
          <a:lstStyle/>
          <a:p>
            <a:fld id="{8421FDFB-C4DB-004A-94C8-B6AEEEA3BF4F}" type="slidenum">
              <a:rPr lang="en-US" smtClean="0"/>
              <a:t>16</a:t>
            </a:fld>
            <a:endParaRPr lang="en-US" dirty="0"/>
          </a:p>
        </p:txBody>
      </p:sp>
    </p:spTree>
    <p:extLst>
      <p:ext uri="{BB962C8B-B14F-4D97-AF65-F5344CB8AC3E}">
        <p14:creationId xmlns:p14="http://schemas.microsoft.com/office/powerpoint/2010/main" val="288862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59411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32305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03001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99535" y="6533465"/>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40891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70501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163820" y="1367919"/>
            <a:ext cx="8876498" cy="344710"/>
          </a:xfrm>
          <a:prstGeom prst="rect">
            <a:avLst/>
          </a:prstGeom>
          <a:noFill/>
        </p:spPr>
        <p:txBody>
          <a:bodyPr wrap="square">
            <a:spAutoFit/>
          </a:bodyPr>
          <a:lstStyle/>
          <a:p>
            <a:pPr>
              <a:lnSpc>
                <a:spcPct val="80000"/>
              </a:lnSpc>
            </a:pPr>
            <a:r>
              <a:rPr lang="en-US" sz="2000" b="1" kern="0" dirty="0"/>
              <a:t>…so we can now compare low-cost healthy diet benchmarks to actual food choice</a:t>
            </a:r>
            <a:endParaRPr lang="en-US" sz="2000" b="1" dirty="0"/>
          </a:p>
        </p:txBody>
      </p:sp>
      <p:sp>
        <p:nvSpPr>
          <p:cNvPr id="2" name="TextBox 1">
            <a:extLst>
              <a:ext uri="{FF2B5EF4-FFF2-40B4-BE49-F238E27FC236}">
                <a16:creationId xmlns:a16="http://schemas.microsoft.com/office/drawing/2014/main" id="{9FBAF047-5562-C05E-7237-C16FCC11546B}"/>
              </a:ext>
            </a:extLst>
          </p:cNvPr>
          <p:cNvSpPr txBox="1"/>
          <p:nvPr/>
        </p:nvSpPr>
        <p:spPr>
          <a:xfrm>
            <a:off x="267145" y="2250765"/>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2022 introduced the Cost of a Healthy Diet (CoHD) based on the </a:t>
            </a:r>
            <a:br>
              <a:rPr lang="en-US" sz="1600" i="1" kern="0" dirty="0">
                <a:solidFill>
                  <a:schemeClr val="accent1">
                    <a:lumMod val="75000"/>
                  </a:schemeClr>
                </a:solidFill>
              </a:rPr>
            </a:br>
            <a:r>
              <a:rPr lang="en-US" sz="1600" i="1" kern="0" dirty="0">
                <a:solidFill>
                  <a:schemeClr val="accent1">
                    <a:lumMod val="75000"/>
                  </a:schemeClr>
                </a:solidFill>
              </a:rPr>
              <a:t>  “</a:t>
            </a:r>
            <a:r>
              <a:rPr lang="en-US" sz="1600" b="1" i="1" kern="0" dirty="0">
                <a:solidFill>
                  <a:schemeClr val="accent1">
                    <a:lumMod val="75000"/>
                  </a:schemeClr>
                </a:solidFill>
              </a:rPr>
              <a:t>Healthy Diet Basket”</a:t>
            </a:r>
            <a:r>
              <a:rPr lang="en-US" sz="1600" i="1" kern="0" dirty="0">
                <a:solidFill>
                  <a:schemeClr val="accent1">
                    <a:lumMod val="75000"/>
                  </a:schemeClr>
                </a:solidFill>
              </a:rPr>
              <a:t> of each country’s 11 least-cost items in 6 food groups</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50498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2805706"/>
            <a:ext cx="4456576" cy="493918"/>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2020 used 10 national guidelines </a:t>
            </a:r>
            <a:br>
              <a:rPr lang="en-US" sz="1600" i="1" kern="0" dirty="0">
                <a:solidFill>
                  <a:schemeClr val="accent1">
                    <a:lumMod val="75000"/>
                  </a:schemeClr>
                </a:solidFill>
              </a:rPr>
            </a:br>
            <a:r>
              <a:rPr lang="en-US" sz="1600" i="1" kern="0" dirty="0">
                <a:solidFill>
                  <a:schemeClr val="accent1">
                    <a:lumMod val="75000"/>
                  </a:schemeClr>
                </a:solidFill>
              </a:rPr>
              <a:t>    for the Cost of Recommended Diets (CoRD)</a:t>
            </a:r>
            <a:endParaRPr lang="en-US" sz="1600" dirty="0">
              <a:solidFill>
                <a:schemeClr val="accent1">
                  <a:lumMod val="75000"/>
                </a:schemeClr>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27260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80292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3965760"/>
            <a:ext cx="2791017" cy="688137"/>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we have many other studies analyzing other aspects of diet costs</a:t>
            </a:r>
            <a:endParaRPr lang="en-US" sz="1600" dirty="0">
              <a:solidFill>
                <a:schemeClr val="accent6">
                  <a:lumMod val="50000"/>
                </a:schemeClr>
              </a:solidFill>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83806" y="258075"/>
            <a:ext cx="12186246" cy="97168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use local availability and price data, </a:t>
            </a:r>
          </a:p>
          <a:p>
            <a:pPr algn="l">
              <a:lnSpc>
                <a:spcPct val="70000"/>
              </a:lnSpc>
              <a:spcAft>
                <a:spcPts val="0"/>
              </a:spcAft>
              <a:defRPr/>
            </a:pPr>
            <a:r>
              <a:rPr lang="en-US" sz="3600" b="1" kern="0" dirty="0">
                <a:solidFill>
                  <a:srgbClr val="3083A7"/>
                </a:solidFill>
                <a:latin typeface="+mn-lt"/>
              </a:rPr>
              <a:t>matched to food composition and health needs</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5976976"/>
            <a:ext cx="3044192" cy="296941"/>
          </a:xfrm>
          <a:prstGeom prst="rect">
            <a:avLst/>
          </a:prstGeom>
          <a:noFill/>
        </p:spPr>
        <p:txBody>
          <a:bodyPr wrap="square">
            <a:spAutoFit/>
          </a:bodyPr>
          <a:lstStyle/>
          <a:p>
            <a:pPr>
              <a:lnSpc>
                <a:spcPct val="80000"/>
              </a:lnSpc>
            </a:pPr>
            <a:r>
              <a:rPr lang="en-US" sz="1400" i="1" kern="0" dirty="0">
                <a:solidFill>
                  <a:schemeClr val="accent1">
                    <a:lumMod val="75000"/>
                  </a:schemeClr>
                </a:solidFill>
              </a:rPr>
              <a:t>Global average in 2021 = </a:t>
            </a:r>
            <a:r>
              <a:rPr lang="en-US" sz="1600" i="1" kern="0" dirty="0">
                <a:solidFill>
                  <a:schemeClr val="accent1">
                    <a:lumMod val="75000"/>
                  </a:schemeClr>
                </a:solidFill>
              </a:rPr>
              <a:t>$0.93/day</a:t>
            </a:r>
            <a:endParaRPr lang="en-US" sz="1400" dirty="0">
              <a:solidFill>
                <a:schemeClr val="accent1">
                  <a:lumMod val="75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139830"/>
            <a:ext cx="2992495" cy="294183"/>
          </a:xfrm>
          <a:prstGeom prst="rect">
            <a:avLst/>
          </a:prstGeom>
          <a:noFill/>
        </p:spPr>
        <p:txBody>
          <a:bodyPr wrap="square">
            <a:spAutoFit/>
          </a:bodyPr>
          <a:lstStyle/>
          <a:p>
            <a:pPr>
              <a:lnSpc>
                <a:spcPct val="80000"/>
              </a:lnSpc>
            </a:pPr>
            <a:r>
              <a:rPr lang="en-US" sz="1400" i="1" kern="0" dirty="0">
                <a:solidFill>
                  <a:srgbClr val="002060"/>
                </a:solidFill>
              </a:rPr>
              <a:t>Global average in 2021 = </a:t>
            </a:r>
            <a:r>
              <a:rPr lang="en-US" sz="1600" i="1" kern="0" dirty="0">
                <a:solidFill>
                  <a:srgbClr val="002060"/>
                </a:solidFill>
              </a:rPr>
              <a:t>$2.45/day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199094"/>
            <a:ext cx="2772694" cy="294183"/>
          </a:xfrm>
          <a:prstGeom prst="rect">
            <a:avLst/>
          </a:prstGeom>
          <a:noFill/>
        </p:spPr>
        <p:txBody>
          <a:bodyPr wrap="square">
            <a:spAutoFit/>
          </a:bodyPr>
          <a:lstStyle/>
          <a:p>
            <a:pPr algn="r">
              <a:lnSpc>
                <a:spcPct val="80000"/>
              </a:lnSpc>
            </a:pPr>
            <a:r>
              <a:rPr lang="en-US" sz="1400" i="1" kern="0" dirty="0">
                <a:solidFill>
                  <a:schemeClr val="accent1">
                    <a:lumMod val="75000"/>
                  </a:schemeClr>
                </a:solidFill>
              </a:rPr>
              <a:t>Global </a:t>
            </a:r>
            <a:r>
              <a:rPr lang="en-US" sz="1400" i="1" kern="0" dirty="0" err="1">
                <a:solidFill>
                  <a:schemeClr val="accent1">
                    <a:lumMod val="75000"/>
                  </a:schemeClr>
                </a:solidFill>
              </a:rPr>
              <a:t>ave.</a:t>
            </a:r>
            <a:r>
              <a:rPr lang="en-US" sz="1400" i="1" kern="0" dirty="0">
                <a:solidFill>
                  <a:schemeClr val="accent1">
                    <a:lumMod val="75000"/>
                  </a:schemeClr>
                </a:solidFill>
              </a:rPr>
              <a:t> in 2021 = </a:t>
            </a:r>
            <a:r>
              <a:rPr lang="en-US" sz="1600" i="1" kern="0" dirty="0">
                <a:solidFill>
                  <a:schemeClr val="accent1">
                    <a:lumMod val="75000"/>
                  </a:schemeClr>
                </a:solidFill>
              </a:rPr>
              <a:t>$3.56/day</a:t>
            </a:r>
            <a:endParaRPr lang="en-US" sz="1400" dirty="0">
              <a:solidFill>
                <a:schemeClr val="accent1">
                  <a:lumMod val="75000"/>
                </a:schemeClr>
              </a:solidFill>
            </a:endParaRPr>
          </a:p>
        </p:txBody>
      </p:sp>
      <p:sp>
        <p:nvSpPr>
          <p:cNvPr id="6" name="Rectangle 5">
            <a:extLst>
              <a:ext uri="{FF2B5EF4-FFF2-40B4-BE49-F238E27FC236}">
                <a16:creationId xmlns:a16="http://schemas.microsoft.com/office/drawing/2014/main" id="{5C39A40F-D4B8-A01D-EC9B-54025D8061F0}"/>
              </a:ext>
            </a:extLst>
          </p:cNvPr>
          <p:cNvSpPr/>
          <p:nvPr/>
        </p:nvSpPr>
        <p:spPr>
          <a:xfrm>
            <a:off x="6878987" y="242048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71939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22312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920686"/>
            <a:ext cx="820211" cy="1156498"/>
          </a:xfrm>
          <a:prstGeom prst="rect">
            <a:avLst/>
          </a:prstGeom>
        </p:spPr>
      </p:pic>
      <p:sp>
        <p:nvSpPr>
          <p:cNvPr id="8" name="TextBox 7">
            <a:extLst>
              <a:ext uri="{FF2B5EF4-FFF2-40B4-BE49-F238E27FC236}">
                <a16:creationId xmlns:a16="http://schemas.microsoft.com/office/drawing/2014/main" id="{40C28749-8CC8-C33F-2B03-E13C86CBB5A5}"/>
              </a:ext>
            </a:extLst>
          </p:cNvPr>
          <p:cNvSpPr txBox="1"/>
          <p:nvPr/>
        </p:nvSpPr>
        <p:spPr>
          <a:xfrm>
            <a:off x="163820" y="1072842"/>
            <a:ext cx="9525932" cy="400110"/>
          </a:xfrm>
          <a:prstGeom prst="rect">
            <a:avLst/>
          </a:prstGeom>
          <a:noFill/>
        </p:spPr>
        <p:txBody>
          <a:bodyPr wrap="square">
            <a:spAutoFit/>
          </a:bodyPr>
          <a:lstStyle/>
          <a:p>
            <a:r>
              <a:rPr lang="en-US" sz="2000" dirty="0"/>
              <a:t>We find a ladder of diet costs, from the cheapest energy source to higher-priced foods</a:t>
            </a:r>
          </a:p>
        </p:txBody>
      </p:sp>
      <p:sp>
        <p:nvSpPr>
          <p:cNvPr id="18" name="TextBox 17">
            <a:extLst>
              <a:ext uri="{FF2B5EF4-FFF2-40B4-BE49-F238E27FC236}">
                <a16:creationId xmlns:a16="http://schemas.microsoft.com/office/drawing/2014/main" id="{69729659-DF72-88D4-462E-EA3E76E3F73C}"/>
              </a:ext>
            </a:extLst>
          </p:cNvPr>
          <p:cNvSpPr txBox="1"/>
          <p:nvPr/>
        </p:nvSpPr>
        <p:spPr>
          <a:xfrm>
            <a:off x="303604" y="1694914"/>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2024 updated the price data to items observed in 2021, and </a:t>
            </a:r>
            <a:br>
              <a:rPr lang="en-US" sz="1600" i="1" kern="0" dirty="0">
                <a:solidFill>
                  <a:schemeClr val="accent1">
                    <a:lumMod val="75000"/>
                  </a:schemeClr>
                </a:solidFill>
              </a:rPr>
            </a:br>
            <a:r>
              <a:rPr lang="en-US" sz="1600" i="1" kern="0" dirty="0">
                <a:solidFill>
                  <a:schemeClr val="accent1">
                    <a:lumMod val="75000"/>
                  </a:schemeClr>
                </a:solidFill>
              </a:rPr>
              <a:t>   updated the income data &amp; method to compute unaffordability</a:t>
            </a:r>
            <a:endParaRPr lang="en-US"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6" grpId="0" animBg="1"/>
      <p:bldP spid="8"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Nigeria’s data reveals how affordability depends on </a:t>
            </a:r>
            <a:br>
              <a:rPr lang="en-US" sz="3600" b="1" kern="0" dirty="0">
                <a:solidFill>
                  <a:srgbClr val="3083A7"/>
                </a:solidFill>
                <a:latin typeface="+mn-lt"/>
              </a:rPr>
            </a:br>
            <a:r>
              <a:rPr lang="en-US" sz="3600" b="1" kern="0" dirty="0">
                <a:solidFill>
                  <a:srgbClr val="3083A7"/>
                </a:solidFill>
                <a:latin typeface="+mn-lt"/>
              </a:rPr>
              <a:t>both prices for low-cost items, and income available for food</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Food Prices for Nutrition project analysis of Nigerian NBS data for diet costs and household incomes, using 2018-19 National Living Standards Survey</a:t>
            </a:r>
          </a:p>
        </p:txBody>
      </p:sp>
      <p:pic>
        <p:nvPicPr>
          <p:cNvPr id="5" name="Picture 4" descr="A map of nigeria with blue and white colors&#10;&#10;Description automatically generated">
            <a:extLst>
              <a:ext uri="{FF2B5EF4-FFF2-40B4-BE49-F238E27FC236}">
                <a16:creationId xmlns:a16="http://schemas.microsoft.com/office/drawing/2014/main" id="{A7253B99-AD52-1AFB-9DC3-28BC46F2972F}"/>
              </a:ext>
            </a:extLst>
          </p:cNvPr>
          <p:cNvPicPr>
            <a:picLocks noChangeAspect="1"/>
          </p:cNvPicPr>
          <p:nvPr/>
        </p:nvPicPr>
        <p:blipFill>
          <a:blip r:embed="rId2"/>
          <a:srcRect l="3179" r="3014"/>
          <a:stretch/>
        </p:blipFill>
        <p:spPr>
          <a:xfrm>
            <a:off x="940830" y="2049400"/>
            <a:ext cx="4704616" cy="4016892"/>
          </a:xfrm>
          <a:prstGeom prst="rect">
            <a:avLst/>
          </a:prstGeom>
        </p:spPr>
      </p:pic>
      <p:pic>
        <p:nvPicPr>
          <p:cNvPr id="8" name="Content Placeholder 21" descr="A map of different countries/regions with names&#10;&#10;Description automatically generated">
            <a:extLst>
              <a:ext uri="{FF2B5EF4-FFF2-40B4-BE49-F238E27FC236}">
                <a16:creationId xmlns:a16="http://schemas.microsoft.com/office/drawing/2014/main" id="{59F959D2-E5E7-077C-A535-953E7A95EB78}"/>
              </a:ext>
            </a:extLst>
          </p:cNvPr>
          <p:cNvPicPr>
            <a:picLocks noGrp="1" noChangeAspect="1"/>
          </p:cNvPicPr>
          <p:nvPr>
            <p:ph idx="1"/>
          </p:nvPr>
        </p:nvPicPr>
        <p:blipFill>
          <a:blip r:embed="rId3"/>
          <a:srcRect r="3013"/>
          <a:stretch/>
        </p:blipFill>
        <p:spPr>
          <a:xfrm>
            <a:off x="6096000" y="2049399"/>
            <a:ext cx="4864100" cy="4016893"/>
          </a:xfrm>
        </p:spPr>
      </p:pic>
      <p:sp>
        <p:nvSpPr>
          <p:cNvPr id="18" name="TextBox 17">
            <a:extLst>
              <a:ext uri="{FF2B5EF4-FFF2-40B4-BE49-F238E27FC236}">
                <a16:creationId xmlns:a16="http://schemas.microsoft.com/office/drawing/2014/main" id="{CB672107-1AB2-0FBA-F505-B37A5B732F51}"/>
              </a:ext>
            </a:extLst>
          </p:cNvPr>
          <p:cNvSpPr txBox="1"/>
          <p:nvPr/>
        </p:nvSpPr>
        <p:spPr>
          <a:xfrm>
            <a:off x="365760" y="1412425"/>
            <a:ext cx="11716339" cy="523220"/>
          </a:xfrm>
          <a:prstGeom prst="rect">
            <a:avLst/>
          </a:prstGeom>
          <a:noFill/>
        </p:spPr>
        <p:txBody>
          <a:bodyPr wrap="square">
            <a:spAutoFit/>
          </a:bodyPr>
          <a:lstStyle/>
          <a:p>
            <a:r>
              <a:rPr lang="en-US" sz="2800" b="1" dirty="0"/>
              <a:t>Cost of a healthy diet and prevalence of unaffordability in Nigeria, 2018-19</a:t>
            </a:r>
          </a:p>
        </p:txBody>
      </p:sp>
      <p:sp>
        <p:nvSpPr>
          <p:cNvPr id="2" name="TextBox 1">
            <a:extLst>
              <a:ext uri="{FF2B5EF4-FFF2-40B4-BE49-F238E27FC236}">
                <a16:creationId xmlns:a16="http://schemas.microsoft.com/office/drawing/2014/main" id="{AE93283A-CE6D-38E1-81E6-D50B626C512E}"/>
              </a:ext>
            </a:extLst>
          </p:cNvPr>
          <p:cNvSpPr txBox="1"/>
          <p:nvPr/>
        </p:nvSpPr>
        <p:spPr>
          <a:xfrm>
            <a:off x="2604264" y="5934466"/>
            <a:ext cx="2394456" cy="491160"/>
          </a:xfrm>
          <a:prstGeom prst="rect">
            <a:avLst/>
          </a:prstGeom>
          <a:noFill/>
        </p:spPr>
        <p:txBody>
          <a:bodyPr wrap="square" rtlCol="0">
            <a:spAutoFit/>
          </a:bodyPr>
          <a:lstStyle/>
          <a:p>
            <a:pPr>
              <a:lnSpc>
                <a:spcPct val="80000"/>
              </a:lnSpc>
            </a:pPr>
            <a:r>
              <a:rPr lang="en-US" sz="1600" b="1" i="1" dirty="0">
                <a:solidFill>
                  <a:schemeClr val="accent1">
                    <a:lumMod val="75000"/>
                  </a:schemeClr>
                </a:solidFill>
              </a:rPr>
              <a:t>Costs are highest </a:t>
            </a:r>
            <a:br>
              <a:rPr lang="en-US" sz="1600" b="1" i="1" dirty="0">
                <a:solidFill>
                  <a:schemeClr val="accent1">
                    <a:lumMod val="75000"/>
                  </a:schemeClr>
                </a:solidFill>
              </a:rPr>
            </a:br>
            <a:r>
              <a:rPr lang="en-US" sz="1600" b="1" i="1" dirty="0">
                <a:solidFill>
                  <a:schemeClr val="accent1">
                    <a:lumMod val="75000"/>
                  </a:schemeClr>
                </a:solidFill>
              </a:rPr>
              <a:t>in these oil-rich states</a:t>
            </a:r>
          </a:p>
        </p:txBody>
      </p:sp>
      <p:sp>
        <p:nvSpPr>
          <p:cNvPr id="3" name="TextBox 2">
            <a:extLst>
              <a:ext uri="{FF2B5EF4-FFF2-40B4-BE49-F238E27FC236}">
                <a16:creationId xmlns:a16="http://schemas.microsoft.com/office/drawing/2014/main" id="{A3EB555A-AFAC-C185-58DF-A2D152A267D3}"/>
              </a:ext>
            </a:extLst>
          </p:cNvPr>
          <p:cNvSpPr txBox="1"/>
          <p:nvPr/>
        </p:nvSpPr>
        <p:spPr>
          <a:xfrm>
            <a:off x="7681724" y="5946857"/>
            <a:ext cx="3278376" cy="491160"/>
          </a:xfrm>
          <a:prstGeom prst="rect">
            <a:avLst/>
          </a:prstGeom>
          <a:noFill/>
        </p:spPr>
        <p:txBody>
          <a:bodyPr wrap="square" rtlCol="0">
            <a:spAutoFit/>
          </a:bodyPr>
          <a:lstStyle/>
          <a:p>
            <a:pPr>
              <a:lnSpc>
                <a:spcPct val="80000"/>
              </a:lnSpc>
            </a:pPr>
            <a:r>
              <a:rPr lang="en-US" sz="1600" b="1" i="1" dirty="0">
                <a:solidFill>
                  <a:srgbClr val="896AB2"/>
                </a:solidFill>
              </a:rPr>
              <a:t>…but incomes there are also high, </a:t>
            </a:r>
            <a:br>
              <a:rPr lang="en-US" sz="1600" b="1" i="1" dirty="0">
                <a:solidFill>
                  <a:srgbClr val="896AB2"/>
                </a:solidFill>
              </a:rPr>
            </a:br>
            <a:r>
              <a:rPr lang="en-US" sz="1600" b="1" i="1" dirty="0">
                <a:solidFill>
                  <a:srgbClr val="896AB2"/>
                </a:solidFill>
              </a:rPr>
              <a:t>so there is less unaffordability</a:t>
            </a:r>
          </a:p>
        </p:txBody>
      </p:sp>
    </p:spTree>
    <p:extLst>
      <p:ext uri="{BB962C8B-B14F-4D97-AF65-F5344CB8AC3E}">
        <p14:creationId xmlns:p14="http://schemas.microsoft.com/office/powerpoint/2010/main" val="17002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Global hunger and nutrition measures are changing</a:t>
            </a:r>
          </a:p>
        </p:txBody>
      </p:sp>
      <p:sp>
        <p:nvSpPr>
          <p:cNvPr id="11" name="TextBox 10">
            <a:extLst>
              <a:ext uri="{FF2B5EF4-FFF2-40B4-BE49-F238E27FC236}">
                <a16:creationId xmlns:a16="http://schemas.microsoft.com/office/drawing/2014/main" id="{A766E6E7-4A78-E084-B17C-C541D8D59973}"/>
              </a:ext>
            </a:extLst>
          </p:cNvPr>
          <p:cNvSpPr txBox="1"/>
          <p:nvPr/>
        </p:nvSpPr>
        <p:spPr>
          <a:xfrm>
            <a:off x="412296" y="1175783"/>
            <a:ext cx="11779704" cy="5445337"/>
          </a:xfrm>
          <a:prstGeom prst="rect">
            <a:avLst/>
          </a:prstGeom>
          <a:solidFill>
            <a:schemeClr val="bg1"/>
          </a:solidFill>
        </p:spPr>
        <p:txBody>
          <a:bodyPr wrap="square">
            <a:spAutoFit/>
          </a:bodyPr>
          <a:lstStyle/>
          <a:p>
            <a:pPr marL="171450" indent="-171450">
              <a:lnSpc>
                <a:spcPct val="85000"/>
              </a:lnSpc>
              <a:buFont typeface="Arial" panose="020B0604020202020204" pitchFamily="34" charset="0"/>
              <a:buChar char="•"/>
            </a:pPr>
            <a:r>
              <a:rPr lang="en-US" sz="2200" b="1" dirty="0"/>
              <a:t>Food consumption </a:t>
            </a:r>
            <a:r>
              <a:rPr lang="en-US" sz="2200" dirty="0"/>
              <a:t>and dietary intake data are collected in various ways for various metrics </a:t>
            </a:r>
            <a:br>
              <a:rPr lang="en-US" sz="2200" dirty="0"/>
            </a:br>
            <a:r>
              <a:rPr lang="en-US" sz="2200" dirty="0"/>
              <a:t>of nutritional adequacy, diet diversity and diet quality, since the 19</a:t>
            </a:r>
            <a:r>
              <a:rPr lang="en-US" sz="2200" baseline="30000" dirty="0"/>
              <a:t>th</a:t>
            </a:r>
            <a:r>
              <a:rPr lang="en-US" sz="2200" dirty="0"/>
              <a:t> and early 20</a:t>
            </a:r>
            <a:r>
              <a:rPr lang="en-US" sz="2200" baseline="30000" dirty="0"/>
              <a:t>th</a:t>
            </a:r>
            <a:r>
              <a:rPr lang="en-US" sz="2200" dirty="0"/>
              <a:t> centuries</a:t>
            </a:r>
          </a:p>
          <a:p>
            <a:pPr marL="628650" lvl="1" indent="-171450">
              <a:lnSpc>
                <a:spcPct val="85000"/>
              </a:lnSpc>
              <a:buFont typeface="Arial" panose="020B0604020202020204" pitchFamily="34" charset="0"/>
              <a:buChar char="•"/>
            </a:pPr>
            <a:r>
              <a:rPr lang="en-US" sz="2000" i="1" dirty="0"/>
              <a:t>Global</a:t>
            </a:r>
            <a:r>
              <a:rPr lang="en-US" sz="2000" dirty="0"/>
              <a:t> definitions and targets set by UN system agencies and their member governments</a:t>
            </a:r>
          </a:p>
          <a:p>
            <a:pPr marL="171450" indent="-171450">
              <a:lnSpc>
                <a:spcPct val="85000"/>
              </a:lnSpc>
              <a:spcBef>
                <a:spcPts val="1200"/>
              </a:spcBef>
              <a:buFont typeface="Arial" panose="020B0604020202020204" pitchFamily="34" charset="0"/>
              <a:buChar char="•"/>
            </a:pPr>
            <a:r>
              <a:rPr lang="en-US" sz="2200" b="1" dirty="0"/>
              <a:t>Undernourishment </a:t>
            </a:r>
            <a:r>
              <a:rPr lang="en-US" sz="2200" dirty="0"/>
              <a:t>has been reported by FAO since 1974 for “global hunger”, developed in 1960s </a:t>
            </a:r>
            <a:br>
              <a:rPr lang="en-US" sz="2200" dirty="0"/>
            </a:br>
            <a:r>
              <a:rPr lang="en-US" sz="2200" dirty="0"/>
              <a:t>based on countries’ total energy in available food, if it were distributed log-normally</a:t>
            </a:r>
          </a:p>
          <a:p>
            <a:pPr marL="628650" lvl="1" indent="-171450">
              <a:lnSpc>
                <a:spcPct val="85000"/>
              </a:lnSpc>
              <a:buFont typeface="Arial" panose="020B0604020202020204" pitchFamily="34" charset="0"/>
              <a:buChar char="•"/>
            </a:pPr>
            <a:r>
              <a:rPr lang="en-US" sz="2000" dirty="0"/>
              <a:t>Now 9% of the world population (0.7 billion people) are undernourished in this sense</a:t>
            </a:r>
          </a:p>
          <a:p>
            <a:pPr marL="171450" indent="-171450">
              <a:lnSpc>
                <a:spcPct val="85000"/>
              </a:lnSpc>
              <a:spcBef>
                <a:spcPts val="1200"/>
              </a:spcBef>
              <a:buFont typeface="Arial" panose="020B0604020202020204" pitchFamily="34" charset="0"/>
              <a:buChar char="•"/>
            </a:pPr>
            <a:r>
              <a:rPr lang="en-US" sz="2200" b="1" dirty="0"/>
              <a:t>Food insecurity </a:t>
            </a:r>
            <a:r>
              <a:rPr lang="en-US" sz="2200" dirty="0"/>
              <a:t>has been reported by FAO since 2014, developed in 1990s and 2000s</a:t>
            </a:r>
            <a:br>
              <a:rPr lang="en-US" sz="2200" dirty="0"/>
            </a:br>
            <a:r>
              <a:rPr lang="en-US" sz="2200" dirty="0"/>
              <a:t>based on surveys asking people if lack of resources to acquire food caused them to </a:t>
            </a:r>
            <a:br>
              <a:rPr lang="en-US" sz="2200" dirty="0"/>
            </a:br>
            <a:r>
              <a:rPr lang="en-US" sz="2200" dirty="0"/>
              <a:t>skip a meal, eat less, eat fewer foods, go to bed hungry etc. at any time over the past ye</a:t>
            </a:r>
            <a:r>
              <a:rPr lang="en-US" sz="2400" dirty="0"/>
              <a:t>ar</a:t>
            </a:r>
          </a:p>
          <a:p>
            <a:pPr marL="628650" lvl="1" indent="-171450">
              <a:lnSpc>
                <a:spcPct val="85000"/>
              </a:lnSpc>
              <a:buFont typeface="Arial" panose="020B0604020202020204" pitchFamily="34" charset="0"/>
              <a:buChar char="•"/>
            </a:pPr>
            <a:r>
              <a:rPr lang="en-US" sz="2000" dirty="0"/>
              <a:t>About 25% of the world population (2 billion people) are food insecure in this sense</a:t>
            </a:r>
          </a:p>
          <a:p>
            <a:pPr marL="171450" indent="-171450">
              <a:lnSpc>
                <a:spcPct val="85000"/>
              </a:lnSpc>
              <a:spcBef>
                <a:spcPts val="1200"/>
              </a:spcBef>
              <a:buFont typeface="Arial" panose="020B0604020202020204" pitchFamily="34" charset="0"/>
              <a:buChar char="•"/>
            </a:pPr>
            <a:r>
              <a:rPr lang="en-US" sz="2200" b="1" dirty="0"/>
              <a:t>Cost and affordability of healthy diets </a:t>
            </a:r>
            <a:r>
              <a:rPr lang="en-US" sz="2200" dirty="0"/>
              <a:t>has been reported by FAO and others since 2020, </a:t>
            </a:r>
            <a:br>
              <a:rPr lang="en-US" sz="2200" dirty="0"/>
            </a:br>
            <a:r>
              <a:rPr lang="en-US" sz="2200" dirty="0"/>
              <a:t>based on lowest-cost locally available foods for a healthy diet, relative to available income</a:t>
            </a:r>
            <a:endParaRPr lang="en-US" sz="2200" b="1" dirty="0"/>
          </a:p>
          <a:p>
            <a:pPr marL="628650" lvl="1" indent="-171450">
              <a:lnSpc>
                <a:spcPct val="85000"/>
              </a:lnSpc>
              <a:buFont typeface="Arial" panose="020B0604020202020204" pitchFamily="34" charset="0"/>
              <a:buChar char="•"/>
            </a:pPr>
            <a:r>
              <a:rPr lang="en-US" sz="2000" dirty="0"/>
              <a:t>About 35% of the world (now 2.8 billion people) cannot afford a healthy diet in this sense</a:t>
            </a:r>
          </a:p>
          <a:p>
            <a:pPr marL="171450" indent="-171450">
              <a:lnSpc>
                <a:spcPct val="85000"/>
              </a:lnSpc>
              <a:spcBef>
                <a:spcPts val="1200"/>
              </a:spcBef>
              <a:buFont typeface="Arial" panose="020B0604020202020204" pitchFamily="34" charset="0"/>
              <a:buChar char="•"/>
            </a:pPr>
            <a:r>
              <a:rPr lang="en-US" sz="2200" b="1" dirty="0">
                <a:solidFill>
                  <a:srgbClr val="920000"/>
                </a:solidFill>
              </a:rPr>
              <a:t>Tracking lowest-cost healthy diets helps identify remedies for malnutrition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prices </a:t>
            </a:r>
            <a:r>
              <a:rPr lang="en-US" sz="2000" dirty="0">
                <a:solidFill>
                  <a:srgbClr val="920000"/>
                </a:solidFill>
              </a:rPr>
              <a:t>for lowest-cost foods are high, need more efficient supply and distribution</a:t>
            </a:r>
            <a:endParaRPr lang="en-US" sz="2000" i="1" dirty="0">
              <a:solidFill>
                <a:srgbClr val="920000"/>
              </a:solidFill>
            </a:endParaRP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incomes </a:t>
            </a:r>
            <a:r>
              <a:rPr lang="en-US" sz="2000" dirty="0">
                <a:solidFill>
                  <a:srgbClr val="920000"/>
                </a:solidFill>
              </a:rPr>
              <a:t>available for food are low, need income growth and social protection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unhealthy items </a:t>
            </a:r>
            <a:r>
              <a:rPr lang="en-US" sz="2000" dirty="0">
                <a:solidFill>
                  <a:srgbClr val="920000"/>
                </a:solidFill>
              </a:rPr>
              <a:t>displace the available low-cost healthy items, need to ask why those are chosen </a:t>
            </a:r>
          </a:p>
        </p:txBody>
      </p:sp>
      <p:sp>
        <p:nvSpPr>
          <p:cNvPr id="3" name="Title 4">
            <a:extLst>
              <a:ext uri="{FF2B5EF4-FFF2-40B4-BE49-F238E27FC236}">
                <a16:creationId xmlns:a16="http://schemas.microsoft.com/office/drawing/2014/main" id="{BACD6D1B-3A1A-C588-D76F-C1FFA28B8895}"/>
              </a:ext>
            </a:extLst>
          </p:cNvPr>
          <p:cNvSpPr txBox="1">
            <a:spLocks/>
          </p:cNvSpPr>
          <p:nvPr/>
        </p:nvSpPr>
        <p:spPr>
          <a:xfrm>
            <a:off x="197252" y="508917"/>
            <a:ext cx="11994748" cy="462668"/>
          </a:xfrm>
          <a:prstGeom prst="rect">
            <a:avLst/>
          </a:prstGeom>
          <a:solidFill>
            <a:schemeClr val="bg1"/>
          </a:soli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 hunger and nutrition measures are changing</a:t>
            </a:r>
          </a:p>
        </p:txBody>
      </p:sp>
    </p:spTree>
    <p:extLst>
      <p:ext uri="{BB962C8B-B14F-4D97-AF65-F5344CB8AC3E}">
        <p14:creationId xmlns:p14="http://schemas.microsoft.com/office/powerpoint/2010/main" val="21925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C0C0C0"/>
                                      </p:to>
                                    </p:animClr>
                                  </p:sub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6" end="6"/>
                                            </p:txEl>
                                          </p:spTgt>
                                        </p:tgtEl>
                                        <p:attrNameLst>
                                          <p:attrName>ppt_c</p:attrName>
                                        </p:attrNameLst>
                                      </p:cBhvr>
                                      <p:to>
                                        <a:srgbClr val="C0C0C0"/>
                                      </p:to>
                                    </p:animClr>
                                  </p:sub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7" end="7"/>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9" end="9"/>
                                            </p:txEl>
                                          </p:spTgt>
                                        </p:tgtEl>
                                        <p:attrNameLst>
                                          <p:attrName>ppt_c</p:attrName>
                                        </p:attrNameLst>
                                      </p:cBhvr>
                                      <p:to>
                                        <a:srgbClr val="FFC9C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0" end="10"/>
                                            </p:txEl>
                                          </p:spTgt>
                                        </p:tgtEl>
                                        <p:attrNameLst>
                                          <p:attrName>ppt_c</p:attrName>
                                        </p:attrNameLst>
                                      </p:cBhvr>
                                      <p:to>
                                        <a:srgbClr val="FFC9C9"/>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hart of blue and red circles&#10;&#10;Description automatically generated">
            <a:extLst>
              <a:ext uri="{FF2B5EF4-FFF2-40B4-BE49-F238E27FC236}">
                <a16:creationId xmlns:a16="http://schemas.microsoft.com/office/drawing/2014/main" id="{14DDEF00-863F-426B-6F26-A8B9550E4314}"/>
              </a:ext>
            </a:extLst>
          </p:cNvPr>
          <p:cNvPicPr>
            <a:picLocks noGrp="1" noChangeAspect="1"/>
          </p:cNvPicPr>
          <p:nvPr>
            <p:ph idx="1"/>
          </p:nvPr>
        </p:nvPicPr>
        <p:blipFill>
          <a:blip r:embed="rId3"/>
          <a:stretch>
            <a:fillRect/>
          </a:stretch>
        </p:blipFill>
        <p:spPr>
          <a:xfrm>
            <a:off x="1109340" y="1102920"/>
            <a:ext cx="9687613" cy="5103638"/>
          </a:xfrm>
        </p:spPr>
      </p:pic>
      <p:grpSp>
        <p:nvGrpSpPr>
          <p:cNvPr id="12" name="Group 11">
            <a:extLst>
              <a:ext uri="{FF2B5EF4-FFF2-40B4-BE49-F238E27FC236}">
                <a16:creationId xmlns:a16="http://schemas.microsoft.com/office/drawing/2014/main" id="{C6CDB1D7-59D0-2B02-A592-A4CBE2C84F97}"/>
              </a:ext>
            </a:extLst>
          </p:cNvPr>
          <p:cNvGrpSpPr/>
          <p:nvPr/>
        </p:nvGrpSpPr>
        <p:grpSpPr>
          <a:xfrm>
            <a:off x="1179901" y="1536268"/>
            <a:ext cx="9767668" cy="4854956"/>
            <a:chOff x="1179901" y="1536268"/>
            <a:chExt cx="9767668" cy="4854956"/>
          </a:xfrm>
        </p:grpSpPr>
        <p:sp>
          <p:nvSpPr>
            <p:cNvPr id="11" name="TextBox 10">
              <a:extLst>
                <a:ext uri="{FF2B5EF4-FFF2-40B4-BE49-F238E27FC236}">
                  <a16:creationId xmlns:a16="http://schemas.microsoft.com/office/drawing/2014/main" id="{387E7A5F-8EE2-13E6-6A89-12C8D0F28BE2}"/>
                </a:ext>
              </a:extLst>
            </p:cNvPr>
            <p:cNvSpPr txBox="1"/>
            <p:nvPr/>
          </p:nvSpPr>
          <p:spPr>
            <a:xfrm>
              <a:off x="1947819" y="6021892"/>
              <a:ext cx="8999750" cy="369332"/>
            </a:xfrm>
            <a:prstGeom prst="rect">
              <a:avLst/>
            </a:prstGeom>
            <a:solidFill>
              <a:schemeClr val="bg1"/>
            </a:solidFill>
          </p:spPr>
          <p:txBody>
            <a:bodyPr wrap="square" rtlCol="0">
              <a:spAutoFit/>
            </a:bodyPr>
            <a:lstStyle/>
            <a:p>
              <a:pPr algn="ctr"/>
              <a:endParaRPr lang="en-US" dirty="0">
                <a:solidFill>
                  <a:schemeClr val="bg2">
                    <a:lumMod val="25000"/>
                  </a:schemeClr>
                </a:solidFill>
              </a:endParaRPr>
            </a:p>
          </p:txBody>
        </p:sp>
        <p:sp>
          <p:nvSpPr>
            <p:cNvPr id="2" name="TextBox 1">
              <a:extLst>
                <a:ext uri="{FF2B5EF4-FFF2-40B4-BE49-F238E27FC236}">
                  <a16:creationId xmlns:a16="http://schemas.microsoft.com/office/drawing/2014/main" id="{1B14F98A-9FE8-41C3-8B37-466171E1684F}"/>
                </a:ext>
              </a:extLst>
            </p:cNvPr>
            <p:cNvSpPr txBox="1"/>
            <p:nvPr/>
          </p:nvSpPr>
          <p:spPr>
            <a:xfrm rot="16200000">
              <a:off x="366152" y="2350017"/>
              <a:ext cx="1996830" cy="369332"/>
            </a:xfrm>
            <a:prstGeom prst="rect">
              <a:avLst/>
            </a:prstGeom>
            <a:solidFill>
              <a:schemeClr val="bg1"/>
            </a:solidFill>
          </p:spPr>
          <p:txBody>
            <a:bodyPr wrap="square" rtlCol="0">
              <a:spAutoFit/>
            </a:bodyPr>
            <a:lstStyle/>
            <a:p>
              <a:pPr algn="ctr"/>
              <a:r>
                <a:rPr lang="en-US" dirty="0">
                  <a:solidFill>
                    <a:schemeClr val="bg2">
                      <a:lumMod val="25000"/>
                    </a:schemeClr>
                  </a:solidFill>
                </a:rPr>
                <a:t>2021 US dollars</a:t>
              </a:r>
            </a:p>
          </p:txBody>
        </p:sp>
        <p:sp>
          <p:nvSpPr>
            <p:cNvPr id="7" name="TextBox 6">
              <a:extLst>
                <a:ext uri="{FF2B5EF4-FFF2-40B4-BE49-F238E27FC236}">
                  <a16:creationId xmlns:a16="http://schemas.microsoft.com/office/drawing/2014/main" id="{35F416B7-F348-4520-8CD0-D9F15CDC854F}"/>
                </a:ext>
              </a:extLst>
            </p:cNvPr>
            <p:cNvSpPr txBox="1"/>
            <p:nvPr/>
          </p:nvSpPr>
          <p:spPr>
            <a:xfrm>
              <a:off x="1797203" y="5915194"/>
              <a:ext cx="8999750" cy="369332"/>
            </a:xfrm>
            <a:prstGeom prst="rect">
              <a:avLst/>
            </a:prstGeom>
            <a:noFill/>
          </p:spPr>
          <p:txBody>
            <a:bodyPr wrap="square" rtlCol="0">
              <a:spAutoFit/>
            </a:bodyPr>
            <a:lstStyle/>
            <a:p>
              <a:pPr algn="ctr"/>
              <a:r>
                <a:rPr lang="en-US" dirty="0">
                  <a:solidFill>
                    <a:schemeClr val="bg2">
                      <a:lumMod val="25000"/>
                    </a:schemeClr>
                  </a:solidFill>
                </a:rPr>
                <a:t>National income per person, at purchasing power parity prices (2021 US dollars)</a:t>
              </a:r>
            </a:p>
          </p:txBody>
        </p:sp>
      </p:grpSp>
      <p:sp>
        <p:nvSpPr>
          <p:cNvPr id="9" name="Title 4">
            <a:extLst>
              <a:ext uri="{FF2B5EF4-FFF2-40B4-BE49-F238E27FC236}">
                <a16:creationId xmlns:a16="http://schemas.microsoft.com/office/drawing/2014/main" id="{12BD8F19-28CD-800D-CF51-BCADF1712624}"/>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discovery is that the least-cost locally available items </a:t>
            </a:r>
            <a:br>
              <a:rPr lang="en-US" sz="3600" b="1" kern="0" dirty="0">
                <a:solidFill>
                  <a:srgbClr val="3083A7"/>
                </a:solidFill>
                <a:latin typeface="+mn-lt"/>
              </a:rPr>
            </a:br>
            <a:r>
              <a:rPr lang="en-US" sz="3600" b="1" kern="0" dirty="0">
                <a:solidFill>
                  <a:srgbClr val="3083A7"/>
                </a:solidFill>
                <a:latin typeface="+mn-lt"/>
              </a:rPr>
              <a:t>in sufficient quantities for a healthy diet cost about </a:t>
            </a:r>
            <a:r>
              <a:rPr lang="en-US" sz="3600" b="1" kern="0" dirty="0">
                <a:solidFill>
                  <a:srgbClr val="80350E"/>
                </a:solidFill>
                <a:latin typeface="+mn-lt"/>
              </a:rPr>
              <a:t>$3-4/day</a:t>
            </a:r>
          </a:p>
        </p:txBody>
      </p:sp>
      <p:sp>
        <p:nvSpPr>
          <p:cNvPr id="10" name="TextBox 9">
            <a:extLst>
              <a:ext uri="{FF2B5EF4-FFF2-40B4-BE49-F238E27FC236}">
                <a16:creationId xmlns:a16="http://schemas.microsoft.com/office/drawing/2014/main" id="{8A0FF2EF-8FCB-8B5C-E7E6-D600A7F311AD}"/>
              </a:ext>
            </a:extLst>
          </p:cNvPr>
          <p:cNvSpPr txBox="1"/>
          <p:nvPr/>
        </p:nvSpPr>
        <p:spPr>
          <a:xfrm>
            <a:off x="1109339" y="6284526"/>
            <a:ext cx="10742691" cy="613694"/>
          </a:xfrm>
          <a:prstGeom prst="rect">
            <a:avLst/>
          </a:prstGeom>
          <a:noFill/>
        </p:spPr>
        <p:txBody>
          <a:bodyPr wrap="square">
            <a:spAutoFit/>
          </a:bodyPr>
          <a:lstStyle/>
          <a:p>
            <a:pPr>
              <a:lnSpc>
                <a:spcPct val="80000"/>
              </a:lnSpc>
            </a:pPr>
            <a:r>
              <a:rPr lang="en-US" sz="1400" dirty="0">
                <a:solidFill>
                  <a:schemeClr val="bg1">
                    <a:lumMod val="50000"/>
                  </a:schemeClr>
                </a:solidFill>
              </a:rPr>
              <a:t>Source: FAO and World Bank, 2023. The latest Cost of a Healthy Diet data are at </a:t>
            </a:r>
            <a:r>
              <a:rPr lang="en-US" sz="1400" dirty="0">
                <a:solidFill>
                  <a:schemeClr val="bg1">
                    <a:lumMod val="50000"/>
                  </a:schemeClr>
                </a:solidFill>
                <a:hlinkClick r:id="rId4"/>
              </a:rPr>
              <a:t>https://www.fao.org/faostat/en/#data/CAHD</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and published simultaneously alongside actual food spending at </a:t>
            </a:r>
            <a:r>
              <a:rPr lang="en-US" sz="1400" dirty="0">
                <a:solidFill>
                  <a:schemeClr val="bg1">
                    <a:lumMod val="50000"/>
                  </a:schemeClr>
                </a:solidFill>
                <a:hlinkClick r:id="rId5"/>
              </a:rPr>
              <a:t>https://databank.worldbank.org/source/food-prices-for-nutrition</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Circles are proportional to population size, and countries are arrayed by level of national income using World Development Indicators data.</a:t>
            </a:r>
          </a:p>
        </p:txBody>
      </p:sp>
    </p:spTree>
    <p:extLst>
      <p:ext uri="{BB962C8B-B14F-4D97-AF65-F5344CB8AC3E}">
        <p14:creationId xmlns:p14="http://schemas.microsoft.com/office/powerpoint/2010/main" val="406364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Least cost healthy diets are also sustainable, because </a:t>
            </a:r>
            <a:br>
              <a:rPr lang="en-US" sz="3600" b="1" kern="0" dirty="0">
                <a:solidFill>
                  <a:srgbClr val="3083A7"/>
                </a:solidFill>
                <a:latin typeface="+mn-lt"/>
              </a:rPr>
            </a:br>
            <a:r>
              <a:rPr lang="en-US" sz="3600" b="1" kern="0" dirty="0">
                <a:solidFill>
                  <a:srgbClr val="3083A7"/>
                </a:solidFill>
                <a:latin typeface="+mn-lt"/>
              </a:rPr>
              <a:t>lower-cost items in each food group use less resources</a:t>
            </a: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133322" y="2039948"/>
            <a:ext cx="2550336" cy="2885684"/>
          </a:xfrm>
          <a:prstGeom prst="rect">
            <a:avLst/>
          </a:prstGeom>
        </p:spPr>
      </p:pic>
      <p:sp>
        <p:nvSpPr>
          <p:cNvPr id="25" name="TextBox 24">
            <a:extLst>
              <a:ext uri="{FF2B5EF4-FFF2-40B4-BE49-F238E27FC236}">
                <a16:creationId xmlns:a16="http://schemas.microsoft.com/office/drawing/2014/main" id="{701F1432-B740-B447-1C90-3D21877223FD}"/>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2515157" y="1783267"/>
            <a:ext cx="4585478" cy="3319360"/>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7252212" y="1826163"/>
            <a:ext cx="4585478" cy="3233568"/>
          </a:xfrm>
          <a:prstGeom prst="rect">
            <a:avLst/>
          </a:prstGeom>
        </p:spPr>
      </p:pic>
      <p:sp>
        <p:nvSpPr>
          <p:cNvPr id="24" name="TextBox 23">
            <a:extLst>
              <a:ext uri="{FF2B5EF4-FFF2-40B4-BE49-F238E27FC236}">
                <a16:creationId xmlns:a16="http://schemas.microsoft.com/office/drawing/2014/main" id="{F69CE0D9-A006-AA6C-57FE-84BCBAA787E9}"/>
              </a:ext>
            </a:extLst>
          </p:cNvPr>
          <p:cNvSpPr txBox="1"/>
          <p:nvPr/>
        </p:nvSpPr>
        <p:spPr>
          <a:xfrm>
            <a:off x="2683658" y="516155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
        <p:nvSpPr>
          <p:cNvPr id="28" name="TextBox 27">
            <a:extLst>
              <a:ext uri="{FF2B5EF4-FFF2-40B4-BE49-F238E27FC236}">
                <a16:creationId xmlns:a16="http://schemas.microsoft.com/office/drawing/2014/main" id="{EEBB7BFA-8CA7-9567-288B-37DD5415B1A6}"/>
              </a:ext>
            </a:extLst>
          </p:cNvPr>
          <p:cNvSpPr txBox="1"/>
          <p:nvPr/>
        </p:nvSpPr>
        <p:spPr>
          <a:xfrm>
            <a:off x="2566902" y="1357893"/>
            <a:ext cx="2484115" cy="534249"/>
          </a:xfrm>
          <a:prstGeom prst="rect">
            <a:avLst/>
          </a:prstGeom>
          <a:noFill/>
        </p:spPr>
        <p:txBody>
          <a:bodyPr wrap="square">
            <a:spAutoFit/>
          </a:bodyPr>
          <a:lstStyle/>
          <a:p>
            <a:pPr>
              <a:lnSpc>
                <a:spcPct val="70000"/>
              </a:lnSpc>
            </a:pPr>
            <a:r>
              <a:rPr lang="en-US" sz="2400" b="1" dirty="0"/>
              <a:t>Emissions</a:t>
            </a:r>
            <a:br>
              <a:rPr lang="en-US" sz="2800" dirty="0"/>
            </a:br>
            <a:r>
              <a:rPr lang="en-US" sz="1600" dirty="0"/>
              <a:t>(kg of CO2-eq./100 kcal)</a:t>
            </a:r>
          </a:p>
        </p:txBody>
      </p:sp>
      <p:sp>
        <p:nvSpPr>
          <p:cNvPr id="29" name="TextBox 28">
            <a:extLst>
              <a:ext uri="{FF2B5EF4-FFF2-40B4-BE49-F238E27FC236}">
                <a16:creationId xmlns:a16="http://schemas.microsoft.com/office/drawing/2014/main" id="{CF98882F-EEAC-F48E-53E3-84E4745F500C}"/>
              </a:ext>
            </a:extLst>
          </p:cNvPr>
          <p:cNvSpPr txBox="1"/>
          <p:nvPr/>
        </p:nvSpPr>
        <p:spPr>
          <a:xfrm>
            <a:off x="7252212" y="1335822"/>
            <a:ext cx="2484115" cy="534249"/>
          </a:xfrm>
          <a:prstGeom prst="rect">
            <a:avLst/>
          </a:prstGeom>
          <a:noFill/>
        </p:spPr>
        <p:txBody>
          <a:bodyPr wrap="square">
            <a:spAutoFit/>
          </a:bodyPr>
          <a:lstStyle/>
          <a:p>
            <a:pPr>
              <a:lnSpc>
                <a:spcPct val="70000"/>
              </a:lnSpc>
            </a:pPr>
            <a:r>
              <a:rPr lang="en-US" sz="2400" b="1" dirty="0"/>
              <a:t>Water footprint</a:t>
            </a:r>
            <a:br>
              <a:rPr lang="en-US" sz="2800" dirty="0"/>
            </a:br>
            <a:r>
              <a:rPr lang="en-US" sz="1600" dirty="0"/>
              <a:t>(liters of water/100 kcal)</a:t>
            </a:r>
          </a:p>
        </p:txBody>
      </p:sp>
      <p:sp>
        <p:nvSpPr>
          <p:cNvPr id="2" name="TextBox 1">
            <a:extLst>
              <a:ext uri="{FF2B5EF4-FFF2-40B4-BE49-F238E27FC236}">
                <a16:creationId xmlns:a16="http://schemas.microsoft.com/office/drawing/2014/main" id="{A8E5F09C-B07B-4D7B-974E-6FD664066F4A}"/>
              </a:ext>
            </a:extLst>
          </p:cNvPr>
          <p:cNvSpPr txBox="1"/>
          <p:nvPr/>
        </p:nvSpPr>
        <p:spPr>
          <a:xfrm>
            <a:off x="7493721" y="516155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To track affordability, we compare the least-cost healthy diet in each country to household income, minus non-food needs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75127" y="6576384"/>
            <a:ext cx="12192000" cy="281616"/>
          </a:xfrm>
          <a:prstGeom prst="rect">
            <a:avLst/>
          </a:prstGeom>
          <a:noFill/>
        </p:spPr>
        <p:txBody>
          <a:bodyPr wrap="square">
            <a:spAutoFit/>
          </a:bodyPr>
          <a:lstStyle/>
          <a:p>
            <a:pPr>
              <a:lnSpc>
                <a:spcPct val="80000"/>
              </a:lnSpc>
            </a:pPr>
            <a:r>
              <a:rPr lang="en-US" sz="1500" dirty="0">
                <a:solidFill>
                  <a:schemeClr val="bg1">
                    <a:lumMod val="50000"/>
                  </a:schemeClr>
                </a:solidFill>
              </a:rPr>
              <a:t>Source: FAO, IFAD, UNICEF, WFP and WHO. 2024. The State of Food Security and Nutrition in the World 2024. Rome, </a:t>
            </a:r>
            <a:r>
              <a:rPr lang="en-US" sz="1500" dirty="0">
                <a:solidFill>
                  <a:schemeClr val="bg1">
                    <a:lumMod val="50000"/>
                  </a:schemeClr>
                </a:solidFill>
                <a:hlinkClick r:id="rId3">
                  <a:extLst>
                    <a:ext uri="{A12FA001-AC4F-418D-AE19-62706E023703}">
                      <ahyp:hlinkClr xmlns:ahyp="http://schemas.microsoft.com/office/drawing/2018/hyperlinkcolor" val="tx"/>
                    </a:ext>
                  </a:extLst>
                </a:hlinkClick>
              </a:rPr>
              <a:t>https://doi.org/10.4060/cd1254en</a:t>
            </a:r>
            <a:r>
              <a:rPr lang="en-US" sz="1500" dirty="0">
                <a:solidFill>
                  <a:schemeClr val="bg1">
                    <a:lumMod val="50000"/>
                  </a:schemeClr>
                </a:solidFill>
              </a:rPr>
              <a:t>.</a:t>
            </a:r>
          </a:p>
        </p:txBody>
      </p:sp>
      <p:pic>
        <p:nvPicPr>
          <p:cNvPr id="10" name="Picture 9">
            <a:extLst>
              <a:ext uri="{FF2B5EF4-FFF2-40B4-BE49-F238E27FC236}">
                <a16:creationId xmlns:a16="http://schemas.microsoft.com/office/drawing/2014/main" id="{7FB4DF73-ACD6-C760-F0B7-C22D331C8865}"/>
              </a:ext>
            </a:extLst>
          </p:cNvPr>
          <p:cNvPicPr>
            <a:picLocks noChangeAspect="1"/>
          </p:cNvPicPr>
          <p:nvPr/>
        </p:nvPicPr>
        <p:blipFill>
          <a:blip r:embed="rId4"/>
          <a:stretch>
            <a:fillRect/>
          </a:stretch>
        </p:blipFill>
        <p:spPr>
          <a:xfrm>
            <a:off x="1163171" y="1918166"/>
            <a:ext cx="10329199" cy="3641043"/>
          </a:xfrm>
          <a:prstGeom prst="rect">
            <a:avLst/>
          </a:prstGeom>
        </p:spPr>
      </p:pic>
      <p:sp>
        <p:nvSpPr>
          <p:cNvPr id="16" name="TextBox 15">
            <a:extLst>
              <a:ext uri="{FF2B5EF4-FFF2-40B4-BE49-F238E27FC236}">
                <a16:creationId xmlns:a16="http://schemas.microsoft.com/office/drawing/2014/main" id="{7A46EA73-D53A-80DE-2F92-76765C150729}"/>
              </a:ext>
            </a:extLst>
          </p:cNvPr>
          <p:cNvSpPr txBox="1"/>
          <p:nvPr/>
        </p:nvSpPr>
        <p:spPr>
          <a:xfrm>
            <a:off x="1061173" y="1146047"/>
            <a:ext cx="11055698" cy="707886"/>
          </a:xfrm>
          <a:prstGeom prst="rect">
            <a:avLst/>
          </a:prstGeom>
          <a:noFill/>
        </p:spPr>
        <p:txBody>
          <a:bodyPr wrap="square">
            <a:spAutoFit/>
          </a:bodyPr>
          <a:lstStyle/>
          <a:p>
            <a:r>
              <a:rPr lang="en-US" sz="2000" i="1" dirty="0">
                <a:solidFill>
                  <a:schemeClr val="bg2">
                    <a:lumMod val="25000"/>
                  </a:schemeClr>
                </a:solidFill>
              </a:rPr>
              <a:t>The new affordability method used by FAO and the World Bank for global monitoring in SOFI 2024</a:t>
            </a:r>
            <a:br>
              <a:rPr lang="en-US" sz="2000" i="1" dirty="0">
                <a:solidFill>
                  <a:schemeClr val="bg2">
                    <a:lumMod val="25000"/>
                  </a:schemeClr>
                </a:solidFill>
              </a:rPr>
            </a:br>
            <a:r>
              <a:rPr lang="en-US" sz="2000" i="1" dirty="0">
                <a:solidFill>
                  <a:schemeClr val="bg2">
                    <a:lumMod val="25000"/>
                  </a:schemeClr>
                </a:solidFill>
              </a:rPr>
              <a:t>allows for higher non-food needs in higher-income countries</a:t>
            </a:r>
          </a:p>
        </p:txBody>
      </p:sp>
      <p:sp>
        <p:nvSpPr>
          <p:cNvPr id="17" name="Rectangle: Rounded Corners 16">
            <a:extLst>
              <a:ext uri="{FF2B5EF4-FFF2-40B4-BE49-F238E27FC236}">
                <a16:creationId xmlns:a16="http://schemas.microsoft.com/office/drawing/2014/main" id="{0F8DD6D8-69B8-042B-9987-A2445D23F656}"/>
              </a:ext>
            </a:extLst>
          </p:cNvPr>
          <p:cNvSpPr/>
          <p:nvPr/>
        </p:nvSpPr>
        <p:spPr>
          <a:xfrm>
            <a:off x="4937927"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CD4F4DB-6313-9833-0B99-0F7D7960F217}"/>
              </a:ext>
            </a:extLst>
          </p:cNvPr>
          <p:cNvCxnSpPr>
            <a:cxnSpLocks/>
          </p:cNvCxnSpPr>
          <p:nvPr/>
        </p:nvCxnSpPr>
        <p:spPr>
          <a:xfrm flipH="1">
            <a:off x="4832972" y="4856594"/>
            <a:ext cx="351996"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7F7D97-0102-4D54-3AC2-2A28CA292482}"/>
              </a:ext>
            </a:extLst>
          </p:cNvPr>
          <p:cNvSpPr txBox="1"/>
          <p:nvPr/>
        </p:nvSpPr>
        <p:spPr>
          <a:xfrm>
            <a:off x="2909530" y="5679284"/>
            <a:ext cx="3001412" cy="590931"/>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national governments’ poverty lines</a:t>
            </a:r>
          </a:p>
        </p:txBody>
      </p:sp>
      <p:sp>
        <p:nvSpPr>
          <p:cNvPr id="21" name="TextBox 20">
            <a:extLst>
              <a:ext uri="{FF2B5EF4-FFF2-40B4-BE49-F238E27FC236}">
                <a16:creationId xmlns:a16="http://schemas.microsoft.com/office/drawing/2014/main" id="{C8450BCE-5CFB-3A02-CB79-9973EA0DF929}"/>
              </a:ext>
            </a:extLst>
          </p:cNvPr>
          <p:cNvSpPr txBox="1"/>
          <p:nvPr/>
        </p:nvSpPr>
        <p:spPr>
          <a:xfrm>
            <a:off x="5875621" y="5728165"/>
            <a:ext cx="433907" cy="395173"/>
          </a:xfrm>
          <a:prstGeom prst="rect">
            <a:avLst/>
          </a:prstGeom>
          <a:noFill/>
        </p:spPr>
        <p:txBody>
          <a:bodyPr wrap="square">
            <a:spAutoFit/>
          </a:bodyPr>
          <a:lstStyle/>
          <a:p>
            <a:pPr>
              <a:lnSpc>
                <a:spcPct val="80000"/>
              </a:lnSpc>
            </a:pPr>
            <a:r>
              <a:rPr lang="en-US" sz="2400" dirty="0">
                <a:solidFill>
                  <a:schemeClr val="accent2">
                    <a:lumMod val="50000"/>
                  </a:schemeClr>
                </a:solidFill>
              </a:rPr>
              <a:t>X</a:t>
            </a:r>
          </a:p>
        </p:txBody>
      </p:sp>
      <p:sp>
        <p:nvSpPr>
          <p:cNvPr id="22" name="TextBox 21">
            <a:extLst>
              <a:ext uri="{FF2B5EF4-FFF2-40B4-BE49-F238E27FC236}">
                <a16:creationId xmlns:a16="http://schemas.microsoft.com/office/drawing/2014/main" id="{4CABDD78-B590-1C12-B179-0E1D490A2376}"/>
              </a:ext>
            </a:extLst>
          </p:cNvPr>
          <p:cNvSpPr txBox="1"/>
          <p:nvPr/>
        </p:nvSpPr>
        <p:spPr>
          <a:xfrm>
            <a:off x="6327770" y="5631843"/>
            <a:ext cx="3001412" cy="837152"/>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poorer residents’ spending on nonfood goods &amp; services</a:t>
            </a:r>
          </a:p>
        </p:txBody>
      </p:sp>
      <p:sp>
        <p:nvSpPr>
          <p:cNvPr id="23" name="TextBox 22">
            <a:extLst>
              <a:ext uri="{FF2B5EF4-FFF2-40B4-BE49-F238E27FC236}">
                <a16:creationId xmlns:a16="http://schemas.microsoft.com/office/drawing/2014/main" id="{6D2503D1-AF24-365F-FC95-FA47EADCC88C}"/>
              </a:ext>
            </a:extLst>
          </p:cNvPr>
          <p:cNvSpPr txBox="1"/>
          <p:nvPr/>
        </p:nvSpPr>
        <p:spPr>
          <a:xfrm>
            <a:off x="8877033" y="5673748"/>
            <a:ext cx="569836" cy="496161"/>
          </a:xfrm>
          <a:prstGeom prst="rect">
            <a:avLst/>
          </a:prstGeom>
          <a:noFill/>
        </p:spPr>
        <p:txBody>
          <a:bodyPr wrap="square">
            <a:spAutoFit/>
          </a:bodyPr>
          <a:lstStyle/>
          <a:p>
            <a:pPr>
              <a:lnSpc>
                <a:spcPct val="80000"/>
              </a:lnSpc>
            </a:pPr>
            <a:r>
              <a:rPr lang="en-US" sz="3200" dirty="0">
                <a:solidFill>
                  <a:schemeClr val="accent2">
                    <a:lumMod val="50000"/>
                  </a:schemeClr>
                </a:solidFill>
              </a:rPr>
              <a:t>=</a:t>
            </a:r>
          </a:p>
        </p:txBody>
      </p:sp>
      <p:sp>
        <p:nvSpPr>
          <p:cNvPr id="24" name="TextBox 23">
            <a:extLst>
              <a:ext uri="{FF2B5EF4-FFF2-40B4-BE49-F238E27FC236}">
                <a16:creationId xmlns:a16="http://schemas.microsoft.com/office/drawing/2014/main" id="{59B6B372-497F-9D22-31EE-423B6A540F7C}"/>
              </a:ext>
            </a:extLst>
          </p:cNvPr>
          <p:cNvSpPr txBox="1"/>
          <p:nvPr/>
        </p:nvSpPr>
        <p:spPr>
          <a:xfrm>
            <a:off x="9347424" y="5604123"/>
            <a:ext cx="2584390" cy="1083374"/>
          </a:xfrm>
          <a:prstGeom prst="rect">
            <a:avLst/>
          </a:prstGeom>
          <a:noFill/>
        </p:spPr>
        <p:txBody>
          <a:bodyPr wrap="square">
            <a:spAutoFit/>
          </a:bodyPr>
          <a:lstStyle/>
          <a:p>
            <a:pPr>
              <a:lnSpc>
                <a:spcPct val="80000"/>
              </a:lnSpc>
            </a:pPr>
            <a:r>
              <a:rPr lang="en-US" sz="2000" i="1" dirty="0">
                <a:solidFill>
                  <a:schemeClr val="accent2">
                    <a:lumMod val="50000"/>
                  </a:schemeClr>
                </a:solidFill>
              </a:rPr>
              <a:t>Required nonfood spending used to obtain income available for food</a:t>
            </a:r>
          </a:p>
        </p:txBody>
      </p:sp>
      <p:sp>
        <p:nvSpPr>
          <p:cNvPr id="27" name="Rectangle: Rounded Corners 26">
            <a:extLst>
              <a:ext uri="{FF2B5EF4-FFF2-40B4-BE49-F238E27FC236}">
                <a16:creationId xmlns:a16="http://schemas.microsoft.com/office/drawing/2014/main" id="{A2B28496-8D9C-4347-741F-567C2FBA3833}"/>
              </a:ext>
            </a:extLst>
          </p:cNvPr>
          <p:cNvSpPr/>
          <p:nvPr/>
        </p:nvSpPr>
        <p:spPr>
          <a:xfrm>
            <a:off x="7331301"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8DDB621-C7DD-67AC-CAC3-74F223442679}"/>
              </a:ext>
            </a:extLst>
          </p:cNvPr>
          <p:cNvCxnSpPr>
            <a:cxnSpLocks/>
          </p:cNvCxnSpPr>
          <p:nvPr/>
        </p:nvCxnSpPr>
        <p:spPr>
          <a:xfrm flipH="1">
            <a:off x="7317712"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A904E62-AB59-0F0C-2807-67453DABE4CF}"/>
              </a:ext>
            </a:extLst>
          </p:cNvPr>
          <p:cNvSpPr/>
          <p:nvPr/>
        </p:nvSpPr>
        <p:spPr>
          <a:xfrm>
            <a:off x="9724675"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2F23B31-4538-9CE3-DD76-9E85CA832DE9}"/>
              </a:ext>
            </a:extLst>
          </p:cNvPr>
          <p:cNvCxnSpPr>
            <a:cxnSpLocks/>
          </p:cNvCxnSpPr>
          <p:nvPr/>
        </p:nvCxnSpPr>
        <p:spPr>
          <a:xfrm flipH="1">
            <a:off x="9711086"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20" grpId="0"/>
      <p:bldP spid="21" grpId="0"/>
      <p:bldP spid="22" grpId="0"/>
      <p:bldP spid="23" grpId="0"/>
      <p:bldP spid="24" grpId="0"/>
      <p:bldP spid="27"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the world with red dots&#10;&#10;Description automatically generated">
            <a:extLst>
              <a:ext uri="{FF2B5EF4-FFF2-40B4-BE49-F238E27FC236}">
                <a16:creationId xmlns:a16="http://schemas.microsoft.com/office/drawing/2014/main" id="{984110C9-C25C-52AE-01F1-56B749423318}"/>
              </a:ext>
            </a:extLst>
          </p:cNvPr>
          <p:cNvPicPr>
            <a:picLocks noGrp="1" noChangeAspect="1"/>
          </p:cNvPicPr>
          <p:nvPr>
            <p:ph idx="1"/>
          </p:nvPr>
        </p:nvPicPr>
        <p:blipFill>
          <a:blip r:embed="rId3"/>
          <a:stretch>
            <a:fillRect/>
          </a:stretch>
        </p:blipFill>
        <p:spPr>
          <a:xfrm>
            <a:off x="2110154" y="1475334"/>
            <a:ext cx="9251279" cy="5125946"/>
          </a:xfrm>
        </p:spPr>
      </p:pic>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latest UN estimate is that 2.8 billion people </a:t>
            </a:r>
            <a:br>
              <a:rPr lang="en-US" sz="3600" b="1" kern="0" dirty="0">
                <a:solidFill>
                  <a:srgbClr val="3083A7"/>
                </a:solidFill>
                <a:latin typeface="+mn-lt"/>
              </a:rPr>
            </a:br>
            <a:r>
              <a:rPr lang="en-US" sz="3600" b="1" kern="0" dirty="0">
                <a:solidFill>
                  <a:srgbClr val="3083A7"/>
                </a:solidFill>
                <a:latin typeface="+mn-lt"/>
              </a:rPr>
              <a:t>(35% of the world) could not afford a healthy diet in 2022</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276633" y="6358183"/>
            <a:ext cx="11915367" cy="441339"/>
          </a:xfrm>
          <a:prstGeom prst="rect">
            <a:avLst/>
          </a:prstGeom>
          <a:noFill/>
        </p:spPr>
        <p:txBody>
          <a:bodyPr wrap="square">
            <a:spAutoFit/>
          </a:bodyPr>
          <a:lstStyle/>
          <a:p>
            <a:pPr>
              <a:lnSpc>
                <a:spcPct val="80000"/>
              </a:lnSpc>
            </a:pPr>
            <a:r>
              <a:rPr lang="en-US" sz="1400" dirty="0">
                <a:solidFill>
                  <a:schemeClr val="bg1">
                    <a:lumMod val="50000"/>
                  </a:schemeClr>
                </a:solidFill>
              </a:rPr>
              <a:t>Note: Data shown are based on 2021 item prices projected forward to 2022, relative to income data in 2022.</a:t>
            </a:r>
          </a:p>
          <a:p>
            <a:pPr>
              <a:lnSpc>
                <a:spcPct val="80000"/>
              </a:lnSpc>
            </a:pPr>
            <a:r>
              <a:rPr lang="en-US" sz="1400" dirty="0">
                <a:solidFill>
                  <a:schemeClr val="bg1">
                    <a:lumMod val="50000"/>
                  </a:schemeClr>
                </a:solidFill>
              </a:rPr>
              <a:t>Source: FAO and World Bank, 2024. The latest data are at </a:t>
            </a:r>
            <a:r>
              <a:rPr lang="en-US" sz="1400" dirty="0">
                <a:solidFill>
                  <a:srgbClr val="0563C1"/>
                </a:solidFill>
                <a:hlinkClick r:id="rId4">
                  <a:extLst>
                    <a:ext uri="{A12FA001-AC4F-418D-AE19-62706E023703}">
                      <ahyp:hlinkClr xmlns:ahyp="http://schemas.microsoft.com/office/drawing/2018/hyperlinkcolor" val="tx"/>
                    </a:ext>
                  </a:extLst>
                </a:hlinkClick>
              </a:rPr>
              <a:t>https://www.fao.org/faostat/en/#data/</a:t>
            </a:r>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CAHD</a:t>
            </a:r>
            <a:r>
              <a:rPr lang="en-US" sz="1400" dirty="0">
                <a:solidFill>
                  <a:schemeClr val="bg1">
                    <a:lumMod val="50000"/>
                  </a:schemeClr>
                </a:solidFill>
              </a:rPr>
              <a:t> and </a:t>
            </a:r>
            <a:r>
              <a:rPr lang="en-US" sz="1400" dirty="0">
                <a:solidFill>
                  <a:srgbClr val="0563C1"/>
                </a:solidFill>
                <a:hlinkClick r:id="rId5">
                  <a:extLst>
                    <a:ext uri="{A12FA001-AC4F-418D-AE19-62706E023703}">
                      <ahyp:hlinkClr xmlns:ahyp="http://schemas.microsoft.com/office/drawing/2018/hyperlinkcolor" val="tx"/>
                    </a:ext>
                  </a:extLst>
                </a:hlinkClick>
              </a:rPr>
              <a:t>https://www.worldbank.</a:t>
            </a:r>
            <a:r>
              <a:rPr lang="en-US" sz="1400" dirty="0">
                <a:solidFill>
                  <a:schemeClr val="bg1">
                    <a:lumMod val="50000"/>
                  </a:schemeClr>
                </a:solidFill>
                <a:hlinkClick r:id="rId5">
                  <a:extLst>
                    <a:ext uri="{A12FA001-AC4F-418D-AE19-62706E023703}">
                      <ahyp:hlinkClr xmlns:ahyp="http://schemas.microsoft.com/office/drawing/2018/hyperlinkcolor" val="tx"/>
                    </a:ext>
                  </a:extLst>
                </a:hlinkClick>
              </a:rPr>
              <a:t>org/foodpricesfornutrition</a:t>
            </a:r>
            <a:r>
              <a:rPr lang="en-US" sz="1400" dirty="0">
                <a:solidFill>
                  <a:schemeClr val="bg1">
                    <a:lumMod val="50000"/>
                  </a:schemeClr>
                </a:solidFill>
              </a:rPr>
              <a:t>.</a:t>
            </a:r>
          </a:p>
        </p:txBody>
      </p:sp>
      <p:grpSp>
        <p:nvGrpSpPr>
          <p:cNvPr id="14" name="Group 13">
            <a:extLst>
              <a:ext uri="{FF2B5EF4-FFF2-40B4-BE49-F238E27FC236}">
                <a16:creationId xmlns:a16="http://schemas.microsoft.com/office/drawing/2014/main" id="{93CE848F-A922-E313-3476-8DB4E3AF57E1}"/>
              </a:ext>
            </a:extLst>
          </p:cNvPr>
          <p:cNvGrpSpPr/>
          <p:nvPr/>
        </p:nvGrpSpPr>
        <p:grpSpPr>
          <a:xfrm>
            <a:off x="225454" y="3745197"/>
            <a:ext cx="2843919" cy="695675"/>
            <a:chOff x="885081" y="1261168"/>
            <a:chExt cx="2797401" cy="613694"/>
          </a:xfrm>
        </p:grpSpPr>
        <p:pic>
          <p:nvPicPr>
            <p:cNvPr id="13" name="Picture 12" descr="A close-up of a graph&#10;&#10;Description automatically generated">
              <a:extLst>
                <a:ext uri="{FF2B5EF4-FFF2-40B4-BE49-F238E27FC236}">
                  <a16:creationId xmlns:a16="http://schemas.microsoft.com/office/drawing/2014/main" id="{E8F7F8CC-BF88-EE5F-BE5A-979750676ED9}"/>
                </a:ext>
              </a:extLst>
            </p:cNvPr>
            <p:cNvPicPr>
              <a:picLocks noChangeAspect="1"/>
            </p:cNvPicPr>
            <p:nvPr/>
          </p:nvPicPr>
          <p:blipFill>
            <a:blip r:embed="rId6"/>
            <a:srcRect t="25124" r="47680" b="30915"/>
            <a:stretch/>
          </p:blipFill>
          <p:spPr>
            <a:xfrm>
              <a:off x="885081" y="1261168"/>
              <a:ext cx="2797401" cy="613694"/>
            </a:xfrm>
            <a:prstGeom prst="rect">
              <a:avLst/>
            </a:prstGeom>
          </p:spPr>
        </p:pic>
        <p:sp>
          <p:nvSpPr>
            <p:cNvPr id="9" name="Rectangle 8">
              <a:extLst>
                <a:ext uri="{FF2B5EF4-FFF2-40B4-BE49-F238E27FC236}">
                  <a16:creationId xmlns:a16="http://schemas.microsoft.com/office/drawing/2014/main" id="{882AB5B5-E2E5-5AC1-F038-926B6C09FD8F}"/>
                </a:ext>
              </a:extLst>
            </p:cNvPr>
            <p:cNvSpPr/>
            <p:nvPr/>
          </p:nvSpPr>
          <p:spPr>
            <a:xfrm>
              <a:off x="1324708" y="1631676"/>
              <a:ext cx="417400" cy="243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close-up of a graph&#10;&#10;Description automatically generated">
            <a:extLst>
              <a:ext uri="{FF2B5EF4-FFF2-40B4-BE49-F238E27FC236}">
                <a16:creationId xmlns:a16="http://schemas.microsoft.com/office/drawing/2014/main" id="{3C68ED14-CDCD-6026-4807-C77F3DB09E42}"/>
              </a:ext>
            </a:extLst>
          </p:cNvPr>
          <p:cNvPicPr>
            <a:picLocks noChangeAspect="1"/>
          </p:cNvPicPr>
          <p:nvPr/>
        </p:nvPicPr>
        <p:blipFill>
          <a:blip r:embed="rId6"/>
          <a:srcRect l="52053" t="25124" r="3151" b="6708"/>
          <a:stretch/>
        </p:blipFill>
        <p:spPr>
          <a:xfrm>
            <a:off x="276632" y="2661138"/>
            <a:ext cx="2574495" cy="1022851"/>
          </a:xfrm>
          <a:prstGeom prst="rect">
            <a:avLst/>
          </a:prstGeom>
        </p:spPr>
      </p:pic>
      <p:sp>
        <p:nvSpPr>
          <p:cNvPr id="15" name="TextBox 14">
            <a:extLst>
              <a:ext uri="{FF2B5EF4-FFF2-40B4-BE49-F238E27FC236}">
                <a16:creationId xmlns:a16="http://schemas.microsoft.com/office/drawing/2014/main" id="{37A5187A-4CEE-CEB4-F0AC-C9AC299DA769}"/>
              </a:ext>
            </a:extLst>
          </p:cNvPr>
          <p:cNvSpPr txBox="1"/>
          <p:nvPr/>
        </p:nvSpPr>
        <p:spPr>
          <a:xfrm>
            <a:off x="1207478" y="1420363"/>
            <a:ext cx="10269414" cy="523220"/>
          </a:xfrm>
          <a:prstGeom prst="rect">
            <a:avLst/>
          </a:prstGeom>
          <a:noFill/>
        </p:spPr>
        <p:txBody>
          <a:bodyPr wrap="square" rtlCol="0">
            <a:spAutoFit/>
          </a:bodyPr>
          <a:lstStyle/>
          <a:p>
            <a:r>
              <a:rPr lang="en-US" sz="2800" b="1" dirty="0">
                <a:solidFill>
                  <a:schemeClr val="bg2">
                    <a:lumMod val="25000"/>
                  </a:schemeClr>
                </a:solidFill>
              </a:rPr>
              <a:t>Number and proportion of people who cannot afford a healthy diet</a:t>
            </a:r>
          </a:p>
        </p:txBody>
      </p:sp>
    </p:spTree>
    <p:extLst>
      <p:ext uri="{BB962C8B-B14F-4D97-AF65-F5344CB8AC3E}">
        <p14:creationId xmlns:p14="http://schemas.microsoft.com/office/powerpoint/2010/main" val="303270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243121"/>
            <a:ext cx="9947396" cy="2909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Dietary guidelines define healthy diets in terms of food groups</a:t>
            </a:r>
          </a:p>
          <a:p>
            <a:pPr marL="568354" lvl="1" indent="-168284">
              <a:spcBef>
                <a:spcPts val="0"/>
              </a:spcBef>
              <a:spcAft>
                <a:spcPts val="600"/>
              </a:spcAft>
            </a:pPr>
            <a:r>
              <a:rPr lang="en-US" sz="1800" kern="0" dirty="0"/>
              <a:t>To allow substitution within food groups, we convert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use updated price and income data but same health criteria</a:t>
            </a:r>
          </a:p>
          <a:p>
            <a:pPr marL="568354" lvl="1" indent="-168284">
              <a:spcBef>
                <a:spcPts val="0"/>
              </a:spcBef>
              <a:spcAft>
                <a:spcPts val="0"/>
              </a:spcAft>
            </a:pPr>
            <a:r>
              <a:rPr lang="en-US" sz="1800" kern="0" dirty="0"/>
              <a:t>In Jan. 2024, Nigeria became first country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8" y="184092"/>
            <a:ext cx="11766301"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benchmark least cost healthy diets use locally available items that meet national food-based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2943185537"/>
              </p:ext>
            </p:extLst>
          </p:nvPr>
        </p:nvGraphicFramePr>
        <p:xfrm>
          <a:off x="548626" y="3898096"/>
          <a:ext cx="4867591" cy="2139854"/>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extLst>
              <p:ext uri="{D42A27DB-BD31-4B8C-83A1-F6EECF244321}">
                <p14:modId xmlns:p14="http://schemas.microsoft.com/office/powerpoint/2010/main" val="861720031"/>
              </p:ext>
            </p:extLst>
          </p:nvPr>
        </p:nvGraphicFramePr>
        <p:xfrm>
          <a:off x="6061029" y="3656520"/>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337145" y="6025625"/>
            <a:ext cx="1620033"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extLst>
              <p:ext uri="{D42A27DB-BD31-4B8C-83A1-F6EECF244321}">
                <p14:modId xmlns:p14="http://schemas.microsoft.com/office/powerpoint/2010/main" val="666947976"/>
              </p:ext>
            </p:extLst>
          </p:nvPr>
        </p:nvGraphicFramePr>
        <p:xfrm>
          <a:off x="5336430" y="3706698"/>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57635" y="602562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441114" y="6407473"/>
            <a:ext cx="5731918"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(2022), Methods and options to monitor the cost and affordability of a healthy diet globally. Background paper for FAO, IFAD, UNICEF, WFP and WHO.</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19499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41031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293530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13203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24307" y="3095595"/>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189372"/>
            <a:ext cx="4714412" cy="3887400"/>
            <a:chOff x="994783" y="2189372"/>
            <a:chExt cx="4714412" cy="3887400"/>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88272" y="2189372"/>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252701"/>
            <a:ext cx="4788253" cy="3823239"/>
            <a:chOff x="6482807" y="2174493"/>
            <a:chExt cx="4788253" cy="3823239"/>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95149" y="2174493"/>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2" name="Title 4">
            <a:extLst>
              <a:ext uri="{FF2B5EF4-FFF2-40B4-BE49-F238E27FC236}">
                <a16:creationId xmlns:a16="http://schemas.microsoft.com/office/drawing/2014/main" id="{820C3843-3294-7BAA-A709-BFC3BD3CCC6D}"/>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3" name="TextBox 2">
            <a:extLst>
              <a:ext uri="{FF2B5EF4-FFF2-40B4-BE49-F238E27FC236}">
                <a16:creationId xmlns:a16="http://schemas.microsoft.com/office/drawing/2014/main" id="{F0700E85-CA36-482A-3056-C47BA15C086E}"/>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Tree>
    <p:extLst>
      <p:ext uri="{BB962C8B-B14F-4D97-AF65-F5344CB8AC3E}">
        <p14:creationId xmlns:p14="http://schemas.microsoft.com/office/powerpoint/2010/main" val="3637899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3.1|66|68.7"/>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ags/tag8.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4B92EC-6F88-409A-930A-3E9553327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AB884-C916-4E0D-90C4-E213447EE9EB}">
  <ds:schemaRefs>
    <ds:schemaRef ds:uri="http://purl.org/dc/dcmitype/"/>
    <ds:schemaRef ds:uri="d0c7a764-bef2-4cbe-8723-ab0572142022"/>
    <ds:schemaRef ds:uri="http://purl.org/dc/elements/1.1/"/>
    <ds:schemaRef ds:uri="http://schemas.microsoft.com/office/infopath/2007/PartnerControls"/>
    <ds:schemaRef ds:uri="http://schemas.microsoft.com/office/2006/documentManagement/types"/>
    <ds:schemaRef ds:uri="http://purl.org/dc/terms/"/>
    <ds:schemaRef ds:uri="5c1e164a-f4b4-459d-8459-b97048801ca0"/>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7A43C05-3E3F-422F-BB36-3E65B28FB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9950</TotalTime>
  <Words>3944</Words>
  <Application>Microsoft Office PowerPoint</Application>
  <PresentationFormat>Widescreen</PresentationFormat>
  <Paragraphs>359</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trade-gothic-next</vt:lpstr>
      <vt:lpstr>Office Theme</vt:lpstr>
      <vt:lpstr>PowerPoint Presentation</vt:lpstr>
      <vt:lpstr>Global hunger and nutrition measures are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least-cost diets to measure food access globally:  Results and implications</dc:title>
  <dc:creator>Costlow, Leah M</dc:creator>
  <cp:lastModifiedBy>Masters, William A.</cp:lastModifiedBy>
  <cp:revision>209</cp:revision>
  <dcterms:created xsi:type="dcterms:W3CDTF">2023-07-19T20:55:17Z</dcterms:created>
  <dcterms:modified xsi:type="dcterms:W3CDTF">2025-01-29T15:35:51Z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