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1"/>
  </p:notesMasterIdLst>
  <p:sldIdLst>
    <p:sldId id="258" r:id="rId2"/>
    <p:sldId id="318" r:id="rId3"/>
    <p:sldId id="319" r:id="rId4"/>
    <p:sldId id="508" r:id="rId5"/>
    <p:sldId id="480" r:id="rId6"/>
    <p:sldId id="259" r:id="rId7"/>
    <p:sldId id="482" r:id="rId8"/>
    <p:sldId id="483" r:id="rId9"/>
    <p:sldId id="481" r:id="rId10"/>
    <p:sldId id="456" r:id="rId11"/>
    <p:sldId id="473" r:id="rId12"/>
    <p:sldId id="260" r:id="rId13"/>
    <p:sldId id="477" r:id="rId14"/>
    <p:sldId id="479" r:id="rId15"/>
    <p:sldId id="478" r:id="rId16"/>
    <p:sldId id="474" r:id="rId17"/>
    <p:sldId id="476" r:id="rId18"/>
    <p:sldId id="262" r:id="rId19"/>
    <p:sldId id="263" r:id="rId20"/>
    <p:sldId id="264" r:id="rId21"/>
    <p:sldId id="265" r:id="rId22"/>
    <p:sldId id="507" r:id="rId23"/>
    <p:sldId id="484" r:id="rId24"/>
    <p:sldId id="475" r:id="rId25"/>
    <p:sldId id="267" r:id="rId26"/>
    <p:sldId id="268" r:id="rId27"/>
    <p:sldId id="485" r:id="rId28"/>
    <p:sldId id="492" r:id="rId29"/>
    <p:sldId id="269" r:id="rId30"/>
    <p:sldId id="270" r:id="rId31"/>
    <p:sldId id="486" r:id="rId32"/>
    <p:sldId id="493" r:id="rId33"/>
    <p:sldId id="407" r:id="rId34"/>
    <p:sldId id="406" r:id="rId35"/>
    <p:sldId id="487" r:id="rId36"/>
    <p:sldId id="501" r:id="rId37"/>
    <p:sldId id="470" r:id="rId38"/>
    <p:sldId id="471" r:id="rId39"/>
    <p:sldId id="488" r:id="rId40"/>
    <p:sldId id="495" r:id="rId41"/>
    <p:sldId id="496" r:id="rId42"/>
    <p:sldId id="497" r:id="rId43"/>
    <p:sldId id="499" r:id="rId44"/>
    <p:sldId id="498" r:id="rId45"/>
    <p:sldId id="500" r:id="rId46"/>
    <p:sldId id="503" r:id="rId47"/>
    <p:sldId id="504" r:id="rId48"/>
    <p:sldId id="293" r:id="rId49"/>
    <p:sldId id="273" r:id="rId50"/>
    <p:sldId id="276" r:id="rId51"/>
    <p:sldId id="275" r:id="rId52"/>
    <p:sldId id="489" r:id="rId53"/>
    <p:sldId id="277" r:id="rId54"/>
    <p:sldId id="408" r:id="rId55"/>
    <p:sldId id="261" r:id="rId56"/>
    <p:sldId id="472" r:id="rId57"/>
    <p:sldId id="410" r:id="rId58"/>
    <p:sldId id="506" r:id="rId59"/>
    <p:sldId id="490" r:id="rId60"/>
    <p:sldId id="409" r:id="rId61"/>
    <p:sldId id="458" r:id="rId62"/>
    <p:sldId id="459" r:id="rId63"/>
    <p:sldId id="460" r:id="rId64"/>
    <p:sldId id="280" r:id="rId65"/>
    <p:sldId id="461" r:id="rId66"/>
    <p:sldId id="462" r:id="rId67"/>
    <p:sldId id="463" r:id="rId68"/>
    <p:sldId id="491" r:id="rId69"/>
    <p:sldId id="502" r:id="rId70"/>
    <p:sldId id="278" r:id="rId71"/>
    <p:sldId id="284" r:id="rId72"/>
    <p:sldId id="283" r:id="rId73"/>
    <p:sldId id="448" r:id="rId74"/>
    <p:sldId id="287" r:id="rId75"/>
    <p:sldId id="401" r:id="rId76"/>
    <p:sldId id="328" r:id="rId77"/>
    <p:sldId id="329" r:id="rId78"/>
    <p:sldId id="403" r:id="rId79"/>
    <p:sldId id="411" r:id="rId80"/>
    <p:sldId id="334" r:id="rId81"/>
    <p:sldId id="333" r:id="rId82"/>
    <p:sldId id="454" r:id="rId83"/>
    <p:sldId id="453" r:id="rId84"/>
    <p:sldId id="457" r:id="rId85"/>
    <p:sldId id="449" r:id="rId86"/>
    <p:sldId id="505" r:id="rId87"/>
    <p:sldId id="256" r:id="rId88"/>
    <p:sldId id="451" r:id="rId89"/>
    <p:sldId id="290" r:id="rId9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AC1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63" autoAdjust="0"/>
    <p:restoredTop sz="93265" autoAdjust="0"/>
  </p:normalViewPr>
  <p:slideViewPr>
    <p:cSldViewPr snapToGrid="0">
      <p:cViewPr varScale="1">
        <p:scale>
          <a:sx n="103" d="100"/>
          <a:sy n="103" d="100"/>
        </p:scale>
        <p:origin x="624" y="102"/>
      </p:cViewPr>
      <p:guideLst/>
    </p:cSldViewPr>
  </p:slideViewPr>
  <p:outlineViewPr>
    <p:cViewPr>
      <p:scale>
        <a:sx n="33" d="100"/>
        <a:sy n="33" d="100"/>
      </p:scale>
      <p:origin x="0" y="-163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2772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32AD6-DDAA-4294-9BDB-AA5C2B918E48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5E97E-DFCC-4F90-9754-F60C1B90F3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688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618866717304260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38650561730076X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original content by </a:t>
            </a:r>
            <a:r>
              <a:rPr lang="en-US" dirty="0" err="1"/>
              <a:t>Uku</a:t>
            </a:r>
            <a:r>
              <a:rPr lang="en-US" dirty="0"/>
              <a:t>, Data Science Specialist, Tufts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00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Developed by </a:t>
            </a:r>
            <a:r>
              <a:rPr lang="en-US" dirty="0" err="1"/>
              <a:t>StataCorp</a:t>
            </a:r>
            <a:r>
              <a:rPr lang="en-US" dirty="0"/>
              <a:t>, LLC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Focus on ease of use for statistical methods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Advanced tasks require high level of 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65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Developed by </a:t>
            </a:r>
            <a:r>
              <a:rPr lang="en-US" dirty="0" err="1"/>
              <a:t>StataCorp</a:t>
            </a:r>
            <a:r>
              <a:rPr lang="en-US" dirty="0"/>
              <a:t>, LLC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Focus on ease of use for statistical methods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Advanced tasks require high level of 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112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85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39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https://tufts.box.com/v/WhichStatisticalSoftwareToUse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310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761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Unmanaged urban greenery in Singapore</a:t>
            </a:r>
          </a:p>
          <a:p>
            <a:r>
              <a:rPr lang="en-US" dirty="0"/>
              <a:t>Explore association of on-site biodiversity with preference of site conversation</a:t>
            </a:r>
          </a:p>
          <a:p>
            <a:r>
              <a:rPr lang="en-US" dirty="0"/>
              <a:t>Principal Component Analysis (PCA)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Hwang, Yun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Charlotte J. Roscoe. "Preference for site conservation in relation to on-site biodiversity and perceived site attributes: an on-site study of unmanaged urban greenery in a tropical city."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Urban Forestry &amp; Urban Greening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(2017). </a:t>
            </a:r>
            <a:r>
              <a:rPr lang="en-US" dirty="0">
                <a:hlinkClick r:id="rId3"/>
              </a:rPr>
              <a:t>https://www.sciencedirect.com/science/article/pii/S1618866717304260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07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Method for cohort selection from electronic health records (HER) systems</a:t>
            </a:r>
          </a:p>
          <a:p>
            <a:r>
              <a:rPr lang="en-US" dirty="0"/>
              <a:t>Reorganize data into a common schema</a:t>
            </a:r>
          </a:p>
          <a:p>
            <a:r>
              <a:rPr lang="en-US" dirty="0"/>
              <a:t>Clean data, generate database profile, retrieve indicators</a:t>
            </a:r>
          </a:p>
          <a:p>
            <a:r>
              <a:rPr lang="en-US" dirty="0"/>
              <a:t>Compute derived variables from original</a:t>
            </a:r>
          </a:p>
          <a:p>
            <a:r>
              <a:rPr lang="en-US" dirty="0"/>
              <a:t>Transform longitudinal data into anonymized data sets</a:t>
            </a:r>
          </a:p>
          <a:p>
            <a:r>
              <a:rPr lang="en-US" dirty="0"/>
              <a:t>Allow for sharing and reproducible statistical analysis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Abrahão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Maria Tereza Fernandes,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Moacyr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Roberto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Nobre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Marco Antonio Gutierrez. "A method for cohort selection of cardiovascular disease records from an electronic health record system."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 Journal of Medical Informatics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102 (2017): 138-149. </a:t>
            </a:r>
            <a:r>
              <a:rPr lang="en-US" dirty="0">
                <a:hlinkClick r:id="rId3"/>
              </a:rPr>
              <a:t>https://www.sciencedirect.com/science/article/pii/S138650561730076X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87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Patel, Chirag J., et al. "A database of human exposomes and phenomes from the US National Health and Nutrition Examination Survey."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Scientific data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3.1 (2016): 1-10.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818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</a:t>
            </a:r>
            <a:r>
              <a:rPr lang="en-US" dirty="0" err="1"/>
              <a:t>foodmeanderings.com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-content/uploads/2019/03/Chocolate-Clusters-healthy-recipe-1024x683.jpg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296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175AB-D7E2-4150-95E1-D8B7326316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43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original content by Kyle Monahan, Senior Data Science Specialist, Tufts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551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original content by Kyle Monahan, Senior Data Science Specialist, Tufts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124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pixabay.com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/fruit-bowl-fruits-food-fresh-diet-2411828/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86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https://elu.nl/careers-in-data-science-data-analyst-vs-data-engineer-vs-data-scientist/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468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https://elu.nl/careers-in-data-science-data-analyst-vs-data-engineer-vs-data-scientist/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198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https://www.forbes.com/sites/gilpress/2016/03/23/data-preparation-most-time-consuming-least-enjoyable-data-science-task-survey-says/?sh=197004276f63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335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https://elu.nl/careers-in-data-science-data-analyst-vs-data-engineer-vs-data-scientist/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1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980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Ihaka R. &amp; Gentleman R. 1996. R: a language for data analysis and graphics. Journal of Computational and Graphical Statistics 5: 299–314.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255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https://pixabay.com/images/download/pedometer-2830155_1280.png</a:t>
            </a:r>
          </a:p>
          <a:p>
            <a:r>
              <a:rPr lang="en-US" dirty="0"/>
              <a:t>https://storage.needpix.com/rsynced_images/engine-160230_1280.png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E97E-DFCC-4F90-9754-F60C1B90F3A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74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 flip="none" rotWithShape="1">
          <a:gsLst>
            <a:gs pos="50000">
              <a:schemeClr val="tx1">
                <a:lumMod val="95000"/>
                <a:lumOff val="5000"/>
              </a:schemeClr>
            </a:gs>
            <a:gs pos="0">
              <a:schemeClr val="tx1"/>
            </a:gs>
            <a:gs pos="100000">
              <a:schemeClr val="tx1">
                <a:lumMod val="85000"/>
                <a:lumOff val="1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31520"/>
            <a:ext cx="10058400" cy="347222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5999" y="4567847"/>
            <a:ext cx="5062451" cy="502920"/>
          </a:xfrm>
        </p:spPr>
        <p:txBody>
          <a:bodyPr lIns="91440" rIns="91440" bIns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 cap="small" spc="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188720" y="4343400"/>
            <a:ext cx="98755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C680A1C-E840-4718-8F46-AAB94DC2128E}"/>
              </a:ext>
            </a:extLst>
          </p:cNvPr>
          <p:cNvSpPr txBox="1"/>
          <p:nvPr userDrawn="1"/>
        </p:nvSpPr>
        <p:spPr>
          <a:xfrm>
            <a:off x="1097280" y="4567847"/>
            <a:ext cx="4998719" cy="1188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cap="all" spc="20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Tufts</a:t>
            </a:r>
          </a:p>
          <a:p>
            <a:r>
              <a:rPr lang="en-US" sz="4400" b="1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DATA</a:t>
            </a:r>
            <a:r>
              <a:rPr lang="en-US" sz="4400" b="0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LAB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7088EFB-6FCA-46B6-9938-0402F57F05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2912" y="5074920"/>
            <a:ext cx="5062451" cy="685800"/>
          </a:xfrm>
        </p:spPr>
        <p:txBody>
          <a:bodyPr lIns="91440" tIns="0" rIns="9144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cap="small" baseline="0">
                <a:latin typeface="Century Gothic" panose="020B0502020202020204" pitchFamily="34" charset="0"/>
              </a:defRPr>
            </a:lvl1pPr>
            <a:lvl2pPr marL="201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-21265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Autofit/>
          </a:bodyPr>
          <a:lstStyle>
            <a:lvl1pPr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28815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b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AC5B16-0E0C-4E9E-822C-AAFA4BA8A4E4}"/>
              </a:ext>
            </a:extLst>
          </p:cNvPr>
          <p:cNvSpPr txBox="1"/>
          <p:nvPr userDrawn="1"/>
        </p:nvSpPr>
        <p:spPr>
          <a:xfrm>
            <a:off x="1097280" y="6235499"/>
            <a:ext cx="505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DATA</a:t>
            </a:r>
            <a:r>
              <a:rPr lang="en-US" sz="2000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LAB</a:t>
            </a:r>
            <a:endParaRPr lang="en-US" sz="2000" b="1" dirty="0">
              <a:solidFill>
                <a:schemeClr val="accent2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7F34D4-BDA0-48A1-BF4D-E9E3DC97FE5D}"/>
              </a:ext>
            </a:extLst>
          </p:cNvPr>
          <p:cNvSpPr txBox="1"/>
          <p:nvPr userDrawn="1"/>
        </p:nvSpPr>
        <p:spPr>
          <a:xfrm>
            <a:off x="6096000" y="6235499"/>
            <a:ext cx="505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datalab.tufts.edu</a:t>
            </a:r>
          </a:p>
        </p:txBody>
      </p:sp>
    </p:spTree>
    <p:extLst>
      <p:ext uri="{BB962C8B-B14F-4D97-AF65-F5344CB8AC3E}">
        <p14:creationId xmlns:p14="http://schemas.microsoft.com/office/powerpoint/2010/main" val="3562959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328475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FC0B38-65B8-465F-A33B-B17C9A9364FD}"/>
              </a:ext>
            </a:extLst>
          </p:cNvPr>
          <p:cNvSpPr txBox="1"/>
          <p:nvPr userDrawn="1"/>
        </p:nvSpPr>
        <p:spPr>
          <a:xfrm>
            <a:off x="1097280" y="6235499"/>
            <a:ext cx="505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DATA</a:t>
            </a:r>
            <a:r>
              <a:rPr lang="en-US" sz="2000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LAB</a:t>
            </a:r>
            <a:endParaRPr lang="en-US" sz="2000" b="1" dirty="0">
              <a:solidFill>
                <a:schemeClr val="accent2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DF9961-E5AB-4CEA-9278-ADC297BFF2A3}"/>
              </a:ext>
            </a:extLst>
          </p:cNvPr>
          <p:cNvSpPr txBox="1"/>
          <p:nvPr userDrawn="1"/>
        </p:nvSpPr>
        <p:spPr>
          <a:xfrm>
            <a:off x="6096000" y="6235499"/>
            <a:ext cx="505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datalab.tufts.edu</a:t>
            </a:r>
          </a:p>
        </p:txBody>
      </p:sp>
    </p:spTree>
    <p:extLst>
      <p:ext uri="{BB962C8B-B14F-4D97-AF65-F5344CB8AC3E}">
        <p14:creationId xmlns:p14="http://schemas.microsoft.com/office/powerpoint/2010/main" val="3745298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50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03120"/>
            <a:ext cx="10058400" cy="4023360"/>
          </a:xfrm>
        </p:spPr>
        <p:txBody>
          <a:bodyPr/>
          <a:lstStyle>
            <a:lvl1pPr marL="339725" indent="-339725">
              <a:lnSpc>
                <a:spcPct val="1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90563" indent="-285750">
              <a:lnSpc>
                <a:spcPct val="1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66788" indent="-222250">
              <a:lnSpc>
                <a:spcPct val="1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54125" indent="-222250">
              <a:lnSpc>
                <a:spcPct val="1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1463" indent="-222250">
              <a:lnSpc>
                <a:spcPct val="1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 anchor="ctr" anchorCtr="0">
            <a:normAutofit/>
          </a:bodyPr>
          <a:lstStyle>
            <a:lvl1pPr algn="ctr">
              <a:lnSpc>
                <a:spcPct val="85000"/>
              </a:lnSpc>
              <a:defRPr sz="66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 anchor="ctr" anchorCtr="0">
            <a:normAutofit/>
          </a:bodyPr>
          <a:lstStyle>
            <a:lvl1pPr algn="ctr">
              <a:lnSpc>
                <a:spcPct val="85000"/>
              </a:lnSpc>
              <a:defRPr sz="66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C758F9-03EB-42A2-AEEF-430155BFDBA2}"/>
              </a:ext>
            </a:extLst>
          </p:cNvPr>
          <p:cNvSpPr txBox="1"/>
          <p:nvPr userDrawn="1"/>
        </p:nvSpPr>
        <p:spPr>
          <a:xfrm>
            <a:off x="1097280" y="6235499"/>
            <a:ext cx="505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DATA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LAB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5BCD5F-956B-46D7-8B29-42CD64E5BAA8}"/>
              </a:ext>
            </a:extLst>
          </p:cNvPr>
          <p:cNvSpPr txBox="1"/>
          <p:nvPr userDrawn="1"/>
        </p:nvSpPr>
        <p:spPr>
          <a:xfrm>
            <a:off x="6096000" y="6235499"/>
            <a:ext cx="505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datalab.tufts.edu</a:t>
            </a:r>
          </a:p>
        </p:txBody>
      </p:sp>
    </p:spTree>
    <p:extLst>
      <p:ext uri="{BB962C8B-B14F-4D97-AF65-F5344CB8AC3E}">
        <p14:creationId xmlns:p14="http://schemas.microsoft.com/office/powerpoint/2010/main" val="282914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457200"/>
            <a:ext cx="10058400" cy="1234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03120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2103120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A99390-B58E-45EE-B732-FAB4B6E9320E}"/>
              </a:ext>
            </a:extLst>
          </p:cNvPr>
          <p:cNvSpPr txBox="1"/>
          <p:nvPr userDrawn="1"/>
        </p:nvSpPr>
        <p:spPr>
          <a:xfrm>
            <a:off x="6096000" y="6235499"/>
            <a:ext cx="505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datalab.tufts.edu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6A3718-6BEA-43CF-8A95-18F65D9F1F19}"/>
              </a:ext>
            </a:extLst>
          </p:cNvPr>
          <p:cNvSpPr txBox="1"/>
          <p:nvPr userDrawn="1"/>
        </p:nvSpPr>
        <p:spPr>
          <a:xfrm>
            <a:off x="1097280" y="6235499"/>
            <a:ext cx="505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DATA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LAB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8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-21265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Autofit/>
          </a:bodyPr>
          <a:lstStyle>
            <a:lvl1pPr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28815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b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tx1">
                <a:lumMod val="95000"/>
                <a:lumOff val="5000"/>
              </a:schemeClr>
            </a:gs>
            <a:gs pos="0">
              <a:schemeClr val="tx1"/>
            </a:gs>
            <a:gs pos="100000">
              <a:schemeClr val="tx1">
                <a:lumMod val="85000"/>
                <a:lumOff val="1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457200"/>
            <a:ext cx="10058400" cy="12326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5246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BC9E88-DC5A-4D08-B209-A12E9F9F29DC}"/>
              </a:ext>
            </a:extLst>
          </p:cNvPr>
          <p:cNvSpPr txBox="1"/>
          <p:nvPr userDrawn="1"/>
        </p:nvSpPr>
        <p:spPr>
          <a:xfrm>
            <a:off x="1097280" y="6235499"/>
            <a:ext cx="505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DATA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LAB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A877B6-6EF6-4156-87DE-14F8CDF1F4BD}"/>
              </a:ext>
            </a:extLst>
          </p:cNvPr>
          <p:cNvSpPr txBox="1"/>
          <p:nvPr userDrawn="1"/>
        </p:nvSpPr>
        <p:spPr>
          <a:xfrm>
            <a:off x="6096000" y="6235499"/>
            <a:ext cx="505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datalab.tufts.edu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7E8F37-B769-4036-ADF8-54F4B8BA8AF3}"/>
              </a:ext>
            </a:extLst>
          </p:cNvPr>
          <p:cNvCxnSpPr/>
          <p:nvPr userDrawn="1"/>
        </p:nvCxnSpPr>
        <p:spPr>
          <a:xfrm>
            <a:off x="1188720" y="1874520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52" r:id="rId5"/>
    <p:sldLayoutId id="2147483654" r:id="rId6"/>
    <p:sldLayoutId id="2147483655" r:id="rId7"/>
    <p:sldLayoutId id="2147483662" r:id="rId8"/>
    <p:sldLayoutId id="2147483656" r:id="rId9"/>
    <p:sldLayoutId id="2147483663" r:id="rId10"/>
    <p:sldLayoutId id="2147483657" r:id="rId11"/>
    <p:sldLayoutId id="2147483664" r:id="rId12"/>
    <p:sldLayoutId id="2147483658" r:id="rId13"/>
    <p:sldLayoutId id="2147483659" r:id="rId14"/>
    <p:sldLayoutId id="2147483665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b="1" kern="1200" spc="50" baseline="0">
          <a:solidFill>
            <a:schemeClr val="accent2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39725" indent="-339725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690563" indent="-28575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966788" indent="-22225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254125" indent="-22225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1541463" indent="-22225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tufts.app.box.com/v/UsingInstallingRStudio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vdi.it.tufts.edu/" TargetMode="Externa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access.tufts.edu/research-cluster-account" TargetMode="Externa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sites.tufts.edu/friedmanresearchsymposium/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rstudio.com/hc/en-us/articles/200552336-Getting-Help-with-R" TargetMode="External"/><Relationship Id="rId2" Type="http://schemas.openxmlformats.org/officeDocument/2006/relationships/hyperlink" Target="https://www.statmethods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-graph-gallery.com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rstudio.com/hc/en-us" TargetMode="External"/><Relationship Id="rId2" Type="http://schemas.openxmlformats.org/officeDocument/2006/relationships/hyperlink" Target="https://sites.tufts.edu/datalab/learning-statistics/stats-online-tutorial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an.r-project.org/doc/manuals/R-intro.pdf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documentation.org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ufts.box.com/v/CreatingYourDataScienceResume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tif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://go.tufts.edu/StatsWorkshopRecordings" TargetMode="Externa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mailto:kyle.monahan@tufts.ed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16CDB0-09CF-4813-96B3-BF1292104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7934629" y="3559126"/>
            <a:ext cx="4257371" cy="3298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3DFA33-DB12-474F-96D4-19B314940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821305"/>
            <a:ext cx="10356591" cy="34722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Choosing a Statistical Software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E33B61-9A4E-40C6-AECE-200CCFB75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567847"/>
            <a:ext cx="5062451" cy="548640"/>
          </a:xfrm>
        </p:spPr>
        <p:txBody>
          <a:bodyPr/>
          <a:lstStyle/>
          <a:p>
            <a:r>
              <a:rPr lang="en-US" dirty="0"/>
              <a:t>Kyle M Monahan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460E1-AF3A-427C-9134-6BC0911524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41534" y="5158691"/>
            <a:ext cx="3216916" cy="960756"/>
          </a:xfrm>
        </p:spPr>
        <p:txBody>
          <a:bodyPr/>
          <a:lstStyle/>
          <a:p>
            <a:r>
              <a:rPr lang="en-US"/>
              <a:t> Senior </a:t>
            </a:r>
            <a:r>
              <a:rPr lang="en-US" dirty="0"/>
              <a:t>Data Science Specialist</a:t>
            </a:r>
          </a:p>
          <a:p>
            <a:r>
              <a:rPr lang="en-US" dirty="0"/>
              <a:t>Tufts Technology Services</a:t>
            </a:r>
          </a:p>
        </p:txBody>
      </p:sp>
      <p:pic>
        <p:nvPicPr>
          <p:cNvPr id="1028" name="Picture 4" descr="Image result for python logo">
            <a:extLst>
              <a:ext uri="{FF2B5EF4-FFF2-40B4-BE49-F238E27FC236}">
                <a16:creationId xmlns:a16="http://schemas.microsoft.com/office/drawing/2014/main" id="{6B7ED062-9678-174E-B806-96706D396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0" y="30581"/>
            <a:ext cx="3641087" cy="364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F6FAD23-0C3A-4248-9B01-B1F4F4AD5333}"/>
              </a:ext>
            </a:extLst>
          </p:cNvPr>
          <p:cNvSpPr txBox="1">
            <a:spLocks/>
          </p:cNvSpPr>
          <p:nvPr/>
        </p:nvSpPr>
        <p:spPr>
          <a:xfrm>
            <a:off x="1033550" y="5765188"/>
            <a:ext cx="5650201" cy="543013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 cap="small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66788" indent="-2222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54125" indent="-2222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1463" indent="-2222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/>
              <a:t>TNDS 2021</a:t>
            </a:r>
          </a:p>
        </p:txBody>
      </p:sp>
      <p:pic>
        <p:nvPicPr>
          <p:cNvPr id="1030" name="Picture 6" descr="Image result for rstudio python">
            <a:extLst>
              <a:ext uri="{FF2B5EF4-FFF2-40B4-BE49-F238E27FC236}">
                <a16:creationId xmlns:a16="http://schemas.microsoft.com/office/drawing/2014/main" id="{55025B74-DECA-0E4B-8C1A-1FFBA53F7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298" y="30581"/>
            <a:ext cx="3160702" cy="220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36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20F77-E944-464F-9E8F-227F14C4F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C7761-E0CD-4623-9079-2184F0DBF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28799"/>
            <a:ext cx="10058400" cy="4790661"/>
          </a:xfrm>
        </p:spPr>
        <p:txBody>
          <a:bodyPr>
            <a:normAutofit fontScale="55000" lnSpcReduction="20000"/>
          </a:bodyPr>
          <a:lstStyle/>
          <a:p>
            <a:pPr fontAlgn="ctr"/>
            <a:r>
              <a:rPr lang="en-US" sz="6000" dirty="0"/>
              <a:t>Differentiate between data roles: analyst, scientist, engineer. </a:t>
            </a:r>
          </a:p>
          <a:p>
            <a:pPr fontAlgn="ctr"/>
            <a:r>
              <a:rPr lang="en-US" sz="6000" dirty="0"/>
              <a:t>Understand the </a:t>
            </a:r>
            <a:r>
              <a:rPr lang="en-US" sz="6000" b="1" dirty="0"/>
              <a:t>strengths of R </a:t>
            </a:r>
            <a:r>
              <a:rPr lang="en-US" sz="6000" dirty="0"/>
              <a:t>versus SAS, SPSS, etc.</a:t>
            </a:r>
          </a:p>
          <a:p>
            <a:pPr fontAlgn="ctr"/>
            <a:r>
              <a:rPr lang="en-US" sz="6000" dirty="0"/>
              <a:t>Learn </a:t>
            </a:r>
            <a:r>
              <a:rPr lang="en-US" sz="6000" b="1" dirty="0"/>
              <a:t>when to use specific languages </a:t>
            </a:r>
            <a:r>
              <a:rPr lang="en-US" sz="6000" dirty="0"/>
              <a:t>and statistical</a:t>
            </a:r>
            <a:r>
              <a:rPr lang="en-US" sz="6000" b="1" dirty="0"/>
              <a:t> </a:t>
            </a:r>
            <a:r>
              <a:rPr lang="en-US" sz="6000" dirty="0"/>
              <a:t>programs, based on key benefits.</a:t>
            </a:r>
          </a:p>
          <a:p>
            <a:pPr fontAlgn="ctr"/>
            <a:r>
              <a:rPr lang="en-US" sz="6000" dirty="0"/>
              <a:t>Be "comfortable in the confusion" in selecting software and know how to compare them.</a:t>
            </a:r>
          </a:p>
          <a:p>
            <a:pPr fontAlgn="ctr"/>
            <a:r>
              <a:rPr lang="en-US" sz="6000" dirty="0"/>
              <a:t>Learn how to further develop these skills on your own.</a:t>
            </a:r>
          </a:p>
        </p:txBody>
      </p:sp>
    </p:spTree>
    <p:extLst>
      <p:ext uri="{BB962C8B-B14F-4D97-AF65-F5344CB8AC3E}">
        <p14:creationId xmlns:p14="http://schemas.microsoft.com/office/powerpoint/2010/main" val="3568161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23A0-8052-4F37-A519-9BBBE85D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/>
              <a:t>Professional roles</a:t>
            </a:r>
          </a:p>
        </p:txBody>
      </p:sp>
    </p:spTree>
    <p:extLst>
      <p:ext uri="{BB962C8B-B14F-4D97-AF65-F5344CB8AC3E}">
        <p14:creationId xmlns:p14="http://schemas.microsoft.com/office/powerpoint/2010/main" val="3604130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6A2B-1A96-482D-957A-3EB0C012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roles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AAA93AB-7C6E-4D92-B7C6-FD66E04DA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0425" y="1689894"/>
            <a:ext cx="9551149" cy="4984506"/>
          </a:xfrm>
        </p:spPr>
      </p:pic>
    </p:spTree>
    <p:extLst>
      <p:ext uri="{BB962C8B-B14F-4D97-AF65-F5344CB8AC3E}">
        <p14:creationId xmlns:p14="http://schemas.microsoft.com/office/powerpoint/2010/main" val="3706432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6A2B-1A96-482D-957A-3EB0C012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roles – Data science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77F0D-5BEB-4A55-AC91-BF5B1C14B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103120"/>
            <a:ext cx="10584647" cy="42976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Can be </a:t>
            </a:r>
            <a:r>
              <a:rPr lang="en-US" b="1" dirty="0"/>
              <a:t>statisticians</a:t>
            </a:r>
            <a:r>
              <a:rPr lang="en-US" dirty="0"/>
              <a:t>, depending on company/role</a:t>
            </a:r>
          </a:p>
          <a:p>
            <a:r>
              <a:rPr lang="en-US" dirty="0"/>
              <a:t>Requires skills in </a:t>
            </a:r>
            <a:r>
              <a:rPr lang="en-US" i="1" dirty="0"/>
              <a:t>math, programming, communication of results, and sometimes subject knowledge</a:t>
            </a:r>
            <a:r>
              <a:rPr lang="en-US" dirty="0"/>
              <a:t>.</a:t>
            </a:r>
          </a:p>
          <a:p>
            <a:r>
              <a:rPr lang="en-US" i="1" dirty="0"/>
              <a:t>Common languages</a:t>
            </a:r>
            <a:r>
              <a:rPr lang="en-US" dirty="0"/>
              <a:t>: R, Python, SQL</a:t>
            </a:r>
          </a:p>
          <a:p>
            <a:endParaRPr lang="en-US" dirty="0"/>
          </a:p>
          <a:p>
            <a:r>
              <a:rPr lang="en-US" dirty="0"/>
              <a:t>Role can vary depending on organization and size of team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73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6A2B-1A96-482D-957A-3EB0C012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science – tasks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ED4A3D-F020-42F6-83D2-F6584791E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1624" y="1905437"/>
            <a:ext cx="9648751" cy="411077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49C1B1-C3D9-4407-B5CB-7C22AA64537F}"/>
              </a:ext>
            </a:extLst>
          </p:cNvPr>
          <p:cNvSpPr txBox="1"/>
          <p:nvPr/>
        </p:nvSpPr>
        <p:spPr>
          <a:xfrm>
            <a:off x="2760784" y="6016207"/>
            <a:ext cx="6717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79% of time organizing data (Forbes, 2016)</a:t>
            </a:r>
          </a:p>
        </p:txBody>
      </p:sp>
    </p:spTree>
    <p:extLst>
      <p:ext uri="{BB962C8B-B14F-4D97-AF65-F5344CB8AC3E}">
        <p14:creationId xmlns:p14="http://schemas.microsoft.com/office/powerpoint/2010/main" val="2590984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6A2B-1A96-482D-957A-3EB0C012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roles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77F0D-5BEB-4A55-AC91-BF5B1C14B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Titles can vary by project scope:</a:t>
            </a:r>
          </a:p>
          <a:p>
            <a:pPr lvl="1"/>
            <a:r>
              <a:rPr lang="en-US" b="1" dirty="0"/>
              <a:t>Data cleaning and analysis</a:t>
            </a:r>
            <a:r>
              <a:rPr lang="en-US" dirty="0"/>
              <a:t>: Data analyst, research assistant, internship </a:t>
            </a:r>
          </a:p>
          <a:p>
            <a:pPr lvl="1"/>
            <a:r>
              <a:rPr lang="en-US" b="1" dirty="0"/>
              <a:t>Communication</a:t>
            </a:r>
            <a:r>
              <a:rPr lang="en-US" dirty="0"/>
              <a:t>: Data analyst, web developer, public relations specialist</a:t>
            </a:r>
          </a:p>
          <a:p>
            <a:pPr lvl="1"/>
            <a:endParaRPr lang="en-US" dirty="0"/>
          </a:p>
          <a:p>
            <a:r>
              <a:rPr lang="en-US" b="1" dirty="0"/>
              <a:t>Takeaway</a:t>
            </a:r>
            <a:r>
              <a:rPr lang="en-US" dirty="0"/>
              <a:t>: Think about the tasks and roles, and remember to leave time for data cleaning!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00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23A0-8052-4F37-A519-9BBBE85D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/>
              <a:t>What is R?</a:t>
            </a:r>
          </a:p>
        </p:txBody>
      </p:sp>
    </p:spTree>
    <p:extLst>
      <p:ext uri="{BB962C8B-B14F-4D97-AF65-F5344CB8AC3E}">
        <p14:creationId xmlns:p14="http://schemas.microsoft.com/office/powerpoint/2010/main" val="821013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6A2B-1A96-482D-957A-3EB0C012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E5412-4E3D-4B7E-810D-1B4C9A327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3120"/>
            <a:ext cx="10058400" cy="4023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900" dirty="0"/>
              <a:t>Fully-featured statistical analysis software</a:t>
            </a:r>
            <a:endParaRPr lang="en-US" sz="3200" dirty="0"/>
          </a:p>
          <a:p>
            <a:pPr>
              <a:lnSpc>
                <a:spcPct val="100000"/>
              </a:lnSpc>
            </a:pPr>
            <a:r>
              <a:rPr lang="en-US" dirty="0"/>
              <a:t>But </a:t>
            </a:r>
            <a:r>
              <a:rPr lang="en-US" sz="3900" dirty="0"/>
              <a:t>also</a:t>
            </a:r>
            <a:r>
              <a:rPr lang="en-US" dirty="0"/>
              <a:t>…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Turing-complete programming language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Runtime environment</a:t>
            </a:r>
          </a:p>
          <a:p>
            <a:pPr>
              <a:lnSpc>
                <a:spcPct val="100000"/>
              </a:lnSpc>
            </a:pPr>
            <a:r>
              <a:rPr lang="en-US" sz="3500" dirty="0"/>
              <a:t>Resembles Stata, SPSS, SAS … and Python</a:t>
            </a:r>
          </a:p>
        </p:txBody>
      </p:sp>
    </p:spTree>
    <p:extLst>
      <p:ext uri="{BB962C8B-B14F-4D97-AF65-F5344CB8AC3E}">
        <p14:creationId xmlns:p14="http://schemas.microsoft.com/office/powerpoint/2010/main" val="3210745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B2BA4-7AA3-4112-95A5-5DC33A22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R come to be?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58CE6-01A6-44E5-B506-EDDF76DFF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Written by Ross Ihaka and Robert Gentleman in 1996</a:t>
            </a:r>
          </a:p>
          <a:p>
            <a:pPr lvl="1"/>
            <a:r>
              <a:rPr lang="en-US" sz="2800" dirty="0"/>
              <a:t>Department of Statistics, University of Auckland (New Zealand)</a:t>
            </a:r>
          </a:p>
          <a:p>
            <a:r>
              <a:rPr lang="en-US" sz="3200" dirty="0"/>
              <a:t>Developed to blend the benefits of the Schema statistical platform with the easy to read S language </a:t>
            </a:r>
          </a:p>
          <a:p>
            <a:r>
              <a:rPr lang="en-US" sz="3200" dirty="0"/>
              <a:t>Became popular in statistical literature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D0292-5522-4AB4-8318-07D17B568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392" y="4114800"/>
            <a:ext cx="2304288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36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D8A16-D4EB-4168-B040-FB11E46A5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98F9E-1F58-45A0-8FE0-581A27209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3120"/>
            <a:ext cx="10058400" cy="40233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It is free for </a:t>
            </a:r>
            <a:r>
              <a:rPr lang="en-US" b="1" dirty="0"/>
              <a:t>you</a:t>
            </a:r>
            <a:r>
              <a:rPr lang="en-US" dirty="0"/>
              <a:t> and </a:t>
            </a:r>
            <a:r>
              <a:rPr lang="en-US" b="1" dirty="0"/>
              <a:t>everyone</a:t>
            </a:r>
            <a:r>
              <a:rPr lang="en-US" dirty="0"/>
              <a:t>!</a:t>
            </a:r>
          </a:p>
          <a:p>
            <a:r>
              <a:rPr lang="en-US" dirty="0"/>
              <a:t>Share code with </a:t>
            </a:r>
            <a:r>
              <a:rPr lang="en-US" b="1" dirty="0"/>
              <a:t>anyone</a:t>
            </a:r>
            <a:r>
              <a:rPr lang="en-US" dirty="0"/>
              <a:t>, anywhere, cross-platform</a:t>
            </a:r>
          </a:p>
          <a:p>
            <a:r>
              <a:rPr lang="en-US" dirty="0"/>
              <a:t>R is good at </a:t>
            </a:r>
            <a:r>
              <a:rPr lang="en-US" b="1" dirty="0"/>
              <a:t>multicore task distribution </a:t>
            </a:r>
            <a:r>
              <a:rPr lang="en-US" dirty="0"/>
              <a:t>– for free</a:t>
            </a:r>
          </a:p>
          <a:p>
            <a:r>
              <a:rPr lang="en-US" dirty="0"/>
              <a:t>Community designed </a:t>
            </a:r>
            <a:r>
              <a:rPr lang="en-US" b="1" dirty="0"/>
              <a:t>packages</a:t>
            </a:r>
            <a:r>
              <a:rPr lang="en-US" dirty="0"/>
              <a:t> are easy to access</a:t>
            </a:r>
          </a:p>
          <a:p>
            <a:pPr marL="0" indent="0" algn="ctr">
              <a:buNone/>
            </a:pPr>
            <a:r>
              <a:rPr lang="en-US" b="1" u="sng" dirty="0"/>
              <a:t>We focus on R in these slides as you are free to download and use 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579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C5D5F-03DA-416F-A197-02D14EAC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E9191-9B35-443A-AA88-AFEB493AC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Originally from </a:t>
            </a:r>
            <a:r>
              <a:rPr lang="en-US" b="1" dirty="0"/>
              <a:t>Albany, NY</a:t>
            </a:r>
          </a:p>
          <a:p>
            <a:r>
              <a:rPr lang="en-US" dirty="0"/>
              <a:t>Started in </a:t>
            </a:r>
            <a:r>
              <a:rPr lang="en-US" b="1" dirty="0"/>
              <a:t>environmental health</a:t>
            </a:r>
          </a:p>
          <a:p>
            <a:r>
              <a:rPr lang="en-US" dirty="0"/>
              <a:t>Sr. Data Science </a:t>
            </a:r>
            <a:r>
              <a:rPr lang="en-US" b="1" dirty="0"/>
              <a:t>Specialist</a:t>
            </a:r>
          </a:p>
          <a:p>
            <a:pPr lvl="1"/>
            <a:r>
              <a:rPr lang="en-US" dirty="0"/>
              <a:t>Support students, staff and faculty</a:t>
            </a:r>
          </a:p>
          <a:p>
            <a:r>
              <a:rPr lang="en-US" dirty="0"/>
              <a:t>Perpetually </a:t>
            </a:r>
            <a:r>
              <a:rPr lang="en-US" b="1" dirty="0"/>
              <a:t>caffeinated</a:t>
            </a:r>
          </a:p>
        </p:txBody>
      </p:sp>
      <p:pic>
        <p:nvPicPr>
          <p:cNvPr id="8" name="Picture 7" descr="C:\Users\Kyle\Dropbox\SHARED\Abbott_share\Polgar_Core_Map_2013_anot.jpg">
            <a:extLst>
              <a:ext uri="{FF2B5EF4-FFF2-40B4-BE49-F238E27FC236}">
                <a16:creationId xmlns:a16="http://schemas.microsoft.com/office/drawing/2014/main" id="{A545223F-F3D1-A54F-AC85-5C5F0C7E05C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99" y="1850832"/>
            <a:ext cx="4002454" cy="2028998"/>
          </a:xfrm>
          <a:prstGeom prst="rect">
            <a:avLst/>
          </a:prstGeom>
          <a:noFill/>
        </p:spPr>
      </p:pic>
      <p:pic>
        <p:nvPicPr>
          <p:cNvPr id="2052" name="Picture 4" descr="Kyle Monahan, Statistics and Research Technology Specialist">
            <a:extLst>
              <a:ext uri="{FF2B5EF4-FFF2-40B4-BE49-F238E27FC236}">
                <a16:creationId xmlns:a16="http://schemas.microsoft.com/office/drawing/2014/main" id="{3989144E-87A8-F54F-A77B-B781C415A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690" y="3627541"/>
            <a:ext cx="1863980" cy="223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766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88CF3-5B53-4665-BD2F-7574CCD24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R consist of?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C850C-0D40-4DD5-BA9C-276796881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</a:t>
            </a:r>
            <a:r>
              <a:rPr lang="en-US" dirty="0"/>
              <a:t> – the programming language</a:t>
            </a:r>
          </a:p>
          <a:p>
            <a:r>
              <a:rPr lang="en-US" b="1" dirty="0"/>
              <a:t>RStudio </a:t>
            </a:r>
            <a:r>
              <a:rPr lang="en-US" dirty="0"/>
              <a:t>– the IDE</a:t>
            </a:r>
          </a:p>
          <a:p>
            <a:pPr lvl="1"/>
            <a:r>
              <a:rPr lang="en-US" dirty="0"/>
              <a:t>Integrated Development Environment</a:t>
            </a:r>
          </a:p>
          <a:p>
            <a:pPr lvl="1"/>
            <a:r>
              <a:rPr lang="en-US" dirty="0"/>
              <a:t>This is where you write the code!</a:t>
            </a:r>
          </a:p>
          <a:p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RShiny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– interactive web development in R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Will not be covered in this workshop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7934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1FBF83F2-0475-43E3-926D-BA7B8D51134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8400" y="2570010"/>
            <a:ext cx="4998720" cy="2499361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EC0F0188-9162-4900-B8C3-C52486CFE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473" y="1713034"/>
            <a:ext cx="4358006" cy="343193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C2241EB-53B3-4CCA-B979-FA9AAE7B820A}"/>
              </a:ext>
            </a:extLst>
          </p:cNvPr>
          <p:cNvSpPr txBox="1">
            <a:spLocks/>
          </p:cNvSpPr>
          <p:nvPr/>
        </p:nvSpPr>
        <p:spPr>
          <a:xfrm>
            <a:off x="6248400" y="1337316"/>
            <a:ext cx="4998720" cy="12326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b="1" kern="1200" spc="50" baseline="0">
                <a:solidFill>
                  <a:schemeClr val="accent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pc="200" dirty="0"/>
              <a:t>RStudio</a:t>
            </a:r>
            <a:endParaRPr lang="en-US" sz="4800" spc="2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0096E3A-4E63-4DC5-A946-D5E702E2258A}"/>
              </a:ext>
            </a:extLst>
          </p:cNvPr>
          <p:cNvSpPr txBox="1">
            <a:spLocks/>
          </p:cNvSpPr>
          <p:nvPr/>
        </p:nvSpPr>
        <p:spPr>
          <a:xfrm>
            <a:off x="944880" y="1225947"/>
            <a:ext cx="1414389" cy="145543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b="1" kern="1200" spc="50" baseline="0">
                <a:solidFill>
                  <a:schemeClr val="accent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272145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23A0-8052-4F37-A519-9BBBE85D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Let’s open R</a:t>
            </a:r>
          </a:p>
        </p:txBody>
      </p:sp>
    </p:spTree>
    <p:extLst>
      <p:ext uri="{BB962C8B-B14F-4D97-AF65-F5344CB8AC3E}">
        <p14:creationId xmlns:p14="http://schemas.microsoft.com/office/powerpoint/2010/main" val="1885737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88CF3-5B53-4665-BD2F-7574CCD24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 with 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C850C-0D40-4DD5-BA9C-276796881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3120"/>
            <a:ext cx="4998720" cy="4023360"/>
          </a:xfrm>
        </p:spPr>
        <p:txBody>
          <a:bodyPr/>
          <a:lstStyle/>
          <a:p>
            <a:r>
              <a:rPr lang="en-US" dirty="0"/>
              <a:t>Must install both R and RStudio</a:t>
            </a:r>
          </a:p>
          <a:p>
            <a:endParaRPr lang="en-US" dirty="0"/>
          </a:p>
          <a:p>
            <a:r>
              <a:rPr lang="en-US" dirty="0"/>
              <a:t>Instructions at:</a:t>
            </a:r>
          </a:p>
          <a:p>
            <a:pPr marL="0" indent="0">
              <a:buNone/>
            </a:pPr>
            <a:r>
              <a:rPr lang="en-US" dirty="0"/>
              <a:t>go.tufts.edu/</a:t>
            </a:r>
            <a:r>
              <a:rPr lang="en-US" dirty="0" err="1"/>
              <a:t>InstallingR</a:t>
            </a:r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75633C-A455-43E5-BC07-D6A84F649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918" y="731520"/>
            <a:ext cx="5924081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62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23A0-8052-4F37-A519-9BBBE85D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/>
              <a:t>Comparing </a:t>
            </a:r>
            <a:r>
              <a:rPr lang="en-US" sz="11500"/>
              <a:t>R with...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950436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A35B1-E2A4-4CB0-8F4C-DF382325B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vs SPSS</a:t>
            </a: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E51F72C-1AE2-4C03-9D33-AEC7659A6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67" y="2604053"/>
            <a:ext cx="5414197" cy="293551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C33903-BEE0-4F3A-87F1-7723C2B43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27" y="2604053"/>
            <a:ext cx="5419399" cy="293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78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33934-2AEC-40BB-8D11-3BBEC2A3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vs SPSS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07284-E79D-4341-80CC-2A4407CA1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03120"/>
            <a:ext cx="6196655" cy="40233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SPSS resembles Excel</a:t>
            </a:r>
          </a:p>
          <a:p>
            <a:pPr lvl="1"/>
            <a:r>
              <a:rPr lang="en-US" dirty="0"/>
              <a:t>Rows and Columns</a:t>
            </a:r>
          </a:p>
          <a:p>
            <a:r>
              <a:rPr lang="en-US" dirty="0"/>
              <a:t>Initial exploration easier</a:t>
            </a:r>
          </a:p>
          <a:p>
            <a:pPr lvl="1"/>
            <a:r>
              <a:rPr lang="en-US" dirty="0"/>
              <a:t>Pull down menus</a:t>
            </a:r>
          </a:p>
          <a:p>
            <a:pPr lvl="1"/>
            <a:r>
              <a:rPr lang="en-US" dirty="0"/>
              <a:t>Social science tools</a:t>
            </a:r>
          </a:p>
          <a:p>
            <a:r>
              <a:rPr lang="en-US" dirty="0"/>
              <a:t>Data </a:t>
            </a:r>
            <a:r>
              <a:rPr lang="en-US" b="1" dirty="0"/>
              <a:t>manipulation</a:t>
            </a:r>
            <a:r>
              <a:rPr lang="en-US" dirty="0"/>
              <a:t> and </a:t>
            </a:r>
            <a:r>
              <a:rPr lang="en-US" b="1" dirty="0"/>
              <a:t>cleaning</a:t>
            </a:r>
            <a:r>
              <a:rPr lang="en-US" dirty="0"/>
              <a:t> more difficult in SPSS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4CFC87A-5D3E-4F64-948B-E85598EB7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810" y="2103119"/>
            <a:ext cx="3713870" cy="40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09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33934-2AEC-40BB-8D11-3BBEC2A3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SPSS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C84035-3298-4F82-A7DD-1E00FBC88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103120"/>
            <a:ext cx="10286067" cy="4023359"/>
          </a:xfrm>
        </p:spPr>
        <p:txBody>
          <a:bodyPr/>
          <a:lstStyle/>
          <a:p>
            <a:r>
              <a:rPr lang="en-US" dirty="0"/>
              <a:t>https://tufts.box.com/v/GettingStartedWithSPSS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27B081-7AFE-4B9D-AFFF-C4D70A1AE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665"/>
          <a:stretch/>
        </p:blipFill>
        <p:spPr>
          <a:xfrm>
            <a:off x="725455" y="2795149"/>
            <a:ext cx="6934200" cy="263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D9B487-91FA-407C-8E21-69539C6E3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020" y="3701628"/>
            <a:ext cx="65341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53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23A0-8052-4F37-A519-9BBBE85D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Let’s open SPSS</a:t>
            </a:r>
          </a:p>
        </p:txBody>
      </p:sp>
    </p:spTree>
    <p:extLst>
      <p:ext uri="{BB962C8B-B14F-4D97-AF65-F5344CB8AC3E}">
        <p14:creationId xmlns:p14="http://schemas.microsoft.com/office/powerpoint/2010/main" val="444345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A35B1-E2A4-4CB0-8F4C-DF382325B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vs Stata</a:t>
            </a: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E51F72C-1AE2-4C03-9D33-AEC7659A6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67" y="2604053"/>
            <a:ext cx="5414197" cy="2935510"/>
          </a:xfrm>
          <a:prstGeom prst="rect">
            <a:avLst/>
          </a:prstGeom>
        </p:spPr>
      </p:pic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0CDF3DD-3215-42F0-B1DD-1E483F6DF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25" y="2604053"/>
            <a:ext cx="5419401" cy="29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52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23A0-8052-4F37-A519-9BBBE85D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/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1592971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33934-2AEC-40BB-8D11-3BBEC2A3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vs Stata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07284-E79D-4341-80CC-2A4407CA1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03120"/>
            <a:ext cx="6949440" cy="4023359"/>
          </a:xfrm>
        </p:spPr>
        <p:txBody>
          <a:bodyPr>
            <a:normAutofit/>
          </a:bodyPr>
          <a:lstStyle/>
          <a:p>
            <a:r>
              <a:rPr lang="en-US" dirty="0"/>
              <a:t>Similar design, different focus</a:t>
            </a:r>
          </a:p>
          <a:p>
            <a:r>
              <a:rPr lang="en-US" dirty="0"/>
              <a:t>Has </a:t>
            </a:r>
            <a:r>
              <a:rPr lang="en-US" b="1" dirty="0"/>
              <a:t>scripts</a:t>
            </a:r>
            <a:r>
              <a:rPr lang="en-US" dirty="0"/>
              <a:t> and a </a:t>
            </a:r>
            <a:r>
              <a:rPr lang="en-US" b="1" dirty="0"/>
              <a:t>language</a:t>
            </a:r>
          </a:p>
          <a:p>
            <a:pPr lvl="1"/>
            <a:r>
              <a:rPr lang="en-US" dirty="0"/>
              <a:t>Less intuitive for programmers</a:t>
            </a:r>
          </a:p>
          <a:p>
            <a:r>
              <a:rPr lang="en-US" b="1" dirty="0"/>
              <a:t>Harder</a:t>
            </a:r>
            <a:r>
              <a:rPr lang="en-US" dirty="0"/>
              <a:t> to control advanced tasks</a:t>
            </a:r>
          </a:p>
          <a:p>
            <a:r>
              <a:rPr lang="en-US" b="1" dirty="0"/>
              <a:t>Easier</a:t>
            </a:r>
            <a:r>
              <a:rPr lang="en-US" dirty="0"/>
              <a:t> to start out with</a:t>
            </a:r>
          </a:p>
          <a:p>
            <a:pPr lvl="1"/>
            <a:r>
              <a:rPr lang="en-US" dirty="0"/>
              <a:t>Explore menus and resulting code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193E48E-0564-4239-8203-051C3FB236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6000"/>
                    </a14:imgEffect>
                  </a14:imgLayer>
                </a14:imgProps>
              </a:ext>
            </a:extLst>
          </a:blip>
          <a:srcRect l="1" r="58143"/>
          <a:stretch/>
        </p:blipFill>
        <p:spPr>
          <a:xfrm>
            <a:off x="8046720" y="2103119"/>
            <a:ext cx="31089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77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33934-2AEC-40BB-8D11-3BBEC2A3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Stata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DA0F24-343D-4ABF-9D3C-A6C3A2393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103120"/>
            <a:ext cx="10058400" cy="4023359"/>
          </a:xfrm>
        </p:spPr>
        <p:txBody>
          <a:bodyPr/>
          <a:lstStyle/>
          <a:p>
            <a:r>
              <a:rPr lang="en-US" dirty="0"/>
              <a:t>https://tufts.box.com/v/UsingInstallingStata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95C241-E051-4415-B230-44A9C99F6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78" y="2875112"/>
            <a:ext cx="5222496" cy="2562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2CDB63-F8D4-4D10-9F6E-0695BD53F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364" y="4473795"/>
            <a:ext cx="6915462" cy="192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87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23A0-8052-4F37-A519-9BBBE85D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Let’s open Stata</a:t>
            </a:r>
          </a:p>
        </p:txBody>
      </p:sp>
    </p:spTree>
    <p:extLst>
      <p:ext uri="{BB962C8B-B14F-4D97-AF65-F5344CB8AC3E}">
        <p14:creationId xmlns:p14="http://schemas.microsoft.com/office/powerpoint/2010/main" val="2402963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A35B1-E2A4-4CB0-8F4C-DF382325B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vs Python</a:t>
            </a: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E51F72C-1AE2-4C03-9D33-AEC7659A6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30" y="2623931"/>
            <a:ext cx="5377534" cy="2915632"/>
          </a:xfrm>
          <a:prstGeom prst="rect">
            <a:avLst/>
          </a:prstGeom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568483E-81E8-4EFA-B1D1-1457AF88D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37" y="2623932"/>
            <a:ext cx="5382701" cy="29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97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0EFCC-3F27-4A83-A01B-FA9DC5D44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vs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D446-F709-48CE-B549-08A4E1C9D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03120"/>
            <a:ext cx="6344530" cy="4023359"/>
          </a:xfrm>
        </p:spPr>
        <p:txBody>
          <a:bodyPr/>
          <a:lstStyle/>
          <a:p>
            <a:r>
              <a:rPr lang="en-US" dirty="0"/>
              <a:t>Easy to </a:t>
            </a:r>
            <a:r>
              <a:rPr lang="en-US" b="1" dirty="0"/>
              <a:t>transition between</a:t>
            </a:r>
          </a:p>
          <a:p>
            <a:r>
              <a:rPr lang="en-US" b="1" dirty="0"/>
              <a:t>R</a:t>
            </a:r>
            <a:r>
              <a:rPr lang="en-US" dirty="0"/>
              <a:t> better for </a:t>
            </a:r>
            <a:r>
              <a:rPr lang="en-US" b="1" dirty="0"/>
              <a:t>simple </a:t>
            </a:r>
            <a:r>
              <a:rPr lang="en-US" dirty="0"/>
              <a:t>analysis</a:t>
            </a:r>
            <a:br>
              <a:rPr lang="en-US" dirty="0"/>
            </a:br>
            <a:r>
              <a:rPr lang="en-US" dirty="0"/>
              <a:t>and </a:t>
            </a:r>
            <a:r>
              <a:rPr lang="en-US" b="1" dirty="0"/>
              <a:t>data cleaning</a:t>
            </a:r>
          </a:p>
          <a:p>
            <a:r>
              <a:rPr lang="en-US" b="1" dirty="0"/>
              <a:t>Python</a:t>
            </a:r>
            <a:r>
              <a:rPr lang="en-US" dirty="0"/>
              <a:t> better for </a:t>
            </a:r>
            <a:r>
              <a:rPr lang="en-US" b="1" dirty="0"/>
              <a:t>advanced</a:t>
            </a:r>
            <a:r>
              <a:rPr lang="en-US" dirty="0"/>
              <a:t> analysis and </a:t>
            </a:r>
            <a:r>
              <a:rPr lang="en-US" b="1" dirty="0"/>
              <a:t>machine learning</a:t>
            </a:r>
          </a:p>
          <a:p>
            <a:r>
              <a:rPr lang="en-US" dirty="0"/>
              <a:t>…but do not forget </a:t>
            </a:r>
            <a:r>
              <a:rPr lang="en-US" b="1" dirty="0" err="1"/>
              <a:t>RShiny</a:t>
            </a:r>
            <a:r>
              <a:rPr lang="en-US" b="1" dirty="0"/>
              <a:t>!</a:t>
            </a:r>
          </a:p>
        </p:txBody>
      </p:sp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F989D5F-F4AB-4E01-9F2D-AC9462636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441810" y="2103120"/>
            <a:ext cx="3713870" cy="40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60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0EFCC-3F27-4A83-A01B-FA9DC5D44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Python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0AFF4A-55AA-4FF0-95D8-210F2A4A4B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03120"/>
            <a:ext cx="9604932" cy="4023359"/>
          </a:xfrm>
        </p:spPr>
        <p:txBody>
          <a:bodyPr/>
          <a:lstStyle/>
          <a:p>
            <a:r>
              <a:rPr lang="en-US" dirty="0"/>
              <a:t>https://tufts.box.com/v/UsingInstallingPython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DF75A-2BA2-436D-BD70-5317C3B03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192"/>
          <a:stretch/>
        </p:blipFill>
        <p:spPr>
          <a:xfrm>
            <a:off x="188556" y="2793351"/>
            <a:ext cx="5830488" cy="26837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2CC9EB-B346-4F50-9A46-D81B5C1D5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577"/>
          <a:stretch/>
        </p:blipFill>
        <p:spPr>
          <a:xfrm>
            <a:off x="3381375" y="4386201"/>
            <a:ext cx="8810625" cy="230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66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23A0-8052-4F37-A519-9BBBE85D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Let’s open Python</a:t>
            </a:r>
            <a:br>
              <a:rPr lang="en-US" sz="8000" dirty="0"/>
            </a:br>
            <a:r>
              <a:rPr lang="en-US" sz="8000" dirty="0"/>
              <a:t>(Anaconda)</a:t>
            </a:r>
          </a:p>
        </p:txBody>
      </p:sp>
    </p:spTree>
    <p:extLst>
      <p:ext uri="{BB962C8B-B14F-4D97-AF65-F5344CB8AC3E}">
        <p14:creationId xmlns:p14="http://schemas.microsoft.com/office/powerpoint/2010/main" val="3791105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A35B1-E2A4-4CB0-8F4C-DF382325B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vs SAS</a:t>
            </a: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E51F72C-1AE2-4C03-9D33-AEC7659A6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30" y="2623931"/>
            <a:ext cx="5377534" cy="2915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DF4E16-ABC6-A640-9B25-D0368E5E2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984" y="2745483"/>
            <a:ext cx="6057418" cy="267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70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0EFCC-3F27-4A83-A01B-FA9DC5D44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vs SAS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D446-F709-48CE-B549-08A4E1C9D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03120"/>
            <a:ext cx="6344530" cy="40233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Easy to </a:t>
            </a:r>
            <a:r>
              <a:rPr lang="en-US" b="1" dirty="0"/>
              <a:t>transition between</a:t>
            </a:r>
          </a:p>
          <a:p>
            <a:r>
              <a:rPr lang="en-US" b="1" dirty="0"/>
              <a:t>SAS </a:t>
            </a:r>
            <a:r>
              <a:rPr lang="en-US" dirty="0"/>
              <a:t>is better if you already have a SAS script</a:t>
            </a:r>
          </a:p>
          <a:p>
            <a:pPr lvl="1"/>
            <a:r>
              <a:rPr lang="en-US" dirty="0"/>
              <a:t>E.g. International Classification of Diseases (ICD 10) codes</a:t>
            </a:r>
          </a:p>
          <a:p>
            <a:pPr lvl="1"/>
            <a:r>
              <a:rPr lang="en-US" dirty="0"/>
              <a:t>E.g. 2 NHANES</a:t>
            </a:r>
          </a:p>
          <a:p>
            <a:r>
              <a:rPr lang="en-US" dirty="0"/>
              <a:t>But this is changing!</a:t>
            </a:r>
          </a:p>
          <a:p>
            <a:endParaRPr lang="en-US" b="1" dirty="0"/>
          </a:p>
        </p:txBody>
      </p:sp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F989D5F-F4AB-4E01-9F2D-AC9462636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441810" y="2103120"/>
            <a:ext cx="3713870" cy="40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11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0EFCC-3F27-4A83-A01B-FA9DC5D44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SAS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D446-F709-48CE-B549-08A4E1C9D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103120"/>
            <a:ext cx="8270655" cy="4023359"/>
          </a:xfrm>
        </p:spPr>
        <p:txBody>
          <a:bodyPr>
            <a:normAutofit/>
          </a:bodyPr>
          <a:lstStyle/>
          <a:p>
            <a:r>
              <a:rPr lang="en-US" dirty="0"/>
              <a:t>https://tufts.box.com/v/InstallingSAS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4D92A-9A7D-4945-8AFA-6D20F59A2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373" y="2804131"/>
            <a:ext cx="6982213" cy="35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62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23A0-8052-4F37-A519-9BBBE85D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slides, code, </a:t>
            </a:r>
            <a:r>
              <a:rPr lang="en-US"/>
              <a:t>recording: </a:t>
            </a:r>
            <a:br>
              <a:rPr lang="en-US"/>
            </a:br>
            <a:br>
              <a:rPr lang="en-US"/>
            </a:br>
            <a:r>
              <a:rPr lang="en-US"/>
              <a:t>https</a:t>
            </a:r>
            <a:r>
              <a:rPr lang="en-US" dirty="0"/>
              <a:t>://tufts.box.com/v/TNDSComparingStatsPrograms</a:t>
            </a:r>
          </a:p>
        </p:txBody>
      </p:sp>
    </p:spTree>
    <p:extLst>
      <p:ext uri="{BB962C8B-B14F-4D97-AF65-F5344CB8AC3E}">
        <p14:creationId xmlns:p14="http://schemas.microsoft.com/office/powerpoint/2010/main" val="923718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23A0-8052-4F37-A519-9BBBE85D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Let’s open SAS</a:t>
            </a:r>
          </a:p>
        </p:txBody>
      </p:sp>
    </p:spTree>
    <p:extLst>
      <p:ext uri="{BB962C8B-B14F-4D97-AF65-F5344CB8AC3E}">
        <p14:creationId xmlns:p14="http://schemas.microsoft.com/office/powerpoint/2010/main" val="729623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0EFCC-3F27-4A83-A01B-FA9DC5D44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vs MATLAB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D446-F709-48CE-B549-08A4E1C9D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03120"/>
            <a:ext cx="6344530" cy="4023359"/>
          </a:xfrm>
        </p:spPr>
        <p:txBody>
          <a:bodyPr>
            <a:normAutofit/>
          </a:bodyPr>
          <a:lstStyle/>
          <a:p>
            <a:r>
              <a:rPr lang="en-US" dirty="0"/>
              <a:t>Both great at complex analyses</a:t>
            </a:r>
          </a:p>
          <a:p>
            <a:r>
              <a:rPr lang="en-US" dirty="0"/>
              <a:t>MATLAB is excellent at </a:t>
            </a:r>
            <a:r>
              <a:rPr lang="en-US" b="1" dirty="0"/>
              <a:t>signal processing</a:t>
            </a:r>
            <a:r>
              <a:rPr lang="en-US" dirty="0"/>
              <a:t> and electrical engineering workflows.</a:t>
            </a:r>
          </a:p>
          <a:p>
            <a:endParaRPr lang="en-US" dirty="0"/>
          </a:p>
          <a:p>
            <a:r>
              <a:rPr lang="en-US" dirty="0"/>
              <a:t>ML is possible in MATLAB</a:t>
            </a:r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CF6B1-BC14-4323-9624-FBF317B75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898" y="3592286"/>
            <a:ext cx="5565739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74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0EFCC-3F27-4A83-A01B-FA9DC5D44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MATLAB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D446-F709-48CE-B549-08A4E1C9D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03120"/>
            <a:ext cx="9567610" cy="4023359"/>
          </a:xfrm>
        </p:spPr>
        <p:txBody>
          <a:bodyPr>
            <a:normAutofit/>
          </a:bodyPr>
          <a:lstStyle/>
          <a:p>
            <a:r>
              <a:rPr lang="en-US" dirty="0"/>
              <a:t>https://tufts.box.com/v/UsingInstallingMATLAB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E1D3A-6F67-4CE0-8BFD-36DFC869B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16" y="2885404"/>
            <a:ext cx="6621138" cy="3652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08A49E-EA11-45C9-A169-C27E136A4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053" y="3686805"/>
            <a:ext cx="6621138" cy="204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71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23A0-8052-4F37-A519-9BBBE85D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Let’s open MATLAB</a:t>
            </a:r>
          </a:p>
        </p:txBody>
      </p:sp>
    </p:spTree>
    <p:extLst>
      <p:ext uri="{BB962C8B-B14F-4D97-AF65-F5344CB8AC3E}">
        <p14:creationId xmlns:p14="http://schemas.microsoft.com/office/powerpoint/2010/main" val="3598565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0EFCC-3F27-4A83-A01B-FA9DC5D44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vs JASP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D446-F709-48CE-B549-08A4E1C9D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03120"/>
            <a:ext cx="5826034" cy="402335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Both are open source</a:t>
            </a:r>
          </a:p>
          <a:p>
            <a:endParaRPr lang="en-US" dirty="0"/>
          </a:p>
          <a:p>
            <a:r>
              <a:rPr lang="en-US" dirty="0"/>
              <a:t>JASP has frequentist and Bayesian approaches</a:t>
            </a:r>
          </a:p>
          <a:p>
            <a:endParaRPr lang="en-US" dirty="0"/>
          </a:p>
          <a:p>
            <a:r>
              <a:rPr lang="en-US" dirty="0"/>
              <a:t>JASP is better for those just getting started, as it provides guidance and examples.</a:t>
            </a:r>
          </a:p>
          <a:p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29902-83ED-4E5E-82A1-5FA4B08E2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9" r="15231"/>
          <a:stretch/>
        </p:blipFill>
        <p:spPr>
          <a:xfrm>
            <a:off x="7019520" y="2220218"/>
            <a:ext cx="5363409" cy="378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808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23A0-8052-4F37-A519-9BBBE85D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Let’s open JASP</a:t>
            </a:r>
          </a:p>
        </p:txBody>
      </p:sp>
    </p:spTree>
    <p:extLst>
      <p:ext uri="{BB962C8B-B14F-4D97-AF65-F5344CB8AC3E}">
        <p14:creationId xmlns:p14="http://schemas.microsoft.com/office/powerpoint/2010/main" val="6718365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0EFCC-3F27-4A83-A01B-FA9DC5D44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Choosing a statistical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D446-F709-48CE-B549-08A4E1C9D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03120"/>
            <a:ext cx="9940834" cy="4362994"/>
          </a:xfrm>
        </p:spPr>
        <p:txBody>
          <a:bodyPr>
            <a:normAutofit fontScale="850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dirty="0"/>
              <a:t>What does my </a:t>
            </a:r>
            <a:r>
              <a:rPr lang="en-US" b="1" dirty="0"/>
              <a:t>advisor/company/supervisor/funding organization </a:t>
            </a:r>
            <a:r>
              <a:rPr lang="en-US" dirty="0"/>
              <a:t>use?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What is the </a:t>
            </a:r>
            <a:r>
              <a:rPr lang="en-US" b="1" dirty="0"/>
              <a:t>best tool</a:t>
            </a:r>
            <a:r>
              <a:rPr lang="en-US" dirty="0"/>
              <a:t> for the grant/proposal/research question/business logic?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For students – what is </a:t>
            </a:r>
            <a:r>
              <a:rPr lang="en-US" b="1" dirty="0"/>
              <a:t>in demand </a:t>
            </a:r>
            <a:r>
              <a:rPr lang="en-US" dirty="0"/>
              <a:t>on LinkedIn Jobs for my future job titles?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Review these slides and try them out – you can always switch!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Also see our comparative list…</a:t>
            </a:r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599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0EFCC-3F27-4A83-A01B-FA9DC5D44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Choosing a statistical software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584CF-20CD-4620-B23D-772AA15B2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25" y="1835041"/>
            <a:ext cx="6742350" cy="4217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30E3D1-3B14-46C4-BB04-2DB7B8E55694}"/>
              </a:ext>
            </a:extLst>
          </p:cNvPr>
          <p:cNvSpPr txBox="1"/>
          <p:nvPr/>
        </p:nvSpPr>
        <p:spPr>
          <a:xfrm>
            <a:off x="2607515" y="6195880"/>
            <a:ext cx="9475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https://tufts.box.com/v/WhichStatisticalSoftwareToUse</a:t>
            </a:r>
          </a:p>
        </p:txBody>
      </p:sp>
    </p:spTree>
    <p:extLst>
      <p:ext uri="{BB962C8B-B14F-4D97-AF65-F5344CB8AC3E}">
        <p14:creationId xmlns:p14="http://schemas.microsoft.com/office/powerpoint/2010/main" val="3914587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map&#10;&#10;Description automatically generated">
            <a:extLst>
              <a:ext uri="{FF2B5EF4-FFF2-40B4-BE49-F238E27FC236}">
                <a16:creationId xmlns:a16="http://schemas.microsoft.com/office/drawing/2014/main" id="{DD299172-1FCE-4F04-A92D-2D1E07AE7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65" y="914395"/>
            <a:ext cx="7772415" cy="50292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45DFD2F-02F7-46F7-83A5-4694B35AFB5D}"/>
              </a:ext>
            </a:extLst>
          </p:cNvPr>
          <p:cNvSpPr txBox="1">
            <a:spLocks/>
          </p:cNvSpPr>
          <p:nvPr/>
        </p:nvSpPr>
        <p:spPr>
          <a:xfrm>
            <a:off x="1036320" y="914394"/>
            <a:ext cx="2346945" cy="502921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b="1" kern="1200" spc="50" baseline="0">
                <a:solidFill>
                  <a:schemeClr val="accent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19900" dirty="0"/>
              <a:t>R</a:t>
            </a:r>
          </a:p>
          <a:p>
            <a:r>
              <a:rPr lang="en-US" sz="4000" dirty="0"/>
              <a:t>     vs</a:t>
            </a:r>
          </a:p>
          <a:p>
            <a:r>
              <a:rPr lang="en-US" sz="4000" dirty="0"/>
              <a:t> </a:t>
            </a:r>
          </a:p>
          <a:p>
            <a:r>
              <a:rPr lang="en-US" dirty="0"/>
              <a:t>The</a:t>
            </a:r>
          </a:p>
          <a:p>
            <a:r>
              <a:rPr lang="en-US" dirty="0"/>
              <a:t>World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151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67D4D-7A6C-4628-B748-C910BA834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/>
              <a:t>Who uses R?</a:t>
            </a:r>
          </a:p>
        </p:txBody>
      </p:sp>
    </p:spTree>
    <p:extLst>
      <p:ext uri="{BB962C8B-B14F-4D97-AF65-F5344CB8AC3E}">
        <p14:creationId xmlns:p14="http://schemas.microsoft.com/office/powerpoint/2010/main" val="615662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23A0-8052-4F37-A519-9BBBE85D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/>
              <a:t>Your background…</a:t>
            </a:r>
          </a:p>
        </p:txBody>
      </p:sp>
    </p:spTree>
    <p:extLst>
      <p:ext uri="{BB962C8B-B14F-4D97-AF65-F5344CB8AC3E}">
        <p14:creationId xmlns:p14="http://schemas.microsoft.com/office/powerpoint/2010/main" val="29935517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hoto, grass, green&#10;&#10;Description automatically generated">
            <a:extLst>
              <a:ext uri="{FF2B5EF4-FFF2-40B4-BE49-F238E27FC236}">
                <a16:creationId xmlns:a16="http://schemas.microsoft.com/office/drawing/2014/main" id="{FDBB902E-2371-4FE2-AC9A-AB035694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420" y="502918"/>
            <a:ext cx="3778838" cy="5852161"/>
          </a:xfrm>
          <a:prstGeom prst="rect">
            <a:avLst/>
          </a:prstGeom>
        </p:spPr>
      </p:pic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FC6703C-1B42-4B7C-B074-F0A5DDCE66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" b="43471"/>
          <a:stretch/>
        </p:blipFill>
        <p:spPr>
          <a:xfrm>
            <a:off x="0" y="502920"/>
            <a:ext cx="7763675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197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D1EDEA6-2BAB-4593-8B89-B68CB4F1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183"/>
          <a:stretch/>
        </p:blipFill>
        <p:spPr>
          <a:xfrm>
            <a:off x="447628" y="0"/>
            <a:ext cx="5995702" cy="685800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F8ACC8-ED0B-4FA0-8D06-516D64BD2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995" y="274167"/>
            <a:ext cx="4910377" cy="3574819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723C5F-40DA-4269-AECD-5692BE9A2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3995" y="4184723"/>
            <a:ext cx="4932593" cy="239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11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F76065-1EC8-4940-B49F-2C7D08850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9" y="111967"/>
            <a:ext cx="7324725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3400B2-68B0-4AAE-AE44-644FE48EA2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89"/>
          <a:stretch/>
        </p:blipFill>
        <p:spPr>
          <a:xfrm>
            <a:off x="0" y="3186685"/>
            <a:ext cx="7243762" cy="3685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4F6FA9-4122-4470-ADC8-327FE16793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63"/>
          <a:stretch/>
        </p:blipFill>
        <p:spPr>
          <a:xfrm>
            <a:off x="7319107" y="618434"/>
            <a:ext cx="4872893" cy="513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167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33A8D-CCE0-4D12-B580-1A6055AB9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900" dirty="0"/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26482827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C606-3DD0-4423-8993-279BFA2A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3800" dirty="0"/>
              <a:t>But how?</a:t>
            </a:r>
          </a:p>
        </p:txBody>
      </p:sp>
    </p:spTree>
    <p:extLst>
      <p:ext uri="{BB962C8B-B14F-4D97-AF65-F5344CB8AC3E}">
        <p14:creationId xmlns:p14="http://schemas.microsoft.com/office/powerpoint/2010/main" val="19735313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D1FD8-2646-4814-875B-31CB15D5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R at Tufts?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5AF1E-F2F5-42B1-AFCB-7A26B7F9A1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Medford campus:</a:t>
            </a:r>
          </a:p>
          <a:p>
            <a:pPr lvl="1"/>
            <a:r>
              <a:rPr lang="en-US" dirty="0"/>
              <a:t>Data Lab</a:t>
            </a:r>
          </a:p>
          <a:p>
            <a:pPr lvl="1"/>
            <a:r>
              <a:rPr lang="en-US" dirty="0"/>
              <a:t>Eaton Lab</a:t>
            </a:r>
          </a:p>
          <a:p>
            <a:pPr lvl="1"/>
            <a:r>
              <a:rPr lang="en-US" dirty="0"/>
              <a:t>Mark Lab</a:t>
            </a:r>
          </a:p>
          <a:p>
            <a:pPr lvl="1"/>
            <a:r>
              <a:rPr lang="en-US" dirty="0" err="1"/>
              <a:t>Mugar</a:t>
            </a:r>
            <a:r>
              <a:rPr lang="en-US" dirty="0"/>
              <a:t> Lab</a:t>
            </a:r>
          </a:p>
          <a:p>
            <a:pPr lvl="1"/>
            <a:r>
              <a:rPr lang="en-US" dirty="0"/>
              <a:t>EPDC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55B66-3FA7-4239-83AF-65E1767EED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Boston campus:</a:t>
            </a:r>
          </a:p>
          <a:p>
            <a:pPr lvl="1"/>
            <a:r>
              <a:rPr lang="en-US" dirty="0"/>
              <a:t>Data Lab</a:t>
            </a:r>
          </a:p>
          <a:p>
            <a:pPr lvl="1"/>
            <a:r>
              <a:rPr lang="en-US" dirty="0"/>
              <a:t>Hirsch Library</a:t>
            </a:r>
          </a:p>
          <a:p>
            <a:pPr lvl="1"/>
            <a:r>
              <a:rPr lang="en-US" dirty="0" err="1"/>
              <a:t>Jaharis</a:t>
            </a:r>
            <a:r>
              <a:rPr lang="en-US" dirty="0"/>
              <a:t> Student Lounge</a:t>
            </a:r>
          </a:p>
        </p:txBody>
      </p:sp>
    </p:spTree>
    <p:extLst>
      <p:ext uri="{BB962C8B-B14F-4D97-AF65-F5344CB8AC3E}">
        <p14:creationId xmlns:p14="http://schemas.microsoft.com/office/powerpoint/2010/main" val="476853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D1FD8-2646-4814-875B-31CB15D5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R beyond Tufts?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5AF1E-F2F5-42B1-AFCB-7A26B7F9A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03120"/>
            <a:ext cx="4968242" cy="4023359"/>
          </a:xfrm>
        </p:spPr>
        <p:txBody>
          <a:bodyPr/>
          <a:lstStyle/>
          <a:p>
            <a:r>
              <a:rPr lang="en-US" dirty="0"/>
              <a:t>You can download the program for Windows and Mac! </a:t>
            </a:r>
          </a:p>
          <a:p>
            <a:endParaRPr lang="en-US" dirty="0"/>
          </a:p>
          <a:p>
            <a:r>
              <a:rPr lang="en-US" dirty="0"/>
              <a:t>Also, for Chromebooks or mobile: </a:t>
            </a:r>
            <a:r>
              <a:rPr lang="en-US" dirty="0" err="1"/>
              <a:t>Rstudio</a:t>
            </a:r>
            <a:r>
              <a:rPr lang="en-US" dirty="0"/>
              <a:t> Cloud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DDBF9-786A-4DCE-BA29-409B1E6D0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69"/>
          <a:stretch/>
        </p:blipFill>
        <p:spPr>
          <a:xfrm>
            <a:off x="6835607" y="1876579"/>
            <a:ext cx="5284859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170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56390-BABC-4BF0-98D3-82A48C79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R/RStudio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D3ACA-55E4-4EA4-A435-5144F6016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Instructions:</a:t>
            </a:r>
            <a:br>
              <a:rPr lang="en-US" b="1" dirty="0"/>
            </a:br>
            <a:r>
              <a:rPr lang="en-US" sz="4400" b="1" dirty="0">
                <a:hlinkClick r:id="rId2"/>
              </a:rPr>
              <a:t>tufts.box.com/v/</a:t>
            </a:r>
            <a:r>
              <a:rPr lang="en-US" sz="4400" b="1" dirty="0" err="1">
                <a:hlinkClick r:id="rId2"/>
              </a:rPr>
              <a:t>UsingInstallingRStudio</a:t>
            </a:r>
            <a:endParaRPr lang="en-US" sz="4400" b="1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800" i="1" dirty="0">
                <a:solidFill>
                  <a:schemeClr val="bg1">
                    <a:lumMod val="75000"/>
                  </a:schemeClr>
                </a:solidFill>
              </a:rPr>
              <a:t>Also contains links to various learning resources!</a:t>
            </a:r>
            <a:endParaRPr lang="en-US" i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3200" b="1" dirty="0"/>
              <a:t>MacOS</a:t>
            </a:r>
            <a:r>
              <a:rPr lang="en-US" sz="3200" dirty="0"/>
              <a:t> users must also install </a:t>
            </a:r>
            <a:r>
              <a:rPr lang="en-US" sz="3200" b="1" dirty="0"/>
              <a:t>XCode Command Line Tools 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F68EC535-43DC-457C-80C1-E93F9208C237}"/>
              </a:ext>
            </a:extLst>
          </p:cNvPr>
          <p:cNvSpPr/>
          <p:nvPr/>
        </p:nvSpPr>
        <p:spPr>
          <a:xfrm rot="10800000" flipH="1">
            <a:off x="7127546" y="2612049"/>
            <a:ext cx="2181819" cy="1633901"/>
          </a:xfrm>
          <a:custGeom>
            <a:avLst/>
            <a:gdLst>
              <a:gd name="connsiteX0" fmla="*/ 1090909 w 2181819"/>
              <a:gd name="connsiteY0" fmla="*/ 0 h 1633901"/>
              <a:gd name="connsiteX1" fmla="*/ 2181819 w 2181819"/>
              <a:gd name="connsiteY1" fmla="*/ 816951 h 1633901"/>
              <a:gd name="connsiteX2" fmla="*/ 1625455 w 2181819"/>
              <a:gd name="connsiteY2" fmla="*/ 816951 h 1633901"/>
              <a:gd name="connsiteX3" fmla="*/ 1090910 w 2181819"/>
              <a:gd name="connsiteY3" fmla="*/ 816951 h 1633901"/>
              <a:gd name="connsiteX4" fmla="*/ 1090909 w 2181819"/>
              <a:gd name="connsiteY4" fmla="*/ 0 h 1633901"/>
              <a:gd name="connsiteX0" fmla="*/ 1090909 w 2181819"/>
              <a:gd name="connsiteY0" fmla="*/ 0 h 1633901"/>
              <a:gd name="connsiteX1" fmla="*/ 2181819 w 2181819"/>
              <a:gd name="connsiteY1" fmla="*/ 816951 h 16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1819" h="1633901" stroke="0" extrusionOk="0">
                <a:moveTo>
                  <a:pt x="1090909" y="0"/>
                </a:moveTo>
                <a:cubicBezTo>
                  <a:pt x="1717081" y="73915"/>
                  <a:pt x="2157143" y="277820"/>
                  <a:pt x="2181819" y="816951"/>
                </a:cubicBezTo>
                <a:cubicBezTo>
                  <a:pt x="2035065" y="814610"/>
                  <a:pt x="1749580" y="836584"/>
                  <a:pt x="1625455" y="816951"/>
                </a:cubicBezTo>
                <a:cubicBezTo>
                  <a:pt x="1501330" y="797318"/>
                  <a:pt x="1256167" y="834021"/>
                  <a:pt x="1090910" y="816951"/>
                </a:cubicBezTo>
                <a:cubicBezTo>
                  <a:pt x="1111532" y="601294"/>
                  <a:pt x="1035735" y="270889"/>
                  <a:pt x="1090909" y="0"/>
                </a:cubicBezTo>
                <a:close/>
              </a:path>
              <a:path w="2181819" h="1633901" fill="none" extrusionOk="0">
                <a:moveTo>
                  <a:pt x="1090909" y="0"/>
                </a:moveTo>
                <a:cubicBezTo>
                  <a:pt x="1662763" y="-69529"/>
                  <a:pt x="2173117" y="411298"/>
                  <a:pt x="2181819" y="816951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xmlns="" sd="580262001">
                  <a:prstGeom prst="arc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075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23A0-8052-4F37-A519-9BBBE85D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Time check</a:t>
            </a:r>
          </a:p>
        </p:txBody>
      </p:sp>
    </p:spTree>
    <p:extLst>
      <p:ext uri="{BB962C8B-B14F-4D97-AF65-F5344CB8AC3E}">
        <p14:creationId xmlns:p14="http://schemas.microsoft.com/office/powerpoint/2010/main" val="40002367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C606-3DD0-4423-8993-279BFA2A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Also, </a:t>
            </a:r>
            <a:br>
              <a:rPr lang="en-US" sz="8000" dirty="0"/>
            </a:br>
            <a:r>
              <a:rPr lang="en-US" sz="8000" dirty="0"/>
              <a:t>remote computing</a:t>
            </a:r>
          </a:p>
        </p:txBody>
      </p:sp>
    </p:spTree>
    <p:extLst>
      <p:ext uri="{BB962C8B-B14F-4D97-AF65-F5344CB8AC3E}">
        <p14:creationId xmlns:p14="http://schemas.microsoft.com/office/powerpoint/2010/main" val="850486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20F77-E944-464F-9E8F-227F14C4F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attending?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2552D7-1B34-4314-B6EB-35F798B9D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88" r="12468"/>
          <a:stretch/>
        </p:blipFill>
        <p:spPr>
          <a:xfrm rot="16200000">
            <a:off x="340815" y="1905454"/>
            <a:ext cx="4782654" cy="48740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D30813-E42B-4E72-BB07-AC6AF7E1CD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0" t="10190" r="11772" b="13903"/>
          <a:stretch/>
        </p:blipFill>
        <p:spPr>
          <a:xfrm>
            <a:off x="6251510" y="1935077"/>
            <a:ext cx="5645367" cy="47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785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C606-3DD0-4423-8993-279BFA2A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dirty="0">
                <a:solidFill>
                  <a:schemeClr val="bg1"/>
                </a:solidFill>
                <a:hlinkClick r:id="rId2"/>
              </a:rPr>
              <a:t>vdi.it.tufts.edu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7579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C606-3DD0-4423-8993-279BFA2A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The Cluster</a:t>
            </a:r>
          </a:p>
        </p:txBody>
      </p:sp>
    </p:spTree>
    <p:extLst>
      <p:ext uri="{BB962C8B-B14F-4D97-AF65-F5344CB8AC3E}">
        <p14:creationId xmlns:p14="http://schemas.microsoft.com/office/powerpoint/2010/main" val="15496109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C606-3DD0-4423-8993-279BFA2A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Not this</a:t>
            </a:r>
          </a:p>
        </p:txBody>
      </p:sp>
      <p:pic>
        <p:nvPicPr>
          <p:cNvPr id="4098" name="Picture 2" descr="Image result for cluster food">
            <a:extLst>
              <a:ext uri="{FF2B5EF4-FFF2-40B4-BE49-F238E27FC236}">
                <a16:creationId xmlns:a16="http://schemas.microsoft.com/office/drawing/2014/main" id="{C84A6915-2B7D-1747-A888-F483FFFD4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1" y="0"/>
            <a:ext cx="1028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963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ikis.uit.tufts.edu/confluence/download/attachments/13742481/IMG_0099.JPG?version=1&amp;modificationDate=1221147546000&amp;api=v2">
            <a:extLst>
              <a:ext uri="{FF2B5EF4-FFF2-40B4-BE49-F238E27FC236}">
                <a16:creationId xmlns:a16="http://schemas.microsoft.com/office/drawing/2014/main" id="{5BB0D61D-BE42-E74F-86C7-410FFF7D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567" y="293756"/>
            <a:ext cx="4702865" cy="627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42C606-3DD0-4423-8993-279BFA2AD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The </a:t>
            </a:r>
            <a:r>
              <a:rPr lang="en-US" sz="9600" dirty="0">
                <a:solidFill>
                  <a:schemeClr val="accent1"/>
                </a:solidFill>
              </a:rPr>
              <a:t>HPC</a:t>
            </a:r>
            <a:r>
              <a:rPr lang="en-US" sz="9600" dirty="0">
                <a:solidFill>
                  <a:schemeClr val="bg1"/>
                </a:solidFill>
              </a:rPr>
              <a:t> Cluster</a:t>
            </a:r>
            <a:br>
              <a:rPr lang="en-US" sz="9600" dirty="0">
                <a:solidFill>
                  <a:schemeClr val="bg1"/>
                </a:solidFill>
              </a:rPr>
            </a:b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869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C606-3DD0-4423-8993-279BFA2A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>
                <a:solidFill>
                  <a:schemeClr val="bg1"/>
                </a:solidFill>
                <a:hlinkClick r:id="rId2"/>
              </a:rPr>
              <a:t>Tufts HPC</a:t>
            </a:r>
            <a:endParaRPr lang="en-US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745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8613DA-E854-F043-8CED-3B66F2457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215"/>
            <a:ext cx="12192000" cy="618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528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C401F4-AF9F-4C40-A84D-263EFD65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173" y="0"/>
            <a:ext cx="863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267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41EA5-101D-2D4D-9D91-4293F6A18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033"/>
            <a:ext cx="12192000" cy="4291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DCFFE1-0EE0-DD40-AB50-E9072D58993F}"/>
              </a:ext>
            </a:extLst>
          </p:cNvPr>
          <p:cNvSpPr txBox="1"/>
          <p:nvPr/>
        </p:nvSpPr>
        <p:spPr>
          <a:xfrm>
            <a:off x="2253205" y="5717893"/>
            <a:ext cx="7685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Why? When you wait for weeks to get results … </a:t>
            </a:r>
          </a:p>
        </p:txBody>
      </p:sp>
    </p:spTree>
    <p:extLst>
      <p:ext uri="{BB962C8B-B14F-4D97-AF65-F5344CB8AC3E}">
        <p14:creationId xmlns:p14="http://schemas.microsoft.com/office/powerpoint/2010/main" val="18265648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C606-3DD0-4423-8993-279BFA2A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Your organization may have a cluster</a:t>
            </a:r>
          </a:p>
        </p:txBody>
      </p:sp>
    </p:spTree>
    <p:extLst>
      <p:ext uri="{BB962C8B-B14F-4D97-AF65-F5344CB8AC3E}">
        <p14:creationId xmlns:p14="http://schemas.microsoft.com/office/powerpoint/2010/main" val="39278687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C606-3DD0-4423-8993-279BFA2A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If not, there’s always AWS</a:t>
            </a:r>
          </a:p>
        </p:txBody>
      </p:sp>
    </p:spTree>
    <p:extLst>
      <p:ext uri="{BB962C8B-B14F-4D97-AF65-F5344CB8AC3E}">
        <p14:creationId xmlns:p14="http://schemas.microsoft.com/office/powerpoint/2010/main" val="1485741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hlinkClick r:id="rId2"/>
            <a:extLst>
              <a:ext uri="{FF2B5EF4-FFF2-40B4-BE49-F238E27FC236}">
                <a16:creationId xmlns:a16="http://schemas.microsoft.com/office/drawing/2014/main" id="{E5EF7ECD-8DE5-4176-B45D-CBEA3D1A1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0937" y="0"/>
            <a:ext cx="8451086" cy="6760870"/>
          </a:xfrm>
        </p:spPr>
      </p:pic>
    </p:spTree>
    <p:extLst>
      <p:ext uri="{BB962C8B-B14F-4D97-AF65-F5344CB8AC3E}">
        <p14:creationId xmlns:p14="http://schemas.microsoft.com/office/powerpoint/2010/main" val="18877769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50355-A4B1-4CBF-96CE-A57828D5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learn 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782E6-77F8-43C9-B629-FB0F95EA3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This workshop!</a:t>
            </a:r>
          </a:p>
          <a:p>
            <a:pPr>
              <a:lnSpc>
                <a:spcPct val="110000"/>
              </a:lnSpc>
            </a:pPr>
            <a:r>
              <a:rPr lang="en-US" dirty="0"/>
              <a:t>Next steps: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Getting started: </a:t>
            </a:r>
            <a:r>
              <a:rPr lang="en-US" dirty="0">
                <a:hlinkClick r:id="rId2"/>
              </a:rPr>
              <a:t>Quick-R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b="1" dirty="0"/>
              <a:t>Analysis: </a:t>
            </a:r>
            <a:r>
              <a:rPr lang="en-US" i="1" dirty="0">
                <a:hlinkClick r:id="rId3"/>
              </a:rPr>
              <a:t>Getting Help with R</a:t>
            </a:r>
            <a:r>
              <a:rPr lang="en-US" i="1" dirty="0"/>
              <a:t> </a:t>
            </a:r>
            <a:r>
              <a:rPr lang="en-US" dirty="0"/>
              <a:t>on CRAN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Visualization: </a:t>
            </a:r>
            <a:r>
              <a:rPr lang="en-US" dirty="0"/>
              <a:t>See </a:t>
            </a:r>
            <a:r>
              <a:rPr lang="en-US" dirty="0">
                <a:hlinkClick r:id="rId4"/>
              </a:rPr>
              <a:t>The R Graph Gallery</a:t>
            </a:r>
            <a:r>
              <a:rPr lang="en-US" dirty="0"/>
              <a:t> for inspiration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1136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58CF-5D68-45D5-B33A-08D7578D7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59792-84D7-4B8F-B5BC-C0399DC3F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Tutorials and guides: </a:t>
            </a:r>
            <a:r>
              <a:rPr lang="en-US" dirty="0">
                <a:hlinkClick r:id="rId2"/>
              </a:rPr>
              <a:t>go.tufts.edu/stats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RStudio Support: </a:t>
            </a:r>
            <a:r>
              <a:rPr lang="en-US" dirty="0">
                <a:hlinkClick r:id="rId3"/>
              </a:rPr>
              <a:t>support.rstudio.com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Detailed introductory guide: </a:t>
            </a:r>
            <a:r>
              <a:rPr lang="en-US" dirty="0">
                <a:hlinkClick r:id="rId4"/>
              </a:rPr>
              <a:t>An Introduction to 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8231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13729-4A3C-4F3C-A609-1A568D24F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Scripts &amp; Notebooks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2BEB9-DF32-4777-9159-BAF86D301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set of R code is called an R script (.R)</a:t>
            </a:r>
          </a:p>
          <a:p>
            <a:r>
              <a:rPr lang="en-US" dirty="0"/>
              <a:t>Scripts can be compiled into an R notebook (.</a:t>
            </a:r>
            <a:r>
              <a:rPr lang="en-US" dirty="0" err="1"/>
              <a:t>Rmd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Like a journal of statistical analysis</a:t>
            </a:r>
          </a:p>
          <a:p>
            <a:pPr lvl="1"/>
            <a:r>
              <a:rPr lang="en-US" dirty="0"/>
              <a:t>Formatted R snippets of R code and markdown</a:t>
            </a:r>
          </a:p>
          <a:p>
            <a:pPr lvl="1"/>
            <a:r>
              <a:rPr lang="en-US" dirty="0"/>
              <a:t>Can run and re-run code snippet (block) at a time</a:t>
            </a:r>
          </a:p>
          <a:p>
            <a:r>
              <a:rPr lang="en-US" dirty="0"/>
              <a:t>For research it is recommended to use R Notebooks</a:t>
            </a:r>
          </a:p>
          <a:p>
            <a:r>
              <a:rPr lang="en-US" dirty="0"/>
              <a:t>We can run Python and R in R Notebooks</a:t>
            </a:r>
          </a:p>
        </p:txBody>
      </p:sp>
    </p:spTree>
    <p:extLst>
      <p:ext uri="{BB962C8B-B14F-4D97-AF65-F5344CB8AC3E}">
        <p14:creationId xmlns:p14="http://schemas.microsoft.com/office/powerpoint/2010/main" val="5100176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13729-4A3C-4F3C-A609-1A568D24F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Scripts in One Notebook?</a:t>
            </a:r>
          </a:p>
        </p:txBody>
      </p:sp>
      <p:pic>
        <p:nvPicPr>
          <p:cNvPr id="3074" name="Picture 2" descr="Image result for rstudio python">
            <a:extLst>
              <a:ext uri="{FF2B5EF4-FFF2-40B4-BE49-F238E27FC236}">
                <a16:creationId xmlns:a16="http://schemas.microsoft.com/office/drawing/2014/main" id="{5CF492B0-9732-864D-863D-B7D1318B60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2198204"/>
            <a:ext cx="46863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FEA8F6-0BCB-7C49-B23D-41B47DAA7D1A}"/>
              </a:ext>
            </a:extLst>
          </p:cNvPr>
          <p:cNvSpPr txBox="1">
            <a:spLocks/>
          </p:cNvSpPr>
          <p:nvPr/>
        </p:nvSpPr>
        <p:spPr>
          <a:xfrm>
            <a:off x="278296" y="2019300"/>
            <a:ext cx="7227404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39725" indent="-33972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90563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66788" indent="-2222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54125" indent="-2222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541463" indent="-2222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rgbClr val="1CADE4"/>
              </a:buClr>
            </a:pPr>
            <a:r>
              <a:rPr lang="en-US" sz="2800" dirty="0">
                <a:solidFill>
                  <a:prstClr val="white"/>
                </a:solidFill>
              </a:rPr>
              <a:t>We will go through </a:t>
            </a:r>
            <a:r>
              <a:rPr lang="en-US" sz="2800" b="1" dirty="0">
                <a:solidFill>
                  <a:prstClr val="white"/>
                </a:solidFill>
              </a:rPr>
              <a:t>R</a:t>
            </a:r>
            <a:r>
              <a:rPr lang="en-US" sz="2800" dirty="0">
                <a:solidFill>
                  <a:prstClr val="white"/>
                </a:solidFill>
              </a:rPr>
              <a:t> code today</a:t>
            </a:r>
          </a:p>
          <a:p>
            <a:pPr>
              <a:lnSpc>
                <a:spcPct val="120000"/>
              </a:lnSpc>
              <a:buClr>
                <a:srgbClr val="1CADE4"/>
              </a:buClr>
            </a:pPr>
            <a:r>
              <a:rPr lang="en-US" sz="2800" dirty="0">
                <a:solidFill>
                  <a:prstClr val="white"/>
                </a:solidFill>
              </a:rPr>
              <a:t>Alongside each set of R code, you’ll find </a:t>
            </a:r>
            <a:r>
              <a:rPr lang="en-US" sz="2800" b="1" dirty="0">
                <a:solidFill>
                  <a:prstClr val="white"/>
                </a:solidFill>
              </a:rPr>
              <a:t>Python</a:t>
            </a:r>
            <a:r>
              <a:rPr lang="en-US" sz="2800" dirty="0">
                <a:solidFill>
                  <a:prstClr val="white"/>
                </a:solidFill>
              </a:rPr>
              <a:t> code which we will run</a:t>
            </a:r>
          </a:p>
          <a:p>
            <a:pPr>
              <a:lnSpc>
                <a:spcPct val="120000"/>
              </a:lnSpc>
              <a:buClr>
                <a:srgbClr val="1CADE4"/>
              </a:buClr>
            </a:pPr>
            <a:r>
              <a:rPr lang="en-US" sz="2800" dirty="0">
                <a:solidFill>
                  <a:prstClr val="white"/>
                </a:solidFill>
              </a:rPr>
              <a:t>As needed, I have sprinkled </a:t>
            </a:r>
            <a:r>
              <a:rPr lang="en-US" sz="2800" b="1" dirty="0">
                <a:solidFill>
                  <a:prstClr val="white"/>
                </a:solidFill>
              </a:rPr>
              <a:t>Stata</a:t>
            </a:r>
            <a:r>
              <a:rPr lang="en-US" sz="2800" dirty="0">
                <a:solidFill>
                  <a:prstClr val="white"/>
                </a:solidFill>
              </a:rPr>
              <a:t> code, which we can’t run</a:t>
            </a:r>
          </a:p>
          <a:p>
            <a:pPr>
              <a:lnSpc>
                <a:spcPct val="120000"/>
              </a:lnSpc>
              <a:buClr>
                <a:srgbClr val="1CADE4"/>
              </a:buClr>
            </a:pPr>
            <a:r>
              <a:rPr lang="en-US" sz="2800" dirty="0">
                <a:solidFill>
                  <a:prstClr val="white"/>
                </a:solidFill>
              </a:rPr>
              <a:t>Use these as </a:t>
            </a:r>
            <a:r>
              <a:rPr lang="en-US" sz="2800" b="1" dirty="0">
                <a:solidFill>
                  <a:prstClr val="white"/>
                </a:solidFill>
              </a:rPr>
              <a:t>reference</a:t>
            </a:r>
            <a:r>
              <a:rPr lang="en-US" sz="2800" dirty="0">
                <a:solidFill>
                  <a:prstClr val="white"/>
                </a:solidFill>
              </a:rPr>
              <a:t> for the future!</a:t>
            </a:r>
          </a:p>
        </p:txBody>
      </p:sp>
    </p:spTree>
    <p:extLst>
      <p:ext uri="{BB962C8B-B14F-4D97-AF65-F5344CB8AC3E}">
        <p14:creationId xmlns:p14="http://schemas.microsoft.com/office/powerpoint/2010/main" val="2885719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E4BC9-BA04-4FE1-B66F-89C79B880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269772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8055-98AF-4AD2-948B-8543EE0A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dirty="0"/>
              <a:t>But wait!</a:t>
            </a:r>
            <a:br>
              <a:rPr lang="en-US" sz="9600" dirty="0"/>
            </a:br>
            <a:r>
              <a:rPr lang="en-US" sz="4000" dirty="0">
                <a:solidFill>
                  <a:schemeClr val="bg1"/>
                </a:solidFill>
              </a:rPr>
              <a:t>Aren’t we forgetting something?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845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DDC7F-E348-41BF-8CD0-E75939B6D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avoid this?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143A13-B276-4A1B-A000-3B2DFF0B0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038" y="3014663"/>
            <a:ext cx="4286250" cy="2200275"/>
          </a:xfrm>
        </p:spPr>
      </p:pic>
    </p:spTree>
    <p:extLst>
      <p:ext uri="{BB962C8B-B14F-4D97-AF65-F5344CB8AC3E}">
        <p14:creationId xmlns:p14="http://schemas.microsoft.com/office/powerpoint/2010/main" val="12967311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42001-F1D7-465E-8B78-14D06EE84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>
                <a:solidFill>
                  <a:schemeClr val="bg1"/>
                </a:solidFill>
                <a:latin typeface="Consolas" panose="020B0609020204030204" pitchFamily="49" charset="0"/>
              </a:rPr>
              <a:t>help()</a:t>
            </a:r>
          </a:p>
        </p:txBody>
      </p:sp>
    </p:spTree>
    <p:extLst>
      <p:ext uri="{BB962C8B-B14F-4D97-AF65-F5344CB8AC3E}">
        <p14:creationId xmlns:p14="http://schemas.microsoft.com/office/powerpoint/2010/main" val="5841939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8055-98AF-4AD2-948B-8543EE0A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4690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0645F-A7C4-4FF6-BCBA-6D210FCEE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hlinkClick r:id="rId2"/>
              </a:rPr>
              <a:t>rdocumentation.org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987382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23A0-8052-4F37-A519-9BBBE85D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/>
              <a:t>Our goals</a:t>
            </a:r>
          </a:p>
        </p:txBody>
      </p:sp>
    </p:spTree>
    <p:extLst>
      <p:ext uri="{BB962C8B-B14F-4D97-AF65-F5344CB8AC3E}">
        <p14:creationId xmlns:p14="http://schemas.microsoft.com/office/powerpoint/2010/main" val="7633773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06AC94C-D67B-4FDF-9E69-8062FDF53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10" y="2336350"/>
            <a:ext cx="11129379" cy="21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65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221D2-3CB4-4116-91F6-B5339B0BD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6EAC1C"/>
                </a:solidFill>
              </a:rPr>
              <a:t>Object + Verb + R (+ Error)</a:t>
            </a:r>
            <a:endParaRPr lang="en-US" sz="6000" b="0" dirty="0">
              <a:solidFill>
                <a:srgbClr val="6EA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356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8055-98AF-4AD2-948B-8543EE0A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/>
              <a:t>We made it!</a:t>
            </a:r>
          </a:p>
        </p:txBody>
      </p:sp>
    </p:spTree>
    <p:extLst>
      <p:ext uri="{BB962C8B-B14F-4D97-AF65-F5344CB8AC3E}">
        <p14:creationId xmlns:p14="http://schemas.microsoft.com/office/powerpoint/2010/main" val="4323666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8055-98AF-4AD2-948B-8543EE0A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6124739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8055-98AF-4AD2-948B-8543EE0A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/>
              <a:t>Other resources</a:t>
            </a:r>
          </a:p>
        </p:txBody>
      </p:sp>
    </p:spTree>
    <p:extLst>
      <p:ext uri="{BB962C8B-B14F-4D97-AF65-F5344CB8AC3E}">
        <p14:creationId xmlns:p14="http://schemas.microsoft.com/office/powerpoint/2010/main" val="22540458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700e3be395bc1cae291">
            <a:extLst>
              <a:ext uri="{FF2B5EF4-FFF2-40B4-BE49-F238E27FC236}">
                <a16:creationId xmlns:a16="http://schemas.microsoft.com/office/drawing/2014/main" id="{EAA278C5-6B2E-6E48-A8F5-98E3CAD26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2" b="76603"/>
          <a:stretch/>
        </p:blipFill>
        <p:spPr bwMode="auto">
          <a:xfrm>
            <a:off x="3488" y="1375083"/>
            <a:ext cx="12245984" cy="295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3DFA33-DB12-474F-96D4-19B3149407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Building your Data Science Resume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E33B61-9A4E-40C6-AECE-200CCFB75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567847"/>
            <a:ext cx="5062451" cy="548640"/>
          </a:xfrm>
        </p:spPr>
        <p:txBody>
          <a:bodyPr/>
          <a:lstStyle/>
          <a:p>
            <a:r>
              <a:rPr lang="en-US" dirty="0"/>
              <a:t>Kyle Monahan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460E1-AF3A-427C-9134-6BC0911524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Sr. Data Science Specialist</a:t>
            </a:r>
          </a:p>
          <a:p>
            <a:r>
              <a:rPr lang="en-US" dirty="0"/>
              <a:t>Tufts Technology Services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571ED5-2DD8-3A4B-A937-BF8B4824326E}"/>
              </a:ext>
            </a:extLst>
          </p:cNvPr>
          <p:cNvSpPr/>
          <p:nvPr/>
        </p:nvSpPr>
        <p:spPr>
          <a:xfrm>
            <a:off x="439468" y="6006183"/>
            <a:ext cx="11374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entury Gothic"/>
                <a:hlinkClick r:id="rId4"/>
              </a:rPr>
              <a:t>Link: https://tufts.box.com/v/CreatingYourDataScienceResume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617233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4E33B61-9A4E-40C6-AECE-200CCFB75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567847"/>
            <a:ext cx="5062451" cy="548640"/>
          </a:xfrm>
        </p:spPr>
        <p:txBody>
          <a:bodyPr/>
          <a:lstStyle/>
          <a:p>
            <a:r>
              <a:rPr lang="en-US" dirty="0"/>
              <a:t>Kyle Monahan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460E1-AF3A-427C-9134-6BC0911524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Sr. Data Science Specialist</a:t>
            </a:r>
          </a:p>
          <a:p>
            <a:r>
              <a:rPr lang="en-US" dirty="0"/>
              <a:t>Tufts Technology Services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571ED5-2DD8-3A4B-A937-BF8B4824326E}"/>
              </a:ext>
            </a:extLst>
          </p:cNvPr>
          <p:cNvSpPr/>
          <p:nvPr/>
        </p:nvSpPr>
        <p:spPr>
          <a:xfrm>
            <a:off x="405900" y="0"/>
            <a:ext cx="11374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/>
              </a:rPr>
              <a:t>https://tufts.box.com/v/GettingAJobInDataScience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48CEB1-F617-4E4C-A3F1-281BF3F37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220"/>
            <a:ext cx="779145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387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929" y="762000"/>
            <a:ext cx="11131827" cy="5791200"/>
          </a:xfrm>
        </p:spPr>
        <p:txBody>
          <a:bodyPr>
            <a:normAutofit/>
          </a:bodyPr>
          <a:lstStyle/>
          <a:p>
            <a:r>
              <a:rPr lang="en-US" sz="4700" b="1" dirty="0">
                <a:solidFill>
                  <a:schemeClr val="bg1"/>
                </a:solidFill>
              </a:rPr>
              <a:t>Intermediate Stats in R : </a:t>
            </a:r>
            <a:r>
              <a:rPr lang="en-US" sz="4700" dirty="0">
                <a:solidFill>
                  <a:schemeClr val="bg1"/>
                </a:solidFill>
              </a:rPr>
              <a:t>From Surveys to Statistics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https://</a:t>
            </a:r>
            <a:r>
              <a:rPr lang="en-US" sz="3200" dirty="0" err="1">
                <a:solidFill>
                  <a:schemeClr val="bg1"/>
                </a:solidFill>
              </a:rPr>
              <a:t>tufts.box.com</a:t>
            </a:r>
            <a:r>
              <a:rPr lang="en-US" sz="3200" dirty="0">
                <a:solidFill>
                  <a:schemeClr val="bg1"/>
                </a:solidFill>
              </a:rPr>
              <a:t>/v/</a:t>
            </a:r>
            <a:r>
              <a:rPr lang="en-US" sz="3200" dirty="0" err="1">
                <a:solidFill>
                  <a:schemeClr val="bg1"/>
                </a:solidFill>
              </a:rPr>
              <a:t>IntermediateStatsR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91C6E7-9D46-844F-A2FF-DC8DDED38B99}"/>
              </a:ext>
            </a:extLst>
          </p:cNvPr>
          <p:cNvGrpSpPr/>
          <p:nvPr/>
        </p:nvGrpSpPr>
        <p:grpSpPr>
          <a:xfrm>
            <a:off x="4106792" y="2483542"/>
            <a:ext cx="3594100" cy="2348115"/>
            <a:chOff x="2514600" y="2057400"/>
            <a:chExt cx="3594100" cy="23481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EE93BB-7653-D54C-B8E7-F343676C5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4600" y="2057400"/>
              <a:ext cx="2003042" cy="195897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D4B0A1-9D4E-4547-8E59-2E7FD6F99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0" y="2627515"/>
              <a:ext cx="2298700" cy="17780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FCFC998-77D8-364C-93C5-797F0C6A5FDD}"/>
              </a:ext>
            </a:extLst>
          </p:cNvPr>
          <p:cNvSpPr txBox="1"/>
          <p:nvPr/>
        </p:nvSpPr>
        <p:spPr>
          <a:xfrm>
            <a:off x="1676401" y="52578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528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8055-98AF-4AD2-948B-8543EE0A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1861"/>
            <a:ext cx="12192000" cy="2683566"/>
          </a:xfrm>
        </p:spPr>
        <p:txBody>
          <a:bodyPr>
            <a:normAutofit fontScale="90000"/>
          </a:bodyPr>
          <a:lstStyle/>
          <a:p>
            <a:br>
              <a:rPr lang="en-US" sz="5400" dirty="0">
                <a:solidFill>
                  <a:schemeClr val="bg1"/>
                </a:solidFill>
                <a:hlinkClick r:id="rId2"/>
              </a:rPr>
            </a:br>
            <a:br>
              <a:rPr lang="en-US" sz="5400" dirty="0">
                <a:solidFill>
                  <a:schemeClr val="bg1"/>
                </a:solidFill>
                <a:hlinkClick r:id="rId2"/>
              </a:rPr>
            </a:br>
            <a:r>
              <a:rPr lang="en-US" sz="5400" dirty="0">
                <a:solidFill>
                  <a:schemeClr val="bg1"/>
                </a:solidFill>
                <a:hlinkClick r:id="rId2"/>
              </a:rPr>
              <a:t>go.tufts.edu/StatsWorkshopRecordings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E0DCFCC-0696-2344-AD12-03702BA613C6}"/>
              </a:ext>
            </a:extLst>
          </p:cNvPr>
          <p:cNvSpPr txBox="1">
            <a:spLocks/>
          </p:cNvSpPr>
          <p:nvPr/>
        </p:nvSpPr>
        <p:spPr>
          <a:xfrm>
            <a:off x="2317301" y="2276061"/>
            <a:ext cx="7557398" cy="685800"/>
          </a:xfrm>
          <a:prstGeom prst="rect">
            <a:avLst/>
          </a:prstGeom>
        </p:spPr>
        <p:txBody>
          <a:bodyPr/>
          <a:lstStyle>
            <a:lvl1pPr marL="339725" indent="-33972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0563" indent="-2857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66788" indent="-2222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54125" indent="-2222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1463" indent="-2222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Ten more workshops and recordings, with slides and code.</a:t>
            </a:r>
          </a:p>
        </p:txBody>
      </p:sp>
    </p:spTree>
    <p:extLst>
      <p:ext uri="{BB962C8B-B14F-4D97-AF65-F5344CB8AC3E}">
        <p14:creationId xmlns:p14="http://schemas.microsoft.com/office/powerpoint/2010/main" val="31812421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127BC-7473-4B1C-BF3B-4633D675A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1F3F5-D36A-4D4F-9BF6-0737F8FEC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b="1" cap="small" spc="200" dirty="0">
                <a:latin typeface="Century Gothic" panose="020B0502020202020204" pitchFamily="34" charset="0"/>
              </a:rPr>
              <a:t>Kyle Monahan</a:t>
            </a:r>
          </a:p>
          <a:p>
            <a:pPr marL="0" indent="0" algn="ctr">
              <a:buNone/>
            </a:pPr>
            <a:r>
              <a:rPr lang="en-US" cap="small" spc="200" dirty="0">
                <a:latin typeface="Century Gothic" panose="020B0502020202020204" pitchFamily="34" charset="0"/>
              </a:rPr>
              <a:t>Sr. Data Science Specialist</a:t>
            </a:r>
          </a:p>
          <a:p>
            <a:pPr marL="0" indent="0" algn="ctr">
              <a:buNone/>
            </a:pPr>
            <a:r>
              <a:rPr lang="en-US" sz="3200" dirty="0">
                <a:latin typeface="Century Gothic"/>
                <a:cs typeface="Calibri"/>
                <a:hlinkClick r:id="rId2"/>
              </a:rPr>
              <a:t>kyle.monahan@tufts.edu</a:t>
            </a:r>
            <a:endParaRPr lang="en-US" sz="3200" dirty="0">
              <a:latin typeface="Century Gothic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entury Gothic"/>
              <a:cs typeface="Calibri"/>
            </a:endParaRPr>
          </a:p>
          <a:p>
            <a:pPr marL="0" indent="0" algn="ctr">
              <a:buNone/>
            </a:pPr>
            <a:r>
              <a:rPr lang="en-US" sz="3200" dirty="0">
                <a:latin typeface="Century Gothic"/>
                <a:cs typeface="Calibri"/>
              </a:rPr>
              <a:t>Thank you! </a:t>
            </a: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686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20F77-E944-464F-9E8F-227F14C4F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C7761-E0CD-4623-9079-2184F0DBF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Discuss </a:t>
            </a:r>
            <a:r>
              <a:rPr lang="en-US" b="1" dirty="0"/>
              <a:t>common</a:t>
            </a:r>
            <a:r>
              <a:rPr lang="en-US" dirty="0"/>
              <a:t> </a:t>
            </a:r>
            <a:r>
              <a:rPr lang="en-US" b="1" dirty="0"/>
              <a:t>professional</a:t>
            </a:r>
            <a:r>
              <a:rPr lang="en-US" dirty="0"/>
              <a:t> roles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Provide an </a:t>
            </a:r>
            <a:r>
              <a:rPr lang="en-US" b="1" dirty="0"/>
              <a:t>overview</a:t>
            </a:r>
            <a:r>
              <a:rPr lang="en-US" dirty="0"/>
              <a:t> of the statistical language R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n-US" b="1" dirty="0"/>
              <a:t>Compare </a:t>
            </a:r>
            <a:r>
              <a:rPr lang="en-US" dirty="0"/>
              <a:t>R to other statistical programs (SAS, SPSS, etc.)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Learn about </a:t>
            </a:r>
            <a:r>
              <a:rPr lang="en-US" b="1" dirty="0"/>
              <a:t>what you can do </a:t>
            </a:r>
            <a:r>
              <a:rPr lang="en-US" dirty="0"/>
              <a:t>with R and other programs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Walk through </a:t>
            </a:r>
            <a:r>
              <a:rPr lang="en-US" b="1" dirty="0"/>
              <a:t>all interfaces together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Selecting which software(s) to use 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Learn about </a:t>
            </a:r>
            <a:r>
              <a:rPr lang="en-US" b="1" dirty="0"/>
              <a:t>resources</a:t>
            </a:r>
            <a:r>
              <a:rPr lang="en-US" dirty="0"/>
              <a:t> beyond Tufts and </a:t>
            </a:r>
            <a:r>
              <a:rPr lang="en-US" b="1" dirty="0"/>
              <a:t>troubleshooting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0790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DataLab</Template>
  <TotalTime>3626</TotalTime>
  <Words>1834</Words>
  <Application>Microsoft Office PowerPoint</Application>
  <PresentationFormat>Widescreen</PresentationFormat>
  <Paragraphs>297</Paragraphs>
  <Slides>89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4" baseType="lpstr">
      <vt:lpstr>Arial</vt:lpstr>
      <vt:lpstr>Calibri</vt:lpstr>
      <vt:lpstr>Century Gothic</vt:lpstr>
      <vt:lpstr>Consolas</vt:lpstr>
      <vt:lpstr>Retrospect</vt:lpstr>
      <vt:lpstr>Choosing a Statistical Software</vt:lpstr>
      <vt:lpstr>Who am I?</vt:lpstr>
      <vt:lpstr>Welcome!</vt:lpstr>
      <vt:lpstr>All slides, code, recording:   https://tufts.box.com/v/TNDSComparingStatsPrograms</vt:lpstr>
      <vt:lpstr>Your background…</vt:lpstr>
      <vt:lpstr>Who is attending? </vt:lpstr>
      <vt:lpstr>PowerPoint Presentation</vt:lpstr>
      <vt:lpstr>Our goals</vt:lpstr>
      <vt:lpstr>Presentation Goals</vt:lpstr>
      <vt:lpstr>Learning Objectives</vt:lpstr>
      <vt:lpstr>Professional roles</vt:lpstr>
      <vt:lpstr>Data roles</vt:lpstr>
      <vt:lpstr>Data roles – Data science</vt:lpstr>
      <vt:lpstr>Data science – tasks</vt:lpstr>
      <vt:lpstr>Research roles</vt:lpstr>
      <vt:lpstr>What is R?</vt:lpstr>
      <vt:lpstr>What is R?</vt:lpstr>
      <vt:lpstr>How did R come to be?</vt:lpstr>
      <vt:lpstr>Why use R?</vt:lpstr>
      <vt:lpstr>What does R consist of?</vt:lpstr>
      <vt:lpstr>PowerPoint Presentation</vt:lpstr>
      <vt:lpstr>Let’s open R</vt:lpstr>
      <vt:lpstr>Getting started with R</vt:lpstr>
      <vt:lpstr>Comparing R with...</vt:lpstr>
      <vt:lpstr>R vs SPSS</vt:lpstr>
      <vt:lpstr>R vs SPSS</vt:lpstr>
      <vt:lpstr>Learning SPSS</vt:lpstr>
      <vt:lpstr>Let’s open SPSS</vt:lpstr>
      <vt:lpstr>R vs Stata</vt:lpstr>
      <vt:lpstr>R vs Stata</vt:lpstr>
      <vt:lpstr>Learning Stata</vt:lpstr>
      <vt:lpstr>Let’s open Stata</vt:lpstr>
      <vt:lpstr>R vs Python</vt:lpstr>
      <vt:lpstr>R vs Python</vt:lpstr>
      <vt:lpstr>Learning Python</vt:lpstr>
      <vt:lpstr>Let’s open Python (Anaconda)</vt:lpstr>
      <vt:lpstr>R vs SAS</vt:lpstr>
      <vt:lpstr>R vs SAS</vt:lpstr>
      <vt:lpstr>Learning SAS </vt:lpstr>
      <vt:lpstr>Let’s open SAS</vt:lpstr>
      <vt:lpstr>R vs MATLAB</vt:lpstr>
      <vt:lpstr>Learning MATLAB</vt:lpstr>
      <vt:lpstr>Let’s open MATLAB</vt:lpstr>
      <vt:lpstr>R vs JASP</vt:lpstr>
      <vt:lpstr>Let’s open JASP</vt:lpstr>
      <vt:lpstr>Choosing a statistical software</vt:lpstr>
      <vt:lpstr>Choosing a statistical software</vt:lpstr>
      <vt:lpstr>PowerPoint Presentation</vt:lpstr>
      <vt:lpstr>Who uses R?</vt:lpstr>
      <vt:lpstr>PowerPoint Presentation</vt:lpstr>
      <vt:lpstr>PowerPoint Presentation</vt:lpstr>
      <vt:lpstr>PowerPoint Presentation</vt:lpstr>
      <vt:lpstr>You!</vt:lpstr>
      <vt:lpstr>But how?</vt:lpstr>
      <vt:lpstr>Where is R at Tufts?</vt:lpstr>
      <vt:lpstr>Where is R beyond Tufts?</vt:lpstr>
      <vt:lpstr>Installing R/RStudio</vt:lpstr>
      <vt:lpstr>Time check</vt:lpstr>
      <vt:lpstr>Also,  remote computing</vt:lpstr>
      <vt:lpstr>vdi.it.tufts.edu</vt:lpstr>
      <vt:lpstr>The Cluster</vt:lpstr>
      <vt:lpstr>Not this</vt:lpstr>
      <vt:lpstr>The HPC Cluster </vt:lpstr>
      <vt:lpstr>Tufts HPC</vt:lpstr>
      <vt:lpstr>PowerPoint Presentation</vt:lpstr>
      <vt:lpstr>PowerPoint Presentation</vt:lpstr>
      <vt:lpstr>PowerPoint Presentation</vt:lpstr>
      <vt:lpstr>Your organization may have a cluster</vt:lpstr>
      <vt:lpstr>If not, there’s always AWS</vt:lpstr>
      <vt:lpstr>How to learn R?</vt:lpstr>
      <vt:lpstr>Additional Resources</vt:lpstr>
      <vt:lpstr>Scripts &amp; Notebooks</vt:lpstr>
      <vt:lpstr>Two Scripts in One Notebook?</vt:lpstr>
      <vt:lpstr>Questions?</vt:lpstr>
      <vt:lpstr>But wait! Aren’t we forgetting something?</vt:lpstr>
      <vt:lpstr>How to avoid this?</vt:lpstr>
      <vt:lpstr>help()</vt:lpstr>
      <vt:lpstr>?</vt:lpstr>
      <vt:lpstr>rdocumentation.org</vt:lpstr>
      <vt:lpstr>PowerPoint Presentation</vt:lpstr>
      <vt:lpstr>Object + Verb + R (+ Error)</vt:lpstr>
      <vt:lpstr>We made it!</vt:lpstr>
      <vt:lpstr>Any questions?</vt:lpstr>
      <vt:lpstr>Other resources</vt:lpstr>
      <vt:lpstr>Building your Data Science Resume</vt:lpstr>
      <vt:lpstr>PowerPoint Presentation</vt:lpstr>
      <vt:lpstr>PowerPoint Presentation</vt:lpstr>
      <vt:lpstr>  go.tufts.edu/StatsWorkshopRecordings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Uustalu, Uku-Kaspar</dc:creator>
  <cp:lastModifiedBy>Monahan, Kyle M.</cp:lastModifiedBy>
  <cp:revision>129</cp:revision>
  <dcterms:created xsi:type="dcterms:W3CDTF">2019-10-29T04:58:45Z</dcterms:created>
  <dcterms:modified xsi:type="dcterms:W3CDTF">2021-03-01T17:01:20Z</dcterms:modified>
</cp:coreProperties>
</file>