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1"/>
  </p:notesMasterIdLst>
  <p:sldIdLst>
    <p:sldId id="353" r:id="rId3"/>
    <p:sldId id="802" r:id="rId4"/>
    <p:sldId id="799" r:id="rId5"/>
    <p:sldId id="810" r:id="rId6"/>
    <p:sldId id="812" r:id="rId7"/>
    <p:sldId id="831" r:id="rId8"/>
    <p:sldId id="448" r:id="rId9"/>
    <p:sldId id="848" r:id="rId10"/>
    <p:sldId id="850" r:id="rId11"/>
    <p:sldId id="851" r:id="rId12"/>
    <p:sldId id="852" r:id="rId13"/>
    <p:sldId id="869" r:id="rId14"/>
    <p:sldId id="853" r:id="rId15"/>
    <p:sldId id="821" r:id="rId16"/>
    <p:sldId id="827" r:id="rId17"/>
    <p:sldId id="263" r:id="rId18"/>
    <p:sldId id="854" r:id="rId19"/>
    <p:sldId id="855" r:id="rId20"/>
    <p:sldId id="856" r:id="rId21"/>
    <p:sldId id="849" r:id="rId22"/>
    <p:sldId id="868" r:id="rId23"/>
    <p:sldId id="857" r:id="rId24"/>
    <p:sldId id="863" r:id="rId25"/>
    <p:sldId id="858" r:id="rId26"/>
    <p:sldId id="828" r:id="rId27"/>
    <p:sldId id="329" r:id="rId28"/>
    <p:sldId id="811" r:id="rId29"/>
    <p:sldId id="8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-Abbadi, Naglaa" initials="EAN" lastIdx="5" clrIdx="0">
    <p:extLst>
      <p:ext uri="{19B8F6BF-5375-455C-9EA6-DF929625EA0E}">
        <p15:presenceInfo xmlns:p15="http://schemas.microsoft.com/office/powerpoint/2012/main" userId="S::nelabb01@tufts.edu::0a281439-25b2-4666-a819-b6b92d8ecd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81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/>
    <p:restoredTop sz="60409"/>
  </p:normalViewPr>
  <p:slideViewPr>
    <p:cSldViewPr snapToGrid="0" snapToObjects="1">
      <p:cViewPr varScale="1">
        <p:scale>
          <a:sx n="81" d="100"/>
          <a:sy n="81" d="100"/>
        </p:scale>
        <p:origin x="3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elabbadi/Box/Presentation_2020_N305NEPI_NPS%20FOP/Tables%20an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'Labonte 2018'!$I$3:$I$4</c:f>
              <c:strCache>
                <c:ptCount val="2"/>
                <c:pt idx="1">
                  <c:v>Primary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'Labonte 2018'!$H$5:$H$19</c:f>
              <c:strCache>
                <c:ptCount val="15"/>
                <c:pt idx="0">
                  <c:v>Preschools</c:v>
                </c:pt>
                <c:pt idx="1">
                  <c:v>Reformulation</c:v>
                </c:pt>
                <c:pt idx="2">
                  <c:v>Subsidies</c:v>
                </c:pt>
                <c:pt idx="3">
                  <c:v>Consumer education</c:v>
                </c:pt>
                <c:pt idx="4">
                  <c:v>Taxation</c:v>
                </c:pt>
                <c:pt idx="5">
                  <c:v>Food assistance programs</c:v>
                </c:pt>
                <c:pt idx="6">
                  <c:v>Food systems/surveillance</c:v>
                </c:pt>
                <c:pt idx="7">
                  <c:v>Recreational facilities</c:v>
                </c:pt>
                <c:pt idx="8">
                  <c:v>Government facilities</c:v>
                </c:pt>
                <c:pt idx="9">
                  <c:v>Vending machines</c:v>
                </c:pt>
                <c:pt idx="10">
                  <c:v>Health facilities</c:v>
                </c:pt>
                <c:pt idx="11">
                  <c:v>Regulation of claims</c:v>
                </c:pt>
                <c:pt idx="12">
                  <c:v>Restriction of marketing to children</c:v>
                </c:pt>
                <c:pt idx="13">
                  <c:v>FOP labeling</c:v>
                </c:pt>
                <c:pt idx="14">
                  <c:v>Schools</c:v>
                </c:pt>
              </c:strCache>
            </c:strRef>
          </c:cat>
          <c:val>
            <c:numRef>
              <c:f>'Labonte 2018'!$I$5:$I$19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7</c:v>
                </c:pt>
                <c:pt idx="12">
                  <c:v>10</c:v>
                </c:pt>
                <c:pt idx="13">
                  <c:v>12</c:v>
                </c:pt>
                <c:pt idx="1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D-5E48-AACF-FE9ED9CC5F11}"/>
            </c:ext>
          </c:extLst>
        </c:ser>
        <c:ser>
          <c:idx val="1"/>
          <c:order val="1"/>
          <c:tx>
            <c:strRef>
              <c:f>'Labonte 2018'!$J$3:$J$4</c:f>
              <c:strCache>
                <c:ptCount val="2"/>
                <c:pt idx="1">
                  <c:v>Additional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'Labonte 2018'!$H$5:$H$19</c:f>
              <c:strCache>
                <c:ptCount val="15"/>
                <c:pt idx="0">
                  <c:v>Preschools</c:v>
                </c:pt>
                <c:pt idx="1">
                  <c:v>Reformulation</c:v>
                </c:pt>
                <c:pt idx="2">
                  <c:v>Subsidies</c:v>
                </c:pt>
                <c:pt idx="3">
                  <c:v>Consumer education</c:v>
                </c:pt>
                <c:pt idx="4">
                  <c:v>Taxation</c:v>
                </c:pt>
                <c:pt idx="5">
                  <c:v>Food assistance programs</c:v>
                </c:pt>
                <c:pt idx="6">
                  <c:v>Food systems/surveillance</c:v>
                </c:pt>
                <c:pt idx="7">
                  <c:v>Recreational facilities</c:v>
                </c:pt>
                <c:pt idx="8">
                  <c:v>Government facilities</c:v>
                </c:pt>
                <c:pt idx="9">
                  <c:v>Vending machines</c:v>
                </c:pt>
                <c:pt idx="10">
                  <c:v>Health facilities</c:v>
                </c:pt>
                <c:pt idx="11">
                  <c:v>Regulation of claims</c:v>
                </c:pt>
                <c:pt idx="12">
                  <c:v>Restriction of marketing to children</c:v>
                </c:pt>
                <c:pt idx="13">
                  <c:v>FOP labeling</c:v>
                </c:pt>
                <c:pt idx="14">
                  <c:v>Schools</c:v>
                </c:pt>
              </c:strCache>
            </c:strRef>
          </c:cat>
          <c:val>
            <c:numRef>
              <c:f>'Labonte 2018'!$J$5:$J$19</c:f>
              <c:numCache>
                <c:formatCode>General</c:formatCode>
                <c:ptCount val="15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19</c:v>
                </c:pt>
                <c:pt idx="10">
                  <c:v>0</c:v>
                </c:pt>
                <c:pt idx="11">
                  <c:v>2</c:v>
                </c:pt>
                <c:pt idx="12">
                  <c:v>6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6D-5E48-AACF-FE9ED9CC5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4377488"/>
        <c:axId val="774379136"/>
      </c:barChart>
      <c:catAx>
        <c:axId val="77437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79136"/>
        <c:crosses val="autoZero"/>
        <c:auto val="1"/>
        <c:lblAlgn val="ctr"/>
        <c:lblOffset val="100"/>
        <c:noMultiLvlLbl val="0"/>
      </c:catAx>
      <c:valAx>
        <c:axId val="77437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NPS models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37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776EA-6609-1B4E-B630-09F300FBF0AA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1983-06BF-3E44-9119-BBCA523C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E938E-A8C3-402D-A1CE-EECFE37756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C3966-6890-C643-BABE-2355E2FC44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0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C3966-6890-C643-BABE-2355E2FC44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4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8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113BC-E7A3-444A-B643-FA563C7289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C3966-6890-C643-BABE-2355E2FC44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1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1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80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6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C3966-6890-C643-BABE-2355E2FC44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59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C3966-6890-C643-BABE-2355E2FC44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4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96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5D42-7220-4E40-99B4-E1705FF532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9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7E85-ECBA-BA4A-8009-445D63109A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3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47E85-ECBA-BA4A-8009-445D63109A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41983-06BF-3E44-9119-BBCA523C0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1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E365-6135-8D43-9C6A-C2F46A10F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D943D-687D-6041-BFB5-4905EF2A4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2C80D-2E78-C24A-9AC5-4085E953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A89B-EA57-8C4C-9898-E295D5D0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0C156-4BDF-0441-AA4A-E5F3379BB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C97D8-70DA-124C-BDC8-FBF4D6A5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080" y="6356350"/>
            <a:ext cx="5709920" cy="365125"/>
          </a:xfrm>
          <a:prstGeom prst="rect">
            <a:avLst/>
          </a:prstGeom>
        </p:spPr>
        <p:txBody>
          <a:bodyPr/>
          <a:lstStyle/>
          <a:p>
            <a:fld id="{4C715028-4114-4848-A898-30CE01C0732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87A16-10A6-B943-90FC-90802610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4763"/>
            <a:ext cx="57099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9F20-F5E6-AD4C-8ED3-1E3AFD5C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0D89E-CEFD-4141-8B7C-ED57EBC80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31998-996B-6746-918A-DACE548BE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DA0B-EE76-7E40-A501-BDAAE471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080" y="6356350"/>
            <a:ext cx="5709920" cy="365125"/>
          </a:xfrm>
          <a:prstGeom prst="rect">
            <a:avLst/>
          </a:prstGeom>
        </p:spPr>
        <p:txBody>
          <a:bodyPr/>
          <a:lstStyle/>
          <a:p>
            <a:fld id="{4C715028-4114-4848-A898-30CE01C0732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7AE8-DD58-FD42-A1DA-755C921E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4763"/>
            <a:ext cx="57099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C6877-4912-3147-8804-A02CB35B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48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A6C7578E-30D3-BF43-BE7B-C797CB8EC0F9}"/>
              </a:ext>
            </a:extLst>
          </p:cNvPr>
          <p:cNvSpPr/>
          <p:nvPr userDrawn="1"/>
        </p:nvSpPr>
        <p:spPr>
          <a:xfrm>
            <a:off x="4570157" y="793924"/>
            <a:ext cx="3149221" cy="336227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621536" y="3940320"/>
            <a:ext cx="8982188" cy="1828800"/>
          </a:xfrm>
        </p:spPr>
        <p:txBody>
          <a:bodyPr anchor="ctr">
            <a:normAutofit/>
          </a:bodyPr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21536" y="1275828"/>
            <a:ext cx="9046464" cy="239847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62924" y="1491916"/>
            <a:ext cx="8940800" cy="1937083"/>
          </a:xfrm>
        </p:spPr>
        <p:txBody>
          <a:bodyPr anchor="ctr">
            <a:normAutofit/>
          </a:bodyPr>
          <a:lstStyle>
            <a:lvl1pPr marL="0" indent="0" algn="l">
              <a:buNone/>
              <a:defRPr sz="44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0B6834-7B2B-1E4F-9299-CA6C2CD34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6588" y="6385559"/>
            <a:ext cx="2362200" cy="3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1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2462-C360-7F4B-8CCE-862B23745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CB825-EC47-EB48-8617-B701AD27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D9CB-F15D-5D49-8CD6-C96CBEFE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2D1B-EE13-274D-9E48-C08821FF0A41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7B263-D63C-B44D-A2EA-7FF21C90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3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D6FAD51-0BFC-FC4E-814A-D6FB1EBA2B32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4738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9A39CB-E70E-614C-9DC9-79EFD51F3F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3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F97F017-4C31-8648-B347-BEA281A32E1D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035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596200"/>
            <a:ext cx="5181600" cy="640080"/>
          </a:xfrm>
          <a:solidFill>
            <a:schemeClr val="accent2">
              <a:lumMod val="75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596200"/>
            <a:ext cx="5181600" cy="640080"/>
          </a:xfrm>
          <a:solidFill>
            <a:schemeClr val="accent2">
              <a:lumMod val="75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AFD707DF-1781-C144-84FA-3F4ADBDA3AC1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4075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0B07325-82BF-524E-9B27-9B11F3B31D96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811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EC5D3B3-C465-CC4E-9879-A422396300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0A095B-2154-9D4B-9CA3-0C143528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4741C5D-7AB1-4549-823F-EC436EEBF7F2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574B6D-5768-2B45-934C-216C95A57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357" y="6443283"/>
            <a:ext cx="2362200" cy="3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73B0-E95A-7748-9CE1-702F6C40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B2AC-B0D3-4543-82C0-EF635ECE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14EFD-D3BB-B34D-A396-2B9A7BB1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1D229-AD0D-4942-AF6D-1D1AA4735165}"/>
              </a:ext>
            </a:extLst>
          </p:cNvPr>
          <p:cNvSpPr/>
          <p:nvPr userDrawn="1"/>
        </p:nvSpPr>
        <p:spPr>
          <a:xfrm flipV="1">
            <a:off x="787400" y="1234441"/>
            <a:ext cx="711200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EC5D3B3-C465-CC4E-9879-A422396300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0A095B-2154-9D4B-9CA3-0C143528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8D852F5-BFC9-6A44-8A8C-C50458E7208F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2EC649-79FD-3B4B-A3C7-3A10636947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357" y="6443283"/>
            <a:ext cx="2362200" cy="3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9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1031FEF-97F2-8E4A-97D5-77954797B6C7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7277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F28AE9-750B-874B-AB87-9858283DDC6F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B93F7-8A2A-2C4C-A434-A9595DA4E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357" y="6443283"/>
            <a:ext cx="2362200" cy="3722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7996FB-0011-0D4E-8333-4FD8A409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F1BC34-B170-5E49-A0A7-05D65CA842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167EC3E-2FD6-0340-B79D-7C31372791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7181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419600"/>
          </a:xfrm>
          <a:noFill/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EDAD6"/>
              </a:buClr>
              <a:buSzPct val="60000"/>
              <a:buFont typeface="Wingdings"/>
              <a:buChar char=""/>
              <a:tabLst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640080" marR="0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2F62"/>
              </a:buClr>
              <a:buSzPct val="70000"/>
              <a:buFont typeface="Wingdings 2"/>
              <a:buChar char=""/>
              <a:tabLst/>
              <a:defRPr sz="12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AD6"/>
              </a:buClr>
              <a:buSzPct val="75000"/>
              <a:buFont typeface="Wingdings"/>
              <a:buChar char=""/>
              <a:tabLst/>
              <a:defRPr sz="1000"/>
            </a:lvl3pPr>
            <a:lvl4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47D"/>
              </a:buClr>
              <a:buSzPct val="75000"/>
              <a:buFont typeface="Wingdings"/>
              <a:buChar char=""/>
              <a:tabLst/>
              <a:defRPr sz="900"/>
            </a:lvl4pPr>
            <a:lvl5pPr marL="18288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CFCC"/>
              </a:buClr>
              <a:buSzPct val="65000"/>
              <a:buFont typeface="Wingdings"/>
              <a:buChar char=""/>
              <a:tabLst/>
              <a:defRPr sz="900"/>
            </a:lvl5pPr>
          </a:lstStyle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EDAD6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2F6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AD6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47D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B30BC3D-2FD2-5A43-A201-2EF2ECA91734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658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550400" y="1752600"/>
            <a:ext cx="2133600" cy="4419600"/>
          </a:xfrm>
          <a:noFill/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EDAD6"/>
              </a:buClr>
              <a:buSzPct val="60000"/>
              <a:buFont typeface="Wingdings"/>
              <a:buChar char=""/>
              <a:tabLst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640080" marR="0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2F62"/>
              </a:buClr>
              <a:buSzPct val="70000"/>
              <a:buFont typeface="Wingdings 2"/>
              <a:buChar char=""/>
              <a:tabLst/>
              <a:defRPr sz="1200"/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AD6"/>
              </a:buClr>
              <a:buSzPct val="75000"/>
              <a:buFont typeface="Wingdings"/>
              <a:buChar char=""/>
              <a:tabLst/>
              <a:defRPr sz="1000"/>
            </a:lvl3pPr>
            <a:lvl4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47D"/>
              </a:buClr>
              <a:buSzPct val="75000"/>
              <a:buFont typeface="Wingdings"/>
              <a:buChar char=""/>
              <a:tabLst/>
              <a:defRPr sz="900"/>
            </a:lvl4pPr>
            <a:lvl5pPr marL="18288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CFCC"/>
              </a:buClr>
              <a:buSzPct val="65000"/>
              <a:buFont typeface="Wingdings"/>
              <a:buChar char=""/>
              <a:tabLst/>
              <a:defRPr sz="900"/>
            </a:lvl5pPr>
          </a:lstStyle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EDAD6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2F6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EDAD6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1747D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C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52412C5-948E-1744-A780-295EC2A49BD3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8162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DFA34E-8813-934F-968C-43C52A842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000" y="6430769"/>
            <a:ext cx="2362200" cy="372233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AEDAE9B-09CE-724E-B94F-C5F4FD382E66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049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F28AE9-750B-874B-AB87-9858283DDC6F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B93F7-8A2A-2C4C-A434-A9595DA4E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357" y="6443283"/>
            <a:ext cx="2362200" cy="3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35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F28AE9-750B-874B-AB87-9858283DDC6F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239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fld id="{054A96E4-07FF-D540-8276-C242CE638A0C}" type="datetime1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5196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EA0A-ABCB-534E-A5CD-11CF968F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A07C7-D3AA-084E-A6AE-34A66138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5DDE-9B83-2742-B079-F28E1DB3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080" y="6356350"/>
            <a:ext cx="57099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27C8-1533-DF40-8EAB-EC88FA56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4763"/>
            <a:ext cx="57099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A6263-56C8-7A4F-B96A-6B43DC9D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2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F38D7CE-C595-AB4A-9160-B689494F83C4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4837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30DF37B-8DF3-064D-ABA0-CDCC90333B52}"/>
              </a:ext>
            </a:extLst>
          </p:cNvPr>
          <p:cNvSpPr txBox="1">
            <a:spLocks/>
          </p:cNvSpPr>
          <p:nvPr userDrawn="1"/>
        </p:nvSpPr>
        <p:spPr>
          <a:xfrm>
            <a:off x="11706087" y="6388840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A3D07-015E-E741-AB45-FD763FAAEC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209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1579-7DA3-8742-9799-9480E722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2590-9B12-BF40-B77C-524CB8A77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80" y="1158240"/>
            <a:ext cx="5633720" cy="5018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823F8-B1B2-754C-8E4B-80F7246E5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65224"/>
            <a:ext cx="5720080" cy="5011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09FF-6850-8140-923A-8191967A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4367-75D6-D24F-8039-CAE384DE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136526"/>
            <a:ext cx="1141984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D7B01-C0DE-AC41-9FD5-DA81BE68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50" y="1125538"/>
            <a:ext cx="53803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66B68-54C4-D845-8835-B275499B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50" y="2114550"/>
            <a:ext cx="5380326" cy="4075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01E12-5A98-6B49-A1E9-5C4D8A292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5538"/>
            <a:ext cx="53960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8365E-64A1-4649-808F-BA442633A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14550"/>
            <a:ext cx="5396072" cy="4075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A46F9-F959-404A-847F-837ADCBF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5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2F8A-B1C3-D94A-87BA-552A214C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5DACE-DD95-F145-8966-6D1FC56B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10B38-E47F-AF45-853A-7846418F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8790-C4C7-414B-836E-C27A47A9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1D3C-2612-2048-9B6C-FC85C42F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89454-8FC6-1842-82BA-23DA108C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31968-5C21-7841-AC2C-F01E9044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A759-0027-5242-ADD5-9E2DA148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178D8-95A8-1249-97C7-BCD26315A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B0635-B8E9-6349-8D57-DB02E4BF5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A6894-2103-304A-BC40-84CFCA72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6080" y="6356350"/>
            <a:ext cx="5709920" cy="365125"/>
          </a:xfrm>
          <a:prstGeom prst="rect">
            <a:avLst/>
          </a:prstGeom>
        </p:spPr>
        <p:txBody>
          <a:bodyPr/>
          <a:lstStyle/>
          <a:p>
            <a:fld id="{4C715028-4114-4848-A898-30CE01C0732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16098-2360-A048-AC02-CF55A19E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4763"/>
            <a:ext cx="57099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DF94-4CEC-7543-907F-9B7C3C89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C47A2-A43C-F94E-B9B8-90634744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136525"/>
            <a:ext cx="11430000" cy="8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740F5-3F05-3148-98BC-541A47F9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158240"/>
            <a:ext cx="114300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3DDD-A437-FD46-AB2F-4E16C3D08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05920" y="139383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3D07-015E-E741-AB45-FD763FAAEC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44D13EF-49AD-E54A-847B-D629236AE365}"/>
              </a:ext>
            </a:extLst>
          </p:cNvPr>
          <p:cNvSpPr txBox="1">
            <a:spLocks/>
          </p:cNvSpPr>
          <p:nvPr userDrawn="1"/>
        </p:nvSpPr>
        <p:spPr>
          <a:xfrm>
            <a:off x="386080" y="6353175"/>
            <a:ext cx="5710237" cy="365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7281F30-8FEC-FD4C-954A-726225857AA3}"/>
              </a:ext>
            </a:extLst>
          </p:cNvPr>
          <p:cNvSpPr txBox="1">
            <a:spLocks/>
          </p:cNvSpPr>
          <p:nvPr userDrawn="1"/>
        </p:nvSpPr>
        <p:spPr>
          <a:xfrm>
            <a:off x="6105843" y="6353175"/>
            <a:ext cx="5710237" cy="365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Click to edit Master text styles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16F93A2-10EE-1045-BD42-063A7481D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7840" y="228600"/>
            <a:ext cx="1118616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7840" y="1600200"/>
            <a:ext cx="1118616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938870" y="6400801"/>
            <a:ext cx="8797864" cy="381193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7840" y="1280160"/>
            <a:ext cx="11186160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30F43-C292-B34E-BFEE-39026FCB20B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61357" y="6443283"/>
            <a:ext cx="2362200" cy="3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5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5" r:id="rId11"/>
    <p:sldLayoutId id="2147483683" r:id="rId12"/>
    <p:sldLayoutId id="2147483684" r:id="rId13"/>
    <p:sldLayoutId id="2147483685" r:id="rId14"/>
    <p:sldLayoutId id="2147483694" r:id="rId15"/>
    <p:sldLayoutId id="2147483686" r:id="rId16"/>
    <p:sldLayoutId id="2147483687" r:id="rId17"/>
    <p:sldLayoutId id="2147483688" r:id="rId18"/>
    <p:sldLayoutId id="2147483690" r:id="rId19"/>
    <p:sldLayoutId id="2147483691" r:id="rId20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sustainabledevelopment.un.org/content/documents/11803Official-List-of-Proposed-SDG-Indicator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jpeg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: Shape 4101">
            <a:extLst>
              <a:ext uri="{FF2B5EF4-FFF2-40B4-BE49-F238E27FC236}">
                <a16:creationId xmlns:a16="http://schemas.microsoft.com/office/drawing/2014/main" id="{424B5DCE-11A5-4472-AF2E-CAABE9C9CB10}"/>
              </a:ext>
            </a:extLst>
          </p:cNvPr>
          <p:cNvSpPr>
            <a:spLocks/>
          </p:cNvSpPr>
          <p:nvPr/>
        </p:nvSpPr>
        <p:spPr bwMode="auto">
          <a:xfrm>
            <a:off x="872459" y="1861897"/>
            <a:ext cx="641166" cy="4197709"/>
          </a:xfrm>
          <a:custGeom>
            <a:avLst/>
            <a:gdLst>
              <a:gd name="connsiteX0" fmla="*/ 64019 w 641166"/>
              <a:gd name="connsiteY0" fmla="*/ 0 h 5263379"/>
              <a:gd name="connsiteX1" fmla="*/ 82720 w 641166"/>
              <a:gd name="connsiteY1" fmla="*/ 0 h 5263379"/>
              <a:gd name="connsiteX2" fmla="*/ 120121 w 641166"/>
              <a:gd name="connsiteY2" fmla="*/ 1095015 h 5263379"/>
              <a:gd name="connsiteX3" fmla="*/ 181697 w 641166"/>
              <a:gd name="connsiteY3" fmla="*/ 1095015 h 5263379"/>
              <a:gd name="connsiteX4" fmla="*/ 225028 w 641166"/>
              <a:gd name="connsiteY4" fmla="*/ 0 h 5263379"/>
              <a:gd name="connsiteX5" fmla="*/ 243728 w 641166"/>
              <a:gd name="connsiteY5" fmla="*/ 0 h 5263379"/>
              <a:gd name="connsiteX6" fmla="*/ 281130 w 641166"/>
              <a:gd name="connsiteY6" fmla="*/ 1095015 h 5263379"/>
              <a:gd name="connsiteX7" fmla="*/ 360037 w 641166"/>
              <a:gd name="connsiteY7" fmla="*/ 1095015 h 5263379"/>
              <a:gd name="connsiteX8" fmla="*/ 397439 w 641166"/>
              <a:gd name="connsiteY8" fmla="*/ 0 h 5263379"/>
              <a:gd name="connsiteX9" fmla="*/ 416596 w 641166"/>
              <a:gd name="connsiteY9" fmla="*/ 0 h 5263379"/>
              <a:gd name="connsiteX10" fmla="*/ 459470 w 641166"/>
              <a:gd name="connsiteY10" fmla="*/ 1095015 h 5263379"/>
              <a:gd name="connsiteX11" fmla="*/ 521046 w 641166"/>
              <a:gd name="connsiteY11" fmla="*/ 1095015 h 5263379"/>
              <a:gd name="connsiteX12" fmla="*/ 558447 w 641166"/>
              <a:gd name="connsiteY12" fmla="*/ 0 h 5263379"/>
              <a:gd name="connsiteX13" fmla="*/ 577604 w 641166"/>
              <a:gd name="connsiteY13" fmla="*/ 0 h 5263379"/>
              <a:gd name="connsiteX14" fmla="*/ 625496 w 641166"/>
              <a:gd name="connsiteY14" fmla="*/ 1133341 h 5263379"/>
              <a:gd name="connsiteX15" fmla="*/ 640091 w 641166"/>
              <a:gd name="connsiteY15" fmla="*/ 1503365 h 5263379"/>
              <a:gd name="connsiteX16" fmla="*/ 504626 w 641166"/>
              <a:gd name="connsiteY16" fmla="*/ 1788982 h 5263379"/>
              <a:gd name="connsiteX17" fmla="*/ 435467 w 641166"/>
              <a:gd name="connsiteY17" fmla="*/ 1803240 h 5263379"/>
              <a:gd name="connsiteX18" fmla="*/ 418302 w 641166"/>
              <a:gd name="connsiteY18" fmla="*/ 1804563 h 5263379"/>
              <a:gd name="connsiteX19" fmla="*/ 518694 w 641166"/>
              <a:gd name="connsiteY19" fmla="*/ 5001214 h 5263379"/>
              <a:gd name="connsiteX20" fmla="*/ 469269 w 641166"/>
              <a:gd name="connsiteY20" fmla="*/ 5207402 h 5263379"/>
              <a:gd name="connsiteX21" fmla="*/ 169222 w 641166"/>
              <a:gd name="connsiteY21" fmla="*/ 5207402 h 5263379"/>
              <a:gd name="connsiteX22" fmla="*/ 119298 w 641166"/>
              <a:gd name="connsiteY22" fmla="*/ 5001214 h 5263379"/>
              <a:gd name="connsiteX23" fmla="*/ 220628 w 641166"/>
              <a:gd name="connsiteY23" fmla="*/ 1804415 h 5263379"/>
              <a:gd name="connsiteX24" fmla="*/ 205415 w 641166"/>
              <a:gd name="connsiteY24" fmla="*/ 1803240 h 5263379"/>
              <a:gd name="connsiteX25" fmla="*/ 136085 w 641166"/>
              <a:gd name="connsiteY25" fmla="*/ 1788982 h 5263379"/>
              <a:gd name="connsiteX26" fmla="*/ 1075 w 641166"/>
              <a:gd name="connsiteY26" fmla="*/ 1503365 h 5263379"/>
              <a:gd name="connsiteX27" fmla="*/ 15671 w 641166"/>
              <a:gd name="connsiteY27" fmla="*/ 1133341 h 5263379"/>
              <a:gd name="connsiteX28" fmla="*/ 64019 w 641166"/>
              <a:gd name="connsiteY28" fmla="*/ 0 h 52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1166" h="5263379">
                <a:moveTo>
                  <a:pt x="64019" y="0"/>
                </a:moveTo>
                <a:lnTo>
                  <a:pt x="82720" y="0"/>
                </a:lnTo>
                <a:cubicBezTo>
                  <a:pt x="82720" y="0"/>
                  <a:pt x="95035" y="920725"/>
                  <a:pt x="120121" y="1095015"/>
                </a:cubicBezTo>
                <a:cubicBezTo>
                  <a:pt x="121946" y="1109615"/>
                  <a:pt x="180328" y="1109615"/>
                  <a:pt x="181697" y="1095015"/>
                </a:cubicBezTo>
                <a:cubicBezTo>
                  <a:pt x="197205" y="929850"/>
                  <a:pt x="225028" y="0"/>
                  <a:pt x="225028" y="0"/>
                </a:cubicBezTo>
                <a:lnTo>
                  <a:pt x="243728" y="0"/>
                </a:lnTo>
                <a:cubicBezTo>
                  <a:pt x="243728" y="0"/>
                  <a:pt x="256956" y="920725"/>
                  <a:pt x="281130" y="1095015"/>
                </a:cubicBezTo>
                <a:cubicBezTo>
                  <a:pt x="283410" y="1113722"/>
                  <a:pt x="358213" y="1113722"/>
                  <a:pt x="360037" y="1095015"/>
                </a:cubicBezTo>
                <a:cubicBezTo>
                  <a:pt x="382843" y="893806"/>
                  <a:pt x="397439" y="0"/>
                  <a:pt x="397439" y="0"/>
                </a:cubicBezTo>
                <a:lnTo>
                  <a:pt x="416596" y="0"/>
                </a:lnTo>
                <a:cubicBezTo>
                  <a:pt x="416596" y="0"/>
                  <a:pt x="443962" y="929850"/>
                  <a:pt x="459470" y="1095015"/>
                </a:cubicBezTo>
                <a:cubicBezTo>
                  <a:pt x="460839" y="1109615"/>
                  <a:pt x="519221" y="1109615"/>
                  <a:pt x="521046" y="1095015"/>
                </a:cubicBezTo>
                <a:cubicBezTo>
                  <a:pt x="546132" y="920725"/>
                  <a:pt x="558447" y="0"/>
                  <a:pt x="558447" y="0"/>
                </a:cubicBezTo>
                <a:lnTo>
                  <a:pt x="577604" y="0"/>
                </a:lnTo>
                <a:cubicBezTo>
                  <a:pt x="577604" y="0"/>
                  <a:pt x="623671" y="1110072"/>
                  <a:pt x="625496" y="1133341"/>
                </a:cubicBezTo>
                <a:cubicBezTo>
                  <a:pt x="625496" y="1133341"/>
                  <a:pt x="646021" y="1411657"/>
                  <a:pt x="640091" y="1503365"/>
                </a:cubicBezTo>
                <a:cubicBezTo>
                  <a:pt x="625496" y="1730125"/>
                  <a:pt x="592656" y="1761150"/>
                  <a:pt x="504626" y="1788982"/>
                </a:cubicBezTo>
                <a:cubicBezTo>
                  <a:pt x="485469" y="1795141"/>
                  <a:pt x="461979" y="1799818"/>
                  <a:pt x="435467" y="1803240"/>
                </a:cubicBezTo>
                <a:lnTo>
                  <a:pt x="418302" y="1804563"/>
                </a:lnTo>
                <a:lnTo>
                  <a:pt x="518694" y="5001214"/>
                </a:lnTo>
                <a:cubicBezTo>
                  <a:pt x="522189" y="5113544"/>
                  <a:pt x="509209" y="5175450"/>
                  <a:pt x="469269" y="5207402"/>
                </a:cubicBezTo>
                <a:cubicBezTo>
                  <a:pt x="377907" y="5281789"/>
                  <a:pt x="262581" y="5282288"/>
                  <a:pt x="169222" y="5207402"/>
                </a:cubicBezTo>
                <a:cubicBezTo>
                  <a:pt x="127785" y="5174452"/>
                  <a:pt x="115803" y="5113544"/>
                  <a:pt x="119298" y="5001214"/>
                </a:cubicBezTo>
                <a:lnTo>
                  <a:pt x="220628" y="1804415"/>
                </a:lnTo>
                <a:lnTo>
                  <a:pt x="205415" y="1803240"/>
                </a:lnTo>
                <a:cubicBezTo>
                  <a:pt x="178846" y="1799818"/>
                  <a:pt x="155242" y="1795141"/>
                  <a:pt x="136085" y="1788982"/>
                </a:cubicBezTo>
                <a:cubicBezTo>
                  <a:pt x="48511" y="1761150"/>
                  <a:pt x="15671" y="1729668"/>
                  <a:pt x="1075" y="1503365"/>
                </a:cubicBezTo>
                <a:cubicBezTo>
                  <a:pt x="-4854" y="1411657"/>
                  <a:pt x="15671" y="1133341"/>
                  <a:pt x="15671" y="1133341"/>
                </a:cubicBezTo>
                <a:cubicBezTo>
                  <a:pt x="17496" y="1110072"/>
                  <a:pt x="64019" y="0"/>
                  <a:pt x="64019" y="0"/>
                </a:cubicBezTo>
                <a:close/>
              </a:path>
            </a:pathLst>
          </a:custGeom>
          <a:solidFill>
            <a:srgbClr val="DFE9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101" name="Freeform: Shape 4100">
            <a:extLst>
              <a:ext uri="{FF2B5EF4-FFF2-40B4-BE49-F238E27FC236}">
                <a16:creationId xmlns:a16="http://schemas.microsoft.com/office/drawing/2014/main" id="{0B9D1863-DD04-469D-8996-D06892841CBF}"/>
              </a:ext>
            </a:extLst>
          </p:cNvPr>
          <p:cNvSpPr>
            <a:spLocks/>
          </p:cNvSpPr>
          <p:nvPr/>
        </p:nvSpPr>
        <p:spPr bwMode="auto">
          <a:xfrm>
            <a:off x="10582929" y="1861897"/>
            <a:ext cx="641166" cy="4197709"/>
          </a:xfrm>
          <a:custGeom>
            <a:avLst/>
            <a:gdLst>
              <a:gd name="connsiteX0" fmla="*/ 64019 w 641166"/>
              <a:gd name="connsiteY0" fmla="*/ 0 h 5263379"/>
              <a:gd name="connsiteX1" fmla="*/ 82720 w 641166"/>
              <a:gd name="connsiteY1" fmla="*/ 0 h 5263379"/>
              <a:gd name="connsiteX2" fmla="*/ 120121 w 641166"/>
              <a:gd name="connsiteY2" fmla="*/ 1095015 h 5263379"/>
              <a:gd name="connsiteX3" fmla="*/ 181697 w 641166"/>
              <a:gd name="connsiteY3" fmla="*/ 1095015 h 5263379"/>
              <a:gd name="connsiteX4" fmla="*/ 225028 w 641166"/>
              <a:gd name="connsiteY4" fmla="*/ 0 h 5263379"/>
              <a:gd name="connsiteX5" fmla="*/ 243728 w 641166"/>
              <a:gd name="connsiteY5" fmla="*/ 0 h 5263379"/>
              <a:gd name="connsiteX6" fmla="*/ 281130 w 641166"/>
              <a:gd name="connsiteY6" fmla="*/ 1095015 h 5263379"/>
              <a:gd name="connsiteX7" fmla="*/ 360037 w 641166"/>
              <a:gd name="connsiteY7" fmla="*/ 1095015 h 5263379"/>
              <a:gd name="connsiteX8" fmla="*/ 397439 w 641166"/>
              <a:gd name="connsiteY8" fmla="*/ 0 h 5263379"/>
              <a:gd name="connsiteX9" fmla="*/ 416596 w 641166"/>
              <a:gd name="connsiteY9" fmla="*/ 0 h 5263379"/>
              <a:gd name="connsiteX10" fmla="*/ 459470 w 641166"/>
              <a:gd name="connsiteY10" fmla="*/ 1095015 h 5263379"/>
              <a:gd name="connsiteX11" fmla="*/ 521046 w 641166"/>
              <a:gd name="connsiteY11" fmla="*/ 1095015 h 5263379"/>
              <a:gd name="connsiteX12" fmla="*/ 558447 w 641166"/>
              <a:gd name="connsiteY12" fmla="*/ 0 h 5263379"/>
              <a:gd name="connsiteX13" fmla="*/ 577604 w 641166"/>
              <a:gd name="connsiteY13" fmla="*/ 0 h 5263379"/>
              <a:gd name="connsiteX14" fmla="*/ 625496 w 641166"/>
              <a:gd name="connsiteY14" fmla="*/ 1133341 h 5263379"/>
              <a:gd name="connsiteX15" fmla="*/ 640091 w 641166"/>
              <a:gd name="connsiteY15" fmla="*/ 1503365 h 5263379"/>
              <a:gd name="connsiteX16" fmla="*/ 504626 w 641166"/>
              <a:gd name="connsiteY16" fmla="*/ 1788982 h 5263379"/>
              <a:gd name="connsiteX17" fmla="*/ 435467 w 641166"/>
              <a:gd name="connsiteY17" fmla="*/ 1803240 h 5263379"/>
              <a:gd name="connsiteX18" fmla="*/ 418302 w 641166"/>
              <a:gd name="connsiteY18" fmla="*/ 1804563 h 5263379"/>
              <a:gd name="connsiteX19" fmla="*/ 518694 w 641166"/>
              <a:gd name="connsiteY19" fmla="*/ 5001214 h 5263379"/>
              <a:gd name="connsiteX20" fmla="*/ 469269 w 641166"/>
              <a:gd name="connsiteY20" fmla="*/ 5207402 h 5263379"/>
              <a:gd name="connsiteX21" fmla="*/ 169222 w 641166"/>
              <a:gd name="connsiteY21" fmla="*/ 5207402 h 5263379"/>
              <a:gd name="connsiteX22" fmla="*/ 119298 w 641166"/>
              <a:gd name="connsiteY22" fmla="*/ 5001214 h 5263379"/>
              <a:gd name="connsiteX23" fmla="*/ 220628 w 641166"/>
              <a:gd name="connsiteY23" fmla="*/ 1804415 h 5263379"/>
              <a:gd name="connsiteX24" fmla="*/ 205415 w 641166"/>
              <a:gd name="connsiteY24" fmla="*/ 1803240 h 5263379"/>
              <a:gd name="connsiteX25" fmla="*/ 136085 w 641166"/>
              <a:gd name="connsiteY25" fmla="*/ 1788982 h 5263379"/>
              <a:gd name="connsiteX26" fmla="*/ 1075 w 641166"/>
              <a:gd name="connsiteY26" fmla="*/ 1503365 h 5263379"/>
              <a:gd name="connsiteX27" fmla="*/ 15671 w 641166"/>
              <a:gd name="connsiteY27" fmla="*/ 1133341 h 5263379"/>
              <a:gd name="connsiteX28" fmla="*/ 64019 w 641166"/>
              <a:gd name="connsiteY28" fmla="*/ 0 h 52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1166" h="5263379">
                <a:moveTo>
                  <a:pt x="64019" y="0"/>
                </a:moveTo>
                <a:lnTo>
                  <a:pt x="82720" y="0"/>
                </a:lnTo>
                <a:cubicBezTo>
                  <a:pt x="82720" y="0"/>
                  <a:pt x="95035" y="920725"/>
                  <a:pt x="120121" y="1095015"/>
                </a:cubicBezTo>
                <a:cubicBezTo>
                  <a:pt x="121946" y="1109615"/>
                  <a:pt x="180328" y="1109615"/>
                  <a:pt x="181697" y="1095015"/>
                </a:cubicBezTo>
                <a:cubicBezTo>
                  <a:pt x="197205" y="929850"/>
                  <a:pt x="225028" y="0"/>
                  <a:pt x="225028" y="0"/>
                </a:cubicBezTo>
                <a:lnTo>
                  <a:pt x="243728" y="0"/>
                </a:lnTo>
                <a:cubicBezTo>
                  <a:pt x="243728" y="0"/>
                  <a:pt x="256956" y="920725"/>
                  <a:pt x="281130" y="1095015"/>
                </a:cubicBezTo>
                <a:cubicBezTo>
                  <a:pt x="283410" y="1113722"/>
                  <a:pt x="358213" y="1113722"/>
                  <a:pt x="360037" y="1095015"/>
                </a:cubicBezTo>
                <a:cubicBezTo>
                  <a:pt x="382843" y="893806"/>
                  <a:pt x="397439" y="0"/>
                  <a:pt x="397439" y="0"/>
                </a:cubicBezTo>
                <a:lnTo>
                  <a:pt x="416596" y="0"/>
                </a:lnTo>
                <a:cubicBezTo>
                  <a:pt x="416596" y="0"/>
                  <a:pt x="443962" y="929850"/>
                  <a:pt x="459470" y="1095015"/>
                </a:cubicBezTo>
                <a:cubicBezTo>
                  <a:pt x="460839" y="1109615"/>
                  <a:pt x="519221" y="1109615"/>
                  <a:pt x="521046" y="1095015"/>
                </a:cubicBezTo>
                <a:cubicBezTo>
                  <a:pt x="546132" y="920725"/>
                  <a:pt x="558447" y="0"/>
                  <a:pt x="558447" y="0"/>
                </a:cubicBezTo>
                <a:lnTo>
                  <a:pt x="577604" y="0"/>
                </a:lnTo>
                <a:cubicBezTo>
                  <a:pt x="577604" y="0"/>
                  <a:pt x="623671" y="1110072"/>
                  <a:pt x="625496" y="1133341"/>
                </a:cubicBezTo>
                <a:cubicBezTo>
                  <a:pt x="625496" y="1133341"/>
                  <a:pt x="646021" y="1411657"/>
                  <a:pt x="640091" y="1503365"/>
                </a:cubicBezTo>
                <a:cubicBezTo>
                  <a:pt x="625496" y="1730125"/>
                  <a:pt x="592656" y="1761150"/>
                  <a:pt x="504626" y="1788982"/>
                </a:cubicBezTo>
                <a:cubicBezTo>
                  <a:pt x="485469" y="1795141"/>
                  <a:pt x="461979" y="1799818"/>
                  <a:pt x="435467" y="1803240"/>
                </a:cubicBezTo>
                <a:lnTo>
                  <a:pt x="418302" y="1804563"/>
                </a:lnTo>
                <a:lnTo>
                  <a:pt x="518694" y="5001214"/>
                </a:lnTo>
                <a:cubicBezTo>
                  <a:pt x="522189" y="5113544"/>
                  <a:pt x="509209" y="5175450"/>
                  <a:pt x="469269" y="5207402"/>
                </a:cubicBezTo>
                <a:cubicBezTo>
                  <a:pt x="377907" y="5281789"/>
                  <a:pt x="262581" y="5282288"/>
                  <a:pt x="169222" y="5207402"/>
                </a:cubicBezTo>
                <a:cubicBezTo>
                  <a:pt x="127785" y="5174452"/>
                  <a:pt x="115803" y="5113544"/>
                  <a:pt x="119298" y="5001214"/>
                </a:cubicBezTo>
                <a:lnTo>
                  <a:pt x="220628" y="1804415"/>
                </a:lnTo>
                <a:lnTo>
                  <a:pt x="205415" y="1803240"/>
                </a:lnTo>
                <a:cubicBezTo>
                  <a:pt x="178846" y="1799818"/>
                  <a:pt x="155242" y="1795141"/>
                  <a:pt x="136085" y="1788982"/>
                </a:cubicBezTo>
                <a:cubicBezTo>
                  <a:pt x="48511" y="1761150"/>
                  <a:pt x="15671" y="1729668"/>
                  <a:pt x="1075" y="1503365"/>
                </a:cubicBezTo>
                <a:cubicBezTo>
                  <a:pt x="-4854" y="1411657"/>
                  <a:pt x="15671" y="1133341"/>
                  <a:pt x="15671" y="1133341"/>
                </a:cubicBezTo>
                <a:cubicBezTo>
                  <a:pt x="17496" y="1110072"/>
                  <a:pt x="64019" y="0"/>
                  <a:pt x="64019" y="0"/>
                </a:cubicBezTo>
                <a:close/>
              </a:path>
            </a:pathLst>
          </a:custGeom>
          <a:solidFill>
            <a:srgbClr val="DFE9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32" name="Freeform: Shape 1031">
            <a:extLst>
              <a:ext uri="{FF2B5EF4-FFF2-40B4-BE49-F238E27FC236}">
                <a16:creationId xmlns:a16="http://schemas.microsoft.com/office/drawing/2014/main" id="{FC11A224-0823-47E5-8984-2D1F38FD291F}"/>
              </a:ext>
            </a:extLst>
          </p:cNvPr>
          <p:cNvSpPr>
            <a:spLocks noChangeAspect="1"/>
          </p:cNvSpPr>
          <p:nvPr/>
        </p:nvSpPr>
        <p:spPr bwMode="auto">
          <a:xfrm>
            <a:off x="8640154" y="3425109"/>
            <a:ext cx="641167" cy="2770976"/>
          </a:xfrm>
          <a:custGeom>
            <a:avLst/>
            <a:gdLst>
              <a:gd name="connsiteX0" fmla="*/ 63564 w 641167"/>
              <a:gd name="connsiteY0" fmla="*/ 0 h 4962524"/>
              <a:gd name="connsiteX1" fmla="*/ 82721 w 641167"/>
              <a:gd name="connsiteY1" fmla="*/ 0 h 4962524"/>
              <a:gd name="connsiteX2" fmla="*/ 120122 w 641167"/>
              <a:gd name="connsiteY2" fmla="*/ 1095016 h 4962524"/>
              <a:gd name="connsiteX3" fmla="*/ 181698 w 641167"/>
              <a:gd name="connsiteY3" fmla="*/ 1095016 h 4962524"/>
              <a:gd name="connsiteX4" fmla="*/ 224572 w 641167"/>
              <a:gd name="connsiteY4" fmla="*/ 0 h 4962524"/>
              <a:gd name="connsiteX5" fmla="*/ 243729 w 641167"/>
              <a:gd name="connsiteY5" fmla="*/ 0 h 4962524"/>
              <a:gd name="connsiteX6" fmla="*/ 280674 w 641167"/>
              <a:gd name="connsiteY6" fmla="*/ 1095016 h 4962524"/>
              <a:gd name="connsiteX7" fmla="*/ 360038 w 641167"/>
              <a:gd name="connsiteY7" fmla="*/ 1095016 h 4962524"/>
              <a:gd name="connsiteX8" fmla="*/ 397440 w 641167"/>
              <a:gd name="connsiteY8" fmla="*/ 0 h 4962524"/>
              <a:gd name="connsiteX9" fmla="*/ 416597 w 641167"/>
              <a:gd name="connsiteY9" fmla="*/ 0 h 4962524"/>
              <a:gd name="connsiteX10" fmla="*/ 459471 w 641167"/>
              <a:gd name="connsiteY10" fmla="*/ 1095016 h 4962524"/>
              <a:gd name="connsiteX11" fmla="*/ 521047 w 641167"/>
              <a:gd name="connsiteY11" fmla="*/ 1095016 h 4962524"/>
              <a:gd name="connsiteX12" fmla="*/ 558448 w 641167"/>
              <a:gd name="connsiteY12" fmla="*/ 0 h 4962524"/>
              <a:gd name="connsiteX13" fmla="*/ 577149 w 641167"/>
              <a:gd name="connsiteY13" fmla="*/ 0 h 4962524"/>
              <a:gd name="connsiteX14" fmla="*/ 625497 w 641167"/>
              <a:gd name="connsiteY14" fmla="*/ 1133341 h 4962524"/>
              <a:gd name="connsiteX15" fmla="*/ 640092 w 641167"/>
              <a:gd name="connsiteY15" fmla="*/ 1503365 h 4962524"/>
              <a:gd name="connsiteX16" fmla="*/ 504627 w 641167"/>
              <a:gd name="connsiteY16" fmla="*/ 1788982 h 4962524"/>
              <a:gd name="connsiteX17" fmla="*/ 435468 w 641167"/>
              <a:gd name="connsiteY17" fmla="*/ 1803240 h 4962524"/>
              <a:gd name="connsiteX18" fmla="*/ 409525 w 641167"/>
              <a:gd name="connsiteY18" fmla="*/ 1805240 h 4962524"/>
              <a:gd name="connsiteX19" fmla="*/ 501540 w 641167"/>
              <a:gd name="connsiteY19" fmla="*/ 4722940 h 4962524"/>
              <a:gd name="connsiteX20" fmla="*/ 456360 w 641167"/>
              <a:gd name="connsiteY20" fmla="*/ 4911503 h 4962524"/>
              <a:gd name="connsiteX21" fmla="*/ 182089 w 641167"/>
              <a:gd name="connsiteY21" fmla="*/ 4911503 h 4962524"/>
              <a:gd name="connsiteX22" fmla="*/ 136454 w 641167"/>
              <a:gd name="connsiteY22" fmla="*/ 4722940 h 4962524"/>
              <a:gd name="connsiteX23" fmla="*/ 228900 w 641167"/>
              <a:gd name="connsiteY23" fmla="*/ 1805054 h 4962524"/>
              <a:gd name="connsiteX24" fmla="*/ 205416 w 641167"/>
              <a:gd name="connsiteY24" fmla="*/ 1803240 h 4962524"/>
              <a:gd name="connsiteX25" fmla="*/ 136086 w 641167"/>
              <a:gd name="connsiteY25" fmla="*/ 1788982 h 4962524"/>
              <a:gd name="connsiteX26" fmla="*/ 1076 w 641167"/>
              <a:gd name="connsiteY26" fmla="*/ 1503365 h 4962524"/>
              <a:gd name="connsiteX27" fmla="*/ 15672 w 641167"/>
              <a:gd name="connsiteY27" fmla="*/ 1133341 h 4962524"/>
              <a:gd name="connsiteX28" fmla="*/ 63564 w 641167"/>
              <a:gd name="connsiteY28" fmla="*/ 0 h 49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1167" h="4962524">
                <a:moveTo>
                  <a:pt x="63564" y="0"/>
                </a:moveTo>
                <a:lnTo>
                  <a:pt x="82721" y="0"/>
                </a:lnTo>
                <a:cubicBezTo>
                  <a:pt x="82721" y="0"/>
                  <a:pt x="94580" y="920726"/>
                  <a:pt x="120122" y="1095016"/>
                </a:cubicBezTo>
                <a:cubicBezTo>
                  <a:pt x="121947" y="1109616"/>
                  <a:pt x="180329" y="1109616"/>
                  <a:pt x="181698" y="1095016"/>
                </a:cubicBezTo>
                <a:cubicBezTo>
                  <a:pt x="197206" y="929851"/>
                  <a:pt x="224572" y="0"/>
                  <a:pt x="224572" y="0"/>
                </a:cubicBezTo>
                <a:lnTo>
                  <a:pt x="243729" y="0"/>
                </a:lnTo>
                <a:cubicBezTo>
                  <a:pt x="243729" y="0"/>
                  <a:pt x="256957" y="920726"/>
                  <a:pt x="280674" y="1095016"/>
                </a:cubicBezTo>
                <a:cubicBezTo>
                  <a:pt x="283411" y="1113722"/>
                  <a:pt x="358214" y="1113722"/>
                  <a:pt x="360038" y="1095016"/>
                </a:cubicBezTo>
                <a:cubicBezTo>
                  <a:pt x="382388" y="893806"/>
                  <a:pt x="397440" y="0"/>
                  <a:pt x="397440" y="0"/>
                </a:cubicBezTo>
                <a:lnTo>
                  <a:pt x="416597" y="0"/>
                </a:lnTo>
                <a:cubicBezTo>
                  <a:pt x="416597" y="0"/>
                  <a:pt x="443963" y="929851"/>
                  <a:pt x="459471" y="1095016"/>
                </a:cubicBezTo>
                <a:cubicBezTo>
                  <a:pt x="460840" y="1109616"/>
                  <a:pt x="518766" y="1109616"/>
                  <a:pt x="521047" y="1095016"/>
                </a:cubicBezTo>
                <a:cubicBezTo>
                  <a:pt x="546133" y="920726"/>
                  <a:pt x="558448" y="0"/>
                  <a:pt x="558448" y="0"/>
                </a:cubicBezTo>
                <a:lnTo>
                  <a:pt x="577149" y="0"/>
                </a:lnTo>
                <a:cubicBezTo>
                  <a:pt x="577149" y="0"/>
                  <a:pt x="623672" y="1110072"/>
                  <a:pt x="625497" y="1133341"/>
                </a:cubicBezTo>
                <a:cubicBezTo>
                  <a:pt x="625497" y="1133341"/>
                  <a:pt x="646022" y="1411658"/>
                  <a:pt x="640092" y="1503365"/>
                </a:cubicBezTo>
                <a:cubicBezTo>
                  <a:pt x="625497" y="1730125"/>
                  <a:pt x="592657" y="1761150"/>
                  <a:pt x="504627" y="1788982"/>
                </a:cubicBezTo>
                <a:cubicBezTo>
                  <a:pt x="485470" y="1795141"/>
                  <a:pt x="461980" y="1799818"/>
                  <a:pt x="435468" y="1803240"/>
                </a:cubicBezTo>
                <a:lnTo>
                  <a:pt x="409525" y="1805240"/>
                </a:lnTo>
                <a:lnTo>
                  <a:pt x="501540" y="4722940"/>
                </a:lnTo>
                <a:cubicBezTo>
                  <a:pt x="504734" y="4825668"/>
                  <a:pt x="492412" y="4881826"/>
                  <a:pt x="456360" y="4911503"/>
                </a:cubicBezTo>
                <a:cubicBezTo>
                  <a:pt x="372847" y="4979075"/>
                  <a:pt x="266972" y="4979988"/>
                  <a:pt x="182089" y="4911503"/>
                </a:cubicBezTo>
                <a:cubicBezTo>
                  <a:pt x="144212" y="4881369"/>
                  <a:pt x="133259" y="4825668"/>
                  <a:pt x="136454" y="4722940"/>
                </a:cubicBezTo>
                <a:lnTo>
                  <a:pt x="228900" y="1805054"/>
                </a:lnTo>
                <a:lnTo>
                  <a:pt x="205416" y="1803240"/>
                </a:lnTo>
                <a:cubicBezTo>
                  <a:pt x="178847" y="1799818"/>
                  <a:pt x="155243" y="1795141"/>
                  <a:pt x="136086" y="1788982"/>
                </a:cubicBezTo>
                <a:cubicBezTo>
                  <a:pt x="48512" y="1761150"/>
                  <a:pt x="15672" y="1729668"/>
                  <a:pt x="1076" y="1503365"/>
                </a:cubicBezTo>
                <a:cubicBezTo>
                  <a:pt x="-4853" y="1411658"/>
                  <a:pt x="15672" y="1133341"/>
                  <a:pt x="15672" y="1133341"/>
                </a:cubicBezTo>
                <a:cubicBezTo>
                  <a:pt x="17497" y="1110072"/>
                  <a:pt x="63564" y="0"/>
                  <a:pt x="63564" y="0"/>
                </a:cubicBezTo>
                <a:close/>
              </a:path>
            </a:pathLst>
          </a:custGeom>
          <a:solidFill>
            <a:srgbClr val="DFE9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F706B7F8-3533-44B8-86C5-D2AC621DA2B6}"/>
              </a:ext>
            </a:extLst>
          </p:cNvPr>
          <p:cNvGrpSpPr/>
          <p:nvPr/>
        </p:nvGrpSpPr>
        <p:grpSpPr>
          <a:xfrm>
            <a:off x="9758548" y="870743"/>
            <a:ext cx="2501900" cy="2068513"/>
            <a:chOff x="7405688" y="1247776"/>
            <a:chExt cx="2501900" cy="2068513"/>
          </a:xfrm>
        </p:grpSpPr>
        <p:sp>
          <p:nvSpPr>
            <p:cNvPr id="7198" name="Freeform 884">
              <a:extLst>
                <a:ext uri="{FF2B5EF4-FFF2-40B4-BE49-F238E27FC236}">
                  <a16:creationId xmlns:a16="http://schemas.microsoft.com/office/drawing/2014/main" id="{8D9A954E-2073-4C99-BDD6-F57FFCFD0E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34475" y="1247776"/>
              <a:ext cx="773113" cy="681038"/>
            </a:xfrm>
            <a:custGeom>
              <a:avLst/>
              <a:gdLst>
                <a:gd name="T0" fmla="*/ 139 w 1696"/>
                <a:gd name="T1" fmla="*/ 1303 h 1491"/>
                <a:gd name="T2" fmla="*/ 0 w 1696"/>
                <a:gd name="T3" fmla="*/ 1172 h 1491"/>
                <a:gd name="T4" fmla="*/ 834 w 1696"/>
                <a:gd name="T5" fmla="*/ 0 h 1491"/>
                <a:gd name="T6" fmla="*/ 897 w 1696"/>
                <a:gd name="T7" fmla="*/ 112 h 1491"/>
                <a:gd name="T8" fmla="*/ 459 w 1696"/>
                <a:gd name="T9" fmla="*/ 727 h 1491"/>
                <a:gd name="T10" fmla="*/ 1093 w 1696"/>
                <a:gd name="T11" fmla="*/ 79 h 1491"/>
                <a:gd name="T12" fmla="*/ 1203 w 1696"/>
                <a:gd name="T13" fmla="*/ 249 h 1491"/>
                <a:gd name="T14" fmla="*/ 439 w 1696"/>
                <a:gd name="T15" fmla="*/ 1088 h 1491"/>
                <a:gd name="T16" fmla="*/ 1614 w 1696"/>
                <a:gd name="T17" fmla="*/ 134 h 1491"/>
                <a:gd name="T18" fmla="*/ 1696 w 1696"/>
                <a:gd name="T19" fmla="*/ 260 h 1491"/>
                <a:gd name="T20" fmla="*/ 828 w 1696"/>
                <a:gd name="T21" fmla="*/ 966 h 1491"/>
                <a:gd name="T22" fmla="*/ 1333 w 1696"/>
                <a:gd name="T23" fmla="*/ 750 h 1491"/>
                <a:gd name="T24" fmla="*/ 1467 w 1696"/>
                <a:gd name="T25" fmla="*/ 956 h 1491"/>
                <a:gd name="T26" fmla="*/ 216 w 1696"/>
                <a:gd name="T27" fmla="*/ 1491 h 1491"/>
                <a:gd name="T28" fmla="*/ 153 w 1696"/>
                <a:gd name="T29" fmla="*/ 1326 h 1491"/>
                <a:gd name="T30" fmla="*/ 146 w 1696"/>
                <a:gd name="T31" fmla="*/ 1314 h 1491"/>
                <a:gd name="T32" fmla="*/ 139 w 1696"/>
                <a:gd name="T33" fmla="*/ 1303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6" h="1491">
                  <a:moveTo>
                    <a:pt x="139" y="1303"/>
                  </a:moveTo>
                  <a:cubicBezTo>
                    <a:pt x="102" y="1252"/>
                    <a:pt x="53" y="1208"/>
                    <a:pt x="0" y="1172"/>
                  </a:cubicBezTo>
                  <a:lnTo>
                    <a:pt x="834" y="0"/>
                  </a:lnTo>
                  <a:lnTo>
                    <a:pt x="897" y="112"/>
                  </a:lnTo>
                  <a:lnTo>
                    <a:pt x="459" y="727"/>
                  </a:lnTo>
                  <a:lnTo>
                    <a:pt x="1093" y="79"/>
                  </a:lnTo>
                  <a:lnTo>
                    <a:pt x="1203" y="249"/>
                  </a:lnTo>
                  <a:lnTo>
                    <a:pt x="439" y="1088"/>
                  </a:lnTo>
                  <a:lnTo>
                    <a:pt x="1614" y="134"/>
                  </a:lnTo>
                  <a:lnTo>
                    <a:pt x="1696" y="260"/>
                  </a:lnTo>
                  <a:lnTo>
                    <a:pt x="828" y="966"/>
                  </a:lnTo>
                  <a:lnTo>
                    <a:pt x="1333" y="750"/>
                  </a:lnTo>
                  <a:lnTo>
                    <a:pt x="1467" y="956"/>
                  </a:lnTo>
                  <a:lnTo>
                    <a:pt x="216" y="1491"/>
                  </a:lnTo>
                  <a:cubicBezTo>
                    <a:pt x="202" y="1431"/>
                    <a:pt x="181" y="1374"/>
                    <a:pt x="153" y="1326"/>
                  </a:cubicBezTo>
                  <a:cubicBezTo>
                    <a:pt x="151" y="1322"/>
                    <a:pt x="149" y="1318"/>
                    <a:pt x="146" y="1314"/>
                  </a:cubicBezTo>
                  <a:cubicBezTo>
                    <a:pt x="144" y="1310"/>
                    <a:pt x="141" y="1307"/>
                    <a:pt x="139" y="1303"/>
                  </a:cubicBezTo>
                </a:path>
              </a:pathLst>
            </a:custGeom>
            <a:solidFill>
              <a:srgbClr val="649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grpSp>
          <p:nvGrpSpPr>
            <p:cNvPr id="992" name="Group 991">
              <a:extLst>
                <a:ext uri="{FF2B5EF4-FFF2-40B4-BE49-F238E27FC236}">
                  <a16:creationId xmlns:a16="http://schemas.microsoft.com/office/drawing/2014/main" id="{18E0A5E2-6391-4FE3-BC9A-D75213C5A0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05688" y="1701801"/>
              <a:ext cx="1860550" cy="1614488"/>
              <a:chOff x="7405688" y="1701801"/>
              <a:chExt cx="1860550" cy="1614488"/>
            </a:xfrm>
          </p:grpSpPr>
          <p:sp>
            <p:nvSpPr>
              <p:cNvPr id="7196" name="Freeform 882">
                <a:extLst>
                  <a:ext uri="{FF2B5EF4-FFF2-40B4-BE49-F238E27FC236}">
                    <a16:creationId xmlns:a16="http://schemas.microsoft.com/office/drawing/2014/main" id="{CCAFA90A-9A85-4143-B7AD-72DD126C88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05688" y="1701801"/>
                <a:ext cx="1860550" cy="1614488"/>
              </a:xfrm>
              <a:custGeom>
                <a:avLst/>
                <a:gdLst>
                  <a:gd name="T0" fmla="*/ 85 w 4080"/>
                  <a:gd name="T1" fmla="*/ 3525 h 3535"/>
                  <a:gd name="T2" fmla="*/ 3967 w 4080"/>
                  <a:gd name="T3" fmla="*/ 1015 h 3535"/>
                  <a:gd name="T4" fmla="*/ 3961 w 4080"/>
                  <a:gd name="T5" fmla="*/ 316 h 3535"/>
                  <a:gd name="T6" fmla="*/ 3955 w 4080"/>
                  <a:gd name="T7" fmla="*/ 306 h 3535"/>
                  <a:gd name="T8" fmla="*/ 3948 w 4080"/>
                  <a:gd name="T9" fmla="*/ 295 h 3535"/>
                  <a:gd name="T10" fmla="*/ 3356 w 4080"/>
                  <a:gd name="T11" fmla="*/ 72 h 3535"/>
                  <a:gd name="T12" fmla="*/ 22 w 4080"/>
                  <a:gd name="T13" fmla="*/ 3428 h 3535"/>
                  <a:gd name="T14" fmla="*/ 9 w 4080"/>
                  <a:gd name="T15" fmla="*/ 3507 h 3535"/>
                  <a:gd name="T16" fmla="*/ 11 w 4080"/>
                  <a:gd name="T17" fmla="*/ 3510 h 3535"/>
                  <a:gd name="T18" fmla="*/ 12 w 4080"/>
                  <a:gd name="T19" fmla="*/ 3511 h 3535"/>
                  <a:gd name="T20" fmla="*/ 12 w 4080"/>
                  <a:gd name="T21" fmla="*/ 3512 h 3535"/>
                  <a:gd name="T22" fmla="*/ 12 w 4080"/>
                  <a:gd name="T23" fmla="*/ 3512 h 3535"/>
                  <a:gd name="T24" fmla="*/ 85 w 4080"/>
                  <a:gd name="T25" fmla="*/ 3525 h 3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80" h="3535">
                    <a:moveTo>
                      <a:pt x="85" y="3525"/>
                    </a:moveTo>
                    <a:cubicBezTo>
                      <a:pt x="370" y="3459"/>
                      <a:pt x="3290" y="1884"/>
                      <a:pt x="3967" y="1015"/>
                    </a:cubicBezTo>
                    <a:cubicBezTo>
                      <a:pt x="4074" y="878"/>
                      <a:pt x="4080" y="526"/>
                      <a:pt x="3961" y="316"/>
                    </a:cubicBezTo>
                    <a:cubicBezTo>
                      <a:pt x="3959" y="313"/>
                      <a:pt x="3957" y="310"/>
                      <a:pt x="3955" y="306"/>
                    </a:cubicBezTo>
                    <a:cubicBezTo>
                      <a:pt x="3953" y="303"/>
                      <a:pt x="3950" y="299"/>
                      <a:pt x="3948" y="295"/>
                    </a:cubicBezTo>
                    <a:cubicBezTo>
                      <a:pt x="3806" y="103"/>
                      <a:pt x="3506" y="0"/>
                      <a:pt x="3356" y="72"/>
                    </a:cubicBezTo>
                    <a:cubicBezTo>
                      <a:pt x="2409" y="523"/>
                      <a:pt x="167" y="3144"/>
                      <a:pt x="22" y="3428"/>
                    </a:cubicBezTo>
                    <a:cubicBezTo>
                      <a:pt x="0" y="3471"/>
                      <a:pt x="2" y="3494"/>
                      <a:pt x="9" y="3507"/>
                    </a:cubicBezTo>
                    <a:lnTo>
                      <a:pt x="11" y="3510"/>
                    </a:lnTo>
                    <a:lnTo>
                      <a:pt x="12" y="3511"/>
                    </a:lnTo>
                    <a:lnTo>
                      <a:pt x="12" y="3512"/>
                    </a:lnTo>
                    <a:lnTo>
                      <a:pt x="12" y="3512"/>
                    </a:lnTo>
                    <a:cubicBezTo>
                      <a:pt x="20" y="3524"/>
                      <a:pt x="38" y="3535"/>
                      <a:pt x="85" y="3525"/>
                    </a:cubicBezTo>
                    <a:close/>
                  </a:path>
                </a:pathLst>
              </a:custGeom>
              <a:solidFill>
                <a:srgbClr val="F48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197" name="Freeform 883">
                <a:extLst>
                  <a:ext uri="{FF2B5EF4-FFF2-40B4-BE49-F238E27FC236}">
                    <a16:creationId xmlns:a16="http://schemas.microsoft.com/office/drawing/2014/main" id="{4E7942B0-EF31-4DF4-9B8A-A3ECCA356D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21625" y="1766888"/>
                <a:ext cx="1008063" cy="922338"/>
              </a:xfrm>
              <a:custGeom>
                <a:avLst/>
                <a:gdLst>
                  <a:gd name="T0" fmla="*/ 1149 w 2213"/>
                  <a:gd name="T1" fmla="*/ 838 h 2020"/>
                  <a:gd name="T2" fmla="*/ 78 w 2213"/>
                  <a:gd name="T3" fmla="*/ 2017 h 2020"/>
                  <a:gd name="T4" fmla="*/ 1254 w 2213"/>
                  <a:gd name="T5" fmla="*/ 945 h 2020"/>
                  <a:gd name="T6" fmla="*/ 2167 w 2213"/>
                  <a:gd name="T7" fmla="*/ 57 h 2020"/>
                  <a:gd name="T8" fmla="*/ 1149 w 2213"/>
                  <a:gd name="T9" fmla="*/ 838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3" h="2020">
                    <a:moveTo>
                      <a:pt x="1149" y="838"/>
                    </a:moveTo>
                    <a:cubicBezTo>
                      <a:pt x="633" y="1326"/>
                      <a:pt x="0" y="2013"/>
                      <a:pt x="78" y="2017"/>
                    </a:cubicBezTo>
                    <a:cubicBezTo>
                      <a:pt x="158" y="2020"/>
                      <a:pt x="739" y="1433"/>
                      <a:pt x="1254" y="945"/>
                    </a:cubicBezTo>
                    <a:cubicBezTo>
                      <a:pt x="1770" y="457"/>
                      <a:pt x="2213" y="113"/>
                      <a:pt x="2167" y="57"/>
                    </a:cubicBezTo>
                    <a:cubicBezTo>
                      <a:pt x="2120" y="0"/>
                      <a:pt x="1664" y="350"/>
                      <a:pt x="1149" y="838"/>
                    </a:cubicBezTo>
                    <a:close/>
                  </a:path>
                </a:pathLst>
              </a:custGeom>
              <a:solidFill>
                <a:srgbClr val="FCBB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199" name="Freeform 885">
                <a:extLst>
                  <a:ext uri="{FF2B5EF4-FFF2-40B4-BE49-F238E27FC236}">
                    <a16:creationId xmlns:a16="http://schemas.microsoft.com/office/drawing/2014/main" id="{49704994-2A6A-4888-AD90-09DF540F9D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70963" y="1730376"/>
                <a:ext cx="85725" cy="115888"/>
              </a:xfrm>
              <a:custGeom>
                <a:avLst/>
                <a:gdLst>
                  <a:gd name="T0" fmla="*/ 185 w 185"/>
                  <a:gd name="T1" fmla="*/ 233 h 251"/>
                  <a:gd name="T2" fmla="*/ 35 w 185"/>
                  <a:gd name="T3" fmla="*/ 0 h 251"/>
                  <a:gd name="T4" fmla="*/ 0 w 185"/>
                  <a:gd name="T5" fmla="*/ 0 h 251"/>
                  <a:gd name="T6" fmla="*/ 163 w 185"/>
                  <a:gd name="T7" fmla="*/ 251 h 251"/>
                  <a:gd name="T8" fmla="*/ 185 w 185"/>
                  <a:gd name="T9" fmla="*/ 2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51">
                    <a:moveTo>
                      <a:pt x="185" y="233"/>
                    </a:moveTo>
                    <a:lnTo>
                      <a:pt x="35" y="0"/>
                    </a:lnTo>
                    <a:cubicBezTo>
                      <a:pt x="23" y="0"/>
                      <a:pt x="11" y="0"/>
                      <a:pt x="0" y="0"/>
                    </a:cubicBezTo>
                    <a:lnTo>
                      <a:pt x="163" y="251"/>
                    </a:lnTo>
                    <a:lnTo>
                      <a:pt x="185" y="233"/>
                    </a:ln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1" name="Freeform 887">
                <a:extLst>
                  <a:ext uri="{FF2B5EF4-FFF2-40B4-BE49-F238E27FC236}">
                    <a16:creationId xmlns:a16="http://schemas.microsoft.com/office/drawing/2014/main" id="{3933C097-1C0F-4CE7-A3E1-894A3F11FC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37600" y="1857376"/>
                <a:ext cx="57150" cy="79375"/>
              </a:xfrm>
              <a:custGeom>
                <a:avLst/>
                <a:gdLst>
                  <a:gd name="T0" fmla="*/ 126 w 126"/>
                  <a:gd name="T1" fmla="*/ 158 h 177"/>
                  <a:gd name="T2" fmla="*/ 23 w 126"/>
                  <a:gd name="T3" fmla="*/ 0 h 177"/>
                  <a:gd name="T4" fmla="*/ 0 w 126"/>
                  <a:gd name="T5" fmla="*/ 17 h 177"/>
                  <a:gd name="T6" fmla="*/ 103 w 126"/>
                  <a:gd name="T7" fmla="*/ 177 h 177"/>
                  <a:gd name="T8" fmla="*/ 126 w 126"/>
                  <a:gd name="T9" fmla="*/ 15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77">
                    <a:moveTo>
                      <a:pt x="126" y="158"/>
                    </a:moveTo>
                    <a:lnTo>
                      <a:pt x="23" y="0"/>
                    </a:lnTo>
                    <a:cubicBezTo>
                      <a:pt x="16" y="6"/>
                      <a:pt x="8" y="11"/>
                      <a:pt x="0" y="17"/>
                    </a:cubicBezTo>
                    <a:lnTo>
                      <a:pt x="103" y="177"/>
                    </a:lnTo>
                    <a:lnTo>
                      <a:pt x="126" y="158"/>
                    </a:ln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2" name="Freeform 888">
                <a:extLst>
                  <a:ext uri="{FF2B5EF4-FFF2-40B4-BE49-F238E27FC236}">
                    <a16:creationId xmlns:a16="http://schemas.microsoft.com/office/drawing/2014/main" id="{38647C00-2A9D-4AAE-BAB9-0A9630C5A3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78825" y="2462213"/>
                <a:ext cx="88900" cy="131763"/>
              </a:xfrm>
              <a:custGeom>
                <a:avLst/>
                <a:gdLst>
                  <a:gd name="T0" fmla="*/ 175 w 198"/>
                  <a:gd name="T1" fmla="*/ 289 h 289"/>
                  <a:gd name="T2" fmla="*/ 198 w 198"/>
                  <a:gd name="T3" fmla="*/ 270 h 289"/>
                  <a:gd name="T4" fmla="*/ 23 w 198"/>
                  <a:gd name="T5" fmla="*/ 0 h 289"/>
                  <a:gd name="T6" fmla="*/ 0 w 198"/>
                  <a:gd name="T7" fmla="*/ 1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289">
                    <a:moveTo>
                      <a:pt x="175" y="289"/>
                    </a:moveTo>
                    <a:lnTo>
                      <a:pt x="198" y="270"/>
                    </a:lnTo>
                    <a:lnTo>
                      <a:pt x="2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3" name="Freeform 889">
                <a:extLst>
                  <a:ext uri="{FF2B5EF4-FFF2-40B4-BE49-F238E27FC236}">
                    <a16:creationId xmlns:a16="http://schemas.microsoft.com/office/drawing/2014/main" id="{31B49ED6-A92F-463F-BB50-9CACC98AFB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21725" y="2276476"/>
                <a:ext cx="90488" cy="131763"/>
              </a:xfrm>
              <a:custGeom>
                <a:avLst/>
                <a:gdLst>
                  <a:gd name="T0" fmla="*/ 0 w 57"/>
                  <a:gd name="T1" fmla="*/ 6 h 83"/>
                  <a:gd name="T2" fmla="*/ 51 w 57"/>
                  <a:gd name="T3" fmla="*/ 83 h 83"/>
                  <a:gd name="T4" fmla="*/ 57 w 57"/>
                  <a:gd name="T5" fmla="*/ 78 h 83"/>
                  <a:gd name="T6" fmla="*/ 7 w 57"/>
                  <a:gd name="T7" fmla="*/ 0 h 83"/>
                  <a:gd name="T8" fmla="*/ 0 w 57"/>
                  <a:gd name="T9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3">
                    <a:moveTo>
                      <a:pt x="0" y="6"/>
                    </a:moveTo>
                    <a:lnTo>
                      <a:pt x="51" y="83"/>
                    </a:lnTo>
                    <a:lnTo>
                      <a:pt x="57" y="78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4" name="Freeform 890">
                <a:extLst>
                  <a:ext uri="{FF2B5EF4-FFF2-40B4-BE49-F238E27FC236}">
                    <a16:creationId xmlns:a16="http://schemas.microsoft.com/office/drawing/2014/main" id="{07A5E89D-7DD5-4B02-BF1B-F2F803CDC4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85138" y="2470151"/>
                <a:ext cx="61913" cy="88900"/>
              </a:xfrm>
              <a:custGeom>
                <a:avLst/>
                <a:gdLst>
                  <a:gd name="T0" fmla="*/ 136 w 136"/>
                  <a:gd name="T1" fmla="*/ 177 h 196"/>
                  <a:gd name="T2" fmla="*/ 21 w 136"/>
                  <a:gd name="T3" fmla="*/ 0 h 196"/>
                  <a:gd name="T4" fmla="*/ 0 w 136"/>
                  <a:gd name="T5" fmla="*/ 21 h 196"/>
                  <a:gd name="T6" fmla="*/ 113 w 136"/>
                  <a:gd name="T7" fmla="*/ 196 h 196"/>
                  <a:gd name="T8" fmla="*/ 136 w 136"/>
                  <a:gd name="T9" fmla="*/ 17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96">
                    <a:moveTo>
                      <a:pt x="136" y="177"/>
                    </a:moveTo>
                    <a:lnTo>
                      <a:pt x="21" y="0"/>
                    </a:lnTo>
                    <a:cubicBezTo>
                      <a:pt x="14" y="7"/>
                      <a:pt x="7" y="14"/>
                      <a:pt x="0" y="21"/>
                    </a:cubicBezTo>
                    <a:lnTo>
                      <a:pt x="113" y="196"/>
                    </a:lnTo>
                    <a:lnTo>
                      <a:pt x="136" y="177"/>
                    </a:lnTo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5" name="Freeform 891">
                <a:extLst>
                  <a:ext uri="{FF2B5EF4-FFF2-40B4-BE49-F238E27FC236}">
                    <a16:creationId xmlns:a16="http://schemas.microsoft.com/office/drawing/2014/main" id="{DC8BABCC-5636-4315-8D81-77195280B0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18438" y="2809876"/>
                <a:ext cx="88900" cy="131763"/>
              </a:xfrm>
              <a:custGeom>
                <a:avLst/>
                <a:gdLst>
                  <a:gd name="T0" fmla="*/ 0 w 56"/>
                  <a:gd name="T1" fmla="*/ 5 h 83"/>
                  <a:gd name="T2" fmla="*/ 50 w 56"/>
                  <a:gd name="T3" fmla="*/ 83 h 83"/>
                  <a:gd name="T4" fmla="*/ 56 w 56"/>
                  <a:gd name="T5" fmla="*/ 78 h 83"/>
                  <a:gd name="T6" fmla="*/ 6 w 56"/>
                  <a:gd name="T7" fmla="*/ 0 h 83"/>
                  <a:gd name="T8" fmla="*/ 0 w 56"/>
                  <a:gd name="T9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83">
                    <a:moveTo>
                      <a:pt x="0" y="5"/>
                    </a:moveTo>
                    <a:lnTo>
                      <a:pt x="50" y="83"/>
                    </a:lnTo>
                    <a:lnTo>
                      <a:pt x="56" y="7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6" name="Freeform 892">
                <a:extLst>
                  <a:ext uri="{FF2B5EF4-FFF2-40B4-BE49-F238E27FC236}">
                    <a16:creationId xmlns:a16="http://schemas.microsoft.com/office/drawing/2014/main" id="{85580ACD-3446-4CD9-9A9C-253C624EBB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07288" y="3133726"/>
                <a:ext cx="50800" cy="71438"/>
              </a:xfrm>
              <a:custGeom>
                <a:avLst/>
                <a:gdLst>
                  <a:gd name="T0" fmla="*/ 110 w 110"/>
                  <a:gd name="T1" fmla="*/ 140 h 158"/>
                  <a:gd name="T2" fmla="*/ 19 w 110"/>
                  <a:gd name="T3" fmla="*/ 0 h 158"/>
                  <a:gd name="T4" fmla="*/ 0 w 110"/>
                  <a:gd name="T5" fmla="*/ 25 h 158"/>
                  <a:gd name="T6" fmla="*/ 87 w 110"/>
                  <a:gd name="T7" fmla="*/ 158 h 158"/>
                  <a:gd name="T8" fmla="*/ 110 w 110"/>
                  <a:gd name="T9" fmla="*/ 14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110" y="140"/>
                    </a:moveTo>
                    <a:lnTo>
                      <a:pt x="19" y="0"/>
                    </a:lnTo>
                    <a:cubicBezTo>
                      <a:pt x="12" y="8"/>
                      <a:pt x="6" y="17"/>
                      <a:pt x="0" y="25"/>
                    </a:cubicBezTo>
                    <a:lnTo>
                      <a:pt x="87" y="158"/>
                    </a:lnTo>
                    <a:lnTo>
                      <a:pt x="110" y="140"/>
                    </a:lnTo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7" name="Freeform 893">
                <a:extLst>
                  <a:ext uri="{FF2B5EF4-FFF2-40B4-BE49-F238E27FC236}">
                    <a16:creationId xmlns:a16="http://schemas.microsoft.com/office/drawing/2014/main" id="{AD02B023-7A1D-4D22-9D81-F326170FA2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720013" y="3051176"/>
                <a:ext cx="68263" cy="95250"/>
              </a:xfrm>
              <a:custGeom>
                <a:avLst/>
                <a:gdLst>
                  <a:gd name="T0" fmla="*/ 23 w 147"/>
                  <a:gd name="T1" fmla="*/ 0 h 207"/>
                  <a:gd name="T2" fmla="*/ 0 w 147"/>
                  <a:gd name="T3" fmla="*/ 19 h 207"/>
                  <a:gd name="T4" fmla="*/ 121 w 147"/>
                  <a:gd name="T5" fmla="*/ 207 h 207"/>
                  <a:gd name="T6" fmla="*/ 147 w 147"/>
                  <a:gd name="T7" fmla="*/ 193 h 207"/>
                  <a:gd name="T8" fmla="*/ 23 w 14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07">
                    <a:moveTo>
                      <a:pt x="23" y="0"/>
                    </a:moveTo>
                    <a:lnTo>
                      <a:pt x="0" y="19"/>
                    </a:lnTo>
                    <a:lnTo>
                      <a:pt x="121" y="207"/>
                    </a:lnTo>
                    <a:cubicBezTo>
                      <a:pt x="130" y="202"/>
                      <a:pt x="139" y="198"/>
                      <a:pt x="147" y="19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8" name="Freeform 894">
                <a:extLst>
                  <a:ext uri="{FF2B5EF4-FFF2-40B4-BE49-F238E27FC236}">
                    <a16:creationId xmlns:a16="http://schemas.microsoft.com/office/drawing/2014/main" id="{13258612-3F34-4719-8B90-65CD881737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59750" y="2782888"/>
                <a:ext cx="79375" cy="112713"/>
              </a:xfrm>
              <a:custGeom>
                <a:avLst/>
                <a:gdLst>
                  <a:gd name="T0" fmla="*/ 23 w 173"/>
                  <a:gd name="T1" fmla="*/ 0 h 246"/>
                  <a:gd name="T2" fmla="*/ 0 w 173"/>
                  <a:gd name="T3" fmla="*/ 19 h 246"/>
                  <a:gd name="T4" fmla="*/ 148 w 173"/>
                  <a:gd name="T5" fmla="*/ 246 h 246"/>
                  <a:gd name="T6" fmla="*/ 173 w 173"/>
                  <a:gd name="T7" fmla="*/ 231 h 246"/>
                  <a:gd name="T8" fmla="*/ 23 w 17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6">
                    <a:moveTo>
                      <a:pt x="23" y="0"/>
                    </a:moveTo>
                    <a:lnTo>
                      <a:pt x="0" y="19"/>
                    </a:lnTo>
                    <a:lnTo>
                      <a:pt x="148" y="246"/>
                    </a:lnTo>
                    <a:cubicBezTo>
                      <a:pt x="156" y="241"/>
                      <a:pt x="164" y="236"/>
                      <a:pt x="173" y="231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  <p:sp>
            <p:nvSpPr>
              <p:cNvPr id="7209" name="Freeform 895">
                <a:extLst>
                  <a:ext uri="{FF2B5EF4-FFF2-40B4-BE49-F238E27FC236}">
                    <a16:creationId xmlns:a16="http://schemas.microsoft.com/office/drawing/2014/main" id="{49B76C75-520D-482F-AED3-4DC77CC13D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05813" y="2144713"/>
                <a:ext cx="60325" cy="87313"/>
              </a:xfrm>
              <a:custGeom>
                <a:avLst/>
                <a:gdLst>
                  <a:gd name="T0" fmla="*/ 133 w 133"/>
                  <a:gd name="T1" fmla="*/ 172 h 190"/>
                  <a:gd name="T2" fmla="*/ 22 w 133"/>
                  <a:gd name="T3" fmla="*/ 0 h 190"/>
                  <a:gd name="T4" fmla="*/ 0 w 133"/>
                  <a:gd name="T5" fmla="*/ 21 h 190"/>
                  <a:gd name="T6" fmla="*/ 110 w 133"/>
                  <a:gd name="T7" fmla="*/ 190 h 190"/>
                  <a:gd name="T8" fmla="*/ 133 w 133"/>
                  <a:gd name="T9" fmla="*/ 17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90">
                    <a:moveTo>
                      <a:pt x="133" y="172"/>
                    </a:moveTo>
                    <a:lnTo>
                      <a:pt x="22" y="0"/>
                    </a:lnTo>
                    <a:cubicBezTo>
                      <a:pt x="15" y="7"/>
                      <a:pt x="8" y="14"/>
                      <a:pt x="0" y="21"/>
                    </a:cubicBezTo>
                    <a:lnTo>
                      <a:pt x="110" y="190"/>
                    </a:lnTo>
                    <a:lnTo>
                      <a:pt x="133" y="172"/>
                    </a:lnTo>
                    <a:close/>
                  </a:path>
                </a:pathLst>
              </a:custGeom>
              <a:solidFill>
                <a:srgbClr val="FFE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2B164E0-3D5F-4E65-9AAD-B8ECD1FAD157}"/>
              </a:ext>
            </a:extLst>
          </p:cNvPr>
          <p:cNvSpPr>
            <a:spLocks noChangeAspect="1"/>
          </p:cNvSpPr>
          <p:nvPr/>
        </p:nvSpPr>
        <p:spPr bwMode="auto">
          <a:xfrm>
            <a:off x="6758094" y="3137785"/>
            <a:ext cx="545835" cy="2921821"/>
          </a:xfrm>
          <a:custGeom>
            <a:avLst/>
            <a:gdLst>
              <a:gd name="connsiteX0" fmla="*/ 54219 w 545835"/>
              <a:gd name="connsiteY0" fmla="*/ 0 h 4231783"/>
              <a:gd name="connsiteX1" fmla="*/ 70166 w 545835"/>
              <a:gd name="connsiteY1" fmla="*/ 0 h 4231783"/>
              <a:gd name="connsiteX2" fmla="*/ 102059 w 545835"/>
              <a:gd name="connsiteY2" fmla="*/ 935044 h 4231783"/>
              <a:gd name="connsiteX3" fmla="*/ 154456 w 545835"/>
              <a:gd name="connsiteY3" fmla="*/ 935044 h 4231783"/>
              <a:gd name="connsiteX4" fmla="*/ 191362 w 545835"/>
              <a:gd name="connsiteY4" fmla="*/ 0 h 4231783"/>
              <a:gd name="connsiteX5" fmla="*/ 207308 w 545835"/>
              <a:gd name="connsiteY5" fmla="*/ 0 h 4231783"/>
              <a:gd name="connsiteX6" fmla="*/ 239202 w 545835"/>
              <a:gd name="connsiteY6" fmla="*/ 935044 h 4231783"/>
              <a:gd name="connsiteX7" fmla="*/ 306634 w 545835"/>
              <a:gd name="connsiteY7" fmla="*/ 935044 h 4231783"/>
              <a:gd name="connsiteX8" fmla="*/ 338528 w 545835"/>
              <a:gd name="connsiteY8" fmla="*/ 0 h 4231783"/>
              <a:gd name="connsiteX9" fmla="*/ 354475 w 545835"/>
              <a:gd name="connsiteY9" fmla="*/ 0 h 4231783"/>
              <a:gd name="connsiteX10" fmla="*/ 391380 w 545835"/>
              <a:gd name="connsiteY10" fmla="*/ 935044 h 4231783"/>
              <a:gd name="connsiteX11" fmla="*/ 443777 w 545835"/>
              <a:gd name="connsiteY11" fmla="*/ 935044 h 4231783"/>
              <a:gd name="connsiteX12" fmla="*/ 475671 w 545835"/>
              <a:gd name="connsiteY12" fmla="*/ 0 h 4231783"/>
              <a:gd name="connsiteX13" fmla="*/ 491617 w 545835"/>
              <a:gd name="connsiteY13" fmla="*/ 0 h 4231783"/>
              <a:gd name="connsiteX14" fmla="*/ 532624 w 545835"/>
              <a:gd name="connsiteY14" fmla="*/ 967933 h 4231783"/>
              <a:gd name="connsiteX15" fmla="*/ 544925 w 545835"/>
              <a:gd name="connsiteY15" fmla="*/ 1283572 h 4231783"/>
              <a:gd name="connsiteX16" fmla="*/ 429653 w 545835"/>
              <a:gd name="connsiteY16" fmla="*/ 1527497 h 4231783"/>
              <a:gd name="connsiteX17" fmla="*/ 370820 w 545835"/>
              <a:gd name="connsiteY17" fmla="*/ 1539488 h 4231783"/>
              <a:gd name="connsiteX18" fmla="*/ 348833 w 545835"/>
              <a:gd name="connsiteY18" fmla="*/ 1541213 h 4231783"/>
              <a:gd name="connsiteX19" fmla="*/ 426556 w 545835"/>
              <a:gd name="connsiteY19" fmla="*/ 4027434 h 4231783"/>
              <a:gd name="connsiteX20" fmla="*/ 388319 w 545835"/>
              <a:gd name="connsiteY20" fmla="*/ 4188129 h 4231783"/>
              <a:gd name="connsiteX21" fmla="*/ 154798 w 545835"/>
              <a:gd name="connsiteY21" fmla="*/ 4188129 h 4231783"/>
              <a:gd name="connsiteX22" fmla="*/ 116105 w 545835"/>
              <a:gd name="connsiteY22" fmla="*/ 4027434 h 4231783"/>
              <a:gd name="connsiteX23" fmla="*/ 194684 w 545835"/>
              <a:gd name="connsiteY23" fmla="*/ 1541031 h 4231783"/>
              <a:gd name="connsiteX24" fmla="*/ 175016 w 545835"/>
              <a:gd name="connsiteY24" fmla="*/ 1539488 h 4231783"/>
              <a:gd name="connsiteX25" fmla="*/ 116184 w 545835"/>
              <a:gd name="connsiteY25" fmla="*/ 1527497 h 4231783"/>
              <a:gd name="connsiteX26" fmla="*/ 911 w 545835"/>
              <a:gd name="connsiteY26" fmla="*/ 1283572 h 4231783"/>
              <a:gd name="connsiteX27" fmla="*/ 13213 w 545835"/>
              <a:gd name="connsiteY27" fmla="*/ 967933 h 4231783"/>
              <a:gd name="connsiteX28" fmla="*/ 54219 w 545835"/>
              <a:gd name="connsiteY28" fmla="*/ 0 h 423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5835" h="4231783">
                <a:moveTo>
                  <a:pt x="54219" y="0"/>
                </a:moveTo>
                <a:lnTo>
                  <a:pt x="70166" y="0"/>
                </a:lnTo>
                <a:cubicBezTo>
                  <a:pt x="70166" y="0"/>
                  <a:pt x="80645" y="786131"/>
                  <a:pt x="102059" y="935044"/>
                </a:cubicBezTo>
                <a:cubicBezTo>
                  <a:pt x="103882" y="947377"/>
                  <a:pt x="153545" y="947377"/>
                  <a:pt x="154456" y="935044"/>
                </a:cubicBezTo>
                <a:cubicBezTo>
                  <a:pt x="168125" y="793897"/>
                  <a:pt x="191362" y="0"/>
                  <a:pt x="191362" y="0"/>
                </a:cubicBezTo>
                <a:lnTo>
                  <a:pt x="207308" y="0"/>
                </a:lnTo>
                <a:cubicBezTo>
                  <a:pt x="207308" y="0"/>
                  <a:pt x="218699" y="786131"/>
                  <a:pt x="239202" y="935044"/>
                </a:cubicBezTo>
                <a:cubicBezTo>
                  <a:pt x="241480" y="951031"/>
                  <a:pt x="304812" y="951031"/>
                  <a:pt x="306634" y="935044"/>
                </a:cubicBezTo>
                <a:cubicBezTo>
                  <a:pt x="325771" y="763292"/>
                  <a:pt x="338528" y="0"/>
                  <a:pt x="338528" y="0"/>
                </a:cubicBezTo>
                <a:lnTo>
                  <a:pt x="354475" y="0"/>
                </a:lnTo>
                <a:cubicBezTo>
                  <a:pt x="354475" y="0"/>
                  <a:pt x="378167" y="794353"/>
                  <a:pt x="391380" y="935044"/>
                </a:cubicBezTo>
                <a:cubicBezTo>
                  <a:pt x="392292" y="947377"/>
                  <a:pt x="441954" y="947377"/>
                  <a:pt x="443777" y="935044"/>
                </a:cubicBezTo>
                <a:cubicBezTo>
                  <a:pt x="465191" y="786131"/>
                  <a:pt x="475671" y="0"/>
                  <a:pt x="475671" y="0"/>
                </a:cubicBezTo>
                <a:lnTo>
                  <a:pt x="491617" y="0"/>
                </a:lnTo>
                <a:cubicBezTo>
                  <a:pt x="491617" y="0"/>
                  <a:pt x="531257" y="947834"/>
                  <a:pt x="532624" y="967933"/>
                </a:cubicBezTo>
                <a:cubicBezTo>
                  <a:pt x="532624" y="967933"/>
                  <a:pt x="549937" y="1205005"/>
                  <a:pt x="544925" y="1283572"/>
                </a:cubicBezTo>
                <a:cubicBezTo>
                  <a:pt x="532624" y="1476794"/>
                  <a:pt x="504831" y="1503744"/>
                  <a:pt x="429653" y="1527497"/>
                </a:cubicBezTo>
                <a:cubicBezTo>
                  <a:pt x="413478" y="1532750"/>
                  <a:pt x="393430" y="1536633"/>
                  <a:pt x="370820" y="1539488"/>
                </a:cubicBezTo>
                <a:lnTo>
                  <a:pt x="348833" y="1541213"/>
                </a:lnTo>
                <a:lnTo>
                  <a:pt x="426556" y="4027434"/>
                </a:lnTo>
                <a:cubicBezTo>
                  <a:pt x="429287" y="4115086"/>
                  <a:pt x="419273" y="4163020"/>
                  <a:pt x="388319" y="4188129"/>
                </a:cubicBezTo>
                <a:cubicBezTo>
                  <a:pt x="317307" y="4246107"/>
                  <a:pt x="227176" y="4246563"/>
                  <a:pt x="154798" y="4188129"/>
                </a:cubicBezTo>
                <a:cubicBezTo>
                  <a:pt x="122934" y="4162564"/>
                  <a:pt x="113374" y="4115086"/>
                  <a:pt x="116105" y="4027434"/>
                </a:cubicBezTo>
                <a:lnTo>
                  <a:pt x="194684" y="1541031"/>
                </a:lnTo>
                <a:lnTo>
                  <a:pt x="175016" y="1539488"/>
                </a:lnTo>
                <a:cubicBezTo>
                  <a:pt x="152406" y="1536633"/>
                  <a:pt x="132359" y="1532750"/>
                  <a:pt x="116184" y="1527497"/>
                </a:cubicBezTo>
                <a:cubicBezTo>
                  <a:pt x="41006" y="1503744"/>
                  <a:pt x="13213" y="1476794"/>
                  <a:pt x="911" y="1283572"/>
                </a:cubicBezTo>
                <a:cubicBezTo>
                  <a:pt x="-4101" y="1205005"/>
                  <a:pt x="13213" y="967933"/>
                  <a:pt x="13213" y="967933"/>
                </a:cubicBezTo>
                <a:cubicBezTo>
                  <a:pt x="14580" y="947834"/>
                  <a:pt x="54219" y="0"/>
                  <a:pt x="54219" y="0"/>
                </a:cubicBezTo>
                <a:close/>
              </a:path>
            </a:pathLst>
          </a:custGeom>
          <a:solidFill>
            <a:srgbClr val="DFE9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034" name="Freeform: Shape 1033">
            <a:extLst>
              <a:ext uri="{FF2B5EF4-FFF2-40B4-BE49-F238E27FC236}">
                <a16:creationId xmlns:a16="http://schemas.microsoft.com/office/drawing/2014/main" id="{C27534D0-C590-4FB3-B2F1-CE4A8CD5C7ED}"/>
              </a:ext>
            </a:extLst>
          </p:cNvPr>
          <p:cNvSpPr>
            <a:spLocks noChangeAspect="1"/>
          </p:cNvSpPr>
          <p:nvPr/>
        </p:nvSpPr>
        <p:spPr bwMode="auto">
          <a:xfrm>
            <a:off x="4780702" y="4250234"/>
            <a:ext cx="641167" cy="1945851"/>
          </a:xfrm>
          <a:custGeom>
            <a:avLst/>
            <a:gdLst>
              <a:gd name="connsiteX0" fmla="*/ 63563 w 641167"/>
              <a:gd name="connsiteY0" fmla="*/ 0 h 4961227"/>
              <a:gd name="connsiteX1" fmla="*/ 82720 w 641167"/>
              <a:gd name="connsiteY1" fmla="*/ 0 h 4961227"/>
              <a:gd name="connsiteX2" fmla="*/ 120122 w 641167"/>
              <a:gd name="connsiteY2" fmla="*/ 1095975 h 4961227"/>
              <a:gd name="connsiteX3" fmla="*/ 181697 w 641167"/>
              <a:gd name="connsiteY3" fmla="*/ 1095975 h 4961227"/>
              <a:gd name="connsiteX4" fmla="*/ 224572 w 641167"/>
              <a:gd name="connsiteY4" fmla="*/ 0 h 4961227"/>
              <a:gd name="connsiteX5" fmla="*/ 243728 w 641167"/>
              <a:gd name="connsiteY5" fmla="*/ 0 h 4961227"/>
              <a:gd name="connsiteX6" fmla="*/ 280674 w 641167"/>
              <a:gd name="connsiteY6" fmla="*/ 1095975 h 4961227"/>
              <a:gd name="connsiteX7" fmla="*/ 360038 w 641167"/>
              <a:gd name="connsiteY7" fmla="*/ 1095975 h 4961227"/>
              <a:gd name="connsiteX8" fmla="*/ 397439 w 641167"/>
              <a:gd name="connsiteY8" fmla="*/ 0 h 4961227"/>
              <a:gd name="connsiteX9" fmla="*/ 416596 w 641167"/>
              <a:gd name="connsiteY9" fmla="*/ 0 h 4961227"/>
              <a:gd name="connsiteX10" fmla="*/ 459471 w 641167"/>
              <a:gd name="connsiteY10" fmla="*/ 1095975 h 4961227"/>
              <a:gd name="connsiteX11" fmla="*/ 521046 w 641167"/>
              <a:gd name="connsiteY11" fmla="*/ 1095975 h 4961227"/>
              <a:gd name="connsiteX12" fmla="*/ 558447 w 641167"/>
              <a:gd name="connsiteY12" fmla="*/ 0 h 4961227"/>
              <a:gd name="connsiteX13" fmla="*/ 577148 w 641167"/>
              <a:gd name="connsiteY13" fmla="*/ 0 h 4961227"/>
              <a:gd name="connsiteX14" fmla="*/ 625496 w 641167"/>
              <a:gd name="connsiteY14" fmla="*/ 1134334 h 4961227"/>
              <a:gd name="connsiteX15" fmla="*/ 640092 w 641167"/>
              <a:gd name="connsiteY15" fmla="*/ 1504682 h 4961227"/>
              <a:gd name="connsiteX16" fmla="*/ 504626 w 641167"/>
              <a:gd name="connsiteY16" fmla="*/ 1790549 h 4961227"/>
              <a:gd name="connsiteX17" fmla="*/ 435468 w 641167"/>
              <a:gd name="connsiteY17" fmla="*/ 1804820 h 4961227"/>
              <a:gd name="connsiteX18" fmla="*/ 409577 w 641167"/>
              <a:gd name="connsiteY18" fmla="*/ 1806818 h 4961227"/>
              <a:gd name="connsiteX19" fmla="*/ 501539 w 641167"/>
              <a:gd name="connsiteY19" fmla="*/ 4721894 h 4961227"/>
              <a:gd name="connsiteX20" fmla="*/ 456359 w 641167"/>
              <a:gd name="connsiteY20" fmla="*/ 4910394 h 4961227"/>
              <a:gd name="connsiteX21" fmla="*/ 182088 w 641167"/>
              <a:gd name="connsiteY21" fmla="*/ 4910394 h 4961227"/>
              <a:gd name="connsiteX22" fmla="*/ 136453 w 641167"/>
              <a:gd name="connsiteY22" fmla="*/ 4721437 h 4961227"/>
              <a:gd name="connsiteX23" fmla="*/ 228846 w 641167"/>
              <a:gd name="connsiteY23" fmla="*/ 1806631 h 4961227"/>
              <a:gd name="connsiteX24" fmla="*/ 205415 w 641167"/>
              <a:gd name="connsiteY24" fmla="*/ 1804820 h 4961227"/>
              <a:gd name="connsiteX25" fmla="*/ 136086 w 641167"/>
              <a:gd name="connsiteY25" fmla="*/ 1790549 h 4961227"/>
              <a:gd name="connsiteX26" fmla="*/ 1076 w 641167"/>
              <a:gd name="connsiteY26" fmla="*/ 1504682 h 4961227"/>
              <a:gd name="connsiteX27" fmla="*/ 15671 w 641167"/>
              <a:gd name="connsiteY27" fmla="*/ 1134334 h 4961227"/>
              <a:gd name="connsiteX28" fmla="*/ 63563 w 641167"/>
              <a:gd name="connsiteY28" fmla="*/ 0 h 49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1167" h="4961227">
                <a:moveTo>
                  <a:pt x="63563" y="0"/>
                </a:moveTo>
                <a:lnTo>
                  <a:pt x="82720" y="0"/>
                </a:lnTo>
                <a:cubicBezTo>
                  <a:pt x="82720" y="0"/>
                  <a:pt x="94579" y="921532"/>
                  <a:pt x="120122" y="1095975"/>
                </a:cubicBezTo>
                <a:cubicBezTo>
                  <a:pt x="121946" y="1110588"/>
                  <a:pt x="180329" y="1110588"/>
                  <a:pt x="181697" y="1095975"/>
                </a:cubicBezTo>
                <a:cubicBezTo>
                  <a:pt x="197205" y="930665"/>
                  <a:pt x="224572" y="0"/>
                  <a:pt x="224572" y="0"/>
                </a:cubicBezTo>
                <a:lnTo>
                  <a:pt x="243728" y="0"/>
                </a:lnTo>
                <a:cubicBezTo>
                  <a:pt x="243728" y="0"/>
                  <a:pt x="256956" y="921532"/>
                  <a:pt x="280674" y="1095975"/>
                </a:cubicBezTo>
                <a:cubicBezTo>
                  <a:pt x="283410" y="1114698"/>
                  <a:pt x="358213" y="1114698"/>
                  <a:pt x="360038" y="1095975"/>
                </a:cubicBezTo>
                <a:cubicBezTo>
                  <a:pt x="382387" y="894590"/>
                  <a:pt x="397439" y="0"/>
                  <a:pt x="397439" y="0"/>
                </a:cubicBezTo>
                <a:lnTo>
                  <a:pt x="416596" y="0"/>
                </a:lnTo>
                <a:cubicBezTo>
                  <a:pt x="416596" y="0"/>
                  <a:pt x="443963" y="930665"/>
                  <a:pt x="459471" y="1095975"/>
                </a:cubicBezTo>
                <a:cubicBezTo>
                  <a:pt x="460839" y="1110588"/>
                  <a:pt x="518765" y="1110588"/>
                  <a:pt x="521046" y="1095975"/>
                </a:cubicBezTo>
                <a:cubicBezTo>
                  <a:pt x="546132" y="921532"/>
                  <a:pt x="558447" y="0"/>
                  <a:pt x="558447" y="0"/>
                </a:cubicBezTo>
                <a:lnTo>
                  <a:pt x="577148" y="0"/>
                </a:lnTo>
                <a:cubicBezTo>
                  <a:pt x="577148" y="0"/>
                  <a:pt x="623672" y="1111045"/>
                  <a:pt x="625496" y="1134334"/>
                </a:cubicBezTo>
                <a:cubicBezTo>
                  <a:pt x="625496" y="1134334"/>
                  <a:pt x="646021" y="1412894"/>
                  <a:pt x="640092" y="1504682"/>
                </a:cubicBezTo>
                <a:cubicBezTo>
                  <a:pt x="625496" y="1731184"/>
                  <a:pt x="592656" y="1762693"/>
                  <a:pt x="504626" y="1790549"/>
                </a:cubicBezTo>
                <a:cubicBezTo>
                  <a:pt x="485469" y="1796714"/>
                  <a:pt x="461979" y="1801395"/>
                  <a:pt x="435468" y="1804820"/>
                </a:cubicBezTo>
                <a:lnTo>
                  <a:pt x="409577" y="1806818"/>
                </a:lnTo>
                <a:lnTo>
                  <a:pt x="501539" y="4721894"/>
                </a:lnTo>
                <a:cubicBezTo>
                  <a:pt x="504733" y="4824587"/>
                  <a:pt x="492412" y="4880727"/>
                  <a:pt x="456359" y="4910394"/>
                </a:cubicBezTo>
                <a:cubicBezTo>
                  <a:pt x="372846" y="4977943"/>
                  <a:pt x="266971" y="4978400"/>
                  <a:pt x="182088" y="4910394"/>
                </a:cubicBezTo>
                <a:cubicBezTo>
                  <a:pt x="144211" y="4880271"/>
                  <a:pt x="133258" y="4824587"/>
                  <a:pt x="136453" y="4721437"/>
                </a:cubicBezTo>
                <a:lnTo>
                  <a:pt x="228846" y="1806631"/>
                </a:lnTo>
                <a:lnTo>
                  <a:pt x="205415" y="1804820"/>
                </a:lnTo>
                <a:cubicBezTo>
                  <a:pt x="178846" y="1801395"/>
                  <a:pt x="155243" y="1796714"/>
                  <a:pt x="136086" y="1790549"/>
                </a:cubicBezTo>
                <a:cubicBezTo>
                  <a:pt x="48512" y="1762693"/>
                  <a:pt x="15671" y="1731184"/>
                  <a:pt x="1076" y="1504682"/>
                </a:cubicBezTo>
                <a:cubicBezTo>
                  <a:pt x="-4854" y="1412894"/>
                  <a:pt x="15671" y="1134334"/>
                  <a:pt x="15671" y="1134334"/>
                </a:cubicBezTo>
                <a:cubicBezTo>
                  <a:pt x="17496" y="1111045"/>
                  <a:pt x="63563" y="0"/>
                  <a:pt x="63563" y="0"/>
                </a:cubicBezTo>
                <a:close/>
              </a:path>
            </a:pathLst>
          </a:custGeom>
          <a:solidFill>
            <a:srgbClr val="DFE9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3043" name="Group 3042">
            <a:extLst>
              <a:ext uri="{FF2B5EF4-FFF2-40B4-BE49-F238E27FC236}">
                <a16:creationId xmlns:a16="http://schemas.microsoft.com/office/drawing/2014/main" id="{E1AC7765-A7CB-47DB-A0B1-BC1FB171F461}"/>
              </a:ext>
            </a:extLst>
          </p:cNvPr>
          <p:cNvGrpSpPr/>
          <p:nvPr/>
        </p:nvGrpSpPr>
        <p:grpSpPr>
          <a:xfrm>
            <a:off x="573083" y="1095943"/>
            <a:ext cx="1547813" cy="1381125"/>
            <a:chOff x="1743075" y="1425576"/>
            <a:chExt cx="1547813" cy="1381125"/>
          </a:xfrm>
        </p:grpSpPr>
        <p:sp>
          <p:nvSpPr>
            <p:cNvPr id="7234" name="Freeform 920">
              <a:extLst>
                <a:ext uri="{FF2B5EF4-FFF2-40B4-BE49-F238E27FC236}">
                  <a16:creationId xmlns:a16="http://schemas.microsoft.com/office/drawing/2014/main" id="{33C9E7E9-9354-41EF-91DA-5FFC4CAA4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43075" y="1425576"/>
              <a:ext cx="1547813" cy="1381125"/>
            </a:xfrm>
            <a:custGeom>
              <a:avLst/>
              <a:gdLst>
                <a:gd name="T0" fmla="*/ 3264 w 3396"/>
                <a:gd name="T1" fmla="*/ 1951 h 3026"/>
                <a:gd name="T2" fmla="*/ 3246 w 3396"/>
                <a:gd name="T3" fmla="*/ 1939 h 3026"/>
                <a:gd name="T4" fmla="*/ 987 w 3396"/>
                <a:gd name="T5" fmla="*/ 2360 h 3026"/>
                <a:gd name="T6" fmla="*/ 345 w 3396"/>
                <a:gd name="T7" fmla="*/ 604 h 3026"/>
                <a:gd name="T8" fmla="*/ 559 w 3396"/>
                <a:gd name="T9" fmla="*/ 102 h 3026"/>
                <a:gd name="T10" fmla="*/ 409 w 3396"/>
                <a:gd name="T11" fmla="*/ 0 h 3026"/>
                <a:gd name="T12" fmla="*/ 155 w 3396"/>
                <a:gd name="T13" fmla="*/ 585 h 3026"/>
                <a:gd name="T14" fmla="*/ 917 w 3396"/>
                <a:gd name="T15" fmla="*/ 2463 h 3026"/>
                <a:gd name="T16" fmla="*/ 3396 w 3396"/>
                <a:gd name="T17" fmla="*/ 2041 h 3026"/>
                <a:gd name="T18" fmla="*/ 3264 w 3396"/>
                <a:gd name="T19" fmla="*/ 1951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6" h="3026">
                  <a:moveTo>
                    <a:pt x="3264" y="1951"/>
                  </a:moveTo>
                  <a:lnTo>
                    <a:pt x="3246" y="1939"/>
                  </a:lnTo>
                  <a:cubicBezTo>
                    <a:pt x="2708" y="2664"/>
                    <a:pt x="1711" y="2855"/>
                    <a:pt x="987" y="2360"/>
                  </a:cubicBezTo>
                  <a:cubicBezTo>
                    <a:pt x="414" y="1968"/>
                    <a:pt x="180" y="1261"/>
                    <a:pt x="345" y="604"/>
                  </a:cubicBezTo>
                  <a:cubicBezTo>
                    <a:pt x="388" y="431"/>
                    <a:pt x="459" y="262"/>
                    <a:pt x="559" y="102"/>
                  </a:cubicBezTo>
                  <a:lnTo>
                    <a:pt x="409" y="0"/>
                  </a:lnTo>
                  <a:cubicBezTo>
                    <a:pt x="285" y="182"/>
                    <a:pt x="201" y="381"/>
                    <a:pt x="155" y="585"/>
                  </a:cubicBezTo>
                  <a:cubicBezTo>
                    <a:pt x="0" y="1273"/>
                    <a:pt x="280" y="2028"/>
                    <a:pt x="917" y="2463"/>
                  </a:cubicBezTo>
                  <a:cubicBezTo>
                    <a:pt x="1741" y="3026"/>
                    <a:pt x="2852" y="2838"/>
                    <a:pt x="3396" y="2041"/>
                  </a:cubicBezTo>
                  <a:lnTo>
                    <a:pt x="3264" y="1951"/>
                  </a:lnTo>
                </a:path>
              </a:pathLst>
            </a:custGeom>
            <a:solidFill>
              <a:srgbClr val="F9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35" name="Freeform 921">
              <a:extLst>
                <a:ext uri="{FF2B5EF4-FFF2-40B4-BE49-F238E27FC236}">
                  <a16:creationId xmlns:a16="http://schemas.microsoft.com/office/drawing/2014/main" id="{305F7600-DA89-42A9-97EB-EB065F51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1471613"/>
              <a:ext cx="1398588" cy="1257300"/>
            </a:xfrm>
            <a:custGeom>
              <a:avLst/>
              <a:gdLst>
                <a:gd name="T0" fmla="*/ 807 w 3066"/>
                <a:gd name="T1" fmla="*/ 2258 h 2753"/>
                <a:gd name="T2" fmla="*/ 3066 w 3066"/>
                <a:gd name="T3" fmla="*/ 1837 h 2753"/>
                <a:gd name="T4" fmla="*/ 2844 w 3066"/>
                <a:gd name="T5" fmla="*/ 1685 h 2753"/>
                <a:gd name="T6" fmla="*/ 2255 w 3066"/>
                <a:gd name="T7" fmla="*/ 1282 h 2753"/>
                <a:gd name="T8" fmla="*/ 2257 w 3066"/>
                <a:gd name="T9" fmla="*/ 1279 h 2753"/>
                <a:gd name="T10" fmla="*/ 1207 w 3066"/>
                <a:gd name="T11" fmla="*/ 566 h 2753"/>
                <a:gd name="T12" fmla="*/ 1207 w 3066"/>
                <a:gd name="T13" fmla="*/ 566 h 2753"/>
                <a:gd name="T14" fmla="*/ 379 w 3066"/>
                <a:gd name="T15" fmla="*/ 0 h 2753"/>
                <a:gd name="T16" fmla="*/ 165 w 3066"/>
                <a:gd name="T17" fmla="*/ 502 h 2753"/>
                <a:gd name="T18" fmla="*/ 807 w 3066"/>
                <a:gd name="T19" fmla="*/ 2258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6" h="2753">
                  <a:moveTo>
                    <a:pt x="807" y="2258"/>
                  </a:moveTo>
                  <a:cubicBezTo>
                    <a:pt x="1531" y="2753"/>
                    <a:pt x="2528" y="2562"/>
                    <a:pt x="3066" y="1837"/>
                  </a:cubicBezTo>
                  <a:lnTo>
                    <a:pt x="2844" y="1685"/>
                  </a:lnTo>
                  <a:lnTo>
                    <a:pt x="2255" y="1282"/>
                  </a:lnTo>
                  <a:lnTo>
                    <a:pt x="2257" y="1279"/>
                  </a:lnTo>
                  <a:lnTo>
                    <a:pt x="1207" y="566"/>
                  </a:lnTo>
                  <a:lnTo>
                    <a:pt x="1207" y="566"/>
                  </a:lnTo>
                  <a:lnTo>
                    <a:pt x="379" y="0"/>
                  </a:lnTo>
                  <a:cubicBezTo>
                    <a:pt x="279" y="160"/>
                    <a:pt x="208" y="329"/>
                    <a:pt x="165" y="502"/>
                  </a:cubicBezTo>
                  <a:cubicBezTo>
                    <a:pt x="0" y="1159"/>
                    <a:pt x="234" y="1866"/>
                    <a:pt x="807" y="2258"/>
                  </a:cubicBezTo>
                  <a:close/>
                </a:path>
              </a:pathLst>
            </a:custGeom>
            <a:solidFill>
              <a:srgbClr val="F9E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36" name="Freeform 922">
              <a:extLst>
                <a:ext uri="{FF2B5EF4-FFF2-40B4-BE49-F238E27FC236}">
                  <a16:creationId xmlns:a16="http://schemas.microsoft.com/office/drawing/2014/main" id="{FCC7EAB5-B762-4E8F-A51D-A17BA8F85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1906588"/>
              <a:ext cx="492125" cy="665163"/>
            </a:xfrm>
            <a:custGeom>
              <a:avLst/>
              <a:gdLst>
                <a:gd name="T0" fmla="*/ 28 w 1077"/>
                <a:gd name="T1" fmla="*/ 962 h 1460"/>
                <a:gd name="T2" fmla="*/ 1077 w 1077"/>
                <a:gd name="T3" fmla="*/ 0 h 1460"/>
                <a:gd name="T4" fmla="*/ 578 w 1077"/>
                <a:gd name="T5" fmla="*/ 1333 h 1460"/>
                <a:gd name="T6" fmla="*/ 28 w 1077"/>
                <a:gd name="T7" fmla="*/ 962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7" h="1460">
                  <a:moveTo>
                    <a:pt x="28" y="962"/>
                  </a:moveTo>
                  <a:cubicBezTo>
                    <a:pt x="71" y="632"/>
                    <a:pt x="1077" y="0"/>
                    <a:pt x="1077" y="0"/>
                  </a:cubicBezTo>
                  <a:cubicBezTo>
                    <a:pt x="1077" y="0"/>
                    <a:pt x="860" y="1137"/>
                    <a:pt x="578" y="1333"/>
                  </a:cubicBezTo>
                  <a:cubicBezTo>
                    <a:pt x="396" y="1460"/>
                    <a:pt x="0" y="1175"/>
                    <a:pt x="28" y="962"/>
                  </a:cubicBezTo>
                </a:path>
              </a:pathLst>
            </a:custGeom>
            <a:solidFill>
              <a:srgbClr val="F9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37" name="Freeform 923">
              <a:extLst>
                <a:ext uri="{FF2B5EF4-FFF2-40B4-BE49-F238E27FC236}">
                  <a16:creationId xmlns:a16="http://schemas.microsoft.com/office/drawing/2014/main" id="{60B62338-6460-4C49-BE3F-91C048A7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688" y="1949451"/>
              <a:ext cx="392113" cy="671513"/>
            </a:xfrm>
            <a:custGeom>
              <a:avLst/>
              <a:gdLst>
                <a:gd name="T0" fmla="*/ 126 w 861"/>
                <a:gd name="T1" fmla="*/ 1259 h 1471"/>
                <a:gd name="T2" fmla="*/ 482 w 861"/>
                <a:gd name="T3" fmla="*/ 0 h 1471"/>
                <a:gd name="T4" fmla="*/ 735 w 861"/>
                <a:gd name="T5" fmla="*/ 1284 h 1471"/>
                <a:gd name="T6" fmla="*/ 126 w 861"/>
                <a:gd name="T7" fmla="*/ 1259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1" h="1471">
                  <a:moveTo>
                    <a:pt x="126" y="1259"/>
                  </a:moveTo>
                  <a:cubicBezTo>
                    <a:pt x="0" y="980"/>
                    <a:pt x="482" y="0"/>
                    <a:pt x="482" y="0"/>
                  </a:cubicBezTo>
                  <a:cubicBezTo>
                    <a:pt x="482" y="0"/>
                    <a:pt x="861" y="994"/>
                    <a:pt x="735" y="1284"/>
                  </a:cubicBezTo>
                  <a:cubicBezTo>
                    <a:pt x="654" y="1471"/>
                    <a:pt x="207" y="1439"/>
                    <a:pt x="126" y="1259"/>
                  </a:cubicBezTo>
                  <a:close/>
                </a:path>
              </a:pathLst>
            </a:custGeom>
            <a:solidFill>
              <a:srgbClr val="F9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38" name="Freeform 924">
              <a:extLst>
                <a:ext uri="{FF2B5EF4-FFF2-40B4-BE49-F238E27FC236}">
                  <a16:creationId xmlns:a16="http://schemas.microsoft.com/office/drawing/2014/main" id="{22BB09C7-CCDF-4FF4-80F7-9DB3BCF6D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1855788"/>
              <a:ext cx="650875" cy="369888"/>
            </a:xfrm>
            <a:custGeom>
              <a:avLst/>
              <a:gdLst>
                <a:gd name="T0" fmla="*/ 394 w 1428"/>
                <a:gd name="T1" fmla="*/ 801 h 813"/>
                <a:gd name="T2" fmla="*/ 1428 w 1428"/>
                <a:gd name="T3" fmla="*/ 0 h 813"/>
                <a:gd name="T4" fmla="*/ 143 w 1428"/>
                <a:gd name="T5" fmla="*/ 245 h 813"/>
                <a:gd name="T6" fmla="*/ 394 w 1428"/>
                <a:gd name="T7" fmla="*/ 80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8" h="813">
                  <a:moveTo>
                    <a:pt x="394" y="801"/>
                  </a:moveTo>
                  <a:cubicBezTo>
                    <a:pt x="700" y="813"/>
                    <a:pt x="1428" y="0"/>
                    <a:pt x="1428" y="0"/>
                  </a:cubicBezTo>
                  <a:cubicBezTo>
                    <a:pt x="1428" y="0"/>
                    <a:pt x="365" y="20"/>
                    <a:pt x="143" y="245"/>
                  </a:cubicBezTo>
                  <a:cubicBezTo>
                    <a:pt x="0" y="390"/>
                    <a:pt x="196" y="793"/>
                    <a:pt x="394" y="801"/>
                  </a:cubicBezTo>
                </a:path>
              </a:pathLst>
            </a:custGeom>
            <a:solidFill>
              <a:srgbClr val="F9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39" name="Freeform 925">
              <a:extLst>
                <a:ext uri="{FF2B5EF4-FFF2-40B4-BE49-F238E27FC236}">
                  <a16:creationId xmlns:a16="http://schemas.microsoft.com/office/drawing/2014/main" id="{5B814888-1D61-4A95-92BE-EEAF5B1A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2005013"/>
              <a:ext cx="377825" cy="503238"/>
            </a:xfrm>
            <a:custGeom>
              <a:avLst/>
              <a:gdLst>
                <a:gd name="T0" fmla="*/ 372 w 831"/>
                <a:gd name="T1" fmla="*/ 1022 h 1104"/>
                <a:gd name="T2" fmla="*/ 0 w 831"/>
                <a:gd name="T3" fmla="*/ 0 h 1104"/>
                <a:gd name="T4" fmla="*/ 795 w 831"/>
                <a:gd name="T5" fmla="*/ 742 h 1104"/>
                <a:gd name="T6" fmla="*/ 372 w 831"/>
                <a:gd name="T7" fmla="*/ 102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1" h="1104">
                  <a:moveTo>
                    <a:pt x="372" y="1022"/>
                  </a:moveTo>
                  <a:cubicBezTo>
                    <a:pt x="151" y="895"/>
                    <a:pt x="0" y="0"/>
                    <a:pt x="0" y="0"/>
                  </a:cubicBezTo>
                  <a:cubicBezTo>
                    <a:pt x="0" y="0"/>
                    <a:pt x="739" y="486"/>
                    <a:pt x="795" y="742"/>
                  </a:cubicBezTo>
                  <a:cubicBezTo>
                    <a:pt x="831" y="908"/>
                    <a:pt x="514" y="1104"/>
                    <a:pt x="372" y="1022"/>
                  </a:cubicBezTo>
                </a:path>
              </a:pathLst>
            </a:custGeom>
            <a:solidFill>
              <a:srgbClr val="F9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40" name="Freeform 926">
              <a:extLst>
                <a:ext uri="{FF2B5EF4-FFF2-40B4-BE49-F238E27FC236}">
                  <a16:creationId xmlns:a16="http://schemas.microsoft.com/office/drawing/2014/main" id="{30191BB2-5966-4A48-96D5-CDD8FDDC3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0" y="1577976"/>
              <a:ext cx="554038" cy="319088"/>
            </a:xfrm>
            <a:custGeom>
              <a:avLst/>
              <a:gdLst>
                <a:gd name="T0" fmla="*/ 129 w 1216"/>
                <a:gd name="T1" fmla="*/ 540 h 698"/>
                <a:gd name="T2" fmla="*/ 1216 w 1216"/>
                <a:gd name="T3" fmla="*/ 504 h 698"/>
                <a:gd name="T4" fmla="*/ 230 w 1216"/>
                <a:gd name="T5" fmla="*/ 44 h 698"/>
                <a:gd name="T6" fmla="*/ 129 w 1216"/>
                <a:gd name="T7" fmla="*/ 54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6" h="698">
                  <a:moveTo>
                    <a:pt x="129" y="540"/>
                  </a:moveTo>
                  <a:cubicBezTo>
                    <a:pt x="329" y="698"/>
                    <a:pt x="1216" y="504"/>
                    <a:pt x="1216" y="504"/>
                  </a:cubicBezTo>
                  <a:cubicBezTo>
                    <a:pt x="1216" y="504"/>
                    <a:pt x="489" y="0"/>
                    <a:pt x="230" y="44"/>
                  </a:cubicBezTo>
                  <a:cubicBezTo>
                    <a:pt x="63" y="72"/>
                    <a:pt x="0" y="439"/>
                    <a:pt x="129" y="540"/>
                  </a:cubicBezTo>
                </a:path>
              </a:pathLst>
            </a:custGeom>
            <a:solidFill>
              <a:srgbClr val="F9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grpSp>
        <p:nvGrpSpPr>
          <p:cNvPr id="994" name="Group 993">
            <a:extLst>
              <a:ext uri="{FF2B5EF4-FFF2-40B4-BE49-F238E27FC236}">
                <a16:creationId xmlns:a16="http://schemas.microsoft.com/office/drawing/2014/main" id="{878CD39A-FFFB-41BB-9B07-27C4995D1E49}"/>
              </a:ext>
            </a:extLst>
          </p:cNvPr>
          <p:cNvGrpSpPr/>
          <p:nvPr/>
        </p:nvGrpSpPr>
        <p:grpSpPr>
          <a:xfrm flipH="1">
            <a:off x="6379093" y="2419615"/>
            <a:ext cx="1135063" cy="1062037"/>
            <a:chOff x="9199563" y="2524126"/>
            <a:chExt cx="1135063" cy="1062037"/>
          </a:xfrm>
        </p:grpSpPr>
        <p:sp>
          <p:nvSpPr>
            <p:cNvPr id="7243" name="Freeform 929">
              <a:extLst>
                <a:ext uri="{FF2B5EF4-FFF2-40B4-BE49-F238E27FC236}">
                  <a16:creationId xmlns:a16="http://schemas.microsoft.com/office/drawing/2014/main" id="{139E9C62-1565-4E32-9798-843AF374AB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9563" y="2579688"/>
              <a:ext cx="1008063" cy="1006475"/>
            </a:xfrm>
            <a:custGeom>
              <a:avLst/>
              <a:gdLst>
                <a:gd name="T0" fmla="*/ 1702 w 2213"/>
                <a:gd name="T1" fmla="*/ 1737 h 2204"/>
                <a:gd name="T2" fmla="*/ 293 w 2213"/>
                <a:gd name="T3" fmla="*/ 1859 h 2204"/>
                <a:gd name="T4" fmla="*/ 641 w 2213"/>
                <a:gd name="T5" fmla="*/ 488 h 2204"/>
                <a:gd name="T6" fmla="*/ 1864 w 2213"/>
                <a:gd name="T7" fmla="*/ 524 h 2204"/>
                <a:gd name="T8" fmla="*/ 1702 w 2213"/>
                <a:gd name="T9" fmla="*/ 1737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3" h="2204">
                  <a:moveTo>
                    <a:pt x="1702" y="1737"/>
                  </a:moveTo>
                  <a:cubicBezTo>
                    <a:pt x="1239" y="1941"/>
                    <a:pt x="586" y="2204"/>
                    <a:pt x="293" y="1859"/>
                  </a:cubicBezTo>
                  <a:cubicBezTo>
                    <a:pt x="0" y="1514"/>
                    <a:pt x="383" y="925"/>
                    <a:pt x="641" y="488"/>
                  </a:cubicBezTo>
                  <a:cubicBezTo>
                    <a:pt x="930" y="0"/>
                    <a:pt x="1571" y="179"/>
                    <a:pt x="1864" y="524"/>
                  </a:cubicBezTo>
                  <a:cubicBezTo>
                    <a:pt x="2157" y="868"/>
                    <a:pt x="2213" y="1510"/>
                    <a:pt x="1702" y="1737"/>
                  </a:cubicBezTo>
                  <a:close/>
                </a:path>
              </a:pathLst>
            </a:custGeom>
            <a:solidFill>
              <a:srgbClr val="E22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7245" name="Freeform 931">
              <a:extLst>
                <a:ext uri="{FF2B5EF4-FFF2-40B4-BE49-F238E27FC236}">
                  <a16:creationId xmlns:a16="http://schemas.microsoft.com/office/drawing/2014/main" id="{F2136D3A-965D-4A6B-B551-ECE56B1E7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83738" y="2524126"/>
              <a:ext cx="750888" cy="812800"/>
            </a:xfrm>
            <a:custGeom>
              <a:avLst/>
              <a:gdLst>
                <a:gd name="T0" fmla="*/ 1299 w 1647"/>
                <a:gd name="T1" fmla="*/ 1780 h 1780"/>
                <a:gd name="T2" fmla="*/ 1095 w 1647"/>
                <a:gd name="T3" fmla="*/ 661 h 1780"/>
                <a:gd name="T4" fmla="*/ 1647 w 1647"/>
                <a:gd name="T5" fmla="*/ 246 h 1780"/>
                <a:gd name="T6" fmla="*/ 1574 w 1647"/>
                <a:gd name="T7" fmla="*/ 146 h 1780"/>
                <a:gd name="T8" fmla="*/ 1034 w 1647"/>
                <a:gd name="T9" fmla="*/ 583 h 1780"/>
                <a:gd name="T10" fmla="*/ 408 w 1647"/>
                <a:gd name="T11" fmla="*/ 209 h 1780"/>
                <a:gd name="T12" fmla="*/ 0 w 1647"/>
                <a:gd name="T13" fmla="*/ 0 h 1780"/>
                <a:gd name="T14" fmla="*/ 754 w 1647"/>
                <a:gd name="T15" fmla="*/ 527 h 1780"/>
                <a:gd name="T16" fmla="*/ 412 w 1647"/>
                <a:gd name="T17" fmla="*/ 742 h 1780"/>
                <a:gd name="T18" fmla="*/ 881 w 1647"/>
                <a:gd name="T19" fmla="*/ 657 h 1780"/>
                <a:gd name="T20" fmla="*/ 791 w 1647"/>
                <a:gd name="T21" fmla="*/ 1231 h 1780"/>
                <a:gd name="T22" fmla="*/ 1074 w 1647"/>
                <a:gd name="T23" fmla="*/ 889 h 1780"/>
                <a:gd name="T24" fmla="*/ 1299 w 1647"/>
                <a:gd name="T25" fmla="*/ 178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7" h="1780">
                  <a:moveTo>
                    <a:pt x="1299" y="1780"/>
                  </a:moveTo>
                  <a:cubicBezTo>
                    <a:pt x="1225" y="1283"/>
                    <a:pt x="1287" y="943"/>
                    <a:pt x="1095" y="661"/>
                  </a:cubicBezTo>
                  <a:cubicBezTo>
                    <a:pt x="1205" y="447"/>
                    <a:pt x="1404" y="296"/>
                    <a:pt x="1647" y="246"/>
                  </a:cubicBezTo>
                  <a:cubicBezTo>
                    <a:pt x="1623" y="213"/>
                    <a:pt x="1598" y="179"/>
                    <a:pt x="1574" y="146"/>
                  </a:cubicBezTo>
                  <a:cubicBezTo>
                    <a:pt x="1335" y="204"/>
                    <a:pt x="1141" y="362"/>
                    <a:pt x="1034" y="583"/>
                  </a:cubicBezTo>
                  <a:cubicBezTo>
                    <a:pt x="857" y="380"/>
                    <a:pt x="751" y="387"/>
                    <a:pt x="408" y="209"/>
                  </a:cubicBezTo>
                  <a:cubicBezTo>
                    <a:pt x="332" y="169"/>
                    <a:pt x="90" y="40"/>
                    <a:pt x="0" y="0"/>
                  </a:cubicBezTo>
                  <a:lnTo>
                    <a:pt x="754" y="527"/>
                  </a:lnTo>
                  <a:lnTo>
                    <a:pt x="412" y="742"/>
                  </a:lnTo>
                  <a:lnTo>
                    <a:pt x="881" y="657"/>
                  </a:lnTo>
                  <a:lnTo>
                    <a:pt x="791" y="1231"/>
                  </a:lnTo>
                  <a:lnTo>
                    <a:pt x="1074" y="889"/>
                  </a:lnTo>
                  <a:lnTo>
                    <a:pt x="1299" y="1780"/>
                  </a:lnTo>
                </a:path>
              </a:pathLst>
            </a:custGeom>
            <a:solidFill>
              <a:srgbClr val="15AF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C85FBD6B-621C-4776-9746-7318AD5117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05924" y="2720975"/>
              <a:ext cx="763588" cy="749300"/>
            </a:xfrm>
            <a:custGeom>
              <a:avLst/>
              <a:gdLst>
                <a:gd name="connsiteX0" fmla="*/ 273051 w 763588"/>
                <a:gd name="connsiteY0" fmla="*/ 714375 h 749300"/>
                <a:gd name="connsiteX1" fmla="*/ 285751 w 763588"/>
                <a:gd name="connsiteY1" fmla="*/ 728663 h 749300"/>
                <a:gd name="connsiteX2" fmla="*/ 261938 w 763588"/>
                <a:gd name="connsiteY2" fmla="*/ 749300 h 749300"/>
                <a:gd name="connsiteX3" fmla="*/ 249238 w 763588"/>
                <a:gd name="connsiteY3" fmla="*/ 735013 h 749300"/>
                <a:gd name="connsiteX4" fmla="*/ 127001 w 763588"/>
                <a:gd name="connsiteY4" fmla="*/ 704850 h 749300"/>
                <a:gd name="connsiteX5" fmla="*/ 139701 w 763588"/>
                <a:gd name="connsiteY5" fmla="*/ 719138 h 749300"/>
                <a:gd name="connsiteX6" fmla="*/ 115888 w 763588"/>
                <a:gd name="connsiteY6" fmla="*/ 739775 h 749300"/>
                <a:gd name="connsiteX7" fmla="*/ 103188 w 763588"/>
                <a:gd name="connsiteY7" fmla="*/ 723900 h 749300"/>
                <a:gd name="connsiteX8" fmla="*/ 449263 w 763588"/>
                <a:gd name="connsiteY8" fmla="*/ 658812 h 749300"/>
                <a:gd name="connsiteX9" fmla="*/ 460376 w 763588"/>
                <a:gd name="connsiteY9" fmla="*/ 674687 h 749300"/>
                <a:gd name="connsiteX10" fmla="*/ 438151 w 763588"/>
                <a:gd name="connsiteY10" fmla="*/ 695325 h 749300"/>
                <a:gd name="connsiteX11" fmla="*/ 423863 w 763588"/>
                <a:gd name="connsiteY11" fmla="*/ 679450 h 749300"/>
                <a:gd name="connsiteX12" fmla="*/ 23813 w 763588"/>
                <a:gd name="connsiteY12" fmla="*/ 582612 h 749300"/>
                <a:gd name="connsiteX13" fmla="*/ 36513 w 763588"/>
                <a:gd name="connsiteY13" fmla="*/ 596899 h 749300"/>
                <a:gd name="connsiteX14" fmla="*/ 12700 w 763588"/>
                <a:gd name="connsiteY14" fmla="*/ 617537 h 749300"/>
                <a:gd name="connsiteX15" fmla="*/ 0 w 763588"/>
                <a:gd name="connsiteY15" fmla="*/ 603249 h 749300"/>
                <a:gd name="connsiteX16" fmla="*/ 601663 w 763588"/>
                <a:gd name="connsiteY16" fmla="*/ 581025 h 749300"/>
                <a:gd name="connsiteX17" fmla="*/ 614363 w 763588"/>
                <a:gd name="connsiteY17" fmla="*/ 595312 h 749300"/>
                <a:gd name="connsiteX18" fmla="*/ 590550 w 763588"/>
                <a:gd name="connsiteY18" fmla="*/ 615950 h 749300"/>
                <a:gd name="connsiteX19" fmla="*/ 577850 w 763588"/>
                <a:gd name="connsiteY19" fmla="*/ 600075 h 749300"/>
                <a:gd name="connsiteX20" fmla="*/ 141288 w 763588"/>
                <a:gd name="connsiteY20" fmla="*/ 577850 h 749300"/>
                <a:gd name="connsiteX21" fmla="*/ 153988 w 763588"/>
                <a:gd name="connsiteY21" fmla="*/ 592137 h 749300"/>
                <a:gd name="connsiteX22" fmla="*/ 130175 w 763588"/>
                <a:gd name="connsiteY22" fmla="*/ 612775 h 749300"/>
                <a:gd name="connsiteX23" fmla="*/ 117475 w 763588"/>
                <a:gd name="connsiteY23" fmla="*/ 598487 h 749300"/>
                <a:gd name="connsiteX24" fmla="*/ 311151 w 763588"/>
                <a:gd name="connsiteY24" fmla="*/ 560387 h 749300"/>
                <a:gd name="connsiteX25" fmla="*/ 323851 w 763588"/>
                <a:gd name="connsiteY25" fmla="*/ 574674 h 749300"/>
                <a:gd name="connsiteX26" fmla="*/ 300038 w 763588"/>
                <a:gd name="connsiteY26" fmla="*/ 595312 h 749300"/>
                <a:gd name="connsiteX27" fmla="*/ 287338 w 763588"/>
                <a:gd name="connsiteY27" fmla="*/ 581024 h 749300"/>
                <a:gd name="connsiteX28" fmla="*/ 465138 w 763588"/>
                <a:gd name="connsiteY28" fmla="*/ 487362 h 749300"/>
                <a:gd name="connsiteX29" fmla="*/ 477838 w 763588"/>
                <a:gd name="connsiteY29" fmla="*/ 501649 h 749300"/>
                <a:gd name="connsiteX30" fmla="*/ 454025 w 763588"/>
                <a:gd name="connsiteY30" fmla="*/ 522287 h 749300"/>
                <a:gd name="connsiteX31" fmla="*/ 441325 w 763588"/>
                <a:gd name="connsiteY31" fmla="*/ 507999 h 749300"/>
                <a:gd name="connsiteX32" fmla="*/ 588963 w 763588"/>
                <a:gd name="connsiteY32" fmla="*/ 446087 h 749300"/>
                <a:gd name="connsiteX33" fmla="*/ 601663 w 763588"/>
                <a:gd name="connsiteY33" fmla="*/ 460374 h 749300"/>
                <a:gd name="connsiteX34" fmla="*/ 577850 w 763588"/>
                <a:gd name="connsiteY34" fmla="*/ 481012 h 749300"/>
                <a:gd name="connsiteX35" fmla="*/ 565150 w 763588"/>
                <a:gd name="connsiteY35" fmla="*/ 465137 h 749300"/>
                <a:gd name="connsiteX36" fmla="*/ 188913 w 763588"/>
                <a:gd name="connsiteY36" fmla="*/ 441325 h 749300"/>
                <a:gd name="connsiteX37" fmla="*/ 201613 w 763588"/>
                <a:gd name="connsiteY37" fmla="*/ 455612 h 749300"/>
                <a:gd name="connsiteX38" fmla="*/ 177800 w 763588"/>
                <a:gd name="connsiteY38" fmla="*/ 476250 h 749300"/>
                <a:gd name="connsiteX39" fmla="*/ 165100 w 763588"/>
                <a:gd name="connsiteY39" fmla="*/ 461962 h 749300"/>
                <a:gd name="connsiteX40" fmla="*/ 750888 w 763588"/>
                <a:gd name="connsiteY40" fmla="*/ 427037 h 749300"/>
                <a:gd name="connsiteX41" fmla="*/ 763588 w 763588"/>
                <a:gd name="connsiteY41" fmla="*/ 441324 h 749300"/>
                <a:gd name="connsiteX42" fmla="*/ 739775 w 763588"/>
                <a:gd name="connsiteY42" fmla="*/ 461962 h 749300"/>
                <a:gd name="connsiteX43" fmla="*/ 727075 w 763588"/>
                <a:gd name="connsiteY43" fmla="*/ 447674 h 749300"/>
                <a:gd name="connsiteX44" fmla="*/ 309563 w 763588"/>
                <a:gd name="connsiteY44" fmla="*/ 409575 h 749300"/>
                <a:gd name="connsiteX45" fmla="*/ 322263 w 763588"/>
                <a:gd name="connsiteY45" fmla="*/ 423862 h 749300"/>
                <a:gd name="connsiteX46" fmla="*/ 298450 w 763588"/>
                <a:gd name="connsiteY46" fmla="*/ 444500 h 749300"/>
                <a:gd name="connsiteX47" fmla="*/ 285750 w 763588"/>
                <a:gd name="connsiteY47" fmla="*/ 428625 h 749300"/>
                <a:gd name="connsiteX48" fmla="*/ 57151 w 763588"/>
                <a:gd name="connsiteY48" fmla="*/ 409575 h 749300"/>
                <a:gd name="connsiteX49" fmla="*/ 69851 w 763588"/>
                <a:gd name="connsiteY49" fmla="*/ 425450 h 749300"/>
                <a:gd name="connsiteX50" fmla="*/ 46038 w 763588"/>
                <a:gd name="connsiteY50" fmla="*/ 444500 h 749300"/>
                <a:gd name="connsiteX51" fmla="*/ 33338 w 763588"/>
                <a:gd name="connsiteY51" fmla="*/ 430212 h 749300"/>
                <a:gd name="connsiteX52" fmla="*/ 466726 w 763588"/>
                <a:gd name="connsiteY52" fmla="*/ 301625 h 749300"/>
                <a:gd name="connsiteX53" fmla="*/ 479426 w 763588"/>
                <a:gd name="connsiteY53" fmla="*/ 315912 h 749300"/>
                <a:gd name="connsiteX54" fmla="*/ 455613 w 763588"/>
                <a:gd name="connsiteY54" fmla="*/ 336550 h 749300"/>
                <a:gd name="connsiteX55" fmla="*/ 442913 w 763588"/>
                <a:gd name="connsiteY55" fmla="*/ 320675 h 749300"/>
                <a:gd name="connsiteX56" fmla="*/ 328613 w 763588"/>
                <a:gd name="connsiteY56" fmla="*/ 277812 h 749300"/>
                <a:gd name="connsiteX57" fmla="*/ 341313 w 763588"/>
                <a:gd name="connsiteY57" fmla="*/ 292099 h 749300"/>
                <a:gd name="connsiteX58" fmla="*/ 317500 w 763588"/>
                <a:gd name="connsiteY58" fmla="*/ 312737 h 749300"/>
                <a:gd name="connsiteX59" fmla="*/ 304800 w 763588"/>
                <a:gd name="connsiteY59" fmla="*/ 298449 h 749300"/>
                <a:gd name="connsiteX60" fmla="*/ 153988 w 763588"/>
                <a:gd name="connsiteY60" fmla="*/ 274637 h 749300"/>
                <a:gd name="connsiteX61" fmla="*/ 168276 w 763588"/>
                <a:gd name="connsiteY61" fmla="*/ 290512 h 749300"/>
                <a:gd name="connsiteX62" fmla="*/ 144463 w 763588"/>
                <a:gd name="connsiteY62" fmla="*/ 309562 h 749300"/>
                <a:gd name="connsiteX63" fmla="*/ 131763 w 763588"/>
                <a:gd name="connsiteY63" fmla="*/ 295274 h 749300"/>
                <a:gd name="connsiteX64" fmla="*/ 569913 w 763588"/>
                <a:gd name="connsiteY64" fmla="*/ 212725 h 749300"/>
                <a:gd name="connsiteX65" fmla="*/ 582613 w 763588"/>
                <a:gd name="connsiteY65" fmla="*/ 228600 h 749300"/>
                <a:gd name="connsiteX66" fmla="*/ 558800 w 763588"/>
                <a:gd name="connsiteY66" fmla="*/ 249238 h 749300"/>
                <a:gd name="connsiteX67" fmla="*/ 546100 w 763588"/>
                <a:gd name="connsiteY67" fmla="*/ 233363 h 749300"/>
                <a:gd name="connsiteX68" fmla="*/ 373063 w 763588"/>
                <a:gd name="connsiteY68" fmla="*/ 141287 h 749300"/>
                <a:gd name="connsiteX69" fmla="*/ 385763 w 763588"/>
                <a:gd name="connsiteY69" fmla="*/ 155574 h 749300"/>
                <a:gd name="connsiteX70" fmla="*/ 361950 w 763588"/>
                <a:gd name="connsiteY70" fmla="*/ 176212 h 749300"/>
                <a:gd name="connsiteX71" fmla="*/ 349250 w 763588"/>
                <a:gd name="connsiteY71" fmla="*/ 161924 h 749300"/>
                <a:gd name="connsiteX72" fmla="*/ 223838 w 763588"/>
                <a:gd name="connsiteY72" fmla="*/ 111125 h 749300"/>
                <a:gd name="connsiteX73" fmla="*/ 236538 w 763588"/>
                <a:gd name="connsiteY73" fmla="*/ 125412 h 749300"/>
                <a:gd name="connsiteX74" fmla="*/ 212725 w 763588"/>
                <a:gd name="connsiteY74" fmla="*/ 146050 h 749300"/>
                <a:gd name="connsiteX75" fmla="*/ 200025 w 763588"/>
                <a:gd name="connsiteY75" fmla="*/ 130175 h 749300"/>
                <a:gd name="connsiteX76" fmla="*/ 368301 w 763588"/>
                <a:gd name="connsiteY76" fmla="*/ 0 h 749300"/>
                <a:gd name="connsiteX77" fmla="*/ 381001 w 763588"/>
                <a:gd name="connsiteY77" fmla="*/ 15875 h 749300"/>
                <a:gd name="connsiteX78" fmla="*/ 357188 w 763588"/>
                <a:gd name="connsiteY78" fmla="*/ 34925 h 749300"/>
                <a:gd name="connsiteX79" fmla="*/ 344488 w 763588"/>
                <a:gd name="connsiteY79" fmla="*/ 20637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3588" h="749300">
                  <a:moveTo>
                    <a:pt x="273051" y="714375"/>
                  </a:moveTo>
                  <a:lnTo>
                    <a:pt x="285751" y="728663"/>
                  </a:lnTo>
                  <a:lnTo>
                    <a:pt x="261938" y="749300"/>
                  </a:lnTo>
                  <a:lnTo>
                    <a:pt x="249238" y="735013"/>
                  </a:lnTo>
                  <a:close/>
                  <a:moveTo>
                    <a:pt x="127001" y="704850"/>
                  </a:moveTo>
                  <a:lnTo>
                    <a:pt x="139701" y="719138"/>
                  </a:lnTo>
                  <a:lnTo>
                    <a:pt x="115888" y="739775"/>
                  </a:lnTo>
                  <a:lnTo>
                    <a:pt x="103188" y="723900"/>
                  </a:lnTo>
                  <a:close/>
                  <a:moveTo>
                    <a:pt x="449263" y="658812"/>
                  </a:moveTo>
                  <a:lnTo>
                    <a:pt x="460376" y="674687"/>
                  </a:lnTo>
                  <a:lnTo>
                    <a:pt x="438151" y="695325"/>
                  </a:lnTo>
                  <a:lnTo>
                    <a:pt x="423863" y="679450"/>
                  </a:lnTo>
                  <a:close/>
                  <a:moveTo>
                    <a:pt x="23813" y="582612"/>
                  </a:moveTo>
                  <a:lnTo>
                    <a:pt x="36513" y="596899"/>
                  </a:lnTo>
                  <a:lnTo>
                    <a:pt x="12700" y="617537"/>
                  </a:lnTo>
                  <a:lnTo>
                    <a:pt x="0" y="603249"/>
                  </a:lnTo>
                  <a:close/>
                  <a:moveTo>
                    <a:pt x="601663" y="581025"/>
                  </a:moveTo>
                  <a:lnTo>
                    <a:pt x="614363" y="595312"/>
                  </a:lnTo>
                  <a:lnTo>
                    <a:pt x="590550" y="615950"/>
                  </a:lnTo>
                  <a:lnTo>
                    <a:pt x="577850" y="600075"/>
                  </a:lnTo>
                  <a:close/>
                  <a:moveTo>
                    <a:pt x="141288" y="577850"/>
                  </a:moveTo>
                  <a:lnTo>
                    <a:pt x="153988" y="592137"/>
                  </a:lnTo>
                  <a:lnTo>
                    <a:pt x="130175" y="612775"/>
                  </a:lnTo>
                  <a:lnTo>
                    <a:pt x="117475" y="598487"/>
                  </a:lnTo>
                  <a:close/>
                  <a:moveTo>
                    <a:pt x="311151" y="560387"/>
                  </a:moveTo>
                  <a:lnTo>
                    <a:pt x="323851" y="574674"/>
                  </a:lnTo>
                  <a:lnTo>
                    <a:pt x="300038" y="595312"/>
                  </a:lnTo>
                  <a:lnTo>
                    <a:pt x="287338" y="581024"/>
                  </a:lnTo>
                  <a:close/>
                  <a:moveTo>
                    <a:pt x="465138" y="487362"/>
                  </a:moveTo>
                  <a:lnTo>
                    <a:pt x="477838" y="501649"/>
                  </a:lnTo>
                  <a:lnTo>
                    <a:pt x="454025" y="522287"/>
                  </a:lnTo>
                  <a:lnTo>
                    <a:pt x="441325" y="507999"/>
                  </a:lnTo>
                  <a:close/>
                  <a:moveTo>
                    <a:pt x="588963" y="446087"/>
                  </a:moveTo>
                  <a:lnTo>
                    <a:pt x="601663" y="460374"/>
                  </a:lnTo>
                  <a:lnTo>
                    <a:pt x="577850" y="481012"/>
                  </a:lnTo>
                  <a:lnTo>
                    <a:pt x="565150" y="465137"/>
                  </a:lnTo>
                  <a:close/>
                  <a:moveTo>
                    <a:pt x="188913" y="441325"/>
                  </a:moveTo>
                  <a:lnTo>
                    <a:pt x="201613" y="455612"/>
                  </a:lnTo>
                  <a:lnTo>
                    <a:pt x="177800" y="476250"/>
                  </a:lnTo>
                  <a:lnTo>
                    <a:pt x="165100" y="461962"/>
                  </a:lnTo>
                  <a:close/>
                  <a:moveTo>
                    <a:pt x="750888" y="427037"/>
                  </a:moveTo>
                  <a:lnTo>
                    <a:pt x="763588" y="441324"/>
                  </a:lnTo>
                  <a:lnTo>
                    <a:pt x="739775" y="461962"/>
                  </a:lnTo>
                  <a:lnTo>
                    <a:pt x="727075" y="447674"/>
                  </a:lnTo>
                  <a:close/>
                  <a:moveTo>
                    <a:pt x="309563" y="409575"/>
                  </a:moveTo>
                  <a:lnTo>
                    <a:pt x="322263" y="423862"/>
                  </a:lnTo>
                  <a:lnTo>
                    <a:pt x="298450" y="444500"/>
                  </a:lnTo>
                  <a:lnTo>
                    <a:pt x="285750" y="428625"/>
                  </a:lnTo>
                  <a:close/>
                  <a:moveTo>
                    <a:pt x="57151" y="409575"/>
                  </a:moveTo>
                  <a:lnTo>
                    <a:pt x="69851" y="425450"/>
                  </a:lnTo>
                  <a:lnTo>
                    <a:pt x="46038" y="444500"/>
                  </a:lnTo>
                  <a:lnTo>
                    <a:pt x="33338" y="430212"/>
                  </a:lnTo>
                  <a:close/>
                  <a:moveTo>
                    <a:pt x="466726" y="301625"/>
                  </a:moveTo>
                  <a:lnTo>
                    <a:pt x="479426" y="315912"/>
                  </a:lnTo>
                  <a:lnTo>
                    <a:pt x="455613" y="336550"/>
                  </a:lnTo>
                  <a:lnTo>
                    <a:pt x="442913" y="320675"/>
                  </a:lnTo>
                  <a:close/>
                  <a:moveTo>
                    <a:pt x="328613" y="277812"/>
                  </a:moveTo>
                  <a:lnTo>
                    <a:pt x="341313" y="292099"/>
                  </a:lnTo>
                  <a:lnTo>
                    <a:pt x="317500" y="312737"/>
                  </a:lnTo>
                  <a:lnTo>
                    <a:pt x="304800" y="298449"/>
                  </a:lnTo>
                  <a:close/>
                  <a:moveTo>
                    <a:pt x="153988" y="274637"/>
                  </a:moveTo>
                  <a:lnTo>
                    <a:pt x="168276" y="290512"/>
                  </a:lnTo>
                  <a:lnTo>
                    <a:pt x="144463" y="309562"/>
                  </a:lnTo>
                  <a:lnTo>
                    <a:pt x="131763" y="295274"/>
                  </a:lnTo>
                  <a:close/>
                  <a:moveTo>
                    <a:pt x="569913" y="212725"/>
                  </a:moveTo>
                  <a:lnTo>
                    <a:pt x="582613" y="228600"/>
                  </a:lnTo>
                  <a:lnTo>
                    <a:pt x="558800" y="249238"/>
                  </a:lnTo>
                  <a:lnTo>
                    <a:pt x="546100" y="233363"/>
                  </a:lnTo>
                  <a:close/>
                  <a:moveTo>
                    <a:pt x="373063" y="141287"/>
                  </a:moveTo>
                  <a:lnTo>
                    <a:pt x="385763" y="155574"/>
                  </a:lnTo>
                  <a:lnTo>
                    <a:pt x="361950" y="176212"/>
                  </a:lnTo>
                  <a:lnTo>
                    <a:pt x="349250" y="161924"/>
                  </a:lnTo>
                  <a:close/>
                  <a:moveTo>
                    <a:pt x="223838" y="111125"/>
                  </a:moveTo>
                  <a:lnTo>
                    <a:pt x="236538" y="125412"/>
                  </a:lnTo>
                  <a:lnTo>
                    <a:pt x="212725" y="146050"/>
                  </a:lnTo>
                  <a:lnTo>
                    <a:pt x="200025" y="130175"/>
                  </a:lnTo>
                  <a:close/>
                  <a:moveTo>
                    <a:pt x="368301" y="0"/>
                  </a:moveTo>
                  <a:lnTo>
                    <a:pt x="381001" y="15875"/>
                  </a:lnTo>
                  <a:lnTo>
                    <a:pt x="357188" y="34925"/>
                  </a:lnTo>
                  <a:lnTo>
                    <a:pt x="344488" y="20637"/>
                  </a:lnTo>
                  <a:close/>
                </a:path>
              </a:pathLst>
            </a:custGeom>
            <a:solidFill>
              <a:srgbClr val="F9E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endParaRPr>
            </a:p>
          </p:txBody>
        </p:sp>
      </p:grp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390E6A77-07B4-4018-A22A-500B0063BA12}"/>
              </a:ext>
            </a:extLst>
          </p:cNvPr>
          <p:cNvSpPr>
            <a:spLocks noChangeAspect="1"/>
          </p:cNvSpPr>
          <p:nvPr/>
        </p:nvSpPr>
        <p:spPr bwMode="auto">
          <a:xfrm>
            <a:off x="2867291" y="3492727"/>
            <a:ext cx="577186" cy="2703358"/>
          </a:xfrm>
          <a:custGeom>
            <a:avLst/>
            <a:gdLst>
              <a:gd name="connsiteX0" fmla="*/ 57487 w 577186"/>
              <a:gd name="connsiteY0" fmla="*/ 0 h 4472397"/>
              <a:gd name="connsiteX1" fmla="*/ 74341 w 577186"/>
              <a:gd name="connsiteY1" fmla="*/ 0 h 4472397"/>
              <a:gd name="connsiteX2" fmla="*/ 108049 w 577186"/>
              <a:gd name="connsiteY2" fmla="*/ 986559 h 4472397"/>
              <a:gd name="connsiteX3" fmla="*/ 163621 w 577186"/>
              <a:gd name="connsiteY3" fmla="*/ 986559 h 4472397"/>
              <a:gd name="connsiteX4" fmla="*/ 202339 w 577186"/>
              <a:gd name="connsiteY4" fmla="*/ 0 h 4472397"/>
              <a:gd name="connsiteX5" fmla="*/ 219193 w 577186"/>
              <a:gd name="connsiteY5" fmla="*/ 0 h 4472397"/>
              <a:gd name="connsiteX6" fmla="*/ 252901 w 577186"/>
              <a:gd name="connsiteY6" fmla="*/ 986559 h 4472397"/>
              <a:gd name="connsiteX7" fmla="*/ 324417 w 577186"/>
              <a:gd name="connsiteY7" fmla="*/ 986559 h 4472397"/>
              <a:gd name="connsiteX8" fmla="*/ 358124 w 577186"/>
              <a:gd name="connsiteY8" fmla="*/ 0 h 4472397"/>
              <a:gd name="connsiteX9" fmla="*/ 374978 w 577186"/>
              <a:gd name="connsiteY9" fmla="*/ 0 h 4472397"/>
              <a:gd name="connsiteX10" fmla="*/ 413697 w 577186"/>
              <a:gd name="connsiteY10" fmla="*/ 986559 h 4472397"/>
              <a:gd name="connsiteX11" fmla="*/ 469269 w 577186"/>
              <a:gd name="connsiteY11" fmla="*/ 986559 h 4472397"/>
              <a:gd name="connsiteX12" fmla="*/ 502977 w 577186"/>
              <a:gd name="connsiteY12" fmla="*/ 0 h 4472397"/>
              <a:gd name="connsiteX13" fmla="*/ 519831 w 577186"/>
              <a:gd name="connsiteY13" fmla="*/ 0 h 4472397"/>
              <a:gd name="connsiteX14" fmla="*/ 563105 w 577186"/>
              <a:gd name="connsiteY14" fmla="*/ 1021223 h 4472397"/>
              <a:gd name="connsiteX15" fmla="*/ 576315 w 577186"/>
              <a:gd name="connsiteY15" fmla="*/ 1354181 h 4472397"/>
              <a:gd name="connsiteX16" fmla="*/ 454237 w 577186"/>
              <a:gd name="connsiteY16" fmla="*/ 1611881 h 4472397"/>
              <a:gd name="connsiteX17" fmla="*/ 392060 w 577186"/>
              <a:gd name="connsiteY17" fmla="*/ 1624653 h 4472397"/>
              <a:gd name="connsiteX18" fmla="*/ 369213 w 577186"/>
              <a:gd name="connsiteY18" fmla="*/ 1626377 h 4472397"/>
              <a:gd name="connsiteX19" fmla="*/ 451596 w 577186"/>
              <a:gd name="connsiteY19" fmla="*/ 4256403 h 4472397"/>
              <a:gd name="connsiteX20" fmla="*/ 410663 w 577186"/>
              <a:gd name="connsiteY20" fmla="*/ 4426688 h 4472397"/>
              <a:gd name="connsiteX21" fmla="*/ 164157 w 577186"/>
              <a:gd name="connsiteY21" fmla="*/ 4426688 h 4472397"/>
              <a:gd name="connsiteX22" fmla="*/ 123679 w 577186"/>
              <a:gd name="connsiteY22" fmla="*/ 4256403 h 4472397"/>
              <a:gd name="connsiteX23" fmla="*/ 206490 w 577186"/>
              <a:gd name="connsiteY23" fmla="*/ 1626280 h 4472397"/>
              <a:gd name="connsiteX24" fmla="*/ 184973 w 577186"/>
              <a:gd name="connsiteY24" fmla="*/ 1624653 h 4472397"/>
              <a:gd name="connsiteX25" fmla="*/ 122625 w 577186"/>
              <a:gd name="connsiteY25" fmla="*/ 1611881 h 4472397"/>
              <a:gd name="connsiteX26" fmla="*/ 1003 w 577186"/>
              <a:gd name="connsiteY26" fmla="*/ 1354181 h 4472397"/>
              <a:gd name="connsiteX27" fmla="*/ 14213 w 577186"/>
              <a:gd name="connsiteY27" fmla="*/ 1021223 h 4472397"/>
              <a:gd name="connsiteX28" fmla="*/ 57487 w 577186"/>
              <a:gd name="connsiteY28" fmla="*/ 0 h 447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7186" h="4472397">
                <a:moveTo>
                  <a:pt x="57487" y="0"/>
                </a:moveTo>
                <a:lnTo>
                  <a:pt x="74341" y="0"/>
                </a:lnTo>
                <a:cubicBezTo>
                  <a:pt x="74341" y="0"/>
                  <a:pt x="85273" y="829658"/>
                  <a:pt x="108049" y="986559"/>
                </a:cubicBezTo>
                <a:cubicBezTo>
                  <a:pt x="109871" y="999786"/>
                  <a:pt x="162254" y="999786"/>
                  <a:pt x="163621" y="986559"/>
                </a:cubicBezTo>
                <a:cubicBezTo>
                  <a:pt x="177742" y="837868"/>
                  <a:pt x="202339" y="0"/>
                  <a:pt x="202339" y="0"/>
                </a:cubicBezTo>
                <a:lnTo>
                  <a:pt x="219193" y="0"/>
                </a:lnTo>
                <a:cubicBezTo>
                  <a:pt x="219193" y="0"/>
                  <a:pt x="231492" y="829658"/>
                  <a:pt x="252901" y="986559"/>
                </a:cubicBezTo>
                <a:cubicBezTo>
                  <a:pt x="255179" y="1003435"/>
                  <a:pt x="322139" y="1003435"/>
                  <a:pt x="324417" y="986559"/>
                </a:cubicBezTo>
                <a:cubicBezTo>
                  <a:pt x="344459" y="805485"/>
                  <a:pt x="358124" y="0"/>
                  <a:pt x="358124" y="0"/>
                </a:cubicBezTo>
                <a:lnTo>
                  <a:pt x="374978" y="0"/>
                </a:lnTo>
                <a:cubicBezTo>
                  <a:pt x="374978" y="0"/>
                  <a:pt x="399576" y="837868"/>
                  <a:pt x="413697" y="986559"/>
                </a:cubicBezTo>
                <a:cubicBezTo>
                  <a:pt x="415063" y="999786"/>
                  <a:pt x="466992" y="999786"/>
                  <a:pt x="469269" y="986559"/>
                </a:cubicBezTo>
                <a:cubicBezTo>
                  <a:pt x="491589" y="829658"/>
                  <a:pt x="502977" y="0"/>
                  <a:pt x="502977" y="0"/>
                </a:cubicBezTo>
                <a:lnTo>
                  <a:pt x="519831" y="0"/>
                </a:lnTo>
                <a:cubicBezTo>
                  <a:pt x="519831" y="0"/>
                  <a:pt x="561283" y="1000242"/>
                  <a:pt x="563105" y="1021223"/>
                </a:cubicBezTo>
                <a:cubicBezTo>
                  <a:pt x="563105" y="1021223"/>
                  <a:pt x="581325" y="1271626"/>
                  <a:pt x="576315" y="1354181"/>
                </a:cubicBezTo>
                <a:cubicBezTo>
                  <a:pt x="563105" y="1558517"/>
                  <a:pt x="533496" y="1586796"/>
                  <a:pt x="454237" y="1611881"/>
                </a:cubicBezTo>
                <a:cubicBezTo>
                  <a:pt x="437156" y="1617355"/>
                  <a:pt x="415974" y="1621574"/>
                  <a:pt x="392060" y="1624653"/>
                </a:cubicBezTo>
                <a:lnTo>
                  <a:pt x="369213" y="1626377"/>
                </a:lnTo>
                <a:lnTo>
                  <a:pt x="451596" y="4256403"/>
                </a:lnTo>
                <a:cubicBezTo>
                  <a:pt x="454325" y="4349078"/>
                  <a:pt x="443410" y="4400209"/>
                  <a:pt x="410663" y="4426688"/>
                </a:cubicBezTo>
                <a:cubicBezTo>
                  <a:pt x="335620" y="4487406"/>
                  <a:pt x="241020" y="4487862"/>
                  <a:pt x="164157" y="4426688"/>
                </a:cubicBezTo>
                <a:cubicBezTo>
                  <a:pt x="130501" y="4399296"/>
                  <a:pt x="120950" y="4349078"/>
                  <a:pt x="123679" y="4256403"/>
                </a:cubicBezTo>
                <a:lnTo>
                  <a:pt x="206490" y="1626280"/>
                </a:lnTo>
                <a:lnTo>
                  <a:pt x="184973" y="1624653"/>
                </a:lnTo>
                <a:cubicBezTo>
                  <a:pt x="161116" y="1621574"/>
                  <a:pt x="139934" y="1617355"/>
                  <a:pt x="122625" y="1611881"/>
                </a:cubicBezTo>
                <a:cubicBezTo>
                  <a:pt x="43821" y="1586796"/>
                  <a:pt x="14213" y="1558517"/>
                  <a:pt x="1003" y="1354181"/>
                </a:cubicBezTo>
                <a:cubicBezTo>
                  <a:pt x="-4463" y="1271626"/>
                  <a:pt x="14213" y="1021223"/>
                  <a:pt x="14213" y="1021223"/>
                </a:cubicBezTo>
                <a:cubicBezTo>
                  <a:pt x="15580" y="1000242"/>
                  <a:pt x="57487" y="0"/>
                  <a:pt x="57487" y="0"/>
                </a:cubicBezTo>
                <a:close/>
              </a:path>
            </a:pathLst>
          </a:custGeom>
          <a:solidFill>
            <a:srgbClr val="DFE9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CD9D0EE2-82E9-42A8-B28C-291696496572}"/>
              </a:ext>
            </a:extLst>
          </p:cNvPr>
          <p:cNvSpPr/>
          <p:nvPr/>
        </p:nvSpPr>
        <p:spPr>
          <a:xfrm>
            <a:off x="127462" y="5065836"/>
            <a:ext cx="11937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en-US" sz="4400" dirty="0">
                <a:solidFill>
                  <a:srgbClr val="0070C0"/>
                </a:solidFill>
              </a:rPr>
              <a:t>TNDS 2021 Workshop: Metrics of diet sustainability</a:t>
            </a:r>
          </a:p>
        </p:txBody>
      </p:sp>
      <p:sp>
        <p:nvSpPr>
          <p:cNvPr id="58" name="Freeform 26">
            <a:extLst>
              <a:ext uri="{FF2B5EF4-FFF2-40B4-BE49-F238E27FC236}">
                <a16:creationId xmlns:a16="http://schemas.microsoft.com/office/drawing/2014/main" id="{BBE533D5-3DA3-491D-A732-EAE2D74711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57762" y="3211116"/>
            <a:ext cx="1313490" cy="1432357"/>
          </a:xfrm>
          <a:custGeom>
            <a:avLst/>
            <a:gdLst>
              <a:gd name="T0" fmla="*/ 719 w 719"/>
              <a:gd name="T1" fmla="*/ 747 h 781"/>
              <a:gd name="T2" fmla="*/ 328 w 719"/>
              <a:gd name="T3" fmla="*/ 115 h 781"/>
              <a:gd name="T4" fmla="*/ 386 w 719"/>
              <a:gd name="T5" fmla="*/ 194 h 781"/>
              <a:gd name="T6" fmla="*/ 446 w 719"/>
              <a:gd name="T7" fmla="*/ 139 h 781"/>
              <a:gd name="T8" fmla="*/ 466 w 719"/>
              <a:gd name="T9" fmla="*/ 82 h 781"/>
              <a:gd name="T10" fmla="*/ 359 w 719"/>
              <a:gd name="T11" fmla="*/ 76 h 781"/>
              <a:gd name="T12" fmla="*/ 464 w 719"/>
              <a:gd name="T13" fmla="*/ 342 h 781"/>
              <a:gd name="T14" fmla="*/ 538 w 719"/>
              <a:gd name="T15" fmla="*/ 399 h 781"/>
              <a:gd name="T16" fmla="*/ 593 w 719"/>
              <a:gd name="T17" fmla="*/ 301 h 781"/>
              <a:gd name="T18" fmla="*/ 539 w 719"/>
              <a:gd name="T19" fmla="*/ 283 h 781"/>
              <a:gd name="T20" fmla="*/ 519 w 719"/>
              <a:gd name="T21" fmla="*/ 265 h 781"/>
              <a:gd name="T22" fmla="*/ 554 w 719"/>
              <a:gd name="T23" fmla="*/ 271 h 781"/>
              <a:gd name="T24" fmla="*/ 554 w 719"/>
              <a:gd name="T25" fmla="*/ 282 h 781"/>
              <a:gd name="T26" fmla="*/ 561 w 719"/>
              <a:gd name="T27" fmla="*/ 271 h 781"/>
              <a:gd name="T28" fmla="*/ 548 w 719"/>
              <a:gd name="T29" fmla="*/ 253 h 781"/>
              <a:gd name="T30" fmla="*/ 573 w 719"/>
              <a:gd name="T31" fmla="*/ 279 h 781"/>
              <a:gd name="T32" fmla="*/ 585 w 719"/>
              <a:gd name="T33" fmla="*/ 270 h 781"/>
              <a:gd name="T34" fmla="*/ 570 w 719"/>
              <a:gd name="T35" fmla="*/ 216 h 781"/>
              <a:gd name="T36" fmla="*/ 550 w 719"/>
              <a:gd name="T37" fmla="*/ 214 h 781"/>
              <a:gd name="T38" fmla="*/ 563 w 719"/>
              <a:gd name="T39" fmla="*/ 196 h 781"/>
              <a:gd name="T40" fmla="*/ 542 w 719"/>
              <a:gd name="T41" fmla="*/ 176 h 781"/>
              <a:gd name="T42" fmla="*/ 531 w 719"/>
              <a:gd name="T43" fmla="*/ 224 h 781"/>
              <a:gd name="T44" fmla="*/ 496 w 719"/>
              <a:gd name="T45" fmla="*/ 204 h 781"/>
              <a:gd name="T46" fmla="*/ 498 w 719"/>
              <a:gd name="T47" fmla="*/ 218 h 781"/>
              <a:gd name="T48" fmla="*/ 502 w 719"/>
              <a:gd name="T49" fmla="*/ 248 h 781"/>
              <a:gd name="T50" fmla="*/ 482 w 719"/>
              <a:gd name="T51" fmla="*/ 301 h 781"/>
              <a:gd name="T52" fmla="*/ 459 w 719"/>
              <a:gd name="T53" fmla="*/ 179 h 781"/>
              <a:gd name="T54" fmla="*/ 299 w 719"/>
              <a:gd name="T55" fmla="*/ 334 h 781"/>
              <a:gd name="T56" fmla="*/ 272 w 719"/>
              <a:gd name="T57" fmla="*/ 327 h 781"/>
              <a:gd name="T58" fmla="*/ 304 w 719"/>
              <a:gd name="T59" fmla="*/ 339 h 781"/>
              <a:gd name="T60" fmla="*/ 0 w 719"/>
              <a:gd name="T61" fmla="*/ 312 h 781"/>
              <a:gd name="T62" fmla="*/ 493 w 719"/>
              <a:gd name="T63" fmla="*/ 499 h 781"/>
              <a:gd name="T64" fmla="*/ 320 w 719"/>
              <a:gd name="T65" fmla="*/ 562 h 781"/>
              <a:gd name="T66" fmla="*/ 326 w 719"/>
              <a:gd name="T67" fmla="*/ 522 h 781"/>
              <a:gd name="T68" fmla="*/ 362 w 719"/>
              <a:gd name="T69" fmla="*/ 489 h 781"/>
              <a:gd name="T70" fmla="*/ 398 w 719"/>
              <a:gd name="T71" fmla="*/ 427 h 781"/>
              <a:gd name="T72" fmla="*/ 367 w 719"/>
              <a:gd name="T73" fmla="*/ 386 h 781"/>
              <a:gd name="T74" fmla="*/ 312 w 719"/>
              <a:gd name="T75" fmla="*/ 359 h 781"/>
              <a:gd name="T76" fmla="*/ 271 w 719"/>
              <a:gd name="T77" fmla="*/ 358 h 781"/>
              <a:gd name="T78" fmla="*/ 250 w 719"/>
              <a:gd name="T79" fmla="*/ 335 h 781"/>
              <a:gd name="T80" fmla="*/ 276 w 719"/>
              <a:gd name="T81" fmla="*/ 314 h 781"/>
              <a:gd name="T82" fmla="*/ 302 w 719"/>
              <a:gd name="T83" fmla="*/ 269 h 781"/>
              <a:gd name="T84" fmla="*/ 341 w 719"/>
              <a:gd name="T85" fmla="*/ 235 h 781"/>
              <a:gd name="T86" fmla="*/ 338 w 719"/>
              <a:gd name="T87" fmla="*/ 211 h 781"/>
              <a:gd name="T88" fmla="*/ 292 w 719"/>
              <a:gd name="T89" fmla="*/ 188 h 781"/>
              <a:gd name="T90" fmla="*/ 267 w 719"/>
              <a:gd name="T91" fmla="*/ 217 h 781"/>
              <a:gd name="T92" fmla="*/ 271 w 719"/>
              <a:gd name="T93" fmla="*/ 186 h 781"/>
              <a:gd name="T94" fmla="*/ 302 w 719"/>
              <a:gd name="T95" fmla="*/ 179 h 781"/>
              <a:gd name="T96" fmla="*/ 322 w 719"/>
              <a:gd name="T97" fmla="*/ 160 h 781"/>
              <a:gd name="T98" fmla="*/ 304 w 719"/>
              <a:gd name="T99" fmla="*/ 94 h 781"/>
              <a:gd name="T100" fmla="*/ 177 w 719"/>
              <a:gd name="T101" fmla="*/ 116 h 781"/>
              <a:gd name="T102" fmla="*/ 49 w 719"/>
              <a:gd name="T103" fmla="*/ 202 h 781"/>
              <a:gd name="T104" fmla="*/ 176 w 719"/>
              <a:gd name="T105" fmla="*/ 296 h 781"/>
              <a:gd name="T106" fmla="*/ 247 w 719"/>
              <a:gd name="T107" fmla="*/ 350 h 781"/>
              <a:gd name="T108" fmla="*/ 289 w 719"/>
              <a:gd name="T109" fmla="*/ 375 h 781"/>
              <a:gd name="T110" fmla="*/ 309 w 719"/>
              <a:gd name="T111" fmla="*/ 467 h 781"/>
              <a:gd name="T112" fmla="*/ 271 w 719"/>
              <a:gd name="T113" fmla="*/ 622 h 781"/>
              <a:gd name="T114" fmla="*/ 470 w 719"/>
              <a:gd name="T115" fmla="*/ 726 h 781"/>
              <a:gd name="T116" fmla="*/ 410 w 719"/>
              <a:gd name="T117" fmla="*/ 649 h 781"/>
              <a:gd name="T118" fmla="*/ 572 w 719"/>
              <a:gd name="T119" fmla="*/ 545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9" h="781">
                <a:moveTo>
                  <a:pt x="719" y="539"/>
                </a:moveTo>
                <a:lnTo>
                  <a:pt x="618" y="539"/>
                </a:lnTo>
                <a:lnTo>
                  <a:pt x="618" y="747"/>
                </a:lnTo>
                <a:lnTo>
                  <a:pt x="719" y="747"/>
                </a:lnTo>
                <a:lnTo>
                  <a:pt x="719" y="539"/>
                </a:lnTo>
                <a:close/>
                <a:moveTo>
                  <a:pt x="323" y="96"/>
                </a:moveTo>
                <a:cubicBezTo>
                  <a:pt x="310" y="98"/>
                  <a:pt x="295" y="103"/>
                  <a:pt x="305" y="106"/>
                </a:cubicBezTo>
                <a:cubicBezTo>
                  <a:pt x="316" y="109"/>
                  <a:pt x="314" y="115"/>
                  <a:pt x="328" y="115"/>
                </a:cubicBezTo>
                <a:cubicBezTo>
                  <a:pt x="342" y="115"/>
                  <a:pt x="354" y="120"/>
                  <a:pt x="352" y="134"/>
                </a:cubicBezTo>
                <a:cubicBezTo>
                  <a:pt x="350" y="149"/>
                  <a:pt x="358" y="146"/>
                  <a:pt x="360" y="155"/>
                </a:cubicBezTo>
                <a:cubicBezTo>
                  <a:pt x="361" y="163"/>
                  <a:pt x="357" y="172"/>
                  <a:pt x="363" y="178"/>
                </a:cubicBezTo>
                <a:cubicBezTo>
                  <a:pt x="370" y="184"/>
                  <a:pt x="381" y="207"/>
                  <a:pt x="386" y="194"/>
                </a:cubicBezTo>
                <a:cubicBezTo>
                  <a:pt x="390" y="181"/>
                  <a:pt x="392" y="176"/>
                  <a:pt x="400" y="173"/>
                </a:cubicBezTo>
                <a:cubicBezTo>
                  <a:pt x="407" y="171"/>
                  <a:pt x="410" y="168"/>
                  <a:pt x="416" y="164"/>
                </a:cubicBezTo>
                <a:cubicBezTo>
                  <a:pt x="423" y="159"/>
                  <a:pt x="439" y="157"/>
                  <a:pt x="443" y="155"/>
                </a:cubicBezTo>
                <a:cubicBezTo>
                  <a:pt x="447" y="152"/>
                  <a:pt x="445" y="148"/>
                  <a:pt x="446" y="139"/>
                </a:cubicBezTo>
                <a:cubicBezTo>
                  <a:pt x="447" y="130"/>
                  <a:pt x="450" y="130"/>
                  <a:pt x="453" y="125"/>
                </a:cubicBezTo>
                <a:cubicBezTo>
                  <a:pt x="456" y="121"/>
                  <a:pt x="454" y="116"/>
                  <a:pt x="453" y="109"/>
                </a:cubicBezTo>
                <a:cubicBezTo>
                  <a:pt x="453" y="103"/>
                  <a:pt x="451" y="102"/>
                  <a:pt x="457" y="96"/>
                </a:cubicBezTo>
                <a:cubicBezTo>
                  <a:pt x="462" y="91"/>
                  <a:pt x="482" y="85"/>
                  <a:pt x="466" y="82"/>
                </a:cubicBezTo>
                <a:cubicBezTo>
                  <a:pt x="450" y="79"/>
                  <a:pt x="457" y="80"/>
                  <a:pt x="442" y="75"/>
                </a:cubicBezTo>
                <a:cubicBezTo>
                  <a:pt x="426" y="69"/>
                  <a:pt x="425" y="68"/>
                  <a:pt x="413" y="69"/>
                </a:cubicBezTo>
                <a:cubicBezTo>
                  <a:pt x="402" y="70"/>
                  <a:pt x="401" y="69"/>
                  <a:pt x="386" y="72"/>
                </a:cubicBezTo>
                <a:cubicBezTo>
                  <a:pt x="372" y="75"/>
                  <a:pt x="367" y="74"/>
                  <a:pt x="359" y="76"/>
                </a:cubicBezTo>
                <a:cubicBezTo>
                  <a:pt x="348" y="78"/>
                  <a:pt x="334" y="86"/>
                  <a:pt x="334" y="86"/>
                </a:cubicBezTo>
                <a:cubicBezTo>
                  <a:pt x="324" y="91"/>
                  <a:pt x="335" y="94"/>
                  <a:pt x="323" y="96"/>
                </a:cubicBezTo>
                <a:close/>
                <a:moveTo>
                  <a:pt x="482" y="301"/>
                </a:moveTo>
                <a:cubicBezTo>
                  <a:pt x="478" y="309"/>
                  <a:pt x="458" y="319"/>
                  <a:pt x="464" y="342"/>
                </a:cubicBezTo>
                <a:cubicBezTo>
                  <a:pt x="470" y="366"/>
                  <a:pt x="466" y="364"/>
                  <a:pt x="479" y="371"/>
                </a:cubicBezTo>
                <a:cubicBezTo>
                  <a:pt x="491" y="377"/>
                  <a:pt x="504" y="379"/>
                  <a:pt x="513" y="376"/>
                </a:cubicBezTo>
                <a:cubicBezTo>
                  <a:pt x="522" y="374"/>
                  <a:pt x="531" y="372"/>
                  <a:pt x="533" y="380"/>
                </a:cubicBezTo>
                <a:cubicBezTo>
                  <a:pt x="534" y="388"/>
                  <a:pt x="533" y="393"/>
                  <a:pt x="538" y="399"/>
                </a:cubicBezTo>
                <a:cubicBezTo>
                  <a:pt x="544" y="405"/>
                  <a:pt x="552" y="413"/>
                  <a:pt x="549" y="423"/>
                </a:cubicBezTo>
                <a:cubicBezTo>
                  <a:pt x="546" y="432"/>
                  <a:pt x="545" y="445"/>
                  <a:pt x="550" y="452"/>
                </a:cubicBezTo>
                <a:cubicBezTo>
                  <a:pt x="556" y="460"/>
                  <a:pt x="554" y="464"/>
                  <a:pt x="563" y="446"/>
                </a:cubicBezTo>
                <a:cubicBezTo>
                  <a:pt x="573" y="428"/>
                  <a:pt x="600" y="374"/>
                  <a:pt x="593" y="301"/>
                </a:cubicBezTo>
                <a:cubicBezTo>
                  <a:pt x="583" y="302"/>
                  <a:pt x="579" y="295"/>
                  <a:pt x="574" y="295"/>
                </a:cubicBezTo>
                <a:cubicBezTo>
                  <a:pt x="568" y="295"/>
                  <a:pt x="570" y="300"/>
                  <a:pt x="564" y="301"/>
                </a:cubicBezTo>
                <a:cubicBezTo>
                  <a:pt x="558" y="301"/>
                  <a:pt x="549" y="297"/>
                  <a:pt x="546" y="293"/>
                </a:cubicBezTo>
                <a:cubicBezTo>
                  <a:pt x="544" y="290"/>
                  <a:pt x="545" y="285"/>
                  <a:pt x="539" y="283"/>
                </a:cubicBezTo>
                <a:cubicBezTo>
                  <a:pt x="532" y="281"/>
                  <a:pt x="523" y="280"/>
                  <a:pt x="515" y="283"/>
                </a:cubicBezTo>
                <a:cubicBezTo>
                  <a:pt x="506" y="285"/>
                  <a:pt x="495" y="285"/>
                  <a:pt x="501" y="282"/>
                </a:cubicBezTo>
                <a:cubicBezTo>
                  <a:pt x="508" y="280"/>
                  <a:pt x="508" y="274"/>
                  <a:pt x="510" y="271"/>
                </a:cubicBezTo>
                <a:cubicBezTo>
                  <a:pt x="512" y="268"/>
                  <a:pt x="515" y="268"/>
                  <a:pt x="519" y="265"/>
                </a:cubicBezTo>
                <a:cubicBezTo>
                  <a:pt x="522" y="262"/>
                  <a:pt x="518" y="261"/>
                  <a:pt x="526" y="261"/>
                </a:cubicBezTo>
                <a:cubicBezTo>
                  <a:pt x="535" y="261"/>
                  <a:pt x="538" y="255"/>
                  <a:pt x="541" y="260"/>
                </a:cubicBezTo>
                <a:cubicBezTo>
                  <a:pt x="544" y="264"/>
                  <a:pt x="546" y="265"/>
                  <a:pt x="549" y="267"/>
                </a:cubicBezTo>
                <a:cubicBezTo>
                  <a:pt x="553" y="270"/>
                  <a:pt x="553" y="268"/>
                  <a:pt x="554" y="271"/>
                </a:cubicBezTo>
                <a:cubicBezTo>
                  <a:pt x="555" y="275"/>
                  <a:pt x="556" y="276"/>
                  <a:pt x="555" y="277"/>
                </a:cubicBezTo>
                <a:cubicBezTo>
                  <a:pt x="554" y="277"/>
                  <a:pt x="551" y="278"/>
                  <a:pt x="550" y="278"/>
                </a:cubicBezTo>
                <a:cubicBezTo>
                  <a:pt x="548" y="278"/>
                  <a:pt x="546" y="279"/>
                  <a:pt x="549" y="280"/>
                </a:cubicBezTo>
                <a:cubicBezTo>
                  <a:pt x="552" y="281"/>
                  <a:pt x="553" y="284"/>
                  <a:pt x="554" y="282"/>
                </a:cubicBezTo>
                <a:cubicBezTo>
                  <a:pt x="556" y="280"/>
                  <a:pt x="555" y="279"/>
                  <a:pt x="556" y="277"/>
                </a:cubicBezTo>
                <a:lnTo>
                  <a:pt x="559" y="274"/>
                </a:lnTo>
                <a:cubicBezTo>
                  <a:pt x="559" y="273"/>
                  <a:pt x="557" y="273"/>
                  <a:pt x="558" y="271"/>
                </a:cubicBezTo>
                <a:cubicBezTo>
                  <a:pt x="559" y="270"/>
                  <a:pt x="561" y="271"/>
                  <a:pt x="561" y="271"/>
                </a:cubicBezTo>
                <a:cubicBezTo>
                  <a:pt x="561" y="271"/>
                  <a:pt x="563" y="270"/>
                  <a:pt x="560" y="269"/>
                </a:cubicBezTo>
                <a:cubicBezTo>
                  <a:pt x="556" y="267"/>
                  <a:pt x="554" y="268"/>
                  <a:pt x="551" y="263"/>
                </a:cubicBezTo>
                <a:cubicBezTo>
                  <a:pt x="549" y="259"/>
                  <a:pt x="546" y="258"/>
                  <a:pt x="546" y="257"/>
                </a:cubicBezTo>
                <a:cubicBezTo>
                  <a:pt x="546" y="255"/>
                  <a:pt x="544" y="249"/>
                  <a:pt x="548" y="253"/>
                </a:cubicBezTo>
                <a:cubicBezTo>
                  <a:pt x="551" y="257"/>
                  <a:pt x="551" y="256"/>
                  <a:pt x="556" y="259"/>
                </a:cubicBezTo>
                <a:cubicBezTo>
                  <a:pt x="561" y="262"/>
                  <a:pt x="565" y="262"/>
                  <a:pt x="566" y="266"/>
                </a:cubicBezTo>
                <a:cubicBezTo>
                  <a:pt x="567" y="270"/>
                  <a:pt x="563" y="269"/>
                  <a:pt x="567" y="272"/>
                </a:cubicBezTo>
                <a:cubicBezTo>
                  <a:pt x="571" y="276"/>
                  <a:pt x="571" y="276"/>
                  <a:pt x="573" y="279"/>
                </a:cubicBezTo>
                <a:cubicBezTo>
                  <a:pt x="575" y="283"/>
                  <a:pt x="574" y="287"/>
                  <a:pt x="577" y="284"/>
                </a:cubicBezTo>
                <a:cubicBezTo>
                  <a:pt x="580" y="281"/>
                  <a:pt x="580" y="280"/>
                  <a:pt x="579" y="277"/>
                </a:cubicBezTo>
                <a:cubicBezTo>
                  <a:pt x="578" y="273"/>
                  <a:pt x="574" y="272"/>
                  <a:pt x="576" y="271"/>
                </a:cubicBezTo>
                <a:cubicBezTo>
                  <a:pt x="579" y="270"/>
                  <a:pt x="584" y="266"/>
                  <a:pt x="585" y="270"/>
                </a:cubicBezTo>
                <a:cubicBezTo>
                  <a:pt x="586" y="274"/>
                  <a:pt x="583" y="276"/>
                  <a:pt x="586" y="279"/>
                </a:cubicBezTo>
                <a:cubicBezTo>
                  <a:pt x="589" y="282"/>
                  <a:pt x="593" y="282"/>
                  <a:pt x="593" y="282"/>
                </a:cubicBezTo>
                <a:cubicBezTo>
                  <a:pt x="593" y="282"/>
                  <a:pt x="588" y="238"/>
                  <a:pt x="573" y="206"/>
                </a:cubicBezTo>
                <a:cubicBezTo>
                  <a:pt x="569" y="209"/>
                  <a:pt x="573" y="214"/>
                  <a:pt x="570" y="216"/>
                </a:cubicBezTo>
                <a:cubicBezTo>
                  <a:pt x="566" y="218"/>
                  <a:pt x="564" y="219"/>
                  <a:pt x="559" y="219"/>
                </a:cubicBezTo>
                <a:cubicBezTo>
                  <a:pt x="554" y="220"/>
                  <a:pt x="555" y="220"/>
                  <a:pt x="551" y="221"/>
                </a:cubicBezTo>
                <a:cubicBezTo>
                  <a:pt x="547" y="221"/>
                  <a:pt x="543" y="225"/>
                  <a:pt x="544" y="220"/>
                </a:cubicBezTo>
                <a:cubicBezTo>
                  <a:pt x="545" y="216"/>
                  <a:pt x="545" y="216"/>
                  <a:pt x="550" y="214"/>
                </a:cubicBezTo>
                <a:cubicBezTo>
                  <a:pt x="554" y="213"/>
                  <a:pt x="556" y="214"/>
                  <a:pt x="557" y="211"/>
                </a:cubicBezTo>
                <a:cubicBezTo>
                  <a:pt x="558" y="209"/>
                  <a:pt x="557" y="206"/>
                  <a:pt x="558" y="204"/>
                </a:cubicBezTo>
                <a:lnTo>
                  <a:pt x="563" y="200"/>
                </a:lnTo>
                <a:cubicBezTo>
                  <a:pt x="564" y="198"/>
                  <a:pt x="564" y="198"/>
                  <a:pt x="563" y="196"/>
                </a:cubicBezTo>
                <a:cubicBezTo>
                  <a:pt x="562" y="194"/>
                  <a:pt x="559" y="196"/>
                  <a:pt x="559" y="192"/>
                </a:cubicBezTo>
                <a:cubicBezTo>
                  <a:pt x="559" y="188"/>
                  <a:pt x="561" y="187"/>
                  <a:pt x="561" y="185"/>
                </a:cubicBezTo>
                <a:cubicBezTo>
                  <a:pt x="561" y="184"/>
                  <a:pt x="554" y="169"/>
                  <a:pt x="551" y="165"/>
                </a:cubicBezTo>
                <a:cubicBezTo>
                  <a:pt x="547" y="161"/>
                  <a:pt x="549" y="169"/>
                  <a:pt x="542" y="176"/>
                </a:cubicBezTo>
                <a:cubicBezTo>
                  <a:pt x="535" y="183"/>
                  <a:pt x="531" y="181"/>
                  <a:pt x="530" y="187"/>
                </a:cubicBezTo>
                <a:cubicBezTo>
                  <a:pt x="529" y="193"/>
                  <a:pt x="522" y="197"/>
                  <a:pt x="526" y="201"/>
                </a:cubicBezTo>
                <a:cubicBezTo>
                  <a:pt x="529" y="206"/>
                  <a:pt x="542" y="197"/>
                  <a:pt x="540" y="207"/>
                </a:cubicBezTo>
                <a:cubicBezTo>
                  <a:pt x="537" y="217"/>
                  <a:pt x="534" y="219"/>
                  <a:pt x="531" y="224"/>
                </a:cubicBezTo>
                <a:cubicBezTo>
                  <a:pt x="527" y="228"/>
                  <a:pt x="524" y="228"/>
                  <a:pt x="519" y="232"/>
                </a:cubicBezTo>
                <a:cubicBezTo>
                  <a:pt x="514" y="237"/>
                  <a:pt x="517" y="239"/>
                  <a:pt x="513" y="230"/>
                </a:cubicBezTo>
                <a:cubicBezTo>
                  <a:pt x="509" y="220"/>
                  <a:pt x="502" y="216"/>
                  <a:pt x="502" y="211"/>
                </a:cubicBezTo>
                <a:cubicBezTo>
                  <a:pt x="501" y="207"/>
                  <a:pt x="505" y="202"/>
                  <a:pt x="496" y="204"/>
                </a:cubicBezTo>
                <a:cubicBezTo>
                  <a:pt x="487" y="206"/>
                  <a:pt x="491" y="207"/>
                  <a:pt x="491" y="212"/>
                </a:cubicBezTo>
                <a:cubicBezTo>
                  <a:pt x="490" y="216"/>
                  <a:pt x="487" y="216"/>
                  <a:pt x="484" y="220"/>
                </a:cubicBezTo>
                <a:cubicBezTo>
                  <a:pt x="481" y="225"/>
                  <a:pt x="481" y="230"/>
                  <a:pt x="488" y="229"/>
                </a:cubicBezTo>
                <a:cubicBezTo>
                  <a:pt x="495" y="227"/>
                  <a:pt x="496" y="218"/>
                  <a:pt x="498" y="218"/>
                </a:cubicBezTo>
                <a:cubicBezTo>
                  <a:pt x="501" y="218"/>
                  <a:pt x="506" y="221"/>
                  <a:pt x="501" y="225"/>
                </a:cubicBezTo>
                <a:cubicBezTo>
                  <a:pt x="496" y="229"/>
                  <a:pt x="493" y="230"/>
                  <a:pt x="497" y="233"/>
                </a:cubicBezTo>
                <a:cubicBezTo>
                  <a:pt x="501" y="237"/>
                  <a:pt x="509" y="234"/>
                  <a:pt x="505" y="239"/>
                </a:cubicBezTo>
                <a:cubicBezTo>
                  <a:pt x="501" y="243"/>
                  <a:pt x="496" y="243"/>
                  <a:pt x="502" y="248"/>
                </a:cubicBezTo>
                <a:cubicBezTo>
                  <a:pt x="508" y="253"/>
                  <a:pt x="506" y="259"/>
                  <a:pt x="497" y="260"/>
                </a:cubicBezTo>
                <a:cubicBezTo>
                  <a:pt x="488" y="261"/>
                  <a:pt x="483" y="264"/>
                  <a:pt x="484" y="273"/>
                </a:cubicBezTo>
                <a:cubicBezTo>
                  <a:pt x="485" y="281"/>
                  <a:pt x="490" y="281"/>
                  <a:pt x="491" y="285"/>
                </a:cubicBezTo>
                <a:cubicBezTo>
                  <a:pt x="492" y="289"/>
                  <a:pt x="486" y="294"/>
                  <a:pt x="482" y="301"/>
                </a:cubicBezTo>
                <a:close/>
                <a:moveTo>
                  <a:pt x="459" y="179"/>
                </a:moveTo>
                <a:cubicBezTo>
                  <a:pt x="466" y="176"/>
                  <a:pt x="473" y="169"/>
                  <a:pt x="463" y="169"/>
                </a:cubicBezTo>
                <a:cubicBezTo>
                  <a:pt x="451" y="169"/>
                  <a:pt x="442" y="165"/>
                  <a:pt x="446" y="171"/>
                </a:cubicBezTo>
                <a:cubicBezTo>
                  <a:pt x="450" y="177"/>
                  <a:pt x="453" y="181"/>
                  <a:pt x="459" y="179"/>
                </a:cubicBezTo>
                <a:close/>
                <a:moveTo>
                  <a:pt x="321" y="338"/>
                </a:moveTo>
                <a:lnTo>
                  <a:pt x="315" y="337"/>
                </a:lnTo>
                <a:cubicBezTo>
                  <a:pt x="314" y="337"/>
                  <a:pt x="312" y="338"/>
                  <a:pt x="310" y="335"/>
                </a:cubicBezTo>
                <a:cubicBezTo>
                  <a:pt x="307" y="332"/>
                  <a:pt x="301" y="334"/>
                  <a:pt x="299" y="334"/>
                </a:cubicBezTo>
                <a:cubicBezTo>
                  <a:pt x="298" y="333"/>
                  <a:pt x="296" y="332"/>
                  <a:pt x="293" y="331"/>
                </a:cubicBezTo>
                <a:cubicBezTo>
                  <a:pt x="290" y="329"/>
                  <a:pt x="288" y="328"/>
                  <a:pt x="283" y="326"/>
                </a:cubicBezTo>
                <a:cubicBezTo>
                  <a:pt x="278" y="324"/>
                  <a:pt x="273" y="324"/>
                  <a:pt x="270" y="327"/>
                </a:cubicBezTo>
                <a:cubicBezTo>
                  <a:pt x="267" y="329"/>
                  <a:pt x="268" y="328"/>
                  <a:pt x="272" y="327"/>
                </a:cubicBezTo>
                <a:cubicBezTo>
                  <a:pt x="275" y="326"/>
                  <a:pt x="281" y="327"/>
                  <a:pt x="283" y="329"/>
                </a:cubicBezTo>
                <a:cubicBezTo>
                  <a:pt x="285" y="331"/>
                  <a:pt x="285" y="333"/>
                  <a:pt x="288" y="333"/>
                </a:cubicBezTo>
                <a:cubicBezTo>
                  <a:pt x="290" y="334"/>
                  <a:pt x="295" y="336"/>
                  <a:pt x="297" y="336"/>
                </a:cubicBezTo>
                <a:cubicBezTo>
                  <a:pt x="300" y="336"/>
                  <a:pt x="302" y="335"/>
                  <a:pt x="304" y="339"/>
                </a:cubicBezTo>
                <a:cubicBezTo>
                  <a:pt x="306" y="343"/>
                  <a:pt x="311" y="340"/>
                  <a:pt x="313" y="339"/>
                </a:cubicBezTo>
                <a:cubicBezTo>
                  <a:pt x="316" y="337"/>
                  <a:pt x="316" y="339"/>
                  <a:pt x="320" y="340"/>
                </a:cubicBezTo>
                <a:cubicBezTo>
                  <a:pt x="323" y="341"/>
                  <a:pt x="322" y="339"/>
                  <a:pt x="321" y="338"/>
                </a:cubicBezTo>
                <a:close/>
                <a:moveTo>
                  <a:pt x="0" y="312"/>
                </a:moveTo>
                <a:cubicBezTo>
                  <a:pt x="0" y="140"/>
                  <a:pt x="140" y="0"/>
                  <a:pt x="313" y="0"/>
                </a:cubicBezTo>
                <a:cubicBezTo>
                  <a:pt x="486" y="0"/>
                  <a:pt x="626" y="140"/>
                  <a:pt x="626" y="312"/>
                </a:cubicBezTo>
                <a:cubicBezTo>
                  <a:pt x="626" y="388"/>
                  <a:pt x="599" y="458"/>
                  <a:pt x="554" y="512"/>
                </a:cubicBezTo>
                <a:cubicBezTo>
                  <a:pt x="534" y="503"/>
                  <a:pt x="513" y="499"/>
                  <a:pt x="493" y="499"/>
                </a:cubicBezTo>
                <a:cubicBezTo>
                  <a:pt x="458" y="499"/>
                  <a:pt x="429" y="511"/>
                  <a:pt x="411" y="519"/>
                </a:cubicBezTo>
                <a:lnTo>
                  <a:pt x="408" y="520"/>
                </a:lnTo>
                <a:cubicBezTo>
                  <a:pt x="379" y="532"/>
                  <a:pt x="347" y="547"/>
                  <a:pt x="321" y="562"/>
                </a:cubicBezTo>
                <a:lnTo>
                  <a:pt x="320" y="562"/>
                </a:lnTo>
                <a:cubicBezTo>
                  <a:pt x="316" y="560"/>
                  <a:pt x="310" y="553"/>
                  <a:pt x="315" y="549"/>
                </a:cubicBezTo>
                <a:cubicBezTo>
                  <a:pt x="321" y="545"/>
                  <a:pt x="317" y="547"/>
                  <a:pt x="320" y="542"/>
                </a:cubicBezTo>
                <a:cubicBezTo>
                  <a:pt x="323" y="537"/>
                  <a:pt x="317" y="535"/>
                  <a:pt x="320" y="531"/>
                </a:cubicBezTo>
                <a:cubicBezTo>
                  <a:pt x="323" y="527"/>
                  <a:pt x="325" y="527"/>
                  <a:pt x="326" y="522"/>
                </a:cubicBezTo>
                <a:cubicBezTo>
                  <a:pt x="326" y="517"/>
                  <a:pt x="329" y="517"/>
                  <a:pt x="333" y="513"/>
                </a:cubicBezTo>
                <a:cubicBezTo>
                  <a:pt x="337" y="510"/>
                  <a:pt x="332" y="506"/>
                  <a:pt x="338" y="506"/>
                </a:cubicBezTo>
                <a:cubicBezTo>
                  <a:pt x="345" y="506"/>
                  <a:pt x="350" y="502"/>
                  <a:pt x="351" y="498"/>
                </a:cubicBezTo>
                <a:cubicBezTo>
                  <a:pt x="352" y="493"/>
                  <a:pt x="360" y="499"/>
                  <a:pt x="362" y="489"/>
                </a:cubicBezTo>
                <a:cubicBezTo>
                  <a:pt x="365" y="479"/>
                  <a:pt x="369" y="476"/>
                  <a:pt x="371" y="473"/>
                </a:cubicBezTo>
                <a:cubicBezTo>
                  <a:pt x="373" y="470"/>
                  <a:pt x="364" y="467"/>
                  <a:pt x="372" y="465"/>
                </a:cubicBezTo>
                <a:cubicBezTo>
                  <a:pt x="381" y="462"/>
                  <a:pt x="388" y="460"/>
                  <a:pt x="393" y="452"/>
                </a:cubicBezTo>
                <a:cubicBezTo>
                  <a:pt x="398" y="445"/>
                  <a:pt x="396" y="430"/>
                  <a:pt x="398" y="427"/>
                </a:cubicBezTo>
                <a:cubicBezTo>
                  <a:pt x="401" y="425"/>
                  <a:pt x="414" y="417"/>
                  <a:pt x="410" y="410"/>
                </a:cubicBezTo>
                <a:cubicBezTo>
                  <a:pt x="406" y="403"/>
                  <a:pt x="401" y="399"/>
                  <a:pt x="395" y="399"/>
                </a:cubicBezTo>
                <a:cubicBezTo>
                  <a:pt x="389" y="400"/>
                  <a:pt x="384" y="397"/>
                  <a:pt x="380" y="395"/>
                </a:cubicBezTo>
                <a:cubicBezTo>
                  <a:pt x="375" y="393"/>
                  <a:pt x="367" y="390"/>
                  <a:pt x="367" y="386"/>
                </a:cubicBezTo>
                <a:cubicBezTo>
                  <a:pt x="366" y="382"/>
                  <a:pt x="363" y="376"/>
                  <a:pt x="353" y="376"/>
                </a:cubicBezTo>
                <a:cubicBezTo>
                  <a:pt x="344" y="376"/>
                  <a:pt x="345" y="373"/>
                  <a:pt x="341" y="368"/>
                </a:cubicBezTo>
                <a:cubicBezTo>
                  <a:pt x="337" y="363"/>
                  <a:pt x="333" y="361"/>
                  <a:pt x="327" y="361"/>
                </a:cubicBezTo>
                <a:cubicBezTo>
                  <a:pt x="320" y="361"/>
                  <a:pt x="321" y="361"/>
                  <a:pt x="312" y="359"/>
                </a:cubicBezTo>
                <a:cubicBezTo>
                  <a:pt x="303" y="358"/>
                  <a:pt x="302" y="357"/>
                  <a:pt x="296" y="360"/>
                </a:cubicBezTo>
                <a:cubicBezTo>
                  <a:pt x="292" y="363"/>
                  <a:pt x="292" y="367"/>
                  <a:pt x="288" y="365"/>
                </a:cubicBezTo>
                <a:cubicBezTo>
                  <a:pt x="284" y="364"/>
                  <a:pt x="279" y="367"/>
                  <a:pt x="277" y="365"/>
                </a:cubicBezTo>
                <a:cubicBezTo>
                  <a:pt x="274" y="363"/>
                  <a:pt x="271" y="362"/>
                  <a:pt x="271" y="358"/>
                </a:cubicBezTo>
                <a:cubicBezTo>
                  <a:pt x="272" y="355"/>
                  <a:pt x="275" y="346"/>
                  <a:pt x="269" y="346"/>
                </a:cubicBezTo>
                <a:cubicBezTo>
                  <a:pt x="263" y="346"/>
                  <a:pt x="256" y="347"/>
                  <a:pt x="258" y="342"/>
                </a:cubicBezTo>
                <a:cubicBezTo>
                  <a:pt x="261" y="337"/>
                  <a:pt x="265" y="329"/>
                  <a:pt x="262" y="329"/>
                </a:cubicBezTo>
                <a:cubicBezTo>
                  <a:pt x="259" y="329"/>
                  <a:pt x="254" y="332"/>
                  <a:pt x="250" y="335"/>
                </a:cubicBezTo>
                <a:cubicBezTo>
                  <a:pt x="246" y="339"/>
                  <a:pt x="237" y="340"/>
                  <a:pt x="233" y="332"/>
                </a:cubicBezTo>
                <a:cubicBezTo>
                  <a:pt x="229" y="324"/>
                  <a:pt x="228" y="309"/>
                  <a:pt x="240" y="307"/>
                </a:cubicBezTo>
                <a:cubicBezTo>
                  <a:pt x="252" y="304"/>
                  <a:pt x="261" y="298"/>
                  <a:pt x="267" y="303"/>
                </a:cubicBezTo>
                <a:cubicBezTo>
                  <a:pt x="273" y="307"/>
                  <a:pt x="273" y="308"/>
                  <a:pt x="276" y="314"/>
                </a:cubicBezTo>
                <a:cubicBezTo>
                  <a:pt x="280" y="320"/>
                  <a:pt x="283" y="319"/>
                  <a:pt x="282" y="314"/>
                </a:cubicBezTo>
                <a:cubicBezTo>
                  <a:pt x="280" y="309"/>
                  <a:pt x="276" y="297"/>
                  <a:pt x="282" y="293"/>
                </a:cubicBezTo>
                <a:cubicBezTo>
                  <a:pt x="288" y="290"/>
                  <a:pt x="293" y="286"/>
                  <a:pt x="295" y="280"/>
                </a:cubicBezTo>
                <a:cubicBezTo>
                  <a:pt x="296" y="275"/>
                  <a:pt x="297" y="270"/>
                  <a:pt x="302" y="269"/>
                </a:cubicBezTo>
                <a:cubicBezTo>
                  <a:pt x="307" y="267"/>
                  <a:pt x="304" y="262"/>
                  <a:pt x="313" y="259"/>
                </a:cubicBezTo>
                <a:cubicBezTo>
                  <a:pt x="321" y="257"/>
                  <a:pt x="325" y="258"/>
                  <a:pt x="331" y="255"/>
                </a:cubicBezTo>
                <a:cubicBezTo>
                  <a:pt x="337" y="252"/>
                  <a:pt x="318" y="250"/>
                  <a:pt x="326" y="244"/>
                </a:cubicBezTo>
                <a:cubicBezTo>
                  <a:pt x="334" y="237"/>
                  <a:pt x="337" y="231"/>
                  <a:pt x="341" y="235"/>
                </a:cubicBezTo>
                <a:cubicBezTo>
                  <a:pt x="344" y="238"/>
                  <a:pt x="337" y="246"/>
                  <a:pt x="344" y="246"/>
                </a:cubicBezTo>
                <a:cubicBezTo>
                  <a:pt x="350" y="245"/>
                  <a:pt x="360" y="247"/>
                  <a:pt x="357" y="241"/>
                </a:cubicBezTo>
                <a:cubicBezTo>
                  <a:pt x="353" y="235"/>
                  <a:pt x="350" y="232"/>
                  <a:pt x="348" y="226"/>
                </a:cubicBezTo>
                <a:cubicBezTo>
                  <a:pt x="347" y="220"/>
                  <a:pt x="343" y="217"/>
                  <a:pt x="338" y="211"/>
                </a:cubicBezTo>
                <a:cubicBezTo>
                  <a:pt x="334" y="206"/>
                  <a:pt x="329" y="206"/>
                  <a:pt x="328" y="201"/>
                </a:cubicBezTo>
                <a:cubicBezTo>
                  <a:pt x="327" y="196"/>
                  <a:pt x="323" y="201"/>
                  <a:pt x="317" y="203"/>
                </a:cubicBezTo>
                <a:cubicBezTo>
                  <a:pt x="311" y="205"/>
                  <a:pt x="315" y="197"/>
                  <a:pt x="310" y="193"/>
                </a:cubicBezTo>
                <a:cubicBezTo>
                  <a:pt x="306" y="189"/>
                  <a:pt x="298" y="181"/>
                  <a:pt x="292" y="188"/>
                </a:cubicBezTo>
                <a:cubicBezTo>
                  <a:pt x="286" y="194"/>
                  <a:pt x="287" y="197"/>
                  <a:pt x="290" y="205"/>
                </a:cubicBezTo>
                <a:cubicBezTo>
                  <a:pt x="293" y="213"/>
                  <a:pt x="291" y="216"/>
                  <a:pt x="287" y="219"/>
                </a:cubicBezTo>
                <a:cubicBezTo>
                  <a:pt x="283" y="222"/>
                  <a:pt x="285" y="241"/>
                  <a:pt x="279" y="230"/>
                </a:cubicBezTo>
                <a:cubicBezTo>
                  <a:pt x="273" y="220"/>
                  <a:pt x="275" y="217"/>
                  <a:pt x="267" y="217"/>
                </a:cubicBezTo>
                <a:cubicBezTo>
                  <a:pt x="259" y="217"/>
                  <a:pt x="255" y="210"/>
                  <a:pt x="250" y="208"/>
                </a:cubicBezTo>
                <a:cubicBezTo>
                  <a:pt x="245" y="206"/>
                  <a:pt x="236" y="200"/>
                  <a:pt x="243" y="192"/>
                </a:cubicBezTo>
                <a:cubicBezTo>
                  <a:pt x="250" y="185"/>
                  <a:pt x="250" y="177"/>
                  <a:pt x="256" y="179"/>
                </a:cubicBezTo>
                <a:cubicBezTo>
                  <a:pt x="262" y="181"/>
                  <a:pt x="263" y="186"/>
                  <a:pt x="271" y="186"/>
                </a:cubicBezTo>
                <a:cubicBezTo>
                  <a:pt x="278" y="185"/>
                  <a:pt x="275" y="179"/>
                  <a:pt x="276" y="172"/>
                </a:cubicBezTo>
                <a:cubicBezTo>
                  <a:pt x="277" y="165"/>
                  <a:pt x="274" y="157"/>
                  <a:pt x="281" y="158"/>
                </a:cubicBezTo>
                <a:cubicBezTo>
                  <a:pt x="290" y="160"/>
                  <a:pt x="309" y="157"/>
                  <a:pt x="302" y="164"/>
                </a:cubicBezTo>
                <a:cubicBezTo>
                  <a:pt x="295" y="172"/>
                  <a:pt x="293" y="177"/>
                  <a:pt x="302" y="179"/>
                </a:cubicBezTo>
                <a:cubicBezTo>
                  <a:pt x="312" y="180"/>
                  <a:pt x="312" y="189"/>
                  <a:pt x="320" y="188"/>
                </a:cubicBezTo>
                <a:cubicBezTo>
                  <a:pt x="328" y="188"/>
                  <a:pt x="325" y="182"/>
                  <a:pt x="321" y="178"/>
                </a:cubicBezTo>
                <a:cubicBezTo>
                  <a:pt x="317" y="173"/>
                  <a:pt x="314" y="167"/>
                  <a:pt x="321" y="169"/>
                </a:cubicBezTo>
                <a:cubicBezTo>
                  <a:pt x="328" y="170"/>
                  <a:pt x="328" y="166"/>
                  <a:pt x="322" y="160"/>
                </a:cubicBezTo>
                <a:cubicBezTo>
                  <a:pt x="315" y="155"/>
                  <a:pt x="319" y="150"/>
                  <a:pt x="314" y="147"/>
                </a:cubicBezTo>
                <a:cubicBezTo>
                  <a:pt x="310" y="144"/>
                  <a:pt x="290" y="135"/>
                  <a:pt x="287" y="128"/>
                </a:cubicBezTo>
                <a:cubicBezTo>
                  <a:pt x="284" y="121"/>
                  <a:pt x="283" y="118"/>
                  <a:pt x="288" y="112"/>
                </a:cubicBezTo>
                <a:cubicBezTo>
                  <a:pt x="294" y="105"/>
                  <a:pt x="298" y="97"/>
                  <a:pt x="304" y="94"/>
                </a:cubicBezTo>
                <a:cubicBezTo>
                  <a:pt x="311" y="90"/>
                  <a:pt x="347" y="75"/>
                  <a:pt x="317" y="74"/>
                </a:cubicBezTo>
                <a:cubicBezTo>
                  <a:pt x="287" y="73"/>
                  <a:pt x="255" y="80"/>
                  <a:pt x="241" y="88"/>
                </a:cubicBezTo>
                <a:cubicBezTo>
                  <a:pt x="228" y="97"/>
                  <a:pt x="238" y="103"/>
                  <a:pt x="217" y="106"/>
                </a:cubicBezTo>
                <a:cubicBezTo>
                  <a:pt x="196" y="110"/>
                  <a:pt x="186" y="111"/>
                  <a:pt x="177" y="116"/>
                </a:cubicBezTo>
                <a:cubicBezTo>
                  <a:pt x="168" y="121"/>
                  <a:pt x="163" y="129"/>
                  <a:pt x="156" y="138"/>
                </a:cubicBezTo>
                <a:cubicBezTo>
                  <a:pt x="148" y="147"/>
                  <a:pt x="142" y="156"/>
                  <a:pt x="127" y="155"/>
                </a:cubicBezTo>
                <a:cubicBezTo>
                  <a:pt x="112" y="153"/>
                  <a:pt x="98" y="148"/>
                  <a:pt x="80" y="148"/>
                </a:cubicBezTo>
                <a:cubicBezTo>
                  <a:pt x="80" y="148"/>
                  <a:pt x="58" y="179"/>
                  <a:pt x="49" y="202"/>
                </a:cubicBezTo>
                <a:cubicBezTo>
                  <a:pt x="65" y="203"/>
                  <a:pt x="97" y="184"/>
                  <a:pt x="117" y="202"/>
                </a:cubicBezTo>
                <a:cubicBezTo>
                  <a:pt x="138" y="219"/>
                  <a:pt x="144" y="228"/>
                  <a:pt x="149" y="238"/>
                </a:cubicBezTo>
                <a:cubicBezTo>
                  <a:pt x="154" y="248"/>
                  <a:pt x="160" y="246"/>
                  <a:pt x="156" y="256"/>
                </a:cubicBezTo>
                <a:cubicBezTo>
                  <a:pt x="153" y="266"/>
                  <a:pt x="162" y="289"/>
                  <a:pt x="176" y="296"/>
                </a:cubicBezTo>
                <a:cubicBezTo>
                  <a:pt x="190" y="302"/>
                  <a:pt x="202" y="315"/>
                  <a:pt x="206" y="323"/>
                </a:cubicBezTo>
                <a:cubicBezTo>
                  <a:pt x="206" y="323"/>
                  <a:pt x="209" y="327"/>
                  <a:pt x="210" y="335"/>
                </a:cubicBezTo>
                <a:cubicBezTo>
                  <a:pt x="211" y="342"/>
                  <a:pt x="227" y="344"/>
                  <a:pt x="234" y="346"/>
                </a:cubicBezTo>
                <a:cubicBezTo>
                  <a:pt x="241" y="348"/>
                  <a:pt x="238" y="342"/>
                  <a:pt x="247" y="350"/>
                </a:cubicBezTo>
                <a:cubicBezTo>
                  <a:pt x="257" y="358"/>
                  <a:pt x="258" y="351"/>
                  <a:pt x="264" y="358"/>
                </a:cubicBezTo>
                <a:cubicBezTo>
                  <a:pt x="270" y="365"/>
                  <a:pt x="269" y="366"/>
                  <a:pt x="274" y="367"/>
                </a:cubicBezTo>
                <a:cubicBezTo>
                  <a:pt x="279" y="367"/>
                  <a:pt x="283" y="365"/>
                  <a:pt x="285" y="368"/>
                </a:cubicBezTo>
                <a:cubicBezTo>
                  <a:pt x="287" y="371"/>
                  <a:pt x="288" y="368"/>
                  <a:pt x="289" y="375"/>
                </a:cubicBezTo>
                <a:cubicBezTo>
                  <a:pt x="290" y="382"/>
                  <a:pt x="290" y="381"/>
                  <a:pt x="287" y="385"/>
                </a:cubicBezTo>
                <a:cubicBezTo>
                  <a:pt x="283" y="389"/>
                  <a:pt x="274" y="396"/>
                  <a:pt x="285" y="415"/>
                </a:cubicBezTo>
                <a:cubicBezTo>
                  <a:pt x="296" y="434"/>
                  <a:pt x="287" y="432"/>
                  <a:pt x="304" y="439"/>
                </a:cubicBezTo>
                <a:cubicBezTo>
                  <a:pt x="321" y="445"/>
                  <a:pt x="310" y="455"/>
                  <a:pt x="309" y="467"/>
                </a:cubicBezTo>
                <a:cubicBezTo>
                  <a:pt x="307" y="479"/>
                  <a:pt x="298" y="506"/>
                  <a:pt x="299" y="516"/>
                </a:cubicBezTo>
                <a:cubicBezTo>
                  <a:pt x="301" y="525"/>
                  <a:pt x="281" y="562"/>
                  <a:pt x="316" y="565"/>
                </a:cubicBezTo>
                <a:cubicBezTo>
                  <a:pt x="294" y="579"/>
                  <a:pt x="276" y="593"/>
                  <a:pt x="272" y="605"/>
                </a:cubicBezTo>
                <a:cubicBezTo>
                  <a:pt x="270" y="611"/>
                  <a:pt x="269" y="617"/>
                  <a:pt x="271" y="622"/>
                </a:cubicBezTo>
                <a:cubicBezTo>
                  <a:pt x="118" y="601"/>
                  <a:pt x="0" y="471"/>
                  <a:pt x="0" y="312"/>
                </a:cubicBezTo>
                <a:close/>
                <a:moveTo>
                  <a:pt x="572" y="545"/>
                </a:moveTo>
                <a:lnTo>
                  <a:pt x="574" y="705"/>
                </a:lnTo>
                <a:cubicBezTo>
                  <a:pt x="574" y="705"/>
                  <a:pt x="504" y="709"/>
                  <a:pt x="470" y="726"/>
                </a:cubicBezTo>
                <a:cubicBezTo>
                  <a:pt x="436" y="742"/>
                  <a:pt x="341" y="781"/>
                  <a:pt x="252" y="737"/>
                </a:cubicBezTo>
                <a:cubicBezTo>
                  <a:pt x="162" y="693"/>
                  <a:pt x="40" y="625"/>
                  <a:pt x="61" y="602"/>
                </a:cubicBezTo>
                <a:cubicBezTo>
                  <a:pt x="83" y="579"/>
                  <a:pt x="178" y="630"/>
                  <a:pt x="241" y="654"/>
                </a:cubicBezTo>
                <a:cubicBezTo>
                  <a:pt x="302" y="679"/>
                  <a:pt x="374" y="677"/>
                  <a:pt x="410" y="649"/>
                </a:cubicBezTo>
                <a:cubicBezTo>
                  <a:pt x="445" y="622"/>
                  <a:pt x="450" y="597"/>
                  <a:pt x="406" y="610"/>
                </a:cubicBezTo>
                <a:cubicBezTo>
                  <a:pt x="362" y="623"/>
                  <a:pt x="309" y="654"/>
                  <a:pt x="291" y="618"/>
                </a:cubicBezTo>
                <a:cubicBezTo>
                  <a:pt x="281" y="599"/>
                  <a:pt x="385" y="552"/>
                  <a:pt x="416" y="539"/>
                </a:cubicBezTo>
                <a:cubicBezTo>
                  <a:pt x="447" y="526"/>
                  <a:pt x="504" y="500"/>
                  <a:pt x="572" y="545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9" name="Freeform 13">
            <a:extLst>
              <a:ext uri="{FF2B5EF4-FFF2-40B4-BE49-F238E27FC236}">
                <a16:creationId xmlns:a16="http://schemas.microsoft.com/office/drawing/2014/main" id="{740004E7-46C6-4771-909F-9F6B2925F7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5182" y="2475177"/>
            <a:ext cx="1282554" cy="1205162"/>
          </a:xfrm>
          <a:custGeom>
            <a:avLst/>
            <a:gdLst>
              <a:gd name="T0" fmla="*/ 715 w 755"/>
              <a:gd name="T1" fmla="*/ 426 h 709"/>
              <a:gd name="T2" fmla="*/ 608 w 755"/>
              <a:gd name="T3" fmla="*/ 492 h 709"/>
              <a:gd name="T4" fmla="*/ 531 w 755"/>
              <a:gd name="T5" fmla="*/ 534 h 709"/>
              <a:gd name="T6" fmla="*/ 434 w 755"/>
              <a:gd name="T7" fmla="*/ 422 h 709"/>
              <a:gd name="T8" fmla="*/ 514 w 755"/>
              <a:gd name="T9" fmla="*/ 558 h 709"/>
              <a:gd name="T10" fmla="*/ 500 w 755"/>
              <a:gd name="T11" fmla="*/ 685 h 709"/>
              <a:gd name="T12" fmla="*/ 687 w 755"/>
              <a:gd name="T13" fmla="*/ 520 h 709"/>
              <a:gd name="T14" fmla="*/ 525 w 755"/>
              <a:gd name="T15" fmla="*/ 702 h 709"/>
              <a:gd name="T16" fmla="*/ 705 w 755"/>
              <a:gd name="T17" fmla="*/ 632 h 709"/>
              <a:gd name="T18" fmla="*/ 715 w 755"/>
              <a:gd name="T19" fmla="*/ 426 h 709"/>
              <a:gd name="T20" fmla="*/ 363 w 755"/>
              <a:gd name="T21" fmla="*/ 490 h 709"/>
              <a:gd name="T22" fmla="*/ 349 w 755"/>
              <a:gd name="T23" fmla="*/ 344 h 709"/>
              <a:gd name="T24" fmla="*/ 561 w 755"/>
              <a:gd name="T25" fmla="*/ 460 h 709"/>
              <a:gd name="T26" fmla="*/ 563 w 755"/>
              <a:gd name="T27" fmla="*/ 463 h 709"/>
              <a:gd name="T28" fmla="*/ 563 w 755"/>
              <a:gd name="T29" fmla="*/ 349 h 709"/>
              <a:gd name="T30" fmla="*/ 337 w 755"/>
              <a:gd name="T31" fmla="*/ 123 h 709"/>
              <a:gd name="T32" fmla="*/ 111 w 755"/>
              <a:gd name="T33" fmla="*/ 349 h 709"/>
              <a:gd name="T34" fmla="*/ 111 w 755"/>
              <a:gd name="T35" fmla="*/ 622 h 709"/>
              <a:gd name="T36" fmla="*/ 186 w 755"/>
              <a:gd name="T37" fmla="*/ 697 h 709"/>
              <a:gd name="T38" fmla="*/ 487 w 755"/>
              <a:gd name="T39" fmla="*/ 697 h 709"/>
              <a:gd name="T40" fmla="*/ 363 w 755"/>
              <a:gd name="T41" fmla="*/ 490 h 709"/>
              <a:gd name="T42" fmla="*/ 337 w 755"/>
              <a:gd name="T43" fmla="*/ 93 h 709"/>
              <a:gd name="T44" fmla="*/ 86 w 755"/>
              <a:gd name="T45" fmla="*/ 343 h 709"/>
              <a:gd name="T46" fmla="*/ 16 w 755"/>
              <a:gd name="T47" fmla="*/ 358 h 709"/>
              <a:gd name="T48" fmla="*/ 30 w 755"/>
              <a:gd name="T49" fmla="*/ 287 h 709"/>
              <a:gd name="T50" fmla="*/ 337 w 755"/>
              <a:gd name="T51" fmla="*/ 1 h 709"/>
              <a:gd name="T52" fmla="*/ 643 w 755"/>
              <a:gd name="T53" fmla="*/ 287 h 709"/>
              <a:gd name="T54" fmla="*/ 658 w 755"/>
              <a:gd name="T55" fmla="*/ 358 h 709"/>
              <a:gd name="T56" fmla="*/ 587 w 755"/>
              <a:gd name="T57" fmla="*/ 343 h 709"/>
              <a:gd name="T58" fmla="*/ 337 w 755"/>
              <a:gd name="T59" fmla="*/ 9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5" h="709">
                <a:moveTo>
                  <a:pt x="715" y="426"/>
                </a:moveTo>
                <a:cubicBezTo>
                  <a:pt x="709" y="451"/>
                  <a:pt x="664" y="487"/>
                  <a:pt x="608" y="492"/>
                </a:cubicBezTo>
                <a:cubicBezTo>
                  <a:pt x="584" y="493"/>
                  <a:pt x="555" y="509"/>
                  <a:pt x="531" y="534"/>
                </a:cubicBezTo>
                <a:cubicBezTo>
                  <a:pt x="501" y="458"/>
                  <a:pt x="434" y="422"/>
                  <a:pt x="434" y="422"/>
                </a:cubicBezTo>
                <a:cubicBezTo>
                  <a:pt x="434" y="422"/>
                  <a:pt x="492" y="476"/>
                  <a:pt x="514" y="558"/>
                </a:cubicBezTo>
                <a:cubicBezTo>
                  <a:pt x="495" y="590"/>
                  <a:pt x="485" y="634"/>
                  <a:pt x="500" y="685"/>
                </a:cubicBezTo>
                <a:cubicBezTo>
                  <a:pt x="629" y="665"/>
                  <a:pt x="687" y="520"/>
                  <a:pt x="687" y="520"/>
                </a:cubicBezTo>
                <a:cubicBezTo>
                  <a:pt x="687" y="520"/>
                  <a:pt x="669" y="670"/>
                  <a:pt x="525" y="702"/>
                </a:cubicBezTo>
                <a:cubicBezTo>
                  <a:pt x="525" y="702"/>
                  <a:pt x="653" y="709"/>
                  <a:pt x="705" y="632"/>
                </a:cubicBezTo>
                <a:cubicBezTo>
                  <a:pt x="755" y="558"/>
                  <a:pt x="730" y="469"/>
                  <a:pt x="715" y="426"/>
                </a:cubicBezTo>
                <a:close/>
                <a:moveTo>
                  <a:pt x="363" y="490"/>
                </a:moveTo>
                <a:cubicBezTo>
                  <a:pt x="388" y="429"/>
                  <a:pt x="373" y="363"/>
                  <a:pt x="349" y="344"/>
                </a:cubicBezTo>
                <a:cubicBezTo>
                  <a:pt x="402" y="350"/>
                  <a:pt x="509" y="370"/>
                  <a:pt x="561" y="460"/>
                </a:cubicBezTo>
                <a:lnTo>
                  <a:pt x="563" y="463"/>
                </a:lnTo>
                <a:lnTo>
                  <a:pt x="563" y="349"/>
                </a:lnTo>
                <a:lnTo>
                  <a:pt x="337" y="123"/>
                </a:lnTo>
                <a:lnTo>
                  <a:pt x="111" y="349"/>
                </a:lnTo>
                <a:lnTo>
                  <a:pt x="111" y="622"/>
                </a:lnTo>
                <a:cubicBezTo>
                  <a:pt x="111" y="664"/>
                  <a:pt x="144" y="697"/>
                  <a:pt x="186" y="697"/>
                </a:cubicBezTo>
                <a:lnTo>
                  <a:pt x="487" y="697"/>
                </a:lnTo>
                <a:cubicBezTo>
                  <a:pt x="371" y="664"/>
                  <a:pt x="340" y="547"/>
                  <a:pt x="363" y="490"/>
                </a:cubicBezTo>
                <a:close/>
                <a:moveTo>
                  <a:pt x="337" y="93"/>
                </a:moveTo>
                <a:lnTo>
                  <a:pt x="86" y="343"/>
                </a:lnTo>
                <a:cubicBezTo>
                  <a:pt x="63" y="367"/>
                  <a:pt x="31" y="373"/>
                  <a:pt x="16" y="358"/>
                </a:cubicBezTo>
                <a:cubicBezTo>
                  <a:pt x="0" y="342"/>
                  <a:pt x="7" y="311"/>
                  <a:pt x="30" y="287"/>
                </a:cubicBezTo>
                <a:cubicBezTo>
                  <a:pt x="30" y="287"/>
                  <a:pt x="325" y="0"/>
                  <a:pt x="337" y="1"/>
                </a:cubicBezTo>
                <a:cubicBezTo>
                  <a:pt x="348" y="0"/>
                  <a:pt x="643" y="287"/>
                  <a:pt x="643" y="287"/>
                </a:cubicBezTo>
                <a:cubicBezTo>
                  <a:pt x="666" y="311"/>
                  <a:pt x="673" y="342"/>
                  <a:pt x="658" y="358"/>
                </a:cubicBezTo>
                <a:cubicBezTo>
                  <a:pt x="642" y="373"/>
                  <a:pt x="611" y="367"/>
                  <a:pt x="587" y="343"/>
                </a:cubicBezTo>
                <a:lnTo>
                  <a:pt x="337" y="93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6B198-E618-40E8-B3A7-7ADB073F629C}"/>
              </a:ext>
            </a:extLst>
          </p:cNvPr>
          <p:cNvSpPr>
            <a:spLocks noGrp="1" noChangeAspect="1"/>
          </p:cNvSpPr>
          <p:nvPr>
            <p:ph type="ctrTitle" idx="4294967295"/>
          </p:nvPr>
        </p:nvSpPr>
        <p:spPr>
          <a:xfrm>
            <a:off x="1519594" y="59001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 and Data Symposium for Food and Nutrition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Friedman School of Nutrition Science and Policy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Tufts University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Naglaa H. El-</a:t>
            </a:r>
            <a:r>
              <a:rPr lang="en-US" sz="2400" dirty="0" err="1">
                <a:solidFill>
                  <a:schemeClr val="tx1"/>
                </a:solidFill>
              </a:rPr>
              <a:t>Abbadi</a:t>
            </a:r>
            <a:r>
              <a:rPr lang="en-US" sz="2400" dirty="0">
                <a:solidFill>
                  <a:schemeClr val="tx1"/>
                </a:solidFill>
              </a:rPr>
              <a:t>, PhD, MPH</a:t>
            </a:r>
          </a:p>
        </p:txBody>
      </p:sp>
      <p:pic>
        <p:nvPicPr>
          <p:cNvPr id="4" name="Graphic 3" descr="Fish with solid fill">
            <a:extLst>
              <a:ext uri="{FF2B5EF4-FFF2-40B4-BE49-F238E27FC236}">
                <a16:creationId xmlns:a16="http://schemas.microsoft.com/office/drawing/2014/main" id="{BCC1DD60-115B-4443-B56E-C3A076FA8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492" y="2211996"/>
            <a:ext cx="1998239" cy="19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Scope &amp; Principles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Vlassopoulos</a:t>
            </a:r>
            <a:r>
              <a:rPr lang="en-US" dirty="0"/>
              <a:t> et al. 2017 Eur J </a:t>
            </a:r>
            <a:r>
              <a:rPr lang="en-US" dirty="0" err="1"/>
              <a:t>Nutr</a:t>
            </a:r>
            <a:r>
              <a:rPr lang="en-US" dirty="0"/>
              <a:t>; EU Pledge: Nutrition Criteria White Paper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438912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Nutrient Profiling System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200" dirty="0"/>
              <a:t>Diet, food(s), individual nutrients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200" dirty="0"/>
              <a:t>Quality, density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en-US" sz="2200" dirty="0"/>
              <a:t>Diversity, comprehensive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8523CED-10FB-374C-A35C-4D3FCE213D40}"/>
              </a:ext>
            </a:extLst>
          </p:cNvPr>
          <p:cNvSpPr txBox="1">
            <a:spLocks/>
          </p:cNvSpPr>
          <p:nvPr/>
        </p:nvSpPr>
        <p:spPr>
          <a:xfrm>
            <a:off x="7731110" y="1752600"/>
            <a:ext cx="438912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Diet Sustainability Metrics</a:t>
            </a:r>
          </a:p>
          <a:p>
            <a:pPr lvl="2"/>
            <a:r>
              <a:rPr lang="en-US" dirty="0"/>
              <a:t>Nutrition/diet + Environment</a:t>
            </a:r>
          </a:p>
          <a:p>
            <a:pPr lvl="2"/>
            <a:r>
              <a:rPr lang="en-US" dirty="0"/>
              <a:t>In balance, or warning?</a:t>
            </a:r>
          </a:p>
          <a:p>
            <a:pPr lvl="2"/>
            <a:r>
              <a:rPr lang="en-US" dirty="0"/>
              <a:t>Key elements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5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Categorization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rgbClr val="00B0F0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599" y="1752600"/>
            <a:ext cx="384048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NPS</a:t>
            </a:r>
          </a:p>
          <a:p>
            <a:r>
              <a:rPr lang="en-US" dirty="0"/>
              <a:t>Exclusions</a:t>
            </a:r>
          </a:p>
          <a:p>
            <a:r>
              <a:rPr lang="en-US" dirty="0"/>
              <a:t>Food groups categorizations</a:t>
            </a:r>
          </a:p>
          <a:p>
            <a:r>
              <a:rPr lang="en-US" dirty="0"/>
              <a:t>Group-specific evaluations?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EB49E79-CA28-9C46-911A-F2F987D673CC}"/>
              </a:ext>
            </a:extLst>
          </p:cNvPr>
          <p:cNvSpPr txBox="1">
            <a:spLocks/>
          </p:cNvSpPr>
          <p:nvPr/>
        </p:nvSpPr>
        <p:spPr>
          <a:xfrm>
            <a:off x="7731110" y="1752600"/>
            <a:ext cx="438912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DSM</a:t>
            </a:r>
          </a:p>
          <a:p>
            <a:r>
              <a:rPr lang="en-US" dirty="0"/>
              <a:t>Priority categories</a:t>
            </a:r>
          </a:p>
          <a:p>
            <a:r>
              <a:rPr lang="en-US" dirty="0"/>
              <a:t>Level of food (individual or food group)</a:t>
            </a:r>
          </a:p>
          <a:p>
            <a:r>
              <a:rPr lang="en-US" dirty="0"/>
              <a:t>Complicated by additional dimensions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A75B5-EBA4-44FB-9BCE-F02ED5B6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870" y="6064625"/>
            <a:ext cx="8797864" cy="717370"/>
          </a:xfrm>
        </p:spPr>
        <p:txBody>
          <a:bodyPr/>
          <a:lstStyle/>
          <a:p>
            <a:pPr algn="r"/>
            <a:r>
              <a:rPr lang="en-US" dirty="0"/>
              <a:t>Hallstrom et al. 2018: Using dietary quality scores to assess sustainability of food products and human diets: a systematic review – Figure 4</a:t>
            </a:r>
          </a:p>
          <a:p>
            <a:pPr algn="r"/>
            <a:endParaRPr lang="en-US" dirty="0"/>
          </a:p>
          <a:p>
            <a:pPr algn="r"/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Upcoming systematic review of diet sustainability metrics: </a:t>
            </a:r>
            <a:r>
              <a:rPr lang="en-US" dirty="0"/>
              <a:t>Sustainable and Healthy Food Profiling Models - a Systematic Review</a:t>
            </a:r>
          </a:p>
          <a:p>
            <a:pPr algn="r"/>
            <a:r>
              <a:rPr lang="en-US" dirty="0" err="1"/>
              <a:t>Wickramasinghe</a:t>
            </a:r>
            <a:r>
              <a:rPr lang="en-US" dirty="0"/>
              <a:t> K, Bunge AC, </a:t>
            </a:r>
            <a:r>
              <a:rPr lang="en-US" dirty="0" err="1"/>
              <a:t>Rippin</a:t>
            </a:r>
            <a:r>
              <a:rPr lang="en-US" dirty="0"/>
              <a:t> H, Rayner M, Halloran A, Roberts N, </a:t>
            </a:r>
            <a:r>
              <a:rPr lang="en-US" dirty="0" err="1"/>
              <a:t>Renzella</a:t>
            </a:r>
            <a:r>
              <a:rPr lang="en-US" dirty="0"/>
              <a:t> J, Clark M, Breda J</a:t>
            </a:r>
          </a:p>
          <a:p>
            <a:pPr algn="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5C60F-2354-1942-90AB-9F6990887450}"/>
              </a:ext>
            </a:extLst>
          </p:cNvPr>
          <p:cNvSpPr txBox="1"/>
          <p:nvPr/>
        </p:nvSpPr>
        <p:spPr>
          <a:xfrm>
            <a:off x="238074" y="255966"/>
            <a:ext cx="2528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Methodologies to combine environmental and nutritional assessment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D86BC-2662-944D-AE94-A6C27CA8B8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AF853-B533-8F40-8BA3-298606155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9"/>
          <a:stretch/>
        </p:blipFill>
        <p:spPr>
          <a:xfrm>
            <a:off x="3438233" y="76005"/>
            <a:ext cx="8298501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6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Selection of Attributes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rgbClr val="00B0F0"/>
                </a:solidFill>
              </a:rPr>
              <a:t>Selection of attributes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600" y="1752599"/>
            <a:ext cx="8534400" cy="46482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/>
              <a:t>NPS</a:t>
            </a:r>
            <a:r>
              <a:rPr lang="en-US" dirty="0"/>
              <a:t> most common types of attributes</a:t>
            </a:r>
          </a:p>
          <a:p>
            <a:pPr lvl="1"/>
            <a:r>
              <a:rPr lang="en-US" dirty="0"/>
              <a:t>Nutrients to limit and/or encourage</a:t>
            </a:r>
          </a:p>
          <a:p>
            <a:pPr lvl="2"/>
            <a:r>
              <a:rPr lang="en-US" dirty="0"/>
              <a:t>Fats, nutrients, minerals (typically considered, including added sugar and sodium)</a:t>
            </a:r>
          </a:p>
          <a:p>
            <a:pPr lvl="1"/>
            <a:r>
              <a:rPr lang="en-US" dirty="0"/>
              <a:t>Ingredients</a:t>
            </a:r>
          </a:p>
          <a:p>
            <a:pPr lvl="2"/>
            <a:r>
              <a:rPr lang="en-US" dirty="0"/>
              <a:t>Food groups as a whole*: healthful, neutral, harmful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to consider</a:t>
            </a:r>
          </a:p>
          <a:p>
            <a:pPr lvl="1"/>
            <a:r>
              <a:rPr lang="en-US" dirty="0"/>
              <a:t>Non-nutritive (e.g., phytochemicals, pre- and probiotics)</a:t>
            </a:r>
          </a:p>
          <a:p>
            <a:pPr lvl="1"/>
            <a:r>
              <a:rPr lang="en-US" dirty="0"/>
              <a:t>Fortification</a:t>
            </a:r>
          </a:p>
          <a:p>
            <a:pPr lvl="1"/>
            <a:r>
              <a:rPr lang="en-US" dirty="0"/>
              <a:t>Other additives (e.g., artificial and natural food colorings)</a:t>
            </a:r>
          </a:p>
          <a:p>
            <a:pPr lvl="1"/>
            <a:r>
              <a:rPr lang="en-US" dirty="0"/>
              <a:t>Food Processing</a:t>
            </a:r>
          </a:p>
          <a:p>
            <a:pPr lvl="1"/>
            <a:r>
              <a:rPr lang="en-US" dirty="0"/>
              <a:t>Environmental and social sustainability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Organic, GMO</a:t>
            </a:r>
          </a:p>
          <a:p>
            <a:pPr lvl="1" algn="r">
              <a:spcBef>
                <a:spcPts val="6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3400" b="1" dirty="0"/>
              <a:t>For DSM…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6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0A54D5-56E8-3E41-A5A3-1B47F1B3A9AA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57496" y="270415"/>
          <a:ext cx="6367646" cy="580217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4124613757"/>
                    </a:ext>
                  </a:extLst>
                </a:gridCol>
                <a:gridCol w="278781">
                  <a:extLst>
                    <a:ext uri="{9D8B030D-6E8A-4147-A177-3AD203B41FA5}">
                      <a16:colId xmlns:a16="http://schemas.microsoft.com/office/drawing/2014/main" val="3989905025"/>
                    </a:ext>
                  </a:extLst>
                </a:gridCol>
                <a:gridCol w="4260065">
                  <a:extLst>
                    <a:ext uri="{9D8B030D-6E8A-4147-A177-3AD203B41FA5}">
                      <a16:colId xmlns:a16="http://schemas.microsoft.com/office/drawing/2014/main" val="290184469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Environmental Indicators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55675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765325"/>
                  </a:ext>
                </a:extLst>
              </a:tr>
              <a:tr h="19027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Greenhouse Gas Emissions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n=71 (63%)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GHGEs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182128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Non-CO2 GHGEs (i.e., N20, CH4)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756066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Global warming potential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682063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Carbon footprint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390123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Carbon neutral product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000187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Climate change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886975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Carbon cycling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037768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337650"/>
                  </a:ext>
                </a:extLst>
              </a:tr>
              <a:tr h="19027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Land use 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n=32 (28%)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Land 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242887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Land use requirements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123532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Virtual land imports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121461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Nature occupation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657136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Ecological footprint (referring to land use)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911243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Agricultural land availability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074532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780633"/>
                  </a:ext>
                </a:extLst>
              </a:tr>
              <a:tr h="19027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Energy use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n=26 (23%)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Primary energy 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57666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Primary energy consumption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506148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Fossil fuel energy 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47998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Cumulative energy demand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896568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Use of renewable and non-renewable energy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909386"/>
                  </a:ext>
                </a:extLst>
              </a:tr>
              <a:tr h="19027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855289"/>
                  </a:ext>
                </a:extLst>
              </a:tr>
              <a:tr h="19027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Water use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n=20 (18%)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Water 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029416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Water consumption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166142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Water demand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610677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Water footprint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876295"/>
                  </a:ext>
                </a:extLst>
              </a:tr>
              <a:tr h="190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Water scarcity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85565"/>
                  </a:ext>
                </a:extLst>
              </a:tr>
              <a:tr h="207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Irrigation water use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53163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3A0BDD-1586-764B-BC9F-35F60FCE6A52}"/>
              </a:ext>
            </a:extLst>
          </p:cNvPr>
          <p:cNvGraphicFramePr>
            <a:graphicFrameLocks noGrp="1"/>
          </p:cNvGraphicFramePr>
          <p:nvPr/>
        </p:nvGraphicFramePr>
        <p:xfrm>
          <a:off x="2430351" y="283048"/>
          <a:ext cx="5688062" cy="640125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905559638"/>
                    </a:ext>
                  </a:extLst>
                </a:gridCol>
                <a:gridCol w="169002">
                  <a:extLst>
                    <a:ext uri="{9D8B030D-6E8A-4147-A177-3AD203B41FA5}">
                      <a16:colId xmlns:a16="http://schemas.microsoft.com/office/drawing/2014/main" val="1086831421"/>
                    </a:ext>
                  </a:extLst>
                </a:gridCol>
                <a:gridCol w="3690260">
                  <a:extLst>
                    <a:ext uri="{9D8B030D-6E8A-4147-A177-3AD203B41FA5}">
                      <a16:colId xmlns:a16="http://schemas.microsoft.com/office/drawing/2014/main" val="38155256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Environmental Indicators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86022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36832"/>
                  </a:ext>
                </a:extLst>
              </a:tr>
              <a:tr h="179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Eutrophication potential 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n=11 (10%)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Eutrophication potential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72633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Eutrophication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12299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34656"/>
                  </a:ext>
                </a:extLst>
              </a:tr>
              <a:tr h="17937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Reactive nitrogen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n=9 (8%)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Ammonia emissions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057351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Nitrogen oxides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76417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Reactive nitrogen species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00877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Nitrogen losses, excretion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84387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Fertilizer use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259709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Nitrogen cycle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05135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High NOx areas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41815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Nitrogen footprint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89539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81292"/>
                  </a:ext>
                </a:extLst>
              </a:tr>
              <a:tr h="179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Acidification potential 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n=8 (7%)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Acidification potential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4340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Acidification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99502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75958"/>
                  </a:ext>
                </a:extLst>
              </a:tr>
              <a:tr h="17937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Human toxicity/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ecotoxicity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n=8 (7%)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Pesticide use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0498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Aquatic and terrestrial ecotoxicity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936193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Human toxicity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383605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Respiratory inorganics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74362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Smog production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11970"/>
                  </a:ext>
                </a:extLst>
              </a:tr>
              <a:tr h="281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Carcinogenic substances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065589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Heavy metals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68904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Radioactive releases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688894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24054"/>
                  </a:ext>
                </a:extLst>
              </a:tr>
              <a:tr h="1793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Ozone layer depletion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n=6 (5%)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Ozone layer depletion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16237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Photochemical ozone creation potential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55939"/>
                  </a:ext>
                </a:extLst>
              </a:tr>
              <a:tr h="281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Photochemical ozone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43609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54457"/>
                  </a:ext>
                </a:extLst>
              </a:tr>
              <a:tr h="1793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n=1 (1%)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Abiotic resource use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22899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Mineral extraction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555528"/>
                  </a:ext>
                </a:extLst>
              </a:tr>
              <a:tr h="179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Landscape character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569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D824C5-6687-B14A-8064-6D505DB6A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89735"/>
              </p:ext>
            </p:extLst>
          </p:nvPr>
        </p:nvGraphicFramePr>
        <p:xfrm>
          <a:off x="4374195" y="295502"/>
          <a:ext cx="5541545" cy="6401252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842867184"/>
                    </a:ext>
                  </a:extLst>
                </a:gridCol>
                <a:gridCol w="144278">
                  <a:extLst>
                    <a:ext uri="{9D8B030D-6E8A-4147-A177-3AD203B41FA5}">
                      <a16:colId xmlns:a16="http://schemas.microsoft.com/office/drawing/2014/main" val="1682877557"/>
                    </a:ext>
                  </a:extLst>
                </a:gridCol>
                <a:gridCol w="3568467">
                  <a:extLst>
                    <a:ext uri="{9D8B030D-6E8A-4147-A177-3AD203B41FA5}">
                      <a16:colId xmlns:a16="http://schemas.microsoft.com/office/drawing/2014/main" val="3393310051"/>
                    </a:ext>
                  </a:extLst>
                </a:gridCol>
              </a:tblGrid>
              <a:tr h="467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Diet &amp; Health Indicators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483728"/>
                  </a:ext>
                </a:extLst>
              </a:tr>
              <a:tr h="182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0828"/>
                  </a:ext>
                </a:extLst>
              </a:tr>
              <a:tr h="18287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Consumption of 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meat and dairy 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n=30 (27%)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Animal-source foods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80236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Animal agriculture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162633"/>
                  </a:ext>
                </a:extLst>
              </a:tr>
              <a:tr h="187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Animal-based compared with vegetarian or vegan diets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03274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Consumption of dairy, red meat, or processed meat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995809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Limiting meat consumption overall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48181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Consuming meat alternatives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779394"/>
                  </a:ext>
                </a:extLst>
              </a:tr>
              <a:tr h="182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96431"/>
                  </a:ext>
                </a:extLst>
              </a:tr>
              <a:tr h="18287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Diet quality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n=27 (24%)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Adequate dietary energy and nutrients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1613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Overall diet quality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55697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Adequacy and moderation/limits of nutrient intake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59075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Nutritional content or quality of diets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12281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Nutrient density of diets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327901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Healthfulness of diets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1706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Consumption of fruits and/or vegetables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726726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Consumption of fish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68512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Calorie availability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277885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Protein availability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48184"/>
                  </a:ext>
                </a:extLst>
              </a:tr>
              <a:tr h="365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Intake of energy, macronutrients, SFAs, trans-fats, total fat, dietary fiber, free sugar, sodium, iron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64250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Amount of processing of foods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7847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“Junk” food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54326"/>
                  </a:ext>
                </a:extLst>
              </a:tr>
              <a:tr h="191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54854"/>
                  </a:ext>
                </a:extLst>
              </a:tr>
              <a:tr h="18287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Health</a:t>
                      </a:r>
                      <a:b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n=11 (10%)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Cardiovascular disease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16467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Cancer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87406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Mortality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852977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All-cause mortality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82269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Chronic disease risk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69752"/>
                  </a:ext>
                </a:extLst>
              </a:tr>
              <a:tr h="251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Non-communicable disease incidence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22160"/>
                  </a:ext>
                </a:extLst>
              </a:tr>
              <a:tr h="18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Health or healthfulness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83798"/>
                  </a:ext>
                </a:extLst>
              </a:tr>
              <a:tr h="182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49876"/>
                  </a:ext>
                </a:extLst>
              </a:tr>
              <a:tr h="182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325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5094E0-D2DA-4149-AC3F-C6203AC93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72538"/>
              </p:ext>
            </p:extLst>
          </p:nvPr>
        </p:nvGraphicFramePr>
        <p:xfrm>
          <a:off x="6332464" y="295503"/>
          <a:ext cx="4283492" cy="6507940"/>
        </p:xfrm>
        <a:graphic>
          <a:graphicData uri="http://schemas.openxmlformats.org/drawingml/2006/table">
            <a:tbl>
              <a:tblPr/>
              <a:tblGrid>
                <a:gridCol w="2060832">
                  <a:extLst>
                    <a:ext uri="{9D8B030D-6E8A-4147-A177-3AD203B41FA5}">
                      <a16:colId xmlns:a16="http://schemas.microsoft.com/office/drawing/2014/main" val="2215823115"/>
                    </a:ext>
                  </a:extLst>
                </a:gridCol>
                <a:gridCol w="148617">
                  <a:extLst>
                    <a:ext uri="{9D8B030D-6E8A-4147-A177-3AD203B41FA5}">
                      <a16:colId xmlns:a16="http://schemas.microsoft.com/office/drawing/2014/main" val="2199464321"/>
                    </a:ext>
                  </a:extLst>
                </a:gridCol>
                <a:gridCol w="2074043">
                  <a:extLst>
                    <a:ext uri="{9D8B030D-6E8A-4147-A177-3AD203B41FA5}">
                      <a16:colId xmlns:a16="http://schemas.microsoft.com/office/drawing/2014/main" val="234495373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Environmental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Management &amp; Ethics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0593"/>
                  </a:ext>
                </a:extLst>
              </a:tr>
              <a:tr h="110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37334"/>
                  </a:ext>
                </a:extLst>
              </a:tr>
              <a:tr h="1103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Management practices/organic food 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n=21 (19%)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Organic food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83092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Organic production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91470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Free-range meats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32073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Antibiotic-free meats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60313"/>
                  </a:ext>
                </a:extLst>
              </a:tr>
              <a:tr h="110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454345"/>
                  </a:ext>
                </a:extLst>
              </a:tr>
              <a:tr h="11032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Local or seasonal food procurement </a:t>
                      </a:r>
                      <a:b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n=18 (16%)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Food miles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11822"/>
                  </a:ext>
                </a:extLst>
              </a:tr>
              <a:tr h="198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Foods transported by airplane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54556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Local purchasing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71247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Local procurement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25649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Local food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64730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Regional food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54835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Seasonal food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95156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Seasonality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4842"/>
                  </a:ext>
                </a:extLst>
              </a:tr>
              <a:tr h="110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92511"/>
                  </a:ext>
                </a:extLst>
              </a:tr>
              <a:tr h="1985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Ecology/environment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n=5 (4%)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Ecologically and socially sound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97024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Reducing ecological footprint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49008"/>
                  </a:ext>
                </a:extLst>
              </a:tr>
              <a:tr h="198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Accounting for the environment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28948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Environmental friendliness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446679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Natural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96148"/>
                  </a:ext>
                </a:extLst>
              </a:tr>
              <a:tr h="110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80171"/>
                  </a:ext>
                </a:extLst>
              </a:tr>
              <a:tr h="23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Animal welfare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n=5 (4%)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Respect for animal welfare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13335"/>
                  </a:ext>
                </a:extLst>
              </a:tr>
              <a:tr h="110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007178"/>
                  </a:ext>
                </a:extLst>
              </a:tr>
              <a:tr h="1103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Fisheries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n=3 (3%)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Overfishing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28915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Aquaculture management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66158"/>
                  </a:ext>
                </a:extLst>
              </a:tr>
              <a:tr h="110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Aquaculture feeding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62827"/>
                  </a:ext>
                </a:extLst>
              </a:tr>
              <a:tr h="110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8303"/>
                  </a:ext>
                </a:extLst>
              </a:tr>
              <a:tr h="2344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Food waste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n=7 (6%)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Food waste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76959"/>
                  </a:ext>
                </a:extLst>
              </a:tr>
              <a:tr h="110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46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BE53DF-C566-8947-AC6E-0771025A5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84526"/>
              </p:ext>
            </p:extLst>
          </p:nvPr>
        </p:nvGraphicFramePr>
        <p:xfrm>
          <a:off x="8496511" y="295503"/>
          <a:ext cx="3585902" cy="6441602"/>
        </p:xfrm>
        <a:graphic>
          <a:graphicData uri="http://schemas.openxmlformats.org/drawingml/2006/table">
            <a:tbl>
              <a:tblPr/>
              <a:tblGrid>
                <a:gridCol w="1746762">
                  <a:extLst>
                    <a:ext uri="{9D8B030D-6E8A-4147-A177-3AD203B41FA5}">
                      <a16:colId xmlns:a16="http://schemas.microsoft.com/office/drawing/2014/main" val="3012599547"/>
                    </a:ext>
                  </a:extLst>
                </a:gridCol>
                <a:gridCol w="125969">
                  <a:extLst>
                    <a:ext uri="{9D8B030D-6E8A-4147-A177-3AD203B41FA5}">
                      <a16:colId xmlns:a16="http://schemas.microsoft.com/office/drawing/2014/main" val="2551776027"/>
                    </a:ext>
                  </a:extLst>
                </a:gridCol>
                <a:gridCol w="1713171">
                  <a:extLst>
                    <a:ext uri="{9D8B030D-6E8A-4147-A177-3AD203B41FA5}">
                      <a16:colId xmlns:a16="http://schemas.microsoft.com/office/drawing/2014/main" val="13430072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Socio-Economic Indicators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108644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7698"/>
                  </a:ext>
                </a:extLst>
              </a:tr>
              <a:tr h="11717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Cost of diets and revenue generation 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n=13 (12%)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Cost of diets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776202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Food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37158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Cost of food basket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07296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National revenue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79158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Profitability of agriculture sector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63340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0300"/>
                  </a:ext>
                </a:extLst>
              </a:tr>
              <a:tr h="11717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Social equity 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n=8 (7%)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Fair trade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78865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Fair incomes for producers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41719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Social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64080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Social justice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166299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Equality of food distribution 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3607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01256"/>
                  </a:ext>
                </a:extLst>
              </a:tr>
              <a:tr h="1171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Community</a:t>
                      </a: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n=2 (2%)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Community building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995054"/>
                  </a:ext>
                </a:extLst>
              </a:tr>
              <a:tr h="11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Collective action 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3700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4587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668045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366321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79421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4346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59906"/>
                  </a:ext>
                </a:extLst>
              </a:tr>
              <a:tr h="2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39989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65899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16369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46756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37639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4732"/>
                  </a:ext>
                </a:extLst>
              </a:tr>
              <a:tr h="249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70380"/>
                  </a:ext>
                </a:extLst>
              </a:tr>
              <a:tr h="117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7850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B1059-8C11-F946-92F4-CC5E3A7F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32765" y="6434705"/>
            <a:ext cx="2685408" cy="38119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Jones et al. 2016: A systematic Review of the Measurement of Sustainable Diets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0DECC-09DB-5141-930F-E68A43F38512}"/>
              </a:ext>
            </a:extLst>
          </p:cNvPr>
          <p:cNvSpPr txBox="1"/>
          <p:nvPr/>
        </p:nvSpPr>
        <p:spPr>
          <a:xfrm>
            <a:off x="8990741" y="4527395"/>
            <a:ext cx="3089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How do we select which</a:t>
            </a:r>
          </a:p>
          <a:p>
            <a:r>
              <a:rPr lang="en-US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indicators to score </a:t>
            </a:r>
          </a:p>
          <a:p>
            <a:r>
              <a:rPr lang="en-US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diet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290838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76EB3-E4E2-754D-9099-ED1BA01AD70E}"/>
              </a:ext>
            </a:extLst>
          </p:cNvPr>
          <p:cNvSpPr txBox="1"/>
          <p:nvPr/>
        </p:nvSpPr>
        <p:spPr>
          <a:xfrm>
            <a:off x="4187086" y="1133885"/>
            <a:ext cx="19217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7C744FB-3EFA-E045-BBFF-5A57CAEF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038" y="228600"/>
            <a:ext cx="6275659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DSM Selection of indicators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3BA37D8-91DE-CE48-8B60-581C36BD466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Ultimate goal</a:t>
            </a:r>
          </a:p>
          <a:p>
            <a:r>
              <a:rPr lang="en-US" dirty="0"/>
              <a:t>Population characteristics</a:t>
            </a:r>
          </a:p>
          <a:p>
            <a:r>
              <a:rPr lang="en-US" dirty="0"/>
              <a:t>Data availability</a:t>
            </a:r>
          </a:p>
          <a:p>
            <a:r>
              <a:rPr lang="en-US" dirty="0"/>
              <a:t>Expertise / literature</a:t>
            </a:r>
          </a:p>
          <a:p>
            <a:r>
              <a:rPr lang="en-US" dirty="0"/>
              <a:t>Align with UN Sustainable Development Goals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E48E-9F35-A84E-86E2-969E0E7AD2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196468" y="6400801"/>
            <a:ext cx="6540266" cy="38119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BC7790-6F05-884C-8CA6-81EA51C46C0A}"/>
              </a:ext>
            </a:extLst>
          </p:cNvPr>
          <p:cNvGrpSpPr/>
          <p:nvPr/>
        </p:nvGrpSpPr>
        <p:grpSpPr>
          <a:xfrm>
            <a:off x="25843" y="38003"/>
            <a:ext cx="5073650" cy="6781994"/>
            <a:chOff x="0" y="38003"/>
            <a:chExt cx="5073650" cy="6781994"/>
          </a:xfrm>
        </p:grpSpPr>
        <p:pic>
          <p:nvPicPr>
            <p:cNvPr id="22" name="Picture 2" descr="90's Rock country music&#10;Heavy metal&#10;Dubstep&#10;Smige th jazz&#10;-Battle themes&#10;Cute anime songs&#10;Spotify&#10;My playlist&#10;he hell">
              <a:extLst>
                <a:ext uri="{FF2B5EF4-FFF2-40B4-BE49-F238E27FC236}">
                  <a16:creationId xmlns:a16="http://schemas.microsoft.com/office/drawing/2014/main" id="{B62B6826-7E40-7D44-8D90-9F7BA0D59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8"/>
            <a:stretch/>
          </p:blipFill>
          <p:spPr bwMode="auto">
            <a:xfrm>
              <a:off x="0" y="38003"/>
              <a:ext cx="5073650" cy="6781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E67000-A430-0746-B1F8-C1B61A7F5F49}"/>
                </a:ext>
              </a:extLst>
            </p:cNvPr>
            <p:cNvSpPr txBox="1"/>
            <p:nvPr/>
          </p:nvSpPr>
          <p:spPr>
            <a:xfrm>
              <a:off x="3034808" y="5176674"/>
              <a:ext cx="9916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Consumer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8D2F56-6963-C34B-804D-E682538B1FEA}"/>
                </a:ext>
              </a:extLst>
            </p:cNvPr>
            <p:cNvSpPr txBox="1"/>
            <p:nvPr/>
          </p:nvSpPr>
          <p:spPr>
            <a:xfrm>
              <a:off x="2248069" y="2093332"/>
              <a:ext cx="621088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600" dirty="0" err="1"/>
                <a:t>ghge</a:t>
              </a:r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DE7B2F-F3BD-F541-B0C4-853045D87CF9}"/>
                </a:ext>
              </a:extLst>
            </p:cNvPr>
            <p:cNvSpPr txBox="1"/>
            <p:nvPr/>
          </p:nvSpPr>
          <p:spPr>
            <a:xfrm>
              <a:off x="2942430" y="3127615"/>
              <a:ext cx="1307180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Food waste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411BF7-5F0B-1E4A-B7CE-8732806622B5}"/>
                </a:ext>
              </a:extLst>
            </p:cNvPr>
            <p:cNvSpPr txBox="1"/>
            <p:nvPr/>
          </p:nvSpPr>
          <p:spPr>
            <a:xfrm>
              <a:off x="1770998" y="1479070"/>
              <a:ext cx="719297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Health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EB23D0-DDB0-3842-99E9-A0593E95FD70}"/>
                </a:ext>
              </a:extLst>
            </p:cNvPr>
            <p:cNvSpPr txBox="1"/>
            <p:nvPr/>
          </p:nvSpPr>
          <p:spPr>
            <a:xfrm>
              <a:off x="2942430" y="2627858"/>
              <a:ext cx="1132178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Diet cost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F09C0D-C475-2C4C-B567-250618E1CB46}"/>
                </a:ext>
              </a:extLst>
            </p:cNvPr>
            <p:cNvSpPr txBox="1"/>
            <p:nvPr/>
          </p:nvSpPr>
          <p:spPr>
            <a:xfrm>
              <a:off x="2501785" y="1080224"/>
              <a:ext cx="1276842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Social equity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03D97B-D51F-F045-A44C-4E08F30A6695}"/>
                </a:ext>
              </a:extLst>
            </p:cNvPr>
            <p:cNvSpPr txBox="1"/>
            <p:nvPr/>
          </p:nvSpPr>
          <p:spPr>
            <a:xfrm>
              <a:off x="3778627" y="1769364"/>
              <a:ext cx="1276842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Diet quality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CCC3A5-92D0-994E-B06F-8DDB9C61BFFE}"/>
                </a:ext>
              </a:extLst>
            </p:cNvPr>
            <p:cNvSpPr txBox="1"/>
            <p:nvPr/>
          </p:nvSpPr>
          <p:spPr>
            <a:xfrm>
              <a:off x="497306" y="5441936"/>
              <a:ext cx="16865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Sustainable Food Score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04E541-62E1-624D-AED0-4C09BC4B549A}"/>
                </a:ext>
              </a:extLst>
            </p:cNvPr>
            <p:cNvSpPr txBox="1"/>
            <p:nvPr/>
          </p:nvSpPr>
          <p:spPr>
            <a:xfrm>
              <a:off x="2894304" y="2252165"/>
              <a:ext cx="811860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71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9B786422-A749-46EE-9564-D70266CE82B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88" y="81925"/>
            <a:ext cx="3827463" cy="2552700"/>
          </a:xfr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8498EEF-DA26-4A6D-9C37-E63768835FB2}"/>
              </a:ext>
            </a:extLst>
          </p:cNvPr>
          <p:cNvSpPr txBox="1">
            <a:spLocks/>
          </p:cNvSpPr>
          <p:nvPr/>
        </p:nvSpPr>
        <p:spPr>
          <a:xfrm>
            <a:off x="2834783" y="6438170"/>
            <a:ext cx="8826499" cy="3811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u="sng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https://sustainabledevelopment.un.org/content/documents/11803Official-List-of-Proposed-SDG-Indicators.pdf</a:t>
            </a:r>
            <a:endParaRPr lang="en-US" sz="1100" u="sng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Ridoutt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et al. Adv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Nutr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2017: Dietary Strategies to reduce environmental impact: a critical review of the evidence base</a:t>
            </a:r>
          </a:p>
        </p:txBody>
      </p:sp>
      <p:pic>
        <p:nvPicPr>
          <p:cNvPr id="6" name="Content Placeholder 20">
            <a:extLst>
              <a:ext uri="{FF2B5EF4-FFF2-40B4-BE49-F238E27FC236}">
                <a16:creationId xmlns:a16="http://schemas.microsoft.com/office/drawing/2014/main" id="{2FD95A9C-B9D7-CD44-BBA3-66F561BDD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618" y="2799225"/>
            <a:ext cx="4400550" cy="340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447D2-1DD3-E445-9840-4B1923B08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00" y="2786346"/>
            <a:ext cx="6365240" cy="3409950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1B35D4A-E210-2640-9EA9-8E972678B1EC}"/>
              </a:ext>
            </a:extLst>
          </p:cNvPr>
          <p:cNvSpPr/>
          <p:nvPr/>
        </p:nvSpPr>
        <p:spPr>
          <a:xfrm>
            <a:off x="6517540" y="3282272"/>
            <a:ext cx="424198" cy="2786743"/>
          </a:xfrm>
          <a:prstGeom prst="rightBrace">
            <a:avLst>
              <a:gd name="adj1" fmla="val 20531"/>
              <a:gd name="adj2" fmla="val 40634"/>
            </a:avLst>
          </a:prstGeom>
          <a:noFill/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3B47FD-A8E2-E44F-A638-D432E2E04D9A}"/>
              </a:ext>
            </a:extLst>
          </p:cNvPr>
          <p:cNvSpPr/>
          <p:nvPr/>
        </p:nvSpPr>
        <p:spPr>
          <a:xfrm>
            <a:off x="6958047" y="4289213"/>
            <a:ext cx="4786121" cy="246743"/>
          </a:xfrm>
          <a:prstGeom prst="ellipse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1D367-25BE-495A-B2A3-0BE4348094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735" y="126343"/>
            <a:ext cx="5974434" cy="218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3200" dirty="0"/>
              <a:t>Linking indicators to the Sustainable Development Targets</a:t>
            </a:r>
          </a:p>
        </p:txBody>
      </p:sp>
    </p:spTree>
    <p:extLst>
      <p:ext uri="{BB962C8B-B14F-4D97-AF65-F5344CB8AC3E}">
        <p14:creationId xmlns:p14="http://schemas.microsoft.com/office/powerpoint/2010/main" val="312780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Reference Values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</a:t>
            </a:r>
          </a:p>
          <a:p>
            <a:r>
              <a:rPr lang="en-US" sz="2100" dirty="0">
                <a:solidFill>
                  <a:srgbClr val="00B0F0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NPS: Derivation of Nutrient Scores from DRIs</a:t>
            </a:r>
          </a:p>
          <a:p>
            <a:pPr lvl="2"/>
            <a:r>
              <a:rPr lang="en-US" dirty="0"/>
              <a:t>Risk curves used for DRI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DSM: Standardization/normalization, reference values</a:t>
            </a:r>
          </a:p>
        </p:txBody>
      </p:sp>
      <p:pic>
        <p:nvPicPr>
          <p:cNvPr id="6" name="Content Placeholder 7" descr="C:\Users\wmaste01\AppData\Local\Microsoft\Windows\INetCache\Content.MSO\8AD8546E.tmp">
            <a:extLst>
              <a:ext uri="{FF2B5EF4-FFF2-40B4-BE49-F238E27FC236}">
                <a16:creationId xmlns:a16="http://schemas.microsoft.com/office/drawing/2014/main" id="{6FFC22EB-4C86-4043-B5AA-3C7E2D5FE5B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21266" y="2925983"/>
            <a:ext cx="4552667" cy="2072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266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Unit Base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rgbClr val="00B0F0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Mass-based</a:t>
            </a:r>
          </a:p>
          <a:p>
            <a:pPr lvl="2"/>
            <a:r>
              <a:rPr lang="en-US" dirty="0"/>
              <a:t>100g</a:t>
            </a:r>
          </a:p>
          <a:p>
            <a:pPr lvl="2"/>
            <a:r>
              <a:rPr lang="en-US" dirty="0"/>
              <a:t>Serving size (standardized)</a:t>
            </a:r>
          </a:p>
          <a:p>
            <a:r>
              <a:rPr lang="en-US" dirty="0"/>
              <a:t>Energy based</a:t>
            </a:r>
          </a:p>
          <a:p>
            <a:pPr lvl="2"/>
            <a:r>
              <a:rPr lang="en-US" dirty="0"/>
              <a:t>100 kcal</a:t>
            </a:r>
          </a:p>
          <a:p>
            <a:r>
              <a:rPr lang="en-US" dirty="0"/>
              <a:t>Other</a:t>
            </a:r>
          </a:p>
          <a:p>
            <a:pPr lvl="2"/>
            <a:r>
              <a:rPr lang="en-US" dirty="0"/>
              <a:t>Unit of protein, or other nutrient of concern</a:t>
            </a:r>
          </a:p>
        </p:txBody>
      </p:sp>
    </p:spTree>
    <p:extLst>
      <p:ext uri="{BB962C8B-B14F-4D97-AF65-F5344CB8AC3E}">
        <p14:creationId xmlns:p14="http://schemas.microsoft.com/office/powerpoint/2010/main" val="71081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Formulas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rgbClr val="00B0F0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Complexity</a:t>
            </a:r>
          </a:p>
          <a:p>
            <a:pPr lvl="2"/>
            <a:r>
              <a:rPr lang="en-US" sz="2600" dirty="0"/>
              <a:t>Scoring criteria</a:t>
            </a:r>
          </a:p>
          <a:p>
            <a:pPr lvl="2"/>
            <a:r>
              <a:rPr lang="en-US" sz="2600" dirty="0"/>
              <a:t>Weighting and inclusion thresholds</a:t>
            </a:r>
          </a:p>
          <a:p>
            <a:pPr lvl="2"/>
            <a:r>
              <a:rPr lang="en-US" sz="2600" dirty="0"/>
              <a:t>Algorithm</a:t>
            </a:r>
          </a:p>
          <a:p>
            <a:pPr lvl="1"/>
            <a:endParaRPr lang="en-US" sz="2900" dirty="0"/>
          </a:p>
          <a:p>
            <a:r>
              <a:rPr lang="en-US" sz="3200" dirty="0"/>
              <a:t>Examples…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2CB7-5366-E24C-B8D3-2EF185F7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“The notion of a ‘good’ diet is no longer the preserve of public health nutrition”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FD2B7-B812-3B4B-9CB8-67D88D85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3067" y="6400801"/>
            <a:ext cx="7943666" cy="457199"/>
          </a:xfrm>
        </p:spPr>
        <p:txBody>
          <a:bodyPr/>
          <a:lstStyle/>
          <a:p>
            <a:r>
              <a:rPr lang="en-US" dirty="0"/>
              <a:t>Figure: </a:t>
            </a:r>
            <a:r>
              <a:rPr lang="en-US" dirty="0" err="1"/>
              <a:t>Drewnowski</a:t>
            </a:r>
            <a:r>
              <a:rPr lang="en-US" dirty="0"/>
              <a:t> et al. 2020: Toward healthy diets from sustainable food systems</a:t>
            </a:r>
          </a:p>
          <a:p>
            <a:r>
              <a:rPr lang="en-US" dirty="0"/>
              <a:t>Lang &amp; Mason, 2016: Sustainable diet policy development: implications of multi-criteria and other approaches, 2008–2017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90CFC-2ABE-1441-BAA5-DA439C30E26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2799" y="1752600"/>
            <a:ext cx="2861733" cy="4343400"/>
          </a:xfrm>
        </p:spPr>
        <p:txBody>
          <a:bodyPr>
            <a:normAutofit/>
          </a:bodyPr>
          <a:lstStyle/>
          <a:p>
            <a:r>
              <a:rPr lang="en-US" dirty="0"/>
              <a:t>“Overall, it is clear that environmental sustainability adds further dimensions to dietary guidance; not just what we eat but where and how food production, processing, and transportation are managed, and waste is decreased.” </a:t>
            </a:r>
          </a:p>
          <a:p>
            <a:pPr algn="r"/>
            <a:r>
              <a:rPr lang="en-US" sz="1600" dirty="0"/>
              <a:t>- DGAC 2015 Scientific Report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F5B180-9707-D34F-9565-5381B324EB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859677" y="1500156"/>
            <a:ext cx="5503523" cy="45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1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formulations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Drewnowski</a:t>
            </a:r>
            <a:r>
              <a:rPr lang="en-US" dirty="0"/>
              <a:t> &amp; </a:t>
            </a:r>
            <a:r>
              <a:rPr lang="en-US" dirty="0" err="1"/>
              <a:t>Fulgoni</a:t>
            </a:r>
            <a:r>
              <a:rPr lang="en-US" dirty="0"/>
              <a:t> 2014 Am J Clin </a:t>
            </a:r>
            <a:r>
              <a:rPr lang="en-US" dirty="0" err="1"/>
              <a:t>Nutr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A53D19-304C-A048-9A51-31A5AE4A7E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33851" y="1736271"/>
            <a:ext cx="8528089" cy="4419600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F8671DE-68DF-3243-8FA3-E68342B3015B}"/>
              </a:ext>
            </a:extLst>
          </p:cNvPr>
          <p:cNvGrpSpPr>
            <a:grpSpLocks noChangeAspect="1"/>
          </p:cNvGrpSpPr>
          <p:nvPr/>
        </p:nvGrpSpPr>
        <p:grpSpPr>
          <a:xfrm>
            <a:off x="597265" y="5186428"/>
            <a:ext cx="462631" cy="787147"/>
            <a:chOff x="7498834" y="2268457"/>
            <a:chExt cx="805551" cy="1370606"/>
          </a:xfrm>
        </p:grpSpPr>
        <p:sp>
          <p:nvSpPr>
            <p:cNvPr id="162" name="Freeform 915">
              <a:extLst>
                <a:ext uri="{FF2B5EF4-FFF2-40B4-BE49-F238E27FC236}">
                  <a16:creationId xmlns:a16="http://schemas.microsoft.com/office/drawing/2014/main" id="{C7D67CF7-1A48-FD49-9028-4485BA9D8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834" y="2268459"/>
              <a:ext cx="805551" cy="1370604"/>
            </a:xfrm>
            <a:custGeom>
              <a:avLst/>
              <a:gdLst>
                <a:gd name="T0" fmla="*/ 600 w 600"/>
                <a:gd name="T1" fmla="*/ 0 h 1021"/>
                <a:gd name="T2" fmla="*/ 600 w 600"/>
                <a:gd name="T3" fmla="*/ 951 h 1021"/>
                <a:gd name="T4" fmla="*/ 530 w 600"/>
                <a:gd name="T5" fmla="*/ 1021 h 1021"/>
                <a:gd name="T6" fmla="*/ 70 w 600"/>
                <a:gd name="T7" fmla="*/ 1021 h 1021"/>
                <a:gd name="T8" fmla="*/ 0 w 600"/>
                <a:gd name="T9" fmla="*/ 951 h 1021"/>
                <a:gd name="T10" fmla="*/ 0 w 600"/>
                <a:gd name="T11" fmla="*/ 0 h 1021"/>
                <a:gd name="T12" fmla="*/ 37 w 600"/>
                <a:gd name="T13" fmla="*/ 0 h 1021"/>
                <a:gd name="T14" fmla="*/ 37 w 600"/>
                <a:gd name="T15" fmla="*/ 886 h 1021"/>
                <a:gd name="T16" fmla="*/ 98 w 600"/>
                <a:gd name="T17" fmla="*/ 951 h 1021"/>
                <a:gd name="T18" fmla="*/ 501 w 600"/>
                <a:gd name="T19" fmla="*/ 951 h 1021"/>
                <a:gd name="T20" fmla="*/ 563 w 600"/>
                <a:gd name="T21" fmla="*/ 886 h 1021"/>
                <a:gd name="T22" fmla="*/ 563 w 600"/>
                <a:gd name="T23" fmla="*/ 0 h 1021"/>
                <a:gd name="T24" fmla="*/ 600 w 600"/>
                <a:gd name="T25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0" h="1021">
                  <a:moveTo>
                    <a:pt x="600" y="0"/>
                  </a:moveTo>
                  <a:lnTo>
                    <a:pt x="600" y="951"/>
                  </a:lnTo>
                  <a:cubicBezTo>
                    <a:pt x="600" y="990"/>
                    <a:pt x="568" y="1021"/>
                    <a:pt x="530" y="1021"/>
                  </a:cubicBezTo>
                  <a:lnTo>
                    <a:pt x="70" y="1021"/>
                  </a:lnTo>
                  <a:cubicBezTo>
                    <a:pt x="31" y="1021"/>
                    <a:pt x="0" y="990"/>
                    <a:pt x="0" y="951"/>
                  </a:cubicBezTo>
                  <a:lnTo>
                    <a:pt x="0" y="0"/>
                  </a:lnTo>
                  <a:lnTo>
                    <a:pt x="37" y="0"/>
                  </a:lnTo>
                  <a:lnTo>
                    <a:pt x="37" y="886"/>
                  </a:lnTo>
                  <a:cubicBezTo>
                    <a:pt x="37" y="922"/>
                    <a:pt x="64" y="951"/>
                    <a:pt x="98" y="951"/>
                  </a:cubicBezTo>
                  <a:lnTo>
                    <a:pt x="501" y="951"/>
                  </a:lnTo>
                  <a:cubicBezTo>
                    <a:pt x="535" y="951"/>
                    <a:pt x="563" y="922"/>
                    <a:pt x="563" y="886"/>
                  </a:cubicBezTo>
                  <a:lnTo>
                    <a:pt x="563" y="0"/>
                  </a:lnTo>
                  <a:lnTo>
                    <a:pt x="600" y="0"/>
                  </a:lnTo>
                </a:path>
              </a:pathLst>
            </a:custGeom>
            <a:solidFill>
              <a:srgbClr val="D6E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916">
              <a:extLst>
                <a:ext uri="{FF2B5EF4-FFF2-40B4-BE49-F238E27FC236}">
                  <a16:creationId xmlns:a16="http://schemas.microsoft.com/office/drawing/2014/main" id="{5DC3D00C-91DB-8147-A12C-BE63F45F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202" y="2621034"/>
              <a:ext cx="705148" cy="924632"/>
            </a:xfrm>
            <a:custGeom>
              <a:avLst/>
              <a:gdLst>
                <a:gd name="T0" fmla="*/ 526 w 526"/>
                <a:gd name="T1" fmla="*/ 25 h 689"/>
                <a:gd name="T2" fmla="*/ 526 w 526"/>
                <a:gd name="T3" fmla="*/ 624 h 689"/>
                <a:gd name="T4" fmla="*/ 464 w 526"/>
                <a:gd name="T5" fmla="*/ 689 h 689"/>
                <a:gd name="T6" fmla="*/ 61 w 526"/>
                <a:gd name="T7" fmla="*/ 689 h 689"/>
                <a:gd name="T8" fmla="*/ 0 w 526"/>
                <a:gd name="T9" fmla="*/ 624 h 689"/>
                <a:gd name="T10" fmla="*/ 0 w 526"/>
                <a:gd name="T11" fmla="*/ 24 h 689"/>
                <a:gd name="T12" fmla="*/ 507 w 526"/>
                <a:gd name="T13" fmla="*/ 25 h 689"/>
                <a:gd name="T14" fmla="*/ 526 w 526"/>
                <a:gd name="T15" fmla="*/ 2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89">
                  <a:moveTo>
                    <a:pt x="526" y="25"/>
                  </a:moveTo>
                  <a:lnTo>
                    <a:pt x="526" y="624"/>
                  </a:lnTo>
                  <a:cubicBezTo>
                    <a:pt x="526" y="660"/>
                    <a:pt x="498" y="689"/>
                    <a:pt x="464" y="689"/>
                  </a:cubicBezTo>
                  <a:lnTo>
                    <a:pt x="61" y="689"/>
                  </a:lnTo>
                  <a:cubicBezTo>
                    <a:pt x="27" y="689"/>
                    <a:pt x="0" y="660"/>
                    <a:pt x="0" y="624"/>
                  </a:cubicBezTo>
                  <a:lnTo>
                    <a:pt x="0" y="24"/>
                  </a:lnTo>
                  <a:cubicBezTo>
                    <a:pt x="162" y="0"/>
                    <a:pt x="347" y="25"/>
                    <a:pt x="507" y="25"/>
                  </a:cubicBezTo>
                  <a:lnTo>
                    <a:pt x="526" y="25"/>
                  </a:lnTo>
                  <a:close/>
                </a:path>
              </a:pathLst>
            </a:custGeom>
            <a:solidFill>
              <a:srgbClr val="F68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Oval 927">
              <a:extLst>
                <a:ext uri="{FF2B5EF4-FFF2-40B4-BE49-F238E27FC236}">
                  <a16:creationId xmlns:a16="http://schemas.microsoft.com/office/drawing/2014/main" id="{AE633D1C-2FBB-F341-9B2C-9E3F7D21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503" y="2303484"/>
              <a:ext cx="130756" cy="133092"/>
            </a:xfrm>
            <a:prstGeom prst="ellipse">
              <a:avLst/>
            </a:prstGeom>
            <a:solidFill>
              <a:srgbClr val="DA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Oval 928">
              <a:extLst>
                <a:ext uri="{FF2B5EF4-FFF2-40B4-BE49-F238E27FC236}">
                  <a16:creationId xmlns:a16="http://schemas.microsoft.com/office/drawing/2014/main" id="{FAEDF698-69FB-BB4A-AA4D-5C5836B7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8556" y="2459923"/>
              <a:ext cx="86393" cy="88727"/>
            </a:xfrm>
            <a:prstGeom prst="ellipse">
              <a:avLst/>
            </a:prstGeom>
            <a:solidFill>
              <a:srgbClr val="DA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929">
              <a:extLst>
                <a:ext uri="{FF2B5EF4-FFF2-40B4-BE49-F238E27FC236}">
                  <a16:creationId xmlns:a16="http://schemas.microsoft.com/office/drawing/2014/main" id="{BC7D3652-11A5-B14C-9893-6793B3F4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537" y="2597685"/>
              <a:ext cx="70048" cy="53704"/>
            </a:xfrm>
            <a:custGeom>
              <a:avLst/>
              <a:gdLst>
                <a:gd name="T0" fmla="*/ 48 w 52"/>
                <a:gd name="T1" fmla="*/ 41 h 41"/>
                <a:gd name="T2" fmla="*/ 3 w 52"/>
                <a:gd name="T3" fmla="*/ 39 h 41"/>
                <a:gd name="T4" fmla="*/ 0 w 52"/>
                <a:gd name="T5" fmla="*/ 26 h 41"/>
                <a:gd name="T6" fmla="*/ 26 w 52"/>
                <a:gd name="T7" fmla="*/ 0 h 41"/>
                <a:gd name="T8" fmla="*/ 52 w 52"/>
                <a:gd name="T9" fmla="*/ 26 h 41"/>
                <a:gd name="T10" fmla="*/ 48 w 52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1">
                  <a:moveTo>
                    <a:pt x="48" y="41"/>
                  </a:moveTo>
                  <a:cubicBezTo>
                    <a:pt x="33" y="40"/>
                    <a:pt x="18" y="40"/>
                    <a:pt x="3" y="39"/>
                  </a:cubicBezTo>
                  <a:cubicBezTo>
                    <a:pt x="1" y="35"/>
                    <a:pt x="0" y="3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32"/>
                    <a:pt x="50" y="37"/>
                    <a:pt x="48" y="41"/>
                  </a:cubicBezTo>
                </a:path>
              </a:pathLst>
            </a:custGeom>
            <a:solidFill>
              <a:srgbClr val="DA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930">
              <a:extLst>
                <a:ext uri="{FF2B5EF4-FFF2-40B4-BE49-F238E27FC236}">
                  <a16:creationId xmlns:a16="http://schemas.microsoft.com/office/drawing/2014/main" id="{8E996AB0-57B9-8F47-A875-3A3A690A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207" y="2649053"/>
              <a:ext cx="60708" cy="18679"/>
            </a:xfrm>
            <a:custGeom>
              <a:avLst/>
              <a:gdLst>
                <a:gd name="T0" fmla="*/ 23 w 45"/>
                <a:gd name="T1" fmla="*/ 14 h 14"/>
                <a:gd name="T2" fmla="*/ 0 w 45"/>
                <a:gd name="T3" fmla="*/ 0 h 14"/>
                <a:gd name="T4" fmla="*/ 45 w 45"/>
                <a:gd name="T5" fmla="*/ 2 h 14"/>
                <a:gd name="T6" fmla="*/ 23 w 4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4">
                  <a:moveTo>
                    <a:pt x="23" y="14"/>
                  </a:moveTo>
                  <a:cubicBezTo>
                    <a:pt x="13" y="14"/>
                    <a:pt x="4" y="8"/>
                    <a:pt x="0" y="0"/>
                  </a:cubicBezTo>
                  <a:cubicBezTo>
                    <a:pt x="15" y="1"/>
                    <a:pt x="30" y="1"/>
                    <a:pt x="45" y="2"/>
                  </a:cubicBezTo>
                  <a:cubicBezTo>
                    <a:pt x="40" y="9"/>
                    <a:pt x="32" y="14"/>
                    <a:pt x="23" y="14"/>
                  </a:cubicBezTo>
                </a:path>
              </a:pathLst>
            </a:custGeom>
            <a:solidFill>
              <a:srgbClr val="FAD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Rectangle: Top Corners Rounded 154">
              <a:extLst>
                <a:ext uri="{FF2B5EF4-FFF2-40B4-BE49-F238E27FC236}">
                  <a16:creationId xmlns:a16="http://schemas.microsoft.com/office/drawing/2014/main" id="{2919D46D-5C8D-864A-94DC-51D80EF650C5}"/>
                </a:ext>
              </a:extLst>
            </p:cNvPr>
            <p:cNvSpPr/>
            <p:nvPr/>
          </p:nvSpPr>
          <p:spPr>
            <a:xfrm rot="10800000">
              <a:off x="7543596" y="2268457"/>
              <a:ext cx="711751" cy="1292385"/>
            </a:xfrm>
            <a:prstGeom prst="round2SameRect">
              <a:avLst>
                <a:gd name="adj1" fmla="val 14660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9F967FC-A94A-DC42-95C5-A77FA30DECFF}"/>
              </a:ext>
            </a:extLst>
          </p:cNvPr>
          <p:cNvGrpSpPr>
            <a:grpSpLocks noChangeAspect="1"/>
          </p:cNvGrpSpPr>
          <p:nvPr/>
        </p:nvGrpSpPr>
        <p:grpSpPr>
          <a:xfrm>
            <a:off x="187707" y="2482510"/>
            <a:ext cx="1015785" cy="868590"/>
            <a:chOff x="9282718" y="2126029"/>
            <a:chExt cx="1788554" cy="1529378"/>
          </a:xfrm>
        </p:grpSpPr>
        <p:sp>
          <p:nvSpPr>
            <p:cNvPr id="182" name="Freeform 886">
              <a:extLst>
                <a:ext uri="{FF2B5EF4-FFF2-40B4-BE49-F238E27FC236}">
                  <a16:creationId xmlns:a16="http://schemas.microsoft.com/office/drawing/2014/main" id="{870BA3F1-9449-4F4E-A8EF-45C99A239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9731" y="2126029"/>
              <a:ext cx="649110" cy="733168"/>
            </a:xfrm>
            <a:custGeom>
              <a:avLst/>
              <a:gdLst>
                <a:gd name="T0" fmla="*/ 399 w 484"/>
                <a:gd name="T1" fmla="*/ 199 h 547"/>
                <a:gd name="T2" fmla="*/ 37 w 484"/>
                <a:gd name="T3" fmla="*/ 547 h 547"/>
                <a:gd name="T4" fmla="*/ 15 w 484"/>
                <a:gd name="T5" fmla="*/ 528 h 547"/>
                <a:gd name="T6" fmla="*/ 15 w 484"/>
                <a:gd name="T7" fmla="*/ 527 h 547"/>
                <a:gd name="T8" fmla="*/ 0 w 484"/>
                <a:gd name="T9" fmla="*/ 514 h 547"/>
                <a:gd name="T10" fmla="*/ 289 w 484"/>
                <a:gd name="T11" fmla="*/ 102 h 547"/>
                <a:gd name="T12" fmla="*/ 437 w 484"/>
                <a:gd name="T13" fmla="*/ 25 h 547"/>
                <a:gd name="T14" fmla="*/ 452 w 484"/>
                <a:gd name="T15" fmla="*/ 40 h 547"/>
                <a:gd name="T16" fmla="*/ 399 w 484"/>
                <a:gd name="T17" fmla="*/ 19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47">
                  <a:moveTo>
                    <a:pt x="399" y="199"/>
                  </a:moveTo>
                  <a:cubicBezTo>
                    <a:pt x="294" y="336"/>
                    <a:pt x="167" y="440"/>
                    <a:pt x="37" y="547"/>
                  </a:cubicBezTo>
                  <a:lnTo>
                    <a:pt x="15" y="528"/>
                  </a:lnTo>
                  <a:lnTo>
                    <a:pt x="15" y="527"/>
                  </a:lnTo>
                  <a:lnTo>
                    <a:pt x="0" y="514"/>
                  </a:lnTo>
                  <a:cubicBezTo>
                    <a:pt x="86" y="368"/>
                    <a:pt x="169" y="227"/>
                    <a:pt x="289" y="102"/>
                  </a:cubicBezTo>
                  <a:cubicBezTo>
                    <a:pt x="315" y="75"/>
                    <a:pt x="396" y="0"/>
                    <a:pt x="437" y="25"/>
                  </a:cubicBezTo>
                  <a:lnTo>
                    <a:pt x="452" y="40"/>
                  </a:lnTo>
                  <a:cubicBezTo>
                    <a:pt x="484" y="77"/>
                    <a:pt x="422" y="169"/>
                    <a:pt x="399" y="199"/>
                  </a:cubicBezTo>
                </a:path>
              </a:pathLst>
            </a:custGeom>
            <a:solidFill>
              <a:srgbClr val="C4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Freeform 887">
              <a:extLst>
                <a:ext uri="{FF2B5EF4-FFF2-40B4-BE49-F238E27FC236}">
                  <a16:creationId xmlns:a16="http://schemas.microsoft.com/office/drawing/2014/main" id="{9098F902-0F9B-B34E-893C-CF8E66331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3884" y="2158718"/>
              <a:ext cx="394603" cy="516020"/>
            </a:xfrm>
            <a:custGeom>
              <a:avLst/>
              <a:gdLst>
                <a:gd name="T0" fmla="*/ 0 w 293"/>
                <a:gd name="T1" fmla="*/ 385 h 385"/>
                <a:gd name="T2" fmla="*/ 216 w 293"/>
                <a:gd name="T3" fmla="*/ 159 h 385"/>
                <a:gd name="T4" fmla="*/ 276 w 293"/>
                <a:gd name="T5" fmla="*/ 11 h 385"/>
                <a:gd name="T6" fmla="*/ 269 w 293"/>
                <a:gd name="T7" fmla="*/ 0 h 385"/>
                <a:gd name="T8" fmla="*/ 284 w 293"/>
                <a:gd name="T9" fmla="*/ 15 h 385"/>
                <a:gd name="T10" fmla="*/ 293 w 293"/>
                <a:gd name="T11" fmla="*/ 43 h 385"/>
                <a:gd name="T12" fmla="*/ 231 w 293"/>
                <a:gd name="T13" fmla="*/ 174 h 385"/>
                <a:gd name="T14" fmla="*/ 41 w 293"/>
                <a:gd name="T15" fmla="*/ 377 h 385"/>
                <a:gd name="T16" fmla="*/ 0 w 293"/>
                <a:gd name="T1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385">
                  <a:moveTo>
                    <a:pt x="0" y="385"/>
                  </a:moveTo>
                  <a:cubicBezTo>
                    <a:pt x="77" y="317"/>
                    <a:pt x="151" y="244"/>
                    <a:pt x="216" y="159"/>
                  </a:cubicBezTo>
                  <a:cubicBezTo>
                    <a:pt x="237" y="132"/>
                    <a:pt x="290" y="53"/>
                    <a:pt x="276" y="11"/>
                  </a:cubicBezTo>
                  <a:cubicBezTo>
                    <a:pt x="274" y="7"/>
                    <a:pt x="272" y="3"/>
                    <a:pt x="269" y="0"/>
                  </a:cubicBezTo>
                  <a:lnTo>
                    <a:pt x="284" y="15"/>
                  </a:lnTo>
                  <a:cubicBezTo>
                    <a:pt x="290" y="23"/>
                    <a:pt x="293" y="32"/>
                    <a:pt x="293" y="43"/>
                  </a:cubicBezTo>
                  <a:cubicBezTo>
                    <a:pt x="293" y="86"/>
                    <a:pt x="250" y="150"/>
                    <a:pt x="231" y="174"/>
                  </a:cubicBezTo>
                  <a:cubicBezTo>
                    <a:pt x="173" y="249"/>
                    <a:pt x="109" y="315"/>
                    <a:pt x="41" y="377"/>
                  </a:cubicBezTo>
                  <a:cubicBezTo>
                    <a:pt x="27" y="379"/>
                    <a:pt x="13" y="382"/>
                    <a:pt x="0" y="385"/>
                  </a:cubicBezTo>
                  <a:close/>
                </a:path>
              </a:pathLst>
            </a:custGeom>
            <a:solidFill>
              <a:srgbClr val="7F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738B98D7-0F4A-BC49-B314-891B28826C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82718" y="2875541"/>
              <a:ext cx="1788554" cy="779866"/>
              <a:chOff x="9282718" y="2875541"/>
              <a:chExt cx="1788554" cy="779866"/>
            </a:xfrm>
          </p:grpSpPr>
          <p:sp>
            <p:nvSpPr>
              <p:cNvPr id="194" name="Freeform 888">
                <a:extLst>
                  <a:ext uri="{FF2B5EF4-FFF2-40B4-BE49-F238E27FC236}">
                    <a16:creationId xmlns:a16="http://schemas.microsoft.com/office/drawing/2014/main" id="{0B997DFD-42AA-EE45-B216-538E2BE65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2718" y="2875541"/>
                <a:ext cx="1788554" cy="779866"/>
              </a:xfrm>
              <a:custGeom>
                <a:avLst/>
                <a:gdLst>
                  <a:gd name="T0" fmla="*/ 1333 w 1333"/>
                  <a:gd name="T1" fmla="*/ 0 h 581"/>
                  <a:gd name="T2" fmla="*/ 1327 w 1333"/>
                  <a:gd name="T3" fmla="*/ 91 h 581"/>
                  <a:gd name="T4" fmla="*/ 1322 w 1333"/>
                  <a:gd name="T5" fmla="*/ 123 h 581"/>
                  <a:gd name="T6" fmla="*/ 1314 w 1333"/>
                  <a:gd name="T7" fmla="*/ 160 h 581"/>
                  <a:gd name="T8" fmla="*/ 1300 w 1333"/>
                  <a:gd name="T9" fmla="*/ 208 h 581"/>
                  <a:gd name="T10" fmla="*/ 1273 w 1333"/>
                  <a:gd name="T11" fmla="*/ 278 h 581"/>
                  <a:gd name="T12" fmla="*/ 1261 w 1333"/>
                  <a:gd name="T13" fmla="*/ 303 h 581"/>
                  <a:gd name="T14" fmla="*/ 1234 w 1333"/>
                  <a:gd name="T15" fmla="*/ 349 h 581"/>
                  <a:gd name="T16" fmla="*/ 1224 w 1333"/>
                  <a:gd name="T17" fmla="*/ 365 h 581"/>
                  <a:gd name="T18" fmla="*/ 1204 w 1333"/>
                  <a:gd name="T19" fmla="*/ 394 h 581"/>
                  <a:gd name="T20" fmla="*/ 1171 w 1333"/>
                  <a:gd name="T21" fmla="*/ 436 h 581"/>
                  <a:gd name="T22" fmla="*/ 1143 w 1333"/>
                  <a:gd name="T23" fmla="*/ 466 h 581"/>
                  <a:gd name="T24" fmla="*/ 1117 w 1333"/>
                  <a:gd name="T25" fmla="*/ 492 h 581"/>
                  <a:gd name="T26" fmla="*/ 994 w 1333"/>
                  <a:gd name="T27" fmla="*/ 581 h 581"/>
                  <a:gd name="T28" fmla="*/ 340 w 1333"/>
                  <a:gd name="T29" fmla="*/ 581 h 581"/>
                  <a:gd name="T30" fmla="*/ 217 w 1333"/>
                  <a:gd name="T31" fmla="*/ 492 h 581"/>
                  <a:gd name="T32" fmla="*/ 191 w 1333"/>
                  <a:gd name="T33" fmla="*/ 466 h 581"/>
                  <a:gd name="T34" fmla="*/ 163 w 1333"/>
                  <a:gd name="T35" fmla="*/ 436 h 581"/>
                  <a:gd name="T36" fmla="*/ 129 w 1333"/>
                  <a:gd name="T37" fmla="*/ 394 h 581"/>
                  <a:gd name="T38" fmla="*/ 109 w 1333"/>
                  <a:gd name="T39" fmla="*/ 365 h 581"/>
                  <a:gd name="T40" fmla="*/ 99 w 1333"/>
                  <a:gd name="T41" fmla="*/ 349 h 581"/>
                  <a:gd name="T42" fmla="*/ 73 w 1333"/>
                  <a:gd name="T43" fmla="*/ 303 h 581"/>
                  <a:gd name="T44" fmla="*/ 61 w 1333"/>
                  <a:gd name="T45" fmla="*/ 278 h 581"/>
                  <a:gd name="T46" fmla="*/ 34 w 1333"/>
                  <a:gd name="T47" fmla="*/ 208 h 581"/>
                  <a:gd name="T48" fmla="*/ 20 w 1333"/>
                  <a:gd name="T49" fmla="*/ 160 h 581"/>
                  <a:gd name="T50" fmla="*/ 12 w 1333"/>
                  <a:gd name="T51" fmla="*/ 123 h 581"/>
                  <a:gd name="T52" fmla="*/ 7 w 1333"/>
                  <a:gd name="T53" fmla="*/ 91 h 581"/>
                  <a:gd name="T54" fmla="*/ 0 w 1333"/>
                  <a:gd name="T55" fmla="*/ 0 h 581"/>
                  <a:gd name="T56" fmla="*/ 1333 w 1333"/>
                  <a:gd name="T57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33" h="581">
                    <a:moveTo>
                      <a:pt x="1333" y="0"/>
                    </a:moveTo>
                    <a:cubicBezTo>
                      <a:pt x="1333" y="31"/>
                      <a:pt x="1331" y="61"/>
                      <a:pt x="1327" y="91"/>
                    </a:cubicBezTo>
                    <a:cubicBezTo>
                      <a:pt x="1326" y="102"/>
                      <a:pt x="1324" y="113"/>
                      <a:pt x="1322" y="123"/>
                    </a:cubicBezTo>
                    <a:cubicBezTo>
                      <a:pt x="1320" y="136"/>
                      <a:pt x="1317" y="148"/>
                      <a:pt x="1314" y="160"/>
                    </a:cubicBezTo>
                    <a:cubicBezTo>
                      <a:pt x="1310" y="177"/>
                      <a:pt x="1305" y="193"/>
                      <a:pt x="1300" y="208"/>
                    </a:cubicBezTo>
                    <a:cubicBezTo>
                      <a:pt x="1292" y="232"/>
                      <a:pt x="1283" y="255"/>
                      <a:pt x="1273" y="278"/>
                    </a:cubicBezTo>
                    <a:cubicBezTo>
                      <a:pt x="1269" y="286"/>
                      <a:pt x="1265" y="295"/>
                      <a:pt x="1261" y="303"/>
                    </a:cubicBezTo>
                    <a:cubicBezTo>
                      <a:pt x="1253" y="319"/>
                      <a:pt x="1244" y="334"/>
                      <a:pt x="1234" y="349"/>
                    </a:cubicBezTo>
                    <a:cubicBezTo>
                      <a:pt x="1231" y="355"/>
                      <a:pt x="1228" y="360"/>
                      <a:pt x="1224" y="365"/>
                    </a:cubicBezTo>
                    <a:cubicBezTo>
                      <a:pt x="1218" y="375"/>
                      <a:pt x="1211" y="385"/>
                      <a:pt x="1204" y="394"/>
                    </a:cubicBezTo>
                    <a:cubicBezTo>
                      <a:pt x="1194" y="408"/>
                      <a:pt x="1183" y="422"/>
                      <a:pt x="1171" y="436"/>
                    </a:cubicBezTo>
                    <a:cubicBezTo>
                      <a:pt x="1162" y="446"/>
                      <a:pt x="1153" y="457"/>
                      <a:pt x="1143" y="466"/>
                    </a:cubicBezTo>
                    <a:cubicBezTo>
                      <a:pt x="1134" y="475"/>
                      <a:pt x="1126" y="484"/>
                      <a:pt x="1117" y="492"/>
                    </a:cubicBezTo>
                    <a:cubicBezTo>
                      <a:pt x="1079" y="526"/>
                      <a:pt x="1038" y="556"/>
                      <a:pt x="994" y="581"/>
                    </a:cubicBezTo>
                    <a:lnTo>
                      <a:pt x="340" y="581"/>
                    </a:lnTo>
                    <a:cubicBezTo>
                      <a:pt x="295" y="556"/>
                      <a:pt x="254" y="526"/>
                      <a:pt x="217" y="492"/>
                    </a:cubicBezTo>
                    <a:cubicBezTo>
                      <a:pt x="208" y="484"/>
                      <a:pt x="199" y="475"/>
                      <a:pt x="191" y="466"/>
                    </a:cubicBezTo>
                    <a:cubicBezTo>
                      <a:pt x="181" y="457"/>
                      <a:pt x="172" y="446"/>
                      <a:pt x="163" y="436"/>
                    </a:cubicBezTo>
                    <a:cubicBezTo>
                      <a:pt x="151" y="422"/>
                      <a:pt x="140" y="408"/>
                      <a:pt x="129" y="394"/>
                    </a:cubicBezTo>
                    <a:cubicBezTo>
                      <a:pt x="122" y="385"/>
                      <a:pt x="116" y="375"/>
                      <a:pt x="109" y="365"/>
                    </a:cubicBezTo>
                    <a:cubicBezTo>
                      <a:pt x="106" y="360"/>
                      <a:pt x="102" y="355"/>
                      <a:pt x="99" y="349"/>
                    </a:cubicBezTo>
                    <a:cubicBezTo>
                      <a:pt x="90" y="334"/>
                      <a:pt x="81" y="319"/>
                      <a:pt x="73" y="303"/>
                    </a:cubicBezTo>
                    <a:cubicBezTo>
                      <a:pt x="69" y="295"/>
                      <a:pt x="65" y="286"/>
                      <a:pt x="61" y="278"/>
                    </a:cubicBezTo>
                    <a:cubicBezTo>
                      <a:pt x="50" y="255"/>
                      <a:pt x="41" y="232"/>
                      <a:pt x="34" y="208"/>
                    </a:cubicBezTo>
                    <a:cubicBezTo>
                      <a:pt x="28" y="193"/>
                      <a:pt x="24" y="177"/>
                      <a:pt x="20" y="160"/>
                    </a:cubicBezTo>
                    <a:cubicBezTo>
                      <a:pt x="17" y="148"/>
                      <a:pt x="14" y="136"/>
                      <a:pt x="12" y="123"/>
                    </a:cubicBezTo>
                    <a:cubicBezTo>
                      <a:pt x="10" y="113"/>
                      <a:pt x="8" y="102"/>
                      <a:pt x="7" y="91"/>
                    </a:cubicBezTo>
                    <a:cubicBezTo>
                      <a:pt x="2" y="61"/>
                      <a:pt x="0" y="31"/>
                      <a:pt x="0" y="0"/>
                    </a:cubicBezTo>
                    <a:lnTo>
                      <a:pt x="1333" y="0"/>
                    </a:lnTo>
                  </a:path>
                </a:pathLst>
              </a:custGeom>
              <a:solidFill>
                <a:srgbClr val="3D9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5" name="Freeform: Shape 177">
                <a:extLst>
                  <a:ext uri="{FF2B5EF4-FFF2-40B4-BE49-F238E27FC236}">
                    <a16:creationId xmlns:a16="http://schemas.microsoft.com/office/drawing/2014/main" id="{935C1D92-9164-9E47-9F07-B44950002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058" y="2996957"/>
                <a:ext cx="1769875" cy="42029"/>
              </a:xfrm>
              <a:custGeom>
                <a:avLst/>
                <a:gdLst>
                  <a:gd name="connsiteX0" fmla="*/ 0 w 1769875"/>
                  <a:gd name="connsiteY0" fmla="*/ 0 h 42029"/>
                  <a:gd name="connsiteX1" fmla="*/ 1286239 w 1769875"/>
                  <a:gd name="connsiteY1" fmla="*/ 0 h 42029"/>
                  <a:gd name="connsiteX2" fmla="*/ 1286546 w 1769875"/>
                  <a:gd name="connsiteY2" fmla="*/ 0 h 42029"/>
                  <a:gd name="connsiteX3" fmla="*/ 1769875 w 1769875"/>
                  <a:gd name="connsiteY3" fmla="*/ 0 h 42029"/>
                  <a:gd name="connsiteX4" fmla="*/ 1763176 w 1769875"/>
                  <a:gd name="connsiteY4" fmla="*/ 39402 h 42029"/>
                  <a:gd name="connsiteX5" fmla="*/ 1763176 w 1769875"/>
                  <a:gd name="connsiteY5" fmla="*/ 42029 h 42029"/>
                  <a:gd name="connsiteX6" fmla="*/ 1279838 w 1769875"/>
                  <a:gd name="connsiteY6" fmla="*/ 42029 h 42029"/>
                  <a:gd name="connsiteX7" fmla="*/ 1279540 w 1769875"/>
                  <a:gd name="connsiteY7" fmla="*/ 42029 h 42029"/>
                  <a:gd name="connsiteX8" fmla="*/ 6708 w 1769875"/>
                  <a:gd name="connsiteY8" fmla="*/ 42029 h 42029"/>
                  <a:gd name="connsiteX9" fmla="*/ 0 w 1769875"/>
                  <a:gd name="connsiteY9" fmla="*/ 1314 h 4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9875" h="42029">
                    <a:moveTo>
                      <a:pt x="0" y="0"/>
                    </a:moveTo>
                    <a:lnTo>
                      <a:pt x="1286239" y="0"/>
                    </a:lnTo>
                    <a:lnTo>
                      <a:pt x="1286546" y="0"/>
                    </a:lnTo>
                    <a:lnTo>
                      <a:pt x="1769875" y="0"/>
                    </a:lnTo>
                    <a:cubicBezTo>
                      <a:pt x="1768535" y="13134"/>
                      <a:pt x="1765856" y="26268"/>
                      <a:pt x="1763176" y="39402"/>
                    </a:cubicBezTo>
                    <a:cubicBezTo>
                      <a:pt x="1763176" y="40716"/>
                      <a:pt x="1763176" y="42029"/>
                      <a:pt x="1763176" y="42029"/>
                    </a:cubicBezTo>
                    <a:lnTo>
                      <a:pt x="1279838" y="42029"/>
                    </a:lnTo>
                    <a:lnTo>
                      <a:pt x="1279540" y="42029"/>
                    </a:lnTo>
                    <a:lnTo>
                      <a:pt x="6708" y="42029"/>
                    </a:lnTo>
                    <a:cubicBezTo>
                      <a:pt x="4025" y="28895"/>
                      <a:pt x="1342" y="15761"/>
                      <a:pt x="0" y="1314"/>
                    </a:cubicBezTo>
                    <a:close/>
                  </a:path>
                </a:pathLst>
              </a:custGeom>
              <a:solidFill>
                <a:srgbClr val="64B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196" name="Freeform: Shape 178">
                <a:extLst>
                  <a:ext uri="{FF2B5EF4-FFF2-40B4-BE49-F238E27FC236}">
                    <a16:creationId xmlns:a16="http://schemas.microsoft.com/office/drawing/2014/main" id="{852B8726-F7DA-034E-A36C-784F15981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0736" y="3090354"/>
                <a:ext cx="1734852" cy="63044"/>
              </a:xfrm>
              <a:custGeom>
                <a:avLst/>
                <a:gdLst>
                  <a:gd name="connsiteX0" fmla="*/ 0 w 1734852"/>
                  <a:gd name="connsiteY0" fmla="*/ 0 h 63044"/>
                  <a:gd name="connsiteX1" fmla="*/ 1253598 w 1734852"/>
                  <a:gd name="connsiteY1" fmla="*/ 0 h 63044"/>
                  <a:gd name="connsiteX2" fmla="*/ 1253857 w 1734852"/>
                  <a:gd name="connsiteY2" fmla="*/ 0 h 63044"/>
                  <a:gd name="connsiteX3" fmla="*/ 1734852 w 1734852"/>
                  <a:gd name="connsiteY3" fmla="*/ 0 h 63044"/>
                  <a:gd name="connsiteX4" fmla="*/ 1716084 w 1734852"/>
                  <a:gd name="connsiteY4" fmla="*/ 63044 h 63044"/>
                  <a:gd name="connsiteX5" fmla="*/ 1237765 w 1734852"/>
                  <a:gd name="connsiteY5" fmla="*/ 63044 h 63044"/>
                  <a:gd name="connsiteX6" fmla="*/ 1237512 w 1734852"/>
                  <a:gd name="connsiteY6" fmla="*/ 63044 h 63044"/>
                  <a:gd name="connsiteX7" fmla="*/ 18774 w 1734852"/>
                  <a:gd name="connsiteY7" fmla="*/ 63044 h 63044"/>
                  <a:gd name="connsiteX8" fmla="*/ 4023 w 1734852"/>
                  <a:gd name="connsiteY8" fmla="*/ 15761 h 63044"/>
                  <a:gd name="connsiteX9" fmla="*/ 0 w 1734852"/>
                  <a:gd name="connsiteY9" fmla="*/ 0 h 6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4852" h="63044">
                    <a:moveTo>
                      <a:pt x="0" y="0"/>
                    </a:moveTo>
                    <a:lnTo>
                      <a:pt x="1253598" y="0"/>
                    </a:lnTo>
                    <a:lnTo>
                      <a:pt x="1253857" y="0"/>
                    </a:lnTo>
                    <a:lnTo>
                      <a:pt x="1734852" y="0"/>
                    </a:lnTo>
                    <a:cubicBezTo>
                      <a:pt x="1729490" y="22328"/>
                      <a:pt x="1722787" y="43343"/>
                      <a:pt x="1716084" y="63044"/>
                    </a:cubicBezTo>
                    <a:lnTo>
                      <a:pt x="1237765" y="63044"/>
                    </a:lnTo>
                    <a:lnTo>
                      <a:pt x="1237512" y="63044"/>
                    </a:lnTo>
                    <a:lnTo>
                      <a:pt x="18774" y="63044"/>
                    </a:lnTo>
                    <a:cubicBezTo>
                      <a:pt x="13410" y="47283"/>
                      <a:pt x="8046" y="31522"/>
                      <a:pt x="4023" y="15761"/>
                    </a:cubicBezTo>
                    <a:cubicBezTo>
                      <a:pt x="2682" y="10507"/>
                      <a:pt x="1341" y="5254"/>
                      <a:pt x="0" y="0"/>
                    </a:cubicBezTo>
                    <a:close/>
                  </a:path>
                </a:pathLst>
              </a:custGeom>
              <a:solidFill>
                <a:srgbClr val="64B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197" name="Freeform: Shape 179">
                <a:extLst>
                  <a:ext uri="{FF2B5EF4-FFF2-40B4-BE49-F238E27FC236}">
                    <a16:creationId xmlns:a16="http://schemas.microsoft.com/office/drawing/2014/main" id="{CE60583A-F671-3C46-A495-47E447D6D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4440" y="3249129"/>
                <a:ext cx="1625110" cy="32689"/>
              </a:xfrm>
              <a:custGeom>
                <a:avLst/>
                <a:gdLst>
                  <a:gd name="connsiteX0" fmla="*/ 1151857 w 1625110"/>
                  <a:gd name="connsiteY0" fmla="*/ 0 h 32689"/>
                  <a:gd name="connsiteX1" fmla="*/ 1625110 w 1625110"/>
                  <a:gd name="connsiteY1" fmla="*/ 0 h 32689"/>
                  <a:gd name="connsiteX2" fmla="*/ 1609022 w 1625110"/>
                  <a:gd name="connsiteY2" fmla="*/ 32689 h 32689"/>
                  <a:gd name="connsiteX3" fmla="*/ 1137110 w 1625110"/>
                  <a:gd name="connsiteY3" fmla="*/ 32689 h 32689"/>
                  <a:gd name="connsiteX4" fmla="*/ 1151857 w 1625110"/>
                  <a:gd name="connsiteY4" fmla="*/ 0 h 32689"/>
                  <a:gd name="connsiteX5" fmla="*/ 0 w 1625110"/>
                  <a:gd name="connsiteY5" fmla="*/ 0 h 32689"/>
                  <a:gd name="connsiteX6" fmla="*/ 1151120 w 1625110"/>
                  <a:gd name="connsiteY6" fmla="*/ 0 h 32689"/>
                  <a:gd name="connsiteX7" fmla="*/ 1136379 w 1625110"/>
                  <a:gd name="connsiteY7" fmla="*/ 32689 h 32689"/>
                  <a:gd name="connsiteX8" fmla="*/ 16081 w 1625110"/>
                  <a:gd name="connsiteY8" fmla="*/ 32689 h 32689"/>
                  <a:gd name="connsiteX9" fmla="*/ 12061 w 1625110"/>
                  <a:gd name="connsiteY9" fmla="*/ 26151 h 32689"/>
                  <a:gd name="connsiteX10" fmla="*/ 0 w 1625110"/>
                  <a:gd name="connsiteY10" fmla="*/ 0 h 3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5110" h="32689">
                    <a:moveTo>
                      <a:pt x="1151857" y="0"/>
                    </a:moveTo>
                    <a:lnTo>
                      <a:pt x="1625110" y="0"/>
                    </a:lnTo>
                    <a:cubicBezTo>
                      <a:pt x="1619747" y="10461"/>
                      <a:pt x="1614385" y="22229"/>
                      <a:pt x="1609022" y="32689"/>
                    </a:cubicBezTo>
                    <a:lnTo>
                      <a:pt x="1137110" y="32689"/>
                    </a:lnTo>
                    <a:cubicBezTo>
                      <a:pt x="1142473" y="22229"/>
                      <a:pt x="1146495" y="10461"/>
                      <a:pt x="1151857" y="0"/>
                    </a:cubicBezTo>
                    <a:close/>
                    <a:moveTo>
                      <a:pt x="0" y="0"/>
                    </a:moveTo>
                    <a:lnTo>
                      <a:pt x="1151120" y="0"/>
                    </a:lnTo>
                    <a:cubicBezTo>
                      <a:pt x="1145760" y="10461"/>
                      <a:pt x="1141740" y="22229"/>
                      <a:pt x="1136379" y="32689"/>
                    </a:cubicBezTo>
                    <a:lnTo>
                      <a:pt x="16081" y="32689"/>
                    </a:lnTo>
                    <a:cubicBezTo>
                      <a:pt x="14741" y="30074"/>
                      <a:pt x="13401" y="28766"/>
                      <a:pt x="12061" y="26151"/>
                    </a:cubicBezTo>
                    <a:cubicBezTo>
                      <a:pt x="8040" y="16998"/>
                      <a:pt x="4020" y="7845"/>
                      <a:pt x="0" y="0"/>
                    </a:cubicBezTo>
                    <a:close/>
                  </a:path>
                </a:pathLst>
              </a:custGeom>
              <a:solidFill>
                <a:srgbClr val="64B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198" name="Freeform: Shape 180">
                <a:extLst>
                  <a:ext uri="{FF2B5EF4-FFF2-40B4-BE49-F238E27FC236}">
                    <a16:creationId xmlns:a16="http://schemas.microsoft.com/office/drawing/2014/main" id="{EA24F322-6835-144F-9764-25B130E40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39560" y="3501302"/>
                <a:ext cx="1277206" cy="35025"/>
              </a:xfrm>
              <a:custGeom>
                <a:avLst/>
                <a:gdLst>
                  <a:gd name="connsiteX0" fmla="*/ 0 w 1277206"/>
                  <a:gd name="connsiteY0" fmla="*/ 0 h 35025"/>
                  <a:gd name="connsiteX1" fmla="*/ 828125 w 1277206"/>
                  <a:gd name="connsiteY1" fmla="*/ 0 h 35025"/>
                  <a:gd name="connsiteX2" fmla="*/ 828900 w 1277206"/>
                  <a:gd name="connsiteY2" fmla="*/ 0 h 35025"/>
                  <a:gd name="connsiteX3" fmla="*/ 1277206 w 1277206"/>
                  <a:gd name="connsiteY3" fmla="*/ 0 h 35025"/>
                  <a:gd name="connsiteX4" fmla="*/ 1242248 w 1277206"/>
                  <a:gd name="connsiteY4" fmla="*/ 35025 h 35025"/>
                  <a:gd name="connsiteX5" fmla="*/ 799392 w 1277206"/>
                  <a:gd name="connsiteY5" fmla="*/ 35025 h 35025"/>
                  <a:gd name="connsiteX6" fmla="*/ 798545 w 1277206"/>
                  <a:gd name="connsiteY6" fmla="*/ 35025 h 35025"/>
                  <a:gd name="connsiteX7" fmla="*/ 34873 w 1277206"/>
                  <a:gd name="connsiteY7" fmla="*/ 35025 h 35025"/>
                  <a:gd name="connsiteX8" fmla="*/ 0 w 1277206"/>
                  <a:gd name="connsiteY8" fmla="*/ 0 h 3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7206" h="35025">
                    <a:moveTo>
                      <a:pt x="0" y="0"/>
                    </a:moveTo>
                    <a:lnTo>
                      <a:pt x="828125" y="0"/>
                    </a:lnTo>
                    <a:lnTo>
                      <a:pt x="828900" y="0"/>
                    </a:lnTo>
                    <a:lnTo>
                      <a:pt x="1277206" y="0"/>
                    </a:lnTo>
                    <a:cubicBezTo>
                      <a:pt x="1265105" y="12124"/>
                      <a:pt x="1254349" y="24248"/>
                      <a:pt x="1242248" y="35025"/>
                    </a:cubicBezTo>
                    <a:lnTo>
                      <a:pt x="799392" y="35025"/>
                    </a:lnTo>
                    <a:lnTo>
                      <a:pt x="798545" y="35025"/>
                    </a:lnTo>
                    <a:lnTo>
                      <a:pt x="34873" y="35025"/>
                    </a:lnTo>
                    <a:cubicBezTo>
                      <a:pt x="22801" y="24248"/>
                      <a:pt x="10730" y="12124"/>
                      <a:pt x="0" y="0"/>
                    </a:cubicBezTo>
                    <a:close/>
                  </a:path>
                </a:pathLst>
              </a:custGeom>
              <a:solidFill>
                <a:srgbClr val="64B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199" name="Freeform: Shape 181">
                <a:extLst>
                  <a:ext uri="{FF2B5EF4-FFF2-40B4-BE49-F238E27FC236}">
                    <a16:creationId xmlns:a16="http://schemas.microsoft.com/office/drawing/2014/main" id="{43770325-E3FB-B944-9240-41C676027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5807" y="3342526"/>
                <a:ext cx="1522374" cy="23349"/>
              </a:xfrm>
              <a:custGeom>
                <a:avLst/>
                <a:gdLst>
                  <a:gd name="connsiteX0" fmla="*/ 0 w 1522374"/>
                  <a:gd name="connsiteY0" fmla="*/ 0 h 23349"/>
                  <a:gd name="connsiteX1" fmla="*/ 1055814 w 1522374"/>
                  <a:gd name="connsiteY1" fmla="*/ 0 h 23349"/>
                  <a:gd name="connsiteX2" fmla="*/ 1057723 w 1522374"/>
                  <a:gd name="connsiteY2" fmla="*/ 0 h 23349"/>
                  <a:gd name="connsiteX3" fmla="*/ 1522374 w 1522374"/>
                  <a:gd name="connsiteY3" fmla="*/ 0 h 23349"/>
                  <a:gd name="connsiteX4" fmla="*/ 1508928 w 1522374"/>
                  <a:gd name="connsiteY4" fmla="*/ 23349 h 23349"/>
                  <a:gd name="connsiteX5" fmla="*/ 1045642 w 1522374"/>
                  <a:gd name="connsiteY5" fmla="*/ 23349 h 23349"/>
                  <a:gd name="connsiteX6" fmla="*/ 1043713 w 1522374"/>
                  <a:gd name="connsiteY6" fmla="*/ 23349 h 23349"/>
                  <a:gd name="connsiteX7" fmla="*/ 13423 w 1522374"/>
                  <a:gd name="connsiteY7" fmla="*/ 23349 h 23349"/>
                  <a:gd name="connsiteX8" fmla="*/ 0 w 1522374"/>
                  <a:gd name="connsiteY8" fmla="*/ 0 h 2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2374" h="23349">
                    <a:moveTo>
                      <a:pt x="0" y="0"/>
                    </a:moveTo>
                    <a:lnTo>
                      <a:pt x="1055814" y="0"/>
                    </a:lnTo>
                    <a:lnTo>
                      <a:pt x="1057723" y="0"/>
                    </a:lnTo>
                    <a:lnTo>
                      <a:pt x="1522374" y="0"/>
                    </a:lnTo>
                    <a:cubicBezTo>
                      <a:pt x="1518340" y="8756"/>
                      <a:pt x="1514307" y="16053"/>
                      <a:pt x="1508928" y="23349"/>
                    </a:cubicBezTo>
                    <a:lnTo>
                      <a:pt x="1045642" y="23349"/>
                    </a:lnTo>
                    <a:lnTo>
                      <a:pt x="1043713" y="23349"/>
                    </a:lnTo>
                    <a:lnTo>
                      <a:pt x="13423" y="23349"/>
                    </a:lnTo>
                    <a:cubicBezTo>
                      <a:pt x="9396" y="16053"/>
                      <a:pt x="4027" y="8756"/>
                      <a:pt x="0" y="0"/>
                    </a:cubicBezTo>
                    <a:close/>
                  </a:path>
                </a:pathLst>
              </a:custGeom>
              <a:solidFill>
                <a:srgbClr val="64B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200" name="Freeform: Shape 182">
                <a:extLst>
                  <a:ext uri="{FF2B5EF4-FFF2-40B4-BE49-F238E27FC236}">
                    <a16:creationId xmlns:a16="http://schemas.microsoft.com/office/drawing/2014/main" id="{D60373F7-D410-034D-A397-1BBC82F1C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5502" y="3403235"/>
                <a:ext cx="1442984" cy="56038"/>
              </a:xfrm>
              <a:custGeom>
                <a:avLst/>
                <a:gdLst>
                  <a:gd name="connsiteX0" fmla="*/ 983179 w 1442984"/>
                  <a:gd name="connsiteY0" fmla="*/ 0 h 56038"/>
                  <a:gd name="connsiteX1" fmla="*/ 1442984 w 1442984"/>
                  <a:gd name="connsiteY1" fmla="*/ 0 h 56038"/>
                  <a:gd name="connsiteX2" fmla="*/ 1398746 w 1442984"/>
                  <a:gd name="connsiteY2" fmla="*/ 56038 h 56038"/>
                  <a:gd name="connsiteX3" fmla="*/ 945644 w 1442984"/>
                  <a:gd name="connsiteY3" fmla="*/ 56038 h 56038"/>
                  <a:gd name="connsiteX4" fmla="*/ 983179 w 1442984"/>
                  <a:gd name="connsiteY4" fmla="*/ 0 h 56038"/>
                  <a:gd name="connsiteX5" fmla="*/ 0 w 1442984"/>
                  <a:gd name="connsiteY5" fmla="*/ 0 h 56038"/>
                  <a:gd name="connsiteX6" fmla="*/ 983005 w 1442984"/>
                  <a:gd name="connsiteY6" fmla="*/ 0 h 56038"/>
                  <a:gd name="connsiteX7" fmla="*/ 945404 w 1442984"/>
                  <a:gd name="connsiteY7" fmla="*/ 56038 h 56038"/>
                  <a:gd name="connsiteX8" fmla="*/ 45659 w 1442984"/>
                  <a:gd name="connsiteY8" fmla="*/ 56038 h 56038"/>
                  <a:gd name="connsiteX9" fmla="*/ 0 w 1442984"/>
                  <a:gd name="connsiteY9" fmla="*/ 0 h 5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42984" h="56038">
                    <a:moveTo>
                      <a:pt x="983179" y="0"/>
                    </a:moveTo>
                    <a:lnTo>
                      <a:pt x="1442984" y="0"/>
                    </a:lnTo>
                    <a:cubicBezTo>
                      <a:pt x="1429579" y="18679"/>
                      <a:pt x="1414833" y="37359"/>
                      <a:pt x="1398746" y="56038"/>
                    </a:cubicBezTo>
                    <a:lnTo>
                      <a:pt x="945644" y="56038"/>
                    </a:lnTo>
                    <a:cubicBezTo>
                      <a:pt x="959049" y="37359"/>
                      <a:pt x="971114" y="18679"/>
                      <a:pt x="983179" y="0"/>
                    </a:cubicBezTo>
                    <a:close/>
                    <a:moveTo>
                      <a:pt x="0" y="0"/>
                    </a:moveTo>
                    <a:lnTo>
                      <a:pt x="983005" y="0"/>
                    </a:lnTo>
                    <a:cubicBezTo>
                      <a:pt x="970919" y="18679"/>
                      <a:pt x="958833" y="37359"/>
                      <a:pt x="945404" y="56038"/>
                    </a:cubicBezTo>
                    <a:lnTo>
                      <a:pt x="45659" y="56038"/>
                    </a:lnTo>
                    <a:cubicBezTo>
                      <a:pt x="29544" y="37359"/>
                      <a:pt x="14772" y="18679"/>
                      <a:pt x="0" y="0"/>
                    </a:cubicBezTo>
                    <a:close/>
                  </a:path>
                </a:pathLst>
              </a:custGeom>
              <a:solidFill>
                <a:srgbClr val="64B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IN"/>
              </a:p>
            </p:txBody>
          </p:sp>
        </p:grpSp>
        <p:sp>
          <p:nvSpPr>
            <p:cNvPr id="185" name="Freeform 906">
              <a:extLst>
                <a:ext uri="{FF2B5EF4-FFF2-40B4-BE49-F238E27FC236}">
                  <a16:creationId xmlns:a16="http://schemas.microsoft.com/office/drawing/2014/main" id="{90CC785D-0FD7-6643-B250-22911ACE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2814" y="2525301"/>
              <a:ext cx="1487349" cy="350239"/>
            </a:xfrm>
            <a:custGeom>
              <a:avLst/>
              <a:gdLst>
                <a:gd name="T0" fmla="*/ 1109 w 1109"/>
                <a:gd name="T1" fmla="*/ 260 h 260"/>
                <a:gd name="T2" fmla="*/ 14 w 1109"/>
                <a:gd name="T3" fmla="*/ 260 h 260"/>
                <a:gd name="T4" fmla="*/ 7 w 1109"/>
                <a:gd name="T5" fmla="*/ 188 h 260"/>
                <a:gd name="T6" fmla="*/ 77 w 1109"/>
                <a:gd name="T7" fmla="*/ 175 h 260"/>
                <a:gd name="T8" fmla="*/ 148 w 1109"/>
                <a:gd name="T9" fmla="*/ 162 h 260"/>
                <a:gd name="T10" fmla="*/ 216 w 1109"/>
                <a:gd name="T11" fmla="*/ 122 h 260"/>
                <a:gd name="T12" fmla="*/ 291 w 1109"/>
                <a:gd name="T13" fmla="*/ 124 h 260"/>
                <a:gd name="T14" fmla="*/ 359 w 1109"/>
                <a:gd name="T15" fmla="*/ 64 h 260"/>
                <a:gd name="T16" fmla="*/ 537 w 1109"/>
                <a:gd name="T17" fmla="*/ 79 h 260"/>
                <a:gd name="T18" fmla="*/ 622 w 1109"/>
                <a:gd name="T19" fmla="*/ 60 h 260"/>
                <a:gd name="T20" fmla="*/ 708 w 1109"/>
                <a:gd name="T21" fmla="*/ 92 h 260"/>
                <a:gd name="T22" fmla="*/ 855 w 1109"/>
                <a:gd name="T23" fmla="*/ 102 h 260"/>
                <a:gd name="T24" fmla="*/ 943 w 1109"/>
                <a:gd name="T25" fmla="*/ 134 h 260"/>
                <a:gd name="T26" fmla="*/ 983 w 1109"/>
                <a:gd name="T27" fmla="*/ 192 h 260"/>
                <a:gd name="T28" fmla="*/ 1019 w 1109"/>
                <a:gd name="T29" fmla="*/ 193 h 260"/>
                <a:gd name="T30" fmla="*/ 1064 w 1109"/>
                <a:gd name="T31" fmla="*/ 198 h 260"/>
                <a:gd name="T32" fmla="*/ 1109 w 1109"/>
                <a:gd name="T3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9" h="260">
                  <a:moveTo>
                    <a:pt x="1109" y="260"/>
                  </a:moveTo>
                  <a:lnTo>
                    <a:pt x="14" y="260"/>
                  </a:lnTo>
                  <a:cubicBezTo>
                    <a:pt x="14" y="238"/>
                    <a:pt x="0" y="202"/>
                    <a:pt x="7" y="188"/>
                  </a:cubicBezTo>
                  <a:cubicBezTo>
                    <a:pt x="22" y="160"/>
                    <a:pt x="54" y="173"/>
                    <a:pt x="77" y="175"/>
                  </a:cubicBezTo>
                  <a:cubicBezTo>
                    <a:pt x="103" y="177"/>
                    <a:pt x="124" y="177"/>
                    <a:pt x="148" y="162"/>
                  </a:cubicBezTo>
                  <a:cubicBezTo>
                    <a:pt x="180" y="141"/>
                    <a:pt x="171" y="113"/>
                    <a:pt x="216" y="122"/>
                  </a:cubicBezTo>
                  <a:cubicBezTo>
                    <a:pt x="250" y="128"/>
                    <a:pt x="259" y="134"/>
                    <a:pt x="291" y="124"/>
                  </a:cubicBezTo>
                  <a:cubicBezTo>
                    <a:pt x="329" y="109"/>
                    <a:pt x="334" y="94"/>
                    <a:pt x="359" y="64"/>
                  </a:cubicBezTo>
                  <a:cubicBezTo>
                    <a:pt x="413" y="0"/>
                    <a:pt x="475" y="68"/>
                    <a:pt x="537" y="79"/>
                  </a:cubicBezTo>
                  <a:cubicBezTo>
                    <a:pt x="584" y="90"/>
                    <a:pt x="575" y="62"/>
                    <a:pt x="622" y="60"/>
                  </a:cubicBezTo>
                  <a:cubicBezTo>
                    <a:pt x="671" y="58"/>
                    <a:pt x="680" y="58"/>
                    <a:pt x="708" y="92"/>
                  </a:cubicBezTo>
                  <a:cubicBezTo>
                    <a:pt x="746" y="137"/>
                    <a:pt x="804" y="109"/>
                    <a:pt x="855" y="102"/>
                  </a:cubicBezTo>
                  <a:cubicBezTo>
                    <a:pt x="889" y="98"/>
                    <a:pt x="925" y="98"/>
                    <a:pt x="943" y="134"/>
                  </a:cubicBezTo>
                  <a:cubicBezTo>
                    <a:pt x="958" y="164"/>
                    <a:pt x="941" y="181"/>
                    <a:pt x="983" y="192"/>
                  </a:cubicBezTo>
                  <a:cubicBezTo>
                    <a:pt x="993" y="195"/>
                    <a:pt x="1006" y="194"/>
                    <a:pt x="1019" y="193"/>
                  </a:cubicBezTo>
                  <a:cubicBezTo>
                    <a:pt x="1036" y="192"/>
                    <a:pt x="1053" y="191"/>
                    <a:pt x="1064" y="198"/>
                  </a:cubicBezTo>
                  <a:cubicBezTo>
                    <a:pt x="1069" y="202"/>
                    <a:pt x="1099" y="243"/>
                    <a:pt x="1109" y="2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Freeform 907">
              <a:extLst>
                <a:ext uri="{FF2B5EF4-FFF2-40B4-BE49-F238E27FC236}">
                  <a16:creationId xmlns:a16="http://schemas.microsoft.com/office/drawing/2014/main" id="{AEBEB5F1-043D-6A44-86C8-9D205175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64" y="2579005"/>
              <a:ext cx="46699" cy="72384"/>
            </a:xfrm>
            <a:custGeom>
              <a:avLst/>
              <a:gdLst>
                <a:gd name="T0" fmla="*/ 0 w 35"/>
                <a:gd name="T1" fmla="*/ 54 h 54"/>
                <a:gd name="T2" fmla="*/ 0 w 35"/>
                <a:gd name="T3" fmla="*/ 54 h 54"/>
                <a:gd name="T4" fmla="*/ 35 w 35"/>
                <a:gd name="T5" fmla="*/ 0 h 54"/>
                <a:gd name="T6" fmla="*/ 35 w 35"/>
                <a:gd name="T7" fmla="*/ 0 h 54"/>
                <a:gd name="T8" fmla="*/ 0 w 3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4">
                  <a:moveTo>
                    <a:pt x="0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1" y="36"/>
                    <a:pt x="23" y="18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3" y="18"/>
                    <a:pt x="12" y="36"/>
                    <a:pt x="0" y="54"/>
                  </a:cubicBezTo>
                  <a:close/>
                </a:path>
              </a:pathLst>
            </a:custGeom>
            <a:solidFill>
              <a:srgbClr val="5B3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7" name="Freeform 908">
              <a:extLst>
                <a:ext uri="{FF2B5EF4-FFF2-40B4-BE49-F238E27FC236}">
                  <a16:creationId xmlns:a16="http://schemas.microsoft.com/office/drawing/2014/main" id="{314A00ED-E0B4-214B-9377-ABAA216B7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64" y="2579005"/>
              <a:ext cx="191464" cy="102737"/>
            </a:xfrm>
            <a:custGeom>
              <a:avLst/>
              <a:gdLst>
                <a:gd name="T0" fmla="*/ 55 w 142"/>
                <a:gd name="T1" fmla="*/ 76 h 76"/>
                <a:gd name="T2" fmla="*/ 0 w 142"/>
                <a:gd name="T3" fmla="*/ 54 h 76"/>
                <a:gd name="T4" fmla="*/ 35 w 142"/>
                <a:gd name="T5" fmla="*/ 0 h 76"/>
                <a:gd name="T6" fmla="*/ 96 w 142"/>
                <a:gd name="T7" fmla="*/ 29 h 76"/>
                <a:gd name="T8" fmla="*/ 107 w 142"/>
                <a:gd name="T9" fmla="*/ 29 h 76"/>
                <a:gd name="T10" fmla="*/ 116 w 142"/>
                <a:gd name="T11" fmla="*/ 29 h 76"/>
                <a:gd name="T12" fmla="*/ 125 w 142"/>
                <a:gd name="T13" fmla="*/ 29 h 76"/>
                <a:gd name="T14" fmla="*/ 142 w 142"/>
                <a:gd name="T15" fmla="*/ 29 h 76"/>
                <a:gd name="T16" fmla="*/ 96 w 142"/>
                <a:gd name="T17" fmla="*/ 71 h 76"/>
                <a:gd name="T18" fmla="*/ 55 w 142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76">
                  <a:moveTo>
                    <a:pt x="55" y="76"/>
                  </a:moveTo>
                  <a:cubicBezTo>
                    <a:pt x="35" y="76"/>
                    <a:pt x="16" y="71"/>
                    <a:pt x="0" y="54"/>
                  </a:cubicBezTo>
                  <a:cubicBezTo>
                    <a:pt x="12" y="36"/>
                    <a:pt x="23" y="18"/>
                    <a:pt x="35" y="0"/>
                  </a:cubicBezTo>
                  <a:cubicBezTo>
                    <a:pt x="52" y="16"/>
                    <a:pt x="70" y="28"/>
                    <a:pt x="96" y="29"/>
                  </a:cubicBezTo>
                  <a:cubicBezTo>
                    <a:pt x="99" y="29"/>
                    <a:pt x="103" y="29"/>
                    <a:pt x="107" y="29"/>
                  </a:cubicBezTo>
                  <a:cubicBezTo>
                    <a:pt x="110" y="29"/>
                    <a:pt x="113" y="29"/>
                    <a:pt x="116" y="29"/>
                  </a:cubicBezTo>
                  <a:cubicBezTo>
                    <a:pt x="119" y="29"/>
                    <a:pt x="122" y="29"/>
                    <a:pt x="125" y="29"/>
                  </a:cubicBezTo>
                  <a:cubicBezTo>
                    <a:pt x="131" y="29"/>
                    <a:pt x="137" y="29"/>
                    <a:pt x="142" y="29"/>
                  </a:cubicBezTo>
                  <a:cubicBezTo>
                    <a:pt x="127" y="44"/>
                    <a:pt x="111" y="58"/>
                    <a:pt x="96" y="71"/>
                  </a:cubicBezTo>
                  <a:cubicBezTo>
                    <a:pt x="82" y="74"/>
                    <a:pt x="68" y="76"/>
                    <a:pt x="55" y="76"/>
                  </a:cubicBezTo>
                  <a:close/>
                </a:path>
              </a:pathLst>
            </a:custGeom>
            <a:solidFill>
              <a:srgbClr val="A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909">
              <a:extLst>
                <a:ext uri="{FF2B5EF4-FFF2-40B4-BE49-F238E27FC236}">
                  <a16:creationId xmlns:a16="http://schemas.microsoft.com/office/drawing/2014/main" id="{DB58F8DD-C5E6-C846-A534-8AFD6B3E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5961" y="2660727"/>
              <a:ext cx="9340" cy="0"/>
            </a:xfrm>
            <a:custGeom>
              <a:avLst/>
              <a:gdLst>
                <a:gd name="T0" fmla="*/ 7 w 7"/>
                <a:gd name="T1" fmla="*/ 0 w 7"/>
                <a:gd name="T2" fmla="*/ 0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solidFill>
              <a:srgbClr val="643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Freeform 910">
              <a:extLst>
                <a:ext uri="{FF2B5EF4-FFF2-40B4-BE49-F238E27FC236}">
                  <a16:creationId xmlns:a16="http://schemas.microsoft.com/office/drawing/2014/main" id="{0FCCFD3B-1C74-3E46-BCF8-4B41009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5961" y="2660727"/>
              <a:ext cx="294201" cy="214813"/>
            </a:xfrm>
            <a:custGeom>
              <a:avLst/>
              <a:gdLst>
                <a:gd name="T0" fmla="*/ 220 w 220"/>
                <a:gd name="T1" fmla="*/ 159 h 159"/>
                <a:gd name="T2" fmla="*/ 105 w 220"/>
                <a:gd name="T3" fmla="*/ 159 h 159"/>
                <a:gd name="T4" fmla="*/ 77 w 220"/>
                <a:gd name="T5" fmla="*/ 136 h 159"/>
                <a:gd name="T6" fmla="*/ 45 w 220"/>
                <a:gd name="T7" fmla="*/ 109 h 159"/>
                <a:gd name="T8" fmla="*/ 43 w 220"/>
                <a:gd name="T9" fmla="*/ 81 h 159"/>
                <a:gd name="T10" fmla="*/ 0 w 220"/>
                <a:gd name="T11" fmla="*/ 0 h 159"/>
                <a:gd name="T12" fmla="*/ 7 w 220"/>
                <a:gd name="T13" fmla="*/ 0 h 159"/>
                <a:gd name="T14" fmla="*/ 54 w 220"/>
                <a:gd name="T15" fmla="*/ 33 h 159"/>
                <a:gd name="T16" fmla="*/ 94 w 220"/>
                <a:gd name="T17" fmla="*/ 91 h 159"/>
                <a:gd name="T18" fmla="*/ 112 w 220"/>
                <a:gd name="T19" fmla="*/ 93 h 159"/>
                <a:gd name="T20" fmla="*/ 130 w 220"/>
                <a:gd name="T21" fmla="*/ 92 h 159"/>
                <a:gd name="T22" fmla="*/ 148 w 220"/>
                <a:gd name="T23" fmla="*/ 92 h 159"/>
                <a:gd name="T24" fmla="*/ 175 w 220"/>
                <a:gd name="T25" fmla="*/ 97 h 159"/>
                <a:gd name="T26" fmla="*/ 220 w 220"/>
                <a:gd name="T2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59">
                  <a:moveTo>
                    <a:pt x="220" y="159"/>
                  </a:moveTo>
                  <a:lnTo>
                    <a:pt x="105" y="159"/>
                  </a:lnTo>
                  <a:cubicBezTo>
                    <a:pt x="99" y="149"/>
                    <a:pt x="88" y="143"/>
                    <a:pt x="77" y="136"/>
                  </a:cubicBezTo>
                  <a:cubicBezTo>
                    <a:pt x="68" y="130"/>
                    <a:pt x="50" y="120"/>
                    <a:pt x="45" y="109"/>
                  </a:cubicBezTo>
                  <a:cubicBezTo>
                    <a:pt x="39" y="100"/>
                    <a:pt x="43" y="93"/>
                    <a:pt x="43" y="81"/>
                  </a:cubicBezTo>
                  <a:cubicBezTo>
                    <a:pt x="44" y="44"/>
                    <a:pt x="28" y="18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26" y="3"/>
                    <a:pt x="43" y="12"/>
                    <a:pt x="54" y="33"/>
                  </a:cubicBezTo>
                  <a:cubicBezTo>
                    <a:pt x="69" y="63"/>
                    <a:pt x="52" y="80"/>
                    <a:pt x="94" y="91"/>
                  </a:cubicBezTo>
                  <a:cubicBezTo>
                    <a:pt x="100" y="93"/>
                    <a:pt x="106" y="93"/>
                    <a:pt x="112" y="93"/>
                  </a:cubicBezTo>
                  <a:cubicBezTo>
                    <a:pt x="118" y="93"/>
                    <a:pt x="124" y="93"/>
                    <a:pt x="130" y="92"/>
                  </a:cubicBezTo>
                  <a:cubicBezTo>
                    <a:pt x="136" y="92"/>
                    <a:pt x="142" y="92"/>
                    <a:pt x="148" y="92"/>
                  </a:cubicBezTo>
                  <a:cubicBezTo>
                    <a:pt x="158" y="92"/>
                    <a:pt x="168" y="93"/>
                    <a:pt x="175" y="97"/>
                  </a:cubicBezTo>
                  <a:cubicBezTo>
                    <a:pt x="180" y="101"/>
                    <a:pt x="210" y="142"/>
                    <a:pt x="220" y="159"/>
                  </a:cubicBezTo>
                  <a:close/>
                </a:path>
              </a:pathLst>
            </a:custGeom>
            <a:solidFill>
              <a:srgbClr val="EB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911">
              <a:extLst>
                <a:ext uri="{FF2B5EF4-FFF2-40B4-BE49-F238E27FC236}">
                  <a16:creationId xmlns:a16="http://schemas.microsoft.com/office/drawing/2014/main" id="{9EB07CAE-672D-D64E-8A39-27FF257C0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4048" y="2607025"/>
              <a:ext cx="2336" cy="0"/>
            </a:xfrm>
            <a:custGeom>
              <a:avLst/>
              <a:gdLst>
                <a:gd name="T0" fmla="*/ 1 w 2"/>
                <a:gd name="T1" fmla="*/ 0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lnTo>
                    <a:pt x="2" y="0"/>
                  </a:ln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43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Freeform 912">
              <a:extLst>
                <a:ext uri="{FF2B5EF4-FFF2-40B4-BE49-F238E27FC236}">
                  <a16:creationId xmlns:a16="http://schemas.microsoft.com/office/drawing/2014/main" id="{E538B988-B5E7-7845-9218-A14DCEDE6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521" y="2679407"/>
              <a:ext cx="25685" cy="2336"/>
            </a:xfrm>
            <a:custGeom>
              <a:avLst/>
              <a:gdLst>
                <a:gd name="T0" fmla="*/ 0 w 19"/>
                <a:gd name="T1" fmla="*/ 3 h 3"/>
                <a:gd name="T2" fmla="*/ 19 w 19"/>
                <a:gd name="T3" fmla="*/ 0 h 3"/>
                <a:gd name="T4" fmla="*/ 19 w 19"/>
                <a:gd name="T5" fmla="*/ 0 h 3"/>
                <a:gd name="T6" fmla="*/ 0 w 1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cubicBezTo>
                    <a:pt x="6" y="2"/>
                    <a:pt x="13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1"/>
                    <a:pt x="6" y="2"/>
                    <a:pt x="0" y="3"/>
                  </a:cubicBezTo>
                  <a:close/>
                </a:path>
              </a:pathLst>
            </a:custGeom>
            <a:solidFill>
              <a:srgbClr val="B0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Freeform 913">
              <a:extLst>
                <a:ext uri="{FF2B5EF4-FFF2-40B4-BE49-F238E27FC236}">
                  <a16:creationId xmlns:a16="http://schemas.microsoft.com/office/drawing/2014/main" id="{FD575E33-6363-B142-BCCE-1130221ED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382" y="2604689"/>
              <a:ext cx="228823" cy="95733"/>
            </a:xfrm>
            <a:custGeom>
              <a:avLst/>
              <a:gdLst>
                <a:gd name="T0" fmla="*/ 99 w 171"/>
                <a:gd name="T1" fmla="*/ 72 h 72"/>
                <a:gd name="T2" fmla="*/ 44 w 171"/>
                <a:gd name="T3" fmla="*/ 53 h 72"/>
                <a:gd name="T4" fmla="*/ 0 w 171"/>
                <a:gd name="T5" fmla="*/ 1 h 72"/>
                <a:gd name="T6" fmla="*/ 1 w 171"/>
                <a:gd name="T7" fmla="*/ 1 h 72"/>
                <a:gd name="T8" fmla="*/ 2 w 171"/>
                <a:gd name="T9" fmla="*/ 1 h 72"/>
                <a:gd name="T10" fmla="*/ 27 w 171"/>
                <a:gd name="T11" fmla="*/ 0 h 72"/>
                <a:gd name="T12" fmla="*/ 88 w 171"/>
                <a:gd name="T13" fmla="*/ 33 h 72"/>
                <a:gd name="T14" fmla="*/ 145 w 171"/>
                <a:gd name="T15" fmla="*/ 58 h 72"/>
                <a:gd name="T16" fmla="*/ 152 w 171"/>
                <a:gd name="T17" fmla="*/ 58 h 72"/>
                <a:gd name="T18" fmla="*/ 171 w 171"/>
                <a:gd name="T19" fmla="*/ 55 h 72"/>
                <a:gd name="T20" fmla="*/ 99 w 171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72">
                  <a:moveTo>
                    <a:pt x="99" y="72"/>
                  </a:moveTo>
                  <a:cubicBezTo>
                    <a:pt x="79" y="72"/>
                    <a:pt x="60" y="68"/>
                    <a:pt x="44" y="53"/>
                  </a:cubicBezTo>
                  <a:cubicBezTo>
                    <a:pt x="28" y="38"/>
                    <a:pt x="18" y="13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1"/>
                  </a:lnTo>
                  <a:cubicBezTo>
                    <a:pt x="12" y="0"/>
                    <a:pt x="20" y="0"/>
                    <a:pt x="27" y="0"/>
                  </a:cubicBezTo>
                  <a:cubicBezTo>
                    <a:pt x="55" y="0"/>
                    <a:pt x="65" y="5"/>
                    <a:pt x="88" y="33"/>
                  </a:cubicBezTo>
                  <a:cubicBezTo>
                    <a:pt x="104" y="52"/>
                    <a:pt x="124" y="58"/>
                    <a:pt x="145" y="58"/>
                  </a:cubicBezTo>
                  <a:cubicBezTo>
                    <a:pt x="147" y="58"/>
                    <a:pt x="150" y="58"/>
                    <a:pt x="152" y="58"/>
                  </a:cubicBezTo>
                  <a:cubicBezTo>
                    <a:pt x="158" y="57"/>
                    <a:pt x="165" y="56"/>
                    <a:pt x="171" y="55"/>
                  </a:cubicBezTo>
                  <a:cubicBezTo>
                    <a:pt x="148" y="64"/>
                    <a:pt x="125" y="72"/>
                    <a:pt x="99" y="72"/>
                  </a:cubicBezTo>
                </a:path>
              </a:pathLst>
            </a:custGeom>
            <a:solidFill>
              <a:srgbClr val="EB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" name="Freeform 914">
              <a:extLst>
                <a:ext uri="{FF2B5EF4-FFF2-40B4-BE49-F238E27FC236}">
                  <a16:creationId xmlns:a16="http://schemas.microsoft.com/office/drawing/2014/main" id="{0A98288F-8C27-964A-8DFD-02E457B24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6593" y="2810163"/>
              <a:ext cx="350239" cy="65378"/>
            </a:xfrm>
            <a:custGeom>
              <a:avLst/>
              <a:gdLst>
                <a:gd name="T0" fmla="*/ 262 w 262"/>
                <a:gd name="T1" fmla="*/ 48 h 48"/>
                <a:gd name="T2" fmla="*/ 0 w 262"/>
                <a:gd name="T3" fmla="*/ 48 h 48"/>
                <a:gd name="T4" fmla="*/ 27 w 262"/>
                <a:gd name="T5" fmla="*/ 38 h 48"/>
                <a:gd name="T6" fmla="*/ 38 w 262"/>
                <a:gd name="T7" fmla="*/ 37 h 48"/>
                <a:gd name="T8" fmla="*/ 62 w 262"/>
                <a:gd name="T9" fmla="*/ 38 h 48"/>
                <a:gd name="T10" fmla="*/ 86 w 262"/>
                <a:gd name="T11" fmla="*/ 40 h 48"/>
                <a:gd name="T12" fmla="*/ 112 w 262"/>
                <a:gd name="T13" fmla="*/ 36 h 48"/>
                <a:gd name="T14" fmla="*/ 105 w 262"/>
                <a:gd name="T15" fmla="*/ 0 h 48"/>
                <a:gd name="T16" fmla="*/ 116 w 262"/>
                <a:gd name="T17" fmla="*/ 0 h 48"/>
                <a:gd name="T18" fmla="*/ 205 w 262"/>
                <a:gd name="T19" fmla="*/ 19 h 48"/>
                <a:gd name="T20" fmla="*/ 262 w 262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8">
                  <a:moveTo>
                    <a:pt x="262" y="48"/>
                  </a:moveTo>
                  <a:lnTo>
                    <a:pt x="0" y="48"/>
                  </a:lnTo>
                  <a:cubicBezTo>
                    <a:pt x="7" y="43"/>
                    <a:pt x="15" y="39"/>
                    <a:pt x="27" y="38"/>
                  </a:cubicBezTo>
                  <a:cubicBezTo>
                    <a:pt x="30" y="37"/>
                    <a:pt x="34" y="37"/>
                    <a:pt x="38" y="37"/>
                  </a:cubicBezTo>
                  <a:cubicBezTo>
                    <a:pt x="45" y="37"/>
                    <a:pt x="53" y="38"/>
                    <a:pt x="62" y="38"/>
                  </a:cubicBezTo>
                  <a:cubicBezTo>
                    <a:pt x="70" y="39"/>
                    <a:pt x="78" y="40"/>
                    <a:pt x="86" y="40"/>
                  </a:cubicBezTo>
                  <a:cubicBezTo>
                    <a:pt x="95" y="40"/>
                    <a:pt x="104" y="39"/>
                    <a:pt x="112" y="36"/>
                  </a:cubicBezTo>
                  <a:cubicBezTo>
                    <a:pt x="149" y="20"/>
                    <a:pt x="56" y="6"/>
                    <a:pt x="105" y="0"/>
                  </a:cubicBezTo>
                  <a:cubicBezTo>
                    <a:pt x="109" y="0"/>
                    <a:pt x="112" y="0"/>
                    <a:pt x="116" y="0"/>
                  </a:cubicBezTo>
                  <a:cubicBezTo>
                    <a:pt x="145" y="0"/>
                    <a:pt x="179" y="10"/>
                    <a:pt x="205" y="19"/>
                  </a:cubicBezTo>
                  <a:cubicBezTo>
                    <a:pt x="222" y="25"/>
                    <a:pt x="242" y="38"/>
                    <a:pt x="262" y="48"/>
                  </a:cubicBezTo>
                  <a:close/>
                </a:path>
              </a:pathLst>
            </a:custGeom>
            <a:solidFill>
              <a:srgbClr val="EB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AB1F874-0A41-7148-B03F-B377B47AA186}"/>
              </a:ext>
            </a:extLst>
          </p:cNvPr>
          <p:cNvGrpSpPr>
            <a:grpSpLocks noChangeAspect="1"/>
          </p:cNvGrpSpPr>
          <p:nvPr/>
        </p:nvGrpSpPr>
        <p:grpSpPr>
          <a:xfrm>
            <a:off x="677646" y="1736272"/>
            <a:ext cx="382250" cy="416227"/>
            <a:chOff x="9931828" y="2406221"/>
            <a:chExt cx="315216" cy="343235"/>
          </a:xfrm>
        </p:grpSpPr>
        <p:sp>
          <p:nvSpPr>
            <p:cNvPr id="204" name="Freeform 938">
              <a:extLst>
                <a:ext uri="{FF2B5EF4-FFF2-40B4-BE49-F238E27FC236}">
                  <a16:creationId xmlns:a16="http://schemas.microsoft.com/office/drawing/2014/main" id="{7AF1A912-024A-654E-B58B-1941EF5D9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1828" y="2480938"/>
              <a:ext cx="315216" cy="268518"/>
            </a:xfrm>
            <a:custGeom>
              <a:avLst/>
              <a:gdLst>
                <a:gd name="T0" fmla="*/ 209 w 236"/>
                <a:gd name="T1" fmla="*/ 142 h 199"/>
                <a:gd name="T2" fmla="*/ 125 w 236"/>
                <a:gd name="T3" fmla="*/ 193 h 199"/>
                <a:gd name="T4" fmla="*/ 80 w 236"/>
                <a:gd name="T5" fmla="*/ 183 h 199"/>
                <a:gd name="T6" fmla="*/ 45 w 236"/>
                <a:gd name="T7" fmla="*/ 130 h 199"/>
                <a:gd name="T8" fmla="*/ 27 w 236"/>
                <a:gd name="T9" fmla="*/ 40 h 199"/>
                <a:gd name="T10" fmla="*/ 56 w 236"/>
                <a:gd name="T11" fmla="*/ 23 h 199"/>
                <a:gd name="T12" fmla="*/ 52 w 236"/>
                <a:gd name="T13" fmla="*/ 55 h 199"/>
                <a:gd name="T14" fmla="*/ 75 w 236"/>
                <a:gd name="T15" fmla="*/ 102 h 199"/>
                <a:gd name="T16" fmla="*/ 119 w 236"/>
                <a:gd name="T17" fmla="*/ 150 h 199"/>
                <a:gd name="T18" fmla="*/ 165 w 236"/>
                <a:gd name="T19" fmla="*/ 153 h 199"/>
                <a:gd name="T20" fmla="*/ 169 w 236"/>
                <a:gd name="T21" fmla="*/ 78 h 199"/>
                <a:gd name="T22" fmla="*/ 147 w 236"/>
                <a:gd name="T23" fmla="*/ 3 h 199"/>
                <a:gd name="T24" fmla="*/ 217 w 236"/>
                <a:gd name="T25" fmla="*/ 29 h 199"/>
                <a:gd name="T26" fmla="*/ 209 w 236"/>
                <a:gd name="T27" fmla="*/ 1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199">
                  <a:moveTo>
                    <a:pt x="209" y="142"/>
                  </a:moveTo>
                  <a:cubicBezTo>
                    <a:pt x="188" y="179"/>
                    <a:pt x="165" y="189"/>
                    <a:pt x="125" y="193"/>
                  </a:cubicBezTo>
                  <a:cubicBezTo>
                    <a:pt x="104" y="196"/>
                    <a:pt x="96" y="199"/>
                    <a:pt x="80" y="183"/>
                  </a:cubicBezTo>
                  <a:cubicBezTo>
                    <a:pt x="66" y="167"/>
                    <a:pt x="58" y="147"/>
                    <a:pt x="45" y="130"/>
                  </a:cubicBezTo>
                  <a:cubicBezTo>
                    <a:pt x="25" y="105"/>
                    <a:pt x="0" y="67"/>
                    <a:pt x="27" y="40"/>
                  </a:cubicBezTo>
                  <a:cubicBezTo>
                    <a:pt x="34" y="33"/>
                    <a:pt x="44" y="27"/>
                    <a:pt x="56" y="23"/>
                  </a:cubicBezTo>
                  <a:cubicBezTo>
                    <a:pt x="54" y="33"/>
                    <a:pt x="51" y="44"/>
                    <a:pt x="52" y="55"/>
                  </a:cubicBezTo>
                  <a:cubicBezTo>
                    <a:pt x="53" y="72"/>
                    <a:pt x="62" y="89"/>
                    <a:pt x="75" y="102"/>
                  </a:cubicBezTo>
                  <a:cubicBezTo>
                    <a:pt x="91" y="117"/>
                    <a:pt x="104" y="134"/>
                    <a:pt x="119" y="150"/>
                  </a:cubicBezTo>
                  <a:cubicBezTo>
                    <a:pt x="132" y="162"/>
                    <a:pt x="155" y="172"/>
                    <a:pt x="165" y="153"/>
                  </a:cubicBezTo>
                  <a:cubicBezTo>
                    <a:pt x="176" y="134"/>
                    <a:pt x="174" y="99"/>
                    <a:pt x="169" y="78"/>
                  </a:cubicBezTo>
                  <a:cubicBezTo>
                    <a:pt x="163" y="53"/>
                    <a:pt x="162" y="25"/>
                    <a:pt x="147" y="3"/>
                  </a:cubicBezTo>
                  <a:cubicBezTo>
                    <a:pt x="174" y="0"/>
                    <a:pt x="202" y="6"/>
                    <a:pt x="217" y="29"/>
                  </a:cubicBezTo>
                  <a:cubicBezTo>
                    <a:pt x="236" y="61"/>
                    <a:pt x="227" y="111"/>
                    <a:pt x="209" y="142"/>
                  </a:cubicBezTo>
                </a:path>
              </a:pathLst>
            </a:custGeom>
            <a:solidFill>
              <a:srgbClr val="EF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Freeform 939">
              <a:extLst>
                <a:ext uri="{FF2B5EF4-FFF2-40B4-BE49-F238E27FC236}">
                  <a16:creationId xmlns:a16="http://schemas.microsoft.com/office/drawing/2014/main" id="{3D47CDF5-038A-1D4A-B3AF-DE51D5DDB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9540" y="2485608"/>
              <a:ext cx="168115" cy="226489"/>
            </a:xfrm>
            <a:custGeom>
              <a:avLst/>
              <a:gdLst>
                <a:gd name="T0" fmla="*/ 114 w 125"/>
                <a:gd name="T1" fmla="*/ 150 h 169"/>
                <a:gd name="T2" fmla="*/ 68 w 125"/>
                <a:gd name="T3" fmla="*/ 147 h 169"/>
                <a:gd name="T4" fmla="*/ 24 w 125"/>
                <a:gd name="T5" fmla="*/ 99 h 169"/>
                <a:gd name="T6" fmla="*/ 1 w 125"/>
                <a:gd name="T7" fmla="*/ 52 h 169"/>
                <a:gd name="T8" fmla="*/ 5 w 125"/>
                <a:gd name="T9" fmla="*/ 20 h 169"/>
                <a:gd name="T10" fmla="*/ 17 w 125"/>
                <a:gd name="T11" fmla="*/ 17 h 169"/>
                <a:gd name="T12" fmla="*/ 27 w 125"/>
                <a:gd name="T13" fmla="*/ 15 h 169"/>
                <a:gd name="T14" fmla="*/ 60 w 125"/>
                <a:gd name="T15" fmla="*/ 99 h 169"/>
                <a:gd name="T16" fmla="*/ 91 w 125"/>
                <a:gd name="T17" fmla="*/ 144 h 169"/>
                <a:gd name="T18" fmla="*/ 99 w 125"/>
                <a:gd name="T19" fmla="*/ 98 h 169"/>
                <a:gd name="T20" fmla="*/ 89 w 125"/>
                <a:gd name="T21" fmla="*/ 40 h 169"/>
                <a:gd name="T22" fmla="*/ 72 w 125"/>
                <a:gd name="T23" fmla="*/ 6 h 169"/>
                <a:gd name="T24" fmla="*/ 94 w 125"/>
                <a:gd name="T25" fmla="*/ 1 h 169"/>
                <a:gd name="T26" fmla="*/ 96 w 125"/>
                <a:gd name="T27" fmla="*/ 0 h 169"/>
                <a:gd name="T28" fmla="*/ 118 w 125"/>
                <a:gd name="T29" fmla="*/ 75 h 169"/>
                <a:gd name="T30" fmla="*/ 114 w 125"/>
                <a:gd name="T31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9">
                  <a:moveTo>
                    <a:pt x="114" y="150"/>
                  </a:moveTo>
                  <a:cubicBezTo>
                    <a:pt x="104" y="169"/>
                    <a:pt x="81" y="159"/>
                    <a:pt x="68" y="147"/>
                  </a:cubicBezTo>
                  <a:cubicBezTo>
                    <a:pt x="53" y="131"/>
                    <a:pt x="40" y="114"/>
                    <a:pt x="24" y="99"/>
                  </a:cubicBezTo>
                  <a:cubicBezTo>
                    <a:pt x="11" y="86"/>
                    <a:pt x="2" y="69"/>
                    <a:pt x="1" y="52"/>
                  </a:cubicBezTo>
                  <a:cubicBezTo>
                    <a:pt x="0" y="41"/>
                    <a:pt x="3" y="30"/>
                    <a:pt x="5" y="20"/>
                  </a:cubicBezTo>
                  <a:cubicBezTo>
                    <a:pt x="9" y="19"/>
                    <a:pt x="13" y="18"/>
                    <a:pt x="17" y="17"/>
                  </a:cubicBezTo>
                  <a:cubicBezTo>
                    <a:pt x="20" y="16"/>
                    <a:pt x="24" y="15"/>
                    <a:pt x="27" y="15"/>
                  </a:cubicBezTo>
                  <a:cubicBezTo>
                    <a:pt x="10" y="49"/>
                    <a:pt x="36" y="73"/>
                    <a:pt x="60" y="99"/>
                  </a:cubicBezTo>
                  <a:cubicBezTo>
                    <a:pt x="68" y="109"/>
                    <a:pt x="79" y="140"/>
                    <a:pt x="91" y="144"/>
                  </a:cubicBezTo>
                  <a:cubicBezTo>
                    <a:pt x="112" y="149"/>
                    <a:pt x="101" y="108"/>
                    <a:pt x="99" y="98"/>
                  </a:cubicBezTo>
                  <a:cubicBezTo>
                    <a:pt x="96" y="79"/>
                    <a:pt x="91" y="60"/>
                    <a:pt x="89" y="40"/>
                  </a:cubicBezTo>
                  <a:cubicBezTo>
                    <a:pt x="86" y="24"/>
                    <a:pt x="81" y="15"/>
                    <a:pt x="72" y="6"/>
                  </a:cubicBezTo>
                  <a:cubicBezTo>
                    <a:pt x="79" y="4"/>
                    <a:pt x="87" y="2"/>
                    <a:pt x="94" y="1"/>
                  </a:cubicBezTo>
                  <a:lnTo>
                    <a:pt x="96" y="0"/>
                  </a:lnTo>
                  <a:cubicBezTo>
                    <a:pt x="111" y="22"/>
                    <a:pt x="112" y="50"/>
                    <a:pt x="118" y="75"/>
                  </a:cubicBezTo>
                  <a:cubicBezTo>
                    <a:pt x="123" y="96"/>
                    <a:pt x="125" y="131"/>
                    <a:pt x="114" y="150"/>
                  </a:cubicBezTo>
                </a:path>
              </a:pathLst>
            </a:custGeom>
            <a:solidFill>
              <a:srgbClr val="EF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Freeform 940">
              <a:extLst>
                <a:ext uri="{FF2B5EF4-FFF2-40B4-BE49-F238E27FC236}">
                  <a16:creationId xmlns:a16="http://schemas.microsoft.com/office/drawing/2014/main" id="{6C468FBC-EAF5-1B48-B624-E72AE7D7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550" y="2492612"/>
              <a:ext cx="135426" cy="193800"/>
            </a:xfrm>
            <a:custGeom>
              <a:avLst/>
              <a:gdLst>
                <a:gd name="T0" fmla="*/ 81 w 102"/>
                <a:gd name="T1" fmla="*/ 138 h 143"/>
                <a:gd name="T2" fmla="*/ 50 w 102"/>
                <a:gd name="T3" fmla="*/ 93 h 143"/>
                <a:gd name="T4" fmla="*/ 17 w 102"/>
                <a:gd name="T5" fmla="*/ 9 h 143"/>
                <a:gd name="T6" fmla="*/ 42 w 102"/>
                <a:gd name="T7" fmla="*/ 10 h 143"/>
                <a:gd name="T8" fmla="*/ 62 w 102"/>
                <a:gd name="T9" fmla="*/ 0 h 143"/>
                <a:gd name="T10" fmla="*/ 79 w 102"/>
                <a:gd name="T11" fmla="*/ 34 h 143"/>
                <a:gd name="T12" fmla="*/ 89 w 102"/>
                <a:gd name="T13" fmla="*/ 92 h 143"/>
                <a:gd name="T14" fmla="*/ 81 w 102"/>
                <a:gd name="T15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43">
                  <a:moveTo>
                    <a:pt x="81" y="138"/>
                  </a:moveTo>
                  <a:cubicBezTo>
                    <a:pt x="69" y="134"/>
                    <a:pt x="58" y="103"/>
                    <a:pt x="50" y="93"/>
                  </a:cubicBezTo>
                  <a:cubicBezTo>
                    <a:pt x="26" y="67"/>
                    <a:pt x="0" y="43"/>
                    <a:pt x="17" y="9"/>
                  </a:cubicBezTo>
                  <a:cubicBezTo>
                    <a:pt x="26" y="8"/>
                    <a:pt x="34" y="8"/>
                    <a:pt x="42" y="10"/>
                  </a:cubicBezTo>
                  <a:cubicBezTo>
                    <a:pt x="48" y="6"/>
                    <a:pt x="55" y="3"/>
                    <a:pt x="62" y="0"/>
                  </a:cubicBezTo>
                  <a:cubicBezTo>
                    <a:pt x="71" y="9"/>
                    <a:pt x="76" y="18"/>
                    <a:pt x="79" y="34"/>
                  </a:cubicBezTo>
                  <a:cubicBezTo>
                    <a:pt x="81" y="54"/>
                    <a:pt x="86" y="73"/>
                    <a:pt x="89" y="92"/>
                  </a:cubicBezTo>
                  <a:cubicBezTo>
                    <a:pt x="91" y="102"/>
                    <a:pt x="102" y="143"/>
                    <a:pt x="81" y="138"/>
                  </a:cubicBezTo>
                  <a:close/>
                </a:path>
              </a:pathLst>
            </a:custGeom>
            <a:solidFill>
              <a:srgbClr val="EF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941">
              <a:extLst>
                <a:ext uri="{FF2B5EF4-FFF2-40B4-BE49-F238E27FC236}">
                  <a16:creationId xmlns:a16="http://schemas.microsoft.com/office/drawing/2014/main" id="{DAC9A985-9136-9740-B8BB-68C46095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9540" y="2485608"/>
              <a:ext cx="163445" cy="214813"/>
            </a:xfrm>
            <a:custGeom>
              <a:avLst/>
              <a:gdLst>
                <a:gd name="T0" fmla="*/ 96 w 122"/>
                <a:gd name="T1" fmla="*/ 160 h 160"/>
                <a:gd name="T2" fmla="*/ 96 w 122"/>
                <a:gd name="T3" fmla="*/ 160 h 160"/>
                <a:gd name="T4" fmla="*/ 69 w 122"/>
                <a:gd name="T5" fmla="*/ 148 h 160"/>
                <a:gd name="T6" fmla="*/ 68 w 122"/>
                <a:gd name="T7" fmla="*/ 147 h 160"/>
                <a:gd name="T8" fmla="*/ 68 w 122"/>
                <a:gd name="T9" fmla="*/ 147 h 160"/>
                <a:gd name="T10" fmla="*/ 24 w 122"/>
                <a:gd name="T11" fmla="*/ 99 h 160"/>
                <a:gd name="T12" fmla="*/ 1 w 122"/>
                <a:gd name="T13" fmla="*/ 52 h 160"/>
                <a:gd name="T14" fmla="*/ 0 w 122"/>
                <a:gd name="T15" fmla="*/ 47 h 160"/>
                <a:gd name="T16" fmla="*/ 5 w 122"/>
                <a:gd name="T17" fmla="*/ 20 h 160"/>
                <a:gd name="T18" fmla="*/ 17 w 122"/>
                <a:gd name="T19" fmla="*/ 17 h 160"/>
                <a:gd name="T20" fmla="*/ 27 w 122"/>
                <a:gd name="T21" fmla="*/ 15 h 160"/>
                <a:gd name="T22" fmla="*/ 22 w 122"/>
                <a:gd name="T23" fmla="*/ 37 h 160"/>
                <a:gd name="T24" fmla="*/ 22 w 122"/>
                <a:gd name="T25" fmla="*/ 37 h 160"/>
                <a:gd name="T26" fmla="*/ 22 w 122"/>
                <a:gd name="T27" fmla="*/ 37 h 160"/>
                <a:gd name="T28" fmla="*/ 60 w 122"/>
                <a:gd name="T29" fmla="*/ 99 h 160"/>
                <a:gd name="T30" fmla="*/ 91 w 122"/>
                <a:gd name="T31" fmla="*/ 144 h 160"/>
                <a:gd name="T32" fmla="*/ 91 w 122"/>
                <a:gd name="T33" fmla="*/ 144 h 160"/>
                <a:gd name="T34" fmla="*/ 91 w 122"/>
                <a:gd name="T35" fmla="*/ 144 h 160"/>
                <a:gd name="T36" fmla="*/ 95 w 122"/>
                <a:gd name="T37" fmla="*/ 144 h 160"/>
                <a:gd name="T38" fmla="*/ 95 w 122"/>
                <a:gd name="T39" fmla="*/ 144 h 160"/>
                <a:gd name="T40" fmla="*/ 95 w 122"/>
                <a:gd name="T41" fmla="*/ 144 h 160"/>
                <a:gd name="T42" fmla="*/ 95 w 122"/>
                <a:gd name="T43" fmla="*/ 144 h 160"/>
                <a:gd name="T44" fmla="*/ 95 w 122"/>
                <a:gd name="T45" fmla="*/ 144 h 160"/>
                <a:gd name="T46" fmla="*/ 104 w 122"/>
                <a:gd name="T47" fmla="*/ 128 h 160"/>
                <a:gd name="T48" fmla="*/ 99 w 122"/>
                <a:gd name="T49" fmla="*/ 99 h 160"/>
                <a:gd name="T50" fmla="*/ 99 w 122"/>
                <a:gd name="T51" fmla="*/ 99 h 160"/>
                <a:gd name="T52" fmla="*/ 99 w 122"/>
                <a:gd name="T53" fmla="*/ 98 h 160"/>
                <a:gd name="T54" fmla="*/ 89 w 122"/>
                <a:gd name="T55" fmla="*/ 40 h 160"/>
                <a:gd name="T56" fmla="*/ 72 w 122"/>
                <a:gd name="T57" fmla="*/ 6 h 160"/>
                <a:gd name="T58" fmla="*/ 94 w 122"/>
                <a:gd name="T59" fmla="*/ 1 h 160"/>
                <a:gd name="T60" fmla="*/ 96 w 122"/>
                <a:gd name="T61" fmla="*/ 0 h 160"/>
                <a:gd name="T62" fmla="*/ 118 w 122"/>
                <a:gd name="T63" fmla="*/ 75 h 160"/>
                <a:gd name="T64" fmla="*/ 122 w 122"/>
                <a:gd name="T65" fmla="*/ 111 h 160"/>
                <a:gd name="T66" fmla="*/ 114 w 122"/>
                <a:gd name="T67" fmla="*/ 150 h 160"/>
                <a:gd name="T68" fmla="*/ 114 w 122"/>
                <a:gd name="T69" fmla="*/ 150 h 160"/>
                <a:gd name="T70" fmla="*/ 114 w 122"/>
                <a:gd name="T71" fmla="*/ 150 h 160"/>
                <a:gd name="T72" fmla="*/ 114 w 122"/>
                <a:gd name="T73" fmla="*/ 150 h 160"/>
                <a:gd name="T74" fmla="*/ 114 w 122"/>
                <a:gd name="T75" fmla="*/ 150 h 160"/>
                <a:gd name="T76" fmla="*/ 114 w 122"/>
                <a:gd name="T77" fmla="*/ 150 h 160"/>
                <a:gd name="T78" fmla="*/ 96 w 122"/>
                <a:gd name="T7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60">
                  <a:moveTo>
                    <a:pt x="96" y="160"/>
                  </a:moveTo>
                  <a:lnTo>
                    <a:pt x="96" y="160"/>
                  </a:lnTo>
                  <a:cubicBezTo>
                    <a:pt x="87" y="160"/>
                    <a:pt x="76" y="155"/>
                    <a:pt x="69" y="148"/>
                  </a:cubicBezTo>
                  <a:cubicBezTo>
                    <a:pt x="69" y="148"/>
                    <a:pt x="69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53" y="131"/>
                    <a:pt x="40" y="114"/>
                    <a:pt x="24" y="99"/>
                  </a:cubicBezTo>
                  <a:cubicBezTo>
                    <a:pt x="11" y="86"/>
                    <a:pt x="2" y="69"/>
                    <a:pt x="1" y="52"/>
                  </a:cubicBezTo>
                  <a:cubicBezTo>
                    <a:pt x="0" y="50"/>
                    <a:pt x="0" y="49"/>
                    <a:pt x="0" y="47"/>
                  </a:cubicBezTo>
                  <a:cubicBezTo>
                    <a:pt x="0" y="38"/>
                    <a:pt x="3" y="29"/>
                    <a:pt x="5" y="20"/>
                  </a:cubicBezTo>
                  <a:cubicBezTo>
                    <a:pt x="9" y="19"/>
                    <a:pt x="13" y="18"/>
                    <a:pt x="17" y="17"/>
                  </a:cubicBezTo>
                  <a:cubicBezTo>
                    <a:pt x="20" y="16"/>
                    <a:pt x="24" y="15"/>
                    <a:pt x="27" y="15"/>
                  </a:cubicBezTo>
                  <a:cubicBezTo>
                    <a:pt x="23" y="23"/>
                    <a:pt x="22" y="30"/>
                    <a:pt x="22" y="37"/>
                  </a:cubicBezTo>
                  <a:lnTo>
                    <a:pt x="22" y="37"/>
                  </a:lnTo>
                  <a:lnTo>
                    <a:pt x="22" y="37"/>
                  </a:lnTo>
                  <a:cubicBezTo>
                    <a:pt x="22" y="60"/>
                    <a:pt x="41" y="79"/>
                    <a:pt x="60" y="99"/>
                  </a:cubicBezTo>
                  <a:cubicBezTo>
                    <a:pt x="68" y="109"/>
                    <a:pt x="79" y="140"/>
                    <a:pt x="91" y="144"/>
                  </a:cubicBezTo>
                  <a:lnTo>
                    <a:pt x="91" y="144"/>
                  </a:lnTo>
                  <a:cubicBezTo>
                    <a:pt x="91" y="144"/>
                    <a:pt x="91" y="144"/>
                    <a:pt x="91" y="144"/>
                  </a:cubicBezTo>
                  <a:cubicBezTo>
                    <a:pt x="93" y="144"/>
                    <a:pt x="94" y="144"/>
                    <a:pt x="95" y="144"/>
                  </a:cubicBezTo>
                  <a:lnTo>
                    <a:pt x="95" y="144"/>
                  </a:lnTo>
                  <a:lnTo>
                    <a:pt x="95" y="144"/>
                  </a:lnTo>
                  <a:lnTo>
                    <a:pt x="95" y="144"/>
                  </a:lnTo>
                  <a:lnTo>
                    <a:pt x="95" y="144"/>
                  </a:lnTo>
                  <a:cubicBezTo>
                    <a:pt x="101" y="144"/>
                    <a:pt x="104" y="137"/>
                    <a:pt x="104" y="128"/>
                  </a:cubicBezTo>
                  <a:cubicBezTo>
                    <a:pt x="104" y="118"/>
                    <a:pt x="100" y="105"/>
                    <a:pt x="99" y="99"/>
                  </a:cubicBezTo>
                  <a:lnTo>
                    <a:pt x="99" y="99"/>
                  </a:lnTo>
                  <a:cubicBezTo>
                    <a:pt x="99" y="99"/>
                    <a:pt x="99" y="98"/>
                    <a:pt x="99" y="98"/>
                  </a:cubicBezTo>
                  <a:cubicBezTo>
                    <a:pt x="96" y="79"/>
                    <a:pt x="91" y="60"/>
                    <a:pt x="89" y="40"/>
                  </a:cubicBezTo>
                  <a:cubicBezTo>
                    <a:pt x="86" y="24"/>
                    <a:pt x="81" y="15"/>
                    <a:pt x="72" y="6"/>
                  </a:cubicBezTo>
                  <a:cubicBezTo>
                    <a:pt x="79" y="4"/>
                    <a:pt x="87" y="2"/>
                    <a:pt x="94" y="1"/>
                  </a:cubicBezTo>
                  <a:lnTo>
                    <a:pt x="96" y="0"/>
                  </a:lnTo>
                  <a:cubicBezTo>
                    <a:pt x="111" y="22"/>
                    <a:pt x="112" y="50"/>
                    <a:pt x="118" y="75"/>
                  </a:cubicBezTo>
                  <a:cubicBezTo>
                    <a:pt x="121" y="85"/>
                    <a:pt x="122" y="98"/>
                    <a:pt x="122" y="111"/>
                  </a:cubicBezTo>
                  <a:cubicBezTo>
                    <a:pt x="122" y="125"/>
                    <a:pt x="120" y="140"/>
                    <a:pt x="114" y="150"/>
                  </a:cubicBezTo>
                  <a:lnTo>
                    <a:pt x="114" y="150"/>
                  </a:lnTo>
                  <a:cubicBezTo>
                    <a:pt x="114" y="150"/>
                    <a:pt x="114" y="150"/>
                    <a:pt x="114" y="150"/>
                  </a:cubicBezTo>
                  <a:lnTo>
                    <a:pt x="114" y="150"/>
                  </a:lnTo>
                  <a:lnTo>
                    <a:pt x="114" y="150"/>
                  </a:lnTo>
                  <a:cubicBezTo>
                    <a:pt x="114" y="150"/>
                    <a:pt x="114" y="150"/>
                    <a:pt x="114" y="150"/>
                  </a:cubicBezTo>
                  <a:cubicBezTo>
                    <a:pt x="109" y="158"/>
                    <a:pt x="103" y="160"/>
                    <a:pt x="96" y="160"/>
                  </a:cubicBezTo>
                  <a:close/>
                </a:path>
              </a:pathLst>
            </a:custGeom>
            <a:solidFill>
              <a:srgbClr val="F46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942">
              <a:extLst>
                <a:ext uri="{FF2B5EF4-FFF2-40B4-BE49-F238E27FC236}">
                  <a16:creationId xmlns:a16="http://schemas.microsoft.com/office/drawing/2014/main" id="{E8876979-F5E8-FE48-A9AA-272A93CC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559" y="2492612"/>
              <a:ext cx="112077" cy="186794"/>
            </a:xfrm>
            <a:custGeom>
              <a:avLst/>
              <a:gdLst>
                <a:gd name="T0" fmla="*/ 73 w 82"/>
                <a:gd name="T1" fmla="*/ 138 h 138"/>
                <a:gd name="T2" fmla="*/ 73 w 82"/>
                <a:gd name="T3" fmla="*/ 138 h 138"/>
                <a:gd name="T4" fmla="*/ 69 w 82"/>
                <a:gd name="T5" fmla="*/ 138 h 138"/>
                <a:gd name="T6" fmla="*/ 69 w 82"/>
                <a:gd name="T7" fmla="*/ 138 h 138"/>
                <a:gd name="T8" fmla="*/ 38 w 82"/>
                <a:gd name="T9" fmla="*/ 93 h 138"/>
                <a:gd name="T10" fmla="*/ 0 w 82"/>
                <a:gd name="T11" fmla="*/ 31 h 138"/>
                <a:gd name="T12" fmla="*/ 5 w 82"/>
                <a:gd name="T13" fmla="*/ 9 h 138"/>
                <a:gd name="T14" fmla="*/ 16 w 82"/>
                <a:gd name="T15" fmla="*/ 8 h 138"/>
                <a:gd name="T16" fmla="*/ 30 w 82"/>
                <a:gd name="T17" fmla="*/ 10 h 138"/>
                <a:gd name="T18" fmla="*/ 50 w 82"/>
                <a:gd name="T19" fmla="*/ 0 h 138"/>
                <a:gd name="T20" fmla="*/ 67 w 82"/>
                <a:gd name="T21" fmla="*/ 34 h 138"/>
                <a:gd name="T22" fmla="*/ 77 w 82"/>
                <a:gd name="T23" fmla="*/ 92 h 138"/>
                <a:gd name="T24" fmla="*/ 77 w 82"/>
                <a:gd name="T25" fmla="*/ 93 h 138"/>
                <a:gd name="T26" fmla="*/ 77 w 82"/>
                <a:gd name="T27" fmla="*/ 93 h 138"/>
                <a:gd name="T28" fmla="*/ 82 w 82"/>
                <a:gd name="T29" fmla="*/ 122 h 138"/>
                <a:gd name="T30" fmla="*/ 73 w 82"/>
                <a:gd name="T31" fmla="*/ 138 h 138"/>
                <a:gd name="T32" fmla="*/ 73 w 82"/>
                <a:gd name="T3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138">
                  <a:moveTo>
                    <a:pt x="73" y="138"/>
                  </a:moveTo>
                  <a:lnTo>
                    <a:pt x="73" y="138"/>
                  </a:lnTo>
                  <a:cubicBezTo>
                    <a:pt x="72" y="138"/>
                    <a:pt x="71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57" y="134"/>
                    <a:pt x="46" y="103"/>
                    <a:pt x="38" y="93"/>
                  </a:cubicBezTo>
                  <a:cubicBezTo>
                    <a:pt x="19" y="73"/>
                    <a:pt x="0" y="54"/>
                    <a:pt x="0" y="31"/>
                  </a:cubicBezTo>
                  <a:cubicBezTo>
                    <a:pt x="0" y="24"/>
                    <a:pt x="1" y="17"/>
                    <a:pt x="5" y="9"/>
                  </a:cubicBezTo>
                  <a:cubicBezTo>
                    <a:pt x="9" y="9"/>
                    <a:pt x="12" y="8"/>
                    <a:pt x="16" y="8"/>
                  </a:cubicBezTo>
                  <a:cubicBezTo>
                    <a:pt x="21" y="8"/>
                    <a:pt x="25" y="9"/>
                    <a:pt x="30" y="10"/>
                  </a:cubicBezTo>
                  <a:cubicBezTo>
                    <a:pt x="36" y="6"/>
                    <a:pt x="43" y="3"/>
                    <a:pt x="50" y="0"/>
                  </a:cubicBezTo>
                  <a:cubicBezTo>
                    <a:pt x="59" y="9"/>
                    <a:pt x="64" y="18"/>
                    <a:pt x="67" y="34"/>
                  </a:cubicBezTo>
                  <a:cubicBezTo>
                    <a:pt x="69" y="54"/>
                    <a:pt x="74" y="73"/>
                    <a:pt x="77" y="92"/>
                  </a:cubicBezTo>
                  <a:cubicBezTo>
                    <a:pt x="77" y="92"/>
                    <a:pt x="77" y="93"/>
                    <a:pt x="77" y="93"/>
                  </a:cubicBezTo>
                  <a:lnTo>
                    <a:pt x="77" y="93"/>
                  </a:lnTo>
                  <a:cubicBezTo>
                    <a:pt x="78" y="99"/>
                    <a:pt x="82" y="112"/>
                    <a:pt x="82" y="122"/>
                  </a:cubicBezTo>
                  <a:cubicBezTo>
                    <a:pt x="82" y="131"/>
                    <a:pt x="79" y="138"/>
                    <a:pt x="73" y="138"/>
                  </a:cubicBezTo>
                  <a:lnTo>
                    <a:pt x="73" y="138"/>
                  </a:lnTo>
                  <a:close/>
                </a:path>
              </a:pathLst>
            </a:custGeom>
            <a:solidFill>
              <a:srgbClr val="FB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943">
              <a:extLst>
                <a:ext uri="{FF2B5EF4-FFF2-40B4-BE49-F238E27FC236}">
                  <a16:creationId xmlns:a16="http://schemas.microsoft.com/office/drawing/2014/main" id="{FA2FC49E-959D-BB4A-ABDC-EAE977127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956" y="2618699"/>
              <a:ext cx="11675" cy="60708"/>
            </a:xfrm>
            <a:custGeom>
              <a:avLst/>
              <a:gdLst>
                <a:gd name="T0" fmla="*/ 4 w 8"/>
                <a:gd name="T1" fmla="*/ 45 h 45"/>
                <a:gd name="T2" fmla="*/ 4 w 8"/>
                <a:gd name="T3" fmla="*/ 45 h 45"/>
                <a:gd name="T4" fmla="*/ 4 w 8"/>
                <a:gd name="T5" fmla="*/ 45 h 45"/>
                <a:gd name="T6" fmla="*/ 4 w 8"/>
                <a:gd name="T7" fmla="*/ 45 h 45"/>
                <a:gd name="T8" fmla="*/ 4 w 8"/>
                <a:gd name="T9" fmla="*/ 45 h 45"/>
                <a:gd name="T10" fmla="*/ 0 w 8"/>
                <a:gd name="T11" fmla="*/ 45 h 45"/>
                <a:gd name="T12" fmla="*/ 4 w 8"/>
                <a:gd name="T13" fmla="*/ 45 h 45"/>
                <a:gd name="T14" fmla="*/ 8 w 8"/>
                <a:gd name="T15" fmla="*/ 0 h 45"/>
                <a:gd name="T16" fmla="*/ 8 w 8"/>
                <a:gd name="T17" fmla="*/ 0 h 45"/>
                <a:gd name="T18" fmla="*/ 8 w 8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5">
                  <a:moveTo>
                    <a:pt x="4" y="45"/>
                  </a:move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4" y="45"/>
                  </a:moveTo>
                  <a:cubicBezTo>
                    <a:pt x="3" y="45"/>
                    <a:pt x="2" y="45"/>
                    <a:pt x="0" y="45"/>
                  </a:cubicBezTo>
                  <a:cubicBezTo>
                    <a:pt x="2" y="45"/>
                    <a:pt x="3" y="45"/>
                    <a:pt x="4" y="45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DD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944">
              <a:extLst>
                <a:ext uri="{FF2B5EF4-FFF2-40B4-BE49-F238E27FC236}">
                  <a16:creationId xmlns:a16="http://schemas.microsoft.com/office/drawing/2014/main" id="{8FDAB7D4-D034-7440-91EF-C1838C4C9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9847" y="2406221"/>
              <a:ext cx="219483" cy="102737"/>
            </a:xfrm>
            <a:custGeom>
              <a:avLst/>
              <a:gdLst>
                <a:gd name="T0" fmla="*/ 163 w 163"/>
                <a:gd name="T1" fmla="*/ 25 h 76"/>
                <a:gd name="T2" fmla="*/ 124 w 163"/>
                <a:gd name="T3" fmla="*/ 57 h 76"/>
                <a:gd name="T4" fmla="*/ 123 w 163"/>
                <a:gd name="T5" fmla="*/ 60 h 76"/>
                <a:gd name="T6" fmla="*/ 101 w 163"/>
                <a:gd name="T7" fmla="*/ 65 h 76"/>
                <a:gd name="T8" fmla="*/ 81 w 163"/>
                <a:gd name="T9" fmla="*/ 75 h 76"/>
                <a:gd name="T10" fmla="*/ 56 w 163"/>
                <a:gd name="T11" fmla="*/ 74 h 76"/>
                <a:gd name="T12" fmla="*/ 46 w 163"/>
                <a:gd name="T13" fmla="*/ 76 h 76"/>
                <a:gd name="T14" fmla="*/ 36 w 163"/>
                <a:gd name="T15" fmla="*/ 70 h 76"/>
                <a:gd name="T16" fmla="*/ 22 w 163"/>
                <a:gd name="T17" fmla="*/ 61 h 76"/>
                <a:gd name="T18" fmla="*/ 0 w 163"/>
                <a:gd name="T19" fmla="*/ 55 h 76"/>
                <a:gd name="T20" fmla="*/ 45 w 163"/>
                <a:gd name="T21" fmla="*/ 52 h 76"/>
                <a:gd name="T22" fmla="*/ 35 w 163"/>
                <a:gd name="T23" fmla="*/ 27 h 76"/>
                <a:gd name="T24" fmla="*/ 45 w 163"/>
                <a:gd name="T25" fmla="*/ 2 h 76"/>
                <a:gd name="T26" fmla="*/ 73 w 163"/>
                <a:gd name="T27" fmla="*/ 39 h 76"/>
                <a:gd name="T28" fmla="*/ 101 w 163"/>
                <a:gd name="T29" fmla="*/ 0 h 76"/>
                <a:gd name="T30" fmla="*/ 99 w 163"/>
                <a:gd name="T31" fmla="*/ 32 h 76"/>
                <a:gd name="T32" fmla="*/ 125 w 163"/>
                <a:gd name="T33" fmla="*/ 27 h 76"/>
                <a:gd name="T34" fmla="*/ 163 w 163"/>
                <a:gd name="T3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6">
                  <a:moveTo>
                    <a:pt x="163" y="25"/>
                  </a:moveTo>
                  <a:cubicBezTo>
                    <a:pt x="143" y="26"/>
                    <a:pt x="127" y="39"/>
                    <a:pt x="124" y="57"/>
                  </a:cubicBezTo>
                  <a:lnTo>
                    <a:pt x="123" y="60"/>
                  </a:lnTo>
                  <a:cubicBezTo>
                    <a:pt x="116" y="61"/>
                    <a:pt x="108" y="63"/>
                    <a:pt x="101" y="65"/>
                  </a:cubicBezTo>
                  <a:cubicBezTo>
                    <a:pt x="94" y="68"/>
                    <a:pt x="87" y="71"/>
                    <a:pt x="81" y="75"/>
                  </a:cubicBezTo>
                  <a:cubicBezTo>
                    <a:pt x="73" y="73"/>
                    <a:pt x="65" y="73"/>
                    <a:pt x="56" y="74"/>
                  </a:cubicBezTo>
                  <a:cubicBezTo>
                    <a:pt x="53" y="74"/>
                    <a:pt x="49" y="75"/>
                    <a:pt x="46" y="76"/>
                  </a:cubicBezTo>
                  <a:cubicBezTo>
                    <a:pt x="42" y="75"/>
                    <a:pt x="39" y="72"/>
                    <a:pt x="36" y="70"/>
                  </a:cubicBezTo>
                  <a:cubicBezTo>
                    <a:pt x="31" y="66"/>
                    <a:pt x="27" y="63"/>
                    <a:pt x="22" y="61"/>
                  </a:cubicBezTo>
                  <a:cubicBezTo>
                    <a:pt x="15" y="57"/>
                    <a:pt x="7" y="57"/>
                    <a:pt x="0" y="55"/>
                  </a:cubicBezTo>
                  <a:cubicBezTo>
                    <a:pt x="14" y="50"/>
                    <a:pt x="30" y="50"/>
                    <a:pt x="45" y="52"/>
                  </a:cubicBezTo>
                  <a:cubicBezTo>
                    <a:pt x="43" y="43"/>
                    <a:pt x="35" y="36"/>
                    <a:pt x="35" y="27"/>
                  </a:cubicBezTo>
                  <a:cubicBezTo>
                    <a:pt x="35" y="18"/>
                    <a:pt x="39" y="8"/>
                    <a:pt x="45" y="2"/>
                  </a:cubicBezTo>
                  <a:cubicBezTo>
                    <a:pt x="54" y="15"/>
                    <a:pt x="62" y="29"/>
                    <a:pt x="73" y="39"/>
                  </a:cubicBezTo>
                  <a:cubicBezTo>
                    <a:pt x="80" y="23"/>
                    <a:pt x="85" y="11"/>
                    <a:pt x="101" y="0"/>
                  </a:cubicBezTo>
                  <a:cubicBezTo>
                    <a:pt x="98" y="11"/>
                    <a:pt x="97" y="22"/>
                    <a:pt x="99" y="32"/>
                  </a:cubicBezTo>
                  <a:cubicBezTo>
                    <a:pt x="107" y="32"/>
                    <a:pt x="116" y="27"/>
                    <a:pt x="125" y="27"/>
                  </a:cubicBezTo>
                  <a:cubicBezTo>
                    <a:pt x="138" y="25"/>
                    <a:pt x="150" y="25"/>
                    <a:pt x="163" y="25"/>
                  </a:cubicBezTo>
                  <a:close/>
                </a:path>
              </a:pathLst>
            </a:custGeom>
            <a:solidFill>
              <a:srgbClr val="41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E9B3AA5-3043-6949-9F08-DD29B3E07321}"/>
              </a:ext>
            </a:extLst>
          </p:cNvPr>
          <p:cNvGrpSpPr>
            <a:grpSpLocks noChangeAspect="1"/>
          </p:cNvGrpSpPr>
          <p:nvPr/>
        </p:nvGrpSpPr>
        <p:grpSpPr>
          <a:xfrm>
            <a:off x="9894779" y="4014693"/>
            <a:ext cx="2643952" cy="2312372"/>
            <a:chOff x="7118240" y="1448900"/>
            <a:chExt cx="5287905" cy="4624744"/>
          </a:xfrm>
        </p:grpSpPr>
        <p:sp>
          <p:nvSpPr>
            <p:cNvPr id="212" name="Oval 839">
              <a:extLst>
                <a:ext uri="{FF2B5EF4-FFF2-40B4-BE49-F238E27FC236}">
                  <a16:creationId xmlns:a16="http://schemas.microsoft.com/office/drawing/2014/main" id="{00DB7444-3D72-F045-9846-6D8257F85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341" y="1448900"/>
              <a:ext cx="4053433" cy="4058106"/>
            </a:xfrm>
            <a:prstGeom prst="ellipse">
              <a:avLst/>
            </a:prstGeom>
            <a:solidFill>
              <a:srgbClr val="6E3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4FE4CF02-F424-464B-B66C-E3CD6FB6A7BB}"/>
                </a:ext>
              </a:extLst>
            </p:cNvPr>
            <p:cNvGrpSpPr/>
            <p:nvPr/>
          </p:nvGrpSpPr>
          <p:grpSpPr>
            <a:xfrm>
              <a:off x="9102928" y="1624020"/>
              <a:ext cx="698144" cy="1996363"/>
              <a:chOff x="9102928" y="1624020"/>
              <a:chExt cx="698144" cy="1996363"/>
            </a:xfrm>
          </p:grpSpPr>
          <p:sp>
            <p:nvSpPr>
              <p:cNvPr id="290" name="Freeform 840">
                <a:extLst>
                  <a:ext uri="{FF2B5EF4-FFF2-40B4-BE49-F238E27FC236}">
                    <a16:creationId xmlns:a16="http://schemas.microsoft.com/office/drawing/2014/main" id="{19904A16-EF78-0342-940F-155E6BE25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7033" y="1955580"/>
                <a:ext cx="254508" cy="1039044"/>
              </a:xfrm>
              <a:custGeom>
                <a:avLst/>
                <a:gdLst>
                  <a:gd name="T0" fmla="*/ 139 w 191"/>
                  <a:gd name="T1" fmla="*/ 18 h 774"/>
                  <a:gd name="T2" fmla="*/ 44 w 191"/>
                  <a:gd name="T3" fmla="*/ 757 h 774"/>
                  <a:gd name="T4" fmla="*/ 88 w 191"/>
                  <a:gd name="T5" fmla="*/ 745 h 774"/>
                  <a:gd name="T6" fmla="*/ 181 w 191"/>
                  <a:gd name="T7" fmla="*/ 20 h 774"/>
                  <a:gd name="T8" fmla="*/ 139 w 191"/>
                  <a:gd name="T9" fmla="*/ 18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774">
                    <a:moveTo>
                      <a:pt x="139" y="18"/>
                    </a:moveTo>
                    <a:cubicBezTo>
                      <a:pt x="32" y="228"/>
                      <a:pt x="0" y="527"/>
                      <a:pt x="44" y="757"/>
                    </a:cubicBezTo>
                    <a:cubicBezTo>
                      <a:pt x="47" y="774"/>
                      <a:pt x="91" y="763"/>
                      <a:pt x="88" y="745"/>
                    </a:cubicBezTo>
                    <a:cubicBezTo>
                      <a:pt x="46" y="524"/>
                      <a:pt x="77" y="223"/>
                      <a:pt x="181" y="20"/>
                    </a:cubicBezTo>
                    <a:cubicBezTo>
                      <a:pt x="191" y="0"/>
                      <a:pt x="147" y="4"/>
                      <a:pt x="139" y="18"/>
                    </a:cubicBezTo>
                  </a:path>
                </a:pathLst>
              </a:custGeom>
              <a:solidFill>
                <a:srgbClr val="73C8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1" name="Freeform 841">
                <a:extLst>
                  <a:ext uri="{FF2B5EF4-FFF2-40B4-BE49-F238E27FC236}">
                    <a16:creationId xmlns:a16="http://schemas.microsoft.com/office/drawing/2014/main" id="{0E166BF4-C6F8-2846-94CD-ECEB380CA8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03331" y="1624020"/>
                <a:ext cx="597741" cy="569723"/>
              </a:xfrm>
              <a:custGeom>
                <a:avLst/>
                <a:gdLst>
                  <a:gd name="T0" fmla="*/ 216 w 447"/>
                  <a:gd name="T1" fmla="*/ 250 h 425"/>
                  <a:gd name="T2" fmla="*/ 182 w 447"/>
                  <a:gd name="T3" fmla="*/ 163 h 425"/>
                  <a:gd name="T4" fmla="*/ 251 w 447"/>
                  <a:gd name="T5" fmla="*/ 191 h 425"/>
                  <a:gd name="T6" fmla="*/ 216 w 447"/>
                  <a:gd name="T7" fmla="*/ 250 h 425"/>
                  <a:gd name="T8" fmla="*/ 444 w 447"/>
                  <a:gd name="T9" fmla="*/ 276 h 425"/>
                  <a:gd name="T10" fmla="*/ 386 w 447"/>
                  <a:gd name="T11" fmla="*/ 175 h 425"/>
                  <a:gd name="T12" fmla="*/ 296 w 447"/>
                  <a:gd name="T13" fmla="*/ 78 h 425"/>
                  <a:gd name="T14" fmla="*/ 147 w 447"/>
                  <a:gd name="T15" fmla="*/ 73 h 425"/>
                  <a:gd name="T16" fmla="*/ 56 w 447"/>
                  <a:gd name="T17" fmla="*/ 160 h 425"/>
                  <a:gd name="T18" fmla="*/ 4 w 447"/>
                  <a:gd name="T19" fmla="*/ 243 h 425"/>
                  <a:gd name="T20" fmla="*/ 65 w 447"/>
                  <a:gd name="T21" fmla="*/ 313 h 425"/>
                  <a:gd name="T22" fmla="*/ 69 w 447"/>
                  <a:gd name="T23" fmla="*/ 375 h 425"/>
                  <a:gd name="T24" fmla="*/ 112 w 447"/>
                  <a:gd name="T25" fmla="*/ 403 h 425"/>
                  <a:gd name="T26" fmla="*/ 221 w 447"/>
                  <a:gd name="T27" fmla="*/ 375 h 425"/>
                  <a:gd name="T28" fmla="*/ 321 w 447"/>
                  <a:gd name="T29" fmla="*/ 409 h 425"/>
                  <a:gd name="T30" fmla="*/ 367 w 447"/>
                  <a:gd name="T31" fmla="*/ 328 h 425"/>
                  <a:gd name="T32" fmla="*/ 444 w 447"/>
                  <a:gd name="T33" fmla="*/ 276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7" h="425">
                    <a:moveTo>
                      <a:pt x="216" y="250"/>
                    </a:moveTo>
                    <a:cubicBezTo>
                      <a:pt x="141" y="261"/>
                      <a:pt x="124" y="174"/>
                      <a:pt x="182" y="163"/>
                    </a:cubicBezTo>
                    <a:cubicBezTo>
                      <a:pt x="208" y="164"/>
                      <a:pt x="237" y="168"/>
                      <a:pt x="251" y="191"/>
                    </a:cubicBezTo>
                    <a:cubicBezTo>
                      <a:pt x="271" y="223"/>
                      <a:pt x="247" y="245"/>
                      <a:pt x="216" y="250"/>
                    </a:cubicBezTo>
                    <a:close/>
                    <a:moveTo>
                      <a:pt x="444" y="276"/>
                    </a:moveTo>
                    <a:cubicBezTo>
                      <a:pt x="447" y="230"/>
                      <a:pt x="424" y="196"/>
                      <a:pt x="386" y="175"/>
                    </a:cubicBezTo>
                    <a:cubicBezTo>
                      <a:pt x="446" y="126"/>
                      <a:pt x="347" y="55"/>
                      <a:pt x="296" y="78"/>
                    </a:cubicBezTo>
                    <a:cubicBezTo>
                      <a:pt x="282" y="0"/>
                      <a:pt x="168" y="8"/>
                      <a:pt x="147" y="73"/>
                    </a:cubicBezTo>
                    <a:cubicBezTo>
                      <a:pt x="96" y="57"/>
                      <a:pt x="39" y="106"/>
                      <a:pt x="56" y="160"/>
                    </a:cubicBezTo>
                    <a:cubicBezTo>
                      <a:pt x="22" y="171"/>
                      <a:pt x="0" y="203"/>
                      <a:pt x="4" y="243"/>
                    </a:cubicBezTo>
                    <a:cubicBezTo>
                      <a:pt x="7" y="290"/>
                      <a:pt x="65" y="313"/>
                      <a:pt x="65" y="313"/>
                    </a:cubicBezTo>
                    <a:cubicBezTo>
                      <a:pt x="65" y="313"/>
                      <a:pt x="59" y="357"/>
                      <a:pt x="69" y="375"/>
                    </a:cubicBezTo>
                    <a:cubicBezTo>
                      <a:pt x="78" y="392"/>
                      <a:pt x="96" y="400"/>
                      <a:pt x="112" y="403"/>
                    </a:cubicBezTo>
                    <a:cubicBezTo>
                      <a:pt x="152" y="410"/>
                      <a:pt x="191" y="400"/>
                      <a:pt x="221" y="375"/>
                    </a:cubicBezTo>
                    <a:cubicBezTo>
                      <a:pt x="249" y="411"/>
                      <a:pt x="278" y="425"/>
                      <a:pt x="321" y="409"/>
                    </a:cubicBezTo>
                    <a:cubicBezTo>
                      <a:pt x="363" y="395"/>
                      <a:pt x="376" y="370"/>
                      <a:pt x="367" y="328"/>
                    </a:cubicBezTo>
                    <a:cubicBezTo>
                      <a:pt x="404" y="326"/>
                      <a:pt x="441" y="321"/>
                      <a:pt x="444" y="27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2" name="Freeform 842">
                <a:extLst>
                  <a:ext uri="{FF2B5EF4-FFF2-40B4-BE49-F238E27FC236}">
                    <a16:creationId xmlns:a16="http://schemas.microsoft.com/office/drawing/2014/main" id="{3706BA9F-77E4-FC40-B864-555A4011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8096" y="1831828"/>
                <a:ext cx="235828" cy="156441"/>
              </a:xfrm>
              <a:custGeom>
                <a:avLst/>
                <a:gdLst>
                  <a:gd name="T0" fmla="*/ 109 w 175"/>
                  <a:gd name="T1" fmla="*/ 103 h 117"/>
                  <a:gd name="T2" fmla="*/ 69 w 175"/>
                  <a:gd name="T3" fmla="*/ 0 h 117"/>
                  <a:gd name="T4" fmla="*/ 151 w 175"/>
                  <a:gd name="T5" fmla="*/ 33 h 117"/>
                  <a:gd name="T6" fmla="*/ 109 w 175"/>
                  <a:gd name="T7" fmla="*/ 10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17">
                    <a:moveTo>
                      <a:pt x="109" y="103"/>
                    </a:moveTo>
                    <a:cubicBezTo>
                      <a:pt x="20" y="117"/>
                      <a:pt x="0" y="13"/>
                      <a:pt x="69" y="0"/>
                    </a:cubicBezTo>
                    <a:cubicBezTo>
                      <a:pt x="100" y="0"/>
                      <a:pt x="134" y="5"/>
                      <a:pt x="151" y="33"/>
                    </a:cubicBezTo>
                    <a:cubicBezTo>
                      <a:pt x="175" y="71"/>
                      <a:pt x="147" y="97"/>
                      <a:pt x="109" y="103"/>
                    </a:cubicBezTo>
                    <a:close/>
                  </a:path>
                </a:pathLst>
              </a:custGeom>
              <a:solidFill>
                <a:srgbClr val="F9AB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3" name="Freeform 843">
                <a:extLst>
                  <a:ext uri="{FF2B5EF4-FFF2-40B4-BE49-F238E27FC236}">
                    <a16:creationId xmlns:a16="http://schemas.microsoft.com/office/drawing/2014/main" id="{BA057DAE-485F-AE48-9D7D-E7DAF8594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6115" y="1831828"/>
                <a:ext cx="170450" cy="107407"/>
              </a:xfrm>
              <a:custGeom>
                <a:avLst/>
                <a:gdLst>
                  <a:gd name="T0" fmla="*/ 63 w 127"/>
                  <a:gd name="T1" fmla="*/ 77 h 80"/>
                  <a:gd name="T2" fmla="*/ 14 w 127"/>
                  <a:gd name="T3" fmla="*/ 71 h 80"/>
                  <a:gd name="T4" fmla="*/ 49 w 127"/>
                  <a:gd name="T5" fmla="*/ 0 h 80"/>
                  <a:gd name="T6" fmla="*/ 107 w 127"/>
                  <a:gd name="T7" fmla="*/ 11 h 80"/>
                  <a:gd name="T8" fmla="*/ 63 w 127"/>
                  <a:gd name="T9" fmla="*/ 7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80">
                    <a:moveTo>
                      <a:pt x="63" y="77"/>
                    </a:moveTo>
                    <a:cubicBezTo>
                      <a:pt x="43" y="80"/>
                      <a:pt x="27" y="78"/>
                      <a:pt x="14" y="71"/>
                    </a:cubicBezTo>
                    <a:cubicBezTo>
                      <a:pt x="0" y="43"/>
                      <a:pt x="10" y="7"/>
                      <a:pt x="49" y="0"/>
                    </a:cubicBezTo>
                    <a:cubicBezTo>
                      <a:pt x="69" y="0"/>
                      <a:pt x="90" y="2"/>
                      <a:pt x="107" y="11"/>
                    </a:cubicBezTo>
                    <a:cubicBezTo>
                      <a:pt x="127" y="47"/>
                      <a:pt x="100" y="71"/>
                      <a:pt x="63" y="77"/>
                    </a:cubicBezTo>
                    <a:close/>
                  </a:path>
                </a:pathLst>
              </a:custGeom>
              <a:solidFill>
                <a:srgbClr val="FBC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4" name="Freeform 844">
                <a:extLst>
                  <a:ext uri="{FF2B5EF4-FFF2-40B4-BE49-F238E27FC236}">
                    <a16:creationId xmlns:a16="http://schemas.microsoft.com/office/drawing/2014/main" id="{2D36A057-C8E1-1143-8245-110E0C671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6067" y="2431906"/>
                <a:ext cx="385264" cy="193800"/>
              </a:xfrm>
              <a:custGeom>
                <a:avLst/>
                <a:gdLst>
                  <a:gd name="T0" fmla="*/ 287 w 287"/>
                  <a:gd name="T1" fmla="*/ 0 h 145"/>
                  <a:gd name="T2" fmla="*/ 144 w 287"/>
                  <a:gd name="T3" fmla="*/ 124 h 145"/>
                  <a:gd name="T4" fmla="*/ 4 w 287"/>
                  <a:gd name="T5" fmla="*/ 143 h 145"/>
                  <a:gd name="T6" fmla="*/ 103 w 287"/>
                  <a:gd name="T7" fmla="*/ 47 h 145"/>
                  <a:gd name="T8" fmla="*/ 270 w 287"/>
                  <a:gd name="T9" fmla="*/ 1 h 145"/>
                  <a:gd name="T10" fmla="*/ 287 w 287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7" h="145">
                    <a:moveTo>
                      <a:pt x="287" y="0"/>
                    </a:moveTo>
                    <a:cubicBezTo>
                      <a:pt x="252" y="55"/>
                      <a:pt x="212" y="94"/>
                      <a:pt x="144" y="124"/>
                    </a:cubicBezTo>
                    <a:cubicBezTo>
                      <a:pt x="100" y="143"/>
                      <a:pt x="52" y="145"/>
                      <a:pt x="4" y="143"/>
                    </a:cubicBezTo>
                    <a:cubicBezTo>
                      <a:pt x="0" y="102"/>
                      <a:pt x="77" y="57"/>
                      <a:pt x="103" y="47"/>
                    </a:cubicBezTo>
                    <a:cubicBezTo>
                      <a:pt x="155" y="23"/>
                      <a:pt x="213" y="6"/>
                      <a:pt x="270" y="1"/>
                    </a:cubicBezTo>
                    <a:cubicBezTo>
                      <a:pt x="275" y="1"/>
                      <a:pt x="281" y="1"/>
                      <a:pt x="287" y="0"/>
                    </a:cubicBezTo>
                  </a:path>
                </a:pathLst>
              </a:custGeom>
              <a:solidFill>
                <a:srgbClr val="5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5" name="Freeform 845">
                <a:extLst>
                  <a:ext uri="{FF2B5EF4-FFF2-40B4-BE49-F238E27FC236}">
                    <a16:creationId xmlns:a16="http://schemas.microsoft.com/office/drawing/2014/main" id="{C6B3665A-BD63-C742-B8FA-C42773C58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2928" y="2032632"/>
                <a:ext cx="238163" cy="399274"/>
              </a:xfrm>
              <a:custGeom>
                <a:avLst/>
                <a:gdLst>
                  <a:gd name="T0" fmla="*/ 178 w 178"/>
                  <a:gd name="T1" fmla="*/ 297 h 297"/>
                  <a:gd name="T2" fmla="*/ 29 w 178"/>
                  <a:gd name="T3" fmla="*/ 173 h 297"/>
                  <a:gd name="T4" fmla="*/ 11 w 178"/>
                  <a:gd name="T5" fmla="*/ 59 h 297"/>
                  <a:gd name="T6" fmla="*/ 0 w 178"/>
                  <a:gd name="T7" fmla="*/ 0 h 297"/>
                  <a:gd name="T8" fmla="*/ 165 w 178"/>
                  <a:gd name="T9" fmla="*/ 206 h 297"/>
                  <a:gd name="T10" fmla="*/ 178 w 178"/>
                  <a:gd name="T11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297">
                    <a:moveTo>
                      <a:pt x="178" y="297"/>
                    </a:moveTo>
                    <a:cubicBezTo>
                      <a:pt x="114" y="274"/>
                      <a:pt x="52" y="233"/>
                      <a:pt x="29" y="173"/>
                    </a:cubicBezTo>
                    <a:cubicBezTo>
                      <a:pt x="14" y="136"/>
                      <a:pt x="14" y="99"/>
                      <a:pt x="11" y="59"/>
                    </a:cubicBezTo>
                    <a:cubicBezTo>
                      <a:pt x="9" y="39"/>
                      <a:pt x="3" y="19"/>
                      <a:pt x="0" y="0"/>
                    </a:cubicBezTo>
                    <a:cubicBezTo>
                      <a:pt x="78" y="47"/>
                      <a:pt x="134" y="121"/>
                      <a:pt x="165" y="206"/>
                    </a:cubicBezTo>
                    <a:cubicBezTo>
                      <a:pt x="177" y="237"/>
                      <a:pt x="176" y="266"/>
                      <a:pt x="178" y="297"/>
                    </a:cubicBezTo>
                  </a:path>
                </a:pathLst>
              </a:custGeom>
              <a:solidFill>
                <a:srgbClr val="57BB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6" name="Freeform 846">
                <a:extLst>
                  <a:ext uri="{FF2B5EF4-FFF2-40B4-BE49-F238E27FC236}">
                    <a16:creationId xmlns:a16="http://schemas.microsoft.com/office/drawing/2014/main" id="{CC2807A2-A96B-D943-BC8F-4612B2499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8613" y="2714431"/>
                <a:ext cx="366584" cy="905952"/>
              </a:xfrm>
              <a:custGeom>
                <a:avLst/>
                <a:gdLst>
                  <a:gd name="T0" fmla="*/ 274 w 274"/>
                  <a:gd name="T1" fmla="*/ 676 h 676"/>
                  <a:gd name="T2" fmla="*/ 0 w 274"/>
                  <a:gd name="T3" fmla="*/ 676 h 676"/>
                  <a:gd name="T4" fmla="*/ 19 w 274"/>
                  <a:gd name="T5" fmla="*/ 0 h 676"/>
                  <a:gd name="T6" fmla="*/ 255 w 274"/>
                  <a:gd name="T7" fmla="*/ 0 h 676"/>
                  <a:gd name="T8" fmla="*/ 274 w 274"/>
                  <a:gd name="T9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676">
                    <a:moveTo>
                      <a:pt x="274" y="676"/>
                    </a:moveTo>
                    <a:lnTo>
                      <a:pt x="0" y="676"/>
                    </a:lnTo>
                    <a:cubicBezTo>
                      <a:pt x="84" y="421"/>
                      <a:pt x="19" y="0"/>
                      <a:pt x="19" y="0"/>
                    </a:cubicBezTo>
                    <a:lnTo>
                      <a:pt x="255" y="0"/>
                    </a:lnTo>
                    <a:cubicBezTo>
                      <a:pt x="255" y="0"/>
                      <a:pt x="190" y="421"/>
                      <a:pt x="274" y="676"/>
                    </a:cubicBezTo>
                    <a:close/>
                  </a:path>
                </a:pathLst>
              </a:custGeom>
              <a:solidFill>
                <a:srgbClr val="F043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214" name="Freeform 871">
              <a:extLst>
                <a:ext uri="{FF2B5EF4-FFF2-40B4-BE49-F238E27FC236}">
                  <a16:creationId xmlns:a16="http://schemas.microsoft.com/office/drawing/2014/main" id="{71FB4C3D-C8D0-EC45-B688-02FA7ACBA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7589" y="3669418"/>
              <a:ext cx="2395635" cy="1685818"/>
            </a:xfrm>
            <a:custGeom>
              <a:avLst/>
              <a:gdLst>
                <a:gd name="T0" fmla="*/ 0 w 1787"/>
                <a:gd name="T1" fmla="*/ 138 h 1256"/>
                <a:gd name="T2" fmla="*/ 236 w 1787"/>
                <a:gd name="T3" fmla="*/ 63 h 1256"/>
                <a:gd name="T4" fmla="*/ 370 w 1787"/>
                <a:gd name="T5" fmla="*/ 62 h 1256"/>
                <a:gd name="T6" fmla="*/ 1054 w 1787"/>
                <a:gd name="T7" fmla="*/ 362 h 1256"/>
                <a:gd name="T8" fmla="*/ 1234 w 1787"/>
                <a:gd name="T9" fmla="*/ 335 h 1256"/>
                <a:gd name="T10" fmla="*/ 1242 w 1787"/>
                <a:gd name="T11" fmla="*/ 319 h 1256"/>
                <a:gd name="T12" fmla="*/ 1559 w 1787"/>
                <a:gd name="T13" fmla="*/ 26 h 1256"/>
                <a:gd name="T14" fmla="*/ 1469 w 1787"/>
                <a:gd name="T15" fmla="*/ 456 h 1256"/>
                <a:gd name="T16" fmla="*/ 1515 w 1787"/>
                <a:gd name="T17" fmla="*/ 676 h 1256"/>
                <a:gd name="T18" fmla="*/ 1787 w 1787"/>
                <a:gd name="T19" fmla="*/ 772 h 1256"/>
                <a:gd name="T20" fmla="*/ 1694 w 1787"/>
                <a:gd name="T21" fmla="*/ 1256 h 1256"/>
                <a:gd name="T22" fmla="*/ 1483 w 1787"/>
                <a:gd name="T23" fmla="*/ 1149 h 1256"/>
                <a:gd name="T24" fmla="*/ 1070 w 1787"/>
                <a:gd name="T25" fmla="*/ 952 h 1256"/>
                <a:gd name="T26" fmla="*/ 1052 w 1787"/>
                <a:gd name="T27" fmla="*/ 947 h 1256"/>
                <a:gd name="T28" fmla="*/ 575 w 1787"/>
                <a:gd name="T29" fmla="*/ 723 h 1256"/>
                <a:gd name="T30" fmla="*/ 429 w 1787"/>
                <a:gd name="T31" fmla="*/ 561 h 1256"/>
                <a:gd name="T32" fmla="*/ 370 w 1787"/>
                <a:gd name="T33" fmla="*/ 464 h 1256"/>
                <a:gd name="T34" fmla="*/ 363 w 1787"/>
                <a:gd name="T35" fmla="*/ 319 h 1256"/>
                <a:gd name="T36" fmla="*/ 0 w 1787"/>
                <a:gd name="T37" fmla="*/ 138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7" h="1256">
                  <a:moveTo>
                    <a:pt x="0" y="138"/>
                  </a:moveTo>
                  <a:cubicBezTo>
                    <a:pt x="43" y="58"/>
                    <a:pt x="151" y="17"/>
                    <a:pt x="236" y="63"/>
                  </a:cubicBezTo>
                  <a:cubicBezTo>
                    <a:pt x="289" y="44"/>
                    <a:pt x="351" y="59"/>
                    <a:pt x="370" y="62"/>
                  </a:cubicBezTo>
                  <a:cubicBezTo>
                    <a:pt x="716" y="110"/>
                    <a:pt x="888" y="301"/>
                    <a:pt x="1054" y="362"/>
                  </a:cubicBezTo>
                  <a:cubicBezTo>
                    <a:pt x="1102" y="381"/>
                    <a:pt x="1200" y="387"/>
                    <a:pt x="1234" y="335"/>
                  </a:cubicBezTo>
                  <a:cubicBezTo>
                    <a:pt x="1238" y="330"/>
                    <a:pt x="1240" y="325"/>
                    <a:pt x="1242" y="319"/>
                  </a:cubicBezTo>
                  <a:cubicBezTo>
                    <a:pt x="1307" y="188"/>
                    <a:pt x="1409" y="0"/>
                    <a:pt x="1559" y="26"/>
                  </a:cubicBezTo>
                  <a:cubicBezTo>
                    <a:pt x="1504" y="171"/>
                    <a:pt x="1469" y="299"/>
                    <a:pt x="1469" y="456"/>
                  </a:cubicBezTo>
                  <a:cubicBezTo>
                    <a:pt x="1471" y="529"/>
                    <a:pt x="1501" y="603"/>
                    <a:pt x="1515" y="676"/>
                  </a:cubicBezTo>
                  <a:cubicBezTo>
                    <a:pt x="1588" y="725"/>
                    <a:pt x="1688" y="754"/>
                    <a:pt x="1787" y="772"/>
                  </a:cubicBezTo>
                  <a:lnTo>
                    <a:pt x="1694" y="1256"/>
                  </a:lnTo>
                  <a:cubicBezTo>
                    <a:pt x="1613" y="1211"/>
                    <a:pt x="1554" y="1175"/>
                    <a:pt x="1483" y="1149"/>
                  </a:cubicBezTo>
                  <a:cubicBezTo>
                    <a:pt x="1341" y="1096"/>
                    <a:pt x="1209" y="1008"/>
                    <a:pt x="1070" y="952"/>
                  </a:cubicBezTo>
                  <a:cubicBezTo>
                    <a:pt x="1064" y="949"/>
                    <a:pt x="1058" y="948"/>
                    <a:pt x="1052" y="947"/>
                  </a:cubicBezTo>
                  <a:cubicBezTo>
                    <a:pt x="911" y="879"/>
                    <a:pt x="699" y="829"/>
                    <a:pt x="575" y="723"/>
                  </a:cubicBezTo>
                  <a:cubicBezTo>
                    <a:pt x="543" y="696"/>
                    <a:pt x="426" y="689"/>
                    <a:pt x="429" y="561"/>
                  </a:cubicBezTo>
                  <a:cubicBezTo>
                    <a:pt x="416" y="529"/>
                    <a:pt x="370" y="511"/>
                    <a:pt x="370" y="464"/>
                  </a:cubicBezTo>
                  <a:cubicBezTo>
                    <a:pt x="370" y="416"/>
                    <a:pt x="376" y="380"/>
                    <a:pt x="363" y="319"/>
                  </a:cubicBezTo>
                  <a:cubicBezTo>
                    <a:pt x="236" y="244"/>
                    <a:pt x="120" y="177"/>
                    <a:pt x="0" y="138"/>
                  </a:cubicBezTo>
                </a:path>
              </a:pathLst>
            </a:custGeom>
            <a:solidFill>
              <a:srgbClr val="FBC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872">
              <a:extLst>
                <a:ext uri="{FF2B5EF4-FFF2-40B4-BE49-F238E27FC236}">
                  <a16:creationId xmlns:a16="http://schemas.microsoft.com/office/drawing/2014/main" id="{46C8357D-8366-AC49-9A9E-D0A0C7F7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675" y="3996308"/>
              <a:ext cx="459981" cy="298871"/>
            </a:xfrm>
            <a:custGeom>
              <a:avLst/>
              <a:gdLst>
                <a:gd name="T0" fmla="*/ 343 w 343"/>
                <a:gd name="T1" fmla="*/ 222 h 222"/>
                <a:gd name="T2" fmla="*/ 266 w 343"/>
                <a:gd name="T3" fmla="*/ 206 h 222"/>
                <a:gd name="T4" fmla="*/ 0 w 343"/>
                <a:gd name="T5" fmla="*/ 2 h 222"/>
                <a:gd name="T6" fmla="*/ 15 w 343"/>
                <a:gd name="T7" fmla="*/ 7 h 222"/>
                <a:gd name="T8" fmla="*/ 20 w 343"/>
                <a:gd name="T9" fmla="*/ 0 h 222"/>
                <a:gd name="T10" fmla="*/ 61 w 343"/>
                <a:gd name="T11" fmla="*/ 19 h 222"/>
                <a:gd name="T12" fmla="*/ 343 w 343"/>
                <a:gd name="T1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222">
                  <a:moveTo>
                    <a:pt x="343" y="222"/>
                  </a:moveTo>
                  <a:cubicBezTo>
                    <a:pt x="318" y="216"/>
                    <a:pt x="292" y="210"/>
                    <a:pt x="266" y="206"/>
                  </a:cubicBezTo>
                  <a:cubicBezTo>
                    <a:pt x="222" y="144"/>
                    <a:pt x="110" y="66"/>
                    <a:pt x="0" y="2"/>
                  </a:cubicBezTo>
                  <a:cubicBezTo>
                    <a:pt x="5" y="3"/>
                    <a:pt x="10" y="5"/>
                    <a:pt x="15" y="7"/>
                  </a:cubicBezTo>
                  <a:cubicBezTo>
                    <a:pt x="16" y="5"/>
                    <a:pt x="18" y="2"/>
                    <a:pt x="20" y="0"/>
                  </a:cubicBezTo>
                  <a:cubicBezTo>
                    <a:pt x="34" y="6"/>
                    <a:pt x="48" y="13"/>
                    <a:pt x="61" y="19"/>
                  </a:cubicBezTo>
                  <a:cubicBezTo>
                    <a:pt x="167" y="69"/>
                    <a:pt x="266" y="132"/>
                    <a:pt x="343" y="222"/>
                  </a:cubicBezTo>
                </a:path>
              </a:pathLst>
            </a:custGeom>
            <a:solidFill>
              <a:srgbClr val="D2A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873">
              <a:extLst>
                <a:ext uri="{FF2B5EF4-FFF2-40B4-BE49-F238E27FC236}">
                  <a16:creationId xmlns:a16="http://schemas.microsoft.com/office/drawing/2014/main" id="{1B84510D-C7F2-0345-88A7-8747BB2B2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22" y="4103715"/>
              <a:ext cx="317550" cy="233493"/>
            </a:xfrm>
            <a:custGeom>
              <a:avLst/>
              <a:gdLst>
                <a:gd name="T0" fmla="*/ 188 w 236"/>
                <a:gd name="T1" fmla="*/ 174 h 174"/>
                <a:gd name="T2" fmla="*/ 0 w 236"/>
                <a:gd name="T3" fmla="*/ 3 h 174"/>
                <a:gd name="T4" fmla="*/ 0 w 236"/>
                <a:gd name="T5" fmla="*/ 0 h 174"/>
                <a:gd name="T6" fmla="*/ 236 w 236"/>
                <a:gd name="T7" fmla="*/ 172 h 174"/>
                <a:gd name="T8" fmla="*/ 219 w 236"/>
                <a:gd name="T9" fmla="*/ 170 h 174"/>
                <a:gd name="T10" fmla="*/ 188 w 236"/>
                <a:gd name="T1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174">
                  <a:moveTo>
                    <a:pt x="188" y="174"/>
                  </a:moveTo>
                  <a:cubicBezTo>
                    <a:pt x="158" y="132"/>
                    <a:pt x="53" y="28"/>
                    <a:pt x="0" y="3"/>
                  </a:cubicBezTo>
                  <a:lnTo>
                    <a:pt x="0" y="0"/>
                  </a:lnTo>
                  <a:cubicBezTo>
                    <a:pt x="112" y="67"/>
                    <a:pt x="203" y="135"/>
                    <a:pt x="236" y="172"/>
                  </a:cubicBezTo>
                  <a:cubicBezTo>
                    <a:pt x="230" y="171"/>
                    <a:pt x="225" y="170"/>
                    <a:pt x="219" y="170"/>
                  </a:cubicBezTo>
                  <a:cubicBezTo>
                    <a:pt x="209" y="170"/>
                    <a:pt x="198" y="172"/>
                    <a:pt x="188" y="174"/>
                  </a:cubicBezTo>
                </a:path>
              </a:pathLst>
            </a:custGeom>
            <a:solidFill>
              <a:srgbClr val="D2A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874">
              <a:extLst>
                <a:ext uri="{FF2B5EF4-FFF2-40B4-BE49-F238E27FC236}">
                  <a16:creationId xmlns:a16="http://schemas.microsoft.com/office/drawing/2014/main" id="{9BF2A86B-350C-914B-ADCD-9BA6F68D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334" y="4601054"/>
              <a:ext cx="32689" cy="16345"/>
            </a:xfrm>
            <a:custGeom>
              <a:avLst/>
              <a:gdLst>
                <a:gd name="T0" fmla="*/ 24 w 24"/>
                <a:gd name="T1" fmla="*/ 13 h 13"/>
                <a:gd name="T2" fmla="*/ 0 w 24"/>
                <a:gd name="T3" fmla="*/ 0 h 13"/>
                <a:gd name="T4" fmla="*/ 24 w 24"/>
                <a:gd name="T5" fmla="*/ 13 h 13"/>
                <a:gd name="T6" fmla="*/ 24 w 2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24" y="13"/>
                  </a:moveTo>
                  <a:cubicBezTo>
                    <a:pt x="16" y="9"/>
                    <a:pt x="8" y="5"/>
                    <a:pt x="0" y="0"/>
                  </a:cubicBezTo>
                  <a:cubicBezTo>
                    <a:pt x="8" y="5"/>
                    <a:pt x="16" y="9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</a:path>
              </a:pathLst>
            </a:custGeom>
            <a:solidFill>
              <a:srgbClr val="5B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875">
              <a:extLst>
                <a:ext uri="{FF2B5EF4-FFF2-40B4-BE49-F238E27FC236}">
                  <a16:creationId xmlns:a16="http://schemas.microsoft.com/office/drawing/2014/main" id="{028E6753-90BC-EE4C-AF5F-E2FD65E4C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306" y="4577704"/>
              <a:ext cx="74718" cy="193800"/>
            </a:xfrm>
            <a:custGeom>
              <a:avLst/>
              <a:gdLst>
                <a:gd name="T0" fmla="*/ 0 w 55"/>
                <a:gd name="T1" fmla="*/ 145 h 145"/>
                <a:gd name="T2" fmla="*/ 3 w 55"/>
                <a:gd name="T3" fmla="*/ 0 h 145"/>
                <a:gd name="T4" fmla="*/ 31 w 55"/>
                <a:gd name="T5" fmla="*/ 17 h 145"/>
                <a:gd name="T6" fmla="*/ 55 w 55"/>
                <a:gd name="T7" fmla="*/ 30 h 145"/>
                <a:gd name="T8" fmla="*/ 0 w 55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5">
                  <a:moveTo>
                    <a:pt x="0" y="145"/>
                  </a:moveTo>
                  <a:cubicBezTo>
                    <a:pt x="16" y="96"/>
                    <a:pt x="13" y="48"/>
                    <a:pt x="3" y="0"/>
                  </a:cubicBezTo>
                  <a:cubicBezTo>
                    <a:pt x="12" y="6"/>
                    <a:pt x="22" y="12"/>
                    <a:pt x="31" y="17"/>
                  </a:cubicBezTo>
                  <a:cubicBezTo>
                    <a:pt x="39" y="22"/>
                    <a:pt x="47" y="26"/>
                    <a:pt x="55" y="30"/>
                  </a:cubicBezTo>
                  <a:cubicBezTo>
                    <a:pt x="53" y="78"/>
                    <a:pt x="35" y="116"/>
                    <a:pt x="0" y="145"/>
                  </a:cubicBezTo>
                  <a:close/>
                </a:path>
              </a:pathLst>
            </a:custGeom>
            <a:solidFill>
              <a:srgbClr val="D2A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876">
              <a:extLst>
                <a:ext uri="{FF2B5EF4-FFF2-40B4-BE49-F238E27FC236}">
                  <a16:creationId xmlns:a16="http://schemas.microsoft.com/office/drawing/2014/main" id="{7969308B-0202-6849-92E0-3E30EC5C6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038" y="5273513"/>
              <a:ext cx="147101" cy="81723"/>
            </a:xfrm>
            <a:custGeom>
              <a:avLst/>
              <a:gdLst>
                <a:gd name="T0" fmla="*/ 110 w 110"/>
                <a:gd name="T1" fmla="*/ 61 h 61"/>
                <a:gd name="T2" fmla="*/ 0 w 110"/>
                <a:gd name="T3" fmla="*/ 0 h 61"/>
                <a:gd name="T4" fmla="*/ 0 w 110"/>
                <a:gd name="T5" fmla="*/ 0 h 61"/>
                <a:gd name="T6" fmla="*/ 110 w 11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61">
                  <a:moveTo>
                    <a:pt x="110" y="61"/>
                  </a:moveTo>
                  <a:cubicBezTo>
                    <a:pt x="69" y="38"/>
                    <a:pt x="34" y="18"/>
                    <a:pt x="0" y="0"/>
                  </a:cubicBezTo>
                  <a:lnTo>
                    <a:pt x="0" y="0"/>
                  </a:lnTo>
                  <a:cubicBezTo>
                    <a:pt x="34" y="18"/>
                    <a:pt x="69" y="38"/>
                    <a:pt x="110" y="61"/>
                  </a:cubicBezTo>
                  <a:close/>
                </a:path>
              </a:pathLst>
            </a:custGeom>
            <a:solidFill>
              <a:srgbClr val="693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877">
              <a:extLst>
                <a:ext uri="{FF2B5EF4-FFF2-40B4-BE49-F238E27FC236}">
                  <a16:creationId xmlns:a16="http://schemas.microsoft.com/office/drawing/2014/main" id="{87DCF6EB-AB02-5E48-8C1F-F4FD96D3E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4929" y="4157417"/>
              <a:ext cx="1625109" cy="1116096"/>
            </a:xfrm>
            <a:custGeom>
              <a:avLst/>
              <a:gdLst>
                <a:gd name="T0" fmla="*/ 1212 w 1212"/>
                <a:gd name="T1" fmla="*/ 830 h 830"/>
                <a:gd name="T2" fmla="*/ 1113 w 1212"/>
                <a:gd name="T3" fmla="*/ 785 h 830"/>
                <a:gd name="T4" fmla="*/ 700 w 1212"/>
                <a:gd name="T5" fmla="*/ 588 h 830"/>
                <a:gd name="T6" fmla="*/ 686 w 1212"/>
                <a:gd name="T7" fmla="*/ 584 h 830"/>
                <a:gd name="T8" fmla="*/ 700 w 1212"/>
                <a:gd name="T9" fmla="*/ 588 h 830"/>
                <a:gd name="T10" fmla="*/ 1113 w 1212"/>
                <a:gd name="T11" fmla="*/ 785 h 830"/>
                <a:gd name="T12" fmla="*/ 1212 w 1212"/>
                <a:gd name="T13" fmla="*/ 830 h 830"/>
                <a:gd name="T14" fmla="*/ 1212 w 1212"/>
                <a:gd name="T15" fmla="*/ 830 h 830"/>
                <a:gd name="T16" fmla="*/ 617 w 1212"/>
                <a:gd name="T17" fmla="*/ 555 h 830"/>
                <a:gd name="T18" fmla="*/ 205 w 1212"/>
                <a:gd name="T19" fmla="*/ 359 h 830"/>
                <a:gd name="T20" fmla="*/ 59 w 1212"/>
                <a:gd name="T21" fmla="*/ 202 h 830"/>
                <a:gd name="T22" fmla="*/ 205 w 1212"/>
                <a:gd name="T23" fmla="*/ 359 h 830"/>
                <a:gd name="T24" fmla="*/ 617 w 1212"/>
                <a:gd name="T25" fmla="*/ 555 h 830"/>
                <a:gd name="T26" fmla="*/ 0 w 1212"/>
                <a:gd name="T27" fmla="*/ 100 h 830"/>
                <a:gd name="T28" fmla="*/ 0 w 1212"/>
                <a:gd name="T29" fmla="*/ 100 h 830"/>
                <a:gd name="T30" fmla="*/ 0 w 1212"/>
                <a:gd name="T31" fmla="*/ 100 h 830"/>
                <a:gd name="T32" fmla="*/ 1 w 1212"/>
                <a:gd name="T33" fmla="*/ 18 h 830"/>
                <a:gd name="T34" fmla="*/ 0 w 1212"/>
                <a:gd name="T35" fmla="*/ 0 h 830"/>
                <a:gd name="T36" fmla="*/ 0 w 1212"/>
                <a:gd name="T37" fmla="*/ 0 h 830"/>
                <a:gd name="T38" fmla="*/ 1 w 1212"/>
                <a:gd name="T39" fmla="*/ 1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2" h="830">
                  <a:moveTo>
                    <a:pt x="1212" y="830"/>
                  </a:moveTo>
                  <a:cubicBezTo>
                    <a:pt x="1179" y="813"/>
                    <a:pt x="1147" y="797"/>
                    <a:pt x="1113" y="785"/>
                  </a:cubicBezTo>
                  <a:cubicBezTo>
                    <a:pt x="971" y="732"/>
                    <a:pt x="839" y="644"/>
                    <a:pt x="700" y="588"/>
                  </a:cubicBezTo>
                  <a:cubicBezTo>
                    <a:pt x="695" y="586"/>
                    <a:pt x="691" y="585"/>
                    <a:pt x="686" y="584"/>
                  </a:cubicBezTo>
                  <a:cubicBezTo>
                    <a:pt x="691" y="585"/>
                    <a:pt x="695" y="586"/>
                    <a:pt x="700" y="588"/>
                  </a:cubicBezTo>
                  <a:cubicBezTo>
                    <a:pt x="839" y="644"/>
                    <a:pt x="971" y="732"/>
                    <a:pt x="1113" y="785"/>
                  </a:cubicBezTo>
                  <a:cubicBezTo>
                    <a:pt x="1147" y="797"/>
                    <a:pt x="1179" y="813"/>
                    <a:pt x="1212" y="830"/>
                  </a:cubicBezTo>
                  <a:lnTo>
                    <a:pt x="1212" y="830"/>
                  </a:lnTo>
                  <a:moveTo>
                    <a:pt x="617" y="555"/>
                  </a:moveTo>
                  <a:cubicBezTo>
                    <a:pt x="481" y="500"/>
                    <a:pt x="311" y="450"/>
                    <a:pt x="205" y="359"/>
                  </a:cubicBezTo>
                  <a:cubicBezTo>
                    <a:pt x="174" y="332"/>
                    <a:pt x="59" y="325"/>
                    <a:pt x="59" y="202"/>
                  </a:cubicBezTo>
                  <a:cubicBezTo>
                    <a:pt x="59" y="325"/>
                    <a:pt x="174" y="332"/>
                    <a:pt x="205" y="359"/>
                  </a:cubicBezTo>
                  <a:cubicBezTo>
                    <a:pt x="311" y="450"/>
                    <a:pt x="481" y="500"/>
                    <a:pt x="617" y="555"/>
                  </a:cubicBez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" y="18"/>
                  </a:moveTo>
                  <a:cubicBezTo>
                    <a:pt x="1" y="12"/>
                    <a:pt x="0" y="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1" y="18"/>
                  </a:cubicBezTo>
                  <a:close/>
                </a:path>
              </a:pathLst>
            </a:custGeom>
            <a:solidFill>
              <a:srgbClr val="5B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879">
              <a:extLst>
                <a:ext uri="{FF2B5EF4-FFF2-40B4-BE49-F238E27FC236}">
                  <a16:creationId xmlns:a16="http://schemas.microsoft.com/office/drawing/2014/main" id="{F8465B93-B5B3-BA4C-9776-D54839AD9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26755" y="3762815"/>
              <a:ext cx="359579" cy="324556"/>
            </a:xfrm>
            <a:custGeom>
              <a:avLst/>
              <a:gdLst>
                <a:gd name="T0" fmla="*/ 205 w 269"/>
                <a:gd name="T1" fmla="*/ 242 h 242"/>
                <a:gd name="T2" fmla="*/ 205 w 269"/>
                <a:gd name="T3" fmla="*/ 242 h 242"/>
                <a:gd name="T4" fmla="*/ 269 w 269"/>
                <a:gd name="T5" fmla="*/ 0 h 242"/>
                <a:gd name="T6" fmla="*/ 269 w 269"/>
                <a:gd name="T7" fmla="*/ 0 h 242"/>
                <a:gd name="T8" fmla="*/ 205 w 269"/>
                <a:gd name="T9" fmla="*/ 242 h 242"/>
                <a:gd name="T10" fmla="*/ 0 w 269"/>
                <a:gd name="T11" fmla="*/ 187 h 242"/>
                <a:gd name="T12" fmla="*/ 115 w 269"/>
                <a:gd name="T13" fmla="*/ 23 h 242"/>
                <a:gd name="T14" fmla="*/ 0 w 269"/>
                <a:gd name="T15" fmla="*/ 18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242">
                  <a:moveTo>
                    <a:pt x="205" y="242"/>
                  </a:moveTo>
                  <a:cubicBezTo>
                    <a:pt x="205" y="242"/>
                    <a:pt x="205" y="242"/>
                    <a:pt x="205" y="242"/>
                  </a:cubicBezTo>
                  <a:cubicBezTo>
                    <a:pt x="217" y="160"/>
                    <a:pt x="240" y="82"/>
                    <a:pt x="269" y="0"/>
                  </a:cubicBezTo>
                  <a:lnTo>
                    <a:pt x="269" y="0"/>
                  </a:lnTo>
                  <a:cubicBezTo>
                    <a:pt x="240" y="82"/>
                    <a:pt x="217" y="160"/>
                    <a:pt x="205" y="242"/>
                  </a:cubicBezTo>
                  <a:close/>
                  <a:moveTo>
                    <a:pt x="0" y="187"/>
                  </a:moveTo>
                  <a:cubicBezTo>
                    <a:pt x="32" y="122"/>
                    <a:pt x="71" y="65"/>
                    <a:pt x="115" y="23"/>
                  </a:cubicBezTo>
                  <a:cubicBezTo>
                    <a:pt x="70" y="68"/>
                    <a:pt x="32" y="129"/>
                    <a:pt x="0" y="187"/>
                  </a:cubicBezTo>
                  <a:close/>
                </a:path>
              </a:pathLst>
            </a:custGeom>
            <a:solidFill>
              <a:srgbClr val="5D3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881">
              <a:extLst>
                <a:ext uri="{FF2B5EF4-FFF2-40B4-BE49-F238E27FC236}">
                  <a16:creationId xmlns:a16="http://schemas.microsoft.com/office/drawing/2014/main" id="{8F3F826A-416F-944C-818F-64B56257D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8632" y="3762815"/>
              <a:ext cx="488000" cy="179790"/>
            </a:xfrm>
            <a:custGeom>
              <a:avLst/>
              <a:gdLst>
                <a:gd name="T0" fmla="*/ 363 w 363"/>
                <a:gd name="T1" fmla="*/ 135 h 135"/>
                <a:gd name="T2" fmla="*/ 363 w 363"/>
                <a:gd name="T3" fmla="*/ 135 h 135"/>
                <a:gd name="T4" fmla="*/ 218 w 363"/>
                <a:gd name="T5" fmla="*/ 63 h 135"/>
                <a:gd name="T6" fmla="*/ 363 w 363"/>
                <a:gd name="T7" fmla="*/ 135 h 135"/>
                <a:gd name="T8" fmla="*/ 71 w 363"/>
                <a:gd name="T9" fmla="*/ 15 h 135"/>
                <a:gd name="T10" fmla="*/ 0 w 363"/>
                <a:gd name="T11" fmla="*/ 0 h 135"/>
                <a:gd name="T12" fmla="*/ 4 w 363"/>
                <a:gd name="T13" fmla="*/ 0 h 135"/>
                <a:gd name="T14" fmla="*/ 71 w 363"/>
                <a:gd name="T1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3" h="135">
                  <a:moveTo>
                    <a:pt x="363" y="135"/>
                  </a:moveTo>
                  <a:lnTo>
                    <a:pt x="363" y="135"/>
                  </a:lnTo>
                  <a:cubicBezTo>
                    <a:pt x="319" y="110"/>
                    <a:pt x="271" y="85"/>
                    <a:pt x="218" y="63"/>
                  </a:cubicBezTo>
                  <a:cubicBezTo>
                    <a:pt x="271" y="84"/>
                    <a:pt x="322" y="109"/>
                    <a:pt x="363" y="135"/>
                  </a:cubicBezTo>
                  <a:close/>
                  <a:moveTo>
                    <a:pt x="71" y="15"/>
                  </a:moveTo>
                  <a:cubicBezTo>
                    <a:pt x="48" y="9"/>
                    <a:pt x="25" y="4"/>
                    <a:pt x="0" y="0"/>
                  </a:cubicBezTo>
                  <a:lnTo>
                    <a:pt x="4" y="0"/>
                  </a:lnTo>
                  <a:cubicBezTo>
                    <a:pt x="25" y="3"/>
                    <a:pt x="47" y="8"/>
                    <a:pt x="71" y="15"/>
                  </a:cubicBezTo>
                  <a:close/>
                </a:path>
              </a:pathLst>
            </a:custGeom>
            <a:solidFill>
              <a:srgbClr val="5D3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883">
              <a:extLst>
                <a:ext uri="{FF2B5EF4-FFF2-40B4-BE49-F238E27FC236}">
                  <a16:creationId xmlns:a16="http://schemas.microsoft.com/office/drawing/2014/main" id="{83B397E5-C61B-544F-86D5-21779AC4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235" y="3914585"/>
              <a:ext cx="184460" cy="91063"/>
            </a:xfrm>
            <a:custGeom>
              <a:avLst/>
              <a:gdLst>
                <a:gd name="T0" fmla="*/ 132 w 137"/>
                <a:gd name="T1" fmla="*/ 68 h 68"/>
                <a:gd name="T2" fmla="*/ 117 w 137"/>
                <a:gd name="T3" fmla="*/ 63 h 68"/>
                <a:gd name="T4" fmla="*/ 0 w 137"/>
                <a:gd name="T5" fmla="*/ 0 h 68"/>
                <a:gd name="T6" fmla="*/ 137 w 137"/>
                <a:gd name="T7" fmla="*/ 61 h 68"/>
                <a:gd name="T8" fmla="*/ 132 w 137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8">
                  <a:moveTo>
                    <a:pt x="132" y="68"/>
                  </a:moveTo>
                  <a:cubicBezTo>
                    <a:pt x="127" y="66"/>
                    <a:pt x="122" y="64"/>
                    <a:pt x="117" y="63"/>
                  </a:cubicBezTo>
                  <a:cubicBezTo>
                    <a:pt x="76" y="39"/>
                    <a:pt x="36" y="18"/>
                    <a:pt x="0" y="0"/>
                  </a:cubicBezTo>
                  <a:cubicBezTo>
                    <a:pt x="47" y="18"/>
                    <a:pt x="94" y="40"/>
                    <a:pt x="137" y="61"/>
                  </a:cubicBezTo>
                  <a:cubicBezTo>
                    <a:pt x="135" y="63"/>
                    <a:pt x="133" y="66"/>
                    <a:pt x="132" y="68"/>
                  </a:cubicBezTo>
                </a:path>
              </a:pathLst>
            </a:custGeom>
            <a:solidFill>
              <a:srgbClr val="B29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68D4F62-26E2-8B4E-98E2-3584E79B0684}"/>
                </a:ext>
              </a:extLst>
            </p:cNvPr>
            <p:cNvGrpSpPr/>
            <p:nvPr/>
          </p:nvGrpSpPr>
          <p:grpSpPr>
            <a:xfrm>
              <a:off x="8159617" y="2926911"/>
              <a:ext cx="1377609" cy="793876"/>
              <a:chOff x="8159617" y="2926911"/>
              <a:chExt cx="1377609" cy="793876"/>
            </a:xfrm>
          </p:grpSpPr>
          <p:sp>
            <p:nvSpPr>
              <p:cNvPr id="264" name="Freeform 847">
                <a:extLst>
                  <a:ext uri="{FF2B5EF4-FFF2-40B4-BE49-F238E27FC236}">
                    <a16:creationId xmlns:a16="http://schemas.microsoft.com/office/drawing/2014/main" id="{78C99EED-2EC1-C044-B4C3-8DD23189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8843" y="2926911"/>
                <a:ext cx="779866" cy="779866"/>
              </a:xfrm>
              <a:custGeom>
                <a:avLst/>
                <a:gdLst>
                  <a:gd name="T0" fmla="*/ 467 w 581"/>
                  <a:gd name="T1" fmla="*/ 493 h 580"/>
                  <a:gd name="T2" fmla="*/ 414 w 581"/>
                  <a:gd name="T3" fmla="*/ 539 h 580"/>
                  <a:gd name="T4" fmla="*/ 408 w 581"/>
                  <a:gd name="T5" fmla="*/ 543 h 580"/>
                  <a:gd name="T6" fmla="*/ 214 w 581"/>
                  <a:gd name="T7" fmla="*/ 572 h 580"/>
                  <a:gd name="T8" fmla="*/ 150 w 581"/>
                  <a:gd name="T9" fmla="*/ 553 h 580"/>
                  <a:gd name="T10" fmla="*/ 142 w 581"/>
                  <a:gd name="T11" fmla="*/ 549 h 580"/>
                  <a:gd name="T12" fmla="*/ 134 w 581"/>
                  <a:gd name="T13" fmla="*/ 544 h 580"/>
                  <a:gd name="T14" fmla="*/ 129 w 581"/>
                  <a:gd name="T15" fmla="*/ 541 h 580"/>
                  <a:gd name="T16" fmla="*/ 125 w 581"/>
                  <a:gd name="T17" fmla="*/ 538 h 580"/>
                  <a:gd name="T18" fmla="*/ 67 w 581"/>
                  <a:gd name="T19" fmla="*/ 457 h 580"/>
                  <a:gd name="T20" fmla="*/ 40 w 581"/>
                  <a:gd name="T21" fmla="*/ 347 h 580"/>
                  <a:gd name="T22" fmla="*/ 38 w 581"/>
                  <a:gd name="T23" fmla="*/ 340 h 580"/>
                  <a:gd name="T24" fmla="*/ 35 w 581"/>
                  <a:gd name="T25" fmla="*/ 329 h 580"/>
                  <a:gd name="T26" fmla="*/ 31 w 581"/>
                  <a:gd name="T27" fmla="*/ 316 h 580"/>
                  <a:gd name="T28" fmla="*/ 28 w 581"/>
                  <a:gd name="T29" fmla="*/ 304 h 580"/>
                  <a:gd name="T30" fmla="*/ 24 w 581"/>
                  <a:gd name="T31" fmla="*/ 290 h 580"/>
                  <a:gd name="T32" fmla="*/ 20 w 581"/>
                  <a:gd name="T33" fmla="*/ 276 h 580"/>
                  <a:gd name="T34" fmla="*/ 18 w 581"/>
                  <a:gd name="T35" fmla="*/ 269 h 580"/>
                  <a:gd name="T36" fmla="*/ 14 w 581"/>
                  <a:gd name="T37" fmla="*/ 254 h 580"/>
                  <a:gd name="T38" fmla="*/ 7 w 581"/>
                  <a:gd name="T39" fmla="*/ 220 h 580"/>
                  <a:gd name="T40" fmla="*/ 5 w 581"/>
                  <a:gd name="T41" fmla="*/ 211 h 580"/>
                  <a:gd name="T42" fmla="*/ 3 w 581"/>
                  <a:gd name="T43" fmla="*/ 200 h 580"/>
                  <a:gd name="T44" fmla="*/ 1 w 581"/>
                  <a:gd name="T45" fmla="*/ 181 h 580"/>
                  <a:gd name="T46" fmla="*/ 0 w 581"/>
                  <a:gd name="T47" fmla="*/ 172 h 580"/>
                  <a:gd name="T48" fmla="*/ 0 w 581"/>
                  <a:gd name="T49" fmla="*/ 164 h 580"/>
                  <a:gd name="T50" fmla="*/ 0 w 581"/>
                  <a:gd name="T51" fmla="*/ 151 h 580"/>
                  <a:gd name="T52" fmla="*/ 0 w 581"/>
                  <a:gd name="T53" fmla="*/ 146 h 580"/>
                  <a:gd name="T54" fmla="*/ 0 w 581"/>
                  <a:gd name="T55" fmla="*/ 144 h 580"/>
                  <a:gd name="T56" fmla="*/ 0 w 581"/>
                  <a:gd name="T57" fmla="*/ 143 h 580"/>
                  <a:gd name="T58" fmla="*/ 0 w 581"/>
                  <a:gd name="T59" fmla="*/ 142 h 580"/>
                  <a:gd name="T60" fmla="*/ 0 w 581"/>
                  <a:gd name="T61" fmla="*/ 141 h 580"/>
                  <a:gd name="T62" fmla="*/ 1 w 581"/>
                  <a:gd name="T63" fmla="*/ 138 h 580"/>
                  <a:gd name="T64" fmla="*/ 3 w 581"/>
                  <a:gd name="T65" fmla="*/ 124 h 580"/>
                  <a:gd name="T66" fmla="*/ 23 w 581"/>
                  <a:gd name="T67" fmla="*/ 83 h 580"/>
                  <a:gd name="T68" fmla="*/ 29 w 581"/>
                  <a:gd name="T69" fmla="*/ 78 h 580"/>
                  <a:gd name="T70" fmla="*/ 36 w 581"/>
                  <a:gd name="T71" fmla="*/ 73 h 580"/>
                  <a:gd name="T72" fmla="*/ 37 w 581"/>
                  <a:gd name="T73" fmla="*/ 72 h 580"/>
                  <a:gd name="T74" fmla="*/ 39 w 581"/>
                  <a:gd name="T75" fmla="*/ 72 h 580"/>
                  <a:gd name="T76" fmla="*/ 39 w 581"/>
                  <a:gd name="T77" fmla="*/ 71 h 580"/>
                  <a:gd name="T78" fmla="*/ 39 w 581"/>
                  <a:gd name="T79" fmla="*/ 71 h 580"/>
                  <a:gd name="T80" fmla="*/ 517 w 581"/>
                  <a:gd name="T81" fmla="*/ 90 h 580"/>
                  <a:gd name="T82" fmla="*/ 517 w 581"/>
                  <a:gd name="T83" fmla="*/ 90 h 580"/>
                  <a:gd name="T84" fmla="*/ 523 w 581"/>
                  <a:gd name="T85" fmla="*/ 95 h 580"/>
                  <a:gd name="T86" fmla="*/ 530 w 581"/>
                  <a:gd name="T87" fmla="*/ 101 h 580"/>
                  <a:gd name="T88" fmla="*/ 542 w 581"/>
                  <a:gd name="T89" fmla="*/ 113 h 580"/>
                  <a:gd name="T90" fmla="*/ 552 w 581"/>
                  <a:gd name="T91" fmla="*/ 126 h 580"/>
                  <a:gd name="T92" fmla="*/ 571 w 581"/>
                  <a:gd name="T93" fmla="*/ 164 h 580"/>
                  <a:gd name="T94" fmla="*/ 572 w 581"/>
                  <a:gd name="T95" fmla="*/ 166 h 580"/>
                  <a:gd name="T96" fmla="*/ 573 w 581"/>
                  <a:gd name="T97" fmla="*/ 169 h 580"/>
                  <a:gd name="T98" fmla="*/ 579 w 581"/>
                  <a:gd name="T99" fmla="*/ 229 h 580"/>
                  <a:gd name="T100" fmla="*/ 467 w 581"/>
                  <a:gd name="T101" fmla="*/ 493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1" h="580">
                    <a:moveTo>
                      <a:pt x="467" y="493"/>
                    </a:moveTo>
                    <a:cubicBezTo>
                      <a:pt x="452" y="512"/>
                      <a:pt x="434" y="527"/>
                      <a:pt x="414" y="539"/>
                    </a:cubicBezTo>
                    <a:cubicBezTo>
                      <a:pt x="412" y="541"/>
                      <a:pt x="410" y="542"/>
                      <a:pt x="408" y="543"/>
                    </a:cubicBezTo>
                    <a:cubicBezTo>
                      <a:pt x="350" y="575"/>
                      <a:pt x="278" y="580"/>
                      <a:pt x="214" y="572"/>
                    </a:cubicBezTo>
                    <a:cubicBezTo>
                      <a:pt x="189" y="568"/>
                      <a:pt x="168" y="562"/>
                      <a:pt x="150" y="553"/>
                    </a:cubicBezTo>
                    <a:cubicBezTo>
                      <a:pt x="148" y="552"/>
                      <a:pt x="145" y="550"/>
                      <a:pt x="142" y="549"/>
                    </a:cubicBezTo>
                    <a:cubicBezTo>
                      <a:pt x="139" y="547"/>
                      <a:pt x="137" y="546"/>
                      <a:pt x="134" y="544"/>
                    </a:cubicBezTo>
                    <a:cubicBezTo>
                      <a:pt x="132" y="543"/>
                      <a:pt x="131" y="542"/>
                      <a:pt x="129" y="541"/>
                    </a:cubicBezTo>
                    <a:lnTo>
                      <a:pt x="125" y="538"/>
                    </a:lnTo>
                    <a:cubicBezTo>
                      <a:pt x="97" y="517"/>
                      <a:pt x="80" y="489"/>
                      <a:pt x="67" y="457"/>
                    </a:cubicBezTo>
                    <a:cubicBezTo>
                      <a:pt x="55" y="424"/>
                      <a:pt x="47" y="387"/>
                      <a:pt x="40" y="347"/>
                    </a:cubicBezTo>
                    <a:cubicBezTo>
                      <a:pt x="39" y="345"/>
                      <a:pt x="39" y="343"/>
                      <a:pt x="38" y="340"/>
                    </a:cubicBezTo>
                    <a:cubicBezTo>
                      <a:pt x="37" y="337"/>
                      <a:pt x="36" y="333"/>
                      <a:pt x="35" y="329"/>
                    </a:cubicBezTo>
                    <a:cubicBezTo>
                      <a:pt x="34" y="325"/>
                      <a:pt x="33" y="321"/>
                      <a:pt x="31" y="316"/>
                    </a:cubicBezTo>
                    <a:cubicBezTo>
                      <a:pt x="30" y="312"/>
                      <a:pt x="29" y="308"/>
                      <a:pt x="28" y="304"/>
                    </a:cubicBezTo>
                    <a:cubicBezTo>
                      <a:pt x="27" y="299"/>
                      <a:pt x="25" y="295"/>
                      <a:pt x="24" y="290"/>
                    </a:cubicBezTo>
                    <a:cubicBezTo>
                      <a:pt x="23" y="286"/>
                      <a:pt x="21" y="281"/>
                      <a:pt x="20" y="276"/>
                    </a:cubicBezTo>
                    <a:cubicBezTo>
                      <a:pt x="19" y="274"/>
                      <a:pt x="19" y="272"/>
                      <a:pt x="18" y="269"/>
                    </a:cubicBezTo>
                    <a:cubicBezTo>
                      <a:pt x="17" y="264"/>
                      <a:pt x="16" y="259"/>
                      <a:pt x="14" y="254"/>
                    </a:cubicBezTo>
                    <a:cubicBezTo>
                      <a:pt x="12" y="243"/>
                      <a:pt x="9" y="232"/>
                      <a:pt x="7" y="220"/>
                    </a:cubicBezTo>
                    <a:cubicBezTo>
                      <a:pt x="6" y="217"/>
                      <a:pt x="6" y="214"/>
                      <a:pt x="5" y="211"/>
                    </a:cubicBezTo>
                    <a:cubicBezTo>
                      <a:pt x="5" y="207"/>
                      <a:pt x="4" y="204"/>
                      <a:pt x="3" y="200"/>
                    </a:cubicBezTo>
                    <a:cubicBezTo>
                      <a:pt x="2" y="194"/>
                      <a:pt x="2" y="187"/>
                      <a:pt x="1" y="181"/>
                    </a:cubicBezTo>
                    <a:cubicBezTo>
                      <a:pt x="1" y="178"/>
                      <a:pt x="1" y="175"/>
                      <a:pt x="0" y="172"/>
                    </a:cubicBezTo>
                    <a:cubicBezTo>
                      <a:pt x="0" y="169"/>
                      <a:pt x="0" y="167"/>
                      <a:pt x="0" y="164"/>
                    </a:cubicBezTo>
                    <a:cubicBezTo>
                      <a:pt x="0" y="160"/>
                      <a:pt x="0" y="156"/>
                      <a:pt x="0" y="151"/>
                    </a:cubicBezTo>
                    <a:cubicBezTo>
                      <a:pt x="0" y="149"/>
                      <a:pt x="0" y="147"/>
                      <a:pt x="0" y="146"/>
                    </a:cubicBezTo>
                    <a:lnTo>
                      <a:pt x="0" y="144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1" y="138"/>
                    </a:lnTo>
                    <a:cubicBezTo>
                      <a:pt x="1" y="133"/>
                      <a:pt x="2" y="128"/>
                      <a:pt x="3" y="124"/>
                    </a:cubicBezTo>
                    <a:cubicBezTo>
                      <a:pt x="6" y="108"/>
                      <a:pt x="13" y="93"/>
                      <a:pt x="23" y="83"/>
                    </a:cubicBezTo>
                    <a:cubicBezTo>
                      <a:pt x="25" y="81"/>
                      <a:pt x="27" y="79"/>
                      <a:pt x="29" y="78"/>
                    </a:cubicBezTo>
                    <a:cubicBezTo>
                      <a:pt x="31" y="76"/>
                      <a:pt x="33" y="74"/>
                      <a:pt x="36" y="73"/>
                    </a:cubicBezTo>
                    <a:lnTo>
                      <a:pt x="37" y="72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39" y="71"/>
                    </a:lnTo>
                    <a:cubicBezTo>
                      <a:pt x="149" y="21"/>
                      <a:pt x="399" y="0"/>
                      <a:pt x="517" y="90"/>
                    </a:cubicBezTo>
                    <a:lnTo>
                      <a:pt x="517" y="90"/>
                    </a:lnTo>
                    <a:cubicBezTo>
                      <a:pt x="519" y="91"/>
                      <a:pt x="521" y="93"/>
                      <a:pt x="523" y="95"/>
                    </a:cubicBezTo>
                    <a:cubicBezTo>
                      <a:pt x="526" y="97"/>
                      <a:pt x="528" y="99"/>
                      <a:pt x="530" y="101"/>
                    </a:cubicBezTo>
                    <a:cubicBezTo>
                      <a:pt x="534" y="105"/>
                      <a:pt x="538" y="109"/>
                      <a:pt x="542" y="113"/>
                    </a:cubicBezTo>
                    <a:cubicBezTo>
                      <a:pt x="546" y="117"/>
                      <a:pt x="549" y="122"/>
                      <a:pt x="552" y="126"/>
                    </a:cubicBezTo>
                    <a:cubicBezTo>
                      <a:pt x="560" y="138"/>
                      <a:pt x="567" y="150"/>
                      <a:pt x="571" y="164"/>
                    </a:cubicBezTo>
                    <a:lnTo>
                      <a:pt x="572" y="166"/>
                    </a:lnTo>
                    <a:lnTo>
                      <a:pt x="573" y="169"/>
                    </a:lnTo>
                    <a:cubicBezTo>
                      <a:pt x="578" y="187"/>
                      <a:pt x="581" y="207"/>
                      <a:pt x="579" y="229"/>
                    </a:cubicBezTo>
                    <a:cubicBezTo>
                      <a:pt x="571" y="322"/>
                      <a:pt x="525" y="421"/>
                      <a:pt x="467" y="493"/>
                    </a:cubicBezTo>
                  </a:path>
                </a:pathLst>
              </a:custGeom>
              <a:solidFill>
                <a:srgbClr val="F6C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5" name="Rectangle 848">
                <a:extLst>
                  <a:ext uri="{FF2B5EF4-FFF2-40B4-BE49-F238E27FC236}">
                    <a16:creationId xmlns:a16="http://schemas.microsoft.com/office/drawing/2014/main" id="{761CE4F1-FBBD-ED42-B68C-394B8C864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7876" y="3022642"/>
                <a:ext cx="4670" cy="2336"/>
              </a:xfrm>
              <a:prstGeom prst="rect">
                <a:avLst/>
              </a:prstGeom>
              <a:solidFill>
                <a:srgbClr val="65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6" name="Freeform 849">
                <a:extLst>
                  <a:ext uri="{FF2B5EF4-FFF2-40B4-BE49-F238E27FC236}">
                    <a16:creationId xmlns:a16="http://schemas.microsoft.com/office/drawing/2014/main" id="{3A24558C-C2C1-BA4C-B330-F2185ECD6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8843" y="3022642"/>
                <a:ext cx="777531" cy="616421"/>
              </a:xfrm>
              <a:custGeom>
                <a:avLst/>
                <a:gdLst>
                  <a:gd name="T0" fmla="*/ 117 w 580"/>
                  <a:gd name="T1" fmla="*/ 460 h 460"/>
                  <a:gd name="T2" fmla="*/ 67 w 580"/>
                  <a:gd name="T3" fmla="*/ 386 h 460"/>
                  <a:gd name="T4" fmla="*/ 40 w 580"/>
                  <a:gd name="T5" fmla="*/ 276 h 460"/>
                  <a:gd name="T6" fmla="*/ 38 w 580"/>
                  <a:gd name="T7" fmla="*/ 269 h 460"/>
                  <a:gd name="T8" fmla="*/ 32 w 580"/>
                  <a:gd name="T9" fmla="*/ 246 h 460"/>
                  <a:gd name="T10" fmla="*/ 28 w 580"/>
                  <a:gd name="T11" fmla="*/ 233 h 460"/>
                  <a:gd name="T12" fmla="*/ 20 w 580"/>
                  <a:gd name="T13" fmla="*/ 205 h 460"/>
                  <a:gd name="T14" fmla="*/ 18 w 580"/>
                  <a:gd name="T15" fmla="*/ 198 h 460"/>
                  <a:gd name="T16" fmla="*/ 14 w 580"/>
                  <a:gd name="T17" fmla="*/ 183 h 460"/>
                  <a:gd name="T18" fmla="*/ 7 w 580"/>
                  <a:gd name="T19" fmla="*/ 149 h 460"/>
                  <a:gd name="T20" fmla="*/ 5 w 580"/>
                  <a:gd name="T21" fmla="*/ 140 h 460"/>
                  <a:gd name="T22" fmla="*/ 3 w 580"/>
                  <a:gd name="T23" fmla="*/ 129 h 460"/>
                  <a:gd name="T24" fmla="*/ 1 w 580"/>
                  <a:gd name="T25" fmla="*/ 110 h 460"/>
                  <a:gd name="T26" fmla="*/ 0 w 580"/>
                  <a:gd name="T27" fmla="*/ 94 h 460"/>
                  <a:gd name="T28" fmla="*/ 0 w 580"/>
                  <a:gd name="T29" fmla="*/ 86 h 460"/>
                  <a:gd name="T30" fmla="*/ 0 w 580"/>
                  <a:gd name="T31" fmla="*/ 80 h 460"/>
                  <a:gd name="T32" fmla="*/ 0 w 580"/>
                  <a:gd name="T33" fmla="*/ 73 h 460"/>
                  <a:gd name="T34" fmla="*/ 0 w 580"/>
                  <a:gd name="T35" fmla="*/ 71 h 460"/>
                  <a:gd name="T36" fmla="*/ 1 w 580"/>
                  <a:gd name="T37" fmla="*/ 67 h 460"/>
                  <a:gd name="T38" fmla="*/ 23 w 580"/>
                  <a:gd name="T39" fmla="*/ 12 h 460"/>
                  <a:gd name="T40" fmla="*/ 36 w 580"/>
                  <a:gd name="T41" fmla="*/ 2 h 460"/>
                  <a:gd name="T42" fmla="*/ 39 w 580"/>
                  <a:gd name="T43" fmla="*/ 1 h 460"/>
                  <a:gd name="T44" fmla="*/ 39 w 580"/>
                  <a:gd name="T45" fmla="*/ 1 h 460"/>
                  <a:gd name="T46" fmla="*/ 132 w 580"/>
                  <a:gd name="T47" fmla="*/ 365 h 460"/>
                  <a:gd name="T48" fmla="*/ 236 w 580"/>
                  <a:gd name="T49" fmla="*/ 391 h 460"/>
                  <a:gd name="T50" fmla="*/ 538 w 580"/>
                  <a:gd name="T51" fmla="*/ 168 h 460"/>
                  <a:gd name="T52" fmla="*/ 523 w 580"/>
                  <a:gd name="T53" fmla="*/ 24 h 460"/>
                  <a:gd name="T54" fmla="*/ 542 w 580"/>
                  <a:gd name="T55" fmla="*/ 42 h 460"/>
                  <a:gd name="T56" fmla="*/ 571 w 580"/>
                  <a:gd name="T57" fmla="*/ 93 h 460"/>
                  <a:gd name="T58" fmla="*/ 573 w 580"/>
                  <a:gd name="T59" fmla="*/ 98 h 460"/>
                  <a:gd name="T60" fmla="*/ 573 w 580"/>
                  <a:gd name="T61" fmla="*/ 98 h 460"/>
                  <a:gd name="T62" fmla="*/ 573 w 580"/>
                  <a:gd name="T63" fmla="*/ 98 h 460"/>
                  <a:gd name="T64" fmla="*/ 573 w 580"/>
                  <a:gd name="T65" fmla="*/ 98 h 460"/>
                  <a:gd name="T66" fmla="*/ 579 w 580"/>
                  <a:gd name="T67" fmla="*/ 158 h 460"/>
                  <a:gd name="T68" fmla="*/ 579 w 580"/>
                  <a:gd name="T69" fmla="*/ 161 h 460"/>
                  <a:gd name="T70" fmla="*/ 467 w 580"/>
                  <a:gd name="T71" fmla="*/ 422 h 460"/>
                  <a:gd name="T72" fmla="*/ 427 w 580"/>
                  <a:gd name="T73" fmla="*/ 46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80" h="460">
                    <a:moveTo>
                      <a:pt x="427" y="460"/>
                    </a:moveTo>
                    <a:lnTo>
                      <a:pt x="117" y="460"/>
                    </a:lnTo>
                    <a:cubicBezTo>
                      <a:pt x="94" y="440"/>
                      <a:pt x="79" y="415"/>
                      <a:pt x="67" y="386"/>
                    </a:cubicBezTo>
                    <a:lnTo>
                      <a:pt x="67" y="386"/>
                    </a:lnTo>
                    <a:cubicBezTo>
                      <a:pt x="55" y="353"/>
                      <a:pt x="47" y="316"/>
                      <a:pt x="40" y="276"/>
                    </a:cubicBezTo>
                    <a:lnTo>
                      <a:pt x="40" y="276"/>
                    </a:lnTo>
                    <a:cubicBezTo>
                      <a:pt x="39" y="274"/>
                      <a:pt x="39" y="272"/>
                      <a:pt x="38" y="269"/>
                    </a:cubicBezTo>
                    <a:lnTo>
                      <a:pt x="38" y="269"/>
                    </a:lnTo>
                    <a:cubicBezTo>
                      <a:pt x="37" y="266"/>
                      <a:pt x="36" y="262"/>
                      <a:pt x="35" y="258"/>
                    </a:cubicBezTo>
                    <a:cubicBezTo>
                      <a:pt x="34" y="254"/>
                      <a:pt x="33" y="250"/>
                      <a:pt x="32" y="246"/>
                    </a:cubicBezTo>
                    <a:cubicBezTo>
                      <a:pt x="32" y="246"/>
                      <a:pt x="31" y="246"/>
                      <a:pt x="31" y="245"/>
                    </a:cubicBezTo>
                    <a:cubicBezTo>
                      <a:pt x="30" y="241"/>
                      <a:pt x="29" y="237"/>
                      <a:pt x="28" y="233"/>
                    </a:cubicBezTo>
                    <a:cubicBezTo>
                      <a:pt x="27" y="228"/>
                      <a:pt x="25" y="224"/>
                      <a:pt x="24" y="219"/>
                    </a:cubicBezTo>
                    <a:cubicBezTo>
                      <a:pt x="23" y="215"/>
                      <a:pt x="21" y="210"/>
                      <a:pt x="20" y="205"/>
                    </a:cubicBezTo>
                    <a:lnTo>
                      <a:pt x="20" y="205"/>
                    </a:lnTo>
                    <a:cubicBezTo>
                      <a:pt x="19" y="203"/>
                      <a:pt x="19" y="200"/>
                      <a:pt x="18" y="198"/>
                    </a:cubicBezTo>
                    <a:lnTo>
                      <a:pt x="18" y="198"/>
                    </a:lnTo>
                    <a:cubicBezTo>
                      <a:pt x="17" y="193"/>
                      <a:pt x="16" y="188"/>
                      <a:pt x="14" y="183"/>
                    </a:cubicBezTo>
                    <a:cubicBezTo>
                      <a:pt x="12" y="172"/>
                      <a:pt x="9" y="161"/>
                      <a:pt x="7" y="149"/>
                    </a:cubicBezTo>
                    <a:lnTo>
                      <a:pt x="7" y="149"/>
                    </a:lnTo>
                    <a:cubicBezTo>
                      <a:pt x="6" y="146"/>
                      <a:pt x="6" y="143"/>
                      <a:pt x="5" y="140"/>
                    </a:cubicBezTo>
                    <a:lnTo>
                      <a:pt x="5" y="140"/>
                    </a:lnTo>
                    <a:cubicBezTo>
                      <a:pt x="5" y="136"/>
                      <a:pt x="4" y="133"/>
                      <a:pt x="3" y="129"/>
                    </a:cubicBezTo>
                    <a:lnTo>
                      <a:pt x="3" y="129"/>
                    </a:lnTo>
                    <a:cubicBezTo>
                      <a:pt x="2" y="123"/>
                      <a:pt x="2" y="116"/>
                      <a:pt x="1" y="110"/>
                    </a:cubicBezTo>
                    <a:lnTo>
                      <a:pt x="1" y="110"/>
                    </a:lnTo>
                    <a:cubicBezTo>
                      <a:pt x="1" y="107"/>
                      <a:pt x="1" y="104"/>
                      <a:pt x="0" y="101"/>
                    </a:cubicBezTo>
                    <a:cubicBezTo>
                      <a:pt x="0" y="98"/>
                      <a:pt x="0" y="96"/>
                      <a:pt x="0" y="94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91"/>
                      <a:pt x="0" y="89"/>
                      <a:pt x="0" y="86"/>
                    </a:cubicBezTo>
                    <a:cubicBezTo>
                      <a:pt x="0" y="84"/>
                      <a:pt x="0" y="83"/>
                      <a:pt x="0" y="81"/>
                    </a:cubicBezTo>
                    <a:cubicBezTo>
                      <a:pt x="0" y="81"/>
                      <a:pt x="0" y="81"/>
                      <a:pt x="0" y="80"/>
                    </a:cubicBezTo>
                    <a:cubicBezTo>
                      <a:pt x="0" y="78"/>
                      <a:pt x="0" y="76"/>
                      <a:pt x="0" y="75"/>
                    </a:cubicBezTo>
                    <a:lnTo>
                      <a:pt x="0" y="73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1" y="67"/>
                    </a:lnTo>
                    <a:cubicBezTo>
                      <a:pt x="1" y="62"/>
                      <a:pt x="2" y="57"/>
                      <a:pt x="3" y="53"/>
                    </a:cubicBezTo>
                    <a:cubicBezTo>
                      <a:pt x="6" y="37"/>
                      <a:pt x="13" y="22"/>
                      <a:pt x="23" y="12"/>
                    </a:cubicBezTo>
                    <a:cubicBezTo>
                      <a:pt x="25" y="10"/>
                      <a:pt x="27" y="8"/>
                      <a:pt x="29" y="7"/>
                    </a:cubicBezTo>
                    <a:cubicBezTo>
                      <a:pt x="31" y="5"/>
                      <a:pt x="33" y="3"/>
                      <a:pt x="36" y="2"/>
                    </a:cubicBez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39" y="1"/>
                    </a:lnTo>
                    <a:cubicBezTo>
                      <a:pt x="14" y="80"/>
                      <a:pt x="35" y="204"/>
                      <a:pt x="58" y="259"/>
                    </a:cubicBezTo>
                    <a:cubicBezTo>
                      <a:pt x="74" y="297"/>
                      <a:pt x="100" y="336"/>
                      <a:pt x="132" y="365"/>
                    </a:cubicBezTo>
                    <a:cubicBezTo>
                      <a:pt x="155" y="387"/>
                      <a:pt x="181" y="391"/>
                      <a:pt x="210" y="391"/>
                    </a:cubicBezTo>
                    <a:cubicBezTo>
                      <a:pt x="219" y="391"/>
                      <a:pt x="227" y="391"/>
                      <a:pt x="236" y="391"/>
                    </a:cubicBezTo>
                    <a:cubicBezTo>
                      <a:pt x="303" y="387"/>
                      <a:pt x="377" y="383"/>
                      <a:pt x="441" y="357"/>
                    </a:cubicBezTo>
                    <a:cubicBezTo>
                      <a:pt x="506" y="329"/>
                      <a:pt x="526" y="232"/>
                      <a:pt x="538" y="168"/>
                    </a:cubicBezTo>
                    <a:cubicBezTo>
                      <a:pt x="547" y="115"/>
                      <a:pt x="545" y="61"/>
                      <a:pt x="517" y="19"/>
                    </a:cubicBezTo>
                    <a:cubicBezTo>
                      <a:pt x="519" y="20"/>
                      <a:pt x="521" y="22"/>
                      <a:pt x="523" y="24"/>
                    </a:cubicBezTo>
                    <a:cubicBezTo>
                      <a:pt x="526" y="26"/>
                      <a:pt x="528" y="28"/>
                      <a:pt x="530" y="30"/>
                    </a:cubicBezTo>
                    <a:cubicBezTo>
                      <a:pt x="534" y="34"/>
                      <a:pt x="538" y="38"/>
                      <a:pt x="542" y="42"/>
                    </a:cubicBezTo>
                    <a:cubicBezTo>
                      <a:pt x="546" y="46"/>
                      <a:pt x="549" y="51"/>
                      <a:pt x="552" y="55"/>
                    </a:cubicBezTo>
                    <a:cubicBezTo>
                      <a:pt x="560" y="67"/>
                      <a:pt x="567" y="79"/>
                      <a:pt x="571" y="93"/>
                    </a:cubicBezTo>
                    <a:lnTo>
                      <a:pt x="572" y="95"/>
                    </a:lnTo>
                    <a:lnTo>
                      <a:pt x="573" y="98"/>
                    </a:lnTo>
                    <a:lnTo>
                      <a:pt x="573" y="98"/>
                    </a:lnTo>
                    <a:lnTo>
                      <a:pt x="573" y="98"/>
                    </a:lnTo>
                    <a:lnTo>
                      <a:pt x="573" y="98"/>
                    </a:lnTo>
                    <a:lnTo>
                      <a:pt x="573" y="98"/>
                    </a:lnTo>
                    <a:lnTo>
                      <a:pt x="573" y="98"/>
                    </a:lnTo>
                    <a:cubicBezTo>
                      <a:pt x="573" y="98"/>
                      <a:pt x="573" y="98"/>
                      <a:pt x="573" y="98"/>
                    </a:cubicBezTo>
                    <a:cubicBezTo>
                      <a:pt x="577" y="113"/>
                      <a:pt x="580" y="129"/>
                      <a:pt x="580" y="146"/>
                    </a:cubicBezTo>
                    <a:cubicBezTo>
                      <a:pt x="580" y="150"/>
                      <a:pt x="580" y="154"/>
                      <a:pt x="579" y="158"/>
                    </a:cubicBezTo>
                    <a:cubicBezTo>
                      <a:pt x="579" y="159"/>
                      <a:pt x="579" y="159"/>
                      <a:pt x="579" y="160"/>
                    </a:cubicBezTo>
                    <a:cubicBezTo>
                      <a:pt x="579" y="160"/>
                      <a:pt x="579" y="160"/>
                      <a:pt x="579" y="161"/>
                    </a:cubicBezTo>
                    <a:cubicBezTo>
                      <a:pt x="571" y="239"/>
                      <a:pt x="537" y="321"/>
                      <a:pt x="492" y="388"/>
                    </a:cubicBezTo>
                    <a:cubicBezTo>
                      <a:pt x="484" y="400"/>
                      <a:pt x="475" y="411"/>
                      <a:pt x="467" y="422"/>
                    </a:cubicBezTo>
                    <a:cubicBezTo>
                      <a:pt x="464" y="425"/>
                      <a:pt x="461" y="429"/>
                      <a:pt x="458" y="432"/>
                    </a:cubicBezTo>
                    <a:cubicBezTo>
                      <a:pt x="449" y="443"/>
                      <a:pt x="438" y="452"/>
                      <a:pt x="427" y="460"/>
                    </a:cubicBezTo>
                  </a:path>
                </a:pathLst>
              </a:custGeom>
              <a:solidFill>
                <a:srgbClr val="E0A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7" name="Freeform 850">
                <a:extLst>
                  <a:ext uri="{FF2B5EF4-FFF2-40B4-BE49-F238E27FC236}">
                    <a16:creationId xmlns:a16="http://schemas.microsoft.com/office/drawing/2014/main" id="{9F1E406E-3C48-CF46-999B-266EF63AF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5216" y="3153398"/>
                <a:ext cx="378258" cy="516020"/>
              </a:xfrm>
              <a:custGeom>
                <a:avLst/>
                <a:gdLst>
                  <a:gd name="T0" fmla="*/ 275 w 282"/>
                  <a:gd name="T1" fmla="*/ 157 h 383"/>
                  <a:gd name="T2" fmla="*/ 228 w 282"/>
                  <a:gd name="T3" fmla="*/ 265 h 383"/>
                  <a:gd name="T4" fmla="*/ 153 w 282"/>
                  <a:gd name="T5" fmla="*/ 364 h 383"/>
                  <a:gd name="T6" fmla="*/ 149 w 282"/>
                  <a:gd name="T7" fmla="*/ 366 h 383"/>
                  <a:gd name="T8" fmla="*/ 149 w 282"/>
                  <a:gd name="T9" fmla="*/ 366 h 383"/>
                  <a:gd name="T10" fmla="*/ 54 w 282"/>
                  <a:gd name="T11" fmla="*/ 383 h 383"/>
                  <a:gd name="T12" fmla="*/ 0 w 282"/>
                  <a:gd name="T13" fmla="*/ 374 h 383"/>
                  <a:gd name="T14" fmla="*/ 6 w 282"/>
                  <a:gd name="T15" fmla="*/ 370 h 383"/>
                  <a:gd name="T16" fmla="*/ 59 w 282"/>
                  <a:gd name="T17" fmla="*/ 324 h 383"/>
                  <a:gd name="T18" fmla="*/ 171 w 282"/>
                  <a:gd name="T19" fmla="*/ 60 h 383"/>
                  <a:gd name="T20" fmla="*/ 165 w 282"/>
                  <a:gd name="T21" fmla="*/ 0 h 383"/>
                  <a:gd name="T22" fmla="*/ 257 w 282"/>
                  <a:gd name="T23" fmla="*/ 48 h 383"/>
                  <a:gd name="T24" fmla="*/ 282 w 282"/>
                  <a:gd name="T25" fmla="*/ 109 h 383"/>
                  <a:gd name="T26" fmla="*/ 282 w 282"/>
                  <a:gd name="T27" fmla="*/ 109 h 383"/>
                  <a:gd name="T28" fmla="*/ 275 w 282"/>
                  <a:gd name="T29" fmla="*/ 15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2" h="383">
                    <a:moveTo>
                      <a:pt x="275" y="157"/>
                    </a:moveTo>
                    <a:cubicBezTo>
                      <a:pt x="265" y="194"/>
                      <a:pt x="244" y="228"/>
                      <a:pt x="228" y="265"/>
                    </a:cubicBezTo>
                    <a:cubicBezTo>
                      <a:pt x="213" y="301"/>
                      <a:pt x="191" y="346"/>
                      <a:pt x="153" y="364"/>
                    </a:cubicBezTo>
                    <a:lnTo>
                      <a:pt x="149" y="366"/>
                    </a:lnTo>
                    <a:lnTo>
                      <a:pt x="149" y="366"/>
                    </a:lnTo>
                    <a:cubicBezTo>
                      <a:pt x="121" y="379"/>
                      <a:pt x="85" y="383"/>
                      <a:pt x="54" y="383"/>
                    </a:cubicBezTo>
                    <a:cubicBezTo>
                      <a:pt x="36" y="383"/>
                      <a:pt x="18" y="379"/>
                      <a:pt x="0" y="374"/>
                    </a:cubicBezTo>
                    <a:cubicBezTo>
                      <a:pt x="2" y="373"/>
                      <a:pt x="4" y="372"/>
                      <a:pt x="6" y="370"/>
                    </a:cubicBezTo>
                    <a:cubicBezTo>
                      <a:pt x="26" y="358"/>
                      <a:pt x="44" y="343"/>
                      <a:pt x="59" y="324"/>
                    </a:cubicBezTo>
                    <a:cubicBezTo>
                      <a:pt x="117" y="252"/>
                      <a:pt x="163" y="153"/>
                      <a:pt x="171" y="60"/>
                    </a:cubicBezTo>
                    <a:cubicBezTo>
                      <a:pt x="173" y="38"/>
                      <a:pt x="170" y="18"/>
                      <a:pt x="165" y="0"/>
                    </a:cubicBezTo>
                    <a:cubicBezTo>
                      <a:pt x="199" y="9"/>
                      <a:pt x="231" y="24"/>
                      <a:pt x="257" y="48"/>
                    </a:cubicBezTo>
                    <a:cubicBezTo>
                      <a:pt x="275" y="64"/>
                      <a:pt x="282" y="86"/>
                      <a:pt x="282" y="109"/>
                    </a:cubicBezTo>
                    <a:lnTo>
                      <a:pt x="282" y="109"/>
                    </a:lnTo>
                    <a:cubicBezTo>
                      <a:pt x="282" y="125"/>
                      <a:pt x="279" y="142"/>
                      <a:pt x="275" y="157"/>
                    </a:cubicBezTo>
                  </a:path>
                </a:pathLst>
              </a:custGeom>
              <a:solidFill>
                <a:srgbClr val="F4B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8" name="Freeform 851">
                <a:extLst>
                  <a:ext uri="{FF2B5EF4-FFF2-40B4-BE49-F238E27FC236}">
                    <a16:creationId xmlns:a16="http://schemas.microsoft.com/office/drawing/2014/main" id="{5789BA10-17AD-5F40-8AA6-3506501FF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6020" y="3300499"/>
                <a:ext cx="301206" cy="368919"/>
              </a:xfrm>
              <a:custGeom>
                <a:avLst/>
                <a:gdLst>
                  <a:gd name="T0" fmla="*/ 193 w 225"/>
                  <a:gd name="T1" fmla="*/ 176 h 275"/>
                  <a:gd name="T2" fmla="*/ 102 w 225"/>
                  <a:gd name="T3" fmla="*/ 265 h 275"/>
                  <a:gd name="T4" fmla="*/ 0 w 225"/>
                  <a:gd name="T5" fmla="*/ 257 h 275"/>
                  <a:gd name="T6" fmla="*/ 4 w 225"/>
                  <a:gd name="T7" fmla="*/ 255 h 275"/>
                  <a:gd name="T8" fmla="*/ 79 w 225"/>
                  <a:gd name="T9" fmla="*/ 156 h 275"/>
                  <a:gd name="T10" fmla="*/ 126 w 225"/>
                  <a:gd name="T11" fmla="*/ 48 h 275"/>
                  <a:gd name="T12" fmla="*/ 133 w 225"/>
                  <a:gd name="T13" fmla="*/ 0 h 275"/>
                  <a:gd name="T14" fmla="*/ 215 w 225"/>
                  <a:gd name="T15" fmla="*/ 69 h 275"/>
                  <a:gd name="T16" fmla="*/ 193 w 225"/>
                  <a:gd name="T17" fmla="*/ 17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275">
                    <a:moveTo>
                      <a:pt x="193" y="176"/>
                    </a:moveTo>
                    <a:cubicBezTo>
                      <a:pt x="175" y="210"/>
                      <a:pt x="140" y="256"/>
                      <a:pt x="102" y="265"/>
                    </a:cubicBezTo>
                    <a:cubicBezTo>
                      <a:pt x="69" y="275"/>
                      <a:pt x="34" y="263"/>
                      <a:pt x="0" y="257"/>
                    </a:cubicBezTo>
                    <a:lnTo>
                      <a:pt x="4" y="255"/>
                    </a:lnTo>
                    <a:cubicBezTo>
                      <a:pt x="42" y="237"/>
                      <a:pt x="64" y="192"/>
                      <a:pt x="79" y="156"/>
                    </a:cubicBezTo>
                    <a:cubicBezTo>
                      <a:pt x="95" y="119"/>
                      <a:pt x="116" y="85"/>
                      <a:pt x="126" y="48"/>
                    </a:cubicBezTo>
                    <a:cubicBezTo>
                      <a:pt x="130" y="33"/>
                      <a:pt x="133" y="16"/>
                      <a:pt x="133" y="0"/>
                    </a:cubicBezTo>
                    <a:cubicBezTo>
                      <a:pt x="164" y="12"/>
                      <a:pt x="206" y="39"/>
                      <a:pt x="215" y="69"/>
                    </a:cubicBezTo>
                    <a:cubicBezTo>
                      <a:pt x="225" y="98"/>
                      <a:pt x="205" y="152"/>
                      <a:pt x="193" y="176"/>
                    </a:cubicBezTo>
                  </a:path>
                </a:pathLst>
              </a:custGeom>
              <a:solidFill>
                <a:srgbClr val="DEA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9" name="Freeform 852">
                <a:extLst>
                  <a:ext uri="{FF2B5EF4-FFF2-40B4-BE49-F238E27FC236}">
                    <a16:creationId xmlns:a16="http://schemas.microsoft.com/office/drawing/2014/main" id="{DC84A2CF-7514-4345-B415-F72E51091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383" y="3118375"/>
                <a:ext cx="364249" cy="553379"/>
              </a:xfrm>
              <a:custGeom>
                <a:avLst/>
                <a:gdLst>
                  <a:gd name="T0" fmla="*/ 272 w 272"/>
                  <a:gd name="T1" fmla="*/ 402 h 412"/>
                  <a:gd name="T2" fmla="*/ 170 w 272"/>
                  <a:gd name="T3" fmla="*/ 394 h 412"/>
                  <a:gd name="T4" fmla="*/ 59 w 272"/>
                  <a:gd name="T5" fmla="*/ 272 h 412"/>
                  <a:gd name="T6" fmla="*/ 7 w 272"/>
                  <a:gd name="T7" fmla="*/ 107 h 412"/>
                  <a:gd name="T8" fmla="*/ 7 w 272"/>
                  <a:gd name="T9" fmla="*/ 107 h 412"/>
                  <a:gd name="T10" fmla="*/ 11 w 272"/>
                  <a:gd name="T11" fmla="*/ 92 h 412"/>
                  <a:gd name="T12" fmla="*/ 138 w 272"/>
                  <a:gd name="T13" fmla="*/ 0 h 412"/>
                  <a:gd name="T14" fmla="*/ 138 w 272"/>
                  <a:gd name="T15" fmla="*/ 1 h 412"/>
                  <a:gd name="T16" fmla="*/ 138 w 272"/>
                  <a:gd name="T17" fmla="*/ 2 h 412"/>
                  <a:gd name="T18" fmla="*/ 138 w 272"/>
                  <a:gd name="T19" fmla="*/ 4 h 412"/>
                  <a:gd name="T20" fmla="*/ 138 w 272"/>
                  <a:gd name="T21" fmla="*/ 9 h 412"/>
                  <a:gd name="T22" fmla="*/ 138 w 272"/>
                  <a:gd name="T23" fmla="*/ 22 h 412"/>
                  <a:gd name="T24" fmla="*/ 138 w 272"/>
                  <a:gd name="T25" fmla="*/ 30 h 412"/>
                  <a:gd name="T26" fmla="*/ 139 w 272"/>
                  <a:gd name="T27" fmla="*/ 39 h 412"/>
                  <a:gd name="T28" fmla="*/ 141 w 272"/>
                  <a:gd name="T29" fmla="*/ 58 h 412"/>
                  <a:gd name="T30" fmla="*/ 143 w 272"/>
                  <a:gd name="T31" fmla="*/ 69 h 412"/>
                  <a:gd name="T32" fmla="*/ 145 w 272"/>
                  <a:gd name="T33" fmla="*/ 78 h 412"/>
                  <a:gd name="T34" fmla="*/ 152 w 272"/>
                  <a:gd name="T35" fmla="*/ 112 h 412"/>
                  <a:gd name="T36" fmla="*/ 156 w 272"/>
                  <a:gd name="T37" fmla="*/ 127 h 412"/>
                  <a:gd name="T38" fmla="*/ 158 w 272"/>
                  <a:gd name="T39" fmla="*/ 134 h 412"/>
                  <a:gd name="T40" fmla="*/ 162 w 272"/>
                  <a:gd name="T41" fmla="*/ 148 h 412"/>
                  <a:gd name="T42" fmla="*/ 166 w 272"/>
                  <a:gd name="T43" fmla="*/ 162 h 412"/>
                  <a:gd name="T44" fmla="*/ 169 w 272"/>
                  <a:gd name="T45" fmla="*/ 174 h 412"/>
                  <a:gd name="T46" fmla="*/ 173 w 272"/>
                  <a:gd name="T47" fmla="*/ 187 h 412"/>
                  <a:gd name="T48" fmla="*/ 176 w 272"/>
                  <a:gd name="T49" fmla="*/ 198 h 412"/>
                  <a:gd name="T50" fmla="*/ 178 w 272"/>
                  <a:gd name="T51" fmla="*/ 205 h 412"/>
                  <a:gd name="T52" fmla="*/ 205 w 272"/>
                  <a:gd name="T53" fmla="*/ 315 h 412"/>
                  <a:gd name="T54" fmla="*/ 263 w 272"/>
                  <a:gd name="T55" fmla="*/ 396 h 412"/>
                  <a:gd name="T56" fmla="*/ 267 w 272"/>
                  <a:gd name="T57" fmla="*/ 399 h 412"/>
                  <a:gd name="T58" fmla="*/ 270 w 272"/>
                  <a:gd name="T59" fmla="*/ 401 h 412"/>
                  <a:gd name="T60" fmla="*/ 272 w 272"/>
                  <a:gd name="T61" fmla="*/ 40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2" h="412">
                    <a:moveTo>
                      <a:pt x="272" y="402"/>
                    </a:moveTo>
                    <a:cubicBezTo>
                      <a:pt x="234" y="412"/>
                      <a:pt x="200" y="408"/>
                      <a:pt x="170" y="394"/>
                    </a:cubicBezTo>
                    <a:cubicBezTo>
                      <a:pt x="124" y="373"/>
                      <a:pt x="87" y="329"/>
                      <a:pt x="59" y="272"/>
                    </a:cubicBezTo>
                    <a:cubicBezTo>
                      <a:pt x="39" y="226"/>
                      <a:pt x="0" y="162"/>
                      <a:pt x="7" y="107"/>
                    </a:cubicBezTo>
                    <a:lnTo>
                      <a:pt x="7" y="107"/>
                    </a:lnTo>
                    <a:cubicBezTo>
                      <a:pt x="8" y="102"/>
                      <a:pt x="9" y="97"/>
                      <a:pt x="11" y="92"/>
                    </a:cubicBezTo>
                    <a:cubicBezTo>
                      <a:pt x="26" y="44"/>
                      <a:pt x="85" y="11"/>
                      <a:pt x="138" y="0"/>
                    </a:cubicBezTo>
                    <a:lnTo>
                      <a:pt x="138" y="1"/>
                    </a:lnTo>
                    <a:lnTo>
                      <a:pt x="138" y="2"/>
                    </a:lnTo>
                    <a:lnTo>
                      <a:pt x="138" y="4"/>
                    </a:lnTo>
                    <a:cubicBezTo>
                      <a:pt x="138" y="5"/>
                      <a:pt x="138" y="7"/>
                      <a:pt x="138" y="9"/>
                    </a:cubicBezTo>
                    <a:cubicBezTo>
                      <a:pt x="138" y="14"/>
                      <a:pt x="138" y="18"/>
                      <a:pt x="138" y="22"/>
                    </a:cubicBezTo>
                    <a:cubicBezTo>
                      <a:pt x="138" y="25"/>
                      <a:pt x="138" y="27"/>
                      <a:pt x="138" y="30"/>
                    </a:cubicBezTo>
                    <a:cubicBezTo>
                      <a:pt x="139" y="33"/>
                      <a:pt x="139" y="36"/>
                      <a:pt x="139" y="39"/>
                    </a:cubicBezTo>
                    <a:cubicBezTo>
                      <a:pt x="140" y="45"/>
                      <a:pt x="140" y="52"/>
                      <a:pt x="141" y="58"/>
                    </a:cubicBezTo>
                    <a:cubicBezTo>
                      <a:pt x="142" y="62"/>
                      <a:pt x="143" y="65"/>
                      <a:pt x="143" y="69"/>
                    </a:cubicBezTo>
                    <a:cubicBezTo>
                      <a:pt x="144" y="72"/>
                      <a:pt x="144" y="75"/>
                      <a:pt x="145" y="78"/>
                    </a:cubicBezTo>
                    <a:cubicBezTo>
                      <a:pt x="147" y="90"/>
                      <a:pt x="150" y="101"/>
                      <a:pt x="152" y="112"/>
                    </a:cubicBezTo>
                    <a:cubicBezTo>
                      <a:pt x="154" y="117"/>
                      <a:pt x="155" y="122"/>
                      <a:pt x="156" y="127"/>
                    </a:cubicBezTo>
                    <a:cubicBezTo>
                      <a:pt x="157" y="130"/>
                      <a:pt x="157" y="132"/>
                      <a:pt x="158" y="134"/>
                    </a:cubicBezTo>
                    <a:cubicBezTo>
                      <a:pt x="159" y="139"/>
                      <a:pt x="161" y="144"/>
                      <a:pt x="162" y="148"/>
                    </a:cubicBezTo>
                    <a:cubicBezTo>
                      <a:pt x="163" y="153"/>
                      <a:pt x="165" y="157"/>
                      <a:pt x="166" y="162"/>
                    </a:cubicBezTo>
                    <a:cubicBezTo>
                      <a:pt x="167" y="166"/>
                      <a:pt x="168" y="170"/>
                      <a:pt x="169" y="174"/>
                    </a:cubicBezTo>
                    <a:cubicBezTo>
                      <a:pt x="171" y="179"/>
                      <a:pt x="172" y="183"/>
                      <a:pt x="173" y="187"/>
                    </a:cubicBezTo>
                    <a:cubicBezTo>
                      <a:pt x="174" y="191"/>
                      <a:pt x="175" y="195"/>
                      <a:pt x="176" y="198"/>
                    </a:cubicBezTo>
                    <a:cubicBezTo>
                      <a:pt x="177" y="201"/>
                      <a:pt x="177" y="203"/>
                      <a:pt x="178" y="205"/>
                    </a:cubicBezTo>
                    <a:cubicBezTo>
                      <a:pt x="185" y="245"/>
                      <a:pt x="193" y="282"/>
                      <a:pt x="205" y="315"/>
                    </a:cubicBezTo>
                    <a:cubicBezTo>
                      <a:pt x="218" y="347"/>
                      <a:pt x="235" y="375"/>
                      <a:pt x="263" y="396"/>
                    </a:cubicBezTo>
                    <a:lnTo>
                      <a:pt x="267" y="399"/>
                    </a:lnTo>
                    <a:lnTo>
                      <a:pt x="270" y="401"/>
                    </a:lnTo>
                    <a:lnTo>
                      <a:pt x="272" y="402"/>
                    </a:lnTo>
                  </a:path>
                </a:pathLst>
              </a:custGeom>
              <a:solidFill>
                <a:srgbClr val="F4B4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0" name="Freeform 853">
                <a:extLst>
                  <a:ext uri="{FF2B5EF4-FFF2-40B4-BE49-F238E27FC236}">
                    <a16:creationId xmlns:a16="http://schemas.microsoft.com/office/drawing/2014/main" id="{D0D60C6A-96D1-3941-82F6-B4240EFF8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9617" y="3260805"/>
                <a:ext cx="373588" cy="459982"/>
              </a:xfrm>
              <a:custGeom>
                <a:avLst/>
                <a:gdLst>
                  <a:gd name="T0" fmla="*/ 277 w 277"/>
                  <a:gd name="T1" fmla="*/ 287 h 342"/>
                  <a:gd name="T2" fmla="*/ 51 w 277"/>
                  <a:gd name="T3" fmla="*/ 235 h 342"/>
                  <a:gd name="T4" fmla="*/ 31 w 277"/>
                  <a:gd name="T5" fmla="*/ 86 h 342"/>
                  <a:gd name="T6" fmla="*/ 114 w 277"/>
                  <a:gd name="T7" fmla="*/ 0 h 342"/>
                  <a:gd name="T8" fmla="*/ 166 w 277"/>
                  <a:gd name="T9" fmla="*/ 165 h 342"/>
                  <a:gd name="T10" fmla="*/ 277 w 277"/>
                  <a:gd name="T11" fmla="*/ 28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" h="342">
                    <a:moveTo>
                      <a:pt x="277" y="287"/>
                    </a:moveTo>
                    <a:cubicBezTo>
                      <a:pt x="188" y="317"/>
                      <a:pt x="112" y="342"/>
                      <a:pt x="51" y="235"/>
                    </a:cubicBezTo>
                    <a:cubicBezTo>
                      <a:pt x="21" y="183"/>
                      <a:pt x="0" y="139"/>
                      <a:pt x="31" y="86"/>
                    </a:cubicBezTo>
                    <a:cubicBezTo>
                      <a:pt x="49" y="52"/>
                      <a:pt x="79" y="17"/>
                      <a:pt x="114" y="0"/>
                    </a:cubicBezTo>
                    <a:cubicBezTo>
                      <a:pt x="107" y="55"/>
                      <a:pt x="146" y="119"/>
                      <a:pt x="166" y="165"/>
                    </a:cubicBezTo>
                    <a:cubicBezTo>
                      <a:pt x="194" y="222"/>
                      <a:pt x="231" y="266"/>
                      <a:pt x="277" y="287"/>
                    </a:cubicBezTo>
                  </a:path>
                </a:pathLst>
              </a:custGeom>
              <a:solidFill>
                <a:srgbClr val="DEA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1" name="Freeform 854">
                <a:extLst>
                  <a:ext uri="{FF2B5EF4-FFF2-40B4-BE49-F238E27FC236}">
                    <a16:creationId xmlns:a16="http://schemas.microsoft.com/office/drawing/2014/main" id="{96492775-0807-0E4B-B143-61D3ED0E5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0899" y="3601704"/>
                <a:ext cx="42029" cy="37359"/>
              </a:xfrm>
              <a:custGeom>
                <a:avLst/>
                <a:gdLst>
                  <a:gd name="T0" fmla="*/ 0 w 31"/>
                  <a:gd name="T1" fmla="*/ 28 h 28"/>
                  <a:gd name="T2" fmla="*/ 0 w 31"/>
                  <a:gd name="T3" fmla="*/ 28 h 28"/>
                  <a:gd name="T4" fmla="*/ 31 w 31"/>
                  <a:gd name="T5" fmla="*/ 0 h 28"/>
                  <a:gd name="T6" fmla="*/ 0 w 31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8">
                    <a:moveTo>
                      <a:pt x="0" y="28"/>
                    </a:moveTo>
                    <a:lnTo>
                      <a:pt x="0" y="28"/>
                    </a:lnTo>
                    <a:cubicBezTo>
                      <a:pt x="11" y="20"/>
                      <a:pt x="22" y="11"/>
                      <a:pt x="31" y="0"/>
                    </a:cubicBezTo>
                    <a:cubicBezTo>
                      <a:pt x="22" y="11"/>
                      <a:pt x="11" y="20"/>
                      <a:pt x="0" y="28"/>
                    </a:cubicBezTo>
                    <a:close/>
                  </a:path>
                </a:pathLst>
              </a:custGeom>
              <a:solidFill>
                <a:srgbClr val="C88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2" name="Freeform 855">
                <a:extLst>
                  <a:ext uri="{FF2B5EF4-FFF2-40B4-BE49-F238E27FC236}">
                    <a16:creationId xmlns:a16="http://schemas.microsoft.com/office/drawing/2014/main" id="{44E26257-50D8-AD4E-B369-E76EFF472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7033" y="3153398"/>
                <a:ext cx="11675" cy="2336"/>
              </a:xfrm>
              <a:custGeom>
                <a:avLst/>
                <a:gdLst>
                  <a:gd name="T0" fmla="*/ 8 w 8"/>
                  <a:gd name="T1" fmla="*/ 2 h 2"/>
                  <a:gd name="T2" fmla="*/ 0 w 8"/>
                  <a:gd name="T3" fmla="*/ 0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3" y="1"/>
                      <a:pt x="6" y="2"/>
                      <a:pt x="8" y="2"/>
                    </a:cubicBezTo>
                    <a:close/>
                  </a:path>
                </a:pathLst>
              </a:custGeom>
              <a:solidFill>
                <a:srgbClr val="E33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3" name="Freeform 856">
                <a:extLst>
                  <a:ext uri="{FF2B5EF4-FFF2-40B4-BE49-F238E27FC236}">
                    <a16:creationId xmlns:a16="http://schemas.microsoft.com/office/drawing/2014/main" id="{C02C1658-87F9-1F44-ADB2-F10932339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0899" y="3153398"/>
                <a:ext cx="256842" cy="485665"/>
              </a:xfrm>
              <a:custGeom>
                <a:avLst/>
                <a:gdLst>
                  <a:gd name="T0" fmla="*/ 137 w 191"/>
                  <a:gd name="T1" fmla="*/ 362 h 362"/>
                  <a:gd name="T2" fmla="*/ 0 w 191"/>
                  <a:gd name="T3" fmla="*/ 362 h 362"/>
                  <a:gd name="T4" fmla="*/ 31 w 191"/>
                  <a:gd name="T5" fmla="*/ 334 h 362"/>
                  <a:gd name="T6" fmla="*/ 40 w 191"/>
                  <a:gd name="T7" fmla="*/ 324 h 362"/>
                  <a:gd name="T8" fmla="*/ 152 w 191"/>
                  <a:gd name="T9" fmla="*/ 63 h 362"/>
                  <a:gd name="T10" fmla="*/ 152 w 191"/>
                  <a:gd name="T11" fmla="*/ 62 h 362"/>
                  <a:gd name="T12" fmla="*/ 152 w 191"/>
                  <a:gd name="T13" fmla="*/ 60 h 362"/>
                  <a:gd name="T14" fmla="*/ 146 w 191"/>
                  <a:gd name="T15" fmla="*/ 0 h 362"/>
                  <a:gd name="T16" fmla="*/ 146 w 191"/>
                  <a:gd name="T17" fmla="*/ 0 h 362"/>
                  <a:gd name="T18" fmla="*/ 146 w 191"/>
                  <a:gd name="T19" fmla="*/ 0 h 362"/>
                  <a:gd name="T20" fmla="*/ 154 w 191"/>
                  <a:gd name="T21" fmla="*/ 2 h 362"/>
                  <a:gd name="T22" fmla="*/ 167 w 191"/>
                  <a:gd name="T23" fmla="*/ 6 h 362"/>
                  <a:gd name="T24" fmla="*/ 163 w 191"/>
                  <a:gd name="T25" fmla="*/ 175 h 362"/>
                  <a:gd name="T26" fmla="*/ 138 w 191"/>
                  <a:gd name="T27" fmla="*/ 262 h 362"/>
                  <a:gd name="T28" fmla="*/ 191 w 191"/>
                  <a:gd name="T29" fmla="*/ 304 h 362"/>
                  <a:gd name="T30" fmla="*/ 166 w 191"/>
                  <a:gd name="T31" fmla="*/ 340 h 362"/>
                  <a:gd name="T32" fmla="*/ 144 w 191"/>
                  <a:gd name="T33" fmla="*/ 358 h 362"/>
                  <a:gd name="T34" fmla="*/ 137 w 191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1" h="362">
                    <a:moveTo>
                      <a:pt x="137" y="362"/>
                    </a:moveTo>
                    <a:lnTo>
                      <a:pt x="0" y="362"/>
                    </a:lnTo>
                    <a:cubicBezTo>
                      <a:pt x="11" y="354"/>
                      <a:pt x="22" y="345"/>
                      <a:pt x="31" y="334"/>
                    </a:cubicBezTo>
                    <a:cubicBezTo>
                      <a:pt x="34" y="331"/>
                      <a:pt x="37" y="327"/>
                      <a:pt x="40" y="324"/>
                    </a:cubicBezTo>
                    <a:cubicBezTo>
                      <a:pt x="97" y="253"/>
                      <a:pt x="143" y="155"/>
                      <a:pt x="152" y="63"/>
                    </a:cubicBezTo>
                    <a:cubicBezTo>
                      <a:pt x="152" y="62"/>
                      <a:pt x="152" y="62"/>
                      <a:pt x="152" y="62"/>
                    </a:cubicBezTo>
                    <a:cubicBezTo>
                      <a:pt x="152" y="61"/>
                      <a:pt x="152" y="61"/>
                      <a:pt x="152" y="60"/>
                    </a:cubicBezTo>
                    <a:cubicBezTo>
                      <a:pt x="154" y="38"/>
                      <a:pt x="151" y="18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146" y="0"/>
                    </a:lnTo>
                    <a:cubicBezTo>
                      <a:pt x="149" y="1"/>
                      <a:pt x="152" y="2"/>
                      <a:pt x="154" y="2"/>
                    </a:cubicBezTo>
                    <a:cubicBezTo>
                      <a:pt x="158" y="4"/>
                      <a:pt x="162" y="5"/>
                      <a:pt x="167" y="6"/>
                    </a:cubicBezTo>
                    <a:cubicBezTo>
                      <a:pt x="170" y="64"/>
                      <a:pt x="183" y="115"/>
                      <a:pt x="163" y="175"/>
                    </a:cubicBezTo>
                    <a:cubicBezTo>
                      <a:pt x="156" y="198"/>
                      <a:pt x="131" y="236"/>
                      <a:pt x="138" y="262"/>
                    </a:cubicBezTo>
                    <a:cubicBezTo>
                      <a:pt x="145" y="290"/>
                      <a:pt x="167" y="301"/>
                      <a:pt x="191" y="304"/>
                    </a:cubicBezTo>
                    <a:cubicBezTo>
                      <a:pt x="184" y="317"/>
                      <a:pt x="175" y="329"/>
                      <a:pt x="166" y="340"/>
                    </a:cubicBezTo>
                    <a:cubicBezTo>
                      <a:pt x="159" y="347"/>
                      <a:pt x="152" y="353"/>
                      <a:pt x="144" y="358"/>
                    </a:cubicBezTo>
                    <a:cubicBezTo>
                      <a:pt x="142" y="360"/>
                      <a:pt x="140" y="361"/>
                      <a:pt x="137" y="362"/>
                    </a:cubicBezTo>
                  </a:path>
                </a:pathLst>
              </a:custGeom>
              <a:solidFill>
                <a:srgbClr val="DC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4" name="Freeform 857">
                <a:extLst>
                  <a:ext uri="{FF2B5EF4-FFF2-40B4-BE49-F238E27FC236}">
                    <a16:creationId xmlns:a16="http://schemas.microsoft.com/office/drawing/2014/main" id="{9B3511DD-118B-CD4C-AAD1-0A73851E5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4699" y="3611044"/>
                <a:ext cx="30355" cy="23349"/>
              </a:xfrm>
              <a:custGeom>
                <a:avLst/>
                <a:gdLst>
                  <a:gd name="T0" fmla="*/ 0 w 22"/>
                  <a:gd name="T1" fmla="*/ 18 h 18"/>
                  <a:gd name="T2" fmla="*/ 22 w 22"/>
                  <a:gd name="T3" fmla="*/ 0 h 18"/>
                  <a:gd name="T4" fmla="*/ 0 w 22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cubicBezTo>
                      <a:pt x="8" y="13"/>
                      <a:pt x="15" y="7"/>
                      <a:pt x="22" y="0"/>
                    </a:cubicBezTo>
                    <a:cubicBezTo>
                      <a:pt x="15" y="7"/>
                      <a:pt x="8" y="13"/>
                      <a:pt x="0" y="18"/>
                    </a:cubicBezTo>
                    <a:close/>
                  </a:path>
                </a:pathLst>
              </a:custGeom>
              <a:solidFill>
                <a:srgbClr val="C78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5" name="Freeform 858">
                <a:extLst>
                  <a:ext uri="{FF2B5EF4-FFF2-40B4-BE49-F238E27FC236}">
                    <a16:creationId xmlns:a16="http://schemas.microsoft.com/office/drawing/2014/main" id="{62B85993-EA15-8043-A357-6953AD0E92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45359" y="3335522"/>
                <a:ext cx="165781" cy="303541"/>
              </a:xfrm>
              <a:custGeom>
                <a:avLst/>
                <a:gdLst>
                  <a:gd name="T0" fmla="*/ 0 w 123"/>
                  <a:gd name="T1" fmla="*/ 227 h 227"/>
                  <a:gd name="T2" fmla="*/ 0 w 123"/>
                  <a:gd name="T3" fmla="*/ 227 h 227"/>
                  <a:gd name="T4" fmla="*/ 7 w 123"/>
                  <a:gd name="T5" fmla="*/ 223 h 227"/>
                  <a:gd name="T6" fmla="*/ 0 w 123"/>
                  <a:gd name="T7" fmla="*/ 227 h 227"/>
                  <a:gd name="T8" fmla="*/ 29 w 123"/>
                  <a:gd name="T9" fmla="*/ 205 h 227"/>
                  <a:gd name="T10" fmla="*/ 54 w 123"/>
                  <a:gd name="T11" fmla="*/ 169 h 227"/>
                  <a:gd name="T12" fmla="*/ 72 w 123"/>
                  <a:gd name="T13" fmla="*/ 129 h 227"/>
                  <a:gd name="T14" fmla="*/ 117 w 123"/>
                  <a:gd name="T15" fmla="*/ 28 h 227"/>
                  <a:gd name="T16" fmla="*/ 72 w 123"/>
                  <a:gd name="T17" fmla="*/ 130 h 227"/>
                  <a:gd name="T18" fmla="*/ 29 w 123"/>
                  <a:gd name="T19" fmla="*/ 205 h 227"/>
                  <a:gd name="T20" fmla="*/ 119 w 123"/>
                  <a:gd name="T21" fmla="*/ 22 h 227"/>
                  <a:gd name="T22" fmla="*/ 123 w 123"/>
                  <a:gd name="T23" fmla="*/ 0 h 227"/>
                  <a:gd name="T24" fmla="*/ 123 w 123"/>
                  <a:gd name="T25" fmla="*/ 0 h 227"/>
                  <a:gd name="T26" fmla="*/ 119 w 123"/>
                  <a:gd name="T27" fmla="*/ 22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227">
                    <a:moveTo>
                      <a:pt x="0" y="227"/>
                    </a:moveTo>
                    <a:lnTo>
                      <a:pt x="0" y="227"/>
                    </a:lnTo>
                    <a:cubicBezTo>
                      <a:pt x="3" y="226"/>
                      <a:pt x="5" y="225"/>
                      <a:pt x="7" y="223"/>
                    </a:cubicBezTo>
                    <a:cubicBezTo>
                      <a:pt x="5" y="225"/>
                      <a:pt x="3" y="226"/>
                      <a:pt x="0" y="227"/>
                    </a:cubicBezTo>
                    <a:close/>
                    <a:moveTo>
                      <a:pt x="29" y="205"/>
                    </a:moveTo>
                    <a:cubicBezTo>
                      <a:pt x="38" y="194"/>
                      <a:pt x="47" y="182"/>
                      <a:pt x="54" y="169"/>
                    </a:cubicBezTo>
                    <a:cubicBezTo>
                      <a:pt x="61" y="156"/>
                      <a:pt x="67" y="142"/>
                      <a:pt x="72" y="129"/>
                    </a:cubicBezTo>
                    <a:cubicBezTo>
                      <a:pt x="87" y="95"/>
                      <a:pt x="107" y="63"/>
                      <a:pt x="117" y="28"/>
                    </a:cubicBezTo>
                    <a:cubicBezTo>
                      <a:pt x="107" y="63"/>
                      <a:pt x="87" y="95"/>
                      <a:pt x="72" y="130"/>
                    </a:cubicBezTo>
                    <a:cubicBezTo>
                      <a:pt x="62" y="154"/>
                      <a:pt x="48" y="183"/>
                      <a:pt x="29" y="205"/>
                    </a:cubicBezTo>
                    <a:moveTo>
                      <a:pt x="119" y="22"/>
                    </a:moveTo>
                    <a:cubicBezTo>
                      <a:pt x="121" y="15"/>
                      <a:pt x="122" y="8"/>
                      <a:pt x="123" y="0"/>
                    </a:cubicBezTo>
                    <a:lnTo>
                      <a:pt x="123" y="0"/>
                    </a:lnTo>
                    <a:cubicBezTo>
                      <a:pt x="122" y="8"/>
                      <a:pt x="121" y="15"/>
                      <a:pt x="119" y="22"/>
                    </a:cubicBezTo>
                  </a:path>
                </a:pathLst>
              </a:custGeom>
              <a:solidFill>
                <a:srgbClr val="DC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6" name="Freeform 859">
                <a:extLst>
                  <a:ext uri="{FF2B5EF4-FFF2-40B4-BE49-F238E27FC236}">
                    <a16:creationId xmlns:a16="http://schemas.microsoft.com/office/drawing/2014/main" id="{50B4B057-7480-8C4F-878E-9F6479CAB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5359" y="3335522"/>
                <a:ext cx="247502" cy="303541"/>
              </a:xfrm>
              <a:custGeom>
                <a:avLst/>
                <a:gdLst>
                  <a:gd name="T0" fmla="*/ 121 w 185"/>
                  <a:gd name="T1" fmla="*/ 227 h 227"/>
                  <a:gd name="T2" fmla="*/ 0 w 185"/>
                  <a:gd name="T3" fmla="*/ 227 h 227"/>
                  <a:gd name="T4" fmla="*/ 7 w 185"/>
                  <a:gd name="T5" fmla="*/ 223 h 227"/>
                  <a:gd name="T6" fmla="*/ 29 w 185"/>
                  <a:gd name="T7" fmla="*/ 205 h 227"/>
                  <a:gd name="T8" fmla="*/ 72 w 185"/>
                  <a:gd name="T9" fmla="*/ 130 h 227"/>
                  <a:gd name="T10" fmla="*/ 117 w 185"/>
                  <a:gd name="T11" fmla="*/ 28 h 227"/>
                  <a:gd name="T12" fmla="*/ 119 w 185"/>
                  <a:gd name="T13" fmla="*/ 22 h 227"/>
                  <a:gd name="T14" fmla="*/ 119 w 185"/>
                  <a:gd name="T15" fmla="*/ 22 h 227"/>
                  <a:gd name="T16" fmla="*/ 123 w 185"/>
                  <a:gd name="T17" fmla="*/ 0 h 227"/>
                  <a:gd name="T18" fmla="*/ 127 w 185"/>
                  <a:gd name="T19" fmla="*/ 6 h 227"/>
                  <a:gd name="T20" fmla="*/ 127 w 185"/>
                  <a:gd name="T21" fmla="*/ 6 h 227"/>
                  <a:gd name="T22" fmla="*/ 137 w 185"/>
                  <a:gd name="T23" fmla="*/ 22 h 227"/>
                  <a:gd name="T24" fmla="*/ 137 w 185"/>
                  <a:gd name="T25" fmla="*/ 22 h 227"/>
                  <a:gd name="T26" fmla="*/ 148 w 185"/>
                  <a:gd name="T27" fmla="*/ 37 h 227"/>
                  <a:gd name="T28" fmla="*/ 137 w 185"/>
                  <a:gd name="T29" fmla="*/ 86 h 227"/>
                  <a:gd name="T30" fmla="*/ 185 w 185"/>
                  <a:gd name="T31" fmla="*/ 152 h 227"/>
                  <a:gd name="T32" fmla="*/ 121 w 185"/>
                  <a:gd name="T33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5" h="227">
                    <a:moveTo>
                      <a:pt x="121" y="227"/>
                    </a:moveTo>
                    <a:lnTo>
                      <a:pt x="0" y="227"/>
                    </a:lnTo>
                    <a:cubicBezTo>
                      <a:pt x="3" y="226"/>
                      <a:pt x="5" y="225"/>
                      <a:pt x="7" y="223"/>
                    </a:cubicBezTo>
                    <a:cubicBezTo>
                      <a:pt x="15" y="218"/>
                      <a:pt x="22" y="212"/>
                      <a:pt x="29" y="205"/>
                    </a:cubicBezTo>
                    <a:cubicBezTo>
                      <a:pt x="48" y="183"/>
                      <a:pt x="62" y="154"/>
                      <a:pt x="72" y="130"/>
                    </a:cubicBezTo>
                    <a:cubicBezTo>
                      <a:pt x="87" y="95"/>
                      <a:pt x="107" y="63"/>
                      <a:pt x="117" y="28"/>
                    </a:cubicBezTo>
                    <a:cubicBezTo>
                      <a:pt x="118" y="26"/>
                      <a:pt x="118" y="24"/>
                      <a:pt x="119" y="22"/>
                    </a:cubicBezTo>
                    <a:lnTo>
                      <a:pt x="119" y="22"/>
                    </a:lnTo>
                    <a:cubicBezTo>
                      <a:pt x="121" y="15"/>
                      <a:pt x="122" y="8"/>
                      <a:pt x="123" y="0"/>
                    </a:cubicBezTo>
                    <a:cubicBezTo>
                      <a:pt x="125" y="2"/>
                      <a:pt x="126" y="4"/>
                      <a:pt x="127" y="6"/>
                    </a:cubicBezTo>
                    <a:lnTo>
                      <a:pt x="127" y="6"/>
                    </a:lnTo>
                    <a:cubicBezTo>
                      <a:pt x="130" y="12"/>
                      <a:pt x="134" y="17"/>
                      <a:pt x="137" y="22"/>
                    </a:cubicBezTo>
                    <a:lnTo>
                      <a:pt x="137" y="22"/>
                    </a:lnTo>
                    <a:cubicBezTo>
                      <a:pt x="141" y="27"/>
                      <a:pt x="144" y="32"/>
                      <a:pt x="148" y="37"/>
                    </a:cubicBezTo>
                    <a:cubicBezTo>
                      <a:pt x="144" y="54"/>
                      <a:pt x="139" y="70"/>
                      <a:pt x="137" y="86"/>
                    </a:cubicBezTo>
                    <a:cubicBezTo>
                      <a:pt x="132" y="126"/>
                      <a:pt x="154" y="144"/>
                      <a:pt x="185" y="152"/>
                    </a:cubicBezTo>
                    <a:cubicBezTo>
                      <a:pt x="171" y="177"/>
                      <a:pt x="148" y="209"/>
                      <a:pt x="121" y="227"/>
                    </a:cubicBezTo>
                  </a:path>
                </a:pathLst>
              </a:custGeom>
              <a:solidFill>
                <a:srgbClr val="C78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7" name="Freeform 860">
                <a:extLst>
                  <a:ext uri="{FF2B5EF4-FFF2-40B4-BE49-F238E27FC236}">
                    <a16:creationId xmlns:a16="http://schemas.microsoft.com/office/drawing/2014/main" id="{19E24EF7-387F-0643-8E22-7750DB8F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2546" y="3393896"/>
                <a:ext cx="37359" cy="147101"/>
              </a:xfrm>
              <a:custGeom>
                <a:avLst/>
                <a:gdLst>
                  <a:gd name="T0" fmla="*/ 27 w 27"/>
                  <a:gd name="T1" fmla="*/ 110 h 110"/>
                  <a:gd name="T2" fmla="*/ 0 w 27"/>
                  <a:gd name="T3" fmla="*/ 0 h 110"/>
                  <a:gd name="T4" fmla="*/ 27 w 27"/>
                  <a:gd name="T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10">
                    <a:moveTo>
                      <a:pt x="27" y="110"/>
                    </a:moveTo>
                    <a:cubicBezTo>
                      <a:pt x="15" y="77"/>
                      <a:pt x="7" y="40"/>
                      <a:pt x="0" y="0"/>
                    </a:cubicBezTo>
                    <a:cubicBezTo>
                      <a:pt x="7" y="40"/>
                      <a:pt x="15" y="77"/>
                      <a:pt x="27" y="110"/>
                    </a:cubicBezTo>
                    <a:close/>
                  </a:path>
                </a:pathLst>
              </a:custGeom>
              <a:solidFill>
                <a:srgbClr val="C88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8" name="Freeform 861">
                <a:extLst>
                  <a:ext uri="{FF2B5EF4-FFF2-40B4-BE49-F238E27FC236}">
                    <a16:creationId xmlns:a16="http://schemas.microsoft.com/office/drawing/2014/main" id="{44B1AE88-07B4-F742-8580-F0FAA6912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3206" y="3351868"/>
                <a:ext cx="7006" cy="32689"/>
              </a:xfrm>
              <a:custGeom>
                <a:avLst/>
                <a:gdLst>
                  <a:gd name="T0" fmla="*/ 6 w 6"/>
                  <a:gd name="T1" fmla="*/ 23 h 23"/>
                  <a:gd name="T2" fmla="*/ 3 w 6"/>
                  <a:gd name="T3" fmla="*/ 12 h 23"/>
                  <a:gd name="T4" fmla="*/ 0 w 6"/>
                  <a:gd name="T5" fmla="*/ 0 h 23"/>
                  <a:gd name="T6" fmla="*/ 3 w 6"/>
                  <a:gd name="T7" fmla="*/ 12 h 23"/>
                  <a:gd name="T8" fmla="*/ 6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6" y="23"/>
                    </a:moveTo>
                    <a:cubicBezTo>
                      <a:pt x="5" y="20"/>
                      <a:pt x="4" y="16"/>
                      <a:pt x="3" y="12"/>
                    </a:cubicBezTo>
                    <a:cubicBezTo>
                      <a:pt x="2" y="8"/>
                      <a:pt x="1" y="4"/>
                      <a:pt x="0" y="0"/>
                    </a:cubicBezTo>
                    <a:cubicBezTo>
                      <a:pt x="1" y="4"/>
                      <a:pt x="2" y="8"/>
                      <a:pt x="3" y="12"/>
                    </a:cubicBezTo>
                    <a:cubicBezTo>
                      <a:pt x="4" y="16"/>
                      <a:pt x="5" y="20"/>
                      <a:pt x="6" y="23"/>
                    </a:cubicBezTo>
                  </a:path>
                </a:pathLst>
              </a:custGeom>
              <a:solidFill>
                <a:srgbClr val="C88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9" name="Freeform 862">
                <a:extLst>
                  <a:ext uri="{FF2B5EF4-FFF2-40B4-BE49-F238E27FC236}">
                    <a16:creationId xmlns:a16="http://schemas.microsoft.com/office/drawing/2014/main" id="{1ECC6F56-3BAA-0947-8E39-C6B490951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92" y="3288824"/>
                <a:ext cx="4670" cy="9340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1" y="5"/>
                      <a:pt x="1" y="3"/>
                      <a:pt x="0" y="0"/>
                    </a:cubicBezTo>
                    <a:cubicBezTo>
                      <a:pt x="1" y="2"/>
                      <a:pt x="1" y="5"/>
                      <a:pt x="2" y="7"/>
                    </a:cubicBezTo>
                    <a:close/>
                  </a:path>
                </a:pathLst>
              </a:custGeom>
              <a:solidFill>
                <a:srgbClr val="C88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0" name="Freeform 863">
                <a:extLst>
                  <a:ext uri="{FF2B5EF4-FFF2-40B4-BE49-F238E27FC236}">
                    <a16:creationId xmlns:a16="http://schemas.microsoft.com/office/drawing/2014/main" id="{DF30D558-1358-CA49-9560-E08F16240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5847" y="3209436"/>
                <a:ext cx="2336" cy="14010"/>
              </a:xfrm>
              <a:custGeom>
                <a:avLst/>
                <a:gdLst>
                  <a:gd name="T0" fmla="*/ 2 w 2"/>
                  <a:gd name="T1" fmla="*/ 9 h 9"/>
                  <a:gd name="T2" fmla="*/ 0 w 2"/>
                  <a:gd name="T3" fmla="*/ 0 h 9"/>
                  <a:gd name="T4" fmla="*/ 2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cubicBezTo>
                      <a:pt x="1" y="6"/>
                      <a:pt x="1" y="3"/>
                      <a:pt x="0" y="0"/>
                    </a:cubicBezTo>
                    <a:cubicBezTo>
                      <a:pt x="1" y="3"/>
                      <a:pt x="1" y="6"/>
                      <a:pt x="2" y="9"/>
                    </a:cubicBezTo>
                    <a:close/>
                  </a:path>
                </a:pathLst>
              </a:custGeom>
              <a:solidFill>
                <a:srgbClr val="C88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1" name="Freeform 864">
                <a:extLst>
                  <a:ext uri="{FF2B5EF4-FFF2-40B4-BE49-F238E27FC236}">
                    <a16:creationId xmlns:a16="http://schemas.microsoft.com/office/drawing/2014/main" id="{500E37C9-7AC7-B946-8E8C-472F39A13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1177" y="3169743"/>
                <a:ext cx="2336" cy="25685"/>
              </a:xfrm>
              <a:custGeom>
                <a:avLst/>
                <a:gdLst>
                  <a:gd name="T0" fmla="*/ 2 w 2"/>
                  <a:gd name="T1" fmla="*/ 19 h 19"/>
                  <a:gd name="T2" fmla="*/ 0 w 2"/>
                  <a:gd name="T3" fmla="*/ 0 h 19"/>
                  <a:gd name="T4" fmla="*/ 2 w 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9">
                    <a:moveTo>
                      <a:pt x="2" y="19"/>
                    </a:moveTo>
                    <a:cubicBezTo>
                      <a:pt x="1" y="13"/>
                      <a:pt x="1" y="6"/>
                      <a:pt x="0" y="0"/>
                    </a:cubicBezTo>
                    <a:cubicBezTo>
                      <a:pt x="1" y="6"/>
                      <a:pt x="1" y="13"/>
                      <a:pt x="2" y="19"/>
                    </a:cubicBezTo>
                    <a:close/>
                  </a:path>
                </a:pathLst>
              </a:custGeom>
              <a:solidFill>
                <a:srgbClr val="C88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2" name="Freeform 865">
                <a:extLst>
                  <a:ext uri="{FF2B5EF4-FFF2-40B4-BE49-F238E27FC236}">
                    <a16:creationId xmlns:a16="http://schemas.microsoft.com/office/drawing/2014/main" id="{DEAA9374-DA84-9E4E-B70A-D5A2A9EEF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8843" y="3137054"/>
                <a:ext cx="0" cy="11675"/>
              </a:xfrm>
              <a:custGeom>
                <a:avLst/>
                <a:gdLst>
                  <a:gd name="T0" fmla="*/ 8 h 8"/>
                  <a:gd name="T1" fmla="*/ 7 h 8"/>
                  <a:gd name="T2" fmla="*/ 0 h 8"/>
                  <a:gd name="T3" fmla="*/ 0 h 8"/>
                  <a:gd name="T4" fmla="*/ 7 h 8"/>
                  <a:gd name="T5" fmla="*/ 8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cubicBezTo>
                      <a:pt x="0" y="8"/>
                      <a:pt x="0" y="8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lnTo>
                      <a:pt x="0" y="0"/>
                    </a:lnTo>
                    <a:cubicBezTo>
                      <a:pt x="0" y="3"/>
                      <a:pt x="0" y="5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C88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3" name="Freeform 866">
                <a:extLst>
                  <a:ext uri="{FF2B5EF4-FFF2-40B4-BE49-F238E27FC236}">
                    <a16:creationId xmlns:a16="http://schemas.microsoft.com/office/drawing/2014/main" id="{F26AE79F-81A0-AC46-AB48-DDEC1F3E6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5799" y="3118375"/>
                <a:ext cx="219483" cy="520690"/>
              </a:xfrm>
              <a:custGeom>
                <a:avLst/>
                <a:gdLst>
                  <a:gd name="T0" fmla="*/ 165 w 165"/>
                  <a:gd name="T1" fmla="*/ 389 h 389"/>
                  <a:gd name="T2" fmla="*/ 70 w 165"/>
                  <a:gd name="T3" fmla="*/ 389 h 389"/>
                  <a:gd name="T4" fmla="*/ 51 w 165"/>
                  <a:gd name="T5" fmla="*/ 377 h 389"/>
                  <a:gd name="T6" fmla="*/ 3 w 165"/>
                  <a:gd name="T7" fmla="*/ 329 h 389"/>
                  <a:gd name="T8" fmla="*/ 16 w 165"/>
                  <a:gd name="T9" fmla="*/ 331 h 389"/>
                  <a:gd name="T10" fmla="*/ 63 w 165"/>
                  <a:gd name="T11" fmla="*/ 289 h 389"/>
                  <a:gd name="T12" fmla="*/ 53 w 165"/>
                  <a:gd name="T13" fmla="*/ 189 h 389"/>
                  <a:gd name="T14" fmla="*/ 20 w 165"/>
                  <a:gd name="T15" fmla="*/ 8 h 389"/>
                  <a:gd name="T16" fmla="*/ 48 w 165"/>
                  <a:gd name="T17" fmla="*/ 0 h 389"/>
                  <a:gd name="T18" fmla="*/ 48 w 165"/>
                  <a:gd name="T19" fmla="*/ 1 h 389"/>
                  <a:gd name="T20" fmla="*/ 48 w 165"/>
                  <a:gd name="T21" fmla="*/ 2 h 389"/>
                  <a:gd name="T22" fmla="*/ 48 w 165"/>
                  <a:gd name="T23" fmla="*/ 4 h 389"/>
                  <a:gd name="T24" fmla="*/ 48 w 165"/>
                  <a:gd name="T25" fmla="*/ 9 h 389"/>
                  <a:gd name="T26" fmla="*/ 48 w 165"/>
                  <a:gd name="T27" fmla="*/ 10 h 389"/>
                  <a:gd name="T28" fmla="*/ 48 w 165"/>
                  <a:gd name="T29" fmla="*/ 15 h 389"/>
                  <a:gd name="T30" fmla="*/ 48 w 165"/>
                  <a:gd name="T31" fmla="*/ 15 h 389"/>
                  <a:gd name="T32" fmla="*/ 48 w 165"/>
                  <a:gd name="T33" fmla="*/ 22 h 389"/>
                  <a:gd name="T34" fmla="*/ 48 w 165"/>
                  <a:gd name="T35" fmla="*/ 23 h 389"/>
                  <a:gd name="T36" fmla="*/ 48 w 165"/>
                  <a:gd name="T37" fmla="*/ 30 h 389"/>
                  <a:gd name="T38" fmla="*/ 49 w 165"/>
                  <a:gd name="T39" fmla="*/ 39 h 389"/>
                  <a:gd name="T40" fmla="*/ 49 w 165"/>
                  <a:gd name="T41" fmla="*/ 39 h 389"/>
                  <a:gd name="T42" fmla="*/ 51 w 165"/>
                  <a:gd name="T43" fmla="*/ 58 h 389"/>
                  <a:gd name="T44" fmla="*/ 51 w 165"/>
                  <a:gd name="T45" fmla="*/ 58 h 389"/>
                  <a:gd name="T46" fmla="*/ 53 w 165"/>
                  <a:gd name="T47" fmla="*/ 69 h 389"/>
                  <a:gd name="T48" fmla="*/ 53 w 165"/>
                  <a:gd name="T49" fmla="*/ 69 h 389"/>
                  <a:gd name="T50" fmla="*/ 55 w 165"/>
                  <a:gd name="T51" fmla="*/ 78 h 389"/>
                  <a:gd name="T52" fmla="*/ 55 w 165"/>
                  <a:gd name="T53" fmla="*/ 78 h 389"/>
                  <a:gd name="T54" fmla="*/ 62 w 165"/>
                  <a:gd name="T55" fmla="*/ 112 h 389"/>
                  <a:gd name="T56" fmla="*/ 66 w 165"/>
                  <a:gd name="T57" fmla="*/ 127 h 389"/>
                  <a:gd name="T58" fmla="*/ 66 w 165"/>
                  <a:gd name="T59" fmla="*/ 127 h 389"/>
                  <a:gd name="T60" fmla="*/ 68 w 165"/>
                  <a:gd name="T61" fmla="*/ 134 h 389"/>
                  <a:gd name="T62" fmla="*/ 68 w 165"/>
                  <a:gd name="T63" fmla="*/ 134 h 389"/>
                  <a:gd name="T64" fmla="*/ 72 w 165"/>
                  <a:gd name="T65" fmla="*/ 148 h 389"/>
                  <a:gd name="T66" fmla="*/ 76 w 165"/>
                  <a:gd name="T67" fmla="*/ 162 h 389"/>
                  <a:gd name="T68" fmla="*/ 79 w 165"/>
                  <a:gd name="T69" fmla="*/ 174 h 389"/>
                  <a:gd name="T70" fmla="*/ 80 w 165"/>
                  <a:gd name="T71" fmla="*/ 175 h 389"/>
                  <a:gd name="T72" fmla="*/ 83 w 165"/>
                  <a:gd name="T73" fmla="*/ 187 h 389"/>
                  <a:gd name="T74" fmla="*/ 86 w 165"/>
                  <a:gd name="T75" fmla="*/ 198 h 389"/>
                  <a:gd name="T76" fmla="*/ 86 w 165"/>
                  <a:gd name="T77" fmla="*/ 198 h 389"/>
                  <a:gd name="T78" fmla="*/ 88 w 165"/>
                  <a:gd name="T79" fmla="*/ 205 h 389"/>
                  <a:gd name="T80" fmla="*/ 88 w 165"/>
                  <a:gd name="T81" fmla="*/ 205 h 389"/>
                  <a:gd name="T82" fmla="*/ 115 w 165"/>
                  <a:gd name="T83" fmla="*/ 315 h 389"/>
                  <a:gd name="T84" fmla="*/ 115 w 165"/>
                  <a:gd name="T85" fmla="*/ 315 h 389"/>
                  <a:gd name="T86" fmla="*/ 165 w 165"/>
                  <a:gd name="T87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5" h="389">
                    <a:moveTo>
                      <a:pt x="165" y="389"/>
                    </a:moveTo>
                    <a:lnTo>
                      <a:pt x="70" y="389"/>
                    </a:lnTo>
                    <a:cubicBezTo>
                      <a:pt x="63" y="386"/>
                      <a:pt x="57" y="382"/>
                      <a:pt x="51" y="377"/>
                    </a:cubicBezTo>
                    <a:cubicBezTo>
                      <a:pt x="34" y="364"/>
                      <a:pt x="18" y="348"/>
                      <a:pt x="3" y="329"/>
                    </a:cubicBezTo>
                    <a:cubicBezTo>
                      <a:pt x="7" y="330"/>
                      <a:pt x="12" y="331"/>
                      <a:pt x="16" y="331"/>
                    </a:cubicBezTo>
                    <a:cubicBezTo>
                      <a:pt x="37" y="331"/>
                      <a:pt x="58" y="312"/>
                      <a:pt x="63" y="289"/>
                    </a:cubicBezTo>
                    <a:cubicBezTo>
                      <a:pt x="71" y="256"/>
                      <a:pt x="63" y="220"/>
                      <a:pt x="53" y="189"/>
                    </a:cubicBezTo>
                    <a:cubicBezTo>
                      <a:pt x="38" y="140"/>
                      <a:pt x="0" y="64"/>
                      <a:pt x="20" y="8"/>
                    </a:cubicBezTo>
                    <a:cubicBezTo>
                      <a:pt x="29" y="5"/>
                      <a:pt x="39" y="2"/>
                      <a:pt x="48" y="0"/>
                    </a:cubicBezTo>
                    <a:lnTo>
                      <a:pt x="48" y="1"/>
                    </a:lnTo>
                    <a:lnTo>
                      <a:pt x="48" y="2"/>
                    </a:lnTo>
                    <a:lnTo>
                      <a:pt x="48" y="4"/>
                    </a:lnTo>
                    <a:cubicBezTo>
                      <a:pt x="48" y="5"/>
                      <a:pt x="48" y="7"/>
                      <a:pt x="48" y="9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2"/>
                      <a:pt x="48" y="13"/>
                      <a:pt x="48" y="15"/>
                    </a:cubicBezTo>
                    <a:lnTo>
                      <a:pt x="48" y="15"/>
                    </a:lnTo>
                    <a:cubicBezTo>
                      <a:pt x="48" y="18"/>
                      <a:pt x="48" y="20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5"/>
                      <a:pt x="48" y="27"/>
                      <a:pt x="48" y="30"/>
                    </a:cubicBezTo>
                    <a:cubicBezTo>
                      <a:pt x="49" y="33"/>
                      <a:pt x="49" y="36"/>
                      <a:pt x="49" y="39"/>
                    </a:cubicBezTo>
                    <a:lnTo>
                      <a:pt x="49" y="39"/>
                    </a:lnTo>
                    <a:cubicBezTo>
                      <a:pt x="50" y="45"/>
                      <a:pt x="50" y="52"/>
                      <a:pt x="51" y="58"/>
                    </a:cubicBezTo>
                    <a:lnTo>
                      <a:pt x="51" y="58"/>
                    </a:lnTo>
                    <a:cubicBezTo>
                      <a:pt x="52" y="62"/>
                      <a:pt x="53" y="65"/>
                      <a:pt x="53" y="69"/>
                    </a:cubicBezTo>
                    <a:lnTo>
                      <a:pt x="53" y="69"/>
                    </a:lnTo>
                    <a:cubicBezTo>
                      <a:pt x="54" y="72"/>
                      <a:pt x="54" y="75"/>
                      <a:pt x="55" y="78"/>
                    </a:cubicBezTo>
                    <a:lnTo>
                      <a:pt x="55" y="78"/>
                    </a:lnTo>
                    <a:cubicBezTo>
                      <a:pt x="57" y="90"/>
                      <a:pt x="60" y="101"/>
                      <a:pt x="62" y="112"/>
                    </a:cubicBezTo>
                    <a:cubicBezTo>
                      <a:pt x="64" y="117"/>
                      <a:pt x="65" y="122"/>
                      <a:pt x="66" y="127"/>
                    </a:cubicBezTo>
                    <a:lnTo>
                      <a:pt x="66" y="127"/>
                    </a:lnTo>
                    <a:cubicBezTo>
                      <a:pt x="67" y="130"/>
                      <a:pt x="67" y="132"/>
                      <a:pt x="68" y="134"/>
                    </a:cubicBezTo>
                    <a:lnTo>
                      <a:pt x="68" y="134"/>
                    </a:lnTo>
                    <a:cubicBezTo>
                      <a:pt x="69" y="139"/>
                      <a:pt x="71" y="144"/>
                      <a:pt x="72" y="148"/>
                    </a:cubicBezTo>
                    <a:cubicBezTo>
                      <a:pt x="73" y="153"/>
                      <a:pt x="75" y="157"/>
                      <a:pt x="76" y="162"/>
                    </a:cubicBezTo>
                    <a:cubicBezTo>
                      <a:pt x="77" y="166"/>
                      <a:pt x="78" y="170"/>
                      <a:pt x="79" y="174"/>
                    </a:cubicBezTo>
                    <a:cubicBezTo>
                      <a:pt x="79" y="175"/>
                      <a:pt x="80" y="175"/>
                      <a:pt x="80" y="175"/>
                    </a:cubicBezTo>
                    <a:cubicBezTo>
                      <a:pt x="81" y="179"/>
                      <a:pt x="82" y="183"/>
                      <a:pt x="83" y="187"/>
                    </a:cubicBezTo>
                    <a:cubicBezTo>
                      <a:pt x="84" y="191"/>
                      <a:pt x="85" y="195"/>
                      <a:pt x="86" y="198"/>
                    </a:cubicBezTo>
                    <a:lnTo>
                      <a:pt x="86" y="198"/>
                    </a:lnTo>
                    <a:cubicBezTo>
                      <a:pt x="87" y="201"/>
                      <a:pt x="87" y="203"/>
                      <a:pt x="88" y="205"/>
                    </a:cubicBezTo>
                    <a:lnTo>
                      <a:pt x="88" y="205"/>
                    </a:lnTo>
                    <a:cubicBezTo>
                      <a:pt x="95" y="245"/>
                      <a:pt x="103" y="282"/>
                      <a:pt x="115" y="315"/>
                    </a:cubicBezTo>
                    <a:lnTo>
                      <a:pt x="115" y="315"/>
                    </a:lnTo>
                    <a:cubicBezTo>
                      <a:pt x="127" y="344"/>
                      <a:pt x="142" y="369"/>
                      <a:pt x="165" y="389"/>
                    </a:cubicBezTo>
                  </a:path>
                </a:pathLst>
              </a:custGeom>
              <a:solidFill>
                <a:srgbClr val="DC9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4" name="Freeform 868">
                <a:extLst>
                  <a:ext uri="{FF2B5EF4-FFF2-40B4-BE49-F238E27FC236}">
                    <a16:creationId xmlns:a16="http://schemas.microsoft.com/office/drawing/2014/main" id="{6B4C3979-ABC2-C448-9886-79E93A729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6719" y="3260805"/>
                <a:ext cx="212479" cy="378258"/>
              </a:xfrm>
              <a:custGeom>
                <a:avLst/>
                <a:gdLst>
                  <a:gd name="T0" fmla="*/ 158 w 158"/>
                  <a:gd name="T1" fmla="*/ 282 h 282"/>
                  <a:gd name="T2" fmla="*/ 36 w 158"/>
                  <a:gd name="T3" fmla="*/ 282 h 282"/>
                  <a:gd name="T4" fmla="*/ 45 w 158"/>
                  <a:gd name="T5" fmla="*/ 269 h 282"/>
                  <a:gd name="T6" fmla="*/ 24 w 158"/>
                  <a:gd name="T7" fmla="*/ 195 h 282"/>
                  <a:gd name="T8" fmla="*/ 0 w 158"/>
                  <a:gd name="T9" fmla="*/ 147 h 282"/>
                  <a:gd name="T10" fmla="*/ 0 w 158"/>
                  <a:gd name="T11" fmla="*/ 3 h 282"/>
                  <a:gd name="T12" fmla="*/ 5 w 158"/>
                  <a:gd name="T13" fmla="*/ 0 h 282"/>
                  <a:gd name="T14" fmla="*/ 5 w 158"/>
                  <a:gd name="T15" fmla="*/ 0 h 282"/>
                  <a:gd name="T16" fmla="*/ 5 w 158"/>
                  <a:gd name="T17" fmla="*/ 14 h 282"/>
                  <a:gd name="T18" fmla="*/ 5 w 158"/>
                  <a:gd name="T19" fmla="*/ 14 h 282"/>
                  <a:gd name="T20" fmla="*/ 57 w 158"/>
                  <a:gd name="T21" fmla="*/ 165 h 282"/>
                  <a:gd name="T22" fmla="*/ 91 w 158"/>
                  <a:gd name="T23" fmla="*/ 222 h 282"/>
                  <a:gd name="T24" fmla="*/ 91 w 158"/>
                  <a:gd name="T25" fmla="*/ 222 h 282"/>
                  <a:gd name="T26" fmla="*/ 139 w 158"/>
                  <a:gd name="T27" fmla="*/ 270 h 282"/>
                  <a:gd name="T28" fmla="*/ 158 w 158"/>
                  <a:gd name="T2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" h="282">
                    <a:moveTo>
                      <a:pt x="158" y="282"/>
                    </a:moveTo>
                    <a:lnTo>
                      <a:pt x="36" y="282"/>
                    </a:lnTo>
                    <a:cubicBezTo>
                      <a:pt x="40" y="278"/>
                      <a:pt x="43" y="274"/>
                      <a:pt x="45" y="269"/>
                    </a:cubicBezTo>
                    <a:cubicBezTo>
                      <a:pt x="54" y="245"/>
                      <a:pt x="35" y="215"/>
                      <a:pt x="24" y="195"/>
                    </a:cubicBezTo>
                    <a:cubicBezTo>
                      <a:pt x="16" y="180"/>
                      <a:pt x="7" y="164"/>
                      <a:pt x="0" y="147"/>
                    </a:cubicBezTo>
                    <a:lnTo>
                      <a:pt x="0" y="3"/>
                    </a:lnTo>
                    <a:cubicBezTo>
                      <a:pt x="2" y="2"/>
                      <a:pt x="4" y="1"/>
                      <a:pt x="5" y="0"/>
                    </a:cubicBezTo>
                    <a:lnTo>
                      <a:pt x="5" y="0"/>
                    </a:lnTo>
                    <a:cubicBezTo>
                      <a:pt x="5" y="5"/>
                      <a:pt x="5" y="10"/>
                      <a:pt x="5" y="14"/>
                    </a:cubicBezTo>
                    <a:lnTo>
                      <a:pt x="5" y="14"/>
                    </a:lnTo>
                    <a:cubicBezTo>
                      <a:pt x="4" y="66"/>
                      <a:pt x="38" y="123"/>
                      <a:pt x="57" y="165"/>
                    </a:cubicBezTo>
                    <a:cubicBezTo>
                      <a:pt x="68" y="186"/>
                      <a:pt x="79" y="205"/>
                      <a:pt x="91" y="222"/>
                    </a:cubicBezTo>
                    <a:cubicBezTo>
                      <a:pt x="91" y="222"/>
                      <a:pt x="91" y="222"/>
                      <a:pt x="91" y="222"/>
                    </a:cubicBezTo>
                    <a:cubicBezTo>
                      <a:pt x="106" y="241"/>
                      <a:pt x="122" y="257"/>
                      <a:pt x="139" y="270"/>
                    </a:cubicBezTo>
                    <a:cubicBezTo>
                      <a:pt x="145" y="275"/>
                      <a:pt x="151" y="279"/>
                      <a:pt x="158" y="282"/>
                    </a:cubicBezTo>
                  </a:path>
                </a:pathLst>
              </a:custGeom>
              <a:solidFill>
                <a:srgbClr val="C78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5" name="Freeform 869">
                <a:extLst>
                  <a:ext uri="{FF2B5EF4-FFF2-40B4-BE49-F238E27FC236}">
                    <a16:creationId xmlns:a16="http://schemas.microsoft.com/office/drawing/2014/main" id="{F3B0907B-E38B-1E43-BACF-4169C4390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8135" y="3559675"/>
                <a:ext cx="65378" cy="65378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0 h 48"/>
                  <a:gd name="T4" fmla="*/ 0 w 48"/>
                  <a:gd name="T5" fmla="*/ 0 h 48"/>
                  <a:gd name="T6" fmla="*/ 48 w 48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cubicBezTo>
                      <a:pt x="31" y="35"/>
                      <a:pt x="15" y="1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19"/>
                      <a:pt x="31" y="35"/>
                      <a:pt x="48" y="48"/>
                    </a:cubicBezTo>
                  </a:path>
                </a:pathLst>
              </a:custGeom>
              <a:solidFill>
                <a:srgbClr val="B26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6" name="Freeform 870">
                <a:extLst>
                  <a:ext uri="{FF2B5EF4-FFF2-40B4-BE49-F238E27FC236}">
                    <a16:creationId xmlns:a16="http://schemas.microsoft.com/office/drawing/2014/main" id="{B04D59BA-7550-9048-B498-D63CF2798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584" y="3022642"/>
                <a:ext cx="553378" cy="303541"/>
              </a:xfrm>
              <a:custGeom>
                <a:avLst/>
                <a:gdLst>
                  <a:gd name="T0" fmla="*/ 54 w 413"/>
                  <a:gd name="T1" fmla="*/ 68 h 227"/>
                  <a:gd name="T2" fmla="*/ 279 w 413"/>
                  <a:gd name="T3" fmla="*/ 79 h 227"/>
                  <a:gd name="T4" fmla="*/ 267 w 413"/>
                  <a:gd name="T5" fmla="*/ 47 h 227"/>
                  <a:gd name="T6" fmla="*/ 28 w 413"/>
                  <a:gd name="T7" fmla="*/ 181 h 227"/>
                  <a:gd name="T8" fmla="*/ 166 w 413"/>
                  <a:gd name="T9" fmla="*/ 225 h 227"/>
                  <a:gd name="T10" fmla="*/ 260 w 413"/>
                  <a:gd name="T11" fmla="*/ 219 h 227"/>
                  <a:gd name="T12" fmla="*/ 305 w 413"/>
                  <a:gd name="T13" fmla="*/ 215 h 227"/>
                  <a:gd name="T14" fmla="*/ 317 w 413"/>
                  <a:gd name="T15" fmla="*/ 214 h 227"/>
                  <a:gd name="T16" fmla="*/ 395 w 413"/>
                  <a:gd name="T17" fmla="*/ 197 h 227"/>
                  <a:gd name="T18" fmla="*/ 371 w 413"/>
                  <a:gd name="T19" fmla="*/ 163 h 227"/>
                  <a:gd name="T20" fmla="*/ 246 w 413"/>
                  <a:gd name="T21" fmla="*/ 167 h 227"/>
                  <a:gd name="T22" fmla="*/ 142 w 413"/>
                  <a:gd name="T23" fmla="*/ 167 h 227"/>
                  <a:gd name="T24" fmla="*/ 369 w 413"/>
                  <a:gd name="T25" fmla="*/ 66 h 227"/>
                  <a:gd name="T26" fmla="*/ 357 w 413"/>
                  <a:gd name="T27" fmla="*/ 34 h 227"/>
                  <a:gd name="T28" fmla="*/ 80 w 413"/>
                  <a:gd name="T29" fmla="*/ 14 h 227"/>
                  <a:gd name="T30" fmla="*/ 10 w 413"/>
                  <a:gd name="T31" fmla="*/ 39 h 227"/>
                  <a:gd name="T32" fmla="*/ 54 w 413"/>
                  <a:gd name="T33" fmla="*/ 6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3" h="227">
                    <a:moveTo>
                      <a:pt x="54" y="68"/>
                    </a:moveTo>
                    <a:cubicBezTo>
                      <a:pt x="127" y="75"/>
                      <a:pt x="208" y="52"/>
                      <a:pt x="279" y="79"/>
                    </a:cubicBezTo>
                    <a:cubicBezTo>
                      <a:pt x="275" y="68"/>
                      <a:pt x="271" y="58"/>
                      <a:pt x="267" y="47"/>
                    </a:cubicBezTo>
                    <a:cubicBezTo>
                      <a:pt x="232" y="81"/>
                      <a:pt x="1" y="105"/>
                      <a:pt x="28" y="181"/>
                    </a:cubicBezTo>
                    <a:cubicBezTo>
                      <a:pt x="45" y="227"/>
                      <a:pt x="126" y="225"/>
                      <a:pt x="166" y="225"/>
                    </a:cubicBezTo>
                    <a:cubicBezTo>
                      <a:pt x="197" y="224"/>
                      <a:pt x="229" y="222"/>
                      <a:pt x="260" y="219"/>
                    </a:cubicBezTo>
                    <a:cubicBezTo>
                      <a:pt x="275" y="218"/>
                      <a:pt x="290" y="216"/>
                      <a:pt x="305" y="215"/>
                    </a:cubicBezTo>
                    <a:cubicBezTo>
                      <a:pt x="313" y="215"/>
                      <a:pt x="327" y="215"/>
                      <a:pt x="317" y="214"/>
                    </a:cubicBezTo>
                    <a:cubicBezTo>
                      <a:pt x="342" y="217"/>
                      <a:pt x="375" y="216"/>
                      <a:pt x="395" y="197"/>
                    </a:cubicBezTo>
                    <a:cubicBezTo>
                      <a:pt x="413" y="180"/>
                      <a:pt x="387" y="165"/>
                      <a:pt x="371" y="163"/>
                    </a:cubicBezTo>
                    <a:cubicBezTo>
                      <a:pt x="329" y="157"/>
                      <a:pt x="287" y="163"/>
                      <a:pt x="246" y="167"/>
                    </a:cubicBezTo>
                    <a:cubicBezTo>
                      <a:pt x="235" y="168"/>
                      <a:pt x="147" y="181"/>
                      <a:pt x="142" y="167"/>
                    </a:cubicBezTo>
                    <a:cubicBezTo>
                      <a:pt x="138" y="156"/>
                      <a:pt x="345" y="89"/>
                      <a:pt x="369" y="66"/>
                    </a:cubicBezTo>
                    <a:cubicBezTo>
                      <a:pt x="383" y="52"/>
                      <a:pt x="372" y="40"/>
                      <a:pt x="357" y="34"/>
                    </a:cubicBezTo>
                    <a:cubicBezTo>
                      <a:pt x="266" y="0"/>
                      <a:pt x="174" y="23"/>
                      <a:pt x="80" y="14"/>
                    </a:cubicBezTo>
                    <a:cubicBezTo>
                      <a:pt x="59" y="12"/>
                      <a:pt x="21" y="18"/>
                      <a:pt x="10" y="39"/>
                    </a:cubicBezTo>
                    <a:cubicBezTo>
                      <a:pt x="0" y="62"/>
                      <a:pt x="41" y="67"/>
                      <a:pt x="54" y="68"/>
                    </a:cubicBezTo>
                    <a:close/>
                  </a:path>
                </a:pathLst>
              </a:custGeom>
              <a:solidFill>
                <a:srgbClr val="F5E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7" name="Freeform 891">
                <a:extLst>
                  <a:ext uri="{FF2B5EF4-FFF2-40B4-BE49-F238E27FC236}">
                    <a16:creationId xmlns:a16="http://schemas.microsoft.com/office/drawing/2014/main" id="{D42E06AD-C054-0646-9C09-A08D7104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058" y="2999293"/>
                <a:ext cx="7006" cy="39695"/>
              </a:xfrm>
              <a:custGeom>
                <a:avLst/>
                <a:gdLst>
                  <a:gd name="T0" fmla="*/ 5 w 5"/>
                  <a:gd name="T1" fmla="*/ 31 h 31"/>
                  <a:gd name="T2" fmla="*/ 5 w 5"/>
                  <a:gd name="T3" fmla="*/ 31 h 31"/>
                  <a:gd name="T4" fmla="*/ 0 w 5"/>
                  <a:gd name="T5" fmla="*/ 0 h 31"/>
                  <a:gd name="T6" fmla="*/ 5 w 5"/>
                  <a:gd name="T7" fmla="*/ 31 h 31"/>
                  <a:gd name="T8" fmla="*/ 5 w 5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1">
                    <a:moveTo>
                      <a:pt x="5" y="31"/>
                    </a:moveTo>
                    <a:lnTo>
                      <a:pt x="5" y="31"/>
                    </a:lnTo>
                    <a:cubicBezTo>
                      <a:pt x="3" y="21"/>
                      <a:pt x="1" y="11"/>
                      <a:pt x="0" y="0"/>
                    </a:cubicBezTo>
                    <a:cubicBezTo>
                      <a:pt x="1" y="11"/>
                      <a:pt x="3" y="21"/>
                      <a:pt x="5" y="31"/>
                    </a:cubicBez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F46A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8" name="Freeform 894">
                <a:extLst>
                  <a:ext uri="{FF2B5EF4-FFF2-40B4-BE49-F238E27FC236}">
                    <a16:creationId xmlns:a16="http://schemas.microsoft.com/office/drawing/2014/main" id="{C83DACC2-BF1A-5A4C-BC9D-FEB2D10CE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13071" y="3106699"/>
                <a:ext cx="16345" cy="46699"/>
              </a:xfrm>
              <a:custGeom>
                <a:avLst/>
                <a:gdLst>
                  <a:gd name="T0" fmla="*/ 11 w 11"/>
                  <a:gd name="T1" fmla="*/ 36 h 36"/>
                  <a:gd name="T2" fmla="*/ 11 w 11"/>
                  <a:gd name="T3" fmla="*/ 36 h 36"/>
                  <a:gd name="T4" fmla="*/ 0 w 11"/>
                  <a:gd name="T5" fmla="*/ 0 h 36"/>
                  <a:gd name="T6" fmla="*/ 11 w 11"/>
                  <a:gd name="T7" fmla="*/ 36 h 36"/>
                  <a:gd name="T8" fmla="*/ 0 w 11"/>
                  <a:gd name="T9" fmla="*/ 0 h 36"/>
                  <a:gd name="T10" fmla="*/ 0 w 11"/>
                  <a:gd name="T11" fmla="*/ 0 h 36"/>
                  <a:gd name="T12" fmla="*/ 0 w 11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6">
                    <a:moveTo>
                      <a:pt x="11" y="36"/>
                    </a:moveTo>
                    <a:lnTo>
                      <a:pt x="11" y="36"/>
                    </a:lnTo>
                    <a:cubicBezTo>
                      <a:pt x="7" y="24"/>
                      <a:pt x="3" y="12"/>
                      <a:pt x="0" y="0"/>
                    </a:cubicBezTo>
                    <a:cubicBezTo>
                      <a:pt x="3" y="12"/>
                      <a:pt x="7" y="24"/>
                      <a:pt x="11" y="36"/>
                    </a:cubicBez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6A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9" name="Freeform 897">
                <a:extLst>
                  <a:ext uri="{FF2B5EF4-FFF2-40B4-BE49-F238E27FC236}">
                    <a16:creationId xmlns:a16="http://schemas.microsoft.com/office/drawing/2014/main" id="{DAF2EE2C-DAAB-CC44-9B1F-F2DAC4EBD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4440" y="3249129"/>
                <a:ext cx="11675" cy="25685"/>
              </a:xfrm>
              <a:custGeom>
                <a:avLst/>
                <a:gdLst>
                  <a:gd name="T0" fmla="*/ 9 w 9"/>
                  <a:gd name="T1" fmla="*/ 20 h 20"/>
                  <a:gd name="T2" fmla="*/ 0 w 9"/>
                  <a:gd name="T3" fmla="*/ 0 h 20"/>
                  <a:gd name="T4" fmla="*/ 0 w 9"/>
                  <a:gd name="T5" fmla="*/ 0 h 20"/>
                  <a:gd name="T6" fmla="*/ 9 w 9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0">
                    <a:moveTo>
                      <a:pt x="9" y="20"/>
                    </a:moveTo>
                    <a:cubicBezTo>
                      <a:pt x="6" y="13"/>
                      <a:pt x="3" y="6"/>
                      <a:pt x="0" y="0"/>
                    </a:cubicBezTo>
                    <a:lnTo>
                      <a:pt x="0" y="0"/>
                    </a:lnTo>
                    <a:cubicBezTo>
                      <a:pt x="3" y="6"/>
                      <a:pt x="6" y="13"/>
                      <a:pt x="9" y="20"/>
                    </a:cubicBezTo>
                    <a:close/>
                  </a:path>
                </a:pathLst>
              </a:custGeom>
              <a:solidFill>
                <a:srgbClr val="F5C6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25E86EC7-DA5E-8045-9CB9-75668F7E8623}"/>
                </a:ext>
              </a:extLst>
            </p:cNvPr>
            <p:cNvGrpSpPr/>
            <p:nvPr/>
          </p:nvGrpSpPr>
          <p:grpSpPr>
            <a:xfrm>
              <a:off x="9282718" y="2126029"/>
              <a:ext cx="1788554" cy="1529378"/>
              <a:chOff x="9282718" y="2126029"/>
              <a:chExt cx="1788554" cy="1529378"/>
            </a:xfrm>
          </p:grpSpPr>
          <p:sp>
            <p:nvSpPr>
              <p:cNvPr id="245" name="Freeform 886">
                <a:extLst>
                  <a:ext uri="{FF2B5EF4-FFF2-40B4-BE49-F238E27FC236}">
                    <a16:creationId xmlns:a16="http://schemas.microsoft.com/office/drawing/2014/main" id="{3837ABB4-71ED-6142-8BDF-9C7ACE042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9731" y="2126029"/>
                <a:ext cx="649110" cy="733168"/>
              </a:xfrm>
              <a:custGeom>
                <a:avLst/>
                <a:gdLst>
                  <a:gd name="T0" fmla="*/ 399 w 484"/>
                  <a:gd name="T1" fmla="*/ 199 h 547"/>
                  <a:gd name="T2" fmla="*/ 37 w 484"/>
                  <a:gd name="T3" fmla="*/ 547 h 547"/>
                  <a:gd name="T4" fmla="*/ 15 w 484"/>
                  <a:gd name="T5" fmla="*/ 528 h 547"/>
                  <a:gd name="T6" fmla="*/ 15 w 484"/>
                  <a:gd name="T7" fmla="*/ 527 h 547"/>
                  <a:gd name="T8" fmla="*/ 0 w 484"/>
                  <a:gd name="T9" fmla="*/ 514 h 547"/>
                  <a:gd name="T10" fmla="*/ 289 w 484"/>
                  <a:gd name="T11" fmla="*/ 102 h 547"/>
                  <a:gd name="T12" fmla="*/ 437 w 484"/>
                  <a:gd name="T13" fmla="*/ 25 h 547"/>
                  <a:gd name="T14" fmla="*/ 452 w 484"/>
                  <a:gd name="T15" fmla="*/ 40 h 547"/>
                  <a:gd name="T16" fmla="*/ 399 w 484"/>
                  <a:gd name="T17" fmla="*/ 19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547">
                    <a:moveTo>
                      <a:pt x="399" y="199"/>
                    </a:moveTo>
                    <a:cubicBezTo>
                      <a:pt x="294" y="336"/>
                      <a:pt x="167" y="440"/>
                      <a:pt x="37" y="547"/>
                    </a:cubicBezTo>
                    <a:lnTo>
                      <a:pt x="15" y="528"/>
                    </a:lnTo>
                    <a:lnTo>
                      <a:pt x="15" y="527"/>
                    </a:lnTo>
                    <a:lnTo>
                      <a:pt x="0" y="514"/>
                    </a:lnTo>
                    <a:cubicBezTo>
                      <a:pt x="86" y="368"/>
                      <a:pt x="169" y="227"/>
                      <a:pt x="289" y="102"/>
                    </a:cubicBezTo>
                    <a:cubicBezTo>
                      <a:pt x="315" y="75"/>
                      <a:pt x="396" y="0"/>
                      <a:pt x="437" y="25"/>
                    </a:cubicBezTo>
                    <a:lnTo>
                      <a:pt x="452" y="40"/>
                    </a:lnTo>
                    <a:cubicBezTo>
                      <a:pt x="484" y="77"/>
                      <a:pt x="422" y="169"/>
                      <a:pt x="399" y="199"/>
                    </a:cubicBezTo>
                  </a:path>
                </a:pathLst>
              </a:custGeom>
              <a:solidFill>
                <a:srgbClr val="C4E7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6" name="Freeform 887">
                <a:extLst>
                  <a:ext uri="{FF2B5EF4-FFF2-40B4-BE49-F238E27FC236}">
                    <a16:creationId xmlns:a16="http://schemas.microsoft.com/office/drawing/2014/main" id="{40E5A7E3-7747-1C4D-A9E8-3DDB8E26D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884" y="2158718"/>
                <a:ext cx="394603" cy="516020"/>
              </a:xfrm>
              <a:custGeom>
                <a:avLst/>
                <a:gdLst>
                  <a:gd name="T0" fmla="*/ 0 w 293"/>
                  <a:gd name="T1" fmla="*/ 385 h 385"/>
                  <a:gd name="T2" fmla="*/ 216 w 293"/>
                  <a:gd name="T3" fmla="*/ 159 h 385"/>
                  <a:gd name="T4" fmla="*/ 276 w 293"/>
                  <a:gd name="T5" fmla="*/ 11 h 385"/>
                  <a:gd name="T6" fmla="*/ 269 w 293"/>
                  <a:gd name="T7" fmla="*/ 0 h 385"/>
                  <a:gd name="T8" fmla="*/ 284 w 293"/>
                  <a:gd name="T9" fmla="*/ 15 h 385"/>
                  <a:gd name="T10" fmla="*/ 293 w 293"/>
                  <a:gd name="T11" fmla="*/ 43 h 385"/>
                  <a:gd name="T12" fmla="*/ 231 w 293"/>
                  <a:gd name="T13" fmla="*/ 174 h 385"/>
                  <a:gd name="T14" fmla="*/ 41 w 293"/>
                  <a:gd name="T15" fmla="*/ 377 h 385"/>
                  <a:gd name="T16" fmla="*/ 0 w 293"/>
                  <a:gd name="T17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" h="385">
                    <a:moveTo>
                      <a:pt x="0" y="385"/>
                    </a:moveTo>
                    <a:cubicBezTo>
                      <a:pt x="77" y="317"/>
                      <a:pt x="151" y="244"/>
                      <a:pt x="216" y="159"/>
                    </a:cubicBezTo>
                    <a:cubicBezTo>
                      <a:pt x="237" y="132"/>
                      <a:pt x="290" y="53"/>
                      <a:pt x="276" y="11"/>
                    </a:cubicBezTo>
                    <a:cubicBezTo>
                      <a:pt x="274" y="7"/>
                      <a:pt x="272" y="3"/>
                      <a:pt x="269" y="0"/>
                    </a:cubicBezTo>
                    <a:lnTo>
                      <a:pt x="284" y="15"/>
                    </a:lnTo>
                    <a:cubicBezTo>
                      <a:pt x="290" y="23"/>
                      <a:pt x="293" y="32"/>
                      <a:pt x="293" y="43"/>
                    </a:cubicBezTo>
                    <a:cubicBezTo>
                      <a:pt x="293" y="86"/>
                      <a:pt x="250" y="150"/>
                      <a:pt x="231" y="174"/>
                    </a:cubicBezTo>
                    <a:cubicBezTo>
                      <a:pt x="173" y="249"/>
                      <a:pt x="109" y="315"/>
                      <a:pt x="41" y="377"/>
                    </a:cubicBezTo>
                    <a:cubicBezTo>
                      <a:pt x="27" y="379"/>
                      <a:pt x="13" y="382"/>
                      <a:pt x="0" y="385"/>
                    </a:cubicBezTo>
                    <a:close/>
                  </a:path>
                </a:pathLst>
              </a:custGeom>
              <a:solidFill>
                <a:srgbClr val="7F9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EFA6A9ED-8E7A-0646-A2DF-CF06F5C1DC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82718" y="2875541"/>
                <a:ext cx="1788554" cy="779866"/>
                <a:chOff x="9282718" y="2875541"/>
                <a:chExt cx="1788554" cy="779866"/>
              </a:xfrm>
            </p:grpSpPr>
            <p:sp>
              <p:nvSpPr>
                <p:cNvPr id="257" name="Freeform 888">
                  <a:extLst>
                    <a:ext uri="{FF2B5EF4-FFF2-40B4-BE49-F238E27FC236}">
                      <a16:creationId xmlns:a16="http://schemas.microsoft.com/office/drawing/2014/main" id="{15B0E196-752A-E645-9C25-6BB991B73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2718" y="2875541"/>
                  <a:ext cx="1788554" cy="779866"/>
                </a:xfrm>
                <a:custGeom>
                  <a:avLst/>
                  <a:gdLst>
                    <a:gd name="T0" fmla="*/ 1333 w 1333"/>
                    <a:gd name="T1" fmla="*/ 0 h 581"/>
                    <a:gd name="T2" fmla="*/ 1327 w 1333"/>
                    <a:gd name="T3" fmla="*/ 91 h 581"/>
                    <a:gd name="T4" fmla="*/ 1322 w 1333"/>
                    <a:gd name="T5" fmla="*/ 123 h 581"/>
                    <a:gd name="T6" fmla="*/ 1314 w 1333"/>
                    <a:gd name="T7" fmla="*/ 160 h 581"/>
                    <a:gd name="T8" fmla="*/ 1300 w 1333"/>
                    <a:gd name="T9" fmla="*/ 208 h 581"/>
                    <a:gd name="T10" fmla="*/ 1273 w 1333"/>
                    <a:gd name="T11" fmla="*/ 278 h 581"/>
                    <a:gd name="T12" fmla="*/ 1261 w 1333"/>
                    <a:gd name="T13" fmla="*/ 303 h 581"/>
                    <a:gd name="T14" fmla="*/ 1234 w 1333"/>
                    <a:gd name="T15" fmla="*/ 349 h 581"/>
                    <a:gd name="T16" fmla="*/ 1224 w 1333"/>
                    <a:gd name="T17" fmla="*/ 365 h 581"/>
                    <a:gd name="T18" fmla="*/ 1204 w 1333"/>
                    <a:gd name="T19" fmla="*/ 394 h 581"/>
                    <a:gd name="T20" fmla="*/ 1171 w 1333"/>
                    <a:gd name="T21" fmla="*/ 436 h 581"/>
                    <a:gd name="T22" fmla="*/ 1143 w 1333"/>
                    <a:gd name="T23" fmla="*/ 466 h 581"/>
                    <a:gd name="T24" fmla="*/ 1117 w 1333"/>
                    <a:gd name="T25" fmla="*/ 492 h 581"/>
                    <a:gd name="T26" fmla="*/ 994 w 1333"/>
                    <a:gd name="T27" fmla="*/ 581 h 581"/>
                    <a:gd name="T28" fmla="*/ 340 w 1333"/>
                    <a:gd name="T29" fmla="*/ 581 h 581"/>
                    <a:gd name="T30" fmla="*/ 217 w 1333"/>
                    <a:gd name="T31" fmla="*/ 492 h 581"/>
                    <a:gd name="T32" fmla="*/ 191 w 1333"/>
                    <a:gd name="T33" fmla="*/ 466 h 581"/>
                    <a:gd name="T34" fmla="*/ 163 w 1333"/>
                    <a:gd name="T35" fmla="*/ 436 h 581"/>
                    <a:gd name="T36" fmla="*/ 129 w 1333"/>
                    <a:gd name="T37" fmla="*/ 394 h 581"/>
                    <a:gd name="T38" fmla="*/ 109 w 1333"/>
                    <a:gd name="T39" fmla="*/ 365 h 581"/>
                    <a:gd name="T40" fmla="*/ 99 w 1333"/>
                    <a:gd name="T41" fmla="*/ 349 h 581"/>
                    <a:gd name="T42" fmla="*/ 73 w 1333"/>
                    <a:gd name="T43" fmla="*/ 303 h 581"/>
                    <a:gd name="T44" fmla="*/ 61 w 1333"/>
                    <a:gd name="T45" fmla="*/ 278 h 581"/>
                    <a:gd name="T46" fmla="*/ 34 w 1333"/>
                    <a:gd name="T47" fmla="*/ 208 h 581"/>
                    <a:gd name="T48" fmla="*/ 20 w 1333"/>
                    <a:gd name="T49" fmla="*/ 160 h 581"/>
                    <a:gd name="T50" fmla="*/ 12 w 1333"/>
                    <a:gd name="T51" fmla="*/ 123 h 581"/>
                    <a:gd name="T52" fmla="*/ 7 w 1333"/>
                    <a:gd name="T53" fmla="*/ 91 h 581"/>
                    <a:gd name="T54" fmla="*/ 0 w 1333"/>
                    <a:gd name="T55" fmla="*/ 0 h 581"/>
                    <a:gd name="T56" fmla="*/ 1333 w 1333"/>
                    <a:gd name="T57" fmla="*/ 0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33" h="581">
                      <a:moveTo>
                        <a:pt x="1333" y="0"/>
                      </a:moveTo>
                      <a:cubicBezTo>
                        <a:pt x="1333" y="31"/>
                        <a:pt x="1331" y="61"/>
                        <a:pt x="1327" y="91"/>
                      </a:cubicBezTo>
                      <a:cubicBezTo>
                        <a:pt x="1326" y="102"/>
                        <a:pt x="1324" y="113"/>
                        <a:pt x="1322" y="123"/>
                      </a:cubicBezTo>
                      <a:cubicBezTo>
                        <a:pt x="1320" y="136"/>
                        <a:pt x="1317" y="148"/>
                        <a:pt x="1314" y="160"/>
                      </a:cubicBezTo>
                      <a:cubicBezTo>
                        <a:pt x="1310" y="177"/>
                        <a:pt x="1305" y="193"/>
                        <a:pt x="1300" y="208"/>
                      </a:cubicBezTo>
                      <a:cubicBezTo>
                        <a:pt x="1292" y="232"/>
                        <a:pt x="1283" y="255"/>
                        <a:pt x="1273" y="278"/>
                      </a:cubicBezTo>
                      <a:cubicBezTo>
                        <a:pt x="1269" y="286"/>
                        <a:pt x="1265" y="295"/>
                        <a:pt x="1261" y="303"/>
                      </a:cubicBezTo>
                      <a:cubicBezTo>
                        <a:pt x="1253" y="319"/>
                        <a:pt x="1244" y="334"/>
                        <a:pt x="1234" y="349"/>
                      </a:cubicBezTo>
                      <a:cubicBezTo>
                        <a:pt x="1231" y="355"/>
                        <a:pt x="1228" y="360"/>
                        <a:pt x="1224" y="365"/>
                      </a:cubicBezTo>
                      <a:cubicBezTo>
                        <a:pt x="1218" y="375"/>
                        <a:pt x="1211" y="385"/>
                        <a:pt x="1204" y="394"/>
                      </a:cubicBezTo>
                      <a:cubicBezTo>
                        <a:pt x="1194" y="408"/>
                        <a:pt x="1183" y="422"/>
                        <a:pt x="1171" y="436"/>
                      </a:cubicBezTo>
                      <a:cubicBezTo>
                        <a:pt x="1162" y="446"/>
                        <a:pt x="1153" y="457"/>
                        <a:pt x="1143" y="466"/>
                      </a:cubicBezTo>
                      <a:cubicBezTo>
                        <a:pt x="1134" y="475"/>
                        <a:pt x="1126" y="484"/>
                        <a:pt x="1117" y="492"/>
                      </a:cubicBezTo>
                      <a:cubicBezTo>
                        <a:pt x="1079" y="526"/>
                        <a:pt x="1038" y="556"/>
                        <a:pt x="994" y="581"/>
                      </a:cubicBezTo>
                      <a:lnTo>
                        <a:pt x="340" y="581"/>
                      </a:lnTo>
                      <a:cubicBezTo>
                        <a:pt x="295" y="556"/>
                        <a:pt x="254" y="526"/>
                        <a:pt x="217" y="492"/>
                      </a:cubicBezTo>
                      <a:cubicBezTo>
                        <a:pt x="208" y="484"/>
                        <a:pt x="199" y="475"/>
                        <a:pt x="191" y="466"/>
                      </a:cubicBezTo>
                      <a:cubicBezTo>
                        <a:pt x="181" y="457"/>
                        <a:pt x="172" y="446"/>
                        <a:pt x="163" y="436"/>
                      </a:cubicBezTo>
                      <a:cubicBezTo>
                        <a:pt x="151" y="422"/>
                        <a:pt x="140" y="408"/>
                        <a:pt x="129" y="394"/>
                      </a:cubicBezTo>
                      <a:cubicBezTo>
                        <a:pt x="122" y="385"/>
                        <a:pt x="116" y="375"/>
                        <a:pt x="109" y="365"/>
                      </a:cubicBezTo>
                      <a:cubicBezTo>
                        <a:pt x="106" y="360"/>
                        <a:pt x="102" y="355"/>
                        <a:pt x="99" y="349"/>
                      </a:cubicBezTo>
                      <a:cubicBezTo>
                        <a:pt x="90" y="334"/>
                        <a:pt x="81" y="319"/>
                        <a:pt x="73" y="303"/>
                      </a:cubicBezTo>
                      <a:cubicBezTo>
                        <a:pt x="69" y="295"/>
                        <a:pt x="65" y="286"/>
                        <a:pt x="61" y="278"/>
                      </a:cubicBezTo>
                      <a:cubicBezTo>
                        <a:pt x="50" y="255"/>
                        <a:pt x="41" y="232"/>
                        <a:pt x="34" y="208"/>
                      </a:cubicBezTo>
                      <a:cubicBezTo>
                        <a:pt x="28" y="193"/>
                        <a:pt x="24" y="177"/>
                        <a:pt x="20" y="160"/>
                      </a:cubicBezTo>
                      <a:cubicBezTo>
                        <a:pt x="17" y="148"/>
                        <a:pt x="14" y="136"/>
                        <a:pt x="12" y="123"/>
                      </a:cubicBezTo>
                      <a:cubicBezTo>
                        <a:pt x="10" y="113"/>
                        <a:pt x="8" y="102"/>
                        <a:pt x="7" y="91"/>
                      </a:cubicBezTo>
                      <a:cubicBezTo>
                        <a:pt x="2" y="61"/>
                        <a:pt x="0" y="31"/>
                        <a:pt x="0" y="0"/>
                      </a:cubicBezTo>
                      <a:lnTo>
                        <a:pt x="1333" y="0"/>
                      </a:lnTo>
                    </a:path>
                  </a:pathLst>
                </a:custGeom>
                <a:solidFill>
                  <a:srgbClr val="3D9B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8" name="Freeform: Shape 130">
                  <a:extLst>
                    <a:ext uri="{FF2B5EF4-FFF2-40B4-BE49-F238E27FC236}">
                      <a16:creationId xmlns:a16="http://schemas.microsoft.com/office/drawing/2014/main" id="{F87B3370-AA71-004C-AB13-489148BE9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92058" y="2996957"/>
                  <a:ext cx="1769875" cy="42029"/>
                </a:xfrm>
                <a:custGeom>
                  <a:avLst/>
                  <a:gdLst>
                    <a:gd name="connsiteX0" fmla="*/ 0 w 1769875"/>
                    <a:gd name="connsiteY0" fmla="*/ 0 h 42029"/>
                    <a:gd name="connsiteX1" fmla="*/ 1286239 w 1769875"/>
                    <a:gd name="connsiteY1" fmla="*/ 0 h 42029"/>
                    <a:gd name="connsiteX2" fmla="*/ 1286546 w 1769875"/>
                    <a:gd name="connsiteY2" fmla="*/ 0 h 42029"/>
                    <a:gd name="connsiteX3" fmla="*/ 1769875 w 1769875"/>
                    <a:gd name="connsiteY3" fmla="*/ 0 h 42029"/>
                    <a:gd name="connsiteX4" fmla="*/ 1763176 w 1769875"/>
                    <a:gd name="connsiteY4" fmla="*/ 39402 h 42029"/>
                    <a:gd name="connsiteX5" fmla="*/ 1763176 w 1769875"/>
                    <a:gd name="connsiteY5" fmla="*/ 42029 h 42029"/>
                    <a:gd name="connsiteX6" fmla="*/ 1279838 w 1769875"/>
                    <a:gd name="connsiteY6" fmla="*/ 42029 h 42029"/>
                    <a:gd name="connsiteX7" fmla="*/ 1279540 w 1769875"/>
                    <a:gd name="connsiteY7" fmla="*/ 42029 h 42029"/>
                    <a:gd name="connsiteX8" fmla="*/ 6708 w 1769875"/>
                    <a:gd name="connsiteY8" fmla="*/ 42029 h 42029"/>
                    <a:gd name="connsiteX9" fmla="*/ 0 w 1769875"/>
                    <a:gd name="connsiteY9" fmla="*/ 1314 h 42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69875" h="42029">
                      <a:moveTo>
                        <a:pt x="0" y="0"/>
                      </a:moveTo>
                      <a:lnTo>
                        <a:pt x="1286239" y="0"/>
                      </a:lnTo>
                      <a:lnTo>
                        <a:pt x="1286546" y="0"/>
                      </a:lnTo>
                      <a:lnTo>
                        <a:pt x="1769875" y="0"/>
                      </a:lnTo>
                      <a:cubicBezTo>
                        <a:pt x="1768535" y="13134"/>
                        <a:pt x="1765856" y="26268"/>
                        <a:pt x="1763176" y="39402"/>
                      </a:cubicBezTo>
                      <a:cubicBezTo>
                        <a:pt x="1763176" y="40716"/>
                        <a:pt x="1763176" y="42029"/>
                        <a:pt x="1763176" y="42029"/>
                      </a:cubicBezTo>
                      <a:lnTo>
                        <a:pt x="1279838" y="42029"/>
                      </a:lnTo>
                      <a:lnTo>
                        <a:pt x="1279540" y="42029"/>
                      </a:lnTo>
                      <a:lnTo>
                        <a:pt x="6708" y="42029"/>
                      </a:lnTo>
                      <a:cubicBezTo>
                        <a:pt x="4025" y="28895"/>
                        <a:pt x="1342" y="15761"/>
                        <a:pt x="0" y="1314"/>
                      </a:cubicBezTo>
                      <a:close/>
                    </a:path>
                  </a:pathLst>
                </a:custGeom>
                <a:solidFill>
                  <a:srgbClr val="64B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/>
                </a:p>
              </p:txBody>
            </p:sp>
            <p:sp>
              <p:nvSpPr>
                <p:cNvPr id="259" name="Freeform: Shape 131">
                  <a:extLst>
                    <a:ext uri="{FF2B5EF4-FFF2-40B4-BE49-F238E27FC236}">
                      <a16:creationId xmlns:a16="http://schemas.microsoft.com/office/drawing/2014/main" id="{DA909409-E3EB-EC43-9BB7-6140915FD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0736" y="3090354"/>
                  <a:ext cx="1734852" cy="63044"/>
                </a:xfrm>
                <a:custGeom>
                  <a:avLst/>
                  <a:gdLst>
                    <a:gd name="connsiteX0" fmla="*/ 0 w 1734852"/>
                    <a:gd name="connsiteY0" fmla="*/ 0 h 63044"/>
                    <a:gd name="connsiteX1" fmla="*/ 1253598 w 1734852"/>
                    <a:gd name="connsiteY1" fmla="*/ 0 h 63044"/>
                    <a:gd name="connsiteX2" fmla="*/ 1253857 w 1734852"/>
                    <a:gd name="connsiteY2" fmla="*/ 0 h 63044"/>
                    <a:gd name="connsiteX3" fmla="*/ 1734852 w 1734852"/>
                    <a:gd name="connsiteY3" fmla="*/ 0 h 63044"/>
                    <a:gd name="connsiteX4" fmla="*/ 1716084 w 1734852"/>
                    <a:gd name="connsiteY4" fmla="*/ 63044 h 63044"/>
                    <a:gd name="connsiteX5" fmla="*/ 1237765 w 1734852"/>
                    <a:gd name="connsiteY5" fmla="*/ 63044 h 63044"/>
                    <a:gd name="connsiteX6" fmla="*/ 1237512 w 1734852"/>
                    <a:gd name="connsiteY6" fmla="*/ 63044 h 63044"/>
                    <a:gd name="connsiteX7" fmla="*/ 18774 w 1734852"/>
                    <a:gd name="connsiteY7" fmla="*/ 63044 h 63044"/>
                    <a:gd name="connsiteX8" fmla="*/ 4023 w 1734852"/>
                    <a:gd name="connsiteY8" fmla="*/ 15761 h 63044"/>
                    <a:gd name="connsiteX9" fmla="*/ 0 w 1734852"/>
                    <a:gd name="connsiteY9" fmla="*/ 0 h 6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4852" h="63044">
                      <a:moveTo>
                        <a:pt x="0" y="0"/>
                      </a:moveTo>
                      <a:lnTo>
                        <a:pt x="1253598" y="0"/>
                      </a:lnTo>
                      <a:lnTo>
                        <a:pt x="1253857" y="0"/>
                      </a:lnTo>
                      <a:lnTo>
                        <a:pt x="1734852" y="0"/>
                      </a:lnTo>
                      <a:cubicBezTo>
                        <a:pt x="1729490" y="22328"/>
                        <a:pt x="1722787" y="43343"/>
                        <a:pt x="1716084" y="63044"/>
                      </a:cubicBezTo>
                      <a:lnTo>
                        <a:pt x="1237765" y="63044"/>
                      </a:lnTo>
                      <a:lnTo>
                        <a:pt x="1237512" y="63044"/>
                      </a:lnTo>
                      <a:lnTo>
                        <a:pt x="18774" y="63044"/>
                      </a:lnTo>
                      <a:cubicBezTo>
                        <a:pt x="13410" y="47283"/>
                        <a:pt x="8046" y="31522"/>
                        <a:pt x="4023" y="15761"/>
                      </a:cubicBezTo>
                      <a:cubicBezTo>
                        <a:pt x="2682" y="10507"/>
                        <a:pt x="1341" y="5254"/>
                        <a:pt x="0" y="0"/>
                      </a:cubicBezTo>
                      <a:close/>
                    </a:path>
                  </a:pathLst>
                </a:custGeom>
                <a:solidFill>
                  <a:srgbClr val="64B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/>
                </a:p>
              </p:txBody>
            </p:sp>
            <p:sp>
              <p:nvSpPr>
                <p:cNvPr id="260" name="Freeform: Shape 132">
                  <a:extLst>
                    <a:ext uri="{FF2B5EF4-FFF2-40B4-BE49-F238E27FC236}">
                      <a16:creationId xmlns:a16="http://schemas.microsoft.com/office/drawing/2014/main" id="{9AA4F681-817D-2E44-8AFA-6EC8F408A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4440" y="3249129"/>
                  <a:ext cx="1625110" cy="32689"/>
                </a:xfrm>
                <a:custGeom>
                  <a:avLst/>
                  <a:gdLst>
                    <a:gd name="connsiteX0" fmla="*/ 1151857 w 1625110"/>
                    <a:gd name="connsiteY0" fmla="*/ 0 h 32689"/>
                    <a:gd name="connsiteX1" fmla="*/ 1625110 w 1625110"/>
                    <a:gd name="connsiteY1" fmla="*/ 0 h 32689"/>
                    <a:gd name="connsiteX2" fmla="*/ 1609022 w 1625110"/>
                    <a:gd name="connsiteY2" fmla="*/ 32689 h 32689"/>
                    <a:gd name="connsiteX3" fmla="*/ 1137110 w 1625110"/>
                    <a:gd name="connsiteY3" fmla="*/ 32689 h 32689"/>
                    <a:gd name="connsiteX4" fmla="*/ 1151857 w 1625110"/>
                    <a:gd name="connsiteY4" fmla="*/ 0 h 32689"/>
                    <a:gd name="connsiteX5" fmla="*/ 0 w 1625110"/>
                    <a:gd name="connsiteY5" fmla="*/ 0 h 32689"/>
                    <a:gd name="connsiteX6" fmla="*/ 1151120 w 1625110"/>
                    <a:gd name="connsiteY6" fmla="*/ 0 h 32689"/>
                    <a:gd name="connsiteX7" fmla="*/ 1136379 w 1625110"/>
                    <a:gd name="connsiteY7" fmla="*/ 32689 h 32689"/>
                    <a:gd name="connsiteX8" fmla="*/ 16081 w 1625110"/>
                    <a:gd name="connsiteY8" fmla="*/ 32689 h 32689"/>
                    <a:gd name="connsiteX9" fmla="*/ 12061 w 1625110"/>
                    <a:gd name="connsiteY9" fmla="*/ 26151 h 32689"/>
                    <a:gd name="connsiteX10" fmla="*/ 0 w 1625110"/>
                    <a:gd name="connsiteY10" fmla="*/ 0 h 32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5110" h="32689">
                      <a:moveTo>
                        <a:pt x="1151857" y="0"/>
                      </a:moveTo>
                      <a:lnTo>
                        <a:pt x="1625110" y="0"/>
                      </a:lnTo>
                      <a:cubicBezTo>
                        <a:pt x="1619747" y="10461"/>
                        <a:pt x="1614385" y="22229"/>
                        <a:pt x="1609022" y="32689"/>
                      </a:cubicBezTo>
                      <a:lnTo>
                        <a:pt x="1137110" y="32689"/>
                      </a:lnTo>
                      <a:cubicBezTo>
                        <a:pt x="1142473" y="22229"/>
                        <a:pt x="1146495" y="10461"/>
                        <a:pt x="1151857" y="0"/>
                      </a:cubicBezTo>
                      <a:close/>
                      <a:moveTo>
                        <a:pt x="0" y="0"/>
                      </a:moveTo>
                      <a:lnTo>
                        <a:pt x="1151120" y="0"/>
                      </a:lnTo>
                      <a:cubicBezTo>
                        <a:pt x="1145760" y="10461"/>
                        <a:pt x="1141740" y="22229"/>
                        <a:pt x="1136379" y="32689"/>
                      </a:cubicBezTo>
                      <a:lnTo>
                        <a:pt x="16081" y="32689"/>
                      </a:lnTo>
                      <a:cubicBezTo>
                        <a:pt x="14741" y="30074"/>
                        <a:pt x="13401" y="28766"/>
                        <a:pt x="12061" y="26151"/>
                      </a:cubicBezTo>
                      <a:cubicBezTo>
                        <a:pt x="8040" y="16998"/>
                        <a:pt x="4020" y="7845"/>
                        <a:pt x="0" y="0"/>
                      </a:cubicBezTo>
                      <a:close/>
                    </a:path>
                  </a:pathLst>
                </a:custGeom>
                <a:solidFill>
                  <a:srgbClr val="64B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/>
                </a:p>
              </p:txBody>
            </p:sp>
            <p:sp>
              <p:nvSpPr>
                <p:cNvPr id="261" name="Freeform: Shape 135">
                  <a:extLst>
                    <a:ext uri="{FF2B5EF4-FFF2-40B4-BE49-F238E27FC236}">
                      <a16:creationId xmlns:a16="http://schemas.microsoft.com/office/drawing/2014/main" id="{F23A75EA-8AF1-9849-B388-174671B10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39560" y="3501302"/>
                  <a:ext cx="1277206" cy="35025"/>
                </a:xfrm>
                <a:custGeom>
                  <a:avLst/>
                  <a:gdLst>
                    <a:gd name="connsiteX0" fmla="*/ 0 w 1277206"/>
                    <a:gd name="connsiteY0" fmla="*/ 0 h 35025"/>
                    <a:gd name="connsiteX1" fmla="*/ 828125 w 1277206"/>
                    <a:gd name="connsiteY1" fmla="*/ 0 h 35025"/>
                    <a:gd name="connsiteX2" fmla="*/ 828900 w 1277206"/>
                    <a:gd name="connsiteY2" fmla="*/ 0 h 35025"/>
                    <a:gd name="connsiteX3" fmla="*/ 1277206 w 1277206"/>
                    <a:gd name="connsiteY3" fmla="*/ 0 h 35025"/>
                    <a:gd name="connsiteX4" fmla="*/ 1242248 w 1277206"/>
                    <a:gd name="connsiteY4" fmla="*/ 35025 h 35025"/>
                    <a:gd name="connsiteX5" fmla="*/ 799392 w 1277206"/>
                    <a:gd name="connsiteY5" fmla="*/ 35025 h 35025"/>
                    <a:gd name="connsiteX6" fmla="*/ 798545 w 1277206"/>
                    <a:gd name="connsiteY6" fmla="*/ 35025 h 35025"/>
                    <a:gd name="connsiteX7" fmla="*/ 34873 w 1277206"/>
                    <a:gd name="connsiteY7" fmla="*/ 35025 h 35025"/>
                    <a:gd name="connsiteX8" fmla="*/ 0 w 1277206"/>
                    <a:gd name="connsiteY8" fmla="*/ 0 h 35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7206" h="35025">
                      <a:moveTo>
                        <a:pt x="0" y="0"/>
                      </a:moveTo>
                      <a:lnTo>
                        <a:pt x="828125" y="0"/>
                      </a:lnTo>
                      <a:lnTo>
                        <a:pt x="828900" y="0"/>
                      </a:lnTo>
                      <a:lnTo>
                        <a:pt x="1277206" y="0"/>
                      </a:lnTo>
                      <a:cubicBezTo>
                        <a:pt x="1265105" y="12124"/>
                        <a:pt x="1254349" y="24248"/>
                        <a:pt x="1242248" y="35025"/>
                      </a:cubicBezTo>
                      <a:lnTo>
                        <a:pt x="799392" y="35025"/>
                      </a:lnTo>
                      <a:lnTo>
                        <a:pt x="798545" y="35025"/>
                      </a:lnTo>
                      <a:lnTo>
                        <a:pt x="34873" y="35025"/>
                      </a:lnTo>
                      <a:cubicBezTo>
                        <a:pt x="22801" y="24248"/>
                        <a:pt x="10730" y="12124"/>
                        <a:pt x="0" y="0"/>
                      </a:cubicBezTo>
                      <a:close/>
                    </a:path>
                  </a:pathLst>
                </a:custGeom>
                <a:solidFill>
                  <a:srgbClr val="64B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/>
                </a:p>
              </p:txBody>
            </p:sp>
            <p:sp>
              <p:nvSpPr>
                <p:cNvPr id="262" name="Freeform: Shape 133">
                  <a:extLst>
                    <a:ext uri="{FF2B5EF4-FFF2-40B4-BE49-F238E27FC236}">
                      <a16:creationId xmlns:a16="http://schemas.microsoft.com/office/drawing/2014/main" id="{370C229C-8BF8-5D4F-8EC7-647067C16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5807" y="3342526"/>
                  <a:ext cx="1522374" cy="23349"/>
                </a:xfrm>
                <a:custGeom>
                  <a:avLst/>
                  <a:gdLst>
                    <a:gd name="connsiteX0" fmla="*/ 0 w 1522374"/>
                    <a:gd name="connsiteY0" fmla="*/ 0 h 23349"/>
                    <a:gd name="connsiteX1" fmla="*/ 1055814 w 1522374"/>
                    <a:gd name="connsiteY1" fmla="*/ 0 h 23349"/>
                    <a:gd name="connsiteX2" fmla="*/ 1057723 w 1522374"/>
                    <a:gd name="connsiteY2" fmla="*/ 0 h 23349"/>
                    <a:gd name="connsiteX3" fmla="*/ 1522374 w 1522374"/>
                    <a:gd name="connsiteY3" fmla="*/ 0 h 23349"/>
                    <a:gd name="connsiteX4" fmla="*/ 1508928 w 1522374"/>
                    <a:gd name="connsiteY4" fmla="*/ 23349 h 23349"/>
                    <a:gd name="connsiteX5" fmla="*/ 1045642 w 1522374"/>
                    <a:gd name="connsiteY5" fmla="*/ 23349 h 23349"/>
                    <a:gd name="connsiteX6" fmla="*/ 1043713 w 1522374"/>
                    <a:gd name="connsiteY6" fmla="*/ 23349 h 23349"/>
                    <a:gd name="connsiteX7" fmla="*/ 13423 w 1522374"/>
                    <a:gd name="connsiteY7" fmla="*/ 23349 h 23349"/>
                    <a:gd name="connsiteX8" fmla="*/ 0 w 1522374"/>
                    <a:gd name="connsiteY8" fmla="*/ 0 h 2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22374" h="23349">
                      <a:moveTo>
                        <a:pt x="0" y="0"/>
                      </a:moveTo>
                      <a:lnTo>
                        <a:pt x="1055814" y="0"/>
                      </a:lnTo>
                      <a:lnTo>
                        <a:pt x="1057723" y="0"/>
                      </a:lnTo>
                      <a:lnTo>
                        <a:pt x="1522374" y="0"/>
                      </a:lnTo>
                      <a:cubicBezTo>
                        <a:pt x="1518340" y="8756"/>
                        <a:pt x="1514307" y="16053"/>
                        <a:pt x="1508928" y="23349"/>
                      </a:cubicBezTo>
                      <a:lnTo>
                        <a:pt x="1045642" y="23349"/>
                      </a:lnTo>
                      <a:lnTo>
                        <a:pt x="1043713" y="23349"/>
                      </a:lnTo>
                      <a:lnTo>
                        <a:pt x="13423" y="23349"/>
                      </a:lnTo>
                      <a:cubicBezTo>
                        <a:pt x="9396" y="16053"/>
                        <a:pt x="4027" y="8756"/>
                        <a:pt x="0" y="0"/>
                      </a:cubicBezTo>
                      <a:close/>
                    </a:path>
                  </a:pathLst>
                </a:custGeom>
                <a:solidFill>
                  <a:srgbClr val="64B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/>
                </a:p>
              </p:txBody>
            </p:sp>
            <p:sp>
              <p:nvSpPr>
                <p:cNvPr id="263" name="Freeform: Shape 134">
                  <a:extLst>
                    <a:ext uri="{FF2B5EF4-FFF2-40B4-BE49-F238E27FC236}">
                      <a16:creationId xmlns:a16="http://schemas.microsoft.com/office/drawing/2014/main" id="{450A31E9-D8B5-2F48-85DA-68402468E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55502" y="3403235"/>
                  <a:ext cx="1442984" cy="56038"/>
                </a:xfrm>
                <a:custGeom>
                  <a:avLst/>
                  <a:gdLst>
                    <a:gd name="connsiteX0" fmla="*/ 983179 w 1442984"/>
                    <a:gd name="connsiteY0" fmla="*/ 0 h 56038"/>
                    <a:gd name="connsiteX1" fmla="*/ 1442984 w 1442984"/>
                    <a:gd name="connsiteY1" fmla="*/ 0 h 56038"/>
                    <a:gd name="connsiteX2" fmla="*/ 1398746 w 1442984"/>
                    <a:gd name="connsiteY2" fmla="*/ 56038 h 56038"/>
                    <a:gd name="connsiteX3" fmla="*/ 945644 w 1442984"/>
                    <a:gd name="connsiteY3" fmla="*/ 56038 h 56038"/>
                    <a:gd name="connsiteX4" fmla="*/ 983179 w 1442984"/>
                    <a:gd name="connsiteY4" fmla="*/ 0 h 56038"/>
                    <a:gd name="connsiteX5" fmla="*/ 0 w 1442984"/>
                    <a:gd name="connsiteY5" fmla="*/ 0 h 56038"/>
                    <a:gd name="connsiteX6" fmla="*/ 983005 w 1442984"/>
                    <a:gd name="connsiteY6" fmla="*/ 0 h 56038"/>
                    <a:gd name="connsiteX7" fmla="*/ 945404 w 1442984"/>
                    <a:gd name="connsiteY7" fmla="*/ 56038 h 56038"/>
                    <a:gd name="connsiteX8" fmla="*/ 45659 w 1442984"/>
                    <a:gd name="connsiteY8" fmla="*/ 56038 h 56038"/>
                    <a:gd name="connsiteX9" fmla="*/ 0 w 1442984"/>
                    <a:gd name="connsiteY9" fmla="*/ 0 h 56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2984" h="56038">
                      <a:moveTo>
                        <a:pt x="983179" y="0"/>
                      </a:moveTo>
                      <a:lnTo>
                        <a:pt x="1442984" y="0"/>
                      </a:lnTo>
                      <a:cubicBezTo>
                        <a:pt x="1429579" y="18679"/>
                        <a:pt x="1414833" y="37359"/>
                        <a:pt x="1398746" y="56038"/>
                      </a:cubicBezTo>
                      <a:lnTo>
                        <a:pt x="945644" y="56038"/>
                      </a:lnTo>
                      <a:cubicBezTo>
                        <a:pt x="959049" y="37359"/>
                        <a:pt x="971114" y="18679"/>
                        <a:pt x="983179" y="0"/>
                      </a:cubicBezTo>
                      <a:close/>
                      <a:moveTo>
                        <a:pt x="0" y="0"/>
                      </a:moveTo>
                      <a:lnTo>
                        <a:pt x="983005" y="0"/>
                      </a:lnTo>
                      <a:cubicBezTo>
                        <a:pt x="970919" y="18679"/>
                        <a:pt x="958833" y="37359"/>
                        <a:pt x="945404" y="56038"/>
                      </a:cubicBezTo>
                      <a:lnTo>
                        <a:pt x="45659" y="56038"/>
                      </a:lnTo>
                      <a:cubicBezTo>
                        <a:pt x="29544" y="37359"/>
                        <a:pt x="14772" y="18679"/>
                        <a:pt x="0" y="0"/>
                      </a:cubicBezTo>
                      <a:close/>
                    </a:path>
                  </a:pathLst>
                </a:custGeom>
                <a:solidFill>
                  <a:srgbClr val="64B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248" name="Freeform 906">
                <a:extLst>
                  <a:ext uri="{FF2B5EF4-FFF2-40B4-BE49-F238E27FC236}">
                    <a16:creationId xmlns:a16="http://schemas.microsoft.com/office/drawing/2014/main" id="{ED647A15-9BDF-5B44-B497-B8564D196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2814" y="2525301"/>
                <a:ext cx="1487349" cy="350239"/>
              </a:xfrm>
              <a:custGeom>
                <a:avLst/>
                <a:gdLst>
                  <a:gd name="T0" fmla="*/ 1109 w 1109"/>
                  <a:gd name="T1" fmla="*/ 260 h 260"/>
                  <a:gd name="T2" fmla="*/ 14 w 1109"/>
                  <a:gd name="T3" fmla="*/ 260 h 260"/>
                  <a:gd name="T4" fmla="*/ 7 w 1109"/>
                  <a:gd name="T5" fmla="*/ 188 h 260"/>
                  <a:gd name="T6" fmla="*/ 77 w 1109"/>
                  <a:gd name="T7" fmla="*/ 175 h 260"/>
                  <a:gd name="T8" fmla="*/ 148 w 1109"/>
                  <a:gd name="T9" fmla="*/ 162 h 260"/>
                  <a:gd name="T10" fmla="*/ 216 w 1109"/>
                  <a:gd name="T11" fmla="*/ 122 h 260"/>
                  <a:gd name="T12" fmla="*/ 291 w 1109"/>
                  <a:gd name="T13" fmla="*/ 124 h 260"/>
                  <a:gd name="T14" fmla="*/ 359 w 1109"/>
                  <a:gd name="T15" fmla="*/ 64 h 260"/>
                  <a:gd name="T16" fmla="*/ 537 w 1109"/>
                  <a:gd name="T17" fmla="*/ 79 h 260"/>
                  <a:gd name="T18" fmla="*/ 622 w 1109"/>
                  <a:gd name="T19" fmla="*/ 60 h 260"/>
                  <a:gd name="T20" fmla="*/ 708 w 1109"/>
                  <a:gd name="T21" fmla="*/ 92 h 260"/>
                  <a:gd name="T22" fmla="*/ 855 w 1109"/>
                  <a:gd name="T23" fmla="*/ 102 h 260"/>
                  <a:gd name="T24" fmla="*/ 943 w 1109"/>
                  <a:gd name="T25" fmla="*/ 134 h 260"/>
                  <a:gd name="T26" fmla="*/ 983 w 1109"/>
                  <a:gd name="T27" fmla="*/ 192 h 260"/>
                  <a:gd name="T28" fmla="*/ 1019 w 1109"/>
                  <a:gd name="T29" fmla="*/ 193 h 260"/>
                  <a:gd name="T30" fmla="*/ 1064 w 1109"/>
                  <a:gd name="T31" fmla="*/ 198 h 260"/>
                  <a:gd name="T32" fmla="*/ 1109 w 1109"/>
                  <a:gd name="T3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9" h="260">
                    <a:moveTo>
                      <a:pt x="1109" y="260"/>
                    </a:moveTo>
                    <a:lnTo>
                      <a:pt x="14" y="260"/>
                    </a:lnTo>
                    <a:cubicBezTo>
                      <a:pt x="14" y="238"/>
                      <a:pt x="0" y="202"/>
                      <a:pt x="7" y="188"/>
                    </a:cubicBezTo>
                    <a:cubicBezTo>
                      <a:pt x="22" y="160"/>
                      <a:pt x="54" y="173"/>
                      <a:pt x="77" y="175"/>
                    </a:cubicBezTo>
                    <a:cubicBezTo>
                      <a:pt x="103" y="177"/>
                      <a:pt x="124" y="177"/>
                      <a:pt x="148" y="162"/>
                    </a:cubicBezTo>
                    <a:cubicBezTo>
                      <a:pt x="180" y="141"/>
                      <a:pt x="171" y="113"/>
                      <a:pt x="216" y="122"/>
                    </a:cubicBezTo>
                    <a:cubicBezTo>
                      <a:pt x="250" y="128"/>
                      <a:pt x="259" y="134"/>
                      <a:pt x="291" y="124"/>
                    </a:cubicBezTo>
                    <a:cubicBezTo>
                      <a:pt x="329" y="109"/>
                      <a:pt x="334" y="94"/>
                      <a:pt x="359" y="64"/>
                    </a:cubicBezTo>
                    <a:cubicBezTo>
                      <a:pt x="413" y="0"/>
                      <a:pt x="475" y="68"/>
                      <a:pt x="537" y="79"/>
                    </a:cubicBezTo>
                    <a:cubicBezTo>
                      <a:pt x="584" y="90"/>
                      <a:pt x="575" y="62"/>
                      <a:pt x="622" y="60"/>
                    </a:cubicBezTo>
                    <a:cubicBezTo>
                      <a:pt x="671" y="58"/>
                      <a:pt x="680" y="58"/>
                      <a:pt x="708" y="92"/>
                    </a:cubicBezTo>
                    <a:cubicBezTo>
                      <a:pt x="746" y="137"/>
                      <a:pt x="804" y="109"/>
                      <a:pt x="855" y="102"/>
                    </a:cubicBezTo>
                    <a:cubicBezTo>
                      <a:pt x="889" y="98"/>
                      <a:pt x="925" y="98"/>
                      <a:pt x="943" y="134"/>
                    </a:cubicBezTo>
                    <a:cubicBezTo>
                      <a:pt x="958" y="164"/>
                      <a:pt x="941" y="181"/>
                      <a:pt x="983" y="192"/>
                    </a:cubicBezTo>
                    <a:cubicBezTo>
                      <a:pt x="993" y="195"/>
                      <a:pt x="1006" y="194"/>
                      <a:pt x="1019" y="193"/>
                    </a:cubicBezTo>
                    <a:cubicBezTo>
                      <a:pt x="1036" y="192"/>
                      <a:pt x="1053" y="191"/>
                      <a:pt x="1064" y="198"/>
                    </a:cubicBezTo>
                    <a:cubicBezTo>
                      <a:pt x="1069" y="202"/>
                      <a:pt x="1099" y="243"/>
                      <a:pt x="1109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9" name="Freeform 907">
                <a:extLst>
                  <a:ext uri="{FF2B5EF4-FFF2-40B4-BE49-F238E27FC236}">
                    <a16:creationId xmlns:a16="http://schemas.microsoft.com/office/drawing/2014/main" id="{6483A3CC-7A45-4E42-A42F-33897E292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5464" y="2579005"/>
                <a:ext cx="46699" cy="72384"/>
              </a:xfrm>
              <a:custGeom>
                <a:avLst/>
                <a:gdLst>
                  <a:gd name="T0" fmla="*/ 0 w 35"/>
                  <a:gd name="T1" fmla="*/ 54 h 54"/>
                  <a:gd name="T2" fmla="*/ 0 w 35"/>
                  <a:gd name="T3" fmla="*/ 54 h 54"/>
                  <a:gd name="T4" fmla="*/ 35 w 35"/>
                  <a:gd name="T5" fmla="*/ 0 h 54"/>
                  <a:gd name="T6" fmla="*/ 35 w 35"/>
                  <a:gd name="T7" fmla="*/ 0 h 54"/>
                  <a:gd name="T8" fmla="*/ 0 w 35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0" y="54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1" y="36"/>
                      <a:pt x="23" y="18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3" y="18"/>
                      <a:pt x="12" y="36"/>
                      <a:pt x="0" y="54"/>
                    </a:cubicBezTo>
                    <a:close/>
                  </a:path>
                </a:pathLst>
              </a:custGeom>
              <a:solidFill>
                <a:srgbClr val="5B3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0" name="Freeform 908">
                <a:extLst>
                  <a:ext uri="{FF2B5EF4-FFF2-40B4-BE49-F238E27FC236}">
                    <a16:creationId xmlns:a16="http://schemas.microsoft.com/office/drawing/2014/main" id="{BD931D59-09E6-4C4B-ABD2-434611729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5464" y="2579005"/>
                <a:ext cx="191464" cy="102737"/>
              </a:xfrm>
              <a:custGeom>
                <a:avLst/>
                <a:gdLst>
                  <a:gd name="T0" fmla="*/ 55 w 142"/>
                  <a:gd name="T1" fmla="*/ 76 h 76"/>
                  <a:gd name="T2" fmla="*/ 0 w 142"/>
                  <a:gd name="T3" fmla="*/ 54 h 76"/>
                  <a:gd name="T4" fmla="*/ 35 w 142"/>
                  <a:gd name="T5" fmla="*/ 0 h 76"/>
                  <a:gd name="T6" fmla="*/ 96 w 142"/>
                  <a:gd name="T7" fmla="*/ 29 h 76"/>
                  <a:gd name="T8" fmla="*/ 107 w 142"/>
                  <a:gd name="T9" fmla="*/ 29 h 76"/>
                  <a:gd name="T10" fmla="*/ 116 w 142"/>
                  <a:gd name="T11" fmla="*/ 29 h 76"/>
                  <a:gd name="T12" fmla="*/ 125 w 142"/>
                  <a:gd name="T13" fmla="*/ 29 h 76"/>
                  <a:gd name="T14" fmla="*/ 142 w 142"/>
                  <a:gd name="T15" fmla="*/ 29 h 76"/>
                  <a:gd name="T16" fmla="*/ 96 w 142"/>
                  <a:gd name="T17" fmla="*/ 71 h 76"/>
                  <a:gd name="T18" fmla="*/ 55 w 142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76">
                    <a:moveTo>
                      <a:pt x="55" y="76"/>
                    </a:moveTo>
                    <a:cubicBezTo>
                      <a:pt x="35" y="76"/>
                      <a:pt x="16" y="71"/>
                      <a:pt x="0" y="54"/>
                    </a:cubicBezTo>
                    <a:cubicBezTo>
                      <a:pt x="12" y="36"/>
                      <a:pt x="23" y="18"/>
                      <a:pt x="35" y="0"/>
                    </a:cubicBezTo>
                    <a:cubicBezTo>
                      <a:pt x="52" y="16"/>
                      <a:pt x="70" y="28"/>
                      <a:pt x="96" y="29"/>
                    </a:cubicBezTo>
                    <a:cubicBezTo>
                      <a:pt x="99" y="29"/>
                      <a:pt x="103" y="29"/>
                      <a:pt x="107" y="29"/>
                    </a:cubicBezTo>
                    <a:cubicBezTo>
                      <a:pt x="110" y="29"/>
                      <a:pt x="113" y="29"/>
                      <a:pt x="116" y="29"/>
                    </a:cubicBezTo>
                    <a:cubicBezTo>
                      <a:pt x="119" y="29"/>
                      <a:pt x="122" y="29"/>
                      <a:pt x="125" y="29"/>
                    </a:cubicBezTo>
                    <a:cubicBezTo>
                      <a:pt x="131" y="29"/>
                      <a:pt x="137" y="29"/>
                      <a:pt x="142" y="29"/>
                    </a:cubicBezTo>
                    <a:cubicBezTo>
                      <a:pt x="127" y="44"/>
                      <a:pt x="111" y="58"/>
                      <a:pt x="96" y="71"/>
                    </a:cubicBezTo>
                    <a:cubicBezTo>
                      <a:pt x="82" y="74"/>
                      <a:pt x="68" y="76"/>
                      <a:pt x="55" y="76"/>
                    </a:cubicBezTo>
                    <a:close/>
                  </a:path>
                </a:pathLst>
              </a:custGeom>
              <a:solidFill>
                <a:srgbClr val="A1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1" name="Freeform 909">
                <a:extLst>
                  <a:ext uri="{FF2B5EF4-FFF2-40B4-BE49-F238E27FC236}">
                    <a16:creationId xmlns:a16="http://schemas.microsoft.com/office/drawing/2014/main" id="{C306634A-B62C-7546-947B-575E5BB67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961" y="2660727"/>
                <a:ext cx="9340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solidFill>
                <a:srgbClr val="643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2" name="Freeform 910">
                <a:extLst>
                  <a:ext uri="{FF2B5EF4-FFF2-40B4-BE49-F238E27FC236}">
                    <a16:creationId xmlns:a16="http://schemas.microsoft.com/office/drawing/2014/main" id="{04BFDA7D-0909-3A47-AEAD-FABCCDADC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961" y="2660727"/>
                <a:ext cx="294201" cy="214813"/>
              </a:xfrm>
              <a:custGeom>
                <a:avLst/>
                <a:gdLst>
                  <a:gd name="T0" fmla="*/ 220 w 220"/>
                  <a:gd name="T1" fmla="*/ 159 h 159"/>
                  <a:gd name="T2" fmla="*/ 105 w 220"/>
                  <a:gd name="T3" fmla="*/ 159 h 159"/>
                  <a:gd name="T4" fmla="*/ 77 w 220"/>
                  <a:gd name="T5" fmla="*/ 136 h 159"/>
                  <a:gd name="T6" fmla="*/ 45 w 220"/>
                  <a:gd name="T7" fmla="*/ 109 h 159"/>
                  <a:gd name="T8" fmla="*/ 43 w 220"/>
                  <a:gd name="T9" fmla="*/ 81 h 159"/>
                  <a:gd name="T10" fmla="*/ 0 w 220"/>
                  <a:gd name="T11" fmla="*/ 0 h 159"/>
                  <a:gd name="T12" fmla="*/ 7 w 220"/>
                  <a:gd name="T13" fmla="*/ 0 h 159"/>
                  <a:gd name="T14" fmla="*/ 54 w 220"/>
                  <a:gd name="T15" fmla="*/ 33 h 159"/>
                  <a:gd name="T16" fmla="*/ 94 w 220"/>
                  <a:gd name="T17" fmla="*/ 91 h 159"/>
                  <a:gd name="T18" fmla="*/ 112 w 220"/>
                  <a:gd name="T19" fmla="*/ 93 h 159"/>
                  <a:gd name="T20" fmla="*/ 130 w 220"/>
                  <a:gd name="T21" fmla="*/ 92 h 159"/>
                  <a:gd name="T22" fmla="*/ 148 w 220"/>
                  <a:gd name="T23" fmla="*/ 92 h 159"/>
                  <a:gd name="T24" fmla="*/ 175 w 220"/>
                  <a:gd name="T25" fmla="*/ 97 h 159"/>
                  <a:gd name="T26" fmla="*/ 220 w 220"/>
                  <a:gd name="T2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59">
                    <a:moveTo>
                      <a:pt x="220" y="159"/>
                    </a:moveTo>
                    <a:lnTo>
                      <a:pt x="105" y="159"/>
                    </a:lnTo>
                    <a:cubicBezTo>
                      <a:pt x="99" y="149"/>
                      <a:pt x="88" y="143"/>
                      <a:pt x="77" y="136"/>
                    </a:cubicBezTo>
                    <a:cubicBezTo>
                      <a:pt x="68" y="130"/>
                      <a:pt x="50" y="120"/>
                      <a:pt x="45" y="109"/>
                    </a:cubicBezTo>
                    <a:cubicBezTo>
                      <a:pt x="39" y="100"/>
                      <a:pt x="43" y="93"/>
                      <a:pt x="43" y="81"/>
                    </a:cubicBezTo>
                    <a:cubicBezTo>
                      <a:pt x="44" y="44"/>
                      <a:pt x="28" y="18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26" y="3"/>
                      <a:pt x="43" y="12"/>
                      <a:pt x="54" y="33"/>
                    </a:cubicBezTo>
                    <a:cubicBezTo>
                      <a:pt x="69" y="63"/>
                      <a:pt x="52" y="80"/>
                      <a:pt x="94" y="91"/>
                    </a:cubicBezTo>
                    <a:cubicBezTo>
                      <a:pt x="100" y="93"/>
                      <a:pt x="106" y="93"/>
                      <a:pt x="112" y="93"/>
                    </a:cubicBezTo>
                    <a:cubicBezTo>
                      <a:pt x="118" y="93"/>
                      <a:pt x="124" y="93"/>
                      <a:pt x="130" y="92"/>
                    </a:cubicBezTo>
                    <a:cubicBezTo>
                      <a:pt x="136" y="92"/>
                      <a:pt x="142" y="92"/>
                      <a:pt x="148" y="92"/>
                    </a:cubicBezTo>
                    <a:cubicBezTo>
                      <a:pt x="158" y="92"/>
                      <a:pt x="168" y="93"/>
                      <a:pt x="175" y="97"/>
                    </a:cubicBezTo>
                    <a:cubicBezTo>
                      <a:pt x="180" y="101"/>
                      <a:pt x="210" y="142"/>
                      <a:pt x="220" y="159"/>
                    </a:cubicBezTo>
                    <a:close/>
                  </a:path>
                </a:pathLst>
              </a:custGeom>
              <a:solidFill>
                <a:srgbClr val="EB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3" name="Freeform 911">
                <a:extLst>
                  <a:ext uri="{FF2B5EF4-FFF2-40B4-BE49-F238E27FC236}">
                    <a16:creationId xmlns:a16="http://schemas.microsoft.com/office/drawing/2014/main" id="{8B0A72C8-93CE-5A49-B2A4-F4B13F412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4048" y="2607025"/>
                <a:ext cx="2336" cy="0"/>
              </a:xfrm>
              <a:custGeom>
                <a:avLst/>
                <a:gdLst>
                  <a:gd name="T0" fmla="*/ 1 w 2"/>
                  <a:gd name="T1" fmla="*/ 0 w 2"/>
                  <a:gd name="T2" fmla="*/ 2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2" y="0"/>
                    </a:ln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43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4" name="Freeform 912">
                <a:extLst>
                  <a:ext uri="{FF2B5EF4-FFF2-40B4-BE49-F238E27FC236}">
                    <a16:creationId xmlns:a16="http://schemas.microsoft.com/office/drawing/2014/main" id="{63C452A2-4B64-5846-A803-6763A0C18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9521" y="2679407"/>
                <a:ext cx="25685" cy="2336"/>
              </a:xfrm>
              <a:custGeom>
                <a:avLst/>
                <a:gdLst>
                  <a:gd name="T0" fmla="*/ 0 w 19"/>
                  <a:gd name="T1" fmla="*/ 3 h 3"/>
                  <a:gd name="T2" fmla="*/ 19 w 19"/>
                  <a:gd name="T3" fmla="*/ 0 h 3"/>
                  <a:gd name="T4" fmla="*/ 19 w 19"/>
                  <a:gd name="T5" fmla="*/ 0 h 3"/>
                  <a:gd name="T6" fmla="*/ 0 w 1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">
                    <a:moveTo>
                      <a:pt x="0" y="3"/>
                    </a:moveTo>
                    <a:cubicBezTo>
                      <a:pt x="6" y="2"/>
                      <a:pt x="13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1"/>
                      <a:pt x="6" y="2"/>
                      <a:pt x="0" y="3"/>
                    </a:cubicBezTo>
                    <a:close/>
                  </a:path>
                </a:pathLst>
              </a:custGeom>
              <a:solidFill>
                <a:srgbClr val="B0C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5" name="Freeform 913">
                <a:extLst>
                  <a:ext uri="{FF2B5EF4-FFF2-40B4-BE49-F238E27FC236}">
                    <a16:creationId xmlns:a16="http://schemas.microsoft.com/office/drawing/2014/main" id="{A047F9BD-FC89-D842-8294-BAE013FBC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6382" y="2604689"/>
                <a:ext cx="228823" cy="95733"/>
              </a:xfrm>
              <a:custGeom>
                <a:avLst/>
                <a:gdLst>
                  <a:gd name="T0" fmla="*/ 99 w 171"/>
                  <a:gd name="T1" fmla="*/ 72 h 72"/>
                  <a:gd name="T2" fmla="*/ 44 w 171"/>
                  <a:gd name="T3" fmla="*/ 53 h 72"/>
                  <a:gd name="T4" fmla="*/ 0 w 171"/>
                  <a:gd name="T5" fmla="*/ 1 h 72"/>
                  <a:gd name="T6" fmla="*/ 1 w 171"/>
                  <a:gd name="T7" fmla="*/ 1 h 72"/>
                  <a:gd name="T8" fmla="*/ 2 w 171"/>
                  <a:gd name="T9" fmla="*/ 1 h 72"/>
                  <a:gd name="T10" fmla="*/ 27 w 171"/>
                  <a:gd name="T11" fmla="*/ 0 h 72"/>
                  <a:gd name="T12" fmla="*/ 88 w 171"/>
                  <a:gd name="T13" fmla="*/ 33 h 72"/>
                  <a:gd name="T14" fmla="*/ 145 w 171"/>
                  <a:gd name="T15" fmla="*/ 58 h 72"/>
                  <a:gd name="T16" fmla="*/ 152 w 171"/>
                  <a:gd name="T17" fmla="*/ 58 h 72"/>
                  <a:gd name="T18" fmla="*/ 171 w 171"/>
                  <a:gd name="T19" fmla="*/ 55 h 72"/>
                  <a:gd name="T20" fmla="*/ 99 w 171"/>
                  <a:gd name="T2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72">
                    <a:moveTo>
                      <a:pt x="99" y="72"/>
                    </a:moveTo>
                    <a:cubicBezTo>
                      <a:pt x="79" y="72"/>
                      <a:pt x="60" y="68"/>
                      <a:pt x="44" y="53"/>
                    </a:cubicBezTo>
                    <a:cubicBezTo>
                      <a:pt x="28" y="38"/>
                      <a:pt x="18" y="13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2" y="1"/>
                    </a:lnTo>
                    <a:cubicBezTo>
                      <a:pt x="12" y="0"/>
                      <a:pt x="20" y="0"/>
                      <a:pt x="27" y="0"/>
                    </a:cubicBezTo>
                    <a:cubicBezTo>
                      <a:pt x="55" y="0"/>
                      <a:pt x="65" y="5"/>
                      <a:pt x="88" y="33"/>
                    </a:cubicBezTo>
                    <a:cubicBezTo>
                      <a:pt x="104" y="52"/>
                      <a:pt x="124" y="58"/>
                      <a:pt x="145" y="58"/>
                    </a:cubicBezTo>
                    <a:cubicBezTo>
                      <a:pt x="147" y="58"/>
                      <a:pt x="150" y="58"/>
                      <a:pt x="152" y="58"/>
                    </a:cubicBezTo>
                    <a:cubicBezTo>
                      <a:pt x="158" y="57"/>
                      <a:pt x="165" y="56"/>
                      <a:pt x="171" y="55"/>
                    </a:cubicBezTo>
                    <a:cubicBezTo>
                      <a:pt x="148" y="64"/>
                      <a:pt x="125" y="72"/>
                      <a:pt x="99" y="72"/>
                    </a:cubicBezTo>
                  </a:path>
                </a:pathLst>
              </a:custGeom>
              <a:solidFill>
                <a:srgbClr val="EB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6" name="Freeform 914">
                <a:extLst>
                  <a:ext uri="{FF2B5EF4-FFF2-40B4-BE49-F238E27FC236}">
                    <a16:creationId xmlns:a16="http://schemas.microsoft.com/office/drawing/2014/main" id="{C1059E1E-1ECE-6B48-B33C-E6691FEDD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6593" y="2810163"/>
                <a:ext cx="350239" cy="65378"/>
              </a:xfrm>
              <a:custGeom>
                <a:avLst/>
                <a:gdLst>
                  <a:gd name="T0" fmla="*/ 262 w 262"/>
                  <a:gd name="T1" fmla="*/ 48 h 48"/>
                  <a:gd name="T2" fmla="*/ 0 w 262"/>
                  <a:gd name="T3" fmla="*/ 48 h 48"/>
                  <a:gd name="T4" fmla="*/ 27 w 262"/>
                  <a:gd name="T5" fmla="*/ 38 h 48"/>
                  <a:gd name="T6" fmla="*/ 38 w 262"/>
                  <a:gd name="T7" fmla="*/ 37 h 48"/>
                  <a:gd name="T8" fmla="*/ 62 w 262"/>
                  <a:gd name="T9" fmla="*/ 38 h 48"/>
                  <a:gd name="T10" fmla="*/ 86 w 262"/>
                  <a:gd name="T11" fmla="*/ 40 h 48"/>
                  <a:gd name="T12" fmla="*/ 112 w 262"/>
                  <a:gd name="T13" fmla="*/ 36 h 48"/>
                  <a:gd name="T14" fmla="*/ 105 w 262"/>
                  <a:gd name="T15" fmla="*/ 0 h 48"/>
                  <a:gd name="T16" fmla="*/ 116 w 262"/>
                  <a:gd name="T17" fmla="*/ 0 h 48"/>
                  <a:gd name="T18" fmla="*/ 205 w 262"/>
                  <a:gd name="T19" fmla="*/ 19 h 48"/>
                  <a:gd name="T20" fmla="*/ 262 w 262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48">
                    <a:moveTo>
                      <a:pt x="262" y="48"/>
                    </a:moveTo>
                    <a:lnTo>
                      <a:pt x="0" y="48"/>
                    </a:lnTo>
                    <a:cubicBezTo>
                      <a:pt x="7" y="43"/>
                      <a:pt x="15" y="39"/>
                      <a:pt x="27" y="38"/>
                    </a:cubicBezTo>
                    <a:cubicBezTo>
                      <a:pt x="30" y="37"/>
                      <a:pt x="34" y="37"/>
                      <a:pt x="38" y="37"/>
                    </a:cubicBezTo>
                    <a:cubicBezTo>
                      <a:pt x="45" y="37"/>
                      <a:pt x="53" y="38"/>
                      <a:pt x="62" y="38"/>
                    </a:cubicBezTo>
                    <a:cubicBezTo>
                      <a:pt x="70" y="39"/>
                      <a:pt x="78" y="40"/>
                      <a:pt x="86" y="40"/>
                    </a:cubicBezTo>
                    <a:cubicBezTo>
                      <a:pt x="95" y="40"/>
                      <a:pt x="104" y="39"/>
                      <a:pt x="112" y="36"/>
                    </a:cubicBezTo>
                    <a:cubicBezTo>
                      <a:pt x="149" y="20"/>
                      <a:pt x="56" y="6"/>
                      <a:pt x="105" y="0"/>
                    </a:cubicBezTo>
                    <a:cubicBezTo>
                      <a:pt x="109" y="0"/>
                      <a:pt x="112" y="0"/>
                      <a:pt x="116" y="0"/>
                    </a:cubicBezTo>
                    <a:cubicBezTo>
                      <a:pt x="145" y="0"/>
                      <a:pt x="179" y="10"/>
                      <a:pt x="205" y="19"/>
                    </a:cubicBezTo>
                    <a:cubicBezTo>
                      <a:pt x="222" y="25"/>
                      <a:pt x="242" y="38"/>
                      <a:pt x="262" y="48"/>
                    </a:cubicBezTo>
                    <a:close/>
                  </a:path>
                </a:pathLst>
              </a:custGeom>
              <a:solidFill>
                <a:srgbClr val="EB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F50F9C39-9695-054D-B7FC-0F054DE06287}"/>
                </a:ext>
              </a:extLst>
            </p:cNvPr>
            <p:cNvGrpSpPr/>
            <p:nvPr/>
          </p:nvGrpSpPr>
          <p:grpSpPr>
            <a:xfrm>
              <a:off x="9931828" y="2406221"/>
              <a:ext cx="315216" cy="343235"/>
              <a:chOff x="9931828" y="2406221"/>
              <a:chExt cx="315216" cy="343235"/>
            </a:xfrm>
          </p:grpSpPr>
          <p:sp>
            <p:nvSpPr>
              <p:cNvPr id="238" name="Freeform 938">
                <a:extLst>
                  <a:ext uri="{FF2B5EF4-FFF2-40B4-BE49-F238E27FC236}">
                    <a16:creationId xmlns:a16="http://schemas.microsoft.com/office/drawing/2014/main" id="{B1990266-9960-5142-8FB5-27F53FB51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828" y="2480938"/>
                <a:ext cx="315216" cy="268518"/>
              </a:xfrm>
              <a:custGeom>
                <a:avLst/>
                <a:gdLst>
                  <a:gd name="T0" fmla="*/ 209 w 236"/>
                  <a:gd name="T1" fmla="*/ 142 h 199"/>
                  <a:gd name="T2" fmla="*/ 125 w 236"/>
                  <a:gd name="T3" fmla="*/ 193 h 199"/>
                  <a:gd name="T4" fmla="*/ 80 w 236"/>
                  <a:gd name="T5" fmla="*/ 183 h 199"/>
                  <a:gd name="T6" fmla="*/ 45 w 236"/>
                  <a:gd name="T7" fmla="*/ 130 h 199"/>
                  <a:gd name="T8" fmla="*/ 27 w 236"/>
                  <a:gd name="T9" fmla="*/ 40 h 199"/>
                  <a:gd name="T10" fmla="*/ 56 w 236"/>
                  <a:gd name="T11" fmla="*/ 23 h 199"/>
                  <a:gd name="T12" fmla="*/ 52 w 236"/>
                  <a:gd name="T13" fmla="*/ 55 h 199"/>
                  <a:gd name="T14" fmla="*/ 75 w 236"/>
                  <a:gd name="T15" fmla="*/ 102 h 199"/>
                  <a:gd name="T16" fmla="*/ 119 w 236"/>
                  <a:gd name="T17" fmla="*/ 150 h 199"/>
                  <a:gd name="T18" fmla="*/ 165 w 236"/>
                  <a:gd name="T19" fmla="*/ 153 h 199"/>
                  <a:gd name="T20" fmla="*/ 169 w 236"/>
                  <a:gd name="T21" fmla="*/ 78 h 199"/>
                  <a:gd name="T22" fmla="*/ 147 w 236"/>
                  <a:gd name="T23" fmla="*/ 3 h 199"/>
                  <a:gd name="T24" fmla="*/ 217 w 236"/>
                  <a:gd name="T25" fmla="*/ 29 h 199"/>
                  <a:gd name="T26" fmla="*/ 209 w 236"/>
                  <a:gd name="T27" fmla="*/ 14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99">
                    <a:moveTo>
                      <a:pt x="209" y="142"/>
                    </a:moveTo>
                    <a:cubicBezTo>
                      <a:pt x="188" y="179"/>
                      <a:pt x="165" y="189"/>
                      <a:pt x="125" y="193"/>
                    </a:cubicBezTo>
                    <a:cubicBezTo>
                      <a:pt x="104" y="196"/>
                      <a:pt x="96" y="199"/>
                      <a:pt x="80" y="183"/>
                    </a:cubicBezTo>
                    <a:cubicBezTo>
                      <a:pt x="66" y="167"/>
                      <a:pt x="58" y="147"/>
                      <a:pt x="45" y="130"/>
                    </a:cubicBezTo>
                    <a:cubicBezTo>
                      <a:pt x="25" y="105"/>
                      <a:pt x="0" y="67"/>
                      <a:pt x="27" y="40"/>
                    </a:cubicBezTo>
                    <a:cubicBezTo>
                      <a:pt x="34" y="33"/>
                      <a:pt x="44" y="27"/>
                      <a:pt x="56" y="23"/>
                    </a:cubicBezTo>
                    <a:cubicBezTo>
                      <a:pt x="54" y="33"/>
                      <a:pt x="51" y="44"/>
                      <a:pt x="52" y="55"/>
                    </a:cubicBezTo>
                    <a:cubicBezTo>
                      <a:pt x="53" y="72"/>
                      <a:pt x="62" y="89"/>
                      <a:pt x="75" y="102"/>
                    </a:cubicBezTo>
                    <a:cubicBezTo>
                      <a:pt x="91" y="117"/>
                      <a:pt x="104" y="134"/>
                      <a:pt x="119" y="150"/>
                    </a:cubicBezTo>
                    <a:cubicBezTo>
                      <a:pt x="132" y="162"/>
                      <a:pt x="155" y="172"/>
                      <a:pt x="165" y="153"/>
                    </a:cubicBezTo>
                    <a:cubicBezTo>
                      <a:pt x="176" y="134"/>
                      <a:pt x="174" y="99"/>
                      <a:pt x="169" y="78"/>
                    </a:cubicBezTo>
                    <a:cubicBezTo>
                      <a:pt x="163" y="53"/>
                      <a:pt x="162" y="25"/>
                      <a:pt x="147" y="3"/>
                    </a:cubicBezTo>
                    <a:cubicBezTo>
                      <a:pt x="174" y="0"/>
                      <a:pt x="202" y="6"/>
                      <a:pt x="217" y="29"/>
                    </a:cubicBezTo>
                    <a:cubicBezTo>
                      <a:pt x="236" y="61"/>
                      <a:pt x="227" y="111"/>
                      <a:pt x="209" y="142"/>
                    </a:cubicBezTo>
                  </a:path>
                </a:pathLst>
              </a:custGeom>
              <a:solidFill>
                <a:srgbClr val="EF3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9" name="Freeform 939">
                <a:extLst>
                  <a:ext uri="{FF2B5EF4-FFF2-40B4-BE49-F238E27FC236}">
                    <a16:creationId xmlns:a16="http://schemas.microsoft.com/office/drawing/2014/main" id="{CF51FA06-53F0-0244-8F82-9BD465124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9540" y="2485608"/>
                <a:ext cx="168115" cy="226489"/>
              </a:xfrm>
              <a:custGeom>
                <a:avLst/>
                <a:gdLst>
                  <a:gd name="T0" fmla="*/ 114 w 125"/>
                  <a:gd name="T1" fmla="*/ 150 h 169"/>
                  <a:gd name="T2" fmla="*/ 68 w 125"/>
                  <a:gd name="T3" fmla="*/ 147 h 169"/>
                  <a:gd name="T4" fmla="*/ 24 w 125"/>
                  <a:gd name="T5" fmla="*/ 99 h 169"/>
                  <a:gd name="T6" fmla="*/ 1 w 125"/>
                  <a:gd name="T7" fmla="*/ 52 h 169"/>
                  <a:gd name="T8" fmla="*/ 5 w 125"/>
                  <a:gd name="T9" fmla="*/ 20 h 169"/>
                  <a:gd name="T10" fmla="*/ 17 w 125"/>
                  <a:gd name="T11" fmla="*/ 17 h 169"/>
                  <a:gd name="T12" fmla="*/ 27 w 125"/>
                  <a:gd name="T13" fmla="*/ 15 h 169"/>
                  <a:gd name="T14" fmla="*/ 60 w 125"/>
                  <a:gd name="T15" fmla="*/ 99 h 169"/>
                  <a:gd name="T16" fmla="*/ 91 w 125"/>
                  <a:gd name="T17" fmla="*/ 144 h 169"/>
                  <a:gd name="T18" fmla="*/ 99 w 125"/>
                  <a:gd name="T19" fmla="*/ 98 h 169"/>
                  <a:gd name="T20" fmla="*/ 89 w 125"/>
                  <a:gd name="T21" fmla="*/ 40 h 169"/>
                  <a:gd name="T22" fmla="*/ 72 w 125"/>
                  <a:gd name="T23" fmla="*/ 6 h 169"/>
                  <a:gd name="T24" fmla="*/ 94 w 125"/>
                  <a:gd name="T25" fmla="*/ 1 h 169"/>
                  <a:gd name="T26" fmla="*/ 96 w 125"/>
                  <a:gd name="T27" fmla="*/ 0 h 169"/>
                  <a:gd name="T28" fmla="*/ 118 w 125"/>
                  <a:gd name="T29" fmla="*/ 75 h 169"/>
                  <a:gd name="T30" fmla="*/ 114 w 125"/>
                  <a:gd name="T31" fmla="*/ 15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69">
                    <a:moveTo>
                      <a:pt x="114" y="150"/>
                    </a:moveTo>
                    <a:cubicBezTo>
                      <a:pt x="104" y="169"/>
                      <a:pt x="81" y="159"/>
                      <a:pt x="68" y="147"/>
                    </a:cubicBezTo>
                    <a:cubicBezTo>
                      <a:pt x="53" y="131"/>
                      <a:pt x="40" y="114"/>
                      <a:pt x="24" y="99"/>
                    </a:cubicBezTo>
                    <a:cubicBezTo>
                      <a:pt x="11" y="86"/>
                      <a:pt x="2" y="69"/>
                      <a:pt x="1" y="52"/>
                    </a:cubicBezTo>
                    <a:cubicBezTo>
                      <a:pt x="0" y="41"/>
                      <a:pt x="3" y="30"/>
                      <a:pt x="5" y="20"/>
                    </a:cubicBezTo>
                    <a:cubicBezTo>
                      <a:pt x="9" y="19"/>
                      <a:pt x="13" y="18"/>
                      <a:pt x="17" y="17"/>
                    </a:cubicBezTo>
                    <a:cubicBezTo>
                      <a:pt x="20" y="16"/>
                      <a:pt x="24" y="15"/>
                      <a:pt x="27" y="15"/>
                    </a:cubicBezTo>
                    <a:cubicBezTo>
                      <a:pt x="10" y="49"/>
                      <a:pt x="36" y="73"/>
                      <a:pt x="60" y="99"/>
                    </a:cubicBezTo>
                    <a:cubicBezTo>
                      <a:pt x="68" y="109"/>
                      <a:pt x="79" y="140"/>
                      <a:pt x="91" y="144"/>
                    </a:cubicBezTo>
                    <a:cubicBezTo>
                      <a:pt x="112" y="149"/>
                      <a:pt x="101" y="108"/>
                      <a:pt x="99" y="98"/>
                    </a:cubicBezTo>
                    <a:cubicBezTo>
                      <a:pt x="96" y="79"/>
                      <a:pt x="91" y="60"/>
                      <a:pt x="89" y="40"/>
                    </a:cubicBezTo>
                    <a:cubicBezTo>
                      <a:pt x="86" y="24"/>
                      <a:pt x="81" y="15"/>
                      <a:pt x="72" y="6"/>
                    </a:cubicBezTo>
                    <a:cubicBezTo>
                      <a:pt x="79" y="4"/>
                      <a:pt x="87" y="2"/>
                      <a:pt x="94" y="1"/>
                    </a:cubicBezTo>
                    <a:lnTo>
                      <a:pt x="96" y="0"/>
                    </a:lnTo>
                    <a:cubicBezTo>
                      <a:pt x="111" y="22"/>
                      <a:pt x="112" y="50"/>
                      <a:pt x="118" y="75"/>
                    </a:cubicBezTo>
                    <a:cubicBezTo>
                      <a:pt x="123" y="96"/>
                      <a:pt x="125" y="131"/>
                      <a:pt x="114" y="150"/>
                    </a:cubicBezTo>
                  </a:path>
                </a:pathLst>
              </a:custGeom>
              <a:solidFill>
                <a:srgbClr val="EF3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0" name="Freeform 940">
                <a:extLst>
                  <a:ext uri="{FF2B5EF4-FFF2-40B4-BE49-F238E27FC236}">
                    <a16:creationId xmlns:a16="http://schemas.microsoft.com/office/drawing/2014/main" id="{56EBB9AD-D21C-0248-B410-20EFCB1C6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3550" y="2492612"/>
                <a:ext cx="135426" cy="193800"/>
              </a:xfrm>
              <a:custGeom>
                <a:avLst/>
                <a:gdLst>
                  <a:gd name="T0" fmla="*/ 81 w 102"/>
                  <a:gd name="T1" fmla="*/ 138 h 143"/>
                  <a:gd name="T2" fmla="*/ 50 w 102"/>
                  <a:gd name="T3" fmla="*/ 93 h 143"/>
                  <a:gd name="T4" fmla="*/ 17 w 102"/>
                  <a:gd name="T5" fmla="*/ 9 h 143"/>
                  <a:gd name="T6" fmla="*/ 42 w 102"/>
                  <a:gd name="T7" fmla="*/ 10 h 143"/>
                  <a:gd name="T8" fmla="*/ 62 w 102"/>
                  <a:gd name="T9" fmla="*/ 0 h 143"/>
                  <a:gd name="T10" fmla="*/ 79 w 102"/>
                  <a:gd name="T11" fmla="*/ 34 h 143"/>
                  <a:gd name="T12" fmla="*/ 89 w 102"/>
                  <a:gd name="T13" fmla="*/ 92 h 143"/>
                  <a:gd name="T14" fmla="*/ 81 w 102"/>
                  <a:gd name="T15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143">
                    <a:moveTo>
                      <a:pt x="81" y="138"/>
                    </a:moveTo>
                    <a:cubicBezTo>
                      <a:pt x="69" y="134"/>
                      <a:pt x="58" y="103"/>
                      <a:pt x="50" y="93"/>
                    </a:cubicBezTo>
                    <a:cubicBezTo>
                      <a:pt x="26" y="67"/>
                      <a:pt x="0" y="43"/>
                      <a:pt x="17" y="9"/>
                    </a:cubicBezTo>
                    <a:cubicBezTo>
                      <a:pt x="26" y="8"/>
                      <a:pt x="34" y="8"/>
                      <a:pt x="42" y="10"/>
                    </a:cubicBezTo>
                    <a:cubicBezTo>
                      <a:pt x="48" y="6"/>
                      <a:pt x="55" y="3"/>
                      <a:pt x="62" y="0"/>
                    </a:cubicBezTo>
                    <a:cubicBezTo>
                      <a:pt x="71" y="9"/>
                      <a:pt x="76" y="18"/>
                      <a:pt x="79" y="34"/>
                    </a:cubicBezTo>
                    <a:cubicBezTo>
                      <a:pt x="81" y="54"/>
                      <a:pt x="86" y="73"/>
                      <a:pt x="89" y="92"/>
                    </a:cubicBezTo>
                    <a:cubicBezTo>
                      <a:pt x="91" y="102"/>
                      <a:pt x="102" y="143"/>
                      <a:pt x="81" y="138"/>
                    </a:cubicBezTo>
                    <a:close/>
                  </a:path>
                </a:pathLst>
              </a:custGeom>
              <a:solidFill>
                <a:srgbClr val="EF3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1" name="Freeform 941">
                <a:extLst>
                  <a:ext uri="{FF2B5EF4-FFF2-40B4-BE49-F238E27FC236}">
                    <a16:creationId xmlns:a16="http://schemas.microsoft.com/office/drawing/2014/main" id="{2BD6D779-A802-1447-9DC9-499C77166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9540" y="2485608"/>
                <a:ext cx="163445" cy="214813"/>
              </a:xfrm>
              <a:custGeom>
                <a:avLst/>
                <a:gdLst>
                  <a:gd name="T0" fmla="*/ 96 w 122"/>
                  <a:gd name="T1" fmla="*/ 160 h 160"/>
                  <a:gd name="T2" fmla="*/ 96 w 122"/>
                  <a:gd name="T3" fmla="*/ 160 h 160"/>
                  <a:gd name="T4" fmla="*/ 69 w 122"/>
                  <a:gd name="T5" fmla="*/ 148 h 160"/>
                  <a:gd name="T6" fmla="*/ 68 w 122"/>
                  <a:gd name="T7" fmla="*/ 147 h 160"/>
                  <a:gd name="T8" fmla="*/ 68 w 122"/>
                  <a:gd name="T9" fmla="*/ 147 h 160"/>
                  <a:gd name="T10" fmla="*/ 24 w 122"/>
                  <a:gd name="T11" fmla="*/ 99 h 160"/>
                  <a:gd name="T12" fmla="*/ 1 w 122"/>
                  <a:gd name="T13" fmla="*/ 52 h 160"/>
                  <a:gd name="T14" fmla="*/ 0 w 122"/>
                  <a:gd name="T15" fmla="*/ 47 h 160"/>
                  <a:gd name="T16" fmla="*/ 5 w 122"/>
                  <a:gd name="T17" fmla="*/ 20 h 160"/>
                  <a:gd name="T18" fmla="*/ 17 w 122"/>
                  <a:gd name="T19" fmla="*/ 17 h 160"/>
                  <a:gd name="T20" fmla="*/ 27 w 122"/>
                  <a:gd name="T21" fmla="*/ 15 h 160"/>
                  <a:gd name="T22" fmla="*/ 22 w 122"/>
                  <a:gd name="T23" fmla="*/ 37 h 160"/>
                  <a:gd name="T24" fmla="*/ 22 w 122"/>
                  <a:gd name="T25" fmla="*/ 37 h 160"/>
                  <a:gd name="T26" fmla="*/ 22 w 122"/>
                  <a:gd name="T27" fmla="*/ 37 h 160"/>
                  <a:gd name="T28" fmla="*/ 60 w 122"/>
                  <a:gd name="T29" fmla="*/ 99 h 160"/>
                  <a:gd name="T30" fmla="*/ 91 w 122"/>
                  <a:gd name="T31" fmla="*/ 144 h 160"/>
                  <a:gd name="T32" fmla="*/ 91 w 122"/>
                  <a:gd name="T33" fmla="*/ 144 h 160"/>
                  <a:gd name="T34" fmla="*/ 91 w 122"/>
                  <a:gd name="T35" fmla="*/ 144 h 160"/>
                  <a:gd name="T36" fmla="*/ 95 w 122"/>
                  <a:gd name="T37" fmla="*/ 144 h 160"/>
                  <a:gd name="T38" fmla="*/ 95 w 122"/>
                  <a:gd name="T39" fmla="*/ 144 h 160"/>
                  <a:gd name="T40" fmla="*/ 95 w 122"/>
                  <a:gd name="T41" fmla="*/ 144 h 160"/>
                  <a:gd name="T42" fmla="*/ 95 w 122"/>
                  <a:gd name="T43" fmla="*/ 144 h 160"/>
                  <a:gd name="T44" fmla="*/ 95 w 122"/>
                  <a:gd name="T45" fmla="*/ 144 h 160"/>
                  <a:gd name="T46" fmla="*/ 104 w 122"/>
                  <a:gd name="T47" fmla="*/ 128 h 160"/>
                  <a:gd name="T48" fmla="*/ 99 w 122"/>
                  <a:gd name="T49" fmla="*/ 99 h 160"/>
                  <a:gd name="T50" fmla="*/ 99 w 122"/>
                  <a:gd name="T51" fmla="*/ 99 h 160"/>
                  <a:gd name="T52" fmla="*/ 99 w 122"/>
                  <a:gd name="T53" fmla="*/ 98 h 160"/>
                  <a:gd name="T54" fmla="*/ 89 w 122"/>
                  <a:gd name="T55" fmla="*/ 40 h 160"/>
                  <a:gd name="T56" fmla="*/ 72 w 122"/>
                  <a:gd name="T57" fmla="*/ 6 h 160"/>
                  <a:gd name="T58" fmla="*/ 94 w 122"/>
                  <a:gd name="T59" fmla="*/ 1 h 160"/>
                  <a:gd name="T60" fmla="*/ 96 w 122"/>
                  <a:gd name="T61" fmla="*/ 0 h 160"/>
                  <a:gd name="T62" fmla="*/ 118 w 122"/>
                  <a:gd name="T63" fmla="*/ 75 h 160"/>
                  <a:gd name="T64" fmla="*/ 122 w 122"/>
                  <a:gd name="T65" fmla="*/ 111 h 160"/>
                  <a:gd name="T66" fmla="*/ 114 w 122"/>
                  <a:gd name="T67" fmla="*/ 150 h 160"/>
                  <a:gd name="T68" fmla="*/ 114 w 122"/>
                  <a:gd name="T69" fmla="*/ 150 h 160"/>
                  <a:gd name="T70" fmla="*/ 114 w 122"/>
                  <a:gd name="T71" fmla="*/ 150 h 160"/>
                  <a:gd name="T72" fmla="*/ 114 w 122"/>
                  <a:gd name="T73" fmla="*/ 150 h 160"/>
                  <a:gd name="T74" fmla="*/ 114 w 122"/>
                  <a:gd name="T75" fmla="*/ 150 h 160"/>
                  <a:gd name="T76" fmla="*/ 114 w 122"/>
                  <a:gd name="T77" fmla="*/ 150 h 160"/>
                  <a:gd name="T78" fmla="*/ 96 w 122"/>
                  <a:gd name="T7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2" h="160">
                    <a:moveTo>
                      <a:pt x="96" y="160"/>
                    </a:moveTo>
                    <a:lnTo>
                      <a:pt x="96" y="160"/>
                    </a:lnTo>
                    <a:cubicBezTo>
                      <a:pt x="87" y="160"/>
                      <a:pt x="76" y="155"/>
                      <a:pt x="69" y="148"/>
                    </a:cubicBezTo>
                    <a:cubicBezTo>
                      <a:pt x="69" y="148"/>
                      <a:pt x="69" y="147"/>
                      <a:pt x="68" y="147"/>
                    </a:cubicBezTo>
                    <a:cubicBezTo>
                      <a:pt x="68" y="147"/>
                      <a:pt x="68" y="147"/>
                      <a:pt x="68" y="147"/>
                    </a:cubicBezTo>
                    <a:cubicBezTo>
                      <a:pt x="53" y="131"/>
                      <a:pt x="40" y="114"/>
                      <a:pt x="24" y="99"/>
                    </a:cubicBezTo>
                    <a:cubicBezTo>
                      <a:pt x="11" y="86"/>
                      <a:pt x="2" y="69"/>
                      <a:pt x="1" y="52"/>
                    </a:cubicBezTo>
                    <a:cubicBezTo>
                      <a:pt x="0" y="50"/>
                      <a:pt x="0" y="49"/>
                      <a:pt x="0" y="47"/>
                    </a:cubicBezTo>
                    <a:cubicBezTo>
                      <a:pt x="0" y="38"/>
                      <a:pt x="3" y="29"/>
                      <a:pt x="5" y="20"/>
                    </a:cubicBezTo>
                    <a:cubicBezTo>
                      <a:pt x="9" y="19"/>
                      <a:pt x="13" y="18"/>
                      <a:pt x="17" y="17"/>
                    </a:cubicBezTo>
                    <a:cubicBezTo>
                      <a:pt x="20" y="16"/>
                      <a:pt x="24" y="15"/>
                      <a:pt x="27" y="15"/>
                    </a:cubicBezTo>
                    <a:cubicBezTo>
                      <a:pt x="23" y="23"/>
                      <a:pt x="22" y="30"/>
                      <a:pt x="22" y="37"/>
                    </a:cubicBezTo>
                    <a:lnTo>
                      <a:pt x="22" y="37"/>
                    </a:lnTo>
                    <a:lnTo>
                      <a:pt x="22" y="37"/>
                    </a:lnTo>
                    <a:cubicBezTo>
                      <a:pt x="22" y="60"/>
                      <a:pt x="41" y="79"/>
                      <a:pt x="60" y="99"/>
                    </a:cubicBezTo>
                    <a:cubicBezTo>
                      <a:pt x="68" y="109"/>
                      <a:pt x="79" y="140"/>
                      <a:pt x="91" y="144"/>
                    </a:cubicBezTo>
                    <a:lnTo>
                      <a:pt x="91" y="144"/>
                    </a:lnTo>
                    <a:cubicBezTo>
                      <a:pt x="91" y="144"/>
                      <a:pt x="91" y="144"/>
                      <a:pt x="91" y="144"/>
                    </a:cubicBezTo>
                    <a:cubicBezTo>
                      <a:pt x="93" y="144"/>
                      <a:pt x="94" y="144"/>
                      <a:pt x="95" y="144"/>
                    </a:cubicBezTo>
                    <a:lnTo>
                      <a:pt x="95" y="144"/>
                    </a:lnTo>
                    <a:lnTo>
                      <a:pt x="95" y="144"/>
                    </a:lnTo>
                    <a:lnTo>
                      <a:pt x="95" y="144"/>
                    </a:lnTo>
                    <a:lnTo>
                      <a:pt x="95" y="144"/>
                    </a:lnTo>
                    <a:cubicBezTo>
                      <a:pt x="101" y="144"/>
                      <a:pt x="104" y="137"/>
                      <a:pt x="104" y="128"/>
                    </a:cubicBezTo>
                    <a:cubicBezTo>
                      <a:pt x="104" y="118"/>
                      <a:pt x="100" y="105"/>
                      <a:pt x="99" y="99"/>
                    </a:cubicBezTo>
                    <a:lnTo>
                      <a:pt x="99" y="99"/>
                    </a:lnTo>
                    <a:cubicBezTo>
                      <a:pt x="99" y="99"/>
                      <a:pt x="99" y="98"/>
                      <a:pt x="99" y="98"/>
                    </a:cubicBezTo>
                    <a:cubicBezTo>
                      <a:pt x="96" y="79"/>
                      <a:pt x="91" y="60"/>
                      <a:pt x="89" y="40"/>
                    </a:cubicBezTo>
                    <a:cubicBezTo>
                      <a:pt x="86" y="24"/>
                      <a:pt x="81" y="15"/>
                      <a:pt x="72" y="6"/>
                    </a:cubicBezTo>
                    <a:cubicBezTo>
                      <a:pt x="79" y="4"/>
                      <a:pt x="87" y="2"/>
                      <a:pt x="94" y="1"/>
                    </a:cubicBezTo>
                    <a:lnTo>
                      <a:pt x="96" y="0"/>
                    </a:lnTo>
                    <a:cubicBezTo>
                      <a:pt x="111" y="22"/>
                      <a:pt x="112" y="50"/>
                      <a:pt x="118" y="75"/>
                    </a:cubicBezTo>
                    <a:cubicBezTo>
                      <a:pt x="121" y="85"/>
                      <a:pt x="122" y="98"/>
                      <a:pt x="122" y="111"/>
                    </a:cubicBezTo>
                    <a:cubicBezTo>
                      <a:pt x="122" y="125"/>
                      <a:pt x="120" y="140"/>
                      <a:pt x="114" y="150"/>
                    </a:cubicBezTo>
                    <a:lnTo>
                      <a:pt x="114" y="150"/>
                    </a:lnTo>
                    <a:cubicBezTo>
                      <a:pt x="114" y="150"/>
                      <a:pt x="114" y="150"/>
                      <a:pt x="114" y="150"/>
                    </a:cubicBezTo>
                    <a:lnTo>
                      <a:pt x="114" y="150"/>
                    </a:lnTo>
                    <a:lnTo>
                      <a:pt x="114" y="150"/>
                    </a:ln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09" y="158"/>
                      <a:pt x="103" y="160"/>
                      <a:pt x="96" y="160"/>
                    </a:cubicBezTo>
                    <a:close/>
                  </a:path>
                </a:pathLst>
              </a:custGeom>
              <a:solidFill>
                <a:srgbClr val="F46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2" name="Freeform 942">
                <a:extLst>
                  <a:ext uri="{FF2B5EF4-FFF2-40B4-BE49-F238E27FC236}">
                    <a16:creationId xmlns:a16="http://schemas.microsoft.com/office/drawing/2014/main" id="{CFC38138-8A89-AC4C-859B-EBEB78B3B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7559" y="2492612"/>
                <a:ext cx="112077" cy="186794"/>
              </a:xfrm>
              <a:custGeom>
                <a:avLst/>
                <a:gdLst>
                  <a:gd name="T0" fmla="*/ 73 w 82"/>
                  <a:gd name="T1" fmla="*/ 138 h 138"/>
                  <a:gd name="T2" fmla="*/ 73 w 82"/>
                  <a:gd name="T3" fmla="*/ 138 h 138"/>
                  <a:gd name="T4" fmla="*/ 69 w 82"/>
                  <a:gd name="T5" fmla="*/ 138 h 138"/>
                  <a:gd name="T6" fmla="*/ 69 w 82"/>
                  <a:gd name="T7" fmla="*/ 138 h 138"/>
                  <a:gd name="T8" fmla="*/ 38 w 82"/>
                  <a:gd name="T9" fmla="*/ 93 h 138"/>
                  <a:gd name="T10" fmla="*/ 0 w 82"/>
                  <a:gd name="T11" fmla="*/ 31 h 138"/>
                  <a:gd name="T12" fmla="*/ 5 w 82"/>
                  <a:gd name="T13" fmla="*/ 9 h 138"/>
                  <a:gd name="T14" fmla="*/ 16 w 82"/>
                  <a:gd name="T15" fmla="*/ 8 h 138"/>
                  <a:gd name="T16" fmla="*/ 30 w 82"/>
                  <a:gd name="T17" fmla="*/ 10 h 138"/>
                  <a:gd name="T18" fmla="*/ 50 w 82"/>
                  <a:gd name="T19" fmla="*/ 0 h 138"/>
                  <a:gd name="T20" fmla="*/ 67 w 82"/>
                  <a:gd name="T21" fmla="*/ 34 h 138"/>
                  <a:gd name="T22" fmla="*/ 77 w 82"/>
                  <a:gd name="T23" fmla="*/ 92 h 138"/>
                  <a:gd name="T24" fmla="*/ 77 w 82"/>
                  <a:gd name="T25" fmla="*/ 93 h 138"/>
                  <a:gd name="T26" fmla="*/ 77 w 82"/>
                  <a:gd name="T27" fmla="*/ 93 h 138"/>
                  <a:gd name="T28" fmla="*/ 82 w 82"/>
                  <a:gd name="T29" fmla="*/ 122 h 138"/>
                  <a:gd name="T30" fmla="*/ 73 w 82"/>
                  <a:gd name="T31" fmla="*/ 138 h 138"/>
                  <a:gd name="T32" fmla="*/ 73 w 82"/>
                  <a:gd name="T3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138">
                    <a:moveTo>
                      <a:pt x="73" y="138"/>
                    </a:moveTo>
                    <a:lnTo>
                      <a:pt x="73" y="138"/>
                    </a:lnTo>
                    <a:cubicBezTo>
                      <a:pt x="72" y="138"/>
                      <a:pt x="71" y="138"/>
                      <a:pt x="69" y="13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57" y="134"/>
                      <a:pt x="46" y="103"/>
                      <a:pt x="38" y="93"/>
                    </a:cubicBezTo>
                    <a:cubicBezTo>
                      <a:pt x="19" y="73"/>
                      <a:pt x="0" y="54"/>
                      <a:pt x="0" y="31"/>
                    </a:cubicBezTo>
                    <a:cubicBezTo>
                      <a:pt x="0" y="24"/>
                      <a:pt x="1" y="17"/>
                      <a:pt x="5" y="9"/>
                    </a:cubicBezTo>
                    <a:cubicBezTo>
                      <a:pt x="9" y="9"/>
                      <a:pt x="12" y="8"/>
                      <a:pt x="16" y="8"/>
                    </a:cubicBezTo>
                    <a:cubicBezTo>
                      <a:pt x="21" y="8"/>
                      <a:pt x="25" y="9"/>
                      <a:pt x="30" y="10"/>
                    </a:cubicBezTo>
                    <a:cubicBezTo>
                      <a:pt x="36" y="6"/>
                      <a:pt x="43" y="3"/>
                      <a:pt x="50" y="0"/>
                    </a:cubicBezTo>
                    <a:cubicBezTo>
                      <a:pt x="59" y="9"/>
                      <a:pt x="64" y="18"/>
                      <a:pt x="67" y="34"/>
                    </a:cubicBezTo>
                    <a:cubicBezTo>
                      <a:pt x="69" y="54"/>
                      <a:pt x="74" y="73"/>
                      <a:pt x="77" y="92"/>
                    </a:cubicBezTo>
                    <a:cubicBezTo>
                      <a:pt x="77" y="92"/>
                      <a:pt x="77" y="93"/>
                      <a:pt x="77" y="93"/>
                    </a:cubicBezTo>
                    <a:lnTo>
                      <a:pt x="77" y="93"/>
                    </a:lnTo>
                    <a:cubicBezTo>
                      <a:pt x="78" y="99"/>
                      <a:pt x="82" y="112"/>
                      <a:pt x="82" y="122"/>
                    </a:cubicBezTo>
                    <a:cubicBezTo>
                      <a:pt x="82" y="131"/>
                      <a:pt x="79" y="138"/>
                      <a:pt x="73" y="138"/>
                    </a:cubicBezTo>
                    <a:lnTo>
                      <a:pt x="73" y="138"/>
                    </a:lnTo>
                    <a:close/>
                  </a:path>
                </a:pathLst>
              </a:custGeom>
              <a:solidFill>
                <a:srgbClr val="FBC8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3" name="Freeform 943">
                <a:extLst>
                  <a:ext uri="{FF2B5EF4-FFF2-40B4-BE49-F238E27FC236}">
                    <a16:creationId xmlns:a16="http://schemas.microsoft.com/office/drawing/2014/main" id="{563664FA-20D5-2841-BBCF-4C8A8565D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20956" y="2618699"/>
                <a:ext cx="11675" cy="60708"/>
              </a:xfrm>
              <a:custGeom>
                <a:avLst/>
                <a:gdLst>
                  <a:gd name="T0" fmla="*/ 4 w 8"/>
                  <a:gd name="T1" fmla="*/ 45 h 45"/>
                  <a:gd name="T2" fmla="*/ 4 w 8"/>
                  <a:gd name="T3" fmla="*/ 45 h 45"/>
                  <a:gd name="T4" fmla="*/ 4 w 8"/>
                  <a:gd name="T5" fmla="*/ 45 h 45"/>
                  <a:gd name="T6" fmla="*/ 4 w 8"/>
                  <a:gd name="T7" fmla="*/ 45 h 45"/>
                  <a:gd name="T8" fmla="*/ 4 w 8"/>
                  <a:gd name="T9" fmla="*/ 45 h 45"/>
                  <a:gd name="T10" fmla="*/ 0 w 8"/>
                  <a:gd name="T11" fmla="*/ 45 h 45"/>
                  <a:gd name="T12" fmla="*/ 4 w 8"/>
                  <a:gd name="T13" fmla="*/ 45 h 45"/>
                  <a:gd name="T14" fmla="*/ 8 w 8"/>
                  <a:gd name="T15" fmla="*/ 0 h 45"/>
                  <a:gd name="T16" fmla="*/ 8 w 8"/>
                  <a:gd name="T17" fmla="*/ 0 h 45"/>
                  <a:gd name="T18" fmla="*/ 8 w 8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5">
                    <a:moveTo>
                      <a:pt x="4" y="45"/>
                    </a:move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close/>
                    <a:moveTo>
                      <a:pt x="4" y="45"/>
                    </a:moveTo>
                    <a:cubicBezTo>
                      <a:pt x="3" y="45"/>
                      <a:pt x="2" y="45"/>
                      <a:pt x="0" y="45"/>
                    </a:cubicBezTo>
                    <a:cubicBezTo>
                      <a:pt x="2" y="45"/>
                      <a:pt x="3" y="45"/>
                      <a:pt x="4" y="45"/>
                    </a:cubicBez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DD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4" name="Freeform 944">
                <a:extLst>
                  <a:ext uri="{FF2B5EF4-FFF2-40B4-BE49-F238E27FC236}">
                    <a16:creationId xmlns:a16="http://schemas.microsoft.com/office/drawing/2014/main" id="{68325797-3546-7F49-87D3-12B3F4C4E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9847" y="2406221"/>
                <a:ext cx="219483" cy="102737"/>
              </a:xfrm>
              <a:custGeom>
                <a:avLst/>
                <a:gdLst>
                  <a:gd name="T0" fmla="*/ 163 w 163"/>
                  <a:gd name="T1" fmla="*/ 25 h 76"/>
                  <a:gd name="T2" fmla="*/ 124 w 163"/>
                  <a:gd name="T3" fmla="*/ 57 h 76"/>
                  <a:gd name="T4" fmla="*/ 123 w 163"/>
                  <a:gd name="T5" fmla="*/ 60 h 76"/>
                  <a:gd name="T6" fmla="*/ 101 w 163"/>
                  <a:gd name="T7" fmla="*/ 65 h 76"/>
                  <a:gd name="T8" fmla="*/ 81 w 163"/>
                  <a:gd name="T9" fmla="*/ 75 h 76"/>
                  <a:gd name="T10" fmla="*/ 56 w 163"/>
                  <a:gd name="T11" fmla="*/ 74 h 76"/>
                  <a:gd name="T12" fmla="*/ 46 w 163"/>
                  <a:gd name="T13" fmla="*/ 76 h 76"/>
                  <a:gd name="T14" fmla="*/ 36 w 163"/>
                  <a:gd name="T15" fmla="*/ 70 h 76"/>
                  <a:gd name="T16" fmla="*/ 22 w 163"/>
                  <a:gd name="T17" fmla="*/ 61 h 76"/>
                  <a:gd name="T18" fmla="*/ 0 w 163"/>
                  <a:gd name="T19" fmla="*/ 55 h 76"/>
                  <a:gd name="T20" fmla="*/ 45 w 163"/>
                  <a:gd name="T21" fmla="*/ 52 h 76"/>
                  <a:gd name="T22" fmla="*/ 35 w 163"/>
                  <a:gd name="T23" fmla="*/ 27 h 76"/>
                  <a:gd name="T24" fmla="*/ 45 w 163"/>
                  <a:gd name="T25" fmla="*/ 2 h 76"/>
                  <a:gd name="T26" fmla="*/ 73 w 163"/>
                  <a:gd name="T27" fmla="*/ 39 h 76"/>
                  <a:gd name="T28" fmla="*/ 101 w 163"/>
                  <a:gd name="T29" fmla="*/ 0 h 76"/>
                  <a:gd name="T30" fmla="*/ 99 w 163"/>
                  <a:gd name="T31" fmla="*/ 32 h 76"/>
                  <a:gd name="T32" fmla="*/ 125 w 163"/>
                  <a:gd name="T33" fmla="*/ 27 h 76"/>
                  <a:gd name="T34" fmla="*/ 163 w 163"/>
                  <a:gd name="T35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76">
                    <a:moveTo>
                      <a:pt x="163" y="25"/>
                    </a:moveTo>
                    <a:cubicBezTo>
                      <a:pt x="143" y="26"/>
                      <a:pt x="127" y="39"/>
                      <a:pt x="124" y="57"/>
                    </a:cubicBezTo>
                    <a:lnTo>
                      <a:pt x="123" y="60"/>
                    </a:lnTo>
                    <a:cubicBezTo>
                      <a:pt x="116" y="61"/>
                      <a:pt x="108" y="63"/>
                      <a:pt x="101" y="65"/>
                    </a:cubicBezTo>
                    <a:cubicBezTo>
                      <a:pt x="94" y="68"/>
                      <a:pt x="87" y="71"/>
                      <a:pt x="81" y="75"/>
                    </a:cubicBezTo>
                    <a:cubicBezTo>
                      <a:pt x="73" y="73"/>
                      <a:pt x="65" y="73"/>
                      <a:pt x="56" y="74"/>
                    </a:cubicBezTo>
                    <a:cubicBezTo>
                      <a:pt x="53" y="74"/>
                      <a:pt x="49" y="75"/>
                      <a:pt x="46" y="76"/>
                    </a:cubicBezTo>
                    <a:cubicBezTo>
                      <a:pt x="42" y="75"/>
                      <a:pt x="39" y="72"/>
                      <a:pt x="36" y="70"/>
                    </a:cubicBezTo>
                    <a:cubicBezTo>
                      <a:pt x="31" y="66"/>
                      <a:pt x="27" y="63"/>
                      <a:pt x="22" y="61"/>
                    </a:cubicBezTo>
                    <a:cubicBezTo>
                      <a:pt x="15" y="57"/>
                      <a:pt x="7" y="57"/>
                      <a:pt x="0" y="55"/>
                    </a:cubicBezTo>
                    <a:cubicBezTo>
                      <a:pt x="14" y="50"/>
                      <a:pt x="30" y="50"/>
                      <a:pt x="45" y="52"/>
                    </a:cubicBezTo>
                    <a:cubicBezTo>
                      <a:pt x="43" y="43"/>
                      <a:pt x="35" y="36"/>
                      <a:pt x="35" y="27"/>
                    </a:cubicBezTo>
                    <a:cubicBezTo>
                      <a:pt x="35" y="18"/>
                      <a:pt x="39" y="8"/>
                      <a:pt x="45" y="2"/>
                    </a:cubicBezTo>
                    <a:cubicBezTo>
                      <a:pt x="54" y="15"/>
                      <a:pt x="62" y="29"/>
                      <a:pt x="73" y="39"/>
                    </a:cubicBezTo>
                    <a:cubicBezTo>
                      <a:pt x="80" y="23"/>
                      <a:pt x="85" y="11"/>
                      <a:pt x="101" y="0"/>
                    </a:cubicBezTo>
                    <a:cubicBezTo>
                      <a:pt x="98" y="11"/>
                      <a:pt x="97" y="22"/>
                      <a:pt x="99" y="32"/>
                    </a:cubicBezTo>
                    <a:cubicBezTo>
                      <a:pt x="107" y="32"/>
                      <a:pt x="116" y="27"/>
                      <a:pt x="125" y="27"/>
                    </a:cubicBezTo>
                    <a:cubicBezTo>
                      <a:pt x="138" y="25"/>
                      <a:pt x="150" y="25"/>
                      <a:pt x="163" y="25"/>
                    </a:cubicBezTo>
                    <a:close/>
                  </a:path>
                </a:pathLst>
              </a:custGeom>
              <a:solidFill>
                <a:srgbClr val="41A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227" name="Freeform 945">
              <a:extLst>
                <a:ext uri="{FF2B5EF4-FFF2-40B4-BE49-F238E27FC236}">
                  <a16:creationId xmlns:a16="http://schemas.microsoft.com/office/drawing/2014/main" id="{6D09E322-6A2D-E64C-9209-D43A82F633F5}"/>
                </a:ext>
              </a:extLst>
            </p:cNvPr>
            <p:cNvSpPr>
              <a:spLocks/>
            </p:cNvSpPr>
            <p:nvPr/>
          </p:nvSpPr>
          <p:spPr bwMode="auto">
            <a:xfrm rot="842376">
              <a:off x="10322276" y="4807459"/>
              <a:ext cx="2083869" cy="877193"/>
            </a:xfrm>
            <a:prstGeom prst="rect">
              <a:avLst/>
            </a:prstGeom>
            <a:solidFill>
              <a:srgbClr val="F25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D1BB0EC-0035-4942-BDE4-17C0D58A425D}"/>
                </a:ext>
              </a:extLst>
            </p:cNvPr>
            <p:cNvGrpSpPr/>
            <p:nvPr/>
          </p:nvGrpSpPr>
          <p:grpSpPr>
            <a:xfrm>
              <a:off x="7498834" y="2268457"/>
              <a:ext cx="805551" cy="1370606"/>
              <a:chOff x="7498834" y="2268457"/>
              <a:chExt cx="805551" cy="1370606"/>
            </a:xfrm>
          </p:grpSpPr>
          <p:sp>
            <p:nvSpPr>
              <p:cNvPr id="231" name="Freeform 915">
                <a:extLst>
                  <a:ext uri="{FF2B5EF4-FFF2-40B4-BE49-F238E27FC236}">
                    <a16:creationId xmlns:a16="http://schemas.microsoft.com/office/drawing/2014/main" id="{0C9B582C-5FE3-0D42-9AE6-7AF5FB92E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834" y="2268459"/>
                <a:ext cx="805551" cy="1370604"/>
              </a:xfrm>
              <a:custGeom>
                <a:avLst/>
                <a:gdLst>
                  <a:gd name="T0" fmla="*/ 600 w 600"/>
                  <a:gd name="T1" fmla="*/ 0 h 1021"/>
                  <a:gd name="T2" fmla="*/ 600 w 600"/>
                  <a:gd name="T3" fmla="*/ 951 h 1021"/>
                  <a:gd name="T4" fmla="*/ 530 w 600"/>
                  <a:gd name="T5" fmla="*/ 1021 h 1021"/>
                  <a:gd name="T6" fmla="*/ 70 w 600"/>
                  <a:gd name="T7" fmla="*/ 1021 h 1021"/>
                  <a:gd name="T8" fmla="*/ 0 w 600"/>
                  <a:gd name="T9" fmla="*/ 951 h 1021"/>
                  <a:gd name="T10" fmla="*/ 0 w 600"/>
                  <a:gd name="T11" fmla="*/ 0 h 1021"/>
                  <a:gd name="T12" fmla="*/ 37 w 600"/>
                  <a:gd name="T13" fmla="*/ 0 h 1021"/>
                  <a:gd name="T14" fmla="*/ 37 w 600"/>
                  <a:gd name="T15" fmla="*/ 886 h 1021"/>
                  <a:gd name="T16" fmla="*/ 98 w 600"/>
                  <a:gd name="T17" fmla="*/ 951 h 1021"/>
                  <a:gd name="T18" fmla="*/ 501 w 600"/>
                  <a:gd name="T19" fmla="*/ 951 h 1021"/>
                  <a:gd name="T20" fmla="*/ 563 w 600"/>
                  <a:gd name="T21" fmla="*/ 886 h 1021"/>
                  <a:gd name="T22" fmla="*/ 563 w 600"/>
                  <a:gd name="T23" fmla="*/ 0 h 1021"/>
                  <a:gd name="T24" fmla="*/ 600 w 600"/>
                  <a:gd name="T25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0" h="1021">
                    <a:moveTo>
                      <a:pt x="600" y="0"/>
                    </a:moveTo>
                    <a:lnTo>
                      <a:pt x="600" y="951"/>
                    </a:lnTo>
                    <a:cubicBezTo>
                      <a:pt x="600" y="990"/>
                      <a:pt x="568" y="1021"/>
                      <a:pt x="530" y="1021"/>
                    </a:cubicBezTo>
                    <a:lnTo>
                      <a:pt x="70" y="1021"/>
                    </a:lnTo>
                    <a:cubicBezTo>
                      <a:pt x="31" y="1021"/>
                      <a:pt x="0" y="990"/>
                      <a:pt x="0" y="951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886"/>
                    </a:lnTo>
                    <a:cubicBezTo>
                      <a:pt x="37" y="922"/>
                      <a:pt x="64" y="951"/>
                      <a:pt x="98" y="951"/>
                    </a:cubicBezTo>
                    <a:lnTo>
                      <a:pt x="501" y="951"/>
                    </a:lnTo>
                    <a:cubicBezTo>
                      <a:pt x="535" y="951"/>
                      <a:pt x="563" y="922"/>
                      <a:pt x="563" y="886"/>
                    </a:cubicBezTo>
                    <a:lnTo>
                      <a:pt x="563" y="0"/>
                    </a:lnTo>
                    <a:lnTo>
                      <a:pt x="600" y="0"/>
                    </a:lnTo>
                  </a:path>
                </a:pathLst>
              </a:custGeom>
              <a:solidFill>
                <a:srgbClr val="D6E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2" name="Freeform 916">
                <a:extLst>
                  <a:ext uri="{FF2B5EF4-FFF2-40B4-BE49-F238E27FC236}">
                    <a16:creationId xmlns:a16="http://schemas.microsoft.com/office/drawing/2014/main" id="{8506533B-2F01-9E4C-82D5-12E037221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202" y="2621034"/>
                <a:ext cx="705148" cy="924632"/>
              </a:xfrm>
              <a:custGeom>
                <a:avLst/>
                <a:gdLst>
                  <a:gd name="T0" fmla="*/ 526 w 526"/>
                  <a:gd name="T1" fmla="*/ 25 h 689"/>
                  <a:gd name="T2" fmla="*/ 526 w 526"/>
                  <a:gd name="T3" fmla="*/ 624 h 689"/>
                  <a:gd name="T4" fmla="*/ 464 w 526"/>
                  <a:gd name="T5" fmla="*/ 689 h 689"/>
                  <a:gd name="T6" fmla="*/ 61 w 526"/>
                  <a:gd name="T7" fmla="*/ 689 h 689"/>
                  <a:gd name="T8" fmla="*/ 0 w 526"/>
                  <a:gd name="T9" fmla="*/ 624 h 689"/>
                  <a:gd name="T10" fmla="*/ 0 w 526"/>
                  <a:gd name="T11" fmla="*/ 24 h 689"/>
                  <a:gd name="T12" fmla="*/ 507 w 526"/>
                  <a:gd name="T13" fmla="*/ 25 h 689"/>
                  <a:gd name="T14" fmla="*/ 526 w 526"/>
                  <a:gd name="T15" fmla="*/ 25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6" h="689">
                    <a:moveTo>
                      <a:pt x="526" y="25"/>
                    </a:moveTo>
                    <a:lnTo>
                      <a:pt x="526" y="624"/>
                    </a:lnTo>
                    <a:cubicBezTo>
                      <a:pt x="526" y="660"/>
                      <a:pt x="498" y="689"/>
                      <a:pt x="464" y="689"/>
                    </a:cubicBezTo>
                    <a:lnTo>
                      <a:pt x="61" y="689"/>
                    </a:lnTo>
                    <a:cubicBezTo>
                      <a:pt x="27" y="689"/>
                      <a:pt x="0" y="660"/>
                      <a:pt x="0" y="624"/>
                    </a:cubicBezTo>
                    <a:lnTo>
                      <a:pt x="0" y="24"/>
                    </a:lnTo>
                    <a:cubicBezTo>
                      <a:pt x="162" y="0"/>
                      <a:pt x="347" y="25"/>
                      <a:pt x="507" y="25"/>
                    </a:cubicBezTo>
                    <a:lnTo>
                      <a:pt x="526" y="25"/>
                    </a:lnTo>
                    <a:close/>
                  </a:path>
                </a:pathLst>
              </a:custGeom>
              <a:solidFill>
                <a:srgbClr val="F68B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3" name="Oval 927">
                <a:extLst>
                  <a:ext uri="{FF2B5EF4-FFF2-40B4-BE49-F238E27FC236}">
                    <a16:creationId xmlns:a16="http://schemas.microsoft.com/office/drawing/2014/main" id="{639BA96C-76CF-CA44-BDEB-DAF867141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1503" y="2303484"/>
                <a:ext cx="130756" cy="133092"/>
              </a:xfrm>
              <a:prstGeom prst="ellipse">
                <a:avLst/>
              </a:prstGeom>
              <a:solidFill>
                <a:srgbClr val="DA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4" name="Oval 928">
                <a:extLst>
                  <a:ext uri="{FF2B5EF4-FFF2-40B4-BE49-F238E27FC236}">
                    <a16:creationId xmlns:a16="http://schemas.microsoft.com/office/drawing/2014/main" id="{B732D413-ECFC-AC47-B77B-B1BE73D70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8556" y="2459923"/>
                <a:ext cx="86393" cy="88727"/>
              </a:xfrm>
              <a:prstGeom prst="ellipse">
                <a:avLst/>
              </a:prstGeom>
              <a:solidFill>
                <a:srgbClr val="DA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5" name="Freeform 929">
                <a:extLst>
                  <a:ext uri="{FF2B5EF4-FFF2-40B4-BE49-F238E27FC236}">
                    <a16:creationId xmlns:a16="http://schemas.microsoft.com/office/drawing/2014/main" id="{38A51E43-BEEC-2548-BE84-89A3B2A5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0537" y="2597685"/>
                <a:ext cx="70048" cy="53704"/>
              </a:xfrm>
              <a:custGeom>
                <a:avLst/>
                <a:gdLst>
                  <a:gd name="T0" fmla="*/ 48 w 52"/>
                  <a:gd name="T1" fmla="*/ 41 h 41"/>
                  <a:gd name="T2" fmla="*/ 3 w 52"/>
                  <a:gd name="T3" fmla="*/ 39 h 41"/>
                  <a:gd name="T4" fmla="*/ 0 w 52"/>
                  <a:gd name="T5" fmla="*/ 26 h 41"/>
                  <a:gd name="T6" fmla="*/ 26 w 52"/>
                  <a:gd name="T7" fmla="*/ 0 h 41"/>
                  <a:gd name="T8" fmla="*/ 52 w 52"/>
                  <a:gd name="T9" fmla="*/ 26 h 41"/>
                  <a:gd name="T10" fmla="*/ 48 w 52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1">
                    <a:moveTo>
                      <a:pt x="48" y="41"/>
                    </a:moveTo>
                    <a:cubicBezTo>
                      <a:pt x="33" y="40"/>
                      <a:pt x="18" y="40"/>
                      <a:pt x="3" y="39"/>
                    </a:cubicBezTo>
                    <a:cubicBezTo>
                      <a:pt x="1" y="35"/>
                      <a:pt x="0" y="31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32"/>
                      <a:pt x="50" y="37"/>
                      <a:pt x="48" y="41"/>
                    </a:cubicBezTo>
                  </a:path>
                </a:pathLst>
              </a:custGeom>
              <a:solidFill>
                <a:srgbClr val="DA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6" name="Freeform 930">
                <a:extLst>
                  <a:ext uri="{FF2B5EF4-FFF2-40B4-BE49-F238E27FC236}">
                    <a16:creationId xmlns:a16="http://schemas.microsoft.com/office/drawing/2014/main" id="{A12E3688-680A-9C41-8115-AA8C5B5EF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5207" y="2649053"/>
                <a:ext cx="60708" cy="18679"/>
              </a:xfrm>
              <a:custGeom>
                <a:avLst/>
                <a:gdLst>
                  <a:gd name="T0" fmla="*/ 23 w 45"/>
                  <a:gd name="T1" fmla="*/ 14 h 14"/>
                  <a:gd name="T2" fmla="*/ 0 w 45"/>
                  <a:gd name="T3" fmla="*/ 0 h 14"/>
                  <a:gd name="T4" fmla="*/ 45 w 45"/>
                  <a:gd name="T5" fmla="*/ 2 h 14"/>
                  <a:gd name="T6" fmla="*/ 23 w 45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4">
                    <a:moveTo>
                      <a:pt x="23" y="14"/>
                    </a:moveTo>
                    <a:cubicBezTo>
                      <a:pt x="13" y="14"/>
                      <a:pt x="4" y="8"/>
                      <a:pt x="0" y="0"/>
                    </a:cubicBezTo>
                    <a:cubicBezTo>
                      <a:pt x="15" y="1"/>
                      <a:pt x="30" y="1"/>
                      <a:pt x="45" y="2"/>
                    </a:cubicBezTo>
                    <a:cubicBezTo>
                      <a:pt x="40" y="9"/>
                      <a:pt x="32" y="14"/>
                      <a:pt x="23" y="14"/>
                    </a:cubicBezTo>
                  </a:path>
                </a:pathLst>
              </a:custGeom>
              <a:solidFill>
                <a:srgbClr val="FADF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7" name="Rectangle: Top Corners Rounded 125">
                <a:extLst>
                  <a:ext uri="{FF2B5EF4-FFF2-40B4-BE49-F238E27FC236}">
                    <a16:creationId xmlns:a16="http://schemas.microsoft.com/office/drawing/2014/main" id="{651671D2-E748-2F4F-8F88-FC964948158C}"/>
                  </a:ext>
                </a:extLst>
              </p:cNvPr>
              <p:cNvSpPr/>
              <p:nvPr/>
            </p:nvSpPr>
            <p:spPr>
              <a:xfrm rot="10800000">
                <a:off x="7543596" y="2268457"/>
                <a:ext cx="711751" cy="1292385"/>
              </a:xfrm>
              <a:prstGeom prst="round2SameRect">
                <a:avLst>
                  <a:gd name="adj1" fmla="val 14660"/>
                  <a:gd name="adj2" fmla="val 0"/>
                </a:avLst>
              </a:prstGeom>
              <a:solidFill>
                <a:schemeClr val="bg1"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29" name="Freeform 884">
              <a:extLst>
                <a:ext uri="{FF2B5EF4-FFF2-40B4-BE49-F238E27FC236}">
                  <a16:creationId xmlns:a16="http://schemas.microsoft.com/office/drawing/2014/main" id="{4BB0F027-8665-D54B-8118-2379E8035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8240" y="3639063"/>
              <a:ext cx="4258907" cy="123752"/>
            </a:xfrm>
            <a:custGeom>
              <a:avLst/>
              <a:gdLst>
                <a:gd name="T0" fmla="*/ 3177 w 3177"/>
                <a:gd name="T1" fmla="*/ 45 h 91"/>
                <a:gd name="T2" fmla="*/ 3132 w 3177"/>
                <a:gd name="T3" fmla="*/ 91 h 91"/>
                <a:gd name="T4" fmla="*/ 45 w 3177"/>
                <a:gd name="T5" fmla="*/ 91 h 91"/>
                <a:gd name="T6" fmla="*/ 0 w 3177"/>
                <a:gd name="T7" fmla="*/ 45 h 91"/>
                <a:gd name="T8" fmla="*/ 45 w 3177"/>
                <a:gd name="T9" fmla="*/ 0 h 91"/>
                <a:gd name="T10" fmla="*/ 3132 w 3177"/>
                <a:gd name="T11" fmla="*/ 0 h 91"/>
                <a:gd name="T12" fmla="*/ 3177 w 3177"/>
                <a:gd name="T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7" h="91">
                  <a:moveTo>
                    <a:pt x="3177" y="45"/>
                  </a:moveTo>
                  <a:cubicBezTo>
                    <a:pt x="3177" y="70"/>
                    <a:pt x="3157" y="91"/>
                    <a:pt x="3132" y="91"/>
                  </a:cubicBezTo>
                  <a:lnTo>
                    <a:pt x="45" y="91"/>
                  </a:lnTo>
                  <a:cubicBezTo>
                    <a:pt x="21" y="91"/>
                    <a:pt x="0" y="70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lnTo>
                    <a:pt x="3132" y="0"/>
                  </a:lnTo>
                  <a:cubicBezTo>
                    <a:pt x="3157" y="0"/>
                    <a:pt x="3177" y="20"/>
                    <a:pt x="3177" y="45"/>
                  </a:cubicBezTo>
                  <a:close/>
                </a:path>
              </a:pathLst>
            </a:custGeom>
            <a:solidFill>
              <a:srgbClr val="B0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53837AA-73D9-3D4F-AAC0-7D69AA299C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2372" y="5673534"/>
              <a:ext cx="30777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</a:rPr>
                <a:t>BREAKFAST IN BED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940AFE2-641D-B549-917F-D43B7AE11829}"/>
              </a:ext>
            </a:extLst>
          </p:cNvPr>
          <p:cNvGrpSpPr>
            <a:grpSpLocks noChangeAspect="1"/>
          </p:cNvGrpSpPr>
          <p:nvPr/>
        </p:nvGrpSpPr>
        <p:grpSpPr>
          <a:xfrm>
            <a:off x="303054" y="3824099"/>
            <a:ext cx="1057581" cy="668065"/>
            <a:chOff x="8159617" y="2926911"/>
            <a:chExt cx="1377609" cy="793876"/>
          </a:xfrm>
        </p:grpSpPr>
        <p:sp>
          <p:nvSpPr>
            <p:cNvPr id="298" name="Freeform 847">
              <a:extLst>
                <a:ext uri="{FF2B5EF4-FFF2-40B4-BE49-F238E27FC236}">
                  <a16:creationId xmlns:a16="http://schemas.microsoft.com/office/drawing/2014/main" id="{AC9C6C3B-6C40-9245-887D-61F1921EB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843" y="2926911"/>
              <a:ext cx="779866" cy="779866"/>
            </a:xfrm>
            <a:custGeom>
              <a:avLst/>
              <a:gdLst>
                <a:gd name="T0" fmla="*/ 467 w 581"/>
                <a:gd name="T1" fmla="*/ 493 h 580"/>
                <a:gd name="T2" fmla="*/ 414 w 581"/>
                <a:gd name="T3" fmla="*/ 539 h 580"/>
                <a:gd name="T4" fmla="*/ 408 w 581"/>
                <a:gd name="T5" fmla="*/ 543 h 580"/>
                <a:gd name="T6" fmla="*/ 214 w 581"/>
                <a:gd name="T7" fmla="*/ 572 h 580"/>
                <a:gd name="T8" fmla="*/ 150 w 581"/>
                <a:gd name="T9" fmla="*/ 553 h 580"/>
                <a:gd name="T10" fmla="*/ 142 w 581"/>
                <a:gd name="T11" fmla="*/ 549 h 580"/>
                <a:gd name="T12" fmla="*/ 134 w 581"/>
                <a:gd name="T13" fmla="*/ 544 h 580"/>
                <a:gd name="T14" fmla="*/ 129 w 581"/>
                <a:gd name="T15" fmla="*/ 541 h 580"/>
                <a:gd name="T16" fmla="*/ 125 w 581"/>
                <a:gd name="T17" fmla="*/ 538 h 580"/>
                <a:gd name="T18" fmla="*/ 67 w 581"/>
                <a:gd name="T19" fmla="*/ 457 h 580"/>
                <a:gd name="T20" fmla="*/ 40 w 581"/>
                <a:gd name="T21" fmla="*/ 347 h 580"/>
                <a:gd name="T22" fmla="*/ 38 w 581"/>
                <a:gd name="T23" fmla="*/ 340 h 580"/>
                <a:gd name="T24" fmla="*/ 35 w 581"/>
                <a:gd name="T25" fmla="*/ 329 h 580"/>
                <a:gd name="T26" fmla="*/ 31 w 581"/>
                <a:gd name="T27" fmla="*/ 316 h 580"/>
                <a:gd name="T28" fmla="*/ 28 w 581"/>
                <a:gd name="T29" fmla="*/ 304 h 580"/>
                <a:gd name="T30" fmla="*/ 24 w 581"/>
                <a:gd name="T31" fmla="*/ 290 h 580"/>
                <a:gd name="T32" fmla="*/ 20 w 581"/>
                <a:gd name="T33" fmla="*/ 276 h 580"/>
                <a:gd name="T34" fmla="*/ 18 w 581"/>
                <a:gd name="T35" fmla="*/ 269 h 580"/>
                <a:gd name="T36" fmla="*/ 14 w 581"/>
                <a:gd name="T37" fmla="*/ 254 h 580"/>
                <a:gd name="T38" fmla="*/ 7 w 581"/>
                <a:gd name="T39" fmla="*/ 220 h 580"/>
                <a:gd name="T40" fmla="*/ 5 w 581"/>
                <a:gd name="T41" fmla="*/ 211 h 580"/>
                <a:gd name="T42" fmla="*/ 3 w 581"/>
                <a:gd name="T43" fmla="*/ 200 h 580"/>
                <a:gd name="T44" fmla="*/ 1 w 581"/>
                <a:gd name="T45" fmla="*/ 181 h 580"/>
                <a:gd name="T46" fmla="*/ 0 w 581"/>
                <a:gd name="T47" fmla="*/ 172 h 580"/>
                <a:gd name="T48" fmla="*/ 0 w 581"/>
                <a:gd name="T49" fmla="*/ 164 h 580"/>
                <a:gd name="T50" fmla="*/ 0 w 581"/>
                <a:gd name="T51" fmla="*/ 151 h 580"/>
                <a:gd name="T52" fmla="*/ 0 w 581"/>
                <a:gd name="T53" fmla="*/ 146 h 580"/>
                <a:gd name="T54" fmla="*/ 0 w 581"/>
                <a:gd name="T55" fmla="*/ 144 h 580"/>
                <a:gd name="T56" fmla="*/ 0 w 581"/>
                <a:gd name="T57" fmla="*/ 143 h 580"/>
                <a:gd name="T58" fmla="*/ 0 w 581"/>
                <a:gd name="T59" fmla="*/ 142 h 580"/>
                <a:gd name="T60" fmla="*/ 0 w 581"/>
                <a:gd name="T61" fmla="*/ 141 h 580"/>
                <a:gd name="T62" fmla="*/ 1 w 581"/>
                <a:gd name="T63" fmla="*/ 138 h 580"/>
                <a:gd name="T64" fmla="*/ 3 w 581"/>
                <a:gd name="T65" fmla="*/ 124 h 580"/>
                <a:gd name="T66" fmla="*/ 23 w 581"/>
                <a:gd name="T67" fmla="*/ 83 h 580"/>
                <a:gd name="T68" fmla="*/ 29 w 581"/>
                <a:gd name="T69" fmla="*/ 78 h 580"/>
                <a:gd name="T70" fmla="*/ 36 w 581"/>
                <a:gd name="T71" fmla="*/ 73 h 580"/>
                <a:gd name="T72" fmla="*/ 37 w 581"/>
                <a:gd name="T73" fmla="*/ 72 h 580"/>
                <a:gd name="T74" fmla="*/ 39 w 581"/>
                <a:gd name="T75" fmla="*/ 72 h 580"/>
                <a:gd name="T76" fmla="*/ 39 w 581"/>
                <a:gd name="T77" fmla="*/ 71 h 580"/>
                <a:gd name="T78" fmla="*/ 39 w 581"/>
                <a:gd name="T79" fmla="*/ 71 h 580"/>
                <a:gd name="T80" fmla="*/ 517 w 581"/>
                <a:gd name="T81" fmla="*/ 90 h 580"/>
                <a:gd name="T82" fmla="*/ 517 w 581"/>
                <a:gd name="T83" fmla="*/ 90 h 580"/>
                <a:gd name="T84" fmla="*/ 523 w 581"/>
                <a:gd name="T85" fmla="*/ 95 h 580"/>
                <a:gd name="T86" fmla="*/ 530 w 581"/>
                <a:gd name="T87" fmla="*/ 101 h 580"/>
                <a:gd name="T88" fmla="*/ 542 w 581"/>
                <a:gd name="T89" fmla="*/ 113 h 580"/>
                <a:gd name="T90" fmla="*/ 552 w 581"/>
                <a:gd name="T91" fmla="*/ 126 h 580"/>
                <a:gd name="T92" fmla="*/ 571 w 581"/>
                <a:gd name="T93" fmla="*/ 164 h 580"/>
                <a:gd name="T94" fmla="*/ 572 w 581"/>
                <a:gd name="T95" fmla="*/ 166 h 580"/>
                <a:gd name="T96" fmla="*/ 573 w 581"/>
                <a:gd name="T97" fmla="*/ 169 h 580"/>
                <a:gd name="T98" fmla="*/ 579 w 581"/>
                <a:gd name="T99" fmla="*/ 229 h 580"/>
                <a:gd name="T100" fmla="*/ 467 w 581"/>
                <a:gd name="T101" fmla="*/ 49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1" h="580">
                  <a:moveTo>
                    <a:pt x="467" y="493"/>
                  </a:moveTo>
                  <a:cubicBezTo>
                    <a:pt x="452" y="512"/>
                    <a:pt x="434" y="527"/>
                    <a:pt x="414" y="539"/>
                  </a:cubicBezTo>
                  <a:cubicBezTo>
                    <a:pt x="412" y="541"/>
                    <a:pt x="410" y="542"/>
                    <a:pt x="408" y="543"/>
                  </a:cubicBezTo>
                  <a:cubicBezTo>
                    <a:pt x="350" y="575"/>
                    <a:pt x="278" y="580"/>
                    <a:pt x="214" y="572"/>
                  </a:cubicBezTo>
                  <a:cubicBezTo>
                    <a:pt x="189" y="568"/>
                    <a:pt x="168" y="562"/>
                    <a:pt x="150" y="553"/>
                  </a:cubicBezTo>
                  <a:cubicBezTo>
                    <a:pt x="148" y="552"/>
                    <a:pt x="145" y="550"/>
                    <a:pt x="142" y="549"/>
                  </a:cubicBezTo>
                  <a:cubicBezTo>
                    <a:pt x="139" y="547"/>
                    <a:pt x="137" y="546"/>
                    <a:pt x="134" y="544"/>
                  </a:cubicBezTo>
                  <a:cubicBezTo>
                    <a:pt x="132" y="543"/>
                    <a:pt x="131" y="542"/>
                    <a:pt x="129" y="541"/>
                  </a:cubicBezTo>
                  <a:lnTo>
                    <a:pt x="125" y="538"/>
                  </a:lnTo>
                  <a:cubicBezTo>
                    <a:pt x="97" y="517"/>
                    <a:pt x="80" y="489"/>
                    <a:pt x="67" y="457"/>
                  </a:cubicBezTo>
                  <a:cubicBezTo>
                    <a:pt x="55" y="424"/>
                    <a:pt x="47" y="387"/>
                    <a:pt x="40" y="347"/>
                  </a:cubicBezTo>
                  <a:cubicBezTo>
                    <a:pt x="39" y="345"/>
                    <a:pt x="39" y="343"/>
                    <a:pt x="38" y="340"/>
                  </a:cubicBezTo>
                  <a:cubicBezTo>
                    <a:pt x="37" y="337"/>
                    <a:pt x="36" y="333"/>
                    <a:pt x="35" y="329"/>
                  </a:cubicBezTo>
                  <a:cubicBezTo>
                    <a:pt x="34" y="325"/>
                    <a:pt x="33" y="321"/>
                    <a:pt x="31" y="316"/>
                  </a:cubicBezTo>
                  <a:cubicBezTo>
                    <a:pt x="30" y="312"/>
                    <a:pt x="29" y="308"/>
                    <a:pt x="28" y="304"/>
                  </a:cubicBezTo>
                  <a:cubicBezTo>
                    <a:pt x="27" y="299"/>
                    <a:pt x="25" y="295"/>
                    <a:pt x="24" y="290"/>
                  </a:cubicBezTo>
                  <a:cubicBezTo>
                    <a:pt x="23" y="286"/>
                    <a:pt x="21" y="281"/>
                    <a:pt x="20" y="276"/>
                  </a:cubicBezTo>
                  <a:cubicBezTo>
                    <a:pt x="19" y="274"/>
                    <a:pt x="19" y="272"/>
                    <a:pt x="18" y="269"/>
                  </a:cubicBezTo>
                  <a:cubicBezTo>
                    <a:pt x="17" y="264"/>
                    <a:pt x="16" y="259"/>
                    <a:pt x="14" y="254"/>
                  </a:cubicBezTo>
                  <a:cubicBezTo>
                    <a:pt x="12" y="243"/>
                    <a:pt x="9" y="232"/>
                    <a:pt x="7" y="220"/>
                  </a:cubicBezTo>
                  <a:cubicBezTo>
                    <a:pt x="6" y="217"/>
                    <a:pt x="6" y="214"/>
                    <a:pt x="5" y="211"/>
                  </a:cubicBezTo>
                  <a:cubicBezTo>
                    <a:pt x="5" y="207"/>
                    <a:pt x="4" y="204"/>
                    <a:pt x="3" y="200"/>
                  </a:cubicBezTo>
                  <a:cubicBezTo>
                    <a:pt x="2" y="194"/>
                    <a:pt x="2" y="187"/>
                    <a:pt x="1" y="181"/>
                  </a:cubicBezTo>
                  <a:cubicBezTo>
                    <a:pt x="1" y="178"/>
                    <a:pt x="1" y="175"/>
                    <a:pt x="0" y="172"/>
                  </a:cubicBezTo>
                  <a:cubicBezTo>
                    <a:pt x="0" y="169"/>
                    <a:pt x="0" y="167"/>
                    <a:pt x="0" y="164"/>
                  </a:cubicBezTo>
                  <a:cubicBezTo>
                    <a:pt x="0" y="160"/>
                    <a:pt x="0" y="156"/>
                    <a:pt x="0" y="151"/>
                  </a:cubicBezTo>
                  <a:cubicBezTo>
                    <a:pt x="0" y="149"/>
                    <a:pt x="0" y="147"/>
                    <a:pt x="0" y="146"/>
                  </a:cubicBezTo>
                  <a:lnTo>
                    <a:pt x="0" y="144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1" y="138"/>
                  </a:lnTo>
                  <a:cubicBezTo>
                    <a:pt x="1" y="133"/>
                    <a:pt x="2" y="128"/>
                    <a:pt x="3" y="124"/>
                  </a:cubicBezTo>
                  <a:cubicBezTo>
                    <a:pt x="6" y="108"/>
                    <a:pt x="13" y="93"/>
                    <a:pt x="23" y="83"/>
                  </a:cubicBezTo>
                  <a:cubicBezTo>
                    <a:pt x="25" y="81"/>
                    <a:pt x="27" y="79"/>
                    <a:pt x="29" y="78"/>
                  </a:cubicBezTo>
                  <a:cubicBezTo>
                    <a:pt x="31" y="76"/>
                    <a:pt x="33" y="74"/>
                    <a:pt x="36" y="73"/>
                  </a:cubicBezTo>
                  <a:lnTo>
                    <a:pt x="37" y="72"/>
                  </a:lnTo>
                  <a:lnTo>
                    <a:pt x="39" y="72"/>
                  </a:lnTo>
                  <a:lnTo>
                    <a:pt x="39" y="71"/>
                  </a:lnTo>
                  <a:lnTo>
                    <a:pt x="39" y="71"/>
                  </a:lnTo>
                  <a:cubicBezTo>
                    <a:pt x="149" y="21"/>
                    <a:pt x="399" y="0"/>
                    <a:pt x="517" y="90"/>
                  </a:cubicBezTo>
                  <a:lnTo>
                    <a:pt x="517" y="90"/>
                  </a:lnTo>
                  <a:cubicBezTo>
                    <a:pt x="519" y="91"/>
                    <a:pt x="521" y="93"/>
                    <a:pt x="523" y="95"/>
                  </a:cubicBezTo>
                  <a:cubicBezTo>
                    <a:pt x="526" y="97"/>
                    <a:pt x="528" y="99"/>
                    <a:pt x="530" y="101"/>
                  </a:cubicBezTo>
                  <a:cubicBezTo>
                    <a:pt x="534" y="105"/>
                    <a:pt x="538" y="109"/>
                    <a:pt x="542" y="113"/>
                  </a:cubicBezTo>
                  <a:cubicBezTo>
                    <a:pt x="546" y="117"/>
                    <a:pt x="549" y="122"/>
                    <a:pt x="552" y="126"/>
                  </a:cubicBezTo>
                  <a:cubicBezTo>
                    <a:pt x="560" y="138"/>
                    <a:pt x="567" y="150"/>
                    <a:pt x="571" y="164"/>
                  </a:cubicBezTo>
                  <a:lnTo>
                    <a:pt x="572" y="166"/>
                  </a:lnTo>
                  <a:lnTo>
                    <a:pt x="573" y="169"/>
                  </a:lnTo>
                  <a:cubicBezTo>
                    <a:pt x="578" y="187"/>
                    <a:pt x="581" y="207"/>
                    <a:pt x="579" y="229"/>
                  </a:cubicBezTo>
                  <a:cubicBezTo>
                    <a:pt x="571" y="322"/>
                    <a:pt x="525" y="421"/>
                    <a:pt x="467" y="493"/>
                  </a:cubicBezTo>
                </a:path>
              </a:pathLst>
            </a:custGeom>
            <a:solidFill>
              <a:srgbClr val="F6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Rectangle 848">
              <a:extLst>
                <a:ext uri="{FF2B5EF4-FFF2-40B4-BE49-F238E27FC236}">
                  <a16:creationId xmlns:a16="http://schemas.microsoft.com/office/drawing/2014/main" id="{68A3DA47-1B91-D343-A423-7701C019E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7876" y="3022642"/>
              <a:ext cx="4670" cy="2336"/>
            </a:xfrm>
            <a:prstGeom prst="rect">
              <a:avLst/>
            </a:prstGeom>
            <a:solidFill>
              <a:srgbClr val="65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849">
              <a:extLst>
                <a:ext uri="{FF2B5EF4-FFF2-40B4-BE49-F238E27FC236}">
                  <a16:creationId xmlns:a16="http://schemas.microsoft.com/office/drawing/2014/main" id="{D7E78D0F-B57A-214F-AE5D-9F580603B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843" y="3022642"/>
              <a:ext cx="777531" cy="616421"/>
            </a:xfrm>
            <a:custGeom>
              <a:avLst/>
              <a:gdLst>
                <a:gd name="T0" fmla="*/ 117 w 580"/>
                <a:gd name="T1" fmla="*/ 460 h 460"/>
                <a:gd name="T2" fmla="*/ 67 w 580"/>
                <a:gd name="T3" fmla="*/ 386 h 460"/>
                <a:gd name="T4" fmla="*/ 40 w 580"/>
                <a:gd name="T5" fmla="*/ 276 h 460"/>
                <a:gd name="T6" fmla="*/ 38 w 580"/>
                <a:gd name="T7" fmla="*/ 269 h 460"/>
                <a:gd name="T8" fmla="*/ 32 w 580"/>
                <a:gd name="T9" fmla="*/ 246 h 460"/>
                <a:gd name="T10" fmla="*/ 28 w 580"/>
                <a:gd name="T11" fmla="*/ 233 h 460"/>
                <a:gd name="T12" fmla="*/ 20 w 580"/>
                <a:gd name="T13" fmla="*/ 205 h 460"/>
                <a:gd name="T14" fmla="*/ 18 w 580"/>
                <a:gd name="T15" fmla="*/ 198 h 460"/>
                <a:gd name="T16" fmla="*/ 14 w 580"/>
                <a:gd name="T17" fmla="*/ 183 h 460"/>
                <a:gd name="T18" fmla="*/ 7 w 580"/>
                <a:gd name="T19" fmla="*/ 149 h 460"/>
                <a:gd name="T20" fmla="*/ 5 w 580"/>
                <a:gd name="T21" fmla="*/ 140 h 460"/>
                <a:gd name="T22" fmla="*/ 3 w 580"/>
                <a:gd name="T23" fmla="*/ 129 h 460"/>
                <a:gd name="T24" fmla="*/ 1 w 580"/>
                <a:gd name="T25" fmla="*/ 110 h 460"/>
                <a:gd name="T26" fmla="*/ 0 w 580"/>
                <a:gd name="T27" fmla="*/ 94 h 460"/>
                <a:gd name="T28" fmla="*/ 0 w 580"/>
                <a:gd name="T29" fmla="*/ 86 h 460"/>
                <a:gd name="T30" fmla="*/ 0 w 580"/>
                <a:gd name="T31" fmla="*/ 80 h 460"/>
                <a:gd name="T32" fmla="*/ 0 w 580"/>
                <a:gd name="T33" fmla="*/ 73 h 460"/>
                <a:gd name="T34" fmla="*/ 0 w 580"/>
                <a:gd name="T35" fmla="*/ 71 h 460"/>
                <a:gd name="T36" fmla="*/ 1 w 580"/>
                <a:gd name="T37" fmla="*/ 67 h 460"/>
                <a:gd name="T38" fmla="*/ 23 w 580"/>
                <a:gd name="T39" fmla="*/ 12 h 460"/>
                <a:gd name="T40" fmla="*/ 36 w 580"/>
                <a:gd name="T41" fmla="*/ 2 h 460"/>
                <a:gd name="T42" fmla="*/ 39 w 580"/>
                <a:gd name="T43" fmla="*/ 1 h 460"/>
                <a:gd name="T44" fmla="*/ 39 w 580"/>
                <a:gd name="T45" fmla="*/ 1 h 460"/>
                <a:gd name="T46" fmla="*/ 132 w 580"/>
                <a:gd name="T47" fmla="*/ 365 h 460"/>
                <a:gd name="T48" fmla="*/ 236 w 580"/>
                <a:gd name="T49" fmla="*/ 391 h 460"/>
                <a:gd name="T50" fmla="*/ 538 w 580"/>
                <a:gd name="T51" fmla="*/ 168 h 460"/>
                <a:gd name="T52" fmla="*/ 523 w 580"/>
                <a:gd name="T53" fmla="*/ 24 h 460"/>
                <a:gd name="T54" fmla="*/ 542 w 580"/>
                <a:gd name="T55" fmla="*/ 42 h 460"/>
                <a:gd name="T56" fmla="*/ 571 w 580"/>
                <a:gd name="T57" fmla="*/ 93 h 460"/>
                <a:gd name="T58" fmla="*/ 573 w 580"/>
                <a:gd name="T59" fmla="*/ 98 h 460"/>
                <a:gd name="T60" fmla="*/ 573 w 580"/>
                <a:gd name="T61" fmla="*/ 98 h 460"/>
                <a:gd name="T62" fmla="*/ 573 w 580"/>
                <a:gd name="T63" fmla="*/ 98 h 460"/>
                <a:gd name="T64" fmla="*/ 573 w 580"/>
                <a:gd name="T65" fmla="*/ 98 h 460"/>
                <a:gd name="T66" fmla="*/ 579 w 580"/>
                <a:gd name="T67" fmla="*/ 158 h 460"/>
                <a:gd name="T68" fmla="*/ 579 w 580"/>
                <a:gd name="T69" fmla="*/ 161 h 460"/>
                <a:gd name="T70" fmla="*/ 467 w 580"/>
                <a:gd name="T71" fmla="*/ 422 h 460"/>
                <a:gd name="T72" fmla="*/ 427 w 580"/>
                <a:gd name="T73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0" h="460">
                  <a:moveTo>
                    <a:pt x="427" y="460"/>
                  </a:moveTo>
                  <a:lnTo>
                    <a:pt x="117" y="460"/>
                  </a:lnTo>
                  <a:cubicBezTo>
                    <a:pt x="94" y="440"/>
                    <a:pt x="79" y="415"/>
                    <a:pt x="67" y="386"/>
                  </a:cubicBezTo>
                  <a:lnTo>
                    <a:pt x="67" y="386"/>
                  </a:lnTo>
                  <a:cubicBezTo>
                    <a:pt x="55" y="353"/>
                    <a:pt x="47" y="316"/>
                    <a:pt x="40" y="276"/>
                  </a:cubicBezTo>
                  <a:lnTo>
                    <a:pt x="40" y="276"/>
                  </a:lnTo>
                  <a:cubicBezTo>
                    <a:pt x="39" y="274"/>
                    <a:pt x="39" y="272"/>
                    <a:pt x="38" y="269"/>
                  </a:cubicBezTo>
                  <a:lnTo>
                    <a:pt x="38" y="269"/>
                  </a:lnTo>
                  <a:cubicBezTo>
                    <a:pt x="37" y="266"/>
                    <a:pt x="36" y="262"/>
                    <a:pt x="35" y="258"/>
                  </a:cubicBezTo>
                  <a:cubicBezTo>
                    <a:pt x="34" y="254"/>
                    <a:pt x="33" y="250"/>
                    <a:pt x="32" y="246"/>
                  </a:cubicBezTo>
                  <a:cubicBezTo>
                    <a:pt x="32" y="246"/>
                    <a:pt x="31" y="246"/>
                    <a:pt x="31" y="245"/>
                  </a:cubicBezTo>
                  <a:cubicBezTo>
                    <a:pt x="30" y="241"/>
                    <a:pt x="29" y="237"/>
                    <a:pt x="28" y="233"/>
                  </a:cubicBezTo>
                  <a:cubicBezTo>
                    <a:pt x="27" y="228"/>
                    <a:pt x="25" y="224"/>
                    <a:pt x="24" y="219"/>
                  </a:cubicBezTo>
                  <a:cubicBezTo>
                    <a:pt x="23" y="215"/>
                    <a:pt x="21" y="210"/>
                    <a:pt x="20" y="205"/>
                  </a:cubicBezTo>
                  <a:lnTo>
                    <a:pt x="20" y="205"/>
                  </a:lnTo>
                  <a:cubicBezTo>
                    <a:pt x="19" y="203"/>
                    <a:pt x="19" y="200"/>
                    <a:pt x="18" y="198"/>
                  </a:cubicBezTo>
                  <a:lnTo>
                    <a:pt x="18" y="198"/>
                  </a:lnTo>
                  <a:cubicBezTo>
                    <a:pt x="17" y="193"/>
                    <a:pt x="16" y="188"/>
                    <a:pt x="14" y="183"/>
                  </a:cubicBezTo>
                  <a:cubicBezTo>
                    <a:pt x="12" y="172"/>
                    <a:pt x="9" y="161"/>
                    <a:pt x="7" y="149"/>
                  </a:cubicBezTo>
                  <a:lnTo>
                    <a:pt x="7" y="149"/>
                  </a:lnTo>
                  <a:cubicBezTo>
                    <a:pt x="6" y="146"/>
                    <a:pt x="6" y="143"/>
                    <a:pt x="5" y="140"/>
                  </a:cubicBezTo>
                  <a:lnTo>
                    <a:pt x="5" y="140"/>
                  </a:lnTo>
                  <a:cubicBezTo>
                    <a:pt x="5" y="136"/>
                    <a:pt x="4" y="133"/>
                    <a:pt x="3" y="129"/>
                  </a:cubicBezTo>
                  <a:lnTo>
                    <a:pt x="3" y="129"/>
                  </a:lnTo>
                  <a:cubicBezTo>
                    <a:pt x="2" y="123"/>
                    <a:pt x="2" y="116"/>
                    <a:pt x="1" y="110"/>
                  </a:cubicBezTo>
                  <a:lnTo>
                    <a:pt x="1" y="110"/>
                  </a:lnTo>
                  <a:cubicBezTo>
                    <a:pt x="1" y="107"/>
                    <a:pt x="1" y="104"/>
                    <a:pt x="0" y="101"/>
                  </a:cubicBezTo>
                  <a:cubicBezTo>
                    <a:pt x="0" y="98"/>
                    <a:pt x="0" y="96"/>
                    <a:pt x="0" y="94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91"/>
                    <a:pt x="0" y="89"/>
                    <a:pt x="0" y="86"/>
                  </a:cubicBezTo>
                  <a:cubicBezTo>
                    <a:pt x="0" y="84"/>
                    <a:pt x="0" y="83"/>
                    <a:pt x="0" y="81"/>
                  </a:cubicBezTo>
                  <a:cubicBezTo>
                    <a:pt x="0" y="81"/>
                    <a:pt x="0" y="81"/>
                    <a:pt x="0" y="80"/>
                  </a:cubicBezTo>
                  <a:cubicBezTo>
                    <a:pt x="0" y="78"/>
                    <a:pt x="0" y="76"/>
                    <a:pt x="0" y="75"/>
                  </a:cubicBezTo>
                  <a:lnTo>
                    <a:pt x="0" y="7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1" y="67"/>
                  </a:lnTo>
                  <a:cubicBezTo>
                    <a:pt x="1" y="62"/>
                    <a:pt x="2" y="57"/>
                    <a:pt x="3" y="53"/>
                  </a:cubicBezTo>
                  <a:cubicBezTo>
                    <a:pt x="6" y="37"/>
                    <a:pt x="13" y="22"/>
                    <a:pt x="23" y="12"/>
                  </a:cubicBezTo>
                  <a:cubicBezTo>
                    <a:pt x="25" y="10"/>
                    <a:pt x="27" y="8"/>
                    <a:pt x="29" y="7"/>
                  </a:cubicBezTo>
                  <a:cubicBezTo>
                    <a:pt x="31" y="5"/>
                    <a:pt x="33" y="3"/>
                    <a:pt x="36" y="2"/>
                  </a:cubicBezTo>
                  <a:lnTo>
                    <a:pt x="37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1"/>
                  </a:lnTo>
                  <a:cubicBezTo>
                    <a:pt x="14" y="80"/>
                    <a:pt x="35" y="204"/>
                    <a:pt x="58" y="259"/>
                  </a:cubicBezTo>
                  <a:cubicBezTo>
                    <a:pt x="74" y="297"/>
                    <a:pt x="100" y="336"/>
                    <a:pt x="132" y="365"/>
                  </a:cubicBezTo>
                  <a:cubicBezTo>
                    <a:pt x="155" y="387"/>
                    <a:pt x="181" y="391"/>
                    <a:pt x="210" y="391"/>
                  </a:cubicBezTo>
                  <a:cubicBezTo>
                    <a:pt x="219" y="391"/>
                    <a:pt x="227" y="391"/>
                    <a:pt x="236" y="391"/>
                  </a:cubicBezTo>
                  <a:cubicBezTo>
                    <a:pt x="303" y="387"/>
                    <a:pt x="377" y="383"/>
                    <a:pt x="441" y="357"/>
                  </a:cubicBezTo>
                  <a:cubicBezTo>
                    <a:pt x="506" y="329"/>
                    <a:pt x="526" y="232"/>
                    <a:pt x="538" y="168"/>
                  </a:cubicBezTo>
                  <a:cubicBezTo>
                    <a:pt x="547" y="115"/>
                    <a:pt x="545" y="61"/>
                    <a:pt x="517" y="19"/>
                  </a:cubicBezTo>
                  <a:cubicBezTo>
                    <a:pt x="519" y="20"/>
                    <a:pt x="521" y="22"/>
                    <a:pt x="523" y="24"/>
                  </a:cubicBezTo>
                  <a:cubicBezTo>
                    <a:pt x="526" y="26"/>
                    <a:pt x="528" y="28"/>
                    <a:pt x="530" y="30"/>
                  </a:cubicBezTo>
                  <a:cubicBezTo>
                    <a:pt x="534" y="34"/>
                    <a:pt x="538" y="38"/>
                    <a:pt x="542" y="42"/>
                  </a:cubicBezTo>
                  <a:cubicBezTo>
                    <a:pt x="546" y="46"/>
                    <a:pt x="549" y="51"/>
                    <a:pt x="552" y="55"/>
                  </a:cubicBezTo>
                  <a:cubicBezTo>
                    <a:pt x="560" y="67"/>
                    <a:pt x="567" y="79"/>
                    <a:pt x="571" y="93"/>
                  </a:cubicBezTo>
                  <a:lnTo>
                    <a:pt x="572" y="95"/>
                  </a:lnTo>
                  <a:lnTo>
                    <a:pt x="573" y="98"/>
                  </a:lnTo>
                  <a:lnTo>
                    <a:pt x="573" y="98"/>
                  </a:lnTo>
                  <a:lnTo>
                    <a:pt x="573" y="98"/>
                  </a:lnTo>
                  <a:lnTo>
                    <a:pt x="573" y="98"/>
                  </a:lnTo>
                  <a:lnTo>
                    <a:pt x="573" y="98"/>
                  </a:lnTo>
                  <a:lnTo>
                    <a:pt x="573" y="98"/>
                  </a:lnTo>
                  <a:cubicBezTo>
                    <a:pt x="573" y="98"/>
                    <a:pt x="573" y="98"/>
                    <a:pt x="573" y="98"/>
                  </a:cubicBezTo>
                  <a:cubicBezTo>
                    <a:pt x="577" y="113"/>
                    <a:pt x="580" y="129"/>
                    <a:pt x="580" y="146"/>
                  </a:cubicBezTo>
                  <a:cubicBezTo>
                    <a:pt x="580" y="150"/>
                    <a:pt x="580" y="154"/>
                    <a:pt x="579" y="158"/>
                  </a:cubicBezTo>
                  <a:cubicBezTo>
                    <a:pt x="579" y="159"/>
                    <a:pt x="579" y="159"/>
                    <a:pt x="579" y="160"/>
                  </a:cubicBezTo>
                  <a:cubicBezTo>
                    <a:pt x="579" y="160"/>
                    <a:pt x="579" y="160"/>
                    <a:pt x="579" y="161"/>
                  </a:cubicBezTo>
                  <a:cubicBezTo>
                    <a:pt x="571" y="239"/>
                    <a:pt x="537" y="321"/>
                    <a:pt x="492" y="388"/>
                  </a:cubicBezTo>
                  <a:cubicBezTo>
                    <a:pt x="484" y="400"/>
                    <a:pt x="475" y="411"/>
                    <a:pt x="467" y="422"/>
                  </a:cubicBezTo>
                  <a:cubicBezTo>
                    <a:pt x="464" y="425"/>
                    <a:pt x="461" y="429"/>
                    <a:pt x="458" y="432"/>
                  </a:cubicBezTo>
                  <a:cubicBezTo>
                    <a:pt x="449" y="443"/>
                    <a:pt x="438" y="452"/>
                    <a:pt x="427" y="460"/>
                  </a:cubicBezTo>
                </a:path>
              </a:pathLst>
            </a:custGeom>
            <a:solidFill>
              <a:srgbClr val="E0A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850">
              <a:extLst>
                <a:ext uri="{FF2B5EF4-FFF2-40B4-BE49-F238E27FC236}">
                  <a16:creationId xmlns:a16="http://schemas.microsoft.com/office/drawing/2014/main" id="{8B8D00DB-BB5D-A243-82D8-868701B9B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5216" y="3153398"/>
              <a:ext cx="378258" cy="516020"/>
            </a:xfrm>
            <a:custGeom>
              <a:avLst/>
              <a:gdLst>
                <a:gd name="T0" fmla="*/ 275 w 282"/>
                <a:gd name="T1" fmla="*/ 157 h 383"/>
                <a:gd name="T2" fmla="*/ 228 w 282"/>
                <a:gd name="T3" fmla="*/ 265 h 383"/>
                <a:gd name="T4" fmla="*/ 153 w 282"/>
                <a:gd name="T5" fmla="*/ 364 h 383"/>
                <a:gd name="T6" fmla="*/ 149 w 282"/>
                <a:gd name="T7" fmla="*/ 366 h 383"/>
                <a:gd name="T8" fmla="*/ 149 w 282"/>
                <a:gd name="T9" fmla="*/ 366 h 383"/>
                <a:gd name="T10" fmla="*/ 54 w 282"/>
                <a:gd name="T11" fmla="*/ 383 h 383"/>
                <a:gd name="T12" fmla="*/ 0 w 282"/>
                <a:gd name="T13" fmla="*/ 374 h 383"/>
                <a:gd name="T14" fmla="*/ 6 w 282"/>
                <a:gd name="T15" fmla="*/ 370 h 383"/>
                <a:gd name="T16" fmla="*/ 59 w 282"/>
                <a:gd name="T17" fmla="*/ 324 h 383"/>
                <a:gd name="T18" fmla="*/ 171 w 282"/>
                <a:gd name="T19" fmla="*/ 60 h 383"/>
                <a:gd name="T20" fmla="*/ 165 w 282"/>
                <a:gd name="T21" fmla="*/ 0 h 383"/>
                <a:gd name="T22" fmla="*/ 257 w 282"/>
                <a:gd name="T23" fmla="*/ 48 h 383"/>
                <a:gd name="T24" fmla="*/ 282 w 282"/>
                <a:gd name="T25" fmla="*/ 109 h 383"/>
                <a:gd name="T26" fmla="*/ 282 w 282"/>
                <a:gd name="T27" fmla="*/ 109 h 383"/>
                <a:gd name="T28" fmla="*/ 275 w 282"/>
                <a:gd name="T29" fmla="*/ 15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2" h="383">
                  <a:moveTo>
                    <a:pt x="275" y="157"/>
                  </a:moveTo>
                  <a:cubicBezTo>
                    <a:pt x="265" y="194"/>
                    <a:pt x="244" y="228"/>
                    <a:pt x="228" y="265"/>
                  </a:cubicBezTo>
                  <a:cubicBezTo>
                    <a:pt x="213" y="301"/>
                    <a:pt x="191" y="346"/>
                    <a:pt x="153" y="364"/>
                  </a:cubicBezTo>
                  <a:lnTo>
                    <a:pt x="149" y="366"/>
                  </a:lnTo>
                  <a:lnTo>
                    <a:pt x="149" y="366"/>
                  </a:lnTo>
                  <a:cubicBezTo>
                    <a:pt x="121" y="379"/>
                    <a:pt x="85" y="383"/>
                    <a:pt x="54" y="383"/>
                  </a:cubicBezTo>
                  <a:cubicBezTo>
                    <a:pt x="36" y="383"/>
                    <a:pt x="18" y="379"/>
                    <a:pt x="0" y="374"/>
                  </a:cubicBezTo>
                  <a:cubicBezTo>
                    <a:pt x="2" y="373"/>
                    <a:pt x="4" y="372"/>
                    <a:pt x="6" y="370"/>
                  </a:cubicBezTo>
                  <a:cubicBezTo>
                    <a:pt x="26" y="358"/>
                    <a:pt x="44" y="343"/>
                    <a:pt x="59" y="324"/>
                  </a:cubicBezTo>
                  <a:cubicBezTo>
                    <a:pt x="117" y="252"/>
                    <a:pt x="163" y="153"/>
                    <a:pt x="171" y="60"/>
                  </a:cubicBezTo>
                  <a:cubicBezTo>
                    <a:pt x="173" y="38"/>
                    <a:pt x="170" y="18"/>
                    <a:pt x="165" y="0"/>
                  </a:cubicBezTo>
                  <a:cubicBezTo>
                    <a:pt x="199" y="9"/>
                    <a:pt x="231" y="24"/>
                    <a:pt x="257" y="48"/>
                  </a:cubicBezTo>
                  <a:cubicBezTo>
                    <a:pt x="275" y="64"/>
                    <a:pt x="282" y="86"/>
                    <a:pt x="282" y="109"/>
                  </a:cubicBezTo>
                  <a:lnTo>
                    <a:pt x="282" y="109"/>
                  </a:lnTo>
                  <a:cubicBezTo>
                    <a:pt x="282" y="125"/>
                    <a:pt x="279" y="142"/>
                    <a:pt x="275" y="157"/>
                  </a:cubicBezTo>
                </a:path>
              </a:pathLst>
            </a:custGeom>
            <a:solidFill>
              <a:srgbClr val="F4B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851">
              <a:extLst>
                <a:ext uri="{FF2B5EF4-FFF2-40B4-BE49-F238E27FC236}">
                  <a16:creationId xmlns:a16="http://schemas.microsoft.com/office/drawing/2014/main" id="{53305362-AEE0-F74E-9500-AE0A48CA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20" y="3300499"/>
              <a:ext cx="301206" cy="368919"/>
            </a:xfrm>
            <a:custGeom>
              <a:avLst/>
              <a:gdLst>
                <a:gd name="T0" fmla="*/ 193 w 225"/>
                <a:gd name="T1" fmla="*/ 176 h 275"/>
                <a:gd name="T2" fmla="*/ 102 w 225"/>
                <a:gd name="T3" fmla="*/ 265 h 275"/>
                <a:gd name="T4" fmla="*/ 0 w 225"/>
                <a:gd name="T5" fmla="*/ 257 h 275"/>
                <a:gd name="T6" fmla="*/ 4 w 225"/>
                <a:gd name="T7" fmla="*/ 255 h 275"/>
                <a:gd name="T8" fmla="*/ 79 w 225"/>
                <a:gd name="T9" fmla="*/ 156 h 275"/>
                <a:gd name="T10" fmla="*/ 126 w 225"/>
                <a:gd name="T11" fmla="*/ 48 h 275"/>
                <a:gd name="T12" fmla="*/ 133 w 225"/>
                <a:gd name="T13" fmla="*/ 0 h 275"/>
                <a:gd name="T14" fmla="*/ 215 w 225"/>
                <a:gd name="T15" fmla="*/ 69 h 275"/>
                <a:gd name="T16" fmla="*/ 193 w 225"/>
                <a:gd name="T17" fmla="*/ 17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75">
                  <a:moveTo>
                    <a:pt x="193" y="176"/>
                  </a:moveTo>
                  <a:cubicBezTo>
                    <a:pt x="175" y="210"/>
                    <a:pt x="140" y="256"/>
                    <a:pt x="102" y="265"/>
                  </a:cubicBezTo>
                  <a:cubicBezTo>
                    <a:pt x="69" y="275"/>
                    <a:pt x="34" y="263"/>
                    <a:pt x="0" y="257"/>
                  </a:cubicBezTo>
                  <a:lnTo>
                    <a:pt x="4" y="255"/>
                  </a:lnTo>
                  <a:cubicBezTo>
                    <a:pt x="42" y="237"/>
                    <a:pt x="64" y="192"/>
                    <a:pt x="79" y="156"/>
                  </a:cubicBezTo>
                  <a:cubicBezTo>
                    <a:pt x="95" y="119"/>
                    <a:pt x="116" y="85"/>
                    <a:pt x="126" y="48"/>
                  </a:cubicBezTo>
                  <a:cubicBezTo>
                    <a:pt x="130" y="33"/>
                    <a:pt x="133" y="16"/>
                    <a:pt x="133" y="0"/>
                  </a:cubicBezTo>
                  <a:cubicBezTo>
                    <a:pt x="164" y="12"/>
                    <a:pt x="206" y="39"/>
                    <a:pt x="215" y="69"/>
                  </a:cubicBezTo>
                  <a:cubicBezTo>
                    <a:pt x="225" y="98"/>
                    <a:pt x="205" y="152"/>
                    <a:pt x="193" y="176"/>
                  </a:cubicBezTo>
                </a:path>
              </a:pathLst>
            </a:custGeom>
            <a:solidFill>
              <a:srgbClr val="DEA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852">
              <a:extLst>
                <a:ext uri="{FF2B5EF4-FFF2-40B4-BE49-F238E27FC236}">
                  <a16:creationId xmlns:a16="http://schemas.microsoft.com/office/drawing/2014/main" id="{067E7123-E22C-444F-AD6C-4D6CA6F77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383" y="3118375"/>
              <a:ext cx="364249" cy="553379"/>
            </a:xfrm>
            <a:custGeom>
              <a:avLst/>
              <a:gdLst>
                <a:gd name="T0" fmla="*/ 272 w 272"/>
                <a:gd name="T1" fmla="*/ 402 h 412"/>
                <a:gd name="T2" fmla="*/ 170 w 272"/>
                <a:gd name="T3" fmla="*/ 394 h 412"/>
                <a:gd name="T4" fmla="*/ 59 w 272"/>
                <a:gd name="T5" fmla="*/ 272 h 412"/>
                <a:gd name="T6" fmla="*/ 7 w 272"/>
                <a:gd name="T7" fmla="*/ 107 h 412"/>
                <a:gd name="T8" fmla="*/ 7 w 272"/>
                <a:gd name="T9" fmla="*/ 107 h 412"/>
                <a:gd name="T10" fmla="*/ 11 w 272"/>
                <a:gd name="T11" fmla="*/ 92 h 412"/>
                <a:gd name="T12" fmla="*/ 138 w 272"/>
                <a:gd name="T13" fmla="*/ 0 h 412"/>
                <a:gd name="T14" fmla="*/ 138 w 272"/>
                <a:gd name="T15" fmla="*/ 1 h 412"/>
                <a:gd name="T16" fmla="*/ 138 w 272"/>
                <a:gd name="T17" fmla="*/ 2 h 412"/>
                <a:gd name="T18" fmla="*/ 138 w 272"/>
                <a:gd name="T19" fmla="*/ 4 h 412"/>
                <a:gd name="T20" fmla="*/ 138 w 272"/>
                <a:gd name="T21" fmla="*/ 9 h 412"/>
                <a:gd name="T22" fmla="*/ 138 w 272"/>
                <a:gd name="T23" fmla="*/ 22 h 412"/>
                <a:gd name="T24" fmla="*/ 138 w 272"/>
                <a:gd name="T25" fmla="*/ 30 h 412"/>
                <a:gd name="T26" fmla="*/ 139 w 272"/>
                <a:gd name="T27" fmla="*/ 39 h 412"/>
                <a:gd name="T28" fmla="*/ 141 w 272"/>
                <a:gd name="T29" fmla="*/ 58 h 412"/>
                <a:gd name="T30" fmla="*/ 143 w 272"/>
                <a:gd name="T31" fmla="*/ 69 h 412"/>
                <a:gd name="T32" fmla="*/ 145 w 272"/>
                <a:gd name="T33" fmla="*/ 78 h 412"/>
                <a:gd name="T34" fmla="*/ 152 w 272"/>
                <a:gd name="T35" fmla="*/ 112 h 412"/>
                <a:gd name="T36" fmla="*/ 156 w 272"/>
                <a:gd name="T37" fmla="*/ 127 h 412"/>
                <a:gd name="T38" fmla="*/ 158 w 272"/>
                <a:gd name="T39" fmla="*/ 134 h 412"/>
                <a:gd name="T40" fmla="*/ 162 w 272"/>
                <a:gd name="T41" fmla="*/ 148 h 412"/>
                <a:gd name="T42" fmla="*/ 166 w 272"/>
                <a:gd name="T43" fmla="*/ 162 h 412"/>
                <a:gd name="T44" fmla="*/ 169 w 272"/>
                <a:gd name="T45" fmla="*/ 174 h 412"/>
                <a:gd name="T46" fmla="*/ 173 w 272"/>
                <a:gd name="T47" fmla="*/ 187 h 412"/>
                <a:gd name="T48" fmla="*/ 176 w 272"/>
                <a:gd name="T49" fmla="*/ 198 h 412"/>
                <a:gd name="T50" fmla="*/ 178 w 272"/>
                <a:gd name="T51" fmla="*/ 205 h 412"/>
                <a:gd name="T52" fmla="*/ 205 w 272"/>
                <a:gd name="T53" fmla="*/ 315 h 412"/>
                <a:gd name="T54" fmla="*/ 263 w 272"/>
                <a:gd name="T55" fmla="*/ 396 h 412"/>
                <a:gd name="T56" fmla="*/ 267 w 272"/>
                <a:gd name="T57" fmla="*/ 399 h 412"/>
                <a:gd name="T58" fmla="*/ 270 w 272"/>
                <a:gd name="T59" fmla="*/ 401 h 412"/>
                <a:gd name="T60" fmla="*/ 272 w 272"/>
                <a:gd name="T61" fmla="*/ 40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2" h="412">
                  <a:moveTo>
                    <a:pt x="272" y="402"/>
                  </a:moveTo>
                  <a:cubicBezTo>
                    <a:pt x="234" y="412"/>
                    <a:pt x="200" y="408"/>
                    <a:pt x="170" y="394"/>
                  </a:cubicBezTo>
                  <a:cubicBezTo>
                    <a:pt x="124" y="373"/>
                    <a:pt x="87" y="329"/>
                    <a:pt x="59" y="272"/>
                  </a:cubicBezTo>
                  <a:cubicBezTo>
                    <a:pt x="39" y="226"/>
                    <a:pt x="0" y="162"/>
                    <a:pt x="7" y="107"/>
                  </a:cubicBezTo>
                  <a:lnTo>
                    <a:pt x="7" y="107"/>
                  </a:lnTo>
                  <a:cubicBezTo>
                    <a:pt x="8" y="102"/>
                    <a:pt x="9" y="97"/>
                    <a:pt x="11" y="92"/>
                  </a:cubicBezTo>
                  <a:cubicBezTo>
                    <a:pt x="26" y="44"/>
                    <a:pt x="85" y="11"/>
                    <a:pt x="138" y="0"/>
                  </a:cubicBezTo>
                  <a:lnTo>
                    <a:pt x="138" y="1"/>
                  </a:lnTo>
                  <a:lnTo>
                    <a:pt x="138" y="2"/>
                  </a:lnTo>
                  <a:lnTo>
                    <a:pt x="138" y="4"/>
                  </a:lnTo>
                  <a:cubicBezTo>
                    <a:pt x="138" y="5"/>
                    <a:pt x="138" y="7"/>
                    <a:pt x="138" y="9"/>
                  </a:cubicBezTo>
                  <a:cubicBezTo>
                    <a:pt x="138" y="14"/>
                    <a:pt x="138" y="18"/>
                    <a:pt x="138" y="22"/>
                  </a:cubicBezTo>
                  <a:cubicBezTo>
                    <a:pt x="138" y="25"/>
                    <a:pt x="138" y="27"/>
                    <a:pt x="138" y="30"/>
                  </a:cubicBezTo>
                  <a:cubicBezTo>
                    <a:pt x="139" y="33"/>
                    <a:pt x="139" y="36"/>
                    <a:pt x="139" y="39"/>
                  </a:cubicBezTo>
                  <a:cubicBezTo>
                    <a:pt x="140" y="45"/>
                    <a:pt x="140" y="52"/>
                    <a:pt x="141" y="58"/>
                  </a:cubicBezTo>
                  <a:cubicBezTo>
                    <a:pt x="142" y="62"/>
                    <a:pt x="143" y="65"/>
                    <a:pt x="143" y="69"/>
                  </a:cubicBezTo>
                  <a:cubicBezTo>
                    <a:pt x="144" y="72"/>
                    <a:pt x="144" y="75"/>
                    <a:pt x="145" y="78"/>
                  </a:cubicBezTo>
                  <a:cubicBezTo>
                    <a:pt x="147" y="90"/>
                    <a:pt x="150" y="101"/>
                    <a:pt x="152" y="112"/>
                  </a:cubicBezTo>
                  <a:cubicBezTo>
                    <a:pt x="154" y="117"/>
                    <a:pt x="155" y="122"/>
                    <a:pt x="156" y="127"/>
                  </a:cubicBezTo>
                  <a:cubicBezTo>
                    <a:pt x="157" y="130"/>
                    <a:pt x="157" y="132"/>
                    <a:pt x="158" y="134"/>
                  </a:cubicBezTo>
                  <a:cubicBezTo>
                    <a:pt x="159" y="139"/>
                    <a:pt x="161" y="144"/>
                    <a:pt x="162" y="148"/>
                  </a:cubicBezTo>
                  <a:cubicBezTo>
                    <a:pt x="163" y="153"/>
                    <a:pt x="165" y="157"/>
                    <a:pt x="166" y="162"/>
                  </a:cubicBezTo>
                  <a:cubicBezTo>
                    <a:pt x="167" y="166"/>
                    <a:pt x="168" y="170"/>
                    <a:pt x="169" y="174"/>
                  </a:cubicBezTo>
                  <a:cubicBezTo>
                    <a:pt x="171" y="179"/>
                    <a:pt x="172" y="183"/>
                    <a:pt x="173" y="187"/>
                  </a:cubicBezTo>
                  <a:cubicBezTo>
                    <a:pt x="174" y="191"/>
                    <a:pt x="175" y="195"/>
                    <a:pt x="176" y="198"/>
                  </a:cubicBezTo>
                  <a:cubicBezTo>
                    <a:pt x="177" y="201"/>
                    <a:pt x="177" y="203"/>
                    <a:pt x="178" y="205"/>
                  </a:cubicBezTo>
                  <a:cubicBezTo>
                    <a:pt x="185" y="245"/>
                    <a:pt x="193" y="282"/>
                    <a:pt x="205" y="315"/>
                  </a:cubicBezTo>
                  <a:cubicBezTo>
                    <a:pt x="218" y="347"/>
                    <a:pt x="235" y="375"/>
                    <a:pt x="263" y="396"/>
                  </a:cubicBezTo>
                  <a:lnTo>
                    <a:pt x="267" y="399"/>
                  </a:lnTo>
                  <a:lnTo>
                    <a:pt x="270" y="401"/>
                  </a:lnTo>
                  <a:lnTo>
                    <a:pt x="272" y="402"/>
                  </a:lnTo>
                </a:path>
              </a:pathLst>
            </a:custGeom>
            <a:solidFill>
              <a:srgbClr val="F4B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853">
              <a:extLst>
                <a:ext uri="{FF2B5EF4-FFF2-40B4-BE49-F238E27FC236}">
                  <a16:creationId xmlns:a16="http://schemas.microsoft.com/office/drawing/2014/main" id="{459B21A6-8D97-524E-ACC4-53357D04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617" y="3260805"/>
              <a:ext cx="373588" cy="459982"/>
            </a:xfrm>
            <a:custGeom>
              <a:avLst/>
              <a:gdLst>
                <a:gd name="T0" fmla="*/ 277 w 277"/>
                <a:gd name="T1" fmla="*/ 287 h 342"/>
                <a:gd name="T2" fmla="*/ 51 w 277"/>
                <a:gd name="T3" fmla="*/ 235 h 342"/>
                <a:gd name="T4" fmla="*/ 31 w 277"/>
                <a:gd name="T5" fmla="*/ 86 h 342"/>
                <a:gd name="T6" fmla="*/ 114 w 277"/>
                <a:gd name="T7" fmla="*/ 0 h 342"/>
                <a:gd name="T8" fmla="*/ 166 w 277"/>
                <a:gd name="T9" fmla="*/ 165 h 342"/>
                <a:gd name="T10" fmla="*/ 277 w 277"/>
                <a:gd name="T11" fmla="*/ 28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342">
                  <a:moveTo>
                    <a:pt x="277" y="287"/>
                  </a:moveTo>
                  <a:cubicBezTo>
                    <a:pt x="188" y="317"/>
                    <a:pt x="112" y="342"/>
                    <a:pt x="51" y="235"/>
                  </a:cubicBezTo>
                  <a:cubicBezTo>
                    <a:pt x="21" y="183"/>
                    <a:pt x="0" y="139"/>
                    <a:pt x="31" y="86"/>
                  </a:cubicBezTo>
                  <a:cubicBezTo>
                    <a:pt x="49" y="52"/>
                    <a:pt x="79" y="17"/>
                    <a:pt x="114" y="0"/>
                  </a:cubicBezTo>
                  <a:cubicBezTo>
                    <a:pt x="107" y="55"/>
                    <a:pt x="146" y="119"/>
                    <a:pt x="166" y="165"/>
                  </a:cubicBezTo>
                  <a:cubicBezTo>
                    <a:pt x="194" y="222"/>
                    <a:pt x="231" y="266"/>
                    <a:pt x="277" y="287"/>
                  </a:cubicBezTo>
                </a:path>
              </a:pathLst>
            </a:custGeom>
            <a:solidFill>
              <a:srgbClr val="DEA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854">
              <a:extLst>
                <a:ext uri="{FF2B5EF4-FFF2-40B4-BE49-F238E27FC236}">
                  <a16:creationId xmlns:a16="http://schemas.microsoft.com/office/drawing/2014/main" id="{9650B018-A0CE-824C-930A-078CCC013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899" y="3601704"/>
              <a:ext cx="42029" cy="37359"/>
            </a:xfrm>
            <a:custGeom>
              <a:avLst/>
              <a:gdLst>
                <a:gd name="T0" fmla="*/ 0 w 31"/>
                <a:gd name="T1" fmla="*/ 28 h 28"/>
                <a:gd name="T2" fmla="*/ 0 w 31"/>
                <a:gd name="T3" fmla="*/ 28 h 28"/>
                <a:gd name="T4" fmla="*/ 31 w 31"/>
                <a:gd name="T5" fmla="*/ 0 h 28"/>
                <a:gd name="T6" fmla="*/ 0 w 3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8">
                  <a:moveTo>
                    <a:pt x="0" y="28"/>
                  </a:moveTo>
                  <a:lnTo>
                    <a:pt x="0" y="28"/>
                  </a:lnTo>
                  <a:cubicBezTo>
                    <a:pt x="11" y="20"/>
                    <a:pt x="22" y="11"/>
                    <a:pt x="31" y="0"/>
                  </a:cubicBezTo>
                  <a:cubicBezTo>
                    <a:pt x="22" y="11"/>
                    <a:pt x="11" y="20"/>
                    <a:pt x="0" y="28"/>
                  </a:cubicBezTo>
                  <a:close/>
                </a:path>
              </a:pathLst>
            </a:custGeom>
            <a:solidFill>
              <a:srgbClr val="C88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855">
              <a:extLst>
                <a:ext uri="{FF2B5EF4-FFF2-40B4-BE49-F238E27FC236}">
                  <a16:creationId xmlns:a16="http://schemas.microsoft.com/office/drawing/2014/main" id="{FF6A3C1A-AC9B-5648-A8A1-2B7969808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033" y="3153398"/>
              <a:ext cx="11675" cy="2336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8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6" y="2"/>
                    <a:pt x="3" y="1"/>
                    <a:pt x="0" y="0"/>
                  </a:cubicBezTo>
                  <a:cubicBezTo>
                    <a:pt x="3" y="1"/>
                    <a:pt x="6" y="2"/>
                    <a:pt x="8" y="2"/>
                  </a:cubicBezTo>
                  <a:close/>
                </a:path>
              </a:pathLst>
            </a:custGeom>
            <a:solidFill>
              <a:srgbClr val="E33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856">
              <a:extLst>
                <a:ext uri="{FF2B5EF4-FFF2-40B4-BE49-F238E27FC236}">
                  <a16:creationId xmlns:a16="http://schemas.microsoft.com/office/drawing/2014/main" id="{1567AA0C-E91A-1644-8A18-6E5CED0BC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899" y="3153398"/>
              <a:ext cx="256842" cy="485665"/>
            </a:xfrm>
            <a:custGeom>
              <a:avLst/>
              <a:gdLst>
                <a:gd name="T0" fmla="*/ 137 w 191"/>
                <a:gd name="T1" fmla="*/ 362 h 362"/>
                <a:gd name="T2" fmla="*/ 0 w 191"/>
                <a:gd name="T3" fmla="*/ 362 h 362"/>
                <a:gd name="T4" fmla="*/ 31 w 191"/>
                <a:gd name="T5" fmla="*/ 334 h 362"/>
                <a:gd name="T6" fmla="*/ 40 w 191"/>
                <a:gd name="T7" fmla="*/ 324 h 362"/>
                <a:gd name="T8" fmla="*/ 152 w 191"/>
                <a:gd name="T9" fmla="*/ 63 h 362"/>
                <a:gd name="T10" fmla="*/ 152 w 191"/>
                <a:gd name="T11" fmla="*/ 62 h 362"/>
                <a:gd name="T12" fmla="*/ 152 w 191"/>
                <a:gd name="T13" fmla="*/ 60 h 362"/>
                <a:gd name="T14" fmla="*/ 146 w 191"/>
                <a:gd name="T15" fmla="*/ 0 h 362"/>
                <a:gd name="T16" fmla="*/ 146 w 191"/>
                <a:gd name="T17" fmla="*/ 0 h 362"/>
                <a:gd name="T18" fmla="*/ 146 w 191"/>
                <a:gd name="T19" fmla="*/ 0 h 362"/>
                <a:gd name="T20" fmla="*/ 154 w 191"/>
                <a:gd name="T21" fmla="*/ 2 h 362"/>
                <a:gd name="T22" fmla="*/ 167 w 191"/>
                <a:gd name="T23" fmla="*/ 6 h 362"/>
                <a:gd name="T24" fmla="*/ 163 w 191"/>
                <a:gd name="T25" fmla="*/ 175 h 362"/>
                <a:gd name="T26" fmla="*/ 138 w 191"/>
                <a:gd name="T27" fmla="*/ 262 h 362"/>
                <a:gd name="T28" fmla="*/ 191 w 191"/>
                <a:gd name="T29" fmla="*/ 304 h 362"/>
                <a:gd name="T30" fmla="*/ 166 w 191"/>
                <a:gd name="T31" fmla="*/ 340 h 362"/>
                <a:gd name="T32" fmla="*/ 144 w 191"/>
                <a:gd name="T33" fmla="*/ 358 h 362"/>
                <a:gd name="T34" fmla="*/ 137 w 191"/>
                <a:gd name="T3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362">
                  <a:moveTo>
                    <a:pt x="137" y="362"/>
                  </a:moveTo>
                  <a:lnTo>
                    <a:pt x="0" y="362"/>
                  </a:lnTo>
                  <a:cubicBezTo>
                    <a:pt x="11" y="354"/>
                    <a:pt x="22" y="345"/>
                    <a:pt x="31" y="334"/>
                  </a:cubicBezTo>
                  <a:cubicBezTo>
                    <a:pt x="34" y="331"/>
                    <a:pt x="37" y="327"/>
                    <a:pt x="40" y="324"/>
                  </a:cubicBezTo>
                  <a:cubicBezTo>
                    <a:pt x="97" y="253"/>
                    <a:pt x="143" y="155"/>
                    <a:pt x="152" y="63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1"/>
                    <a:pt x="152" y="61"/>
                    <a:pt x="152" y="60"/>
                  </a:cubicBezTo>
                  <a:cubicBezTo>
                    <a:pt x="154" y="38"/>
                    <a:pt x="151" y="18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146" y="0"/>
                  </a:lnTo>
                  <a:cubicBezTo>
                    <a:pt x="149" y="1"/>
                    <a:pt x="152" y="2"/>
                    <a:pt x="154" y="2"/>
                  </a:cubicBezTo>
                  <a:cubicBezTo>
                    <a:pt x="158" y="4"/>
                    <a:pt x="162" y="5"/>
                    <a:pt x="167" y="6"/>
                  </a:cubicBezTo>
                  <a:cubicBezTo>
                    <a:pt x="170" y="64"/>
                    <a:pt x="183" y="115"/>
                    <a:pt x="163" y="175"/>
                  </a:cubicBezTo>
                  <a:cubicBezTo>
                    <a:pt x="156" y="198"/>
                    <a:pt x="131" y="236"/>
                    <a:pt x="138" y="262"/>
                  </a:cubicBezTo>
                  <a:cubicBezTo>
                    <a:pt x="145" y="290"/>
                    <a:pt x="167" y="301"/>
                    <a:pt x="191" y="304"/>
                  </a:cubicBezTo>
                  <a:cubicBezTo>
                    <a:pt x="184" y="317"/>
                    <a:pt x="175" y="329"/>
                    <a:pt x="166" y="340"/>
                  </a:cubicBezTo>
                  <a:cubicBezTo>
                    <a:pt x="159" y="347"/>
                    <a:pt x="152" y="353"/>
                    <a:pt x="144" y="358"/>
                  </a:cubicBezTo>
                  <a:cubicBezTo>
                    <a:pt x="142" y="360"/>
                    <a:pt x="140" y="361"/>
                    <a:pt x="137" y="362"/>
                  </a:cubicBezTo>
                </a:path>
              </a:pathLst>
            </a:custGeom>
            <a:solidFill>
              <a:srgbClr val="DC9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857">
              <a:extLst>
                <a:ext uri="{FF2B5EF4-FFF2-40B4-BE49-F238E27FC236}">
                  <a16:creationId xmlns:a16="http://schemas.microsoft.com/office/drawing/2014/main" id="{429FA626-2B04-194B-A75D-142E04825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4699" y="3611044"/>
              <a:ext cx="30355" cy="23349"/>
            </a:xfrm>
            <a:custGeom>
              <a:avLst/>
              <a:gdLst>
                <a:gd name="T0" fmla="*/ 0 w 22"/>
                <a:gd name="T1" fmla="*/ 18 h 18"/>
                <a:gd name="T2" fmla="*/ 22 w 22"/>
                <a:gd name="T3" fmla="*/ 0 h 18"/>
                <a:gd name="T4" fmla="*/ 0 w 22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18"/>
                  </a:moveTo>
                  <a:cubicBezTo>
                    <a:pt x="8" y="13"/>
                    <a:pt x="15" y="7"/>
                    <a:pt x="22" y="0"/>
                  </a:cubicBezTo>
                  <a:cubicBezTo>
                    <a:pt x="15" y="7"/>
                    <a:pt x="8" y="13"/>
                    <a:pt x="0" y="18"/>
                  </a:cubicBezTo>
                  <a:close/>
                </a:path>
              </a:pathLst>
            </a:custGeom>
            <a:solidFill>
              <a:srgbClr val="C78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858">
              <a:extLst>
                <a:ext uri="{FF2B5EF4-FFF2-40B4-BE49-F238E27FC236}">
                  <a16:creationId xmlns:a16="http://schemas.microsoft.com/office/drawing/2014/main" id="{07B4DF88-E4AF-694E-806D-89FA385EB7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5359" y="3335522"/>
              <a:ext cx="165781" cy="303541"/>
            </a:xfrm>
            <a:custGeom>
              <a:avLst/>
              <a:gdLst>
                <a:gd name="T0" fmla="*/ 0 w 123"/>
                <a:gd name="T1" fmla="*/ 227 h 227"/>
                <a:gd name="T2" fmla="*/ 0 w 123"/>
                <a:gd name="T3" fmla="*/ 227 h 227"/>
                <a:gd name="T4" fmla="*/ 7 w 123"/>
                <a:gd name="T5" fmla="*/ 223 h 227"/>
                <a:gd name="T6" fmla="*/ 0 w 123"/>
                <a:gd name="T7" fmla="*/ 227 h 227"/>
                <a:gd name="T8" fmla="*/ 29 w 123"/>
                <a:gd name="T9" fmla="*/ 205 h 227"/>
                <a:gd name="T10" fmla="*/ 54 w 123"/>
                <a:gd name="T11" fmla="*/ 169 h 227"/>
                <a:gd name="T12" fmla="*/ 72 w 123"/>
                <a:gd name="T13" fmla="*/ 129 h 227"/>
                <a:gd name="T14" fmla="*/ 117 w 123"/>
                <a:gd name="T15" fmla="*/ 28 h 227"/>
                <a:gd name="T16" fmla="*/ 72 w 123"/>
                <a:gd name="T17" fmla="*/ 130 h 227"/>
                <a:gd name="T18" fmla="*/ 29 w 123"/>
                <a:gd name="T19" fmla="*/ 205 h 227"/>
                <a:gd name="T20" fmla="*/ 119 w 123"/>
                <a:gd name="T21" fmla="*/ 22 h 227"/>
                <a:gd name="T22" fmla="*/ 123 w 123"/>
                <a:gd name="T23" fmla="*/ 0 h 227"/>
                <a:gd name="T24" fmla="*/ 123 w 123"/>
                <a:gd name="T25" fmla="*/ 0 h 227"/>
                <a:gd name="T26" fmla="*/ 119 w 123"/>
                <a:gd name="T27" fmla="*/ 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227">
                  <a:moveTo>
                    <a:pt x="0" y="227"/>
                  </a:moveTo>
                  <a:lnTo>
                    <a:pt x="0" y="227"/>
                  </a:lnTo>
                  <a:cubicBezTo>
                    <a:pt x="3" y="226"/>
                    <a:pt x="5" y="225"/>
                    <a:pt x="7" y="223"/>
                  </a:cubicBezTo>
                  <a:cubicBezTo>
                    <a:pt x="5" y="225"/>
                    <a:pt x="3" y="226"/>
                    <a:pt x="0" y="227"/>
                  </a:cubicBezTo>
                  <a:close/>
                  <a:moveTo>
                    <a:pt x="29" y="205"/>
                  </a:moveTo>
                  <a:cubicBezTo>
                    <a:pt x="38" y="194"/>
                    <a:pt x="47" y="182"/>
                    <a:pt x="54" y="169"/>
                  </a:cubicBezTo>
                  <a:cubicBezTo>
                    <a:pt x="61" y="156"/>
                    <a:pt x="67" y="142"/>
                    <a:pt x="72" y="129"/>
                  </a:cubicBezTo>
                  <a:cubicBezTo>
                    <a:pt x="87" y="95"/>
                    <a:pt x="107" y="63"/>
                    <a:pt x="117" y="28"/>
                  </a:cubicBezTo>
                  <a:cubicBezTo>
                    <a:pt x="107" y="63"/>
                    <a:pt x="87" y="95"/>
                    <a:pt x="72" y="130"/>
                  </a:cubicBezTo>
                  <a:cubicBezTo>
                    <a:pt x="62" y="154"/>
                    <a:pt x="48" y="183"/>
                    <a:pt x="29" y="205"/>
                  </a:cubicBezTo>
                  <a:moveTo>
                    <a:pt x="119" y="22"/>
                  </a:moveTo>
                  <a:cubicBezTo>
                    <a:pt x="121" y="15"/>
                    <a:pt x="122" y="8"/>
                    <a:pt x="123" y="0"/>
                  </a:cubicBezTo>
                  <a:lnTo>
                    <a:pt x="123" y="0"/>
                  </a:lnTo>
                  <a:cubicBezTo>
                    <a:pt x="122" y="8"/>
                    <a:pt x="121" y="15"/>
                    <a:pt x="119" y="22"/>
                  </a:cubicBezTo>
                </a:path>
              </a:pathLst>
            </a:custGeom>
            <a:solidFill>
              <a:srgbClr val="DC9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859">
              <a:extLst>
                <a:ext uri="{FF2B5EF4-FFF2-40B4-BE49-F238E27FC236}">
                  <a16:creationId xmlns:a16="http://schemas.microsoft.com/office/drawing/2014/main" id="{1E4A58EC-B0C7-9E4C-BFA6-76BFCE4F0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359" y="3335522"/>
              <a:ext cx="247502" cy="303541"/>
            </a:xfrm>
            <a:custGeom>
              <a:avLst/>
              <a:gdLst>
                <a:gd name="T0" fmla="*/ 121 w 185"/>
                <a:gd name="T1" fmla="*/ 227 h 227"/>
                <a:gd name="T2" fmla="*/ 0 w 185"/>
                <a:gd name="T3" fmla="*/ 227 h 227"/>
                <a:gd name="T4" fmla="*/ 7 w 185"/>
                <a:gd name="T5" fmla="*/ 223 h 227"/>
                <a:gd name="T6" fmla="*/ 29 w 185"/>
                <a:gd name="T7" fmla="*/ 205 h 227"/>
                <a:gd name="T8" fmla="*/ 72 w 185"/>
                <a:gd name="T9" fmla="*/ 130 h 227"/>
                <a:gd name="T10" fmla="*/ 117 w 185"/>
                <a:gd name="T11" fmla="*/ 28 h 227"/>
                <a:gd name="T12" fmla="*/ 119 w 185"/>
                <a:gd name="T13" fmla="*/ 22 h 227"/>
                <a:gd name="T14" fmla="*/ 119 w 185"/>
                <a:gd name="T15" fmla="*/ 22 h 227"/>
                <a:gd name="T16" fmla="*/ 123 w 185"/>
                <a:gd name="T17" fmla="*/ 0 h 227"/>
                <a:gd name="T18" fmla="*/ 127 w 185"/>
                <a:gd name="T19" fmla="*/ 6 h 227"/>
                <a:gd name="T20" fmla="*/ 127 w 185"/>
                <a:gd name="T21" fmla="*/ 6 h 227"/>
                <a:gd name="T22" fmla="*/ 137 w 185"/>
                <a:gd name="T23" fmla="*/ 22 h 227"/>
                <a:gd name="T24" fmla="*/ 137 w 185"/>
                <a:gd name="T25" fmla="*/ 22 h 227"/>
                <a:gd name="T26" fmla="*/ 148 w 185"/>
                <a:gd name="T27" fmla="*/ 37 h 227"/>
                <a:gd name="T28" fmla="*/ 137 w 185"/>
                <a:gd name="T29" fmla="*/ 86 h 227"/>
                <a:gd name="T30" fmla="*/ 185 w 185"/>
                <a:gd name="T31" fmla="*/ 152 h 227"/>
                <a:gd name="T32" fmla="*/ 121 w 185"/>
                <a:gd name="T3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5" h="227">
                  <a:moveTo>
                    <a:pt x="121" y="227"/>
                  </a:moveTo>
                  <a:lnTo>
                    <a:pt x="0" y="227"/>
                  </a:lnTo>
                  <a:cubicBezTo>
                    <a:pt x="3" y="226"/>
                    <a:pt x="5" y="225"/>
                    <a:pt x="7" y="223"/>
                  </a:cubicBezTo>
                  <a:cubicBezTo>
                    <a:pt x="15" y="218"/>
                    <a:pt x="22" y="212"/>
                    <a:pt x="29" y="205"/>
                  </a:cubicBezTo>
                  <a:cubicBezTo>
                    <a:pt x="48" y="183"/>
                    <a:pt x="62" y="154"/>
                    <a:pt x="72" y="130"/>
                  </a:cubicBezTo>
                  <a:cubicBezTo>
                    <a:pt x="87" y="95"/>
                    <a:pt x="107" y="63"/>
                    <a:pt x="117" y="28"/>
                  </a:cubicBezTo>
                  <a:cubicBezTo>
                    <a:pt x="118" y="26"/>
                    <a:pt x="118" y="24"/>
                    <a:pt x="119" y="22"/>
                  </a:cubicBezTo>
                  <a:lnTo>
                    <a:pt x="119" y="22"/>
                  </a:lnTo>
                  <a:cubicBezTo>
                    <a:pt x="121" y="15"/>
                    <a:pt x="122" y="8"/>
                    <a:pt x="123" y="0"/>
                  </a:cubicBezTo>
                  <a:cubicBezTo>
                    <a:pt x="125" y="2"/>
                    <a:pt x="126" y="4"/>
                    <a:pt x="127" y="6"/>
                  </a:cubicBezTo>
                  <a:lnTo>
                    <a:pt x="127" y="6"/>
                  </a:lnTo>
                  <a:cubicBezTo>
                    <a:pt x="130" y="12"/>
                    <a:pt x="134" y="17"/>
                    <a:pt x="137" y="22"/>
                  </a:cubicBezTo>
                  <a:lnTo>
                    <a:pt x="137" y="22"/>
                  </a:lnTo>
                  <a:cubicBezTo>
                    <a:pt x="141" y="27"/>
                    <a:pt x="144" y="32"/>
                    <a:pt x="148" y="37"/>
                  </a:cubicBezTo>
                  <a:cubicBezTo>
                    <a:pt x="144" y="54"/>
                    <a:pt x="139" y="70"/>
                    <a:pt x="137" y="86"/>
                  </a:cubicBezTo>
                  <a:cubicBezTo>
                    <a:pt x="132" y="126"/>
                    <a:pt x="154" y="144"/>
                    <a:pt x="185" y="152"/>
                  </a:cubicBezTo>
                  <a:cubicBezTo>
                    <a:pt x="171" y="177"/>
                    <a:pt x="148" y="209"/>
                    <a:pt x="121" y="227"/>
                  </a:cubicBezTo>
                </a:path>
              </a:pathLst>
            </a:custGeom>
            <a:solidFill>
              <a:srgbClr val="C78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860">
              <a:extLst>
                <a:ext uri="{FF2B5EF4-FFF2-40B4-BE49-F238E27FC236}">
                  <a16:creationId xmlns:a16="http://schemas.microsoft.com/office/drawing/2014/main" id="{59DE8D59-E68D-2E46-991F-70F7F79E9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546" y="3393896"/>
              <a:ext cx="37359" cy="147101"/>
            </a:xfrm>
            <a:custGeom>
              <a:avLst/>
              <a:gdLst>
                <a:gd name="T0" fmla="*/ 27 w 27"/>
                <a:gd name="T1" fmla="*/ 110 h 110"/>
                <a:gd name="T2" fmla="*/ 0 w 27"/>
                <a:gd name="T3" fmla="*/ 0 h 110"/>
                <a:gd name="T4" fmla="*/ 27 w 27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10">
                  <a:moveTo>
                    <a:pt x="27" y="110"/>
                  </a:moveTo>
                  <a:cubicBezTo>
                    <a:pt x="15" y="77"/>
                    <a:pt x="7" y="40"/>
                    <a:pt x="0" y="0"/>
                  </a:cubicBezTo>
                  <a:cubicBezTo>
                    <a:pt x="7" y="40"/>
                    <a:pt x="15" y="77"/>
                    <a:pt x="27" y="110"/>
                  </a:cubicBezTo>
                  <a:close/>
                </a:path>
              </a:pathLst>
            </a:custGeom>
            <a:solidFill>
              <a:srgbClr val="C88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Freeform 861">
              <a:extLst>
                <a:ext uri="{FF2B5EF4-FFF2-40B4-BE49-F238E27FC236}">
                  <a16:creationId xmlns:a16="http://schemas.microsoft.com/office/drawing/2014/main" id="{ECBADE30-6C34-0143-BA07-5FBB988C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206" y="3351868"/>
              <a:ext cx="7006" cy="32689"/>
            </a:xfrm>
            <a:custGeom>
              <a:avLst/>
              <a:gdLst>
                <a:gd name="T0" fmla="*/ 6 w 6"/>
                <a:gd name="T1" fmla="*/ 23 h 23"/>
                <a:gd name="T2" fmla="*/ 3 w 6"/>
                <a:gd name="T3" fmla="*/ 12 h 23"/>
                <a:gd name="T4" fmla="*/ 0 w 6"/>
                <a:gd name="T5" fmla="*/ 0 h 23"/>
                <a:gd name="T6" fmla="*/ 3 w 6"/>
                <a:gd name="T7" fmla="*/ 12 h 23"/>
                <a:gd name="T8" fmla="*/ 6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6" y="23"/>
                  </a:moveTo>
                  <a:cubicBezTo>
                    <a:pt x="5" y="20"/>
                    <a:pt x="4" y="16"/>
                    <a:pt x="3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" y="4"/>
                    <a:pt x="2" y="8"/>
                    <a:pt x="3" y="12"/>
                  </a:cubicBezTo>
                  <a:cubicBezTo>
                    <a:pt x="4" y="16"/>
                    <a:pt x="5" y="20"/>
                    <a:pt x="6" y="23"/>
                  </a:cubicBezTo>
                </a:path>
              </a:pathLst>
            </a:custGeom>
            <a:solidFill>
              <a:srgbClr val="C88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Freeform 862">
              <a:extLst>
                <a:ext uri="{FF2B5EF4-FFF2-40B4-BE49-F238E27FC236}">
                  <a16:creationId xmlns:a16="http://schemas.microsoft.com/office/drawing/2014/main" id="{DD0A9693-4AC6-4D43-8603-AB9FF2A5E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192" y="3288824"/>
              <a:ext cx="4670" cy="9340"/>
            </a:xfrm>
            <a:custGeom>
              <a:avLst/>
              <a:gdLst>
                <a:gd name="T0" fmla="*/ 2 w 2"/>
                <a:gd name="T1" fmla="*/ 7 h 7"/>
                <a:gd name="T2" fmla="*/ 0 w 2"/>
                <a:gd name="T3" fmla="*/ 0 h 7"/>
                <a:gd name="T4" fmla="*/ 2 w 2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5"/>
                    <a:pt x="1" y="3"/>
                    <a:pt x="0" y="0"/>
                  </a:cubicBezTo>
                  <a:cubicBezTo>
                    <a:pt x="1" y="2"/>
                    <a:pt x="1" y="5"/>
                    <a:pt x="2" y="7"/>
                  </a:cubicBezTo>
                  <a:close/>
                </a:path>
              </a:pathLst>
            </a:custGeom>
            <a:solidFill>
              <a:srgbClr val="C88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863">
              <a:extLst>
                <a:ext uri="{FF2B5EF4-FFF2-40B4-BE49-F238E27FC236}">
                  <a16:creationId xmlns:a16="http://schemas.microsoft.com/office/drawing/2014/main" id="{AD9FF845-484D-F94E-AA25-3B3BFFEB7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847" y="3209436"/>
              <a:ext cx="2336" cy="14010"/>
            </a:xfrm>
            <a:custGeom>
              <a:avLst/>
              <a:gdLst>
                <a:gd name="T0" fmla="*/ 2 w 2"/>
                <a:gd name="T1" fmla="*/ 9 h 9"/>
                <a:gd name="T2" fmla="*/ 0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3"/>
                    <a:pt x="1" y="6"/>
                    <a:pt x="2" y="9"/>
                  </a:cubicBezTo>
                  <a:close/>
                </a:path>
              </a:pathLst>
            </a:custGeom>
            <a:solidFill>
              <a:srgbClr val="C88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864">
              <a:extLst>
                <a:ext uri="{FF2B5EF4-FFF2-40B4-BE49-F238E27FC236}">
                  <a16:creationId xmlns:a16="http://schemas.microsoft.com/office/drawing/2014/main" id="{1AB0015F-B44F-8B4B-94AD-2C5F9C7D4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177" y="3169743"/>
              <a:ext cx="2336" cy="25685"/>
            </a:xfrm>
            <a:custGeom>
              <a:avLst/>
              <a:gdLst>
                <a:gd name="T0" fmla="*/ 2 w 2"/>
                <a:gd name="T1" fmla="*/ 19 h 19"/>
                <a:gd name="T2" fmla="*/ 0 w 2"/>
                <a:gd name="T3" fmla="*/ 0 h 19"/>
                <a:gd name="T4" fmla="*/ 2 w 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">
                  <a:moveTo>
                    <a:pt x="2" y="19"/>
                  </a:moveTo>
                  <a:cubicBezTo>
                    <a:pt x="1" y="13"/>
                    <a:pt x="1" y="6"/>
                    <a:pt x="0" y="0"/>
                  </a:cubicBezTo>
                  <a:cubicBezTo>
                    <a:pt x="1" y="6"/>
                    <a:pt x="1" y="13"/>
                    <a:pt x="2" y="19"/>
                  </a:cubicBezTo>
                  <a:close/>
                </a:path>
              </a:pathLst>
            </a:custGeom>
            <a:solidFill>
              <a:srgbClr val="C88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865">
              <a:extLst>
                <a:ext uri="{FF2B5EF4-FFF2-40B4-BE49-F238E27FC236}">
                  <a16:creationId xmlns:a16="http://schemas.microsoft.com/office/drawing/2014/main" id="{1F03BDAD-F8CF-114B-A35C-0F51DA0C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843" y="3137054"/>
              <a:ext cx="0" cy="11675"/>
            </a:xfrm>
            <a:custGeom>
              <a:avLst/>
              <a:gdLst>
                <a:gd name="T0" fmla="*/ 8 h 8"/>
                <a:gd name="T1" fmla="*/ 7 h 8"/>
                <a:gd name="T2" fmla="*/ 0 h 8"/>
                <a:gd name="T3" fmla="*/ 0 h 8"/>
                <a:gd name="T4" fmla="*/ 7 h 8"/>
                <a:gd name="T5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lnTo>
                    <a:pt x="0" y="0"/>
                  </a:ln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C88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866">
              <a:extLst>
                <a:ext uri="{FF2B5EF4-FFF2-40B4-BE49-F238E27FC236}">
                  <a16:creationId xmlns:a16="http://schemas.microsoft.com/office/drawing/2014/main" id="{47535150-0D44-044E-91D3-293F618DF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799" y="3118375"/>
              <a:ext cx="219483" cy="520690"/>
            </a:xfrm>
            <a:custGeom>
              <a:avLst/>
              <a:gdLst>
                <a:gd name="T0" fmla="*/ 165 w 165"/>
                <a:gd name="T1" fmla="*/ 389 h 389"/>
                <a:gd name="T2" fmla="*/ 70 w 165"/>
                <a:gd name="T3" fmla="*/ 389 h 389"/>
                <a:gd name="T4" fmla="*/ 51 w 165"/>
                <a:gd name="T5" fmla="*/ 377 h 389"/>
                <a:gd name="T6" fmla="*/ 3 w 165"/>
                <a:gd name="T7" fmla="*/ 329 h 389"/>
                <a:gd name="T8" fmla="*/ 16 w 165"/>
                <a:gd name="T9" fmla="*/ 331 h 389"/>
                <a:gd name="T10" fmla="*/ 63 w 165"/>
                <a:gd name="T11" fmla="*/ 289 h 389"/>
                <a:gd name="T12" fmla="*/ 53 w 165"/>
                <a:gd name="T13" fmla="*/ 189 h 389"/>
                <a:gd name="T14" fmla="*/ 20 w 165"/>
                <a:gd name="T15" fmla="*/ 8 h 389"/>
                <a:gd name="T16" fmla="*/ 48 w 165"/>
                <a:gd name="T17" fmla="*/ 0 h 389"/>
                <a:gd name="T18" fmla="*/ 48 w 165"/>
                <a:gd name="T19" fmla="*/ 1 h 389"/>
                <a:gd name="T20" fmla="*/ 48 w 165"/>
                <a:gd name="T21" fmla="*/ 2 h 389"/>
                <a:gd name="T22" fmla="*/ 48 w 165"/>
                <a:gd name="T23" fmla="*/ 4 h 389"/>
                <a:gd name="T24" fmla="*/ 48 w 165"/>
                <a:gd name="T25" fmla="*/ 9 h 389"/>
                <a:gd name="T26" fmla="*/ 48 w 165"/>
                <a:gd name="T27" fmla="*/ 10 h 389"/>
                <a:gd name="T28" fmla="*/ 48 w 165"/>
                <a:gd name="T29" fmla="*/ 15 h 389"/>
                <a:gd name="T30" fmla="*/ 48 w 165"/>
                <a:gd name="T31" fmla="*/ 15 h 389"/>
                <a:gd name="T32" fmla="*/ 48 w 165"/>
                <a:gd name="T33" fmla="*/ 22 h 389"/>
                <a:gd name="T34" fmla="*/ 48 w 165"/>
                <a:gd name="T35" fmla="*/ 23 h 389"/>
                <a:gd name="T36" fmla="*/ 48 w 165"/>
                <a:gd name="T37" fmla="*/ 30 h 389"/>
                <a:gd name="T38" fmla="*/ 49 w 165"/>
                <a:gd name="T39" fmla="*/ 39 h 389"/>
                <a:gd name="T40" fmla="*/ 49 w 165"/>
                <a:gd name="T41" fmla="*/ 39 h 389"/>
                <a:gd name="T42" fmla="*/ 51 w 165"/>
                <a:gd name="T43" fmla="*/ 58 h 389"/>
                <a:gd name="T44" fmla="*/ 51 w 165"/>
                <a:gd name="T45" fmla="*/ 58 h 389"/>
                <a:gd name="T46" fmla="*/ 53 w 165"/>
                <a:gd name="T47" fmla="*/ 69 h 389"/>
                <a:gd name="T48" fmla="*/ 53 w 165"/>
                <a:gd name="T49" fmla="*/ 69 h 389"/>
                <a:gd name="T50" fmla="*/ 55 w 165"/>
                <a:gd name="T51" fmla="*/ 78 h 389"/>
                <a:gd name="T52" fmla="*/ 55 w 165"/>
                <a:gd name="T53" fmla="*/ 78 h 389"/>
                <a:gd name="T54" fmla="*/ 62 w 165"/>
                <a:gd name="T55" fmla="*/ 112 h 389"/>
                <a:gd name="T56" fmla="*/ 66 w 165"/>
                <a:gd name="T57" fmla="*/ 127 h 389"/>
                <a:gd name="T58" fmla="*/ 66 w 165"/>
                <a:gd name="T59" fmla="*/ 127 h 389"/>
                <a:gd name="T60" fmla="*/ 68 w 165"/>
                <a:gd name="T61" fmla="*/ 134 h 389"/>
                <a:gd name="T62" fmla="*/ 68 w 165"/>
                <a:gd name="T63" fmla="*/ 134 h 389"/>
                <a:gd name="T64" fmla="*/ 72 w 165"/>
                <a:gd name="T65" fmla="*/ 148 h 389"/>
                <a:gd name="T66" fmla="*/ 76 w 165"/>
                <a:gd name="T67" fmla="*/ 162 h 389"/>
                <a:gd name="T68" fmla="*/ 79 w 165"/>
                <a:gd name="T69" fmla="*/ 174 h 389"/>
                <a:gd name="T70" fmla="*/ 80 w 165"/>
                <a:gd name="T71" fmla="*/ 175 h 389"/>
                <a:gd name="T72" fmla="*/ 83 w 165"/>
                <a:gd name="T73" fmla="*/ 187 h 389"/>
                <a:gd name="T74" fmla="*/ 86 w 165"/>
                <a:gd name="T75" fmla="*/ 198 h 389"/>
                <a:gd name="T76" fmla="*/ 86 w 165"/>
                <a:gd name="T77" fmla="*/ 198 h 389"/>
                <a:gd name="T78" fmla="*/ 88 w 165"/>
                <a:gd name="T79" fmla="*/ 205 h 389"/>
                <a:gd name="T80" fmla="*/ 88 w 165"/>
                <a:gd name="T81" fmla="*/ 205 h 389"/>
                <a:gd name="T82" fmla="*/ 115 w 165"/>
                <a:gd name="T83" fmla="*/ 315 h 389"/>
                <a:gd name="T84" fmla="*/ 115 w 165"/>
                <a:gd name="T85" fmla="*/ 315 h 389"/>
                <a:gd name="T86" fmla="*/ 165 w 165"/>
                <a:gd name="T87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389">
                  <a:moveTo>
                    <a:pt x="165" y="389"/>
                  </a:moveTo>
                  <a:lnTo>
                    <a:pt x="70" y="389"/>
                  </a:lnTo>
                  <a:cubicBezTo>
                    <a:pt x="63" y="386"/>
                    <a:pt x="57" y="382"/>
                    <a:pt x="51" y="377"/>
                  </a:cubicBezTo>
                  <a:cubicBezTo>
                    <a:pt x="34" y="364"/>
                    <a:pt x="18" y="348"/>
                    <a:pt x="3" y="329"/>
                  </a:cubicBezTo>
                  <a:cubicBezTo>
                    <a:pt x="7" y="330"/>
                    <a:pt x="12" y="331"/>
                    <a:pt x="16" y="331"/>
                  </a:cubicBezTo>
                  <a:cubicBezTo>
                    <a:pt x="37" y="331"/>
                    <a:pt x="58" y="312"/>
                    <a:pt x="63" y="289"/>
                  </a:cubicBezTo>
                  <a:cubicBezTo>
                    <a:pt x="71" y="256"/>
                    <a:pt x="63" y="220"/>
                    <a:pt x="53" y="189"/>
                  </a:cubicBezTo>
                  <a:cubicBezTo>
                    <a:pt x="38" y="140"/>
                    <a:pt x="0" y="64"/>
                    <a:pt x="20" y="8"/>
                  </a:cubicBezTo>
                  <a:cubicBezTo>
                    <a:pt x="29" y="5"/>
                    <a:pt x="39" y="2"/>
                    <a:pt x="48" y="0"/>
                  </a:cubicBezTo>
                  <a:lnTo>
                    <a:pt x="48" y="1"/>
                  </a:lnTo>
                  <a:lnTo>
                    <a:pt x="48" y="2"/>
                  </a:lnTo>
                  <a:lnTo>
                    <a:pt x="48" y="4"/>
                  </a:lnTo>
                  <a:cubicBezTo>
                    <a:pt x="48" y="5"/>
                    <a:pt x="48" y="7"/>
                    <a:pt x="48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2"/>
                    <a:pt x="48" y="13"/>
                    <a:pt x="48" y="15"/>
                  </a:cubicBezTo>
                  <a:lnTo>
                    <a:pt x="48" y="15"/>
                  </a:lnTo>
                  <a:cubicBezTo>
                    <a:pt x="48" y="18"/>
                    <a:pt x="48" y="20"/>
                    <a:pt x="48" y="22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5"/>
                    <a:pt x="48" y="27"/>
                    <a:pt x="48" y="30"/>
                  </a:cubicBezTo>
                  <a:cubicBezTo>
                    <a:pt x="49" y="33"/>
                    <a:pt x="49" y="36"/>
                    <a:pt x="49" y="39"/>
                  </a:cubicBezTo>
                  <a:lnTo>
                    <a:pt x="49" y="39"/>
                  </a:lnTo>
                  <a:cubicBezTo>
                    <a:pt x="50" y="45"/>
                    <a:pt x="50" y="52"/>
                    <a:pt x="51" y="58"/>
                  </a:cubicBezTo>
                  <a:lnTo>
                    <a:pt x="51" y="58"/>
                  </a:lnTo>
                  <a:cubicBezTo>
                    <a:pt x="52" y="62"/>
                    <a:pt x="53" y="65"/>
                    <a:pt x="53" y="69"/>
                  </a:cubicBezTo>
                  <a:lnTo>
                    <a:pt x="53" y="69"/>
                  </a:lnTo>
                  <a:cubicBezTo>
                    <a:pt x="54" y="72"/>
                    <a:pt x="54" y="75"/>
                    <a:pt x="55" y="78"/>
                  </a:cubicBezTo>
                  <a:lnTo>
                    <a:pt x="55" y="78"/>
                  </a:lnTo>
                  <a:cubicBezTo>
                    <a:pt x="57" y="90"/>
                    <a:pt x="60" y="101"/>
                    <a:pt x="62" y="112"/>
                  </a:cubicBezTo>
                  <a:cubicBezTo>
                    <a:pt x="64" y="117"/>
                    <a:pt x="65" y="122"/>
                    <a:pt x="66" y="127"/>
                  </a:cubicBezTo>
                  <a:lnTo>
                    <a:pt x="66" y="127"/>
                  </a:lnTo>
                  <a:cubicBezTo>
                    <a:pt x="67" y="130"/>
                    <a:pt x="67" y="132"/>
                    <a:pt x="68" y="134"/>
                  </a:cubicBezTo>
                  <a:lnTo>
                    <a:pt x="68" y="134"/>
                  </a:lnTo>
                  <a:cubicBezTo>
                    <a:pt x="69" y="139"/>
                    <a:pt x="71" y="144"/>
                    <a:pt x="72" y="148"/>
                  </a:cubicBezTo>
                  <a:cubicBezTo>
                    <a:pt x="73" y="153"/>
                    <a:pt x="75" y="157"/>
                    <a:pt x="76" y="162"/>
                  </a:cubicBezTo>
                  <a:cubicBezTo>
                    <a:pt x="77" y="166"/>
                    <a:pt x="78" y="170"/>
                    <a:pt x="79" y="174"/>
                  </a:cubicBezTo>
                  <a:cubicBezTo>
                    <a:pt x="79" y="175"/>
                    <a:pt x="80" y="175"/>
                    <a:pt x="80" y="175"/>
                  </a:cubicBezTo>
                  <a:cubicBezTo>
                    <a:pt x="81" y="179"/>
                    <a:pt x="82" y="183"/>
                    <a:pt x="83" y="187"/>
                  </a:cubicBezTo>
                  <a:cubicBezTo>
                    <a:pt x="84" y="191"/>
                    <a:pt x="85" y="195"/>
                    <a:pt x="86" y="198"/>
                  </a:cubicBezTo>
                  <a:lnTo>
                    <a:pt x="86" y="198"/>
                  </a:lnTo>
                  <a:cubicBezTo>
                    <a:pt x="87" y="201"/>
                    <a:pt x="87" y="203"/>
                    <a:pt x="88" y="205"/>
                  </a:cubicBezTo>
                  <a:lnTo>
                    <a:pt x="88" y="205"/>
                  </a:lnTo>
                  <a:cubicBezTo>
                    <a:pt x="95" y="245"/>
                    <a:pt x="103" y="282"/>
                    <a:pt x="115" y="315"/>
                  </a:cubicBezTo>
                  <a:lnTo>
                    <a:pt x="115" y="315"/>
                  </a:lnTo>
                  <a:cubicBezTo>
                    <a:pt x="127" y="344"/>
                    <a:pt x="142" y="369"/>
                    <a:pt x="165" y="389"/>
                  </a:cubicBezTo>
                </a:path>
              </a:pathLst>
            </a:custGeom>
            <a:solidFill>
              <a:srgbClr val="DC9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868">
              <a:extLst>
                <a:ext uri="{FF2B5EF4-FFF2-40B4-BE49-F238E27FC236}">
                  <a16:creationId xmlns:a16="http://schemas.microsoft.com/office/drawing/2014/main" id="{E63B2C2A-A21F-BA41-AE02-E97F67DB9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6719" y="3260805"/>
              <a:ext cx="212479" cy="378258"/>
            </a:xfrm>
            <a:custGeom>
              <a:avLst/>
              <a:gdLst>
                <a:gd name="T0" fmla="*/ 158 w 158"/>
                <a:gd name="T1" fmla="*/ 282 h 282"/>
                <a:gd name="T2" fmla="*/ 36 w 158"/>
                <a:gd name="T3" fmla="*/ 282 h 282"/>
                <a:gd name="T4" fmla="*/ 45 w 158"/>
                <a:gd name="T5" fmla="*/ 269 h 282"/>
                <a:gd name="T6" fmla="*/ 24 w 158"/>
                <a:gd name="T7" fmla="*/ 195 h 282"/>
                <a:gd name="T8" fmla="*/ 0 w 158"/>
                <a:gd name="T9" fmla="*/ 147 h 282"/>
                <a:gd name="T10" fmla="*/ 0 w 158"/>
                <a:gd name="T11" fmla="*/ 3 h 282"/>
                <a:gd name="T12" fmla="*/ 5 w 158"/>
                <a:gd name="T13" fmla="*/ 0 h 282"/>
                <a:gd name="T14" fmla="*/ 5 w 158"/>
                <a:gd name="T15" fmla="*/ 0 h 282"/>
                <a:gd name="T16" fmla="*/ 5 w 158"/>
                <a:gd name="T17" fmla="*/ 14 h 282"/>
                <a:gd name="T18" fmla="*/ 5 w 158"/>
                <a:gd name="T19" fmla="*/ 14 h 282"/>
                <a:gd name="T20" fmla="*/ 57 w 158"/>
                <a:gd name="T21" fmla="*/ 165 h 282"/>
                <a:gd name="T22" fmla="*/ 91 w 158"/>
                <a:gd name="T23" fmla="*/ 222 h 282"/>
                <a:gd name="T24" fmla="*/ 91 w 158"/>
                <a:gd name="T25" fmla="*/ 222 h 282"/>
                <a:gd name="T26" fmla="*/ 139 w 158"/>
                <a:gd name="T27" fmla="*/ 270 h 282"/>
                <a:gd name="T28" fmla="*/ 158 w 158"/>
                <a:gd name="T2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282">
                  <a:moveTo>
                    <a:pt x="158" y="282"/>
                  </a:moveTo>
                  <a:lnTo>
                    <a:pt x="36" y="282"/>
                  </a:lnTo>
                  <a:cubicBezTo>
                    <a:pt x="40" y="278"/>
                    <a:pt x="43" y="274"/>
                    <a:pt x="45" y="269"/>
                  </a:cubicBezTo>
                  <a:cubicBezTo>
                    <a:pt x="54" y="245"/>
                    <a:pt x="35" y="215"/>
                    <a:pt x="24" y="195"/>
                  </a:cubicBezTo>
                  <a:cubicBezTo>
                    <a:pt x="16" y="180"/>
                    <a:pt x="7" y="164"/>
                    <a:pt x="0" y="147"/>
                  </a:cubicBezTo>
                  <a:lnTo>
                    <a:pt x="0" y="3"/>
                  </a:lnTo>
                  <a:cubicBezTo>
                    <a:pt x="2" y="2"/>
                    <a:pt x="4" y="1"/>
                    <a:pt x="5" y="0"/>
                  </a:cubicBezTo>
                  <a:lnTo>
                    <a:pt x="5" y="0"/>
                  </a:lnTo>
                  <a:cubicBezTo>
                    <a:pt x="5" y="5"/>
                    <a:pt x="5" y="10"/>
                    <a:pt x="5" y="14"/>
                  </a:cubicBezTo>
                  <a:lnTo>
                    <a:pt x="5" y="14"/>
                  </a:lnTo>
                  <a:cubicBezTo>
                    <a:pt x="4" y="66"/>
                    <a:pt x="38" y="123"/>
                    <a:pt x="57" y="165"/>
                  </a:cubicBezTo>
                  <a:cubicBezTo>
                    <a:pt x="68" y="186"/>
                    <a:pt x="79" y="205"/>
                    <a:pt x="91" y="222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106" y="241"/>
                    <a:pt x="122" y="257"/>
                    <a:pt x="139" y="270"/>
                  </a:cubicBezTo>
                  <a:cubicBezTo>
                    <a:pt x="145" y="275"/>
                    <a:pt x="151" y="279"/>
                    <a:pt x="158" y="282"/>
                  </a:cubicBezTo>
                </a:path>
              </a:pathLst>
            </a:custGeom>
            <a:solidFill>
              <a:srgbClr val="C78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869">
              <a:extLst>
                <a:ext uri="{FF2B5EF4-FFF2-40B4-BE49-F238E27FC236}">
                  <a16:creationId xmlns:a16="http://schemas.microsoft.com/office/drawing/2014/main" id="{62A122A9-8806-4A4D-A36D-FCFD27AF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8135" y="3559675"/>
              <a:ext cx="65378" cy="6537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0 h 48"/>
                <a:gd name="T4" fmla="*/ 0 w 48"/>
                <a:gd name="T5" fmla="*/ 0 h 48"/>
                <a:gd name="T6" fmla="*/ 48 w 48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cubicBezTo>
                    <a:pt x="31" y="35"/>
                    <a:pt x="15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19"/>
                    <a:pt x="31" y="35"/>
                    <a:pt x="48" y="48"/>
                  </a:cubicBezTo>
                </a:path>
              </a:pathLst>
            </a:custGeom>
            <a:solidFill>
              <a:srgbClr val="B26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870">
              <a:extLst>
                <a:ext uri="{FF2B5EF4-FFF2-40B4-BE49-F238E27FC236}">
                  <a16:creationId xmlns:a16="http://schemas.microsoft.com/office/drawing/2014/main" id="{5A30FFF4-955A-7B4C-82E1-3CD19E8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8584" y="3022642"/>
              <a:ext cx="553378" cy="303541"/>
            </a:xfrm>
            <a:custGeom>
              <a:avLst/>
              <a:gdLst>
                <a:gd name="T0" fmla="*/ 54 w 413"/>
                <a:gd name="T1" fmla="*/ 68 h 227"/>
                <a:gd name="T2" fmla="*/ 279 w 413"/>
                <a:gd name="T3" fmla="*/ 79 h 227"/>
                <a:gd name="T4" fmla="*/ 267 w 413"/>
                <a:gd name="T5" fmla="*/ 47 h 227"/>
                <a:gd name="T6" fmla="*/ 28 w 413"/>
                <a:gd name="T7" fmla="*/ 181 h 227"/>
                <a:gd name="T8" fmla="*/ 166 w 413"/>
                <a:gd name="T9" fmla="*/ 225 h 227"/>
                <a:gd name="T10" fmla="*/ 260 w 413"/>
                <a:gd name="T11" fmla="*/ 219 h 227"/>
                <a:gd name="T12" fmla="*/ 305 w 413"/>
                <a:gd name="T13" fmla="*/ 215 h 227"/>
                <a:gd name="T14" fmla="*/ 317 w 413"/>
                <a:gd name="T15" fmla="*/ 214 h 227"/>
                <a:gd name="T16" fmla="*/ 395 w 413"/>
                <a:gd name="T17" fmla="*/ 197 h 227"/>
                <a:gd name="T18" fmla="*/ 371 w 413"/>
                <a:gd name="T19" fmla="*/ 163 h 227"/>
                <a:gd name="T20" fmla="*/ 246 w 413"/>
                <a:gd name="T21" fmla="*/ 167 h 227"/>
                <a:gd name="T22" fmla="*/ 142 w 413"/>
                <a:gd name="T23" fmla="*/ 167 h 227"/>
                <a:gd name="T24" fmla="*/ 369 w 413"/>
                <a:gd name="T25" fmla="*/ 66 h 227"/>
                <a:gd name="T26" fmla="*/ 357 w 413"/>
                <a:gd name="T27" fmla="*/ 34 h 227"/>
                <a:gd name="T28" fmla="*/ 80 w 413"/>
                <a:gd name="T29" fmla="*/ 14 h 227"/>
                <a:gd name="T30" fmla="*/ 10 w 413"/>
                <a:gd name="T31" fmla="*/ 39 h 227"/>
                <a:gd name="T32" fmla="*/ 54 w 413"/>
                <a:gd name="T33" fmla="*/ 6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227">
                  <a:moveTo>
                    <a:pt x="54" y="68"/>
                  </a:moveTo>
                  <a:cubicBezTo>
                    <a:pt x="127" y="75"/>
                    <a:pt x="208" y="52"/>
                    <a:pt x="279" y="79"/>
                  </a:cubicBezTo>
                  <a:cubicBezTo>
                    <a:pt x="275" y="68"/>
                    <a:pt x="271" y="58"/>
                    <a:pt x="267" y="47"/>
                  </a:cubicBezTo>
                  <a:cubicBezTo>
                    <a:pt x="232" y="81"/>
                    <a:pt x="1" y="105"/>
                    <a:pt x="28" y="181"/>
                  </a:cubicBezTo>
                  <a:cubicBezTo>
                    <a:pt x="45" y="227"/>
                    <a:pt x="126" y="225"/>
                    <a:pt x="166" y="225"/>
                  </a:cubicBezTo>
                  <a:cubicBezTo>
                    <a:pt x="197" y="224"/>
                    <a:pt x="229" y="222"/>
                    <a:pt x="260" y="219"/>
                  </a:cubicBezTo>
                  <a:cubicBezTo>
                    <a:pt x="275" y="218"/>
                    <a:pt x="290" y="216"/>
                    <a:pt x="305" y="215"/>
                  </a:cubicBezTo>
                  <a:cubicBezTo>
                    <a:pt x="313" y="215"/>
                    <a:pt x="327" y="215"/>
                    <a:pt x="317" y="214"/>
                  </a:cubicBezTo>
                  <a:cubicBezTo>
                    <a:pt x="342" y="217"/>
                    <a:pt x="375" y="216"/>
                    <a:pt x="395" y="197"/>
                  </a:cubicBezTo>
                  <a:cubicBezTo>
                    <a:pt x="413" y="180"/>
                    <a:pt x="387" y="165"/>
                    <a:pt x="371" y="163"/>
                  </a:cubicBezTo>
                  <a:cubicBezTo>
                    <a:pt x="329" y="157"/>
                    <a:pt x="287" y="163"/>
                    <a:pt x="246" y="167"/>
                  </a:cubicBezTo>
                  <a:cubicBezTo>
                    <a:pt x="235" y="168"/>
                    <a:pt x="147" y="181"/>
                    <a:pt x="142" y="167"/>
                  </a:cubicBezTo>
                  <a:cubicBezTo>
                    <a:pt x="138" y="156"/>
                    <a:pt x="345" y="89"/>
                    <a:pt x="369" y="66"/>
                  </a:cubicBezTo>
                  <a:cubicBezTo>
                    <a:pt x="383" y="52"/>
                    <a:pt x="372" y="40"/>
                    <a:pt x="357" y="34"/>
                  </a:cubicBezTo>
                  <a:cubicBezTo>
                    <a:pt x="266" y="0"/>
                    <a:pt x="174" y="23"/>
                    <a:pt x="80" y="14"/>
                  </a:cubicBezTo>
                  <a:cubicBezTo>
                    <a:pt x="59" y="12"/>
                    <a:pt x="21" y="18"/>
                    <a:pt x="10" y="39"/>
                  </a:cubicBezTo>
                  <a:cubicBezTo>
                    <a:pt x="0" y="62"/>
                    <a:pt x="41" y="67"/>
                    <a:pt x="54" y="68"/>
                  </a:cubicBezTo>
                  <a:close/>
                </a:path>
              </a:pathLst>
            </a:custGeom>
            <a:solidFill>
              <a:srgbClr val="F5E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891">
              <a:extLst>
                <a:ext uri="{FF2B5EF4-FFF2-40B4-BE49-F238E27FC236}">
                  <a16:creationId xmlns:a16="http://schemas.microsoft.com/office/drawing/2014/main" id="{006E2F5F-88BB-E343-971E-393196C5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2058" y="2999293"/>
              <a:ext cx="7006" cy="39695"/>
            </a:xfrm>
            <a:custGeom>
              <a:avLst/>
              <a:gdLst>
                <a:gd name="T0" fmla="*/ 5 w 5"/>
                <a:gd name="T1" fmla="*/ 31 h 31"/>
                <a:gd name="T2" fmla="*/ 5 w 5"/>
                <a:gd name="T3" fmla="*/ 31 h 31"/>
                <a:gd name="T4" fmla="*/ 0 w 5"/>
                <a:gd name="T5" fmla="*/ 0 h 31"/>
                <a:gd name="T6" fmla="*/ 5 w 5"/>
                <a:gd name="T7" fmla="*/ 31 h 31"/>
                <a:gd name="T8" fmla="*/ 5 w 5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1">
                  <a:moveTo>
                    <a:pt x="5" y="31"/>
                  </a:moveTo>
                  <a:lnTo>
                    <a:pt x="5" y="31"/>
                  </a:lnTo>
                  <a:cubicBezTo>
                    <a:pt x="3" y="21"/>
                    <a:pt x="1" y="11"/>
                    <a:pt x="0" y="0"/>
                  </a:cubicBezTo>
                  <a:cubicBezTo>
                    <a:pt x="1" y="11"/>
                    <a:pt x="3" y="21"/>
                    <a:pt x="5" y="31"/>
                  </a:cubicBezTo>
                  <a:lnTo>
                    <a:pt x="5" y="31"/>
                  </a:lnTo>
                  <a:close/>
                </a:path>
              </a:pathLst>
            </a:custGeom>
            <a:solidFill>
              <a:srgbClr val="F46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894">
              <a:extLst>
                <a:ext uri="{FF2B5EF4-FFF2-40B4-BE49-F238E27FC236}">
                  <a16:creationId xmlns:a16="http://schemas.microsoft.com/office/drawing/2014/main" id="{F3FE10C4-7C6F-6E4C-8B89-C3BDBB1B8D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3071" y="3106699"/>
              <a:ext cx="16345" cy="46699"/>
            </a:xfrm>
            <a:custGeom>
              <a:avLst/>
              <a:gdLst>
                <a:gd name="T0" fmla="*/ 11 w 11"/>
                <a:gd name="T1" fmla="*/ 36 h 36"/>
                <a:gd name="T2" fmla="*/ 11 w 11"/>
                <a:gd name="T3" fmla="*/ 36 h 36"/>
                <a:gd name="T4" fmla="*/ 0 w 11"/>
                <a:gd name="T5" fmla="*/ 0 h 36"/>
                <a:gd name="T6" fmla="*/ 11 w 11"/>
                <a:gd name="T7" fmla="*/ 36 h 36"/>
                <a:gd name="T8" fmla="*/ 0 w 11"/>
                <a:gd name="T9" fmla="*/ 0 h 36"/>
                <a:gd name="T10" fmla="*/ 0 w 11"/>
                <a:gd name="T11" fmla="*/ 0 h 36"/>
                <a:gd name="T12" fmla="*/ 0 w 1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6">
                  <a:moveTo>
                    <a:pt x="11" y="36"/>
                  </a:moveTo>
                  <a:lnTo>
                    <a:pt x="11" y="36"/>
                  </a:lnTo>
                  <a:cubicBezTo>
                    <a:pt x="7" y="24"/>
                    <a:pt x="3" y="12"/>
                    <a:pt x="0" y="0"/>
                  </a:cubicBezTo>
                  <a:cubicBezTo>
                    <a:pt x="3" y="12"/>
                    <a:pt x="7" y="24"/>
                    <a:pt x="11" y="36"/>
                  </a:cubicBez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897">
              <a:extLst>
                <a:ext uri="{FF2B5EF4-FFF2-40B4-BE49-F238E27FC236}">
                  <a16:creationId xmlns:a16="http://schemas.microsoft.com/office/drawing/2014/main" id="{768CD61C-7DE9-884C-8657-FCFBA3AF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440" y="3249129"/>
              <a:ext cx="11675" cy="25685"/>
            </a:xfrm>
            <a:custGeom>
              <a:avLst/>
              <a:gdLst>
                <a:gd name="T0" fmla="*/ 9 w 9"/>
                <a:gd name="T1" fmla="*/ 20 h 20"/>
                <a:gd name="T2" fmla="*/ 0 w 9"/>
                <a:gd name="T3" fmla="*/ 0 h 20"/>
                <a:gd name="T4" fmla="*/ 0 w 9"/>
                <a:gd name="T5" fmla="*/ 0 h 20"/>
                <a:gd name="T6" fmla="*/ 9 w 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9" y="20"/>
                  </a:moveTo>
                  <a:cubicBezTo>
                    <a:pt x="6" y="13"/>
                    <a:pt x="3" y="6"/>
                    <a:pt x="0" y="0"/>
                  </a:cubicBezTo>
                  <a:lnTo>
                    <a:pt x="0" y="0"/>
                  </a:lnTo>
                  <a:cubicBezTo>
                    <a:pt x="3" y="6"/>
                    <a:pt x="6" y="13"/>
                    <a:pt x="9" y="20"/>
                  </a:cubicBezTo>
                  <a:close/>
                </a:path>
              </a:pathLst>
            </a:custGeom>
            <a:solidFill>
              <a:srgbClr val="F5C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D800249-2C44-F045-BC2E-F12C8E1D3C26}"/>
              </a:ext>
            </a:extLst>
          </p:cNvPr>
          <p:cNvGrpSpPr>
            <a:grpSpLocks noChangeAspect="1"/>
          </p:cNvGrpSpPr>
          <p:nvPr/>
        </p:nvGrpSpPr>
        <p:grpSpPr>
          <a:xfrm>
            <a:off x="522119" y="1870379"/>
            <a:ext cx="380564" cy="414390"/>
            <a:chOff x="9931828" y="2406221"/>
            <a:chExt cx="315216" cy="343235"/>
          </a:xfrm>
        </p:grpSpPr>
        <p:sp>
          <p:nvSpPr>
            <p:cNvPr id="325" name="Freeform 938">
              <a:extLst>
                <a:ext uri="{FF2B5EF4-FFF2-40B4-BE49-F238E27FC236}">
                  <a16:creationId xmlns:a16="http://schemas.microsoft.com/office/drawing/2014/main" id="{7AF869CF-3F91-E944-B2E7-09DBE0F1E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1828" y="2480938"/>
              <a:ext cx="315216" cy="268518"/>
            </a:xfrm>
            <a:custGeom>
              <a:avLst/>
              <a:gdLst>
                <a:gd name="T0" fmla="*/ 209 w 236"/>
                <a:gd name="T1" fmla="*/ 142 h 199"/>
                <a:gd name="T2" fmla="*/ 125 w 236"/>
                <a:gd name="T3" fmla="*/ 193 h 199"/>
                <a:gd name="T4" fmla="*/ 80 w 236"/>
                <a:gd name="T5" fmla="*/ 183 h 199"/>
                <a:gd name="T6" fmla="*/ 45 w 236"/>
                <a:gd name="T7" fmla="*/ 130 h 199"/>
                <a:gd name="T8" fmla="*/ 27 w 236"/>
                <a:gd name="T9" fmla="*/ 40 h 199"/>
                <a:gd name="T10" fmla="*/ 56 w 236"/>
                <a:gd name="T11" fmla="*/ 23 h 199"/>
                <a:gd name="T12" fmla="*/ 52 w 236"/>
                <a:gd name="T13" fmla="*/ 55 h 199"/>
                <a:gd name="T14" fmla="*/ 75 w 236"/>
                <a:gd name="T15" fmla="*/ 102 h 199"/>
                <a:gd name="T16" fmla="*/ 119 w 236"/>
                <a:gd name="T17" fmla="*/ 150 h 199"/>
                <a:gd name="T18" fmla="*/ 165 w 236"/>
                <a:gd name="T19" fmla="*/ 153 h 199"/>
                <a:gd name="T20" fmla="*/ 169 w 236"/>
                <a:gd name="T21" fmla="*/ 78 h 199"/>
                <a:gd name="T22" fmla="*/ 147 w 236"/>
                <a:gd name="T23" fmla="*/ 3 h 199"/>
                <a:gd name="T24" fmla="*/ 217 w 236"/>
                <a:gd name="T25" fmla="*/ 29 h 199"/>
                <a:gd name="T26" fmla="*/ 209 w 236"/>
                <a:gd name="T27" fmla="*/ 1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199">
                  <a:moveTo>
                    <a:pt x="209" y="142"/>
                  </a:moveTo>
                  <a:cubicBezTo>
                    <a:pt x="188" y="179"/>
                    <a:pt x="165" y="189"/>
                    <a:pt x="125" y="193"/>
                  </a:cubicBezTo>
                  <a:cubicBezTo>
                    <a:pt x="104" y="196"/>
                    <a:pt x="96" y="199"/>
                    <a:pt x="80" y="183"/>
                  </a:cubicBezTo>
                  <a:cubicBezTo>
                    <a:pt x="66" y="167"/>
                    <a:pt x="58" y="147"/>
                    <a:pt x="45" y="130"/>
                  </a:cubicBezTo>
                  <a:cubicBezTo>
                    <a:pt x="25" y="105"/>
                    <a:pt x="0" y="67"/>
                    <a:pt x="27" y="40"/>
                  </a:cubicBezTo>
                  <a:cubicBezTo>
                    <a:pt x="34" y="33"/>
                    <a:pt x="44" y="27"/>
                    <a:pt x="56" y="23"/>
                  </a:cubicBezTo>
                  <a:cubicBezTo>
                    <a:pt x="54" y="33"/>
                    <a:pt x="51" y="44"/>
                    <a:pt x="52" y="55"/>
                  </a:cubicBezTo>
                  <a:cubicBezTo>
                    <a:pt x="53" y="72"/>
                    <a:pt x="62" y="89"/>
                    <a:pt x="75" y="102"/>
                  </a:cubicBezTo>
                  <a:cubicBezTo>
                    <a:pt x="91" y="117"/>
                    <a:pt x="104" y="134"/>
                    <a:pt x="119" y="150"/>
                  </a:cubicBezTo>
                  <a:cubicBezTo>
                    <a:pt x="132" y="162"/>
                    <a:pt x="155" y="172"/>
                    <a:pt x="165" y="153"/>
                  </a:cubicBezTo>
                  <a:cubicBezTo>
                    <a:pt x="176" y="134"/>
                    <a:pt x="174" y="99"/>
                    <a:pt x="169" y="78"/>
                  </a:cubicBezTo>
                  <a:cubicBezTo>
                    <a:pt x="163" y="53"/>
                    <a:pt x="162" y="25"/>
                    <a:pt x="147" y="3"/>
                  </a:cubicBezTo>
                  <a:cubicBezTo>
                    <a:pt x="174" y="0"/>
                    <a:pt x="202" y="6"/>
                    <a:pt x="217" y="29"/>
                  </a:cubicBezTo>
                  <a:cubicBezTo>
                    <a:pt x="236" y="61"/>
                    <a:pt x="227" y="111"/>
                    <a:pt x="209" y="142"/>
                  </a:cubicBezTo>
                </a:path>
              </a:pathLst>
            </a:custGeom>
            <a:solidFill>
              <a:srgbClr val="EF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Freeform 939">
              <a:extLst>
                <a:ext uri="{FF2B5EF4-FFF2-40B4-BE49-F238E27FC236}">
                  <a16:creationId xmlns:a16="http://schemas.microsoft.com/office/drawing/2014/main" id="{DE7F393B-AAC0-B34C-A8D5-91B4BF09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9540" y="2485608"/>
              <a:ext cx="168115" cy="226489"/>
            </a:xfrm>
            <a:custGeom>
              <a:avLst/>
              <a:gdLst>
                <a:gd name="T0" fmla="*/ 114 w 125"/>
                <a:gd name="T1" fmla="*/ 150 h 169"/>
                <a:gd name="T2" fmla="*/ 68 w 125"/>
                <a:gd name="T3" fmla="*/ 147 h 169"/>
                <a:gd name="T4" fmla="*/ 24 w 125"/>
                <a:gd name="T5" fmla="*/ 99 h 169"/>
                <a:gd name="T6" fmla="*/ 1 w 125"/>
                <a:gd name="T7" fmla="*/ 52 h 169"/>
                <a:gd name="T8" fmla="*/ 5 w 125"/>
                <a:gd name="T9" fmla="*/ 20 h 169"/>
                <a:gd name="T10" fmla="*/ 17 w 125"/>
                <a:gd name="T11" fmla="*/ 17 h 169"/>
                <a:gd name="T12" fmla="*/ 27 w 125"/>
                <a:gd name="T13" fmla="*/ 15 h 169"/>
                <a:gd name="T14" fmla="*/ 60 w 125"/>
                <a:gd name="T15" fmla="*/ 99 h 169"/>
                <a:gd name="T16" fmla="*/ 91 w 125"/>
                <a:gd name="T17" fmla="*/ 144 h 169"/>
                <a:gd name="T18" fmla="*/ 99 w 125"/>
                <a:gd name="T19" fmla="*/ 98 h 169"/>
                <a:gd name="T20" fmla="*/ 89 w 125"/>
                <a:gd name="T21" fmla="*/ 40 h 169"/>
                <a:gd name="T22" fmla="*/ 72 w 125"/>
                <a:gd name="T23" fmla="*/ 6 h 169"/>
                <a:gd name="T24" fmla="*/ 94 w 125"/>
                <a:gd name="T25" fmla="*/ 1 h 169"/>
                <a:gd name="T26" fmla="*/ 96 w 125"/>
                <a:gd name="T27" fmla="*/ 0 h 169"/>
                <a:gd name="T28" fmla="*/ 118 w 125"/>
                <a:gd name="T29" fmla="*/ 75 h 169"/>
                <a:gd name="T30" fmla="*/ 114 w 125"/>
                <a:gd name="T31" fmla="*/ 1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9">
                  <a:moveTo>
                    <a:pt x="114" y="150"/>
                  </a:moveTo>
                  <a:cubicBezTo>
                    <a:pt x="104" y="169"/>
                    <a:pt x="81" y="159"/>
                    <a:pt x="68" y="147"/>
                  </a:cubicBezTo>
                  <a:cubicBezTo>
                    <a:pt x="53" y="131"/>
                    <a:pt x="40" y="114"/>
                    <a:pt x="24" y="99"/>
                  </a:cubicBezTo>
                  <a:cubicBezTo>
                    <a:pt x="11" y="86"/>
                    <a:pt x="2" y="69"/>
                    <a:pt x="1" y="52"/>
                  </a:cubicBezTo>
                  <a:cubicBezTo>
                    <a:pt x="0" y="41"/>
                    <a:pt x="3" y="30"/>
                    <a:pt x="5" y="20"/>
                  </a:cubicBezTo>
                  <a:cubicBezTo>
                    <a:pt x="9" y="19"/>
                    <a:pt x="13" y="18"/>
                    <a:pt x="17" y="17"/>
                  </a:cubicBezTo>
                  <a:cubicBezTo>
                    <a:pt x="20" y="16"/>
                    <a:pt x="24" y="15"/>
                    <a:pt x="27" y="15"/>
                  </a:cubicBezTo>
                  <a:cubicBezTo>
                    <a:pt x="10" y="49"/>
                    <a:pt x="36" y="73"/>
                    <a:pt x="60" y="99"/>
                  </a:cubicBezTo>
                  <a:cubicBezTo>
                    <a:pt x="68" y="109"/>
                    <a:pt x="79" y="140"/>
                    <a:pt x="91" y="144"/>
                  </a:cubicBezTo>
                  <a:cubicBezTo>
                    <a:pt x="112" y="149"/>
                    <a:pt x="101" y="108"/>
                    <a:pt x="99" y="98"/>
                  </a:cubicBezTo>
                  <a:cubicBezTo>
                    <a:pt x="96" y="79"/>
                    <a:pt x="91" y="60"/>
                    <a:pt x="89" y="40"/>
                  </a:cubicBezTo>
                  <a:cubicBezTo>
                    <a:pt x="86" y="24"/>
                    <a:pt x="81" y="15"/>
                    <a:pt x="72" y="6"/>
                  </a:cubicBezTo>
                  <a:cubicBezTo>
                    <a:pt x="79" y="4"/>
                    <a:pt x="87" y="2"/>
                    <a:pt x="94" y="1"/>
                  </a:cubicBezTo>
                  <a:lnTo>
                    <a:pt x="96" y="0"/>
                  </a:lnTo>
                  <a:cubicBezTo>
                    <a:pt x="111" y="22"/>
                    <a:pt x="112" y="50"/>
                    <a:pt x="118" y="75"/>
                  </a:cubicBezTo>
                  <a:cubicBezTo>
                    <a:pt x="123" y="96"/>
                    <a:pt x="125" y="131"/>
                    <a:pt x="114" y="150"/>
                  </a:cubicBezTo>
                </a:path>
              </a:pathLst>
            </a:custGeom>
            <a:solidFill>
              <a:srgbClr val="EF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940">
              <a:extLst>
                <a:ext uri="{FF2B5EF4-FFF2-40B4-BE49-F238E27FC236}">
                  <a16:creationId xmlns:a16="http://schemas.microsoft.com/office/drawing/2014/main" id="{B1BF3BF3-F56A-E940-8564-EBC15B28D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550" y="2492612"/>
              <a:ext cx="135426" cy="193800"/>
            </a:xfrm>
            <a:custGeom>
              <a:avLst/>
              <a:gdLst>
                <a:gd name="T0" fmla="*/ 81 w 102"/>
                <a:gd name="T1" fmla="*/ 138 h 143"/>
                <a:gd name="T2" fmla="*/ 50 w 102"/>
                <a:gd name="T3" fmla="*/ 93 h 143"/>
                <a:gd name="T4" fmla="*/ 17 w 102"/>
                <a:gd name="T5" fmla="*/ 9 h 143"/>
                <a:gd name="T6" fmla="*/ 42 w 102"/>
                <a:gd name="T7" fmla="*/ 10 h 143"/>
                <a:gd name="T8" fmla="*/ 62 w 102"/>
                <a:gd name="T9" fmla="*/ 0 h 143"/>
                <a:gd name="T10" fmla="*/ 79 w 102"/>
                <a:gd name="T11" fmla="*/ 34 h 143"/>
                <a:gd name="T12" fmla="*/ 89 w 102"/>
                <a:gd name="T13" fmla="*/ 92 h 143"/>
                <a:gd name="T14" fmla="*/ 81 w 102"/>
                <a:gd name="T15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43">
                  <a:moveTo>
                    <a:pt x="81" y="138"/>
                  </a:moveTo>
                  <a:cubicBezTo>
                    <a:pt x="69" y="134"/>
                    <a:pt x="58" y="103"/>
                    <a:pt x="50" y="93"/>
                  </a:cubicBezTo>
                  <a:cubicBezTo>
                    <a:pt x="26" y="67"/>
                    <a:pt x="0" y="43"/>
                    <a:pt x="17" y="9"/>
                  </a:cubicBezTo>
                  <a:cubicBezTo>
                    <a:pt x="26" y="8"/>
                    <a:pt x="34" y="8"/>
                    <a:pt x="42" y="10"/>
                  </a:cubicBezTo>
                  <a:cubicBezTo>
                    <a:pt x="48" y="6"/>
                    <a:pt x="55" y="3"/>
                    <a:pt x="62" y="0"/>
                  </a:cubicBezTo>
                  <a:cubicBezTo>
                    <a:pt x="71" y="9"/>
                    <a:pt x="76" y="18"/>
                    <a:pt x="79" y="34"/>
                  </a:cubicBezTo>
                  <a:cubicBezTo>
                    <a:pt x="81" y="54"/>
                    <a:pt x="86" y="73"/>
                    <a:pt x="89" y="92"/>
                  </a:cubicBezTo>
                  <a:cubicBezTo>
                    <a:pt x="91" y="102"/>
                    <a:pt x="102" y="143"/>
                    <a:pt x="81" y="138"/>
                  </a:cubicBezTo>
                  <a:close/>
                </a:path>
              </a:pathLst>
            </a:custGeom>
            <a:solidFill>
              <a:srgbClr val="EF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941">
              <a:extLst>
                <a:ext uri="{FF2B5EF4-FFF2-40B4-BE49-F238E27FC236}">
                  <a16:creationId xmlns:a16="http://schemas.microsoft.com/office/drawing/2014/main" id="{7B8B4A84-0BE1-714B-AA92-22898C63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9540" y="2485608"/>
              <a:ext cx="163445" cy="214813"/>
            </a:xfrm>
            <a:custGeom>
              <a:avLst/>
              <a:gdLst>
                <a:gd name="T0" fmla="*/ 96 w 122"/>
                <a:gd name="T1" fmla="*/ 160 h 160"/>
                <a:gd name="T2" fmla="*/ 96 w 122"/>
                <a:gd name="T3" fmla="*/ 160 h 160"/>
                <a:gd name="T4" fmla="*/ 69 w 122"/>
                <a:gd name="T5" fmla="*/ 148 h 160"/>
                <a:gd name="T6" fmla="*/ 68 w 122"/>
                <a:gd name="T7" fmla="*/ 147 h 160"/>
                <a:gd name="T8" fmla="*/ 68 w 122"/>
                <a:gd name="T9" fmla="*/ 147 h 160"/>
                <a:gd name="T10" fmla="*/ 24 w 122"/>
                <a:gd name="T11" fmla="*/ 99 h 160"/>
                <a:gd name="T12" fmla="*/ 1 w 122"/>
                <a:gd name="T13" fmla="*/ 52 h 160"/>
                <a:gd name="T14" fmla="*/ 0 w 122"/>
                <a:gd name="T15" fmla="*/ 47 h 160"/>
                <a:gd name="T16" fmla="*/ 5 w 122"/>
                <a:gd name="T17" fmla="*/ 20 h 160"/>
                <a:gd name="T18" fmla="*/ 17 w 122"/>
                <a:gd name="T19" fmla="*/ 17 h 160"/>
                <a:gd name="T20" fmla="*/ 27 w 122"/>
                <a:gd name="T21" fmla="*/ 15 h 160"/>
                <a:gd name="T22" fmla="*/ 22 w 122"/>
                <a:gd name="T23" fmla="*/ 37 h 160"/>
                <a:gd name="T24" fmla="*/ 22 w 122"/>
                <a:gd name="T25" fmla="*/ 37 h 160"/>
                <a:gd name="T26" fmla="*/ 22 w 122"/>
                <a:gd name="T27" fmla="*/ 37 h 160"/>
                <a:gd name="T28" fmla="*/ 60 w 122"/>
                <a:gd name="T29" fmla="*/ 99 h 160"/>
                <a:gd name="T30" fmla="*/ 91 w 122"/>
                <a:gd name="T31" fmla="*/ 144 h 160"/>
                <a:gd name="T32" fmla="*/ 91 w 122"/>
                <a:gd name="T33" fmla="*/ 144 h 160"/>
                <a:gd name="T34" fmla="*/ 91 w 122"/>
                <a:gd name="T35" fmla="*/ 144 h 160"/>
                <a:gd name="T36" fmla="*/ 95 w 122"/>
                <a:gd name="T37" fmla="*/ 144 h 160"/>
                <a:gd name="T38" fmla="*/ 95 w 122"/>
                <a:gd name="T39" fmla="*/ 144 h 160"/>
                <a:gd name="T40" fmla="*/ 95 w 122"/>
                <a:gd name="T41" fmla="*/ 144 h 160"/>
                <a:gd name="T42" fmla="*/ 95 w 122"/>
                <a:gd name="T43" fmla="*/ 144 h 160"/>
                <a:gd name="T44" fmla="*/ 95 w 122"/>
                <a:gd name="T45" fmla="*/ 144 h 160"/>
                <a:gd name="T46" fmla="*/ 104 w 122"/>
                <a:gd name="T47" fmla="*/ 128 h 160"/>
                <a:gd name="T48" fmla="*/ 99 w 122"/>
                <a:gd name="T49" fmla="*/ 99 h 160"/>
                <a:gd name="T50" fmla="*/ 99 w 122"/>
                <a:gd name="T51" fmla="*/ 99 h 160"/>
                <a:gd name="T52" fmla="*/ 99 w 122"/>
                <a:gd name="T53" fmla="*/ 98 h 160"/>
                <a:gd name="T54" fmla="*/ 89 w 122"/>
                <a:gd name="T55" fmla="*/ 40 h 160"/>
                <a:gd name="T56" fmla="*/ 72 w 122"/>
                <a:gd name="T57" fmla="*/ 6 h 160"/>
                <a:gd name="T58" fmla="*/ 94 w 122"/>
                <a:gd name="T59" fmla="*/ 1 h 160"/>
                <a:gd name="T60" fmla="*/ 96 w 122"/>
                <a:gd name="T61" fmla="*/ 0 h 160"/>
                <a:gd name="T62" fmla="*/ 118 w 122"/>
                <a:gd name="T63" fmla="*/ 75 h 160"/>
                <a:gd name="T64" fmla="*/ 122 w 122"/>
                <a:gd name="T65" fmla="*/ 111 h 160"/>
                <a:gd name="T66" fmla="*/ 114 w 122"/>
                <a:gd name="T67" fmla="*/ 150 h 160"/>
                <a:gd name="T68" fmla="*/ 114 w 122"/>
                <a:gd name="T69" fmla="*/ 150 h 160"/>
                <a:gd name="T70" fmla="*/ 114 w 122"/>
                <a:gd name="T71" fmla="*/ 150 h 160"/>
                <a:gd name="T72" fmla="*/ 114 w 122"/>
                <a:gd name="T73" fmla="*/ 150 h 160"/>
                <a:gd name="T74" fmla="*/ 114 w 122"/>
                <a:gd name="T75" fmla="*/ 150 h 160"/>
                <a:gd name="T76" fmla="*/ 114 w 122"/>
                <a:gd name="T77" fmla="*/ 150 h 160"/>
                <a:gd name="T78" fmla="*/ 96 w 122"/>
                <a:gd name="T7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60">
                  <a:moveTo>
                    <a:pt x="96" y="160"/>
                  </a:moveTo>
                  <a:lnTo>
                    <a:pt x="96" y="160"/>
                  </a:lnTo>
                  <a:cubicBezTo>
                    <a:pt x="87" y="160"/>
                    <a:pt x="76" y="155"/>
                    <a:pt x="69" y="148"/>
                  </a:cubicBezTo>
                  <a:cubicBezTo>
                    <a:pt x="69" y="148"/>
                    <a:pt x="69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53" y="131"/>
                    <a:pt x="40" y="114"/>
                    <a:pt x="24" y="99"/>
                  </a:cubicBezTo>
                  <a:cubicBezTo>
                    <a:pt x="11" y="86"/>
                    <a:pt x="2" y="69"/>
                    <a:pt x="1" y="52"/>
                  </a:cubicBezTo>
                  <a:cubicBezTo>
                    <a:pt x="0" y="50"/>
                    <a:pt x="0" y="49"/>
                    <a:pt x="0" y="47"/>
                  </a:cubicBezTo>
                  <a:cubicBezTo>
                    <a:pt x="0" y="38"/>
                    <a:pt x="3" y="29"/>
                    <a:pt x="5" y="20"/>
                  </a:cubicBezTo>
                  <a:cubicBezTo>
                    <a:pt x="9" y="19"/>
                    <a:pt x="13" y="18"/>
                    <a:pt x="17" y="17"/>
                  </a:cubicBezTo>
                  <a:cubicBezTo>
                    <a:pt x="20" y="16"/>
                    <a:pt x="24" y="15"/>
                    <a:pt x="27" y="15"/>
                  </a:cubicBezTo>
                  <a:cubicBezTo>
                    <a:pt x="23" y="23"/>
                    <a:pt x="22" y="30"/>
                    <a:pt x="22" y="37"/>
                  </a:cubicBezTo>
                  <a:lnTo>
                    <a:pt x="22" y="37"/>
                  </a:lnTo>
                  <a:lnTo>
                    <a:pt x="22" y="37"/>
                  </a:lnTo>
                  <a:cubicBezTo>
                    <a:pt x="22" y="60"/>
                    <a:pt x="41" y="79"/>
                    <a:pt x="60" y="99"/>
                  </a:cubicBezTo>
                  <a:cubicBezTo>
                    <a:pt x="68" y="109"/>
                    <a:pt x="79" y="140"/>
                    <a:pt x="91" y="144"/>
                  </a:cubicBezTo>
                  <a:lnTo>
                    <a:pt x="91" y="144"/>
                  </a:lnTo>
                  <a:cubicBezTo>
                    <a:pt x="91" y="144"/>
                    <a:pt x="91" y="144"/>
                    <a:pt x="91" y="144"/>
                  </a:cubicBezTo>
                  <a:cubicBezTo>
                    <a:pt x="93" y="144"/>
                    <a:pt x="94" y="144"/>
                    <a:pt x="95" y="144"/>
                  </a:cubicBezTo>
                  <a:lnTo>
                    <a:pt x="95" y="144"/>
                  </a:lnTo>
                  <a:lnTo>
                    <a:pt x="95" y="144"/>
                  </a:lnTo>
                  <a:lnTo>
                    <a:pt x="95" y="144"/>
                  </a:lnTo>
                  <a:lnTo>
                    <a:pt x="95" y="144"/>
                  </a:lnTo>
                  <a:cubicBezTo>
                    <a:pt x="101" y="144"/>
                    <a:pt x="104" y="137"/>
                    <a:pt x="104" y="128"/>
                  </a:cubicBezTo>
                  <a:cubicBezTo>
                    <a:pt x="104" y="118"/>
                    <a:pt x="100" y="105"/>
                    <a:pt x="99" y="99"/>
                  </a:cubicBezTo>
                  <a:lnTo>
                    <a:pt x="99" y="99"/>
                  </a:lnTo>
                  <a:cubicBezTo>
                    <a:pt x="99" y="99"/>
                    <a:pt x="99" y="98"/>
                    <a:pt x="99" y="98"/>
                  </a:cubicBezTo>
                  <a:cubicBezTo>
                    <a:pt x="96" y="79"/>
                    <a:pt x="91" y="60"/>
                    <a:pt x="89" y="40"/>
                  </a:cubicBezTo>
                  <a:cubicBezTo>
                    <a:pt x="86" y="24"/>
                    <a:pt x="81" y="15"/>
                    <a:pt x="72" y="6"/>
                  </a:cubicBezTo>
                  <a:cubicBezTo>
                    <a:pt x="79" y="4"/>
                    <a:pt x="87" y="2"/>
                    <a:pt x="94" y="1"/>
                  </a:cubicBezTo>
                  <a:lnTo>
                    <a:pt x="96" y="0"/>
                  </a:lnTo>
                  <a:cubicBezTo>
                    <a:pt x="111" y="22"/>
                    <a:pt x="112" y="50"/>
                    <a:pt x="118" y="75"/>
                  </a:cubicBezTo>
                  <a:cubicBezTo>
                    <a:pt x="121" y="85"/>
                    <a:pt x="122" y="98"/>
                    <a:pt x="122" y="111"/>
                  </a:cubicBezTo>
                  <a:cubicBezTo>
                    <a:pt x="122" y="125"/>
                    <a:pt x="120" y="140"/>
                    <a:pt x="114" y="150"/>
                  </a:cubicBezTo>
                  <a:lnTo>
                    <a:pt x="114" y="150"/>
                  </a:lnTo>
                  <a:cubicBezTo>
                    <a:pt x="114" y="150"/>
                    <a:pt x="114" y="150"/>
                    <a:pt x="114" y="150"/>
                  </a:cubicBezTo>
                  <a:lnTo>
                    <a:pt x="114" y="150"/>
                  </a:lnTo>
                  <a:lnTo>
                    <a:pt x="114" y="150"/>
                  </a:lnTo>
                  <a:cubicBezTo>
                    <a:pt x="114" y="150"/>
                    <a:pt x="114" y="150"/>
                    <a:pt x="114" y="150"/>
                  </a:cubicBezTo>
                  <a:cubicBezTo>
                    <a:pt x="109" y="158"/>
                    <a:pt x="103" y="160"/>
                    <a:pt x="96" y="160"/>
                  </a:cubicBezTo>
                  <a:close/>
                </a:path>
              </a:pathLst>
            </a:custGeom>
            <a:solidFill>
              <a:srgbClr val="F46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942">
              <a:extLst>
                <a:ext uri="{FF2B5EF4-FFF2-40B4-BE49-F238E27FC236}">
                  <a16:creationId xmlns:a16="http://schemas.microsoft.com/office/drawing/2014/main" id="{729FE260-F8B8-2145-B523-8AA4DDA8E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559" y="2492612"/>
              <a:ext cx="112077" cy="186794"/>
            </a:xfrm>
            <a:custGeom>
              <a:avLst/>
              <a:gdLst>
                <a:gd name="T0" fmla="*/ 73 w 82"/>
                <a:gd name="T1" fmla="*/ 138 h 138"/>
                <a:gd name="T2" fmla="*/ 73 w 82"/>
                <a:gd name="T3" fmla="*/ 138 h 138"/>
                <a:gd name="T4" fmla="*/ 69 w 82"/>
                <a:gd name="T5" fmla="*/ 138 h 138"/>
                <a:gd name="T6" fmla="*/ 69 w 82"/>
                <a:gd name="T7" fmla="*/ 138 h 138"/>
                <a:gd name="T8" fmla="*/ 38 w 82"/>
                <a:gd name="T9" fmla="*/ 93 h 138"/>
                <a:gd name="T10" fmla="*/ 0 w 82"/>
                <a:gd name="T11" fmla="*/ 31 h 138"/>
                <a:gd name="T12" fmla="*/ 5 w 82"/>
                <a:gd name="T13" fmla="*/ 9 h 138"/>
                <a:gd name="T14" fmla="*/ 16 w 82"/>
                <a:gd name="T15" fmla="*/ 8 h 138"/>
                <a:gd name="T16" fmla="*/ 30 w 82"/>
                <a:gd name="T17" fmla="*/ 10 h 138"/>
                <a:gd name="T18" fmla="*/ 50 w 82"/>
                <a:gd name="T19" fmla="*/ 0 h 138"/>
                <a:gd name="T20" fmla="*/ 67 w 82"/>
                <a:gd name="T21" fmla="*/ 34 h 138"/>
                <a:gd name="T22" fmla="*/ 77 w 82"/>
                <a:gd name="T23" fmla="*/ 92 h 138"/>
                <a:gd name="T24" fmla="*/ 77 w 82"/>
                <a:gd name="T25" fmla="*/ 93 h 138"/>
                <a:gd name="T26" fmla="*/ 77 w 82"/>
                <a:gd name="T27" fmla="*/ 93 h 138"/>
                <a:gd name="T28" fmla="*/ 82 w 82"/>
                <a:gd name="T29" fmla="*/ 122 h 138"/>
                <a:gd name="T30" fmla="*/ 73 w 82"/>
                <a:gd name="T31" fmla="*/ 138 h 138"/>
                <a:gd name="T32" fmla="*/ 73 w 82"/>
                <a:gd name="T3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138">
                  <a:moveTo>
                    <a:pt x="73" y="138"/>
                  </a:moveTo>
                  <a:lnTo>
                    <a:pt x="73" y="138"/>
                  </a:lnTo>
                  <a:cubicBezTo>
                    <a:pt x="72" y="138"/>
                    <a:pt x="71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57" y="134"/>
                    <a:pt x="46" y="103"/>
                    <a:pt x="38" y="93"/>
                  </a:cubicBezTo>
                  <a:cubicBezTo>
                    <a:pt x="19" y="73"/>
                    <a:pt x="0" y="54"/>
                    <a:pt x="0" y="31"/>
                  </a:cubicBezTo>
                  <a:cubicBezTo>
                    <a:pt x="0" y="24"/>
                    <a:pt x="1" y="17"/>
                    <a:pt x="5" y="9"/>
                  </a:cubicBezTo>
                  <a:cubicBezTo>
                    <a:pt x="9" y="9"/>
                    <a:pt x="12" y="8"/>
                    <a:pt x="16" y="8"/>
                  </a:cubicBezTo>
                  <a:cubicBezTo>
                    <a:pt x="21" y="8"/>
                    <a:pt x="25" y="9"/>
                    <a:pt x="30" y="10"/>
                  </a:cubicBezTo>
                  <a:cubicBezTo>
                    <a:pt x="36" y="6"/>
                    <a:pt x="43" y="3"/>
                    <a:pt x="50" y="0"/>
                  </a:cubicBezTo>
                  <a:cubicBezTo>
                    <a:pt x="59" y="9"/>
                    <a:pt x="64" y="18"/>
                    <a:pt x="67" y="34"/>
                  </a:cubicBezTo>
                  <a:cubicBezTo>
                    <a:pt x="69" y="54"/>
                    <a:pt x="74" y="73"/>
                    <a:pt x="77" y="92"/>
                  </a:cubicBezTo>
                  <a:cubicBezTo>
                    <a:pt x="77" y="92"/>
                    <a:pt x="77" y="93"/>
                    <a:pt x="77" y="93"/>
                  </a:cubicBezTo>
                  <a:lnTo>
                    <a:pt x="77" y="93"/>
                  </a:lnTo>
                  <a:cubicBezTo>
                    <a:pt x="78" y="99"/>
                    <a:pt x="82" y="112"/>
                    <a:pt x="82" y="122"/>
                  </a:cubicBezTo>
                  <a:cubicBezTo>
                    <a:pt x="82" y="131"/>
                    <a:pt x="79" y="138"/>
                    <a:pt x="73" y="138"/>
                  </a:cubicBezTo>
                  <a:lnTo>
                    <a:pt x="73" y="138"/>
                  </a:lnTo>
                  <a:close/>
                </a:path>
              </a:pathLst>
            </a:custGeom>
            <a:solidFill>
              <a:srgbClr val="FB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Freeform 943">
              <a:extLst>
                <a:ext uri="{FF2B5EF4-FFF2-40B4-BE49-F238E27FC236}">
                  <a16:creationId xmlns:a16="http://schemas.microsoft.com/office/drawing/2014/main" id="{68189D74-540B-4F49-9B20-97AEF365C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956" y="2618699"/>
              <a:ext cx="11675" cy="60708"/>
            </a:xfrm>
            <a:custGeom>
              <a:avLst/>
              <a:gdLst>
                <a:gd name="T0" fmla="*/ 4 w 8"/>
                <a:gd name="T1" fmla="*/ 45 h 45"/>
                <a:gd name="T2" fmla="*/ 4 w 8"/>
                <a:gd name="T3" fmla="*/ 45 h 45"/>
                <a:gd name="T4" fmla="*/ 4 w 8"/>
                <a:gd name="T5" fmla="*/ 45 h 45"/>
                <a:gd name="T6" fmla="*/ 4 w 8"/>
                <a:gd name="T7" fmla="*/ 45 h 45"/>
                <a:gd name="T8" fmla="*/ 4 w 8"/>
                <a:gd name="T9" fmla="*/ 45 h 45"/>
                <a:gd name="T10" fmla="*/ 0 w 8"/>
                <a:gd name="T11" fmla="*/ 45 h 45"/>
                <a:gd name="T12" fmla="*/ 4 w 8"/>
                <a:gd name="T13" fmla="*/ 45 h 45"/>
                <a:gd name="T14" fmla="*/ 8 w 8"/>
                <a:gd name="T15" fmla="*/ 0 h 45"/>
                <a:gd name="T16" fmla="*/ 8 w 8"/>
                <a:gd name="T17" fmla="*/ 0 h 45"/>
                <a:gd name="T18" fmla="*/ 8 w 8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5">
                  <a:moveTo>
                    <a:pt x="4" y="45"/>
                  </a:move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4" y="45"/>
                  </a:moveTo>
                  <a:cubicBezTo>
                    <a:pt x="3" y="45"/>
                    <a:pt x="2" y="45"/>
                    <a:pt x="0" y="45"/>
                  </a:cubicBezTo>
                  <a:cubicBezTo>
                    <a:pt x="2" y="45"/>
                    <a:pt x="3" y="45"/>
                    <a:pt x="4" y="45"/>
                  </a:cubicBez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DD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Freeform 944">
              <a:extLst>
                <a:ext uri="{FF2B5EF4-FFF2-40B4-BE49-F238E27FC236}">
                  <a16:creationId xmlns:a16="http://schemas.microsoft.com/office/drawing/2014/main" id="{D3FFD5A4-C738-F346-8A98-3C3784222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9847" y="2406221"/>
              <a:ext cx="219483" cy="102737"/>
            </a:xfrm>
            <a:custGeom>
              <a:avLst/>
              <a:gdLst>
                <a:gd name="T0" fmla="*/ 163 w 163"/>
                <a:gd name="T1" fmla="*/ 25 h 76"/>
                <a:gd name="T2" fmla="*/ 124 w 163"/>
                <a:gd name="T3" fmla="*/ 57 h 76"/>
                <a:gd name="T4" fmla="*/ 123 w 163"/>
                <a:gd name="T5" fmla="*/ 60 h 76"/>
                <a:gd name="T6" fmla="*/ 101 w 163"/>
                <a:gd name="T7" fmla="*/ 65 h 76"/>
                <a:gd name="T8" fmla="*/ 81 w 163"/>
                <a:gd name="T9" fmla="*/ 75 h 76"/>
                <a:gd name="T10" fmla="*/ 56 w 163"/>
                <a:gd name="T11" fmla="*/ 74 h 76"/>
                <a:gd name="T12" fmla="*/ 46 w 163"/>
                <a:gd name="T13" fmla="*/ 76 h 76"/>
                <a:gd name="T14" fmla="*/ 36 w 163"/>
                <a:gd name="T15" fmla="*/ 70 h 76"/>
                <a:gd name="T16" fmla="*/ 22 w 163"/>
                <a:gd name="T17" fmla="*/ 61 h 76"/>
                <a:gd name="T18" fmla="*/ 0 w 163"/>
                <a:gd name="T19" fmla="*/ 55 h 76"/>
                <a:gd name="T20" fmla="*/ 45 w 163"/>
                <a:gd name="T21" fmla="*/ 52 h 76"/>
                <a:gd name="T22" fmla="*/ 35 w 163"/>
                <a:gd name="T23" fmla="*/ 27 h 76"/>
                <a:gd name="T24" fmla="*/ 45 w 163"/>
                <a:gd name="T25" fmla="*/ 2 h 76"/>
                <a:gd name="T26" fmla="*/ 73 w 163"/>
                <a:gd name="T27" fmla="*/ 39 h 76"/>
                <a:gd name="T28" fmla="*/ 101 w 163"/>
                <a:gd name="T29" fmla="*/ 0 h 76"/>
                <a:gd name="T30" fmla="*/ 99 w 163"/>
                <a:gd name="T31" fmla="*/ 32 h 76"/>
                <a:gd name="T32" fmla="*/ 125 w 163"/>
                <a:gd name="T33" fmla="*/ 27 h 76"/>
                <a:gd name="T34" fmla="*/ 163 w 163"/>
                <a:gd name="T3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6">
                  <a:moveTo>
                    <a:pt x="163" y="25"/>
                  </a:moveTo>
                  <a:cubicBezTo>
                    <a:pt x="143" y="26"/>
                    <a:pt x="127" y="39"/>
                    <a:pt x="124" y="57"/>
                  </a:cubicBezTo>
                  <a:lnTo>
                    <a:pt x="123" y="60"/>
                  </a:lnTo>
                  <a:cubicBezTo>
                    <a:pt x="116" y="61"/>
                    <a:pt x="108" y="63"/>
                    <a:pt x="101" y="65"/>
                  </a:cubicBezTo>
                  <a:cubicBezTo>
                    <a:pt x="94" y="68"/>
                    <a:pt x="87" y="71"/>
                    <a:pt x="81" y="75"/>
                  </a:cubicBezTo>
                  <a:cubicBezTo>
                    <a:pt x="73" y="73"/>
                    <a:pt x="65" y="73"/>
                    <a:pt x="56" y="74"/>
                  </a:cubicBezTo>
                  <a:cubicBezTo>
                    <a:pt x="53" y="74"/>
                    <a:pt x="49" y="75"/>
                    <a:pt x="46" y="76"/>
                  </a:cubicBezTo>
                  <a:cubicBezTo>
                    <a:pt x="42" y="75"/>
                    <a:pt x="39" y="72"/>
                    <a:pt x="36" y="70"/>
                  </a:cubicBezTo>
                  <a:cubicBezTo>
                    <a:pt x="31" y="66"/>
                    <a:pt x="27" y="63"/>
                    <a:pt x="22" y="61"/>
                  </a:cubicBezTo>
                  <a:cubicBezTo>
                    <a:pt x="15" y="57"/>
                    <a:pt x="7" y="57"/>
                    <a:pt x="0" y="55"/>
                  </a:cubicBezTo>
                  <a:cubicBezTo>
                    <a:pt x="14" y="50"/>
                    <a:pt x="30" y="50"/>
                    <a:pt x="45" y="52"/>
                  </a:cubicBezTo>
                  <a:cubicBezTo>
                    <a:pt x="43" y="43"/>
                    <a:pt x="35" y="36"/>
                    <a:pt x="35" y="27"/>
                  </a:cubicBezTo>
                  <a:cubicBezTo>
                    <a:pt x="35" y="18"/>
                    <a:pt x="39" y="8"/>
                    <a:pt x="45" y="2"/>
                  </a:cubicBezTo>
                  <a:cubicBezTo>
                    <a:pt x="54" y="15"/>
                    <a:pt x="62" y="29"/>
                    <a:pt x="73" y="39"/>
                  </a:cubicBezTo>
                  <a:cubicBezTo>
                    <a:pt x="80" y="23"/>
                    <a:pt x="85" y="11"/>
                    <a:pt x="101" y="0"/>
                  </a:cubicBezTo>
                  <a:cubicBezTo>
                    <a:pt x="98" y="11"/>
                    <a:pt x="97" y="22"/>
                    <a:pt x="99" y="32"/>
                  </a:cubicBezTo>
                  <a:cubicBezTo>
                    <a:pt x="107" y="32"/>
                    <a:pt x="116" y="27"/>
                    <a:pt x="125" y="27"/>
                  </a:cubicBezTo>
                  <a:cubicBezTo>
                    <a:pt x="138" y="25"/>
                    <a:pt x="150" y="25"/>
                    <a:pt x="163" y="25"/>
                  </a:cubicBezTo>
                  <a:close/>
                </a:path>
              </a:pathLst>
            </a:custGeom>
            <a:solidFill>
              <a:srgbClr val="41A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2451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C5240E-4C85-2642-AD30-557AF0AE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DSM methodologies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9E0D-5EE4-1C42-9B06-BFEA93EC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Hallstrom et al. 2018: Using dietary quality scores to assess sustainability of food products and human diets: a systematic 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7C74DE-6315-6E49-A115-66B2EF3A14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7458" y="1600200"/>
            <a:ext cx="11300606" cy="4495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0D47298-78AE-7645-8386-94E8E9C99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3632"/>
              </p:ext>
            </p:extLst>
          </p:nvPr>
        </p:nvGraphicFramePr>
        <p:xfrm>
          <a:off x="1361672" y="2979420"/>
          <a:ext cx="9701280" cy="3149600"/>
        </p:xfrm>
        <a:graphic>
          <a:graphicData uri="http://schemas.openxmlformats.org/drawingml/2006/table">
            <a:tbl>
              <a:tblPr firstRow="1" lastCol="1">
                <a:tableStyleId>{46F890A9-2807-4EBB-B81D-B2AA78EC7F39}</a:tableStyleId>
              </a:tblPr>
              <a:tblGrid>
                <a:gridCol w="4734328">
                  <a:extLst>
                    <a:ext uri="{9D8B030D-6E8A-4147-A177-3AD203B41FA5}">
                      <a16:colId xmlns:a16="http://schemas.microsoft.com/office/drawing/2014/main" val="3395073069"/>
                    </a:ext>
                  </a:extLst>
                </a:gridCol>
                <a:gridCol w="4966952">
                  <a:extLst>
                    <a:ext uri="{9D8B030D-6E8A-4147-A177-3AD203B41FA5}">
                      <a16:colId xmlns:a16="http://schemas.microsoft.com/office/drawing/2014/main" val="1979828045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Categorization of methods to combine dietary quality scores and environmental impact assessment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767006"/>
                  </a:ext>
                </a:extLst>
              </a:tr>
              <a:tr h="635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Separate scores for nutritional and 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environmental impact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strike="noStrike" dirty="0">
                          <a:effectLst/>
                        </a:rPr>
                        <a:t>Separate analysis of nutritional and environmental impacts and correlation between them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6869996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strike="noStrike" dirty="0">
                          <a:effectLst/>
                        </a:rPr>
                        <a:t>Optimization of meals and diets based on both nutritional and environmental impact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3563741"/>
                  </a:ext>
                </a:extLst>
              </a:tr>
              <a:tr h="635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Combined nutritional and environmental impact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strike="noStrike" dirty="0">
                          <a:effectLst/>
                        </a:rPr>
                        <a:t>Environmental impact divided by dietary quality score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1671710"/>
                  </a:ext>
                </a:extLst>
              </a:tr>
              <a:tr h="635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strike="noStrike" dirty="0">
                          <a:effectLst/>
                        </a:rPr>
                        <a:t>Integrated sustainability score based on both environmental and nutritional impact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80349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76CBAD-03EA-4F4B-858F-B05ADB3B6AB6}"/>
              </a:ext>
            </a:extLst>
          </p:cNvPr>
          <p:cNvGraphicFramePr>
            <a:graphicFrameLocks noGrp="1"/>
          </p:cNvGraphicFramePr>
          <p:nvPr/>
        </p:nvGraphicFramePr>
        <p:xfrm>
          <a:off x="1361672" y="1490981"/>
          <a:ext cx="9701280" cy="1166142"/>
        </p:xfrm>
        <a:graphic>
          <a:graphicData uri="http://schemas.openxmlformats.org/drawingml/2006/table">
            <a:tbl>
              <a:tblPr firstRow="1">
                <a:tableStyleId>{46F890A9-2807-4EBB-B81D-B2AA78EC7F39}</a:tableStyleId>
              </a:tblPr>
              <a:tblGrid>
                <a:gridCol w="9701280">
                  <a:extLst>
                    <a:ext uri="{9D8B030D-6E8A-4147-A177-3AD203B41FA5}">
                      <a16:colId xmlns:a16="http://schemas.microsoft.com/office/drawing/2014/main" val="2989519699"/>
                    </a:ext>
                  </a:extLst>
                </a:gridCol>
              </a:tblGrid>
              <a:tr h="246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Categorization of dietary quality scores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0387117"/>
                  </a:ext>
                </a:extLst>
              </a:tr>
              <a:tr h="43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Ratio between nutrient/food content and a reference amount, for qualifying and/or dis-qualifying nutrients/foods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9438898"/>
                  </a:ext>
                </a:extLst>
              </a:tr>
              <a:tr h="430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Scoring based on fulfillment of certain positive or negative criteria based on adherence to guidelines on healthy eating.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95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4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Validation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2018 Adv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Arambepola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2008 Pub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Hlth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Scarborough et al. 2013 Eur J Clin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rgbClr val="00B0F0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Content validity</a:t>
            </a:r>
          </a:p>
          <a:p>
            <a:pPr lvl="2"/>
            <a:r>
              <a:rPr lang="en-US" dirty="0"/>
              <a:t>Account for indicators of public/planetary health concern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Criterion validity</a:t>
            </a:r>
          </a:p>
          <a:p>
            <a:pPr lvl="2"/>
            <a:r>
              <a:rPr lang="en-US" dirty="0"/>
              <a:t>Comparison against a ‘gold standard’</a:t>
            </a:r>
          </a:p>
          <a:p>
            <a:pPr lvl="2"/>
            <a:endParaRPr lang="en-US" dirty="0"/>
          </a:p>
          <a:p>
            <a:r>
              <a:rPr lang="en-US" dirty="0"/>
              <a:t>Convergent and discriminant validity</a:t>
            </a:r>
          </a:p>
          <a:p>
            <a:pPr lvl="2"/>
            <a:r>
              <a:rPr lang="en-US" dirty="0"/>
              <a:t>Comparison among similar NPS</a:t>
            </a:r>
          </a:p>
          <a:p>
            <a:pPr lvl="2"/>
            <a:endParaRPr lang="en-US" dirty="0"/>
          </a:p>
          <a:p>
            <a:r>
              <a:rPr lang="en-US" dirty="0"/>
              <a:t>Construct validity</a:t>
            </a:r>
          </a:p>
          <a:p>
            <a:pPr lvl="2"/>
            <a:r>
              <a:rPr lang="en-US" dirty="0"/>
              <a:t>Evaluate NPS against diet quality indices scoring in population dietary intake data</a:t>
            </a:r>
          </a:p>
        </p:txBody>
      </p:sp>
    </p:spTree>
    <p:extLst>
      <p:ext uri="{BB962C8B-B14F-4D97-AF65-F5344CB8AC3E}">
        <p14:creationId xmlns:p14="http://schemas.microsoft.com/office/powerpoint/2010/main" val="360058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to DSM Validation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 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rgbClr val="00B0F0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4DBC3B-FEBD-194F-A7EB-4C8C9CD4EB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Sensitivity testing</a:t>
            </a:r>
          </a:p>
          <a:p>
            <a:pPr lvl="1"/>
            <a:r>
              <a:rPr lang="en-US" dirty="0"/>
              <a:t>Targets based on different thresholds/reference values</a:t>
            </a:r>
          </a:p>
          <a:p>
            <a:pPr lvl="1"/>
            <a:r>
              <a:rPr lang="en-US" dirty="0"/>
              <a:t>Unit of food for assessment</a:t>
            </a:r>
          </a:p>
          <a:p>
            <a:pPr lvl="1"/>
            <a:r>
              <a:rPr lang="en-US" dirty="0"/>
              <a:t>Scoring zero-level attributes</a:t>
            </a:r>
          </a:p>
          <a:p>
            <a:pPr lvl="1"/>
            <a:r>
              <a:rPr lang="en-US" dirty="0"/>
              <a:t>Weights of attributes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9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NPS – what else for DSM?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Labonte</a:t>
            </a:r>
            <a:r>
              <a:rPr lang="en-US" dirty="0"/>
              <a:t> et al. 2018 Adv </a:t>
            </a:r>
            <a:r>
              <a:rPr lang="en-US" dirty="0" err="1"/>
              <a:t>Nutr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 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rgbClr val="00B0F0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4129E98-0E0E-E94B-9D01-F91061856E1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149600" y="17526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948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906B25-9AA3-7B48-A140-72555E4E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551053-D6F0-8145-AFE2-07DC0DD5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Hallstrom et al. 2018: Using dietary quality scores to assess sustainability of food products and human diets: a systematic review</a:t>
            </a:r>
          </a:p>
          <a:p>
            <a:r>
              <a:rPr lang="en-US" dirty="0" err="1"/>
              <a:t>Drewnowski</a:t>
            </a:r>
            <a:r>
              <a:rPr lang="en-US" dirty="0"/>
              <a:t> et al. 2020: Toward healthy diets from sustainable food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73D2-EE87-784A-85DB-7F150C62A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2822" y="1796704"/>
            <a:ext cx="3138868" cy="434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/>
              <a:t>Further data development and refinement for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Food processing and systems beyond farm gate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Social and cultural indicators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Economic assessment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Adapting to alternative dietary patterns and food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C351C-421D-D641-B4D2-D74D46813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280" y="2543206"/>
            <a:ext cx="2245153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748A4-2CBF-B64C-A5F0-02E7FCD7E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6" y="457200"/>
            <a:ext cx="4775200" cy="585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8BAF8-9CFE-774E-A2E4-9BC150EF42BC}"/>
              </a:ext>
            </a:extLst>
          </p:cNvPr>
          <p:cNvSpPr txBox="1"/>
          <p:nvPr/>
        </p:nvSpPr>
        <p:spPr>
          <a:xfrm>
            <a:off x="6322665" y="1219477"/>
            <a:ext cx="18133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geographies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C3B812A-593C-FA4E-BB7D-21D138762DBD}"/>
              </a:ext>
            </a:extLst>
          </p:cNvPr>
          <p:cNvSpPr/>
          <p:nvPr/>
        </p:nvSpPr>
        <p:spPr>
          <a:xfrm>
            <a:off x="6664271" y="3270142"/>
            <a:ext cx="673531" cy="4339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946" y="228600"/>
            <a:ext cx="11188053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ndara" panose="020E0502030303020204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354" y="1642820"/>
            <a:ext cx="5763646" cy="457405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Faculty &amp; Colleagues</a:t>
            </a:r>
          </a:p>
          <a:p>
            <a:pPr marL="457190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Food Compass team: Dr. Jeff Blumberg, Dr. Renata Micha, Dr. </a:t>
            </a:r>
            <a:r>
              <a:rPr lang="en-US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Dariush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Mozaffarian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, Dr. Will Masters, Dr. Paul Jacques</a:t>
            </a:r>
          </a:p>
          <a:p>
            <a:pPr marL="457190" lvl="1" indent="0">
              <a:buNone/>
            </a:pPr>
            <a:r>
              <a:rPr lang="en-US" sz="1800" dirty="0">
                <a:latin typeface="Candara" panose="020E0502030303020204" pitchFamily="34" charset="0"/>
              </a:rPr>
              <a:t>PhD Committee: Dr. Paul Jacques, Dr. Chris Peters, Dr. Timothy Griffin, Dr. Miriam Nelson</a:t>
            </a:r>
          </a:p>
          <a:p>
            <a:pPr marL="457190" lvl="1" indent="0">
              <a:buNone/>
            </a:pPr>
            <a:r>
              <a:rPr lang="en-US" sz="1800" dirty="0">
                <a:latin typeface="Candara" panose="020E0502030303020204" pitchFamily="34" charset="0"/>
              </a:rPr>
              <a:t>DEX mentors: Dr. Nicole Blackstone, Dr. Greg Norris </a:t>
            </a:r>
          </a:p>
          <a:p>
            <a:pPr marL="457190" lvl="1" indent="0">
              <a:buNone/>
            </a:pPr>
            <a:r>
              <a:rPr lang="en-US" sz="1800" dirty="0">
                <a:latin typeface="Candara" panose="020E0502030303020204" pitchFamily="34" charset="0"/>
              </a:rPr>
              <a:t>HNRCA Nutrition Epi group</a:t>
            </a:r>
          </a:p>
          <a:p>
            <a:pPr marL="457190" lvl="1" indent="0">
              <a:buNone/>
            </a:pPr>
            <a:r>
              <a:rPr lang="en-US" sz="1800" dirty="0">
                <a:latin typeface="Candara" panose="020E0502030303020204" pitchFamily="34" charset="0"/>
              </a:rPr>
              <a:t>Dr. Elena Naumova &amp; NEDS division</a:t>
            </a:r>
          </a:p>
          <a:p>
            <a:pPr marL="457190" lvl="1" indent="0">
              <a:buNone/>
            </a:pPr>
            <a:r>
              <a:rPr lang="en-US" sz="1800" dirty="0">
                <a:latin typeface="Candara" panose="020E0502030303020204" pitchFamily="34" charset="0"/>
              </a:rPr>
              <a:t>Ryan Simpson &amp; the TNDS Team</a:t>
            </a:r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457190" lvl="1" indent="0">
              <a:buNone/>
            </a:pPr>
            <a:r>
              <a:rPr lang="en-US" sz="1800" dirty="0">
                <a:latin typeface="Candara" panose="020E0502030303020204" pitchFamily="34" charset="0"/>
              </a:rPr>
              <a:t>Alexandra Stern, </a:t>
            </a:r>
            <a:r>
              <a:rPr lang="en-US" sz="1800" dirty="0" err="1">
                <a:latin typeface="Candara" panose="020E0502030303020204" pitchFamily="34" charset="0"/>
              </a:rPr>
              <a:t>Nayla</a:t>
            </a:r>
            <a:r>
              <a:rPr lang="en-US" sz="1800" dirty="0">
                <a:latin typeface="Candara" panose="020E0502030303020204" pitchFamily="34" charset="0"/>
              </a:rPr>
              <a:t> </a:t>
            </a:r>
            <a:r>
              <a:rPr lang="en-US" sz="1800" dirty="0" err="1">
                <a:latin typeface="Candara" panose="020E0502030303020204" pitchFamily="34" charset="0"/>
              </a:rPr>
              <a:t>Bezares</a:t>
            </a:r>
            <a:r>
              <a:rPr lang="en-US" sz="1800" dirty="0">
                <a:latin typeface="Candara" panose="020E0502030303020204" pitchFamily="34" charset="0"/>
              </a:rPr>
              <a:t> &amp; the 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Sustainable Diets Journal Club @ Friedman</a:t>
            </a:r>
          </a:p>
          <a:p>
            <a:pPr marL="457190" lvl="1" indent="0">
              <a:buNone/>
            </a:pPr>
            <a:r>
              <a:rPr lang="en-US" sz="1800" dirty="0">
                <a:latin typeface="Candara" panose="020E0502030303020204" pitchFamily="34" charset="0"/>
              </a:rPr>
              <a:t>Planetary Health Alliance @ Harvard</a:t>
            </a:r>
          </a:p>
          <a:p>
            <a:pPr marL="731510" lvl="2" indent="0">
              <a:buNone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457190" lvl="1" indent="0">
              <a:buNone/>
            </a:pPr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6096000" y="2432224"/>
            <a:ext cx="5587999" cy="34304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dirty="0">
                <a:latin typeface="Candara" panose="020E0502030303020204" pitchFamily="34" charset="0"/>
              </a:rPr>
              <a:t>Agency Support from</a:t>
            </a:r>
          </a:p>
          <a:p>
            <a:pPr marL="457190" lvl="1" indent="0" algn="r">
              <a:buNone/>
            </a:pP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The National Institute of Food and Agriculture Fellowship Program</a:t>
            </a:r>
          </a:p>
          <a:p>
            <a:pPr marL="457190" lvl="1" indent="0" algn="r">
              <a:buNone/>
            </a:pPr>
            <a:r>
              <a:rPr lang="en-US" sz="1800" dirty="0" err="1">
                <a:solidFill>
                  <a:schemeClr val="tx1"/>
                </a:solidFill>
                <a:latin typeface="Candara" panose="020E0502030303020204" pitchFamily="34" charset="0"/>
              </a:rPr>
              <a:t>Quantis</a:t>
            </a:r>
            <a:r>
              <a:rPr lang="en-US" sz="1800" dirty="0">
                <a:solidFill>
                  <a:schemeClr val="tx1"/>
                </a:solidFill>
                <a:latin typeface="Candara" panose="020E0502030303020204" pitchFamily="34" charset="0"/>
              </a:rPr>
              <a:t> Environmental LCA Consultants</a:t>
            </a:r>
          </a:p>
          <a:p>
            <a:pPr marL="457190" lvl="1" indent="0" algn="r">
              <a:buNone/>
            </a:pPr>
            <a:r>
              <a:rPr lang="en-US" sz="1800" dirty="0">
                <a:latin typeface="Candara" panose="020E0502030303020204" pitchFamily="34" charset="0"/>
              </a:rPr>
              <a:t>Danone</a:t>
            </a:r>
          </a:p>
          <a:p>
            <a:pPr marL="457190" lvl="1" indent="0" algn="r">
              <a:buNone/>
            </a:pPr>
            <a:r>
              <a:rPr lang="en-US" sz="1800" dirty="0">
                <a:latin typeface="Candara" panose="020E0502030303020204" pitchFamily="34" charset="0"/>
              </a:rPr>
              <a:t>American Society for Nutrition PRICE Fellowship</a:t>
            </a:r>
            <a:endParaRPr lang="en-US" sz="18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r"/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C041AE-00F9-4359-B9C1-EC4E25FD9A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7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85C606-9BB1-5F44-8F05-E1C6EC9A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E10B7-2616-4F48-8198-787DC3D5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2F09B7-17AC-6B4D-BC4F-E3B638F386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533467" y="1676400"/>
            <a:ext cx="2133600" cy="4419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600" b="1" dirty="0"/>
              <a:t>THANK YOU!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E-mail: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naglaa.el_abbadi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tufts.edu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/>
              <a:t>Twitter:</a:t>
            </a:r>
          </a:p>
          <a:p>
            <a:pPr algn="ctr"/>
            <a:r>
              <a:rPr lang="en-US" dirty="0"/>
              <a:t>@</a:t>
            </a:r>
            <a:r>
              <a:rPr lang="en-US" dirty="0" err="1"/>
              <a:t>nel_abbadi</a:t>
            </a:r>
            <a:endParaRPr lang="en-US" dirty="0"/>
          </a:p>
          <a:p>
            <a:pPr algn="r"/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391150-1139-9A4D-ACAD-11DC3980EB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03670" y="1676400"/>
            <a:ext cx="8534400" cy="44196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Allen, T., </a:t>
            </a:r>
            <a:r>
              <a:rPr lang="en-US" dirty="0" err="1"/>
              <a:t>Prosperi</a:t>
            </a:r>
            <a:r>
              <a:rPr lang="en-US" dirty="0"/>
              <a:t>, P., </a:t>
            </a:r>
            <a:r>
              <a:rPr lang="en-US" dirty="0" err="1"/>
              <a:t>Cogill</a:t>
            </a:r>
            <a:r>
              <a:rPr lang="en-US" dirty="0"/>
              <a:t>, B., Padilla, M., and Peri, I. (2019). A Delphi Approach to Develop Sustainable Food System Metrics. Soc. Indic. Res. </a:t>
            </a:r>
            <a:r>
              <a:rPr lang="en-US" i="1" dirty="0"/>
              <a:t>141</a:t>
            </a:r>
            <a:r>
              <a:rPr lang="en-US" dirty="0"/>
              <a:t>, 1307–1339.</a:t>
            </a:r>
          </a:p>
          <a:p>
            <a:r>
              <a:rPr lang="en-US" dirty="0"/>
              <a:t>Blackstone, N.T., El-</a:t>
            </a:r>
            <a:r>
              <a:rPr lang="en-US" dirty="0" err="1"/>
              <a:t>Abbadi</a:t>
            </a:r>
            <a:r>
              <a:rPr lang="en-US" dirty="0"/>
              <a:t>, N.H., McCabe, M.S., Griffin, T.S., and Nelson, M.E. (2018). Linking sustainability to the healthy eating patterns of the Dietary Guidelines for Americans: a modelling study. Lancet Planet. Health </a:t>
            </a:r>
            <a:r>
              <a:rPr lang="en-US" i="1" dirty="0"/>
              <a:t>2</a:t>
            </a:r>
            <a:r>
              <a:rPr lang="en-US" dirty="0"/>
              <a:t>, e344–e352.</a:t>
            </a:r>
          </a:p>
          <a:p>
            <a:r>
              <a:rPr lang="en-US" dirty="0" err="1"/>
              <a:t>Brécard</a:t>
            </a:r>
            <a:r>
              <a:rPr lang="en-US" dirty="0"/>
              <a:t>, D. (2014). Consumer confusion over the profusion of eco-labels: Lessons from a double differentiation model. </a:t>
            </a:r>
            <a:r>
              <a:rPr lang="en-US" dirty="0" err="1"/>
              <a:t>Resour</a:t>
            </a:r>
            <a:r>
              <a:rPr lang="en-US" dirty="0"/>
              <a:t>. Energy Econ. </a:t>
            </a:r>
            <a:r>
              <a:rPr lang="en-US" i="1" dirty="0"/>
              <a:t>37</a:t>
            </a:r>
            <a:r>
              <a:rPr lang="en-US" dirty="0"/>
              <a:t>, 64–84.</a:t>
            </a:r>
          </a:p>
          <a:p>
            <a:r>
              <a:rPr lang="en-US" dirty="0" err="1"/>
              <a:t>Grunert</a:t>
            </a:r>
            <a:r>
              <a:rPr lang="en-US" dirty="0"/>
              <a:t>, K.G., </a:t>
            </a:r>
            <a:r>
              <a:rPr lang="en-US" dirty="0" err="1"/>
              <a:t>Hieke</a:t>
            </a:r>
            <a:r>
              <a:rPr lang="en-US" dirty="0"/>
              <a:t>, S., and Wills, J. (2014). Sustainability labels on food products: Consumer motivation, understanding and use. Food Policy </a:t>
            </a:r>
            <a:r>
              <a:rPr lang="en-US" i="1" dirty="0"/>
              <a:t>44</a:t>
            </a:r>
            <a:r>
              <a:rPr lang="en-US" dirty="0"/>
              <a:t>, 177–189.</a:t>
            </a:r>
          </a:p>
          <a:p>
            <a:r>
              <a:rPr lang="en-US" dirty="0"/>
              <a:t>Hallström, E., Davis, J., Woodhouse, A., and </a:t>
            </a:r>
            <a:r>
              <a:rPr lang="en-US" dirty="0" err="1"/>
              <a:t>Sonesson</a:t>
            </a:r>
            <a:r>
              <a:rPr lang="en-US" dirty="0"/>
              <a:t>, U. (2018). Using dietary quality scores to assess sustainability of food products and human diets: A systematic review. Ecol. Indic. </a:t>
            </a:r>
            <a:r>
              <a:rPr lang="en-US" i="1" dirty="0"/>
              <a:t>93</a:t>
            </a:r>
            <a:r>
              <a:rPr lang="en-US" dirty="0"/>
              <a:t>, 219–230.</a:t>
            </a:r>
          </a:p>
          <a:p>
            <a:r>
              <a:rPr lang="en-US" dirty="0"/>
              <a:t>Jones, A.D., </a:t>
            </a:r>
            <a:r>
              <a:rPr lang="en-US" dirty="0" err="1"/>
              <a:t>Hoey</a:t>
            </a:r>
            <a:r>
              <a:rPr lang="en-US" dirty="0"/>
              <a:t>, L., </a:t>
            </a:r>
            <a:r>
              <a:rPr lang="en-US" dirty="0" err="1"/>
              <a:t>Blesh</a:t>
            </a:r>
            <a:r>
              <a:rPr lang="en-US" dirty="0"/>
              <a:t>, J., Miller, L., Green, A., and Shapiro, L.F. (2016). A Systematic Review of the Measurement of Sustainable Diets. Adv. </a:t>
            </a:r>
            <a:r>
              <a:rPr lang="en-US" dirty="0" err="1"/>
              <a:t>Nutr</a:t>
            </a:r>
            <a:r>
              <a:rPr lang="en-US" dirty="0"/>
              <a:t>. </a:t>
            </a:r>
            <a:r>
              <a:rPr lang="en-US" i="1" dirty="0"/>
              <a:t>7</a:t>
            </a:r>
            <a:r>
              <a:rPr lang="en-US" dirty="0"/>
              <a:t>, 641–664.</a:t>
            </a:r>
          </a:p>
          <a:p>
            <a:r>
              <a:rPr lang="en-US" dirty="0"/>
              <a:t>Lang, T., and Mason, P. (2018). Sustainable diet policy development: implications of multi-criteria and other approaches, 2008–2017. Proc. </a:t>
            </a:r>
            <a:r>
              <a:rPr lang="en-US" dirty="0" err="1"/>
              <a:t>Nutr</a:t>
            </a:r>
            <a:r>
              <a:rPr lang="en-US" dirty="0"/>
              <a:t>. Soc. </a:t>
            </a:r>
            <a:r>
              <a:rPr lang="en-US" i="1" dirty="0"/>
              <a:t>77</a:t>
            </a:r>
            <a:r>
              <a:rPr lang="en-US" dirty="0"/>
              <a:t>, 331–346.</a:t>
            </a:r>
          </a:p>
          <a:p>
            <a:r>
              <a:rPr lang="en-US" dirty="0"/>
              <a:t>Reinhardt, S.L., Boehm, R., Blackstone, N.T., El-</a:t>
            </a:r>
            <a:r>
              <a:rPr lang="en-US" dirty="0" err="1"/>
              <a:t>Abbadi</a:t>
            </a:r>
            <a:r>
              <a:rPr lang="en-US" dirty="0"/>
              <a:t>, N.H., McNally </a:t>
            </a:r>
            <a:r>
              <a:rPr lang="en-US" dirty="0" err="1"/>
              <a:t>Brandow</a:t>
            </a:r>
            <a:r>
              <a:rPr lang="en-US" dirty="0"/>
              <a:t>, J.S., Taylor, S.F., and </a:t>
            </a:r>
            <a:r>
              <a:rPr lang="en-US" dirty="0" err="1"/>
              <a:t>DeLonge</a:t>
            </a:r>
            <a:r>
              <a:rPr lang="en-US" dirty="0"/>
              <a:t>, M.S. Systematic Review of Dietary Patterns and Sustainability in the United States. Adv. </a:t>
            </a:r>
            <a:r>
              <a:rPr lang="en-US" dirty="0" err="1"/>
              <a:t>Nutr</a:t>
            </a:r>
            <a:r>
              <a:rPr lang="en-US" dirty="0"/>
              <a:t>.</a:t>
            </a:r>
          </a:p>
          <a:p>
            <a:r>
              <a:rPr lang="en-US" dirty="0" err="1"/>
              <a:t>Ridoutt</a:t>
            </a:r>
            <a:r>
              <a:rPr lang="en-US" dirty="0"/>
              <a:t>, B.G., Hendrie, G.A., and Noakes, M. (2017). Dietary Strategies to Reduce Environmental Impact: A Critical Review of the Evidence Base. Adv. </a:t>
            </a:r>
            <a:r>
              <a:rPr lang="en-US" dirty="0" err="1"/>
              <a:t>Nutr</a:t>
            </a:r>
            <a:r>
              <a:rPr lang="en-US" dirty="0"/>
              <a:t>. </a:t>
            </a:r>
            <a:r>
              <a:rPr lang="en-US" i="1" dirty="0"/>
              <a:t>8</a:t>
            </a:r>
            <a:r>
              <a:rPr lang="en-US" dirty="0"/>
              <a:t>, 933–946.</a:t>
            </a:r>
          </a:p>
          <a:p>
            <a:r>
              <a:rPr lang="en-US" dirty="0" err="1"/>
              <a:t>Seferidi</a:t>
            </a:r>
            <a:r>
              <a:rPr lang="en-US" dirty="0"/>
              <a:t>, P., </a:t>
            </a:r>
            <a:r>
              <a:rPr lang="en-US" dirty="0" err="1"/>
              <a:t>Scrinis</a:t>
            </a:r>
            <a:r>
              <a:rPr lang="en-US" dirty="0"/>
              <a:t>, G., Huybrechts, I., Woods, J., </a:t>
            </a:r>
            <a:r>
              <a:rPr lang="en-US" dirty="0" err="1"/>
              <a:t>Vineis</a:t>
            </a:r>
            <a:r>
              <a:rPr lang="en-US" dirty="0"/>
              <a:t>, P., and Millett, C. (2020). The neglected environmental impacts of ultra-processed foods. Lancet Planet. Health </a:t>
            </a:r>
            <a:r>
              <a:rPr lang="en-US" i="1" dirty="0"/>
              <a:t>4</a:t>
            </a:r>
            <a:r>
              <a:rPr lang="en-US" dirty="0"/>
              <a:t>, e437–e438.</a:t>
            </a:r>
          </a:p>
          <a:p>
            <a:r>
              <a:rPr lang="en-US" dirty="0" err="1"/>
              <a:t>Springmann</a:t>
            </a:r>
            <a:r>
              <a:rPr lang="en-US" dirty="0"/>
              <a:t>, M., </a:t>
            </a:r>
            <a:r>
              <a:rPr lang="en-US" dirty="0" err="1"/>
              <a:t>Spajic</a:t>
            </a:r>
            <a:r>
              <a:rPr lang="en-US" dirty="0"/>
              <a:t>, L., Clark, M.A., Poore, J., </a:t>
            </a:r>
            <a:r>
              <a:rPr lang="en-US" dirty="0" err="1"/>
              <a:t>Herforth</a:t>
            </a:r>
            <a:r>
              <a:rPr lang="en-US" dirty="0"/>
              <a:t>, A., Webb, P., Rayner, M., and Scarborough, P. (2020). The healthiness and sustainability of national and global food based dietary guidelines: modelling study. BMJ </a:t>
            </a:r>
            <a:r>
              <a:rPr lang="en-US" i="1" dirty="0"/>
              <a:t>370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7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C168-606B-AD46-AD77-83701A30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89A3C-C32D-C349-9C21-CDA4E97B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77C7C-F0A3-CF44-B07E-A45C50FD6EC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7591D-5C6D-684D-8BCF-AD67882D02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do you think should be considered in construction of diet sustainability metrics?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Should the emphasis be on negative warning (warning for unhealthy and/or enviro-harming), or positive promotion (focus on healthy aspects and/or enviro-beneficial), or both?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Have you seen environmental claims on food products when you buy groceries?  Do they affect your choices of which food to buy?</a:t>
            </a:r>
          </a:p>
          <a:p>
            <a:pPr marL="0" lv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Should environmental assessment labels be voluntary or regulated?  In either case, how and by who?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4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46B9-9830-B447-9FC5-0534E86E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opinion on sustainability in DGA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61BC-8D9A-0E46-9C03-DEF23EAF39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0863" y="2189408"/>
            <a:ext cx="5181600" cy="3355095"/>
          </a:xfrm>
        </p:spPr>
        <p:txBody>
          <a:bodyPr>
            <a:normAutofit/>
          </a:bodyPr>
          <a:lstStyle/>
          <a:p>
            <a:r>
              <a:rPr lang="en-US" sz="2400" dirty="0"/>
              <a:t>2015 DGA public comments: 29,000</a:t>
            </a:r>
          </a:p>
          <a:p>
            <a:pPr lvl="1"/>
            <a:r>
              <a:rPr lang="en-US" sz="2000" dirty="0"/>
              <a:t>Sustainability in 19,763 letters + 26 petitions </a:t>
            </a:r>
          </a:p>
          <a:p>
            <a:pPr lvl="1"/>
            <a:r>
              <a:rPr lang="en-US" sz="2000" dirty="0"/>
              <a:t>Large majority favoring inclusion of sustainability.</a:t>
            </a:r>
          </a:p>
          <a:p>
            <a:endParaRPr lang="en-US" sz="2400" dirty="0"/>
          </a:p>
          <a:p>
            <a:r>
              <a:rPr lang="en-US" sz="2400" dirty="0"/>
              <a:t>2020 DGA public comments: 26,511</a:t>
            </a:r>
          </a:p>
          <a:p>
            <a:pPr lvl="1"/>
            <a:r>
              <a:rPr lang="en-US" sz="2000" dirty="0"/>
              <a:t>Sustainability in 14,102 comments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7E605-C161-1D45-88D8-8207CBF69F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anchor="ctr"/>
          <a:lstStyle/>
          <a:p>
            <a:r>
              <a:rPr lang="en-US" dirty="0"/>
              <a:t>Comment collection on Scientific Reports of the 2015, 2020 Dietary Guidelines Advisory Committees</a:t>
            </a: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8D68D694-A69A-8144-BA49-D96E63DB02A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85" y="2189408"/>
            <a:ext cx="5405153" cy="3237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5F724-0255-1D4E-A900-B655FF9D0A9E}"/>
              </a:ext>
            </a:extLst>
          </p:cNvPr>
          <p:cNvSpPr txBox="1"/>
          <p:nvPr/>
        </p:nvSpPr>
        <p:spPr>
          <a:xfrm>
            <a:off x="6916171" y="5544503"/>
            <a:ext cx="426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Johns Hopkins Center for a Livable Future</a:t>
            </a:r>
          </a:p>
        </p:txBody>
      </p:sp>
    </p:spTree>
    <p:extLst>
      <p:ext uri="{BB962C8B-B14F-4D97-AF65-F5344CB8AC3E}">
        <p14:creationId xmlns:p14="http://schemas.microsoft.com/office/powerpoint/2010/main" val="11303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AC75-0B9A-9B47-8C64-E9B317C7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Modeled environmental impacts of the 2015 DGA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9648-A080-CA47-B2DE-264DE7B342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Blackstone et al. 2018: Linking sustainability to the healthy eating patterns of the Dietary Guidelines for Americans: a modelling study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6EB90B6-0F50-254A-98EC-C49BF93820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41113" y="1867478"/>
            <a:ext cx="3876675" cy="339471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6951D23-658F-584A-A83B-2A672085BEA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7807325" y="1858412"/>
            <a:ext cx="3876675" cy="3394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DC48A-18C5-0A49-93F1-A7ABD1226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779" y="5351237"/>
            <a:ext cx="4354322" cy="275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38D33-8F66-5E46-91A5-5350B28F5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15" y="5351237"/>
            <a:ext cx="4370070" cy="511810"/>
          </a:xfrm>
          <a:prstGeom prst="rect">
            <a:avLst/>
          </a:prstGeom>
        </p:spPr>
      </p:pic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8BC561D3-BBD2-0F4A-B889-66C5A8C78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311" y="1867478"/>
            <a:ext cx="2550491" cy="33947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3E7BC64-2DC3-284E-800E-DBDA74013F1E}"/>
              </a:ext>
            </a:extLst>
          </p:cNvPr>
          <p:cNvSpPr/>
          <p:nvPr/>
        </p:nvSpPr>
        <p:spPr>
          <a:xfrm>
            <a:off x="4825948" y="3615293"/>
            <a:ext cx="2468880" cy="109728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0C74F-347F-E54A-AEAB-CAF95EF3C1C5}"/>
              </a:ext>
            </a:extLst>
          </p:cNvPr>
          <p:cNvSpPr txBox="1"/>
          <p:nvPr/>
        </p:nvSpPr>
        <p:spPr>
          <a:xfrm>
            <a:off x="4665690" y="1458302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Recommended weekly amounts for healthy patterns </a:t>
            </a:r>
          </a:p>
          <a:p>
            <a:pPr algn="ctr"/>
            <a:r>
              <a:rPr lang="en-US" sz="1000" dirty="0"/>
              <a:t>at 2000 kcal/day</a:t>
            </a:r>
          </a:p>
        </p:txBody>
      </p:sp>
    </p:spTree>
    <p:extLst>
      <p:ext uri="{BB962C8B-B14F-4D97-AF65-F5344CB8AC3E}">
        <p14:creationId xmlns:p14="http://schemas.microsoft.com/office/powerpoint/2010/main" val="202587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AC75-0B9A-9B47-8C64-E9B317C7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Modeled environmental impacts of the 2015 DGA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9648-A080-CA47-B2DE-264DE7B342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Blackstone et al. 2018: Linking sustainability to the healthy eating patterns of the Dietary Guidelines for Americans: a modelling study</a:t>
            </a:r>
          </a:p>
          <a:p>
            <a:r>
              <a:rPr lang="en-US" dirty="0" err="1"/>
              <a:t>Springmann</a:t>
            </a:r>
            <a:r>
              <a:rPr lang="en-US" dirty="0"/>
              <a:t> et al. 2020: The healthiness and sustainability of national and global food based dietary guidelines: modelling study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6EB90B6-0F50-254A-98EC-C49BF93820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41113" y="1867478"/>
            <a:ext cx="3876675" cy="339471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6951D23-658F-584A-A83B-2A672085BEA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7807325" y="1858412"/>
            <a:ext cx="3876675" cy="3394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DC48A-18C5-0A49-93F1-A7ABD1226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779" y="5351237"/>
            <a:ext cx="4354322" cy="275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38D33-8F66-5E46-91A5-5350B28F5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15" y="5351237"/>
            <a:ext cx="4370070" cy="511810"/>
          </a:xfrm>
          <a:prstGeom prst="rect">
            <a:avLst/>
          </a:prstGeom>
        </p:spPr>
      </p:pic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8BC561D3-BBD2-0F4A-B889-66C5A8C78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311" y="1867478"/>
            <a:ext cx="2550491" cy="33947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3E7BC64-2DC3-284E-800E-DBDA74013F1E}"/>
              </a:ext>
            </a:extLst>
          </p:cNvPr>
          <p:cNvSpPr/>
          <p:nvPr/>
        </p:nvSpPr>
        <p:spPr>
          <a:xfrm>
            <a:off x="4787311" y="3615293"/>
            <a:ext cx="2550491" cy="1140431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0C74F-347F-E54A-AEAB-CAF95EF3C1C5}"/>
              </a:ext>
            </a:extLst>
          </p:cNvPr>
          <p:cNvSpPr txBox="1"/>
          <p:nvPr/>
        </p:nvSpPr>
        <p:spPr>
          <a:xfrm>
            <a:off x="4665690" y="1458302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Recommended weekly amounts for healthy patterns </a:t>
            </a:r>
          </a:p>
          <a:p>
            <a:pPr algn="ctr"/>
            <a:r>
              <a:rPr lang="en-US" sz="1000" dirty="0"/>
              <a:t>at 2000 kcal/day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23F03-814C-5C49-9C91-6F9E6BAF1B89}"/>
              </a:ext>
            </a:extLst>
          </p:cNvPr>
          <p:cNvSpPr txBox="1"/>
          <p:nvPr/>
        </p:nvSpPr>
        <p:spPr>
          <a:xfrm>
            <a:off x="194415" y="1458302"/>
            <a:ext cx="11732686" cy="458587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“if everybody around the world followed the national dietary guidelines of the USA and UK… then food-related emission would exceed the food-system limits for avoiding dangerous levels of climate change by more than 3 times.” </a:t>
            </a:r>
          </a:p>
          <a:p>
            <a:pPr algn="r"/>
            <a:r>
              <a:rPr lang="en-US" sz="2800" dirty="0">
                <a:solidFill>
                  <a:srgbClr val="000000"/>
                </a:solidFill>
              </a:rPr>
              <a:t>- </a:t>
            </a:r>
            <a:r>
              <a:rPr lang="en-US" dirty="0" err="1">
                <a:solidFill>
                  <a:srgbClr val="000000"/>
                </a:solidFill>
              </a:rPr>
              <a:t>Springmann</a:t>
            </a:r>
            <a:r>
              <a:rPr lang="en-US" dirty="0">
                <a:solidFill>
                  <a:srgbClr val="000000"/>
                </a:solidFill>
              </a:rPr>
              <a:t> et al. BMJ opinion – Why food based dietary guidelines need to be more sustainable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1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76EB3-E4E2-754D-9099-ED1BA01AD70E}"/>
              </a:ext>
            </a:extLst>
          </p:cNvPr>
          <p:cNvSpPr txBox="1"/>
          <p:nvPr/>
        </p:nvSpPr>
        <p:spPr>
          <a:xfrm>
            <a:off x="3464248" y="1089102"/>
            <a:ext cx="19217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7C744FB-3EFA-E045-BBFF-5A57CAEF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038" y="228600"/>
            <a:ext cx="6275659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Unhealthy and confusing food environment</a:t>
            </a:r>
          </a:p>
        </p:txBody>
      </p:sp>
      <p:pic>
        <p:nvPicPr>
          <p:cNvPr id="17" name="Picture 4" descr="woman checking labels photo – Free Human Image on Unsplash">
            <a:extLst>
              <a:ext uri="{FF2B5EF4-FFF2-40B4-BE49-F238E27FC236}">
                <a16:creationId xmlns:a16="http://schemas.microsoft.com/office/drawing/2014/main" id="{7D947D39-C4C2-DD45-8A42-1B33AB7D984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-9144"/>
            <a:ext cx="4584192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3BA37D8-91DE-CE48-8B60-581C36BD466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571744" y="1589567"/>
            <a:ext cx="6069724" cy="4572000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/>
              <a:t>Malnutrition (nutrient deficiency, or overweight/obesity) can increase risk and severity of both infectious diseases and noncommunicable chronic health condition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Low-cost foods that are energy dense and high in saturated fat, sugar, and salt</a:t>
            </a:r>
          </a:p>
          <a:p>
            <a:endParaRPr lang="en-US" dirty="0"/>
          </a:p>
          <a:p>
            <a:r>
              <a:rPr lang="en-US" dirty="0"/>
              <a:t>Confusion among consumers of how to navigate nutritionally and environmentally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E48E-9F35-A84E-86E2-969E0E7AD2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196468" y="6400801"/>
            <a:ext cx="6540266" cy="381193"/>
          </a:xfrm>
        </p:spPr>
        <p:txBody>
          <a:bodyPr/>
          <a:lstStyle/>
          <a:p>
            <a:pPr algn="r"/>
            <a:r>
              <a:rPr lang="en-US" dirty="0"/>
              <a:t>Dunford et al. 2012 Eur J </a:t>
            </a:r>
            <a:r>
              <a:rPr lang="en-US" dirty="0" err="1"/>
              <a:t>Prev</a:t>
            </a:r>
            <a:r>
              <a:rPr lang="en-US" dirty="0"/>
              <a:t> </a:t>
            </a:r>
            <a:r>
              <a:rPr lang="en-US" dirty="0" err="1"/>
              <a:t>Cardiolog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6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Image result for vegan certified logo">
            <a:extLst>
              <a:ext uri="{FF2B5EF4-FFF2-40B4-BE49-F238E27FC236}">
                <a16:creationId xmlns:a16="http://schemas.microsoft.com/office/drawing/2014/main" id="{6FF3910F-7633-4BF4-9260-CD01628B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78" y="1794384"/>
            <a:ext cx="1692831" cy="11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ertified clean food logo">
            <a:extLst>
              <a:ext uri="{FF2B5EF4-FFF2-40B4-BE49-F238E27FC236}">
                <a16:creationId xmlns:a16="http://schemas.microsoft.com/office/drawing/2014/main" id="{D8B37C2B-D257-49C8-8271-43C763F1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60" y="4757077"/>
            <a:ext cx="3225831" cy="13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53DCE-5451-44E7-9AAE-C38DB56E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and environmental labels</a:t>
            </a:r>
          </a:p>
        </p:txBody>
      </p:sp>
      <p:pic>
        <p:nvPicPr>
          <p:cNvPr id="1026" name="Picture 2" descr="Image result for certified organic logo">
            <a:extLst>
              <a:ext uri="{FF2B5EF4-FFF2-40B4-BE49-F238E27FC236}">
                <a16:creationId xmlns:a16="http://schemas.microsoft.com/office/drawing/2014/main" id="{C8DA595F-730A-4308-802C-DC4CE9A7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9" y="1829528"/>
            <a:ext cx="1073637" cy="10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rtified raw food label">
            <a:extLst>
              <a:ext uri="{FF2B5EF4-FFF2-40B4-BE49-F238E27FC236}">
                <a16:creationId xmlns:a16="http://schemas.microsoft.com/office/drawing/2014/main" id="{D5ADD6D3-E1C7-4849-9952-287EEAD5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68" y="1606963"/>
            <a:ext cx="1547488" cy="15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on gmo certified logo">
            <a:extLst>
              <a:ext uri="{FF2B5EF4-FFF2-40B4-BE49-F238E27FC236}">
                <a16:creationId xmlns:a16="http://schemas.microsoft.com/office/drawing/2014/main" id="{AD80293B-347B-4714-91D7-98E5B902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07" y="1646403"/>
            <a:ext cx="1180956" cy="15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vegan certified logo">
            <a:extLst>
              <a:ext uri="{FF2B5EF4-FFF2-40B4-BE49-F238E27FC236}">
                <a16:creationId xmlns:a16="http://schemas.microsoft.com/office/drawing/2014/main" id="{19F55C73-DA94-497B-BBE5-1380563A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77" y="1882602"/>
            <a:ext cx="894235" cy="8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vegan certified logo">
            <a:extLst>
              <a:ext uri="{FF2B5EF4-FFF2-40B4-BE49-F238E27FC236}">
                <a16:creationId xmlns:a16="http://schemas.microsoft.com/office/drawing/2014/main" id="{A9AC773D-D826-40B4-8A8E-AA0F33E8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28" y="3427907"/>
            <a:ext cx="853756" cy="9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vegan certified logo">
            <a:extLst>
              <a:ext uri="{FF2B5EF4-FFF2-40B4-BE49-F238E27FC236}">
                <a16:creationId xmlns:a16="http://schemas.microsoft.com/office/drawing/2014/main" id="{98A38C85-7FC0-471D-ABCE-9D0D63C8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8" y="3306314"/>
            <a:ext cx="1127324" cy="11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B33D1D-D001-4C32-B5CA-FE2F2BEBE32A}"/>
              </a:ext>
            </a:extLst>
          </p:cNvPr>
          <p:cNvSpPr/>
          <p:nvPr/>
        </p:nvSpPr>
        <p:spPr>
          <a:xfrm>
            <a:off x="3589350" y="3716437"/>
            <a:ext cx="905426" cy="9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4" descr="Image result for sustainable food trade association logo">
            <a:extLst>
              <a:ext uri="{FF2B5EF4-FFF2-40B4-BE49-F238E27FC236}">
                <a16:creationId xmlns:a16="http://schemas.microsoft.com/office/drawing/2014/main" id="{06ED6B6C-97C1-4776-B328-971FA59E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8" y="4877483"/>
            <a:ext cx="1232368" cy="11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elated image">
            <a:extLst>
              <a:ext uri="{FF2B5EF4-FFF2-40B4-BE49-F238E27FC236}">
                <a16:creationId xmlns:a16="http://schemas.microsoft.com/office/drawing/2014/main" id="{96D1FEB9-AA9D-467F-9D6B-1A259D74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01" y="3268842"/>
            <a:ext cx="1357168" cy="11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Image result for sustainable food trade association logo">
            <a:extLst>
              <a:ext uri="{FF2B5EF4-FFF2-40B4-BE49-F238E27FC236}">
                <a16:creationId xmlns:a16="http://schemas.microsoft.com/office/drawing/2014/main" id="{128F942F-CEF4-4C6E-9E93-0719744B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72" y="3369394"/>
            <a:ext cx="864249" cy="11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Related image">
            <a:extLst>
              <a:ext uri="{FF2B5EF4-FFF2-40B4-BE49-F238E27FC236}">
                <a16:creationId xmlns:a16="http://schemas.microsoft.com/office/drawing/2014/main" id="{C5F9A8C3-F5EA-475D-BF31-1A76BAA5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847" y="3318322"/>
            <a:ext cx="1158561" cy="11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Related image">
            <a:extLst>
              <a:ext uri="{FF2B5EF4-FFF2-40B4-BE49-F238E27FC236}">
                <a16:creationId xmlns:a16="http://schemas.microsoft.com/office/drawing/2014/main" id="{9B18D872-716B-41B3-928D-04CB0C1B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33" y="3280069"/>
            <a:ext cx="1194566" cy="11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Image result for sustainable food trade association logo">
            <a:extLst>
              <a:ext uri="{FF2B5EF4-FFF2-40B4-BE49-F238E27FC236}">
                <a16:creationId xmlns:a16="http://schemas.microsoft.com/office/drawing/2014/main" id="{F709A1B5-CFC4-4018-B59D-C6A6D0DE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09" y="1838250"/>
            <a:ext cx="1067284" cy="11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Related image">
            <a:extLst>
              <a:ext uri="{FF2B5EF4-FFF2-40B4-BE49-F238E27FC236}">
                <a16:creationId xmlns:a16="http://schemas.microsoft.com/office/drawing/2014/main" id="{29273911-CB75-42E2-9EC7-8C6102FB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68" y="3454404"/>
            <a:ext cx="1224417" cy="9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Image result for sustainable food trade association logo">
            <a:extLst>
              <a:ext uri="{FF2B5EF4-FFF2-40B4-BE49-F238E27FC236}">
                <a16:creationId xmlns:a16="http://schemas.microsoft.com/office/drawing/2014/main" id="{D2024D58-E209-4D20-8366-176EF860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91" y="4951028"/>
            <a:ext cx="977970" cy="9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0" descr="Image result for sustainable food trade association logo">
            <a:extLst>
              <a:ext uri="{FF2B5EF4-FFF2-40B4-BE49-F238E27FC236}">
                <a16:creationId xmlns:a16="http://schemas.microsoft.com/office/drawing/2014/main" id="{04128208-48A6-49FC-BD8A-94AF67EE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61" y="1820176"/>
            <a:ext cx="1067784" cy="10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C833C5-1260-46A9-A778-E8103261044F}"/>
              </a:ext>
            </a:extLst>
          </p:cNvPr>
          <p:cNvSpPr/>
          <p:nvPr/>
        </p:nvSpPr>
        <p:spPr>
          <a:xfrm>
            <a:off x="9756943" y="4345311"/>
            <a:ext cx="1232368" cy="1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7B0FA-EAA7-45D6-A66E-C75E398F86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35752" y="4923981"/>
            <a:ext cx="1114112" cy="1065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74D5C4-4BE5-884F-B1BC-751BD83E3E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49174" y="4956160"/>
            <a:ext cx="1188665" cy="1067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7CAD1F-4093-804A-948E-FCBA6B724BC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97436" y="4757076"/>
            <a:ext cx="1176802" cy="14679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0BA360-A043-4742-B47B-B4302124DB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64862" y="4877483"/>
            <a:ext cx="1301008" cy="11254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83DDFB-A241-C045-B1CC-8867D6B5700E}"/>
              </a:ext>
            </a:extLst>
          </p:cNvPr>
          <p:cNvSpPr txBox="1"/>
          <p:nvPr/>
        </p:nvSpPr>
        <p:spPr>
          <a:xfrm>
            <a:off x="3214174" y="6458207"/>
            <a:ext cx="325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www.ecolabelindex.com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/ecolabels/</a:t>
            </a:r>
          </a:p>
        </p:txBody>
      </p:sp>
    </p:spTree>
    <p:extLst>
      <p:ext uri="{BB962C8B-B14F-4D97-AF65-F5344CB8AC3E}">
        <p14:creationId xmlns:p14="http://schemas.microsoft.com/office/powerpoint/2010/main" val="308210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FB0F-281A-174C-BB51-2889180A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Profiling Systems (NPS) - Principles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AC727-BD83-5B41-85E0-F2EAF349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WHO | Nutrient profiling: report of a technical meeting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73A965-DA62-2446-9499-376EF267622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12799" y="1752600"/>
            <a:ext cx="3155043" cy="4125686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400" dirty="0"/>
              <a:t>“The science of classifying or ranking foods according to their nutritional composition for reasons related to preventing disease and promoting health” – WHO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73C37-1451-3540-9D42-0A8FF54FEE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421414" y="1752600"/>
            <a:ext cx="7160986" cy="3569677"/>
          </a:xfrm>
        </p:spPr>
        <p:txBody>
          <a:bodyPr>
            <a:normAutofit/>
          </a:bodyPr>
          <a:lstStyle/>
          <a:p>
            <a:r>
              <a:rPr lang="en-US" sz="2800" dirty="0"/>
              <a:t>Quantitative score representing a range of food healthfulness</a:t>
            </a:r>
          </a:p>
          <a:p>
            <a:pPr lvl="2"/>
            <a:r>
              <a:rPr lang="en-US" sz="2200" dirty="0"/>
              <a:t>Account for nutrients / dietary factors of public health concern </a:t>
            </a:r>
          </a:p>
          <a:p>
            <a:pPr lvl="2"/>
            <a:r>
              <a:rPr lang="en-US" sz="2200" dirty="0"/>
              <a:t>Presence and value of qualifying and/or disqualifying factors</a:t>
            </a:r>
          </a:p>
          <a:p>
            <a:pPr lvl="2"/>
            <a:r>
              <a:rPr lang="en-US" sz="2200" dirty="0"/>
              <a:t>Scoring thresholds derived from guidelines authoritative bodies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42A79A-6D6B-6449-A3FC-E591182E55A4}"/>
              </a:ext>
            </a:extLst>
          </p:cNvPr>
          <p:cNvGrpSpPr/>
          <p:nvPr/>
        </p:nvGrpSpPr>
        <p:grpSpPr>
          <a:xfrm>
            <a:off x="7819012" y="5058172"/>
            <a:ext cx="3396685" cy="1799828"/>
            <a:chOff x="355600" y="2601790"/>
            <a:chExt cx="3396685" cy="1799828"/>
          </a:xfrm>
        </p:grpSpPr>
        <p:pic>
          <p:nvPicPr>
            <p:cNvPr id="8" name="Picture 2" descr="Image result for FSA traffic light food logo">
              <a:extLst>
                <a:ext uri="{FF2B5EF4-FFF2-40B4-BE49-F238E27FC236}">
                  <a16:creationId xmlns:a16="http://schemas.microsoft.com/office/drawing/2014/main" id="{9C2F8BAD-DE6A-D644-A8F4-F631D3236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" y="2601790"/>
              <a:ext cx="3396685" cy="165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C06501-02B5-8449-AE46-1BCDC2482920}"/>
                </a:ext>
              </a:extLst>
            </p:cNvPr>
            <p:cNvSpPr txBox="1"/>
            <p:nvPr/>
          </p:nvSpPr>
          <p:spPr>
            <a:xfrm>
              <a:off x="355600" y="4140008"/>
              <a:ext cx="131865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00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3D9F-227B-A749-AC85-8B9244D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Structure and Development -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2B61-35F2-604A-BFAC-1E45FFF3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A4C90-8ED8-A34E-BF2D-E4CA880D82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752600"/>
            <a:ext cx="2438400" cy="4343400"/>
          </a:xfrm>
          <a:solidFill>
            <a:schemeClr val="accent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Scope and principles</a:t>
            </a:r>
          </a:p>
          <a:p>
            <a:r>
              <a:rPr lang="en-US" sz="2100" dirty="0">
                <a:solidFill>
                  <a:schemeClr val="bg1"/>
                </a:solidFill>
              </a:rPr>
              <a:t>Food categorization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attributes (nutritional factors)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reference values or threshold targets</a:t>
            </a:r>
          </a:p>
          <a:p>
            <a:r>
              <a:rPr lang="en-US" sz="2100" dirty="0">
                <a:solidFill>
                  <a:schemeClr val="bg1"/>
                </a:solidFill>
              </a:rPr>
              <a:t>Selection of the unit base</a:t>
            </a:r>
          </a:p>
          <a:p>
            <a:r>
              <a:rPr lang="en-US" sz="2100" dirty="0">
                <a:solidFill>
                  <a:schemeClr val="bg1"/>
                </a:solidFill>
              </a:rPr>
              <a:t>Determining the calculation method &amp; algorithm</a:t>
            </a:r>
          </a:p>
          <a:p>
            <a:r>
              <a:rPr lang="en-US" sz="2100" dirty="0">
                <a:solidFill>
                  <a:schemeClr val="bg1"/>
                </a:solidFill>
              </a:rPr>
              <a:t>Validation</a:t>
            </a:r>
          </a:p>
          <a:p>
            <a:r>
              <a:rPr lang="en-US" sz="2100" dirty="0">
                <a:solidFill>
                  <a:schemeClr val="bg1"/>
                </a:solidFill>
              </a:rPr>
              <a:t>Application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23724E-20A7-ED47-B5F6-2913A21F64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349293" y="1463921"/>
            <a:ext cx="7932039" cy="5318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6BF7B2-7702-CB4B-8D22-7B87D4F4CE51}"/>
              </a:ext>
            </a:extLst>
          </p:cNvPr>
          <p:cNvSpPr txBox="1"/>
          <p:nvPr/>
        </p:nvSpPr>
        <p:spPr>
          <a:xfrm>
            <a:off x="10123714" y="1383268"/>
            <a:ext cx="1157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054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Tufts palette2 3">
      <a:dk1>
        <a:srgbClr val="3D3C3D"/>
      </a:dk1>
      <a:lt1>
        <a:srgbClr val="FFFFFF"/>
      </a:lt1>
      <a:dk2>
        <a:srgbClr val="5091CE"/>
      </a:dk2>
      <a:lt2>
        <a:srgbClr val="CFD0DA"/>
      </a:lt2>
      <a:accent1>
        <a:srgbClr val="002F62"/>
      </a:accent1>
      <a:accent2>
        <a:srgbClr val="CEDAD6"/>
      </a:accent2>
      <a:accent3>
        <a:srgbClr val="71747D"/>
      </a:accent3>
      <a:accent4>
        <a:srgbClr val="DDCFCC"/>
      </a:accent4>
      <a:accent5>
        <a:srgbClr val="CFD0DA"/>
      </a:accent5>
      <a:accent6>
        <a:srgbClr val="475A8D"/>
      </a:accent6>
      <a:hlink>
        <a:srgbClr val="8DC765"/>
      </a:hlink>
      <a:folHlink>
        <a:srgbClr val="465A8D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19385</TotalTime>
  <Words>3036</Words>
  <Application>Microsoft Macintosh PowerPoint</Application>
  <PresentationFormat>Widescreen</PresentationFormat>
  <Paragraphs>636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Corbel</vt:lpstr>
      <vt:lpstr>Courier New</vt:lpstr>
      <vt:lpstr>Helvetica</vt:lpstr>
      <vt:lpstr>Tw Cen MT</vt:lpstr>
      <vt:lpstr>Wingdings</vt:lpstr>
      <vt:lpstr>Wingdings 2</vt:lpstr>
      <vt:lpstr>Custom Design</vt:lpstr>
      <vt:lpstr>Median</vt:lpstr>
      <vt:lpstr>Research and Data Symposium for Food and Nutrition  Friedman School of Nutrition Science and Policy Tufts University  Naglaa H. El-Abbadi, PhD, MPH</vt:lpstr>
      <vt:lpstr>“The notion of a ‘good’ diet is no longer the preserve of public health nutrition”</vt:lpstr>
      <vt:lpstr>Public opinion on sustainability in DGA</vt:lpstr>
      <vt:lpstr>Modeled environmental impacts of the 2015 DGA</vt:lpstr>
      <vt:lpstr>Modeled environmental impacts of the 2015 DGA</vt:lpstr>
      <vt:lpstr>Unhealthy and confusing food environment</vt:lpstr>
      <vt:lpstr>Ethical and environmental labels</vt:lpstr>
      <vt:lpstr>Nutrient Profiling Systems (NPS) - Principles</vt:lpstr>
      <vt:lpstr>NPS Structure and Development - example</vt:lpstr>
      <vt:lpstr>NPS to DSM Scope &amp; Principles</vt:lpstr>
      <vt:lpstr>NPS to DSM Categorization Systems</vt:lpstr>
      <vt:lpstr>PowerPoint Presentation</vt:lpstr>
      <vt:lpstr>NPS to DSM Selection of Attributes</vt:lpstr>
      <vt:lpstr>PowerPoint Presentation</vt:lpstr>
      <vt:lpstr>DSM Selection of indicators</vt:lpstr>
      <vt:lpstr>Linking indicators to the Sustainable Development Targets</vt:lpstr>
      <vt:lpstr>NPS to DSM Reference Values</vt:lpstr>
      <vt:lpstr>NPS to DSM Unit Base</vt:lpstr>
      <vt:lpstr>NPS to DSM Formulas</vt:lpstr>
      <vt:lpstr>NPS formulations</vt:lpstr>
      <vt:lpstr>DSM methodologies</vt:lpstr>
      <vt:lpstr>NPS to DSM Validation</vt:lpstr>
      <vt:lpstr>NPS to DSM Validation</vt:lpstr>
      <vt:lpstr>Applications of NPS – what else for DSM?</vt:lpstr>
      <vt:lpstr>Future directions</vt:lpstr>
      <vt:lpstr>Acknowledgements</vt:lpstr>
      <vt:lpstr>References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of diet sustainability</dc:title>
  <dc:creator>El-Abbadi, Naglaa</dc:creator>
  <cp:lastModifiedBy>El-Abbadi, Naglaa</cp:lastModifiedBy>
  <cp:revision>209</cp:revision>
  <dcterms:created xsi:type="dcterms:W3CDTF">2020-10-19T15:08:05Z</dcterms:created>
  <dcterms:modified xsi:type="dcterms:W3CDTF">2021-03-11T12:10:53Z</dcterms:modified>
</cp:coreProperties>
</file>