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65" r:id="rId1"/>
  </p:sldMasterIdLst>
  <p:notesMasterIdLst>
    <p:notesMasterId r:id="rId35"/>
  </p:notesMasterIdLst>
  <p:sldIdLst>
    <p:sldId id="380" r:id="rId2"/>
    <p:sldId id="409" r:id="rId3"/>
    <p:sldId id="567" r:id="rId4"/>
    <p:sldId id="495" r:id="rId5"/>
    <p:sldId id="459" r:id="rId6"/>
    <p:sldId id="547" r:id="rId7"/>
    <p:sldId id="555" r:id="rId8"/>
    <p:sldId id="463" r:id="rId9"/>
    <p:sldId id="464" r:id="rId10"/>
    <p:sldId id="465" r:id="rId11"/>
    <p:sldId id="558" r:id="rId12"/>
    <p:sldId id="562" r:id="rId13"/>
    <p:sldId id="569" r:id="rId14"/>
    <p:sldId id="570" r:id="rId15"/>
    <p:sldId id="563" r:id="rId16"/>
    <p:sldId id="564" r:id="rId17"/>
    <p:sldId id="512" r:id="rId18"/>
    <p:sldId id="566" r:id="rId19"/>
    <p:sldId id="533" r:id="rId20"/>
    <p:sldId id="534" r:id="rId21"/>
    <p:sldId id="330" r:id="rId22"/>
    <p:sldId id="481" r:id="rId23"/>
    <p:sldId id="506" r:id="rId24"/>
    <p:sldId id="496" r:id="rId25"/>
    <p:sldId id="501" r:id="rId26"/>
    <p:sldId id="475" r:id="rId27"/>
    <p:sldId id="502" r:id="rId28"/>
    <p:sldId id="476" r:id="rId29"/>
    <p:sldId id="478" r:id="rId30"/>
    <p:sldId id="503" r:id="rId31"/>
    <p:sldId id="504" r:id="rId32"/>
    <p:sldId id="482" r:id="rId33"/>
    <p:sldId id="4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  <a:srgbClr val="4472C4"/>
    <a:srgbClr val="7395D3"/>
    <a:srgbClr val="D4D4D4"/>
    <a:srgbClr val="EBF1F2"/>
    <a:srgbClr val="FF3300"/>
    <a:srgbClr val="D35728"/>
    <a:srgbClr val="FDD2AB"/>
    <a:srgbClr val="BFD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6357" autoAdjust="0"/>
  </p:normalViewPr>
  <p:slideViewPr>
    <p:cSldViewPr snapToGrid="0" snapToObjects="1" showGuides="1">
      <p:cViewPr>
        <p:scale>
          <a:sx n="100" d="100"/>
          <a:sy n="100" d="100"/>
        </p:scale>
        <p:origin x="150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larcon\Box%20Sync\DataViz\GA%20COVI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larcon\Box%20Sync\DataViz\GA%20COVI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larcon\Box%20Sync\DataViz\GA%20COVI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Hall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Sheet1!$A$22:$A$35</c:f>
              <c:strCache>
                <c:ptCount val="14"/>
                <c:pt idx="0">
                  <c:v>04/28/2020</c:v>
                </c:pt>
                <c:pt idx="1">
                  <c:v>04/27/2020</c:v>
                </c:pt>
                <c:pt idx="2">
                  <c:v>04/29/2020</c:v>
                </c:pt>
                <c:pt idx="3">
                  <c:v>05/01/2020</c:v>
                </c:pt>
                <c:pt idx="4">
                  <c:v>04/30/2020</c:v>
                </c:pt>
                <c:pt idx="5">
                  <c:v>05/04/2020</c:v>
                </c:pt>
                <c:pt idx="6">
                  <c:v>05/06/2020</c:v>
                </c:pt>
                <c:pt idx="7">
                  <c:v>05/05/2020</c:v>
                </c:pt>
                <c:pt idx="8">
                  <c:v>05/02/2020</c:v>
                </c:pt>
                <c:pt idx="9">
                  <c:v>05/07/2020</c:v>
                </c:pt>
                <c:pt idx="10">
                  <c:v>04/26/2020</c:v>
                </c:pt>
                <c:pt idx="11">
                  <c:v>05/03/2020</c:v>
                </c:pt>
                <c:pt idx="12">
                  <c:v>05/08/2020</c:v>
                </c:pt>
                <c:pt idx="13">
                  <c:v>05/09/2020</c:v>
                </c:pt>
              </c:strCache>
            </c:strRef>
          </c:cat>
          <c:val>
            <c:numRef>
              <c:f>Sheet1!$F$22:$F$35</c:f>
              <c:numCache>
                <c:formatCode>General</c:formatCode>
                <c:ptCount val="14"/>
                <c:pt idx="0">
                  <c:v>201</c:v>
                </c:pt>
                <c:pt idx="1">
                  <c:v>57</c:v>
                </c:pt>
                <c:pt idx="2">
                  <c:v>32</c:v>
                </c:pt>
                <c:pt idx="3">
                  <c:v>46</c:v>
                </c:pt>
                <c:pt idx="4">
                  <c:v>27</c:v>
                </c:pt>
                <c:pt idx="5">
                  <c:v>33</c:v>
                </c:pt>
                <c:pt idx="6">
                  <c:v>30</c:v>
                </c:pt>
                <c:pt idx="7">
                  <c:v>18</c:v>
                </c:pt>
                <c:pt idx="8">
                  <c:v>28</c:v>
                </c:pt>
                <c:pt idx="9">
                  <c:v>17</c:v>
                </c:pt>
                <c:pt idx="10">
                  <c:v>31</c:v>
                </c:pt>
                <c:pt idx="11">
                  <c:v>12</c:v>
                </c:pt>
                <c:pt idx="12">
                  <c:v>16</c:v>
                </c:pt>
                <c:pt idx="1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2-4186-BDF5-C31EC6ABA07F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Gwinnett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Sheet1!$A$22:$A$35</c:f>
              <c:strCache>
                <c:ptCount val="14"/>
                <c:pt idx="0">
                  <c:v>04/28/2020</c:v>
                </c:pt>
                <c:pt idx="1">
                  <c:v>04/27/2020</c:v>
                </c:pt>
                <c:pt idx="2">
                  <c:v>04/29/2020</c:v>
                </c:pt>
                <c:pt idx="3">
                  <c:v>05/01/2020</c:v>
                </c:pt>
                <c:pt idx="4">
                  <c:v>04/30/2020</c:v>
                </c:pt>
                <c:pt idx="5">
                  <c:v>05/04/2020</c:v>
                </c:pt>
                <c:pt idx="6">
                  <c:v>05/06/2020</c:v>
                </c:pt>
                <c:pt idx="7">
                  <c:v>05/05/2020</c:v>
                </c:pt>
                <c:pt idx="8">
                  <c:v>05/02/2020</c:v>
                </c:pt>
                <c:pt idx="9">
                  <c:v>05/07/2020</c:v>
                </c:pt>
                <c:pt idx="10">
                  <c:v>04/26/2020</c:v>
                </c:pt>
                <c:pt idx="11">
                  <c:v>05/03/2020</c:v>
                </c:pt>
                <c:pt idx="12">
                  <c:v>05/08/2020</c:v>
                </c:pt>
                <c:pt idx="13">
                  <c:v>05/09/2020</c:v>
                </c:pt>
              </c:strCache>
            </c:strRef>
          </c:cat>
          <c:val>
            <c:numRef>
              <c:f>Sheet1!$E$22:$E$35</c:f>
              <c:numCache>
                <c:formatCode>General</c:formatCode>
                <c:ptCount val="14"/>
                <c:pt idx="0">
                  <c:v>95</c:v>
                </c:pt>
                <c:pt idx="1">
                  <c:v>89</c:v>
                </c:pt>
                <c:pt idx="2">
                  <c:v>59</c:v>
                </c:pt>
                <c:pt idx="3">
                  <c:v>74</c:v>
                </c:pt>
                <c:pt idx="4">
                  <c:v>74</c:v>
                </c:pt>
                <c:pt idx="5">
                  <c:v>73</c:v>
                </c:pt>
                <c:pt idx="6">
                  <c:v>70</c:v>
                </c:pt>
                <c:pt idx="7">
                  <c:v>68</c:v>
                </c:pt>
                <c:pt idx="8">
                  <c:v>47</c:v>
                </c:pt>
                <c:pt idx="9">
                  <c:v>51</c:v>
                </c:pt>
                <c:pt idx="10">
                  <c:v>35</c:v>
                </c:pt>
                <c:pt idx="11">
                  <c:v>24</c:v>
                </c:pt>
                <c:pt idx="12">
                  <c:v>74</c:v>
                </c:pt>
                <c:pt idx="1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2-4186-BDF5-C31EC6ABA0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Fulton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Sheet1!$A$22:$A$35</c:f>
              <c:strCache>
                <c:ptCount val="14"/>
                <c:pt idx="0">
                  <c:v>04/28/2020</c:v>
                </c:pt>
                <c:pt idx="1">
                  <c:v>04/27/2020</c:v>
                </c:pt>
                <c:pt idx="2">
                  <c:v>04/29/2020</c:v>
                </c:pt>
                <c:pt idx="3">
                  <c:v>05/01/2020</c:v>
                </c:pt>
                <c:pt idx="4">
                  <c:v>04/30/2020</c:v>
                </c:pt>
                <c:pt idx="5">
                  <c:v>05/04/2020</c:v>
                </c:pt>
                <c:pt idx="6">
                  <c:v>05/06/2020</c:v>
                </c:pt>
                <c:pt idx="7">
                  <c:v>05/05/2020</c:v>
                </c:pt>
                <c:pt idx="8">
                  <c:v>05/02/2020</c:v>
                </c:pt>
                <c:pt idx="9">
                  <c:v>05/07/2020</c:v>
                </c:pt>
                <c:pt idx="10">
                  <c:v>04/26/2020</c:v>
                </c:pt>
                <c:pt idx="11">
                  <c:v>05/03/2020</c:v>
                </c:pt>
                <c:pt idx="12">
                  <c:v>05/08/2020</c:v>
                </c:pt>
                <c:pt idx="13">
                  <c:v>05/09/2020</c:v>
                </c:pt>
              </c:strCache>
            </c:strRef>
          </c:cat>
          <c:val>
            <c:numRef>
              <c:f>Sheet1!$D$22:$D$35</c:f>
              <c:numCache>
                <c:formatCode>General</c:formatCode>
                <c:ptCount val="14"/>
                <c:pt idx="0">
                  <c:v>79</c:v>
                </c:pt>
                <c:pt idx="1">
                  <c:v>52</c:v>
                </c:pt>
                <c:pt idx="2">
                  <c:v>78</c:v>
                </c:pt>
                <c:pt idx="3">
                  <c:v>54</c:v>
                </c:pt>
                <c:pt idx="4">
                  <c:v>73</c:v>
                </c:pt>
                <c:pt idx="5">
                  <c:v>49</c:v>
                </c:pt>
                <c:pt idx="6">
                  <c:v>58</c:v>
                </c:pt>
                <c:pt idx="7">
                  <c:v>61</c:v>
                </c:pt>
                <c:pt idx="8">
                  <c:v>29</c:v>
                </c:pt>
                <c:pt idx="9">
                  <c:v>73</c:v>
                </c:pt>
                <c:pt idx="10">
                  <c:v>35</c:v>
                </c:pt>
                <c:pt idx="11">
                  <c:v>34</c:v>
                </c:pt>
                <c:pt idx="12">
                  <c:v>47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52-4186-BDF5-C31EC6ABA07F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Cobb 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cat>
            <c:strRef>
              <c:f>Sheet1!$A$22:$A$35</c:f>
              <c:strCache>
                <c:ptCount val="14"/>
                <c:pt idx="0">
                  <c:v>04/28/2020</c:v>
                </c:pt>
                <c:pt idx="1">
                  <c:v>04/27/2020</c:v>
                </c:pt>
                <c:pt idx="2">
                  <c:v>04/29/2020</c:v>
                </c:pt>
                <c:pt idx="3">
                  <c:v>05/01/2020</c:v>
                </c:pt>
                <c:pt idx="4">
                  <c:v>04/30/2020</c:v>
                </c:pt>
                <c:pt idx="5">
                  <c:v>05/04/2020</c:v>
                </c:pt>
                <c:pt idx="6">
                  <c:v>05/06/2020</c:v>
                </c:pt>
                <c:pt idx="7">
                  <c:v>05/05/2020</c:v>
                </c:pt>
                <c:pt idx="8">
                  <c:v>05/02/2020</c:v>
                </c:pt>
                <c:pt idx="9">
                  <c:v>05/07/2020</c:v>
                </c:pt>
                <c:pt idx="10">
                  <c:v>04/26/2020</c:v>
                </c:pt>
                <c:pt idx="11">
                  <c:v>05/03/2020</c:v>
                </c:pt>
                <c:pt idx="12">
                  <c:v>05/08/2020</c:v>
                </c:pt>
                <c:pt idx="13">
                  <c:v>05/09/2020</c:v>
                </c:pt>
              </c:strCache>
            </c:strRef>
          </c:cat>
          <c:val>
            <c:numRef>
              <c:f>Sheet1!$B$22:$B$35</c:f>
              <c:numCache>
                <c:formatCode>General</c:formatCode>
                <c:ptCount val="14"/>
                <c:pt idx="0">
                  <c:v>49</c:v>
                </c:pt>
                <c:pt idx="1">
                  <c:v>87</c:v>
                </c:pt>
                <c:pt idx="2">
                  <c:v>43</c:v>
                </c:pt>
                <c:pt idx="3">
                  <c:v>65</c:v>
                </c:pt>
                <c:pt idx="4">
                  <c:v>64</c:v>
                </c:pt>
                <c:pt idx="5">
                  <c:v>41</c:v>
                </c:pt>
                <c:pt idx="6">
                  <c:v>27</c:v>
                </c:pt>
                <c:pt idx="7">
                  <c:v>52</c:v>
                </c:pt>
                <c:pt idx="8">
                  <c:v>28</c:v>
                </c:pt>
                <c:pt idx="9">
                  <c:v>30</c:v>
                </c:pt>
                <c:pt idx="10">
                  <c:v>35</c:v>
                </c:pt>
                <c:pt idx="11">
                  <c:v>19</c:v>
                </c:pt>
                <c:pt idx="12">
                  <c:v>68</c:v>
                </c:pt>
                <c:pt idx="1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52-4186-BDF5-C31EC6ABA07F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DeKalb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strRef>
              <c:f>Sheet1!$A$22:$A$35</c:f>
              <c:strCache>
                <c:ptCount val="14"/>
                <c:pt idx="0">
                  <c:v>04/28/2020</c:v>
                </c:pt>
                <c:pt idx="1">
                  <c:v>04/27/2020</c:v>
                </c:pt>
                <c:pt idx="2">
                  <c:v>04/29/2020</c:v>
                </c:pt>
                <c:pt idx="3">
                  <c:v>05/01/2020</c:v>
                </c:pt>
                <c:pt idx="4">
                  <c:v>04/30/2020</c:v>
                </c:pt>
                <c:pt idx="5">
                  <c:v>05/04/2020</c:v>
                </c:pt>
                <c:pt idx="6">
                  <c:v>05/06/2020</c:v>
                </c:pt>
                <c:pt idx="7">
                  <c:v>05/05/2020</c:v>
                </c:pt>
                <c:pt idx="8">
                  <c:v>05/02/2020</c:v>
                </c:pt>
                <c:pt idx="9">
                  <c:v>05/07/2020</c:v>
                </c:pt>
                <c:pt idx="10">
                  <c:v>04/26/2020</c:v>
                </c:pt>
                <c:pt idx="11">
                  <c:v>05/03/2020</c:v>
                </c:pt>
                <c:pt idx="12">
                  <c:v>05/08/2020</c:v>
                </c:pt>
                <c:pt idx="13">
                  <c:v>05/09/2020</c:v>
                </c:pt>
              </c:strCache>
            </c:strRef>
          </c:cat>
          <c:val>
            <c:numRef>
              <c:f>Sheet1!$C$22:$C$35</c:f>
              <c:numCache>
                <c:formatCode>General</c:formatCode>
                <c:ptCount val="14"/>
                <c:pt idx="0">
                  <c:v>67</c:v>
                </c:pt>
                <c:pt idx="1">
                  <c:v>74</c:v>
                </c:pt>
                <c:pt idx="2">
                  <c:v>82</c:v>
                </c:pt>
                <c:pt idx="3">
                  <c:v>51</c:v>
                </c:pt>
                <c:pt idx="4">
                  <c:v>65</c:v>
                </c:pt>
                <c:pt idx="5">
                  <c:v>67</c:v>
                </c:pt>
                <c:pt idx="6">
                  <c:v>62</c:v>
                </c:pt>
                <c:pt idx="7">
                  <c:v>66</c:v>
                </c:pt>
                <c:pt idx="8">
                  <c:v>51</c:v>
                </c:pt>
                <c:pt idx="9">
                  <c:v>50</c:v>
                </c:pt>
                <c:pt idx="10">
                  <c:v>24</c:v>
                </c:pt>
                <c:pt idx="11">
                  <c:v>18</c:v>
                </c:pt>
                <c:pt idx="12">
                  <c:v>60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52-4186-BDF5-C31EC6ABA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047384"/>
        <c:axId val="897047712"/>
      </c:barChart>
      <c:catAx>
        <c:axId val="897047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047712"/>
        <c:crosses val="autoZero"/>
        <c:auto val="1"/>
        <c:lblAlgn val="ctr"/>
        <c:lblOffset val="100"/>
        <c:noMultiLvlLbl val="0"/>
      </c:catAx>
      <c:valAx>
        <c:axId val="897047712"/>
        <c:scaling>
          <c:orientation val="minMax"/>
          <c:max val="2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04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12918660287086"/>
          <c:y val="0.10229493768368775"/>
          <c:w val="0.38556922729156462"/>
          <c:h val="6.7365740959026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Hall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m/d/yyyy</c:formatCode>
                <c:ptCount val="14"/>
                <c:pt idx="0">
                  <c:v>43947</c:v>
                </c:pt>
                <c:pt idx="1">
                  <c:v>43948</c:v>
                </c:pt>
                <c:pt idx="2">
                  <c:v>43949</c:v>
                </c:pt>
                <c:pt idx="3">
                  <c:v>43950</c:v>
                </c:pt>
                <c:pt idx="4">
                  <c:v>43951</c:v>
                </c:pt>
                <c:pt idx="5">
                  <c:v>43952</c:v>
                </c:pt>
                <c:pt idx="6">
                  <c:v>43953</c:v>
                </c:pt>
                <c:pt idx="7">
                  <c:v>43954</c:v>
                </c:pt>
                <c:pt idx="8">
                  <c:v>43955</c:v>
                </c:pt>
                <c:pt idx="9">
                  <c:v>43956</c:v>
                </c:pt>
                <c:pt idx="10">
                  <c:v>43957</c:v>
                </c:pt>
                <c:pt idx="11">
                  <c:v>43958</c:v>
                </c:pt>
                <c:pt idx="12">
                  <c:v>43959</c:v>
                </c:pt>
                <c:pt idx="13">
                  <c:v>43960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31</c:v>
                </c:pt>
                <c:pt idx="1">
                  <c:v>57</c:v>
                </c:pt>
                <c:pt idx="2">
                  <c:v>201</c:v>
                </c:pt>
                <c:pt idx="3">
                  <c:v>32</c:v>
                </c:pt>
                <c:pt idx="4">
                  <c:v>27</c:v>
                </c:pt>
                <c:pt idx="5">
                  <c:v>46</c:v>
                </c:pt>
                <c:pt idx="6">
                  <c:v>28</c:v>
                </c:pt>
                <c:pt idx="7">
                  <c:v>12</c:v>
                </c:pt>
                <c:pt idx="8">
                  <c:v>33</c:v>
                </c:pt>
                <c:pt idx="9">
                  <c:v>18</c:v>
                </c:pt>
                <c:pt idx="10">
                  <c:v>30</c:v>
                </c:pt>
                <c:pt idx="11">
                  <c:v>17</c:v>
                </c:pt>
                <c:pt idx="12">
                  <c:v>16</c:v>
                </c:pt>
                <c:pt idx="1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4-4D01-ADD9-EAD45018A6C5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Gwinnett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m/d/yyyy</c:formatCode>
                <c:ptCount val="14"/>
                <c:pt idx="0">
                  <c:v>43947</c:v>
                </c:pt>
                <c:pt idx="1">
                  <c:v>43948</c:v>
                </c:pt>
                <c:pt idx="2">
                  <c:v>43949</c:v>
                </c:pt>
                <c:pt idx="3">
                  <c:v>43950</c:v>
                </c:pt>
                <c:pt idx="4">
                  <c:v>43951</c:v>
                </c:pt>
                <c:pt idx="5">
                  <c:v>43952</c:v>
                </c:pt>
                <c:pt idx="6">
                  <c:v>43953</c:v>
                </c:pt>
                <c:pt idx="7">
                  <c:v>43954</c:v>
                </c:pt>
                <c:pt idx="8">
                  <c:v>43955</c:v>
                </c:pt>
                <c:pt idx="9">
                  <c:v>43956</c:v>
                </c:pt>
                <c:pt idx="10">
                  <c:v>43957</c:v>
                </c:pt>
                <c:pt idx="11">
                  <c:v>43958</c:v>
                </c:pt>
                <c:pt idx="12">
                  <c:v>43959</c:v>
                </c:pt>
                <c:pt idx="13">
                  <c:v>43960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35</c:v>
                </c:pt>
                <c:pt idx="1">
                  <c:v>89</c:v>
                </c:pt>
                <c:pt idx="2">
                  <c:v>95</c:v>
                </c:pt>
                <c:pt idx="3">
                  <c:v>59</c:v>
                </c:pt>
                <c:pt idx="4">
                  <c:v>74</c:v>
                </c:pt>
                <c:pt idx="5">
                  <c:v>74</c:v>
                </c:pt>
                <c:pt idx="6">
                  <c:v>47</c:v>
                </c:pt>
                <c:pt idx="7">
                  <c:v>24</c:v>
                </c:pt>
                <c:pt idx="8">
                  <c:v>73</c:v>
                </c:pt>
                <c:pt idx="9">
                  <c:v>68</c:v>
                </c:pt>
                <c:pt idx="10">
                  <c:v>70</c:v>
                </c:pt>
                <c:pt idx="11">
                  <c:v>51</c:v>
                </c:pt>
                <c:pt idx="12">
                  <c:v>74</c:v>
                </c:pt>
                <c:pt idx="1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A4-4D01-ADD9-EAD45018A6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Fulton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m/d/yyyy</c:formatCode>
                <c:ptCount val="14"/>
                <c:pt idx="0">
                  <c:v>43947</c:v>
                </c:pt>
                <c:pt idx="1">
                  <c:v>43948</c:v>
                </c:pt>
                <c:pt idx="2">
                  <c:v>43949</c:v>
                </c:pt>
                <c:pt idx="3">
                  <c:v>43950</c:v>
                </c:pt>
                <c:pt idx="4">
                  <c:v>43951</c:v>
                </c:pt>
                <c:pt idx="5">
                  <c:v>43952</c:v>
                </c:pt>
                <c:pt idx="6">
                  <c:v>43953</c:v>
                </c:pt>
                <c:pt idx="7">
                  <c:v>43954</c:v>
                </c:pt>
                <c:pt idx="8">
                  <c:v>43955</c:v>
                </c:pt>
                <c:pt idx="9">
                  <c:v>43956</c:v>
                </c:pt>
                <c:pt idx="10">
                  <c:v>43957</c:v>
                </c:pt>
                <c:pt idx="11">
                  <c:v>43958</c:v>
                </c:pt>
                <c:pt idx="12">
                  <c:v>43959</c:v>
                </c:pt>
                <c:pt idx="13">
                  <c:v>43960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35</c:v>
                </c:pt>
                <c:pt idx="1">
                  <c:v>52</c:v>
                </c:pt>
                <c:pt idx="2">
                  <c:v>79</c:v>
                </c:pt>
                <c:pt idx="3">
                  <c:v>78</c:v>
                </c:pt>
                <c:pt idx="4">
                  <c:v>73</c:v>
                </c:pt>
                <c:pt idx="5">
                  <c:v>54</c:v>
                </c:pt>
                <c:pt idx="6">
                  <c:v>29</c:v>
                </c:pt>
                <c:pt idx="7">
                  <c:v>34</c:v>
                </c:pt>
                <c:pt idx="8">
                  <c:v>49</c:v>
                </c:pt>
                <c:pt idx="9">
                  <c:v>61</c:v>
                </c:pt>
                <c:pt idx="10">
                  <c:v>58</c:v>
                </c:pt>
                <c:pt idx="11">
                  <c:v>73</c:v>
                </c:pt>
                <c:pt idx="12">
                  <c:v>47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A4-4D01-ADD9-EAD45018A6C5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Cobb 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m/d/yyyy</c:formatCode>
                <c:ptCount val="14"/>
                <c:pt idx="0">
                  <c:v>43947</c:v>
                </c:pt>
                <c:pt idx="1">
                  <c:v>43948</c:v>
                </c:pt>
                <c:pt idx="2">
                  <c:v>43949</c:v>
                </c:pt>
                <c:pt idx="3">
                  <c:v>43950</c:v>
                </c:pt>
                <c:pt idx="4">
                  <c:v>43951</c:v>
                </c:pt>
                <c:pt idx="5">
                  <c:v>43952</c:v>
                </c:pt>
                <c:pt idx="6">
                  <c:v>43953</c:v>
                </c:pt>
                <c:pt idx="7">
                  <c:v>43954</c:v>
                </c:pt>
                <c:pt idx="8">
                  <c:v>43955</c:v>
                </c:pt>
                <c:pt idx="9">
                  <c:v>43956</c:v>
                </c:pt>
                <c:pt idx="10">
                  <c:v>43957</c:v>
                </c:pt>
                <c:pt idx="11">
                  <c:v>43958</c:v>
                </c:pt>
                <c:pt idx="12">
                  <c:v>43959</c:v>
                </c:pt>
                <c:pt idx="13">
                  <c:v>43960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35</c:v>
                </c:pt>
                <c:pt idx="1">
                  <c:v>87</c:v>
                </c:pt>
                <c:pt idx="2">
                  <c:v>49</c:v>
                </c:pt>
                <c:pt idx="3">
                  <c:v>43</c:v>
                </c:pt>
                <c:pt idx="4">
                  <c:v>64</c:v>
                </c:pt>
                <c:pt idx="5">
                  <c:v>65</c:v>
                </c:pt>
                <c:pt idx="6">
                  <c:v>28</c:v>
                </c:pt>
                <c:pt idx="7">
                  <c:v>19</c:v>
                </c:pt>
                <c:pt idx="8">
                  <c:v>41</c:v>
                </c:pt>
                <c:pt idx="9">
                  <c:v>52</c:v>
                </c:pt>
                <c:pt idx="10">
                  <c:v>27</c:v>
                </c:pt>
                <c:pt idx="11">
                  <c:v>30</c:v>
                </c:pt>
                <c:pt idx="12">
                  <c:v>68</c:v>
                </c:pt>
                <c:pt idx="1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A4-4D01-ADD9-EAD45018A6C5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DeKalb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m/d/yyyy</c:formatCode>
                <c:ptCount val="14"/>
                <c:pt idx="0">
                  <c:v>43947</c:v>
                </c:pt>
                <c:pt idx="1">
                  <c:v>43948</c:v>
                </c:pt>
                <c:pt idx="2">
                  <c:v>43949</c:v>
                </c:pt>
                <c:pt idx="3">
                  <c:v>43950</c:v>
                </c:pt>
                <c:pt idx="4">
                  <c:v>43951</c:v>
                </c:pt>
                <c:pt idx="5">
                  <c:v>43952</c:v>
                </c:pt>
                <c:pt idx="6">
                  <c:v>43953</c:v>
                </c:pt>
                <c:pt idx="7">
                  <c:v>43954</c:v>
                </c:pt>
                <c:pt idx="8">
                  <c:v>43955</c:v>
                </c:pt>
                <c:pt idx="9">
                  <c:v>43956</c:v>
                </c:pt>
                <c:pt idx="10">
                  <c:v>43957</c:v>
                </c:pt>
                <c:pt idx="11">
                  <c:v>43958</c:v>
                </c:pt>
                <c:pt idx="12">
                  <c:v>43959</c:v>
                </c:pt>
                <c:pt idx="13">
                  <c:v>43960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24</c:v>
                </c:pt>
                <c:pt idx="1">
                  <c:v>74</c:v>
                </c:pt>
                <c:pt idx="2">
                  <c:v>67</c:v>
                </c:pt>
                <c:pt idx="3">
                  <c:v>82</c:v>
                </c:pt>
                <c:pt idx="4">
                  <c:v>65</c:v>
                </c:pt>
                <c:pt idx="5">
                  <c:v>51</c:v>
                </c:pt>
                <c:pt idx="6">
                  <c:v>51</c:v>
                </c:pt>
                <c:pt idx="7">
                  <c:v>18</c:v>
                </c:pt>
                <c:pt idx="8">
                  <c:v>67</c:v>
                </c:pt>
                <c:pt idx="9">
                  <c:v>66</c:v>
                </c:pt>
                <c:pt idx="10">
                  <c:v>62</c:v>
                </c:pt>
                <c:pt idx="11">
                  <c:v>50</c:v>
                </c:pt>
                <c:pt idx="12">
                  <c:v>60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A4-4D01-ADD9-EAD45018A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047384"/>
        <c:axId val="897047712"/>
      </c:barChart>
      <c:dateAx>
        <c:axId val="8970473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047712"/>
        <c:crosses val="autoZero"/>
        <c:auto val="1"/>
        <c:lblOffset val="100"/>
        <c:baseTimeUnit val="days"/>
      </c:dateAx>
      <c:valAx>
        <c:axId val="897047712"/>
        <c:scaling>
          <c:orientation val="minMax"/>
          <c:max val="2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04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39462337652556"/>
          <c:y val="0.10139812942962549"/>
          <c:w val="0.38409899191581032"/>
          <c:h val="6.6029806674397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Hall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Sheet1!$A$2:$A$15</c:f>
              <c:numCache>
                <c:formatCode>m/d/yyyy</c:formatCode>
                <c:ptCount val="14"/>
                <c:pt idx="0">
                  <c:v>43947</c:v>
                </c:pt>
                <c:pt idx="1">
                  <c:v>43948</c:v>
                </c:pt>
                <c:pt idx="2">
                  <c:v>43949</c:v>
                </c:pt>
                <c:pt idx="3">
                  <c:v>43950</c:v>
                </c:pt>
                <c:pt idx="4">
                  <c:v>43951</c:v>
                </c:pt>
                <c:pt idx="5">
                  <c:v>43952</c:v>
                </c:pt>
                <c:pt idx="6">
                  <c:v>43953</c:v>
                </c:pt>
                <c:pt idx="7">
                  <c:v>43954</c:v>
                </c:pt>
                <c:pt idx="8">
                  <c:v>43955</c:v>
                </c:pt>
                <c:pt idx="9">
                  <c:v>43956</c:v>
                </c:pt>
                <c:pt idx="10">
                  <c:v>43957</c:v>
                </c:pt>
                <c:pt idx="11">
                  <c:v>43958</c:v>
                </c:pt>
                <c:pt idx="12">
                  <c:v>43959</c:v>
                </c:pt>
                <c:pt idx="13">
                  <c:v>43960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31</c:v>
                </c:pt>
                <c:pt idx="1">
                  <c:v>57</c:v>
                </c:pt>
                <c:pt idx="2">
                  <c:v>201</c:v>
                </c:pt>
                <c:pt idx="3">
                  <c:v>32</c:v>
                </c:pt>
                <c:pt idx="4">
                  <c:v>27</c:v>
                </c:pt>
                <c:pt idx="5">
                  <c:v>46</c:v>
                </c:pt>
                <c:pt idx="6">
                  <c:v>28</c:v>
                </c:pt>
                <c:pt idx="7">
                  <c:v>12</c:v>
                </c:pt>
                <c:pt idx="8">
                  <c:v>33</c:v>
                </c:pt>
                <c:pt idx="9">
                  <c:v>18</c:v>
                </c:pt>
                <c:pt idx="10">
                  <c:v>30</c:v>
                </c:pt>
                <c:pt idx="11">
                  <c:v>17</c:v>
                </c:pt>
                <c:pt idx="12">
                  <c:v>16</c:v>
                </c:pt>
                <c:pt idx="1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CC-4387-95FC-A250260F7C0F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Gwinnett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Sheet1!$A$2:$A$15</c:f>
              <c:numCache>
                <c:formatCode>m/d/yyyy</c:formatCode>
                <c:ptCount val="14"/>
                <c:pt idx="0">
                  <c:v>43947</c:v>
                </c:pt>
                <c:pt idx="1">
                  <c:v>43948</c:v>
                </c:pt>
                <c:pt idx="2">
                  <c:v>43949</c:v>
                </c:pt>
                <c:pt idx="3">
                  <c:v>43950</c:v>
                </c:pt>
                <c:pt idx="4">
                  <c:v>43951</c:v>
                </c:pt>
                <c:pt idx="5">
                  <c:v>43952</c:v>
                </c:pt>
                <c:pt idx="6">
                  <c:v>43953</c:v>
                </c:pt>
                <c:pt idx="7">
                  <c:v>43954</c:v>
                </c:pt>
                <c:pt idx="8">
                  <c:v>43955</c:v>
                </c:pt>
                <c:pt idx="9">
                  <c:v>43956</c:v>
                </c:pt>
                <c:pt idx="10">
                  <c:v>43957</c:v>
                </c:pt>
                <c:pt idx="11">
                  <c:v>43958</c:v>
                </c:pt>
                <c:pt idx="12">
                  <c:v>43959</c:v>
                </c:pt>
                <c:pt idx="13">
                  <c:v>43960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35</c:v>
                </c:pt>
                <c:pt idx="1">
                  <c:v>89</c:v>
                </c:pt>
                <c:pt idx="2">
                  <c:v>95</c:v>
                </c:pt>
                <c:pt idx="3">
                  <c:v>59</c:v>
                </c:pt>
                <c:pt idx="4">
                  <c:v>74</c:v>
                </c:pt>
                <c:pt idx="5">
                  <c:v>74</c:v>
                </c:pt>
                <c:pt idx="6">
                  <c:v>47</c:v>
                </c:pt>
                <c:pt idx="7">
                  <c:v>24</c:v>
                </c:pt>
                <c:pt idx="8">
                  <c:v>73</c:v>
                </c:pt>
                <c:pt idx="9">
                  <c:v>68</c:v>
                </c:pt>
                <c:pt idx="10">
                  <c:v>70</c:v>
                </c:pt>
                <c:pt idx="11">
                  <c:v>51</c:v>
                </c:pt>
                <c:pt idx="12">
                  <c:v>74</c:v>
                </c:pt>
                <c:pt idx="13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CC-4387-95FC-A250260F7C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Fulton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Sheet1!$A$2:$A$15</c:f>
              <c:numCache>
                <c:formatCode>m/d/yyyy</c:formatCode>
                <c:ptCount val="14"/>
                <c:pt idx="0">
                  <c:v>43947</c:v>
                </c:pt>
                <c:pt idx="1">
                  <c:v>43948</c:v>
                </c:pt>
                <c:pt idx="2">
                  <c:v>43949</c:v>
                </c:pt>
                <c:pt idx="3">
                  <c:v>43950</c:v>
                </c:pt>
                <c:pt idx="4">
                  <c:v>43951</c:v>
                </c:pt>
                <c:pt idx="5">
                  <c:v>43952</c:v>
                </c:pt>
                <c:pt idx="6">
                  <c:v>43953</c:v>
                </c:pt>
                <c:pt idx="7">
                  <c:v>43954</c:v>
                </c:pt>
                <c:pt idx="8">
                  <c:v>43955</c:v>
                </c:pt>
                <c:pt idx="9">
                  <c:v>43956</c:v>
                </c:pt>
                <c:pt idx="10">
                  <c:v>43957</c:v>
                </c:pt>
                <c:pt idx="11">
                  <c:v>43958</c:v>
                </c:pt>
                <c:pt idx="12">
                  <c:v>43959</c:v>
                </c:pt>
                <c:pt idx="13">
                  <c:v>43960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35</c:v>
                </c:pt>
                <c:pt idx="1">
                  <c:v>52</c:v>
                </c:pt>
                <c:pt idx="2">
                  <c:v>79</c:v>
                </c:pt>
                <c:pt idx="3">
                  <c:v>78</c:v>
                </c:pt>
                <c:pt idx="4">
                  <c:v>73</c:v>
                </c:pt>
                <c:pt idx="5">
                  <c:v>54</c:v>
                </c:pt>
                <c:pt idx="6">
                  <c:v>29</c:v>
                </c:pt>
                <c:pt idx="7">
                  <c:v>34</c:v>
                </c:pt>
                <c:pt idx="8">
                  <c:v>49</c:v>
                </c:pt>
                <c:pt idx="9">
                  <c:v>61</c:v>
                </c:pt>
                <c:pt idx="10">
                  <c:v>58</c:v>
                </c:pt>
                <c:pt idx="11">
                  <c:v>73</c:v>
                </c:pt>
                <c:pt idx="12">
                  <c:v>47</c:v>
                </c:pt>
                <c:pt idx="1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CC-4387-95FC-A250260F7C0F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Cobb </c:v>
                </c:pt>
              </c:strCache>
            </c:strRef>
          </c:tx>
          <c:spPr>
            <a:ln w="28575" cap="rnd">
              <a:solidFill>
                <a:srgbClr val="99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66FF"/>
              </a:solidFill>
              <a:ln w="9525">
                <a:solidFill>
                  <a:srgbClr val="9966FF"/>
                </a:solidFill>
              </a:ln>
              <a:effectLst/>
            </c:spPr>
          </c:marker>
          <c:cat>
            <c:numRef>
              <c:f>Sheet1!$A$2:$A$15</c:f>
              <c:numCache>
                <c:formatCode>m/d/yyyy</c:formatCode>
                <c:ptCount val="14"/>
                <c:pt idx="0">
                  <c:v>43947</c:v>
                </c:pt>
                <c:pt idx="1">
                  <c:v>43948</c:v>
                </c:pt>
                <c:pt idx="2">
                  <c:v>43949</c:v>
                </c:pt>
                <c:pt idx="3">
                  <c:v>43950</c:v>
                </c:pt>
                <c:pt idx="4">
                  <c:v>43951</c:v>
                </c:pt>
                <c:pt idx="5">
                  <c:v>43952</c:v>
                </c:pt>
                <c:pt idx="6">
                  <c:v>43953</c:v>
                </c:pt>
                <c:pt idx="7">
                  <c:v>43954</c:v>
                </c:pt>
                <c:pt idx="8">
                  <c:v>43955</c:v>
                </c:pt>
                <c:pt idx="9">
                  <c:v>43956</c:v>
                </c:pt>
                <c:pt idx="10">
                  <c:v>43957</c:v>
                </c:pt>
                <c:pt idx="11">
                  <c:v>43958</c:v>
                </c:pt>
                <c:pt idx="12">
                  <c:v>43959</c:v>
                </c:pt>
                <c:pt idx="13">
                  <c:v>43960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35</c:v>
                </c:pt>
                <c:pt idx="1">
                  <c:v>87</c:v>
                </c:pt>
                <c:pt idx="2">
                  <c:v>49</c:v>
                </c:pt>
                <c:pt idx="3">
                  <c:v>43</c:v>
                </c:pt>
                <c:pt idx="4">
                  <c:v>64</c:v>
                </c:pt>
                <c:pt idx="5">
                  <c:v>65</c:v>
                </c:pt>
                <c:pt idx="6">
                  <c:v>28</c:v>
                </c:pt>
                <c:pt idx="7">
                  <c:v>19</c:v>
                </c:pt>
                <c:pt idx="8">
                  <c:v>41</c:v>
                </c:pt>
                <c:pt idx="9">
                  <c:v>52</c:v>
                </c:pt>
                <c:pt idx="10">
                  <c:v>27</c:v>
                </c:pt>
                <c:pt idx="11">
                  <c:v>30</c:v>
                </c:pt>
                <c:pt idx="12">
                  <c:v>68</c:v>
                </c:pt>
                <c:pt idx="13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CC-4387-95FC-A250260F7C0F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DeKalb</c:v>
                </c:pt>
              </c:strCache>
            </c:strRef>
          </c:tx>
          <c:spPr>
            <a:ln w="28575" cap="rnd">
              <a:solidFill>
                <a:srgbClr val="33CC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CC"/>
              </a:solidFill>
              <a:ln w="9525">
                <a:solidFill>
                  <a:srgbClr val="33CCCC"/>
                </a:solidFill>
              </a:ln>
              <a:effectLst/>
            </c:spPr>
          </c:marker>
          <c:cat>
            <c:numRef>
              <c:f>Sheet1!$A$2:$A$15</c:f>
              <c:numCache>
                <c:formatCode>m/d/yyyy</c:formatCode>
                <c:ptCount val="14"/>
                <c:pt idx="0">
                  <c:v>43947</c:v>
                </c:pt>
                <c:pt idx="1">
                  <c:v>43948</c:v>
                </c:pt>
                <c:pt idx="2">
                  <c:v>43949</c:v>
                </c:pt>
                <c:pt idx="3">
                  <c:v>43950</c:v>
                </c:pt>
                <c:pt idx="4">
                  <c:v>43951</c:v>
                </c:pt>
                <c:pt idx="5">
                  <c:v>43952</c:v>
                </c:pt>
                <c:pt idx="6">
                  <c:v>43953</c:v>
                </c:pt>
                <c:pt idx="7">
                  <c:v>43954</c:v>
                </c:pt>
                <c:pt idx="8">
                  <c:v>43955</c:v>
                </c:pt>
                <c:pt idx="9">
                  <c:v>43956</c:v>
                </c:pt>
                <c:pt idx="10">
                  <c:v>43957</c:v>
                </c:pt>
                <c:pt idx="11">
                  <c:v>43958</c:v>
                </c:pt>
                <c:pt idx="12">
                  <c:v>43959</c:v>
                </c:pt>
                <c:pt idx="13">
                  <c:v>43960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24</c:v>
                </c:pt>
                <c:pt idx="1">
                  <c:v>74</c:v>
                </c:pt>
                <c:pt idx="2">
                  <c:v>67</c:v>
                </c:pt>
                <c:pt idx="3">
                  <c:v>82</c:v>
                </c:pt>
                <c:pt idx="4">
                  <c:v>65</c:v>
                </c:pt>
                <c:pt idx="5">
                  <c:v>51</c:v>
                </c:pt>
                <c:pt idx="6">
                  <c:v>51</c:v>
                </c:pt>
                <c:pt idx="7">
                  <c:v>18</c:v>
                </c:pt>
                <c:pt idx="8">
                  <c:v>67</c:v>
                </c:pt>
                <c:pt idx="9">
                  <c:v>66</c:v>
                </c:pt>
                <c:pt idx="10">
                  <c:v>62</c:v>
                </c:pt>
                <c:pt idx="11">
                  <c:v>50</c:v>
                </c:pt>
                <c:pt idx="12">
                  <c:v>60</c:v>
                </c:pt>
                <c:pt idx="1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CC-4387-95FC-A250260F7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047384"/>
        <c:axId val="897047712"/>
      </c:lineChart>
      <c:dateAx>
        <c:axId val="8970473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047712"/>
        <c:crosses val="autoZero"/>
        <c:auto val="1"/>
        <c:lblOffset val="100"/>
        <c:baseTimeUnit val="days"/>
      </c:dateAx>
      <c:valAx>
        <c:axId val="897047712"/>
        <c:scaling>
          <c:orientation val="minMax"/>
          <c:max val="2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04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39462337652556"/>
          <c:y val="0.10139812942962549"/>
          <c:w val="0.54554949220479942"/>
          <c:h val="6.596527861353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BD020-BC0A-472B-830F-306895CB4575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04D72-B57E-456A-9ADE-718BFD86FE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5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6739-857E-49CE-84F8-3C5A041714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2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95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71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1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03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3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0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7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9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 dirty="0">
              <a:solidFill>
                <a:srgbClr val="5A490C"/>
              </a:solidFill>
              <a:latin typeface="Univers Condense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5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8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04D72-B57E-456A-9ADE-718BFD86FE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2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9F0D-6906-440D-AB3E-AF171E08F420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AE4-FD4B-48E7-B9CE-81AE38380DF0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10FC-0D23-47CB-93DD-2332E0A9F37D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2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BD56-E42B-42DD-8474-697904166CA4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1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F4C8-6C6A-4F18-B597-D1B2CF6C3606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9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457F-E16C-40B0-97DE-DAE622011855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1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aramond" panose="020204040303010108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Garamond" panose="020204040303010108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CA7A-C962-42A9-8916-4CEE0C19566A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2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379-0611-4B0B-A577-11AF0C0362CE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3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C25D-4F34-49AF-9C82-E86F7757D419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7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AA7-DB4A-46A4-93AB-3294BB38213D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4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FC59-2F2C-4D4B-8945-F4568DF73B1A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5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ACB5-DA5F-4E72-A3AB-714507C69E23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heinc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ites.tufts.edu/naumovalabs/tea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Garamond" panose="02020404030301010803" pitchFamily="18" charset="0"/>
              </a:rPr>
              <a:t>E</a:t>
            </a:r>
            <a:r>
              <a:rPr lang="en-US" sz="6000" baseline="30000" dirty="0">
                <a:latin typeface="Garamond" panose="02020404030301010803" pitchFamily="18" charset="0"/>
              </a:rPr>
              <a:t>3</a:t>
            </a:r>
            <a:r>
              <a:rPr lang="en-US" sz="6000" dirty="0">
                <a:latin typeface="Garamond" panose="02020404030301010803" pitchFamily="18" charset="0"/>
              </a:rPr>
              <a:t> Data Visualizations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Garamond" panose="02020404030301010803" pitchFamily="18" charset="0"/>
              </a:rPr>
              <a:t>Tania M. Alarcon </a:t>
            </a:r>
            <a:r>
              <a:rPr lang="en-US" sz="2800" dirty="0" err="1">
                <a:latin typeface="Garamond" panose="02020404030301010803" pitchFamily="18" charset="0"/>
              </a:rPr>
              <a:t>Falconi</a:t>
            </a:r>
            <a:r>
              <a:rPr lang="en-US" sz="2800" dirty="0">
                <a:latin typeface="Garamond" panose="02020404030301010803" pitchFamily="18" charset="0"/>
              </a:rPr>
              <a:t>, Ph.D.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hlinkClick r:id="rId3"/>
              </a:rPr>
              <a:t>Environmental Health &amp; Engineering</a:t>
            </a:r>
            <a:endParaRPr lang="en-US" sz="28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Garamond" panose="02020404030301010803" pitchFamily="18" charset="0"/>
                <a:hlinkClick r:id="rId4"/>
              </a:rPr>
              <a:t>Tufts University</a:t>
            </a:r>
            <a:endParaRPr lang="en-US" sz="2800" dirty="0">
              <a:latin typeface="Garamond" panose="02020404030301010803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Garamond" panose="02020404030301010803" pitchFamily="18" charset="0"/>
              </a:rPr>
              <a:t>March 3, 2021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61000" y="35644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0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Discuss key concepts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Critically evaluate graphical displays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Identify best practices</a:t>
            </a:r>
          </a:p>
          <a:p>
            <a:pPr>
              <a:spcAft>
                <a:spcPts val="1200"/>
              </a:spcAft>
            </a:pP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8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4DAB23-4CAC-43C1-9E2F-3435CF90B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22793" r="1836"/>
          <a:stretch/>
        </p:blipFill>
        <p:spPr bwMode="auto">
          <a:xfrm>
            <a:off x="138870" y="571221"/>
            <a:ext cx="10454455" cy="471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321ED7-DBE8-4A9C-B74F-F89662D6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0" y="39473"/>
            <a:ext cx="11037424" cy="549275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Top 5 counties with the greatest number of confirmed COVID-19 cases. </a:t>
            </a:r>
            <a:br>
              <a:rPr lang="en-US" sz="2000" b="1" dirty="0"/>
            </a:br>
            <a:r>
              <a:rPr lang="en-US" sz="2000" dirty="0"/>
              <a:t>The chart below represents the most impacted counties over the past 15 days and the number of cases over time. 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A101C2E-FB08-4DD9-9454-EA02BE4FD973}"/>
              </a:ext>
            </a:extLst>
          </p:cNvPr>
          <p:cNvSpPr txBox="1">
            <a:spLocks/>
          </p:cNvSpPr>
          <p:nvPr/>
        </p:nvSpPr>
        <p:spPr>
          <a:xfrm>
            <a:off x="7030251" y="6635964"/>
            <a:ext cx="5455534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cap="none" dirty="0">
                <a:solidFill>
                  <a:srgbClr val="191919"/>
                </a:solidFill>
                <a:latin typeface="Garamond" panose="02020404030301010803" pitchFamily="18" charset="0"/>
              </a:rPr>
              <a:t>Source: https://teachdatascience.com/ethicaldataviz/</a:t>
            </a:r>
          </a:p>
          <a:p>
            <a:pPr>
              <a:spcBef>
                <a:spcPts val="0"/>
              </a:spcBef>
            </a:pPr>
            <a:endParaRPr lang="en-US" sz="1400" cap="none" dirty="0">
              <a:solidFill>
                <a:srgbClr val="191919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F3BD32-30A7-4A78-8E77-CDE177E0C9EB}"/>
                  </a:ext>
                </a:extLst>
              </p:cNvPr>
              <p:cNvSpPr txBox="1"/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F3BD32-30A7-4A78-8E77-CDE177E0C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25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4DAB23-4CAC-43C1-9E2F-3435CF90B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22793" r="1836"/>
          <a:stretch/>
        </p:blipFill>
        <p:spPr bwMode="auto">
          <a:xfrm>
            <a:off x="538115" y="571221"/>
            <a:ext cx="6528630" cy="29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321ED7-DBE8-4A9C-B74F-F89662D6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91" y="39473"/>
            <a:ext cx="11037424" cy="549275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Top 5 counties with the greatest number of confirmed COVID-19 cases. </a:t>
            </a:r>
            <a:br>
              <a:rPr lang="en-US" sz="2000" b="1" dirty="0"/>
            </a:br>
            <a:r>
              <a:rPr lang="en-US" sz="2000" dirty="0"/>
              <a:t>The chart below represents the most impacted counties over the past 15 days and the number of cases over time.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3F215B3-C907-43CD-AA76-F0B4FC6D0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651538"/>
              </p:ext>
            </p:extLst>
          </p:nvPr>
        </p:nvGraphicFramePr>
        <p:xfrm>
          <a:off x="490201" y="3576561"/>
          <a:ext cx="6664325" cy="355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2985C5-41DF-4FA2-80ED-7A95D88514E6}"/>
              </a:ext>
            </a:extLst>
          </p:cNvPr>
          <p:cNvCxnSpPr/>
          <p:nvPr/>
        </p:nvCxnSpPr>
        <p:spPr>
          <a:xfrm>
            <a:off x="476250" y="2571750"/>
            <a:ext cx="627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312688-50A8-4D09-95BA-D7717CC6AE97}"/>
              </a:ext>
            </a:extLst>
          </p:cNvPr>
          <p:cNvCxnSpPr/>
          <p:nvPr/>
        </p:nvCxnSpPr>
        <p:spPr>
          <a:xfrm>
            <a:off x="476250" y="1847850"/>
            <a:ext cx="627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48C9CE-B766-44EA-8317-5B7DA932FF09}"/>
                  </a:ext>
                </a:extLst>
              </p:cNvPr>
              <p:cNvSpPr txBox="1"/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48C9CE-B766-44EA-8317-5B7DA932F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77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304FDB-420B-420E-8071-65B6F046973C}"/>
                  </a:ext>
                </a:extLst>
              </p:cNvPr>
              <p:cNvSpPr txBox="1"/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304FDB-420B-420E-8071-65B6F046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497CD6C-F6CB-4EED-ABDB-F2B2C91363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911636"/>
              </p:ext>
            </p:extLst>
          </p:nvPr>
        </p:nvGraphicFramePr>
        <p:xfrm>
          <a:off x="471855" y="3609975"/>
          <a:ext cx="6661150" cy="352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:a16="http://schemas.microsoft.com/office/drawing/2014/main" id="{D115686B-9BFE-408A-B197-53E5935C9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22793" r="1836"/>
          <a:stretch/>
        </p:blipFill>
        <p:spPr bwMode="auto">
          <a:xfrm>
            <a:off x="538115" y="571221"/>
            <a:ext cx="6528630" cy="29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978E2D3-0BC1-4917-92FA-F15A7800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91" y="39473"/>
            <a:ext cx="11037424" cy="549275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Top 5 counties with the greatest number of confirmed COVID-19 cases. </a:t>
            </a:r>
            <a:br>
              <a:rPr lang="en-US" sz="2000" b="1" dirty="0"/>
            </a:br>
            <a:r>
              <a:rPr lang="en-US" sz="2000" dirty="0"/>
              <a:t>The chart below represents the most impacted counties over the past 15 days and the number of cases over time. </a:t>
            </a:r>
          </a:p>
        </p:txBody>
      </p:sp>
    </p:spTree>
    <p:extLst>
      <p:ext uri="{BB962C8B-B14F-4D97-AF65-F5344CB8AC3E}">
        <p14:creationId xmlns:p14="http://schemas.microsoft.com/office/powerpoint/2010/main" val="350049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304FDB-420B-420E-8071-65B6F046973C}"/>
                  </a:ext>
                </a:extLst>
              </p:cNvPr>
              <p:cNvSpPr txBox="1"/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304FDB-420B-420E-8071-65B6F046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DCAFA0-CE38-4CD7-BC2C-1D1F9487B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93863"/>
              </p:ext>
            </p:extLst>
          </p:nvPr>
        </p:nvGraphicFramePr>
        <p:xfrm>
          <a:off x="538115" y="3569636"/>
          <a:ext cx="6661150" cy="349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:a16="http://schemas.microsoft.com/office/drawing/2014/main" id="{4C208FCA-D651-47F0-9F71-32E269BAB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22793" r="1836"/>
          <a:stretch/>
        </p:blipFill>
        <p:spPr bwMode="auto">
          <a:xfrm>
            <a:off x="538115" y="571221"/>
            <a:ext cx="6528630" cy="29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5F9A8F8-140D-48AA-9B4D-50EDF5AA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91" y="39473"/>
            <a:ext cx="11037424" cy="549275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Top 5 counties with the greatest number of confirmed COVID-19 cases. </a:t>
            </a:r>
            <a:br>
              <a:rPr lang="en-US" sz="2000" b="1" dirty="0"/>
            </a:br>
            <a:r>
              <a:rPr lang="en-US" sz="2000" dirty="0"/>
              <a:t>The chart below represents the most impacted counties over the past 15 days and the number of cases over time.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1CD6CE-E5C5-4676-8106-10110AA93BF4}"/>
              </a:ext>
            </a:extLst>
          </p:cNvPr>
          <p:cNvSpPr txBox="1"/>
          <p:nvPr/>
        </p:nvSpPr>
        <p:spPr>
          <a:xfrm>
            <a:off x="8195794" y="6567586"/>
            <a:ext cx="3996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91919"/>
                </a:solidFill>
                <a:latin typeface="Garamond" panose="02020404030301010803" pitchFamily="18" charset="0"/>
              </a:rPr>
              <a:t>https://dph.georgia.gov/covid-19-daily-status-report</a:t>
            </a:r>
          </a:p>
        </p:txBody>
      </p:sp>
    </p:spTree>
    <p:extLst>
      <p:ext uri="{BB962C8B-B14F-4D97-AF65-F5344CB8AC3E}">
        <p14:creationId xmlns:p14="http://schemas.microsoft.com/office/powerpoint/2010/main" val="1039249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4" name="Picture 6" descr="Florida gun deaths">
            <a:extLst>
              <a:ext uri="{FF2B5EF4-FFF2-40B4-BE49-F238E27FC236}">
                <a16:creationId xmlns:a16="http://schemas.microsoft.com/office/drawing/2014/main" id="{C4AEB7E3-7022-4080-8A2C-7B00CF06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3" y="326902"/>
            <a:ext cx="4682925" cy="5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4">
            <a:extLst>
              <a:ext uri="{FF2B5EF4-FFF2-40B4-BE49-F238E27FC236}">
                <a16:creationId xmlns:a16="http://schemas.microsoft.com/office/drawing/2014/main" id="{A5726C01-07BA-4FFB-B69B-65B6768CD604}"/>
              </a:ext>
            </a:extLst>
          </p:cNvPr>
          <p:cNvSpPr txBox="1">
            <a:spLocks/>
          </p:cNvSpPr>
          <p:nvPr/>
        </p:nvSpPr>
        <p:spPr>
          <a:xfrm>
            <a:off x="101735" y="6574400"/>
            <a:ext cx="10894214" cy="36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cap="none" dirty="0">
                <a:solidFill>
                  <a:srgbClr val="191919"/>
                </a:solidFill>
                <a:latin typeface="Garamond" panose="02020404030301010803" pitchFamily="18" charset="0"/>
              </a:rPr>
              <a:t>Source: https://www.businessinsider.com/gun-deaths-in-florida-increased-with-stand-your-ground-2014-2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B5F97D-8CBC-4F14-A564-8B3DE90435EA}"/>
                  </a:ext>
                </a:extLst>
              </p:cNvPr>
              <p:cNvSpPr txBox="1"/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B5F97D-8CBC-4F14-A564-8B3DE9043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27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4" name="Picture 6" descr="Florida gun deaths">
            <a:extLst>
              <a:ext uri="{FF2B5EF4-FFF2-40B4-BE49-F238E27FC236}">
                <a16:creationId xmlns:a16="http://schemas.microsoft.com/office/drawing/2014/main" id="{C4AEB7E3-7022-4080-8A2C-7B00CF06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3" y="326902"/>
            <a:ext cx="4682925" cy="5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4">
            <a:extLst>
              <a:ext uri="{FF2B5EF4-FFF2-40B4-BE49-F238E27FC236}">
                <a16:creationId xmlns:a16="http://schemas.microsoft.com/office/drawing/2014/main" id="{A5726C01-07BA-4FFB-B69B-65B6768CD604}"/>
              </a:ext>
            </a:extLst>
          </p:cNvPr>
          <p:cNvSpPr txBox="1">
            <a:spLocks/>
          </p:cNvSpPr>
          <p:nvPr/>
        </p:nvSpPr>
        <p:spPr>
          <a:xfrm>
            <a:off x="101735" y="6574400"/>
            <a:ext cx="10894214" cy="36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cap="none" dirty="0">
                <a:solidFill>
                  <a:srgbClr val="191919"/>
                </a:solidFill>
                <a:latin typeface="Garamond" panose="02020404030301010803" pitchFamily="18" charset="0"/>
              </a:rPr>
              <a:t>Source: https://www.businessinsider.com/gun-deaths-in-florida-increased-with-stand-your-ground-2014-2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B5F97D-8CBC-4F14-A564-8B3DE90435EA}"/>
                  </a:ext>
                </a:extLst>
              </p:cNvPr>
              <p:cNvSpPr txBox="1"/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B5F97D-8CBC-4F14-A564-8B3DE9043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Florida gun deaths chart">
            <a:extLst>
              <a:ext uri="{FF2B5EF4-FFF2-40B4-BE49-F238E27FC236}">
                <a16:creationId xmlns:a16="http://schemas.microsoft.com/office/drawing/2014/main" id="{7D1129C5-9679-4C7C-9FE6-3EAA5EB0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52" y="326902"/>
            <a:ext cx="4682925" cy="56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2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41867"/>
            <a:ext cx="1135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Cage temperature in environmental conditions over time in A) Zone 1 and B) Zone 3. Each experiment is shown with a dashed line, and the mean for all experiments as a solid line.  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76739" y="3626310"/>
            <a:ext cx="405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59166" y="563897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2223A-1FE9-44F2-AC5A-D9947A3C2C3E}"/>
                  </a:ext>
                </a:extLst>
              </p:cNvPr>
              <p:cNvSpPr txBox="1"/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2223A-1FE9-44F2-AC5A-D9947A3C2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F7C17BE-9938-4E5D-8269-89BF8E1B329D}"/>
              </a:ext>
            </a:extLst>
          </p:cNvPr>
          <p:cNvGrpSpPr/>
          <p:nvPr/>
        </p:nvGrpSpPr>
        <p:grpSpPr>
          <a:xfrm>
            <a:off x="1640910" y="366367"/>
            <a:ext cx="7045407" cy="6491633"/>
            <a:chOff x="1640910" y="366367"/>
            <a:chExt cx="7045407" cy="6491633"/>
          </a:xfrm>
        </p:grpSpPr>
        <p:pic>
          <p:nvPicPr>
            <p:cNvPr id="1026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87"/>
            <a:stretch/>
          </p:blipFill>
          <p:spPr bwMode="auto">
            <a:xfrm>
              <a:off x="1640910" y="505330"/>
              <a:ext cx="6419088" cy="3003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79"/>
            <a:stretch/>
          </p:blipFill>
          <p:spPr bwMode="auto">
            <a:xfrm>
              <a:off x="1665046" y="3626310"/>
              <a:ext cx="4430954" cy="3231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6F9AD2-0DA5-4667-B7A1-851757473DE2}"/>
                </a:ext>
              </a:extLst>
            </p:cNvPr>
            <p:cNvSpPr/>
            <p:nvPr/>
          </p:nvSpPr>
          <p:spPr>
            <a:xfrm>
              <a:off x="6026427" y="397565"/>
              <a:ext cx="2083904" cy="322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59" t="90387" r="29341" b="1534"/>
            <a:stretch/>
          </p:blipFill>
          <p:spPr bwMode="auto">
            <a:xfrm>
              <a:off x="6381154" y="366367"/>
              <a:ext cx="2305163" cy="50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Subtitle 4">
            <a:extLst>
              <a:ext uri="{FF2B5EF4-FFF2-40B4-BE49-F238E27FC236}">
                <a16:creationId xmlns:a16="http://schemas.microsoft.com/office/drawing/2014/main" id="{BD4BD669-9E82-488A-BDD9-4F232C0DC5AA}"/>
              </a:ext>
            </a:extLst>
          </p:cNvPr>
          <p:cNvSpPr txBox="1">
            <a:spLocks/>
          </p:cNvSpPr>
          <p:nvPr/>
        </p:nvSpPr>
        <p:spPr>
          <a:xfrm>
            <a:off x="7533735" y="6218435"/>
            <a:ext cx="3334462" cy="68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cap="none" dirty="0">
                <a:solidFill>
                  <a:srgbClr val="191919"/>
                </a:solidFill>
                <a:latin typeface="Garamond" panose="02020404030301010803" pitchFamily="18" charset="0"/>
              </a:rPr>
              <a:t>Adapted from: Beale et al., 2018, JAALAS </a:t>
            </a:r>
          </a:p>
        </p:txBody>
      </p:sp>
    </p:spTree>
    <p:extLst>
      <p:ext uri="{BB962C8B-B14F-4D97-AF65-F5344CB8AC3E}">
        <p14:creationId xmlns:p14="http://schemas.microsoft.com/office/powerpoint/2010/main" val="81424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41867"/>
            <a:ext cx="1135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Cage temperature in environmental conditions over time in A) Zone 1 and B) Zone 3. Each experiment is shown with a dashed line, and the mean for all experiments as a solid line.  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76739" y="3626310"/>
            <a:ext cx="405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59166" y="563897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2223A-1FE9-44F2-AC5A-D9947A3C2C3E}"/>
                  </a:ext>
                </a:extLst>
              </p:cNvPr>
              <p:cNvSpPr txBox="1"/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2223A-1FE9-44F2-AC5A-D9947A3C2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312" y="5075232"/>
                <a:ext cx="1596976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F7C17BE-9938-4E5D-8269-89BF8E1B329D}"/>
              </a:ext>
            </a:extLst>
          </p:cNvPr>
          <p:cNvGrpSpPr/>
          <p:nvPr/>
        </p:nvGrpSpPr>
        <p:grpSpPr>
          <a:xfrm>
            <a:off x="1640910" y="366367"/>
            <a:ext cx="7045407" cy="3259943"/>
            <a:chOff x="1640910" y="366367"/>
            <a:chExt cx="7045407" cy="3259943"/>
          </a:xfrm>
        </p:grpSpPr>
        <p:pic>
          <p:nvPicPr>
            <p:cNvPr id="1026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87"/>
            <a:stretch/>
          </p:blipFill>
          <p:spPr bwMode="auto">
            <a:xfrm>
              <a:off x="1640910" y="505330"/>
              <a:ext cx="6419088" cy="3003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6F9AD2-0DA5-4667-B7A1-851757473DE2}"/>
                </a:ext>
              </a:extLst>
            </p:cNvPr>
            <p:cNvSpPr/>
            <p:nvPr/>
          </p:nvSpPr>
          <p:spPr>
            <a:xfrm>
              <a:off x="6026427" y="397565"/>
              <a:ext cx="2083904" cy="322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59" t="90387" r="29341" b="1534"/>
            <a:stretch/>
          </p:blipFill>
          <p:spPr bwMode="auto">
            <a:xfrm>
              <a:off x="6381154" y="366367"/>
              <a:ext cx="2305163" cy="50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4E3D09C-A9BB-43A9-B5F5-48FF0191E6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895"/>
          <a:stretch/>
        </p:blipFill>
        <p:spPr>
          <a:xfrm>
            <a:off x="1671831" y="3596493"/>
            <a:ext cx="4389120" cy="3248015"/>
          </a:xfrm>
          <a:prstGeom prst="rect">
            <a:avLst/>
          </a:prstGeom>
        </p:spPr>
      </p:pic>
      <p:sp>
        <p:nvSpPr>
          <p:cNvPr id="15" name="Subtitle 4">
            <a:extLst>
              <a:ext uri="{FF2B5EF4-FFF2-40B4-BE49-F238E27FC236}">
                <a16:creationId xmlns:a16="http://schemas.microsoft.com/office/drawing/2014/main" id="{F6C5B237-ECB4-4DF6-A1FB-2DFF5E5D58D6}"/>
              </a:ext>
            </a:extLst>
          </p:cNvPr>
          <p:cNvSpPr txBox="1">
            <a:spLocks/>
          </p:cNvSpPr>
          <p:nvPr/>
        </p:nvSpPr>
        <p:spPr>
          <a:xfrm>
            <a:off x="7533735" y="6218435"/>
            <a:ext cx="3334462" cy="68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cap="none" dirty="0">
                <a:solidFill>
                  <a:srgbClr val="191919"/>
                </a:solidFill>
                <a:latin typeface="Garamond" panose="02020404030301010803" pitchFamily="18" charset="0"/>
              </a:rPr>
              <a:t>Adapted from: Beale et al., 2018, JAALAS </a:t>
            </a:r>
          </a:p>
        </p:txBody>
      </p:sp>
    </p:spTree>
    <p:extLst>
      <p:ext uri="{BB962C8B-B14F-4D97-AF65-F5344CB8AC3E}">
        <p14:creationId xmlns:p14="http://schemas.microsoft.com/office/powerpoint/2010/main" val="919079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 txBox="1">
            <a:spLocks/>
          </p:cNvSpPr>
          <p:nvPr/>
        </p:nvSpPr>
        <p:spPr>
          <a:xfrm>
            <a:off x="101734" y="6574400"/>
            <a:ext cx="6399273" cy="36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cap="none" dirty="0">
                <a:solidFill>
                  <a:srgbClr val="191919"/>
                </a:solidFill>
                <a:latin typeface="Garamond" panose="02020404030301010803" pitchFamily="18" charset="0"/>
              </a:rPr>
              <a:t>Source: https://www.socialexplorer.com/a9676d974c/explore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0856"/>
          <a:stretch/>
        </p:blipFill>
        <p:spPr>
          <a:xfrm>
            <a:off x="696290" y="1372348"/>
            <a:ext cx="11338560" cy="4801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5913" t="11295" r="17103" b="84170"/>
          <a:stretch/>
        </p:blipFill>
        <p:spPr>
          <a:xfrm>
            <a:off x="4866208" y="867094"/>
            <a:ext cx="2377440" cy="339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638" b="90746"/>
          <a:stretch/>
        </p:blipFill>
        <p:spPr>
          <a:xfrm>
            <a:off x="-389090" y="98383"/>
            <a:ext cx="13258800" cy="611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55312" y="5061584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312" y="5061584"/>
                <a:ext cx="1596976" cy="1477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40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Discuss key concepts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Critically evaluate graphical displays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Identify best practices</a:t>
            </a:r>
          </a:p>
          <a:p>
            <a:pPr>
              <a:spcAft>
                <a:spcPts val="1200"/>
              </a:spcAft>
            </a:pPr>
            <a:endParaRPr lang="en-US" sz="3600" dirty="0"/>
          </a:p>
          <a:p>
            <a:pPr>
              <a:spcAft>
                <a:spcPts val="1200"/>
              </a:spcAft>
            </a:pP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6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 txBox="1">
            <a:spLocks/>
          </p:cNvSpPr>
          <p:nvPr/>
        </p:nvSpPr>
        <p:spPr>
          <a:xfrm>
            <a:off x="101734" y="6574400"/>
            <a:ext cx="6399273" cy="36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cap="none" dirty="0">
                <a:solidFill>
                  <a:srgbClr val="191919"/>
                </a:solidFill>
                <a:latin typeface="Garamond" panose="02020404030301010803" pitchFamily="18" charset="0"/>
              </a:rPr>
              <a:t>Source: https://www.socialexplorer.com/a9676d974c/explore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638" b="90746"/>
          <a:stretch/>
        </p:blipFill>
        <p:spPr>
          <a:xfrm>
            <a:off x="-389090" y="98383"/>
            <a:ext cx="13258800" cy="611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385" r="14026"/>
          <a:stretch/>
        </p:blipFill>
        <p:spPr>
          <a:xfrm>
            <a:off x="101734" y="1500222"/>
            <a:ext cx="10789920" cy="4848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8577" t="871" r="2699" b="92033"/>
          <a:stretch/>
        </p:blipFill>
        <p:spPr>
          <a:xfrm>
            <a:off x="327518" y="797284"/>
            <a:ext cx="7700621" cy="6152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24438" y="3147579"/>
            <a:ext cx="4367562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0488" indent="23813">
              <a:buFont typeface="Wingdings" charset="2"/>
              <a:buNone/>
            </a:pPr>
            <a:r>
              <a:rPr lang="en-US" altLang="x-none" sz="2800" b="1" dirty="0">
                <a:latin typeface="Garamond" panose="02020404030301010803" pitchFamily="18" charset="0"/>
                <a:ea typeface="Times New Roman" charset="0"/>
                <a:cs typeface="Times New Roman" charset="0"/>
              </a:rPr>
              <a:t>Misleading information</a:t>
            </a:r>
          </a:p>
          <a:p>
            <a:pPr marL="90488" indent="23813">
              <a:buFont typeface="Wingdings" charset="2"/>
              <a:buNone/>
            </a:pPr>
            <a:r>
              <a:rPr lang="en-US" altLang="x-none" sz="2800" dirty="0">
                <a:latin typeface="Garamond" panose="02020404030301010803" pitchFamily="18" charset="0"/>
                <a:ea typeface="Times New Roman" charset="0"/>
                <a:cs typeface="Times New Roman" charset="0"/>
              </a:rPr>
              <a:t>Number of people (absolute) </a:t>
            </a:r>
          </a:p>
          <a:p>
            <a:pPr marL="90488" indent="23813" algn="ctr">
              <a:buFont typeface="Wingdings" charset="2"/>
              <a:buNone/>
            </a:pPr>
            <a:r>
              <a:rPr lang="en-US" altLang="x-none" sz="2800" dirty="0">
                <a:latin typeface="Garamond" panose="02020404030301010803" pitchFamily="18" charset="0"/>
                <a:ea typeface="Times New Roman" charset="0"/>
                <a:cs typeface="Times New Roman" charset="0"/>
              </a:rPr>
              <a:t>vs</a:t>
            </a:r>
          </a:p>
          <a:p>
            <a:pPr marL="90488" indent="23813">
              <a:buFont typeface="Wingdings" charset="2"/>
              <a:buNone/>
            </a:pPr>
            <a:r>
              <a:rPr lang="en-US" altLang="x-none" sz="2800" dirty="0">
                <a:latin typeface="Garamond" panose="02020404030301010803" pitchFamily="18" charset="0"/>
                <a:ea typeface="Times New Roman" charset="0"/>
                <a:cs typeface="Times New Roman" charset="0"/>
              </a:rPr>
              <a:t>% of people (relative)</a:t>
            </a:r>
          </a:p>
          <a:p>
            <a:pPr marL="90488" indent="23813">
              <a:buFont typeface="Wingdings" charset="2"/>
              <a:buNone/>
            </a:pPr>
            <a:endParaRPr lang="en-US" altLang="x-none" sz="2800" b="1" dirty="0">
              <a:latin typeface="Garamond" panose="02020404030301010803" pitchFamily="18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55312" y="5061584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312" y="5061584"/>
                <a:ext cx="1596976" cy="14773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884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B112-7381-5046-A1FC-88527AC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problems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Distortion</a:t>
            </a:r>
          </a:p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Ambiguity &amp; confusion</a:t>
            </a:r>
          </a:p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Misleading information</a:t>
            </a:r>
          </a:p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Missing information</a:t>
            </a:r>
          </a:p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Data noise</a:t>
            </a:r>
          </a:p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Unnecessarily complex</a:t>
            </a:r>
          </a:p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Too simplistic</a:t>
            </a:r>
          </a:p>
          <a:p>
            <a:pPr marL="547688" indent="-457200">
              <a:spcAft>
                <a:spcPts val="600"/>
              </a:spcAft>
            </a:pPr>
            <a:endParaRPr lang="en-US" altLang="x-none" sz="3200" dirty="0"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1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Discuss key concepts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Critically evaluate graphical displays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Identify best practices</a:t>
            </a:r>
          </a:p>
          <a:p>
            <a:pPr>
              <a:spcAft>
                <a:spcPts val="1200"/>
              </a:spcAft>
            </a:pP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B112-7381-5046-A1FC-88527AC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Consider the key concepts of graphical presentation</a:t>
            </a:r>
          </a:p>
          <a:p>
            <a:pPr marL="547688" indent="-457200">
              <a:spcAft>
                <a:spcPts val="600"/>
              </a:spcAft>
            </a:pPr>
            <a:endParaRPr lang="en-US" sz="3200" dirty="0"/>
          </a:p>
          <a:p>
            <a:pPr marL="547688" indent="-457200">
              <a:spcAft>
                <a:spcPts val="600"/>
              </a:spcAft>
            </a:pPr>
            <a:endParaRPr lang="en-US" sz="3200" dirty="0"/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Avoid common problems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Avoid pie charts</a:t>
            </a:r>
          </a:p>
          <a:p>
            <a:pPr marL="90488" indent="0">
              <a:spcAft>
                <a:spcPts val="600"/>
              </a:spcAft>
              <a:buNone/>
            </a:pPr>
            <a:endParaRPr lang="en-US" sz="3200" b="1" dirty="0"/>
          </a:p>
          <a:p>
            <a:pPr marL="547688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3585FE-33A7-4630-9987-AE5600F4EBA4}"/>
                  </a:ext>
                </a:extLst>
              </p:cNvPr>
              <p:cNvSpPr txBox="1"/>
              <p:nvPr/>
            </p:nvSpPr>
            <p:spPr>
              <a:xfrm>
                <a:off x="1469637" y="2354435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3585FE-33A7-4630-9987-AE5600F4E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37" y="2354435"/>
                <a:ext cx="1596976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047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" y="1379196"/>
            <a:ext cx="5441366" cy="4066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31" t="10930" r="5778"/>
          <a:stretch/>
        </p:blipFill>
        <p:spPr>
          <a:xfrm>
            <a:off x="6284070" y="1651379"/>
            <a:ext cx="5907930" cy="305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1025"/>
          <a:stretch/>
        </p:blipFill>
        <p:spPr>
          <a:xfrm>
            <a:off x="959021" y="343903"/>
            <a:ext cx="8976550" cy="425412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101735" y="6574400"/>
            <a:ext cx="11219408" cy="36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cap="none" dirty="0">
                <a:solidFill>
                  <a:srgbClr val="191919"/>
                </a:solidFill>
                <a:latin typeface="Garamond" panose="02020404030301010803" pitchFamily="18" charset="0"/>
              </a:rPr>
              <a:t>Source: https://www.perceptualedge.com/articles/visual_business_intelligence/save_the_pies_for_dessert.pdf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15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B112-7381-5046-A1FC-88527AC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Consider the key concepts of graphical presentation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Avoid common problems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Avoid pie charts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Consider colors</a:t>
            </a:r>
          </a:p>
          <a:p>
            <a:pPr marL="547688" indent="-457200">
              <a:spcAft>
                <a:spcPts val="600"/>
              </a:spcAft>
            </a:pPr>
            <a:endParaRPr lang="en-US" sz="3200" dirty="0"/>
          </a:p>
          <a:p>
            <a:pPr marL="90488" indent="0">
              <a:spcAft>
                <a:spcPts val="600"/>
              </a:spcAft>
              <a:buNone/>
            </a:pPr>
            <a:endParaRPr lang="en-US" sz="3200" b="1" dirty="0"/>
          </a:p>
          <a:p>
            <a:pPr marL="547688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358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A5D95-F5F7-4931-96A0-9D98341DD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-9188"/>
            <a:ext cx="5843588" cy="68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22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B112-7381-5046-A1FC-88527AC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Consider the key concepts of graphical presentation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Avoid common problems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Avoid pie charts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Consider colors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Create multiple graphs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Share graphs with peers</a:t>
            </a:r>
          </a:p>
          <a:p>
            <a:pPr marL="547688" indent="-457200">
              <a:spcAft>
                <a:spcPts val="600"/>
              </a:spcAft>
            </a:pPr>
            <a:endParaRPr lang="en-US" sz="3200" dirty="0"/>
          </a:p>
          <a:p>
            <a:pPr marL="90488" indent="0">
              <a:spcAft>
                <a:spcPts val="600"/>
              </a:spcAft>
              <a:buNone/>
            </a:pPr>
            <a:endParaRPr lang="en-US" sz="3200" b="1" dirty="0"/>
          </a:p>
          <a:p>
            <a:pPr marL="547688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33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2220" y="404664"/>
            <a:ext cx="2059335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1287" r="4860" b="3937"/>
          <a:stretch/>
        </p:blipFill>
        <p:spPr bwMode="auto">
          <a:xfrm>
            <a:off x="1047685" y="88197"/>
            <a:ext cx="4856463" cy="510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5193196"/>
            <a:ext cx="8661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>
              <a:spcAft>
                <a:spcPts val="2400"/>
              </a:spcAft>
            </a:pPr>
            <a:r>
              <a:rPr lang="en-US" b="1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dirty="0">
                <a:solidFill>
                  <a:srgbClr val="191919"/>
                </a:solidFill>
                <a:cs typeface="Arial" panose="020B0604020202020204" pitchFamily="34" charset="0"/>
              </a:rPr>
              <a:t>Comparison of 4 methods to link households and source taps. Percentages indicate the number of households classified as having a decrease, no change, or increase in log Total Coliform concentrations between source and household. </a:t>
            </a:r>
            <a:endParaRPr lang="en-US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101735" y="6574400"/>
            <a:ext cx="6575511" cy="36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cap="none" dirty="0">
                <a:solidFill>
                  <a:srgbClr val="191919"/>
                </a:solidFill>
                <a:latin typeface="Garamond" panose="02020404030301010803" pitchFamily="18" charset="0"/>
              </a:rPr>
              <a:t>Source: Alarcon, 2015</a:t>
            </a:r>
          </a:p>
        </p:txBody>
      </p:sp>
    </p:spTree>
    <p:extLst>
      <p:ext uri="{BB962C8B-B14F-4D97-AF65-F5344CB8AC3E}">
        <p14:creationId xmlns:p14="http://schemas.microsoft.com/office/powerpoint/2010/main" val="3702653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/>
          <p:cNvSpPr txBox="1">
            <a:spLocks/>
          </p:cNvSpPr>
          <p:nvPr/>
        </p:nvSpPr>
        <p:spPr>
          <a:xfrm>
            <a:off x="101735" y="6574400"/>
            <a:ext cx="6259876" cy="36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cap="none" dirty="0">
                <a:solidFill>
                  <a:srgbClr val="191919"/>
                </a:solidFill>
                <a:latin typeface="Garamond" panose="02020404030301010803" pitchFamily="18" charset="0"/>
              </a:rPr>
              <a:t>Source: Alarcon et al., 2017, Int. J. </a:t>
            </a:r>
            <a:r>
              <a:rPr lang="en-US" sz="1600" cap="none" dirty="0" err="1">
                <a:solidFill>
                  <a:srgbClr val="191919"/>
                </a:solidFill>
                <a:latin typeface="Garamond" panose="02020404030301010803" pitchFamily="18" charset="0"/>
              </a:rPr>
              <a:t>Hyg</a:t>
            </a:r>
            <a:r>
              <a:rPr lang="en-US" sz="1600" cap="none" dirty="0">
                <a:solidFill>
                  <a:srgbClr val="191919"/>
                </a:solidFill>
                <a:latin typeface="Garamond" panose="02020404030301010803" pitchFamily="18" charset="0"/>
              </a:rPr>
              <a:t>. Environ. Health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2" y="800079"/>
            <a:ext cx="11022697" cy="52671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0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 descr="https://static01.nyt.com/newsgraphics/2016/06/22/whats-healthy/467fdbb99aa44afdb4565e7653dbcb5b4fc4c042/food-sket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" r="-1648" b="-70"/>
          <a:stretch/>
        </p:blipFill>
        <p:spPr bwMode="auto">
          <a:xfrm>
            <a:off x="255033" y="2218402"/>
            <a:ext cx="3268157" cy="33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367" y="1312927"/>
            <a:ext cx="3593860" cy="525147"/>
          </a:xfrm>
          <a:prstGeom prst="rect">
            <a:avLst/>
          </a:prstGeom>
        </p:spPr>
      </p:pic>
      <p:pic>
        <p:nvPicPr>
          <p:cNvPr id="6" name="Picture 5" descr="https://upload.wikimedia.org/wikipedia/commons/thumb/7/77/The_New_York_Times_logo.png/800px-The_New_York_Time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4" y="784581"/>
            <a:ext cx="2327366" cy="3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16644-C00A-42D3-A15A-C68AC8032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467" y="1982236"/>
            <a:ext cx="2830809" cy="33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EB898D-1E99-4820-8C61-133851716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680" y="544334"/>
            <a:ext cx="3187034" cy="1129948"/>
          </a:xfrm>
          <a:prstGeom prst="rect">
            <a:avLst/>
          </a:prstGeom>
        </p:spPr>
      </p:pic>
      <p:sp>
        <p:nvSpPr>
          <p:cNvPr id="10" name="Subtitle 4">
            <a:extLst>
              <a:ext uri="{FF2B5EF4-FFF2-40B4-BE49-F238E27FC236}">
                <a16:creationId xmlns:a16="http://schemas.microsoft.com/office/drawing/2014/main" id="{E36C387C-E067-4736-95B2-EB3BE9A5259F}"/>
              </a:ext>
            </a:extLst>
          </p:cNvPr>
          <p:cNvSpPr txBox="1">
            <a:spLocks/>
          </p:cNvSpPr>
          <p:nvPr/>
        </p:nvSpPr>
        <p:spPr>
          <a:xfrm>
            <a:off x="8256647" y="728755"/>
            <a:ext cx="3334462" cy="68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cap="none" dirty="0">
                <a:solidFill>
                  <a:srgbClr val="191919"/>
                </a:solidFill>
                <a:latin typeface="Garamond" panose="02020404030301010803" pitchFamily="18" charset="0"/>
              </a:rPr>
              <a:t>Source: Alarcon et al., 2017, Int. J. </a:t>
            </a:r>
            <a:r>
              <a:rPr lang="en-US" sz="1600" cap="none" dirty="0" err="1">
                <a:solidFill>
                  <a:srgbClr val="191919"/>
                </a:solidFill>
                <a:latin typeface="Garamond" panose="02020404030301010803" pitchFamily="18" charset="0"/>
              </a:rPr>
              <a:t>Hyg</a:t>
            </a:r>
            <a:r>
              <a:rPr lang="en-US" sz="1600" cap="none" dirty="0">
                <a:solidFill>
                  <a:srgbClr val="191919"/>
                </a:solidFill>
                <a:latin typeface="Garamond" panose="02020404030301010803" pitchFamily="18" charset="0"/>
              </a:rPr>
              <a:t>. Environ. Health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A64267-B13A-46B8-8ADA-0748AFC6EB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39" r="14508" b="9458"/>
          <a:stretch/>
        </p:blipFill>
        <p:spPr>
          <a:xfrm>
            <a:off x="7704534" y="1982235"/>
            <a:ext cx="4358099" cy="26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2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B112-7381-5046-A1FC-88527AC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7688" indent="-457200">
              <a:spcAft>
                <a:spcPts val="600"/>
              </a:spcAft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Consider the key concepts of graphical presentation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Avoid common problems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Avoid pie charts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Consider colors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Create multiple graphs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dirty="0"/>
              <a:t>Share graphs with peers</a:t>
            </a:r>
          </a:p>
          <a:p>
            <a:pPr marL="547688" indent="-457200">
              <a:spcAft>
                <a:spcPts val="600"/>
              </a:spcAft>
            </a:pPr>
            <a:r>
              <a:rPr lang="en-US" sz="3200" b="1" dirty="0"/>
              <a:t>TEXT</a:t>
            </a:r>
          </a:p>
          <a:p>
            <a:pPr marL="547688" indent="-457200">
              <a:spcAft>
                <a:spcPts val="600"/>
              </a:spcAft>
            </a:pPr>
            <a:endParaRPr lang="en-US" sz="3200" dirty="0"/>
          </a:p>
          <a:p>
            <a:pPr marL="90488" indent="0">
              <a:spcAft>
                <a:spcPts val="600"/>
              </a:spcAft>
              <a:buNone/>
            </a:pPr>
            <a:endParaRPr lang="en-US" sz="3200" b="1" dirty="0"/>
          </a:p>
          <a:p>
            <a:pPr marL="547688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822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rinceton.edu/~ina/images/infographics/starbuc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6814" y="150215"/>
            <a:ext cx="6059420" cy="23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5407" y="37998"/>
            <a:ext cx="5464070" cy="4912055"/>
            <a:chOff x="482894" y="150215"/>
            <a:chExt cx="5166792" cy="4644810"/>
          </a:xfrm>
        </p:grpSpPr>
        <p:pic>
          <p:nvPicPr>
            <p:cNvPr id="4" name="Picture 2" descr="http://www.princeton.edu/~ina/images/infographics/starbuck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2894" y="150215"/>
              <a:ext cx="5166792" cy="4644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079171" y="3712029"/>
              <a:ext cx="3570514" cy="1082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7885" y="2892054"/>
              <a:ext cx="2971800" cy="1082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984034" y="2950142"/>
            <a:ext cx="7539757" cy="4142096"/>
            <a:chOff x="5204373" y="4054499"/>
            <a:chExt cx="5166793" cy="2838467"/>
          </a:xfrm>
        </p:grpSpPr>
        <p:pic>
          <p:nvPicPr>
            <p:cNvPr id="9" name="Picture 2" descr="http://www.princeton.edu/~ina/images/infographics/starbuck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04374" y="4054499"/>
              <a:ext cx="5166792" cy="283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204373" y="4054499"/>
              <a:ext cx="1682291" cy="1071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3" name="Picture 2" descr="http://www.princeton.edu/~ina/images/infographics/starbucks.jpg">
            <a:extLst>
              <a:ext uri="{FF2B5EF4-FFF2-40B4-BE49-F238E27FC236}">
                <a16:creationId xmlns:a16="http://schemas.microsoft.com/office/drawing/2014/main" id="{5DA5DABB-A0EE-4717-BC40-E4868A263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56" y="6447190"/>
            <a:ext cx="2677886" cy="3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8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Discuss key concepts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Critically evaluate graphical displays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Identify best practices</a:t>
            </a:r>
          </a:p>
          <a:p>
            <a:pPr>
              <a:spcAft>
                <a:spcPts val="1200"/>
              </a:spcAft>
            </a:pP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71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618623" cy="288955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Thank you!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61000" y="35644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2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"A picture is worth a thousand words"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Advantage: graph vs table or text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Quality:</a:t>
            </a:r>
          </a:p>
          <a:p>
            <a:pPr marL="1143000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3200" dirty="0"/>
              <a:t>Data</a:t>
            </a:r>
          </a:p>
          <a:p>
            <a:pPr marL="1143000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3200" dirty="0"/>
              <a:t>Analysis</a:t>
            </a:r>
          </a:p>
          <a:p>
            <a:pPr marL="1143000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3200" dirty="0"/>
              <a:t>Visualization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4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concepts of data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Evidence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Emphasis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Efficiency</a:t>
            </a:r>
          </a:p>
          <a:p>
            <a:pPr>
              <a:spcAft>
                <a:spcPts val="1200"/>
              </a:spcAft>
            </a:pPr>
            <a:endParaRPr lang="en-US" sz="3200" dirty="0"/>
          </a:p>
          <a:p>
            <a:pPr lvl="1">
              <a:spcAft>
                <a:spcPts val="1200"/>
              </a:spcAft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82200" y="153704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153704"/>
                <a:ext cx="1596976" cy="1477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32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concepts of data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078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Evidence </a:t>
            </a:r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3200" dirty="0"/>
              <a:t>What data are presented in the graph?</a:t>
            </a:r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3200" dirty="0"/>
              <a:t>Do data descriptions match the information the graph conveys?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Emphasis </a:t>
            </a:r>
            <a:endParaRPr lang="en-US" sz="3200" dirty="0"/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Who is the target audience?</a:t>
            </a:r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Why is the visualization needed?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Efficiency</a:t>
            </a:r>
            <a:endParaRPr lang="en-US" sz="3200" dirty="0"/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How is the visualization constructed?</a:t>
            </a:r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Is the graph based on good visual properties?</a:t>
            </a:r>
          </a:p>
          <a:p>
            <a:pPr marL="917575" lvl="1" indent="0">
              <a:spcAft>
                <a:spcPts val="1200"/>
              </a:spcAft>
              <a:buSzPct val="85000"/>
              <a:buNone/>
            </a:pPr>
            <a:endParaRPr lang="en-US" altLang="x-none" sz="3200" dirty="0">
              <a:ea typeface="Times New Roman" charset="0"/>
              <a:cs typeface="Times New Roman" charset="0"/>
            </a:endParaRPr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1" indent="0">
              <a:spcAft>
                <a:spcPts val="1200"/>
              </a:spcAft>
              <a:buNone/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82200" y="153704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153704"/>
                <a:ext cx="1596976" cy="1477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59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FF4E14-38F6-4D96-8429-469E40E189DD}"/>
                  </a:ext>
                </a:extLst>
              </p:cNvPr>
              <p:cNvSpPr txBox="1"/>
              <p:nvPr/>
            </p:nvSpPr>
            <p:spPr>
              <a:xfrm>
                <a:off x="8953834" y="153704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FF4E14-38F6-4D96-8429-469E40E18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834" y="153704"/>
                <a:ext cx="1596976" cy="1477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073893-89AB-4439-A2DA-4288EC1D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3783" y="329788"/>
            <a:ext cx="1410664" cy="130032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Evidence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Emphasis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Efficiency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https://static01.nyt.com/newsgraphics/2016/06/22/whats-healthy/467fdbb99aa44afdb4565e7653dbcb5b4fc4c042/food-sketch.jpg">
            <a:extLst>
              <a:ext uri="{FF2B5EF4-FFF2-40B4-BE49-F238E27FC236}">
                <a16:creationId xmlns:a16="http://schemas.microsoft.com/office/drawing/2014/main" id="{0761DEF1-BAA0-496C-ABB5-8CC275D09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" r="-1648" b="-70"/>
          <a:stretch/>
        </p:blipFill>
        <p:spPr bwMode="auto">
          <a:xfrm>
            <a:off x="246875" y="0"/>
            <a:ext cx="6737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32FE2267-16D1-48B0-AC51-6F82E669A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122" y="3872603"/>
            <a:ext cx="5915878" cy="864448"/>
          </a:xfrm>
          <a:prstGeom prst="rect">
            <a:avLst/>
          </a:prstGeom>
        </p:spPr>
      </p:pic>
      <p:pic>
        <p:nvPicPr>
          <p:cNvPr id="15" name="Picture 14" descr="https://upload.wikimedia.org/wikipedia/commons/thumb/7/77/The_New_York_Times_logo.png/800px-The_New_York_Times_logo.png">
            <a:extLst>
              <a:ext uri="{FF2B5EF4-FFF2-40B4-BE49-F238E27FC236}">
                <a16:creationId xmlns:a16="http://schemas.microsoft.com/office/drawing/2014/main" id="{9005995F-C032-4C4B-9DE6-6F666B96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49" y="3228921"/>
            <a:ext cx="309964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7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559" y="742950"/>
            <a:ext cx="8601075" cy="6115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182" y="54644"/>
            <a:ext cx="7888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Visualization Analysis and Design by Dr. Tamara </a:t>
            </a:r>
            <a:r>
              <a:rPr lang="en-US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Munzner</a:t>
            </a:r>
            <a:endParaRPr lang="en-US" sz="2400" b="1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1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concepts of data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078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Evidence</a:t>
            </a:r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3200" dirty="0"/>
              <a:t>What data are presented in the graph?</a:t>
            </a:r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sz="3200" dirty="0"/>
              <a:t>Do descriptions match the information the graph conveys?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Emphasis</a:t>
            </a:r>
            <a:endParaRPr lang="en-US" sz="3200" dirty="0"/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Who is the target audience?</a:t>
            </a:r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Why is the visualization needed?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Efficiency</a:t>
            </a:r>
            <a:endParaRPr lang="en-US" sz="3200" dirty="0"/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How is the visualization constructed?</a:t>
            </a:r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Is the graph based on good visual properties?</a:t>
            </a:r>
          </a:p>
          <a:p>
            <a:pPr marL="917575" lvl="1" indent="0">
              <a:spcAft>
                <a:spcPts val="1200"/>
              </a:spcAft>
              <a:buSzPct val="85000"/>
              <a:buNone/>
            </a:pPr>
            <a:endParaRPr lang="en-US" altLang="x-none" sz="3200" dirty="0">
              <a:ea typeface="Times New Roman" charset="0"/>
              <a:cs typeface="Times New Roman" charset="0"/>
            </a:endParaRPr>
          </a:p>
          <a:p>
            <a:pPr marL="1146175" lvl="1">
              <a:spcAft>
                <a:spcPts val="1200"/>
              </a:spcAft>
              <a:buSzPct val="85000"/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1" indent="0">
              <a:spcAft>
                <a:spcPts val="1200"/>
              </a:spcAft>
              <a:buNone/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46700" y="1583267"/>
            <a:ext cx="1036015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82200" y="153704"/>
                <a:ext cx="1596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9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153704"/>
                <a:ext cx="1596976" cy="1477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80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813</Words>
  <Application>Microsoft Office PowerPoint</Application>
  <PresentationFormat>Widescreen</PresentationFormat>
  <Paragraphs>185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Garamond</vt:lpstr>
      <vt:lpstr>Univers Condensed</vt:lpstr>
      <vt:lpstr>Wingdings</vt:lpstr>
      <vt:lpstr>Office Theme</vt:lpstr>
      <vt:lpstr>E3 Data Visualizations</vt:lpstr>
      <vt:lpstr>Objectives</vt:lpstr>
      <vt:lpstr>PowerPoint Presentation</vt:lpstr>
      <vt:lpstr>"A picture is worth a thousand words"</vt:lpstr>
      <vt:lpstr>Key concepts of data visualization</vt:lpstr>
      <vt:lpstr>Key concepts of data visualization</vt:lpstr>
      <vt:lpstr>PowerPoint Presentation</vt:lpstr>
      <vt:lpstr>PowerPoint Presentation</vt:lpstr>
      <vt:lpstr>Key concepts of data visualization</vt:lpstr>
      <vt:lpstr>Objectives</vt:lpstr>
      <vt:lpstr>Top 5 counties with the greatest number of confirmed COVID-19 cases.  The chart below represents the most impacted counties over the past 15 days and the number of cases over time. </vt:lpstr>
      <vt:lpstr>Top 5 counties with the greatest number of confirmed COVID-19 cases.  The chart below represents the most impacted counties over the past 15 days and the number of cases over time. </vt:lpstr>
      <vt:lpstr>Top 5 counties with the greatest number of confirmed COVID-19 cases.  The chart below represents the most impacted counties over the past 15 days and the number of cases over time. </vt:lpstr>
      <vt:lpstr>Top 5 counties with the greatest number of confirmed COVID-19 cases.  The chart below represents the most impacted counties over the past 15 days and the number of cases over time.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problems </vt:lpstr>
      <vt:lpstr>Objectives</vt:lpstr>
      <vt:lpstr>Best practices</vt:lpstr>
      <vt:lpstr>PowerPoint Presentation</vt:lpstr>
      <vt:lpstr>Best practices</vt:lpstr>
      <vt:lpstr>PowerPoint Presentation</vt:lpstr>
      <vt:lpstr>Best practices</vt:lpstr>
      <vt:lpstr>PowerPoint Presentation</vt:lpstr>
      <vt:lpstr>PowerPoint Presentation</vt:lpstr>
      <vt:lpstr>Best practices</vt:lpstr>
      <vt:lpstr>PowerPoint Presentation</vt:lpstr>
      <vt:lpstr>Objectives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2020-03-03T15:37:10Z</dcterms:created>
  <dcterms:modified xsi:type="dcterms:W3CDTF">2021-03-03T23:00:09Z</dcterms:modified>
</cp:coreProperties>
</file>