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sldIdLst>
    <p:sldId id="264" r:id="rId5"/>
    <p:sldId id="266" r:id="rId6"/>
    <p:sldId id="259" r:id="rId7"/>
    <p:sldId id="267" r:id="rId8"/>
    <p:sldId id="268" r:id="rId9"/>
    <p:sldId id="269" r:id="rId10"/>
    <p:sldId id="270" r:id="rId11"/>
    <p:sldId id="285" r:id="rId12"/>
    <p:sldId id="271" r:id="rId13"/>
    <p:sldId id="272" r:id="rId14"/>
    <p:sldId id="276" r:id="rId15"/>
    <p:sldId id="277" r:id="rId16"/>
    <p:sldId id="278" r:id="rId17"/>
    <p:sldId id="280" r:id="rId18"/>
    <p:sldId id="283" r:id="rId19"/>
    <p:sldId id="282" r:id="rId20"/>
    <p:sldId id="284"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880" userDrawn="1">
          <p15:clr>
            <a:srgbClr val="A4A3A4"/>
          </p15:clr>
        </p15:guide>
        <p15:guide id="3" orient="horz" pos="1488" userDrawn="1">
          <p15:clr>
            <a:srgbClr val="A4A3A4"/>
          </p15:clr>
        </p15:guide>
        <p15:guide id="4" userDrawn="1">
          <p15:clr>
            <a:srgbClr val="A4A3A4"/>
          </p15:clr>
        </p15:guide>
        <p15:guide id="5" orient="horz" pos="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55A11"/>
    <a:srgbClr val="843C0C"/>
    <a:srgbClr val="3A72AB"/>
    <a:srgbClr val="BAD5E5"/>
    <a:srgbClr val="D4E1E8"/>
    <a:srgbClr val="7ABAFF"/>
    <a:srgbClr val="2667FF"/>
    <a:srgbClr val="2072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861" autoAdjust="0"/>
  </p:normalViewPr>
  <p:slideViewPr>
    <p:cSldViewPr snapToGrid="0" snapToObjects="1">
      <p:cViewPr>
        <p:scale>
          <a:sx n="400" d="100"/>
          <a:sy n="400" d="100"/>
        </p:scale>
        <p:origin x="-8736" y="-3456"/>
      </p:cViewPr>
      <p:guideLst>
        <p:guide orient="horz" pos="3840"/>
        <p:guide pos="2880"/>
        <p:guide orient="horz" pos="1488"/>
        <p:guide/>
        <p:guide orient="horz" pos="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3A576-B0B7-6B46-9F1E-AF030D2C5E10}" type="datetimeFigureOut">
              <a:rPr lang="en-US" smtClean="0"/>
              <a:t>10/29/2019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26958-A1ED-794F-88BC-8475276990F4}" type="slidenum">
              <a:rPr lang="en-US" smtClean="0"/>
              <a:t>‹#›</a:t>
            </a:fld>
            <a:endParaRPr lang="en-US"/>
          </a:p>
        </p:txBody>
      </p:sp>
    </p:spTree>
    <p:extLst>
      <p:ext uri="{BB962C8B-B14F-4D97-AF65-F5344CB8AC3E}">
        <p14:creationId xmlns:p14="http://schemas.microsoft.com/office/powerpoint/2010/main" val="1256499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26958-A1ED-794F-88BC-8475276990F4}" type="slidenum">
              <a:rPr lang="en-US" smtClean="0"/>
              <a:t>1</a:t>
            </a:fld>
            <a:endParaRPr lang="en-US"/>
          </a:p>
        </p:txBody>
      </p:sp>
    </p:spTree>
    <p:extLst>
      <p:ext uri="{BB962C8B-B14F-4D97-AF65-F5344CB8AC3E}">
        <p14:creationId xmlns:p14="http://schemas.microsoft.com/office/powerpoint/2010/main" val="43923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26958-A1ED-794F-88BC-8475276990F4}" type="slidenum">
              <a:rPr lang="en-US" smtClean="0"/>
              <a:t>16</a:t>
            </a:fld>
            <a:endParaRPr lang="en-US"/>
          </a:p>
        </p:txBody>
      </p:sp>
    </p:spTree>
    <p:extLst>
      <p:ext uri="{BB962C8B-B14F-4D97-AF65-F5344CB8AC3E}">
        <p14:creationId xmlns:p14="http://schemas.microsoft.com/office/powerpoint/2010/main" val="49009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976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7.jpg"/><Relationship Id="rId7" Type="http://schemas.openxmlformats.org/officeDocument/2006/relationships/image" Target="../media/image22.jp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5404"/>
            <a:ext cx="9144000" cy="5632311"/>
          </a:xfrm>
          <a:prstGeom prst="rect">
            <a:avLst/>
          </a:prstGeom>
          <a:noFill/>
        </p:spPr>
        <p:txBody>
          <a:bodyPr wrap="square" rtlCol="0">
            <a:spAutoFit/>
          </a:bodyPr>
          <a:lstStyle/>
          <a:p>
            <a:pPr algn="ctr"/>
            <a:r>
              <a:rPr lang="en-US" sz="4800" b="1" dirty="0">
                <a:solidFill>
                  <a:srgbClr val="2072AE"/>
                </a:solidFill>
                <a:latin typeface="Times New Roman" panose="02020603050405020304" pitchFamily="18" charset="0"/>
                <a:cs typeface="Times New Roman" panose="02020603050405020304" pitchFamily="18" charset="0"/>
              </a:rPr>
              <a:t>Assessing Site Response Complexity Using Single Station HVSR: Mexico City Case Study</a:t>
            </a:r>
          </a:p>
          <a:p>
            <a:pPr algn="ctr"/>
            <a:endParaRPr lang="en-US" sz="4800" b="1" dirty="0">
              <a:solidFill>
                <a:srgbClr val="3A72AB"/>
              </a:solidFill>
            </a:endParaRPr>
          </a:p>
          <a:p>
            <a:pPr algn="ctr"/>
            <a:r>
              <a:rPr lang="en-US" sz="2400" b="1" dirty="0">
                <a:latin typeface="Times New Roman" panose="02020603050405020304" pitchFamily="18" charset="0"/>
                <a:cs typeface="Times New Roman" panose="02020603050405020304" pitchFamily="18" charset="0"/>
              </a:rPr>
              <a:t>Marshall Pontrelli</a:t>
            </a:r>
            <a:r>
              <a:rPr lang="en-US" sz="2400" b="1" baseline="30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and Dr. Laurie Baise</a:t>
            </a:r>
            <a:r>
              <a:rPr lang="en-US" sz="2400" b="1" baseline="30000"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a:p>
            <a:pPr algn="ctr"/>
            <a:r>
              <a:rPr lang="en-US" sz="2400" b="1" baseline="30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Graduate Research Assistant, </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Professor and Chair</a:t>
            </a:r>
          </a:p>
          <a:p>
            <a:pPr algn="ctr"/>
            <a:r>
              <a:rPr lang="en-US" sz="2400" b="1" dirty="0">
                <a:latin typeface="Times New Roman" panose="02020603050405020304" pitchFamily="18" charset="0"/>
                <a:cs typeface="Times New Roman" panose="02020603050405020304" pitchFamily="18" charset="0"/>
              </a:rPr>
              <a:t>Tufts University, Medford, MA, 02155, USA</a:t>
            </a:r>
          </a:p>
          <a:p>
            <a:pPr algn="ctr"/>
            <a:r>
              <a:rPr lang="en-US" sz="2400" b="1" dirty="0">
                <a:latin typeface="Times New Roman" panose="02020603050405020304" pitchFamily="18" charset="0"/>
                <a:cs typeface="Times New Roman" panose="02020603050405020304" pitchFamily="18" charset="0"/>
              </a:rPr>
              <a:t>VII International Conference on Earthquake Geotechnical Engineering, Roma (Italy), 17-20 June 2019</a:t>
            </a:r>
          </a:p>
          <a:p>
            <a:pPr algn="ctr"/>
            <a:endParaRPr lang="en-US" sz="4800" b="1" dirty="0">
              <a:solidFill>
                <a:srgbClr val="7ABAFF"/>
              </a:solidFill>
            </a:endParaRPr>
          </a:p>
        </p:txBody>
      </p:sp>
      <p:sp>
        <p:nvSpPr>
          <p:cNvPr id="3" name="TextBox 2">
            <a:extLst>
              <a:ext uri="{FF2B5EF4-FFF2-40B4-BE49-F238E27FC236}">
                <a16:creationId xmlns:a16="http://schemas.microsoft.com/office/drawing/2014/main" id="{C4992FB7-542C-44BC-A37E-CD8535FA6657}"/>
              </a:ext>
            </a:extLst>
          </p:cNvPr>
          <p:cNvSpPr txBox="1"/>
          <p:nvPr/>
        </p:nvSpPr>
        <p:spPr>
          <a:xfrm>
            <a:off x="8886439" y="0"/>
            <a:ext cx="248786"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18710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0438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374A2E7A-E305-4809-A59B-6490D14610DC}"/>
              </a:ext>
            </a:extLst>
          </p:cNvPr>
          <p:cNvSpPr txBox="1"/>
          <p:nvPr/>
        </p:nvSpPr>
        <p:spPr>
          <a:xfrm>
            <a:off x="2389351" y="304800"/>
            <a:ext cx="4365298"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Peak Shape Statistics</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C6195F4-C8C0-455B-ACB1-FBA977FF268D}"/>
              </a:ext>
            </a:extLst>
          </p:cNvPr>
          <p:cNvGrpSpPr/>
          <p:nvPr/>
        </p:nvGrpSpPr>
        <p:grpSpPr>
          <a:xfrm>
            <a:off x="0" y="2722146"/>
            <a:ext cx="9143999" cy="3523160"/>
            <a:chOff x="0" y="2722146"/>
            <a:chExt cx="9143999" cy="3523160"/>
          </a:xfrm>
        </p:grpSpPr>
        <p:pic>
          <p:nvPicPr>
            <p:cNvPr id="8" name="Picture 7">
              <a:extLst>
                <a:ext uri="{FF2B5EF4-FFF2-40B4-BE49-F238E27FC236}">
                  <a16:creationId xmlns:a16="http://schemas.microsoft.com/office/drawing/2014/main" id="{E6564489-F9F9-455E-8CF8-5A550ACC2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2146"/>
              <a:ext cx="4572000" cy="3427694"/>
            </a:xfrm>
            <a:prstGeom prst="rect">
              <a:avLst/>
            </a:prstGeom>
          </p:spPr>
        </p:pic>
        <p:cxnSp>
          <p:nvCxnSpPr>
            <p:cNvPr id="11" name="Straight Arrow Connector 10">
              <a:extLst>
                <a:ext uri="{FF2B5EF4-FFF2-40B4-BE49-F238E27FC236}">
                  <a16:creationId xmlns:a16="http://schemas.microsoft.com/office/drawing/2014/main" id="{083A1654-5B20-4899-867F-D57CB1506F4B}"/>
                </a:ext>
              </a:extLst>
            </p:cNvPr>
            <p:cNvCxnSpPr>
              <a:cxnSpLocks/>
              <a:stCxn id="16" idx="1"/>
            </p:cNvCxnSpPr>
            <p:nvPr/>
          </p:nvCxnSpPr>
          <p:spPr>
            <a:xfrm flipH="1" flipV="1">
              <a:off x="1877737" y="4127576"/>
              <a:ext cx="355964" cy="15327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4AE89B-DCA7-481E-B209-2331B7D2B291}"/>
                </a:ext>
              </a:extLst>
            </p:cNvPr>
            <p:cNvSpPr txBox="1"/>
            <p:nvPr/>
          </p:nvSpPr>
          <p:spPr>
            <a:xfrm>
              <a:off x="2418633" y="3312269"/>
              <a:ext cx="11788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Amplitude</a:t>
              </a:r>
            </a:p>
          </p:txBody>
        </p:sp>
        <p:cxnSp>
          <p:nvCxnSpPr>
            <p:cNvPr id="14" name="Straight Connector 13">
              <a:extLst>
                <a:ext uri="{FF2B5EF4-FFF2-40B4-BE49-F238E27FC236}">
                  <a16:creationId xmlns:a16="http://schemas.microsoft.com/office/drawing/2014/main" id="{A66EF3C4-B462-47F4-9DD6-184D6EB4E6F3}"/>
                </a:ext>
              </a:extLst>
            </p:cNvPr>
            <p:cNvCxnSpPr>
              <a:cxnSpLocks/>
            </p:cNvCxnSpPr>
            <p:nvPr/>
          </p:nvCxnSpPr>
          <p:spPr>
            <a:xfrm>
              <a:off x="2583391" y="334889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2A60EF6-D9D3-4C03-A79D-9C28A3581C80}"/>
                </a:ext>
              </a:extLst>
            </p:cNvPr>
            <p:cNvCxnSpPr>
              <a:cxnSpLocks/>
            </p:cNvCxnSpPr>
            <p:nvPr/>
          </p:nvCxnSpPr>
          <p:spPr>
            <a:xfrm>
              <a:off x="1636816" y="4127576"/>
              <a:ext cx="2383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FE79C3D-ACD0-45B9-B6CA-56973AC3B58D}"/>
                    </a:ext>
                  </a:extLst>
                </p:cNvPr>
                <p:cNvSpPr txBox="1"/>
                <p:nvPr/>
              </p:nvSpPr>
              <p:spPr>
                <a:xfrm>
                  <a:off x="2233701" y="4082682"/>
                  <a:ext cx="1877736" cy="39632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1/</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oMath>
                  </a14:m>
                  <a:r>
                    <a:rPr lang="en-US" dirty="0">
                      <a:latin typeface="Times New Roman" panose="02020603050405020304" pitchFamily="18" charset="0"/>
                      <a:cs typeface="Times New Roman" panose="02020603050405020304" pitchFamily="18" charset="0"/>
                    </a:rPr>
                    <a:t> * amplitude</a:t>
                  </a:r>
                </a:p>
              </p:txBody>
            </p:sp>
          </mc:Choice>
          <mc:Fallback xmlns="">
            <p:sp>
              <p:nvSpPr>
                <p:cNvPr id="16" name="TextBox 15">
                  <a:extLst>
                    <a:ext uri="{FF2B5EF4-FFF2-40B4-BE49-F238E27FC236}">
                      <a16:creationId xmlns:a16="http://schemas.microsoft.com/office/drawing/2014/main" id="{DFE79C3D-ACD0-45B9-B6CA-56973AC3B58D}"/>
                    </a:ext>
                  </a:extLst>
                </p:cNvPr>
                <p:cNvSpPr txBox="1">
                  <a:spLocks noRot="1" noChangeAspect="1" noMove="1" noResize="1" noEditPoints="1" noAdjustHandles="1" noChangeArrowheads="1" noChangeShapeType="1" noTextEdit="1"/>
                </p:cNvSpPr>
                <p:nvPr/>
              </p:nvSpPr>
              <p:spPr>
                <a:xfrm>
                  <a:off x="2233701" y="4082682"/>
                  <a:ext cx="1877736" cy="396327"/>
                </a:xfrm>
                <a:prstGeom prst="rect">
                  <a:avLst/>
                </a:prstGeom>
                <a:blipFill>
                  <a:blip r:embed="rId3"/>
                  <a:stretch>
                    <a:fillRect t="-1538" r="-1948" b="-2461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0A9D667-3763-43A7-9D16-DDB93C867A4F}"/>
                </a:ext>
              </a:extLst>
            </p:cNvPr>
            <p:cNvCxnSpPr>
              <a:cxnSpLocks/>
              <a:stCxn id="13" idx="1"/>
            </p:cNvCxnSpPr>
            <p:nvPr/>
          </p:nvCxnSpPr>
          <p:spPr>
            <a:xfrm flipH="1" flipV="1">
              <a:off x="1767002" y="3433848"/>
              <a:ext cx="651631" cy="6308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E99E485-D353-4267-B478-2E32E101C847}"/>
                </a:ext>
              </a:extLst>
            </p:cNvPr>
            <p:cNvSpPr txBox="1"/>
            <p:nvPr/>
          </p:nvSpPr>
          <p:spPr>
            <a:xfrm>
              <a:off x="1197019" y="5342975"/>
              <a:ext cx="32593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a</a:t>
              </a:r>
              <a:endParaRPr lang="en-US"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C7D2254-70BF-4916-9F05-C60C4874FA1C}"/>
                </a:ext>
              </a:extLst>
            </p:cNvPr>
            <p:cNvSpPr txBox="1"/>
            <p:nvPr/>
          </p:nvSpPr>
          <p:spPr>
            <a:xfrm>
              <a:off x="1962950" y="5379244"/>
              <a:ext cx="439993"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b</a:t>
              </a:r>
              <a:endParaRPr lang="en-US" i="1"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F38A07E2-2215-49A1-9CF3-2F84AC7CD6EB}"/>
                </a:ext>
              </a:extLst>
            </p:cNvPr>
            <p:cNvCxnSpPr>
              <a:cxnSpLocks/>
              <a:stCxn id="24" idx="1"/>
            </p:cNvCxnSpPr>
            <p:nvPr/>
          </p:nvCxnSpPr>
          <p:spPr>
            <a:xfrm flipH="1">
              <a:off x="1877736" y="4896384"/>
              <a:ext cx="452607" cy="2877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7190103-B19B-4C33-821C-97E1CF0DC787}"/>
                </a:ext>
              </a:extLst>
            </p:cNvPr>
            <p:cNvCxnSpPr>
              <a:cxnSpLocks/>
            </p:cNvCxnSpPr>
            <p:nvPr/>
          </p:nvCxnSpPr>
          <p:spPr>
            <a:xfrm flipH="1">
              <a:off x="1877736" y="5670462"/>
              <a:ext cx="109810" cy="10714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2C06721-4DB0-47E0-82E1-2658460967AB}"/>
                </a:ext>
              </a:extLst>
            </p:cNvPr>
            <p:cNvCxnSpPr>
              <a:cxnSpLocks/>
            </p:cNvCxnSpPr>
            <p:nvPr/>
          </p:nvCxnSpPr>
          <p:spPr>
            <a:xfrm>
              <a:off x="1636816" y="5184119"/>
              <a:ext cx="240920"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57C7BEE-47B2-4865-BB5E-18DF04D06C20}"/>
                </a:ext>
              </a:extLst>
            </p:cNvPr>
            <p:cNvCxnSpPr>
              <a:cxnSpLocks/>
            </p:cNvCxnSpPr>
            <p:nvPr/>
          </p:nvCxnSpPr>
          <p:spPr>
            <a:xfrm>
              <a:off x="2770214" y="5184119"/>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A12BB6D-BEC2-443E-B44A-79AF50429D29}"/>
                </a:ext>
              </a:extLst>
            </p:cNvPr>
            <p:cNvSpPr txBox="1"/>
            <p:nvPr/>
          </p:nvSpPr>
          <p:spPr>
            <a:xfrm>
              <a:off x="2330343" y="4711718"/>
              <a:ext cx="728842"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HPB</a:t>
              </a:r>
            </a:p>
          </p:txBody>
        </p:sp>
        <p:cxnSp>
          <p:nvCxnSpPr>
            <p:cNvPr id="25" name="Straight Arrow Connector 24">
              <a:extLst>
                <a:ext uri="{FF2B5EF4-FFF2-40B4-BE49-F238E27FC236}">
                  <a16:creationId xmlns:a16="http://schemas.microsoft.com/office/drawing/2014/main" id="{510DE169-61C1-4DFB-910E-86E09FB32433}"/>
                </a:ext>
              </a:extLst>
            </p:cNvPr>
            <p:cNvCxnSpPr>
              <a:cxnSpLocks/>
            </p:cNvCxnSpPr>
            <p:nvPr/>
          </p:nvCxnSpPr>
          <p:spPr>
            <a:xfrm>
              <a:off x="1482861" y="5692594"/>
              <a:ext cx="153955" cy="7855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25290106-9364-48E9-A139-9B4D50FC3B4A}"/>
                </a:ext>
              </a:extLst>
            </p:cNvPr>
            <p:cNvSpPr txBox="1"/>
            <p:nvPr/>
          </p:nvSpPr>
          <p:spPr>
            <a:xfrm>
              <a:off x="1441064" y="5875974"/>
              <a:ext cx="32593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n</a:t>
              </a:r>
              <a:endParaRPr lang="en-US" i="1" dirty="0">
                <a:latin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574D0356-1485-4146-BC7F-79066A511BEB}"/>
                </a:ext>
              </a:extLst>
            </p:cNvPr>
            <p:cNvCxnSpPr>
              <a:cxnSpLocks/>
            </p:cNvCxnSpPr>
            <p:nvPr/>
          </p:nvCxnSpPr>
          <p:spPr>
            <a:xfrm flipV="1">
              <a:off x="1688428" y="5773964"/>
              <a:ext cx="78574" cy="16784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8" name="Picture 57">
              <a:extLst>
                <a:ext uri="{FF2B5EF4-FFF2-40B4-BE49-F238E27FC236}">
                  <a16:creationId xmlns:a16="http://schemas.microsoft.com/office/drawing/2014/main" id="{4C7A94E4-6CB5-4B2C-92A2-688377505B16}"/>
                </a:ext>
              </a:extLst>
            </p:cNvPr>
            <p:cNvPicPr>
              <a:picLocks noChangeAspect="1"/>
            </p:cNvPicPr>
            <p:nvPr/>
          </p:nvPicPr>
          <p:blipFill>
            <a:blip r:embed="rId4"/>
            <a:stretch>
              <a:fillRect/>
            </a:stretch>
          </p:blipFill>
          <p:spPr>
            <a:xfrm>
              <a:off x="4572000" y="2820951"/>
              <a:ext cx="4571999" cy="3239690"/>
            </a:xfrm>
            <a:prstGeom prst="rect">
              <a:avLst/>
            </a:prstGeom>
          </p:spPr>
        </p:pic>
        <p:sp>
          <p:nvSpPr>
            <p:cNvPr id="59" name="TextBox 58">
              <a:extLst>
                <a:ext uri="{FF2B5EF4-FFF2-40B4-BE49-F238E27FC236}">
                  <a16:creationId xmlns:a16="http://schemas.microsoft.com/office/drawing/2014/main" id="{453E8EB0-CE17-46A4-89DD-FA84A3489147}"/>
                </a:ext>
              </a:extLst>
            </p:cNvPr>
            <p:cNvSpPr txBox="1"/>
            <p:nvPr/>
          </p:nvSpPr>
          <p:spPr>
            <a:xfrm>
              <a:off x="5592499" y="3096059"/>
              <a:ext cx="11788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Amplitude</a:t>
              </a:r>
            </a:p>
          </p:txBody>
        </p:sp>
        <p:cxnSp>
          <p:nvCxnSpPr>
            <p:cNvPr id="60" name="Straight Arrow Connector 59">
              <a:extLst>
                <a:ext uri="{FF2B5EF4-FFF2-40B4-BE49-F238E27FC236}">
                  <a16:creationId xmlns:a16="http://schemas.microsoft.com/office/drawing/2014/main" id="{2042C94B-E304-4041-9DB6-EF9D5ECC0114}"/>
                </a:ext>
              </a:extLst>
            </p:cNvPr>
            <p:cNvCxnSpPr>
              <a:cxnSpLocks/>
            </p:cNvCxnSpPr>
            <p:nvPr/>
          </p:nvCxnSpPr>
          <p:spPr>
            <a:xfrm flipH="1">
              <a:off x="5339254" y="3379322"/>
              <a:ext cx="320716" cy="30227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E4D0317A-EB85-44A3-B9F7-BB8882360598}"/>
                </a:ext>
              </a:extLst>
            </p:cNvPr>
            <p:cNvSpPr txBox="1"/>
            <p:nvPr/>
          </p:nvSpPr>
          <p:spPr>
            <a:xfrm>
              <a:off x="5659970" y="3555719"/>
              <a:ext cx="728842"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HPB</a:t>
              </a:r>
            </a:p>
          </p:txBody>
        </p:sp>
        <p:cxnSp>
          <p:nvCxnSpPr>
            <p:cNvPr id="65" name="Straight Arrow Connector 64">
              <a:extLst>
                <a:ext uri="{FF2B5EF4-FFF2-40B4-BE49-F238E27FC236}">
                  <a16:creationId xmlns:a16="http://schemas.microsoft.com/office/drawing/2014/main" id="{8F990912-4CCF-46E5-AD35-A4E40A175301}"/>
                </a:ext>
              </a:extLst>
            </p:cNvPr>
            <p:cNvCxnSpPr>
              <a:cxnSpLocks/>
            </p:cNvCxnSpPr>
            <p:nvPr/>
          </p:nvCxnSpPr>
          <p:spPr>
            <a:xfrm flipH="1">
              <a:off x="5376588" y="3750417"/>
              <a:ext cx="325939" cy="14605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FF208513-8504-42FC-90E8-69E3F1EB404B}"/>
                </a:ext>
              </a:extLst>
            </p:cNvPr>
            <p:cNvSpPr txBox="1"/>
            <p:nvPr/>
          </p:nvSpPr>
          <p:spPr>
            <a:xfrm>
              <a:off x="5376588" y="5149814"/>
              <a:ext cx="32593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n</a:t>
              </a:r>
              <a:endParaRPr lang="en-US" i="1" dirty="0">
                <a:latin typeface="Times New Roman" panose="02020603050405020304" pitchFamily="18" charset="0"/>
                <a:cs typeface="Times New Roman" panose="02020603050405020304" pitchFamily="18" charset="0"/>
              </a:endParaRPr>
            </a:p>
          </p:txBody>
        </p:sp>
        <p:cxnSp>
          <p:nvCxnSpPr>
            <p:cNvPr id="68" name="Straight Arrow Connector 67">
              <a:extLst>
                <a:ext uri="{FF2B5EF4-FFF2-40B4-BE49-F238E27FC236}">
                  <a16:creationId xmlns:a16="http://schemas.microsoft.com/office/drawing/2014/main" id="{B89E6561-17A4-47FB-AF4F-B5A408FC336D}"/>
                </a:ext>
              </a:extLst>
            </p:cNvPr>
            <p:cNvCxnSpPr>
              <a:cxnSpLocks/>
            </p:cNvCxnSpPr>
            <p:nvPr/>
          </p:nvCxnSpPr>
          <p:spPr>
            <a:xfrm flipH="1">
              <a:off x="5339254" y="5519146"/>
              <a:ext cx="73573" cy="17344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C8C604AE-8CCD-4C11-B2E8-0F422CBC0EF5}"/>
                </a:ext>
              </a:extLst>
            </p:cNvPr>
            <p:cNvSpPr txBox="1"/>
            <p:nvPr/>
          </p:nvSpPr>
          <p:spPr>
            <a:xfrm>
              <a:off x="6966228" y="3207295"/>
              <a:ext cx="1742785" cy="646331"/>
            </a:xfrm>
            <a:prstGeom prst="rect">
              <a:avLst/>
            </a:prstGeom>
            <a:noFill/>
          </p:spPr>
          <p:txBody>
            <a:bodyPr wrap="none" rtlCol="0">
              <a:spAutoFit/>
            </a:bodyPr>
            <a:lstStyle/>
            <a:p>
              <a:r>
                <a:rPr lang="el-GR" i="1" dirty="0">
                  <a:latin typeface="Times New Roman" panose="02020603050405020304" pitchFamily="18" charset="0"/>
                  <a:cs typeface="Times New Roman" panose="02020603050405020304" pitchFamily="18" charset="0"/>
                </a:rPr>
                <a:t>σ</a:t>
              </a:r>
              <a:r>
                <a:rPr lang="en-US" i="1" baseline="-25000"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median </a:t>
              </a:r>
              <a:r>
                <a:rPr lang="el-GR" i="1" dirty="0">
                  <a:latin typeface="Times New Roman" panose="02020603050405020304" pitchFamily="18" charset="0"/>
                  <a:cs typeface="Times New Roman" panose="02020603050405020304" pitchFamily="18" charset="0"/>
                </a:rPr>
                <a:t>σ</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between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b</a:t>
              </a:r>
              <a:endParaRPr lang="en-US" i="1" dirty="0">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7AE934C3-0B7C-4ECA-846C-BAFC790359F1}"/>
                </a:ext>
              </a:extLst>
            </p:cNvPr>
            <p:cNvCxnSpPr>
              <a:cxnSpLocks/>
            </p:cNvCxnSpPr>
            <p:nvPr/>
          </p:nvCxnSpPr>
          <p:spPr>
            <a:xfrm>
              <a:off x="5269705" y="3896476"/>
              <a:ext cx="10688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a:extLst>
              <a:ext uri="{FF2B5EF4-FFF2-40B4-BE49-F238E27FC236}">
                <a16:creationId xmlns:a16="http://schemas.microsoft.com/office/drawing/2014/main" id="{849EF00D-AE2F-46C8-A255-D37C6E665DAD}"/>
              </a:ext>
            </a:extLst>
          </p:cNvPr>
          <p:cNvSpPr/>
          <p:nvPr/>
        </p:nvSpPr>
        <p:spPr>
          <a:xfrm>
            <a:off x="2835248" y="911319"/>
            <a:ext cx="3473506" cy="1692771"/>
          </a:xfrm>
          <a:prstGeom prst="rect">
            <a:avLst/>
          </a:prstGeom>
        </p:spPr>
        <p:txBody>
          <a:bodyPr wrap="square" lIns="0" tIns="0" rIns="0" bIns="0">
            <a:spAutoFit/>
          </a:bodyPr>
          <a:lstStyle/>
          <a:p>
            <a:pPr>
              <a:lnSpc>
                <a:spcPts val="3600"/>
              </a:lnSpc>
            </a:pPr>
            <a:r>
              <a:rPr lang="en-US" sz="2000" dirty="0">
                <a:latin typeface="Times New Roman" panose="02020603050405020304" pitchFamily="18" charset="0"/>
                <a:cs typeface="Times New Roman" panose="02020603050405020304" pitchFamily="18" charset="0"/>
              </a:rPr>
              <a:t>Four Peak Shape Statistics:</a:t>
            </a:r>
          </a:p>
          <a:p>
            <a:pPr marL="457200" indent="-457200">
              <a:buAutoNum type="arabicParenR"/>
            </a:pPr>
            <a:r>
              <a:rPr lang="en-US" sz="2000" dirty="0">
                <a:latin typeface="Times New Roman" panose="02020603050405020304" pitchFamily="18" charset="0"/>
                <a:cs typeface="Times New Roman" panose="02020603050405020304" pitchFamily="18" charset="0"/>
              </a:rPr>
              <a:t>Amplitude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Fundamental frequency (</a:t>
            </a:r>
            <a:r>
              <a:rPr lang="en-US" sz="2000" i="1" dirty="0">
                <a:latin typeface="Times New Roman" panose="02020603050405020304" pitchFamily="18" charset="0"/>
                <a:cs typeface="Times New Roman" panose="02020603050405020304" pitchFamily="18" charset="0"/>
              </a:rPr>
              <a:t>f</a:t>
            </a:r>
            <a:r>
              <a:rPr lang="en-US" sz="2000" i="1"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Half power bandwidth (</a:t>
            </a:r>
            <a:r>
              <a:rPr lang="en-US" sz="2000" i="1" dirty="0">
                <a:latin typeface="Times New Roman" panose="02020603050405020304" pitchFamily="18" charset="0"/>
                <a:cs typeface="Times New Roman" panose="02020603050405020304" pitchFamily="18" charset="0"/>
              </a:rPr>
              <a:t>HPB</a:t>
            </a:r>
            <a:r>
              <a:rPr lang="en-US" sz="2000" dirty="0">
                <a:latin typeface="Times New Roman" panose="02020603050405020304" pitchFamily="18" charset="0"/>
                <a:cs typeface="Times New Roman" panose="02020603050405020304" pitchFamily="18" charset="0"/>
              </a:rPr>
              <a: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Interevent variability (</a:t>
            </a:r>
            <a:r>
              <a:rPr lang="el-GR" sz="2000" i="1" dirty="0">
                <a:latin typeface="Times New Roman" panose="02020603050405020304" pitchFamily="18" charset="0"/>
                <a:cs typeface="Times New Roman" panose="02020603050405020304" pitchFamily="18" charset="0"/>
              </a:rPr>
              <a:t>σ</a:t>
            </a:r>
            <a:r>
              <a:rPr lang="en-US" sz="2000" i="1" baseline="-25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p>
        </p:txBody>
      </p:sp>
      <p:sp>
        <p:nvSpPr>
          <p:cNvPr id="81" name="TextBox 80">
            <a:extLst>
              <a:ext uri="{FF2B5EF4-FFF2-40B4-BE49-F238E27FC236}">
                <a16:creationId xmlns:a16="http://schemas.microsoft.com/office/drawing/2014/main" id="{35D90382-3F6C-4E2C-8DBB-BD280414E688}"/>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65615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0438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374A2E7A-E305-4809-A59B-6490D14610DC}"/>
              </a:ext>
            </a:extLst>
          </p:cNvPr>
          <p:cNvSpPr txBox="1"/>
          <p:nvPr/>
        </p:nvSpPr>
        <p:spPr>
          <a:xfrm>
            <a:off x="2944955" y="321501"/>
            <a:ext cx="3249608"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Peak Definition</a:t>
            </a:r>
            <a:endParaRPr lang="en-US" sz="3600"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FCC98D0-AC93-46C2-B0DB-7F7A2AB28632}"/>
                  </a:ext>
                </a:extLst>
              </p:cNvPr>
              <p:cNvSpPr/>
              <p:nvPr/>
            </p:nvSpPr>
            <p:spPr>
              <a:xfrm>
                <a:off x="238538" y="999652"/>
                <a:ext cx="8070575" cy="2030556"/>
              </a:xfrm>
              <a:prstGeom prst="rect">
                <a:avLst/>
              </a:prstGeom>
            </p:spPr>
            <p:txBody>
              <a:bodyPr wrap="square" lIns="0" tIns="0" rIns="0" bIns="0">
                <a:spAutoFit/>
              </a:bodyPr>
              <a:lstStyle/>
              <a:p>
                <a:r>
                  <a:rPr lang="en-US" sz="2000" dirty="0">
                    <a:latin typeface="Times New Roman" panose="02020603050405020304" pitchFamily="18" charset="0"/>
                    <a:cs typeface="Times New Roman" panose="02020603050405020304" pitchFamily="18" charset="0"/>
                  </a:rPr>
                  <a:t>Three statistics define a peak: Peak, left trough and right trough amplitudes, we use those stats to decide whether max is a peak, move onto the next peak</a:t>
                </a:r>
              </a:p>
              <a:p>
                <a:pPr>
                  <a:lnSpc>
                    <a:spcPts val="3600"/>
                  </a:lnSpc>
                </a:pPr>
                <a:r>
                  <a:rPr lang="en-US" sz="2000" dirty="0">
                    <a:latin typeface="Times New Roman" panose="02020603050405020304" pitchFamily="18" charset="0"/>
                    <a:cs typeface="Times New Roman" panose="02020603050405020304" pitchFamily="18" charset="0"/>
                  </a:rPr>
                  <a:t>Two step process using amplitude, left and right trough:</a:t>
                </a:r>
              </a:p>
              <a:p>
                <a:pPr marL="457200" indent="-457200">
                  <a:buAutoNum type="arabicParenR"/>
                </a:pPr>
                <a:r>
                  <a:rPr lang="en-US" sz="2000" dirty="0">
                    <a:latin typeface="Times New Roman" panose="02020603050405020304" pitchFamily="18" charset="0"/>
                    <a:cs typeface="Times New Roman" panose="02020603050405020304" pitchFamily="18" charset="0"/>
                  </a:rPr>
                  <a:t>Multiply peak amplitude by 1/</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oMath>
                </a14:m>
                <a:endParaRPr lang="en-US" sz="2000" dirty="0">
                  <a:latin typeface="Times New Roman" panose="02020603050405020304" pitchFamily="18" charset="0"/>
                  <a:cs typeface="Times New Roman" panose="02020603050405020304" pitchFamily="18" charset="0"/>
                </a:endParaRPr>
              </a:p>
              <a:p>
                <a:pPr marL="457200" indent="-457200">
                  <a:buFontTx/>
                  <a:buAutoNum type="arabicParenR"/>
                </a:pPr>
                <a:r>
                  <a:rPr lang="en-US" sz="2000" dirty="0">
                    <a:latin typeface="Times New Roman" panose="02020603050405020304" pitchFamily="18" charset="0"/>
                    <a:cs typeface="Times New Roman" panose="02020603050405020304" pitchFamily="18" charset="0"/>
                  </a:rPr>
                  <a:t>If this value is greater than either trough amplitudes, then it is a peak</a:t>
                </a:r>
              </a:p>
              <a:p>
                <a:pPr marL="457200" indent="-457200">
                  <a:buAutoNum type="arabicParenR"/>
                </a:pPr>
                <a:endParaRPr lang="en-US" sz="2000" dirty="0">
                  <a:latin typeface="Times New Roman" panose="02020603050405020304" pitchFamily="18" charset="0"/>
                  <a:cs typeface="Times New Roman" panose="02020603050405020304" pitchFamily="18" charset="0"/>
                </a:endParaRPr>
              </a:p>
            </p:txBody>
          </p:sp>
        </mc:Choice>
        <mc:Fallback xmlns="">
          <p:sp>
            <p:nvSpPr>
              <p:cNvPr id="25" name="Rectangle 24">
                <a:extLst>
                  <a:ext uri="{FF2B5EF4-FFF2-40B4-BE49-F238E27FC236}">
                    <a16:creationId xmlns:a16="http://schemas.microsoft.com/office/drawing/2014/main" id="{2FCC98D0-AC93-46C2-B0DB-7F7A2AB28632}"/>
                  </a:ext>
                </a:extLst>
              </p:cNvPr>
              <p:cNvSpPr>
                <a:spLocks noRot="1" noChangeAspect="1" noMove="1" noResize="1" noEditPoints="1" noAdjustHandles="1" noChangeArrowheads="1" noChangeShapeType="1" noTextEdit="1"/>
              </p:cNvSpPr>
              <p:nvPr/>
            </p:nvSpPr>
            <p:spPr>
              <a:xfrm>
                <a:off x="238538" y="999652"/>
                <a:ext cx="8070575" cy="2030556"/>
              </a:xfrm>
              <a:prstGeom prst="rect">
                <a:avLst/>
              </a:prstGeom>
              <a:blipFill>
                <a:blip r:embed="rId2"/>
                <a:stretch>
                  <a:fillRect l="-1888" t="-3904" r="-2568"/>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424DD468-F70F-4C85-8D7A-47736E7C9FDF}"/>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10</a:t>
            </a:r>
          </a:p>
        </p:txBody>
      </p:sp>
      <p:grpSp>
        <p:nvGrpSpPr>
          <p:cNvPr id="3" name="Group 2">
            <a:extLst>
              <a:ext uri="{FF2B5EF4-FFF2-40B4-BE49-F238E27FC236}">
                <a16:creationId xmlns:a16="http://schemas.microsoft.com/office/drawing/2014/main" id="{ED1E7564-7C57-4B3B-8143-55862B4AFD3B}"/>
              </a:ext>
            </a:extLst>
          </p:cNvPr>
          <p:cNvGrpSpPr/>
          <p:nvPr/>
        </p:nvGrpSpPr>
        <p:grpSpPr>
          <a:xfrm>
            <a:off x="3831" y="2756932"/>
            <a:ext cx="9140169" cy="3236976"/>
            <a:chOff x="3831" y="2756932"/>
            <a:chExt cx="9140169" cy="3236976"/>
          </a:xfrm>
        </p:grpSpPr>
        <p:pic>
          <p:nvPicPr>
            <p:cNvPr id="45" name="Picture 44">
              <a:extLst>
                <a:ext uri="{FF2B5EF4-FFF2-40B4-BE49-F238E27FC236}">
                  <a16:creationId xmlns:a16="http://schemas.microsoft.com/office/drawing/2014/main" id="{A1F99E2B-EEE2-46A9-946B-7AFC07009DFC}"/>
                </a:ext>
              </a:extLst>
            </p:cNvPr>
            <p:cNvPicPr>
              <a:picLocks noChangeAspect="1"/>
            </p:cNvPicPr>
            <p:nvPr/>
          </p:nvPicPr>
          <p:blipFill>
            <a:blip r:embed="rId3"/>
            <a:stretch>
              <a:fillRect/>
            </a:stretch>
          </p:blipFill>
          <p:spPr>
            <a:xfrm>
              <a:off x="3831" y="2756932"/>
              <a:ext cx="4568169" cy="3236976"/>
            </a:xfrm>
            <a:prstGeom prst="rect">
              <a:avLst/>
            </a:prstGeom>
          </p:spPr>
        </p:pic>
        <p:pic>
          <p:nvPicPr>
            <p:cNvPr id="2" name="Picture 1">
              <a:extLst>
                <a:ext uri="{FF2B5EF4-FFF2-40B4-BE49-F238E27FC236}">
                  <a16:creationId xmlns:a16="http://schemas.microsoft.com/office/drawing/2014/main" id="{E1686526-8EBB-4D27-90E4-ECF47961A33B}"/>
                </a:ext>
              </a:extLst>
            </p:cNvPr>
            <p:cNvPicPr>
              <a:picLocks noChangeAspect="1"/>
            </p:cNvPicPr>
            <p:nvPr/>
          </p:nvPicPr>
          <p:blipFill>
            <a:blip r:embed="rId4"/>
            <a:stretch>
              <a:fillRect/>
            </a:stretch>
          </p:blipFill>
          <p:spPr>
            <a:xfrm>
              <a:off x="4237200" y="3216069"/>
              <a:ext cx="4906800" cy="1883602"/>
            </a:xfrm>
            <a:prstGeom prst="rect">
              <a:avLst/>
            </a:prstGeom>
          </p:spPr>
        </p:pic>
      </p:grpSp>
    </p:spTree>
    <p:extLst>
      <p:ext uri="{BB962C8B-B14F-4D97-AF65-F5344CB8AC3E}">
        <p14:creationId xmlns:p14="http://schemas.microsoft.com/office/powerpoint/2010/main" val="124142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0438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374A2E7A-E305-4809-A59B-6490D14610DC}"/>
              </a:ext>
            </a:extLst>
          </p:cNvPr>
          <p:cNvSpPr txBox="1"/>
          <p:nvPr/>
        </p:nvSpPr>
        <p:spPr>
          <a:xfrm>
            <a:off x="2944955" y="321501"/>
            <a:ext cx="3249608"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Peak Definition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1F0F580-8A90-4BA7-891B-B1E1DA056DC0}"/>
              </a:ext>
            </a:extLst>
          </p:cNvPr>
          <p:cNvSpPr/>
          <p:nvPr/>
        </p:nvSpPr>
        <p:spPr>
          <a:xfrm>
            <a:off x="1091872" y="1130054"/>
            <a:ext cx="6960255" cy="867995"/>
          </a:xfrm>
          <a:prstGeom prst="rect">
            <a:avLst/>
          </a:prstGeom>
        </p:spPr>
        <p:txBody>
          <a:bodyPr wrap="square" lIns="0" tIns="0" rIns="0" bIns="0">
            <a:spAutoFit/>
          </a:bodyPr>
          <a:lstStyle/>
          <a:p>
            <a:pPr algn="ctr">
              <a:lnSpc>
                <a:spcPts val="3600"/>
              </a:lnSpc>
            </a:pPr>
            <a:r>
              <a:rPr lang="en-US" sz="2000" dirty="0">
                <a:latin typeface="Times New Roman" panose="02020603050405020304" pitchFamily="18" charset="0"/>
                <a:cs typeface="Times New Roman" panose="02020603050405020304" pitchFamily="18" charset="0"/>
              </a:rPr>
              <a:t>Using this peak definition this station has 6 peaks, at each we compute</a:t>
            </a:r>
            <a:r>
              <a:rPr lang="en-US" sz="2000" i="1" dirty="0">
                <a:latin typeface="Times New Roman" panose="02020603050405020304" pitchFamily="18" charset="0"/>
                <a:cs typeface="Times New Roman" panose="02020603050405020304" pitchFamily="18" charset="0"/>
              </a:rPr>
              <a:t> f</a:t>
            </a:r>
            <a:r>
              <a:rPr lang="en-US" sz="2000" i="1"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HPB </a:t>
            </a:r>
            <a:r>
              <a:rPr lang="en-US" sz="2000" dirty="0">
                <a:latin typeface="Times New Roman" panose="02020603050405020304" pitchFamily="18" charset="0"/>
                <a:cs typeface="Times New Roman" panose="02020603050405020304" pitchFamily="18" charset="0"/>
              </a:rPr>
              <a:t>and </a:t>
            </a:r>
            <a:r>
              <a:rPr lang="el-GR" sz="2000" i="1" dirty="0">
                <a:latin typeface="Times New Roman" panose="02020603050405020304" pitchFamily="18" charset="0"/>
                <a:cs typeface="Times New Roman" panose="02020603050405020304" pitchFamily="18" charset="0"/>
              </a:rPr>
              <a:t>σ</a:t>
            </a:r>
            <a:r>
              <a:rPr lang="en-US" sz="2000" i="1" baseline="-25000" dirty="0" err="1">
                <a:latin typeface="Times New Roman" panose="02020603050405020304" pitchFamily="18" charset="0"/>
                <a:cs typeface="Times New Roman" panose="02020603050405020304" pitchFamily="18" charset="0"/>
              </a:rPr>
              <a:t>i</a:t>
            </a:r>
            <a:endParaRPr lang="en-US" sz="20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56FC5A-5458-4386-8534-D68A73329EF6}"/>
              </a:ext>
            </a:extLst>
          </p:cNvPr>
          <p:cNvSpPr txBox="1"/>
          <p:nvPr/>
        </p:nvSpPr>
        <p:spPr>
          <a:xfrm>
            <a:off x="8728502" y="0"/>
            <a:ext cx="398379"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11</a:t>
            </a:r>
          </a:p>
        </p:txBody>
      </p:sp>
      <p:grpSp>
        <p:nvGrpSpPr>
          <p:cNvPr id="2" name="Group 1">
            <a:extLst>
              <a:ext uri="{FF2B5EF4-FFF2-40B4-BE49-F238E27FC236}">
                <a16:creationId xmlns:a16="http://schemas.microsoft.com/office/drawing/2014/main" id="{666B7258-4D5B-4B3D-B7F4-6F7C71C042F1}"/>
              </a:ext>
            </a:extLst>
          </p:cNvPr>
          <p:cNvGrpSpPr/>
          <p:nvPr/>
        </p:nvGrpSpPr>
        <p:grpSpPr>
          <a:xfrm>
            <a:off x="0" y="2362200"/>
            <a:ext cx="9092609" cy="3493008"/>
            <a:chOff x="0" y="2362200"/>
            <a:chExt cx="9092609" cy="3493008"/>
          </a:xfrm>
        </p:grpSpPr>
        <p:pic>
          <p:nvPicPr>
            <p:cNvPr id="3" name="Picture 2">
              <a:extLst>
                <a:ext uri="{FF2B5EF4-FFF2-40B4-BE49-F238E27FC236}">
                  <a16:creationId xmlns:a16="http://schemas.microsoft.com/office/drawing/2014/main" id="{07EB450D-423C-4841-83B1-B2701B1FC8B5}"/>
                </a:ext>
              </a:extLst>
            </p:cNvPr>
            <p:cNvPicPr>
              <a:picLocks noChangeAspect="1"/>
            </p:cNvPicPr>
            <p:nvPr/>
          </p:nvPicPr>
          <p:blipFill>
            <a:blip r:embed="rId2"/>
            <a:stretch>
              <a:fillRect/>
            </a:stretch>
          </p:blipFill>
          <p:spPr>
            <a:xfrm>
              <a:off x="0" y="2362200"/>
              <a:ext cx="4929493" cy="3493008"/>
            </a:xfrm>
            <a:prstGeom prst="rect">
              <a:avLst/>
            </a:prstGeom>
          </p:spPr>
        </p:pic>
        <p:pic>
          <p:nvPicPr>
            <p:cNvPr id="5" name="Picture 4">
              <a:extLst>
                <a:ext uri="{FF2B5EF4-FFF2-40B4-BE49-F238E27FC236}">
                  <a16:creationId xmlns:a16="http://schemas.microsoft.com/office/drawing/2014/main" id="{CCF765D2-2D2F-4EBA-BEB8-F95C35EB8114}"/>
                </a:ext>
              </a:extLst>
            </p:cNvPr>
            <p:cNvPicPr>
              <a:picLocks noChangeAspect="1"/>
            </p:cNvPicPr>
            <p:nvPr/>
          </p:nvPicPr>
          <p:blipFill>
            <a:blip r:embed="rId3"/>
            <a:stretch>
              <a:fillRect/>
            </a:stretch>
          </p:blipFill>
          <p:spPr>
            <a:xfrm>
              <a:off x="4730432" y="2806490"/>
              <a:ext cx="4362177" cy="2368853"/>
            </a:xfrm>
            <a:prstGeom prst="rect">
              <a:avLst/>
            </a:prstGeom>
          </p:spPr>
        </p:pic>
      </p:grpSp>
    </p:spTree>
    <p:extLst>
      <p:ext uri="{BB962C8B-B14F-4D97-AF65-F5344CB8AC3E}">
        <p14:creationId xmlns:p14="http://schemas.microsoft.com/office/powerpoint/2010/main" val="280748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0438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374A2E7A-E305-4809-A59B-6490D14610DC}"/>
              </a:ext>
            </a:extLst>
          </p:cNvPr>
          <p:cNvSpPr txBox="1"/>
          <p:nvPr/>
        </p:nvSpPr>
        <p:spPr>
          <a:xfrm>
            <a:off x="3049788" y="304800"/>
            <a:ext cx="3044423"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System Design</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AB57A30D-2449-4EE4-A425-80CC88473953}"/>
              </a:ext>
            </a:extLst>
          </p:cNvPr>
          <p:cNvGrpSpPr/>
          <p:nvPr/>
        </p:nvGrpSpPr>
        <p:grpSpPr>
          <a:xfrm>
            <a:off x="737768" y="979001"/>
            <a:ext cx="7464408" cy="4945609"/>
            <a:chOff x="737768" y="979001"/>
            <a:chExt cx="7464408" cy="4945609"/>
          </a:xfrm>
        </p:grpSpPr>
        <p:sp>
          <p:nvSpPr>
            <p:cNvPr id="38" name="Flowchart: Terminator 37">
              <a:extLst>
                <a:ext uri="{FF2B5EF4-FFF2-40B4-BE49-F238E27FC236}">
                  <a16:creationId xmlns:a16="http://schemas.microsoft.com/office/drawing/2014/main" id="{450511AB-AAA8-4D48-8C74-9A37F3C73F36}"/>
                </a:ext>
              </a:extLst>
            </p:cNvPr>
            <p:cNvSpPr/>
            <p:nvPr/>
          </p:nvSpPr>
          <p:spPr>
            <a:xfrm>
              <a:off x="4778367" y="1020900"/>
              <a:ext cx="1315844" cy="412595"/>
            </a:xfrm>
            <a:prstGeom prst="flowChartTerminator">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Start</a:t>
              </a:r>
            </a:p>
          </p:txBody>
        </p:sp>
        <p:sp>
          <p:nvSpPr>
            <p:cNvPr id="39" name="Flowchart: Process 38">
              <a:extLst>
                <a:ext uri="{FF2B5EF4-FFF2-40B4-BE49-F238E27FC236}">
                  <a16:creationId xmlns:a16="http://schemas.microsoft.com/office/drawing/2014/main" id="{53EDB2B8-B569-4CA2-A4B8-C54891D79185}"/>
                </a:ext>
              </a:extLst>
            </p:cNvPr>
            <p:cNvSpPr/>
            <p:nvPr/>
          </p:nvSpPr>
          <p:spPr>
            <a:xfrm>
              <a:off x="4683586" y="1638566"/>
              <a:ext cx="1505415" cy="412595"/>
            </a:xfrm>
            <a:prstGeom prst="flowChartProcess">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glow rad="127000">
                      <a:srgbClr val="FFFFFF">
                        <a:alpha val="99000"/>
                      </a:srgbClr>
                    </a:glow>
                  </a:effectLst>
                  <a:uLnTx/>
                  <a:uFillTx/>
                  <a:latin typeface="Times New Roman" panose="02020603050405020304" pitchFamily="18" charset="0"/>
                  <a:ea typeface="+mn-ea"/>
                  <a:cs typeface="Times New Roman" panose="02020603050405020304" pitchFamily="18" charset="0"/>
                </a:rPr>
                <a:t>Perform H/V</a:t>
              </a:r>
            </a:p>
          </p:txBody>
        </p:sp>
        <p:sp>
          <p:nvSpPr>
            <p:cNvPr id="41" name="Flowchart: Process 40">
              <a:extLst>
                <a:ext uri="{FF2B5EF4-FFF2-40B4-BE49-F238E27FC236}">
                  <a16:creationId xmlns:a16="http://schemas.microsoft.com/office/drawing/2014/main" id="{632D83D0-9B42-4839-BAB3-D5ED9A8BD0D5}"/>
                </a:ext>
              </a:extLst>
            </p:cNvPr>
            <p:cNvSpPr/>
            <p:nvPr/>
          </p:nvSpPr>
          <p:spPr>
            <a:xfrm>
              <a:off x="3930883" y="3021257"/>
              <a:ext cx="3010830" cy="633761"/>
            </a:xfrm>
            <a:prstGeom prst="flowChartProcess">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glow rad="127000">
                      <a:srgbClr val="FFFFFF">
                        <a:alpha val="99000"/>
                      </a:srgbClr>
                    </a:glow>
                  </a:effectLst>
                  <a:uLnTx/>
                  <a:uFillTx/>
                  <a:latin typeface="Times New Roman" panose="02020603050405020304" pitchFamily="18" charset="0"/>
                  <a:ea typeface="+mn-ea"/>
                  <a:cs typeface="Times New Roman" panose="02020603050405020304" pitchFamily="18" charset="0"/>
                </a:rPr>
                <a:t>Determine which peaks are significant</a:t>
              </a:r>
            </a:p>
          </p:txBody>
        </p:sp>
        <p:sp>
          <p:nvSpPr>
            <p:cNvPr id="43" name="Flowchart: Process 42">
              <a:extLst>
                <a:ext uri="{FF2B5EF4-FFF2-40B4-BE49-F238E27FC236}">
                  <a16:creationId xmlns:a16="http://schemas.microsoft.com/office/drawing/2014/main" id="{4501EDF4-9E26-430D-8EAC-A68E623B152C}"/>
                </a:ext>
              </a:extLst>
            </p:cNvPr>
            <p:cNvSpPr/>
            <p:nvPr/>
          </p:nvSpPr>
          <p:spPr>
            <a:xfrm>
              <a:off x="3930883" y="3860551"/>
              <a:ext cx="3010830" cy="633761"/>
            </a:xfrm>
            <a:prstGeom prst="flowChartProcess">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glow rad="127000">
                      <a:srgbClr val="FFFFFF">
                        <a:alpha val="99000"/>
                      </a:srgbClr>
                    </a:glow>
                  </a:effectLst>
                  <a:uLnTx/>
                  <a:uFillTx/>
                  <a:latin typeface="Times New Roman" panose="02020603050405020304" pitchFamily="18" charset="0"/>
                  <a:ea typeface="+mn-ea"/>
                  <a:cs typeface="Times New Roman" panose="02020603050405020304" pitchFamily="18" charset="0"/>
                </a:rPr>
                <a:t>Compute desired statistics on those peaks</a:t>
              </a:r>
            </a:p>
          </p:txBody>
        </p:sp>
        <p:sp>
          <p:nvSpPr>
            <p:cNvPr id="45" name="Flowchart: Terminator 44">
              <a:extLst>
                <a:ext uri="{FF2B5EF4-FFF2-40B4-BE49-F238E27FC236}">
                  <a16:creationId xmlns:a16="http://schemas.microsoft.com/office/drawing/2014/main" id="{81A7F7C8-AF4A-4E16-A77C-64151042BA23}"/>
                </a:ext>
              </a:extLst>
            </p:cNvPr>
            <p:cNvSpPr/>
            <p:nvPr/>
          </p:nvSpPr>
          <p:spPr>
            <a:xfrm>
              <a:off x="4778388" y="5512015"/>
              <a:ext cx="1315844" cy="412595"/>
            </a:xfrm>
            <a:prstGeom prst="flowChartTerminator">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End</a:t>
              </a:r>
            </a:p>
          </p:txBody>
        </p:sp>
        <p:cxnSp>
          <p:nvCxnSpPr>
            <p:cNvPr id="46" name="Straight Arrow Connector 45">
              <a:extLst>
                <a:ext uri="{FF2B5EF4-FFF2-40B4-BE49-F238E27FC236}">
                  <a16:creationId xmlns:a16="http://schemas.microsoft.com/office/drawing/2014/main" id="{5B6CAE82-C982-489C-96A9-D820CBFA6BDF}"/>
                </a:ext>
              </a:extLst>
            </p:cNvPr>
            <p:cNvCxnSpPr>
              <a:cxnSpLocks/>
            </p:cNvCxnSpPr>
            <p:nvPr/>
          </p:nvCxnSpPr>
          <p:spPr>
            <a:xfrm>
              <a:off x="5436298" y="4501728"/>
              <a:ext cx="4" cy="200396"/>
            </a:xfrm>
            <a:prstGeom prst="straightConnector1">
              <a:avLst/>
            </a:prstGeom>
            <a:noFill/>
            <a:ln w="25400" cap="flat" cmpd="sng" algn="ctr">
              <a:solidFill>
                <a:srgbClr val="000000"/>
              </a:solidFill>
              <a:prstDash val="solid"/>
              <a:tailEnd type="triangle"/>
            </a:ln>
            <a:effectLst/>
          </p:spPr>
        </p:cxnSp>
        <p:sp>
          <p:nvSpPr>
            <p:cNvPr id="48" name="Flowchart: Process 47">
              <a:extLst>
                <a:ext uri="{FF2B5EF4-FFF2-40B4-BE49-F238E27FC236}">
                  <a16:creationId xmlns:a16="http://schemas.microsoft.com/office/drawing/2014/main" id="{9AE8B30F-601C-45E4-8ED2-FD1D9125162D}"/>
                </a:ext>
              </a:extLst>
            </p:cNvPr>
            <p:cNvSpPr/>
            <p:nvPr/>
          </p:nvSpPr>
          <p:spPr>
            <a:xfrm>
              <a:off x="3930883" y="2253793"/>
              <a:ext cx="3010829" cy="562517"/>
            </a:xfrm>
            <a:prstGeom prst="flowChartProcess">
              <a:avLst/>
            </a:prstGeom>
            <a:solidFill>
              <a:srgbClr val="FFFFFF"/>
            </a:solid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glow rad="127000">
                      <a:srgbClr val="FFFFFF">
                        <a:alpha val="99000"/>
                      </a:srgbClr>
                    </a:glow>
                  </a:effectLst>
                  <a:uLnTx/>
                  <a:uFillTx/>
                  <a:latin typeface="Times New Roman" panose="02020603050405020304" pitchFamily="18" charset="0"/>
                  <a:ea typeface="+mn-ea"/>
                  <a:cs typeface="Times New Roman" panose="02020603050405020304" pitchFamily="18" charset="0"/>
                </a:rPr>
                <a:t>Compute average, std dev and 95% confidence and plot</a:t>
              </a:r>
            </a:p>
          </p:txBody>
        </p:sp>
        <p:sp>
          <p:nvSpPr>
            <p:cNvPr id="49" name="Left Brace 48">
              <a:extLst>
                <a:ext uri="{FF2B5EF4-FFF2-40B4-BE49-F238E27FC236}">
                  <a16:creationId xmlns:a16="http://schemas.microsoft.com/office/drawing/2014/main" id="{AC6D5016-B63B-4A7B-A6AF-21D15BCF72B2}"/>
                </a:ext>
              </a:extLst>
            </p:cNvPr>
            <p:cNvSpPr/>
            <p:nvPr/>
          </p:nvSpPr>
          <p:spPr>
            <a:xfrm rot="10800000">
              <a:off x="7101988" y="1523999"/>
              <a:ext cx="252415" cy="1391722"/>
            </a:xfrm>
            <a:prstGeom prst="leftBrace">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B0C99BF5-EB98-4BA8-BD1C-56C1F18529F1}"/>
                </a:ext>
              </a:extLst>
            </p:cNvPr>
            <p:cNvSpPr txBox="1"/>
            <p:nvPr/>
          </p:nvSpPr>
          <p:spPr>
            <a:xfrm>
              <a:off x="7272313" y="2035194"/>
              <a:ext cx="92986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Part 1</a:t>
              </a:r>
            </a:p>
          </p:txBody>
        </p:sp>
        <p:sp>
          <p:nvSpPr>
            <p:cNvPr id="51" name="TextBox 50">
              <a:extLst>
                <a:ext uri="{FF2B5EF4-FFF2-40B4-BE49-F238E27FC236}">
                  <a16:creationId xmlns:a16="http://schemas.microsoft.com/office/drawing/2014/main" id="{31A4F5ED-A895-4FB8-879E-A97142B6BD98}"/>
                </a:ext>
              </a:extLst>
            </p:cNvPr>
            <p:cNvSpPr txBox="1"/>
            <p:nvPr/>
          </p:nvSpPr>
          <p:spPr>
            <a:xfrm>
              <a:off x="737768" y="979001"/>
              <a:ext cx="2685351" cy="1200329"/>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User inputs: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Ground motion database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Ground motion options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Filter options</a:t>
              </a:r>
            </a:p>
          </p:txBody>
        </p:sp>
        <p:cxnSp>
          <p:nvCxnSpPr>
            <p:cNvPr id="52" name="Straight Arrow Connector 51">
              <a:extLst>
                <a:ext uri="{FF2B5EF4-FFF2-40B4-BE49-F238E27FC236}">
                  <a16:creationId xmlns:a16="http://schemas.microsoft.com/office/drawing/2014/main" id="{D5C8F58E-662E-4DED-B664-842AF739A31C}"/>
                </a:ext>
              </a:extLst>
            </p:cNvPr>
            <p:cNvCxnSpPr>
              <a:cxnSpLocks/>
              <a:stCxn id="51" idx="3"/>
              <a:endCxn id="39" idx="1"/>
            </p:cNvCxnSpPr>
            <p:nvPr/>
          </p:nvCxnSpPr>
          <p:spPr>
            <a:xfrm>
              <a:off x="3423119" y="1579166"/>
              <a:ext cx="1260467" cy="265698"/>
            </a:xfrm>
            <a:prstGeom prst="straightConnector1">
              <a:avLst/>
            </a:prstGeom>
            <a:noFill/>
            <a:ln w="25400" cap="flat" cmpd="sng" algn="ctr">
              <a:solidFill>
                <a:srgbClr val="000000"/>
              </a:solidFill>
              <a:prstDash val="solid"/>
              <a:tailEnd type="triangle"/>
            </a:ln>
            <a:effectLst/>
          </p:spPr>
        </p:cxnSp>
        <p:sp>
          <p:nvSpPr>
            <p:cNvPr id="54" name="Left Brace 53">
              <a:extLst>
                <a:ext uri="{FF2B5EF4-FFF2-40B4-BE49-F238E27FC236}">
                  <a16:creationId xmlns:a16="http://schemas.microsoft.com/office/drawing/2014/main" id="{65F6BB89-CDD4-4023-BA07-70A168A3FAAC}"/>
                </a:ext>
              </a:extLst>
            </p:cNvPr>
            <p:cNvSpPr/>
            <p:nvPr/>
          </p:nvSpPr>
          <p:spPr>
            <a:xfrm rot="10800000">
              <a:off x="7111586" y="2915721"/>
              <a:ext cx="242817" cy="1682782"/>
            </a:xfrm>
            <a:prstGeom prst="leftBrace">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DAB517D8-76B7-40EC-B72B-B02A136FEB4D}"/>
                </a:ext>
              </a:extLst>
            </p:cNvPr>
            <p:cNvSpPr txBox="1"/>
            <p:nvPr/>
          </p:nvSpPr>
          <p:spPr>
            <a:xfrm>
              <a:off x="7385808" y="3575687"/>
              <a:ext cx="816368"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Part 2</a:t>
              </a:r>
            </a:p>
          </p:txBody>
        </p:sp>
        <p:sp>
          <p:nvSpPr>
            <p:cNvPr id="56" name="Flowchart: Process 55">
              <a:extLst>
                <a:ext uri="{FF2B5EF4-FFF2-40B4-BE49-F238E27FC236}">
                  <a16:creationId xmlns:a16="http://schemas.microsoft.com/office/drawing/2014/main" id="{90CC9C68-9941-4A27-AAEC-267A19D17526}"/>
                </a:ext>
              </a:extLst>
            </p:cNvPr>
            <p:cNvSpPr/>
            <p:nvPr/>
          </p:nvSpPr>
          <p:spPr>
            <a:xfrm>
              <a:off x="3930887" y="4702907"/>
              <a:ext cx="3010830" cy="604587"/>
            </a:xfrm>
            <a:prstGeom prst="flowChartProcess">
              <a:avLst/>
            </a:prstGeom>
            <a:noFill/>
            <a:ln w="95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glow rad="127000">
                      <a:srgbClr val="FFFFFF">
                        <a:alpha val="99000"/>
                      </a:srgbClr>
                    </a:glow>
                  </a:effectLst>
                  <a:uLnTx/>
                  <a:uFillTx/>
                  <a:latin typeface="Times New Roman" panose="02020603050405020304" pitchFamily="18" charset="0"/>
                  <a:ea typeface="+mn-ea"/>
                  <a:cs typeface="Times New Roman" panose="02020603050405020304" pitchFamily="18" charset="0"/>
                </a:rPr>
                <a:t>Interpret results for applicability</a:t>
              </a:r>
            </a:p>
          </p:txBody>
        </p:sp>
        <p:sp>
          <p:nvSpPr>
            <p:cNvPr id="58" name="Left Brace 57">
              <a:extLst>
                <a:ext uri="{FF2B5EF4-FFF2-40B4-BE49-F238E27FC236}">
                  <a16:creationId xmlns:a16="http://schemas.microsoft.com/office/drawing/2014/main" id="{2B8E0A42-B8CA-444B-9DB0-DFE4E7A013D7}"/>
                </a:ext>
              </a:extLst>
            </p:cNvPr>
            <p:cNvSpPr/>
            <p:nvPr/>
          </p:nvSpPr>
          <p:spPr>
            <a:xfrm rot="10800000">
              <a:off x="7111585" y="4598503"/>
              <a:ext cx="252414" cy="776190"/>
            </a:xfrm>
            <a:prstGeom prst="leftBrace">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14A4E3BB-3EC9-4C2F-BD0F-C84C7204BEEF}"/>
                </a:ext>
              </a:extLst>
            </p:cNvPr>
            <p:cNvSpPr txBox="1"/>
            <p:nvPr/>
          </p:nvSpPr>
          <p:spPr>
            <a:xfrm>
              <a:off x="7385808" y="4801932"/>
              <a:ext cx="816368"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Part 3</a:t>
              </a:r>
            </a:p>
          </p:txBody>
        </p:sp>
        <p:cxnSp>
          <p:nvCxnSpPr>
            <p:cNvPr id="60" name="Straight Arrow Connector 59">
              <a:extLst>
                <a:ext uri="{FF2B5EF4-FFF2-40B4-BE49-F238E27FC236}">
                  <a16:creationId xmlns:a16="http://schemas.microsoft.com/office/drawing/2014/main" id="{68C0D65C-9FC1-4191-85F0-47C0E9F4D7B4}"/>
                </a:ext>
              </a:extLst>
            </p:cNvPr>
            <p:cNvCxnSpPr>
              <a:cxnSpLocks/>
            </p:cNvCxnSpPr>
            <p:nvPr/>
          </p:nvCxnSpPr>
          <p:spPr>
            <a:xfrm>
              <a:off x="5436289" y="1434827"/>
              <a:ext cx="4" cy="200396"/>
            </a:xfrm>
            <a:prstGeom prst="straightConnector1">
              <a:avLst/>
            </a:prstGeom>
            <a:noFill/>
            <a:ln w="25400" cap="flat" cmpd="sng" algn="ctr">
              <a:solidFill>
                <a:srgbClr val="000000"/>
              </a:solidFill>
              <a:prstDash val="solid"/>
              <a:tailEnd type="triangle"/>
            </a:ln>
            <a:effectLst/>
          </p:spPr>
        </p:cxnSp>
        <p:cxnSp>
          <p:nvCxnSpPr>
            <p:cNvPr id="61" name="Straight Arrow Connector 60">
              <a:extLst>
                <a:ext uri="{FF2B5EF4-FFF2-40B4-BE49-F238E27FC236}">
                  <a16:creationId xmlns:a16="http://schemas.microsoft.com/office/drawing/2014/main" id="{3F81F3AE-28D9-4031-9BDB-7EBBB537A336}"/>
                </a:ext>
              </a:extLst>
            </p:cNvPr>
            <p:cNvCxnSpPr>
              <a:cxnSpLocks/>
            </p:cNvCxnSpPr>
            <p:nvPr/>
          </p:nvCxnSpPr>
          <p:spPr>
            <a:xfrm>
              <a:off x="5436294" y="2056219"/>
              <a:ext cx="4" cy="200396"/>
            </a:xfrm>
            <a:prstGeom prst="straightConnector1">
              <a:avLst/>
            </a:prstGeom>
            <a:noFill/>
            <a:ln w="25400" cap="flat" cmpd="sng" algn="ctr">
              <a:solidFill>
                <a:srgbClr val="000000"/>
              </a:solidFill>
              <a:prstDash val="solid"/>
              <a:tailEnd type="triangle"/>
            </a:ln>
            <a:effectLst/>
          </p:spPr>
        </p:cxnSp>
        <p:cxnSp>
          <p:nvCxnSpPr>
            <p:cNvPr id="62" name="Straight Arrow Connector 61">
              <a:extLst>
                <a:ext uri="{FF2B5EF4-FFF2-40B4-BE49-F238E27FC236}">
                  <a16:creationId xmlns:a16="http://schemas.microsoft.com/office/drawing/2014/main" id="{A13A6E39-767B-4111-972A-2FB3F04654E0}"/>
                </a:ext>
              </a:extLst>
            </p:cNvPr>
            <p:cNvCxnSpPr>
              <a:cxnSpLocks/>
            </p:cNvCxnSpPr>
            <p:nvPr/>
          </p:nvCxnSpPr>
          <p:spPr>
            <a:xfrm>
              <a:off x="5436285" y="2820958"/>
              <a:ext cx="4" cy="200396"/>
            </a:xfrm>
            <a:prstGeom prst="straightConnector1">
              <a:avLst/>
            </a:prstGeom>
            <a:noFill/>
            <a:ln w="25400" cap="flat" cmpd="sng" algn="ctr">
              <a:solidFill>
                <a:srgbClr val="000000"/>
              </a:solidFill>
              <a:prstDash val="solid"/>
              <a:tailEnd type="triangle"/>
            </a:ln>
            <a:effectLst/>
          </p:spPr>
        </p:cxnSp>
        <p:cxnSp>
          <p:nvCxnSpPr>
            <p:cNvPr id="63" name="Straight Arrow Connector 62">
              <a:extLst>
                <a:ext uri="{FF2B5EF4-FFF2-40B4-BE49-F238E27FC236}">
                  <a16:creationId xmlns:a16="http://schemas.microsoft.com/office/drawing/2014/main" id="{ADEBCB12-1E64-45C4-B650-667C15E78AD4}"/>
                </a:ext>
              </a:extLst>
            </p:cNvPr>
            <p:cNvCxnSpPr>
              <a:cxnSpLocks/>
            </p:cNvCxnSpPr>
            <p:nvPr/>
          </p:nvCxnSpPr>
          <p:spPr>
            <a:xfrm>
              <a:off x="5435565" y="3660155"/>
              <a:ext cx="4" cy="200396"/>
            </a:xfrm>
            <a:prstGeom prst="straightConnector1">
              <a:avLst/>
            </a:prstGeom>
            <a:noFill/>
            <a:ln w="25400" cap="flat" cmpd="sng" algn="ctr">
              <a:solidFill>
                <a:srgbClr val="000000"/>
              </a:solidFill>
              <a:prstDash val="solid"/>
              <a:tailEnd type="triangle"/>
            </a:ln>
            <a:effectLst/>
          </p:spPr>
        </p:cxnSp>
        <p:cxnSp>
          <p:nvCxnSpPr>
            <p:cNvPr id="64" name="Straight Arrow Connector 63">
              <a:extLst>
                <a:ext uri="{FF2B5EF4-FFF2-40B4-BE49-F238E27FC236}">
                  <a16:creationId xmlns:a16="http://schemas.microsoft.com/office/drawing/2014/main" id="{AD7D80EB-1DB6-4048-9E10-CB8C93FA2A1C}"/>
                </a:ext>
              </a:extLst>
            </p:cNvPr>
            <p:cNvCxnSpPr>
              <a:cxnSpLocks/>
            </p:cNvCxnSpPr>
            <p:nvPr/>
          </p:nvCxnSpPr>
          <p:spPr>
            <a:xfrm>
              <a:off x="5436306" y="5307494"/>
              <a:ext cx="4" cy="200396"/>
            </a:xfrm>
            <a:prstGeom prst="straightConnector1">
              <a:avLst/>
            </a:prstGeom>
            <a:noFill/>
            <a:ln w="25400" cap="flat" cmpd="sng" algn="ctr">
              <a:solidFill>
                <a:srgbClr val="000000"/>
              </a:solidFill>
              <a:prstDash val="solid"/>
              <a:tailEnd type="triangle"/>
            </a:ln>
            <a:effectLst/>
          </p:spPr>
        </p:cxnSp>
        <p:sp>
          <p:nvSpPr>
            <p:cNvPr id="66" name="TextBox 65">
              <a:extLst>
                <a:ext uri="{FF2B5EF4-FFF2-40B4-BE49-F238E27FC236}">
                  <a16:creationId xmlns:a16="http://schemas.microsoft.com/office/drawing/2014/main" id="{695A3C1E-484C-4F87-9AF7-9D6ABCDDC5E2}"/>
                </a:ext>
              </a:extLst>
            </p:cNvPr>
            <p:cNvSpPr txBox="1"/>
            <p:nvPr/>
          </p:nvSpPr>
          <p:spPr>
            <a:xfrm>
              <a:off x="762223" y="3161768"/>
              <a:ext cx="2696754" cy="2031325"/>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2n+1</a:t>
              </a:r>
              <a:r>
                <a:rPr kumimoji="0" 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statistics where n is the number of peaks:</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latin typeface="Times New Roman" panose="02020603050405020304" pitchFamily="18" charset="0"/>
                  <a:cs typeface="Times New Roman" panose="02020603050405020304" pitchFamily="18" charset="0"/>
                </a:rPr>
                <a:t>1. n</a:t>
              </a:r>
              <a:endParaRPr kumimoji="0" 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defTabSz="914400"/>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r>
                <a:rPr kumimoji="0" 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n</a:t>
              </a:r>
              <a:endParaRPr lang="en-US" kern="0" dirty="0">
                <a:solidFill>
                  <a:srgbClr val="000000"/>
                </a:solidFill>
                <a:latin typeface="Times New Roman" panose="02020603050405020304" pitchFamily="18" charset="0"/>
                <a:cs typeface="Times New Roman" panose="02020603050405020304" pitchFamily="18" charset="0"/>
              </a:endParaRPr>
            </a:p>
            <a:p>
              <a:pPr defTabSz="914400"/>
              <a:r>
                <a:rPr kumimoji="0" 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a:t>
              </a:r>
              <a:r>
                <a:rPr kumimoji="0" 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n</a:t>
              </a:r>
              <a:endParaRPr kumimoji="0" 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defTabSz="914400"/>
              <a:r>
                <a:rPr lang="en-US" kern="0" dirty="0">
                  <a:solidFill>
                    <a:srgbClr val="000000"/>
                  </a:solidFill>
                  <a:latin typeface="Times New Roman" panose="02020603050405020304" pitchFamily="18" charset="0"/>
                  <a:cs typeface="Times New Roman" panose="02020603050405020304" pitchFamily="18" charset="0"/>
                </a:rPr>
                <a:t>4. </a:t>
              </a:r>
              <a:r>
                <a:rPr lang="en-US" i="1" kern="0" dirty="0" err="1">
                  <a:solidFill>
                    <a:srgbClr val="000000"/>
                  </a:solidFill>
                  <a:latin typeface="Times New Roman" panose="02020603050405020304" pitchFamily="18" charset="0"/>
                  <a:cs typeface="Times New Roman" panose="02020603050405020304" pitchFamily="18" charset="0"/>
                </a:rPr>
                <a:t>HPB</a:t>
              </a:r>
              <a:r>
                <a:rPr lang="en-US" i="1" baseline="-25000" dirty="0" err="1">
                  <a:latin typeface="Times New Roman" panose="02020603050405020304" pitchFamily="18" charset="0"/>
                  <a:cs typeface="Times New Roman" panose="02020603050405020304" pitchFamily="18" charset="0"/>
                </a:rPr>
                <a:t>n</a:t>
              </a:r>
              <a:endParaRPr lang="en-US" i="1" kern="0" dirty="0">
                <a:solidFill>
                  <a:srgbClr val="000000"/>
                </a:solidFill>
                <a:latin typeface="Times New Roman" panose="02020603050405020304" pitchFamily="18" charset="0"/>
                <a:cs typeface="Times New Roman" panose="02020603050405020304" pitchFamily="18" charset="0"/>
              </a:endParaRPr>
            </a:p>
            <a:p>
              <a:pPr defTabSz="914400"/>
              <a:r>
                <a:rPr kumimoji="0" lang="en-US"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5. </a:t>
              </a:r>
              <a:r>
                <a:rPr lang="el-GR" i="1" dirty="0">
                  <a:latin typeface="Times New Roman" panose="02020603050405020304" pitchFamily="18" charset="0"/>
                  <a:cs typeface="Times New Roman" panose="02020603050405020304" pitchFamily="18" charset="0"/>
                </a:rPr>
                <a:t>σ</a:t>
              </a:r>
              <a:r>
                <a:rPr lang="en-US" i="1" baseline="-25000" dirty="0">
                  <a:latin typeface="Times New Roman" panose="02020603050405020304" pitchFamily="18" charset="0"/>
                  <a:cs typeface="Times New Roman" panose="02020603050405020304" pitchFamily="18" charset="0"/>
                </a:rPr>
                <a:t>in</a:t>
              </a:r>
              <a:endParaRPr lang="en-US" kern="0" dirty="0">
                <a:solidFill>
                  <a:srgbClr val="000000"/>
                </a:solidFill>
                <a:latin typeface="Times New Roman" panose="02020603050405020304" pitchFamily="18" charset="0"/>
                <a:cs typeface="Times New Roman" panose="02020603050405020304" pitchFamily="18" charset="0"/>
              </a:endParaRPr>
            </a:p>
          </p:txBody>
        </p:sp>
        <p:cxnSp>
          <p:nvCxnSpPr>
            <p:cNvPr id="68" name="Straight Arrow Connector 67">
              <a:extLst>
                <a:ext uri="{FF2B5EF4-FFF2-40B4-BE49-F238E27FC236}">
                  <a16:creationId xmlns:a16="http://schemas.microsoft.com/office/drawing/2014/main" id="{E94202D4-477A-470D-A4C2-51DE24B40C78}"/>
                </a:ext>
              </a:extLst>
            </p:cNvPr>
            <p:cNvCxnSpPr>
              <a:cxnSpLocks/>
              <a:endCxn id="43" idx="1"/>
            </p:cNvCxnSpPr>
            <p:nvPr/>
          </p:nvCxnSpPr>
          <p:spPr>
            <a:xfrm>
              <a:off x="3453814" y="4177431"/>
              <a:ext cx="477069" cy="1"/>
            </a:xfrm>
            <a:prstGeom prst="straightConnector1">
              <a:avLst/>
            </a:prstGeom>
            <a:noFill/>
            <a:ln w="25400" cap="flat" cmpd="sng" algn="ctr">
              <a:solidFill>
                <a:srgbClr val="000000"/>
              </a:solidFill>
              <a:prstDash val="solid"/>
              <a:tailEnd type="triangle"/>
            </a:ln>
            <a:effectLst/>
          </p:spPr>
        </p:cxnSp>
      </p:grpSp>
      <p:sp>
        <p:nvSpPr>
          <p:cNvPr id="73" name="TextBox 72">
            <a:extLst>
              <a:ext uri="{FF2B5EF4-FFF2-40B4-BE49-F238E27FC236}">
                <a16:creationId xmlns:a16="http://schemas.microsoft.com/office/drawing/2014/main" id="{8AB02EA7-9413-469B-8E5C-92A626A8EEF4}"/>
              </a:ext>
            </a:extLst>
          </p:cNvPr>
          <p:cNvSpPr txBox="1"/>
          <p:nvPr/>
        </p:nvSpPr>
        <p:spPr>
          <a:xfrm>
            <a:off x="8745621"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152536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5D1941-F810-4562-831A-CCAAF79FEFED}"/>
              </a:ext>
            </a:extLst>
          </p:cNvPr>
          <p:cNvPicPr>
            <a:picLocks noChangeAspect="1"/>
          </p:cNvPicPr>
          <p:nvPr/>
        </p:nvPicPr>
        <p:blipFill>
          <a:blip r:embed="rId2"/>
          <a:stretch>
            <a:fillRect/>
          </a:stretch>
        </p:blipFill>
        <p:spPr>
          <a:xfrm>
            <a:off x="9144" y="1108055"/>
            <a:ext cx="4558284" cy="4758425"/>
          </a:xfrm>
          <a:prstGeom prst="rect">
            <a:avLst/>
          </a:prstGeom>
        </p:spPr>
      </p:pic>
      <p:cxnSp>
        <p:nvCxnSpPr>
          <p:cNvPr id="3" name="Straight Connector 2">
            <a:extLst>
              <a:ext uri="{FF2B5EF4-FFF2-40B4-BE49-F238E27FC236}">
                <a16:creationId xmlns:a16="http://schemas.microsoft.com/office/drawing/2014/main" id="{49FDA6BC-FAF8-4BA0-80A3-3652F7F86AA8}"/>
              </a:ext>
            </a:extLst>
          </p:cNvPr>
          <p:cNvCxnSpPr/>
          <p:nvPr/>
        </p:nvCxnSpPr>
        <p:spPr>
          <a:xfrm flipV="1">
            <a:off x="1035844" y="3502819"/>
            <a:ext cx="950119" cy="271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90281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Results</a:t>
            </a:r>
          </a:p>
        </p:txBody>
      </p:sp>
      <p:sp>
        <p:nvSpPr>
          <p:cNvPr id="9" name="TextBox 8">
            <a:extLst>
              <a:ext uri="{FF2B5EF4-FFF2-40B4-BE49-F238E27FC236}">
                <a16:creationId xmlns:a16="http://schemas.microsoft.com/office/drawing/2014/main" id="{374A2E7A-E305-4809-A59B-6490D14610DC}"/>
              </a:ext>
            </a:extLst>
          </p:cNvPr>
          <p:cNvSpPr txBox="1"/>
          <p:nvPr/>
        </p:nvSpPr>
        <p:spPr>
          <a:xfrm>
            <a:off x="3534985" y="304800"/>
            <a:ext cx="2074029" cy="646331"/>
          </a:xfrm>
          <a:prstGeom prst="rect">
            <a:avLst/>
          </a:prstGeom>
          <a:noFill/>
        </p:spPr>
        <p:txBody>
          <a:bodyPr wrap="none" rtlCol="0">
            <a:spAutoFit/>
          </a:bodyPr>
          <a:lstStyle/>
          <a:p>
            <a:pPr>
              <a:tabLst>
                <a:tab pos="966788" algn="l"/>
                <a:tab pos="1377950" algn="l"/>
              </a:tabLst>
            </a:pPr>
            <a:r>
              <a:rPr lang="en-US" sz="3600" b="1" dirty="0">
                <a:solidFill>
                  <a:srgbClr val="2072AE"/>
                </a:solidFill>
                <a:latin typeface="Times New Roman" panose="02020603050405020304" pitchFamily="18" charset="0"/>
                <a:cs typeface="Times New Roman" panose="02020603050405020304" pitchFamily="18" charset="0"/>
              </a:rPr>
              <a:t>Transects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9670DFF-4633-4783-877B-80B7987E20B1}"/>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13</a:t>
            </a:r>
          </a:p>
        </p:txBody>
      </p:sp>
      <p:pic>
        <p:nvPicPr>
          <p:cNvPr id="22" name="Picture 21">
            <a:extLst>
              <a:ext uri="{FF2B5EF4-FFF2-40B4-BE49-F238E27FC236}">
                <a16:creationId xmlns:a16="http://schemas.microsoft.com/office/drawing/2014/main" id="{F373C256-FD6A-4CD5-9609-499F4F6FCBB1}"/>
              </a:ext>
            </a:extLst>
          </p:cNvPr>
          <p:cNvPicPr>
            <a:picLocks noChangeAspect="1"/>
          </p:cNvPicPr>
          <p:nvPr/>
        </p:nvPicPr>
        <p:blipFill>
          <a:blip r:embed="rId3"/>
          <a:stretch>
            <a:fillRect/>
          </a:stretch>
        </p:blipFill>
        <p:spPr>
          <a:xfrm>
            <a:off x="6862572" y="4351654"/>
            <a:ext cx="2286000" cy="1619845"/>
          </a:xfrm>
          <a:prstGeom prst="rect">
            <a:avLst/>
          </a:prstGeom>
        </p:spPr>
      </p:pic>
      <p:pic>
        <p:nvPicPr>
          <p:cNvPr id="24" name="Picture 23">
            <a:extLst>
              <a:ext uri="{FF2B5EF4-FFF2-40B4-BE49-F238E27FC236}">
                <a16:creationId xmlns:a16="http://schemas.microsoft.com/office/drawing/2014/main" id="{F24C01BB-5A6C-49B2-B76A-E6EFFBAD386A}"/>
              </a:ext>
            </a:extLst>
          </p:cNvPr>
          <p:cNvPicPr>
            <a:picLocks noChangeAspect="1"/>
          </p:cNvPicPr>
          <p:nvPr/>
        </p:nvPicPr>
        <p:blipFill>
          <a:blip r:embed="rId4"/>
          <a:stretch>
            <a:fillRect/>
          </a:stretch>
        </p:blipFill>
        <p:spPr>
          <a:xfrm>
            <a:off x="4572000" y="1104146"/>
            <a:ext cx="2286000" cy="1619845"/>
          </a:xfrm>
          <a:prstGeom prst="rect">
            <a:avLst/>
          </a:prstGeom>
        </p:spPr>
      </p:pic>
      <p:pic>
        <p:nvPicPr>
          <p:cNvPr id="26" name="Picture 25">
            <a:extLst>
              <a:ext uri="{FF2B5EF4-FFF2-40B4-BE49-F238E27FC236}">
                <a16:creationId xmlns:a16="http://schemas.microsoft.com/office/drawing/2014/main" id="{5611CB94-E79B-4288-AC3E-296FDE13C68E}"/>
              </a:ext>
            </a:extLst>
          </p:cNvPr>
          <p:cNvPicPr>
            <a:picLocks noChangeAspect="1"/>
          </p:cNvPicPr>
          <p:nvPr/>
        </p:nvPicPr>
        <p:blipFill>
          <a:blip r:embed="rId5"/>
          <a:stretch>
            <a:fillRect/>
          </a:stretch>
        </p:blipFill>
        <p:spPr>
          <a:xfrm>
            <a:off x="6848856" y="1108055"/>
            <a:ext cx="2286000" cy="1619845"/>
          </a:xfrm>
          <a:prstGeom prst="rect">
            <a:avLst/>
          </a:prstGeom>
        </p:spPr>
      </p:pic>
      <p:pic>
        <p:nvPicPr>
          <p:cNvPr id="28" name="Picture 27">
            <a:extLst>
              <a:ext uri="{FF2B5EF4-FFF2-40B4-BE49-F238E27FC236}">
                <a16:creationId xmlns:a16="http://schemas.microsoft.com/office/drawing/2014/main" id="{CAE4DA49-C4A1-4F59-9473-1172612FF83D}"/>
              </a:ext>
            </a:extLst>
          </p:cNvPr>
          <p:cNvPicPr>
            <a:picLocks noChangeAspect="1"/>
          </p:cNvPicPr>
          <p:nvPr/>
        </p:nvPicPr>
        <p:blipFill>
          <a:blip r:embed="rId6"/>
          <a:stretch>
            <a:fillRect/>
          </a:stretch>
        </p:blipFill>
        <p:spPr>
          <a:xfrm>
            <a:off x="4576572" y="2727900"/>
            <a:ext cx="2286000" cy="1619845"/>
          </a:xfrm>
          <a:prstGeom prst="rect">
            <a:avLst/>
          </a:prstGeom>
        </p:spPr>
      </p:pic>
      <p:pic>
        <p:nvPicPr>
          <p:cNvPr id="30" name="Picture 29">
            <a:extLst>
              <a:ext uri="{FF2B5EF4-FFF2-40B4-BE49-F238E27FC236}">
                <a16:creationId xmlns:a16="http://schemas.microsoft.com/office/drawing/2014/main" id="{3ABE2247-712B-49D6-9657-F557DB36764C}"/>
              </a:ext>
            </a:extLst>
          </p:cNvPr>
          <p:cNvPicPr>
            <a:picLocks noChangeAspect="1"/>
          </p:cNvPicPr>
          <p:nvPr/>
        </p:nvPicPr>
        <p:blipFill>
          <a:blip r:embed="rId7"/>
          <a:stretch>
            <a:fillRect/>
          </a:stretch>
        </p:blipFill>
        <p:spPr>
          <a:xfrm>
            <a:off x="6839712" y="2731809"/>
            <a:ext cx="2286000" cy="1619845"/>
          </a:xfrm>
          <a:prstGeom prst="rect">
            <a:avLst/>
          </a:prstGeom>
        </p:spPr>
      </p:pic>
      <p:pic>
        <p:nvPicPr>
          <p:cNvPr id="33" name="Picture 32">
            <a:extLst>
              <a:ext uri="{FF2B5EF4-FFF2-40B4-BE49-F238E27FC236}">
                <a16:creationId xmlns:a16="http://schemas.microsoft.com/office/drawing/2014/main" id="{76556451-075A-46F5-B5D0-53597E0F221F}"/>
              </a:ext>
            </a:extLst>
          </p:cNvPr>
          <p:cNvPicPr>
            <a:picLocks noChangeAspect="1"/>
          </p:cNvPicPr>
          <p:nvPr/>
        </p:nvPicPr>
        <p:blipFill>
          <a:blip r:embed="rId8"/>
          <a:stretch>
            <a:fillRect/>
          </a:stretch>
        </p:blipFill>
        <p:spPr>
          <a:xfrm>
            <a:off x="4562856" y="4352422"/>
            <a:ext cx="2286000" cy="1619845"/>
          </a:xfrm>
          <a:prstGeom prst="rect">
            <a:avLst/>
          </a:prstGeom>
        </p:spPr>
      </p:pic>
      <p:sp>
        <p:nvSpPr>
          <p:cNvPr id="43" name="TextBox 42">
            <a:extLst>
              <a:ext uri="{FF2B5EF4-FFF2-40B4-BE49-F238E27FC236}">
                <a16:creationId xmlns:a16="http://schemas.microsoft.com/office/drawing/2014/main" id="{C6008FC9-8B8C-4390-89D4-910B5C727377}"/>
              </a:ext>
            </a:extLst>
          </p:cNvPr>
          <p:cNvSpPr txBox="1"/>
          <p:nvPr/>
        </p:nvSpPr>
        <p:spPr>
          <a:xfrm>
            <a:off x="624368" y="3618826"/>
            <a:ext cx="351378"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
        <p:nvSpPr>
          <p:cNvPr id="15" name="Oval 14">
            <a:extLst>
              <a:ext uri="{FF2B5EF4-FFF2-40B4-BE49-F238E27FC236}">
                <a16:creationId xmlns:a16="http://schemas.microsoft.com/office/drawing/2014/main" id="{5A2D1888-F4C4-49D0-8C51-C63D0AE116BC}"/>
              </a:ext>
            </a:extLst>
          </p:cNvPr>
          <p:cNvSpPr/>
          <p:nvPr/>
        </p:nvSpPr>
        <p:spPr>
          <a:xfrm>
            <a:off x="1053694" y="3670681"/>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180A12-D1BD-4345-A711-51E07B5CABBB}"/>
              </a:ext>
            </a:extLst>
          </p:cNvPr>
          <p:cNvSpPr/>
          <p:nvPr/>
        </p:nvSpPr>
        <p:spPr>
          <a:xfrm>
            <a:off x="4475746" y="885733"/>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40D37-41CB-4080-BE2B-3671992D981C}"/>
              </a:ext>
            </a:extLst>
          </p:cNvPr>
          <p:cNvSpPr/>
          <p:nvPr/>
        </p:nvSpPr>
        <p:spPr>
          <a:xfrm>
            <a:off x="181898" y="6158247"/>
            <a:ext cx="1274708" cy="276999"/>
          </a:xfrm>
          <a:prstGeom prst="rect">
            <a:avLst/>
          </a:prstGeom>
          <a:solidFill>
            <a:schemeClr val="bg1"/>
          </a:solidFill>
        </p:spPr>
        <p:txBody>
          <a:bodyPr wrap="none">
            <a:spAutoFit/>
          </a:bodyPr>
          <a:lstStyle/>
          <a:p>
            <a:r>
              <a:rPr lang="en-US" sz="1200" dirty="0" err="1">
                <a:latin typeface="Times New Roman" panose="02020603050405020304" pitchFamily="18" charset="0"/>
                <a:ea typeface="Times New Roman" panose="02020603050405020304" pitchFamily="18" charset="0"/>
              </a:rPr>
              <a:t>Çelebi</a:t>
            </a:r>
            <a:r>
              <a:rPr lang="en-US" sz="1200" dirty="0">
                <a:latin typeface="Times New Roman" panose="02020603050405020304" pitchFamily="18" charset="0"/>
                <a:ea typeface="Times New Roman" panose="02020603050405020304" pitchFamily="18" charset="0"/>
              </a:rPr>
              <a:t> et al. 2017</a:t>
            </a:r>
            <a:endParaRPr lang="en-US" sz="1200" dirty="0"/>
          </a:p>
        </p:txBody>
      </p:sp>
      <p:pic>
        <p:nvPicPr>
          <p:cNvPr id="18" name="Picture 17">
            <a:extLst>
              <a:ext uri="{FF2B5EF4-FFF2-40B4-BE49-F238E27FC236}">
                <a16:creationId xmlns:a16="http://schemas.microsoft.com/office/drawing/2014/main" id="{45BE1430-3E7A-4CE1-8DF6-3F83648C5E7B}"/>
              </a:ext>
            </a:extLst>
          </p:cNvPr>
          <p:cNvPicPr>
            <a:picLocks noChangeAspect="1"/>
          </p:cNvPicPr>
          <p:nvPr/>
        </p:nvPicPr>
        <p:blipFill>
          <a:blip r:embed="rId9"/>
          <a:stretch>
            <a:fillRect/>
          </a:stretch>
        </p:blipFill>
        <p:spPr>
          <a:xfrm>
            <a:off x="1145285" y="5559682"/>
            <a:ext cx="2286001" cy="608776"/>
          </a:xfrm>
          <a:prstGeom prst="rect">
            <a:avLst/>
          </a:prstGeom>
        </p:spPr>
      </p:pic>
      <p:sp>
        <p:nvSpPr>
          <p:cNvPr id="19" name="Oval 18">
            <a:extLst>
              <a:ext uri="{FF2B5EF4-FFF2-40B4-BE49-F238E27FC236}">
                <a16:creationId xmlns:a16="http://schemas.microsoft.com/office/drawing/2014/main" id="{B792D2FD-2692-4A45-AB69-06508DD9BEE3}"/>
              </a:ext>
            </a:extLst>
          </p:cNvPr>
          <p:cNvSpPr/>
          <p:nvPr/>
        </p:nvSpPr>
        <p:spPr>
          <a:xfrm>
            <a:off x="1241813" y="3634963"/>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033CEB-6AC3-4A72-A568-CF235866E5E1}"/>
              </a:ext>
            </a:extLst>
          </p:cNvPr>
          <p:cNvSpPr/>
          <p:nvPr/>
        </p:nvSpPr>
        <p:spPr>
          <a:xfrm>
            <a:off x="6721487" y="896360"/>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492E74D-0C22-4C20-ABFB-0C042A75CB45}"/>
              </a:ext>
            </a:extLst>
          </p:cNvPr>
          <p:cNvSpPr/>
          <p:nvPr/>
        </p:nvSpPr>
        <p:spPr>
          <a:xfrm>
            <a:off x="1390278" y="3587644"/>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73CFE1-9370-4690-B0BF-6D1F11BE16FC}"/>
              </a:ext>
            </a:extLst>
          </p:cNvPr>
          <p:cNvSpPr/>
          <p:nvPr/>
        </p:nvSpPr>
        <p:spPr>
          <a:xfrm>
            <a:off x="4475745" y="2556149"/>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5F32A40-51CE-48FF-AC1D-6230BF0BB3C4}"/>
              </a:ext>
            </a:extLst>
          </p:cNvPr>
          <p:cNvSpPr/>
          <p:nvPr/>
        </p:nvSpPr>
        <p:spPr>
          <a:xfrm>
            <a:off x="1460203" y="3573887"/>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073AC1-4965-4F9D-8F0E-756377ACBA4A}"/>
              </a:ext>
            </a:extLst>
          </p:cNvPr>
          <p:cNvSpPr/>
          <p:nvPr/>
        </p:nvSpPr>
        <p:spPr>
          <a:xfrm>
            <a:off x="6719516" y="2556148"/>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C85A640-58BE-4BF2-8D33-C8FB36D5AE36}"/>
              </a:ext>
            </a:extLst>
          </p:cNvPr>
          <p:cNvSpPr/>
          <p:nvPr/>
        </p:nvSpPr>
        <p:spPr>
          <a:xfrm>
            <a:off x="1612603" y="3565038"/>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FF6240-0808-4ED3-B608-5D37071F48F6}"/>
              </a:ext>
            </a:extLst>
          </p:cNvPr>
          <p:cNvSpPr/>
          <p:nvPr/>
        </p:nvSpPr>
        <p:spPr>
          <a:xfrm>
            <a:off x="4473774" y="4181504"/>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98CC649-F239-46FE-85A5-E86923D5651C}"/>
              </a:ext>
            </a:extLst>
          </p:cNvPr>
          <p:cNvSpPr/>
          <p:nvPr/>
        </p:nvSpPr>
        <p:spPr>
          <a:xfrm>
            <a:off x="1800753" y="347897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5DBF5D-032D-4473-8FD3-48F3325BBB3C}"/>
              </a:ext>
            </a:extLst>
          </p:cNvPr>
          <p:cNvSpPr/>
          <p:nvPr/>
        </p:nvSpPr>
        <p:spPr>
          <a:xfrm>
            <a:off x="6717545" y="4192131"/>
            <a:ext cx="2521819" cy="1963345"/>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026952A-3588-439D-A8B1-E48EF9D2D27D}"/>
              </a:ext>
            </a:extLst>
          </p:cNvPr>
          <p:cNvSpPr txBox="1"/>
          <p:nvPr/>
        </p:nvSpPr>
        <p:spPr>
          <a:xfrm>
            <a:off x="2031247" y="3179569"/>
            <a:ext cx="402739"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6252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3" grpId="0" animBg="1"/>
      <p:bldP spid="25" grpId="0" animBg="1"/>
      <p:bldP spid="27" grpId="0" animBg="1"/>
      <p:bldP spid="29" grpId="0" animBg="1"/>
      <p:bldP spid="31"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90281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Results</a:t>
            </a:r>
          </a:p>
        </p:txBody>
      </p:sp>
      <p:sp>
        <p:nvSpPr>
          <p:cNvPr id="9" name="TextBox 8">
            <a:extLst>
              <a:ext uri="{FF2B5EF4-FFF2-40B4-BE49-F238E27FC236}">
                <a16:creationId xmlns:a16="http://schemas.microsoft.com/office/drawing/2014/main" id="{374A2E7A-E305-4809-A59B-6490D14610DC}"/>
              </a:ext>
            </a:extLst>
          </p:cNvPr>
          <p:cNvSpPr txBox="1"/>
          <p:nvPr/>
        </p:nvSpPr>
        <p:spPr>
          <a:xfrm>
            <a:off x="3624753" y="304800"/>
            <a:ext cx="1894493" cy="646331"/>
          </a:xfrm>
          <a:prstGeom prst="rect">
            <a:avLst/>
          </a:prstGeom>
          <a:noFill/>
        </p:spPr>
        <p:txBody>
          <a:bodyPr wrap="none" rtlCol="0">
            <a:spAutoFit/>
          </a:bodyPr>
          <a:lstStyle/>
          <a:p>
            <a:pPr>
              <a:tabLst>
                <a:tab pos="966788" algn="l"/>
                <a:tab pos="1377950" algn="l"/>
              </a:tabLst>
            </a:pPr>
            <a:r>
              <a:rPr lang="en-US" sz="3600" b="1" dirty="0">
                <a:solidFill>
                  <a:srgbClr val="2072AE"/>
                </a:solidFill>
                <a:latin typeface="Times New Roman" panose="02020603050405020304" pitchFamily="18" charset="0"/>
                <a:cs typeface="Times New Roman" panose="02020603050405020304" pitchFamily="18" charset="0"/>
              </a:rPr>
              <a:t>Transect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9670DFF-4633-4783-877B-80B7987E20B1}"/>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14</a:t>
            </a:r>
          </a:p>
        </p:txBody>
      </p:sp>
      <p:pic>
        <p:nvPicPr>
          <p:cNvPr id="27" name="Picture 26">
            <a:extLst>
              <a:ext uri="{FF2B5EF4-FFF2-40B4-BE49-F238E27FC236}">
                <a16:creationId xmlns:a16="http://schemas.microsoft.com/office/drawing/2014/main" id="{CBBF9A7B-491D-4E62-962E-19B963130CCD}"/>
              </a:ext>
            </a:extLst>
          </p:cNvPr>
          <p:cNvPicPr>
            <a:picLocks noChangeAspect="1"/>
          </p:cNvPicPr>
          <p:nvPr/>
        </p:nvPicPr>
        <p:blipFill>
          <a:blip r:embed="rId2"/>
          <a:stretch>
            <a:fillRect/>
          </a:stretch>
        </p:blipFill>
        <p:spPr>
          <a:xfrm>
            <a:off x="3227" y="1602598"/>
            <a:ext cx="6351537" cy="4500659"/>
          </a:xfrm>
          <a:prstGeom prst="rect">
            <a:avLst/>
          </a:prstGeom>
        </p:spPr>
      </p:pic>
      <p:pic>
        <p:nvPicPr>
          <p:cNvPr id="42" name="Picture 41">
            <a:extLst>
              <a:ext uri="{FF2B5EF4-FFF2-40B4-BE49-F238E27FC236}">
                <a16:creationId xmlns:a16="http://schemas.microsoft.com/office/drawing/2014/main" id="{A213BDAF-AC66-4C83-8147-9DD65B46EF21}"/>
              </a:ext>
            </a:extLst>
          </p:cNvPr>
          <p:cNvPicPr>
            <a:picLocks noChangeAspect="1"/>
          </p:cNvPicPr>
          <p:nvPr/>
        </p:nvPicPr>
        <p:blipFill>
          <a:blip r:embed="rId3"/>
          <a:stretch>
            <a:fillRect/>
          </a:stretch>
        </p:blipFill>
        <p:spPr>
          <a:xfrm>
            <a:off x="5872984" y="2563450"/>
            <a:ext cx="3346166" cy="2371072"/>
          </a:xfrm>
          <a:prstGeom prst="rect">
            <a:avLst/>
          </a:prstGeom>
        </p:spPr>
      </p:pic>
      <p:sp>
        <p:nvSpPr>
          <p:cNvPr id="40" name="Oval 39">
            <a:extLst>
              <a:ext uri="{FF2B5EF4-FFF2-40B4-BE49-F238E27FC236}">
                <a16:creationId xmlns:a16="http://schemas.microsoft.com/office/drawing/2014/main" id="{0112A671-8216-4115-89C3-89D193A8CE59}"/>
              </a:ext>
            </a:extLst>
          </p:cNvPr>
          <p:cNvSpPr/>
          <p:nvPr/>
        </p:nvSpPr>
        <p:spPr>
          <a:xfrm>
            <a:off x="1003688" y="3999294"/>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28CFA53-AFD6-42AA-AB89-D12CA99CEC52}"/>
              </a:ext>
            </a:extLst>
          </p:cNvPr>
          <p:cNvSpPr/>
          <p:nvPr/>
        </p:nvSpPr>
        <p:spPr>
          <a:xfrm>
            <a:off x="870002" y="3092190"/>
            <a:ext cx="397669" cy="236236"/>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943CA3E-796B-44B3-B982-3966FF509524}"/>
              </a:ext>
            </a:extLst>
          </p:cNvPr>
          <p:cNvSpPr/>
          <p:nvPr/>
        </p:nvSpPr>
        <p:spPr>
          <a:xfrm>
            <a:off x="2143999" y="400411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963012-ACD1-4A9C-8798-5ACE5D15D92D}"/>
              </a:ext>
            </a:extLst>
          </p:cNvPr>
          <p:cNvSpPr/>
          <p:nvPr/>
        </p:nvSpPr>
        <p:spPr>
          <a:xfrm>
            <a:off x="2053482" y="2868844"/>
            <a:ext cx="288133" cy="459581"/>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4FCF9F97-D65C-49E5-BAB7-81337A389221}"/>
              </a:ext>
            </a:extLst>
          </p:cNvPr>
          <p:cNvPicPr>
            <a:picLocks noChangeAspect="1"/>
          </p:cNvPicPr>
          <p:nvPr/>
        </p:nvPicPr>
        <p:blipFill>
          <a:blip r:embed="rId4"/>
          <a:stretch>
            <a:fillRect/>
          </a:stretch>
        </p:blipFill>
        <p:spPr>
          <a:xfrm>
            <a:off x="5872984" y="2560997"/>
            <a:ext cx="3342248" cy="2368296"/>
          </a:xfrm>
          <a:prstGeom prst="rect">
            <a:avLst/>
          </a:prstGeom>
        </p:spPr>
      </p:pic>
      <p:sp>
        <p:nvSpPr>
          <p:cNvPr id="48" name="Rectangle 47">
            <a:extLst>
              <a:ext uri="{FF2B5EF4-FFF2-40B4-BE49-F238E27FC236}">
                <a16:creationId xmlns:a16="http://schemas.microsoft.com/office/drawing/2014/main" id="{095585EE-89E1-4142-99FB-BF7B1F6B61D8}"/>
              </a:ext>
            </a:extLst>
          </p:cNvPr>
          <p:cNvSpPr/>
          <p:nvPr/>
        </p:nvSpPr>
        <p:spPr>
          <a:xfrm>
            <a:off x="2936548" y="2635483"/>
            <a:ext cx="288133" cy="692943"/>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AA24ECE-AA63-4001-A436-AA9FB52AE80A}"/>
              </a:ext>
            </a:extLst>
          </p:cNvPr>
          <p:cNvSpPr/>
          <p:nvPr/>
        </p:nvSpPr>
        <p:spPr>
          <a:xfrm>
            <a:off x="3020095" y="400411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3ACD485E-AB20-4C46-8CBF-D3CBBD38352B}"/>
              </a:ext>
            </a:extLst>
          </p:cNvPr>
          <p:cNvPicPr>
            <a:picLocks noChangeAspect="1"/>
          </p:cNvPicPr>
          <p:nvPr/>
        </p:nvPicPr>
        <p:blipFill>
          <a:blip r:embed="rId5"/>
          <a:stretch>
            <a:fillRect/>
          </a:stretch>
        </p:blipFill>
        <p:spPr>
          <a:xfrm>
            <a:off x="5876902" y="2560997"/>
            <a:ext cx="3342248" cy="2368296"/>
          </a:xfrm>
          <a:prstGeom prst="rect">
            <a:avLst/>
          </a:prstGeom>
        </p:spPr>
      </p:pic>
      <p:sp>
        <p:nvSpPr>
          <p:cNvPr id="51" name="Rectangle 50">
            <a:extLst>
              <a:ext uri="{FF2B5EF4-FFF2-40B4-BE49-F238E27FC236}">
                <a16:creationId xmlns:a16="http://schemas.microsoft.com/office/drawing/2014/main" id="{FB3E9184-82E0-4874-BDBD-74CCDA37D1E2}"/>
              </a:ext>
            </a:extLst>
          </p:cNvPr>
          <p:cNvSpPr/>
          <p:nvPr/>
        </p:nvSpPr>
        <p:spPr>
          <a:xfrm>
            <a:off x="3284153" y="2858459"/>
            <a:ext cx="288133" cy="467461"/>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E42310A-16DA-4B59-9367-11773674D86B}"/>
              </a:ext>
            </a:extLst>
          </p:cNvPr>
          <p:cNvSpPr/>
          <p:nvPr/>
        </p:nvSpPr>
        <p:spPr>
          <a:xfrm>
            <a:off x="3358294" y="400411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56EAB8F7-2ACA-4875-A0A2-867FC10D294A}"/>
              </a:ext>
            </a:extLst>
          </p:cNvPr>
          <p:cNvPicPr>
            <a:picLocks noChangeAspect="1"/>
          </p:cNvPicPr>
          <p:nvPr/>
        </p:nvPicPr>
        <p:blipFill>
          <a:blip r:embed="rId6"/>
          <a:stretch>
            <a:fillRect/>
          </a:stretch>
        </p:blipFill>
        <p:spPr>
          <a:xfrm>
            <a:off x="5872984" y="2560997"/>
            <a:ext cx="3342248" cy="2368296"/>
          </a:xfrm>
          <a:prstGeom prst="rect">
            <a:avLst/>
          </a:prstGeom>
        </p:spPr>
      </p:pic>
      <p:sp>
        <p:nvSpPr>
          <p:cNvPr id="54" name="Rectangle 53">
            <a:extLst>
              <a:ext uri="{FF2B5EF4-FFF2-40B4-BE49-F238E27FC236}">
                <a16:creationId xmlns:a16="http://schemas.microsoft.com/office/drawing/2014/main" id="{196834E9-C5CA-4E54-92C2-978FD1010E3A}"/>
              </a:ext>
            </a:extLst>
          </p:cNvPr>
          <p:cNvSpPr/>
          <p:nvPr/>
        </p:nvSpPr>
        <p:spPr>
          <a:xfrm>
            <a:off x="4202866" y="2397358"/>
            <a:ext cx="288133" cy="928561"/>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AF7A64E-32B0-4243-B246-8D0DAD69717D}"/>
              </a:ext>
            </a:extLst>
          </p:cNvPr>
          <p:cNvSpPr/>
          <p:nvPr/>
        </p:nvSpPr>
        <p:spPr>
          <a:xfrm>
            <a:off x="4271820" y="400411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1B90ADAD-6848-4114-971E-081C923B761D}"/>
              </a:ext>
            </a:extLst>
          </p:cNvPr>
          <p:cNvPicPr>
            <a:picLocks noChangeAspect="1"/>
          </p:cNvPicPr>
          <p:nvPr/>
        </p:nvPicPr>
        <p:blipFill>
          <a:blip r:embed="rId7"/>
          <a:stretch>
            <a:fillRect/>
          </a:stretch>
        </p:blipFill>
        <p:spPr>
          <a:xfrm>
            <a:off x="5873675" y="2560997"/>
            <a:ext cx="3342248" cy="2368296"/>
          </a:xfrm>
          <a:prstGeom prst="rect">
            <a:avLst/>
          </a:prstGeom>
        </p:spPr>
      </p:pic>
      <p:sp>
        <p:nvSpPr>
          <p:cNvPr id="57" name="Rectangle 56">
            <a:extLst>
              <a:ext uri="{FF2B5EF4-FFF2-40B4-BE49-F238E27FC236}">
                <a16:creationId xmlns:a16="http://schemas.microsoft.com/office/drawing/2014/main" id="{A67BC959-CD67-4D2B-B107-728E7B0429D7}"/>
              </a:ext>
            </a:extLst>
          </p:cNvPr>
          <p:cNvSpPr/>
          <p:nvPr/>
        </p:nvSpPr>
        <p:spPr>
          <a:xfrm>
            <a:off x="5359881" y="1943560"/>
            <a:ext cx="288133" cy="1379180"/>
          </a:xfrm>
          <a:prstGeom prst="rect">
            <a:avLst/>
          </a:prstGeom>
          <a:noFill/>
          <a:ln>
            <a:solidFill>
              <a:schemeClr val="accent1">
                <a:shade val="95000"/>
                <a:satMod val="105000"/>
              </a:schemeClr>
            </a:solid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46B7FD5-FCD4-4885-BD38-8F6962868FD0}"/>
              </a:ext>
            </a:extLst>
          </p:cNvPr>
          <p:cNvSpPr/>
          <p:nvPr/>
        </p:nvSpPr>
        <p:spPr>
          <a:xfrm>
            <a:off x="5434022" y="4004116"/>
            <a:ext cx="139850" cy="139850"/>
          </a:xfrm>
          <a:prstGeom prst="ellipse">
            <a:avLst/>
          </a:prstGeom>
          <a:solidFill>
            <a:schemeClr val="bg1"/>
          </a:solidFill>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FFC3B955-7715-4810-B84A-2A4EA0CB7B06}"/>
              </a:ext>
            </a:extLst>
          </p:cNvPr>
          <p:cNvPicPr>
            <a:picLocks noChangeAspect="1"/>
          </p:cNvPicPr>
          <p:nvPr/>
        </p:nvPicPr>
        <p:blipFill>
          <a:blip r:embed="rId8"/>
          <a:stretch>
            <a:fillRect/>
          </a:stretch>
        </p:blipFill>
        <p:spPr>
          <a:xfrm>
            <a:off x="5873675" y="2560997"/>
            <a:ext cx="3342248" cy="2368296"/>
          </a:xfrm>
          <a:prstGeom prst="rect">
            <a:avLst/>
          </a:prstGeom>
        </p:spPr>
      </p:pic>
      <p:sp>
        <p:nvSpPr>
          <p:cNvPr id="60" name="Rectangle 59">
            <a:extLst>
              <a:ext uri="{FF2B5EF4-FFF2-40B4-BE49-F238E27FC236}">
                <a16:creationId xmlns:a16="http://schemas.microsoft.com/office/drawing/2014/main" id="{4F3E671E-2F56-4398-8C2E-AC65E4272D19}"/>
              </a:ext>
            </a:extLst>
          </p:cNvPr>
          <p:cNvSpPr/>
          <p:nvPr/>
        </p:nvSpPr>
        <p:spPr>
          <a:xfrm>
            <a:off x="1091872" y="997611"/>
            <a:ext cx="6960255" cy="406330"/>
          </a:xfrm>
          <a:prstGeom prst="rect">
            <a:avLst/>
          </a:prstGeom>
        </p:spPr>
        <p:txBody>
          <a:bodyPr wrap="square" lIns="0" tIns="0" rIns="0" bIns="0">
            <a:spAutoFit/>
          </a:bodyPr>
          <a:lstStyle/>
          <a:p>
            <a:pPr algn="ctr">
              <a:lnSpc>
                <a:spcPts val="3600"/>
              </a:lnSpc>
            </a:pPr>
            <a:r>
              <a:rPr lang="en-US" sz="2000" dirty="0">
                <a:latin typeface="Times New Roman" panose="02020603050405020304" pitchFamily="18" charset="0"/>
                <a:cs typeface="Times New Roman" panose="02020603050405020304" pitchFamily="18" charset="0"/>
              </a:rPr>
              <a:t>Analyze statistics of the first peak of each HVSR in the transect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46" grpId="0" animBg="1"/>
      <p:bldP spid="48" grpId="0" animBg="1"/>
      <p:bldP spid="49" grpId="0" animBg="1"/>
      <p:bldP spid="51" grpId="0" animBg="1"/>
      <p:bldP spid="52" grpId="0" animBg="1"/>
      <p:bldP spid="54" grpId="0" animBg="1"/>
      <p:bldP spid="55"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90281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Results</a:t>
            </a:r>
          </a:p>
        </p:txBody>
      </p:sp>
      <p:sp>
        <p:nvSpPr>
          <p:cNvPr id="9" name="TextBox 8">
            <a:extLst>
              <a:ext uri="{FF2B5EF4-FFF2-40B4-BE49-F238E27FC236}">
                <a16:creationId xmlns:a16="http://schemas.microsoft.com/office/drawing/2014/main" id="{374A2E7A-E305-4809-A59B-6490D14610DC}"/>
              </a:ext>
            </a:extLst>
          </p:cNvPr>
          <p:cNvSpPr txBox="1"/>
          <p:nvPr/>
        </p:nvSpPr>
        <p:spPr>
          <a:xfrm>
            <a:off x="3624753" y="304800"/>
            <a:ext cx="1894493" cy="646331"/>
          </a:xfrm>
          <a:prstGeom prst="rect">
            <a:avLst/>
          </a:prstGeom>
          <a:noFill/>
        </p:spPr>
        <p:txBody>
          <a:bodyPr wrap="none" rtlCol="0">
            <a:spAutoFit/>
          </a:bodyPr>
          <a:lstStyle/>
          <a:p>
            <a:pPr>
              <a:tabLst>
                <a:tab pos="966788" algn="l"/>
                <a:tab pos="1377950" algn="l"/>
              </a:tabLst>
            </a:pPr>
            <a:r>
              <a:rPr lang="en-US" sz="3600" b="1" dirty="0">
                <a:solidFill>
                  <a:srgbClr val="2072AE"/>
                </a:solidFill>
                <a:latin typeface="Times New Roman" panose="02020603050405020304" pitchFamily="18" charset="0"/>
                <a:cs typeface="Times New Roman" panose="02020603050405020304" pitchFamily="18" charset="0"/>
              </a:rPr>
              <a:t>Transect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9670DFF-4633-4783-877B-80B7987E20B1}"/>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15</a:t>
            </a:r>
          </a:p>
        </p:txBody>
      </p:sp>
      <p:pic>
        <p:nvPicPr>
          <p:cNvPr id="70" name="Picture 69">
            <a:extLst>
              <a:ext uri="{FF2B5EF4-FFF2-40B4-BE49-F238E27FC236}">
                <a16:creationId xmlns:a16="http://schemas.microsoft.com/office/drawing/2014/main" id="{53DE468E-4B88-4D3A-9B3C-B82E6AD00D12}"/>
              </a:ext>
            </a:extLst>
          </p:cNvPr>
          <p:cNvPicPr>
            <a:picLocks noChangeAspect="1"/>
          </p:cNvPicPr>
          <p:nvPr/>
        </p:nvPicPr>
        <p:blipFill>
          <a:blip r:embed="rId3"/>
          <a:stretch>
            <a:fillRect/>
          </a:stretch>
        </p:blipFill>
        <p:spPr>
          <a:xfrm>
            <a:off x="-449494" y="1028700"/>
            <a:ext cx="7149315" cy="5065960"/>
          </a:xfrm>
          <a:prstGeom prst="rect">
            <a:avLst/>
          </a:prstGeom>
        </p:spPr>
      </p:pic>
      <p:sp>
        <p:nvSpPr>
          <p:cNvPr id="72" name="Rectangle 71">
            <a:extLst>
              <a:ext uri="{FF2B5EF4-FFF2-40B4-BE49-F238E27FC236}">
                <a16:creationId xmlns:a16="http://schemas.microsoft.com/office/drawing/2014/main" id="{39352B64-5D79-495C-9D8B-996F421ACEDA}"/>
              </a:ext>
            </a:extLst>
          </p:cNvPr>
          <p:cNvSpPr/>
          <p:nvPr/>
        </p:nvSpPr>
        <p:spPr>
          <a:xfrm>
            <a:off x="6163980" y="2453326"/>
            <a:ext cx="3241277" cy="1569660"/>
          </a:xfrm>
          <a:prstGeom prst="rect">
            <a:avLst/>
          </a:prstGeom>
        </p:spPr>
        <p:txBody>
          <a:bodyPr wrap="square" lIns="0" tIns="0" rIns="0" bIns="0">
            <a:spAutoFit/>
          </a:bodyPr>
          <a:lstStyle/>
          <a:p>
            <a:pPr>
              <a:lnSpc>
                <a:spcPts val="3600"/>
              </a:lnSpc>
            </a:pPr>
            <a:r>
              <a:rPr lang="en-US" dirty="0">
                <a:latin typeface="Times New Roman" panose="02020603050405020304" pitchFamily="18" charset="0"/>
                <a:cs typeface="Times New Roman" panose="02020603050405020304" pitchFamily="18" charset="0"/>
              </a:rPr>
              <a:t>Transect trends:</a:t>
            </a:r>
          </a:p>
          <a:p>
            <a:pPr marL="457200" indent="-457200">
              <a:buFontTx/>
              <a:buAutoNum type="arabicParenR"/>
            </a:pP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decreases with depth</a:t>
            </a:r>
          </a:p>
          <a:p>
            <a:pPr marL="457200" indent="-457200">
              <a:buFontTx/>
              <a:buAutoNum type="arabicParenR"/>
            </a:pPr>
            <a:r>
              <a:rPr lang="en-US" i="1" dirty="0">
                <a:latin typeface="Times New Roman" panose="02020603050405020304" pitchFamily="18" charset="0"/>
                <a:cs typeface="Times New Roman" panose="02020603050405020304" pitchFamily="18" charset="0"/>
              </a:rPr>
              <a:t>HPB</a:t>
            </a:r>
            <a:r>
              <a:rPr lang="en-US" dirty="0">
                <a:latin typeface="Times New Roman" panose="02020603050405020304" pitchFamily="18" charset="0"/>
                <a:cs typeface="Times New Roman" panose="02020603050405020304" pitchFamily="18" charset="0"/>
              </a:rPr>
              <a:t> decreases with depth</a:t>
            </a:r>
          </a:p>
          <a:p>
            <a:pPr marL="457200" indent="-457200">
              <a:buAutoNum type="arabicParenR"/>
            </a:pPr>
            <a:r>
              <a:rPr lang="en-US" i="1"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increases with depth</a:t>
            </a:r>
          </a:p>
          <a:p>
            <a:pPr marL="457200" indent="-457200">
              <a:buFontTx/>
              <a:buAutoNum type="arabicParenR"/>
            </a:pPr>
            <a:r>
              <a:rPr lang="el-GR" i="1" dirty="0">
                <a:latin typeface="Times New Roman" panose="02020603050405020304" pitchFamily="18" charset="0"/>
                <a:cs typeface="Times New Roman" panose="02020603050405020304" pitchFamily="18" charset="0"/>
              </a:rPr>
              <a:t>σ</a:t>
            </a:r>
            <a:r>
              <a:rPr lang="en-US" i="1"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has no trend</a:t>
            </a:r>
          </a:p>
        </p:txBody>
      </p:sp>
    </p:spTree>
    <p:extLst>
      <p:ext uri="{BB962C8B-B14F-4D97-AF65-F5344CB8AC3E}">
        <p14:creationId xmlns:p14="http://schemas.microsoft.com/office/powerpoint/2010/main" val="243396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7E4C7-2BAC-4FA8-9653-90F081B8CC5B}"/>
              </a:ext>
            </a:extLst>
          </p:cNvPr>
          <p:cNvSpPr txBox="1"/>
          <p:nvPr/>
        </p:nvSpPr>
        <p:spPr>
          <a:xfrm>
            <a:off x="3287033" y="321924"/>
            <a:ext cx="2569934" cy="646331"/>
          </a:xfrm>
          <a:prstGeom prst="rect">
            <a:avLst/>
          </a:prstGeom>
          <a:noFill/>
        </p:spPr>
        <p:txBody>
          <a:bodyPr wrap="none" rtlCol="0">
            <a:spAutoFit/>
          </a:bodyPr>
          <a:lstStyle/>
          <a:p>
            <a:pPr>
              <a:tabLst>
                <a:tab pos="966788" algn="l"/>
                <a:tab pos="1377950" algn="l"/>
              </a:tabLst>
            </a:pPr>
            <a:r>
              <a:rPr lang="en-US" sz="3600" b="1" dirty="0">
                <a:solidFill>
                  <a:srgbClr val="2072AE"/>
                </a:solidFill>
                <a:latin typeface="Times New Roman" panose="02020603050405020304" pitchFamily="18" charset="0"/>
                <a:cs typeface="Times New Roman" panose="02020603050405020304" pitchFamily="18" charset="0"/>
              </a:rPr>
              <a:t>Conclusions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7915B44-7800-44CD-BDBB-7566D09B20BE}"/>
              </a:ext>
            </a:extLst>
          </p:cNvPr>
          <p:cNvSpPr/>
          <p:nvPr/>
        </p:nvSpPr>
        <p:spPr>
          <a:xfrm>
            <a:off x="238538" y="999652"/>
            <a:ext cx="8714962" cy="4616648"/>
          </a:xfrm>
          <a:prstGeom prst="rect">
            <a:avLst/>
          </a:prstGeom>
        </p:spPr>
        <p:txBody>
          <a:bodyPr wrap="square" lIns="0" tIns="0" rIns="0" bIns="0">
            <a:spAutoFit/>
          </a:bodyPr>
          <a:lstStyle/>
          <a:p>
            <a:pPr marL="457200" indent="-457200">
              <a:buAutoNum type="arabicParenR"/>
            </a:pPr>
            <a:r>
              <a:rPr lang="en-US" sz="2000" dirty="0">
                <a:latin typeface="Times New Roman" panose="02020603050405020304" pitchFamily="18" charset="0"/>
                <a:cs typeface="Times New Roman" panose="02020603050405020304" pitchFamily="18" charset="0"/>
              </a:rPr>
              <a:t>We have presented a new set of statistics to be used with HVSR for assessing site response complexity: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f</a:t>
            </a:r>
            <a:r>
              <a:rPr lang="en-US" sz="2000" i="1" baseline="-25000" dirty="0" err="1">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HPB </a:t>
            </a:r>
            <a:r>
              <a:rPr lang="en-US" sz="2000" dirty="0">
                <a:latin typeface="Times New Roman" panose="02020603050405020304" pitchFamily="18" charset="0"/>
                <a:cs typeface="Times New Roman" panose="02020603050405020304" pitchFamily="18" charset="0"/>
              </a:rPr>
              <a:t>and </a:t>
            </a:r>
            <a:r>
              <a:rPr lang="el-GR" sz="2000" i="1" dirty="0">
                <a:latin typeface="Times New Roman" panose="02020603050405020304" pitchFamily="18" charset="0"/>
                <a:cs typeface="Times New Roman" panose="02020603050405020304" pitchFamily="18" charset="0"/>
              </a:rPr>
              <a:t>σ</a:t>
            </a:r>
            <a:r>
              <a:rPr lang="en-US" sz="2000" i="1" baseline="-25000" dirty="0" err="1">
                <a:latin typeface="Times New Roman" panose="02020603050405020304" pitchFamily="18" charset="0"/>
                <a:cs typeface="Times New Roman" panose="02020603050405020304" pitchFamily="18" charset="0"/>
              </a:rPr>
              <a:t>i</a:t>
            </a:r>
            <a:endParaRPr lang="en-US" sz="2000" dirty="0">
              <a:latin typeface="Times New Roman" panose="02020603050405020304" pitchFamily="18" charset="0"/>
              <a:cs typeface="Times New Roman" panose="02020603050405020304" pitchFamily="18" charset="0"/>
            </a:endParaRPr>
          </a:p>
          <a:p>
            <a:pPr marL="457200" indent="-457200">
              <a:buAutoNum type="arabicParenR"/>
            </a:pPr>
            <a:r>
              <a:rPr lang="en-US" sz="2000" dirty="0">
                <a:latin typeface="Times New Roman" panose="02020603050405020304" pitchFamily="18" charset="0"/>
                <a:cs typeface="Times New Roman" panose="02020603050405020304" pitchFamily="18" charset="0"/>
              </a:rPr>
              <a:t>Frequency of the fundamental peak HVSR decreases with depth along the transect in Mexico City</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Half power bandwidth of the fundamental peak decreases along the transect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Amplification of the fundamental peak increases along the transect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There is no distinct trend in interevent variability of the fundamental peak along the transect</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The number of peaks of the HVSR increases along the transect. We think that this is indicative of greater resonance in the middle of the basin than the edge. It also may indicate greater wave scattering on the edge than the center of the basin.</a:t>
            </a:r>
          </a:p>
          <a:p>
            <a:pPr marL="457200" indent="-457200">
              <a:buFontTx/>
              <a:buAutoNum type="arabicParenR"/>
            </a:pPr>
            <a:r>
              <a:rPr lang="en-US" sz="2000" dirty="0">
                <a:latin typeface="Times New Roman" panose="02020603050405020304" pitchFamily="18" charset="0"/>
                <a:cs typeface="Times New Roman" panose="02020603050405020304" pitchFamily="18" charset="0"/>
              </a:rPr>
              <a:t>The geometry of the basin edge could be causing complexity in the site response such as wave scattering that is observed in terms of higher HPB, and fewer peaks</a:t>
            </a:r>
          </a:p>
          <a:p>
            <a:pPr marL="457200" indent="-457200">
              <a:buAutoNum type="arabicParenR"/>
            </a:pP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2C6EBD5-99F7-43D7-8FBD-E40A6E0D1DB5}"/>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384209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32" name="TextBox 31">
            <a:extLst>
              <a:ext uri="{FF2B5EF4-FFF2-40B4-BE49-F238E27FC236}">
                <a16:creationId xmlns:a16="http://schemas.microsoft.com/office/drawing/2014/main" id="{29670DFF-4633-4783-877B-80B7987E20B1}"/>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17</a:t>
            </a:r>
          </a:p>
        </p:txBody>
      </p:sp>
      <p:sp>
        <p:nvSpPr>
          <p:cNvPr id="14" name="Rectangle 13">
            <a:extLst>
              <a:ext uri="{FF2B5EF4-FFF2-40B4-BE49-F238E27FC236}">
                <a16:creationId xmlns:a16="http://schemas.microsoft.com/office/drawing/2014/main" id="{35FDB622-1AA7-4C04-ACA1-2B1027476735}"/>
              </a:ext>
            </a:extLst>
          </p:cNvPr>
          <p:cNvSpPr/>
          <p:nvPr/>
        </p:nvSpPr>
        <p:spPr>
          <a:xfrm>
            <a:off x="710872" y="1328836"/>
            <a:ext cx="6960255" cy="1384995"/>
          </a:xfrm>
          <a:prstGeom prst="rect">
            <a:avLst/>
          </a:prstGeom>
        </p:spPr>
        <p:txBody>
          <a:bodyPr wrap="square" lIns="0" tIns="0" rIns="0" bIns="0">
            <a:spAutoFit/>
          </a:bodyPr>
          <a:lstStyle/>
          <a:p>
            <a:pPr algn="ctr">
              <a:lnSpc>
                <a:spcPts val="3600"/>
              </a:lnSpc>
            </a:pPr>
            <a:r>
              <a:rPr lang="en-US" sz="3200" b="1" dirty="0">
                <a:latin typeface="Times New Roman" panose="02020603050405020304" pitchFamily="18" charset="0"/>
                <a:cs typeface="Times New Roman" panose="02020603050405020304" pitchFamily="18" charset="0"/>
              </a:rPr>
              <a:t>Thank you</a:t>
            </a:r>
          </a:p>
          <a:p>
            <a:pPr algn="ctr">
              <a:lnSpc>
                <a:spcPts val="3600"/>
              </a:lnSpc>
            </a:pPr>
            <a:endParaRPr lang="en-US" sz="3200" b="1" dirty="0">
              <a:latin typeface="Times New Roman" panose="02020603050405020304" pitchFamily="18" charset="0"/>
              <a:cs typeface="Times New Roman" panose="02020603050405020304" pitchFamily="18" charset="0"/>
            </a:endParaRPr>
          </a:p>
          <a:p>
            <a:pPr algn="ctr">
              <a:lnSpc>
                <a:spcPts val="3600"/>
              </a:lnSpc>
            </a:pPr>
            <a:r>
              <a:rPr lang="en-US" sz="3200" b="1" i="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86662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437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p:txBody>
      </p:sp>
      <p:sp>
        <p:nvSpPr>
          <p:cNvPr id="9" name="TextBox 8">
            <a:extLst>
              <a:ext uri="{FF2B5EF4-FFF2-40B4-BE49-F238E27FC236}">
                <a16:creationId xmlns:a16="http://schemas.microsoft.com/office/drawing/2014/main" id="{374A2E7A-E305-4809-A59B-6490D14610DC}"/>
              </a:ext>
            </a:extLst>
          </p:cNvPr>
          <p:cNvSpPr txBox="1"/>
          <p:nvPr/>
        </p:nvSpPr>
        <p:spPr>
          <a:xfrm>
            <a:off x="856879" y="325177"/>
            <a:ext cx="7430239"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Site Response: Firm Site vs. Soft Site</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559AF9D4-19FE-4128-98B8-64EBCE6B79B8}"/>
              </a:ext>
            </a:extLst>
          </p:cNvPr>
          <p:cNvGrpSpPr/>
          <p:nvPr/>
        </p:nvGrpSpPr>
        <p:grpSpPr>
          <a:xfrm>
            <a:off x="399414" y="927353"/>
            <a:ext cx="8636199" cy="5151054"/>
            <a:chOff x="399414" y="927353"/>
            <a:chExt cx="8636199" cy="5151054"/>
          </a:xfrm>
        </p:grpSpPr>
        <p:pic>
          <p:nvPicPr>
            <p:cNvPr id="30" name="Picture 29">
              <a:extLst>
                <a:ext uri="{FF2B5EF4-FFF2-40B4-BE49-F238E27FC236}">
                  <a16:creationId xmlns:a16="http://schemas.microsoft.com/office/drawing/2014/main" id="{A34C316E-04A1-42A9-84A6-21A6C48B7CB8}"/>
                </a:ext>
              </a:extLst>
            </p:cNvPr>
            <p:cNvPicPr>
              <a:picLocks noChangeAspect="1"/>
            </p:cNvPicPr>
            <p:nvPr/>
          </p:nvPicPr>
          <p:blipFill>
            <a:blip r:embed="rId2"/>
            <a:stretch>
              <a:fillRect/>
            </a:stretch>
          </p:blipFill>
          <p:spPr>
            <a:xfrm>
              <a:off x="399414" y="3325091"/>
              <a:ext cx="8345168" cy="2753316"/>
            </a:xfrm>
            <a:prstGeom prst="rect">
              <a:avLst/>
            </a:prstGeom>
          </p:spPr>
        </p:pic>
        <p:sp>
          <p:nvSpPr>
            <p:cNvPr id="8" name="Rectangle 7">
              <a:extLst>
                <a:ext uri="{FF2B5EF4-FFF2-40B4-BE49-F238E27FC236}">
                  <a16:creationId xmlns:a16="http://schemas.microsoft.com/office/drawing/2014/main" id="{ACDF6D99-D1FD-452A-A7CA-B7800BFEB47E}"/>
                </a:ext>
              </a:extLst>
            </p:cNvPr>
            <p:cNvSpPr/>
            <p:nvPr/>
          </p:nvSpPr>
          <p:spPr>
            <a:xfrm>
              <a:off x="512956" y="1294368"/>
              <a:ext cx="8173844" cy="2018804"/>
            </a:xfrm>
            <a:prstGeom prst="rect">
              <a:avLst/>
            </a:prstGeom>
            <a:solidFill>
              <a:srgbClr val="843C0C"/>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6C12117-FE36-4D0F-8B77-03AD2CB415C2}"/>
                </a:ext>
              </a:extLst>
            </p:cNvPr>
            <p:cNvSpPr/>
            <p:nvPr/>
          </p:nvSpPr>
          <p:spPr>
            <a:xfrm>
              <a:off x="1828800" y="1299002"/>
              <a:ext cx="5486400" cy="857250"/>
            </a:xfrm>
            <a:custGeom>
              <a:avLst/>
              <a:gdLst>
                <a:gd name="connsiteX0" fmla="*/ 0 w 5486400"/>
                <a:gd name="connsiteY0" fmla="*/ 0 h 857250"/>
                <a:gd name="connsiteX1" fmla="*/ 28575 w 5486400"/>
                <a:gd name="connsiteY1" fmla="*/ 66675 h 857250"/>
                <a:gd name="connsiteX2" fmla="*/ 57150 w 5486400"/>
                <a:gd name="connsiteY2" fmla="*/ 104775 h 857250"/>
                <a:gd name="connsiteX3" fmla="*/ 66675 w 5486400"/>
                <a:gd name="connsiteY3" fmla="*/ 133350 h 857250"/>
                <a:gd name="connsiteX4" fmla="*/ 95250 w 5486400"/>
                <a:gd name="connsiteY4" fmla="*/ 142875 h 857250"/>
                <a:gd name="connsiteX5" fmla="*/ 152400 w 5486400"/>
                <a:gd name="connsiteY5" fmla="*/ 180975 h 857250"/>
                <a:gd name="connsiteX6" fmla="*/ 180975 w 5486400"/>
                <a:gd name="connsiteY6" fmla="*/ 200025 h 857250"/>
                <a:gd name="connsiteX7" fmla="*/ 219075 w 5486400"/>
                <a:gd name="connsiteY7" fmla="*/ 209550 h 857250"/>
                <a:gd name="connsiteX8" fmla="*/ 247650 w 5486400"/>
                <a:gd name="connsiteY8" fmla="*/ 228600 h 857250"/>
                <a:gd name="connsiteX9" fmla="*/ 314325 w 5486400"/>
                <a:gd name="connsiteY9" fmla="*/ 247650 h 857250"/>
                <a:gd name="connsiteX10" fmla="*/ 381000 w 5486400"/>
                <a:gd name="connsiteY10" fmla="*/ 276225 h 857250"/>
                <a:gd name="connsiteX11" fmla="*/ 409575 w 5486400"/>
                <a:gd name="connsiteY11" fmla="*/ 295275 h 857250"/>
                <a:gd name="connsiteX12" fmla="*/ 485775 w 5486400"/>
                <a:gd name="connsiteY12" fmla="*/ 323850 h 857250"/>
                <a:gd name="connsiteX13" fmla="*/ 523875 w 5486400"/>
                <a:gd name="connsiteY13" fmla="*/ 342900 h 857250"/>
                <a:gd name="connsiteX14" fmla="*/ 581025 w 5486400"/>
                <a:gd name="connsiteY14" fmla="*/ 361950 h 857250"/>
                <a:gd name="connsiteX15" fmla="*/ 647700 w 5486400"/>
                <a:gd name="connsiteY15" fmla="*/ 390525 h 857250"/>
                <a:gd name="connsiteX16" fmla="*/ 752475 w 5486400"/>
                <a:gd name="connsiteY16" fmla="*/ 419100 h 857250"/>
                <a:gd name="connsiteX17" fmla="*/ 847725 w 5486400"/>
                <a:gd name="connsiteY17" fmla="*/ 438150 h 857250"/>
                <a:gd name="connsiteX18" fmla="*/ 923925 w 5486400"/>
                <a:gd name="connsiteY18" fmla="*/ 476250 h 857250"/>
                <a:gd name="connsiteX19" fmla="*/ 962025 w 5486400"/>
                <a:gd name="connsiteY19" fmla="*/ 495300 h 857250"/>
                <a:gd name="connsiteX20" fmla="*/ 1019175 w 5486400"/>
                <a:gd name="connsiteY20" fmla="*/ 514350 h 857250"/>
                <a:gd name="connsiteX21" fmla="*/ 1123950 w 5486400"/>
                <a:gd name="connsiteY21" fmla="*/ 552450 h 857250"/>
                <a:gd name="connsiteX22" fmla="*/ 1181100 w 5486400"/>
                <a:gd name="connsiteY22" fmla="*/ 571500 h 857250"/>
                <a:gd name="connsiteX23" fmla="*/ 1343025 w 5486400"/>
                <a:gd name="connsiteY23" fmla="*/ 590550 h 857250"/>
                <a:gd name="connsiteX24" fmla="*/ 1390650 w 5486400"/>
                <a:gd name="connsiteY24" fmla="*/ 600075 h 857250"/>
                <a:gd name="connsiteX25" fmla="*/ 1504950 w 5486400"/>
                <a:gd name="connsiteY25" fmla="*/ 609600 h 857250"/>
                <a:gd name="connsiteX26" fmla="*/ 1628775 w 5486400"/>
                <a:gd name="connsiteY26" fmla="*/ 628650 h 857250"/>
                <a:gd name="connsiteX27" fmla="*/ 2028825 w 5486400"/>
                <a:gd name="connsiteY27" fmla="*/ 638175 h 857250"/>
                <a:gd name="connsiteX28" fmla="*/ 2162175 w 5486400"/>
                <a:gd name="connsiteY28" fmla="*/ 666750 h 857250"/>
                <a:gd name="connsiteX29" fmla="*/ 2257425 w 5486400"/>
                <a:gd name="connsiteY29" fmla="*/ 676275 h 857250"/>
                <a:gd name="connsiteX30" fmla="*/ 2314575 w 5486400"/>
                <a:gd name="connsiteY30" fmla="*/ 695325 h 857250"/>
                <a:gd name="connsiteX31" fmla="*/ 2352675 w 5486400"/>
                <a:gd name="connsiteY31" fmla="*/ 704850 h 857250"/>
                <a:gd name="connsiteX32" fmla="*/ 2409825 w 5486400"/>
                <a:gd name="connsiteY32" fmla="*/ 723900 h 857250"/>
                <a:gd name="connsiteX33" fmla="*/ 2533650 w 5486400"/>
                <a:gd name="connsiteY33" fmla="*/ 752475 h 857250"/>
                <a:gd name="connsiteX34" fmla="*/ 2600325 w 5486400"/>
                <a:gd name="connsiteY34" fmla="*/ 781050 h 857250"/>
                <a:gd name="connsiteX35" fmla="*/ 3076575 w 5486400"/>
                <a:gd name="connsiteY35" fmla="*/ 819150 h 857250"/>
                <a:gd name="connsiteX36" fmla="*/ 3181350 w 5486400"/>
                <a:gd name="connsiteY36" fmla="*/ 838200 h 857250"/>
                <a:gd name="connsiteX37" fmla="*/ 3457575 w 5486400"/>
                <a:gd name="connsiteY37" fmla="*/ 857250 h 857250"/>
                <a:gd name="connsiteX38" fmla="*/ 3552825 w 5486400"/>
                <a:gd name="connsiteY38" fmla="*/ 847725 h 857250"/>
                <a:gd name="connsiteX39" fmla="*/ 3695700 w 5486400"/>
                <a:gd name="connsiteY39" fmla="*/ 819150 h 857250"/>
                <a:gd name="connsiteX40" fmla="*/ 3743325 w 5486400"/>
                <a:gd name="connsiteY40" fmla="*/ 809625 h 857250"/>
                <a:gd name="connsiteX41" fmla="*/ 3771900 w 5486400"/>
                <a:gd name="connsiteY41" fmla="*/ 800100 h 857250"/>
                <a:gd name="connsiteX42" fmla="*/ 3867150 w 5486400"/>
                <a:gd name="connsiteY42" fmla="*/ 771525 h 857250"/>
                <a:gd name="connsiteX43" fmla="*/ 3895725 w 5486400"/>
                <a:gd name="connsiteY43" fmla="*/ 752475 h 857250"/>
                <a:gd name="connsiteX44" fmla="*/ 3933825 w 5486400"/>
                <a:gd name="connsiteY44" fmla="*/ 742950 h 857250"/>
                <a:gd name="connsiteX45" fmla="*/ 4067175 w 5486400"/>
                <a:gd name="connsiteY45" fmla="*/ 695325 h 857250"/>
                <a:gd name="connsiteX46" fmla="*/ 4124325 w 5486400"/>
                <a:gd name="connsiteY46" fmla="*/ 676275 h 857250"/>
                <a:gd name="connsiteX47" fmla="*/ 4181475 w 5486400"/>
                <a:gd name="connsiteY47" fmla="*/ 638175 h 857250"/>
                <a:gd name="connsiteX48" fmla="*/ 4257675 w 5486400"/>
                <a:gd name="connsiteY48" fmla="*/ 609600 h 857250"/>
                <a:gd name="connsiteX49" fmla="*/ 4324350 w 5486400"/>
                <a:gd name="connsiteY49" fmla="*/ 590550 h 857250"/>
                <a:gd name="connsiteX50" fmla="*/ 4362450 w 5486400"/>
                <a:gd name="connsiteY50" fmla="*/ 571500 h 857250"/>
                <a:gd name="connsiteX51" fmla="*/ 4419600 w 5486400"/>
                <a:gd name="connsiteY51" fmla="*/ 552450 h 857250"/>
                <a:gd name="connsiteX52" fmla="*/ 4467225 w 5486400"/>
                <a:gd name="connsiteY52" fmla="*/ 533400 h 857250"/>
                <a:gd name="connsiteX53" fmla="*/ 4543425 w 5486400"/>
                <a:gd name="connsiteY53" fmla="*/ 523875 h 857250"/>
                <a:gd name="connsiteX54" fmla="*/ 4572000 w 5486400"/>
                <a:gd name="connsiteY54" fmla="*/ 514350 h 857250"/>
                <a:gd name="connsiteX55" fmla="*/ 4714875 w 5486400"/>
                <a:gd name="connsiteY55" fmla="*/ 485775 h 857250"/>
                <a:gd name="connsiteX56" fmla="*/ 4752975 w 5486400"/>
                <a:gd name="connsiteY56" fmla="*/ 466725 h 857250"/>
                <a:gd name="connsiteX57" fmla="*/ 4819650 w 5486400"/>
                <a:gd name="connsiteY57" fmla="*/ 438150 h 857250"/>
                <a:gd name="connsiteX58" fmla="*/ 4876800 w 5486400"/>
                <a:gd name="connsiteY58" fmla="*/ 400050 h 857250"/>
                <a:gd name="connsiteX59" fmla="*/ 4905375 w 5486400"/>
                <a:gd name="connsiteY59" fmla="*/ 381000 h 857250"/>
                <a:gd name="connsiteX60" fmla="*/ 4991100 w 5486400"/>
                <a:gd name="connsiteY60" fmla="*/ 342900 h 857250"/>
                <a:gd name="connsiteX61" fmla="*/ 5038725 w 5486400"/>
                <a:gd name="connsiteY61" fmla="*/ 323850 h 857250"/>
                <a:gd name="connsiteX62" fmla="*/ 5105400 w 5486400"/>
                <a:gd name="connsiteY62" fmla="*/ 285750 h 857250"/>
                <a:gd name="connsiteX63" fmla="*/ 5114925 w 5486400"/>
                <a:gd name="connsiteY63" fmla="*/ 257175 h 857250"/>
                <a:gd name="connsiteX64" fmla="*/ 5153025 w 5486400"/>
                <a:gd name="connsiteY64" fmla="*/ 228600 h 857250"/>
                <a:gd name="connsiteX65" fmla="*/ 5219700 w 5486400"/>
                <a:gd name="connsiteY65" fmla="*/ 209550 h 857250"/>
                <a:gd name="connsiteX66" fmla="*/ 5257800 w 5486400"/>
                <a:gd name="connsiteY66" fmla="*/ 180975 h 857250"/>
                <a:gd name="connsiteX67" fmla="*/ 5295900 w 5486400"/>
                <a:gd name="connsiteY67" fmla="*/ 171450 h 857250"/>
                <a:gd name="connsiteX68" fmla="*/ 5343525 w 5486400"/>
                <a:gd name="connsiteY68" fmla="*/ 152400 h 857250"/>
                <a:gd name="connsiteX69" fmla="*/ 5400675 w 5486400"/>
                <a:gd name="connsiteY69" fmla="*/ 104775 h 857250"/>
                <a:gd name="connsiteX70" fmla="*/ 5476875 w 5486400"/>
                <a:gd name="connsiteY70" fmla="*/ 47625 h 857250"/>
                <a:gd name="connsiteX71" fmla="*/ 5486400 w 5486400"/>
                <a:gd name="connsiteY71" fmla="*/ 190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86400" h="857250">
                  <a:moveTo>
                    <a:pt x="0" y="0"/>
                  </a:moveTo>
                  <a:cubicBezTo>
                    <a:pt x="9525" y="22225"/>
                    <a:pt x="16996" y="45447"/>
                    <a:pt x="28575" y="66675"/>
                  </a:cubicBezTo>
                  <a:cubicBezTo>
                    <a:pt x="36177" y="80612"/>
                    <a:pt x="49274" y="90992"/>
                    <a:pt x="57150" y="104775"/>
                  </a:cubicBezTo>
                  <a:cubicBezTo>
                    <a:pt x="62131" y="113492"/>
                    <a:pt x="59575" y="126250"/>
                    <a:pt x="66675" y="133350"/>
                  </a:cubicBezTo>
                  <a:cubicBezTo>
                    <a:pt x="73775" y="140450"/>
                    <a:pt x="86473" y="137999"/>
                    <a:pt x="95250" y="142875"/>
                  </a:cubicBezTo>
                  <a:cubicBezTo>
                    <a:pt x="115264" y="153994"/>
                    <a:pt x="133350" y="168275"/>
                    <a:pt x="152400" y="180975"/>
                  </a:cubicBezTo>
                  <a:cubicBezTo>
                    <a:pt x="161925" y="187325"/>
                    <a:pt x="169869" y="197249"/>
                    <a:pt x="180975" y="200025"/>
                  </a:cubicBezTo>
                  <a:lnTo>
                    <a:pt x="219075" y="209550"/>
                  </a:lnTo>
                  <a:cubicBezTo>
                    <a:pt x="228600" y="215900"/>
                    <a:pt x="237411" y="223480"/>
                    <a:pt x="247650" y="228600"/>
                  </a:cubicBezTo>
                  <a:cubicBezTo>
                    <a:pt x="269117" y="239333"/>
                    <a:pt x="291945" y="239512"/>
                    <a:pt x="314325" y="247650"/>
                  </a:cubicBezTo>
                  <a:cubicBezTo>
                    <a:pt x="337049" y="255913"/>
                    <a:pt x="359373" y="265411"/>
                    <a:pt x="381000" y="276225"/>
                  </a:cubicBezTo>
                  <a:cubicBezTo>
                    <a:pt x="391239" y="281345"/>
                    <a:pt x="399336" y="290155"/>
                    <a:pt x="409575" y="295275"/>
                  </a:cubicBezTo>
                  <a:cubicBezTo>
                    <a:pt x="488508" y="334742"/>
                    <a:pt x="428069" y="299119"/>
                    <a:pt x="485775" y="323850"/>
                  </a:cubicBezTo>
                  <a:cubicBezTo>
                    <a:pt x="498826" y="329443"/>
                    <a:pt x="510692" y="337627"/>
                    <a:pt x="523875" y="342900"/>
                  </a:cubicBezTo>
                  <a:cubicBezTo>
                    <a:pt x="542519" y="350358"/>
                    <a:pt x="563064" y="352970"/>
                    <a:pt x="581025" y="361950"/>
                  </a:cubicBezTo>
                  <a:cubicBezTo>
                    <a:pt x="618195" y="380535"/>
                    <a:pt x="612662" y="380014"/>
                    <a:pt x="647700" y="390525"/>
                  </a:cubicBezTo>
                  <a:cubicBezTo>
                    <a:pt x="662206" y="394877"/>
                    <a:pt x="728626" y="414330"/>
                    <a:pt x="752475" y="419100"/>
                  </a:cubicBezTo>
                  <a:cubicBezTo>
                    <a:pt x="869246" y="442454"/>
                    <a:pt x="759228" y="416026"/>
                    <a:pt x="847725" y="438150"/>
                  </a:cubicBezTo>
                  <a:cubicBezTo>
                    <a:pt x="898327" y="471885"/>
                    <a:pt x="854020" y="445181"/>
                    <a:pt x="923925" y="476250"/>
                  </a:cubicBezTo>
                  <a:cubicBezTo>
                    <a:pt x="936900" y="482017"/>
                    <a:pt x="948842" y="490027"/>
                    <a:pt x="962025" y="495300"/>
                  </a:cubicBezTo>
                  <a:cubicBezTo>
                    <a:pt x="980669" y="502758"/>
                    <a:pt x="1001214" y="505370"/>
                    <a:pt x="1019175" y="514350"/>
                  </a:cubicBezTo>
                  <a:cubicBezTo>
                    <a:pt x="1083589" y="546557"/>
                    <a:pt x="1034442" y="524909"/>
                    <a:pt x="1123950" y="552450"/>
                  </a:cubicBezTo>
                  <a:cubicBezTo>
                    <a:pt x="1143142" y="558355"/>
                    <a:pt x="1161316" y="568059"/>
                    <a:pt x="1181100" y="571500"/>
                  </a:cubicBezTo>
                  <a:cubicBezTo>
                    <a:pt x="1234644" y="580812"/>
                    <a:pt x="1289176" y="583207"/>
                    <a:pt x="1343025" y="590550"/>
                  </a:cubicBezTo>
                  <a:cubicBezTo>
                    <a:pt x="1359066" y="592737"/>
                    <a:pt x="1374572" y="598183"/>
                    <a:pt x="1390650" y="600075"/>
                  </a:cubicBezTo>
                  <a:cubicBezTo>
                    <a:pt x="1428620" y="604542"/>
                    <a:pt x="1466990" y="605045"/>
                    <a:pt x="1504950" y="609600"/>
                  </a:cubicBezTo>
                  <a:cubicBezTo>
                    <a:pt x="1546413" y="614576"/>
                    <a:pt x="1587076" y="626376"/>
                    <a:pt x="1628775" y="628650"/>
                  </a:cubicBezTo>
                  <a:cubicBezTo>
                    <a:pt x="1761965" y="635915"/>
                    <a:pt x="1895475" y="635000"/>
                    <a:pt x="2028825" y="638175"/>
                  </a:cubicBezTo>
                  <a:cubicBezTo>
                    <a:pt x="2076487" y="650091"/>
                    <a:pt x="2108132" y="658644"/>
                    <a:pt x="2162175" y="666750"/>
                  </a:cubicBezTo>
                  <a:cubicBezTo>
                    <a:pt x="2193730" y="671483"/>
                    <a:pt x="2225675" y="673100"/>
                    <a:pt x="2257425" y="676275"/>
                  </a:cubicBezTo>
                  <a:cubicBezTo>
                    <a:pt x="2276475" y="682625"/>
                    <a:pt x="2295094" y="690455"/>
                    <a:pt x="2314575" y="695325"/>
                  </a:cubicBezTo>
                  <a:cubicBezTo>
                    <a:pt x="2327275" y="698500"/>
                    <a:pt x="2340136" y="701088"/>
                    <a:pt x="2352675" y="704850"/>
                  </a:cubicBezTo>
                  <a:cubicBezTo>
                    <a:pt x="2371909" y="710620"/>
                    <a:pt x="2390344" y="719030"/>
                    <a:pt x="2409825" y="723900"/>
                  </a:cubicBezTo>
                  <a:cubicBezTo>
                    <a:pt x="2501731" y="746877"/>
                    <a:pt x="2460352" y="737815"/>
                    <a:pt x="2533650" y="752475"/>
                  </a:cubicBezTo>
                  <a:cubicBezTo>
                    <a:pt x="2555875" y="762000"/>
                    <a:pt x="2576697" y="775913"/>
                    <a:pt x="2600325" y="781050"/>
                  </a:cubicBezTo>
                  <a:cubicBezTo>
                    <a:pt x="2708709" y="804612"/>
                    <a:pt x="3021237" y="815895"/>
                    <a:pt x="3076575" y="819150"/>
                  </a:cubicBezTo>
                  <a:cubicBezTo>
                    <a:pt x="3123550" y="834808"/>
                    <a:pt x="3110189" y="832430"/>
                    <a:pt x="3181350" y="838200"/>
                  </a:cubicBezTo>
                  <a:cubicBezTo>
                    <a:pt x="3273342" y="845659"/>
                    <a:pt x="3365500" y="850900"/>
                    <a:pt x="3457575" y="857250"/>
                  </a:cubicBezTo>
                  <a:cubicBezTo>
                    <a:pt x="3489325" y="854075"/>
                    <a:pt x="3521237" y="852238"/>
                    <a:pt x="3552825" y="847725"/>
                  </a:cubicBezTo>
                  <a:cubicBezTo>
                    <a:pt x="3681565" y="829334"/>
                    <a:pt x="3619074" y="836178"/>
                    <a:pt x="3695700" y="819150"/>
                  </a:cubicBezTo>
                  <a:cubicBezTo>
                    <a:pt x="3711504" y="815638"/>
                    <a:pt x="3727619" y="813552"/>
                    <a:pt x="3743325" y="809625"/>
                  </a:cubicBezTo>
                  <a:cubicBezTo>
                    <a:pt x="3753065" y="807190"/>
                    <a:pt x="3762246" y="802858"/>
                    <a:pt x="3771900" y="800100"/>
                  </a:cubicBezTo>
                  <a:cubicBezTo>
                    <a:pt x="3795195" y="793444"/>
                    <a:pt x="3850173" y="782843"/>
                    <a:pt x="3867150" y="771525"/>
                  </a:cubicBezTo>
                  <a:cubicBezTo>
                    <a:pt x="3876675" y="765175"/>
                    <a:pt x="3885203" y="756984"/>
                    <a:pt x="3895725" y="752475"/>
                  </a:cubicBezTo>
                  <a:cubicBezTo>
                    <a:pt x="3907757" y="747318"/>
                    <a:pt x="3921313" y="746800"/>
                    <a:pt x="3933825" y="742950"/>
                  </a:cubicBezTo>
                  <a:cubicBezTo>
                    <a:pt x="4075604" y="699326"/>
                    <a:pt x="3968973" y="731035"/>
                    <a:pt x="4067175" y="695325"/>
                  </a:cubicBezTo>
                  <a:cubicBezTo>
                    <a:pt x="4086046" y="688463"/>
                    <a:pt x="4107617" y="687414"/>
                    <a:pt x="4124325" y="676275"/>
                  </a:cubicBezTo>
                  <a:cubicBezTo>
                    <a:pt x="4143375" y="663575"/>
                    <a:pt x="4159263" y="643728"/>
                    <a:pt x="4181475" y="638175"/>
                  </a:cubicBezTo>
                  <a:cubicBezTo>
                    <a:pt x="4279272" y="613726"/>
                    <a:pt x="4158057" y="646957"/>
                    <a:pt x="4257675" y="609600"/>
                  </a:cubicBezTo>
                  <a:cubicBezTo>
                    <a:pt x="4322121" y="585433"/>
                    <a:pt x="4270620" y="613577"/>
                    <a:pt x="4324350" y="590550"/>
                  </a:cubicBezTo>
                  <a:cubicBezTo>
                    <a:pt x="4337401" y="584957"/>
                    <a:pt x="4349267" y="576773"/>
                    <a:pt x="4362450" y="571500"/>
                  </a:cubicBezTo>
                  <a:cubicBezTo>
                    <a:pt x="4381094" y="564042"/>
                    <a:pt x="4400956" y="559908"/>
                    <a:pt x="4419600" y="552450"/>
                  </a:cubicBezTo>
                  <a:cubicBezTo>
                    <a:pt x="4435475" y="546100"/>
                    <a:pt x="4450565" y="537245"/>
                    <a:pt x="4467225" y="533400"/>
                  </a:cubicBezTo>
                  <a:cubicBezTo>
                    <a:pt x="4492167" y="527644"/>
                    <a:pt x="4518025" y="527050"/>
                    <a:pt x="4543425" y="523875"/>
                  </a:cubicBezTo>
                  <a:cubicBezTo>
                    <a:pt x="4552950" y="520700"/>
                    <a:pt x="4562155" y="516319"/>
                    <a:pt x="4572000" y="514350"/>
                  </a:cubicBezTo>
                  <a:cubicBezTo>
                    <a:pt x="4609775" y="506795"/>
                    <a:pt x="4672123" y="504097"/>
                    <a:pt x="4714875" y="485775"/>
                  </a:cubicBezTo>
                  <a:cubicBezTo>
                    <a:pt x="4727926" y="480182"/>
                    <a:pt x="4739924" y="472318"/>
                    <a:pt x="4752975" y="466725"/>
                  </a:cubicBezTo>
                  <a:cubicBezTo>
                    <a:pt x="4798959" y="447017"/>
                    <a:pt x="4766999" y="469740"/>
                    <a:pt x="4819650" y="438150"/>
                  </a:cubicBezTo>
                  <a:cubicBezTo>
                    <a:pt x="4839283" y="426370"/>
                    <a:pt x="4857750" y="412750"/>
                    <a:pt x="4876800" y="400050"/>
                  </a:cubicBezTo>
                  <a:cubicBezTo>
                    <a:pt x="4886325" y="393700"/>
                    <a:pt x="4894515" y="384620"/>
                    <a:pt x="4905375" y="381000"/>
                  </a:cubicBezTo>
                  <a:cubicBezTo>
                    <a:pt x="4965846" y="360843"/>
                    <a:pt x="4900171" y="384231"/>
                    <a:pt x="4991100" y="342900"/>
                  </a:cubicBezTo>
                  <a:cubicBezTo>
                    <a:pt x="5006665" y="335825"/>
                    <a:pt x="5023101" y="330794"/>
                    <a:pt x="5038725" y="323850"/>
                  </a:cubicBezTo>
                  <a:cubicBezTo>
                    <a:pt x="5074979" y="307737"/>
                    <a:pt x="5074754" y="306181"/>
                    <a:pt x="5105400" y="285750"/>
                  </a:cubicBezTo>
                  <a:cubicBezTo>
                    <a:pt x="5108575" y="276225"/>
                    <a:pt x="5108497" y="264888"/>
                    <a:pt x="5114925" y="257175"/>
                  </a:cubicBezTo>
                  <a:cubicBezTo>
                    <a:pt x="5125088" y="244979"/>
                    <a:pt x="5139242" y="236476"/>
                    <a:pt x="5153025" y="228600"/>
                  </a:cubicBezTo>
                  <a:cubicBezTo>
                    <a:pt x="5163653" y="222527"/>
                    <a:pt x="5211452" y="211612"/>
                    <a:pt x="5219700" y="209550"/>
                  </a:cubicBezTo>
                  <a:cubicBezTo>
                    <a:pt x="5232400" y="200025"/>
                    <a:pt x="5243601" y="188075"/>
                    <a:pt x="5257800" y="180975"/>
                  </a:cubicBezTo>
                  <a:cubicBezTo>
                    <a:pt x="5269509" y="175121"/>
                    <a:pt x="5283481" y="175590"/>
                    <a:pt x="5295900" y="171450"/>
                  </a:cubicBezTo>
                  <a:cubicBezTo>
                    <a:pt x="5312120" y="166043"/>
                    <a:pt x="5328232" y="160046"/>
                    <a:pt x="5343525" y="152400"/>
                  </a:cubicBezTo>
                  <a:cubicBezTo>
                    <a:pt x="5387949" y="130188"/>
                    <a:pt x="5358544" y="136373"/>
                    <a:pt x="5400675" y="104775"/>
                  </a:cubicBezTo>
                  <a:cubicBezTo>
                    <a:pt x="5495356" y="33764"/>
                    <a:pt x="5409375" y="115125"/>
                    <a:pt x="5476875" y="47625"/>
                  </a:cubicBezTo>
                  <a:lnTo>
                    <a:pt x="5486400" y="19050"/>
                  </a:lnTo>
                </a:path>
              </a:pathLst>
            </a:custGeom>
            <a:solidFill>
              <a:srgbClr val="C55A11"/>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4ABFDED-1857-44FA-BB37-922F16FE21AB}"/>
                </a:ext>
              </a:extLst>
            </p:cNvPr>
            <p:cNvSpPr txBox="1"/>
            <p:nvPr/>
          </p:nvSpPr>
          <p:spPr>
            <a:xfrm>
              <a:off x="4599878" y="929670"/>
              <a:ext cx="569387"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Soft</a:t>
              </a:r>
            </a:p>
          </p:txBody>
        </p:sp>
        <p:sp>
          <p:nvSpPr>
            <p:cNvPr id="14" name="TextBox 13">
              <a:extLst>
                <a:ext uri="{FF2B5EF4-FFF2-40B4-BE49-F238E27FC236}">
                  <a16:creationId xmlns:a16="http://schemas.microsoft.com/office/drawing/2014/main" id="{1945B669-BED6-444D-BB52-B78156103BD8}"/>
                </a:ext>
              </a:extLst>
            </p:cNvPr>
            <p:cNvSpPr txBox="1"/>
            <p:nvPr/>
          </p:nvSpPr>
          <p:spPr>
            <a:xfrm>
              <a:off x="1082343" y="927353"/>
              <a:ext cx="633507"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Firm</a:t>
              </a:r>
            </a:p>
          </p:txBody>
        </p:sp>
        <p:cxnSp>
          <p:nvCxnSpPr>
            <p:cNvPr id="15" name="Straight Connector 14">
              <a:extLst>
                <a:ext uri="{FF2B5EF4-FFF2-40B4-BE49-F238E27FC236}">
                  <a16:creationId xmlns:a16="http://schemas.microsoft.com/office/drawing/2014/main" id="{D40EE5BE-BDEA-4001-B78F-DF01B34B0A8E}"/>
                </a:ext>
              </a:extLst>
            </p:cNvPr>
            <p:cNvCxnSpPr>
              <a:cxnSpLocks/>
            </p:cNvCxnSpPr>
            <p:nvPr/>
          </p:nvCxnSpPr>
          <p:spPr>
            <a:xfrm>
              <a:off x="1728674" y="1299002"/>
              <a:ext cx="2548637" cy="23157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5998D5D-8DA5-4790-B04B-262D8168E210}"/>
                </a:ext>
              </a:extLst>
            </p:cNvPr>
            <p:cNvCxnSpPr>
              <a:cxnSpLocks/>
            </p:cNvCxnSpPr>
            <p:nvPr/>
          </p:nvCxnSpPr>
          <p:spPr>
            <a:xfrm>
              <a:off x="1082343" y="1301319"/>
              <a:ext cx="399148" cy="23134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701ACD1-21C7-4C29-BE68-70544CFAB509}"/>
                </a:ext>
              </a:extLst>
            </p:cNvPr>
            <p:cNvCxnSpPr>
              <a:cxnSpLocks/>
            </p:cNvCxnSpPr>
            <p:nvPr/>
          </p:nvCxnSpPr>
          <p:spPr>
            <a:xfrm>
              <a:off x="5143515" y="1301319"/>
              <a:ext cx="2796828" cy="23134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285E006-CF53-44FC-943A-A03ECC1F2D28}"/>
                </a:ext>
              </a:extLst>
            </p:cNvPr>
            <p:cNvCxnSpPr>
              <a:cxnSpLocks/>
            </p:cNvCxnSpPr>
            <p:nvPr/>
          </p:nvCxnSpPr>
          <p:spPr>
            <a:xfrm>
              <a:off x="4572001" y="1301319"/>
              <a:ext cx="597264" cy="23134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28642A4-1E3A-4914-B698-BB091A99D340}"/>
                </a:ext>
              </a:extLst>
            </p:cNvPr>
            <p:cNvCxnSpPr>
              <a:cxnSpLocks/>
            </p:cNvCxnSpPr>
            <p:nvPr/>
          </p:nvCxnSpPr>
          <p:spPr>
            <a:xfrm>
              <a:off x="1481491" y="3697978"/>
              <a:ext cx="645885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706458-A5A3-4663-850A-F92B05996058}"/>
                </a:ext>
              </a:extLst>
            </p:cNvPr>
            <p:cNvCxnSpPr>
              <a:cxnSpLocks/>
            </p:cNvCxnSpPr>
            <p:nvPr/>
          </p:nvCxnSpPr>
          <p:spPr>
            <a:xfrm>
              <a:off x="1481491" y="5530608"/>
              <a:ext cx="645885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Right Brace 25">
              <a:extLst>
                <a:ext uri="{FF2B5EF4-FFF2-40B4-BE49-F238E27FC236}">
                  <a16:creationId xmlns:a16="http://schemas.microsoft.com/office/drawing/2014/main" id="{CD52F260-6F4C-466C-968E-1F11CD126098}"/>
                </a:ext>
              </a:extLst>
            </p:cNvPr>
            <p:cNvSpPr/>
            <p:nvPr/>
          </p:nvSpPr>
          <p:spPr>
            <a:xfrm>
              <a:off x="7940343" y="3697977"/>
              <a:ext cx="437013" cy="1832629"/>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62D4E901-1E9E-40A3-A1D3-C76EC8D0C35A}"/>
                </a:ext>
              </a:extLst>
            </p:cNvPr>
            <p:cNvSpPr txBox="1"/>
            <p:nvPr/>
          </p:nvSpPr>
          <p:spPr>
            <a:xfrm>
              <a:off x="8337986" y="4449874"/>
              <a:ext cx="69762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Soft</a:t>
              </a:r>
            </a:p>
          </p:txBody>
        </p:sp>
      </p:grpSp>
      <p:sp>
        <p:nvSpPr>
          <p:cNvPr id="28" name="TextBox 27">
            <a:extLst>
              <a:ext uri="{FF2B5EF4-FFF2-40B4-BE49-F238E27FC236}">
                <a16:creationId xmlns:a16="http://schemas.microsoft.com/office/drawing/2014/main" id="{E7D703BB-37F3-4F7F-9CA0-23DDD6189E12}"/>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421809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437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p:txBody>
      </p:sp>
      <p:pic>
        <p:nvPicPr>
          <p:cNvPr id="3" name="Picture 2">
            <a:extLst>
              <a:ext uri="{FF2B5EF4-FFF2-40B4-BE49-F238E27FC236}">
                <a16:creationId xmlns:a16="http://schemas.microsoft.com/office/drawing/2014/main" id="{F8A0716A-D403-4E33-B427-90526667333B}"/>
              </a:ext>
            </a:extLst>
          </p:cNvPr>
          <p:cNvPicPr>
            <a:picLocks noChangeAspect="1"/>
          </p:cNvPicPr>
          <p:nvPr/>
        </p:nvPicPr>
        <p:blipFill>
          <a:blip r:embed="rId2"/>
          <a:stretch>
            <a:fillRect/>
          </a:stretch>
        </p:blipFill>
        <p:spPr>
          <a:xfrm>
            <a:off x="1884969" y="2943810"/>
            <a:ext cx="5374060" cy="1590242"/>
          </a:xfrm>
          <a:prstGeom prst="rect">
            <a:avLst/>
          </a:prstGeom>
        </p:spPr>
      </p:pic>
      <p:sp>
        <p:nvSpPr>
          <p:cNvPr id="7" name="Rectangle 6">
            <a:extLst>
              <a:ext uri="{FF2B5EF4-FFF2-40B4-BE49-F238E27FC236}">
                <a16:creationId xmlns:a16="http://schemas.microsoft.com/office/drawing/2014/main" id="{4BA1A067-D6DA-4AC6-9ABE-681A2FC9B525}"/>
              </a:ext>
            </a:extLst>
          </p:cNvPr>
          <p:cNvSpPr/>
          <p:nvPr/>
        </p:nvSpPr>
        <p:spPr>
          <a:xfrm>
            <a:off x="1209547" y="4534052"/>
            <a:ext cx="7791578" cy="1569660"/>
          </a:xfrm>
          <a:prstGeom prst="rect">
            <a:avLst/>
          </a:prstGeom>
        </p:spPr>
        <p:txBody>
          <a:bodyPr wrap="square" lIns="0" tIns="0" rIns="0" bIns="0">
            <a:spAutoFit/>
          </a:bodyPr>
          <a:lstStyle/>
          <a:p>
            <a:pPr>
              <a:lnSpc>
                <a:spcPts val="3600"/>
              </a:lnSpc>
            </a:pPr>
            <a:r>
              <a:rPr lang="en-US" sz="2400" b="1" dirty="0">
                <a:latin typeface="Times New Roman" panose="02020603050405020304" pitchFamily="18" charset="0"/>
                <a:cs typeface="Times New Roman" panose="02020603050405020304" pitchFamily="18" charset="0"/>
              </a:rPr>
              <a:t>Empirical transfer function computation methods:</a:t>
            </a:r>
          </a:p>
          <a:p>
            <a:pPr marL="457200" indent="-457200">
              <a:buAutoNum type="arabicParenR"/>
            </a:pPr>
            <a:r>
              <a:rPr lang="en-US" sz="2400" dirty="0">
                <a:latin typeface="Times New Roman" panose="02020603050405020304" pitchFamily="18" charset="0"/>
                <a:cs typeface="Times New Roman" panose="02020603050405020304" pitchFamily="18" charset="0"/>
              </a:rPr>
              <a:t>Surface-borehole: b -&gt; a</a:t>
            </a:r>
          </a:p>
          <a:p>
            <a:pPr marL="457200" indent="-457200">
              <a:buAutoNum type="arabicParenR"/>
            </a:pPr>
            <a:r>
              <a:rPr lang="en-US" sz="2400" dirty="0">
                <a:latin typeface="Times New Roman" panose="02020603050405020304" pitchFamily="18" charset="0"/>
                <a:cs typeface="Times New Roman" panose="02020603050405020304" pitchFamily="18" charset="0"/>
              </a:rPr>
              <a:t>Simple spectral ratio (SSR): c-&gt; a</a:t>
            </a:r>
          </a:p>
          <a:p>
            <a:pPr marL="457200" indent="-457200">
              <a:buAutoNum type="arabicParenR"/>
            </a:pPr>
            <a:r>
              <a:rPr lang="en-US" sz="2400" dirty="0">
                <a:latin typeface="Times New Roman" panose="02020603050405020304" pitchFamily="18" charset="0"/>
                <a:cs typeface="Times New Roman" panose="02020603050405020304" pitchFamily="18" charset="0"/>
              </a:rPr>
              <a:t>Horizontal to vertical spectral ratio (HVSR): a -&gt; a (</a:t>
            </a:r>
            <a:r>
              <a:rPr lang="en-US" sz="2400" i="1" dirty="0">
                <a:latin typeface="Times New Roman" panose="02020603050405020304" pitchFamily="18" charset="0"/>
                <a:cs typeface="Times New Roman" panose="02020603050405020304" pitchFamily="18" charset="0"/>
              </a:rPr>
              <a:t>proxy</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374A2E7A-E305-4809-A59B-6490D14610DC}"/>
              </a:ext>
            </a:extLst>
          </p:cNvPr>
          <p:cNvSpPr txBox="1"/>
          <p:nvPr/>
        </p:nvSpPr>
        <p:spPr>
          <a:xfrm>
            <a:off x="2596586" y="272228"/>
            <a:ext cx="3950825"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Transfer Functions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B27BDDA-1608-4B35-A747-691B68D6C19C}"/>
              </a:ext>
            </a:extLst>
          </p:cNvPr>
          <p:cNvSpPr/>
          <p:nvPr/>
        </p:nvSpPr>
        <p:spPr>
          <a:xfrm>
            <a:off x="1201979" y="950854"/>
            <a:ext cx="6740041" cy="1938992"/>
          </a:xfrm>
          <a:prstGeom prst="rect">
            <a:avLst/>
          </a:prstGeom>
        </p:spPr>
        <p:txBody>
          <a:bodyPr wrap="square" lIns="0" tIns="0" rIns="0" bIns="0">
            <a:spAutoFit/>
          </a:bodyPr>
          <a:lstStyle/>
          <a:p>
            <a:pPr>
              <a:lnSpc>
                <a:spcPts val="3600"/>
              </a:lnSpc>
            </a:pPr>
            <a:r>
              <a:rPr lang="en-US" sz="2400" b="1" dirty="0">
                <a:latin typeface="Times New Roman" panose="02020603050405020304" pitchFamily="18" charset="0"/>
                <a:cs typeface="Times New Roman" panose="02020603050405020304" pitchFamily="18" charset="0"/>
              </a:rPr>
              <a:t>Theoretical transfer function SH1D assumptions:</a:t>
            </a:r>
          </a:p>
          <a:p>
            <a:pPr marL="457200" indent="-457200">
              <a:buAutoNum type="arabicParenR"/>
            </a:pPr>
            <a:r>
              <a:rPr lang="en-US" sz="2400" dirty="0">
                <a:latin typeface="Times New Roman" panose="02020603050405020304" pitchFamily="18" charset="0"/>
                <a:cs typeface="Times New Roman" panose="02020603050405020304" pitchFamily="18" charset="0"/>
              </a:rPr>
              <a:t>Vertically propagating shear waves</a:t>
            </a:r>
          </a:p>
          <a:p>
            <a:pPr marL="457200" indent="-457200">
              <a:buAutoNum type="arabicParenR"/>
            </a:pPr>
            <a:r>
              <a:rPr lang="en-US" sz="2400" dirty="0">
                <a:latin typeface="Times New Roman" panose="02020603050405020304" pitchFamily="18" charset="0"/>
                <a:cs typeface="Times New Roman" panose="02020603050405020304" pitchFamily="18" charset="0"/>
              </a:rPr>
              <a:t>Horizontally stratified medium</a:t>
            </a:r>
          </a:p>
          <a:p>
            <a:pPr marL="457200" indent="-457200">
              <a:buAutoNum type="arabicParenR"/>
            </a:pPr>
            <a:r>
              <a:rPr lang="en-US" sz="2400" dirty="0">
                <a:latin typeface="Times New Roman" panose="02020603050405020304" pitchFamily="18" charset="0"/>
                <a:cs typeface="Times New Roman" panose="02020603050405020304" pitchFamily="18" charset="0"/>
              </a:rPr>
              <a:t>Frequency independent damping </a:t>
            </a:r>
          </a:p>
          <a:p>
            <a:pPr marL="457200" indent="-457200">
              <a:buAutoNum type="arabicParenR"/>
            </a:pPr>
            <a:r>
              <a:rPr lang="en-US" sz="2400" dirty="0">
                <a:latin typeface="Times New Roman" panose="02020603050405020304" pitchFamily="18" charset="0"/>
                <a:cs typeface="Times New Roman" panose="02020603050405020304" pitchFamily="18" charset="0"/>
              </a:rPr>
              <a:t>Strain independent shear modulus</a:t>
            </a:r>
          </a:p>
        </p:txBody>
      </p:sp>
      <p:sp>
        <p:nvSpPr>
          <p:cNvPr id="14" name="TextBox 13">
            <a:extLst>
              <a:ext uri="{FF2B5EF4-FFF2-40B4-BE49-F238E27FC236}">
                <a16:creationId xmlns:a16="http://schemas.microsoft.com/office/drawing/2014/main" id="{A3504FED-0020-407B-A4AD-82A2BA67DBBA}"/>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16201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437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p:txBody>
      </p:sp>
      <p:sp>
        <p:nvSpPr>
          <p:cNvPr id="9" name="TextBox 8">
            <a:extLst>
              <a:ext uri="{FF2B5EF4-FFF2-40B4-BE49-F238E27FC236}">
                <a16:creationId xmlns:a16="http://schemas.microsoft.com/office/drawing/2014/main" id="{374A2E7A-E305-4809-A59B-6490D14610DC}"/>
              </a:ext>
            </a:extLst>
          </p:cNvPr>
          <p:cNvSpPr txBox="1"/>
          <p:nvPr/>
        </p:nvSpPr>
        <p:spPr>
          <a:xfrm>
            <a:off x="0" y="304800"/>
            <a:ext cx="9192196"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Motivation – Thompson et al. 2012 Taxonomy</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C4CCE2F-72AC-4595-B33E-BFFC4DC3C625}"/>
              </a:ext>
            </a:extLst>
          </p:cNvPr>
          <p:cNvPicPr>
            <a:picLocks noChangeAspect="1"/>
          </p:cNvPicPr>
          <p:nvPr/>
        </p:nvPicPr>
        <p:blipFill>
          <a:blip r:embed="rId2"/>
          <a:stretch>
            <a:fillRect/>
          </a:stretch>
        </p:blipFill>
        <p:spPr>
          <a:xfrm>
            <a:off x="238539" y="2756932"/>
            <a:ext cx="6997148" cy="3210885"/>
          </a:xfrm>
          <a:prstGeom prst="rect">
            <a:avLst/>
          </a:prstGeom>
        </p:spPr>
      </p:pic>
      <p:sp>
        <p:nvSpPr>
          <p:cNvPr id="19" name="Rectangle 18">
            <a:extLst>
              <a:ext uri="{FF2B5EF4-FFF2-40B4-BE49-F238E27FC236}">
                <a16:creationId xmlns:a16="http://schemas.microsoft.com/office/drawing/2014/main" id="{07220967-E151-4D7E-A652-B722B5E5CF20}"/>
              </a:ext>
            </a:extLst>
          </p:cNvPr>
          <p:cNvSpPr/>
          <p:nvPr/>
        </p:nvSpPr>
        <p:spPr>
          <a:xfrm>
            <a:off x="225287" y="951131"/>
            <a:ext cx="6785113" cy="406330"/>
          </a:xfrm>
          <a:prstGeom prst="rect">
            <a:avLst/>
          </a:prstGeom>
        </p:spPr>
        <p:txBody>
          <a:bodyPr wrap="square" lIns="0" tIns="0" rIns="0" bIns="0">
            <a:spAutoFit/>
          </a:bodyPr>
          <a:lstStyle/>
          <a:p>
            <a:pPr>
              <a:lnSpc>
                <a:spcPts val="3600"/>
              </a:lnSpc>
            </a:pPr>
            <a:r>
              <a:rPr lang="en-US" sz="2000" i="1" dirty="0">
                <a:latin typeface="Times New Roman" panose="02020603050405020304" pitchFamily="18" charset="0"/>
                <a:cs typeface="Times New Roman" panose="02020603050405020304" pitchFamily="18" charset="0"/>
              </a:rPr>
              <a:t>Does a site conform to the SH1D assumptions or is it complex? </a:t>
            </a:r>
          </a:p>
        </p:txBody>
      </p:sp>
      <p:sp>
        <p:nvSpPr>
          <p:cNvPr id="20" name="Rectangle 19">
            <a:extLst>
              <a:ext uri="{FF2B5EF4-FFF2-40B4-BE49-F238E27FC236}">
                <a16:creationId xmlns:a16="http://schemas.microsoft.com/office/drawing/2014/main" id="{AB097AB7-9BC5-4307-8216-D763AE8340B9}"/>
              </a:ext>
            </a:extLst>
          </p:cNvPr>
          <p:cNvSpPr/>
          <p:nvPr/>
        </p:nvSpPr>
        <p:spPr>
          <a:xfrm>
            <a:off x="238539" y="1465183"/>
            <a:ext cx="6785113" cy="1077218"/>
          </a:xfrm>
          <a:prstGeom prst="rect">
            <a:avLst/>
          </a:prstGeom>
        </p:spPr>
        <p:txBody>
          <a:bodyPr wrap="square" lIns="0" tIns="0" rIns="0" bIns="0">
            <a:spAutoFit/>
          </a:bodyPr>
          <a:lstStyle/>
          <a:p>
            <a:pPr>
              <a:lnSpc>
                <a:spcPts val="3600"/>
              </a:lnSpc>
            </a:pPr>
            <a:r>
              <a:rPr lang="en-US" sz="2000" dirty="0">
                <a:latin typeface="Times New Roman" panose="02020603050405020304" pitchFamily="18" charset="0"/>
                <a:cs typeface="Times New Roman" panose="02020603050405020304" pitchFamily="18" charset="0"/>
              </a:rPr>
              <a:t>Two Statistics:</a:t>
            </a:r>
          </a:p>
          <a:p>
            <a:pPr marL="457200" indent="-457200">
              <a:buAutoNum type="arabicParenR"/>
            </a:pPr>
            <a:r>
              <a:rPr lang="en-US" sz="2000" dirty="0">
                <a:latin typeface="Times New Roman" panose="02020603050405020304" pitchFamily="18" charset="0"/>
                <a:cs typeface="Times New Roman" panose="02020603050405020304" pitchFamily="18" charset="0"/>
              </a:rPr>
              <a:t>Interevent variability (median standard deviation)</a:t>
            </a:r>
          </a:p>
          <a:p>
            <a:pPr marL="457200" indent="-457200">
              <a:buAutoNum type="arabicParenR"/>
            </a:pPr>
            <a:r>
              <a:rPr lang="en-US" sz="2000" dirty="0">
                <a:latin typeface="Times New Roman" panose="02020603050405020304" pitchFamily="18" charset="0"/>
                <a:cs typeface="Times New Roman" panose="02020603050405020304" pitchFamily="18" charset="0"/>
              </a:rPr>
              <a:t>Goodness of fit to the SH1D transfer function (Pearson’s r)</a:t>
            </a:r>
          </a:p>
        </p:txBody>
      </p:sp>
      <p:sp>
        <p:nvSpPr>
          <p:cNvPr id="21" name="Rectangle 20">
            <a:extLst>
              <a:ext uri="{FF2B5EF4-FFF2-40B4-BE49-F238E27FC236}">
                <a16:creationId xmlns:a16="http://schemas.microsoft.com/office/drawing/2014/main" id="{EF6A5723-9683-46A9-AEB8-8C607E2B82FB}"/>
              </a:ext>
            </a:extLst>
          </p:cNvPr>
          <p:cNvSpPr/>
          <p:nvPr/>
        </p:nvSpPr>
        <p:spPr>
          <a:xfrm>
            <a:off x="718626" y="5841499"/>
            <a:ext cx="1842051" cy="406330"/>
          </a:xfrm>
          <a:prstGeom prst="rect">
            <a:avLst/>
          </a:prstGeom>
        </p:spPr>
        <p:txBody>
          <a:bodyPr wrap="square" lIns="0" tIns="0" rIns="0" bIns="0">
            <a:spAutoFit/>
          </a:bodyPr>
          <a:lstStyle/>
          <a:p>
            <a:pPr>
              <a:lnSpc>
                <a:spcPts val="3600"/>
              </a:lnSpc>
            </a:pPr>
            <a:r>
              <a:rPr lang="en-US" sz="1600" dirty="0">
                <a:latin typeface="Times New Roman" panose="02020603050405020304" pitchFamily="18" charset="0"/>
                <a:cs typeface="Times New Roman" panose="02020603050405020304" pitchFamily="18" charset="0"/>
              </a:rPr>
              <a:t>Thompson et al. 2012</a:t>
            </a:r>
          </a:p>
        </p:txBody>
      </p:sp>
      <p:sp>
        <p:nvSpPr>
          <p:cNvPr id="22" name="Rectangle 21">
            <a:extLst>
              <a:ext uri="{FF2B5EF4-FFF2-40B4-BE49-F238E27FC236}">
                <a16:creationId xmlns:a16="http://schemas.microsoft.com/office/drawing/2014/main" id="{A21ADB53-AF5C-434F-A3A6-A069F0652FA9}"/>
              </a:ext>
            </a:extLst>
          </p:cNvPr>
          <p:cNvSpPr/>
          <p:nvPr/>
        </p:nvSpPr>
        <p:spPr>
          <a:xfrm>
            <a:off x="7010400" y="3798304"/>
            <a:ext cx="2120348" cy="1692771"/>
          </a:xfrm>
          <a:prstGeom prst="rect">
            <a:avLst/>
          </a:prstGeom>
        </p:spPr>
        <p:txBody>
          <a:bodyPr wrap="square" lIns="0" tIns="0" rIns="0" bIns="0">
            <a:spAutoFit/>
          </a:bodyPr>
          <a:lstStyle/>
          <a:p>
            <a:pPr>
              <a:lnSpc>
                <a:spcPts val="3600"/>
              </a:lnSpc>
            </a:pPr>
            <a:r>
              <a:rPr lang="en-US" sz="2000" dirty="0">
                <a:latin typeface="Times New Roman" panose="02020603050405020304" pitchFamily="18" charset="0"/>
                <a:cs typeface="Times New Roman" panose="02020603050405020304" pitchFamily="18" charset="0"/>
              </a:rPr>
              <a:t>Four classifications:</a:t>
            </a:r>
          </a:p>
          <a:p>
            <a:pPr marL="457200" indent="-457200">
              <a:buAutoNum type="arabicParenR"/>
            </a:pPr>
            <a:r>
              <a:rPr lang="en-US" sz="2000" dirty="0">
                <a:latin typeface="Times New Roman" panose="02020603050405020304" pitchFamily="18" charset="0"/>
                <a:cs typeface="Times New Roman" panose="02020603050405020304" pitchFamily="18" charset="0"/>
              </a:rPr>
              <a:t>LG</a:t>
            </a:r>
          </a:p>
          <a:p>
            <a:pPr marL="457200" indent="-457200">
              <a:buAutoNum type="arabicParenR"/>
            </a:pPr>
            <a:r>
              <a:rPr lang="en-US" sz="2000" dirty="0">
                <a:latin typeface="Times New Roman" panose="02020603050405020304" pitchFamily="18" charset="0"/>
                <a:cs typeface="Times New Roman" panose="02020603050405020304" pitchFamily="18" charset="0"/>
              </a:rPr>
              <a:t>LP</a:t>
            </a:r>
          </a:p>
          <a:p>
            <a:pPr marL="457200" indent="-457200">
              <a:buAutoNum type="arabicParenR"/>
            </a:pPr>
            <a:r>
              <a:rPr lang="en-US" sz="2000" dirty="0">
                <a:latin typeface="Times New Roman" panose="02020603050405020304" pitchFamily="18" charset="0"/>
                <a:cs typeface="Times New Roman" panose="02020603050405020304" pitchFamily="18" charset="0"/>
              </a:rPr>
              <a:t>HG</a:t>
            </a:r>
          </a:p>
          <a:p>
            <a:pPr marL="457200" indent="-457200">
              <a:buAutoNum type="arabicParenR"/>
            </a:pPr>
            <a:r>
              <a:rPr lang="en-US" sz="2000" dirty="0">
                <a:latin typeface="Times New Roman" panose="02020603050405020304" pitchFamily="18" charset="0"/>
                <a:cs typeface="Times New Roman" panose="02020603050405020304" pitchFamily="18" charset="0"/>
              </a:rPr>
              <a:t>HP</a:t>
            </a:r>
          </a:p>
        </p:txBody>
      </p:sp>
      <p:sp>
        <p:nvSpPr>
          <p:cNvPr id="3" name="Rectangle 2">
            <a:extLst>
              <a:ext uri="{FF2B5EF4-FFF2-40B4-BE49-F238E27FC236}">
                <a16:creationId xmlns:a16="http://schemas.microsoft.com/office/drawing/2014/main" id="{3589F303-E9C2-41C6-AC20-B02D5782B826}"/>
              </a:ext>
            </a:extLst>
          </p:cNvPr>
          <p:cNvSpPr/>
          <p:nvPr/>
        </p:nvSpPr>
        <p:spPr>
          <a:xfrm>
            <a:off x="7765773" y="1993888"/>
            <a:ext cx="410817" cy="1397637"/>
          </a:xfrm>
          <a:prstGeom prst="rect">
            <a:avLst/>
          </a:prstGeom>
          <a:solidFill>
            <a:srgbClr val="C55A1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15545E-D3BA-4503-ADDC-17F45517F57D}"/>
              </a:ext>
            </a:extLst>
          </p:cNvPr>
          <p:cNvSpPr/>
          <p:nvPr/>
        </p:nvSpPr>
        <p:spPr>
          <a:xfrm>
            <a:off x="7765772" y="3066981"/>
            <a:ext cx="410817" cy="324544"/>
          </a:xfrm>
          <a:prstGeom prst="rect">
            <a:avLst/>
          </a:prstGeom>
          <a:solidFill>
            <a:srgbClr val="843C0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B1A91E2-8FE2-4BE5-AA66-1E03BA2E9DA0}"/>
              </a:ext>
            </a:extLst>
          </p:cNvPr>
          <p:cNvCxnSpPr>
            <a:cxnSpLocks/>
          </p:cNvCxnSpPr>
          <p:nvPr/>
        </p:nvCxnSpPr>
        <p:spPr>
          <a:xfrm flipV="1">
            <a:off x="7659756" y="1993889"/>
            <a:ext cx="0" cy="107309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85F28F8-EE9A-444C-9FC7-BF562F1A456B}"/>
              </a:ext>
            </a:extLst>
          </p:cNvPr>
          <p:cNvSpPr txBox="1"/>
          <p:nvPr/>
        </p:nvSpPr>
        <p:spPr>
          <a:xfrm>
            <a:off x="7827551" y="2882315"/>
            <a:ext cx="300082"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sp>
        <p:nvSpPr>
          <p:cNvPr id="30" name="TextBox 29">
            <a:extLst>
              <a:ext uri="{FF2B5EF4-FFF2-40B4-BE49-F238E27FC236}">
                <a16:creationId xmlns:a16="http://schemas.microsoft.com/office/drawing/2014/main" id="{6D57120A-5E86-4507-9D36-9B8C7796D87D}"/>
              </a:ext>
            </a:extLst>
          </p:cNvPr>
          <p:cNvSpPr txBox="1"/>
          <p:nvPr/>
        </p:nvSpPr>
        <p:spPr>
          <a:xfrm>
            <a:off x="7827551" y="1781660"/>
            <a:ext cx="287258"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
        <p:nvSpPr>
          <p:cNvPr id="31" name="Rectangle 30">
            <a:extLst>
              <a:ext uri="{FF2B5EF4-FFF2-40B4-BE49-F238E27FC236}">
                <a16:creationId xmlns:a16="http://schemas.microsoft.com/office/drawing/2014/main" id="{6E6AFE45-C917-4DFE-B18D-D67985798A33}"/>
              </a:ext>
            </a:extLst>
          </p:cNvPr>
          <p:cNvSpPr/>
          <p:nvPr/>
        </p:nvSpPr>
        <p:spPr>
          <a:xfrm>
            <a:off x="6886311" y="1284508"/>
            <a:ext cx="2169738" cy="406330"/>
          </a:xfrm>
          <a:prstGeom prst="rect">
            <a:avLst/>
          </a:prstGeom>
        </p:spPr>
        <p:txBody>
          <a:bodyPr wrap="square" lIns="0" tIns="0" rIns="0" bIns="0">
            <a:spAutoFit/>
          </a:bodyPr>
          <a:lstStyle/>
          <a:p>
            <a:pPr>
              <a:lnSpc>
                <a:spcPts val="3600"/>
              </a:lnSpc>
            </a:pPr>
            <a:r>
              <a:rPr lang="en-US" sz="2000" dirty="0">
                <a:latin typeface="Times New Roman" panose="02020603050405020304" pitchFamily="18" charset="0"/>
                <a:cs typeface="Times New Roman" panose="02020603050405020304" pitchFamily="18" charset="0"/>
              </a:rPr>
              <a:t>Uses borehole ETF</a:t>
            </a:r>
          </a:p>
        </p:txBody>
      </p:sp>
      <p:sp>
        <p:nvSpPr>
          <p:cNvPr id="32" name="TextBox 31">
            <a:extLst>
              <a:ext uri="{FF2B5EF4-FFF2-40B4-BE49-F238E27FC236}">
                <a16:creationId xmlns:a16="http://schemas.microsoft.com/office/drawing/2014/main" id="{2B0E9192-D5B8-4339-9B7D-605E7C8E58B6}"/>
              </a:ext>
            </a:extLst>
          </p:cNvPr>
          <p:cNvSpPr txBox="1"/>
          <p:nvPr/>
        </p:nvSpPr>
        <p:spPr>
          <a:xfrm>
            <a:off x="8843915" y="-15758"/>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41336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591EA1-E83A-481E-816F-9E1D0EC345A8}"/>
              </a:ext>
            </a:extLst>
          </p:cNvPr>
          <p:cNvPicPr>
            <a:picLocks noChangeAspect="1"/>
          </p:cNvPicPr>
          <p:nvPr/>
        </p:nvPicPr>
        <p:blipFill>
          <a:blip r:embed="rId2"/>
          <a:stretch>
            <a:fillRect/>
          </a:stretch>
        </p:blipFill>
        <p:spPr>
          <a:xfrm>
            <a:off x="265280" y="876300"/>
            <a:ext cx="7394240" cy="5239512"/>
          </a:xfrm>
          <a:prstGeom prst="rect">
            <a:avLst/>
          </a:prstGeom>
        </p:spPr>
      </p:pic>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437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p:txBody>
      </p:sp>
      <p:sp>
        <p:nvSpPr>
          <p:cNvPr id="9" name="TextBox 8">
            <a:extLst>
              <a:ext uri="{FF2B5EF4-FFF2-40B4-BE49-F238E27FC236}">
                <a16:creationId xmlns:a16="http://schemas.microsoft.com/office/drawing/2014/main" id="{374A2E7A-E305-4809-A59B-6490D14610DC}"/>
              </a:ext>
            </a:extLst>
          </p:cNvPr>
          <p:cNvSpPr txBox="1"/>
          <p:nvPr/>
        </p:nvSpPr>
        <p:spPr>
          <a:xfrm>
            <a:off x="1753473" y="304523"/>
            <a:ext cx="5652188"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H/V Spectral Ratio (HVSR)</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E1977CD-1BBA-45CF-8451-C876CB430B90}"/>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4</a:t>
            </a:r>
          </a:p>
        </p:txBody>
      </p:sp>
      <p:sp>
        <p:nvSpPr>
          <p:cNvPr id="12" name="Rectangle 11">
            <a:extLst>
              <a:ext uri="{FF2B5EF4-FFF2-40B4-BE49-F238E27FC236}">
                <a16:creationId xmlns:a16="http://schemas.microsoft.com/office/drawing/2014/main" id="{F856A6D7-5F14-40CF-8D68-A870A3A3ADEB}"/>
              </a:ext>
            </a:extLst>
          </p:cNvPr>
          <p:cNvSpPr/>
          <p:nvPr/>
        </p:nvSpPr>
        <p:spPr>
          <a:xfrm>
            <a:off x="7785650" y="2552355"/>
            <a:ext cx="410817" cy="1397637"/>
          </a:xfrm>
          <a:prstGeom prst="rect">
            <a:avLst/>
          </a:prstGeom>
          <a:solidFill>
            <a:srgbClr val="C55A1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4F07A5-836E-4657-BB66-A74CDE1EB2F3}"/>
              </a:ext>
            </a:extLst>
          </p:cNvPr>
          <p:cNvSpPr/>
          <p:nvPr/>
        </p:nvSpPr>
        <p:spPr>
          <a:xfrm>
            <a:off x="7785649" y="3625448"/>
            <a:ext cx="410817" cy="324544"/>
          </a:xfrm>
          <a:prstGeom prst="rect">
            <a:avLst/>
          </a:prstGeom>
          <a:solidFill>
            <a:srgbClr val="843C0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DCA856F-0909-4277-9E9F-881E14B86DE8}"/>
              </a:ext>
            </a:extLst>
          </p:cNvPr>
          <p:cNvCxnSpPr>
            <a:cxnSpLocks/>
          </p:cNvCxnSpPr>
          <p:nvPr/>
        </p:nvCxnSpPr>
        <p:spPr>
          <a:xfrm flipV="1">
            <a:off x="7679633" y="2552356"/>
            <a:ext cx="0" cy="107309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AD4A66A-2360-4A59-911F-39B57397788D}"/>
              </a:ext>
            </a:extLst>
          </p:cNvPr>
          <p:cNvSpPr txBox="1"/>
          <p:nvPr/>
        </p:nvSpPr>
        <p:spPr>
          <a:xfrm>
            <a:off x="7847428" y="2340127"/>
            <a:ext cx="287258"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
        <p:nvSpPr>
          <p:cNvPr id="18" name="Rectangle 17">
            <a:extLst>
              <a:ext uri="{FF2B5EF4-FFF2-40B4-BE49-F238E27FC236}">
                <a16:creationId xmlns:a16="http://schemas.microsoft.com/office/drawing/2014/main" id="{E5E4BE64-B589-4BEB-831C-C32A64CDFE6F}"/>
              </a:ext>
            </a:extLst>
          </p:cNvPr>
          <p:cNvSpPr/>
          <p:nvPr/>
        </p:nvSpPr>
        <p:spPr>
          <a:xfrm>
            <a:off x="7091721" y="1317607"/>
            <a:ext cx="2052276" cy="867995"/>
          </a:xfrm>
          <a:prstGeom prst="rect">
            <a:avLst/>
          </a:prstGeom>
        </p:spPr>
        <p:txBody>
          <a:bodyPr wrap="square" lIns="0" tIns="0" rIns="0" bIns="0">
            <a:spAutoFit/>
          </a:bodyPr>
          <a:lstStyle/>
          <a:p>
            <a:pPr>
              <a:lnSpc>
                <a:spcPts val="3600"/>
              </a:lnSpc>
            </a:pPr>
            <a:r>
              <a:rPr lang="en-US" sz="2000" dirty="0">
                <a:latin typeface="Times New Roman" panose="02020603050405020304" pitchFamily="18" charset="0"/>
                <a:cs typeface="Times New Roman" panose="02020603050405020304" pitchFamily="18" charset="0"/>
              </a:rPr>
              <a:t>Uses single station to estimate ETF</a:t>
            </a:r>
          </a:p>
        </p:txBody>
      </p:sp>
    </p:spTree>
    <p:extLst>
      <p:ext uri="{BB962C8B-B14F-4D97-AF65-F5344CB8AC3E}">
        <p14:creationId xmlns:p14="http://schemas.microsoft.com/office/powerpoint/2010/main" val="421007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1437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p:txBody>
      </p:sp>
      <p:sp>
        <p:nvSpPr>
          <p:cNvPr id="9" name="TextBox 8">
            <a:extLst>
              <a:ext uri="{FF2B5EF4-FFF2-40B4-BE49-F238E27FC236}">
                <a16:creationId xmlns:a16="http://schemas.microsoft.com/office/drawing/2014/main" id="{374A2E7A-E305-4809-A59B-6490D14610DC}"/>
              </a:ext>
            </a:extLst>
          </p:cNvPr>
          <p:cNvSpPr txBox="1"/>
          <p:nvPr/>
        </p:nvSpPr>
        <p:spPr>
          <a:xfrm>
            <a:off x="1753473" y="304523"/>
            <a:ext cx="5652188"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H/V Spectral Ratio (HVSR)</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135ABD-D99E-4DA6-8EA6-16413FA23384}"/>
              </a:ext>
            </a:extLst>
          </p:cNvPr>
          <p:cNvPicPr>
            <a:picLocks noChangeAspect="1"/>
          </p:cNvPicPr>
          <p:nvPr/>
        </p:nvPicPr>
        <p:blipFill>
          <a:blip r:embed="rId2"/>
          <a:stretch>
            <a:fillRect/>
          </a:stretch>
        </p:blipFill>
        <p:spPr>
          <a:xfrm>
            <a:off x="882447" y="950854"/>
            <a:ext cx="7394240" cy="5239512"/>
          </a:xfrm>
          <a:prstGeom prst="rect">
            <a:avLst/>
          </a:prstGeom>
        </p:spPr>
      </p:pic>
      <p:sp>
        <p:nvSpPr>
          <p:cNvPr id="8" name="TextBox 7">
            <a:extLst>
              <a:ext uri="{FF2B5EF4-FFF2-40B4-BE49-F238E27FC236}">
                <a16:creationId xmlns:a16="http://schemas.microsoft.com/office/drawing/2014/main" id="{2ACE3F41-9B98-4BA4-B974-38C719C46A5E}"/>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123633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225574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Data and Case Study</a:t>
            </a:r>
          </a:p>
        </p:txBody>
      </p:sp>
      <p:sp>
        <p:nvSpPr>
          <p:cNvPr id="9" name="TextBox 8">
            <a:extLst>
              <a:ext uri="{FF2B5EF4-FFF2-40B4-BE49-F238E27FC236}">
                <a16:creationId xmlns:a16="http://schemas.microsoft.com/office/drawing/2014/main" id="{374A2E7A-E305-4809-A59B-6490D14610DC}"/>
              </a:ext>
            </a:extLst>
          </p:cNvPr>
          <p:cNvSpPr txBox="1"/>
          <p:nvPr/>
        </p:nvSpPr>
        <p:spPr>
          <a:xfrm>
            <a:off x="2113634" y="304800"/>
            <a:ext cx="4916731"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Mexico City Case Study</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F8A289F-2696-4E76-AD0E-FADA726E1337}"/>
              </a:ext>
            </a:extLst>
          </p:cNvPr>
          <p:cNvSpPr/>
          <p:nvPr/>
        </p:nvSpPr>
        <p:spPr>
          <a:xfrm>
            <a:off x="181898" y="5725571"/>
            <a:ext cx="1274708" cy="276999"/>
          </a:xfrm>
          <a:prstGeom prst="rect">
            <a:avLst/>
          </a:prstGeom>
          <a:solidFill>
            <a:schemeClr val="bg1"/>
          </a:solidFill>
        </p:spPr>
        <p:txBody>
          <a:bodyPr wrap="none">
            <a:spAutoFit/>
          </a:bodyPr>
          <a:lstStyle/>
          <a:p>
            <a:r>
              <a:rPr lang="en-US" sz="1200" dirty="0" err="1">
                <a:latin typeface="Times New Roman" panose="02020603050405020304" pitchFamily="18" charset="0"/>
                <a:ea typeface="Times New Roman" panose="02020603050405020304" pitchFamily="18" charset="0"/>
              </a:rPr>
              <a:t>Çelebi</a:t>
            </a:r>
            <a:r>
              <a:rPr lang="en-US" sz="1200" dirty="0">
                <a:latin typeface="Times New Roman" panose="02020603050405020304" pitchFamily="18" charset="0"/>
                <a:ea typeface="Times New Roman" panose="02020603050405020304" pitchFamily="18" charset="0"/>
              </a:rPr>
              <a:t> et al. 2017</a:t>
            </a:r>
            <a:endParaRPr lang="en-US" sz="1200" dirty="0"/>
          </a:p>
        </p:txBody>
      </p:sp>
      <p:sp>
        <p:nvSpPr>
          <p:cNvPr id="15" name="TextBox 14">
            <a:extLst>
              <a:ext uri="{FF2B5EF4-FFF2-40B4-BE49-F238E27FC236}">
                <a16:creationId xmlns:a16="http://schemas.microsoft.com/office/drawing/2014/main" id="{3D275F66-2E47-45C7-99CF-91F833C7815F}"/>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6</a:t>
            </a:r>
          </a:p>
        </p:txBody>
      </p:sp>
      <p:pic>
        <p:nvPicPr>
          <p:cNvPr id="12" name="Picture 11">
            <a:extLst>
              <a:ext uri="{FF2B5EF4-FFF2-40B4-BE49-F238E27FC236}">
                <a16:creationId xmlns:a16="http://schemas.microsoft.com/office/drawing/2014/main" id="{25700B33-0B17-4F6D-8498-D8D21C20BEF3}"/>
              </a:ext>
            </a:extLst>
          </p:cNvPr>
          <p:cNvPicPr>
            <a:picLocks noChangeAspect="1"/>
          </p:cNvPicPr>
          <p:nvPr/>
        </p:nvPicPr>
        <p:blipFill>
          <a:blip r:embed="rId2"/>
          <a:stretch>
            <a:fillRect/>
          </a:stretch>
        </p:blipFill>
        <p:spPr>
          <a:xfrm>
            <a:off x="0" y="810548"/>
            <a:ext cx="4479163" cy="4675830"/>
          </a:xfrm>
          <a:prstGeom prst="rect">
            <a:avLst/>
          </a:prstGeom>
        </p:spPr>
      </p:pic>
      <p:pic>
        <p:nvPicPr>
          <p:cNvPr id="2" name="Picture 1">
            <a:extLst>
              <a:ext uri="{FF2B5EF4-FFF2-40B4-BE49-F238E27FC236}">
                <a16:creationId xmlns:a16="http://schemas.microsoft.com/office/drawing/2014/main" id="{E05C0545-0763-4779-A999-742133D637DB}"/>
              </a:ext>
            </a:extLst>
          </p:cNvPr>
          <p:cNvPicPr>
            <a:picLocks noChangeAspect="1"/>
          </p:cNvPicPr>
          <p:nvPr/>
        </p:nvPicPr>
        <p:blipFill>
          <a:blip r:embed="rId3"/>
          <a:stretch>
            <a:fillRect/>
          </a:stretch>
        </p:blipFill>
        <p:spPr>
          <a:xfrm>
            <a:off x="962603" y="5223820"/>
            <a:ext cx="2778111" cy="739828"/>
          </a:xfrm>
          <a:prstGeom prst="rect">
            <a:avLst/>
          </a:prstGeom>
        </p:spPr>
      </p:pic>
      <p:pic>
        <p:nvPicPr>
          <p:cNvPr id="4" name="Picture 3">
            <a:extLst>
              <a:ext uri="{FF2B5EF4-FFF2-40B4-BE49-F238E27FC236}">
                <a16:creationId xmlns:a16="http://schemas.microsoft.com/office/drawing/2014/main" id="{A7B564B8-4E0D-4F2D-B07E-5DBE6CA59521}"/>
              </a:ext>
            </a:extLst>
          </p:cNvPr>
          <p:cNvPicPr>
            <a:picLocks noChangeAspect="1"/>
          </p:cNvPicPr>
          <p:nvPr/>
        </p:nvPicPr>
        <p:blipFill>
          <a:blip r:embed="rId4"/>
          <a:stretch>
            <a:fillRect/>
          </a:stretch>
        </p:blipFill>
        <p:spPr>
          <a:xfrm>
            <a:off x="2514787" y="1438650"/>
            <a:ext cx="1284249" cy="1120570"/>
          </a:xfrm>
          <a:prstGeom prst="rect">
            <a:avLst/>
          </a:prstGeom>
        </p:spPr>
      </p:pic>
      <p:sp>
        <p:nvSpPr>
          <p:cNvPr id="13" name="Rectangle 12">
            <a:extLst>
              <a:ext uri="{FF2B5EF4-FFF2-40B4-BE49-F238E27FC236}">
                <a16:creationId xmlns:a16="http://schemas.microsoft.com/office/drawing/2014/main" id="{2F0C41EA-1FAA-4A6D-8AD8-36BEBF437196}"/>
              </a:ext>
            </a:extLst>
          </p:cNvPr>
          <p:cNvSpPr/>
          <p:nvPr/>
        </p:nvSpPr>
        <p:spPr>
          <a:xfrm>
            <a:off x="4479163" y="763351"/>
            <a:ext cx="5075199" cy="466557"/>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4E7F25-D50A-41E4-81D0-BA504FB79BBF}"/>
              </a:ext>
            </a:extLst>
          </p:cNvPr>
          <p:cNvPicPr>
            <a:picLocks noChangeAspect="1"/>
          </p:cNvPicPr>
          <p:nvPr/>
        </p:nvPicPr>
        <p:blipFill>
          <a:blip r:embed="rId5"/>
          <a:stretch>
            <a:fillRect/>
          </a:stretch>
        </p:blipFill>
        <p:spPr>
          <a:xfrm>
            <a:off x="4479163" y="1229908"/>
            <a:ext cx="5075199" cy="4861998"/>
          </a:xfrm>
          <a:prstGeom prst="rect">
            <a:avLst/>
          </a:prstGeom>
        </p:spPr>
      </p:pic>
      <p:sp>
        <p:nvSpPr>
          <p:cNvPr id="16" name="TextBox 15">
            <a:extLst>
              <a:ext uri="{FF2B5EF4-FFF2-40B4-BE49-F238E27FC236}">
                <a16:creationId xmlns:a16="http://schemas.microsoft.com/office/drawing/2014/main" id="{874D9C20-943A-4B85-843C-0BD0A38793AB}"/>
              </a:ext>
            </a:extLst>
          </p:cNvPr>
          <p:cNvSpPr txBox="1"/>
          <p:nvPr/>
        </p:nvSpPr>
        <p:spPr>
          <a:xfrm>
            <a:off x="4873395" y="1316280"/>
            <a:ext cx="301686"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0</a:t>
            </a:r>
          </a:p>
        </p:txBody>
      </p:sp>
      <p:sp>
        <p:nvSpPr>
          <p:cNvPr id="17" name="TextBox 16">
            <a:extLst>
              <a:ext uri="{FF2B5EF4-FFF2-40B4-BE49-F238E27FC236}">
                <a16:creationId xmlns:a16="http://schemas.microsoft.com/office/drawing/2014/main" id="{F401909A-39BD-4E70-82A0-7B64C27D5F7B}"/>
              </a:ext>
            </a:extLst>
          </p:cNvPr>
          <p:cNvSpPr txBox="1"/>
          <p:nvPr/>
        </p:nvSpPr>
        <p:spPr>
          <a:xfrm>
            <a:off x="4873395" y="1587318"/>
            <a:ext cx="301686"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5</a:t>
            </a:r>
          </a:p>
        </p:txBody>
      </p:sp>
      <p:sp>
        <p:nvSpPr>
          <p:cNvPr id="18" name="TextBox 17">
            <a:extLst>
              <a:ext uri="{FF2B5EF4-FFF2-40B4-BE49-F238E27FC236}">
                <a16:creationId xmlns:a16="http://schemas.microsoft.com/office/drawing/2014/main" id="{DBA0B317-CF46-437B-9428-D4F027734E9A}"/>
              </a:ext>
            </a:extLst>
          </p:cNvPr>
          <p:cNvSpPr txBox="1"/>
          <p:nvPr/>
        </p:nvSpPr>
        <p:spPr>
          <a:xfrm>
            <a:off x="4759583" y="1910923"/>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10</a:t>
            </a:r>
          </a:p>
        </p:txBody>
      </p:sp>
      <p:sp>
        <p:nvSpPr>
          <p:cNvPr id="19" name="TextBox 18">
            <a:extLst>
              <a:ext uri="{FF2B5EF4-FFF2-40B4-BE49-F238E27FC236}">
                <a16:creationId xmlns:a16="http://schemas.microsoft.com/office/drawing/2014/main" id="{38C2F804-D19B-401F-84D6-2BBC2E51A556}"/>
              </a:ext>
            </a:extLst>
          </p:cNvPr>
          <p:cNvSpPr txBox="1"/>
          <p:nvPr/>
        </p:nvSpPr>
        <p:spPr>
          <a:xfrm>
            <a:off x="4759583" y="2213625"/>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15</a:t>
            </a:r>
          </a:p>
        </p:txBody>
      </p:sp>
      <p:sp>
        <p:nvSpPr>
          <p:cNvPr id="20" name="TextBox 19">
            <a:extLst>
              <a:ext uri="{FF2B5EF4-FFF2-40B4-BE49-F238E27FC236}">
                <a16:creationId xmlns:a16="http://schemas.microsoft.com/office/drawing/2014/main" id="{7BD2F8FC-4874-4AEA-B9B6-9AC808FA6979}"/>
              </a:ext>
            </a:extLst>
          </p:cNvPr>
          <p:cNvSpPr txBox="1"/>
          <p:nvPr/>
        </p:nvSpPr>
        <p:spPr>
          <a:xfrm>
            <a:off x="4759583" y="2505566"/>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20</a:t>
            </a:r>
          </a:p>
        </p:txBody>
      </p:sp>
      <p:sp>
        <p:nvSpPr>
          <p:cNvPr id="21" name="TextBox 20">
            <a:extLst>
              <a:ext uri="{FF2B5EF4-FFF2-40B4-BE49-F238E27FC236}">
                <a16:creationId xmlns:a16="http://schemas.microsoft.com/office/drawing/2014/main" id="{FB49B6A9-63F5-40E2-8633-C31BA865CC4C}"/>
              </a:ext>
            </a:extLst>
          </p:cNvPr>
          <p:cNvSpPr txBox="1"/>
          <p:nvPr/>
        </p:nvSpPr>
        <p:spPr>
          <a:xfrm>
            <a:off x="4759583" y="2818172"/>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25</a:t>
            </a:r>
          </a:p>
        </p:txBody>
      </p:sp>
      <p:sp>
        <p:nvSpPr>
          <p:cNvPr id="22" name="TextBox 21">
            <a:extLst>
              <a:ext uri="{FF2B5EF4-FFF2-40B4-BE49-F238E27FC236}">
                <a16:creationId xmlns:a16="http://schemas.microsoft.com/office/drawing/2014/main" id="{DB8ABCDB-8921-405C-BAF9-59A2116E4B0A}"/>
              </a:ext>
            </a:extLst>
          </p:cNvPr>
          <p:cNvSpPr txBox="1"/>
          <p:nvPr/>
        </p:nvSpPr>
        <p:spPr>
          <a:xfrm>
            <a:off x="4759583" y="3110113"/>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30</a:t>
            </a:r>
          </a:p>
        </p:txBody>
      </p:sp>
      <p:sp>
        <p:nvSpPr>
          <p:cNvPr id="23" name="TextBox 22">
            <a:extLst>
              <a:ext uri="{FF2B5EF4-FFF2-40B4-BE49-F238E27FC236}">
                <a16:creationId xmlns:a16="http://schemas.microsoft.com/office/drawing/2014/main" id="{D4B3773C-32FE-4A10-9D1D-616DD8400FD1}"/>
              </a:ext>
            </a:extLst>
          </p:cNvPr>
          <p:cNvSpPr txBox="1"/>
          <p:nvPr/>
        </p:nvSpPr>
        <p:spPr>
          <a:xfrm>
            <a:off x="4759583" y="3421300"/>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35</a:t>
            </a:r>
          </a:p>
        </p:txBody>
      </p:sp>
      <p:sp>
        <p:nvSpPr>
          <p:cNvPr id="24" name="TextBox 23">
            <a:extLst>
              <a:ext uri="{FF2B5EF4-FFF2-40B4-BE49-F238E27FC236}">
                <a16:creationId xmlns:a16="http://schemas.microsoft.com/office/drawing/2014/main" id="{BA49BAC2-8634-44C2-BB10-4F26B07319DB}"/>
              </a:ext>
            </a:extLst>
          </p:cNvPr>
          <p:cNvSpPr txBox="1"/>
          <p:nvPr/>
        </p:nvSpPr>
        <p:spPr>
          <a:xfrm>
            <a:off x="4759583" y="3713241"/>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40</a:t>
            </a:r>
          </a:p>
        </p:txBody>
      </p:sp>
      <p:sp>
        <p:nvSpPr>
          <p:cNvPr id="25" name="TextBox 24">
            <a:extLst>
              <a:ext uri="{FF2B5EF4-FFF2-40B4-BE49-F238E27FC236}">
                <a16:creationId xmlns:a16="http://schemas.microsoft.com/office/drawing/2014/main" id="{3BBEBF08-D33A-4581-A1F7-61E85A636709}"/>
              </a:ext>
            </a:extLst>
          </p:cNvPr>
          <p:cNvSpPr txBox="1"/>
          <p:nvPr/>
        </p:nvSpPr>
        <p:spPr>
          <a:xfrm>
            <a:off x="4759583" y="4024428"/>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45</a:t>
            </a:r>
          </a:p>
        </p:txBody>
      </p:sp>
      <p:sp>
        <p:nvSpPr>
          <p:cNvPr id="26" name="TextBox 25">
            <a:extLst>
              <a:ext uri="{FF2B5EF4-FFF2-40B4-BE49-F238E27FC236}">
                <a16:creationId xmlns:a16="http://schemas.microsoft.com/office/drawing/2014/main" id="{4C691443-8593-47C8-A3F5-709134D7E9D1}"/>
              </a:ext>
            </a:extLst>
          </p:cNvPr>
          <p:cNvSpPr txBox="1"/>
          <p:nvPr/>
        </p:nvSpPr>
        <p:spPr>
          <a:xfrm>
            <a:off x="4759583" y="4338720"/>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50</a:t>
            </a:r>
          </a:p>
        </p:txBody>
      </p:sp>
      <p:sp>
        <p:nvSpPr>
          <p:cNvPr id="27" name="TextBox 26">
            <a:extLst>
              <a:ext uri="{FF2B5EF4-FFF2-40B4-BE49-F238E27FC236}">
                <a16:creationId xmlns:a16="http://schemas.microsoft.com/office/drawing/2014/main" id="{BFBCD691-DE4B-4A6E-B5E9-E41C1B8E55DC}"/>
              </a:ext>
            </a:extLst>
          </p:cNvPr>
          <p:cNvSpPr txBox="1"/>
          <p:nvPr/>
        </p:nvSpPr>
        <p:spPr>
          <a:xfrm>
            <a:off x="4743751" y="4627556"/>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55</a:t>
            </a:r>
          </a:p>
        </p:txBody>
      </p:sp>
      <p:sp>
        <p:nvSpPr>
          <p:cNvPr id="28" name="TextBox 27">
            <a:extLst>
              <a:ext uri="{FF2B5EF4-FFF2-40B4-BE49-F238E27FC236}">
                <a16:creationId xmlns:a16="http://schemas.microsoft.com/office/drawing/2014/main" id="{AE7E65C8-FBD3-42C1-8F0E-6882E2AF742D}"/>
              </a:ext>
            </a:extLst>
          </p:cNvPr>
          <p:cNvSpPr txBox="1"/>
          <p:nvPr/>
        </p:nvSpPr>
        <p:spPr>
          <a:xfrm>
            <a:off x="4751667" y="4938743"/>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id="{AEECCAF1-9EF0-4DD4-8B9C-792C1B7DB209}"/>
              </a:ext>
            </a:extLst>
          </p:cNvPr>
          <p:cNvSpPr txBox="1"/>
          <p:nvPr/>
        </p:nvSpPr>
        <p:spPr>
          <a:xfrm>
            <a:off x="4743751" y="5236636"/>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65</a:t>
            </a:r>
          </a:p>
        </p:txBody>
      </p:sp>
      <p:sp>
        <p:nvSpPr>
          <p:cNvPr id="30" name="TextBox 29">
            <a:extLst>
              <a:ext uri="{FF2B5EF4-FFF2-40B4-BE49-F238E27FC236}">
                <a16:creationId xmlns:a16="http://schemas.microsoft.com/office/drawing/2014/main" id="{A31BD2E9-F007-41C4-BD13-7B789801F8A6}"/>
              </a:ext>
            </a:extLst>
          </p:cNvPr>
          <p:cNvSpPr txBox="1"/>
          <p:nvPr/>
        </p:nvSpPr>
        <p:spPr>
          <a:xfrm rot="16200000">
            <a:off x="4093801" y="2907438"/>
            <a:ext cx="1140056"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Depth (m)</a:t>
            </a:r>
          </a:p>
        </p:txBody>
      </p:sp>
      <p:sp>
        <p:nvSpPr>
          <p:cNvPr id="31" name="TextBox 30">
            <a:extLst>
              <a:ext uri="{FF2B5EF4-FFF2-40B4-BE49-F238E27FC236}">
                <a16:creationId xmlns:a16="http://schemas.microsoft.com/office/drawing/2014/main" id="{D72E1A36-5FC4-4A83-92E3-F9BB211ACC44}"/>
              </a:ext>
            </a:extLst>
          </p:cNvPr>
          <p:cNvSpPr txBox="1"/>
          <p:nvPr/>
        </p:nvSpPr>
        <p:spPr>
          <a:xfrm>
            <a:off x="6877003" y="1334441"/>
            <a:ext cx="301686"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0</a:t>
            </a:r>
          </a:p>
        </p:txBody>
      </p:sp>
      <p:sp>
        <p:nvSpPr>
          <p:cNvPr id="32" name="TextBox 31">
            <a:extLst>
              <a:ext uri="{FF2B5EF4-FFF2-40B4-BE49-F238E27FC236}">
                <a16:creationId xmlns:a16="http://schemas.microsoft.com/office/drawing/2014/main" id="{CC92CF70-3AED-4C9B-86D5-41786ADA994B}"/>
              </a:ext>
            </a:extLst>
          </p:cNvPr>
          <p:cNvSpPr txBox="1"/>
          <p:nvPr/>
        </p:nvSpPr>
        <p:spPr>
          <a:xfrm>
            <a:off x="6877003" y="1605479"/>
            <a:ext cx="301686"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5</a:t>
            </a:r>
          </a:p>
        </p:txBody>
      </p:sp>
      <p:sp>
        <p:nvSpPr>
          <p:cNvPr id="33" name="TextBox 32">
            <a:extLst>
              <a:ext uri="{FF2B5EF4-FFF2-40B4-BE49-F238E27FC236}">
                <a16:creationId xmlns:a16="http://schemas.microsoft.com/office/drawing/2014/main" id="{609F1B9F-5513-4860-88DA-F5F303BA33C8}"/>
              </a:ext>
            </a:extLst>
          </p:cNvPr>
          <p:cNvSpPr txBox="1"/>
          <p:nvPr/>
        </p:nvSpPr>
        <p:spPr>
          <a:xfrm>
            <a:off x="6763191" y="1929084"/>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10</a:t>
            </a:r>
          </a:p>
        </p:txBody>
      </p:sp>
      <p:sp>
        <p:nvSpPr>
          <p:cNvPr id="34" name="TextBox 33">
            <a:extLst>
              <a:ext uri="{FF2B5EF4-FFF2-40B4-BE49-F238E27FC236}">
                <a16:creationId xmlns:a16="http://schemas.microsoft.com/office/drawing/2014/main" id="{A15A3251-C706-44D9-B60D-F4864CB655F8}"/>
              </a:ext>
            </a:extLst>
          </p:cNvPr>
          <p:cNvSpPr txBox="1"/>
          <p:nvPr/>
        </p:nvSpPr>
        <p:spPr>
          <a:xfrm>
            <a:off x="6763191" y="2231786"/>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15</a:t>
            </a:r>
          </a:p>
        </p:txBody>
      </p:sp>
      <p:sp>
        <p:nvSpPr>
          <p:cNvPr id="35" name="TextBox 34">
            <a:extLst>
              <a:ext uri="{FF2B5EF4-FFF2-40B4-BE49-F238E27FC236}">
                <a16:creationId xmlns:a16="http://schemas.microsoft.com/office/drawing/2014/main" id="{EF0509E7-0DD6-4B2A-9C5B-A850C080F6A4}"/>
              </a:ext>
            </a:extLst>
          </p:cNvPr>
          <p:cNvSpPr txBox="1"/>
          <p:nvPr/>
        </p:nvSpPr>
        <p:spPr>
          <a:xfrm>
            <a:off x="6763191" y="2523727"/>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20</a:t>
            </a:r>
          </a:p>
        </p:txBody>
      </p:sp>
      <p:sp>
        <p:nvSpPr>
          <p:cNvPr id="36" name="TextBox 35">
            <a:extLst>
              <a:ext uri="{FF2B5EF4-FFF2-40B4-BE49-F238E27FC236}">
                <a16:creationId xmlns:a16="http://schemas.microsoft.com/office/drawing/2014/main" id="{7FE6C15F-680C-4CA2-A620-49E1BA2B4BDA}"/>
              </a:ext>
            </a:extLst>
          </p:cNvPr>
          <p:cNvSpPr txBox="1"/>
          <p:nvPr/>
        </p:nvSpPr>
        <p:spPr>
          <a:xfrm>
            <a:off x="6763191" y="2836333"/>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25</a:t>
            </a:r>
          </a:p>
        </p:txBody>
      </p:sp>
      <p:sp>
        <p:nvSpPr>
          <p:cNvPr id="37" name="TextBox 36">
            <a:extLst>
              <a:ext uri="{FF2B5EF4-FFF2-40B4-BE49-F238E27FC236}">
                <a16:creationId xmlns:a16="http://schemas.microsoft.com/office/drawing/2014/main" id="{4F3CDE6F-6B47-47CB-8B10-C3144B9CF6CC}"/>
              </a:ext>
            </a:extLst>
          </p:cNvPr>
          <p:cNvSpPr txBox="1"/>
          <p:nvPr/>
        </p:nvSpPr>
        <p:spPr>
          <a:xfrm>
            <a:off x="6763191" y="3128274"/>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30</a:t>
            </a:r>
          </a:p>
        </p:txBody>
      </p:sp>
      <p:sp>
        <p:nvSpPr>
          <p:cNvPr id="38" name="TextBox 37">
            <a:extLst>
              <a:ext uri="{FF2B5EF4-FFF2-40B4-BE49-F238E27FC236}">
                <a16:creationId xmlns:a16="http://schemas.microsoft.com/office/drawing/2014/main" id="{EEC8FA6D-0E29-4766-8ED7-24B346F7A72B}"/>
              </a:ext>
            </a:extLst>
          </p:cNvPr>
          <p:cNvSpPr txBox="1"/>
          <p:nvPr/>
        </p:nvSpPr>
        <p:spPr>
          <a:xfrm>
            <a:off x="6763191" y="3439461"/>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35</a:t>
            </a:r>
          </a:p>
        </p:txBody>
      </p:sp>
      <p:sp>
        <p:nvSpPr>
          <p:cNvPr id="39" name="TextBox 38">
            <a:extLst>
              <a:ext uri="{FF2B5EF4-FFF2-40B4-BE49-F238E27FC236}">
                <a16:creationId xmlns:a16="http://schemas.microsoft.com/office/drawing/2014/main" id="{32EF6635-83A6-4777-BD08-70DF94FCA37B}"/>
              </a:ext>
            </a:extLst>
          </p:cNvPr>
          <p:cNvSpPr txBox="1"/>
          <p:nvPr/>
        </p:nvSpPr>
        <p:spPr>
          <a:xfrm>
            <a:off x="6763191" y="3731402"/>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40</a:t>
            </a:r>
          </a:p>
        </p:txBody>
      </p:sp>
      <p:sp>
        <p:nvSpPr>
          <p:cNvPr id="40" name="TextBox 39">
            <a:extLst>
              <a:ext uri="{FF2B5EF4-FFF2-40B4-BE49-F238E27FC236}">
                <a16:creationId xmlns:a16="http://schemas.microsoft.com/office/drawing/2014/main" id="{D1743F95-0E66-4BAF-9F54-3C8EDD59C2DC}"/>
              </a:ext>
            </a:extLst>
          </p:cNvPr>
          <p:cNvSpPr txBox="1"/>
          <p:nvPr/>
        </p:nvSpPr>
        <p:spPr>
          <a:xfrm>
            <a:off x="6763191" y="4042589"/>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45</a:t>
            </a:r>
          </a:p>
        </p:txBody>
      </p:sp>
      <p:sp>
        <p:nvSpPr>
          <p:cNvPr id="41" name="TextBox 40">
            <a:extLst>
              <a:ext uri="{FF2B5EF4-FFF2-40B4-BE49-F238E27FC236}">
                <a16:creationId xmlns:a16="http://schemas.microsoft.com/office/drawing/2014/main" id="{B36055B9-159D-42C0-9475-6262B9D01F17}"/>
              </a:ext>
            </a:extLst>
          </p:cNvPr>
          <p:cNvSpPr txBox="1"/>
          <p:nvPr/>
        </p:nvSpPr>
        <p:spPr>
          <a:xfrm>
            <a:off x="6763191" y="4356881"/>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50</a:t>
            </a:r>
          </a:p>
        </p:txBody>
      </p:sp>
      <p:sp>
        <p:nvSpPr>
          <p:cNvPr id="42" name="TextBox 41">
            <a:extLst>
              <a:ext uri="{FF2B5EF4-FFF2-40B4-BE49-F238E27FC236}">
                <a16:creationId xmlns:a16="http://schemas.microsoft.com/office/drawing/2014/main" id="{F7BBAFF7-543B-44B4-8EF5-CFE852486DDE}"/>
              </a:ext>
            </a:extLst>
          </p:cNvPr>
          <p:cNvSpPr txBox="1"/>
          <p:nvPr/>
        </p:nvSpPr>
        <p:spPr>
          <a:xfrm>
            <a:off x="6747359" y="4645717"/>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55</a:t>
            </a:r>
          </a:p>
        </p:txBody>
      </p:sp>
      <p:sp>
        <p:nvSpPr>
          <p:cNvPr id="43" name="TextBox 42">
            <a:extLst>
              <a:ext uri="{FF2B5EF4-FFF2-40B4-BE49-F238E27FC236}">
                <a16:creationId xmlns:a16="http://schemas.microsoft.com/office/drawing/2014/main" id="{7CACE0F9-C678-4365-B22F-CA363164EEBD}"/>
              </a:ext>
            </a:extLst>
          </p:cNvPr>
          <p:cNvSpPr txBox="1"/>
          <p:nvPr/>
        </p:nvSpPr>
        <p:spPr>
          <a:xfrm>
            <a:off x="6755275" y="4956904"/>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60</a:t>
            </a:r>
          </a:p>
        </p:txBody>
      </p:sp>
      <p:sp>
        <p:nvSpPr>
          <p:cNvPr id="44" name="TextBox 43">
            <a:extLst>
              <a:ext uri="{FF2B5EF4-FFF2-40B4-BE49-F238E27FC236}">
                <a16:creationId xmlns:a16="http://schemas.microsoft.com/office/drawing/2014/main" id="{8F53EB71-15B1-4C4D-A2A2-4E17F1D1E637}"/>
              </a:ext>
            </a:extLst>
          </p:cNvPr>
          <p:cNvSpPr txBox="1"/>
          <p:nvPr/>
        </p:nvSpPr>
        <p:spPr>
          <a:xfrm>
            <a:off x="6747359" y="5254797"/>
            <a:ext cx="41549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65</a:t>
            </a:r>
          </a:p>
        </p:txBody>
      </p:sp>
      <p:sp>
        <p:nvSpPr>
          <p:cNvPr id="45" name="TextBox 44">
            <a:extLst>
              <a:ext uri="{FF2B5EF4-FFF2-40B4-BE49-F238E27FC236}">
                <a16:creationId xmlns:a16="http://schemas.microsoft.com/office/drawing/2014/main" id="{B6AF9107-0954-4597-ACE0-F116ED864407}"/>
              </a:ext>
            </a:extLst>
          </p:cNvPr>
          <p:cNvSpPr txBox="1"/>
          <p:nvPr/>
        </p:nvSpPr>
        <p:spPr>
          <a:xfrm>
            <a:off x="5962309" y="795784"/>
            <a:ext cx="930063"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(m/s)</a:t>
            </a:r>
            <a:endParaRPr lang="en-US" i="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A18E0B02-0E1C-4F2D-A647-D68AC9ABF722}"/>
              </a:ext>
            </a:extLst>
          </p:cNvPr>
          <p:cNvSpPr txBox="1"/>
          <p:nvPr/>
        </p:nvSpPr>
        <p:spPr>
          <a:xfrm>
            <a:off x="5645254" y="1125805"/>
            <a:ext cx="301686"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0</a:t>
            </a:r>
          </a:p>
        </p:txBody>
      </p:sp>
      <p:sp>
        <p:nvSpPr>
          <p:cNvPr id="47" name="TextBox 46">
            <a:extLst>
              <a:ext uri="{FF2B5EF4-FFF2-40B4-BE49-F238E27FC236}">
                <a16:creationId xmlns:a16="http://schemas.microsoft.com/office/drawing/2014/main" id="{4398E655-56FF-43E0-8A8D-F839203D6244}"/>
              </a:ext>
            </a:extLst>
          </p:cNvPr>
          <p:cNvSpPr txBox="1"/>
          <p:nvPr/>
        </p:nvSpPr>
        <p:spPr>
          <a:xfrm>
            <a:off x="6022946" y="1120968"/>
            <a:ext cx="530915"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300</a:t>
            </a:r>
          </a:p>
        </p:txBody>
      </p:sp>
      <p:sp>
        <p:nvSpPr>
          <p:cNvPr id="48" name="TextBox 47">
            <a:extLst>
              <a:ext uri="{FF2B5EF4-FFF2-40B4-BE49-F238E27FC236}">
                <a16:creationId xmlns:a16="http://schemas.microsoft.com/office/drawing/2014/main" id="{DF181663-BA60-4A71-9D23-C6A4749CF9F4}"/>
              </a:ext>
            </a:extLst>
          </p:cNvPr>
          <p:cNvSpPr txBox="1"/>
          <p:nvPr/>
        </p:nvSpPr>
        <p:spPr>
          <a:xfrm>
            <a:off x="6449975" y="1120968"/>
            <a:ext cx="530915"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700</a:t>
            </a:r>
          </a:p>
        </p:txBody>
      </p:sp>
      <p:sp>
        <p:nvSpPr>
          <p:cNvPr id="49" name="Rectangle 48">
            <a:extLst>
              <a:ext uri="{FF2B5EF4-FFF2-40B4-BE49-F238E27FC236}">
                <a16:creationId xmlns:a16="http://schemas.microsoft.com/office/drawing/2014/main" id="{B5F4C0FD-B5BA-47D4-B7BB-9DCC65403A11}"/>
              </a:ext>
            </a:extLst>
          </p:cNvPr>
          <p:cNvSpPr/>
          <p:nvPr/>
        </p:nvSpPr>
        <p:spPr>
          <a:xfrm>
            <a:off x="5891579" y="1366113"/>
            <a:ext cx="220404" cy="13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2C1A494-51AB-41AE-83FE-ECF75D026E9A}"/>
              </a:ext>
            </a:extLst>
          </p:cNvPr>
          <p:cNvSpPr txBox="1"/>
          <p:nvPr/>
        </p:nvSpPr>
        <p:spPr>
          <a:xfrm>
            <a:off x="7731060" y="1131387"/>
            <a:ext cx="301686"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0</a:t>
            </a:r>
          </a:p>
        </p:txBody>
      </p:sp>
      <p:sp>
        <p:nvSpPr>
          <p:cNvPr id="51" name="TextBox 50">
            <a:extLst>
              <a:ext uri="{FF2B5EF4-FFF2-40B4-BE49-F238E27FC236}">
                <a16:creationId xmlns:a16="http://schemas.microsoft.com/office/drawing/2014/main" id="{D6ED3316-4E8B-43B8-ADC5-63DCE01DC925}"/>
              </a:ext>
            </a:extLst>
          </p:cNvPr>
          <p:cNvSpPr txBox="1"/>
          <p:nvPr/>
        </p:nvSpPr>
        <p:spPr>
          <a:xfrm>
            <a:off x="8108752" y="1126550"/>
            <a:ext cx="530915"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300</a:t>
            </a:r>
          </a:p>
        </p:txBody>
      </p:sp>
      <p:sp>
        <p:nvSpPr>
          <p:cNvPr id="52" name="TextBox 51">
            <a:extLst>
              <a:ext uri="{FF2B5EF4-FFF2-40B4-BE49-F238E27FC236}">
                <a16:creationId xmlns:a16="http://schemas.microsoft.com/office/drawing/2014/main" id="{630B553F-916F-4992-8448-029EA5C35DB3}"/>
              </a:ext>
            </a:extLst>
          </p:cNvPr>
          <p:cNvSpPr txBox="1"/>
          <p:nvPr/>
        </p:nvSpPr>
        <p:spPr>
          <a:xfrm>
            <a:off x="8535781" y="1126550"/>
            <a:ext cx="530915"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700</a:t>
            </a:r>
          </a:p>
        </p:txBody>
      </p:sp>
      <p:sp>
        <p:nvSpPr>
          <p:cNvPr id="53" name="Rectangle 52">
            <a:extLst>
              <a:ext uri="{FF2B5EF4-FFF2-40B4-BE49-F238E27FC236}">
                <a16:creationId xmlns:a16="http://schemas.microsoft.com/office/drawing/2014/main" id="{16DB861B-CFF6-4D95-A67A-B3CB4AD3576F}"/>
              </a:ext>
            </a:extLst>
          </p:cNvPr>
          <p:cNvSpPr/>
          <p:nvPr/>
        </p:nvSpPr>
        <p:spPr>
          <a:xfrm>
            <a:off x="7977385" y="1371695"/>
            <a:ext cx="220404" cy="13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0E2D7A9-0CD3-4C57-8FF5-21FC63A400F7}"/>
              </a:ext>
            </a:extLst>
          </p:cNvPr>
          <p:cNvSpPr txBox="1"/>
          <p:nvPr/>
        </p:nvSpPr>
        <p:spPr>
          <a:xfrm>
            <a:off x="7915435" y="813379"/>
            <a:ext cx="930063" cy="369332"/>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(m/s)</a:t>
            </a:r>
            <a:endParaRPr lang="en-US" i="1"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9035952-7A62-4A6B-AAA9-2365AE9EE94F}"/>
              </a:ext>
            </a:extLst>
          </p:cNvPr>
          <p:cNvSpPr txBox="1"/>
          <p:nvPr/>
        </p:nvSpPr>
        <p:spPr>
          <a:xfrm>
            <a:off x="5503458" y="5698652"/>
            <a:ext cx="3928241"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Typical lake zone soil profile</a:t>
            </a:r>
          </a:p>
        </p:txBody>
      </p:sp>
      <p:sp>
        <p:nvSpPr>
          <p:cNvPr id="56" name="Rectangle 55">
            <a:extLst>
              <a:ext uri="{FF2B5EF4-FFF2-40B4-BE49-F238E27FC236}">
                <a16:creationId xmlns:a16="http://schemas.microsoft.com/office/drawing/2014/main" id="{21E84FE1-C656-40F3-BDBF-9BBC4D337C57}"/>
              </a:ext>
            </a:extLst>
          </p:cNvPr>
          <p:cNvSpPr/>
          <p:nvPr/>
        </p:nvSpPr>
        <p:spPr>
          <a:xfrm>
            <a:off x="3846921" y="5681002"/>
            <a:ext cx="1393330" cy="276999"/>
          </a:xfrm>
          <a:prstGeom prst="rect">
            <a:avLst/>
          </a:prstGeom>
          <a:solidFill>
            <a:schemeClr val="bg1"/>
          </a:solidFill>
        </p:spPr>
        <p:txBody>
          <a:bodyPr wrap="none">
            <a:spAutoFit/>
          </a:bodyPr>
          <a:lstStyle/>
          <a:p>
            <a:r>
              <a:rPr lang="en-US" sz="1200" dirty="0">
                <a:latin typeface="Times New Roman" panose="02020603050405020304" pitchFamily="18" charset="0"/>
                <a:ea typeface="Times New Roman" panose="02020603050405020304" pitchFamily="18" charset="0"/>
              </a:rPr>
              <a:t>Mayoral et al. 2016</a:t>
            </a:r>
            <a:endParaRPr lang="en-US" sz="1200" dirty="0"/>
          </a:p>
        </p:txBody>
      </p:sp>
      <p:sp>
        <p:nvSpPr>
          <p:cNvPr id="57" name="TextBox 56">
            <a:extLst>
              <a:ext uri="{FF2B5EF4-FFF2-40B4-BE49-F238E27FC236}">
                <a16:creationId xmlns:a16="http://schemas.microsoft.com/office/drawing/2014/main" id="{7A7AAC0E-0A1D-4D2B-9A7B-1B40CD865322}"/>
              </a:ext>
            </a:extLst>
          </p:cNvPr>
          <p:cNvSpPr txBox="1"/>
          <p:nvPr/>
        </p:nvSpPr>
        <p:spPr>
          <a:xfrm>
            <a:off x="624368" y="3618826"/>
            <a:ext cx="351378"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34701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225574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Data and Case Study</a:t>
            </a:r>
          </a:p>
        </p:txBody>
      </p:sp>
      <p:sp>
        <p:nvSpPr>
          <p:cNvPr id="9" name="TextBox 8">
            <a:extLst>
              <a:ext uri="{FF2B5EF4-FFF2-40B4-BE49-F238E27FC236}">
                <a16:creationId xmlns:a16="http://schemas.microsoft.com/office/drawing/2014/main" id="{374A2E7A-E305-4809-A59B-6490D14610DC}"/>
              </a:ext>
            </a:extLst>
          </p:cNvPr>
          <p:cNvSpPr txBox="1"/>
          <p:nvPr/>
        </p:nvSpPr>
        <p:spPr>
          <a:xfrm>
            <a:off x="2113634" y="304800"/>
            <a:ext cx="4916731"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Mexico City Case Study</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D275F66-2E47-45C7-99CF-91F833C7815F}"/>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7</a:t>
            </a:r>
          </a:p>
        </p:txBody>
      </p:sp>
      <p:sp>
        <p:nvSpPr>
          <p:cNvPr id="13" name="Rectangle 12">
            <a:extLst>
              <a:ext uri="{FF2B5EF4-FFF2-40B4-BE49-F238E27FC236}">
                <a16:creationId xmlns:a16="http://schemas.microsoft.com/office/drawing/2014/main" id="{2F0C41EA-1FAA-4A6D-8AD8-36BEBF437196}"/>
              </a:ext>
            </a:extLst>
          </p:cNvPr>
          <p:cNvSpPr/>
          <p:nvPr/>
        </p:nvSpPr>
        <p:spPr>
          <a:xfrm>
            <a:off x="4479163" y="763351"/>
            <a:ext cx="5075199" cy="466557"/>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C8F1B091-BC39-4A3E-8884-29BF3D452E5E}"/>
              </a:ext>
            </a:extLst>
          </p:cNvPr>
          <p:cNvPicPr>
            <a:picLocks noChangeAspect="1"/>
          </p:cNvPicPr>
          <p:nvPr/>
        </p:nvPicPr>
        <p:blipFill>
          <a:blip r:embed="rId2"/>
          <a:stretch>
            <a:fillRect/>
          </a:stretch>
        </p:blipFill>
        <p:spPr>
          <a:xfrm>
            <a:off x="1280160" y="960120"/>
            <a:ext cx="6583680" cy="4937760"/>
          </a:xfrm>
          <a:prstGeom prst="rect">
            <a:avLst/>
          </a:prstGeom>
        </p:spPr>
      </p:pic>
    </p:spTree>
    <p:extLst>
      <p:ext uri="{BB962C8B-B14F-4D97-AF65-F5344CB8AC3E}">
        <p14:creationId xmlns:p14="http://schemas.microsoft.com/office/powerpoint/2010/main" val="45879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6" name="TextBox 5"/>
          <p:cNvSpPr txBox="1"/>
          <p:nvPr/>
        </p:nvSpPr>
        <p:spPr>
          <a:xfrm>
            <a:off x="0" y="0"/>
            <a:ext cx="225574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Data and Case Study</a:t>
            </a:r>
          </a:p>
        </p:txBody>
      </p:sp>
      <p:sp>
        <p:nvSpPr>
          <p:cNvPr id="9" name="TextBox 8">
            <a:extLst>
              <a:ext uri="{FF2B5EF4-FFF2-40B4-BE49-F238E27FC236}">
                <a16:creationId xmlns:a16="http://schemas.microsoft.com/office/drawing/2014/main" id="{374A2E7A-E305-4809-A59B-6490D14610DC}"/>
              </a:ext>
            </a:extLst>
          </p:cNvPr>
          <p:cNvSpPr txBox="1"/>
          <p:nvPr/>
        </p:nvSpPr>
        <p:spPr>
          <a:xfrm>
            <a:off x="1324957" y="304800"/>
            <a:ext cx="6494085" cy="646331"/>
          </a:xfrm>
          <a:prstGeom prst="rect">
            <a:avLst/>
          </a:prstGeom>
          <a:noFill/>
        </p:spPr>
        <p:txBody>
          <a:bodyPr wrap="none" rtlCol="0">
            <a:spAutoFit/>
          </a:bodyPr>
          <a:lstStyle/>
          <a:p>
            <a:r>
              <a:rPr lang="en-US" sz="3600" b="1" dirty="0">
                <a:solidFill>
                  <a:srgbClr val="2072AE"/>
                </a:solidFill>
                <a:latin typeface="Times New Roman" panose="02020603050405020304" pitchFamily="18" charset="0"/>
                <a:cs typeface="Times New Roman" panose="02020603050405020304" pitchFamily="18" charset="0"/>
              </a:rPr>
              <a:t>Mexico City Case Study HVSRs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3323E3A-9DEA-4824-ABB2-400F3D87A914}"/>
              </a:ext>
            </a:extLst>
          </p:cNvPr>
          <p:cNvSpPr txBox="1"/>
          <p:nvPr/>
        </p:nvSpPr>
        <p:spPr>
          <a:xfrm>
            <a:off x="884391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8</a:t>
            </a:r>
          </a:p>
        </p:txBody>
      </p:sp>
      <p:pic>
        <p:nvPicPr>
          <p:cNvPr id="3" name="Picture 2">
            <a:extLst>
              <a:ext uri="{FF2B5EF4-FFF2-40B4-BE49-F238E27FC236}">
                <a16:creationId xmlns:a16="http://schemas.microsoft.com/office/drawing/2014/main" id="{4D5A571F-3E4E-4A30-8B70-EB6265EDD414}"/>
              </a:ext>
            </a:extLst>
          </p:cNvPr>
          <p:cNvPicPr>
            <a:picLocks noChangeAspect="1"/>
          </p:cNvPicPr>
          <p:nvPr/>
        </p:nvPicPr>
        <p:blipFill>
          <a:blip r:embed="rId2"/>
          <a:stretch>
            <a:fillRect/>
          </a:stretch>
        </p:blipFill>
        <p:spPr>
          <a:xfrm>
            <a:off x="0" y="1211060"/>
            <a:ext cx="9143997" cy="4435880"/>
          </a:xfrm>
          <a:prstGeom prst="rect">
            <a:avLst/>
          </a:prstGeom>
        </p:spPr>
      </p:pic>
    </p:spTree>
    <p:extLst>
      <p:ext uri="{BB962C8B-B14F-4D97-AF65-F5344CB8AC3E}">
        <p14:creationId xmlns:p14="http://schemas.microsoft.com/office/powerpoint/2010/main" val="3509684234"/>
      </p:ext>
    </p:extLst>
  </p:cSld>
  <p:clrMapOvr>
    <a:masterClrMapping/>
  </p:clrMapOvr>
</p:sld>
</file>

<file path=ppt/theme/theme1.xml><?xml version="1.0" encoding="utf-8"?>
<a:theme xmlns:a="http://schemas.openxmlformats.org/drawingml/2006/main" name="UA PPT Template_Light">
  <a:themeElements>
    <a:clrScheme name="Custom 2">
      <a:dk1>
        <a:sysClr val="windowText" lastClr="000000"/>
      </a:dk1>
      <a:lt1>
        <a:sysClr val="window" lastClr="FFFFFF"/>
      </a:lt1>
      <a:dk2>
        <a:srgbClr val="242852"/>
      </a:dk2>
      <a:lt2>
        <a:srgbClr val="404040"/>
      </a:lt2>
      <a:accent1>
        <a:srgbClr val="3876AF"/>
      </a:accent1>
      <a:accent2>
        <a:srgbClr val="629DD1"/>
      </a:accent2>
      <a:accent3>
        <a:srgbClr val="8DABCE"/>
      </a:accent3>
      <a:accent4>
        <a:srgbClr val="B2B3B2"/>
      </a:accent4>
      <a:accent5>
        <a:srgbClr val="808080"/>
      </a:accent5>
      <a:accent6>
        <a:srgbClr val="40404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UA PPT Template_Light.potx</Template>
  <TotalTime>19651</TotalTime>
  <Words>758</Words>
  <Application>Microsoft Office PowerPoint</Application>
  <PresentationFormat>On-screen Show (4:3)</PresentationFormat>
  <Paragraphs>185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Times New Roman</vt:lpstr>
      <vt:lpstr>UA PPT Template_Light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Pontrelli, Marshall</cp:lastModifiedBy>
  <cp:revision>250</cp:revision>
  <cp:lastPrinted>2016-03-04T20:52:45Z</cp:lastPrinted>
  <dcterms:created xsi:type="dcterms:W3CDTF">2010-04-12T23:12:02Z</dcterms:created>
  <dcterms:modified xsi:type="dcterms:W3CDTF">2019-11-06T02:02:29Z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