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0"/>
  </p:notesMasterIdLst>
  <p:sldIdLst>
    <p:sldId id="264" r:id="rId5"/>
    <p:sldId id="361" r:id="rId6"/>
    <p:sldId id="364" r:id="rId7"/>
    <p:sldId id="376" r:id="rId8"/>
    <p:sldId id="377" r:id="rId9"/>
    <p:sldId id="384" r:id="rId10"/>
    <p:sldId id="385" r:id="rId11"/>
    <p:sldId id="370" r:id="rId12"/>
    <p:sldId id="371" r:id="rId13"/>
    <p:sldId id="372" r:id="rId14"/>
    <p:sldId id="382" r:id="rId15"/>
    <p:sldId id="388" r:id="rId16"/>
    <p:sldId id="354" r:id="rId17"/>
    <p:sldId id="390" r:id="rId18"/>
    <p:sldId id="28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880" userDrawn="1">
          <p15:clr>
            <a:srgbClr val="A4A3A4"/>
          </p15:clr>
        </p15:guide>
        <p15:guide id="3" orient="horz" pos="1488" userDrawn="1">
          <p15:clr>
            <a:srgbClr val="A4A3A4"/>
          </p15:clr>
        </p15:guide>
        <p15:guide id="4" userDrawn="1">
          <p15:clr>
            <a:srgbClr val="A4A3A4"/>
          </p15:clr>
        </p15:guide>
        <p15:guide id="5" orient="horz" pos="2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55A11"/>
    <a:srgbClr val="843C0C"/>
    <a:srgbClr val="2072AE"/>
    <a:srgbClr val="3A72AB"/>
    <a:srgbClr val="BAD5E5"/>
    <a:srgbClr val="D4E1E8"/>
    <a:srgbClr val="7ABAFF"/>
    <a:srgbClr val="266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0861" autoAdjust="0"/>
  </p:normalViewPr>
  <p:slideViewPr>
    <p:cSldViewPr snapToGrid="0" snapToObjects="1">
      <p:cViewPr>
        <p:scale>
          <a:sx n="84" d="100"/>
          <a:sy n="84" d="100"/>
        </p:scale>
        <p:origin x="629" y="48"/>
      </p:cViewPr>
      <p:guideLst>
        <p:guide orient="horz" pos="3840"/>
        <p:guide pos="2880"/>
        <p:guide orient="horz" pos="1488"/>
        <p:guide/>
        <p:guide orient="horz"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3A576-B0B7-6B46-9F1E-AF030D2C5E10}" type="datetimeFigureOut">
              <a:rPr lang="en-US" smtClean="0"/>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26958-A1ED-794F-88BC-8475276990F4}" type="slidenum">
              <a:rPr lang="en-US" smtClean="0"/>
              <a:t>‹#›</a:t>
            </a:fld>
            <a:endParaRPr lang="en-US"/>
          </a:p>
        </p:txBody>
      </p:sp>
    </p:spTree>
    <p:extLst>
      <p:ext uri="{BB962C8B-B14F-4D97-AF65-F5344CB8AC3E}">
        <p14:creationId xmlns:p14="http://schemas.microsoft.com/office/powerpoint/2010/main" val="1256499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26958-A1ED-794F-88BC-8475276990F4}" type="slidenum">
              <a:rPr lang="en-US" smtClean="0"/>
              <a:t>1</a:t>
            </a:fld>
            <a:endParaRPr lang="en-US"/>
          </a:p>
        </p:txBody>
      </p:sp>
    </p:spTree>
    <p:extLst>
      <p:ext uri="{BB962C8B-B14F-4D97-AF65-F5344CB8AC3E}">
        <p14:creationId xmlns:p14="http://schemas.microsoft.com/office/powerpoint/2010/main" val="43923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976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40.jpg"/><Relationship Id="rId7" Type="http://schemas.openxmlformats.org/officeDocument/2006/relationships/image" Target="../media/image5.emf"/><Relationship Id="rId2" Type="http://schemas.openxmlformats.org/officeDocument/2006/relationships/image" Target="../media/image39.jpg"/><Relationship Id="rId1" Type="http://schemas.openxmlformats.org/officeDocument/2006/relationships/slideLayout" Target="../slideLayouts/slideLayout3.xml"/><Relationship Id="rId6" Type="http://schemas.openxmlformats.org/officeDocument/2006/relationships/image" Target="../media/image43.emf"/><Relationship Id="rId5" Type="http://schemas.openxmlformats.org/officeDocument/2006/relationships/image" Target="../media/image42.emf"/><Relationship Id="rId10" Type="http://schemas.openxmlformats.org/officeDocument/2006/relationships/image" Target="../media/image45.emf"/><Relationship Id="rId4" Type="http://schemas.openxmlformats.org/officeDocument/2006/relationships/image" Target="../media/image41.png"/><Relationship Id="rId9" Type="http://schemas.openxmlformats.org/officeDocument/2006/relationships/image" Target="../media/image44.emf"/></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3.xml"/><Relationship Id="rId4" Type="http://schemas.openxmlformats.org/officeDocument/2006/relationships/image" Target="../media/image5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6.jpg"/><Relationship Id="rId4" Type="http://schemas.openxmlformats.org/officeDocument/2006/relationships/image" Target="../media/image5.emf"/><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emf"/><Relationship Id="rId7" Type="http://schemas.openxmlformats.org/officeDocument/2006/relationships/image" Target="../media/image21.jpg"/><Relationship Id="rId2" Type="http://schemas.openxmlformats.org/officeDocument/2006/relationships/image" Target="../media/image18.emf"/><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6.emf"/><Relationship Id="rId7" Type="http://schemas.openxmlformats.org/officeDocument/2006/relationships/image" Target="../media/image6.emf"/><Relationship Id="rId2" Type="http://schemas.openxmlformats.org/officeDocument/2006/relationships/image" Target="../media/image25.emf"/><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28.emf"/><Relationship Id="rId10" Type="http://schemas.openxmlformats.org/officeDocument/2006/relationships/image" Target="../media/image31.emf"/><Relationship Id="rId4" Type="http://schemas.openxmlformats.org/officeDocument/2006/relationships/image" Target="../media/image27.emf"/><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75" y="408235"/>
            <a:ext cx="9144000" cy="5539978"/>
          </a:xfrm>
          <a:prstGeom prst="rect">
            <a:avLst/>
          </a:prstGeom>
          <a:noFill/>
        </p:spPr>
        <p:txBody>
          <a:bodyPr wrap="square" rtlCol="0">
            <a:spAutoFit/>
          </a:bodyPr>
          <a:lstStyle/>
          <a:p>
            <a:pPr algn="ctr"/>
            <a:r>
              <a:rPr lang="en-US" sz="4800" b="1" dirty="0">
                <a:solidFill>
                  <a:srgbClr val="2072AE"/>
                </a:solidFill>
                <a:latin typeface="Times New Roman" panose="02020603050405020304" pitchFamily="18" charset="0"/>
                <a:cs typeface="Times New Roman" panose="02020603050405020304" pitchFamily="18" charset="0"/>
              </a:rPr>
              <a:t>Soil Amplification in Glaciated Terrain</a:t>
            </a:r>
          </a:p>
          <a:p>
            <a:pPr algn="ctr"/>
            <a:endParaRPr lang="en-US" sz="3200" b="1" dirty="0">
              <a:solidFill>
                <a:srgbClr val="2072AE"/>
              </a:solidFill>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USGS Award No. G20AP00040</a:t>
            </a:r>
          </a:p>
          <a:p>
            <a:pPr algn="ctr"/>
            <a:endParaRPr lang="en-US" b="1" dirty="0">
              <a:solidFill>
                <a:srgbClr val="3A72AB"/>
              </a:solidFill>
            </a:endParaRPr>
          </a:p>
          <a:p>
            <a:pPr algn="ctr"/>
            <a:r>
              <a:rPr lang="en-US" sz="2000" b="1" dirty="0">
                <a:latin typeface="Times New Roman" panose="02020603050405020304" pitchFamily="18" charset="0"/>
                <a:cs typeface="Times New Roman" panose="02020603050405020304" pitchFamily="18" charset="0"/>
              </a:rPr>
              <a:t>Marshall Pontrelli</a:t>
            </a:r>
            <a:r>
              <a:rPr lang="en-US" sz="2000" b="1" baseline="30000" dirty="0">
                <a:latin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cs typeface="Times New Roman" panose="02020603050405020304" pitchFamily="18" charset="0"/>
              </a:rPr>
              <a:t>, Dr. Laurie Baise</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Jeremy Salerno</a:t>
            </a:r>
            <a:r>
              <a:rPr lang="en-US" sz="2000" b="1" baseline="30000" dirty="0">
                <a:latin typeface="Times New Roman" panose="02020603050405020304" pitchFamily="18" charset="0"/>
                <a:cs typeface="Times New Roman" panose="02020603050405020304" pitchFamily="18" charset="0"/>
              </a:rPr>
              <a:t>1, </a:t>
            </a:r>
            <a:r>
              <a:rPr lang="en-US" sz="2000" b="1" dirty="0">
                <a:latin typeface="Times New Roman" panose="02020603050405020304" pitchFamily="18" charset="0"/>
                <a:cs typeface="Times New Roman" panose="02020603050405020304" pitchFamily="18" charset="0"/>
              </a:rPr>
              <a:t>Dr. John Ebel</a:t>
            </a:r>
            <a:r>
              <a:rPr lang="en-US" sz="2000" b="1" baseline="30000" dirty="0">
                <a:latin typeface="Times New Roman" panose="02020603050405020304" pitchFamily="18" charset="0"/>
                <a:cs typeface="Times New Roman" panose="02020603050405020304" pitchFamily="18" charset="0"/>
              </a:rPr>
              <a:t>3</a:t>
            </a:r>
          </a:p>
          <a:p>
            <a:pPr algn="ctr"/>
            <a:r>
              <a:rPr lang="en-US" sz="2000" b="1" baseline="30000" dirty="0">
                <a:latin typeface="Times New Roman" panose="02020603050405020304" pitchFamily="18" charset="0"/>
                <a:cs typeface="Times New Roman" panose="02020603050405020304" pitchFamily="18" charset="0"/>
              </a:rPr>
              <a:t> 1</a:t>
            </a:r>
            <a:r>
              <a:rPr lang="en-US" sz="2000" b="1" dirty="0">
                <a:latin typeface="Times New Roman" panose="02020603050405020304" pitchFamily="18" charset="0"/>
                <a:cs typeface="Times New Roman" panose="02020603050405020304" pitchFamily="18" charset="0"/>
              </a:rPr>
              <a:t>Graduate Research Assistant, </a:t>
            </a:r>
            <a:r>
              <a:rPr lang="en-US" sz="2000" b="1" baseline="30000"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Professor and Chair, </a:t>
            </a:r>
            <a:r>
              <a:rPr lang="en-US" sz="2000" b="1" baseline="30000" dirty="0">
                <a:latin typeface="Times New Roman" panose="02020603050405020304" pitchFamily="18" charset="0"/>
                <a:cs typeface="Times New Roman" panose="02020603050405020304" pitchFamily="18" charset="0"/>
              </a:rPr>
              <a:t>3</a:t>
            </a:r>
            <a:r>
              <a:rPr lang="en-US" sz="2000" b="1" dirty="0">
                <a:latin typeface="Times New Roman" panose="02020603050405020304" pitchFamily="18" charset="0"/>
                <a:cs typeface="Times New Roman" panose="02020603050405020304" pitchFamily="18" charset="0"/>
              </a:rPr>
              <a:t>Senior Research Scientist</a:t>
            </a:r>
          </a:p>
          <a:p>
            <a:pPr algn="ctr"/>
            <a:r>
              <a:rPr lang="en-US" sz="2000" b="1" dirty="0">
                <a:latin typeface="Times New Roman" panose="02020603050405020304" pitchFamily="18" charset="0"/>
                <a:cs typeface="Times New Roman" panose="02020603050405020304" pitchFamily="18" charset="0"/>
              </a:rPr>
              <a:t>Tufts University, Medford, MA, 02155, USA</a:t>
            </a:r>
          </a:p>
          <a:p>
            <a:pPr algn="ctr"/>
            <a:r>
              <a:rPr lang="en-US" sz="2000" b="1" dirty="0">
                <a:latin typeface="Times New Roman" panose="02020603050405020304" pitchFamily="18" charset="0"/>
                <a:cs typeface="Times New Roman" panose="02020603050405020304" pitchFamily="18" charset="0"/>
              </a:rPr>
              <a:t>Boston College, Chestnut Hill, MA, 02467, USA</a:t>
            </a:r>
          </a:p>
          <a:p>
            <a:pPr algn="ctr"/>
            <a:r>
              <a:rPr lang="en-US" sz="2000" b="1" dirty="0">
                <a:latin typeface="Times New Roman" panose="02020603050405020304" pitchFamily="18" charset="0"/>
                <a:cs typeface="Times New Roman" panose="02020603050405020304" pitchFamily="18" charset="0"/>
              </a:rPr>
              <a:t>ESSA Meeting, 10/14/2020</a:t>
            </a:r>
          </a:p>
          <a:p>
            <a:pPr algn="ctr"/>
            <a:endParaRPr lang="en-US" sz="2400" b="1" dirty="0">
              <a:latin typeface="Times New Roman" panose="02020603050405020304" pitchFamily="18" charset="0"/>
              <a:cs typeface="Times New Roman" panose="02020603050405020304" pitchFamily="18" charset="0"/>
            </a:endParaRPr>
          </a:p>
          <a:p>
            <a:pPr algn="ctr"/>
            <a:endParaRPr lang="en-US" sz="4800" b="1" dirty="0">
              <a:solidFill>
                <a:srgbClr val="7ABAFF"/>
              </a:solidFill>
            </a:endParaRPr>
          </a:p>
        </p:txBody>
      </p:sp>
      <p:sp>
        <p:nvSpPr>
          <p:cNvPr id="3" name="TextBox 2">
            <a:extLst>
              <a:ext uri="{FF2B5EF4-FFF2-40B4-BE49-F238E27FC236}">
                <a16:creationId xmlns:a16="http://schemas.microsoft.com/office/drawing/2014/main" id="{C4992FB7-542C-44BC-A37E-CD8535FA6657}"/>
              </a:ext>
            </a:extLst>
          </p:cNvPr>
          <p:cNvSpPr txBox="1"/>
          <p:nvPr/>
        </p:nvSpPr>
        <p:spPr>
          <a:xfrm>
            <a:off x="8886439" y="0"/>
            <a:ext cx="248786"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i</a:t>
            </a:r>
          </a:p>
        </p:txBody>
      </p:sp>
      <p:pic>
        <p:nvPicPr>
          <p:cNvPr id="4" name="Picture 3" descr="A close up of a sign&#10;&#10;Description automatically generated">
            <a:extLst>
              <a:ext uri="{FF2B5EF4-FFF2-40B4-BE49-F238E27FC236}">
                <a16:creationId xmlns:a16="http://schemas.microsoft.com/office/drawing/2014/main" id="{B53212D1-A51B-451C-B7E3-D30D793E3EA3}"/>
              </a:ext>
            </a:extLst>
          </p:cNvPr>
          <p:cNvPicPr>
            <a:picLocks noChangeAspect="1"/>
          </p:cNvPicPr>
          <p:nvPr/>
        </p:nvPicPr>
        <p:blipFill>
          <a:blip r:embed="rId3"/>
          <a:stretch>
            <a:fillRect/>
          </a:stretch>
        </p:blipFill>
        <p:spPr>
          <a:xfrm>
            <a:off x="546232" y="5333761"/>
            <a:ext cx="2051547" cy="2051547"/>
          </a:xfrm>
          <a:prstGeom prst="rect">
            <a:avLst/>
          </a:prstGeom>
        </p:spPr>
      </p:pic>
    </p:spTree>
    <p:extLst>
      <p:ext uri="{BB962C8B-B14F-4D97-AF65-F5344CB8AC3E}">
        <p14:creationId xmlns:p14="http://schemas.microsoft.com/office/powerpoint/2010/main" val="218710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C38DA-C030-4599-A9B4-CAFA85AD15C9}"/>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M3.1 recorded at F58A</a:t>
            </a:r>
          </a:p>
        </p:txBody>
      </p:sp>
      <p:pic>
        <p:nvPicPr>
          <p:cNvPr id="4" name="Picture 3" descr="Chart, histogram&#10;&#10;Description automatically generated">
            <a:extLst>
              <a:ext uri="{FF2B5EF4-FFF2-40B4-BE49-F238E27FC236}">
                <a16:creationId xmlns:a16="http://schemas.microsoft.com/office/drawing/2014/main" id="{FA81D7BF-FD52-4AF6-B7F0-C086D844CA28}"/>
              </a:ext>
            </a:extLst>
          </p:cNvPr>
          <p:cNvPicPr>
            <a:picLocks noChangeAspect="1"/>
          </p:cNvPicPr>
          <p:nvPr/>
        </p:nvPicPr>
        <p:blipFill>
          <a:blip r:embed="rId2"/>
          <a:stretch>
            <a:fillRect/>
          </a:stretch>
        </p:blipFill>
        <p:spPr>
          <a:xfrm>
            <a:off x="590549" y="852465"/>
            <a:ext cx="3657600" cy="2743200"/>
          </a:xfrm>
          <a:prstGeom prst="rect">
            <a:avLst/>
          </a:prstGeom>
        </p:spPr>
      </p:pic>
      <p:pic>
        <p:nvPicPr>
          <p:cNvPr id="6" name="Picture 5" descr="Chart, histogram&#10;&#10;Description automatically generated">
            <a:extLst>
              <a:ext uri="{FF2B5EF4-FFF2-40B4-BE49-F238E27FC236}">
                <a16:creationId xmlns:a16="http://schemas.microsoft.com/office/drawing/2014/main" id="{5C3CC510-E3EB-4EF1-9D7E-386C39AE9DE9}"/>
              </a:ext>
            </a:extLst>
          </p:cNvPr>
          <p:cNvPicPr>
            <a:picLocks noChangeAspect="1"/>
          </p:cNvPicPr>
          <p:nvPr/>
        </p:nvPicPr>
        <p:blipFill>
          <a:blip r:embed="rId3"/>
          <a:stretch>
            <a:fillRect/>
          </a:stretch>
        </p:blipFill>
        <p:spPr>
          <a:xfrm>
            <a:off x="4895852" y="865479"/>
            <a:ext cx="3657600" cy="2743200"/>
          </a:xfrm>
          <a:prstGeom prst="rect">
            <a:avLst/>
          </a:prstGeom>
        </p:spPr>
      </p:pic>
      <p:sp>
        <p:nvSpPr>
          <p:cNvPr id="9" name="Rectangle 8">
            <a:extLst>
              <a:ext uri="{FF2B5EF4-FFF2-40B4-BE49-F238E27FC236}">
                <a16:creationId xmlns:a16="http://schemas.microsoft.com/office/drawing/2014/main" id="{339C3A19-6769-4A4D-A112-5259D32D1EB9}"/>
              </a:ext>
            </a:extLst>
          </p:cNvPr>
          <p:cNvSpPr/>
          <p:nvPr/>
        </p:nvSpPr>
        <p:spPr>
          <a:xfrm>
            <a:off x="3358236" y="5881533"/>
            <a:ext cx="2351327"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hart, box and whisker chart&#10;&#10;Description automatically generated">
            <a:extLst>
              <a:ext uri="{FF2B5EF4-FFF2-40B4-BE49-F238E27FC236}">
                <a16:creationId xmlns:a16="http://schemas.microsoft.com/office/drawing/2014/main" id="{BED4C896-9530-498C-B14A-002AAAA9A0B0}"/>
              </a:ext>
            </a:extLst>
          </p:cNvPr>
          <p:cNvPicPr>
            <a:picLocks noChangeAspect="1"/>
          </p:cNvPicPr>
          <p:nvPr/>
        </p:nvPicPr>
        <p:blipFill>
          <a:blip r:embed="rId4"/>
          <a:stretch>
            <a:fillRect/>
          </a:stretch>
        </p:blipFill>
        <p:spPr>
          <a:xfrm>
            <a:off x="5019772" y="3918020"/>
            <a:ext cx="3754675" cy="2816006"/>
          </a:xfrm>
          <a:prstGeom prst="rect">
            <a:avLst/>
          </a:prstGeom>
        </p:spPr>
      </p:pic>
      <p:pic>
        <p:nvPicPr>
          <p:cNvPr id="10" name="Picture 9">
            <a:extLst>
              <a:ext uri="{FF2B5EF4-FFF2-40B4-BE49-F238E27FC236}">
                <a16:creationId xmlns:a16="http://schemas.microsoft.com/office/drawing/2014/main" id="{11DC4E24-4A3A-4335-A838-4C9D7B04D61D}"/>
              </a:ext>
            </a:extLst>
          </p:cNvPr>
          <p:cNvPicPr>
            <a:picLocks noChangeAspect="1"/>
          </p:cNvPicPr>
          <p:nvPr/>
        </p:nvPicPr>
        <p:blipFill>
          <a:blip r:embed="rId5"/>
          <a:stretch>
            <a:fillRect/>
          </a:stretch>
        </p:blipFill>
        <p:spPr>
          <a:xfrm>
            <a:off x="1206491" y="4027990"/>
            <a:ext cx="2435710" cy="2656371"/>
          </a:xfrm>
          <a:prstGeom prst="rect">
            <a:avLst/>
          </a:prstGeom>
        </p:spPr>
      </p:pic>
      <p:sp>
        <p:nvSpPr>
          <p:cNvPr id="11" name="TextBox 10">
            <a:extLst>
              <a:ext uri="{FF2B5EF4-FFF2-40B4-BE49-F238E27FC236}">
                <a16:creationId xmlns:a16="http://schemas.microsoft.com/office/drawing/2014/main" id="{00149513-F11B-440D-B511-05C9E6817DD8}"/>
              </a:ext>
            </a:extLst>
          </p:cNvPr>
          <p:cNvSpPr txBox="1"/>
          <p:nvPr/>
        </p:nvSpPr>
        <p:spPr>
          <a:xfrm>
            <a:off x="1612754" y="3962416"/>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100</a:t>
            </a:r>
          </a:p>
        </p:txBody>
      </p:sp>
      <p:sp>
        <p:nvSpPr>
          <p:cNvPr id="12" name="TextBox 11">
            <a:extLst>
              <a:ext uri="{FF2B5EF4-FFF2-40B4-BE49-F238E27FC236}">
                <a16:creationId xmlns:a16="http://schemas.microsoft.com/office/drawing/2014/main" id="{78D56770-BBC9-43E0-BE7F-667CDFF947DD}"/>
              </a:ext>
            </a:extLst>
          </p:cNvPr>
          <p:cNvSpPr txBox="1"/>
          <p:nvPr/>
        </p:nvSpPr>
        <p:spPr>
          <a:xfrm>
            <a:off x="2002172" y="3968908"/>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200</a:t>
            </a:r>
          </a:p>
        </p:txBody>
      </p:sp>
      <p:sp>
        <p:nvSpPr>
          <p:cNvPr id="13" name="TextBox 12">
            <a:extLst>
              <a:ext uri="{FF2B5EF4-FFF2-40B4-BE49-F238E27FC236}">
                <a16:creationId xmlns:a16="http://schemas.microsoft.com/office/drawing/2014/main" id="{87BA5A37-4902-4D98-B983-6BE6944CE2C5}"/>
              </a:ext>
            </a:extLst>
          </p:cNvPr>
          <p:cNvSpPr txBox="1"/>
          <p:nvPr/>
        </p:nvSpPr>
        <p:spPr>
          <a:xfrm>
            <a:off x="2391590" y="3976115"/>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300</a:t>
            </a:r>
          </a:p>
        </p:txBody>
      </p:sp>
      <p:sp>
        <p:nvSpPr>
          <p:cNvPr id="14" name="TextBox 13">
            <a:extLst>
              <a:ext uri="{FF2B5EF4-FFF2-40B4-BE49-F238E27FC236}">
                <a16:creationId xmlns:a16="http://schemas.microsoft.com/office/drawing/2014/main" id="{131654E4-F815-487D-AC6E-1EEBE5834057}"/>
              </a:ext>
            </a:extLst>
          </p:cNvPr>
          <p:cNvSpPr txBox="1"/>
          <p:nvPr/>
        </p:nvSpPr>
        <p:spPr>
          <a:xfrm>
            <a:off x="2781008" y="3984298"/>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400</a:t>
            </a:r>
          </a:p>
        </p:txBody>
      </p:sp>
      <p:sp>
        <p:nvSpPr>
          <p:cNvPr id="15" name="TextBox 14">
            <a:extLst>
              <a:ext uri="{FF2B5EF4-FFF2-40B4-BE49-F238E27FC236}">
                <a16:creationId xmlns:a16="http://schemas.microsoft.com/office/drawing/2014/main" id="{CC78F7A0-98BF-46D8-A217-94F6EF605855}"/>
              </a:ext>
            </a:extLst>
          </p:cNvPr>
          <p:cNvSpPr txBox="1"/>
          <p:nvPr/>
        </p:nvSpPr>
        <p:spPr>
          <a:xfrm>
            <a:off x="3162572" y="3984297"/>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500</a:t>
            </a:r>
          </a:p>
        </p:txBody>
      </p:sp>
      <p:sp>
        <p:nvSpPr>
          <p:cNvPr id="16" name="TextBox 15">
            <a:extLst>
              <a:ext uri="{FF2B5EF4-FFF2-40B4-BE49-F238E27FC236}">
                <a16:creationId xmlns:a16="http://schemas.microsoft.com/office/drawing/2014/main" id="{8A2FBBC6-1B87-4FBF-9DE4-39650C967E28}"/>
              </a:ext>
            </a:extLst>
          </p:cNvPr>
          <p:cNvSpPr txBox="1"/>
          <p:nvPr/>
        </p:nvSpPr>
        <p:spPr>
          <a:xfrm>
            <a:off x="1249156" y="4089725"/>
            <a:ext cx="261610"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0</a:t>
            </a:r>
          </a:p>
        </p:txBody>
      </p:sp>
      <p:sp>
        <p:nvSpPr>
          <p:cNvPr id="18" name="TextBox 17">
            <a:extLst>
              <a:ext uri="{FF2B5EF4-FFF2-40B4-BE49-F238E27FC236}">
                <a16:creationId xmlns:a16="http://schemas.microsoft.com/office/drawing/2014/main" id="{1C6B9FDB-4BF2-4929-A6CD-64CB76FE8676}"/>
              </a:ext>
            </a:extLst>
          </p:cNvPr>
          <p:cNvSpPr txBox="1"/>
          <p:nvPr/>
        </p:nvSpPr>
        <p:spPr>
          <a:xfrm>
            <a:off x="1204583" y="4293798"/>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10</a:t>
            </a:r>
          </a:p>
        </p:txBody>
      </p:sp>
      <p:sp>
        <p:nvSpPr>
          <p:cNvPr id="19" name="TextBox 18">
            <a:extLst>
              <a:ext uri="{FF2B5EF4-FFF2-40B4-BE49-F238E27FC236}">
                <a16:creationId xmlns:a16="http://schemas.microsoft.com/office/drawing/2014/main" id="{58A123B5-DA21-4C0E-94AA-E81315C8477B}"/>
              </a:ext>
            </a:extLst>
          </p:cNvPr>
          <p:cNvSpPr txBox="1"/>
          <p:nvPr/>
        </p:nvSpPr>
        <p:spPr>
          <a:xfrm>
            <a:off x="1203244" y="4510278"/>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20</a:t>
            </a:r>
          </a:p>
        </p:txBody>
      </p:sp>
      <p:sp>
        <p:nvSpPr>
          <p:cNvPr id="20" name="TextBox 19">
            <a:extLst>
              <a:ext uri="{FF2B5EF4-FFF2-40B4-BE49-F238E27FC236}">
                <a16:creationId xmlns:a16="http://schemas.microsoft.com/office/drawing/2014/main" id="{2242AD34-8FC9-4E78-BE5E-7959379FA67D}"/>
              </a:ext>
            </a:extLst>
          </p:cNvPr>
          <p:cNvSpPr txBox="1"/>
          <p:nvPr/>
        </p:nvSpPr>
        <p:spPr>
          <a:xfrm>
            <a:off x="1197143" y="4729762"/>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30</a:t>
            </a:r>
          </a:p>
        </p:txBody>
      </p:sp>
      <p:sp>
        <p:nvSpPr>
          <p:cNvPr id="21" name="TextBox 20">
            <a:extLst>
              <a:ext uri="{FF2B5EF4-FFF2-40B4-BE49-F238E27FC236}">
                <a16:creationId xmlns:a16="http://schemas.microsoft.com/office/drawing/2014/main" id="{3C458A72-77A5-4CEC-8FE0-35E2905A0882}"/>
              </a:ext>
            </a:extLst>
          </p:cNvPr>
          <p:cNvSpPr txBox="1"/>
          <p:nvPr/>
        </p:nvSpPr>
        <p:spPr>
          <a:xfrm>
            <a:off x="1206491" y="4951552"/>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40</a:t>
            </a:r>
          </a:p>
        </p:txBody>
      </p:sp>
      <p:sp>
        <p:nvSpPr>
          <p:cNvPr id="22" name="TextBox 21">
            <a:extLst>
              <a:ext uri="{FF2B5EF4-FFF2-40B4-BE49-F238E27FC236}">
                <a16:creationId xmlns:a16="http://schemas.microsoft.com/office/drawing/2014/main" id="{574E9936-0B2D-4829-BA86-0844C0B4D097}"/>
              </a:ext>
            </a:extLst>
          </p:cNvPr>
          <p:cNvSpPr txBox="1"/>
          <p:nvPr/>
        </p:nvSpPr>
        <p:spPr>
          <a:xfrm>
            <a:off x="1191042" y="5167939"/>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50</a:t>
            </a:r>
          </a:p>
        </p:txBody>
      </p:sp>
      <p:sp>
        <p:nvSpPr>
          <p:cNvPr id="23" name="TextBox 22">
            <a:extLst>
              <a:ext uri="{FF2B5EF4-FFF2-40B4-BE49-F238E27FC236}">
                <a16:creationId xmlns:a16="http://schemas.microsoft.com/office/drawing/2014/main" id="{BE793840-98C6-43EF-A3DA-F184C6B4DC92}"/>
              </a:ext>
            </a:extLst>
          </p:cNvPr>
          <p:cNvSpPr txBox="1"/>
          <p:nvPr/>
        </p:nvSpPr>
        <p:spPr>
          <a:xfrm>
            <a:off x="1191042" y="5392826"/>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60</a:t>
            </a:r>
          </a:p>
        </p:txBody>
      </p:sp>
      <p:sp>
        <p:nvSpPr>
          <p:cNvPr id="24" name="TextBox 23">
            <a:extLst>
              <a:ext uri="{FF2B5EF4-FFF2-40B4-BE49-F238E27FC236}">
                <a16:creationId xmlns:a16="http://schemas.microsoft.com/office/drawing/2014/main" id="{1E0006DB-98F6-41FD-8842-53142776F0BC}"/>
              </a:ext>
            </a:extLst>
          </p:cNvPr>
          <p:cNvSpPr txBox="1"/>
          <p:nvPr/>
        </p:nvSpPr>
        <p:spPr>
          <a:xfrm>
            <a:off x="1180178" y="5596166"/>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70</a:t>
            </a:r>
          </a:p>
        </p:txBody>
      </p:sp>
      <p:sp>
        <p:nvSpPr>
          <p:cNvPr id="25" name="TextBox 24">
            <a:extLst>
              <a:ext uri="{FF2B5EF4-FFF2-40B4-BE49-F238E27FC236}">
                <a16:creationId xmlns:a16="http://schemas.microsoft.com/office/drawing/2014/main" id="{8C62EBEC-3178-43E9-8ABE-9691482FC4C2}"/>
              </a:ext>
            </a:extLst>
          </p:cNvPr>
          <p:cNvSpPr txBox="1"/>
          <p:nvPr/>
        </p:nvSpPr>
        <p:spPr>
          <a:xfrm>
            <a:off x="1196416" y="5829728"/>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80</a:t>
            </a:r>
          </a:p>
        </p:txBody>
      </p:sp>
      <p:sp>
        <p:nvSpPr>
          <p:cNvPr id="26" name="TextBox 25">
            <a:extLst>
              <a:ext uri="{FF2B5EF4-FFF2-40B4-BE49-F238E27FC236}">
                <a16:creationId xmlns:a16="http://schemas.microsoft.com/office/drawing/2014/main" id="{2DDC899D-46CB-4092-9F1E-C0F5C3C4C893}"/>
              </a:ext>
            </a:extLst>
          </p:cNvPr>
          <p:cNvSpPr txBox="1"/>
          <p:nvPr/>
        </p:nvSpPr>
        <p:spPr>
          <a:xfrm>
            <a:off x="1191042" y="6027309"/>
            <a:ext cx="338554"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90</a:t>
            </a:r>
          </a:p>
        </p:txBody>
      </p:sp>
      <p:sp>
        <p:nvSpPr>
          <p:cNvPr id="27" name="TextBox 26">
            <a:extLst>
              <a:ext uri="{FF2B5EF4-FFF2-40B4-BE49-F238E27FC236}">
                <a16:creationId xmlns:a16="http://schemas.microsoft.com/office/drawing/2014/main" id="{D2014346-E1CB-47A8-892D-4ACCF0334BF3}"/>
              </a:ext>
            </a:extLst>
          </p:cNvPr>
          <p:cNvSpPr txBox="1"/>
          <p:nvPr/>
        </p:nvSpPr>
        <p:spPr>
          <a:xfrm>
            <a:off x="1106438" y="6218345"/>
            <a:ext cx="41549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100</a:t>
            </a:r>
          </a:p>
        </p:txBody>
      </p:sp>
      <p:sp>
        <p:nvSpPr>
          <p:cNvPr id="28" name="TextBox 27">
            <a:extLst>
              <a:ext uri="{FF2B5EF4-FFF2-40B4-BE49-F238E27FC236}">
                <a16:creationId xmlns:a16="http://schemas.microsoft.com/office/drawing/2014/main" id="{3D82FC2A-1970-4288-AAB0-6FFE66A4A2EC}"/>
              </a:ext>
            </a:extLst>
          </p:cNvPr>
          <p:cNvSpPr txBox="1"/>
          <p:nvPr/>
        </p:nvSpPr>
        <p:spPr>
          <a:xfrm>
            <a:off x="1098778" y="6452483"/>
            <a:ext cx="409792"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110</a:t>
            </a:r>
          </a:p>
        </p:txBody>
      </p:sp>
      <p:sp>
        <p:nvSpPr>
          <p:cNvPr id="29" name="TextBox 28">
            <a:extLst>
              <a:ext uri="{FF2B5EF4-FFF2-40B4-BE49-F238E27FC236}">
                <a16:creationId xmlns:a16="http://schemas.microsoft.com/office/drawing/2014/main" id="{926FA6A3-797B-467A-899D-A60A81318098}"/>
              </a:ext>
            </a:extLst>
          </p:cNvPr>
          <p:cNvSpPr txBox="1"/>
          <p:nvPr/>
        </p:nvSpPr>
        <p:spPr>
          <a:xfrm rot="16200000">
            <a:off x="548948" y="5217675"/>
            <a:ext cx="822661"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Depth (m)</a:t>
            </a:r>
          </a:p>
        </p:txBody>
      </p:sp>
      <p:sp>
        <p:nvSpPr>
          <p:cNvPr id="30" name="TextBox 29">
            <a:extLst>
              <a:ext uri="{FF2B5EF4-FFF2-40B4-BE49-F238E27FC236}">
                <a16:creationId xmlns:a16="http://schemas.microsoft.com/office/drawing/2014/main" id="{9C7F90E2-37D8-4BED-97F3-7BC8EB58C028}"/>
              </a:ext>
            </a:extLst>
          </p:cNvPr>
          <p:cNvSpPr txBox="1"/>
          <p:nvPr/>
        </p:nvSpPr>
        <p:spPr>
          <a:xfrm>
            <a:off x="1820503" y="3736987"/>
            <a:ext cx="1547218" cy="276999"/>
          </a:xfrm>
          <a:prstGeom prst="rect">
            <a:avLst/>
          </a:prstGeom>
          <a:solidFill>
            <a:schemeClr val="bg1"/>
          </a:solidFill>
        </p:spPr>
        <p:txBody>
          <a:bodyPr wrap="none" rtlCol="0">
            <a:spAutoFit/>
          </a:bodyPr>
          <a:lstStyle/>
          <a:p>
            <a:r>
              <a:rPr lang="en-US" sz="1200" dirty="0">
                <a:latin typeface="Times New Roman" panose="02020603050405020304" pitchFamily="18" charset="0"/>
                <a:cs typeface="Times New Roman" panose="02020603050405020304" pitchFamily="18" charset="0"/>
              </a:rPr>
              <a:t>S-wave velocity (m/s)</a:t>
            </a:r>
          </a:p>
        </p:txBody>
      </p:sp>
      <p:sp>
        <p:nvSpPr>
          <p:cNvPr id="3" name="TextBox 2">
            <a:extLst>
              <a:ext uri="{FF2B5EF4-FFF2-40B4-BE49-F238E27FC236}">
                <a16:creationId xmlns:a16="http://schemas.microsoft.com/office/drawing/2014/main" id="{287E7702-8527-4145-9576-4DB90945FD9A}"/>
              </a:ext>
            </a:extLst>
          </p:cNvPr>
          <p:cNvSpPr txBox="1"/>
          <p:nvPr/>
        </p:nvSpPr>
        <p:spPr>
          <a:xfrm>
            <a:off x="3508144" y="4949835"/>
            <a:ext cx="148000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From Hunter et al. 2007</a:t>
            </a:r>
          </a:p>
        </p:txBody>
      </p:sp>
      <p:sp>
        <p:nvSpPr>
          <p:cNvPr id="31" name="TextBox 30">
            <a:extLst>
              <a:ext uri="{FF2B5EF4-FFF2-40B4-BE49-F238E27FC236}">
                <a16:creationId xmlns:a16="http://schemas.microsoft.com/office/drawing/2014/main" id="{25780FCA-A5C5-4AD7-8D68-3FCA0D3D2E97}"/>
              </a:ext>
            </a:extLst>
          </p:cNvPr>
          <p:cNvSpPr txBox="1"/>
          <p:nvPr/>
        </p:nvSpPr>
        <p:spPr>
          <a:xfrm>
            <a:off x="8843918"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9</a:t>
            </a:r>
          </a:p>
        </p:txBody>
      </p:sp>
    </p:spTree>
    <p:extLst>
      <p:ext uri="{BB962C8B-B14F-4D97-AF65-F5344CB8AC3E}">
        <p14:creationId xmlns:p14="http://schemas.microsoft.com/office/powerpoint/2010/main" val="352132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22476-5FE8-4662-A1BA-6A570D561678}"/>
              </a:ext>
            </a:extLst>
          </p:cNvPr>
          <p:cNvSpPr txBox="1"/>
          <p:nvPr/>
        </p:nvSpPr>
        <p:spPr>
          <a:xfrm>
            <a:off x="0" y="113466"/>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Boston Blue clay</a:t>
            </a:r>
          </a:p>
        </p:txBody>
      </p:sp>
      <p:pic>
        <p:nvPicPr>
          <p:cNvPr id="4" name="Picture 3" descr="Chart, histogram&#10;&#10;Description automatically generated">
            <a:extLst>
              <a:ext uri="{FF2B5EF4-FFF2-40B4-BE49-F238E27FC236}">
                <a16:creationId xmlns:a16="http://schemas.microsoft.com/office/drawing/2014/main" id="{B24D5902-F945-4976-88D9-D338F232DC3F}"/>
              </a:ext>
            </a:extLst>
          </p:cNvPr>
          <p:cNvPicPr>
            <a:picLocks noChangeAspect="1"/>
          </p:cNvPicPr>
          <p:nvPr/>
        </p:nvPicPr>
        <p:blipFill>
          <a:blip r:embed="rId2"/>
          <a:stretch>
            <a:fillRect/>
          </a:stretch>
        </p:blipFill>
        <p:spPr>
          <a:xfrm>
            <a:off x="4154020" y="884084"/>
            <a:ext cx="3657600" cy="2743200"/>
          </a:xfrm>
          <a:prstGeom prst="rect">
            <a:avLst/>
          </a:prstGeom>
        </p:spPr>
      </p:pic>
      <p:sp>
        <p:nvSpPr>
          <p:cNvPr id="5" name="TextBox 4">
            <a:extLst>
              <a:ext uri="{FF2B5EF4-FFF2-40B4-BE49-F238E27FC236}">
                <a16:creationId xmlns:a16="http://schemas.microsoft.com/office/drawing/2014/main" id="{2B973733-3928-4C1D-89B3-649578B304C3}"/>
              </a:ext>
            </a:extLst>
          </p:cNvPr>
          <p:cNvSpPr txBox="1"/>
          <p:nvPr/>
        </p:nvSpPr>
        <p:spPr>
          <a:xfrm>
            <a:off x="5787925" y="717819"/>
            <a:ext cx="513282"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MIT</a:t>
            </a:r>
          </a:p>
        </p:txBody>
      </p:sp>
      <p:pic>
        <p:nvPicPr>
          <p:cNvPr id="7" name="Picture 6" descr="Chart, histogram&#10;&#10;Description automatically generated">
            <a:extLst>
              <a:ext uri="{FF2B5EF4-FFF2-40B4-BE49-F238E27FC236}">
                <a16:creationId xmlns:a16="http://schemas.microsoft.com/office/drawing/2014/main" id="{935B2E05-C896-40C0-BBEA-320B7764B90F}"/>
              </a:ext>
            </a:extLst>
          </p:cNvPr>
          <p:cNvPicPr>
            <a:picLocks noChangeAspect="1"/>
          </p:cNvPicPr>
          <p:nvPr/>
        </p:nvPicPr>
        <p:blipFill>
          <a:blip r:embed="rId3"/>
          <a:stretch>
            <a:fillRect/>
          </a:stretch>
        </p:blipFill>
        <p:spPr>
          <a:xfrm>
            <a:off x="3657600" y="3937000"/>
            <a:ext cx="3657600" cy="2743200"/>
          </a:xfrm>
          <a:prstGeom prst="rect">
            <a:avLst/>
          </a:prstGeom>
        </p:spPr>
      </p:pic>
      <p:sp>
        <p:nvSpPr>
          <p:cNvPr id="8" name="TextBox 7">
            <a:extLst>
              <a:ext uri="{FF2B5EF4-FFF2-40B4-BE49-F238E27FC236}">
                <a16:creationId xmlns:a16="http://schemas.microsoft.com/office/drawing/2014/main" id="{C0E1ABCC-A6D8-41A3-9BE0-7342C33D8525}"/>
              </a:ext>
            </a:extLst>
          </p:cNvPr>
          <p:cNvSpPr txBox="1"/>
          <p:nvPr/>
        </p:nvSpPr>
        <p:spPr>
          <a:xfrm>
            <a:off x="5184875" y="3783110"/>
            <a:ext cx="1048685"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East Boston</a:t>
            </a:r>
          </a:p>
        </p:txBody>
      </p:sp>
      <p:pic>
        <p:nvPicPr>
          <p:cNvPr id="9" name="Picture 8">
            <a:extLst>
              <a:ext uri="{FF2B5EF4-FFF2-40B4-BE49-F238E27FC236}">
                <a16:creationId xmlns:a16="http://schemas.microsoft.com/office/drawing/2014/main" id="{7A2C2A0C-DE52-4E2D-8393-4A41CC68AA04}"/>
              </a:ext>
            </a:extLst>
          </p:cNvPr>
          <p:cNvPicPr>
            <a:picLocks noChangeAspect="1"/>
          </p:cNvPicPr>
          <p:nvPr/>
        </p:nvPicPr>
        <p:blipFill>
          <a:blip r:embed="rId4"/>
          <a:stretch>
            <a:fillRect/>
          </a:stretch>
        </p:blipFill>
        <p:spPr>
          <a:xfrm>
            <a:off x="177977" y="3783110"/>
            <a:ext cx="2740095" cy="3474939"/>
          </a:xfrm>
          <a:prstGeom prst="rect">
            <a:avLst/>
          </a:prstGeom>
        </p:spPr>
      </p:pic>
      <p:sp>
        <p:nvSpPr>
          <p:cNvPr id="10" name="Rectangle 9">
            <a:extLst>
              <a:ext uri="{FF2B5EF4-FFF2-40B4-BE49-F238E27FC236}">
                <a16:creationId xmlns:a16="http://schemas.microsoft.com/office/drawing/2014/main" id="{B22266D6-3EB9-4086-854D-580EF97835D0}"/>
              </a:ext>
            </a:extLst>
          </p:cNvPr>
          <p:cNvSpPr/>
          <p:nvPr/>
        </p:nvSpPr>
        <p:spPr>
          <a:xfrm>
            <a:off x="8332970" y="6096000"/>
            <a:ext cx="925330"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D6F168-B38A-4640-871B-A4789633A317}"/>
              </a:ext>
            </a:extLst>
          </p:cNvPr>
          <p:cNvSpPr/>
          <p:nvPr/>
        </p:nvSpPr>
        <p:spPr>
          <a:xfrm>
            <a:off x="7245124" y="6106785"/>
            <a:ext cx="1346848"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DE4112F-2137-4578-9322-067DFC5DECE6}"/>
              </a:ext>
            </a:extLst>
          </p:cNvPr>
          <p:cNvGrpSpPr>
            <a:grpSpLocks noChangeAspect="1"/>
          </p:cNvGrpSpPr>
          <p:nvPr/>
        </p:nvGrpSpPr>
        <p:grpSpPr>
          <a:xfrm>
            <a:off x="523904" y="871708"/>
            <a:ext cx="3580022" cy="2743200"/>
            <a:chOff x="323096" y="-27768"/>
            <a:chExt cx="4198275" cy="3216938"/>
          </a:xfrm>
        </p:grpSpPr>
        <p:pic>
          <p:nvPicPr>
            <p:cNvPr id="12" name="Picture 11">
              <a:extLst>
                <a:ext uri="{FF2B5EF4-FFF2-40B4-BE49-F238E27FC236}">
                  <a16:creationId xmlns:a16="http://schemas.microsoft.com/office/drawing/2014/main" id="{072A11E2-7D14-4BB4-8CD1-239B8C63A470}"/>
                </a:ext>
              </a:extLst>
            </p:cNvPr>
            <p:cNvPicPr>
              <a:picLocks noChangeAspect="1"/>
            </p:cNvPicPr>
            <p:nvPr/>
          </p:nvPicPr>
          <p:blipFill>
            <a:blip r:embed="rId5"/>
            <a:stretch>
              <a:fillRect/>
            </a:stretch>
          </p:blipFill>
          <p:spPr>
            <a:xfrm>
              <a:off x="323096" y="-27768"/>
              <a:ext cx="4198275" cy="3216938"/>
            </a:xfrm>
            <a:prstGeom prst="rect">
              <a:avLst/>
            </a:prstGeom>
          </p:spPr>
        </p:pic>
        <p:pic>
          <p:nvPicPr>
            <p:cNvPr id="13" name="Picture 12">
              <a:extLst>
                <a:ext uri="{FF2B5EF4-FFF2-40B4-BE49-F238E27FC236}">
                  <a16:creationId xmlns:a16="http://schemas.microsoft.com/office/drawing/2014/main" id="{F2EEFBB0-99FB-4895-9E00-050A2BA94B50}"/>
                </a:ext>
              </a:extLst>
            </p:cNvPr>
            <p:cNvPicPr>
              <a:picLocks noChangeAspect="1"/>
            </p:cNvPicPr>
            <p:nvPr/>
          </p:nvPicPr>
          <p:blipFill>
            <a:blip r:embed="rId6"/>
            <a:stretch>
              <a:fillRect/>
            </a:stretch>
          </p:blipFill>
          <p:spPr>
            <a:xfrm>
              <a:off x="1015758" y="2698871"/>
              <a:ext cx="2812950" cy="380952"/>
            </a:xfrm>
            <a:prstGeom prst="rect">
              <a:avLst/>
            </a:prstGeom>
          </p:spPr>
        </p:pic>
      </p:grpSp>
      <p:pic>
        <p:nvPicPr>
          <p:cNvPr id="15" name="Picture 14">
            <a:extLst>
              <a:ext uri="{FF2B5EF4-FFF2-40B4-BE49-F238E27FC236}">
                <a16:creationId xmlns:a16="http://schemas.microsoft.com/office/drawing/2014/main" id="{0411F078-2FB6-4DFC-AD5F-C0AD43617985}"/>
              </a:ext>
            </a:extLst>
          </p:cNvPr>
          <p:cNvPicPr>
            <a:picLocks noChangeAspect="1"/>
          </p:cNvPicPr>
          <p:nvPr/>
        </p:nvPicPr>
        <p:blipFill>
          <a:blip r:embed="rId7"/>
          <a:stretch>
            <a:fillRect/>
          </a:stretch>
        </p:blipFill>
        <p:spPr>
          <a:xfrm>
            <a:off x="760749" y="3068228"/>
            <a:ext cx="238976" cy="424272"/>
          </a:xfrm>
          <a:prstGeom prst="rect">
            <a:avLst/>
          </a:prstGeom>
        </p:spPr>
      </p:pic>
      <p:pic>
        <p:nvPicPr>
          <p:cNvPr id="16" name="Picture 15">
            <a:extLst>
              <a:ext uri="{FF2B5EF4-FFF2-40B4-BE49-F238E27FC236}">
                <a16:creationId xmlns:a16="http://schemas.microsoft.com/office/drawing/2014/main" id="{BA836DF3-5AB5-47E0-9388-7C3245698D5E}"/>
              </a:ext>
            </a:extLst>
          </p:cNvPr>
          <p:cNvPicPr>
            <a:picLocks noChangeAspect="1"/>
          </p:cNvPicPr>
          <p:nvPr/>
        </p:nvPicPr>
        <p:blipFill>
          <a:blip r:embed="rId8"/>
          <a:stretch>
            <a:fillRect/>
          </a:stretch>
        </p:blipFill>
        <p:spPr>
          <a:xfrm>
            <a:off x="3513267" y="2750260"/>
            <a:ext cx="555042" cy="771404"/>
          </a:xfrm>
          <a:prstGeom prst="rect">
            <a:avLst/>
          </a:prstGeom>
        </p:spPr>
      </p:pic>
      <p:sp>
        <p:nvSpPr>
          <p:cNvPr id="17" name="TextBox 16">
            <a:extLst>
              <a:ext uri="{FF2B5EF4-FFF2-40B4-BE49-F238E27FC236}">
                <a16:creationId xmlns:a16="http://schemas.microsoft.com/office/drawing/2014/main" id="{F3E1DDC4-8EE2-47C2-9203-E4E37B306A1B}"/>
              </a:ext>
            </a:extLst>
          </p:cNvPr>
          <p:cNvSpPr txBox="1"/>
          <p:nvPr/>
        </p:nvSpPr>
        <p:spPr>
          <a:xfrm>
            <a:off x="2690307" y="1753562"/>
            <a:ext cx="967293" cy="280698"/>
          </a:xfrm>
          <a:prstGeom prst="rect">
            <a:avLst/>
          </a:prstGeom>
          <a:solidFill>
            <a:schemeClr val="bg1"/>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East Boston</a:t>
            </a:r>
          </a:p>
        </p:txBody>
      </p:sp>
      <p:cxnSp>
        <p:nvCxnSpPr>
          <p:cNvPr id="18" name="Straight Arrow Connector 17">
            <a:extLst>
              <a:ext uri="{FF2B5EF4-FFF2-40B4-BE49-F238E27FC236}">
                <a16:creationId xmlns:a16="http://schemas.microsoft.com/office/drawing/2014/main" id="{2BA41602-F340-4A35-A799-6F3A712C5ED0}"/>
              </a:ext>
            </a:extLst>
          </p:cNvPr>
          <p:cNvCxnSpPr>
            <a:cxnSpLocks/>
          </p:cNvCxnSpPr>
          <p:nvPr/>
        </p:nvCxnSpPr>
        <p:spPr>
          <a:xfrm flipH="1">
            <a:off x="7912100" y="3288651"/>
            <a:ext cx="226092" cy="78164"/>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5758EC6-67A1-41C8-BA28-4E7FF771A5E9}"/>
              </a:ext>
            </a:extLst>
          </p:cNvPr>
          <p:cNvCxnSpPr>
            <a:cxnSpLocks/>
          </p:cNvCxnSpPr>
          <p:nvPr/>
        </p:nvCxnSpPr>
        <p:spPr>
          <a:xfrm flipH="1">
            <a:off x="2464215" y="2041800"/>
            <a:ext cx="226092" cy="78164"/>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0621CB6-E48A-43B2-A72A-6DF7A8BD9FCB}"/>
              </a:ext>
            </a:extLst>
          </p:cNvPr>
          <p:cNvSpPr txBox="1"/>
          <p:nvPr/>
        </p:nvSpPr>
        <p:spPr>
          <a:xfrm>
            <a:off x="1548025" y="1610257"/>
            <a:ext cx="484706" cy="280698"/>
          </a:xfrm>
          <a:prstGeom prst="rect">
            <a:avLst/>
          </a:prstGeom>
          <a:solidFill>
            <a:schemeClr val="bg1"/>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MIT</a:t>
            </a:r>
          </a:p>
        </p:txBody>
      </p:sp>
      <p:cxnSp>
        <p:nvCxnSpPr>
          <p:cNvPr id="21" name="Straight Arrow Connector 20">
            <a:extLst>
              <a:ext uri="{FF2B5EF4-FFF2-40B4-BE49-F238E27FC236}">
                <a16:creationId xmlns:a16="http://schemas.microsoft.com/office/drawing/2014/main" id="{80C8D86C-199A-4AC2-9923-39C106CE0B86}"/>
              </a:ext>
            </a:extLst>
          </p:cNvPr>
          <p:cNvCxnSpPr>
            <a:cxnSpLocks/>
          </p:cNvCxnSpPr>
          <p:nvPr/>
        </p:nvCxnSpPr>
        <p:spPr>
          <a:xfrm>
            <a:off x="2032731" y="1890955"/>
            <a:ext cx="165022" cy="272296"/>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300C406-9567-48F6-8083-2B73B1821EBD}"/>
              </a:ext>
            </a:extLst>
          </p:cNvPr>
          <p:cNvSpPr txBox="1"/>
          <p:nvPr/>
        </p:nvSpPr>
        <p:spPr>
          <a:xfrm>
            <a:off x="2144160" y="2750260"/>
            <a:ext cx="1029793" cy="276999"/>
          </a:xfrm>
          <a:prstGeom prst="rect">
            <a:avLst/>
          </a:prstGeom>
          <a:solidFill>
            <a:schemeClr val="bg1"/>
          </a:solidFill>
          <a:ln>
            <a:solidFill>
              <a:schemeClr val="tx1"/>
            </a:solidFill>
          </a:ln>
        </p:spPr>
        <p:txBody>
          <a:bodyPr wrap="square" rtlCol="0">
            <a:spAutoFit/>
          </a:bodyPr>
          <a:lstStyle/>
          <a:p>
            <a:r>
              <a:rPr lang="en-US" sz="1200" dirty="0">
                <a:latin typeface="Times New Roman" panose="02020603050405020304" pitchFamily="18" charset="0"/>
                <a:cs typeface="Times New Roman" panose="02020603050405020304" pitchFamily="18" charset="0"/>
              </a:rPr>
              <a:t>Northeastern</a:t>
            </a:r>
          </a:p>
        </p:txBody>
      </p:sp>
      <p:cxnSp>
        <p:nvCxnSpPr>
          <p:cNvPr id="25" name="Straight Arrow Connector 24">
            <a:extLst>
              <a:ext uri="{FF2B5EF4-FFF2-40B4-BE49-F238E27FC236}">
                <a16:creationId xmlns:a16="http://schemas.microsoft.com/office/drawing/2014/main" id="{6D6087DD-DC4F-467F-864C-A03FBB691622}"/>
              </a:ext>
            </a:extLst>
          </p:cNvPr>
          <p:cNvCxnSpPr>
            <a:cxnSpLocks/>
          </p:cNvCxnSpPr>
          <p:nvPr/>
        </p:nvCxnSpPr>
        <p:spPr>
          <a:xfrm flipH="1" flipV="1">
            <a:off x="2313914" y="2398232"/>
            <a:ext cx="150301" cy="352029"/>
          </a:xfrm>
          <a:prstGeom prst="straightConnector1">
            <a:avLst/>
          </a:prstGeom>
          <a:ln>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73931EBB-D4F4-4C40-89F4-D7600BB387CB}"/>
              </a:ext>
            </a:extLst>
          </p:cNvPr>
          <p:cNvPicPr>
            <a:picLocks noChangeAspect="1"/>
          </p:cNvPicPr>
          <p:nvPr/>
        </p:nvPicPr>
        <p:blipFill>
          <a:blip r:embed="rId9"/>
          <a:stretch>
            <a:fillRect/>
          </a:stretch>
        </p:blipFill>
        <p:spPr>
          <a:xfrm>
            <a:off x="7670321" y="1378476"/>
            <a:ext cx="1438200" cy="1195770"/>
          </a:xfrm>
          <a:prstGeom prst="rect">
            <a:avLst/>
          </a:prstGeom>
        </p:spPr>
      </p:pic>
      <p:pic>
        <p:nvPicPr>
          <p:cNvPr id="29" name="Picture 28">
            <a:extLst>
              <a:ext uri="{FF2B5EF4-FFF2-40B4-BE49-F238E27FC236}">
                <a16:creationId xmlns:a16="http://schemas.microsoft.com/office/drawing/2014/main" id="{AB33774A-2CE5-49F6-9822-1DA5740377B8}"/>
              </a:ext>
            </a:extLst>
          </p:cNvPr>
          <p:cNvPicPr>
            <a:picLocks noChangeAspect="1"/>
          </p:cNvPicPr>
          <p:nvPr/>
        </p:nvPicPr>
        <p:blipFill>
          <a:blip r:embed="rId10"/>
          <a:stretch>
            <a:fillRect/>
          </a:stretch>
        </p:blipFill>
        <p:spPr>
          <a:xfrm>
            <a:off x="7325710" y="4601299"/>
            <a:ext cx="1469925" cy="1195770"/>
          </a:xfrm>
          <a:prstGeom prst="rect">
            <a:avLst/>
          </a:prstGeom>
        </p:spPr>
      </p:pic>
      <p:sp>
        <p:nvSpPr>
          <p:cNvPr id="26" name="TextBox 25">
            <a:extLst>
              <a:ext uri="{FF2B5EF4-FFF2-40B4-BE49-F238E27FC236}">
                <a16:creationId xmlns:a16="http://schemas.microsoft.com/office/drawing/2014/main" id="{9B3082C4-778D-4A84-8E05-DB8C5F29401A}"/>
              </a:ext>
            </a:extLst>
          </p:cNvPr>
          <p:cNvSpPr txBox="1"/>
          <p:nvPr/>
        </p:nvSpPr>
        <p:spPr>
          <a:xfrm>
            <a:off x="8740006" y="6663"/>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118058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EAAF1-F09A-4EE7-B8A4-C4BDC7852396}"/>
              </a:ext>
            </a:extLst>
          </p:cNvPr>
          <p:cNvSpPr txBox="1"/>
          <p:nvPr/>
        </p:nvSpPr>
        <p:spPr>
          <a:xfrm>
            <a:off x="0" y="86721"/>
            <a:ext cx="9144000" cy="830997"/>
          </a:xfrm>
          <a:prstGeom prst="rect">
            <a:avLst/>
          </a:prstGeom>
          <a:noFill/>
        </p:spPr>
        <p:txBody>
          <a:bodyPr wrap="square" rtlCol="0">
            <a:spAutoFit/>
          </a:bodyPr>
          <a:lstStyle/>
          <a:p>
            <a:pPr algn="ctr"/>
            <a:r>
              <a:rPr lang="en-US" sz="4800" b="1" dirty="0">
                <a:solidFill>
                  <a:srgbClr val="2072AE"/>
                </a:solidFill>
                <a:latin typeface="Times New Roman" panose="02020603050405020304" pitchFamily="18" charset="0"/>
                <a:cs typeface="Times New Roman" panose="02020603050405020304" pitchFamily="18" charset="0"/>
              </a:rPr>
              <a:t>Northeastern SSR</a:t>
            </a:r>
          </a:p>
        </p:txBody>
      </p:sp>
      <p:pic>
        <p:nvPicPr>
          <p:cNvPr id="3" name="Picture 2">
            <a:extLst>
              <a:ext uri="{FF2B5EF4-FFF2-40B4-BE49-F238E27FC236}">
                <a16:creationId xmlns:a16="http://schemas.microsoft.com/office/drawing/2014/main" id="{83455258-6203-4181-BD31-E12AB64C25E4}"/>
              </a:ext>
            </a:extLst>
          </p:cNvPr>
          <p:cNvPicPr>
            <a:picLocks noChangeAspect="1"/>
          </p:cNvPicPr>
          <p:nvPr/>
        </p:nvPicPr>
        <p:blipFill>
          <a:blip r:embed="rId2">
            <a:extLst>
              <a:ext uri="{28A0092B-C50C-407E-A947-70E740481C1C}">
                <a14:useLocalDpi xmlns:a14="http://schemas.microsoft.com/office/drawing/2010/main" val="0"/>
              </a:ext>
            </a:extLst>
          </a:blip>
          <a:srcRect l="5406" r="7207"/>
          <a:stretch>
            <a:fillRect/>
          </a:stretch>
        </p:blipFill>
        <p:spPr bwMode="auto">
          <a:xfrm>
            <a:off x="232309" y="1353026"/>
            <a:ext cx="4129549" cy="3200400"/>
          </a:xfrm>
          <a:prstGeom prst="rect">
            <a:avLst/>
          </a:prstGeom>
          <a:noFill/>
        </p:spPr>
      </p:pic>
      <p:pic>
        <p:nvPicPr>
          <p:cNvPr id="4" name="Picture 3">
            <a:extLst>
              <a:ext uri="{FF2B5EF4-FFF2-40B4-BE49-F238E27FC236}">
                <a16:creationId xmlns:a16="http://schemas.microsoft.com/office/drawing/2014/main" id="{F6D612A4-351E-42E2-BF64-AF39C4A56C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5441" y="1208159"/>
            <a:ext cx="3390814" cy="1828800"/>
          </a:xfrm>
          <a:prstGeom prst="rect">
            <a:avLst/>
          </a:prstGeom>
          <a:noFill/>
          <a:ln>
            <a:noFill/>
          </a:ln>
        </p:spPr>
      </p:pic>
      <p:pic>
        <p:nvPicPr>
          <p:cNvPr id="5" name="Picture 4">
            <a:extLst>
              <a:ext uri="{FF2B5EF4-FFF2-40B4-BE49-F238E27FC236}">
                <a16:creationId xmlns:a16="http://schemas.microsoft.com/office/drawing/2014/main" id="{7AA0BA42-06A4-499C-935E-486B2AEB57B4}"/>
              </a:ext>
            </a:extLst>
          </p:cNvPr>
          <p:cNvPicPr>
            <a:picLocks noChangeAspect="1"/>
          </p:cNvPicPr>
          <p:nvPr/>
        </p:nvPicPr>
        <p:blipFill>
          <a:blip r:embed="rId4">
            <a:extLst>
              <a:ext uri="{28A0092B-C50C-407E-A947-70E740481C1C}">
                <a14:useLocalDpi xmlns:a14="http://schemas.microsoft.com/office/drawing/2010/main" val="0"/>
              </a:ext>
            </a:extLst>
          </a:blip>
          <a:srcRect l="4005" r="7877"/>
          <a:stretch>
            <a:fillRect/>
          </a:stretch>
        </p:blipFill>
        <p:spPr bwMode="auto">
          <a:xfrm>
            <a:off x="4883193" y="3036959"/>
            <a:ext cx="3475311" cy="1828800"/>
          </a:xfrm>
          <a:prstGeom prst="rect">
            <a:avLst/>
          </a:prstGeom>
          <a:noFill/>
          <a:ln>
            <a:noFill/>
          </a:ln>
        </p:spPr>
      </p:pic>
      <p:sp>
        <p:nvSpPr>
          <p:cNvPr id="6" name="Rectangle 5">
            <a:extLst>
              <a:ext uri="{FF2B5EF4-FFF2-40B4-BE49-F238E27FC236}">
                <a16:creationId xmlns:a16="http://schemas.microsoft.com/office/drawing/2014/main" id="{1FB13F72-5531-407D-AB9E-5A0EA5DDE6A7}"/>
              </a:ext>
            </a:extLst>
          </p:cNvPr>
          <p:cNvSpPr/>
          <p:nvPr/>
        </p:nvSpPr>
        <p:spPr>
          <a:xfrm>
            <a:off x="392748" y="4988734"/>
            <a:ext cx="8358504" cy="738664"/>
          </a:xfrm>
          <a:prstGeom prst="rect">
            <a:avLst/>
          </a:prstGeom>
        </p:spPr>
        <p:txBody>
          <a:bodyPr wrap="square">
            <a:spAutoFit/>
          </a:bodyPr>
          <a:lstStyle/>
          <a:p>
            <a:r>
              <a:rPr lang="en-US" sz="1400" dirty="0">
                <a:latin typeface="Times New Roman" panose="02020603050405020304" pitchFamily="18" charset="0"/>
                <a:ea typeface="MS Mincho" panose="02020609040205080304" pitchFamily="49" charset="-128"/>
              </a:rPr>
              <a:t>Site amplification at Northeastern University. The bedrock recordings are at the Jamaica Plain rock site at a distance of 2 km way from the NEU site. The earthquake transfer function is calculated by the field data (green) and theoretical transfer function (blue) is calculated with the available site information. From Baise et al. 2016</a:t>
            </a:r>
            <a:endParaRPr lang="en-US" sz="1400" dirty="0"/>
          </a:p>
        </p:txBody>
      </p:sp>
      <p:sp>
        <p:nvSpPr>
          <p:cNvPr id="7" name="TextBox 6">
            <a:extLst>
              <a:ext uri="{FF2B5EF4-FFF2-40B4-BE49-F238E27FC236}">
                <a16:creationId xmlns:a16="http://schemas.microsoft.com/office/drawing/2014/main" id="{99B18912-9704-464D-A63F-EA1F85F4BD2A}"/>
              </a:ext>
            </a:extLst>
          </p:cNvPr>
          <p:cNvSpPr txBox="1"/>
          <p:nvPr/>
        </p:nvSpPr>
        <p:spPr>
          <a:xfrm>
            <a:off x="8728502"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12</a:t>
            </a:r>
          </a:p>
        </p:txBody>
      </p:sp>
    </p:spTree>
    <p:extLst>
      <p:ext uri="{BB962C8B-B14F-4D97-AF65-F5344CB8AC3E}">
        <p14:creationId xmlns:p14="http://schemas.microsoft.com/office/powerpoint/2010/main" val="332006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EAAF1-F09A-4EE7-B8A4-C4BDC7852396}"/>
              </a:ext>
            </a:extLst>
          </p:cNvPr>
          <p:cNvSpPr txBox="1"/>
          <p:nvPr/>
        </p:nvSpPr>
        <p:spPr>
          <a:xfrm>
            <a:off x="0" y="86721"/>
            <a:ext cx="9144000" cy="830997"/>
          </a:xfrm>
          <a:prstGeom prst="rect">
            <a:avLst/>
          </a:prstGeom>
          <a:noFill/>
        </p:spPr>
        <p:txBody>
          <a:bodyPr wrap="square" rtlCol="0">
            <a:spAutoFit/>
          </a:bodyPr>
          <a:lstStyle/>
          <a:p>
            <a:pPr algn="ctr"/>
            <a:r>
              <a:rPr lang="en-US" sz="4800" b="1" dirty="0">
                <a:solidFill>
                  <a:srgbClr val="2072AE"/>
                </a:solidFill>
                <a:latin typeface="Times New Roman" panose="02020603050405020304" pitchFamily="18" charset="0"/>
                <a:cs typeface="Times New Roman" panose="02020603050405020304" pitchFamily="18" charset="0"/>
              </a:rPr>
              <a:t>Northeastern BSR and HVSR</a:t>
            </a:r>
          </a:p>
        </p:txBody>
      </p:sp>
      <p:pic>
        <p:nvPicPr>
          <p:cNvPr id="8" name="Picture 7" descr="A close up of text on a white background&#10;&#10;Description automatically generated">
            <a:extLst>
              <a:ext uri="{FF2B5EF4-FFF2-40B4-BE49-F238E27FC236}">
                <a16:creationId xmlns:a16="http://schemas.microsoft.com/office/drawing/2014/main" id="{B35873D6-A609-48F9-8BFE-09893C74946E}"/>
              </a:ext>
            </a:extLst>
          </p:cNvPr>
          <p:cNvPicPr>
            <a:picLocks noChangeAspect="1"/>
          </p:cNvPicPr>
          <p:nvPr/>
        </p:nvPicPr>
        <p:blipFill>
          <a:blip r:embed="rId2"/>
          <a:stretch>
            <a:fillRect/>
          </a:stretch>
        </p:blipFill>
        <p:spPr>
          <a:xfrm>
            <a:off x="209550" y="1066801"/>
            <a:ext cx="3898900" cy="2745270"/>
          </a:xfrm>
          <a:prstGeom prst="rect">
            <a:avLst/>
          </a:prstGeom>
        </p:spPr>
      </p:pic>
      <p:pic>
        <p:nvPicPr>
          <p:cNvPr id="10" name="Picture 9" descr="A close up of a map&#10;&#10;Description automatically generated">
            <a:extLst>
              <a:ext uri="{FF2B5EF4-FFF2-40B4-BE49-F238E27FC236}">
                <a16:creationId xmlns:a16="http://schemas.microsoft.com/office/drawing/2014/main" id="{B6A5D40C-795D-44D9-AE21-8499DBBF7EB2}"/>
              </a:ext>
            </a:extLst>
          </p:cNvPr>
          <p:cNvPicPr>
            <a:picLocks noChangeAspect="1"/>
          </p:cNvPicPr>
          <p:nvPr/>
        </p:nvPicPr>
        <p:blipFill>
          <a:blip r:embed="rId3"/>
          <a:stretch>
            <a:fillRect/>
          </a:stretch>
        </p:blipFill>
        <p:spPr>
          <a:xfrm>
            <a:off x="139700" y="3812071"/>
            <a:ext cx="4038600" cy="2843635"/>
          </a:xfrm>
          <a:prstGeom prst="rect">
            <a:avLst/>
          </a:prstGeom>
        </p:spPr>
      </p:pic>
      <p:pic>
        <p:nvPicPr>
          <p:cNvPr id="16" name="Picture 15" descr="A close up of a map&#10;&#10;Description automatically generated">
            <a:extLst>
              <a:ext uri="{FF2B5EF4-FFF2-40B4-BE49-F238E27FC236}">
                <a16:creationId xmlns:a16="http://schemas.microsoft.com/office/drawing/2014/main" id="{7C3BA8D4-7B61-4C84-9F1C-430FB6BDF1A5}"/>
              </a:ext>
            </a:extLst>
          </p:cNvPr>
          <p:cNvPicPr>
            <a:picLocks noChangeAspect="1"/>
          </p:cNvPicPr>
          <p:nvPr/>
        </p:nvPicPr>
        <p:blipFill>
          <a:blip r:embed="rId4"/>
          <a:stretch>
            <a:fillRect/>
          </a:stretch>
        </p:blipFill>
        <p:spPr>
          <a:xfrm>
            <a:off x="4178300" y="1407518"/>
            <a:ext cx="4946650" cy="3483005"/>
          </a:xfrm>
          <a:prstGeom prst="rect">
            <a:avLst/>
          </a:prstGeom>
        </p:spPr>
      </p:pic>
      <p:sp>
        <p:nvSpPr>
          <p:cNvPr id="17" name="TextBox 16">
            <a:extLst>
              <a:ext uri="{FF2B5EF4-FFF2-40B4-BE49-F238E27FC236}">
                <a16:creationId xmlns:a16="http://schemas.microsoft.com/office/drawing/2014/main" id="{672EA10A-9850-4747-96D3-AB537697B3CE}"/>
              </a:ext>
            </a:extLst>
          </p:cNvPr>
          <p:cNvSpPr txBox="1"/>
          <p:nvPr/>
        </p:nvSpPr>
        <p:spPr>
          <a:xfrm>
            <a:off x="2641600" y="3691236"/>
            <a:ext cx="6335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a:t>
            </a:r>
          </a:p>
        </p:txBody>
      </p:sp>
      <p:sp>
        <p:nvSpPr>
          <p:cNvPr id="18" name="TextBox 17">
            <a:extLst>
              <a:ext uri="{FF2B5EF4-FFF2-40B4-BE49-F238E27FC236}">
                <a16:creationId xmlns:a16="http://schemas.microsoft.com/office/drawing/2014/main" id="{81F30723-4F19-4E32-99B0-A4810574F0E7}"/>
              </a:ext>
            </a:extLst>
          </p:cNvPr>
          <p:cNvSpPr txBox="1"/>
          <p:nvPr/>
        </p:nvSpPr>
        <p:spPr>
          <a:xfrm>
            <a:off x="2513359" y="882135"/>
            <a:ext cx="8899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Surface</a:t>
            </a:r>
          </a:p>
        </p:txBody>
      </p:sp>
      <p:sp>
        <p:nvSpPr>
          <p:cNvPr id="19" name="TextBox 18">
            <a:extLst>
              <a:ext uri="{FF2B5EF4-FFF2-40B4-BE49-F238E27FC236}">
                <a16:creationId xmlns:a16="http://schemas.microsoft.com/office/drawing/2014/main" id="{47FB23BB-F1F2-420D-B659-1F72E909DE25}"/>
              </a:ext>
            </a:extLst>
          </p:cNvPr>
          <p:cNvSpPr txBox="1"/>
          <p:nvPr/>
        </p:nvSpPr>
        <p:spPr>
          <a:xfrm>
            <a:off x="6003599" y="4890523"/>
            <a:ext cx="151195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Spectral ratios</a:t>
            </a:r>
          </a:p>
        </p:txBody>
      </p:sp>
      <p:sp>
        <p:nvSpPr>
          <p:cNvPr id="20" name="TextBox 19">
            <a:extLst>
              <a:ext uri="{FF2B5EF4-FFF2-40B4-BE49-F238E27FC236}">
                <a16:creationId xmlns:a16="http://schemas.microsoft.com/office/drawing/2014/main" id="{CD6E7E32-0ADB-4D3D-8D8E-13CF2ED1AA8A}"/>
              </a:ext>
            </a:extLst>
          </p:cNvPr>
          <p:cNvSpPr txBox="1"/>
          <p:nvPr/>
        </p:nvSpPr>
        <p:spPr>
          <a:xfrm>
            <a:off x="8726571" y="0"/>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13</a:t>
            </a:r>
          </a:p>
        </p:txBody>
      </p:sp>
      <p:sp>
        <p:nvSpPr>
          <p:cNvPr id="3" name="Oval 2">
            <a:extLst>
              <a:ext uri="{FF2B5EF4-FFF2-40B4-BE49-F238E27FC236}">
                <a16:creationId xmlns:a16="http://schemas.microsoft.com/office/drawing/2014/main" id="{8C8AEFCB-B00A-4624-8875-71475C9C9C5B}"/>
              </a:ext>
            </a:extLst>
          </p:cNvPr>
          <p:cNvSpPr/>
          <p:nvPr/>
        </p:nvSpPr>
        <p:spPr>
          <a:xfrm>
            <a:off x="5798089" y="1187636"/>
            <a:ext cx="693645" cy="2624435"/>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75EC305-9E93-49C9-BFBF-42D94E90B493}"/>
              </a:ext>
            </a:extLst>
          </p:cNvPr>
          <p:cNvSpPr/>
          <p:nvPr/>
        </p:nvSpPr>
        <p:spPr>
          <a:xfrm>
            <a:off x="6412752" y="1340036"/>
            <a:ext cx="693645" cy="2624435"/>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6FA8FB0-D63F-4F92-8DC5-7E37484D43E7}"/>
              </a:ext>
            </a:extLst>
          </p:cNvPr>
          <p:cNvSpPr/>
          <p:nvPr/>
        </p:nvSpPr>
        <p:spPr>
          <a:xfrm>
            <a:off x="7027415" y="1365436"/>
            <a:ext cx="693645" cy="2624435"/>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30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A4E76-01EF-4C72-AA2F-D7D83CC3D4B7}"/>
              </a:ext>
            </a:extLst>
          </p:cNvPr>
          <p:cNvSpPr txBox="1"/>
          <p:nvPr/>
        </p:nvSpPr>
        <p:spPr>
          <a:xfrm>
            <a:off x="0" y="369332"/>
            <a:ext cx="9144000" cy="830997"/>
          </a:xfrm>
          <a:prstGeom prst="rect">
            <a:avLst/>
          </a:prstGeom>
          <a:noFill/>
        </p:spPr>
        <p:txBody>
          <a:bodyPr wrap="square" rtlCol="0">
            <a:spAutoFit/>
          </a:bodyPr>
          <a:lstStyle/>
          <a:p>
            <a:pPr algn="ctr"/>
            <a:r>
              <a:rPr lang="en-US" sz="4800" b="1" dirty="0">
                <a:solidFill>
                  <a:srgbClr val="2072AE"/>
                </a:solidFill>
                <a:latin typeface="Times New Roman" panose="02020603050405020304" pitchFamily="18" charset="0"/>
                <a:cs typeface="Times New Roman" panose="02020603050405020304" pitchFamily="18" charset="0"/>
              </a:rPr>
              <a:t>Conclusions</a:t>
            </a:r>
          </a:p>
        </p:txBody>
      </p:sp>
      <p:sp>
        <p:nvSpPr>
          <p:cNvPr id="3" name="TextBox 2">
            <a:extLst>
              <a:ext uri="{FF2B5EF4-FFF2-40B4-BE49-F238E27FC236}">
                <a16:creationId xmlns:a16="http://schemas.microsoft.com/office/drawing/2014/main" id="{DCCFB931-F580-4795-A6AD-B5DEA8CFCC27}"/>
              </a:ext>
            </a:extLst>
          </p:cNvPr>
          <p:cNvSpPr txBox="1"/>
          <p:nvPr/>
        </p:nvSpPr>
        <p:spPr>
          <a:xfrm>
            <a:off x="495300" y="1651000"/>
            <a:ext cx="82550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5 New England terrains we present here all have stations on them that exhibit site response.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Soft, glacially deposited soils vary in frequency due to variations in depth and shear wave velocity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first approximation, marine clay deposits, terminal moraines and glacial lakes appear to significantly amplify soils.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presented Canadian station, the higher harmonics in the HVSR are enhanced by earthquake signals but the fundamental peak remains like the microtremor peak.</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Northeastern station in Boston, the borehole spectral ratio of the mineral earthquake event and the HVSR of the same event match peak to peak.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sigma vector of the microtremor HVSR decreases across the fundamental peak.</a:t>
            </a:r>
          </a:p>
        </p:txBody>
      </p:sp>
      <p:sp>
        <p:nvSpPr>
          <p:cNvPr id="4" name="TextBox 3">
            <a:extLst>
              <a:ext uri="{FF2B5EF4-FFF2-40B4-BE49-F238E27FC236}">
                <a16:creationId xmlns:a16="http://schemas.microsoft.com/office/drawing/2014/main" id="{CE64DE28-FE45-46CD-9AE3-8DA0D861F7B3}"/>
              </a:ext>
            </a:extLst>
          </p:cNvPr>
          <p:cNvSpPr txBox="1"/>
          <p:nvPr/>
        </p:nvSpPr>
        <p:spPr>
          <a:xfrm>
            <a:off x="8740006" y="6663"/>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52702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51400" y="2387600"/>
            <a:ext cx="184666"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35FDB622-1AA7-4C04-ACA1-2B1027476735}"/>
              </a:ext>
            </a:extLst>
          </p:cNvPr>
          <p:cNvSpPr/>
          <p:nvPr/>
        </p:nvSpPr>
        <p:spPr>
          <a:xfrm>
            <a:off x="1091872" y="333572"/>
            <a:ext cx="6960255" cy="1384995"/>
          </a:xfrm>
          <a:prstGeom prst="rect">
            <a:avLst/>
          </a:prstGeom>
        </p:spPr>
        <p:txBody>
          <a:bodyPr wrap="square" lIns="0" tIns="0" rIns="0" bIns="0">
            <a:spAutoFit/>
          </a:bodyPr>
          <a:lstStyle/>
          <a:p>
            <a:pPr algn="ctr">
              <a:lnSpc>
                <a:spcPts val="3600"/>
              </a:lnSpc>
            </a:pPr>
            <a:r>
              <a:rPr lang="en-US" sz="3200" b="1" dirty="0">
                <a:latin typeface="Times New Roman" panose="02020603050405020304" pitchFamily="18" charset="0"/>
                <a:cs typeface="Times New Roman" panose="02020603050405020304" pitchFamily="18" charset="0"/>
              </a:rPr>
              <a:t>Thank you</a:t>
            </a:r>
          </a:p>
          <a:p>
            <a:pPr algn="ctr">
              <a:lnSpc>
                <a:spcPts val="3600"/>
              </a:lnSpc>
            </a:pPr>
            <a:endParaRPr lang="en-US" sz="3200" b="1" dirty="0">
              <a:latin typeface="Times New Roman" panose="02020603050405020304" pitchFamily="18" charset="0"/>
              <a:cs typeface="Times New Roman" panose="02020603050405020304" pitchFamily="18" charset="0"/>
            </a:endParaRPr>
          </a:p>
          <a:p>
            <a:pPr algn="ctr">
              <a:lnSpc>
                <a:spcPts val="3600"/>
              </a:lnSpc>
            </a:pPr>
            <a:r>
              <a:rPr lang="en-US" sz="3200" b="1" i="1" dirty="0">
                <a:latin typeface="Times New Roman" panose="02020603050405020304" pitchFamily="18" charset="0"/>
                <a:cs typeface="Times New Roman" panose="02020603050405020304" pitchFamily="18" charset="0"/>
              </a:rPr>
              <a:t>Questions?</a:t>
            </a:r>
          </a:p>
        </p:txBody>
      </p:sp>
      <p:sp>
        <p:nvSpPr>
          <p:cNvPr id="4" name="Rectangle 3">
            <a:extLst>
              <a:ext uri="{FF2B5EF4-FFF2-40B4-BE49-F238E27FC236}">
                <a16:creationId xmlns:a16="http://schemas.microsoft.com/office/drawing/2014/main" id="{A51BCF6B-C7FB-4592-B206-BE3F14728959}"/>
              </a:ext>
            </a:extLst>
          </p:cNvPr>
          <p:cNvSpPr/>
          <p:nvPr/>
        </p:nvSpPr>
        <p:spPr>
          <a:xfrm>
            <a:off x="1091872" y="2572266"/>
            <a:ext cx="6960255" cy="461665"/>
          </a:xfrm>
          <a:prstGeom prst="rect">
            <a:avLst/>
          </a:prstGeom>
        </p:spPr>
        <p:txBody>
          <a:bodyPr wrap="square" lIns="0" tIns="0" rIns="0" bIns="0">
            <a:spAutoFit/>
          </a:bodyPr>
          <a:lstStyle/>
          <a:p>
            <a:pPr algn="ctr">
              <a:lnSpc>
                <a:spcPts val="3600"/>
              </a:lnSpc>
            </a:pPr>
            <a:r>
              <a:rPr lang="en-US" sz="3200" b="1" dirty="0">
                <a:latin typeface="Times New Roman" panose="02020603050405020304" pitchFamily="18" charset="0"/>
                <a:cs typeface="Times New Roman" panose="02020603050405020304" pitchFamily="18" charset="0"/>
              </a:rPr>
              <a:t>References</a:t>
            </a:r>
            <a:endParaRPr lang="en-US" sz="3200" b="1" i="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6BAC6C68-7E40-44DA-9340-C9431C387DE1}"/>
              </a:ext>
            </a:extLst>
          </p:cNvPr>
          <p:cNvSpPr/>
          <p:nvPr/>
        </p:nvSpPr>
        <p:spPr>
          <a:xfrm>
            <a:off x="32077" y="4767436"/>
            <a:ext cx="9029700" cy="646331"/>
          </a:xfrm>
          <a:prstGeom prst="rect">
            <a:avLst/>
          </a:prstGeom>
        </p:spPr>
        <p:txBody>
          <a:bodyPr wrap="square">
            <a:spAutoFit/>
          </a:bodyPr>
          <a:lstStyle/>
          <a:p>
            <a:pPr marL="182880" indent="-182880" algn="just"/>
            <a:r>
              <a:rPr lang="en-US" dirty="0">
                <a:latin typeface="Times New Roman" panose="02020603050405020304" pitchFamily="18" charset="0"/>
                <a:cs typeface="Times New Roman" panose="02020603050405020304" pitchFamily="18" charset="0"/>
              </a:rPr>
              <a:t>Wald, D. J., and Allen, T. I., 2007, Topographic slope as a proxy for seismic site conditions and amplification, Bulletin of the Seismological Society of America, 97, no. 5, 1379-1395.</a:t>
            </a:r>
            <a:endParaRPr lang="en-US" b="0" i="0" dirty="0">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8374EAC-4458-41DC-AC08-E89348657B75}"/>
              </a:ext>
            </a:extLst>
          </p:cNvPr>
          <p:cNvSpPr/>
          <p:nvPr/>
        </p:nvSpPr>
        <p:spPr>
          <a:xfrm>
            <a:off x="32077" y="3105834"/>
            <a:ext cx="9029700" cy="646331"/>
          </a:xfrm>
          <a:prstGeom prst="rect">
            <a:avLst/>
          </a:prstGeom>
        </p:spPr>
        <p:txBody>
          <a:bodyPr wrap="square">
            <a:spAutoFit/>
          </a:bodyPr>
          <a:lstStyle/>
          <a:p>
            <a:pPr marL="182880" marR="0" indent="-182880" algn="just" fontAlgn="base" hangingPunct="0">
              <a:spcBef>
                <a:spcPts val="0"/>
              </a:spcBef>
              <a:spcAft>
                <a:spcPts val="0"/>
              </a:spcAft>
            </a:pPr>
            <a:r>
              <a:rPr lang="en-US" dirty="0">
                <a:latin typeface="Times New Roman" panose="02020603050405020304" pitchFamily="18" charset="0"/>
                <a:ea typeface="Times New Roman" panose="02020603050405020304" pitchFamily="18" charset="0"/>
              </a:rPr>
              <a:t>Baise, L. G., </a:t>
            </a:r>
            <a:r>
              <a:rPr lang="en-US" dirty="0" err="1">
                <a:latin typeface="Times New Roman" panose="02020603050405020304" pitchFamily="18" charset="0"/>
                <a:ea typeface="Times New Roman" panose="02020603050405020304" pitchFamily="18" charset="0"/>
              </a:rPr>
              <a:t>Kaklamanos</a:t>
            </a:r>
            <a:r>
              <a:rPr lang="en-US" dirty="0">
                <a:latin typeface="Times New Roman" panose="02020603050405020304" pitchFamily="18" charset="0"/>
                <a:ea typeface="Times New Roman" panose="02020603050405020304" pitchFamily="18" charset="0"/>
              </a:rPr>
              <a:t>, J., Berry, B.M., Thompson, E.M. (2016). Soil Amplification with a strong impedance contrast: Boston Massachusetts</a:t>
            </a:r>
            <a:r>
              <a:rPr lang="en-US"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Times New Roman" panose="02020603050405020304" pitchFamily="18" charset="0"/>
              </a:rPr>
              <a:t>Engineering Geology 202 (2016) 1-13.</a:t>
            </a:r>
            <a:endParaRPr lang="en-US" sz="16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C40C5F76-6C85-41CC-AE29-64374116D414}"/>
              </a:ext>
            </a:extLst>
          </p:cNvPr>
          <p:cNvSpPr/>
          <p:nvPr/>
        </p:nvSpPr>
        <p:spPr>
          <a:xfrm>
            <a:off x="32077" y="5413767"/>
            <a:ext cx="9004627" cy="646331"/>
          </a:xfrm>
          <a:prstGeom prst="rect">
            <a:avLst/>
          </a:prstGeom>
        </p:spPr>
        <p:txBody>
          <a:bodyPr wrap="square">
            <a:spAutoFit/>
          </a:bodyPr>
          <a:lstStyle/>
          <a:p>
            <a:pPr marL="182880" indent="-182880" algn="just"/>
            <a:r>
              <a:rPr lang="en-US" dirty="0">
                <a:latin typeface="Times New Roman" panose="02020603050405020304" pitchFamily="18" charset="0"/>
                <a:ea typeface="Times New Roman" panose="02020603050405020304" pitchFamily="18" charset="0"/>
              </a:rPr>
              <a:t>Yilar, E., Baise, L.G., </a:t>
            </a:r>
            <a:r>
              <a:rPr lang="en-US" dirty="0" err="1">
                <a:latin typeface="Times New Roman" panose="02020603050405020304" pitchFamily="18" charset="0"/>
                <a:ea typeface="Times New Roman" panose="02020603050405020304" pitchFamily="18" charset="0"/>
              </a:rPr>
              <a:t>Ebel</a:t>
            </a:r>
            <a:r>
              <a:rPr lang="en-US" dirty="0">
                <a:latin typeface="Times New Roman" panose="02020603050405020304" pitchFamily="18" charset="0"/>
                <a:ea typeface="Times New Roman" panose="02020603050405020304" pitchFamily="18" charset="0"/>
              </a:rPr>
              <a:t>, J.E. (2017) Using H/V measurements to depth to bedrock and Vs30 in Boston, Massachusetts. Engineering Geology 217, 12determine-22.</a:t>
            </a:r>
            <a:endParaRPr lang="en-US" dirty="0"/>
          </a:p>
        </p:txBody>
      </p:sp>
      <p:sp>
        <p:nvSpPr>
          <p:cNvPr id="8" name="Rectangle 7">
            <a:extLst>
              <a:ext uri="{FF2B5EF4-FFF2-40B4-BE49-F238E27FC236}">
                <a16:creationId xmlns:a16="http://schemas.microsoft.com/office/drawing/2014/main" id="{F45F7C36-C810-49CE-A6CB-59E0AB0E68CF}"/>
              </a:ext>
            </a:extLst>
          </p:cNvPr>
          <p:cNvSpPr/>
          <p:nvPr/>
        </p:nvSpPr>
        <p:spPr>
          <a:xfrm>
            <a:off x="32077" y="3748551"/>
            <a:ext cx="9029700" cy="923330"/>
          </a:xfrm>
          <a:prstGeom prst="rect">
            <a:avLst/>
          </a:prstGeom>
        </p:spPr>
        <p:txBody>
          <a:bodyPr wrap="square">
            <a:spAutoFit/>
          </a:bodyPr>
          <a:lstStyle/>
          <a:p>
            <a:pPr marL="182880" marR="0" indent="-182880" algn="just" fontAlgn="base" hangingPunct="0">
              <a:spcBef>
                <a:spcPts val="0"/>
              </a:spcBef>
              <a:spcAft>
                <a:spcPts val="0"/>
              </a:spcAft>
            </a:pPr>
            <a:r>
              <a:rPr lang="en-US" dirty="0">
                <a:latin typeface="Times New Roman" panose="02020603050405020304" pitchFamily="18" charset="0"/>
                <a:ea typeface="Times New Roman" panose="02020603050405020304" pitchFamily="18" charset="0"/>
              </a:rPr>
              <a:t>Hunter, J.A., Burns, R. A., Good, R.L., </a:t>
            </a:r>
            <a:r>
              <a:rPr lang="en-US" dirty="0" err="1">
                <a:latin typeface="Times New Roman" panose="02020603050405020304" pitchFamily="18" charset="0"/>
                <a:ea typeface="Times New Roman" panose="02020603050405020304" pitchFamily="18" charset="0"/>
              </a:rPr>
              <a:t>Aylsworth</a:t>
            </a:r>
            <a:r>
              <a:rPr lang="en-US" dirty="0">
                <a:latin typeface="Times New Roman" panose="02020603050405020304" pitchFamily="18" charset="0"/>
                <a:ea typeface="Times New Roman" panose="02020603050405020304" pitchFamily="18" charset="0"/>
              </a:rPr>
              <a:t>, J.M., </a:t>
            </a:r>
            <a:r>
              <a:rPr lang="en-US" dirty="0" err="1">
                <a:latin typeface="Times New Roman" panose="02020603050405020304" pitchFamily="18" charset="0"/>
                <a:ea typeface="Times New Roman" panose="02020603050405020304" pitchFamily="18" charset="0"/>
              </a:rPr>
              <a:t>Pullan</a:t>
            </a:r>
            <a:r>
              <a:rPr lang="en-US" dirty="0">
                <a:latin typeface="Times New Roman" panose="02020603050405020304" pitchFamily="18" charset="0"/>
                <a:ea typeface="Times New Roman" panose="02020603050405020304" pitchFamily="18" charset="0"/>
              </a:rPr>
              <a:t>, S.E., Perret, D., Bouma, M. 2007. Borehole shear wave velocity measurements of Champlain Sea sediments in the Ottawa-Montreal region. Geological Survey of Canada. Open file 5345  </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48E6C32-DBBC-49DC-86FA-27FAEF7CB948}"/>
              </a:ext>
            </a:extLst>
          </p:cNvPr>
          <p:cNvSpPr txBox="1"/>
          <p:nvPr/>
        </p:nvSpPr>
        <p:spPr>
          <a:xfrm>
            <a:off x="8740006" y="6663"/>
            <a:ext cx="415498"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15</a:t>
            </a:r>
          </a:p>
        </p:txBody>
      </p:sp>
    </p:spTree>
    <p:extLst>
      <p:ext uri="{BB962C8B-B14F-4D97-AF65-F5344CB8AC3E}">
        <p14:creationId xmlns:p14="http://schemas.microsoft.com/office/powerpoint/2010/main" val="386662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66F97E-A917-4256-9F9B-90BA7AE05588}"/>
              </a:ext>
            </a:extLst>
          </p:cNvPr>
          <p:cNvSpPr txBox="1"/>
          <p:nvPr/>
        </p:nvSpPr>
        <p:spPr>
          <a:xfrm>
            <a:off x="5638613" y="1438184"/>
            <a:ext cx="2751715"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Geologic Units of interest:</a:t>
            </a:r>
          </a:p>
        </p:txBody>
      </p:sp>
      <p:pic>
        <p:nvPicPr>
          <p:cNvPr id="7" name="Picture 6">
            <a:extLst>
              <a:ext uri="{FF2B5EF4-FFF2-40B4-BE49-F238E27FC236}">
                <a16:creationId xmlns:a16="http://schemas.microsoft.com/office/drawing/2014/main" id="{A400B153-4FD1-43C6-A089-5743EA91C666}"/>
              </a:ext>
            </a:extLst>
          </p:cNvPr>
          <p:cNvPicPr>
            <a:picLocks noChangeAspect="1"/>
          </p:cNvPicPr>
          <p:nvPr/>
        </p:nvPicPr>
        <p:blipFill>
          <a:blip r:embed="rId2"/>
          <a:stretch>
            <a:fillRect/>
          </a:stretch>
        </p:blipFill>
        <p:spPr>
          <a:xfrm>
            <a:off x="76970" y="1215963"/>
            <a:ext cx="5319225" cy="5089958"/>
          </a:xfrm>
          <a:prstGeom prst="rect">
            <a:avLst/>
          </a:prstGeom>
        </p:spPr>
      </p:pic>
      <p:pic>
        <p:nvPicPr>
          <p:cNvPr id="8" name="Picture 7">
            <a:extLst>
              <a:ext uri="{FF2B5EF4-FFF2-40B4-BE49-F238E27FC236}">
                <a16:creationId xmlns:a16="http://schemas.microsoft.com/office/drawing/2014/main" id="{7C0B3722-AE19-4EE3-A5AD-80943E08AB98}"/>
              </a:ext>
            </a:extLst>
          </p:cNvPr>
          <p:cNvPicPr>
            <a:picLocks noChangeAspect="1"/>
          </p:cNvPicPr>
          <p:nvPr/>
        </p:nvPicPr>
        <p:blipFill>
          <a:blip r:embed="rId3"/>
          <a:stretch>
            <a:fillRect/>
          </a:stretch>
        </p:blipFill>
        <p:spPr>
          <a:xfrm>
            <a:off x="2283479" y="5910814"/>
            <a:ext cx="2812950" cy="370371"/>
          </a:xfrm>
          <a:prstGeom prst="rect">
            <a:avLst/>
          </a:prstGeom>
        </p:spPr>
      </p:pic>
      <p:pic>
        <p:nvPicPr>
          <p:cNvPr id="27" name="Picture 26">
            <a:extLst>
              <a:ext uri="{FF2B5EF4-FFF2-40B4-BE49-F238E27FC236}">
                <a16:creationId xmlns:a16="http://schemas.microsoft.com/office/drawing/2014/main" id="{999F3EE4-820B-4FBC-9017-143A88F863B5}"/>
              </a:ext>
            </a:extLst>
          </p:cNvPr>
          <p:cNvPicPr>
            <a:picLocks noChangeAspect="1"/>
          </p:cNvPicPr>
          <p:nvPr/>
        </p:nvPicPr>
        <p:blipFill>
          <a:blip r:embed="rId4"/>
          <a:stretch>
            <a:fillRect/>
          </a:stretch>
        </p:blipFill>
        <p:spPr>
          <a:xfrm>
            <a:off x="1956990" y="5753099"/>
            <a:ext cx="297450" cy="528085"/>
          </a:xfrm>
          <a:prstGeom prst="rect">
            <a:avLst/>
          </a:prstGeom>
        </p:spPr>
      </p:pic>
      <p:pic>
        <p:nvPicPr>
          <p:cNvPr id="28" name="Picture 27">
            <a:extLst>
              <a:ext uri="{FF2B5EF4-FFF2-40B4-BE49-F238E27FC236}">
                <a16:creationId xmlns:a16="http://schemas.microsoft.com/office/drawing/2014/main" id="{69C0DA48-EA81-4FDB-939D-966442305BF4}"/>
              </a:ext>
            </a:extLst>
          </p:cNvPr>
          <p:cNvPicPr>
            <a:picLocks noChangeAspect="1"/>
          </p:cNvPicPr>
          <p:nvPr/>
        </p:nvPicPr>
        <p:blipFill>
          <a:blip r:embed="rId5"/>
          <a:stretch>
            <a:fillRect/>
          </a:stretch>
        </p:blipFill>
        <p:spPr>
          <a:xfrm>
            <a:off x="4302435" y="4810859"/>
            <a:ext cx="727629" cy="1011267"/>
          </a:xfrm>
          <a:prstGeom prst="rect">
            <a:avLst/>
          </a:prstGeom>
        </p:spPr>
      </p:pic>
      <p:sp>
        <p:nvSpPr>
          <p:cNvPr id="29" name="TextBox 28">
            <a:extLst>
              <a:ext uri="{FF2B5EF4-FFF2-40B4-BE49-F238E27FC236}">
                <a16:creationId xmlns:a16="http://schemas.microsoft.com/office/drawing/2014/main" id="{33451C7F-A39A-475E-A884-63711263C64A}"/>
              </a:ext>
            </a:extLst>
          </p:cNvPr>
          <p:cNvSpPr txBox="1"/>
          <p:nvPr/>
        </p:nvSpPr>
        <p:spPr>
          <a:xfrm>
            <a:off x="5902036" y="1819599"/>
            <a:ext cx="182614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 Glacial Lakes*</a:t>
            </a:r>
          </a:p>
        </p:txBody>
      </p:sp>
      <p:sp>
        <p:nvSpPr>
          <p:cNvPr id="30" name="Oval 29">
            <a:extLst>
              <a:ext uri="{FF2B5EF4-FFF2-40B4-BE49-F238E27FC236}">
                <a16:creationId xmlns:a16="http://schemas.microsoft.com/office/drawing/2014/main" id="{FE1D04CF-0474-4B8A-8006-7D91621A739D}"/>
              </a:ext>
            </a:extLst>
          </p:cNvPr>
          <p:cNvSpPr/>
          <p:nvPr/>
        </p:nvSpPr>
        <p:spPr>
          <a:xfrm>
            <a:off x="1235034" y="4512623"/>
            <a:ext cx="581891" cy="1011267"/>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6141533-2FD5-4D0F-912D-1072846CF24D}"/>
              </a:ext>
            </a:extLst>
          </p:cNvPr>
          <p:cNvSpPr txBox="1"/>
          <p:nvPr/>
        </p:nvSpPr>
        <p:spPr>
          <a:xfrm>
            <a:off x="5902037" y="2226657"/>
            <a:ext cx="275171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 Till-filled topographic depressions*</a:t>
            </a:r>
          </a:p>
        </p:txBody>
      </p:sp>
      <p:sp>
        <p:nvSpPr>
          <p:cNvPr id="32" name="Oval 31">
            <a:extLst>
              <a:ext uri="{FF2B5EF4-FFF2-40B4-BE49-F238E27FC236}">
                <a16:creationId xmlns:a16="http://schemas.microsoft.com/office/drawing/2014/main" id="{D910E6FB-26DF-4943-8257-9D8F7F56A987}"/>
              </a:ext>
            </a:extLst>
          </p:cNvPr>
          <p:cNvSpPr/>
          <p:nvPr/>
        </p:nvSpPr>
        <p:spPr>
          <a:xfrm rot="2477156">
            <a:off x="2284060" y="1362128"/>
            <a:ext cx="1120098" cy="3487972"/>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1D491E5-592E-4704-9BE3-550D646DD23B}"/>
              </a:ext>
            </a:extLst>
          </p:cNvPr>
          <p:cNvSpPr txBox="1"/>
          <p:nvPr/>
        </p:nvSpPr>
        <p:spPr>
          <a:xfrm>
            <a:off x="5903018" y="2870168"/>
            <a:ext cx="27517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3) River flood plains</a:t>
            </a:r>
          </a:p>
        </p:txBody>
      </p:sp>
      <p:sp>
        <p:nvSpPr>
          <p:cNvPr id="34" name="Oval 33">
            <a:extLst>
              <a:ext uri="{FF2B5EF4-FFF2-40B4-BE49-F238E27FC236}">
                <a16:creationId xmlns:a16="http://schemas.microsoft.com/office/drawing/2014/main" id="{818D85DA-BFBE-4EC9-B67E-F5C23929CF36}"/>
              </a:ext>
            </a:extLst>
          </p:cNvPr>
          <p:cNvSpPr/>
          <p:nvPr/>
        </p:nvSpPr>
        <p:spPr>
          <a:xfrm rot="973187">
            <a:off x="1700244" y="3060006"/>
            <a:ext cx="342440" cy="1712368"/>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6B1C5D1-1086-4393-8515-6D0C0425B438}"/>
              </a:ext>
            </a:extLst>
          </p:cNvPr>
          <p:cNvSpPr txBox="1"/>
          <p:nvPr/>
        </p:nvSpPr>
        <p:spPr>
          <a:xfrm>
            <a:off x="5908916" y="3751946"/>
            <a:ext cx="27517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5) Marine clay deposits</a:t>
            </a:r>
          </a:p>
        </p:txBody>
      </p:sp>
      <p:sp>
        <p:nvSpPr>
          <p:cNvPr id="36" name="Oval 35">
            <a:extLst>
              <a:ext uri="{FF2B5EF4-FFF2-40B4-BE49-F238E27FC236}">
                <a16:creationId xmlns:a16="http://schemas.microsoft.com/office/drawing/2014/main" id="{637207C6-DA88-454D-A6F1-A4ED90778331}"/>
              </a:ext>
            </a:extLst>
          </p:cNvPr>
          <p:cNvSpPr/>
          <p:nvPr/>
        </p:nvSpPr>
        <p:spPr>
          <a:xfrm rot="2477156">
            <a:off x="2500677" y="3758160"/>
            <a:ext cx="488281" cy="1316029"/>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1791830-0ECC-4E5F-8DEE-D0F82533C3DA}"/>
              </a:ext>
            </a:extLst>
          </p:cNvPr>
          <p:cNvSpPr/>
          <p:nvPr/>
        </p:nvSpPr>
        <p:spPr>
          <a:xfrm rot="3716120">
            <a:off x="3513540" y="2973108"/>
            <a:ext cx="488281" cy="1316029"/>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BC71F6D-0A79-4DED-B5A4-525BD334B882}"/>
              </a:ext>
            </a:extLst>
          </p:cNvPr>
          <p:cNvSpPr/>
          <p:nvPr/>
        </p:nvSpPr>
        <p:spPr>
          <a:xfrm rot="3661420">
            <a:off x="1217776" y="1058707"/>
            <a:ext cx="967386" cy="2709885"/>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1AE00B8-C0FB-43BC-8CE8-DBE0060F2932}"/>
              </a:ext>
            </a:extLst>
          </p:cNvPr>
          <p:cNvSpPr txBox="1"/>
          <p:nvPr/>
        </p:nvSpPr>
        <p:spPr>
          <a:xfrm>
            <a:off x="5902036" y="3311948"/>
            <a:ext cx="275171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4) Terminal moraines</a:t>
            </a:r>
          </a:p>
        </p:txBody>
      </p:sp>
      <p:sp>
        <p:nvSpPr>
          <p:cNvPr id="40" name="Oval 39">
            <a:extLst>
              <a:ext uri="{FF2B5EF4-FFF2-40B4-BE49-F238E27FC236}">
                <a16:creationId xmlns:a16="http://schemas.microsoft.com/office/drawing/2014/main" id="{4A99172E-C4B6-4A8B-A5AD-77B08A708795}"/>
              </a:ext>
            </a:extLst>
          </p:cNvPr>
          <p:cNvSpPr/>
          <p:nvPr/>
        </p:nvSpPr>
        <p:spPr>
          <a:xfrm rot="3716120">
            <a:off x="2876983" y="4543212"/>
            <a:ext cx="488281" cy="1316029"/>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60F72F3-C529-4333-89F5-76CB4F5CD0DD}"/>
              </a:ext>
            </a:extLst>
          </p:cNvPr>
          <p:cNvSpPr/>
          <p:nvPr/>
        </p:nvSpPr>
        <p:spPr>
          <a:xfrm rot="4550214">
            <a:off x="1009731" y="4925772"/>
            <a:ext cx="488281" cy="1792707"/>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17F986-DA0B-4917-8497-B51B86374A63}"/>
              </a:ext>
            </a:extLst>
          </p:cNvPr>
          <p:cNvSpPr txBox="1"/>
          <p:nvPr/>
        </p:nvSpPr>
        <p:spPr>
          <a:xfrm>
            <a:off x="0" y="86721"/>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New England Vs30 and geologic terrain</a:t>
            </a:r>
          </a:p>
        </p:txBody>
      </p:sp>
      <p:sp>
        <p:nvSpPr>
          <p:cNvPr id="44" name="Rectangle 43">
            <a:extLst>
              <a:ext uri="{FF2B5EF4-FFF2-40B4-BE49-F238E27FC236}">
                <a16:creationId xmlns:a16="http://schemas.microsoft.com/office/drawing/2014/main" id="{5CAF272B-C9EA-4415-BBAC-11E4AC69DA33}"/>
              </a:ext>
            </a:extLst>
          </p:cNvPr>
          <p:cNvSpPr/>
          <p:nvPr/>
        </p:nvSpPr>
        <p:spPr>
          <a:xfrm>
            <a:off x="5366385" y="5626100"/>
            <a:ext cx="3652268" cy="1162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DEECF7C-107F-414C-81F2-B6A5DAE18BBD}"/>
              </a:ext>
            </a:extLst>
          </p:cNvPr>
          <p:cNvSpPr/>
          <p:nvPr/>
        </p:nvSpPr>
        <p:spPr>
          <a:xfrm>
            <a:off x="4453185" y="6290985"/>
            <a:ext cx="3652268" cy="5280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67784A9-F708-4B43-AC23-E02995CB1EF3}"/>
              </a:ext>
            </a:extLst>
          </p:cNvPr>
          <p:cNvSpPr txBox="1"/>
          <p:nvPr/>
        </p:nvSpPr>
        <p:spPr>
          <a:xfrm>
            <a:off x="8826545"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1</a:t>
            </a:r>
          </a:p>
        </p:txBody>
      </p:sp>
      <p:sp>
        <p:nvSpPr>
          <p:cNvPr id="3" name="TextBox 2">
            <a:extLst>
              <a:ext uri="{FF2B5EF4-FFF2-40B4-BE49-F238E27FC236}">
                <a16:creationId xmlns:a16="http://schemas.microsoft.com/office/drawing/2014/main" id="{CD9723A1-A4B2-4DAC-AB1D-A9C9B4A35E05}"/>
              </a:ext>
            </a:extLst>
          </p:cNvPr>
          <p:cNvSpPr txBox="1"/>
          <p:nvPr/>
        </p:nvSpPr>
        <p:spPr>
          <a:xfrm>
            <a:off x="5809398" y="5631837"/>
            <a:ext cx="309804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 data presented in this presentation</a:t>
            </a:r>
          </a:p>
        </p:txBody>
      </p:sp>
    </p:spTree>
    <p:extLst>
      <p:ext uri="{BB962C8B-B14F-4D97-AF65-F5344CB8AC3E}">
        <p14:creationId xmlns:p14="http://schemas.microsoft.com/office/powerpoint/2010/main" val="20506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animBg="1"/>
      <p:bldP spid="33" grpId="0"/>
      <p:bldP spid="34" grpId="0" animBg="1"/>
      <p:bldP spid="35" grpId="0"/>
      <p:bldP spid="36" grpId="0" animBg="1"/>
      <p:bldP spid="37" grpId="0" animBg="1"/>
      <p:bldP spid="38" grpId="0" animBg="1"/>
      <p:bldP spid="39" grpId="0"/>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4BB18-F90C-4749-9AF3-01EC9FD1B7E6}"/>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Processing steps for the HVSR</a:t>
            </a:r>
          </a:p>
        </p:txBody>
      </p:sp>
      <p:pic>
        <p:nvPicPr>
          <p:cNvPr id="4" name="Picture 3" descr="Chart, histogram&#10;&#10;Description automatically generated">
            <a:extLst>
              <a:ext uri="{FF2B5EF4-FFF2-40B4-BE49-F238E27FC236}">
                <a16:creationId xmlns:a16="http://schemas.microsoft.com/office/drawing/2014/main" id="{F5538780-D1D7-4376-9819-DC60534ECE78}"/>
              </a:ext>
            </a:extLst>
          </p:cNvPr>
          <p:cNvPicPr>
            <a:picLocks noChangeAspect="1"/>
          </p:cNvPicPr>
          <p:nvPr/>
        </p:nvPicPr>
        <p:blipFill>
          <a:blip r:embed="rId2"/>
          <a:stretch>
            <a:fillRect/>
          </a:stretch>
        </p:blipFill>
        <p:spPr>
          <a:xfrm>
            <a:off x="818147" y="1066800"/>
            <a:ext cx="7507705" cy="2488709"/>
          </a:xfrm>
          <a:prstGeom prst="rect">
            <a:avLst/>
          </a:prstGeom>
        </p:spPr>
      </p:pic>
      <p:pic>
        <p:nvPicPr>
          <p:cNvPr id="6" name="Picture 5" descr="Chart, histogram&#10;&#10;Description automatically generated">
            <a:extLst>
              <a:ext uri="{FF2B5EF4-FFF2-40B4-BE49-F238E27FC236}">
                <a16:creationId xmlns:a16="http://schemas.microsoft.com/office/drawing/2014/main" id="{89BEFC58-19DF-4D92-8E7E-04524867F340}"/>
              </a:ext>
            </a:extLst>
          </p:cNvPr>
          <p:cNvPicPr>
            <a:picLocks noChangeAspect="1"/>
          </p:cNvPicPr>
          <p:nvPr/>
        </p:nvPicPr>
        <p:blipFill>
          <a:blip r:embed="rId3"/>
          <a:stretch>
            <a:fillRect/>
          </a:stretch>
        </p:blipFill>
        <p:spPr>
          <a:xfrm>
            <a:off x="818147" y="3835066"/>
            <a:ext cx="3478731" cy="2609048"/>
          </a:xfrm>
          <a:prstGeom prst="rect">
            <a:avLst/>
          </a:prstGeom>
        </p:spPr>
      </p:pic>
      <p:pic>
        <p:nvPicPr>
          <p:cNvPr id="8" name="Picture 7" descr="Chart, histogram&#10;&#10;Description automatically generated">
            <a:extLst>
              <a:ext uri="{FF2B5EF4-FFF2-40B4-BE49-F238E27FC236}">
                <a16:creationId xmlns:a16="http://schemas.microsoft.com/office/drawing/2014/main" id="{2FC83306-4F5E-44D4-8C7A-E742B6BD14BF}"/>
              </a:ext>
            </a:extLst>
          </p:cNvPr>
          <p:cNvPicPr>
            <a:picLocks noChangeAspect="1"/>
          </p:cNvPicPr>
          <p:nvPr/>
        </p:nvPicPr>
        <p:blipFill>
          <a:blip r:embed="rId4"/>
          <a:stretch>
            <a:fillRect/>
          </a:stretch>
        </p:blipFill>
        <p:spPr>
          <a:xfrm>
            <a:off x="4848726" y="3835066"/>
            <a:ext cx="3478730" cy="2609048"/>
          </a:xfrm>
          <a:prstGeom prst="rect">
            <a:avLst/>
          </a:prstGeom>
        </p:spPr>
      </p:pic>
      <p:sp>
        <p:nvSpPr>
          <p:cNvPr id="9" name="Rectangle 8">
            <a:extLst>
              <a:ext uri="{FF2B5EF4-FFF2-40B4-BE49-F238E27FC236}">
                <a16:creationId xmlns:a16="http://schemas.microsoft.com/office/drawing/2014/main" id="{A0BED54C-ECE6-4A99-A0F3-53321B4F14A7}"/>
              </a:ext>
            </a:extLst>
          </p:cNvPr>
          <p:cNvSpPr/>
          <p:nvPr/>
        </p:nvSpPr>
        <p:spPr>
          <a:xfrm>
            <a:off x="4516778" y="5996367"/>
            <a:ext cx="342997"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F69894-4B92-4E87-A3E2-7320DFB7106F}"/>
              </a:ext>
            </a:extLst>
          </p:cNvPr>
          <p:cNvSpPr/>
          <p:nvPr/>
        </p:nvSpPr>
        <p:spPr>
          <a:xfrm>
            <a:off x="7931217" y="6323798"/>
            <a:ext cx="808522" cy="3974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A9BF8B-1B62-4CD3-B618-07B86E390347}"/>
              </a:ext>
            </a:extLst>
          </p:cNvPr>
          <p:cNvSpPr txBox="1"/>
          <p:nvPr/>
        </p:nvSpPr>
        <p:spPr>
          <a:xfrm>
            <a:off x="8831094"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96421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3CB739-00D5-4FF5-B098-631D1F983C9B}"/>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NE FFD, </a:t>
            </a:r>
            <a:r>
              <a:rPr lang="en-US" sz="3600" b="1" dirty="0" err="1">
                <a:solidFill>
                  <a:srgbClr val="2072AE"/>
                </a:solidFill>
                <a:latin typeface="Times New Roman" panose="02020603050405020304" pitchFamily="18" charset="0"/>
                <a:cs typeface="Times New Roman" panose="02020603050405020304" pitchFamily="18" charset="0"/>
              </a:rPr>
              <a:t>Pemigewasset</a:t>
            </a:r>
            <a:r>
              <a:rPr lang="en-US" sz="3600" b="1" dirty="0">
                <a:solidFill>
                  <a:srgbClr val="2072AE"/>
                </a:solidFill>
                <a:latin typeface="Times New Roman" panose="02020603050405020304" pitchFamily="18" charset="0"/>
                <a:cs typeface="Times New Roman" panose="02020603050405020304" pitchFamily="18" charset="0"/>
              </a:rPr>
              <a:t> river</a:t>
            </a:r>
          </a:p>
        </p:txBody>
      </p:sp>
      <p:grpSp>
        <p:nvGrpSpPr>
          <p:cNvPr id="5" name="Group 4">
            <a:extLst>
              <a:ext uri="{FF2B5EF4-FFF2-40B4-BE49-F238E27FC236}">
                <a16:creationId xmlns:a16="http://schemas.microsoft.com/office/drawing/2014/main" id="{4CF989C6-C05F-427B-8B58-017FB642527A}"/>
              </a:ext>
            </a:extLst>
          </p:cNvPr>
          <p:cNvGrpSpPr>
            <a:grpSpLocks noChangeAspect="1"/>
          </p:cNvGrpSpPr>
          <p:nvPr/>
        </p:nvGrpSpPr>
        <p:grpSpPr>
          <a:xfrm>
            <a:off x="319150" y="990600"/>
            <a:ext cx="3559296" cy="2743200"/>
            <a:chOff x="2478150" y="1815240"/>
            <a:chExt cx="4187700" cy="3227520"/>
          </a:xfrm>
        </p:grpSpPr>
        <p:pic>
          <p:nvPicPr>
            <p:cNvPr id="3" name="Picture 2">
              <a:extLst>
                <a:ext uri="{FF2B5EF4-FFF2-40B4-BE49-F238E27FC236}">
                  <a16:creationId xmlns:a16="http://schemas.microsoft.com/office/drawing/2014/main" id="{FFE06BD2-10F9-4512-9F3B-426AF526286D}"/>
                </a:ext>
              </a:extLst>
            </p:cNvPr>
            <p:cNvPicPr>
              <a:picLocks noChangeAspect="1"/>
            </p:cNvPicPr>
            <p:nvPr/>
          </p:nvPicPr>
          <p:blipFill>
            <a:blip r:embed="rId2"/>
            <a:stretch>
              <a:fillRect/>
            </a:stretch>
          </p:blipFill>
          <p:spPr>
            <a:xfrm>
              <a:off x="2478150" y="1815240"/>
              <a:ext cx="4187700" cy="3227520"/>
            </a:xfrm>
            <a:prstGeom prst="rect">
              <a:avLst/>
            </a:prstGeom>
          </p:spPr>
        </p:pic>
        <p:pic>
          <p:nvPicPr>
            <p:cNvPr id="4" name="Picture 3">
              <a:extLst>
                <a:ext uri="{FF2B5EF4-FFF2-40B4-BE49-F238E27FC236}">
                  <a16:creationId xmlns:a16="http://schemas.microsoft.com/office/drawing/2014/main" id="{FE33C2A6-3042-41AB-88F8-B5988ECF9D1A}"/>
                </a:ext>
              </a:extLst>
            </p:cNvPr>
            <p:cNvPicPr>
              <a:picLocks noChangeAspect="1"/>
            </p:cNvPicPr>
            <p:nvPr/>
          </p:nvPicPr>
          <p:blipFill>
            <a:blip r:embed="rId3"/>
            <a:stretch>
              <a:fillRect/>
            </a:stretch>
          </p:blipFill>
          <p:spPr>
            <a:xfrm>
              <a:off x="3165525" y="4577314"/>
              <a:ext cx="2812950" cy="370371"/>
            </a:xfrm>
            <a:prstGeom prst="rect">
              <a:avLst/>
            </a:prstGeom>
          </p:spPr>
        </p:pic>
      </p:grpSp>
      <p:pic>
        <p:nvPicPr>
          <p:cNvPr id="6" name="Picture 5">
            <a:extLst>
              <a:ext uri="{FF2B5EF4-FFF2-40B4-BE49-F238E27FC236}">
                <a16:creationId xmlns:a16="http://schemas.microsoft.com/office/drawing/2014/main" id="{8E736222-417B-4388-86AC-79C75ED0F4F1}"/>
              </a:ext>
            </a:extLst>
          </p:cNvPr>
          <p:cNvPicPr>
            <a:picLocks noChangeAspect="1"/>
          </p:cNvPicPr>
          <p:nvPr/>
        </p:nvPicPr>
        <p:blipFill>
          <a:blip r:embed="rId4"/>
          <a:stretch>
            <a:fillRect/>
          </a:stretch>
        </p:blipFill>
        <p:spPr>
          <a:xfrm>
            <a:off x="552482" y="3263307"/>
            <a:ext cx="238976" cy="424272"/>
          </a:xfrm>
          <a:prstGeom prst="rect">
            <a:avLst/>
          </a:prstGeom>
        </p:spPr>
      </p:pic>
      <p:pic>
        <p:nvPicPr>
          <p:cNvPr id="7" name="Picture 6">
            <a:extLst>
              <a:ext uri="{FF2B5EF4-FFF2-40B4-BE49-F238E27FC236}">
                <a16:creationId xmlns:a16="http://schemas.microsoft.com/office/drawing/2014/main" id="{3023F152-B0E1-4AAD-B30C-FB81305B5739}"/>
              </a:ext>
            </a:extLst>
          </p:cNvPr>
          <p:cNvPicPr>
            <a:picLocks noChangeAspect="1"/>
          </p:cNvPicPr>
          <p:nvPr/>
        </p:nvPicPr>
        <p:blipFill>
          <a:blip r:embed="rId5"/>
          <a:stretch>
            <a:fillRect/>
          </a:stretch>
        </p:blipFill>
        <p:spPr>
          <a:xfrm>
            <a:off x="3259815" y="2881588"/>
            <a:ext cx="555042" cy="771404"/>
          </a:xfrm>
          <a:prstGeom prst="rect">
            <a:avLst/>
          </a:prstGeom>
        </p:spPr>
      </p:pic>
      <p:grpSp>
        <p:nvGrpSpPr>
          <p:cNvPr id="13" name="Group 12">
            <a:extLst>
              <a:ext uri="{FF2B5EF4-FFF2-40B4-BE49-F238E27FC236}">
                <a16:creationId xmlns:a16="http://schemas.microsoft.com/office/drawing/2014/main" id="{E72ED8AD-560D-49BA-AD19-2ADF3C64DD8A}"/>
              </a:ext>
            </a:extLst>
          </p:cNvPr>
          <p:cNvGrpSpPr/>
          <p:nvPr/>
        </p:nvGrpSpPr>
        <p:grpSpPr>
          <a:xfrm>
            <a:off x="319150" y="4043288"/>
            <a:ext cx="3559296" cy="2743200"/>
            <a:chOff x="4252953" y="1300088"/>
            <a:chExt cx="3559296" cy="2743200"/>
          </a:xfrm>
        </p:grpSpPr>
        <p:grpSp>
          <p:nvGrpSpPr>
            <p:cNvPr id="10" name="Group 9">
              <a:extLst>
                <a:ext uri="{FF2B5EF4-FFF2-40B4-BE49-F238E27FC236}">
                  <a16:creationId xmlns:a16="http://schemas.microsoft.com/office/drawing/2014/main" id="{7A735354-9748-49F4-B47C-9C0BD0DC98D8}"/>
                </a:ext>
              </a:extLst>
            </p:cNvPr>
            <p:cNvGrpSpPr>
              <a:grpSpLocks noChangeAspect="1"/>
            </p:cNvGrpSpPr>
            <p:nvPr/>
          </p:nvGrpSpPr>
          <p:grpSpPr>
            <a:xfrm>
              <a:off x="4252953" y="1300088"/>
              <a:ext cx="3559296" cy="2743200"/>
              <a:chOff x="4252953" y="1300088"/>
              <a:chExt cx="4187700" cy="3227520"/>
            </a:xfrm>
          </p:grpSpPr>
          <p:pic>
            <p:nvPicPr>
              <p:cNvPr id="8" name="Picture 7">
                <a:extLst>
                  <a:ext uri="{FF2B5EF4-FFF2-40B4-BE49-F238E27FC236}">
                    <a16:creationId xmlns:a16="http://schemas.microsoft.com/office/drawing/2014/main" id="{25BF231E-E9D8-4B58-B9A9-610BB8CD93E2}"/>
                  </a:ext>
                </a:extLst>
              </p:cNvPr>
              <p:cNvPicPr>
                <a:picLocks noChangeAspect="1"/>
              </p:cNvPicPr>
              <p:nvPr/>
            </p:nvPicPr>
            <p:blipFill>
              <a:blip r:embed="rId6"/>
              <a:stretch>
                <a:fillRect/>
              </a:stretch>
            </p:blipFill>
            <p:spPr>
              <a:xfrm>
                <a:off x="4252953" y="1300088"/>
                <a:ext cx="4187700" cy="3227520"/>
              </a:xfrm>
              <a:prstGeom prst="rect">
                <a:avLst/>
              </a:prstGeom>
            </p:spPr>
          </p:pic>
          <p:pic>
            <p:nvPicPr>
              <p:cNvPr id="9" name="Picture 8">
                <a:extLst>
                  <a:ext uri="{FF2B5EF4-FFF2-40B4-BE49-F238E27FC236}">
                    <a16:creationId xmlns:a16="http://schemas.microsoft.com/office/drawing/2014/main" id="{360E9289-5B5C-49F2-AFC8-0EBE08E5C525}"/>
                  </a:ext>
                </a:extLst>
              </p:cNvPr>
              <p:cNvPicPr>
                <a:picLocks noChangeAspect="1"/>
              </p:cNvPicPr>
              <p:nvPr/>
            </p:nvPicPr>
            <p:blipFill>
              <a:blip r:embed="rId7"/>
              <a:stretch>
                <a:fillRect/>
              </a:stretch>
            </p:blipFill>
            <p:spPr>
              <a:xfrm>
                <a:off x="5377018" y="4032308"/>
                <a:ext cx="2812950" cy="370371"/>
              </a:xfrm>
              <a:prstGeom prst="rect">
                <a:avLst/>
              </a:prstGeom>
            </p:spPr>
          </p:pic>
        </p:grpSp>
        <p:pic>
          <p:nvPicPr>
            <p:cNvPr id="11" name="Picture 10">
              <a:extLst>
                <a:ext uri="{FF2B5EF4-FFF2-40B4-BE49-F238E27FC236}">
                  <a16:creationId xmlns:a16="http://schemas.microsoft.com/office/drawing/2014/main" id="{77A72061-4566-442E-95E1-00CAAE3CE5F7}"/>
                </a:ext>
              </a:extLst>
            </p:cNvPr>
            <p:cNvPicPr>
              <a:picLocks noChangeAspect="1"/>
            </p:cNvPicPr>
            <p:nvPr/>
          </p:nvPicPr>
          <p:blipFill>
            <a:blip r:embed="rId4"/>
            <a:stretch>
              <a:fillRect/>
            </a:stretch>
          </p:blipFill>
          <p:spPr>
            <a:xfrm>
              <a:off x="4696347" y="3520925"/>
              <a:ext cx="238976" cy="424272"/>
            </a:xfrm>
            <a:prstGeom prst="rect">
              <a:avLst/>
            </a:prstGeom>
          </p:spPr>
        </p:pic>
        <p:pic>
          <p:nvPicPr>
            <p:cNvPr id="12" name="Picture 11">
              <a:extLst>
                <a:ext uri="{FF2B5EF4-FFF2-40B4-BE49-F238E27FC236}">
                  <a16:creationId xmlns:a16="http://schemas.microsoft.com/office/drawing/2014/main" id="{949D3488-05EF-4DA5-8721-9EA35DF89AB3}"/>
                </a:ext>
              </a:extLst>
            </p:cNvPr>
            <p:cNvPicPr>
              <a:picLocks noChangeAspect="1"/>
            </p:cNvPicPr>
            <p:nvPr/>
          </p:nvPicPr>
          <p:blipFill>
            <a:blip r:embed="rId5"/>
            <a:stretch>
              <a:fillRect/>
            </a:stretch>
          </p:blipFill>
          <p:spPr>
            <a:xfrm>
              <a:off x="7150673" y="3165701"/>
              <a:ext cx="555042" cy="771404"/>
            </a:xfrm>
            <a:prstGeom prst="rect">
              <a:avLst/>
            </a:prstGeom>
          </p:spPr>
        </p:pic>
      </p:grpSp>
      <p:pic>
        <p:nvPicPr>
          <p:cNvPr id="15" name="Picture 14">
            <a:extLst>
              <a:ext uri="{FF2B5EF4-FFF2-40B4-BE49-F238E27FC236}">
                <a16:creationId xmlns:a16="http://schemas.microsoft.com/office/drawing/2014/main" id="{ED3190AA-6EC6-403B-9781-B958AA7E4FB4}"/>
              </a:ext>
            </a:extLst>
          </p:cNvPr>
          <p:cNvPicPr>
            <a:picLocks noChangeAspect="1"/>
          </p:cNvPicPr>
          <p:nvPr/>
        </p:nvPicPr>
        <p:blipFill>
          <a:blip r:embed="rId8"/>
          <a:stretch>
            <a:fillRect/>
          </a:stretch>
        </p:blipFill>
        <p:spPr>
          <a:xfrm>
            <a:off x="7695225" y="1635345"/>
            <a:ext cx="1448775" cy="1195770"/>
          </a:xfrm>
          <a:prstGeom prst="rect">
            <a:avLst/>
          </a:prstGeom>
        </p:spPr>
      </p:pic>
      <p:pic>
        <p:nvPicPr>
          <p:cNvPr id="17" name="Picture 16" descr="Chart, histogram&#10;&#10;Description automatically generated">
            <a:extLst>
              <a:ext uri="{FF2B5EF4-FFF2-40B4-BE49-F238E27FC236}">
                <a16:creationId xmlns:a16="http://schemas.microsoft.com/office/drawing/2014/main" id="{0958834F-CF4F-4F4E-A829-8098CDE6310B}"/>
              </a:ext>
            </a:extLst>
          </p:cNvPr>
          <p:cNvPicPr>
            <a:picLocks noChangeAspect="1"/>
          </p:cNvPicPr>
          <p:nvPr/>
        </p:nvPicPr>
        <p:blipFill>
          <a:blip r:embed="rId9"/>
          <a:stretch>
            <a:fillRect/>
          </a:stretch>
        </p:blipFill>
        <p:spPr>
          <a:xfrm>
            <a:off x="4037625" y="968467"/>
            <a:ext cx="3657600" cy="2743200"/>
          </a:xfrm>
          <a:prstGeom prst="rect">
            <a:avLst/>
          </a:prstGeom>
        </p:spPr>
      </p:pic>
      <p:pic>
        <p:nvPicPr>
          <p:cNvPr id="19" name="Picture 18" descr="Chart&#10;&#10;Description automatically generated">
            <a:extLst>
              <a:ext uri="{FF2B5EF4-FFF2-40B4-BE49-F238E27FC236}">
                <a16:creationId xmlns:a16="http://schemas.microsoft.com/office/drawing/2014/main" id="{44C62644-436B-48B3-84E5-A2AA7B9C66A1}"/>
              </a:ext>
            </a:extLst>
          </p:cNvPr>
          <p:cNvPicPr>
            <a:picLocks noChangeAspect="1"/>
          </p:cNvPicPr>
          <p:nvPr/>
        </p:nvPicPr>
        <p:blipFill>
          <a:blip r:embed="rId10"/>
          <a:stretch>
            <a:fillRect/>
          </a:stretch>
        </p:blipFill>
        <p:spPr>
          <a:xfrm>
            <a:off x="4051928" y="3970517"/>
            <a:ext cx="3657600" cy="2743200"/>
          </a:xfrm>
          <a:prstGeom prst="rect">
            <a:avLst/>
          </a:prstGeom>
        </p:spPr>
      </p:pic>
      <p:sp>
        <p:nvSpPr>
          <p:cNvPr id="20" name="Rectangle 19">
            <a:extLst>
              <a:ext uri="{FF2B5EF4-FFF2-40B4-BE49-F238E27FC236}">
                <a16:creationId xmlns:a16="http://schemas.microsoft.com/office/drawing/2014/main" id="{D3EB4197-4122-4CCC-852E-B642796D83D5}"/>
              </a:ext>
            </a:extLst>
          </p:cNvPr>
          <p:cNvSpPr/>
          <p:nvPr/>
        </p:nvSpPr>
        <p:spPr>
          <a:xfrm>
            <a:off x="7621770" y="6073412"/>
            <a:ext cx="1203080"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315DE18-B569-4B43-A256-43BFB90AF2B6}"/>
              </a:ext>
            </a:extLst>
          </p:cNvPr>
          <p:cNvSpPr txBox="1"/>
          <p:nvPr/>
        </p:nvSpPr>
        <p:spPr>
          <a:xfrm>
            <a:off x="8831094"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13230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a mountain in the background&#10;&#10;Description automatically generated">
            <a:extLst>
              <a:ext uri="{FF2B5EF4-FFF2-40B4-BE49-F238E27FC236}">
                <a16:creationId xmlns:a16="http://schemas.microsoft.com/office/drawing/2014/main" id="{2ED4AA03-11DE-423E-B0CF-C62F693C6A57}"/>
              </a:ext>
            </a:extLst>
          </p:cNvPr>
          <p:cNvPicPr>
            <a:picLocks noChangeAspect="1"/>
          </p:cNvPicPr>
          <p:nvPr/>
        </p:nvPicPr>
        <p:blipFill>
          <a:blip r:embed="rId2"/>
          <a:stretch>
            <a:fillRect/>
          </a:stretch>
        </p:blipFill>
        <p:spPr>
          <a:xfrm>
            <a:off x="891860" y="1066800"/>
            <a:ext cx="6547479" cy="5558472"/>
          </a:xfrm>
          <a:prstGeom prst="rect">
            <a:avLst/>
          </a:prstGeom>
        </p:spPr>
      </p:pic>
      <p:sp>
        <p:nvSpPr>
          <p:cNvPr id="4" name="TextBox 3">
            <a:extLst>
              <a:ext uri="{FF2B5EF4-FFF2-40B4-BE49-F238E27FC236}">
                <a16:creationId xmlns:a16="http://schemas.microsoft.com/office/drawing/2014/main" id="{80495151-4596-447E-8886-68788FD28609}"/>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FFD, from Google Earth</a:t>
            </a:r>
          </a:p>
        </p:txBody>
      </p:sp>
      <p:sp>
        <p:nvSpPr>
          <p:cNvPr id="5" name="TextBox 4">
            <a:extLst>
              <a:ext uri="{FF2B5EF4-FFF2-40B4-BE49-F238E27FC236}">
                <a16:creationId xmlns:a16="http://schemas.microsoft.com/office/drawing/2014/main" id="{F72D5E4D-88EA-40A2-B901-0299340B66B4}"/>
              </a:ext>
            </a:extLst>
          </p:cNvPr>
          <p:cNvSpPr txBox="1"/>
          <p:nvPr/>
        </p:nvSpPr>
        <p:spPr>
          <a:xfrm>
            <a:off x="7709608" y="1314102"/>
            <a:ext cx="1355332"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Vertical exaggeration 3x</a:t>
            </a:r>
          </a:p>
        </p:txBody>
      </p:sp>
      <p:sp>
        <p:nvSpPr>
          <p:cNvPr id="6" name="Isosceles Triangle 5">
            <a:extLst>
              <a:ext uri="{FF2B5EF4-FFF2-40B4-BE49-F238E27FC236}">
                <a16:creationId xmlns:a16="http://schemas.microsoft.com/office/drawing/2014/main" id="{7A00BFB5-9BAC-4924-B92F-954B66DFAB7F}"/>
              </a:ext>
            </a:extLst>
          </p:cNvPr>
          <p:cNvSpPr/>
          <p:nvPr/>
        </p:nvSpPr>
        <p:spPr>
          <a:xfrm>
            <a:off x="4064000" y="3581400"/>
            <a:ext cx="304800" cy="3048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9B4C1A4-127A-4FA6-86D6-18000B505901}"/>
              </a:ext>
            </a:extLst>
          </p:cNvPr>
          <p:cNvSpPr txBox="1"/>
          <p:nvPr/>
        </p:nvSpPr>
        <p:spPr>
          <a:xfrm>
            <a:off x="4368800" y="3292031"/>
            <a:ext cx="607859"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FFD</a:t>
            </a:r>
          </a:p>
        </p:txBody>
      </p:sp>
      <p:sp>
        <p:nvSpPr>
          <p:cNvPr id="8" name="TextBox 7">
            <a:extLst>
              <a:ext uri="{FF2B5EF4-FFF2-40B4-BE49-F238E27FC236}">
                <a16:creationId xmlns:a16="http://schemas.microsoft.com/office/drawing/2014/main" id="{4D1A608F-1767-47C8-B4BD-1B678394B60E}"/>
              </a:ext>
            </a:extLst>
          </p:cNvPr>
          <p:cNvSpPr txBox="1"/>
          <p:nvPr/>
        </p:nvSpPr>
        <p:spPr>
          <a:xfrm>
            <a:off x="2975531" y="5066268"/>
            <a:ext cx="1980029"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Franklin Falls Dam</a:t>
            </a:r>
          </a:p>
        </p:txBody>
      </p:sp>
      <p:sp>
        <p:nvSpPr>
          <p:cNvPr id="9" name="Arrow: Down 8">
            <a:extLst>
              <a:ext uri="{FF2B5EF4-FFF2-40B4-BE49-F238E27FC236}">
                <a16:creationId xmlns:a16="http://schemas.microsoft.com/office/drawing/2014/main" id="{135D0B28-C7BA-4C69-AFA1-85757627E5D1}"/>
              </a:ext>
            </a:extLst>
          </p:cNvPr>
          <p:cNvSpPr/>
          <p:nvPr/>
        </p:nvSpPr>
        <p:spPr>
          <a:xfrm rot="7568779">
            <a:off x="2509128" y="4461843"/>
            <a:ext cx="317500" cy="6668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AA0316-AC1E-4EA8-B35A-B4D0F289AA82}"/>
              </a:ext>
            </a:extLst>
          </p:cNvPr>
          <p:cNvSpPr txBox="1"/>
          <p:nvPr/>
        </p:nvSpPr>
        <p:spPr>
          <a:xfrm>
            <a:off x="2810431" y="2436336"/>
            <a:ext cx="2063385" cy="369332"/>
          </a:xfrm>
          <a:prstGeom prst="rect">
            <a:avLst/>
          </a:prstGeom>
          <a:solidFill>
            <a:schemeClr val="bg1"/>
          </a:solidFill>
          <a:ln>
            <a:solidFill>
              <a:schemeClr val="tx1"/>
            </a:solidFill>
          </a:ln>
        </p:spPr>
        <p:txBody>
          <a:bodyPr wrap="none" rtlCol="0">
            <a:spAutoFit/>
          </a:bodyPr>
          <a:lstStyle/>
          <a:p>
            <a:r>
              <a:rPr lang="en-US" dirty="0" err="1">
                <a:latin typeface="Times New Roman" panose="02020603050405020304" pitchFamily="18" charset="0"/>
                <a:cs typeface="Times New Roman" panose="02020603050405020304" pitchFamily="18" charset="0"/>
              </a:rPr>
              <a:t>Pemigewasset</a:t>
            </a:r>
            <a:r>
              <a:rPr lang="en-US" dirty="0">
                <a:latin typeface="Times New Roman" panose="02020603050405020304" pitchFamily="18" charset="0"/>
                <a:cs typeface="Times New Roman" panose="02020603050405020304" pitchFamily="18" charset="0"/>
              </a:rPr>
              <a:t> River</a:t>
            </a:r>
          </a:p>
        </p:txBody>
      </p:sp>
      <p:sp>
        <p:nvSpPr>
          <p:cNvPr id="11" name="Arrow: Down 10">
            <a:extLst>
              <a:ext uri="{FF2B5EF4-FFF2-40B4-BE49-F238E27FC236}">
                <a16:creationId xmlns:a16="http://schemas.microsoft.com/office/drawing/2014/main" id="{87098C27-8C90-4DFB-BB00-7785B93EEEF6}"/>
              </a:ext>
            </a:extLst>
          </p:cNvPr>
          <p:cNvSpPr/>
          <p:nvPr/>
        </p:nvSpPr>
        <p:spPr>
          <a:xfrm rot="2926660">
            <a:off x="2319180" y="2924239"/>
            <a:ext cx="317500" cy="66689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60BBC4-5AA8-4688-B73C-BD450879F8FD}"/>
              </a:ext>
            </a:extLst>
          </p:cNvPr>
          <p:cNvSpPr/>
          <p:nvPr/>
        </p:nvSpPr>
        <p:spPr>
          <a:xfrm>
            <a:off x="7469518" y="6073412"/>
            <a:ext cx="1355332"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5F65A6-F6C6-4F48-9476-F950A772907E}"/>
              </a:ext>
            </a:extLst>
          </p:cNvPr>
          <p:cNvSpPr txBox="1"/>
          <p:nvPr/>
        </p:nvSpPr>
        <p:spPr>
          <a:xfrm>
            <a:off x="8831094"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17134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7C5F7B1-AE12-4E9E-9109-50204F0E2063}"/>
              </a:ext>
            </a:extLst>
          </p:cNvPr>
          <p:cNvGrpSpPr>
            <a:grpSpLocks noChangeAspect="1"/>
          </p:cNvGrpSpPr>
          <p:nvPr/>
        </p:nvGrpSpPr>
        <p:grpSpPr>
          <a:xfrm>
            <a:off x="331850" y="868031"/>
            <a:ext cx="3571004" cy="2743200"/>
            <a:chOff x="2478150" y="1820531"/>
            <a:chExt cx="4187700" cy="3216938"/>
          </a:xfrm>
        </p:grpSpPr>
        <p:pic>
          <p:nvPicPr>
            <p:cNvPr id="2" name="Picture 1">
              <a:extLst>
                <a:ext uri="{FF2B5EF4-FFF2-40B4-BE49-F238E27FC236}">
                  <a16:creationId xmlns:a16="http://schemas.microsoft.com/office/drawing/2014/main" id="{01B92653-7B4A-4A77-9E1D-27CE5DECEF8A}"/>
                </a:ext>
              </a:extLst>
            </p:cNvPr>
            <p:cNvPicPr>
              <a:picLocks noChangeAspect="1"/>
            </p:cNvPicPr>
            <p:nvPr/>
          </p:nvPicPr>
          <p:blipFill>
            <a:blip r:embed="rId2"/>
            <a:stretch>
              <a:fillRect/>
            </a:stretch>
          </p:blipFill>
          <p:spPr>
            <a:xfrm>
              <a:off x="2478150" y="1820531"/>
              <a:ext cx="4187700" cy="3216938"/>
            </a:xfrm>
            <a:prstGeom prst="rect">
              <a:avLst/>
            </a:prstGeom>
          </p:spPr>
        </p:pic>
        <p:pic>
          <p:nvPicPr>
            <p:cNvPr id="3" name="Picture 2">
              <a:extLst>
                <a:ext uri="{FF2B5EF4-FFF2-40B4-BE49-F238E27FC236}">
                  <a16:creationId xmlns:a16="http://schemas.microsoft.com/office/drawing/2014/main" id="{C60129AB-AEE6-4054-A533-D347DA331120}"/>
                </a:ext>
              </a:extLst>
            </p:cNvPr>
            <p:cNvPicPr>
              <a:picLocks noChangeAspect="1"/>
            </p:cNvPicPr>
            <p:nvPr/>
          </p:nvPicPr>
          <p:blipFill>
            <a:blip r:embed="rId3"/>
            <a:stretch>
              <a:fillRect/>
            </a:stretch>
          </p:blipFill>
          <p:spPr>
            <a:xfrm>
              <a:off x="3345300" y="4564614"/>
              <a:ext cx="2453400" cy="370371"/>
            </a:xfrm>
            <a:prstGeom prst="rect">
              <a:avLst/>
            </a:prstGeom>
          </p:spPr>
        </p:pic>
      </p:grpSp>
      <p:pic>
        <p:nvPicPr>
          <p:cNvPr id="5" name="Picture 4">
            <a:extLst>
              <a:ext uri="{FF2B5EF4-FFF2-40B4-BE49-F238E27FC236}">
                <a16:creationId xmlns:a16="http://schemas.microsoft.com/office/drawing/2014/main" id="{00A4D2E9-3D1C-4649-B7A4-40FD56661D68}"/>
              </a:ext>
            </a:extLst>
          </p:cNvPr>
          <p:cNvPicPr>
            <a:picLocks noChangeAspect="1"/>
          </p:cNvPicPr>
          <p:nvPr/>
        </p:nvPicPr>
        <p:blipFill>
          <a:blip r:embed="rId4"/>
          <a:stretch>
            <a:fillRect/>
          </a:stretch>
        </p:blipFill>
        <p:spPr>
          <a:xfrm>
            <a:off x="582087" y="3099567"/>
            <a:ext cx="238976" cy="424272"/>
          </a:xfrm>
          <a:prstGeom prst="rect">
            <a:avLst/>
          </a:prstGeom>
        </p:spPr>
      </p:pic>
      <p:pic>
        <p:nvPicPr>
          <p:cNvPr id="6" name="Picture 5">
            <a:extLst>
              <a:ext uri="{FF2B5EF4-FFF2-40B4-BE49-F238E27FC236}">
                <a16:creationId xmlns:a16="http://schemas.microsoft.com/office/drawing/2014/main" id="{5D763004-5760-4C45-9DB4-BA0C5415A23E}"/>
              </a:ext>
            </a:extLst>
          </p:cNvPr>
          <p:cNvPicPr>
            <a:picLocks noChangeAspect="1"/>
          </p:cNvPicPr>
          <p:nvPr/>
        </p:nvPicPr>
        <p:blipFill>
          <a:blip r:embed="rId5"/>
          <a:stretch>
            <a:fillRect/>
          </a:stretch>
        </p:blipFill>
        <p:spPr>
          <a:xfrm>
            <a:off x="3195410" y="2752435"/>
            <a:ext cx="555042" cy="771404"/>
          </a:xfrm>
          <a:prstGeom prst="rect">
            <a:avLst/>
          </a:prstGeom>
        </p:spPr>
      </p:pic>
      <p:sp>
        <p:nvSpPr>
          <p:cNvPr id="7" name="TextBox 6">
            <a:extLst>
              <a:ext uri="{FF2B5EF4-FFF2-40B4-BE49-F238E27FC236}">
                <a16:creationId xmlns:a16="http://schemas.microsoft.com/office/drawing/2014/main" id="{4EB433F0-E7F6-4DBB-AE4D-F389A0EC99CC}"/>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TA stations M65A and L65A on the Cape</a:t>
            </a:r>
          </a:p>
        </p:txBody>
      </p:sp>
      <p:pic>
        <p:nvPicPr>
          <p:cNvPr id="9" name="Picture 8" descr="Chart, histogram&#10;&#10;Description automatically generated">
            <a:extLst>
              <a:ext uri="{FF2B5EF4-FFF2-40B4-BE49-F238E27FC236}">
                <a16:creationId xmlns:a16="http://schemas.microsoft.com/office/drawing/2014/main" id="{51076E2C-7DD1-477A-A7D7-6A6BB25731E3}"/>
              </a:ext>
            </a:extLst>
          </p:cNvPr>
          <p:cNvPicPr>
            <a:picLocks noChangeAspect="1"/>
          </p:cNvPicPr>
          <p:nvPr/>
        </p:nvPicPr>
        <p:blipFill>
          <a:blip r:embed="rId6"/>
          <a:stretch>
            <a:fillRect/>
          </a:stretch>
        </p:blipFill>
        <p:spPr>
          <a:xfrm>
            <a:off x="4572000" y="857394"/>
            <a:ext cx="3657600" cy="2743200"/>
          </a:xfrm>
          <a:prstGeom prst="rect">
            <a:avLst/>
          </a:prstGeom>
        </p:spPr>
      </p:pic>
      <p:pic>
        <p:nvPicPr>
          <p:cNvPr id="11" name="Picture 10" descr="Chart, histogram&#10;&#10;Description automatically generated">
            <a:extLst>
              <a:ext uri="{FF2B5EF4-FFF2-40B4-BE49-F238E27FC236}">
                <a16:creationId xmlns:a16="http://schemas.microsoft.com/office/drawing/2014/main" id="{3172B5AF-A18D-444C-84C4-F5FBD83B2D26}"/>
              </a:ext>
            </a:extLst>
          </p:cNvPr>
          <p:cNvPicPr>
            <a:picLocks noChangeAspect="1"/>
          </p:cNvPicPr>
          <p:nvPr/>
        </p:nvPicPr>
        <p:blipFill>
          <a:blip r:embed="rId7"/>
          <a:stretch>
            <a:fillRect/>
          </a:stretch>
        </p:blipFill>
        <p:spPr>
          <a:xfrm>
            <a:off x="4660900" y="3790950"/>
            <a:ext cx="3657600" cy="2743200"/>
          </a:xfrm>
          <a:prstGeom prst="rect">
            <a:avLst/>
          </a:prstGeom>
        </p:spPr>
      </p:pic>
      <p:sp>
        <p:nvSpPr>
          <p:cNvPr id="12" name="Rectangle 11">
            <a:extLst>
              <a:ext uri="{FF2B5EF4-FFF2-40B4-BE49-F238E27FC236}">
                <a16:creationId xmlns:a16="http://schemas.microsoft.com/office/drawing/2014/main" id="{E86DF5B1-37EB-49BB-BF9B-3A0669E0A4E6}"/>
              </a:ext>
            </a:extLst>
          </p:cNvPr>
          <p:cNvSpPr/>
          <p:nvPr/>
        </p:nvSpPr>
        <p:spPr>
          <a:xfrm>
            <a:off x="8091670" y="6096000"/>
            <a:ext cx="925330"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DE6678D-6AB3-4F8E-AB3A-99F4F3B00F89}"/>
              </a:ext>
            </a:extLst>
          </p:cNvPr>
          <p:cNvSpPr txBox="1"/>
          <p:nvPr/>
        </p:nvSpPr>
        <p:spPr>
          <a:xfrm>
            <a:off x="6134474" y="716147"/>
            <a:ext cx="654346"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M65A</a:t>
            </a:r>
          </a:p>
        </p:txBody>
      </p:sp>
      <p:sp>
        <p:nvSpPr>
          <p:cNvPr id="14" name="TextBox 13">
            <a:extLst>
              <a:ext uri="{FF2B5EF4-FFF2-40B4-BE49-F238E27FC236}">
                <a16:creationId xmlns:a16="http://schemas.microsoft.com/office/drawing/2014/main" id="{2213F023-DA8A-4A6B-885F-C38D0CCC1A24}"/>
              </a:ext>
            </a:extLst>
          </p:cNvPr>
          <p:cNvSpPr txBox="1"/>
          <p:nvPr/>
        </p:nvSpPr>
        <p:spPr>
          <a:xfrm>
            <a:off x="6160122" y="3649703"/>
            <a:ext cx="603050"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L65A</a:t>
            </a:r>
          </a:p>
        </p:txBody>
      </p:sp>
      <p:pic>
        <p:nvPicPr>
          <p:cNvPr id="15" name="Picture 14">
            <a:extLst>
              <a:ext uri="{FF2B5EF4-FFF2-40B4-BE49-F238E27FC236}">
                <a16:creationId xmlns:a16="http://schemas.microsoft.com/office/drawing/2014/main" id="{F704C706-3267-412D-A862-58AE4B3E2FBF}"/>
              </a:ext>
            </a:extLst>
          </p:cNvPr>
          <p:cNvPicPr>
            <a:picLocks noChangeAspect="1"/>
          </p:cNvPicPr>
          <p:nvPr/>
        </p:nvPicPr>
        <p:blipFill>
          <a:blip r:embed="rId8"/>
          <a:stretch>
            <a:fillRect/>
          </a:stretch>
        </p:blipFill>
        <p:spPr>
          <a:xfrm>
            <a:off x="469412" y="4559605"/>
            <a:ext cx="1448775" cy="1195770"/>
          </a:xfrm>
          <a:prstGeom prst="rect">
            <a:avLst/>
          </a:prstGeom>
        </p:spPr>
      </p:pic>
      <p:pic>
        <p:nvPicPr>
          <p:cNvPr id="16" name="Picture 15">
            <a:extLst>
              <a:ext uri="{FF2B5EF4-FFF2-40B4-BE49-F238E27FC236}">
                <a16:creationId xmlns:a16="http://schemas.microsoft.com/office/drawing/2014/main" id="{2F6DE89D-29B4-445C-8E0F-A7E411373C75}"/>
              </a:ext>
            </a:extLst>
          </p:cNvPr>
          <p:cNvPicPr>
            <a:picLocks noChangeAspect="1"/>
          </p:cNvPicPr>
          <p:nvPr/>
        </p:nvPicPr>
        <p:blipFill>
          <a:blip r:embed="rId9"/>
          <a:stretch>
            <a:fillRect/>
          </a:stretch>
        </p:blipFill>
        <p:spPr>
          <a:xfrm>
            <a:off x="2407720" y="4559605"/>
            <a:ext cx="1469925" cy="1195770"/>
          </a:xfrm>
          <a:prstGeom prst="rect">
            <a:avLst/>
          </a:prstGeom>
        </p:spPr>
      </p:pic>
      <p:sp>
        <p:nvSpPr>
          <p:cNvPr id="18" name="TextBox 17">
            <a:extLst>
              <a:ext uri="{FF2B5EF4-FFF2-40B4-BE49-F238E27FC236}">
                <a16:creationId xmlns:a16="http://schemas.microsoft.com/office/drawing/2014/main" id="{670493BB-5607-4AD8-95E1-60E85618974F}"/>
              </a:ext>
            </a:extLst>
          </p:cNvPr>
          <p:cNvSpPr txBox="1"/>
          <p:nvPr/>
        </p:nvSpPr>
        <p:spPr>
          <a:xfrm>
            <a:off x="843810" y="4164436"/>
            <a:ext cx="654346"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M65A</a:t>
            </a:r>
          </a:p>
        </p:txBody>
      </p:sp>
      <p:sp>
        <p:nvSpPr>
          <p:cNvPr id="19" name="TextBox 18">
            <a:extLst>
              <a:ext uri="{FF2B5EF4-FFF2-40B4-BE49-F238E27FC236}">
                <a16:creationId xmlns:a16="http://schemas.microsoft.com/office/drawing/2014/main" id="{C04C239C-639F-4F0F-B2CA-1C4DCCB346B7}"/>
              </a:ext>
            </a:extLst>
          </p:cNvPr>
          <p:cNvSpPr txBox="1"/>
          <p:nvPr/>
        </p:nvSpPr>
        <p:spPr>
          <a:xfrm>
            <a:off x="2841157" y="4173763"/>
            <a:ext cx="603050" cy="307777"/>
          </a:xfrm>
          <a:prstGeom prst="rect">
            <a:avLst/>
          </a:prstGeom>
          <a:solidFill>
            <a:schemeClr val="bg1"/>
          </a:solidFill>
          <a:ln>
            <a:solidFill>
              <a:schemeClr val="bg1"/>
            </a:solidFill>
          </a:ln>
        </p:spPr>
        <p:txBody>
          <a:bodyPr wrap="none" rtlCol="0">
            <a:spAutoFit/>
          </a:bodyPr>
          <a:lstStyle/>
          <a:p>
            <a:r>
              <a:rPr lang="en-US" sz="1400" dirty="0">
                <a:latin typeface="Times New Roman" panose="02020603050405020304" pitchFamily="18" charset="0"/>
                <a:cs typeface="Times New Roman" panose="02020603050405020304" pitchFamily="18" charset="0"/>
              </a:rPr>
              <a:t>L65A</a:t>
            </a:r>
          </a:p>
        </p:txBody>
      </p:sp>
      <p:sp>
        <p:nvSpPr>
          <p:cNvPr id="17" name="TextBox 16">
            <a:extLst>
              <a:ext uri="{FF2B5EF4-FFF2-40B4-BE49-F238E27FC236}">
                <a16:creationId xmlns:a16="http://schemas.microsoft.com/office/drawing/2014/main" id="{78F2D080-8377-4DC6-8DF8-F364837EDB48}"/>
              </a:ext>
            </a:extLst>
          </p:cNvPr>
          <p:cNvSpPr txBox="1"/>
          <p:nvPr/>
        </p:nvSpPr>
        <p:spPr>
          <a:xfrm>
            <a:off x="8843918" y="6663"/>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11132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CC0FE-01E2-4E63-B31F-01FE74284A37}"/>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L65A, from Google Earth</a:t>
            </a:r>
          </a:p>
        </p:txBody>
      </p:sp>
      <p:pic>
        <p:nvPicPr>
          <p:cNvPr id="4" name="Picture 3" descr="A body of water&#10;&#10;Description automatically generated">
            <a:extLst>
              <a:ext uri="{FF2B5EF4-FFF2-40B4-BE49-F238E27FC236}">
                <a16:creationId xmlns:a16="http://schemas.microsoft.com/office/drawing/2014/main" id="{B14581AB-7E38-4E24-8C6D-1028834F872A}"/>
              </a:ext>
            </a:extLst>
          </p:cNvPr>
          <p:cNvPicPr>
            <a:picLocks noChangeAspect="1"/>
          </p:cNvPicPr>
          <p:nvPr/>
        </p:nvPicPr>
        <p:blipFill>
          <a:blip r:embed="rId2"/>
          <a:stretch>
            <a:fillRect/>
          </a:stretch>
        </p:blipFill>
        <p:spPr>
          <a:xfrm>
            <a:off x="1225292" y="1066800"/>
            <a:ext cx="6693415" cy="5682363"/>
          </a:xfrm>
          <a:prstGeom prst="rect">
            <a:avLst/>
          </a:prstGeom>
        </p:spPr>
      </p:pic>
      <p:sp>
        <p:nvSpPr>
          <p:cNvPr id="5" name="Rectangle 4">
            <a:extLst>
              <a:ext uri="{FF2B5EF4-FFF2-40B4-BE49-F238E27FC236}">
                <a16:creationId xmlns:a16="http://schemas.microsoft.com/office/drawing/2014/main" id="{EBD95460-E975-48AF-A401-D5ABF8640C56}"/>
              </a:ext>
            </a:extLst>
          </p:cNvPr>
          <p:cNvSpPr/>
          <p:nvPr/>
        </p:nvSpPr>
        <p:spPr>
          <a:xfrm>
            <a:off x="7918707" y="6096000"/>
            <a:ext cx="925330"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BC8382D-A4D4-4764-95CD-6D19ABB4D050}"/>
              </a:ext>
            </a:extLst>
          </p:cNvPr>
          <p:cNvSpPr txBox="1"/>
          <p:nvPr/>
        </p:nvSpPr>
        <p:spPr>
          <a:xfrm>
            <a:off x="4775745" y="3034928"/>
            <a:ext cx="723275" cy="369332"/>
          </a:xfrm>
          <a:prstGeom prst="rect">
            <a:avLst/>
          </a:prstGeom>
          <a:solidFill>
            <a:schemeClr val="bg1"/>
          </a:solidFill>
          <a:ln>
            <a:solidFill>
              <a:schemeClr val="tx1"/>
            </a:solidFill>
          </a:ln>
        </p:spPr>
        <p:txBody>
          <a:bodyPr wrap="none" rtlCol="0">
            <a:spAutoFit/>
          </a:bodyPr>
          <a:lstStyle/>
          <a:p>
            <a:r>
              <a:rPr lang="en-US" dirty="0">
                <a:latin typeface="Times New Roman" panose="02020603050405020304" pitchFamily="18" charset="0"/>
                <a:cs typeface="Times New Roman" panose="02020603050405020304" pitchFamily="18" charset="0"/>
              </a:rPr>
              <a:t>L65A</a:t>
            </a:r>
          </a:p>
        </p:txBody>
      </p:sp>
      <p:sp>
        <p:nvSpPr>
          <p:cNvPr id="7" name="Isosceles Triangle 6">
            <a:extLst>
              <a:ext uri="{FF2B5EF4-FFF2-40B4-BE49-F238E27FC236}">
                <a16:creationId xmlns:a16="http://schemas.microsoft.com/office/drawing/2014/main" id="{40CE85C4-4FAA-4E2D-B025-EE5E8923E786}"/>
              </a:ext>
            </a:extLst>
          </p:cNvPr>
          <p:cNvSpPr/>
          <p:nvPr/>
        </p:nvSpPr>
        <p:spPr>
          <a:xfrm>
            <a:off x="4528109" y="3324297"/>
            <a:ext cx="304800" cy="3048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7F7CBA-6348-48FF-B040-593FBF3D6252}"/>
              </a:ext>
            </a:extLst>
          </p:cNvPr>
          <p:cNvSpPr txBox="1"/>
          <p:nvPr/>
        </p:nvSpPr>
        <p:spPr>
          <a:xfrm>
            <a:off x="8843918"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401973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6DA8E6-BB9B-47B8-89A1-6EE492DA34F1}"/>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Champlain Sea Sediments TA station F58A</a:t>
            </a:r>
          </a:p>
        </p:txBody>
      </p:sp>
      <p:grpSp>
        <p:nvGrpSpPr>
          <p:cNvPr id="7" name="Group 6">
            <a:extLst>
              <a:ext uri="{FF2B5EF4-FFF2-40B4-BE49-F238E27FC236}">
                <a16:creationId xmlns:a16="http://schemas.microsoft.com/office/drawing/2014/main" id="{F42B7D12-2739-4E2D-8EBA-90E332227020}"/>
              </a:ext>
            </a:extLst>
          </p:cNvPr>
          <p:cNvGrpSpPr>
            <a:grpSpLocks noChangeAspect="1"/>
          </p:cNvGrpSpPr>
          <p:nvPr/>
        </p:nvGrpSpPr>
        <p:grpSpPr>
          <a:xfrm>
            <a:off x="346200" y="1185531"/>
            <a:ext cx="3571004" cy="2743200"/>
            <a:chOff x="346200" y="1185531"/>
            <a:chExt cx="4187700" cy="3216938"/>
          </a:xfrm>
        </p:grpSpPr>
        <p:pic>
          <p:nvPicPr>
            <p:cNvPr id="3" name="Picture 2">
              <a:extLst>
                <a:ext uri="{FF2B5EF4-FFF2-40B4-BE49-F238E27FC236}">
                  <a16:creationId xmlns:a16="http://schemas.microsoft.com/office/drawing/2014/main" id="{888C8790-9520-4B06-95AE-E85226D32BEE}"/>
                </a:ext>
              </a:extLst>
            </p:cNvPr>
            <p:cNvPicPr>
              <a:picLocks noChangeAspect="1"/>
            </p:cNvPicPr>
            <p:nvPr/>
          </p:nvPicPr>
          <p:blipFill>
            <a:blip r:embed="rId2"/>
            <a:stretch>
              <a:fillRect/>
            </a:stretch>
          </p:blipFill>
          <p:spPr>
            <a:xfrm>
              <a:off x="346200" y="1185531"/>
              <a:ext cx="4187700" cy="3216938"/>
            </a:xfrm>
            <a:prstGeom prst="rect">
              <a:avLst/>
            </a:prstGeom>
          </p:spPr>
        </p:pic>
        <p:pic>
          <p:nvPicPr>
            <p:cNvPr id="4" name="Picture 3">
              <a:extLst>
                <a:ext uri="{FF2B5EF4-FFF2-40B4-BE49-F238E27FC236}">
                  <a16:creationId xmlns:a16="http://schemas.microsoft.com/office/drawing/2014/main" id="{45812783-39CE-43C5-A861-B4B32388CF4C}"/>
                </a:ext>
              </a:extLst>
            </p:cNvPr>
            <p:cNvPicPr>
              <a:picLocks noChangeAspect="1"/>
            </p:cNvPicPr>
            <p:nvPr/>
          </p:nvPicPr>
          <p:blipFill>
            <a:blip r:embed="rId3"/>
            <a:stretch>
              <a:fillRect/>
            </a:stretch>
          </p:blipFill>
          <p:spPr>
            <a:xfrm>
              <a:off x="842462" y="3886223"/>
              <a:ext cx="2760075" cy="380953"/>
            </a:xfrm>
            <a:prstGeom prst="rect">
              <a:avLst/>
            </a:prstGeom>
          </p:spPr>
        </p:pic>
        <p:pic>
          <p:nvPicPr>
            <p:cNvPr id="5" name="Picture 4">
              <a:extLst>
                <a:ext uri="{FF2B5EF4-FFF2-40B4-BE49-F238E27FC236}">
                  <a16:creationId xmlns:a16="http://schemas.microsoft.com/office/drawing/2014/main" id="{5C0F907D-F4CF-4DA6-A605-8A976D134E0E}"/>
                </a:ext>
              </a:extLst>
            </p:cNvPr>
            <p:cNvPicPr>
              <a:picLocks noChangeAspect="1"/>
            </p:cNvPicPr>
            <p:nvPr/>
          </p:nvPicPr>
          <p:blipFill>
            <a:blip r:embed="rId4"/>
            <a:stretch>
              <a:fillRect/>
            </a:stretch>
          </p:blipFill>
          <p:spPr>
            <a:xfrm>
              <a:off x="1481900" y="2349500"/>
              <a:ext cx="592200" cy="317461"/>
            </a:xfrm>
            <a:prstGeom prst="rect">
              <a:avLst/>
            </a:prstGeom>
          </p:spPr>
        </p:pic>
        <p:pic>
          <p:nvPicPr>
            <p:cNvPr id="6" name="Picture 5">
              <a:extLst>
                <a:ext uri="{FF2B5EF4-FFF2-40B4-BE49-F238E27FC236}">
                  <a16:creationId xmlns:a16="http://schemas.microsoft.com/office/drawing/2014/main" id="{18B574CA-77B9-49BF-AFF4-9AA6475AB3E3}"/>
                </a:ext>
              </a:extLst>
            </p:cNvPr>
            <p:cNvPicPr>
              <a:picLocks noChangeAspect="1"/>
            </p:cNvPicPr>
            <p:nvPr/>
          </p:nvPicPr>
          <p:blipFill>
            <a:blip r:embed="rId5"/>
            <a:stretch>
              <a:fillRect/>
            </a:stretch>
          </p:blipFill>
          <p:spPr>
            <a:xfrm>
              <a:off x="2718050" y="1759195"/>
              <a:ext cx="634500" cy="317461"/>
            </a:xfrm>
            <a:prstGeom prst="rect">
              <a:avLst/>
            </a:prstGeom>
          </p:spPr>
        </p:pic>
      </p:grpSp>
      <p:pic>
        <p:nvPicPr>
          <p:cNvPr id="8" name="Picture 7">
            <a:extLst>
              <a:ext uri="{FF2B5EF4-FFF2-40B4-BE49-F238E27FC236}">
                <a16:creationId xmlns:a16="http://schemas.microsoft.com/office/drawing/2014/main" id="{4F4491CE-5AF8-4DC3-BD26-66A32EF58CA6}"/>
              </a:ext>
            </a:extLst>
          </p:cNvPr>
          <p:cNvPicPr>
            <a:picLocks noChangeAspect="1"/>
          </p:cNvPicPr>
          <p:nvPr/>
        </p:nvPicPr>
        <p:blipFill>
          <a:blip r:embed="rId6"/>
          <a:stretch>
            <a:fillRect/>
          </a:stretch>
        </p:blipFill>
        <p:spPr>
          <a:xfrm>
            <a:off x="506167" y="3389089"/>
            <a:ext cx="238976" cy="424272"/>
          </a:xfrm>
          <a:prstGeom prst="rect">
            <a:avLst/>
          </a:prstGeom>
        </p:spPr>
      </p:pic>
      <p:pic>
        <p:nvPicPr>
          <p:cNvPr id="9" name="Picture 8">
            <a:extLst>
              <a:ext uri="{FF2B5EF4-FFF2-40B4-BE49-F238E27FC236}">
                <a16:creationId xmlns:a16="http://schemas.microsoft.com/office/drawing/2014/main" id="{DD49AD77-56CD-42F0-B483-10FB56505BA5}"/>
              </a:ext>
            </a:extLst>
          </p:cNvPr>
          <p:cNvPicPr>
            <a:picLocks noChangeAspect="1"/>
          </p:cNvPicPr>
          <p:nvPr/>
        </p:nvPicPr>
        <p:blipFill>
          <a:blip r:embed="rId7"/>
          <a:stretch>
            <a:fillRect/>
          </a:stretch>
        </p:blipFill>
        <p:spPr>
          <a:xfrm>
            <a:off x="3242579" y="3043298"/>
            <a:ext cx="555042" cy="771404"/>
          </a:xfrm>
          <a:prstGeom prst="rect">
            <a:avLst/>
          </a:prstGeom>
        </p:spPr>
      </p:pic>
      <p:pic>
        <p:nvPicPr>
          <p:cNvPr id="11" name="Picture 10" descr="Chart, histogram&#10;&#10;Description automatically generated">
            <a:extLst>
              <a:ext uri="{FF2B5EF4-FFF2-40B4-BE49-F238E27FC236}">
                <a16:creationId xmlns:a16="http://schemas.microsoft.com/office/drawing/2014/main" id="{7260950B-DB78-4D62-B5C0-E23AA6D81176}"/>
              </a:ext>
            </a:extLst>
          </p:cNvPr>
          <p:cNvPicPr>
            <a:picLocks noChangeAspect="1"/>
          </p:cNvPicPr>
          <p:nvPr/>
        </p:nvPicPr>
        <p:blipFill>
          <a:blip r:embed="rId8"/>
          <a:stretch>
            <a:fillRect/>
          </a:stretch>
        </p:blipFill>
        <p:spPr>
          <a:xfrm>
            <a:off x="4865200" y="990600"/>
            <a:ext cx="3657600" cy="2743200"/>
          </a:xfrm>
          <a:prstGeom prst="rect">
            <a:avLst/>
          </a:prstGeom>
        </p:spPr>
      </p:pic>
      <p:pic>
        <p:nvPicPr>
          <p:cNvPr id="13" name="Picture 12" descr="Chart&#10;&#10;Description automatically generated">
            <a:extLst>
              <a:ext uri="{FF2B5EF4-FFF2-40B4-BE49-F238E27FC236}">
                <a16:creationId xmlns:a16="http://schemas.microsoft.com/office/drawing/2014/main" id="{7DA217D7-5A89-4F2F-9B93-B5AA41FDBEA3}"/>
              </a:ext>
            </a:extLst>
          </p:cNvPr>
          <p:cNvPicPr>
            <a:picLocks noChangeAspect="1"/>
          </p:cNvPicPr>
          <p:nvPr/>
        </p:nvPicPr>
        <p:blipFill>
          <a:blip r:embed="rId9"/>
          <a:stretch>
            <a:fillRect/>
          </a:stretch>
        </p:blipFill>
        <p:spPr>
          <a:xfrm>
            <a:off x="4865200" y="3903737"/>
            <a:ext cx="3657600" cy="2743200"/>
          </a:xfrm>
          <a:prstGeom prst="rect">
            <a:avLst/>
          </a:prstGeom>
        </p:spPr>
      </p:pic>
      <p:cxnSp>
        <p:nvCxnSpPr>
          <p:cNvPr id="17" name="Straight Connector 16">
            <a:extLst>
              <a:ext uri="{FF2B5EF4-FFF2-40B4-BE49-F238E27FC236}">
                <a16:creationId xmlns:a16="http://schemas.microsoft.com/office/drawing/2014/main" id="{6717CD17-282A-47E5-87D5-3DF36F248D4B}"/>
              </a:ext>
            </a:extLst>
          </p:cNvPr>
          <p:cNvCxnSpPr>
            <a:cxnSpLocks/>
          </p:cNvCxnSpPr>
          <p:nvPr/>
        </p:nvCxnSpPr>
        <p:spPr>
          <a:xfrm>
            <a:off x="6821000" y="1185531"/>
            <a:ext cx="0" cy="4681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502108A-FC90-4815-A7DA-0881AA94FD34}"/>
              </a:ext>
            </a:extLst>
          </p:cNvPr>
          <p:cNvCxnSpPr>
            <a:cxnSpLocks/>
          </p:cNvCxnSpPr>
          <p:nvPr/>
        </p:nvCxnSpPr>
        <p:spPr>
          <a:xfrm>
            <a:off x="7354400" y="1185531"/>
            <a:ext cx="0" cy="4681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9B17240-507A-4896-BA25-F9A160464AF4}"/>
              </a:ext>
            </a:extLst>
          </p:cNvPr>
          <p:cNvCxnSpPr>
            <a:cxnSpLocks/>
          </p:cNvCxnSpPr>
          <p:nvPr/>
        </p:nvCxnSpPr>
        <p:spPr>
          <a:xfrm>
            <a:off x="7660300" y="1185531"/>
            <a:ext cx="0" cy="4681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49921A4-775F-46CD-AED0-72A969841802}"/>
              </a:ext>
            </a:extLst>
          </p:cNvPr>
          <p:cNvCxnSpPr>
            <a:cxnSpLocks/>
          </p:cNvCxnSpPr>
          <p:nvPr/>
        </p:nvCxnSpPr>
        <p:spPr>
          <a:xfrm>
            <a:off x="7875100" y="1185531"/>
            <a:ext cx="0" cy="46818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A8A2CD3-85CD-4F1B-80FF-B02A0CF3FF61}"/>
              </a:ext>
            </a:extLst>
          </p:cNvPr>
          <p:cNvCxnSpPr>
            <a:cxnSpLocks/>
          </p:cNvCxnSpPr>
          <p:nvPr/>
        </p:nvCxnSpPr>
        <p:spPr>
          <a:xfrm>
            <a:off x="8091000" y="1185531"/>
            <a:ext cx="0" cy="4681869"/>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A10B7C2-055B-4CBB-9A57-752CCFE81908}"/>
              </a:ext>
            </a:extLst>
          </p:cNvPr>
          <p:cNvSpPr/>
          <p:nvPr/>
        </p:nvSpPr>
        <p:spPr>
          <a:xfrm>
            <a:off x="4516778" y="5996367"/>
            <a:ext cx="342997"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C651D66-83D4-4EF7-A079-8F016F739E18}"/>
              </a:ext>
            </a:extLst>
          </p:cNvPr>
          <p:cNvSpPr/>
          <p:nvPr/>
        </p:nvSpPr>
        <p:spPr>
          <a:xfrm>
            <a:off x="8351301" y="5958000"/>
            <a:ext cx="342997" cy="7273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96EED42-8CF9-4A9D-B35D-E6B6D0590037}"/>
              </a:ext>
            </a:extLst>
          </p:cNvPr>
          <p:cNvPicPr>
            <a:picLocks noChangeAspect="1"/>
          </p:cNvPicPr>
          <p:nvPr/>
        </p:nvPicPr>
        <p:blipFill>
          <a:blip r:embed="rId10"/>
          <a:stretch>
            <a:fillRect/>
          </a:stretch>
        </p:blipFill>
        <p:spPr>
          <a:xfrm>
            <a:off x="1161695" y="4187957"/>
            <a:ext cx="1748129" cy="1453456"/>
          </a:xfrm>
          <a:prstGeom prst="rect">
            <a:avLst/>
          </a:prstGeom>
        </p:spPr>
      </p:pic>
      <p:sp>
        <p:nvSpPr>
          <p:cNvPr id="20" name="TextBox 19">
            <a:extLst>
              <a:ext uri="{FF2B5EF4-FFF2-40B4-BE49-F238E27FC236}">
                <a16:creationId xmlns:a16="http://schemas.microsoft.com/office/drawing/2014/main" id="{EECEE7A3-3529-469E-B24E-8A1A018F2187}"/>
              </a:ext>
            </a:extLst>
          </p:cNvPr>
          <p:cNvSpPr txBox="1"/>
          <p:nvPr/>
        </p:nvSpPr>
        <p:spPr>
          <a:xfrm>
            <a:off x="8843918"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35096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1DCAC5-CE44-4572-8056-FE4898433C27}"/>
              </a:ext>
            </a:extLst>
          </p:cNvPr>
          <p:cNvSpPr txBox="1"/>
          <p:nvPr/>
        </p:nvSpPr>
        <p:spPr>
          <a:xfrm>
            <a:off x="0" y="211063"/>
            <a:ext cx="9144000" cy="646331"/>
          </a:xfrm>
          <a:prstGeom prst="rect">
            <a:avLst/>
          </a:prstGeom>
          <a:noFill/>
        </p:spPr>
        <p:txBody>
          <a:bodyPr wrap="square" rtlCol="0">
            <a:spAutoFit/>
          </a:bodyPr>
          <a:lstStyle/>
          <a:p>
            <a:pPr algn="ctr"/>
            <a:r>
              <a:rPr lang="en-US" sz="3600" b="1" dirty="0">
                <a:solidFill>
                  <a:srgbClr val="2072AE"/>
                </a:solidFill>
                <a:latin typeface="Times New Roman" panose="02020603050405020304" pitchFamily="18" charset="0"/>
                <a:cs typeface="Times New Roman" panose="02020603050405020304" pitchFamily="18" charset="0"/>
              </a:rPr>
              <a:t>M3.1 recorded at F58A</a:t>
            </a:r>
          </a:p>
        </p:txBody>
      </p:sp>
      <p:pic>
        <p:nvPicPr>
          <p:cNvPr id="4" name="Picture 3" descr="Chart, box and whisker chart&#10;&#10;Description automatically generated">
            <a:extLst>
              <a:ext uri="{FF2B5EF4-FFF2-40B4-BE49-F238E27FC236}">
                <a16:creationId xmlns:a16="http://schemas.microsoft.com/office/drawing/2014/main" id="{5D2E6D51-E0C2-4349-8139-043680A885BC}"/>
              </a:ext>
            </a:extLst>
          </p:cNvPr>
          <p:cNvPicPr>
            <a:picLocks noChangeAspect="1"/>
          </p:cNvPicPr>
          <p:nvPr/>
        </p:nvPicPr>
        <p:blipFill>
          <a:blip r:embed="rId2"/>
          <a:stretch>
            <a:fillRect/>
          </a:stretch>
        </p:blipFill>
        <p:spPr>
          <a:xfrm>
            <a:off x="0" y="765445"/>
            <a:ext cx="4533900" cy="3192383"/>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4A8E9430-687A-46DD-B270-AF897198AA30}"/>
              </a:ext>
            </a:extLst>
          </p:cNvPr>
          <p:cNvPicPr>
            <a:picLocks noChangeAspect="1"/>
          </p:cNvPicPr>
          <p:nvPr/>
        </p:nvPicPr>
        <p:blipFill>
          <a:blip r:embed="rId3"/>
          <a:stretch>
            <a:fillRect/>
          </a:stretch>
        </p:blipFill>
        <p:spPr>
          <a:xfrm>
            <a:off x="4533900" y="766572"/>
            <a:ext cx="4532300" cy="3191256"/>
          </a:xfrm>
          <a:prstGeom prst="rect">
            <a:avLst/>
          </a:prstGeom>
        </p:spPr>
      </p:pic>
      <p:pic>
        <p:nvPicPr>
          <p:cNvPr id="8" name="Picture 7" descr="Chart&#10;&#10;Description automatically generated">
            <a:extLst>
              <a:ext uri="{FF2B5EF4-FFF2-40B4-BE49-F238E27FC236}">
                <a16:creationId xmlns:a16="http://schemas.microsoft.com/office/drawing/2014/main" id="{CE5A808A-38F2-40E2-8FD3-B27A87A860C6}"/>
              </a:ext>
            </a:extLst>
          </p:cNvPr>
          <p:cNvPicPr>
            <a:picLocks noChangeAspect="1"/>
          </p:cNvPicPr>
          <p:nvPr/>
        </p:nvPicPr>
        <p:blipFill>
          <a:blip r:embed="rId4"/>
          <a:stretch>
            <a:fillRect/>
          </a:stretch>
        </p:blipFill>
        <p:spPr>
          <a:xfrm>
            <a:off x="183350" y="3919410"/>
            <a:ext cx="8701100" cy="2884304"/>
          </a:xfrm>
          <a:prstGeom prst="rect">
            <a:avLst/>
          </a:prstGeom>
        </p:spPr>
      </p:pic>
      <p:sp>
        <p:nvSpPr>
          <p:cNvPr id="7" name="TextBox 6">
            <a:extLst>
              <a:ext uri="{FF2B5EF4-FFF2-40B4-BE49-F238E27FC236}">
                <a16:creationId xmlns:a16="http://schemas.microsoft.com/office/drawing/2014/main" id="{E58A2D24-9C4F-4B13-9543-F4DD9FA3BB9F}"/>
              </a:ext>
            </a:extLst>
          </p:cNvPr>
          <p:cNvSpPr txBox="1"/>
          <p:nvPr/>
        </p:nvSpPr>
        <p:spPr>
          <a:xfrm>
            <a:off x="8843918" y="0"/>
            <a:ext cx="300082" cy="369332"/>
          </a:xfrm>
          <a:prstGeom prst="rect">
            <a:avLst/>
          </a:prstGeom>
          <a:solidFill>
            <a:schemeClr val="bg1"/>
          </a:solidFill>
          <a:effectLst>
            <a:outerShdw blurRad="50800" dist="38100" dir="2700000" algn="tl" rotWithShape="0">
              <a:prstClr val="black">
                <a:alpha val="40000"/>
              </a:prstClr>
            </a:outerShdw>
          </a:effectLst>
        </p:spPr>
        <p:txBody>
          <a:bodyPr wrap="none" rtlCol="0">
            <a:spAutoFit/>
          </a:bodyPr>
          <a:lstStyle/>
          <a:p>
            <a:r>
              <a:rPr lang="en-US" i="1"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3870418744"/>
      </p:ext>
    </p:extLst>
  </p:cSld>
  <p:clrMapOvr>
    <a:masterClrMapping/>
  </p:clrMapOvr>
</p:sld>
</file>

<file path=ppt/theme/theme1.xml><?xml version="1.0" encoding="utf-8"?>
<a:theme xmlns:a="http://schemas.openxmlformats.org/drawingml/2006/main" name="UA PPT Template_Light">
  <a:themeElements>
    <a:clrScheme name="Custom 2">
      <a:dk1>
        <a:sysClr val="windowText" lastClr="000000"/>
      </a:dk1>
      <a:lt1>
        <a:sysClr val="window" lastClr="FFFFFF"/>
      </a:lt1>
      <a:dk2>
        <a:srgbClr val="242852"/>
      </a:dk2>
      <a:lt2>
        <a:srgbClr val="404040"/>
      </a:lt2>
      <a:accent1>
        <a:srgbClr val="3876AF"/>
      </a:accent1>
      <a:accent2>
        <a:srgbClr val="629DD1"/>
      </a:accent2>
      <a:accent3>
        <a:srgbClr val="8DABCE"/>
      </a:accent3>
      <a:accent4>
        <a:srgbClr val="B2B3B2"/>
      </a:accent4>
      <a:accent5>
        <a:srgbClr val="808080"/>
      </a:accent5>
      <a:accent6>
        <a:srgbClr val="40404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purl.org/dc/dcmitype/"/>
    <ds:schemaRef ds:uri="http://schemas.microsoft.com/sharepoint/v3/field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UA PPT Template_Light.potx</Template>
  <TotalTime>19673</TotalTime>
  <Words>611</Words>
  <Application>Microsoft Office PowerPoint</Application>
  <PresentationFormat>On-screen Show (4:3)</PresentationFormat>
  <Paragraphs>97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UA PPT Template_Light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Pontrelli, Marshall</cp:lastModifiedBy>
  <cp:revision>398</cp:revision>
  <cp:lastPrinted>2016-03-04T20:52:45Z</cp:lastPrinted>
  <dcterms:created xsi:type="dcterms:W3CDTF">2010-04-12T23:12:02Z</dcterms:created>
  <dcterms:modified xsi:type="dcterms:W3CDTF">2020-10-11T22:46:14Z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