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1"/>
  </p:notesMasterIdLst>
  <p:sldIdLst>
    <p:sldId id="264" r:id="rId5"/>
    <p:sldId id="380" r:id="rId6"/>
    <p:sldId id="384" r:id="rId7"/>
    <p:sldId id="451" r:id="rId8"/>
    <p:sldId id="416" r:id="rId9"/>
    <p:sldId id="396" r:id="rId10"/>
    <p:sldId id="452" r:id="rId11"/>
    <p:sldId id="398" r:id="rId12"/>
    <p:sldId id="419" r:id="rId13"/>
    <p:sldId id="397" r:id="rId14"/>
    <p:sldId id="418" r:id="rId15"/>
    <p:sldId id="420" r:id="rId16"/>
    <p:sldId id="422" r:id="rId17"/>
    <p:sldId id="423" r:id="rId18"/>
    <p:sldId id="424" r:id="rId19"/>
    <p:sldId id="425" r:id="rId20"/>
    <p:sldId id="426" r:id="rId21"/>
    <p:sldId id="427" r:id="rId22"/>
    <p:sldId id="429" r:id="rId23"/>
    <p:sldId id="431" r:id="rId24"/>
    <p:sldId id="433" r:id="rId25"/>
    <p:sldId id="434" r:id="rId26"/>
    <p:sldId id="436" r:id="rId27"/>
    <p:sldId id="437" r:id="rId28"/>
    <p:sldId id="406" r:id="rId29"/>
    <p:sldId id="439" r:id="rId30"/>
    <p:sldId id="407" r:id="rId31"/>
    <p:sldId id="408" r:id="rId32"/>
    <p:sldId id="453" r:id="rId33"/>
    <p:sldId id="454" r:id="rId34"/>
    <p:sldId id="442" r:id="rId35"/>
    <p:sldId id="409" r:id="rId36"/>
    <p:sldId id="455" r:id="rId37"/>
    <p:sldId id="413" r:id="rId38"/>
    <p:sldId id="412" r:id="rId39"/>
    <p:sldId id="404" r:id="rId40"/>
    <p:sldId id="444" r:id="rId41"/>
    <p:sldId id="392" r:id="rId42"/>
    <p:sldId id="445" r:id="rId43"/>
    <p:sldId id="446" r:id="rId44"/>
    <p:sldId id="450" r:id="rId45"/>
    <p:sldId id="448" r:id="rId46"/>
    <p:sldId id="449" r:id="rId47"/>
    <p:sldId id="456" r:id="rId48"/>
    <p:sldId id="457" r:id="rId49"/>
    <p:sldId id="35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2856" userDrawn="1">
          <p15:clr>
            <a:srgbClr val="A4A3A4"/>
          </p15:clr>
        </p15:guide>
        <p15:guide id="3" orient="horz" pos="2088" userDrawn="1">
          <p15:clr>
            <a:srgbClr val="A4A3A4"/>
          </p15:clr>
        </p15:guide>
        <p15:guide id="4" userDrawn="1">
          <p15:clr>
            <a:srgbClr val="A4A3A4"/>
          </p15:clr>
        </p15:guide>
        <p15:guide id="5" orient="horz" pos="2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E8EDE"/>
    <a:srgbClr val="996600"/>
    <a:srgbClr val="996633"/>
    <a:srgbClr val="843C0C"/>
    <a:srgbClr val="CC9900"/>
    <a:srgbClr val="C55A11"/>
    <a:srgbClr val="2072AE"/>
    <a:srgbClr val="3A72AB"/>
    <a:srgbClr val="BAD5E5"/>
    <a:srgbClr val="D4E1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6" autoAdjust="0"/>
    <p:restoredTop sz="90864" autoAdjust="0"/>
  </p:normalViewPr>
  <p:slideViewPr>
    <p:cSldViewPr snapToGrid="0" snapToObjects="1">
      <p:cViewPr varScale="1">
        <p:scale>
          <a:sx n="100" d="100"/>
          <a:sy n="100" d="100"/>
        </p:scale>
        <p:origin x="1800" y="78"/>
      </p:cViewPr>
      <p:guideLst>
        <p:guide orient="horz" pos="3840"/>
        <p:guide pos="2856"/>
        <p:guide orient="horz" pos="2088"/>
        <p:guide/>
        <p:guide orient="horz" pos="2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93A576-B0B7-6B46-9F1E-AF030D2C5E10}" type="datetimeFigureOut">
              <a:rPr lang="en-US" smtClean="0"/>
              <a:t>4/10/2023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26958-A1ED-794F-88BC-8475276990F4}" type="slidenum">
              <a:rPr lang="en-US" smtClean="0"/>
              <a:t>‹#›</a:t>
            </a:fld>
            <a:endParaRPr lang="en-US"/>
          </a:p>
        </p:txBody>
      </p:sp>
    </p:spTree>
    <p:extLst>
      <p:ext uri="{BB962C8B-B14F-4D97-AF65-F5344CB8AC3E}">
        <p14:creationId xmlns:p14="http://schemas.microsoft.com/office/powerpoint/2010/main" val="1256499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a:t>
            </a:fld>
            <a:endParaRPr lang="en-US"/>
          </a:p>
        </p:txBody>
      </p:sp>
    </p:spTree>
    <p:extLst>
      <p:ext uri="{BB962C8B-B14F-4D97-AF65-F5344CB8AC3E}">
        <p14:creationId xmlns:p14="http://schemas.microsoft.com/office/powerpoint/2010/main" val="439236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 a database of distributions of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for each surficial geologic unit, we can observe the central tendency and dispersion of each distribution as a</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map. In Figure 9a, we plot the median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value of each surficial geologic distribution and in Figure 9b, we plot the IQR of the distribution of each surficial geologic unit. The low frequency geologic units are entirely contained on Cape Cod and Long Island where sediments are deep and average shear wave velocities are estimated at around 250 m/s. The low to mid ranged frequency units are on the Coast of Lake Champlain, the Coast of Maine, the Boston Basin, and the Connecticut River Valley. Cape Cod and Long Island also have the lowest IQR followed by the previously listed regions and units. The till across the entire region tends to have high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values with high variability indicating shallow, laterally varying sediments (Figure 9b). In general, as the distribution central tendency decreases, the IQR also decreases, implying that deeper deposits have lower lateral fundamental frequency variation than shallower deposits.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What? Something seems to be missing here.</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Addressed</a:t>
            </a: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18</a:t>
            </a:fld>
            <a:endParaRPr lang="en-US"/>
          </a:p>
        </p:txBody>
      </p:sp>
    </p:spTree>
    <p:extLst>
      <p:ext uri="{BB962C8B-B14F-4D97-AF65-F5344CB8AC3E}">
        <p14:creationId xmlns:p14="http://schemas.microsoft.com/office/powerpoint/2010/main" val="9899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Our shear-wave velocity database for the region contains 42 profiles. We group these profiles by their surficial geologic unit and plot the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measurements (Equation 4) for each geologic unit (Figure 11). For glacial till, the mean value of the 9 profiles (Figure 5b) within the unit is 378 m/s and the median is 310 m/s (Table 6). We will use a slightly higher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this unit of 400 m/s because several of the low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profiles in glacial till are areas abutting softer geologies like the Boston Basin. Additionally, Becker et al. (2011) classified all tills as site class B, a higher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than the averages of our profiles, so we think increasing the estimate is a fair judgement given the small number of measurements we have. For thin glaciofluvial ice contact sediments, the mean value of the 16 profiles (Figure 5c) within the unit is 335 m/s and the median is 245 m/s. The difference in median and mean of these values implies that there are several outliers skewing the distribution, which is apparent in Figure 11, so we will use 250 m/s for this unit’s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thin coarse grained proglacial sediments unit has a mean value of 236 m/s for the 4 profiles within the unit and a median of 250 m/s. We will use 250 m/s for this unit’s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 only have one profile for the coastal zone sediments unit with 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206 m/s. We will use a conservative (lower than the data indicate)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180 m/s for this unit so that where profiles have a low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 depth of greater than 30 meters, they will be classified as site class E. The thin mostly fine-grained proglacial sediments unit has a mean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282 m/s and a median of 253 m/s for the 10 profiles within the unit (Figure 5d). This unit contains the significant marine and lacustrine clay layers in the region and in the Becker et al. (2011) model is mapped as site class E. We will therefore use a conservative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220 m/s for this unit. There are no profiles within the alluvial sediments, but the information in Table 2 suggests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between 200 and 280 m/s (Mike Howley, personal comm.). We will use 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220 m/s for this unit. The thick glaciofluvial ice contact sediments have one profile with 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250 m/s which we will use as the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estimate for the unit. Finally, the thick proglacial sediments unit has one profile with 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329 m/s. We will use 250 m/s for this unit since these deposits are located on Cape Cod and Long Island which we expect to have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of around 250 m/s. These estimates are presented in Table 6 and Figure 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19</a:t>
            </a:fld>
            <a:endParaRPr lang="en-US"/>
          </a:p>
        </p:txBody>
      </p:sp>
    </p:spTree>
    <p:extLst>
      <p:ext uri="{BB962C8B-B14F-4D97-AF65-F5344CB8AC3E}">
        <p14:creationId xmlns:p14="http://schemas.microsoft.com/office/powerpoint/2010/main" val="1910260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Applying equation 6 to all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of each geologic unit (across the individual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of the distributions in Figure 8), and computing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site class for each station (the relationship in Figure 12), we can develop a distribution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each site class in each unit (Figure 13, Table 7). For glacial till, the median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is the highest of any grouping at 651.14 m/s. Additionally, the IQR is the highest, indicating the greatest range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of the groupings. The 25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percentile is 400 m/s, which is the estimate of</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the unit meaning that greater than 25 percent of the stations in this grouping in the database have low enough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values to compute a depth greater than 30 meters and thus 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equal to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Thin glaciofluvial ice contact sediments have the next lowest median with a value of 439.56 m/s. Like glacial till and many of the other groupings, the 25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percentile is equal to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Thin coarse grained proglacial sediments have a similar median to thin glaciofluvial ice contact sediments of 412.28 m/s, but a low IQR of 285.97 m/s indicating a greater number of stations clustered around the median and therefore less variability in depth of the unit. Fine grained coastal zone sediments are the only distribution in the groupings where the 25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percentile does not equal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indicating few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low enough (and analogously few sites with deep enough profiles greater than 30 meters) where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Thin, mostly fine-grained proglacial sediments have a high IQR of 327.35 m/s relative to their adjacent groupings (153.15 and 123.36 m/s) and a significant number of high outliers. This unit is composed of marine and lacustrine clays and has extensive spatial coverage across the Boston Basin, Connecticut River Valley, coast of Lake Champlain and coast of Maine. The unit has a low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of 220 m/s and this large range of possible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is due to large variations in depth across these stations in the database. For example, despite low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a shallow basin edge station still has a high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 in the layer-over-</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halfspace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model. Thin alluvial sediments have a median equal to the 25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percentile, indicating that more than 50% of the stations measured in that grouping have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low enough to indicate a depth profile greater than 30 meters. This is consistent with local knowledge in the Connecticut river valley where most of these stations are located. Finally, thick glaciofluvial and thick proglacial sediments have an IQR of 0 m/s and a median, 25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75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percentile equal to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indicates that all the points in these distributions have low enough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that computed depth is greater than 30 meters, 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Indeed, these stations are entirely located on Cape Cod and Long Island where soil profiles are deep and thus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expected be equal to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over the top 30 meters.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20</a:t>
            </a:fld>
            <a:endParaRPr lang="en-US"/>
          </a:p>
        </p:txBody>
      </p:sp>
    </p:spTree>
    <p:extLst>
      <p:ext uri="{BB962C8B-B14F-4D97-AF65-F5344CB8AC3E}">
        <p14:creationId xmlns:p14="http://schemas.microsoft.com/office/powerpoint/2010/main" val="332364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Like with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distributions, we plot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distribution’s median and IQR to look at the central tendency and dispersion of each unit and how they vary across the region (Figure 15a and b). Glacial till has the highest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and IQR and is spatially distributed throughout most of the region in the mountainous areas and highlands. The thin, fine-grained proglacial sediments (marine and lacustrine clays) on the coast of Maine, Boston Basin, coast of Lake Champlain and Connecticut River Valley have 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of 311.33 m/s. The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this unit is 220 m/s so the higher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indicates many instances of shallow profiles. The IQR of this unit is relatively high which is caused by the same reason. The second lowest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(250 m/s) and lowest IQR (0 m/s) are thick glaciofluvial ice contact sediments and thick proglacial sediments located on Cape Cod and Long Island where all the stations have low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values and therefore deep profiles. The lowest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is in the thin alluvial sediments located predominantly in the Connecticut River Valley. Unlike the Cape Cod and Long Island sediments, these sediments have a non-zero IQR (123.36 m/s), so some of the stations have shallow profiles. The majority, however, are deep and so the median of the unit is equal to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Vs</a:t>
            </a:r>
            <a:r>
              <a:rPr lang="en-US" sz="1800" i="1" baseline="-25000" dirty="0" err="1">
                <a:effectLst/>
                <a:latin typeface="Times New Roman" panose="02020603050405020304" pitchFamily="18" charset="0"/>
                <a:ea typeface="Calibri" panose="020F0502020204030204" pitchFamily="34" charset="0"/>
                <a:cs typeface="Times New Roman" panose="02020603050405020304" pitchFamily="18" charset="0"/>
              </a:rPr>
              <a:t>avg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21</a:t>
            </a:fld>
            <a:endParaRPr lang="en-US"/>
          </a:p>
        </p:txBody>
      </p:sp>
    </p:spTree>
    <p:extLst>
      <p:ext uri="{BB962C8B-B14F-4D97-AF65-F5344CB8AC3E}">
        <p14:creationId xmlns:p14="http://schemas.microsoft.com/office/powerpoint/2010/main" val="2580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aramond" panose="02020404030301010803" pitchFamily="18" charset="0"/>
                <a:ea typeface="Calibri" panose="020F0502020204030204" pitchFamily="34" charset="0"/>
              </a:rPr>
              <a:t>Fine-grained proglacial sediments </a:t>
            </a:r>
            <a:r>
              <a:rPr lang="en-US" dirty="0"/>
              <a:t>-</a:t>
            </a:r>
            <a:r>
              <a:rPr lang="en-US" sz="1800" dirty="0">
                <a:effectLst/>
                <a:latin typeface="Times New Roman" panose="02020603050405020304" pitchFamily="18" charset="0"/>
                <a:ea typeface="Calibri" panose="020F0502020204030204" pitchFamily="34" charset="0"/>
              </a:rPr>
              <a:t>With an estimated </a:t>
            </a:r>
            <a:r>
              <a:rPr lang="en-US" sz="1800" i="1" dirty="0" err="1">
                <a:effectLst/>
                <a:latin typeface="Times New Roman" panose="02020603050405020304" pitchFamily="18" charset="0"/>
                <a:ea typeface="Calibri" panose="020F0502020204030204" pitchFamily="34" charset="0"/>
              </a:rPr>
              <a:t>Vs</a:t>
            </a:r>
            <a:r>
              <a:rPr lang="en-US" sz="1800" i="1" baseline="-25000" dirty="0" err="1">
                <a:effectLst/>
                <a:latin typeface="Times New Roman" panose="02020603050405020304" pitchFamily="18" charset="0"/>
                <a:ea typeface="Calibri" panose="020F0502020204030204" pitchFamily="34" charset="0"/>
              </a:rPr>
              <a:t>avg</a:t>
            </a:r>
            <a:r>
              <a:rPr lang="en-US" sz="1800" dirty="0">
                <a:effectLst/>
                <a:latin typeface="Times New Roman" panose="02020603050405020304" pitchFamily="18" charset="0"/>
                <a:ea typeface="Calibri" panose="020F0502020204030204" pitchFamily="34" charset="0"/>
              </a:rPr>
              <a:t> value of 220 m/s, they have a high impedance contrast and therefore amplify at their site fundamental frequency. They have a high variability distribution of </a:t>
            </a:r>
            <a:r>
              <a:rPr lang="en-US" sz="1800" i="1" dirty="0">
                <a:effectLst/>
                <a:latin typeface="Times New Roman" panose="02020603050405020304" pitchFamily="18" charset="0"/>
                <a:ea typeface="Calibri" panose="020F0502020204030204" pitchFamily="34" charset="0"/>
              </a:rPr>
              <a:t>f</a:t>
            </a:r>
            <a:r>
              <a:rPr lang="en-US" sz="1800" i="1" baseline="-25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(Figure 9), indicating that there is a great variability in depth in this unit in all the studied regions. This makes the unit complicated, as it has the potential to exhibit high site response hazard where depths are high but could exhibit little hazard where the overburden is shallow. One must know depth-to-bedrock or </a:t>
            </a:r>
            <a:r>
              <a:rPr lang="en-US" sz="1800" i="1" dirty="0">
                <a:effectLst/>
                <a:latin typeface="Times New Roman" panose="02020603050405020304" pitchFamily="18" charset="0"/>
                <a:ea typeface="Calibri" panose="020F0502020204030204" pitchFamily="34" charset="0"/>
              </a:rPr>
              <a:t>f</a:t>
            </a:r>
            <a:r>
              <a:rPr lang="en-US" sz="1800" i="1" baseline="-25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at a site to truly make a site response judgement about a site in this unit. </a:t>
            </a:r>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23</a:t>
            </a:fld>
            <a:endParaRPr lang="en-US"/>
          </a:p>
        </p:txBody>
      </p:sp>
    </p:spTree>
    <p:extLst>
      <p:ext uri="{BB962C8B-B14F-4D97-AF65-F5344CB8AC3E}">
        <p14:creationId xmlns:p14="http://schemas.microsoft.com/office/powerpoint/2010/main" val="22385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34</a:t>
            </a:fld>
            <a:endParaRPr lang="en-US"/>
          </a:p>
        </p:txBody>
      </p:sp>
    </p:spTree>
    <p:extLst>
      <p:ext uri="{BB962C8B-B14F-4D97-AF65-F5344CB8AC3E}">
        <p14:creationId xmlns:p14="http://schemas.microsoft.com/office/powerpoint/2010/main" val="217978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3</a:t>
            </a:fld>
            <a:endParaRPr lang="en-US"/>
          </a:p>
        </p:txBody>
      </p:sp>
    </p:spTree>
    <p:extLst>
      <p:ext uri="{BB962C8B-B14F-4D97-AF65-F5344CB8AC3E}">
        <p14:creationId xmlns:p14="http://schemas.microsoft.com/office/powerpoint/2010/main" val="185799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800" dirty="0">
                <a:effectLst/>
                <a:latin typeface="Times New Roman" panose="02020603050405020304" pitchFamily="18" charset="0"/>
                <a:ea typeface="Calibri" panose="020F0502020204030204" pitchFamily="34" charset="0"/>
              </a:rPr>
              <a:t>Regional site characterization maps are useful for earthquake planning, seismic hazard assessment, loss estimation and many other applications. </a:t>
            </a:r>
          </a:p>
          <a:p>
            <a:r>
              <a:rPr lang="en-US" sz="1800" dirty="0">
                <a:effectLst/>
                <a:latin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Two site characterization maps currently exist with coverage that includes the New England region. </a:t>
            </a:r>
          </a:p>
          <a:p>
            <a:r>
              <a:rPr lang="en-US" sz="1800" dirty="0">
                <a:effectLst/>
                <a:latin typeface="Times New Roman" panose="02020603050405020304" pitchFamily="18" charset="0"/>
                <a:ea typeface="Times New Roman" panose="02020603050405020304" pitchFamily="18" charset="0"/>
              </a:rPr>
              <a:t>-The Wald and Allen (2007) model is a 1 km pixel resolution global model that uses a relationship derived between slope data from the Shuttle Radar Topography Mission 30-sec (SRTM30) global digital elevation model and </a:t>
            </a:r>
            <a:r>
              <a:rPr lang="en-US" sz="1800" i="1" dirty="0">
                <a:effectLst/>
                <a:latin typeface="Times New Roman" panose="02020603050405020304" pitchFamily="18" charset="0"/>
                <a:ea typeface="Times New Roman" panose="02020603050405020304" pitchFamily="18" charset="0"/>
              </a:rPr>
              <a:t>Vs30 (figure 5a)</a:t>
            </a:r>
          </a:p>
          <a:p>
            <a:r>
              <a:rPr lang="en-US" sz="1800" i="1" dirty="0">
                <a:effectLst/>
                <a:latin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the Becker et al. (2011) model is a geology based </a:t>
            </a:r>
            <a:r>
              <a:rPr lang="en-US" sz="1800" i="1" dirty="0">
                <a:effectLst/>
                <a:latin typeface="Times New Roman" panose="02020603050405020304" pitchFamily="18" charset="0"/>
                <a:ea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rPr>
              <a:t> map of New England which uses a relational table converting surficial geology into seismic site class (Figure 5b).</a:t>
            </a:r>
          </a:p>
          <a:p>
            <a:pPr marL="0" marR="0">
              <a:spcBef>
                <a:spcPts val="0"/>
              </a:spcBef>
              <a:spcAft>
                <a:spcPts val="0"/>
              </a:spcAft>
            </a:pPr>
            <a:r>
              <a:rPr lang="en-US" sz="1800" dirty="0">
                <a:effectLst/>
                <a:latin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This paper improves on the existing Wald and Allen (2007) and the Becker et al. (2011) maps by developing site characterization maps for New England using geophysical field measurements across the region to update the surficial geology-based classifications.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maps developed in this study incorporate uncertainty into the characterization by providing distributions of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Vs30</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something that is possible with enough local geophysical data and when applying the methodology that we 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5</a:t>
            </a:fld>
            <a:endParaRPr lang="en-US"/>
          </a:p>
        </p:txBody>
      </p:sp>
    </p:spTree>
    <p:extLst>
      <p:ext uri="{BB962C8B-B14F-4D97-AF65-F5344CB8AC3E}">
        <p14:creationId xmlns:p14="http://schemas.microsoft.com/office/powerpoint/2010/main" val="243070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6</a:t>
            </a:fld>
            <a:endParaRPr lang="en-US"/>
          </a:p>
        </p:txBody>
      </p:sp>
    </p:spTree>
    <p:extLst>
      <p:ext uri="{BB962C8B-B14F-4D97-AF65-F5344CB8AC3E}">
        <p14:creationId xmlns:p14="http://schemas.microsoft.com/office/powerpoint/2010/main" val="81160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7</a:t>
            </a:fld>
            <a:endParaRPr lang="en-US"/>
          </a:p>
        </p:txBody>
      </p:sp>
    </p:spTree>
    <p:extLst>
      <p:ext uri="{BB962C8B-B14F-4D97-AF65-F5344CB8AC3E}">
        <p14:creationId xmlns:p14="http://schemas.microsoft.com/office/powerpoint/2010/main" val="240818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New England site response</a:t>
            </a:r>
          </a:p>
        </p:txBody>
      </p:sp>
      <p:sp>
        <p:nvSpPr>
          <p:cNvPr id="4" name="Slide Number Placeholder 3"/>
          <p:cNvSpPr>
            <a:spLocks noGrp="1"/>
          </p:cNvSpPr>
          <p:nvPr>
            <p:ph type="sldNum" sz="quarter" idx="5"/>
          </p:nvPr>
        </p:nvSpPr>
        <p:spPr/>
        <p:txBody>
          <a:bodyPr/>
          <a:lstStyle/>
          <a:p>
            <a:fld id="{3BC26958-A1ED-794F-88BC-8475276990F4}" type="slidenum">
              <a:rPr lang="en-US" smtClean="0"/>
              <a:t>10</a:t>
            </a:fld>
            <a:endParaRPr lang="en-US"/>
          </a:p>
        </p:txBody>
      </p:sp>
    </p:spTree>
    <p:extLst>
      <p:ext uri="{BB962C8B-B14F-4D97-AF65-F5344CB8AC3E}">
        <p14:creationId xmlns:p14="http://schemas.microsoft.com/office/powerpoint/2010/main" val="69336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Wills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Clahan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(2006) used a database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points and surficial geologic polygons to develop distributions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Vs30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within each surficial geologic unit in their study. In our study, we apply the same technique to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stations. We first group the HVSR database within each surficial geologic unit by performing a spatial join between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database and the surficial geologic grouping layer. We then develop distributions of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within each unit and calculate summary statistics of that distribution.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14</a:t>
            </a:fld>
            <a:endParaRPr lang="en-US"/>
          </a:p>
        </p:txBody>
      </p:sp>
    </p:spTree>
    <p:extLst>
      <p:ext uri="{BB962C8B-B14F-4D97-AF65-F5344CB8AC3E}">
        <p14:creationId xmlns:p14="http://schemas.microsoft.com/office/powerpoint/2010/main" val="41135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15</a:t>
            </a:fld>
            <a:endParaRPr lang="en-US"/>
          </a:p>
        </p:txBody>
      </p:sp>
    </p:spTree>
    <p:extLst>
      <p:ext uri="{BB962C8B-B14F-4D97-AF65-F5344CB8AC3E}">
        <p14:creationId xmlns:p14="http://schemas.microsoft.com/office/powerpoint/2010/main" val="121532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After performing the spatial join of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stations with the regrouped surficial geologic units, there are eight map units. Of these, glacial till has the highest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(6.16 Hz) and thick, proglacial sediments has the lowest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 (1.03 Hz) (Table 5, Figure 8). The high frequency glacial till unit is distributed throughout New England where there is a shallow, fast veneer of till. The low frequency thick proglacial sediments and thick glaciofluvial sediments are both contained entirely on Cape Cod and Long Island where the conterminous map has “Thick” classified sediments. There are two classifications with low to mid-range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sz="18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medians of 1.83 and 2.70 Hz: these are thin, alluvial sediments and the thin, fine grained proglacial sediments respectively. The alluvial sediments are predominantly deposited in the Connecticut River Valley and the thin, fine-grained proglacial sediments are contained on the seacoast in Maine and Massachusetts and the coast of Lake Champlain. These sediments are also in the Connecticut River Valley where the Glacial Lake Hitchcock lacustrine sediments are located. There are three classifications with mid to high-range frequencies of 3.31, 3.70 and 4.00 Hz: the coastal zone sediments, the thin, coarse-grained proglacial sediments and the thin glaciofluvial ice-contact sediments, respectively. The coastal zone sediments are located in pockets along the coast. The thin, coarse-grained proglacial sediments are deposited in large areas where moraines formed. The thin glaciofluvial ice-contact sediments are deposited in the river valleys that are smaller than the Connecticut River Valley with less sediment build-up in their river beds.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C26958-A1ED-794F-88BC-8475276990F4}" type="slidenum">
              <a:rPr lang="en-US" smtClean="0"/>
              <a:t>17</a:t>
            </a:fld>
            <a:endParaRPr lang="en-US"/>
          </a:p>
        </p:txBody>
      </p:sp>
    </p:spTree>
    <p:extLst>
      <p:ext uri="{BB962C8B-B14F-4D97-AF65-F5344CB8AC3E}">
        <p14:creationId xmlns:p14="http://schemas.microsoft.com/office/powerpoint/2010/main" val="3316300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976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w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674419"/>
            <a:ext cx="9144000" cy="4585871"/>
          </a:xfrm>
          <a:prstGeom prst="rect">
            <a:avLst/>
          </a:prstGeom>
          <a:noFill/>
        </p:spPr>
        <p:txBody>
          <a:bodyPr wrap="square" rtlCol="0">
            <a:spAutoFit/>
          </a:bodyPr>
          <a:lstStyle/>
          <a:p>
            <a:pPr algn="ctr"/>
            <a:r>
              <a:rPr lang="en-US" sz="3200" b="1" dirty="0">
                <a:latin typeface="Garamond" panose="02020404030301010803" pitchFamily="18" charset="0"/>
                <a:cs typeface="Times New Roman" panose="02020603050405020304" pitchFamily="18" charset="0"/>
              </a:rPr>
              <a:t>Site characterization mapping of New England using local geologic and geophysical data</a:t>
            </a:r>
          </a:p>
          <a:p>
            <a:pPr algn="ctr"/>
            <a:endParaRPr lang="en-US" sz="4800" b="1" dirty="0">
              <a:solidFill>
                <a:srgbClr val="3A72AB"/>
              </a:solidFill>
            </a:endParaRPr>
          </a:p>
          <a:p>
            <a:pPr algn="ctr"/>
            <a:r>
              <a:rPr lang="en-US" b="1" dirty="0">
                <a:latin typeface="Garamond" panose="02020404030301010803" pitchFamily="18" charset="0"/>
                <a:cs typeface="Times New Roman" panose="02020603050405020304" pitchFamily="18" charset="0"/>
              </a:rPr>
              <a:t>Marshall Pontrelli</a:t>
            </a:r>
            <a:endParaRPr lang="en-US" b="1" baseline="30000" dirty="0">
              <a:latin typeface="Garamond" panose="02020404030301010803" pitchFamily="18" charset="0"/>
              <a:cs typeface="Times New Roman" panose="02020603050405020304" pitchFamily="18" charset="0"/>
            </a:endParaRPr>
          </a:p>
          <a:p>
            <a:pPr algn="ctr"/>
            <a:r>
              <a:rPr lang="en-US" b="1" dirty="0">
                <a:latin typeface="Garamond" panose="02020404030301010803" pitchFamily="18" charset="0"/>
                <a:cs typeface="Times New Roman" panose="02020603050405020304" pitchFamily="18" charset="0"/>
              </a:rPr>
              <a:t>PhD Candidate</a:t>
            </a:r>
          </a:p>
          <a:p>
            <a:pPr algn="ctr"/>
            <a:r>
              <a:rPr lang="en-US" b="1" dirty="0">
                <a:latin typeface="Garamond" panose="02020404030301010803" pitchFamily="18" charset="0"/>
                <a:cs typeface="Times New Roman" panose="02020603050405020304" pitchFamily="18" charset="0"/>
              </a:rPr>
              <a:t>Tufts University, Medford, MA, 02155, USA</a:t>
            </a:r>
          </a:p>
          <a:p>
            <a:pPr algn="ctr"/>
            <a:r>
              <a:rPr lang="en-US" b="1" dirty="0">
                <a:latin typeface="Garamond" panose="02020404030301010803" pitchFamily="18" charset="0"/>
                <a:cs typeface="Times New Roman" panose="02020603050405020304" pitchFamily="18" charset="0"/>
              </a:rPr>
              <a:t>Dissertation Proposal Defense: 8/31/2022</a:t>
            </a:r>
          </a:p>
          <a:p>
            <a:pPr algn="ctr"/>
            <a:r>
              <a:rPr lang="en-US" b="1" dirty="0">
                <a:latin typeface="Garamond" panose="02020404030301010803" pitchFamily="18" charset="0"/>
                <a:cs typeface="Times New Roman" panose="02020603050405020304" pitchFamily="18" charset="0"/>
              </a:rPr>
              <a:t>Committee: Dr. Laurie </a:t>
            </a:r>
            <a:r>
              <a:rPr lang="en-US" b="1" dirty="0" err="1">
                <a:latin typeface="Garamond" panose="02020404030301010803" pitchFamily="18" charset="0"/>
                <a:cs typeface="Times New Roman" panose="02020603050405020304" pitchFamily="18" charset="0"/>
              </a:rPr>
              <a:t>Baise</a:t>
            </a:r>
            <a:r>
              <a:rPr lang="en-US" b="1" dirty="0">
                <a:latin typeface="Garamond" panose="02020404030301010803" pitchFamily="18" charset="0"/>
                <a:cs typeface="Times New Roman" panose="02020603050405020304" pitchFamily="18" charset="0"/>
              </a:rPr>
              <a:t>, Dr. John </a:t>
            </a:r>
            <a:r>
              <a:rPr lang="en-US" b="1" dirty="0" err="1">
                <a:latin typeface="Garamond" panose="02020404030301010803" pitchFamily="18" charset="0"/>
                <a:cs typeface="Times New Roman" panose="02020603050405020304" pitchFamily="18" charset="0"/>
              </a:rPr>
              <a:t>Ebel</a:t>
            </a:r>
            <a:r>
              <a:rPr lang="en-US" b="1" dirty="0">
                <a:latin typeface="Garamond" panose="02020404030301010803" pitchFamily="18" charset="0"/>
                <a:cs typeface="Times New Roman" panose="02020603050405020304" pitchFamily="18" charset="0"/>
              </a:rPr>
              <a:t>,</a:t>
            </a:r>
          </a:p>
          <a:p>
            <a:pPr algn="ctr"/>
            <a:r>
              <a:rPr lang="en-US" b="1" dirty="0">
                <a:latin typeface="Garamond" panose="02020404030301010803" pitchFamily="18" charset="0"/>
                <a:cs typeface="Times New Roman" panose="02020603050405020304" pitchFamily="18" charset="0"/>
              </a:rPr>
              <a:t>Dr. Juan </a:t>
            </a:r>
            <a:r>
              <a:rPr lang="en-US" b="1" dirty="0" err="1">
                <a:latin typeface="Garamond" panose="02020404030301010803" pitchFamily="18" charset="0"/>
                <a:cs typeface="Times New Roman" panose="02020603050405020304" pitchFamily="18" charset="0"/>
              </a:rPr>
              <a:t>Pestana</a:t>
            </a:r>
            <a:r>
              <a:rPr lang="en-US" b="1" dirty="0">
                <a:latin typeface="Garamond" panose="02020404030301010803" pitchFamily="18" charset="0"/>
                <a:cs typeface="Times New Roman" panose="02020603050405020304" pitchFamily="18" charset="0"/>
              </a:rPr>
              <a:t>, Dr. Jon Lamontagne</a:t>
            </a:r>
          </a:p>
          <a:p>
            <a:pPr algn="ctr"/>
            <a:endParaRPr lang="en-US" sz="2400" b="1" dirty="0">
              <a:latin typeface="Times New Roman" panose="02020603050405020304" pitchFamily="18" charset="0"/>
              <a:cs typeface="Times New Roman" panose="02020603050405020304" pitchFamily="18" charset="0"/>
            </a:endParaRPr>
          </a:p>
          <a:p>
            <a:pPr algn="ctr"/>
            <a:endParaRPr lang="en-US" sz="4800" b="1" dirty="0">
              <a:solidFill>
                <a:srgbClr val="7ABAFF"/>
              </a:solidFill>
            </a:endParaRPr>
          </a:p>
        </p:txBody>
      </p:sp>
      <p:pic>
        <p:nvPicPr>
          <p:cNvPr id="2" name="Picture 1">
            <a:extLst>
              <a:ext uri="{FF2B5EF4-FFF2-40B4-BE49-F238E27FC236}">
                <a16:creationId xmlns:a16="http://schemas.microsoft.com/office/drawing/2014/main" id="{340BC274-F00D-DFD1-DC9E-B9109799035E}"/>
              </a:ext>
            </a:extLst>
          </p:cNvPr>
          <p:cNvPicPr>
            <a:picLocks noChangeAspect="1"/>
          </p:cNvPicPr>
          <p:nvPr/>
        </p:nvPicPr>
        <p:blipFill>
          <a:blip r:embed="rId3"/>
          <a:stretch>
            <a:fillRect/>
          </a:stretch>
        </p:blipFill>
        <p:spPr>
          <a:xfrm>
            <a:off x="78040" y="5175370"/>
            <a:ext cx="3090940" cy="1585097"/>
          </a:xfrm>
          <a:prstGeom prst="rect">
            <a:avLst/>
          </a:prstGeom>
        </p:spPr>
      </p:pic>
    </p:spTree>
    <p:extLst>
      <p:ext uri="{BB962C8B-B14F-4D97-AF65-F5344CB8AC3E}">
        <p14:creationId xmlns:p14="http://schemas.microsoft.com/office/powerpoint/2010/main" val="218710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82B2F-C6F0-A89A-59B1-F8AB40E00579}"/>
              </a:ext>
            </a:extLst>
          </p:cNvPr>
          <p:cNvPicPr>
            <a:picLocks noChangeAspect="1"/>
          </p:cNvPicPr>
          <p:nvPr/>
        </p:nvPicPr>
        <p:blipFill>
          <a:blip r:embed="rId3"/>
          <a:stretch>
            <a:fillRect/>
          </a:stretch>
        </p:blipFill>
        <p:spPr>
          <a:xfrm>
            <a:off x="2810748" y="5038760"/>
            <a:ext cx="6596444" cy="1828959"/>
          </a:xfrm>
          <a:prstGeom prst="rect">
            <a:avLst/>
          </a:prstGeom>
        </p:spPr>
      </p:pic>
      <p:sp>
        <p:nvSpPr>
          <p:cNvPr id="8" name="TextBox 7">
            <a:extLst>
              <a:ext uri="{FF2B5EF4-FFF2-40B4-BE49-F238E27FC236}">
                <a16:creationId xmlns:a16="http://schemas.microsoft.com/office/drawing/2014/main" id="{C78FAE41-4E4C-1B7B-9D9E-CC8B70E08983}"/>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7</a:t>
            </a:r>
          </a:p>
        </p:txBody>
      </p:sp>
      <p:sp>
        <p:nvSpPr>
          <p:cNvPr id="10" name="TextBox 9">
            <a:extLst>
              <a:ext uri="{FF2B5EF4-FFF2-40B4-BE49-F238E27FC236}">
                <a16:creationId xmlns:a16="http://schemas.microsoft.com/office/drawing/2014/main" id="{E9307F04-F3EB-AEA5-0D68-F4B9BA810513}"/>
              </a:ext>
            </a:extLst>
          </p:cNvPr>
          <p:cNvSpPr txBox="1"/>
          <p:nvPr/>
        </p:nvSpPr>
        <p:spPr>
          <a:xfrm>
            <a:off x="797668" y="5803510"/>
            <a:ext cx="3812432" cy="972126"/>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10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a.</a:t>
            </a:r>
            <a:r>
              <a:rPr lang="en-US" sz="1800" dirty="0">
                <a:effectLst/>
                <a:latin typeface="Garamond" panose="02020404030301010803" pitchFamily="18" charset="0"/>
                <a:ea typeface="Calibri" panose="020F0502020204030204" pitchFamily="34" charset="0"/>
                <a:cs typeface="Times New Roman" panose="02020603050405020304" pitchFamily="18" charset="0"/>
              </a:rPr>
              <a:t> US Conterminous map of surficial geology clipped to New England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Soller</a:t>
            </a:r>
            <a:r>
              <a:rPr lang="en-US" sz="1800" dirty="0">
                <a:effectLst/>
                <a:latin typeface="Garamond" panose="02020404030301010803" pitchFamily="18" charset="0"/>
                <a:ea typeface="Calibri" panose="020F0502020204030204" pitchFamily="34" charset="0"/>
                <a:cs typeface="Times New Roman" panose="02020603050405020304" pitchFamily="18" charset="0"/>
              </a:rPr>
              <a:t> et al. 2009). </a:t>
            </a:r>
          </a:p>
        </p:txBody>
      </p:sp>
      <p:sp>
        <p:nvSpPr>
          <p:cNvPr id="16" name="TextBox 15">
            <a:extLst>
              <a:ext uri="{FF2B5EF4-FFF2-40B4-BE49-F238E27FC236}">
                <a16:creationId xmlns:a16="http://schemas.microsoft.com/office/drawing/2014/main" id="{E8A14C38-B467-7FC8-049A-491BF3ED97F6}"/>
              </a:ext>
            </a:extLst>
          </p:cNvPr>
          <p:cNvSpPr txBox="1"/>
          <p:nvPr/>
        </p:nvSpPr>
        <p:spPr>
          <a:xfrm>
            <a:off x="4729934" y="5940132"/>
            <a:ext cx="3616398"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10b.</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Times New Roman" panose="02020603050405020304" pitchFamily="18" charset="0"/>
              </a:rPr>
              <a:t>Conterminous map overburden thickness.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5DE0A34-F93E-E590-EF57-A4E2D1C68EC0}"/>
              </a:ext>
            </a:extLst>
          </p:cNvPr>
          <p:cNvSpPr/>
          <p:nvPr/>
        </p:nvSpPr>
        <p:spPr>
          <a:xfrm>
            <a:off x="7456251" y="4232287"/>
            <a:ext cx="381000" cy="118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84AEEA-CF1D-8FF0-1ABD-B9C4E701B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294" y="904760"/>
            <a:ext cx="7873411" cy="4879297"/>
          </a:xfrm>
          <a:prstGeom prst="rect">
            <a:avLst/>
          </a:prstGeom>
          <a:noFill/>
          <a:ln>
            <a:solidFill>
              <a:schemeClr val="tx1"/>
            </a:solidFill>
          </a:ln>
        </p:spPr>
      </p:pic>
      <p:sp>
        <p:nvSpPr>
          <p:cNvPr id="12" name="TextBox 11">
            <a:extLst>
              <a:ext uri="{FF2B5EF4-FFF2-40B4-BE49-F238E27FC236}">
                <a16:creationId xmlns:a16="http://schemas.microsoft.com/office/drawing/2014/main" id="{686BCF7E-57E5-4A7A-A652-6481F91BFCED}"/>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US Conterminous surficial geology map</a:t>
            </a:r>
          </a:p>
        </p:txBody>
      </p:sp>
    </p:spTree>
    <p:extLst>
      <p:ext uri="{BB962C8B-B14F-4D97-AF65-F5344CB8AC3E}">
        <p14:creationId xmlns:p14="http://schemas.microsoft.com/office/powerpoint/2010/main" val="345335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70B50-C9E0-B0DE-0493-A0313AEBC804}"/>
              </a:ext>
            </a:extLst>
          </p:cNvPr>
          <p:cNvPicPr>
            <a:picLocks noChangeAspect="1"/>
          </p:cNvPicPr>
          <p:nvPr/>
        </p:nvPicPr>
        <p:blipFill>
          <a:blip r:embed="rId2"/>
          <a:stretch>
            <a:fillRect/>
          </a:stretch>
        </p:blipFill>
        <p:spPr>
          <a:xfrm>
            <a:off x="2814064" y="4994943"/>
            <a:ext cx="6596444" cy="1828959"/>
          </a:xfrm>
          <a:prstGeom prst="rect">
            <a:avLst/>
          </a:prstGeom>
        </p:spPr>
      </p:pic>
      <p:sp>
        <p:nvSpPr>
          <p:cNvPr id="2" name="TextBox 1">
            <a:extLst>
              <a:ext uri="{FF2B5EF4-FFF2-40B4-BE49-F238E27FC236}">
                <a16:creationId xmlns:a16="http://schemas.microsoft.com/office/drawing/2014/main" id="{AD89BDF8-BE5A-82E2-ED78-B145D74189D2}"/>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HVSR database</a:t>
            </a:r>
          </a:p>
        </p:txBody>
      </p:sp>
      <p:pic>
        <p:nvPicPr>
          <p:cNvPr id="3" name="Picture 2" descr="Map&#10;&#10;Description automatically generated">
            <a:extLst>
              <a:ext uri="{FF2B5EF4-FFF2-40B4-BE49-F238E27FC236}">
                <a16:creationId xmlns:a16="http://schemas.microsoft.com/office/drawing/2014/main" id="{BEBB0A98-9900-B374-53F0-CB4C4574EA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29"/>
          <a:stretch/>
        </p:blipFill>
        <p:spPr bwMode="auto">
          <a:xfrm>
            <a:off x="411380" y="1176658"/>
            <a:ext cx="3586687" cy="4259878"/>
          </a:xfrm>
          <a:prstGeom prst="rect">
            <a:avLst/>
          </a:prstGeom>
          <a:noFill/>
          <a:ln>
            <a:solidFill>
              <a:schemeClr val="tx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AC3A59F-ECCC-6F99-9422-3A732B830F7F}"/>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8</a:t>
            </a:r>
          </a:p>
        </p:txBody>
      </p:sp>
      <p:sp>
        <p:nvSpPr>
          <p:cNvPr id="7" name="TextBox 6">
            <a:extLst>
              <a:ext uri="{FF2B5EF4-FFF2-40B4-BE49-F238E27FC236}">
                <a16:creationId xmlns:a16="http://schemas.microsoft.com/office/drawing/2014/main" id="{22564234-6E34-6299-9EF4-5C2100C93147}"/>
              </a:ext>
            </a:extLst>
          </p:cNvPr>
          <p:cNvSpPr txBox="1"/>
          <p:nvPr/>
        </p:nvSpPr>
        <p:spPr>
          <a:xfrm>
            <a:off x="551964" y="5518490"/>
            <a:ext cx="3305517" cy="972126"/>
          </a:xfrm>
          <a:prstGeom prst="rect">
            <a:avLst/>
          </a:prstGeom>
          <a:noFill/>
        </p:spPr>
        <p:txBody>
          <a:bodyPr wrap="square">
            <a:spAutoFit/>
          </a:bodyPr>
          <a:lstStyle/>
          <a:p>
            <a:pPr marL="0" marR="0">
              <a:lnSpc>
                <a:spcPct val="107000"/>
              </a:lnSpc>
              <a:spcBef>
                <a:spcPts val="0"/>
              </a:spcBef>
              <a:spcAft>
                <a:spcPts val="0"/>
              </a:spcAft>
            </a:pP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Figure 11.</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Spatial distribution of the HVSR database developed in this study.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AD8A9B0-6CF0-32A1-730B-1A2D27D913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21" r="5988"/>
          <a:stretch/>
        </p:blipFill>
        <p:spPr bwMode="auto">
          <a:xfrm>
            <a:off x="4476013" y="1176658"/>
            <a:ext cx="4298948" cy="3243581"/>
          </a:xfrm>
          <a:prstGeom prst="rect">
            <a:avLst/>
          </a:prstGeom>
          <a:noFill/>
          <a:ln>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1C91C1ED-0789-8A4D-FA1C-1F3CFA93CBFD}"/>
              </a:ext>
            </a:extLst>
          </p:cNvPr>
          <p:cNvSpPr txBox="1"/>
          <p:nvPr/>
        </p:nvSpPr>
        <p:spPr>
          <a:xfrm>
            <a:off x="4703870" y="4458183"/>
            <a:ext cx="4226121" cy="1559529"/>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12.</a:t>
            </a:r>
            <a:r>
              <a:rPr lang="en-US" sz="1800" dirty="0">
                <a:effectLst/>
                <a:latin typeface="Garamond" panose="02020404030301010803" pitchFamily="18" charset="0"/>
                <a:ea typeface="Calibri" panose="020F0502020204030204" pitchFamily="34" charset="0"/>
                <a:cs typeface="Times New Roman" panose="02020603050405020304" pitchFamily="18" charset="0"/>
              </a:rPr>
              <a:t> HVSR fundamental peak shape statistics. Half power bandwidth is equal to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2</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1</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and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σ</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is the median of the 20 HVSR curves from the 20 noise windows across the frequency band from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1</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to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2</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871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666F8-DB18-B65E-C71F-69F1F8DA9664}"/>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65B396D0-3AB2-41A7-7522-B543CC8E7DE2}"/>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Vs database</a:t>
            </a:r>
          </a:p>
        </p:txBody>
      </p:sp>
      <p:pic>
        <p:nvPicPr>
          <p:cNvPr id="5" name="Picture 4">
            <a:extLst>
              <a:ext uri="{FF2B5EF4-FFF2-40B4-BE49-F238E27FC236}">
                <a16:creationId xmlns:a16="http://schemas.microsoft.com/office/drawing/2014/main" id="{DB24E047-3BA5-3B4A-6E8B-AE3DB2FF555F}"/>
              </a:ext>
            </a:extLst>
          </p:cNvPr>
          <p:cNvPicPr>
            <a:picLocks noChangeAspect="1"/>
          </p:cNvPicPr>
          <p:nvPr/>
        </p:nvPicPr>
        <p:blipFill>
          <a:blip r:embed="rId3"/>
          <a:stretch>
            <a:fillRect/>
          </a:stretch>
        </p:blipFill>
        <p:spPr>
          <a:xfrm>
            <a:off x="1430266" y="1005563"/>
            <a:ext cx="6283467" cy="4937957"/>
          </a:xfrm>
          <a:prstGeom prst="rect">
            <a:avLst/>
          </a:prstGeom>
          <a:solidFill>
            <a:schemeClr val="bg1"/>
          </a:solidFill>
          <a:ln>
            <a:solidFill>
              <a:schemeClr val="tx1"/>
            </a:solidFill>
          </a:ln>
        </p:spPr>
      </p:pic>
      <p:sp>
        <p:nvSpPr>
          <p:cNvPr id="7" name="TextBox 6">
            <a:extLst>
              <a:ext uri="{FF2B5EF4-FFF2-40B4-BE49-F238E27FC236}">
                <a16:creationId xmlns:a16="http://schemas.microsoft.com/office/drawing/2014/main" id="{04032722-7C27-EA29-DF2A-BC5ACEE3934F}"/>
              </a:ext>
            </a:extLst>
          </p:cNvPr>
          <p:cNvSpPr txBox="1"/>
          <p:nvPr/>
        </p:nvSpPr>
        <p:spPr>
          <a:xfrm>
            <a:off x="184826" y="6038816"/>
            <a:ext cx="8774348" cy="776687"/>
          </a:xfrm>
          <a:prstGeom prst="rect">
            <a:avLst/>
          </a:prstGeom>
          <a:noFill/>
        </p:spPr>
        <p:txBody>
          <a:bodyPr wrap="square">
            <a:spAutoFit/>
          </a:bodyPr>
          <a:lstStyle/>
          <a:p>
            <a:pPr marL="0" marR="0" algn="just">
              <a:lnSpc>
                <a:spcPct val="107000"/>
              </a:lnSpc>
              <a:spcBef>
                <a:spcPts val="0"/>
              </a:spcBef>
              <a:spcAft>
                <a:spcPts val="0"/>
              </a:spcAft>
            </a:pPr>
            <a:r>
              <a:rPr lang="en-US" sz="1400" i="1" dirty="0">
                <a:effectLst/>
                <a:latin typeface="Garamond" panose="02020404030301010803" pitchFamily="18" charset="0"/>
                <a:ea typeface="Calibri" panose="020F0502020204030204" pitchFamily="34" charset="0"/>
                <a:cs typeface="Times New Roman" panose="02020603050405020304" pitchFamily="18" charset="0"/>
              </a:rPr>
              <a:t>Figure 13. </a:t>
            </a:r>
            <a:r>
              <a:rPr lang="en-US" sz="1400" dirty="0">
                <a:effectLst/>
                <a:latin typeface="Garamond" panose="02020404030301010803" pitchFamily="18" charset="0"/>
                <a:ea typeface="Calibri" panose="020F0502020204030204" pitchFamily="34" charset="0"/>
                <a:cs typeface="Times New Roman" panose="02020603050405020304" pitchFamily="18" charset="0"/>
              </a:rPr>
              <a:t>a) Locations of shear wave velocity profiles in the study. Collector EMT is Thompson et al. (2014), HGS is Hager Geoscience (2016), LS is Lens and </a:t>
            </a:r>
            <a:r>
              <a:rPr lang="en-US" sz="1400" dirty="0" err="1">
                <a:effectLst/>
                <a:latin typeface="Garamond" panose="02020404030301010803" pitchFamily="18" charset="0"/>
                <a:ea typeface="Calibri" panose="020F0502020204030204" pitchFamily="34" charset="0"/>
                <a:cs typeface="Times New Roman" panose="02020603050405020304" pitchFamily="18" charset="0"/>
              </a:rPr>
              <a:t>Springston</a:t>
            </a:r>
            <a:r>
              <a:rPr lang="en-US" sz="1400" dirty="0">
                <a:effectLst/>
                <a:latin typeface="Garamond" panose="02020404030301010803" pitchFamily="18" charset="0"/>
                <a:ea typeface="Calibri" panose="020F0502020204030204" pitchFamily="34" charset="0"/>
                <a:cs typeface="Times New Roman" panose="02020603050405020304" pitchFamily="18" charset="0"/>
              </a:rPr>
              <a:t> (2013), and MAP is the data collected in this study. Profiles grouped by their geology for b) glacial till, c) glaciofluvial ice-contact sediments, thin, and d) proglacial sediments, mostly fine-grained, thin. </a:t>
            </a:r>
          </a:p>
        </p:txBody>
      </p:sp>
      <p:sp>
        <p:nvSpPr>
          <p:cNvPr id="8" name="TextBox 7">
            <a:extLst>
              <a:ext uri="{FF2B5EF4-FFF2-40B4-BE49-F238E27FC236}">
                <a16:creationId xmlns:a16="http://schemas.microsoft.com/office/drawing/2014/main" id="{BE8D3305-A128-2D51-1369-7D83334655D7}"/>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9</a:t>
            </a:r>
          </a:p>
        </p:txBody>
      </p:sp>
    </p:spTree>
    <p:extLst>
      <p:ext uri="{BB962C8B-B14F-4D97-AF65-F5344CB8AC3E}">
        <p14:creationId xmlns:p14="http://schemas.microsoft.com/office/powerpoint/2010/main" val="2807342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1354A-5310-81F4-A155-33D50EB101EA}"/>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Methods</a:t>
            </a:r>
          </a:p>
        </p:txBody>
      </p:sp>
    </p:spTree>
    <p:extLst>
      <p:ext uri="{BB962C8B-B14F-4D97-AF65-F5344CB8AC3E}">
        <p14:creationId xmlns:p14="http://schemas.microsoft.com/office/powerpoint/2010/main" val="3439564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5EC02-C051-B6F2-12F9-A726C94C53D2}"/>
              </a:ext>
            </a:extLst>
          </p:cNvPr>
          <p:cNvPicPr>
            <a:picLocks noChangeAspect="1"/>
          </p:cNvPicPr>
          <p:nvPr/>
        </p:nvPicPr>
        <p:blipFill>
          <a:blip r:embed="rId3"/>
          <a:stretch>
            <a:fillRect/>
          </a:stretch>
        </p:blipFill>
        <p:spPr>
          <a:xfrm>
            <a:off x="2810748" y="5029041"/>
            <a:ext cx="6596444" cy="1828959"/>
          </a:xfrm>
          <a:prstGeom prst="rect">
            <a:avLst/>
          </a:prstGeom>
        </p:spPr>
      </p:pic>
      <p:pic>
        <p:nvPicPr>
          <p:cNvPr id="3" name="Picture 2">
            <a:extLst>
              <a:ext uri="{FF2B5EF4-FFF2-40B4-BE49-F238E27FC236}">
                <a16:creationId xmlns:a16="http://schemas.microsoft.com/office/drawing/2014/main" id="{97C94C3A-FCCA-4D09-E7F5-8DFA80C6A958}"/>
              </a:ext>
            </a:extLst>
          </p:cNvPr>
          <p:cNvPicPr>
            <a:picLocks noChangeAspect="1"/>
          </p:cNvPicPr>
          <p:nvPr/>
        </p:nvPicPr>
        <p:blipFill>
          <a:blip r:embed="rId4"/>
          <a:stretch>
            <a:fillRect/>
          </a:stretch>
        </p:blipFill>
        <p:spPr>
          <a:xfrm>
            <a:off x="299665" y="1674076"/>
            <a:ext cx="5573676" cy="4415439"/>
          </a:xfrm>
          <a:prstGeom prst="rect">
            <a:avLst/>
          </a:prstGeom>
          <a:solidFill>
            <a:schemeClr val="bg1"/>
          </a:solidFill>
          <a:ln>
            <a:noFill/>
          </a:ln>
        </p:spPr>
      </p:pic>
      <p:sp>
        <p:nvSpPr>
          <p:cNvPr id="5" name="TextBox 4">
            <a:extLst>
              <a:ext uri="{FF2B5EF4-FFF2-40B4-BE49-F238E27FC236}">
                <a16:creationId xmlns:a16="http://schemas.microsoft.com/office/drawing/2014/main" id="{95B689EC-488A-E256-C6CA-6D99EFB37CB4}"/>
              </a:ext>
            </a:extLst>
          </p:cNvPr>
          <p:cNvSpPr txBox="1"/>
          <p:nvPr/>
        </p:nvSpPr>
        <p:spPr>
          <a:xfrm>
            <a:off x="6021421" y="1711399"/>
            <a:ext cx="2918298" cy="3639394"/>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14.</a:t>
            </a:r>
            <a:r>
              <a:rPr lang="en-US" sz="1800" dirty="0">
                <a:effectLst/>
                <a:latin typeface="Garamond" panose="02020404030301010803" pitchFamily="18" charset="0"/>
                <a:ea typeface="Calibri" panose="020F0502020204030204" pitchFamily="34" charset="0"/>
                <a:cs typeface="Times New Roman" panose="02020603050405020304" pitchFamily="18" charset="0"/>
              </a:rPr>
              <a:t> Example of the process used to group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points </a:t>
            </a:r>
            <a:r>
              <a:rPr lang="en-US" sz="1100" dirty="0">
                <a:effectLst/>
                <a:latin typeface="Garamond" panose="02020404030301010803" pitchFamily="18" charset="0"/>
                <a:ea typeface="Times New Roman" panose="02020603050405020304" pitchFamily="18"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by their respective geologic unit. a) A zoomed in section of the Connecticut River Valley and the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points within that area. b) The actual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distributions of two of the geologic units in this study, and c) the table developed from the distributions in Figure 15b.</a:t>
            </a:r>
          </a:p>
        </p:txBody>
      </p:sp>
      <p:sp>
        <p:nvSpPr>
          <p:cNvPr id="7" name="TextBox 6">
            <a:extLst>
              <a:ext uri="{FF2B5EF4-FFF2-40B4-BE49-F238E27FC236}">
                <a16:creationId xmlns:a16="http://schemas.microsoft.com/office/drawing/2014/main" id="{E6BC0E8C-5DFA-2D49-4382-2890071D3FFA}"/>
              </a:ext>
            </a:extLst>
          </p:cNvPr>
          <p:cNvSpPr txBox="1"/>
          <p:nvPr/>
        </p:nvSpPr>
        <p:spPr>
          <a:xfrm>
            <a:off x="149832" y="204192"/>
            <a:ext cx="8844335" cy="870303"/>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Wills and </a:t>
            </a:r>
            <a:r>
              <a:rPr lang="en-US" sz="2400" b="1" dirty="0" err="1">
                <a:effectLst/>
                <a:latin typeface="Garamond" panose="02020404030301010803" pitchFamily="18" charset="0"/>
                <a:ea typeface="Calibri" panose="020F0502020204030204" pitchFamily="34" charset="0"/>
                <a:cs typeface="Times New Roman" panose="02020603050405020304" pitchFamily="18" charset="0"/>
              </a:rPr>
              <a:t>Clahan</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methodology for combining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f</a:t>
            </a:r>
            <a:r>
              <a:rPr lang="en-US" sz="2400" b="1"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points and geologic polygons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3E1B394-5DF9-D80B-5DE4-D364D4BEE627}"/>
              </a:ext>
            </a:extLst>
          </p:cNvPr>
          <p:cNvSpPr txBox="1"/>
          <p:nvPr/>
        </p:nvSpPr>
        <p:spPr>
          <a:xfrm>
            <a:off x="8738382"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10</a:t>
            </a:r>
          </a:p>
        </p:txBody>
      </p:sp>
    </p:spTree>
    <p:extLst>
      <p:ext uri="{BB962C8B-B14F-4D97-AF65-F5344CB8AC3E}">
        <p14:creationId xmlns:p14="http://schemas.microsoft.com/office/powerpoint/2010/main" val="40533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F23D40F-50CC-D875-81C7-0176DBAF7A9F}"/>
              </a:ext>
            </a:extLst>
          </p:cNvPr>
          <p:cNvPicPr>
            <a:picLocks noChangeAspect="1"/>
          </p:cNvPicPr>
          <p:nvPr/>
        </p:nvPicPr>
        <p:blipFill>
          <a:blip r:embed="rId3"/>
          <a:stretch>
            <a:fillRect/>
          </a:stretch>
        </p:blipFill>
        <p:spPr>
          <a:xfrm>
            <a:off x="2754261" y="5029041"/>
            <a:ext cx="6596444" cy="1828959"/>
          </a:xfrm>
          <a:prstGeom prst="rect">
            <a:avLst/>
          </a:prstGeom>
        </p:spPr>
      </p:pic>
      <p:sp>
        <p:nvSpPr>
          <p:cNvPr id="2" name="TextBox 1">
            <a:extLst>
              <a:ext uri="{FF2B5EF4-FFF2-40B4-BE49-F238E27FC236}">
                <a16:creationId xmlns:a16="http://schemas.microsoft.com/office/drawing/2014/main" id="{4B1F4F3C-293B-E001-1D45-DF0A4D46831F}"/>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11</a:t>
            </a:r>
          </a:p>
        </p:txBody>
      </p:sp>
      <p:sp>
        <p:nvSpPr>
          <p:cNvPr id="4" name="TextBox 3">
            <a:extLst>
              <a:ext uri="{FF2B5EF4-FFF2-40B4-BE49-F238E27FC236}">
                <a16:creationId xmlns:a16="http://schemas.microsoft.com/office/drawing/2014/main" id="{67494B48-B79E-E771-0779-439F3EA44BEA}"/>
              </a:ext>
            </a:extLst>
          </p:cNvPr>
          <p:cNvSpPr txBox="1"/>
          <p:nvPr/>
        </p:nvSpPr>
        <p:spPr>
          <a:xfrm>
            <a:off x="2273841" y="369332"/>
            <a:ext cx="4596318"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Computing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Vs30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from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f</a:t>
            </a:r>
            <a:r>
              <a:rPr lang="en-US" sz="2400" b="1" i="1" baseline="-25000" dirty="0">
                <a:effectLst/>
                <a:latin typeface="Garamond" panose="02020404030301010803" pitchFamily="18" charset="0"/>
                <a:ea typeface="Calibri" panose="020F0502020204030204" pitchFamily="34" charset="0"/>
                <a:cs typeface="Times New Roman" panose="02020603050405020304" pitchFamily="18" charset="0"/>
              </a:rPr>
              <a:t>0</a:t>
            </a:r>
            <a:endParaRPr lang="en-US" sz="2400" i="1" dirty="0">
              <a:effectLst/>
              <a:latin typeface="Garamond" panose="02020404030301010803" pitchFamily="18"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DA9BC06E-6B0D-1397-7170-DCAD7B0F1CF1}"/>
              </a:ext>
            </a:extLst>
          </p:cNvPr>
          <p:cNvGrpSpPr/>
          <p:nvPr/>
        </p:nvGrpSpPr>
        <p:grpSpPr>
          <a:xfrm>
            <a:off x="207212" y="2664374"/>
            <a:ext cx="3686782" cy="1893962"/>
            <a:chOff x="5282120" y="4599136"/>
            <a:chExt cx="3258767" cy="1183105"/>
          </a:xfrm>
        </p:grpSpPr>
        <p:sp>
          <p:nvSpPr>
            <p:cNvPr id="6" name="Rectangle 5">
              <a:extLst>
                <a:ext uri="{FF2B5EF4-FFF2-40B4-BE49-F238E27FC236}">
                  <a16:creationId xmlns:a16="http://schemas.microsoft.com/office/drawing/2014/main" id="{8CD6D8A4-18BE-AAA4-2CAD-4C4420F0003F}"/>
                </a:ext>
              </a:extLst>
            </p:cNvPr>
            <p:cNvSpPr/>
            <p:nvPr/>
          </p:nvSpPr>
          <p:spPr>
            <a:xfrm>
              <a:off x="5282120" y="4599136"/>
              <a:ext cx="3258767" cy="1157591"/>
            </a:xfrm>
            <a:prstGeom prst="rect">
              <a:avLst/>
            </a:prstGeom>
            <a:solidFill>
              <a:srgbClr val="3E8E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C5AB36-3195-BA08-1D1A-CD6F5AA32F35}"/>
                </a:ext>
              </a:extLst>
            </p:cNvPr>
            <p:cNvSpPr/>
            <p:nvPr/>
          </p:nvSpPr>
          <p:spPr>
            <a:xfrm>
              <a:off x="5282120" y="5406599"/>
              <a:ext cx="3258767" cy="37564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8AD5AD0-1D05-498B-5BD0-B368F73D3603}"/>
                  </a:ext>
                </a:extLst>
              </p:cNvPr>
              <p:cNvSpPr txBox="1"/>
              <p:nvPr/>
            </p:nvSpPr>
            <p:spPr>
              <a:xfrm>
                <a:off x="-715049" y="4606594"/>
                <a:ext cx="5116748" cy="9187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𝑉𝑠</m:t>
                      </m:r>
                      <m:r>
                        <a:rPr lang="en-US" i="0">
                          <a:latin typeface="Cambria Math" panose="02040503050406030204" pitchFamily="18" charset="0"/>
                        </a:rPr>
                        <m:t>30=</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4</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den>
                          </m:f>
                          <m:d>
                            <m:dPr>
                              <m:ctrlPr>
                                <a:rPr lang="en-US" i="1">
                                  <a:solidFill>
                                    <a:srgbClr val="836967"/>
                                  </a:solidFill>
                                  <a:latin typeface="Cambria Math" panose="02040503050406030204" pitchFamily="18" charset="0"/>
                                </a:rPr>
                              </m:ctrlPr>
                            </m:dPr>
                            <m:e>
                              <m:r>
                                <a:rPr lang="en-US" i="0">
                                  <a:latin typeface="Cambria Math" panose="02040503050406030204" pitchFamily="18" charset="0"/>
                                </a:rPr>
                                <m:t>1−</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𝑉𝑠</m:t>
                                      </m:r>
                                    </m:e>
                                    <m:sub>
                                      <m:r>
                                        <a:rPr lang="en-US" i="1">
                                          <a:latin typeface="Cambria Math" panose="02040503050406030204" pitchFamily="18" charset="0"/>
                                        </a:rPr>
                                        <m:t>𝑎𝑣𝑔</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30</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m:t>
                                  </m:r>
                                </m:sub>
                              </m:sSub>
                            </m:den>
                          </m:f>
                        </m:den>
                      </m:f>
                    </m:oMath>
                  </m:oMathPara>
                </a14:m>
                <a:endParaRPr lang="en-US" dirty="0"/>
              </a:p>
            </p:txBody>
          </p:sp>
        </mc:Choice>
        <mc:Fallback xmlns="">
          <p:sp>
            <p:nvSpPr>
              <p:cNvPr id="15" name="TextBox 14">
                <a:extLst>
                  <a:ext uri="{FF2B5EF4-FFF2-40B4-BE49-F238E27FC236}">
                    <a16:creationId xmlns:a16="http://schemas.microsoft.com/office/drawing/2014/main" id="{18AD5AD0-1D05-498B-5BD0-B368F73D3603}"/>
                  </a:ext>
                </a:extLst>
              </p:cNvPr>
              <p:cNvSpPr txBox="1">
                <a:spLocks noRot="1" noChangeAspect="1" noMove="1" noResize="1" noEditPoints="1" noAdjustHandles="1" noChangeArrowheads="1" noChangeShapeType="1" noTextEdit="1"/>
              </p:cNvSpPr>
              <p:nvPr/>
            </p:nvSpPr>
            <p:spPr>
              <a:xfrm>
                <a:off x="-715049" y="4606594"/>
                <a:ext cx="5116748" cy="918713"/>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ABDD265-575D-DD24-F39E-944086D63DFE}"/>
              </a:ext>
            </a:extLst>
          </p:cNvPr>
          <p:cNvSpPr txBox="1"/>
          <p:nvPr/>
        </p:nvSpPr>
        <p:spPr>
          <a:xfrm>
            <a:off x="1703527" y="3181470"/>
            <a:ext cx="601916" cy="369332"/>
          </a:xfrm>
          <a:prstGeom prst="rect">
            <a:avLst/>
          </a:prstGeom>
          <a:solidFill>
            <a:schemeClr val="bg1"/>
          </a:solidFill>
        </p:spPr>
        <p:txBody>
          <a:bodyPr wrap="square">
            <a:spAutoFit/>
          </a:bodyPr>
          <a:lstStyle/>
          <a:p>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sz="1800"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endParaRPr lang="en-US" dirty="0"/>
          </a:p>
        </p:txBody>
      </p:sp>
      <p:cxnSp>
        <p:nvCxnSpPr>
          <p:cNvPr id="20" name="Straight Arrow Connector 19">
            <a:extLst>
              <a:ext uri="{FF2B5EF4-FFF2-40B4-BE49-F238E27FC236}">
                <a16:creationId xmlns:a16="http://schemas.microsoft.com/office/drawing/2014/main" id="{86C04ED6-042C-5F05-AF45-602D5522E7B8}"/>
              </a:ext>
            </a:extLst>
          </p:cNvPr>
          <p:cNvCxnSpPr/>
          <p:nvPr/>
        </p:nvCxnSpPr>
        <p:spPr>
          <a:xfrm>
            <a:off x="3297663" y="2664374"/>
            <a:ext cx="0" cy="1251775"/>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31F1704-003F-17B6-55BC-B828A6EEF623}"/>
              </a:ext>
            </a:extLst>
          </p:cNvPr>
          <p:cNvSpPr txBox="1"/>
          <p:nvPr/>
        </p:nvSpPr>
        <p:spPr>
          <a:xfrm>
            <a:off x="3395390" y="3181470"/>
            <a:ext cx="400877"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d</a:t>
            </a:r>
            <a:r>
              <a:rPr lang="en-US" i="1" baseline="-25000" dirty="0">
                <a:latin typeface="Garamond" panose="02020404030301010803" pitchFamily="18" charset="0"/>
                <a:ea typeface="Calibri" panose="020F0502020204030204" pitchFamily="34" charset="0"/>
                <a:cs typeface="Times New Roman" panose="02020603050405020304" pitchFamily="18" charset="0"/>
              </a:rPr>
              <a:t>s</a:t>
            </a:r>
            <a:endParaRPr lang="en-US" dirty="0"/>
          </a:p>
        </p:txBody>
      </p:sp>
      <p:cxnSp>
        <p:nvCxnSpPr>
          <p:cNvPr id="22" name="Straight Arrow Connector 21">
            <a:extLst>
              <a:ext uri="{FF2B5EF4-FFF2-40B4-BE49-F238E27FC236}">
                <a16:creationId xmlns:a16="http://schemas.microsoft.com/office/drawing/2014/main" id="{BB9B2A0B-1D30-3BB8-C327-A75265403AB4}"/>
              </a:ext>
            </a:extLst>
          </p:cNvPr>
          <p:cNvCxnSpPr>
            <a:cxnSpLocks/>
          </p:cNvCxnSpPr>
          <p:nvPr/>
        </p:nvCxnSpPr>
        <p:spPr>
          <a:xfrm>
            <a:off x="3998022" y="2639830"/>
            <a:ext cx="0" cy="180250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8026A40-2C27-F829-3058-E710B390805B}"/>
              </a:ext>
            </a:extLst>
          </p:cNvPr>
          <p:cNvSpPr txBox="1"/>
          <p:nvPr/>
        </p:nvSpPr>
        <p:spPr>
          <a:xfrm>
            <a:off x="4085678" y="3406267"/>
            <a:ext cx="608851"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30 m</a:t>
            </a:r>
            <a:endParaRPr lang="en-US" dirty="0"/>
          </a:p>
        </p:txBody>
      </p:sp>
      <p:cxnSp>
        <p:nvCxnSpPr>
          <p:cNvPr id="25" name="Straight Arrow Connector 24">
            <a:extLst>
              <a:ext uri="{FF2B5EF4-FFF2-40B4-BE49-F238E27FC236}">
                <a16:creationId xmlns:a16="http://schemas.microsoft.com/office/drawing/2014/main" id="{8F7F9788-AAAE-B5AD-E167-994AAC06862A}"/>
              </a:ext>
            </a:extLst>
          </p:cNvPr>
          <p:cNvCxnSpPr>
            <a:cxnSpLocks/>
          </p:cNvCxnSpPr>
          <p:nvPr/>
        </p:nvCxnSpPr>
        <p:spPr>
          <a:xfrm>
            <a:off x="3187417" y="3926164"/>
            <a:ext cx="0" cy="468004"/>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B42A6BB-A09D-C734-85D3-99248FA5A7F6}"/>
              </a:ext>
            </a:extLst>
          </p:cNvPr>
          <p:cNvSpPr txBox="1"/>
          <p:nvPr/>
        </p:nvSpPr>
        <p:spPr>
          <a:xfrm>
            <a:off x="3340267" y="3975500"/>
            <a:ext cx="400877" cy="369332"/>
          </a:xfrm>
          <a:prstGeom prst="rect">
            <a:avLst/>
          </a:prstGeom>
          <a:solidFill>
            <a:schemeClr val="bg1"/>
          </a:solidFill>
        </p:spPr>
        <p:txBody>
          <a:bodyPr wrap="square">
            <a:spAutoFit/>
          </a:bodyPr>
          <a:lstStyle/>
          <a:p>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d</a:t>
            </a:r>
            <a:r>
              <a:rPr lang="en-US" i="1" baseline="-25000" dirty="0" err="1">
                <a:latin typeface="Garamond" panose="02020404030301010803" pitchFamily="18" charset="0"/>
                <a:ea typeface="Calibri" panose="020F0502020204030204" pitchFamily="34" charset="0"/>
                <a:cs typeface="Times New Roman" panose="02020603050405020304" pitchFamily="18" charset="0"/>
              </a:rPr>
              <a:t>R</a:t>
            </a:r>
            <a:endParaRPr lang="en-US" dirty="0"/>
          </a:p>
        </p:txBody>
      </p:sp>
      <p:sp>
        <p:nvSpPr>
          <p:cNvPr id="30" name="TextBox 29">
            <a:extLst>
              <a:ext uri="{FF2B5EF4-FFF2-40B4-BE49-F238E27FC236}">
                <a16:creationId xmlns:a16="http://schemas.microsoft.com/office/drawing/2014/main" id="{E7E2A235-D76C-CCAE-01D5-A4B0F25F7711}"/>
              </a:ext>
            </a:extLst>
          </p:cNvPr>
          <p:cNvSpPr txBox="1"/>
          <p:nvPr/>
        </p:nvSpPr>
        <p:spPr>
          <a:xfrm>
            <a:off x="1800073" y="4072998"/>
            <a:ext cx="505369"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Calibri" panose="020F0502020204030204" pitchFamily="34" charset="0"/>
                <a:cs typeface="Times New Roman" panose="02020603050405020304" pitchFamily="18" charset="0"/>
              </a:rPr>
              <a:t>V</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R</a:t>
            </a:r>
            <a:endParaRPr lang="en-US" dirty="0"/>
          </a:p>
        </p:txBody>
      </p:sp>
      <p:pic>
        <p:nvPicPr>
          <p:cNvPr id="3" name="Picture 2">
            <a:extLst>
              <a:ext uri="{FF2B5EF4-FFF2-40B4-BE49-F238E27FC236}">
                <a16:creationId xmlns:a16="http://schemas.microsoft.com/office/drawing/2014/main" id="{ECB2D7E6-5AD9-DC8E-D795-E1BDDCE167FF}"/>
              </a:ext>
            </a:extLst>
          </p:cNvPr>
          <p:cNvPicPr>
            <a:picLocks noChangeAspect="1"/>
          </p:cNvPicPr>
          <p:nvPr/>
        </p:nvPicPr>
        <p:blipFill rotWithShape="1">
          <a:blip r:embed="rId5"/>
          <a:srcRect r="6907"/>
          <a:stretch/>
        </p:blipFill>
        <p:spPr>
          <a:xfrm>
            <a:off x="4886214" y="2095880"/>
            <a:ext cx="4146974" cy="3151284"/>
          </a:xfrm>
          <a:prstGeom prst="rect">
            <a:avLst/>
          </a:prstGeom>
          <a:ln>
            <a:solidFill>
              <a:schemeClr val="tx1"/>
            </a:solidFill>
          </a:ln>
        </p:spPr>
      </p:pic>
      <p:sp>
        <p:nvSpPr>
          <p:cNvPr id="8" name="TextBox 7">
            <a:extLst>
              <a:ext uri="{FF2B5EF4-FFF2-40B4-BE49-F238E27FC236}">
                <a16:creationId xmlns:a16="http://schemas.microsoft.com/office/drawing/2014/main" id="{57729628-5055-1A71-32C0-D7B236825C27}"/>
              </a:ext>
            </a:extLst>
          </p:cNvPr>
          <p:cNvSpPr txBox="1"/>
          <p:nvPr/>
        </p:nvSpPr>
        <p:spPr>
          <a:xfrm>
            <a:off x="4942826" y="5344733"/>
            <a:ext cx="3866752" cy="972126"/>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15</a:t>
            </a:r>
            <a:r>
              <a:rPr lang="en-US" sz="1800" dirty="0">
                <a:effectLst/>
                <a:latin typeface="Garamond" panose="02020404030301010803" pitchFamily="18" charset="0"/>
                <a:ea typeface="Calibri" panose="020F0502020204030204" pitchFamily="34" charset="0"/>
                <a:cs typeface="Times New Roman" panose="02020603050405020304" pitchFamily="18" charset="0"/>
              </a:rPr>
              <a:t>. Relationship between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and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for the 4 </a:t>
            </a:r>
            <a:r>
              <a:rPr lang="en-US" sz="1800" i="1" dirty="0" err="1">
                <a:effectLst/>
                <a:latin typeface="Garamond" panose="02020404030301010803" pitchFamily="18" charset="0"/>
                <a:ea typeface="Times New Roman" panose="02020603050405020304" pitchFamily="18" charset="0"/>
                <a:cs typeface="Times New Roman" panose="02020603050405020304" pitchFamily="18" charset="0"/>
              </a:rPr>
              <a:t>Vs</a:t>
            </a:r>
            <a:r>
              <a:rPr lang="en-US" sz="1800" i="1" baseline="-25000" dirty="0" err="1">
                <a:effectLst/>
                <a:latin typeface="Garamond" panose="02020404030301010803" pitchFamily="18" charset="0"/>
                <a:ea typeface="Times New Roman" panose="02020603050405020304" pitchFamily="18" charset="0"/>
                <a:cs typeface="Times New Roman" panose="02020603050405020304" pitchFamily="18" charset="0"/>
              </a:rPr>
              <a:t>avg</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estimates of the 8 surficial units in the study.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455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83D91C-99FF-4B2D-62EA-9AC0048E4163}"/>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Results</a:t>
            </a:r>
          </a:p>
        </p:txBody>
      </p:sp>
    </p:spTree>
    <p:extLst>
      <p:ext uri="{BB962C8B-B14F-4D97-AF65-F5344CB8AC3E}">
        <p14:creationId xmlns:p14="http://schemas.microsoft.com/office/powerpoint/2010/main" val="1950221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1DA7B-8905-9340-24CD-4DC5CF7DE6C7}"/>
              </a:ext>
            </a:extLst>
          </p:cNvPr>
          <p:cNvPicPr>
            <a:picLocks noChangeAspect="1"/>
          </p:cNvPicPr>
          <p:nvPr/>
        </p:nvPicPr>
        <p:blipFill>
          <a:blip r:embed="rId3"/>
          <a:stretch>
            <a:fillRect/>
          </a:stretch>
        </p:blipFill>
        <p:spPr>
          <a:xfrm>
            <a:off x="2780303" y="5069326"/>
            <a:ext cx="6596444" cy="1828959"/>
          </a:xfrm>
          <a:prstGeom prst="rect">
            <a:avLst/>
          </a:prstGeom>
        </p:spPr>
      </p:pic>
      <p:sp>
        <p:nvSpPr>
          <p:cNvPr id="4" name="TextBox 3">
            <a:extLst>
              <a:ext uri="{FF2B5EF4-FFF2-40B4-BE49-F238E27FC236}">
                <a16:creationId xmlns:a16="http://schemas.microsoft.com/office/drawing/2014/main" id="{D71BB471-A009-6131-70A1-63D6C0C40147}"/>
              </a:ext>
            </a:extLst>
          </p:cNvPr>
          <p:cNvSpPr txBox="1"/>
          <p:nvPr/>
        </p:nvSpPr>
        <p:spPr>
          <a:xfrm>
            <a:off x="1235412" y="376635"/>
            <a:ext cx="6673175" cy="475130"/>
          </a:xfrm>
          <a:prstGeom prst="rect">
            <a:avLst/>
          </a:prstGeom>
          <a:noFill/>
        </p:spPr>
        <p:txBody>
          <a:bodyPr wrap="square">
            <a:spAutoFit/>
          </a:bodyPr>
          <a:lstStyle/>
          <a:p>
            <a:pPr marL="0" marR="0" algn="ctr">
              <a:lnSpc>
                <a:spcPct val="107000"/>
              </a:lnSpc>
              <a:spcBef>
                <a:spcPts val="0"/>
              </a:spcBef>
              <a:spcAft>
                <a:spcPts val="0"/>
              </a:spcAft>
            </a:pPr>
            <a:r>
              <a:rPr lang="en-US" sz="2400" b="1" i="1" dirty="0">
                <a:effectLst/>
                <a:latin typeface="Garamond" panose="02020404030301010803" pitchFamily="18" charset="0"/>
                <a:ea typeface="Calibri" panose="020F0502020204030204" pitchFamily="34" charset="0"/>
                <a:cs typeface="Times New Roman" panose="02020603050405020304" pitchFamily="18" charset="0"/>
              </a:rPr>
              <a:t>f</a:t>
            </a:r>
            <a:r>
              <a:rPr lang="en-US" sz="2400" b="1"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 </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groupings by surficial geologic unit</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5" name="Picture 4" descr="Map&#10;&#10;Description automatically generated">
            <a:extLst>
              <a:ext uri="{FF2B5EF4-FFF2-40B4-BE49-F238E27FC236}">
                <a16:creationId xmlns:a16="http://schemas.microsoft.com/office/drawing/2014/main" id="{7FBA5831-AE4E-FE83-88D2-EC59146FB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363"/>
          <a:stretch/>
        </p:blipFill>
        <p:spPr bwMode="auto">
          <a:xfrm>
            <a:off x="390113" y="1096996"/>
            <a:ext cx="4215258" cy="4999004"/>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F61882C-B58C-BB50-5FFF-45A553DD39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2539" y="3947891"/>
            <a:ext cx="4215258" cy="983110"/>
          </a:xfrm>
          <a:prstGeom prst="rect">
            <a:avLst/>
          </a:prstGeom>
          <a:noFill/>
          <a:ln>
            <a:noFill/>
          </a:ln>
        </p:spPr>
      </p:pic>
      <p:sp>
        <p:nvSpPr>
          <p:cNvPr id="9" name="TextBox 8">
            <a:extLst>
              <a:ext uri="{FF2B5EF4-FFF2-40B4-BE49-F238E27FC236}">
                <a16:creationId xmlns:a16="http://schemas.microsoft.com/office/drawing/2014/main" id="{3212D113-0C79-D1F5-E6E1-2F0CD6D62EA7}"/>
              </a:ext>
            </a:extLst>
          </p:cNvPr>
          <p:cNvSpPr txBox="1"/>
          <p:nvPr/>
        </p:nvSpPr>
        <p:spPr>
          <a:xfrm>
            <a:off x="802837" y="1550336"/>
            <a:ext cx="2209596" cy="675762"/>
          </a:xfrm>
          <a:prstGeom prst="rect">
            <a:avLst/>
          </a:prstGeom>
          <a:noFill/>
        </p:spPr>
        <p:txBody>
          <a:bodyPr wrap="square">
            <a:spAutoFit/>
          </a:bodyPr>
          <a:lstStyle/>
          <a:p>
            <a:pPr marL="0" marR="0">
              <a:lnSpc>
                <a:spcPct val="107000"/>
              </a:lnSpc>
              <a:spcBef>
                <a:spcPts val="0"/>
              </a:spcBef>
              <a:spcAft>
                <a:spcPts val="800"/>
              </a:spcAft>
            </a:pPr>
            <a:r>
              <a:rPr lang="en-US" i="1" dirty="0">
                <a:effectLst/>
                <a:latin typeface="Garamond" panose="02020404030301010803" pitchFamily="18" charset="0"/>
                <a:ea typeface="Calibri" panose="020F0502020204030204" pitchFamily="34" charset="0"/>
                <a:cs typeface="Times New Roman" panose="02020603050405020304" pitchFamily="18" charset="0"/>
              </a:rPr>
              <a:t>Figure 16.</a:t>
            </a:r>
            <a:r>
              <a:rPr lang="en-US" dirty="0">
                <a:effectLst/>
                <a:latin typeface="Garamond" panose="02020404030301010803" pitchFamily="18" charset="0"/>
                <a:ea typeface="Calibri" panose="020F0502020204030204" pitchFamily="34" charset="0"/>
                <a:cs typeface="Times New Roman" panose="02020603050405020304" pitchFamily="18" charset="0"/>
              </a:rPr>
              <a:t> Merged geologies.</a:t>
            </a:r>
            <a:r>
              <a:rPr lang="en-US"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88A5A07-02F3-CF0F-F5DA-B78664FF0CEA}"/>
              </a:ext>
            </a:extLst>
          </p:cNvPr>
          <p:cNvSpPr txBox="1"/>
          <p:nvPr/>
        </p:nvSpPr>
        <p:spPr>
          <a:xfrm>
            <a:off x="4742539" y="3272129"/>
            <a:ext cx="4634208" cy="675762"/>
          </a:xfrm>
          <a:prstGeom prst="rect">
            <a:avLst/>
          </a:prstGeom>
          <a:noFill/>
        </p:spPr>
        <p:txBody>
          <a:bodyPr wrap="square">
            <a:spAutoFit/>
          </a:bodyPr>
          <a:lstStyle/>
          <a:p>
            <a:pPr marL="0" marR="0">
              <a:lnSpc>
                <a:spcPct val="107000"/>
              </a:lnSpc>
              <a:spcBef>
                <a:spcPts val="0"/>
              </a:spcBef>
              <a:spcAft>
                <a:spcPts val="800"/>
              </a:spcAft>
            </a:pPr>
            <a:r>
              <a:rPr lang="en-US" i="1" dirty="0">
                <a:effectLst/>
                <a:latin typeface="Garamond" panose="02020404030301010803" pitchFamily="18" charset="0"/>
                <a:ea typeface="Calibri" panose="020F0502020204030204" pitchFamily="34" charset="0"/>
                <a:cs typeface="Times New Roman" panose="02020603050405020304" pitchFamily="18" charset="0"/>
              </a:rPr>
              <a:t>Figure 17</a:t>
            </a:r>
            <a:r>
              <a:rPr lang="en-US" sz="1800" dirty="0">
                <a:effectLst/>
                <a:latin typeface="Garamond" panose="02020404030301010803" pitchFamily="18" charset="0"/>
                <a:ea typeface="Calibri" panose="020F0502020204030204" pitchFamily="34" charset="0"/>
              </a:rPr>
              <a:t>. Box and Whisker plots of the </a:t>
            </a:r>
            <a:r>
              <a:rPr lang="en-US" sz="1800" i="1" dirty="0">
                <a:effectLst/>
                <a:latin typeface="Garamond" panose="02020404030301010803" pitchFamily="18" charset="0"/>
                <a:ea typeface="Calibri" panose="020F0502020204030204" pitchFamily="34" charset="0"/>
              </a:rPr>
              <a:t>f</a:t>
            </a:r>
            <a:r>
              <a:rPr lang="en-US" sz="1800" i="1" baseline="-25000" dirty="0">
                <a:effectLst/>
                <a:latin typeface="Garamond" panose="02020404030301010803" pitchFamily="18" charset="0"/>
                <a:ea typeface="Calibri" panose="020F0502020204030204" pitchFamily="34" charset="0"/>
              </a:rPr>
              <a:t>0</a:t>
            </a:r>
            <a:r>
              <a:rPr lang="en-US" sz="1800" baseline="-25000" dirty="0">
                <a:effectLst/>
                <a:latin typeface="Garamond" panose="02020404030301010803" pitchFamily="18" charset="0"/>
                <a:ea typeface="Calibri" panose="020F0502020204030204" pitchFamily="34" charset="0"/>
              </a:rPr>
              <a:t> </a:t>
            </a:r>
            <a:r>
              <a:rPr lang="en-US" sz="1800" dirty="0">
                <a:effectLst/>
                <a:latin typeface="Garamond" panose="02020404030301010803" pitchFamily="18" charset="0"/>
                <a:ea typeface="Calibri" panose="020F0502020204030204" pitchFamily="34" charset="0"/>
              </a:rPr>
              <a:t>distributions within each surficial geologic unit. </a:t>
            </a:r>
            <a:r>
              <a:rPr lang="en-US"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AEDB31E-634B-2CD0-8C58-7BFE60536731}"/>
              </a:ext>
            </a:extLst>
          </p:cNvPr>
          <p:cNvSpPr txBox="1"/>
          <p:nvPr/>
        </p:nvSpPr>
        <p:spPr>
          <a:xfrm>
            <a:off x="4631413" y="4935395"/>
            <a:ext cx="4501481" cy="1268489"/>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Table 2</a:t>
            </a:r>
            <a:r>
              <a:rPr lang="en-US" sz="1800" dirty="0">
                <a:effectLst/>
                <a:latin typeface="Garamond" panose="02020404030301010803" pitchFamily="18" charset="0"/>
                <a:ea typeface="Calibri" panose="020F0502020204030204" pitchFamily="34" charset="0"/>
                <a:cs typeface="Times New Roman" panose="02020603050405020304" pitchFamily="18" charset="0"/>
              </a:rPr>
              <a:t>. Final output table for the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stations joined to their respective merged surficial geologic units with calculated medians and IQRs of the distribution of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values in each unit.</a:t>
            </a:r>
          </a:p>
        </p:txBody>
      </p:sp>
      <p:sp>
        <p:nvSpPr>
          <p:cNvPr id="13" name="TextBox 12">
            <a:extLst>
              <a:ext uri="{FF2B5EF4-FFF2-40B4-BE49-F238E27FC236}">
                <a16:creationId xmlns:a16="http://schemas.microsoft.com/office/drawing/2014/main" id="{0EC8DFC5-D131-9D8C-5F5E-C2FBC86886F4}"/>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12</a:t>
            </a:r>
          </a:p>
        </p:txBody>
      </p:sp>
      <p:pic>
        <p:nvPicPr>
          <p:cNvPr id="3" name="Picture 2">
            <a:extLst>
              <a:ext uri="{FF2B5EF4-FFF2-40B4-BE49-F238E27FC236}">
                <a16:creationId xmlns:a16="http://schemas.microsoft.com/office/drawing/2014/main" id="{FD5AE421-104E-4FDD-879B-C16EE9FA58C2}"/>
              </a:ext>
            </a:extLst>
          </p:cNvPr>
          <p:cNvPicPr>
            <a:picLocks noChangeAspect="1"/>
          </p:cNvPicPr>
          <p:nvPr/>
        </p:nvPicPr>
        <p:blipFill rotWithShape="1">
          <a:blip r:embed="rId6"/>
          <a:srcRect l="5413" t="4027" r="6227"/>
          <a:stretch/>
        </p:blipFill>
        <p:spPr>
          <a:xfrm>
            <a:off x="5195928" y="1106376"/>
            <a:ext cx="3727429" cy="2088635"/>
          </a:xfrm>
          <a:prstGeom prst="rect">
            <a:avLst/>
          </a:prstGeom>
          <a:solidFill>
            <a:schemeClr val="bg1"/>
          </a:solidFill>
          <a:ln>
            <a:solidFill>
              <a:schemeClr val="tx1"/>
            </a:solidFill>
          </a:ln>
        </p:spPr>
      </p:pic>
    </p:spTree>
    <p:extLst>
      <p:ext uri="{BB962C8B-B14F-4D97-AF65-F5344CB8AC3E}">
        <p14:creationId xmlns:p14="http://schemas.microsoft.com/office/powerpoint/2010/main" val="383755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FDC26-6C8E-7882-DAAE-E05C7A500E81}"/>
              </a:ext>
            </a:extLst>
          </p:cNvPr>
          <p:cNvPicPr>
            <a:picLocks noChangeAspect="1"/>
          </p:cNvPicPr>
          <p:nvPr/>
        </p:nvPicPr>
        <p:blipFill>
          <a:blip r:embed="rId3"/>
          <a:stretch>
            <a:fillRect/>
          </a:stretch>
        </p:blipFill>
        <p:spPr>
          <a:xfrm>
            <a:off x="2754261" y="5058501"/>
            <a:ext cx="6596444" cy="1828959"/>
          </a:xfrm>
          <a:prstGeom prst="rect">
            <a:avLst/>
          </a:prstGeom>
        </p:spPr>
      </p:pic>
      <p:pic>
        <p:nvPicPr>
          <p:cNvPr id="2" name="Picture 1">
            <a:extLst>
              <a:ext uri="{FF2B5EF4-FFF2-40B4-BE49-F238E27FC236}">
                <a16:creationId xmlns:a16="http://schemas.microsoft.com/office/drawing/2014/main" id="{74F58F6F-97F4-59C1-606A-82FD3301DE23}"/>
              </a:ext>
            </a:extLst>
          </p:cNvPr>
          <p:cNvPicPr>
            <a:picLocks noChangeAspect="1"/>
          </p:cNvPicPr>
          <p:nvPr/>
        </p:nvPicPr>
        <p:blipFill>
          <a:blip r:embed="rId4"/>
          <a:stretch>
            <a:fillRect/>
          </a:stretch>
        </p:blipFill>
        <p:spPr>
          <a:xfrm>
            <a:off x="811431" y="1395642"/>
            <a:ext cx="7521137" cy="4676316"/>
          </a:xfrm>
          <a:prstGeom prst="rect">
            <a:avLst/>
          </a:prstGeom>
          <a:ln>
            <a:solidFill>
              <a:schemeClr val="tx1"/>
            </a:solidFill>
          </a:ln>
        </p:spPr>
      </p:pic>
      <p:sp>
        <p:nvSpPr>
          <p:cNvPr id="5" name="TextBox 4">
            <a:extLst>
              <a:ext uri="{FF2B5EF4-FFF2-40B4-BE49-F238E27FC236}">
                <a16:creationId xmlns:a16="http://schemas.microsoft.com/office/drawing/2014/main" id="{7B658F6E-EB00-EA15-43D7-4C59BAA1EE22}"/>
              </a:ext>
            </a:extLst>
          </p:cNvPr>
          <p:cNvSpPr txBox="1"/>
          <p:nvPr/>
        </p:nvSpPr>
        <p:spPr>
          <a:xfrm>
            <a:off x="255349" y="342575"/>
            <a:ext cx="8633299" cy="475130"/>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Mapping each unit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f</a:t>
            </a:r>
            <a:r>
              <a:rPr lang="en-US" sz="2400" b="1"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distribution median and interquartile range</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0E43B13-2E26-D537-E109-DF3BE1D34342}"/>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13</a:t>
            </a:r>
          </a:p>
        </p:txBody>
      </p:sp>
      <p:sp>
        <p:nvSpPr>
          <p:cNvPr id="8" name="TextBox 7">
            <a:extLst>
              <a:ext uri="{FF2B5EF4-FFF2-40B4-BE49-F238E27FC236}">
                <a16:creationId xmlns:a16="http://schemas.microsoft.com/office/drawing/2014/main" id="{95270F41-643E-B787-AEAA-D08ECFE43C48}"/>
              </a:ext>
            </a:extLst>
          </p:cNvPr>
          <p:cNvSpPr txBox="1"/>
          <p:nvPr/>
        </p:nvSpPr>
        <p:spPr>
          <a:xfrm>
            <a:off x="673640" y="6088138"/>
            <a:ext cx="7658928" cy="675762"/>
          </a:xfrm>
          <a:prstGeom prst="rect">
            <a:avLst/>
          </a:prstGeom>
          <a:noFill/>
        </p:spPr>
        <p:txBody>
          <a:bodyPr wrap="square">
            <a:spAutoFit/>
          </a:bodyPr>
          <a:lstStyle/>
          <a:p>
            <a:pPr marL="0" marR="0">
              <a:lnSpc>
                <a:spcPct val="107000"/>
              </a:lnSpc>
              <a:spcBef>
                <a:spcPts val="0"/>
              </a:spcBef>
              <a:spcAft>
                <a:spcPts val="0"/>
              </a:spcAft>
            </a:pP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Figure 18</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 </a:t>
            </a:r>
            <a:r>
              <a:rPr lang="en-US" sz="1800" dirty="0">
                <a:effectLst/>
                <a:latin typeface="Garamond" panose="02020404030301010803" pitchFamily="18" charset="0"/>
                <a:ea typeface="Calibri" panose="020F0502020204030204" pitchFamily="34" charset="0"/>
                <a:cs typeface="Times New Roman" panose="02020603050405020304" pitchFamily="18" charset="0"/>
              </a:rPr>
              <a:t>Map of the median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of each surficial geologic unit’s</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distribution. b) Map of the interquartile range of each surficial geologic unit’s</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distribution.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0006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34BA9-2DB6-97B1-EAC8-7F17E4B61BB0}"/>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14</a:t>
            </a:r>
          </a:p>
        </p:txBody>
      </p:sp>
      <p:pic>
        <p:nvPicPr>
          <p:cNvPr id="3" name="Picture 2">
            <a:extLst>
              <a:ext uri="{FF2B5EF4-FFF2-40B4-BE49-F238E27FC236}">
                <a16:creationId xmlns:a16="http://schemas.microsoft.com/office/drawing/2014/main" id="{4A275A84-42E2-5453-7048-4471A4C81D3D}"/>
              </a:ext>
            </a:extLst>
          </p:cNvPr>
          <p:cNvPicPr>
            <a:picLocks noChangeAspect="1"/>
          </p:cNvPicPr>
          <p:nvPr/>
        </p:nvPicPr>
        <p:blipFill>
          <a:blip r:embed="rId3"/>
          <a:stretch>
            <a:fillRect/>
          </a:stretch>
        </p:blipFill>
        <p:spPr>
          <a:xfrm>
            <a:off x="2754261" y="5058501"/>
            <a:ext cx="6596444" cy="1828959"/>
          </a:xfrm>
          <a:prstGeom prst="rect">
            <a:avLst/>
          </a:prstGeom>
        </p:spPr>
      </p:pic>
      <p:sp>
        <p:nvSpPr>
          <p:cNvPr id="5" name="TextBox 4">
            <a:extLst>
              <a:ext uri="{FF2B5EF4-FFF2-40B4-BE49-F238E27FC236}">
                <a16:creationId xmlns:a16="http://schemas.microsoft.com/office/drawing/2014/main" id="{7D3CE53D-A979-C890-551D-F0672CC11315}"/>
              </a:ext>
            </a:extLst>
          </p:cNvPr>
          <p:cNvSpPr txBox="1"/>
          <p:nvPr/>
        </p:nvSpPr>
        <p:spPr>
          <a:xfrm>
            <a:off x="2234930" y="518217"/>
            <a:ext cx="4674140"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Developing estimates for </a:t>
            </a:r>
            <a:r>
              <a:rPr lang="en-US" sz="2400" b="1"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sz="2400" b="1"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endParaRPr lang="en-US" sz="2400" i="1"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A0E5A49-C6A7-CEBF-38C1-E71D18731B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060" y="1747001"/>
            <a:ext cx="4572635" cy="2743200"/>
          </a:xfrm>
          <a:prstGeom prst="rect">
            <a:avLst/>
          </a:prstGeom>
          <a:noFill/>
          <a:ln>
            <a:solidFill>
              <a:schemeClr val="tx1"/>
            </a:solidFill>
          </a:ln>
        </p:spPr>
      </p:pic>
      <p:sp>
        <p:nvSpPr>
          <p:cNvPr id="8" name="TextBox 7">
            <a:extLst>
              <a:ext uri="{FF2B5EF4-FFF2-40B4-BE49-F238E27FC236}">
                <a16:creationId xmlns:a16="http://schemas.microsoft.com/office/drawing/2014/main" id="{67EFABE7-1A18-2675-1162-4B096AB419E2}"/>
              </a:ext>
            </a:extLst>
          </p:cNvPr>
          <p:cNvSpPr txBox="1"/>
          <p:nvPr/>
        </p:nvSpPr>
        <p:spPr>
          <a:xfrm>
            <a:off x="5167500" y="2005065"/>
            <a:ext cx="3597440" cy="1861215"/>
          </a:xfrm>
          <a:prstGeom prst="rect">
            <a:avLst/>
          </a:prstGeom>
          <a:noFill/>
        </p:spPr>
        <p:txBody>
          <a:bodyPr wrap="square">
            <a:spAutoFit/>
          </a:bodyPr>
          <a:lstStyle/>
          <a:p>
            <a:pPr marL="0" marR="0" algn="just">
              <a:lnSpc>
                <a:spcPct val="107000"/>
              </a:lnSpc>
              <a:spcBef>
                <a:spcPts val="0"/>
              </a:spcBef>
              <a:spcAft>
                <a:spcPts val="0"/>
              </a:spcAft>
            </a:pPr>
            <a:r>
              <a:rPr lang="en-US" i="1" dirty="0">
                <a:effectLst/>
                <a:latin typeface="Garamond" panose="02020404030301010803" pitchFamily="18" charset="0"/>
                <a:ea typeface="Gadugi" panose="020B0502040204020203" pitchFamily="34" charset="0"/>
                <a:cs typeface="Times New Roman" panose="02020603050405020304" pitchFamily="18" charset="0"/>
              </a:rPr>
              <a:t>Figure </a:t>
            </a:r>
            <a:r>
              <a:rPr lang="en-US" i="1" dirty="0">
                <a:latin typeface="Garamond" panose="02020404030301010803" pitchFamily="18" charset="0"/>
                <a:ea typeface="Gadugi" panose="020B0502040204020203" pitchFamily="34" charset="0"/>
                <a:cs typeface="Times New Roman" panose="02020603050405020304" pitchFamily="18" charset="0"/>
              </a:rPr>
              <a:t>19</a:t>
            </a:r>
            <a:r>
              <a:rPr lang="en-US" i="1" dirty="0">
                <a:effectLst/>
                <a:latin typeface="Garamond" panose="02020404030301010803" pitchFamily="18" charset="0"/>
                <a:ea typeface="Gadugi" panose="020B0502040204020203" pitchFamily="34" charset="0"/>
                <a:cs typeface="Times New Roman" panose="02020603050405020304" pitchFamily="18" charset="0"/>
              </a:rPr>
              <a:t>.</a:t>
            </a:r>
            <a:r>
              <a:rPr lang="en-US" dirty="0">
                <a:effectLst/>
                <a:latin typeface="Garamond" panose="02020404030301010803" pitchFamily="18" charset="0"/>
                <a:ea typeface="Gadugi" panose="020B0502040204020203" pitchFamily="34" charset="0"/>
                <a:cs typeface="Times New Roman" panose="02020603050405020304" pitchFamily="18" charset="0"/>
              </a:rPr>
              <a:t> </a:t>
            </a:r>
            <a:r>
              <a:rPr lang="en-US" i="1" dirty="0" err="1">
                <a:effectLst/>
                <a:latin typeface="Garamond" panose="02020404030301010803" pitchFamily="18" charset="0"/>
                <a:ea typeface="Gadugi" panose="020B0502040204020203" pitchFamily="34" charset="0"/>
                <a:cs typeface="Times New Roman" panose="02020603050405020304" pitchFamily="18" charset="0"/>
              </a:rPr>
              <a:t>Vs</a:t>
            </a:r>
            <a:r>
              <a:rPr lang="en-US" i="1" baseline="-25000" dirty="0" err="1">
                <a:effectLst/>
                <a:latin typeface="Garamond" panose="02020404030301010803" pitchFamily="18" charset="0"/>
                <a:ea typeface="Gadugi" panose="020B0502040204020203" pitchFamily="34" charset="0"/>
                <a:cs typeface="Times New Roman" panose="02020603050405020304" pitchFamily="18" charset="0"/>
              </a:rPr>
              <a:t>avg</a:t>
            </a:r>
            <a:r>
              <a:rPr lang="en-US" dirty="0">
                <a:effectLst/>
                <a:latin typeface="Garamond" panose="02020404030301010803" pitchFamily="18" charset="0"/>
                <a:ea typeface="Gadugi" panose="020B0502040204020203" pitchFamily="34" charset="0"/>
                <a:cs typeface="Times New Roman" panose="02020603050405020304" pitchFamily="18" charset="0"/>
              </a:rPr>
              <a:t> measurements of each of the 42 shear wave velocity profiles grouped by geologic unit. The red line in each grouping is the value for </a:t>
            </a:r>
            <a:r>
              <a:rPr lang="en-US" i="1" dirty="0" err="1">
                <a:effectLst/>
                <a:latin typeface="Garamond" panose="02020404030301010803" pitchFamily="18" charset="0"/>
                <a:ea typeface="Gadugi" panose="020B0502040204020203" pitchFamily="34" charset="0"/>
                <a:cs typeface="Times New Roman" panose="02020603050405020304" pitchFamily="18" charset="0"/>
              </a:rPr>
              <a:t>Vs</a:t>
            </a:r>
            <a:r>
              <a:rPr lang="en-US" i="1" baseline="-25000" dirty="0" err="1">
                <a:effectLst/>
                <a:latin typeface="Garamond" panose="02020404030301010803" pitchFamily="18" charset="0"/>
                <a:ea typeface="Gadugi" panose="020B0502040204020203" pitchFamily="34" charset="0"/>
                <a:cs typeface="Times New Roman" panose="02020603050405020304" pitchFamily="18" charset="0"/>
              </a:rPr>
              <a:t>avg</a:t>
            </a:r>
            <a:r>
              <a:rPr lang="en-US" dirty="0">
                <a:effectLst/>
                <a:latin typeface="Garamond" panose="02020404030301010803" pitchFamily="18" charset="0"/>
                <a:ea typeface="Gadugi" panose="020B0502040204020203" pitchFamily="34" charset="0"/>
                <a:cs typeface="Times New Roman" panose="02020603050405020304" pitchFamily="18" charset="0"/>
              </a:rPr>
              <a:t> that we chose to use in this study. Unit codes are in Table 3.   </a:t>
            </a:r>
          </a:p>
        </p:txBody>
      </p:sp>
      <p:pic>
        <p:nvPicPr>
          <p:cNvPr id="9" name="Picture 8">
            <a:extLst>
              <a:ext uri="{FF2B5EF4-FFF2-40B4-BE49-F238E27FC236}">
                <a16:creationId xmlns:a16="http://schemas.microsoft.com/office/drawing/2014/main" id="{DFA44E59-9418-51A4-2939-0921CC3BF2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625384"/>
            <a:ext cx="5943600" cy="1400175"/>
          </a:xfrm>
          <a:prstGeom prst="rect">
            <a:avLst/>
          </a:prstGeom>
          <a:noFill/>
          <a:ln>
            <a:noFill/>
          </a:ln>
        </p:spPr>
      </p:pic>
      <p:sp>
        <p:nvSpPr>
          <p:cNvPr id="11" name="TextBox 10">
            <a:extLst>
              <a:ext uri="{FF2B5EF4-FFF2-40B4-BE49-F238E27FC236}">
                <a16:creationId xmlns:a16="http://schemas.microsoft.com/office/drawing/2014/main" id="{93663622-2289-85B7-427C-19A0E89E656B}"/>
              </a:ext>
            </a:extLst>
          </p:cNvPr>
          <p:cNvSpPr txBox="1"/>
          <p:nvPr/>
        </p:nvSpPr>
        <p:spPr>
          <a:xfrm>
            <a:off x="1216507" y="6119077"/>
            <a:ext cx="6710986" cy="674865"/>
          </a:xfrm>
          <a:prstGeom prst="rect">
            <a:avLst/>
          </a:prstGeom>
          <a:noFill/>
        </p:spPr>
        <p:txBody>
          <a:bodyPr wrap="square">
            <a:spAutoFit/>
          </a:bodyPr>
          <a:lstStyle/>
          <a:p>
            <a:pPr marL="0" marR="0" algn="just">
              <a:lnSpc>
                <a:spcPct val="107000"/>
              </a:lnSpc>
              <a:spcBef>
                <a:spcPts val="0"/>
              </a:spcBef>
              <a:spcAft>
                <a:spcPts val="0"/>
              </a:spcAft>
            </a:pPr>
            <a:r>
              <a:rPr lang="en-US" i="1" dirty="0">
                <a:effectLst/>
                <a:latin typeface="Garamond" panose="02020404030301010803" pitchFamily="18" charset="0"/>
                <a:ea typeface="Calibri" panose="020F0502020204030204" pitchFamily="34" charset="0"/>
                <a:cs typeface="Times New Roman" panose="02020603050405020304" pitchFamily="18" charset="0"/>
              </a:rPr>
              <a:t>Table </a:t>
            </a:r>
            <a:r>
              <a:rPr lang="en-US" i="1" dirty="0">
                <a:latin typeface="Garamond" panose="02020404030301010803" pitchFamily="18" charset="0"/>
                <a:ea typeface="Calibri" panose="020F0502020204030204" pitchFamily="34" charset="0"/>
                <a:cs typeface="Times New Roman" panose="02020603050405020304" pitchFamily="18" charset="0"/>
              </a:rPr>
              <a:t>3</a:t>
            </a:r>
            <a:r>
              <a:rPr lang="en-US" i="1" dirty="0">
                <a:effectLst/>
                <a:latin typeface="Garamond" panose="02020404030301010803" pitchFamily="18" charset="0"/>
                <a:ea typeface="Calibri" panose="020F0502020204030204" pitchFamily="34" charset="0"/>
                <a:cs typeface="Times New Roman" panose="02020603050405020304" pitchFamily="18" charset="0"/>
              </a:rPr>
              <a:t>.</a:t>
            </a:r>
            <a:r>
              <a:rPr lang="en-US" dirty="0">
                <a:effectLst/>
                <a:latin typeface="Garamond" panose="02020404030301010803" pitchFamily="18" charset="0"/>
                <a:ea typeface="Calibri" panose="020F0502020204030204" pitchFamily="34" charset="0"/>
                <a:cs typeface="Times New Roman" panose="02020603050405020304" pitchFamily="18" charset="0"/>
              </a:rPr>
              <a:t> </a:t>
            </a:r>
            <a:r>
              <a:rPr lang="en-US"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r>
              <a:rPr lang="en-US" dirty="0">
                <a:effectLst/>
                <a:latin typeface="Garamond" panose="02020404030301010803" pitchFamily="18" charset="0"/>
                <a:ea typeface="Calibri" panose="020F0502020204030204" pitchFamily="34" charset="0"/>
                <a:cs typeface="Times New Roman" panose="02020603050405020304" pitchFamily="18" charset="0"/>
              </a:rPr>
              <a:t> distribution characteristics for the 42 shear wave velocity profiles in the database grouped by surficial geologic unit</a:t>
            </a:r>
            <a:r>
              <a:rPr lang="en-US" dirty="0">
                <a:latin typeface="Garamond" panose="02020404030301010803"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32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6F304-C879-87AB-2C8B-EB41B7755B8D}"/>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DCFAD685-4256-49C2-9CC4-F05B2B58731E}"/>
              </a:ext>
            </a:extLst>
          </p:cNvPr>
          <p:cNvSpPr txBox="1"/>
          <p:nvPr/>
        </p:nvSpPr>
        <p:spPr>
          <a:xfrm>
            <a:off x="368658" y="34746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Presentation structure</a:t>
            </a:r>
          </a:p>
        </p:txBody>
      </p:sp>
      <p:sp>
        <p:nvSpPr>
          <p:cNvPr id="5" name="TextBox 4">
            <a:extLst>
              <a:ext uri="{FF2B5EF4-FFF2-40B4-BE49-F238E27FC236}">
                <a16:creationId xmlns:a16="http://schemas.microsoft.com/office/drawing/2014/main" id="{A9049384-B22B-46A6-A761-EB45C9ECCD83}"/>
              </a:ext>
            </a:extLst>
          </p:cNvPr>
          <p:cNvSpPr txBox="1"/>
          <p:nvPr/>
        </p:nvSpPr>
        <p:spPr>
          <a:xfrm>
            <a:off x="570798" y="1371347"/>
            <a:ext cx="8070979" cy="3416320"/>
          </a:xfrm>
          <a:prstGeom prst="rect">
            <a:avLst/>
          </a:prstGeom>
          <a:noFill/>
        </p:spPr>
        <p:txBody>
          <a:bodyPr wrap="square" rtlCol="0">
            <a:spAutoFit/>
          </a:bodyPr>
          <a:lstStyle/>
          <a:p>
            <a:pPr marL="457200" indent="-457200" algn="just">
              <a:buAutoNum type="arabicPeriod"/>
            </a:pPr>
            <a:r>
              <a:rPr lang="en-US" sz="2400" dirty="0">
                <a:latin typeface="Garamond" panose="02020404030301010803" pitchFamily="18" charset="0"/>
                <a:cs typeface="Times New Roman" panose="02020603050405020304" pitchFamily="18" charset="0"/>
              </a:rPr>
              <a:t>Introduction</a:t>
            </a:r>
          </a:p>
          <a:p>
            <a:pPr marL="457200" indent="-457200" algn="just">
              <a:buFontTx/>
              <a:buAutoNum type="arabicPeriod"/>
            </a:pPr>
            <a:r>
              <a:rPr lang="en-US" sz="2400" dirty="0">
                <a:latin typeface="Garamond" panose="02020404030301010803" pitchFamily="18" charset="0"/>
                <a:cs typeface="Times New Roman" panose="02020603050405020304" pitchFamily="18" charset="0"/>
              </a:rPr>
              <a:t>Dissertation chapter 1: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Site characterization maps of New England based on geophysical and geologic data </a:t>
            </a:r>
            <a:r>
              <a:rPr lang="en-US" sz="2400" dirty="0">
                <a:latin typeface="Garamond" panose="02020404030301010803" pitchFamily="18" charset="0"/>
                <a:cs typeface="Times New Roman" panose="02020603050405020304" pitchFamily="18" charset="0"/>
              </a:rPr>
              <a:t>(in review) </a:t>
            </a:r>
          </a:p>
          <a:p>
            <a:pPr marL="457200" indent="-457200" algn="just">
              <a:buFontTx/>
              <a:buAutoNum type="arabicPeriod"/>
            </a:pPr>
            <a:r>
              <a:rPr lang="en-US" sz="2400" dirty="0">
                <a:latin typeface="Garamond" panose="02020404030301010803" pitchFamily="18" charset="0"/>
                <a:cs typeface="Times New Roman" panose="02020603050405020304" pitchFamily="18" charset="0"/>
              </a:rPr>
              <a:t>Dissertation chapter 2: </a:t>
            </a:r>
            <a:r>
              <a:rPr lang="en-US" sz="2400" b="1" dirty="0">
                <a:latin typeface="Garamond" panose="02020404030301010803" pitchFamily="18" charset="0"/>
                <a:cs typeface="Times New Roman" panose="02020603050405020304" pitchFamily="18" charset="0"/>
              </a:rPr>
              <a:t>Improving site characterization by using high resolution geology maps and a subregion grouping layer </a:t>
            </a:r>
            <a:r>
              <a:rPr lang="en-US" sz="2400" dirty="0">
                <a:latin typeface="Garamond" panose="02020404030301010803" pitchFamily="18" charset="0"/>
                <a:cs typeface="Times New Roman" panose="02020603050405020304" pitchFamily="18" charset="0"/>
              </a:rPr>
              <a:t>(in development)</a:t>
            </a:r>
          </a:p>
          <a:p>
            <a:pPr marL="457200" indent="-457200" algn="just">
              <a:buFontTx/>
              <a:buAutoNum type="arabicPeriod"/>
            </a:pPr>
            <a:r>
              <a:rPr lang="en-US" sz="2400" dirty="0">
                <a:latin typeface="Garamond" panose="02020404030301010803" pitchFamily="18" charset="0"/>
                <a:cs typeface="Times New Roman" panose="02020603050405020304" pitchFamily="18" charset="0"/>
              </a:rPr>
              <a:t>Dissertation chapter 3: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Geology-based normalized HVSR curves for the New England </a:t>
            </a:r>
            <a:r>
              <a:rPr lang="en-US" sz="2400" b="1" i="1" dirty="0">
                <a:effectLst/>
                <a:latin typeface="Garamond" panose="02020404030301010803" pitchFamily="18" charset="0"/>
                <a:ea typeface="Calibri" panose="020F0502020204030204" pitchFamily="34" charset="0"/>
              </a:rPr>
              <a:t>f</a:t>
            </a:r>
            <a:r>
              <a:rPr lang="en-US" sz="2400" b="1" i="1" baseline="-25000" dirty="0">
                <a:effectLst/>
                <a:latin typeface="Garamond" panose="02020404030301010803" pitchFamily="18" charset="0"/>
                <a:ea typeface="Calibri" panose="020F0502020204030204" pitchFamily="34" charset="0"/>
              </a:rPr>
              <a:t>0</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 dataset </a:t>
            </a:r>
            <a:r>
              <a:rPr lang="en-US" sz="2400" dirty="0">
                <a:latin typeface="Garamond" panose="02020404030301010803" pitchFamily="18" charset="0"/>
                <a:cs typeface="Times New Roman" panose="02020603050405020304" pitchFamily="18" charset="0"/>
              </a:rPr>
              <a:t>(proposal)</a:t>
            </a:r>
          </a:p>
        </p:txBody>
      </p:sp>
      <p:sp>
        <p:nvSpPr>
          <p:cNvPr id="6" name="TextBox 5">
            <a:extLst>
              <a:ext uri="{FF2B5EF4-FFF2-40B4-BE49-F238E27FC236}">
                <a16:creationId xmlns:a16="http://schemas.microsoft.com/office/drawing/2014/main" id="{D1DC456E-D26B-4ABB-9F38-16FC2260C598}"/>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a:t>
            </a:r>
          </a:p>
        </p:txBody>
      </p:sp>
    </p:spTree>
    <p:extLst>
      <p:ext uri="{BB962C8B-B14F-4D97-AF65-F5344CB8AC3E}">
        <p14:creationId xmlns:p14="http://schemas.microsoft.com/office/powerpoint/2010/main" val="188936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6A722-114B-7205-44D6-BDE89BAAA581}"/>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15</a:t>
            </a:r>
          </a:p>
        </p:txBody>
      </p:sp>
      <p:pic>
        <p:nvPicPr>
          <p:cNvPr id="3" name="Picture 2">
            <a:extLst>
              <a:ext uri="{FF2B5EF4-FFF2-40B4-BE49-F238E27FC236}">
                <a16:creationId xmlns:a16="http://schemas.microsoft.com/office/drawing/2014/main" id="{CBF11E7A-2BD9-DA9A-B6E5-FEE6CBE4BD17}"/>
              </a:ext>
            </a:extLst>
          </p:cNvPr>
          <p:cNvPicPr>
            <a:picLocks noChangeAspect="1"/>
          </p:cNvPicPr>
          <p:nvPr/>
        </p:nvPicPr>
        <p:blipFill>
          <a:blip r:embed="rId3"/>
          <a:stretch>
            <a:fillRect/>
          </a:stretch>
        </p:blipFill>
        <p:spPr>
          <a:xfrm>
            <a:off x="2811294" y="5183131"/>
            <a:ext cx="6596444" cy="1828959"/>
          </a:xfrm>
          <a:prstGeom prst="rect">
            <a:avLst/>
          </a:prstGeom>
        </p:spPr>
      </p:pic>
      <p:sp>
        <p:nvSpPr>
          <p:cNvPr id="5" name="TextBox 4">
            <a:extLst>
              <a:ext uri="{FF2B5EF4-FFF2-40B4-BE49-F238E27FC236}">
                <a16:creationId xmlns:a16="http://schemas.microsoft.com/office/drawing/2014/main" id="{FBE824AE-D588-8B5A-1CEA-4E86FD730B56}"/>
              </a:ext>
            </a:extLst>
          </p:cNvPr>
          <p:cNvSpPr txBox="1"/>
          <p:nvPr/>
        </p:nvSpPr>
        <p:spPr>
          <a:xfrm>
            <a:off x="1175830" y="331888"/>
            <a:ext cx="6792339"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Developing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Vs30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distributions from the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f</a:t>
            </a:r>
            <a:r>
              <a:rPr lang="en-US" sz="2400" b="1"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database</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6" name="Picture 5" descr="Chart, box and whisker chart&#10;&#10;Description automatically generated">
            <a:extLst>
              <a:ext uri="{FF2B5EF4-FFF2-40B4-BE49-F238E27FC236}">
                <a16:creationId xmlns:a16="http://schemas.microsoft.com/office/drawing/2014/main" id="{08981FC9-E02C-02A2-AFF3-F93DA1033E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27" y="1131809"/>
            <a:ext cx="5975652" cy="3083351"/>
          </a:xfrm>
          <a:prstGeom prst="rect">
            <a:avLst/>
          </a:prstGeom>
          <a:noFill/>
          <a:ln>
            <a:solidFill>
              <a:schemeClr val="tx1"/>
            </a:solidFill>
          </a:ln>
        </p:spPr>
      </p:pic>
      <p:pic>
        <p:nvPicPr>
          <p:cNvPr id="7" name="Picture 6">
            <a:extLst>
              <a:ext uri="{FF2B5EF4-FFF2-40B4-BE49-F238E27FC236}">
                <a16:creationId xmlns:a16="http://schemas.microsoft.com/office/drawing/2014/main" id="{304E0012-A43B-6031-03B5-459C6AC7190E}"/>
              </a:ext>
            </a:extLst>
          </p:cNvPr>
          <p:cNvPicPr>
            <a:picLocks noChangeAspect="1"/>
          </p:cNvPicPr>
          <p:nvPr/>
        </p:nvPicPr>
        <p:blipFill>
          <a:blip r:embed="rId5"/>
          <a:stretch>
            <a:fillRect/>
          </a:stretch>
        </p:blipFill>
        <p:spPr>
          <a:xfrm>
            <a:off x="1038645" y="4347448"/>
            <a:ext cx="4712616" cy="2365453"/>
          </a:xfrm>
          <a:prstGeom prst="rect">
            <a:avLst/>
          </a:prstGeom>
        </p:spPr>
      </p:pic>
      <p:sp>
        <p:nvSpPr>
          <p:cNvPr id="9" name="TextBox 8">
            <a:extLst>
              <a:ext uri="{FF2B5EF4-FFF2-40B4-BE49-F238E27FC236}">
                <a16:creationId xmlns:a16="http://schemas.microsoft.com/office/drawing/2014/main" id="{2C3CA1BE-7286-EFBA-B15A-847050CFF1A6}"/>
              </a:ext>
            </a:extLst>
          </p:cNvPr>
          <p:cNvSpPr txBox="1"/>
          <p:nvPr/>
        </p:nvSpPr>
        <p:spPr>
          <a:xfrm>
            <a:off x="6449437" y="1210905"/>
            <a:ext cx="2694563" cy="2453942"/>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20.</a:t>
            </a:r>
            <a:r>
              <a:rPr lang="en-US" sz="1800" dirty="0">
                <a:effectLst/>
                <a:latin typeface="Garamond" panose="02020404030301010803" pitchFamily="18" charset="0"/>
                <a:ea typeface="Calibri" panose="020F0502020204030204" pitchFamily="34" charset="0"/>
                <a:cs typeface="Times New Roman" panose="02020603050405020304" pitchFamily="18" charset="0"/>
              </a:rPr>
              <a:t> Distributions of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a:t>
            </a:r>
            <a:r>
              <a:rPr lang="en-US" sz="1800" dirty="0">
                <a:effectLst/>
                <a:latin typeface="Garamond" panose="02020404030301010803" pitchFamily="18" charset="0"/>
                <a:ea typeface="Calibri" panose="020F0502020204030204" pitchFamily="34" charset="0"/>
                <a:cs typeface="Times New Roman" panose="02020603050405020304" pitchFamily="18" charset="0"/>
              </a:rPr>
              <a:t> of each station within each surficial geologic unit in the database. This plot is the distribution that results from converting the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distributions to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 </a:t>
            </a:r>
            <a:r>
              <a:rPr lang="en-US" sz="1800" dirty="0">
                <a:effectLst/>
                <a:latin typeface="Garamond" panose="02020404030301010803" pitchFamily="18" charset="0"/>
                <a:ea typeface="Calibri" panose="020F0502020204030204" pitchFamily="34" charset="0"/>
                <a:cs typeface="Times New Roman" panose="02020603050405020304" pitchFamily="18" charset="0"/>
              </a:rPr>
              <a:t>using the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to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 </a:t>
            </a:r>
            <a:r>
              <a:rPr lang="en-US" sz="1800" dirty="0">
                <a:effectLst/>
                <a:latin typeface="Garamond" panose="02020404030301010803" pitchFamily="18" charset="0"/>
                <a:ea typeface="Calibri" panose="020F0502020204030204" pitchFamily="34" charset="0"/>
                <a:cs typeface="Times New Roman" panose="02020603050405020304" pitchFamily="18" charset="0"/>
              </a:rPr>
              <a:t>relationship. </a:t>
            </a:r>
          </a:p>
        </p:txBody>
      </p:sp>
      <p:sp>
        <p:nvSpPr>
          <p:cNvPr id="11" name="TextBox 10">
            <a:extLst>
              <a:ext uri="{FF2B5EF4-FFF2-40B4-BE49-F238E27FC236}">
                <a16:creationId xmlns:a16="http://schemas.microsoft.com/office/drawing/2014/main" id="{0DADFAAF-5E14-46B8-1278-00ED649CCF31}"/>
              </a:ext>
            </a:extLst>
          </p:cNvPr>
          <p:cNvSpPr txBox="1"/>
          <p:nvPr/>
        </p:nvSpPr>
        <p:spPr>
          <a:xfrm>
            <a:off x="5858267" y="4500530"/>
            <a:ext cx="3178730" cy="1861215"/>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Table 4</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sz="1800"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r>
              <a:rPr lang="en-US" sz="1800" dirty="0">
                <a:effectLst/>
                <a:latin typeface="Garamond" panose="02020404030301010803" pitchFamily="18" charset="0"/>
                <a:ea typeface="Calibri" panose="020F0502020204030204" pitchFamily="34" charset="0"/>
                <a:cs typeface="Times New Roman" panose="02020603050405020304" pitchFamily="18" charset="0"/>
              </a:rPr>
              <a:t> for each surficial geologic unit as well as measures of central tendency and dispersion (median and IQR) for each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 </a:t>
            </a:r>
            <a:r>
              <a:rPr lang="en-US" sz="1800" dirty="0">
                <a:effectLst/>
                <a:latin typeface="Garamond" panose="02020404030301010803" pitchFamily="18" charset="0"/>
                <a:ea typeface="Calibri" panose="020F0502020204030204" pitchFamily="34" charset="0"/>
                <a:cs typeface="Times New Roman" panose="02020603050405020304" pitchFamily="18" charset="0"/>
              </a:rPr>
              <a:t>distribution computed from converting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to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8582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02A874-F154-11F4-E07D-81E09DAF7F5A}"/>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16</a:t>
            </a:r>
          </a:p>
        </p:txBody>
      </p:sp>
      <p:sp>
        <p:nvSpPr>
          <p:cNvPr id="4" name="TextBox 3">
            <a:extLst>
              <a:ext uri="{FF2B5EF4-FFF2-40B4-BE49-F238E27FC236}">
                <a16:creationId xmlns:a16="http://schemas.microsoft.com/office/drawing/2014/main" id="{0EC7B425-ADA0-2924-331E-C35C96D10522}"/>
              </a:ext>
            </a:extLst>
          </p:cNvPr>
          <p:cNvSpPr txBox="1"/>
          <p:nvPr/>
        </p:nvSpPr>
        <p:spPr>
          <a:xfrm>
            <a:off x="781252" y="369332"/>
            <a:ext cx="7581495" cy="870303"/>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Mapping each unit </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Vs30</a:t>
            </a:r>
            <a:r>
              <a:rPr lang="en-US" sz="2400" b="1" dirty="0">
                <a:effectLst/>
                <a:latin typeface="Garamond" panose="02020404030301010803" pitchFamily="18" charset="0"/>
                <a:ea typeface="Calibri" panose="020F0502020204030204" pitchFamily="34" charset="0"/>
                <a:cs typeface="Times New Roman" panose="02020603050405020304" pitchFamily="18" charset="0"/>
              </a:rPr>
              <a:t> distribution median and interquartile range</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2D5A4DF-76DF-DABF-4195-8B38B09137D2}"/>
              </a:ext>
            </a:extLst>
          </p:cNvPr>
          <p:cNvPicPr>
            <a:picLocks noChangeAspect="1"/>
          </p:cNvPicPr>
          <p:nvPr/>
        </p:nvPicPr>
        <p:blipFill>
          <a:blip r:embed="rId3"/>
          <a:stretch>
            <a:fillRect/>
          </a:stretch>
        </p:blipFill>
        <p:spPr>
          <a:xfrm>
            <a:off x="2811294" y="5183131"/>
            <a:ext cx="6596444" cy="1828959"/>
          </a:xfrm>
          <a:prstGeom prst="rect">
            <a:avLst/>
          </a:prstGeom>
        </p:spPr>
      </p:pic>
      <p:pic>
        <p:nvPicPr>
          <p:cNvPr id="6" name="Picture 5">
            <a:extLst>
              <a:ext uri="{FF2B5EF4-FFF2-40B4-BE49-F238E27FC236}">
                <a16:creationId xmlns:a16="http://schemas.microsoft.com/office/drawing/2014/main" id="{1C7288E6-7E57-8C5A-6B98-807962FA5E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1426" y="1382410"/>
            <a:ext cx="6821148" cy="4238626"/>
          </a:xfrm>
          <a:prstGeom prst="rect">
            <a:avLst/>
          </a:prstGeom>
          <a:noFill/>
          <a:ln>
            <a:solidFill>
              <a:schemeClr val="tx1"/>
            </a:solidFill>
          </a:ln>
        </p:spPr>
      </p:pic>
      <p:sp>
        <p:nvSpPr>
          <p:cNvPr id="8" name="TextBox 7">
            <a:extLst>
              <a:ext uri="{FF2B5EF4-FFF2-40B4-BE49-F238E27FC236}">
                <a16:creationId xmlns:a16="http://schemas.microsoft.com/office/drawing/2014/main" id="{103E364B-D0E8-A2D0-3D7B-E1FD0EC21756}"/>
              </a:ext>
            </a:extLst>
          </p:cNvPr>
          <p:cNvSpPr txBox="1"/>
          <p:nvPr/>
        </p:nvSpPr>
        <p:spPr>
          <a:xfrm>
            <a:off x="1079769" y="5621036"/>
            <a:ext cx="7151889" cy="972126"/>
          </a:xfrm>
          <a:prstGeom prst="rect">
            <a:avLst/>
          </a:prstGeom>
          <a:noFill/>
        </p:spPr>
        <p:txBody>
          <a:bodyPr wrap="square">
            <a:spAutoFit/>
          </a:bodyPr>
          <a:lstStyle/>
          <a:p>
            <a:pPr marL="0" marR="0" algn="just">
              <a:lnSpc>
                <a:spcPct val="107000"/>
              </a:lnSpc>
              <a:spcBef>
                <a:spcPts val="0"/>
              </a:spcBef>
              <a:spcAft>
                <a:spcPts val="0"/>
              </a:spcAft>
            </a:pP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Figure </a:t>
            </a:r>
            <a:r>
              <a:rPr lang="en-US" i="1" dirty="0">
                <a:latin typeface="Garamond" panose="02020404030301010803" pitchFamily="18" charset="0"/>
                <a:ea typeface="Times New Roman" panose="02020603050405020304" pitchFamily="18" charset="0"/>
                <a:cs typeface="Times New Roman" panose="02020603050405020304" pitchFamily="18" charset="0"/>
              </a:rPr>
              <a:t>21</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 </a:t>
            </a:r>
            <a:r>
              <a:rPr lang="en-US" sz="1800" dirty="0">
                <a:effectLst/>
                <a:latin typeface="Garamond" panose="02020404030301010803" pitchFamily="18" charset="0"/>
                <a:ea typeface="Calibri" panose="020F0502020204030204" pitchFamily="34" charset="0"/>
                <a:cs typeface="Times New Roman" panose="02020603050405020304" pitchFamily="18" charset="0"/>
              </a:rPr>
              <a:t>Map of the median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value</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of each surficial geologic unit’s</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distribution. b) Map of the interquartile range of each surficial geologic unit’s</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Vs30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distribution.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710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EC80A-A5ED-8B33-0A50-EFDCF46FC755}"/>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17</a:t>
            </a:r>
          </a:p>
        </p:txBody>
      </p:sp>
      <p:sp>
        <p:nvSpPr>
          <p:cNvPr id="3" name="TextBox 2">
            <a:extLst>
              <a:ext uri="{FF2B5EF4-FFF2-40B4-BE49-F238E27FC236}">
                <a16:creationId xmlns:a16="http://schemas.microsoft.com/office/drawing/2014/main" id="{5D48E27C-B60D-2B89-E49A-A4FBDE6F11FB}"/>
              </a:ext>
            </a:extLst>
          </p:cNvPr>
          <p:cNvSpPr txBox="1"/>
          <p:nvPr/>
        </p:nvSpPr>
        <p:spPr>
          <a:xfrm>
            <a:off x="781252" y="369332"/>
            <a:ext cx="7581495"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Discussion</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31CA186-0834-8FEE-663E-F33D6DDADAED}"/>
              </a:ext>
            </a:extLst>
          </p:cNvPr>
          <p:cNvPicPr>
            <a:picLocks noChangeAspect="1"/>
          </p:cNvPicPr>
          <p:nvPr/>
        </p:nvPicPr>
        <p:blipFill>
          <a:blip r:embed="rId2"/>
          <a:stretch>
            <a:fillRect/>
          </a:stretch>
        </p:blipFill>
        <p:spPr>
          <a:xfrm>
            <a:off x="2811294" y="5183131"/>
            <a:ext cx="6596444" cy="1828959"/>
          </a:xfrm>
          <a:prstGeom prst="rect">
            <a:avLst/>
          </a:prstGeom>
        </p:spPr>
      </p:pic>
      <p:sp>
        <p:nvSpPr>
          <p:cNvPr id="6" name="TextBox 5">
            <a:extLst>
              <a:ext uri="{FF2B5EF4-FFF2-40B4-BE49-F238E27FC236}">
                <a16:creationId xmlns:a16="http://schemas.microsoft.com/office/drawing/2014/main" id="{BA829865-4A84-22B4-3BDB-9821F9EA0984}"/>
              </a:ext>
            </a:extLst>
          </p:cNvPr>
          <p:cNvSpPr txBox="1"/>
          <p:nvPr/>
        </p:nvSpPr>
        <p:spPr>
          <a:xfrm>
            <a:off x="243863" y="1057661"/>
            <a:ext cx="8656274" cy="4247317"/>
          </a:xfrm>
          <a:prstGeom prst="rect">
            <a:avLst/>
          </a:prstGeom>
          <a:noFill/>
        </p:spPr>
        <p:txBody>
          <a:bodyPr wrap="square">
            <a:spAutoFit/>
          </a:bodyPr>
          <a:lstStyle/>
          <a:p>
            <a:pPr algn="just"/>
            <a:r>
              <a:rPr lang="en-US" sz="1800" dirty="0">
                <a:effectLst/>
                <a:latin typeface="Garamond" panose="02020404030301010803" pitchFamily="18" charset="0"/>
                <a:ea typeface="Calibri" panose="020F0502020204030204" pitchFamily="34" charset="0"/>
              </a:rPr>
              <a:t>-The methodology used in this study is ideal to apply to New England because the region consists of glaciated terrain with has consistently high impedance contrasts due to high velocity bedrock and soft, unconsolidated overburden yielding subsurface conditions with high site response hazard.</a:t>
            </a:r>
          </a:p>
          <a:p>
            <a:pPr algn="just"/>
            <a:endParaRPr lang="en-US" sz="1800" dirty="0">
              <a:effectLst/>
              <a:latin typeface="Garamond" panose="02020404030301010803" pitchFamily="18" charset="0"/>
              <a:ea typeface="Calibri" panose="020F0502020204030204" pitchFamily="34" charset="0"/>
            </a:endParaRPr>
          </a:p>
          <a:p>
            <a:pPr algn="just"/>
            <a:r>
              <a:rPr lang="en-US" dirty="0">
                <a:latin typeface="Garamond" panose="02020404030301010803" pitchFamily="18" charset="0"/>
                <a:ea typeface="Calibri" panose="020F0502020204030204" pitchFamily="34" charset="0"/>
              </a:rPr>
              <a:t>-The methodology </a:t>
            </a:r>
            <a:r>
              <a:rPr lang="en-US" sz="1800" dirty="0">
                <a:effectLst/>
                <a:latin typeface="Garamond" panose="02020404030301010803" pitchFamily="18" charset="0"/>
                <a:ea typeface="Calibri" panose="020F0502020204030204" pitchFamily="34" charset="0"/>
                <a:cs typeface="Times New Roman" panose="02020603050405020304" pitchFamily="18" charset="0"/>
              </a:rPr>
              <a:t>incorporates local geophysical information, grouped by surficial geologic unit resulting in a site characterization with uncertainty in the form of a distribution of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and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a:t>
            </a:r>
            <a:r>
              <a:rPr lang="en-US" i="1" dirty="0">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something the Wald and Allen (2007) and Becker et al. (2011) methods cannot provide.</a:t>
            </a:r>
          </a:p>
          <a:p>
            <a:pPr algn="just"/>
            <a:r>
              <a:rPr lang="en-US" sz="1800" dirty="0">
                <a:effectLst/>
                <a:latin typeface="Garamond" panose="02020404030301010803" pitchFamily="18" charset="0"/>
                <a:ea typeface="Calibri" panose="020F0502020204030204" pitchFamily="34" charset="0"/>
              </a:rPr>
              <a:t> </a:t>
            </a:r>
            <a:endParaRPr lang="en-US" dirty="0">
              <a:latin typeface="Garamond" panose="02020404030301010803" pitchFamily="18" charset="0"/>
            </a:endParaRPr>
          </a:p>
          <a:p>
            <a:pPr algn="just"/>
            <a:r>
              <a:rPr lang="en-US" dirty="0">
                <a:latin typeface="Garamond" panose="02020404030301010803" pitchFamily="18" charset="0"/>
              </a:rPr>
              <a:t>-</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The patterns between the maps of median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and median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are similar: where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is low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tends to be low and where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is high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tends to be high. The actual underlying distributions are more complexly related. A low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value results in a low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value is a good rule of thumb, but one that should be applied cautiously and with understanding of the assumptions involved as the relationship between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and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Vs30</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is not linear.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r>
              <a:rPr lang="en-US" sz="1800" dirty="0">
                <a:effectLst/>
                <a:latin typeface="Garamond" panose="02020404030301010803" pitchFamily="18" charset="0"/>
                <a:ea typeface="Calibri" panose="020F0502020204030204" pitchFamily="34" charset="0"/>
              </a:rPr>
              <a:t> </a:t>
            </a:r>
            <a:endParaRPr lang="en-US" dirty="0">
              <a:latin typeface="Garamond" panose="02020404030301010803" pitchFamily="18" charset="0"/>
            </a:endParaRPr>
          </a:p>
        </p:txBody>
      </p:sp>
    </p:spTree>
    <p:extLst>
      <p:ext uri="{BB962C8B-B14F-4D97-AF65-F5344CB8AC3E}">
        <p14:creationId xmlns:p14="http://schemas.microsoft.com/office/powerpoint/2010/main" val="333137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38411-611F-437B-CCE9-4E812EF6609C}"/>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18</a:t>
            </a:r>
          </a:p>
        </p:txBody>
      </p:sp>
      <p:pic>
        <p:nvPicPr>
          <p:cNvPr id="3" name="Picture 2">
            <a:extLst>
              <a:ext uri="{FF2B5EF4-FFF2-40B4-BE49-F238E27FC236}">
                <a16:creationId xmlns:a16="http://schemas.microsoft.com/office/drawing/2014/main" id="{585A87F9-9742-15D1-6020-D686B8A20106}"/>
              </a:ext>
            </a:extLst>
          </p:cNvPr>
          <p:cNvPicPr>
            <a:picLocks noChangeAspect="1"/>
          </p:cNvPicPr>
          <p:nvPr/>
        </p:nvPicPr>
        <p:blipFill>
          <a:blip r:embed="rId3"/>
          <a:stretch>
            <a:fillRect/>
          </a:stretch>
        </p:blipFill>
        <p:spPr>
          <a:xfrm>
            <a:off x="2811294" y="5183131"/>
            <a:ext cx="6596444" cy="1828959"/>
          </a:xfrm>
          <a:prstGeom prst="rect">
            <a:avLst/>
          </a:prstGeom>
        </p:spPr>
      </p:pic>
      <p:sp>
        <p:nvSpPr>
          <p:cNvPr id="4" name="TextBox 3">
            <a:extLst>
              <a:ext uri="{FF2B5EF4-FFF2-40B4-BE49-F238E27FC236}">
                <a16:creationId xmlns:a16="http://schemas.microsoft.com/office/drawing/2014/main" id="{62206740-7876-6145-DFB6-24CB8758054A}"/>
              </a:ext>
            </a:extLst>
          </p:cNvPr>
          <p:cNvSpPr txBox="1"/>
          <p:nvPr/>
        </p:nvSpPr>
        <p:spPr>
          <a:xfrm>
            <a:off x="781252" y="131767"/>
            <a:ext cx="7581495"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Conclusion</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B45774F-2A8D-5A54-73E5-95DA94F7C45A}"/>
              </a:ext>
            </a:extLst>
          </p:cNvPr>
          <p:cNvSpPr txBox="1"/>
          <p:nvPr/>
        </p:nvSpPr>
        <p:spPr>
          <a:xfrm>
            <a:off x="243863" y="640645"/>
            <a:ext cx="8656274" cy="5909310"/>
          </a:xfrm>
          <a:prstGeom prst="rect">
            <a:avLst/>
          </a:prstGeom>
          <a:noFill/>
        </p:spPr>
        <p:txBody>
          <a:bodyPr wrap="square">
            <a:spAutoFit/>
          </a:bodyPr>
          <a:lstStyle/>
          <a:p>
            <a:pPr algn="just"/>
            <a:r>
              <a:rPr lang="en-US" sz="1800" dirty="0">
                <a:effectLst/>
                <a:latin typeface="Garamond" panose="02020404030301010803" pitchFamily="18" charset="0"/>
                <a:ea typeface="Calibri" panose="020F0502020204030204" pitchFamily="34" charset="0"/>
              </a:rPr>
              <a:t>-</a:t>
            </a:r>
            <a:r>
              <a:rPr lang="en-US" sz="1800" b="1" dirty="0">
                <a:effectLst/>
                <a:latin typeface="Garamond" panose="02020404030301010803" pitchFamily="18" charset="0"/>
                <a:ea typeface="Calibri" panose="020F0502020204030204" pitchFamily="34" charset="0"/>
              </a:rPr>
              <a:t>Fine-grained proglacial sediments </a:t>
            </a:r>
            <a:r>
              <a:rPr lang="en-US" sz="1800" dirty="0">
                <a:effectLst/>
                <a:latin typeface="Garamond" panose="02020404030301010803" pitchFamily="18" charset="0"/>
                <a:ea typeface="Calibri" panose="020F0502020204030204" pitchFamily="34" charset="0"/>
              </a:rPr>
              <a:t>contain the marine clays of the Boston Basin (Boston Blue clay), the coast of Lake Champlain (Champlain Sea sediments) and the coast of Maine (Presumpscot formation) as well as the lacustrine clays of Glacial Lake Hitchcock in the Connecticut River Valley. </a:t>
            </a:r>
          </a:p>
          <a:p>
            <a:pPr algn="just"/>
            <a:endParaRPr lang="en-US" dirty="0">
              <a:latin typeface="Garamond" panose="02020404030301010803" pitchFamily="18" charset="0"/>
            </a:endParaRPr>
          </a:p>
          <a:p>
            <a:pPr algn="just"/>
            <a:r>
              <a:rPr lang="en-US" dirty="0">
                <a:latin typeface="Garamond" panose="02020404030301010803" pitchFamily="18" charset="0"/>
              </a:rPr>
              <a:t>-</a:t>
            </a:r>
            <a:r>
              <a:rPr lang="en-US" b="1" dirty="0">
                <a:latin typeface="Garamond" panose="02020404030301010803" pitchFamily="18" charset="0"/>
              </a:rPr>
              <a:t>T</a:t>
            </a:r>
            <a:r>
              <a:rPr lang="en-US" sz="1800" b="1" dirty="0">
                <a:effectLst/>
                <a:latin typeface="Garamond" panose="02020404030301010803" pitchFamily="18" charset="0"/>
                <a:ea typeface="Calibri" panose="020F0502020204030204" pitchFamily="34" charset="0"/>
              </a:rPr>
              <a:t>hick glaciofluvial ice contact sediments and thick proglacial sediments</a:t>
            </a:r>
            <a:r>
              <a:rPr lang="en-US" sz="1800" dirty="0">
                <a:effectLst/>
                <a:latin typeface="Garamond" panose="02020404030301010803" pitchFamily="18" charset="0"/>
                <a:ea typeface="Calibri" panose="020F0502020204030204" pitchFamily="34" charset="0"/>
              </a:rPr>
              <a:t>, both of which make up Cape Cod and Long Island are consistently deep with a high impedance contrast, but they are high site response hazard. Simply knowing that one is at a site on Cape Cod or Long Island is enough to know that site response hazard is high.</a:t>
            </a:r>
          </a:p>
          <a:p>
            <a:pPr algn="just"/>
            <a:endParaRPr lang="en-US" dirty="0">
              <a:latin typeface="Garamond" panose="02020404030301010803" pitchFamily="18" charset="0"/>
              <a:ea typeface="Calibri" panose="020F0502020204030204" pitchFamily="34" charset="0"/>
            </a:endParaRPr>
          </a:p>
          <a:p>
            <a:pPr algn="just"/>
            <a:r>
              <a:rPr lang="en-US" sz="1800" dirty="0">
                <a:effectLst/>
                <a:latin typeface="Garamond" panose="02020404030301010803" pitchFamily="18" charset="0"/>
                <a:ea typeface="Calibri" panose="020F0502020204030204" pitchFamily="34" charset="0"/>
              </a:rPr>
              <a:t>-</a:t>
            </a:r>
            <a:r>
              <a:rPr lang="en-US" sz="1800" b="1" dirty="0">
                <a:effectLst/>
                <a:latin typeface="Garamond" panose="02020404030301010803" pitchFamily="18" charset="0"/>
                <a:ea typeface="Calibri" panose="020F0502020204030204" pitchFamily="34" charset="0"/>
              </a:rPr>
              <a:t>Thin alluvial sediments</a:t>
            </a:r>
            <a:r>
              <a:rPr lang="en-US" sz="1800" dirty="0">
                <a:effectLst/>
                <a:latin typeface="Garamond" panose="02020404030301010803" pitchFamily="18" charset="0"/>
                <a:ea typeface="Calibri" panose="020F0502020204030204" pitchFamily="34" charset="0"/>
              </a:rPr>
              <a:t> are located adjacent to major rivers, predominantly the Connecticut River and have stations that exhibit consistently low </a:t>
            </a:r>
            <a:r>
              <a:rPr lang="en-US" sz="1800" i="1" dirty="0">
                <a:effectLst/>
                <a:latin typeface="Garamond" panose="02020404030301010803" pitchFamily="18" charset="0"/>
                <a:ea typeface="Calibri" panose="020F0502020204030204" pitchFamily="34" charset="0"/>
              </a:rPr>
              <a:t>f</a:t>
            </a:r>
            <a:r>
              <a:rPr lang="en-US" sz="1800" i="1" baseline="-25000" dirty="0">
                <a:effectLst/>
                <a:latin typeface="Garamond" panose="02020404030301010803" pitchFamily="18" charset="0"/>
                <a:ea typeface="Calibri" panose="020F0502020204030204" pitchFamily="34" charset="0"/>
              </a:rPr>
              <a:t>0</a:t>
            </a:r>
            <a:r>
              <a:rPr lang="en-US" sz="1800" dirty="0">
                <a:effectLst/>
                <a:latin typeface="Garamond" panose="02020404030301010803" pitchFamily="18" charset="0"/>
                <a:ea typeface="Calibri" panose="020F0502020204030204" pitchFamily="34" charset="0"/>
              </a:rPr>
              <a:t> and </a:t>
            </a:r>
            <a:r>
              <a:rPr lang="en-US" sz="1800" i="1" dirty="0">
                <a:effectLst/>
                <a:latin typeface="Garamond" panose="02020404030301010803" pitchFamily="18" charset="0"/>
                <a:ea typeface="Calibri" panose="020F0502020204030204" pitchFamily="34" charset="0"/>
              </a:rPr>
              <a:t>Vs30</a:t>
            </a:r>
            <a:r>
              <a:rPr lang="en-US" sz="1800" dirty="0">
                <a:effectLst/>
                <a:latin typeface="Garamond" panose="02020404030301010803" pitchFamily="18" charset="0"/>
                <a:ea typeface="Calibri" panose="020F0502020204030204" pitchFamily="34" charset="0"/>
              </a:rPr>
              <a:t> values both with low variability. Most of the stations in our database located on these sediments are site class D. These results imply that sites near major rivers likely have deep soil profiles with low velocity overburden and likely pose high site response hazard. </a:t>
            </a:r>
          </a:p>
          <a:p>
            <a:pPr algn="just"/>
            <a:endParaRPr lang="en-US" dirty="0">
              <a:latin typeface="Garamond" panose="02020404030301010803" pitchFamily="18" charset="0"/>
            </a:endParaRPr>
          </a:p>
          <a:p>
            <a:pPr algn="just"/>
            <a:r>
              <a:rPr lang="en-US" dirty="0">
                <a:latin typeface="Garamond" panose="02020404030301010803" pitchFamily="18" charset="0"/>
              </a:rPr>
              <a:t>-</a:t>
            </a:r>
            <a:r>
              <a:rPr lang="en-US" b="1" dirty="0">
                <a:latin typeface="Garamond" panose="02020404030301010803" pitchFamily="18" charset="0"/>
              </a:rPr>
              <a:t>C</a:t>
            </a:r>
            <a:r>
              <a:rPr lang="en-US" sz="1800" b="1" dirty="0">
                <a:effectLst/>
                <a:latin typeface="Garamond" panose="02020404030301010803" pitchFamily="18" charset="0"/>
                <a:ea typeface="Calibri" panose="020F0502020204030204" pitchFamily="34" charset="0"/>
              </a:rPr>
              <a:t>oastal zone sediments</a:t>
            </a:r>
            <a:r>
              <a:rPr lang="en-US" sz="1800" dirty="0">
                <a:effectLst/>
                <a:latin typeface="Garamond" panose="02020404030301010803" pitchFamily="18" charset="0"/>
                <a:ea typeface="Calibri" panose="020F0502020204030204" pitchFamily="34" charset="0"/>
              </a:rPr>
              <a:t> have the potential to be the most hazardous deposits as they have low estimated </a:t>
            </a:r>
            <a:r>
              <a:rPr lang="en-US" sz="1800" i="1" dirty="0" err="1">
                <a:effectLst/>
                <a:latin typeface="Garamond" panose="02020404030301010803" pitchFamily="18" charset="0"/>
                <a:ea typeface="Calibri" panose="020F0502020204030204" pitchFamily="34" charset="0"/>
              </a:rPr>
              <a:t>Vs</a:t>
            </a:r>
            <a:r>
              <a:rPr lang="en-US" sz="1800" i="1" baseline="-25000" dirty="0" err="1">
                <a:effectLst/>
                <a:latin typeface="Garamond" panose="02020404030301010803" pitchFamily="18" charset="0"/>
                <a:ea typeface="Calibri" panose="020F0502020204030204" pitchFamily="34" charset="0"/>
              </a:rPr>
              <a:t>avg</a:t>
            </a:r>
            <a:r>
              <a:rPr lang="en-US" sz="1800" dirty="0">
                <a:effectLst/>
                <a:latin typeface="Garamond" panose="02020404030301010803" pitchFamily="18" charset="0"/>
                <a:ea typeface="Calibri" panose="020F0502020204030204" pitchFamily="34" charset="0"/>
              </a:rPr>
              <a:t> values of 180 m/s and high impedance contrasts. Many in our database, however, had high </a:t>
            </a:r>
            <a:r>
              <a:rPr lang="en-US" sz="1800" i="1" dirty="0">
                <a:effectLst/>
                <a:latin typeface="Garamond" panose="02020404030301010803" pitchFamily="18" charset="0"/>
                <a:ea typeface="Calibri" panose="020F0502020204030204" pitchFamily="34" charset="0"/>
              </a:rPr>
              <a:t>f</a:t>
            </a:r>
            <a:r>
              <a:rPr lang="en-US" sz="1800" i="1" baseline="-25000" dirty="0">
                <a:effectLst/>
                <a:latin typeface="Garamond" panose="02020404030301010803" pitchFamily="18" charset="0"/>
                <a:ea typeface="Calibri" panose="020F0502020204030204" pitchFamily="34" charset="0"/>
              </a:rPr>
              <a:t>0</a:t>
            </a:r>
            <a:r>
              <a:rPr lang="en-US" sz="1800" dirty="0">
                <a:effectLst/>
                <a:latin typeface="Garamond" panose="02020404030301010803" pitchFamily="18" charset="0"/>
                <a:ea typeface="Calibri" panose="020F0502020204030204" pitchFamily="34" charset="0"/>
              </a:rPr>
              <a:t> values indicating shallower profiles. When confronted with a site located on these sediments, it is essential to know the depth of the profile and, where deep, assign the site high site response hazard.</a:t>
            </a:r>
            <a:endParaRPr lang="en-US" dirty="0">
              <a:latin typeface="Garamond" panose="02020404030301010803" pitchFamily="18" charset="0"/>
            </a:endParaRPr>
          </a:p>
        </p:txBody>
      </p:sp>
    </p:spTree>
    <p:extLst>
      <p:ext uri="{BB962C8B-B14F-4D97-AF65-F5344CB8AC3E}">
        <p14:creationId xmlns:p14="http://schemas.microsoft.com/office/powerpoint/2010/main" val="3316780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61338F-4C07-245D-D5D6-6F69F7F3AC23}"/>
              </a:ext>
            </a:extLst>
          </p:cNvPr>
          <p:cNvSpPr txBox="1"/>
          <p:nvPr/>
        </p:nvSpPr>
        <p:spPr>
          <a:xfrm>
            <a:off x="781252" y="131767"/>
            <a:ext cx="7581495" cy="475130"/>
          </a:xfrm>
          <a:prstGeom prst="rect">
            <a:avLst/>
          </a:prstGeom>
          <a:noFill/>
        </p:spPr>
        <p:txBody>
          <a:bodyPr wrap="square">
            <a:spAutoFit/>
          </a:bodyPr>
          <a:lstStyle/>
          <a:p>
            <a:pPr marL="0" marR="0" algn="ctr">
              <a:lnSpc>
                <a:spcPct val="107000"/>
              </a:lnSpc>
              <a:spcBef>
                <a:spcPts val="0"/>
              </a:spcBef>
              <a:spcAft>
                <a:spcPts val="8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Conclusion continued</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61648F6-9DC4-54F4-91E3-8174DD9C7DE6}"/>
              </a:ext>
            </a:extLst>
          </p:cNvPr>
          <p:cNvPicPr>
            <a:picLocks noChangeAspect="1"/>
          </p:cNvPicPr>
          <p:nvPr/>
        </p:nvPicPr>
        <p:blipFill>
          <a:blip r:embed="rId2"/>
          <a:stretch>
            <a:fillRect/>
          </a:stretch>
        </p:blipFill>
        <p:spPr>
          <a:xfrm>
            <a:off x="2811294" y="5183131"/>
            <a:ext cx="6596444" cy="1828959"/>
          </a:xfrm>
          <a:prstGeom prst="rect">
            <a:avLst/>
          </a:prstGeom>
        </p:spPr>
      </p:pic>
      <p:sp>
        <p:nvSpPr>
          <p:cNvPr id="4" name="TextBox 3">
            <a:extLst>
              <a:ext uri="{FF2B5EF4-FFF2-40B4-BE49-F238E27FC236}">
                <a16:creationId xmlns:a16="http://schemas.microsoft.com/office/drawing/2014/main" id="{3393FC70-5582-714C-B70D-071BF67AA331}"/>
              </a:ext>
            </a:extLst>
          </p:cNvPr>
          <p:cNvSpPr txBox="1"/>
          <p:nvPr/>
        </p:nvSpPr>
        <p:spPr>
          <a:xfrm>
            <a:off x="243863" y="640645"/>
            <a:ext cx="8656274" cy="3416320"/>
          </a:xfrm>
          <a:prstGeom prst="rect">
            <a:avLst/>
          </a:prstGeom>
          <a:noFill/>
        </p:spPr>
        <p:txBody>
          <a:bodyPr wrap="square">
            <a:spAutoFit/>
          </a:bodyPr>
          <a:lstStyle/>
          <a:p>
            <a:pPr algn="just"/>
            <a:r>
              <a:rPr lang="en-US" sz="1800" dirty="0">
                <a:effectLst/>
                <a:latin typeface="Garamond" panose="02020404030301010803" pitchFamily="18" charset="0"/>
                <a:ea typeface="Calibri" panose="020F0502020204030204" pitchFamily="34" charset="0"/>
              </a:rPr>
              <a:t>-</a:t>
            </a:r>
            <a:r>
              <a:rPr lang="en-US" b="1" dirty="0">
                <a:latin typeface="Garamond" panose="02020404030301010803" pitchFamily="18" charset="0"/>
                <a:ea typeface="Calibri" panose="020F0502020204030204" pitchFamily="34" charset="0"/>
              </a:rPr>
              <a:t>T</a:t>
            </a:r>
            <a:r>
              <a:rPr lang="en-US" sz="1800" b="1" dirty="0">
                <a:effectLst/>
                <a:latin typeface="Garamond" panose="02020404030301010803" pitchFamily="18" charset="0"/>
                <a:ea typeface="Calibri" panose="020F0502020204030204" pitchFamily="34" charset="0"/>
              </a:rPr>
              <a:t>hin glaciofluvial ice contact sediments and thin, coarse grained proglacial sediments</a:t>
            </a:r>
            <a:r>
              <a:rPr lang="en-US" sz="1800" dirty="0">
                <a:effectLst/>
                <a:latin typeface="Garamond" panose="02020404030301010803" pitchFamily="18" charset="0"/>
                <a:ea typeface="Calibri" panose="020F0502020204030204" pitchFamily="34" charset="0"/>
              </a:rPr>
              <a:t> are found in smaller river valleys and topographic depressions and can have potential for high site response hazard where the soil profile is shallow. On the average, however, sites on these geologies likely have lower hazard than the geologies already discussed. </a:t>
            </a:r>
          </a:p>
          <a:p>
            <a:pPr algn="just"/>
            <a:endParaRPr lang="en-US" dirty="0">
              <a:latin typeface="Garamond" panose="02020404030301010803" pitchFamily="18" charset="0"/>
            </a:endParaRPr>
          </a:p>
          <a:p>
            <a:pPr algn="just"/>
            <a:r>
              <a:rPr lang="en-US" dirty="0">
                <a:latin typeface="Garamond" panose="02020404030301010803" pitchFamily="18" charset="0"/>
              </a:rPr>
              <a:t>-</a:t>
            </a:r>
            <a:r>
              <a:rPr lang="en-US" b="1" dirty="0">
                <a:latin typeface="Garamond" panose="02020404030301010803" pitchFamily="18" charset="0"/>
                <a:cs typeface="Times New Roman" panose="02020603050405020304" pitchFamily="18" charset="0"/>
              </a:rPr>
              <a:t>G</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lacial till </a:t>
            </a:r>
            <a:r>
              <a:rPr lang="en-US" sz="1800" dirty="0">
                <a:effectLst/>
                <a:latin typeface="Garamond" panose="02020404030301010803" pitchFamily="18" charset="0"/>
                <a:ea typeface="Calibri" panose="020F0502020204030204" pitchFamily="34" charset="0"/>
                <a:cs typeface="Times New Roman" panose="02020603050405020304" pitchFamily="18" charset="0"/>
              </a:rPr>
              <a:t>sites are likely low site response hazard with a higher estimated </a:t>
            </a:r>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Vs</a:t>
            </a:r>
            <a:r>
              <a:rPr lang="en-US" sz="1800" i="1" baseline="-25000" dirty="0" err="1">
                <a:effectLst/>
                <a:latin typeface="Garamond" panose="02020404030301010803" pitchFamily="18" charset="0"/>
                <a:ea typeface="Calibri" panose="020F0502020204030204" pitchFamily="34" charset="0"/>
                <a:cs typeface="Times New Roman" panose="02020603050405020304" pitchFamily="18" charset="0"/>
              </a:rPr>
              <a:t>avg</a:t>
            </a:r>
            <a:r>
              <a:rPr lang="en-US" sz="1800" dirty="0">
                <a:effectLst/>
                <a:latin typeface="Garamond" panose="02020404030301010803" pitchFamily="18" charset="0"/>
                <a:ea typeface="Calibri" panose="020F0502020204030204" pitchFamily="34" charset="0"/>
                <a:cs typeface="Times New Roman" panose="02020603050405020304" pitchFamily="18" charset="0"/>
              </a:rPr>
              <a:t> value of 400 m/s, but still have the potential for higher site response hazard in the few locations with deep till deposits. </a:t>
            </a:r>
          </a:p>
          <a:p>
            <a:pPr algn="just"/>
            <a:endParaRPr lang="en-US" dirty="0">
              <a:latin typeface="Garamond" panose="02020404030301010803" pitchFamily="18" charset="0"/>
            </a:endParaRPr>
          </a:p>
          <a:p>
            <a:pPr algn="just"/>
            <a:r>
              <a:rPr lang="en-US" dirty="0">
                <a:latin typeface="Garamond" panose="02020404030301010803" pitchFamily="18" charset="0"/>
              </a:rPr>
              <a:t>-</a:t>
            </a:r>
            <a:r>
              <a:rPr lang="en-US" sz="1800" dirty="0">
                <a:effectLst/>
                <a:latin typeface="Garamond" panose="02020404030301010803" pitchFamily="18" charset="0"/>
                <a:ea typeface="Times New Roman" panose="02020603050405020304" pitchFamily="18" charset="0"/>
              </a:rPr>
              <a:t>This methodology can be applied to make regional site characterization maps anywhere with a high impedance contrast, a regional geologic map, an</a:t>
            </a:r>
            <a:r>
              <a:rPr lang="en-US" sz="1800" i="1" dirty="0">
                <a:effectLst/>
                <a:latin typeface="Garamond" panose="02020404030301010803" pitchFamily="18" charset="0"/>
                <a:ea typeface="Times New Roman" panose="02020603050405020304" pitchFamily="18" charset="0"/>
              </a:rPr>
              <a:t> f</a:t>
            </a:r>
            <a:r>
              <a:rPr lang="en-US" sz="1800" i="1" baseline="-25000" dirty="0">
                <a:effectLst/>
                <a:latin typeface="Garamond" panose="02020404030301010803" pitchFamily="18" charset="0"/>
                <a:ea typeface="Times New Roman" panose="02020603050405020304" pitchFamily="18" charset="0"/>
              </a:rPr>
              <a:t>0</a:t>
            </a:r>
            <a:r>
              <a:rPr lang="en-US" sz="1800" dirty="0">
                <a:effectLst/>
                <a:latin typeface="Garamond" panose="02020404030301010803" pitchFamily="18" charset="0"/>
                <a:ea typeface="Times New Roman" panose="02020603050405020304" pitchFamily="18" charset="0"/>
              </a:rPr>
              <a:t> database with decent coverage of that region, and a way to estimate </a:t>
            </a:r>
            <a:r>
              <a:rPr lang="en-US" sz="1800" i="1" dirty="0" err="1">
                <a:effectLst/>
                <a:latin typeface="Garamond" panose="02020404030301010803" pitchFamily="18" charset="0"/>
                <a:ea typeface="Times New Roman" panose="02020603050405020304" pitchFamily="18" charset="0"/>
              </a:rPr>
              <a:t>Vs</a:t>
            </a:r>
            <a:r>
              <a:rPr lang="en-US" sz="1800" i="1" baseline="-25000" dirty="0" err="1">
                <a:effectLst/>
                <a:latin typeface="Garamond" panose="02020404030301010803" pitchFamily="18" charset="0"/>
                <a:ea typeface="Times New Roman" panose="02020603050405020304" pitchFamily="18" charset="0"/>
              </a:rPr>
              <a:t>avg</a:t>
            </a:r>
            <a:r>
              <a:rPr lang="en-US" sz="1800" dirty="0">
                <a:effectLst/>
                <a:latin typeface="Garamond" panose="02020404030301010803" pitchFamily="18" charset="0"/>
                <a:ea typeface="Times New Roman" panose="02020603050405020304" pitchFamily="18" charset="0"/>
              </a:rPr>
              <a:t> for each of the surficial units in that region.</a:t>
            </a:r>
            <a:endParaRPr lang="en-US" dirty="0">
              <a:latin typeface="Garamond" panose="02020404030301010803" pitchFamily="18" charset="0"/>
            </a:endParaRPr>
          </a:p>
        </p:txBody>
      </p:sp>
      <p:sp>
        <p:nvSpPr>
          <p:cNvPr id="5" name="TextBox 4">
            <a:extLst>
              <a:ext uri="{FF2B5EF4-FFF2-40B4-BE49-F238E27FC236}">
                <a16:creationId xmlns:a16="http://schemas.microsoft.com/office/drawing/2014/main" id="{F56BC65E-5CCD-545B-4DD7-8234B41CA446}"/>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19</a:t>
            </a:r>
          </a:p>
        </p:txBody>
      </p:sp>
    </p:spTree>
    <p:extLst>
      <p:ext uri="{BB962C8B-B14F-4D97-AF65-F5344CB8AC3E}">
        <p14:creationId xmlns:p14="http://schemas.microsoft.com/office/powerpoint/2010/main" val="169297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0401D-227B-9505-3D6C-997F11DAD739}"/>
              </a:ext>
            </a:extLst>
          </p:cNvPr>
          <p:cNvSpPr txBox="1"/>
          <p:nvPr/>
        </p:nvSpPr>
        <p:spPr>
          <a:xfrm>
            <a:off x="334370" y="1791077"/>
            <a:ext cx="8475260" cy="3416320"/>
          </a:xfrm>
          <a:prstGeom prst="rect">
            <a:avLst/>
          </a:prstGeom>
          <a:noFill/>
        </p:spPr>
        <p:txBody>
          <a:bodyPr wrap="square">
            <a:spAutoFit/>
          </a:bodyPr>
          <a:lstStyle/>
          <a:p>
            <a:pPr algn="ctr"/>
            <a:r>
              <a:rPr lang="en-US" sz="3200" b="1" i="1" dirty="0">
                <a:latin typeface="Garamond" panose="02020404030301010803" pitchFamily="18" charset="0"/>
                <a:cs typeface="Times New Roman" panose="02020603050405020304" pitchFamily="18" charset="0"/>
              </a:rPr>
              <a:t>Improving site characterization by using high resolution geology maps and a subregion grouping layer</a:t>
            </a:r>
          </a:p>
          <a:p>
            <a:pPr algn="ctr"/>
            <a:endParaRPr lang="en-US" sz="3200" b="1" dirty="0">
              <a:effectLst/>
              <a:latin typeface="Garamond" panose="02020404030301010803" pitchFamily="18" charset="0"/>
              <a:ea typeface="Calibri" panose="020F0502020204030204" pitchFamily="34" charset="0"/>
              <a:cs typeface="Times New Roman" panose="02020603050405020304" pitchFamily="18" charset="0"/>
            </a:endParaRPr>
          </a:p>
          <a:p>
            <a:pPr algn="ctr"/>
            <a:r>
              <a:rPr lang="en-US" sz="2400" b="1" i="1" dirty="0">
                <a:latin typeface="Garamond" panose="02020404030301010803" pitchFamily="18" charset="0"/>
                <a:cs typeface="Times New Roman" panose="02020603050405020304" pitchFamily="18" charset="0"/>
              </a:rPr>
              <a:t>Dissertation chapter 2 (in development)</a:t>
            </a:r>
          </a:p>
          <a:p>
            <a:pPr algn="ctr"/>
            <a:endParaRPr lang="en-US" sz="3200" dirty="0">
              <a:effectLst/>
              <a:latin typeface="Garamond" panose="02020404030301010803" pitchFamily="18" charset="0"/>
              <a:ea typeface="Calibri" panose="020F0502020204030204" pitchFamily="34" charset="0"/>
              <a:cs typeface="Times New Roman" panose="02020603050405020304" pitchFamily="18" charset="0"/>
            </a:endParaRPr>
          </a:p>
          <a:p>
            <a:pPr algn="ctr"/>
            <a:endParaRPr lang="en-US" sz="3200" b="1" dirty="0">
              <a:latin typeface="Garamond" panose="02020404030301010803"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9C1B1D9-EF8F-B757-16C7-DF31AE3950AA}"/>
              </a:ext>
            </a:extLst>
          </p:cNvPr>
          <p:cNvPicPr>
            <a:picLocks noChangeAspect="1"/>
          </p:cNvPicPr>
          <p:nvPr/>
        </p:nvPicPr>
        <p:blipFill>
          <a:blip r:embed="rId2"/>
          <a:stretch>
            <a:fillRect/>
          </a:stretch>
        </p:blipFill>
        <p:spPr>
          <a:xfrm>
            <a:off x="2810748" y="5029041"/>
            <a:ext cx="6596444" cy="1828959"/>
          </a:xfrm>
          <a:prstGeom prst="rect">
            <a:avLst/>
          </a:prstGeom>
        </p:spPr>
      </p:pic>
    </p:spTree>
    <p:extLst>
      <p:ext uri="{BB962C8B-B14F-4D97-AF65-F5344CB8AC3E}">
        <p14:creationId xmlns:p14="http://schemas.microsoft.com/office/powerpoint/2010/main" val="2998315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934FD-06E7-0A3A-AB3E-385EF035E178}"/>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Data</a:t>
            </a:r>
          </a:p>
        </p:txBody>
      </p:sp>
    </p:spTree>
    <p:extLst>
      <p:ext uri="{BB962C8B-B14F-4D97-AF65-F5344CB8AC3E}">
        <p14:creationId xmlns:p14="http://schemas.microsoft.com/office/powerpoint/2010/main" val="3132306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F691-1978-6E5D-6694-5C7BB9269576}"/>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5DE25523-A852-8465-FAA0-86400402CF43}"/>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State-scale surficial geology map</a:t>
            </a:r>
          </a:p>
        </p:txBody>
      </p:sp>
      <p:pic>
        <p:nvPicPr>
          <p:cNvPr id="8" name="Picture 7">
            <a:extLst>
              <a:ext uri="{FF2B5EF4-FFF2-40B4-BE49-F238E27FC236}">
                <a16:creationId xmlns:a16="http://schemas.microsoft.com/office/drawing/2014/main" id="{C1D875AF-2F5F-AAD4-2459-41CB3F7F083E}"/>
              </a:ext>
            </a:extLst>
          </p:cNvPr>
          <p:cNvPicPr>
            <a:picLocks noChangeAspect="1"/>
          </p:cNvPicPr>
          <p:nvPr/>
        </p:nvPicPr>
        <p:blipFill>
          <a:blip r:embed="rId3"/>
          <a:stretch>
            <a:fillRect/>
          </a:stretch>
        </p:blipFill>
        <p:spPr>
          <a:xfrm>
            <a:off x="5455102" y="976503"/>
            <a:ext cx="2008605" cy="1874057"/>
          </a:xfrm>
          <a:prstGeom prst="rect">
            <a:avLst/>
          </a:prstGeom>
        </p:spPr>
      </p:pic>
      <p:sp>
        <p:nvSpPr>
          <p:cNvPr id="9" name="TextBox 8">
            <a:extLst>
              <a:ext uri="{FF2B5EF4-FFF2-40B4-BE49-F238E27FC236}">
                <a16:creationId xmlns:a16="http://schemas.microsoft.com/office/drawing/2014/main" id="{51F76E95-CE3C-1428-05AA-7D5976F9E60A}"/>
              </a:ext>
            </a:extLst>
          </p:cNvPr>
          <p:cNvSpPr txBox="1"/>
          <p:nvPr/>
        </p:nvSpPr>
        <p:spPr>
          <a:xfrm>
            <a:off x="85661" y="5844357"/>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22</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Final geology map developed from the state geological databases.</a:t>
            </a:r>
          </a:p>
        </p:txBody>
      </p:sp>
      <p:sp>
        <p:nvSpPr>
          <p:cNvPr id="10" name="TextBox 9">
            <a:extLst>
              <a:ext uri="{FF2B5EF4-FFF2-40B4-BE49-F238E27FC236}">
                <a16:creationId xmlns:a16="http://schemas.microsoft.com/office/drawing/2014/main" id="{3EBC7638-6E1D-A555-BA0E-2A6668C2ABCD}"/>
              </a:ext>
            </a:extLst>
          </p:cNvPr>
          <p:cNvSpPr txBox="1"/>
          <p:nvPr/>
        </p:nvSpPr>
        <p:spPr>
          <a:xfrm>
            <a:off x="4422221" y="2813993"/>
            <a:ext cx="4074369" cy="972126"/>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Table 5. </a:t>
            </a:r>
            <a:r>
              <a:rPr lang="en-US" sz="1800" dirty="0">
                <a:effectLst/>
                <a:latin typeface="Garamond" panose="02020404030301010803" pitchFamily="18" charset="0"/>
                <a:ea typeface="Calibri" panose="020F0502020204030204" pitchFamily="34" charset="0"/>
                <a:cs typeface="Times New Roman" panose="02020603050405020304" pitchFamily="18" charset="0"/>
              </a:rPr>
              <a:t>The number of geologies that were reduced to 7 classification and merged to form a unified map.</a:t>
            </a:r>
          </a:p>
        </p:txBody>
      </p:sp>
      <p:sp>
        <p:nvSpPr>
          <p:cNvPr id="11" name="TextBox 10">
            <a:extLst>
              <a:ext uri="{FF2B5EF4-FFF2-40B4-BE49-F238E27FC236}">
                <a16:creationId xmlns:a16="http://schemas.microsoft.com/office/drawing/2014/main" id="{1A479E56-979D-67C1-A6DA-3283787ADC7F}"/>
              </a:ext>
            </a:extLst>
          </p:cNvPr>
          <p:cNvSpPr txBox="1"/>
          <p:nvPr/>
        </p:nvSpPr>
        <p:spPr>
          <a:xfrm>
            <a:off x="8741326"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20</a:t>
            </a:r>
          </a:p>
        </p:txBody>
      </p:sp>
      <p:sp>
        <p:nvSpPr>
          <p:cNvPr id="12" name="TextBox 11">
            <a:extLst>
              <a:ext uri="{FF2B5EF4-FFF2-40B4-BE49-F238E27FC236}">
                <a16:creationId xmlns:a16="http://schemas.microsoft.com/office/drawing/2014/main" id="{2DE40733-027E-F751-4731-4973FDA9F1BC}"/>
              </a:ext>
            </a:extLst>
          </p:cNvPr>
          <p:cNvSpPr txBox="1"/>
          <p:nvPr/>
        </p:nvSpPr>
        <p:spPr>
          <a:xfrm>
            <a:off x="4445611" y="6182238"/>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23</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distributions</a:t>
            </a:r>
            <a:r>
              <a:rPr lang="en-US" sz="1800" dirty="0">
                <a:effectLst/>
                <a:latin typeface="Garamond" panose="02020404030301010803" pitchFamily="18" charset="0"/>
                <a:ea typeface="Calibri" panose="020F0502020204030204" pitchFamily="34" charset="0"/>
                <a:cs typeface="Times New Roman" panose="02020603050405020304" pitchFamily="18" charset="0"/>
              </a:rPr>
              <a:t> within geologic classifications in figure 13.</a:t>
            </a:r>
          </a:p>
        </p:txBody>
      </p:sp>
      <p:pic>
        <p:nvPicPr>
          <p:cNvPr id="3" name="Picture 2">
            <a:extLst>
              <a:ext uri="{FF2B5EF4-FFF2-40B4-BE49-F238E27FC236}">
                <a16:creationId xmlns:a16="http://schemas.microsoft.com/office/drawing/2014/main" id="{CBE33FFF-CDAE-43B9-8BD6-9AA7F05E1221}"/>
              </a:ext>
            </a:extLst>
          </p:cNvPr>
          <p:cNvPicPr>
            <a:picLocks noChangeAspect="1"/>
          </p:cNvPicPr>
          <p:nvPr/>
        </p:nvPicPr>
        <p:blipFill>
          <a:blip r:embed="rId4"/>
          <a:stretch>
            <a:fillRect/>
          </a:stretch>
        </p:blipFill>
        <p:spPr>
          <a:xfrm>
            <a:off x="262262" y="1325967"/>
            <a:ext cx="3639046" cy="4518390"/>
          </a:xfrm>
          <a:prstGeom prst="rect">
            <a:avLst/>
          </a:prstGeom>
          <a:ln>
            <a:solidFill>
              <a:schemeClr val="tx1"/>
            </a:solidFill>
          </a:ln>
        </p:spPr>
      </p:pic>
      <p:pic>
        <p:nvPicPr>
          <p:cNvPr id="6" name="Picture 5">
            <a:extLst>
              <a:ext uri="{FF2B5EF4-FFF2-40B4-BE49-F238E27FC236}">
                <a16:creationId xmlns:a16="http://schemas.microsoft.com/office/drawing/2014/main" id="{3CC5E754-F583-4164-9C78-A00D1E6C6DBE}"/>
              </a:ext>
            </a:extLst>
          </p:cNvPr>
          <p:cNvPicPr>
            <a:picLocks noChangeAspect="1"/>
          </p:cNvPicPr>
          <p:nvPr/>
        </p:nvPicPr>
        <p:blipFill rotWithShape="1">
          <a:blip r:embed="rId5"/>
          <a:srcRect t="4458" r="6669"/>
          <a:stretch/>
        </p:blipFill>
        <p:spPr>
          <a:xfrm>
            <a:off x="4835112" y="3767672"/>
            <a:ext cx="3295366" cy="2476251"/>
          </a:xfrm>
          <a:prstGeom prst="rect">
            <a:avLst/>
          </a:prstGeom>
          <a:ln>
            <a:solidFill>
              <a:schemeClr val="tx1"/>
            </a:solidFill>
          </a:ln>
        </p:spPr>
      </p:pic>
    </p:spTree>
    <p:extLst>
      <p:ext uri="{BB962C8B-B14F-4D97-AF65-F5344CB8AC3E}">
        <p14:creationId xmlns:p14="http://schemas.microsoft.com/office/powerpoint/2010/main" val="38728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68120-7D59-E680-5169-2A11F1B3079A}"/>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E59B78E1-BF95-2726-75F8-A1B8D913A840}"/>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Subregion boundaries</a:t>
            </a:r>
          </a:p>
        </p:txBody>
      </p:sp>
      <p:pic>
        <p:nvPicPr>
          <p:cNvPr id="8" name="Picture 7">
            <a:extLst>
              <a:ext uri="{FF2B5EF4-FFF2-40B4-BE49-F238E27FC236}">
                <a16:creationId xmlns:a16="http://schemas.microsoft.com/office/drawing/2014/main" id="{10B6552B-D8DE-6447-85E5-50E61C366EBE}"/>
              </a:ext>
            </a:extLst>
          </p:cNvPr>
          <p:cNvPicPr>
            <a:picLocks noChangeAspect="1"/>
          </p:cNvPicPr>
          <p:nvPr/>
        </p:nvPicPr>
        <p:blipFill>
          <a:blip r:embed="rId3"/>
          <a:stretch>
            <a:fillRect/>
          </a:stretch>
        </p:blipFill>
        <p:spPr>
          <a:xfrm>
            <a:off x="5011145" y="1488954"/>
            <a:ext cx="2819502" cy="1343589"/>
          </a:xfrm>
          <a:prstGeom prst="rect">
            <a:avLst/>
          </a:prstGeom>
        </p:spPr>
      </p:pic>
      <p:sp>
        <p:nvSpPr>
          <p:cNvPr id="9" name="TextBox 8">
            <a:extLst>
              <a:ext uri="{FF2B5EF4-FFF2-40B4-BE49-F238E27FC236}">
                <a16:creationId xmlns:a16="http://schemas.microsoft.com/office/drawing/2014/main" id="{5A8A3F2C-7FD6-921D-A93E-363524A160B6}"/>
              </a:ext>
            </a:extLst>
          </p:cNvPr>
          <p:cNvSpPr txBox="1"/>
          <p:nvPr/>
        </p:nvSpPr>
        <p:spPr>
          <a:xfrm>
            <a:off x="4383711" y="2842526"/>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Table 6. </a:t>
            </a:r>
            <a:r>
              <a:rPr lang="en-US" i="1" dirty="0">
                <a:latin typeface="Garamond" panose="02020404030301010803" pitchFamily="18" charset="0"/>
                <a:ea typeface="Calibri" panose="020F0502020204030204" pitchFamily="34" charset="0"/>
                <a:cs typeface="Times New Roman" panose="02020603050405020304" pitchFamily="18" charset="0"/>
              </a:rPr>
              <a:t>S</a:t>
            </a:r>
            <a:r>
              <a:rPr lang="en-US" sz="1800" dirty="0">
                <a:effectLst/>
                <a:latin typeface="Garamond" panose="02020404030301010803" pitchFamily="18" charset="0"/>
                <a:ea typeface="Calibri" panose="020F0502020204030204" pitchFamily="34" charset="0"/>
                <a:cs typeface="Times New Roman" panose="02020603050405020304" pitchFamily="18" charset="0"/>
              </a:rPr>
              <a:t>ubregion elevation below which each subregion was defined.</a:t>
            </a:r>
          </a:p>
        </p:txBody>
      </p:sp>
      <p:sp>
        <p:nvSpPr>
          <p:cNvPr id="10" name="TextBox 9">
            <a:extLst>
              <a:ext uri="{FF2B5EF4-FFF2-40B4-BE49-F238E27FC236}">
                <a16:creationId xmlns:a16="http://schemas.microsoft.com/office/drawing/2014/main" id="{180436DA-8B43-51D4-56D9-3D2A1B0B1E5A}"/>
              </a:ext>
            </a:extLst>
          </p:cNvPr>
          <p:cNvSpPr txBox="1"/>
          <p:nvPr/>
        </p:nvSpPr>
        <p:spPr>
          <a:xfrm>
            <a:off x="180623" y="5859871"/>
            <a:ext cx="3814808"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24</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Map of the extent of the subregions defined in this study.</a:t>
            </a:r>
          </a:p>
        </p:txBody>
      </p:sp>
      <p:sp>
        <p:nvSpPr>
          <p:cNvPr id="11" name="TextBox 10">
            <a:extLst>
              <a:ext uri="{FF2B5EF4-FFF2-40B4-BE49-F238E27FC236}">
                <a16:creationId xmlns:a16="http://schemas.microsoft.com/office/drawing/2014/main" id="{789A42F0-FF1B-924C-B231-BE409F549187}"/>
              </a:ext>
            </a:extLst>
          </p:cNvPr>
          <p:cNvSpPr txBox="1"/>
          <p:nvPr/>
        </p:nvSpPr>
        <p:spPr>
          <a:xfrm>
            <a:off x="4503818" y="6213553"/>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25.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distributions</a:t>
            </a:r>
            <a:r>
              <a:rPr lang="en-US" sz="1800" dirty="0">
                <a:effectLst/>
                <a:latin typeface="Garamond" panose="02020404030301010803" pitchFamily="18" charset="0"/>
                <a:ea typeface="Calibri" panose="020F0502020204030204" pitchFamily="34" charset="0"/>
                <a:cs typeface="Times New Roman" panose="02020603050405020304" pitchFamily="18" charset="0"/>
              </a:rPr>
              <a:t> within the subregion classifications in Figure 15.</a:t>
            </a:r>
          </a:p>
        </p:txBody>
      </p:sp>
      <p:sp>
        <p:nvSpPr>
          <p:cNvPr id="12" name="TextBox 11">
            <a:extLst>
              <a:ext uri="{FF2B5EF4-FFF2-40B4-BE49-F238E27FC236}">
                <a16:creationId xmlns:a16="http://schemas.microsoft.com/office/drawing/2014/main" id="{22BFEF73-6AEE-19E4-F3BF-DDB9CA6C4C58}"/>
              </a:ext>
            </a:extLst>
          </p:cNvPr>
          <p:cNvSpPr txBox="1"/>
          <p:nvPr/>
        </p:nvSpPr>
        <p:spPr>
          <a:xfrm>
            <a:off x="8741326" y="-4272"/>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21</a:t>
            </a:r>
          </a:p>
        </p:txBody>
      </p:sp>
      <p:pic>
        <p:nvPicPr>
          <p:cNvPr id="3" name="Picture 2">
            <a:extLst>
              <a:ext uri="{FF2B5EF4-FFF2-40B4-BE49-F238E27FC236}">
                <a16:creationId xmlns:a16="http://schemas.microsoft.com/office/drawing/2014/main" id="{F38B23D9-E3F8-49D6-8604-4816C832AF96}"/>
              </a:ext>
            </a:extLst>
          </p:cNvPr>
          <p:cNvPicPr>
            <a:picLocks noChangeAspect="1"/>
          </p:cNvPicPr>
          <p:nvPr/>
        </p:nvPicPr>
        <p:blipFill>
          <a:blip r:embed="rId4"/>
          <a:stretch>
            <a:fillRect/>
          </a:stretch>
        </p:blipFill>
        <p:spPr>
          <a:xfrm>
            <a:off x="265176" y="1325880"/>
            <a:ext cx="3590823" cy="4517136"/>
          </a:xfrm>
          <a:prstGeom prst="rect">
            <a:avLst/>
          </a:prstGeom>
          <a:ln>
            <a:solidFill>
              <a:schemeClr val="tx1"/>
            </a:solidFill>
          </a:ln>
        </p:spPr>
      </p:pic>
      <p:pic>
        <p:nvPicPr>
          <p:cNvPr id="14" name="Picture 13">
            <a:extLst>
              <a:ext uri="{FF2B5EF4-FFF2-40B4-BE49-F238E27FC236}">
                <a16:creationId xmlns:a16="http://schemas.microsoft.com/office/drawing/2014/main" id="{221818E3-69A7-451C-BCD8-4D534A57C54A}"/>
              </a:ext>
            </a:extLst>
          </p:cNvPr>
          <p:cNvPicPr>
            <a:picLocks noChangeAspect="1"/>
          </p:cNvPicPr>
          <p:nvPr/>
        </p:nvPicPr>
        <p:blipFill rotWithShape="1">
          <a:blip r:embed="rId5"/>
          <a:srcRect t="5815" r="7995"/>
          <a:stretch/>
        </p:blipFill>
        <p:spPr>
          <a:xfrm>
            <a:off x="4835112" y="3767672"/>
            <a:ext cx="3295366" cy="2476251"/>
          </a:xfrm>
          <a:prstGeom prst="rect">
            <a:avLst/>
          </a:prstGeom>
          <a:ln>
            <a:solidFill>
              <a:schemeClr val="tx1"/>
            </a:solidFill>
          </a:ln>
        </p:spPr>
      </p:pic>
    </p:spTree>
    <p:extLst>
      <p:ext uri="{BB962C8B-B14F-4D97-AF65-F5344CB8AC3E}">
        <p14:creationId xmlns:p14="http://schemas.microsoft.com/office/powerpoint/2010/main" val="3097152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1354A-5310-81F4-A155-33D50EB101EA}"/>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Methods</a:t>
            </a:r>
          </a:p>
        </p:txBody>
      </p:sp>
    </p:spTree>
    <p:extLst>
      <p:ext uri="{BB962C8B-B14F-4D97-AF65-F5344CB8AC3E}">
        <p14:creationId xmlns:p14="http://schemas.microsoft.com/office/powerpoint/2010/main" val="22109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695A52-413D-CD5A-1B02-D3B51D311EC0}"/>
              </a:ext>
            </a:extLst>
          </p:cNvPr>
          <p:cNvPicPr>
            <a:picLocks noChangeAspect="1"/>
          </p:cNvPicPr>
          <p:nvPr/>
        </p:nvPicPr>
        <p:blipFill>
          <a:blip r:embed="rId3"/>
          <a:stretch>
            <a:fillRect/>
          </a:stretch>
        </p:blipFill>
        <p:spPr>
          <a:xfrm>
            <a:off x="2810748" y="5029041"/>
            <a:ext cx="6596444" cy="1828959"/>
          </a:xfrm>
          <a:prstGeom prst="rect">
            <a:avLst/>
          </a:prstGeom>
        </p:spPr>
      </p:pic>
      <p:pic>
        <p:nvPicPr>
          <p:cNvPr id="4" name="Picture 3">
            <a:extLst>
              <a:ext uri="{FF2B5EF4-FFF2-40B4-BE49-F238E27FC236}">
                <a16:creationId xmlns:a16="http://schemas.microsoft.com/office/drawing/2014/main" id="{7878F1D6-91C2-CF90-F250-087CB8DB4F72}"/>
              </a:ext>
            </a:extLst>
          </p:cNvPr>
          <p:cNvPicPr>
            <a:picLocks noChangeAspect="1"/>
          </p:cNvPicPr>
          <p:nvPr/>
        </p:nvPicPr>
        <p:blipFill>
          <a:blip r:embed="rId4"/>
          <a:stretch>
            <a:fillRect/>
          </a:stretch>
        </p:blipFill>
        <p:spPr>
          <a:xfrm>
            <a:off x="291152" y="960154"/>
            <a:ext cx="4047649" cy="2276803"/>
          </a:xfrm>
          <a:prstGeom prst="rect">
            <a:avLst/>
          </a:prstGeom>
          <a:ln>
            <a:solidFill>
              <a:schemeClr val="tx1"/>
            </a:solidFill>
          </a:ln>
        </p:spPr>
      </p:pic>
      <p:pic>
        <p:nvPicPr>
          <p:cNvPr id="2" name="Picture 1">
            <a:extLst>
              <a:ext uri="{FF2B5EF4-FFF2-40B4-BE49-F238E27FC236}">
                <a16:creationId xmlns:a16="http://schemas.microsoft.com/office/drawing/2014/main" id="{C9EC0269-189F-D287-F59C-05E91669E5F1}"/>
              </a:ext>
            </a:extLst>
          </p:cNvPr>
          <p:cNvPicPr>
            <a:picLocks noChangeAspect="1"/>
          </p:cNvPicPr>
          <p:nvPr/>
        </p:nvPicPr>
        <p:blipFill>
          <a:blip r:embed="rId5"/>
          <a:stretch>
            <a:fillRect/>
          </a:stretch>
        </p:blipFill>
        <p:spPr>
          <a:xfrm>
            <a:off x="4918621" y="820539"/>
            <a:ext cx="3847791" cy="2556032"/>
          </a:xfrm>
          <a:prstGeom prst="rect">
            <a:avLst/>
          </a:prstGeom>
          <a:ln>
            <a:solidFill>
              <a:schemeClr val="tx1"/>
            </a:solidFill>
          </a:ln>
        </p:spPr>
      </p:pic>
      <p:sp>
        <p:nvSpPr>
          <p:cNvPr id="3" name="TextBox 2">
            <a:extLst>
              <a:ext uri="{FF2B5EF4-FFF2-40B4-BE49-F238E27FC236}">
                <a16:creationId xmlns:a16="http://schemas.microsoft.com/office/drawing/2014/main" id="{9E508BCC-80A1-3160-319C-BD7F3F014DDB}"/>
              </a:ext>
            </a:extLst>
          </p:cNvPr>
          <p:cNvSpPr txBox="1"/>
          <p:nvPr/>
        </p:nvSpPr>
        <p:spPr>
          <a:xfrm>
            <a:off x="5539114" y="3456497"/>
            <a:ext cx="2606804" cy="378502"/>
          </a:xfrm>
          <a:prstGeom prst="rect">
            <a:avLst/>
          </a:prstGeom>
          <a:noFill/>
        </p:spPr>
        <p:txBody>
          <a:bodyPr wrap="non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2. </a:t>
            </a:r>
            <a:r>
              <a:rPr lang="en-US" dirty="0">
                <a:latin typeface="Garamond" panose="02020404030301010803" pitchFamily="18" charset="0"/>
                <a:ea typeface="Calibri" panose="020F0502020204030204" pitchFamily="34" charset="0"/>
                <a:cs typeface="Calibri Light" panose="020F0302020204030204" pitchFamily="34" charset="0"/>
              </a:rPr>
              <a:t>Mexico City 1985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F30847-F7BE-1687-1F05-12E57FC29766}"/>
              </a:ext>
            </a:extLst>
          </p:cNvPr>
          <p:cNvSpPr txBox="1"/>
          <p:nvPr/>
        </p:nvSpPr>
        <p:spPr>
          <a:xfrm>
            <a:off x="1003559" y="3267246"/>
            <a:ext cx="2622834" cy="378502"/>
          </a:xfrm>
          <a:prstGeom prst="rect">
            <a:avLst/>
          </a:prstGeom>
          <a:noFill/>
        </p:spPr>
        <p:txBody>
          <a:bodyPr wrap="non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1. </a:t>
            </a:r>
            <a:r>
              <a:rPr lang="en-US" dirty="0">
                <a:latin typeface="Garamond" panose="02020404030301010803" pitchFamily="18" charset="0"/>
                <a:ea typeface="Calibri" panose="020F0502020204030204" pitchFamily="34" charset="0"/>
                <a:cs typeface="Calibri Light" panose="020F0302020204030204" pitchFamily="34" charset="0"/>
              </a:rPr>
              <a:t>Loma </a:t>
            </a:r>
            <a:r>
              <a:rPr lang="en-US" dirty="0" err="1">
                <a:latin typeface="Garamond" panose="02020404030301010803" pitchFamily="18" charset="0"/>
                <a:ea typeface="Calibri" panose="020F0502020204030204" pitchFamily="34" charset="0"/>
                <a:cs typeface="Calibri Light" panose="020F0302020204030204" pitchFamily="34" charset="0"/>
              </a:rPr>
              <a:t>Prieta</a:t>
            </a:r>
            <a:r>
              <a:rPr lang="en-US" dirty="0">
                <a:latin typeface="Garamond" panose="02020404030301010803" pitchFamily="18" charset="0"/>
                <a:ea typeface="Calibri" panose="020F0502020204030204" pitchFamily="34" charset="0"/>
                <a:cs typeface="Calibri Light" panose="020F0302020204030204" pitchFamily="34" charset="0"/>
              </a:rPr>
              <a:t> 1989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03BCBE6-831B-1A70-E3C8-A9BA12C4E348}"/>
              </a:ext>
            </a:extLst>
          </p:cNvPr>
          <p:cNvSpPr txBox="1"/>
          <p:nvPr/>
        </p:nvSpPr>
        <p:spPr>
          <a:xfrm>
            <a:off x="372470" y="102235"/>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Introduction</a:t>
            </a:r>
          </a:p>
        </p:txBody>
      </p:sp>
      <p:sp>
        <p:nvSpPr>
          <p:cNvPr id="68" name="TextBox 67">
            <a:extLst>
              <a:ext uri="{FF2B5EF4-FFF2-40B4-BE49-F238E27FC236}">
                <a16:creationId xmlns:a16="http://schemas.microsoft.com/office/drawing/2014/main" id="{E393B510-4371-14C7-9D2C-078E8B7BA8AC}"/>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a:t>
            </a:r>
          </a:p>
        </p:txBody>
      </p:sp>
      <p:pic>
        <p:nvPicPr>
          <p:cNvPr id="7" name="Picture 6">
            <a:extLst>
              <a:ext uri="{FF2B5EF4-FFF2-40B4-BE49-F238E27FC236}">
                <a16:creationId xmlns:a16="http://schemas.microsoft.com/office/drawing/2014/main" id="{64033537-83DF-6EDC-F80A-FCF7C9AC6AE2}"/>
              </a:ext>
            </a:extLst>
          </p:cNvPr>
          <p:cNvPicPr>
            <a:picLocks noChangeAspect="1"/>
          </p:cNvPicPr>
          <p:nvPr/>
        </p:nvPicPr>
        <p:blipFill>
          <a:blip r:embed="rId6"/>
          <a:stretch>
            <a:fillRect/>
          </a:stretch>
        </p:blipFill>
        <p:spPr>
          <a:xfrm>
            <a:off x="372470" y="3874586"/>
            <a:ext cx="4047649" cy="2308910"/>
          </a:xfrm>
          <a:prstGeom prst="rect">
            <a:avLst/>
          </a:prstGeom>
        </p:spPr>
      </p:pic>
      <p:pic>
        <p:nvPicPr>
          <p:cNvPr id="8" name="Picture 7">
            <a:extLst>
              <a:ext uri="{FF2B5EF4-FFF2-40B4-BE49-F238E27FC236}">
                <a16:creationId xmlns:a16="http://schemas.microsoft.com/office/drawing/2014/main" id="{2DAA8DE3-08B4-0856-677C-9FFE15A26CFF}"/>
              </a:ext>
            </a:extLst>
          </p:cNvPr>
          <p:cNvPicPr>
            <a:picLocks noChangeAspect="1"/>
          </p:cNvPicPr>
          <p:nvPr/>
        </p:nvPicPr>
        <p:blipFill>
          <a:blip r:embed="rId7"/>
          <a:stretch>
            <a:fillRect/>
          </a:stretch>
        </p:blipFill>
        <p:spPr>
          <a:xfrm>
            <a:off x="5361992" y="3860977"/>
            <a:ext cx="3032978" cy="2274733"/>
          </a:xfrm>
          <a:prstGeom prst="rect">
            <a:avLst/>
          </a:prstGeom>
        </p:spPr>
      </p:pic>
      <p:sp>
        <p:nvSpPr>
          <p:cNvPr id="11" name="TextBox 10">
            <a:extLst>
              <a:ext uri="{FF2B5EF4-FFF2-40B4-BE49-F238E27FC236}">
                <a16:creationId xmlns:a16="http://schemas.microsoft.com/office/drawing/2014/main" id="{8EC9A797-D81B-A691-E112-F28A89E55E15}"/>
              </a:ext>
            </a:extLst>
          </p:cNvPr>
          <p:cNvSpPr txBox="1"/>
          <p:nvPr/>
        </p:nvSpPr>
        <p:spPr>
          <a:xfrm>
            <a:off x="540587" y="6146306"/>
            <a:ext cx="3711413" cy="674865"/>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 </a:t>
            </a:r>
            <a:r>
              <a:rPr lang="en-US" dirty="0">
                <a:latin typeface="Garamond" panose="02020404030301010803" pitchFamily="18" charset="0"/>
                <a:ea typeface="Calibri" panose="020F0502020204030204" pitchFamily="34" charset="0"/>
                <a:cs typeface="Calibri Light" panose="020F0302020204030204" pitchFamily="34" charset="0"/>
              </a:rPr>
              <a:t>One dimensional site response analysis schematic.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067285B-1A31-A1BE-1591-95B27DE3EE3D}"/>
              </a:ext>
            </a:extLst>
          </p:cNvPr>
          <p:cNvSpPr txBox="1"/>
          <p:nvPr/>
        </p:nvSpPr>
        <p:spPr>
          <a:xfrm>
            <a:off x="5022774" y="6166706"/>
            <a:ext cx="3711413" cy="674865"/>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4. </a:t>
            </a:r>
            <a:r>
              <a:rPr lang="en-US" dirty="0">
                <a:latin typeface="Garamond" panose="02020404030301010803" pitchFamily="18" charset="0"/>
                <a:ea typeface="Calibri" panose="020F0502020204030204" pitchFamily="34" charset="0"/>
                <a:cs typeface="Calibri Light" panose="020F0302020204030204" pitchFamily="34" charset="0"/>
              </a:rPr>
              <a:t>Suite of transfer functions from a soil site in Mexico 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326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4DABA4F-5C27-4D58-8FD0-C29D027E512A}"/>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532B9B6C-A502-44E4-8CE3-566283D8D35C}"/>
              </a:ext>
            </a:extLst>
          </p:cNvPr>
          <p:cNvSpPr txBox="1"/>
          <p:nvPr/>
        </p:nvSpPr>
        <p:spPr>
          <a:xfrm>
            <a:off x="8741326" y="-4272"/>
            <a:ext cx="402674" cy="369332"/>
          </a:xfrm>
          <a:prstGeom prst="rect">
            <a:avLst/>
          </a:prstGeom>
          <a:solidFill>
            <a:schemeClr val="bg1"/>
          </a:solidFill>
          <a:ln w="6350">
            <a:solidFill>
              <a:schemeClr val="tx1"/>
            </a:solidFill>
          </a:ln>
          <a:effectLst/>
        </p:spPr>
        <p:txBody>
          <a:bodyPr wrap="square" rtlCol="0">
            <a:spAutoFit/>
          </a:bodyPr>
          <a:lstStyle/>
          <a:p>
            <a:r>
              <a:rPr lang="en-US" i="1" dirty="0">
                <a:latin typeface="Garamond" panose="02020404030301010803" pitchFamily="18" charset="0"/>
                <a:cs typeface="Times New Roman" panose="02020603050405020304" pitchFamily="18" charset="0"/>
              </a:rPr>
              <a:t>22</a:t>
            </a:r>
          </a:p>
        </p:txBody>
      </p:sp>
      <p:pic>
        <p:nvPicPr>
          <p:cNvPr id="3" name="Picture 2" descr="Map&#10;&#10;Description automatically generated">
            <a:extLst>
              <a:ext uri="{FF2B5EF4-FFF2-40B4-BE49-F238E27FC236}">
                <a16:creationId xmlns:a16="http://schemas.microsoft.com/office/drawing/2014/main" id="{CD186925-DCC4-43FB-8478-734CB1B47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95" y="122991"/>
            <a:ext cx="2798064" cy="3621024"/>
          </a:xfrm>
          <a:prstGeom prst="rect">
            <a:avLst/>
          </a:prstGeom>
        </p:spPr>
      </p:pic>
      <p:sp>
        <p:nvSpPr>
          <p:cNvPr id="4" name="Rectangle 3">
            <a:extLst>
              <a:ext uri="{FF2B5EF4-FFF2-40B4-BE49-F238E27FC236}">
                <a16:creationId xmlns:a16="http://schemas.microsoft.com/office/drawing/2014/main" id="{82740816-BBEC-4D6C-BA1D-81104427F5AA}"/>
              </a:ext>
            </a:extLst>
          </p:cNvPr>
          <p:cNvSpPr>
            <a:spLocks noChangeAspect="1"/>
          </p:cNvSpPr>
          <p:nvPr/>
        </p:nvSpPr>
        <p:spPr>
          <a:xfrm>
            <a:off x="558612" y="2221413"/>
            <a:ext cx="721454" cy="805343"/>
          </a:xfrm>
          <a:prstGeom prst="rect">
            <a:avLst/>
          </a:prstGeom>
          <a:solidFill>
            <a:schemeClr val="accent4">
              <a:lumMod val="75000"/>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A486303-BFAE-4079-A8A1-AD92348EE81C}"/>
              </a:ext>
            </a:extLst>
          </p:cNvPr>
          <p:cNvCxnSpPr>
            <a:cxnSpLocks noChangeAspect="1"/>
          </p:cNvCxnSpPr>
          <p:nvPr/>
        </p:nvCxnSpPr>
        <p:spPr>
          <a:xfrm>
            <a:off x="1280066" y="3026756"/>
            <a:ext cx="587819" cy="97522"/>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5" descr="A picture containing diagram&#10;&#10;Description automatically generated">
            <a:extLst>
              <a:ext uri="{FF2B5EF4-FFF2-40B4-BE49-F238E27FC236}">
                <a16:creationId xmlns:a16="http://schemas.microsoft.com/office/drawing/2014/main" id="{19C8E725-2B4C-40A0-A498-1675F8745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01" y="122991"/>
            <a:ext cx="2798064" cy="3621024"/>
          </a:xfrm>
          <a:prstGeom prst="rect">
            <a:avLst/>
          </a:prstGeom>
        </p:spPr>
      </p:pic>
      <p:cxnSp>
        <p:nvCxnSpPr>
          <p:cNvPr id="7" name="Straight Connector 6">
            <a:extLst>
              <a:ext uri="{FF2B5EF4-FFF2-40B4-BE49-F238E27FC236}">
                <a16:creationId xmlns:a16="http://schemas.microsoft.com/office/drawing/2014/main" id="{82EE3640-CA45-45CB-BC61-AA6E21C8B1D2}"/>
              </a:ext>
            </a:extLst>
          </p:cNvPr>
          <p:cNvCxnSpPr>
            <a:cxnSpLocks noChangeAspect="1"/>
          </p:cNvCxnSpPr>
          <p:nvPr/>
        </p:nvCxnSpPr>
        <p:spPr>
          <a:xfrm flipV="1">
            <a:off x="1280066" y="269662"/>
            <a:ext cx="1726056" cy="1951751"/>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29E82A-D4C7-4BD9-AB13-A70F5022AF38}"/>
              </a:ext>
            </a:extLst>
          </p:cNvPr>
          <p:cNvCxnSpPr>
            <a:cxnSpLocks noChangeAspect="1"/>
          </p:cNvCxnSpPr>
          <p:nvPr/>
        </p:nvCxnSpPr>
        <p:spPr>
          <a:xfrm>
            <a:off x="2418303" y="3206071"/>
            <a:ext cx="587819" cy="97522"/>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9" name="Picture 8" descr="A picture containing diagram&#10;&#10;Description automatically generated">
            <a:extLst>
              <a:ext uri="{FF2B5EF4-FFF2-40B4-BE49-F238E27FC236}">
                <a16:creationId xmlns:a16="http://schemas.microsoft.com/office/drawing/2014/main" id="{737D32E1-4A50-4972-825C-DE5AB80B2823}"/>
              </a:ext>
            </a:extLst>
          </p:cNvPr>
          <p:cNvPicPr>
            <a:picLocks noChangeAspect="1"/>
          </p:cNvPicPr>
          <p:nvPr/>
        </p:nvPicPr>
        <p:blipFill rotWithShape="1">
          <a:blip r:embed="rId5">
            <a:extLst>
              <a:ext uri="{28A0092B-C50C-407E-A947-70E740481C1C}">
                <a14:useLocalDpi xmlns:a14="http://schemas.microsoft.com/office/drawing/2010/main" val="0"/>
              </a:ext>
            </a:extLst>
          </a:blip>
          <a:srcRect b="7352"/>
          <a:stretch/>
        </p:blipFill>
        <p:spPr>
          <a:xfrm>
            <a:off x="139495" y="3410553"/>
            <a:ext cx="2798064" cy="3354811"/>
          </a:xfrm>
          <a:prstGeom prst="rect">
            <a:avLst/>
          </a:prstGeom>
        </p:spPr>
      </p:pic>
      <p:pic>
        <p:nvPicPr>
          <p:cNvPr id="15" name="Picture 14" descr="Map&#10;&#10;Description automatically generated">
            <a:extLst>
              <a:ext uri="{FF2B5EF4-FFF2-40B4-BE49-F238E27FC236}">
                <a16:creationId xmlns:a16="http://schemas.microsoft.com/office/drawing/2014/main" id="{7DD59C59-2D66-419C-80C2-2E85BEA7EAA6}"/>
              </a:ext>
            </a:extLst>
          </p:cNvPr>
          <p:cNvPicPr>
            <a:picLocks noChangeAspect="1"/>
          </p:cNvPicPr>
          <p:nvPr/>
        </p:nvPicPr>
        <p:blipFill rotWithShape="1">
          <a:blip r:embed="rId6"/>
          <a:srcRect b="7352"/>
          <a:stretch/>
        </p:blipFill>
        <p:spPr>
          <a:xfrm>
            <a:off x="2808101" y="3410553"/>
            <a:ext cx="2798064" cy="3354811"/>
          </a:xfrm>
          <a:prstGeom prst="rect">
            <a:avLst/>
          </a:prstGeom>
        </p:spPr>
      </p:pic>
      <p:pic>
        <p:nvPicPr>
          <p:cNvPr id="17" name="Picture 16" descr="Map&#10;&#10;Description automatically generated">
            <a:extLst>
              <a:ext uri="{FF2B5EF4-FFF2-40B4-BE49-F238E27FC236}">
                <a16:creationId xmlns:a16="http://schemas.microsoft.com/office/drawing/2014/main" id="{9EFB9642-9BCD-4417-A86F-BFC484BCB70C}"/>
              </a:ext>
            </a:extLst>
          </p:cNvPr>
          <p:cNvPicPr>
            <a:picLocks noChangeAspect="1"/>
          </p:cNvPicPr>
          <p:nvPr/>
        </p:nvPicPr>
        <p:blipFill rotWithShape="1">
          <a:blip r:embed="rId7"/>
          <a:srcRect b="7352"/>
          <a:stretch/>
        </p:blipFill>
        <p:spPr>
          <a:xfrm>
            <a:off x="2810748" y="3410553"/>
            <a:ext cx="2798064" cy="3354811"/>
          </a:xfrm>
          <a:prstGeom prst="rect">
            <a:avLst/>
          </a:prstGeom>
        </p:spPr>
      </p:pic>
      <p:sp>
        <p:nvSpPr>
          <p:cNvPr id="19" name="Rectangle 18">
            <a:extLst>
              <a:ext uri="{FF2B5EF4-FFF2-40B4-BE49-F238E27FC236}">
                <a16:creationId xmlns:a16="http://schemas.microsoft.com/office/drawing/2014/main" id="{9EA4CF10-37CD-46BA-AAE1-680339CBC9DB}"/>
              </a:ext>
            </a:extLst>
          </p:cNvPr>
          <p:cNvSpPr/>
          <p:nvPr/>
        </p:nvSpPr>
        <p:spPr>
          <a:xfrm>
            <a:off x="139495" y="122991"/>
            <a:ext cx="5466670" cy="664237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AC52AD-9F42-409D-859E-5ED72A5FDD0E}"/>
              </a:ext>
            </a:extLst>
          </p:cNvPr>
          <p:cNvSpPr txBox="1"/>
          <p:nvPr/>
        </p:nvSpPr>
        <p:spPr>
          <a:xfrm>
            <a:off x="5749837" y="453536"/>
            <a:ext cx="3173002" cy="830997"/>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Process of defining subregion boundaries</a:t>
            </a:r>
          </a:p>
        </p:txBody>
      </p:sp>
      <p:sp>
        <p:nvSpPr>
          <p:cNvPr id="21" name="TextBox 20">
            <a:extLst>
              <a:ext uri="{FF2B5EF4-FFF2-40B4-BE49-F238E27FC236}">
                <a16:creationId xmlns:a16="http://schemas.microsoft.com/office/drawing/2014/main" id="{E3510633-91E4-445E-9F47-C7B4EE355D14}"/>
              </a:ext>
            </a:extLst>
          </p:cNvPr>
          <p:cNvSpPr txBox="1"/>
          <p:nvPr/>
        </p:nvSpPr>
        <p:spPr>
          <a:xfrm>
            <a:off x="5674729" y="1801500"/>
            <a:ext cx="3329776" cy="3343031"/>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26. </a:t>
            </a:r>
            <a:r>
              <a:rPr lang="en-US" sz="1800" dirty="0">
                <a:effectLst/>
                <a:latin typeface="Garamond" panose="02020404030301010803" pitchFamily="18" charset="0"/>
                <a:ea typeface="Calibri" panose="020F0502020204030204" pitchFamily="34" charset="0"/>
                <a:cs typeface="Times New Roman" panose="02020603050405020304" pitchFamily="18" charset="0"/>
              </a:rPr>
              <a:t>Demonstration of the process used in this study to create basin polygons. </a:t>
            </a:r>
            <a:r>
              <a:rPr lang="en-US" dirty="0">
                <a:latin typeface="Garamond" panose="02020404030301010803" pitchFamily="18" charset="0"/>
                <a:ea typeface="Calibri" panose="020F0502020204030204" pitchFamily="34" charset="0"/>
                <a:cs typeface="Times New Roman" panose="02020603050405020304" pitchFamily="18" charset="0"/>
              </a:rPr>
              <a:t>a and b) draw and cut out the general region surrounding the basin. c) select pixels from the DEM below an elevation threshold, in this case that threshold is 100 m. d) select a threshold at which the pixels overlap the soft surficial geologies from the tills.</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008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29AD4-1E2F-8CFD-A735-F1528D85B5A3}"/>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Results</a:t>
            </a:r>
          </a:p>
        </p:txBody>
      </p:sp>
    </p:spTree>
    <p:extLst>
      <p:ext uri="{BB962C8B-B14F-4D97-AF65-F5344CB8AC3E}">
        <p14:creationId xmlns:p14="http://schemas.microsoft.com/office/powerpoint/2010/main" val="2265827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5A0E4A-1352-C792-7297-644EED81FB49}"/>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8C79AC4A-2FA4-1F33-EC24-30DD08BC524B}"/>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The Boston Basin</a:t>
            </a:r>
          </a:p>
        </p:txBody>
      </p:sp>
      <p:sp>
        <p:nvSpPr>
          <p:cNvPr id="8" name="TextBox 7">
            <a:extLst>
              <a:ext uri="{FF2B5EF4-FFF2-40B4-BE49-F238E27FC236}">
                <a16:creationId xmlns:a16="http://schemas.microsoft.com/office/drawing/2014/main" id="{BE2BB413-4EB1-FE85-13D9-78F4328D035F}"/>
              </a:ext>
            </a:extLst>
          </p:cNvPr>
          <p:cNvSpPr txBox="1"/>
          <p:nvPr/>
        </p:nvSpPr>
        <p:spPr>
          <a:xfrm>
            <a:off x="130862" y="5457699"/>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27</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Geology of the Boston Basin with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stations overlain</a:t>
            </a:r>
          </a:p>
        </p:txBody>
      </p:sp>
      <p:sp>
        <p:nvSpPr>
          <p:cNvPr id="9" name="TextBox 8">
            <a:extLst>
              <a:ext uri="{FF2B5EF4-FFF2-40B4-BE49-F238E27FC236}">
                <a16:creationId xmlns:a16="http://schemas.microsoft.com/office/drawing/2014/main" id="{2AF35FAE-BE93-81AF-B931-3182938993A2}"/>
              </a:ext>
            </a:extLst>
          </p:cNvPr>
          <p:cNvSpPr txBox="1"/>
          <p:nvPr/>
        </p:nvSpPr>
        <p:spPr>
          <a:xfrm>
            <a:off x="4128926" y="3574748"/>
            <a:ext cx="4743047" cy="379399"/>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28</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distributions</a:t>
            </a:r>
            <a:r>
              <a:rPr lang="en-US" sz="1800" dirty="0">
                <a:effectLst/>
                <a:latin typeface="Garamond" panose="02020404030301010803" pitchFamily="18" charset="0"/>
                <a:ea typeface="Calibri" panose="020F0502020204030204" pitchFamily="34" charset="0"/>
                <a:cs typeface="Times New Roman" panose="02020603050405020304" pitchFamily="18" charset="0"/>
              </a:rPr>
              <a:t> within the Boston Basin.</a:t>
            </a:r>
          </a:p>
        </p:txBody>
      </p:sp>
      <p:sp>
        <p:nvSpPr>
          <p:cNvPr id="10" name="TextBox 9">
            <a:extLst>
              <a:ext uri="{FF2B5EF4-FFF2-40B4-BE49-F238E27FC236}">
                <a16:creationId xmlns:a16="http://schemas.microsoft.com/office/drawing/2014/main" id="{2D79BDF2-DDAD-7FF9-17F9-5E0EEC468785}"/>
              </a:ext>
            </a:extLst>
          </p:cNvPr>
          <p:cNvSpPr txBox="1"/>
          <p:nvPr/>
        </p:nvSpPr>
        <p:spPr>
          <a:xfrm>
            <a:off x="4445839" y="6139557"/>
            <a:ext cx="4074369"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29</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Relative area of the different geologies within the Boston Basin</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68FA66C9-8190-6F9D-9C75-FE4D9D3E79E0}"/>
              </a:ext>
            </a:extLst>
          </p:cNvPr>
          <p:cNvSpPr txBox="1"/>
          <p:nvPr/>
        </p:nvSpPr>
        <p:spPr>
          <a:xfrm>
            <a:off x="8741326" y="-4272"/>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23</a:t>
            </a:r>
          </a:p>
        </p:txBody>
      </p:sp>
      <p:pic>
        <p:nvPicPr>
          <p:cNvPr id="3" name="Picture 2">
            <a:extLst>
              <a:ext uri="{FF2B5EF4-FFF2-40B4-BE49-F238E27FC236}">
                <a16:creationId xmlns:a16="http://schemas.microsoft.com/office/drawing/2014/main" id="{0027706D-81CD-4AB4-87AF-523644691639}"/>
              </a:ext>
            </a:extLst>
          </p:cNvPr>
          <p:cNvPicPr>
            <a:picLocks noChangeAspect="1"/>
          </p:cNvPicPr>
          <p:nvPr/>
        </p:nvPicPr>
        <p:blipFill>
          <a:blip r:embed="rId3"/>
          <a:stretch>
            <a:fillRect/>
          </a:stretch>
        </p:blipFill>
        <p:spPr>
          <a:xfrm>
            <a:off x="272027" y="1183886"/>
            <a:ext cx="3792041" cy="4182218"/>
          </a:xfrm>
          <a:prstGeom prst="rect">
            <a:avLst/>
          </a:prstGeom>
          <a:ln>
            <a:solidFill>
              <a:schemeClr val="tx1"/>
            </a:solidFill>
          </a:ln>
        </p:spPr>
      </p:pic>
      <p:pic>
        <p:nvPicPr>
          <p:cNvPr id="12" name="Picture 11">
            <a:extLst>
              <a:ext uri="{FF2B5EF4-FFF2-40B4-BE49-F238E27FC236}">
                <a16:creationId xmlns:a16="http://schemas.microsoft.com/office/drawing/2014/main" id="{620CA6AB-A9B8-4D60-AFBB-F8B59EE61EC4}"/>
              </a:ext>
            </a:extLst>
          </p:cNvPr>
          <p:cNvPicPr>
            <a:picLocks noChangeAspect="1"/>
          </p:cNvPicPr>
          <p:nvPr/>
        </p:nvPicPr>
        <p:blipFill rotWithShape="1">
          <a:blip r:embed="rId4"/>
          <a:srcRect t="5653" r="8861"/>
          <a:stretch/>
        </p:blipFill>
        <p:spPr>
          <a:xfrm>
            <a:off x="4889903" y="1135119"/>
            <a:ext cx="3186242" cy="2421134"/>
          </a:xfrm>
          <a:prstGeom prst="rect">
            <a:avLst/>
          </a:prstGeom>
          <a:ln>
            <a:solidFill>
              <a:schemeClr val="tx1"/>
            </a:solidFill>
          </a:ln>
        </p:spPr>
      </p:pic>
      <p:pic>
        <p:nvPicPr>
          <p:cNvPr id="13" name="Picture 12">
            <a:extLst>
              <a:ext uri="{FF2B5EF4-FFF2-40B4-BE49-F238E27FC236}">
                <a16:creationId xmlns:a16="http://schemas.microsoft.com/office/drawing/2014/main" id="{3361034A-AFE2-4DEF-8531-B1555F57F3F2}"/>
              </a:ext>
            </a:extLst>
          </p:cNvPr>
          <p:cNvPicPr>
            <a:picLocks noChangeAspect="1"/>
          </p:cNvPicPr>
          <p:nvPr/>
        </p:nvPicPr>
        <p:blipFill>
          <a:blip r:embed="rId5"/>
          <a:stretch>
            <a:fillRect/>
          </a:stretch>
        </p:blipFill>
        <p:spPr>
          <a:xfrm>
            <a:off x="5044010" y="4026324"/>
            <a:ext cx="2912877" cy="2069676"/>
          </a:xfrm>
          <a:prstGeom prst="rect">
            <a:avLst/>
          </a:prstGeom>
          <a:ln>
            <a:solidFill>
              <a:schemeClr val="tx1"/>
            </a:solidFill>
          </a:ln>
        </p:spPr>
      </p:pic>
    </p:spTree>
    <p:extLst>
      <p:ext uri="{BB962C8B-B14F-4D97-AF65-F5344CB8AC3E}">
        <p14:creationId xmlns:p14="http://schemas.microsoft.com/office/powerpoint/2010/main" val="376076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0A7DC-897A-40C4-9A8C-5E9006FB6925}"/>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2" name="Picture 1">
            <a:extLst>
              <a:ext uri="{FF2B5EF4-FFF2-40B4-BE49-F238E27FC236}">
                <a16:creationId xmlns:a16="http://schemas.microsoft.com/office/drawing/2014/main" id="{EE895EAC-F4B2-408B-BBF1-C4226CB75B75}"/>
              </a:ext>
            </a:extLst>
          </p:cNvPr>
          <p:cNvPicPr>
            <a:picLocks noChangeAspect="1"/>
          </p:cNvPicPr>
          <p:nvPr/>
        </p:nvPicPr>
        <p:blipFill>
          <a:blip r:embed="rId3"/>
          <a:stretch>
            <a:fillRect/>
          </a:stretch>
        </p:blipFill>
        <p:spPr>
          <a:xfrm>
            <a:off x="119246" y="3314700"/>
            <a:ext cx="8905507" cy="3365114"/>
          </a:xfrm>
          <a:prstGeom prst="rect">
            <a:avLst/>
          </a:prstGeom>
        </p:spPr>
      </p:pic>
      <p:pic>
        <p:nvPicPr>
          <p:cNvPr id="5" name="Picture 4">
            <a:extLst>
              <a:ext uri="{FF2B5EF4-FFF2-40B4-BE49-F238E27FC236}">
                <a16:creationId xmlns:a16="http://schemas.microsoft.com/office/drawing/2014/main" id="{85F1525C-B8E8-4BB3-8DF6-5B45CF11B640}"/>
              </a:ext>
            </a:extLst>
          </p:cNvPr>
          <p:cNvPicPr>
            <a:picLocks noChangeAspect="1"/>
          </p:cNvPicPr>
          <p:nvPr/>
        </p:nvPicPr>
        <p:blipFill rotWithShape="1">
          <a:blip r:embed="rId4"/>
          <a:srcRect r="1870" b="11117"/>
          <a:stretch/>
        </p:blipFill>
        <p:spPr>
          <a:xfrm>
            <a:off x="235825" y="184623"/>
            <a:ext cx="5608321" cy="3002260"/>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0474D692-7996-48AF-A4A2-E4F31DA707B2}"/>
              </a:ext>
            </a:extLst>
          </p:cNvPr>
          <p:cNvSpPr txBox="1"/>
          <p:nvPr/>
        </p:nvSpPr>
        <p:spPr>
          <a:xfrm>
            <a:off x="8741326" y="-4272"/>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24</a:t>
            </a:r>
          </a:p>
        </p:txBody>
      </p:sp>
      <p:sp>
        <p:nvSpPr>
          <p:cNvPr id="7" name="TextBox 6">
            <a:extLst>
              <a:ext uri="{FF2B5EF4-FFF2-40B4-BE49-F238E27FC236}">
                <a16:creationId xmlns:a16="http://schemas.microsoft.com/office/drawing/2014/main" id="{FB553652-E804-4637-9E50-DEDB0BB84C7B}"/>
              </a:ext>
            </a:extLst>
          </p:cNvPr>
          <p:cNvSpPr txBox="1"/>
          <p:nvPr/>
        </p:nvSpPr>
        <p:spPr>
          <a:xfrm>
            <a:off x="6104015" y="13470"/>
            <a:ext cx="2920738" cy="830997"/>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Summary figures from all distributions</a:t>
            </a:r>
          </a:p>
        </p:txBody>
      </p:sp>
      <p:sp>
        <p:nvSpPr>
          <p:cNvPr id="8" name="TextBox 7">
            <a:extLst>
              <a:ext uri="{FF2B5EF4-FFF2-40B4-BE49-F238E27FC236}">
                <a16:creationId xmlns:a16="http://schemas.microsoft.com/office/drawing/2014/main" id="{423B34E4-38AC-45B6-ACD8-A2C4DC88D40D}"/>
              </a:ext>
            </a:extLst>
          </p:cNvPr>
          <p:cNvSpPr txBox="1"/>
          <p:nvPr/>
        </p:nvSpPr>
        <p:spPr>
          <a:xfrm>
            <a:off x="5844146" y="924414"/>
            <a:ext cx="3180607" cy="972126"/>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30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Pie charts of areas of each surficial geology within each subregion</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A557FA1-4926-4243-8DE5-0405A64CCA2F}"/>
              </a:ext>
            </a:extLst>
          </p:cNvPr>
          <p:cNvSpPr txBox="1"/>
          <p:nvPr/>
        </p:nvSpPr>
        <p:spPr>
          <a:xfrm>
            <a:off x="5844145" y="2201648"/>
            <a:ext cx="3180607" cy="972126"/>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31</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Box and whisker plots of</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distributions of each subregion grouped by geology.</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9810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09C12F-5F6C-3AD3-444E-00FBAB8C8C03}"/>
              </a:ext>
            </a:extLst>
          </p:cNvPr>
          <p:cNvPicPr>
            <a:picLocks noChangeAspect="1"/>
          </p:cNvPicPr>
          <p:nvPr/>
        </p:nvPicPr>
        <p:blipFill>
          <a:blip r:embed="rId3"/>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9E815315-F3B8-B5AA-A35F-2DF8E328B681}"/>
              </a:ext>
            </a:extLst>
          </p:cNvPr>
          <p:cNvSpPr txBox="1"/>
          <p:nvPr/>
        </p:nvSpPr>
        <p:spPr>
          <a:xfrm>
            <a:off x="372470" y="242106"/>
            <a:ext cx="8475260" cy="461665"/>
          </a:xfrm>
          <a:prstGeom prst="rect">
            <a:avLst/>
          </a:prstGeom>
          <a:noFill/>
        </p:spPr>
        <p:txBody>
          <a:bodyPr wrap="square">
            <a:spAutoFit/>
          </a:bodyPr>
          <a:lstStyle/>
          <a:p>
            <a:pPr algn="ctr"/>
            <a:r>
              <a:rPr lang="en-US" sz="2400" b="1"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2400" b="1"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 </a:t>
            </a:r>
            <a:r>
              <a:rPr lang="en-US" sz="2400" b="1" dirty="0">
                <a:latin typeface="Garamond" panose="02020404030301010803" pitchFamily="18" charset="0"/>
                <a:ea typeface="Calibri" panose="020F0502020204030204" pitchFamily="34" charset="0"/>
                <a:cs typeface="Times New Roman" panose="02020603050405020304" pitchFamily="18" charset="0"/>
              </a:rPr>
              <a:t>median site characterization map comparison</a:t>
            </a:r>
            <a:endParaRPr lang="en-US" sz="2400" b="1" dirty="0">
              <a:latin typeface="Garamond" panose="02020404030301010803"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088CA39-054C-274A-53A2-169BF166873B}"/>
              </a:ext>
            </a:extLst>
          </p:cNvPr>
          <p:cNvSpPr txBox="1"/>
          <p:nvPr/>
        </p:nvSpPr>
        <p:spPr>
          <a:xfrm>
            <a:off x="623338" y="6005596"/>
            <a:ext cx="7897324" cy="675762"/>
          </a:xfrm>
          <a:prstGeom prst="rect">
            <a:avLst/>
          </a:prstGeom>
          <a:noFill/>
        </p:spPr>
        <p:txBody>
          <a:bodyPr wrap="square">
            <a:spAutoFit/>
          </a:bodyPr>
          <a:lstStyle/>
          <a:p>
            <a:pPr marL="0" marR="0" algn="ctr">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Figure </a:t>
            </a:r>
            <a:r>
              <a:rPr lang="en-US" i="1" dirty="0">
                <a:latin typeface="Garamond" panose="02020404030301010803" pitchFamily="18" charset="0"/>
                <a:ea typeface="Calibri" panose="020F0502020204030204" pitchFamily="34" charset="0"/>
                <a:cs typeface="Times New Roman" panose="02020603050405020304" pitchFamily="18" charset="0"/>
              </a:rPr>
              <a:t>32</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a:t>
            </a:r>
            <a:r>
              <a:rPr lang="en-US" sz="1800" dirty="0">
                <a:effectLst/>
                <a:latin typeface="Garamond" panose="02020404030301010803" pitchFamily="18" charset="0"/>
                <a:ea typeface="Calibri" panose="020F0502020204030204" pitchFamily="34" charset="0"/>
                <a:cs typeface="Times New Roman" panose="02020603050405020304" pitchFamily="18" charset="0"/>
              </a:rPr>
              <a:t> a) Final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median map based on the </a:t>
            </a:r>
            <a:r>
              <a:rPr lang="en-US" dirty="0" err="1">
                <a:latin typeface="Garamond" panose="02020404030301010803" pitchFamily="18" charset="0"/>
                <a:ea typeface="Calibri" panose="020F0502020204030204" pitchFamily="34" charset="0"/>
                <a:cs typeface="Times New Roman" panose="02020603050405020304" pitchFamily="18" charset="0"/>
              </a:rPr>
              <a:t>Soller</a:t>
            </a:r>
            <a:r>
              <a:rPr lang="en-US" dirty="0">
                <a:latin typeface="Garamond" panose="02020404030301010803" pitchFamily="18" charset="0"/>
                <a:ea typeface="Calibri" panose="020F0502020204030204" pitchFamily="34" charset="0"/>
                <a:cs typeface="Times New Roman" panose="02020603050405020304" pitchFamily="18" charset="0"/>
              </a:rPr>
              <a:t> (2009) map. b)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 </a:t>
            </a:r>
            <a:r>
              <a:rPr lang="en-US" dirty="0">
                <a:latin typeface="Garamond" panose="02020404030301010803" pitchFamily="18" charset="0"/>
                <a:ea typeface="Calibri" panose="020F0502020204030204" pitchFamily="34" charset="0"/>
                <a:cs typeface="Times New Roman" panose="02020603050405020304" pitchFamily="18" charset="0"/>
              </a:rPr>
              <a:t>median map developed in chapter 2 using high resolution geologic maps and subregions.</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EAB4E5E-8F90-0313-DE5C-BEB772F30C99}"/>
              </a:ext>
            </a:extLst>
          </p:cNvPr>
          <p:cNvSpPr txBox="1"/>
          <p:nvPr/>
        </p:nvSpPr>
        <p:spPr>
          <a:xfrm>
            <a:off x="8741326" y="-4272"/>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25</a:t>
            </a:r>
          </a:p>
        </p:txBody>
      </p:sp>
      <p:pic>
        <p:nvPicPr>
          <p:cNvPr id="21" name="Picture 20">
            <a:extLst>
              <a:ext uri="{FF2B5EF4-FFF2-40B4-BE49-F238E27FC236}">
                <a16:creationId xmlns:a16="http://schemas.microsoft.com/office/drawing/2014/main" id="{212342E6-2459-4C82-B7A1-35D49FB66AEC}"/>
              </a:ext>
            </a:extLst>
          </p:cNvPr>
          <p:cNvPicPr>
            <a:picLocks noChangeAspect="1"/>
          </p:cNvPicPr>
          <p:nvPr/>
        </p:nvPicPr>
        <p:blipFill>
          <a:blip r:embed="rId4"/>
          <a:stretch>
            <a:fillRect/>
          </a:stretch>
        </p:blipFill>
        <p:spPr>
          <a:xfrm>
            <a:off x="490772" y="900967"/>
            <a:ext cx="8162456" cy="5056066"/>
          </a:xfrm>
          <a:prstGeom prst="rect">
            <a:avLst/>
          </a:prstGeom>
          <a:ln>
            <a:solidFill>
              <a:schemeClr val="tx1"/>
            </a:solidFill>
          </a:ln>
        </p:spPr>
      </p:pic>
    </p:spTree>
    <p:extLst>
      <p:ext uri="{BB962C8B-B14F-4D97-AF65-F5344CB8AC3E}">
        <p14:creationId xmlns:p14="http://schemas.microsoft.com/office/powerpoint/2010/main" val="114187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D5F267-D032-E49A-FC31-76254FC94501}"/>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2" name="TextBox 1">
            <a:extLst>
              <a:ext uri="{FF2B5EF4-FFF2-40B4-BE49-F238E27FC236}">
                <a16:creationId xmlns:a16="http://schemas.microsoft.com/office/drawing/2014/main" id="{8EE6FEB9-5F44-32E5-E27E-C3D6B5C46C95}"/>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Discussion and conclusion</a:t>
            </a:r>
          </a:p>
        </p:txBody>
      </p:sp>
      <p:sp>
        <p:nvSpPr>
          <p:cNvPr id="3" name="TextBox 2">
            <a:extLst>
              <a:ext uri="{FF2B5EF4-FFF2-40B4-BE49-F238E27FC236}">
                <a16:creationId xmlns:a16="http://schemas.microsoft.com/office/drawing/2014/main" id="{EB9422A5-0CD0-8886-44B2-CD0E5F7C9520}"/>
              </a:ext>
            </a:extLst>
          </p:cNvPr>
          <p:cNvSpPr txBox="1"/>
          <p:nvPr/>
        </p:nvSpPr>
        <p:spPr>
          <a:xfrm>
            <a:off x="323582" y="779145"/>
            <a:ext cx="8475260" cy="5909310"/>
          </a:xfrm>
          <a:prstGeom prst="rect">
            <a:avLst/>
          </a:prstGeom>
          <a:noFill/>
        </p:spPr>
        <p:txBody>
          <a:bodyPr wrap="square" rtlCol="0">
            <a:spAutoFit/>
          </a:bodyPr>
          <a:lstStyle/>
          <a:p>
            <a:pPr algn="just"/>
            <a:r>
              <a:rPr lang="en-US" sz="1800" dirty="0">
                <a:effectLst/>
                <a:latin typeface="Garamond" panose="02020404030301010803" pitchFamily="18" charset="0"/>
                <a:ea typeface="Calibri" panose="020F0502020204030204" pitchFamily="34" charset="0"/>
              </a:rPr>
              <a:t>-By subdividing the region into subregions, each subregion has geology-based distributions developed entirely from data within that subregion.</a:t>
            </a:r>
          </a:p>
          <a:p>
            <a:pPr algn="just"/>
            <a:endParaRPr lang="en-US" dirty="0">
              <a:latin typeface="Garamond" panose="02020404030301010803" pitchFamily="18" charset="0"/>
              <a:ea typeface="Calibri" panose="020F0502020204030204" pitchFamily="34" charset="0"/>
            </a:endParaRPr>
          </a:p>
          <a:p>
            <a:pPr algn="just"/>
            <a:r>
              <a:rPr lang="en-US" sz="1800" dirty="0">
                <a:effectLst/>
                <a:latin typeface="Garamond" panose="02020404030301010803" pitchFamily="18" charset="0"/>
                <a:ea typeface="Calibri" panose="020F0502020204030204" pitchFamily="34" charset="0"/>
              </a:rPr>
              <a:t>-Using high resolution state-scale surficial geology maps as a grouping layer improves the resolution of the characterization maps.</a:t>
            </a:r>
          </a:p>
          <a:p>
            <a:pPr algn="just"/>
            <a:endParaRPr lang="en-US" dirty="0">
              <a:latin typeface="Garamond" panose="02020404030301010803" pitchFamily="18" charset="0"/>
              <a:ea typeface="Calibri" panose="020F0502020204030204" pitchFamily="34" charset="0"/>
            </a:endParaRPr>
          </a:p>
          <a:p>
            <a:pPr algn="just"/>
            <a:r>
              <a:rPr lang="en-US" sz="1800" dirty="0">
                <a:effectLst/>
                <a:latin typeface="Garamond" panose="02020404030301010803" pitchFamily="18" charset="0"/>
                <a:ea typeface="Calibri" panose="020F0502020204030204" pitchFamily="34" charset="0"/>
              </a:rPr>
              <a:t>-The region with the lowest median frequency in the study is the </a:t>
            </a:r>
            <a:r>
              <a:rPr lang="en-US" dirty="0">
                <a:latin typeface="Garamond" panose="02020404030301010803" pitchFamily="18" charset="0"/>
                <a:ea typeface="Calibri" panose="020F0502020204030204" pitchFamily="34" charset="0"/>
              </a:rPr>
              <a:t>Atlantic Coastal Plain sediments </a:t>
            </a:r>
            <a:r>
              <a:rPr lang="en-US" sz="1800" dirty="0">
                <a:effectLst/>
                <a:latin typeface="Garamond" panose="02020404030301010803" pitchFamily="18" charset="0"/>
                <a:ea typeface="Calibri" panose="020F0502020204030204" pitchFamily="34" charset="0"/>
              </a:rPr>
              <a:t>with a median of 1 Hz.</a:t>
            </a:r>
          </a:p>
          <a:p>
            <a:pPr algn="just"/>
            <a:endParaRPr lang="en-US" sz="1800" dirty="0">
              <a:effectLst/>
              <a:latin typeface="Garamond" panose="02020404030301010803" pitchFamily="18" charset="0"/>
              <a:ea typeface="Calibri" panose="020F0502020204030204" pitchFamily="34" charset="0"/>
            </a:endParaRPr>
          </a:p>
          <a:p>
            <a:pPr algn="just"/>
            <a:r>
              <a:rPr lang="en-US" dirty="0">
                <a:latin typeface="Garamond" panose="02020404030301010803" pitchFamily="18" charset="0"/>
                <a:cs typeface="Times New Roman" panose="02020603050405020304" pitchFamily="18" charset="0"/>
              </a:rPr>
              <a:t>-The Champlain Sea Sediments (1.64 Hz)and the Boston Basin (2.01 Hz) are predominantly fine deposits of glaciomarine clay with similar distributions of fundamental frequencies</a:t>
            </a:r>
          </a:p>
          <a:p>
            <a:pPr algn="just"/>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-The Connecticut River Valley (2.03 Hz) is mostly flood-plain alluvium from the Connecticut River with some fines deposited by Glacial Lake Hitchcock.</a:t>
            </a:r>
          </a:p>
          <a:p>
            <a:pPr algn="just"/>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-The Maine Coast, though also mapped with significant amounts of glaciomarine deposits has a higher median frequency (4.95 Hz) than the rest of the fine-dominated subregions on the map indicating that it is likely shallower on average.</a:t>
            </a:r>
          </a:p>
          <a:p>
            <a:pPr algn="just"/>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-The state-scale model enhances smaller, important subregions like the Boston Basin and resolves the issue of the Maine coast having high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0</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a:t>
            </a:r>
            <a:r>
              <a:rPr lang="en-US" dirty="0">
                <a:latin typeface="Garamond" panose="02020404030301010803" pitchFamily="18" charset="0"/>
                <a:ea typeface="Calibri" panose="020F0502020204030204" pitchFamily="34" charset="0"/>
                <a:cs typeface="Times New Roman" panose="02020603050405020304" pitchFamily="18" charset="0"/>
              </a:rPr>
              <a:t>residuals in the national scale map. </a:t>
            </a:r>
            <a:endParaRPr lang="en-US" dirty="0">
              <a:latin typeface="Garamond" panose="020204040303010108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8F1395A-4591-D883-4ACD-25F8C040E6EC}"/>
              </a:ext>
            </a:extLst>
          </p:cNvPr>
          <p:cNvSpPr txBox="1"/>
          <p:nvPr/>
        </p:nvSpPr>
        <p:spPr>
          <a:xfrm>
            <a:off x="8741326" y="-4272"/>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26</a:t>
            </a:r>
          </a:p>
        </p:txBody>
      </p:sp>
    </p:spTree>
    <p:extLst>
      <p:ext uri="{BB962C8B-B14F-4D97-AF65-F5344CB8AC3E}">
        <p14:creationId xmlns:p14="http://schemas.microsoft.com/office/powerpoint/2010/main" val="4230034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6899C-DF35-4F61-AA85-313551BE3B11}"/>
              </a:ext>
            </a:extLst>
          </p:cNvPr>
          <p:cNvPicPr>
            <a:picLocks noChangeAspect="1"/>
          </p:cNvPicPr>
          <p:nvPr/>
        </p:nvPicPr>
        <p:blipFill>
          <a:blip r:embed="rId2"/>
          <a:stretch>
            <a:fillRect/>
          </a:stretch>
        </p:blipFill>
        <p:spPr>
          <a:xfrm>
            <a:off x="2810748" y="5029041"/>
            <a:ext cx="6596444" cy="1828959"/>
          </a:xfrm>
          <a:prstGeom prst="rect">
            <a:avLst/>
          </a:prstGeom>
        </p:spPr>
      </p:pic>
      <p:sp>
        <p:nvSpPr>
          <p:cNvPr id="5" name="TextBox 4">
            <a:extLst>
              <a:ext uri="{FF2B5EF4-FFF2-40B4-BE49-F238E27FC236}">
                <a16:creationId xmlns:a16="http://schemas.microsoft.com/office/drawing/2014/main" id="{1EE8E682-C09E-C148-773F-9F45FF6ACB14}"/>
              </a:ext>
            </a:extLst>
          </p:cNvPr>
          <p:cNvSpPr txBox="1"/>
          <p:nvPr/>
        </p:nvSpPr>
        <p:spPr>
          <a:xfrm>
            <a:off x="372470" y="2148727"/>
            <a:ext cx="8475260" cy="2923877"/>
          </a:xfrm>
          <a:prstGeom prst="rect">
            <a:avLst/>
          </a:prstGeom>
          <a:noFill/>
        </p:spPr>
        <p:txBody>
          <a:bodyPr wrap="square">
            <a:spAutoFit/>
          </a:bodyPr>
          <a:lstStyle/>
          <a:p>
            <a:pPr algn="ctr"/>
            <a:r>
              <a:rPr lang="en-US" sz="3200" b="1" i="1" dirty="0">
                <a:effectLst/>
                <a:latin typeface="Garamond" panose="02020404030301010803" pitchFamily="18" charset="0"/>
                <a:ea typeface="Calibri" panose="020F0502020204030204" pitchFamily="34" charset="0"/>
                <a:cs typeface="Times New Roman" panose="02020603050405020304" pitchFamily="18" charset="0"/>
              </a:rPr>
              <a:t>Geology-based normalized HVSR curves for the New England </a:t>
            </a:r>
            <a:r>
              <a:rPr lang="en-US" sz="3200" b="1" i="1" dirty="0">
                <a:effectLst/>
                <a:latin typeface="Garamond" panose="02020404030301010803" pitchFamily="18" charset="0"/>
                <a:ea typeface="Calibri" panose="020F0502020204030204" pitchFamily="34" charset="0"/>
              </a:rPr>
              <a:t>f</a:t>
            </a:r>
            <a:r>
              <a:rPr lang="en-US" sz="3200" b="1" i="1" baseline="-25000" dirty="0">
                <a:effectLst/>
                <a:latin typeface="Garamond" panose="02020404030301010803" pitchFamily="18" charset="0"/>
                <a:ea typeface="Calibri" panose="020F0502020204030204" pitchFamily="34" charset="0"/>
              </a:rPr>
              <a:t>0</a:t>
            </a:r>
            <a:r>
              <a:rPr lang="en-US" sz="3200" b="1" i="1" dirty="0">
                <a:effectLst/>
                <a:latin typeface="Garamond" panose="02020404030301010803" pitchFamily="18" charset="0"/>
                <a:ea typeface="Calibri" panose="020F0502020204030204" pitchFamily="34" charset="0"/>
                <a:cs typeface="Times New Roman" panose="02020603050405020304" pitchFamily="18" charset="0"/>
              </a:rPr>
              <a:t> dataset</a:t>
            </a:r>
          </a:p>
          <a:p>
            <a:pPr algn="ctr"/>
            <a:endParaRPr lang="en-US" sz="3200" b="1" dirty="0">
              <a:effectLst/>
              <a:latin typeface="Garamond" panose="02020404030301010803" pitchFamily="18" charset="0"/>
              <a:ea typeface="Calibri" panose="020F0502020204030204" pitchFamily="34" charset="0"/>
              <a:cs typeface="Times New Roman" panose="02020603050405020304" pitchFamily="18" charset="0"/>
            </a:endParaRPr>
          </a:p>
          <a:p>
            <a:pPr algn="ctr"/>
            <a:r>
              <a:rPr lang="en-US" sz="2400" b="1" i="1" dirty="0">
                <a:latin typeface="Garamond" panose="02020404030301010803" pitchFamily="18" charset="0"/>
                <a:cs typeface="Times New Roman" panose="02020603050405020304" pitchFamily="18" charset="0"/>
              </a:rPr>
              <a:t>Dissertation chapter 3 (in development)</a:t>
            </a:r>
          </a:p>
          <a:p>
            <a:pPr algn="ctr"/>
            <a:endParaRPr lang="en-US" sz="3200" dirty="0">
              <a:effectLst/>
              <a:latin typeface="Garamond" panose="02020404030301010803" pitchFamily="18" charset="0"/>
              <a:ea typeface="Calibri" panose="020F0502020204030204" pitchFamily="34" charset="0"/>
              <a:cs typeface="Times New Roman" panose="02020603050405020304" pitchFamily="18" charset="0"/>
            </a:endParaRPr>
          </a:p>
          <a:p>
            <a:pPr algn="ctr"/>
            <a:endParaRPr lang="en-US" sz="3200" b="1" dirty="0">
              <a:latin typeface="Garamond" panose="02020404030301010803" pitchFamily="18" charset="0"/>
              <a:cs typeface="Times New Roman" panose="02020603050405020304" pitchFamily="18" charset="0"/>
            </a:endParaRPr>
          </a:p>
        </p:txBody>
      </p:sp>
    </p:spTree>
    <p:extLst>
      <p:ext uri="{BB962C8B-B14F-4D97-AF65-F5344CB8AC3E}">
        <p14:creationId xmlns:p14="http://schemas.microsoft.com/office/powerpoint/2010/main" val="3553703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61825-CD0A-6EC8-05EF-95C436B74EE1}"/>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Introduction</a:t>
            </a:r>
          </a:p>
        </p:txBody>
      </p:sp>
    </p:spTree>
    <p:extLst>
      <p:ext uri="{BB962C8B-B14F-4D97-AF65-F5344CB8AC3E}">
        <p14:creationId xmlns:p14="http://schemas.microsoft.com/office/powerpoint/2010/main" val="39806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32F524-7501-B5DE-12BB-B9DB908D87CD}"/>
              </a:ext>
            </a:extLst>
          </p:cNvPr>
          <p:cNvSpPr txBox="1"/>
          <p:nvPr/>
        </p:nvSpPr>
        <p:spPr>
          <a:xfrm>
            <a:off x="334370" y="335833"/>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Normalized HVSR curve development</a:t>
            </a:r>
          </a:p>
        </p:txBody>
      </p:sp>
      <p:pic>
        <p:nvPicPr>
          <p:cNvPr id="3" name="Picture 2">
            <a:extLst>
              <a:ext uri="{FF2B5EF4-FFF2-40B4-BE49-F238E27FC236}">
                <a16:creationId xmlns:a16="http://schemas.microsoft.com/office/drawing/2014/main" id="{745E1D6D-E674-90DF-EDAE-FE64EC6F64C6}"/>
              </a:ext>
            </a:extLst>
          </p:cNvPr>
          <p:cNvPicPr>
            <a:picLocks noChangeAspect="1"/>
          </p:cNvPicPr>
          <p:nvPr/>
        </p:nvPicPr>
        <p:blipFill>
          <a:blip r:embed="rId2"/>
          <a:stretch>
            <a:fillRect/>
          </a:stretch>
        </p:blipFill>
        <p:spPr>
          <a:xfrm>
            <a:off x="0" y="1271588"/>
            <a:ext cx="2976664" cy="2593132"/>
          </a:xfrm>
          <a:prstGeom prst="rect">
            <a:avLst/>
          </a:prstGeom>
        </p:spPr>
      </p:pic>
      <p:pic>
        <p:nvPicPr>
          <p:cNvPr id="4" name="Picture 3">
            <a:extLst>
              <a:ext uri="{FF2B5EF4-FFF2-40B4-BE49-F238E27FC236}">
                <a16:creationId xmlns:a16="http://schemas.microsoft.com/office/drawing/2014/main" id="{019355CB-09DD-B083-BA0E-04453C623368}"/>
              </a:ext>
            </a:extLst>
          </p:cNvPr>
          <p:cNvPicPr>
            <a:picLocks noChangeAspect="1"/>
          </p:cNvPicPr>
          <p:nvPr/>
        </p:nvPicPr>
        <p:blipFill>
          <a:blip r:embed="rId3"/>
          <a:stretch>
            <a:fillRect/>
          </a:stretch>
        </p:blipFill>
        <p:spPr>
          <a:xfrm>
            <a:off x="3108799" y="1271587"/>
            <a:ext cx="2976664" cy="2604581"/>
          </a:xfrm>
          <a:prstGeom prst="rect">
            <a:avLst/>
          </a:prstGeom>
        </p:spPr>
      </p:pic>
      <p:pic>
        <p:nvPicPr>
          <p:cNvPr id="5" name="Picture 4">
            <a:extLst>
              <a:ext uri="{FF2B5EF4-FFF2-40B4-BE49-F238E27FC236}">
                <a16:creationId xmlns:a16="http://schemas.microsoft.com/office/drawing/2014/main" id="{44187320-01B7-C6E9-2C51-5EBC319CC28D}"/>
              </a:ext>
            </a:extLst>
          </p:cNvPr>
          <p:cNvPicPr>
            <a:picLocks noChangeAspect="1"/>
          </p:cNvPicPr>
          <p:nvPr/>
        </p:nvPicPr>
        <p:blipFill>
          <a:blip r:embed="rId4"/>
          <a:stretch>
            <a:fillRect/>
          </a:stretch>
        </p:blipFill>
        <p:spPr>
          <a:xfrm>
            <a:off x="6217597" y="1271587"/>
            <a:ext cx="2926404" cy="2605625"/>
          </a:xfrm>
          <a:prstGeom prst="rect">
            <a:avLst/>
          </a:prstGeom>
        </p:spPr>
      </p:pic>
      <p:sp>
        <p:nvSpPr>
          <p:cNvPr id="7" name="TextBox 6">
            <a:extLst>
              <a:ext uri="{FF2B5EF4-FFF2-40B4-BE49-F238E27FC236}">
                <a16:creationId xmlns:a16="http://schemas.microsoft.com/office/drawing/2014/main" id="{5A8252AC-0C34-C7F7-CA0C-FCC2276C404E}"/>
              </a:ext>
            </a:extLst>
          </p:cNvPr>
          <p:cNvSpPr txBox="1"/>
          <p:nvPr/>
        </p:nvSpPr>
        <p:spPr>
          <a:xfrm>
            <a:off x="182937" y="3877212"/>
            <a:ext cx="2859794" cy="1267591"/>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33. </a:t>
            </a:r>
            <a:r>
              <a:rPr lang="en-US" dirty="0">
                <a:latin typeface="Garamond" panose="02020404030301010803" pitchFamily="18" charset="0"/>
                <a:ea typeface="Calibri" panose="020F0502020204030204" pitchFamily="34" charset="0"/>
                <a:cs typeface="Calibri Light" panose="020F0302020204030204" pitchFamily="34" charset="0"/>
              </a:rPr>
              <a:t>HVSR curves for the 15 stations located on till plotted by f/</a:t>
            </a:r>
            <a:r>
              <a:rPr lang="en-US" dirty="0" err="1">
                <a:latin typeface="Garamond" panose="02020404030301010803" pitchFamily="18" charset="0"/>
                <a:ea typeface="Calibri" panose="020F0502020204030204" pitchFamily="34" charset="0"/>
                <a:cs typeface="Calibri Light" panose="020F0302020204030204" pitchFamily="34" charset="0"/>
              </a:rPr>
              <a:t>fpeak</a:t>
            </a:r>
            <a:r>
              <a:rPr lang="en-US" dirty="0">
                <a:latin typeface="Garamond" panose="02020404030301010803" pitchFamily="18" charset="0"/>
                <a:ea typeface="Calibri" panose="020F0502020204030204" pitchFamily="34" charset="0"/>
                <a:cs typeface="Calibri Light" panose="020F0302020204030204" pitchFamily="34" charset="0"/>
              </a:rPr>
              <a:t> from Braganza et al. 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3AF14FC-8D0E-8EB2-D60D-460B02779962}"/>
              </a:ext>
            </a:extLst>
          </p:cNvPr>
          <p:cNvSpPr txBox="1"/>
          <p:nvPr/>
        </p:nvSpPr>
        <p:spPr>
          <a:xfrm>
            <a:off x="3291736" y="3864720"/>
            <a:ext cx="2859794" cy="971228"/>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34. </a:t>
            </a:r>
            <a:r>
              <a:rPr lang="en-US" dirty="0">
                <a:latin typeface="Garamond" panose="02020404030301010803" pitchFamily="18" charset="0"/>
                <a:ea typeface="Calibri" panose="020F0502020204030204" pitchFamily="34" charset="0"/>
                <a:cs typeface="Calibri Light" panose="020F0302020204030204" pitchFamily="34" charset="0"/>
              </a:rPr>
              <a:t>HVSR curves for the 7 stations located on sand/clay plotted by f/</a:t>
            </a:r>
            <a:r>
              <a:rPr lang="en-US" dirty="0" err="1">
                <a:latin typeface="Garamond" panose="02020404030301010803" pitchFamily="18" charset="0"/>
                <a:ea typeface="Calibri" panose="020F0502020204030204" pitchFamily="34" charset="0"/>
                <a:cs typeface="Calibri Light" panose="020F0302020204030204" pitchFamily="34" charset="0"/>
              </a:rPr>
              <a:t>fpeak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CED4939-4BBE-BB25-AFAD-B13D53527AED}"/>
              </a:ext>
            </a:extLst>
          </p:cNvPr>
          <p:cNvSpPr txBox="1"/>
          <p:nvPr/>
        </p:nvSpPr>
        <p:spPr>
          <a:xfrm>
            <a:off x="6303258" y="3864720"/>
            <a:ext cx="2840743" cy="971228"/>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35. </a:t>
            </a:r>
            <a:r>
              <a:rPr lang="en-US" dirty="0">
                <a:latin typeface="Garamond" panose="02020404030301010803" pitchFamily="18" charset="0"/>
                <a:ea typeface="Calibri" panose="020F0502020204030204" pitchFamily="34" charset="0"/>
                <a:cs typeface="Calibri Light" panose="020F0302020204030204" pitchFamily="34" charset="0"/>
              </a:rPr>
              <a:t>Comparison of HVSR functions for different geology types.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1D7EDCC-4AE3-F225-36D5-B68813FC481C}"/>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27</a:t>
            </a:r>
          </a:p>
        </p:txBody>
      </p:sp>
      <p:pic>
        <p:nvPicPr>
          <p:cNvPr id="11" name="Picture 10">
            <a:extLst>
              <a:ext uri="{FF2B5EF4-FFF2-40B4-BE49-F238E27FC236}">
                <a16:creationId xmlns:a16="http://schemas.microsoft.com/office/drawing/2014/main" id="{F2CD1774-E656-0DC9-B7B3-D6C3BE8F81D4}"/>
              </a:ext>
            </a:extLst>
          </p:cNvPr>
          <p:cNvPicPr>
            <a:picLocks noChangeAspect="1"/>
          </p:cNvPicPr>
          <p:nvPr/>
        </p:nvPicPr>
        <p:blipFill>
          <a:blip r:embed="rId5"/>
          <a:stretch>
            <a:fillRect/>
          </a:stretch>
        </p:blipFill>
        <p:spPr>
          <a:xfrm>
            <a:off x="2810748" y="5029041"/>
            <a:ext cx="6596444" cy="1828959"/>
          </a:xfrm>
          <a:prstGeom prst="rect">
            <a:avLst/>
          </a:prstGeom>
        </p:spPr>
      </p:pic>
    </p:spTree>
    <p:extLst>
      <p:ext uri="{BB962C8B-B14F-4D97-AF65-F5344CB8AC3E}">
        <p14:creationId xmlns:p14="http://schemas.microsoft.com/office/powerpoint/2010/main" val="2841288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3A561A-4E14-5DEC-9F90-BCED5F6D41C7}"/>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Data</a:t>
            </a:r>
          </a:p>
        </p:txBody>
      </p:sp>
    </p:spTree>
    <p:extLst>
      <p:ext uri="{BB962C8B-B14F-4D97-AF65-F5344CB8AC3E}">
        <p14:creationId xmlns:p14="http://schemas.microsoft.com/office/powerpoint/2010/main" val="30327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A947F-78FE-4943-9795-F3E78BC619ED}"/>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2" name="Picture 1">
            <a:extLst>
              <a:ext uri="{FF2B5EF4-FFF2-40B4-BE49-F238E27FC236}">
                <a16:creationId xmlns:a16="http://schemas.microsoft.com/office/drawing/2014/main" id="{6CE9037A-B94E-4DD6-9511-3558C4268A29}"/>
              </a:ext>
            </a:extLst>
          </p:cNvPr>
          <p:cNvPicPr>
            <a:picLocks noChangeAspect="1"/>
          </p:cNvPicPr>
          <p:nvPr/>
        </p:nvPicPr>
        <p:blipFill>
          <a:blip r:embed="rId3"/>
          <a:stretch>
            <a:fillRect/>
          </a:stretch>
        </p:blipFill>
        <p:spPr>
          <a:xfrm>
            <a:off x="865221" y="1513535"/>
            <a:ext cx="7413558" cy="3830930"/>
          </a:xfrm>
          <a:prstGeom prst="rect">
            <a:avLst/>
          </a:prstGeom>
          <a:ln>
            <a:solidFill>
              <a:schemeClr val="tx1"/>
            </a:solidFill>
          </a:ln>
        </p:spPr>
      </p:pic>
      <p:sp>
        <p:nvSpPr>
          <p:cNvPr id="4" name="TextBox 3">
            <a:extLst>
              <a:ext uri="{FF2B5EF4-FFF2-40B4-BE49-F238E27FC236}">
                <a16:creationId xmlns:a16="http://schemas.microsoft.com/office/drawing/2014/main" id="{34E06AFF-D896-432C-B0E3-5E776C1496C5}"/>
              </a:ext>
            </a:extLst>
          </p:cNvPr>
          <p:cNvSpPr txBox="1"/>
          <p:nvPr/>
        </p:nvSpPr>
        <p:spPr>
          <a:xfrm>
            <a:off x="372470" y="267419"/>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Seismic site classification</a:t>
            </a:r>
          </a:p>
        </p:txBody>
      </p:sp>
      <p:sp>
        <p:nvSpPr>
          <p:cNvPr id="5" name="TextBox 4">
            <a:extLst>
              <a:ext uri="{FF2B5EF4-FFF2-40B4-BE49-F238E27FC236}">
                <a16:creationId xmlns:a16="http://schemas.microsoft.com/office/drawing/2014/main" id="{F43BE0DB-71D9-48E0-B102-67B6C48912B7}"/>
              </a:ext>
            </a:extLst>
          </p:cNvPr>
          <p:cNvSpPr txBox="1"/>
          <p:nvPr/>
        </p:nvSpPr>
        <p:spPr>
          <a:xfrm>
            <a:off x="8843918" y="0"/>
            <a:ext cx="300082"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3</a:t>
            </a:r>
          </a:p>
        </p:txBody>
      </p:sp>
      <p:sp>
        <p:nvSpPr>
          <p:cNvPr id="6" name="TextBox 5">
            <a:extLst>
              <a:ext uri="{FF2B5EF4-FFF2-40B4-BE49-F238E27FC236}">
                <a16:creationId xmlns:a16="http://schemas.microsoft.com/office/drawing/2014/main" id="{14033BDB-4482-4FB8-B60C-9474AAC36ABC}"/>
              </a:ext>
            </a:extLst>
          </p:cNvPr>
          <p:cNvSpPr txBox="1"/>
          <p:nvPr/>
        </p:nvSpPr>
        <p:spPr>
          <a:xfrm>
            <a:off x="2672437" y="5581491"/>
            <a:ext cx="3799125" cy="379399"/>
          </a:xfrm>
          <a:prstGeom prst="rect">
            <a:avLst/>
          </a:prstGeom>
          <a:noFill/>
        </p:spPr>
        <p:txBody>
          <a:bodyPr wrap="square">
            <a:spAutoFit/>
          </a:bodyPr>
          <a:lstStyle/>
          <a:p>
            <a:pPr marL="0" marR="0" algn="just">
              <a:lnSpc>
                <a:spcPct val="107000"/>
              </a:lnSpc>
              <a:spcBef>
                <a:spcPts val="0"/>
              </a:spcBef>
              <a:spcAft>
                <a:spcPts val="800"/>
              </a:spcAft>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Table 1</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Vs30</a:t>
            </a:r>
            <a:r>
              <a:rPr lang="en-US" sz="1800" dirty="0">
                <a:effectLst/>
                <a:latin typeface="Garamond" panose="02020404030301010803" pitchFamily="18" charset="0"/>
                <a:ea typeface="Calibri" panose="020F0502020204030204" pitchFamily="34" charset="0"/>
                <a:cs typeface="Times New Roman" panose="02020603050405020304" pitchFamily="18" charset="0"/>
              </a:rPr>
              <a:t> based site class definitions.</a:t>
            </a:r>
          </a:p>
        </p:txBody>
      </p:sp>
    </p:spTree>
    <p:extLst>
      <p:ext uri="{BB962C8B-B14F-4D97-AF65-F5344CB8AC3E}">
        <p14:creationId xmlns:p14="http://schemas.microsoft.com/office/powerpoint/2010/main" val="1797505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6815-7AD6-4421-B9CC-FE9A744AC021}"/>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2" name="Picture 1">
            <a:extLst>
              <a:ext uri="{FF2B5EF4-FFF2-40B4-BE49-F238E27FC236}">
                <a16:creationId xmlns:a16="http://schemas.microsoft.com/office/drawing/2014/main" id="{A131FF9A-0AC4-55F0-BC3D-F31C16316BD9}"/>
              </a:ext>
            </a:extLst>
          </p:cNvPr>
          <p:cNvPicPr>
            <a:picLocks noChangeAspect="1"/>
          </p:cNvPicPr>
          <p:nvPr/>
        </p:nvPicPr>
        <p:blipFill rotWithShape="1">
          <a:blip r:embed="rId3"/>
          <a:srcRect l="9977" t="457" r="526" b="4358"/>
          <a:stretch/>
        </p:blipFill>
        <p:spPr>
          <a:xfrm>
            <a:off x="3442804" y="1051396"/>
            <a:ext cx="2649103" cy="3647347"/>
          </a:xfrm>
          <a:prstGeom prst="rect">
            <a:avLst/>
          </a:prstGeom>
        </p:spPr>
      </p:pic>
      <p:pic>
        <p:nvPicPr>
          <p:cNvPr id="3" name="Picture 2">
            <a:extLst>
              <a:ext uri="{FF2B5EF4-FFF2-40B4-BE49-F238E27FC236}">
                <a16:creationId xmlns:a16="http://schemas.microsoft.com/office/drawing/2014/main" id="{FC6368F7-91F8-4AE4-72E4-75C0AB86BD20}"/>
              </a:ext>
            </a:extLst>
          </p:cNvPr>
          <p:cNvPicPr>
            <a:picLocks noChangeAspect="1"/>
          </p:cNvPicPr>
          <p:nvPr/>
        </p:nvPicPr>
        <p:blipFill rotWithShape="1">
          <a:blip r:embed="rId4"/>
          <a:srcRect l="538" t="417" r="10420" b="4359"/>
          <a:stretch/>
        </p:blipFill>
        <p:spPr>
          <a:xfrm>
            <a:off x="6358182" y="1055282"/>
            <a:ext cx="2636984" cy="3647347"/>
          </a:xfrm>
          <a:prstGeom prst="rect">
            <a:avLst/>
          </a:prstGeom>
        </p:spPr>
      </p:pic>
      <p:pic>
        <p:nvPicPr>
          <p:cNvPr id="4" name="Picture 3" descr="Map&#10;&#10;Description automatically generated">
            <a:extLst>
              <a:ext uri="{FF2B5EF4-FFF2-40B4-BE49-F238E27FC236}">
                <a16:creationId xmlns:a16="http://schemas.microsoft.com/office/drawing/2014/main" id="{A67159D1-7CFB-FEDA-BD20-E3D25A0EC5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59" t="4103" r="6598" b="11611"/>
          <a:stretch/>
        </p:blipFill>
        <p:spPr bwMode="auto">
          <a:xfrm>
            <a:off x="275869" y="1051396"/>
            <a:ext cx="2893429" cy="3651233"/>
          </a:xfrm>
          <a:prstGeom prst="rect">
            <a:avLst/>
          </a:prstGeom>
          <a:noFill/>
          <a:ln>
            <a:solidFill>
              <a:schemeClr val="tx1"/>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E2C4BDF-EF49-31C2-E1BB-7F4AE1B7E7ED}"/>
              </a:ext>
            </a:extLst>
          </p:cNvPr>
          <p:cNvSpPr txBox="1"/>
          <p:nvPr/>
        </p:nvSpPr>
        <p:spPr>
          <a:xfrm>
            <a:off x="279797" y="4743678"/>
            <a:ext cx="2859794" cy="1860317"/>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36. </a:t>
            </a:r>
            <a:r>
              <a:rPr lang="en-US" dirty="0">
                <a:latin typeface="Garamond" panose="02020404030301010803" pitchFamily="18" charset="0"/>
                <a:ea typeface="Calibri" panose="020F0502020204030204" pitchFamily="34" charset="0"/>
                <a:cs typeface="Calibri Light" panose="020F0302020204030204" pitchFamily="34" charset="0"/>
              </a:rPr>
              <a:t>Locations of HVSR stations in the database. Each station has a curve and an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value, the information necessary to create a normalized curve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A93FD4-ECA6-9771-FB95-CEA049D1156C}"/>
              </a:ext>
            </a:extLst>
          </p:cNvPr>
          <p:cNvSpPr txBox="1"/>
          <p:nvPr/>
        </p:nvSpPr>
        <p:spPr>
          <a:xfrm>
            <a:off x="3333843" y="4702629"/>
            <a:ext cx="2859794" cy="1267591"/>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37. </a:t>
            </a:r>
            <a:r>
              <a:rPr lang="en-US" dirty="0">
                <a:latin typeface="Garamond" panose="02020404030301010803" pitchFamily="18" charset="0"/>
                <a:ea typeface="Calibri" panose="020F0502020204030204" pitchFamily="34" charset="0"/>
                <a:cs typeface="Calibri Light" panose="020F0302020204030204" pitchFamily="34" charset="0"/>
              </a:rPr>
              <a:t>Surficial geology grouping layer develop in Chapter 2 using the state scale maps.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5593A6D-6508-9E63-8346-2D4F3923EB2F}"/>
              </a:ext>
            </a:extLst>
          </p:cNvPr>
          <p:cNvSpPr txBox="1"/>
          <p:nvPr/>
        </p:nvSpPr>
        <p:spPr>
          <a:xfrm>
            <a:off x="6284206" y="4726755"/>
            <a:ext cx="2859794" cy="971228"/>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38. </a:t>
            </a:r>
            <a:r>
              <a:rPr lang="en-US" dirty="0">
                <a:latin typeface="Garamond" panose="02020404030301010803" pitchFamily="18" charset="0"/>
                <a:ea typeface="Calibri" panose="020F0502020204030204" pitchFamily="34" charset="0"/>
                <a:cs typeface="Calibri Light" panose="020F0302020204030204" pitchFamily="34" charset="0"/>
              </a:rPr>
              <a:t>Subregion grouping layer in developed in Chapter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FA3FBC3-631C-FCF8-A1B4-9FE428ECD3CD}"/>
              </a:ext>
            </a:extLst>
          </p:cNvPr>
          <p:cNvSpPr txBox="1"/>
          <p:nvPr/>
        </p:nvSpPr>
        <p:spPr>
          <a:xfrm>
            <a:off x="241602" y="208336"/>
            <a:ext cx="8660796" cy="830997"/>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HVSR database and grouping layers for normalized curve development</a:t>
            </a:r>
          </a:p>
        </p:txBody>
      </p:sp>
      <p:sp>
        <p:nvSpPr>
          <p:cNvPr id="10" name="TextBox 9">
            <a:extLst>
              <a:ext uri="{FF2B5EF4-FFF2-40B4-BE49-F238E27FC236}">
                <a16:creationId xmlns:a16="http://schemas.microsoft.com/office/drawing/2014/main" id="{E7FB7C18-F065-1CFE-AB55-1C1123E4706E}"/>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28</a:t>
            </a:r>
          </a:p>
        </p:txBody>
      </p:sp>
    </p:spTree>
    <p:extLst>
      <p:ext uri="{BB962C8B-B14F-4D97-AF65-F5344CB8AC3E}">
        <p14:creationId xmlns:p14="http://schemas.microsoft.com/office/powerpoint/2010/main" val="2413261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3A561A-4E14-5DEC-9F90-BCED5F6D41C7}"/>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Methods</a:t>
            </a:r>
          </a:p>
        </p:txBody>
      </p:sp>
    </p:spTree>
    <p:extLst>
      <p:ext uri="{BB962C8B-B14F-4D97-AF65-F5344CB8AC3E}">
        <p14:creationId xmlns:p14="http://schemas.microsoft.com/office/powerpoint/2010/main" val="833776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B02199-B159-1898-908D-F7DC8BB65B56}"/>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8" name="Picture 7">
            <a:extLst>
              <a:ext uri="{FF2B5EF4-FFF2-40B4-BE49-F238E27FC236}">
                <a16:creationId xmlns:a16="http://schemas.microsoft.com/office/drawing/2014/main" id="{5189C51E-9DA9-0040-93FE-199370C14867}"/>
              </a:ext>
            </a:extLst>
          </p:cNvPr>
          <p:cNvPicPr>
            <a:picLocks noChangeAspect="1"/>
          </p:cNvPicPr>
          <p:nvPr/>
        </p:nvPicPr>
        <p:blipFill>
          <a:blip r:embed="rId3"/>
          <a:stretch>
            <a:fillRect/>
          </a:stretch>
        </p:blipFill>
        <p:spPr>
          <a:xfrm>
            <a:off x="1035105" y="2989046"/>
            <a:ext cx="7073789" cy="3149386"/>
          </a:xfrm>
          <a:prstGeom prst="rect">
            <a:avLst/>
          </a:prstGeom>
          <a:solidFill>
            <a:schemeClr val="bg1"/>
          </a:solidFill>
          <a:ln>
            <a:solidFill>
              <a:schemeClr val="tx1"/>
            </a:solidFill>
          </a:ln>
        </p:spPr>
      </p:pic>
      <p:sp>
        <p:nvSpPr>
          <p:cNvPr id="9" name="TextBox 8">
            <a:extLst>
              <a:ext uri="{FF2B5EF4-FFF2-40B4-BE49-F238E27FC236}">
                <a16:creationId xmlns:a16="http://schemas.microsoft.com/office/drawing/2014/main" id="{30B91B09-5085-FD3D-6584-103D093FE257}"/>
              </a:ext>
            </a:extLst>
          </p:cNvPr>
          <p:cNvSpPr txBox="1"/>
          <p:nvPr/>
        </p:nvSpPr>
        <p:spPr>
          <a:xfrm>
            <a:off x="334370" y="308810"/>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Methods</a:t>
            </a:r>
          </a:p>
        </p:txBody>
      </p:sp>
      <p:sp>
        <p:nvSpPr>
          <p:cNvPr id="10" name="TextBox 9">
            <a:extLst>
              <a:ext uri="{FF2B5EF4-FFF2-40B4-BE49-F238E27FC236}">
                <a16:creationId xmlns:a16="http://schemas.microsoft.com/office/drawing/2014/main" id="{BB51A29F-E209-5CF0-7EEF-AD22F318AE34}"/>
              </a:ext>
            </a:extLst>
          </p:cNvPr>
          <p:cNvSpPr txBox="1"/>
          <p:nvPr/>
        </p:nvSpPr>
        <p:spPr>
          <a:xfrm>
            <a:off x="323582" y="779145"/>
            <a:ext cx="8475260" cy="2031325"/>
          </a:xfrm>
          <a:prstGeom prst="rect">
            <a:avLst/>
          </a:prstGeom>
          <a:noFill/>
        </p:spPr>
        <p:txBody>
          <a:bodyPr wrap="square" rtlCol="0">
            <a:spAutoFit/>
          </a:bodyPr>
          <a:lstStyle/>
          <a:p>
            <a:pPr algn="just"/>
            <a:r>
              <a:rPr lang="en-US" dirty="0">
                <a:latin typeface="Garamond" panose="02020404030301010803" pitchFamily="18" charset="0"/>
                <a:cs typeface="Times New Roman" panose="02020603050405020304" pitchFamily="18" charset="0"/>
              </a:rPr>
              <a:t>Following the methodology of Braganza et al. (2016):</a:t>
            </a:r>
          </a:p>
          <a:p>
            <a:pPr algn="just"/>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1. Group HVSR curves by 1) subregion and 2) geology.</a:t>
            </a:r>
          </a:p>
          <a:p>
            <a:pPr algn="just"/>
            <a:r>
              <a:rPr lang="en-US" dirty="0">
                <a:latin typeface="Garamond" panose="02020404030301010803" pitchFamily="18" charset="0"/>
                <a:cs typeface="Times New Roman" panose="02020603050405020304" pitchFamily="18" charset="0"/>
              </a:rPr>
              <a:t>2. Divide each HVSR curve frequency axis by its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a:t>
            </a:r>
            <a:r>
              <a:rPr lang="en-US" sz="1800" i="1" baseline="-25000" dirty="0">
                <a:effectLst/>
                <a:latin typeface="Garamond" panose="02020404030301010803" pitchFamily="18" charset="0"/>
                <a:ea typeface="Calibri" panose="020F0502020204030204" pitchFamily="34" charset="0"/>
                <a:cs typeface="Times New Roman" panose="02020603050405020304" pitchFamily="18" charset="0"/>
              </a:rPr>
              <a:t>0</a:t>
            </a:r>
            <a:r>
              <a:rPr lang="en-US" sz="1800" dirty="0">
                <a:effectLst/>
                <a:latin typeface="Garamond" panose="02020404030301010803" pitchFamily="18" charset="0"/>
                <a:ea typeface="Calibri" panose="020F0502020204030204" pitchFamily="34" charset="0"/>
                <a:cs typeface="Times New Roman" panose="02020603050405020304" pitchFamily="18" charset="0"/>
              </a:rPr>
              <a:t> value.</a:t>
            </a:r>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3. Combine all the curve groupings and calculate an average normalized curve.</a:t>
            </a:r>
          </a:p>
          <a:p>
            <a:pPr algn="just"/>
            <a:r>
              <a:rPr lang="en-US" dirty="0">
                <a:latin typeface="Garamond" panose="02020404030301010803" pitchFamily="18" charset="0"/>
                <a:cs typeface="Times New Roman" panose="02020603050405020304" pitchFamily="18" charset="0"/>
              </a:rPr>
              <a:t>4. Compute shape statistics on that curve’s peak.</a:t>
            </a:r>
          </a:p>
          <a:p>
            <a:pPr algn="just"/>
            <a:r>
              <a:rPr lang="en-US" dirty="0">
                <a:latin typeface="Garamond" panose="02020404030301010803" pitchFamily="18" charset="0"/>
                <a:cs typeface="Times New Roman" panose="02020603050405020304" pitchFamily="18" charset="0"/>
              </a:rPr>
              <a:t>5. Compare normalized curve peaks between groupings.</a:t>
            </a:r>
          </a:p>
        </p:txBody>
      </p:sp>
      <p:sp>
        <p:nvSpPr>
          <p:cNvPr id="12" name="TextBox 11">
            <a:extLst>
              <a:ext uri="{FF2B5EF4-FFF2-40B4-BE49-F238E27FC236}">
                <a16:creationId xmlns:a16="http://schemas.microsoft.com/office/drawing/2014/main" id="{9648E178-EB87-392D-AF43-3CCDC4A2EEDF}"/>
              </a:ext>
            </a:extLst>
          </p:cNvPr>
          <p:cNvSpPr txBox="1"/>
          <p:nvPr/>
        </p:nvSpPr>
        <p:spPr>
          <a:xfrm>
            <a:off x="275253" y="6160783"/>
            <a:ext cx="8593494" cy="674865"/>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39. </a:t>
            </a:r>
            <a:r>
              <a:rPr lang="en-US" dirty="0">
                <a:latin typeface="Garamond" panose="02020404030301010803" pitchFamily="18" charset="0"/>
                <a:ea typeface="Calibri" panose="020F0502020204030204" pitchFamily="34" charset="0"/>
                <a:cs typeface="Calibri Light" panose="020F0302020204030204" pitchFamily="34" charset="0"/>
              </a:rPr>
              <a:t>Example of averaging together HVSR curves in a grouping to develop a normalized curve. This example contains curves from the Atlantic Coastal Plain subregion.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1483F92-34D5-4ABD-78E8-D136FB9BA3CE}"/>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29</a:t>
            </a:r>
          </a:p>
        </p:txBody>
      </p:sp>
    </p:spTree>
    <p:extLst>
      <p:ext uri="{BB962C8B-B14F-4D97-AF65-F5344CB8AC3E}">
        <p14:creationId xmlns:p14="http://schemas.microsoft.com/office/powerpoint/2010/main" val="3502553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CBCA0-D409-BE39-9B9C-062174CE9657}"/>
              </a:ext>
            </a:extLst>
          </p:cNvPr>
          <p:cNvPicPr>
            <a:picLocks noChangeAspect="1"/>
          </p:cNvPicPr>
          <p:nvPr/>
        </p:nvPicPr>
        <p:blipFill>
          <a:blip r:embed="rId2"/>
          <a:stretch>
            <a:fillRect/>
          </a:stretch>
        </p:blipFill>
        <p:spPr>
          <a:xfrm>
            <a:off x="2810748" y="5029041"/>
            <a:ext cx="6596444" cy="1828959"/>
          </a:xfrm>
          <a:prstGeom prst="rect">
            <a:avLst/>
          </a:prstGeom>
        </p:spPr>
      </p:pic>
      <p:pic>
        <p:nvPicPr>
          <p:cNvPr id="3" name="Picture 2" descr="Chart&#10;&#10;Description automatically generated">
            <a:extLst>
              <a:ext uri="{FF2B5EF4-FFF2-40B4-BE49-F238E27FC236}">
                <a16:creationId xmlns:a16="http://schemas.microsoft.com/office/drawing/2014/main" id="{64719543-AA45-1876-9577-95BC47C014D8}"/>
              </a:ext>
            </a:extLst>
          </p:cNvPr>
          <p:cNvPicPr>
            <a:picLocks noChangeAspect="1"/>
          </p:cNvPicPr>
          <p:nvPr/>
        </p:nvPicPr>
        <p:blipFill>
          <a:blip r:embed="rId3"/>
          <a:stretch>
            <a:fillRect/>
          </a:stretch>
        </p:blipFill>
        <p:spPr>
          <a:xfrm>
            <a:off x="490451" y="1940682"/>
            <a:ext cx="8163098" cy="2360815"/>
          </a:xfrm>
          <a:prstGeom prst="rect">
            <a:avLst/>
          </a:prstGeom>
        </p:spPr>
      </p:pic>
      <p:sp>
        <p:nvSpPr>
          <p:cNvPr id="4" name="TextBox 3">
            <a:extLst>
              <a:ext uri="{FF2B5EF4-FFF2-40B4-BE49-F238E27FC236}">
                <a16:creationId xmlns:a16="http://schemas.microsoft.com/office/drawing/2014/main" id="{8A51530C-8431-FDEF-9C93-684D6752E8DA}"/>
              </a:ext>
            </a:extLst>
          </p:cNvPr>
          <p:cNvSpPr txBox="1"/>
          <p:nvPr/>
        </p:nvSpPr>
        <p:spPr>
          <a:xfrm>
            <a:off x="334370" y="420777"/>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Preliminary results</a:t>
            </a:r>
          </a:p>
        </p:txBody>
      </p:sp>
      <p:sp>
        <p:nvSpPr>
          <p:cNvPr id="5" name="TextBox 4">
            <a:extLst>
              <a:ext uri="{FF2B5EF4-FFF2-40B4-BE49-F238E27FC236}">
                <a16:creationId xmlns:a16="http://schemas.microsoft.com/office/drawing/2014/main" id="{79F7C8F0-B14A-687C-068F-11DF0A2AC914}"/>
              </a:ext>
            </a:extLst>
          </p:cNvPr>
          <p:cNvSpPr txBox="1"/>
          <p:nvPr/>
        </p:nvSpPr>
        <p:spPr>
          <a:xfrm>
            <a:off x="275253" y="4322822"/>
            <a:ext cx="8593494" cy="971228"/>
          </a:xfrm>
          <a:prstGeom prst="rect">
            <a:avLst/>
          </a:prstGeom>
          <a:noFill/>
        </p:spPr>
        <p:txBody>
          <a:bodyPr wrap="square" rtlCol="0">
            <a:spAutoFit/>
          </a:bodyPr>
          <a:lstStyle/>
          <a:p>
            <a:pPr marL="0" marR="0" algn="just">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40. </a:t>
            </a:r>
            <a:r>
              <a:rPr lang="en-US" dirty="0">
                <a:latin typeface="Garamond" panose="02020404030301010803" pitchFamily="18" charset="0"/>
                <a:ea typeface="Calibri" panose="020F0502020204030204" pitchFamily="34" charset="0"/>
                <a:cs typeface="Calibri Light" panose="020F0302020204030204" pitchFamily="34" charset="0"/>
              </a:rPr>
              <a:t>Normalized HVSR curves for a) the Champlain Sea, b) Cape Cod and c) Long Island. With 8 geologies and 6 subregions, there are 48 possible groupings for the normalized curve development.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F30463-00B1-44CC-88F4-7628C5FE804B}"/>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30</a:t>
            </a:r>
          </a:p>
        </p:txBody>
      </p:sp>
    </p:spTree>
    <p:extLst>
      <p:ext uri="{BB962C8B-B14F-4D97-AF65-F5344CB8AC3E}">
        <p14:creationId xmlns:p14="http://schemas.microsoft.com/office/powerpoint/2010/main" val="4143671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6CA74-54B1-4B97-94F0-0A2E3143E880}"/>
              </a:ext>
            </a:extLst>
          </p:cNvPr>
          <p:cNvSpPr txBox="1"/>
          <p:nvPr/>
        </p:nvSpPr>
        <p:spPr>
          <a:xfrm>
            <a:off x="334370" y="420777"/>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Goals of chapter 3</a:t>
            </a:r>
          </a:p>
        </p:txBody>
      </p:sp>
      <p:sp>
        <p:nvSpPr>
          <p:cNvPr id="3" name="TextBox 2">
            <a:extLst>
              <a:ext uri="{FF2B5EF4-FFF2-40B4-BE49-F238E27FC236}">
                <a16:creationId xmlns:a16="http://schemas.microsoft.com/office/drawing/2014/main" id="{E2866D63-62B7-4B32-AEFD-AFCC2D20AC4B}"/>
              </a:ext>
            </a:extLst>
          </p:cNvPr>
          <p:cNvSpPr txBox="1"/>
          <p:nvPr/>
        </p:nvSpPr>
        <p:spPr>
          <a:xfrm>
            <a:off x="296270" y="901348"/>
            <a:ext cx="8475260" cy="1754326"/>
          </a:xfrm>
          <a:prstGeom prst="rect">
            <a:avLst/>
          </a:prstGeom>
          <a:noFill/>
        </p:spPr>
        <p:txBody>
          <a:bodyPr wrap="square" rtlCol="0">
            <a:spAutoFit/>
          </a:bodyPr>
          <a:lstStyle/>
          <a:p>
            <a:pPr algn="just"/>
            <a:endParaRPr lang="en-US" dirty="0">
              <a:latin typeface="Garamond" panose="02020404030301010803" pitchFamily="18" charset="0"/>
              <a:cs typeface="Times New Roman" panose="02020603050405020304" pitchFamily="18" charset="0"/>
            </a:endParaRPr>
          </a:p>
          <a:p>
            <a:pPr algn="just"/>
            <a:r>
              <a:rPr lang="en-US" dirty="0">
                <a:latin typeface="Garamond" panose="02020404030301010803" pitchFamily="18" charset="0"/>
                <a:cs typeface="Times New Roman" panose="02020603050405020304" pitchFamily="18" charset="0"/>
              </a:rPr>
              <a:t>1. Develop a normalized HVSR curve and summary statistics for each geology in each subregion</a:t>
            </a:r>
          </a:p>
          <a:p>
            <a:pPr algn="just"/>
            <a:r>
              <a:rPr lang="en-US" dirty="0">
                <a:latin typeface="Garamond" panose="02020404030301010803" pitchFamily="18" charset="0"/>
                <a:cs typeface="Times New Roman" panose="02020603050405020304" pitchFamily="18" charset="0"/>
              </a:rPr>
              <a:t>2. Compare the curve shapes and statistics of each normalized curve and see if these vary       from geology to geology and region to region.</a:t>
            </a:r>
          </a:p>
          <a:p>
            <a:pPr algn="just"/>
            <a:r>
              <a:rPr lang="en-US" dirty="0">
                <a:latin typeface="Garamond" panose="02020404030301010803" pitchFamily="18" charset="0"/>
                <a:cs typeface="Times New Roman" panose="02020603050405020304" pitchFamily="18" charset="0"/>
              </a:rPr>
              <a:t>3. Determine what causes differences in peak shape</a:t>
            </a:r>
          </a:p>
        </p:txBody>
      </p:sp>
      <p:sp>
        <p:nvSpPr>
          <p:cNvPr id="4" name="TextBox 3">
            <a:extLst>
              <a:ext uri="{FF2B5EF4-FFF2-40B4-BE49-F238E27FC236}">
                <a16:creationId xmlns:a16="http://schemas.microsoft.com/office/drawing/2014/main" id="{37DB68EB-BF3E-4C82-9934-EE372BCE87B0}"/>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31</a:t>
            </a:r>
          </a:p>
        </p:txBody>
      </p:sp>
      <p:pic>
        <p:nvPicPr>
          <p:cNvPr id="5" name="Picture 4">
            <a:extLst>
              <a:ext uri="{FF2B5EF4-FFF2-40B4-BE49-F238E27FC236}">
                <a16:creationId xmlns:a16="http://schemas.microsoft.com/office/drawing/2014/main" id="{63E65100-D700-4ABB-9559-796E9C33A88A}"/>
              </a:ext>
            </a:extLst>
          </p:cNvPr>
          <p:cNvPicPr>
            <a:picLocks noChangeAspect="1"/>
          </p:cNvPicPr>
          <p:nvPr/>
        </p:nvPicPr>
        <p:blipFill>
          <a:blip r:embed="rId2"/>
          <a:stretch>
            <a:fillRect/>
          </a:stretch>
        </p:blipFill>
        <p:spPr>
          <a:xfrm>
            <a:off x="2810748" y="5029041"/>
            <a:ext cx="6596444" cy="1828959"/>
          </a:xfrm>
          <a:prstGeom prst="rect">
            <a:avLst/>
          </a:prstGeom>
        </p:spPr>
      </p:pic>
    </p:spTree>
    <p:extLst>
      <p:ext uri="{BB962C8B-B14F-4D97-AF65-F5344CB8AC3E}">
        <p14:creationId xmlns:p14="http://schemas.microsoft.com/office/powerpoint/2010/main" val="495850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172FB-A3DC-4CEA-B025-9EE7FADFB8CA}"/>
              </a:ext>
            </a:extLst>
          </p:cNvPr>
          <p:cNvSpPr txBox="1"/>
          <p:nvPr/>
        </p:nvSpPr>
        <p:spPr>
          <a:xfrm>
            <a:off x="334370" y="420777"/>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Summary of dissertation</a:t>
            </a:r>
          </a:p>
        </p:txBody>
      </p:sp>
      <p:sp>
        <p:nvSpPr>
          <p:cNvPr id="3" name="TextBox 2">
            <a:extLst>
              <a:ext uri="{FF2B5EF4-FFF2-40B4-BE49-F238E27FC236}">
                <a16:creationId xmlns:a16="http://schemas.microsoft.com/office/drawing/2014/main" id="{3092410F-0491-4CC3-BEFF-6A62BC926F4A}"/>
              </a:ext>
            </a:extLst>
          </p:cNvPr>
          <p:cNvSpPr txBox="1"/>
          <p:nvPr/>
        </p:nvSpPr>
        <p:spPr>
          <a:xfrm>
            <a:off x="296270" y="901348"/>
            <a:ext cx="8475260" cy="2862322"/>
          </a:xfrm>
          <a:prstGeom prst="rect">
            <a:avLst/>
          </a:prstGeom>
          <a:noFill/>
        </p:spPr>
        <p:txBody>
          <a:bodyPr wrap="square" rtlCol="0">
            <a:spAutoFit/>
          </a:bodyPr>
          <a:lstStyle/>
          <a:p>
            <a:pPr algn="just"/>
            <a:endParaRPr lang="en-US" dirty="0">
              <a:latin typeface="Garamond" panose="02020404030301010803" pitchFamily="18" charset="0"/>
              <a:cs typeface="Times New Roman" panose="02020603050405020304" pitchFamily="18" charset="0"/>
            </a:endParaRPr>
          </a:p>
          <a:p>
            <a:pPr marL="342900" indent="-342900" algn="just">
              <a:buAutoNum type="arabicPeriod"/>
            </a:pPr>
            <a:r>
              <a:rPr lang="en-US" dirty="0">
                <a:latin typeface="Garamond" panose="02020404030301010803" pitchFamily="18" charset="0"/>
                <a:cs typeface="Times New Roman" panose="02020603050405020304" pitchFamily="18" charset="0"/>
              </a:rPr>
              <a:t>In </a:t>
            </a:r>
            <a:r>
              <a:rPr lang="en-US" b="1" dirty="0">
                <a:latin typeface="Garamond" panose="02020404030301010803" pitchFamily="18" charset="0"/>
                <a:cs typeface="Times New Roman" panose="02020603050405020304" pitchFamily="18" charset="0"/>
              </a:rPr>
              <a:t>chapter 1</a:t>
            </a:r>
            <a:r>
              <a:rPr lang="en-US" dirty="0">
                <a:latin typeface="Garamond" panose="02020404030301010803" pitchFamily="18" charset="0"/>
                <a:cs typeface="Times New Roman" panose="02020603050405020304" pitchFamily="18" charset="0"/>
              </a:rPr>
              <a:t>, lay the foundations for the work, specifically, the layer-over </a:t>
            </a:r>
            <a:r>
              <a:rPr lang="en-US" dirty="0" err="1">
                <a:latin typeface="Garamond" panose="02020404030301010803" pitchFamily="18" charset="0"/>
                <a:cs typeface="Times New Roman" panose="02020603050405020304" pitchFamily="18" charset="0"/>
              </a:rPr>
              <a:t>halfspace</a:t>
            </a:r>
            <a:r>
              <a:rPr lang="en-US" dirty="0">
                <a:latin typeface="Garamond" panose="02020404030301010803" pitchFamily="18" charset="0"/>
                <a:cs typeface="Times New Roman" panose="02020603050405020304" pitchFamily="18" charset="0"/>
              </a:rPr>
              <a:t> model and calculations that can be formed using it, the data processing and peak statistics of the HVSR curve, the process for estimating </a:t>
            </a:r>
            <a:r>
              <a:rPr lang="en-US" i="1" dirty="0" err="1">
                <a:effectLst/>
                <a:latin typeface="Garamond" panose="02020404030301010803" pitchFamily="18" charset="0"/>
                <a:ea typeface="Gadugi" panose="020B0502040204020203" pitchFamily="34" charset="0"/>
                <a:cs typeface="Times New Roman" panose="02020603050405020304" pitchFamily="18" charset="0"/>
              </a:rPr>
              <a:t>Vs</a:t>
            </a:r>
            <a:r>
              <a:rPr lang="en-US" i="1" baseline="-25000" dirty="0" err="1">
                <a:effectLst/>
                <a:latin typeface="Garamond" panose="02020404030301010803" pitchFamily="18" charset="0"/>
                <a:ea typeface="Gadugi" panose="020B0502040204020203" pitchFamily="34" charset="0"/>
                <a:cs typeface="Times New Roman" panose="02020603050405020304" pitchFamily="18" charset="0"/>
              </a:rPr>
              <a:t>avg</a:t>
            </a:r>
            <a:r>
              <a:rPr lang="en-US" dirty="0">
                <a:latin typeface="Garamond" panose="02020404030301010803" pitchFamily="18" charset="0"/>
                <a:cs typeface="Times New Roman" panose="02020603050405020304" pitchFamily="18" charset="0"/>
              </a:rPr>
              <a:t> with limited information, and the combination of </a:t>
            </a:r>
            <a:r>
              <a:rPr lang="en-US" sz="1800" i="1" dirty="0">
                <a:effectLst/>
                <a:latin typeface="Garamond" panose="02020404030301010803" pitchFamily="18" charset="0"/>
                <a:ea typeface="Calibri" panose="020F0502020204030204" pitchFamily="34" charset="0"/>
              </a:rPr>
              <a:t>f</a:t>
            </a:r>
            <a:r>
              <a:rPr lang="en-US" sz="1800" i="1" baseline="-25000" dirty="0">
                <a:effectLst/>
                <a:latin typeface="Garamond" panose="02020404030301010803" pitchFamily="18" charset="0"/>
                <a:ea typeface="Calibri" panose="020F0502020204030204" pitchFamily="34" charset="0"/>
              </a:rPr>
              <a:t>0</a:t>
            </a:r>
            <a:r>
              <a:rPr lang="en-US" dirty="0">
                <a:latin typeface="Garamond" panose="02020404030301010803" pitchFamily="18" charset="0"/>
                <a:cs typeface="Times New Roman" panose="02020603050405020304" pitchFamily="18" charset="0"/>
              </a:rPr>
              <a:t> points with surficial geologic polygons to develop </a:t>
            </a:r>
            <a:r>
              <a:rPr lang="en-US" sz="1800" i="1" dirty="0">
                <a:effectLst/>
                <a:latin typeface="Garamond" panose="02020404030301010803" pitchFamily="18" charset="0"/>
                <a:ea typeface="Calibri" panose="020F0502020204030204" pitchFamily="34" charset="0"/>
              </a:rPr>
              <a:t>f</a:t>
            </a:r>
            <a:r>
              <a:rPr lang="en-US" sz="1800" i="1" baseline="-25000" dirty="0">
                <a:effectLst/>
                <a:latin typeface="Garamond" panose="02020404030301010803" pitchFamily="18" charset="0"/>
                <a:ea typeface="Calibri" panose="020F0502020204030204" pitchFamily="34" charset="0"/>
              </a:rPr>
              <a:t>0</a:t>
            </a:r>
            <a:r>
              <a:rPr lang="en-US" dirty="0">
                <a:latin typeface="Garamond" panose="02020404030301010803" pitchFamily="18" charset="0"/>
                <a:cs typeface="Times New Roman" panose="02020603050405020304" pitchFamily="18" charset="0"/>
              </a:rPr>
              <a:t> distributions. </a:t>
            </a:r>
          </a:p>
          <a:p>
            <a:pPr marL="342900" indent="-342900" algn="just">
              <a:buAutoNum type="arabicPeriod"/>
            </a:pPr>
            <a:r>
              <a:rPr lang="en-US" dirty="0">
                <a:latin typeface="Garamond" panose="02020404030301010803" pitchFamily="18" charset="0"/>
                <a:cs typeface="Times New Roman" panose="02020603050405020304" pitchFamily="18" charset="0"/>
              </a:rPr>
              <a:t>In </a:t>
            </a:r>
            <a:r>
              <a:rPr lang="en-US" b="1" dirty="0">
                <a:latin typeface="Garamond" panose="02020404030301010803" pitchFamily="18" charset="0"/>
                <a:cs typeface="Times New Roman" panose="02020603050405020304" pitchFamily="18" charset="0"/>
              </a:rPr>
              <a:t>chapter 2</a:t>
            </a:r>
            <a:r>
              <a:rPr lang="en-US" dirty="0">
                <a:latin typeface="Garamond" panose="02020404030301010803" pitchFamily="18" charset="0"/>
                <a:cs typeface="Times New Roman" panose="02020603050405020304" pitchFamily="18" charset="0"/>
              </a:rPr>
              <a:t>, refine the data with higher resolution grouping layers and include subregions to further subdivide the dataset.</a:t>
            </a:r>
          </a:p>
          <a:p>
            <a:pPr marL="342900" indent="-342900" algn="just">
              <a:buAutoNum type="arabicPeriod"/>
            </a:pPr>
            <a:r>
              <a:rPr lang="en-US" dirty="0">
                <a:latin typeface="Garamond" panose="02020404030301010803" pitchFamily="18" charset="0"/>
                <a:cs typeface="Times New Roman" panose="02020603050405020304" pitchFamily="18" charset="0"/>
              </a:rPr>
              <a:t>In </a:t>
            </a:r>
            <a:r>
              <a:rPr lang="en-US" b="1" dirty="0">
                <a:latin typeface="Garamond" panose="02020404030301010803" pitchFamily="18" charset="0"/>
                <a:cs typeface="Times New Roman" panose="02020603050405020304" pitchFamily="18" charset="0"/>
              </a:rPr>
              <a:t>chapter 3</a:t>
            </a:r>
            <a:r>
              <a:rPr lang="en-US" dirty="0">
                <a:latin typeface="Garamond" panose="02020404030301010803" pitchFamily="18" charset="0"/>
                <a:cs typeface="Times New Roman" panose="02020603050405020304" pitchFamily="18" charset="0"/>
              </a:rPr>
              <a:t>, use the most up-to-date geology and basin grouping layers developed in chapter two to group HVSR curves and apply the methodology of Braganza et al. (2016) to develop normalized HVSR curves for all groupings. </a:t>
            </a:r>
          </a:p>
        </p:txBody>
      </p:sp>
      <p:sp>
        <p:nvSpPr>
          <p:cNvPr id="4" name="TextBox 3">
            <a:extLst>
              <a:ext uri="{FF2B5EF4-FFF2-40B4-BE49-F238E27FC236}">
                <a16:creationId xmlns:a16="http://schemas.microsoft.com/office/drawing/2014/main" id="{FECD6C7A-0493-41EF-85C7-D686C820203D}"/>
              </a:ext>
            </a:extLst>
          </p:cNvPr>
          <p:cNvSpPr txBox="1"/>
          <p:nvPr/>
        </p:nvSpPr>
        <p:spPr>
          <a:xfrm>
            <a:off x="8741327" y="0"/>
            <a:ext cx="402674"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32</a:t>
            </a:r>
          </a:p>
        </p:txBody>
      </p:sp>
      <p:pic>
        <p:nvPicPr>
          <p:cNvPr id="5" name="Picture 4">
            <a:extLst>
              <a:ext uri="{FF2B5EF4-FFF2-40B4-BE49-F238E27FC236}">
                <a16:creationId xmlns:a16="http://schemas.microsoft.com/office/drawing/2014/main" id="{C8216147-AA2B-456E-A35F-8A79D4548886}"/>
              </a:ext>
            </a:extLst>
          </p:cNvPr>
          <p:cNvPicPr>
            <a:picLocks noChangeAspect="1"/>
          </p:cNvPicPr>
          <p:nvPr/>
        </p:nvPicPr>
        <p:blipFill>
          <a:blip r:embed="rId2"/>
          <a:stretch>
            <a:fillRect/>
          </a:stretch>
        </p:blipFill>
        <p:spPr>
          <a:xfrm>
            <a:off x="2810748" y="5029041"/>
            <a:ext cx="6596444" cy="1828959"/>
          </a:xfrm>
          <a:prstGeom prst="rect">
            <a:avLst/>
          </a:prstGeom>
        </p:spPr>
      </p:pic>
    </p:spTree>
    <p:extLst>
      <p:ext uri="{BB962C8B-B14F-4D97-AF65-F5344CB8AC3E}">
        <p14:creationId xmlns:p14="http://schemas.microsoft.com/office/powerpoint/2010/main" val="1024094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4851400" y="2387600"/>
            <a:ext cx="184666"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35FDB622-1AA7-4C04-ACA1-2B1027476735}"/>
              </a:ext>
            </a:extLst>
          </p:cNvPr>
          <p:cNvSpPr/>
          <p:nvPr/>
        </p:nvSpPr>
        <p:spPr>
          <a:xfrm>
            <a:off x="1091872" y="1324172"/>
            <a:ext cx="6960255" cy="1384995"/>
          </a:xfrm>
          <a:prstGeom prst="rect">
            <a:avLst/>
          </a:prstGeom>
        </p:spPr>
        <p:txBody>
          <a:bodyPr wrap="square" lIns="0" tIns="0" rIns="0" bIns="0">
            <a:spAutoFit/>
          </a:bodyPr>
          <a:lstStyle/>
          <a:p>
            <a:pPr algn="ctr">
              <a:lnSpc>
                <a:spcPts val="3600"/>
              </a:lnSpc>
            </a:pPr>
            <a:r>
              <a:rPr lang="en-US" sz="3200" b="1" dirty="0">
                <a:latin typeface="Garamond" panose="02020404030301010803" pitchFamily="18" charset="0"/>
                <a:cs typeface="Times New Roman" panose="02020603050405020304" pitchFamily="18" charset="0"/>
              </a:rPr>
              <a:t>Thank you</a:t>
            </a:r>
          </a:p>
          <a:p>
            <a:pPr algn="ctr">
              <a:lnSpc>
                <a:spcPts val="3600"/>
              </a:lnSpc>
            </a:pPr>
            <a:endParaRPr lang="en-US" sz="3200" b="1" dirty="0">
              <a:latin typeface="Garamond" panose="02020404030301010803" pitchFamily="18" charset="0"/>
              <a:cs typeface="Times New Roman" panose="02020603050405020304" pitchFamily="18" charset="0"/>
            </a:endParaRPr>
          </a:p>
          <a:p>
            <a:pPr algn="ctr">
              <a:lnSpc>
                <a:spcPts val="3600"/>
              </a:lnSpc>
            </a:pPr>
            <a:r>
              <a:rPr lang="en-US" sz="3200" b="1" i="1" dirty="0">
                <a:latin typeface="Garamond" panose="02020404030301010803"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5568DB1C-3898-C138-E449-306A7159E040}"/>
              </a:ext>
            </a:extLst>
          </p:cNvPr>
          <p:cNvPicPr>
            <a:picLocks noChangeAspect="1"/>
          </p:cNvPicPr>
          <p:nvPr/>
        </p:nvPicPr>
        <p:blipFill>
          <a:blip r:embed="rId2"/>
          <a:stretch>
            <a:fillRect/>
          </a:stretch>
        </p:blipFill>
        <p:spPr>
          <a:xfrm>
            <a:off x="78040" y="5175370"/>
            <a:ext cx="3090940" cy="1585097"/>
          </a:xfrm>
          <a:prstGeom prst="rect">
            <a:avLst/>
          </a:prstGeom>
        </p:spPr>
      </p:pic>
    </p:spTree>
    <p:extLst>
      <p:ext uri="{BB962C8B-B14F-4D97-AF65-F5344CB8AC3E}">
        <p14:creationId xmlns:p14="http://schemas.microsoft.com/office/powerpoint/2010/main" val="113297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68EEE-34D1-0C30-75F8-2FB60442C9F2}"/>
              </a:ext>
            </a:extLst>
          </p:cNvPr>
          <p:cNvSpPr txBox="1"/>
          <p:nvPr/>
        </p:nvSpPr>
        <p:spPr>
          <a:xfrm>
            <a:off x="372470" y="267419"/>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New England site response</a:t>
            </a:r>
          </a:p>
        </p:txBody>
      </p:sp>
      <p:sp>
        <p:nvSpPr>
          <p:cNvPr id="3" name="TextBox 2">
            <a:extLst>
              <a:ext uri="{FF2B5EF4-FFF2-40B4-BE49-F238E27FC236}">
                <a16:creationId xmlns:a16="http://schemas.microsoft.com/office/drawing/2014/main" id="{7F138BAF-1623-38AD-4121-EB48DAF8C6F0}"/>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4</a:t>
            </a:r>
          </a:p>
        </p:txBody>
      </p:sp>
      <p:pic>
        <p:nvPicPr>
          <p:cNvPr id="4" name="Picture 3">
            <a:extLst>
              <a:ext uri="{FF2B5EF4-FFF2-40B4-BE49-F238E27FC236}">
                <a16:creationId xmlns:a16="http://schemas.microsoft.com/office/drawing/2014/main" id="{E8DEFA35-EDA5-8A0D-8574-DAA55C43476A}"/>
              </a:ext>
            </a:extLst>
          </p:cNvPr>
          <p:cNvPicPr>
            <a:picLocks noChangeAspect="1"/>
          </p:cNvPicPr>
          <p:nvPr/>
        </p:nvPicPr>
        <p:blipFill>
          <a:blip r:embed="rId3"/>
          <a:stretch>
            <a:fillRect/>
          </a:stretch>
        </p:blipFill>
        <p:spPr>
          <a:xfrm>
            <a:off x="2810748" y="5029041"/>
            <a:ext cx="6596444" cy="1828959"/>
          </a:xfrm>
          <a:prstGeom prst="rect">
            <a:avLst/>
          </a:prstGeom>
        </p:spPr>
      </p:pic>
      <p:sp>
        <p:nvSpPr>
          <p:cNvPr id="7" name="TextBox 6">
            <a:extLst>
              <a:ext uri="{FF2B5EF4-FFF2-40B4-BE49-F238E27FC236}">
                <a16:creationId xmlns:a16="http://schemas.microsoft.com/office/drawing/2014/main" id="{E2806633-3F06-9C51-E66C-41A3C114A811}"/>
              </a:ext>
            </a:extLst>
          </p:cNvPr>
          <p:cNvSpPr txBox="1"/>
          <p:nvPr/>
        </p:nvSpPr>
        <p:spPr>
          <a:xfrm>
            <a:off x="894945" y="5858899"/>
            <a:ext cx="3715155" cy="971228"/>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5a. </a:t>
            </a:r>
            <a:r>
              <a:rPr lang="en-US" dirty="0">
                <a:latin typeface="Garamond" panose="02020404030301010803" pitchFamily="18" charset="0"/>
                <a:ea typeface="Calibri" panose="020F0502020204030204" pitchFamily="34" charset="0"/>
                <a:cs typeface="Calibri Light" panose="020F0302020204030204" pitchFamily="34" charset="0"/>
              </a:rPr>
              <a:t>Slope-based Vs30 site class map of New England from Wald and Allen (2007)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AC061E-F50C-DBC4-83C1-159F4319971A}"/>
              </a:ext>
            </a:extLst>
          </p:cNvPr>
          <p:cNvPicPr>
            <a:picLocks noChangeAspect="1"/>
          </p:cNvPicPr>
          <p:nvPr/>
        </p:nvPicPr>
        <p:blipFill>
          <a:blip r:embed="rId4"/>
          <a:stretch>
            <a:fillRect/>
          </a:stretch>
        </p:blipFill>
        <p:spPr>
          <a:xfrm>
            <a:off x="681990" y="955907"/>
            <a:ext cx="7780020" cy="4820147"/>
          </a:xfrm>
          <a:prstGeom prst="rect">
            <a:avLst/>
          </a:prstGeom>
          <a:ln>
            <a:solidFill>
              <a:schemeClr val="tx1"/>
            </a:solidFill>
          </a:ln>
        </p:spPr>
      </p:pic>
      <p:sp>
        <p:nvSpPr>
          <p:cNvPr id="8" name="TextBox 7">
            <a:extLst>
              <a:ext uri="{FF2B5EF4-FFF2-40B4-BE49-F238E27FC236}">
                <a16:creationId xmlns:a16="http://schemas.microsoft.com/office/drawing/2014/main" id="{4C88AEFC-928B-2F32-7424-03290F32868B}"/>
              </a:ext>
            </a:extLst>
          </p:cNvPr>
          <p:cNvSpPr txBox="1"/>
          <p:nvPr/>
        </p:nvSpPr>
        <p:spPr>
          <a:xfrm>
            <a:off x="4610100" y="5831413"/>
            <a:ext cx="3638955" cy="971228"/>
          </a:xfrm>
          <a:prstGeom prst="rect">
            <a:avLst/>
          </a:prstGeom>
          <a:no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5b. </a:t>
            </a:r>
            <a:r>
              <a:rPr lang="en-US" dirty="0">
                <a:latin typeface="Garamond" panose="02020404030301010803" pitchFamily="18" charset="0"/>
                <a:ea typeface="Calibri" panose="020F0502020204030204" pitchFamily="34" charset="0"/>
                <a:cs typeface="Calibri Light" panose="020F0302020204030204" pitchFamily="34" charset="0"/>
              </a:rPr>
              <a:t>Geology-based site class map of New England from Becker et al. (2011)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136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740F17-D204-B4D0-BAB5-4D35E173CA52}"/>
              </a:ext>
            </a:extLst>
          </p:cNvPr>
          <p:cNvPicPr>
            <a:picLocks noChangeAspect="1"/>
          </p:cNvPicPr>
          <p:nvPr/>
        </p:nvPicPr>
        <p:blipFill>
          <a:blip r:embed="rId3"/>
          <a:stretch>
            <a:fillRect/>
          </a:stretch>
        </p:blipFill>
        <p:spPr>
          <a:xfrm>
            <a:off x="2810748" y="5029041"/>
            <a:ext cx="6596444" cy="1828959"/>
          </a:xfrm>
          <a:prstGeom prst="rect">
            <a:avLst/>
          </a:prstGeom>
        </p:spPr>
      </p:pic>
      <p:sp>
        <p:nvSpPr>
          <p:cNvPr id="4" name="TextBox 3">
            <a:extLst>
              <a:ext uri="{FF2B5EF4-FFF2-40B4-BE49-F238E27FC236}">
                <a16:creationId xmlns:a16="http://schemas.microsoft.com/office/drawing/2014/main" id="{82BC7A0F-BFDB-E334-0BD3-3CB176190849}"/>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HVSR analysis</a:t>
            </a:r>
          </a:p>
        </p:txBody>
      </p:sp>
      <p:pic>
        <p:nvPicPr>
          <p:cNvPr id="5" name="Picture 4">
            <a:extLst>
              <a:ext uri="{FF2B5EF4-FFF2-40B4-BE49-F238E27FC236}">
                <a16:creationId xmlns:a16="http://schemas.microsoft.com/office/drawing/2014/main" id="{5BBE8BFD-1180-F639-5C88-B2754AC63722}"/>
              </a:ext>
            </a:extLst>
          </p:cNvPr>
          <p:cNvPicPr>
            <a:picLocks noChangeAspect="1"/>
          </p:cNvPicPr>
          <p:nvPr/>
        </p:nvPicPr>
        <p:blipFill>
          <a:blip r:embed="rId4"/>
          <a:stretch>
            <a:fillRect/>
          </a:stretch>
        </p:blipFill>
        <p:spPr>
          <a:xfrm>
            <a:off x="2020874" y="942376"/>
            <a:ext cx="5077509" cy="2253376"/>
          </a:xfrm>
          <a:prstGeom prst="rect">
            <a:avLst/>
          </a:prstGeom>
          <a:ln>
            <a:solidFill>
              <a:schemeClr val="tx1"/>
            </a:solidFill>
          </a:ln>
        </p:spPr>
      </p:pic>
      <p:grpSp>
        <p:nvGrpSpPr>
          <p:cNvPr id="23" name="Group 22">
            <a:extLst>
              <a:ext uri="{FF2B5EF4-FFF2-40B4-BE49-F238E27FC236}">
                <a16:creationId xmlns:a16="http://schemas.microsoft.com/office/drawing/2014/main" id="{C4B28C0F-4F20-5C11-9467-F1C74142EDC7}"/>
              </a:ext>
            </a:extLst>
          </p:cNvPr>
          <p:cNvGrpSpPr/>
          <p:nvPr/>
        </p:nvGrpSpPr>
        <p:grpSpPr>
          <a:xfrm>
            <a:off x="531838" y="3330766"/>
            <a:ext cx="4182113" cy="3136585"/>
            <a:chOff x="476654" y="3327631"/>
            <a:chExt cx="4182113" cy="3136585"/>
          </a:xfrm>
        </p:grpSpPr>
        <p:pic>
          <p:nvPicPr>
            <p:cNvPr id="11" name="Picture 10" descr="Chart&#10;&#10;Description automatically generated">
              <a:extLst>
                <a:ext uri="{FF2B5EF4-FFF2-40B4-BE49-F238E27FC236}">
                  <a16:creationId xmlns:a16="http://schemas.microsoft.com/office/drawing/2014/main" id="{7CA7703D-0BB7-15AB-8213-F25E232EC206}"/>
                </a:ext>
              </a:extLst>
            </p:cNvPr>
            <p:cNvPicPr>
              <a:picLocks noChangeAspect="1"/>
            </p:cNvPicPr>
            <p:nvPr/>
          </p:nvPicPr>
          <p:blipFill>
            <a:blip r:embed="rId5"/>
            <a:stretch>
              <a:fillRect/>
            </a:stretch>
          </p:blipFill>
          <p:spPr>
            <a:xfrm>
              <a:off x="476654" y="3327631"/>
              <a:ext cx="4182113" cy="3136585"/>
            </a:xfrm>
            <a:prstGeom prst="rect">
              <a:avLst/>
            </a:prstGeom>
          </p:spPr>
        </p:pic>
        <p:sp>
          <p:nvSpPr>
            <p:cNvPr id="13" name="Oval 12">
              <a:extLst>
                <a:ext uri="{FF2B5EF4-FFF2-40B4-BE49-F238E27FC236}">
                  <a16:creationId xmlns:a16="http://schemas.microsoft.com/office/drawing/2014/main" id="{86676E36-00CC-8B9C-1E46-8377EFB2D94D}"/>
                </a:ext>
              </a:extLst>
            </p:cNvPr>
            <p:cNvSpPr/>
            <p:nvPr/>
          </p:nvSpPr>
          <p:spPr>
            <a:xfrm>
              <a:off x="1962201" y="4194597"/>
              <a:ext cx="107004" cy="10972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3BBFBBD-A8CA-5596-C33E-6A26AF78AB24}"/>
                </a:ext>
              </a:extLst>
            </p:cNvPr>
            <p:cNvCxnSpPr/>
            <p:nvPr/>
          </p:nvCxnSpPr>
          <p:spPr>
            <a:xfrm flipH="1">
              <a:off x="2069205" y="3891064"/>
              <a:ext cx="294616" cy="3035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AC5C487-AFAD-7DE0-0594-56993D4D40F4}"/>
                </a:ext>
              </a:extLst>
            </p:cNvPr>
            <p:cNvSpPr txBox="1"/>
            <p:nvPr/>
          </p:nvSpPr>
          <p:spPr>
            <a:xfrm>
              <a:off x="2426371" y="4099227"/>
              <a:ext cx="1212866"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i="1" baseline="-25000" dirty="0">
                  <a:latin typeface="Garamond" panose="02020404030301010803" pitchFamily="18" charset="0"/>
                  <a:ea typeface="Times New Roman" panose="02020603050405020304" pitchFamily="18" charset="0"/>
                  <a:cs typeface="Times New Roman" panose="02020603050405020304" pitchFamily="18" charset="0"/>
                </a:rPr>
                <a:t>0</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0.8 Hz</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US" dirty="0"/>
            </a:p>
          </p:txBody>
        </p:sp>
      </p:grpSp>
      <p:sp>
        <p:nvSpPr>
          <p:cNvPr id="18" name="TextBox 17">
            <a:extLst>
              <a:ext uri="{FF2B5EF4-FFF2-40B4-BE49-F238E27FC236}">
                <a16:creationId xmlns:a16="http://schemas.microsoft.com/office/drawing/2014/main" id="{9C6A2A99-6978-EC0E-F75D-DC32B22FC66B}"/>
              </a:ext>
            </a:extLst>
          </p:cNvPr>
          <p:cNvSpPr txBox="1"/>
          <p:nvPr/>
        </p:nvSpPr>
        <p:spPr>
          <a:xfrm>
            <a:off x="4961887" y="5701413"/>
            <a:ext cx="4182113" cy="646331"/>
          </a:xfrm>
          <a:prstGeom prst="rect">
            <a:avLst/>
          </a:prstGeom>
          <a:solidFill>
            <a:schemeClr val="bg1"/>
          </a:solidFill>
        </p:spPr>
        <p:txBody>
          <a:bodyPr wrap="square">
            <a:spAutoFit/>
          </a:bodyPr>
          <a:lstStyle/>
          <a:p>
            <a:pPr algn="ctr"/>
            <a:r>
              <a:rPr lang="en-US" i="1" dirty="0">
                <a:latin typeface="Garamond" panose="02020404030301010803" pitchFamily="18" charset="0"/>
                <a:ea typeface="Calibri" panose="020F0502020204030204" pitchFamily="34" charset="0"/>
                <a:cs typeface="Calibri Light" panose="020F0302020204030204" pitchFamily="34" charset="0"/>
              </a:rPr>
              <a:t>Figure 8. </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If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Vs</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of the soil column underlying station a is 220 m/s, then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d</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is 68.75 m.</a:t>
            </a:r>
            <a:endParaRPr lang="en-US" dirty="0"/>
          </a:p>
        </p:txBody>
      </p:sp>
      <p:grpSp>
        <p:nvGrpSpPr>
          <p:cNvPr id="24" name="Group 23">
            <a:extLst>
              <a:ext uri="{FF2B5EF4-FFF2-40B4-BE49-F238E27FC236}">
                <a16:creationId xmlns:a16="http://schemas.microsoft.com/office/drawing/2014/main" id="{3EF1C7AB-DD91-4FE1-9875-DED65EBEE76D}"/>
              </a:ext>
            </a:extLst>
          </p:cNvPr>
          <p:cNvGrpSpPr/>
          <p:nvPr/>
        </p:nvGrpSpPr>
        <p:grpSpPr>
          <a:xfrm>
            <a:off x="5282120" y="3715562"/>
            <a:ext cx="3686782" cy="1893962"/>
            <a:chOff x="5282120" y="4599136"/>
            <a:chExt cx="3258767" cy="1183105"/>
          </a:xfrm>
        </p:grpSpPr>
        <p:sp>
          <p:nvSpPr>
            <p:cNvPr id="19" name="Rectangle 18">
              <a:extLst>
                <a:ext uri="{FF2B5EF4-FFF2-40B4-BE49-F238E27FC236}">
                  <a16:creationId xmlns:a16="http://schemas.microsoft.com/office/drawing/2014/main" id="{98138372-AC85-574A-33F5-8B58F069BAB2}"/>
                </a:ext>
              </a:extLst>
            </p:cNvPr>
            <p:cNvSpPr/>
            <p:nvPr/>
          </p:nvSpPr>
          <p:spPr>
            <a:xfrm>
              <a:off x="5282120" y="4599136"/>
              <a:ext cx="3258767" cy="1157591"/>
            </a:xfrm>
            <a:prstGeom prst="rect">
              <a:avLst/>
            </a:prstGeom>
            <a:solidFill>
              <a:srgbClr val="3E8E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4F9DAB-57E1-3E6E-7E1D-F0AB9CD5DB85}"/>
                </a:ext>
              </a:extLst>
            </p:cNvPr>
            <p:cNvSpPr/>
            <p:nvPr/>
          </p:nvSpPr>
          <p:spPr>
            <a:xfrm>
              <a:off x="5282120" y="5406599"/>
              <a:ext cx="3258767" cy="37564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8BF832E4-F518-A02E-B2FB-6A6FEC4CB07C}"/>
              </a:ext>
            </a:extLst>
          </p:cNvPr>
          <p:cNvSpPr txBox="1"/>
          <p:nvPr/>
        </p:nvSpPr>
        <p:spPr>
          <a:xfrm>
            <a:off x="1773790" y="2870749"/>
            <a:ext cx="5587405" cy="674865"/>
          </a:xfrm>
          <a:prstGeom prst="rect">
            <a:avLst/>
          </a:prstGeom>
          <a:solidFill>
            <a:schemeClr val="bg1"/>
          </a:solid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6. </a:t>
            </a:r>
            <a:r>
              <a:rPr lang="en-US" dirty="0">
                <a:latin typeface="Garamond" panose="02020404030301010803" pitchFamily="18" charset="0"/>
                <a:ea typeface="Calibri" panose="020F0502020204030204" pitchFamily="34" charset="0"/>
                <a:cs typeface="Calibri Light" panose="020F0302020204030204" pitchFamily="34" charset="0"/>
              </a:rPr>
              <a:t>Schematic of soil, reference rock, and bedrock recordings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B99C048C-BF99-4718-B39D-94C35AD73AFC}"/>
              </a:ext>
            </a:extLst>
          </p:cNvPr>
          <p:cNvSpPr txBox="1"/>
          <p:nvPr/>
        </p:nvSpPr>
        <p:spPr>
          <a:xfrm>
            <a:off x="372470" y="6475712"/>
            <a:ext cx="4579455" cy="378502"/>
          </a:xfrm>
          <a:prstGeom prst="rect">
            <a:avLst/>
          </a:prstGeom>
          <a:solidFill>
            <a:schemeClr val="bg1"/>
          </a:solidFill>
        </p:spPr>
        <p:txBody>
          <a:bodyPr wrap="square" rtlCol="0">
            <a:spAutoFit/>
          </a:bodyPr>
          <a:lstStyle/>
          <a:p>
            <a:pPr marL="0" marR="0" algn="ctr">
              <a:lnSpc>
                <a:spcPct val="107000"/>
              </a:lnSpc>
              <a:spcBef>
                <a:spcPts val="0"/>
              </a:spcBef>
              <a:spcAft>
                <a:spcPts val="800"/>
              </a:spcAft>
            </a:pPr>
            <a:r>
              <a:rPr lang="en-US" i="1" dirty="0">
                <a:latin typeface="Garamond" panose="02020404030301010803" pitchFamily="18" charset="0"/>
                <a:ea typeface="Calibri" panose="020F0502020204030204" pitchFamily="34" charset="0"/>
                <a:cs typeface="Calibri Light" panose="020F0302020204030204" pitchFamily="34" charset="0"/>
              </a:rPr>
              <a:t>Figure 7. </a:t>
            </a:r>
            <a:r>
              <a:rPr lang="en-US" dirty="0">
                <a:latin typeface="Garamond" panose="02020404030301010803" pitchFamily="18" charset="0"/>
                <a:ea typeface="Calibri" panose="020F0502020204030204" pitchFamily="34" charset="0"/>
                <a:cs typeface="Calibri Light" panose="020F0302020204030204" pitchFamily="34" charset="0"/>
              </a:rPr>
              <a:t>HVSR curve with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a:t>
            </a:r>
            <a:r>
              <a:rPr lang="en-US" i="1" baseline="-25000" dirty="0">
                <a:latin typeface="Garamond" panose="02020404030301010803" pitchFamily="18" charset="0"/>
                <a:ea typeface="Times New Roman" panose="02020603050405020304" pitchFamily="18" charset="0"/>
                <a:cs typeface="Times New Roman" panose="02020603050405020304" pitchFamily="18" charset="0"/>
              </a:rPr>
              <a:t>0</a:t>
            </a:r>
            <a:r>
              <a:rPr lang="en-US" dirty="0">
                <a:latin typeface="Garamond" panose="02020404030301010803" pitchFamily="18" charset="0"/>
                <a:ea typeface="Calibri" panose="020F0502020204030204" pitchFamily="34" charset="0"/>
                <a:cs typeface="Calibri Light" panose="020F0302020204030204" pitchFamily="34" charset="0"/>
              </a:rPr>
              <a:t> labeled.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B01B62B-AA88-EE4C-7524-D13AB18E4474}"/>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5</a:t>
            </a:r>
          </a:p>
        </p:txBody>
      </p:sp>
      <p:sp>
        <p:nvSpPr>
          <p:cNvPr id="26" name="TextBox 25">
            <a:extLst>
              <a:ext uri="{FF2B5EF4-FFF2-40B4-BE49-F238E27FC236}">
                <a16:creationId xmlns:a16="http://schemas.microsoft.com/office/drawing/2014/main" id="{2FC11C7B-1730-7FAC-94DB-C31FA8BAC4BA}"/>
              </a:ext>
            </a:extLst>
          </p:cNvPr>
          <p:cNvSpPr txBox="1"/>
          <p:nvPr/>
        </p:nvSpPr>
        <p:spPr>
          <a:xfrm>
            <a:off x="1154369" y="3630320"/>
            <a:ext cx="803472" cy="276999"/>
          </a:xfrm>
          <a:prstGeom prst="rect">
            <a:avLst/>
          </a:prstGeom>
          <a:solidFill>
            <a:schemeClr val="bg1"/>
          </a:solidFill>
        </p:spPr>
        <p:txBody>
          <a:bodyPr wrap="square" lIns="0" tIns="0" rIns="0" bIns="0">
            <a:spAutoFit/>
          </a:bodyPr>
          <a:lstStyle/>
          <a:p>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Station a</a:t>
            </a:r>
            <a:endParaRPr lang="en-US" dirty="0"/>
          </a:p>
        </p:txBody>
      </p:sp>
      <p:sp>
        <p:nvSpPr>
          <p:cNvPr id="27" name="Rectangle 26">
            <a:extLst>
              <a:ext uri="{FF2B5EF4-FFF2-40B4-BE49-F238E27FC236}">
                <a16:creationId xmlns:a16="http://schemas.microsoft.com/office/drawing/2014/main" id="{BF31C75D-08F4-383A-2D16-5B61BCFA578B}"/>
              </a:ext>
            </a:extLst>
          </p:cNvPr>
          <p:cNvSpPr/>
          <p:nvPr/>
        </p:nvSpPr>
        <p:spPr>
          <a:xfrm>
            <a:off x="7049380" y="3529319"/>
            <a:ext cx="182880" cy="1828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874DA6D-9CBE-7EAC-9492-3F4B5001CC69}"/>
              </a:ext>
            </a:extLst>
          </p:cNvPr>
          <p:cNvSpPr txBox="1"/>
          <p:nvPr/>
        </p:nvSpPr>
        <p:spPr>
          <a:xfrm>
            <a:off x="7444771" y="3142438"/>
            <a:ext cx="803472" cy="276999"/>
          </a:xfrm>
          <a:prstGeom prst="rect">
            <a:avLst/>
          </a:prstGeom>
          <a:solidFill>
            <a:schemeClr val="bg1"/>
          </a:solidFill>
        </p:spPr>
        <p:txBody>
          <a:bodyPr wrap="square" lIns="0" tIns="0" rIns="0" bIns="0">
            <a:spAutoFit/>
          </a:bodyPr>
          <a:lstStyle/>
          <a:p>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Station a</a:t>
            </a:r>
            <a:endParaRPr lang="en-US" dirty="0"/>
          </a:p>
        </p:txBody>
      </p:sp>
      <p:cxnSp>
        <p:nvCxnSpPr>
          <p:cNvPr id="29" name="Straight Arrow Connector 28">
            <a:extLst>
              <a:ext uri="{FF2B5EF4-FFF2-40B4-BE49-F238E27FC236}">
                <a16:creationId xmlns:a16="http://schemas.microsoft.com/office/drawing/2014/main" id="{21FB70D7-C878-FBFA-F097-59DC3BE46E73}"/>
              </a:ext>
            </a:extLst>
          </p:cNvPr>
          <p:cNvCxnSpPr>
            <a:cxnSpLocks/>
            <a:endCxn id="27" idx="3"/>
          </p:cNvCxnSpPr>
          <p:nvPr/>
        </p:nvCxnSpPr>
        <p:spPr>
          <a:xfrm flipH="1">
            <a:off x="7232260" y="3419437"/>
            <a:ext cx="212511" cy="2013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A1840E1-9EA3-F7D6-7058-3B8FD362E84A}"/>
              </a:ext>
            </a:extLst>
          </p:cNvPr>
          <p:cNvCxnSpPr>
            <a:cxnSpLocks/>
          </p:cNvCxnSpPr>
          <p:nvPr/>
        </p:nvCxnSpPr>
        <p:spPr>
          <a:xfrm>
            <a:off x="6915925" y="3712199"/>
            <a:ext cx="0" cy="129598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8F761E8-A8DF-95BC-8FAC-BF189698380A}"/>
              </a:ext>
            </a:extLst>
          </p:cNvPr>
          <p:cNvSpPr txBox="1"/>
          <p:nvPr/>
        </p:nvSpPr>
        <p:spPr>
          <a:xfrm>
            <a:off x="5400176" y="4509559"/>
            <a:ext cx="1212866"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d</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68.75 m</a:t>
            </a:r>
            <a:endParaRPr lang="en-US" dirty="0"/>
          </a:p>
        </p:txBody>
      </p:sp>
      <p:sp>
        <p:nvSpPr>
          <p:cNvPr id="41" name="TextBox 40">
            <a:extLst>
              <a:ext uri="{FF2B5EF4-FFF2-40B4-BE49-F238E27FC236}">
                <a16:creationId xmlns:a16="http://schemas.microsoft.com/office/drawing/2014/main" id="{C0003E81-FDE8-26AF-2845-99F8E7092D67}"/>
              </a:ext>
            </a:extLst>
          </p:cNvPr>
          <p:cNvSpPr txBox="1"/>
          <p:nvPr/>
        </p:nvSpPr>
        <p:spPr>
          <a:xfrm>
            <a:off x="7521319" y="4041504"/>
            <a:ext cx="1326411" cy="369332"/>
          </a:xfrm>
          <a:prstGeom prst="rect">
            <a:avLst/>
          </a:prstGeom>
          <a:solidFill>
            <a:schemeClr val="bg1"/>
          </a:solidFill>
        </p:spPr>
        <p:txBody>
          <a:bodyPr wrap="square">
            <a:spAutoFit/>
          </a:bodyPr>
          <a:lstStyle/>
          <a:p>
            <a:r>
              <a:rPr lang="en-US" sz="1800" i="1" dirty="0">
                <a:effectLst/>
                <a:latin typeface="Garamond" panose="02020404030301010803" pitchFamily="18" charset="0"/>
                <a:ea typeface="Times New Roman" panose="02020603050405020304" pitchFamily="18" charset="0"/>
                <a:cs typeface="Calibri" panose="020F0502020204030204" pitchFamily="34" charset="0"/>
              </a:rPr>
              <a:t>β</a:t>
            </a:r>
            <a:r>
              <a:rPr lang="en-US" sz="1800" i="1" baseline="-25000" dirty="0">
                <a:effectLst/>
                <a:latin typeface="Garamond" panose="02020404030301010803" pitchFamily="18" charset="0"/>
                <a:ea typeface="Times New Roman" panose="02020603050405020304" pitchFamily="18" charset="0"/>
                <a:cs typeface="Times New Roman" panose="02020603050405020304" pitchFamily="18" charset="0"/>
              </a:rPr>
              <a:t> </a:t>
            </a: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 220 m/s </a:t>
            </a:r>
            <a:endParaRPr lang="en-US" dirty="0"/>
          </a:p>
        </p:txBody>
      </p:sp>
      <p:cxnSp>
        <p:nvCxnSpPr>
          <p:cNvPr id="3" name="Straight Connector 2">
            <a:extLst>
              <a:ext uri="{FF2B5EF4-FFF2-40B4-BE49-F238E27FC236}">
                <a16:creationId xmlns:a16="http://schemas.microsoft.com/office/drawing/2014/main" id="{50632155-5D1B-6184-362E-DA6047D9A95D}"/>
              </a:ext>
            </a:extLst>
          </p:cNvPr>
          <p:cNvCxnSpPr>
            <a:cxnSpLocks/>
          </p:cNvCxnSpPr>
          <p:nvPr/>
        </p:nvCxnSpPr>
        <p:spPr>
          <a:xfrm>
            <a:off x="2020874" y="2870749"/>
            <a:ext cx="507750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E57E7A-7EF9-4951-072C-DCDD6D89F565}"/>
                  </a:ext>
                </a:extLst>
              </p:cNvPr>
              <p:cNvSpPr txBox="1"/>
              <p:nvPr/>
            </p:nvSpPr>
            <p:spPr>
              <a:xfrm>
                <a:off x="2468434" y="3598395"/>
                <a:ext cx="2103566" cy="485646"/>
              </a:xfrm>
              <a:prstGeom prst="rect">
                <a:avLst/>
              </a:prstGeom>
              <a:noFill/>
            </p:spPr>
            <p:txBody>
              <a:bodyPr wrap="square">
                <a:spAutoFit/>
              </a:bodyPr>
              <a:lstStyle/>
              <a:p>
                <a14:m>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𝑠</m:t>
                            </m:r>
                          </m:sub>
                        </m:sSub>
                      </m:num>
                      <m:den>
                        <m:r>
                          <a:rPr lang="en-US" i="0">
                            <a:latin typeface="Cambria Math" panose="02040503050406030204" pitchFamily="18" charset="0"/>
                          </a:rPr>
                          <m:t>4</m:t>
                        </m:r>
                        <m:r>
                          <a:rPr lang="en-US" i="1">
                            <a:latin typeface="Cambria Math" panose="02040503050406030204" pitchFamily="18" charset="0"/>
                          </a:rPr>
                          <m:t>𝑑</m:t>
                        </m:r>
                      </m:den>
                    </m:f>
                  </m:oMath>
                </a14:m>
                <a:r>
                  <a:rPr lang="en-US" dirty="0"/>
                  <a:t>                  </a:t>
                </a:r>
                <a:r>
                  <a:rPr lang="en-US" dirty="0">
                    <a:latin typeface="Garamond" panose="02020404030301010803" pitchFamily="18" charset="0"/>
                  </a:rPr>
                  <a:t>                                  </a:t>
                </a:r>
              </a:p>
            </p:txBody>
          </p:sp>
        </mc:Choice>
        <mc:Fallback xmlns="">
          <p:sp>
            <p:nvSpPr>
              <p:cNvPr id="7" name="TextBox 6">
                <a:extLst>
                  <a:ext uri="{FF2B5EF4-FFF2-40B4-BE49-F238E27FC236}">
                    <a16:creationId xmlns:a16="http://schemas.microsoft.com/office/drawing/2014/main" id="{99E57E7A-7EF9-4951-072C-DCDD6D89F565}"/>
                  </a:ext>
                </a:extLst>
              </p:cNvPr>
              <p:cNvSpPr txBox="1">
                <a:spLocks noRot="1" noChangeAspect="1" noMove="1" noResize="1" noEditPoints="1" noAdjustHandles="1" noChangeArrowheads="1" noChangeShapeType="1" noTextEdit="1"/>
              </p:cNvSpPr>
              <p:nvPr/>
            </p:nvSpPr>
            <p:spPr>
              <a:xfrm>
                <a:off x="2468434" y="3598395"/>
                <a:ext cx="2103566" cy="485646"/>
              </a:xfrm>
              <a:prstGeom prst="rect">
                <a:avLst/>
              </a:prstGeom>
              <a:blipFill>
                <a:blip r:embed="rId6"/>
                <a:stretch>
                  <a:fillRect l="-870" b="-2500"/>
                </a:stretch>
              </a:blipFill>
            </p:spPr>
            <p:txBody>
              <a:bodyPr/>
              <a:lstStyle/>
              <a:p>
                <a:r>
                  <a:rPr lang="en-US">
                    <a:noFill/>
                  </a:rPr>
                  <a:t> </a:t>
                </a:r>
              </a:p>
            </p:txBody>
          </p:sp>
        </mc:Fallback>
      </mc:AlternateContent>
    </p:spTree>
    <p:extLst>
      <p:ext uri="{BB962C8B-B14F-4D97-AF65-F5344CB8AC3E}">
        <p14:creationId xmlns:p14="http://schemas.microsoft.com/office/powerpoint/2010/main" val="243681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DE654C-7E15-417D-9418-C26EDC3CCC2F}"/>
              </a:ext>
            </a:extLst>
          </p:cNvPr>
          <p:cNvSpPr txBox="1"/>
          <p:nvPr/>
        </p:nvSpPr>
        <p:spPr>
          <a:xfrm>
            <a:off x="372470" y="242106"/>
            <a:ext cx="8475260" cy="461665"/>
          </a:xfrm>
          <a:prstGeom prst="rect">
            <a:avLst/>
          </a:prstGeom>
          <a:noFill/>
        </p:spPr>
        <p:txBody>
          <a:bodyPr wrap="square">
            <a:spAutoFit/>
          </a:bodyPr>
          <a:lstStyle/>
          <a:p>
            <a:pPr algn="ctr"/>
            <a:r>
              <a:rPr lang="en-US" sz="2400" b="1" dirty="0">
                <a:latin typeface="Garamond" panose="02020404030301010803" pitchFamily="18" charset="0"/>
                <a:cs typeface="Times New Roman" panose="02020603050405020304" pitchFamily="18" charset="0"/>
              </a:rPr>
              <a:t>HVSR curve development</a:t>
            </a:r>
          </a:p>
        </p:txBody>
      </p:sp>
      <p:pic>
        <p:nvPicPr>
          <p:cNvPr id="3" name="Picture 2">
            <a:extLst>
              <a:ext uri="{FF2B5EF4-FFF2-40B4-BE49-F238E27FC236}">
                <a16:creationId xmlns:a16="http://schemas.microsoft.com/office/drawing/2014/main" id="{0ED914C2-9ED0-4F0C-A5F9-250A3929214C}"/>
              </a:ext>
            </a:extLst>
          </p:cNvPr>
          <p:cNvPicPr>
            <a:picLocks noChangeAspect="1"/>
          </p:cNvPicPr>
          <p:nvPr/>
        </p:nvPicPr>
        <p:blipFill>
          <a:blip r:embed="rId3"/>
          <a:stretch>
            <a:fillRect/>
          </a:stretch>
        </p:blipFill>
        <p:spPr>
          <a:xfrm>
            <a:off x="2810748" y="5029041"/>
            <a:ext cx="6596444" cy="1828959"/>
          </a:xfrm>
          <a:prstGeom prst="rect">
            <a:avLst/>
          </a:prstGeom>
        </p:spPr>
      </p:pic>
      <p:pic>
        <p:nvPicPr>
          <p:cNvPr id="4" name="Picture 3">
            <a:extLst>
              <a:ext uri="{FF2B5EF4-FFF2-40B4-BE49-F238E27FC236}">
                <a16:creationId xmlns:a16="http://schemas.microsoft.com/office/drawing/2014/main" id="{518E14A1-94EE-4670-8D5A-4284C89F202D}"/>
              </a:ext>
            </a:extLst>
          </p:cNvPr>
          <p:cNvPicPr>
            <a:picLocks noChangeAspect="1"/>
          </p:cNvPicPr>
          <p:nvPr/>
        </p:nvPicPr>
        <p:blipFill>
          <a:blip r:embed="rId4"/>
          <a:stretch>
            <a:fillRect/>
          </a:stretch>
        </p:blipFill>
        <p:spPr>
          <a:xfrm>
            <a:off x="923213" y="940223"/>
            <a:ext cx="7297573" cy="4924129"/>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1B4E86BB-0FF7-461D-A92A-50EC76462B09}"/>
              </a:ext>
            </a:extLst>
          </p:cNvPr>
          <p:cNvSpPr txBox="1"/>
          <p:nvPr/>
        </p:nvSpPr>
        <p:spPr>
          <a:xfrm>
            <a:off x="876133" y="5894816"/>
            <a:ext cx="7391731" cy="972126"/>
          </a:xfrm>
          <a:prstGeom prst="rect">
            <a:avLst/>
          </a:prstGeom>
          <a:noFill/>
        </p:spPr>
        <p:txBody>
          <a:bodyPr wrap="square">
            <a:spAutoFit/>
          </a:bodyPr>
          <a:lstStyle/>
          <a:p>
            <a:pPr marL="0" marR="0" algn="ctr">
              <a:lnSpc>
                <a:spcPct val="107000"/>
              </a:lnSpc>
              <a:spcBef>
                <a:spcPts val="0"/>
              </a:spcBef>
              <a:spcAft>
                <a:spcPts val="0"/>
              </a:spcAft>
            </a:pPr>
            <a:r>
              <a:rPr lang="en-US" sz="1800" i="1" dirty="0">
                <a:effectLst/>
                <a:latin typeface="Garamond" panose="02020404030301010803" pitchFamily="18" charset="0"/>
                <a:ea typeface="Times New Roman" panose="02020603050405020304" pitchFamily="18" charset="0"/>
                <a:cs typeface="Times New Roman" panose="02020603050405020304" pitchFamily="18" charset="0"/>
              </a:rPr>
              <a:t>Figure 9.</a:t>
            </a:r>
            <a:r>
              <a:rPr lang="en-US" sz="1800" dirty="0">
                <a:effectLst/>
                <a:latin typeface="Garamond" panose="02020404030301010803" pitchFamily="18" charset="0"/>
                <a:ea typeface="Times New Roman" panose="02020603050405020304" pitchFamily="18" charset="0"/>
                <a:cs typeface="Times New Roman" panose="02020603050405020304" pitchFamily="18" charset="0"/>
              </a:rPr>
              <a:t> Processing steps for computing HVSR curves, a) time series, b) Fourier amplitude spectra (horizontal and vertical), c) individual HVSR curves and d) final averaged HVSR curve.</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29A728C-0921-49A9-AA8A-55BB99DB292F}"/>
              </a:ext>
            </a:extLst>
          </p:cNvPr>
          <p:cNvSpPr txBox="1"/>
          <p:nvPr/>
        </p:nvSpPr>
        <p:spPr>
          <a:xfrm>
            <a:off x="8843918" y="0"/>
            <a:ext cx="293670" cy="369332"/>
          </a:xfrm>
          <a:prstGeom prst="rect">
            <a:avLst/>
          </a:prstGeom>
          <a:solidFill>
            <a:schemeClr val="bg1"/>
          </a:solidFill>
          <a:ln w="6350">
            <a:solidFill>
              <a:schemeClr val="tx1"/>
            </a:solidFill>
          </a:ln>
          <a:effectLst/>
        </p:spPr>
        <p:txBody>
          <a:bodyPr wrap="none" rtlCol="0">
            <a:spAutoFit/>
          </a:bodyPr>
          <a:lstStyle/>
          <a:p>
            <a:r>
              <a:rPr lang="en-US" i="1" dirty="0">
                <a:latin typeface="Garamond" panose="02020404030301010803" pitchFamily="18" charset="0"/>
                <a:cs typeface="Times New Roman" panose="02020603050405020304" pitchFamily="18" charset="0"/>
              </a:rPr>
              <a:t>6</a:t>
            </a:r>
          </a:p>
        </p:txBody>
      </p:sp>
    </p:spTree>
    <p:extLst>
      <p:ext uri="{BB962C8B-B14F-4D97-AF65-F5344CB8AC3E}">
        <p14:creationId xmlns:p14="http://schemas.microsoft.com/office/powerpoint/2010/main" val="314427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C1C84-4AC7-B6C2-4D61-311225AEEF09}"/>
              </a:ext>
            </a:extLst>
          </p:cNvPr>
          <p:cNvSpPr txBox="1"/>
          <p:nvPr/>
        </p:nvSpPr>
        <p:spPr>
          <a:xfrm>
            <a:off x="372470" y="2148727"/>
            <a:ext cx="8475260" cy="2923877"/>
          </a:xfrm>
          <a:prstGeom prst="rect">
            <a:avLst/>
          </a:prstGeom>
          <a:noFill/>
        </p:spPr>
        <p:txBody>
          <a:bodyPr wrap="square">
            <a:spAutoFit/>
          </a:bodyPr>
          <a:lstStyle/>
          <a:p>
            <a:pPr algn="ctr"/>
            <a:r>
              <a:rPr lang="en-US" sz="3200" b="1" i="1" dirty="0">
                <a:effectLst/>
                <a:latin typeface="Garamond" panose="02020404030301010803" pitchFamily="18" charset="0"/>
                <a:ea typeface="Calibri" panose="020F0502020204030204" pitchFamily="34" charset="0"/>
                <a:cs typeface="Times New Roman" panose="02020603050405020304" pitchFamily="18" charset="0"/>
              </a:rPr>
              <a:t>Site characterization maps of New England based on geophysical and geologic data</a:t>
            </a:r>
          </a:p>
          <a:p>
            <a:pPr algn="ctr"/>
            <a:endParaRPr lang="en-US" sz="3200" b="1" dirty="0">
              <a:effectLst/>
              <a:latin typeface="Garamond" panose="02020404030301010803" pitchFamily="18" charset="0"/>
              <a:ea typeface="Calibri" panose="020F0502020204030204" pitchFamily="34" charset="0"/>
              <a:cs typeface="Times New Roman" panose="02020603050405020304" pitchFamily="18" charset="0"/>
            </a:endParaRPr>
          </a:p>
          <a:p>
            <a:pPr algn="ctr"/>
            <a:r>
              <a:rPr lang="en-US" sz="2400" b="1" i="1" dirty="0">
                <a:latin typeface="Garamond" panose="02020404030301010803" pitchFamily="18" charset="0"/>
                <a:cs typeface="Times New Roman" panose="02020603050405020304" pitchFamily="18" charset="0"/>
              </a:rPr>
              <a:t>Dissertation chapter 1 (in review)</a:t>
            </a:r>
          </a:p>
          <a:p>
            <a:pPr algn="ctr"/>
            <a:endParaRPr lang="en-US" sz="3200" dirty="0">
              <a:effectLst/>
              <a:latin typeface="Garamond" panose="02020404030301010803" pitchFamily="18" charset="0"/>
              <a:ea typeface="Calibri" panose="020F0502020204030204" pitchFamily="34" charset="0"/>
              <a:cs typeface="Times New Roman" panose="02020603050405020304" pitchFamily="18" charset="0"/>
            </a:endParaRPr>
          </a:p>
          <a:p>
            <a:pPr algn="ctr"/>
            <a:endParaRPr lang="en-US" sz="3200" b="1" dirty="0">
              <a:latin typeface="Garamond" panose="020204040303010108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FE6899C-DF35-4F61-AA85-313551BE3B11}"/>
              </a:ext>
            </a:extLst>
          </p:cNvPr>
          <p:cNvPicPr>
            <a:picLocks noChangeAspect="1"/>
          </p:cNvPicPr>
          <p:nvPr/>
        </p:nvPicPr>
        <p:blipFill>
          <a:blip r:embed="rId2"/>
          <a:stretch>
            <a:fillRect/>
          </a:stretch>
        </p:blipFill>
        <p:spPr>
          <a:xfrm>
            <a:off x="2810748" y="5029041"/>
            <a:ext cx="6596444" cy="1828959"/>
          </a:xfrm>
          <a:prstGeom prst="rect">
            <a:avLst/>
          </a:prstGeom>
        </p:spPr>
      </p:pic>
    </p:spTree>
    <p:extLst>
      <p:ext uri="{BB962C8B-B14F-4D97-AF65-F5344CB8AC3E}">
        <p14:creationId xmlns:p14="http://schemas.microsoft.com/office/powerpoint/2010/main" val="315584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934FD-06E7-0A3A-AB3E-385EF035E178}"/>
              </a:ext>
            </a:extLst>
          </p:cNvPr>
          <p:cNvSpPr txBox="1"/>
          <p:nvPr/>
        </p:nvSpPr>
        <p:spPr>
          <a:xfrm>
            <a:off x="334370" y="1876353"/>
            <a:ext cx="8475260" cy="584775"/>
          </a:xfrm>
          <a:prstGeom prst="rect">
            <a:avLst/>
          </a:prstGeom>
          <a:noFill/>
        </p:spPr>
        <p:txBody>
          <a:bodyPr wrap="square">
            <a:spAutoFit/>
          </a:bodyPr>
          <a:lstStyle/>
          <a:p>
            <a:pPr algn="ctr"/>
            <a:r>
              <a:rPr lang="en-US" sz="3200" b="1" dirty="0">
                <a:latin typeface="Garamond" panose="02020404030301010803" pitchFamily="18" charset="0"/>
                <a:cs typeface="Times New Roman" panose="02020603050405020304" pitchFamily="18" charset="0"/>
              </a:rPr>
              <a:t>Data</a:t>
            </a:r>
          </a:p>
        </p:txBody>
      </p:sp>
    </p:spTree>
    <p:extLst>
      <p:ext uri="{BB962C8B-B14F-4D97-AF65-F5344CB8AC3E}">
        <p14:creationId xmlns:p14="http://schemas.microsoft.com/office/powerpoint/2010/main" val="645261142"/>
      </p:ext>
    </p:extLst>
  </p:cSld>
  <p:clrMapOvr>
    <a:masterClrMapping/>
  </p:clrMapOvr>
</p:sld>
</file>

<file path=ppt/theme/theme1.xml><?xml version="1.0" encoding="utf-8"?>
<a:theme xmlns:a="http://schemas.openxmlformats.org/drawingml/2006/main" name="UA PPT Template_Light">
  <a:themeElements>
    <a:clrScheme name="Custom 2">
      <a:dk1>
        <a:sysClr val="windowText" lastClr="000000"/>
      </a:dk1>
      <a:lt1>
        <a:sysClr val="window" lastClr="FFFFFF"/>
      </a:lt1>
      <a:dk2>
        <a:srgbClr val="242852"/>
      </a:dk2>
      <a:lt2>
        <a:srgbClr val="404040"/>
      </a:lt2>
      <a:accent1>
        <a:srgbClr val="3876AF"/>
      </a:accent1>
      <a:accent2>
        <a:srgbClr val="629DD1"/>
      </a:accent2>
      <a:accent3>
        <a:srgbClr val="8DABCE"/>
      </a:accent3>
      <a:accent4>
        <a:srgbClr val="B2B3B2"/>
      </a:accent4>
      <a:accent5>
        <a:srgbClr val="808080"/>
      </a:accent5>
      <a:accent6>
        <a:srgbClr val="40404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 PPT Template_Light.potx</Template>
  <TotalTime>75180</TotalTime>
  <Words>4840</Words>
  <Application>Microsoft Office PowerPoint</Application>
  <PresentationFormat>On-screen Show (4:3)</PresentationFormat>
  <Paragraphs>235</Paragraphs>
  <Slides>46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Cambria Math</vt:lpstr>
      <vt:lpstr>Garamond</vt:lpstr>
      <vt:lpstr>Times New Roman</vt:lpstr>
      <vt:lpstr>UA PPT Template_Light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Pontrelli, Marshall</cp:lastModifiedBy>
  <cp:revision>530</cp:revision>
  <cp:lastPrinted>2016-03-04T20:52:45Z</cp:lastPrinted>
  <dcterms:created xsi:type="dcterms:W3CDTF">2010-04-12T23:12:02Z</dcterms:created>
  <dcterms:modified xsi:type="dcterms:W3CDTF">2023-04-11T20:53:22Z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