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264" r:id="rId5"/>
    <p:sldId id="380" r:id="rId6"/>
    <p:sldId id="395" r:id="rId7"/>
    <p:sldId id="397" r:id="rId8"/>
    <p:sldId id="396" r:id="rId9"/>
    <p:sldId id="398" r:id="rId10"/>
    <p:sldId id="399" r:id="rId11"/>
    <p:sldId id="400" r:id="rId12"/>
    <p:sldId id="401" r:id="rId13"/>
    <p:sldId id="404" r:id="rId14"/>
    <p:sldId id="405" r:id="rId15"/>
    <p:sldId id="402" r:id="rId16"/>
    <p:sldId id="403" r:id="rId17"/>
    <p:sldId id="389" r:id="rId18"/>
    <p:sldId id="393" r:id="rId19"/>
    <p:sldId id="409" r:id="rId20"/>
    <p:sldId id="410" r:id="rId21"/>
    <p:sldId id="355" r:id="rId22"/>
    <p:sldId id="407" r:id="rId23"/>
    <p:sldId id="411" r:id="rId24"/>
    <p:sldId id="412" r:id="rId25"/>
    <p:sldId id="413" r:id="rId26"/>
    <p:sldId id="41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8" userDrawn="1">
          <p15:clr>
            <a:srgbClr val="A4A3A4"/>
          </p15:clr>
        </p15:guide>
        <p15:guide id="2" pos="2880" userDrawn="1">
          <p15:clr>
            <a:srgbClr val="A4A3A4"/>
          </p15:clr>
        </p15:guide>
        <p15:guide id="4" userDrawn="1">
          <p15:clr>
            <a:srgbClr val="A4A3A4"/>
          </p15:clr>
        </p15:guide>
        <p15:guide id="5" orient="horz" pos="2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E8EDE"/>
    <a:srgbClr val="996600"/>
    <a:srgbClr val="996633"/>
    <a:srgbClr val="843C0C"/>
    <a:srgbClr val="CC9900"/>
    <a:srgbClr val="C55A11"/>
    <a:srgbClr val="2072AE"/>
    <a:srgbClr val="3A72AB"/>
    <a:srgbClr val="BAD5E5"/>
    <a:srgbClr val="D4E1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8" autoAdjust="0"/>
    <p:restoredTop sz="90864" autoAdjust="0"/>
  </p:normalViewPr>
  <p:slideViewPr>
    <p:cSldViewPr snapToGrid="0" snapToObjects="1">
      <p:cViewPr varScale="1">
        <p:scale>
          <a:sx n="97" d="100"/>
          <a:sy n="97" d="100"/>
        </p:scale>
        <p:origin x="372" y="90"/>
      </p:cViewPr>
      <p:guideLst>
        <p:guide orient="horz" pos="1128"/>
        <p:guide pos="2880"/>
        <p:guide/>
        <p:guide orient="horz" pos="2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93A576-B0B7-6B46-9F1E-AF030D2C5E10}" type="datetimeFigureOut">
              <a:rPr lang="en-US" smtClean="0"/>
              <a:t>10/31/2022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26958-A1ED-794F-88BC-8475276990F4}" type="slidenum">
              <a:rPr lang="en-US" smtClean="0"/>
              <a:t>‹#›</a:t>
            </a:fld>
            <a:endParaRPr lang="en-US"/>
          </a:p>
        </p:txBody>
      </p:sp>
    </p:spTree>
    <p:extLst>
      <p:ext uri="{BB962C8B-B14F-4D97-AF65-F5344CB8AC3E}">
        <p14:creationId xmlns:p14="http://schemas.microsoft.com/office/powerpoint/2010/main" val="1256499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a:t>
            </a:fld>
            <a:endParaRPr lang="en-US"/>
          </a:p>
        </p:txBody>
      </p:sp>
    </p:spTree>
    <p:extLst>
      <p:ext uri="{BB962C8B-B14F-4D97-AF65-F5344CB8AC3E}">
        <p14:creationId xmlns:p14="http://schemas.microsoft.com/office/powerpoint/2010/main" val="43923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4</a:t>
            </a:fld>
            <a:endParaRPr lang="en-US"/>
          </a:p>
        </p:txBody>
      </p:sp>
    </p:spTree>
    <p:extLst>
      <p:ext uri="{BB962C8B-B14F-4D97-AF65-F5344CB8AC3E}">
        <p14:creationId xmlns:p14="http://schemas.microsoft.com/office/powerpoint/2010/main" val="411429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5</a:t>
            </a:fld>
            <a:endParaRPr lang="en-US"/>
          </a:p>
        </p:txBody>
      </p:sp>
    </p:spTree>
    <p:extLst>
      <p:ext uri="{BB962C8B-B14F-4D97-AF65-F5344CB8AC3E}">
        <p14:creationId xmlns:p14="http://schemas.microsoft.com/office/powerpoint/2010/main" val="271931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9</a:t>
            </a:fld>
            <a:endParaRPr lang="en-US"/>
          </a:p>
        </p:txBody>
      </p:sp>
    </p:spTree>
    <p:extLst>
      <p:ext uri="{BB962C8B-B14F-4D97-AF65-F5344CB8AC3E}">
        <p14:creationId xmlns:p14="http://schemas.microsoft.com/office/powerpoint/2010/main" val="85788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12</a:t>
            </a:fld>
            <a:endParaRPr lang="en-US"/>
          </a:p>
        </p:txBody>
      </p:sp>
    </p:spTree>
    <p:extLst>
      <p:ext uri="{BB962C8B-B14F-4D97-AF65-F5344CB8AC3E}">
        <p14:creationId xmlns:p14="http://schemas.microsoft.com/office/powerpoint/2010/main" val="159525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976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785/0120150259" TargetMode="External"/><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hyperlink" Target="https://doi.org/10.1785/0120060267" TargetMode="External"/><Relationship Id="rId4" Type="http://schemas.openxmlformats.org/officeDocument/2006/relationships/hyperlink" Target="https://dx.doi.org/10.2139/ssrn.4214053"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6.jpg"/><Relationship Id="rId5" Type="http://schemas.openxmlformats.org/officeDocument/2006/relationships/image" Target="../media/image43.png"/><Relationship Id="rId10" Type="http://schemas.openxmlformats.org/officeDocument/2006/relationships/image" Target="../media/image45.jp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74419"/>
            <a:ext cx="9144000" cy="3816429"/>
          </a:xfrm>
          <a:prstGeom prst="rect">
            <a:avLst/>
          </a:prstGeom>
          <a:noFill/>
        </p:spPr>
        <p:txBody>
          <a:bodyPr wrap="square" rtlCol="0">
            <a:spAutoFit/>
          </a:bodyPr>
          <a:lstStyle/>
          <a:p>
            <a:pPr algn="ctr"/>
            <a:r>
              <a:rPr lang="en-US" sz="2900" b="1" dirty="0">
                <a:latin typeface="Times New Roman" panose="02020603050405020304" pitchFamily="18" charset="0"/>
                <a:cs typeface="Times New Roman" panose="02020603050405020304" pitchFamily="18" charset="0"/>
              </a:rPr>
              <a:t>Site characterization in New England using high resolution geology maps and a subregion grouping layer</a:t>
            </a:r>
          </a:p>
          <a:p>
            <a:pPr algn="ctr"/>
            <a:endParaRPr lang="en-US" sz="2400" b="1" dirty="0">
              <a:solidFill>
                <a:srgbClr val="3A72AB"/>
              </a:solidFill>
              <a:latin typeface="Times New Roman" panose="02020603050405020304" pitchFamily="18" charset="0"/>
              <a:cs typeface="Times New Roman" panose="02020603050405020304" pitchFamily="18" charset="0"/>
            </a:endParaRPr>
          </a:p>
          <a:p>
            <a:pPr algn="ctr"/>
            <a:endParaRPr lang="en-US" sz="2400" b="1" dirty="0">
              <a:solidFill>
                <a:srgbClr val="3A72AB"/>
              </a:solidFill>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Marshall Pontrelli</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 Dr. Laurie Baise</a:t>
            </a:r>
            <a:r>
              <a:rPr lang="en-US" sz="1600" b="1" baseline="30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 Dr. John Ebel</a:t>
            </a:r>
            <a:r>
              <a:rPr lang="en-US" sz="1600" b="1" baseline="30000" dirty="0">
                <a:latin typeface="Times New Roman" panose="02020603050405020304" pitchFamily="18" charset="0"/>
                <a:cs typeface="Times New Roman" panose="02020603050405020304" pitchFamily="18" charset="0"/>
              </a:rPr>
              <a:t>3</a:t>
            </a:r>
          </a:p>
          <a:p>
            <a:pPr algn="ct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PhD Candidate (Tufts), </a:t>
            </a:r>
            <a:r>
              <a:rPr lang="en-US" sz="1600" b="1" baseline="30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Professor and Chair (Tufts), </a:t>
            </a:r>
            <a:r>
              <a:rPr lang="en-US" sz="1600" b="1" baseline="30000" dirty="0">
                <a:latin typeface="Times New Roman" panose="02020603050405020304" pitchFamily="18" charset="0"/>
                <a:cs typeface="Times New Roman" panose="02020603050405020304" pitchFamily="18" charset="0"/>
              </a:rPr>
              <a:t>3</a:t>
            </a:r>
            <a:r>
              <a:rPr lang="en-US" sz="1600" b="1" dirty="0">
                <a:latin typeface="Times New Roman" panose="02020603050405020304" pitchFamily="18" charset="0"/>
                <a:cs typeface="Times New Roman" panose="02020603050405020304" pitchFamily="18" charset="0"/>
              </a:rPr>
              <a:t>Senior Research Scientist (Boston College) </a:t>
            </a:r>
          </a:p>
          <a:p>
            <a:pPr algn="ctr"/>
            <a:r>
              <a:rPr lang="en-US" sz="1600" b="1" dirty="0">
                <a:latin typeface="Times New Roman" panose="02020603050405020304" pitchFamily="18" charset="0"/>
                <a:cs typeface="Times New Roman" panose="02020603050405020304" pitchFamily="18" charset="0"/>
              </a:rPr>
              <a:t>Marshall Center, Tampa Bay, FL, 33620, USA</a:t>
            </a:r>
          </a:p>
          <a:p>
            <a:pPr algn="ctr"/>
            <a:r>
              <a:rPr lang="en-US" sz="1600" b="1" dirty="0">
                <a:latin typeface="Times New Roman" panose="02020603050405020304" pitchFamily="18" charset="0"/>
                <a:cs typeface="Times New Roman" panose="02020603050405020304" pitchFamily="18" charset="0"/>
              </a:rPr>
              <a:t>ESSA annual meeting 10/25/2022</a:t>
            </a:r>
          </a:p>
          <a:p>
            <a:pPr algn="ctr"/>
            <a:endParaRPr lang="en-US" sz="2400" b="1" dirty="0">
              <a:latin typeface="Times New Roman" panose="02020603050405020304" pitchFamily="18" charset="0"/>
              <a:cs typeface="Times New Roman" panose="02020603050405020304" pitchFamily="18" charset="0"/>
            </a:endParaRPr>
          </a:p>
          <a:p>
            <a:pPr algn="ctr"/>
            <a:endParaRPr lang="en-US" sz="4800" b="1" dirty="0">
              <a:solidFill>
                <a:srgbClr val="7ABAFF"/>
              </a:solidFill>
            </a:endParaRPr>
          </a:p>
        </p:txBody>
      </p:sp>
      <p:pic>
        <p:nvPicPr>
          <p:cNvPr id="2" name="Picture 1">
            <a:extLst>
              <a:ext uri="{FF2B5EF4-FFF2-40B4-BE49-F238E27FC236}">
                <a16:creationId xmlns:a16="http://schemas.microsoft.com/office/drawing/2014/main" id="{340BC274-F00D-DFD1-DC9E-B9109799035E}"/>
              </a:ext>
            </a:extLst>
          </p:cNvPr>
          <p:cNvPicPr>
            <a:picLocks noChangeAspect="1"/>
          </p:cNvPicPr>
          <p:nvPr/>
        </p:nvPicPr>
        <p:blipFill>
          <a:blip r:embed="rId3"/>
          <a:stretch>
            <a:fillRect/>
          </a:stretch>
        </p:blipFill>
        <p:spPr>
          <a:xfrm>
            <a:off x="78040" y="5175370"/>
            <a:ext cx="3090940" cy="1585097"/>
          </a:xfrm>
          <a:prstGeom prst="rect">
            <a:avLst/>
          </a:prstGeom>
        </p:spPr>
      </p:pic>
      <p:pic>
        <p:nvPicPr>
          <p:cNvPr id="3" name="Picture 2" descr="A close up of a sign&#10;&#10;Description automatically generated">
            <a:extLst>
              <a:ext uri="{FF2B5EF4-FFF2-40B4-BE49-F238E27FC236}">
                <a16:creationId xmlns:a16="http://schemas.microsoft.com/office/drawing/2014/main" id="{A6FA503F-3D48-FBCF-9E54-DCA1C231C34D}"/>
              </a:ext>
            </a:extLst>
          </p:cNvPr>
          <p:cNvPicPr>
            <a:picLocks noChangeAspect="1"/>
          </p:cNvPicPr>
          <p:nvPr/>
        </p:nvPicPr>
        <p:blipFill>
          <a:blip r:embed="rId4"/>
          <a:stretch>
            <a:fillRect/>
          </a:stretch>
        </p:blipFill>
        <p:spPr>
          <a:xfrm>
            <a:off x="438255" y="3189694"/>
            <a:ext cx="2051547" cy="2051547"/>
          </a:xfrm>
          <a:prstGeom prst="rect">
            <a:avLst/>
          </a:prstGeom>
        </p:spPr>
      </p:pic>
      <p:pic>
        <p:nvPicPr>
          <p:cNvPr id="1026" name="Picture 2" descr="eastern-section">
            <a:extLst>
              <a:ext uri="{FF2B5EF4-FFF2-40B4-BE49-F238E27FC236}">
                <a16:creationId xmlns:a16="http://schemas.microsoft.com/office/drawing/2014/main" id="{47AF0DB0-42D7-E343-BA18-C6C1832B2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333" y="3526588"/>
            <a:ext cx="2970590" cy="1661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4CAA3863-5D97-6666-2A13-7AA86DAA9735}"/>
              </a:ext>
            </a:extLst>
          </p:cNvPr>
          <p:cNvPicPr>
            <a:picLocks noChangeAspect="1"/>
          </p:cNvPicPr>
          <p:nvPr/>
        </p:nvPicPr>
        <p:blipFill>
          <a:blip r:embed="rId6"/>
          <a:stretch>
            <a:fillRect/>
          </a:stretch>
        </p:blipFill>
        <p:spPr>
          <a:xfrm>
            <a:off x="5726923" y="3605247"/>
            <a:ext cx="1552005" cy="1504356"/>
          </a:xfrm>
          <a:prstGeom prst="rect">
            <a:avLst/>
          </a:prstGeom>
        </p:spPr>
      </p:pic>
      <p:pic>
        <p:nvPicPr>
          <p:cNvPr id="5" name="Picture 4" descr="Logo&#10;&#10;Description automatically generated">
            <a:extLst>
              <a:ext uri="{FF2B5EF4-FFF2-40B4-BE49-F238E27FC236}">
                <a16:creationId xmlns:a16="http://schemas.microsoft.com/office/drawing/2014/main" id="{0011F307-1ECC-1526-E03D-D6F02C3715B0}"/>
              </a:ext>
            </a:extLst>
          </p:cNvPr>
          <p:cNvPicPr>
            <a:picLocks noChangeAspect="1"/>
          </p:cNvPicPr>
          <p:nvPr/>
        </p:nvPicPr>
        <p:blipFill>
          <a:blip r:embed="rId7"/>
          <a:stretch>
            <a:fillRect/>
          </a:stretch>
        </p:blipFill>
        <p:spPr>
          <a:xfrm>
            <a:off x="7732929" y="3785992"/>
            <a:ext cx="1128105" cy="1026752"/>
          </a:xfrm>
          <a:prstGeom prst="rect">
            <a:avLst/>
          </a:prstGeom>
        </p:spPr>
      </p:pic>
      <p:sp>
        <p:nvSpPr>
          <p:cNvPr id="7" name="TextBox 6">
            <a:extLst>
              <a:ext uri="{FF2B5EF4-FFF2-40B4-BE49-F238E27FC236}">
                <a16:creationId xmlns:a16="http://schemas.microsoft.com/office/drawing/2014/main" id="{D4D63F60-D945-55E1-6965-C4B21A0B90F5}"/>
              </a:ext>
            </a:extLst>
          </p:cNvPr>
          <p:cNvSpPr txBox="1"/>
          <p:nvPr/>
        </p:nvSpPr>
        <p:spPr>
          <a:xfrm>
            <a:off x="171726" y="4683909"/>
            <a:ext cx="2584607" cy="474232"/>
          </a:xfrm>
          <a:prstGeom prst="rect">
            <a:avLst/>
          </a:prstGeom>
          <a:noFill/>
        </p:spPr>
        <p:txBody>
          <a:bodyPr wrap="square">
            <a:spAutoFit/>
          </a:bodyPr>
          <a:lstStyle/>
          <a:p>
            <a:pPr marL="0" marR="0" algn="ctr">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Research supported by USGS Award #s G20AP00040 and G20AP00040</a:t>
            </a:r>
          </a:p>
        </p:txBody>
      </p:sp>
    </p:spTree>
    <p:extLst>
      <p:ext uri="{BB962C8B-B14F-4D97-AF65-F5344CB8AC3E}">
        <p14:creationId xmlns:p14="http://schemas.microsoft.com/office/powerpoint/2010/main" val="218710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EB911C-F4E1-91D5-5E28-8C293746728B}"/>
              </a:ext>
            </a:extLst>
          </p:cNvPr>
          <p:cNvSpPr txBox="1"/>
          <p:nvPr/>
        </p:nvSpPr>
        <p:spPr>
          <a:xfrm>
            <a:off x="368658" y="369332"/>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Data to develop the </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2400" b="1"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2400" b="1" dirty="0">
                <a:latin typeface="Times New Roman" panose="02020603050405020304" pitchFamily="18" charset="0"/>
                <a:cs typeface="Times New Roman" panose="02020603050405020304" pitchFamily="18" charset="0"/>
              </a:rPr>
              <a:t> and </a:t>
            </a:r>
            <a:r>
              <a:rPr lang="en-US" sz="2400" b="1" i="1" dirty="0" err="1">
                <a:latin typeface="Times New Roman" panose="02020603050405020304" pitchFamily="18" charset="0"/>
                <a:cs typeface="Times New Roman" panose="02020603050405020304" pitchFamily="18" charset="0"/>
              </a:rPr>
              <a:t>Vs</a:t>
            </a:r>
            <a:r>
              <a:rPr lang="en-US" sz="2400" b="1" i="1" baseline="-25000" dirty="0" err="1">
                <a:latin typeface="Times New Roman" panose="02020603050405020304" pitchFamily="18" charset="0"/>
                <a:cs typeface="Times New Roman" panose="02020603050405020304" pitchFamily="18" charset="0"/>
              </a:rPr>
              <a:t>avg</a:t>
            </a:r>
            <a:r>
              <a:rPr lang="en-US" sz="2400" b="1" dirty="0">
                <a:latin typeface="Times New Roman" panose="02020603050405020304" pitchFamily="18" charset="0"/>
                <a:cs typeface="Times New Roman" panose="02020603050405020304" pitchFamily="18" charset="0"/>
              </a:rPr>
              <a:t> distributions</a:t>
            </a:r>
          </a:p>
        </p:txBody>
      </p:sp>
      <p:pic>
        <p:nvPicPr>
          <p:cNvPr id="3" name="Picture 2">
            <a:extLst>
              <a:ext uri="{FF2B5EF4-FFF2-40B4-BE49-F238E27FC236}">
                <a16:creationId xmlns:a16="http://schemas.microsoft.com/office/drawing/2014/main" id="{95AE40EE-890D-3AC9-706F-66037A4C54CC}"/>
              </a:ext>
            </a:extLst>
          </p:cNvPr>
          <p:cNvPicPr>
            <a:picLocks noChangeAspect="1"/>
          </p:cNvPicPr>
          <p:nvPr/>
        </p:nvPicPr>
        <p:blipFill>
          <a:blip r:embed="rId2"/>
          <a:stretch>
            <a:fillRect/>
          </a:stretch>
        </p:blipFill>
        <p:spPr>
          <a:xfrm>
            <a:off x="2900682" y="5102919"/>
            <a:ext cx="6596444" cy="1828959"/>
          </a:xfrm>
          <a:prstGeom prst="rect">
            <a:avLst/>
          </a:prstGeom>
        </p:spPr>
      </p:pic>
      <p:pic>
        <p:nvPicPr>
          <p:cNvPr id="5" name="Picture 4">
            <a:extLst>
              <a:ext uri="{FF2B5EF4-FFF2-40B4-BE49-F238E27FC236}">
                <a16:creationId xmlns:a16="http://schemas.microsoft.com/office/drawing/2014/main" id="{6F82CB85-A19C-2497-4E10-C63840A1B852}"/>
              </a:ext>
            </a:extLst>
          </p:cNvPr>
          <p:cNvPicPr>
            <a:picLocks noChangeAspect="1"/>
          </p:cNvPicPr>
          <p:nvPr/>
        </p:nvPicPr>
        <p:blipFill>
          <a:blip r:embed="rId3"/>
          <a:stretch>
            <a:fillRect/>
          </a:stretch>
        </p:blipFill>
        <p:spPr>
          <a:xfrm>
            <a:off x="54237" y="1469839"/>
            <a:ext cx="2897055" cy="3597105"/>
          </a:xfrm>
          <a:prstGeom prst="rect">
            <a:avLst/>
          </a:prstGeom>
          <a:ln>
            <a:solidFill>
              <a:schemeClr val="tx1"/>
            </a:solidFill>
          </a:ln>
        </p:spPr>
      </p:pic>
      <p:pic>
        <p:nvPicPr>
          <p:cNvPr id="7" name="Picture 6" descr="Map&#10;&#10;Description automatically generated">
            <a:extLst>
              <a:ext uri="{FF2B5EF4-FFF2-40B4-BE49-F238E27FC236}">
                <a16:creationId xmlns:a16="http://schemas.microsoft.com/office/drawing/2014/main" id="{CC202160-5611-81C7-35BD-4867C19D1E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229"/>
          <a:stretch/>
        </p:blipFill>
        <p:spPr bwMode="auto">
          <a:xfrm>
            <a:off x="2985661" y="1469839"/>
            <a:ext cx="3028653" cy="3597105"/>
          </a:xfrm>
          <a:prstGeom prst="rect">
            <a:avLst/>
          </a:prstGeom>
          <a:noFill/>
          <a:ln>
            <a:solidFill>
              <a:schemeClr val="tx1"/>
            </a:solidFill>
          </a:ln>
          <a:extLst>
            <a:ext uri="{53640926-AAD7-44D8-BBD7-CCE9431645EC}">
              <a14:shadowObscured xmlns:a14="http://schemas.microsoft.com/office/drawing/2010/main"/>
            </a:ext>
          </a:extLst>
        </p:spPr>
      </p:pic>
      <p:pic>
        <p:nvPicPr>
          <p:cNvPr id="9" name="Picture 8" descr="Map&#10;&#10;Description automatically generated">
            <a:extLst>
              <a:ext uri="{FF2B5EF4-FFF2-40B4-BE49-F238E27FC236}">
                <a16:creationId xmlns:a16="http://schemas.microsoft.com/office/drawing/2014/main" id="{2D645927-1CE6-F01C-919F-D68EDF704E4D}"/>
              </a:ext>
            </a:extLst>
          </p:cNvPr>
          <p:cNvPicPr>
            <a:picLocks noChangeAspect="1"/>
          </p:cNvPicPr>
          <p:nvPr/>
        </p:nvPicPr>
        <p:blipFill rotWithShape="1">
          <a:blip r:embed="rId5">
            <a:extLst>
              <a:ext uri="{28A0092B-C50C-407E-A947-70E740481C1C}">
                <a14:useLocalDpi xmlns:a14="http://schemas.microsoft.com/office/drawing/2010/main" val="0"/>
              </a:ext>
            </a:extLst>
          </a:blip>
          <a:srcRect b="8688"/>
          <a:stretch/>
        </p:blipFill>
        <p:spPr>
          <a:xfrm>
            <a:off x="6048683" y="1469839"/>
            <a:ext cx="3041080" cy="3593592"/>
          </a:xfrm>
          <a:prstGeom prst="rect">
            <a:avLst/>
          </a:prstGeom>
          <a:ln>
            <a:solidFill>
              <a:schemeClr val="tx1"/>
            </a:solidFill>
          </a:ln>
        </p:spPr>
      </p:pic>
      <p:sp>
        <p:nvSpPr>
          <p:cNvPr id="10" name="TextBox 9">
            <a:extLst>
              <a:ext uri="{FF2B5EF4-FFF2-40B4-BE49-F238E27FC236}">
                <a16:creationId xmlns:a16="http://schemas.microsoft.com/office/drawing/2014/main" id="{107B81D2-B6F9-FA97-54FB-29E8AF2C575F}"/>
              </a:ext>
            </a:extLst>
          </p:cNvPr>
          <p:cNvSpPr txBox="1"/>
          <p:nvPr/>
        </p:nvSpPr>
        <p:spPr>
          <a:xfrm>
            <a:off x="130703" y="5188904"/>
            <a:ext cx="2744122" cy="96148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10.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 geology map developed from the state geological databases.</a:t>
            </a:r>
          </a:p>
        </p:txBody>
      </p:sp>
      <p:sp>
        <p:nvSpPr>
          <p:cNvPr id="13" name="TextBox 12">
            <a:extLst>
              <a:ext uri="{FF2B5EF4-FFF2-40B4-BE49-F238E27FC236}">
                <a16:creationId xmlns:a16="http://schemas.microsoft.com/office/drawing/2014/main" id="{3F05EDEC-E440-2B7E-9989-F9B950E1CB05}"/>
              </a:ext>
            </a:extLst>
          </p:cNvPr>
          <p:cNvSpPr txBox="1"/>
          <p:nvPr/>
        </p:nvSpPr>
        <p:spPr>
          <a:xfrm>
            <a:off x="3002325" y="5189772"/>
            <a:ext cx="2994727" cy="972126"/>
          </a:xfrm>
          <a:prstGeom prst="rect">
            <a:avLst/>
          </a:prstGeom>
          <a:noFill/>
        </p:spPr>
        <p:txBody>
          <a:bodyPr wrap="square">
            <a:spAutoFit/>
          </a:bodyPr>
          <a:lstStyle/>
          <a:p>
            <a:pPr marL="0" marR="0" algn="ctr">
              <a:lnSpc>
                <a:spcPct val="107000"/>
              </a:lnSpc>
              <a:spcBef>
                <a:spcPts val="0"/>
              </a:spcBef>
              <a:spcAft>
                <a:spcPts val="0"/>
              </a:spcAf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Figure 11.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Spatial distribution of the HVSR database developed in this study.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898912-5077-17E3-46DB-25BC763372B5}"/>
              </a:ext>
            </a:extLst>
          </p:cNvPr>
          <p:cNvSpPr txBox="1"/>
          <p:nvPr/>
        </p:nvSpPr>
        <p:spPr>
          <a:xfrm>
            <a:off x="6098695" y="5195094"/>
            <a:ext cx="2991068" cy="961482"/>
          </a:xfrm>
          <a:prstGeom prst="rect">
            <a:avLst/>
          </a:prstGeom>
          <a:noFill/>
        </p:spPr>
        <p:txBody>
          <a:bodyPr wrap="square">
            <a:spAutoFit/>
          </a:bodyPr>
          <a:lstStyle/>
          <a:p>
            <a:pPr marL="0" marR="0" algn="ctr">
              <a:lnSpc>
                <a:spcPct val="107000"/>
              </a:lnSpc>
              <a:spcBef>
                <a:spcPts val="0"/>
              </a:spcBef>
              <a:spcAft>
                <a:spcPts val="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Figure 12. </a:t>
            </a:r>
            <a:r>
              <a:rPr lang="en-US" dirty="0">
                <a:effectLst/>
                <a:latin typeface="Times New Roman" panose="02020603050405020304" pitchFamily="18" charset="0"/>
                <a:ea typeface="Calibri" panose="020F0502020204030204" pitchFamily="34" charset="0"/>
                <a:cs typeface="Times New Roman" panose="02020603050405020304" pitchFamily="18" charset="0"/>
              </a:rPr>
              <a:t>a) Locations of shear wave velocity profiles in the study</a:t>
            </a:r>
          </a:p>
        </p:txBody>
      </p:sp>
      <p:sp>
        <p:nvSpPr>
          <p:cNvPr id="15" name="TextBox 14">
            <a:extLst>
              <a:ext uri="{FF2B5EF4-FFF2-40B4-BE49-F238E27FC236}">
                <a16:creationId xmlns:a16="http://schemas.microsoft.com/office/drawing/2014/main" id="{C94A215B-B0F1-ADF9-BB41-1EE5F2812CB6}"/>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9</a:t>
            </a:r>
          </a:p>
        </p:txBody>
      </p:sp>
      <p:sp>
        <p:nvSpPr>
          <p:cNvPr id="16" name="TextBox 15">
            <a:extLst>
              <a:ext uri="{FF2B5EF4-FFF2-40B4-BE49-F238E27FC236}">
                <a16:creationId xmlns:a16="http://schemas.microsoft.com/office/drawing/2014/main" id="{559161D3-3C19-EA69-876A-6B691E5F95FE}"/>
              </a:ext>
            </a:extLst>
          </p:cNvPr>
          <p:cNvSpPr txBox="1"/>
          <p:nvPr/>
        </p:nvSpPr>
        <p:spPr>
          <a:xfrm>
            <a:off x="0" y="-11111"/>
            <a:ext cx="54373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Data</a:t>
            </a:r>
          </a:p>
        </p:txBody>
      </p:sp>
    </p:spTree>
    <p:extLst>
      <p:ext uri="{BB962C8B-B14F-4D97-AF65-F5344CB8AC3E}">
        <p14:creationId xmlns:p14="http://schemas.microsoft.com/office/powerpoint/2010/main" val="322201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CA006-D6A7-1273-1BBA-B26E62CBB760}"/>
              </a:ext>
            </a:extLst>
          </p:cNvPr>
          <p:cNvPicPr>
            <a:picLocks noChangeAspect="1"/>
          </p:cNvPicPr>
          <p:nvPr/>
        </p:nvPicPr>
        <p:blipFill>
          <a:blip r:embed="rId2"/>
          <a:stretch>
            <a:fillRect/>
          </a:stretch>
        </p:blipFill>
        <p:spPr>
          <a:xfrm>
            <a:off x="2810748" y="5063431"/>
            <a:ext cx="6596444" cy="1828959"/>
          </a:xfrm>
          <a:prstGeom prst="rect">
            <a:avLst/>
          </a:prstGeom>
        </p:spPr>
      </p:pic>
      <p:sp>
        <p:nvSpPr>
          <p:cNvPr id="2" name="TextBox 1">
            <a:extLst>
              <a:ext uri="{FF2B5EF4-FFF2-40B4-BE49-F238E27FC236}">
                <a16:creationId xmlns:a16="http://schemas.microsoft.com/office/drawing/2014/main" id="{E27C6ADB-C8BA-8BEB-5A43-BFDABC5A67B5}"/>
              </a:ext>
            </a:extLst>
          </p:cNvPr>
          <p:cNvSpPr txBox="1"/>
          <p:nvPr/>
        </p:nvSpPr>
        <p:spPr>
          <a:xfrm>
            <a:off x="5893763" y="170739"/>
            <a:ext cx="2976897"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Subregion development</a:t>
            </a:r>
          </a:p>
        </p:txBody>
      </p:sp>
      <p:pic>
        <p:nvPicPr>
          <p:cNvPr id="4" name="Picture 3">
            <a:extLst>
              <a:ext uri="{FF2B5EF4-FFF2-40B4-BE49-F238E27FC236}">
                <a16:creationId xmlns:a16="http://schemas.microsoft.com/office/drawing/2014/main" id="{E31A6FF5-58CA-03D1-FE77-9BC71A369CC7}"/>
              </a:ext>
            </a:extLst>
          </p:cNvPr>
          <p:cNvPicPr>
            <a:picLocks noChangeAspect="1"/>
          </p:cNvPicPr>
          <p:nvPr/>
        </p:nvPicPr>
        <p:blipFill>
          <a:blip r:embed="rId3"/>
          <a:stretch>
            <a:fillRect/>
          </a:stretch>
        </p:blipFill>
        <p:spPr>
          <a:xfrm>
            <a:off x="5818407" y="1383776"/>
            <a:ext cx="3052253" cy="3839633"/>
          </a:xfrm>
          <a:prstGeom prst="rect">
            <a:avLst/>
          </a:prstGeom>
          <a:ln>
            <a:solidFill>
              <a:schemeClr val="tx1"/>
            </a:solidFill>
          </a:ln>
        </p:spPr>
      </p:pic>
      <p:pic>
        <p:nvPicPr>
          <p:cNvPr id="6" name="Picture 5" descr="Map&#10;&#10;Description automatically generated">
            <a:extLst>
              <a:ext uri="{FF2B5EF4-FFF2-40B4-BE49-F238E27FC236}">
                <a16:creationId xmlns:a16="http://schemas.microsoft.com/office/drawing/2014/main" id="{D1B37DCE-364F-54A1-36A9-F9EB40993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95" y="122991"/>
            <a:ext cx="2798064" cy="3621024"/>
          </a:xfrm>
          <a:prstGeom prst="rect">
            <a:avLst/>
          </a:prstGeom>
        </p:spPr>
      </p:pic>
      <p:sp>
        <p:nvSpPr>
          <p:cNvPr id="7" name="Rectangle 6">
            <a:extLst>
              <a:ext uri="{FF2B5EF4-FFF2-40B4-BE49-F238E27FC236}">
                <a16:creationId xmlns:a16="http://schemas.microsoft.com/office/drawing/2014/main" id="{42752FD3-FF5E-C98C-F81C-F5D75467A88C}"/>
              </a:ext>
            </a:extLst>
          </p:cNvPr>
          <p:cNvSpPr>
            <a:spLocks noChangeAspect="1"/>
          </p:cNvSpPr>
          <p:nvPr/>
        </p:nvSpPr>
        <p:spPr>
          <a:xfrm>
            <a:off x="558612" y="2221413"/>
            <a:ext cx="721454" cy="805343"/>
          </a:xfrm>
          <a:prstGeom prst="rect">
            <a:avLst/>
          </a:prstGeom>
          <a:solidFill>
            <a:schemeClr val="accent4">
              <a:lumMod val="75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F63695C-6577-B981-6F4A-1D51A15504A6}"/>
              </a:ext>
            </a:extLst>
          </p:cNvPr>
          <p:cNvCxnSpPr>
            <a:cxnSpLocks noChangeAspect="1"/>
          </p:cNvCxnSpPr>
          <p:nvPr/>
        </p:nvCxnSpPr>
        <p:spPr>
          <a:xfrm>
            <a:off x="1280066" y="3026756"/>
            <a:ext cx="587819" cy="97522"/>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8A094F38-D8F2-BB35-8D50-884624598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101" y="122991"/>
            <a:ext cx="2798064" cy="3621024"/>
          </a:xfrm>
          <a:prstGeom prst="rect">
            <a:avLst/>
          </a:prstGeom>
        </p:spPr>
      </p:pic>
      <p:cxnSp>
        <p:nvCxnSpPr>
          <p:cNvPr id="10" name="Straight Connector 9">
            <a:extLst>
              <a:ext uri="{FF2B5EF4-FFF2-40B4-BE49-F238E27FC236}">
                <a16:creationId xmlns:a16="http://schemas.microsoft.com/office/drawing/2014/main" id="{6DFD671F-4A2A-0EF0-9CD8-9F1E55B4C655}"/>
              </a:ext>
            </a:extLst>
          </p:cNvPr>
          <p:cNvCxnSpPr>
            <a:cxnSpLocks noChangeAspect="1"/>
          </p:cNvCxnSpPr>
          <p:nvPr/>
        </p:nvCxnSpPr>
        <p:spPr>
          <a:xfrm flipV="1">
            <a:off x="1280066" y="269662"/>
            <a:ext cx="1726056" cy="1951751"/>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1BC00C-63B7-F9DF-41EE-57924D004059}"/>
              </a:ext>
            </a:extLst>
          </p:cNvPr>
          <p:cNvCxnSpPr>
            <a:cxnSpLocks noChangeAspect="1"/>
          </p:cNvCxnSpPr>
          <p:nvPr/>
        </p:nvCxnSpPr>
        <p:spPr>
          <a:xfrm>
            <a:off x="2418303" y="3206071"/>
            <a:ext cx="587819" cy="97522"/>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2" name="Picture 11" descr="A picture containing diagram&#10;&#10;Description automatically generated">
            <a:extLst>
              <a:ext uri="{FF2B5EF4-FFF2-40B4-BE49-F238E27FC236}">
                <a16:creationId xmlns:a16="http://schemas.microsoft.com/office/drawing/2014/main" id="{47B510E4-E0FF-6E96-9FAC-418A78D8E356}"/>
              </a:ext>
            </a:extLst>
          </p:cNvPr>
          <p:cNvPicPr>
            <a:picLocks noChangeAspect="1"/>
          </p:cNvPicPr>
          <p:nvPr/>
        </p:nvPicPr>
        <p:blipFill rotWithShape="1">
          <a:blip r:embed="rId6">
            <a:extLst>
              <a:ext uri="{28A0092B-C50C-407E-A947-70E740481C1C}">
                <a14:useLocalDpi xmlns:a14="http://schemas.microsoft.com/office/drawing/2010/main" val="0"/>
              </a:ext>
            </a:extLst>
          </a:blip>
          <a:srcRect b="7352"/>
          <a:stretch/>
        </p:blipFill>
        <p:spPr>
          <a:xfrm>
            <a:off x="139495" y="3410553"/>
            <a:ext cx="2798064" cy="3354811"/>
          </a:xfrm>
          <a:prstGeom prst="rect">
            <a:avLst/>
          </a:prstGeom>
        </p:spPr>
      </p:pic>
      <p:pic>
        <p:nvPicPr>
          <p:cNvPr id="13" name="Picture 12" descr="Map&#10;&#10;Description automatically generated">
            <a:extLst>
              <a:ext uri="{FF2B5EF4-FFF2-40B4-BE49-F238E27FC236}">
                <a16:creationId xmlns:a16="http://schemas.microsoft.com/office/drawing/2014/main" id="{29B8EE62-8C36-1060-296C-DBD604B9BAD0}"/>
              </a:ext>
            </a:extLst>
          </p:cNvPr>
          <p:cNvPicPr>
            <a:picLocks noChangeAspect="1"/>
          </p:cNvPicPr>
          <p:nvPr/>
        </p:nvPicPr>
        <p:blipFill rotWithShape="1">
          <a:blip r:embed="rId7"/>
          <a:srcRect b="7352"/>
          <a:stretch/>
        </p:blipFill>
        <p:spPr>
          <a:xfrm>
            <a:off x="2808101" y="3410553"/>
            <a:ext cx="2798064" cy="3354811"/>
          </a:xfrm>
          <a:prstGeom prst="rect">
            <a:avLst/>
          </a:prstGeom>
        </p:spPr>
      </p:pic>
      <p:pic>
        <p:nvPicPr>
          <p:cNvPr id="14" name="Picture 13" descr="Map&#10;&#10;Description automatically generated">
            <a:extLst>
              <a:ext uri="{FF2B5EF4-FFF2-40B4-BE49-F238E27FC236}">
                <a16:creationId xmlns:a16="http://schemas.microsoft.com/office/drawing/2014/main" id="{21D065E7-C9AB-4649-1F8C-E1EB5D8150D6}"/>
              </a:ext>
            </a:extLst>
          </p:cNvPr>
          <p:cNvPicPr>
            <a:picLocks noChangeAspect="1"/>
          </p:cNvPicPr>
          <p:nvPr/>
        </p:nvPicPr>
        <p:blipFill rotWithShape="1">
          <a:blip r:embed="rId8"/>
          <a:srcRect b="7352"/>
          <a:stretch/>
        </p:blipFill>
        <p:spPr>
          <a:xfrm>
            <a:off x="2810748" y="3410553"/>
            <a:ext cx="2798064" cy="3354811"/>
          </a:xfrm>
          <a:prstGeom prst="rect">
            <a:avLst/>
          </a:prstGeom>
        </p:spPr>
      </p:pic>
      <p:sp>
        <p:nvSpPr>
          <p:cNvPr id="15" name="Rectangle 14">
            <a:extLst>
              <a:ext uri="{FF2B5EF4-FFF2-40B4-BE49-F238E27FC236}">
                <a16:creationId xmlns:a16="http://schemas.microsoft.com/office/drawing/2014/main" id="{77039B23-AA25-BC1F-1C40-70957071FE8F}"/>
              </a:ext>
            </a:extLst>
          </p:cNvPr>
          <p:cNvSpPr/>
          <p:nvPr/>
        </p:nvSpPr>
        <p:spPr>
          <a:xfrm>
            <a:off x="139495" y="122991"/>
            <a:ext cx="5466670" cy="66423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3144F1B-E6EF-9C6E-3386-9804C3D81142}"/>
              </a:ext>
            </a:extLst>
          </p:cNvPr>
          <p:cNvSpPr txBox="1"/>
          <p:nvPr/>
        </p:nvSpPr>
        <p:spPr>
          <a:xfrm>
            <a:off x="5814224" y="5559243"/>
            <a:ext cx="3329776" cy="972126"/>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Demonstration of the process used in this study to create subregion polygons. </a:t>
            </a:r>
          </a:p>
        </p:txBody>
      </p:sp>
      <p:sp>
        <p:nvSpPr>
          <p:cNvPr id="17" name="TextBox 16">
            <a:extLst>
              <a:ext uri="{FF2B5EF4-FFF2-40B4-BE49-F238E27FC236}">
                <a16:creationId xmlns:a16="http://schemas.microsoft.com/office/drawing/2014/main" id="{F2B2627C-AF78-5C71-C401-A3DF2092A9A2}"/>
              </a:ext>
            </a:extLst>
          </p:cNvPr>
          <p:cNvSpPr txBox="1"/>
          <p:nvPr/>
        </p:nvSpPr>
        <p:spPr>
          <a:xfrm>
            <a:off x="8728502" y="3339"/>
            <a:ext cx="415498"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25755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2AD57-E322-50CE-34B1-8ABF20867B87}"/>
              </a:ext>
            </a:extLst>
          </p:cNvPr>
          <p:cNvSpPr txBox="1"/>
          <p:nvPr/>
        </p:nvSpPr>
        <p:spPr>
          <a:xfrm>
            <a:off x="368658" y="311275"/>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Developing </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2400" b="1"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2400" b="1" dirty="0">
                <a:latin typeface="Times New Roman" panose="02020603050405020304" pitchFamily="18" charset="0"/>
                <a:cs typeface="Times New Roman" panose="02020603050405020304" pitchFamily="18" charset="0"/>
              </a:rPr>
              <a:t> distributions</a:t>
            </a:r>
          </a:p>
        </p:txBody>
      </p:sp>
      <p:pic>
        <p:nvPicPr>
          <p:cNvPr id="3" name="Picture 2">
            <a:extLst>
              <a:ext uri="{FF2B5EF4-FFF2-40B4-BE49-F238E27FC236}">
                <a16:creationId xmlns:a16="http://schemas.microsoft.com/office/drawing/2014/main" id="{4410D1F6-75D9-E56B-5BCA-7FA727863F34}"/>
              </a:ext>
            </a:extLst>
          </p:cNvPr>
          <p:cNvPicPr>
            <a:picLocks noChangeAspect="1"/>
          </p:cNvPicPr>
          <p:nvPr/>
        </p:nvPicPr>
        <p:blipFill>
          <a:blip r:embed="rId3"/>
          <a:stretch>
            <a:fillRect/>
          </a:stretch>
        </p:blipFill>
        <p:spPr>
          <a:xfrm>
            <a:off x="2810748" y="5029041"/>
            <a:ext cx="6596444" cy="1828959"/>
          </a:xfrm>
          <a:prstGeom prst="rect">
            <a:avLst/>
          </a:prstGeom>
        </p:spPr>
      </p:pic>
      <p:pic>
        <p:nvPicPr>
          <p:cNvPr id="4" name="Picture 3">
            <a:extLst>
              <a:ext uri="{FF2B5EF4-FFF2-40B4-BE49-F238E27FC236}">
                <a16:creationId xmlns:a16="http://schemas.microsoft.com/office/drawing/2014/main" id="{7173429B-00C9-5743-F7E0-953C7C095774}"/>
              </a:ext>
            </a:extLst>
          </p:cNvPr>
          <p:cNvPicPr>
            <a:picLocks noChangeAspect="1"/>
          </p:cNvPicPr>
          <p:nvPr/>
        </p:nvPicPr>
        <p:blipFill>
          <a:blip r:embed="rId4"/>
          <a:stretch>
            <a:fillRect/>
          </a:stretch>
        </p:blipFill>
        <p:spPr>
          <a:xfrm>
            <a:off x="78503" y="1246782"/>
            <a:ext cx="3792041" cy="4182218"/>
          </a:xfrm>
          <a:prstGeom prst="rect">
            <a:avLst/>
          </a:prstGeom>
          <a:ln>
            <a:solidFill>
              <a:schemeClr val="tx1"/>
            </a:solidFill>
          </a:ln>
        </p:spPr>
      </p:pic>
      <p:pic>
        <p:nvPicPr>
          <p:cNvPr id="5" name="Picture 4">
            <a:extLst>
              <a:ext uri="{FF2B5EF4-FFF2-40B4-BE49-F238E27FC236}">
                <a16:creationId xmlns:a16="http://schemas.microsoft.com/office/drawing/2014/main" id="{B0EEB835-38A3-EA6E-9494-07C8A6E75A12}"/>
              </a:ext>
            </a:extLst>
          </p:cNvPr>
          <p:cNvPicPr>
            <a:picLocks noChangeAspect="1"/>
          </p:cNvPicPr>
          <p:nvPr/>
        </p:nvPicPr>
        <p:blipFill>
          <a:blip r:embed="rId5"/>
          <a:stretch>
            <a:fillRect/>
          </a:stretch>
        </p:blipFill>
        <p:spPr>
          <a:xfrm>
            <a:off x="4241824" y="5500567"/>
            <a:ext cx="4729831" cy="715817"/>
          </a:xfrm>
          <a:prstGeom prst="rect">
            <a:avLst/>
          </a:prstGeom>
        </p:spPr>
      </p:pic>
      <p:grpSp>
        <p:nvGrpSpPr>
          <p:cNvPr id="10" name="Group 9">
            <a:extLst>
              <a:ext uri="{FF2B5EF4-FFF2-40B4-BE49-F238E27FC236}">
                <a16:creationId xmlns:a16="http://schemas.microsoft.com/office/drawing/2014/main" id="{BCDB3E6E-F4CA-7BC5-DB40-7384BEDC6FD1}"/>
              </a:ext>
            </a:extLst>
          </p:cNvPr>
          <p:cNvGrpSpPr/>
          <p:nvPr/>
        </p:nvGrpSpPr>
        <p:grpSpPr>
          <a:xfrm>
            <a:off x="3951345" y="1335444"/>
            <a:ext cx="5173496" cy="2112264"/>
            <a:chOff x="3970504" y="1528530"/>
            <a:chExt cx="5173496" cy="2112264"/>
          </a:xfrm>
        </p:grpSpPr>
        <p:pic>
          <p:nvPicPr>
            <p:cNvPr id="7" name="Picture 6">
              <a:extLst>
                <a:ext uri="{FF2B5EF4-FFF2-40B4-BE49-F238E27FC236}">
                  <a16:creationId xmlns:a16="http://schemas.microsoft.com/office/drawing/2014/main" id="{CE62623F-A893-5320-F2D1-5BCEAB1B5771}"/>
                </a:ext>
              </a:extLst>
            </p:cNvPr>
            <p:cNvPicPr>
              <a:picLocks noChangeAspect="1"/>
            </p:cNvPicPr>
            <p:nvPr/>
          </p:nvPicPr>
          <p:blipFill rotWithShape="1">
            <a:blip r:embed="rId6"/>
            <a:srcRect r="7473"/>
            <a:stretch/>
          </p:blipFill>
          <p:spPr>
            <a:xfrm>
              <a:off x="3970504" y="1528530"/>
              <a:ext cx="2605907" cy="2112264"/>
            </a:xfrm>
            <a:prstGeom prst="rect">
              <a:avLst/>
            </a:prstGeom>
          </p:spPr>
        </p:pic>
        <p:pic>
          <p:nvPicPr>
            <p:cNvPr id="9" name="Picture 8">
              <a:extLst>
                <a:ext uri="{FF2B5EF4-FFF2-40B4-BE49-F238E27FC236}">
                  <a16:creationId xmlns:a16="http://schemas.microsoft.com/office/drawing/2014/main" id="{E020F314-93C4-3339-D3F6-D87875DB0438}"/>
                </a:ext>
              </a:extLst>
            </p:cNvPr>
            <p:cNvPicPr>
              <a:picLocks noChangeAspect="1"/>
            </p:cNvPicPr>
            <p:nvPr/>
          </p:nvPicPr>
          <p:blipFill rotWithShape="1">
            <a:blip r:embed="rId7"/>
            <a:srcRect r="7453"/>
            <a:stretch/>
          </p:blipFill>
          <p:spPr>
            <a:xfrm>
              <a:off x="6538093" y="1528967"/>
              <a:ext cx="2605907" cy="2111827"/>
            </a:xfrm>
            <a:prstGeom prst="rect">
              <a:avLst/>
            </a:prstGeom>
          </p:spPr>
        </p:pic>
      </p:grpSp>
      <p:sp>
        <p:nvSpPr>
          <p:cNvPr id="11" name="TextBox 10">
            <a:extLst>
              <a:ext uri="{FF2B5EF4-FFF2-40B4-BE49-F238E27FC236}">
                <a16:creationId xmlns:a16="http://schemas.microsoft.com/office/drawing/2014/main" id="{9789492A-EE44-E511-7410-8E7BFB1A8C84}"/>
              </a:ext>
            </a:extLst>
          </p:cNvPr>
          <p:cNvSpPr txBox="1"/>
          <p:nvPr/>
        </p:nvSpPr>
        <p:spPr>
          <a:xfrm>
            <a:off x="78503" y="5520595"/>
            <a:ext cx="3704887"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Geology of the Boston Basin with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stations overlain.</a:t>
            </a:r>
          </a:p>
        </p:txBody>
      </p:sp>
      <p:sp>
        <p:nvSpPr>
          <p:cNvPr id="12" name="TextBox 11">
            <a:extLst>
              <a:ext uri="{FF2B5EF4-FFF2-40B4-BE49-F238E27FC236}">
                <a16:creationId xmlns:a16="http://schemas.microsoft.com/office/drawing/2014/main" id="{0721948C-7609-6400-CA5D-1A8836F67C67}"/>
              </a:ext>
            </a:extLst>
          </p:cNvPr>
          <p:cNvSpPr txBox="1"/>
          <p:nvPr/>
        </p:nvSpPr>
        <p:spPr>
          <a:xfrm>
            <a:off x="4228337" y="3535125"/>
            <a:ext cx="4821061" cy="665118"/>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15.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Distributions of Boston Basin artificial fill and alluvium/outwash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station values.</a:t>
            </a:r>
          </a:p>
        </p:txBody>
      </p:sp>
      <p:sp>
        <p:nvSpPr>
          <p:cNvPr id="13" name="TextBox 12">
            <a:extLst>
              <a:ext uri="{FF2B5EF4-FFF2-40B4-BE49-F238E27FC236}">
                <a16:creationId xmlns:a16="http://schemas.microsoft.com/office/drawing/2014/main" id="{AB835BED-6EAE-C88C-C58B-B064AA7B361F}"/>
              </a:ext>
            </a:extLst>
          </p:cNvPr>
          <p:cNvSpPr txBox="1"/>
          <p:nvPr/>
        </p:nvSpPr>
        <p:spPr>
          <a:xfrm>
            <a:off x="4150594" y="4719915"/>
            <a:ext cx="4904389" cy="665118"/>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Table 2. </a:t>
            </a:r>
            <a:r>
              <a:rPr lang="en-US" dirty="0">
                <a:latin typeface="Times New Roman" panose="02020603050405020304" pitchFamily="18" charset="0"/>
                <a:ea typeface="Calibri" panose="020F0502020204030204" pitchFamily="34" charset="0"/>
                <a:cs typeface="Times New Roman" panose="02020603050405020304" pitchFamily="18" charset="0"/>
              </a:rPr>
              <a:t>Example of two rows of the 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utput table from the grouping of</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in the Boston Basin.</a:t>
            </a:r>
          </a:p>
        </p:txBody>
      </p:sp>
      <p:sp>
        <p:nvSpPr>
          <p:cNvPr id="14" name="TextBox 13">
            <a:extLst>
              <a:ext uri="{FF2B5EF4-FFF2-40B4-BE49-F238E27FC236}">
                <a16:creationId xmlns:a16="http://schemas.microsoft.com/office/drawing/2014/main" id="{19477332-1D7F-48BE-81DB-CDFFC7A0091F}"/>
              </a:ext>
            </a:extLst>
          </p:cNvPr>
          <p:cNvSpPr txBox="1"/>
          <p:nvPr/>
        </p:nvSpPr>
        <p:spPr>
          <a:xfrm>
            <a:off x="8745621" y="-24297"/>
            <a:ext cx="398379"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11</a:t>
            </a:r>
          </a:p>
        </p:txBody>
      </p:sp>
      <p:sp>
        <p:nvSpPr>
          <p:cNvPr id="15" name="TextBox 14">
            <a:extLst>
              <a:ext uri="{FF2B5EF4-FFF2-40B4-BE49-F238E27FC236}">
                <a16:creationId xmlns:a16="http://schemas.microsoft.com/office/drawing/2014/main" id="{4671F29B-5C83-0765-3912-2217E78BBB4B}"/>
              </a:ext>
            </a:extLst>
          </p:cNvPr>
          <p:cNvSpPr txBox="1"/>
          <p:nvPr/>
        </p:nvSpPr>
        <p:spPr>
          <a:xfrm>
            <a:off x="0" y="-11111"/>
            <a:ext cx="803425"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Methods</a:t>
            </a:r>
          </a:p>
        </p:txBody>
      </p:sp>
    </p:spTree>
    <p:extLst>
      <p:ext uri="{BB962C8B-B14F-4D97-AF65-F5344CB8AC3E}">
        <p14:creationId xmlns:p14="http://schemas.microsoft.com/office/powerpoint/2010/main" val="389406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264C9-CA46-0C4B-92BB-8210064300BD}"/>
              </a:ext>
            </a:extLst>
          </p:cNvPr>
          <p:cNvSpPr txBox="1"/>
          <p:nvPr/>
        </p:nvSpPr>
        <p:spPr>
          <a:xfrm>
            <a:off x="334370" y="99244"/>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Developing </a:t>
            </a:r>
            <a:r>
              <a:rPr lang="en-US" sz="2400" b="1" i="1" dirty="0" err="1">
                <a:latin typeface="Times New Roman" panose="02020603050405020304" pitchFamily="18" charset="0"/>
                <a:cs typeface="Times New Roman" panose="02020603050405020304" pitchFamily="18" charset="0"/>
              </a:rPr>
              <a:t>Vs</a:t>
            </a:r>
            <a:r>
              <a:rPr lang="en-US" sz="2400" b="1" i="1" baseline="-25000" dirty="0" err="1">
                <a:latin typeface="Times New Roman" panose="02020603050405020304" pitchFamily="18" charset="0"/>
                <a:cs typeface="Times New Roman" panose="02020603050405020304" pitchFamily="18" charset="0"/>
              </a:rPr>
              <a:t>avg</a:t>
            </a:r>
            <a:r>
              <a:rPr lang="en-US" sz="2400" b="1" dirty="0">
                <a:latin typeface="Times New Roman" panose="02020603050405020304" pitchFamily="18" charset="0"/>
                <a:cs typeface="Times New Roman" panose="02020603050405020304" pitchFamily="18" charset="0"/>
              </a:rPr>
              <a:t> distributions</a:t>
            </a:r>
          </a:p>
        </p:txBody>
      </p:sp>
      <p:pic>
        <p:nvPicPr>
          <p:cNvPr id="3" name="Picture 2">
            <a:extLst>
              <a:ext uri="{FF2B5EF4-FFF2-40B4-BE49-F238E27FC236}">
                <a16:creationId xmlns:a16="http://schemas.microsoft.com/office/drawing/2014/main" id="{00578333-4FF8-A098-77E5-707A3AC91956}"/>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16" name="TextBox 15">
            <a:extLst>
              <a:ext uri="{FF2B5EF4-FFF2-40B4-BE49-F238E27FC236}">
                <a16:creationId xmlns:a16="http://schemas.microsoft.com/office/drawing/2014/main" id="{87979851-A80E-17DC-8668-4B5F72739A76}"/>
              </a:ext>
            </a:extLst>
          </p:cNvPr>
          <p:cNvSpPr txBox="1"/>
          <p:nvPr/>
        </p:nvSpPr>
        <p:spPr>
          <a:xfrm>
            <a:off x="232546" y="4389312"/>
            <a:ext cx="3855644" cy="1554208"/>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16.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40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grouped by surficial geology with the selected mean value shown in red and the selected standard deviation value plus and minus the mean shown in blue. </a:t>
            </a:r>
          </a:p>
        </p:txBody>
      </p:sp>
      <p:pic>
        <p:nvPicPr>
          <p:cNvPr id="18" name="Picture 17">
            <a:extLst>
              <a:ext uri="{FF2B5EF4-FFF2-40B4-BE49-F238E27FC236}">
                <a16:creationId xmlns:a16="http://schemas.microsoft.com/office/drawing/2014/main" id="{07D2FCF1-C586-ACD0-45C2-036C7F136ADF}"/>
              </a:ext>
            </a:extLst>
          </p:cNvPr>
          <p:cNvPicPr>
            <a:picLocks noChangeAspect="1"/>
          </p:cNvPicPr>
          <p:nvPr/>
        </p:nvPicPr>
        <p:blipFill>
          <a:blip r:embed="rId3"/>
          <a:stretch>
            <a:fillRect/>
          </a:stretch>
        </p:blipFill>
        <p:spPr>
          <a:xfrm>
            <a:off x="155359" y="1452061"/>
            <a:ext cx="4293743" cy="2505502"/>
          </a:xfrm>
          <a:prstGeom prst="rect">
            <a:avLst/>
          </a:prstGeom>
        </p:spPr>
      </p:pic>
      <p:pic>
        <p:nvPicPr>
          <p:cNvPr id="20" name="Picture 19">
            <a:extLst>
              <a:ext uri="{FF2B5EF4-FFF2-40B4-BE49-F238E27FC236}">
                <a16:creationId xmlns:a16="http://schemas.microsoft.com/office/drawing/2014/main" id="{30D6B4BC-1BE0-74B3-B9AB-A2B338491F7D}"/>
              </a:ext>
            </a:extLst>
          </p:cNvPr>
          <p:cNvPicPr>
            <a:picLocks noChangeAspect="1"/>
          </p:cNvPicPr>
          <p:nvPr/>
        </p:nvPicPr>
        <p:blipFill rotWithShape="1">
          <a:blip r:embed="rId4"/>
          <a:srcRect t="4626" r="6374"/>
          <a:stretch/>
        </p:blipFill>
        <p:spPr>
          <a:xfrm>
            <a:off x="4962163" y="1452061"/>
            <a:ext cx="3900045" cy="2979690"/>
          </a:xfrm>
          <a:prstGeom prst="rect">
            <a:avLst/>
          </a:prstGeom>
          <a:ln>
            <a:solidFill>
              <a:schemeClr val="tx1"/>
            </a:solidFill>
          </a:ln>
        </p:spPr>
      </p:pic>
      <p:sp>
        <p:nvSpPr>
          <p:cNvPr id="21" name="TextBox 20">
            <a:extLst>
              <a:ext uri="{FF2B5EF4-FFF2-40B4-BE49-F238E27FC236}">
                <a16:creationId xmlns:a16="http://schemas.microsoft.com/office/drawing/2014/main" id="{8DCFE16B-224E-439C-CA3D-D29FEB5D63DB}"/>
              </a:ext>
            </a:extLst>
          </p:cNvPr>
          <p:cNvSpPr txBox="1"/>
          <p:nvPr/>
        </p:nvSpPr>
        <p:spPr>
          <a:xfrm>
            <a:off x="4881641" y="4483655"/>
            <a:ext cx="3855644" cy="665118"/>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17.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6 distributions used for the eight surficial units in the study.</a:t>
            </a:r>
          </a:p>
        </p:txBody>
      </p:sp>
      <p:sp>
        <p:nvSpPr>
          <p:cNvPr id="22" name="TextBox 21">
            <a:extLst>
              <a:ext uri="{FF2B5EF4-FFF2-40B4-BE49-F238E27FC236}">
                <a16:creationId xmlns:a16="http://schemas.microsoft.com/office/drawing/2014/main" id="{02AEC420-C6DA-6BC2-BE6F-AA559CAB7F8A}"/>
              </a:ext>
            </a:extLst>
          </p:cNvPr>
          <p:cNvSpPr txBox="1"/>
          <p:nvPr/>
        </p:nvSpPr>
        <p:spPr>
          <a:xfrm>
            <a:off x="8745621" y="-24297"/>
            <a:ext cx="415498"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12</a:t>
            </a:r>
          </a:p>
        </p:txBody>
      </p:sp>
      <p:sp>
        <p:nvSpPr>
          <p:cNvPr id="23" name="TextBox 22">
            <a:extLst>
              <a:ext uri="{FF2B5EF4-FFF2-40B4-BE49-F238E27FC236}">
                <a16:creationId xmlns:a16="http://schemas.microsoft.com/office/drawing/2014/main" id="{05ED8D86-04FE-AAA6-9BFF-4B482C815859}"/>
              </a:ext>
            </a:extLst>
          </p:cNvPr>
          <p:cNvSpPr txBox="1"/>
          <p:nvPr/>
        </p:nvSpPr>
        <p:spPr>
          <a:xfrm>
            <a:off x="0" y="-11111"/>
            <a:ext cx="803425"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Methods</a:t>
            </a:r>
          </a:p>
        </p:txBody>
      </p:sp>
    </p:spTree>
    <p:extLst>
      <p:ext uri="{BB962C8B-B14F-4D97-AF65-F5344CB8AC3E}">
        <p14:creationId xmlns:p14="http://schemas.microsoft.com/office/powerpoint/2010/main" val="68146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247DD7-D465-4527-BB50-FC5E2D6D42A5}"/>
              </a:ext>
            </a:extLst>
          </p:cNvPr>
          <p:cNvSpPr txBox="1"/>
          <p:nvPr/>
        </p:nvSpPr>
        <p:spPr>
          <a:xfrm>
            <a:off x="758757" y="438333"/>
            <a:ext cx="7626485" cy="461665"/>
          </a:xfrm>
          <a:prstGeom prst="rect">
            <a:avLst/>
          </a:prstGeom>
          <a:noFill/>
        </p:spPr>
        <p:txBody>
          <a:bodyPr wrap="square">
            <a:spAutoFit/>
          </a:bodyPr>
          <a:lstStyle/>
          <a:p>
            <a:pPr algn="ct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2400" b="1"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grouping distributions in each geology and subregion</a:t>
            </a:r>
            <a:endParaRPr lang="en-US"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59422A-0948-41EA-82E7-D7973AF0F0A9}"/>
              </a:ext>
            </a:extLst>
          </p:cNvPr>
          <p:cNvPicPr>
            <a:picLocks noChangeAspect="1"/>
          </p:cNvPicPr>
          <p:nvPr/>
        </p:nvPicPr>
        <p:blipFill>
          <a:blip r:embed="rId2"/>
          <a:stretch>
            <a:fillRect/>
          </a:stretch>
        </p:blipFill>
        <p:spPr>
          <a:xfrm>
            <a:off x="3035031" y="5081723"/>
            <a:ext cx="6596444" cy="1828959"/>
          </a:xfrm>
          <a:prstGeom prst="rect">
            <a:avLst/>
          </a:prstGeom>
        </p:spPr>
      </p:pic>
      <p:pic>
        <p:nvPicPr>
          <p:cNvPr id="8" name="Picture 7">
            <a:extLst>
              <a:ext uri="{FF2B5EF4-FFF2-40B4-BE49-F238E27FC236}">
                <a16:creationId xmlns:a16="http://schemas.microsoft.com/office/drawing/2014/main" id="{B711EE87-8B80-4D3F-92B5-69F0F54BEF84}"/>
              </a:ext>
            </a:extLst>
          </p:cNvPr>
          <p:cNvPicPr>
            <a:picLocks noChangeAspect="1"/>
          </p:cNvPicPr>
          <p:nvPr/>
        </p:nvPicPr>
        <p:blipFill>
          <a:blip r:embed="rId3"/>
          <a:stretch>
            <a:fillRect/>
          </a:stretch>
        </p:blipFill>
        <p:spPr>
          <a:xfrm>
            <a:off x="29028" y="1541972"/>
            <a:ext cx="9085943" cy="3433912"/>
          </a:xfrm>
          <a:prstGeom prst="rect">
            <a:avLst/>
          </a:prstGeom>
          <a:noFill/>
          <a:ln>
            <a:solidFill>
              <a:schemeClr val="tx1"/>
            </a:solidFill>
          </a:ln>
        </p:spPr>
      </p:pic>
      <p:sp>
        <p:nvSpPr>
          <p:cNvPr id="10" name="TextBox 9">
            <a:extLst>
              <a:ext uri="{FF2B5EF4-FFF2-40B4-BE49-F238E27FC236}">
                <a16:creationId xmlns:a16="http://schemas.microsoft.com/office/drawing/2014/main" id="{53A16785-4FBD-4BCF-8319-3B10F4570137}"/>
              </a:ext>
            </a:extLst>
          </p:cNvPr>
          <p:cNvSpPr txBox="1"/>
          <p:nvPr/>
        </p:nvSpPr>
        <p:spPr>
          <a:xfrm>
            <a:off x="211384" y="5134456"/>
            <a:ext cx="8721230" cy="966803"/>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18</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Box and whisker plots of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distributions of each subregion grouped by surficial geologic unit. This figure allows to compare across the same geology between different subregions, (e.g. a Maine coast fine and a Boston Basin fine). </a:t>
            </a:r>
          </a:p>
        </p:txBody>
      </p:sp>
      <p:sp>
        <p:nvSpPr>
          <p:cNvPr id="2" name="TextBox 1">
            <a:extLst>
              <a:ext uri="{FF2B5EF4-FFF2-40B4-BE49-F238E27FC236}">
                <a16:creationId xmlns:a16="http://schemas.microsoft.com/office/drawing/2014/main" id="{B275D7AD-D3CF-3D0A-2CA3-512FDD62D3C9}"/>
              </a:ext>
            </a:extLst>
          </p:cNvPr>
          <p:cNvSpPr txBox="1"/>
          <p:nvPr/>
        </p:nvSpPr>
        <p:spPr>
          <a:xfrm>
            <a:off x="8724866" y="-24297"/>
            <a:ext cx="415498"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13</a:t>
            </a:r>
          </a:p>
        </p:txBody>
      </p:sp>
      <p:sp>
        <p:nvSpPr>
          <p:cNvPr id="4" name="TextBox 3">
            <a:extLst>
              <a:ext uri="{FF2B5EF4-FFF2-40B4-BE49-F238E27FC236}">
                <a16:creationId xmlns:a16="http://schemas.microsoft.com/office/drawing/2014/main" id="{9F15C053-D797-E591-1919-5F4777E02039}"/>
              </a:ext>
            </a:extLst>
          </p:cNvPr>
          <p:cNvSpPr txBox="1"/>
          <p:nvPr/>
        </p:nvSpPr>
        <p:spPr>
          <a:xfrm>
            <a:off x="0" y="-11111"/>
            <a:ext cx="70403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Results</a:t>
            </a:r>
          </a:p>
        </p:txBody>
      </p:sp>
    </p:spTree>
    <p:extLst>
      <p:ext uri="{BB962C8B-B14F-4D97-AF65-F5344CB8AC3E}">
        <p14:creationId xmlns:p14="http://schemas.microsoft.com/office/powerpoint/2010/main" val="38368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97018F-B86A-45B1-8BF7-BADD7377D081}"/>
              </a:ext>
            </a:extLst>
          </p:cNvPr>
          <p:cNvSpPr txBox="1"/>
          <p:nvPr/>
        </p:nvSpPr>
        <p:spPr>
          <a:xfrm>
            <a:off x="758757" y="438333"/>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Mapping</a:t>
            </a:r>
            <a:r>
              <a:rPr lang="en-US" sz="2400" b="1" i="1" dirty="0">
                <a:latin typeface="Times New Roman" panose="02020603050405020304" pitchFamily="18" charset="0"/>
                <a:cs typeface="Times New Roman" panose="02020603050405020304" pitchFamily="18" charset="0"/>
              </a:rPr>
              <a:t> Vs30</a:t>
            </a:r>
            <a:r>
              <a:rPr lang="en-US" sz="2400" b="1" i="1" baseline="-25000" dirty="0">
                <a:latin typeface="Times New Roman" panose="02020603050405020304" pitchFamily="18"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mean and standard deviation</a:t>
            </a:r>
            <a:r>
              <a:rPr lang="en-US" sz="2400" b="1"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CFBDF931-F4ED-48AE-B7A7-12844E293E1C}"/>
              </a:ext>
            </a:extLst>
          </p:cNvPr>
          <p:cNvPicPr>
            <a:picLocks noChangeAspect="1"/>
          </p:cNvPicPr>
          <p:nvPr/>
        </p:nvPicPr>
        <p:blipFill>
          <a:blip r:embed="rId2"/>
          <a:stretch>
            <a:fillRect/>
          </a:stretch>
        </p:blipFill>
        <p:spPr>
          <a:xfrm>
            <a:off x="3035031" y="5081723"/>
            <a:ext cx="6596444" cy="1828959"/>
          </a:xfrm>
          <a:prstGeom prst="rect">
            <a:avLst/>
          </a:prstGeom>
        </p:spPr>
      </p:pic>
      <p:sp>
        <p:nvSpPr>
          <p:cNvPr id="4" name="TextBox 3">
            <a:extLst>
              <a:ext uri="{FF2B5EF4-FFF2-40B4-BE49-F238E27FC236}">
                <a16:creationId xmlns:a16="http://schemas.microsoft.com/office/drawing/2014/main" id="{39CF9238-40BF-477D-BB28-53D6FBB24E79}"/>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14</a:t>
            </a:r>
          </a:p>
        </p:txBody>
      </p:sp>
      <p:sp>
        <p:nvSpPr>
          <p:cNvPr id="13" name="TextBox 12">
            <a:extLst>
              <a:ext uri="{FF2B5EF4-FFF2-40B4-BE49-F238E27FC236}">
                <a16:creationId xmlns:a16="http://schemas.microsoft.com/office/drawing/2014/main" id="{D3769F17-624E-4416-9C17-3F5D8C0B1A99}"/>
              </a:ext>
            </a:extLst>
          </p:cNvPr>
          <p:cNvSpPr txBox="1"/>
          <p:nvPr/>
        </p:nvSpPr>
        <p:spPr>
          <a:xfrm>
            <a:off x="857033" y="6037574"/>
            <a:ext cx="3025055" cy="379399"/>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19. </a:t>
            </a:r>
            <a:r>
              <a:rPr lang="en-US" dirty="0">
                <a:latin typeface="Garamond" panose="02020404030301010803" pitchFamily="18" charset="0"/>
                <a:ea typeface="Calibri" panose="020F0502020204030204" pitchFamily="34" charset="0"/>
                <a:cs typeface="Times New Roman" panose="02020603050405020304" pitchFamily="18" charset="0"/>
              </a:rPr>
              <a:t>Map of </a:t>
            </a:r>
            <a:r>
              <a:rPr lang="en-US" i="1" dirty="0">
                <a:latin typeface="Garamond" panose="02020404030301010803" pitchFamily="18" charset="0"/>
                <a:ea typeface="Calibri" panose="020F0502020204030204" pitchFamily="34" charset="0"/>
                <a:cs typeface="Times New Roman" panose="02020603050405020304" pitchFamily="18" charset="0"/>
              </a:rPr>
              <a:t>Vs30</a:t>
            </a:r>
            <a:r>
              <a:rPr lang="en-US" dirty="0">
                <a:latin typeface="Garamond" panose="02020404030301010803" pitchFamily="18" charset="0"/>
                <a:ea typeface="Calibri" panose="020F0502020204030204" pitchFamily="34" charset="0"/>
                <a:cs typeface="Times New Roman" panose="02020603050405020304" pitchFamily="18" charset="0"/>
              </a:rPr>
              <a:t> mean.</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EB86A3F-EBB9-6336-C250-322240A7EE15}"/>
              </a:ext>
            </a:extLst>
          </p:cNvPr>
          <p:cNvPicPr>
            <a:picLocks noChangeAspect="1"/>
          </p:cNvPicPr>
          <p:nvPr/>
        </p:nvPicPr>
        <p:blipFill rotWithShape="1">
          <a:blip r:embed="rId3"/>
          <a:srcRect b="8043"/>
          <a:stretch/>
        </p:blipFill>
        <p:spPr>
          <a:xfrm>
            <a:off x="339927" y="1125028"/>
            <a:ext cx="4059268" cy="4830667"/>
          </a:xfrm>
          <a:prstGeom prst="rect">
            <a:avLst/>
          </a:prstGeom>
          <a:ln>
            <a:solidFill>
              <a:schemeClr val="tx1"/>
            </a:solidFill>
          </a:ln>
        </p:spPr>
      </p:pic>
      <p:pic>
        <p:nvPicPr>
          <p:cNvPr id="9" name="Picture 8">
            <a:extLst>
              <a:ext uri="{FF2B5EF4-FFF2-40B4-BE49-F238E27FC236}">
                <a16:creationId xmlns:a16="http://schemas.microsoft.com/office/drawing/2014/main" id="{94B4F247-0CE3-DD6D-958A-DCABD0F5D13D}"/>
              </a:ext>
            </a:extLst>
          </p:cNvPr>
          <p:cNvPicPr>
            <a:picLocks noChangeAspect="1"/>
          </p:cNvPicPr>
          <p:nvPr/>
        </p:nvPicPr>
        <p:blipFill rotWithShape="1">
          <a:blip r:embed="rId4"/>
          <a:srcRect b="8124"/>
          <a:stretch/>
        </p:blipFill>
        <p:spPr>
          <a:xfrm>
            <a:off x="4741227" y="1125028"/>
            <a:ext cx="4062846" cy="4830667"/>
          </a:xfrm>
          <a:prstGeom prst="rect">
            <a:avLst/>
          </a:prstGeom>
          <a:ln>
            <a:solidFill>
              <a:schemeClr val="tx1"/>
            </a:solidFill>
          </a:ln>
        </p:spPr>
      </p:pic>
      <p:sp>
        <p:nvSpPr>
          <p:cNvPr id="11" name="TextBox 10">
            <a:extLst>
              <a:ext uri="{FF2B5EF4-FFF2-40B4-BE49-F238E27FC236}">
                <a16:creationId xmlns:a16="http://schemas.microsoft.com/office/drawing/2014/main" id="{E7E8C6AD-7CB0-FBC2-146C-B85BED592EDA}"/>
              </a:ext>
            </a:extLst>
          </p:cNvPr>
          <p:cNvSpPr txBox="1"/>
          <p:nvPr/>
        </p:nvSpPr>
        <p:spPr>
          <a:xfrm>
            <a:off x="5260122" y="6037573"/>
            <a:ext cx="3025055" cy="379399"/>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20</a:t>
            </a:r>
            <a:r>
              <a:rPr lang="en-US" i="1" dirty="0">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Map of </a:t>
            </a:r>
            <a:r>
              <a:rPr lang="en-US" i="1" dirty="0">
                <a:latin typeface="Garamond" panose="02020404030301010803" pitchFamily="18" charset="0"/>
                <a:ea typeface="Calibri" panose="020F0502020204030204" pitchFamily="34" charset="0"/>
                <a:cs typeface="Times New Roman" panose="02020603050405020304" pitchFamily="18" charset="0"/>
              </a:rPr>
              <a:t>Vs30</a:t>
            </a:r>
            <a:r>
              <a:rPr lang="en-US" dirty="0">
                <a:latin typeface="Garamond" panose="02020404030301010803" pitchFamily="18" charset="0"/>
                <a:ea typeface="Calibri" panose="020F0502020204030204" pitchFamily="34" charset="0"/>
                <a:cs typeface="Times New Roman" panose="02020603050405020304" pitchFamily="18" charset="0"/>
              </a:rPr>
              <a:t> std.</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89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B4901-C01D-2F2A-D37E-1F4C1616C57C}"/>
              </a:ext>
            </a:extLst>
          </p:cNvPr>
          <p:cNvSpPr txBox="1"/>
          <p:nvPr/>
        </p:nvSpPr>
        <p:spPr>
          <a:xfrm>
            <a:off x="758757" y="438333"/>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Summary and conclusion</a:t>
            </a:r>
          </a:p>
        </p:txBody>
      </p:sp>
      <p:pic>
        <p:nvPicPr>
          <p:cNvPr id="3" name="Picture 2">
            <a:extLst>
              <a:ext uri="{FF2B5EF4-FFF2-40B4-BE49-F238E27FC236}">
                <a16:creationId xmlns:a16="http://schemas.microsoft.com/office/drawing/2014/main" id="{63F780AA-6E0C-7A08-110B-CA381D83404C}"/>
              </a:ext>
            </a:extLst>
          </p:cNvPr>
          <p:cNvPicPr>
            <a:picLocks noChangeAspect="1"/>
          </p:cNvPicPr>
          <p:nvPr/>
        </p:nvPicPr>
        <p:blipFill>
          <a:blip r:embed="rId2"/>
          <a:stretch>
            <a:fillRect/>
          </a:stretch>
        </p:blipFill>
        <p:spPr>
          <a:xfrm>
            <a:off x="3035031" y="5081723"/>
            <a:ext cx="6596444" cy="1828959"/>
          </a:xfrm>
          <a:prstGeom prst="rect">
            <a:avLst/>
          </a:prstGeom>
        </p:spPr>
      </p:pic>
      <p:sp>
        <p:nvSpPr>
          <p:cNvPr id="4" name="TextBox 3">
            <a:extLst>
              <a:ext uri="{FF2B5EF4-FFF2-40B4-BE49-F238E27FC236}">
                <a16:creationId xmlns:a16="http://schemas.microsoft.com/office/drawing/2014/main" id="{C2CBFE9A-A1A1-8DF0-EBE1-1030B79F68ED}"/>
              </a:ext>
            </a:extLst>
          </p:cNvPr>
          <p:cNvSpPr txBox="1"/>
          <p:nvPr/>
        </p:nvSpPr>
        <p:spPr>
          <a:xfrm>
            <a:off x="372470" y="1381888"/>
            <a:ext cx="8513980" cy="1569660"/>
          </a:xfrm>
          <a:prstGeom prst="rect">
            <a:avLst/>
          </a:prstGeom>
          <a:noFill/>
        </p:spPr>
        <p:txBody>
          <a:bodyPr wrap="square" rtlCol="0">
            <a:spAutoFit/>
          </a:bodyPr>
          <a:lstStyle/>
          <a:p>
            <a:pPr algn="just">
              <a:spcAft>
                <a:spcPts val="600"/>
              </a:spcAft>
            </a:pP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Using the methodology presented here one can develop distributions of </a:t>
            </a:r>
            <a:r>
              <a:rPr lang="en-US" sz="2400" i="1" dirty="0">
                <a:latin typeface="Times New Roman" panose="02020603050405020304" pitchFamily="18" charset="0"/>
                <a:ea typeface="Calibri" panose="020F0502020204030204" pitchFamily="34" charset="0"/>
                <a:cs typeface="Times New Roman" panose="02020603050405020304" pitchFamily="18" charset="0"/>
              </a:rPr>
              <a:t>f</a:t>
            </a:r>
            <a:r>
              <a:rPr lang="en-US" sz="2400" i="1" baseline="-25000" dirty="0">
                <a:latin typeface="Times New Roman" panose="02020603050405020304" pitchFamily="18" charset="0"/>
                <a:ea typeface="Calibri" panose="020F0502020204030204" pitchFamily="34" charset="0"/>
                <a:cs typeface="Times New Roman" panose="02020603050405020304" pitchFamily="18" charset="0"/>
              </a:rPr>
              <a:t>0</a:t>
            </a:r>
            <a:r>
              <a:rPr lang="en-US" sz="2400" dirty="0">
                <a:latin typeface="Times New Roman" panose="02020603050405020304" pitchFamily="18" charset="0"/>
                <a:ea typeface="Calibri" panose="020F0502020204030204" pitchFamily="34" charset="0"/>
                <a:cs typeface="Times New Roman" panose="02020603050405020304" pitchFamily="18" charset="0"/>
              </a:rPr>
              <a:t> and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Vs</a:t>
            </a:r>
            <a:r>
              <a:rPr lang="en-US" sz="2400" i="1" baseline="-25000" dirty="0" err="1">
                <a:latin typeface="Times New Roman" panose="02020603050405020304" pitchFamily="18" charset="0"/>
                <a:ea typeface="Calibri" panose="020F0502020204030204" pitchFamily="34" charset="0"/>
                <a:cs typeface="Times New Roman" panose="02020603050405020304" pitchFamily="18" charset="0"/>
              </a:rPr>
              <a:t>avg</a:t>
            </a:r>
            <a:r>
              <a:rPr lang="en-US" sz="2400" dirty="0">
                <a:latin typeface="Times New Roman" panose="02020603050405020304" pitchFamily="18" charset="0"/>
                <a:ea typeface="Calibri" panose="020F0502020204030204" pitchFamily="34" charset="0"/>
                <a:cs typeface="Times New Roman" panose="02020603050405020304" pitchFamily="18" charset="0"/>
              </a:rPr>
              <a:t> from measurements, surficial geology and a subregion grouping layer </a:t>
            </a:r>
            <a:r>
              <a:rPr lang="en-US" sz="2400" dirty="0">
                <a:latin typeface="Times New Roman" panose="02020603050405020304" pitchFamily="18" charset="0"/>
                <a:cs typeface="Times New Roman" panose="02020603050405020304" pitchFamily="18" charset="0"/>
              </a:rPr>
              <a:t>and propagate that uncertainty to a computation of a distribution of </a:t>
            </a:r>
            <a:r>
              <a:rPr lang="en-US" sz="2400" i="1" dirty="0">
                <a:latin typeface="Times New Roman" panose="02020603050405020304" pitchFamily="18" charset="0"/>
                <a:cs typeface="Times New Roman" panose="02020603050405020304" pitchFamily="18" charset="0"/>
              </a:rPr>
              <a:t>Vs30</a:t>
            </a:r>
            <a:r>
              <a:rPr lang="en-US" sz="2400"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EBD2E8-3D4C-245F-E7D9-9A31E8B6981E}"/>
              </a:ext>
            </a:extLst>
          </p:cNvPr>
          <p:cNvSpPr txBox="1"/>
          <p:nvPr/>
        </p:nvSpPr>
        <p:spPr>
          <a:xfrm>
            <a:off x="372470" y="3015026"/>
            <a:ext cx="8513980" cy="1200329"/>
          </a:xfrm>
          <a:prstGeom prst="rect">
            <a:avLst/>
          </a:prstGeom>
          <a:noFill/>
        </p:spPr>
        <p:txBody>
          <a:bodyPr wrap="square" rtlCol="0">
            <a:spAutoFit/>
          </a:bodyPr>
          <a:lstStyle/>
          <a:p>
            <a:pPr algn="just">
              <a:spcAft>
                <a:spcPts val="600"/>
              </a:spcAft>
            </a:pP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In New England, the lowest </a:t>
            </a:r>
            <a:r>
              <a:rPr lang="en-US" sz="2400" i="1" dirty="0">
                <a:latin typeface="Times New Roman" panose="02020603050405020304" pitchFamily="18" charset="0"/>
                <a:cs typeface="Times New Roman" panose="02020603050405020304" pitchFamily="18" charset="0"/>
              </a:rPr>
              <a:t>Vs30</a:t>
            </a:r>
            <a:r>
              <a:rPr lang="en-US" sz="2400" dirty="0">
                <a:latin typeface="Times New Roman" panose="02020603050405020304" pitchFamily="18" charset="0"/>
                <a:cs typeface="Times New Roman" panose="02020603050405020304" pitchFamily="18" charset="0"/>
              </a:rPr>
              <a:t> mean regions are Cape Cod and Long Island, the Boston Basin, the Connecticut River Valley, and the Champlain Sea sediments.</a:t>
            </a:r>
          </a:p>
        </p:txBody>
      </p:sp>
      <p:sp>
        <p:nvSpPr>
          <p:cNvPr id="7" name="TextBox 6">
            <a:extLst>
              <a:ext uri="{FF2B5EF4-FFF2-40B4-BE49-F238E27FC236}">
                <a16:creationId xmlns:a16="http://schemas.microsoft.com/office/drawing/2014/main" id="{A6F22A56-92E6-BB8F-58CB-8D2865923253}"/>
              </a:ext>
            </a:extLst>
          </p:cNvPr>
          <p:cNvSpPr txBox="1"/>
          <p:nvPr/>
        </p:nvSpPr>
        <p:spPr>
          <a:xfrm>
            <a:off x="223730" y="4272902"/>
            <a:ext cx="8696540" cy="2308324"/>
          </a:xfrm>
          <a:prstGeom prst="rect">
            <a:avLst/>
          </a:prstGeom>
          <a:noFill/>
        </p:spPr>
        <p:txBody>
          <a:bodyPr wrap="square" rtlCol="0">
            <a:spAutoFit/>
          </a:bodyPr>
          <a:lstStyle/>
          <a:p>
            <a:pPr algn="just">
              <a:spcAft>
                <a:spcPts val="600"/>
              </a:spcAft>
            </a:pPr>
            <a:r>
              <a:rPr lang="en-US" sz="2400" i="1" dirty="0">
                <a:latin typeface="Times New Roman" panose="02020603050405020304" pitchFamily="18" charset="0"/>
                <a:cs typeface="Times New Roman" panose="02020603050405020304" pitchFamily="18" charset="0"/>
              </a:rPr>
              <a:t>-Vs30</a:t>
            </a:r>
            <a:r>
              <a:rPr lang="en-US" sz="2400" dirty="0">
                <a:latin typeface="Times New Roman" panose="02020603050405020304" pitchFamily="18" charset="0"/>
                <a:cs typeface="Times New Roman" panose="02020603050405020304" pitchFamily="18" charset="0"/>
              </a:rPr>
              <a:t> calculations using the layer-over-</a:t>
            </a:r>
            <a:r>
              <a:rPr lang="en-US" sz="2400" dirty="0" err="1">
                <a:latin typeface="Times New Roman" panose="02020603050405020304" pitchFamily="18" charset="0"/>
                <a:cs typeface="Times New Roman" panose="02020603050405020304" pitchFamily="18" charset="0"/>
              </a:rPr>
              <a:t>halfspace</a:t>
            </a:r>
            <a:r>
              <a:rPr lang="en-US" sz="2400" dirty="0">
                <a:latin typeface="Times New Roman" panose="02020603050405020304" pitchFamily="18" charset="0"/>
                <a:cs typeface="Times New Roman" panose="02020603050405020304" pitchFamily="18" charset="0"/>
              </a:rPr>
              <a:t> model are very sensitive to</a:t>
            </a:r>
            <a:r>
              <a:rPr lang="en-US" sz="2400" i="1" dirty="0">
                <a:latin typeface="Times New Roman" panose="02020603050405020304" pitchFamily="18" charset="0"/>
                <a:ea typeface="Calibri" panose="020F0502020204030204" pitchFamily="34" charset="0"/>
                <a:cs typeface="Times New Roman" panose="02020603050405020304" pitchFamily="18" charset="0"/>
              </a:rPr>
              <a:t> f</a:t>
            </a:r>
            <a:r>
              <a:rPr lang="en-US" sz="2400" i="1" baseline="-25000" dirty="0">
                <a:latin typeface="Times New Roman" panose="02020603050405020304" pitchFamily="18" charset="0"/>
                <a:ea typeface="Calibri" panose="020F0502020204030204" pitchFamily="34" charset="0"/>
                <a:cs typeface="Times New Roman" panose="02020603050405020304" pitchFamily="18" charset="0"/>
              </a:rPr>
              <a:t>0</a:t>
            </a:r>
            <a:r>
              <a:rPr lang="en-US" sz="2400" dirty="0">
                <a:latin typeface="Times New Roman" panose="02020603050405020304" pitchFamily="18" charset="0"/>
                <a:ea typeface="Calibri" panose="020F0502020204030204" pitchFamily="34" charset="0"/>
                <a:cs typeface="Times New Roman" panose="02020603050405020304" pitchFamily="18" charset="0"/>
              </a:rPr>
              <a:t> (depth)</a:t>
            </a:r>
            <a:r>
              <a:rPr lang="en-US" sz="2400" dirty="0">
                <a:latin typeface="Times New Roman" panose="02020603050405020304" pitchFamily="18" charset="0"/>
                <a:cs typeface="Times New Roman" panose="02020603050405020304" pitchFamily="18" charset="0"/>
              </a:rPr>
              <a:t> – when depth is greater than 30 m, </a:t>
            </a:r>
            <a:r>
              <a:rPr lang="en-US" sz="2400" i="1" dirty="0">
                <a:latin typeface="Times New Roman" panose="02020603050405020304" pitchFamily="18" charset="0"/>
                <a:cs typeface="Times New Roman" panose="02020603050405020304" pitchFamily="18" charset="0"/>
              </a:rPr>
              <a:t>Vs30</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Vs</a:t>
            </a:r>
            <a:r>
              <a:rPr lang="en-US" sz="2400" i="1" baseline="-25000" dirty="0" err="1">
                <a:latin typeface="Times New Roman" panose="02020603050405020304" pitchFamily="18" charset="0"/>
                <a:cs typeface="Times New Roman" panose="02020603050405020304" pitchFamily="18" charset="0"/>
              </a:rPr>
              <a:t>avg</a:t>
            </a:r>
            <a:r>
              <a:rPr lang="en-US" sz="2400" dirty="0">
                <a:latin typeface="Times New Roman" panose="02020603050405020304" pitchFamily="18" charset="0"/>
                <a:ea typeface="Calibri" panose="020F0502020204030204" pitchFamily="34" charset="0"/>
                <a:cs typeface="Times New Roman" panose="02020603050405020304" pitchFamily="18" charset="0"/>
              </a:rPr>
              <a:t>  and where it is less than 30 m, the value changes significantly depending on the depth to the impedance contrast. This has implications in geology-based site classification – even soft soils have high </a:t>
            </a:r>
            <a:r>
              <a:rPr lang="en-US" sz="2400" i="1" dirty="0">
                <a:latin typeface="Times New Roman" panose="02020603050405020304" pitchFamily="18" charset="0"/>
                <a:ea typeface="Calibri" panose="020F0502020204030204" pitchFamily="34" charset="0"/>
                <a:cs typeface="Times New Roman" panose="02020603050405020304" pitchFamily="18" charset="0"/>
              </a:rPr>
              <a:t>Vs30</a:t>
            </a:r>
            <a:r>
              <a:rPr lang="en-US" sz="2400" dirty="0">
                <a:latin typeface="Times New Roman" panose="02020603050405020304" pitchFamily="18" charset="0"/>
                <a:ea typeface="Calibri" panose="020F0502020204030204" pitchFamily="34" charset="0"/>
                <a:cs typeface="Times New Roman" panose="02020603050405020304" pitchFamily="18" charset="0"/>
              </a:rPr>
              <a:t> values when the deposit is shallow.   </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67B814-97A9-FC94-DD15-9D646F1E1058}"/>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15</a:t>
            </a:r>
          </a:p>
        </p:txBody>
      </p:sp>
    </p:spTree>
    <p:extLst>
      <p:ext uri="{BB962C8B-B14F-4D97-AF65-F5344CB8AC3E}">
        <p14:creationId xmlns:p14="http://schemas.microsoft.com/office/powerpoint/2010/main" val="33998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61E43-8236-FBC5-76A4-A4BCB1726A96}"/>
              </a:ext>
            </a:extLst>
          </p:cNvPr>
          <p:cNvPicPr>
            <a:picLocks noChangeAspect="1"/>
          </p:cNvPicPr>
          <p:nvPr/>
        </p:nvPicPr>
        <p:blipFill>
          <a:blip r:embed="rId2"/>
          <a:stretch>
            <a:fillRect/>
          </a:stretch>
        </p:blipFill>
        <p:spPr>
          <a:xfrm>
            <a:off x="3035031" y="5081723"/>
            <a:ext cx="6596444" cy="1828959"/>
          </a:xfrm>
          <a:prstGeom prst="rect">
            <a:avLst/>
          </a:prstGeom>
        </p:spPr>
      </p:pic>
      <p:sp>
        <p:nvSpPr>
          <p:cNvPr id="3" name="TextBox 2">
            <a:extLst>
              <a:ext uri="{FF2B5EF4-FFF2-40B4-BE49-F238E27FC236}">
                <a16:creationId xmlns:a16="http://schemas.microsoft.com/office/drawing/2014/main" id="{6905FC9E-468D-60A3-30C9-284A08C7A470}"/>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16</a:t>
            </a:r>
          </a:p>
        </p:txBody>
      </p:sp>
      <p:sp>
        <p:nvSpPr>
          <p:cNvPr id="4" name="TextBox 3">
            <a:extLst>
              <a:ext uri="{FF2B5EF4-FFF2-40B4-BE49-F238E27FC236}">
                <a16:creationId xmlns:a16="http://schemas.microsoft.com/office/drawing/2014/main" id="{3B6C13D1-4EEE-EC20-8A95-83EF8784133F}"/>
              </a:ext>
            </a:extLst>
          </p:cNvPr>
          <p:cNvSpPr txBox="1"/>
          <p:nvPr/>
        </p:nvSpPr>
        <p:spPr>
          <a:xfrm>
            <a:off x="758757" y="289547"/>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References</a:t>
            </a:r>
          </a:p>
        </p:txBody>
      </p:sp>
      <p:sp>
        <p:nvSpPr>
          <p:cNvPr id="8" name="TextBox 7">
            <a:extLst>
              <a:ext uri="{FF2B5EF4-FFF2-40B4-BE49-F238E27FC236}">
                <a16:creationId xmlns:a16="http://schemas.microsoft.com/office/drawing/2014/main" id="{3C655446-7426-F9F5-3CBC-C75850073238}"/>
              </a:ext>
            </a:extLst>
          </p:cNvPr>
          <p:cNvSpPr txBox="1"/>
          <p:nvPr/>
        </p:nvSpPr>
        <p:spPr>
          <a:xfrm>
            <a:off x="215410" y="861464"/>
            <a:ext cx="8713177" cy="4534575"/>
          </a:xfrm>
          <a:prstGeom prst="rect">
            <a:avLst/>
          </a:prstGeom>
          <a:noFill/>
        </p:spPr>
        <p:txBody>
          <a:bodyPr wrap="square">
            <a:spAutoFit/>
          </a:bodyPr>
          <a:lstStyle/>
          <a:p>
            <a:pPr indent="-457200" algn="just">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Becker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Fratto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Patriarco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Marvinney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Mabee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S.B., Thomas, M.A. (2001) Utilizing the Surficial Geology of the Northeast United States to Improve NEHRP Site Effect Classifications in HAZUS-MH: Collaborative Research with NESEC and the NESEC State Geologists. U.S Geological Survey National Earthquake Hazard Reduction Program Award No. G10AP00014.</a:t>
            </a:r>
          </a:p>
          <a:p>
            <a:pPr indent="-457200" algn="just">
              <a:lnSpc>
                <a:spcPct val="107000"/>
              </a:lnSpc>
              <a:spcAft>
                <a:spcPts val="80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Hassani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 Atkinson, G.M. (2016) Applicability of the Site Fundamental Frequency as 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Proxy for Central and Eastern North America.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Bulletin of the Seismological Society of America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2016; 106 (2): 653–664.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https://doi.org/10.1785/0120150259</a:t>
            </a:r>
            <a:endPar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en-US" sz="1800" b="1" kern="1600" dirty="0">
                <a:effectLst/>
                <a:latin typeface="Times New Roman" panose="02020603050405020304" pitchFamily="18" charset="0"/>
                <a:ea typeface="Calibri" panose="020F0502020204030204" pitchFamily="34" charset="0"/>
                <a:cs typeface="Times New Roman" panose="02020603050405020304" pitchFamily="18" charset="0"/>
              </a:rPr>
              <a:t>Pontrelli</a:t>
            </a:r>
            <a:r>
              <a:rPr lang="en-US" sz="1800" kern="1600" dirty="0">
                <a:effectLst/>
                <a:latin typeface="Times New Roman" panose="02020603050405020304" pitchFamily="18" charset="0"/>
                <a:ea typeface="Calibri" panose="020F0502020204030204" pitchFamily="34" charset="0"/>
                <a:cs typeface="Times New Roman" panose="02020603050405020304" pitchFamily="18" charset="0"/>
              </a:rPr>
              <a:t>, M.A., </a:t>
            </a:r>
            <a:r>
              <a:rPr lang="en-US" sz="1800" kern="1600" dirty="0" err="1">
                <a:effectLst/>
                <a:latin typeface="Times New Roman" panose="02020603050405020304" pitchFamily="18" charset="0"/>
                <a:ea typeface="Calibri" panose="020F0502020204030204" pitchFamily="34" charset="0"/>
                <a:cs typeface="Times New Roman" panose="02020603050405020304" pitchFamily="18" charset="0"/>
              </a:rPr>
              <a:t>Baise</a:t>
            </a:r>
            <a:r>
              <a:rPr lang="en-US" sz="1800" kern="1600" dirty="0">
                <a:effectLst/>
                <a:latin typeface="Times New Roman" panose="02020603050405020304" pitchFamily="18" charset="0"/>
                <a:ea typeface="Calibri" panose="020F0502020204030204" pitchFamily="34" charset="0"/>
                <a:cs typeface="Times New Roman" panose="02020603050405020304" pitchFamily="18" charset="0"/>
              </a:rPr>
              <a:t>, L.G., </a:t>
            </a:r>
            <a:r>
              <a:rPr lang="en-US" sz="1800" kern="1600" dirty="0" err="1">
                <a:effectLst/>
                <a:latin typeface="Times New Roman" panose="02020603050405020304" pitchFamily="18" charset="0"/>
                <a:ea typeface="Calibri" panose="020F0502020204030204" pitchFamily="34" charset="0"/>
                <a:cs typeface="Times New Roman" panose="02020603050405020304" pitchFamily="18" charset="0"/>
              </a:rPr>
              <a:t>Ebel</a:t>
            </a:r>
            <a:r>
              <a:rPr lang="en-US" sz="1800" kern="1600" dirty="0">
                <a:effectLst/>
                <a:latin typeface="Times New Roman" panose="02020603050405020304" pitchFamily="18" charset="0"/>
                <a:ea typeface="Calibri" panose="020F0502020204030204" pitchFamily="34" charset="0"/>
                <a:cs typeface="Times New Roman" panose="02020603050405020304" pitchFamily="18" charset="0"/>
              </a:rPr>
              <a:t>, J.E. (2022) Site Characterization Maps of New England Based on Local Geophysical and Geological Data. (In review in Engineering Geology). DOI: </a:t>
            </a:r>
            <a:r>
              <a:rPr lang="en-US" sz="1800" u="sng" kern="1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https://dx.doi.org/10.2139/ssrn.4214053</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8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Wald</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J., and Allen, T. I., 2007, Topographic slope as a proxy for seismic site conditions and amplification, Bulletin of the Seismological Society of America, 97, no. 5, 1379-1395.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https://doi.org/10.1785/0120060267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8864950-43EC-1592-A8CC-8C4194DFF8BA}"/>
              </a:ext>
            </a:extLst>
          </p:cNvPr>
          <p:cNvSpPr txBox="1"/>
          <p:nvPr/>
        </p:nvSpPr>
        <p:spPr>
          <a:xfrm>
            <a:off x="229486" y="5576132"/>
            <a:ext cx="8713177" cy="966803"/>
          </a:xfrm>
          <a:prstGeom prst="rect">
            <a:avLst/>
          </a:prstGeom>
          <a:noFill/>
        </p:spPr>
        <p:txBody>
          <a:bodyPr wrap="square">
            <a:spAutoFit/>
          </a:bodyPr>
          <a:lstStyle/>
          <a:p>
            <a:pPr indent="-457200"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We’d like to </a:t>
            </a:r>
            <a:r>
              <a:rPr lang="en-US" b="1" dirty="0">
                <a:latin typeface="Times New Roman" panose="02020603050405020304" pitchFamily="18" charset="0"/>
                <a:ea typeface="Calibri" panose="020F0502020204030204" pitchFamily="34" charset="0"/>
                <a:cs typeface="Times New Roman" panose="02020603050405020304" pitchFamily="18" charset="0"/>
              </a:rPr>
              <a:t>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cknowledge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Dr. Steve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Mabee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UMASS Amherst for his HVSR data and shear wave velocity estimates and Dr. Weiwei Zhan at Tufts for his help propagating uncertainty through the layer-over-</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halfspace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67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4851400" y="2387600"/>
            <a:ext cx="184666"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35FDB622-1AA7-4C04-ACA1-2B1027476735}"/>
              </a:ext>
            </a:extLst>
          </p:cNvPr>
          <p:cNvSpPr/>
          <p:nvPr/>
        </p:nvSpPr>
        <p:spPr>
          <a:xfrm>
            <a:off x="1091872" y="1324172"/>
            <a:ext cx="6960255" cy="1384995"/>
          </a:xfrm>
          <a:prstGeom prst="rect">
            <a:avLst/>
          </a:prstGeom>
        </p:spPr>
        <p:txBody>
          <a:bodyPr wrap="square" lIns="0" tIns="0" rIns="0" bIns="0">
            <a:spAutoFit/>
          </a:bodyPr>
          <a:lstStyle/>
          <a:p>
            <a:pPr algn="ctr">
              <a:lnSpc>
                <a:spcPts val="3600"/>
              </a:lnSpc>
            </a:pPr>
            <a:r>
              <a:rPr lang="en-US" sz="3200" b="1" dirty="0">
                <a:latin typeface="Garamond" panose="02020404030301010803" pitchFamily="18" charset="0"/>
                <a:cs typeface="Times New Roman" panose="02020603050405020304" pitchFamily="18" charset="0"/>
              </a:rPr>
              <a:t>Thank you</a:t>
            </a:r>
          </a:p>
          <a:p>
            <a:pPr algn="ctr">
              <a:lnSpc>
                <a:spcPts val="3600"/>
              </a:lnSpc>
            </a:pPr>
            <a:endParaRPr lang="en-US" sz="3200" b="1" dirty="0">
              <a:latin typeface="Garamond" panose="02020404030301010803" pitchFamily="18" charset="0"/>
              <a:cs typeface="Times New Roman" panose="02020603050405020304" pitchFamily="18" charset="0"/>
            </a:endParaRPr>
          </a:p>
          <a:p>
            <a:pPr algn="ctr">
              <a:lnSpc>
                <a:spcPts val="3600"/>
              </a:lnSpc>
            </a:pPr>
            <a:r>
              <a:rPr lang="en-US" sz="3200" b="1" i="1" dirty="0">
                <a:latin typeface="Garamond" panose="02020404030301010803"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5568DB1C-3898-C138-E449-306A7159E040}"/>
              </a:ext>
            </a:extLst>
          </p:cNvPr>
          <p:cNvPicPr>
            <a:picLocks noChangeAspect="1"/>
          </p:cNvPicPr>
          <p:nvPr/>
        </p:nvPicPr>
        <p:blipFill>
          <a:blip r:embed="rId2"/>
          <a:stretch>
            <a:fillRect/>
          </a:stretch>
        </p:blipFill>
        <p:spPr>
          <a:xfrm>
            <a:off x="78040" y="5175370"/>
            <a:ext cx="3090940" cy="1585097"/>
          </a:xfrm>
          <a:prstGeom prst="rect">
            <a:avLst/>
          </a:prstGeom>
        </p:spPr>
      </p:pic>
    </p:spTree>
    <p:extLst>
      <p:ext uri="{BB962C8B-B14F-4D97-AF65-F5344CB8AC3E}">
        <p14:creationId xmlns:p14="http://schemas.microsoft.com/office/powerpoint/2010/main" val="113297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9AF78-5902-D4CB-E2B9-4919527FDF71}"/>
              </a:ext>
            </a:extLst>
          </p:cNvPr>
          <p:cNvPicPr>
            <a:picLocks noChangeAspect="1"/>
          </p:cNvPicPr>
          <p:nvPr/>
        </p:nvPicPr>
        <p:blipFill>
          <a:blip r:embed="rId2"/>
          <a:stretch>
            <a:fillRect/>
          </a:stretch>
        </p:blipFill>
        <p:spPr>
          <a:xfrm>
            <a:off x="3035031" y="5081723"/>
            <a:ext cx="6596444" cy="1828959"/>
          </a:xfrm>
          <a:prstGeom prst="rect">
            <a:avLst/>
          </a:prstGeom>
        </p:spPr>
      </p:pic>
      <p:pic>
        <p:nvPicPr>
          <p:cNvPr id="2" name="Picture 1" descr="Chart, box and whisker chart&#10;&#10;Description automatically generated">
            <a:extLst>
              <a:ext uri="{FF2B5EF4-FFF2-40B4-BE49-F238E27FC236}">
                <a16:creationId xmlns:a16="http://schemas.microsoft.com/office/drawing/2014/main" id="{0C8DF63F-4474-7953-FA20-3443EE550037}"/>
              </a:ext>
            </a:extLst>
          </p:cNvPr>
          <p:cNvPicPr>
            <a:picLocks noChangeAspect="1"/>
          </p:cNvPicPr>
          <p:nvPr/>
        </p:nvPicPr>
        <p:blipFill rotWithShape="1">
          <a:blip r:embed="rId3"/>
          <a:srcRect l="7334" t="4372" r="8298" b="3500"/>
          <a:stretch/>
        </p:blipFill>
        <p:spPr>
          <a:xfrm>
            <a:off x="1661512" y="1493125"/>
            <a:ext cx="5820976" cy="4661328"/>
          </a:xfrm>
          <a:prstGeom prst="rect">
            <a:avLst/>
          </a:prstGeom>
          <a:ln>
            <a:solidFill>
              <a:schemeClr val="tx1"/>
            </a:solidFill>
          </a:ln>
        </p:spPr>
      </p:pic>
      <p:sp>
        <p:nvSpPr>
          <p:cNvPr id="4" name="TextBox 3">
            <a:extLst>
              <a:ext uri="{FF2B5EF4-FFF2-40B4-BE49-F238E27FC236}">
                <a16:creationId xmlns:a16="http://schemas.microsoft.com/office/drawing/2014/main" id="{A3672A10-3442-493B-259F-F40CC580996E}"/>
              </a:ext>
            </a:extLst>
          </p:cNvPr>
          <p:cNvSpPr txBox="1"/>
          <p:nvPr/>
        </p:nvSpPr>
        <p:spPr>
          <a:xfrm>
            <a:off x="758756" y="207500"/>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Handling groupings with little data in them</a:t>
            </a:r>
          </a:p>
        </p:txBody>
      </p:sp>
      <p:sp>
        <p:nvSpPr>
          <p:cNvPr id="5" name="TextBox 4">
            <a:extLst>
              <a:ext uri="{FF2B5EF4-FFF2-40B4-BE49-F238E27FC236}">
                <a16:creationId xmlns:a16="http://schemas.microsoft.com/office/drawing/2014/main" id="{ECA7CEAA-28C8-B435-0537-43964E040F80}"/>
              </a:ext>
            </a:extLst>
          </p:cNvPr>
          <p:cNvSpPr txBox="1"/>
          <p:nvPr/>
        </p:nvSpPr>
        <p:spPr>
          <a:xfrm>
            <a:off x="0" y="-11111"/>
            <a:ext cx="583814"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Extra</a:t>
            </a:r>
          </a:p>
        </p:txBody>
      </p:sp>
      <p:sp>
        <p:nvSpPr>
          <p:cNvPr id="6" name="TextBox 5">
            <a:extLst>
              <a:ext uri="{FF2B5EF4-FFF2-40B4-BE49-F238E27FC236}">
                <a16:creationId xmlns:a16="http://schemas.microsoft.com/office/drawing/2014/main" id="{15D517F2-8728-D692-5614-CBC915959804}"/>
              </a:ext>
            </a:extLst>
          </p:cNvPr>
          <p:cNvSpPr txBox="1"/>
          <p:nvPr/>
        </p:nvSpPr>
        <p:spPr>
          <a:xfrm>
            <a:off x="866448" y="791951"/>
            <a:ext cx="7411099" cy="673389"/>
          </a:xfrm>
          <a:prstGeom prst="rect">
            <a:avLst/>
          </a:prstGeom>
          <a:noFill/>
        </p:spPr>
        <p:txBody>
          <a:bodyPr wrap="square">
            <a:spAutoFit/>
          </a:bodyPr>
          <a:lstStyle/>
          <a:p>
            <a:pPr marR="0" lvl="0" algn="ctr">
              <a:lnSpc>
                <a:spcPct val="107000"/>
              </a:lnSpc>
              <a:spcBef>
                <a:spcPts val="0"/>
              </a:spcBef>
              <a:spcAft>
                <a:spcPts val="0"/>
              </a:spcAft>
              <a:buSzPts val="1100"/>
            </a:pPr>
            <a:r>
              <a:rPr lang="en-US" dirty="0">
                <a:effectLst/>
                <a:latin typeface="Times New Roman" panose="02020603050405020304" pitchFamily="18" charset="0"/>
                <a:ea typeface="Calibri" panose="020F0502020204030204" pitchFamily="34" charset="0"/>
                <a:cs typeface="Times New Roman" panose="02020603050405020304" pitchFamily="18" charset="0"/>
              </a:rPr>
              <a:t>Create general “soft” geology distributions and use their mean and standard deviation when a grouping has few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dirty="0">
                <a:effectLst/>
                <a:latin typeface="Times New Roman" panose="02020603050405020304" pitchFamily="18" charset="0"/>
                <a:ea typeface="Calibri" panose="020F0502020204030204" pitchFamily="34" charset="0"/>
                <a:cs typeface="Times New Roman" panose="02020603050405020304" pitchFamily="18" charset="0"/>
              </a:rPr>
              <a:t> stations. </a:t>
            </a:r>
          </a:p>
        </p:txBody>
      </p:sp>
      <p:sp>
        <p:nvSpPr>
          <p:cNvPr id="7" name="TextBox 6">
            <a:extLst>
              <a:ext uri="{FF2B5EF4-FFF2-40B4-BE49-F238E27FC236}">
                <a16:creationId xmlns:a16="http://schemas.microsoft.com/office/drawing/2014/main" id="{65ABC21D-B09C-497D-B133-5B41399581BD}"/>
              </a:ext>
            </a:extLst>
          </p:cNvPr>
          <p:cNvSpPr txBox="1"/>
          <p:nvPr/>
        </p:nvSpPr>
        <p:spPr>
          <a:xfrm>
            <a:off x="8724866" y="-24297"/>
            <a:ext cx="415498"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17</a:t>
            </a:r>
          </a:p>
        </p:txBody>
      </p:sp>
      <p:sp>
        <p:nvSpPr>
          <p:cNvPr id="8" name="TextBox 7">
            <a:extLst>
              <a:ext uri="{FF2B5EF4-FFF2-40B4-BE49-F238E27FC236}">
                <a16:creationId xmlns:a16="http://schemas.microsoft.com/office/drawing/2014/main" id="{BEB2CFB4-48D0-A68B-2183-48AC2A5F77CC}"/>
              </a:ext>
            </a:extLst>
          </p:cNvPr>
          <p:cNvSpPr txBox="1"/>
          <p:nvPr/>
        </p:nvSpPr>
        <p:spPr>
          <a:xfrm>
            <a:off x="847788" y="6200008"/>
            <a:ext cx="7448423" cy="665118"/>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a:t>
            </a:r>
            <a:r>
              <a:rPr lang="en-US" i="1" dirty="0">
                <a:latin typeface="Times New Roman" panose="02020603050405020304" pitchFamily="18" charset="0"/>
                <a:ea typeface="Calibri" panose="020F0502020204030204" pitchFamily="34" charset="0"/>
                <a:cs typeface="Times New Roman" panose="02020603050405020304" pitchFamily="18" charset="0"/>
              </a:rPr>
              <a:t>20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Histograms and theoretical PDFs of the “soft” geologies of each subregion. </a:t>
            </a:r>
            <a:r>
              <a:rPr lang="en-US" dirty="0">
                <a:latin typeface="Times New Roman" panose="02020603050405020304" pitchFamily="18" charset="0"/>
                <a:ea typeface="Calibri" panose="020F0502020204030204" pitchFamily="34" charset="0"/>
                <a:cs typeface="Times New Roman" panose="02020603050405020304" pitchFamily="18" charset="0"/>
              </a:rPr>
              <a:t>“Soft” geologies are all units that are not defined as “till”.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732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FAD685-4256-49C2-9CC4-F05B2B58731E}"/>
              </a:ext>
            </a:extLst>
          </p:cNvPr>
          <p:cNvSpPr txBox="1"/>
          <p:nvPr/>
        </p:nvSpPr>
        <p:spPr>
          <a:xfrm>
            <a:off x="368658" y="347463"/>
            <a:ext cx="8475260"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Presentation structure</a:t>
            </a:r>
          </a:p>
        </p:txBody>
      </p:sp>
      <p:sp>
        <p:nvSpPr>
          <p:cNvPr id="6" name="TextBox 5">
            <a:extLst>
              <a:ext uri="{FF2B5EF4-FFF2-40B4-BE49-F238E27FC236}">
                <a16:creationId xmlns:a16="http://schemas.microsoft.com/office/drawing/2014/main" id="{D1DC456E-D26B-4ABB-9F38-16FC2260C598}"/>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1</a:t>
            </a:r>
          </a:p>
        </p:txBody>
      </p:sp>
      <p:grpSp>
        <p:nvGrpSpPr>
          <p:cNvPr id="17" name="Group 16">
            <a:extLst>
              <a:ext uri="{FF2B5EF4-FFF2-40B4-BE49-F238E27FC236}">
                <a16:creationId xmlns:a16="http://schemas.microsoft.com/office/drawing/2014/main" id="{3CA62AD4-5467-E940-7DE5-EC26D4E255AB}"/>
              </a:ext>
            </a:extLst>
          </p:cNvPr>
          <p:cNvGrpSpPr/>
          <p:nvPr/>
        </p:nvGrpSpPr>
        <p:grpSpPr>
          <a:xfrm>
            <a:off x="570798" y="1119766"/>
            <a:ext cx="8359622" cy="1200329"/>
            <a:chOff x="570798" y="1119766"/>
            <a:chExt cx="8359622" cy="1200329"/>
          </a:xfrm>
        </p:grpSpPr>
        <p:sp>
          <p:nvSpPr>
            <p:cNvPr id="5" name="TextBox 4">
              <a:extLst>
                <a:ext uri="{FF2B5EF4-FFF2-40B4-BE49-F238E27FC236}">
                  <a16:creationId xmlns:a16="http://schemas.microsoft.com/office/drawing/2014/main" id="{A9049384-B22B-46A6-A761-EB45C9ECCD83}"/>
                </a:ext>
              </a:extLst>
            </p:cNvPr>
            <p:cNvSpPr txBox="1"/>
            <p:nvPr/>
          </p:nvSpPr>
          <p:spPr>
            <a:xfrm>
              <a:off x="570798" y="1119766"/>
              <a:ext cx="5602611" cy="1200329"/>
            </a:xfrm>
            <a:prstGeom prst="rect">
              <a:avLst/>
            </a:prstGeom>
            <a:noFill/>
          </p:spPr>
          <p:txBody>
            <a:bodyPr wrap="square" rtlCol="0">
              <a:spAutoFit/>
            </a:bodyPr>
            <a:lstStyle/>
            <a:p>
              <a:pPr marL="457200" indent="-457200" algn="just">
                <a:buAutoNum type="arabicPeriod"/>
              </a:pPr>
              <a:r>
                <a:rPr lang="en-US" sz="2400" dirty="0">
                  <a:latin typeface="Times New Roman" panose="02020603050405020304" pitchFamily="18" charset="0"/>
                  <a:cs typeface="Times New Roman" panose="02020603050405020304" pitchFamily="18" charset="0"/>
                </a:rPr>
                <a:t>Site response </a:t>
              </a:r>
            </a:p>
            <a:p>
              <a:pPr marL="457200" indent="-457200" algn="just">
                <a:buAutoNum type="arabicPeriod"/>
              </a:pPr>
              <a:r>
                <a:rPr lang="en-US" sz="2400" dirty="0">
                  <a:latin typeface="Times New Roman" panose="02020603050405020304" pitchFamily="18" charset="0"/>
                  <a:cs typeface="Times New Roman" panose="02020603050405020304" pitchFamily="18" charset="0"/>
                </a:rPr>
                <a:t>Motivation</a:t>
              </a:r>
            </a:p>
            <a:p>
              <a:pPr marL="457200" indent="-457200" algn="just">
                <a:buFontTx/>
                <a:buAutoNum type="arabicPeriod"/>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Layer-over-</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halfspace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model</a:t>
              </a:r>
            </a:p>
          </p:txBody>
        </p:sp>
        <p:sp>
          <p:nvSpPr>
            <p:cNvPr id="3" name="Right Brace 2">
              <a:extLst>
                <a:ext uri="{FF2B5EF4-FFF2-40B4-BE49-F238E27FC236}">
                  <a16:creationId xmlns:a16="http://schemas.microsoft.com/office/drawing/2014/main" id="{992683DC-F4D6-38C3-D919-E64E25ECC975}"/>
                </a:ext>
              </a:extLst>
            </p:cNvPr>
            <p:cNvSpPr/>
            <p:nvPr/>
          </p:nvSpPr>
          <p:spPr>
            <a:xfrm>
              <a:off x="6070920" y="1224634"/>
              <a:ext cx="235092" cy="10082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B82557F-C261-430F-E70C-BFCEA6596615}"/>
                </a:ext>
              </a:extLst>
            </p:cNvPr>
            <p:cNvSpPr txBox="1"/>
            <p:nvPr/>
          </p:nvSpPr>
          <p:spPr>
            <a:xfrm>
              <a:off x="6474076" y="1487818"/>
              <a:ext cx="2456344"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Introduction</a:t>
              </a:r>
              <a:endParaRPr lang="en-US" sz="2400" dirty="0"/>
            </a:p>
          </p:txBody>
        </p:sp>
      </p:grpSp>
      <p:sp>
        <p:nvSpPr>
          <p:cNvPr id="16" name="TextBox 15">
            <a:extLst>
              <a:ext uri="{FF2B5EF4-FFF2-40B4-BE49-F238E27FC236}">
                <a16:creationId xmlns:a16="http://schemas.microsoft.com/office/drawing/2014/main" id="{4CE26EC1-C275-20F2-5D4B-ECAE8AD090E0}"/>
              </a:ext>
            </a:extLst>
          </p:cNvPr>
          <p:cNvSpPr txBox="1"/>
          <p:nvPr/>
        </p:nvSpPr>
        <p:spPr>
          <a:xfrm>
            <a:off x="570797" y="4421506"/>
            <a:ext cx="4593770" cy="984885"/>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1200"/>
              </a:spcAft>
              <a:buClrTx/>
              <a:buSzTx/>
              <a:buAutoNum type="arabicPeriod" startAt="8"/>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Results</a:t>
            </a:r>
            <a:endParaRPr lang="en-US" sz="2400" dirty="0">
              <a:solidFill>
                <a:prstClr val="black"/>
              </a:solidFill>
              <a:latin typeface="Times New Roman" panose="02020603050405020304" pitchFamily="18" charset="0"/>
              <a:cs typeface="Times New Roman" panose="02020603050405020304" pitchFamily="18" charset="0"/>
            </a:endParaRPr>
          </a:p>
          <a:p>
            <a:pPr marL="457200" marR="0" lvl="0" indent="-457200" algn="just" defTabSz="457200" rtl="0" eaLnBrk="1" fontAlgn="auto" latinLnBrk="0" hangingPunct="1">
              <a:lnSpc>
                <a:spcPct val="100000"/>
              </a:lnSpc>
              <a:spcBef>
                <a:spcPts val="0"/>
              </a:spcBef>
              <a:spcAft>
                <a:spcPts val="1200"/>
              </a:spcAft>
              <a:buClrTx/>
              <a:buSzTx/>
              <a:buAutoNum type="arabicPeriod" startAt="8"/>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Summary and conclusion </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2DE3F57F-9A9B-9E4A-ACF9-60A982D44EE7}"/>
              </a:ext>
            </a:extLst>
          </p:cNvPr>
          <p:cNvGrpSpPr/>
          <p:nvPr/>
        </p:nvGrpSpPr>
        <p:grpSpPr>
          <a:xfrm>
            <a:off x="570797" y="2412932"/>
            <a:ext cx="7914518" cy="510233"/>
            <a:chOff x="570797" y="2412932"/>
            <a:chExt cx="7914518" cy="510233"/>
          </a:xfrm>
        </p:grpSpPr>
        <p:sp>
          <p:nvSpPr>
            <p:cNvPr id="9" name="Right Brace 8">
              <a:extLst>
                <a:ext uri="{FF2B5EF4-FFF2-40B4-BE49-F238E27FC236}">
                  <a16:creationId xmlns:a16="http://schemas.microsoft.com/office/drawing/2014/main" id="{95C3B82C-E807-4342-1D9C-B7A333CC242D}"/>
                </a:ext>
              </a:extLst>
            </p:cNvPr>
            <p:cNvSpPr/>
            <p:nvPr/>
          </p:nvSpPr>
          <p:spPr>
            <a:xfrm>
              <a:off x="6115050" y="2461500"/>
              <a:ext cx="183446" cy="36453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D0143288-DC0B-981E-CE1C-F8D7E66EAAA0}"/>
                </a:ext>
              </a:extLst>
            </p:cNvPr>
            <p:cNvSpPr txBox="1"/>
            <p:nvPr/>
          </p:nvSpPr>
          <p:spPr>
            <a:xfrm>
              <a:off x="6474076" y="2412932"/>
              <a:ext cx="2011239"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Data</a:t>
              </a:r>
              <a:endParaRPr lang="en-US" sz="2400" dirty="0"/>
            </a:p>
          </p:txBody>
        </p:sp>
        <p:sp>
          <p:nvSpPr>
            <p:cNvPr id="21" name="TextBox 20">
              <a:extLst>
                <a:ext uri="{FF2B5EF4-FFF2-40B4-BE49-F238E27FC236}">
                  <a16:creationId xmlns:a16="http://schemas.microsoft.com/office/drawing/2014/main" id="{CDC0326B-7E23-245B-F67C-77A9129ABAB1}"/>
                </a:ext>
              </a:extLst>
            </p:cNvPr>
            <p:cNvSpPr txBox="1"/>
            <p:nvPr/>
          </p:nvSpPr>
          <p:spPr>
            <a:xfrm>
              <a:off x="570797" y="2461500"/>
              <a:ext cx="5602611" cy="461665"/>
            </a:xfrm>
            <a:prstGeom prst="rect">
              <a:avLst/>
            </a:prstGeom>
            <a:noFill/>
          </p:spPr>
          <p:txBody>
            <a:bodyPr wrap="square">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f</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Vs</a:t>
              </a:r>
              <a:r>
                <a:rPr kumimoji="0" lang="en-US" sz="2400" b="0" i="1" u="none" strike="noStrike" kern="1200" cap="none" spc="0" normalizeH="0" baseline="-25000" noProof="0" dirty="0" err="1">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avg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and surficial geology database</a:t>
              </a:r>
            </a:p>
          </p:txBody>
        </p:sp>
      </p:grpSp>
      <p:grpSp>
        <p:nvGrpSpPr>
          <p:cNvPr id="27" name="Group 26">
            <a:extLst>
              <a:ext uri="{FF2B5EF4-FFF2-40B4-BE49-F238E27FC236}">
                <a16:creationId xmlns:a16="http://schemas.microsoft.com/office/drawing/2014/main" id="{D833BDAC-FF84-7EDC-85D9-2B0B64C25095}"/>
              </a:ext>
            </a:extLst>
          </p:cNvPr>
          <p:cNvGrpSpPr/>
          <p:nvPr/>
        </p:nvGrpSpPr>
        <p:grpSpPr>
          <a:xfrm>
            <a:off x="570798" y="3028285"/>
            <a:ext cx="7812917" cy="1200329"/>
            <a:chOff x="570798" y="3028285"/>
            <a:chExt cx="7812917" cy="1200329"/>
          </a:xfrm>
        </p:grpSpPr>
        <p:sp>
          <p:nvSpPr>
            <p:cNvPr id="11" name="Right Brace 10">
              <a:extLst>
                <a:ext uri="{FF2B5EF4-FFF2-40B4-BE49-F238E27FC236}">
                  <a16:creationId xmlns:a16="http://schemas.microsoft.com/office/drawing/2014/main" id="{0303BE46-C310-0F16-F596-85FFD058194A}"/>
                </a:ext>
              </a:extLst>
            </p:cNvPr>
            <p:cNvSpPr/>
            <p:nvPr/>
          </p:nvSpPr>
          <p:spPr>
            <a:xfrm>
              <a:off x="6078436" y="3151804"/>
              <a:ext cx="227576" cy="101841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93C0AA0-452C-1B95-7BC5-D915CFADF594}"/>
                </a:ext>
              </a:extLst>
            </p:cNvPr>
            <p:cNvSpPr txBox="1"/>
            <p:nvPr/>
          </p:nvSpPr>
          <p:spPr>
            <a:xfrm>
              <a:off x="6474076" y="3430177"/>
              <a:ext cx="1909639"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Methods</a:t>
              </a:r>
              <a:endParaRPr lang="en-US" sz="2400" dirty="0"/>
            </a:p>
          </p:txBody>
        </p:sp>
        <p:sp>
          <p:nvSpPr>
            <p:cNvPr id="26" name="TextBox 25">
              <a:extLst>
                <a:ext uri="{FF2B5EF4-FFF2-40B4-BE49-F238E27FC236}">
                  <a16:creationId xmlns:a16="http://schemas.microsoft.com/office/drawing/2014/main" id="{E6D686D1-3D78-C5FA-D9EA-77C90BFC8249}"/>
                </a:ext>
              </a:extLst>
            </p:cNvPr>
            <p:cNvSpPr txBox="1"/>
            <p:nvPr/>
          </p:nvSpPr>
          <p:spPr>
            <a:xfrm>
              <a:off x="570798" y="3028285"/>
              <a:ext cx="5188856" cy="1200329"/>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AutoNum type="arabicPeriod" startAt="5"/>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Subregion development and map</a:t>
              </a:r>
            </a:p>
            <a:p>
              <a:pPr marL="457200" marR="0" lvl="0" indent="-457200" algn="just" defTabSz="457200" rtl="0" eaLnBrk="1" fontAlgn="auto" latinLnBrk="0" hangingPunct="1">
                <a:lnSpc>
                  <a:spcPct val="100000"/>
                </a:lnSpc>
                <a:spcBef>
                  <a:spcPts val="0"/>
                </a:spcBef>
                <a:spcAft>
                  <a:spcPts val="0"/>
                </a:spcAft>
                <a:buClrTx/>
                <a:buSzTx/>
                <a:buAutoNum type="arabicPeriod" startAt="5"/>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distribution development</a:t>
              </a:r>
            </a:p>
            <a:p>
              <a:pPr marL="457200" marR="0" lvl="0" indent="-457200" algn="just" defTabSz="457200" rtl="0" eaLnBrk="1" fontAlgn="auto" latinLnBrk="0" hangingPunct="1">
                <a:lnSpc>
                  <a:spcPct val="100000"/>
                </a:lnSpc>
                <a:spcBef>
                  <a:spcPts val="0"/>
                </a:spcBef>
                <a:spcAft>
                  <a:spcPts val="0"/>
                </a:spcAft>
                <a:buClrTx/>
                <a:buSzTx/>
                <a:buAutoNum type="arabicPeriod" startAt="5"/>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Vs</a:t>
              </a:r>
              <a:r>
                <a:rPr kumimoji="0" lang="en-US" sz="2400" b="0" i="1" u="none" strike="noStrike" kern="1200" cap="none" spc="0" normalizeH="0" baseline="-2500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distribution development</a:t>
              </a:r>
            </a:p>
          </p:txBody>
        </p:sp>
      </p:grpSp>
    </p:spTree>
    <p:extLst>
      <p:ext uri="{BB962C8B-B14F-4D97-AF65-F5344CB8AC3E}">
        <p14:creationId xmlns:p14="http://schemas.microsoft.com/office/powerpoint/2010/main" val="18893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40A2E-00F3-1BDA-04CE-76F523493C21}"/>
              </a:ext>
            </a:extLst>
          </p:cNvPr>
          <p:cNvPicPr>
            <a:picLocks noChangeAspect="1"/>
          </p:cNvPicPr>
          <p:nvPr/>
        </p:nvPicPr>
        <p:blipFill>
          <a:blip r:embed="rId2"/>
          <a:stretch>
            <a:fillRect/>
          </a:stretch>
        </p:blipFill>
        <p:spPr>
          <a:xfrm>
            <a:off x="3035031" y="5081723"/>
            <a:ext cx="6596444" cy="1828959"/>
          </a:xfrm>
          <a:prstGeom prst="rect">
            <a:avLst/>
          </a:prstGeom>
        </p:spPr>
      </p:pic>
      <p:pic>
        <p:nvPicPr>
          <p:cNvPr id="2" name="Picture 1">
            <a:extLst>
              <a:ext uri="{FF2B5EF4-FFF2-40B4-BE49-F238E27FC236}">
                <a16:creationId xmlns:a16="http://schemas.microsoft.com/office/drawing/2014/main" id="{DDAB8FC3-72F5-5E20-FDA0-1CDB651FFD02}"/>
              </a:ext>
            </a:extLst>
          </p:cNvPr>
          <p:cNvPicPr>
            <a:picLocks noChangeAspect="1"/>
          </p:cNvPicPr>
          <p:nvPr/>
        </p:nvPicPr>
        <p:blipFill>
          <a:blip r:embed="rId3"/>
          <a:stretch>
            <a:fillRect/>
          </a:stretch>
        </p:blipFill>
        <p:spPr>
          <a:xfrm>
            <a:off x="403413" y="2775243"/>
            <a:ext cx="8263594" cy="2345892"/>
          </a:xfrm>
          <a:prstGeom prst="rect">
            <a:avLst/>
          </a:prstGeom>
        </p:spPr>
      </p:pic>
      <p:sp>
        <p:nvSpPr>
          <p:cNvPr id="5" name="TextBox 4">
            <a:extLst>
              <a:ext uri="{FF2B5EF4-FFF2-40B4-BE49-F238E27FC236}">
                <a16:creationId xmlns:a16="http://schemas.microsoft.com/office/drawing/2014/main" id="{01CC296F-75EB-66CA-4E71-B83781105C97}"/>
              </a:ext>
            </a:extLst>
          </p:cNvPr>
          <p:cNvSpPr txBox="1"/>
          <p:nvPr/>
        </p:nvSpPr>
        <p:spPr>
          <a:xfrm>
            <a:off x="758757" y="438333"/>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Discussion</a:t>
            </a:r>
          </a:p>
        </p:txBody>
      </p:sp>
      <p:sp>
        <p:nvSpPr>
          <p:cNvPr id="6" name="TextBox 5">
            <a:extLst>
              <a:ext uri="{FF2B5EF4-FFF2-40B4-BE49-F238E27FC236}">
                <a16:creationId xmlns:a16="http://schemas.microsoft.com/office/drawing/2014/main" id="{DFFE820C-D2E1-39A3-C5D2-2AE26E5BFDE7}"/>
              </a:ext>
            </a:extLst>
          </p:cNvPr>
          <p:cNvSpPr txBox="1"/>
          <p:nvPr/>
        </p:nvSpPr>
        <p:spPr>
          <a:xfrm>
            <a:off x="804142" y="1644941"/>
            <a:ext cx="7535714" cy="96148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Table 3. </a:t>
            </a:r>
            <a:r>
              <a:rPr lang="en-US" dirty="0">
                <a:latin typeface="Times New Roman" panose="02020603050405020304" pitchFamily="18" charset="0"/>
                <a:ea typeface="Calibri" panose="020F0502020204030204" pitchFamily="34" charset="0"/>
                <a:cs typeface="Times New Roman" panose="02020603050405020304" pitchFamily="18" charset="0"/>
              </a:rPr>
              <a:t>Several rows from the final output table of the analysis with </a:t>
            </a:r>
            <a:r>
              <a:rPr lang="en-US" i="1" dirty="0">
                <a:latin typeface="Times New Roman" panose="02020603050405020304" pitchFamily="18" charset="0"/>
                <a:ea typeface="Calibri" panose="020F0502020204030204" pitchFamily="34" charset="0"/>
                <a:cs typeface="Times New Roman" panose="02020603050405020304" pitchFamily="18" charset="0"/>
              </a:rPr>
              <a:t>Vs30</a:t>
            </a:r>
            <a:r>
              <a:rPr lang="en-US" dirty="0">
                <a:latin typeface="Times New Roman" panose="02020603050405020304" pitchFamily="18" charset="0"/>
                <a:ea typeface="Calibri" panose="020F0502020204030204" pitchFamily="34" charset="0"/>
                <a:cs typeface="Times New Roman" panose="02020603050405020304" pitchFamily="18" charset="0"/>
              </a:rPr>
              <a:t> and depth means for the significant units of each of the subregions. Note that there are 39 of these rows for each of the geologic units in each of the subregions.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0FA965C-EB3A-3D32-9AA1-FF2CFC966788}"/>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18</a:t>
            </a:r>
          </a:p>
        </p:txBody>
      </p:sp>
      <p:sp>
        <p:nvSpPr>
          <p:cNvPr id="4" name="TextBox 3">
            <a:extLst>
              <a:ext uri="{FF2B5EF4-FFF2-40B4-BE49-F238E27FC236}">
                <a16:creationId xmlns:a16="http://schemas.microsoft.com/office/drawing/2014/main" id="{8D077A56-9A72-C5AB-2BCF-8A879051D5B5}"/>
              </a:ext>
            </a:extLst>
          </p:cNvPr>
          <p:cNvSpPr txBox="1"/>
          <p:nvPr/>
        </p:nvSpPr>
        <p:spPr>
          <a:xfrm>
            <a:off x="0" y="-11111"/>
            <a:ext cx="583814"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Extra</a:t>
            </a:r>
          </a:p>
        </p:txBody>
      </p:sp>
    </p:spTree>
    <p:extLst>
      <p:ext uri="{BB962C8B-B14F-4D97-AF65-F5344CB8AC3E}">
        <p14:creationId xmlns:p14="http://schemas.microsoft.com/office/powerpoint/2010/main" val="172176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F5845-DCED-BEF5-CF0C-8E6E8077C3C3}"/>
              </a:ext>
            </a:extLst>
          </p:cNvPr>
          <p:cNvSpPr txBox="1"/>
          <p:nvPr/>
        </p:nvSpPr>
        <p:spPr>
          <a:xfrm>
            <a:off x="0" y="-11111"/>
            <a:ext cx="583814"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Extra</a:t>
            </a:r>
          </a:p>
        </p:txBody>
      </p:sp>
      <p:pic>
        <p:nvPicPr>
          <p:cNvPr id="3" name="Picture 2">
            <a:extLst>
              <a:ext uri="{FF2B5EF4-FFF2-40B4-BE49-F238E27FC236}">
                <a16:creationId xmlns:a16="http://schemas.microsoft.com/office/drawing/2014/main" id="{2783D27F-2F39-C900-916F-CCD708E1BC52}"/>
              </a:ext>
            </a:extLst>
          </p:cNvPr>
          <p:cNvPicPr>
            <a:picLocks noChangeAspect="1"/>
          </p:cNvPicPr>
          <p:nvPr/>
        </p:nvPicPr>
        <p:blipFill>
          <a:blip r:embed="rId2"/>
          <a:stretch>
            <a:fillRect/>
          </a:stretch>
        </p:blipFill>
        <p:spPr>
          <a:xfrm>
            <a:off x="3035031" y="5081723"/>
            <a:ext cx="6596444" cy="1828959"/>
          </a:xfrm>
          <a:prstGeom prst="rect">
            <a:avLst/>
          </a:prstGeom>
        </p:spPr>
      </p:pic>
      <p:sp>
        <p:nvSpPr>
          <p:cNvPr id="4" name="TextBox 3">
            <a:extLst>
              <a:ext uri="{FF2B5EF4-FFF2-40B4-BE49-F238E27FC236}">
                <a16:creationId xmlns:a16="http://schemas.microsoft.com/office/drawing/2014/main" id="{B81B4D3C-E4C1-65A7-CACC-791B0E428731}"/>
              </a:ext>
            </a:extLst>
          </p:cNvPr>
          <p:cNvSpPr txBox="1"/>
          <p:nvPr/>
        </p:nvSpPr>
        <p:spPr>
          <a:xfrm>
            <a:off x="758757" y="438333"/>
            <a:ext cx="7626485"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Issue with </a:t>
            </a:r>
            <a:r>
              <a:rPr lang="en-US" sz="2400" b="1" i="1" dirty="0">
                <a:latin typeface="Times New Roman" panose="02020603050405020304" pitchFamily="18" charset="0"/>
                <a:cs typeface="Times New Roman" panose="02020603050405020304" pitchFamily="18" charset="0"/>
              </a:rPr>
              <a:t>Vs30</a:t>
            </a:r>
            <a:r>
              <a:rPr lang="en-US" sz="2400" b="1" dirty="0">
                <a:latin typeface="Times New Roman" panose="02020603050405020304" pitchFamily="18" charset="0"/>
                <a:cs typeface="Times New Roman" panose="02020603050405020304" pitchFamily="18" charset="0"/>
              </a:rPr>
              <a:t> distribution</a:t>
            </a:r>
          </a:p>
        </p:txBody>
      </p:sp>
      <p:sp>
        <p:nvSpPr>
          <p:cNvPr id="5" name="TextBox 4">
            <a:extLst>
              <a:ext uri="{FF2B5EF4-FFF2-40B4-BE49-F238E27FC236}">
                <a16:creationId xmlns:a16="http://schemas.microsoft.com/office/drawing/2014/main" id="{4A075025-ACC7-EA51-B9AB-D3CDA1B11B24}"/>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19</a:t>
            </a:r>
          </a:p>
        </p:txBody>
      </p:sp>
      <p:pic>
        <p:nvPicPr>
          <p:cNvPr id="6" name="Picture 5">
            <a:extLst>
              <a:ext uri="{FF2B5EF4-FFF2-40B4-BE49-F238E27FC236}">
                <a16:creationId xmlns:a16="http://schemas.microsoft.com/office/drawing/2014/main" id="{C428B2D1-05D3-5821-0EC0-145ACB60AD4B}"/>
              </a:ext>
            </a:extLst>
          </p:cNvPr>
          <p:cNvPicPr>
            <a:picLocks noChangeAspect="1"/>
          </p:cNvPicPr>
          <p:nvPr/>
        </p:nvPicPr>
        <p:blipFill rotWithShape="1">
          <a:blip r:embed="rId3"/>
          <a:srcRect t="3223" r="6160"/>
          <a:stretch/>
        </p:blipFill>
        <p:spPr>
          <a:xfrm>
            <a:off x="5082224" y="2032938"/>
            <a:ext cx="3828639" cy="2961329"/>
          </a:xfrm>
          <a:prstGeom prst="rect">
            <a:avLst/>
          </a:prstGeom>
          <a:ln>
            <a:solidFill>
              <a:schemeClr val="tx1"/>
            </a:solidFill>
          </a:ln>
        </p:spPr>
      </p:pic>
      <p:sp>
        <p:nvSpPr>
          <p:cNvPr id="7" name="TextBox 6">
            <a:extLst>
              <a:ext uri="{FF2B5EF4-FFF2-40B4-BE49-F238E27FC236}">
                <a16:creationId xmlns:a16="http://schemas.microsoft.com/office/drawing/2014/main" id="{792933D7-564D-7A64-BA98-238A895770DB}"/>
              </a:ext>
            </a:extLst>
          </p:cNvPr>
          <p:cNvSpPr txBox="1"/>
          <p:nvPr/>
        </p:nvSpPr>
        <p:spPr>
          <a:xfrm>
            <a:off x="4977166" y="5117259"/>
            <a:ext cx="3866752" cy="1257845"/>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22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Relationship between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is not linear - where the mean depth of the unit is around 30 meters, the distributions become skewed.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14A410A-D3C8-E4C4-E15C-A1550BE1A07F}"/>
              </a:ext>
            </a:extLst>
          </p:cNvPr>
          <p:cNvPicPr>
            <a:picLocks noChangeAspect="1"/>
          </p:cNvPicPr>
          <p:nvPr/>
        </p:nvPicPr>
        <p:blipFill rotWithShape="1">
          <a:blip r:embed="rId4"/>
          <a:srcRect t="2803" r="6524"/>
          <a:stretch/>
        </p:blipFill>
        <p:spPr>
          <a:xfrm>
            <a:off x="743361" y="2041808"/>
            <a:ext cx="3828639" cy="2985765"/>
          </a:xfrm>
          <a:prstGeom prst="rect">
            <a:avLst/>
          </a:prstGeom>
          <a:ln>
            <a:solidFill>
              <a:schemeClr val="tx1"/>
            </a:solidFill>
          </a:ln>
        </p:spPr>
      </p:pic>
      <p:sp>
        <p:nvSpPr>
          <p:cNvPr id="10" name="TextBox 9">
            <a:extLst>
              <a:ext uri="{FF2B5EF4-FFF2-40B4-BE49-F238E27FC236}">
                <a16:creationId xmlns:a16="http://schemas.microsoft.com/office/drawing/2014/main" id="{AD7F5FF1-EF0B-36EA-F4EB-40511D311F41}"/>
              </a:ext>
            </a:extLst>
          </p:cNvPr>
          <p:cNvSpPr txBox="1"/>
          <p:nvPr/>
        </p:nvSpPr>
        <p:spPr>
          <a:xfrm>
            <a:off x="724304" y="5140522"/>
            <a:ext cx="3866752" cy="1257845"/>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21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Mean depth vs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distribution skewness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As the mean depth approaches 30 m, the distribution skewness </a:t>
            </a:r>
            <a:r>
              <a:rPr lang="en-US" dirty="0">
                <a:latin typeface="Times New Roman" panose="02020603050405020304" pitchFamily="18" charset="0"/>
                <a:ea typeface="Times New Roman" panose="02020603050405020304" pitchFamily="18" charset="0"/>
                <a:cs typeface="Times New Roman" panose="02020603050405020304" pitchFamily="18" charset="0"/>
              </a:rPr>
              <a:t>approaches a maximum.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45044B5-8896-62D7-0E59-4235E94BBF13}"/>
              </a:ext>
            </a:extLst>
          </p:cNvPr>
          <p:cNvSpPr txBox="1"/>
          <p:nvPr/>
        </p:nvSpPr>
        <p:spPr>
          <a:xfrm>
            <a:off x="3254839" y="2461407"/>
            <a:ext cx="118974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Depth = 30 m</a:t>
            </a:r>
          </a:p>
        </p:txBody>
      </p:sp>
      <p:cxnSp>
        <p:nvCxnSpPr>
          <p:cNvPr id="13" name="Straight Arrow Connector 12">
            <a:extLst>
              <a:ext uri="{FF2B5EF4-FFF2-40B4-BE49-F238E27FC236}">
                <a16:creationId xmlns:a16="http://schemas.microsoft.com/office/drawing/2014/main" id="{E03364A1-2248-4B21-0D74-687BA7D144FB}"/>
              </a:ext>
            </a:extLst>
          </p:cNvPr>
          <p:cNvCxnSpPr>
            <a:cxnSpLocks/>
            <a:stCxn id="11" idx="1"/>
          </p:cNvCxnSpPr>
          <p:nvPr/>
        </p:nvCxnSpPr>
        <p:spPr>
          <a:xfrm flipH="1">
            <a:off x="3035031" y="2615296"/>
            <a:ext cx="219808" cy="10401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55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5A28B-C0E2-649C-BE8F-E251B150AD42}"/>
              </a:ext>
            </a:extLst>
          </p:cNvPr>
          <p:cNvSpPr txBox="1"/>
          <p:nvPr/>
        </p:nvSpPr>
        <p:spPr>
          <a:xfrm>
            <a:off x="720657" y="438333"/>
            <a:ext cx="7626485" cy="1200329"/>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Analytical solution to the layer-over-</a:t>
            </a:r>
            <a:r>
              <a:rPr lang="en-US" sz="2400" b="1" dirty="0" err="1">
                <a:latin typeface="Times New Roman" panose="02020603050405020304" pitchFamily="18" charset="0"/>
                <a:cs typeface="Times New Roman" panose="02020603050405020304" pitchFamily="18" charset="0"/>
              </a:rPr>
              <a:t>halfspace</a:t>
            </a:r>
            <a:r>
              <a:rPr lang="en-US" sz="2400" b="1" dirty="0">
                <a:latin typeface="Times New Roman" panose="02020603050405020304" pitchFamily="18" charset="0"/>
                <a:cs typeface="Times New Roman" panose="02020603050405020304" pitchFamily="18" charset="0"/>
              </a:rPr>
              <a:t> model reducing computation (work in progress, derivation by Dr. Weiwei Zhan)</a:t>
            </a:r>
          </a:p>
        </p:txBody>
      </p:sp>
      <p:pic>
        <p:nvPicPr>
          <p:cNvPr id="3" name="Picture 2">
            <a:extLst>
              <a:ext uri="{FF2B5EF4-FFF2-40B4-BE49-F238E27FC236}">
                <a16:creationId xmlns:a16="http://schemas.microsoft.com/office/drawing/2014/main" id="{4339D38D-39A7-7D58-13CE-FD8D9A75CE55}"/>
              </a:ext>
            </a:extLst>
          </p:cNvPr>
          <p:cNvPicPr>
            <a:picLocks noChangeAspect="1"/>
          </p:cNvPicPr>
          <p:nvPr/>
        </p:nvPicPr>
        <p:blipFill>
          <a:blip r:embed="rId2"/>
          <a:stretch>
            <a:fillRect/>
          </a:stretch>
        </p:blipFill>
        <p:spPr>
          <a:xfrm>
            <a:off x="3035031" y="5081723"/>
            <a:ext cx="6596444" cy="182895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2251D2-5337-FEA7-1E26-931F5B76347E}"/>
                  </a:ext>
                </a:extLst>
              </p:cNvPr>
              <p:cNvSpPr txBox="1"/>
              <p:nvPr/>
            </p:nvSpPr>
            <p:spPr>
              <a:xfrm>
                <a:off x="1604828" y="1692613"/>
                <a:ext cx="5858142" cy="330603"/>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𝑉𝑠</m:t>
                        </m:r>
                        <m:r>
                          <a:rPr lang="en-US" b="0" i="1" smtClean="0">
                            <a:latin typeface="Cambria Math" panose="02040503050406030204" pitchFamily="18" charset="0"/>
                            <a:ea typeface="Cambria Math" panose="02040503050406030204" pitchFamily="18" charset="0"/>
                          </a:rPr>
                          <m:t>30)</m:t>
                        </m:r>
                      </m:sub>
                    </m:sSub>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120∗</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0</m:t>
                                    </m:r>
                                  </m:sub>
                                </m:sSub>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𝑅</m:t>
                                    </m:r>
                                  </m:sub>
                                </m:sSub>
                              </m:sub>
                            </m:sSub>
                          </m:e>
                        </m:d>
                      </m:e>
                    </m:func>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𝑅</m:t>
                            </m:r>
                          </m:sub>
                        </m:sSub>
                      </m:sub>
                    </m:sSub>
                  </m:oMath>
                </a14:m>
                <a:r>
                  <a:rPr lang="en-US" dirty="0"/>
                  <a:t>-</a:t>
                </a:r>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𝑉𝑠</m:t>
                            </m:r>
                          </m:e>
                          <m:sub>
                            <m:r>
                              <a:rPr lang="en-US" b="0" i="1" smtClean="0">
                                <a:latin typeface="Cambria Math" panose="02040503050406030204" pitchFamily="18" charset="0"/>
                                <a:ea typeface="Cambria Math" panose="02040503050406030204" pitchFamily="18" charset="0"/>
                              </a:rPr>
                              <m:t>𝑎𝑣𝑔</m:t>
                            </m:r>
                          </m:sub>
                        </m:sSub>
                      </m:sub>
                    </m:sSub>
                    <m:r>
                      <a:rPr lang="en-US" b="0" i="1" smtClean="0">
                        <a:latin typeface="Cambria Math" panose="02040503050406030204" pitchFamily="18" charset="0"/>
                        <a:ea typeface="Cambria Math" panose="02040503050406030204" pitchFamily="18" charset="0"/>
                      </a:rPr>
                      <m:t>+120∗</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0</m:t>
                            </m:r>
                          </m:sub>
                        </m:sSub>
                      </m:sub>
                    </m:sSub>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4" name="TextBox 3">
                <a:extLst>
                  <a:ext uri="{FF2B5EF4-FFF2-40B4-BE49-F238E27FC236}">
                    <a16:creationId xmlns:a16="http://schemas.microsoft.com/office/drawing/2014/main" id="{1E2251D2-5337-FEA7-1E26-931F5B76347E}"/>
                  </a:ext>
                </a:extLst>
              </p:cNvPr>
              <p:cNvSpPr txBox="1">
                <a:spLocks noRot="1" noChangeAspect="1" noMove="1" noResize="1" noEditPoints="1" noAdjustHandles="1" noChangeArrowheads="1" noChangeShapeType="1" noTextEdit="1"/>
              </p:cNvSpPr>
              <p:nvPr/>
            </p:nvSpPr>
            <p:spPr>
              <a:xfrm>
                <a:off x="1604828" y="1692613"/>
                <a:ext cx="5858142" cy="330603"/>
              </a:xfrm>
              <a:prstGeom prst="rect">
                <a:avLst/>
              </a:prstGeom>
              <a:blipFill>
                <a:blip r:embed="rId3"/>
                <a:stretch>
                  <a:fillRect l="-1353" t="-20370" r="-156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CC09E2-D00C-D710-95CF-DA3ECC86893B}"/>
                  </a:ext>
                </a:extLst>
              </p:cNvPr>
              <p:cNvSpPr txBox="1"/>
              <p:nvPr/>
            </p:nvSpPr>
            <p:spPr>
              <a:xfrm>
                <a:off x="1824760" y="2139363"/>
                <a:ext cx="5316455" cy="6062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rPr>
                            <m:t>ln</m:t>
                          </m:r>
                          <m:r>
                            <a:rPr lang="en-US" b="0" i="1" smtClean="0">
                              <a:latin typeface="Cambria Math" panose="02040503050406030204" pitchFamily="18" charset="0"/>
                            </a:rPr>
                            <m:t>⁡(</m:t>
                          </m:r>
                          <m:r>
                            <a:rPr lang="en-US" b="0" i="1" smtClean="0">
                              <a:latin typeface="Cambria Math" panose="02040503050406030204" pitchFamily="18" charset="0"/>
                            </a:rPr>
                            <m:t>𝑉𝑠</m:t>
                          </m:r>
                          <m:r>
                            <a:rPr lang="en-US" b="0" i="1" smtClean="0">
                              <a:latin typeface="Cambria Math" panose="02040503050406030204" pitchFamily="18" charset="0"/>
                            </a:rPr>
                            <m:t>30)</m:t>
                          </m:r>
                        </m:sub>
                        <m:sup>
                          <m:r>
                            <a:rPr lang="en-US" b="0" i="1" smtClean="0">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ln</m:t>
                          </m:r>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r>
                            <a:rPr lang="en-US" b="0" i="1" smtClean="0">
                              <a:latin typeface="Cambria Math" panose="02040503050406030204" pitchFamily="18" charset="0"/>
                            </a:rPr>
                            <m:t>)</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ln</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𝑅</m:t>
                              </m:r>
                            </m:sub>
                          </m:sSub>
                          <m:r>
                            <a:rPr lang="en-US" i="1">
                              <a:latin typeface="Cambria Math" panose="02040503050406030204" pitchFamily="18" charset="0"/>
                            </a:rPr>
                            <m:t>)</m:t>
                          </m:r>
                        </m:sub>
                        <m:sup>
                          <m:r>
                            <a:rPr lang="en-US" i="1">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𝑉</m:t>
                                  </m:r>
                                  <m:r>
                                    <a:rPr lang="en-US" b="0" i="1" smtClean="0">
                                      <a:latin typeface="Cambria Math" panose="02040503050406030204" pitchFamily="18" charset="0"/>
                                    </a:rPr>
                                    <m:t>𝑠</m:t>
                                  </m:r>
                                </m:e>
                                <m:sub>
                                  <m:r>
                                    <a:rPr lang="en-US" b="0" i="1" smtClean="0">
                                      <a:latin typeface="Cambria Math" panose="02040503050406030204" pitchFamily="18" charset="0"/>
                                    </a:rPr>
                                    <m:t>𝑎𝑣𝑔</m:t>
                                  </m:r>
                                </m:sub>
                              </m:sSub>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120∗</m:t>
                              </m:r>
                              <m:r>
                                <a:rPr lang="en-US" i="1">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sub>
                            <m:sup>
                              <m:r>
                                <a:rPr lang="en-US" i="1">
                                  <a:latin typeface="Cambria Math" panose="02040503050406030204" pitchFamily="18" charset="0"/>
                                </a:rPr>
                                <m:t>2</m:t>
                              </m:r>
                            </m:sup>
                          </m:sSub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den>
                      </m:f>
                    </m:oMath>
                  </m:oMathPara>
                </a14:m>
                <a:endParaRPr lang="en-US" dirty="0"/>
              </a:p>
            </p:txBody>
          </p:sp>
        </mc:Choice>
        <mc:Fallback xmlns="">
          <p:sp>
            <p:nvSpPr>
              <p:cNvPr id="5" name="TextBox 4">
                <a:extLst>
                  <a:ext uri="{FF2B5EF4-FFF2-40B4-BE49-F238E27FC236}">
                    <a16:creationId xmlns:a16="http://schemas.microsoft.com/office/drawing/2014/main" id="{31CC09E2-D00C-D710-95CF-DA3ECC86893B}"/>
                  </a:ext>
                </a:extLst>
              </p:cNvPr>
              <p:cNvSpPr txBox="1">
                <a:spLocks noRot="1" noChangeAspect="1" noMove="1" noResize="1" noEditPoints="1" noAdjustHandles="1" noChangeArrowheads="1" noChangeShapeType="1" noTextEdit="1"/>
              </p:cNvSpPr>
              <p:nvPr/>
            </p:nvSpPr>
            <p:spPr>
              <a:xfrm>
                <a:off x="1824760" y="2139363"/>
                <a:ext cx="5316455" cy="6062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8C1AD-3F0D-86D3-4308-0BFAD325350F}"/>
                  </a:ext>
                </a:extLst>
              </p:cNvPr>
              <p:cNvSpPr txBox="1"/>
              <p:nvPr/>
            </p:nvSpPr>
            <p:spPr>
              <a:xfrm>
                <a:off x="3159485" y="2959679"/>
                <a:ext cx="2748829"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𝑅</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r>
                            <a:rPr lang="en-US" b="0" i="1" smtClean="0">
                              <a:latin typeface="Cambria Math" panose="02040503050406030204" pitchFamily="18" charset="0"/>
                            </a:rPr>
                            <m:t>𝑠</m:t>
                          </m:r>
                        </m:e>
                        <m:sub>
                          <m:r>
                            <a:rPr lang="en-US" b="0" i="1" smtClean="0">
                              <a:latin typeface="Cambria Math" panose="02040503050406030204" pitchFamily="18" charset="0"/>
                            </a:rPr>
                            <m:t>𝑎𝑣𝑔</m:t>
                          </m:r>
                        </m:sub>
                      </m:sSub>
                      <m:r>
                        <a:rPr lang="en-US" b="0" i="1" smtClean="0">
                          <a:latin typeface="Cambria Math" panose="02040503050406030204" pitchFamily="18" charset="0"/>
                        </a:rPr>
                        <m:t>+120∗</m:t>
                      </m:r>
                      <m:sSub>
                        <m:sSubPr>
                          <m:ctrlPr>
                            <a:rPr lang="en-US" i="1">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dirty="0"/>
              </a:p>
            </p:txBody>
          </p:sp>
        </mc:Choice>
        <mc:Fallback xmlns="">
          <p:sp>
            <p:nvSpPr>
              <p:cNvPr id="6" name="TextBox 5">
                <a:extLst>
                  <a:ext uri="{FF2B5EF4-FFF2-40B4-BE49-F238E27FC236}">
                    <a16:creationId xmlns:a16="http://schemas.microsoft.com/office/drawing/2014/main" id="{2538C1AD-3F0D-86D3-4308-0BFAD325350F}"/>
                  </a:ext>
                </a:extLst>
              </p:cNvPr>
              <p:cNvSpPr txBox="1">
                <a:spLocks noRot="1" noChangeAspect="1" noMove="1" noResize="1" noEditPoints="1" noAdjustHandles="1" noChangeArrowheads="1" noChangeShapeType="1" noTextEdit="1"/>
              </p:cNvSpPr>
              <p:nvPr/>
            </p:nvSpPr>
            <p:spPr>
              <a:xfrm>
                <a:off x="3159485" y="2959679"/>
                <a:ext cx="2748829" cy="299569"/>
              </a:xfrm>
              <a:prstGeom prst="rect">
                <a:avLst/>
              </a:prstGeom>
              <a:blipFill>
                <a:blip r:embed="rId5"/>
                <a:stretch>
                  <a:fillRect t="-2041" b="-2653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33711A8-BDAF-39F7-A3DD-584BA136C092}"/>
              </a:ext>
            </a:extLst>
          </p:cNvPr>
          <p:cNvSpPr txBox="1"/>
          <p:nvPr/>
        </p:nvSpPr>
        <p:spPr>
          <a:xfrm>
            <a:off x="2101174" y="2900126"/>
            <a:ext cx="776816" cy="369332"/>
          </a:xfrm>
          <a:prstGeom prst="rect">
            <a:avLst/>
          </a:prstGeom>
          <a:noFill/>
        </p:spPr>
        <p:txBody>
          <a:bodyPr wrap="none" rtlCol="0">
            <a:spAutoFit/>
          </a:bodyPr>
          <a:lstStyle/>
          <a:p>
            <a:r>
              <a:rPr lang="en-US" dirty="0">
                <a:latin typeface="Garamond" panose="02020404030301010803" pitchFamily="18" charset="0"/>
              </a:rPr>
              <a:t>Where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530A91-C307-1238-FFEF-7C1A4DC84938}"/>
                  </a:ext>
                </a:extLst>
              </p:cNvPr>
              <p:cNvSpPr txBox="1"/>
              <p:nvPr/>
            </p:nvSpPr>
            <p:spPr>
              <a:xfrm>
                <a:off x="-80789" y="5880013"/>
                <a:ext cx="4815190" cy="394660"/>
              </a:xfrm>
              <a:prstGeom prst="rect">
                <a:avLst/>
              </a:prstGeom>
              <a:noFill/>
            </p:spPr>
            <p:txBody>
              <a:bodyPr wrap="square">
                <a:spAutoFit/>
              </a:bodyPr>
              <a:lstStyle/>
              <a:p>
                <a:pPr algn="ct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=0.75 </m:t>
                    </m:r>
                  </m:oMath>
                </a14:m>
                <a:r>
                  <a:rPr lang="en-US" dirty="0">
                    <a:latin typeface="Garamond" panose="02020404030301010803" pitchFamily="18" charset="0"/>
                  </a:rPr>
                  <a:t>(from data)</a:t>
                </a:r>
              </a:p>
            </p:txBody>
          </p:sp>
        </mc:Choice>
        <mc:Fallback xmlns="">
          <p:sp>
            <p:nvSpPr>
              <p:cNvPr id="8" name="TextBox 7">
                <a:extLst>
                  <a:ext uri="{FF2B5EF4-FFF2-40B4-BE49-F238E27FC236}">
                    <a16:creationId xmlns:a16="http://schemas.microsoft.com/office/drawing/2014/main" id="{1D530A91-C307-1238-FFEF-7C1A4DC84938}"/>
                  </a:ext>
                </a:extLst>
              </p:cNvPr>
              <p:cNvSpPr txBox="1">
                <a:spLocks noRot="1" noChangeAspect="1" noMove="1" noResize="1" noEditPoints="1" noAdjustHandles="1" noChangeArrowheads="1" noChangeShapeType="1" noTextEdit="1"/>
              </p:cNvSpPr>
              <p:nvPr/>
            </p:nvSpPr>
            <p:spPr>
              <a:xfrm>
                <a:off x="-80789" y="5880013"/>
                <a:ext cx="4815190" cy="394660"/>
              </a:xfrm>
              <a:prstGeom prst="rect">
                <a:avLst/>
              </a:prstGeom>
              <a:blipFill>
                <a:blip r:embed="rId6"/>
                <a:stretch>
                  <a:fillRect t="-6250"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3C0A0D8-4F4A-1FAD-4737-BA7112322F58}"/>
                  </a:ext>
                </a:extLst>
              </p:cNvPr>
              <p:cNvSpPr txBox="1"/>
              <p:nvPr/>
            </p:nvSpPr>
            <p:spPr>
              <a:xfrm>
                <a:off x="-80789" y="6256162"/>
                <a:ext cx="4815190" cy="423386"/>
              </a:xfrm>
              <a:prstGeom prst="rect">
                <a:avLst/>
              </a:prstGeom>
              <a:noFill/>
            </p:spPr>
            <p:txBody>
              <a:bodyPr wrap="square">
                <a:spAutoFit/>
              </a:bodyPr>
              <a:lstStyle/>
              <a:p>
                <a:pPr algn="ctr"/>
                <a14:m>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=0.25 </m:t>
                    </m:r>
                  </m:oMath>
                </a14:m>
                <a:r>
                  <a:rPr lang="en-US" dirty="0">
                    <a:latin typeface="Garamond" panose="02020404030301010803" pitchFamily="18" charset="0"/>
                  </a:rPr>
                  <a:t>(from data)</a:t>
                </a:r>
              </a:p>
            </p:txBody>
          </p:sp>
        </mc:Choice>
        <mc:Fallback xmlns="">
          <p:sp>
            <p:nvSpPr>
              <p:cNvPr id="9" name="TextBox 8">
                <a:extLst>
                  <a:ext uri="{FF2B5EF4-FFF2-40B4-BE49-F238E27FC236}">
                    <a16:creationId xmlns:a16="http://schemas.microsoft.com/office/drawing/2014/main" id="{63C0A0D8-4F4A-1FAD-4737-BA7112322F58}"/>
                  </a:ext>
                </a:extLst>
              </p:cNvPr>
              <p:cNvSpPr txBox="1">
                <a:spLocks noRot="1" noChangeAspect="1" noMove="1" noResize="1" noEditPoints="1" noAdjustHandles="1" noChangeArrowheads="1" noChangeShapeType="1" noTextEdit="1"/>
              </p:cNvSpPr>
              <p:nvPr/>
            </p:nvSpPr>
            <p:spPr>
              <a:xfrm>
                <a:off x="-80789" y="6256162"/>
                <a:ext cx="4815190" cy="423386"/>
              </a:xfrm>
              <a:prstGeom prst="rect">
                <a:avLst/>
              </a:prstGeom>
              <a:blipFill>
                <a:blip r:embed="rId7"/>
                <a:stretch>
                  <a:fillRect t="-142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661701-F1A3-0DAC-E457-DD4A959A6551}"/>
                  </a:ext>
                </a:extLst>
              </p:cNvPr>
              <p:cNvSpPr txBox="1"/>
              <p:nvPr/>
            </p:nvSpPr>
            <p:spPr>
              <a:xfrm>
                <a:off x="4233250" y="5876722"/>
                <a:ext cx="4815190" cy="422936"/>
              </a:xfrm>
              <a:prstGeom prst="rect">
                <a:avLst/>
              </a:prstGeom>
              <a:noFill/>
            </p:spPr>
            <p:txBody>
              <a:bodyPr wrap="square">
                <a:spAutoFit/>
              </a:bodyPr>
              <a:lstStyle/>
              <a:p>
                <a:pPr algn="ct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𝑉𝑠</m:t>
                            </m:r>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=5.39 </m:t>
                    </m:r>
                  </m:oMath>
                </a14:m>
                <a:r>
                  <a:rPr lang="en-US" dirty="0">
                    <a:latin typeface="Garamond" panose="02020404030301010803" pitchFamily="18" charset="0"/>
                  </a:rPr>
                  <a:t>(estimate)</a:t>
                </a:r>
              </a:p>
            </p:txBody>
          </p:sp>
        </mc:Choice>
        <mc:Fallback xmlns="">
          <p:sp>
            <p:nvSpPr>
              <p:cNvPr id="10" name="TextBox 9">
                <a:extLst>
                  <a:ext uri="{FF2B5EF4-FFF2-40B4-BE49-F238E27FC236}">
                    <a16:creationId xmlns:a16="http://schemas.microsoft.com/office/drawing/2014/main" id="{99661701-F1A3-0DAC-E457-DD4A959A6551}"/>
                  </a:ext>
                </a:extLst>
              </p:cNvPr>
              <p:cNvSpPr txBox="1">
                <a:spLocks noRot="1" noChangeAspect="1" noMove="1" noResize="1" noEditPoints="1" noAdjustHandles="1" noChangeArrowheads="1" noChangeShapeType="1" noTextEdit="1"/>
              </p:cNvSpPr>
              <p:nvPr/>
            </p:nvSpPr>
            <p:spPr>
              <a:xfrm>
                <a:off x="4233250" y="5876722"/>
                <a:ext cx="4815190" cy="422936"/>
              </a:xfrm>
              <a:prstGeom prst="rect">
                <a:avLst/>
              </a:prstGeom>
              <a:blipFill>
                <a:blip r:embed="rId8"/>
                <a:stretch>
                  <a:fillRect t="-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CED156-7C50-9134-9BB6-D658CDC1D8FD}"/>
                  </a:ext>
                </a:extLst>
              </p:cNvPr>
              <p:cNvSpPr txBox="1"/>
              <p:nvPr/>
            </p:nvSpPr>
            <p:spPr>
              <a:xfrm>
                <a:off x="4258381" y="6289903"/>
                <a:ext cx="4815190" cy="450316"/>
              </a:xfrm>
              <a:prstGeom prst="rect">
                <a:avLst/>
              </a:prstGeom>
              <a:noFill/>
            </p:spPr>
            <p:txBody>
              <a:bodyPr wrap="square">
                <a:spAutoFit/>
              </a:bodyPr>
              <a:lstStyle/>
              <a:p>
                <a:pPr algn="ctr"/>
                <a14:m>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𝑉𝑠</m:t>
                            </m:r>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=0.048 </m:t>
                    </m:r>
                  </m:oMath>
                </a14:m>
                <a:r>
                  <a:rPr lang="en-US" dirty="0">
                    <a:latin typeface="Garamond" panose="02020404030301010803" pitchFamily="18" charset="0"/>
                  </a:rPr>
                  <a:t>(estimate)</a:t>
                </a:r>
              </a:p>
            </p:txBody>
          </p:sp>
        </mc:Choice>
        <mc:Fallback xmlns="">
          <p:sp>
            <p:nvSpPr>
              <p:cNvPr id="11" name="TextBox 10">
                <a:extLst>
                  <a:ext uri="{FF2B5EF4-FFF2-40B4-BE49-F238E27FC236}">
                    <a16:creationId xmlns:a16="http://schemas.microsoft.com/office/drawing/2014/main" id="{B4CED156-7C50-9134-9BB6-D658CDC1D8FD}"/>
                  </a:ext>
                </a:extLst>
              </p:cNvPr>
              <p:cNvSpPr txBox="1">
                <a:spLocks noRot="1" noChangeAspect="1" noMove="1" noResize="1" noEditPoints="1" noAdjustHandles="1" noChangeArrowheads="1" noChangeShapeType="1" noTextEdit="1"/>
              </p:cNvSpPr>
              <p:nvPr/>
            </p:nvSpPr>
            <p:spPr>
              <a:xfrm>
                <a:off x="4258381" y="6289903"/>
                <a:ext cx="4815190" cy="450316"/>
              </a:xfrm>
              <a:prstGeom prst="rect">
                <a:avLst/>
              </a:prstGeom>
              <a:blipFill>
                <a:blip r:embed="rId9"/>
                <a:stretch>
                  <a:fillRect t="-2703" b="-8108"/>
                </a:stretch>
              </a:blipFill>
            </p:spPr>
            <p:txBody>
              <a:bodyPr/>
              <a:lstStyle/>
              <a:p>
                <a:r>
                  <a:rPr lang="en-US">
                    <a:noFill/>
                  </a:rPr>
                  <a:t> </a:t>
                </a:r>
              </a:p>
            </p:txBody>
          </p:sp>
        </mc:Fallback>
      </mc:AlternateContent>
      <p:pic>
        <p:nvPicPr>
          <p:cNvPr id="12" name="Picture 11" descr="Chart, histogram&#10;&#10;Description automatically generated">
            <a:extLst>
              <a:ext uri="{FF2B5EF4-FFF2-40B4-BE49-F238E27FC236}">
                <a16:creationId xmlns:a16="http://schemas.microsoft.com/office/drawing/2014/main" id="{60C5DBB4-F33A-8A60-488E-BB60B6274130}"/>
              </a:ext>
            </a:extLst>
          </p:cNvPr>
          <p:cNvPicPr>
            <a:picLocks noChangeAspect="1"/>
          </p:cNvPicPr>
          <p:nvPr/>
        </p:nvPicPr>
        <p:blipFill>
          <a:blip r:embed="rId10"/>
          <a:stretch>
            <a:fillRect/>
          </a:stretch>
        </p:blipFill>
        <p:spPr>
          <a:xfrm>
            <a:off x="720657" y="3373208"/>
            <a:ext cx="3280024" cy="2460018"/>
          </a:xfrm>
          <a:prstGeom prst="rect">
            <a:avLst/>
          </a:prstGeom>
          <a:ln>
            <a:solidFill>
              <a:schemeClr val="tx1"/>
            </a:solidFill>
          </a:ln>
        </p:spPr>
      </p:pic>
      <p:pic>
        <p:nvPicPr>
          <p:cNvPr id="13" name="Picture 12" descr="Chart, line chart&#10;&#10;Description automatically generated">
            <a:extLst>
              <a:ext uri="{FF2B5EF4-FFF2-40B4-BE49-F238E27FC236}">
                <a16:creationId xmlns:a16="http://schemas.microsoft.com/office/drawing/2014/main" id="{C81A6768-5100-6544-4E47-F793C74B9F3E}"/>
              </a:ext>
            </a:extLst>
          </p:cNvPr>
          <p:cNvPicPr>
            <a:picLocks noChangeAspect="1"/>
          </p:cNvPicPr>
          <p:nvPr/>
        </p:nvPicPr>
        <p:blipFill>
          <a:blip r:embed="rId11"/>
          <a:stretch>
            <a:fillRect/>
          </a:stretch>
        </p:blipFill>
        <p:spPr>
          <a:xfrm>
            <a:off x="4996215" y="3373490"/>
            <a:ext cx="3279648" cy="2459736"/>
          </a:xfrm>
          <a:prstGeom prst="rect">
            <a:avLst/>
          </a:prstGeom>
          <a:ln>
            <a:solidFill>
              <a:schemeClr val="tx1"/>
            </a:solidFill>
          </a:ln>
        </p:spPr>
      </p:pic>
      <p:sp>
        <p:nvSpPr>
          <p:cNvPr id="14" name="TextBox 13">
            <a:extLst>
              <a:ext uri="{FF2B5EF4-FFF2-40B4-BE49-F238E27FC236}">
                <a16:creationId xmlns:a16="http://schemas.microsoft.com/office/drawing/2014/main" id="{5C3850E3-4591-E32A-4345-F641793C0B6B}"/>
              </a:ext>
            </a:extLst>
          </p:cNvPr>
          <p:cNvSpPr txBox="1"/>
          <p:nvPr/>
        </p:nvSpPr>
        <p:spPr>
          <a:xfrm>
            <a:off x="0" y="-11111"/>
            <a:ext cx="583814"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Extra</a:t>
            </a:r>
          </a:p>
        </p:txBody>
      </p:sp>
      <p:sp>
        <p:nvSpPr>
          <p:cNvPr id="15" name="TextBox 14">
            <a:extLst>
              <a:ext uri="{FF2B5EF4-FFF2-40B4-BE49-F238E27FC236}">
                <a16:creationId xmlns:a16="http://schemas.microsoft.com/office/drawing/2014/main" id="{E2DC4077-E2D2-F8F1-BFBA-6778267126C0}"/>
              </a:ext>
            </a:extLst>
          </p:cNvPr>
          <p:cNvSpPr txBox="1"/>
          <p:nvPr/>
        </p:nvSpPr>
        <p:spPr>
          <a:xfrm>
            <a:off x="8741326" y="-26594"/>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20</a:t>
            </a:r>
          </a:p>
        </p:txBody>
      </p:sp>
    </p:spTree>
    <p:extLst>
      <p:ext uri="{BB962C8B-B14F-4D97-AF65-F5344CB8AC3E}">
        <p14:creationId xmlns:p14="http://schemas.microsoft.com/office/powerpoint/2010/main" val="3570243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3E494-33BF-5913-4FE3-A0841569217A}"/>
              </a:ext>
            </a:extLst>
          </p:cNvPr>
          <p:cNvPicPr>
            <a:picLocks noChangeAspect="1"/>
          </p:cNvPicPr>
          <p:nvPr/>
        </p:nvPicPr>
        <p:blipFill>
          <a:blip r:embed="rId2"/>
          <a:stretch>
            <a:fillRect/>
          </a:stretch>
        </p:blipFill>
        <p:spPr>
          <a:xfrm>
            <a:off x="3035031" y="5081723"/>
            <a:ext cx="6596444" cy="1828959"/>
          </a:xfrm>
          <a:prstGeom prst="rect">
            <a:avLst/>
          </a:prstGeom>
        </p:spPr>
      </p:pic>
      <p:sp>
        <p:nvSpPr>
          <p:cNvPr id="3" name="TextBox 2">
            <a:extLst>
              <a:ext uri="{FF2B5EF4-FFF2-40B4-BE49-F238E27FC236}">
                <a16:creationId xmlns:a16="http://schemas.microsoft.com/office/drawing/2014/main" id="{AB754BB7-2959-1E3E-1B6B-FB89F93C279F}"/>
              </a:ext>
            </a:extLst>
          </p:cNvPr>
          <p:cNvSpPr txBox="1"/>
          <p:nvPr/>
        </p:nvSpPr>
        <p:spPr>
          <a:xfrm>
            <a:off x="720657" y="438333"/>
            <a:ext cx="7626485" cy="461665"/>
          </a:xfrm>
          <a:prstGeom prst="rect">
            <a:avLst/>
          </a:prstGeom>
          <a:noFill/>
        </p:spPr>
        <p:txBody>
          <a:bodyPr wrap="square">
            <a:spAutoFit/>
          </a:bodyPr>
          <a:lstStyle/>
          <a:p>
            <a:pPr algn="ctr"/>
            <a:r>
              <a:rPr lang="en-US" sz="2400" b="1" i="1" dirty="0">
                <a:latin typeface="Times New Roman" panose="02020603050405020304" pitchFamily="18" charset="0"/>
                <a:cs typeface="Times New Roman" panose="02020603050405020304" pitchFamily="18" charset="0"/>
              </a:rPr>
              <a:t>Vs30</a:t>
            </a:r>
            <a:r>
              <a:rPr lang="en-US" sz="2400" b="1" dirty="0">
                <a:latin typeface="Times New Roman" panose="02020603050405020304" pitchFamily="18" charset="0"/>
                <a:cs typeface="Times New Roman" panose="02020603050405020304" pitchFamily="18" charset="0"/>
              </a:rPr>
              <a:t> outputs from the analytical solution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F00D251-8BC4-1C23-98F3-E7EF8C314052}"/>
                  </a:ext>
                </a:extLst>
              </p:cNvPr>
              <p:cNvSpPr txBox="1"/>
              <p:nvPr/>
            </p:nvSpPr>
            <p:spPr>
              <a:xfrm>
                <a:off x="4533900" y="5136579"/>
                <a:ext cx="4815190" cy="369332"/>
              </a:xfrm>
              <a:prstGeom prst="rect">
                <a:avLst/>
              </a:prstGeom>
              <a:noFill/>
            </p:spPr>
            <p:txBody>
              <a:bodyPr wrap="square">
                <a:spAutoFit/>
              </a:bodyPr>
              <a:lstStyle/>
              <a:p>
                <a:pPr algn="ct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m:rPr>
                            <m:sty m:val="p"/>
                          </m:rPr>
                          <a:rPr lang="en-US" b="0" i="0" smtClean="0">
                            <a:latin typeface="Cambria Math" panose="02040503050406030204" pitchFamily="18" charset="0"/>
                            <a:ea typeface="Cambria Math" panose="02040503050406030204" pitchFamily="18" charset="0"/>
                          </a:rPr>
                          <m:t>Vs</m:t>
                        </m:r>
                        <m:r>
                          <a:rPr lang="en-US" b="0" i="0" smtClean="0">
                            <a:latin typeface="Cambria Math" panose="02040503050406030204" pitchFamily="18" charset="0"/>
                            <a:ea typeface="Cambria Math" panose="02040503050406030204" pitchFamily="18" charset="0"/>
                          </a:rPr>
                          <m:t>30</m:t>
                        </m:r>
                      </m:sub>
                    </m:sSub>
                    <m:r>
                      <a:rPr lang="en-US" b="0" i="1" smtClean="0">
                        <a:latin typeface="Cambria Math" panose="02040503050406030204" pitchFamily="18" charset="0"/>
                        <a:ea typeface="Cambria Math" panose="02040503050406030204" pitchFamily="18" charset="0"/>
                      </a:rPr>
                      <m:t>=251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(from solution)</a:t>
                </a:r>
              </a:p>
            </p:txBody>
          </p:sp>
        </mc:Choice>
        <mc:Fallback xmlns="">
          <p:sp>
            <p:nvSpPr>
              <p:cNvPr id="4" name="TextBox 3">
                <a:extLst>
                  <a:ext uri="{FF2B5EF4-FFF2-40B4-BE49-F238E27FC236}">
                    <a16:creationId xmlns:a16="http://schemas.microsoft.com/office/drawing/2014/main" id="{7F00D251-8BC4-1C23-98F3-E7EF8C314052}"/>
                  </a:ext>
                </a:extLst>
              </p:cNvPr>
              <p:cNvSpPr txBox="1">
                <a:spLocks noRot="1" noChangeAspect="1" noMove="1" noResize="1" noEditPoints="1" noAdjustHandles="1" noChangeArrowheads="1" noChangeShapeType="1" noTextEdit="1"/>
              </p:cNvSpPr>
              <p:nvPr/>
            </p:nvSpPr>
            <p:spPr>
              <a:xfrm>
                <a:off x="4533900" y="5136579"/>
                <a:ext cx="4815190" cy="369332"/>
              </a:xfrm>
              <a:prstGeom prst="rect">
                <a:avLst/>
              </a:prstGeom>
              <a:blipFill>
                <a:blip r:embed="rId3"/>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A2C5D3-71A7-7671-363E-5564D554A9BF}"/>
                  </a:ext>
                </a:extLst>
              </p:cNvPr>
              <p:cNvSpPr txBox="1"/>
              <p:nvPr/>
            </p:nvSpPr>
            <p:spPr>
              <a:xfrm>
                <a:off x="4533900" y="5512728"/>
                <a:ext cx="4815190" cy="374911"/>
              </a:xfrm>
              <a:prstGeom prst="rect">
                <a:avLst/>
              </a:prstGeom>
              <a:noFill/>
            </p:spPr>
            <p:txBody>
              <a:bodyPr wrap="square">
                <a:spAutoFit/>
              </a:bodyPr>
              <a:lstStyle/>
              <a:p>
                <a:pPr algn="ctr"/>
                <a14:m>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𝑉𝑠</m:t>
                        </m:r>
                        <m:r>
                          <a:rPr lang="en-US" b="0" i="1" smtClean="0">
                            <a:latin typeface="Cambria Math" panose="02040503050406030204" pitchFamily="18" charset="0"/>
                            <a:ea typeface="Cambria Math" panose="02040503050406030204" pitchFamily="18" charset="0"/>
                          </a:rPr>
                          <m:t>30</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=1.66 </m:t>
                    </m:r>
                  </m:oMath>
                </a14:m>
                <a:r>
                  <a:rPr lang="en-US" dirty="0">
                    <a:latin typeface="Times New Roman" panose="02020603050405020304" pitchFamily="18" charset="0"/>
                    <a:cs typeface="Times New Roman" panose="02020603050405020304" pitchFamily="18" charset="0"/>
                  </a:rPr>
                  <a:t>(from solution)</a:t>
                </a:r>
              </a:p>
            </p:txBody>
          </p:sp>
        </mc:Choice>
        <mc:Fallback xmlns="">
          <p:sp>
            <p:nvSpPr>
              <p:cNvPr id="5" name="TextBox 4">
                <a:extLst>
                  <a:ext uri="{FF2B5EF4-FFF2-40B4-BE49-F238E27FC236}">
                    <a16:creationId xmlns:a16="http://schemas.microsoft.com/office/drawing/2014/main" id="{D2A2C5D3-71A7-7671-363E-5564D554A9BF}"/>
                  </a:ext>
                </a:extLst>
              </p:cNvPr>
              <p:cNvSpPr txBox="1">
                <a:spLocks noRot="1" noChangeAspect="1" noMove="1" noResize="1" noEditPoints="1" noAdjustHandles="1" noChangeArrowheads="1" noChangeShapeType="1" noTextEdit="1"/>
              </p:cNvSpPr>
              <p:nvPr/>
            </p:nvSpPr>
            <p:spPr>
              <a:xfrm>
                <a:off x="4533900" y="5512728"/>
                <a:ext cx="4815190" cy="374911"/>
              </a:xfrm>
              <a:prstGeom prst="rect">
                <a:avLst/>
              </a:prstGeom>
              <a:blipFill>
                <a:blip r:embed="rId4"/>
                <a:stretch>
                  <a:fillRect t="-6452" b="-24194"/>
                </a:stretch>
              </a:blipFill>
            </p:spPr>
            <p:txBody>
              <a:bodyPr/>
              <a:lstStyle/>
              <a:p>
                <a:r>
                  <a:rPr lang="en-US">
                    <a:noFill/>
                  </a:rPr>
                  <a:t> </a:t>
                </a:r>
              </a:p>
            </p:txBody>
          </p:sp>
        </mc:Fallback>
      </mc:AlternateContent>
      <p:pic>
        <p:nvPicPr>
          <p:cNvPr id="7" name="Picture 6" descr="Chart, histogram&#10;&#10;Description automatically generated">
            <a:extLst>
              <a:ext uri="{FF2B5EF4-FFF2-40B4-BE49-F238E27FC236}">
                <a16:creationId xmlns:a16="http://schemas.microsoft.com/office/drawing/2014/main" id="{250FACDB-3923-9465-6879-CB6B5CAAF13B}"/>
              </a:ext>
            </a:extLst>
          </p:cNvPr>
          <p:cNvPicPr>
            <a:picLocks noChangeAspect="1"/>
          </p:cNvPicPr>
          <p:nvPr/>
        </p:nvPicPr>
        <p:blipFill>
          <a:blip r:embed="rId5"/>
          <a:stretch>
            <a:fillRect/>
          </a:stretch>
        </p:blipFill>
        <p:spPr>
          <a:xfrm>
            <a:off x="316650" y="1787171"/>
            <a:ext cx="4089390" cy="3067042"/>
          </a:xfrm>
          <a:prstGeom prst="rect">
            <a:avLst/>
          </a:prstGeom>
          <a:ln>
            <a:solidFill>
              <a:schemeClr val="tx1"/>
            </a:solidFill>
          </a:ln>
        </p:spPr>
      </p:pic>
      <p:pic>
        <p:nvPicPr>
          <p:cNvPr id="8" name="Picture 7" descr="Chart, histogram&#10;&#10;Description automatically generated">
            <a:extLst>
              <a:ext uri="{FF2B5EF4-FFF2-40B4-BE49-F238E27FC236}">
                <a16:creationId xmlns:a16="http://schemas.microsoft.com/office/drawing/2014/main" id="{F916888A-07BE-F75B-0E77-9D4CA2DC30B5}"/>
              </a:ext>
            </a:extLst>
          </p:cNvPr>
          <p:cNvPicPr>
            <a:picLocks noChangeAspect="1"/>
          </p:cNvPicPr>
          <p:nvPr/>
        </p:nvPicPr>
        <p:blipFill>
          <a:blip r:embed="rId6"/>
          <a:stretch>
            <a:fillRect/>
          </a:stretch>
        </p:blipFill>
        <p:spPr>
          <a:xfrm>
            <a:off x="4759598" y="1790973"/>
            <a:ext cx="4084320" cy="3063240"/>
          </a:xfrm>
          <a:prstGeom prst="rect">
            <a:avLst/>
          </a:prstGeom>
          <a:ln>
            <a:solidFill>
              <a:schemeClr val="tx1"/>
            </a:solidFill>
          </a:ln>
        </p:spPr>
      </p:pic>
      <p:pic>
        <p:nvPicPr>
          <p:cNvPr id="9" name="Picture 8">
            <a:extLst>
              <a:ext uri="{FF2B5EF4-FFF2-40B4-BE49-F238E27FC236}">
                <a16:creationId xmlns:a16="http://schemas.microsoft.com/office/drawing/2014/main" id="{3B791DFE-AD58-7676-0DBC-B2286090DEA3}"/>
              </a:ext>
            </a:extLst>
          </p:cNvPr>
          <p:cNvPicPr>
            <a:picLocks noChangeAspect="1"/>
          </p:cNvPicPr>
          <p:nvPr/>
        </p:nvPicPr>
        <p:blipFill>
          <a:blip r:embed="rId7"/>
          <a:stretch>
            <a:fillRect/>
          </a:stretch>
        </p:blipFill>
        <p:spPr>
          <a:xfrm>
            <a:off x="720657" y="5136579"/>
            <a:ext cx="3191767" cy="1032231"/>
          </a:xfrm>
          <a:prstGeom prst="rect">
            <a:avLst/>
          </a:prstGeom>
        </p:spPr>
      </p:pic>
      <p:sp>
        <p:nvSpPr>
          <p:cNvPr id="10" name="TextBox 9">
            <a:extLst>
              <a:ext uri="{FF2B5EF4-FFF2-40B4-BE49-F238E27FC236}">
                <a16:creationId xmlns:a16="http://schemas.microsoft.com/office/drawing/2014/main" id="{4D4B7033-3C6C-D2CB-D041-C5639FC81C08}"/>
              </a:ext>
            </a:extLst>
          </p:cNvPr>
          <p:cNvSpPr txBox="1"/>
          <p:nvPr/>
        </p:nvSpPr>
        <p:spPr>
          <a:xfrm>
            <a:off x="0" y="-11111"/>
            <a:ext cx="583814"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Extra</a:t>
            </a:r>
          </a:p>
        </p:txBody>
      </p:sp>
      <p:sp>
        <p:nvSpPr>
          <p:cNvPr id="11" name="TextBox 10">
            <a:extLst>
              <a:ext uri="{FF2B5EF4-FFF2-40B4-BE49-F238E27FC236}">
                <a16:creationId xmlns:a16="http://schemas.microsoft.com/office/drawing/2014/main" id="{E200E1AE-2F8D-525A-E617-C54B8F6189A3}"/>
              </a:ext>
            </a:extLst>
          </p:cNvPr>
          <p:cNvSpPr txBox="1"/>
          <p:nvPr/>
        </p:nvSpPr>
        <p:spPr>
          <a:xfrm>
            <a:off x="8741326" y="2966"/>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21</a:t>
            </a:r>
          </a:p>
        </p:txBody>
      </p:sp>
    </p:spTree>
    <p:extLst>
      <p:ext uri="{BB962C8B-B14F-4D97-AF65-F5344CB8AC3E}">
        <p14:creationId xmlns:p14="http://schemas.microsoft.com/office/powerpoint/2010/main" val="380626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7715EE-9EBA-2DA8-3A16-CA6FB85572E4}"/>
              </a:ext>
            </a:extLst>
          </p:cNvPr>
          <p:cNvSpPr txBox="1"/>
          <p:nvPr/>
        </p:nvSpPr>
        <p:spPr>
          <a:xfrm>
            <a:off x="372470" y="157922"/>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Site Response</a:t>
            </a:r>
          </a:p>
        </p:txBody>
      </p:sp>
      <p:pic>
        <p:nvPicPr>
          <p:cNvPr id="3" name="Picture 2">
            <a:extLst>
              <a:ext uri="{FF2B5EF4-FFF2-40B4-BE49-F238E27FC236}">
                <a16:creationId xmlns:a16="http://schemas.microsoft.com/office/drawing/2014/main" id="{2DDDA89F-9FCD-9241-0482-D634D130E1D4}"/>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4" name="Picture 3">
            <a:extLst>
              <a:ext uri="{FF2B5EF4-FFF2-40B4-BE49-F238E27FC236}">
                <a16:creationId xmlns:a16="http://schemas.microsoft.com/office/drawing/2014/main" id="{7D4BAA92-968C-29A9-91F9-09C10BFCBB74}"/>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5" name="Picture 4">
            <a:extLst>
              <a:ext uri="{FF2B5EF4-FFF2-40B4-BE49-F238E27FC236}">
                <a16:creationId xmlns:a16="http://schemas.microsoft.com/office/drawing/2014/main" id="{57A16F4F-84CC-1FCD-98FA-BF004D6B5AF5}"/>
              </a:ext>
            </a:extLst>
          </p:cNvPr>
          <p:cNvPicPr>
            <a:picLocks noChangeAspect="1"/>
          </p:cNvPicPr>
          <p:nvPr/>
        </p:nvPicPr>
        <p:blipFill>
          <a:blip r:embed="rId3"/>
          <a:stretch>
            <a:fillRect/>
          </a:stretch>
        </p:blipFill>
        <p:spPr>
          <a:xfrm>
            <a:off x="291152" y="960154"/>
            <a:ext cx="4047649" cy="2276803"/>
          </a:xfrm>
          <a:prstGeom prst="rect">
            <a:avLst/>
          </a:prstGeom>
          <a:ln>
            <a:solidFill>
              <a:schemeClr val="tx1"/>
            </a:solidFill>
          </a:ln>
        </p:spPr>
      </p:pic>
      <p:pic>
        <p:nvPicPr>
          <p:cNvPr id="6" name="Picture 5">
            <a:extLst>
              <a:ext uri="{FF2B5EF4-FFF2-40B4-BE49-F238E27FC236}">
                <a16:creationId xmlns:a16="http://schemas.microsoft.com/office/drawing/2014/main" id="{5682E073-3FF9-34D9-E75C-210E433E0193}"/>
              </a:ext>
            </a:extLst>
          </p:cNvPr>
          <p:cNvPicPr>
            <a:picLocks noChangeAspect="1"/>
          </p:cNvPicPr>
          <p:nvPr/>
        </p:nvPicPr>
        <p:blipFill>
          <a:blip r:embed="rId4"/>
          <a:stretch>
            <a:fillRect/>
          </a:stretch>
        </p:blipFill>
        <p:spPr>
          <a:xfrm>
            <a:off x="4918621" y="820539"/>
            <a:ext cx="3847791" cy="2556032"/>
          </a:xfrm>
          <a:prstGeom prst="rect">
            <a:avLst/>
          </a:prstGeom>
          <a:ln>
            <a:solidFill>
              <a:schemeClr val="tx1"/>
            </a:solidFill>
          </a:ln>
        </p:spPr>
      </p:pic>
      <p:sp>
        <p:nvSpPr>
          <p:cNvPr id="7" name="TextBox 6">
            <a:extLst>
              <a:ext uri="{FF2B5EF4-FFF2-40B4-BE49-F238E27FC236}">
                <a16:creationId xmlns:a16="http://schemas.microsoft.com/office/drawing/2014/main" id="{BCA1790E-A8C1-A50D-3F75-79C5FF984CCD}"/>
              </a:ext>
            </a:extLst>
          </p:cNvPr>
          <p:cNvSpPr txBox="1"/>
          <p:nvPr/>
        </p:nvSpPr>
        <p:spPr>
          <a:xfrm>
            <a:off x="5456047" y="3456497"/>
            <a:ext cx="2772939" cy="368755"/>
          </a:xfrm>
          <a:prstGeom prst="rect">
            <a:avLst/>
          </a:prstGeom>
          <a:noFill/>
        </p:spPr>
        <p:txBody>
          <a:bodyPr wrap="non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2. </a:t>
            </a:r>
            <a:r>
              <a:rPr lang="en-US" dirty="0">
                <a:latin typeface="Times New Roman" panose="02020603050405020304" pitchFamily="18" charset="0"/>
                <a:ea typeface="Calibri" panose="020F0502020204030204" pitchFamily="34" charset="0"/>
                <a:cs typeface="Times New Roman" panose="02020603050405020304" pitchFamily="18" charset="0"/>
              </a:rPr>
              <a:t>Mexico City 1985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88B6FF8-31F7-7293-8238-9ACC6F01F12A}"/>
              </a:ext>
            </a:extLst>
          </p:cNvPr>
          <p:cNvSpPr txBox="1"/>
          <p:nvPr/>
        </p:nvSpPr>
        <p:spPr>
          <a:xfrm>
            <a:off x="941330" y="3267246"/>
            <a:ext cx="2747292" cy="368755"/>
          </a:xfrm>
          <a:prstGeom prst="rect">
            <a:avLst/>
          </a:prstGeom>
          <a:noFill/>
        </p:spPr>
        <p:txBody>
          <a:bodyPr wrap="non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1. </a:t>
            </a:r>
            <a:r>
              <a:rPr lang="en-US" dirty="0">
                <a:latin typeface="Times New Roman" panose="02020603050405020304" pitchFamily="18" charset="0"/>
                <a:ea typeface="Calibri" panose="020F0502020204030204" pitchFamily="34" charset="0"/>
                <a:cs typeface="Times New Roman" panose="02020603050405020304" pitchFamily="18" charset="0"/>
              </a:rPr>
              <a:t>Loma </a:t>
            </a:r>
            <a:r>
              <a:rPr lang="en-US" dirty="0" err="1">
                <a:latin typeface="Times New Roman" panose="02020603050405020304" pitchFamily="18" charset="0"/>
                <a:ea typeface="Calibri" panose="020F0502020204030204" pitchFamily="34" charset="0"/>
                <a:cs typeface="Times New Roman" panose="02020603050405020304" pitchFamily="18" charset="0"/>
              </a:rPr>
              <a:t>Prieta</a:t>
            </a:r>
            <a:r>
              <a:rPr lang="en-US" dirty="0">
                <a:latin typeface="Times New Roman" panose="02020603050405020304" pitchFamily="18" charset="0"/>
                <a:ea typeface="Calibri" panose="020F0502020204030204" pitchFamily="34" charset="0"/>
                <a:cs typeface="Times New Roman" panose="02020603050405020304" pitchFamily="18" charset="0"/>
              </a:rPr>
              <a:t> 1989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597DD4D-FEA3-500B-31F1-C431EE6D4AD1}"/>
              </a:ext>
            </a:extLst>
          </p:cNvPr>
          <p:cNvPicPr>
            <a:picLocks noChangeAspect="1"/>
          </p:cNvPicPr>
          <p:nvPr/>
        </p:nvPicPr>
        <p:blipFill>
          <a:blip r:embed="rId5"/>
          <a:stretch>
            <a:fillRect/>
          </a:stretch>
        </p:blipFill>
        <p:spPr>
          <a:xfrm>
            <a:off x="372470" y="3874586"/>
            <a:ext cx="4047649" cy="2308910"/>
          </a:xfrm>
          <a:prstGeom prst="rect">
            <a:avLst/>
          </a:prstGeom>
        </p:spPr>
      </p:pic>
      <p:pic>
        <p:nvPicPr>
          <p:cNvPr id="10" name="Picture 9">
            <a:extLst>
              <a:ext uri="{FF2B5EF4-FFF2-40B4-BE49-F238E27FC236}">
                <a16:creationId xmlns:a16="http://schemas.microsoft.com/office/drawing/2014/main" id="{2F315F29-615A-4A32-88DB-81F87174BEB1}"/>
              </a:ext>
            </a:extLst>
          </p:cNvPr>
          <p:cNvPicPr>
            <a:picLocks noChangeAspect="1"/>
          </p:cNvPicPr>
          <p:nvPr/>
        </p:nvPicPr>
        <p:blipFill>
          <a:blip r:embed="rId6"/>
          <a:stretch>
            <a:fillRect/>
          </a:stretch>
        </p:blipFill>
        <p:spPr>
          <a:xfrm>
            <a:off x="5361992" y="3860977"/>
            <a:ext cx="3032978" cy="2274733"/>
          </a:xfrm>
          <a:prstGeom prst="rect">
            <a:avLst/>
          </a:prstGeom>
        </p:spPr>
      </p:pic>
      <p:sp>
        <p:nvSpPr>
          <p:cNvPr id="11" name="TextBox 10">
            <a:extLst>
              <a:ext uri="{FF2B5EF4-FFF2-40B4-BE49-F238E27FC236}">
                <a16:creationId xmlns:a16="http://schemas.microsoft.com/office/drawing/2014/main" id="{C28EA8CE-6B1A-289A-69E8-2B04D7CF3012}"/>
              </a:ext>
            </a:extLst>
          </p:cNvPr>
          <p:cNvSpPr txBox="1"/>
          <p:nvPr/>
        </p:nvSpPr>
        <p:spPr>
          <a:xfrm>
            <a:off x="540587" y="6146306"/>
            <a:ext cx="3711413" cy="674865"/>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3. </a:t>
            </a:r>
            <a:r>
              <a:rPr lang="en-US" dirty="0">
                <a:latin typeface="Times New Roman" panose="02020603050405020304" pitchFamily="18" charset="0"/>
                <a:ea typeface="Calibri" panose="020F0502020204030204" pitchFamily="34" charset="0"/>
                <a:cs typeface="Times New Roman" panose="02020603050405020304" pitchFamily="18" charset="0"/>
              </a:rPr>
              <a:t>One dimensional site response analysis schematic.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99B76AA-69C8-DB82-B8AB-B7E78667C79C}"/>
              </a:ext>
            </a:extLst>
          </p:cNvPr>
          <p:cNvSpPr txBox="1"/>
          <p:nvPr/>
        </p:nvSpPr>
        <p:spPr>
          <a:xfrm>
            <a:off x="5022774" y="6166706"/>
            <a:ext cx="3711413" cy="674865"/>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4. </a:t>
            </a:r>
            <a:r>
              <a:rPr lang="en-US" dirty="0">
                <a:latin typeface="Times New Roman" panose="02020603050405020304" pitchFamily="18" charset="0"/>
                <a:ea typeface="Calibri" panose="020F0502020204030204" pitchFamily="34" charset="0"/>
                <a:cs typeface="Times New Roman" panose="02020603050405020304" pitchFamily="18" charset="0"/>
              </a:rPr>
              <a:t>Suite of transfer functions from a soil site in Mexico City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D861D2E-8D11-79CF-B5A4-35219451D753}"/>
              </a:ext>
            </a:extLst>
          </p:cNvPr>
          <p:cNvSpPr txBox="1"/>
          <p:nvPr/>
        </p:nvSpPr>
        <p:spPr>
          <a:xfrm>
            <a:off x="8833096"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2</a:t>
            </a:r>
          </a:p>
        </p:txBody>
      </p:sp>
      <p:sp>
        <p:nvSpPr>
          <p:cNvPr id="14" name="TextBox 13">
            <a:extLst>
              <a:ext uri="{FF2B5EF4-FFF2-40B4-BE49-F238E27FC236}">
                <a16:creationId xmlns:a16="http://schemas.microsoft.com/office/drawing/2014/main" id="{F992C2E5-C335-8D38-2986-0ABB17BF3014}"/>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14962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57CC1-F691-62A0-3669-507E862D35A0}"/>
              </a:ext>
            </a:extLst>
          </p:cNvPr>
          <p:cNvPicPr>
            <a:picLocks noChangeAspect="1"/>
          </p:cNvPicPr>
          <p:nvPr/>
        </p:nvPicPr>
        <p:blipFill>
          <a:blip r:embed="rId3"/>
          <a:stretch>
            <a:fillRect/>
          </a:stretch>
        </p:blipFill>
        <p:spPr>
          <a:xfrm>
            <a:off x="2810748" y="5029041"/>
            <a:ext cx="6596444" cy="1828959"/>
          </a:xfrm>
          <a:prstGeom prst="rect">
            <a:avLst/>
          </a:prstGeom>
        </p:spPr>
      </p:pic>
      <p:pic>
        <p:nvPicPr>
          <p:cNvPr id="2" name="Picture 1">
            <a:extLst>
              <a:ext uri="{FF2B5EF4-FFF2-40B4-BE49-F238E27FC236}">
                <a16:creationId xmlns:a16="http://schemas.microsoft.com/office/drawing/2014/main" id="{F5177830-C0B7-8818-B6EB-CD725DB5926A}"/>
              </a:ext>
            </a:extLst>
          </p:cNvPr>
          <p:cNvPicPr>
            <a:picLocks noChangeAspect="1"/>
          </p:cNvPicPr>
          <p:nvPr/>
        </p:nvPicPr>
        <p:blipFill rotWithShape="1">
          <a:blip r:embed="rId4"/>
          <a:srcRect b="9934"/>
          <a:stretch/>
        </p:blipFill>
        <p:spPr>
          <a:xfrm>
            <a:off x="865221" y="1513535"/>
            <a:ext cx="7413558" cy="3450351"/>
          </a:xfrm>
          <a:prstGeom prst="rect">
            <a:avLst/>
          </a:prstGeom>
          <a:ln>
            <a:solidFill>
              <a:schemeClr val="tx1"/>
            </a:solidFill>
          </a:ln>
        </p:spPr>
      </p:pic>
      <p:sp>
        <p:nvSpPr>
          <p:cNvPr id="4" name="TextBox 3">
            <a:extLst>
              <a:ext uri="{FF2B5EF4-FFF2-40B4-BE49-F238E27FC236}">
                <a16:creationId xmlns:a16="http://schemas.microsoft.com/office/drawing/2014/main" id="{A7C846B1-03B8-D37F-FB80-BF3EE77430A8}"/>
              </a:ext>
            </a:extLst>
          </p:cNvPr>
          <p:cNvSpPr txBox="1"/>
          <p:nvPr/>
        </p:nvSpPr>
        <p:spPr>
          <a:xfrm>
            <a:off x="2461075" y="5202092"/>
            <a:ext cx="4221849" cy="368755"/>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Table 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based site class definitions.</a:t>
            </a:r>
          </a:p>
        </p:txBody>
      </p:sp>
      <p:sp>
        <p:nvSpPr>
          <p:cNvPr id="5" name="TextBox 4">
            <a:extLst>
              <a:ext uri="{FF2B5EF4-FFF2-40B4-BE49-F238E27FC236}">
                <a16:creationId xmlns:a16="http://schemas.microsoft.com/office/drawing/2014/main" id="{1DD19236-090E-6D21-C89F-30EF9A229DC7}"/>
              </a:ext>
            </a:extLst>
          </p:cNvPr>
          <p:cNvSpPr txBox="1"/>
          <p:nvPr/>
        </p:nvSpPr>
        <p:spPr>
          <a:xfrm>
            <a:off x="372470" y="157922"/>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Seismic Site Classification</a:t>
            </a:r>
          </a:p>
        </p:txBody>
      </p:sp>
      <p:sp>
        <p:nvSpPr>
          <p:cNvPr id="6" name="TextBox 5">
            <a:extLst>
              <a:ext uri="{FF2B5EF4-FFF2-40B4-BE49-F238E27FC236}">
                <a16:creationId xmlns:a16="http://schemas.microsoft.com/office/drawing/2014/main" id="{9FE59DFB-654D-A8A2-75BD-CAF05E5BA6EC}"/>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B4743FAF-98C9-C1D0-6A4A-9A96F9AD7E50}"/>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408274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D17890-77C2-1B7D-176A-E04583F318F4}"/>
              </a:ext>
            </a:extLst>
          </p:cNvPr>
          <p:cNvSpPr txBox="1"/>
          <p:nvPr/>
        </p:nvSpPr>
        <p:spPr>
          <a:xfrm>
            <a:off x="372470" y="157922"/>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Motivation</a:t>
            </a:r>
          </a:p>
        </p:txBody>
      </p:sp>
      <p:pic>
        <p:nvPicPr>
          <p:cNvPr id="3" name="Picture 2">
            <a:extLst>
              <a:ext uri="{FF2B5EF4-FFF2-40B4-BE49-F238E27FC236}">
                <a16:creationId xmlns:a16="http://schemas.microsoft.com/office/drawing/2014/main" id="{A31CC660-0F4C-59D9-B4D5-CF34C34EB282}"/>
              </a:ext>
            </a:extLst>
          </p:cNvPr>
          <p:cNvPicPr>
            <a:picLocks noChangeAspect="1"/>
          </p:cNvPicPr>
          <p:nvPr/>
        </p:nvPicPr>
        <p:blipFill>
          <a:blip r:embed="rId3"/>
          <a:stretch>
            <a:fillRect/>
          </a:stretch>
        </p:blipFill>
        <p:spPr>
          <a:xfrm>
            <a:off x="2888595" y="5007608"/>
            <a:ext cx="6596444" cy="1828959"/>
          </a:xfrm>
          <a:prstGeom prst="rect">
            <a:avLst/>
          </a:prstGeom>
        </p:spPr>
      </p:pic>
      <p:pic>
        <p:nvPicPr>
          <p:cNvPr id="5" name="Picture 4" descr="Map&#10;&#10;Description automatically generated">
            <a:extLst>
              <a:ext uri="{FF2B5EF4-FFF2-40B4-BE49-F238E27FC236}">
                <a16:creationId xmlns:a16="http://schemas.microsoft.com/office/drawing/2014/main" id="{4926B430-78C1-02BA-CDB7-AB152BD6D695}"/>
              </a:ext>
            </a:extLst>
          </p:cNvPr>
          <p:cNvPicPr>
            <a:picLocks noChangeAspect="1"/>
          </p:cNvPicPr>
          <p:nvPr/>
        </p:nvPicPr>
        <p:blipFill rotWithShape="1">
          <a:blip r:embed="rId4">
            <a:extLst>
              <a:ext uri="{28A0092B-C50C-407E-A947-70E740481C1C}">
                <a14:useLocalDpi xmlns:a14="http://schemas.microsoft.com/office/drawing/2010/main" val="0"/>
              </a:ext>
            </a:extLst>
          </a:blip>
          <a:srcRect l="4325" b="8144"/>
          <a:stretch/>
        </p:blipFill>
        <p:spPr>
          <a:xfrm>
            <a:off x="3064482" y="1631522"/>
            <a:ext cx="3017415" cy="3749040"/>
          </a:xfrm>
          <a:prstGeom prst="rect">
            <a:avLst/>
          </a:prstGeom>
        </p:spPr>
      </p:pic>
      <p:pic>
        <p:nvPicPr>
          <p:cNvPr id="6" name="Picture 5" descr="Map&#10;&#10;Description automatically generated">
            <a:extLst>
              <a:ext uri="{FF2B5EF4-FFF2-40B4-BE49-F238E27FC236}">
                <a16:creationId xmlns:a16="http://schemas.microsoft.com/office/drawing/2014/main" id="{8F94278F-DD17-ECE1-87B1-9920639F10AC}"/>
              </a:ext>
            </a:extLst>
          </p:cNvPr>
          <p:cNvPicPr>
            <a:picLocks noChangeAspect="1"/>
          </p:cNvPicPr>
          <p:nvPr/>
        </p:nvPicPr>
        <p:blipFill rotWithShape="1">
          <a:blip r:embed="rId5">
            <a:extLst>
              <a:ext uri="{28A0092B-C50C-407E-A947-70E740481C1C}">
                <a14:useLocalDpi xmlns:a14="http://schemas.microsoft.com/office/drawing/2010/main" val="0"/>
              </a:ext>
            </a:extLst>
          </a:blip>
          <a:srcRect r="4288" b="8108"/>
          <a:stretch/>
        </p:blipFill>
        <p:spPr>
          <a:xfrm>
            <a:off x="47067" y="1639747"/>
            <a:ext cx="3017415" cy="3749040"/>
          </a:xfrm>
          <a:prstGeom prst="rect">
            <a:avLst/>
          </a:prstGeom>
        </p:spPr>
      </p:pic>
      <p:pic>
        <p:nvPicPr>
          <p:cNvPr id="7" name="Picture 6" descr="Map&#10;&#10;Description automatically generated">
            <a:extLst>
              <a:ext uri="{FF2B5EF4-FFF2-40B4-BE49-F238E27FC236}">
                <a16:creationId xmlns:a16="http://schemas.microsoft.com/office/drawing/2014/main" id="{8B6505FB-43F4-E714-C895-D3C546B1923E}"/>
              </a:ext>
            </a:extLst>
          </p:cNvPr>
          <p:cNvPicPr>
            <a:picLocks noChangeAspect="1"/>
          </p:cNvPicPr>
          <p:nvPr/>
        </p:nvPicPr>
        <p:blipFill rotWithShape="1">
          <a:blip r:embed="rId6">
            <a:extLst>
              <a:ext uri="{28A0092B-C50C-407E-A947-70E740481C1C}">
                <a14:useLocalDpi xmlns:a14="http://schemas.microsoft.com/office/drawing/2010/main" val="0"/>
              </a:ext>
            </a:extLst>
          </a:blip>
          <a:srcRect l="3926" b="7761"/>
          <a:stretch/>
        </p:blipFill>
        <p:spPr>
          <a:xfrm>
            <a:off x="5934372" y="1631522"/>
            <a:ext cx="3017416" cy="3749040"/>
          </a:xfrm>
          <a:prstGeom prst="rect">
            <a:avLst/>
          </a:prstGeom>
        </p:spPr>
      </p:pic>
      <p:pic>
        <p:nvPicPr>
          <p:cNvPr id="8" name="Picture 7" descr="Map&#10;&#10;Description automatically generated">
            <a:extLst>
              <a:ext uri="{FF2B5EF4-FFF2-40B4-BE49-F238E27FC236}">
                <a16:creationId xmlns:a16="http://schemas.microsoft.com/office/drawing/2014/main" id="{41132018-9450-006E-D873-D7F2B67AB773}"/>
              </a:ext>
            </a:extLst>
          </p:cNvPr>
          <p:cNvPicPr>
            <a:picLocks noChangeAspect="1"/>
          </p:cNvPicPr>
          <p:nvPr/>
        </p:nvPicPr>
        <p:blipFill rotWithShape="1">
          <a:blip r:embed="rId4">
            <a:extLst>
              <a:ext uri="{28A0092B-C50C-407E-A947-70E740481C1C}">
                <a14:useLocalDpi xmlns:a14="http://schemas.microsoft.com/office/drawing/2010/main" val="0"/>
              </a:ext>
            </a:extLst>
          </a:blip>
          <a:srcRect l="70287" t="64727" r="9924" b="14054"/>
          <a:stretch/>
        </p:blipFill>
        <p:spPr>
          <a:xfrm>
            <a:off x="2264479" y="4277219"/>
            <a:ext cx="624116" cy="866019"/>
          </a:xfrm>
          <a:prstGeom prst="rect">
            <a:avLst/>
          </a:prstGeom>
        </p:spPr>
      </p:pic>
      <p:sp>
        <p:nvSpPr>
          <p:cNvPr id="10" name="TextBox 9">
            <a:extLst>
              <a:ext uri="{FF2B5EF4-FFF2-40B4-BE49-F238E27FC236}">
                <a16:creationId xmlns:a16="http://schemas.microsoft.com/office/drawing/2014/main" id="{09B8EE1B-346A-FFF1-19AF-3E70F80EC255}"/>
              </a:ext>
            </a:extLst>
          </p:cNvPr>
          <p:cNvSpPr txBox="1"/>
          <p:nvPr/>
        </p:nvSpPr>
        <p:spPr>
          <a:xfrm>
            <a:off x="2401234" y="1043646"/>
            <a:ext cx="4307590" cy="368755"/>
          </a:xfrm>
          <a:prstGeom prst="rect">
            <a:avLst/>
          </a:prstGeom>
          <a:noFill/>
        </p:spPr>
        <p:txBody>
          <a:bodyPr wrap="none" rtlCol="0">
            <a:spAutoFit/>
          </a:bodyPr>
          <a:lstStyle/>
          <a:p>
            <a:pPr marL="0" marR="0" algn="ctr">
              <a:lnSpc>
                <a:spcPct val="107000"/>
              </a:lnSpc>
              <a:spcBef>
                <a:spcPts val="0"/>
              </a:spcBef>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Existing New England site response models: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A06C809-1A08-7983-EDC7-B9AE5C237880}"/>
              </a:ext>
            </a:extLst>
          </p:cNvPr>
          <p:cNvSpPr txBox="1"/>
          <p:nvPr/>
        </p:nvSpPr>
        <p:spPr>
          <a:xfrm>
            <a:off x="23533" y="5380562"/>
            <a:ext cx="3064482" cy="961482"/>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5. </a:t>
            </a:r>
            <a:r>
              <a:rPr lang="en-US" dirty="0">
                <a:latin typeface="Times New Roman" panose="02020603050405020304" pitchFamily="18" charset="0"/>
                <a:ea typeface="Calibri" panose="020F0502020204030204" pitchFamily="34" charset="0"/>
                <a:cs typeface="Times New Roman" panose="02020603050405020304" pitchFamily="18" charset="0"/>
              </a:rPr>
              <a:t>Slope-based </a:t>
            </a:r>
            <a:r>
              <a:rPr lang="en-US" i="1" dirty="0">
                <a:latin typeface="Times New Roman" panose="02020603050405020304" pitchFamily="18" charset="0"/>
                <a:ea typeface="Calibri" panose="020F0502020204030204" pitchFamily="34" charset="0"/>
                <a:cs typeface="Times New Roman" panose="02020603050405020304" pitchFamily="18" charset="0"/>
              </a:rPr>
              <a:t>Vs30</a:t>
            </a:r>
            <a:r>
              <a:rPr lang="en-US" dirty="0">
                <a:latin typeface="Times New Roman" panose="02020603050405020304" pitchFamily="18" charset="0"/>
                <a:ea typeface="Calibri" panose="020F0502020204030204" pitchFamily="34" charset="0"/>
                <a:cs typeface="Times New Roman" panose="02020603050405020304" pitchFamily="18" charset="0"/>
              </a:rPr>
              <a:t> site class map of New England from Wald and Allen (2007)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F86C51C-CF2B-6B85-06F6-E17F38BA92FD}"/>
              </a:ext>
            </a:extLst>
          </p:cNvPr>
          <p:cNvSpPr txBox="1"/>
          <p:nvPr/>
        </p:nvSpPr>
        <p:spPr>
          <a:xfrm>
            <a:off x="3116151" y="5380562"/>
            <a:ext cx="2915404" cy="971228"/>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6. </a:t>
            </a:r>
            <a:r>
              <a:rPr lang="en-US" dirty="0">
                <a:latin typeface="Times New Roman" panose="02020603050405020304" pitchFamily="18" charset="0"/>
                <a:ea typeface="Calibri" panose="020F0502020204030204" pitchFamily="34" charset="0"/>
                <a:cs typeface="Times New Roman" panose="02020603050405020304" pitchFamily="18" charset="0"/>
              </a:rPr>
              <a:t>Geology-based site class map of New England from Becker et al. (2011)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B7C41C7-E1C8-A7E0-F97B-0F61DF361630}"/>
              </a:ext>
            </a:extLst>
          </p:cNvPr>
          <p:cNvSpPr txBox="1"/>
          <p:nvPr/>
        </p:nvSpPr>
        <p:spPr>
          <a:xfrm>
            <a:off x="6031555" y="5356772"/>
            <a:ext cx="2915404" cy="1257845"/>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Figure 7.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latin typeface="Times New Roman" panose="02020603050405020304" pitchFamily="18" charset="0"/>
                <a:ea typeface="Calibri" panose="020F0502020204030204" pitchFamily="34" charset="0"/>
                <a:cs typeface="Times New Roman" panose="02020603050405020304" pitchFamily="18" charset="0"/>
              </a:rPr>
              <a:t>avg</a:t>
            </a:r>
            <a:r>
              <a:rPr lang="en-US" dirty="0">
                <a:latin typeface="Times New Roman" panose="02020603050405020304" pitchFamily="18" charset="0"/>
                <a:ea typeface="Calibri" panose="020F0502020204030204" pitchFamily="34" charset="0"/>
                <a:cs typeface="Times New Roman" panose="02020603050405020304" pitchFamily="18" charset="0"/>
              </a:rPr>
              <a:t> and geology-based site class map of New England from Pontrelli et al. (2022)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8FC4952-10A0-4359-82E9-07BCB1F30CA1}"/>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6FA23462-C74D-6A6B-D319-B35FD824ADAA}"/>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172652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F8BF68-1200-1A22-3CE0-2E19D60BE725}"/>
              </a:ext>
            </a:extLst>
          </p:cNvPr>
          <p:cNvSpPr txBox="1"/>
          <p:nvPr/>
        </p:nvSpPr>
        <p:spPr>
          <a:xfrm>
            <a:off x="372470" y="450309"/>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Where existing models can be approved upon</a:t>
            </a:r>
          </a:p>
        </p:txBody>
      </p:sp>
      <p:pic>
        <p:nvPicPr>
          <p:cNvPr id="3" name="Picture 2">
            <a:extLst>
              <a:ext uri="{FF2B5EF4-FFF2-40B4-BE49-F238E27FC236}">
                <a16:creationId xmlns:a16="http://schemas.microsoft.com/office/drawing/2014/main" id="{2FCCC589-54C4-4CA6-D060-7375C6E3FB39}"/>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4" name="TextBox 3">
            <a:extLst>
              <a:ext uri="{FF2B5EF4-FFF2-40B4-BE49-F238E27FC236}">
                <a16:creationId xmlns:a16="http://schemas.microsoft.com/office/drawing/2014/main" id="{F1A1AC49-1CF9-FF92-1C3C-218C64D85656}"/>
              </a:ext>
            </a:extLst>
          </p:cNvPr>
          <p:cNvSpPr txBox="1"/>
          <p:nvPr/>
        </p:nvSpPr>
        <p:spPr>
          <a:xfrm>
            <a:off x="419649" y="1190535"/>
            <a:ext cx="8380902" cy="1477328"/>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-Wald and Allen (2007) uses global data to develop </a:t>
            </a:r>
            <a:r>
              <a:rPr lang="en-US" i="1" dirty="0">
                <a:latin typeface="Times New Roman" panose="02020603050405020304" pitchFamily="18" charset="0"/>
                <a:cs typeface="Times New Roman" panose="02020603050405020304" pitchFamily="18" charset="0"/>
              </a:rPr>
              <a:t>Vs30-</a:t>
            </a:r>
            <a:r>
              <a:rPr lang="en-US" dirty="0">
                <a:latin typeface="Times New Roman" panose="02020603050405020304" pitchFamily="18" charset="0"/>
                <a:cs typeface="Times New Roman" panose="02020603050405020304" pitchFamily="18" charset="0"/>
              </a:rPr>
              <a:t>slope relationship – at the local and regional scale, this relationship will change based on local soil properties and basin geometries. The paper states: </a:t>
            </a:r>
            <a:r>
              <a:rPr lang="en-US" dirty="0">
                <a:effectLst/>
                <a:latin typeface="Times New Roman" panose="02020603050405020304" pitchFamily="18" charset="0"/>
                <a:ea typeface="Times New Roman" panose="02020603050405020304" pitchFamily="18" charset="0"/>
              </a:rPr>
              <a:t>“[m]aps of seismic site-conditions on regional scales are relatively rare since they require substantial investment in geological and geotechnical data acquisition and interpretation”. This work is an attempt to make that investment.</a:t>
            </a:r>
          </a:p>
        </p:txBody>
      </p:sp>
      <p:sp>
        <p:nvSpPr>
          <p:cNvPr id="5" name="TextBox 4">
            <a:extLst>
              <a:ext uri="{FF2B5EF4-FFF2-40B4-BE49-F238E27FC236}">
                <a16:creationId xmlns:a16="http://schemas.microsoft.com/office/drawing/2014/main" id="{1E191739-4173-36EB-5B91-9185F166B0AD}"/>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5</a:t>
            </a:r>
          </a:p>
        </p:txBody>
      </p:sp>
      <p:sp>
        <p:nvSpPr>
          <p:cNvPr id="6" name="TextBox 5">
            <a:extLst>
              <a:ext uri="{FF2B5EF4-FFF2-40B4-BE49-F238E27FC236}">
                <a16:creationId xmlns:a16="http://schemas.microsoft.com/office/drawing/2014/main" id="{DC146E92-1505-0EC9-12BA-5F0801ACA1BB}"/>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
        <p:nvSpPr>
          <p:cNvPr id="8" name="TextBox 7">
            <a:extLst>
              <a:ext uri="{FF2B5EF4-FFF2-40B4-BE49-F238E27FC236}">
                <a16:creationId xmlns:a16="http://schemas.microsoft.com/office/drawing/2014/main" id="{8A239FC0-05B3-E526-3CDB-61A2FECB8A1F}"/>
              </a:ext>
            </a:extLst>
          </p:cNvPr>
          <p:cNvSpPr txBox="1"/>
          <p:nvPr/>
        </p:nvSpPr>
        <p:spPr>
          <a:xfrm>
            <a:off x="372470" y="4029447"/>
            <a:ext cx="8385048"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-Pontrelli et al. (2022) takes depth into account by using geophysical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18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measurements but uses lower resolution geologic maps and doesn’t take into account depth variations between basins, only looking for variation across geologic units. Additionally, the methodology doesn’t propagate shear wave velocity uncertainty, only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18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uncertainty.</a:t>
            </a:r>
            <a:endParaRPr lang="en-US" dirty="0"/>
          </a:p>
        </p:txBody>
      </p:sp>
      <p:sp>
        <p:nvSpPr>
          <p:cNvPr id="10" name="TextBox 9">
            <a:extLst>
              <a:ext uri="{FF2B5EF4-FFF2-40B4-BE49-F238E27FC236}">
                <a16:creationId xmlns:a16="http://schemas.microsoft.com/office/drawing/2014/main" id="{5257F7ED-2786-C9A5-5AED-7D5EABC87CAC}"/>
              </a:ext>
            </a:extLst>
          </p:cNvPr>
          <p:cNvSpPr txBox="1"/>
          <p:nvPr/>
        </p:nvSpPr>
        <p:spPr>
          <a:xfrm>
            <a:off x="379476" y="2745343"/>
            <a:ext cx="8385048"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-Becker et al. (2011) uses local surficial geologic maps to map geologic units straight onto seismic site classes. This works well in terms of resolution but does not take into account depth – an essential variable in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Vs30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calculations. In their model, if a surficial material is mapped as a marine clay, it will be a site class E soil no matter the depth.</a:t>
            </a:r>
          </a:p>
        </p:txBody>
      </p:sp>
    </p:spTree>
    <p:extLst>
      <p:ext uri="{BB962C8B-B14F-4D97-AF65-F5344CB8AC3E}">
        <p14:creationId xmlns:p14="http://schemas.microsoft.com/office/powerpoint/2010/main" val="29304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2FC11-15B6-57A3-C175-40D7592BBC95}"/>
              </a:ext>
            </a:extLst>
          </p:cNvPr>
          <p:cNvSpPr txBox="1"/>
          <p:nvPr/>
        </p:nvSpPr>
        <p:spPr>
          <a:xfrm>
            <a:off x="372470" y="450309"/>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In this work we:</a:t>
            </a:r>
          </a:p>
        </p:txBody>
      </p:sp>
      <p:pic>
        <p:nvPicPr>
          <p:cNvPr id="3" name="Picture 2">
            <a:extLst>
              <a:ext uri="{FF2B5EF4-FFF2-40B4-BE49-F238E27FC236}">
                <a16:creationId xmlns:a16="http://schemas.microsoft.com/office/drawing/2014/main" id="{08180987-84B1-926C-98D4-CEA155302919}"/>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4" name="TextBox 3">
            <a:extLst>
              <a:ext uri="{FF2B5EF4-FFF2-40B4-BE49-F238E27FC236}">
                <a16:creationId xmlns:a16="http://schemas.microsoft.com/office/drawing/2014/main" id="{DF9E8E11-6CEB-6AB1-4E16-2B16C59BCCF8}"/>
              </a:ext>
            </a:extLst>
          </p:cNvPr>
          <p:cNvSpPr txBox="1"/>
          <p:nvPr/>
        </p:nvSpPr>
        <p:spPr>
          <a:xfrm>
            <a:off x="372470" y="1381888"/>
            <a:ext cx="8513980" cy="830997"/>
          </a:xfrm>
          <a:prstGeom prst="rect">
            <a:avLst/>
          </a:prstGeom>
          <a:noFill/>
        </p:spPr>
        <p:txBody>
          <a:bodyPr wrap="square" rtlCol="0">
            <a:spAutoFit/>
          </a:bodyPr>
          <a:lstStyle/>
          <a:p>
            <a:pPr algn="just">
              <a:spcAft>
                <a:spcPts val="600"/>
              </a:spcAft>
            </a:pP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Develop site characterization maps of New England by developing distributions of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24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2400" i="1" baseline="-25000" dirty="0" err="1">
                <a:latin typeface="Times New Roman" panose="02020603050405020304" pitchFamily="18" charset="0"/>
                <a:ea typeface="Calibri" panose="020F0502020204030204" pitchFamily="34" charset="0"/>
                <a:cs typeface="Times New Roman" panose="02020603050405020304" pitchFamily="18" charset="0"/>
              </a:rPr>
              <a:t>avg</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Vs30</a:t>
            </a:r>
            <a:r>
              <a:rPr lang="en-US" sz="2400" dirty="0">
                <a:latin typeface="Times New Roman" panose="02020603050405020304" pitchFamily="18" charset="0"/>
                <a:cs typeface="Times New Roman" panose="02020603050405020304" pitchFamily="18" charset="0"/>
              </a:rPr>
              <a:t> across the region.</a:t>
            </a:r>
          </a:p>
        </p:txBody>
      </p:sp>
      <p:sp>
        <p:nvSpPr>
          <p:cNvPr id="5" name="TextBox 4">
            <a:extLst>
              <a:ext uri="{FF2B5EF4-FFF2-40B4-BE49-F238E27FC236}">
                <a16:creationId xmlns:a16="http://schemas.microsoft.com/office/drawing/2014/main" id="{3ADD169A-6971-4575-F9E4-5A40299D6A4C}"/>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6</a:t>
            </a:r>
          </a:p>
        </p:txBody>
      </p:sp>
      <p:sp>
        <p:nvSpPr>
          <p:cNvPr id="6" name="TextBox 5">
            <a:extLst>
              <a:ext uri="{FF2B5EF4-FFF2-40B4-BE49-F238E27FC236}">
                <a16:creationId xmlns:a16="http://schemas.microsoft.com/office/drawing/2014/main" id="{DC844334-2930-7F2B-A626-D338A7486313}"/>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
        <p:nvSpPr>
          <p:cNvPr id="8" name="TextBox 7">
            <a:extLst>
              <a:ext uri="{FF2B5EF4-FFF2-40B4-BE49-F238E27FC236}">
                <a16:creationId xmlns:a16="http://schemas.microsoft.com/office/drawing/2014/main" id="{D074FCB7-D9CD-0FC9-B539-2D9B11273B04}"/>
              </a:ext>
            </a:extLst>
          </p:cNvPr>
          <p:cNvSpPr txBox="1"/>
          <p:nvPr/>
        </p:nvSpPr>
        <p:spPr>
          <a:xfrm>
            <a:off x="330854" y="5699630"/>
            <a:ext cx="8513064" cy="83099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Research question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are the mean and standard deviation values of the distributions of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Vs</a:t>
            </a:r>
            <a:r>
              <a:rPr kumimoji="0" lang="en-US" sz="2400" b="0" i="1" u="none" strike="noStrike" kern="1200" cap="none" spc="0" normalizeH="0" baseline="-2500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Vs30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New England?</a:t>
            </a:r>
          </a:p>
        </p:txBody>
      </p:sp>
      <p:sp>
        <p:nvSpPr>
          <p:cNvPr id="10" name="TextBox 9">
            <a:extLst>
              <a:ext uri="{FF2B5EF4-FFF2-40B4-BE49-F238E27FC236}">
                <a16:creationId xmlns:a16="http://schemas.microsoft.com/office/drawing/2014/main" id="{505DDBA2-3819-0DB0-EF12-C1834A92A99C}"/>
              </a:ext>
            </a:extLst>
          </p:cNvPr>
          <p:cNvSpPr txBox="1"/>
          <p:nvPr/>
        </p:nvSpPr>
        <p:spPr>
          <a:xfrm>
            <a:off x="330854" y="2378823"/>
            <a:ext cx="8513064" cy="461665"/>
          </a:xfrm>
          <a:prstGeom prst="rect">
            <a:avLst/>
          </a:prstGeom>
          <a:noFill/>
        </p:spPr>
        <p:txBody>
          <a:bodyPr wrap="square">
            <a:spAutoFit/>
          </a:bodyPr>
          <a:lstStyle/>
          <a:p>
            <a:pPr marR="0" lvl="0" algn="just" defTabSz="457200" rtl="0" eaLnBrk="1" fontAlgn="auto" latinLnBrk="0" hangingPunct="1">
              <a:lnSpc>
                <a:spcPct val="100000"/>
              </a:lnSpc>
              <a:spcBef>
                <a:spcPts val="0"/>
              </a:spcBef>
              <a:spcAft>
                <a:spcPts val="600"/>
              </a:spcAft>
              <a:buClrTx/>
              <a:buSzTx/>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highest available surficial geologic data available.</a:t>
            </a:r>
          </a:p>
        </p:txBody>
      </p:sp>
      <p:sp>
        <p:nvSpPr>
          <p:cNvPr id="14" name="TextBox 13">
            <a:extLst>
              <a:ext uri="{FF2B5EF4-FFF2-40B4-BE49-F238E27FC236}">
                <a16:creationId xmlns:a16="http://schemas.microsoft.com/office/drawing/2014/main" id="{9B7B209D-F53B-59FB-DF80-39F06363FF13}"/>
              </a:ext>
            </a:extLst>
          </p:cNvPr>
          <p:cNvSpPr txBox="1"/>
          <p:nvPr/>
        </p:nvSpPr>
        <p:spPr>
          <a:xfrm>
            <a:off x="315468" y="3020798"/>
            <a:ext cx="8513064" cy="1200329"/>
          </a:xfrm>
          <a:prstGeom prst="rect">
            <a:avLst/>
          </a:prstGeom>
          <a:noFill/>
        </p:spPr>
        <p:txBody>
          <a:bodyPr wrap="square">
            <a:spAutoFit/>
          </a:bodyPr>
          <a:lstStyle/>
          <a:p>
            <a:pPr marR="0" lvl="0" algn="just" defTabSz="457200" rtl="0" eaLnBrk="1" fontAlgn="auto" latinLnBrk="0" hangingPunct="1">
              <a:lnSpc>
                <a:spcPct val="100000"/>
              </a:lnSpc>
              <a:spcBef>
                <a:spcPts val="0"/>
              </a:spcBef>
              <a:spcAft>
                <a:spcPts val="600"/>
              </a:spcAft>
              <a:buClrTx/>
              <a:buSzTx/>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Create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subregion grouping layer using a digital elevation model to subdivide our geophysical database, reducing dispersion in the parameter distributions. </a:t>
            </a:r>
          </a:p>
        </p:txBody>
      </p:sp>
      <p:sp>
        <p:nvSpPr>
          <p:cNvPr id="16" name="TextBox 15">
            <a:extLst>
              <a:ext uri="{FF2B5EF4-FFF2-40B4-BE49-F238E27FC236}">
                <a16:creationId xmlns:a16="http://schemas.microsoft.com/office/drawing/2014/main" id="{7C3E6E16-BFC0-C44A-A7DC-0D45CC56953E}"/>
              </a:ext>
            </a:extLst>
          </p:cNvPr>
          <p:cNvSpPr txBox="1"/>
          <p:nvPr/>
        </p:nvSpPr>
        <p:spPr>
          <a:xfrm>
            <a:off x="372470" y="4307337"/>
            <a:ext cx="8513064" cy="1200329"/>
          </a:xfrm>
          <a:prstGeom prst="rect">
            <a:avLst/>
          </a:prstGeom>
          <a:noFill/>
        </p:spPr>
        <p:txBody>
          <a:bodyPr wrap="square">
            <a:spAutoFit/>
          </a:bodyPr>
          <a:lstStyle/>
          <a:p>
            <a:pPr marR="0" lvl="0" algn="just" defTabSz="457200" rtl="0" eaLnBrk="1" fontAlgn="auto" latinLnBrk="0" hangingPunct="1">
              <a:lnSpc>
                <a:spcPct val="100000"/>
              </a:lnSpc>
              <a:spcBef>
                <a:spcPts val="0"/>
              </a:spcBef>
              <a:spcAft>
                <a:spcPts val="600"/>
              </a:spcAft>
              <a:buClrTx/>
              <a:buSzTx/>
              <a:tabLst/>
              <a:defRPr/>
            </a:pPr>
            <a:r>
              <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-Develop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distributions of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Vs</a:t>
            </a:r>
            <a:r>
              <a:rPr kumimoji="0" lang="en-US" sz="2400" b="0" i="1" u="none" strike="noStrike" kern="1200" cap="none" spc="0" normalizeH="0" baseline="-2500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avg</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using subregions and propagate these distributions through the layer-over-</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halfspace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model to create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Vs30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distributions. </a:t>
            </a:r>
          </a:p>
        </p:txBody>
      </p:sp>
    </p:spTree>
    <p:extLst>
      <p:ext uri="{BB962C8B-B14F-4D97-AF65-F5344CB8AC3E}">
        <p14:creationId xmlns:p14="http://schemas.microsoft.com/office/powerpoint/2010/main" val="349215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6EEAC-582C-6D2B-9438-F974D6A68643}"/>
              </a:ext>
            </a:extLst>
          </p:cNvPr>
          <p:cNvSpPr txBox="1"/>
          <p:nvPr/>
        </p:nvSpPr>
        <p:spPr>
          <a:xfrm>
            <a:off x="372470" y="450309"/>
            <a:ext cx="847526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Layer-over-</a:t>
            </a:r>
            <a:r>
              <a:rPr lang="en-US" sz="2400" b="1" dirty="0" err="1">
                <a:latin typeface="Times New Roman" panose="02020603050405020304" pitchFamily="18" charset="0"/>
                <a:cs typeface="Times New Roman" panose="02020603050405020304" pitchFamily="18" charset="0"/>
              </a:rPr>
              <a:t>halfspace</a:t>
            </a:r>
            <a:r>
              <a:rPr lang="en-US" sz="2400" b="1" dirty="0">
                <a:latin typeface="Times New Roman" panose="02020603050405020304" pitchFamily="18" charset="0"/>
                <a:cs typeface="Times New Roman" panose="02020603050405020304" pitchFamily="18" charset="0"/>
              </a:rPr>
              <a:t> model</a:t>
            </a:r>
          </a:p>
        </p:txBody>
      </p:sp>
      <p:pic>
        <p:nvPicPr>
          <p:cNvPr id="3" name="Picture 2">
            <a:extLst>
              <a:ext uri="{FF2B5EF4-FFF2-40B4-BE49-F238E27FC236}">
                <a16:creationId xmlns:a16="http://schemas.microsoft.com/office/drawing/2014/main" id="{74B9FC45-C074-95B1-9799-6F8B20794A89}"/>
              </a:ext>
            </a:extLst>
          </p:cNvPr>
          <p:cNvPicPr>
            <a:picLocks noChangeAspect="1"/>
          </p:cNvPicPr>
          <p:nvPr/>
        </p:nvPicPr>
        <p:blipFill>
          <a:blip r:embed="rId2"/>
          <a:stretch>
            <a:fillRect/>
          </a:stretch>
        </p:blipFill>
        <p:spPr>
          <a:xfrm>
            <a:off x="2810748" y="5076010"/>
            <a:ext cx="6596444" cy="1828959"/>
          </a:xfrm>
          <a:prstGeom prst="rect">
            <a:avLst/>
          </a:prstGeom>
        </p:spPr>
      </p:pic>
      <p:sp>
        <p:nvSpPr>
          <p:cNvPr id="4" name="TextBox 3">
            <a:extLst>
              <a:ext uri="{FF2B5EF4-FFF2-40B4-BE49-F238E27FC236}">
                <a16:creationId xmlns:a16="http://schemas.microsoft.com/office/drawing/2014/main" id="{F604D121-308C-0904-12F3-5493FA88FE1A}"/>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7</a:t>
            </a:r>
          </a:p>
        </p:txBody>
      </p:sp>
      <p:pic>
        <p:nvPicPr>
          <p:cNvPr id="6" name="Picture 5">
            <a:extLst>
              <a:ext uri="{FF2B5EF4-FFF2-40B4-BE49-F238E27FC236}">
                <a16:creationId xmlns:a16="http://schemas.microsoft.com/office/drawing/2014/main" id="{FC8F5A0B-1EC1-7540-FE27-9B1153CE5C8B}"/>
              </a:ext>
            </a:extLst>
          </p:cNvPr>
          <p:cNvPicPr>
            <a:picLocks noChangeAspect="1"/>
          </p:cNvPicPr>
          <p:nvPr/>
        </p:nvPicPr>
        <p:blipFill>
          <a:blip r:embed="rId2"/>
          <a:stretch>
            <a:fillRect/>
          </a:stretch>
        </p:blipFill>
        <p:spPr>
          <a:xfrm>
            <a:off x="2754261" y="4693623"/>
            <a:ext cx="6596444" cy="1828959"/>
          </a:xfrm>
          <a:prstGeom prst="rect">
            <a:avLst/>
          </a:prstGeom>
        </p:spPr>
      </p:pic>
      <p:grpSp>
        <p:nvGrpSpPr>
          <p:cNvPr id="7" name="Group 6">
            <a:extLst>
              <a:ext uri="{FF2B5EF4-FFF2-40B4-BE49-F238E27FC236}">
                <a16:creationId xmlns:a16="http://schemas.microsoft.com/office/drawing/2014/main" id="{3C1555BE-AE29-E28D-761C-C14DE6C5E08D}"/>
              </a:ext>
            </a:extLst>
          </p:cNvPr>
          <p:cNvGrpSpPr/>
          <p:nvPr/>
        </p:nvGrpSpPr>
        <p:grpSpPr>
          <a:xfrm>
            <a:off x="207212" y="3883042"/>
            <a:ext cx="3686782" cy="1893962"/>
            <a:chOff x="5282120" y="4599136"/>
            <a:chExt cx="3258767" cy="1183105"/>
          </a:xfrm>
        </p:grpSpPr>
        <p:sp>
          <p:nvSpPr>
            <p:cNvPr id="8" name="Rectangle 7">
              <a:extLst>
                <a:ext uri="{FF2B5EF4-FFF2-40B4-BE49-F238E27FC236}">
                  <a16:creationId xmlns:a16="http://schemas.microsoft.com/office/drawing/2014/main" id="{5CA37E82-4B06-61FF-AD6A-DBFFF0DBA538}"/>
                </a:ext>
              </a:extLst>
            </p:cNvPr>
            <p:cNvSpPr/>
            <p:nvPr/>
          </p:nvSpPr>
          <p:spPr>
            <a:xfrm>
              <a:off x="5282120" y="4599136"/>
              <a:ext cx="3258767" cy="1157591"/>
            </a:xfrm>
            <a:prstGeom prst="rect">
              <a:avLst/>
            </a:prstGeom>
            <a:solidFill>
              <a:srgbClr val="3E8E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569BD5-363D-3B3E-05A5-E1C48DCBEF18}"/>
                </a:ext>
              </a:extLst>
            </p:cNvPr>
            <p:cNvSpPr/>
            <p:nvPr/>
          </p:nvSpPr>
          <p:spPr>
            <a:xfrm>
              <a:off x="5282120" y="5406599"/>
              <a:ext cx="3258767" cy="37564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251C26-9726-2583-FA4A-96C26F692230}"/>
                  </a:ext>
                </a:extLst>
              </p:cNvPr>
              <p:cNvSpPr txBox="1"/>
              <p:nvPr/>
            </p:nvSpPr>
            <p:spPr>
              <a:xfrm>
                <a:off x="-715049" y="5825262"/>
                <a:ext cx="5116748" cy="918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𝑉𝑠</m:t>
                      </m:r>
                      <m:r>
                        <a:rPr lang="en-US" i="0">
                          <a:latin typeface="Cambria Math" panose="02040503050406030204" pitchFamily="18" charset="0"/>
                        </a:rPr>
                        <m:t>30=</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den>
                          </m:f>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den>
                      </m:f>
                    </m:oMath>
                  </m:oMathPara>
                </a14:m>
                <a:endParaRPr lang="en-US" dirty="0"/>
              </a:p>
            </p:txBody>
          </p:sp>
        </mc:Choice>
        <mc:Fallback xmlns="">
          <p:sp>
            <p:nvSpPr>
              <p:cNvPr id="10" name="TextBox 9">
                <a:extLst>
                  <a:ext uri="{FF2B5EF4-FFF2-40B4-BE49-F238E27FC236}">
                    <a16:creationId xmlns:a16="http://schemas.microsoft.com/office/drawing/2014/main" id="{03251C26-9726-2583-FA4A-96C26F692230}"/>
                  </a:ext>
                </a:extLst>
              </p:cNvPr>
              <p:cNvSpPr txBox="1">
                <a:spLocks noRot="1" noChangeAspect="1" noMove="1" noResize="1" noEditPoints="1" noAdjustHandles="1" noChangeArrowheads="1" noChangeShapeType="1" noTextEdit="1"/>
              </p:cNvSpPr>
              <p:nvPr/>
            </p:nvSpPr>
            <p:spPr>
              <a:xfrm>
                <a:off x="-715049" y="5825262"/>
                <a:ext cx="5116748" cy="918713"/>
              </a:xfrm>
              <a:prstGeom prst="rect">
                <a:avLst/>
              </a:prstGeom>
              <a:blipFill>
                <a:blip r:embed="rId3"/>
                <a:stretch>
                  <a:fillRect b="-533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EA156D5-C962-119D-B4E1-9706E8D29998}"/>
              </a:ext>
            </a:extLst>
          </p:cNvPr>
          <p:cNvSpPr txBox="1"/>
          <p:nvPr/>
        </p:nvSpPr>
        <p:spPr>
          <a:xfrm>
            <a:off x="1703527" y="4400138"/>
            <a:ext cx="601916" cy="369332"/>
          </a:xfrm>
          <a:prstGeom prst="rect">
            <a:avLst/>
          </a:prstGeom>
          <a:solidFill>
            <a:schemeClr val="bg1"/>
          </a:solidFill>
        </p:spPr>
        <p:txBody>
          <a:bodyPr wrap="square">
            <a:spAutoFit/>
          </a:bodyPr>
          <a:lstStyle/>
          <a:p>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sz="1800"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endParaRPr lang="en-US" dirty="0"/>
          </a:p>
        </p:txBody>
      </p:sp>
      <p:cxnSp>
        <p:nvCxnSpPr>
          <p:cNvPr id="12" name="Straight Arrow Connector 11">
            <a:extLst>
              <a:ext uri="{FF2B5EF4-FFF2-40B4-BE49-F238E27FC236}">
                <a16:creationId xmlns:a16="http://schemas.microsoft.com/office/drawing/2014/main" id="{6674CE9B-CA56-F3EB-FC52-2F8BEAACFAF9}"/>
              </a:ext>
            </a:extLst>
          </p:cNvPr>
          <p:cNvCxnSpPr/>
          <p:nvPr/>
        </p:nvCxnSpPr>
        <p:spPr>
          <a:xfrm>
            <a:off x="3297663" y="3883042"/>
            <a:ext cx="0" cy="1251775"/>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9D44F69-BA8F-AEB0-1A71-EE56C0858E5B}"/>
              </a:ext>
            </a:extLst>
          </p:cNvPr>
          <p:cNvSpPr txBox="1"/>
          <p:nvPr/>
        </p:nvSpPr>
        <p:spPr>
          <a:xfrm>
            <a:off x="3395390" y="4400138"/>
            <a:ext cx="400877"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d</a:t>
            </a:r>
            <a:r>
              <a:rPr lang="en-US" i="1" baseline="-25000" dirty="0">
                <a:latin typeface="Garamond" panose="02020404030301010803" pitchFamily="18" charset="0"/>
                <a:ea typeface="Calibri" panose="020F0502020204030204" pitchFamily="34" charset="0"/>
                <a:cs typeface="Times New Roman" panose="02020603050405020304" pitchFamily="18" charset="0"/>
              </a:rPr>
              <a:t>s</a:t>
            </a:r>
            <a:endParaRPr lang="en-US" dirty="0"/>
          </a:p>
        </p:txBody>
      </p:sp>
      <p:cxnSp>
        <p:nvCxnSpPr>
          <p:cNvPr id="14" name="Straight Arrow Connector 13">
            <a:extLst>
              <a:ext uri="{FF2B5EF4-FFF2-40B4-BE49-F238E27FC236}">
                <a16:creationId xmlns:a16="http://schemas.microsoft.com/office/drawing/2014/main" id="{C13A4CF7-EDCE-78C5-9DD3-F588FA5AD0D8}"/>
              </a:ext>
            </a:extLst>
          </p:cNvPr>
          <p:cNvCxnSpPr>
            <a:cxnSpLocks/>
          </p:cNvCxnSpPr>
          <p:nvPr/>
        </p:nvCxnSpPr>
        <p:spPr>
          <a:xfrm>
            <a:off x="3998022" y="3858498"/>
            <a:ext cx="0" cy="180250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E9B184-B2ED-63C3-0C8C-5365B3B6643C}"/>
              </a:ext>
            </a:extLst>
          </p:cNvPr>
          <p:cNvSpPr txBox="1"/>
          <p:nvPr/>
        </p:nvSpPr>
        <p:spPr>
          <a:xfrm>
            <a:off x="4085678" y="4624935"/>
            <a:ext cx="608851"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30 m</a:t>
            </a:r>
            <a:endParaRPr lang="en-US" dirty="0"/>
          </a:p>
        </p:txBody>
      </p:sp>
      <p:cxnSp>
        <p:nvCxnSpPr>
          <p:cNvPr id="16" name="Straight Arrow Connector 15">
            <a:extLst>
              <a:ext uri="{FF2B5EF4-FFF2-40B4-BE49-F238E27FC236}">
                <a16:creationId xmlns:a16="http://schemas.microsoft.com/office/drawing/2014/main" id="{CB9F1EBF-6CF9-4945-5D5E-787DEB21E2C7}"/>
              </a:ext>
            </a:extLst>
          </p:cNvPr>
          <p:cNvCxnSpPr>
            <a:cxnSpLocks/>
          </p:cNvCxnSpPr>
          <p:nvPr/>
        </p:nvCxnSpPr>
        <p:spPr>
          <a:xfrm>
            <a:off x="3187417" y="5144832"/>
            <a:ext cx="0" cy="468004"/>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62F728C-A6C6-7D95-6747-B27943F798B2}"/>
              </a:ext>
            </a:extLst>
          </p:cNvPr>
          <p:cNvSpPr txBox="1"/>
          <p:nvPr/>
        </p:nvSpPr>
        <p:spPr>
          <a:xfrm>
            <a:off x="3340267" y="5194168"/>
            <a:ext cx="400877" cy="369332"/>
          </a:xfrm>
          <a:prstGeom prst="rect">
            <a:avLst/>
          </a:prstGeom>
          <a:solidFill>
            <a:schemeClr val="bg1"/>
          </a:solidFill>
        </p:spPr>
        <p:txBody>
          <a:bodyPr wrap="square">
            <a:spAutoFit/>
          </a:bodyPr>
          <a:lstStyle/>
          <a:p>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d</a:t>
            </a:r>
            <a:r>
              <a:rPr lang="en-US" i="1" baseline="-25000" dirty="0" err="1">
                <a:latin typeface="Garamond" panose="02020404030301010803" pitchFamily="18" charset="0"/>
                <a:ea typeface="Calibri" panose="020F0502020204030204" pitchFamily="34" charset="0"/>
                <a:cs typeface="Times New Roman" panose="02020603050405020304" pitchFamily="18" charset="0"/>
              </a:rPr>
              <a:t>R</a:t>
            </a:r>
            <a:endParaRPr lang="en-US" dirty="0"/>
          </a:p>
        </p:txBody>
      </p:sp>
      <p:sp>
        <p:nvSpPr>
          <p:cNvPr id="18" name="TextBox 17">
            <a:extLst>
              <a:ext uri="{FF2B5EF4-FFF2-40B4-BE49-F238E27FC236}">
                <a16:creationId xmlns:a16="http://schemas.microsoft.com/office/drawing/2014/main" id="{64A9880F-057B-E598-2BB0-663068ECBE66}"/>
              </a:ext>
            </a:extLst>
          </p:cNvPr>
          <p:cNvSpPr txBox="1"/>
          <p:nvPr/>
        </p:nvSpPr>
        <p:spPr>
          <a:xfrm>
            <a:off x="1800073" y="5291666"/>
            <a:ext cx="505369"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V</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R</a:t>
            </a:r>
            <a:endParaRPr lang="en-US" dirty="0"/>
          </a:p>
        </p:txBody>
      </p:sp>
      <p:sp>
        <p:nvSpPr>
          <p:cNvPr id="20" name="TextBox 19">
            <a:extLst>
              <a:ext uri="{FF2B5EF4-FFF2-40B4-BE49-F238E27FC236}">
                <a16:creationId xmlns:a16="http://schemas.microsoft.com/office/drawing/2014/main" id="{D1BCA2C5-CC37-F7E5-0366-40D043D9C84D}"/>
              </a:ext>
            </a:extLst>
          </p:cNvPr>
          <p:cNvSpPr txBox="1"/>
          <p:nvPr/>
        </p:nvSpPr>
        <p:spPr>
          <a:xfrm>
            <a:off x="4977166" y="5117259"/>
            <a:ext cx="3866752" cy="972126"/>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8</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Relationship between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the 4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Vs</a:t>
            </a:r>
            <a:r>
              <a:rPr lang="en-US" sz="1800" i="1"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avg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estimates of the 7 surficial units in the study.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AD67151-46E3-DD3C-919B-8EB6D59EC457}"/>
                  </a:ext>
                </a:extLst>
              </p:cNvPr>
              <p:cNvSpPr txBox="1"/>
              <p:nvPr/>
            </p:nvSpPr>
            <p:spPr>
              <a:xfrm>
                <a:off x="-1168076" y="1413647"/>
                <a:ext cx="5062070" cy="584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r>
                        <a:rPr lang="en-US" i="0">
                          <a:latin typeface="Cambria Math" panose="02040503050406030204" pitchFamily="18" charset="0"/>
                        </a:rPr>
                        <m:t>=</m:t>
                      </m:r>
                      <m:f>
                        <m:fPr>
                          <m:type m:val="skw"/>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num>
                        <m:den>
                          <m:r>
                            <a:rPr lang="en-US" i="0">
                              <a:latin typeface="Cambria Math" panose="02040503050406030204" pitchFamily="18" charset="0"/>
                            </a:rPr>
                            <m:t>4</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𝑠</m:t>
                              </m:r>
                            </m:sub>
                          </m:sSub>
                        </m:den>
                      </m:f>
                    </m:oMath>
                  </m:oMathPara>
                </a14:m>
                <a:endParaRPr lang="en-US" dirty="0"/>
              </a:p>
            </p:txBody>
          </p:sp>
        </mc:Choice>
        <mc:Fallback xmlns="">
          <p:sp>
            <p:nvSpPr>
              <p:cNvPr id="24" name="TextBox 23">
                <a:extLst>
                  <a:ext uri="{FF2B5EF4-FFF2-40B4-BE49-F238E27FC236}">
                    <a16:creationId xmlns:a16="http://schemas.microsoft.com/office/drawing/2014/main" id="{AAD67151-46E3-DD3C-919B-8EB6D59EC457}"/>
                  </a:ext>
                </a:extLst>
              </p:cNvPr>
              <p:cNvSpPr txBox="1">
                <a:spLocks noRot="1" noChangeAspect="1" noMove="1" noResize="1" noEditPoints="1" noAdjustHandles="1" noChangeArrowheads="1" noChangeShapeType="1" noTextEdit="1"/>
              </p:cNvSpPr>
              <p:nvPr/>
            </p:nvSpPr>
            <p:spPr>
              <a:xfrm>
                <a:off x="-1168076" y="1413647"/>
                <a:ext cx="5062070" cy="584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CF98A21-2993-AAF2-2213-85273BC2CA76}"/>
                  </a:ext>
                </a:extLst>
              </p:cNvPr>
              <p:cNvSpPr txBox="1"/>
              <p:nvPr/>
            </p:nvSpPr>
            <p:spPr>
              <a:xfrm>
                <a:off x="-1168076" y="2065310"/>
                <a:ext cx="5286188" cy="6651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r>
                        <a:rPr lang="en-US" i="0">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m:t>
                                  </m:r>
                                </m:sub>
                              </m:sSub>
                            </m:den>
                          </m:f>
                        </m:e>
                      </m:nary>
                    </m:oMath>
                  </m:oMathPara>
                </a14:m>
                <a:endParaRPr lang="en-US" dirty="0"/>
              </a:p>
            </p:txBody>
          </p:sp>
        </mc:Choice>
        <mc:Fallback xmlns="">
          <p:sp>
            <p:nvSpPr>
              <p:cNvPr id="26" name="TextBox 25">
                <a:extLst>
                  <a:ext uri="{FF2B5EF4-FFF2-40B4-BE49-F238E27FC236}">
                    <a16:creationId xmlns:a16="http://schemas.microsoft.com/office/drawing/2014/main" id="{0CF98A21-2993-AAF2-2213-85273BC2CA76}"/>
                  </a:ext>
                </a:extLst>
              </p:cNvPr>
              <p:cNvSpPr txBox="1">
                <a:spLocks noRot="1" noChangeAspect="1" noMove="1" noResize="1" noEditPoints="1" noAdjustHandles="1" noChangeArrowheads="1" noChangeShapeType="1" noTextEdit="1"/>
              </p:cNvSpPr>
              <p:nvPr/>
            </p:nvSpPr>
            <p:spPr>
              <a:xfrm>
                <a:off x="-1168076" y="2065310"/>
                <a:ext cx="5286188" cy="6651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45F3A27-220A-0D48-90E9-A3AC5E140FC7}"/>
                  </a:ext>
                </a:extLst>
              </p:cNvPr>
              <p:cNvSpPr txBox="1"/>
              <p:nvPr/>
            </p:nvSpPr>
            <p:spPr>
              <a:xfrm>
                <a:off x="-730336" y="2871579"/>
                <a:ext cx="5286188" cy="8871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𝑉𝑠</m:t>
                      </m:r>
                      <m:r>
                        <a:rPr lang="en-US" i="0">
                          <a:latin typeface="Cambria Math" panose="02040503050406030204" pitchFamily="18" charset="0"/>
                        </a:rPr>
                        <m:t>30=</m:t>
                      </m:r>
                      <m:f>
                        <m:fPr>
                          <m:type m:val="skw"/>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𝑆</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𝑅</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e>
                          </m:d>
                        </m:den>
                      </m:f>
                    </m:oMath>
                  </m:oMathPara>
                </a14:m>
                <a:endParaRPr lang="en-US" dirty="0"/>
              </a:p>
            </p:txBody>
          </p:sp>
        </mc:Choice>
        <mc:Fallback xmlns="">
          <p:sp>
            <p:nvSpPr>
              <p:cNvPr id="28" name="TextBox 27">
                <a:extLst>
                  <a:ext uri="{FF2B5EF4-FFF2-40B4-BE49-F238E27FC236}">
                    <a16:creationId xmlns:a16="http://schemas.microsoft.com/office/drawing/2014/main" id="{245F3A27-220A-0D48-90E9-A3AC5E140FC7}"/>
                  </a:ext>
                </a:extLst>
              </p:cNvPr>
              <p:cNvSpPr txBox="1">
                <a:spLocks noRot="1" noChangeAspect="1" noMove="1" noResize="1" noEditPoints="1" noAdjustHandles="1" noChangeArrowheads="1" noChangeShapeType="1" noTextEdit="1"/>
              </p:cNvSpPr>
              <p:nvPr/>
            </p:nvSpPr>
            <p:spPr>
              <a:xfrm>
                <a:off x="-730336" y="2871579"/>
                <a:ext cx="5286188" cy="887166"/>
              </a:xfrm>
              <a:prstGeom prst="rect">
                <a:avLst/>
              </a:prstGeom>
              <a:blipFill>
                <a:blip r:embed="rId6"/>
                <a:stretch>
                  <a:fillRect t="-177397" b="-250685"/>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10B74569-9902-D21D-E158-32E14C88494A}"/>
              </a:ext>
            </a:extLst>
          </p:cNvPr>
          <p:cNvSpPr txBox="1"/>
          <p:nvPr/>
        </p:nvSpPr>
        <p:spPr>
          <a:xfrm>
            <a:off x="4623072" y="6284618"/>
            <a:ext cx="4506259" cy="368755"/>
          </a:xfrm>
          <a:prstGeom prst="rect">
            <a:avLst/>
          </a:prstGeom>
          <a:noFill/>
        </p:spPr>
        <p:txBody>
          <a:bodyPr wrap="square">
            <a:spAutoFit/>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Derivation is 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Hassani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Atkinson (2016)</a:t>
            </a:r>
          </a:p>
        </p:txBody>
      </p:sp>
      <p:pic>
        <p:nvPicPr>
          <p:cNvPr id="31" name="Picture 30">
            <a:extLst>
              <a:ext uri="{FF2B5EF4-FFF2-40B4-BE49-F238E27FC236}">
                <a16:creationId xmlns:a16="http://schemas.microsoft.com/office/drawing/2014/main" id="{3E982213-9DB8-DE5C-21F4-705D91E93A3E}"/>
              </a:ext>
            </a:extLst>
          </p:cNvPr>
          <p:cNvPicPr>
            <a:picLocks noChangeAspect="1"/>
          </p:cNvPicPr>
          <p:nvPr/>
        </p:nvPicPr>
        <p:blipFill rotWithShape="1">
          <a:blip r:embed="rId7"/>
          <a:srcRect t="3223" r="6160"/>
          <a:stretch/>
        </p:blipFill>
        <p:spPr>
          <a:xfrm>
            <a:off x="5082224" y="2032938"/>
            <a:ext cx="3828639" cy="2961329"/>
          </a:xfrm>
          <a:prstGeom prst="rect">
            <a:avLst/>
          </a:prstGeom>
          <a:ln>
            <a:solidFill>
              <a:schemeClr val="tx1"/>
            </a:solidFill>
          </a:ln>
        </p:spPr>
      </p:pic>
      <p:sp>
        <p:nvSpPr>
          <p:cNvPr id="32" name="TextBox 31">
            <a:extLst>
              <a:ext uri="{FF2B5EF4-FFF2-40B4-BE49-F238E27FC236}">
                <a16:creationId xmlns:a16="http://schemas.microsoft.com/office/drawing/2014/main" id="{58C17881-640D-DA8F-289C-90144C747395}"/>
              </a:ext>
            </a:extLst>
          </p:cNvPr>
          <p:cNvSpPr txBox="1"/>
          <p:nvPr/>
        </p:nvSpPr>
        <p:spPr>
          <a:xfrm>
            <a:off x="5068377" y="1146427"/>
            <a:ext cx="3775541" cy="665118"/>
          </a:xfrm>
          <a:prstGeom prst="rect">
            <a:avLst/>
          </a:prstGeom>
          <a:noFill/>
        </p:spPr>
        <p:txBody>
          <a:bodyPr wrap="square">
            <a:spAutoFit/>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Relationship is valid when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d</a:t>
            </a:r>
            <a:r>
              <a:rPr lang="en-US" i="1" baseline="-250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&lt; 30 m. When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d</a:t>
            </a:r>
            <a:r>
              <a:rPr lang="en-US" i="1" baseline="-250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&gt; 30 m,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Vs</a:t>
            </a:r>
            <a:r>
              <a:rPr lang="en-US" sz="1800" i="1"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avg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4C4F91D0-9D7D-AFF4-AE86-FEA246168C7F}"/>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113966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FE11F-A62B-0715-44B3-FB3FE34B033B}"/>
              </a:ext>
            </a:extLst>
          </p:cNvPr>
          <p:cNvPicPr>
            <a:picLocks noChangeAspect="1"/>
          </p:cNvPicPr>
          <p:nvPr/>
        </p:nvPicPr>
        <p:blipFill>
          <a:blip r:embed="rId3"/>
          <a:stretch>
            <a:fillRect/>
          </a:stretch>
        </p:blipFill>
        <p:spPr>
          <a:xfrm>
            <a:off x="2810748" y="5029041"/>
            <a:ext cx="6596444" cy="1828959"/>
          </a:xfrm>
          <a:prstGeom prst="rect">
            <a:avLst/>
          </a:prstGeom>
        </p:spPr>
      </p:pic>
      <p:sp>
        <p:nvSpPr>
          <p:cNvPr id="4" name="TextBox 3">
            <a:extLst>
              <a:ext uri="{FF2B5EF4-FFF2-40B4-BE49-F238E27FC236}">
                <a16:creationId xmlns:a16="http://schemas.microsoft.com/office/drawing/2014/main" id="{76FE43D3-0385-F3B3-B1E1-F77F9C2F60E6}"/>
              </a:ext>
            </a:extLst>
          </p:cNvPr>
          <p:cNvSpPr txBox="1"/>
          <p:nvPr/>
        </p:nvSpPr>
        <p:spPr>
          <a:xfrm>
            <a:off x="658154" y="255733"/>
            <a:ext cx="7827497"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Propagating uncertainty through the layer-over-</a:t>
            </a:r>
            <a:r>
              <a:rPr lang="en-US" sz="2400" b="1" dirty="0" err="1">
                <a:latin typeface="Times New Roman" panose="02020603050405020304" pitchFamily="18" charset="0"/>
                <a:cs typeface="Times New Roman" panose="02020603050405020304" pitchFamily="18" charset="0"/>
              </a:rPr>
              <a:t>halfspace</a:t>
            </a:r>
            <a:r>
              <a:rPr lang="en-US" sz="2400" b="1" dirty="0">
                <a:latin typeface="Times New Roman" panose="02020603050405020304" pitchFamily="18" charset="0"/>
                <a:cs typeface="Times New Roman" panose="02020603050405020304" pitchFamily="18" charset="0"/>
              </a:rPr>
              <a:t> model</a:t>
            </a:r>
          </a:p>
        </p:txBody>
      </p:sp>
      <p:sp>
        <p:nvSpPr>
          <p:cNvPr id="6" name="TextBox 5">
            <a:extLst>
              <a:ext uri="{FF2B5EF4-FFF2-40B4-BE49-F238E27FC236}">
                <a16:creationId xmlns:a16="http://schemas.microsoft.com/office/drawing/2014/main" id="{FC483560-DF69-4BFB-D3D7-663F87768350}"/>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Times New Roman" panose="02020603050405020304" pitchFamily="18" charset="0"/>
                <a:cs typeface="Times New Roman" panose="02020603050405020304" pitchFamily="18" charset="0"/>
              </a:rPr>
              <a:t>8</a:t>
            </a:r>
          </a:p>
        </p:txBody>
      </p:sp>
      <p:sp>
        <p:nvSpPr>
          <p:cNvPr id="48" name="TextBox 47">
            <a:extLst>
              <a:ext uri="{FF2B5EF4-FFF2-40B4-BE49-F238E27FC236}">
                <a16:creationId xmlns:a16="http://schemas.microsoft.com/office/drawing/2014/main" id="{3522D688-2AFD-AD61-B2B7-D6F4933CC344}"/>
              </a:ext>
            </a:extLst>
          </p:cNvPr>
          <p:cNvSpPr txBox="1"/>
          <p:nvPr/>
        </p:nvSpPr>
        <p:spPr>
          <a:xfrm>
            <a:off x="5007462" y="5784552"/>
            <a:ext cx="3866752" cy="961482"/>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Figure </a:t>
            </a:r>
            <a:r>
              <a:rPr lang="en-US" i="1" dirty="0">
                <a:latin typeface="Times New Roman" panose="02020603050405020304" pitchFamily="18" charset="0"/>
                <a:ea typeface="Calibri" panose="020F0502020204030204" pitchFamily="34" charset="0"/>
                <a:cs typeface="Times New Roman" panose="02020603050405020304" pitchFamily="18" charset="0"/>
              </a:rPr>
              <a:t>9</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Vs</a:t>
            </a:r>
            <a:r>
              <a:rPr lang="en-US" sz="1800" i="1"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avg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distribution inputs for Boston Basin artificial fill and the accompanying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distribution output.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F5CEC75D-16E2-D425-EFF3-BD1CD9D55C69}"/>
              </a:ext>
            </a:extLst>
          </p:cNvPr>
          <p:cNvSpPr txBox="1"/>
          <p:nvPr/>
        </p:nvSpPr>
        <p:spPr>
          <a:xfrm>
            <a:off x="0" y="-11111"/>
            <a:ext cx="1075679" cy="307777"/>
          </a:xfrm>
          <a:prstGeom prst="rect">
            <a:avLst/>
          </a:prstGeom>
          <a:solidFill>
            <a:schemeClr val="bg1"/>
          </a:solidFill>
          <a:ln w="6350">
            <a:solidFill>
              <a:schemeClr val="tx1"/>
            </a:solidFill>
          </a:ln>
          <a:effectLst/>
        </p:spPr>
        <p:txBody>
          <a:bodyPr wrap="none" rtlCol="0">
            <a:spAutoFit/>
          </a:bodyPr>
          <a:lstStyle/>
          <a:p>
            <a:r>
              <a:rPr lang="en-US" sz="1400" i="1" dirty="0">
                <a:latin typeface="Times New Roman" panose="02020603050405020304" pitchFamily="18" charset="0"/>
                <a:cs typeface="Times New Roman" panose="02020603050405020304" pitchFamily="18" charset="0"/>
              </a:rPr>
              <a:t>Introduction</a:t>
            </a:r>
          </a:p>
        </p:txBody>
      </p:sp>
      <p:grpSp>
        <p:nvGrpSpPr>
          <p:cNvPr id="7" name="Group 6">
            <a:extLst>
              <a:ext uri="{FF2B5EF4-FFF2-40B4-BE49-F238E27FC236}">
                <a16:creationId xmlns:a16="http://schemas.microsoft.com/office/drawing/2014/main" id="{DF4FE911-275C-4820-8C8C-E698A3C0C8FF}"/>
              </a:ext>
            </a:extLst>
          </p:cNvPr>
          <p:cNvGrpSpPr/>
          <p:nvPr/>
        </p:nvGrpSpPr>
        <p:grpSpPr>
          <a:xfrm>
            <a:off x="762344" y="1248899"/>
            <a:ext cx="8864846" cy="5570688"/>
            <a:chOff x="762344" y="1248899"/>
            <a:chExt cx="8864846" cy="5570688"/>
          </a:xfrm>
        </p:grpSpPr>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9933DD5B-A145-F7E7-F203-5DA562D6D7BF}"/>
                    </a:ext>
                  </a:extLst>
                </p:cNvPr>
                <p:cNvSpPr txBox="1"/>
                <p:nvPr/>
              </p:nvSpPr>
              <p:spPr>
                <a:xfrm>
                  <a:off x="4254486" y="1248899"/>
                  <a:ext cx="5372704" cy="10159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den>
                            </m:f>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den>
                        </m:f>
                        <m:r>
                          <a:rPr lang="en-US" b="0" i="1" smtClean="0">
                            <a:latin typeface="Cambria Math" panose="02040503050406030204" pitchFamily="18" charset="0"/>
                          </a:rPr>
                          <m:t>=</m:t>
                        </m:r>
                        <m:r>
                          <a:rPr lang="en-US" b="0" i="1" smtClean="0">
                            <a:latin typeface="Cambria Math" panose="02040503050406030204" pitchFamily="18" charset="0"/>
                          </a:rPr>
                          <m:t>𝑉𝑠</m:t>
                        </m:r>
                        <m:r>
                          <a:rPr lang="en-US" b="0" i="1" smtClean="0">
                            <a:latin typeface="Cambria Math" panose="02040503050406030204" pitchFamily="18" charset="0"/>
                          </a:rPr>
                          <m:t>30</m:t>
                        </m:r>
                      </m:oMath>
                    </m:oMathPara>
                  </a14:m>
                  <a:endParaRPr lang="en-US" dirty="0"/>
                </a:p>
              </p:txBody>
            </p:sp>
          </mc:Choice>
          <mc:Fallback>
            <p:sp>
              <p:nvSpPr>
                <p:cNvPr id="28" name="TextBox 27">
                  <a:extLst>
                    <a:ext uri="{FF2B5EF4-FFF2-40B4-BE49-F238E27FC236}">
                      <a16:creationId xmlns:a16="http://schemas.microsoft.com/office/drawing/2014/main" id="{9933DD5B-A145-F7E7-F203-5DA562D6D7BF}"/>
                    </a:ext>
                  </a:extLst>
                </p:cNvPr>
                <p:cNvSpPr txBox="1">
                  <a:spLocks noRot="1" noChangeAspect="1" noMove="1" noResize="1" noEditPoints="1" noAdjustHandles="1" noChangeArrowheads="1" noChangeShapeType="1" noTextEdit="1"/>
                </p:cNvSpPr>
                <p:nvPr/>
              </p:nvSpPr>
              <p:spPr>
                <a:xfrm>
                  <a:off x="4254486" y="1248899"/>
                  <a:ext cx="5372704" cy="1015984"/>
                </a:xfrm>
                <a:prstGeom prst="rect">
                  <a:avLst/>
                </a:prstGeom>
                <a:blipFill>
                  <a:blip r:embed="rId4"/>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D500157-1525-407A-B4DA-EFCA6EB77A70}"/>
                </a:ext>
              </a:extLst>
            </p:cNvPr>
            <p:cNvGrpSpPr/>
            <p:nvPr/>
          </p:nvGrpSpPr>
          <p:grpSpPr>
            <a:xfrm>
              <a:off x="762344" y="1325468"/>
              <a:ext cx="8006708" cy="5494119"/>
              <a:chOff x="762344" y="1325468"/>
              <a:chExt cx="8006708" cy="5494119"/>
            </a:xfrm>
          </p:grpSpPr>
          <p:pic>
            <p:nvPicPr>
              <p:cNvPr id="18" name="Picture 17">
                <a:extLst>
                  <a:ext uri="{FF2B5EF4-FFF2-40B4-BE49-F238E27FC236}">
                    <a16:creationId xmlns:a16="http://schemas.microsoft.com/office/drawing/2014/main" id="{7D3BA3AF-3064-FAEF-7136-45DCB648061D}"/>
                  </a:ext>
                </a:extLst>
              </p:cNvPr>
              <p:cNvPicPr>
                <a:picLocks noChangeAspect="1"/>
              </p:cNvPicPr>
              <p:nvPr/>
            </p:nvPicPr>
            <p:blipFill rotWithShape="1">
              <a:blip r:embed="rId5"/>
              <a:srcRect t="4474" r="6701"/>
              <a:stretch/>
            </p:blipFill>
            <p:spPr>
              <a:xfrm>
                <a:off x="5276910" y="2990968"/>
                <a:ext cx="3492142" cy="2681619"/>
              </a:xfrm>
              <a:prstGeom prst="rect">
                <a:avLst/>
              </a:prstGeom>
              <a:ln>
                <a:solidFill>
                  <a:schemeClr val="tx1"/>
                </a:solidFill>
              </a:ln>
            </p:spPr>
          </p:pic>
          <p:pic>
            <p:nvPicPr>
              <p:cNvPr id="14" name="Picture 13">
                <a:extLst>
                  <a:ext uri="{FF2B5EF4-FFF2-40B4-BE49-F238E27FC236}">
                    <a16:creationId xmlns:a16="http://schemas.microsoft.com/office/drawing/2014/main" id="{0F273956-664B-1A51-9A00-09C7AAF70E64}"/>
                  </a:ext>
                </a:extLst>
              </p:cNvPr>
              <p:cNvPicPr>
                <a:picLocks noChangeAspect="1"/>
              </p:cNvPicPr>
              <p:nvPr/>
            </p:nvPicPr>
            <p:blipFill rotWithShape="1">
              <a:blip r:embed="rId6"/>
              <a:srcRect t="4537" r="6762"/>
              <a:stretch/>
            </p:blipFill>
            <p:spPr>
              <a:xfrm>
                <a:off x="762344" y="1325468"/>
                <a:ext cx="3492142" cy="2681619"/>
              </a:xfrm>
              <a:prstGeom prst="rect">
                <a:avLst/>
              </a:prstGeom>
              <a:ln>
                <a:solidFill>
                  <a:schemeClr val="tx1"/>
                </a:solidFill>
              </a:ln>
            </p:spPr>
          </p:pic>
          <p:pic>
            <p:nvPicPr>
              <p:cNvPr id="16" name="Picture 15">
                <a:extLst>
                  <a:ext uri="{FF2B5EF4-FFF2-40B4-BE49-F238E27FC236}">
                    <a16:creationId xmlns:a16="http://schemas.microsoft.com/office/drawing/2014/main" id="{A27E97D0-AF5D-C598-25D9-D6944A63D1D0}"/>
                  </a:ext>
                </a:extLst>
              </p:cNvPr>
              <p:cNvPicPr>
                <a:picLocks noChangeAspect="1"/>
              </p:cNvPicPr>
              <p:nvPr/>
            </p:nvPicPr>
            <p:blipFill rotWithShape="1">
              <a:blip r:embed="rId7"/>
              <a:srcRect t="4474" r="6701"/>
              <a:stretch/>
            </p:blipFill>
            <p:spPr>
              <a:xfrm>
                <a:off x="762344" y="4137967"/>
                <a:ext cx="3492142" cy="2681620"/>
              </a:xfrm>
              <a:prstGeom prst="rect">
                <a:avLst/>
              </a:prstGeom>
              <a:ln>
                <a:solidFill>
                  <a:schemeClr val="tx1"/>
                </a:solidFill>
              </a:ln>
            </p:spPr>
          </p:pic>
          <p:cxnSp>
            <p:nvCxnSpPr>
              <p:cNvPr id="20" name="Straight Arrow Connector 19">
                <a:extLst>
                  <a:ext uri="{FF2B5EF4-FFF2-40B4-BE49-F238E27FC236}">
                    <a16:creationId xmlns:a16="http://schemas.microsoft.com/office/drawing/2014/main" id="{D6484BD5-54AC-E8C7-7230-2DB138370DEB}"/>
                  </a:ext>
                </a:extLst>
              </p:cNvPr>
              <p:cNvCxnSpPr>
                <a:cxnSpLocks/>
              </p:cNvCxnSpPr>
              <p:nvPr/>
            </p:nvCxnSpPr>
            <p:spPr>
              <a:xfrm flipV="1">
                <a:off x="4392893" y="2074155"/>
                <a:ext cx="1896631" cy="2120943"/>
              </a:xfrm>
              <a:prstGeom prst="straightConnector1">
                <a:avLst/>
              </a:prstGeom>
              <a:ln w="63500">
                <a:solidFill>
                  <a:schemeClr val="tx1">
                    <a:alpha val="44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0F6DE9D-6BD7-5274-7E4D-262C2EC39061}"/>
                  </a:ext>
                </a:extLst>
              </p:cNvPr>
              <p:cNvCxnSpPr>
                <a:cxnSpLocks/>
              </p:cNvCxnSpPr>
              <p:nvPr/>
            </p:nvCxnSpPr>
            <p:spPr>
              <a:xfrm flipH="1">
                <a:off x="8113483" y="1920673"/>
                <a:ext cx="38705" cy="833245"/>
              </a:xfrm>
              <a:prstGeom prst="straightConnector1">
                <a:avLst/>
              </a:prstGeom>
              <a:ln w="63500">
                <a:solidFill>
                  <a:schemeClr val="tx1">
                    <a:alpha val="44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DCE0716-D6F6-188C-03F7-D6B6DDB040DD}"/>
                  </a:ext>
                </a:extLst>
              </p:cNvPr>
              <p:cNvCxnSpPr>
                <a:cxnSpLocks/>
              </p:cNvCxnSpPr>
              <p:nvPr/>
            </p:nvCxnSpPr>
            <p:spPr>
              <a:xfrm flipV="1">
                <a:off x="4291390" y="2085662"/>
                <a:ext cx="1090942" cy="216505"/>
              </a:xfrm>
              <a:prstGeom prst="straightConnector1">
                <a:avLst/>
              </a:prstGeom>
              <a:ln w="63500">
                <a:solidFill>
                  <a:schemeClr val="tx1">
                    <a:alpha val="44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A4D7FFC-7A74-4FE5-A959-D6AF10852E0C}"/>
                  </a:ext>
                </a:extLst>
              </p:cNvPr>
              <p:cNvSpPr txBox="1"/>
              <p:nvPr/>
            </p:nvSpPr>
            <p:spPr>
              <a:xfrm flipH="1">
                <a:off x="805636" y="1361848"/>
                <a:ext cx="34473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a:t>
                </a:r>
              </a:p>
            </p:txBody>
          </p:sp>
          <p:sp>
            <p:nvSpPr>
              <p:cNvPr id="15" name="TextBox 14">
                <a:extLst>
                  <a:ext uri="{FF2B5EF4-FFF2-40B4-BE49-F238E27FC236}">
                    <a16:creationId xmlns:a16="http://schemas.microsoft.com/office/drawing/2014/main" id="{F3AD81C1-81BC-431D-A325-B26ED3860117}"/>
                  </a:ext>
                </a:extLst>
              </p:cNvPr>
              <p:cNvSpPr txBox="1"/>
              <p:nvPr/>
            </p:nvSpPr>
            <p:spPr>
              <a:xfrm flipH="1">
                <a:off x="791841" y="4137967"/>
                <a:ext cx="34473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a:t>
                </a:r>
              </a:p>
            </p:txBody>
          </p:sp>
          <p:sp>
            <p:nvSpPr>
              <p:cNvPr id="17" name="TextBox 16">
                <a:extLst>
                  <a:ext uri="{FF2B5EF4-FFF2-40B4-BE49-F238E27FC236}">
                    <a16:creationId xmlns:a16="http://schemas.microsoft.com/office/drawing/2014/main" id="{14539BB8-EC70-4E50-B8C3-9A6C6D7995FF}"/>
                  </a:ext>
                </a:extLst>
              </p:cNvPr>
              <p:cNvSpPr txBox="1"/>
              <p:nvPr/>
            </p:nvSpPr>
            <p:spPr>
              <a:xfrm flipH="1">
                <a:off x="5104541" y="1326594"/>
                <a:ext cx="34473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a:t>
                </a:r>
              </a:p>
            </p:txBody>
          </p:sp>
          <p:sp>
            <p:nvSpPr>
              <p:cNvPr id="19" name="TextBox 18">
                <a:extLst>
                  <a:ext uri="{FF2B5EF4-FFF2-40B4-BE49-F238E27FC236}">
                    <a16:creationId xmlns:a16="http://schemas.microsoft.com/office/drawing/2014/main" id="{3A44A9D2-C8FC-41C0-9BED-B53CB50D74C4}"/>
                  </a:ext>
                </a:extLst>
              </p:cNvPr>
              <p:cNvSpPr txBox="1"/>
              <p:nvPr/>
            </p:nvSpPr>
            <p:spPr>
              <a:xfrm flipH="1">
                <a:off x="5321881" y="3196449"/>
                <a:ext cx="34473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a:t>
                </a:r>
              </a:p>
            </p:txBody>
          </p:sp>
        </p:grpSp>
      </p:grpSp>
    </p:spTree>
    <p:extLst>
      <p:ext uri="{BB962C8B-B14F-4D97-AF65-F5344CB8AC3E}">
        <p14:creationId xmlns:p14="http://schemas.microsoft.com/office/powerpoint/2010/main" val="201256205"/>
      </p:ext>
    </p:extLst>
  </p:cSld>
  <p:clrMapOvr>
    <a:masterClrMapping/>
  </p:clrMapOvr>
</p:sld>
</file>

<file path=ppt/theme/theme1.xml><?xml version="1.0" encoding="utf-8"?>
<a:theme xmlns:a="http://schemas.openxmlformats.org/drawingml/2006/main" name="UA PPT Template_Light">
  <a:themeElements>
    <a:clrScheme name="Custom 2">
      <a:dk1>
        <a:sysClr val="windowText" lastClr="000000"/>
      </a:dk1>
      <a:lt1>
        <a:sysClr val="window" lastClr="FFFFFF"/>
      </a:lt1>
      <a:dk2>
        <a:srgbClr val="242852"/>
      </a:dk2>
      <a:lt2>
        <a:srgbClr val="404040"/>
      </a:lt2>
      <a:accent1>
        <a:srgbClr val="3876AF"/>
      </a:accent1>
      <a:accent2>
        <a:srgbClr val="629DD1"/>
      </a:accent2>
      <a:accent3>
        <a:srgbClr val="8DABCE"/>
      </a:accent3>
      <a:accent4>
        <a:srgbClr val="B2B3B2"/>
      </a:accent4>
      <a:accent5>
        <a:srgbClr val="808080"/>
      </a:accent5>
      <a:accent6>
        <a:srgbClr val="40404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 PPT Template_Light.potx</Template>
  <TotalTime>68227</TotalTime>
  <Words>1645</Words>
  <Application>Microsoft Office PowerPoint</Application>
  <PresentationFormat>On-screen Show (4:3)</PresentationFormat>
  <Paragraphs>157</Paragraphs>
  <Slides>23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Cambria Math</vt:lpstr>
      <vt:lpstr>Garamond</vt:lpstr>
      <vt:lpstr>Times New Roman</vt:lpstr>
      <vt:lpstr>UA PPT Template_Light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Pontrelli, Marshall</cp:lastModifiedBy>
  <cp:revision>577</cp:revision>
  <cp:lastPrinted>2016-03-04T20:52:45Z</cp:lastPrinted>
  <dcterms:created xsi:type="dcterms:W3CDTF">2010-04-12T23:12:02Z</dcterms:created>
  <dcterms:modified xsi:type="dcterms:W3CDTF">2022-10-31T22:49:59Z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