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93455" r:id="rId4"/>
  </p:sldMasterIdLst>
  <p:notesMasterIdLst>
    <p:notesMasterId r:id="rId20"/>
  </p:notesMasterIdLst>
  <p:sldIdLst>
    <p:sldId id="264" r:id="rId5"/>
    <p:sldId id="395" r:id="rId6"/>
    <p:sldId id="432" r:id="rId7"/>
    <p:sldId id="433" r:id="rId8"/>
    <p:sldId id="434" r:id="rId9"/>
    <p:sldId id="435" r:id="rId10"/>
    <p:sldId id="436" r:id="rId11"/>
    <p:sldId id="437" r:id="rId12"/>
    <p:sldId id="438" r:id="rId13"/>
    <p:sldId id="439" r:id="rId14"/>
    <p:sldId id="440" r:id="rId15"/>
    <p:sldId id="441" r:id="rId16"/>
    <p:sldId id="430" r:id="rId17"/>
    <p:sldId id="410" r:id="rId18"/>
    <p:sldId id="355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8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24" userDrawn="1">
          <p15:clr>
            <a:srgbClr val="A4A3A4"/>
          </p15:clr>
        </p15:guide>
        <p15:guide id="5" orient="horz" pos="235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E8EDE"/>
    <a:srgbClr val="996600"/>
    <a:srgbClr val="996633"/>
    <a:srgbClr val="843C0C"/>
    <a:srgbClr val="CC9900"/>
    <a:srgbClr val="C55A11"/>
    <a:srgbClr val="2072AE"/>
    <a:srgbClr val="3A72AB"/>
    <a:srgbClr val="BAD5E5"/>
    <a:srgbClr val="D4E1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0864" autoAdjust="0"/>
  </p:normalViewPr>
  <p:slideViewPr>
    <p:cSldViewPr snapToGrid="0" snapToObjects="1">
      <p:cViewPr>
        <p:scale>
          <a:sx n="81" d="100"/>
          <a:sy n="81" d="100"/>
        </p:scale>
        <p:origin x="1301" y="48"/>
      </p:cViewPr>
      <p:guideLst>
        <p:guide orient="horz" pos="1128"/>
        <p:guide pos="2880"/>
        <p:guide pos="24"/>
        <p:guide orient="horz" pos="235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9" d="100"/>
        <a:sy n="149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93A576-B0B7-6B46-9F1E-AF030D2C5E10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C26958-A1ED-794F-88BC-8475276990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4993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C26958-A1ED-794F-88BC-8475276990F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2362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8351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0382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59769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3843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56" r:id="rId1"/>
    <p:sldLayoutId id="2147493457" r:id="rId2"/>
    <p:sldLayoutId id="2147493458" r:id="rId3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E2DC66D-764B-4D5B-9C5A-E155509F42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0748" y="5029041"/>
            <a:ext cx="6596444" cy="182895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674419"/>
            <a:ext cx="9144000" cy="4765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Regional Seismic Site Characterization Maps of Massachusetts using a Depth to Bedrock and a Surficial Geology Map</a:t>
            </a:r>
          </a:p>
          <a:p>
            <a:pPr algn="ctr"/>
            <a:endParaRPr lang="en-US" sz="2400" b="1" dirty="0">
              <a:solidFill>
                <a:srgbClr val="3A72A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Marshall Pontrelli</a:t>
            </a:r>
            <a:r>
              <a:rPr lang="en-US" sz="1600" b="1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Dr. Laurie Baise</a:t>
            </a:r>
            <a:r>
              <a:rPr lang="en-US" sz="16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Dr. John Ebel</a:t>
            </a:r>
            <a:r>
              <a:rPr lang="en-US" sz="1600" b="1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</a:p>
          <a:p>
            <a:pPr algn="ctr"/>
            <a:endParaRPr lang="en-US" sz="1600" b="1" baseline="30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1400" b="1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PhD Candidate, Tufts University; </a:t>
            </a:r>
            <a:r>
              <a:rPr lang="en-US" sz="1400" b="1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Professor and Chair, Tufts University, </a:t>
            </a:r>
            <a:r>
              <a:rPr lang="en-US" sz="1400" b="1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Senior Research Scientist, Boston College</a:t>
            </a:r>
          </a:p>
          <a:p>
            <a:pPr algn="ctr"/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 Sensors and Networks to Site Characterization and Site Response: Coming Full Circle</a:t>
            </a:r>
          </a:p>
          <a:p>
            <a:pPr algn="ctr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Seismological Society of America Meeting 4/18/2023</a:t>
            </a:r>
          </a:p>
          <a:p>
            <a:pPr algn="ctr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Puerto Rico Convention Center, San Juan, Puerto Rico</a:t>
            </a:r>
          </a:p>
          <a:p>
            <a:pPr algn="ctr"/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800" b="1" dirty="0">
              <a:solidFill>
                <a:srgbClr val="7ABAFF"/>
              </a:solidFill>
            </a:endParaRPr>
          </a:p>
        </p:txBody>
      </p:sp>
      <p:pic>
        <p:nvPicPr>
          <p:cNvPr id="1026" name="Picture 2" descr="Seismological Society of America | Advancing earthquake science worldwide">
            <a:extLst>
              <a:ext uri="{FF2B5EF4-FFF2-40B4-BE49-F238E27FC236}">
                <a16:creationId xmlns:a16="http://schemas.microsoft.com/office/drawing/2014/main" id="{AC771C36-8143-496A-8264-611A0C7812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4419" y="5384832"/>
            <a:ext cx="3508524" cy="798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31ABEBA-F4C7-4A5B-8DE1-3C8B545D9E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2713" y="4738597"/>
            <a:ext cx="3937933" cy="1775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1026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40A2A47-F301-4BA8-8071-2DF8BA01D068}"/>
              </a:ext>
            </a:extLst>
          </p:cNvPr>
          <p:cNvSpPr txBox="1"/>
          <p:nvPr/>
        </p:nvSpPr>
        <p:spPr>
          <a:xfrm>
            <a:off x="1536700" y="257601"/>
            <a:ext cx="60706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Selecting an 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f</a:t>
            </a:r>
            <a:r>
              <a:rPr lang="en-US" sz="2400" b="1" i="1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0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threshold to mask the 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f</a:t>
            </a:r>
            <a:r>
              <a:rPr lang="en-US" sz="2400" b="1" i="1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0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map</a:t>
            </a:r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F392E2-36DE-4A9F-8097-61D233FC0B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0748" y="5177585"/>
            <a:ext cx="6333252" cy="16804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9E6751E-FFD7-4849-B4D3-16DDD0DF06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0190" y="862913"/>
            <a:ext cx="7063620" cy="574177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A88CAA2-77BD-4DD9-A70B-D905AAF418DE}"/>
              </a:ext>
            </a:extLst>
          </p:cNvPr>
          <p:cNvSpPr txBox="1"/>
          <p:nvPr/>
        </p:nvSpPr>
        <p:spPr>
          <a:xfrm>
            <a:off x="1993900" y="4470400"/>
            <a:ext cx="103105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10.73 Hz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200B9A-7F78-480F-9564-A1B8703474CD}"/>
              </a:ext>
            </a:extLst>
          </p:cNvPr>
          <p:cNvSpPr txBox="1"/>
          <p:nvPr/>
        </p:nvSpPr>
        <p:spPr>
          <a:xfrm>
            <a:off x="6381941" y="4474227"/>
            <a:ext cx="76815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4.61m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4BA65FD-0D8A-479E-BFE8-4AD20ACCBFBD}"/>
              </a:ext>
            </a:extLst>
          </p:cNvPr>
          <p:cNvCxnSpPr>
            <a:cxnSpLocks/>
          </p:cNvCxnSpPr>
          <p:nvPr/>
        </p:nvCxnSpPr>
        <p:spPr>
          <a:xfrm>
            <a:off x="3024951" y="4655066"/>
            <a:ext cx="306580" cy="30745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5FE6DE5-99FE-49ED-960A-9738F9115245}"/>
              </a:ext>
            </a:extLst>
          </p:cNvPr>
          <p:cNvCxnSpPr>
            <a:cxnSpLocks/>
            <a:stCxn id="7" idx="1"/>
          </p:cNvCxnSpPr>
          <p:nvPr/>
        </p:nvCxnSpPr>
        <p:spPr>
          <a:xfrm flipH="1">
            <a:off x="6026944" y="4658893"/>
            <a:ext cx="354997" cy="27198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7EB6CACE-6457-4297-ACFA-C8ECA710D124}"/>
              </a:ext>
            </a:extLst>
          </p:cNvPr>
          <p:cNvSpPr txBox="1"/>
          <p:nvPr/>
        </p:nvSpPr>
        <p:spPr>
          <a:xfrm>
            <a:off x="0" y="-11111"/>
            <a:ext cx="803425" cy="30777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  <a:effectLst/>
        </p:spPr>
        <p:txBody>
          <a:bodyPr wrap="none" rtlCol="0">
            <a:spAutoFit/>
          </a:bodyPr>
          <a:lstStyle/>
          <a:p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Methods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3E6E6A1-9CD5-471C-9F89-11DA18E60FF0}"/>
              </a:ext>
            </a:extLst>
          </p:cNvPr>
          <p:cNvSpPr txBox="1"/>
          <p:nvPr/>
        </p:nvSpPr>
        <p:spPr>
          <a:xfrm>
            <a:off x="8833096" y="0"/>
            <a:ext cx="300082" cy="369332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  <a:effectLst/>
        </p:spPr>
        <p:txBody>
          <a:bodyPr wrap="none" rtlCol="0">
            <a:spAutoFit/>
          </a:bodyPr>
          <a:lstStyle/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7125779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2C24CB-4496-47D2-8DE5-9BA5FC7C95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0748" y="5177585"/>
            <a:ext cx="6333252" cy="168041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4400FA7-A2F5-4D68-9617-C32FA090DA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678" y="723900"/>
            <a:ext cx="4206720" cy="57912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5488FB5-62EA-4B38-987F-001B1748D4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3604" y="2486269"/>
            <a:ext cx="4211922" cy="310681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6EE019-4528-4C96-AF68-F2FB6E929029}"/>
              </a:ext>
            </a:extLst>
          </p:cNvPr>
          <p:cNvSpPr txBox="1"/>
          <p:nvPr/>
        </p:nvSpPr>
        <p:spPr>
          <a:xfrm>
            <a:off x="4663839" y="308401"/>
            <a:ext cx="420672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f</a:t>
            </a:r>
            <a:r>
              <a:rPr lang="en-US" sz="2400" b="1" i="1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0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– 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z 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relationships and corresponding S-wave profiles</a:t>
            </a:r>
            <a:endParaRPr lang="en-US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9CB3913-320B-4E17-A918-83B1D9978B14}"/>
              </a:ext>
            </a:extLst>
          </p:cNvPr>
          <p:cNvSpPr txBox="1"/>
          <p:nvPr/>
        </p:nvSpPr>
        <p:spPr>
          <a:xfrm>
            <a:off x="0" y="-11111"/>
            <a:ext cx="704039" cy="30777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  <a:effectLst/>
        </p:spPr>
        <p:txBody>
          <a:bodyPr wrap="none" rtlCol="0">
            <a:spAutoFit/>
          </a:bodyPr>
          <a:lstStyle/>
          <a:p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8764A85-230C-4318-87E5-B440B1AB214D}"/>
              </a:ext>
            </a:extLst>
          </p:cNvPr>
          <p:cNvSpPr txBox="1"/>
          <p:nvPr/>
        </p:nvSpPr>
        <p:spPr>
          <a:xfrm>
            <a:off x="8728502" y="-11111"/>
            <a:ext cx="415498" cy="369332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  <a:effectLst/>
        </p:spPr>
        <p:txBody>
          <a:bodyPr wrap="none" rtlCol="0">
            <a:spAutoFit/>
          </a:bodyPr>
          <a:lstStyle/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40117301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F9547C0-41D2-427D-BA05-98E4FAA603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0748" y="5177585"/>
            <a:ext cx="6333252" cy="168041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298DAE3-D617-4402-BE9A-189AE286BA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100" y="1569482"/>
            <a:ext cx="3270358" cy="371903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1CEEBA8-75A1-4106-84B7-18A08EC5E4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9480" y="952500"/>
            <a:ext cx="5496420" cy="552478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277FCFD-4975-4FD4-AC05-5C9D6FA29D2C}"/>
              </a:ext>
            </a:extLst>
          </p:cNvPr>
          <p:cNvSpPr txBox="1"/>
          <p:nvPr/>
        </p:nvSpPr>
        <p:spPr>
          <a:xfrm>
            <a:off x="1631950" y="149885"/>
            <a:ext cx="58801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Maps of masked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f</a:t>
            </a:r>
            <a:r>
              <a:rPr lang="en-US" sz="2400" b="1" i="1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0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μ</a:t>
            </a:r>
            <a:r>
              <a:rPr lang="en-US" sz="2400" b="1" i="1" baseline="-25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ln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and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σ</a:t>
            </a:r>
            <a:r>
              <a:rPr lang="en-US" sz="2400" b="1" i="1" baseline="-25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ln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and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Mdn</a:t>
            </a:r>
            <a:endParaRPr lang="en-US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AF6254-8144-4F99-BD08-E2EB2E894D84}"/>
              </a:ext>
            </a:extLst>
          </p:cNvPr>
          <p:cNvSpPr txBox="1"/>
          <p:nvPr/>
        </p:nvSpPr>
        <p:spPr>
          <a:xfrm>
            <a:off x="0" y="-11111"/>
            <a:ext cx="704039" cy="30777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  <a:effectLst/>
        </p:spPr>
        <p:txBody>
          <a:bodyPr wrap="none" rtlCol="0">
            <a:spAutoFit/>
          </a:bodyPr>
          <a:lstStyle/>
          <a:p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A13DB2-B4E6-4B8A-B79C-7F5FAA9CF402}"/>
              </a:ext>
            </a:extLst>
          </p:cNvPr>
          <p:cNvSpPr txBox="1"/>
          <p:nvPr/>
        </p:nvSpPr>
        <p:spPr>
          <a:xfrm>
            <a:off x="8783721" y="0"/>
            <a:ext cx="398379" cy="369332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  <a:effectLst/>
        </p:spPr>
        <p:txBody>
          <a:bodyPr wrap="none" rtlCol="0">
            <a:spAutoFit/>
          </a:bodyPr>
          <a:lstStyle/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20180137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401C136-6365-4091-B1B5-B4074D3E140B}"/>
              </a:ext>
            </a:extLst>
          </p:cNvPr>
          <p:cNvSpPr txBox="1"/>
          <p:nvPr/>
        </p:nvSpPr>
        <p:spPr>
          <a:xfrm>
            <a:off x="347141" y="331312"/>
            <a:ext cx="84752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Discussion/Conclusions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8962CF1-916A-40AB-8ACB-A4353A046DC6}"/>
              </a:ext>
            </a:extLst>
          </p:cNvPr>
          <p:cNvSpPr txBox="1"/>
          <p:nvPr/>
        </p:nvSpPr>
        <p:spPr>
          <a:xfrm>
            <a:off x="0" y="-11111"/>
            <a:ext cx="1003801" cy="30777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  <a:effectLst/>
        </p:spPr>
        <p:txBody>
          <a:bodyPr wrap="none" rtlCol="0">
            <a:spAutoFit/>
          </a:bodyPr>
          <a:lstStyle/>
          <a:p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0FF6A0-EFC2-4083-A12C-A8C37E7D86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6867" y="5308528"/>
            <a:ext cx="6596444" cy="182895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A8CBEF1-DB29-4029-A6DB-6D1D4AE5908F}"/>
              </a:ext>
            </a:extLst>
          </p:cNvPr>
          <p:cNvSpPr txBox="1"/>
          <p:nvPr/>
        </p:nvSpPr>
        <p:spPr>
          <a:xfrm>
            <a:off x="234462" y="1056144"/>
            <a:ext cx="8711645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-The methodology used in this study is physics-based and allows for the mapping of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f</a:t>
            </a:r>
            <a:r>
              <a:rPr lang="en-US" sz="1800" i="1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0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that includes uncertainty.</a:t>
            </a:r>
          </a:p>
          <a:p>
            <a:pPr algn="just"/>
            <a:endParaRPr lang="en-US" dirty="0">
              <a:latin typeface="Times New Roman" panose="02020603050405020304" pitchFamily="18" charset="0"/>
            </a:endParaRPr>
          </a:p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he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f</a:t>
            </a:r>
            <a:r>
              <a:rPr lang="en-US" sz="1800" i="1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0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depth-to-bedrock, overburden velocity framework is a valuable physical model for understanding site response, particularly in high impedance environments.</a:t>
            </a:r>
          </a:p>
          <a:p>
            <a:pPr algn="just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f</a:t>
            </a:r>
            <a:r>
              <a:rPr lang="en-US" sz="1800" i="1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0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–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z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relationships developed in this study use a simplifying assumption (power law with depth) that greatly increases the ease with which shear-wave velocity profile uncertainty estimation can be quantified.</a:t>
            </a:r>
          </a:p>
          <a:p>
            <a:pPr algn="just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-The procedure presented in this study can be applied to make regional site characterization maps, using a regional depth-to-bedrock map, and an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f</a:t>
            </a:r>
            <a:r>
              <a:rPr lang="en-US" sz="1800" i="1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0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database with decent spatial coverage of that region.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45BFBE-4020-4FA8-93FC-627D4D93D282}"/>
              </a:ext>
            </a:extLst>
          </p:cNvPr>
          <p:cNvSpPr txBox="1"/>
          <p:nvPr/>
        </p:nvSpPr>
        <p:spPr>
          <a:xfrm>
            <a:off x="8728502" y="0"/>
            <a:ext cx="415498" cy="369332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  <a:effectLst/>
        </p:spPr>
        <p:txBody>
          <a:bodyPr wrap="none" rtlCol="0">
            <a:spAutoFit/>
          </a:bodyPr>
          <a:lstStyle/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42364239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FF61E43-8236-FBC5-76A4-A4BCB1726A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5031" y="5081723"/>
            <a:ext cx="6596444" cy="182895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905FC9E-468D-60A3-30C9-284A08C7A470}"/>
              </a:ext>
            </a:extLst>
          </p:cNvPr>
          <p:cNvSpPr txBox="1"/>
          <p:nvPr/>
        </p:nvSpPr>
        <p:spPr>
          <a:xfrm>
            <a:off x="8720838" y="-27805"/>
            <a:ext cx="415498" cy="369332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  <a:effectLst/>
        </p:spPr>
        <p:txBody>
          <a:bodyPr wrap="none" rtlCol="0">
            <a:spAutoFit/>
          </a:bodyPr>
          <a:lstStyle/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6C13D1-4EEE-EC20-8A95-83EF8784133F}"/>
              </a:ext>
            </a:extLst>
          </p:cNvPr>
          <p:cNvSpPr txBox="1"/>
          <p:nvPr/>
        </p:nvSpPr>
        <p:spPr>
          <a:xfrm>
            <a:off x="758757" y="289547"/>
            <a:ext cx="762648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References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655446-7426-F9F5-3CBC-C75850073238}"/>
              </a:ext>
            </a:extLst>
          </p:cNvPr>
          <p:cNvSpPr txBox="1"/>
          <p:nvPr/>
        </p:nvSpPr>
        <p:spPr>
          <a:xfrm>
            <a:off x="215410" y="861464"/>
            <a:ext cx="8713177" cy="3253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457200" algn="just">
              <a:lnSpc>
                <a:spcPct val="107000"/>
              </a:lnSpc>
              <a:spcAft>
                <a:spcPts val="800"/>
              </a:spcAft>
            </a:pPr>
            <a:r>
              <a:rPr lang="en-US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Delgado, 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J., López Casado, C.,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Giner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J.,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Estévez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A., Cuenca, A., Molina, S. (2000) Microtremors as a geophysical exploration tool: Applications and limitations. Pure and Applied Geophysics, 157: 1445–1462, 2000.</a:t>
            </a:r>
          </a:p>
          <a:p>
            <a:pPr indent="-457200" algn="just">
              <a:lnSpc>
                <a:spcPct val="107000"/>
              </a:lnSpc>
              <a:spcAft>
                <a:spcPts val="800"/>
              </a:spcAft>
            </a:pPr>
            <a:r>
              <a:rPr lang="en-US" sz="1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Ibs</a:t>
            </a:r>
            <a:r>
              <a:rPr lang="en-US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-von </a:t>
            </a:r>
            <a:r>
              <a:rPr lang="en-US" sz="1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Seht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en-US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M.,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Wohlenberg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J. (1999) Microtremor measurements used to map thickness of soft sediments. Bulletin of the Seismological Society of America, 88(1):250–259, 1999</a:t>
            </a:r>
          </a:p>
          <a:p>
            <a:pPr indent="-457200" algn="just">
              <a:lnSpc>
                <a:spcPct val="107000"/>
              </a:lnSpc>
              <a:spcAft>
                <a:spcPts val="800"/>
              </a:spcAft>
            </a:pPr>
            <a:r>
              <a:rPr lang="en-US" sz="1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Mabee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S.B., C.C. Duncan and W.P. Clement, 2023, Map of overburden thickness for Massachusetts. Massachusetts Geological Survey (in prep.)</a:t>
            </a:r>
          </a:p>
          <a:p>
            <a:pPr indent="-457200" algn="just">
              <a:lnSpc>
                <a:spcPct val="107000"/>
              </a:lnSpc>
              <a:spcAft>
                <a:spcPts val="800"/>
              </a:spcAft>
            </a:pPr>
            <a:r>
              <a:rPr lang="en-US" sz="1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Parolai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S., Bormann, P.,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Milkereit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C., (2002). New Relationships between Vs, Thickness of Sediments, and Resonance Frequency Calculated by the H/V Ratio of Seismic Noise for the Cologne Area (Germany). Bulletin of the Seismological Society of America, Vol. 92, No. 6, pp. 2521–2527, August 2002.</a:t>
            </a:r>
          </a:p>
          <a:p>
            <a:pPr indent="-457200" algn="just">
              <a:lnSpc>
                <a:spcPct val="107000"/>
              </a:lnSpc>
              <a:spcAft>
                <a:spcPts val="800"/>
              </a:spcAft>
            </a:pPr>
            <a:r>
              <a:rPr lang="en-US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Pontrelli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M.A., Basie, L.G.,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Ebel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J.E. (2023a) Regional-scale site characterization mapping in high impedance environments using soil fundamental resonance (</a:t>
            </a:r>
            <a:r>
              <a:rPr lang="en-US" sz="1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f</a:t>
            </a:r>
            <a:r>
              <a:rPr lang="en-US" sz="1400" i="1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0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): New England USA. Engineering Geology, Vol. 315,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doi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https://doi.org/10.1016/j.enggeo.2023.107043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8864950-43EC-1592-A8CC-8C4194DFF8BA}"/>
              </a:ext>
            </a:extLst>
          </p:cNvPr>
          <p:cNvSpPr txBox="1"/>
          <p:nvPr/>
        </p:nvSpPr>
        <p:spPr>
          <a:xfrm>
            <a:off x="229486" y="4725232"/>
            <a:ext cx="8713177" cy="9668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457200" algn="just"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I’d like to 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cknowledge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Dr. Steve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Mabee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and Dr. Bill Clement of UMASS Amherst and Dr. Chris Duncan of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GIS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matters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Inc. for letting me apart of the development of the NEHRP soil model. The depth-to-bedrock project is an amazing piece of work.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96784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-4851400" y="23876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5FDB622-1AA7-4C04-ACA1-2B1027476735}"/>
              </a:ext>
            </a:extLst>
          </p:cNvPr>
          <p:cNvSpPr/>
          <p:nvPr/>
        </p:nvSpPr>
        <p:spPr>
          <a:xfrm>
            <a:off x="1091872" y="1324172"/>
            <a:ext cx="6960255" cy="13849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Thank you</a:t>
            </a:r>
          </a:p>
          <a:p>
            <a:pPr algn="ctr">
              <a:lnSpc>
                <a:spcPts val="3600"/>
              </a:lnSpc>
            </a:pP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3600"/>
              </a:lnSpc>
            </a:pP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Questions?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78C12C-5506-4F7E-81D1-1D613C3E88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0748" y="5029041"/>
            <a:ext cx="6596444" cy="1828959"/>
          </a:xfrm>
          <a:prstGeom prst="rect">
            <a:avLst/>
          </a:prstGeom>
        </p:spPr>
      </p:pic>
      <p:pic>
        <p:nvPicPr>
          <p:cNvPr id="13" name="Picture 2" descr="Seismological Society of America | Advancing earthquake science worldwide">
            <a:extLst>
              <a:ext uri="{FF2B5EF4-FFF2-40B4-BE49-F238E27FC236}">
                <a16:creationId xmlns:a16="http://schemas.microsoft.com/office/drawing/2014/main" id="{6B4AE158-2B0C-4BA4-A17F-05079A9FC7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4419" y="5384832"/>
            <a:ext cx="3508524" cy="798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426AFC9-486C-4FEB-94EC-9EFE8C2661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713" y="4738597"/>
            <a:ext cx="3937933" cy="1775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9729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D7715EE-9EBA-2DA8-3A16-CA6FB85572E4}"/>
              </a:ext>
            </a:extLst>
          </p:cNvPr>
          <p:cNvSpPr txBox="1"/>
          <p:nvPr/>
        </p:nvSpPr>
        <p:spPr>
          <a:xfrm>
            <a:off x="352152" y="99804"/>
            <a:ext cx="84752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Site Response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DDA89F-9FCD-9241-0482-D634D130E1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0748" y="5029041"/>
            <a:ext cx="6596444" cy="18289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D4BAA92-968C-29A9-91F9-09C10BFCBB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0748" y="5029041"/>
            <a:ext cx="6596444" cy="18289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7A16F4F-84CC-1FCD-98FA-BF004D6B5A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152" y="960154"/>
            <a:ext cx="4047649" cy="227680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682E073-3FF9-34D9-E75C-210E433E01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8621" y="820539"/>
            <a:ext cx="3847791" cy="255603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597DD4D-FEA3-500B-31F1-C431EE6D4A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1152" y="3860977"/>
            <a:ext cx="4584442" cy="26151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F315F29-615A-4A32-88DB-81F87174BE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73137" y="3481430"/>
            <a:ext cx="3992882" cy="299466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D861D2E-8D11-79CF-B5A4-35219451D753}"/>
              </a:ext>
            </a:extLst>
          </p:cNvPr>
          <p:cNvSpPr txBox="1"/>
          <p:nvPr/>
        </p:nvSpPr>
        <p:spPr>
          <a:xfrm>
            <a:off x="8833096" y="0"/>
            <a:ext cx="300082" cy="369332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  <a:effectLst/>
        </p:spPr>
        <p:txBody>
          <a:bodyPr wrap="none" rtlCol="0">
            <a:spAutoFit/>
          </a:bodyPr>
          <a:lstStyle/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992C2E5-C335-8D38-2986-0ABB17BF3014}"/>
              </a:ext>
            </a:extLst>
          </p:cNvPr>
          <p:cNvSpPr txBox="1"/>
          <p:nvPr/>
        </p:nvSpPr>
        <p:spPr>
          <a:xfrm>
            <a:off x="0" y="-11111"/>
            <a:ext cx="1075679" cy="30777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  <a:effectLst/>
        </p:spPr>
        <p:txBody>
          <a:bodyPr wrap="none" rtlCol="0">
            <a:spAutoFit/>
          </a:bodyPr>
          <a:lstStyle/>
          <a:p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14962524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CB9F394-9CD2-4A08-B9CB-3CEFEB88C3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0748" y="5029041"/>
            <a:ext cx="6596444" cy="18289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8A2F320-CA32-4B88-93C4-AEE8641CA2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152" y="764277"/>
            <a:ext cx="4517528" cy="278611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31C566A-B475-40A5-A7F2-3CC3AD6C4B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1149" y="3664011"/>
            <a:ext cx="6961701" cy="278611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1E3F687-BC41-4799-AF6A-CAD8C8C99C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8394" y="1884895"/>
            <a:ext cx="3777831" cy="166549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1FE5287-900A-47C0-9E60-3CB5AD3C4FC1}"/>
                  </a:ext>
                </a:extLst>
              </p:cNvPr>
              <p:cNvSpPr txBox="1"/>
              <p:nvPr/>
            </p:nvSpPr>
            <p:spPr>
              <a:xfrm>
                <a:off x="4350875" y="926463"/>
                <a:ext cx="4705350" cy="9223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𝑉𝑠</m:t>
                      </m:r>
                      <m:r>
                        <a:rPr lang="en-US" i="0">
                          <a:latin typeface="Cambria Math" panose="02040503050406030204" pitchFamily="18" charset="0"/>
                        </a:rPr>
                        <m:t>30=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30</m:t>
                          </m:r>
                        </m:num>
                        <m:den>
                          <m:d>
                            <m:d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𝑆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𝑉𝑠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𝑎𝑣𝑔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𝑅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𝑅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1FE5287-900A-47C0-9E60-3CB5AD3C4F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0875" y="926463"/>
                <a:ext cx="4705350" cy="92230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AA0CEAD9-C9A3-4F90-9BD2-61DCC91101D8}"/>
              </a:ext>
            </a:extLst>
          </p:cNvPr>
          <p:cNvSpPr txBox="1"/>
          <p:nvPr/>
        </p:nvSpPr>
        <p:spPr>
          <a:xfrm>
            <a:off x="352152" y="99804"/>
            <a:ext cx="84752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Depth-to-bedrock model and 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Vs30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map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A9FCB00-787B-4B76-9C86-7896F72FDC29}"/>
              </a:ext>
            </a:extLst>
          </p:cNvPr>
          <p:cNvSpPr txBox="1"/>
          <p:nvPr/>
        </p:nvSpPr>
        <p:spPr>
          <a:xfrm>
            <a:off x="0" y="-11111"/>
            <a:ext cx="971741" cy="30777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  <a:effectLst/>
        </p:spPr>
        <p:txBody>
          <a:bodyPr wrap="none" rtlCol="0">
            <a:spAutoFit/>
          </a:bodyPr>
          <a:lstStyle/>
          <a:p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Motivation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71D8F88-FBAD-4B20-A8CE-E34DF466288F}"/>
              </a:ext>
            </a:extLst>
          </p:cNvPr>
          <p:cNvSpPr txBox="1"/>
          <p:nvPr/>
        </p:nvSpPr>
        <p:spPr>
          <a:xfrm>
            <a:off x="8833096" y="0"/>
            <a:ext cx="300082" cy="369332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  <a:effectLst/>
        </p:spPr>
        <p:txBody>
          <a:bodyPr wrap="none" rtlCol="0">
            <a:spAutoFit/>
          </a:bodyPr>
          <a:lstStyle/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9B4B565-AB54-40F1-B2E5-3476869395D9}"/>
              </a:ext>
            </a:extLst>
          </p:cNvPr>
          <p:cNvSpPr txBox="1"/>
          <p:nvPr/>
        </p:nvSpPr>
        <p:spPr>
          <a:xfrm>
            <a:off x="7048770" y="6469396"/>
            <a:ext cx="20952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Mabee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et al. (2023)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6128205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6425346-1998-4BB7-84F3-C2D36A9205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0748" y="5029041"/>
            <a:ext cx="6333252" cy="18289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4F6FF8F-17BF-4936-8F98-882B4EFF96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28" y="963724"/>
            <a:ext cx="4704179" cy="5461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B9609D1-6EA5-4341-B05F-B79631ADD6F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872"/>
          <a:stretch/>
        </p:blipFill>
        <p:spPr>
          <a:xfrm>
            <a:off x="5219534" y="227124"/>
            <a:ext cx="3473862" cy="61976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1D90A8A-A85C-4076-A2F4-DB9CFC892E96}"/>
              </a:ext>
            </a:extLst>
          </p:cNvPr>
          <p:cNvSpPr txBox="1"/>
          <p:nvPr/>
        </p:nvSpPr>
        <p:spPr>
          <a:xfrm>
            <a:off x="0" y="-11111"/>
            <a:ext cx="971741" cy="30777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  <a:effectLst/>
        </p:spPr>
        <p:txBody>
          <a:bodyPr wrap="none" rtlCol="0">
            <a:spAutoFit/>
          </a:bodyPr>
          <a:lstStyle/>
          <a:p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Motivation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C83DFE-882F-4985-9D42-F7E6389C8A32}"/>
              </a:ext>
            </a:extLst>
          </p:cNvPr>
          <p:cNvSpPr txBox="1"/>
          <p:nvPr/>
        </p:nvSpPr>
        <p:spPr>
          <a:xfrm>
            <a:off x="1791257" y="296666"/>
            <a:ext cx="47180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Vs30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map</a:t>
            </a:r>
            <a:endParaRPr lang="en-US" sz="2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30791A-E55F-44BE-A420-92690A156B2F}"/>
              </a:ext>
            </a:extLst>
          </p:cNvPr>
          <p:cNvSpPr txBox="1"/>
          <p:nvPr/>
        </p:nvSpPr>
        <p:spPr>
          <a:xfrm>
            <a:off x="8833096" y="0"/>
            <a:ext cx="300082" cy="369332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  <a:effectLst/>
        </p:spPr>
        <p:txBody>
          <a:bodyPr wrap="none" rtlCol="0">
            <a:spAutoFit/>
          </a:bodyPr>
          <a:lstStyle/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355C67-93B0-4DD5-9FDA-B7965CF443F0}"/>
              </a:ext>
            </a:extLst>
          </p:cNvPr>
          <p:cNvSpPr txBox="1"/>
          <p:nvPr/>
        </p:nvSpPr>
        <p:spPr>
          <a:xfrm>
            <a:off x="7048770" y="6469396"/>
            <a:ext cx="20952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Mabee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et al. (2023)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0414957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88044CF-A530-41E5-8E83-47F5831F21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0748" y="5029041"/>
            <a:ext cx="6596444" cy="182895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A8B95DD-C3F1-478A-91D3-802461FF405A}"/>
              </a:ext>
            </a:extLst>
          </p:cNvPr>
          <p:cNvSpPr txBox="1"/>
          <p:nvPr/>
        </p:nvSpPr>
        <p:spPr>
          <a:xfrm>
            <a:off x="625363" y="1371600"/>
            <a:ext cx="79288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Doesn’t account for uncertainty in the depths or velocities.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0729C9-B7FD-4B1E-8E7D-8A7408BE1C66}"/>
              </a:ext>
            </a:extLst>
          </p:cNvPr>
          <p:cNvSpPr txBox="1"/>
          <p:nvPr/>
        </p:nvSpPr>
        <p:spPr>
          <a:xfrm>
            <a:off x="625363" y="1985665"/>
            <a:ext cx="79288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Exists within the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Vs30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framework. What if we use to the depth information to instead estimate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f</a:t>
            </a:r>
            <a:r>
              <a:rPr lang="en-US" sz="2400" i="1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0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7CCFA5-8AEC-4883-9721-71AFFC8E8E10}"/>
              </a:ext>
            </a:extLst>
          </p:cNvPr>
          <p:cNvSpPr txBox="1"/>
          <p:nvPr/>
        </p:nvSpPr>
        <p:spPr>
          <a:xfrm>
            <a:off x="8833096" y="0"/>
            <a:ext cx="300082" cy="369332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  <a:effectLst/>
        </p:spPr>
        <p:txBody>
          <a:bodyPr wrap="none" rtlCol="0">
            <a:spAutoFit/>
          </a:bodyPr>
          <a:lstStyle/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04832D-2B66-4A26-B798-E738AFE45BB8}"/>
              </a:ext>
            </a:extLst>
          </p:cNvPr>
          <p:cNvSpPr txBox="1"/>
          <p:nvPr/>
        </p:nvSpPr>
        <p:spPr>
          <a:xfrm>
            <a:off x="352152" y="260122"/>
            <a:ext cx="84752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Motivation after helping make the 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Vs30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9C0881-943E-468D-9875-59676492C722}"/>
              </a:ext>
            </a:extLst>
          </p:cNvPr>
          <p:cNvSpPr txBox="1"/>
          <p:nvPr/>
        </p:nvSpPr>
        <p:spPr>
          <a:xfrm>
            <a:off x="0" y="-11111"/>
            <a:ext cx="971741" cy="30777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  <a:effectLst/>
        </p:spPr>
        <p:txBody>
          <a:bodyPr wrap="none" rtlCol="0">
            <a:spAutoFit/>
          </a:bodyPr>
          <a:lstStyle/>
          <a:p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Motivation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1E6E53A-C53E-4F77-B64F-2F142ACCDA40}"/>
              </a:ext>
            </a:extLst>
          </p:cNvPr>
          <p:cNvSpPr txBox="1"/>
          <p:nvPr/>
        </p:nvSpPr>
        <p:spPr>
          <a:xfrm>
            <a:off x="607581" y="3091854"/>
            <a:ext cx="79288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study uses the depth-to-bedrock model of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Mabee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 2023, a database of 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f</a:t>
            </a:r>
            <a:r>
              <a:rPr lang="en-US" sz="2400" b="1" i="1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0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measurements, and a map of local geologic deposits to map 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f</a:t>
            </a:r>
            <a:r>
              <a:rPr lang="en-US" sz="2400" b="1" i="1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0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across Massachusetts that includes uncertainty.</a:t>
            </a:r>
          </a:p>
        </p:txBody>
      </p:sp>
    </p:spTree>
    <p:extLst>
      <p:ext uri="{BB962C8B-B14F-4D97-AF65-F5344CB8AC3E}">
        <p14:creationId xmlns:p14="http://schemas.microsoft.com/office/powerpoint/2010/main" val="42562700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AD1B81-7CC6-450B-BF64-C5D709B67C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0748" y="5177584"/>
            <a:ext cx="6596444" cy="1828959"/>
          </a:xfrm>
          <a:prstGeom prst="rect">
            <a:avLst/>
          </a:prstGeom>
        </p:spPr>
      </p:pic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5B6CA151-7615-4D6F-9297-EC4EF6F954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3" r="17464" b="32402"/>
          <a:stretch/>
        </p:blipFill>
        <p:spPr>
          <a:xfrm>
            <a:off x="134471" y="930181"/>
            <a:ext cx="4343400" cy="261327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92DDAC6-B1D2-4E6D-91DD-2A2C1AA71E0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4" r="17464" b="32632"/>
          <a:stretch/>
        </p:blipFill>
        <p:spPr>
          <a:xfrm>
            <a:off x="134470" y="3668681"/>
            <a:ext cx="4343400" cy="261327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89B77CF-4AD1-4A40-8225-87301DA63F2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55"/>
          <a:stretch/>
        </p:blipFill>
        <p:spPr>
          <a:xfrm>
            <a:off x="4666131" y="3668680"/>
            <a:ext cx="4371323" cy="261327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D78CD8A-CAFD-427E-AB56-2CB50ADFCD9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-1" b="-947"/>
          <a:stretch/>
        </p:blipFill>
        <p:spPr>
          <a:xfrm>
            <a:off x="4666130" y="933371"/>
            <a:ext cx="4371324" cy="260689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47C7AA7-7C08-4641-AF3F-E87387F5A2F7}"/>
              </a:ext>
            </a:extLst>
          </p:cNvPr>
          <p:cNvSpPr txBox="1"/>
          <p:nvPr/>
        </p:nvSpPr>
        <p:spPr>
          <a:xfrm>
            <a:off x="2212975" y="205593"/>
            <a:ext cx="47180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</a:t>
            </a:r>
            <a:endParaRPr lang="en-US" sz="28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4649EE2-4FAB-42B4-88D8-580CC70DA84F}"/>
              </a:ext>
            </a:extLst>
          </p:cNvPr>
          <p:cNvSpPr txBox="1"/>
          <p:nvPr/>
        </p:nvSpPr>
        <p:spPr>
          <a:xfrm>
            <a:off x="0" y="-11111"/>
            <a:ext cx="543739" cy="30777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  <a:effectLst/>
        </p:spPr>
        <p:txBody>
          <a:bodyPr wrap="none" rtlCol="0">
            <a:spAutoFit/>
          </a:bodyPr>
          <a:lstStyle/>
          <a:p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B01DD75-0A8B-4BC5-9C48-032AE41597C3}"/>
              </a:ext>
            </a:extLst>
          </p:cNvPr>
          <p:cNvSpPr txBox="1"/>
          <p:nvPr/>
        </p:nvSpPr>
        <p:spPr>
          <a:xfrm>
            <a:off x="8833096" y="0"/>
            <a:ext cx="300082" cy="369332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  <a:effectLst/>
        </p:spPr>
        <p:txBody>
          <a:bodyPr wrap="none" rtlCol="0">
            <a:spAutoFit/>
          </a:bodyPr>
          <a:lstStyle/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1462985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64133DC-1FE2-42C5-B310-523594B618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0748" y="5177584"/>
            <a:ext cx="6596444" cy="182895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436224D-DB4C-4A61-8221-D030EA8B5F0F}"/>
              </a:ext>
            </a:extLst>
          </p:cNvPr>
          <p:cNvSpPr txBox="1"/>
          <p:nvPr/>
        </p:nvSpPr>
        <p:spPr>
          <a:xfrm>
            <a:off x="1792287" y="217812"/>
            <a:ext cx="55594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Basic methodological framework</a:t>
            </a:r>
            <a:endParaRPr lang="en-US" sz="2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3ECF5B6-2CAE-4494-BE50-B24C18D98140}"/>
              </a:ext>
            </a:extLst>
          </p:cNvPr>
          <p:cNvSpPr txBox="1"/>
          <p:nvPr/>
        </p:nvSpPr>
        <p:spPr>
          <a:xfrm>
            <a:off x="0" y="-11111"/>
            <a:ext cx="803425" cy="30777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  <a:effectLst/>
        </p:spPr>
        <p:txBody>
          <a:bodyPr wrap="none" rtlCol="0">
            <a:spAutoFit/>
          </a:bodyPr>
          <a:lstStyle/>
          <a:p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Methods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50C55D-A162-4580-99B6-388DB9FE17B2}"/>
              </a:ext>
            </a:extLst>
          </p:cNvPr>
          <p:cNvSpPr txBox="1"/>
          <p:nvPr/>
        </p:nvSpPr>
        <p:spPr>
          <a:xfrm>
            <a:off x="755649" y="1326604"/>
            <a:ext cx="7632699" cy="2923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AutoNum type="arabicParenR"/>
            </a:pP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Develop 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f</a:t>
            </a:r>
            <a:r>
              <a:rPr lang="en-US" sz="2400" i="1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0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– 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z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relationships for each geologic subregion</a:t>
            </a:r>
          </a:p>
          <a:p>
            <a:pPr marL="342900" indent="-342900" algn="just">
              <a:buAutoNum type="arabicParenR"/>
            </a:pP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indent="-342900" algn="just">
              <a:buAutoNum type="arabicParenR"/>
            </a:pP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Monte Carlo sample each depth-to-bedrock map pixel distribution and propagate it through the 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f</a:t>
            </a:r>
            <a:r>
              <a:rPr lang="en-US" sz="2400" i="1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0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– 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z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relationships to compute 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f</a:t>
            </a:r>
            <a:r>
              <a:rPr lang="en-US" sz="2400" i="1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0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distributions and calculate 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f</a:t>
            </a:r>
            <a:r>
              <a:rPr lang="en-US" sz="2400" i="1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0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μ</a:t>
            </a:r>
            <a:r>
              <a:rPr lang="en-US" sz="2400" i="1" baseline="-25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and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σ</a:t>
            </a:r>
            <a:r>
              <a:rPr lang="en-US" sz="2400" i="1" baseline="-25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ln</a:t>
            </a:r>
            <a:endParaRPr lang="en-US" sz="2400" i="1" baseline="-250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indent="-342900" algn="just">
              <a:buAutoNum type="arabicParenR"/>
            </a:pPr>
            <a:endParaRPr lang="en-US" sz="2400" i="1" baseline="-250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indent="-342900" algn="just">
              <a:buAutoNum type="arabicParenR"/>
            </a:pP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Mask the final 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f</a:t>
            </a:r>
            <a:r>
              <a:rPr lang="en-US" sz="2400" i="1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0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map based on an 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f</a:t>
            </a:r>
            <a:r>
              <a:rPr lang="en-US" sz="2400" i="1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0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threshold</a:t>
            </a:r>
            <a:endParaRPr lang="en-US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9A7895-05C6-4695-BD84-4BBD4873C02B}"/>
              </a:ext>
            </a:extLst>
          </p:cNvPr>
          <p:cNvSpPr txBox="1"/>
          <p:nvPr/>
        </p:nvSpPr>
        <p:spPr>
          <a:xfrm>
            <a:off x="8833096" y="0"/>
            <a:ext cx="300082" cy="369332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  <a:effectLst/>
        </p:spPr>
        <p:txBody>
          <a:bodyPr wrap="none" rtlCol="0">
            <a:spAutoFit/>
          </a:bodyPr>
          <a:lstStyle/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5553990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4B64EFB-A14D-41AA-BE1F-13C89E7F9223}"/>
              </a:ext>
            </a:extLst>
          </p:cNvPr>
          <p:cNvSpPr txBox="1"/>
          <p:nvPr/>
        </p:nvSpPr>
        <p:spPr>
          <a:xfrm>
            <a:off x="0" y="-11111"/>
            <a:ext cx="803425" cy="30777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  <a:effectLst/>
        </p:spPr>
        <p:txBody>
          <a:bodyPr wrap="none" rtlCol="0">
            <a:spAutoFit/>
          </a:bodyPr>
          <a:lstStyle/>
          <a:p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Methods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4FDC1C-691B-41A8-8DE1-7A4277686B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0748" y="5177585"/>
            <a:ext cx="6333252" cy="168041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D34DFFE-38A6-4AFF-AC76-0F4FB6608177}"/>
                  </a:ext>
                </a:extLst>
              </p:cNvPr>
              <p:cNvSpPr txBox="1"/>
              <p:nvPr/>
            </p:nvSpPr>
            <p:spPr>
              <a:xfrm>
                <a:off x="712713" y="919138"/>
                <a:ext cx="471805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type m:val="skw"/>
                        <m:ctrlPr>
                          <a:rPr lang="en-US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𝑉𝑠</m:t>
                        </m:r>
                      </m:num>
                      <m:den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𝑧</m:t>
                        </m:r>
                      </m:den>
                    </m:f>
                  </m:oMath>
                </a14:m>
                <a:r>
                  <a:rPr lang="en-US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D34DFFE-38A6-4AFF-AC76-0F4FB66081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713" y="919138"/>
                <a:ext cx="4718050" cy="369332"/>
              </a:xfrm>
              <a:prstGeom prst="rect">
                <a:avLst/>
              </a:prstGeom>
              <a:blipFill>
                <a:blip r:embed="rId3"/>
                <a:stretch>
                  <a:fillRect l="-388" t="-118333" b="-18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510C2632-3009-4A62-B433-6ECD52A7D235}"/>
              </a:ext>
            </a:extLst>
          </p:cNvPr>
          <p:cNvSpPr txBox="1"/>
          <p:nvPr/>
        </p:nvSpPr>
        <p:spPr>
          <a:xfrm>
            <a:off x="2413000" y="6390164"/>
            <a:ext cx="6731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Ibs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-von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Seht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and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Wohlenberg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(1999); Delgado (2000);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Parolai</a:t>
            </a:r>
            <a:r>
              <a:rPr lang="en-US" i="1" dirty="0">
                <a:latin typeface="Times New Roman" panose="02020603050405020304" pitchFamily="18" charset="0"/>
                <a:ea typeface="Calibri" panose="020F0502020204030204" pitchFamily="34" charset="0"/>
              </a:rPr>
              <a:t> (2002)</a:t>
            </a:r>
            <a:endParaRPr lang="en-US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6AE15CB-E231-48B5-ACA1-250ADFB34F21}"/>
                  </a:ext>
                </a:extLst>
              </p:cNvPr>
              <p:cNvSpPr txBox="1"/>
              <p:nvPr/>
            </p:nvSpPr>
            <p:spPr>
              <a:xfrm>
                <a:off x="712713" y="1332525"/>
                <a:ext cx="458470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80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𝑉𝑠</m:t>
                    </m:r>
                    <m:d>
                      <m:dPr>
                        <m:ctrlPr>
                          <a:rPr lang="en-US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𝑧</m:t>
                        </m:r>
                      </m:e>
                    </m:d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∗(</m:t>
                    </m:r>
                    <m:sSup>
                      <m:sSupPr>
                        <m:ctrlPr>
                          <a:rPr lang="en-US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(1+</m:t>
                        </m:r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𝑧</m:t>
                        </m:r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sup>
                    </m:sSup>
                  </m:oMath>
                </a14:m>
                <a:r>
                  <a:rPr lang="en-US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	</a:t>
                </a:r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6AE15CB-E231-48B5-ACA1-250ADFB34F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713" y="1332525"/>
                <a:ext cx="4584700" cy="369332"/>
              </a:xfrm>
              <a:prstGeom prst="rect">
                <a:avLst/>
              </a:prstGeom>
              <a:blipFill>
                <a:blip r:embed="rId4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A0F556B-6BC2-4F51-91C8-3A97B1F464ED}"/>
                  </a:ext>
                </a:extLst>
              </p:cNvPr>
              <p:cNvSpPr txBox="1"/>
              <p:nvPr/>
            </p:nvSpPr>
            <p:spPr>
              <a:xfrm>
                <a:off x="712713" y="1786443"/>
                <a:ext cx="3473450" cy="38228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𝛼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𝛽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A0F556B-6BC2-4F51-91C8-3A97B1F464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713" y="1786443"/>
                <a:ext cx="3473450" cy="382284"/>
              </a:xfrm>
              <a:prstGeom prst="rect">
                <a:avLst/>
              </a:prstGeom>
              <a:blipFill>
                <a:blip r:embed="rId5"/>
                <a:stretch>
                  <a:fillRect l="-526"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C839DDB-C23D-4BE6-A962-09AF689E1D2F}"/>
                  </a:ext>
                </a:extLst>
              </p:cNvPr>
              <p:cNvSpPr txBox="1"/>
              <p:nvPr/>
            </p:nvSpPr>
            <p:spPr>
              <a:xfrm>
                <a:off x="547762" y="2593311"/>
                <a:ext cx="1865238" cy="38228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𝑉𝑠</m:t>
                      </m:r>
                      <m:r>
                        <a:rPr lang="en-US" i="0">
                          <a:latin typeface="Cambria Math" panose="02040503050406030204" pitchFamily="18" charset="0"/>
                        </a:rPr>
                        <m:t>=4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𝛼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𝛽</m:t>
                          </m:r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+1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C839DDB-C23D-4BE6-A962-09AF689E1D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762" y="2593311"/>
                <a:ext cx="1865238" cy="38228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>
            <a:extLst>
              <a:ext uri="{FF2B5EF4-FFF2-40B4-BE49-F238E27FC236}">
                <a16:creationId xmlns:a16="http://schemas.microsoft.com/office/drawing/2014/main" id="{D517B7F4-B845-4835-9E3E-ED38F9F8775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71"/>
          <a:stretch/>
        </p:blipFill>
        <p:spPr bwMode="auto">
          <a:xfrm>
            <a:off x="672880" y="3156723"/>
            <a:ext cx="7798239" cy="321696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FA89C89-C0C2-41F6-8F50-BB8242AC7490}"/>
                  </a:ext>
                </a:extLst>
              </p:cNvPr>
              <p:cNvSpPr txBox="1"/>
              <p:nvPr/>
            </p:nvSpPr>
            <p:spPr>
              <a:xfrm>
                <a:off x="712713" y="2210706"/>
                <a:ext cx="458470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func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i="0"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</m:d>
                        </m:e>
                      </m:func>
                      <m:r>
                        <a:rPr lang="en-US" i="0">
                          <a:latin typeface="Cambria Math" panose="02040503050406030204" pitchFamily="18" charset="0"/>
                        </a:rPr>
                        <m:t>+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𝛽</m:t>
                      </m:r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i="0"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FA89C89-C0C2-41F6-8F50-BB8242AC74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713" y="2210706"/>
                <a:ext cx="4584700" cy="369332"/>
              </a:xfrm>
              <a:prstGeom prst="rect">
                <a:avLst/>
              </a:prstGeom>
              <a:blipFill>
                <a:blip r:embed="rId8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Group 20">
            <a:extLst>
              <a:ext uri="{FF2B5EF4-FFF2-40B4-BE49-F238E27FC236}">
                <a16:creationId xmlns:a16="http://schemas.microsoft.com/office/drawing/2014/main" id="{B28EE3B6-9B4A-4083-86AB-F89C91428AAD}"/>
              </a:ext>
            </a:extLst>
          </p:cNvPr>
          <p:cNvGrpSpPr/>
          <p:nvPr/>
        </p:nvGrpSpPr>
        <p:grpSpPr>
          <a:xfrm>
            <a:off x="4385529" y="55912"/>
            <a:ext cx="4085590" cy="2957045"/>
            <a:chOff x="4271448" y="81349"/>
            <a:chExt cx="4085590" cy="2957045"/>
          </a:xfrm>
          <a:solidFill>
            <a:schemeClr val="bg1"/>
          </a:solidFill>
        </p:grpSpPr>
        <p:pic>
          <p:nvPicPr>
            <p:cNvPr id="19" name="Picture 18" descr="Diagram&#10;&#10;Description automatically generated">
              <a:extLst>
                <a:ext uri="{FF2B5EF4-FFF2-40B4-BE49-F238E27FC236}">
                  <a16:creationId xmlns:a16="http://schemas.microsoft.com/office/drawing/2014/main" id="{38707AE5-FA7F-46F6-8A21-0BCB930D25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67" b="-1"/>
            <a:stretch/>
          </p:blipFill>
          <p:spPr bwMode="auto">
            <a:xfrm>
              <a:off x="4271448" y="81349"/>
              <a:ext cx="4085590" cy="2957045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7936736-B1E3-46A0-836D-D3CDA33E130F}"/>
                </a:ext>
              </a:extLst>
            </p:cNvPr>
            <p:cNvSpPr/>
            <p:nvPr/>
          </p:nvSpPr>
          <p:spPr>
            <a:xfrm>
              <a:off x="6197600" y="81349"/>
              <a:ext cx="419100" cy="121851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A0995168-A767-4D19-A658-066C174029AA}"/>
              </a:ext>
            </a:extLst>
          </p:cNvPr>
          <p:cNvSpPr txBox="1"/>
          <p:nvPr/>
        </p:nvSpPr>
        <p:spPr>
          <a:xfrm>
            <a:off x="1107820" y="55912"/>
            <a:ext cx="297331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Developing the 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f</a:t>
            </a:r>
            <a:r>
              <a:rPr lang="en-US" sz="2400" b="1" i="1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0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– 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z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relationships</a:t>
            </a:r>
            <a:endParaRPr lang="en-US" sz="24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13B2182-D852-47BB-8DC4-D3FC653A81E4}"/>
              </a:ext>
            </a:extLst>
          </p:cNvPr>
          <p:cNvSpPr txBox="1"/>
          <p:nvPr/>
        </p:nvSpPr>
        <p:spPr>
          <a:xfrm>
            <a:off x="8833096" y="0"/>
            <a:ext cx="300082" cy="369332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  <a:effectLst/>
        </p:spPr>
        <p:txBody>
          <a:bodyPr wrap="none" rtlCol="0">
            <a:spAutoFit/>
          </a:bodyPr>
          <a:lstStyle/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8677851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81413AD-72A1-4061-AC14-DFB38BEEDA46}"/>
              </a:ext>
            </a:extLst>
          </p:cNvPr>
          <p:cNvSpPr txBox="1"/>
          <p:nvPr/>
        </p:nvSpPr>
        <p:spPr>
          <a:xfrm>
            <a:off x="260350" y="412235"/>
            <a:ext cx="86233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Computing 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f</a:t>
            </a:r>
            <a:r>
              <a:rPr lang="en-US" sz="2400" b="1" i="1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0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distributions from the depth-to-bedrock model</a:t>
            </a:r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FA0AEF-B569-490C-9DB9-02BF616AF6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0748" y="5177585"/>
            <a:ext cx="6333252" cy="16804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76B571D-C3A2-42CC-AF24-6D4494A636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" y="1100690"/>
            <a:ext cx="8763000" cy="521620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E8E2B3C-5C47-4951-A16F-9307BC7AEFB3}"/>
              </a:ext>
            </a:extLst>
          </p:cNvPr>
          <p:cNvSpPr txBox="1"/>
          <p:nvPr/>
        </p:nvSpPr>
        <p:spPr>
          <a:xfrm>
            <a:off x="0" y="-11111"/>
            <a:ext cx="803425" cy="30777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  <a:effectLst/>
        </p:spPr>
        <p:txBody>
          <a:bodyPr wrap="none" rtlCol="0">
            <a:spAutoFit/>
          </a:bodyPr>
          <a:lstStyle/>
          <a:p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Methods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37CDDFE-CF4F-4494-A987-CDF9478C04FB}"/>
              </a:ext>
            </a:extLst>
          </p:cNvPr>
          <p:cNvSpPr txBox="1"/>
          <p:nvPr/>
        </p:nvSpPr>
        <p:spPr>
          <a:xfrm>
            <a:off x="8833096" y="0"/>
            <a:ext cx="300082" cy="369332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  <a:effectLst/>
        </p:spPr>
        <p:txBody>
          <a:bodyPr wrap="none" rtlCol="0">
            <a:spAutoFit/>
          </a:bodyPr>
          <a:lstStyle/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ECE5D6E-A66D-4E3E-A279-CDD19D838007}"/>
                  </a:ext>
                </a:extLst>
              </p:cNvPr>
              <p:cNvSpPr txBox="1"/>
              <p:nvPr/>
            </p:nvSpPr>
            <p:spPr>
              <a:xfrm>
                <a:off x="2146506" y="2563594"/>
                <a:ext cx="4601496" cy="4197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𝜇</m:t>
                        </m:r>
                      </m:e>
                      <m:sub>
                        <m:r>
                          <a:rPr lang="en-US" sz="1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𝑙𝑛</m:t>
                        </m:r>
                      </m:sub>
                    </m:sSub>
                    <m:r>
                      <a:rPr lang="en-US" sz="1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12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ln</m:t>
                    </m:r>
                    <m:r>
                      <a:rPr lang="en-US" sz="12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</m:t>
                    </m:r>
                    <m:r>
                      <a:rPr lang="en-US" sz="1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f>
                      <m:fPr>
                        <m:ctrlPr>
                          <a:rPr lang="en-US" sz="12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12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12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𝜇</m:t>
                            </m:r>
                          </m:e>
                          <m:sup>
                            <m:r>
                              <a:rPr lang="en-US" sz="12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ad>
                          <m:radPr>
                            <m:degHide m:val="on"/>
                            <m:ctrlPr>
                              <a:rPr lang="en-US" sz="12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sSup>
                              <m:sSupPr>
                                <m:ctrlPr>
                                  <a:rPr lang="en-US" sz="1200" i="1">
                                    <a:effectLst/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2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𝜇</m:t>
                                </m:r>
                              </m:e>
                              <m:sup>
                                <m:r>
                                  <a:rPr lang="en-US" sz="12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12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sSup>
                              <m:sSupPr>
                                <m:ctrlPr>
                                  <a:rPr lang="en-US" sz="1200" i="1">
                                    <a:effectLst/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2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𝜎</m:t>
                                </m:r>
                              </m:e>
                              <m:sup>
                                <m:r>
                                  <a:rPr lang="en-US" sz="12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rad>
                      </m:den>
                    </m:f>
                    <m:r>
                      <a:rPr lang="en-US" sz="1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12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	</a:t>
                </a:r>
                <a:endParaRPr lang="en-US" sz="12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ECE5D6E-A66D-4E3E-A279-CDD19D8380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6506" y="2563594"/>
                <a:ext cx="4601496" cy="41973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6D5E920-61DE-45E2-8B1A-FD62DC2FDBB6}"/>
                  </a:ext>
                </a:extLst>
              </p:cNvPr>
              <p:cNvSpPr txBox="1"/>
              <p:nvPr/>
            </p:nvSpPr>
            <p:spPr>
              <a:xfrm>
                <a:off x="2146506" y="2960859"/>
                <a:ext cx="4601496" cy="4681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1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𝑙𝑛</m:t>
                        </m:r>
                      </m:sub>
                    </m:sSub>
                    <m:r>
                      <a:rPr lang="en-US" sz="1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12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sty m:val="p"/>
                          </m:rPr>
                          <a:rPr lang="en-US" sz="12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ln</m:t>
                        </m:r>
                        <m:r>
                          <a:rPr lang="en-US" sz="12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⁡</m:t>
                        </m:r>
                        <m:r>
                          <a:rPr lang="en-US" sz="1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(1+</m:t>
                        </m:r>
                        <m:f>
                          <m:fPr>
                            <m:ctrlPr>
                              <a:rPr lang="en-US" sz="12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1200" i="1">
                                    <a:effectLst/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2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𝜎</m:t>
                                </m:r>
                              </m:e>
                              <m:sup>
                                <m:r>
                                  <a:rPr lang="en-US" sz="12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sSup>
                              <m:sSupPr>
                                <m:ctrlPr>
                                  <a:rPr lang="en-US" sz="1200" i="1">
                                    <a:effectLst/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2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𝜇</m:t>
                                </m:r>
                              </m:e>
                              <m:sup>
                                <m:r>
                                  <a:rPr lang="en-US" sz="12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  <m:r>
                          <a:rPr lang="en-US" sz="1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</m:rad>
                  </m:oMath>
                </a14:m>
                <a:r>
                  <a:rPr lang="en-US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	</a:t>
                </a:r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6D5E920-61DE-45E2-8B1A-FD62DC2FDB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6506" y="2960859"/>
                <a:ext cx="4601496" cy="46814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62104768"/>
      </p:ext>
    </p:extLst>
  </p:cSld>
  <p:clrMapOvr>
    <a:masterClrMapping/>
  </p:clrMapOvr>
</p:sld>
</file>

<file path=ppt/theme/theme1.xml><?xml version="1.0" encoding="utf-8"?>
<a:theme xmlns:a="http://schemas.openxmlformats.org/drawingml/2006/main" name="UA PPT Template_Light">
  <a:themeElements>
    <a:clrScheme name="Custom 2">
      <a:dk1>
        <a:sysClr val="windowText" lastClr="000000"/>
      </a:dk1>
      <a:lt1>
        <a:sysClr val="window" lastClr="FFFFFF"/>
      </a:lt1>
      <a:dk2>
        <a:srgbClr val="242852"/>
      </a:dk2>
      <a:lt2>
        <a:srgbClr val="404040"/>
      </a:lt2>
      <a:accent1>
        <a:srgbClr val="3876AF"/>
      </a:accent1>
      <a:accent2>
        <a:srgbClr val="629DD1"/>
      </a:accent2>
      <a:accent3>
        <a:srgbClr val="8DABCE"/>
      </a:accent3>
      <a:accent4>
        <a:srgbClr val="B2B3B2"/>
      </a:accent4>
      <a:accent5>
        <a:srgbClr val="808080"/>
      </a:accent5>
      <a:accent6>
        <a:srgbClr val="404040"/>
      </a:accent6>
      <a:hlink>
        <a:srgbClr val="9454C3"/>
      </a:hlink>
      <a:folHlink>
        <a:srgbClr val="3EBBF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E64AEEDD9B7A4D93545ACBE97D4615" ma:contentTypeVersion="2" ma:contentTypeDescription="Create a new document." ma:contentTypeScope="" ma:versionID="f49002b78e3a4a71b814eef46a983816">
  <xsd:schema xmlns:xsd="http://www.w3.org/2001/XMLSchema" xmlns:xs="http://www.w3.org/2001/XMLSchema" xmlns:p="http://schemas.microsoft.com/office/2006/metadata/properties" xmlns:ns2="http://schemas.microsoft.com/sharepoint/v3/fields" targetNamespace="http://schemas.microsoft.com/office/2006/metadata/properties" ma:root="true" ma:fieldsID="38f6db2dd0d9a0cf6a8dc37be32b365b" ns2:_=""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_Status" minOccurs="0"/>
                <xsd:element ref="ns2:_Vers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Status" ma:index="8" nillable="true" ma:displayName="Status" ma:default="Not Started" ma:internalName="_Status">
      <xsd:simpleType>
        <xsd:union memberTypes="dms:Text">
          <xsd:simpleType>
            <xsd:restriction base="dms:Choice">
              <xsd:enumeration value="Not Started"/>
              <xsd:enumeration value="Draft"/>
              <xsd:enumeration value="Reviewed"/>
              <xsd:enumeration value="Scheduled"/>
              <xsd:enumeration value="Published"/>
              <xsd:enumeration value="Final"/>
              <xsd:enumeration value="Expired"/>
            </xsd:restriction>
          </xsd:simpleType>
        </xsd:union>
      </xsd:simpleType>
    </xsd:element>
    <xsd:element name="_Version" ma:index="9" nillable="true" ma:displayName="Version" ma:internalName="_Ver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 ma:displayName="Status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Version xmlns="http://schemas.microsoft.com/sharepoint/v3/fields" xsi:nil="true"/>
    <_Status xmlns="http://schemas.microsoft.com/sharepoint/v3/fields">Not Started</_Statu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4214858-785C-42F7-BE66-6D0E79395F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B6F2769-7194-4217-93D3-3AF3A4742282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sharepoint/v3/field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87D2A1B0-FF3E-4009-940D-AED0EB70AA2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UA PPT Template_Light.potx</Template>
  <TotalTime>74471</TotalTime>
  <Words>770</Words>
  <Application>Microsoft Office PowerPoint</Application>
  <PresentationFormat>On-screen Show (4:3)</PresentationFormat>
  <Paragraphs>86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Cambria Math</vt:lpstr>
      <vt:lpstr>Times New Roman</vt:lpstr>
      <vt:lpstr>UA PPT Template_Light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FileNewTemplate</dc:title>
  <dc:creator>Diana</dc:creator>
  <cp:lastModifiedBy>Pontrelli, Marshall</cp:lastModifiedBy>
  <cp:revision>660</cp:revision>
  <cp:lastPrinted>2016-03-04T20:52:45Z</cp:lastPrinted>
  <dcterms:created xsi:type="dcterms:W3CDTF">2010-04-12T23:12:02Z</dcterms:created>
  <dcterms:modified xsi:type="dcterms:W3CDTF">2023-04-19T18:35:04Z</dcterms:modified>
  <cp:contentStatus>Draft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0x0101000DE64AEEDD9B7A4D93545ACBE97D4615</vt:lpwstr>
  </property>
</Properties>
</file>