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307" r:id="rId3"/>
    <p:sldId id="310" r:id="rId4"/>
    <p:sldId id="267" r:id="rId5"/>
    <p:sldId id="311" r:id="rId6"/>
    <p:sldId id="312" r:id="rId7"/>
    <p:sldId id="313" r:id="rId8"/>
    <p:sldId id="308" r:id="rId9"/>
    <p:sldId id="258" r:id="rId10"/>
  </p:sldIdLst>
  <p:sldSz cx="9144000" cy="5143500" type="screen16x9"/>
  <p:notesSz cx="6858000" cy="9144000"/>
  <p:embeddedFontLst>
    <p:embeddedFont>
      <p:font typeface="Didact Gothic" panose="020B0604020202020204" charset="0"/>
      <p:regular r:id="rId12"/>
    </p:embeddedFont>
    <p:embeddedFont>
      <p:font typeface="Kelly Slab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C1318F-D94D-49D8-984B-191188561B6F}">
  <a:tblStyle styleId="{A6C1318F-D94D-49D8-984B-191188561B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42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2ed59e4b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72ed59e4b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39c9eeade_1_2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39c9eeade_1_2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4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39c9eeade_1_2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39c9eeade_1_2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39c9eeade_1_2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39c9eeade_1_2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82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72ed59e4ba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72ed59e4ba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754175" y="0"/>
            <a:ext cx="5119600" cy="5143775"/>
            <a:chOff x="3754175" y="0"/>
            <a:chExt cx="5119600" cy="5143775"/>
          </a:xfrm>
        </p:grpSpPr>
        <p:sp>
          <p:nvSpPr>
            <p:cNvPr id="10" name="Google Shape;10;p2"/>
            <p:cNvSpPr/>
            <p:nvPr/>
          </p:nvSpPr>
          <p:spPr>
            <a:xfrm>
              <a:off x="5500325" y="0"/>
              <a:ext cx="457200" cy="179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70750" y="0"/>
              <a:ext cx="469200" cy="92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6750" y="10232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76750" y="1579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43350" y="0"/>
              <a:ext cx="457200" cy="96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35975" y="4389650"/>
              <a:ext cx="457200" cy="753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175" y="0"/>
              <a:ext cx="469200" cy="53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53175" y="4090650"/>
              <a:ext cx="457200" cy="105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00325" y="3806075"/>
              <a:ext cx="457200" cy="133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22775" y="4090650"/>
              <a:ext cx="457200" cy="105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21838" y="0"/>
              <a:ext cx="457200" cy="151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711400" y="1419450"/>
            <a:ext cx="5238300" cy="18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711400" y="3314850"/>
            <a:ext cx="52383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711400" y="1233175"/>
            <a:ext cx="386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ubTitle" idx="1"/>
          </p:nvPr>
        </p:nvSpPr>
        <p:spPr>
          <a:xfrm>
            <a:off x="711400" y="2803075"/>
            <a:ext cx="386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0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3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5500325" y="0"/>
            <a:ext cx="457200" cy="179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6070750" y="0"/>
            <a:ext cx="469200" cy="9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6076750" y="1023200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6076750" y="1579550"/>
            <a:ext cx="457200" cy="45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4343350" y="0"/>
            <a:ext cx="457200" cy="96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653175" y="0"/>
            <a:ext cx="457200" cy="162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6653175" y="1726975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7229975" y="0"/>
            <a:ext cx="469200" cy="109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7235975" y="1192925"/>
            <a:ext cx="457200" cy="30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7235975" y="4389650"/>
            <a:ext cx="457200" cy="75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7817275" y="0"/>
            <a:ext cx="469200" cy="242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7823275" y="25327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7823275" y="3096850"/>
            <a:ext cx="457200" cy="204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8404575" y="0"/>
            <a:ext cx="469200" cy="32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8410575" y="3348875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8410575" y="4476825"/>
            <a:ext cx="4572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3754175" y="0"/>
            <a:ext cx="469200" cy="53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410575" y="39128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6653175" y="4090650"/>
            <a:ext cx="457200" cy="10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074875" y="4953625"/>
            <a:ext cx="457200" cy="18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6074875" y="43896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5500325" y="3806075"/>
            <a:ext cx="457200" cy="13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4922775" y="4090650"/>
            <a:ext cx="457200" cy="10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4343350" y="4734525"/>
            <a:ext cx="457200" cy="4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4921838" y="0"/>
            <a:ext cx="457200" cy="15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3_1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4"/>
          <p:cNvGrpSpPr/>
          <p:nvPr/>
        </p:nvGrpSpPr>
        <p:grpSpPr>
          <a:xfrm rot="10800000">
            <a:off x="270300" y="100"/>
            <a:ext cx="5119600" cy="5161550"/>
            <a:chOff x="3754175" y="-18100"/>
            <a:chExt cx="5119600" cy="5161550"/>
          </a:xfrm>
        </p:grpSpPr>
        <p:sp>
          <p:nvSpPr>
            <p:cNvPr id="227" name="Google Shape;227;p14"/>
            <p:cNvSpPr/>
            <p:nvPr/>
          </p:nvSpPr>
          <p:spPr>
            <a:xfrm>
              <a:off x="5500325" y="0"/>
              <a:ext cx="457200" cy="81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6070750" y="-18100"/>
              <a:ext cx="469200" cy="52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6076750" y="608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6076750" y="11649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343350" y="0"/>
              <a:ext cx="457200" cy="52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754175" y="0"/>
              <a:ext cx="469200" cy="28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921825" y="0"/>
              <a:ext cx="457200" cy="38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3_1_1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5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247" name="Google Shape;247;p15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3_1_1_1"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6"/>
          <p:cNvGrpSpPr/>
          <p:nvPr/>
        </p:nvGrpSpPr>
        <p:grpSpPr>
          <a:xfrm rot="10800000">
            <a:off x="270300" y="0"/>
            <a:ext cx="4530425" cy="3167700"/>
            <a:chOff x="4343350" y="1976250"/>
            <a:chExt cx="4530425" cy="3167700"/>
          </a:xfrm>
        </p:grpSpPr>
        <p:sp>
          <p:nvSpPr>
            <p:cNvPr id="266" name="Google Shape;266;p16"/>
            <p:cNvSpPr/>
            <p:nvPr/>
          </p:nvSpPr>
          <p:spPr>
            <a:xfrm>
              <a:off x="7235975" y="4152900"/>
              <a:ext cx="457200" cy="9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78232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823275" y="4476950"/>
              <a:ext cx="457200" cy="66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404575" y="1976250"/>
              <a:ext cx="469200" cy="126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410575" y="3913875"/>
              <a:ext cx="457200" cy="122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653175" y="3918000"/>
              <a:ext cx="457200" cy="12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500325" y="4210050"/>
              <a:ext cx="457200" cy="93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922775" y="4434475"/>
              <a:ext cx="457200" cy="70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">
    <p:bg>
      <p:bgPr>
        <a:solidFill>
          <a:schemeClr val="dk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>
            <a:spLocks noGrp="1"/>
          </p:cNvSpPr>
          <p:nvPr>
            <p:ph type="title" hasCustomPrompt="1"/>
          </p:nvPr>
        </p:nvSpPr>
        <p:spPr>
          <a:xfrm>
            <a:off x="2532125" y="870938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2" hasCustomPrompt="1"/>
          </p:nvPr>
        </p:nvSpPr>
        <p:spPr>
          <a:xfrm>
            <a:off x="4879400" y="870938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3" hasCustomPrompt="1"/>
          </p:nvPr>
        </p:nvSpPr>
        <p:spPr>
          <a:xfrm>
            <a:off x="4044725" y="2652588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4" hasCustomPrompt="1"/>
          </p:nvPr>
        </p:nvSpPr>
        <p:spPr>
          <a:xfrm>
            <a:off x="6392000" y="2652588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16" name="Google Shape;316;p19"/>
          <p:cNvGrpSpPr/>
          <p:nvPr/>
        </p:nvGrpSpPr>
        <p:grpSpPr>
          <a:xfrm rot="10800000">
            <a:off x="270300" y="100"/>
            <a:ext cx="5119600" cy="5161550"/>
            <a:chOff x="3754175" y="-18100"/>
            <a:chExt cx="5119600" cy="5161550"/>
          </a:xfrm>
        </p:grpSpPr>
        <p:sp>
          <p:nvSpPr>
            <p:cNvPr id="317" name="Google Shape;317;p19"/>
            <p:cNvSpPr/>
            <p:nvPr/>
          </p:nvSpPr>
          <p:spPr>
            <a:xfrm>
              <a:off x="5500325" y="0"/>
              <a:ext cx="457200" cy="81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6070750" y="-18100"/>
              <a:ext cx="469200" cy="52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6076750" y="608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6076750" y="11649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4343350" y="0"/>
              <a:ext cx="457200" cy="52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3754175" y="0"/>
              <a:ext cx="469200" cy="28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4921825" y="0"/>
              <a:ext cx="457200" cy="38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2532125" y="1578025"/>
            <a:ext cx="2040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subTitle" idx="5"/>
          </p:nvPr>
        </p:nvSpPr>
        <p:spPr>
          <a:xfrm>
            <a:off x="2532125" y="1884913"/>
            <a:ext cx="204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9"/>
          <p:cNvSpPr txBox="1">
            <a:spLocks noGrp="1"/>
          </p:cNvSpPr>
          <p:nvPr>
            <p:ph type="subTitle" idx="6"/>
          </p:nvPr>
        </p:nvSpPr>
        <p:spPr>
          <a:xfrm>
            <a:off x="4879400" y="1578025"/>
            <a:ext cx="2040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38" name="Google Shape;338;p19"/>
          <p:cNvSpPr txBox="1">
            <a:spLocks noGrp="1"/>
          </p:cNvSpPr>
          <p:nvPr>
            <p:ph type="subTitle" idx="7"/>
          </p:nvPr>
        </p:nvSpPr>
        <p:spPr>
          <a:xfrm>
            <a:off x="4879400" y="1884913"/>
            <a:ext cx="204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8"/>
          </p:nvPr>
        </p:nvSpPr>
        <p:spPr>
          <a:xfrm>
            <a:off x="4044725" y="3359675"/>
            <a:ext cx="2040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40" name="Google Shape;340;p19"/>
          <p:cNvSpPr txBox="1">
            <a:spLocks noGrp="1"/>
          </p:cNvSpPr>
          <p:nvPr>
            <p:ph type="subTitle" idx="9"/>
          </p:nvPr>
        </p:nvSpPr>
        <p:spPr>
          <a:xfrm>
            <a:off x="4044725" y="3666563"/>
            <a:ext cx="204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9"/>
          <p:cNvSpPr txBox="1">
            <a:spLocks noGrp="1"/>
          </p:cNvSpPr>
          <p:nvPr>
            <p:ph type="subTitle" idx="13"/>
          </p:nvPr>
        </p:nvSpPr>
        <p:spPr>
          <a:xfrm>
            <a:off x="6392000" y="3359675"/>
            <a:ext cx="2040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42" name="Google Shape;342;p19"/>
          <p:cNvSpPr txBox="1">
            <a:spLocks noGrp="1"/>
          </p:cNvSpPr>
          <p:nvPr>
            <p:ph type="subTitle" idx="14"/>
          </p:nvPr>
        </p:nvSpPr>
        <p:spPr>
          <a:xfrm>
            <a:off x="6392000" y="3666563"/>
            <a:ext cx="204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">
    <p:bg>
      <p:bgPr>
        <a:solidFill>
          <a:schemeClr val="dk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24"/>
          <p:cNvGrpSpPr/>
          <p:nvPr/>
        </p:nvGrpSpPr>
        <p:grpSpPr>
          <a:xfrm>
            <a:off x="279125" y="-12"/>
            <a:ext cx="8594650" cy="1089153"/>
            <a:chOff x="279125" y="-12"/>
            <a:chExt cx="8594650" cy="1089153"/>
          </a:xfrm>
        </p:grpSpPr>
        <p:sp>
          <p:nvSpPr>
            <p:cNvPr id="439" name="Google Shape;439;p24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24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subTitle" idx="1"/>
          </p:nvPr>
        </p:nvSpPr>
        <p:spPr>
          <a:xfrm>
            <a:off x="1751638" y="1952350"/>
            <a:ext cx="23571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458" name="Google Shape;458;p24"/>
          <p:cNvSpPr txBox="1">
            <a:spLocks noGrp="1"/>
          </p:cNvSpPr>
          <p:nvPr>
            <p:ph type="subTitle" idx="2"/>
          </p:nvPr>
        </p:nvSpPr>
        <p:spPr>
          <a:xfrm>
            <a:off x="1751691" y="2252050"/>
            <a:ext cx="23571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24"/>
          <p:cNvSpPr txBox="1">
            <a:spLocks noGrp="1"/>
          </p:cNvSpPr>
          <p:nvPr>
            <p:ph type="subTitle" idx="3"/>
          </p:nvPr>
        </p:nvSpPr>
        <p:spPr>
          <a:xfrm>
            <a:off x="5035113" y="1952350"/>
            <a:ext cx="23571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460" name="Google Shape;460;p24"/>
          <p:cNvSpPr txBox="1">
            <a:spLocks noGrp="1"/>
          </p:cNvSpPr>
          <p:nvPr>
            <p:ph type="subTitle" idx="4"/>
          </p:nvPr>
        </p:nvSpPr>
        <p:spPr>
          <a:xfrm>
            <a:off x="5035166" y="2252050"/>
            <a:ext cx="23571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24"/>
          <p:cNvSpPr txBox="1">
            <a:spLocks noGrp="1"/>
          </p:cNvSpPr>
          <p:nvPr>
            <p:ph type="subTitle" idx="5"/>
          </p:nvPr>
        </p:nvSpPr>
        <p:spPr>
          <a:xfrm>
            <a:off x="1751691" y="3699925"/>
            <a:ext cx="23571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462" name="Google Shape;462;p24"/>
          <p:cNvSpPr txBox="1">
            <a:spLocks noGrp="1"/>
          </p:cNvSpPr>
          <p:nvPr>
            <p:ph type="subTitle" idx="6"/>
          </p:nvPr>
        </p:nvSpPr>
        <p:spPr>
          <a:xfrm>
            <a:off x="1751691" y="3999625"/>
            <a:ext cx="23571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24"/>
          <p:cNvSpPr txBox="1">
            <a:spLocks noGrp="1"/>
          </p:cNvSpPr>
          <p:nvPr>
            <p:ph type="subTitle" idx="7"/>
          </p:nvPr>
        </p:nvSpPr>
        <p:spPr>
          <a:xfrm>
            <a:off x="5035113" y="3699925"/>
            <a:ext cx="23571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464" name="Google Shape;464;p24"/>
          <p:cNvSpPr txBox="1">
            <a:spLocks noGrp="1"/>
          </p:cNvSpPr>
          <p:nvPr>
            <p:ph type="subTitle" idx="8"/>
          </p:nvPr>
        </p:nvSpPr>
        <p:spPr>
          <a:xfrm>
            <a:off x="5035166" y="3999625"/>
            <a:ext cx="23571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1400" y="1152475"/>
            <a:ext cx="7721100" cy="3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idact Gothic"/>
              <a:buChar char="■"/>
              <a:defRPr sz="1800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5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9"/>
          <p:cNvSpPr txBox="1">
            <a:spLocks noGrp="1"/>
          </p:cNvSpPr>
          <p:nvPr>
            <p:ph type="ctrTitle"/>
          </p:nvPr>
        </p:nvSpPr>
        <p:spPr>
          <a:xfrm>
            <a:off x="555952" y="1419450"/>
            <a:ext cx="5238300" cy="18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M-Kopa in Rural Kenya </a:t>
            </a:r>
            <a:endParaRPr dirty="0"/>
          </a:p>
        </p:txBody>
      </p:sp>
      <p:sp>
        <p:nvSpPr>
          <p:cNvPr id="525" name="Google Shape;525;p29"/>
          <p:cNvSpPr txBox="1">
            <a:spLocks noGrp="1"/>
          </p:cNvSpPr>
          <p:nvPr>
            <p:ph type="subTitle" idx="1"/>
          </p:nvPr>
        </p:nvSpPr>
        <p:spPr>
          <a:xfrm>
            <a:off x="555952" y="3314850"/>
            <a:ext cx="52383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Role of Technology in t</a:t>
            </a:r>
            <a:r>
              <a:rPr lang="en-US" dirty="0"/>
              <a:t>he</a:t>
            </a:r>
            <a:r>
              <a:rPr lang="en" dirty="0"/>
              <a:t> Business M</a:t>
            </a:r>
            <a:r>
              <a:rPr lang="en-US" dirty="0"/>
              <a:t>o</a:t>
            </a:r>
            <a:r>
              <a:rPr lang="en" dirty="0"/>
              <a:t>del </a:t>
            </a:r>
            <a:endParaRPr dirty="0"/>
          </a:p>
        </p:txBody>
      </p:sp>
      <p:sp>
        <p:nvSpPr>
          <p:cNvPr id="5" name="Google Shape;525;p29">
            <a:extLst>
              <a:ext uri="{FF2B5EF4-FFF2-40B4-BE49-F238E27FC236}">
                <a16:creationId xmlns:a16="http://schemas.microsoft.com/office/drawing/2014/main" id="{B1F0922C-1506-4208-A5A1-D21B40CCA839}"/>
              </a:ext>
            </a:extLst>
          </p:cNvPr>
          <p:cNvSpPr txBox="1">
            <a:spLocks/>
          </p:cNvSpPr>
          <p:nvPr/>
        </p:nvSpPr>
        <p:spPr>
          <a:xfrm>
            <a:off x="555952" y="4198770"/>
            <a:ext cx="52383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idact Gothic"/>
              <a:buNone/>
              <a:defRPr sz="2000" b="0" i="0" u="none" strike="noStrike" cap="non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1600" dirty="0"/>
              <a:t>By Lyndon Sam </a:t>
            </a:r>
          </a:p>
          <a:p>
            <a:pPr marL="0" indent="0"/>
            <a:r>
              <a:rPr lang="en-US" sz="1600" dirty="0"/>
              <a:t>Supervisors: Jonathan Greenacre &amp; </a:t>
            </a:r>
          </a:p>
          <a:p>
            <a:pPr marL="0" indent="0"/>
            <a:r>
              <a:rPr lang="en-US" sz="1600" dirty="0" err="1"/>
              <a:t>Shinsuke</a:t>
            </a:r>
            <a:r>
              <a:rPr lang="en-US" sz="1600" dirty="0"/>
              <a:t> Tanaka </a:t>
            </a:r>
          </a:p>
          <a:p>
            <a:pPr marL="0" indent="0"/>
            <a:r>
              <a:rPr lang="en-US" sz="1600" dirty="0"/>
              <a:t>Summer 2020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0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Problem</a:t>
            </a:r>
            <a:endParaRPr dirty="0"/>
          </a:p>
        </p:txBody>
      </p:sp>
      <p:pic>
        <p:nvPicPr>
          <p:cNvPr id="1026" name="Picture 2" descr="Goal 7 | Department of Economic and Social Affairs">
            <a:extLst>
              <a:ext uri="{FF2B5EF4-FFF2-40B4-BE49-F238E27FC236}">
                <a16:creationId xmlns:a16="http://schemas.microsoft.com/office/drawing/2014/main" id="{F7231594-D7A1-4125-826B-6AD2F92E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373886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88A198-8026-4CAA-8A40-A36E10AFAEC6}"/>
              </a:ext>
            </a:extLst>
          </p:cNvPr>
          <p:cNvSpPr txBox="1"/>
          <p:nvPr/>
        </p:nvSpPr>
        <p:spPr>
          <a:xfrm>
            <a:off x="2231136" y="2218563"/>
            <a:ext cx="5797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Kelly Slab" panose="020B0604020202020204" charset="0"/>
              </a:rPr>
              <a:t>Solar technology is available – but companies can’t reach rural areas due to unreliable infrastructure, high fixed costs, low information on demand and lack of familiarity with local communities </a:t>
            </a:r>
          </a:p>
          <a:p>
            <a:endParaRPr lang="en-US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Kelly Slab" panose="020B0604020202020204" charset="0"/>
              </a:rPr>
              <a:t>Multilateral Development Banks are throwing money at the problem – World Bank provided over $11.5bn towards renewable energy, but Sub-Saharan Africa has the slowest rate of growth in renewables capacity.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00136B-0B93-47A8-B5E2-93005ACF1314}"/>
              </a:ext>
            </a:extLst>
          </p:cNvPr>
          <p:cNvSpPr txBox="1"/>
          <p:nvPr/>
        </p:nvSpPr>
        <p:spPr>
          <a:xfrm>
            <a:off x="2231136" y="1373886"/>
            <a:ext cx="5797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Kelly Slab" panose="020B0604020202020204" charset="0"/>
              </a:rPr>
              <a:t>45% of the population (84% of rural population) is off-grid – meaning they are using unsustainable sources of energy like firewood, kerosene, and paraffin.</a:t>
            </a:r>
          </a:p>
        </p:txBody>
      </p:sp>
    </p:spTree>
    <p:extLst>
      <p:ext uri="{BB962C8B-B14F-4D97-AF65-F5344CB8AC3E}">
        <p14:creationId xmlns:p14="http://schemas.microsoft.com/office/powerpoint/2010/main" val="166153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nya's M-Kopa is set to deliver solar power to a million homes — Quartz  Africa">
            <a:extLst>
              <a:ext uri="{FF2B5EF4-FFF2-40B4-BE49-F238E27FC236}">
                <a16:creationId xmlns:a16="http://schemas.microsoft.com/office/drawing/2014/main" id="{CB721E70-FC0E-4220-AEE1-3A366D17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39" y="1907380"/>
            <a:ext cx="4958262" cy="32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erview with Chad Larson: Co-founder and Finance Director, M-KOPA | Skoll  Centre Blog">
            <a:extLst>
              <a:ext uri="{FF2B5EF4-FFF2-40B4-BE49-F238E27FC236}">
                <a16:creationId xmlns:a16="http://schemas.microsoft.com/office/drawing/2014/main" id="{54C3BC06-3113-4850-AD87-9452F621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7381"/>
            <a:ext cx="4314825" cy="32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F050FEE-E222-4E79-9D96-E0A8B4349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693" y="405880"/>
            <a:ext cx="2406139" cy="7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0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M-</a:t>
            </a:r>
            <a:r>
              <a:rPr lang="en-US" dirty="0" err="1"/>
              <a:t>Kopa’s</a:t>
            </a:r>
            <a:r>
              <a:rPr lang="en-US" dirty="0"/>
              <a:t> Secret to Success</a:t>
            </a:r>
            <a:endParaRPr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078B996-7D51-4720-87A8-047F58A79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648" y="1611630"/>
            <a:ext cx="1243584" cy="11773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D48551-18DE-4E64-A856-AA50C8C7A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0072" y="1472281"/>
            <a:ext cx="1414272" cy="141427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B159C17-9891-4789-AA45-CCFBA6A4E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7885" y="1472280"/>
            <a:ext cx="1414273" cy="14142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39BD1C-9AE3-4BBD-933D-05EC2B26EABC}"/>
              </a:ext>
            </a:extLst>
          </p:cNvPr>
          <p:cNvSpPr txBox="1"/>
          <p:nvPr/>
        </p:nvSpPr>
        <p:spPr>
          <a:xfrm>
            <a:off x="248316" y="3057525"/>
            <a:ext cx="222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Kelly Slab" panose="020B0604020202020204" charset="0"/>
              </a:rPr>
              <a:t>Pay-As-You-Go Model </a:t>
            </a:r>
          </a:p>
          <a:p>
            <a:r>
              <a:rPr lang="en-US" dirty="0">
                <a:solidFill>
                  <a:schemeClr val="accent1"/>
                </a:solidFill>
                <a:latin typeface="Kelly Slab" panose="020B0604020202020204" charset="0"/>
              </a:rPr>
              <a:t>(Based on Mobile Money)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EFE886-94F3-4C7E-8594-896FFF7DEFEA}"/>
              </a:ext>
            </a:extLst>
          </p:cNvPr>
          <p:cNvSpPr txBox="1"/>
          <p:nvPr/>
        </p:nvSpPr>
        <p:spPr>
          <a:xfrm>
            <a:off x="3225497" y="3057525"/>
            <a:ext cx="244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Kelly Slab" panose="020B0604020202020204" charset="0"/>
              </a:rPr>
              <a:t>Sales Agent Network Equipped with Smartphones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BDBD4D-1DC7-4518-972E-C24F849D888F}"/>
              </a:ext>
            </a:extLst>
          </p:cNvPr>
          <p:cNvSpPr txBox="1"/>
          <p:nvPr/>
        </p:nvSpPr>
        <p:spPr>
          <a:xfrm>
            <a:off x="6422945" y="3057525"/>
            <a:ext cx="222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Kelly Slab" panose="020B0604020202020204" charset="0"/>
              </a:rPr>
              <a:t>Remote-Controlled Solar Panels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775;p40">
            <a:extLst>
              <a:ext uri="{FF2B5EF4-FFF2-40B4-BE49-F238E27FC236}">
                <a16:creationId xmlns:a16="http://schemas.microsoft.com/office/drawing/2014/main" id="{1ED1F981-DAA5-40E2-9A72-E794ADAB04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PAYGO Model </a:t>
            </a:r>
            <a:endParaRPr dirty="0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0F00FFC5-656B-47C9-B6A1-175047B7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1187909"/>
            <a:ext cx="2752344" cy="20216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2F5B7B-53DC-4F99-AFD8-0F1EC1D4F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31" y="3530711"/>
            <a:ext cx="5443536" cy="16127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9111D2-8173-439C-BE1C-EC1B3CFB9CD7}"/>
              </a:ext>
            </a:extLst>
          </p:cNvPr>
          <p:cNvSpPr txBox="1"/>
          <p:nvPr/>
        </p:nvSpPr>
        <p:spPr>
          <a:xfrm>
            <a:off x="3407569" y="1543006"/>
            <a:ext cx="55149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Basic M-</a:t>
            </a:r>
            <a:r>
              <a:rPr lang="en-US" b="1" dirty="0" err="1">
                <a:solidFill>
                  <a:srgbClr val="FFFFFF"/>
                </a:solidFill>
                <a:latin typeface="Kelly Slab"/>
                <a:sym typeface="Kelly Slab"/>
              </a:rPr>
              <a:t>Kopa</a:t>
            </a:r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 Package: </a:t>
            </a:r>
            <a:r>
              <a:rPr lang="en-US" b="1" dirty="0">
                <a:solidFill>
                  <a:srgbClr val="0070C0"/>
                </a:solidFill>
                <a:latin typeface="Kelly Slab"/>
                <a:sym typeface="Kelly Slab"/>
              </a:rPr>
              <a:t>$27.63 </a:t>
            </a:r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for installation and </a:t>
            </a:r>
            <a:r>
              <a:rPr lang="en-US" b="1" dirty="0">
                <a:solidFill>
                  <a:srgbClr val="0070C0"/>
                </a:solidFill>
                <a:latin typeface="Kelly Slab"/>
                <a:sym typeface="Kelly Slab"/>
              </a:rPr>
              <a:t>$0.46 </a:t>
            </a:r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daily. </a:t>
            </a: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Total Cost over 365 days: </a:t>
            </a:r>
            <a:r>
              <a:rPr lang="en-US" b="1" dirty="0">
                <a:solidFill>
                  <a:srgbClr val="0070C0"/>
                </a:solidFill>
                <a:latin typeface="Kelly Slab"/>
                <a:sym typeface="Kelly Slab"/>
              </a:rPr>
              <a:t>$195.71 </a:t>
            </a: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Total Cost of Alternatives (Kerosene, Batteries, Firewood, Mobile Charging Services): </a:t>
            </a:r>
            <a:r>
              <a:rPr lang="en-US" b="1" dirty="0">
                <a:solidFill>
                  <a:srgbClr val="0070C0"/>
                </a:solidFill>
                <a:latin typeface="Kelly Slab"/>
                <a:sym typeface="Kelly Slab"/>
              </a:rPr>
              <a:t>$272 </a:t>
            </a: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M-</a:t>
            </a:r>
            <a:r>
              <a:rPr lang="en-US" b="1" dirty="0" err="1">
                <a:solidFill>
                  <a:srgbClr val="FFFFFF"/>
                </a:solidFill>
                <a:latin typeface="Kelly Slab"/>
                <a:sym typeface="Kelly Slab"/>
              </a:rPr>
              <a:t>Kopa</a:t>
            </a:r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 offers better technology and </a:t>
            </a:r>
            <a:r>
              <a:rPr lang="en-US" b="1" dirty="0">
                <a:solidFill>
                  <a:srgbClr val="0070C0"/>
                </a:solidFill>
                <a:latin typeface="Kelly Slab"/>
                <a:sym typeface="Kelly Slab"/>
              </a:rPr>
              <a:t>$76.30 </a:t>
            </a:r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of savings </a:t>
            </a:r>
          </a:p>
        </p:txBody>
      </p:sp>
    </p:spTree>
    <p:extLst>
      <p:ext uri="{BB962C8B-B14F-4D97-AF65-F5344CB8AC3E}">
        <p14:creationId xmlns:p14="http://schemas.microsoft.com/office/powerpoint/2010/main" val="140462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E163-C5AE-471E-8F1A-C5F2DEBC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Agent Network</a:t>
            </a:r>
          </a:p>
        </p:txBody>
      </p:sp>
      <p:pic>
        <p:nvPicPr>
          <p:cNvPr id="2050" name="Picture 2" descr="Agnes - M-KOPA Phone Sales Representative - M-KOPA">
            <a:extLst>
              <a:ext uri="{FF2B5EF4-FFF2-40B4-BE49-F238E27FC236}">
                <a16:creationId xmlns:a16="http://schemas.microsoft.com/office/drawing/2014/main" id="{3A06270D-92A2-4840-9947-5356986E6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56" y="1479739"/>
            <a:ext cx="4350544" cy="22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0C9ECF-7BDD-40B6-9771-18CCF0512DCB}"/>
              </a:ext>
            </a:extLst>
          </p:cNvPr>
          <p:cNvSpPr txBox="1"/>
          <p:nvPr/>
        </p:nvSpPr>
        <p:spPr>
          <a:xfrm>
            <a:off x="335756" y="1556087"/>
            <a:ext cx="40147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Kelly Slab"/>
                <a:sym typeface="Kelly Slab"/>
              </a:rPr>
              <a:t>2000</a:t>
            </a:r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 commission-based sales agents </a:t>
            </a: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8-10% Commission </a:t>
            </a: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Recruited based on familiarity with local areas</a:t>
            </a: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Navigate using Geographic Mapping </a:t>
            </a: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Use “tea parties” to aggregate demand and create social incentives to buy</a:t>
            </a: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Use Microsoft Kaizala for communication, training, sales data and stock management. </a:t>
            </a: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rgbClr val="FFFFFF"/>
                </a:solidFill>
                <a:latin typeface="Kelly Slab"/>
                <a:sym typeface="Kelly Slab"/>
              </a:rPr>
              <a:t>Register New Customers on the Spot by taking a picture and creating a profile. </a:t>
            </a:r>
          </a:p>
        </p:txBody>
      </p:sp>
    </p:spTree>
    <p:extLst>
      <p:ext uri="{BB962C8B-B14F-4D97-AF65-F5344CB8AC3E}">
        <p14:creationId xmlns:p14="http://schemas.microsoft.com/office/powerpoint/2010/main" val="178855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E163-C5AE-471E-8F1A-C5F2DEBC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GSM-Enhanced Solar Equipment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C9ECF-7BDD-40B6-9771-18CCF0512DCB}"/>
              </a:ext>
            </a:extLst>
          </p:cNvPr>
          <p:cNvSpPr txBox="1"/>
          <p:nvPr/>
        </p:nvSpPr>
        <p:spPr>
          <a:xfrm>
            <a:off x="335756" y="1556087"/>
            <a:ext cx="4014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Kelly Slab"/>
                <a:sym typeface="Kelly Slab"/>
              </a:rPr>
              <a:t>Allows M-</a:t>
            </a:r>
            <a:r>
              <a:rPr lang="en-US" b="1" dirty="0" err="1">
                <a:solidFill>
                  <a:schemeClr val="accent1"/>
                </a:solidFill>
                <a:latin typeface="Kelly Slab"/>
                <a:sym typeface="Kelly Slab"/>
              </a:rPr>
              <a:t>Kopa</a:t>
            </a:r>
            <a:r>
              <a:rPr lang="en-US" b="1" dirty="0">
                <a:solidFill>
                  <a:schemeClr val="accent1"/>
                </a:solidFill>
                <a:latin typeface="Kelly Slab"/>
                <a:sym typeface="Kelly Slab"/>
              </a:rPr>
              <a:t> to monitor customer behavior, energy consumption patterns, extend credit to device owners, and transmit data between machines. </a:t>
            </a:r>
          </a:p>
          <a:p>
            <a:endParaRPr lang="en-US" b="1" dirty="0">
              <a:solidFill>
                <a:schemeClr val="accent1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chemeClr val="accent1"/>
                </a:solidFill>
                <a:latin typeface="Kelly Slab"/>
                <a:sym typeface="Kelly Slab"/>
              </a:rPr>
              <a:t>M-</a:t>
            </a:r>
            <a:r>
              <a:rPr lang="en-US" b="1" dirty="0" err="1">
                <a:solidFill>
                  <a:schemeClr val="accent1"/>
                </a:solidFill>
                <a:latin typeface="Kelly Slab"/>
                <a:sym typeface="Kelly Slab"/>
              </a:rPr>
              <a:t>Kopa</a:t>
            </a:r>
            <a:r>
              <a:rPr lang="en-US" b="1" dirty="0">
                <a:solidFill>
                  <a:schemeClr val="accent1"/>
                </a:solidFill>
                <a:latin typeface="Kelly Slab"/>
                <a:sym typeface="Kelly Slab"/>
              </a:rPr>
              <a:t> can also shut off and restore service based on payment regularity </a:t>
            </a:r>
          </a:p>
          <a:p>
            <a:endParaRPr lang="en-US" b="1" dirty="0">
              <a:solidFill>
                <a:schemeClr val="accent1"/>
              </a:solidFill>
              <a:latin typeface="Kelly Slab"/>
              <a:sym typeface="Kelly Slab"/>
            </a:endParaRPr>
          </a:p>
          <a:p>
            <a:r>
              <a:rPr lang="en-US" b="1" dirty="0">
                <a:solidFill>
                  <a:schemeClr val="accent1"/>
                </a:solidFill>
                <a:latin typeface="Kelly Slab"/>
                <a:sym typeface="Kelly Slab"/>
              </a:rPr>
              <a:t>Customers facing financial hardship can suspend payment for 30 days with no penalty </a:t>
            </a:r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  <a:p>
            <a:endParaRPr lang="en-US" b="1" dirty="0">
              <a:solidFill>
                <a:srgbClr val="FFFFFF"/>
              </a:solidFill>
              <a:latin typeface="Kelly Slab"/>
              <a:sym typeface="Kelly Slab"/>
            </a:endParaRPr>
          </a:p>
        </p:txBody>
      </p:sp>
      <p:pic>
        <p:nvPicPr>
          <p:cNvPr id="3074" name="Picture 2" descr="About - M-KOPA">
            <a:extLst>
              <a:ext uri="{FF2B5EF4-FFF2-40B4-BE49-F238E27FC236}">
                <a16:creationId xmlns:a16="http://schemas.microsoft.com/office/drawing/2014/main" id="{C1AA2744-40F7-4BBD-8513-3C01E2FA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44" y="1450132"/>
            <a:ext cx="4221956" cy="25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0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498668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M-</a:t>
            </a:r>
            <a:r>
              <a:rPr lang="en-US" dirty="0" err="1"/>
              <a:t>Kopa’s</a:t>
            </a:r>
            <a:r>
              <a:rPr lang="en-US" dirty="0"/>
              <a:t> Impact</a:t>
            </a:r>
            <a:endParaRPr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3A3F69-4C7B-4520-AFB4-6740E75E8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285" y="1102608"/>
            <a:ext cx="1630419" cy="167878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6779606-2625-41FD-98B0-928DFDCF7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1173" y="1057601"/>
            <a:ext cx="1769176" cy="182165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A9D7892-DF9B-4436-AA6B-8E68E5D26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603967" y="1071253"/>
            <a:ext cx="1567976" cy="16144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89D2D33-FE70-458B-AAF3-BFBF164C0271}"/>
              </a:ext>
            </a:extLst>
          </p:cNvPr>
          <p:cNvSpPr txBox="1"/>
          <p:nvPr/>
        </p:nvSpPr>
        <p:spPr>
          <a:xfrm>
            <a:off x="174093" y="2685740"/>
            <a:ext cx="31007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200" b="1" i="0" u="none" strike="noStrike" baseline="0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Generates over 72,000 mobile payments per day </a:t>
            </a:r>
          </a:p>
          <a:p>
            <a:endParaRPr lang="en-US" sz="1200" b="1" i="0" u="none" strike="noStrike" baseline="0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80% of clients report an increase in income after using an M-</a:t>
            </a:r>
            <a:r>
              <a:rPr lang="en-US" sz="1200" b="1" i="0" u="none" strike="noStrike" baseline="0" dirty="0" err="1">
                <a:solidFill>
                  <a:schemeClr val="accent1"/>
                </a:solidFill>
                <a:latin typeface="Kelly Slab" panose="020B0604020202020204" charset="0"/>
              </a:rPr>
              <a:t>Kopa</a:t>
            </a:r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 product </a:t>
            </a:r>
          </a:p>
          <a:p>
            <a:endParaRPr lang="en-US" sz="1200" b="1" i="0" u="none" strike="noStrike" baseline="0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Average household saves approx. $750 over 4 years </a:t>
            </a:r>
          </a:p>
          <a:p>
            <a:endParaRPr lang="en-US" sz="1200" b="1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46% of households use M-</a:t>
            </a:r>
            <a:r>
              <a:rPr lang="en-US" sz="1200" b="1" i="0" u="none" strike="noStrike" baseline="0" dirty="0" err="1">
                <a:solidFill>
                  <a:schemeClr val="accent1"/>
                </a:solidFill>
                <a:latin typeface="Kelly Slab" panose="020B0604020202020204" charset="0"/>
              </a:rPr>
              <a:t>Kopa</a:t>
            </a:r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 to support a business or income-generating activity </a:t>
            </a: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	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1E1E8B-889B-4F3D-AE5D-715FE283E601}"/>
              </a:ext>
            </a:extLst>
          </p:cNvPr>
          <p:cNvSpPr txBox="1"/>
          <p:nvPr/>
        </p:nvSpPr>
        <p:spPr>
          <a:xfrm>
            <a:off x="3661173" y="2879256"/>
            <a:ext cx="2553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200" b="1" i="0" u="none" strike="noStrike" baseline="0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Kelly Slab" panose="020B0604020202020204" charset="0"/>
              </a:rPr>
              <a:t>Customers enjoy 62.5 million hours of kerosene-free lighting per month </a:t>
            </a:r>
          </a:p>
          <a:p>
            <a:endParaRPr lang="en-US" sz="1200" b="1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Kelly Slab" panose="020B0604020202020204" charset="0"/>
              </a:rPr>
              <a:t>84% reduction in kerosene usage (2017) </a:t>
            </a:r>
          </a:p>
          <a:p>
            <a:endParaRPr lang="en-US" sz="1200" b="1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Kelly Slab" panose="020B0604020202020204" charset="0"/>
              </a:rPr>
              <a:t>Tons of CO2 to be reduced over product lifetimes: 1.7 million 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Kelly Slab" panose="020B0604020202020204" charset="0"/>
              </a:rPr>
              <a:t>	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Kelly Slab" panose="020B0604020202020204" charset="0"/>
              </a:rPr>
              <a:t>	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3FBAEA-BFDE-41F7-9136-E135F3EC5D19}"/>
              </a:ext>
            </a:extLst>
          </p:cNvPr>
          <p:cNvSpPr txBox="1"/>
          <p:nvPr/>
        </p:nvSpPr>
        <p:spPr>
          <a:xfrm>
            <a:off x="6336222" y="3034704"/>
            <a:ext cx="2886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Increased security</a:t>
            </a: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 </a:t>
            </a: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More family time </a:t>
            </a: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Better educational outcomes for children </a:t>
            </a:r>
          </a:p>
          <a:p>
            <a:endParaRPr lang="en-US" sz="1200" b="1" i="0" u="none" strike="noStrike" baseline="0" dirty="0">
              <a:solidFill>
                <a:schemeClr val="accent1"/>
              </a:solidFill>
              <a:latin typeface="Kelly Slab" panose="020B0604020202020204" charset="0"/>
            </a:endParaRP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Better access to information </a:t>
            </a:r>
          </a:p>
          <a:p>
            <a:r>
              <a:rPr lang="en-US" sz="1200" b="1" i="0" u="none" strike="noStrike" baseline="0" dirty="0">
                <a:solidFill>
                  <a:schemeClr val="accent1"/>
                </a:solidFill>
                <a:latin typeface="Kelly Slab" panose="020B0604020202020204" charset="0"/>
              </a:rPr>
              <a:t>	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Kelly Slab" panose="020B060402020202020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40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1163C1-92A2-4291-B855-D8D89963C11E}"/>
              </a:ext>
            </a:extLst>
          </p:cNvPr>
          <p:cNvSpPr txBox="1"/>
          <p:nvPr/>
        </p:nvSpPr>
        <p:spPr>
          <a:xfrm>
            <a:off x="3026664" y="862655"/>
            <a:ext cx="5193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Kelly Slab" panose="020B0604020202020204" charset="0"/>
              </a:rPr>
              <a:t>Research Methods, Limitations </a:t>
            </a:r>
          </a:p>
          <a:p>
            <a:r>
              <a:rPr lang="en-US" sz="4000" dirty="0">
                <a:solidFill>
                  <a:schemeClr val="accent1"/>
                </a:solidFill>
                <a:latin typeface="Kelly Slab" panose="020B0604020202020204" charset="0"/>
              </a:rPr>
              <a:t>&amp; Next Steps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novative Technology by Slidesgo">
  <a:themeElements>
    <a:clrScheme name="Simple Light">
      <a:dk1>
        <a:srgbClr val="FF887A"/>
      </a:dk1>
      <a:lt1>
        <a:srgbClr val="E86370"/>
      </a:lt1>
      <a:dk2>
        <a:srgbClr val="FFC5DF"/>
      </a:dk2>
      <a:lt2>
        <a:srgbClr val="CC4D87"/>
      </a:lt2>
      <a:accent1>
        <a:srgbClr val="FFFFFF"/>
      </a:accent1>
      <a:accent2>
        <a:srgbClr val="000000"/>
      </a:accent2>
      <a:accent3>
        <a:srgbClr val="FF887A"/>
      </a:accent3>
      <a:accent4>
        <a:srgbClr val="E86F81"/>
      </a:accent4>
      <a:accent5>
        <a:srgbClr val="FF87D6"/>
      </a:accent5>
      <a:accent6>
        <a:srgbClr val="DE6FE8"/>
      </a:accent6>
      <a:hlink>
        <a:srgbClr val="CC4D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413</Words>
  <Application>Microsoft Office PowerPoint</Application>
  <PresentationFormat>On-screen Show (16:9)</PresentationFormat>
  <Paragraphs>72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Kelly Slab</vt:lpstr>
      <vt:lpstr>Didact Gothic</vt:lpstr>
      <vt:lpstr>Innovative Technology by Slidesgo</vt:lpstr>
      <vt:lpstr> M-Kopa in Rural Kenya </vt:lpstr>
      <vt:lpstr>The Problem</vt:lpstr>
      <vt:lpstr>PowerPoint Presentation</vt:lpstr>
      <vt:lpstr>M-Kopa’s Secret to Success</vt:lpstr>
      <vt:lpstr>PAYGO Model </vt:lpstr>
      <vt:lpstr>Sales Agent Network</vt:lpstr>
      <vt:lpstr>GSM-Enhanced Solar Equipment</vt:lpstr>
      <vt:lpstr>M-Kopa’s Impact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M-Kopa in Rural Kenya </dc:title>
  <cp:lastModifiedBy>Sam, Lyndon R</cp:lastModifiedBy>
  <cp:revision>13</cp:revision>
  <dcterms:modified xsi:type="dcterms:W3CDTF">2021-03-21T22:03:29Z</dcterms:modified>
</cp:coreProperties>
</file>