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5" r:id="rId4"/>
  </p:sldMasterIdLst>
  <p:notesMasterIdLst>
    <p:notesMasterId r:id="rId13"/>
  </p:notesMasterIdLst>
  <p:sldIdLst>
    <p:sldId id="2147375970" r:id="rId5"/>
    <p:sldId id="2147474700" r:id="rId6"/>
    <p:sldId id="2147474705" r:id="rId7"/>
    <p:sldId id="2147474703" r:id="rId8"/>
    <p:sldId id="2147474704" r:id="rId9"/>
    <p:sldId id="2147474710" r:id="rId10"/>
    <p:sldId id="2147474712" r:id="rId11"/>
    <p:sldId id="2147474713" r:id="rId12"/>
  </p:sldIdLst>
  <p:sldSz cx="9144000" cy="5143500" type="screen16x9"/>
  <p:notesSz cx="6794500" cy="9906000"/>
  <p:custDataLst>
    <p:tags r:id="rId14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892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18061F-4CE8-7C72-A8B8-0B6A5D9E9598}" name="Jacquet-Bondoux, Laurence /FR" initials="JBL/" userId="S::laurence.jacquet-bondoux@sanofi.com::914aad7a-bc7d-4a43-aa49-3814da68a9e3" providerId="AD"/>
  <p188:author id="{6207D547-5E88-8849-8A6A-45342B583D94}" name="Coumel, Sylvie /FR" initials="CS/" userId="S::Sylvie.Coumel@sanofi.com::75172e10-f35a-42eb-b3ad-896772e18687" providerId="AD"/>
  <p188:author id="{CABEED4A-A712-775A-C7DB-EEBD2DDF71D3}" name="Marise, Lakshmi /IN" initials="ML/" userId="S::Lakshmi.Marise@sanofi.com::ae685f2a-cb87-4219-a59d-93a25de2a2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oks, Beth /US" initials="BB/" lastIdx="14" clrIdx="0"/>
  <p:cmAuthor id="7" name="Alonso Alonso, Miguel /US" initials="AAM/" lastIdx="3" clrIdx="7">
    <p:extLst>
      <p:ext uri="{19B8F6BF-5375-455C-9EA6-DF929625EA0E}">
        <p15:presenceInfo xmlns:p15="http://schemas.microsoft.com/office/powerpoint/2012/main" userId="S::Miguel.AlonsoAlonso@sanofi.com::6d289c7c-8f88-4209-9ca4-99c2f2b73673" providerId="AD"/>
      </p:ext>
    </p:extLst>
  </p:cmAuthor>
  <p:cmAuthor id="1" name="Fontana, Debra /AU" initials="FD/" lastIdx="10" clrIdx="1"/>
  <p:cmAuthor id="8" name="Jacquet-Bondoux, Laurence /FR" initials="JL/" lastIdx="14" clrIdx="8">
    <p:extLst>
      <p:ext uri="{19B8F6BF-5375-455C-9EA6-DF929625EA0E}">
        <p15:presenceInfo xmlns:p15="http://schemas.microsoft.com/office/powerpoint/2012/main" userId="S::laurence.jacquet-bondoux@sanofi.com::914aad7a-bc7d-4a43-aa49-3814da68a9e3" providerId="AD"/>
      </p:ext>
    </p:extLst>
  </p:cmAuthor>
  <p:cmAuthor id="2" name="Sposaro, Jean /US" initials="NM53844" lastIdx="17" clrIdx="2"/>
  <p:cmAuthor id="3" name="Malka, Ayelet /US" initials="MA/" lastIdx="19" clrIdx="3"/>
  <p:cmAuthor id="4" name="Martin, Sylvie (CL) /FR" initials="MS(/" lastIdx="3" clrIdx="4"/>
  <p:cmAuthor id="5" name="Soumoudronga, Ravaka /FR/EXT" initials="SR/" lastIdx="8" clrIdx="5"/>
  <p:cmAuthor id="6" name="Hariri, Ali PH/US" initials="HAP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BE006B"/>
    <a:srgbClr val="1D57A0"/>
    <a:srgbClr val="FBFBFB"/>
    <a:srgbClr val="32B75E"/>
    <a:srgbClr val="62D488"/>
    <a:srgbClr val="D8E9F6"/>
    <a:srgbClr val="00A590"/>
    <a:srgbClr val="525CA3"/>
    <a:srgbClr val="E9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0A796-C9B3-4CAF-BEB0-D80E6B08FECF}" v="7" dt="2023-07-19T12:41:57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2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588" tIns="45794" rIns="91588" bIns="4579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588" tIns="45794" rIns="91588" bIns="45794" rtlCol="0"/>
          <a:lstStyle>
            <a:lvl1pPr algn="r">
              <a:defRPr sz="1200"/>
            </a:lvl1pPr>
          </a:lstStyle>
          <a:p>
            <a:fld id="{509DBD7E-BBC0-CB4E-A9CE-047F9A58E69D}" type="datetimeFigureOut">
              <a:rPr lang="fr-FR" smtClean="0"/>
              <a:t>24/07/2023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8" tIns="45794" rIns="91588" bIns="457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67263"/>
            <a:ext cx="5435600" cy="3900487"/>
          </a:xfrm>
          <a:prstGeom prst="rect">
            <a:avLst/>
          </a:prstGeom>
        </p:spPr>
        <p:txBody>
          <a:bodyPr vert="horz" lIns="91588" tIns="45794" rIns="91588" bIns="4579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20"/>
          </a:xfrm>
          <a:prstGeom prst="rect">
            <a:avLst/>
          </a:prstGeom>
        </p:spPr>
        <p:txBody>
          <a:bodyPr vert="horz" lIns="91588" tIns="45794" rIns="91588" bIns="4579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20"/>
          </a:xfrm>
          <a:prstGeom prst="rect">
            <a:avLst/>
          </a:prstGeom>
        </p:spPr>
        <p:txBody>
          <a:bodyPr vert="horz" lIns="91588" tIns="45794" rIns="91588" bIns="45794" rtlCol="0" anchor="b"/>
          <a:lstStyle>
            <a:lvl1pPr algn="r">
              <a:defRPr sz="1200"/>
            </a:lvl1pPr>
          </a:lstStyle>
          <a:p>
            <a:fld id="{C5792C17-AD08-4E4C-AB6D-1035F7AC39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4149" lvl="1" indent="-286211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fr-FR" sz="110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907">
              <a:defRPr/>
            </a:pPr>
            <a:fld id="{C5792C17-AD08-4E4C-AB6D-1035F7AC396F}" type="slidenum">
              <a:rPr lang="fr-FR">
                <a:solidFill>
                  <a:prstClr val="black"/>
                </a:solidFill>
                <a:latin typeface="Verdana" panose="020B0604030504040204" pitchFamily="34" charset="0"/>
              </a:rPr>
              <a:pPr defTabSz="686907">
                <a:defRPr/>
              </a:pPr>
              <a:t>1</a:t>
            </a:fld>
            <a:endParaRPr lang="fr-FR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7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76107-2EC1-4836-BBE2-B29C7F5CEA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76107-2EC1-4836-BBE2-B29C7F5CEA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6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76107-2EC1-4836-BBE2-B29C7F5CEA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1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76107-2EC1-4836-BBE2-B29C7F5CEA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98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76107-2EC1-4836-BBE2-B29C7F5CEA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0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76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76107-2EC1-4836-BBE2-B29C7F5CEA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7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3D9F5E22-FEF8-6C69-267B-484ECF96D31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3" name="Forme libre : forme 9">
              <a:extLst>
                <a:ext uri="{FF2B5EF4-FFF2-40B4-BE49-F238E27FC236}">
                  <a16:creationId xmlns:a16="http://schemas.microsoft.com/office/drawing/2014/main" id="{718B08DA-1935-2A15-49BA-0C9F1CF7257F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" name="Forme libre : forme 10">
              <a:extLst>
                <a:ext uri="{FF2B5EF4-FFF2-40B4-BE49-F238E27FC236}">
                  <a16:creationId xmlns:a16="http://schemas.microsoft.com/office/drawing/2014/main" id="{CC1271CB-E6EC-1831-5B64-81820E76A9FA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>
                <a:solidFill>
                  <a:schemeClr val="accent2"/>
                </a:solidFill>
              </a:endParaRPr>
            </a:p>
          </p:txBody>
        </p:sp>
        <p:sp>
          <p:nvSpPr>
            <p:cNvPr id="5" name="Forme libre : forme 11">
              <a:extLst>
                <a:ext uri="{FF2B5EF4-FFF2-40B4-BE49-F238E27FC236}">
                  <a16:creationId xmlns:a16="http://schemas.microsoft.com/office/drawing/2014/main" id="{E34B5211-571D-28D1-DEA8-E970E20A20BB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927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222" y="3119437"/>
            <a:ext cx="953453" cy="942975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680" y="2265747"/>
            <a:ext cx="838579" cy="3323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24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09318" y="2265747"/>
            <a:ext cx="4888011" cy="332399"/>
          </a:xfrm>
        </p:spPr>
        <p:txBody>
          <a:bodyPr/>
          <a:lstStyle>
            <a:lvl1pPr>
              <a:lnSpc>
                <a:spcPct val="90000"/>
              </a:lnSpc>
              <a:defRPr lang="fr-FR" sz="24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9318" y="298565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09318" y="266561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Graphique 4">
            <a:extLst>
              <a:ext uri="{FF2B5EF4-FFF2-40B4-BE49-F238E27FC236}">
                <a16:creationId xmlns:a16="http://schemas.microsoft.com/office/drawing/2014/main" id="{93732952-FBA2-8187-429D-725C7406E8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224" y="3119438"/>
            <a:ext cx="953453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3918" y="2186523"/>
            <a:ext cx="3712306" cy="1049438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36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36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571500" lvl="0" indent="-571500" algn="l" defTabSz="685800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3918" y="3296919"/>
            <a:ext cx="3712306" cy="532899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14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3918" y="1344695"/>
            <a:ext cx="3712306" cy="704959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22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36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781135" cy="51435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5" name="Graphique 7">
            <a:extLst>
              <a:ext uri="{FF2B5EF4-FFF2-40B4-BE49-F238E27FC236}">
                <a16:creationId xmlns:a16="http://schemas.microsoft.com/office/drawing/2014/main" id="{97899234-8C0A-45D6-866A-B4761ECE529B}"/>
              </a:ext>
            </a:extLst>
          </p:cNvPr>
          <p:cNvGrpSpPr>
            <a:grpSpLocks noChangeAspect="1"/>
          </p:cNvGrpSpPr>
          <p:nvPr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0" name="Forme libre : forme 9">
              <a:extLst>
                <a:ext uri="{FF2B5EF4-FFF2-40B4-BE49-F238E27FC236}">
                  <a16:creationId xmlns:a16="http://schemas.microsoft.com/office/drawing/2014/main" id="{C67ECF22-6217-458A-858C-24E3128A935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10">
              <a:extLst>
                <a:ext uri="{FF2B5EF4-FFF2-40B4-BE49-F238E27FC236}">
                  <a16:creationId xmlns:a16="http://schemas.microsoft.com/office/drawing/2014/main" id="{6297ECCB-4021-462B-9058-6BB3DB8689E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32" name="Forme libre : forme 11">
              <a:extLst>
                <a:ext uri="{FF2B5EF4-FFF2-40B4-BE49-F238E27FC236}">
                  <a16:creationId xmlns:a16="http://schemas.microsoft.com/office/drawing/2014/main" id="{BC37E971-C0A4-4F41-A0F5-C70B56A46C8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2511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Image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3918" y="2186523"/>
            <a:ext cx="3712306" cy="1049438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36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36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571500" lvl="0" indent="-571500" algn="l" defTabSz="685800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3918" y="3296919"/>
            <a:ext cx="3712306" cy="532899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14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3918" y="1344695"/>
            <a:ext cx="3712306" cy="704959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22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36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781135" cy="51435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41A6B5B5-03B8-49D6-8E7D-7234849CFE6E}"/>
              </a:ext>
            </a:extLst>
          </p:cNvPr>
          <p:cNvGrpSpPr>
            <a:grpSpLocks noChangeAspect="1"/>
          </p:cNvGrpSpPr>
          <p:nvPr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1" name="Forme libre : forme 9">
              <a:extLst>
                <a:ext uri="{FF2B5EF4-FFF2-40B4-BE49-F238E27FC236}">
                  <a16:creationId xmlns:a16="http://schemas.microsoft.com/office/drawing/2014/main" id="{894C3BCE-0F75-41F2-8D95-D17AC0094E0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10">
              <a:extLst>
                <a:ext uri="{FF2B5EF4-FFF2-40B4-BE49-F238E27FC236}">
                  <a16:creationId xmlns:a16="http://schemas.microsoft.com/office/drawing/2014/main" id="{3504E00F-BFEB-45F7-8ABF-8EDFD10A356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23" name="Forme libre : forme 11">
              <a:extLst>
                <a:ext uri="{FF2B5EF4-FFF2-40B4-BE49-F238E27FC236}">
                  <a16:creationId xmlns:a16="http://schemas.microsoft.com/office/drawing/2014/main" id="{62970186-18A1-474A-9D38-2066088D8A0F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4570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912231" y="1426436"/>
            <a:ext cx="72515" cy="72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912231" y="3645065"/>
            <a:ext cx="72515" cy="72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4951" y="1875662"/>
            <a:ext cx="3077548" cy="73037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24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04951" y="2617811"/>
            <a:ext cx="3077548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5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5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04951" y="3085124"/>
            <a:ext cx="3077548" cy="248433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4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6638-E995-48BB-9876-A857FD3B91D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6D6CE-9906-47BC-81E7-F3BCA96086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4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340691"/>
            <a:ext cx="8478000" cy="333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071318"/>
            <a:ext cx="8478000" cy="21544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67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46800" y="0"/>
            <a:ext cx="2797200" cy="51435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1135-2E7F-4862-A57B-0D89D53246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2907-EA88-418C-97E1-3343029E06C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573334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340691"/>
            <a:ext cx="5733015" cy="333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071318"/>
            <a:ext cx="5733015" cy="21544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1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000" y="0"/>
            <a:ext cx="4572000" cy="51435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4028251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6" y="1340691"/>
            <a:ext cx="4027926" cy="333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1" y="1071318"/>
            <a:ext cx="4027926" cy="21544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5769F-2F96-4551-BDE3-70B050CA28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3D0679-9C97-423D-9FAF-E650DE7391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4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31200" y="1341758"/>
            <a:ext cx="4028576" cy="18718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4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571999" y="1341758"/>
            <a:ext cx="4021283" cy="18718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4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3730" y="1589370"/>
            <a:ext cx="1755419" cy="3089897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572000" y="1589370"/>
            <a:ext cx="1755419" cy="3089897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9642" y="1589369"/>
            <a:ext cx="2059200" cy="3089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301373" y="1589369"/>
            <a:ext cx="2058403" cy="3089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7D06-DF5C-474E-986B-E5663890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EA9ADB2A-333D-4D22-950C-E486581F2E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3730" y="1071318"/>
            <a:ext cx="8485200" cy="21544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F89BEB-CFED-4938-8F8B-803D5708B553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A481BE-C41F-4472-840A-E2A6B67C2022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2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/>
        </p:nvSpPr>
        <p:spPr>
          <a:xfrm>
            <a:off x="0" y="0"/>
            <a:ext cx="2797200" cy="51435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562" y="100598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1561" y="314154"/>
            <a:ext cx="1034787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51562" y="2515557"/>
            <a:ext cx="1034787" cy="492883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96499" y="100598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96499" y="314154"/>
            <a:ext cx="1034786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41436" y="100598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1435" y="314154"/>
            <a:ext cx="1034785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786373" y="100598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6372" y="314154"/>
            <a:ext cx="1034785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051562" y="3149292"/>
            <a:ext cx="1034787" cy="1529975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98" y="2509781"/>
            <a:ext cx="1034787" cy="500119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6498" y="3149292"/>
            <a:ext cx="1034787" cy="1529975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41433" y="2509781"/>
            <a:ext cx="1034787" cy="500119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41433" y="3149292"/>
            <a:ext cx="1034787" cy="1529975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786367" y="2509781"/>
            <a:ext cx="1034787" cy="500119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86367" y="3149292"/>
            <a:ext cx="1034787" cy="1529975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D48725B-4307-4BEA-B9C9-15E0592A3B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5070" y="289130"/>
            <a:ext cx="883540" cy="2076811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1400" cap="all" baseline="0">
                <a:solidFill>
                  <a:schemeClr val="tx1"/>
                </a:solidFill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2F05-CEDE-4DBD-B401-0C4B8559883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448A-D8A7-4E0C-BE4A-C4F692A4D2C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2118055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3730" y="1071318"/>
            <a:ext cx="2116800" cy="43088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6" y="1319303"/>
            <a:ext cx="2116800" cy="3359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74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/>
        </p:nvSpPr>
        <p:spPr>
          <a:xfrm>
            <a:off x="0" y="0"/>
            <a:ext cx="279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0FAF53-C00F-42B1-925B-79D8B7C9A3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31526" y="1340691"/>
            <a:ext cx="2120260" cy="3338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26800" indent="-2268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457200" indent="-2268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684000" indent="-226800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44A9397C-6D93-4AD9-887C-C623195B45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2749" y="134069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1733B279-DA2E-42A2-AC6A-5AD6F62B3A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64208" y="739124"/>
            <a:ext cx="5546062" cy="214995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 marL="171450" indent="-17145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16F950FC-0480-4153-AB54-FC50B62AF8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8351" y="134069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2EFE1CAB-5EC5-470D-9350-2DD9C9676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953" y="134069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E28A005F-4277-4DBE-97FB-498AB2E8E7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39556" y="134069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34596-12A9-4BAA-8C73-E73781DD9794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ACB5-7B15-46A0-ACC1-B1CC73618FA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FD8C-2B58-418C-8C0C-CF8C1DFC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211805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6130F058-DE5E-4AF9-B296-FB3C01712DC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3730" y="1071318"/>
            <a:ext cx="2116800" cy="43088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0EBD21-251E-5549-1783-59F62C92362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262749" y="2211873"/>
            <a:ext cx="1268510" cy="492883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1C368F5-8367-8003-717B-0E1E56CD0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62749" y="2880664"/>
            <a:ext cx="1268510" cy="1798603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61010473-B381-8D4E-FABE-59CB2552EA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88936" y="2206097"/>
            <a:ext cx="1268510" cy="500119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AE08EF7E-5C0A-002F-6833-F81205E0B5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88936" y="2880664"/>
            <a:ext cx="1268510" cy="1798603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296512FD-5D84-35FD-A358-56A9E0174C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3953" y="2206097"/>
            <a:ext cx="1268510" cy="500119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14FE262A-1EEC-F6CC-CB20-D432FB305B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3953" y="2880664"/>
            <a:ext cx="1268510" cy="1798603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351095D-866D-4C63-63DC-4F5E0E9F58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541760" y="2206097"/>
            <a:ext cx="1268510" cy="500119"/>
          </a:xfrm>
        </p:spPr>
        <p:txBody>
          <a:bodyPr/>
          <a:lstStyle>
            <a:lvl1pPr algn="l">
              <a:lnSpc>
                <a:spcPct val="125000"/>
              </a:lnSpc>
              <a:defRPr sz="1400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CDD22FDE-98BD-E438-F8F4-BDB7914DF2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41760" y="2880664"/>
            <a:ext cx="1268510" cy="1798603"/>
          </a:xfrm>
        </p:spPr>
        <p:txBody>
          <a:bodyPr/>
          <a:lstStyle>
            <a:lvl1pPr algn="l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10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D02E8959-4EFF-AEFF-193D-F4AFB7B60F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3" name="Forme libre : forme 7">
              <a:extLst>
                <a:ext uri="{FF2B5EF4-FFF2-40B4-BE49-F238E27FC236}">
                  <a16:creationId xmlns:a16="http://schemas.microsoft.com/office/drawing/2014/main" id="{0BB3E879-7D33-64BE-0B4E-0BD3FCBC83B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" name="Forme libre : forme 8">
              <a:extLst>
                <a:ext uri="{FF2B5EF4-FFF2-40B4-BE49-F238E27FC236}">
                  <a16:creationId xmlns:a16="http://schemas.microsoft.com/office/drawing/2014/main" id="{3CA45842-81FD-0653-68AA-E1F8210DDFB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>
                <a:solidFill>
                  <a:schemeClr val="accent2"/>
                </a:solidFill>
              </a:endParaRPr>
            </a:p>
          </p:txBody>
        </p:sp>
        <p:sp>
          <p:nvSpPr>
            <p:cNvPr id="5" name="Forme libre : forme 9">
              <a:extLst>
                <a:ext uri="{FF2B5EF4-FFF2-40B4-BE49-F238E27FC236}">
                  <a16:creationId xmlns:a16="http://schemas.microsoft.com/office/drawing/2014/main" id="{B63C163F-42CB-6C13-65EB-E1EBBA3E36BA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9475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246B-9332-44CA-81DF-08CEAC5924F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D91-B8AC-43F3-A5AB-688AA978C3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888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9" userDrawn="1">
          <p15:clr>
            <a:srgbClr val="FBAE40"/>
          </p15:clr>
        </p15:guide>
        <p15:guide id="2" pos="5552" userDrawn="1">
          <p15:clr>
            <a:srgbClr val="FBAE40"/>
          </p15:clr>
        </p15:guide>
        <p15:guide id="3" orient="horz" pos="612" userDrawn="1">
          <p15:clr>
            <a:srgbClr val="FBAE40"/>
          </p15:clr>
        </p15:guide>
        <p15:guide id="4" orient="horz" pos="289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238027"/>
            <a:ext cx="6858000" cy="667446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08583" y="3260202"/>
            <a:ext cx="126835" cy="12593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08583" y="1771699"/>
            <a:ext cx="126835" cy="12593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/>
        </p:nvGrpSpPr>
        <p:grpSpPr>
          <a:xfrm>
            <a:off x="4170047" y="4510417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Forme libre : forme 9">
            <a:extLst>
              <a:ext uri="{FF2B5EF4-FFF2-40B4-BE49-F238E27FC236}">
                <a16:creationId xmlns:a16="http://schemas.microsoft.com/office/drawing/2014/main" id="{D0CE2815-44CF-64A9-0EA4-536D6B4C3621}"/>
              </a:ext>
            </a:extLst>
          </p:cNvPr>
          <p:cNvSpPr>
            <a:spLocks noChangeAspect="1"/>
          </p:cNvSpPr>
          <p:nvPr userDrawn="1"/>
        </p:nvSpPr>
        <p:spPr>
          <a:xfrm>
            <a:off x="4169622" y="4511009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/>
          </a:p>
        </p:txBody>
      </p:sp>
      <p:grpSp>
        <p:nvGrpSpPr>
          <p:cNvPr id="4" name="Graphique 7">
            <a:extLst>
              <a:ext uri="{FF2B5EF4-FFF2-40B4-BE49-F238E27FC236}">
                <a16:creationId xmlns:a16="http://schemas.microsoft.com/office/drawing/2014/main" id="{06B9302B-0510-5F7E-8D6D-FF8D8326DF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70048" y="4510418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5" name="Forme libre : forme 9">
              <a:extLst>
                <a:ext uri="{FF2B5EF4-FFF2-40B4-BE49-F238E27FC236}">
                  <a16:creationId xmlns:a16="http://schemas.microsoft.com/office/drawing/2014/main" id="{243B33CE-CC9D-C4FE-4896-6FADCE384BB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" name="Forme libre : forme 10">
              <a:extLst>
                <a:ext uri="{FF2B5EF4-FFF2-40B4-BE49-F238E27FC236}">
                  <a16:creationId xmlns:a16="http://schemas.microsoft.com/office/drawing/2014/main" id="{E6E9556F-6DC5-2F8E-764E-193121BCD17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>
                <a:solidFill>
                  <a:schemeClr val="accent2"/>
                </a:solidFill>
              </a:endParaRPr>
            </a:p>
          </p:txBody>
        </p:sp>
        <p:sp>
          <p:nvSpPr>
            <p:cNvPr id="7" name="Forme libre : forme 11">
              <a:extLst>
                <a:ext uri="{FF2B5EF4-FFF2-40B4-BE49-F238E27FC236}">
                  <a16:creationId xmlns:a16="http://schemas.microsoft.com/office/drawing/2014/main" id="{8F4BEDB0-0803-316C-3F84-D44D5F833B1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8919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50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64422"/>
            <a:ext cx="8485200" cy="610317"/>
          </a:xfrm>
        </p:spPr>
        <p:txBody>
          <a:bodyPr>
            <a:normAutofit/>
          </a:bodyPr>
          <a:lstStyle>
            <a:lvl1pPr>
              <a:defRPr sz="17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E710F94F-5CC5-4713-B3C2-21FA5F96A0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3730" y="4569135"/>
            <a:ext cx="8478000" cy="109945"/>
          </a:xfr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714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57"/>
              </a:spcBef>
              <a:buFont typeface="Arial" panose="020B0604020202020204" pitchFamily="34" charset="0"/>
              <a:buNone/>
              <a:defRPr sz="1072"/>
            </a:lvl2pPr>
            <a:lvl3pPr>
              <a:lnSpc>
                <a:spcPct val="110000"/>
              </a:lnSpc>
              <a:defRPr lang="en-US" sz="89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893"/>
            </a:lvl4pPr>
            <a:lvl5pPr>
              <a:defRPr sz="89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6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14348" y="3749928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14348" y="1161011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/>
        </p:nvGrpSpPr>
        <p:grpSpPr>
          <a:xfrm>
            <a:off x="4146495" y="333342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43300" y="4580079"/>
            <a:ext cx="2057400" cy="274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0583" y="1444725"/>
            <a:ext cx="6922834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4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10583" y="2818617"/>
            <a:ext cx="6922834" cy="40346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42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0583" y="3384936"/>
            <a:ext cx="6922834" cy="23129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4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2E6416E0-CEBA-327B-651D-1DC4AE48FC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46497" y="333344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3" name="Forme libre : forme 9">
              <a:extLst>
                <a:ext uri="{FF2B5EF4-FFF2-40B4-BE49-F238E27FC236}">
                  <a16:creationId xmlns:a16="http://schemas.microsoft.com/office/drawing/2014/main" id="{E99D034F-8AC5-27C8-A78C-D3E0BB611380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/>
            </a:p>
          </p:txBody>
        </p:sp>
        <p:sp>
          <p:nvSpPr>
            <p:cNvPr id="4" name="Forme libre : forme 10">
              <a:extLst>
                <a:ext uri="{FF2B5EF4-FFF2-40B4-BE49-F238E27FC236}">
                  <a16:creationId xmlns:a16="http://schemas.microsoft.com/office/drawing/2014/main" id="{1A9291F2-BB98-AA1A-523E-A605A152068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>
                <a:solidFill>
                  <a:schemeClr val="accent2"/>
                </a:solidFill>
              </a:endParaRPr>
            </a:p>
          </p:txBody>
        </p:sp>
        <p:sp>
          <p:nvSpPr>
            <p:cNvPr id="5" name="Forme libre : forme 11">
              <a:extLst>
                <a:ext uri="{FF2B5EF4-FFF2-40B4-BE49-F238E27FC236}">
                  <a16:creationId xmlns:a16="http://schemas.microsoft.com/office/drawing/2014/main" id="{5CA109EC-EBF9-1A27-17EE-56BC0A68583A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071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/>
        </p:nvGrpSpPr>
        <p:grpSpPr>
          <a:xfrm>
            <a:off x="4146495" y="333342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14347" y="3749928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14347" y="1161011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0583" y="1444725"/>
            <a:ext cx="6922834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42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10583" y="2818617"/>
            <a:ext cx="6922834" cy="40346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42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0583" y="3384936"/>
            <a:ext cx="6922834" cy="23129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4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D41B46E6-8D85-025D-95C7-BDA91B3CA88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46497" y="333344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3" name="Forme libre : forme 9">
              <a:extLst>
                <a:ext uri="{FF2B5EF4-FFF2-40B4-BE49-F238E27FC236}">
                  <a16:creationId xmlns:a16="http://schemas.microsoft.com/office/drawing/2014/main" id="{92166630-76B6-2406-6699-67433C46C38D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/>
            </a:p>
          </p:txBody>
        </p:sp>
        <p:sp>
          <p:nvSpPr>
            <p:cNvPr id="4" name="Forme libre : forme 10">
              <a:extLst>
                <a:ext uri="{FF2B5EF4-FFF2-40B4-BE49-F238E27FC236}">
                  <a16:creationId xmlns:a16="http://schemas.microsoft.com/office/drawing/2014/main" id="{0553BDA2-6118-7168-358D-AC1D8CCA7BBD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>
                <a:solidFill>
                  <a:schemeClr val="accent2"/>
                </a:solidFill>
              </a:endParaRPr>
            </a:p>
          </p:txBody>
        </p:sp>
        <p:sp>
          <p:nvSpPr>
            <p:cNvPr id="5" name="Forme libre : forme 11">
              <a:extLst>
                <a:ext uri="{FF2B5EF4-FFF2-40B4-BE49-F238E27FC236}">
                  <a16:creationId xmlns:a16="http://schemas.microsoft.com/office/drawing/2014/main" id="{151C0F96-5D6D-90B6-3DB8-32FFFD2E2068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6850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5025" y="4534579"/>
            <a:ext cx="2057400" cy="274637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/>
        </p:nvGrpSpPr>
        <p:grpSpPr>
          <a:xfrm>
            <a:off x="6518220" y="387185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892559" y="1322814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892559" y="3877313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781135" cy="51435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7572" y="1444725"/>
            <a:ext cx="3712306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3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7572" y="2818617"/>
            <a:ext cx="3712306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7572" y="3240373"/>
            <a:ext cx="3712306" cy="57799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4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D714FCE4-2595-D5A5-03DC-D7A35A7DBED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18222" y="387187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3" name="Forme libre : forme 13">
              <a:extLst>
                <a:ext uri="{FF2B5EF4-FFF2-40B4-BE49-F238E27FC236}">
                  <a16:creationId xmlns:a16="http://schemas.microsoft.com/office/drawing/2014/main" id="{DA7534FF-5BA0-D1BC-A5CD-ED53D349918E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" name="Forme libre : forme 14">
              <a:extLst>
                <a:ext uri="{FF2B5EF4-FFF2-40B4-BE49-F238E27FC236}">
                  <a16:creationId xmlns:a16="http://schemas.microsoft.com/office/drawing/2014/main" id="{9569DA0D-DE74-1F9A-2D59-48AA2F5F399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>
                <a:solidFill>
                  <a:schemeClr val="accent2"/>
                </a:solidFill>
              </a:endParaRPr>
            </a:p>
          </p:txBody>
        </p:sp>
        <p:sp>
          <p:nvSpPr>
            <p:cNvPr id="6" name="Forme libre : forme 17">
              <a:extLst>
                <a:ext uri="{FF2B5EF4-FFF2-40B4-BE49-F238E27FC236}">
                  <a16:creationId xmlns:a16="http://schemas.microsoft.com/office/drawing/2014/main" id="{411D2678-31C4-B7FD-5035-232C97E983F6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0078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5025" y="4534579"/>
            <a:ext cx="2057400" cy="2746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/>
        </p:nvGrpSpPr>
        <p:grpSpPr>
          <a:xfrm>
            <a:off x="6518220" y="387185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781135" cy="51435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892559" y="1322814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892559" y="3877313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7572" y="1444725"/>
            <a:ext cx="3712306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3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7572" y="2818617"/>
            <a:ext cx="3712306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7572" y="3240373"/>
            <a:ext cx="3712306" cy="57799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4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7A839839-D3A9-499C-C3DB-362AB002FF9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18222" y="387187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3" name="Forme libre : forme 13">
              <a:extLst>
                <a:ext uri="{FF2B5EF4-FFF2-40B4-BE49-F238E27FC236}">
                  <a16:creationId xmlns:a16="http://schemas.microsoft.com/office/drawing/2014/main" id="{16169E04-38B9-70D0-DF7D-C8897BB1D844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/>
            </a:p>
          </p:txBody>
        </p:sp>
        <p:sp>
          <p:nvSpPr>
            <p:cNvPr id="5" name="Forme libre : forme 14">
              <a:extLst>
                <a:ext uri="{FF2B5EF4-FFF2-40B4-BE49-F238E27FC236}">
                  <a16:creationId xmlns:a16="http://schemas.microsoft.com/office/drawing/2014/main" id="{A3AF9CE0-44BF-5159-F828-D65D24996E0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>
                <a:solidFill>
                  <a:schemeClr val="accent2"/>
                </a:solidFill>
              </a:endParaRPr>
            </a:p>
          </p:txBody>
        </p:sp>
        <p:sp>
          <p:nvSpPr>
            <p:cNvPr id="6" name="Forme libre : forme 17">
              <a:extLst>
                <a:ext uri="{FF2B5EF4-FFF2-40B4-BE49-F238E27FC236}">
                  <a16:creationId xmlns:a16="http://schemas.microsoft.com/office/drawing/2014/main" id="{A0D88D1C-2D69-04DF-5497-9807C5A6FEED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520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2777" y="532799"/>
            <a:ext cx="4756746" cy="413294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523" y="147011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3659" y="1733550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2771" y="1468492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31523" y="206457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893659" y="2328011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892771" y="2062953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31523" y="2659035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893659" y="2922472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892771" y="2657414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31523" y="3254827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893659" y="3518264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892771" y="3253206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31523" y="3848578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893659" y="4112015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892771" y="3846957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F8E9-CF88-4DAA-A494-7A6379BA9F70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3D85-A675-42AA-B47E-D10360C71103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3548792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521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857303" y="147011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419439" y="1733550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418551" y="1468492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857303" y="384830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3E9BB610-24D0-4B64-9D87-DACAD06C691D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1419439" y="4111741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35A3BF33-AC14-49D2-B8C3-8B4150CD6356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1418551" y="3846683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4970112" y="147011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A0349449-2CBF-4197-BE5C-32B70C8C1163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5532248" y="1733550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A9EFB71E-BF7B-41F6-91A2-E3FC413ED2BA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5531360" y="1468492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4970112" y="384830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4D96F28E-D77B-4A1C-A4F6-C97FB13AEB6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5532248" y="4111741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C6DD0FBB-4A20-4D5B-A099-3630E5406628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5531360" y="3846683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57303" y="2064661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419439" y="2328098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1418551" y="2063040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57303" y="2659209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419439" y="2922646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418551" y="2657588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7303" y="3253757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6" name="Espace réservé du texte 17">
            <a:extLst>
              <a:ext uri="{FF2B5EF4-FFF2-40B4-BE49-F238E27FC236}">
                <a16:creationId xmlns:a16="http://schemas.microsoft.com/office/drawing/2014/main" id="{95CD4CDA-5C2C-4195-9A07-953DBAD0D18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1419439" y="3517194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FC83D189-AC94-464E-8A58-96EDD69C0700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1418551" y="3252136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4970112" y="2064661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C7758A07-7BC4-4B24-A823-43842146EE4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5532248" y="2328098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0" name="Espace réservé du texte 17">
            <a:extLst>
              <a:ext uri="{FF2B5EF4-FFF2-40B4-BE49-F238E27FC236}">
                <a16:creationId xmlns:a16="http://schemas.microsoft.com/office/drawing/2014/main" id="{4477220E-DB34-4D3C-B9FA-F6214050E4BC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531360" y="2063040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4970112" y="2659209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2" name="Espace réservé du texte 17">
            <a:extLst>
              <a:ext uri="{FF2B5EF4-FFF2-40B4-BE49-F238E27FC236}">
                <a16:creationId xmlns:a16="http://schemas.microsoft.com/office/drawing/2014/main" id="{208B6011-925D-4D02-9029-EBCE19B6B50C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532248" y="2922646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Espace réservé du texte 17">
            <a:extLst>
              <a:ext uri="{FF2B5EF4-FFF2-40B4-BE49-F238E27FC236}">
                <a16:creationId xmlns:a16="http://schemas.microsoft.com/office/drawing/2014/main" id="{B514F45E-F347-4E46-A745-25253540B0A3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5531360" y="2657588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4970112" y="3253757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20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CD18703E-351D-46EB-B93D-13073424AF76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532248" y="3517194"/>
            <a:ext cx="2987221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Espace réservé du texte 17">
            <a:extLst>
              <a:ext uri="{FF2B5EF4-FFF2-40B4-BE49-F238E27FC236}">
                <a16:creationId xmlns:a16="http://schemas.microsoft.com/office/drawing/2014/main" id="{0A954F23-B687-4929-BDF6-382811870CB6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531360" y="3252136"/>
            <a:ext cx="2987221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20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848A-5240-46A7-80F9-F264F80E48F7}"/>
              </a:ext>
            </a:extLst>
          </p:cNvPr>
          <p:cNvSpPr>
            <a:spLocks noGrp="1"/>
          </p:cNvSpPr>
          <p:nvPr>
            <p:ph type="ftr" sz="quarter" idx="13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9CDA-1C73-4FE4-993F-6E6CA9CDC932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003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222" y="3119437"/>
            <a:ext cx="953453" cy="942975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680" y="2265747"/>
            <a:ext cx="838579" cy="3323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4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09318" y="2265747"/>
            <a:ext cx="4888011" cy="332399"/>
          </a:xfrm>
        </p:spPr>
        <p:txBody>
          <a:bodyPr/>
          <a:lstStyle>
            <a:lvl1pPr>
              <a:lnSpc>
                <a:spcPct val="90000"/>
              </a:lnSpc>
              <a:defRPr lang="fr-FR" sz="24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9318" y="298565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09318" y="266561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Graphique 4">
            <a:extLst>
              <a:ext uri="{FF2B5EF4-FFF2-40B4-BE49-F238E27FC236}">
                <a16:creationId xmlns:a16="http://schemas.microsoft.com/office/drawing/2014/main" id="{C2B60773-7644-2EE0-6093-B09DE299CD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224" y="3119438"/>
            <a:ext cx="953453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200" y="289130"/>
            <a:ext cx="84852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343876"/>
            <a:ext cx="8478000" cy="3336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4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45800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226" y="4781498"/>
            <a:ext cx="476250" cy="20574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DA463B-75A5-8682-C5A9-1FA2F18B32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56572675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43" imgH="443" progId="TCLayout.ActiveDocument.1">
                  <p:embed/>
                </p:oleObj>
              </mc:Choice>
              <mc:Fallback>
                <p:oleObj name="think-cell Slide" r:id="rId26" imgW="443" imgH="4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DA463B-75A5-8682-C5A9-1FA2F18B3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rme libre : forme 9">
            <a:extLst>
              <a:ext uri="{FF2B5EF4-FFF2-40B4-BE49-F238E27FC236}">
                <a16:creationId xmlns:a16="http://schemas.microsoft.com/office/drawing/2014/main" id="{D5FDFAD1-4C31-1457-9F5A-F61870A80422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1800" noProof="0"/>
          </a:p>
        </p:txBody>
      </p:sp>
      <p:grpSp>
        <p:nvGrpSpPr>
          <p:cNvPr id="8" name="Graphique 7">
            <a:extLst>
              <a:ext uri="{FF2B5EF4-FFF2-40B4-BE49-F238E27FC236}">
                <a16:creationId xmlns:a16="http://schemas.microsoft.com/office/drawing/2014/main" id="{C407B3F4-2411-38CF-9457-6548ADD517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6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9" name="Forme libre : forme 9">
              <a:extLst>
                <a:ext uri="{FF2B5EF4-FFF2-40B4-BE49-F238E27FC236}">
                  <a16:creationId xmlns:a16="http://schemas.microsoft.com/office/drawing/2014/main" id="{1D04AABB-3681-9FE3-F9CE-EDE80CD9F6F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3D135D7-7799-6C73-6E77-A85A5E67C1B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CE8B554-FAED-8A0D-D93E-8D3F4BF7A12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84947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  <p:sldLayoutId id="2147484340" r:id="rId15"/>
    <p:sldLayoutId id="2147484341" r:id="rId16"/>
    <p:sldLayoutId id="2147484342" r:id="rId17"/>
    <p:sldLayoutId id="2147484343" r:id="rId18"/>
    <p:sldLayoutId id="2147484344" r:id="rId19"/>
    <p:sldLayoutId id="2147484345" r:id="rId20"/>
    <p:sldLayoutId id="2147484346" r:id="rId21"/>
    <p:sldLayoutId id="2147484347" r:id="rId22"/>
    <p:sldLayoutId id="214748434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800" indent="-226800" algn="l" defTabSz="685800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28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2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28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40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28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martArt Placeholder 47">
            <a:extLst>
              <a:ext uri="{FF2B5EF4-FFF2-40B4-BE49-F238E27FC236}">
                <a16:creationId xmlns:a16="http://schemas.microsoft.com/office/drawing/2014/main" id="{0B361059-2B1E-95BC-367D-CBA964F0DA1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49" name="SmartArt Placeholder 48">
            <a:extLst>
              <a:ext uri="{FF2B5EF4-FFF2-40B4-BE49-F238E27FC236}">
                <a16:creationId xmlns:a16="http://schemas.microsoft.com/office/drawing/2014/main" id="{D205E711-2D98-2536-682D-123FEAEC8FF8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6892559" y="3934997"/>
            <a:ext cx="102332" cy="101605"/>
          </a:xfrm>
        </p:spPr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001C6A-8195-3CD0-8703-BED598F3E4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81135" y="1489829"/>
            <a:ext cx="4362863" cy="1727118"/>
          </a:xfrm>
        </p:spPr>
        <p:txBody>
          <a:bodyPr anchor="ctr"/>
          <a:lstStyle/>
          <a:p>
            <a:r>
              <a:rPr lang="fr-FR" sz="2400" b="1"/>
              <a:t>Conversation Starter to Support Patients/HCPS Dialogue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4DE893-4F83-CAE3-9FFB-A48390B2E9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79621" y="2988742"/>
            <a:ext cx="3712306" cy="587230"/>
          </a:xfrm>
        </p:spPr>
        <p:txBody>
          <a:bodyPr/>
          <a:lstStyle/>
          <a:p>
            <a:r>
              <a:rPr lang="en-IN" sz="1800"/>
              <a:t>“What do patients frequently ask about clinical studies?”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007232-7581-ED8F-7DCB-83733B589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4" t="19487" r="8434" b="34014"/>
          <a:stretch/>
        </p:blipFill>
        <p:spPr>
          <a:xfrm>
            <a:off x="1842300" y="409321"/>
            <a:ext cx="1483600" cy="829835"/>
          </a:xfrm>
          <a:prstGeom prst="round2SameRect">
            <a:avLst>
              <a:gd name="adj1" fmla="val 0"/>
              <a:gd name="adj2" fmla="val 50000"/>
            </a:avLst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0B58C670-E339-C185-43BB-983AEB30A423}"/>
              </a:ext>
            </a:extLst>
          </p:cNvPr>
          <p:cNvSpPr txBox="1">
            <a:spLocks/>
          </p:cNvSpPr>
          <p:nvPr/>
        </p:nvSpPr>
        <p:spPr>
          <a:xfrm>
            <a:off x="114998" y="237008"/>
            <a:ext cx="3712306" cy="587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68580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0" i="1" kern="120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6800" algn="ctr" defTabSz="685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40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6858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>
                <a:solidFill>
                  <a:schemeClr val="tx1"/>
                </a:solidFill>
              </a:rPr>
              <a:t>Co-created with:</a:t>
            </a:r>
          </a:p>
        </p:txBody>
      </p:sp>
      <p:pic>
        <p:nvPicPr>
          <p:cNvPr id="9" name="Espace réservé pour une image  8" descr="Travailleur de la santé parlant avec le patient">
            <a:extLst>
              <a:ext uri="{FF2B5EF4-FFF2-40B4-BE49-F238E27FC236}">
                <a16:creationId xmlns:a16="http://schemas.microsoft.com/office/drawing/2014/main" id="{1B7E1AC8-E343-E096-479D-F506EDC520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19012" r="19012"/>
          <a:stretch>
            <a:fillRect/>
          </a:stretch>
        </p:blipFill>
        <p:spPr>
          <a:xfrm>
            <a:off x="114998" y="0"/>
            <a:ext cx="4781135" cy="51435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1C4FDC-0005-762D-4F1A-CC4DA4D14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4" t="19487" r="8434" b="34014"/>
          <a:stretch/>
        </p:blipFill>
        <p:spPr>
          <a:xfrm>
            <a:off x="4699656" y="478228"/>
            <a:ext cx="1483600" cy="829835"/>
          </a:xfrm>
          <a:prstGeom prst="round2SameRect">
            <a:avLst>
              <a:gd name="adj1" fmla="val 0"/>
              <a:gd name="adj2" fmla="val 50000"/>
            </a:avLst>
          </a:prstGeom>
        </p:spPr>
      </p:pic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DFA7C1C-510C-56C8-9976-47790DB00B8F}"/>
              </a:ext>
            </a:extLst>
          </p:cNvPr>
          <p:cNvSpPr txBox="1">
            <a:spLocks/>
          </p:cNvSpPr>
          <p:nvPr/>
        </p:nvSpPr>
        <p:spPr>
          <a:xfrm>
            <a:off x="2972354" y="174875"/>
            <a:ext cx="3712306" cy="587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68580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0" i="1" kern="120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6800" algn="ctr" defTabSz="685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4000" indent="-226800" algn="l" defTabSz="685800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6858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1">
                <a:solidFill>
                  <a:schemeClr val="bg1"/>
                </a:solidFill>
              </a:rPr>
              <a:t>Co-created with: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669EC6-7482-CF00-D787-1679ABA7423E}"/>
              </a:ext>
            </a:extLst>
          </p:cNvPr>
          <p:cNvSpPr txBox="1"/>
          <p:nvPr/>
        </p:nvSpPr>
        <p:spPr>
          <a:xfrm>
            <a:off x="5832724" y="4208029"/>
            <a:ext cx="17038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This doc </a:t>
            </a:r>
            <a:r>
              <a:rPr lang="fr-FR" dirty="0" err="1">
                <a:solidFill>
                  <a:schemeClr val="bg2"/>
                </a:solidFill>
              </a:rPr>
              <a:t>does</a:t>
            </a:r>
            <a:r>
              <a:rPr lang="fr-FR" dirty="0">
                <a:solidFill>
                  <a:schemeClr val="bg2"/>
                </a:solidFill>
              </a:rPr>
              <a:t> not replace ICF</a:t>
            </a:r>
          </a:p>
        </p:txBody>
      </p:sp>
    </p:spTree>
    <p:extLst>
      <p:ext uri="{BB962C8B-B14F-4D97-AF65-F5344CB8AC3E}">
        <p14:creationId xmlns:p14="http://schemas.microsoft.com/office/powerpoint/2010/main" val="188869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F97-37FE-FA96-0D42-742B791F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Patients Need to Know on Clinical Studies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5539F27-EC9D-9E87-38F3-210EFE6FF11E}"/>
              </a:ext>
            </a:extLst>
          </p:cNvPr>
          <p:cNvSpPr/>
          <p:nvPr/>
        </p:nvSpPr>
        <p:spPr>
          <a:xfrm>
            <a:off x="627693" y="975919"/>
            <a:ext cx="3817620" cy="1425512"/>
          </a:xfrm>
          <a:prstGeom prst="roundRect">
            <a:avLst>
              <a:gd name="adj" fmla="val 4753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F253F1A-F2C8-76C5-C03D-745450ACF8C1}"/>
              </a:ext>
            </a:extLst>
          </p:cNvPr>
          <p:cNvSpPr/>
          <p:nvPr/>
        </p:nvSpPr>
        <p:spPr>
          <a:xfrm>
            <a:off x="1005204" y="1048034"/>
            <a:ext cx="3392424" cy="1289786"/>
          </a:xfrm>
          <a:prstGeom prst="roundRect">
            <a:avLst>
              <a:gd name="adj" fmla="val 6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What is a clinical study?</a:t>
            </a:r>
            <a:endParaRPr lang="en-IN" sz="1000" i="1" dirty="0">
              <a:solidFill>
                <a:schemeClr val="accent2"/>
              </a:solidFill>
              <a:latin typeface="+mj-lt"/>
            </a:endParaRPr>
          </a:p>
          <a:p>
            <a:pPr marL="0" lvl="1">
              <a:spcAft>
                <a:spcPts val="600"/>
              </a:spcAft>
            </a:pPr>
            <a:r>
              <a:rPr lang="en-IN" sz="1000" dirty="0">
                <a:latin typeface="+mj-lt"/>
              </a:rPr>
              <a:t>Clinical study means to study a new medication (usage, dosage, etc) on specific diseases to check if there is a clinical benefit and potential adverse effects in different groups of people from different backgrounds and/or origin</a:t>
            </a:r>
            <a:endParaRPr lang="en-IN" sz="10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5" name="Graphic 69">
            <a:extLst>
              <a:ext uri="{FF2B5EF4-FFF2-40B4-BE49-F238E27FC236}">
                <a16:creationId xmlns:a16="http://schemas.microsoft.com/office/drawing/2014/main" id="{26001D39-318E-8A46-16DB-9F33F7D58A9D}"/>
              </a:ext>
            </a:extLst>
          </p:cNvPr>
          <p:cNvSpPr/>
          <p:nvPr/>
        </p:nvSpPr>
        <p:spPr>
          <a:xfrm>
            <a:off x="358958" y="1416703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083101CA-F310-2D44-62EF-B406D493F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1328" y="1479567"/>
            <a:ext cx="352044" cy="3901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7998EA3-760B-D995-EE31-22781CD1249C}"/>
              </a:ext>
            </a:extLst>
          </p:cNvPr>
          <p:cNvSpPr/>
          <p:nvPr/>
        </p:nvSpPr>
        <p:spPr>
          <a:xfrm>
            <a:off x="4982464" y="975920"/>
            <a:ext cx="3831336" cy="1425512"/>
          </a:xfrm>
          <a:prstGeom prst="roundRect">
            <a:avLst>
              <a:gd name="adj" fmla="val 4753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88281BE-6AA2-A214-412C-DF34F0826EF9}"/>
              </a:ext>
            </a:extLst>
          </p:cNvPr>
          <p:cNvSpPr/>
          <p:nvPr/>
        </p:nvSpPr>
        <p:spPr>
          <a:xfrm>
            <a:off x="5354473" y="1048034"/>
            <a:ext cx="3389427" cy="1289786"/>
          </a:xfrm>
          <a:prstGeom prst="roundRect">
            <a:avLst>
              <a:gd name="adj" fmla="val 6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Will my information, data remain confidential during the study?</a:t>
            </a:r>
          </a:p>
          <a:p>
            <a:pPr marL="0" lvl="1">
              <a:spcAft>
                <a:spcPts val="600"/>
              </a:spcAft>
            </a:pPr>
            <a:r>
              <a:rPr lang="en-IN" sz="1000" dirty="0">
                <a:latin typeface="+mj-lt"/>
              </a:rPr>
              <a:t>During a study, all your information are protected and kept confidential (name, surname, diagnostic, exams results, etc) . </a:t>
            </a:r>
          </a:p>
        </p:txBody>
      </p:sp>
      <p:sp>
        <p:nvSpPr>
          <p:cNvPr id="9" name="Graphic 72">
            <a:extLst>
              <a:ext uri="{FF2B5EF4-FFF2-40B4-BE49-F238E27FC236}">
                <a16:creationId xmlns:a16="http://schemas.microsoft.com/office/drawing/2014/main" id="{A014ABE4-342E-8F60-9FC5-F9CD647AAB10}"/>
              </a:ext>
            </a:extLst>
          </p:cNvPr>
          <p:cNvSpPr/>
          <p:nvPr/>
        </p:nvSpPr>
        <p:spPr>
          <a:xfrm>
            <a:off x="4705455" y="1416703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20743A4E-C903-86BE-CB69-80BFE86B7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15884" y="1527214"/>
            <a:ext cx="331426" cy="331426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45493A-2F53-BD32-21F5-7BA89E66F3E9}"/>
              </a:ext>
            </a:extLst>
          </p:cNvPr>
          <p:cNvSpPr/>
          <p:nvPr/>
        </p:nvSpPr>
        <p:spPr>
          <a:xfrm>
            <a:off x="627692" y="2467898"/>
            <a:ext cx="8186107" cy="2125504"/>
          </a:xfrm>
          <a:prstGeom prst="roundRect">
            <a:avLst>
              <a:gd name="adj" fmla="val 3218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F584AC5-6547-2ED2-C98C-0BF065498493}"/>
              </a:ext>
            </a:extLst>
          </p:cNvPr>
          <p:cNvSpPr/>
          <p:nvPr/>
        </p:nvSpPr>
        <p:spPr>
          <a:xfrm>
            <a:off x="1005204" y="2525916"/>
            <a:ext cx="7738696" cy="1997334"/>
          </a:xfrm>
          <a:prstGeom prst="roundRect">
            <a:avLst>
              <a:gd name="adj" fmla="val 65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What is an Informed Consent (ICF)</a:t>
            </a:r>
          </a:p>
          <a:p>
            <a:pPr marL="0" lvl="1">
              <a:spcAft>
                <a:spcPts val="600"/>
              </a:spcAft>
            </a:pPr>
            <a:r>
              <a:rPr lang="en-IN" sz="1000" b="1" dirty="0">
                <a:latin typeface="+mj-lt"/>
              </a:rPr>
              <a:t>The purpose of the ICF is to inform patients about all aspects of the study. You will find all you need to know about the study: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Why is this study being conducted and its goals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What makes the study medication different from current available treatments and how it works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The frequencies of visits, procedures, biological samples and study duration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All the information to help you make an informed decision including the potential risks 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When you sign the form, you only agree to participate and follow study procedures and recommendations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You are always completely free to accept or refuse to participate and you can stop the study at any time</a:t>
            </a:r>
          </a:p>
        </p:txBody>
      </p:sp>
      <p:sp>
        <p:nvSpPr>
          <p:cNvPr id="15" name="Graphic 75">
            <a:extLst>
              <a:ext uri="{FF2B5EF4-FFF2-40B4-BE49-F238E27FC236}">
                <a16:creationId xmlns:a16="http://schemas.microsoft.com/office/drawing/2014/main" id="{2D0325B6-EBF9-8A0B-6D78-BBD14016EDC3}"/>
              </a:ext>
            </a:extLst>
          </p:cNvPr>
          <p:cNvSpPr/>
          <p:nvPr/>
        </p:nvSpPr>
        <p:spPr>
          <a:xfrm>
            <a:off x="358958" y="3283000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8FD76DF6-05E8-C8DC-BEE3-9E29E6099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9933" y="3364057"/>
            <a:ext cx="390335" cy="3903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B15E8-C3D7-F003-8FC1-5EE0A8C82711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477D11-CEF4-23B4-44C2-7A14693137CB}"/>
              </a:ext>
            </a:extLst>
          </p:cNvPr>
          <p:cNvSpPr>
            <a:spLocks/>
          </p:cNvSpPr>
          <p:nvPr/>
        </p:nvSpPr>
        <p:spPr>
          <a:xfrm>
            <a:off x="627693" y="975919"/>
            <a:ext cx="3817620" cy="3625155"/>
          </a:xfrm>
          <a:prstGeom prst="roundRect">
            <a:avLst>
              <a:gd name="adj" fmla="val 1717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D0A76D-0419-860A-4EA3-A9A03871B78B}"/>
              </a:ext>
            </a:extLst>
          </p:cNvPr>
          <p:cNvSpPr>
            <a:spLocks/>
          </p:cNvSpPr>
          <p:nvPr/>
        </p:nvSpPr>
        <p:spPr>
          <a:xfrm>
            <a:off x="1010121" y="1048035"/>
            <a:ext cx="3358836" cy="3480924"/>
          </a:xfrm>
          <a:prstGeom prst="roundRect">
            <a:avLst>
              <a:gd name="adj" fmla="val 1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How will the study benefit me, the community at large, or the company?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The study may improve the treatment of </a:t>
            </a:r>
            <a:br>
              <a:rPr lang="en-IN" sz="1000" dirty="0">
                <a:latin typeface="+mj-lt"/>
              </a:rPr>
            </a:br>
            <a:r>
              <a:rPr lang="en-IN" sz="1000" dirty="0">
                <a:latin typeface="+mj-lt"/>
              </a:rPr>
              <a:t>your disease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Studies are designed for and with patients.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Patients are involved from the beginning.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Patients needs come first. The sole priority is to find ways to improve the treatment of your condition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The company also learns more about </a:t>
            </a:r>
            <a:br>
              <a:rPr lang="en-IN" sz="1000" dirty="0">
                <a:latin typeface="+mj-lt"/>
              </a:rPr>
            </a:br>
            <a:r>
              <a:rPr lang="en-IN" sz="1000" dirty="0">
                <a:latin typeface="+mj-lt"/>
              </a:rPr>
              <a:t>the study medication and the next steps to </a:t>
            </a:r>
            <a:br>
              <a:rPr lang="en-IN" sz="1000" dirty="0">
                <a:latin typeface="+mj-lt"/>
              </a:rPr>
            </a:br>
            <a:r>
              <a:rPr lang="en-IN" sz="1000" dirty="0">
                <a:latin typeface="+mj-lt"/>
              </a:rPr>
              <a:t>move forward in its development</a:t>
            </a:r>
          </a:p>
        </p:txBody>
      </p:sp>
      <p:sp>
        <p:nvSpPr>
          <p:cNvPr id="62" name="Title 3">
            <a:extLst>
              <a:ext uri="{FF2B5EF4-FFF2-40B4-BE49-F238E27FC236}">
                <a16:creationId xmlns:a16="http://schemas.microsoft.com/office/drawing/2014/main" id="{50728EA9-6302-FF3C-4242-C654C28D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Patients Need to Know on Clinical Studies</a:t>
            </a:r>
          </a:p>
        </p:txBody>
      </p:sp>
      <p:sp>
        <p:nvSpPr>
          <p:cNvPr id="10" name="Graphic 69">
            <a:extLst>
              <a:ext uri="{FF2B5EF4-FFF2-40B4-BE49-F238E27FC236}">
                <a16:creationId xmlns:a16="http://schemas.microsoft.com/office/drawing/2014/main" id="{FC23F740-4029-4F5F-F780-D3E6AE2817BB}"/>
              </a:ext>
            </a:extLst>
          </p:cNvPr>
          <p:cNvSpPr/>
          <p:nvPr/>
        </p:nvSpPr>
        <p:spPr>
          <a:xfrm>
            <a:off x="352191" y="2512272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93AA69-63FB-03C4-D0A8-A44D330D1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5970" y="2596051"/>
            <a:ext cx="384891" cy="38489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F1C683-5A44-510F-08AC-1D3811335F6D}"/>
              </a:ext>
            </a:extLst>
          </p:cNvPr>
          <p:cNvSpPr>
            <a:spLocks/>
          </p:cNvSpPr>
          <p:nvPr/>
        </p:nvSpPr>
        <p:spPr>
          <a:xfrm>
            <a:off x="4975697" y="975919"/>
            <a:ext cx="3817620" cy="3625155"/>
          </a:xfrm>
          <a:prstGeom prst="roundRect">
            <a:avLst>
              <a:gd name="adj" fmla="val 2129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1A32E5-17CE-56E7-0423-6ACD0E32BFAC}"/>
              </a:ext>
            </a:extLst>
          </p:cNvPr>
          <p:cNvSpPr>
            <a:spLocks/>
          </p:cNvSpPr>
          <p:nvPr/>
        </p:nvSpPr>
        <p:spPr>
          <a:xfrm>
            <a:off x="5365073" y="1048035"/>
            <a:ext cx="3358836" cy="3480924"/>
          </a:xfrm>
          <a:prstGeom prst="roundRect">
            <a:avLst>
              <a:gd name="adj" fmla="val 1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How will my participation impact costs &amp; insurance ?</a:t>
            </a:r>
          </a:p>
          <a:p>
            <a:pPr marL="0" lvl="1">
              <a:spcAft>
                <a:spcPts val="300"/>
              </a:spcAft>
            </a:pPr>
            <a:endParaRPr lang="en-IN" sz="1000" dirty="0">
              <a:latin typeface="+mj-lt"/>
            </a:endParaRP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All medical costs associated with the study will be covered, such as treatments and examinations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Other costs below may be reimbursed and will vary from study to study</a:t>
            </a:r>
          </a:p>
          <a:p>
            <a:pPr marL="0" lvl="1">
              <a:spcAft>
                <a:spcPts val="300"/>
              </a:spcAft>
              <a:tabLst>
                <a:tab pos="119063" algn="l"/>
                <a:tab pos="287338" algn="l"/>
                <a:tab pos="1371600" algn="l"/>
                <a:tab pos="1541463" algn="l"/>
                <a:tab pos="1770063" algn="l"/>
              </a:tabLst>
            </a:pPr>
            <a:r>
              <a:rPr lang="en-IN" sz="1000" b="1" dirty="0">
                <a:solidFill>
                  <a:schemeClr val="accent2"/>
                </a:solidFill>
                <a:latin typeface="+mj-lt"/>
              </a:rPr>
              <a:t>	</a:t>
            </a:r>
          </a:p>
          <a:p>
            <a:pPr marL="0" lvl="1">
              <a:spcAft>
                <a:spcPts val="300"/>
              </a:spcAft>
              <a:tabLst>
                <a:tab pos="119063" algn="l"/>
                <a:tab pos="287338" algn="l"/>
                <a:tab pos="1371600" algn="l"/>
                <a:tab pos="1541463" algn="l"/>
                <a:tab pos="1770063" algn="l"/>
              </a:tabLst>
            </a:pPr>
            <a:endParaRPr lang="en-IN" sz="1000" b="1" dirty="0">
              <a:solidFill>
                <a:schemeClr val="accent2"/>
              </a:solidFill>
              <a:latin typeface="+mj-lt"/>
            </a:endParaRPr>
          </a:p>
          <a:p>
            <a:pPr marL="0" lvl="1">
              <a:spcAft>
                <a:spcPts val="300"/>
              </a:spcAft>
              <a:tabLst>
                <a:tab pos="119063" algn="l"/>
                <a:tab pos="287338" algn="l"/>
                <a:tab pos="1371600" algn="l"/>
                <a:tab pos="1541463" algn="l"/>
                <a:tab pos="1770063" algn="l"/>
              </a:tabLst>
            </a:pPr>
            <a:endParaRPr lang="en-IN" sz="1000" b="1" dirty="0">
              <a:solidFill>
                <a:schemeClr val="accent2"/>
              </a:solidFill>
              <a:latin typeface="+mj-lt"/>
            </a:endParaRPr>
          </a:p>
          <a:p>
            <a:pPr marL="0" lvl="1">
              <a:spcAft>
                <a:spcPts val="300"/>
              </a:spcAft>
              <a:tabLst>
                <a:tab pos="119063" algn="l"/>
                <a:tab pos="287338" algn="l"/>
                <a:tab pos="1371600" algn="l"/>
                <a:tab pos="1541463" algn="l"/>
                <a:tab pos="1770063" algn="l"/>
              </a:tabLst>
            </a:pPr>
            <a:endParaRPr lang="en-IN" sz="1000" b="1" dirty="0">
              <a:solidFill>
                <a:schemeClr val="accent2"/>
              </a:solidFill>
              <a:latin typeface="+mj-lt"/>
            </a:endParaRPr>
          </a:p>
          <a:p>
            <a:pPr marL="0" lvl="1">
              <a:spcAft>
                <a:spcPts val="300"/>
              </a:spcAft>
              <a:tabLst>
                <a:tab pos="119063" algn="l"/>
                <a:tab pos="287338" algn="l"/>
                <a:tab pos="1371600" algn="l"/>
                <a:tab pos="1541463" algn="l"/>
                <a:tab pos="1770063" algn="l"/>
              </a:tabLst>
            </a:pPr>
            <a:endParaRPr lang="en-IN" sz="1000" b="1" dirty="0">
              <a:solidFill>
                <a:schemeClr val="accent2"/>
              </a:solidFill>
              <a:latin typeface="+mj-lt"/>
            </a:endParaRP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9063" algn="l"/>
                <a:tab pos="287338" algn="l"/>
                <a:tab pos="1371600" algn="l"/>
                <a:tab pos="1541463" algn="l"/>
                <a:tab pos="1770063" algn="l"/>
              </a:tabLst>
            </a:pPr>
            <a:endParaRPr lang="en-IN" sz="1000" dirty="0"/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9063" algn="l"/>
                <a:tab pos="287338" algn="l"/>
                <a:tab pos="1371600" algn="l"/>
                <a:tab pos="1541463" algn="l"/>
                <a:tab pos="1770063" algn="l"/>
              </a:tabLst>
            </a:pPr>
            <a:r>
              <a:rPr lang="en-IN" sz="1000" dirty="0"/>
              <a:t>Do not hesitate to ask your doctor or nurse your related questions</a:t>
            </a:r>
          </a:p>
        </p:txBody>
      </p:sp>
      <p:sp>
        <p:nvSpPr>
          <p:cNvPr id="19" name="Graphic 72">
            <a:extLst>
              <a:ext uri="{FF2B5EF4-FFF2-40B4-BE49-F238E27FC236}">
                <a16:creationId xmlns:a16="http://schemas.microsoft.com/office/drawing/2014/main" id="{EAD3362D-62E4-9AFC-EF7A-9ADA70CEF1A6}"/>
              </a:ext>
            </a:extLst>
          </p:cNvPr>
          <p:cNvSpPr/>
          <p:nvPr/>
        </p:nvSpPr>
        <p:spPr>
          <a:xfrm>
            <a:off x="4698688" y="2512272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0A65815-7CD3-E6CC-4839-92D82341D3CD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B4B483-0122-951B-ABCA-2BF58558A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39596" y="2720248"/>
            <a:ext cx="350132" cy="350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F2BC27-EA75-1F4D-F181-23D29D119A7B}"/>
              </a:ext>
            </a:extLst>
          </p:cNvPr>
          <p:cNvSpPr txBox="1"/>
          <p:nvPr/>
        </p:nvSpPr>
        <p:spPr>
          <a:xfrm>
            <a:off x="5942781" y="2872774"/>
            <a:ext cx="1140688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IN" sz="900" b="1" i="1">
                <a:solidFill>
                  <a:schemeClr val="accent2"/>
                </a:solidFill>
                <a:latin typeface="Georgia" panose="02040502050405020303" pitchFamily="18" charset="0"/>
              </a:rPr>
              <a:t>Transportation</a:t>
            </a:r>
            <a:endParaRPr lang="en-IN" sz="900" b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BA404E9-C279-6341-2329-6923AE569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88463" y="3223886"/>
            <a:ext cx="343174" cy="343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D986EC-D77A-5110-8AD9-9EF6E71D6F3A}"/>
              </a:ext>
            </a:extLst>
          </p:cNvPr>
          <p:cNvSpPr txBox="1"/>
          <p:nvPr/>
        </p:nvSpPr>
        <p:spPr>
          <a:xfrm>
            <a:off x="6329893" y="3356119"/>
            <a:ext cx="1054091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IN" sz="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Childcare</a:t>
            </a:r>
            <a:endParaRPr lang="en-IN" sz="9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7C4F971-0AB4-A0CF-7B0B-E52C544F3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169147" y="2721578"/>
            <a:ext cx="333442" cy="3474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CCA77D-1BA7-996B-80D3-933AEDE560FB}"/>
              </a:ext>
            </a:extLst>
          </p:cNvPr>
          <p:cNvSpPr txBox="1"/>
          <p:nvPr/>
        </p:nvSpPr>
        <p:spPr>
          <a:xfrm>
            <a:off x="7577466" y="2872774"/>
            <a:ext cx="78994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IN" sz="900" b="1" i="1">
                <a:solidFill>
                  <a:schemeClr val="accent2"/>
                </a:solidFill>
                <a:latin typeface="Georgia" panose="02040502050405020303" pitchFamily="18" charset="0"/>
              </a:rPr>
              <a:t>Work</a:t>
            </a:r>
            <a:endParaRPr lang="en-IN" sz="900" b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5D7E64-3392-EA7E-10B5-C2BA2D1556FC}"/>
              </a:ext>
            </a:extLst>
          </p:cNvPr>
          <p:cNvSpPr txBox="1"/>
          <p:nvPr/>
        </p:nvSpPr>
        <p:spPr>
          <a:xfrm>
            <a:off x="7805407" y="3378072"/>
            <a:ext cx="63494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IN" sz="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Others</a:t>
            </a:r>
            <a:endParaRPr lang="en-IN" sz="9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97BFDD-1431-5E60-1895-55183DDF2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754889" y="2653561"/>
            <a:ext cx="440046" cy="26987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75D4445-B46F-B1C4-8CA9-710371E4BB5E}"/>
              </a:ext>
            </a:extLst>
          </p:cNvPr>
          <p:cNvGrpSpPr/>
          <p:nvPr/>
        </p:nvGrpSpPr>
        <p:grpSpPr>
          <a:xfrm>
            <a:off x="7412682" y="3289526"/>
            <a:ext cx="179814" cy="259594"/>
            <a:chOff x="7307629" y="3742298"/>
            <a:chExt cx="186621" cy="26942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B9344F-657C-0D5C-710B-54CAF7BB6E28}"/>
                </a:ext>
              </a:extLst>
            </p:cNvPr>
            <p:cNvGrpSpPr/>
            <p:nvPr/>
          </p:nvGrpSpPr>
          <p:grpSpPr>
            <a:xfrm>
              <a:off x="7345342" y="3802399"/>
              <a:ext cx="111195" cy="63600"/>
              <a:chOff x="7326006" y="3746204"/>
              <a:chExt cx="130301" cy="7911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ACBAFD6-64D8-F6A4-C1D1-91CDF164966F}"/>
                  </a:ext>
                </a:extLst>
              </p:cNvPr>
              <p:cNvSpPr/>
              <p:nvPr/>
            </p:nvSpPr>
            <p:spPr>
              <a:xfrm>
                <a:off x="7374869" y="3771798"/>
                <a:ext cx="67470" cy="27921"/>
              </a:xfrm>
              <a:custGeom>
                <a:avLst/>
                <a:gdLst>
                  <a:gd name="connsiteX0" fmla="*/ 0 w 67470"/>
                  <a:gd name="connsiteY0" fmla="*/ 27922 h 27921"/>
                  <a:gd name="connsiteX1" fmla="*/ 0 w 67470"/>
                  <a:gd name="connsiteY1" fmla="*/ 558 h 27921"/>
                  <a:gd name="connsiteX2" fmla="*/ 67274 w 67470"/>
                  <a:gd name="connsiteY2" fmla="*/ 24702 h 27921"/>
                  <a:gd name="connsiteX3" fmla="*/ 66108 w 67470"/>
                  <a:gd name="connsiteY3" fmla="*/ 27725 h 27921"/>
                  <a:gd name="connsiteX4" fmla="*/ 65178 w 67470"/>
                  <a:gd name="connsiteY4" fmla="*/ 27922 h 2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70" h="27921">
                    <a:moveTo>
                      <a:pt x="0" y="27922"/>
                    </a:moveTo>
                    <a:lnTo>
                      <a:pt x="0" y="558"/>
                    </a:lnTo>
                    <a:cubicBezTo>
                      <a:pt x="0" y="558"/>
                      <a:pt x="53446" y="-5843"/>
                      <a:pt x="67274" y="24702"/>
                    </a:cubicBezTo>
                    <a:cubicBezTo>
                      <a:pt x="67786" y="25859"/>
                      <a:pt x="67265" y="27213"/>
                      <a:pt x="66108" y="27725"/>
                    </a:cubicBezTo>
                    <a:cubicBezTo>
                      <a:pt x="65815" y="27855"/>
                      <a:pt x="65498" y="27922"/>
                      <a:pt x="65178" y="279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B4B011E-E3F0-44FF-2CB3-D2DEEF6E338E}"/>
                  </a:ext>
                </a:extLst>
              </p:cNvPr>
              <p:cNvSpPr/>
              <p:nvPr/>
            </p:nvSpPr>
            <p:spPr>
              <a:xfrm>
                <a:off x="7346946" y="3774127"/>
                <a:ext cx="23269" cy="23269"/>
              </a:xfrm>
              <a:custGeom>
                <a:avLst/>
                <a:gdLst>
                  <a:gd name="connsiteX0" fmla="*/ 23270 w 23269"/>
                  <a:gd name="connsiteY0" fmla="*/ 11635 h 23269"/>
                  <a:gd name="connsiteX1" fmla="*/ 11635 w 23269"/>
                  <a:gd name="connsiteY1" fmla="*/ 23270 h 23269"/>
                  <a:gd name="connsiteX2" fmla="*/ 0 w 23269"/>
                  <a:gd name="connsiteY2" fmla="*/ 11635 h 23269"/>
                  <a:gd name="connsiteX3" fmla="*/ 11635 w 23269"/>
                  <a:gd name="connsiteY3" fmla="*/ 0 h 23269"/>
                  <a:gd name="connsiteX4" fmla="*/ 23270 w 23269"/>
                  <a:gd name="connsiteY4" fmla="*/ 11635 h 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69" h="23269">
                    <a:moveTo>
                      <a:pt x="23270" y="11635"/>
                    </a:moveTo>
                    <a:cubicBezTo>
                      <a:pt x="23270" y="18061"/>
                      <a:pt x="18061" y="23270"/>
                      <a:pt x="11635" y="23270"/>
                    </a:cubicBezTo>
                    <a:cubicBezTo>
                      <a:pt x="5209" y="23270"/>
                      <a:pt x="0" y="18061"/>
                      <a:pt x="0" y="11635"/>
                    </a:cubicBezTo>
                    <a:cubicBezTo>
                      <a:pt x="0" y="5209"/>
                      <a:pt x="5209" y="0"/>
                      <a:pt x="11635" y="0"/>
                    </a:cubicBezTo>
                    <a:cubicBezTo>
                      <a:pt x="18061" y="0"/>
                      <a:pt x="23270" y="5209"/>
                      <a:pt x="23270" y="1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7D375BD-232F-F264-128E-7D1BB3868BB0}"/>
                  </a:ext>
                </a:extLst>
              </p:cNvPr>
              <p:cNvSpPr/>
              <p:nvPr/>
            </p:nvSpPr>
            <p:spPr>
              <a:xfrm>
                <a:off x="7326006" y="3746204"/>
                <a:ext cx="16287" cy="79115"/>
              </a:xfrm>
              <a:custGeom>
                <a:avLst/>
                <a:gdLst>
                  <a:gd name="connsiteX0" fmla="*/ 8144 w 16287"/>
                  <a:gd name="connsiteY0" fmla="*/ 0 h 79115"/>
                  <a:gd name="connsiteX1" fmla="*/ 16288 w 16287"/>
                  <a:gd name="connsiteY1" fmla="*/ 8144 h 79115"/>
                  <a:gd name="connsiteX2" fmla="*/ 16288 w 16287"/>
                  <a:gd name="connsiteY2" fmla="*/ 79115 h 79115"/>
                  <a:gd name="connsiteX3" fmla="*/ 16288 w 16287"/>
                  <a:gd name="connsiteY3" fmla="*/ 79115 h 79115"/>
                  <a:gd name="connsiteX4" fmla="*/ 0 w 16287"/>
                  <a:gd name="connsiteY4" fmla="*/ 79115 h 79115"/>
                  <a:gd name="connsiteX5" fmla="*/ 0 w 16287"/>
                  <a:gd name="connsiteY5" fmla="*/ 79115 h 79115"/>
                  <a:gd name="connsiteX6" fmla="*/ 0 w 16287"/>
                  <a:gd name="connsiteY6" fmla="*/ 8144 h 79115"/>
                  <a:gd name="connsiteX7" fmla="*/ 8144 w 16287"/>
                  <a:gd name="connsiteY7" fmla="*/ 0 h 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87" h="79115">
                    <a:moveTo>
                      <a:pt x="8144" y="0"/>
                    </a:moveTo>
                    <a:cubicBezTo>
                      <a:pt x="12641" y="0"/>
                      <a:pt x="16288" y="3646"/>
                      <a:pt x="16288" y="8144"/>
                    </a:cubicBezTo>
                    <a:lnTo>
                      <a:pt x="16288" y="79115"/>
                    </a:lnTo>
                    <a:lnTo>
                      <a:pt x="16288" y="79115"/>
                    </a:lnTo>
                    <a:lnTo>
                      <a:pt x="0" y="79115"/>
                    </a:lnTo>
                    <a:lnTo>
                      <a:pt x="0" y="79115"/>
                    </a:lnTo>
                    <a:lnTo>
                      <a:pt x="0" y="8144"/>
                    </a:lnTo>
                    <a:cubicBezTo>
                      <a:pt x="0" y="3646"/>
                      <a:pt x="3646" y="0"/>
                      <a:pt x="8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C808FA4-395B-9BB3-3918-2F149A8DCB30}"/>
                  </a:ext>
                </a:extLst>
              </p:cNvPr>
              <p:cNvSpPr/>
              <p:nvPr/>
            </p:nvSpPr>
            <p:spPr>
              <a:xfrm rot="16200000">
                <a:off x="7383013" y="3759001"/>
                <a:ext cx="16287" cy="97726"/>
              </a:xfrm>
              <a:custGeom>
                <a:avLst/>
                <a:gdLst>
                  <a:gd name="connsiteX0" fmla="*/ 0 w 16287"/>
                  <a:gd name="connsiteY0" fmla="*/ 0 h 97726"/>
                  <a:gd name="connsiteX1" fmla="*/ 16288 w 16287"/>
                  <a:gd name="connsiteY1" fmla="*/ 0 h 97726"/>
                  <a:gd name="connsiteX2" fmla="*/ 16288 w 16287"/>
                  <a:gd name="connsiteY2" fmla="*/ 97727 h 97726"/>
                  <a:gd name="connsiteX3" fmla="*/ 0 w 16287"/>
                  <a:gd name="connsiteY3" fmla="*/ 97727 h 9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" h="97726">
                    <a:moveTo>
                      <a:pt x="0" y="0"/>
                    </a:moveTo>
                    <a:lnTo>
                      <a:pt x="16288" y="0"/>
                    </a:lnTo>
                    <a:lnTo>
                      <a:pt x="16288" y="97727"/>
                    </a:lnTo>
                    <a:lnTo>
                      <a:pt x="0" y="97727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7433621-BB53-08DA-9E09-223E64958554}"/>
                  </a:ext>
                </a:extLst>
              </p:cNvPr>
              <p:cNvSpPr/>
              <p:nvPr/>
            </p:nvSpPr>
            <p:spPr>
              <a:xfrm>
                <a:off x="7440020" y="3778779"/>
                <a:ext cx="16287" cy="46534"/>
              </a:xfrm>
              <a:custGeom>
                <a:avLst/>
                <a:gdLst>
                  <a:gd name="connsiteX0" fmla="*/ 8144 w 16287"/>
                  <a:gd name="connsiteY0" fmla="*/ 0 h 46534"/>
                  <a:gd name="connsiteX1" fmla="*/ 16288 w 16287"/>
                  <a:gd name="connsiteY1" fmla="*/ 8144 h 46534"/>
                  <a:gd name="connsiteX2" fmla="*/ 16288 w 16287"/>
                  <a:gd name="connsiteY2" fmla="*/ 46534 h 46534"/>
                  <a:gd name="connsiteX3" fmla="*/ 16288 w 16287"/>
                  <a:gd name="connsiteY3" fmla="*/ 46534 h 46534"/>
                  <a:gd name="connsiteX4" fmla="*/ 0 w 16287"/>
                  <a:gd name="connsiteY4" fmla="*/ 46534 h 46534"/>
                  <a:gd name="connsiteX5" fmla="*/ 0 w 16287"/>
                  <a:gd name="connsiteY5" fmla="*/ 46534 h 46534"/>
                  <a:gd name="connsiteX6" fmla="*/ 0 w 16287"/>
                  <a:gd name="connsiteY6" fmla="*/ 8144 h 46534"/>
                  <a:gd name="connsiteX7" fmla="*/ 8144 w 16287"/>
                  <a:gd name="connsiteY7" fmla="*/ 0 h 4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87" h="46534">
                    <a:moveTo>
                      <a:pt x="8144" y="0"/>
                    </a:moveTo>
                    <a:cubicBezTo>
                      <a:pt x="12641" y="0"/>
                      <a:pt x="16288" y="3646"/>
                      <a:pt x="16288" y="8144"/>
                    </a:cubicBezTo>
                    <a:lnTo>
                      <a:pt x="16288" y="46534"/>
                    </a:lnTo>
                    <a:lnTo>
                      <a:pt x="16288" y="46534"/>
                    </a:lnTo>
                    <a:lnTo>
                      <a:pt x="0" y="46534"/>
                    </a:lnTo>
                    <a:lnTo>
                      <a:pt x="0" y="46534"/>
                    </a:lnTo>
                    <a:lnTo>
                      <a:pt x="0" y="8144"/>
                    </a:lnTo>
                    <a:cubicBezTo>
                      <a:pt x="0" y="3646"/>
                      <a:pt x="3646" y="0"/>
                      <a:pt x="8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B081EF70-50EC-F512-1F67-A8FDBAB2E965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07629" y="3742298"/>
              <a:ext cx="186621" cy="269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37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1856CE-7FD4-C28A-D28C-FDAFA405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Patients Need to Know on Clinical Studies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68EFEB-7B9A-65B2-C02B-21576F6FBABA}"/>
              </a:ext>
            </a:extLst>
          </p:cNvPr>
          <p:cNvSpPr>
            <a:spLocks/>
          </p:cNvSpPr>
          <p:nvPr/>
        </p:nvSpPr>
        <p:spPr>
          <a:xfrm>
            <a:off x="627693" y="975919"/>
            <a:ext cx="3817620" cy="3625155"/>
          </a:xfrm>
          <a:prstGeom prst="roundRect">
            <a:avLst>
              <a:gd name="adj" fmla="val 1717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C36D1D6-1ED3-4C70-8B31-82E71C989EE7}"/>
              </a:ext>
            </a:extLst>
          </p:cNvPr>
          <p:cNvSpPr>
            <a:spLocks/>
          </p:cNvSpPr>
          <p:nvPr/>
        </p:nvSpPr>
        <p:spPr>
          <a:xfrm>
            <a:off x="1010121" y="1048035"/>
            <a:ext cx="3358836" cy="3480924"/>
          </a:xfrm>
          <a:prstGeom prst="roundRect">
            <a:avLst>
              <a:gd name="adj" fmla="val 1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How do I know if the study medication has been tested properly?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“I am worried about taking a drug I don’t </a:t>
            </a:r>
            <a:br>
              <a:rPr lang="en-IN" sz="1000" dirty="0">
                <a:latin typeface="+mj-lt"/>
              </a:rPr>
            </a:br>
            <a:r>
              <a:rPr lang="en-IN" sz="1000" dirty="0">
                <a:latin typeface="+mj-lt"/>
              </a:rPr>
              <a:t>know about”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The study medications have been carefully tested under the appropriate guidelines 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All studies are approved and authorized by relevant Authorities including Ethics Committees/IRBs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Because the study medication is still under development, you will be closely monitored and will continue to receive medical care.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722FA37-AE25-B46D-686A-7C34C46BCC69}"/>
              </a:ext>
            </a:extLst>
          </p:cNvPr>
          <p:cNvSpPr>
            <a:spLocks/>
          </p:cNvSpPr>
          <p:nvPr/>
        </p:nvSpPr>
        <p:spPr>
          <a:xfrm>
            <a:off x="4975697" y="975919"/>
            <a:ext cx="3817620" cy="3625155"/>
          </a:xfrm>
          <a:prstGeom prst="roundRect">
            <a:avLst>
              <a:gd name="adj" fmla="val 2129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3E16435-58E1-DE48-0A32-3A2E7B2130CA}"/>
              </a:ext>
            </a:extLst>
          </p:cNvPr>
          <p:cNvSpPr>
            <a:spLocks/>
          </p:cNvSpPr>
          <p:nvPr/>
        </p:nvSpPr>
        <p:spPr>
          <a:xfrm>
            <a:off x="5365073" y="1048035"/>
            <a:ext cx="3358836" cy="3480924"/>
          </a:xfrm>
          <a:prstGeom prst="roundRect">
            <a:avLst>
              <a:gd name="adj" fmla="val 1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Will I be given the PLACEBO and waste my time?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While in the study you may be able to receive a new treatment that is being developed that other people may not be able to receive, you may also receive the placebo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The placebo is an inactive non-medication substance used in some clinical studies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Sometimes, in clinical trials, the treatments being investigated are compared with placebo to better evaluate the treatment’s effectiveness and is a way for scientists to find new treatment options for patients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All patients participating in a clinical study receive a high</a:t>
            </a:r>
            <a:r>
              <a:rPr lang="en-IN" sz="1000" strike="sngStrike" dirty="0">
                <a:latin typeface="+mj-lt"/>
              </a:rPr>
              <a:t> </a:t>
            </a:r>
            <a:r>
              <a:rPr lang="en-IN" sz="1000" dirty="0">
                <a:latin typeface="+mj-lt"/>
              </a:rPr>
              <a:t>level of care and may have access to specialists needed in their condition</a:t>
            </a:r>
          </a:p>
        </p:txBody>
      </p:sp>
      <p:sp>
        <p:nvSpPr>
          <p:cNvPr id="14" name="Graphic 69">
            <a:extLst>
              <a:ext uri="{FF2B5EF4-FFF2-40B4-BE49-F238E27FC236}">
                <a16:creationId xmlns:a16="http://schemas.microsoft.com/office/drawing/2014/main" id="{4D7CED57-A6C9-B0C9-6410-48DFB0985054}"/>
              </a:ext>
            </a:extLst>
          </p:cNvPr>
          <p:cNvSpPr/>
          <p:nvPr/>
        </p:nvSpPr>
        <p:spPr>
          <a:xfrm>
            <a:off x="352191" y="2512272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35" name="Graphic 72">
            <a:extLst>
              <a:ext uri="{FF2B5EF4-FFF2-40B4-BE49-F238E27FC236}">
                <a16:creationId xmlns:a16="http://schemas.microsoft.com/office/drawing/2014/main" id="{498EADEB-1EBA-355D-736B-919A8BD4C8E0}"/>
              </a:ext>
            </a:extLst>
          </p:cNvPr>
          <p:cNvSpPr/>
          <p:nvPr/>
        </p:nvSpPr>
        <p:spPr>
          <a:xfrm>
            <a:off x="4698688" y="2512272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A7B8DDD0-4D6B-EE40-A6CC-1F1B5F5F73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ECF3C2-A54C-EE55-CB85-D7979E90F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016" y="2611097"/>
            <a:ext cx="354798" cy="3547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608356-A748-B884-AE02-C1DDDBED9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4416" y="2578000"/>
            <a:ext cx="420992" cy="4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A656-1CBF-8903-F7A4-D9BAA0AE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8485200" cy="686790"/>
          </a:xfrm>
        </p:spPr>
        <p:txBody>
          <a:bodyPr/>
          <a:lstStyle/>
          <a:p>
            <a:r>
              <a:rPr lang="en-IN"/>
              <a:t>What Patients Need to Know on Clinical Studies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6B5E54-BE01-A3AA-1664-8969BBF321B3}"/>
              </a:ext>
            </a:extLst>
          </p:cNvPr>
          <p:cNvSpPr/>
          <p:nvPr/>
        </p:nvSpPr>
        <p:spPr>
          <a:xfrm>
            <a:off x="634461" y="975920"/>
            <a:ext cx="8179340" cy="1425512"/>
          </a:xfrm>
          <a:prstGeom prst="roundRect">
            <a:avLst>
              <a:gd name="adj" fmla="val 4753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860BB5-BC91-63F8-192A-477971A11EF0}"/>
              </a:ext>
            </a:extLst>
          </p:cNvPr>
          <p:cNvSpPr/>
          <p:nvPr/>
        </p:nvSpPr>
        <p:spPr>
          <a:xfrm>
            <a:off x="1005204" y="1048034"/>
            <a:ext cx="7749543" cy="1289786"/>
          </a:xfrm>
          <a:prstGeom prst="roundRect">
            <a:avLst>
              <a:gd name="adj" fmla="val 6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If I join a study, I want my family caregiver to be involved.</a:t>
            </a:r>
          </a:p>
          <a:p>
            <a:pPr>
              <a:spcAft>
                <a:spcPts val="300"/>
              </a:spcAft>
            </a:pPr>
            <a:endParaRPr lang="en-IN" sz="1400" i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Your family caregiver is very important and the team will make sure he/she/they gets the appropriate information as well as some useful contacts</a:t>
            </a:r>
          </a:p>
        </p:txBody>
      </p:sp>
      <p:sp>
        <p:nvSpPr>
          <p:cNvPr id="14" name="Graphic 72">
            <a:extLst>
              <a:ext uri="{FF2B5EF4-FFF2-40B4-BE49-F238E27FC236}">
                <a16:creationId xmlns:a16="http://schemas.microsoft.com/office/drawing/2014/main" id="{1EB95D1E-349B-8835-B151-DE3D86359C5D}"/>
              </a:ext>
            </a:extLst>
          </p:cNvPr>
          <p:cNvSpPr/>
          <p:nvPr/>
        </p:nvSpPr>
        <p:spPr>
          <a:xfrm>
            <a:off x="355662" y="1250109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B7BB7D-2264-87F1-B8F6-CFD8E7ADF39E}"/>
              </a:ext>
            </a:extLst>
          </p:cNvPr>
          <p:cNvSpPr/>
          <p:nvPr/>
        </p:nvSpPr>
        <p:spPr>
          <a:xfrm>
            <a:off x="634461" y="2516904"/>
            <a:ext cx="8179340" cy="2076497"/>
          </a:xfrm>
          <a:prstGeom prst="roundRect">
            <a:avLst>
              <a:gd name="adj" fmla="val 3218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63D1B74-6226-D593-46E7-A108F677C657}"/>
              </a:ext>
            </a:extLst>
          </p:cNvPr>
          <p:cNvSpPr/>
          <p:nvPr/>
        </p:nvSpPr>
        <p:spPr>
          <a:xfrm>
            <a:off x="1005204" y="2595198"/>
            <a:ext cx="7738696" cy="1928052"/>
          </a:xfrm>
          <a:prstGeom prst="roundRect">
            <a:avLst>
              <a:gd name="adj" fmla="val 38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Will I be told about the risks of participating in the study?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Clinical study guidelines are designed around safety and Ethics considerations: Each clinical study is systematically approved by an Ethic Committee/IRBs before any patient’s participation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The role of the independent Ethics Committees is to protect patients. They are also reviewing the ICF (informed consent form)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Although the study medications are still under development, you will be closely monitored during the study 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During clinical studies, you will remain fully informed at every stage of the study. If new information comes out, your doctor will tell you as soon as he/she is informed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Do not hesitate to discuss which parts of the study you are worried about and ask your doctor questions</a:t>
            </a:r>
          </a:p>
          <a:p>
            <a:pPr marL="137160" lvl="1" indent="-13716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You will always be able to stop your participation to the study </a:t>
            </a:r>
            <a:endParaRPr lang="en-IN" sz="1000" strike="sngStrike" dirty="0">
              <a:latin typeface="+mj-lt"/>
            </a:endParaRPr>
          </a:p>
        </p:txBody>
      </p:sp>
      <p:sp>
        <p:nvSpPr>
          <p:cNvPr id="21" name="Graphic 67">
            <a:extLst>
              <a:ext uri="{FF2B5EF4-FFF2-40B4-BE49-F238E27FC236}">
                <a16:creationId xmlns:a16="http://schemas.microsoft.com/office/drawing/2014/main" id="{D4B614A4-5993-39F3-EF77-96D0659426F6}"/>
              </a:ext>
            </a:extLst>
          </p:cNvPr>
          <p:cNvSpPr/>
          <p:nvPr/>
        </p:nvSpPr>
        <p:spPr>
          <a:xfrm>
            <a:off x="358958" y="3283000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>
                    <a:lumMod val="95000"/>
                  </a:schemeClr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4A3513A2-3EF8-F0E1-6F5A-B8076E20EF1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3BB8F4A-EA43-92ED-27DB-12AE3320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674" y="1412451"/>
            <a:ext cx="442376" cy="3154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4F94394-D58E-76D7-C7C6-B6A7FBEF3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6795" y="3350837"/>
            <a:ext cx="416775" cy="4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9D3E33DD-CC52-7FE5-8654-E58796E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Patients Need to Know on Clinical Studies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BECF79-8028-AA9B-A2D8-5AF7FC373B30}"/>
              </a:ext>
            </a:extLst>
          </p:cNvPr>
          <p:cNvSpPr>
            <a:spLocks/>
          </p:cNvSpPr>
          <p:nvPr/>
        </p:nvSpPr>
        <p:spPr>
          <a:xfrm>
            <a:off x="660169" y="699694"/>
            <a:ext cx="8181939" cy="3978632"/>
          </a:xfrm>
          <a:prstGeom prst="roundRect">
            <a:avLst>
              <a:gd name="adj" fmla="val 1717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7CAB02-6A81-7214-68FF-F897E5277A21}"/>
              </a:ext>
            </a:extLst>
          </p:cNvPr>
          <p:cNvSpPr>
            <a:spLocks/>
          </p:cNvSpPr>
          <p:nvPr/>
        </p:nvSpPr>
        <p:spPr>
          <a:xfrm>
            <a:off x="822291" y="699694"/>
            <a:ext cx="7727010" cy="3480924"/>
          </a:xfrm>
          <a:prstGeom prst="roundRect">
            <a:avLst>
              <a:gd name="adj" fmla="val 1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IN" sz="1400" dirty="0">
                <a:solidFill>
                  <a:schemeClr val="accent2"/>
                </a:solidFill>
                <a:latin typeface="Georgia" panose="02040502050405020303" pitchFamily="18" charset="0"/>
              </a:rPr>
              <a:t>You may have a number of logistical challenges in participating. Please do not hesitate to discuss it with your doctor or nurse to identify any additional support you might need </a:t>
            </a:r>
          </a:p>
          <a:p>
            <a:pPr marL="0" lvl="1">
              <a:spcAft>
                <a:spcPts val="600"/>
              </a:spcAft>
            </a:pPr>
            <a:r>
              <a:rPr lang="en-IN" sz="1000" b="1" dirty="0">
                <a:latin typeface="+mj-lt"/>
              </a:rPr>
              <a:t>Examples of questions you can raise with your doctor: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Translation as my language is not English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My family’s approval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Information about the study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To share other medical concerns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Transportation is a struggle for me, and I would need transportation to participate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Day care is necessary for my children for me to participate. (e.g.; dinner/lunch, water, coffee, Wi-Fi, etc)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I am only available after 5:00 PM and day care would have to be provided 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I am only available after 5:00 PM and food would be necessary for me to participate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Access issues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What about smoking? Drinking or others?</a:t>
            </a:r>
          </a:p>
          <a:p>
            <a:pPr marL="164592" lvl="1" indent="-164592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Other ……………………………</a:t>
            </a:r>
          </a:p>
          <a:p>
            <a:pPr marL="0" lvl="1">
              <a:spcAft>
                <a:spcPts val="600"/>
              </a:spcAft>
            </a:pPr>
            <a:r>
              <a:rPr lang="en-IN" sz="1000" b="1" dirty="0">
                <a:latin typeface="+mj-lt"/>
              </a:rPr>
              <a:t>If I decide to stop participating in the study before the end, will my future medical care be affected?</a:t>
            </a:r>
          </a:p>
          <a:p>
            <a:pPr marL="137160" lvl="1" indent="-1371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000" dirty="0">
                <a:latin typeface="+mj-lt"/>
              </a:rPr>
              <a:t>No: Your future medical care will not be affected. It’s your right</a:t>
            </a:r>
          </a:p>
        </p:txBody>
      </p:sp>
      <p:sp>
        <p:nvSpPr>
          <p:cNvPr id="14" name="Graphic 21">
            <a:extLst>
              <a:ext uri="{FF2B5EF4-FFF2-40B4-BE49-F238E27FC236}">
                <a16:creationId xmlns:a16="http://schemas.microsoft.com/office/drawing/2014/main" id="{AF54D6F7-4B97-0E58-9530-103DE99CD78A}"/>
              </a:ext>
            </a:extLst>
          </p:cNvPr>
          <p:cNvSpPr/>
          <p:nvPr/>
        </p:nvSpPr>
        <p:spPr>
          <a:xfrm>
            <a:off x="352191" y="2512272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solidFill>
              <a:srgbClr val="F2F2F2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16DDB4-E4B5-C97A-11BE-2622CD0BFD5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35FAAB4-944D-1746-CE34-36F4B64EA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047" y="2626374"/>
            <a:ext cx="324244" cy="3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3">
            <a:extLst>
              <a:ext uri="{FF2B5EF4-FFF2-40B4-BE49-F238E27FC236}">
                <a16:creationId xmlns:a16="http://schemas.microsoft.com/office/drawing/2014/main" id="{906184C7-02CF-33B2-908C-03889C67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8485200" cy="720000"/>
          </a:xfrm>
        </p:spPr>
        <p:txBody>
          <a:bodyPr/>
          <a:lstStyle/>
          <a:p>
            <a:r>
              <a:rPr lang="en-IN"/>
              <a:t>What Patients Need to Know on Clinical Studies</a:t>
            </a:r>
          </a:p>
        </p:txBody>
      </p:sp>
      <p:sp>
        <p:nvSpPr>
          <p:cNvPr id="59" name="Title 3">
            <a:extLst>
              <a:ext uri="{FF2B5EF4-FFF2-40B4-BE49-F238E27FC236}">
                <a16:creationId xmlns:a16="http://schemas.microsoft.com/office/drawing/2014/main" id="{9EFB84C8-17AA-A250-7509-161E624ED2E4}"/>
              </a:ext>
            </a:extLst>
          </p:cNvPr>
          <p:cNvSpPr txBox="1">
            <a:spLocks/>
          </p:cNvSpPr>
          <p:nvPr/>
        </p:nvSpPr>
        <p:spPr>
          <a:xfrm>
            <a:off x="331200" y="987089"/>
            <a:ext cx="8485200" cy="4960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124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786" b="0" i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IN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Fears are anchored in diverse populations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FCAABC-770C-A9E8-6879-8FEF485A1F08}"/>
              </a:ext>
            </a:extLst>
          </p:cNvPr>
          <p:cNvSpPr>
            <a:spLocks/>
          </p:cNvSpPr>
          <p:nvPr/>
        </p:nvSpPr>
        <p:spPr>
          <a:xfrm>
            <a:off x="634461" y="1559717"/>
            <a:ext cx="3817620" cy="3041357"/>
          </a:xfrm>
          <a:prstGeom prst="roundRect">
            <a:avLst>
              <a:gd name="adj" fmla="val 1717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81B132-78D9-1F75-9ECC-29427FA580CA}"/>
              </a:ext>
            </a:extLst>
          </p:cNvPr>
          <p:cNvSpPr>
            <a:spLocks/>
          </p:cNvSpPr>
          <p:nvPr/>
        </p:nvSpPr>
        <p:spPr>
          <a:xfrm>
            <a:off x="1010121" y="1634676"/>
            <a:ext cx="3358836" cy="2891439"/>
          </a:xfrm>
          <a:prstGeom prst="roundRect">
            <a:avLst>
              <a:gd name="adj" fmla="val 1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1400" i="1" dirty="0">
                <a:solidFill>
                  <a:schemeClr val="accent2"/>
                </a:solidFill>
                <a:latin typeface="Georgia" panose="02040502050405020303" pitchFamily="18" charset="0"/>
              </a:rPr>
              <a:t>Are you concerned with: </a:t>
            </a:r>
          </a:p>
          <a:p>
            <a:pPr>
              <a:spcAft>
                <a:spcPts val="600"/>
              </a:spcAft>
            </a:pPr>
            <a:r>
              <a:rPr lang="en-IN" sz="1050" b="1" dirty="0">
                <a:solidFill>
                  <a:schemeClr val="tx1"/>
                </a:solidFill>
                <a:latin typeface="+mj-lt"/>
              </a:rPr>
              <a:t>Emotional and cultural beliefs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I don’t want to be a guinea pig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I fear potential risks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Mistrust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Anxiety, depression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Nervous about the outcome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50000"/>
              <a:buFont typeface="Verdana" panose="020B0604030504040204" pitchFamily="34" charset="0"/>
              <a:buChar char="□"/>
            </a:pPr>
            <a:r>
              <a:rPr lang="en-IN" sz="1000" dirty="0">
                <a:latin typeface="+mj-lt"/>
              </a:rPr>
              <a:t>Other………………………………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7440A8-1B1C-A554-70F2-6C729C086289}"/>
              </a:ext>
            </a:extLst>
          </p:cNvPr>
          <p:cNvSpPr>
            <a:spLocks/>
          </p:cNvSpPr>
          <p:nvPr/>
        </p:nvSpPr>
        <p:spPr>
          <a:xfrm>
            <a:off x="4998779" y="1559717"/>
            <a:ext cx="3817620" cy="3041357"/>
          </a:xfrm>
          <a:prstGeom prst="roundRect">
            <a:avLst>
              <a:gd name="adj" fmla="val 2129"/>
            </a:avLst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IN" sz="1000" i="1"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5B5A71-BFCA-F4C3-0F39-32A9855F6421}"/>
              </a:ext>
            </a:extLst>
          </p:cNvPr>
          <p:cNvSpPr>
            <a:spLocks/>
          </p:cNvSpPr>
          <p:nvPr/>
        </p:nvSpPr>
        <p:spPr>
          <a:xfrm>
            <a:off x="5388155" y="1634676"/>
            <a:ext cx="3358836" cy="2891439"/>
          </a:xfrm>
          <a:prstGeom prst="roundRect">
            <a:avLst>
              <a:gd name="adj" fmla="val 1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600"/>
              </a:spcAft>
            </a:pPr>
            <a:endParaRPr lang="en-IN" sz="105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IN" sz="1050" b="1" dirty="0">
                <a:solidFill>
                  <a:schemeClr val="tx1"/>
                </a:solidFill>
                <a:latin typeface="+mj-lt"/>
              </a:rPr>
              <a:t>Patient’s recommendations: 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60000"/>
              <a:buFont typeface="Verdana" panose="020B0604030504040204" pitchFamily="34" charset="0"/>
              <a:buChar char="□"/>
            </a:pPr>
            <a:r>
              <a:rPr lang="en-IN" sz="1000" dirty="0">
                <a:solidFill>
                  <a:schemeClr val="tx1"/>
                </a:solidFill>
                <a:latin typeface="+mj-lt"/>
              </a:rPr>
              <a:t>I want the researchers to understand the groups and where they come from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60000"/>
              <a:buFont typeface="Verdana" panose="020B0604030504040204" pitchFamily="34" charset="0"/>
              <a:buChar char="□"/>
            </a:pPr>
            <a:r>
              <a:rPr lang="en-IN" sz="1000" dirty="0">
                <a:solidFill>
                  <a:schemeClr val="tx1"/>
                </a:solidFill>
                <a:latin typeface="+mj-lt"/>
              </a:rPr>
              <a:t>I need trusted faces such as family or friends to come to consultations or exams with me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60000"/>
              <a:buFont typeface="Verdana" panose="020B0604030504040204" pitchFamily="34" charset="0"/>
              <a:buChar char="□"/>
            </a:pPr>
            <a:r>
              <a:rPr lang="en-IN" sz="1000" dirty="0">
                <a:solidFill>
                  <a:schemeClr val="tx1"/>
                </a:solidFill>
                <a:latin typeface="+mj-lt"/>
              </a:rPr>
              <a:t>Invite patients early in the planning stages of the study, like focus groups</a:t>
            </a:r>
          </a:p>
          <a:p>
            <a:pPr marL="228600" lvl="1" indent="-228600">
              <a:spcAft>
                <a:spcPts val="600"/>
              </a:spcAft>
              <a:buClr>
                <a:schemeClr val="accent2"/>
              </a:buClr>
              <a:buSzPct val="160000"/>
              <a:buFont typeface="Verdana" panose="020B0604030504040204" pitchFamily="34" charset="0"/>
              <a:buChar char="□"/>
            </a:pPr>
            <a:r>
              <a:rPr lang="en-IN" sz="1000" dirty="0">
                <a:solidFill>
                  <a:schemeClr val="tx1"/>
                </a:solidFill>
                <a:latin typeface="+mj-lt"/>
              </a:rPr>
              <a:t>I need to feel free to ask any questions (no dumb question)</a:t>
            </a:r>
          </a:p>
        </p:txBody>
      </p:sp>
      <p:sp>
        <p:nvSpPr>
          <p:cNvPr id="9" name="Graphic 62">
            <a:extLst>
              <a:ext uri="{FF2B5EF4-FFF2-40B4-BE49-F238E27FC236}">
                <a16:creationId xmlns:a16="http://schemas.microsoft.com/office/drawing/2014/main" id="{F6D5BCF5-08CB-C8A8-4D5B-83B83F1969EC}"/>
              </a:ext>
            </a:extLst>
          </p:cNvPr>
          <p:cNvSpPr/>
          <p:nvPr/>
        </p:nvSpPr>
        <p:spPr>
          <a:xfrm>
            <a:off x="352191" y="2804171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rgbClr val="7A00E6"/>
          </a:solidFill>
          <a:ln w="31750" cap="flat">
            <a:gradFill>
              <a:gsLst>
                <a:gs pos="50000">
                  <a:schemeClr val="bg1"/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7" name="Graphic 65">
            <a:extLst>
              <a:ext uri="{FF2B5EF4-FFF2-40B4-BE49-F238E27FC236}">
                <a16:creationId xmlns:a16="http://schemas.microsoft.com/office/drawing/2014/main" id="{92FB1F85-329D-E42B-3DCD-A2E8B70ACC5A}"/>
              </a:ext>
            </a:extLst>
          </p:cNvPr>
          <p:cNvSpPr/>
          <p:nvPr/>
        </p:nvSpPr>
        <p:spPr>
          <a:xfrm>
            <a:off x="4721770" y="2804171"/>
            <a:ext cx="552449" cy="552449"/>
          </a:xfrm>
          <a:custGeom>
            <a:avLst/>
            <a:gdLst>
              <a:gd name="connsiteX0" fmla="*/ 270247 w 552449"/>
              <a:gd name="connsiteY0" fmla="*/ 0 h 552449"/>
              <a:gd name="connsiteX1" fmla="*/ 0 w 552449"/>
              <a:gd name="connsiteY1" fmla="*/ 276225 h 552449"/>
              <a:gd name="connsiteX2" fmla="*/ 282203 w 552449"/>
              <a:gd name="connsiteY2" fmla="*/ 552450 h 552449"/>
              <a:gd name="connsiteX3" fmla="*/ 552450 w 552449"/>
              <a:gd name="connsiteY3" fmla="*/ 276225 h 552449"/>
              <a:gd name="connsiteX4" fmla="*/ 270247 w 552449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49" h="552449">
                <a:moveTo>
                  <a:pt x="270247" y="0"/>
                </a:moveTo>
                <a:cubicBezTo>
                  <a:pt x="107252" y="0"/>
                  <a:pt x="0" y="104120"/>
                  <a:pt x="0" y="276225"/>
                </a:cubicBezTo>
                <a:cubicBezTo>
                  <a:pt x="0" y="444254"/>
                  <a:pt x="107248" y="552450"/>
                  <a:pt x="282203" y="552450"/>
                </a:cubicBezTo>
                <a:cubicBezTo>
                  <a:pt x="445199" y="552450"/>
                  <a:pt x="552450" y="444448"/>
                  <a:pt x="552450" y="276225"/>
                </a:cubicBezTo>
                <a:cubicBezTo>
                  <a:pt x="552450" y="103922"/>
                  <a:pt x="445012" y="0"/>
                  <a:pt x="270247" y="0"/>
                </a:cubicBezTo>
                <a:close/>
              </a:path>
            </a:pathLst>
          </a:custGeom>
          <a:solidFill>
            <a:schemeClr val="accent2"/>
          </a:solidFill>
          <a:ln w="31750" cap="flat">
            <a:gradFill>
              <a:gsLst>
                <a:gs pos="50000">
                  <a:schemeClr val="bg1"/>
                </a:gs>
                <a:gs pos="50000">
                  <a:schemeClr val="tx2"/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DBE74F7-B717-D9B1-2848-D12E25CC7D04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A4FBE64-8564-2DBA-2629-C5D3BCA54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423" y="2908996"/>
            <a:ext cx="342795" cy="3427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579F22-F73D-BF55-881A-1F9B0C78A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399" y="2875797"/>
            <a:ext cx="409190" cy="4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149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B3C578-DD62-B7C1-765E-944DE8AD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89130"/>
            <a:ext cx="8485200" cy="720000"/>
          </a:xfrm>
        </p:spPr>
        <p:txBody>
          <a:bodyPr/>
          <a:lstStyle/>
          <a:p>
            <a:r>
              <a:rPr lang="en-IN"/>
              <a:t>What Patients Need to Know on Clinical Studies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487A7A-46C3-F7F3-E240-C1BD281C9C0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7BCBD73-1024-0E2E-7408-0ECBDCF17519}"/>
              </a:ext>
            </a:extLst>
          </p:cNvPr>
          <p:cNvGrpSpPr/>
          <p:nvPr/>
        </p:nvGrpSpPr>
        <p:grpSpPr>
          <a:xfrm>
            <a:off x="328452" y="975919"/>
            <a:ext cx="8484024" cy="3084718"/>
            <a:chOff x="328452" y="1333336"/>
            <a:chExt cx="8484024" cy="308471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CE97A06-ADC6-8A59-7E93-3631761053FC}"/>
                </a:ext>
              </a:extLst>
            </p:cNvPr>
            <p:cNvSpPr>
              <a:spLocks/>
            </p:cNvSpPr>
            <p:nvPr/>
          </p:nvSpPr>
          <p:spPr>
            <a:xfrm>
              <a:off x="328452" y="1333336"/>
              <a:ext cx="1608850" cy="3084718"/>
            </a:xfrm>
            <a:prstGeom prst="roundRect">
              <a:avLst>
                <a:gd name="adj" fmla="val 3974"/>
              </a:avLst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IN" sz="1000" i="1">
                <a:latin typeface="+mj-lt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E48AF22-84B1-FCF4-AEBC-9A9615BCA122}"/>
                </a:ext>
              </a:extLst>
            </p:cNvPr>
            <p:cNvSpPr>
              <a:spLocks/>
            </p:cNvSpPr>
            <p:nvPr/>
          </p:nvSpPr>
          <p:spPr>
            <a:xfrm>
              <a:off x="403678" y="2207208"/>
              <a:ext cx="1458396" cy="2139284"/>
            </a:xfrm>
            <a:prstGeom prst="roundRect">
              <a:avLst>
                <a:gd name="adj" fmla="val 47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576" tIns="36576" rIns="36576" bIns="36576" rtlCol="0" anchor="t"/>
            <a:lstStyle/>
            <a:p>
              <a:pPr marL="0" lvl="1"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100">
                  <a:latin typeface="+mj-lt"/>
                </a:rPr>
                <a:t>Clinical studies are essential to the development of new therapies that help people live longer with less pain or disability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F7B51B3-EC3E-6B0E-0095-AA44861CE57A}"/>
                </a:ext>
              </a:extLst>
            </p:cNvPr>
            <p:cNvSpPr>
              <a:spLocks/>
            </p:cNvSpPr>
            <p:nvPr/>
          </p:nvSpPr>
          <p:spPr>
            <a:xfrm>
              <a:off x="2047246" y="1333336"/>
              <a:ext cx="1608850" cy="3084718"/>
            </a:xfrm>
            <a:prstGeom prst="roundRect">
              <a:avLst>
                <a:gd name="adj" fmla="val 3974"/>
              </a:avLst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IN" sz="1000" i="1">
                <a:latin typeface="+mj-lt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286E7EB-330F-F028-A205-FE1153D4A6F9}"/>
                </a:ext>
              </a:extLst>
            </p:cNvPr>
            <p:cNvSpPr>
              <a:spLocks/>
            </p:cNvSpPr>
            <p:nvPr/>
          </p:nvSpPr>
          <p:spPr>
            <a:xfrm>
              <a:off x="2122472" y="2207208"/>
              <a:ext cx="1458396" cy="2139284"/>
            </a:xfrm>
            <a:prstGeom prst="roundRect">
              <a:avLst>
                <a:gd name="adj" fmla="val 47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576" tIns="36576" rIns="36576" bIns="36576" rtlCol="0" anchor="t"/>
            <a:lstStyle/>
            <a:p>
              <a:pPr marL="0" lvl="1"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100" dirty="0">
                  <a:latin typeface="+mj-lt"/>
                </a:rPr>
                <a:t>Clinical studies help researchers understand what may be effective in humans after having been  tested in the laboratory</a:t>
              </a:r>
              <a:endParaRPr lang="en-IN" sz="1100" strike="sngStrike" dirty="0">
                <a:latin typeface="+mj-lt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90D6C1C-AC04-1C86-CA32-ACF9707C4CAD}"/>
                </a:ext>
              </a:extLst>
            </p:cNvPr>
            <p:cNvSpPr>
              <a:spLocks/>
            </p:cNvSpPr>
            <p:nvPr/>
          </p:nvSpPr>
          <p:spPr>
            <a:xfrm>
              <a:off x="3766040" y="1333336"/>
              <a:ext cx="1608850" cy="3084718"/>
            </a:xfrm>
            <a:prstGeom prst="roundRect">
              <a:avLst>
                <a:gd name="adj" fmla="val 3974"/>
              </a:avLst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IN" sz="1000" i="1">
                <a:latin typeface="+mj-lt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CCEBE01-89D2-CE4B-685E-56F0C15FAB64}"/>
                </a:ext>
              </a:extLst>
            </p:cNvPr>
            <p:cNvSpPr>
              <a:spLocks/>
            </p:cNvSpPr>
            <p:nvPr/>
          </p:nvSpPr>
          <p:spPr>
            <a:xfrm>
              <a:off x="3841266" y="2207208"/>
              <a:ext cx="1458396" cy="2139284"/>
            </a:xfrm>
            <a:prstGeom prst="roundRect">
              <a:avLst>
                <a:gd name="adj" fmla="val 47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576" tIns="36576" rIns="36576" bIns="36576" rtlCol="0" anchor="t"/>
            <a:lstStyle/>
            <a:p>
              <a:pPr marL="0" lvl="1"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100" dirty="0">
                  <a:latin typeface="+mj-lt"/>
                </a:rPr>
                <a:t>Clinical studies are required by the health agencies to authorize new medications prior to being prescribed and used by healthcare professionals for the treatment of patients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714A89A-22F6-4F3A-A422-75F03F2FF86E}"/>
                </a:ext>
              </a:extLst>
            </p:cNvPr>
            <p:cNvSpPr>
              <a:spLocks/>
            </p:cNvSpPr>
            <p:nvPr/>
          </p:nvSpPr>
          <p:spPr>
            <a:xfrm>
              <a:off x="5484834" y="1333336"/>
              <a:ext cx="1608850" cy="3084718"/>
            </a:xfrm>
            <a:prstGeom prst="roundRect">
              <a:avLst>
                <a:gd name="adj" fmla="val 3974"/>
              </a:avLst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IN" sz="1000" i="1">
                <a:latin typeface="+mj-lt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A1DFEC94-AC20-1BE3-36E5-0E307B689880}"/>
                </a:ext>
              </a:extLst>
            </p:cNvPr>
            <p:cNvSpPr>
              <a:spLocks/>
            </p:cNvSpPr>
            <p:nvPr/>
          </p:nvSpPr>
          <p:spPr>
            <a:xfrm>
              <a:off x="5560060" y="2207208"/>
              <a:ext cx="1458396" cy="2139284"/>
            </a:xfrm>
            <a:prstGeom prst="roundRect">
              <a:avLst>
                <a:gd name="adj" fmla="val 47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576" tIns="36576" rIns="36576" bIns="36576" rtlCol="0" anchor="t"/>
            <a:lstStyle/>
            <a:p>
              <a:pPr marL="0" lvl="1"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100" dirty="0">
                  <a:latin typeface="+mj-lt"/>
                </a:rPr>
                <a:t>Clinical studies must adhere to a set of rules called “Good Clinical Practices (GCP)”, international strict standards that clearly state how to conduct a clinical study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49C586F-AD82-DEC1-B1C5-8F7DCDE56D64}"/>
                </a:ext>
              </a:extLst>
            </p:cNvPr>
            <p:cNvSpPr>
              <a:spLocks/>
            </p:cNvSpPr>
            <p:nvPr/>
          </p:nvSpPr>
          <p:spPr>
            <a:xfrm>
              <a:off x="7203626" y="1333336"/>
              <a:ext cx="1608850" cy="3084718"/>
            </a:xfrm>
            <a:prstGeom prst="roundRect">
              <a:avLst>
                <a:gd name="adj" fmla="val 3974"/>
              </a:avLst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IN" sz="1000" i="1">
                <a:latin typeface="+mj-lt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D12B46E-29E2-EFEF-954A-D11B6AF3FDD8}"/>
                </a:ext>
              </a:extLst>
            </p:cNvPr>
            <p:cNvSpPr>
              <a:spLocks/>
            </p:cNvSpPr>
            <p:nvPr/>
          </p:nvSpPr>
          <p:spPr>
            <a:xfrm>
              <a:off x="7278852" y="2207208"/>
              <a:ext cx="1458396" cy="2139284"/>
            </a:xfrm>
            <a:prstGeom prst="roundRect">
              <a:avLst>
                <a:gd name="adj" fmla="val 47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576" tIns="36576" rIns="36576" bIns="36576" rtlCol="0" anchor="t"/>
            <a:lstStyle/>
            <a:p>
              <a:pPr marL="0" lvl="1"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100" dirty="0">
                  <a:latin typeface="+mj-lt"/>
                </a:rPr>
                <a:t>Clinical studies also follow strict drug testing procedures designed to help researchers determine the safety and efficacy of the investigational medication being studied</a:t>
              </a:r>
            </a:p>
          </p:txBody>
        </p:sp>
        <p:sp>
          <p:nvSpPr>
            <p:cNvPr id="6" name="Graphic 69">
              <a:extLst>
                <a:ext uri="{FF2B5EF4-FFF2-40B4-BE49-F238E27FC236}">
                  <a16:creationId xmlns:a16="http://schemas.microsoft.com/office/drawing/2014/main" id="{921E2DB8-2140-E4E5-3268-C8C912DAA40D}"/>
                </a:ext>
              </a:extLst>
            </p:cNvPr>
            <p:cNvSpPr/>
            <p:nvPr/>
          </p:nvSpPr>
          <p:spPr>
            <a:xfrm>
              <a:off x="856653" y="1502549"/>
              <a:ext cx="552449" cy="552449"/>
            </a:xfrm>
            <a:custGeom>
              <a:avLst/>
              <a:gdLst>
                <a:gd name="connsiteX0" fmla="*/ 270247 w 552449"/>
                <a:gd name="connsiteY0" fmla="*/ 0 h 552449"/>
                <a:gd name="connsiteX1" fmla="*/ 0 w 552449"/>
                <a:gd name="connsiteY1" fmla="*/ 276225 h 552449"/>
                <a:gd name="connsiteX2" fmla="*/ 282203 w 552449"/>
                <a:gd name="connsiteY2" fmla="*/ 552450 h 552449"/>
                <a:gd name="connsiteX3" fmla="*/ 552450 w 552449"/>
                <a:gd name="connsiteY3" fmla="*/ 276225 h 552449"/>
                <a:gd name="connsiteX4" fmla="*/ 270247 w 552449"/>
                <a:gd name="connsiteY4" fmla="*/ 0 h 5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9" h="552449">
                  <a:moveTo>
                    <a:pt x="270247" y="0"/>
                  </a:moveTo>
                  <a:cubicBezTo>
                    <a:pt x="107252" y="0"/>
                    <a:pt x="0" y="104120"/>
                    <a:pt x="0" y="276225"/>
                  </a:cubicBezTo>
                  <a:cubicBezTo>
                    <a:pt x="0" y="444254"/>
                    <a:pt x="107248" y="552450"/>
                    <a:pt x="282203" y="552450"/>
                  </a:cubicBezTo>
                  <a:cubicBezTo>
                    <a:pt x="445199" y="552450"/>
                    <a:pt x="552450" y="444448"/>
                    <a:pt x="552450" y="276225"/>
                  </a:cubicBezTo>
                  <a:cubicBezTo>
                    <a:pt x="552450" y="103922"/>
                    <a:pt x="445012" y="0"/>
                    <a:pt x="270247" y="0"/>
                  </a:cubicBezTo>
                  <a:close/>
                </a:path>
              </a:pathLst>
            </a:custGeom>
            <a:solidFill>
              <a:srgbClr val="7A00E6"/>
            </a:solidFill>
            <a:ln w="31750" cap="flat">
              <a:gradFill>
                <a:gsLst>
                  <a:gs pos="50000">
                    <a:schemeClr val="bg1"/>
                  </a:gs>
                  <a:gs pos="50000">
                    <a:schemeClr val="tx2"/>
                  </a:gs>
                </a:gsLst>
                <a:lin ang="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65" name="Graphic 69">
              <a:extLst>
                <a:ext uri="{FF2B5EF4-FFF2-40B4-BE49-F238E27FC236}">
                  <a16:creationId xmlns:a16="http://schemas.microsoft.com/office/drawing/2014/main" id="{1D77FA91-518E-DFAC-5618-467C324EC5CD}"/>
                </a:ext>
              </a:extLst>
            </p:cNvPr>
            <p:cNvSpPr/>
            <p:nvPr/>
          </p:nvSpPr>
          <p:spPr>
            <a:xfrm>
              <a:off x="2575447" y="1502549"/>
              <a:ext cx="552449" cy="552449"/>
            </a:xfrm>
            <a:custGeom>
              <a:avLst/>
              <a:gdLst>
                <a:gd name="connsiteX0" fmla="*/ 270247 w 552449"/>
                <a:gd name="connsiteY0" fmla="*/ 0 h 552449"/>
                <a:gd name="connsiteX1" fmla="*/ 0 w 552449"/>
                <a:gd name="connsiteY1" fmla="*/ 276225 h 552449"/>
                <a:gd name="connsiteX2" fmla="*/ 282203 w 552449"/>
                <a:gd name="connsiteY2" fmla="*/ 552450 h 552449"/>
                <a:gd name="connsiteX3" fmla="*/ 552450 w 552449"/>
                <a:gd name="connsiteY3" fmla="*/ 276225 h 552449"/>
                <a:gd name="connsiteX4" fmla="*/ 270247 w 552449"/>
                <a:gd name="connsiteY4" fmla="*/ 0 h 5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9" h="552449">
                  <a:moveTo>
                    <a:pt x="270247" y="0"/>
                  </a:moveTo>
                  <a:cubicBezTo>
                    <a:pt x="107252" y="0"/>
                    <a:pt x="0" y="104120"/>
                    <a:pt x="0" y="276225"/>
                  </a:cubicBezTo>
                  <a:cubicBezTo>
                    <a:pt x="0" y="444254"/>
                    <a:pt x="107248" y="552450"/>
                    <a:pt x="282203" y="552450"/>
                  </a:cubicBezTo>
                  <a:cubicBezTo>
                    <a:pt x="445199" y="552450"/>
                    <a:pt x="552450" y="444448"/>
                    <a:pt x="552450" y="276225"/>
                  </a:cubicBezTo>
                  <a:cubicBezTo>
                    <a:pt x="552450" y="103922"/>
                    <a:pt x="445012" y="0"/>
                    <a:pt x="270247" y="0"/>
                  </a:cubicBezTo>
                  <a:close/>
                </a:path>
              </a:pathLst>
            </a:custGeom>
            <a:solidFill>
              <a:srgbClr val="7A00E6"/>
            </a:solidFill>
            <a:ln w="31750" cap="flat">
              <a:gradFill>
                <a:gsLst>
                  <a:gs pos="50000">
                    <a:schemeClr val="bg1"/>
                  </a:gs>
                  <a:gs pos="50000">
                    <a:schemeClr val="tx2"/>
                  </a:gs>
                </a:gsLst>
                <a:lin ang="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68" name="Graphic 69">
              <a:extLst>
                <a:ext uri="{FF2B5EF4-FFF2-40B4-BE49-F238E27FC236}">
                  <a16:creationId xmlns:a16="http://schemas.microsoft.com/office/drawing/2014/main" id="{39C5ED90-8481-C433-1417-D7FACFF205F6}"/>
                </a:ext>
              </a:extLst>
            </p:cNvPr>
            <p:cNvSpPr/>
            <p:nvPr/>
          </p:nvSpPr>
          <p:spPr>
            <a:xfrm>
              <a:off x="4294241" y="1502549"/>
              <a:ext cx="552449" cy="552449"/>
            </a:xfrm>
            <a:custGeom>
              <a:avLst/>
              <a:gdLst>
                <a:gd name="connsiteX0" fmla="*/ 270247 w 552449"/>
                <a:gd name="connsiteY0" fmla="*/ 0 h 552449"/>
                <a:gd name="connsiteX1" fmla="*/ 0 w 552449"/>
                <a:gd name="connsiteY1" fmla="*/ 276225 h 552449"/>
                <a:gd name="connsiteX2" fmla="*/ 282203 w 552449"/>
                <a:gd name="connsiteY2" fmla="*/ 552450 h 552449"/>
                <a:gd name="connsiteX3" fmla="*/ 552450 w 552449"/>
                <a:gd name="connsiteY3" fmla="*/ 276225 h 552449"/>
                <a:gd name="connsiteX4" fmla="*/ 270247 w 552449"/>
                <a:gd name="connsiteY4" fmla="*/ 0 h 5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9" h="552449">
                  <a:moveTo>
                    <a:pt x="270247" y="0"/>
                  </a:moveTo>
                  <a:cubicBezTo>
                    <a:pt x="107252" y="0"/>
                    <a:pt x="0" y="104120"/>
                    <a:pt x="0" y="276225"/>
                  </a:cubicBezTo>
                  <a:cubicBezTo>
                    <a:pt x="0" y="444254"/>
                    <a:pt x="107248" y="552450"/>
                    <a:pt x="282203" y="552450"/>
                  </a:cubicBezTo>
                  <a:cubicBezTo>
                    <a:pt x="445199" y="552450"/>
                    <a:pt x="552450" y="444448"/>
                    <a:pt x="552450" y="276225"/>
                  </a:cubicBezTo>
                  <a:cubicBezTo>
                    <a:pt x="552450" y="103922"/>
                    <a:pt x="445012" y="0"/>
                    <a:pt x="270247" y="0"/>
                  </a:cubicBezTo>
                  <a:close/>
                </a:path>
              </a:pathLst>
            </a:custGeom>
            <a:solidFill>
              <a:srgbClr val="7A00E6"/>
            </a:solidFill>
            <a:ln w="31750" cap="flat">
              <a:gradFill>
                <a:gsLst>
                  <a:gs pos="50000">
                    <a:schemeClr val="bg1"/>
                  </a:gs>
                  <a:gs pos="50000">
                    <a:schemeClr val="tx2"/>
                  </a:gs>
                </a:gsLst>
                <a:lin ang="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71" name="Graphic 69">
              <a:extLst>
                <a:ext uri="{FF2B5EF4-FFF2-40B4-BE49-F238E27FC236}">
                  <a16:creationId xmlns:a16="http://schemas.microsoft.com/office/drawing/2014/main" id="{A4A65826-6569-7E2E-A072-87FFEE35D60D}"/>
                </a:ext>
              </a:extLst>
            </p:cNvPr>
            <p:cNvSpPr/>
            <p:nvPr/>
          </p:nvSpPr>
          <p:spPr>
            <a:xfrm>
              <a:off x="6013035" y="1502549"/>
              <a:ext cx="552449" cy="552449"/>
            </a:xfrm>
            <a:custGeom>
              <a:avLst/>
              <a:gdLst>
                <a:gd name="connsiteX0" fmla="*/ 270247 w 552449"/>
                <a:gd name="connsiteY0" fmla="*/ 0 h 552449"/>
                <a:gd name="connsiteX1" fmla="*/ 0 w 552449"/>
                <a:gd name="connsiteY1" fmla="*/ 276225 h 552449"/>
                <a:gd name="connsiteX2" fmla="*/ 282203 w 552449"/>
                <a:gd name="connsiteY2" fmla="*/ 552450 h 552449"/>
                <a:gd name="connsiteX3" fmla="*/ 552450 w 552449"/>
                <a:gd name="connsiteY3" fmla="*/ 276225 h 552449"/>
                <a:gd name="connsiteX4" fmla="*/ 270247 w 552449"/>
                <a:gd name="connsiteY4" fmla="*/ 0 h 5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9" h="552449">
                  <a:moveTo>
                    <a:pt x="270247" y="0"/>
                  </a:moveTo>
                  <a:cubicBezTo>
                    <a:pt x="107252" y="0"/>
                    <a:pt x="0" y="104120"/>
                    <a:pt x="0" y="276225"/>
                  </a:cubicBezTo>
                  <a:cubicBezTo>
                    <a:pt x="0" y="444254"/>
                    <a:pt x="107248" y="552450"/>
                    <a:pt x="282203" y="552450"/>
                  </a:cubicBezTo>
                  <a:cubicBezTo>
                    <a:pt x="445199" y="552450"/>
                    <a:pt x="552450" y="444448"/>
                    <a:pt x="552450" y="276225"/>
                  </a:cubicBezTo>
                  <a:cubicBezTo>
                    <a:pt x="552450" y="103922"/>
                    <a:pt x="445012" y="0"/>
                    <a:pt x="270247" y="0"/>
                  </a:cubicBezTo>
                  <a:close/>
                </a:path>
              </a:pathLst>
            </a:custGeom>
            <a:solidFill>
              <a:srgbClr val="7A00E6"/>
            </a:solidFill>
            <a:ln w="31750" cap="flat">
              <a:gradFill>
                <a:gsLst>
                  <a:gs pos="50000">
                    <a:schemeClr val="bg1"/>
                  </a:gs>
                  <a:gs pos="50000">
                    <a:schemeClr val="tx2"/>
                  </a:gs>
                </a:gsLst>
                <a:lin ang="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74" name="Graphic 69">
              <a:extLst>
                <a:ext uri="{FF2B5EF4-FFF2-40B4-BE49-F238E27FC236}">
                  <a16:creationId xmlns:a16="http://schemas.microsoft.com/office/drawing/2014/main" id="{0FD6CE9B-5929-5C1A-AB47-C2C5A103C675}"/>
                </a:ext>
              </a:extLst>
            </p:cNvPr>
            <p:cNvSpPr/>
            <p:nvPr/>
          </p:nvSpPr>
          <p:spPr>
            <a:xfrm>
              <a:off x="7731827" y="1502549"/>
              <a:ext cx="552449" cy="552449"/>
            </a:xfrm>
            <a:custGeom>
              <a:avLst/>
              <a:gdLst>
                <a:gd name="connsiteX0" fmla="*/ 270247 w 552449"/>
                <a:gd name="connsiteY0" fmla="*/ 0 h 552449"/>
                <a:gd name="connsiteX1" fmla="*/ 0 w 552449"/>
                <a:gd name="connsiteY1" fmla="*/ 276225 h 552449"/>
                <a:gd name="connsiteX2" fmla="*/ 282203 w 552449"/>
                <a:gd name="connsiteY2" fmla="*/ 552450 h 552449"/>
                <a:gd name="connsiteX3" fmla="*/ 552450 w 552449"/>
                <a:gd name="connsiteY3" fmla="*/ 276225 h 552449"/>
                <a:gd name="connsiteX4" fmla="*/ 270247 w 552449"/>
                <a:gd name="connsiteY4" fmla="*/ 0 h 5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9" h="552449">
                  <a:moveTo>
                    <a:pt x="270247" y="0"/>
                  </a:moveTo>
                  <a:cubicBezTo>
                    <a:pt x="107252" y="0"/>
                    <a:pt x="0" y="104120"/>
                    <a:pt x="0" y="276225"/>
                  </a:cubicBezTo>
                  <a:cubicBezTo>
                    <a:pt x="0" y="444254"/>
                    <a:pt x="107248" y="552450"/>
                    <a:pt x="282203" y="552450"/>
                  </a:cubicBezTo>
                  <a:cubicBezTo>
                    <a:pt x="445199" y="552450"/>
                    <a:pt x="552450" y="444448"/>
                    <a:pt x="552450" y="276225"/>
                  </a:cubicBezTo>
                  <a:cubicBezTo>
                    <a:pt x="552450" y="103922"/>
                    <a:pt x="445012" y="0"/>
                    <a:pt x="270247" y="0"/>
                  </a:cubicBezTo>
                  <a:close/>
                </a:path>
              </a:pathLst>
            </a:custGeom>
            <a:solidFill>
              <a:srgbClr val="7A00E6"/>
            </a:solidFill>
            <a:ln w="31750" cap="flat">
              <a:gradFill>
                <a:gsLst>
                  <a:gs pos="50000">
                    <a:schemeClr val="bg1"/>
                  </a:gs>
                  <a:gs pos="50000">
                    <a:schemeClr val="tx2"/>
                  </a:gs>
                </a:gsLst>
                <a:lin ang="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6754DE21-C025-AFE9-5DDC-50B793BE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8554" y="1623978"/>
              <a:ext cx="338174" cy="338174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4A922445-9EEF-6522-58E5-9FAD8333F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88934" y="1609686"/>
              <a:ext cx="338174" cy="338174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CEFF78A7-1045-1848-989E-3CC5EBE49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01378" y="1609686"/>
              <a:ext cx="338174" cy="338174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B1997F7C-021B-7279-5964-FD9BDC543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39514" y="1625058"/>
              <a:ext cx="307431" cy="307431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143E9DBC-30BB-604A-9E8A-78143E50C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55363" y="1623325"/>
              <a:ext cx="305377" cy="310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a46ff5ee9be7182789b8e0de6ea5edbf9f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nofi">
  <a:themeElements>
    <a:clrScheme name="Sanofi (Optimized)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268500"/>
      </a:accent3>
      <a:accent4>
        <a:srgbClr val="DA3A16"/>
      </a:accent4>
      <a:accent5>
        <a:srgbClr val="D515B9"/>
      </a:accent5>
      <a:accent6>
        <a:srgbClr val="007FAD"/>
      </a:accent6>
      <a:hlink>
        <a:srgbClr val="7A00E6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Presentation Template - v1.11.potx" id="{210E5131-FFAE-4CB3-9012-0373BA675FBC}" vid="{FEDB0EB5-5FA6-491E-88A4-AE47CEA2F83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 xmlns="4c24b01f-c3ee-44f6-a78f-24ec1f4134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7689736F8C049A08C5C50365E89F9" ma:contentTypeVersion="13" ma:contentTypeDescription="Create a new document." ma:contentTypeScope="" ma:versionID="bdc7bedc71e0e8d0dd1fc89a7fdcf10c">
  <xsd:schema xmlns:xsd="http://www.w3.org/2001/XMLSchema" xmlns:xs="http://www.w3.org/2001/XMLSchema" xmlns:p="http://schemas.microsoft.com/office/2006/metadata/properties" xmlns:ns2="4c24b01f-c3ee-44f6-a78f-24ec1f413448" xmlns:ns3="627f9646-014c-4374-a627-fa0b7b94df91" targetNamespace="http://schemas.microsoft.com/office/2006/metadata/properties" ma:root="true" ma:fieldsID="cfd87cc0ae5144e1f94758865aab2323" ns2:_="" ns3:_="">
    <xsd:import namespace="4c24b01f-c3ee-44f6-a78f-24ec1f413448"/>
    <xsd:import namespace="627f9646-014c-4374-a627-fa0b7b94df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Tim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4b01f-c3ee-44f6-a78f-24ec1f413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ime" ma:index="19" nillable="true" ma:displayName="Time" ma:format="DateOnly" ma:internalName="Time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9646-014c-4374-a627-fa0b7b94df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525E5B-1947-4F63-9EBD-63595006AA0C}">
  <ds:schemaRefs>
    <ds:schemaRef ds:uri="4c24b01f-c3ee-44f6-a78f-24ec1f413448"/>
    <ds:schemaRef ds:uri="627f9646-014c-4374-a627-fa0b7b94df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403268-189F-4736-A1CF-1E6584881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F9963-20C9-4207-AFD4-533B600B6AFE}">
  <ds:schemaRefs>
    <ds:schemaRef ds:uri="4c24b01f-c3ee-44f6-a78f-24ec1f413448"/>
    <ds:schemaRef ds:uri="627f9646-014c-4374-a627-fa0b7b94df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PAP%20Slide%20Template%20EN_16-9</Template>
  <TotalTime>95</TotalTime>
  <Words>1212</Words>
  <Application>Microsoft Office PowerPoint</Application>
  <PresentationFormat>On-screen Show (16:9)</PresentationFormat>
  <Paragraphs>115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Sanofi Sans 3 Regular</vt:lpstr>
      <vt:lpstr>Verdana</vt:lpstr>
      <vt:lpstr>Sanofi</vt:lpstr>
      <vt:lpstr>think-cell Slide</vt:lpstr>
      <vt:lpstr>PowerPoint Presentation</vt:lpstr>
      <vt:lpstr>What Patients Need to Know on Clinical Studies</vt:lpstr>
      <vt:lpstr>What Patients Need to Know on Clinical Studies</vt:lpstr>
      <vt:lpstr>What Patients Need to Know on Clinical Studies</vt:lpstr>
      <vt:lpstr>What Patients Need to Know on Clinical Studies</vt:lpstr>
      <vt:lpstr>What Patients Need to Know on Clinical Studies</vt:lpstr>
      <vt:lpstr>What Patients Need to Know on Clinical Studies</vt:lpstr>
      <vt:lpstr>What Patients Need to Know on Clinical Studies</vt:lpstr>
    </vt:vector>
  </TitlesOfParts>
  <Company>sanofi-aventis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Advisory Panel dd Month YYYY</dc:title>
  <dc:creator>Brooks, Beth /US</dc:creator>
  <cp:lastModifiedBy>DiBiaso, Victoria /FR</cp:lastModifiedBy>
  <cp:revision>3</cp:revision>
  <cp:lastPrinted>2023-05-15T08:12:04Z</cp:lastPrinted>
  <dcterms:created xsi:type="dcterms:W3CDTF">2019-01-04T16:32:29Z</dcterms:created>
  <dcterms:modified xsi:type="dcterms:W3CDTF">2023-07-24T15:13:48Z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0x010100B337689736F8C049A08C5C50365E89F9</vt:lpwstr>
  </property>
  <property fmtid="{D5CDD505-2E9C-101B-9397-08002B2CF9AE}" pid="4" name="Order">
    <vt:r8>100</vt:r8>
  </property>
  <property fmtid="{D5CDD505-2E9C-101B-9397-08002B2CF9AE}" pid="5" name="MSIP_Label_9e3dcb88-8425-4e1d-b1a3-bd5572915bbc_Enabled">
    <vt:lpwstr>true</vt:lpwstr>
  </property>
  <property fmtid="{D5CDD505-2E9C-101B-9397-08002B2CF9AE}" pid="6" name="MSIP_Label_9e3dcb88-8425-4e1d-b1a3-bd5572915bbc_SetDate">
    <vt:lpwstr>2023-05-30T12:29:57Z</vt:lpwstr>
  </property>
  <property fmtid="{D5CDD505-2E9C-101B-9397-08002B2CF9AE}" pid="7" name="MSIP_Label_9e3dcb88-8425-4e1d-b1a3-bd5572915bbc_Method">
    <vt:lpwstr>Standard</vt:lpwstr>
  </property>
  <property fmtid="{D5CDD505-2E9C-101B-9397-08002B2CF9AE}" pid="8" name="MSIP_Label_9e3dcb88-8425-4e1d-b1a3-bd5572915bbc_Name">
    <vt:lpwstr>Internal</vt:lpwstr>
  </property>
  <property fmtid="{D5CDD505-2E9C-101B-9397-08002B2CF9AE}" pid="9" name="MSIP_Label_9e3dcb88-8425-4e1d-b1a3-bd5572915bbc_SiteId">
    <vt:lpwstr>aca3c8d6-aa71-4e1a-a10e-03572fc58c0b</vt:lpwstr>
  </property>
  <property fmtid="{D5CDD505-2E9C-101B-9397-08002B2CF9AE}" pid="10" name="MSIP_Label_9e3dcb88-8425-4e1d-b1a3-bd5572915bbc_ActionId">
    <vt:lpwstr>6ea268db-170a-4575-8705-4aa04afe59c2</vt:lpwstr>
  </property>
  <property fmtid="{D5CDD505-2E9C-101B-9397-08002B2CF9AE}" pid="11" name="MSIP_Label_9e3dcb88-8425-4e1d-b1a3-bd5572915bbc_ContentBits">
    <vt:lpwstr>1</vt:lpwstr>
  </property>
  <property fmtid="{D5CDD505-2E9C-101B-9397-08002B2CF9AE}" pid="12" name="Classification">
    <vt:lpwstr>Internal</vt:lpwstr>
  </property>
</Properties>
</file>