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5" r:id="rId3"/>
    <p:sldId id="266" r:id="rId4"/>
    <p:sldId id="269" r:id="rId5"/>
    <p:sldId id="257" r:id="rId6"/>
    <p:sldId id="284" r:id="rId7"/>
    <p:sldId id="267" r:id="rId8"/>
    <p:sldId id="264" r:id="rId9"/>
    <p:sldId id="262" r:id="rId10"/>
    <p:sldId id="273" r:id="rId11"/>
    <p:sldId id="259" r:id="rId12"/>
    <p:sldId id="270" r:id="rId13"/>
    <p:sldId id="268"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3505"/>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99" autoAdjust="0"/>
    <p:restoredTop sz="94660"/>
  </p:normalViewPr>
  <p:slideViewPr>
    <p:cSldViewPr>
      <p:cViewPr>
        <p:scale>
          <a:sx n="50" d="100"/>
          <a:sy n="50" d="100"/>
        </p:scale>
        <p:origin x="70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9D9C-0486-46B4-AF8A-CD2127C1A571}" type="datetimeFigureOut">
              <a:rPr lang="en-US" smtClean="0"/>
              <a:t>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EDD50-1001-4BA3-9D40-F308CFC9217E}" type="slidenum">
              <a:rPr lang="en-US" smtClean="0"/>
              <a:t>‹#›</a:t>
            </a:fld>
            <a:endParaRPr lang="en-US"/>
          </a:p>
        </p:txBody>
      </p:sp>
    </p:spTree>
    <p:extLst>
      <p:ext uri="{BB962C8B-B14F-4D97-AF65-F5344CB8AC3E}">
        <p14:creationId xmlns:p14="http://schemas.microsoft.com/office/powerpoint/2010/main" val="266118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EDD50-1001-4BA3-9D40-F308CFC9217E}" type="slidenum">
              <a:rPr lang="en-US" smtClean="0"/>
              <a:t>1</a:t>
            </a:fld>
            <a:endParaRPr lang="en-US"/>
          </a:p>
        </p:txBody>
      </p:sp>
    </p:spTree>
    <p:extLst>
      <p:ext uri="{BB962C8B-B14F-4D97-AF65-F5344CB8AC3E}">
        <p14:creationId xmlns:p14="http://schemas.microsoft.com/office/powerpoint/2010/main" val="243862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9E1EF0-DBD3-43B0-B174-228E9C3CD6D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121671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9E1EF0-DBD3-43B0-B174-228E9C3CD6D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425344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9E1EF0-DBD3-43B0-B174-228E9C3CD6D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18410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9E1EF0-DBD3-43B0-B174-228E9C3CD6D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123916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E1EF0-DBD3-43B0-B174-228E9C3CD6DF}"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362224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9E1EF0-DBD3-43B0-B174-228E9C3CD6DF}"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402403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9E1EF0-DBD3-43B0-B174-228E9C3CD6DF}"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4401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9E1EF0-DBD3-43B0-B174-228E9C3CD6DF}"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87350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E1EF0-DBD3-43B0-B174-228E9C3CD6DF}"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357135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E1EF0-DBD3-43B0-B174-228E9C3CD6DF}"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188148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E1EF0-DBD3-43B0-B174-228E9C3CD6DF}"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E261D-4D81-4EB9-8A50-CE277F634979}" type="slidenum">
              <a:rPr lang="en-US" smtClean="0"/>
              <a:t>‹#›</a:t>
            </a:fld>
            <a:endParaRPr lang="en-US"/>
          </a:p>
        </p:txBody>
      </p:sp>
    </p:spTree>
    <p:extLst>
      <p:ext uri="{BB962C8B-B14F-4D97-AF65-F5344CB8AC3E}">
        <p14:creationId xmlns:p14="http://schemas.microsoft.com/office/powerpoint/2010/main" val="306944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E1EF0-DBD3-43B0-B174-228E9C3CD6DF}" type="datetimeFigureOut">
              <a:rPr lang="en-US" smtClean="0"/>
              <a:t>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261D-4D81-4EB9-8A50-CE277F634979}" type="slidenum">
              <a:rPr lang="en-US" smtClean="0"/>
              <a:t>‹#›</a:t>
            </a:fld>
            <a:endParaRPr lang="en-US"/>
          </a:p>
        </p:txBody>
      </p:sp>
    </p:spTree>
    <p:extLst>
      <p:ext uri="{BB962C8B-B14F-4D97-AF65-F5344CB8AC3E}">
        <p14:creationId xmlns:p14="http://schemas.microsoft.com/office/powerpoint/2010/main" val="3094046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www.youtube.com/watch?v=0G5UhVrG7A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2.wdp"/><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64560" y="685800"/>
            <a:ext cx="1869423" cy="646331"/>
          </a:xfrm>
          <a:prstGeom prst="rect">
            <a:avLst/>
          </a:prstGeom>
          <a:noFill/>
        </p:spPr>
        <p:txBody>
          <a:bodyPr wrap="none" rtlCol="0">
            <a:spAutoFit/>
          </a:bodyPr>
          <a:lstStyle/>
          <a:p>
            <a:r>
              <a:rPr lang="en-US" sz="3600" dirty="0">
                <a:latin typeface="Aharoni" panose="02010803020104030203" pitchFamily="2" charset="-79"/>
                <a:cs typeface="Aharoni" panose="02010803020104030203" pitchFamily="2" charset="-79"/>
              </a:rPr>
              <a:t>RAVE-O</a:t>
            </a:r>
            <a:endParaRPr lang="en-US" dirty="0"/>
          </a:p>
        </p:txBody>
      </p:sp>
      <p:sp>
        <p:nvSpPr>
          <p:cNvPr id="7" name="TextBox 6"/>
          <p:cNvSpPr txBox="1"/>
          <p:nvPr/>
        </p:nvSpPr>
        <p:spPr>
          <a:xfrm>
            <a:off x="533400" y="1332131"/>
            <a:ext cx="8077200" cy="830997"/>
          </a:xfrm>
          <a:prstGeom prst="rect">
            <a:avLst/>
          </a:prstGeom>
          <a:noFill/>
        </p:spPr>
        <p:txBody>
          <a:bodyPr wrap="square" rtlCol="0">
            <a:spAutoFit/>
          </a:bodyPr>
          <a:lstStyle/>
          <a:p>
            <a:pPr algn="ctr"/>
            <a:r>
              <a:rPr lang="en-US" sz="2400" b="1" dirty="0"/>
              <a:t>R</a:t>
            </a:r>
            <a:r>
              <a:rPr lang="en-US" sz="2400" dirty="0"/>
              <a:t>etrieval, </a:t>
            </a:r>
            <a:r>
              <a:rPr lang="en-US" sz="2400" b="1" dirty="0"/>
              <a:t>A</a:t>
            </a:r>
            <a:r>
              <a:rPr lang="en-US" sz="2400" dirty="0"/>
              <a:t>utomaticity, </a:t>
            </a:r>
            <a:r>
              <a:rPr lang="en-US" sz="2400" b="1" dirty="0"/>
              <a:t>V</a:t>
            </a:r>
            <a:r>
              <a:rPr lang="en-US" sz="2400" dirty="0"/>
              <a:t>ocabulary, </a:t>
            </a:r>
            <a:r>
              <a:rPr lang="en-US" sz="2400" b="1" dirty="0"/>
              <a:t>E</a:t>
            </a:r>
            <a:r>
              <a:rPr lang="en-US" sz="2400" dirty="0"/>
              <a:t>ngagement with Language </a:t>
            </a:r>
          </a:p>
          <a:p>
            <a:pPr algn="ctr"/>
            <a:r>
              <a:rPr lang="en-US" sz="2400" dirty="0"/>
              <a:t>and </a:t>
            </a:r>
            <a:r>
              <a:rPr lang="en-US" sz="2400" b="1" dirty="0"/>
              <a:t>O</a:t>
            </a:r>
            <a:r>
              <a:rPr lang="en-US" sz="2400" dirty="0"/>
              <a:t>rthographic Fluency</a:t>
            </a:r>
          </a:p>
        </p:txBody>
      </p:sp>
      <p:pic>
        <p:nvPicPr>
          <p:cNvPr id="1030" name="Picture 6" descr="Image result for Maryanne Wolf">
            <a:extLst>
              <a:ext uri="{FF2B5EF4-FFF2-40B4-BE49-F238E27FC236}">
                <a16:creationId xmlns:a16="http://schemas.microsoft.com/office/drawing/2014/main" id="{FCF579A0-1083-4DC6-8B2D-8EEB48E2AC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27" t="5029" r="18947" b="1"/>
          <a:stretch/>
        </p:blipFill>
        <p:spPr bwMode="auto">
          <a:xfrm>
            <a:off x="403263" y="2842542"/>
            <a:ext cx="2644737" cy="27962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8318EA-168A-4517-96ED-B850649E3588}"/>
              </a:ext>
            </a:extLst>
          </p:cNvPr>
          <p:cNvSpPr txBox="1"/>
          <p:nvPr/>
        </p:nvSpPr>
        <p:spPr>
          <a:xfrm>
            <a:off x="3183512" y="2729746"/>
            <a:ext cx="5562600" cy="3046988"/>
          </a:xfrm>
          <a:prstGeom prst="rect">
            <a:avLst/>
          </a:prstGeom>
          <a:noFill/>
        </p:spPr>
        <p:txBody>
          <a:bodyPr wrap="square" rtlCol="0">
            <a:spAutoFit/>
          </a:bodyPr>
          <a:lstStyle/>
          <a:p>
            <a:r>
              <a:rPr lang="en-US" sz="2400" dirty="0"/>
              <a:t>RAVE-O is a “comprehensive, fluency-based reading intervention program” designed by Tufts Professor Maryanne Wolf and her colleagues at Tufts University’s Center for Reading and Language Research. It is based on a 10-year tri-city research project funded by the National Institute of Child Health and Human Development (NICHD). </a:t>
            </a:r>
          </a:p>
        </p:txBody>
      </p:sp>
    </p:spTree>
    <p:extLst>
      <p:ext uri="{BB962C8B-B14F-4D97-AF65-F5344CB8AC3E}">
        <p14:creationId xmlns:p14="http://schemas.microsoft.com/office/powerpoint/2010/main" val="3829193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Image result for the lost rock between the lions">
            <a:extLst>
              <a:ext uri="{FF2B5EF4-FFF2-40B4-BE49-F238E27FC236}">
                <a16:creationId xmlns:a16="http://schemas.microsoft.com/office/drawing/2014/main" id="{D4646B2C-0578-4D2E-A48B-2307D6548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6509288"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68146A-A915-4EB3-A430-39A79FD0BF60}"/>
              </a:ext>
            </a:extLst>
          </p:cNvPr>
          <p:cNvSpPr txBox="1"/>
          <p:nvPr/>
        </p:nvSpPr>
        <p:spPr>
          <a:xfrm>
            <a:off x="3149748" y="1681608"/>
            <a:ext cx="2844504" cy="584775"/>
          </a:xfrm>
          <a:prstGeom prst="rect">
            <a:avLst/>
          </a:prstGeom>
          <a:noFill/>
        </p:spPr>
        <p:txBody>
          <a:bodyPr wrap="square" rtlCol="0">
            <a:spAutoFit/>
          </a:bodyPr>
          <a:lstStyle/>
          <a:p>
            <a:r>
              <a:rPr lang="en-US" sz="3200" b="1" dirty="0">
                <a:solidFill>
                  <a:srgbClr val="6F3505"/>
                </a:solidFill>
                <a:latin typeface="Corbel" panose="020B0503020204020204" pitchFamily="34" charset="0"/>
              </a:rPr>
              <a:t>The Lost Rock</a:t>
            </a:r>
            <a:endParaRPr lang="en-GB" sz="3200" b="1" dirty="0">
              <a:solidFill>
                <a:srgbClr val="6F3505"/>
              </a:solidFill>
              <a:latin typeface="Corbel" panose="020B0503020204020204" pitchFamily="34" charset="0"/>
            </a:endParaRPr>
          </a:p>
        </p:txBody>
      </p:sp>
      <p:pic>
        <p:nvPicPr>
          <p:cNvPr id="5130" name="Picture 10" descr="Image result for Between the Lions logo">
            <a:extLst>
              <a:ext uri="{FF2B5EF4-FFF2-40B4-BE49-F238E27FC236}">
                <a16:creationId xmlns:a16="http://schemas.microsoft.com/office/drawing/2014/main" id="{B54C3CB1-1FD8-46D5-81A0-3B2A05C69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5183"/>
            <a:ext cx="1823664"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583AD2-E973-47B7-A4CC-2FE114DA1C60}"/>
              </a:ext>
            </a:extLst>
          </p:cNvPr>
          <p:cNvSpPr txBox="1"/>
          <p:nvPr/>
        </p:nvSpPr>
        <p:spPr>
          <a:xfrm>
            <a:off x="2286000" y="2227421"/>
            <a:ext cx="5181600" cy="338554"/>
          </a:xfrm>
          <a:prstGeom prst="rect">
            <a:avLst/>
          </a:prstGeom>
          <a:noFill/>
        </p:spPr>
        <p:txBody>
          <a:bodyPr wrap="square" rtlCol="0">
            <a:spAutoFit/>
          </a:bodyPr>
          <a:lstStyle/>
          <a:p>
            <a:r>
              <a:rPr lang="en-GB" sz="1600" dirty="0">
                <a:hlinkClick r:id="rId4">
                  <a:extLst>
                    <a:ext uri="{A12FA001-AC4F-418D-AE19-62706E023703}">
                      <ahyp:hlinkClr xmlns:ahyp="http://schemas.microsoft.com/office/drawing/2018/hyperlinkcolor" val="tx"/>
                    </a:ext>
                  </a:extLst>
                </a:hlinkClick>
              </a:rPr>
              <a:t>https://www.youtube.com/watch?v=0G5UhVrG7A4</a:t>
            </a:r>
            <a:endParaRPr lang="en-GB" sz="1600" dirty="0"/>
          </a:p>
        </p:txBody>
      </p:sp>
    </p:spTree>
    <p:extLst>
      <p:ext uri="{BB962C8B-B14F-4D97-AF65-F5344CB8AC3E}">
        <p14:creationId xmlns:p14="http://schemas.microsoft.com/office/powerpoint/2010/main" val="45379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Games to Practice the Pattern</a:t>
            </a:r>
          </a:p>
        </p:txBody>
      </p:sp>
      <p:sp>
        <p:nvSpPr>
          <p:cNvPr id="3" name="Content Placeholder 2"/>
          <p:cNvSpPr>
            <a:spLocks noGrp="1"/>
          </p:cNvSpPr>
          <p:nvPr>
            <p:ph idx="1"/>
          </p:nvPr>
        </p:nvSpPr>
        <p:spPr>
          <a:xfrm>
            <a:off x="762000" y="1392238"/>
            <a:ext cx="8229600" cy="5191124"/>
          </a:xfrm>
        </p:spPr>
        <p:txBody>
          <a:bodyPr>
            <a:normAutofit/>
          </a:bodyPr>
          <a:lstStyle/>
          <a:p>
            <a:pPr marL="0" indent="0">
              <a:buNone/>
            </a:pPr>
            <a:r>
              <a:rPr lang="en-US" dirty="0"/>
              <a:t>Starter		Rime			</a:t>
            </a:r>
          </a:p>
          <a:p>
            <a:pPr marL="0" indent="0">
              <a:buNone/>
            </a:pPr>
            <a:r>
              <a:rPr lang="en-US" dirty="0"/>
              <a:t>r			</a:t>
            </a:r>
            <a:r>
              <a:rPr lang="en-US" dirty="0" err="1"/>
              <a:t>ock</a:t>
            </a:r>
            <a:r>
              <a:rPr lang="en-US" dirty="0"/>
              <a:t>			</a:t>
            </a:r>
            <a:r>
              <a:rPr lang="en-US" sz="2800" dirty="0"/>
              <a:t>Wheels</a:t>
            </a:r>
          </a:p>
          <a:p>
            <a:pPr marL="0" indent="0">
              <a:buNone/>
            </a:pPr>
            <a:r>
              <a:rPr lang="en-US" dirty="0"/>
              <a:t>m		 	</a:t>
            </a:r>
            <a:r>
              <a:rPr lang="en-US" dirty="0" err="1"/>
              <a:t>ock</a:t>
            </a:r>
            <a:r>
              <a:rPr lang="en-US" dirty="0"/>
              <a:t>			</a:t>
            </a:r>
            <a:r>
              <a:rPr lang="en-US" sz="2800" dirty="0"/>
              <a:t>Roll &amp; Read</a:t>
            </a:r>
          </a:p>
          <a:p>
            <a:pPr marL="0" indent="0">
              <a:buNone/>
            </a:pPr>
            <a:r>
              <a:rPr lang="en-US" dirty="0"/>
              <a:t>s			</a:t>
            </a:r>
            <a:r>
              <a:rPr lang="en-US" dirty="0" err="1"/>
              <a:t>ock</a:t>
            </a:r>
            <a:r>
              <a:rPr lang="en-US" dirty="0"/>
              <a:t>			</a:t>
            </a:r>
            <a:r>
              <a:rPr lang="en-US" sz="2800" dirty="0"/>
              <a:t>Slap</a:t>
            </a:r>
          </a:p>
          <a:p>
            <a:pPr marL="0" indent="0">
              <a:buNone/>
            </a:pPr>
            <a:r>
              <a:rPr lang="en-US" dirty="0" err="1"/>
              <a:t>sh</a:t>
            </a:r>
            <a:r>
              <a:rPr lang="en-US" dirty="0"/>
              <a:t>			</a:t>
            </a:r>
            <a:r>
              <a:rPr lang="en-US" dirty="0" err="1"/>
              <a:t>ock</a:t>
            </a:r>
            <a:r>
              <a:rPr lang="en-US" dirty="0"/>
              <a:t>			</a:t>
            </a:r>
            <a:r>
              <a:rPr lang="en-US" sz="2800" dirty="0"/>
              <a:t>Word Hunts</a:t>
            </a:r>
          </a:p>
          <a:p>
            <a:pPr marL="0" indent="0">
              <a:buNone/>
            </a:pPr>
            <a:r>
              <a:rPr lang="en-US" dirty="0"/>
              <a:t>l			</a:t>
            </a:r>
            <a:r>
              <a:rPr lang="en-US" dirty="0" err="1"/>
              <a:t>ock</a:t>
            </a:r>
            <a:r>
              <a:rPr lang="en-US" dirty="0"/>
              <a:t>			</a:t>
            </a:r>
            <a:endParaRPr lang="en-US" sz="2800" dirty="0"/>
          </a:p>
          <a:p>
            <a:pPr marL="0" indent="0">
              <a:buNone/>
            </a:pPr>
            <a:r>
              <a:rPr lang="en-US" dirty="0"/>
              <a:t>cl			</a:t>
            </a:r>
            <a:r>
              <a:rPr lang="en-US" dirty="0" err="1"/>
              <a:t>ock</a:t>
            </a:r>
            <a:r>
              <a:rPr lang="en-US" dirty="0"/>
              <a:t>			</a:t>
            </a:r>
          </a:p>
        </p:txBody>
      </p:sp>
      <p:cxnSp>
        <p:nvCxnSpPr>
          <p:cNvPr id="4158" name="Straight Connector 4157">
            <a:extLst>
              <a:ext uri="{FF2B5EF4-FFF2-40B4-BE49-F238E27FC236}">
                <a16:creationId xmlns:a16="http://schemas.microsoft.com/office/drawing/2014/main" id="{92FEF214-3EAD-457D-98D1-9467A87A324E}"/>
              </a:ext>
            </a:extLst>
          </p:cNvPr>
          <p:cNvCxnSpPr>
            <a:cxnSpLocks/>
            <a:stCxn id="4156" idx="1"/>
            <a:endCxn id="4156" idx="5"/>
          </p:cNvCxnSpPr>
          <p:nvPr/>
        </p:nvCxnSpPr>
        <p:spPr>
          <a:xfrm>
            <a:off x="5101899" y="4619531"/>
            <a:ext cx="1454802" cy="1289227"/>
          </a:xfrm>
          <a:prstGeom prst="line">
            <a:avLst/>
          </a:prstGeom>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49460807-2CBA-4539-BE51-3A61BEE4F101}"/>
              </a:ext>
            </a:extLst>
          </p:cNvPr>
          <p:cNvSpPr/>
          <p:nvPr/>
        </p:nvSpPr>
        <p:spPr>
          <a:xfrm rot="2106618">
            <a:off x="6292790" y="5567826"/>
            <a:ext cx="1545966" cy="5179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chemeClr val="tx1"/>
                </a:solidFill>
                <a:effectLst>
                  <a:outerShdw blurRad="38100" dist="19050" dir="2700000" algn="tl" rotWithShape="0">
                    <a:schemeClr val="dk1">
                      <a:alpha val="40000"/>
                    </a:schemeClr>
                  </a:outerShdw>
                </a:effectLst>
              </a:rPr>
              <a:t>ock</a:t>
            </a:r>
            <a:endParaRPr lang="en-GB" sz="2800" dirty="0">
              <a:ln w="0"/>
              <a:solidFill>
                <a:schemeClr val="tx1"/>
              </a:solidFill>
              <a:effectLst>
                <a:outerShdw blurRad="38100" dist="19050" dir="2700000" algn="tl" rotWithShape="0">
                  <a:schemeClr val="dk1">
                    <a:alpha val="40000"/>
                  </a:schemeClr>
                </a:outerShdw>
              </a:effectLst>
            </a:endParaRPr>
          </a:p>
        </p:txBody>
      </p:sp>
      <p:sp>
        <p:nvSpPr>
          <p:cNvPr id="4156" name="Oval 4155">
            <a:extLst>
              <a:ext uri="{FF2B5EF4-FFF2-40B4-BE49-F238E27FC236}">
                <a16:creationId xmlns:a16="http://schemas.microsoft.com/office/drawing/2014/main" id="{B5C0061C-DABF-41BC-AA52-492E35D2CCB3}"/>
              </a:ext>
            </a:extLst>
          </p:cNvPr>
          <p:cNvSpPr/>
          <p:nvPr/>
        </p:nvSpPr>
        <p:spPr>
          <a:xfrm>
            <a:off x="4800600" y="4352523"/>
            <a:ext cx="2057400" cy="1823243"/>
          </a:xfrm>
          <a:prstGeom prst="ellipse">
            <a:avLst/>
          </a:prstGeom>
          <a:solidFill>
            <a:srgbClr val="FFC000"/>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pSp>
        <p:nvGrpSpPr>
          <p:cNvPr id="71" name="Group 70">
            <a:extLst>
              <a:ext uri="{FF2B5EF4-FFF2-40B4-BE49-F238E27FC236}">
                <a16:creationId xmlns:a16="http://schemas.microsoft.com/office/drawing/2014/main" id="{D1A9882E-1206-4350-B9E9-79974F20A750}"/>
              </a:ext>
            </a:extLst>
          </p:cNvPr>
          <p:cNvGrpSpPr/>
          <p:nvPr/>
        </p:nvGrpSpPr>
        <p:grpSpPr>
          <a:xfrm>
            <a:off x="4746908" y="4352523"/>
            <a:ext cx="2111092" cy="1823243"/>
            <a:chOff x="4746908" y="4352523"/>
            <a:chExt cx="2111092" cy="1823243"/>
          </a:xfrm>
        </p:grpSpPr>
        <p:grpSp>
          <p:nvGrpSpPr>
            <p:cNvPr id="58" name="Group 57">
              <a:extLst>
                <a:ext uri="{FF2B5EF4-FFF2-40B4-BE49-F238E27FC236}">
                  <a16:creationId xmlns:a16="http://schemas.microsoft.com/office/drawing/2014/main" id="{EDCCFB55-E889-4267-A034-7E6C1FF7678D}"/>
                </a:ext>
              </a:extLst>
            </p:cNvPr>
            <p:cNvGrpSpPr/>
            <p:nvPr/>
          </p:nvGrpSpPr>
          <p:grpSpPr>
            <a:xfrm>
              <a:off x="4800600" y="4352523"/>
              <a:ext cx="2057400" cy="1823243"/>
              <a:chOff x="4800600" y="4352523"/>
              <a:chExt cx="2057400" cy="1823243"/>
            </a:xfrm>
          </p:grpSpPr>
          <p:cxnSp>
            <p:nvCxnSpPr>
              <p:cNvPr id="63" name="Straight Connector 62">
                <a:extLst>
                  <a:ext uri="{FF2B5EF4-FFF2-40B4-BE49-F238E27FC236}">
                    <a16:creationId xmlns:a16="http://schemas.microsoft.com/office/drawing/2014/main" id="{7F80C141-84CE-4D26-886F-86F7CEDA6B02}"/>
                  </a:ext>
                </a:extLst>
              </p:cNvPr>
              <p:cNvCxnSpPr>
                <a:cxnSpLocks/>
                <a:stCxn id="4156" idx="3"/>
                <a:endCxn id="4156" idx="7"/>
              </p:cNvCxnSpPr>
              <p:nvPr/>
            </p:nvCxnSpPr>
            <p:spPr>
              <a:xfrm flipV="1">
                <a:off x="5101899" y="4619531"/>
                <a:ext cx="1454802" cy="1289227"/>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8AC0354E-6B3E-4830-80E2-DF423EFF0A6E}"/>
                  </a:ext>
                </a:extLst>
              </p:cNvPr>
              <p:cNvCxnSpPr>
                <a:cxnSpLocks/>
                <a:stCxn id="4156" idx="4"/>
                <a:endCxn id="4156" idx="0"/>
              </p:cNvCxnSpPr>
              <p:nvPr/>
            </p:nvCxnSpPr>
            <p:spPr>
              <a:xfrm flipV="1">
                <a:off x="5829300" y="4352523"/>
                <a:ext cx="0" cy="1823243"/>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E8F39497-2FBE-4617-A6C1-2B4E0471277E}"/>
                  </a:ext>
                </a:extLst>
              </p:cNvPr>
              <p:cNvCxnSpPr>
                <a:cxnSpLocks/>
                <a:stCxn id="4156" idx="2"/>
                <a:endCxn id="4156" idx="6"/>
              </p:cNvCxnSpPr>
              <p:nvPr/>
            </p:nvCxnSpPr>
            <p:spPr>
              <a:xfrm>
                <a:off x="4800600" y="5264145"/>
                <a:ext cx="2057400" cy="0"/>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D35FF36D-6080-47D4-BC54-36DE07FF4153}"/>
                  </a:ext>
                </a:extLst>
              </p:cNvPr>
              <p:cNvCxnSpPr>
                <a:cxnSpLocks/>
                <a:endCxn id="4156" idx="1"/>
              </p:cNvCxnSpPr>
              <p:nvPr/>
            </p:nvCxnSpPr>
            <p:spPr>
              <a:xfrm flipH="1" flipV="1">
                <a:off x="5101899" y="4619531"/>
                <a:ext cx="1449524" cy="1350954"/>
              </a:xfrm>
              <a:prstGeom prst="line">
                <a:avLst/>
              </a:prstGeom>
            </p:spPr>
            <p:style>
              <a:lnRef idx="1">
                <a:schemeClr val="dk1"/>
              </a:lnRef>
              <a:fillRef idx="0">
                <a:schemeClr val="dk1"/>
              </a:fillRef>
              <a:effectRef idx="0">
                <a:schemeClr val="dk1"/>
              </a:effectRef>
              <a:fontRef idx="minor">
                <a:schemeClr val="tx1"/>
              </a:fontRef>
            </p:style>
          </p:cxnSp>
        </p:grpSp>
        <p:sp>
          <p:nvSpPr>
            <p:cNvPr id="65" name="TextBox 64">
              <a:extLst>
                <a:ext uri="{FF2B5EF4-FFF2-40B4-BE49-F238E27FC236}">
                  <a16:creationId xmlns:a16="http://schemas.microsoft.com/office/drawing/2014/main" id="{408051AC-C852-403E-B8C3-1ED522D5ABFA}"/>
                </a:ext>
              </a:extLst>
            </p:cNvPr>
            <p:cNvSpPr txBox="1"/>
            <p:nvPr/>
          </p:nvSpPr>
          <p:spPr>
            <a:xfrm rot="2137192">
              <a:off x="6539099" y="5270848"/>
              <a:ext cx="308129" cy="523220"/>
            </a:xfrm>
            <a:prstGeom prst="rect">
              <a:avLst/>
            </a:prstGeom>
            <a:noFill/>
          </p:spPr>
          <p:txBody>
            <a:bodyPr wrap="square" rtlCol="0">
              <a:spAutoFit/>
            </a:bodyPr>
            <a:lstStyle/>
            <a:p>
              <a:r>
                <a:rPr lang="en-US" sz="2800" dirty="0"/>
                <a:t>r</a:t>
              </a:r>
              <a:endParaRPr lang="en-GB" sz="2800" dirty="0"/>
            </a:p>
          </p:txBody>
        </p:sp>
        <p:sp>
          <p:nvSpPr>
            <p:cNvPr id="101" name="TextBox 100">
              <a:extLst>
                <a:ext uri="{FF2B5EF4-FFF2-40B4-BE49-F238E27FC236}">
                  <a16:creationId xmlns:a16="http://schemas.microsoft.com/office/drawing/2014/main" id="{C0653ACC-356A-4BD3-9EF8-26E5D484F4A7}"/>
                </a:ext>
              </a:extLst>
            </p:cNvPr>
            <p:cNvSpPr txBox="1"/>
            <p:nvPr/>
          </p:nvSpPr>
          <p:spPr>
            <a:xfrm rot="3877418">
              <a:off x="6039499" y="5594208"/>
              <a:ext cx="298367" cy="523220"/>
            </a:xfrm>
            <a:prstGeom prst="rect">
              <a:avLst/>
            </a:prstGeom>
            <a:noFill/>
          </p:spPr>
          <p:txBody>
            <a:bodyPr wrap="square" rtlCol="0">
              <a:spAutoFit/>
            </a:bodyPr>
            <a:lstStyle/>
            <a:p>
              <a:r>
                <a:rPr lang="en-US" sz="2800" dirty="0"/>
                <a:t>s</a:t>
              </a:r>
              <a:endParaRPr lang="en-GB" sz="2800" dirty="0"/>
            </a:p>
          </p:txBody>
        </p:sp>
        <p:sp>
          <p:nvSpPr>
            <p:cNvPr id="102" name="TextBox 101">
              <a:extLst>
                <a:ext uri="{FF2B5EF4-FFF2-40B4-BE49-F238E27FC236}">
                  <a16:creationId xmlns:a16="http://schemas.microsoft.com/office/drawing/2014/main" id="{2CED6317-9905-4CE1-9673-D5108C0AD7BD}"/>
                </a:ext>
              </a:extLst>
            </p:cNvPr>
            <p:cNvSpPr txBox="1"/>
            <p:nvPr/>
          </p:nvSpPr>
          <p:spPr>
            <a:xfrm rot="6490389">
              <a:off x="5414567" y="5639293"/>
              <a:ext cx="298367" cy="523220"/>
            </a:xfrm>
            <a:prstGeom prst="rect">
              <a:avLst/>
            </a:prstGeom>
            <a:noFill/>
          </p:spPr>
          <p:txBody>
            <a:bodyPr wrap="square" rtlCol="0">
              <a:spAutoFit/>
            </a:bodyPr>
            <a:lstStyle/>
            <a:p>
              <a:r>
                <a:rPr lang="en-US" sz="2800" dirty="0"/>
                <a:t>l</a:t>
              </a:r>
              <a:endParaRPr lang="en-GB" sz="2800" dirty="0"/>
            </a:p>
          </p:txBody>
        </p:sp>
        <p:sp>
          <p:nvSpPr>
            <p:cNvPr id="107" name="TextBox 106">
              <a:extLst>
                <a:ext uri="{FF2B5EF4-FFF2-40B4-BE49-F238E27FC236}">
                  <a16:creationId xmlns:a16="http://schemas.microsoft.com/office/drawing/2014/main" id="{C9B2FA81-F72F-4657-A03C-FBF2345EA5A5}"/>
                </a:ext>
              </a:extLst>
            </p:cNvPr>
            <p:cNvSpPr txBox="1"/>
            <p:nvPr/>
          </p:nvSpPr>
          <p:spPr>
            <a:xfrm rot="9416338">
              <a:off x="4828323" y="5228038"/>
              <a:ext cx="492546" cy="523220"/>
            </a:xfrm>
            <a:prstGeom prst="rect">
              <a:avLst/>
            </a:prstGeom>
            <a:noFill/>
          </p:spPr>
          <p:txBody>
            <a:bodyPr wrap="square" rtlCol="0">
              <a:spAutoFit/>
            </a:bodyPr>
            <a:lstStyle/>
            <a:p>
              <a:r>
                <a:rPr lang="en-US" sz="2800" dirty="0"/>
                <a:t>cl</a:t>
              </a:r>
              <a:endParaRPr lang="en-GB" sz="2800" dirty="0"/>
            </a:p>
          </p:txBody>
        </p:sp>
        <p:sp>
          <p:nvSpPr>
            <p:cNvPr id="108" name="TextBox 107">
              <a:extLst>
                <a:ext uri="{FF2B5EF4-FFF2-40B4-BE49-F238E27FC236}">
                  <a16:creationId xmlns:a16="http://schemas.microsoft.com/office/drawing/2014/main" id="{355F3FE7-21FE-446F-84F3-BD5E8DE27195}"/>
                </a:ext>
              </a:extLst>
            </p:cNvPr>
            <p:cNvSpPr txBox="1"/>
            <p:nvPr/>
          </p:nvSpPr>
          <p:spPr>
            <a:xfrm rot="11804317">
              <a:off x="4746908" y="4720422"/>
              <a:ext cx="623453" cy="523220"/>
            </a:xfrm>
            <a:prstGeom prst="rect">
              <a:avLst/>
            </a:prstGeom>
            <a:noFill/>
          </p:spPr>
          <p:txBody>
            <a:bodyPr wrap="square" rtlCol="0">
              <a:spAutoFit/>
            </a:bodyPr>
            <a:lstStyle/>
            <a:p>
              <a:r>
                <a:rPr lang="en-US" sz="2800" dirty="0"/>
                <a:t>bl</a:t>
              </a:r>
              <a:endParaRPr lang="en-GB" sz="2800" dirty="0"/>
            </a:p>
          </p:txBody>
        </p:sp>
        <p:sp>
          <p:nvSpPr>
            <p:cNvPr id="109" name="TextBox 108">
              <a:extLst>
                <a:ext uri="{FF2B5EF4-FFF2-40B4-BE49-F238E27FC236}">
                  <a16:creationId xmlns:a16="http://schemas.microsoft.com/office/drawing/2014/main" id="{FAC58274-FB36-435F-B8F3-C68176CE54D2}"/>
                </a:ext>
              </a:extLst>
            </p:cNvPr>
            <p:cNvSpPr txBox="1"/>
            <p:nvPr/>
          </p:nvSpPr>
          <p:spPr>
            <a:xfrm rot="20000701">
              <a:off x="6342816" y="4739059"/>
              <a:ext cx="298367" cy="523220"/>
            </a:xfrm>
            <a:prstGeom prst="rect">
              <a:avLst/>
            </a:prstGeom>
            <a:noFill/>
          </p:spPr>
          <p:txBody>
            <a:bodyPr wrap="square" rtlCol="0">
              <a:spAutoFit/>
            </a:bodyPr>
            <a:lstStyle/>
            <a:p>
              <a:r>
                <a:rPr lang="en-US" sz="2800" dirty="0"/>
                <a:t>d</a:t>
              </a:r>
              <a:endParaRPr lang="en-GB" sz="2800" dirty="0"/>
            </a:p>
          </p:txBody>
        </p:sp>
        <p:sp>
          <p:nvSpPr>
            <p:cNvPr id="110" name="TextBox 109">
              <a:extLst>
                <a:ext uri="{FF2B5EF4-FFF2-40B4-BE49-F238E27FC236}">
                  <a16:creationId xmlns:a16="http://schemas.microsoft.com/office/drawing/2014/main" id="{DC8030AA-1337-44BC-8713-AB0F82549339}"/>
                </a:ext>
              </a:extLst>
            </p:cNvPr>
            <p:cNvSpPr txBox="1"/>
            <p:nvPr/>
          </p:nvSpPr>
          <p:spPr>
            <a:xfrm rot="17854430">
              <a:off x="5815305" y="4346907"/>
              <a:ext cx="495478" cy="523220"/>
            </a:xfrm>
            <a:prstGeom prst="rect">
              <a:avLst/>
            </a:prstGeom>
            <a:noFill/>
          </p:spPr>
          <p:txBody>
            <a:bodyPr wrap="square" rtlCol="0">
              <a:spAutoFit/>
            </a:bodyPr>
            <a:lstStyle/>
            <a:p>
              <a:r>
                <a:rPr lang="en-US" sz="2800" dirty="0"/>
                <a:t>m</a:t>
              </a:r>
              <a:endParaRPr lang="en-GB" sz="2800" dirty="0"/>
            </a:p>
          </p:txBody>
        </p:sp>
      </p:grpSp>
      <p:sp>
        <p:nvSpPr>
          <p:cNvPr id="111" name="TextBox 110">
            <a:extLst>
              <a:ext uri="{FF2B5EF4-FFF2-40B4-BE49-F238E27FC236}">
                <a16:creationId xmlns:a16="http://schemas.microsoft.com/office/drawing/2014/main" id="{9E17D5B5-ABC6-4CE1-91DF-BFBCB19DE502}"/>
              </a:ext>
            </a:extLst>
          </p:cNvPr>
          <p:cNvSpPr txBox="1"/>
          <p:nvPr/>
        </p:nvSpPr>
        <p:spPr>
          <a:xfrm rot="14733384">
            <a:off x="5383304" y="4357921"/>
            <a:ext cx="415356" cy="523220"/>
          </a:xfrm>
          <a:prstGeom prst="rect">
            <a:avLst/>
          </a:prstGeom>
          <a:noFill/>
        </p:spPr>
        <p:txBody>
          <a:bodyPr wrap="square" rtlCol="0">
            <a:spAutoFit/>
          </a:bodyPr>
          <a:lstStyle/>
          <a:p>
            <a:r>
              <a:rPr lang="en-US" sz="2800" dirty="0" err="1"/>
              <a:t>fl</a:t>
            </a:r>
            <a:endParaRPr lang="en-GB" sz="2800" dirty="0"/>
          </a:p>
        </p:txBody>
      </p:sp>
      <p:sp>
        <p:nvSpPr>
          <p:cNvPr id="72" name="Oval 71">
            <a:extLst>
              <a:ext uri="{FF2B5EF4-FFF2-40B4-BE49-F238E27FC236}">
                <a16:creationId xmlns:a16="http://schemas.microsoft.com/office/drawing/2014/main" id="{23A33304-38B6-47AC-B397-AF231530E076}"/>
              </a:ext>
            </a:extLst>
          </p:cNvPr>
          <p:cNvSpPr/>
          <p:nvPr/>
        </p:nvSpPr>
        <p:spPr>
          <a:xfrm>
            <a:off x="5741872" y="5188260"/>
            <a:ext cx="161483" cy="18420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866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3766C-0443-4CD3-B669-9BFF9E5C2C6D}"/>
              </a:ext>
            </a:extLst>
          </p:cNvPr>
          <p:cNvSpPr txBox="1"/>
          <p:nvPr/>
        </p:nvSpPr>
        <p:spPr>
          <a:xfrm>
            <a:off x="4566338" y="685184"/>
            <a:ext cx="1905000" cy="584775"/>
          </a:xfrm>
          <a:prstGeom prst="rect">
            <a:avLst/>
          </a:prstGeom>
          <a:noFill/>
        </p:spPr>
        <p:txBody>
          <a:bodyPr wrap="square" rtlCol="0">
            <a:spAutoFit/>
          </a:bodyPr>
          <a:lstStyle/>
          <a:p>
            <a:r>
              <a:rPr lang="en-US" sz="3200" dirty="0">
                <a:solidFill>
                  <a:srgbClr val="FF0000"/>
                </a:solidFill>
              </a:rPr>
              <a:t>r</a:t>
            </a:r>
            <a:r>
              <a:rPr lang="en-US" sz="3200" dirty="0"/>
              <a:t>ock</a:t>
            </a:r>
            <a:endParaRPr lang="en-GB" sz="3200" dirty="0"/>
          </a:p>
        </p:txBody>
      </p:sp>
      <p:pic>
        <p:nvPicPr>
          <p:cNvPr id="2050" name="Picture 2" descr="Image result for rock drawing">
            <a:extLst>
              <a:ext uri="{FF2B5EF4-FFF2-40B4-BE49-F238E27FC236}">
                <a16:creationId xmlns:a16="http://schemas.microsoft.com/office/drawing/2014/main" id="{6094905A-9829-4771-A242-A315812FD77A}"/>
              </a:ext>
            </a:extLst>
          </p:cNvPr>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6450864">
            <a:off x="3493572" y="430153"/>
            <a:ext cx="1036426"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7350DB-8A15-488C-A5DD-30A40F30EAB9}"/>
              </a:ext>
            </a:extLst>
          </p:cNvPr>
          <p:cNvSpPr txBox="1"/>
          <p:nvPr/>
        </p:nvSpPr>
        <p:spPr>
          <a:xfrm>
            <a:off x="413438" y="3662005"/>
            <a:ext cx="8305800" cy="523220"/>
          </a:xfrm>
          <a:prstGeom prst="rect">
            <a:avLst/>
          </a:prstGeom>
          <a:noFill/>
        </p:spPr>
        <p:txBody>
          <a:bodyPr wrap="square" rtlCol="0">
            <a:spAutoFit/>
          </a:bodyPr>
          <a:lstStyle/>
          <a:p>
            <a:r>
              <a:rPr lang="en-US" sz="2800" dirty="0"/>
              <a:t>sip		pet		jam		pot		luck</a:t>
            </a:r>
            <a:endParaRPr lang="en-GB" sz="2800" dirty="0"/>
          </a:p>
        </p:txBody>
      </p:sp>
      <p:sp>
        <p:nvSpPr>
          <p:cNvPr id="7" name="TextBox 6">
            <a:extLst>
              <a:ext uri="{FF2B5EF4-FFF2-40B4-BE49-F238E27FC236}">
                <a16:creationId xmlns:a16="http://schemas.microsoft.com/office/drawing/2014/main" id="{787CD640-DB5C-42D3-848F-B7F9871D97B2}"/>
              </a:ext>
            </a:extLst>
          </p:cNvPr>
          <p:cNvSpPr txBox="1"/>
          <p:nvPr/>
        </p:nvSpPr>
        <p:spPr>
          <a:xfrm>
            <a:off x="507999" y="4583787"/>
            <a:ext cx="8305800" cy="523220"/>
          </a:xfrm>
          <a:prstGeom prst="rect">
            <a:avLst/>
          </a:prstGeom>
          <a:noFill/>
        </p:spPr>
        <p:txBody>
          <a:bodyPr wrap="square" rtlCol="0">
            <a:spAutoFit/>
          </a:bodyPr>
          <a:lstStyle/>
          <a:p>
            <a:r>
              <a:rPr lang="en-US" sz="2800" dirty="0"/>
              <a:t>rip		peg		cap		block		flip</a:t>
            </a:r>
            <a:endParaRPr lang="en-GB" sz="2800" dirty="0"/>
          </a:p>
        </p:txBody>
      </p:sp>
      <p:sp>
        <p:nvSpPr>
          <p:cNvPr id="8" name="TextBox 7">
            <a:extLst>
              <a:ext uri="{FF2B5EF4-FFF2-40B4-BE49-F238E27FC236}">
                <a16:creationId xmlns:a16="http://schemas.microsoft.com/office/drawing/2014/main" id="{54AAC776-3A1F-4C7D-BC5F-7D6E2C4B10F7}"/>
              </a:ext>
            </a:extLst>
          </p:cNvPr>
          <p:cNvSpPr txBox="1"/>
          <p:nvPr/>
        </p:nvSpPr>
        <p:spPr>
          <a:xfrm>
            <a:off x="413438" y="5505569"/>
            <a:ext cx="8305800" cy="523220"/>
          </a:xfrm>
          <a:prstGeom prst="rect">
            <a:avLst/>
          </a:prstGeom>
          <a:noFill/>
        </p:spPr>
        <p:txBody>
          <a:bodyPr wrap="square" rtlCol="0">
            <a:spAutoFit/>
          </a:bodyPr>
          <a:lstStyle/>
          <a:p>
            <a:r>
              <a:rPr lang="en-US" sz="2800" dirty="0"/>
              <a:t>flock		step		stop		block		slap</a:t>
            </a:r>
            <a:endParaRPr lang="en-GB" sz="2800" dirty="0"/>
          </a:p>
        </p:txBody>
      </p:sp>
      <p:sp>
        <p:nvSpPr>
          <p:cNvPr id="9" name="TextBox 8">
            <a:extLst>
              <a:ext uri="{FF2B5EF4-FFF2-40B4-BE49-F238E27FC236}">
                <a16:creationId xmlns:a16="http://schemas.microsoft.com/office/drawing/2014/main" id="{E4BC04F5-C830-4A94-A23A-D2C2DE88139A}"/>
              </a:ext>
            </a:extLst>
          </p:cNvPr>
          <p:cNvSpPr txBox="1"/>
          <p:nvPr/>
        </p:nvSpPr>
        <p:spPr>
          <a:xfrm>
            <a:off x="413438" y="2689186"/>
            <a:ext cx="8305800" cy="523220"/>
          </a:xfrm>
          <a:prstGeom prst="rect">
            <a:avLst/>
          </a:prstGeom>
          <a:noFill/>
        </p:spPr>
        <p:txBody>
          <a:bodyPr wrap="square" rtlCol="0">
            <a:spAutoFit/>
          </a:bodyPr>
          <a:lstStyle/>
          <a:p>
            <a:r>
              <a:rPr lang="en-US" sz="2800" dirty="0"/>
              <a:t>rock		tip		cat		mock		sock</a:t>
            </a:r>
            <a:endParaRPr lang="en-GB" sz="2800" dirty="0"/>
          </a:p>
        </p:txBody>
      </p:sp>
      <p:sp>
        <p:nvSpPr>
          <p:cNvPr id="2" name="TextBox 1">
            <a:extLst>
              <a:ext uri="{FF2B5EF4-FFF2-40B4-BE49-F238E27FC236}">
                <a16:creationId xmlns:a16="http://schemas.microsoft.com/office/drawing/2014/main" id="{C1D50E06-DD65-44A3-B737-DFE29C175D65}"/>
              </a:ext>
            </a:extLst>
          </p:cNvPr>
          <p:cNvSpPr txBox="1"/>
          <p:nvPr/>
        </p:nvSpPr>
        <p:spPr>
          <a:xfrm>
            <a:off x="508000" y="1663262"/>
            <a:ext cx="8305799" cy="461665"/>
          </a:xfrm>
          <a:prstGeom prst="rect">
            <a:avLst/>
          </a:prstGeom>
          <a:noFill/>
        </p:spPr>
        <p:txBody>
          <a:bodyPr wrap="square" rtlCol="0">
            <a:spAutoFit/>
          </a:bodyPr>
          <a:lstStyle/>
          <a:p>
            <a:r>
              <a:rPr lang="en-US" sz="2400" b="1" dirty="0"/>
              <a:t>Please circle all the words that include “</a:t>
            </a:r>
            <a:r>
              <a:rPr lang="en-US" sz="2400" b="1" dirty="0" err="1"/>
              <a:t>ock</a:t>
            </a:r>
            <a:r>
              <a:rPr lang="en-US" sz="2400" b="1" dirty="0"/>
              <a:t>” as fast as you can. </a:t>
            </a:r>
          </a:p>
        </p:txBody>
      </p:sp>
    </p:spTree>
    <p:extLst>
      <p:ext uri="{BB962C8B-B14F-4D97-AF65-F5344CB8AC3E}">
        <p14:creationId xmlns:p14="http://schemas.microsoft.com/office/powerpoint/2010/main" val="375270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9FA9-023E-4258-9498-12810F138CD8}"/>
              </a:ext>
            </a:extLst>
          </p:cNvPr>
          <p:cNvSpPr>
            <a:spLocks noGrp="1"/>
          </p:cNvSpPr>
          <p:nvPr>
            <p:ph type="title"/>
          </p:nvPr>
        </p:nvSpPr>
        <p:spPr>
          <a:xfrm>
            <a:off x="304800" y="274638"/>
            <a:ext cx="8839200" cy="1143000"/>
          </a:xfrm>
        </p:spPr>
        <p:txBody>
          <a:bodyPr>
            <a:normAutofit fontScale="90000"/>
          </a:bodyPr>
          <a:lstStyle/>
          <a:p>
            <a:r>
              <a:rPr lang="en-US" dirty="0"/>
              <a:t>Strategic Thinking &amp; Cognitive Flexibility</a:t>
            </a:r>
            <a:endParaRPr lang="en-GB" dirty="0"/>
          </a:p>
        </p:txBody>
      </p:sp>
      <p:pic>
        <p:nvPicPr>
          <p:cNvPr id="4" name="Content Placeholder 3" descr="Image result for RAVE-O Think Thrice">
            <a:extLst>
              <a:ext uri="{FF2B5EF4-FFF2-40B4-BE49-F238E27FC236}">
                <a16:creationId xmlns:a16="http://schemas.microsoft.com/office/drawing/2014/main" id="{A1449AAB-7D79-45BB-8734-96DC0C750D9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9469" t="3138" r="22781"/>
          <a:stretch/>
        </p:blipFill>
        <p:spPr bwMode="auto">
          <a:xfrm>
            <a:off x="5029201" y="1600200"/>
            <a:ext cx="3581400" cy="4572000"/>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6CB58762-85FB-4BEE-9EE3-99B95753C4CF}"/>
              </a:ext>
            </a:extLst>
          </p:cNvPr>
          <p:cNvSpPr txBox="1"/>
          <p:nvPr/>
        </p:nvSpPr>
        <p:spPr>
          <a:xfrm>
            <a:off x="533399" y="1436031"/>
            <a:ext cx="4343400" cy="5447645"/>
          </a:xfrm>
          <a:prstGeom prst="rect">
            <a:avLst/>
          </a:prstGeom>
          <a:noFill/>
        </p:spPr>
        <p:txBody>
          <a:bodyPr wrap="square" rtlCol="0">
            <a:spAutoFit/>
          </a:bodyPr>
          <a:lstStyle/>
          <a:p>
            <a:r>
              <a:rPr lang="en-US" sz="2200" dirty="0"/>
              <a:t>Think Ahead!  Thoughtful readers make ongoing predictions about the texts. As they read, they draw on what they read to make “educated guesses” about the events they believe are coming. </a:t>
            </a:r>
          </a:p>
          <a:p>
            <a:endParaRPr lang="en-US" sz="2200" dirty="0"/>
          </a:p>
          <a:p>
            <a:r>
              <a:rPr lang="en-US" sz="2200" dirty="0"/>
              <a:t>Think Back!  Thoughtful readers keep track of what they read, and they change their understanding as they go along. They also ask questions about what they are reading. They often look back at what they have read to answer those questions. </a:t>
            </a:r>
          </a:p>
          <a:p>
            <a:endParaRPr lang="en-US" dirty="0"/>
          </a:p>
        </p:txBody>
      </p:sp>
    </p:spTree>
    <p:extLst>
      <p:ext uri="{BB962C8B-B14F-4D97-AF65-F5344CB8AC3E}">
        <p14:creationId xmlns:p14="http://schemas.microsoft.com/office/powerpoint/2010/main" val="295130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78BC-FD04-4E32-9B6E-D4E1C62251AE}"/>
              </a:ext>
            </a:extLst>
          </p:cNvPr>
          <p:cNvSpPr>
            <a:spLocks noGrp="1"/>
          </p:cNvSpPr>
          <p:nvPr>
            <p:ph type="title"/>
          </p:nvPr>
        </p:nvSpPr>
        <p:spPr>
          <a:xfrm>
            <a:off x="457200" y="274638"/>
            <a:ext cx="8534400" cy="1143000"/>
          </a:xfrm>
        </p:spPr>
        <p:txBody>
          <a:bodyPr>
            <a:normAutofit fontScale="90000"/>
          </a:bodyPr>
          <a:lstStyle/>
          <a:p>
            <a:r>
              <a:rPr lang="en-US" dirty="0"/>
              <a:t>Strategic Thinking &amp; Cognitive Flexibility</a:t>
            </a:r>
            <a:endParaRPr lang="en-GB" dirty="0"/>
          </a:p>
        </p:txBody>
      </p:sp>
      <p:sp>
        <p:nvSpPr>
          <p:cNvPr id="3" name="Content Placeholder 2">
            <a:extLst>
              <a:ext uri="{FF2B5EF4-FFF2-40B4-BE49-F238E27FC236}">
                <a16:creationId xmlns:a16="http://schemas.microsoft.com/office/drawing/2014/main" id="{061B85EA-ACD7-484D-B151-304A6C058B05}"/>
              </a:ext>
            </a:extLst>
          </p:cNvPr>
          <p:cNvSpPr>
            <a:spLocks noGrp="1"/>
          </p:cNvSpPr>
          <p:nvPr>
            <p:ph idx="1"/>
          </p:nvPr>
        </p:nvSpPr>
        <p:spPr>
          <a:xfrm>
            <a:off x="4495800" y="1414044"/>
            <a:ext cx="4444365" cy="5169318"/>
          </a:xfrm>
        </p:spPr>
        <p:txBody>
          <a:bodyPr>
            <a:normAutofit fontScale="70000" lnSpcReduction="20000"/>
          </a:bodyPr>
          <a:lstStyle/>
          <a:p>
            <a:pPr marL="0" indent="0">
              <a:buNone/>
            </a:pPr>
            <a:r>
              <a:rPr lang="en-US" dirty="0"/>
              <a:t>Think for Yourself!</a:t>
            </a:r>
            <a:br>
              <a:rPr lang="en-US" dirty="0"/>
            </a:br>
            <a:br>
              <a:rPr lang="en-US" dirty="0"/>
            </a:br>
            <a:r>
              <a:rPr lang="en-US" dirty="0"/>
              <a:t>When we read, we get to think deeply about the story and how it makes us feel. Our own thoughts are the real treasures we dig for when we read. We ask ourselves questions like: </a:t>
            </a:r>
          </a:p>
          <a:p>
            <a:pPr marL="0" indent="0">
              <a:buNone/>
            </a:pPr>
            <a:r>
              <a:rPr lang="en-US" dirty="0"/>
              <a:t>●  What did I find out that I never</a:t>
            </a:r>
            <a:br>
              <a:rPr lang="en-US" dirty="0"/>
            </a:br>
            <a:r>
              <a:rPr lang="en-US" dirty="0"/>
              <a:t>     knew before? </a:t>
            </a:r>
          </a:p>
          <a:p>
            <a:pPr marL="0" indent="0">
              <a:buNone/>
            </a:pPr>
            <a:r>
              <a:rPr lang="en-US" dirty="0"/>
              <a:t>●  Do I have new thoughts and</a:t>
            </a:r>
            <a:br>
              <a:rPr lang="en-US" dirty="0"/>
            </a:br>
            <a:r>
              <a:rPr lang="en-US" dirty="0"/>
              <a:t>     feelings? </a:t>
            </a:r>
          </a:p>
          <a:p>
            <a:pPr marL="0" indent="0">
              <a:buNone/>
            </a:pPr>
            <a:r>
              <a:rPr lang="en-US" dirty="0"/>
              <a:t>●  Could this really happen? </a:t>
            </a:r>
          </a:p>
          <a:p>
            <a:pPr marL="0" indent="0">
              <a:buNone/>
            </a:pPr>
            <a:r>
              <a:rPr lang="en-US" dirty="0"/>
              <a:t>●  Can I retell this story in my own</a:t>
            </a:r>
            <a:br>
              <a:rPr lang="en-US" dirty="0"/>
            </a:br>
            <a:r>
              <a:rPr lang="en-US" dirty="0"/>
              <a:t>     words?</a:t>
            </a:r>
          </a:p>
          <a:p>
            <a:pPr marL="0" indent="0">
              <a:buNone/>
            </a:pPr>
            <a:endParaRPr lang="en-GB" dirty="0"/>
          </a:p>
          <a:p>
            <a:endParaRPr lang="en-GB" dirty="0"/>
          </a:p>
        </p:txBody>
      </p:sp>
      <p:pic>
        <p:nvPicPr>
          <p:cNvPr id="4" name="Content Placeholder 3" descr="Image result for RAVE-O Think Thrice">
            <a:extLst>
              <a:ext uri="{FF2B5EF4-FFF2-40B4-BE49-F238E27FC236}">
                <a16:creationId xmlns:a16="http://schemas.microsoft.com/office/drawing/2014/main" id="{5E18D303-2B36-4159-AD5A-7571DAC120D6}"/>
              </a:ext>
            </a:extLst>
          </p:cNvPr>
          <p:cNvPicPr>
            <a:picLocks/>
          </p:cNvPicPr>
          <p:nvPr/>
        </p:nvPicPr>
        <p:blipFill rotWithShape="1">
          <a:blip r:embed="rId2">
            <a:extLst>
              <a:ext uri="{28A0092B-C50C-407E-A947-70E740481C1C}">
                <a14:useLocalDpi xmlns:a14="http://schemas.microsoft.com/office/drawing/2010/main" val="0"/>
              </a:ext>
            </a:extLst>
          </a:blip>
          <a:srcRect l="19469" t="3138" r="22781"/>
          <a:stretch/>
        </p:blipFill>
        <p:spPr bwMode="auto">
          <a:xfrm>
            <a:off x="682943" y="1414044"/>
            <a:ext cx="3529965" cy="4343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35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C761-B9A6-4235-B28E-4F197F666EB6}"/>
              </a:ext>
            </a:extLst>
          </p:cNvPr>
          <p:cNvSpPr>
            <a:spLocks noGrp="1"/>
          </p:cNvSpPr>
          <p:nvPr>
            <p:ph type="title"/>
          </p:nvPr>
        </p:nvSpPr>
        <p:spPr>
          <a:xfrm>
            <a:off x="457200" y="274638"/>
            <a:ext cx="8229600" cy="1325562"/>
          </a:xfrm>
        </p:spPr>
        <p:txBody>
          <a:bodyPr>
            <a:normAutofit fontScale="90000"/>
          </a:bodyPr>
          <a:lstStyle/>
          <a:p>
            <a:r>
              <a:rPr lang="en-US" b="1" dirty="0"/>
              <a:t>RAVE-O: Key Concepts</a:t>
            </a:r>
            <a:br>
              <a:rPr lang="en-US" dirty="0"/>
            </a:br>
            <a:endParaRPr lang="en-GB" dirty="0"/>
          </a:p>
        </p:txBody>
      </p:sp>
      <p:sp>
        <p:nvSpPr>
          <p:cNvPr id="6" name="Content Placeholder 5">
            <a:extLst>
              <a:ext uri="{FF2B5EF4-FFF2-40B4-BE49-F238E27FC236}">
                <a16:creationId xmlns:a16="http://schemas.microsoft.com/office/drawing/2014/main" id="{E93EB035-EE3F-4962-85D6-444A9379382C}"/>
              </a:ext>
            </a:extLst>
          </p:cNvPr>
          <p:cNvSpPr>
            <a:spLocks noGrp="1"/>
          </p:cNvSpPr>
          <p:nvPr>
            <p:ph idx="1"/>
          </p:nvPr>
        </p:nvSpPr>
        <p:spPr>
          <a:xfrm>
            <a:off x="609600" y="1371600"/>
            <a:ext cx="8229600" cy="5211762"/>
          </a:xfrm>
        </p:spPr>
        <p:txBody>
          <a:bodyPr>
            <a:normAutofit fontScale="92500" lnSpcReduction="20000"/>
          </a:bodyPr>
          <a:lstStyle/>
          <a:p>
            <a:pPr marL="571500" indent="-571500">
              <a:buAutoNum type="romanUcPeriod"/>
            </a:pPr>
            <a:r>
              <a:rPr lang="en-US" b="1" dirty="0"/>
              <a:t>Word Retrieval: </a:t>
            </a:r>
            <a:r>
              <a:rPr lang="en-US" i="1" dirty="0"/>
              <a:t>The things we know best are</a:t>
            </a:r>
            <a:br>
              <a:rPr lang="en-US" i="1" dirty="0"/>
            </a:br>
            <a:r>
              <a:rPr lang="en-US" i="1" dirty="0"/>
              <a:t>the easiest to retrieve from memory</a:t>
            </a:r>
            <a:r>
              <a:rPr lang="en-US" dirty="0"/>
              <a:t>. When a reader “madly, truly, deeply” knows the many  meanings of a word, she will find it easier to retrieve (and read) than if she relies primarily on the letters. </a:t>
            </a:r>
            <a:br>
              <a:rPr lang="en-US" dirty="0"/>
            </a:br>
            <a:endParaRPr lang="en-US" dirty="0"/>
          </a:p>
          <a:p>
            <a:pPr marL="571500" indent="-571500">
              <a:buAutoNum type="romanUcPeriod"/>
            </a:pPr>
            <a:r>
              <a:rPr lang="en-US" b="1" dirty="0"/>
              <a:t>Fluency: </a:t>
            </a:r>
            <a:r>
              <a:rPr lang="en-US" dirty="0"/>
              <a:t>Fluent reading is built on the ability</a:t>
            </a:r>
            <a:br>
              <a:rPr lang="en-US" dirty="0"/>
            </a:br>
            <a:r>
              <a:rPr lang="en-US" dirty="0"/>
              <a:t>to recognize </a:t>
            </a:r>
            <a:r>
              <a:rPr lang="en-US" i="1" dirty="0"/>
              <a:t>every level of print </a:t>
            </a:r>
            <a:r>
              <a:rPr lang="en-US" dirty="0"/>
              <a:t>automatically</a:t>
            </a:r>
            <a:br>
              <a:rPr lang="en-US" dirty="0"/>
            </a:br>
            <a:r>
              <a:rPr lang="en-US" dirty="0"/>
              <a:t> and fast. </a:t>
            </a:r>
            <a:br>
              <a:rPr lang="en-US" dirty="0"/>
            </a:br>
            <a:endParaRPr lang="en-US" dirty="0"/>
          </a:p>
          <a:p>
            <a:pPr marL="0" indent="0">
              <a:buNone/>
            </a:pPr>
            <a:r>
              <a:rPr lang="en-US" b="1" dirty="0"/>
              <a:t>III.   Strategic Thinking </a:t>
            </a:r>
            <a:r>
              <a:rPr lang="en-US" dirty="0"/>
              <a:t>and</a:t>
            </a:r>
            <a:r>
              <a:rPr lang="en-US" b="1" dirty="0"/>
              <a:t> Cognitive Flexibility </a:t>
            </a:r>
            <a:r>
              <a:rPr lang="en-US" dirty="0"/>
              <a:t>is</a:t>
            </a:r>
            <a:br>
              <a:rPr lang="en-US" dirty="0"/>
            </a:br>
            <a:r>
              <a:rPr lang="en-US" dirty="0"/>
              <a:t>        key to comprehension.</a:t>
            </a:r>
          </a:p>
        </p:txBody>
      </p:sp>
    </p:spTree>
    <p:extLst>
      <p:ext uri="{BB962C8B-B14F-4D97-AF65-F5344CB8AC3E}">
        <p14:creationId xmlns:p14="http://schemas.microsoft.com/office/powerpoint/2010/main" val="92789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9553E553-BA9F-4F75-9980-322AC612E7DF}"/>
              </a:ext>
            </a:extLst>
          </p:cNvPr>
          <p:cNvSpPr txBox="1">
            <a:spLocks/>
          </p:cNvSpPr>
          <p:nvPr/>
        </p:nvSpPr>
        <p:spPr>
          <a:xfrm>
            <a:off x="567434" y="130768"/>
            <a:ext cx="8229600" cy="3194721"/>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000" b="1" dirty="0"/>
              <a:t>                    </a:t>
            </a:r>
            <a:br>
              <a:rPr lang="en-US" sz="4000" b="1" dirty="0"/>
            </a:br>
            <a:r>
              <a:rPr lang="en-US" sz="4000" b="1" dirty="0"/>
              <a:t>                     Word Retrieval</a:t>
            </a:r>
          </a:p>
          <a:p>
            <a:pPr marL="0" indent="0">
              <a:buFont typeface="Arial" panose="020B0604020202020204" pitchFamily="34" charset="0"/>
              <a:buNone/>
            </a:pPr>
            <a:r>
              <a:rPr lang="en-US" sz="2800" dirty="0"/>
              <a:t>Printed words are stored  in our brains according to what they look like; what they sound like AND their myriad meanings. </a:t>
            </a:r>
            <a:br>
              <a:rPr lang="en-US" sz="2800" dirty="0"/>
            </a:br>
            <a:endParaRPr lang="en-US" dirty="0"/>
          </a:p>
        </p:txBody>
      </p:sp>
      <p:pic>
        <p:nvPicPr>
          <p:cNvPr id="1026" name="Picture 2" descr="Image result for split silhouette">
            <a:extLst>
              <a:ext uri="{FF2B5EF4-FFF2-40B4-BE49-F238E27FC236}">
                <a16:creationId xmlns:a16="http://schemas.microsoft.com/office/drawing/2014/main" id="{1A055268-2001-459B-A736-431DD2788E7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5007450"/>
            <a:ext cx="2050213" cy="1451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9136A9-3D95-4FE5-970B-E88112BB5576}"/>
              </a:ext>
            </a:extLst>
          </p:cNvPr>
          <p:cNvSpPr txBox="1"/>
          <p:nvPr/>
        </p:nvSpPr>
        <p:spPr>
          <a:xfrm>
            <a:off x="3970210" y="4781247"/>
            <a:ext cx="1424048" cy="646331"/>
          </a:xfrm>
          <a:prstGeom prst="rect">
            <a:avLst/>
          </a:prstGeom>
          <a:noFill/>
        </p:spPr>
        <p:txBody>
          <a:bodyPr wrap="square" rtlCol="0">
            <a:spAutoFit/>
          </a:bodyPr>
          <a:lstStyle/>
          <a:p>
            <a:r>
              <a:rPr lang="en-US" sz="3600" b="1" dirty="0">
                <a:latin typeface="Cavolini" panose="020B0502040204020203" pitchFamily="66" charset="0"/>
                <a:cs typeface="Cavolini" panose="020B0502040204020203" pitchFamily="66" charset="0"/>
              </a:rPr>
              <a:t>split</a:t>
            </a:r>
            <a:endParaRPr lang="en-GB" sz="3600" b="1" dirty="0">
              <a:latin typeface="Cavolini" panose="020B0502040204020203" pitchFamily="66" charset="0"/>
              <a:cs typeface="Cavolini" panose="020B0502040204020203" pitchFamily="66" charset="0"/>
            </a:endParaRPr>
          </a:p>
        </p:txBody>
      </p:sp>
      <p:sp>
        <p:nvSpPr>
          <p:cNvPr id="10" name="TextBox 9">
            <a:extLst>
              <a:ext uri="{FF2B5EF4-FFF2-40B4-BE49-F238E27FC236}">
                <a16:creationId xmlns:a16="http://schemas.microsoft.com/office/drawing/2014/main" id="{02EC3A87-0BB8-42DB-ADE4-09B0DE9040C5}"/>
              </a:ext>
            </a:extLst>
          </p:cNvPr>
          <p:cNvSpPr txBox="1"/>
          <p:nvPr/>
        </p:nvSpPr>
        <p:spPr>
          <a:xfrm rot="896951">
            <a:off x="4494112" y="3929371"/>
            <a:ext cx="2961840" cy="369332"/>
          </a:xfrm>
          <a:prstGeom prst="rect">
            <a:avLst/>
          </a:prstGeom>
          <a:noFill/>
        </p:spPr>
        <p:txBody>
          <a:bodyPr wrap="square" rtlCol="0">
            <a:spAutoFit/>
          </a:bodyPr>
          <a:lstStyle/>
          <a:p>
            <a:r>
              <a:rPr lang="en-US" b="1" dirty="0">
                <a:latin typeface="Cavolini" panose="020B0502040204020203" pitchFamily="66" charset="0"/>
                <a:cs typeface="Cavolini" panose="020B0502040204020203" pitchFamily="66" charset="0"/>
              </a:rPr>
              <a:t>Ss-pp-</a:t>
            </a:r>
            <a:r>
              <a:rPr lang="en-US" b="1" dirty="0" err="1">
                <a:latin typeface="Cavolini" panose="020B0502040204020203" pitchFamily="66" charset="0"/>
                <a:cs typeface="Cavolini" panose="020B0502040204020203" pitchFamily="66" charset="0"/>
              </a:rPr>
              <a:t>ll</a:t>
            </a:r>
            <a:r>
              <a:rPr lang="en-US" b="1" dirty="0">
                <a:latin typeface="Cavolini" panose="020B0502040204020203" pitchFamily="66" charset="0"/>
                <a:cs typeface="Cavolini" panose="020B0502040204020203" pitchFamily="66" charset="0"/>
              </a:rPr>
              <a:t>-</a:t>
            </a:r>
            <a:r>
              <a:rPr lang="en-US" b="1" dirty="0" err="1">
                <a:latin typeface="Cavolini" panose="020B0502040204020203" pitchFamily="66" charset="0"/>
                <a:cs typeface="Cavolini" panose="020B0502040204020203" pitchFamily="66" charset="0"/>
              </a:rPr>
              <a:t>spl</a:t>
            </a:r>
            <a:r>
              <a:rPr lang="en-US" b="1" dirty="0">
                <a:latin typeface="Cavolini" panose="020B0502040204020203" pitchFamily="66" charset="0"/>
                <a:cs typeface="Cavolini" panose="020B0502040204020203" pitchFamily="66" charset="0"/>
              </a:rPr>
              <a:t>- </a:t>
            </a:r>
            <a:r>
              <a:rPr lang="en-US" b="1" dirty="0" err="1">
                <a:latin typeface="Cavolini" panose="020B0502040204020203" pitchFamily="66" charset="0"/>
                <a:cs typeface="Cavolini" panose="020B0502040204020203" pitchFamily="66" charset="0"/>
              </a:rPr>
              <a:t>i-i-i</a:t>
            </a:r>
            <a:r>
              <a:rPr lang="en-US" b="1" dirty="0">
                <a:latin typeface="Cavolini" panose="020B0502040204020203" pitchFamily="66" charset="0"/>
                <a:cs typeface="Cavolini" panose="020B0502040204020203" pitchFamily="66" charset="0"/>
              </a:rPr>
              <a:t> </a:t>
            </a:r>
            <a:r>
              <a:rPr lang="en-US" b="1" dirty="0" err="1">
                <a:latin typeface="Cavolini" panose="020B0502040204020203" pitchFamily="66" charset="0"/>
                <a:cs typeface="Cavolini" panose="020B0502040204020203" pitchFamily="66" charset="0"/>
              </a:rPr>
              <a:t>tt</a:t>
            </a:r>
            <a:endParaRPr lang="en-GB" b="1" dirty="0">
              <a:latin typeface="Cavolini" panose="020B0502040204020203" pitchFamily="66" charset="0"/>
              <a:cs typeface="Cavolini" panose="020B0502040204020203" pitchFamily="66" charset="0"/>
            </a:endParaRPr>
          </a:p>
        </p:txBody>
      </p:sp>
      <p:pic>
        <p:nvPicPr>
          <p:cNvPr id="1032" name="Picture 8" descr="Image result for banana split">
            <a:extLst>
              <a:ext uri="{FF2B5EF4-FFF2-40B4-BE49-F238E27FC236}">
                <a16:creationId xmlns:a16="http://schemas.microsoft.com/office/drawing/2014/main" id="{48063BE9-942A-493F-BF7B-78FF37C0257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3829" y="5577403"/>
            <a:ext cx="1267436" cy="78991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12191A1-6CE3-4A47-82D8-5BAA8E9160D8}"/>
              </a:ext>
            </a:extLst>
          </p:cNvPr>
          <p:cNvGrpSpPr/>
          <p:nvPr/>
        </p:nvGrpSpPr>
        <p:grpSpPr>
          <a:xfrm>
            <a:off x="2659033" y="3546436"/>
            <a:ext cx="1276737" cy="1810020"/>
            <a:chOff x="1831909" y="4261872"/>
            <a:chExt cx="1276737" cy="1810020"/>
          </a:xfrm>
        </p:grpSpPr>
        <p:pic>
          <p:nvPicPr>
            <p:cNvPr id="1038" name="Picture 14" descr="Image result for stick figures running">
              <a:extLst>
                <a:ext uri="{FF2B5EF4-FFF2-40B4-BE49-F238E27FC236}">
                  <a16:creationId xmlns:a16="http://schemas.microsoft.com/office/drawing/2014/main" id="{ED89EFED-7432-4096-8A87-11984AD3320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3344"/>
            <a:stretch/>
          </p:blipFill>
          <p:spPr bwMode="auto">
            <a:xfrm flipH="1">
              <a:off x="1831909" y="4854449"/>
              <a:ext cx="1276737" cy="1217443"/>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726B9C61-2B2A-444C-A091-CE70BF115FBC}"/>
                </a:ext>
              </a:extLst>
            </p:cNvPr>
            <p:cNvSpPr/>
            <p:nvPr/>
          </p:nvSpPr>
          <p:spPr>
            <a:xfrm>
              <a:off x="1845707" y="4261872"/>
              <a:ext cx="1143822" cy="741027"/>
            </a:xfrm>
            <a:prstGeom prst="wedgeEllipseCallou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Let’s split!</a:t>
              </a:r>
              <a:endParaRPr lang="en-GB" dirty="0"/>
            </a:p>
          </p:txBody>
        </p:sp>
      </p:grpSp>
      <p:pic>
        <p:nvPicPr>
          <p:cNvPr id="1040" name="Picture 16" descr="Image result for he split his pants">
            <a:extLst>
              <a:ext uri="{FF2B5EF4-FFF2-40B4-BE49-F238E27FC236}">
                <a16:creationId xmlns:a16="http://schemas.microsoft.com/office/drawing/2014/main" id="{F47BC372-6B34-4471-82D5-BBF44F385C25}"/>
              </a:ext>
            </a:extLst>
          </p:cNvPr>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17052" t="6015" r="15423" b="6405"/>
          <a:stretch/>
        </p:blipFill>
        <p:spPr bwMode="auto">
          <a:xfrm>
            <a:off x="2286000" y="5335374"/>
            <a:ext cx="1200906" cy="11666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C22D2FA-1F4D-450C-9FCE-D1545F6B6534}"/>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19599397">
            <a:off x="4998577" y="4186682"/>
            <a:ext cx="791362" cy="622987"/>
          </a:xfrm>
          <a:prstGeom prst="rect">
            <a:avLst/>
          </a:prstGeom>
        </p:spPr>
      </p:pic>
    </p:spTree>
    <p:extLst>
      <p:ext uri="{BB962C8B-B14F-4D97-AF65-F5344CB8AC3E}">
        <p14:creationId xmlns:p14="http://schemas.microsoft.com/office/powerpoint/2010/main" val="407942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6F793-9408-4891-BD37-0F641F31759D}"/>
              </a:ext>
            </a:extLst>
          </p:cNvPr>
          <p:cNvSpPr>
            <a:spLocks noGrp="1"/>
          </p:cNvSpPr>
          <p:nvPr>
            <p:ph idx="1"/>
          </p:nvPr>
        </p:nvSpPr>
        <p:spPr>
          <a:xfrm>
            <a:off x="497436" y="276506"/>
            <a:ext cx="8229600" cy="6019800"/>
          </a:xfrm>
        </p:spPr>
        <p:txBody>
          <a:bodyPr>
            <a:normAutofit/>
          </a:bodyPr>
          <a:lstStyle/>
          <a:p>
            <a:r>
              <a:rPr lang="en-US" sz="2800" dirty="0"/>
              <a:t>The more children know about a word’s meaning the more easily they will read it.</a:t>
            </a:r>
            <a:br>
              <a:rPr lang="en-US" sz="2800" dirty="0"/>
            </a:br>
            <a:br>
              <a:rPr lang="en-US" sz="2800" dirty="0"/>
            </a:br>
            <a:r>
              <a:rPr lang="en-US" sz="2800" dirty="0"/>
              <a:t>In fact, research has shown that priming an adult reader with the meaning of “bug” as a “spy device” will cause the reader to recognize “bug” in the context of “insects” faster.  </a:t>
            </a:r>
          </a:p>
          <a:p>
            <a:pPr marL="0" indent="0">
              <a:buNone/>
            </a:pPr>
            <a:r>
              <a:rPr lang="en-US" dirty="0"/>
              <a:t>	</a:t>
            </a:r>
            <a:br>
              <a:rPr lang="en-US" dirty="0"/>
            </a:br>
            <a:endParaRPr lang="en-US" dirty="0"/>
          </a:p>
          <a:p>
            <a:pPr lvl="8"/>
            <a:endParaRPr lang="en-GB" dirty="0"/>
          </a:p>
        </p:txBody>
      </p:sp>
      <p:grpSp>
        <p:nvGrpSpPr>
          <p:cNvPr id="4" name="Group 3">
            <a:extLst>
              <a:ext uri="{FF2B5EF4-FFF2-40B4-BE49-F238E27FC236}">
                <a16:creationId xmlns:a16="http://schemas.microsoft.com/office/drawing/2014/main" id="{75A9FE17-D161-4EEA-8D8C-90CF1D54B420}"/>
              </a:ext>
            </a:extLst>
          </p:cNvPr>
          <p:cNvGrpSpPr/>
          <p:nvPr/>
        </p:nvGrpSpPr>
        <p:grpSpPr>
          <a:xfrm>
            <a:off x="1062520" y="3581400"/>
            <a:ext cx="7018960" cy="2805285"/>
            <a:chOff x="862792" y="3429000"/>
            <a:chExt cx="7018960" cy="2805285"/>
          </a:xfrm>
        </p:grpSpPr>
        <p:pic>
          <p:nvPicPr>
            <p:cNvPr id="5" name="Picture 4" descr="Image result for the reading brain black &amp; white priming">
              <a:extLst>
                <a:ext uri="{FF2B5EF4-FFF2-40B4-BE49-F238E27FC236}">
                  <a16:creationId xmlns:a16="http://schemas.microsoft.com/office/drawing/2014/main" id="{7C51E35D-2200-45F4-88F7-078B647AAEC1}"/>
                </a:ext>
              </a:extLst>
            </p:cNvPr>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24301" t="6489" r="23667"/>
            <a:stretch/>
          </p:blipFill>
          <p:spPr bwMode="auto">
            <a:xfrm flipH="1">
              <a:off x="3832079" y="3816348"/>
              <a:ext cx="1560314" cy="1710528"/>
            </a:xfrm>
            <a:prstGeom prst="rect">
              <a:avLst/>
            </a:prstGeom>
            <a:noFill/>
            <a:ln>
              <a:noFill/>
            </a:ln>
            <a:extLst>
              <a:ext uri="{53640926-AAD7-44D8-BBD7-CCE9431645EC}">
                <a14:shadowObscured xmlns:a14="http://schemas.microsoft.com/office/drawing/2010/main"/>
              </a:ext>
            </a:extLst>
          </p:spPr>
        </p:pic>
        <p:pic>
          <p:nvPicPr>
            <p:cNvPr id="7" name="Picture 6" descr="C:\Users\ckrug\AppData\Local\Microsoft\Windows\INetCache\Content.MSO\580E77A6.tmp">
              <a:extLst>
                <a:ext uri="{FF2B5EF4-FFF2-40B4-BE49-F238E27FC236}">
                  <a16:creationId xmlns:a16="http://schemas.microsoft.com/office/drawing/2014/main" id="{7A13BF27-5DCA-4432-A85A-71DA610BBFD2}"/>
                </a:ext>
              </a:extLst>
            </p:cNvPr>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71357" y="4595412"/>
              <a:ext cx="1310395" cy="1151731"/>
            </a:xfrm>
            <a:prstGeom prst="rect">
              <a:avLst/>
            </a:prstGeom>
            <a:noFill/>
            <a:ln>
              <a:noFill/>
            </a:ln>
          </p:spPr>
        </p:pic>
        <p:sp>
          <p:nvSpPr>
            <p:cNvPr id="2" name="Arrow: Right 1">
              <a:extLst>
                <a:ext uri="{FF2B5EF4-FFF2-40B4-BE49-F238E27FC236}">
                  <a16:creationId xmlns:a16="http://schemas.microsoft.com/office/drawing/2014/main" id="{94956834-D250-42C3-9BCB-5AF6C2B6FB1B}"/>
                </a:ext>
              </a:extLst>
            </p:cNvPr>
            <p:cNvSpPr/>
            <p:nvPr/>
          </p:nvSpPr>
          <p:spPr>
            <a:xfrm>
              <a:off x="2892935" y="4783029"/>
              <a:ext cx="834258"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3E3E6E07-834B-4171-923E-83326603A8F6}"/>
                </a:ext>
              </a:extLst>
            </p:cNvPr>
            <p:cNvSpPr/>
            <p:nvPr/>
          </p:nvSpPr>
          <p:spPr>
            <a:xfrm rot="10800000">
              <a:off x="5562600" y="5247475"/>
              <a:ext cx="834258"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8" name="Picture 4" descr="Free Free Bug Clipart, Download Free Clip Art, Free Clip Art on Clipart  Library">
              <a:extLst>
                <a:ext uri="{FF2B5EF4-FFF2-40B4-BE49-F238E27FC236}">
                  <a16:creationId xmlns:a16="http://schemas.microsoft.com/office/drawing/2014/main" id="{C814DBF0-172B-49E2-B85F-D7DD707CA22D}"/>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546508">
              <a:off x="2054254" y="4612412"/>
              <a:ext cx="820633" cy="642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dybugs Pack Wings and Engineering Secrets in Tidy Origami Packages - The  New York Times">
              <a:extLst>
                <a:ext uri="{FF2B5EF4-FFF2-40B4-BE49-F238E27FC236}">
                  <a16:creationId xmlns:a16="http://schemas.microsoft.com/office/drawing/2014/main" id="{9D51A218-916B-484D-86F2-55611C1F29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8843" y="5099031"/>
              <a:ext cx="680158" cy="4771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dybugs Eating Aphids - YouTube">
              <a:extLst>
                <a:ext uri="{FF2B5EF4-FFF2-40B4-BE49-F238E27FC236}">
                  <a16:creationId xmlns:a16="http://schemas.microsoft.com/office/drawing/2014/main" id="{349287D0-7A6B-4F80-913C-BEB63C7A86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4225" y="5462771"/>
              <a:ext cx="805189" cy="452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313BE6-9866-4ED2-B7D0-32813CE19D0B}"/>
                </a:ext>
              </a:extLst>
            </p:cNvPr>
            <p:cNvSpPr txBox="1"/>
            <p:nvPr/>
          </p:nvSpPr>
          <p:spPr>
            <a:xfrm>
              <a:off x="2743200" y="5614639"/>
              <a:ext cx="1332105" cy="369332"/>
            </a:xfrm>
            <a:prstGeom prst="rect">
              <a:avLst/>
            </a:prstGeom>
            <a:noFill/>
          </p:spPr>
          <p:txBody>
            <a:bodyPr wrap="square" rtlCol="0">
              <a:spAutoFit/>
            </a:bodyPr>
            <a:lstStyle/>
            <a:p>
              <a:r>
                <a:rPr lang="en-US" sz="900" dirty="0"/>
                <a:t>Ladybugs have thin underwings.</a:t>
              </a:r>
            </a:p>
          </p:txBody>
        </p:sp>
        <p:sp>
          <p:nvSpPr>
            <p:cNvPr id="13" name="TextBox 12">
              <a:extLst>
                <a:ext uri="{FF2B5EF4-FFF2-40B4-BE49-F238E27FC236}">
                  <a16:creationId xmlns:a16="http://schemas.microsoft.com/office/drawing/2014/main" id="{4E6849C7-0584-4A3F-A17E-2F0DCFA4E980}"/>
                </a:ext>
              </a:extLst>
            </p:cNvPr>
            <p:cNvSpPr txBox="1"/>
            <p:nvPr/>
          </p:nvSpPr>
          <p:spPr>
            <a:xfrm>
              <a:off x="1798517" y="6003453"/>
              <a:ext cx="1332105" cy="230832"/>
            </a:xfrm>
            <a:prstGeom prst="rect">
              <a:avLst/>
            </a:prstGeom>
            <a:noFill/>
          </p:spPr>
          <p:txBody>
            <a:bodyPr wrap="square" rtlCol="0">
              <a:spAutoFit/>
            </a:bodyPr>
            <a:lstStyle/>
            <a:p>
              <a:r>
                <a:rPr lang="en-US" sz="900" dirty="0"/>
                <a:t>Ladybugs eat aphids.</a:t>
              </a:r>
            </a:p>
          </p:txBody>
        </p:sp>
        <p:pic>
          <p:nvPicPr>
            <p:cNvPr id="1034" name="Picture 10" descr="Ladybug, ladybug fly away home, Your house is on fire and your children are  gone, All except one, And her na… (With images) | Kids nursery rhymes,  Nursery rhymes, Rhymes for kids">
              <a:extLst>
                <a:ext uri="{FF2B5EF4-FFF2-40B4-BE49-F238E27FC236}">
                  <a16:creationId xmlns:a16="http://schemas.microsoft.com/office/drawing/2014/main" id="{D95F9020-EB3D-4B08-AA99-C4FE3B880B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2792" y="4573479"/>
              <a:ext cx="1020536"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drien Agreste Marinette Dupain-cheng Fictional Character - Miraculous  Ladybug Fanart Transparent Background Transparent PNG - 1100x1550 - Free  Download on NicePNG">
              <a:extLst>
                <a:ext uri="{FF2B5EF4-FFF2-40B4-BE49-F238E27FC236}">
                  <a16:creationId xmlns:a16="http://schemas.microsoft.com/office/drawing/2014/main" id="{62683A51-7128-4403-A9E1-FFC457BABE5C}"/>
                </a:ext>
              </a:extLst>
            </p:cNvPr>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892935" y="3429000"/>
              <a:ext cx="671419" cy="13540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084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838200"/>
            <a:ext cx="8229600" cy="5078313"/>
          </a:xfrm>
          <a:prstGeom prst="rect">
            <a:avLst/>
          </a:prstGeom>
          <a:noFill/>
        </p:spPr>
        <p:txBody>
          <a:bodyPr wrap="square" rtlCol="0">
            <a:spAutoFit/>
          </a:bodyPr>
          <a:lstStyle/>
          <a:p>
            <a:r>
              <a:rPr lang="en-US" sz="2400" b="1" dirty="0"/>
              <a:t>RAVE-O is a word family approach.  </a:t>
            </a:r>
          </a:p>
          <a:p>
            <a:endParaRPr lang="en-US" sz="2000" dirty="0"/>
          </a:p>
          <a:p>
            <a:r>
              <a:rPr lang="en-US" sz="2000" dirty="0"/>
              <a:t>Research shows that most readers break single syllable words into their onsets, the starting letters or letter blends, and their rimes – the part of the word that both looks and sounds the same. </a:t>
            </a:r>
          </a:p>
          <a:p>
            <a:endParaRPr lang="en-US" sz="2000" dirty="0"/>
          </a:p>
          <a:p>
            <a:r>
              <a:rPr lang="en-US" sz="2000" dirty="0"/>
              <a:t>		b  at		s  </a:t>
            </a:r>
            <a:r>
              <a:rPr lang="en-US" sz="2000" dirty="0" err="1"/>
              <a:t>ack</a:t>
            </a:r>
            <a:r>
              <a:rPr lang="en-US" sz="2000" dirty="0"/>
              <a:t>		r   </a:t>
            </a:r>
            <a:r>
              <a:rPr lang="en-US" sz="2000" dirty="0" err="1"/>
              <a:t>ain</a:t>
            </a:r>
            <a:r>
              <a:rPr lang="en-US" sz="2000" dirty="0"/>
              <a:t>		</a:t>
            </a:r>
            <a:br>
              <a:rPr lang="en-US" sz="2000" dirty="0"/>
            </a:br>
            <a:r>
              <a:rPr lang="en-US" sz="2000" dirty="0"/>
              <a:t>		h  at		r  </a:t>
            </a:r>
            <a:r>
              <a:rPr lang="en-US" sz="2000" dirty="0" err="1"/>
              <a:t>ack</a:t>
            </a:r>
            <a:r>
              <a:rPr lang="en-US" sz="2000" dirty="0"/>
              <a:t>		</a:t>
            </a:r>
            <a:r>
              <a:rPr lang="en-US" sz="2000" dirty="0" err="1"/>
              <a:t>tr</a:t>
            </a:r>
            <a:r>
              <a:rPr lang="en-US" sz="2000" dirty="0"/>
              <a:t>  </a:t>
            </a:r>
            <a:r>
              <a:rPr lang="en-US" sz="2000" dirty="0" err="1"/>
              <a:t>ain</a:t>
            </a:r>
            <a:br>
              <a:rPr lang="en-US" sz="2000" dirty="0"/>
            </a:br>
            <a:r>
              <a:rPr lang="en-US" sz="2000" dirty="0"/>
              <a:t>		r   at		</a:t>
            </a:r>
            <a:r>
              <a:rPr lang="en-US" sz="2000" dirty="0" err="1"/>
              <a:t>tr</a:t>
            </a:r>
            <a:r>
              <a:rPr lang="en-US" sz="2000" dirty="0"/>
              <a:t> </a:t>
            </a:r>
            <a:r>
              <a:rPr lang="en-US" sz="2000" dirty="0" err="1"/>
              <a:t>ack</a:t>
            </a:r>
            <a:r>
              <a:rPr lang="en-US" sz="2000" dirty="0"/>
              <a:t>		</a:t>
            </a:r>
            <a:r>
              <a:rPr lang="en-US" sz="2000" dirty="0" err="1"/>
              <a:t>br</a:t>
            </a:r>
            <a:r>
              <a:rPr lang="en-US" sz="2000" dirty="0"/>
              <a:t> </a:t>
            </a:r>
            <a:r>
              <a:rPr lang="en-US" sz="2000" dirty="0" err="1"/>
              <a:t>ain</a:t>
            </a:r>
            <a:endParaRPr lang="en-US" sz="2000" dirty="0"/>
          </a:p>
          <a:p>
            <a:endParaRPr lang="en-US" sz="2000" dirty="0"/>
          </a:p>
          <a:p>
            <a:r>
              <a:rPr lang="en-US" sz="2000" dirty="0"/>
              <a:t>RAVE-O integrates this “word family” approach with more recent research based knowledge:  recognizing words in print is heavily influenced by the word’s meaning.  It is not just about the letter patterns and their sounds.</a:t>
            </a:r>
          </a:p>
          <a:p>
            <a:endParaRPr lang="en-US" sz="2000" dirty="0"/>
          </a:p>
          <a:p>
            <a:r>
              <a:rPr lang="en-US" sz="2000" dirty="0"/>
              <a:t>Based on the observation that </a:t>
            </a:r>
            <a:r>
              <a:rPr lang="en-US" sz="2000" b="1" dirty="0"/>
              <a:t>we retrieve most easily what we know most thoroughly</a:t>
            </a:r>
            <a:r>
              <a:rPr lang="en-US" sz="2000" dirty="0"/>
              <a:t>, RAVE-O seeks to saturate word part recognition with meaning. </a:t>
            </a:r>
          </a:p>
        </p:txBody>
      </p:sp>
    </p:spTree>
    <p:extLst>
      <p:ext uri="{BB962C8B-B14F-4D97-AF65-F5344CB8AC3E}">
        <p14:creationId xmlns:p14="http://schemas.microsoft.com/office/powerpoint/2010/main" val="351709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0" descr="Spiders Web Gray Light - Free vector graphic on Pixabay">
            <a:extLst>
              <a:ext uri="{FF2B5EF4-FFF2-40B4-BE49-F238E27FC236}">
                <a16:creationId xmlns:a16="http://schemas.microsoft.com/office/drawing/2014/main" id="{7F96AF19-F30B-4576-8D76-6D6813257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2056574"/>
            <a:ext cx="12435840" cy="123617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CB55A30-6AB2-4C81-BECA-ED87AFBF60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183" r="14038" b="12451"/>
          <a:stretch/>
        </p:blipFill>
        <p:spPr>
          <a:xfrm>
            <a:off x="491690" y="1622985"/>
            <a:ext cx="3094319" cy="1806015"/>
          </a:xfrm>
          <a:prstGeom prst="rect">
            <a:avLst/>
          </a:prstGeom>
        </p:spPr>
      </p:pic>
      <p:pic>
        <p:nvPicPr>
          <p:cNvPr id="12" name="Picture 4" descr="Tomorrow is Good: will we ever get rid of the traffic jam? - Innovation  Origins">
            <a:extLst>
              <a:ext uri="{FF2B5EF4-FFF2-40B4-BE49-F238E27FC236}">
                <a16:creationId xmlns:a16="http://schemas.microsoft.com/office/drawing/2014/main" id="{90C6559C-B67E-47A6-97C1-117628C3B7F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256" r="-2" b="-2"/>
          <a:stretch/>
        </p:blipFill>
        <p:spPr bwMode="auto">
          <a:xfrm>
            <a:off x="6162242" y="4712315"/>
            <a:ext cx="2541658" cy="19084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oor finger safety guard">
            <a:extLst>
              <a:ext uri="{FF2B5EF4-FFF2-40B4-BE49-F238E27FC236}">
                <a16:creationId xmlns:a16="http://schemas.microsoft.com/office/drawing/2014/main" id="{49FD71C5-725A-4552-999C-177A8EBDE8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492" t="-3806" b="-1"/>
          <a:stretch/>
        </p:blipFill>
        <p:spPr bwMode="auto">
          <a:xfrm>
            <a:off x="721772" y="4467646"/>
            <a:ext cx="2328969" cy="190846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D977396-4139-4BD2-B90B-1C2358A25268}"/>
              </a:ext>
            </a:extLst>
          </p:cNvPr>
          <p:cNvGrpSpPr/>
          <p:nvPr/>
        </p:nvGrpSpPr>
        <p:grpSpPr>
          <a:xfrm>
            <a:off x="6139113" y="1864345"/>
            <a:ext cx="2564787" cy="1651874"/>
            <a:chOff x="6794758" y="825090"/>
            <a:chExt cx="3815397" cy="2388565"/>
          </a:xfrm>
        </p:grpSpPr>
        <p:pic>
          <p:nvPicPr>
            <p:cNvPr id="15" name="Picture 8">
              <a:extLst>
                <a:ext uri="{FF2B5EF4-FFF2-40B4-BE49-F238E27FC236}">
                  <a16:creationId xmlns:a16="http://schemas.microsoft.com/office/drawing/2014/main" id="{0702EC62-7F39-4310-9423-16B8A907A1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537665">
              <a:off x="6794758" y="1071126"/>
              <a:ext cx="1511259" cy="1542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Jamberry">
              <a:extLst>
                <a:ext uri="{FF2B5EF4-FFF2-40B4-BE49-F238E27FC236}">
                  <a16:creationId xmlns:a16="http://schemas.microsoft.com/office/drawing/2014/main" id="{381F86DA-E663-466C-9C36-702799E1AE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16824">
              <a:off x="9231254" y="830040"/>
              <a:ext cx="1378901" cy="16248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Strawberry Jam">
              <a:extLst>
                <a:ext uri="{FF2B5EF4-FFF2-40B4-BE49-F238E27FC236}">
                  <a16:creationId xmlns:a16="http://schemas.microsoft.com/office/drawing/2014/main" id="{1539849B-7DE8-4A5E-9411-418E892ECB5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5326" y="825090"/>
              <a:ext cx="2025133" cy="17853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Jam on bread.">
              <a:extLst>
                <a:ext uri="{FF2B5EF4-FFF2-40B4-BE49-F238E27FC236}">
                  <a16:creationId xmlns:a16="http://schemas.microsoft.com/office/drawing/2014/main" id="{BD8BF370-310F-4F87-BC0D-E643CE1F71C2}"/>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3983" b="5719"/>
            <a:stretch/>
          </p:blipFill>
          <p:spPr bwMode="auto">
            <a:xfrm>
              <a:off x="8830856" y="2155592"/>
              <a:ext cx="1193913" cy="1058063"/>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a:extLst>
              <a:ext uri="{FF2B5EF4-FFF2-40B4-BE49-F238E27FC236}">
                <a16:creationId xmlns:a16="http://schemas.microsoft.com/office/drawing/2014/main" id="{73980AC9-58D8-427B-A683-A35F0F6D0257}"/>
              </a:ext>
            </a:extLst>
          </p:cNvPr>
          <p:cNvSpPr/>
          <p:nvPr/>
        </p:nvSpPr>
        <p:spPr>
          <a:xfrm>
            <a:off x="3650745" y="3455246"/>
            <a:ext cx="2198117" cy="1200329"/>
          </a:xfrm>
          <a:prstGeom prst="rect">
            <a:avLst/>
          </a:prstGeom>
          <a:noFill/>
        </p:spPr>
        <p:txBody>
          <a:bodyPr wrap="square" lIns="91440" tIns="45720" rIns="91440" bIns="45720">
            <a:spAutoFit/>
          </a:bodyPr>
          <a:lstStyle/>
          <a:p>
            <a:pPr algn="ctr"/>
            <a:r>
              <a:rPr lang="en-US" sz="7200" b="1" dirty="0">
                <a:ln w="10160">
                  <a:solidFill>
                    <a:srgbClr val="C00000"/>
                  </a:solidFill>
                  <a:prstDash val="solid"/>
                </a:ln>
                <a:solidFill>
                  <a:srgbClr val="C00000"/>
                </a:solidFill>
                <a:effectLst>
                  <a:outerShdw blurRad="38100" dist="22860" dir="5400000" algn="tl" rotWithShape="0">
                    <a:srgbClr val="000000">
                      <a:alpha val="30000"/>
                    </a:srgbClr>
                  </a:outerShdw>
                </a:effectLst>
              </a:rPr>
              <a:t>jam</a:t>
            </a:r>
          </a:p>
        </p:txBody>
      </p:sp>
      <p:sp>
        <p:nvSpPr>
          <p:cNvPr id="20" name="Arrow: Right 19">
            <a:extLst>
              <a:ext uri="{FF2B5EF4-FFF2-40B4-BE49-F238E27FC236}">
                <a16:creationId xmlns:a16="http://schemas.microsoft.com/office/drawing/2014/main" id="{2C0D5522-A8AC-485A-B4A5-A71FC7676431}"/>
              </a:ext>
            </a:extLst>
          </p:cNvPr>
          <p:cNvSpPr/>
          <p:nvPr/>
        </p:nvSpPr>
        <p:spPr>
          <a:xfrm rot="18875807">
            <a:off x="5333895" y="3483384"/>
            <a:ext cx="983354" cy="1631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F6E4C07F-B376-405F-AFD5-68F5998B7931}"/>
              </a:ext>
            </a:extLst>
          </p:cNvPr>
          <p:cNvSpPr/>
          <p:nvPr/>
        </p:nvSpPr>
        <p:spPr>
          <a:xfrm rot="2232563">
            <a:off x="5330250" y="4741961"/>
            <a:ext cx="693165" cy="16342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2EE1FCA4-FE2E-4C64-BD10-DF88D3EF0BDB}"/>
              </a:ext>
            </a:extLst>
          </p:cNvPr>
          <p:cNvSpPr/>
          <p:nvPr/>
        </p:nvSpPr>
        <p:spPr>
          <a:xfrm rot="9953876">
            <a:off x="3238276" y="4537124"/>
            <a:ext cx="615919" cy="16897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A266AE7E-6DD6-43BD-811A-5E5530B6F2C1}"/>
              </a:ext>
            </a:extLst>
          </p:cNvPr>
          <p:cNvSpPr/>
          <p:nvPr/>
        </p:nvSpPr>
        <p:spPr>
          <a:xfrm rot="13694527">
            <a:off x="3406546" y="3648659"/>
            <a:ext cx="614982" cy="16923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3D17D88-47FC-4D14-AA22-F1E241EFAEB6}"/>
              </a:ext>
            </a:extLst>
          </p:cNvPr>
          <p:cNvSpPr txBox="1"/>
          <p:nvPr/>
        </p:nvSpPr>
        <p:spPr>
          <a:xfrm>
            <a:off x="76200" y="306913"/>
            <a:ext cx="9934876" cy="769441"/>
          </a:xfrm>
          <a:prstGeom prst="rect">
            <a:avLst/>
          </a:prstGeom>
          <a:noFill/>
        </p:spPr>
        <p:txBody>
          <a:bodyPr wrap="square" rtlCol="0">
            <a:spAutoFit/>
          </a:bodyPr>
          <a:lstStyle/>
          <a:p>
            <a:r>
              <a:rPr lang="en-US" sz="2200" b="1" dirty="0"/>
              <a:t>RAVE-O Curriculum uses selected words with “multiple meanings” to provide templates for many of the most common letter patterns in written English. </a:t>
            </a:r>
          </a:p>
        </p:txBody>
      </p:sp>
    </p:spTree>
    <p:extLst>
      <p:ext uri="{BB962C8B-B14F-4D97-AF65-F5344CB8AC3E}">
        <p14:creationId xmlns:p14="http://schemas.microsoft.com/office/powerpoint/2010/main" val="260397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1AD9-64E5-458F-A8F2-81692912D4C2}"/>
              </a:ext>
            </a:extLst>
          </p:cNvPr>
          <p:cNvSpPr>
            <a:spLocks noGrp="1"/>
          </p:cNvSpPr>
          <p:nvPr>
            <p:ph type="title"/>
          </p:nvPr>
        </p:nvSpPr>
        <p:spPr>
          <a:xfrm>
            <a:off x="457200" y="274638"/>
            <a:ext cx="8229600" cy="1143000"/>
          </a:xfrm>
        </p:spPr>
        <p:txBody>
          <a:bodyPr>
            <a:normAutofit/>
          </a:bodyPr>
          <a:lstStyle/>
          <a:p>
            <a:r>
              <a:rPr lang="en-US" sz="4000" b="1" dirty="0"/>
              <a:t>Fluency</a:t>
            </a:r>
            <a:endParaRPr lang="en-GB" sz="4000" b="1" dirty="0"/>
          </a:p>
        </p:txBody>
      </p:sp>
      <p:sp>
        <p:nvSpPr>
          <p:cNvPr id="3" name="Rectangle 2">
            <a:extLst>
              <a:ext uri="{FF2B5EF4-FFF2-40B4-BE49-F238E27FC236}">
                <a16:creationId xmlns:a16="http://schemas.microsoft.com/office/drawing/2014/main" id="{274809CB-FEA8-4FDD-BEBF-31BE3456F960}"/>
              </a:ext>
            </a:extLst>
          </p:cNvPr>
          <p:cNvSpPr/>
          <p:nvPr/>
        </p:nvSpPr>
        <p:spPr>
          <a:xfrm>
            <a:off x="240030" y="457200"/>
            <a:ext cx="8522970" cy="2431435"/>
          </a:xfrm>
          <a:prstGeom prst="rect">
            <a:avLst/>
          </a:prstGeom>
        </p:spPr>
        <p:txBody>
          <a:bodyPr wrap="square">
            <a:spAutoFit/>
          </a:bodyPr>
          <a:lstStyle/>
          <a:p>
            <a:endParaRPr lang="en-US" dirty="0"/>
          </a:p>
          <a:p>
            <a:endParaRPr lang="en-US" dirty="0"/>
          </a:p>
          <a:p>
            <a:endParaRPr lang="en-US" sz="3200" dirty="0"/>
          </a:p>
          <a:p>
            <a:pPr marL="457200" indent="-457200">
              <a:buFont typeface="Arial" panose="020B0604020202020204" pitchFamily="34" charset="0"/>
              <a:buChar char="•"/>
            </a:pPr>
            <a:r>
              <a:rPr lang="en-US" sz="2800" dirty="0"/>
              <a:t>By cementing print to its sound, its sight AND its meaning, we can help struggling readers recognize words more easily. </a:t>
            </a:r>
          </a:p>
        </p:txBody>
      </p:sp>
      <p:sp>
        <p:nvSpPr>
          <p:cNvPr id="4" name="Rectangle 3">
            <a:extLst>
              <a:ext uri="{FF2B5EF4-FFF2-40B4-BE49-F238E27FC236}">
                <a16:creationId xmlns:a16="http://schemas.microsoft.com/office/drawing/2014/main" id="{E9466A9C-CB1F-41A4-BF28-09F73B1472BB}"/>
              </a:ext>
            </a:extLst>
          </p:cNvPr>
          <p:cNvSpPr/>
          <p:nvPr/>
        </p:nvSpPr>
        <p:spPr>
          <a:xfrm>
            <a:off x="266700" y="3076812"/>
            <a:ext cx="8343900" cy="3108543"/>
          </a:xfrm>
          <a:prstGeom prst="rect">
            <a:avLst/>
          </a:prstGeom>
        </p:spPr>
        <p:txBody>
          <a:bodyPr wrap="square">
            <a:spAutoFit/>
          </a:bodyPr>
          <a:lstStyle/>
          <a:p>
            <a:pPr marL="457200" indent="-457200">
              <a:buFont typeface="Arial" panose="020B0604020202020204" pitchFamily="34" charset="0"/>
              <a:buChar char="•"/>
            </a:pPr>
            <a:r>
              <a:rPr lang="en-US" sz="2800" dirty="0"/>
              <a:t>Most teachers think of “fluency” as the end product, the ability to read connected texts smoothly and without errors. Once kids “crack the alphabetic code,” they develop fluency by practicing oral reading. Within the RAVE-O framework, “fluency” is established at </a:t>
            </a:r>
            <a:r>
              <a:rPr lang="en-US" sz="2800" i="1" dirty="0"/>
              <a:t>all </a:t>
            </a:r>
            <a:r>
              <a:rPr lang="en-US" sz="2800" dirty="0"/>
              <a:t>levels of print: letter sounds, letter combinations, syllables, words, sentences and texts.  </a:t>
            </a:r>
            <a:endParaRPr lang="en-GB" sz="2800" dirty="0"/>
          </a:p>
        </p:txBody>
      </p:sp>
    </p:spTree>
    <p:extLst>
      <p:ext uri="{BB962C8B-B14F-4D97-AF65-F5344CB8AC3E}">
        <p14:creationId xmlns:p14="http://schemas.microsoft.com/office/powerpoint/2010/main" val="335035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42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A RAVE-O Lesson</a:t>
            </a:r>
          </a:p>
        </p:txBody>
      </p:sp>
      <p:sp>
        <p:nvSpPr>
          <p:cNvPr id="5" name="Rectangle 4"/>
          <p:cNvSpPr/>
          <p:nvPr/>
        </p:nvSpPr>
        <p:spPr>
          <a:xfrm>
            <a:off x="3822700" y="2665881"/>
            <a:ext cx="2305969" cy="2123658"/>
          </a:xfrm>
          <a:prstGeom prst="rect">
            <a:avLst/>
          </a:prstGeom>
        </p:spPr>
        <p:txBody>
          <a:bodyPr wrap="square">
            <a:spAutoFit/>
          </a:bodyPr>
          <a:lstStyle/>
          <a:p>
            <a:endParaRPr lang="en-US" sz="4400" b="1" dirty="0">
              <a:solidFill>
                <a:srgbClr val="C00000"/>
              </a:solidFill>
            </a:endParaRPr>
          </a:p>
          <a:p>
            <a:endParaRPr lang="en-US" sz="4400" b="1" dirty="0">
              <a:solidFill>
                <a:srgbClr val="C00000"/>
              </a:solidFill>
            </a:endParaRPr>
          </a:p>
          <a:p>
            <a:r>
              <a:rPr lang="en-US" sz="4400" b="1" dirty="0">
                <a:solidFill>
                  <a:srgbClr val="C00000"/>
                </a:solidFill>
              </a:rPr>
              <a:t>r  </a:t>
            </a:r>
            <a:r>
              <a:rPr lang="en-US" sz="4400" dirty="0"/>
              <a:t>    </a:t>
            </a:r>
            <a:r>
              <a:rPr lang="en-US" sz="4400" b="1" dirty="0" err="1">
                <a:solidFill>
                  <a:srgbClr val="002060"/>
                </a:solidFill>
              </a:rPr>
              <a:t>ock</a:t>
            </a:r>
            <a:endParaRPr lang="en-US" sz="4400" dirty="0"/>
          </a:p>
        </p:txBody>
      </p:sp>
      <p:sp>
        <p:nvSpPr>
          <p:cNvPr id="6" name="Rounded Rectangular Callout 5"/>
          <p:cNvSpPr/>
          <p:nvPr/>
        </p:nvSpPr>
        <p:spPr>
          <a:xfrm rot="10800000" flipV="1">
            <a:off x="1833332" y="2248147"/>
            <a:ext cx="1600200" cy="1051141"/>
          </a:xfrm>
          <a:prstGeom prst="wedgeRoundRectCallout">
            <a:avLst>
              <a:gd name="adj1" fmla="val -39709"/>
              <a:gd name="adj2" fmla="val 11353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This is the starter...</a:t>
            </a:r>
          </a:p>
        </p:txBody>
      </p:sp>
      <p:sp>
        <p:nvSpPr>
          <p:cNvPr id="9" name="Rounded Rectangular Callout 8"/>
          <p:cNvSpPr/>
          <p:nvPr/>
        </p:nvSpPr>
        <p:spPr>
          <a:xfrm>
            <a:off x="5497303" y="2081898"/>
            <a:ext cx="2685132" cy="1676400"/>
          </a:xfrm>
          <a:prstGeom prst="wedgeRoundRectCallout">
            <a:avLst>
              <a:gd name="adj1" fmla="val -22986"/>
              <a:gd name="adj2" fmla="val 7127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…and this is the rime. It’s called that because it’s the part of the word that “rhymes” with other words in its family.</a:t>
            </a:r>
          </a:p>
        </p:txBody>
      </p:sp>
      <p:sp>
        <p:nvSpPr>
          <p:cNvPr id="10" name="TextBox 9"/>
          <p:cNvSpPr txBox="1"/>
          <p:nvPr/>
        </p:nvSpPr>
        <p:spPr>
          <a:xfrm>
            <a:off x="419100" y="5511884"/>
            <a:ext cx="8610600" cy="830997"/>
          </a:xfrm>
          <a:prstGeom prst="rect">
            <a:avLst/>
          </a:prstGeom>
          <a:noFill/>
        </p:spPr>
        <p:txBody>
          <a:bodyPr wrap="square" rtlCol="0">
            <a:spAutoFit/>
          </a:bodyPr>
          <a:lstStyle/>
          <a:p>
            <a:r>
              <a:rPr lang="en-US" sz="2400" dirty="0"/>
              <a:t>Other words in the “</a:t>
            </a:r>
            <a:r>
              <a:rPr lang="en-US" sz="2400" dirty="0" err="1"/>
              <a:t>ock</a:t>
            </a:r>
            <a:r>
              <a:rPr lang="en-US" sz="2400" dirty="0"/>
              <a:t>” family: sock, lock, dock, mock, tock, block, sock, tock, stock, block, flock, smock, stock, flock, Spock, crock…</a:t>
            </a:r>
          </a:p>
        </p:txBody>
      </p:sp>
      <p:pic>
        <p:nvPicPr>
          <p:cNvPr id="7" name="Picture 6" descr="Image result for stick people">
            <a:extLst>
              <a:ext uri="{FF2B5EF4-FFF2-40B4-BE49-F238E27FC236}">
                <a16:creationId xmlns:a16="http://schemas.microsoft.com/office/drawing/2014/main" id="{50256C95-125E-4B19-8A91-E8041F676756}"/>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789" t="2280" r="67420" b="66484"/>
          <a:stretch/>
        </p:blipFill>
        <p:spPr bwMode="auto">
          <a:xfrm flipH="1">
            <a:off x="2908300" y="4065267"/>
            <a:ext cx="914400" cy="1473256"/>
          </a:xfrm>
          <a:prstGeom prst="rect">
            <a:avLst/>
          </a:prstGeom>
          <a:noFill/>
          <a:ln>
            <a:noFill/>
          </a:ln>
          <a:extLst>
            <a:ext uri="{53640926-AAD7-44D8-BBD7-CCE9431645EC}">
              <a14:shadowObscured xmlns:a14="http://schemas.microsoft.com/office/drawing/2010/main"/>
            </a:ext>
          </a:extLst>
        </p:spPr>
      </p:pic>
      <p:pic>
        <p:nvPicPr>
          <p:cNvPr id="8" name="Picture 7" descr="Image result for stick people">
            <a:extLst>
              <a:ext uri="{FF2B5EF4-FFF2-40B4-BE49-F238E27FC236}">
                <a16:creationId xmlns:a16="http://schemas.microsoft.com/office/drawing/2014/main" id="{4E13A992-3C67-469B-AAAE-1262D2FC2D2C}"/>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98" t="32906" r="81635" b="33646"/>
          <a:stretch/>
        </p:blipFill>
        <p:spPr bwMode="auto">
          <a:xfrm>
            <a:off x="5684187" y="3954795"/>
            <a:ext cx="1190167" cy="1814985"/>
          </a:xfrm>
          <a:prstGeom prst="rect">
            <a:avLst/>
          </a:prstGeom>
          <a:noFill/>
          <a:ln>
            <a:noFill/>
          </a:ln>
          <a:scene3d>
            <a:camera prst="isometricOffAxis2Left"/>
            <a:lightRig rig="threePt" dir="t"/>
          </a:scene3d>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0C6BF6C2-AC14-4DB0-8D6B-8B8F2A31F773}"/>
              </a:ext>
            </a:extLst>
          </p:cNvPr>
          <p:cNvSpPr txBox="1"/>
          <p:nvPr/>
        </p:nvSpPr>
        <p:spPr>
          <a:xfrm>
            <a:off x="609600" y="888970"/>
            <a:ext cx="8229600" cy="1077218"/>
          </a:xfrm>
          <a:prstGeom prst="rect">
            <a:avLst/>
          </a:prstGeom>
          <a:noFill/>
        </p:spPr>
        <p:txBody>
          <a:bodyPr wrap="square" rtlCol="0">
            <a:spAutoFit/>
          </a:bodyPr>
          <a:lstStyle/>
          <a:p>
            <a:r>
              <a:rPr lang="en-US" sz="1600" dirty="0"/>
              <a:t>Tell your tutee that small words can be broken into two parts. The “starter” is the letter that “starts” the word. Write the starter in the color of your choice (or the child’s choice). The second part is the “rime.” It’s called the rime because it rhymes with other words in the same word family. Write the rime in a different color. </a:t>
            </a:r>
          </a:p>
        </p:txBody>
      </p:sp>
    </p:spTree>
    <p:extLst>
      <p:ext uri="{BB962C8B-B14F-4D97-AF65-F5344CB8AC3E}">
        <p14:creationId xmlns:p14="http://schemas.microsoft.com/office/powerpoint/2010/main" val="126140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0" descr="Spiders Web Gray Light - Free vector graphic on Pixabay">
            <a:extLst>
              <a:ext uri="{FF2B5EF4-FFF2-40B4-BE49-F238E27FC236}">
                <a16:creationId xmlns:a16="http://schemas.microsoft.com/office/drawing/2014/main" id="{15EEE56A-339D-4CF2-97FB-3C4C8AF9B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2056574"/>
            <a:ext cx="12435840" cy="123617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41950" y="784696"/>
            <a:ext cx="8229600" cy="659368"/>
          </a:xfrm>
        </p:spPr>
        <p:txBody>
          <a:bodyPr>
            <a:normAutofit fontScale="90000"/>
          </a:bodyPr>
          <a:lstStyle/>
          <a:p>
            <a:r>
              <a:rPr lang="en-US" dirty="0"/>
              <a:t>Introducing Multiple Meanings: Rock</a:t>
            </a:r>
            <a:br>
              <a:rPr lang="en-US" dirty="0"/>
            </a:br>
            <a:endParaRPr lang="en-US" dirty="0"/>
          </a:p>
        </p:txBody>
      </p:sp>
      <p:sp>
        <p:nvSpPr>
          <p:cNvPr id="6" name="Rectangle 5"/>
          <p:cNvSpPr/>
          <p:nvPr/>
        </p:nvSpPr>
        <p:spPr>
          <a:xfrm>
            <a:off x="573087" y="1505428"/>
            <a:ext cx="7845425" cy="738664"/>
          </a:xfrm>
          <a:prstGeom prst="rect">
            <a:avLst/>
          </a:prstGeom>
          <a:noFill/>
        </p:spPr>
        <p:txBody>
          <a:bodyPr wrap="square">
            <a:spAutoFit/>
          </a:bodyPr>
          <a:lstStyle/>
          <a:p>
            <a:pPr algn="ctr"/>
            <a:r>
              <a:rPr lang="en-US" sz="2400" b="1" dirty="0"/>
              <a:t>Word Web: What do you think of, when you think of “rock?” </a:t>
            </a:r>
            <a:r>
              <a:rPr lang="en-US" dirty="0"/>
              <a:t>		</a:t>
            </a:r>
            <a:endParaRPr lang="en-US" sz="2000" b="1" dirty="0">
              <a:solidFill>
                <a:srgbClr val="002060"/>
              </a:solidFill>
            </a:endParaRPr>
          </a:p>
        </p:txBody>
      </p:sp>
      <p:pic>
        <p:nvPicPr>
          <p:cNvPr id="2051" name="Picture 3" descr="C:\Users\ckrug\Documents\Assessment and Tutoring 2016\Articles on Reading\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57167"/>
            <a:ext cx="1629640" cy="10572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45889" y="3048000"/>
            <a:ext cx="1111911" cy="646331"/>
          </a:xfrm>
          <a:prstGeom prst="rect">
            <a:avLst/>
          </a:prstGeom>
        </p:spPr>
        <p:txBody>
          <a:bodyPr wrap="square">
            <a:spAutoFit/>
          </a:bodyPr>
          <a:lstStyle/>
          <a:p>
            <a:r>
              <a:rPr lang="en-US" sz="3600" b="1" dirty="0">
                <a:solidFill>
                  <a:srgbClr val="C00000"/>
                </a:solidFill>
              </a:rPr>
              <a:t>r</a:t>
            </a:r>
            <a:r>
              <a:rPr lang="en-US" sz="3600" dirty="0"/>
              <a:t> </a:t>
            </a:r>
            <a:r>
              <a:rPr lang="en-US" sz="3600" b="1" dirty="0" err="1">
                <a:solidFill>
                  <a:srgbClr val="002060"/>
                </a:solidFill>
              </a:rPr>
              <a:t>ock</a:t>
            </a:r>
            <a:endParaRPr lang="en-US" sz="3600" dirty="0"/>
          </a:p>
        </p:txBody>
      </p:sp>
      <p:sp>
        <p:nvSpPr>
          <p:cNvPr id="8" name="AutoShape 5"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C:\Users\ckrug\Documents\Assessment and Tutoring 2016\Articles on Reading\Beatles_ad_1965_just_the_beatles_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687" y="2563287"/>
            <a:ext cx="2026508" cy="14738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ckrug\Documents\Assessment and Tutoring 2016\Articles on Reading\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510" y="4419600"/>
            <a:ext cx="1644890" cy="16448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ckrug\Documents\Assessment and Tutoring 2016\Articles on Reading\images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617312"/>
            <a:ext cx="2438400" cy="13358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Minus Sign 1">
            <a:extLst>
              <a:ext uri="{FF2B5EF4-FFF2-40B4-BE49-F238E27FC236}">
                <a16:creationId xmlns:a16="http://schemas.microsoft.com/office/drawing/2014/main" id="{2277300B-FFED-41F7-8D7C-C8BD2D5AB77E}"/>
              </a:ext>
            </a:extLst>
          </p:cNvPr>
          <p:cNvSpPr/>
          <p:nvPr/>
        </p:nvSpPr>
        <p:spPr>
          <a:xfrm>
            <a:off x="3695785" y="3419103"/>
            <a:ext cx="498510" cy="6667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Minus Sign 10">
            <a:extLst>
              <a:ext uri="{FF2B5EF4-FFF2-40B4-BE49-F238E27FC236}">
                <a16:creationId xmlns:a16="http://schemas.microsoft.com/office/drawing/2014/main" id="{A3F95E56-7ED7-4A01-ADA9-851D390A2B90}"/>
              </a:ext>
            </a:extLst>
          </p:cNvPr>
          <p:cNvSpPr/>
          <p:nvPr/>
        </p:nvSpPr>
        <p:spPr>
          <a:xfrm rot="18383834" flipV="1">
            <a:off x="3660209" y="3995523"/>
            <a:ext cx="998399" cy="251268"/>
          </a:xfrm>
          <a:prstGeom prst="mathMinus">
            <a:avLst>
              <a:gd name="adj1" fmla="val 97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Minus Sign 11">
            <a:extLst>
              <a:ext uri="{FF2B5EF4-FFF2-40B4-BE49-F238E27FC236}">
                <a16:creationId xmlns:a16="http://schemas.microsoft.com/office/drawing/2014/main" id="{5AA97EBC-D43A-486A-AD37-F94E73B921B5}"/>
              </a:ext>
            </a:extLst>
          </p:cNvPr>
          <p:cNvSpPr/>
          <p:nvPr/>
        </p:nvSpPr>
        <p:spPr>
          <a:xfrm rot="14045626" flipV="1">
            <a:off x="4419697" y="3911478"/>
            <a:ext cx="998399" cy="251268"/>
          </a:xfrm>
          <a:prstGeom prst="mathMinus">
            <a:avLst>
              <a:gd name="adj1" fmla="val 97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Minus Sign 12">
            <a:extLst>
              <a:ext uri="{FF2B5EF4-FFF2-40B4-BE49-F238E27FC236}">
                <a16:creationId xmlns:a16="http://schemas.microsoft.com/office/drawing/2014/main" id="{74875BF5-70FC-4C99-A55C-7454006AD3C7}"/>
              </a:ext>
            </a:extLst>
          </p:cNvPr>
          <p:cNvSpPr/>
          <p:nvPr/>
        </p:nvSpPr>
        <p:spPr>
          <a:xfrm flipV="1">
            <a:off x="5218138" y="3387415"/>
            <a:ext cx="498510" cy="110313"/>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3969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12669</TotalTime>
  <Words>1061</Words>
  <Application>Microsoft Office PowerPoint</Application>
  <PresentationFormat>On-screen Show (4:3)</PresentationFormat>
  <Paragraphs>81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Aharoni</vt:lpstr>
      <vt:lpstr>Arial</vt:lpstr>
      <vt:lpstr>Calibri</vt:lpstr>
      <vt:lpstr>Cavolini</vt:lpstr>
      <vt:lpstr>Corbel</vt:lpstr>
      <vt:lpstr>Office Theme</vt:lpstr>
      <vt:lpstr>PowerPoint Presentation</vt:lpstr>
      <vt:lpstr>RAVE-O: Key Concepts </vt:lpstr>
      <vt:lpstr>PowerPoint Presentation</vt:lpstr>
      <vt:lpstr>PowerPoint Presentation</vt:lpstr>
      <vt:lpstr>PowerPoint Presentation</vt:lpstr>
      <vt:lpstr>PowerPoint Presentation</vt:lpstr>
      <vt:lpstr>Fluency</vt:lpstr>
      <vt:lpstr>PowerPoint Presentation</vt:lpstr>
      <vt:lpstr>Introducing Multiple Meanings: Rock </vt:lpstr>
      <vt:lpstr>PowerPoint Presentation</vt:lpstr>
      <vt:lpstr>Games to Practice the Pattern</vt:lpstr>
      <vt:lpstr>PowerPoint Presentation</vt:lpstr>
      <vt:lpstr>Strategic Thinking &amp; Cognitive Flexibility</vt:lpstr>
      <vt:lpstr>Strategic Thinking &amp; Cognitive Flexibility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Krug, Cynthia H</dc:creator>
  <cp:lastModifiedBy>Krug, Cynthia H</cp:lastModifiedBy>
  <cp:revision>43</cp:revision>
  <dcterms:created xsi:type="dcterms:W3CDTF">2019-11-15T04:19:45Z</dcterms:created>
  <dcterms:modified xsi:type="dcterms:W3CDTF">2021-02-04T19:34:34Z</dcterms:modified>
</cp:coreProperties>
</file>