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charts/chart4.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notesSlides/notesSlide17.xml" ContentType="application/vnd.openxmlformats-officedocument.presentationml.notesSlide+xml"/>
  <Override PartName="/ppt/charts/chart7.xml" ContentType="application/vnd.openxmlformats-officedocument.drawingml.chart+xml"/>
  <Override PartName="/ppt/theme/themeOverride4.xml" ContentType="application/vnd.openxmlformats-officedocument.themeOverride+xml"/>
  <Override PartName="/ppt/notesSlides/notesSlide18.xml" ContentType="application/vnd.openxmlformats-officedocument.presentationml.notesSlide+xml"/>
  <Override PartName="/ppt/charts/chart8.xml" ContentType="application/vnd.openxmlformats-officedocument.drawingml.chart+xml"/>
  <Override PartName="/ppt/theme/themeOverride5.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9.xml" ContentType="application/vnd.openxmlformats-officedocument.drawingml.chart+xml"/>
  <Override PartName="/ppt/drawings/drawing2.xml" ContentType="application/vnd.openxmlformats-officedocument.drawingml.chartshape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364" r:id="rId3"/>
    <p:sldId id="365" r:id="rId4"/>
    <p:sldId id="367" r:id="rId5"/>
    <p:sldId id="368" r:id="rId6"/>
    <p:sldId id="369" r:id="rId7"/>
    <p:sldId id="341" r:id="rId8"/>
    <p:sldId id="346" r:id="rId9"/>
    <p:sldId id="374" r:id="rId10"/>
    <p:sldId id="338" r:id="rId11"/>
    <p:sldId id="375" r:id="rId12"/>
    <p:sldId id="340" r:id="rId13"/>
    <p:sldId id="337" r:id="rId14"/>
    <p:sldId id="372" r:id="rId15"/>
    <p:sldId id="339" r:id="rId16"/>
    <p:sldId id="347" r:id="rId17"/>
    <p:sldId id="348" r:id="rId18"/>
    <p:sldId id="349" r:id="rId19"/>
    <p:sldId id="307" r:id="rId20"/>
    <p:sldId id="309" r:id="rId21"/>
    <p:sldId id="370" r:id="rId22"/>
    <p:sldId id="332" r:id="rId23"/>
  </p:sldIdLst>
  <p:sldSz cx="9144000" cy="6858000" type="screen4x3"/>
  <p:notesSz cx="7086600" cy="9372600"/>
  <p:custDataLst>
    <p:tags r:id="rId26"/>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66CC"/>
    <a:srgbClr val="006600"/>
    <a:srgbClr val="FFFFFF"/>
    <a:srgbClr val="0066FF"/>
    <a:srgbClr val="663300"/>
    <a:srgbClr val="0081E2"/>
    <a:srgbClr val="3399FF"/>
    <a:srgbClr val="0000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634" autoAdjust="0"/>
    <p:restoredTop sz="77301" autoAdjust="0"/>
  </p:normalViewPr>
  <p:slideViewPr>
    <p:cSldViewPr>
      <p:cViewPr varScale="1">
        <p:scale>
          <a:sx n="80" d="100"/>
          <a:sy n="80" d="100"/>
        </p:scale>
        <p:origin x="-130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3222" y="-96"/>
      </p:cViewPr>
      <p:guideLst>
        <p:guide orient="horz" pos="2952"/>
        <p:guide pos="22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Will\WAM-Active\Lectures+Meetings\DataSources\FAO_Food_Security_Indicators.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Users\Will\WAM-Active\Lectures\DataSources\UNPP-WUP2011.xls"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C:\Users\Will\WAM-Active\Lectures\DataSources\UNPP-WUP2011.xls"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oleObject" Target="file:///C:\Users\Will\WAM-Active\Lectures\COSBAE-CWAE\UNUP_RuralUrbanPop.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Will\WAM-Active\Lectures\COSBAE-CWAE\UNPP_DepRatio.xlsx"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file:///C:\Users\Will\WAM-Active\Lectures\NewFaceOfMalnutrition\data\CerealYields_USDA-PSD.xlsx" TargetMode="External"/><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oleObject" Target="file:///C:\Users\Will\WAM-Active\Lectures+Meetings\DataSources\OECD-DAC_Oct2014.xlsx" TargetMode="External"/><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oleObject" Target="file:///C:\Users\Will\WAM-Active\Lectures+Meetings\DataSources\OECD-DAC_Oct2014.xlsx" TargetMode="External"/><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Will\WAM-Active\Lectures+Meetings\DataSources\FAO_Food_Security_Indicato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4"/>
          <c:order val="0"/>
          <c:tx>
            <c:strRef>
              <c:f>'[FAO_Food_Security_Indicators.xlsx]GDP-Regions (2)'!$M$22:$N$22</c:f>
              <c:strCache>
                <c:ptCount val="1"/>
                <c:pt idx="0">
                  <c:v>High-Inc.Countries</c:v>
                </c:pt>
              </c:strCache>
            </c:strRef>
          </c:tx>
          <c:spPr>
            <a:ln>
              <a:noFill/>
            </a:ln>
          </c:spPr>
          <c:marker>
            <c:symbol val="square"/>
            <c:size val="4"/>
            <c:spPr>
              <a:noFill/>
              <a:ln>
                <a:solidFill>
                  <a:schemeClr val="tx1"/>
                </a:solidFill>
              </a:ln>
            </c:spPr>
          </c:marker>
          <c:xVal>
            <c:numRef>
              <c:f>'[FAO_Food_Security_Indicators.xlsx]GDP-Regions (2)'!$M$24:$M$45</c:f>
              <c:numCache>
                <c:formatCode>0</c:formatCode>
                <c:ptCount val="22"/>
                <c:pt idx="0">
                  <c:v>27410.686930545042</c:v>
                </c:pt>
                <c:pt idx="1">
                  <c:v>27450.190160114802</c:v>
                </c:pt>
                <c:pt idx="2">
                  <c:v>27634.795287307439</c:v>
                </c:pt>
                <c:pt idx="3">
                  <c:v>27966.222198628006</c:v>
                </c:pt>
                <c:pt idx="4">
                  <c:v>28492.390043145471</c:v>
                </c:pt>
                <c:pt idx="5">
                  <c:v>29147.031091238929</c:v>
                </c:pt>
                <c:pt idx="6">
                  <c:v>29802.107003145033</c:v>
                </c:pt>
                <c:pt idx="7">
                  <c:v>30559.737670583349</c:v>
                </c:pt>
                <c:pt idx="8">
                  <c:v>31431.722241433017</c:v>
                </c:pt>
                <c:pt idx="9">
                  <c:v>32244.8814624839</c:v>
                </c:pt>
                <c:pt idx="10">
                  <c:v>32888.738780534732</c:v>
                </c:pt>
                <c:pt idx="11">
                  <c:v>33364.177224398394</c:v>
                </c:pt>
                <c:pt idx="12">
                  <c:v>34087.34389495715</c:v>
                </c:pt>
                <c:pt idx="13">
                  <c:v>34968.995832041284</c:v>
                </c:pt>
                <c:pt idx="14">
                  <c:v>35974.022531197726</c:v>
                </c:pt>
                <c:pt idx="15">
                  <c:v>36946.03154249119</c:v>
                </c:pt>
                <c:pt idx="16">
                  <c:v>37641.181074345383</c:v>
                </c:pt>
                <c:pt idx="17">
                  <c:v>37460.106260750697</c:v>
                </c:pt>
                <c:pt idx="18">
                  <c:v>37272.277813719818</c:v>
                </c:pt>
                <c:pt idx="19">
                  <c:v>37261.75540930812</c:v>
                </c:pt>
                <c:pt idx="20">
                  <c:v>37954.154764399187</c:v>
                </c:pt>
                <c:pt idx="21">
                  <c:v>38239.983096889424</c:v>
                </c:pt>
              </c:numCache>
            </c:numRef>
          </c:xVal>
          <c:yVal>
            <c:numRef>
              <c:f>'[FAO_Food_Security_Indicators.xlsx]GDP-Regions (2)'!$N$24:$N$45</c:f>
              <c:numCache>
                <c:formatCode>???</c:formatCode>
                <c:ptCount val="22"/>
                <c:pt idx="0">
                  <c:v>3270</c:v>
                </c:pt>
                <c:pt idx="1">
                  <c:v>3270</c:v>
                </c:pt>
                <c:pt idx="2">
                  <c:v>3270</c:v>
                </c:pt>
                <c:pt idx="3">
                  <c:v>3260</c:v>
                </c:pt>
                <c:pt idx="4">
                  <c:v>3260</c:v>
                </c:pt>
                <c:pt idx="5">
                  <c:v>3260</c:v>
                </c:pt>
                <c:pt idx="6">
                  <c:v>3280</c:v>
                </c:pt>
                <c:pt idx="7">
                  <c:v>3300</c:v>
                </c:pt>
                <c:pt idx="8">
                  <c:v>3320</c:v>
                </c:pt>
                <c:pt idx="9">
                  <c:v>3340</c:v>
                </c:pt>
                <c:pt idx="10">
                  <c:v>3370</c:v>
                </c:pt>
                <c:pt idx="11">
                  <c:v>3390</c:v>
                </c:pt>
                <c:pt idx="12">
                  <c:v>3410</c:v>
                </c:pt>
                <c:pt idx="13">
                  <c:v>3410</c:v>
                </c:pt>
                <c:pt idx="14">
                  <c:v>3420</c:v>
                </c:pt>
                <c:pt idx="15">
                  <c:v>3420</c:v>
                </c:pt>
                <c:pt idx="16">
                  <c:v>3420</c:v>
                </c:pt>
                <c:pt idx="17">
                  <c:v>3410</c:v>
                </c:pt>
                <c:pt idx="18">
                  <c:v>3390</c:v>
                </c:pt>
                <c:pt idx="19">
                  <c:v>3370</c:v>
                </c:pt>
                <c:pt idx="20">
                  <c:v>3380</c:v>
                </c:pt>
                <c:pt idx="21">
                  <c:v>3390</c:v>
                </c:pt>
              </c:numCache>
            </c:numRef>
          </c:yVal>
          <c:smooth val="0"/>
        </c:ser>
        <c:ser>
          <c:idx val="2"/>
          <c:order val="1"/>
          <c:tx>
            <c:strRef>
              <c:f>'[FAO_Food_Security_Indicators.xlsx]GDP-Regions (2)'!$I$22:$J$22</c:f>
              <c:strCache>
                <c:ptCount val="1"/>
                <c:pt idx="0">
                  <c:v>World Average</c:v>
                </c:pt>
              </c:strCache>
            </c:strRef>
          </c:tx>
          <c:spPr>
            <a:ln w="44450">
              <a:noFill/>
              <a:prstDash val="sysDot"/>
            </a:ln>
          </c:spPr>
          <c:marker>
            <c:symbol val="circle"/>
            <c:size val="5"/>
            <c:spPr>
              <a:solidFill>
                <a:schemeClr val="tx2">
                  <a:lumMod val="85000"/>
                  <a:lumOff val="15000"/>
                </a:schemeClr>
              </a:solidFill>
            </c:spPr>
          </c:marker>
          <c:xVal>
            <c:numRef>
              <c:f>'[FAO_Food_Security_Indicators.xlsx]GDP-Regions (2)'!$I$24:$I$45</c:f>
              <c:numCache>
                <c:formatCode>0</c:formatCode>
                <c:ptCount val="22"/>
                <c:pt idx="0">
                  <c:v>8679.1405227065934</c:v>
                </c:pt>
                <c:pt idx="1">
                  <c:v>8683.1611289940283</c:v>
                </c:pt>
                <c:pt idx="2">
                  <c:v>8738.3877974037441</c:v>
                </c:pt>
                <c:pt idx="3">
                  <c:v>8844.6830577409</c:v>
                </c:pt>
                <c:pt idx="4">
                  <c:v>9012.526798223671</c:v>
                </c:pt>
                <c:pt idx="5">
                  <c:v>9214.6018543628852</c:v>
                </c:pt>
                <c:pt idx="6">
                  <c:v>9389.8616061951234</c:v>
                </c:pt>
                <c:pt idx="7">
                  <c:v>9563.9181751198394</c:v>
                </c:pt>
                <c:pt idx="8">
                  <c:v>9767.5935256849261</c:v>
                </c:pt>
                <c:pt idx="9">
                  <c:v>9980.6559953963751</c:v>
                </c:pt>
                <c:pt idx="10">
                  <c:v>10174.738921973854</c:v>
                </c:pt>
                <c:pt idx="11">
                  <c:v>10344.698764931803</c:v>
                </c:pt>
                <c:pt idx="12">
                  <c:v>10625.158685204966</c:v>
                </c:pt>
                <c:pt idx="13">
                  <c:v>10983.499286191929</c:v>
                </c:pt>
                <c:pt idx="14">
                  <c:v>11416.211071667081</c:v>
                </c:pt>
                <c:pt idx="15">
                  <c:v>11870.825494226689</c:v>
                </c:pt>
                <c:pt idx="16">
                  <c:v>12266.367330457202</c:v>
                </c:pt>
                <c:pt idx="17">
                  <c:v>12441.971796983527</c:v>
                </c:pt>
                <c:pt idx="18">
                  <c:v>12616.029146029245</c:v>
                </c:pt>
                <c:pt idx="19">
                  <c:v>12843.397786634725</c:v>
                </c:pt>
                <c:pt idx="20">
                  <c:v>13226.974363229048</c:v>
                </c:pt>
                <c:pt idx="21">
                  <c:v>13396.485895073358</c:v>
                </c:pt>
              </c:numCache>
            </c:numRef>
          </c:xVal>
          <c:yVal>
            <c:numRef>
              <c:f>'[FAO_Food_Security_Indicators.xlsx]GDP-Regions (2)'!$J$24:$J$45</c:f>
              <c:numCache>
                <c:formatCode>???</c:formatCode>
                <c:ptCount val="22"/>
                <c:pt idx="0">
                  <c:v>2600</c:v>
                </c:pt>
                <c:pt idx="1">
                  <c:v>2610</c:v>
                </c:pt>
                <c:pt idx="2">
                  <c:v>2620</c:v>
                </c:pt>
                <c:pt idx="3">
                  <c:v>2630</c:v>
                </c:pt>
                <c:pt idx="4">
                  <c:v>2650</c:v>
                </c:pt>
                <c:pt idx="5">
                  <c:v>2670</c:v>
                </c:pt>
                <c:pt idx="6">
                  <c:v>2680</c:v>
                </c:pt>
                <c:pt idx="7">
                  <c:v>2690</c:v>
                </c:pt>
                <c:pt idx="8">
                  <c:v>2700</c:v>
                </c:pt>
                <c:pt idx="9">
                  <c:v>2710</c:v>
                </c:pt>
                <c:pt idx="10">
                  <c:v>2710</c:v>
                </c:pt>
                <c:pt idx="11">
                  <c:v>2720</c:v>
                </c:pt>
                <c:pt idx="12">
                  <c:v>2740</c:v>
                </c:pt>
                <c:pt idx="13">
                  <c:v>2750</c:v>
                </c:pt>
                <c:pt idx="14">
                  <c:v>2760</c:v>
                </c:pt>
                <c:pt idx="15">
                  <c:v>2780</c:v>
                </c:pt>
                <c:pt idx="16">
                  <c:v>2800</c:v>
                </c:pt>
                <c:pt idx="17">
                  <c:v>2810</c:v>
                </c:pt>
                <c:pt idx="18">
                  <c:v>2820</c:v>
                </c:pt>
                <c:pt idx="19">
                  <c:v>2830</c:v>
                </c:pt>
                <c:pt idx="20">
                  <c:v>2850</c:v>
                </c:pt>
                <c:pt idx="21">
                  <c:v>2860</c:v>
                </c:pt>
              </c:numCache>
            </c:numRef>
          </c:yVal>
          <c:smooth val="0"/>
        </c:ser>
        <c:ser>
          <c:idx val="1"/>
          <c:order val="2"/>
          <c:tx>
            <c:strRef>
              <c:f>'[FAO_Food_Security_Indicators.xlsx]GDP-Regions (2)'!$G$22:$H$22</c:f>
              <c:strCache>
                <c:ptCount val="1"/>
                <c:pt idx="0">
                  <c:v>South Asia</c:v>
                </c:pt>
              </c:strCache>
            </c:strRef>
          </c:tx>
          <c:spPr>
            <a:ln w="50800">
              <a:noFill/>
              <a:prstDash val="sysDot"/>
            </a:ln>
          </c:spPr>
          <c:marker>
            <c:symbol val="triangle"/>
            <c:size val="6"/>
            <c:spPr>
              <a:solidFill>
                <a:srgbClr val="006600"/>
              </a:solidFill>
              <a:ln>
                <a:noFill/>
              </a:ln>
            </c:spPr>
          </c:marker>
          <c:xVal>
            <c:numRef>
              <c:f>'[FAO_Food_Security_Indicators.xlsx]GDP-Regions (2)'!$G$24:$G$45</c:f>
              <c:numCache>
                <c:formatCode>0</c:formatCode>
                <c:ptCount val="22"/>
                <c:pt idx="0">
                  <c:v>1881.0858453199326</c:v>
                </c:pt>
                <c:pt idx="1">
                  <c:v>1915.5353282349361</c:v>
                </c:pt>
                <c:pt idx="2">
                  <c:v>1976.7759586782743</c:v>
                </c:pt>
                <c:pt idx="3">
                  <c:v>2048.6404389609015</c:v>
                </c:pt>
                <c:pt idx="4">
                  <c:v>2140.8573770766343</c:v>
                </c:pt>
                <c:pt idx="5">
                  <c:v>2220.8607177859849</c:v>
                </c:pt>
                <c:pt idx="6">
                  <c:v>2295.4186032822031</c:v>
                </c:pt>
                <c:pt idx="7">
                  <c:v>2381.3980610566146</c:v>
                </c:pt>
                <c:pt idx="8">
                  <c:v>2473.0899746055456</c:v>
                </c:pt>
                <c:pt idx="9">
                  <c:v>2559.2142338533267</c:v>
                </c:pt>
                <c:pt idx="10">
                  <c:v>2617.322845016427</c:v>
                </c:pt>
                <c:pt idx="11">
                  <c:v>2705.4761651534677</c:v>
                </c:pt>
                <c:pt idx="12">
                  <c:v>2827.8379680962112</c:v>
                </c:pt>
                <c:pt idx="13">
                  <c:v>3003.7011738140923</c:v>
                </c:pt>
                <c:pt idx="14">
                  <c:v>3205.7183054591883</c:v>
                </c:pt>
                <c:pt idx="15">
                  <c:v>3436.2540592546807</c:v>
                </c:pt>
                <c:pt idx="16">
                  <c:v>3625.0768419660631</c:v>
                </c:pt>
                <c:pt idx="17">
                  <c:v>3815.9382671704916</c:v>
                </c:pt>
                <c:pt idx="18">
                  <c:v>4022.6895844030537</c:v>
                </c:pt>
                <c:pt idx="19">
                  <c:v>4269.4947043149123</c:v>
                </c:pt>
                <c:pt idx="20">
                  <c:v>4491.8924560826099</c:v>
                </c:pt>
                <c:pt idx="21">
                  <c:v>4587.6426533485628</c:v>
                </c:pt>
              </c:numCache>
            </c:numRef>
          </c:xVal>
          <c:yVal>
            <c:numRef>
              <c:f>'[FAO_Food_Security_Indicators.xlsx]GDP-Regions (2)'!$H$24:$H$45</c:f>
              <c:numCache>
                <c:formatCode>???</c:formatCode>
                <c:ptCount val="22"/>
                <c:pt idx="0">
                  <c:v>2280</c:v>
                </c:pt>
                <c:pt idx="1">
                  <c:v>2270</c:v>
                </c:pt>
                <c:pt idx="2">
                  <c:v>2260</c:v>
                </c:pt>
                <c:pt idx="3">
                  <c:v>2250</c:v>
                </c:pt>
                <c:pt idx="4">
                  <c:v>2290</c:v>
                </c:pt>
                <c:pt idx="5">
                  <c:v>2310</c:v>
                </c:pt>
                <c:pt idx="6">
                  <c:v>2320</c:v>
                </c:pt>
                <c:pt idx="7">
                  <c:v>2340</c:v>
                </c:pt>
                <c:pt idx="8">
                  <c:v>2330</c:v>
                </c:pt>
                <c:pt idx="9">
                  <c:v>2320</c:v>
                </c:pt>
                <c:pt idx="10">
                  <c:v>2290</c:v>
                </c:pt>
                <c:pt idx="11">
                  <c:v>2300</c:v>
                </c:pt>
                <c:pt idx="12">
                  <c:v>2310</c:v>
                </c:pt>
                <c:pt idx="13">
                  <c:v>2320</c:v>
                </c:pt>
                <c:pt idx="14">
                  <c:v>2320</c:v>
                </c:pt>
                <c:pt idx="15">
                  <c:v>2350</c:v>
                </c:pt>
                <c:pt idx="16">
                  <c:v>2370</c:v>
                </c:pt>
                <c:pt idx="17">
                  <c:v>2380</c:v>
                </c:pt>
                <c:pt idx="18">
                  <c:v>2390</c:v>
                </c:pt>
                <c:pt idx="19">
                  <c:v>2410</c:v>
                </c:pt>
                <c:pt idx="20">
                  <c:v>2430</c:v>
                </c:pt>
                <c:pt idx="21">
                  <c:v>2440</c:v>
                </c:pt>
              </c:numCache>
            </c:numRef>
          </c:yVal>
          <c:smooth val="0"/>
        </c:ser>
        <c:ser>
          <c:idx val="0"/>
          <c:order val="3"/>
          <c:tx>
            <c:strRef>
              <c:f>'[FAO_Food_Security_Indicators.xlsx]GDP-Regions (2)'!$E$22:$F$22</c:f>
              <c:strCache>
                <c:ptCount val="1"/>
                <c:pt idx="0">
                  <c:v>Sub Saharan Africa</c:v>
                </c:pt>
              </c:strCache>
            </c:strRef>
          </c:tx>
          <c:spPr>
            <a:ln w="38100">
              <a:noFill/>
              <a:prstDash val="solid"/>
            </a:ln>
          </c:spPr>
          <c:marker>
            <c:symbol val="square"/>
            <c:size val="5"/>
            <c:spPr>
              <a:solidFill>
                <a:srgbClr val="0066FF"/>
              </a:solidFill>
              <a:ln>
                <a:noFill/>
                <a:prstDash val="sysDash"/>
              </a:ln>
            </c:spPr>
          </c:marker>
          <c:xVal>
            <c:numRef>
              <c:f>'[FAO_Food_Security_Indicators.xlsx]GDP-Regions (2)'!$E$24:$E$45</c:f>
              <c:numCache>
                <c:formatCode>0</c:formatCode>
                <c:ptCount val="22"/>
                <c:pt idx="0">
                  <c:v>2312.0889232971313</c:v>
                </c:pt>
                <c:pt idx="1">
                  <c:v>2248.5102975359246</c:v>
                </c:pt>
                <c:pt idx="2">
                  <c:v>2197.7447988908048</c:v>
                </c:pt>
                <c:pt idx="3">
                  <c:v>2177.6409897106337</c:v>
                </c:pt>
                <c:pt idx="4">
                  <c:v>2190.2910939939675</c:v>
                </c:pt>
                <c:pt idx="5">
                  <c:v>2218.2648163611761</c:v>
                </c:pt>
                <c:pt idx="6">
                  <c:v>2242.990830543406</c:v>
                </c:pt>
                <c:pt idx="7">
                  <c:v>2247.0525235471855</c:v>
                </c:pt>
                <c:pt idx="8">
                  <c:v>2250.3336211038873</c:v>
                </c:pt>
                <c:pt idx="9">
                  <c:v>2265.4369095072875</c:v>
                </c:pt>
                <c:pt idx="10">
                  <c:v>2291.3830962232146</c:v>
                </c:pt>
                <c:pt idx="11">
                  <c:v>2329.0788364970904</c:v>
                </c:pt>
                <c:pt idx="12">
                  <c:v>2432.4562877369694</c:v>
                </c:pt>
                <c:pt idx="13">
                  <c:v>2550.7969083499142</c:v>
                </c:pt>
                <c:pt idx="14">
                  <c:v>2688.7701692288883</c:v>
                </c:pt>
                <c:pt idx="15">
                  <c:v>2790.7390691486921</c:v>
                </c:pt>
                <c:pt idx="16">
                  <c:v>2894.0871879234596</c:v>
                </c:pt>
                <c:pt idx="17">
                  <c:v>2964.1440903650182</c:v>
                </c:pt>
                <c:pt idx="18">
                  <c:v>3022.1249479844701</c:v>
                </c:pt>
                <c:pt idx="19">
                  <c:v>3071.4934599865142</c:v>
                </c:pt>
                <c:pt idx="20">
                  <c:v>3129.0610233251173</c:v>
                </c:pt>
                <c:pt idx="21">
                  <c:v>3151.4401318435353</c:v>
                </c:pt>
              </c:numCache>
            </c:numRef>
          </c:xVal>
          <c:yVal>
            <c:numRef>
              <c:f>'[FAO_Food_Security_Indicators.xlsx]GDP-Regions (2)'!$F$24:$F$45</c:f>
              <c:numCache>
                <c:formatCode>???</c:formatCode>
                <c:ptCount val="22"/>
                <c:pt idx="0">
                  <c:v>2150</c:v>
                </c:pt>
                <c:pt idx="1">
                  <c:v>2160</c:v>
                </c:pt>
                <c:pt idx="2">
                  <c:v>2170</c:v>
                </c:pt>
                <c:pt idx="3">
                  <c:v>2170</c:v>
                </c:pt>
                <c:pt idx="4">
                  <c:v>2170</c:v>
                </c:pt>
                <c:pt idx="5">
                  <c:v>2170</c:v>
                </c:pt>
                <c:pt idx="6">
                  <c:v>2180</c:v>
                </c:pt>
                <c:pt idx="7">
                  <c:v>2200</c:v>
                </c:pt>
                <c:pt idx="8">
                  <c:v>2210</c:v>
                </c:pt>
                <c:pt idx="9">
                  <c:v>2220</c:v>
                </c:pt>
                <c:pt idx="10">
                  <c:v>2230</c:v>
                </c:pt>
                <c:pt idx="11">
                  <c:v>2250</c:v>
                </c:pt>
                <c:pt idx="12">
                  <c:v>2260</c:v>
                </c:pt>
                <c:pt idx="13">
                  <c:v>2290</c:v>
                </c:pt>
                <c:pt idx="14">
                  <c:v>2310</c:v>
                </c:pt>
                <c:pt idx="15">
                  <c:v>2330</c:v>
                </c:pt>
                <c:pt idx="16">
                  <c:v>2350</c:v>
                </c:pt>
                <c:pt idx="17">
                  <c:v>2360</c:v>
                </c:pt>
                <c:pt idx="18">
                  <c:v>2370</c:v>
                </c:pt>
                <c:pt idx="19">
                  <c:v>2380</c:v>
                </c:pt>
                <c:pt idx="20">
                  <c:v>2400</c:v>
                </c:pt>
                <c:pt idx="21">
                  <c:v>2430</c:v>
                </c:pt>
              </c:numCache>
            </c:numRef>
          </c:yVal>
          <c:smooth val="0"/>
        </c:ser>
        <c:dLbls>
          <c:showLegendKey val="0"/>
          <c:showVal val="0"/>
          <c:showCatName val="0"/>
          <c:showSerName val="0"/>
          <c:showPercent val="0"/>
          <c:showBubbleSize val="0"/>
        </c:dLbls>
        <c:axId val="107497344"/>
        <c:axId val="107511808"/>
      </c:scatterChart>
      <c:valAx>
        <c:axId val="107497344"/>
        <c:scaling>
          <c:orientation val="minMax"/>
        </c:scaling>
        <c:delete val="0"/>
        <c:axPos val="b"/>
        <c:numFmt formatCode="#,##0" sourceLinked="0"/>
        <c:majorTickMark val="out"/>
        <c:minorTickMark val="none"/>
        <c:tickLblPos val="nextTo"/>
        <c:crossAx val="107511808"/>
        <c:crosses val="autoZero"/>
        <c:crossBetween val="midCat"/>
      </c:valAx>
      <c:valAx>
        <c:axId val="107511808"/>
        <c:scaling>
          <c:orientation val="minMax"/>
          <c:max val="3500"/>
          <c:min val="2000"/>
        </c:scaling>
        <c:delete val="0"/>
        <c:axPos val="l"/>
        <c:majorGridlines/>
        <c:minorGridlines>
          <c:spPr>
            <a:ln>
              <a:prstDash val="dash"/>
            </a:ln>
          </c:spPr>
        </c:minorGridlines>
        <c:numFmt formatCode="???" sourceLinked="1"/>
        <c:majorTickMark val="out"/>
        <c:minorTickMark val="in"/>
        <c:tickLblPos val="nextTo"/>
        <c:crossAx val="107497344"/>
        <c:crosses val="autoZero"/>
        <c:crossBetween val="midCat"/>
        <c:majorUnit val="500"/>
        <c:minorUnit val="100"/>
      </c:valAx>
    </c:plotArea>
    <c:plotVisOnly val="1"/>
    <c:dispBlanksAs val="gap"/>
    <c:showDLblsOverMax val="0"/>
  </c:chart>
  <c:txPr>
    <a:bodyPr/>
    <a:lstStyle/>
    <a:p>
      <a:pPr>
        <a:defRPr sz="16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894611713861148"/>
          <c:y val="5.1760017532080663E-2"/>
          <c:w val="0.82782273438724818"/>
          <c:h val="0.78006811648543928"/>
        </c:manualLayout>
      </c:layout>
      <c:lineChart>
        <c:grouping val="standard"/>
        <c:varyColors val="0"/>
        <c:ser>
          <c:idx val="0"/>
          <c:order val="0"/>
          <c:tx>
            <c:strRef>
              <c:f>'[UNPP-WUP2011.xls]SelectedData+Charts'!$B$21</c:f>
              <c:strCache>
                <c:ptCount val="1"/>
                <c:pt idx="0">
                  <c:v>Total</c:v>
                </c:pt>
              </c:strCache>
            </c:strRef>
          </c:tx>
          <c:spPr>
            <a:ln w="38100">
              <a:solidFill>
                <a:srgbClr val="808080">
                  <a:lumMod val="50000"/>
                </a:srgbClr>
              </a:solidFill>
            </a:ln>
          </c:spPr>
          <c:marker>
            <c:symbol val="none"/>
          </c:marker>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'[UNPP-WUP2011.xls]SelectedData+Charts'!$C$21:$W$21</c:f>
              <c:numCache>
                <c:formatCode>###,###,##0;\-###,###,##0;_("—"</c:formatCode>
                <c:ptCount val="21"/>
                <c:pt idx="0">
                  <c:v>2532229.236</c:v>
                </c:pt>
                <c:pt idx="1">
                  <c:v>2772881.6680000001</c:v>
                </c:pt>
                <c:pt idx="2">
                  <c:v>3038412.7719999999</c:v>
                </c:pt>
                <c:pt idx="3">
                  <c:v>3333007.051</c:v>
                </c:pt>
                <c:pt idx="4">
                  <c:v>3696186.3069999898</c:v>
                </c:pt>
                <c:pt idx="5">
                  <c:v>4076419.20299999</c:v>
                </c:pt>
                <c:pt idx="6">
                  <c:v>4453007.4819999998</c:v>
                </c:pt>
                <c:pt idx="7">
                  <c:v>4863289.9369999897</c:v>
                </c:pt>
                <c:pt idx="8">
                  <c:v>5306425.15499999</c:v>
                </c:pt>
                <c:pt idx="9">
                  <c:v>5726239.3079999797</c:v>
                </c:pt>
                <c:pt idx="10">
                  <c:v>6122770.2209999897</c:v>
                </c:pt>
                <c:pt idx="11">
                  <c:v>6506649.1749999803</c:v>
                </c:pt>
                <c:pt idx="12">
                  <c:v>6895889.0169999897</c:v>
                </c:pt>
                <c:pt idx="13">
                  <c:v>7284295.60399999</c:v>
                </c:pt>
                <c:pt idx="14">
                  <c:v>7656527.9879999897</c:v>
                </c:pt>
                <c:pt idx="15">
                  <c:v>8002978.4369999897</c:v>
                </c:pt>
                <c:pt idx="16">
                  <c:v>8321379.6129999897</c:v>
                </c:pt>
                <c:pt idx="17">
                  <c:v>8611867.2389999796</c:v>
                </c:pt>
                <c:pt idx="18">
                  <c:v>8874041.16199998</c:v>
                </c:pt>
                <c:pt idx="19">
                  <c:v>9106021.8739999905</c:v>
                </c:pt>
                <c:pt idx="20">
                  <c:v>9306127.9859999903</c:v>
                </c:pt>
              </c:numCache>
            </c:numRef>
          </c:val>
          <c:smooth val="0"/>
        </c:ser>
        <c:ser>
          <c:idx val="1"/>
          <c:order val="1"/>
          <c:tx>
            <c:strRef>
              <c:f>'[UNPP-WUP2011.xls]SelectedData+Charts'!$B$22</c:f>
              <c:strCache>
                <c:ptCount val="1"/>
                <c:pt idx="0">
                  <c:v>Urban</c:v>
                </c:pt>
              </c:strCache>
            </c:strRef>
          </c:tx>
          <c:spPr>
            <a:ln>
              <a:solidFill>
                <a:srgbClr val="808080">
                  <a:lumMod val="50000"/>
                </a:srgbClr>
              </a:solidFill>
            </a:ln>
          </c:spPr>
          <c:marker>
            <c:symbol val="triangle"/>
            <c:size val="7"/>
            <c:spPr>
              <a:solidFill>
                <a:srgbClr val="808080">
                  <a:lumMod val="50000"/>
                </a:srgbClr>
              </a:solidFill>
              <a:ln>
                <a:solidFill>
                  <a:srgbClr val="808080">
                    <a:lumMod val="50000"/>
                  </a:srgbClr>
                </a:solidFill>
              </a:ln>
            </c:spPr>
          </c:marker>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'[UNPP-WUP2011.xls]SelectedData+Charts'!$C$22:$W$22</c:f>
              <c:numCache>
                <c:formatCode>###,###,##0;\-###,###,##0;_("—"</c:formatCode>
                <c:ptCount val="21"/>
                <c:pt idx="0">
                  <c:v>745495.04000000004</c:v>
                </c:pt>
                <c:pt idx="1">
                  <c:v>871931.82</c:v>
                </c:pt>
                <c:pt idx="2">
                  <c:v>1019637.682</c:v>
                </c:pt>
                <c:pt idx="3">
                  <c:v>1184646.423</c:v>
                </c:pt>
                <c:pt idx="4">
                  <c:v>1352419.308</c:v>
                </c:pt>
                <c:pt idx="5">
                  <c:v>1537668.101</c:v>
                </c:pt>
                <c:pt idx="6">
                  <c:v>1753228.59</c:v>
                </c:pt>
                <c:pt idx="7">
                  <c:v>2004497.037</c:v>
                </c:pt>
                <c:pt idx="8">
                  <c:v>2281405.1690000002</c:v>
                </c:pt>
                <c:pt idx="9">
                  <c:v>2564132.6549999998</c:v>
                </c:pt>
                <c:pt idx="10">
                  <c:v>2858632.335</c:v>
                </c:pt>
                <c:pt idx="11">
                  <c:v>3197533.7779999999</c:v>
                </c:pt>
                <c:pt idx="12">
                  <c:v>3558577.5410000002</c:v>
                </c:pt>
                <c:pt idx="13">
                  <c:v>3926792.9780000001</c:v>
                </c:pt>
                <c:pt idx="14">
                  <c:v>4289818.0080000004</c:v>
                </c:pt>
                <c:pt idx="15">
                  <c:v>4642581.6789999995</c:v>
                </c:pt>
                <c:pt idx="16">
                  <c:v>4983907.7170000002</c:v>
                </c:pt>
                <c:pt idx="17">
                  <c:v>5314160.7989999996</c:v>
                </c:pt>
                <c:pt idx="18">
                  <c:v>5636225.6660000002</c:v>
                </c:pt>
                <c:pt idx="19">
                  <c:v>5949984.0779999997</c:v>
                </c:pt>
                <c:pt idx="20">
                  <c:v>6252174.8339999998</c:v>
                </c:pt>
              </c:numCache>
            </c:numRef>
          </c:val>
          <c:smooth val="0"/>
        </c:ser>
        <c:ser>
          <c:idx val="2"/>
          <c:order val="2"/>
          <c:tx>
            <c:strRef>
              <c:f>'[UNPP-WUP2011.xls]SelectedData+Charts'!$B$23</c:f>
              <c:strCache>
                <c:ptCount val="1"/>
                <c:pt idx="0">
                  <c:v>Rural</c:v>
                </c:pt>
              </c:strCache>
            </c:strRef>
          </c:tx>
          <c:spPr>
            <a:ln>
              <a:solidFill>
                <a:srgbClr val="808080">
                  <a:lumMod val="50000"/>
                </a:srgbClr>
              </a:solidFill>
            </a:ln>
          </c:spPr>
          <c:marker>
            <c:symbol val="square"/>
            <c:size val="7"/>
            <c:spPr>
              <a:solidFill>
                <a:srgbClr val="808080">
                  <a:lumMod val="50000"/>
                </a:srgbClr>
              </a:solidFill>
              <a:ln>
                <a:solidFill>
                  <a:srgbClr val="808080">
                    <a:lumMod val="50000"/>
                  </a:srgbClr>
                </a:solidFill>
              </a:ln>
            </c:spPr>
          </c:marker>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'[UNPP-WUP2011.xls]SelectedData+Charts'!$C$23:$W$23</c:f>
              <c:numCache>
                <c:formatCode>###,###,##0;\-###,###,##0;_("—"</c:formatCode>
                <c:ptCount val="21"/>
                <c:pt idx="0">
                  <c:v>1786734.196</c:v>
                </c:pt>
                <c:pt idx="1">
                  <c:v>1900949.848</c:v>
                </c:pt>
                <c:pt idx="2">
                  <c:v>2018775.09</c:v>
                </c:pt>
                <c:pt idx="3">
                  <c:v>2148360.628</c:v>
                </c:pt>
                <c:pt idx="4">
                  <c:v>2343766.9989999998</c:v>
                </c:pt>
                <c:pt idx="5">
                  <c:v>2538751.1019999902</c:v>
                </c:pt>
                <c:pt idx="6">
                  <c:v>2699778.892</c:v>
                </c:pt>
                <c:pt idx="7">
                  <c:v>2858792.8999999901</c:v>
                </c:pt>
                <c:pt idx="8">
                  <c:v>3025019.9859999898</c:v>
                </c:pt>
                <c:pt idx="9">
                  <c:v>3162106.6529999799</c:v>
                </c:pt>
                <c:pt idx="10">
                  <c:v>3264137.8859999902</c:v>
                </c:pt>
                <c:pt idx="11">
                  <c:v>3309115.3969999799</c:v>
                </c:pt>
                <c:pt idx="12">
                  <c:v>3337311.47599999</c:v>
                </c:pt>
                <c:pt idx="13">
                  <c:v>3357502.6259999899</c:v>
                </c:pt>
                <c:pt idx="14">
                  <c:v>3366709.9799999902</c:v>
                </c:pt>
                <c:pt idx="15">
                  <c:v>3360396.7579999901</c:v>
                </c:pt>
                <c:pt idx="16">
                  <c:v>3337471.8959999899</c:v>
                </c:pt>
                <c:pt idx="17">
                  <c:v>3297706.4399999799</c:v>
                </c:pt>
                <c:pt idx="18">
                  <c:v>3237815.49599999</c:v>
                </c:pt>
                <c:pt idx="19">
                  <c:v>3156037.7959999898</c:v>
                </c:pt>
                <c:pt idx="20">
                  <c:v>3053953.1519999802</c:v>
                </c:pt>
              </c:numCache>
            </c:numRef>
          </c:val>
          <c:smooth val="0"/>
        </c:ser>
        <c:dLbls>
          <c:showLegendKey val="0"/>
          <c:showVal val="0"/>
          <c:showCatName val="0"/>
          <c:showSerName val="0"/>
          <c:showPercent val="0"/>
          <c:showBubbleSize val="0"/>
        </c:dLbls>
        <c:marker val="1"/>
        <c:smooth val="0"/>
        <c:axId val="117023104"/>
        <c:axId val="117025024"/>
      </c:lineChart>
      <c:catAx>
        <c:axId val="117023104"/>
        <c:scaling>
          <c:orientation val="minMax"/>
        </c:scaling>
        <c:delete val="0"/>
        <c:axPos val="b"/>
        <c:numFmt formatCode="General" sourceLinked="1"/>
        <c:majorTickMark val="out"/>
        <c:minorTickMark val="none"/>
        <c:tickLblPos val="nextTo"/>
        <c:txPr>
          <a:bodyPr rot="-3000000"/>
          <a:lstStyle/>
          <a:p>
            <a:pPr>
              <a:defRPr/>
            </a:pPr>
            <a:endParaRPr lang="en-US"/>
          </a:p>
        </c:txPr>
        <c:crossAx val="117025024"/>
        <c:crosses val="autoZero"/>
        <c:auto val="1"/>
        <c:lblAlgn val="ctr"/>
        <c:lblOffset val="0"/>
        <c:noMultiLvlLbl val="0"/>
      </c:catAx>
      <c:valAx>
        <c:axId val="117025024"/>
        <c:scaling>
          <c:orientation val="minMax"/>
        </c:scaling>
        <c:delete val="0"/>
        <c:axPos val="l"/>
        <c:majorGridlines/>
        <c:numFmt formatCode="###,###,##0;\-###,###,##0;_(&quot;—&quot;" sourceLinked="1"/>
        <c:majorTickMark val="out"/>
        <c:minorTickMark val="none"/>
        <c:tickLblPos val="nextTo"/>
        <c:crossAx val="117023104"/>
        <c:crosses val="autoZero"/>
        <c:crossBetween val="between"/>
        <c:dispUnits>
          <c:builtInUnit val="millions"/>
        </c:dispUnits>
      </c:valAx>
    </c:plotArea>
    <c:legend>
      <c:legendPos val="r"/>
      <c:layout>
        <c:manualLayout>
          <c:xMode val="edge"/>
          <c:yMode val="edge"/>
          <c:x val="0.19814814814814816"/>
          <c:y val="8.817296641416407E-2"/>
          <c:w val="0.20002508019830856"/>
          <c:h val="0.29215212533699059"/>
        </c:manualLayout>
      </c:layout>
      <c:overlay val="0"/>
      <c:spPr>
        <a:solidFill>
          <a:schemeClr val="bg1"/>
        </a:solidFill>
      </c:spPr>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894611713861148"/>
          <c:y val="5.1760017532080663E-2"/>
          <c:w val="0.82782273438724818"/>
          <c:h val="0.74640150612845069"/>
        </c:manualLayout>
      </c:layout>
      <c:lineChart>
        <c:grouping val="standard"/>
        <c:varyColors val="0"/>
        <c:ser>
          <c:idx val="0"/>
          <c:order val="0"/>
          <c:tx>
            <c:strRef>
              <c:f>'[UNPP-WUP2011.xls]SelectedData+Charts'!$B$26</c:f>
              <c:strCache>
                <c:ptCount val="1"/>
                <c:pt idx="0">
                  <c:v>Total</c:v>
                </c:pt>
              </c:strCache>
            </c:strRef>
          </c:tx>
          <c:spPr>
            <a:ln w="38100">
              <a:solidFill>
                <a:srgbClr val="0066FF"/>
              </a:solidFill>
            </a:ln>
          </c:spPr>
          <c:marker>
            <c:symbol val="none"/>
          </c:marker>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'[UNPP-WUP2011.xls]SelectedData+Charts'!$C$26:$W$26</c:f>
              <c:numCache>
                <c:formatCode>###,###,##0;\-###,###,##0;_("—"</c:formatCode>
                <c:ptCount val="21"/>
                <c:pt idx="0">
                  <c:v>179766.329</c:v>
                </c:pt>
                <c:pt idx="1">
                  <c:v>198970.16</c:v>
                </c:pt>
                <c:pt idx="2">
                  <c:v>222477.51300000001</c:v>
                </c:pt>
                <c:pt idx="3">
                  <c:v>251094.2</c:v>
                </c:pt>
                <c:pt idx="4">
                  <c:v>285062.75699999998</c:v>
                </c:pt>
                <c:pt idx="5">
                  <c:v>325849.94199999998</c:v>
                </c:pt>
                <c:pt idx="6">
                  <c:v>374705.08199999999</c:v>
                </c:pt>
                <c:pt idx="7">
                  <c:v>431094.47399999999</c:v>
                </c:pt>
                <c:pt idx="8">
                  <c:v>495136.02399999998</c:v>
                </c:pt>
                <c:pt idx="9">
                  <c:v>565138.30699999805</c:v>
                </c:pt>
                <c:pt idx="10">
                  <c:v>641566.44899999804</c:v>
                </c:pt>
                <c:pt idx="11">
                  <c:v>726735.88599999901</c:v>
                </c:pt>
                <c:pt idx="12">
                  <c:v>822723.51599999901</c:v>
                </c:pt>
                <c:pt idx="13">
                  <c:v>929938.58399999898</c:v>
                </c:pt>
                <c:pt idx="14">
                  <c:v>1046988.865</c:v>
                </c:pt>
                <c:pt idx="15">
                  <c:v>1171300.9439999999</c:v>
                </c:pt>
                <c:pt idx="16">
                  <c:v>1303017.5330000001</c:v>
                </c:pt>
                <c:pt idx="17">
                  <c:v>1441998.882</c:v>
                </c:pt>
                <c:pt idx="18">
                  <c:v>1587537.577</c:v>
                </c:pt>
                <c:pt idx="19">
                  <c:v>1738108.6869999999</c:v>
                </c:pt>
                <c:pt idx="20">
                  <c:v>1891711.034</c:v>
                </c:pt>
              </c:numCache>
            </c:numRef>
          </c:val>
          <c:smooth val="0"/>
        </c:ser>
        <c:ser>
          <c:idx val="1"/>
          <c:order val="1"/>
          <c:tx>
            <c:strRef>
              <c:f>'[UNPP-WUP2011.xls]SelectedData+Charts'!$B$27</c:f>
              <c:strCache>
                <c:ptCount val="1"/>
                <c:pt idx="0">
                  <c:v>Urban</c:v>
                </c:pt>
              </c:strCache>
            </c:strRef>
          </c:tx>
          <c:spPr>
            <a:ln>
              <a:solidFill>
                <a:srgbClr val="0066FF"/>
              </a:solidFill>
            </a:ln>
          </c:spPr>
          <c:marker>
            <c:symbol val="triangle"/>
            <c:size val="7"/>
            <c:spPr>
              <a:solidFill>
                <a:srgbClr val="0066FF"/>
              </a:solidFill>
              <a:ln>
                <a:solidFill>
                  <a:srgbClr val="0066FF"/>
                </a:solidFill>
              </a:ln>
            </c:spPr>
          </c:marker>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'[UNPP-WUP2011.xls]SelectedData+Charts'!$C$27:$W$27</c:f>
              <c:numCache>
                <c:formatCode>###,###,##0;\-###,###,##0;_("—"</c:formatCode>
                <c:ptCount val="21"/>
                <c:pt idx="0">
                  <c:v>20068.645</c:v>
                </c:pt>
                <c:pt idx="1">
                  <c:v>25396.402999999998</c:v>
                </c:pt>
                <c:pt idx="2">
                  <c:v>33180.122000000003</c:v>
                </c:pt>
                <c:pt idx="3">
                  <c:v>43366.294000000002</c:v>
                </c:pt>
                <c:pt idx="4">
                  <c:v>55642.533000000003</c:v>
                </c:pt>
                <c:pt idx="5">
                  <c:v>70609.327999999994</c:v>
                </c:pt>
                <c:pt idx="6">
                  <c:v>89708.59</c:v>
                </c:pt>
                <c:pt idx="7">
                  <c:v>111737.08100000001</c:v>
                </c:pt>
                <c:pt idx="8">
                  <c:v>139414.31599999999</c:v>
                </c:pt>
                <c:pt idx="9">
                  <c:v>171141.07199999999</c:v>
                </c:pt>
                <c:pt idx="10">
                  <c:v>206322.48199999999</c:v>
                </c:pt>
                <c:pt idx="11">
                  <c:v>248407.09899999999</c:v>
                </c:pt>
                <c:pt idx="12">
                  <c:v>298402.21299999999</c:v>
                </c:pt>
                <c:pt idx="13">
                  <c:v>357520.25300000003</c:v>
                </c:pt>
                <c:pt idx="14">
                  <c:v>426521.658</c:v>
                </c:pt>
                <c:pt idx="15">
                  <c:v>505549.72899999999</c:v>
                </c:pt>
                <c:pt idx="16">
                  <c:v>595543.66399999999</c:v>
                </c:pt>
                <c:pt idx="17">
                  <c:v>697090.46900000004</c:v>
                </c:pt>
                <c:pt idx="18">
                  <c:v>810152.09699999995</c:v>
                </c:pt>
                <c:pt idx="19">
                  <c:v>934341.72100000002</c:v>
                </c:pt>
                <c:pt idx="20">
                  <c:v>1068752.352</c:v>
                </c:pt>
              </c:numCache>
            </c:numRef>
          </c:val>
          <c:smooth val="0"/>
        </c:ser>
        <c:ser>
          <c:idx val="2"/>
          <c:order val="2"/>
          <c:tx>
            <c:strRef>
              <c:f>'[UNPP-WUP2011.xls]SelectedData+Charts'!$B$28</c:f>
              <c:strCache>
                <c:ptCount val="1"/>
                <c:pt idx="0">
                  <c:v>Rural</c:v>
                </c:pt>
              </c:strCache>
            </c:strRef>
          </c:tx>
          <c:spPr>
            <a:ln>
              <a:solidFill>
                <a:srgbClr val="0066FF"/>
              </a:solidFill>
            </a:ln>
          </c:spPr>
          <c:marker>
            <c:symbol val="square"/>
            <c:size val="7"/>
            <c:spPr>
              <a:solidFill>
                <a:srgbClr val="0066FF"/>
              </a:solidFill>
              <a:ln>
                <a:solidFill>
                  <a:srgbClr val="0066FF"/>
                </a:solidFill>
              </a:ln>
            </c:spPr>
          </c:marker>
          <c:cat>
            <c:numRef>
              <c:f>'[UNPP-WUP2011.xls]SelectedData+Charts'!$C$20:$W$20</c:f>
              <c:numCache>
                <c:formatCode>General</c:formatCod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numCache>
            </c:numRef>
          </c:cat>
          <c:val>
            <c:numRef>
              <c:f>'[UNPP-WUP2011.xls]SelectedData+Charts'!$C$28:$W$28</c:f>
              <c:numCache>
                <c:formatCode>###,###,##0;\-###,###,##0;_("—"</c:formatCode>
                <c:ptCount val="21"/>
                <c:pt idx="0">
                  <c:v>159697.68400000001</c:v>
                </c:pt>
                <c:pt idx="1">
                  <c:v>173573.75700000001</c:v>
                </c:pt>
                <c:pt idx="2">
                  <c:v>189297.391</c:v>
                </c:pt>
                <c:pt idx="3">
                  <c:v>207727.90599999999</c:v>
                </c:pt>
                <c:pt idx="4">
                  <c:v>229420.22399999999</c:v>
                </c:pt>
                <c:pt idx="5">
                  <c:v>255240.614</c:v>
                </c:pt>
                <c:pt idx="6">
                  <c:v>284996.49200000003</c:v>
                </c:pt>
                <c:pt idx="7">
                  <c:v>319357.39299999998</c:v>
                </c:pt>
                <c:pt idx="8">
                  <c:v>355721.70799999998</c:v>
                </c:pt>
                <c:pt idx="9">
                  <c:v>393997.23499999801</c:v>
                </c:pt>
                <c:pt idx="10">
                  <c:v>435243.96699999803</c:v>
                </c:pt>
                <c:pt idx="11">
                  <c:v>478328.78699999902</c:v>
                </c:pt>
                <c:pt idx="12">
                  <c:v>524321.30299999902</c:v>
                </c:pt>
                <c:pt idx="13">
                  <c:v>572418.33099999896</c:v>
                </c:pt>
                <c:pt idx="14">
                  <c:v>620467.20699999901</c:v>
                </c:pt>
                <c:pt idx="15">
                  <c:v>665751.21499999904</c:v>
                </c:pt>
                <c:pt idx="16">
                  <c:v>707473.86899999902</c:v>
                </c:pt>
                <c:pt idx="17">
                  <c:v>744908.41299999796</c:v>
                </c:pt>
                <c:pt idx="18">
                  <c:v>777385.479999998</c:v>
                </c:pt>
                <c:pt idx="19">
                  <c:v>803766.96599999804</c:v>
                </c:pt>
                <c:pt idx="20">
                  <c:v>822958.68199999805</c:v>
                </c:pt>
              </c:numCache>
            </c:numRef>
          </c:val>
          <c:smooth val="0"/>
        </c:ser>
        <c:dLbls>
          <c:showLegendKey val="0"/>
          <c:showVal val="0"/>
          <c:showCatName val="0"/>
          <c:showSerName val="0"/>
          <c:showPercent val="0"/>
          <c:showBubbleSize val="0"/>
        </c:dLbls>
        <c:marker val="1"/>
        <c:smooth val="0"/>
        <c:axId val="125014400"/>
        <c:axId val="125016320"/>
      </c:lineChart>
      <c:catAx>
        <c:axId val="125014400"/>
        <c:scaling>
          <c:orientation val="minMax"/>
        </c:scaling>
        <c:delete val="0"/>
        <c:axPos val="b"/>
        <c:numFmt formatCode="General" sourceLinked="1"/>
        <c:majorTickMark val="out"/>
        <c:minorTickMark val="none"/>
        <c:tickLblPos val="nextTo"/>
        <c:txPr>
          <a:bodyPr rot="-3000000"/>
          <a:lstStyle/>
          <a:p>
            <a:pPr>
              <a:defRPr/>
            </a:pPr>
            <a:endParaRPr lang="en-US"/>
          </a:p>
        </c:txPr>
        <c:crossAx val="125016320"/>
        <c:crosses val="autoZero"/>
        <c:auto val="1"/>
        <c:lblAlgn val="ctr"/>
        <c:lblOffset val="0"/>
        <c:noMultiLvlLbl val="0"/>
      </c:catAx>
      <c:valAx>
        <c:axId val="125016320"/>
        <c:scaling>
          <c:orientation val="minMax"/>
        </c:scaling>
        <c:delete val="0"/>
        <c:axPos val="l"/>
        <c:majorGridlines/>
        <c:numFmt formatCode="#,##0.0" sourceLinked="0"/>
        <c:majorTickMark val="out"/>
        <c:minorTickMark val="none"/>
        <c:tickLblPos val="nextTo"/>
        <c:crossAx val="125014400"/>
        <c:crosses val="autoZero"/>
        <c:crossBetween val="between"/>
        <c:dispUnits>
          <c:builtInUnit val="millions"/>
        </c:dispUnits>
      </c:valAx>
    </c:plotArea>
    <c:legend>
      <c:legendPos val="r"/>
      <c:layout>
        <c:manualLayout>
          <c:xMode val="edge"/>
          <c:yMode val="edge"/>
          <c:x val="0.18068518450384691"/>
          <c:y val="9.0497619623596218E-2"/>
          <c:w val="0.23891398600628375"/>
          <c:h val="0.27858718447485803"/>
        </c:manualLayout>
      </c:layout>
      <c:overlay val="0"/>
      <c:spPr>
        <a:solidFill>
          <a:schemeClr val="bg1"/>
        </a:solidFill>
      </c:spPr>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tx>
            <c:strRef>
              <c:f>'[UNUP_RuralUrbanPop.xlsx]WUP2010-Transformed'!$I$3</c:f>
              <c:strCache>
                <c:ptCount val="1"/>
                <c:pt idx="0">
                  <c:v>SS Africa</c:v>
                </c:pt>
              </c:strCache>
            </c:strRef>
          </c:tx>
          <c:spPr>
            <a:ln w="31750">
              <a:solidFill>
                <a:srgbClr val="0066FF"/>
              </a:solidFill>
            </a:ln>
          </c:spPr>
          <c:marker>
            <c:symbol val="square"/>
            <c:size val="7"/>
            <c:spPr>
              <a:noFill/>
              <a:ln w="25400">
                <a:solidFill>
                  <a:srgbClr val="0066FF"/>
                </a:solidFill>
              </a:ln>
            </c:spPr>
          </c:marker>
          <c:cat>
            <c:strRef>
              <c:f>'[UNUP_RuralUrbanPop.xlsx]WUP2010-Transformed'!$G$4:$G$24</c:f>
              <c:strCache>
                <c:ptCount val="21"/>
                <c:pt idx="0">
                  <c:v>1950-1955</c:v>
                </c:pt>
                <c:pt idx="1">
                  <c:v>1955-1960</c:v>
                </c:pt>
                <c:pt idx="2">
                  <c:v>1960-1965</c:v>
                </c:pt>
                <c:pt idx="3">
                  <c:v>1965-1970</c:v>
                </c:pt>
                <c:pt idx="4">
                  <c:v>1970-1975</c:v>
                </c:pt>
                <c:pt idx="5">
                  <c:v>1975-1980</c:v>
                </c:pt>
                <c:pt idx="6">
                  <c:v>1980-1985</c:v>
                </c:pt>
                <c:pt idx="7">
                  <c:v>1985-1990</c:v>
                </c:pt>
                <c:pt idx="8">
                  <c:v>1990-1995</c:v>
                </c:pt>
                <c:pt idx="9">
                  <c:v>1995-2000</c:v>
                </c:pt>
                <c:pt idx="10">
                  <c:v>2000-2005</c:v>
                </c:pt>
                <c:pt idx="11">
                  <c:v>2005-2010</c:v>
                </c:pt>
                <c:pt idx="12">
                  <c:v>2010-2015</c:v>
                </c:pt>
                <c:pt idx="13">
                  <c:v>2015-2020</c:v>
                </c:pt>
                <c:pt idx="14">
                  <c:v>2020-2025</c:v>
                </c:pt>
                <c:pt idx="15">
                  <c:v>2025-2030</c:v>
                </c:pt>
                <c:pt idx="16">
                  <c:v>2030-2035</c:v>
                </c:pt>
                <c:pt idx="17">
                  <c:v>2035-2040</c:v>
                </c:pt>
                <c:pt idx="18">
                  <c:v>2040-2045</c:v>
                </c:pt>
                <c:pt idx="19">
                  <c:v>2045-2050</c:v>
                </c:pt>
                <c:pt idx="20">
                  <c:v>2050-2055</c:v>
                </c:pt>
              </c:strCache>
            </c:strRef>
          </c:cat>
          <c:val>
            <c:numRef>
              <c:f>'[UNUP_RuralUrbanPop.xlsx]WUP2010-Transformed'!$I$4:$I$24</c:f>
              <c:numCache>
                <c:formatCode>General</c:formatCode>
                <c:ptCount val="21"/>
                <c:pt idx="0">
                  <c:v>1.67</c:v>
                </c:pt>
                <c:pt idx="1">
                  <c:v>1.73</c:v>
                </c:pt>
                <c:pt idx="2">
                  <c:v>1.86</c:v>
                </c:pt>
                <c:pt idx="3">
                  <c:v>1.99</c:v>
                </c:pt>
                <c:pt idx="4">
                  <c:v>2.13</c:v>
                </c:pt>
                <c:pt idx="5">
                  <c:v>2.21</c:v>
                </c:pt>
                <c:pt idx="6">
                  <c:v>2.2799999999999998</c:v>
                </c:pt>
                <c:pt idx="7">
                  <c:v>2.16</c:v>
                </c:pt>
                <c:pt idx="8">
                  <c:v>2.04</c:v>
                </c:pt>
                <c:pt idx="9">
                  <c:v>1.99</c:v>
                </c:pt>
                <c:pt idx="10">
                  <c:v>1.89</c:v>
                </c:pt>
                <c:pt idx="11">
                  <c:v>1.84</c:v>
                </c:pt>
                <c:pt idx="12">
                  <c:v>1.76</c:v>
                </c:pt>
                <c:pt idx="13">
                  <c:v>1.61</c:v>
                </c:pt>
                <c:pt idx="14">
                  <c:v>1.41</c:v>
                </c:pt>
                <c:pt idx="15">
                  <c:v>1.22</c:v>
                </c:pt>
                <c:pt idx="16">
                  <c:v>1.03</c:v>
                </c:pt>
                <c:pt idx="17">
                  <c:v>0.85</c:v>
                </c:pt>
                <c:pt idx="18">
                  <c:v>0.67</c:v>
                </c:pt>
                <c:pt idx="19">
                  <c:v>0.47</c:v>
                </c:pt>
                <c:pt idx="20">
                  <c:v>0.27</c:v>
                </c:pt>
              </c:numCache>
            </c:numRef>
          </c:val>
          <c:smooth val="0"/>
        </c:ser>
        <c:ser>
          <c:idx val="0"/>
          <c:order val="1"/>
          <c:tx>
            <c:strRef>
              <c:f>'[UNUP_RuralUrbanPop.xlsx]WUP2010-Transformed'!$H$3</c:f>
              <c:strCache>
                <c:ptCount val="1"/>
                <c:pt idx="0">
                  <c:v>World</c:v>
                </c:pt>
              </c:strCache>
            </c:strRef>
          </c:tx>
          <c:spPr>
            <a:ln>
              <a:solidFill>
                <a:schemeClr val="bg2">
                  <a:lumMod val="50000"/>
                </a:schemeClr>
              </a:solidFill>
            </a:ln>
          </c:spPr>
          <c:marker>
            <c:symbol val="square"/>
            <c:size val="7"/>
            <c:spPr>
              <a:noFill/>
              <a:ln w="25400">
                <a:solidFill>
                  <a:schemeClr val="bg2">
                    <a:lumMod val="50000"/>
                  </a:schemeClr>
                </a:solidFill>
              </a:ln>
            </c:spPr>
          </c:marker>
          <c:cat>
            <c:strRef>
              <c:f>'[UNUP_RuralUrbanPop.xlsx]WUP2010-Transformed'!$G$4:$G$24</c:f>
              <c:strCache>
                <c:ptCount val="21"/>
                <c:pt idx="0">
                  <c:v>1950-1955</c:v>
                </c:pt>
                <c:pt idx="1">
                  <c:v>1955-1960</c:v>
                </c:pt>
                <c:pt idx="2">
                  <c:v>1960-1965</c:v>
                </c:pt>
                <c:pt idx="3">
                  <c:v>1965-1970</c:v>
                </c:pt>
                <c:pt idx="4">
                  <c:v>1970-1975</c:v>
                </c:pt>
                <c:pt idx="5">
                  <c:v>1975-1980</c:v>
                </c:pt>
                <c:pt idx="6">
                  <c:v>1980-1985</c:v>
                </c:pt>
                <c:pt idx="7">
                  <c:v>1985-1990</c:v>
                </c:pt>
                <c:pt idx="8">
                  <c:v>1990-1995</c:v>
                </c:pt>
                <c:pt idx="9">
                  <c:v>1995-2000</c:v>
                </c:pt>
                <c:pt idx="10">
                  <c:v>2000-2005</c:v>
                </c:pt>
                <c:pt idx="11">
                  <c:v>2005-2010</c:v>
                </c:pt>
                <c:pt idx="12">
                  <c:v>2010-2015</c:v>
                </c:pt>
                <c:pt idx="13">
                  <c:v>2015-2020</c:v>
                </c:pt>
                <c:pt idx="14">
                  <c:v>2020-2025</c:v>
                </c:pt>
                <c:pt idx="15">
                  <c:v>2025-2030</c:v>
                </c:pt>
                <c:pt idx="16">
                  <c:v>2030-2035</c:v>
                </c:pt>
                <c:pt idx="17">
                  <c:v>2035-2040</c:v>
                </c:pt>
                <c:pt idx="18">
                  <c:v>2040-2045</c:v>
                </c:pt>
                <c:pt idx="19">
                  <c:v>2045-2050</c:v>
                </c:pt>
                <c:pt idx="20">
                  <c:v>2050-2055</c:v>
                </c:pt>
              </c:strCache>
            </c:strRef>
          </c:cat>
          <c:val>
            <c:numRef>
              <c:f>'[UNUP_RuralUrbanPop.xlsx]WUP2010-Transformed'!$H$4:$H$24</c:f>
              <c:numCache>
                <c:formatCode>General</c:formatCode>
                <c:ptCount val="21"/>
                <c:pt idx="0">
                  <c:v>1.24</c:v>
                </c:pt>
                <c:pt idx="1">
                  <c:v>1.2</c:v>
                </c:pt>
                <c:pt idx="2">
                  <c:v>1.24</c:v>
                </c:pt>
                <c:pt idx="3">
                  <c:v>1.74</c:v>
                </c:pt>
                <c:pt idx="4">
                  <c:v>1.6</c:v>
                </c:pt>
                <c:pt idx="5">
                  <c:v>1.23</c:v>
                </c:pt>
                <c:pt idx="6">
                  <c:v>1.1399999999999999</c:v>
                </c:pt>
                <c:pt idx="7">
                  <c:v>1.1299999999999999</c:v>
                </c:pt>
                <c:pt idx="8">
                  <c:v>0.89</c:v>
                </c:pt>
                <c:pt idx="9">
                  <c:v>0.64</c:v>
                </c:pt>
                <c:pt idx="10">
                  <c:v>0.27</c:v>
                </c:pt>
                <c:pt idx="11">
                  <c:v>0.17</c:v>
                </c:pt>
                <c:pt idx="12">
                  <c:v>0.12</c:v>
                </c:pt>
                <c:pt idx="13">
                  <c:v>0.05</c:v>
                </c:pt>
                <c:pt idx="14">
                  <c:v>-0.04</c:v>
                </c:pt>
                <c:pt idx="15">
                  <c:v>-0.14000000000000001</c:v>
                </c:pt>
                <c:pt idx="16">
                  <c:v>-0.24</c:v>
                </c:pt>
                <c:pt idx="17">
                  <c:v>-0.37</c:v>
                </c:pt>
                <c:pt idx="18">
                  <c:v>-0.51</c:v>
                </c:pt>
                <c:pt idx="19">
                  <c:v>-0.66</c:v>
                </c:pt>
                <c:pt idx="20">
                  <c:v>-0.8</c:v>
                </c:pt>
              </c:numCache>
            </c:numRef>
          </c:val>
          <c:smooth val="0"/>
        </c:ser>
        <c:ser>
          <c:idx val="2"/>
          <c:order val="2"/>
          <c:tx>
            <c:strRef>
              <c:f>'[UNUP_RuralUrbanPop.xlsx]WUP2010-Transformed'!$J$3</c:f>
              <c:strCache>
                <c:ptCount val="1"/>
                <c:pt idx="0">
                  <c:v>So Asia</c:v>
                </c:pt>
              </c:strCache>
            </c:strRef>
          </c:tx>
          <c:spPr>
            <a:ln w="25400">
              <a:solidFill>
                <a:srgbClr val="006600"/>
              </a:solidFill>
              <a:prstDash val="sysDash"/>
            </a:ln>
          </c:spPr>
          <c:marker>
            <c:symbol val="square"/>
            <c:size val="7"/>
            <c:spPr>
              <a:noFill/>
              <a:ln w="25400">
                <a:solidFill>
                  <a:srgbClr val="006600"/>
                </a:solidFill>
              </a:ln>
            </c:spPr>
          </c:marker>
          <c:cat>
            <c:strRef>
              <c:f>'[UNUP_RuralUrbanPop.xlsx]WUP2010-Transformed'!$G$4:$G$24</c:f>
              <c:strCache>
                <c:ptCount val="21"/>
                <c:pt idx="0">
                  <c:v>1950-1955</c:v>
                </c:pt>
                <c:pt idx="1">
                  <c:v>1955-1960</c:v>
                </c:pt>
                <c:pt idx="2">
                  <c:v>1960-1965</c:v>
                </c:pt>
                <c:pt idx="3">
                  <c:v>1965-1970</c:v>
                </c:pt>
                <c:pt idx="4">
                  <c:v>1970-1975</c:v>
                </c:pt>
                <c:pt idx="5">
                  <c:v>1975-1980</c:v>
                </c:pt>
                <c:pt idx="6">
                  <c:v>1980-1985</c:v>
                </c:pt>
                <c:pt idx="7">
                  <c:v>1985-1990</c:v>
                </c:pt>
                <c:pt idx="8">
                  <c:v>1990-1995</c:v>
                </c:pt>
                <c:pt idx="9">
                  <c:v>1995-2000</c:v>
                </c:pt>
                <c:pt idx="10">
                  <c:v>2000-2005</c:v>
                </c:pt>
                <c:pt idx="11">
                  <c:v>2005-2010</c:v>
                </c:pt>
                <c:pt idx="12">
                  <c:v>2010-2015</c:v>
                </c:pt>
                <c:pt idx="13">
                  <c:v>2015-2020</c:v>
                </c:pt>
                <c:pt idx="14">
                  <c:v>2020-2025</c:v>
                </c:pt>
                <c:pt idx="15">
                  <c:v>2025-2030</c:v>
                </c:pt>
                <c:pt idx="16">
                  <c:v>2030-2035</c:v>
                </c:pt>
                <c:pt idx="17">
                  <c:v>2035-2040</c:v>
                </c:pt>
                <c:pt idx="18">
                  <c:v>2040-2045</c:v>
                </c:pt>
                <c:pt idx="19">
                  <c:v>2045-2050</c:v>
                </c:pt>
                <c:pt idx="20">
                  <c:v>2050-2055</c:v>
                </c:pt>
              </c:strCache>
            </c:strRef>
          </c:cat>
          <c:val>
            <c:numRef>
              <c:f>'[UNUP_RuralUrbanPop.xlsx]WUP2010-Transformed'!$J$4:$J$24</c:f>
              <c:numCache>
                <c:formatCode>General</c:formatCode>
                <c:ptCount val="21"/>
                <c:pt idx="0">
                  <c:v>1.69</c:v>
                </c:pt>
                <c:pt idx="1">
                  <c:v>1.91</c:v>
                </c:pt>
                <c:pt idx="2">
                  <c:v>1.94</c:v>
                </c:pt>
                <c:pt idx="3">
                  <c:v>2.0299999999999998</c:v>
                </c:pt>
                <c:pt idx="4">
                  <c:v>1.81</c:v>
                </c:pt>
                <c:pt idx="5">
                  <c:v>1.91</c:v>
                </c:pt>
                <c:pt idx="6">
                  <c:v>1.99</c:v>
                </c:pt>
                <c:pt idx="7">
                  <c:v>1.93</c:v>
                </c:pt>
                <c:pt idx="8">
                  <c:v>1.78</c:v>
                </c:pt>
                <c:pt idx="9">
                  <c:v>1.52</c:v>
                </c:pt>
                <c:pt idx="10">
                  <c:v>1.18</c:v>
                </c:pt>
                <c:pt idx="11">
                  <c:v>0.97</c:v>
                </c:pt>
                <c:pt idx="12">
                  <c:v>0.86</c:v>
                </c:pt>
                <c:pt idx="13">
                  <c:v>0.6</c:v>
                </c:pt>
                <c:pt idx="14">
                  <c:v>0.34</c:v>
                </c:pt>
                <c:pt idx="15">
                  <c:v>0.06</c:v>
                </c:pt>
                <c:pt idx="16">
                  <c:v>-0.21</c:v>
                </c:pt>
                <c:pt idx="17">
                  <c:v>-0.44</c:v>
                </c:pt>
                <c:pt idx="18">
                  <c:v>-0.65</c:v>
                </c:pt>
                <c:pt idx="19">
                  <c:v>-0.85</c:v>
                </c:pt>
                <c:pt idx="20">
                  <c:v>-1.05</c:v>
                </c:pt>
              </c:numCache>
            </c:numRef>
          </c:val>
          <c:smooth val="0"/>
        </c:ser>
        <c:dLbls>
          <c:showLegendKey val="0"/>
          <c:showVal val="0"/>
          <c:showCatName val="0"/>
          <c:showSerName val="0"/>
          <c:showPercent val="0"/>
          <c:showBubbleSize val="0"/>
        </c:dLbls>
        <c:marker val="1"/>
        <c:smooth val="0"/>
        <c:axId val="11885568"/>
        <c:axId val="124568704"/>
      </c:lineChart>
      <c:catAx>
        <c:axId val="11885568"/>
        <c:scaling>
          <c:orientation val="minMax"/>
        </c:scaling>
        <c:delete val="0"/>
        <c:axPos val="b"/>
        <c:numFmt formatCode="General" sourceLinked="0"/>
        <c:majorTickMark val="out"/>
        <c:minorTickMark val="none"/>
        <c:tickLblPos val="nextTo"/>
        <c:crossAx val="124568704"/>
        <c:crossesAt val="-1.5"/>
        <c:auto val="1"/>
        <c:lblAlgn val="ctr"/>
        <c:lblOffset val="100"/>
        <c:noMultiLvlLbl val="0"/>
      </c:catAx>
      <c:valAx>
        <c:axId val="124568704"/>
        <c:scaling>
          <c:orientation val="minMax"/>
        </c:scaling>
        <c:delete val="0"/>
        <c:axPos val="l"/>
        <c:majorGridlines/>
        <c:numFmt formatCode="#,##0.0" sourceLinked="0"/>
        <c:majorTickMark val="out"/>
        <c:minorTickMark val="none"/>
        <c:tickLblPos val="nextTo"/>
        <c:crossAx val="11885568"/>
        <c:crosses val="autoZero"/>
        <c:crossBetween val="between"/>
      </c:valAx>
    </c:plotArea>
    <c:legend>
      <c:legendPos val="r"/>
      <c:layout>
        <c:manualLayout>
          <c:xMode val="edge"/>
          <c:yMode val="edge"/>
          <c:x val="0.79698556430446199"/>
          <c:y val="0.4623869932925051"/>
          <c:w val="0.1905424321959755"/>
          <c:h val="0.26799540682414696"/>
        </c:manualLayout>
      </c:layout>
      <c:overlay val="0"/>
    </c:legend>
    <c:plotVisOnly val="1"/>
    <c:dispBlanksAs val="gap"/>
    <c:showDLblsOverMax val="0"/>
  </c:chart>
  <c:spPr>
    <a:solidFill>
      <a:schemeClr val="bg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[UNPP_DepRatio.xlsx]chart!$G$18</c:f>
              <c:strCache>
                <c:ptCount val="1"/>
                <c:pt idx="0">
                  <c:v>World</c:v>
                </c:pt>
              </c:strCache>
            </c:strRef>
          </c:tx>
          <c:spPr>
            <a:ln>
              <a:solidFill>
                <a:schemeClr val="bg2">
                  <a:lumMod val="50000"/>
                </a:schemeClr>
              </a:solidFill>
            </a:ln>
          </c:spPr>
          <c:marker>
            <c:symbol val="circle"/>
            <c:size val="7"/>
            <c:spPr>
              <a:solidFill>
                <a:schemeClr val="tx1"/>
              </a:solidFill>
              <a:ln>
                <a:solidFill>
                  <a:schemeClr val="bg2">
                    <a:lumMod val="50000"/>
                  </a:schemeClr>
                </a:solidFill>
              </a:ln>
            </c:spPr>
          </c:marker>
          <c:cat>
            <c:strRef>
              <c:f>[UNPP_DepRatio.xlsx]chart!$H$17:$AB$17</c:f>
              <c:strCach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strCache>
            </c:strRef>
          </c:cat>
          <c:val>
            <c:numRef>
              <c:f>[UNPP_DepRatio.xlsx]chart!$H$18:$AB$18</c:f>
              <c:numCache>
                <c:formatCode>##0.0;\-##0.0;0</c:formatCode>
                <c:ptCount val="21"/>
                <c:pt idx="0">
                  <c:v>65.212000000000003</c:v>
                </c:pt>
                <c:pt idx="1">
                  <c:v>68.831000000000003</c:v>
                </c:pt>
                <c:pt idx="2">
                  <c:v>73.015000000000001</c:v>
                </c:pt>
                <c:pt idx="3">
                  <c:v>75.224000000000004</c:v>
                </c:pt>
                <c:pt idx="4">
                  <c:v>74.828999999999994</c:v>
                </c:pt>
                <c:pt idx="5">
                  <c:v>73.616</c:v>
                </c:pt>
                <c:pt idx="6">
                  <c:v>70.269000000000005</c:v>
                </c:pt>
                <c:pt idx="7">
                  <c:v>66.149000000000001</c:v>
                </c:pt>
                <c:pt idx="8">
                  <c:v>63.77</c:v>
                </c:pt>
                <c:pt idx="9">
                  <c:v>62.161000000000001</c:v>
                </c:pt>
                <c:pt idx="10">
                  <c:v>58.957999999999998</c:v>
                </c:pt>
                <c:pt idx="11">
                  <c:v>55.030999999999999</c:v>
                </c:pt>
                <c:pt idx="12">
                  <c:v>52.4</c:v>
                </c:pt>
                <c:pt idx="13">
                  <c:v>51.616999999999997</c:v>
                </c:pt>
                <c:pt idx="14">
                  <c:v>52.162999999999997</c:v>
                </c:pt>
                <c:pt idx="15">
                  <c:v>52.478000000000002</c:v>
                </c:pt>
                <c:pt idx="16">
                  <c:v>53.021999999999998</c:v>
                </c:pt>
                <c:pt idx="17">
                  <c:v>54.177999999999997</c:v>
                </c:pt>
                <c:pt idx="18">
                  <c:v>55.493000000000002</c:v>
                </c:pt>
                <c:pt idx="19">
                  <c:v>56.488999999999997</c:v>
                </c:pt>
                <c:pt idx="20">
                  <c:v>58.058</c:v>
                </c:pt>
              </c:numCache>
            </c:numRef>
          </c:val>
          <c:smooth val="0"/>
        </c:ser>
        <c:ser>
          <c:idx val="1"/>
          <c:order val="1"/>
          <c:tx>
            <c:strRef>
              <c:f>[UNPP_DepRatio.xlsx]chart!$G$19</c:f>
              <c:strCache>
                <c:ptCount val="1"/>
                <c:pt idx="0">
                  <c:v>SSAfrica</c:v>
                </c:pt>
              </c:strCache>
            </c:strRef>
          </c:tx>
          <c:spPr>
            <a:ln w="31750">
              <a:solidFill>
                <a:srgbClr val="0066FF"/>
              </a:solidFill>
            </a:ln>
          </c:spPr>
          <c:marker>
            <c:symbol val="circle"/>
            <c:size val="7"/>
            <c:spPr>
              <a:solidFill>
                <a:srgbClr val="0066FF"/>
              </a:solidFill>
              <a:ln w="25400">
                <a:solidFill>
                  <a:srgbClr val="0066FF"/>
                </a:solidFill>
              </a:ln>
            </c:spPr>
          </c:marker>
          <c:cat>
            <c:strRef>
              <c:f>[UNPP_DepRatio.xlsx]chart!$H$17:$AB$17</c:f>
              <c:strCach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strCache>
            </c:strRef>
          </c:cat>
          <c:val>
            <c:numRef>
              <c:f>[UNPP_DepRatio.xlsx]chart!$H$19:$AB$19</c:f>
              <c:numCache>
                <c:formatCode>##0.0;\-##0.0;0</c:formatCode>
                <c:ptCount val="21"/>
                <c:pt idx="0">
                  <c:v>82.113</c:v>
                </c:pt>
                <c:pt idx="1">
                  <c:v>83.403000000000006</c:v>
                </c:pt>
                <c:pt idx="2">
                  <c:v>85.132999999999996</c:v>
                </c:pt>
                <c:pt idx="3">
                  <c:v>87.417000000000002</c:v>
                </c:pt>
                <c:pt idx="4">
                  <c:v>89.373000000000005</c:v>
                </c:pt>
                <c:pt idx="5">
                  <c:v>91.323999999999998</c:v>
                </c:pt>
                <c:pt idx="6">
                  <c:v>92.721000000000004</c:v>
                </c:pt>
                <c:pt idx="7">
                  <c:v>93.537000000000006</c:v>
                </c:pt>
                <c:pt idx="8">
                  <c:v>93.043999999999997</c:v>
                </c:pt>
                <c:pt idx="9">
                  <c:v>90.596000000000004</c:v>
                </c:pt>
                <c:pt idx="10">
                  <c:v>88.323999999999998</c:v>
                </c:pt>
                <c:pt idx="11">
                  <c:v>86.150999999999996</c:v>
                </c:pt>
                <c:pt idx="12">
                  <c:v>83.85</c:v>
                </c:pt>
                <c:pt idx="13">
                  <c:v>81.216999999999999</c:v>
                </c:pt>
                <c:pt idx="14">
                  <c:v>77.989999999999995</c:v>
                </c:pt>
                <c:pt idx="15">
                  <c:v>74.459999999999994</c:v>
                </c:pt>
                <c:pt idx="16">
                  <c:v>70.653999999999996</c:v>
                </c:pt>
                <c:pt idx="17">
                  <c:v>66.984999999999999</c:v>
                </c:pt>
                <c:pt idx="18">
                  <c:v>64.099000000000004</c:v>
                </c:pt>
                <c:pt idx="19">
                  <c:v>61.887</c:v>
                </c:pt>
                <c:pt idx="20">
                  <c:v>60.05</c:v>
                </c:pt>
              </c:numCache>
            </c:numRef>
          </c:val>
          <c:smooth val="0"/>
        </c:ser>
        <c:ser>
          <c:idx val="2"/>
          <c:order val="2"/>
          <c:tx>
            <c:strRef>
              <c:f>[UNPP_DepRatio.xlsx]chart!$G$20</c:f>
              <c:strCache>
                <c:ptCount val="1"/>
                <c:pt idx="0">
                  <c:v>SoAsia</c:v>
                </c:pt>
              </c:strCache>
            </c:strRef>
          </c:tx>
          <c:spPr>
            <a:ln w="31750">
              <a:solidFill>
                <a:srgbClr val="006600"/>
              </a:solidFill>
              <a:prstDash val="sysDash"/>
            </a:ln>
          </c:spPr>
          <c:marker>
            <c:symbol val="circle"/>
            <c:size val="7"/>
            <c:spPr>
              <a:solidFill>
                <a:srgbClr val="006600"/>
              </a:solidFill>
              <a:ln w="25400">
                <a:solidFill>
                  <a:srgbClr val="006600"/>
                </a:solidFill>
              </a:ln>
            </c:spPr>
          </c:marker>
          <c:cat>
            <c:strRef>
              <c:f>[UNPP_DepRatio.xlsx]chart!$H$17:$AB$17</c:f>
              <c:strCache>
                <c:ptCount val="21"/>
                <c:pt idx="0">
                  <c:v>1950</c:v>
                </c:pt>
                <c:pt idx="1">
                  <c:v>1955</c:v>
                </c:pt>
                <c:pt idx="2">
                  <c:v>1960</c:v>
                </c:pt>
                <c:pt idx="3">
                  <c:v>1965</c:v>
                </c:pt>
                <c:pt idx="4">
                  <c:v>1970</c:v>
                </c:pt>
                <c:pt idx="5">
                  <c:v>1975</c:v>
                </c:pt>
                <c:pt idx="6">
                  <c:v>1980</c:v>
                </c:pt>
                <c:pt idx="7">
                  <c:v>1985</c:v>
                </c:pt>
                <c:pt idx="8">
                  <c:v>1990</c:v>
                </c:pt>
                <c:pt idx="9">
                  <c:v>1995</c:v>
                </c:pt>
                <c:pt idx="10">
                  <c:v>2000</c:v>
                </c:pt>
                <c:pt idx="11">
                  <c:v>2005</c:v>
                </c:pt>
                <c:pt idx="12">
                  <c:v>2010</c:v>
                </c:pt>
                <c:pt idx="13">
                  <c:v>2015</c:v>
                </c:pt>
                <c:pt idx="14">
                  <c:v>2020</c:v>
                </c:pt>
                <c:pt idx="15">
                  <c:v>2025</c:v>
                </c:pt>
                <c:pt idx="16">
                  <c:v>2030</c:v>
                </c:pt>
                <c:pt idx="17">
                  <c:v>2035</c:v>
                </c:pt>
                <c:pt idx="18">
                  <c:v>2040</c:v>
                </c:pt>
                <c:pt idx="19">
                  <c:v>2045</c:v>
                </c:pt>
                <c:pt idx="20">
                  <c:v>2050</c:v>
                </c:pt>
              </c:strCache>
            </c:strRef>
          </c:cat>
          <c:val>
            <c:numRef>
              <c:f>[UNPP_DepRatio.xlsx]chart!$H$20:$AB$20</c:f>
              <c:numCache>
                <c:formatCode>##0.0;\-##0.0;0</c:formatCode>
                <c:ptCount val="21"/>
                <c:pt idx="0">
                  <c:v>71.305999999999997</c:v>
                </c:pt>
                <c:pt idx="1">
                  <c:v>74.902000000000001</c:v>
                </c:pt>
                <c:pt idx="2">
                  <c:v>79.14</c:v>
                </c:pt>
                <c:pt idx="3">
                  <c:v>82.846999999999994</c:v>
                </c:pt>
                <c:pt idx="4">
                  <c:v>81.736000000000004</c:v>
                </c:pt>
                <c:pt idx="5">
                  <c:v>80.328999999999994</c:v>
                </c:pt>
                <c:pt idx="6">
                  <c:v>79</c:v>
                </c:pt>
                <c:pt idx="7">
                  <c:v>77.518000000000001</c:v>
                </c:pt>
                <c:pt idx="8">
                  <c:v>75.739999999999995</c:v>
                </c:pt>
                <c:pt idx="9">
                  <c:v>72.024000000000001</c:v>
                </c:pt>
                <c:pt idx="10">
                  <c:v>66.662999999999997</c:v>
                </c:pt>
                <c:pt idx="11">
                  <c:v>60.734000000000002</c:v>
                </c:pt>
                <c:pt idx="12">
                  <c:v>56.116999999999997</c:v>
                </c:pt>
                <c:pt idx="13">
                  <c:v>52.530999999999999</c:v>
                </c:pt>
                <c:pt idx="14">
                  <c:v>50.491999999999997</c:v>
                </c:pt>
                <c:pt idx="15">
                  <c:v>48.606999999999999</c:v>
                </c:pt>
                <c:pt idx="16">
                  <c:v>47.116999999999997</c:v>
                </c:pt>
                <c:pt idx="17">
                  <c:v>46.223999999999997</c:v>
                </c:pt>
                <c:pt idx="18">
                  <c:v>45.938000000000002</c:v>
                </c:pt>
                <c:pt idx="19">
                  <c:v>46.646999999999998</c:v>
                </c:pt>
                <c:pt idx="20">
                  <c:v>48.155999999999999</c:v>
                </c:pt>
              </c:numCache>
            </c:numRef>
          </c:val>
          <c:smooth val="0"/>
        </c:ser>
        <c:dLbls>
          <c:showLegendKey val="0"/>
          <c:showVal val="0"/>
          <c:showCatName val="0"/>
          <c:showSerName val="0"/>
          <c:showPercent val="0"/>
          <c:showBubbleSize val="0"/>
        </c:dLbls>
        <c:marker val="1"/>
        <c:smooth val="0"/>
        <c:axId val="125181312"/>
        <c:axId val="125195776"/>
      </c:lineChart>
      <c:catAx>
        <c:axId val="125181312"/>
        <c:scaling>
          <c:orientation val="minMax"/>
        </c:scaling>
        <c:delete val="0"/>
        <c:axPos val="b"/>
        <c:numFmt formatCode="General" sourceLinked="0"/>
        <c:majorTickMark val="out"/>
        <c:minorTickMark val="none"/>
        <c:tickLblPos val="nextTo"/>
        <c:crossAx val="125195776"/>
        <c:crosses val="autoZero"/>
        <c:auto val="1"/>
        <c:lblAlgn val="ctr"/>
        <c:lblOffset val="100"/>
        <c:noMultiLvlLbl val="0"/>
      </c:catAx>
      <c:valAx>
        <c:axId val="125195776"/>
        <c:scaling>
          <c:orientation val="minMax"/>
          <c:min val="40"/>
        </c:scaling>
        <c:delete val="0"/>
        <c:axPos val="l"/>
        <c:majorGridlines/>
        <c:numFmt formatCode="#,##0" sourceLinked="0"/>
        <c:majorTickMark val="out"/>
        <c:minorTickMark val="none"/>
        <c:tickLblPos val="nextTo"/>
        <c:crossAx val="12518131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400128555359152E-2"/>
          <c:y val="3.9561046248529276E-2"/>
          <c:w val="0.89157827236459086"/>
          <c:h val="0.77829328446013224"/>
        </c:manualLayout>
      </c:layout>
      <c:lineChart>
        <c:grouping val="standard"/>
        <c:varyColors val="0"/>
        <c:ser>
          <c:idx val="3"/>
          <c:order val="0"/>
          <c:tx>
            <c:strRef>
              <c:f>'[CerealYields_USDA-PSD.xlsx]Sheet1'!$AJ$3</c:f>
              <c:strCache>
                <c:ptCount val="1"/>
                <c:pt idx="0">
                  <c:v>World</c:v>
                </c:pt>
              </c:strCache>
            </c:strRef>
          </c:tx>
          <c:spPr>
            <a:ln>
              <a:solidFill>
                <a:srgbClr val="808080">
                  <a:lumMod val="50000"/>
                </a:srgbClr>
              </a:solidFill>
            </a:ln>
          </c:spPr>
          <c:marker>
            <c:symbol val="none"/>
          </c:marker>
          <c:cat>
            <c:numRef>
              <c:f>'[CerealYields_USDA-PSD.xlsx]Sheet1'!$AE$4:$AE$57</c:f>
              <c:numCache>
                <c:formatCode>General</c:formatCode>
                <c:ptCount val="5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numCache>
            </c:numRef>
          </c:cat>
          <c:val>
            <c:numRef>
              <c:f>'[CerealYields_USDA-PSD.xlsx]Sheet1'!$AJ$4:$AJ$57</c:f>
              <c:numCache>
                <c:formatCode>0.00</c:formatCode>
                <c:ptCount val="54"/>
                <c:pt idx="1">
                  <c:v>1.2898052960965249</c:v>
                </c:pt>
                <c:pt idx="2">
                  <c:v>1.2595715451534946</c:v>
                </c:pt>
                <c:pt idx="3">
                  <c:v>1.3266396485776504</c:v>
                </c:pt>
                <c:pt idx="4">
                  <c:v>1.3230306965925409</c:v>
                </c:pt>
                <c:pt idx="5">
                  <c:v>1.3799539195068504</c:v>
                </c:pt>
                <c:pt idx="6">
                  <c:v>1.386107467699625</c:v>
                </c:pt>
                <c:pt idx="7">
                  <c:v>1.5095916394441569</c:v>
                </c:pt>
                <c:pt idx="8">
                  <c:v>1.5247262783324289</c:v>
                </c:pt>
                <c:pt idx="9">
                  <c:v>1.5704194563525755</c:v>
                </c:pt>
                <c:pt idx="10">
                  <c:v>1.5825249077449577</c:v>
                </c:pt>
                <c:pt idx="11">
                  <c:v>1.6273757260315305</c:v>
                </c:pt>
                <c:pt idx="12">
                  <c:v>1.7519372000446445</c:v>
                </c:pt>
                <c:pt idx="13">
                  <c:v>1.7258461580362505</c:v>
                </c:pt>
                <c:pt idx="14">
                  <c:v>1.8207506179585062</c:v>
                </c:pt>
                <c:pt idx="15">
                  <c:v>1.7429445747048864</c:v>
                </c:pt>
                <c:pt idx="16">
                  <c:v>1.747987362260657</c:v>
                </c:pt>
                <c:pt idx="17">
                  <c:v>1.8737080973893128</c:v>
                </c:pt>
                <c:pt idx="18">
                  <c:v>1.8484533380794288</c:v>
                </c:pt>
                <c:pt idx="19">
                  <c:v>2.0271143741250599</c:v>
                </c:pt>
                <c:pt idx="20">
                  <c:v>1.9840639637775122</c:v>
                </c:pt>
                <c:pt idx="21">
                  <c:v>1.9796362729753314</c:v>
                </c:pt>
                <c:pt idx="22">
                  <c:v>2.0240386585335872</c:v>
                </c:pt>
                <c:pt idx="23">
                  <c:v>2.1367826826310581</c:v>
                </c:pt>
                <c:pt idx="24">
                  <c:v>2.0741985525883035</c:v>
                </c:pt>
                <c:pt idx="25">
                  <c:v>2.2948595521815012</c:v>
                </c:pt>
                <c:pt idx="26">
                  <c:v>2.3007636574510748</c:v>
                </c:pt>
                <c:pt idx="27">
                  <c:v>2.3423167768834685</c:v>
                </c:pt>
                <c:pt idx="28">
                  <c:v>2.3329753376428823</c:v>
                </c:pt>
                <c:pt idx="29">
                  <c:v>2.2498886110413672</c:v>
                </c:pt>
                <c:pt idx="30">
                  <c:v>2.4009531123280201</c:v>
                </c:pt>
                <c:pt idx="31">
                  <c:v>2.5515261395203934</c:v>
                </c:pt>
                <c:pt idx="32">
                  <c:v>2.4712184442574259</c:v>
                </c:pt>
                <c:pt idx="33">
                  <c:v>2.5766779801897903</c:v>
                </c:pt>
                <c:pt idx="34">
                  <c:v>2.5085668034715898</c:v>
                </c:pt>
                <c:pt idx="35">
                  <c:v>2.575725540278794</c:v>
                </c:pt>
                <c:pt idx="36">
                  <c:v>2.5253213424645375</c:v>
                </c:pt>
                <c:pt idx="37">
                  <c:v>2.6866142546066296</c:v>
                </c:pt>
                <c:pt idx="38">
                  <c:v>2.7327904663284777</c:v>
                </c:pt>
                <c:pt idx="39">
                  <c:v>2.7840001661457308</c:v>
                </c:pt>
                <c:pt idx="40">
                  <c:v>2.8283581639150337</c:v>
                </c:pt>
                <c:pt idx="41">
                  <c:v>2.7867791545299507</c:v>
                </c:pt>
                <c:pt idx="42">
                  <c:v>2.8270373906963107</c:v>
                </c:pt>
                <c:pt idx="43">
                  <c:v>2.8024995615613952</c:v>
                </c:pt>
                <c:pt idx="44">
                  <c:v>2.819243147062962</c:v>
                </c:pt>
                <c:pt idx="45">
                  <c:v>3.0630802807232129</c:v>
                </c:pt>
                <c:pt idx="46">
                  <c:v>3.0040880212785601</c:v>
                </c:pt>
                <c:pt idx="47">
                  <c:v>2.9946064644799932</c:v>
                </c:pt>
                <c:pt idx="48">
                  <c:v>3.0899366845740599</c:v>
                </c:pt>
                <c:pt idx="49">
                  <c:v>3.2310884453618218</c:v>
                </c:pt>
                <c:pt idx="50">
                  <c:v>3.2606346945005744</c:v>
                </c:pt>
                <c:pt idx="51">
                  <c:v>3.2447473771905897</c:v>
                </c:pt>
                <c:pt idx="52">
                  <c:v>3.3425140580899457</c:v>
                </c:pt>
                <c:pt idx="53">
                  <c:v>3.2653568320278503</c:v>
                </c:pt>
              </c:numCache>
            </c:numRef>
          </c:val>
          <c:smooth val="0"/>
        </c:ser>
        <c:ser>
          <c:idx val="1"/>
          <c:order val="1"/>
          <c:tx>
            <c:strRef>
              <c:f>'[CerealYields_USDA-PSD.xlsx]Sheet1'!$AH$3</c:f>
              <c:strCache>
                <c:ptCount val="1"/>
                <c:pt idx="0">
                  <c:v>Southeast Asia</c:v>
                </c:pt>
              </c:strCache>
            </c:strRef>
          </c:tx>
          <c:marker>
            <c:symbol val="none"/>
          </c:marker>
          <c:cat>
            <c:numRef>
              <c:f>'[CerealYields_USDA-PSD.xlsx]Sheet1'!$AE$4:$AE$57</c:f>
              <c:numCache>
                <c:formatCode>General</c:formatCode>
                <c:ptCount val="5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numCache>
            </c:numRef>
          </c:cat>
          <c:val>
            <c:numRef>
              <c:f>'[CerealYields_USDA-PSD.xlsx]Sheet1'!$AH$4:$AH$57</c:f>
              <c:numCache>
                <c:formatCode>0.00</c:formatCode>
                <c:ptCount val="54"/>
                <c:pt idx="1">
                  <c:v>1.0868130549556037</c:v>
                </c:pt>
                <c:pt idx="2">
                  <c:v>1.0645487837556198</c:v>
                </c:pt>
                <c:pt idx="3">
                  <c:v>1.1054323912675579</c:v>
                </c:pt>
                <c:pt idx="4">
                  <c:v>1.1016885553470919</c:v>
                </c:pt>
                <c:pt idx="5">
                  <c:v>1.1133983979879165</c:v>
                </c:pt>
                <c:pt idx="6">
                  <c:v>1.111023599898737</c:v>
                </c:pt>
                <c:pt idx="7">
                  <c:v>1.0700777167714384</c:v>
                </c:pt>
                <c:pt idx="8">
                  <c:v>1.1016321104291007</c:v>
                </c:pt>
                <c:pt idx="9">
                  <c:v>1.1320506628025546</c:v>
                </c:pt>
                <c:pt idx="10">
                  <c:v>1.220122892022846</c:v>
                </c:pt>
                <c:pt idx="11">
                  <c:v>1.2760247792276262</c:v>
                </c:pt>
                <c:pt idx="12">
                  <c:v>1.2777748581038471</c:v>
                </c:pt>
                <c:pt idx="13">
                  <c:v>1.2354817238892895</c:v>
                </c:pt>
                <c:pt idx="14">
                  <c:v>1.3180653833472824</c:v>
                </c:pt>
                <c:pt idx="15">
                  <c:v>1.310984635802154</c:v>
                </c:pt>
                <c:pt idx="16">
                  <c:v>1.3268007691169945</c:v>
                </c:pt>
                <c:pt idx="17">
                  <c:v>1.3694458932518689</c:v>
                </c:pt>
                <c:pt idx="18">
                  <c:v>1.2950689097535661</c:v>
                </c:pt>
                <c:pt idx="19">
                  <c:v>1.4099358447113013</c:v>
                </c:pt>
                <c:pt idx="20">
                  <c:v>1.4505057803468209</c:v>
                </c:pt>
                <c:pt idx="21">
                  <c:v>1.5476397203308505</c:v>
                </c:pt>
                <c:pt idx="22">
                  <c:v>1.6196185286103542</c:v>
                </c:pt>
                <c:pt idx="23">
                  <c:v>1.6599171328916875</c:v>
                </c:pt>
                <c:pt idx="24">
                  <c:v>1.7329876576037582</c:v>
                </c:pt>
                <c:pt idx="25">
                  <c:v>1.7725398022085237</c:v>
                </c:pt>
                <c:pt idx="26">
                  <c:v>1.790520810634125</c:v>
                </c:pt>
                <c:pt idx="27">
                  <c:v>1.7357404041952222</c:v>
                </c:pt>
                <c:pt idx="28">
                  <c:v>1.7900277258075423</c:v>
                </c:pt>
                <c:pt idx="29">
                  <c:v>1.8647709590092298</c:v>
                </c:pt>
                <c:pt idx="30">
                  <c:v>1.8942981422357454</c:v>
                </c:pt>
                <c:pt idx="31">
                  <c:v>1.886017041730391</c:v>
                </c:pt>
                <c:pt idx="32">
                  <c:v>1.9711488589211619</c:v>
                </c:pt>
                <c:pt idx="33">
                  <c:v>1.9748400669786612</c:v>
                </c:pt>
                <c:pt idx="34">
                  <c:v>2.0061867266591675</c:v>
                </c:pt>
                <c:pt idx="35">
                  <c:v>2.0413183910181001</c:v>
                </c:pt>
                <c:pt idx="36">
                  <c:v>2.0925142392188771</c:v>
                </c:pt>
                <c:pt idx="37">
                  <c:v>2.0795810654791356</c:v>
                </c:pt>
                <c:pt idx="38">
                  <c:v>2.0594441270100399</c:v>
                </c:pt>
                <c:pt idx="39">
                  <c:v>2.1090873055197701</c:v>
                </c:pt>
                <c:pt idx="40">
                  <c:v>2.1612339815923227</c:v>
                </c:pt>
                <c:pt idx="41">
                  <c:v>2.2330164388987916</c:v>
                </c:pt>
                <c:pt idx="42">
                  <c:v>2.2324501234664682</c:v>
                </c:pt>
                <c:pt idx="43">
                  <c:v>2.2512786345554665</c:v>
                </c:pt>
                <c:pt idx="44">
                  <c:v>2.3057549137815543</c:v>
                </c:pt>
                <c:pt idx="45">
                  <c:v>2.3188180999980852</c:v>
                </c:pt>
                <c:pt idx="46">
                  <c:v>2.3593536899530232</c:v>
                </c:pt>
                <c:pt idx="47">
                  <c:v>2.3880812590272176</c:v>
                </c:pt>
                <c:pt idx="48">
                  <c:v>2.4980070211365466</c:v>
                </c:pt>
                <c:pt idx="49">
                  <c:v>2.5426829268292681</c:v>
                </c:pt>
                <c:pt idx="50">
                  <c:v>2.4692362286400611</c:v>
                </c:pt>
                <c:pt idx="51">
                  <c:v>2.4960746097378821</c:v>
                </c:pt>
                <c:pt idx="52">
                  <c:v>2.5680024672096948</c:v>
                </c:pt>
                <c:pt idx="53">
                  <c:v>2.602423825223724</c:v>
                </c:pt>
              </c:numCache>
            </c:numRef>
          </c:val>
          <c:smooth val="0"/>
        </c:ser>
        <c:ser>
          <c:idx val="0"/>
          <c:order val="2"/>
          <c:tx>
            <c:strRef>
              <c:f>'[CerealYields_USDA-PSD.xlsx]Sheet1'!$AG$3</c:f>
              <c:strCache>
                <c:ptCount val="1"/>
                <c:pt idx="0">
                  <c:v>South Asia</c:v>
                </c:pt>
              </c:strCache>
            </c:strRef>
          </c:tx>
          <c:spPr>
            <a:ln w="31750">
              <a:solidFill>
                <a:srgbClr val="006600"/>
              </a:solidFill>
            </a:ln>
          </c:spPr>
          <c:marker>
            <c:symbol val="none"/>
          </c:marker>
          <c:cat>
            <c:numRef>
              <c:f>'[CerealYields_USDA-PSD.xlsx]Sheet1'!$AE$4:$AE$57</c:f>
              <c:numCache>
                <c:formatCode>General</c:formatCode>
                <c:ptCount val="5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numCache>
            </c:numRef>
          </c:cat>
          <c:val>
            <c:numRef>
              <c:f>'[CerealYields_USDA-PSD.xlsx]Sheet1'!$AG$4:$AG$57</c:f>
              <c:numCache>
                <c:formatCode>0.00</c:formatCode>
                <c:ptCount val="54"/>
                <c:pt idx="1">
                  <c:v>0.79018290989865336</c:v>
                </c:pt>
                <c:pt idx="2">
                  <c:v>0.80562966332234109</c:v>
                </c:pt>
                <c:pt idx="3">
                  <c:v>0.79616090888808799</c:v>
                </c:pt>
                <c:pt idx="4">
                  <c:v>0.81997155732227611</c:v>
                </c:pt>
                <c:pt idx="5">
                  <c:v>0.83351822839480039</c:v>
                </c:pt>
                <c:pt idx="6">
                  <c:v>0.7579805143329611</c:v>
                </c:pt>
                <c:pt idx="7">
                  <c:v>0.75268475403357449</c:v>
                </c:pt>
                <c:pt idx="8">
                  <c:v>0.84559516916204813</c:v>
                </c:pt>
                <c:pt idx="9">
                  <c:v>0.89708745707937787</c:v>
                </c:pt>
                <c:pt idx="10">
                  <c:v>0.91621346425555095</c:v>
                </c:pt>
                <c:pt idx="11">
                  <c:v>0.96954230235783634</c:v>
                </c:pt>
                <c:pt idx="12">
                  <c:v>0.95345554860543069</c:v>
                </c:pt>
                <c:pt idx="13">
                  <c:v>0.94709474673189376</c:v>
                </c:pt>
                <c:pt idx="14">
                  <c:v>0.99971409363819708</c:v>
                </c:pt>
                <c:pt idx="15">
                  <c:v>0.94161896843922877</c:v>
                </c:pt>
                <c:pt idx="16">
                  <c:v>1.0660256962332548</c:v>
                </c:pt>
                <c:pt idx="17">
                  <c:v>1.0450010945366983</c:v>
                </c:pt>
                <c:pt idx="18">
                  <c:v>1.1240006114805472</c:v>
                </c:pt>
                <c:pt idx="19">
                  <c:v>1.1485825927643432</c:v>
                </c:pt>
                <c:pt idx="20">
                  <c:v>1.0799374236874237</c:v>
                </c:pt>
                <c:pt idx="21">
                  <c:v>1.1644968345531514</c:v>
                </c:pt>
                <c:pt idx="22">
                  <c:v>1.2044839090949895</c:v>
                </c:pt>
                <c:pt idx="23">
                  <c:v>1.1790575674239099</c:v>
                </c:pt>
                <c:pt idx="24">
                  <c:v>1.3214464870606981</c:v>
                </c:pt>
                <c:pt idx="25">
                  <c:v>1.3182740662259562</c:v>
                </c:pt>
                <c:pt idx="26">
                  <c:v>1.3216692742809002</c:v>
                </c:pt>
                <c:pt idx="27">
                  <c:v>1.3513652095885142</c:v>
                </c:pt>
                <c:pt idx="28">
                  <c:v>1.316335533882683</c:v>
                </c:pt>
                <c:pt idx="29">
                  <c:v>1.4504848618314641</c:v>
                </c:pt>
                <c:pt idx="30">
                  <c:v>1.5756546312719839</c:v>
                </c:pt>
                <c:pt idx="31">
                  <c:v>1.5522734361330666</c:v>
                </c:pt>
                <c:pt idx="32">
                  <c:v>1.5745440741257224</c:v>
                </c:pt>
                <c:pt idx="33">
                  <c:v>1.6708899440552865</c:v>
                </c:pt>
                <c:pt idx="34">
                  <c:v>1.6927387273036856</c:v>
                </c:pt>
                <c:pt idx="35">
                  <c:v>1.6739090603719424</c:v>
                </c:pt>
                <c:pt idx="36">
                  <c:v>1.7374541953915905</c:v>
                </c:pt>
                <c:pt idx="37">
                  <c:v>1.7719682410859894</c:v>
                </c:pt>
                <c:pt idx="38">
                  <c:v>1.8154388654656957</c:v>
                </c:pt>
                <c:pt idx="39">
                  <c:v>1.8507683847117411</c:v>
                </c:pt>
                <c:pt idx="40">
                  <c:v>1.896267684639305</c:v>
                </c:pt>
                <c:pt idx="41">
                  <c:v>1.9341985616268496</c:v>
                </c:pt>
                <c:pt idx="42">
                  <c:v>1.9872543281375146</c:v>
                </c:pt>
                <c:pt idx="43">
                  <c:v>1.9210671406588162</c:v>
                </c:pt>
                <c:pt idx="44">
                  <c:v>1.9960148880686523</c:v>
                </c:pt>
                <c:pt idx="45">
                  <c:v>1.9898812451689973</c:v>
                </c:pt>
                <c:pt idx="46">
                  <c:v>2.0691184424012978</c:v>
                </c:pt>
                <c:pt idx="47">
                  <c:v>2.0829098110200892</c:v>
                </c:pt>
                <c:pt idx="48">
                  <c:v>2.202060203731258</c:v>
                </c:pt>
                <c:pt idx="49">
                  <c:v>2.2158600318109523</c:v>
                </c:pt>
                <c:pt idx="50">
                  <c:v>2.186528855759625</c:v>
                </c:pt>
                <c:pt idx="51">
                  <c:v>2.2748122389036425</c:v>
                </c:pt>
                <c:pt idx="52">
                  <c:v>2.3887827839268527</c:v>
                </c:pt>
                <c:pt idx="53">
                  <c:v>2.4492699392125119</c:v>
                </c:pt>
              </c:numCache>
            </c:numRef>
          </c:val>
          <c:smooth val="0"/>
        </c:ser>
        <c:ser>
          <c:idx val="2"/>
          <c:order val="3"/>
          <c:tx>
            <c:strRef>
              <c:f>'[CerealYields_USDA-PSD.xlsx]Sheet1'!$AI$3</c:f>
              <c:strCache>
                <c:ptCount val="1"/>
                <c:pt idx="0">
                  <c:v>Sub-Saharan Africa</c:v>
                </c:pt>
              </c:strCache>
            </c:strRef>
          </c:tx>
          <c:spPr>
            <a:ln w="38100">
              <a:solidFill>
                <a:srgbClr val="0066FF"/>
              </a:solidFill>
            </a:ln>
          </c:spPr>
          <c:marker>
            <c:symbol val="none"/>
          </c:marker>
          <c:cat>
            <c:numRef>
              <c:f>'[CerealYields_USDA-PSD.xlsx]Sheet1'!$AE$4:$AE$57</c:f>
              <c:numCache>
                <c:formatCode>General</c:formatCode>
                <c:ptCount val="5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numCache>
            </c:numRef>
          </c:cat>
          <c:val>
            <c:numRef>
              <c:f>'[CerealYields_USDA-PSD.xlsx]Sheet1'!$AI$4:$AI$57</c:f>
              <c:numCache>
                <c:formatCode>0.00</c:formatCode>
                <c:ptCount val="54"/>
                <c:pt idx="1">
                  <c:v>0.81976606650019712</c:v>
                </c:pt>
                <c:pt idx="2">
                  <c:v>0.7997771432551013</c:v>
                </c:pt>
                <c:pt idx="3">
                  <c:v>0.81632560047399849</c:v>
                </c:pt>
                <c:pt idx="4">
                  <c:v>0.79021920120435207</c:v>
                </c:pt>
                <c:pt idx="5">
                  <c:v>0.83772531689731367</c:v>
                </c:pt>
                <c:pt idx="6">
                  <c:v>0.77133858942497213</c:v>
                </c:pt>
                <c:pt idx="7">
                  <c:v>0.88199275759903439</c:v>
                </c:pt>
                <c:pt idx="8">
                  <c:v>0.81426357247499948</c:v>
                </c:pt>
                <c:pt idx="9">
                  <c:v>0.81728496780208582</c:v>
                </c:pt>
                <c:pt idx="10">
                  <c:v>0.83278542148626167</c:v>
                </c:pt>
                <c:pt idx="11">
                  <c:v>0.87837918839537255</c:v>
                </c:pt>
                <c:pt idx="12">
                  <c:v>0.8998350223898185</c:v>
                </c:pt>
                <c:pt idx="13">
                  <c:v>0.78299800775007111</c:v>
                </c:pt>
                <c:pt idx="14">
                  <c:v>0.94606460328181496</c:v>
                </c:pt>
                <c:pt idx="15">
                  <c:v>0.93860985250168705</c:v>
                </c:pt>
                <c:pt idx="16">
                  <c:v>0.87720314748705686</c:v>
                </c:pt>
                <c:pt idx="17">
                  <c:v>0.90979753827020504</c:v>
                </c:pt>
                <c:pt idx="18">
                  <c:v>0.89635289029839993</c:v>
                </c:pt>
                <c:pt idx="19">
                  <c:v>0.88224708691159182</c:v>
                </c:pt>
                <c:pt idx="20">
                  <c:v>0.94011017386813567</c:v>
                </c:pt>
                <c:pt idx="21">
                  <c:v>0.99288103610944334</c:v>
                </c:pt>
                <c:pt idx="22">
                  <c:v>0.90320499032049906</c:v>
                </c:pt>
                <c:pt idx="23">
                  <c:v>0.80838133400116874</c:v>
                </c:pt>
                <c:pt idx="24">
                  <c:v>0.75918415230944558</c:v>
                </c:pt>
                <c:pt idx="25">
                  <c:v>0.91962098285055482</c:v>
                </c:pt>
                <c:pt idx="26">
                  <c:v>0.94968890621700208</c:v>
                </c:pt>
                <c:pt idx="27">
                  <c:v>0.94714419930670291</c:v>
                </c:pt>
                <c:pt idx="28">
                  <c:v>0.97582753352571716</c:v>
                </c:pt>
                <c:pt idx="29">
                  <c:v>1.0826913279090951</c:v>
                </c:pt>
                <c:pt idx="30">
                  <c:v>1.0132966963552523</c:v>
                </c:pt>
                <c:pt idx="31">
                  <c:v>1.0356313834726092</c:v>
                </c:pt>
                <c:pt idx="32">
                  <c:v>0.94199252991843896</c:v>
                </c:pt>
                <c:pt idx="33">
                  <c:v>0.99563785656245996</c:v>
                </c:pt>
                <c:pt idx="34">
                  <c:v>1.0690377469476766</c:v>
                </c:pt>
                <c:pt idx="35">
                  <c:v>0.92847842009603121</c:v>
                </c:pt>
                <c:pt idx="36">
                  <c:v>1.0394870327497854</c:v>
                </c:pt>
                <c:pt idx="37">
                  <c:v>1.041381045217282</c:v>
                </c:pt>
                <c:pt idx="38">
                  <c:v>0.9382609590980463</c:v>
                </c:pt>
                <c:pt idx="39">
                  <c:v>1.0359686834175923</c:v>
                </c:pt>
                <c:pt idx="40">
                  <c:v>1.070244825976451</c:v>
                </c:pt>
                <c:pt idx="41">
                  <c:v>1.0239195538803119</c:v>
                </c:pt>
                <c:pt idx="42">
                  <c:v>1.064367016253293</c:v>
                </c:pt>
                <c:pt idx="43">
                  <c:v>1.0313464581225844</c:v>
                </c:pt>
                <c:pt idx="44">
                  <c:v>1.0840277862261098</c:v>
                </c:pt>
                <c:pt idx="45">
                  <c:v>1.1426522842639595</c:v>
                </c:pt>
                <c:pt idx="46">
                  <c:v>1.1329254065379395</c:v>
                </c:pt>
                <c:pt idx="47">
                  <c:v>1.1926224743658305</c:v>
                </c:pt>
                <c:pt idx="48">
                  <c:v>1.2208935703108579</c:v>
                </c:pt>
                <c:pt idx="49">
                  <c:v>1.2796940084215782</c:v>
                </c:pt>
                <c:pt idx="50">
                  <c:v>1.255315263908702</c:v>
                </c:pt>
                <c:pt idx="51">
                  <c:v>1.3349217383504508</c:v>
                </c:pt>
                <c:pt idx="52">
                  <c:v>1.2865463333913951</c:v>
                </c:pt>
                <c:pt idx="53">
                  <c:v>1.3612385710886781</c:v>
                </c:pt>
              </c:numCache>
            </c:numRef>
          </c:val>
          <c:smooth val="0"/>
        </c:ser>
        <c:dLbls>
          <c:showLegendKey val="0"/>
          <c:showVal val="0"/>
          <c:showCatName val="0"/>
          <c:showSerName val="0"/>
          <c:showPercent val="0"/>
          <c:showBubbleSize val="0"/>
        </c:dLbls>
        <c:marker val="1"/>
        <c:smooth val="0"/>
        <c:axId val="124723968"/>
        <c:axId val="124725504"/>
      </c:lineChart>
      <c:catAx>
        <c:axId val="124723968"/>
        <c:scaling>
          <c:orientation val="minMax"/>
        </c:scaling>
        <c:delete val="0"/>
        <c:axPos val="b"/>
        <c:numFmt formatCode="General" sourceLinked="1"/>
        <c:majorTickMark val="in"/>
        <c:minorTickMark val="none"/>
        <c:tickLblPos val="nextTo"/>
        <c:crossAx val="124725504"/>
        <c:crosses val="autoZero"/>
        <c:auto val="1"/>
        <c:lblAlgn val="ctr"/>
        <c:lblOffset val="0"/>
        <c:tickLblSkip val="2"/>
        <c:tickMarkSkip val="1"/>
        <c:noMultiLvlLbl val="0"/>
      </c:catAx>
      <c:valAx>
        <c:axId val="124725504"/>
        <c:scaling>
          <c:orientation val="minMax"/>
          <c:max val="3.5"/>
          <c:min val="0.5"/>
        </c:scaling>
        <c:delete val="0"/>
        <c:axPos val="l"/>
        <c:majorGridlines/>
        <c:numFmt formatCode="#,##0.0" sourceLinked="0"/>
        <c:majorTickMark val="out"/>
        <c:minorTickMark val="none"/>
        <c:tickLblPos val="nextTo"/>
        <c:crossAx val="124723968"/>
        <c:crosses val="autoZero"/>
        <c:crossBetween val="midCat"/>
      </c:valAx>
    </c:plotArea>
    <c:legend>
      <c:legendPos val="r"/>
      <c:layout>
        <c:manualLayout>
          <c:xMode val="edge"/>
          <c:yMode val="edge"/>
          <c:x val="0.12203472806944128"/>
          <c:y val="7.3181957975072695E-2"/>
          <c:w val="0.28337291319374908"/>
          <c:h val="0.30293562522994333"/>
        </c:manualLayout>
      </c:layout>
      <c:overlay val="0"/>
      <c:spPr>
        <a:solidFill>
          <a:schemeClr val="bg1"/>
        </a:solidFill>
      </c:spPr>
    </c:legend>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9189163303599"/>
          <c:y val="0.13588280942310715"/>
          <c:w val="0.75666857432294643"/>
          <c:h val="0.74389752768144657"/>
        </c:manualLayout>
      </c:layout>
      <c:lineChart>
        <c:grouping val="standard"/>
        <c:varyColors val="0"/>
        <c:ser>
          <c:idx val="3"/>
          <c:order val="2"/>
          <c:tx>
            <c:strRef>
              <c:f>'OECD-DAC_Oct2014'!$B$10</c:f>
              <c:strCache>
                <c:ptCount val="1"/>
                <c:pt idx="0">
                  <c:v>Total (all sectors, left axis)</c:v>
                </c:pt>
              </c:strCache>
            </c:strRef>
          </c:tx>
          <c:spPr>
            <a:ln>
              <a:solidFill>
                <a:sysClr val="windowText" lastClr="000000">
                  <a:lumMod val="50000"/>
                  <a:lumOff val="50000"/>
                </a:sysClr>
              </a:solidFill>
            </a:ln>
          </c:spPr>
          <c:marker>
            <c:symbol val="square"/>
            <c:size val="7"/>
            <c:spPr>
              <a:solidFill>
                <a:sysClr val="windowText" lastClr="000000">
                  <a:lumMod val="50000"/>
                  <a:lumOff val="50000"/>
                </a:sysClr>
              </a:solidFill>
              <a:ln>
                <a:solidFill>
                  <a:sysClr val="windowText" lastClr="000000">
                    <a:lumMod val="50000"/>
                    <a:lumOff val="50000"/>
                  </a:sysClr>
                </a:solidFill>
              </a:ln>
            </c:spPr>
          </c:marker>
          <c:cat>
            <c:numRef>
              <c:f>'OECD-DAC_Oct2014'!$C$2:$AW$2</c:f>
              <c:numCache>
                <c:formatCode>General</c:formatCode>
                <c:ptCount val="47"/>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numCache>
            </c:numRef>
          </c:cat>
          <c:val>
            <c:numRef>
              <c:f>'OECD-DAC_Oct2014'!$C$3:$AW$3</c:f>
              <c:numCache>
                <c:formatCode>General</c:formatCode>
                <c:ptCount val="47"/>
                <c:pt idx="2">
                  <c:v>8530.84</c:v>
                </c:pt>
                <c:pt idx="3">
                  <c:v>6657.27</c:v>
                </c:pt>
                <c:pt idx="4">
                  <c:v>8089.77</c:v>
                </c:pt>
                <c:pt idx="5">
                  <c:v>6542.53</c:v>
                </c:pt>
                <c:pt idx="6">
                  <c:v>15414.62</c:v>
                </c:pt>
                <c:pt idx="7">
                  <c:v>14129.98</c:v>
                </c:pt>
                <c:pt idx="8">
                  <c:v>12399.02</c:v>
                </c:pt>
                <c:pt idx="9">
                  <c:v>10667.32</c:v>
                </c:pt>
                <c:pt idx="10">
                  <c:v>12588.43</c:v>
                </c:pt>
                <c:pt idx="11">
                  <c:v>17524.07</c:v>
                </c:pt>
                <c:pt idx="12">
                  <c:v>12809.85</c:v>
                </c:pt>
                <c:pt idx="13">
                  <c:v>13268.39</c:v>
                </c:pt>
                <c:pt idx="14">
                  <c:v>13361.56</c:v>
                </c:pt>
                <c:pt idx="15">
                  <c:v>12711.08</c:v>
                </c:pt>
                <c:pt idx="16">
                  <c:v>11101.14</c:v>
                </c:pt>
                <c:pt idx="17">
                  <c:v>12422.24</c:v>
                </c:pt>
                <c:pt idx="18">
                  <c:v>13686.4</c:v>
                </c:pt>
                <c:pt idx="19">
                  <c:v>15401.06</c:v>
                </c:pt>
                <c:pt idx="20">
                  <c:v>16780.21</c:v>
                </c:pt>
                <c:pt idx="21">
                  <c:v>15710.08</c:v>
                </c:pt>
                <c:pt idx="22">
                  <c:v>12982.86</c:v>
                </c:pt>
                <c:pt idx="23">
                  <c:v>13416.66</c:v>
                </c:pt>
                <c:pt idx="24">
                  <c:v>12820.62</c:v>
                </c:pt>
                <c:pt idx="25">
                  <c:v>32117.74</c:v>
                </c:pt>
                <c:pt idx="26">
                  <c:v>24598.87</c:v>
                </c:pt>
                <c:pt idx="27">
                  <c:v>13151.45</c:v>
                </c:pt>
                <c:pt idx="28">
                  <c:v>13819.21</c:v>
                </c:pt>
                <c:pt idx="29">
                  <c:v>11242.42</c:v>
                </c:pt>
                <c:pt idx="30">
                  <c:v>10711.7</c:v>
                </c:pt>
                <c:pt idx="31">
                  <c:v>8413.43</c:v>
                </c:pt>
                <c:pt idx="32">
                  <c:v>8400.5300000000007</c:v>
                </c:pt>
                <c:pt idx="33">
                  <c:v>9380.74</c:v>
                </c:pt>
                <c:pt idx="34">
                  <c:v>13296.36</c:v>
                </c:pt>
                <c:pt idx="35">
                  <c:v>12860.41</c:v>
                </c:pt>
                <c:pt idx="36">
                  <c:v>12033.13</c:v>
                </c:pt>
                <c:pt idx="37">
                  <c:v>14969.47</c:v>
                </c:pt>
                <c:pt idx="38">
                  <c:v>25339.69</c:v>
                </c:pt>
                <c:pt idx="39">
                  <c:v>27708.57</c:v>
                </c:pt>
                <c:pt idx="40">
                  <c:v>31677.37</c:v>
                </c:pt>
                <c:pt idx="41">
                  <c:v>26901.73</c:v>
                </c:pt>
                <c:pt idx="42">
                  <c:v>26672.01</c:v>
                </c:pt>
                <c:pt idx="43">
                  <c:v>33083.67</c:v>
                </c:pt>
                <c:pt idx="44">
                  <c:v>31235.66</c:v>
                </c:pt>
                <c:pt idx="45">
                  <c:v>34632.86</c:v>
                </c:pt>
                <c:pt idx="46">
                  <c:v>30272.9</c:v>
                </c:pt>
              </c:numCache>
            </c:numRef>
          </c:val>
          <c:smooth val="0"/>
        </c:ser>
        <c:dLbls>
          <c:showLegendKey val="0"/>
          <c:showVal val="0"/>
          <c:showCatName val="0"/>
          <c:showSerName val="0"/>
          <c:showPercent val="0"/>
          <c:showBubbleSize val="0"/>
        </c:dLbls>
        <c:marker val="1"/>
        <c:smooth val="0"/>
        <c:axId val="113425024"/>
        <c:axId val="175242240"/>
      </c:lineChart>
      <c:lineChart>
        <c:grouping val="standard"/>
        <c:varyColors val="0"/>
        <c:ser>
          <c:idx val="2"/>
          <c:order val="0"/>
          <c:tx>
            <c:strRef>
              <c:f>'OECD-DAC_Oct2014'!$B$12</c:f>
              <c:strCache>
                <c:ptCount val="1"/>
                <c:pt idx="0">
                  <c:v>Agriculture </c:v>
                </c:pt>
              </c:strCache>
            </c:strRef>
          </c:tx>
          <c:marker>
            <c:symbol val="circle"/>
            <c:size val="5"/>
          </c:marker>
          <c:cat>
            <c:numRef>
              <c:f>'OECD-DAC_Oct2014'!$C$2:$AW$2</c:f>
              <c:numCache>
                <c:formatCode>General</c:formatCode>
                <c:ptCount val="47"/>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numCache>
            </c:numRef>
          </c:cat>
          <c:val>
            <c:numRef>
              <c:f>'OECD-DAC_Oct2014'!$C$5:$AW$5</c:f>
              <c:numCache>
                <c:formatCode>General</c:formatCode>
                <c:ptCount val="47"/>
                <c:pt idx="2">
                  <c:v>546.1</c:v>
                </c:pt>
                <c:pt idx="3">
                  <c:v>752.69</c:v>
                </c:pt>
                <c:pt idx="4">
                  <c:v>164.8</c:v>
                </c:pt>
                <c:pt idx="5">
                  <c:v>382.15</c:v>
                </c:pt>
                <c:pt idx="6">
                  <c:v>381.2</c:v>
                </c:pt>
                <c:pt idx="7">
                  <c:v>239.36</c:v>
                </c:pt>
                <c:pt idx="8">
                  <c:v>752.7</c:v>
                </c:pt>
                <c:pt idx="10">
                  <c:v>1408.03</c:v>
                </c:pt>
                <c:pt idx="11">
                  <c:v>1053.8699999999999</c:v>
                </c:pt>
                <c:pt idx="13">
                  <c:v>1856.36</c:v>
                </c:pt>
                <c:pt idx="14">
                  <c:v>1961.66</c:v>
                </c:pt>
                <c:pt idx="15">
                  <c:v>2551.0300000000002</c:v>
                </c:pt>
                <c:pt idx="16">
                  <c:v>1647.92</c:v>
                </c:pt>
                <c:pt idx="17">
                  <c:v>1736.26</c:v>
                </c:pt>
                <c:pt idx="18">
                  <c:v>1970.08</c:v>
                </c:pt>
                <c:pt idx="19">
                  <c:v>1358.73</c:v>
                </c:pt>
                <c:pt idx="20">
                  <c:v>1899.36</c:v>
                </c:pt>
                <c:pt idx="21">
                  <c:v>1738.9</c:v>
                </c:pt>
                <c:pt idx="22">
                  <c:v>1153.29</c:v>
                </c:pt>
                <c:pt idx="23">
                  <c:v>1430.75</c:v>
                </c:pt>
                <c:pt idx="24">
                  <c:v>1060.67</c:v>
                </c:pt>
                <c:pt idx="25">
                  <c:v>739.77</c:v>
                </c:pt>
                <c:pt idx="26">
                  <c:v>714.68</c:v>
                </c:pt>
                <c:pt idx="27">
                  <c:v>665.29</c:v>
                </c:pt>
                <c:pt idx="28">
                  <c:v>611.44000000000005</c:v>
                </c:pt>
                <c:pt idx="29">
                  <c:v>636.28</c:v>
                </c:pt>
                <c:pt idx="30">
                  <c:v>643.61</c:v>
                </c:pt>
                <c:pt idx="31">
                  <c:v>487.8</c:v>
                </c:pt>
                <c:pt idx="32">
                  <c:v>396.55</c:v>
                </c:pt>
                <c:pt idx="33">
                  <c:v>387.19</c:v>
                </c:pt>
                <c:pt idx="34">
                  <c:v>309.93</c:v>
                </c:pt>
                <c:pt idx="35">
                  <c:v>518.72</c:v>
                </c:pt>
                <c:pt idx="36">
                  <c:v>443.82</c:v>
                </c:pt>
                <c:pt idx="37">
                  <c:v>490.79</c:v>
                </c:pt>
                <c:pt idx="38">
                  <c:v>240.81</c:v>
                </c:pt>
                <c:pt idx="39">
                  <c:v>575.49</c:v>
                </c:pt>
                <c:pt idx="40">
                  <c:v>865.46</c:v>
                </c:pt>
                <c:pt idx="41">
                  <c:v>691.43</c:v>
                </c:pt>
                <c:pt idx="42">
                  <c:v>1319.3</c:v>
                </c:pt>
                <c:pt idx="43">
                  <c:v>1699.58</c:v>
                </c:pt>
                <c:pt idx="44">
                  <c:v>1562.15</c:v>
                </c:pt>
                <c:pt idx="45">
                  <c:v>2161.6799999999998</c:v>
                </c:pt>
                <c:pt idx="46">
                  <c:v>1515.24</c:v>
                </c:pt>
              </c:numCache>
            </c:numRef>
          </c:val>
          <c:smooth val="0"/>
        </c:ser>
        <c:ser>
          <c:idx val="1"/>
          <c:order val="1"/>
          <c:tx>
            <c:strRef>
              <c:f>'OECD-DAC_Oct2014'!$B$11</c:f>
              <c:strCache>
                <c:ptCount val="1"/>
                <c:pt idx="0">
                  <c:v>Health </c:v>
                </c:pt>
              </c:strCache>
            </c:strRef>
          </c:tx>
          <c:marker>
            <c:symbol val="x"/>
            <c:size val="5"/>
          </c:marker>
          <c:cat>
            <c:numRef>
              <c:f>'OECD-DAC_Oct2014'!$C$2:$AW$2</c:f>
              <c:numCache>
                <c:formatCode>General</c:formatCode>
                <c:ptCount val="47"/>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numCache>
            </c:numRef>
          </c:cat>
          <c:val>
            <c:numRef>
              <c:f>'OECD-DAC_Oct2014'!$C$4:$AW$4</c:f>
              <c:numCache>
                <c:formatCode>General</c:formatCode>
                <c:ptCount val="47"/>
                <c:pt idx="6">
                  <c:v>188.41</c:v>
                </c:pt>
                <c:pt idx="7">
                  <c:v>62.99</c:v>
                </c:pt>
                <c:pt idx="8">
                  <c:v>681.01</c:v>
                </c:pt>
                <c:pt idx="10">
                  <c:v>635.46</c:v>
                </c:pt>
                <c:pt idx="11">
                  <c:v>529.88</c:v>
                </c:pt>
                <c:pt idx="13">
                  <c:v>820.09</c:v>
                </c:pt>
                <c:pt idx="14">
                  <c:v>806</c:v>
                </c:pt>
                <c:pt idx="15">
                  <c:v>1016.11</c:v>
                </c:pt>
                <c:pt idx="16">
                  <c:v>933.24</c:v>
                </c:pt>
                <c:pt idx="17">
                  <c:v>832.1</c:v>
                </c:pt>
                <c:pt idx="18">
                  <c:v>1007.23</c:v>
                </c:pt>
                <c:pt idx="19">
                  <c:v>671.27</c:v>
                </c:pt>
                <c:pt idx="20">
                  <c:v>1152.33</c:v>
                </c:pt>
                <c:pt idx="21">
                  <c:v>1094</c:v>
                </c:pt>
                <c:pt idx="22">
                  <c:v>708.23</c:v>
                </c:pt>
                <c:pt idx="23">
                  <c:v>700.11</c:v>
                </c:pt>
                <c:pt idx="24">
                  <c:v>757.85</c:v>
                </c:pt>
                <c:pt idx="25">
                  <c:v>650.15</c:v>
                </c:pt>
                <c:pt idx="26">
                  <c:v>629.21</c:v>
                </c:pt>
                <c:pt idx="27">
                  <c:v>585.73</c:v>
                </c:pt>
                <c:pt idx="28">
                  <c:v>538.33000000000004</c:v>
                </c:pt>
                <c:pt idx="29">
                  <c:v>752.14</c:v>
                </c:pt>
                <c:pt idx="30">
                  <c:v>757.1</c:v>
                </c:pt>
                <c:pt idx="31">
                  <c:v>574.77</c:v>
                </c:pt>
                <c:pt idx="32">
                  <c:v>391.43</c:v>
                </c:pt>
                <c:pt idx="33">
                  <c:v>398.61</c:v>
                </c:pt>
                <c:pt idx="34">
                  <c:v>552.42999999999995</c:v>
                </c:pt>
                <c:pt idx="35">
                  <c:v>465.39</c:v>
                </c:pt>
                <c:pt idx="36">
                  <c:v>527.04</c:v>
                </c:pt>
                <c:pt idx="37">
                  <c:v>836.91</c:v>
                </c:pt>
                <c:pt idx="38">
                  <c:v>845.38</c:v>
                </c:pt>
                <c:pt idx="39">
                  <c:v>1209.29</c:v>
                </c:pt>
                <c:pt idx="40">
                  <c:v>1271.8599999999999</c:v>
                </c:pt>
                <c:pt idx="41">
                  <c:v>1494.16</c:v>
                </c:pt>
                <c:pt idx="42">
                  <c:v>1224.43</c:v>
                </c:pt>
                <c:pt idx="43">
                  <c:v>1312.68</c:v>
                </c:pt>
                <c:pt idx="44">
                  <c:v>1150.78</c:v>
                </c:pt>
                <c:pt idx="45">
                  <c:v>1533.81</c:v>
                </c:pt>
                <c:pt idx="46">
                  <c:v>1745.27</c:v>
                </c:pt>
              </c:numCache>
            </c:numRef>
          </c:val>
          <c:smooth val="0"/>
        </c:ser>
        <c:dLbls>
          <c:showLegendKey val="0"/>
          <c:showVal val="0"/>
          <c:showCatName val="0"/>
          <c:showSerName val="0"/>
          <c:showPercent val="0"/>
          <c:showBubbleSize val="0"/>
        </c:dLbls>
        <c:marker val="1"/>
        <c:smooth val="0"/>
        <c:axId val="175327488"/>
        <c:axId val="175318528"/>
      </c:lineChart>
      <c:catAx>
        <c:axId val="113425024"/>
        <c:scaling>
          <c:orientation val="minMax"/>
        </c:scaling>
        <c:delete val="0"/>
        <c:axPos val="b"/>
        <c:numFmt formatCode="General" sourceLinked="1"/>
        <c:majorTickMark val="out"/>
        <c:minorTickMark val="out"/>
        <c:tickLblPos val="nextTo"/>
        <c:txPr>
          <a:bodyPr rot="-2700000"/>
          <a:lstStyle/>
          <a:p>
            <a:pPr>
              <a:defRPr/>
            </a:pPr>
            <a:endParaRPr lang="en-US"/>
          </a:p>
        </c:txPr>
        <c:crossAx val="175242240"/>
        <c:crosses val="autoZero"/>
        <c:auto val="1"/>
        <c:lblAlgn val="ctr"/>
        <c:lblOffset val="0"/>
        <c:tickLblSkip val="5"/>
        <c:noMultiLvlLbl val="0"/>
      </c:catAx>
      <c:valAx>
        <c:axId val="175242240"/>
        <c:scaling>
          <c:orientation val="minMax"/>
        </c:scaling>
        <c:delete val="0"/>
        <c:axPos val="l"/>
        <c:majorGridlines/>
        <c:title>
          <c:tx>
            <c:rich>
              <a:bodyPr rot="0" vert="horz"/>
              <a:lstStyle/>
              <a:p>
                <a:pPr algn="l">
                  <a:defRPr sz="1200" b="0" i="1"/>
                </a:pPr>
                <a:r>
                  <a:rPr lang="en-US" sz="1200" b="0" i="1"/>
                  <a:t>Total </a:t>
                </a:r>
                <a:br>
                  <a:rPr lang="en-US" sz="1200" b="0" i="1"/>
                </a:br>
                <a:r>
                  <a:rPr lang="en-US" sz="1200" b="0" i="1"/>
                  <a:t>(all sectors)</a:t>
                </a:r>
              </a:p>
            </c:rich>
          </c:tx>
          <c:layout>
            <c:manualLayout>
              <c:xMode val="edge"/>
              <c:yMode val="edge"/>
              <c:x val="2.5237463738085372E-2"/>
              <c:y val="0.10012911039510065"/>
            </c:manualLayout>
          </c:layout>
          <c:overlay val="0"/>
          <c:spPr>
            <a:solidFill>
              <a:schemeClr val="bg1"/>
            </a:solidFill>
          </c:spPr>
        </c:title>
        <c:numFmt formatCode="General" sourceLinked="1"/>
        <c:majorTickMark val="out"/>
        <c:minorTickMark val="none"/>
        <c:tickLblPos val="nextTo"/>
        <c:txPr>
          <a:bodyPr/>
          <a:lstStyle/>
          <a:p>
            <a:pPr>
              <a:defRPr b="0" i="1" baseline="0"/>
            </a:pPr>
            <a:endParaRPr lang="en-US"/>
          </a:p>
        </c:txPr>
        <c:crossAx val="113425024"/>
        <c:crosses val="autoZero"/>
        <c:crossBetween val="midCat"/>
        <c:dispUnits>
          <c:builtInUnit val="thousands"/>
        </c:dispUnits>
      </c:valAx>
      <c:valAx>
        <c:axId val="175318528"/>
        <c:scaling>
          <c:orientation val="minMax"/>
          <c:max val="10000"/>
        </c:scaling>
        <c:delete val="0"/>
        <c:axPos val="r"/>
        <c:title>
          <c:tx>
            <c:rich>
              <a:bodyPr rot="0" vert="horz"/>
              <a:lstStyle/>
              <a:p>
                <a:pPr>
                  <a:defRPr sz="1200" b="0" i="1"/>
                </a:pPr>
                <a:r>
                  <a:rPr lang="en-US" sz="1200" b="0" i="1"/>
                  <a:t>Health and</a:t>
                </a:r>
                <a:r>
                  <a:rPr lang="en-US" sz="1200" b="0" i="1" baseline="0"/>
                  <a:t> agriculture</a:t>
                </a:r>
                <a:endParaRPr lang="en-US" sz="1200" b="0" i="1"/>
              </a:p>
            </c:rich>
          </c:tx>
          <c:layout>
            <c:manualLayout>
              <c:xMode val="edge"/>
              <c:yMode val="edge"/>
              <c:x val="0.78423041856610032"/>
              <c:y val="9.8253467699549846E-2"/>
            </c:manualLayout>
          </c:layout>
          <c:overlay val="0"/>
          <c:spPr>
            <a:solidFill>
              <a:schemeClr val="bg1"/>
            </a:solidFill>
          </c:spPr>
        </c:title>
        <c:numFmt formatCode="#,##0" sourceLinked="0"/>
        <c:majorTickMark val="out"/>
        <c:minorTickMark val="none"/>
        <c:tickLblPos val="nextTo"/>
        <c:txPr>
          <a:bodyPr/>
          <a:lstStyle/>
          <a:p>
            <a:pPr>
              <a:defRPr b="1"/>
            </a:pPr>
            <a:endParaRPr lang="en-US"/>
          </a:p>
        </c:txPr>
        <c:crossAx val="175327488"/>
        <c:crosses val="max"/>
        <c:crossBetween val="between"/>
        <c:dispUnits>
          <c:builtInUnit val="thousands"/>
        </c:dispUnits>
      </c:valAx>
      <c:catAx>
        <c:axId val="175327488"/>
        <c:scaling>
          <c:orientation val="minMax"/>
        </c:scaling>
        <c:delete val="1"/>
        <c:axPos val="b"/>
        <c:numFmt formatCode="General" sourceLinked="1"/>
        <c:majorTickMark val="out"/>
        <c:minorTickMark val="none"/>
        <c:tickLblPos val="nextTo"/>
        <c:crossAx val="175318528"/>
        <c:crosses val="autoZero"/>
        <c:auto val="1"/>
        <c:lblAlgn val="ctr"/>
        <c:lblOffset val="100"/>
        <c:noMultiLvlLbl val="0"/>
      </c:catAx>
    </c:plotArea>
    <c:legend>
      <c:legendPos val="r"/>
      <c:legendEntry>
        <c:idx val="0"/>
        <c:txPr>
          <a:bodyPr/>
          <a:lstStyle/>
          <a:p>
            <a:pPr>
              <a:defRPr sz="1300" i="1"/>
            </a:pPr>
            <a:endParaRPr lang="en-US"/>
          </a:p>
        </c:txPr>
      </c:legendEntry>
      <c:legendEntry>
        <c:idx val="1"/>
        <c:txPr>
          <a:bodyPr/>
          <a:lstStyle/>
          <a:p>
            <a:pPr>
              <a:defRPr sz="1300" b="1"/>
            </a:pPr>
            <a:endParaRPr lang="en-US"/>
          </a:p>
        </c:txPr>
      </c:legendEntry>
      <c:legendEntry>
        <c:idx val="2"/>
        <c:txPr>
          <a:bodyPr/>
          <a:lstStyle/>
          <a:p>
            <a:pPr>
              <a:defRPr sz="1300" b="1"/>
            </a:pPr>
            <a:endParaRPr lang="en-US"/>
          </a:p>
        </c:txPr>
      </c:legendEntry>
      <c:layout>
        <c:manualLayout>
          <c:xMode val="edge"/>
          <c:yMode val="edge"/>
          <c:x val="0.12383098027435667"/>
          <c:y val="0.16442998689599508"/>
          <c:w val="0.47934271074135509"/>
          <c:h val="0.16037407795633071"/>
        </c:manualLayout>
      </c:layout>
      <c:overlay val="0"/>
      <c:spPr>
        <a:solidFill>
          <a:sysClr val="window" lastClr="FFFFFF">
            <a:alpha val="34000"/>
          </a:sysClr>
        </a:solidFill>
      </c:spPr>
      <c:txPr>
        <a:bodyPr/>
        <a:lstStyle/>
        <a:p>
          <a:pPr>
            <a:defRPr sz="1300"/>
          </a:pPr>
          <a:endParaRPr lang="en-US"/>
        </a:p>
      </c:txPr>
    </c:legend>
    <c:plotVisOnly val="1"/>
    <c:dispBlanksAs val="gap"/>
    <c:showDLblsOverMax val="0"/>
  </c:chart>
  <c:txPr>
    <a:bodyPr/>
    <a:lstStyle/>
    <a:p>
      <a:pPr>
        <a:defRPr sz="12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91899038935922"/>
          <c:y val="0.13588282396903778"/>
          <c:w val="0.75666857432294643"/>
          <c:h val="0.74389773429525685"/>
        </c:manualLayout>
      </c:layout>
      <c:lineChart>
        <c:grouping val="standard"/>
        <c:varyColors val="0"/>
        <c:ser>
          <c:idx val="3"/>
          <c:order val="2"/>
          <c:tx>
            <c:strRef>
              <c:f>'OECD-DAC_Oct2014'!$B$10</c:f>
              <c:strCache>
                <c:ptCount val="1"/>
                <c:pt idx="0">
                  <c:v>Total (all sectors, left axis)</c:v>
                </c:pt>
              </c:strCache>
            </c:strRef>
          </c:tx>
          <c:spPr>
            <a:ln>
              <a:solidFill>
                <a:sysClr val="windowText" lastClr="000000">
                  <a:lumMod val="50000"/>
                  <a:lumOff val="50000"/>
                </a:sysClr>
              </a:solidFill>
            </a:ln>
          </c:spPr>
          <c:marker>
            <c:symbol val="square"/>
            <c:size val="7"/>
            <c:spPr>
              <a:solidFill>
                <a:sysClr val="windowText" lastClr="000000">
                  <a:lumMod val="50000"/>
                  <a:lumOff val="50000"/>
                </a:sysClr>
              </a:solidFill>
              <a:ln>
                <a:solidFill>
                  <a:sysClr val="windowText" lastClr="000000">
                    <a:lumMod val="50000"/>
                    <a:lumOff val="50000"/>
                  </a:sysClr>
                </a:solidFill>
              </a:ln>
            </c:spPr>
          </c:marker>
          <c:cat>
            <c:numRef>
              <c:f>'OECD-DAC_Oct2014'!$C$2:$AW$2</c:f>
              <c:numCache>
                <c:formatCode>General</c:formatCode>
                <c:ptCount val="47"/>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numCache>
            </c:numRef>
          </c:cat>
          <c:val>
            <c:numRef>
              <c:f>'OECD-DAC_Oct2014'!$C$10:$AW$10</c:f>
              <c:numCache>
                <c:formatCode>General</c:formatCode>
                <c:ptCount val="47"/>
                <c:pt idx="2">
                  <c:v>27123.42</c:v>
                </c:pt>
                <c:pt idx="3">
                  <c:v>25526.54</c:v>
                </c:pt>
                <c:pt idx="4">
                  <c:v>24277.89</c:v>
                </c:pt>
                <c:pt idx="5">
                  <c:v>22688.92</c:v>
                </c:pt>
                <c:pt idx="6">
                  <c:v>47741.51</c:v>
                </c:pt>
                <c:pt idx="7">
                  <c:v>49014.9</c:v>
                </c:pt>
                <c:pt idx="8">
                  <c:v>46015.88</c:v>
                </c:pt>
                <c:pt idx="9">
                  <c:v>50326.85</c:v>
                </c:pt>
                <c:pt idx="10">
                  <c:v>48399.17</c:v>
                </c:pt>
                <c:pt idx="11">
                  <c:v>50933.79</c:v>
                </c:pt>
                <c:pt idx="12">
                  <c:v>50893.63</c:v>
                </c:pt>
                <c:pt idx="13">
                  <c:v>56232.22</c:v>
                </c:pt>
                <c:pt idx="14">
                  <c:v>57210.58</c:v>
                </c:pt>
                <c:pt idx="15">
                  <c:v>58050.54</c:v>
                </c:pt>
                <c:pt idx="16">
                  <c:v>57386.83</c:v>
                </c:pt>
                <c:pt idx="17">
                  <c:v>59011.81</c:v>
                </c:pt>
                <c:pt idx="18">
                  <c:v>60161.96</c:v>
                </c:pt>
                <c:pt idx="19">
                  <c:v>69403.960000000006</c:v>
                </c:pt>
                <c:pt idx="20">
                  <c:v>66819.55</c:v>
                </c:pt>
                <c:pt idx="21">
                  <c:v>65279.25</c:v>
                </c:pt>
                <c:pt idx="22">
                  <c:v>67018.399999999994</c:v>
                </c:pt>
                <c:pt idx="23">
                  <c:v>75496.179999999993</c:v>
                </c:pt>
                <c:pt idx="24">
                  <c:v>69200.63</c:v>
                </c:pt>
                <c:pt idx="25">
                  <c:v>91001.54</c:v>
                </c:pt>
                <c:pt idx="26">
                  <c:v>86335</c:v>
                </c:pt>
                <c:pt idx="27">
                  <c:v>71692.72</c:v>
                </c:pt>
                <c:pt idx="28">
                  <c:v>70932.639999999999</c:v>
                </c:pt>
                <c:pt idx="29">
                  <c:v>69408.62</c:v>
                </c:pt>
                <c:pt idx="30">
                  <c:v>67761.58</c:v>
                </c:pt>
                <c:pt idx="31">
                  <c:v>64513.440000000002</c:v>
                </c:pt>
                <c:pt idx="32">
                  <c:v>60365.8</c:v>
                </c:pt>
                <c:pt idx="33">
                  <c:v>63921.78</c:v>
                </c:pt>
                <c:pt idx="34">
                  <c:v>66171.789999999994</c:v>
                </c:pt>
                <c:pt idx="35">
                  <c:v>66491.06</c:v>
                </c:pt>
                <c:pt idx="36">
                  <c:v>65482.25</c:v>
                </c:pt>
                <c:pt idx="37">
                  <c:v>75126.740000000005</c:v>
                </c:pt>
                <c:pt idx="38">
                  <c:v>92255.13</c:v>
                </c:pt>
                <c:pt idx="39">
                  <c:v>91082.99</c:v>
                </c:pt>
                <c:pt idx="40">
                  <c:v>115439.2</c:v>
                </c:pt>
                <c:pt idx="41">
                  <c:v>115164.87</c:v>
                </c:pt>
                <c:pt idx="42">
                  <c:v>102902</c:v>
                </c:pt>
                <c:pt idx="43">
                  <c:v>121118.18</c:v>
                </c:pt>
                <c:pt idx="44">
                  <c:v>111189.23</c:v>
                </c:pt>
                <c:pt idx="45">
                  <c:v>122564.56</c:v>
                </c:pt>
                <c:pt idx="46">
                  <c:v>111247.35</c:v>
                </c:pt>
              </c:numCache>
            </c:numRef>
          </c:val>
          <c:smooth val="0"/>
        </c:ser>
        <c:dLbls>
          <c:showLegendKey val="0"/>
          <c:showVal val="0"/>
          <c:showCatName val="0"/>
          <c:showSerName val="0"/>
          <c:showPercent val="0"/>
          <c:showBubbleSize val="0"/>
        </c:dLbls>
        <c:marker val="1"/>
        <c:smooth val="0"/>
        <c:axId val="88088960"/>
        <c:axId val="88090496"/>
      </c:lineChart>
      <c:lineChart>
        <c:grouping val="standard"/>
        <c:varyColors val="0"/>
        <c:ser>
          <c:idx val="2"/>
          <c:order val="0"/>
          <c:tx>
            <c:strRef>
              <c:f>'OECD-DAC_Oct2014'!$B$12</c:f>
              <c:strCache>
                <c:ptCount val="1"/>
                <c:pt idx="0">
                  <c:v>Agriculture </c:v>
                </c:pt>
              </c:strCache>
            </c:strRef>
          </c:tx>
          <c:marker>
            <c:symbol val="circle"/>
            <c:size val="5"/>
          </c:marker>
          <c:cat>
            <c:numRef>
              <c:f>'OECD-DAC_Oct2014'!$C$2:$AW$2</c:f>
              <c:numCache>
                <c:formatCode>General</c:formatCode>
                <c:ptCount val="47"/>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numCache>
            </c:numRef>
          </c:cat>
          <c:val>
            <c:numRef>
              <c:f>'OECD-DAC_Oct2014'!$C$12:$AW$12</c:f>
              <c:numCache>
                <c:formatCode>General</c:formatCode>
                <c:ptCount val="47"/>
                <c:pt idx="2">
                  <c:v>1839.08</c:v>
                </c:pt>
                <c:pt idx="3">
                  <c:v>2018.42</c:v>
                </c:pt>
                <c:pt idx="4">
                  <c:v>1217.56</c:v>
                </c:pt>
                <c:pt idx="5">
                  <c:v>1852.66</c:v>
                </c:pt>
                <c:pt idx="6">
                  <c:v>1715.78</c:v>
                </c:pt>
                <c:pt idx="7">
                  <c:v>1376.16</c:v>
                </c:pt>
                <c:pt idx="8">
                  <c:v>2810.92</c:v>
                </c:pt>
                <c:pt idx="9">
                  <c:v>3804.28</c:v>
                </c:pt>
                <c:pt idx="10">
                  <c:v>4122.4799999999996</c:v>
                </c:pt>
                <c:pt idx="11">
                  <c:v>3917.53</c:v>
                </c:pt>
                <c:pt idx="12">
                  <c:v>4324.96</c:v>
                </c:pt>
                <c:pt idx="13">
                  <c:v>6652.87</c:v>
                </c:pt>
                <c:pt idx="14">
                  <c:v>7358.34</c:v>
                </c:pt>
                <c:pt idx="15">
                  <c:v>6812.44</c:v>
                </c:pt>
                <c:pt idx="16">
                  <c:v>6969.47</c:v>
                </c:pt>
                <c:pt idx="17">
                  <c:v>6626.37</c:v>
                </c:pt>
                <c:pt idx="18">
                  <c:v>7740.88</c:v>
                </c:pt>
                <c:pt idx="19">
                  <c:v>7110.84</c:v>
                </c:pt>
                <c:pt idx="20">
                  <c:v>8853.1200000000008</c:v>
                </c:pt>
                <c:pt idx="21">
                  <c:v>7692.9</c:v>
                </c:pt>
                <c:pt idx="22">
                  <c:v>7781.24</c:v>
                </c:pt>
                <c:pt idx="23">
                  <c:v>8428.89</c:v>
                </c:pt>
                <c:pt idx="24">
                  <c:v>7175.37</c:v>
                </c:pt>
                <c:pt idx="25">
                  <c:v>6871.78</c:v>
                </c:pt>
                <c:pt idx="26">
                  <c:v>5754.73</c:v>
                </c:pt>
                <c:pt idx="27">
                  <c:v>6194.89</c:v>
                </c:pt>
                <c:pt idx="28">
                  <c:v>5303.77</c:v>
                </c:pt>
                <c:pt idx="29">
                  <c:v>5086.24</c:v>
                </c:pt>
                <c:pt idx="30">
                  <c:v>4752.58</c:v>
                </c:pt>
                <c:pt idx="31">
                  <c:v>5921.81</c:v>
                </c:pt>
                <c:pt idx="32">
                  <c:v>4699.05</c:v>
                </c:pt>
                <c:pt idx="33">
                  <c:v>4479.9799999999996</c:v>
                </c:pt>
                <c:pt idx="34">
                  <c:v>3431.56</c:v>
                </c:pt>
                <c:pt idx="35">
                  <c:v>3354.92</c:v>
                </c:pt>
                <c:pt idx="36">
                  <c:v>4199.1000000000004</c:v>
                </c:pt>
                <c:pt idx="37">
                  <c:v>3460.34</c:v>
                </c:pt>
                <c:pt idx="38">
                  <c:v>2913.17</c:v>
                </c:pt>
                <c:pt idx="39">
                  <c:v>3202.16</c:v>
                </c:pt>
                <c:pt idx="40">
                  <c:v>4038.73</c:v>
                </c:pt>
                <c:pt idx="41">
                  <c:v>3367.45</c:v>
                </c:pt>
                <c:pt idx="42">
                  <c:v>4950.22</c:v>
                </c:pt>
                <c:pt idx="43">
                  <c:v>5312.69</c:v>
                </c:pt>
                <c:pt idx="44">
                  <c:v>5224.34</c:v>
                </c:pt>
                <c:pt idx="45">
                  <c:v>6638.12</c:v>
                </c:pt>
                <c:pt idx="46">
                  <c:v>5410.95</c:v>
                </c:pt>
              </c:numCache>
            </c:numRef>
          </c:val>
          <c:smooth val="0"/>
        </c:ser>
        <c:ser>
          <c:idx val="1"/>
          <c:order val="1"/>
          <c:tx>
            <c:strRef>
              <c:f>'OECD-DAC_Oct2014'!$B$11</c:f>
              <c:strCache>
                <c:ptCount val="1"/>
                <c:pt idx="0">
                  <c:v>Health </c:v>
                </c:pt>
              </c:strCache>
            </c:strRef>
          </c:tx>
          <c:marker>
            <c:symbol val="x"/>
            <c:size val="5"/>
          </c:marker>
          <c:cat>
            <c:numRef>
              <c:f>'OECD-DAC_Oct2014'!$C$2:$AW$2</c:f>
              <c:numCache>
                <c:formatCode>General</c:formatCode>
                <c:ptCount val="47"/>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numCache>
            </c:numRef>
          </c:cat>
          <c:val>
            <c:numRef>
              <c:f>'OECD-DAC_Oct2014'!$C$11:$AW$11</c:f>
              <c:numCache>
                <c:formatCode>General</c:formatCode>
                <c:ptCount val="47"/>
                <c:pt idx="6">
                  <c:v>342.77</c:v>
                </c:pt>
                <c:pt idx="7">
                  <c:v>323.56</c:v>
                </c:pt>
                <c:pt idx="8">
                  <c:v>1762.9</c:v>
                </c:pt>
                <c:pt idx="9">
                  <c:v>1278.52</c:v>
                </c:pt>
                <c:pt idx="10">
                  <c:v>2134.75</c:v>
                </c:pt>
                <c:pt idx="11">
                  <c:v>2243.06</c:v>
                </c:pt>
                <c:pt idx="12">
                  <c:v>1649.25</c:v>
                </c:pt>
                <c:pt idx="13">
                  <c:v>2930.87</c:v>
                </c:pt>
                <c:pt idx="14">
                  <c:v>2819.85</c:v>
                </c:pt>
                <c:pt idx="15">
                  <c:v>2944.77</c:v>
                </c:pt>
                <c:pt idx="16">
                  <c:v>3291.5</c:v>
                </c:pt>
                <c:pt idx="17">
                  <c:v>3305.9</c:v>
                </c:pt>
                <c:pt idx="18">
                  <c:v>3401.49</c:v>
                </c:pt>
                <c:pt idx="19">
                  <c:v>2988.63</c:v>
                </c:pt>
                <c:pt idx="20">
                  <c:v>3227.32</c:v>
                </c:pt>
                <c:pt idx="21">
                  <c:v>2992.41</c:v>
                </c:pt>
                <c:pt idx="22">
                  <c:v>2684.94</c:v>
                </c:pt>
                <c:pt idx="23">
                  <c:v>3015.56</c:v>
                </c:pt>
                <c:pt idx="24">
                  <c:v>2698.43</c:v>
                </c:pt>
                <c:pt idx="25">
                  <c:v>2516.15</c:v>
                </c:pt>
                <c:pt idx="26">
                  <c:v>2150.4299999999998</c:v>
                </c:pt>
                <c:pt idx="27">
                  <c:v>2353.23</c:v>
                </c:pt>
                <c:pt idx="28">
                  <c:v>2423.44</c:v>
                </c:pt>
                <c:pt idx="29">
                  <c:v>2663.58</c:v>
                </c:pt>
                <c:pt idx="30">
                  <c:v>2950.22</c:v>
                </c:pt>
                <c:pt idx="31">
                  <c:v>3077.98</c:v>
                </c:pt>
                <c:pt idx="32">
                  <c:v>2383.34</c:v>
                </c:pt>
                <c:pt idx="33">
                  <c:v>2360.29</c:v>
                </c:pt>
                <c:pt idx="34">
                  <c:v>2922.57</c:v>
                </c:pt>
                <c:pt idx="35">
                  <c:v>2493.1</c:v>
                </c:pt>
                <c:pt idx="36">
                  <c:v>2840.77</c:v>
                </c:pt>
                <c:pt idx="37">
                  <c:v>3709.68</c:v>
                </c:pt>
                <c:pt idx="38">
                  <c:v>3663.1</c:v>
                </c:pt>
                <c:pt idx="39">
                  <c:v>4201.67</c:v>
                </c:pt>
                <c:pt idx="40">
                  <c:v>4253.28</c:v>
                </c:pt>
                <c:pt idx="41">
                  <c:v>5217.66</c:v>
                </c:pt>
                <c:pt idx="42">
                  <c:v>4790.7</c:v>
                </c:pt>
                <c:pt idx="43">
                  <c:v>5196.82</c:v>
                </c:pt>
                <c:pt idx="44">
                  <c:v>5380.86</c:v>
                </c:pt>
                <c:pt idx="45">
                  <c:v>5336.48</c:v>
                </c:pt>
                <c:pt idx="46">
                  <c:v>5838.02</c:v>
                </c:pt>
              </c:numCache>
            </c:numRef>
          </c:val>
          <c:smooth val="0"/>
        </c:ser>
        <c:dLbls>
          <c:showLegendKey val="0"/>
          <c:showVal val="0"/>
          <c:showCatName val="0"/>
          <c:showSerName val="0"/>
          <c:showPercent val="0"/>
          <c:showBubbleSize val="0"/>
        </c:dLbls>
        <c:marker val="1"/>
        <c:smooth val="0"/>
        <c:axId val="88116608"/>
        <c:axId val="88114304"/>
      </c:lineChart>
      <c:catAx>
        <c:axId val="88088960"/>
        <c:scaling>
          <c:orientation val="minMax"/>
        </c:scaling>
        <c:delete val="0"/>
        <c:axPos val="b"/>
        <c:numFmt formatCode="General" sourceLinked="1"/>
        <c:majorTickMark val="out"/>
        <c:minorTickMark val="out"/>
        <c:tickLblPos val="nextTo"/>
        <c:txPr>
          <a:bodyPr rot="-2700000"/>
          <a:lstStyle/>
          <a:p>
            <a:pPr>
              <a:defRPr sz="1200"/>
            </a:pPr>
            <a:endParaRPr lang="en-US"/>
          </a:p>
        </c:txPr>
        <c:crossAx val="88090496"/>
        <c:crosses val="autoZero"/>
        <c:auto val="1"/>
        <c:lblAlgn val="ctr"/>
        <c:lblOffset val="0"/>
        <c:tickLblSkip val="5"/>
        <c:noMultiLvlLbl val="0"/>
      </c:catAx>
      <c:valAx>
        <c:axId val="88090496"/>
        <c:scaling>
          <c:orientation val="minMax"/>
        </c:scaling>
        <c:delete val="0"/>
        <c:axPos val="l"/>
        <c:majorGridlines/>
        <c:title>
          <c:tx>
            <c:rich>
              <a:bodyPr rot="0" vert="horz"/>
              <a:lstStyle/>
              <a:p>
                <a:pPr algn="l">
                  <a:defRPr sz="1200" b="0" i="1"/>
                </a:pPr>
                <a:r>
                  <a:rPr lang="en-US" sz="1200" b="0" i="1"/>
                  <a:t>Total </a:t>
                </a:r>
                <a:br>
                  <a:rPr lang="en-US" sz="1200" b="0" i="1"/>
                </a:br>
                <a:r>
                  <a:rPr lang="en-US" sz="1200" b="0" i="1"/>
                  <a:t>(all sectors)</a:t>
                </a:r>
              </a:p>
            </c:rich>
          </c:tx>
          <c:layout>
            <c:manualLayout>
              <c:xMode val="edge"/>
              <c:yMode val="edge"/>
              <c:x val="9.448754431893476E-3"/>
              <c:y val="6.2401522042536656E-2"/>
            </c:manualLayout>
          </c:layout>
          <c:overlay val="0"/>
          <c:spPr>
            <a:solidFill>
              <a:schemeClr val="bg1"/>
            </a:solidFill>
          </c:spPr>
        </c:title>
        <c:numFmt formatCode="General" sourceLinked="1"/>
        <c:majorTickMark val="out"/>
        <c:minorTickMark val="none"/>
        <c:tickLblPos val="nextTo"/>
        <c:txPr>
          <a:bodyPr/>
          <a:lstStyle/>
          <a:p>
            <a:pPr>
              <a:defRPr b="0" i="1" baseline="0"/>
            </a:pPr>
            <a:endParaRPr lang="en-US"/>
          </a:p>
        </c:txPr>
        <c:crossAx val="88088960"/>
        <c:crosses val="autoZero"/>
        <c:crossBetween val="midCat"/>
        <c:dispUnits>
          <c:builtInUnit val="thousands"/>
        </c:dispUnits>
      </c:valAx>
      <c:valAx>
        <c:axId val="88114304"/>
        <c:scaling>
          <c:orientation val="minMax"/>
          <c:max val="20000"/>
        </c:scaling>
        <c:delete val="0"/>
        <c:axPos val="r"/>
        <c:title>
          <c:tx>
            <c:rich>
              <a:bodyPr rot="0" vert="horz"/>
              <a:lstStyle/>
              <a:p>
                <a:pPr>
                  <a:defRPr sz="1200" b="0" i="1"/>
                </a:pPr>
                <a:r>
                  <a:rPr lang="en-US" sz="1200" b="0" i="1"/>
                  <a:t>Health and</a:t>
                </a:r>
                <a:r>
                  <a:rPr lang="en-US" sz="1200" b="0" i="1" baseline="0"/>
                  <a:t> agriculture</a:t>
                </a:r>
                <a:endParaRPr lang="en-US" sz="1200" b="0" i="1"/>
              </a:p>
            </c:rich>
          </c:tx>
          <c:layout>
            <c:manualLayout>
              <c:xMode val="edge"/>
              <c:yMode val="edge"/>
              <c:x val="0.79125986082545985"/>
              <c:y val="6.3388576483052197E-2"/>
            </c:manualLayout>
          </c:layout>
          <c:overlay val="0"/>
          <c:spPr>
            <a:solidFill>
              <a:schemeClr val="bg1"/>
            </a:solidFill>
          </c:spPr>
        </c:title>
        <c:numFmt formatCode="#,##0" sourceLinked="0"/>
        <c:majorTickMark val="out"/>
        <c:minorTickMark val="none"/>
        <c:tickLblPos val="nextTo"/>
        <c:txPr>
          <a:bodyPr/>
          <a:lstStyle/>
          <a:p>
            <a:pPr>
              <a:defRPr b="1"/>
            </a:pPr>
            <a:endParaRPr lang="en-US"/>
          </a:p>
        </c:txPr>
        <c:crossAx val="88116608"/>
        <c:crosses val="max"/>
        <c:crossBetween val="between"/>
        <c:dispUnits>
          <c:builtInUnit val="thousands"/>
        </c:dispUnits>
      </c:valAx>
      <c:catAx>
        <c:axId val="88116608"/>
        <c:scaling>
          <c:orientation val="minMax"/>
        </c:scaling>
        <c:delete val="1"/>
        <c:axPos val="b"/>
        <c:numFmt formatCode="General" sourceLinked="1"/>
        <c:majorTickMark val="out"/>
        <c:minorTickMark val="none"/>
        <c:tickLblPos val="nextTo"/>
        <c:crossAx val="88114304"/>
        <c:crosses val="autoZero"/>
        <c:auto val="1"/>
        <c:lblAlgn val="ctr"/>
        <c:lblOffset val="100"/>
        <c:noMultiLvlLbl val="0"/>
      </c:catAx>
    </c:plotArea>
    <c:legend>
      <c:legendPos val="r"/>
      <c:legendEntry>
        <c:idx val="0"/>
        <c:txPr>
          <a:bodyPr/>
          <a:lstStyle/>
          <a:p>
            <a:pPr>
              <a:defRPr sz="1300" i="1"/>
            </a:pPr>
            <a:endParaRPr lang="en-US"/>
          </a:p>
        </c:txPr>
      </c:legendEntry>
      <c:legendEntry>
        <c:idx val="1"/>
        <c:txPr>
          <a:bodyPr/>
          <a:lstStyle/>
          <a:p>
            <a:pPr>
              <a:defRPr sz="1300" b="1"/>
            </a:pPr>
            <a:endParaRPr lang="en-US"/>
          </a:p>
        </c:txPr>
      </c:legendEntry>
      <c:legendEntry>
        <c:idx val="2"/>
        <c:txPr>
          <a:bodyPr/>
          <a:lstStyle/>
          <a:p>
            <a:pPr>
              <a:defRPr sz="1300" b="1"/>
            </a:pPr>
            <a:endParaRPr lang="en-US"/>
          </a:p>
        </c:txPr>
      </c:legendEntry>
      <c:layout>
        <c:manualLayout>
          <c:xMode val="edge"/>
          <c:yMode val="edge"/>
          <c:x val="0.13489047401200593"/>
          <c:y val="0.1785541984626815"/>
          <c:w val="0.47441983920525421"/>
          <c:h val="0.16037412249942715"/>
        </c:manualLayout>
      </c:layout>
      <c:overlay val="0"/>
      <c:spPr>
        <a:solidFill>
          <a:sysClr val="window" lastClr="FFFFFF">
            <a:alpha val="34000"/>
          </a:sysClr>
        </a:solidFill>
      </c:spPr>
      <c:txPr>
        <a:bodyPr/>
        <a:lstStyle/>
        <a:p>
          <a:pPr>
            <a:defRPr sz="1300"/>
          </a:pPr>
          <a:endParaRPr lang="en-US"/>
        </a:p>
      </c:txPr>
    </c:legend>
    <c:plotVisOnly val="1"/>
    <c:dispBlanksAs val="gap"/>
    <c:showDLblsOverMax val="0"/>
  </c:chart>
  <c:txPr>
    <a:bodyPr/>
    <a:lstStyle/>
    <a:p>
      <a:pPr>
        <a:defRPr sz="12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4"/>
          <c:order val="0"/>
          <c:tx>
            <c:strRef>
              <c:f>'[FAO_Food_Security_Indicators.xlsx]GDP-Regions (2)'!$M$22:$N$22</c:f>
              <c:strCache>
                <c:ptCount val="1"/>
                <c:pt idx="0">
                  <c:v>High-Inc.Countries</c:v>
                </c:pt>
              </c:strCache>
            </c:strRef>
          </c:tx>
          <c:spPr>
            <a:ln>
              <a:noFill/>
            </a:ln>
          </c:spPr>
          <c:marker>
            <c:symbol val="square"/>
            <c:size val="4"/>
            <c:spPr>
              <a:noFill/>
              <a:ln>
                <a:solidFill>
                  <a:schemeClr val="tx1"/>
                </a:solidFill>
              </a:ln>
            </c:spPr>
          </c:marker>
          <c:xVal>
            <c:numRef>
              <c:f>'[FAO_Food_Security_Indicators.xlsx]GDP-Regions (2)'!$M$24:$M$45</c:f>
              <c:numCache>
                <c:formatCode>0</c:formatCode>
                <c:ptCount val="22"/>
                <c:pt idx="0">
                  <c:v>27410.686930545042</c:v>
                </c:pt>
                <c:pt idx="1">
                  <c:v>27450.190160114802</c:v>
                </c:pt>
                <c:pt idx="2">
                  <c:v>27634.795287307439</c:v>
                </c:pt>
                <c:pt idx="3">
                  <c:v>27966.222198628006</c:v>
                </c:pt>
                <c:pt idx="4">
                  <c:v>28492.390043145471</c:v>
                </c:pt>
                <c:pt idx="5">
                  <c:v>29147.031091238929</c:v>
                </c:pt>
                <c:pt idx="6">
                  <c:v>29802.107003145033</c:v>
                </c:pt>
                <c:pt idx="7">
                  <c:v>30559.737670583349</c:v>
                </c:pt>
                <c:pt idx="8">
                  <c:v>31431.722241433017</c:v>
                </c:pt>
                <c:pt idx="9">
                  <c:v>32244.8814624839</c:v>
                </c:pt>
                <c:pt idx="10">
                  <c:v>32888.738780534732</c:v>
                </c:pt>
                <c:pt idx="11">
                  <c:v>33364.177224398394</c:v>
                </c:pt>
                <c:pt idx="12">
                  <c:v>34087.34389495715</c:v>
                </c:pt>
                <c:pt idx="13">
                  <c:v>34968.995832041284</c:v>
                </c:pt>
                <c:pt idx="14">
                  <c:v>35974.022531197726</c:v>
                </c:pt>
                <c:pt idx="15">
                  <c:v>36946.03154249119</c:v>
                </c:pt>
                <c:pt idx="16">
                  <c:v>37641.181074345383</c:v>
                </c:pt>
                <c:pt idx="17">
                  <c:v>37460.106260750697</c:v>
                </c:pt>
                <c:pt idx="18">
                  <c:v>37272.277813719818</c:v>
                </c:pt>
                <c:pt idx="19">
                  <c:v>37261.75540930812</c:v>
                </c:pt>
                <c:pt idx="20">
                  <c:v>37954.154764399187</c:v>
                </c:pt>
                <c:pt idx="21">
                  <c:v>38239.983096889424</c:v>
                </c:pt>
              </c:numCache>
            </c:numRef>
          </c:xVal>
          <c:yVal>
            <c:numRef>
              <c:f>'[FAO_Food_Security_Indicators.xlsx]GDP-Regions (2)'!$N$24:$N$45</c:f>
              <c:numCache>
                <c:formatCode>???</c:formatCode>
                <c:ptCount val="22"/>
                <c:pt idx="0">
                  <c:v>3270</c:v>
                </c:pt>
                <c:pt idx="1">
                  <c:v>3270</c:v>
                </c:pt>
                <c:pt idx="2">
                  <c:v>3270</c:v>
                </c:pt>
                <c:pt idx="3">
                  <c:v>3260</c:v>
                </c:pt>
                <c:pt idx="4">
                  <c:v>3260</c:v>
                </c:pt>
                <c:pt idx="5">
                  <c:v>3260</c:v>
                </c:pt>
                <c:pt idx="6">
                  <c:v>3280</c:v>
                </c:pt>
                <c:pt idx="7">
                  <c:v>3300</c:v>
                </c:pt>
                <c:pt idx="8">
                  <c:v>3320</c:v>
                </c:pt>
                <c:pt idx="9">
                  <c:v>3340</c:v>
                </c:pt>
                <c:pt idx="10">
                  <c:v>3370</c:v>
                </c:pt>
                <c:pt idx="11">
                  <c:v>3390</c:v>
                </c:pt>
                <c:pt idx="12">
                  <c:v>3410</c:v>
                </c:pt>
                <c:pt idx="13">
                  <c:v>3410</c:v>
                </c:pt>
                <c:pt idx="14">
                  <c:v>3420</c:v>
                </c:pt>
                <c:pt idx="15">
                  <c:v>3420</c:v>
                </c:pt>
                <c:pt idx="16">
                  <c:v>3420</c:v>
                </c:pt>
                <c:pt idx="17">
                  <c:v>3410</c:v>
                </c:pt>
                <c:pt idx="18">
                  <c:v>3390</c:v>
                </c:pt>
                <c:pt idx="19">
                  <c:v>3370</c:v>
                </c:pt>
                <c:pt idx="20">
                  <c:v>3380</c:v>
                </c:pt>
                <c:pt idx="21">
                  <c:v>3390</c:v>
                </c:pt>
              </c:numCache>
            </c:numRef>
          </c:yVal>
          <c:smooth val="0"/>
        </c:ser>
        <c:ser>
          <c:idx val="2"/>
          <c:order val="1"/>
          <c:tx>
            <c:strRef>
              <c:f>'[FAO_Food_Security_Indicators.xlsx]GDP-Regions (2)'!$I$22:$J$22</c:f>
              <c:strCache>
                <c:ptCount val="1"/>
                <c:pt idx="0">
                  <c:v>World Average</c:v>
                </c:pt>
              </c:strCache>
            </c:strRef>
          </c:tx>
          <c:spPr>
            <a:ln w="44450">
              <a:noFill/>
              <a:prstDash val="sysDot"/>
            </a:ln>
          </c:spPr>
          <c:marker>
            <c:symbol val="circle"/>
            <c:size val="5"/>
            <c:spPr>
              <a:solidFill>
                <a:schemeClr val="tx2">
                  <a:lumMod val="85000"/>
                  <a:lumOff val="15000"/>
                </a:schemeClr>
              </a:solidFill>
            </c:spPr>
          </c:marker>
          <c:xVal>
            <c:numRef>
              <c:f>'[FAO_Food_Security_Indicators.xlsx]GDP-Regions (2)'!$I$24:$I$45</c:f>
              <c:numCache>
                <c:formatCode>0</c:formatCode>
                <c:ptCount val="22"/>
                <c:pt idx="0">
                  <c:v>8679.1405227065934</c:v>
                </c:pt>
                <c:pt idx="1">
                  <c:v>8683.1611289940283</c:v>
                </c:pt>
                <c:pt idx="2">
                  <c:v>8738.3877974037441</c:v>
                </c:pt>
                <c:pt idx="3">
                  <c:v>8844.6830577409</c:v>
                </c:pt>
                <c:pt idx="4">
                  <c:v>9012.526798223671</c:v>
                </c:pt>
                <c:pt idx="5">
                  <c:v>9214.6018543628852</c:v>
                </c:pt>
                <c:pt idx="6">
                  <c:v>9389.8616061951234</c:v>
                </c:pt>
                <c:pt idx="7">
                  <c:v>9563.9181751198394</c:v>
                </c:pt>
                <c:pt idx="8">
                  <c:v>9767.5935256849261</c:v>
                </c:pt>
                <c:pt idx="9">
                  <c:v>9980.6559953963751</c:v>
                </c:pt>
                <c:pt idx="10">
                  <c:v>10174.738921973854</c:v>
                </c:pt>
                <c:pt idx="11">
                  <c:v>10344.698764931803</c:v>
                </c:pt>
                <c:pt idx="12">
                  <c:v>10625.158685204966</c:v>
                </c:pt>
                <c:pt idx="13">
                  <c:v>10983.499286191929</c:v>
                </c:pt>
                <c:pt idx="14">
                  <c:v>11416.211071667081</c:v>
                </c:pt>
                <c:pt idx="15">
                  <c:v>11870.825494226689</c:v>
                </c:pt>
                <c:pt idx="16">
                  <c:v>12266.367330457202</c:v>
                </c:pt>
                <c:pt idx="17">
                  <c:v>12441.971796983527</c:v>
                </c:pt>
                <c:pt idx="18">
                  <c:v>12616.029146029245</c:v>
                </c:pt>
                <c:pt idx="19">
                  <c:v>12843.397786634725</c:v>
                </c:pt>
                <c:pt idx="20">
                  <c:v>13226.974363229048</c:v>
                </c:pt>
                <c:pt idx="21">
                  <c:v>13396.485895073358</c:v>
                </c:pt>
              </c:numCache>
            </c:numRef>
          </c:xVal>
          <c:yVal>
            <c:numRef>
              <c:f>'[FAO_Food_Security_Indicators.xlsx]GDP-Regions (2)'!$J$24:$J$45</c:f>
              <c:numCache>
                <c:formatCode>???</c:formatCode>
                <c:ptCount val="22"/>
                <c:pt idx="0">
                  <c:v>2600</c:v>
                </c:pt>
                <c:pt idx="1">
                  <c:v>2610</c:v>
                </c:pt>
                <c:pt idx="2">
                  <c:v>2620</c:v>
                </c:pt>
                <c:pt idx="3">
                  <c:v>2630</c:v>
                </c:pt>
                <c:pt idx="4">
                  <c:v>2650</c:v>
                </c:pt>
                <c:pt idx="5">
                  <c:v>2670</c:v>
                </c:pt>
                <c:pt idx="6">
                  <c:v>2680</c:v>
                </c:pt>
                <c:pt idx="7">
                  <c:v>2690</c:v>
                </c:pt>
                <c:pt idx="8">
                  <c:v>2700</c:v>
                </c:pt>
                <c:pt idx="9">
                  <c:v>2710</c:v>
                </c:pt>
                <c:pt idx="10">
                  <c:v>2710</c:v>
                </c:pt>
                <c:pt idx="11">
                  <c:v>2720</c:v>
                </c:pt>
                <c:pt idx="12">
                  <c:v>2740</c:v>
                </c:pt>
                <c:pt idx="13">
                  <c:v>2750</c:v>
                </c:pt>
                <c:pt idx="14">
                  <c:v>2760</c:v>
                </c:pt>
                <c:pt idx="15">
                  <c:v>2780</c:v>
                </c:pt>
                <c:pt idx="16">
                  <c:v>2800</c:v>
                </c:pt>
                <c:pt idx="17">
                  <c:v>2810</c:v>
                </c:pt>
                <c:pt idx="18">
                  <c:v>2820</c:v>
                </c:pt>
                <c:pt idx="19">
                  <c:v>2830</c:v>
                </c:pt>
                <c:pt idx="20">
                  <c:v>2850</c:v>
                </c:pt>
                <c:pt idx="21">
                  <c:v>2860</c:v>
                </c:pt>
              </c:numCache>
            </c:numRef>
          </c:yVal>
          <c:smooth val="0"/>
        </c:ser>
        <c:ser>
          <c:idx val="1"/>
          <c:order val="2"/>
          <c:tx>
            <c:strRef>
              <c:f>'[FAO_Food_Security_Indicators.xlsx]GDP-Regions (2)'!$G$22:$H$22</c:f>
              <c:strCache>
                <c:ptCount val="1"/>
                <c:pt idx="0">
                  <c:v>South Asia</c:v>
                </c:pt>
              </c:strCache>
            </c:strRef>
          </c:tx>
          <c:spPr>
            <a:ln w="50800">
              <a:noFill/>
              <a:prstDash val="sysDot"/>
            </a:ln>
          </c:spPr>
          <c:marker>
            <c:symbol val="triangle"/>
            <c:size val="6"/>
            <c:spPr>
              <a:solidFill>
                <a:srgbClr val="006600"/>
              </a:solidFill>
              <a:ln>
                <a:noFill/>
              </a:ln>
            </c:spPr>
          </c:marker>
          <c:xVal>
            <c:numRef>
              <c:f>'[FAO_Food_Security_Indicators.xlsx]GDP-Regions (2)'!$G$24:$G$45</c:f>
              <c:numCache>
                <c:formatCode>0</c:formatCode>
                <c:ptCount val="22"/>
                <c:pt idx="0">
                  <c:v>1881.0858453199326</c:v>
                </c:pt>
                <c:pt idx="1">
                  <c:v>1915.5353282349361</c:v>
                </c:pt>
                <c:pt idx="2">
                  <c:v>1976.7759586782743</c:v>
                </c:pt>
                <c:pt idx="3">
                  <c:v>2048.6404389609015</c:v>
                </c:pt>
                <c:pt idx="4">
                  <c:v>2140.8573770766343</c:v>
                </c:pt>
                <c:pt idx="5">
                  <c:v>2220.8607177859849</c:v>
                </c:pt>
                <c:pt idx="6">
                  <c:v>2295.4186032822031</c:v>
                </c:pt>
                <c:pt idx="7">
                  <c:v>2381.3980610566146</c:v>
                </c:pt>
                <c:pt idx="8">
                  <c:v>2473.0899746055456</c:v>
                </c:pt>
                <c:pt idx="9">
                  <c:v>2559.2142338533267</c:v>
                </c:pt>
                <c:pt idx="10">
                  <c:v>2617.322845016427</c:v>
                </c:pt>
                <c:pt idx="11">
                  <c:v>2705.4761651534677</c:v>
                </c:pt>
                <c:pt idx="12">
                  <c:v>2827.8379680962112</c:v>
                </c:pt>
                <c:pt idx="13">
                  <c:v>3003.7011738140923</c:v>
                </c:pt>
                <c:pt idx="14">
                  <c:v>3205.7183054591883</c:v>
                </c:pt>
                <c:pt idx="15">
                  <c:v>3436.2540592546807</c:v>
                </c:pt>
                <c:pt idx="16">
                  <c:v>3625.0768419660631</c:v>
                </c:pt>
                <c:pt idx="17">
                  <c:v>3815.9382671704916</c:v>
                </c:pt>
                <c:pt idx="18">
                  <c:v>4022.6895844030537</c:v>
                </c:pt>
                <c:pt idx="19">
                  <c:v>4269.4947043149123</c:v>
                </c:pt>
                <c:pt idx="20">
                  <c:v>4491.8924560826099</c:v>
                </c:pt>
                <c:pt idx="21">
                  <c:v>4587.6426533485628</c:v>
                </c:pt>
              </c:numCache>
            </c:numRef>
          </c:xVal>
          <c:yVal>
            <c:numRef>
              <c:f>'[FAO_Food_Security_Indicators.xlsx]GDP-Regions (2)'!$H$24:$H$45</c:f>
              <c:numCache>
                <c:formatCode>???</c:formatCode>
                <c:ptCount val="22"/>
                <c:pt idx="0">
                  <c:v>2280</c:v>
                </c:pt>
                <c:pt idx="1">
                  <c:v>2270</c:v>
                </c:pt>
                <c:pt idx="2">
                  <c:v>2260</c:v>
                </c:pt>
                <c:pt idx="3">
                  <c:v>2250</c:v>
                </c:pt>
                <c:pt idx="4">
                  <c:v>2290</c:v>
                </c:pt>
                <c:pt idx="5">
                  <c:v>2310</c:v>
                </c:pt>
                <c:pt idx="6">
                  <c:v>2320</c:v>
                </c:pt>
                <c:pt idx="7">
                  <c:v>2340</c:v>
                </c:pt>
                <c:pt idx="8">
                  <c:v>2330</c:v>
                </c:pt>
                <c:pt idx="9">
                  <c:v>2320</c:v>
                </c:pt>
                <c:pt idx="10">
                  <c:v>2290</c:v>
                </c:pt>
                <c:pt idx="11">
                  <c:v>2300</c:v>
                </c:pt>
                <c:pt idx="12">
                  <c:v>2310</c:v>
                </c:pt>
                <c:pt idx="13">
                  <c:v>2320</c:v>
                </c:pt>
                <c:pt idx="14">
                  <c:v>2320</c:v>
                </c:pt>
                <c:pt idx="15">
                  <c:v>2350</c:v>
                </c:pt>
                <c:pt idx="16">
                  <c:v>2370</c:v>
                </c:pt>
                <c:pt idx="17">
                  <c:v>2380</c:v>
                </c:pt>
                <c:pt idx="18">
                  <c:v>2390</c:v>
                </c:pt>
                <c:pt idx="19">
                  <c:v>2410</c:v>
                </c:pt>
                <c:pt idx="20">
                  <c:v>2430</c:v>
                </c:pt>
                <c:pt idx="21">
                  <c:v>2440</c:v>
                </c:pt>
              </c:numCache>
            </c:numRef>
          </c:yVal>
          <c:smooth val="0"/>
        </c:ser>
        <c:ser>
          <c:idx val="0"/>
          <c:order val="3"/>
          <c:tx>
            <c:strRef>
              <c:f>'[FAO_Food_Security_Indicators.xlsx]GDP-Regions (2)'!$E$22:$F$22</c:f>
              <c:strCache>
                <c:ptCount val="1"/>
                <c:pt idx="0">
                  <c:v>Sub Saharan Africa</c:v>
                </c:pt>
              </c:strCache>
            </c:strRef>
          </c:tx>
          <c:spPr>
            <a:ln w="38100">
              <a:noFill/>
              <a:prstDash val="solid"/>
            </a:ln>
          </c:spPr>
          <c:marker>
            <c:symbol val="square"/>
            <c:size val="5"/>
            <c:spPr>
              <a:solidFill>
                <a:srgbClr val="0066FF"/>
              </a:solidFill>
              <a:ln>
                <a:noFill/>
                <a:prstDash val="sysDash"/>
              </a:ln>
            </c:spPr>
          </c:marker>
          <c:xVal>
            <c:numRef>
              <c:f>'[FAO_Food_Security_Indicators.xlsx]GDP-Regions (2)'!$E$24:$E$45</c:f>
              <c:numCache>
                <c:formatCode>0</c:formatCode>
                <c:ptCount val="22"/>
                <c:pt idx="0">
                  <c:v>2312.0889232971313</c:v>
                </c:pt>
                <c:pt idx="1">
                  <c:v>2248.5102975359246</c:v>
                </c:pt>
                <c:pt idx="2">
                  <c:v>2197.7447988908048</c:v>
                </c:pt>
                <c:pt idx="3">
                  <c:v>2177.6409897106337</c:v>
                </c:pt>
                <c:pt idx="4">
                  <c:v>2190.2910939939675</c:v>
                </c:pt>
                <c:pt idx="5">
                  <c:v>2218.2648163611761</c:v>
                </c:pt>
                <c:pt idx="6">
                  <c:v>2242.990830543406</c:v>
                </c:pt>
                <c:pt idx="7">
                  <c:v>2247.0525235471855</c:v>
                </c:pt>
                <c:pt idx="8">
                  <c:v>2250.3336211038873</c:v>
                </c:pt>
                <c:pt idx="9">
                  <c:v>2265.4369095072875</c:v>
                </c:pt>
                <c:pt idx="10">
                  <c:v>2291.3830962232146</c:v>
                </c:pt>
                <c:pt idx="11">
                  <c:v>2329.0788364970904</c:v>
                </c:pt>
                <c:pt idx="12">
                  <c:v>2432.4562877369694</c:v>
                </c:pt>
                <c:pt idx="13">
                  <c:v>2550.7969083499142</c:v>
                </c:pt>
                <c:pt idx="14">
                  <c:v>2688.7701692288883</c:v>
                </c:pt>
                <c:pt idx="15">
                  <c:v>2790.7390691486921</c:v>
                </c:pt>
                <c:pt idx="16">
                  <c:v>2894.0871879234596</c:v>
                </c:pt>
                <c:pt idx="17">
                  <c:v>2964.1440903650182</c:v>
                </c:pt>
                <c:pt idx="18">
                  <c:v>3022.1249479844701</c:v>
                </c:pt>
                <c:pt idx="19">
                  <c:v>3071.4934599865142</c:v>
                </c:pt>
                <c:pt idx="20">
                  <c:v>3129.0610233251173</c:v>
                </c:pt>
                <c:pt idx="21">
                  <c:v>3151.4401318435353</c:v>
                </c:pt>
              </c:numCache>
            </c:numRef>
          </c:xVal>
          <c:yVal>
            <c:numRef>
              <c:f>'[FAO_Food_Security_Indicators.xlsx]GDP-Regions (2)'!$F$24:$F$45</c:f>
              <c:numCache>
                <c:formatCode>???</c:formatCode>
                <c:ptCount val="22"/>
                <c:pt idx="0">
                  <c:v>2150</c:v>
                </c:pt>
                <c:pt idx="1">
                  <c:v>2160</c:v>
                </c:pt>
                <c:pt idx="2">
                  <c:v>2170</c:v>
                </c:pt>
                <c:pt idx="3">
                  <c:v>2170</c:v>
                </c:pt>
                <c:pt idx="4">
                  <c:v>2170</c:v>
                </c:pt>
                <c:pt idx="5">
                  <c:v>2170</c:v>
                </c:pt>
                <c:pt idx="6">
                  <c:v>2180</c:v>
                </c:pt>
                <c:pt idx="7">
                  <c:v>2200</c:v>
                </c:pt>
                <c:pt idx="8">
                  <c:v>2210</c:v>
                </c:pt>
                <c:pt idx="9">
                  <c:v>2220</c:v>
                </c:pt>
                <c:pt idx="10">
                  <c:v>2230</c:v>
                </c:pt>
                <c:pt idx="11">
                  <c:v>2250</c:v>
                </c:pt>
                <c:pt idx="12">
                  <c:v>2260</c:v>
                </c:pt>
                <c:pt idx="13">
                  <c:v>2290</c:v>
                </c:pt>
                <c:pt idx="14">
                  <c:v>2310</c:v>
                </c:pt>
                <c:pt idx="15">
                  <c:v>2330</c:v>
                </c:pt>
                <c:pt idx="16">
                  <c:v>2350</c:v>
                </c:pt>
                <c:pt idx="17">
                  <c:v>2360</c:v>
                </c:pt>
                <c:pt idx="18">
                  <c:v>2370</c:v>
                </c:pt>
                <c:pt idx="19">
                  <c:v>2380</c:v>
                </c:pt>
                <c:pt idx="20">
                  <c:v>2400</c:v>
                </c:pt>
                <c:pt idx="21">
                  <c:v>2430</c:v>
                </c:pt>
              </c:numCache>
            </c:numRef>
          </c:yVal>
          <c:smooth val="0"/>
        </c:ser>
        <c:dLbls>
          <c:showLegendKey val="0"/>
          <c:showVal val="0"/>
          <c:showCatName val="0"/>
          <c:showSerName val="0"/>
          <c:showPercent val="0"/>
          <c:showBubbleSize val="0"/>
        </c:dLbls>
        <c:axId val="125244544"/>
        <c:axId val="125246464"/>
      </c:scatterChart>
      <c:valAx>
        <c:axId val="125244544"/>
        <c:scaling>
          <c:orientation val="minMax"/>
        </c:scaling>
        <c:delete val="0"/>
        <c:axPos val="b"/>
        <c:numFmt formatCode="#,##0" sourceLinked="0"/>
        <c:majorTickMark val="out"/>
        <c:minorTickMark val="none"/>
        <c:tickLblPos val="nextTo"/>
        <c:crossAx val="125246464"/>
        <c:crosses val="autoZero"/>
        <c:crossBetween val="midCat"/>
      </c:valAx>
      <c:valAx>
        <c:axId val="125246464"/>
        <c:scaling>
          <c:orientation val="minMax"/>
          <c:max val="3500"/>
          <c:min val="2000"/>
        </c:scaling>
        <c:delete val="0"/>
        <c:axPos val="l"/>
        <c:majorGridlines/>
        <c:minorGridlines>
          <c:spPr>
            <a:ln>
              <a:prstDash val="dash"/>
            </a:ln>
          </c:spPr>
        </c:minorGridlines>
        <c:numFmt formatCode="???" sourceLinked="1"/>
        <c:majorTickMark val="out"/>
        <c:minorTickMark val="in"/>
        <c:tickLblPos val="nextTo"/>
        <c:crossAx val="125244544"/>
        <c:crosses val="autoZero"/>
        <c:crossBetween val="midCat"/>
        <c:majorUnit val="500"/>
        <c:minorUnit val="100"/>
      </c:valAx>
    </c:plotArea>
    <c:plotVisOnly val="1"/>
    <c:dispBlanksAs val="gap"/>
    <c:showDLblsOverMax val="0"/>
  </c:chart>
  <c:txPr>
    <a:bodyPr/>
    <a:lstStyle/>
    <a:p>
      <a:pPr>
        <a:defRPr sz="1600"/>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drawing1.xml><?xml version="1.0" encoding="utf-8"?>
<c:userShapes xmlns:c="http://schemas.openxmlformats.org/drawingml/2006/chart">
  <cdr:relSizeAnchor xmlns:cdr="http://schemas.openxmlformats.org/drawingml/2006/chartDrawing">
    <cdr:from>
      <cdr:x>0.62812</cdr:x>
      <cdr:y>0.15254</cdr:y>
    </cdr:from>
    <cdr:to>
      <cdr:x>0.94793</cdr:x>
      <cdr:y>0.22103</cdr:y>
    </cdr:to>
    <cdr:sp macro="" textlink="">
      <cdr:nvSpPr>
        <cdr:cNvPr id="2" name="TextBox 1"/>
        <cdr:cNvSpPr txBox="1"/>
      </cdr:nvSpPr>
      <cdr:spPr>
        <a:xfrm xmlns:a="http://schemas.openxmlformats.org/drawingml/2006/main">
          <a:off x="4385407" y="685800"/>
          <a:ext cx="2232842" cy="3079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t>High-Income Countries</a:t>
          </a:r>
        </a:p>
      </cdr:txBody>
    </cdr:sp>
  </cdr:relSizeAnchor>
  <cdr:relSizeAnchor xmlns:cdr="http://schemas.openxmlformats.org/drawingml/2006/chartDrawing">
    <cdr:from>
      <cdr:x>0.31412</cdr:x>
      <cdr:y>0.43705</cdr:y>
    </cdr:from>
    <cdr:to>
      <cdr:x>0.58222</cdr:x>
      <cdr:y>0.50554</cdr:y>
    </cdr:to>
    <cdr:sp macro="" textlink="">
      <cdr:nvSpPr>
        <cdr:cNvPr id="4" name="TextBox 1"/>
        <cdr:cNvSpPr txBox="1"/>
      </cdr:nvSpPr>
      <cdr:spPr>
        <a:xfrm xmlns:a="http://schemas.openxmlformats.org/drawingml/2006/main">
          <a:off x="2232025" y="2127250"/>
          <a:ext cx="1905000" cy="3333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World</a:t>
          </a:r>
          <a:r>
            <a:rPr lang="en-US" sz="1400" b="1" baseline="0" dirty="0"/>
            <a:t> Average</a:t>
          </a:r>
          <a:endParaRPr lang="en-US" sz="1400" b="1" dirty="0"/>
        </a:p>
      </cdr:txBody>
    </cdr:sp>
  </cdr:relSizeAnchor>
  <cdr:relSizeAnchor xmlns:cdr="http://schemas.openxmlformats.org/drawingml/2006/chartDrawing">
    <cdr:from>
      <cdr:x>0.17069</cdr:x>
      <cdr:y>0.66797</cdr:y>
    </cdr:from>
    <cdr:to>
      <cdr:x>0.33244</cdr:x>
      <cdr:y>0.73646</cdr:y>
    </cdr:to>
    <cdr:sp macro="" textlink="">
      <cdr:nvSpPr>
        <cdr:cNvPr id="5" name="TextBox 1"/>
        <cdr:cNvSpPr txBox="1"/>
      </cdr:nvSpPr>
      <cdr:spPr>
        <a:xfrm xmlns:a="http://schemas.openxmlformats.org/drawingml/2006/main">
          <a:off x="1212864" y="3251193"/>
          <a:ext cx="1149336" cy="3333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006600"/>
              </a:solidFill>
            </a:rPr>
            <a:t>South Asia</a:t>
          </a:r>
        </a:p>
      </cdr:txBody>
    </cdr:sp>
  </cdr:relSizeAnchor>
  <cdr:relSizeAnchor xmlns:cdr="http://schemas.openxmlformats.org/drawingml/2006/chartDrawing">
    <cdr:from>
      <cdr:x>0.13449</cdr:x>
      <cdr:y>0.78343</cdr:y>
    </cdr:from>
    <cdr:to>
      <cdr:x>0.43656</cdr:x>
      <cdr:y>0.85192</cdr:y>
    </cdr:to>
    <cdr:sp macro="" textlink="">
      <cdr:nvSpPr>
        <cdr:cNvPr id="6" name="TextBox 1"/>
        <cdr:cNvSpPr txBox="1"/>
      </cdr:nvSpPr>
      <cdr:spPr>
        <a:xfrm xmlns:a="http://schemas.openxmlformats.org/drawingml/2006/main">
          <a:off x="938986" y="3522145"/>
          <a:ext cx="2109014" cy="3079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0066FF"/>
              </a:solidFill>
            </a:rPr>
            <a:t>Sub-Saharan Africa</a:t>
          </a:r>
        </a:p>
      </cdr:txBody>
    </cdr:sp>
  </cdr:relSizeAnchor>
</c:userShapes>
</file>

<file path=ppt/drawings/drawing2.xml><?xml version="1.0" encoding="utf-8"?>
<c:userShapes xmlns:c="http://schemas.openxmlformats.org/drawingml/2006/chart">
  <cdr:relSizeAnchor xmlns:cdr="http://schemas.openxmlformats.org/drawingml/2006/chartDrawing">
    <cdr:from>
      <cdr:x>0.62812</cdr:x>
      <cdr:y>0.15254</cdr:y>
    </cdr:from>
    <cdr:to>
      <cdr:x>0.94793</cdr:x>
      <cdr:y>0.22103</cdr:y>
    </cdr:to>
    <cdr:sp macro="" textlink="">
      <cdr:nvSpPr>
        <cdr:cNvPr id="2" name="TextBox 1"/>
        <cdr:cNvSpPr txBox="1"/>
      </cdr:nvSpPr>
      <cdr:spPr>
        <a:xfrm xmlns:a="http://schemas.openxmlformats.org/drawingml/2006/main">
          <a:off x="4385407" y="685800"/>
          <a:ext cx="2232842" cy="3079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t>High-Income Countries</a:t>
          </a:r>
        </a:p>
      </cdr:txBody>
    </cdr:sp>
  </cdr:relSizeAnchor>
  <cdr:relSizeAnchor xmlns:cdr="http://schemas.openxmlformats.org/drawingml/2006/chartDrawing">
    <cdr:from>
      <cdr:x>0.31412</cdr:x>
      <cdr:y>0.43705</cdr:y>
    </cdr:from>
    <cdr:to>
      <cdr:x>0.58222</cdr:x>
      <cdr:y>0.50554</cdr:y>
    </cdr:to>
    <cdr:sp macro="" textlink="">
      <cdr:nvSpPr>
        <cdr:cNvPr id="4" name="TextBox 1"/>
        <cdr:cNvSpPr txBox="1"/>
      </cdr:nvSpPr>
      <cdr:spPr>
        <a:xfrm xmlns:a="http://schemas.openxmlformats.org/drawingml/2006/main">
          <a:off x="2232025" y="2127250"/>
          <a:ext cx="1905000" cy="33337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t>World</a:t>
          </a:r>
          <a:r>
            <a:rPr lang="en-US" sz="1400" b="1" baseline="0" dirty="0"/>
            <a:t> Average</a:t>
          </a:r>
          <a:endParaRPr lang="en-US" sz="1400" b="1" dirty="0"/>
        </a:p>
      </cdr:txBody>
    </cdr:sp>
  </cdr:relSizeAnchor>
  <cdr:relSizeAnchor xmlns:cdr="http://schemas.openxmlformats.org/drawingml/2006/chartDrawing">
    <cdr:from>
      <cdr:x>0.17069</cdr:x>
      <cdr:y>0.66797</cdr:y>
    </cdr:from>
    <cdr:to>
      <cdr:x>0.33244</cdr:x>
      <cdr:y>0.73646</cdr:y>
    </cdr:to>
    <cdr:sp macro="" textlink="">
      <cdr:nvSpPr>
        <cdr:cNvPr id="5" name="TextBox 1"/>
        <cdr:cNvSpPr txBox="1"/>
      </cdr:nvSpPr>
      <cdr:spPr>
        <a:xfrm xmlns:a="http://schemas.openxmlformats.org/drawingml/2006/main">
          <a:off x="1212864" y="3251193"/>
          <a:ext cx="1149336" cy="3333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006600"/>
              </a:solidFill>
            </a:rPr>
            <a:t>South Asia</a:t>
          </a:r>
        </a:p>
      </cdr:txBody>
    </cdr:sp>
  </cdr:relSizeAnchor>
  <cdr:relSizeAnchor xmlns:cdr="http://schemas.openxmlformats.org/drawingml/2006/chartDrawing">
    <cdr:from>
      <cdr:x>0.13449</cdr:x>
      <cdr:y>0.78343</cdr:y>
    </cdr:from>
    <cdr:to>
      <cdr:x>0.43656</cdr:x>
      <cdr:y>0.85192</cdr:y>
    </cdr:to>
    <cdr:sp macro="" textlink="">
      <cdr:nvSpPr>
        <cdr:cNvPr id="6" name="TextBox 1"/>
        <cdr:cNvSpPr txBox="1"/>
      </cdr:nvSpPr>
      <cdr:spPr>
        <a:xfrm xmlns:a="http://schemas.openxmlformats.org/drawingml/2006/main">
          <a:off x="938986" y="3522145"/>
          <a:ext cx="2109014" cy="3079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rgbClr val="0066FF"/>
              </a:solidFill>
            </a:rPr>
            <a:t>Sub-Saharan Africa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71501" cy="468951"/>
          </a:xfrm>
          <a:prstGeom prst="rect">
            <a:avLst/>
          </a:prstGeom>
        </p:spPr>
        <p:txBody>
          <a:bodyPr vert="horz" lIns="94388" tIns="47194" rIns="94388" bIns="47194" rtlCol="0"/>
          <a:lstStyle>
            <a:lvl1pPr algn="l">
              <a:defRPr sz="1300">
                <a:latin typeface="Arial" charset="0"/>
                <a:cs typeface="+mn-cs"/>
              </a:defRPr>
            </a:lvl1pPr>
          </a:lstStyle>
          <a:p>
            <a:pPr>
              <a:defRPr/>
            </a:pPr>
            <a:endParaRPr lang="en-US"/>
          </a:p>
        </p:txBody>
      </p:sp>
      <p:sp>
        <p:nvSpPr>
          <p:cNvPr id="3" name="Date Placeholder 2"/>
          <p:cNvSpPr>
            <a:spLocks noGrp="1"/>
          </p:cNvSpPr>
          <p:nvPr>
            <p:ph type="dt" sz="quarter" idx="1"/>
          </p:nvPr>
        </p:nvSpPr>
        <p:spPr>
          <a:xfrm>
            <a:off x="4013496" y="2"/>
            <a:ext cx="3071501" cy="468951"/>
          </a:xfrm>
          <a:prstGeom prst="rect">
            <a:avLst/>
          </a:prstGeom>
        </p:spPr>
        <p:txBody>
          <a:bodyPr vert="horz" lIns="94388" tIns="47194" rIns="94388" bIns="47194" rtlCol="0"/>
          <a:lstStyle>
            <a:lvl1pPr algn="r">
              <a:defRPr sz="1300">
                <a:latin typeface="Arial" charset="0"/>
                <a:cs typeface="+mn-cs"/>
              </a:defRPr>
            </a:lvl1pPr>
          </a:lstStyle>
          <a:p>
            <a:pPr>
              <a:defRPr/>
            </a:pPr>
            <a:endParaRPr lang="en-US" dirty="0"/>
          </a:p>
        </p:txBody>
      </p:sp>
      <p:sp>
        <p:nvSpPr>
          <p:cNvPr id="4" name="Footer Placeholder 3"/>
          <p:cNvSpPr>
            <a:spLocks noGrp="1"/>
          </p:cNvSpPr>
          <p:nvPr>
            <p:ph type="ftr" sz="quarter" idx="2"/>
          </p:nvPr>
        </p:nvSpPr>
        <p:spPr>
          <a:xfrm>
            <a:off x="2" y="8902050"/>
            <a:ext cx="3071501" cy="468951"/>
          </a:xfrm>
          <a:prstGeom prst="rect">
            <a:avLst/>
          </a:prstGeom>
        </p:spPr>
        <p:txBody>
          <a:bodyPr vert="horz" lIns="94388" tIns="47194" rIns="94388" bIns="47194" rtlCol="0" anchor="b"/>
          <a:lstStyle>
            <a:lvl1pPr algn="l">
              <a:defRPr sz="1300">
                <a:latin typeface="Arial" charset="0"/>
                <a:cs typeface="+mn-cs"/>
              </a:defRPr>
            </a:lvl1pPr>
          </a:lstStyle>
          <a:p>
            <a:pPr>
              <a:defRPr/>
            </a:pPr>
            <a:r>
              <a:rPr lang="en-US" dirty="0" smtClean="0"/>
              <a:t>Will Masters</a:t>
            </a:r>
          </a:p>
          <a:p>
            <a:pPr>
              <a:defRPr/>
            </a:pPr>
            <a:r>
              <a:rPr lang="en-US" dirty="0" smtClean="0"/>
              <a:t>http://sites.tufts.edu/willmasters</a:t>
            </a:r>
            <a:endParaRPr lang="en-US" dirty="0"/>
          </a:p>
        </p:txBody>
      </p:sp>
      <p:sp>
        <p:nvSpPr>
          <p:cNvPr id="5" name="Slide Number Placeholder 4"/>
          <p:cNvSpPr>
            <a:spLocks noGrp="1"/>
          </p:cNvSpPr>
          <p:nvPr>
            <p:ph type="sldNum" sz="quarter" idx="3"/>
          </p:nvPr>
        </p:nvSpPr>
        <p:spPr>
          <a:xfrm>
            <a:off x="4013496" y="8902050"/>
            <a:ext cx="3071501" cy="468951"/>
          </a:xfrm>
          <a:prstGeom prst="rect">
            <a:avLst/>
          </a:prstGeom>
        </p:spPr>
        <p:txBody>
          <a:bodyPr vert="horz" lIns="94388" tIns="47194" rIns="94388" bIns="47194" rtlCol="0" anchor="b"/>
          <a:lstStyle>
            <a:lvl1pPr algn="r">
              <a:defRPr sz="1300">
                <a:latin typeface="Arial" charset="0"/>
                <a:cs typeface="+mn-cs"/>
              </a:defRPr>
            </a:lvl1pPr>
          </a:lstStyle>
          <a:p>
            <a:pPr>
              <a:defRPr/>
            </a:pPr>
            <a:r>
              <a:rPr lang="en-US" dirty="0" smtClean="0"/>
              <a:t>Page </a:t>
            </a:r>
            <a:fld id="{6E1FF69F-BCA8-464B-8098-28589F9E0543}" type="slidenum">
              <a:rPr lang="en-US" smtClean="0"/>
              <a:pPr>
                <a:defRPr/>
              </a:pPr>
              <a:t>‹#›</a:t>
            </a:fld>
            <a:endParaRPr lang="en-US" dirty="0"/>
          </a:p>
        </p:txBody>
      </p:sp>
    </p:spTree>
    <p:extLst>
      <p:ext uri="{BB962C8B-B14F-4D97-AF65-F5344CB8AC3E}">
        <p14:creationId xmlns:p14="http://schemas.microsoft.com/office/powerpoint/2010/main" val="1998828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71501" cy="468951"/>
          </a:xfrm>
          <a:prstGeom prst="rect">
            <a:avLst/>
          </a:prstGeom>
        </p:spPr>
        <p:txBody>
          <a:bodyPr vert="horz" lIns="94388" tIns="47194" rIns="94388" bIns="47194" rtlCol="0"/>
          <a:lstStyle>
            <a:lvl1pPr algn="l">
              <a:defRPr sz="1300">
                <a:latin typeface="Arial" charset="0"/>
                <a:cs typeface="+mn-cs"/>
              </a:defRPr>
            </a:lvl1pPr>
          </a:lstStyle>
          <a:p>
            <a:pPr>
              <a:defRPr/>
            </a:pPr>
            <a:endParaRPr lang="en-US"/>
          </a:p>
        </p:txBody>
      </p:sp>
      <p:sp>
        <p:nvSpPr>
          <p:cNvPr id="3" name="Date Placeholder 2"/>
          <p:cNvSpPr>
            <a:spLocks noGrp="1"/>
          </p:cNvSpPr>
          <p:nvPr>
            <p:ph type="dt" idx="1"/>
          </p:nvPr>
        </p:nvSpPr>
        <p:spPr>
          <a:xfrm>
            <a:off x="4013496" y="2"/>
            <a:ext cx="3071501" cy="468951"/>
          </a:xfrm>
          <a:prstGeom prst="rect">
            <a:avLst/>
          </a:prstGeom>
        </p:spPr>
        <p:txBody>
          <a:bodyPr vert="horz" lIns="94388" tIns="47194" rIns="94388" bIns="47194" rtlCol="0"/>
          <a:lstStyle>
            <a:lvl1pPr algn="r">
              <a:defRPr sz="1300">
                <a:latin typeface="Arial" charset="0"/>
                <a:cs typeface="+mn-cs"/>
              </a:defRPr>
            </a:lvl1pPr>
          </a:lstStyle>
          <a:p>
            <a:pPr>
              <a:defRPr/>
            </a:pPr>
            <a:fld id="{49753291-27CA-4DBD-A82F-C18318E4037E}" type="datetimeFigureOut">
              <a:rPr lang="en-US"/>
              <a:pPr>
                <a:defRPr/>
              </a:pPr>
              <a:t>11/17/2014</a:t>
            </a:fld>
            <a:endParaRPr lang="en-US"/>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388" tIns="47194" rIns="94388" bIns="47194" rtlCol="0" anchor="ctr"/>
          <a:lstStyle/>
          <a:p>
            <a:pPr lvl="0"/>
            <a:endParaRPr lang="en-US" noProof="0"/>
          </a:p>
        </p:txBody>
      </p:sp>
      <p:sp>
        <p:nvSpPr>
          <p:cNvPr id="5" name="Notes Placeholder 4"/>
          <p:cNvSpPr>
            <a:spLocks noGrp="1"/>
          </p:cNvSpPr>
          <p:nvPr>
            <p:ph type="body" sz="quarter" idx="3"/>
          </p:nvPr>
        </p:nvSpPr>
        <p:spPr>
          <a:xfrm>
            <a:off x="709303" y="4452627"/>
            <a:ext cx="5667996" cy="4217350"/>
          </a:xfrm>
          <a:prstGeom prst="rect">
            <a:avLst/>
          </a:prstGeom>
        </p:spPr>
        <p:txBody>
          <a:bodyPr vert="horz" lIns="94388" tIns="47194" rIns="94388" bIns="47194"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2" y="8902050"/>
            <a:ext cx="3071501" cy="468951"/>
          </a:xfrm>
          <a:prstGeom prst="rect">
            <a:avLst/>
          </a:prstGeom>
        </p:spPr>
        <p:txBody>
          <a:bodyPr vert="horz" lIns="94388" tIns="47194" rIns="94388" bIns="47194" rtlCol="0" anchor="b"/>
          <a:lstStyle>
            <a:lvl1pPr algn="l">
              <a:defRPr sz="13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4013496" y="8902050"/>
            <a:ext cx="3071501" cy="468951"/>
          </a:xfrm>
          <a:prstGeom prst="rect">
            <a:avLst/>
          </a:prstGeom>
        </p:spPr>
        <p:txBody>
          <a:bodyPr vert="horz" lIns="94388" tIns="47194" rIns="94388" bIns="47194" rtlCol="0" anchor="b"/>
          <a:lstStyle>
            <a:lvl1pPr algn="r">
              <a:defRPr sz="1300">
                <a:latin typeface="Arial" charset="0"/>
                <a:cs typeface="+mn-cs"/>
              </a:defRPr>
            </a:lvl1pPr>
          </a:lstStyle>
          <a:p>
            <a:pPr>
              <a:defRPr/>
            </a:pPr>
            <a:fld id="{B0B05668-0996-46C7-A9AB-813782AEC72F}" type="slidenum">
              <a:rPr lang="en-US"/>
              <a:pPr>
                <a:defRPr/>
              </a:pPr>
              <a:t>‹#›</a:t>
            </a:fld>
            <a:endParaRPr lang="en-US"/>
          </a:p>
        </p:txBody>
      </p:sp>
    </p:spTree>
    <p:extLst>
      <p:ext uri="{BB962C8B-B14F-4D97-AF65-F5344CB8AC3E}">
        <p14:creationId xmlns:p14="http://schemas.microsoft.com/office/powerpoint/2010/main" val="40749070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3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4E81418-EDB7-4F20-8DF8-C269843F8B09}" type="slidenum">
              <a:rPr lang="en-US" smtClean="0"/>
              <a:pPr>
                <a:defRPr/>
              </a:pPr>
              <a:t>1</a:t>
            </a:fld>
            <a:endParaRPr lang="en-US" smtClean="0"/>
          </a:p>
        </p:txBody>
      </p:sp>
    </p:spTree>
    <p:extLst>
      <p:ext uri="{BB962C8B-B14F-4D97-AF65-F5344CB8AC3E}">
        <p14:creationId xmlns:p14="http://schemas.microsoft.com/office/powerpoint/2010/main" val="2919829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dirty="0" smtClean="0">
              <a:latin typeface="Arial" charset="0"/>
            </a:endParaRPr>
          </a:p>
        </p:txBody>
      </p:sp>
      <p:sp>
        <p:nvSpPr>
          <p:cNvPr id="4" name="Slide Number Placeholder 3"/>
          <p:cNvSpPr>
            <a:spLocks noGrp="1"/>
          </p:cNvSpPr>
          <p:nvPr>
            <p:ph type="sldNum" sz="quarter" idx="5"/>
          </p:nvPr>
        </p:nvSpPr>
        <p:spPr/>
        <p:txBody>
          <a:bodyPr/>
          <a:lstStyle/>
          <a:p>
            <a:pPr>
              <a:defRPr/>
            </a:pPr>
            <a:fld id="{2443E9D2-1085-4077-B33C-996718D94945}" type="slidenum">
              <a:rPr lang="en-US" smtClean="0"/>
              <a:pPr>
                <a:defRPr/>
              </a:pPr>
              <a:t>10</a:t>
            </a:fld>
            <a:endParaRPr lang="en-US" dirty="0"/>
          </a:p>
        </p:txBody>
      </p:sp>
    </p:spTree>
    <p:extLst>
      <p:ext uri="{BB962C8B-B14F-4D97-AF65-F5344CB8AC3E}">
        <p14:creationId xmlns:p14="http://schemas.microsoft.com/office/powerpoint/2010/main" val="303033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7458DE-45AE-45A2-A6E9-61F109F0B6D5}" type="slidenum">
              <a:rPr lang="en-US" altLang="en-US" smtClean="0"/>
              <a:pPr/>
              <a:t>11</a:t>
            </a:fld>
            <a:endParaRPr lang="en-US" altLang="en-US"/>
          </a:p>
        </p:txBody>
      </p:sp>
    </p:spTree>
    <p:extLst>
      <p:ext uri="{BB962C8B-B14F-4D97-AF65-F5344CB8AC3E}">
        <p14:creationId xmlns:p14="http://schemas.microsoft.com/office/powerpoint/2010/main" val="2988312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17"/>
            <a:r>
              <a:rPr lang="en-US" altLang="en-US" sz="1300" i="1" dirty="0"/>
              <a:t>Photos are from Will Masters in Uganda, Ethiopia  and Ghana, 2010-13</a:t>
            </a:r>
            <a:endParaRPr lang="en-US" dirty="0"/>
          </a:p>
        </p:txBody>
      </p:sp>
      <p:sp>
        <p:nvSpPr>
          <p:cNvPr id="4" name="Slide Number Placeholder 3"/>
          <p:cNvSpPr>
            <a:spLocks noGrp="1"/>
          </p:cNvSpPr>
          <p:nvPr>
            <p:ph type="sldNum" sz="quarter" idx="10"/>
          </p:nvPr>
        </p:nvSpPr>
        <p:spPr/>
        <p:txBody>
          <a:bodyPr/>
          <a:lstStyle/>
          <a:p>
            <a:fld id="{5734B9DC-CA23-478E-B91C-2DF040B260F8}" type="slidenum">
              <a:rPr lang="en-US" smtClean="0"/>
              <a:pPr/>
              <a:t>12</a:t>
            </a:fld>
            <a:endParaRPr lang="en-US"/>
          </a:p>
        </p:txBody>
      </p:sp>
    </p:spTree>
    <p:extLst>
      <p:ext uri="{BB962C8B-B14F-4D97-AF65-F5344CB8AC3E}">
        <p14:creationId xmlns:p14="http://schemas.microsoft.com/office/powerpoint/2010/main" val="3797575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dirty="0" smtClean="0">
              <a:latin typeface="Arial" charset="0"/>
            </a:endParaRPr>
          </a:p>
        </p:txBody>
      </p:sp>
      <p:sp>
        <p:nvSpPr>
          <p:cNvPr id="4" name="Slide Number Placeholder 3"/>
          <p:cNvSpPr>
            <a:spLocks noGrp="1"/>
          </p:cNvSpPr>
          <p:nvPr>
            <p:ph type="sldNum" sz="quarter" idx="5"/>
          </p:nvPr>
        </p:nvSpPr>
        <p:spPr/>
        <p:txBody>
          <a:bodyPr/>
          <a:lstStyle/>
          <a:p>
            <a:pPr>
              <a:defRPr/>
            </a:pPr>
            <a:fld id="{6C495734-5C23-4F0D-A7B3-54A8B107B3CC}" type="slidenum">
              <a:rPr lang="en-US" smtClean="0"/>
              <a:pPr>
                <a:defRPr/>
              </a:pPr>
              <a:t>13</a:t>
            </a:fld>
            <a:endParaRPr lang="en-US" dirty="0"/>
          </a:p>
        </p:txBody>
      </p:sp>
    </p:spTree>
    <p:extLst>
      <p:ext uri="{BB962C8B-B14F-4D97-AF65-F5344CB8AC3E}">
        <p14:creationId xmlns:p14="http://schemas.microsoft.com/office/powerpoint/2010/main" val="2906436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17"/>
            <a:r>
              <a:rPr lang="en-US" sz="1300" dirty="0">
                <a:solidFill>
                  <a:srgbClr val="002060"/>
                </a:solidFill>
              </a:rPr>
              <a:t>Photos by Will Masters 2011</a:t>
            </a:r>
          </a:p>
          <a:p>
            <a:endParaRPr lang="en-US" dirty="0"/>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14</a:t>
            </a:fld>
            <a:endParaRPr lang="en-US"/>
          </a:p>
        </p:txBody>
      </p:sp>
    </p:spTree>
    <p:extLst>
      <p:ext uri="{BB962C8B-B14F-4D97-AF65-F5344CB8AC3E}">
        <p14:creationId xmlns:p14="http://schemas.microsoft.com/office/powerpoint/2010/main" val="897206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8D347984-2AE6-485C-8F67-54FB24881BC9}" type="slidenum">
              <a:rPr lang="en-US" smtClean="0"/>
              <a:pPr/>
              <a:t>15</a:t>
            </a:fld>
            <a:endParaRPr 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709303" y="4452627"/>
            <a:ext cx="5667996" cy="4217350"/>
          </a:xfrm>
          <a:noFill/>
          <a:ln/>
        </p:spPr>
        <p:txBody>
          <a:bodyPr/>
          <a:lstStyle/>
          <a:p>
            <a:pPr eaLnBrk="1" hangingPunct="1"/>
            <a:endParaRPr lang="en-US" dirty="0" smtClean="0"/>
          </a:p>
        </p:txBody>
      </p:sp>
    </p:spTree>
    <p:extLst>
      <p:ext uri="{BB962C8B-B14F-4D97-AF65-F5344CB8AC3E}">
        <p14:creationId xmlns:p14="http://schemas.microsoft.com/office/powerpoint/2010/main" val="3803797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dirty="0" smtClean="0"/>
          </a:p>
        </p:txBody>
      </p:sp>
      <p:sp>
        <p:nvSpPr>
          <p:cNvPr id="17412"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63889" indent="-293803" eaLnBrk="0" hangingPunct="0">
              <a:defRPr>
                <a:solidFill>
                  <a:schemeClr val="tx1"/>
                </a:solidFill>
                <a:latin typeface="Arial" pitchFamily="34" charset="0"/>
              </a:defRPr>
            </a:lvl2pPr>
            <a:lvl3pPr marL="1175213" indent="-235042" eaLnBrk="0" hangingPunct="0">
              <a:defRPr>
                <a:solidFill>
                  <a:schemeClr val="tx1"/>
                </a:solidFill>
                <a:latin typeface="Arial" pitchFamily="34" charset="0"/>
              </a:defRPr>
            </a:lvl3pPr>
            <a:lvl4pPr marL="1645298" indent="-235042" eaLnBrk="0" hangingPunct="0">
              <a:defRPr>
                <a:solidFill>
                  <a:schemeClr val="tx1"/>
                </a:solidFill>
                <a:latin typeface="Arial" pitchFamily="34" charset="0"/>
              </a:defRPr>
            </a:lvl4pPr>
            <a:lvl5pPr marL="2115383" indent="-235042" eaLnBrk="0" hangingPunct="0">
              <a:defRPr>
                <a:solidFill>
                  <a:schemeClr val="tx1"/>
                </a:solidFill>
                <a:latin typeface="Arial" pitchFamily="34" charset="0"/>
              </a:defRPr>
            </a:lvl5pPr>
            <a:lvl6pPr marL="2585468" indent="-235042" eaLnBrk="0" fontAlgn="base" hangingPunct="0">
              <a:spcBef>
                <a:spcPct val="0"/>
              </a:spcBef>
              <a:spcAft>
                <a:spcPct val="0"/>
              </a:spcAft>
              <a:defRPr>
                <a:solidFill>
                  <a:schemeClr val="tx1"/>
                </a:solidFill>
                <a:latin typeface="Arial" pitchFamily="34" charset="0"/>
              </a:defRPr>
            </a:lvl6pPr>
            <a:lvl7pPr marL="3055554" indent="-235042" eaLnBrk="0" fontAlgn="base" hangingPunct="0">
              <a:spcBef>
                <a:spcPct val="0"/>
              </a:spcBef>
              <a:spcAft>
                <a:spcPct val="0"/>
              </a:spcAft>
              <a:defRPr>
                <a:solidFill>
                  <a:schemeClr val="tx1"/>
                </a:solidFill>
                <a:latin typeface="Arial" pitchFamily="34" charset="0"/>
              </a:defRPr>
            </a:lvl7pPr>
            <a:lvl8pPr marL="3525641" indent="-235042" eaLnBrk="0" fontAlgn="base" hangingPunct="0">
              <a:spcBef>
                <a:spcPct val="0"/>
              </a:spcBef>
              <a:spcAft>
                <a:spcPct val="0"/>
              </a:spcAft>
              <a:defRPr>
                <a:solidFill>
                  <a:schemeClr val="tx1"/>
                </a:solidFill>
                <a:latin typeface="Arial" pitchFamily="34" charset="0"/>
              </a:defRPr>
            </a:lvl8pPr>
            <a:lvl9pPr marL="3995726" indent="-235042" eaLnBrk="0" fontAlgn="base" hangingPunct="0">
              <a:spcBef>
                <a:spcPct val="0"/>
              </a:spcBef>
              <a:spcAft>
                <a:spcPct val="0"/>
              </a:spcAft>
              <a:defRPr>
                <a:solidFill>
                  <a:schemeClr val="tx1"/>
                </a:solidFill>
                <a:latin typeface="Arial" pitchFamily="34" charset="0"/>
              </a:defRPr>
            </a:lvl9pPr>
          </a:lstStyle>
          <a:p>
            <a:pPr eaLnBrk="1" hangingPunct="1">
              <a:defRPr/>
            </a:pPr>
            <a:fld id="{B0B5DBFD-C66F-4682-87D1-AE06DF6692CB}" type="slidenum">
              <a:rPr lang="en-US"/>
              <a:pPr eaLnBrk="1" hangingPunct="1">
                <a:defRPr/>
              </a:pPr>
              <a:t>16</a:t>
            </a:fld>
            <a:endParaRPr lang="en-US" dirty="0"/>
          </a:p>
        </p:txBody>
      </p:sp>
    </p:spTree>
    <p:extLst>
      <p:ext uri="{BB962C8B-B14F-4D97-AF65-F5344CB8AC3E}">
        <p14:creationId xmlns:p14="http://schemas.microsoft.com/office/powerpoint/2010/main" val="493185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dirty="0" smtClean="0"/>
          </a:p>
        </p:txBody>
      </p:sp>
      <p:sp>
        <p:nvSpPr>
          <p:cNvPr id="4" name="Slide Number Placeholder 3"/>
          <p:cNvSpPr>
            <a:spLocks noGrp="1"/>
          </p:cNvSpPr>
          <p:nvPr>
            <p:ph type="sldNum" sz="quarter" idx="5"/>
          </p:nvPr>
        </p:nvSpPr>
        <p:spPr/>
        <p:txBody>
          <a:bodyPr/>
          <a:lstStyle/>
          <a:p>
            <a:pPr>
              <a:defRPr/>
            </a:pPr>
            <a:fld id="{A37D24CB-8AC1-4B7F-B62F-FBFD783BE8C1}" type="slidenum">
              <a:rPr lang="en-US" smtClean="0"/>
              <a:pPr>
                <a:defRPr/>
              </a:pPr>
              <a:t>17</a:t>
            </a:fld>
            <a:endParaRPr lang="en-US" dirty="0"/>
          </a:p>
        </p:txBody>
      </p:sp>
    </p:spTree>
    <p:extLst>
      <p:ext uri="{BB962C8B-B14F-4D97-AF65-F5344CB8AC3E}">
        <p14:creationId xmlns:p14="http://schemas.microsoft.com/office/powerpoint/2010/main" val="12943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
        <p:nvSpPr>
          <p:cNvPr id="4" name="Slide Number Placeholder 3"/>
          <p:cNvSpPr>
            <a:spLocks noGrp="1"/>
          </p:cNvSpPr>
          <p:nvPr>
            <p:ph type="sldNum" sz="quarter" idx="5"/>
          </p:nvPr>
        </p:nvSpPr>
        <p:spPr/>
        <p:txBody>
          <a:bodyPr/>
          <a:lstStyle/>
          <a:p>
            <a:pPr>
              <a:defRPr/>
            </a:pPr>
            <a:fld id="{A37D24CB-8AC1-4B7F-B62F-FBFD783BE8C1}" type="slidenum">
              <a:rPr lang="en-US" smtClean="0"/>
              <a:pPr>
                <a:defRPr/>
              </a:pPr>
              <a:t>18</a:t>
            </a:fld>
            <a:endParaRPr lang="en-US" dirty="0"/>
          </a:p>
        </p:txBody>
      </p:sp>
    </p:spTree>
    <p:extLst>
      <p:ext uri="{BB962C8B-B14F-4D97-AF65-F5344CB8AC3E}">
        <p14:creationId xmlns:p14="http://schemas.microsoft.com/office/powerpoint/2010/main" val="4190326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Slide is courtesy of Prabhu Pingali,  Greg Traxler and Tuu-Van Nguyen (2011), “Changing Trends in the Demand and Supply of Aid for Agriculture Development and the Quest for Coordination.”  Presentation at the Annual Meetings of the AAEA, July 24–26, 2011.</a:t>
            </a:r>
          </a:p>
        </p:txBody>
      </p:sp>
      <p:sp>
        <p:nvSpPr>
          <p:cNvPr id="4" name="Slide Number Placeholder 3"/>
          <p:cNvSpPr>
            <a:spLocks noGrp="1"/>
          </p:cNvSpPr>
          <p:nvPr>
            <p:ph type="sldNum" sz="quarter" idx="5"/>
          </p:nvPr>
        </p:nvSpPr>
        <p:spPr/>
        <p:txBody>
          <a:bodyPr/>
          <a:lstStyle/>
          <a:p>
            <a:pPr>
              <a:defRPr/>
            </a:pPr>
            <a:fld id="{C5779D01-6CB2-4893-BE86-583E09782869}" type="slidenum">
              <a:rPr lang="en-US" smtClean="0"/>
              <a:pPr>
                <a:defRPr/>
              </a:pPr>
              <a:t>19</a:t>
            </a:fld>
            <a:endParaRPr lang="en-US" dirty="0"/>
          </a:p>
        </p:txBody>
      </p:sp>
    </p:spTree>
    <p:extLst>
      <p:ext uri="{BB962C8B-B14F-4D97-AF65-F5344CB8AC3E}">
        <p14:creationId xmlns:p14="http://schemas.microsoft.com/office/powerpoint/2010/main" val="842445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2</a:t>
            </a:fld>
            <a:endParaRPr lang="en-US"/>
          </a:p>
        </p:txBody>
      </p:sp>
    </p:spTree>
    <p:extLst>
      <p:ext uri="{BB962C8B-B14F-4D97-AF65-F5344CB8AC3E}">
        <p14:creationId xmlns:p14="http://schemas.microsoft.com/office/powerpoint/2010/main" val="3109814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dirty="0" smtClean="0"/>
          </a:p>
        </p:txBody>
      </p:sp>
      <p:sp>
        <p:nvSpPr>
          <p:cNvPr id="53252" name="Slide Number Placeholder 3"/>
          <p:cNvSpPr>
            <a:spLocks noGrp="1"/>
          </p:cNvSpPr>
          <p:nvPr>
            <p:ph type="sldNum" sz="quarter" idx="5"/>
          </p:nvPr>
        </p:nvSpPr>
        <p:spPr/>
        <p:txBody>
          <a:bodyPr/>
          <a:lstStyle/>
          <a:p>
            <a:pPr>
              <a:defRPr/>
            </a:pPr>
            <a:fld id="{D44DFAB2-3FEE-41AA-B695-1645D3FE41D4}" type="slidenum">
              <a:rPr lang="en-US" smtClean="0"/>
              <a:pPr>
                <a:defRPr/>
              </a:pPr>
              <a:t>20</a:t>
            </a:fld>
            <a:endParaRPr lang="en-US" dirty="0" smtClean="0"/>
          </a:p>
        </p:txBody>
      </p:sp>
    </p:spTree>
    <p:extLst>
      <p:ext uri="{BB962C8B-B14F-4D97-AF65-F5344CB8AC3E}">
        <p14:creationId xmlns:p14="http://schemas.microsoft.com/office/powerpoint/2010/main" val="3783682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21</a:t>
            </a:fld>
            <a:endParaRPr lang="en-US"/>
          </a:p>
        </p:txBody>
      </p:sp>
    </p:spTree>
    <p:extLst>
      <p:ext uri="{BB962C8B-B14F-4D97-AF65-F5344CB8AC3E}">
        <p14:creationId xmlns:p14="http://schemas.microsoft.com/office/powerpoint/2010/main" val="2318038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3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4E81418-EDB7-4F20-8DF8-C269843F8B09}" type="slidenum">
              <a:rPr lang="en-US" smtClean="0"/>
              <a:pPr>
                <a:defRPr/>
              </a:pPr>
              <a:t>22</a:t>
            </a:fld>
            <a:endParaRPr lang="en-US" smtClean="0"/>
          </a:p>
        </p:txBody>
      </p:sp>
    </p:spTree>
    <p:extLst>
      <p:ext uri="{BB962C8B-B14F-4D97-AF65-F5344CB8AC3E}">
        <p14:creationId xmlns:p14="http://schemas.microsoft.com/office/powerpoint/2010/main" val="42067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3</a:t>
            </a:fld>
            <a:endParaRPr lang="en-US"/>
          </a:p>
        </p:txBody>
      </p:sp>
    </p:spTree>
    <p:extLst>
      <p:ext uri="{BB962C8B-B14F-4D97-AF65-F5344CB8AC3E}">
        <p14:creationId xmlns:p14="http://schemas.microsoft.com/office/powerpoint/2010/main" val="2318038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4</a:t>
            </a:fld>
            <a:endParaRPr lang="en-US"/>
          </a:p>
        </p:txBody>
      </p:sp>
    </p:spTree>
    <p:extLst>
      <p:ext uri="{BB962C8B-B14F-4D97-AF65-F5344CB8AC3E}">
        <p14:creationId xmlns:p14="http://schemas.microsoft.com/office/powerpoint/2010/main" val="2781635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5</a:t>
            </a:fld>
            <a:endParaRPr lang="en-US"/>
          </a:p>
        </p:txBody>
      </p:sp>
    </p:spTree>
    <p:extLst>
      <p:ext uri="{BB962C8B-B14F-4D97-AF65-F5344CB8AC3E}">
        <p14:creationId xmlns:p14="http://schemas.microsoft.com/office/powerpoint/2010/main" val="184998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6</a:t>
            </a:fld>
            <a:endParaRPr lang="en-US"/>
          </a:p>
        </p:txBody>
      </p:sp>
    </p:spTree>
    <p:extLst>
      <p:ext uri="{BB962C8B-B14F-4D97-AF65-F5344CB8AC3E}">
        <p14:creationId xmlns:p14="http://schemas.microsoft.com/office/powerpoint/2010/main" val="732307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Photos taken Sept 2010.</a:t>
            </a:r>
          </a:p>
          <a:p>
            <a:r>
              <a:rPr lang="en-US" sz="1300" dirty="0"/>
              <a:t>At left, </a:t>
            </a:r>
            <a:r>
              <a:rPr lang="en-US" sz="1300" dirty="0" err="1"/>
              <a:t>Amai</a:t>
            </a:r>
            <a:r>
              <a:rPr lang="en-US" sz="1300" dirty="0"/>
              <a:t> </a:t>
            </a:r>
            <a:r>
              <a:rPr lang="en-US" sz="1300" dirty="0" err="1"/>
              <a:t>Nickson</a:t>
            </a:r>
            <a:r>
              <a:rPr lang="en-US" sz="1300" dirty="0"/>
              <a:t> surrounded by, from left: </a:t>
            </a:r>
            <a:r>
              <a:rPr lang="en-US" sz="1300" dirty="0" err="1"/>
              <a:t>Shingirai</a:t>
            </a:r>
            <a:r>
              <a:rPr lang="en-US" sz="1300" dirty="0"/>
              <a:t> (19, in Form 6 at </a:t>
            </a:r>
            <a:r>
              <a:rPr lang="en-US" sz="1300" dirty="0" err="1"/>
              <a:t>Rukweza</a:t>
            </a:r>
            <a:r>
              <a:rPr lang="en-US" sz="1300" dirty="0"/>
              <a:t>); Blessing (son of </a:t>
            </a:r>
            <a:r>
              <a:rPr lang="en-US" sz="1300" dirty="0" err="1"/>
              <a:t>Nickson</a:t>
            </a:r>
            <a:r>
              <a:rPr lang="en-US" sz="1300" dirty="0"/>
              <a:t>); </a:t>
            </a:r>
            <a:r>
              <a:rPr lang="en-US" sz="1300" dirty="0" err="1"/>
              <a:t>Rudo</a:t>
            </a:r>
            <a:r>
              <a:rPr lang="en-US" sz="1300" dirty="0"/>
              <a:t> (daughter of Greta);  John (10, her last born).</a:t>
            </a:r>
          </a:p>
          <a:p>
            <a:r>
              <a:rPr lang="en-US" sz="1300" dirty="0"/>
              <a:t>At right, </a:t>
            </a:r>
            <a:r>
              <a:rPr lang="en-US" sz="1300" dirty="0" err="1"/>
              <a:t>Jamela</a:t>
            </a:r>
            <a:r>
              <a:rPr lang="en-US" sz="1300" dirty="0"/>
              <a:t> (real name = </a:t>
            </a:r>
            <a:r>
              <a:rPr lang="en-US" sz="1300" dirty="0" err="1"/>
              <a:t>Tadius</a:t>
            </a:r>
            <a:r>
              <a:rPr lang="en-US" sz="1300" dirty="0"/>
              <a:t> </a:t>
            </a:r>
            <a:r>
              <a:rPr lang="en-US" sz="1300" dirty="0" err="1"/>
              <a:t>Shumba</a:t>
            </a:r>
            <a:r>
              <a:rPr lang="en-US" sz="1300" dirty="0"/>
              <a:t>) </a:t>
            </a:r>
            <a:endParaRPr lang="en-US" dirty="0"/>
          </a:p>
        </p:txBody>
      </p:sp>
      <p:sp>
        <p:nvSpPr>
          <p:cNvPr id="4" name="Slide Number Placeholder 3"/>
          <p:cNvSpPr>
            <a:spLocks noGrp="1"/>
          </p:cNvSpPr>
          <p:nvPr>
            <p:ph type="sldNum" sz="quarter" idx="10"/>
          </p:nvPr>
        </p:nvSpPr>
        <p:spPr/>
        <p:txBody>
          <a:bodyPr/>
          <a:lstStyle/>
          <a:p>
            <a:pPr>
              <a:defRPr/>
            </a:pPr>
            <a:fld id="{B0B05668-0996-46C7-A9AB-813782AEC72F}" type="slidenum">
              <a:rPr lang="en-US" smtClean="0"/>
              <a:pPr>
                <a:defRPr/>
              </a:pPr>
              <a:t>7</a:t>
            </a:fld>
            <a:endParaRPr lang="en-US"/>
          </a:p>
        </p:txBody>
      </p:sp>
    </p:spTree>
    <p:extLst>
      <p:ext uri="{BB962C8B-B14F-4D97-AF65-F5344CB8AC3E}">
        <p14:creationId xmlns:p14="http://schemas.microsoft.com/office/powerpoint/2010/main" val="1445154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dirty="0" smtClean="0"/>
          </a:p>
        </p:txBody>
      </p:sp>
      <p:sp>
        <p:nvSpPr>
          <p:cNvPr id="18436"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63707" indent="-293733" eaLnBrk="0" hangingPunct="0">
              <a:defRPr>
                <a:solidFill>
                  <a:schemeClr val="tx1"/>
                </a:solidFill>
                <a:latin typeface="Arial" pitchFamily="34" charset="0"/>
              </a:defRPr>
            </a:lvl2pPr>
            <a:lvl3pPr marL="1174935" indent="-234987" eaLnBrk="0" hangingPunct="0">
              <a:defRPr>
                <a:solidFill>
                  <a:schemeClr val="tx1"/>
                </a:solidFill>
                <a:latin typeface="Arial" pitchFamily="34" charset="0"/>
              </a:defRPr>
            </a:lvl3pPr>
            <a:lvl4pPr marL="1644909" indent="-234987" eaLnBrk="0" hangingPunct="0">
              <a:defRPr>
                <a:solidFill>
                  <a:schemeClr val="tx1"/>
                </a:solidFill>
                <a:latin typeface="Arial" pitchFamily="34" charset="0"/>
              </a:defRPr>
            </a:lvl4pPr>
            <a:lvl5pPr marL="2114882" indent="-234987" eaLnBrk="0" hangingPunct="0">
              <a:defRPr>
                <a:solidFill>
                  <a:schemeClr val="tx1"/>
                </a:solidFill>
                <a:latin typeface="Arial" pitchFamily="34" charset="0"/>
              </a:defRPr>
            </a:lvl5pPr>
            <a:lvl6pPr marL="2584855" indent="-234987" eaLnBrk="0" fontAlgn="base" hangingPunct="0">
              <a:spcBef>
                <a:spcPct val="0"/>
              </a:spcBef>
              <a:spcAft>
                <a:spcPct val="0"/>
              </a:spcAft>
              <a:defRPr>
                <a:solidFill>
                  <a:schemeClr val="tx1"/>
                </a:solidFill>
                <a:latin typeface="Arial" pitchFamily="34" charset="0"/>
              </a:defRPr>
            </a:lvl6pPr>
            <a:lvl7pPr marL="3054830" indent="-234987" eaLnBrk="0" fontAlgn="base" hangingPunct="0">
              <a:spcBef>
                <a:spcPct val="0"/>
              </a:spcBef>
              <a:spcAft>
                <a:spcPct val="0"/>
              </a:spcAft>
              <a:defRPr>
                <a:solidFill>
                  <a:schemeClr val="tx1"/>
                </a:solidFill>
                <a:latin typeface="Arial" pitchFamily="34" charset="0"/>
              </a:defRPr>
            </a:lvl7pPr>
            <a:lvl8pPr marL="3524805" indent="-234987" eaLnBrk="0" fontAlgn="base" hangingPunct="0">
              <a:spcBef>
                <a:spcPct val="0"/>
              </a:spcBef>
              <a:spcAft>
                <a:spcPct val="0"/>
              </a:spcAft>
              <a:defRPr>
                <a:solidFill>
                  <a:schemeClr val="tx1"/>
                </a:solidFill>
                <a:latin typeface="Arial" pitchFamily="34" charset="0"/>
              </a:defRPr>
            </a:lvl8pPr>
            <a:lvl9pPr marL="3994779" indent="-234987" eaLnBrk="0" fontAlgn="base" hangingPunct="0">
              <a:spcBef>
                <a:spcPct val="0"/>
              </a:spcBef>
              <a:spcAft>
                <a:spcPct val="0"/>
              </a:spcAft>
              <a:defRPr>
                <a:solidFill>
                  <a:schemeClr val="tx1"/>
                </a:solidFill>
                <a:latin typeface="Arial" pitchFamily="34" charset="0"/>
              </a:defRPr>
            </a:lvl9pPr>
          </a:lstStyle>
          <a:p>
            <a:pPr eaLnBrk="1" hangingPunct="1">
              <a:defRPr/>
            </a:pPr>
            <a:fld id="{9F0DD47C-3FF2-4B87-9BDB-8C7800DA4887}" type="slidenum">
              <a:rPr lang="en-US"/>
              <a:pPr eaLnBrk="1" hangingPunct="1">
                <a:defRPr/>
              </a:pPr>
              <a:t>8</a:t>
            </a:fld>
            <a:endParaRPr lang="en-US" dirty="0"/>
          </a:p>
        </p:txBody>
      </p:sp>
    </p:spTree>
    <p:extLst>
      <p:ext uri="{BB962C8B-B14F-4D97-AF65-F5344CB8AC3E}">
        <p14:creationId xmlns:p14="http://schemas.microsoft.com/office/powerpoint/2010/main" val="1518651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dirty="0" smtClean="0"/>
          </a:p>
        </p:txBody>
      </p:sp>
      <p:sp>
        <p:nvSpPr>
          <p:cNvPr id="18436" name="Slide Number Placeholder 3"/>
          <p:cNvSpPr>
            <a:spLocks noGrp="1"/>
          </p:cNvSpPr>
          <p:nvPr>
            <p:ph type="sldNum" sz="quarter" idx="5"/>
          </p:nvPr>
        </p:nvSpPr>
        <p:spPr>
          <a:extLst/>
        </p:spPr>
        <p:txBody>
          <a:bodyPr/>
          <a:lstStyle>
            <a:lvl1pPr eaLnBrk="0" hangingPunct="0">
              <a:defRPr>
                <a:solidFill>
                  <a:schemeClr val="tx1"/>
                </a:solidFill>
                <a:latin typeface="Arial" pitchFamily="34" charset="0"/>
              </a:defRPr>
            </a:lvl1pPr>
            <a:lvl2pPr marL="763707" indent="-293733" eaLnBrk="0" hangingPunct="0">
              <a:defRPr>
                <a:solidFill>
                  <a:schemeClr val="tx1"/>
                </a:solidFill>
                <a:latin typeface="Arial" pitchFamily="34" charset="0"/>
              </a:defRPr>
            </a:lvl2pPr>
            <a:lvl3pPr marL="1174935" indent="-234987" eaLnBrk="0" hangingPunct="0">
              <a:defRPr>
                <a:solidFill>
                  <a:schemeClr val="tx1"/>
                </a:solidFill>
                <a:latin typeface="Arial" pitchFamily="34" charset="0"/>
              </a:defRPr>
            </a:lvl3pPr>
            <a:lvl4pPr marL="1644909" indent="-234987" eaLnBrk="0" hangingPunct="0">
              <a:defRPr>
                <a:solidFill>
                  <a:schemeClr val="tx1"/>
                </a:solidFill>
                <a:latin typeface="Arial" pitchFamily="34" charset="0"/>
              </a:defRPr>
            </a:lvl4pPr>
            <a:lvl5pPr marL="2114882" indent="-234987" eaLnBrk="0" hangingPunct="0">
              <a:defRPr>
                <a:solidFill>
                  <a:schemeClr val="tx1"/>
                </a:solidFill>
                <a:latin typeface="Arial" pitchFamily="34" charset="0"/>
              </a:defRPr>
            </a:lvl5pPr>
            <a:lvl6pPr marL="2584855" indent="-234987" eaLnBrk="0" fontAlgn="base" hangingPunct="0">
              <a:spcBef>
                <a:spcPct val="0"/>
              </a:spcBef>
              <a:spcAft>
                <a:spcPct val="0"/>
              </a:spcAft>
              <a:defRPr>
                <a:solidFill>
                  <a:schemeClr val="tx1"/>
                </a:solidFill>
                <a:latin typeface="Arial" pitchFamily="34" charset="0"/>
              </a:defRPr>
            </a:lvl6pPr>
            <a:lvl7pPr marL="3054830" indent="-234987" eaLnBrk="0" fontAlgn="base" hangingPunct="0">
              <a:spcBef>
                <a:spcPct val="0"/>
              </a:spcBef>
              <a:spcAft>
                <a:spcPct val="0"/>
              </a:spcAft>
              <a:defRPr>
                <a:solidFill>
                  <a:schemeClr val="tx1"/>
                </a:solidFill>
                <a:latin typeface="Arial" pitchFamily="34" charset="0"/>
              </a:defRPr>
            </a:lvl7pPr>
            <a:lvl8pPr marL="3524805" indent="-234987" eaLnBrk="0" fontAlgn="base" hangingPunct="0">
              <a:spcBef>
                <a:spcPct val="0"/>
              </a:spcBef>
              <a:spcAft>
                <a:spcPct val="0"/>
              </a:spcAft>
              <a:defRPr>
                <a:solidFill>
                  <a:schemeClr val="tx1"/>
                </a:solidFill>
                <a:latin typeface="Arial" pitchFamily="34" charset="0"/>
              </a:defRPr>
            </a:lvl8pPr>
            <a:lvl9pPr marL="3994779" indent="-234987" eaLnBrk="0" fontAlgn="base" hangingPunct="0">
              <a:spcBef>
                <a:spcPct val="0"/>
              </a:spcBef>
              <a:spcAft>
                <a:spcPct val="0"/>
              </a:spcAft>
              <a:defRPr>
                <a:solidFill>
                  <a:schemeClr val="tx1"/>
                </a:solidFill>
                <a:latin typeface="Arial" pitchFamily="34" charset="0"/>
              </a:defRPr>
            </a:lvl9pPr>
          </a:lstStyle>
          <a:p>
            <a:pPr eaLnBrk="1" hangingPunct="1">
              <a:defRPr/>
            </a:pPr>
            <a:fld id="{9F0DD47C-3FF2-4B87-9BDB-8C7800DA4887}" type="slidenum">
              <a:rPr lang="en-US"/>
              <a:pPr eaLnBrk="1" hangingPunct="1">
                <a:defRPr/>
              </a:pPr>
              <a:t>9</a:t>
            </a:fld>
            <a:endParaRPr lang="en-US" dirty="0"/>
          </a:p>
        </p:txBody>
      </p:sp>
    </p:spTree>
    <p:extLst>
      <p:ext uri="{BB962C8B-B14F-4D97-AF65-F5344CB8AC3E}">
        <p14:creationId xmlns:p14="http://schemas.microsoft.com/office/powerpoint/2010/main" val="1518651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3D347B-3E47-4C9E-9C58-0E1A948058D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37D929-5FCE-4E2C-BEDB-9DAB89726EF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7EDB5D-1958-4DDA-9588-1DAC917A544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BC5A9A-2282-4514-B19F-F9D8F9FB69D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4EF6F7-7190-4DA3-9C53-7564CB277FE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2BF0C8-E778-4FAC-8DF7-539FD1853A4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65B026-1AA2-4777-B8D2-CACF0F1A4D6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E7C805-93B4-4274-ACAC-8FA1002B0A7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AB7C9C-5B7B-47F4-80A3-53BB9E9115B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1ADDF9-75E6-4797-B2DE-4DA47173B02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D2C042-6B4F-41C0-B86B-2E49DFB3D04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F184275A-A6C8-4E67-B6AB-86A7E6DC144C}" type="slidenum">
              <a:rPr lang="en-US"/>
              <a:pPr>
                <a:defRPr/>
              </a:pPr>
              <a:t>‹#›</a:t>
            </a:fld>
            <a:endParaRPr lang="en-US"/>
          </a:p>
        </p:txBody>
      </p:sp>
      <p:pic>
        <p:nvPicPr>
          <p:cNvPr id="3079" name="Picture 7" descr="friedman with seal horizontal"/>
          <p:cNvPicPr>
            <a:picLocks noChangeAspect="1" noChangeArrowheads="1"/>
          </p:cNvPicPr>
          <p:nvPr/>
        </p:nvPicPr>
        <p:blipFill>
          <a:blip r:embed="rId13" cstate="print"/>
          <a:srcRect/>
          <a:stretch>
            <a:fillRect/>
          </a:stretch>
        </p:blipFill>
        <p:spPr bwMode="auto">
          <a:xfrm>
            <a:off x="5791200" y="6248400"/>
            <a:ext cx="2867025" cy="4206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esa.un.org/unpd/wpp"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1.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oleObject" Target="../embeddings/oleObject1.bin"/><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esa.un.org/unpd/wp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fas.usda.gov/psdonlin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esa.un.org/unpd/wup" TargetMode="Externa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esa.un.org/unpd/wu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pt 3"/>
          <p:cNvPicPr>
            <a:picLocks noChangeAspect="1" noChangeArrowheads="1"/>
          </p:cNvPicPr>
          <p:nvPr/>
        </p:nvPicPr>
        <p:blipFill>
          <a:blip r:embed="rId3" cstate="print"/>
          <a:srcRect/>
          <a:stretch>
            <a:fillRect/>
          </a:stretch>
        </p:blipFill>
        <p:spPr bwMode="auto">
          <a:xfrm>
            <a:off x="0" y="-9525"/>
            <a:ext cx="9144000" cy="6867525"/>
          </a:xfrm>
          <a:prstGeom prst="rect">
            <a:avLst/>
          </a:prstGeom>
          <a:noFill/>
          <a:ln w="9525">
            <a:noFill/>
            <a:miter lim="800000"/>
            <a:headEnd/>
            <a:tailEnd/>
          </a:ln>
        </p:spPr>
      </p:pic>
      <p:pic>
        <p:nvPicPr>
          <p:cNvPr id="8" name="Picture 2" descr="Tuft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6801" y="5791200"/>
            <a:ext cx="2337197" cy="9906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ctrTitle"/>
          </p:nvPr>
        </p:nvSpPr>
        <p:spPr>
          <a:xfrm>
            <a:off x="-2" y="1271402"/>
            <a:ext cx="9144000" cy="2076450"/>
          </a:xfrm>
        </p:spPr>
        <p:txBody>
          <a:bodyPr/>
          <a:lstStyle/>
          <a:p>
            <a:pPr eaLnBrk="1" hangingPunct="1">
              <a:lnSpc>
                <a:spcPct val="90000"/>
              </a:lnSpc>
              <a:spcBef>
                <a:spcPts val="2400"/>
              </a:spcBef>
              <a:spcAft>
                <a:spcPts val="0"/>
              </a:spcAft>
            </a:pPr>
            <a:r>
              <a:rPr lang="en-US" sz="3200" b="1" dirty="0" smtClean="0">
                <a:solidFill>
                  <a:srgbClr val="0081E2"/>
                </a:solidFill>
              </a:rPr>
              <a:t>Transforming </a:t>
            </a:r>
            <a:r>
              <a:rPr lang="en-US" sz="3200" b="1" dirty="0">
                <a:solidFill>
                  <a:srgbClr val="0081E2"/>
                </a:solidFill>
              </a:rPr>
              <a:t>smallholder </a:t>
            </a:r>
            <a:r>
              <a:rPr lang="en-US" sz="3200" b="1" dirty="0" smtClean="0">
                <a:solidFill>
                  <a:srgbClr val="0081E2"/>
                </a:solidFill>
              </a:rPr>
              <a:t>farming </a:t>
            </a:r>
            <a:r>
              <a:rPr lang="en-US" sz="3200" b="1" dirty="0">
                <a:solidFill>
                  <a:srgbClr val="0081E2"/>
                </a:solidFill>
              </a:rPr>
              <a:t>in Africa: </a:t>
            </a:r>
            <a:r>
              <a:rPr lang="en-US" sz="3200" b="1" dirty="0" smtClean="0">
                <a:solidFill>
                  <a:srgbClr val="0081E2"/>
                </a:solidFill>
              </a:rPr>
              <a:t/>
            </a:r>
            <a:br>
              <a:rPr lang="en-US" sz="3200" b="1" dirty="0" smtClean="0">
                <a:solidFill>
                  <a:srgbClr val="0081E2"/>
                </a:solidFill>
              </a:rPr>
            </a:br>
            <a:r>
              <a:rPr lang="en-US" sz="3200" b="1" dirty="0" smtClean="0">
                <a:solidFill>
                  <a:srgbClr val="0081E2"/>
                </a:solidFill>
              </a:rPr>
              <a:t/>
            </a:r>
            <a:br>
              <a:rPr lang="en-US" sz="3200" b="1" dirty="0" smtClean="0">
                <a:solidFill>
                  <a:srgbClr val="0081E2"/>
                </a:solidFill>
              </a:rPr>
            </a:br>
            <a:r>
              <a:rPr lang="en-US" sz="3200" dirty="0" smtClean="0">
                <a:solidFill>
                  <a:srgbClr val="0081E2"/>
                </a:solidFill>
              </a:rPr>
              <a:t>From </a:t>
            </a:r>
            <a:r>
              <a:rPr lang="en-US" sz="3200" dirty="0">
                <a:solidFill>
                  <a:srgbClr val="0081E2"/>
                </a:solidFill>
              </a:rPr>
              <a:t>headwinds to </a:t>
            </a:r>
            <a:r>
              <a:rPr lang="en-US" sz="3200" dirty="0" smtClean="0">
                <a:solidFill>
                  <a:srgbClr val="0081E2"/>
                </a:solidFill>
              </a:rPr>
              <a:t>tailwinds</a:t>
            </a:r>
            <a:br>
              <a:rPr lang="en-US" sz="3200" dirty="0" smtClean="0">
                <a:solidFill>
                  <a:srgbClr val="0081E2"/>
                </a:solidFill>
              </a:rPr>
            </a:br>
            <a:r>
              <a:rPr lang="en-US" sz="3200" dirty="0" smtClean="0">
                <a:solidFill>
                  <a:srgbClr val="0081E2"/>
                </a:solidFill>
              </a:rPr>
              <a:t> </a:t>
            </a:r>
            <a:r>
              <a:rPr lang="en-US" sz="3200" dirty="0">
                <a:solidFill>
                  <a:srgbClr val="0081E2"/>
                </a:solidFill>
              </a:rPr>
              <a:t>in agricultural </a:t>
            </a:r>
            <a:r>
              <a:rPr lang="en-US" sz="3200" dirty="0" smtClean="0">
                <a:solidFill>
                  <a:srgbClr val="0081E2"/>
                </a:solidFill>
              </a:rPr>
              <a:t>development</a:t>
            </a:r>
            <a:endParaRPr lang="en-US" sz="2800" i="1" dirty="0" smtClean="0">
              <a:solidFill>
                <a:srgbClr val="0081E2"/>
              </a:solidFill>
            </a:endParaRPr>
          </a:p>
        </p:txBody>
      </p:sp>
      <p:sp>
        <p:nvSpPr>
          <p:cNvPr id="4099" name="Subtitle 6"/>
          <p:cNvSpPr>
            <a:spLocks noGrp="1"/>
          </p:cNvSpPr>
          <p:nvPr>
            <p:ph type="subTitle" idx="1"/>
          </p:nvPr>
        </p:nvSpPr>
        <p:spPr>
          <a:xfrm>
            <a:off x="-23250" y="5334000"/>
            <a:ext cx="9167248" cy="1143000"/>
          </a:xfrm>
        </p:spPr>
        <p:txBody>
          <a:bodyPr/>
          <a:lstStyle/>
          <a:p>
            <a:r>
              <a:rPr lang="en-US" sz="1800" dirty="0" smtClean="0">
                <a:solidFill>
                  <a:schemeClr val="bg2">
                    <a:lumMod val="50000"/>
                  </a:schemeClr>
                </a:solidFill>
              </a:rPr>
              <a:t>Fletcher Food Policy Group </a:t>
            </a:r>
            <a:endParaRPr lang="en-US" sz="1800" b="1" dirty="0" smtClean="0"/>
          </a:p>
          <a:p>
            <a:r>
              <a:rPr lang="en-US" sz="1800" dirty="0" smtClean="0">
                <a:solidFill>
                  <a:schemeClr val="bg2">
                    <a:lumMod val="50000"/>
                  </a:schemeClr>
                </a:solidFill>
              </a:rPr>
              <a:t>November 17, </a:t>
            </a:r>
            <a:r>
              <a:rPr lang="en-US" sz="1800" dirty="0" smtClean="0">
                <a:solidFill>
                  <a:schemeClr val="bg2">
                    <a:lumMod val="50000"/>
                  </a:schemeClr>
                </a:solidFill>
              </a:rPr>
              <a:t>2014</a:t>
            </a:r>
            <a:endParaRPr lang="en-US" sz="1800" dirty="0">
              <a:solidFill>
                <a:schemeClr val="bg2">
                  <a:lumMod val="50000"/>
                </a:schemeClr>
              </a:solidFill>
            </a:endParaRPr>
          </a:p>
          <a:p>
            <a:endParaRPr lang="en-US" sz="1800" dirty="0"/>
          </a:p>
        </p:txBody>
      </p:sp>
      <p:sp>
        <p:nvSpPr>
          <p:cNvPr id="2" name="Rectangle 1"/>
          <p:cNvSpPr/>
          <p:nvPr/>
        </p:nvSpPr>
        <p:spPr>
          <a:xfrm>
            <a:off x="450270" y="3352800"/>
            <a:ext cx="8153400" cy="1908215"/>
          </a:xfrm>
          <a:prstGeom prst="rect">
            <a:avLst/>
          </a:prstGeom>
        </p:spPr>
        <p:txBody>
          <a:bodyPr wrap="square">
            <a:spAutoFit/>
          </a:bodyPr>
          <a:lstStyle/>
          <a:p>
            <a:pPr lvl="0" algn="ctr">
              <a:spcBef>
                <a:spcPct val="20000"/>
              </a:spcBef>
              <a:tabLst>
                <a:tab pos="8289925" algn="l"/>
              </a:tabLst>
            </a:pPr>
            <a:r>
              <a:rPr lang="en-US" sz="2800" kern="0" dirty="0" smtClean="0">
                <a:solidFill>
                  <a:srgbClr val="663300"/>
                </a:solidFill>
                <a:latin typeface="Arial"/>
                <a:cs typeface="+mn-cs"/>
              </a:rPr>
              <a:t>William A. </a:t>
            </a:r>
            <a:r>
              <a:rPr lang="en-US" sz="2800" kern="0" dirty="0">
                <a:solidFill>
                  <a:srgbClr val="663300"/>
                </a:solidFill>
                <a:latin typeface="Arial"/>
                <a:cs typeface="+mn-cs"/>
              </a:rPr>
              <a:t>Masters</a:t>
            </a:r>
          </a:p>
          <a:p>
            <a:pPr algn="ctr">
              <a:tabLst>
                <a:tab pos="8289925" algn="l"/>
              </a:tabLst>
            </a:pPr>
            <a:r>
              <a:rPr lang="en-US" dirty="0" smtClean="0">
                <a:solidFill>
                  <a:srgbClr val="663300"/>
                </a:solidFill>
              </a:rPr>
              <a:t>Professor, Friedman </a:t>
            </a:r>
            <a:r>
              <a:rPr lang="en-US" dirty="0" smtClean="0">
                <a:solidFill>
                  <a:srgbClr val="663300"/>
                </a:solidFill>
              </a:rPr>
              <a:t>School of Nutrition Science and </a:t>
            </a:r>
            <a:r>
              <a:rPr lang="en-US" dirty="0" smtClean="0">
                <a:solidFill>
                  <a:srgbClr val="663300"/>
                </a:solidFill>
              </a:rPr>
              <a:t>Policy and </a:t>
            </a:r>
          </a:p>
          <a:p>
            <a:pPr algn="ctr">
              <a:tabLst>
                <a:tab pos="8289925" algn="l"/>
              </a:tabLst>
            </a:pPr>
            <a:r>
              <a:rPr lang="en-US" dirty="0" smtClean="0">
                <a:solidFill>
                  <a:srgbClr val="663300"/>
                </a:solidFill>
              </a:rPr>
              <a:t>Department of Economics (by courtesy)</a:t>
            </a:r>
          </a:p>
          <a:p>
            <a:pPr algn="ctr">
              <a:tabLst>
                <a:tab pos="8289925" algn="l"/>
              </a:tabLst>
            </a:pPr>
            <a:endParaRPr lang="en-US" dirty="0" smtClean="0">
              <a:solidFill>
                <a:srgbClr val="663300"/>
              </a:solidFill>
            </a:endParaRPr>
          </a:p>
          <a:p>
            <a:pPr algn="ctr">
              <a:tabLst>
                <a:tab pos="806450" algn="l"/>
                <a:tab pos="8289925" algn="l"/>
              </a:tabLst>
            </a:pPr>
            <a:r>
              <a:rPr lang="en-US" dirty="0" smtClean="0">
                <a:solidFill>
                  <a:srgbClr val="663300"/>
                </a:solidFill>
              </a:rPr>
              <a:t>http://sites.tufts.edu/willmasters</a:t>
            </a:r>
          </a:p>
          <a:p>
            <a:pPr algn="ctr">
              <a:tabLst>
                <a:tab pos="806450" algn="l"/>
                <a:tab pos="8289925" algn="l"/>
              </a:tabLst>
            </a:pPr>
            <a:endParaRPr lang="en-US" dirty="0" smtClean="0">
              <a:solidFill>
                <a:srgbClr val="6633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3714616389"/>
              </p:ext>
            </p:extLst>
          </p:nvPr>
        </p:nvGraphicFramePr>
        <p:xfrm>
          <a:off x="1158039" y="1913970"/>
          <a:ext cx="7531100" cy="4500518"/>
        </p:xfrm>
        <a:graphic>
          <a:graphicData uri="http://schemas.openxmlformats.org/drawingml/2006/chart">
            <c:chart xmlns:c="http://schemas.openxmlformats.org/drawingml/2006/chart" xmlns:r="http://schemas.openxmlformats.org/officeDocument/2006/relationships" r:id="rId3"/>
          </a:graphicData>
        </a:graphic>
      </p:graphicFrame>
      <p:sp>
        <p:nvSpPr>
          <p:cNvPr id="10244" name="TextBox 1"/>
          <p:cNvSpPr txBox="1">
            <a:spLocks noChangeArrowheads="1"/>
          </p:cNvSpPr>
          <p:nvPr/>
        </p:nvSpPr>
        <p:spPr bwMode="auto">
          <a:xfrm>
            <a:off x="1877354" y="4447672"/>
            <a:ext cx="5237318" cy="762000"/>
          </a:xfrm>
          <a:prstGeom prst="rect">
            <a:avLst/>
          </a:prstGeom>
          <a:solidFill>
            <a:srgbClr val="FFFFFF">
              <a:alpha val="30196"/>
            </a:srgbClr>
          </a:solidFill>
          <a:ln w="9525">
            <a:noFill/>
            <a:miter lim="800000"/>
            <a:headEnd/>
            <a:tailEnd/>
          </a:ln>
        </p:spPr>
        <p:txBody>
          <a:bodyPr/>
          <a:lstStyle/>
          <a:p>
            <a:pPr>
              <a:lnSpc>
                <a:spcPct val="80000"/>
              </a:lnSpc>
            </a:pPr>
            <a:r>
              <a:rPr lang="en-US" b="1" dirty="0" smtClean="0">
                <a:solidFill>
                  <a:schemeClr val="bg2">
                    <a:lumMod val="50000"/>
                  </a:schemeClr>
                </a:solidFill>
              </a:rPr>
              <a:t>For the world as a whole, </a:t>
            </a:r>
          </a:p>
          <a:p>
            <a:pPr>
              <a:lnSpc>
                <a:spcPct val="80000"/>
              </a:lnSpc>
            </a:pPr>
            <a:r>
              <a:rPr lang="en-US" b="1" dirty="0" smtClean="0">
                <a:solidFill>
                  <a:schemeClr val="bg2">
                    <a:lumMod val="50000"/>
                  </a:schemeClr>
                </a:solidFill>
              </a:rPr>
              <a:t>rural population growth will soon</a:t>
            </a:r>
          </a:p>
          <a:p>
            <a:pPr>
              <a:lnSpc>
                <a:spcPct val="80000"/>
              </a:lnSpc>
            </a:pPr>
            <a:r>
              <a:rPr lang="en-US" b="1" dirty="0" smtClean="0">
                <a:solidFill>
                  <a:schemeClr val="bg2">
                    <a:lumMod val="50000"/>
                  </a:schemeClr>
                </a:solidFill>
              </a:rPr>
              <a:t>become negative, allowing more land per farm</a:t>
            </a:r>
            <a:endParaRPr lang="en-US" b="1" dirty="0">
              <a:solidFill>
                <a:schemeClr val="bg2">
                  <a:lumMod val="50000"/>
                </a:schemeClr>
              </a:solidFill>
            </a:endParaRPr>
          </a:p>
        </p:txBody>
      </p:sp>
      <p:sp>
        <p:nvSpPr>
          <p:cNvPr id="15364" name="TextBox 16"/>
          <p:cNvSpPr txBox="1">
            <a:spLocks noChangeArrowheads="1"/>
          </p:cNvSpPr>
          <p:nvPr/>
        </p:nvSpPr>
        <p:spPr bwMode="auto">
          <a:xfrm>
            <a:off x="-13709" y="6400800"/>
            <a:ext cx="9144000" cy="461665"/>
          </a:xfrm>
          <a:prstGeom prst="rect">
            <a:avLst/>
          </a:prstGeom>
          <a:solidFill>
            <a:schemeClr val="bg1"/>
          </a:solidFill>
          <a:ln w="9525">
            <a:solidFill>
              <a:schemeClr val="tx1">
                <a:alpha val="0"/>
              </a:schemeClr>
            </a:solidFill>
            <a:miter lim="800000"/>
            <a:headEnd/>
            <a:tailEnd/>
          </a:ln>
        </p:spPr>
        <p:txBody>
          <a:bodyPr wrap="square">
            <a:spAutoFit/>
          </a:bodyPr>
          <a:lstStyle/>
          <a:p>
            <a:r>
              <a:rPr lang="en-US" sz="1200" dirty="0" smtClean="0">
                <a:solidFill>
                  <a:srgbClr val="002060"/>
                </a:solidFill>
              </a:rPr>
              <a:t>Source</a:t>
            </a:r>
            <a:r>
              <a:rPr lang="en-US" sz="1200" dirty="0">
                <a:solidFill>
                  <a:srgbClr val="002060"/>
                </a:solidFill>
              </a:rPr>
              <a:t>:  Calculated from </a:t>
            </a:r>
            <a:r>
              <a:rPr lang="en-US" sz="1200" dirty="0" smtClean="0">
                <a:solidFill>
                  <a:srgbClr val="002060"/>
                </a:solidFill>
              </a:rPr>
              <a:t>UN </a:t>
            </a:r>
            <a:r>
              <a:rPr lang="en-US" sz="1200" dirty="0">
                <a:solidFill>
                  <a:srgbClr val="002060"/>
                </a:solidFill>
              </a:rPr>
              <a:t>Population </a:t>
            </a:r>
            <a:r>
              <a:rPr lang="en-US" sz="1200" dirty="0" smtClean="0">
                <a:solidFill>
                  <a:srgbClr val="002060"/>
                </a:solidFill>
              </a:rPr>
              <a:t>Division, World Population Projections (</a:t>
            </a:r>
            <a:r>
              <a:rPr lang="en-US" sz="1200" dirty="0" smtClean="0">
                <a:solidFill>
                  <a:srgbClr val="002060"/>
                </a:solidFill>
                <a:hlinkClick r:id="rId4"/>
              </a:rPr>
              <a:t>http</a:t>
            </a:r>
            <a:r>
              <a:rPr lang="en-US" sz="1200" dirty="0">
                <a:solidFill>
                  <a:srgbClr val="002060"/>
                </a:solidFill>
                <a:hlinkClick r:id="rId4"/>
              </a:rPr>
              <a:t>://</a:t>
            </a:r>
            <a:r>
              <a:rPr lang="en-US" sz="1200" dirty="0" smtClean="0">
                <a:solidFill>
                  <a:srgbClr val="002060"/>
                </a:solidFill>
                <a:hlinkClick r:id="rId4"/>
              </a:rPr>
              <a:t>esa.un.org/unpd/wpp</a:t>
            </a:r>
            <a:r>
              <a:rPr lang="en-US" sz="1200" dirty="0" smtClean="0">
                <a:solidFill>
                  <a:srgbClr val="002060"/>
                </a:solidFill>
              </a:rPr>
              <a:t>), accessed 11 Aug 2012, based on UN </a:t>
            </a:r>
            <a:r>
              <a:rPr lang="en-US" sz="1200" dirty="0">
                <a:solidFill>
                  <a:srgbClr val="002060"/>
                </a:solidFill>
              </a:rPr>
              <a:t>Population Prospects: The 2010 Revision and World Urbanization Prospects: The 2011 Revision. </a:t>
            </a:r>
          </a:p>
        </p:txBody>
      </p:sp>
      <p:sp>
        <p:nvSpPr>
          <p:cNvPr id="10248" name="TextBox 3"/>
          <p:cNvSpPr txBox="1">
            <a:spLocks noChangeArrowheads="1"/>
          </p:cNvSpPr>
          <p:nvPr/>
        </p:nvSpPr>
        <p:spPr bwMode="auto">
          <a:xfrm>
            <a:off x="3593415" y="2116024"/>
            <a:ext cx="5398185" cy="371567"/>
          </a:xfrm>
          <a:prstGeom prst="rect">
            <a:avLst/>
          </a:prstGeom>
          <a:noFill/>
          <a:ln w="9525">
            <a:noFill/>
            <a:miter lim="800000"/>
            <a:headEnd/>
            <a:tailEnd/>
          </a:ln>
        </p:spPr>
        <p:txBody>
          <a:bodyPr/>
          <a:lstStyle/>
          <a:p>
            <a:pPr algn="r">
              <a:lnSpc>
                <a:spcPct val="90000"/>
              </a:lnSpc>
            </a:pPr>
            <a:r>
              <a:rPr lang="en-US" dirty="0" smtClean="0">
                <a:solidFill>
                  <a:srgbClr val="0066FF"/>
                </a:solidFill>
              </a:rPr>
              <a:t>From 1970 to 1995, Africa had over </a:t>
            </a:r>
            <a:r>
              <a:rPr lang="en-US" dirty="0">
                <a:solidFill>
                  <a:srgbClr val="0066FF"/>
                </a:solidFill>
              </a:rPr>
              <a:t>2% </a:t>
            </a:r>
            <a:r>
              <a:rPr lang="en-US" dirty="0" smtClean="0">
                <a:solidFill>
                  <a:srgbClr val="0066FF"/>
                </a:solidFill>
              </a:rPr>
              <a:t>per year rural population increase</a:t>
            </a:r>
            <a:endParaRPr lang="en-US" dirty="0">
              <a:solidFill>
                <a:srgbClr val="0066FF"/>
              </a:solidFill>
            </a:endParaRPr>
          </a:p>
        </p:txBody>
      </p:sp>
      <p:sp>
        <p:nvSpPr>
          <p:cNvPr id="10249" name="TextBox 3"/>
          <p:cNvSpPr txBox="1">
            <a:spLocks noChangeArrowheads="1"/>
          </p:cNvSpPr>
          <p:nvPr/>
        </p:nvSpPr>
        <p:spPr bwMode="auto">
          <a:xfrm>
            <a:off x="6709603" y="2669893"/>
            <a:ext cx="2318092" cy="1044606"/>
          </a:xfrm>
          <a:prstGeom prst="rect">
            <a:avLst/>
          </a:prstGeom>
          <a:solidFill>
            <a:schemeClr val="bg1"/>
          </a:solidFill>
          <a:ln w="9525">
            <a:noFill/>
            <a:miter lim="800000"/>
            <a:headEnd/>
            <a:tailEnd/>
          </a:ln>
        </p:spPr>
        <p:txBody>
          <a:bodyPr/>
          <a:lstStyle/>
          <a:p>
            <a:pPr>
              <a:lnSpc>
                <a:spcPct val="90000"/>
              </a:lnSpc>
            </a:pPr>
            <a:r>
              <a:rPr lang="en-US" b="1" dirty="0" smtClean="0">
                <a:solidFill>
                  <a:srgbClr val="0066FF"/>
                </a:solidFill>
              </a:rPr>
              <a:t>Africa’s rural population growth is now slowing and will eventually stop</a:t>
            </a:r>
            <a:endParaRPr lang="en-US" b="1" dirty="0">
              <a:solidFill>
                <a:srgbClr val="0066FF"/>
              </a:solidFill>
            </a:endParaRPr>
          </a:p>
        </p:txBody>
      </p:sp>
      <p:sp>
        <p:nvSpPr>
          <p:cNvPr id="15369" name="Rectangle 8"/>
          <p:cNvSpPr>
            <a:spLocks noChangeArrowheads="1"/>
          </p:cNvSpPr>
          <p:nvPr/>
        </p:nvSpPr>
        <p:spPr bwMode="auto">
          <a:xfrm>
            <a:off x="695826" y="1543770"/>
            <a:ext cx="8448174" cy="369332"/>
          </a:xfrm>
          <a:prstGeom prst="rect">
            <a:avLst/>
          </a:prstGeom>
          <a:noFill/>
          <a:ln w="9525">
            <a:noFill/>
            <a:miter lim="800000"/>
            <a:headEnd/>
            <a:tailEnd/>
          </a:ln>
        </p:spPr>
        <p:txBody>
          <a:bodyPr wrap="square">
            <a:spAutoFit/>
          </a:bodyPr>
          <a:lstStyle/>
          <a:p>
            <a:r>
              <a:rPr lang="fr-FR" b="1" dirty="0" smtClean="0"/>
              <a:t>Rural </a:t>
            </a:r>
            <a:r>
              <a:rPr lang="fr-FR" b="1" dirty="0"/>
              <a:t>population </a:t>
            </a:r>
            <a:r>
              <a:rPr lang="fr-FR" b="1" dirty="0" err="1" smtClean="0"/>
              <a:t>increase</a:t>
            </a:r>
            <a:r>
              <a:rPr lang="fr-FR" b="1" dirty="0" smtClean="0"/>
              <a:t> in </a:t>
            </a:r>
            <a:r>
              <a:rPr lang="fr-FR" b="1" dirty="0" err="1" smtClean="0"/>
              <a:t>Africa</a:t>
            </a:r>
            <a:r>
              <a:rPr lang="fr-FR" b="1" dirty="0" smtClean="0"/>
              <a:t>, South </a:t>
            </a:r>
            <a:r>
              <a:rPr lang="fr-FR" b="1" dirty="0" err="1" smtClean="0"/>
              <a:t>Asia</a:t>
            </a:r>
            <a:r>
              <a:rPr lang="fr-FR" b="1" dirty="0" smtClean="0"/>
              <a:t> and </a:t>
            </a:r>
            <a:r>
              <a:rPr lang="fr-FR" b="1" dirty="0" err="1" smtClean="0"/>
              <a:t>Worldwide</a:t>
            </a:r>
            <a:r>
              <a:rPr lang="fr-FR" b="1" dirty="0" smtClean="0"/>
              <a:t>, 1950-2050</a:t>
            </a:r>
            <a:endParaRPr lang="fr-FR" b="1" dirty="0"/>
          </a:p>
        </p:txBody>
      </p:sp>
      <p:cxnSp>
        <p:nvCxnSpPr>
          <p:cNvPr id="23" name="Straight Connector 22"/>
          <p:cNvCxnSpPr/>
          <p:nvPr/>
        </p:nvCxnSpPr>
        <p:spPr>
          <a:xfrm>
            <a:off x="1925482" y="4093028"/>
            <a:ext cx="5105400" cy="1588"/>
          </a:xfrm>
          <a:prstGeom prst="line">
            <a:avLst/>
          </a:prstGeom>
          <a:ln w="88900">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bwMode="auto">
          <a:xfrm>
            <a:off x="-76200" y="236624"/>
            <a:ext cx="9296400" cy="1143000"/>
          </a:xfrm>
          <a:prstGeom prst="rect">
            <a:avLst/>
          </a:prstGeom>
          <a:noFill/>
          <a:ln w="9525">
            <a:noFill/>
            <a:miter lim="800000"/>
            <a:headEnd/>
            <a:tailEnd/>
          </a:ln>
        </p:spPr>
        <p:txBody>
          <a:bodyPr anchor="ctr"/>
          <a:lstStyle/>
          <a:p>
            <a:pPr lvl="0" algn="ctr">
              <a:lnSpc>
                <a:spcPct val="90000"/>
              </a:lnSpc>
            </a:pPr>
            <a:r>
              <a:rPr lang="en-US" sz="3600" kern="0" dirty="0" smtClean="0">
                <a:solidFill>
                  <a:srgbClr val="0081E2"/>
                </a:solidFill>
                <a:latin typeface="Arial"/>
              </a:rPr>
              <a:t>Africa’s year-to-year rural population increase has been fast but is now slowing</a:t>
            </a:r>
            <a:endParaRPr lang="en-US" sz="2800" dirty="0">
              <a:solidFill>
                <a:srgbClr val="0081E2"/>
              </a:solidFill>
            </a:endParaRPr>
          </a:p>
        </p:txBody>
      </p:sp>
      <p:sp>
        <p:nvSpPr>
          <p:cNvPr id="15" name="Rectangle 8"/>
          <p:cNvSpPr>
            <a:spLocks noChangeArrowheads="1"/>
          </p:cNvSpPr>
          <p:nvPr/>
        </p:nvSpPr>
        <p:spPr bwMode="auto">
          <a:xfrm>
            <a:off x="20052" y="1913102"/>
            <a:ext cx="135154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dirty="0" smtClean="0"/>
              <a:t>Annual  change </a:t>
            </a:r>
          </a:p>
          <a:p>
            <a:pPr algn="r"/>
            <a:r>
              <a:rPr lang="en-US" dirty="0" smtClean="0"/>
              <a:t>in rural population</a:t>
            </a:r>
          </a:p>
          <a:p>
            <a:pPr algn="r"/>
            <a:r>
              <a:rPr lang="en-US" dirty="0" smtClean="0"/>
              <a:t>(% growth)</a:t>
            </a:r>
            <a:endParaRPr lang="en-US" dirty="0"/>
          </a:p>
        </p:txBody>
      </p:sp>
      <p:cxnSp>
        <p:nvCxnSpPr>
          <p:cNvPr id="35" name="Straight Connector 34"/>
          <p:cNvCxnSpPr/>
          <p:nvPr/>
        </p:nvCxnSpPr>
        <p:spPr>
          <a:xfrm flipH="1">
            <a:off x="5087795" y="4014902"/>
            <a:ext cx="44365" cy="252298"/>
          </a:xfrm>
          <a:prstGeom prst="line">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a:spLocks noChangeArrowheads="1"/>
          </p:cNvSpPr>
          <p:nvPr/>
        </p:nvSpPr>
        <p:spPr bwMode="auto">
          <a:xfrm>
            <a:off x="4709988" y="4243136"/>
            <a:ext cx="753553" cy="369332"/>
          </a:xfrm>
          <a:prstGeom prst="rect">
            <a:avLst/>
          </a:prstGeom>
          <a:solidFill>
            <a:schemeClr val="bg1">
              <a:alpha val="20000"/>
            </a:schemeClr>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sz="2000" b="1" dirty="0" smtClean="0"/>
              <a:t>2014</a:t>
            </a:r>
            <a:endParaRPr lang="en-US" sz="2000" b="1" dirty="0"/>
          </a:p>
        </p:txBody>
      </p:sp>
    </p:spTree>
    <p:extLst>
      <p:ext uri="{BB962C8B-B14F-4D97-AF65-F5344CB8AC3E}">
        <p14:creationId xmlns:p14="http://schemas.microsoft.com/office/powerpoint/2010/main" val="349117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4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24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p:bldP spid="10248" grpId="0"/>
      <p:bldP spid="10249"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76200" y="236624"/>
            <a:ext cx="9296400" cy="1143000"/>
          </a:xfrm>
          <a:prstGeom prst="rect">
            <a:avLst/>
          </a:prstGeom>
          <a:noFill/>
          <a:ln w="9525">
            <a:noFill/>
            <a:miter lim="800000"/>
            <a:headEnd/>
            <a:tailEnd/>
          </a:ln>
        </p:spPr>
        <p:txBody>
          <a:bodyPr anchor="ctr"/>
          <a:lstStyle/>
          <a:p>
            <a:pPr lvl="0" algn="ctr">
              <a:lnSpc>
                <a:spcPct val="90000"/>
              </a:lnSpc>
            </a:pPr>
            <a:r>
              <a:rPr lang="en-US" sz="3600" kern="0" dirty="0" smtClean="0">
                <a:solidFill>
                  <a:srgbClr val="0081E2"/>
                </a:solidFill>
                <a:latin typeface="Arial"/>
              </a:rPr>
              <a:t>Adapting to higher rural population density</a:t>
            </a:r>
          </a:p>
          <a:p>
            <a:pPr lvl="0" algn="ctr">
              <a:lnSpc>
                <a:spcPct val="90000"/>
              </a:lnSpc>
            </a:pPr>
            <a:r>
              <a:rPr lang="en-US" sz="3600" kern="0" dirty="0" smtClean="0">
                <a:solidFill>
                  <a:srgbClr val="0081E2"/>
                </a:solidFill>
                <a:latin typeface="Arial"/>
              </a:rPr>
              <a:t>calls for difficult, surprising innovations</a:t>
            </a:r>
            <a:endParaRPr lang="en-US" sz="2800" dirty="0">
              <a:solidFill>
                <a:srgbClr val="0081E2"/>
              </a:solidFill>
            </a:endParaRPr>
          </a:p>
        </p:txBody>
      </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203" t="22558" r="23323" b="5868"/>
          <a:stretch/>
        </p:blipFill>
        <p:spPr bwMode="auto">
          <a:xfrm>
            <a:off x="2605649" y="1524000"/>
            <a:ext cx="4466101" cy="3164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11"/>
          <p:cNvSpPr txBox="1">
            <a:spLocks noChangeArrowheads="1"/>
          </p:cNvSpPr>
          <p:nvPr/>
        </p:nvSpPr>
        <p:spPr bwMode="auto">
          <a:xfrm>
            <a:off x="5715000" y="5791200"/>
            <a:ext cx="3429000" cy="1077218"/>
          </a:xfrm>
          <a:prstGeom prst="rect">
            <a:avLst/>
          </a:prstGeom>
          <a:solidFill>
            <a:schemeClr val="bg1"/>
          </a:solidFill>
          <a:ln>
            <a:noFill/>
          </a:ln>
          <a:effectLst/>
        </p:spPr>
        <p:txBody>
          <a:bodyPr wrap="square">
            <a:spAutoFit/>
          </a:bodyPr>
          <a:lstStyle/>
          <a:p>
            <a:pPr>
              <a:lnSpc>
                <a:spcPct val="80000"/>
              </a:lnSpc>
            </a:pPr>
            <a:endParaRPr lang="en-US" altLang="en-US" sz="2000" b="0" dirty="0" smtClean="0"/>
          </a:p>
          <a:p>
            <a:pPr>
              <a:lnSpc>
                <a:spcPct val="80000"/>
              </a:lnSpc>
            </a:pPr>
            <a:endParaRPr lang="en-US" altLang="en-US" sz="2000" dirty="0"/>
          </a:p>
          <a:p>
            <a:pPr>
              <a:lnSpc>
                <a:spcPct val="80000"/>
              </a:lnSpc>
            </a:pPr>
            <a:endParaRPr lang="en-US" altLang="en-US" sz="2000" b="0" dirty="0" smtClean="0"/>
          </a:p>
          <a:p>
            <a:pPr>
              <a:lnSpc>
                <a:spcPct val="80000"/>
              </a:lnSpc>
            </a:pPr>
            <a:endParaRPr lang="en-US" altLang="en-US" sz="2000" b="0" dirty="0"/>
          </a:p>
        </p:txBody>
      </p:sp>
      <p:sp>
        <p:nvSpPr>
          <p:cNvPr id="13" name="Text Box 11"/>
          <p:cNvSpPr txBox="1">
            <a:spLocks noChangeArrowheads="1"/>
          </p:cNvSpPr>
          <p:nvPr/>
        </p:nvSpPr>
        <p:spPr bwMode="auto">
          <a:xfrm>
            <a:off x="228600" y="3200400"/>
            <a:ext cx="2377049" cy="338554"/>
          </a:xfrm>
          <a:prstGeom prst="rect">
            <a:avLst/>
          </a:prstGeom>
          <a:solidFill>
            <a:schemeClr val="bg1"/>
          </a:solidFill>
          <a:ln>
            <a:noFill/>
          </a:ln>
          <a:effectLst/>
        </p:spPr>
        <p:txBody>
          <a:bodyPr wrap="square">
            <a:spAutoFit/>
          </a:bodyPr>
          <a:lstStyle/>
          <a:p>
            <a:pPr algn="ctr">
              <a:lnSpc>
                <a:spcPct val="80000"/>
              </a:lnSpc>
            </a:pPr>
            <a:r>
              <a:rPr lang="en-US" altLang="en-US" sz="2000" b="0" dirty="0" smtClean="0"/>
              <a:t>Traditional planting</a:t>
            </a:r>
            <a:endParaRPr lang="en-US" altLang="en-US" sz="2000" b="0" dirty="0"/>
          </a:p>
        </p:txBody>
      </p:sp>
      <p:graphicFrame>
        <p:nvGraphicFramePr>
          <p:cNvPr id="182278" name="Object 6"/>
          <p:cNvGraphicFramePr>
            <a:graphicFrameLocks noChangeAspect="1"/>
          </p:cNvGraphicFramePr>
          <p:nvPr>
            <p:extLst>
              <p:ext uri="{D42A27DB-BD31-4B8C-83A1-F6EECF244321}">
                <p14:modId xmlns:p14="http://schemas.microsoft.com/office/powerpoint/2010/main" val="3289370247"/>
              </p:ext>
            </p:extLst>
          </p:nvPr>
        </p:nvGraphicFramePr>
        <p:xfrm>
          <a:off x="6328532" y="3592011"/>
          <a:ext cx="2726775" cy="2987666"/>
        </p:xfrm>
        <a:graphic>
          <a:graphicData uri="http://schemas.openxmlformats.org/presentationml/2006/ole">
            <mc:AlternateContent xmlns:mc="http://schemas.openxmlformats.org/markup-compatibility/2006">
              <mc:Choice xmlns:v="urn:schemas-microsoft-com:vml" Requires="v">
                <p:oleObj spid="_x0000_s3141" name="Bitmap Image" r:id="rId5" imgW="4409524" imgH="4704762" progId="Paint.Picture">
                  <p:embed/>
                </p:oleObj>
              </mc:Choice>
              <mc:Fallback>
                <p:oleObj name="Bitmap Image" r:id="rId5" imgW="4409524" imgH="4704762"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8532" y="3592011"/>
                        <a:ext cx="2726775" cy="2987666"/>
                      </a:xfrm>
                      <a:prstGeom prst="rect">
                        <a:avLst/>
                      </a:prstGeom>
                      <a:noFill/>
                      <a:ln>
                        <a:noFill/>
                      </a:ln>
                      <a:effectLst/>
                    </p:spPr>
                  </p:pic>
                </p:oleObj>
              </mc:Fallback>
            </mc:AlternateContent>
          </a:graphicData>
        </a:graphic>
      </p:graphicFrame>
      <p:graphicFrame>
        <p:nvGraphicFramePr>
          <p:cNvPr id="182276" name="Object 4"/>
          <p:cNvGraphicFramePr>
            <a:graphicFrameLocks noChangeAspect="1"/>
          </p:cNvGraphicFramePr>
          <p:nvPr>
            <p:extLst>
              <p:ext uri="{D42A27DB-BD31-4B8C-83A1-F6EECF244321}">
                <p14:modId xmlns:p14="http://schemas.microsoft.com/office/powerpoint/2010/main" val="1962671252"/>
              </p:ext>
            </p:extLst>
          </p:nvPr>
        </p:nvGraphicFramePr>
        <p:xfrm>
          <a:off x="236237" y="3547884"/>
          <a:ext cx="2754613" cy="2994894"/>
        </p:xfrm>
        <a:graphic>
          <a:graphicData uri="http://schemas.openxmlformats.org/presentationml/2006/ole">
            <mc:AlternateContent xmlns:mc="http://schemas.openxmlformats.org/markup-compatibility/2006">
              <mc:Choice xmlns:v="urn:schemas-microsoft-com:vml" Requires="v">
                <p:oleObj spid="_x0000_s3142" name="Bitmap Image" r:id="rId7" imgW="4458322" imgH="4667902" progId="Paint.Picture">
                  <p:embed/>
                </p:oleObj>
              </mc:Choice>
              <mc:Fallback>
                <p:oleObj name="Bitmap Image" r:id="rId7" imgW="4458322" imgH="4667902"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r="3682"/>
                      <a:stretch>
                        <a:fillRect/>
                      </a:stretch>
                    </p:blipFill>
                    <p:spPr bwMode="auto">
                      <a:xfrm>
                        <a:off x="236237" y="3547884"/>
                        <a:ext cx="2754613" cy="2994894"/>
                      </a:xfrm>
                      <a:prstGeom prst="rect">
                        <a:avLst/>
                      </a:prstGeom>
                      <a:noFill/>
                      <a:ln>
                        <a:noFill/>
                      </a:ln>
                      <a:effectLst/>
                    </p:spPr>
                  </p:pic>
                </p:oleObj>
              </mc:Fallback>
            </mc:AlternateContent>
          </a:graphicData>
        </a:graphic>
      </p:graphicFrame>
      <p:sp>
        <p:nvSpPr>
          <p:cNvPr id="182283" name="Text Box 11"/>
          <p:cNvSpPr txBox="1">
            <a:spLocks noChangeArrowheads="1"/>
          </p:cNvSpPr>
          <p:nvPr/>
        </p:nvSpPr>
        <p:spPr bwMode="auto">
          <a:xfrm>
            <a:off x="3307180" y="4724400"/>
            <a:ext cx="2529640" cy="338554"/>
          </a:xfrm>
          <a:prstGeom prst="rect">
            <a:avLst/>
          </a:prstGeom>
          <a:solidFill>
            <a:schemeClr val="bg1"/>
          </a:solidFill>
          <a:ln>
            <a:noFill/>
          </a:ln>
          <a:effectLst/>
        </p:spPr>
        <p:txBody>
          <a:bodyPr wrap="square">
            <a:spAutoFit/>
          </a:bodyPr>
          <a:lstStyle/>
          <a:p>
            <a:pPr algn="ctr">
              <a:lnSpc>
                <a:spcPct val="80000"/>
              </a:lnSpc>
            </a:pPr>
            <a:r>
              <a:rPr lang="en-US" altLang="en-US" sz="2000" b="0" i="1" dirty="0" smtClean="0"/>
              <a:t>Burkina Faso, 1997</a:t>
            </a:r>
            <a:endParaRPr lang="en-US" altLang="en-US" sz="800" b="0" i="1" dirty="0" smtClean="0"/>
          </a:p>
        </p:txBody>
      </p:sp>
      <p:sp>
        <p:nvSpPr>
          <p:cNvPr id="15" name="Text Box 11"/>
          <p:cNvSpPr txBox="1">
            <a:spLocks noChangeArrowheads="1"/>
          </p:cNvSpPr>
          <p:nvPr/>
        </p:nvSpPr>
        <p:spPr bwMode="auto">
          <a:xfrm>
            <a:off x="7030457" y="3284655"/>
            <a:ext cx="1371600" cy="338554"/>
          </a:xfrm>
          <a:prstGeom prst="rect">
            <a:avLst/>
          </a:prstGeom>
          <a:noFill/>
          <a:ln>
            <a:noFill/>
          </a:ln>
          <a:effectLst/>
        </p:spPr>
        <p:txBody>
          <a:bodyPr wrap="square">
            <a:spAutoFit/>
          </a:bodyPr>
          <a:lstStyle/>
          <a:p>
            <a:pPr algn="ctr">
              <a:lnSpc>
                <a:spcPct val="80000"/>
              </a:lnSpc>
            </a:pPr>
            <a:r>
              <a:rPr lang="en-US" altLang="en-US" sz="2000" b="0" dirty="0" smtClean="0"/>
              <a:t>“</a:t>
            </a:r>
            <a:r>
              <a:rPr lang="en-US" altLang="en-US" sz="2000" b="0" dirty="0" err="1" smtClean="0"/>
              <a:t>Zai</a:t>
            </a:r>
            <a:r>
              <a:rPr lang="en-US" altLang="en-US" sz="2000" b="0" dirty="0" smtClean="0"/>
              <a:t>” pits</a:t>
            </a:r>
            <a:endParaRPr lang="en-US" altLang="en-US" sz="2000" b="0" dirty="0"/>
          </a:p>
        </p:txBody>
      </p:sp>
      <p:sp>
        <p:nvSpPr>
          <p:cNvPr id="3" name="Rectangle 2"/>
          <p:cNvSpPr/>
          <p:nvPr/>
        </p:nvSpPr>
        <p:spPr>
          <a:xfrm>
            <a:off x="2895600" y="5245667"/>
            <a:ext cx="3581400" cy="1323439"/>
          </a:xfrm>
          <a:prstGeom prst="rect">
            <a:avLst/>
          </a:prstGeom>
        </p:spPr>
        <p:txBody>
          <a:bodyPr wrap="square">
            <a:spAutoFit/>
          </a:bodyPr>
          <a:lstStyle/>
          <a:p>
            <a:pPr algn="ctr">
              <a:lnSpc>
                <a:spcPct val="80000"/>
              </a:lnSpc>
            </a:pPr>
            <a:r>
              <a:rPr lang="en-US" altLang="en-US" sz="2000" dirty="0">
                <a:latin typeface="+mj-lt"/>
              </a:rPr>
              <a:t>Digging </a:t>
            </a:r>
            <a:r>
              <a:rPr lang="en-US" altLang="en-US" sz="2000" dirty="0" err="1">
                <a:latin typeface="+mj-lt"/>
              </a:rPr>
              <a:t>zai</a:t>
            </a:r>
            <a:r>
              <a:rPr lang="en-US" altLang="en-US" sz="2000" dirty="0">
                <a:latin typeface="+mj-lt"/>
              </a:rPr>
              <a:t> </a:t>
            </a:r>
            <a:r>
              <a:rPr lang="en-US" altLang="en-US" sz="2000" dirty="0" smtClean="0">
                <a:latin typeface="+mj-lt"/>
              </a:rPr>
              <a:t>pits </a:t>
            </a:r>
            <a:r>
              <a:rPr lang="en-US" altLang="en-US" sz="2000" dirty="0">
                <a:latin typeface="+mj-lt"/>
              </a:rPr>
              <a:t>concentrates </a:t>
            </a:r>
            <a:r>
              <a:rPr lang="en-US" altLang="en-US" sz="2000" dirty="0" smtClean="0">
                <a:latin typeface="+mj-lt"/>
              </a:rPr>
              <a:t>moisture and nutrients, making </a:t>
            </a:r>
            <a:r>
              <a:rPr lang="en-US" altLang="en-US" sz="2000" dirty="0">
                <a:latin typeface="+mj-lt"/>
              </a:rPr>
              <a:t>it worthwhile to </a:t>
            </a:r>
            <a:r>
              <a:rPr lang="en-US" altLang="en-US" sz="2000" dirty="0" smtClean="0">
                <a:latin typeface="+mj-lt"/>
              </a:rPr>
              <a:t>use more fertilizer </a:t>
            </a:r>
            <a:r>
              <a:rPr lang="en-US" altLang="en-US" sz="2000" dirty="0">
                <a:latin typeface="+mj-lt"/>
              </a:rPr>
              <a:t>and </a:t>
            </a:r>
            <a:endParaRPr lang="en-US" altLang="en-US" sz="2000" dirty="0" smtClean="0">
              <a:latin typeface="+mj-lt"/>
            </a:endParaRPr>
          </a:p>
          <a:p>
            <a:pPr algn="ctr">
              <a:lnSpc>
                <a:spcPct val="80000"/>
              </a:lnSpc>
            </a:pPr>
            <a:r>
              <a:rPr lang="en-US" altLang="en-US" sz="2000" dirty="0" smtClean="0">
                <a:latin typeface="+mj-lt"/>
              </a:rPr>
              <a:t>new seed varieties</a:t>
            </a:r>
            <a:endParaRPr lang="en-US" altLang="en-US" sz="2000" dirty="0">
              <a:latin typeface="+mj-lt"/>
            </a:endParaRPr>
          </a:p>
        </p:txBody>
      </p:sp>
    </p:spTree>
    <p:extLst>
      <p:ext uri="{BB962C8B-B14F-4D97-AF65-F5344CB8AC3E}">
        <p14:creationId xmlns:p14="http://schemas.microsoft.com/office/powerpoint/2010/main" val="382232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22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22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2799238" y="567255"/>
            <a:ext cx="6324601" cy="646331"/>
          </a:xfrm>
          <a:prstGeom prst="rect">
            <a:avLst/>
          </a:prstGeom>
          <a:noFill/>
          <a:ln w="9525">
            <a:noFill/>
            <a:miter lim="800000"/>
            <a:headEnd/>
            <a:tailEnd/>
          </a:ln>
          <a:effectLst/>
        </p:spPr>
        <p:txBody>
          <a:bodyPr wrap="square">
            <a:spAutoFit/>
          </a:bodyPr>
          <a:lstStyle/>
          <a:p>
            <a:pPr algn="r"/>
            <a:r>
              <a:rPr lang="en-US" sz="3600" dirty="0" smtClean="0">
                <a:solidFill>
                  <a:schemeClr val="bg1"/>
                </a:solidFill>
                <a:latin typeface="Calibri" pitchFamily="34" charset="0"/>
              </a:rPr>
              <a:t>What drives nutritional change?</a:t>
            </a:r>
            <a:endParaRPr lang="en-US" sz="3600" dirty="0">
              <a:solidFill>
                <a:schemeClr val="bg1"/>
              </a:solidFill>
              <a:latin typeface="Calibri" pitchFamily="34" charset="0"/>
            </a:endParaRPr>
          </a:p>
        </p:txBody>
      </p:sp>
      <p:pic>
        <p:nvPicPr>
          <p:cNvPr id="2" name="Picture 2"/>
          <p:cNvPicPr>
            <a:picLocks noChangeAspect="1" noChangeArrowheads="1"/>
          </p:cNvPicPr>
          <p:nvPr/>
        </p:nvPicPr>
        <p:blipFill>
          <a:blip r:embed="rId3" cstate="print"/>
          <a:srcRect/>
          <a:stretch>
            <a:fillRect/>
          </a:stretch>
        </p:blipFill>
        <p:spPr bwMode="auto">
          <a:xfrm>
            <a:off x="2608730" y="1247142"/>
            <a:ext cx="1717680" cy="1948844"/>
          </a:xfrm>
          <a:prstGeom prst="rect">
            <a:avLst/>
          </a:prstGeom>
          <a:noFill/>
          <a:ln w="9525">
            <a:noFill/>
            <a:miter lim="800000"/>
            <a:headEnd/>
            <a:tailEnd/>
          </a:ln>
          <a:effectLst/>
        </p:spPr>
      </p:pic>
      <p:pic>
        <p:nvPicPr>
          <p:cNvPr id="1034" name="Picture 10"/>
          <p:cNvPicPr>
            <a:picLocks noChangeAspect="1" noChangeArrowheads="1"/>
          </p:cNvPicPr>
          <p:nvPr/>
        </p:nvPicPr>
        <p:blipFill>
          <a:blip r:embed="rId4" cstate="print"/>
          <a:srcRect/>
          <a:stretch>
            <a:fillRect/>
          </a:stretch>
        </p:blipFill>
        <p:spPr bwMode="auto">
          <a:xfrm>
            <a:off x="1251865" y="2471355"/>
            <a:ext cx="1361951" cy="1789445"/>
          </a:xfrm>
          <a:prstGeom prst="rect">
            <a:avLst/>
          </a:prstGeom>
          <a:noFill/>
          <a:ln w="9525">
            <a:noFill/>
            <a:miter lim="800000"/>
            <a:headEnd/>
            <a:tailEnd/>
          </a:ln>
          <a:effectLst/>
        </p:spPr>
      </p:pic>
      <p:pic>
        <p:nvPicPr>
          <p:cNvPr id="26" name="Picture 7"/>
          <p:cNvPicPr>
            <a:picLocks noChangeAspect="1" noChangeArrowheads="1"/>
          </p:cNvPicPr>
          <p:nvPr/>
        </p:nvPicPr>
        <p:blipFill>
          <a:blip r:embed="rId5" cstate="print"/>
          <a:srcRect/>
          <a:stretch>
            <a:fillRect/>
          </a:stretch>
        </p:blipFill>
        <p:spPr bwMode="auto">
          <a:xfrm>
            <a:off x="2618819" y="3077069"/>
            <a:ext cx="1152128" cy="1165822"/>
          </a:xfrm>
          <a:prstGeom prst="rect">
            <a:avLst/>
          </a:prstGeom>
          <a:noFill/>
          <a:ln w="9525">
            <a:noFill/>
            <a:miter lim="800000"/>
            <a:headEnd/>
            <a:tailEnd/>
          </a:ln>
          <a:effectLst/>
        </p:spPr>
      </p:pic>
      <p:pic>
        <p:nvPicPr>
          <p:cNvPr id="3" name="Picture 3"/>
          <p:cNvPicPr>
            <a:picLocks noChangeAspect="1" noChangeArrowheads="1"/>
          </p:cNvPicPr>
          <p:nvPr/>
        </p:nvPicPr>
        <p:blipFill>
          <a:blip r:embed="rId6" cstate="print"/>
          <a:srcRect/>
          <a:stretch>
            <a:fillRect/>
          </a:stretch>
        </p:blipFill>
        <p:spPr bwMode="auto">
          <a:xfrm>
            <a:off x="4318665" y="1128682"/>
            <a:ext cx="813878" cy="1895935"/>
          </a:xfrm>
          <a:prstGeom prst="rect">
            <a:avLst/>
          </a:prstGeom>
          <a:noFill/>
          <a:ln w="9525">
            <a:noFill/>
            <a:miter lim="800000"/>
            <a:headEnd/>
            <a:tailEnd/>
          </a:ln>
          <a:effectLst/>
        </p:spPr>
      </p:pic>
      <p:pic>
        <p:nvPicPr>
          <p:cNvPr id="10" name="Picture 4"/>
          <p:cNvPicPr>
            <a:picLocks noChangeAspect="1" noChangeArrowheads="1"/>
          </p:cNvPicPr>
          <p:nvPr/>
        </p:nvPicPr>
        <p:blipFill>
          <a:blip r:embed="rId7" cstate="print"/>
          <a:srcRect/>
          <a:stretch>
            <a:fillRect/>
          </a:stretch>
        </p:blipFill>
        <p:spPr bwMode="auto">
          <a:xfrm>
            <a:off x="5076056" y="1412776"/>
            <a:ext cx="2179637" cy="175260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8" cstate="print"/>
          <a:srcRect/>
          <a:stretch>
            <a:fillRect/>
          </a:stretch>
        </p:blipFill>
        <p:spPr bwMode="auto">
          <a:xfrm>
            <a:off x="5436096" y="2708920"/>
            <a:ext cx="3420825" cy="2088232"/>
          </a:xfrm>
          <a:prstGeom prst="rect">
            <a:avLst/>
          </a:prstGeom>
          <a:noFill/>
          <a:ln w="9525">
            <a:noFill/>
            <a:miter lim="800000"/>
            <a:headEnd/>
            <a:tailEnd/>
          </a:ln>
          <a:effectLst/>
        </p:spPr>
      </p:pic>
      <p:sp>
        <p:nvSpPr>
          <p:cNvPr id="4" name="TextBox 3"/>
          <p:cNvSpPr txBox="1"/>
          <p:nvPr/>
        </p:nvSpPr>
        <p:spPr>
          <a:xfrm rot="20482720">
            <a:off x="575105" y="1170535"/>
            <a:ext cx="2348977" cy="646331"/>
          </a:xfrm>
          <a:prstGeom prst="rect">
            <a:avLst/>
          </a:prstGeom>
          <a:noFill/>
        </p:spPr>
        <p:txBody>
          <a:bodyPr wrap="square" rtlCol="0">
            <a:spAutoFit/>
          </a:bodyPr>
          <a:lstStyle/>
          <a:p>
            <a:pPr algn="ctr">
              <a:lnSpc>
                <a:spcPct val="90000"/>
              </a:lnSpc>
            </a:pPr>
            <a:r>
              <a:rPr lang="en-US" sz="2000" b="1" dirty="0" smtClean="0">
                <a:solidFill>
                  <a:schemeClr val="tx2">
                    <a:lumMod val="75000"/>
                  </a:schemeClr>
                </a:solidFill>
              </a:rPr>
              <a:t>Food composition</a:t>
            </a:r>
            <a:endParaRPr lang="en-US" sz="2000" b="1" dirty="0">
              <a:solidFill>
                <a:schemeClr val="tx2">
                  <a:lumMod val="75000"/>
                </a:schemeClr>
              </a:solidFill>
            </a:endParaRPr>
          </a:p>
        </p:txBody>
      </p:sp>
      <p:sp>
        <p:nvSpPr>
          <p:cNvPr id="28" name="TextBox 27"/>
          <p:cNvSpPr txBox="1"/>
          <p:nvPr/>
        </p:nvSpPr>
        <p:spPr>
          <a:xfrm>
            <a:off x="3803152" y="3218777"/>
            <a:ext cx="1759448" cy="1269578"/>
          </a:xfrm>
          <a:prstGeom prst="rect">
            <a:avLst/>
          </a:prstGeom>
          <a:noFill/>
        </p:spPr>
        <p:txBody>
          <a:bodyPr wrap="square" rtlCol="0">
            <a:spAutoFit/>
          </a:bodyPr>
          <a:lstStyle/>
          <a:p>
            <a:pPr algn="ctr">
              <a:lnSpc>
                <a:spcPct val="85000"/>
              </a:lnSpc>
            </a:pPr>
            <a:r>
              <a:rPr lang="en-US" b="1" dirty="0" smtClean="0">
                <a:solidFill>
                  <a:srgbClr val="0070C0"/>
                </a:solidFill>
                <a:latin typeface="Arial Narrow" pitchFamily="34" charset="0"/>
                <a:cs typeface="Arial" pitchFamily="34" charset="0"/>
              </a:rPr>
              <a:t>Successes</a:t>
            </a:r>
          </a:p>
          <a:p>
            <a:pPr algn="ctr">
              <a:lnSpc>
                <a:spcPct val="85000"/>
              </a:lnSpc>
            </a:pPr>
            <a:r>
              <a:rPr lang="en-US" b="1" dirty="0" smtClean="0">
                <a:solidFill>
                  <a:srgbClr val="0070C0"/>
                </a:solidFill>
                <a:latin typeface="Arial Narrow" pitchFamily="34" charset="0"/>
                <a:cs typeface="Arial" pitchFamily="34" charset="0"/>
              </a:rPr>
              <a:t>seize local  opportunities to meet changing needs</a:t>
            </a:r>
            <a:endParaRPr lang="en-US" b="1" dirty="0">
              <a:solidFill>
                <a:srgbClr val="0070C0"/>
              </a:solidFill>
              <a:latin typeface="Arial Narrow" pitchFamily="34" charset="0"/>
              <a:cs typeface="Arial" pitchFamily="34" charset="0"/>
            </a:endParaRPr>
          </a:p>
        </p:txBody>
      </p:sp>
      <p:sp>
        <p:nvSpPr>
          <p:cNvPr id="31" name="TextBox 30"/>
          <p:cNvSpPr txBox="1"/>
          <p:nvPr/>
        </p:nvSpPr>
        <p:spPr>
          <a:xfrm rot="1334805">
            <a:off x="6164543" y="1451028"/>
            <a:ext cx="3028072" cy="338554"/>
          </a:xfrm>
          <a:prstGeom prst="rect">
            <a:avLst/>
          </a:prstGeom>
          <a:solidFill>
            <a:schemeClr val="bg1"/>
          </a:solidFill>
        </p:spPr>
        <p:txBody>
          <a:bodyPr wrap="square" rtlCol="0">
            <a:spAutoFit/>
          </a:bodyPr>
          <a:lstStyle/>
          <a:p>
            <a:pPr algn="ctr">
              <a:lnSpc>
                <a:spcPct val="80000"/>
              </a:lnSpc>
            </a:pPr>
            <a:r>
              <a:rPr lang="en-US" sz="2000" b="1" dirty="0" smtClean="0">
                <a:solidFill>
                  <a:schemeClr val="tx2">
                    <a:lumMod val="75000"/>
                  </a:schemeClr>
                </a:solidFill>
              </a:rPr>
              <a:t>Food supplementation</a:t>
            </a:r>
            <a:endParaRPr lang="en-US" sz="2000" b="1" dirty="0">
              <a:solidFill>
                <a:schemeClr val="tx2">
                  <a:lumMod val="75000"/>
                </a:schemeClr>
              </a:solidFill>
            </a:endParaRPr>
          </a:p>
        </p:txBody>
      </p:sp>
      <p:sp>
        <p:nvSpPr>
          <p:cNvPr id="33" name="TextBox 32"/>
          <p:cNvSpPr txBox="1"/>
          <p:nvPr/>
        </p:nvSpPr>
        <p:spPr>
          <a:xfrm>
            <a:off x="3247999" y="6499730"/>
            <a:ext cx="3188568" cy="338554"/>
          </a:xfrm>
          <a:prstGeom prst="rect">
            <a:avLst/>
          </a:prstGeom>
          <a:solidFill>
            <a:schemeClr val="bg1"/>
          </a:solidFill>
        </p:spPr>
        <p:txBody>
          <a:bodyPr wrap="square" rtlCol="0">
            <a:spAutoFit/>
          </a:bodyPr>
          <a:lstStyle/>
          <a:p>
            <a:pPr algn="ctr">
              <a:lnSpc>
                <a:spcPct val="80000"/>
              </a:lnSpc>
            </a:pPr>
            <a:r>
              <a:rPr lang="en-US" sz="2000" b="1" dirty="0" smtClean="0">
                <a:solidFill>
                  <a:schemeClr val="tx2">
                    <a:lumMod val="75000"/>
                  </a:schemeClr>
                </a:solidFill>
              </a:rPr>
              <a:t>Technological change</a:t>
            </a:r>
            <a:endParaRPr lang="en-US" sz="2000" b="1" dirty="0">
              <a:solidFill>
                <a:schemeClr val="tx2">
                  <a:lumMod val="75000"/>
                </a:schemeClr>
              </a:solidFill>
            </a:endParaRPr>
          </a:p>
        </p:txBody>
      </p:sp>
      <p:sp>
        <p:nvSpPr>
          <p:cNvPr id="34" name="TextBox 33"/>
          <p:cNvSpPr txBox="1"/>
          <p:nvPr/>
        </p:nvSpPr>
        <p:spPr>
          <a:xfrm rot="1196357">
            <a:off x="930666" y="5810692"/>
            <a:ext cx="2324997" cy="590931"/>
          </a:xfrm>
          <a:prstGeom prst="rect">
            <a:avLst/>
          </a:prstGeom>
          <a:noFill/>
        </p:spPr>
        <p:txBody>
          <a:bodyPr wrap="square" rtlCol="0">
            <a:spAutoFit/>
          </a:bodyPr>
          <a:lstStyle/>
          <a:p>
            <a:pPr algn="ctr">
              <a:lnSpc>
                <a:spcPct val="80000"/>
              </a:lnSpc>
            </a:pPr>
            <a:r>
              <a:rPr lang="en-US" sz="2000" b="1" dirty="0" smtClean="0">
                <a:solidFill>
                  <a:schemeClr val="tx2">
                    <a:lumMod val="75000"/>
                  </a:schemeClr>
                </a:solidFill>
              </a:rPr>
              <a:t>Agriculture and food systems</a:t>
            </a:r>
            <a:endParaRPr lang="en-US" sz="2000" b="1" dirty="0">
              <a:solidFill>
                <a:schemeClr val="tx2">
                  <a:lumMod val="75000"/>
                </a:schemeClr>
              </a:solidFill>
            </a:endParaRPr>
          </a:p>
        </p:txBody>
      </p:sp>
      <p:sp>
        <p:nvSpPr>
          <p:cNvPr id="35" name="TextBox 34"/>
          <p:cNvSpPr txBox="1"/>
          <p:nvPr/>
        </p:nvSpPr>
        <p:spPr>
          <a:xfrm rot="18543838">
            <a:off x="-375652" y="2862155"/>
            <a:ext cx="2184595" cy="338554"/>
          </a:xfrm>
          <a:prstGeom prst="rect">
            <a:avLst/>
          </a:prstGeom>
          <a:noFill/>
        </p:spPr>
        <p:txBody>
          <a:bodyPr wrap="square" rtlCol="0">
            <a:spAutoFit/>
          </a:bodyPr>
          <a:lstStyle/>
          <a:p>
            <a:pPr algn="r">
              <a:lnSpc>
                <a:spcPct val="80000"/>
              </a:lnSpc>
            </a:pPr>
            <a:r>
              <a:rPr lang="en-US" sz="2000" b="1" dirty="0" smtClean="0">
                <a:solidFill>
                  <a:schemeClr val="tx2">
                    <a:lumMod val="75000"/>
                  </a:schemeClr>
                </a:solidFill>
              </a:rPr>
              <a:t>Food availability</a:t>
            </a:r>
            <a:endParaRPr lang="en-US" sz="2000" b="1" dirty="0">
              <a:solidFill>
                <a:schemeClr val="tx2">
                  <a:lumMod val="75000"/>
                </a:schemeClr>
              </a:solidFill>
            </a:endParaRPr>
          </a:p>
        </p:txBody>
      </p:sp>
      <p:sp>
        <p:nvSpPr>
          <p:cNvPr id="36" name="TextBox 35"/>
          <p:cNvSpPr txBox="1"/>
          <p:nvPr/>
        </p:nvSpPr>
        <p:spPr>
          <a:xfrm rot="1376661">
            <a:off x="7027026" y="1840192"/>
            <a:ext cx="1900988" cy="584775"/>
          </a:xfrm>
          <a:prstGeom prst="rect">
            <a:avLst/>
          </a:prstGeom>
          <a:noFill/>
        </p:spPr>
        <p:txBody>
          <a:bodyPr wrap="square" rtlCol="0">
            <a:spAutoFit/>
          </a:bodyPr>
          <a:lstStyle/>
          <a:p>
            <a:pPr algn="r">
              <a:lnSpc>
                <a:spcPct val="80000"/>
              </a:lnSpc>
            </a:pPr>
            <a:r>
              <a:rPr lang="en-US" sz="2000" b="1" dirty="0" smtClean="0">
                <a:solidFill>
                  <a:schemeClr val="tx2">
                    <a:lumMod val="75000"/>
                  </a:schemeClr>
                </a:solidFill>
              </a:rPr>
              <a:t>and food assistance</a:t>
            </a:r>
            <a:endParaRPr lang="en-US" sz="2000" b="1" dirty="0">
              <a:solidFill>
                <a:schemeClr val="tx2">
                  <a:lumMod val="75000"/>
                </a:schemeClr>
              </a:solidFill>
            </a:endParaRPr>
          </a:p>
        </p:txBody>
      </p:sp>
      <p:pic>
        <p:nvPicPr>
          <p:cNvPr id="11" name="Picture 5"/>
          <p:cNvPicPr>
            <a:picLocks noChangeAspect="1" noChangeArrowheads="1"/>
          </p:cNvPicPr>
          <p:nvPr/>
        </p:nvPicPr>
        <p:blipFill>
          <a:blip r:embed="rId9" cstate="print"/>
          <a:srcRect/>
          <a:stretch>
            <a:fillRect/>
          </a:stretch>
        </p:blipFill>
        <p:spPr bwMode="auto">
          <a:xfrm>
            <a:off x="6020553" y="4532367"/>
            <a:ext cx="2016224" cy="1925300"/>
          </a:xfrm>
          <a:prstGeom prst="rect">
            <a:avLst/>
          </a:prstGeom>
          <a:noFill/>
          <a:ln w="9525">
            <a:noFill/>
            <a:miter lim="800000"/>
            <a:headEnd/>
            <a:tailEnd/>
          </a:ln>
          <a:effectLst/>
        </p:spPr>
      </p:pic>
      <p:sp>
        <p:nvSpPr>
          <p:cNvPr id="32" name="TextBox 31"/>
          <p:cNvSpPr txBox="1"/>
          <p:nvPr/>
        </p:nvSpPr>
        <p:spPr>
          <a:xfrm rot="20588702">
            <a:off x="6564278" y="5985918"/>
            <a:ext cx="2723686" cy="1077218"/>
          </a:xfrm>
          <a:prstGeom prst="rect">
            <a:avLst/>
          </a:prstGeom>
          <a:solidFill>
            <a:schemeClr val="bg1"/>
          </a:solidFill>
        </p:spPr>
        <p:txBody>
          <a:bodyPr wrap="square" rtlCol="0">
            <a:spAutoFit/>
          </a:bodyPr>
          <a:lstStyle/>
          <a:p>
            <a:pPr algn="ctr">
              <a:lnSpc>
                <a:spcPct val="80000"/>
              </a:lnSpc>
            </a:pPr>
            <a:r>
              <a:rPr lang="en-US" sz="2000" b="1" dirty="0" smtClean="0">
                <a:solidFill>
                  <a:schemeClr val="tx2">
                    <a:lumMod val="75000"/>
                  </a:schemeClr>
                </a:solidFill>
              </a:rPr>
              <a:t>Education and </a:t>
            </a:r>
          </a:p>
          <a:p>
            <a:pPr algn="ctr">
              <a:lnSpc>
                <a:spcPct val="80000"/>
              </a:lnSpc>
            </a:pPr>
            <a:r>
              <a:rPr lang="en-US" sz="2000" b="1" dirty="0" smtClean="0">
                <a:solidFill>
                  <a:schemeClr val="tx2">
                    <a:lumMod val="75000"/>
                  </a:schemeClr>
                </a:solidFill>
              </a:rPr>
              <a:t>behavior change</a:t>
            </a:r>
          </a:p>
          <a:p>
            <a:pPr algn="ctr">
              <a:lnSpc>
                <a:spcPct val="80000"/>
              </a:lnSpc>
            </a:pPr>
            <a:endParaRPr lang="en-US" sz="2000" b="1" dirty="0">
              <a:solidFill>
                <a:schemeClr val="tx2">
                  <a:lumMod val="75000"/>
                </a:schemeClr>
              </a:solidFill>
            </a:endParaRPr>
          </a:p>
          <a:p>
            <a:pPr algn="ctr">
              <a:lnSpc>
                <a:spcPct val="80000"/>
              </a:lnSpc>
            </a:pPr>
            <a:endParaRPr lang="en-US" sz="2000" b="1" dirty="0">
              <a:solidFill>
                <a:schemeClr val="tx2">
                  <a:lumMod val="75000"/>
                </a:schemeClr>
              </a:solidFill>
            </a:endParaRPr>
          </a:p>
        </p:txBody>
      </p:sp>
      <p:sp>
        <p:nvSpPr>
          <p:cNvPr id="9" name="Circular Arrow 8"/>
          <p:cNvSpPr/>
          <p:nvPr/>
        </p:nvSpPr>
        <p:spPr>
          <a:xfrm>
            <a:off x="4369296" y="2919790"/>
            <a:ext cx="1193304" cy="1195010"/>
          </a:xfrm>
          <a:prstGeom prst="circularArrow">
            <a:avLst>
              <a:gd name="adj1" fmla="val 12500"/>
              <a:gd name="adj2" fmla="val 1142319"/>
              <a:gd name="adj3" fmla="val 20457681"/>
              <a:gd name="adj4" fmla="val 16872512"/>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ircular Arrow 26"/>
          <p:cNvSpPr/>
          <p:nvPr/>
        </p:nvSpPr>
        <p:spPr>
          <a:xfrm rot="2213603">
            <a:off x="4529208" y="3256061"/>
            <a:ext cx="1193304" cy="1195010"/>
          </a:xfrm>
          <a:prstGeom prst="circularArrow">
            <a:avLst>
              <a:gd name="adj1" fmla="val 12500"/>
              <a:gd name="adj2" fmla="val 1142319"/>
              <a:gd name="adj3" fmla="val 20457681"/>
              <a:gd name="adj4" fmla="val 16872512"/>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6"/>
          <p:cNvPicPr>
            <a:picLocks noChangeAspect="1" noChangeArrowheads="1"/>
          </p:cNvPicPr>
          <p:nvPr/>
        </p:nvPicPr>
        <p:blipFill>
          <a:blip r:embed="rId10" cstate="print"/>
          <a:srcRect t="3440"/>
          <a:stretch>
            <a:fillRect/>
          </a:stretch>
        </p:blipFill>
        <p:spPr bwMode="auto">
          <a:xfrm>
            <a:off x="3424328" y="4619217"/>
            <a:ext cx="2602552" cy="1838450"/>
          </a:xfrm>
          <a:prstGeom prst="rect">
            <a:avLst/>
          </a:prstGeom>
          <a:noFill/>
          <a:ln w="9525">
            <a:noFill/>
            <a:miter lim="800000"/>
            <a:headEnd/>
            <a:tailEnd/>
          </a:ln>
          <a:effectLst/>
        </p:spPr>
      </p:pic>
      <p:pic>
        <p:nvPicPr>
          <p:cNvPr id="1032" name="Picture 8"/>
          <p:cNvPicPr>
            <a:picLocks noChangeAspect="1" noChangeArrowheads="1"/>
          </p:cNvPicPr>
          <p:nvPr/>
        </p:nvPicPr>
        <p:blipFill>
          <a:blip r:embed="rId11" cstate="print"/>
          <a:srcRect/>
          <a:stretch>
            <a:fillRect/>
          </a:stretch>
        </p:blipFill>
        <p:spPr bwMode="auto">
          <a:xfrm>
            <a:off x="827584" y="4221088"/>
            <a:ext cx="3238500" cy="1379537"/>
          </a:xfrm>
          <a:prstGeom prst="rect">
            <a:avLst/>
          </a:prstGeom>
          <a:noFill/>
          <a:ln w="9525">
            <a:noFill/>
            <a:miter lim="800000"/>
            <a:headEnd/>
            <a:tailEnd/>
          </a:ln>
          <a:effectLst/>
        </p:spPr>
      </p:pic>
      <p:sp>
        <p:nvSpPr>
          <p:cNvPr id="30" name="Circular Arrow 29"/>
          <p:cNvSpPr/>
          <p:nvPr/>
        </p:nvSpPr>
        <p:spPr>
          <a:xfrm rot="4468221">
            <a:off x="4369296" y="3514997"/>
            <a:ext cx="1193304" cy="1383387"/>
          </a:xfrm>
          <a:prstGeom prst="circularArrow">
            <a:avLst>
              <a:gd name="adj1" fmla="val 12500"/>
              <a:gd name="adj2" fmla="val 1142319"/>
              <a:gd name="adj3" fmla="val 20457681"/>
              <a:gd name="adj4" fmla="val 16809245"/>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ircular Arrow 36"/>
          <p:cNvSpPr/>
          <p:nvPr/>
        </p:nvSpPr>
        <p:spPr>
          <a:xfrm rot="7702263">
            <a:off x="4058547" y="3551197"/>
            <a:ext cx="1193304" cy="1383387"/>
          </a:xfrm>
          <a:prstGeom prst="circularArrow">
            <a:avLst>
              <a:gd name="adj1" fmla="val 12500"/>
              <a:gd name="adj2" fmla="val 1142319"/>
              <a:gd name="adj3" fmla="val 20457681"/>
              <a:gd name="adj4" fmla="val 16809245"/>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Circular Arrow 37"/>
          <p:cNvSpPr/>
          <p:nvPr/>
        </p:nvSpPr>
        <p:spPr>
          <a:xfrm rot="10435148">
            <a:off x="3729758" y="3373772"/>
            <a:ext cx="1193304" cy="1383387"/>
          </a:xfrm>
          <a:prstGeom prst="circularArrow">
            <a:avLst>
              <a:gd name="adj1" fmla="val 12500"/>
              <a:gd name="adj2" fmla="val 1142319"/>
              <a:gd name="adj3" fmla="val 20457681"/>
              <a:gd name="adj4" fmla="val 16809245"/>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ircular Arrow 38"/>
          <p:cNvSpPr/>
          <p:nvPr/>
        </p:nvSpPr>
        <p:spPr>
          <a:xfrm rot="12946160">
            <a:off x="3600853" y="3005707"/>
            <a:ext cx="1193304" cy="1383387"/>
          </a:xfrm>
          <a:prstGeom prst="circularArrow">
            <a:avLst>
              <a:gd name="adj1" fmla="val 12500"/>
              <a:gd name="adj2" fmla="val 1142319"/>
              <a:gd name="adj3" fmla="val 20457681"/>
              <a:gd name="adj4" fmla="val 16809245"/>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ircular Arrow 39"/>
          <p:cNvSpPr/>
          <p:nvPr/>
        </p:nvSpPr>
        <p:spPr>
          <a:xfrm rot="16200000">
            <a:off x="3778774" y="2826454"/>
            <a:ext cx="1193304" cy="1383387"/>
          </a:xfrm>
          <a:prstGeom prst="circularArrow">
            <a:avLst>
              <a:gd name="adj1" fmla="val 12500"/>
              <a:gd name="adj2" fmla="val 1142319"/>
              <a:gd name="adj3" fmla="val 20457681"/>
              <a:gd name="adj4" fmla="val 16809245"/>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Title 1"/>
          <p:cNvSpPr txBox="1">
            <a:spLocks/>
          </p:cNvSpPr>
          <p:nvPr/>
        </p:nvSpPr>
        <p:spPr bwMode="auto">
          <a:xfrm>
            <a:off x="120702" y="144939"/>
            <a:ext cx="8860162" cy="844631"/>
          </a:xfrm>
          <a:prstGeom prst="rect">
            <a:avLst/>
          </a:prstGeom>
          <a:noFill/>
          <a:ln w="9525">
            <a:noFill/>
            <a:miter lim="800000"/>
            <a:headEnd/>
            <a:tailEnd/>
          </a:ln>
        </p:spPr>
        <p:txBody>
          <a:bodyPr anchor="ctr"/>
          <a:lstStyle/>
          <a:p>
            <a:pPr lvl="0" algn="ctr">
              <a:lnSpc>
                <a:spcPct val="90000"/>
              </a:lnSpc>
            </a:pPr>
            <a:r>
              <a:rPr lang="en-US" sz="3600" kern="0" dirty="0" smtClean="0">
                <a:solidFill>
                  <a:srgbClr val="0081E2"/>
                </a:solidFill>
              </a:rPr>
              <a:t>Interventions to improve agriculture and nutrition can start a cycle of success</a:t>
            </a:r>
            <a:endParaRPr lang="en-US" sz="3600" dirty="0">
              <a:solidFill>
                <a:srgbClr val="0081E2"/>
              </a:solidFill>
            </a:endParaRPr>
          </a:p>
        </p:txBody>
      </p:sp>
    </p:spTree>
    <p:extLst>
      <p:ext uri="{BB962C8B-B14F-4D97-AF65-F5344CB8AC3E}">
        <p14:creationId xmlns:p14="http://schemas.microsoft.com/office/powerpoint/2010/main" val="350295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1" grpId="0" animBg="1"/>
      <p:bldP spid="33" grpId="0" animBg="1"/>
      <p:bldP spid="34" grpId="0"/>
      <p:bldP spid="35" grpId="0"/>
      <p:bldP spid="36" grpId="0"/>
      <p:bldP spid="32" grpId="0" animBg="1"/>
      <p:bldP spid="9" grpId="0" animBg="1"/>
      <p:bldP spid="27" grpId="0" animBg="1"/>
      <p:bldP spid="30" grpId="0" animBg="1"/>
      <p:bldP spid="37" grpId="0" animBg="1"/>
      <p:bldP spid="38" grpId="0" animBg="1"/>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ext uri="{D42A27DB-BD31-4B8C-83A1-F6EECF244321}">
                <p14:modId xmlns:p14="http://schemas.microsoft.com/office/powerpoint/2010/main" val="1682014029"/>
              </p:ext>
            </p:extLst>
          </p:nvPr>
        </p:nvGraphicFramePr>
        <p:xfrm>
          <a:off x="1295601" y="1907970"/>
          <a:ext cx="7466013" cy="4435017"/>
        </p:xfrm>
        <a:graphic>
          <a:graphicData uri="http://schemas.openxmlformats.org/drawingml/2006/chart">
            <c:chart xmlns:c="http://schemas.openxmlformats.org/drawingml/2006/chart" xmlns:r="http://schemas.openxmlformats.org/officeDocument/2006/relationships" r:id="rId3"/>
          </a:graphicData>
        </a:graphic>
      </p:graphicFrame>
      <p:sp>
        <p:nvSpPr>
          <p:cNvPr id="17411" name="TextBox 1"/>
          <p:cNvSpPr txBox="1">
            <a:spLocks noChangeArrowheads="1"/>
          </p:cNvSpPr>
          <p:nvPr/>
        </p:nvSpPr>
        <p:spPr bwMode="auto">
          <a:xfrm>
            <a:off x="5093329" y="1875885"/>
            <a:ext cx="3491529" cy="943515"/>
          </a:xfrm>
          <a:prstGeom prst="rect">
            <a:avLst/>
          </a:prstGeom>
          <a:solidFill>
            <a:srgbClr val="FFFFFF"/>
          </a:solidFill>
          <a:ln w="9525">
            <a:noFill/>
            <a:miter lim="800000"/>
            <a:headEnd/>
            <a:tailEnd/>
          </a:ln>
        </p:spPr>
        <p:txBody>
          <a:bodyPr/>
          <a:lstStyle/>
          <a:p>
            <a:pPr algn="r"/>
            <a:r>
              <a:rPr lang="fr-FR" dirty="0" err="1" smtClean="0">
                <a:solidFill>
                  <a:srgbClr val="0081E2"/>
                </a:solidFill>
              </a:rPr>
              <a:t>From</a:t>
            </a:r>
            <a:r>
              <a:rPr lang="fr-FR" dirty="0" smtClean="0">
                <a:solidFill>
                  <a:srgbClr val="0081E2"/>
                </a:solidFill>
              </a:rPr>
              <a:t> 1970 to 1995, </a:t>
            </a:r>
            <a:r>
              <a:rPr lang="fr-FR" dirty="0" err="1" smtClean="0">
                <a:solidFill>
                  <a:srgbClr val="0081E2"/>
                </a:solidFill>
              </a:rPr>
              <a:t>Africa</a:t>
            </a:r>
            <a:r>
              <a:rPr lang="fr-FR" dirty="0" smtClean="0">
                <a:solidFill>
                  <a:srgbClr val="0081E2"/>
                </a:solidFill>
              </a:rPr>
              <a:t> </a:t>
            </a:r>
            <a:r>
              <a:rPr lang="fr-FR" dirty="0" err="1">
                <a:solidFill>
                  <a:srgbClr val="0081E2"/>
                </a:solidFill>
              </a:rPr>
              <a:t>had</a:t>
            </a:r>
            <a:r>
              <a:rPr lang="fr-FR" dirty="0">
                <a:solidFill>
                  <a:srgbClr val="0081E2"/>
                </a:solidFill>
              </a:rPr>
              <a:t> </a:t>
            </a:r>
            <a:endParaRPr lang="fr-FR" dirty="0" smtClean="0">
              <a:solidFill>
                <a:srgbClr val="0081E2"/>
              </a:solidFill>
            </a:endParaRPr>
          </a:p>
          <a:p>
            <a:pPr algn="r"/>
            <a:r>
              <a:rPr lang="fr-FR" dirty="0" smtClean="0">
                <a:solidFill>
                  <a:srgbClr val="0081E2"/>
                </a:solidFill>
              </a:rPr>
              <a:t>over 90 </a:t>
            </a:r>
            <a:r>
              <a:rPr lang="fr-FR" dirty="0" err="1" smtClean="0">
                <a:solidFill>
                  <a:srgbClr val="0081E2"/>
                </a:solidFill>
              </a:rPr>
              <a:t>child</a:t>
            </a:r>
            <a:r>
              <a:rPr lang="fr-FR" dirty="0" smtClean="0">
                <a:solidFill>
                  <a:srgbClr val="0081E2"/>
                </a:solidFill>
              </a:rPr>
              <a:t> </a:t>
            </a:r>
            <a:r>
              <a:rPr lang="fr-FR" dirty="0" err="1" smtClean="0">
                <a:solidFill>
                  <a:srgbClr val="0081E2"/>
                </a:solidFill>
              </a:rPr>
              <a:t>dependents</a:t>
            </a:r>
            <a:r>
              <a:rPr lang="fr-FR" dirty="0" smtClean="0">
                <a:solidFill>
                  <a:srgbClr val="0081E2"/>
                </a:solidFill>
              </a:rPr>
              <a:t> </a:t>
            </a:r>
          </a:p>
          <a:p>
            <a:pPr algn="r"/>
            <a:r>
              <a:rPr lang="fr-FR" dirty="0" smtClean="0">
                <a:solidFill>
                  <a:srgbClr val="0081E2"/>
                </a:solidFill>
              </a:rPr>
              <a:t>per 100 </a:t>
            </a:r>
            <a:r>
              <a:rPr lang="fr-FR" dirty="0" err="1" smtClean="0">
                <a:solidFill>
                  <a:srgbClr val="0081E2"/>
                </a:solidFill>
              </a:rPr>
              <a:t>working-age</a:t>
            </a:r>
            <a:r>
              <a:rPr lang="fr-FR" dirty="0" smtClean="0">
                <a:solidFill>
                  <a:srgbClr val="0081E2"/>
                </a:solidFill>
              </a:rPr>
              <a:t> </a:t>
            </a:r>
            <a:r>
              <a:rPr lang="fr-FR" dirty="0" err="1" smtClean="0">
                <a:solidFill>
                  <a:srgbClr val="0081E2"/>
                </a:solidFill>
              </a:rPr>
              <a:t>adults</a:t>
            </a:r>
            <a:endParaRPr lang="fr-FR" dirty="0" smtClean="0">
              <a:solidFill>
                <a:srgbClr val="0081E2"/>
              </a:solidFill>
            </a:endParaRPr>
          </a:p>
        </p:txBody>
      </p:sp>
      <p:sp>
        <p:nvSpPr>
          <p:cNvPr id="17412" name="TextBox 9"/>
          <p:cNvSpPr txBox="1">
            <a:spLocks noChangeArrowheads="1"/>
          </p:cNvSpPr>
          <p:nvPr/>
        </p:nvSpPr>
        <p:spPr bwMode="auto">
          <a:xfrm>
            <a:off x="304800" y="6258580"/>
            <a:ext cx="8839200" cy="523220"/>
          </a:xfrm>
          <a:prstGeom prst="rect">
            <a:avLst/>
          </a:prstGeom>
          <a:solidFill>
            <a:schemeClr val="bg1"/>
          </a:solidFill>
          <a:ln w="9525">
            <a:solidFill>
              <a:schemeClr val="tx1">
                <a:alpha val="0"/>
              </a:schemeClr>
            </a:solidFill>
            <a:miter lim="800000"/>
            <a:headEnd/>
            <a:tailEnd/>
          </a:ln>
        </p:spPr>
        <p:txBody>
          <a:bodyPr wrap="square">
            <a:spAutoFit/>
          </a:bodyPr>
          <a:lstStyle/>
          <a:p>
            <a:r>
              <a:rPr lang="en-US" sz="1400" dirty="0" smtClean="0">
                <a:solidFill>
                  <a:srgbClr val="002060"/>
                </a:solidFill>
              </a:rPr>
              <a:t>Source</a:t>
            </a:r>
            <a:r>
              <a:rPr lang="en-US" sz="1400" dirty="0">
                <a:solidFill>
                  <a:srgbClr val="002060"/>
                </a:solidFill>
              </a:rPr>
              <a:t>: Calculated from UN Population Division, World Population Projections (</a:t>
            </a:r>
            <a:r>
              <a:rPr lang="en-US" sz="1400" dirty="0">
                <a:solidFill>
                  <a:srgbClr val="002060"/>
                </a:solidFill>
                <a:hlinkClick r:id="rId4"/>
              </a:rPr>
              <a:t>http://esa.un.org/unpd/wpp</a:t>
            </a:r>
            <a:r>
              <a:rPr lang="en-US" sz="1400" dirty="0">
                <a:solidFill>
                  <a:srgbClr val="002060"/>
                </a:solidFill>
              </a:rPr>
              <a:t>), accessed 11 Aug 2012, based on UN Population Prospects: The 2010 </a:t>
            </a:r>
            <a:r>
              <a:rPr lang="en-US" sz="1400" dirty="0" smtClean="0">
                <a:solidFill>
                  <a:srgbClr val="002060"/>
                </a:solidFill>
              </a:rPr>
              <a:t>Revision (April 2011).</a:t>
            </a:r>
            <a:endParaRPr lang="en-US" sz="1400" dirty="0">
              <a:solidFill>
                <a:srgbClr val="002060"/>
              </a:solidFill>
            </a:endParaRPr>
          </a:p>
        </p:txBody>
      </p:sp>
      <p:sp>
        <p:nvSpPr>
          <p:cNvPr id="17413" name="Rectangle 8"/>
          <p:cNvSpPr>
            <a:spLocks noChangeArrowheads="1"/>
          </p:cNvSpPr>
          <p:nvPr/>
        </p:nvSpPr>
        <p:spPr bwMode="auto">
          <a:xfrm>
            <a:off x="510833" y="1538638"/>
            <a:ext cx="8074025" cy="369332"/>
          </a:xfrm>
          <a:prstGeom prst="rect">
            <a:avLst/>
          </a:prstGeom>
          <a:noFill/>
          <a:ln w="9525">
            <a:noFill/>
            <a:miter lim="800000"/>
            <a:headEnd/>
            <a:tailEnd/>
          </a:ln>
        </p:spPr>
        <p:txBody>
          <a:bodyPr>
            <a:spAutoFit/>
          </a:bodyPr>
          <a:lstStyle/>
          <a:p>
            <a:r>
              <a:rPr lang="fr-FR" b="1" dirty="0" smtClean="0"/>
              <a:t>Child </a:t>
            </a:r>
            <a:r>
              <a:rPr lang="fr-FR" b="1" dirty="0"/>
              <a:t>and </a:t>
            </a:r>
            <a:r>
              <a:rPr lang="fr-FR" b="1" dirty="0" err="1"/>
              <a:t>elderly</a:t>
            </a:r>
            <a:r>
              <a:rPr lang="fr-FR" b="1" dirty="0"/>
              <a:t> </a:t>
            </a:r>
            <a:r>
              <a:rPr lang="fr-FR" b="1" dirty="0" err="1"/>
              <a:t>dependency</a:t>
            </a:r>
            <a:r>
              <a:rPr lang="fr-FR" b="1" dirty="0"/>
              <a:t> rates by </a:t>
            </a:r>
            <a:r>
              <a:rPr lang="fr-FR" b="1" dirty="0" err="1"/>
              <a:t>region</a:t>
            </a:r>
            <a:r>
              <a:rPr lang="fr-FR" b="1" dirty="0"/>
              <a:t> (0-15 and 65+), 1950-2030</a:t>
            </a:r>
          </a:p>
        </p:txBody>
      </p:sp>
      <p:sp>
        <p:nvSpPr>
          <p:cNvPr id="9" name="Title 1"/>
          <p:cNvSpPr txBox="1">
            <a:spLocks/>
          </p:cNvSpPr>
          <p:nvPr/>
        </p:nvSpPr>
        <p:spPr bwMode="auto">
          <a:xfrm>
            <a:off x="0" y="152400"/>
            <a:ext cx="9144000" cy="1386238"/>
          </a:xfrm>
          <a:prstGeom prst="rect">
            <a:avLst/>
          </a:prstGeom>
          <a:noFill/>
          <a:ln w="9525">
            <a:noFill/>
            <a:miter lim="800000"/>
            <a:headEnd/>
            <a:tailEnd/>
          </a:ln>
        </p:spPr>
        <p:txBody>
          <a:bodyPr anchor="ctr"/>
          <a:lstStyle/>
          <a:p>
            <a:pPr lvl="0" algn="ctr">
              <a:lnSpc>
                <a:spcPct val="90000"/>
              </a:lnSpc>
            </a:pPr>
            <a:r>
              <a:rPr lang="en-US" sz="3600" kern="0" dirty="0" smtClean="0">
                <a:solidFill>
                  <a:srgbClr val="0081E2"/>
                </a:solidFill>
                <a:latin typeface="Arial"/>
              </a:rPr>
              <a:t>Africa’s population increase also imposed a </a:t>
            </a:r>
          </a:p>
          <a:p>
            <a:pPr lvl="0" algn="ctr">
              <a:lnSpc>
                <a:spcPct val="90000"/>
              </a:lnSpc>
            </a:pPr>
            <a:r>
              <a:rPr lang="en-US" sz="3600" kern="0" dirty="0" smtClean="0">
                <a:solidFill>
                  <a:srgbClr val="0081E2"/>
                </a:solidFill>
                <a:latin typeface="Arial"/>
              </a:rPr>
              <a:t>heavy burden of child dependency</a:t>
            </a:r>
            <a:endParaRPr lang="en-US" sz="2800" dirty="0">
              <a:solidFill>
                <a:srgbClr val="0081E2"/>
              </a:solidFill>
            </a:endParaRPr>
          </a:p>
        </p:txBody>
      </p:sp>
      <p:sp>
        <p:nvSpPr>
          <p:cNvPr id="10" name="Straight Arrow Connector 9"/>
          <p:cNvSpPr/>
          <p:nvPr/>
        </p:nvSpPr>
        <p:spPr>
          <a:xfrm flipH="1">
            <a:off x="4268787" y="2273968"/>
            <a:ext cx="1137444" cy="182574"/>
          </a:xfrm>
          <a:prstGeom prst="straightConnector1">
            <a:avLst/>
          </a:prstGeom>
          <a:noFill/>
          <a:ln w="9525" cap="flat" cmpd="sng" algn="ctr">
            <a:solidFill>
              <a:srgbClr val="0081E2"/>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
        <p:nvSpPr>
          <p:cNvPr id="12" name="Rectangle 11"/>
          <p:cNvSpPr/>
          <p:nvPr/>
        </p:nvSpPr>
        <p:spPr>
          <a:xfrm>
            <a:off x="5867400" y="2757922"/>
            <a:ext cx="3200400" cy="923330"/>
          </a:xfrm>
          <a:prstGeom prst="rect">
            <a:avLst/>
          </a:prstGeom>
          <a:solidFill>
            <a:schemeClr val="bg1"/>
          </a:solidFill>
        </p:spPr>
        <p:txBody>
          <a:bodyPr wrap="square">
            <a:spAutoFit/>
          </a:bodyPr>
          <a:lstStyle/>
          <a:p>
            <a:pPr algn="r"/>
            <a:r>
              <a:rPr lang="fr-FR" b="1" dirty="0" smtClean="0">
                <a:solidFill>
                  <a:srgbClr val="0081E2"/>
                </a:solidFill>
              </a:rPr>
              <a:t>That </a:t>
            </a:r>
            <a:r>
              <a:rPr lang="fr-FR" b="1" dirty="0" err="1" smtClean="0">
                <a:solidFill>
                  <a:srgbClr val="0081E2"/>
                </a:solidFill>
              </a:rPr>
              <a:t>dependency</a:t>
            </a:r>
            <a:r>
              <a:rPr lang="fr-FR" b="1" dirty="0" smtClean="0">
                <a:solidFill>
                  <a:srgbClr val="0081E2"/>
                </a:solidFill>
              </a:rPr>
              <a:t> rate </a:t>
            </a:r>
            <a:r>
              <a:rPr lang="fr-FR" b="1" dirty="0" err="1" smtClean="0">
                <a:solidFill>
                  <a:srgbClr val="0081E2"/>
                </a:solidFill>
              </a:rPr>
              <a:t>is</a:t>
            </a:r>
            <a:r>
              <a:rPr lang="fr-FR" b="1" dirty="0" smtClean="0">
                <a:solidFill>
                  <a:srgbClr val="0081E2"/>
                </a:solidFill>
              </a:rPr>
              <a:t> </a:t>
            </a:r>
            <a:r>
              <a:rPr lang="fr-FR" b="1" dirty="0" err="1" smtClean="0">
                <a:solidFill>
                  <a:srgbClr val="0081E2"/>
                </a:solidFill>
              </a:rPr>
              <a:t>still</a:t>
            </a:r>
            <a:r>
              <a:rPr lang="fr-FR" b="1" dirty="0" smtClean="0">
                <a:solidFill>
                  <a:srgbClr val="0081E2"/>
                </a:solidFill>
              </a:rPr>
              <a:t> high but </a:t>
            </a:r>
            <a:r>
              <a:rPr lang="fr-FR" b="1" dirty="0" err="1" smtClean="0">
                <a:solidFill>
                  <a:srgbClr val="0081E2"/>
                </a:solidFill>
              </a:rPr>
              <a:t>now</a:t>
            </a:r>
            <a:r>
              <a:rPr lang="fr-FR" b="1" dirty="0" smtClean="0">
                <a:solidFill>
                  <a:srgbClr val="0081E2"/>
                </a:solidFill>
              </a:rPr>
              <a:t> </a:t>
            </a:r>
            <a:r>
              <a:rPr lang="fr-FR" b="1" dirty="0" err="1" smtClean="0">
                <a:solidFill>
                  <a:srgbClr val="0081E2"/>
                </a:solidFill>
              </a:rPr>
              <a:t>falling</a:t>
            </a:r>
            <a:endParaRPr lang="fr-FR" b="1" dirty="0" smtClean="0">
              <a:solidFill>
                <a:srgbClr val="0081E2"/>
              </a:solidFill>
            </a:endParaRPr>
          </a:p>
          <a:p>
            <a:pPr algn="r"/>
            <a:r>
              <a:rPr lang="fr-FR" b="1" dirty="0" smtClean="0">
                <a:solidFill>
                  <a:srgbClr val="0081E2"/>
                </a:solidFill>
              </a:rPr>
              <a:t>(</a:t>
            </a:r>
            <a:r>
              <a:rPr lang="fr-FR" b="1" dirty="0">
                <a:solidFill>
                  <a:srgbClr val="0081E2"/>
                </a:solidFill>
              </a:rPr>
              <a:t>a "</a:t>
            </a:r>
            <a:r>
              <a:rPr lang="fr-FR" b="1" dirty="0" err="1">
                <a:solidFill>
                  <a:srgbClr val="0081E2"/>
                </a:solidFill>
              </a:rPr>
              <a:t>demographic</a:t>
            </a:r>
            <a:r>
              <a:rPr lang="fr-FR" b="1" dirty="0">
                <a:solidFill>
                  <a:srgbClr val="0081E2"/>
                </a:solidFill>
              </a:rPr>
              <a:t> </a:t>
            </a:r>
            <a:r>
              <a:rPr lang="fr-FR" b="1" dirty="0" smtClean="0">
                <a:solidFill>
                  <a:srgbClr val="0081E2"/>
                </a:solidFill>
              </a:rPr>
              <a:t>gift")</a:t>
            </a:r>
            <a:endParaRPr lang="fr-FR" b="1" dirty="0">
              <a:solidFill>
                <a:srgbClr val="0081E2"/>
              </a:solidFill>
            </a:endParaRPr>
          </a:p>
        </p:txBody>
      </p:sp>
      <p:sp>
        <p:nvSpPr>
          <p:cNvPr id="14" name="Rectangle 8"/>
          <p:cNvSpPr>
            <a:spLocks noChangeArrowheads="1"/>
          </p:cNvSpPr>
          <p:nvPr/>
        </p:nvSpPr>
        <p:spPr bwMode="auto">
          <a:xfrm>
            <a:off x="-105322" y="1873973"/>
            <a:ext cx="147692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dirty="0" smtClean="0"/>
              <a:t>Children or elderly per 100 adults of working age (16-65)</a:t>
            </a:r>
            <a:endParaRPr lang="en-US" dirty="0"/>
          </a:p>
        </p:txBody>
      </p:sp>
      <p:cxnSp>
        <p:nvCxnSpPr>
          <p:cNvPr id="17" name="Straight Connector 16"/>
          <p:cNvCxnSpPr/>
          <p:nvPr/>
        </p:nvCxnSpPr>
        <p:spPr>
          <a:xfrm flipH="1">
            <a:off x="5186460" y="3341274"/>
            <a:ext cx="5254" cy="324851"/>
          </a:xfrm>
          <a:prstGeom prst="line">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a:spLocks noChangeArrowheads="1"/>
          </p:cNvSpPr>
          <p:nvPr/>
        </p:nvSpPr>
        <p:spPr bwMode="auto">
          <a:xfrm>
            <a:off x="4833535" y="3593572"/>
            <a:ext cx="753553" cy="369332"/>
          </a:xfrm>
          <a:prstGeom prst="rect">
            <a:avLst/>
          </a:prstGeom>
          <a:solidFill>
            <a:schemeClr val="bg1">
              <a:alpha val="20000"/>
            </a:schemeClr>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sz="2000" b="1" dirty="0" smtClean="0"/>
              <a:t>2014</a:t>
            </a:r>
            <a:endParaRPr lang="en-US" sz="2000" b="1" dirty="0"/>
          </a:p>
        </p:txBody>
      </p:sp>
      <p:cxnSp>
        <p:nvCxnSpPr>
          <p:cNvPr id="19" name="Straight Connector 18"/>
          <p:cNvCxnSpPr/>
          <p:nvPr/>
        </p:nvCxnSpPr>
        <p:spPr>
          <a:xfrm flipV="1">
            <a:off x="5156648" y="3870663"/>
            <a:ext cx="5324" cy="677779"/>
          </a:xfrm>
          <a:prstGeom prst="line">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0" name="Straight Arrow Connector 19"/>
          <p:cNvSpPr/>
          <p:nvPr/>
        </p:nvSpPr>
        <p:spPr>
          <a:xfrm flipH="1">
            <a:off x="5398170" y="3058069"/>
            <a:ext cx="1137444" cy="182574"/>
          </a:xfrm>
          <a:prstGeom prst="straightConnector1">
            <a:avLst/>
          </a:prstGeom>
          <a:noFill/>
          <a:ln w="38100" cap="flat" cmpd="sng" algn="ctr">
            <a:solidFill>
              <a:srgbClr val="0081E2"/>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b="1" dirty="0"/>
          </a:p>
        </p:txBody>
      </p:sp>
    </p:spTree>
    <p:extLst>
      <p:ext uri="{BB962C8B-B14F-4D97-AF65-F5344CB8AC3E}">
        <p14:creationId xmlns:p14="http://schemas.microsoft.com/office/powerpoint/2010/main" val="203539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10" grpId="0" animBg="1"/>
      <p:bldP spid="12" grpId="0" animBg="1"/>
      <p:bldP spid="18"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77" t="7116" r="7923" b="5068"/>
          <a:stretch/>
        </p:blipFill>
        <p:spPr bwMode="auto">
          <a:xfrm>
            <a:off x="181654" y="1702083"/>
            <a:ext cx="4783378" cy="3296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bwMode="auto">
          <a:xfrm>
            <a:off x="0" y="368968"/>
            <a:ext cx="9144000" cy="1157638"/>
          </a:xfrm>
          <a:prstGeom prst="rect">
            <a:avLst/>
          </a:prstGeom>
          <a:noFill/>
          <a:ln w="9525">
            <a:noFill/>
            <a:miter lim="800000"/>
            <a:headEnd/>
            <a:tailEnd/>
          </a:ln>
        </p:spPr>
        <p:txBody>
          <a:bodyPr anchor="ctr"/>
          <a:lstStyle/>
          <a:p>
            <a:pPr lvl="0" algn="ctr">
              <a:lnSpc>
                <a:spcPct val="90000"/>
              </a:lnSpc>
            </a:pPr>
            <a:r>
              <a:rPr lang="en-US" sz="3600" kern="0" dirty="0" smtClean="0">
                <a:solidFill>
                  <a:srgbClr val="0081E2"/>
                </a:solidFill>
                <a:latin typeface="Arial"/>
              </a:rPr>
              <a:t>Africa is in the last stage of demographic transition from large to small families</a:t>
            </a:r>
            <a:endParaRPr lang="en-US" sz="2800" dirty="0">
              <a:solidFill>
                <a:srgbClr val="0081E2"/>
              </a:solidFill>
            </a:endParaRPr>
          </a:p>
        </p:txBody>
      </p:sp>
      <p:sp>
        <p:nvSpPr>
          <p:cNvPr id="8" name="Text Box 11"/>
          <p:cNvSpPr txBox="1">
            <a:spLocks noChangeArrowheads="1"/>
          </p:cNvSpPr>
          <p:nvPr/>
        </p:nvSpPr>
        <p:spPr bwMode="auto">
          <a:xfrm>
            <a:off x="5715000" y="5791200"/>
            <a:ext cx="3429000" cy="1077218"/>
          </a:xfrm>
          <a:prstGeom prst="rect">
            <a:avLst/>
          </a:prstGeom>
          <a:solidFill>
            <a:schemeClr val="bg1"/>
          </a:solidFill>
          <a:ln>
            <a:noFill/>
          </a:ln>
          <a:effectLst/>
        </p:spPr>
        <p:txBody>
          <a:bodyPr wrap="square">
            <a:spAutoFit/>
          </a:bodyPr>
          <a:lstStyle/>
          <a:p>
            <a:pPr>
              <a:lnSpc>
                <a:spcPct val="80000"/>
              </a:lnSpc>
            </a:pPr>
            <a:endParaRPr lang="en-US" altLang="en-US" sz="2000" b="0" dirty="0" smtClean="0"/>
          </a:p>
          <a:p>
            <a:pPr>
              <a:lnSpc>
                <a:spcPct val="80000"/>
              </a:lnSpc>
            </a:pPr>
            <a:endParaRPr lang="en-US" altLang="en-US" sz="2000" dirty="0"/>
          </a:p>
          <a:p>
            <a:pPr>
              <a:lnSpc>
                <a:spcPct val="80000"/>
              </a:lnSpc>
            </a:pPr>
            <a:endParaRPr lang="en-US" altLang="en-US" sz="2000" b="0" dirty="0" smtClean="0"/>
          </a:p>
          <a:p>
            <a:pPr>
              <a:lnSpc>
                <a:spcPct val="80000"/>
              </a:lnSpc>
            </a:pPr>
            <a:endParaRPr lang="en-US" altLang="en-US" sz="2000" b="0" dirty="0"/>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6748" y="2997483"/>
            <a:ext cx="3930316" cy="3491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9"/>
          <p:cNvSpPr txBox="1">
            <a:spLocks noChangeArrowheads="1"/>
          </p:cNvSpPr>
          <p:nvPr/>
        </p:nvSpPr>
        <p:spPr bwMode="auto">
          <a:xfrm>
            <a:off x="0" y="6474023"/>
            <a:ext cx="9144000" cy="307777"/>
          </a:xfrm>
          <a:prstGeom prst="rect">
            <a:avLst/>
          </a:prstGeom>
          <a:solidFill>
            <a:schemeClr val="bg1"/>
          </a:solidFill>
          <a:ln w="9525">
            <a:solidFill>
              <a:schemeClr val="tx1">
                <a:alpha val="0"/>
              </a:schemeClr>
            </a:solidFill>
            <a:miter lim="800000"/>
            <a:headEnd/>
            <a:tailEnd/>
          </a:ln>
        </p:spPr>
        <p:txBody>
          <a:bodyPr wrap="square">
            <a:spAutoFit/>
          </a:bodyPr>
          <a:lstStyle/>
          <a:p>
            <a:r>
              <a:rPr lang="en-US" sz="1400" dirty="0" smtClean="0">
                <a:solidFill>
                  <a:srgbClr val="002060"/>
                </a:solidFill>
              </a:rPr>
              <a:t>Two families involved in USAID-Heifer International projects in </a:t>
            </a:r>
            <a:r>
              <a:rPr lang="en-US" sz="1400" dirty="0" err="1" smtClean="0">
                <a:solidFill>
                  <a:srgbClr val="002060"/>
                </a:solidFill>
              </a:rPr>
              <a:t>Nakasongola</a:t>
            </a:r>
            <a:r>
              <a:rPr lang="en-US" sz="1400" dirty="0" smtClean="0">
                <a:solidFill>
                  <a:srgbClr val="002060"/>
                </a:solidFill>
              </a:rPr>
              <a:t> and </a:t>
            </a:r>
            <a:r>
              <a:rPr lang="en-US" sz="1400" dirty="0" err="1" smtClean="0">
                <a:solidFill>
                  <a:srgbClr val="002060"/>
                </a:solidFill>
              </a:rPr>
              <a:t>Luweero</a:t>
            </a:r>
            <a:r>
              <a:rPr lang="en-US" sz="1400" dirty="0" smtClean="0">
                <a:solidFill>
                  <a:srgbClr val="002060"/>
                </a:solidFill>
              </a:rPr>
              <a:t> districts, Uganda (2011) </a:t>
            </a:r>
            <a:endParaRPr lang="en-US" sz="1400" dirty="0">
              <a:solidFill>
                <a:srgbClr val="002060"/>
              </a:solidFill>
            </a:endParaRPr>
          </a:p>
        </p:txBody>
      </p:sp>
    </p:spTree>
    <p:extLst>
      <p:ext uri="{BB962C8B-B14F-4D97-AF65-F5344CB8AC3E}">
        <p14:creationId xmlns:p14="http://schemas.microsoft.com/office/powerpoint/2010/main" val="1276538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100012" y="6096000"/>
            <a:ext cx="8943975" cy="584775"/>
          </a:xfrm>
          <a:prstGeom prst="rect">
            <a:avLst/>
          </a:prstGeom>
          <a:solidFill>
            <a:schemeClr val="bg1"/>
          </a:solidFill>
          <a:ln w="9525">
            <a:noFill/>
            <a:miter lim="800000"/>
            <a:headEnd/>
            <a:tailEnd/>
          </a:ln>
        </p:spPr>
        <p:txBody>
          <a:bodyPr wrap="square">
            <a:spAutoFit/>
          </a:bodyPr>
          <a:lstStyle/>
          <a:p>
            <a:pPr algn="l">
              <a:spcBef>
                <a:spcPct val="50000"/>
              </a:spcBef>
            </a:pPr>
            <a:r>
              <a:rPr lang="en-US" sz="1600" dirty="0">
                <a:latin typeface="Arial Narrow" pitchFamily="34" charset="0"/>
              </a:rPr>
              <a:t>Source:  Reprinted from W.A. Masters, “Paying for Prosperity:  How and Why to Invest in Agricultural Research and Development in Africa” (2005), </a:t>
            </a:r>
            <a:r>
              <a:rPr lang="en-US" sz="1600" i="1" dirty="0">
                <a:latin typeface="Arial Narrow" pitchFamily="34" charset="0"/>
              </a:rPr>
              <a:t>Journal of International Affairs</a:t>
            </a:r>
            <a:r>
              <a:rPr lang="en-US" sz="1600" dirty="0">
                <a:latin typeface="Arial Narrow" pitchFamily="34" charset="0"/>
              </a:rPr>
              <a:t>, 58(2): 35-64.</a:t>
            </a:r>
          </a:p>
        </p:txBody>
      </p:sp>
      <p:pic>
        <p:nvPicPr>
          <p:cNvPr id="9220" name="Picture 3"/>
          <p:cNvPicPr>
            <a:picLocks noChangeAspect="1" noChangeArrowheads="1"/>
          </p:cNvPicPr>
          <p:nvPr/>
        </p:nvPicPr>
        <p:blipFill>
          <a:blip r:embed="rId3" cstate="print"/>
          <a:srcRect/>
          <a:stretch>
            <a:fillRect/>
          </a:stretch>
        </p:blipFill>
        <p:spPr bwMode="auto">
          <a:xfrm>
            <a:off x="1414266" y="1752600"/>
            <a:ext cx="7761759" cy="4083773"/>
          </a:xfrm>
          <a:prstGeom prst="rect">
            <a:avLst/>
          </a:prstGeom>
          <a:noFill/>
          <a:ln w="9525">
            <a:noFill/>
            <a:miter lim="800000"/>
            <a:headEnd/>
            <a:tailEnd/>
          </a:ln>
        </p:spPr>
      </p:pic>
      <p:sp>
        <p:nvSpPr>
          <p:cNvPr id="6" name="Title 1"/>
          <p:cNvSpPr txBox="1">
            <a:spLocks/>
          </p:cNvSpPr>
          <p:nvPr/>
        </p:nvSpPr>
        <p:spPr bwMode="auto">
          <a:xfrm>
            <a:off x="-1" y="152400"/>
            <a:ext cx="9043987" cy="1143000"/>
          </a:xfrm>
          <a:prstGeom prst="rect">
            <a:avLst/>
          </a:prstGeom>
          <a:noFill/>
          <a:ln w="9525">
            <a:noFill/>
            <a:miter lim="800000"/>
            <a:headEnd/>
            <a:tailEnd/>
          </a:ln>
        </p:spPr>
        <p:txBody>
          <a:bodyPr anchor="ctr"/>
          <a:lstStyle/>
          <a:p>
            <a:pPr lvl="0" algn="ctr">
              <a:lnSpc>
                <a:spcPct val="90000"/>
              </a:lnSpc>
            </a:pPr>
            <a:r>
              <a:rPr lang="en-US" sz="3600" kern="0" dirty="0" smtClean="0">
                <a:solidFill>
                  <a:srgbClr val="0081E2"/>
                </a:solidFill>
                <a:latin typeface="Arial"/>
                <a:ea typeface="+mj-ea"/>
                <a:cs typeface="+mj-cs"/>
              </a:rPr>
              <a:t>Africa has a long way to catch up: </a:t>
            </a:r>
          </a:p>
          <a:p>
            <a:pPr lvl="0" algn="ctr">
              <a:lnSpc>
                <a:spcPct val="90000"/>
              </a:lnSpc>
            </a:pPr>
            <a:r>
              <a:rPr lang="en-US" sz="3600" kern="0" dirty="0" smtClean="0">
                <a:solidFill>
                  <a:srgbClr val="0081E2"/>
                </a:solidFill>
                <a:latin typeface="Arial"/>
                <a:ea typeface="+mj-ea"/>
                <a:cs typeface="+mj-cs"/>
              </a:rPr>
              <a:t>Africa’s ag R&amp;D is 25 years behind Asia’s</a:t>
            </a:r>
            <a:endParaRPr lang="en-US" sz="3600" dirty="0" smtClean="0">
              <a:solidFill>
                <a:srgbClr val="0081E2"/>
              </a:solidFill>
            </a:endParaRPr>
          </a:p>
        </p:txBody>
      </p:sp>
      <p:sp>
        <p:nvSpPr>
          <p:cNvPr id="5" name="Oval 4"/>
          <p:cNvSpPr/>
          <p:nvPr/>
        </p:nvSpPr>
        <p:spPr>
          <a:xfrm rot="19980458">
            <a:off x="6581722" y="3406188"/>
            <a:ext cx="2533678" cy="776595"/>
          </a:xfrm>
          <a:prstGeom prst="ellipse">
            <a:avLst/>
          </a:prstGeom>
          <a:noFill/>
          <a:ln w="38100">
            <a:solidFill>
              <a:srgbClr val="0066CC">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Oval 6"/>
          <p:cNvSpPr/>
          <p:nvPr/>
        </p:nvSpPr>
        <p:spPr>
          <a:xfrm rot="19918125">
            <a:off x="2424008" y="3282888"/>
            <a:ext cx="2538468" cy="689182"/>
          </a:xfrm>
          <a:prstGeom prst="ellipse">
            <a:avLst/>
          </a:prstGeom>
          <a:noFill/>
          <a:ln w="38100">
            <a:solidFill>
              <a:srgbClr val="0066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 name="Rectangle 8"/>
          <p:cNvSpPr>
            <a:spLocks noChangeArrowheads="1"/>
          </p:cNvSpPr>
          <p:nvPr/>
        </p:nvSpPr>
        <p:spPr bwMode="auto">
          <a:xfrm>
            <a:off x="-105322" y="1873973"/>
            <a:ext cx="17055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dirty="0" smtClean="0"/>
              <a:t>Percent of cropped area reached by new varieties</a:t>
            </a:r>
            <a:endParaRPr lang="en-US" dirty="0"/>
          </a:p>
        </p:txBody>
      </p:sp>
    </p:spTree>
    <p:extLst>
      <p:ext uri="{BB962C8B-B14F-4D97-AF65-F5344CB8AC3E}">
        <p14:creationId xmlns:p14="http://schemas.microsoft.com/office/powerpoint/2010/main" val="23621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6"/>
          <p:cNvSpPr>
            <a:spLocks noChangeArrowheads="1"/>
          </p:cNvSpPr>
          <p:nvPr/>
        </p:nvSpPr>
        <p:spPr bwMode="auto">
          <a:xfrm>
            <a:off x="838200" y="1283948"/>
            <a:ext cx="807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dirty="0"/>
              <a:t>USDA estimates of average cereal grain yields (mt/ha), </a:t>
            </a:r>
            <a:r>
              <a:rPr lang="en-US" sz="2000" b="1" dirty="0" smtClean="0"/>
              <a:t>1961-2013</a:t>
            </a:r>
            <a:endParaRPr lang="en-US" sz="2000" b="1" dirty="0"/>
          </a:p>
        </p:txBody>
      </p:sp>
      <p:sp>
        <p:nvSpPr>
          <p:cNvPr id="10244" name="Rectangle 7"/>
          <p:cNvSpPr>
            <a:spLocks noChangeArrowheads="1"/>
          </p:cNvSpPr>
          <p:nvPr/>
        </p:nvSpPr>
        <p:spPr bwMode="auto">
          <a:xfrm>
            <a:off x="-11113" y="6211669"/>
            <a:ext cx="9155113" cy="646331"/>
          </a:xfrm>
          <a:prstGeom prst="rect">
            <a:avLst/>
          </a:prstGeom>
          <a:solidFill>
            <a:srgbClr val="FFFFFF"/>
          </a:solidFill>
          <a:ln>
            <a:noFill/>
          </a:ln>
        </p:spPr>
        <p:txBody>
          <a:bodyPr>
            <a:spAutoFit/>
          </a:bodyPr>
          <a:lstStyle/>
          <a:p>
            <a:endParaRPr lang="en-US" sz="1200" dirty="0" smtClean="0"/>
          </a:p>
          <a:p>
            <a:r>
              <a:rPr lang="en-US" sz="1200" dirty="0" smtClean="0"/>
              <a:t>Source</a:t>
            </a:r>
            <a:r>
              <a:rPr lang="en-US" sz="1200" dirty="0"/>
              <a:t>: Calculated  from USDA , PS&amp;D data (</a:t>
            </a:r>
            <a:r>
              <a:rPr lang="en-US" sz="1200" dirty="0">
                <a:hlinkClick r:id="rId3"/>
              </a:rPr>
              <a:t>www.fas.usda.gov/psdonline)</a:t>
            </a:r>
            <a:r>
              <a:rPr lang="en-US" sz="1200" dirty="0"/>
              <a:t>, downloaded </a:t>
            </a:r>
            <a:r>
              <a:rPr lang="en-US" sz="1200" dirty="0" smtClean="0"/>
              <a:t>2 August 2013.  </a:t>
            </a:r>
            <a:r>
              <a:rPr lang="en-US" sz="1200" dirty="0"/>
              <a:t>Results shown are each region’s total production per harvested area in barley, corn, millet, mixed grains, oats, rice, rye, sorghum and wheat. </a:t>
            </a:r>
          </a:p>
        </p:txBody>
      </p:sp>
      <p:sp>
        <p:nvSpPr>
          <p:cNvPr id="10246" name="Title 1"/>
          <p:cNvSpPr txBox="1">
            <a:spLocks/>
          </p:cNvSpPr>
          <p:nvPr/>
        </p:nvSpPr>
        <p:spPr bwMode="auto">
          <a:xfrm>
            <a:off x="38100" y="3048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sz="3600" dirty="0" smtClean="0">
                <a:solidFill>
                  <a:srgbClr val="0081E2"/>
                </a:solidFill>
              </a:rPr>
              <a:t>Africa’s </a:t>
            </a:r>
            <a:r>
              <a:rPr lang="en-US" sz="3600" dirty="0">
                <a:solidFill>
                  <a:srgbClr val="0081E2"/>
                </a:solidFill>
              </a:rPr>
              <a:t>green </a:t>
            </a:r>
            <a:r>
              <a:rPr lang="en-US" sz="3600" dirty="0" smtClean="0">
                <a:solidFill>
                  <a:srgbClr val="0081E2"/>
                </a:solidFill>
              </a:rPr>
              <a:t>revolution</a:t>
            </a:r>
          </a:p>
          <a:p>
            <a:pPr algn="ctr" eaLnBrk="1" hangingPunct="1">
              <a:lnSpc>
                <a:spcPct val="90000"/>
              </a:lnSpc>
            </a:pPr>
            <a:r>
              <a:rPr lang="en-US" sz="3600" dirty="0" smtClean="0">
                <a:solidFill>
                  <a:srgbClr val="0081E2"/>
                </a:solidFill>
              </a:rPr>
              <a:t>has now started, 25 years after Asia’s</a:t>
            </a:r>
            <a:endParaRPr lang="en-US" sz="3600" dirty="0">
              <a:solidFill>
                <a:srgbClr val="0081E2"/>
              </a:solidFill>
            </a:endParaRPr>
          </a:p>
        </p:txBody>
      </p:sp>
      <p:graphicFrame>
        <p:nvGraphicFramePr>
          <p:cNvPr id="7" name="Chart 6"/>
          <p:cNvGraphicFramePr>
            <a:graphicFrameLocks/>
          </p:cNvGraphicFramePr>
          <p:nvPr>
            <p:extLst>
              <p:ext uri="{D42A27DB-BD31-4B8C-83A1-F6EECF244321}">
                <p14:modId xmlns:p14="http://schemas.microsoft.com/office/powerpoint/2010/main" val="2592133814"/>
              </p:ext>
            </p:extLst>
          </p:nvPr>
        </p:nvGraphicFramePr>
        <p:xfrm>
          <a:off x="762000" y="1792069"/>
          <a:ext cx="7467600" cy="4419600"/>
        </p:xfrm>
        <a:graphic>
          <a:graphicData uri="http://schemas.openxmlformats.org/drawingml/2006/chart">
            <c:chart xmlns:c="http://schemas.openxmlformats.org/drawingml/2006/chart" xmlns:r="http://schemas.openxmlformats.org/officeDocument/2006/relationships" r:id="rId4"/>
          </a:graphicData>
        </a:graphic>
      </p:graphicFrame>
      <p:sp>
        <p:nvSpPr>
          <p:cNvPr id="9" name="Oval 8"/>
          <p:cNvSpPr/>
          <p:nvPr/>
        </p:nvSpPr>
        <p:spPr>
          <a:xfrm rot="20769768">
            <a:off x="1851799" y="4554702"/>
            <a:ext cx="3042441" cy="452636"/>
          </a:xfrm>
          <a:prstGeom prst="ellipse">
            <a:avLst/>
          </a:prstGeom>
          <a:noFill/>
          <a:ln w="38100">
            <a:solidFill>
              <a:srgbClr val="0066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Oval 9"/>
          <p:cNvSpPr/>
          <p:nvPr/>
        </p:nvSpPr>
        <p:spPr>
          <a:xfrm rot="20769768">
            <a:off x="5496380" y="4395851"/>
            <a:ext cx="3042441" cy="452636"/>
          </a:xfrm>
          <a:prstGeom prst="ellipse">
            <a:avLst/>
          </a:prstGeom>
          <a:noFill/>
          <a:ln w="38100">
            <a:solidFill>
              <a:srgbClr val="0066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95463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a:graphicFrameLocks/>
          </p:cNvGraphicFramePr>
          <p:nvPr>
            <p:extLst>
              <p:ext uri="{D42A27DB-BD31-4B8C-83A1-F6EECF244321}">
                <p14:modId xmlns:p14="http://schemas.microsoft.com/office/powerpoint/2010/main" val="2196241205"/>
              </p:ext>
            </p:extLst>
          </p:nvPr>
        </p:nvGraphicFramePr>
        <p:xfrm>
          <a:off x="1333500" y="1295401"/>
          <a:ext cx="7239000" cy="4376100"/>
        </p:xfrm>
        <a:graphic>
          <a:graphicData uri="http://schemas.openxmlformats.org/drawingml/2006/chart">
            <c:chart xmlns:c="http://schemas.openxmlformats.org/drawingml/2006/chart" xmlns:r="http://schemas.openxmlformats.org/officeDocument/2006/relationships" r:id="rId3"/>
          </a:graphicData>
        </a:graphic>
      </p:graphicFrame>
      <p:sp>
        <p:nvSpPr>
          <p:cNvPr id="13314" name="Title 1"/>
          <p:cNvSpPr>
            <a:spLocks noGrp="1"/>
          </p:cNvSpPr>
          <p:nvPr>
            <p:ph type="title"/>
          </p:nvPr>
        </p:nvSpPr>
        <p:spPr>
          <a:xfrm>
            <a:off x="0" y="381000"/>
            <a:ext cx="9144000" cy="762000"/>
          </a:xfrm>
        </p:spPr>
        <p:txBody>
          <a:bodyPr/>
          <a:lstStyle/>
          <a:p>
            <a:pPr>
              <a:lnSpc>
                <a:spcPct val="90000"/>
              </a:lnSpc>
            </a:pPr>
            <a:r>
              <a:rPr lang="en-US" sz="3600" dirty="0" smtClean="0">
                <a:solidFill>
                  <a:srgbClr val="0081E2"/>
                </a:solidFill>
              </a:rPr>
              <a:t>U.S. aid for agriculture has just begun to recover after being sharply cut in 1980-99</a:t>
            </a:r>
          </a:p>
        </p:txBody>
      </p:sp>
      <p:sp>
        <p:nvSpPr>
          <p:cNvPr id="13315" name="Text Box 3"/>
          <p:cNvSpPr txBox="1">
            <a:spLocks noChangeArrowheads="1"/>
          </p:cNvSpPr>
          <p:nvPr/>
        </p:nvSpPr>
        <p:spPr bwMode="auto">
          <a:xfrm>
            <a:off x="2" y="6211669"/>
            <a:ext cx="9143998" cy="646331"/>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200" dirty="0"/>
              <a:t>Note:  Health includes nutrition. Agriculture includes forestry and fisheries</a:t>
            </a:r>
            <a:r>
              <a:rPr lang="en-US" sz="1200" dirty="0" smtClean="0"/>
              <a:t>. Values </a:t>
            </a:r>
            <a:r>
              <a:rPr lang="en-US" sz="1200" dirty="0"/>
              <a:t>are billions of constant </a:t>
            </a:r>
            <a:r>
              <a:rPr lang="en-US" sz="1200" dirty="0" smtClean="0"/>
              <a:t>USD </a:t>
            </a:r>
            <a:r>
              <a:rPr lang="en-US" sz="1200" dirty="0"/>
              <a:t>dollars at 2012 </a:t>
            </a:r>
            <a:r>
              <a:rPr lang="en-US" sz="1200" dirty="0" smtClean="0"/>
              <a:t>prices. Source:  Calculated </a:t>
            </a:r>
            <a:r>
              <a:rPr lang="en-US" sz="1200" dirty="0"/>
              <a:t>from OECD (2014), Official Bilateral Commitments by Sector, </a:t>
            </a:r>
            <a:r>
              <a:rPr lang="en-US" sz="1200" dirty="0" smtClean="0"/>
              <a:t>downloaded </a:t>
            </a:r>
            <a:r>
              <a:rPr lang="en-US" sz="1200" dirty="0"/>
              <a:t>4 Oct. 2014 (http://stats.oecd.org/qwids).  </a:t>
            </a:r>
            <a:endParaRPr lang="en-US" sz="1200" dirty="0"/>
          </a:p>
        </p:txBody>
      </p:sp>
      <p:sp>
        <p:nvSpPr>
          <p:cNvPr id="8" name="TextBox 3"/>
          <p:cNvSpPr txBox="1">
            <a:spLocks noChangeArrowheads="1"/>
          </p:cNvSpPr>
          <p:nvPr/>
        </p:nvSpPr>
        <p:spPr bwMode="auto">
          <a:xfrm>
            <a:off x="1" y="3079314"/>
            <a:ext cx="1640910" cy="1873686"/>
          </a:xfrm>
          <a:prstGeom prst="rect">
            <a:avLst/>
          </a:prstGeom>
          <a:solidFill>
            <a:srgbClr val="FFFFFF">
              <a:alpha val="74902"/>
            </a:srgbClr>
          </a:solidFill>
          <a:ln w="9525">
            <a:noFill/>
            <a:miter lim="800000"/>
            <a:headEnd/>
            <a:tailEnd/>
          </a:ln>
        </p:spPr>
        <p:txBody>
          <a:bodyPr/>
          <a:lstStyle/>
          <a:p>
            <a:pPr>
              <a:lnSpc>
                <a:spcPct val="90000"/>
              </a:lnSpc>
            </a:pPr>
            <a:r>
              <a:rPr lang="en-US" b="1" dirty="0" smtClean="0">
                <a:solidFill>
                  <a:srgbClr val="006600"/>
                </a:solidFill>
              </a:rPr>
              <a:t>After Asia’s green revolution, 20 years of complacency about  agriculture</a:t>
            </a:r>
            <a:endParaRPr lang="en-US" b="1" dirty="0">
              <a:solidFill>
                <a:srgbClr val="006600"/>
              </a:solidFill>
            </a:endParaRPr>
          </a:p>
        </p:txBody>
      </p:sp>
      <p:sp>
        <p:nvSpPr>
          <p:cNvPr id="9" name="Straight Arrow Connector 8"/>
          <p:cNvSpPr/>
          <p:nvPr/>
        </p:nvSpPr>
        <p:spPr>
          <a:xfrm>
            <a:off x="1640911" y="3398728"/>
            <a:ext cx="2397689" cy="1020872"/>
          </a:xfrm>
          <a:prstGeom prst="straightConnector1">
            <a:avLst/>
          </a:prstGeom>
          <a:noFill/>
          <a:ln w="28575" cap="flat" cmpd="sng" algn="ctr">
            <a:solidFill>
              <a:srgbClr val="006600"/>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
        <p:nvSpPr>
          <p:cNvPr id="10" name="TextBox 3"/>
          <p:cNvSpPr txBox="1">
            <a:spLocks noChangeArrowheads="1"/>
          </p:cNvSpPr>
          <p:nvPr/>
        </p:nvSpPr>
        <p:spPr bwMode="auto">
          <a:xfrm>
            <a:off x="1704246" y="5747115"/>
            <a:ext cx="4868448" cy="367179"/>
          </a:xfrm>
          <a:prstGeom prst="rect">
            <a:avLst/>
          </a:prstGeom>
          <a:solidFill>
            <a:srgbClr val="FFFFFF">
              <a:alpha val="74902"/>
            </a:srgbClr>
          </a:solidFill>
          <a:ln w="9525">
            <a:noFill/>
            <a:miter lim="800000"/>
            <a:headEnd/>
            <a:tailEnd/>
          </a:ln>
        </p:spPr>
        <p:txBody>
          <a:bodyPr/>
          <a:lstStyle/>
          <a:p>
            <a:pPr>
              <a:lnSpc>
                <a:spcPct val="90000"/>
              </a:lnSpc>
            </a:pPr>
            <a:r>
              <a:rPr lang="en-US" b="1" dirty="0" smtClean="0">
                <a:solidFill>
                  <a:srgbClr val="C00000"/>
                </a:solidFill>
              </a:rPr>
              <a:t>In the 2000s, donors (re)discovered health</a:t>
            </a:r>
            <a:endParaRPr lang="en-US" b="1" dirty="0">
              <a:solidFill>
                <a:srgbClr val="C00000"/>
              </a:solidFill>
            </a:endParaRPr>
          </a:p>
        </p:txBody>
      </p:sp>
      <p:sp>
        <p:nvSpPr>
          <p:cNvPr id="11" name="Straight Arrow Connector 10"/>
          <p:cNvSpPr/>
          <p:nvPr/>
        </p:nvSpPr>
        <p:spPr>
          <a:xfrm flipV="1">
            <a:off x="5105400" y="5143500"/>
            <a:ext cx="914400" cy="603615"/>
          </a:xfrm>
          <a:prstGeom prst="straightConnector1">
            <a:avLst/>
          </a:prstGeom>
          <a:noFill/>
          <a:ln w="28575" cap="flat" cmpd="sng" algn="ctr">
            <a:solidFill>
              <a:srgbClr val="C00000"/>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
        <p:nvSpPr>
          <p:cNvPr id="12" name="TextBox 3"/>
          <p:cNvSpPr txBox="1">
            <a:spLocks noChangeArrowheads="1"/>
          </p:cNvSpPr>
          <p:nvPr/>
        </p:nvSpPr>
        <p:spPr bwMode="auto">
          <a:xfrm>
            <a:off x="6436997" y="5732501"/>
            <a:ext cx="2667000" cy="340214"/>
          </a:xfrm>
          <a:prstGeom prst="rect">
            <a:avLst/>
          </a:prstGeom>
          <a:solidFill>
            <a:srgbClr val="FFFFFF">
              <a:alpha val="74902"/>
            </a:srgbClr>
          </a:solidFill>
          <a:ln w="9525">
            <a:noFill/>
            <a:miter lim="800000"/>
            <a:headEnd/>
            <a:tailEnd/>
          </a:ln>
        </p:spPr>
        <p:txBody>
          <a:bodyPr/>
          <a:lstStyle/>
          <a:p>
            <a:pPr>
              <a:lnSpc>
                <a:spcPct val="90000"/>
              </a:lnSpc>
            </a:pPr>
            <a:r>
              <a:rPr lang="en-US" b="1" dirty="0" smtClean="0">
                <a:solidFill>
                  <a:srgbClr val="006600"/>
                </a:solidFill>
              </a:rPr>
              <a:t>…and then agriculture</a:t>
            </a:r>
            <a:endParaRPr lang="en-US" b="1" dirty="0">
              <a:solidFill>
                <a:srgbClr val="006600"/>
              </a:solidFill>
            </a:endParaRPr>
          </a:p>
        </p:txBody>
      </p:sp>
      <p:sp>
        <p:nvSpPr>
          <p:cNvPr id="13" name="Straight Arrow Connector 12"/>
          <p:cNvSpPr/>
          <p:nvPr/>
        </p:nvSpPr>
        <p:spPr>
          <a:xfrm flipH="1" flipV="1">
            <a:off x="6858000" y="5143499"/>
            <a:ext cx="304800" cy="603616"/>
          </a:xfrm>
          <a:prstGeom prst="straightConnector1">
            <a:avLst/>
          </a:prstGeom>
          <a:noFill/>
          <a:ln w="28575" cap="flat" cmpd="sng" algn="ctr">
            <a:solidFill>
              <a:srgbClr val="006600"/>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
        <p:nvSpPr>
          <p:cNvPr id="2" name="Rectangle 1"/>
          <p:cNvSpPr/>
          <p:nvPr/>
        </p:nvSpPr>
        <p:spPr>
          <a:xfrm>
            <a:off x="1217912" y="1294412"/>
            <a:ext cx="6881888" cy="646331"/>
          </a:xfrm>
          <a:prstGeom prst="rect">
            <a:avLst/>
          </a:prstGeom>
        </p:spPr>
        <p:txBody>
          <a:bodyPr wrap="square">
            <a:spAutoFit/>
          </a:bodyPr>
          <a:lstStyle/>
          <a:p>
            <a:pPr algn="ctr">
              <a:defRPr sz="1800" b="1" i="0" u="none" strike="noStrike" kern="1200" baseline="0">
                <a:solidFill>
                  <a:prstClr val="black"/>
                </a:solidFill>
                <a:latin typeface="+mn-lt"/>
                <a:ea typeface="+mn-ea"/>
                <a:cs typeface="+mn-cs"/>
              </a:defRPr>
            </a:pPr>
            <a:r>
              <a:rPr lang="en-US" b="1" dirty="0" smtClean="0">
                <a:solidFill>
                  <a:prstClr val="black"/>
                </a:solidFill>
              </a:rPr>
              <a:t>US </a:t>
            </a:r>
            <a:r>
              <a:rPr lang="en-US" b="1" dirty="0">
                <a:solidFill>
                  <a:prstClr val="black"/>
                </a:solidFill>
              </a:rPr>
              <a:t>foreign aid commitments by sector, </a:t>
            </a:r>
            <a:r>
              <a:rPr lang="en-US" b="1" dirty="0" smtClean="0">
                <a:solidFill>
                  <a:prstClr val="black"/>
                </a:solidFill>
              </a:rPr>
              <a:t>1967-2012 </a:t>
            </a:r>
            <a:r>
              <a:rPr lang="en-US" b="1" dirty="0">
                <a:solidFill>
                  <a:prstClr val="black"/>
                </a:solidFill>
              </a:rPr>
              <a:t/>
            </a:r>
            <a:br>
              <a:rPr lang="en-US" b="1" dirty="0">
                <a:solidFill>
                  <a:prstClr val="black"/>
                </a:solidFill>
              </a:rPr>
            </a:br>
            <a:r>
              <a:rPr lang="en-US" b="1" dirty="0">
                <a:solidFill>
                  <a:prstClr val="black"/>
                </a:solidFill>
              </a:rPr>
              <a:t>(ODA, millions of </a:t>
            </a:r>
            <a:r>
              <a:rPr lang="en-US" b="1" dirty="0" smtClean="0">
                <a:solidFill>
                  <a:prstClr val="black"/>
                </a:solidFill>
              </a:rPr>
              <a:t>2012 </a:t>
            </a:r>
            <a:r>
              <a:rPr lang="en-US" b="1" dirty="0">
                <a:solidFill>
                  <a:prstClr val="black"/>
                </a:solidFill>
              </a:rPr>
              <a:t>USD</a:t>
            </a:r>
            <a:r>
              <a:rPr lang="en-US" b="1" dirty="0" smtClean="0">
                <a:solidFill>
                  <a:prstClr val="black"/>
                </a:solidFill>
              </a:rPr>
              <a:t>)</a:t>
            </a:r>
          </a:p>
        </p:txBody>
      </p:sp>
    </p:spTree>
    <p:extLst>
      <p:ext uri="{BB962C8B-B14F-4D97-AF65-F5344CB8AC3E}">
        <p14:creationId xmlns:p14="http://schemas.microsoft.com/office/powerpoint/2010/main" val="248631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a:graphicFrameLocks/>
          </p:cNvGraphicFramePr>
          <p:nvPr>
            <p:extLst>
              <p:ext uri="{D42A27DB-BD31-4B8C-83A1-F6EECF244321}">
                <p14:modId xmlns:p14="http://schemas.microsoft.com/office/powerpoint/2010/main" val="2523734909"/>
              </p:ext>
            </p:extLst>
          </p:nvPr>
        </p:nvGraphicFramePr>
        <p:xfrm>
          <a:off x="1167355" y="1447800"/>
          <a:ext cx="7290845" cy="4391012"/>
        </p:xfrm>
        <a:graphic>
          <a:graphicData uri="http://schemas.openxmlformats.org/drawingml/2006/chart">
            <c:chart xmlns:c="http://schemas.openxmlformats.org/drawingml/2006/chart" xmlns:r="http://schemas.openxmlformats.org/officeDocument/2006/relationships" r:id="rId3"/>
          </a:graphicData>
        </a:graphic>
      </p:graphicFrame>
      <p:sp>
        <p:nvSpPr>
          <p:cNvPr id="13314" name="Title 1"/>
          <p:cNvSpPr>
            <a:spLocks noGrp="1"/>
          </p:cNvSpPr>
          <p:nvPr>
            <p:ph type="title"/>
          </p:nvPr>
        </p:nvSpPr>
        <p:spPr>
          <a:xfrm>
            <a:off x="0" y="228600"/>
            <a:ext cx="9144000" cy="990600"/>
          </a:xfrm>
        </p:spPr>
        <p:txBody>
          <a:bodyPr/>
          <a:lstStyle/>
          <a:p>
            <a:pPr>
              <a:lnSpc>
                <a:spcPct val="90000"/>
              </a:lnSpc>
            </a:pPr>
            <a:r>
              <a:rPr lang="en-US" sz="3600" dirty="0" smtClean="0">
                <a:solidFill>
                  <a:srgbClr val="0081E2"/>
                </a:solidFill>
              </a:rPr>
              <a:t>Global aid trends have been similar </a:t>
            </a:r>
            <a:br>
              <a:rPr lang="en-US" sz="3600" dirty="0" smtClean="0">
                <a:solidFill>
                  <a:srgbClr val="0081E2"/>
                </a:solidFill>
              </a:rPr>
            </a:br>
            <a:r>
              <a:rPr lang="en-US" sz="3600" dirty="0" smtClean="0">
                <a:solidFill>
                  <a:srgbClr val="0081E2"/>
                </a:solidFill>
              </a:rPr>
              <a:t>to the U.S. trends, magnified times </a:t>
            </a:r>
            <a:r>
              <a:rPr lang="en-US" sz="3600" dirty="0" smtClean="0">
                <a:solidFill>
                  <a:srgbClr val="0081E2"/>
                </a:solidFill>
              </a:rPr>
              <a:t>three </a:t>
            </a:r>
            <a:endParaRPr lang="en-US" sz="3600" dirty="0" smtClean="0">
              <a:solidFill>
                <a:srgbClr val="0081E2"/>
              </a:solidFill>
            </a:endParaRPr>
          </a:p>
        </p:txBody>
      </p:sp>
      <p:sp>
        <p:nvSpPr>
          <p:cNvPr id="8" name="TextBox 3"/>
          <p:cNvSpPr txBox="1">
            <a:spLocks noChangeArrowheads="1"/>
          </p:cNvSpPr>
          <p:nvPr/>
        </p:nvSpPr>
        <p:spPr bwMode="auto">
          <a:xfrm>
            <a:off x="1" y="3079314"/>
            <a:ext cx="1640910" cy="1873686"/>
          </a:xfrm>
          <a:prstGeom prst="rect">
            <a:avLst/>
          </a:prstGeom>
          <a:solidFill>
            <a:srgbClr val="FFFFFF">
              <a:alpha val="74902"/>
            </a:srgbClr>
          </a:solidFill>
          <a:ln w="9525">
            <a:noFill/>
            <a:miter lim="800000"/>
            <a:headEnd/>
            <a:tailEnd/>
          </a:ln>
        </p:spPr>
        <p:txBody>
          <a:bodyPr/>
          <a:lstStyle/>
          <a:p>
            <a:pPr>
              <a:lnSpc>
                <a:spcPct val="90000"/>
              </a:lnSpc>
            </a:pPr>
            <a:r>
              <a:rPr lang="en-US" b="1" dirty="0" smtClean="0">
                <a:solidFill>
                  <a:srgbClr val="006600"/>
                </a:solidFill>
              </a:rPr>
              <a:t>After Asia’s green revolution, 20 years of complacency about  agriculture</a:t>
            </a:r>
            <a:endParaRPr lang="en-US" b="1" dirty="0">
              <a:solidFill>
                <a:srgbClr val="006600"/>
              </a:solidFill>
            </a:endParaRPr>
          </a:p>
        </p:txBody>
      </p:sp>
      <p:sp>
        <p:nvSpPr>
          <p:cNvPr id="9" name="Straight Arrow Connector 8"/>
          <p:cNvSpPr/>
          <p:nvPr/>
        </p:nvSpPr>
        <p:spPr>
          <a:xfrm>
            <a:off x="1578278" y="3294345"/>
            <a:ext cx="2917521" cy="721811"/>
          </a:xfrm>
          <a:prstGeom prst="straightConnector1">
            <a:avLst/>
          </a:prstGeom>
          <a:noFill/>
          <a:ln w="28575" cap="flat" cmpd="sng" algn="ctr">
            <a:solidFill>
              <a:srgbClr val="006600"/>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
        <p:nvSpPr>
          <p:cNvPr id="10" name="TextBox 3"/>
          <p:cNvSpPr txBox="1">
            <a:spLocks noChangeArrowheads="1"/>
          </p:cNvSpPr>
          <p:nvPr/>
        </p:nvSpPr>
        <p:spPr bwMode="auto">
          <a:xfrm>
            <a:off x="1744249" y="5960107"/>
            <a:ext cx="4868448" cy="367179"/>
          </a:xfrm>
          <a:prstGeom prst="rect">
            <a:avLst/>
          </a:prstGeom>
          <a:solidFill>
            <a:srgbClr val="FFFFFF">
              <a:alpha val="74902"/>
            </a:srgbClr>
          </a:solidFill>
          <a:ln w="9525">
            <a:noFill/>
            <a:miter lim="800000"/>
            <a:headEnd/>
            <a:tailEnd/>
          </a:ln>
        </p:spPr>
        <p:txBody>
          <a:bodyPr/>
          <a:lstStyle/>
          <a:p>
            <a:pPr>
              <a:lnSpc>
                <a:spcPct val="90000"/>
              </a:lnSpc>
            </a:pPr>
            <a:r>
              <a:rPr lang="en-US" b="1" dirty="0" smtClean="0">
                <a:solidFill>
                  <a:srgbClr val="C00000"/>
                </a:solidFill>
              </a:rPr>
              <a:t>In the 2000s, donors (re)discovered health</a:t>
            </a:r>
            <a:endParaRPr lang="en-US" b="1" dirty="0">
              <a:solidFill>
                <a:srgbClr val="C00000"/>
              </a:solidFill>
            </a:endParaRPr>
          </a:p>
        </p:txBody>
      </p:sp>
      <p:sp>
        <p:nvSpPr>
          <p:cNvPr id="11" name="Straight Arrow Connector 10"/>
          <p:cNvSpPr/>
          <p:nvPr/>
        </p:nvSpPr>
        <p:spPr>
          <a:xfrm flipV="1">
            <a:off x="4953000" y="5029200"/>
            <a:ext cx="1066800" cy="930906"/>
          </a:xfrm>
          <a:prstGeom prst="straightConnector1">
            <a:avLst/>
          </a:prstGeom>
          <a:noFill/>
          <a:ln w="28575" cap="flat" cmpd="sng" algn="ctr">
            <a:solidFill>
              <a:srgbClr val="C00000"/>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
        <p:nvSpPr>
          <p:cNvPr id="12" name="TextBox 3"/>
          <p:cNvSpPr txBox="1">
            <a:spLocks noChangeArrowheads="1"/>
          </p:cNvSpPr>
          <p:nvPr/>
        </p:nvSpPr>
        <p:spPr bwMode="auto">
          <a:xfrm>
            <a:off x="6477000" y="5945493"/>
            <a:ext cx="2667000" cy="340214"/>
          </a:xfrm>
          <a:prstGeom prst="rect">
            <a:avLst/>
          </a:prstGeom>
          <a:solidFill>
            <a:srgbClr val="FFFFFF">
              <a:alpha val="74902"/>
            </a:srgbClr>
          </a:solidFill>
          <a:ln w="9525">
            <a:noFill/>
            <a:miter lim="800000"/>
            <a:headEnd/>
            <a:tailEnd/>
          </a:ln>
        </p:spPr>
        <p:txBody>
          <a:bodyPr/>
          <a:lstStyle/>
          <a:p>
            <a:pPr>
              <a:lnSpc>
                <a:spcPct val="90000"/>
              </a:lnSpc>
            </a:pPr>
            <a:r>
              <a:rPr lang="en-US" b="1" dirty="0" smtClean="0">
                <a:solidFill>
                  <a:srgbClr val="006600"/>
                </a:solidFill>
              </a:rPr>
              <a:t>…and then agriculture</a:t>
            </a:r>
            <a:endParaRPr lang="en-US" b="1" dirty="0">
              <a:solidFill>
                <a:srgbClr val="006600"/>
              </a:solidFill>
            </a:endParaRPr>
          </a:p>
        </p:txBody>
      </p:sp>
      <p:sp>
        <p:nvSpPr>
          <p:cNvPr id="13" name="Straight Arrow Connector 12"/>
          <p:cNvSpPr/>
          <p:nvPr/>
        </p:nvSpPr>
        <p:spPr>
          <a:xfrm flipH="1" flipV="1">
            <a:off x="6705600" y="4800600"/>
            <a:ext cx="457200" cy="1144891"/>
          </a:xfrm>
          <a:prstGeom prst="straightConnector1">
            <a:avLst/>
          </a:prstGeom>
          <a:noFill/>
          <a:ln w="28575" cap="flat" cmpd="sng" algn="ctr">
            <a:solidFill>
              <a:srgbClr val="006600"/>
            </a:solidFill>
            <a:prstDash val="solid"/>
            <a:tailEnd type="arrow"/>
          </a:ln>
          <a:effectLst/>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en-US" dirty="0"/>
          </a:p>
        </p:txBody>
      </p:sp>
      <p:sp>
        <p:nvSpPr>
          <p:cNvPr id="15" name="Rectangle 14"/>
          <p:cNvSpPr/>
          <p:nvPr/>
        </p:nvSpPr>
        <p:spPr>
          <a:xfrm>
            <a:off x="1147234" y="1295400"/>
            <a:ext cx="7387166" cy="646331"/>
          </a:xfrm>
          <a:prstGeom prst="rect">
            <a:avLst/>
          </a:prstGeom>
        </p:spPr>
        <p:txBody>
          <a:bodyPr wrap="square">
            <a:spAutoFit/>
          </a:bodyPr>
          <a:lstStyle/>
          <a:p>
            <a:pPr algn="ctr">
              <a:defRPr sz="1800" b="1" i="0" u="none" strike="noStrike" kern="1200" baseline="0">
                <a:solidFill>
                  <a:prstClr val="black"/>
                </a:solidFill>
                <a:latin typeface="+mn-lt"/>
                <a:ea typeface="+mn-ea"/>
                <a:cs typeface="+mn-cs"/>
              </a:defRPr>
            </a:pPr>
            <a:r>
              <a:rPr lang="en-US" b="1" dirty="0" smtClean="0">
                <a:solidFill>
                  <a:prstClr val="black"/>
                </a:solidFill>
              </a:rPr>
              <a:t>All DAC donors’ foreign </a:t>
            </a:r>
            <a:r>
              <a:rPr lang="en-US" b="1" dirty="0">
                <a:solidFill>
                  <a:prstClr val="black"/>
                </a:solidFill>
              </a:rPr>
              <a:t>aid commitments by sector, </a:t>
            </a:r>
            <a:r>
              <a:rPr lang="en-US" b="1" dirty="0" smtClean="0">
                <a:solidFill>
                  <a:prstClr val="black"/>
                </a:solidFill>
              </a:rPr>
              <a:t>1967-2012 </a:t>
            </a:r>
            <a:r>
              <a:rPr lang="en-US" b="1" dirty="0">
                <a:solidFill>
                  <a:prstClr val="black"/>
                </a:solidFill>
              </a:rPr>
              <a:t/>
            </a:r>
            <a:br>
              <a:rPr lang="en-US" b="1" dirty="0">
                <a:solidFill>
                  <a:prstClr val="black"/>
                </a:solidFill>
              </a:rPr>
            </a:br>
            <a:r>
              <a:rPr lang="en-US" b="1" dirty="0">
                <a:solidFill>
                  <a:prstClr val="black"/>
                </a:solidFill>
              </a:rPr>
              <a:t>(ODA, millions of </a:t>
            </a:r>
            <a:r>
              <a:rPr lang="en-US" b="1" dirty="0" smtClean="0">
                <a:solidFill>
                  <a:prstClr val="black"/>
                </a:solidFill>
              </a:rPr>
              <a:t>2012 </a:t>
            </a:r>
            <a:r>
              <a:rPr lang="en-US" b="1" dirty="0">
                <a:solidFill>
                  <a:prstClr val="black"/>
                </a:solidFill>
              </a:rPr>
              <a:t>USD</a:t>
            </a:r>
            <a:r>
              <a:rPr lang="en-US" b="1" dirty="0" smtClean="0">
                <a:solidFill>
                  <a:prstClr val="black"/>
                </a:solidFill>
              </a:rPr>
              <a:t>)</a:t>
            </a:r>
          </a:p>
        </p:txBody>
      </p:sp>
      <p:sp>
        <p:nvSpPr>
          <p:cNvPr id="16" name="Text Box 3"/>
          <p:cNvSpPr txBox="1">
            <a:spLocks noChangeArrowheads="1"/>
          </p:cNvSpPr>
          <p:nvPr/>
        </p:nvSpPr>
        <p:spPr bwMode="auto">
          <a:xfrm>
            <a:off x="2" y="6223544"/>
            <a:ext cx="9143998" cy="646331"/>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200" dirty="0"/>
              <a:t>Note:  Health includes nutrition. Agriculture includes forestry and fisheries</a:t>
            </a:r>
            <a:r>
              <a:rPr lang="en-US" sz="1200" dirty="0" smtClean="0"/>
              <a:t>. Values </a:t>
            </a:r>
            <a:r>
              <a:rPr lang="en-US" sz="1200" dirty="0"/>
              <a:t>are billions of constant </a:t>
            </a:r>
            <a:r>
              <a:rPr lang="en-US" sz="1200" dirty="0" smtClean="0"/>
              <a:t>USD </a:t>
            </a:r>
            <a:r>
              <a:rPr lang="en-US" sz="1200" dirty="0"/>
              <a:t>dollars at 2012 </a:t>
            </a:r>
            <a:r>
              <a:rPr lang="en-US" sz="1200" dirty="0" smtClean="0"/>
              <a:t>prices. Source:  Calculated </a:t>
            </a:r>
            <a:r>
              <a:rPr lang="en-US" sz="1200" dirty="0"/>
              <a:t>from OECD (2014), Official Bilateral Commitments by Sector, </a:t>
            </a:r>
            <a:r>
              <a:rPr lang="en-US" sz="1200" dirty="0" smtClean="0"/>
              <a:t>downloaded </a:t>
            </a:r>
            <a:r>
              <a:rPr lang="en-US" sz="1200" dirty="0"/>
              <a:t>4 Oct. 2014 (http://stats.oecd.org/qwids).  </a:t>
            </a:r>
            <a:endParaRPr lang="en-US" sz="1200" dirty="0"/>
          </a:p>
        </p:txBody>
      </p:sp>
    </p:spTree>
    <p:extLst>
      <p:ext uri="{BB962C8B-B14F-4D97-AF65-F5344CB8AC3E}">
        <p14:creationId xmlns:p14="http://schemas.microsoft.com/office/powerpoint/2010/main" val="7331362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28600" y="76200"/>
            <a:ext cx="8686800" cy="1143000"/>
          </a:xfrm>
        </p:spPr>
        <p:txBody>
          <a:bodyPr/>
          <a:lstStyle/>
          <a:p>
            <a:pPr>
              <a:lnSpc>
                <a:spcPct val="90000"/>
              </a:lnSpc>
            </a:pPr>
            <a:r>
              <a:rPr lang="en-US" sz="3600" dirty="0" smtClean="0">
                <a:solidFill>
                  <a:srgbClr val="0081E2"/>
                </a:solidFill>
              </a:rPr>
              <a:t>Many African governments are now focusing more on agriculture</a:t>
            </a:r>
          </a:p>
        </p:txBody>
      </p:sp>
      <p:pic>
        <p:nvPicPr>
          <p:cNvPr id="1536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2852" t="15773" r="3952" b="5431"/>
          <a:stretch>
            <a:fillRect/>
          </a:stretch>
        </p:blipFill>
        <p:spPr bwMode="auto">
          <a:xfrm>
            <a:off x="609600" y="1236663"/>
            <a:ext cx="7775575" cy="493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Rectangle 3"/>
          <p:cNvSpPr>
            <a:spLocks noChangeArrowheads="1"/>
          </p:cNvSpPr>
          <p:nvPr/>
        </p:nvSpPr>
        <p:spPr bwMode="auto">
          <a:xfrm>
            <a:off x="0" y="6175375"/>
            <a:ext cx="9144000" cy="738664"/>
          </a:xfrm>
          <a:prstGeom prst="rect">
            <a:avLst/>
          </a:prstGeom>
          <a:solidFill>
            <a:srgbClr val="FFFFFF"/>
          </a:solidFill>
          <a:ln>
            <a:noFill/>
          </a:ln>
        </p:spPr>
        <p:txBody>
          <a:bodyPr>
            <a:spAutoFit/>
          </a:bodyPr>
          <a:lstStyle/>
          <a:p>
            <a:r>
              <a:rPr lang="en-US" sz="1400" dirty="0"/>
              <a:t>Slide is courtesy of Prabhu Pingali,  Greg Traxler and </a:t>
            </a:r>
            <a:r>
              <a:rPr lang="en-US" sz="1400" dirty="0" err="1"/>
              <a:t>Tuu</a:t>
            </a:r>
            <a:r>
              <a:rPr lang="en-US" sz="1400" dirty="0"/>
              <a:t>-Van Nguyen (2011), “Changing Trends in the Demand and Supply of Aid for Agriculture Development and the Quest for Coordination,” at the AAEA, July 24–26, 2011</a:t>
            </a:r>
            <a:r>
              <a:rPr lang="en-US" sz="1400" dirty="0" smtClean="0"/>
              <a:t>.</a:t>
            </a:r>
          </a:p>
          <a:p>
            <a:endParaRPr lang="en-US" sz="1400" dirty="0"/>
          </a:p>
        </p:txBody>
      </p:sp>
    </p:spTree>
    <p:extLst>
      <p:ext uri="{BB962C8B-B14F-4D97-AF65-F5344CB8AC3E}">
        <p14:creationId xmlns:p14="http://schemas.microsoft.com/office/powerpoint/2010/main" val="28028378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15065">
            <a:off x="101310" y="1360487"/>
            <a:ext cx="4162286" cy="204661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bwMode="auto">
          <a:xfrm>
            <a:off x="-15273" y="304800"/>
            <a:ext cx="9144000" cy="1143000"/>
          </a:xfrm>
          <a:prstGeom prst="rect">
            <a:avLst/>
          </a:prstGeom>
          <a:noFill/>
          <a:ln w="9525">
            <a:noFill/>
            <a:miter lim="800000"/>
            <a:headEnd/>
            <a:tailEnd/>
          </a:ln>
        </p:spPr>
        <p:txBody>
          <a:bodyPr anchor="ctr"/>
          <a:lstStyle/>
          <a:p>
            <a:pPr lvl="0" algn="ctr">
              <a:lnSpc>
                <a:spcPct val="90000"/>
              </a:lnSpc>
            </a:pPr>
            <a:r>
              <a:rPr lang="en-US" sz="3600" kern="0" dirty="0" smtClean="0">
                <a:solidFill>
                  <a:srgbClr val="0081E2"/>
                </a:solidFill>
                <a:latin typeface="Arial"/>
              </a:rPr>
              <a:t>Africa has some of the world’s fastest </a:t>
            </a:r>
          </a:p>
          <a:p>
            <a:pPr lvl="0" algn="ctr">
              <a:lnSpc>
                <a:spcPct val="90000"/>
              </a:lnSpc>
            </a:pPr>
            <a:r>
              <a:rPr lang="en-US" sz="3600" kern="0" dirty="0" smtClean="0">
                <a:solidFill>
                  <a:srgbClr val="0081E2"/>
                </a:solidFill>
                <a:latin typeface="Arial"/>
              </a:rPr>
              <a:t>economic growth rates</a:t>
            </a:r>
            <a:endParaRPr lang="en-US" sz="2800" dirty="0">
              <a:solidFill>
                <a:srgbClr val="0081E2"/>
              </a:solidFill>
            </a:endParaRPr>
          </a:p>
        </p:txBody>
      </p:sp>
      <p:pic>
        <p:nvPicPr>
          <p:cNvPr id="104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23987">
            <a:off x="4188244" y="1963636"/>
            <a:ext cx="4199606" cy="1771758"/>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3841" y="4557954"/>
            <a:ext cx="6064795" cy="2300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6" name="Picture 22"/>
          <p:cNvPicPr>
            <a:picLocks noChangeAspect="1" noChangeArrowheads="1"/>
          </p:cNvPicPr>
          <p:nvPr/>
        </p:nvPicPr>
        <p:blipFill rotWithShape="1">
          <a:blip r:embed="rId6">
            <a:extLst>
              <a:ext uri="{28A0092B-C50C-407E-A947-70E740481C1C}">
                <a14:useLocalDpi xmlns:a14="http://schemas.microsoft.com/office/drawing/2010/main" val="0"/>
              </a:ext>
            </a:extLst>
          </a:blip>
          <a:srcRect b="16257"/>
          <a:stretch/>
        </p:blipFill>
        <p:spPr bwMode="auto">
          <a:xfrm>
            <a:off x="381000" y="3452039"/>
            <a:ext cx="3305441" cy="2255937"/>
          </a:xfrm>
          <a:prstGeom prst="rect">
            <a:avLst/>
          </a:prstGeom>
          <a:solidFill>
            <a:schemeClr val="bg1"/>
          </a:solidFill>
          <a:ln w="9525">
            <a:solidFill>
              <a:schemeClr val="tx1"/>
            </a:solidFill>
            <a:prstDash val="dash"/>
            <a:miter lim="800000"/>
            <a:headEnd/>
            <a:tailEnd/>
          </a:ln>
          <a:effectLst/>
        </p:spPr>
      </p:pic>
      <p:sp>
        <p:nvSpPr>
          <p:cNvPr id="2" name="Rectangle 1"/>
          <p:cNvSpPr/>
          <p:nvPr/>
        </p:nvSpPr>
        <p:spPr>
          <a:xfrm>
            <a:off x="3566903" y="4213997"/>
            <a:ext cx="5611733" cy="369332"/>
          </a:xfrm>
          <a:prstGeom prst="rect">
            <a:avLst/>
          </a:prstGeom>
        </p:spPr>
        <p:txBody>
          <a:bodyPr wrap="square">
            <a:spAutoFit/>
          </a:bodyPr>
          <a:lstStyle/>
          <a:p>
            <a:r>
              <a:rPr lang="en-US" b="1" i="1" dirty="0" smtClean="0">
                <a:solidFill>
                  <a:srgbClr val="660066"/>
                </a:solidFill>
                <a:latin typeface="Arial Narrow" panose="020B0606020202030204" pitchFamily="34" charset="0"/>
              </a:rPr>
              <a:t> +Today’s google news search for: </a:t>
            </a:r>
            <a:r>
              <a:rPr lang="en-US" b="1" dirty="0" smtClean="0">
                <a:solidFill>
                  <a:srgbClr val="660066"/>
                </a:solidFill>
                <a:latin typeface="Arial Narrow" panose="020B0606020202030204" pitchFamily="34" charset="0"/>
              </a:rPr>
              <a:t>“economic growth” </a:t>
            </a:r>
            <a:r>
              <a:rPr lang="en-US" b="1" dirty="0" err="1" smtClean="0">
                <a:solidFill>
                  <a:srgbClr val="660066"/>
                </a:solidFill>
                <a:latin typeface="Arial Narrow" panose="020B0606020202030204" pitchFamily="34" charset="0"/>
              </a:rPr>
              <a:t>africa</a:t>
            </a:r>
            <a:endParaRPr lang="en-US" b="1" dirty="0">
              <a:solidFill>
                <a:srgbClr val="660066"/>
              </a:solidFill>
              <a:latin typeface="Arial Narrow" panose="020B0606020202030204" pitchFamily="34" charset="0"/>
            </a:endParaRPr>
          </a:p>
        </p:txBody>
      </p:sp>
    </p:spTree>
    <p:extLst>
      <p:ext uri="{BB962C8B-B14F-4D97-AF65-F5344CB8AC3E}">
        <p14:creationId xmlns:p14="http://schemas.microsoft.com/office/powerpoint/2010/main" val="80175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52400" y="381000"/>
            <a:ext cx="8763000" cy="1219200"/>
          </a:xfrm>
        </p:spPr>
        <p:txBody>
          <a:bodyPr/>
          <a:lstStyle/>
          <a:p>
            <a:pPr>
              <a:lnSpc>
                <a:spcPct val="90000"/>
              </a:lnSpc>
            </a:pPr>
            <a:r>
              <a:rPr lang="en-US" sz="3600" dirty="0" smtClean="0">
                <a:solidFill>
                  <a:srgbClr val="0081E2"/>
                </a:solidFill>
              </a:rPr>
              <a:t>Long-term trends are slowly shifting to favor agricultural development in Africa</a:t>
            </a:r>
          </a:p>
        </p:txBody>
      </p:sp>
      <p:sp>
        <p:nvSpPr>
          <p:cNvPr id="26627" name="Content Placeholder 2"/>
          <p:cNvSpPr>
            <a:spLocks noGrp="1"/>
          </p:cNvSpPr>
          <p:nvPr>
            <p:ph idx="1"/>
          </p:nvPr>
        </p:nvSpPr>
        <p:spPr>
          <a:xfrm>
            <a:off x="228600" y="1752600"/>
            <a:ext cx="8915400" cy="4495800"/>
          </a:xfrm>
          <a:solidFill>
            <a:srgbClr val="FFFFFF"/>
          </a:solidFill>
        </p:spPr>
        <p:txBody>
          <a:bodyPr/>
          <a:lstStyle/>
          <a:p>
            <a:pPr eaLnBrk="1" hangingPunct="1">
              <a:spcBef>
                <a:spcPct val="0"/>
              </a:spcBef>
              <a:spcAft>
                <a:spcPts val="900"/>
              </a:spcAft>
              <a:defRPr/>
            </a:pPr>
            <a:r>
              <a:rPr lang="en-US" sz="2400" dirty="0" smtClean="0"/>
              <a:t>From the 1970s through the 1990s, Africa faced the world’s heaviest demographic headwinds:</a:t>
            </a:r>
          </a:p>
          <a:p>
            <a:pPr lvl="1" eaLnBrk="1" hangingPunct="1">
              <a:spcBef>
                <a:spcPct val="0"/>
              </a:spcBef>
              <a:spcAft>
                <a:spcPts val="900"/>
              </a:spcAft>
              <a:defRPr/>
            </a:pPr>
            <a:r>
              <a:rPr lang="en-US" sz="2000" dirty="0" smtClean="0"/>
              <a:t>Rural population growth rates rose to over 2% per year</a:t>
            </a:r>
          </a:p>
          <a:p>
            <a:pPr lvl="1" eaLnBrk="1" hangingPunct="1">
              <a:spcBef>
                <a:spcPct val="0"/>
              </a:spcBef>
              <a:spcAft>
                <a:spcPts val="900"/>
              </a:spcAft>
              <a:defRPr/>
            </a:pPr>
            <a:r>
              <a:rPr lang="en-US" sz="2000" dirty="0" smtClean="0"/>
              <a:t>Child dependency rates rose to over 90 children per 100 adults</a:t>
            </a:r>
          </a:p>
          <a:p>
            <a:pPr eaLnBrk="1" hangingPunct="1">
              <a:spcBef>
                <a:spcPct val="0"/>
              </a:spcBef>
              <a:spcAft>
                <a:spcPts val="900"/>
              </a:spcAft>
              <a:defRPr/>
            </a:pPr>
            <a:r>
              <a:rPr lang="en-US" sz="2400" dirty="0" smtClean="0"/>
              <a:t>Africa is now catching up with Asia’s demographic transition and agricultural revolution, creating economic opportunity </a:t>
            </a:r>
          </a:p>
          <a:p>
            <a:pPr lvl="1" eaLnBrk="1" hangingPunct="1">
              <a:spcBef>
                <a:spcPct val="0"/>
              </a:spcBef>
              <a:spcAft>
                <a:spcPts val="900"/>
              </a:spcAft>
              <a:defRPr/>
            </a:pPr>
            <a:r>
              <a:rPr lang="en-US" sz="2000" dirty="0" smtClean="0"/>
              <a:t>New farming techniques and crop varieties are finally arriving</a:t>
            </a:r>
          </a:p>
          <a:p>
            <a:pPr lvl="1" eaLnBrk="1" hangingPunct="1">
              <a:spcBef>
                <a:spcPct val="0"/>
              </a:spcBef>
              <a:spcAft>
                <a:spcPts val="900"/>
              </a:spcAft>
              <a:defRPr/>
            </a:pPr>
            <a:r>
              <a:rPr lang="en-US" sz="2000" dirty="0" smtClean="0"/>
              <a:t>Many interventions help drive agricultural and nutrition improvements</a:t>
            </a:r>
          </a:p>
          <a:p>
            <a:pPr eaLnBrk="1" hangingPunct="1">
              <a:spcBef>
                <a:spcPct val="0"/>
              </a:spcBef>
              <a:spcAft>
                <a:spcPts val="900"/>
              </a:spcAft>
              <a:defRPr/>
            </a:pPr>
            <a:r>
              <a:rPr lang="en-US" sz="2400" dirty="0" smtClean="0"/>
              <a:t>“Africa” is 55 countries with many diverse challenges</a:t>
            </a:r>
          </a:p>
          <a:p>
            <a:pPr marL="457200" lvl="1" indent="0" eaLnBrk="1" hangingPunct="1">
              <a:spcBef>
                <a:spcPct val="0"/>
              </a:spcBef>
              <a:spcAft>
                <a:spcPts val="900"/>
              </a:spcAft>
              <a:buNone/>
              <a:defRPr/>
            </a:pPr>
            <a:r>
              <a:rPr lang="en-US" sz="2000" dirty="0" smtClean="0"/>
              <a:t>…but the odds of success are improving, with high payoffs to intervention</a:t>
            </a:r>
            <a:endParaRPr lang="en-US" sz="1600" dirty="0" smtClean="0"/>
          </a:p>
        </p:txBody>
      </p:sp>
    </p:spTree>
    <p:extLst>
      <p:ext uri="{BB962C8B-B14F-4D97-AF65-F5344CB8AC3E}">
        <p14:creationId xmlns:p14="http://schemas.microsoft.com/office/powerpoint/2010/main" val="3215900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165503"/>
            <a:ext cx="9143999" cy="692497"/>
          </a:xfrm>
          <a:prstGeom prst="rect">
            <a:avLst/>
          </a:prstGeom>
          <a:solidFill>
            <a:srgbClr val="FFFFFF"/>
          </a:solidFill>
        </p:spPr>
        <p:txBody>
          <a:bodyPr wrap="square">
            <a:spAutoFit/>
          </a:bodyPr>
          <a:lstStyle/>
          <a:p>
            <a:r>
              <a:rPr lang="en-US" sz="1300" dirty="0" smtClean="0"/>
              <a:t>Source: Author’s calculations, May 2014.  Real income is from World Bank, World Development Indicators (April 2014), downloaded from http://data.worldbank.org.   Food supply is from FAO, Food Security Indicators (December 2013), downloaded from http://www.fao.org/economic/ess/ess-fs.   Each point is a 3-year average, from 1990-92 to 2010-12. </a:t>
            </a:r>
            <a:endParaRPr lang="en-US" sz="1300" dirty="0"/>
          </a:p>
        </p:txBody>
      </p:sp>
      <p:sp>
        <p:nvSpPr>
          <p:cNvPr id="2" name="Title 1"/>
          <p:cNvSpPr>
            <a:spLocks noGrp="1"/>
          </p:cNvSpPr>
          <p:nvPr>
            <p:ph type="title"/>
          </p:nvPr>
        </p:nvSpPr>
        <p:spPr>
          <a:xfrm>
            <a:off x="0" y="129150"/>
            <a:ext cx="9220199" cy="1503518"/>
          </a:xfrm>
        </p:spPr>
        <p:txBody>
          <a:bodyPr/>
          <a:lstStyle/>
          <a:p>
            <a:pPr>
              <a:lnSpc>
                <a:spcPct val="90000"/>
              </a:lnSpc>
            </a:pPr>
            <a:r>
              <a:rPr lang="en-US" sz="3600" dirty="0" smtClean="0">
                <a:solidFill>
                  <a:srgbClr val="0081E2"/>
                </a:solidFill>
              </a:rPr>
              <a:t>To conclude, back to our first slide: </a:t>
            </a:r>
            <a:br>
              <a:rPr lang="en-US" sz="3600" dirty="0" smtClean="0">
                <a:solidFill>
                  <a:srgbClr val="0081E2"/>
                </a:solidFill>
              </a:rPr>
            </a:br>
            <a:r>
              <a:rPr lang="en-US" sz="3600" dirty="0" smtClean="0">
                <a:solidFill>
                  <a:srgbClr val="0081E2"/>
                </a:solidFill>
              </a:rPr>
              <a:t>Africa and Asia both still have far to go, offering big opportunities for rapid growth</a:t>
            </a:r>
            <a:endParaRPr lang="en-US" sz="3600" dirty="0">
              <a:solidFill>
                <a:srgbClr val="0081E2"/>
              </a:solidFill>
            </a:endParaRPr>
          </a:p>
        </p:txBody>
      </p:sp>
      <p:sp>
        <p:nvSpPr>
          <p:cNvPr id="4" name="Rectangle 3"/>
          <p:cNvSpPr/>
          <p:nvPr/>
        </p:nvSpPr>
        <p:spPr>
          <a:xfrm>
            <a:off x="1295400" y="1632668"/>
            <a:ext cx="7149790" cy="424732"/>
          </a:xfrm>
          <a:prstGeom prst="rect">
            <a:avLst/>
          </a:prstGeom>
        </p:spPr>
        <p:txBody>
          <a:bodyPr wrap="square">
            <a:spAutoFit/>
          </a:bodyPr>
          <a:lstStyle/>
          <a:p>
            <a:pPr algn="ctr">
              <a:lnSpc>
                <a:spcPct val="90000"/>
              </a:lnSpc>
            </a:pPr>
            <a:r>
              <a:rPr lang="en-US" sz="2400" dirty="0"/>
              <a:t>Food supply and </a:t>
            </a:r>
            <a:r>
              <a:rPr lang="en-US" sz="2400" dirty="0" smtClean="0"/>
              <a:t>real income by region, 1990-2012</a:t>
            </a:r>
            <a:endParaRPr lang="en-US" sz="2400" kern="0" dirty="0">
              <a:solidFill>
                <a:srgbClr val="0081E2"/>
              </a:solidFill>
            </a:endParaRPr>
          </a:p>
        </p:txBody>
      </p:sp>
      <p:graphicFrame>
        <p:nvGraphicFramePr>
          <p:cNvPr id="8" name="Chart 7"/>
          <p:cNvGraphicFramePr>
            <a:graphicFrameLocks/>
          </p:cNvGraphicFramePr>
          <p:nvPr>
            <p:extLst>
              <p:ext uri="{D42A27DB-BD31-4B8C-83A1-F6EECF244321}">
                <p14:modId xmlns:p14="http://schemas.microsoft.com/office/powerpoint/2010/main" val="1521745447"/>
              </p:ext>
            </p:extLst>
          </p:nvPr>
        </p:nvGraphicFramePr>
        <p:xfrm>
          <a:off x="1310035" y="1981200"/>
          <a:ext cx="6981826" cy="385429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2553396" y="5749224"/>
            <a:ext cx="4953000" cy="338554"/>
          </a:xfrm>
          <a:prstGeom prst="rect">
            <a:avLst/>
          </a:prstGeom>
        </p:spPr>
        <p:txBody>
          <a:bodyPr wrap="square">
            <a:spAutoFit/>
          </a:bodyPr>
          <a:lstStyle/>
          <a:p>
            <a:r>
              <a:rPr lang="it-IT" sz="1600" b="1" dirty="0" smtClean="0"/>
              <a:t>Real income per capita (GDP at 2011 PPP prices)</a:t>
            </a:r>
            <a:endParaRPr lang="en-US" sz="1600" b="1" dirty="0"/>
          </a:p>
        </p:txBody>
      </p:sp>
      <p:sp>
        <p:nvSpPr>
          <p:cNvPr id="6" name="Rectangle 5"/>
          <p:cNvSpPr/>
          <p:nvPr/>
        </p:nvSpPr>
        <p:spPr>
          <a:xfrm>
            <a:off x="228600" y="2286000"/>
            <a:ext cx="1668966" cy="584775"/>
          </a:xfrm>
          <a:prstGeom prst="rect">
            <a:avLst/>
          </a:prstGeom>
        </p:spPr>
        <p:txBody>
          <a:bodyPr wrap="square">
            <a:spAutoFit/>
          </a:bodyPr>
          <a:lstStyle/>
          <a:p>
            <a:r>
              <a:rPr lang="en-US" sz="1600" b="1" dirty="0"/>
              <a:t>Dietary energy </a:t>
            </a:r>
            <a:r>
              <a:rPr lang="en-US" sz="1600" b="1" dirty="0" smtClean="0"/>
              <a:t>(</a:t>
            </a:r>
            <a:r>
              <a:rPr lang="en-US" sz="1600" b="1" dirty="0" err="1" smtClean="0"/>
              <a:t>kCal</a:t>
            </a:r>
            <a:r>
              <a:rPr lang="en-US" sz="1600" b="1" dirty="0" smtClean="0"/>
              <a:t>/</a:t>
            </a:r>
            <a:r>
              <a:rPr lang="en-US" sz="1600" b="1" dirty="0" err="1" smtClean="0"/>
              <a:t>pers</a:t>
            </a:r>
            <a:r>
              <a:rPr lang="en-US" sz="1600" b="1" dirty="0" smtClean="0"/>
              <a:t>/day</a:t>
            </a:r>
            <a:r>
              <a:rPr lang="en-US" sz="1600" b="1" dirty="0"/>
              <a:t>)</a:t>
            </a:r>
          </a:p>
        </p:txBody>
      </p:sp>
    </p:spTree>
    <p:extLst>
      <p:ext uri="{BB962C8B-B14F-4D97-AF65-F5344CB8AC3E}">
        <p14:creationId xmlns:p14="http://schemas.microsoft.com/office/powerpoint/2010/main" val="15176638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pt 3"/>
          <p:cNvPicPr>
            <a:picLocks noChangeAspect="1" noChangeArrowheads="1"/>
          </p:cNvPicPr>
          <p:nvPr/>
        </p:nvPicPr>
        <p:blipFill>
          <a:blip r:embed="rId3" cstate="print"/>
          <a:srcRect/>
          <a:stretch>
            <a:fillRect/>
          </a:stretch>
        </p:blipFill>
        <p:spPr bwMode="auto">
          <a:xfrm>
            <a:off x="0" y="-9525"/>
            <a:ext cx="9144000" cy="6867525"/>
          </a:xfrm>
          <a:prstGeom prst="rect">
            <a:avLst/>
          </a:prstGeom>
          <a:noFill/>
          <a:ln w="9525">
            <a:noFill/>
            <a:miter lim="800000"/>
            <a:headEnd/>
            <a:tailEnd/>
          </a:ln>
        </p:spPr>
      </p:pic>
      <p:pic>
        <p:nvPicPr>
          <p:cNvPr id="12" name="Picture 2" descr="Tuft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6801" y="5791200"/>
            <a:ext cx="2337197" cy="9906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ctrTitle"/>
          </p:nvPr>
        </p:nvSpPr>
        <p:spPr>
          <a:xfrm>
            <a:off x="838200" y="1447800"/>
            <a:ext cx="7772400" cy="2743200"/>
          </a:xfrm>
        </p:spPr>
        <p:txBody>
          <a:bodyPr/>
          <a:lstStyle/>
          <a:p>
            <a:r>
              <a:rPr lang="en-US" sz="3600" b="1" dirty="0" smtClean="0">
                <a:solidFill>
                  <a:srgbClr val="0070C0"/>
                </a:solidFill>
              </a:rPr>
              <a:t>Thank you!</a:t>
            </a:r>
            <a:r>
              <a:rPr lang="en-US" sz="2400" b="1" dirty="0" smtClean="0">
                <a:solidFill>
                  <a:srgbClr val="0070C0"/>
                </a:solidFill>
              </a:rPr>
              <a:t/>
            </a:r>
            <a:br>
              <a:rPr lang="en-US" sz="2400" b="1" dirty="0" smtClean="0">
                <a:solidFill>
                  <a:srgbClr val="0070C0"/>
                </a:solidFill>
              </a:rPr>
            </a:br>
            <a:r>
              <a:rPr lang="en-US" sz="2400" dirty="0" smtClean="0">
                <a:solidFill>
                  <a:srgbClr val="0070C0"/>
                </a:solidFill>
              </a:rPr>
              <a:t/>
            </a:r>
            <a:br>
              <a:rPr lang="en-US" sz="2400" dirty="0" smtClean="0">
                <a:solidFill>
                  <a:srgbClr val="0070C0"/>
                </a:solidFill>
              </a:rPr>
            </a:br>
            <a:r>
              <a:rPr lang="en-US" sz="2400" dirty="0">
                <a:solidFill>
                  <a:srgbClr val="0070C0"/>
                </a:solidFill>
              </a:rPr>
              <a:t/>
            </a:r>
            <a:br>
              <a:rPr lang="en-US" sz="2400" dirty="0">
                <a:solidFill>
                  <a:srgbClr val="0070C0"/>
                </a:solidFill>
              </a:rPr>
            </a:br>
            <a:r>
              <a:rPr lang="en-US" sz="2400" dirty="0" smtClean="0">
                <a:solidFill>
                  <a:srgbClr val="663300"/>
                </a:solidFill>
              </a:rPr>
              <a:t>For research findings behind this talk, see http://sites.tufts.edu/willmasters</a:t>
            </a:r>
            <a:br>
              <a:rPr lang="en-US" sz="2400" dirty="0" smtClean="0">
                <a:solidFill>
                  <a:srgbClr val="663300"/>
                </a:solidFill>
              </a:rPr>
            </a:br>
            <a:r>
              <a:rPr lang="en-US" sz="2400" dirty="0" smtClean="0">
                <a:solidFill>
                  <a:srgbClr val="663300"/>
                </a:solidFill>
              </a:rPr>
              <a:t/>
            </a:r>
            <a:br>
              <a:rPr lang="en-US" sz="2400" dirty="0" smtClean="0">
                <a:solidFill>
                  <a:srgbClr val="663300"/>
                </a:solidFill>
              </a:rPr>
            </a:br>
            <a:endParaRPr lang="en-US" sz="2400" dirty="0">
              <a:solidFill>
                <a:srgbClr val="0070C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165503"/>
            <a:ext cx="9143999" cy="692497"/>
          </a:xfrm>
          <a:prstGeom prst="rect">
            <a:avLst/>
          </a:prstGeom>
          <a:solidFill>
            <a:srgbClr val="FFFFFF"/>
          </a:solidFill>
        </p:spPr>
        <p:txBody>
          <a:bodyPr wrap="square">
            <a:spAutoFit/>
          </a:bodyPr>
          <a:lstStyle/>
          <a:p>
            <a:r>
              <a:rPr lang="en-US" sz="1300" dirty="0" smtClean="0"/>
              <a:t>Source: Author’s calculations, May 2014.  Real income is from World Bank, World Development Indicators (April 2014), downloaded from http://data.worldbank.org.   Food supply is from FAO</a:t>
            </a:r>
            <a:r>
              <a:rPr lang="en-US" sz="1300" dirty="0"/>
              <a:t>, </a:t>
            </a:r>
            <a:r>
              <a:rPr lang="en-US" sz="1300" dirty="0" smtClean="0"/>
              <a:t>Food Security Indicators (December 2013), </a:t>
            </a:r>
            <a:r>
              <a:rPr lang="en-US" sz="1300" dirty="0"/>
              <a:t>downloaded from </a:t>
            </a:r>
            <a:r>
              <a:rPr lang="en-US" sz="1300" dirty="0" smtClean="0"/>
              <a:t>http</a:t>
            </a:r>
            <a:r>
              <a:rPr lang="en-US" sz="1300" dirty="0"/>
              <a:t>://</a:t>
            </a:r>
            <a:r>
              <a:rPr lang="en-US" sz="1300" dirty="0" smtClean="0"/>
              <a:t>www.fao.org/economic/ess/ess-fs.   Each point is a 3-year average, from 1990-92 to 2010-12. </a:t>
            </a:r>
            <a:endParaRPr lang="en-US" sz="1300" dirty="0"/>
          </a:p>
        </p:txBody>
      </p:sp>
      <p:sp>
        <p:nvSpPr>
          <p:cNvPr id="2" name="Title 1"/>
          <p:cNvSpPr>
            <a:spLocks noGrp="1"/>
          </p:cNvSpPr>
          <p:nvPr>
            <p:ph type="title"/>
          </p:nvPr>
        </p:nvSpPr>
        <p:spPr>
          <a:xfrm>
            <a:off x="116129" y="457200"/>
            <a:ext cx="8973303" cy="685800"/>
          </a:xfrm>
        </p:spPr>
        <p:txBody>
          <a:bodyPr/>
          <a:lstStyle/>
          <a:p>
            <a:r>
              <a:rPr lang="en-US" sz="3600" dirty="0" smtClean="0">
                <a:solidFill>
                  <a:srgbClr val="0081E2"/>
                </a:solidFill>
              </a:rPr>
              <a:t>Africa is catching up, but still has far to go</a:t>
            </a:r>
            <a:endParaRPr lang="en-US" sz="3600" dirty="0">
              <a:solidFill>
                <a:srgbClr val="0081E2"/>
              </a:solidFill>
            </a:endParaRPr>
          </a:p>
        </p:txBody>
      </p:sp>
      <p:sp>
        <p:nvSpPr>
          <p:cNvPr id="4" name="Rectangle 3"/>
          <p:cNvSpPr/>
          <p:nvPr/>
        </p:nvSpPr>
        <p:spPr>
          <a:xfrm>
            <a:off x="1295400" y="1503518"/>
            <a:ext cx="7149790" cy="424732"/>
          </a:xfrm>
          <a:prstGeom prst="rect">
            <a:avLst/>
          </a:prstGeom>
        </p:spPr>
        <p:txBody>
          <a:bodyPr wrap="square">
            <a:spAutoFit/>
          </a:bodyPr>
          <a:lstStyle/>
          <a:p>
            <a:pPr algn="ctr">
              <a:lnSpc>
                <a:spcPct val="90000"/>
              </a:lnSpc>
            </a:pPr>
            <a:r>
              <a:rPr lang="en-US" sz="2400" dirty="0"/>
              <a:t>Food supply and </a:t>
            </a:r>
            <a:r>
              <a:rPr lang="en-US" sz="2400" dirty="0" smtClean="0"/>
              <a:t>real income by region, 1990-2012</a:t>
            </a:r>
            <a:endParaRPr lang="en-US" sz="2400" kern="0" dirty="0">
              <a:solidFill>
                <a:srgbClr val="0081E2"/>
              </a:solidFill>
            </a:endParaRPr>
          </a:p>
        </p:txBody>
      </p:sp>
      <p:graphicFrame>
        <p:nvGraphicFramePr>
          <p:cNvPr id="8" name="Chart 7"/>
          <p:cNvGraphicFramePr>
            <a:graphicFrameLocks/>
          </p:cNvGraphicFramePr>
          <p:nvPr>
            <p:extLst>
              <p:ext uri="{D42A27DB-BD31-4B8C-83A1-F6EECF244321}">
                <p14:modId xmlns:p14="http://schemas.microsoft.com/office/powerpoint/2010/main" val="2904110352"/>
              </p:ext>
            </p:extLst>
          </p:nvPr>
        </p:nvGraphicFramePr>
        <p:xfrm>
          <a:off x="1310035" y="1981200"/>
          <a:ext cx="6981826" cy="385429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2553396" y="5749224"/>
            <a:ext cx="4953000" cy="338554"/>
          </a:xfrm>
          <a:prstGeom prst="rect">
            <a:avLst/>
          </a:prstGeom>
        </p:spPr>
        <p:txBody>
          <a:bodyPr wrap="square">
            <a:spAutoFit/>
          </a:bodyPr>
          <a:lstStyle/>
          <a:p>
            <a:r>
              <a:rPr lang="it-IT" sz="1600" b="1" dirty="0" smtClean="0"/>
              <a:t>Real income per capita (GDP at 2011 PPP prices)</a:t>
            </a:r>
            <a:endParaRPr lang="en-US" sz="1600" b="1" dirty="0"/>
          </a:p>
        </p:txBody>
      </p:sp>
      <p:sp>
        <p:nvSpPr>
          <p:cNvPr id="6" name="Rectangle 5"/>
          <p:cNvSpPr/>
          <p:nvPr/>
        </p:nvSpPr>
        <p:spPr>
          <a:xfrm>
            <a:off x="228600" y="2286000"/>
            <a:ext cx="1668966" cy="584775"/>
          </a:xfrm>
          <a:prstGeom prst="rect">
            <a:avLst/>
          </a:prstGeom>
        </p:spPr>
        <p:txBody>
          <a:bodyPr wrap="square">
            <a:spAutoFit/>
          </a:bodyPr>
          <a:lstStyle/>
          <a:p>
            <a:r>
              <a:rPr lang="en-US" sz="1600" b="1" dirty="0"/>
              <a:t>Dietary energy </a:t>
            </a:r>
            <a:r>
              <a:rPr lang="en-US" sz="1600" b="1" dirty="0" smtClean="0"/>
              <a:t>(</a:t>
            </a:r>
            <a:r>
              <a:rPr lang="en-US" sz="1600" b="1" dirty="0" err="1" smtClean="0"/>
              <a:t>kCal</a:t>
            </a:r>
            <a:r>
              <a:rPr lang="en-US" sz="1600" b="1" dirty="0" smtClean="0"/>
              <a:t>/</a:t>
            </a:r>
            <a:r>
              <a:rPr lang="en-US" sz="1600" b="1" dirty="0" err="1" smtClean="0"/>
              <a:t>pers</a:t>
            </a:r>
            <a:r>
              <a:rPr lang="en-US" sz="1600" b="1" dirty="0" smtClean="0"/>
              <a:t>/day</a:t>
            </a:r>
            <a:r>
              <a:rPr lang="en-US" sz="1600" b="1" dirty="0"/>
              <a:t>)</a:t>
            </a:r>
          </a:p>
        </p:txBody>
      </p:sp>
    </p:spTree>
    <p:extLst>
      <p:ext uri="{BB962C8B-B14F-4D97-AF65-F5344CB8AC3E}">
        <p14:creationId xmlns:p14="http://schemas.microsoft.com/office/powerpoint/2010/main" val="843706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58" y="76200"/>
            <a:ext cx="8967916" cy="795386"/>
          </a:xfrm>
        </p:spPr>
        <p:txBody>
          <a:bodyPr/>
          <a:lstStyle/>
          <a:p>
            <a:pPr lvl="0"/>
            <a:r>
              <a:rPr lang="en-US" sz="3600" dirty="0" smtClean="0">
                <a:solidFill>
                  <a:srgbClr val="0081E2"/>
                </a:solidFill>
              </a:rPr>
              <a:t>With higher incomes, children grow taller</a:t>
            </a:r>
            <a:endParaRPr lang="en-US" sz="3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862914"/>
            <a:ext cx="8168640" cy="5943600"/>
          </a:xfrm>
          <a:prstGeom prst="rect">
            <a:avLst/>
          </a:prstGeom>
          <a:noFill/>
        </p:spPr>
      </p:pic>
      <p:sp>
        <p:nvSpPr>
          <p:cNvPr id="6" name="TextBox 7"/>
          <p:cNvSpPr txBox="1">
            <a:spLocks noChangeArrowheads="1"/>
          </p:cNvSpPr>
          <p:nvPr/>
        </p:nvSpPr>
        <p:spPr bwMode="auto">
          <a:xfrm>
            <a:off x="204916" y="6172200"/>
            <a:ext cx="8763000" cy="677108"/>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400" dirty="0"/>
              <a:t>Source:  </a:t>
            </a:r>
            <a:r>
              <a:rPr lang="en-US" sz="1400" dirty="0" smtClean="0"/>
              <a:t>W.A. Masters, 2013. “Child </a:t>
            </a:r>
            <a:r>
              <a:rPr lang="en-US" sz="1400" dirty="0"/>
              <a:t>Nutrition and Economic </a:t>
            </a:r>
            <a:r>
              <a:rPr lang="en-US" sz="1400" dirty="0" smtClean="0"/>
              <a:t>Development”, </a:t>
            </a:r>
            <a:r>
              <a:rPr lang="en-US" sz="1400" i="1" dirty="0" smtClean="0"/>
              <a:t>Nutrition </a:t>
            </a:r>
            <a:r>
              <a:rPr lang="en-US" sz="1400" i="1" dirty="0"/>
              <a:t>in Pediatrics</a:t>
            </a:r>
            <a:r>
              <a:rPr lang="en-US" sz="1400" dirty="0"/>
              <a:t>, </a:t>
            </a:r>
            <a:r>
              <a:rPr lang="en-US" sz="1400" dirty="0" smtClean="0"/>
              <a:t>5</a:t>
            </a:r>
            <a:r>
              <a:rPr lang="en-US" sz="1400" baseline="30000" dirty="0" smtClean="0"/>
              <a:t>th</a:t>
            </a:r>
            <a:r>
              <a:rPr lang="en-US" sz="1400" dirty="0" smtClean="0"/>
              <a:t> </a:t>
            </a:r>
            <a:r>
              <a:rPr lang="en-US" sz="1400" dirty="0"/>
              <a:t>ed. </a:t>
            </a:r>
            <a:r>
              <a:rPr lang="en-US" sz="1400" dirty="0" smtClean="0"/>
              <a:t>(chapter 44), </a:t>
            </a:r>
            <a:r>
              <a:rPr lang="en-US" sz="1400" dirty="0"/>
              <a:t>e</a:t>
            </a:r>
            <a:r>
              <a:rPr lang="en-US" sz="1400" dirty="0" smtClean="0"/>
              <a:t>dited </a:t>
            </a:r>
            <a:r>
              <a:rPr lang="en-US" sz="1400" dirty="0"/>
              <a:t>by C.P. Duggan, J.B. Watkins, B. </a:t>
            </a:r>
            <a:r>
              <a:rPr lang="en-US" sz="1400" dirty="0" err="1"/>
              <a:t>Koletzko</a:t>
            </a:r>
            <a:r>
              <a:rPr lang="en-US" sz="1400" dirty="0"/>
              <a:t> and W.A. </a:t>
            </a:r>
            <a:r>
              <a:rPr lang="en-US" sz="1400" dirty="0" err="1" smtClean="0"/>
              <a:t>Walke</a:t>
            </a:r>
            <a:r>
              <a:rPr lang="en-US" sz="1400" dirty="0" smtClean="0"/>
              <a:t>, </a:t>
            </a:r>
            <a:r>
              <a:rPr lang="en-US" sz="1400" dirty="0"/>
              <a:t>Shelton, CT: </a:t>
            </a:r>
            <a:r>
              <a:rPr lang="en-US" sz="1400" dirty="0" smtClean="0"/>
              <a:t>PMPH-USA.</a:t>
            </a:r>
          </a:p>
          <a:p>
            <a:endParaRPr lang="en-US" sz="900" dirty="0" smtClean="0"/>
          </a:p>
        </p:txBody>
      </p:sp>
      <p:sp>
        <p:nvSpPr>
          <p:cNvPr id="7" name="Title 1"/>
          <p:cNvSpPr txBox="1">
            <a:spLocks/>
          </p:cNvSpPr>
          <p:nvPr/>
        </p:nvSpPr>
        <p:spPr bwMode="auto">
          <a:xfrm>
            <a:off x="1330410" y="2180967"/>
            <a:ext cx="2098590" cy="20821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lnSpc>
                <a:spcPct val="80000"/>
              </a:lnSpc>
            </a:pPr>
            <a:r>
              <a:rPr lang="en-US" sz="2000" kern="0" dirty="0" smtClean="0">
                <a:solidFill>
                  <a:srgbClr val="0081E2"/>
                </a:solidFill>
              </a:rPr>
              <a:t>…and at each income level,  children are slightly </a:t>
            </a:r>
          </a:p>
          <a:p>
            <a:pPr algn="l">
              <a:lnSpc>
                <a:spcPct val="80000"/>
              </a:lnSpc>
            </a:pPr>
            <a:r>
              <a:rPr lang="en-US" sz="2000" kern="0" dirty="0" smtClean="0">
                <a:solidFill>
                  <a:srgbClr val="0081E2"/>
                </a:solidFill>
              </a:rPr>
              <a:t>taller </a:t>
            </a:r>
          </a:p>
          <a:p>
            <a:pPr algn="l">
              <a:lnSpc>
                <a:spcPct val="80000"/>
              </a:lnSpc>
            </a:pPr>
            <a:r>
              <a:rPr lang="en-US" sz="2000" kern="0" dirty="0" smtClean="0">
                <a:solidFill>
                  <a:srgbClr val="0081E2"/>
                </a:solidFill>
              </a:rPr>
              <a:t>now</a:t>
            </a:r>
          </a:p>
        </p:txBody>
      </p:sp>
      <p:cxnSp>
        <p:nvCxnSpPr>
          <p:cNvPr id="9" name="Straight Arrow Connector 8"/>
          <p:cNvCxnSpPr/>
          <p:nvPr/>
        </p:nvCxnSpPr>
        <p:spPr>
          <a:xfrm flipV="1">
            <a:off x="2057400" y="4267200"/>
            <a:ext cx="0" cy="381000"/>
          </a:xfrm>
          <a:prstGeom prst="straightConnector1">
            <a:avLst/>
          </a:prstGeom>
          <a:ln w="38100">
            <a:solidFill>
              <a:srgbClr val="0081E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009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497" y="914400"/>
            <a:ext cx="816927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7"/>
          <p:cNvSpPr txBox="1">
            <a:spLocks noChangeArrowheads="1"/>
          </p:cNvSpPr>
          <p:nvPr/>
        </p:nvSpPr>
        <p:spPr bwMode="auto">
          <a:xfrm>
            <a:off x="170634" y="6360812"/>
            <a:ext cx="8763000" cy="523220"/>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400" dirty="0"/>
              <a:t>Source:  </a:t>
            </a:r>
            <a:r>
              <a:rPr lang="en-US" sz="1400" dirty="0" smtClean="0"/>
              <a:t>W.A. Masters, 2013. “Child </a:t>
            </a:r>
            <a:r>
              <a:rPr lang="en-US" sz="1400" dirty="0"/>
              <a:t>Nutrition and Economic </a:t>
            </a:r>
            <a:r>
              <a:rPr lang="en-US" sz="1400" dirty="0" smtClean="0"/>
              <a:t>Development”, </a:t>
            </a:r>
            <a:r>
              <a:rPr lang="en-US" sz="1400" i="1" dirty="0" smtClean="0"/>
              <a:t>Nutrition </a:t>
            </a:r>
            <a:r>
              <a:rPr lang="en-US" sz="1400" i="1" dirty="0"/>
              <a:t>in Pediatrics</a:t>
            </a:r>
            <a:r>
              <a:rPr lang="en-US" sz="1400" dirty="0"/>
              <a:t>, </a:t>
            </a:r>
            <a:r>
              <a:rPr lang="en-US" sz="1400" dirty="0" smtClean="0"/>
              <a:t>5</a:t>
            </a:r>
            <a:r>
              <a:rPr lang="en-US" sz="1400" baseline="30000" dirty="0" smtClean="0"/>
              <a:t>th</a:t>
            </a:r>
            <a:r>
              <a:rPr lang="en-US" sz="1400" dirty="0" smtClean="0"/>
              <a:t> </a:t>
            </a:r>
            <a:r>
              <a:rPr lang="en-US" sz="1400" dirty="0"/>
              <a:t>ed. </a:t>
            </a:r>
            <a:r>
              <a:rPr lang="en-US" sz="1400" dirty="0" smtClean="0"/>
              <a:t>(chapter 44), </a:t>
            </a:r>
            <a:r>
              <a:rPr lang="en-US" sz="1400" dirty="0"/>
              <a:t>e</a:t>
            </a:r>
            <a:r>
              <a:rPr lang="en-US" sz="1400" dirty="0" smtClean="0"/>
              <a:t>dited </a:t>
            </a:r>
            <a:r>
              <a:rPr lang="en-US" sz="1400" dirty="0"/>
              <a:t>by C.P. Duggan, J.B. Watkins, B. </a:t>
            </a:r>
            <a:r>
              <a:rPr lang="en-US" sz="1400" dirty="0" err="1"/>
              <a:t>Koletzko</a:t>
            </a:r>
            <a:r>
              <a:rPr lang="en-US" sz="1400" dirty="0"/>
              <a:t> and W.A. </a:t>
            </a:r>
            <a:r>
              <a:rPr lang="en-US" sz="1400" dirty="0" err="1" smtClean="0"/>
              <a:t>Walke</a:t>
            </a:r>
            <a:r>
              <a:rPr lang="en-US" sz="1400" dirty="0" smtClean="0"/>
              <a:t>, </a:t>
            </a:r>
            <a:r>
              <a:rPr lang="en-US" sz="1400" dirty="0"/>
              <a:t>Shelton, CT: </a:t>
            </a:r>
            <a:r>
              <a:rPr lang="en-US" sz="1400" dirty="0" smtClean="0"/>
              <a:t>PMPH-USA.</a:t>
            </a:r>
            <a:endParaRPr lang="en-US" sz="1400" dirty="0"/>
          </a:p>
        </p:txBody>
      </p:sp>
      <p:sp>
        <p:nvSpPr>
          <p:cNvPr id="2" name="Title 1"/>
          <p:cNvSpPr>
            <a:spLocks noGrp="1"/>
          </p:cNvSpPr>
          <p:nvPr>
            <p:ph type="title"/>
          </p:nvPr>
        </p:nvSpPr>
        <p:spPr>
          <a:xfrm>
            <a:off x="-19866" y="76200"/>
            <a:ext cx="9144000" cy="1020762"/>
          </a:xfrm>
          <a:solidFill>
            <a:schemeClr val="bg1"/>
          </a:solidFill>
        </p:spPr>
        <p:txBody>
          <a:bodyPr/>
          <a:lstStyle/>
          <a:p>
            <a:pPr>
              <a:lnSpc>
                <a:spcPct val="80000"/>
              </a:lnSpc>
            </a:pPr>
            <a:r>
              <a:rPr lang="en-US" sz="3600" dirty="0" smtClean="0">
                <a:solidFill>
                  <a:srgbClr val="0081E2"/>
                </a:solidFill>
              </a:rPr>
              <a:t>Higher income changes </a:t>
            </a:r>
            <a:br>
              <a:rPr lang="en-US" sz="3600" dirty="0" smtClean="0">
                <a:solidFill>
                  <a:srgbClr val="0081E2"/>
                </a:solidFill>
              </a:rPr>
            </a:br>
            <a:r>
              <a:rPr lang="en-US" sz="3600" dirty="0" smtClean="0">
                <a:solidFill>
                  <a:srgbClr val="0081E2"/>
                </a:solidFill>
              </a:rPr>
              <a:t>diet quality as well as quantity</a:t>
            </a:r>
            <a:endParaRPr lang="en-US" sz="3600" dirty="0"/>
          </a:p>
        </p:txBody>
      </p:sp>
      <p:sp>
        <p:nvSpPr>
          <p:cNvPr id="7" name="Rectangle 6"/>
          <p:cNvSpPr/>
          <p:nvPr/>
        </p:nvSpPr>
        <p:spPr>
          <a:xfrm>
            <a:off x="333331" y="1066800"/>
            <a:ext cx="8429669" cy="341632"/>
          </a:xfrm>
          <a:prstGeom prst="rect">
            <a:avLst/>
          </a:prstGeom>
          <a:solidFill>
            <a:srgbClr val="FFFFFF"/>
          </a:solidFill>
        </p:spPr>
        <p:txBody>
          <a:bodyPr wrap="square">
            <a:spAutoFit/>
          </a:bodyPr>
          <a:lstStyle/>
          <a:p>
            <a:pPr algn="ctr">
              <a:lnSpc>
                <a:spcPct val="90000"/>
              </a:lnSpc>
            </a:pPr>
            <a:r>
              <a:rPr lang="en-US" dirty="0" smtClean="0"/>
              <a:t>Share of calories from animal sources, total food supply and income, 1961-2009</a:t>
            </a:r>
            <a:endParaRPr lang="en-US" kern="0" dirty="0">
              <a:solidFill>
                <a:srgbClr val="0081E2"/>
              </a:solidFill>
            </a:endParaRPr>
          </a:p>
        </p:txBody>
      </p:sp>
      <p:sp>
        <p:nvSpPr>
          <p:cNvPr id="8" name="Title 1"/>
          <p:cNvSpPr txBox="1">
            <a:spLocks/>
          </p:cNvSpPr>
          <p:nvPr/>
        </p:nvSpPr>
        <p:spPr bwMode="auto">
          <a:xfrm>
            <a:off x="1295400" y="1676400"/>
            <a:ext cx="2590800" cy="9906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lnSpc>
                <a:spcPct val="80000"/>
              </a:lnSpc>
            </a:pPr>
            <a:r>
              <a:rPr lang="en-US" sz="1800" kern="0" dirty="0" smtClean="0">
                <a:solidFill>
                  <a:srgbClr val="0081E2"/>
                </a:solidFill>
              </a:rPr>
              <a:t>Total calories available rise from under 2000 </a:t>
            </a:r>
          </a:p>
          <a:p>
            <a:pPr algn="l">
              <a:lnSpc>
                <a:spcPct val="80000"/>
              </a:lnSpc>
            </a:pPr>
            <a:r>
              <a:rPr lang="en-US" sz="1800" kern="0" dirty="0" smtClean="0">
                <a:solidFill>
                  <a:srgbClr val="0081E2"/>
                </a:solidFill>
              </a:rPr>
              <a:t>to over 3500</a:t>
            </a:r>
          </a:p>
          <a:p>
            <a:pPr algn="l">
              <a:lnSpc>
                <a:spcPct val="80000"/>
              </a:lnSpc>
            </a:pPr>
            <a:r>
              <a:rPr lang="en-US" sz="1800" kern="0" dirty="0" smtClean="0">
                <a:solidFill>
                  <a:srgbClr val="0081E2"/>
                </a:solidFill>
              </a:rPr>
              <a:t>per person/day</a:t>
            </a:r>
          </a:p>
        </p:txBody>
      </p:sp>
      <p:sp>
        <p:nvSpPr>
          <p:cNvPr id="9" name="Title 1"/>
          <p:cNvSpPr txBox="1">
            <a:spLocks/>
          </p:cNvSpPr>
          <p:nvPr/>
        </p:nvSpPr>
        <p:spPr bwMode="auto">
          <a:xfrm>
            <a:off x="5181600" y="4800600"/>
            <a:ext cx="3962400" cy="6858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lnSpc>
                <a:spcPct val="80000"/>
              </a:lnSpc>
            </a:pPr>
            <a:r>
              <a:rPr lang="en-US" sz="1800" kern="0" dirty="0" smtClean="0">
                <a:solidFill>
                  <a:srgbClr val="0081E2"/>
                </a:solidFill>
              </a:rPr>
              <a:t>Animal-sourced foods rise from about 5% to about 40% of calories</a:t>
            </a:r>
          </a:p>
        </p:txBody>
      </p:sp>
    </p:spTree>
    <p:extLst>
      <p:ext uri="{BB962C8B-B14F-4D97-AF65-F5344CB8AC3E}">
        <p14:creationId xmlns:p14="http://schemas.microsoft.com/office/powerpoint/2010/main" val="40152899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779" y="914400"/>
            <a:ext cx="816927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7"/>
          <p:cNvSpPr txBox="1">
            <a:spLocks noChangeArrowheads="1"/>
          </p:cNvSpPr>
          <p:nvPr/>
        </p:nvSpPr>
        <p:spPr bwMode="auto">
          <a:xfrm>
            <a:off x="204916" y="6248400"/>
            <a:ext cx="8763000" cy="738664"/>
          </a:xfrm>
          <a:prstGeom prst="rect">
            <a:avLst/>
          </a:prstGeom>
          <a:solidFill>
            <a:srgbClr val="FFFFFF"/>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400" dirty="0"/>
              <a:t>Source:  </a:t>
            </a:r>
            <a:r>
              <a:rPr lang="en-US" sz="1400" dirty="0" smtClean="0"/>
              <a:t>W.A. Masters, 2013. “Child </a:t>
            </a:r>
            <a:r>
              <a:rPr lang="en-US" sz="1400" dirty="0"/>
              <a:t>Nutrition and Economic </a:t>
            </a:r>
            <a:r>
              <a:rPr lang="en-US" sz="1400" dirty="0" smtClean="0"/>
              <a:t>Development”, </a:t>
            </a:r>
            <a:r>
              <a:rPr lang="en-US" sz="1400" i="1" dirty="0" smtClean="0"/>
              <a:t>Nutrition </a:t>
            </a:r>
            <a:r>
              <a:rPr lang="en-US" sz="1400" i="1" dirty="0"/>
              <a:t>in Pediatrics</a:t>
            </a:r>
            <a:r>
              <a:rPr lang="en-US" sz="1400" dirty="0"/>
              <a:t>, </a:t>
            </a:r>
            <a:r>
              <a:rPr lang="en-US" sz="1400" dirty="0" smtClean="0"/>
              <a:t>5</a:t>
            </a:r>
            <a:r>
              <a:rPr lang="en-US" sz="1400" baseline="30000" dirty="0" smtClean="0"/>
              <a:t>th</a:t>
            </a:r>
            <a:r>
              <a:rPr lang="en-US" sz="1400" dirty="0" smtClean="0"/>
              <a:t> </a:t>
            </a:r>
            <a:r>
              <a:rPr lang="en-US" sz="1400" dirty="0"/>
              <a:t>ed. </a:t>
            </a:r>
            <a:r>
              <a:rPr lang="en-US" sz="1400" dirty="0" smtClean="0"/>
              <a:t>(chapter 44), </a:t>
            </a:r>
            <a:r>
              <a:rPr lang="en-US" sz="1400" dirty="0"/>
              <a:t>e</a:t>
            </a:r>
            <a:r>
              <a:rPr lang="en-US" sz="1400" dirty="0" smtClean="0"/>
              <a:t>dited </a:t>
            </a:r>
            <a:r>
              <a:rPr lang="en-US" sz="1400" dirty="0"/>
              <a:t>by C.P. Duggan, J.B. Watkins, B. </a:t>
            </a:r>
            <a:r>
              <a:rPr lang="en-US" sz="1400" dirty="0" err="1"/>
              <a:t>Koletzko</a:t>
            </a:r>
            <a:r>
              <a:rPr lang="en-US" sz="1400" dirty="0"/>
              <a:t> and W.A. </a:t>
            </a:r>
            <a:r>
              <a:rPr lang="en-US" sz="1400" dirty="0" err="1" smtClean="0"/>
              <a:t>Walke</a:t>
            </a:r>
            <a:r>
              <a:rPr lang="en-US" sz="1400" dirty="0" smtClean="0"/>
              <a:t>, </a:t>
            </a:r>
            <a:r>
              <a:rPr lang="en-US" sz="1400" dirty="0"/>
              <a:t>Shelton, CT: </a:t>
            </a:r>
            <a:r>
              <a:rPr lang="en-US" sz="1400" dirty="0" smtClean="0"/>
              <a:t>PMPH-USA.</a:t>
            </a:r>
          </a:p>
          <a:p>
            <a:endParaRPr lang="en-US" sz="1400" dirty="0"/>
          </a:p>
        </p:txBody>
      </p:sp>
      <p:sp>
        <p:nvSpPr>
          <p:cNvPr id="7" name="Title 1"/>
          <p:cNvSpPr txBox="1">
            <a:spLocks/>
          </p:cNvSpPr>
          <p:nvPr/>
        </p:nvSpPr>
        <p:spPr bwMode="auto">
          <a:xfrm>
            <a:off x="-19866" y="76200"/>
            <a:ext cx="9144000" cy="1020762"/>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nSpc>
                <a:spcPct val="80000"/>
              </a:lnSpc>
            </a:pPr>
            <a:r>
              <a:rPr lang="en-US" sz="3600" kern="0" dirty="0" smtClean="0">
                <a:solidFill>
                  <a:srgbClr val="0081E2"/>
                </a:solidFill>
              </a:rPr>
              <a:t>Higher income also buys sanitation and </a:t>
            </a:r>
          </a:p>
          <a:p>
            <a:pPr>
              <a:lnSpc>
                <a:spcPct val="80000"/>
              </a:lnSpc>
            </a:pPr>
            <a:r>
              <a:rPr lang="en-US" sz="3600" kern="0" dirty="0" smtClean="0">
                <a:solidFill>
                  <a:srgbClr val="0081E2"/>
                </a:solidFill>
              </a:rPr>
              <a:t>clean water (among other things)</a:t>
            </a:r>
            <a:endParaRPr lang="en-US" sz="3600" kern="0" dirty="0"/>
          </a:p>
        </p:txBody>
      </p:sp>
      <p:sp>
        <p:nvSpPr>
          <p:cNvPr id="8" name="Rectangle 7"/>
          <p:cNvSpPr/>
          <p:nvPr/>
        </p:nvSpPr>
        <p:spPr>
          <a:xfrm>
            <a:off x="371581" y="1029968"/>
            <a:ext cx="8429669" cy="341632"/>
          </a:xfrm>
          <a:prstGeom prst="rect">
            <a:avLst/>
          </a:prstGeom>
          <a:solidFill>
            <a:srgbClr val="FFFFFF"/>
          </a:solidFill>
        </p:spPr>
        <p:txBody>
          <a:bodyPr wrap="square">
            <a:spAutoFit/>
          </a:bodyPr>
          <a:lstStyle/>
          <a:p>
            <a:pPr algn="ctr">
              <a:lnSpc>
                <a:spcPct val="90000"/>
              </a:lnSpc>
            </a:pPr>
            <a:r>
              <a:rPr lang="en-US" dirty="0" smtClean="0"/>
              <a:t>Access to sanitation, improved water and income, 1990-2010</a:t>
            </a:r>
            <a:endParaRPr lang="en-US" kern="0" dirty="0">
              <a:solidFill>
                <a:srgbClr val="0081E2"/>
              </a:solidFill>
            </a:endParaRPr>
          </a:p>
        </p:txBody>
      </p:sp>
      <p:sp>
        <p:nvSpPr>
          <p:cNvPr id="9" name="Title 1"/>
          <p:cNvSpPr txBox="1">
            <a:spLocks/>
          </p:cNvSpPr>
          <p:nvPr/>
        </p:nvSpPr>
        <p:spPr bwMode="auto">
          <a:xfrm>
            <a:off x="5105400" y="4572000"/>
            <a:ext cx="3352800" cy="6858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lnSpc>
                <a:spcPct val="80000"/>
              </a:lnSpc>
            </a:pPr>
            <a:r>
              <a:rPr lang="en-US" sz="1800" kern="0" dirty="0" smtClean="0">
                <a:solidFill>
                  <a:srgbClr val="0081E2"/>
                </a:solidFill>
              </a:rPr>
              <a:t>Access to sanitation rises from under 5% to 100% </a:t>
            </a:r>
          </a:p>
          <a:p>
            <a:pPr algn="l">
              <a:lnSpc>
                <a:spcPct val="80000"/>
              </a:lnSpc>
            </a:pPr>
            <a:r>
              <a:rPr lang="en-US" sz="1800" kern="0" dirty="0" smtClean="0">
                <a:solidFill>
                  <a:srgbClr val="0081E2"/>
                </a:solidFill>
              </a:rPr>
              <a:t>of households</a:t>
            </a:r>
          </a:p>
        </p:txBody>
      </p:sp>
      <p:sp>
        <p:nvSpPr>
          <p:cNvPr id="10" name="Title 1"/>
          <p:cNvSpPr txBox="1">
            <a:spLocks/>
          </p:cNvSpPr>
          <p:nvPr/>
        </p:nvSpPr>
        <p:spPr bwMode="auto">
          <a:xfrm>
            <a:off x="1371600" y="1600200"/>
            <a:ext cx="2209800" cy="914400"/>
          </a:xfrm>
          <a:prstGeom prst="rect">
            <a:avLst/>
          </a:prstGeom>
          <a:solidFill>
            <a:schemeClr val="bg1">
              <a:alpha val="30000"/>
            </a:schemeClr>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lnSpc>
                <a:spcPct val="80000"/>
              </a:lnSpc>
            </a:pPr>
            <a:r>
              <a:rPr lang="en-US" sz="1800" kern="0" dirty="0" smtClean="0">
                <a:solidFill>
                  <a:srgbClr val="0081E2"/>
                </a:solidFill>
              </a:rPr>
              <a:t>Access to improved water rises from under 40% to 100% of households</a:t>
            </a:r>
          </a:p>
        </p:txBody>
      </p:sp>
    </p:spTree>
    <p:extLst>
      <p:ext uri="{BB962C8B-B14F-4D97-AF65-F5344CB8AC3E}">
        <p14:creationId xmlns:p14="http://schemas.microsoft.com/office/powerpoint/2010/main" val="33184757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162800" cy="914400"/>
          </a:xfrm>
        </p:spPr>
        <p:txBody>
          <a:bodyPr/>
          <a:lstStyle/>
          <a:p>
            <a:pPr>
              <a:lnSpc>
                <a:spcPct val="90000"/>
              </a:lnSpc>
            </a:pPr>
            <a:r>
              <a:rPr lang="en-US" sz="3600" dirty="0" smtClean="0">
                <a:solidFill>
                  <a:srgbClr val="0081E2"/>
                </a:solidFill>
              </a:rPr>
              <a:t>What </a:t>
            </a:r>
            <a:r>
              <a:rPr lang="en-US" sz="3600" dirty="0" smtClean="0">
                <a:solidFill>
                  <a:srgbClr val="0081E2"/>
                </a:solidFill>
              </a:rPr>
              <a:t>happens to smallholder farmers during economic growth</a:t>
            </a:r>
            <a:r>
              <a:rPr lang="en-US" sz="3600" dirty="0" smtClean="0">
                <a:solidFill>
                  <a:srgbClr val="0081E2"/>
                </a:solidFill>
              </a:rPr>
              <a:t>?</a:t>
            </a:r>
            <a:endParaRPr lang="en-US" sz="3600" dirty="0">
              <a:solidFill>
                <a:srgbClr val="0081E2"/>
              </a:solidFill>
            </a:endParaRPr>
          </a:p>
        </p:txBody>
      </p:sp>
      <p:sp>
        <p:nvSpPr>
          <p:cNvPr id="3" name="Content Placeholder 2"/>
          <p:cNvSpPr>
            <a:spLocks noGrp="1"/>
          </p:cNvSpPr>
          <p:nvPr>
            <p:ph idx="1"/>
          </p:nvPr>
        </p:nvSpPr>
        <p:spPr>
          <a:xfrm>
            <a:off x="76200" y="1219201"/>
            <a:ext cx="9067800" cy="1398070"/>
          </a:xfrm>
        </p:spPr>
        <p:txBody>
          <a:bodyPr/>
          <a:lstStyle/>
          <a:p>
            <a:pPr marL="0" indent="0">
              <a:spcBef>
                <a:spcPts val="0"/>
              </a:spcBef>
              <a:buNone/>
            </a:pPr>
            <a:r>
              <a:rPr lang="en-US" sz="2800" dirty="0" smtClean="0"/>
              <a:t>In most countries, most </a:t>
            </a:r>
            <a:r>
              <a:rPr lang="en-US" sz="2800" dirty="0" smtClean="0"/>
              <a:t>of the poorest live in rural areas</a:t>
            </a:r>
            <a:endParaRPr lang="en-US" sz="2800" dirty="0" smtClean="0"/>
          </a:p>
          <a:p>
            <a:pPr marL="631825" lvl="1" indent="-231775">
              <a:spcBef>
                <a:spcPts val="0"/>
              </a:spcBef>
            </a:pPr>
            <a:r>
              <a:rPr lang="en-US" sz="2400" dirty="0" smtClean="0"/>
              <a:t> they rely on agriculture for economic opportunity</a:t>
            </a:r>
          </a:p>
          <a:p>
            <a:pPr marL="631825" lvl="1" indent="-231775">
              <a:spcBef>
                <a:spcPts val="0"/>
              </a:spcBef>
            </a:pPr>
            <a:r>
              <a:rPr lang="en-US" sz="2400" dirty="0" smtClean="0"/>
              <a:t> and move to off-farm work as soon as they can</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638" t="26812" r="13486"/>
          <a:stretch/>
        </p:blipFill>
        <p:spPr bwMode="auto">
          <a:xfrm>
            <a:off x="838200" y="2550798"/>
            <a:ext cx="4577608" cy="3545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661" y="2550797"/>
            <a:ext cx="2452912" cy="354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134072"/>
            <a:ext cx="8534400" cy="707886"/>
          </a:xfrm>
          <a:prstGeom prst="rect">
            <a:avLst/>
          </a:prstGeom>
          <a:solidFill>
            <a:schemeClr val="bg1"/>
          </a:solidFill>
        </p:spPr>
        <p:txBody>
          <a:bodyPr wrap="square" rtlCol="0">
            <a:spAutoFit/>
          </a:bodyPr>
          <a:lstStyle/>
          <a:p>
            <a:r>
              <a:rPr lang="en-US" sz="2000" i="1" dirty="0" err="1" smtClean="0"/>
              <a:t>Amai</a:t>
            </a:r>
            <a:r>
              <a:rPr lang="en-US" sz="2000" i="1" dirty="0" smtClean="0"/>
              <a:t> </a:t>
            </a:r>
            <a:r>
              <a:rPr lang="en-US" sz="2000" i="1" dirty="0" err="1" smtClean="0"/>
              <a:t>Nickson</a:t>
            </a:r>
            <a:r>
              <a:rPr lang="en-US" sz="2000" i="1" dirty="0" smtClean="0"/>
              <a:t> and family at </a:t>
            </a:r>
            <a:r>
              <a:rPr lang="en-US" sz="2000" i="1" dirty="0" err="1" smtClean="0"/>
              <a:t>Chakuma</a:t>
            </a:r>
            <a:r>
              <a:rPr lang="en-US" sz="2000" i="1" dirty="0" smtClean="0"/>
              <a:t> Village, Zimbabwe</a:t>
            </a:r>
          </a:p>
          <a:p>
            <a:endParaRPr lang="en-US" sz="2000" i="1" dirty="0"/>
          </a:p>
        </p:txBody>
      </p:sp>
      <p:sp>
        <p:nvSpPr>
          <p:cNvPr id="7" name="Rectangle 6"/>
          <p:cNvSpPr/>
          <p:nvPr/>
        </p:nvSpPr>
        <p:spPr>
          <a:xfrm>
            <a:off x="533400" y="6162328"/>
            <a:ext cx="8534400" cy="707886"/>
          </a:xfrm>
          <a:prstGeom prst="rect">
            <a:avLst/>
          </a:prstGeom>
        </p:spPr>
        <p:txBody>
          <a:bodyPr wrap="square">
            <a:spAutoFit/>
          </a:bodyPr>
          <a:lstStyle/>
          <a:p>
            <a:endParaRPr lang="en-US" sz="2000" i="1" dirty="0"/>
          </a:p>
          <a:p>
            <a:r>
              <a:rPr lang="en-US" sz="2000" i="1" dirty="0" smtClean="0"/>
              <a:t>25 </a:t>
            </a:r>
            <a:r>
              <a:rPr lang="en-US" sz="2000" i="1" dirty="0"/>
              <a:t>years after I taught in the classroom at right (with </a:t>
            </a:r>
            <a:r>
              <a:rPr lang="en-US" sz="2000" i="1" dirty="0" err="1"/>
              <a:t>Tadius</a:t>
            </a:r>
            <a:r>
              <a:rPr lang="en-US" sz="2000" i="1" dirty="0"/>
              <a:t> </a:t>
            </a:r>
            <a:r>
              <a:rPr lang="en-US" sz="2000" i="1" dirty="0" err="1"/>
              <a:t>Shumba</a:t>
            </a:r>
            <a:r>
              <a:rPr lang="en-US" sz="2000" i="1" dirty="0"/>
              <a:t>)</a:t>
            </a:r>
          </a:p>
        </p:txBody>
      </p:sp>
    </p:spTree>
    <p:extLst>
      <p:ext uri="{BB962C8B-B14F-4D97-AF65-F5344CB8AC3E}">
        <p14:creationId xmlns:p14="http://schemas.microsoft.com/office/powerpoint/2010/main" val="303437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a:graphicFrameLocks/>
          </p:cNvGraphicFramePr>
          <p:nvPr>
            <p:extLst>
              <p:ext uri="{D42A27DB-BD31-4B8C-83A1-F6EECF244321}">
                <p14:modId xmlns:p14="http://schemas.microsoft.com/office/powerpoint/2010/main" val="1651407269"/>
              </p:ext>
            </p:extLst>
          </p:nvPr>
        </p:nvGraphicFramePr>
        <p:xfrm>
          <a:off x="1143000" y="2025226"/>
          <a:ext cx="6858000" cy="3744912"/>
        </p:xfrm>
        <a:graphic>
          <a:graphicData uri="http://schemas.openxmlformats.org/drawingml/2006/chart">
            <c:chart xmlns:c="http://schemas.openxmlformats.org/drawingml/2006/chart" xmlns:r="http://schemas.openxmlformats.org/officeDocument/2006/relationships" r:id="rId3"/>
          </a:graphicData>
        </a:graphic>
      </p:graphicFrame>
      <p:sp>
        <p:nvSpPr>
          <p:cNvPr id="9220" name="Rectangle 8"/>
          <p:cNvSpPr>
            <a:spLocks noChangeArrowheads="1"/>
          </p:cNvSpPr>
          <p:nvPr/>
        </p:nvSpPr>
        <p:spPr bwMode="auto">
          <a:xfrm>
            <a:off x="1574838" y="1609717"/>
            <a:ext cx="61694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smtClean="0"/>
              <a:t>World population </a:t>
            </a:r>
            <a:r>
              <a:rPr lang="en-US" b="1" dirty="0"/>
              <a:t>by principal residence, 1950-2050</a:t>
            </a:r>
          </a:p>
        </p:txBody>
      </p:sp>
      <p:sp>
        <p:nvSpPr>
          <p:cNvPr id="9223" name="Rectangle 10"/>
          <p:cNvSpPr>
            <a:spLocks noChangeArrowheads="1"/>
          </p:cNvSpPr>
          <p:nvPr/>
        </p:nvSpPr>
        <p:spPr bwMode="auto">
          <a:xfrm>
            <a:off x="1295400" y="6010195"/>
            <a:ext cx="7543800" cy="738664"/>
          </a:xfrm>
          <a:prstGeom prst="rect">
            <a:avLst/>
          </a:prstGeom>
          <a:solidFill>
            <a:srgbClr val="FFFFFF"/>
          </a:solidFill>
          <a:ln>
            <a:noFill/>
          </a:ln>
        </p:spPr>
        <p:txBody>
          <a:bodyPr wrap="square">
            <a:spAutoFit/>
          </a:bodyPr>
          <a:lstStyle/>
          <a:p>
            <a:r>
              <a:rPr lang="en-US" sz="1400" dirty="0"/>
              <a:t>Source: Calculated  from UN World Urbanization Prospects, </a:t>
            </a:r>
            <a:r>
              <a:rPr lang="en-US" sz="1400" dirty="0" smtClean="0"/>
              <a:t>2011 Revision, </a:t>
            </a:r>
          </a:p>
          <a:p>
            <a:r>
              <a:rPr lang="en-US" sz="1400" dirty="0" smtClean="0"/>
              <a:t>released October 2012 </a:t>
            </a:r>
            <a:r>
              <a:rPr lang="en-US" sz="1400" dirty="0"/>
              <a:t>at </a:t>
            </a:r>
            <a:r>
              <a:rPr lang="en-US" sz="1400" dirty="0">
                <a:hlinkClick r:id="rId4"/>
              </a:rPr>
              <a:t>http://esa.un.org/unpd/wup</a:t>
            </a:r>
            <a:r>
              <a:rPr lang="en-US" sz="1400" dirty="0"/>
              <a:t>.  Downloaded </a:t>
            </a:r>
            <a:r>
              <a:rPr lang="en-US" sz="1400" dirty="0" smtClean="0"/>
              <a:t>18 April 2013.</a:t>
            </a:r>
          </a:p>
          <a:p>
            <a:endParaRPr lang="en-US" sz="1400" dirty="0"/>
          </a:p>
        </p:txBody>
      </p:sp>
      <p:sp>
        <p:nvSpPr>
          <p:cNvPr id="19" name="TextBox 18"/>
          <p:cNvSpPr txBox="1">
            <a:spLocks noChangeArrowheads="1"/>
          </p:cNvSpPr>
          <p:nvPr/>
        </p:nvSpPr>
        <p:spPr bwMode="auto">
          <a:xfrm>
            <a:off x="4981075" y="4351999"/>
            <a:ext cx="3747836" cy="798680"/>
          </a:xfrm>
          <a:prstGeom prst="rect">
            <a:avLst/>
          </a:prstGeom>
          <a:solidFill>
            <a:srgbClr val="FFFFFF">
              <a:alpha val="74902"/>
            </a:srgbClr>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pPr>
            <a:r>
              <a:rPr lang="en-US" b="1" dirty="0" smtClean="0">
                <a:solidFill>
                  <a:schemeClr val="bg2">
                    <a:lumMod val="50000"/>
                  </a:schemeClr>
                </a:solidFill>
              </a:rPr>
              <a:t>For the world as a whole, rural population has almost</a:t>
            </a:r>
            <a:r>
              <a:rPr lang="en-US" b="1" i="1" dirty="0" smtClean="0">
                <a:solidFill>
                  <a:schemeClr val="bg2">
                    <a:lumMod val="50000"/>
                  </a:schemeClr>
                </a:solidFill>
              </a:rPr>
              <a:t> </a:t>
            </a:r>
            <a:r>
              <a:rPr lang="en-US" b="1" dirty="0" smtClean="0">
                <a:solidFill>
                  <a:schemeClr val="bg2">
                    <a:lumMod val="50000"/>
                  </a:schemeClr>
                </a:solidFill>
              </a:rPr>
              <a:t>peaked and will soon begin to decline</a:t>
            </a:r>
            <a:endParaRPr lang="en-US" b="1" dirty="0">
              <a:solidFill>
                <a:schemeClr val="bg2">
                  <a:lumMod val="50000"/>
                </a:schemeClr>
              </a:solidFill>
            </a:endParaRPr>
          </a:p>
        </p:txBody>
      </p:sp>
      <p:sp>
        <p:nvSpPr>
          <p:cNvPr id="9228" name="Title 1"/>
          <p:cNvSpPr>
            <a:spLocks noGrp="1"/>
          </p:cNvSpPr>
          <p:nvPr>
            <p:ph type="title"/>
          </p:nvPr>
        </p:nvSpPr>
        <p:spPr>
          <a:xfrm>
            <a:off x="0" y="304800"/>
            <a:ext cx="9144000" cy="1143000"/>
          </a:xfrm>
        </p:spPr>
        <p:txBody>
          <a:bodyPr/>
          <a:lstStyle/>
          <a:p>
            <a:pPr>
              <a:lnSpc>
                <a:spcPct val="90000"/>
              </a:lnSpc>
            </a:pPr>
            <a:r>
              <a:rPr lang="en-US" sz="3600" dirty="0" smtClean="0">
                <a:solidFill>
                  <a:srgbClr val="0081E2"/>
                </a:solidFill>
              </a:rPr>
              <a:t>Urbanization and off-farm work can eventually employ all the children of farmers</a:t>
            </a:r>
          </a:p>
        </p:txBody>
      </p:sp>
      <p:sp>
        <p:nvSpPr>
          <p:cNvPr id="21" name="Rectangle 8"/>
          <p:cNvSpPr>
            <a:spLocks noChangeArrowheads="1"/>
          </p:cNvSpPr>
          <p:nvPr/>
        </p:nvSpPr>
        <p:spPr bwMode="auto">
          <a:xfrm>
            <a:off x="330721" y="2030600"/>
            <a:ext cx="123230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dirty="0" smtClean="0"/>
              <a:t>Number of people</a:t>
            </a:r>
          </a:p>
          <a:p>
            <a:pPr algn="r"/>
            <a:r>
              <a:rPr lang="en-US" dirty="0" smtClean="0"/>
              <a:t>(billions)</a:t>
            </a:r>
            <a:endParaRPr lang="en-US" dirty="0"/>
          </a:p>
        </p:txBody>
      </p:sp>
      <p:cxnSp>
        <p:nvCxnSpPr>
          <p:cNvPr id="24" name="Straight Connector 23"/>
          <p:cNvCxnSpPr/>
          <p:nvPr/>
        </p:nvCxnSpPr>
        <p:spPr>
          <a:xfrm flipH="1" flipV="1">
            <a:off x="5594684" y="3814011"/>
            <a:ext cx="6013" cy="316816"/>
          </a:xfrm>
          <a:prstGeom prst="line">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5" name="TextBox 24"/>
          <p:cNvSpPr txBox="1">
            <a:spLocks noChangeArrowheads="1"/>
          </p:cNvSpPr>
          <p:nvPr/>
        </p:nvSpPr>
        <p:spPr bwMode="auto">
          <a:xfrm>
            <a:off x="5293824" y="3545296"/>
            <a:ext cx="898363" cy="369332"/>
          </a:xfrm>
          <a:prstGeom prst="rect">
            <a:avLst/>
          </a:prstGeom>
          <a:solidFill>
            <a:schemeClr val="bg1">
              <a:alpha val="20000"/>
            </a:schemeClr>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sz="2000" b="1" dirty="0" smtClean="0"/>
              <a:t>2014</a:t>
            </a:r>
            <a:endParaRPr lang="en-US" sz="2000" b="1" dirty="0"/>
          </a:p>
        </p:txBody>
      </p:sp>
    </p:spTree>
    <p:extLst>
      <p:ext uri="{BB962C8B-B14F-4D97-AF65-F5344CB8AC3E}">
        <p14:creationId xmlns:p14="http://schemas.microsoft.com/office/powerpoint/2010/main" val="276751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p:cNvGraphicFramePr>
            <a:graphicFrameLocks/>
          </p:cNvGraphicFramePr>
          <p:nvPr>
            <p:extLst>
              <p:ext uri="{D42A27DB-BD31-4B8C-83A1-F6EECF244321}">
                <p14:modId xmlns:p14="http://schemas.microsoft.com/office/powerpoint/2010/main" val="3354825548"/>
              </p:ext>
            </p:extLst>
          </p:nvPr>
        </p:nvGraphicFramePr>
        <p:xfrm>
          <a:off x="1154378" y="2029510"/>
          <a:ext cx="6846622" cy="3908493"/>
        </p:xfrm>
        <a:graphic>
          <a:graphicData uri="http://schemas.openxmlformats.org/drawingml/2006/chart">
            <c:chart xmlns:c="http://schemas.openxmlformats.org/drawingml/2006/chart" xmlns:r="http://schemas.openxmlformats.org/officeDocument/2006/relationships" r:id="rId3"/>
          </a:graphicData>
        </a:graphic>
      </p:graphicFrame>
      <p:sp>
        <p:nvSpPr>
          <p:cNvPr id="9220" name="Rectangle 8"/>
          <p:cNvSpPr>
            <a:spLocks noChangeArrowheads="1"/>
          </p:cNvSpPr>
          <p:nvPr/>
        </p:nvSpPr>
        <p:spPr bwMode="auto">
          <a:xfrm>
            <a:off x="1546987" y="1600200"/>
            <a:ext cx="72362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dirty="0" smtClean="0"/>
              <a:t>Sub-Saharan Africa population </a:t>
            </a:r>
            <a:r>
              <a:rPr lang="en-US" b="1" dirty="0"/>
              <a:t>by principal residence, 1950-2050</a:t>
            </a:r>
          </a:p>
        </p:txBody>
      </p:sp>
      <p:sp>
        <p:nvSpPr>
          <p:cNvPr id="9223" name="Rectangle 10"/>
          <p:cNvSpPr>
            <a:spLocks noChangeArrowheads="1"/>
          </p:cNvSpPr>
          <p:nvPr/>
        </p:nvSpPr>
        <p:spPr bwMode="auto">
          <a:xfrm>
            <a:off x="1295400" y="6022227"/>
            <a:ext cx="7543800" cy="738664"/>
          </a:xfrm>
          <a:prstGeom prst="rect">
            <a:avLst/>
          </a:prstGeom>
          <a:solidFill>
            <a:srgbClr val="FFFFFF"/>
          </a:solidFill>
          <a:ln>
            <a:noFill/>
          </a:ln>
        </p:spPr>
        <p:txBody>
          <a:bodyPr wrap="square">
            <a:spAutoFit/>
          </a:bodyPr>
          <a:lstStyle/>
          <a:p>
            <a:r>
              <a:rPr lang="en-US" sz="1400" dirty="0"/>
              <a:t>Source: Calculated  from UN World Urbanization Prospects, </a:t>
            </a:r>
            <a:r>
              <a:rPr lang="en-US" sz="1400" dirty="0" smtClean="0"/>
              <a:t>2011 Revision, </a:t>
            </a:r>
          </a:p>
          <a:p>
            <a:r>
              <a:rPr lang="en-US" sz="1400" dirty="0" smtClean="0"/>
              <a:t>released October 2012 </a:t>
            </a:r>
            <a:r>
              <a:rPr lang="en-US" sz="1400" dirty="0"/>
              <a:t>at </a:t>
            </a:r>
            <a:r>
              <a:rPr lang="en-US" sz="1400" dirty="0">
                <a:hlinkClick r:id="rId4"/>
              </a:rPr>
              <a:t>http://esa.un.org/unpd/wup</a:t>
            </a:r>
            <a:r>
              <a:rPr lang="en-US" sz="1400" dirty="0"/>
              <a:t>.  Downloaded </a:t>
            </a:r>
            <a:r>
              <a:rPr lang="en-US" sz="1400" dirty="0" smtClean="0"/>
              <a:t>18 April 2013.</a:t>
            </a:r>
          </a:p>
          <a:p>
            <a:endParaRPr lang="en-US" sz="1400" dirty="0"/>
          </a:p>
        </p:txBody>
      </p:sp>
      <p:sp>
        <p:nvSpPr>
          <p:cNvPr id="9228" name="Title 1"/>
          <p:cNvSpPr>
            <a:spLocks noGrp="1"/>
          </p:cNvSpPr>
          <p:nvPr>
            <p:ph type="title"/>
          </p:nvPr>
        </p:nvSpPr>
        <p:spPr>
          <a:xfrm>
            <a:off x="0" y="304800"/>
            <a:ext cx="9144000" cy="1143000"/>
          </a:xfrm>
        </p:spPr>
        <p:txBody>
          <a:bodyPr/>
          <a:lstStyle/>
          <a:p>
            <a:pPr>
              <a:lnSpc>
                <a:spcPct val="90000"/>
              </a:lnSpc>
            </a:pPr>
            <a:r>
              <a:rPr lang="en-US" sz="3600" dirty="0" smtClean="0">
                <a:solidFill>
                  <a:srgbClr val="0081E2"/>
                </a:solidFill>
              </a:rPr>
              <a:t>Urbanization and off-farm work can eventually employ all the children of farmers</a:t>
            </a:r>
          </a:p>
        </p:txBody>
      </p:sp>
      <p:sp>
        <p:nvSpPr>
          <p:cNvPr id="14" name="TextBox 13"/>
          <p:cNvSpPr txBox="1">
            <a:spLocks noChangeArrowheads="1"/>
          </p:cNvSpPr>
          <p:nvPr/>
        </p:nvSpPr>
        <p:spPr bwMode="auto">
          <a:xfrm>
            <a:off x="5999744" y="4318943"/>
            <a:ext cx="2284206" cy="798680"/>
          </a:xfrm>
          <a:prstGeom prst="rect">
            <a:avLst/>
          </a:prstGeom>
          <a:solidFill>
            <a:srgbClr val="FFFFFF">
              <a:alpha val="74902"/>
            </a:srgbClr>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lnSpc>
                <a:spcPct val="85000"/>
              </a:lnSpc>
            </a:pPr>
            <a:r>
              <a:rPr lang="en-US" b="1" dirty="0" smtClean="0">
                <a:solidFill>
                  <a:srgbClr val="0066FF"/>
                </a:solidFill>
              </a:rPr>
              <a:t>Africa still faces </a:t>
            </a:r>
          </a:p>
          <a:p>
            <a:pPr algn="r" eaLnBrk="1" hangingPunct="1">
              <a:lnSpc>
                <a:spcPct val="85000"/>
              </a:lnSpc>
            </a:pPr>
            <a:r>
              <a:rPr lang="en-US" b="1" dirty="0" smtClean="0">
                <a:solidFill>
                  <a:srgbClr val="0066FF"/>
                </a:solidFill>
              </a:rPr>
              <a:t>30+ years of rural population growth</a:t>
            </a:r>
            <a:endParaRPr lang="en-US" b="1" dirty="0">
              <a:solidFill>
                <a:srgbClr val="0066FF"/>
              </a:solidFill>
            </a:endParaRPr>
          </a:p>
        </p:txBody>
      </p:sp>
      <p:sp>
        <p:nvSpPr>
          <p:cNvPr id="26" name="Rectangle 8"/>
          <p:cNvSpPr>
            <a:spLocks noChangeArrowheads="1"/>
          </p:cNvSpPr>
          <p:nvPr/>
        </p:nvSpPr>
        <p:spPr bwMode="auto">
          <a:xfrm>
            <a:off x="330721" y="2030600"/>
            <a:ext cx="123230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dirty="0" smtClean="0"/>
              <a:t>Number of people</a:t>
            </a:r>
          </a:p>
          <a:p>
            <a:pPr algn="r"/>
            <a:r>
              <a:rPr lang="en-US" dirty="0" smtClean="0"/>
              <a:t>(billions)</a:t>
            </a:r>
            <a:endParaRPr lang="en-US" dirty="0"/>
          </a:p>
        </p:txBody>
      </p:sp>
      <p:cxnSp>
        <p:nvCxnSpPr>
          <p:cNvPr id="32" name="Straight Connector 31"/>
          <p:cNvCxnSpPr/>
          <p:nvPr/>
        </p:nvCxnSpPr>
        <p:spPr>
          <a:xfrm flipV="1">
            <a:off x="5600697" y="4120809"/>
            <a:ext cx="6018" cy="178466"/>
          </a:xfrm>
          <a:prstGeom prst="line">
            <a:avLst/>
          </a:prstGeom>
          <a:ln w="38100">
            <a:solidFill>
              <a:srgbClr val="0066FF"/>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3" name="TextBox 32"/>
          <p:cNvSpPr txBox="1">
            <a:spLocks noChangeArrowheads="1"/>
          </p:cNvSpPr>
          <p:nvPr/>
        </p:nvSpPr>
        <p:spPr bwMode="auto">
          <a:xfrm>
            <a:off x="5293824" y="3846096"/>
            <a:ext cx="898363" cy="369332"/>
          </a:xfrm>
          <a:prstGeom prst="rect">
            <a:avLst/>
          </a:prstGeom>
          <a:solidFill>
            <a:schemeClr val="bg1">
              <a:alpha val="20000"/>
            </a:schemeClr>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sz="2000" b="1" dirty="0" smtClean="0">
                <a:solidFill>
                  <a:srgbClr val="0066FF"/>
                </a:solidFill>
              </a:rPr>
              <a:t>2014</a:t>
            </a:r>
            <a:endParaRPr lang="en-US" sz="2000" b="1" dirty="0">
              <a:solidFill>
                <a:srgbClr val="0066FF"/>
              </a:solidFill>
            </a:endParaRPr>
          </a:p>
        </p:txBody>
      </p:sp>
    </p:spTree>
    <p:extLst>
      <p:ext uri="{BB962C8B-B14F-4D97-AF65-F5344CB8AC3E}">
        <p14:creationId xmlns:p14="http://schemas.microsoft.com/office/powerpoint/2010/main" val="177017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14" grpId="0" animBg="1"/>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overty and Progress &amp;#x0D;&amp;#x0A;&amp;#x0D;&amp;#x0A;How policy, demography, and agricultural technologies are transforming the developing world&amp;quot;&quot;/&gt;&lt;property id=&quot;20307&quot; value=&quot;256&quot;/&gt;&lt;/object&gt;&lt;object type=&quot;3&quot; unique_id=&quot;10006&quot;&gt;&lt;property id=&quot;20148&quot; value=&quot;5&quot;/&gt;&lt;property id=&quot;20300&quot; value=&quot;Slide 2 - &amp;quot;Poverty has risen or fallen at different rates by region  &amp;quot;&quot;/&gt;&lt;property id=&quot;20307&quot; value=&quot;295&quot;/&gt;&lt;/object&gt;&lt;object type=&quot;3&quot; unique_id=&quot;10007&quot;&gt;&lt;property id=&quot;20148&quot; value=&quot;5&quot;/&gt;&lt;property id=&quot;20300&quot; value=&quot;Slide 4 - &amp;quot;Within Africa, there is wide variation in poverty rates but signs of improvement&amp;quot;&quot;/&gt;&lt;property id=&quot;20307&quot; value=&quot;296&quot;/&gt;&lt;/object&gt;&lt;object type=&quot;3&quot; unique_id=&quot;10008&quot;&gt;&lt;property id=&quot;20148&quot; value=&quot;5&quot;/&gt;&lt;property id=&quot;20300&quot; value=&quot;Slide 5&quot;/&gt;&lt;property id=&quot;20307&quot; value=&quot;314&quot;/&gt;&lt;/object&gt;&lt;object type=&quot;3&quot; unique_id=&quot;10009&quot;&gt;&lt;property id=&quot;20148&quot; value=&quot;5&quot;/&gt;&lt;property id=&quot;20300&quot; value=&quot;Slide 7&quot;/&gt;&lt;property id=&quot;20307&quot; value=&quot;322&quot;/&gt;&lt;/object&gt;&lt;object type=&quot;3&quot; unique_id=&quot;10011&quot;&gt;&lt;property id=&quot;20148&quot; value=&quot;5&quot;/&gt;&lt;property id=&quot;20300&quot; value=&quot;Slide 8&quot;/&gt;&lt;property id=&quot;20307&quot; value=&quot;316&quot;/&gt;&lt;/object&gt;&lt;object type=&quot;3&quot; unique_id=&quot;10012&quot;&gt;&lt;property id=&quot;20148&quot; value=&quot;5&quot;/&gt;&lt;property id=&quot;20300&quot; value=&quot;Slide 10&quot;/&gt;&lt;property id=&quot;20307&quot; value=&quot;333&quot;/&gt;&lt;/object&gt;&lt;object type=&quot;3&quot; unique_id=&quot;10015&quot;&gt;&lt;property id=&quot;20148&quot; value=&quot;5&quot;/&gt;&lt;property id=&quot;20300&quot; value=&quot;Slide 11&quot;/&gt;&lt;property id=&quot;20307&quot; value=&quot;337&quot;/&gt;&lt;/object&gt;&lt;object type=&quot;3&quot; unique_id=&quot;10016&quot;&gt;&lt;property id=&quot;20148&quot; value=&quot;5&quot;/&gt;&lt;property id=&quot;20300&quot; value=&quot;Slide 12&quot;/&gt;&lt;property id=&quot;20307&quot; value=&quot;338&quot;/&gt;&lt;/object&gt;&lt;object type=&quot;3&quot; unique_id=&quot;10018&quot;&gt;&lt;property id=&quot;20148&quot; value=&quot;5&quot;/&gt;&lt;property id=&quot;20300&quot; value=&quot;Slide 14&quot;/&gt;&lt;property id=&quot;20307&quot; value=&quot;339&quot;/&gt;&lt;/object&gt;&lt;object type=&quot;3&quot; unique_id=&quot;10019&quot;&gt;&lt;property id=&quot;20148&quot; value=&quot;5&quot;/&gt;&lt;property id=&quot;20300&quot; value=&quot;Slide 15&quot;/&gt;&lt;property id=&quot;20307&quot; value=&quot;302&quot;/&gt;&lt;/object&gt;&lt;object type=&quot;3&quot; unique_id=&quot;10020&quot;&gt;&lt;property id=&quot;20148&quot; value=&quot;5&quot;/&gt;&lt;property id=&quot;20300&quot; value=&quot;Slide 16 - &amp;quot;Foreign aid for agriculture has begun to recover after being sharply cut in 1982-99&amp;quot;&quot;/&gt;&lt;property id=&quot;20307&quot; value=&quot;305&quot;/&gt;&lt;/object&gt;&lt;object type=&quot;3&quot; unique_id=&quot;10021&quot;&gt;&lt;property id=&quot;20148&quot; value=&quot;5&quot;/&gt;&lt;property id=&quot;20300&quot; value=&quot;Slide 17 - &amp;quot;Many African governments are now focusing more on agriculture&amp;quot;&quot;/&gt;&lt;property id=&quot;20307&quot; value=&quot;307&quot;/&gt;&lt;/object&gt;&lt;object type=&quot;3&quot; unique_id=&quot;10023&quot;&gt;&lt;property id=&quot;20148&quot; value=&quot;5&quot;/&gt;&lt;property id=&quot;20300&quot; value=&quot;Slide 20 - &amp;quot;Conclusion:  it is now &amp;#x0D;&amp;#x0A;Africa’s turn to succeed&amp;quot;&quot;/&gt;&lt;property id=&quot;20307&quot; value=&quot;309&quot;/&gt;&lt;/object&gt;&lt;object type=&quot;3&quot; unique_id=&quot;10024&quot;&gt;&lt;property id=&quot;20148&quot; value=&quot;5&quot;/&gt;&lt;property id=&quot;20300&quot; value=&quot;Slide 21 - &amp;quot;Thank you!&amp;#x0D;&amp;#x0A;&amp;#x0D;&amp;#x0A;www.nutrition.tufts.edu  ·  sites.tufts.edu/willmasters&amp;quot;&quot;/&gt;&lt;property id=&quot;20307&quot; value=&quot;332&quot;/&gt;&lt;/object&gt;&lt;object type=&quot;3&quot; unique_id=&quot;10025&quot;&gt;&lt;property id=&quot;20148&quot; value=&quot;5&quot;/&gt;&lt;property id=&quot;20300&quot; value=&quot;Slide 6&quot;/&gt;&lt;property id=&quot;20307&quot; value=&quot;340&quot;/&gt;&lt;/object&gt;&lt;object type=&quot;3&quot; unique_id=&quot;10413&quot;&gt;&lt;property id=&quot;20148&quot; value=&quot;5&quot;/&gt;&lt;property id=&quot;20300&quot; value=&quot;Slide 3 - &amp;quot;What drives these changes? &amp;quot;&quot;/&gt;&lt;property id=&quot;20307&quot; value=&quot;341&quot;/&gt;&lt;/object&gt;&lt;object type=&quot;3&quot; unique_id=&quot;11172&quot;&gt;&lt;property id=&quot;20148&quot; value=&quot;5&quot;/&gt;&lt;property id=&quot;20300&quot; value=&quot;Slide 9 - &amp;quot;What about demography?&amp;quot;&quot;/&gt;&lt;property id=&quot;20307&quot; value=&quot;342&quot;/&gt;&lt;/object&gt;&lt;object type=&quot;3&quot; unique_id=&quot;11233&quot;&gt;&lt;property id=&quot;20148&quot; value=&quot;5&quot;/&gt;&lt;property id=&quot;20300&quot; value=&quot;Slide 13 - &amp;quot;What about agricultural productivity in Africa ? &amp;quot;&quot;/&gt;&lt;property id=&quot;20307&quot; value=&quot;343&quot;/&gt;&lt;/object&gt;&lt;object type=&quot;3&quot; unique_id=&quot;11234&quot;&gt;&lt;property id=&quot;20148&quot; value=&quot;5&quot;/&gt;&lt;property id=&quot;20300&quot; value=&quot;Slide 18 - &amp;quot;How can aid to agriculture help?&amp;quot;&quot;/&gt;&lt;property id=&quot;20307&quot; value=&quot;344&quot;/&gt;&lt;/object&gt;&lt;object type=&quot;3&quot; unique_id=&quot;11235&quot;&gt;&lt;property id=&quot;20148&quot; value=&quot;5&quot;/&gt;&lt;property id=&quot;20300&quot; value=&quot;Slide 19 - &amp;quot;How does the United States benefit from poverty reduction abroad? &amp;quot;&quot;/&gt;&lt;property id=&quot;20307&quot; value=&quot;345&quot;/&gt;&lt;/object&gt;&lt;/object&gt;&lt;/object&gt;&lt;/database&gt;"/>
  <p:tag name="SECTOMILLISECCONVERTED" val="1"/>
</p:tagLst>
</file>

<file path=ppt/theme/theme1.xml><?xml version="1.0" encoding="utf-8"?>
<a:theme xmlns:a="http://schemas.openxmlformats.org/drawingml/2006/main" name="FriedmanTemplate_LogoPlainWhi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FriedmanTemplate_LogoPlainWhite</Template>
  <TotalTime>14017</TotalTime>
  <Words>1641</Words>
  <Application>Microsoft Office PowerPoint</Application>
  <PresentationFormat>On-screen Show (4:3)</PresentationFormat>
  <Paragraphs>185</Paragraphs>
  <Slides>22</Slides>
  <Notes>22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FriedmanTemplate_LogoPlainWhite</vt:lpstr>
      <vt:lpstr>Bitmap Image</vt:lpstr>
      <vt:lpstr>Transforming smallholder farming in Africa:   From headwinds to tailwinds  in agricultural development</vt:lpstr>
      <vt:lpstr>PowerPoint Presentation</vt:lpstr>
      <vt:lpstr>Africa is catching up, but still has far to go</vt:lpstr>
      <vt:lpstr>With higher incomes, children grow taller</vt:lpstr>
      <vt:lpstr>Higher income changes  diet quality as well as quantity</vt:lpstr>
      <vt:lpstr>PowerPoint Presentation</vt:lpstr>
      <vt:lpstr>What happens to smallholder farmers during economic growth?</vt:lpstr>
      <vt:lpstr>Urbanization and off-farm work can eventually employ all the children of farmers</vt:lpstr>
      <vt:lpstr>Urbanization and off-farm work can eventually employ all the children of farmers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 aid for agriculture has just begun to recover after being sharply cut in 1980-99</vt:lpstr>
      <vt:lpstr>Global aid trends have been similar  to the U.S. trends, magnified times three </vt:lpstr>
      <vt:lpstr>Many African governments are now focusing more on agriculture</vt:lpstr>
      <vt:lpstr>Long-term trends are slowly shifting to favor agricultural development in Africa</vt:lpstr>
      <vt:lpstr>To conclude, back to our first slide:  Africa and Asia both still have far to go, offering big opportunities for rapid growth</vt:lpstr>
      <vt:lpstr>Thank you!   For research findings behind this talk, see http://sites.tufts.edu/willmasters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Long-Term Trends  in Food Security: Africa’s Coming Turnaround</dc:title>
  <dc:creator>Will Masters</dc:creator>
  <cp:lastModifiedBy>William A. Masters</cp:lastModifiedBy>
  <cp:revision>369</cp:revision>
  <cp:lastPrinted>2014-05-17T21:19:34Z</cp:lastPrinted>
  <dcterms:created xsi:type="dcterms:W3CDTF">2010-11-02T01:33:42Z</dcterms:created>
  <dcterms:modified xsi:type="dcterms:W3CDTF">2014-11-17T16:57:41Z</dcterms:modified>
</cp:coreProperties>
</file>