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4" r:id="rId2"/>
    <p:sldId id="403" r:id="rId3"/>
    <p:sldId id="391" r:id="rId4"/>
    <p:sldId id="354" r:id="rId5"/>
    <p:sldId id="402" r:id="rId6"/>
    <p:sldId id="373" r:id="rId7"/>
    <p:sldId id="374" r:id="rId8"/>
    <p:sldId id="405" r:id="rId9"/>
    <p:sldId id="401" r:id="rId10"/>
    <p:sldId id="393" r:id="rId11"/>
    <p:sldId id="395" r:id="rId12"/>
    <p:sldId id="396" r:id="rId13"/>
    <p:sldId id="408" r:id="rId14"/>
    <p:sldId id="399" r:id="rId15"/>
    <p:sldId id="352" r:id="rId16"/>
    <p:sldId id="410" r:id="rId17"/>
    <p:sldId id="404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  <a:srgbClr val="003399"/>
    <a:srgbClr val="660033"/>
    <a:srgbClr val="A6A6A6"/>
    <a:srgbClr val="0081E2"/>
    <a:srgbClr val="887E4E"/>
    <a:srgbClr val="C0C0C0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horzBarState="maximized">
    <p:restoredLeft sz="24902" autoAdjust="0"/>
    <p:restoredTop sz="93333" autoAdjust="0"/>
  </p:normalViewPr>
  <p:slideViewPr>
    <p:cSldViewPr>
      <p:cViewPr varScale="1">
        <p:scale>
          <a:sx n="71" d="100"/>
          <a:sy n="71" d="100"/>
        </p:scale>
        <p:origin x="8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1902" y="-22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ill\WAM-Active\Lectures+Meetings\DataSources\FAO_Food_Security_Indicator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ll\WAM-Active\DataSources\WB_PovCalNet_RevApr2013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\WAM-Active\Lectures\COSBAE-CWAE\UNUP_RuralUrbanPo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\WAM-Active\Lectures\COSBAE-CWAE\UNPP_DepRat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0"/>
          <c:tx>
            <c:strRef>
              <c:f>'[FAO_Food_Security_Indicators.xlsx]GDP-Regions (2)'!$M$22:$N$22</c:f>
              <c:strCache>
                <c:ptCount val="1"/>
                <c:pt idx="0">
                  <c:v>High-Inc.Countries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'[FAO_Food_Security_Indicators.xlsx]GDP-Regions (2)'!$M$24:$M$45</c:f>
              <c:numCache>
                <c:formatCode>0</c:formatCode>
                <c:ptCount val="22"/>
                <c:pt idx="0">
                  <c:v>27410.686930545042</c:v>
                </c:pt>
                <c:pt idx="1">
                  <c:v>27450.190160114802</c:v>
                </c:pt>
                <c:pt idx="2">
                  <c:v>27634.795287307439</c:v>
                </c:pt>
                <c:pt idx="3">
                  <c:v>27966.222198628006</c:v>
                </c:pt>
                <c:pt idx="4">
                  <c:v>28492.390043145471</c:v>
                </c:pt>
                <c:pt idx="5">
                  <c:v>29147.031091238929</c:v>
                </c:pt>
                <c:pt idx="6">
                  <c:v>29802.107003145033</c:v>
                </c:pt>
                <c:pt idx="7">
                  <c:v>30559.737670583349</c:v>
                </c:pt>
                <c:pt idx="8">
                  <c:v>31431.722241433017</c:v>
                </c:pt>
                <c:pt idx="9">
                  <c:v>32244.8814624839</c:v>
                </c:pt>
                <c:pt idx="10">
                  <c:v>32888.738780534732</c:v>
                </c:pt>
                <c:pt idx="11">
                  <c:v>33364.177224398394</c:v>
                </c:pt>
                <c:pt idx="12">
                  <c:v>34087.34389495715</c:v>
                </c:pt>
                <c:pt idx="13">
                  <c:v>34968.995832041284</c:v>
                </c:pt>
                <c:pt idx="14">
                  <c:v>35974.022531197726</c:v>
                </c:pt>
                <c:pt idx="15">
                  <c:v>36946.03154249119</c:v>
                </c:pt>
                <c:pt idx="16">
                  <c:v>37641.181074345383</c:v>
                </c:pt>
                <c:pt idx="17">
                  <c:v>37460.106260750697</c:v>
                </c:pt>
                <c:pt idx="18">
                  <c:v>37272.277813719818</c:v>
                </c:pt>
                <c:pt idx="19">
                  <c:v>37261.75540930812</c:v>
                </c:pt>
                <c:pt idx="20">
                  <c:v>37954.154764399187</c:v>
                </c:pt>
                <c:pt idx="21">
                  <c:v>38239.983096889424</c:v>
                </c:pt>
              </c:numCache>
            </c:numRef>
          </c:xVal>
          <c:yVal>
            <c:numRef>
              <c:f>'[FAO_Food_Security_Indicators.xlsx]GDP-Regions (2)'!$N$24:$N$45</c:f>
              <c:numCache>
                <c:formatCode>???</c:formatCode>
                <c:ptCount val="22"/>
                <c:pt idx="0">
                  <c:v>3270</c:v>
                </c:pt>
                <c:pt idx="1">
                  <c:v>3270</c:v>
                </c:pt>
                <c:pt idx="2">
                  <c:v>3270</c:v>
                </c:pt>
                <c:pt idx="3">
                  <c:v>3260</c:v>
                </c:pt>
                <c:pt idx="4">
                  <c:v>3260</c:v>
                </c:pt>
                <c:pt idx="5">
                  <c:v>3260</c:v>
                </c:pt>
                <c:pt idx="6">
                  <c:v>3280</c:v>
                </c:pt>
                <c:pt idx="7">
                  <c:v>3300</c:v>
                </c:pt>
                <c:pt idx="8">
                  <c:v>3320</c:v>
                </c:pt>
                <c:pt idx="9">
                  <c:v>3340</c:v>
                </c:pt>
                <c:pt idx="10">
                  <c:v>3370</c:v>
                </c:pt>
                <c:pt idx="11">
                  <c:v>3390</c:v>
                </c:pt>
                <c:pt idx="12">
                  <c:v>3410</c:v>
                </c:pt>
                <c:pt idx="13">
                  <c:v>3410</c:v>
                </c:pt>
                <c:pt idx="14">
                  <c:v>3420</c:v>
                </c:pt>
                <c:pt idx="15">
                  <c:v>3420</c:v>
                </c:pt>
                <c:pt idx="16">
                  <c:v>3420</c:v>
                </c:pt>
                <c:pt idx="17">
                  <c:v>3410</c:v>
                </c:pt>
                <c:pt idx="18">
                  <c:v>3390</c:v>
                </c:pt>
                <c:pt idx="19">
                  <c:v>3370</c:v>
                </c:pt>
                <c:pt idx="20">
                  <c:v>3380</c:v>
                </c:pt>
                <c:pt idx="21">
                  <c:v>3390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'[FAO_Food_Security_Indicators.xlsx]GDP-Regions (2)'!$I$22:$J$22</c:f>
              <c:strCache>
                <c:ptCount val="1"/>
                <c:pt idx="0">
                  <c:v>World Average</c:v>
                </c:pt>
              </c:strCache>
            </c:strRef>
          </c:tx>
          <c:spPr>
            <a:ln w="44450">
              <a:noFill/>
              <a:prstDash val="sysDot"/>
            </a:ln>
          </c:spPr>
          <c:marker>
            <c:symbol val="circle"/>
            <c:size val="5"/>
            <c:spPr>
              <a:solidFill>
                <a:schemeClr val="tx2">
                  <a:lumMod val="85000"/>
                  <a:lumOff val="15000"/>
                </a:schemeClr>
              </a:solidFill>
            </c:spPr>
          </c:marker>
          <c:xVal>
            <c:numRef>
              <c:f>'[FAO_Food_Security_Indicators.xlsx]GDP-Regions (2)'!$I$24:$I$45</c:f>
              <c:numCache>
                <c:formatCode>0</c:formatCode>
                <c:ptCount val="22"/>
                <c:pt idx="0">
                  <c:v>8679.1405227065934</c:v>
                </c:pt>
                <c:pt idx="1">
                  <c:v>8683.1611289940283</c:v>
                </c:pt>
                <c:pt idx="2">
                  <c:v>8738.3877974037441</c:v>
                </c:pt>
                <c:pt idx="3">
                  <c:v>8844.6830577409</c:v>
                </c:pt>
                <c:pt idx="4">
                  <c:v>9012.526798223671</c:v>
                </c:pt>
                <c:pt idx="5">
                  <c:v>9214.6018543628852</c:v>
                </c:pt>
                <c:pt idx="6">
                  <c:v>9389.8616061951234</c:v>
                </c:pt>
                <c:pt idx="7">
                  <c:v>9563.9181751198394</c:v>
                </c:pt>
                <c:pt idx="8">
                  <c:v>9767.5935256849261</c:v>
                </c:pt>
                <c:pt idx="9">
                  <c:v>9980.6559953963751</c:v>
                </c:pt>
                <c:pt idx="10">
                  <c:v>10174.738921973854</c:v>
                </c:pt>
                <c:pt idx="11">
                  <c:v>10344.698764931803</c:v>
                </c:pt>
                <c:pt idx="12">
                  <c:v>10625.158685204966</c:v>
                </c:pt>
                <c:pt idx="13">
                  <c:v>10983.499286191929</c:v>
                </c:pt>
                <c:pt idx="14">
                  <c:v>11416.211071667081</c:v>
                </c:pt>
                <c:pt idx="15">
                  <c:v>11870.825494226689</c:v>
                </c:pt>
                <c:pt idx="16">
                  <c:v>12266.367330457202</c:v>
                </c:pt>
                <c:pt idx="17">
                  <c:v>12441.971796983527</c:v>
                </c:pt>
                <c:pt idx="18">
                  <c:v>12616.029146029245</c:v>
                </c:pt>
                <c:pt idx="19">
                  <c:v>12843.397786634725</c:v>
                </c:pt>
                <c:pt idx="20">
                  <c:v>13226.974363229048</c:v>
                </c:pt>
                <c:pt idx="21">
                  <c:v>13396.485895073358</c:v>
                </c:pt>
              </c:numCache>
            </c:numRef>
          </c:xVal>
          <c:yVal>
            <c:numRef>
              <c:f>'[FAO_Food_Security_Indicators.xlsx]GDP-Regions (2)'!$J$24:$J$45</c:f>
              <c:numCache>
                <c:formatCode>???</c:formatCode>
                <c:ptCount val="22"/>
                <c:pt idx="0">
                  <c:v>2600</c:v>
                </c:pt>
                <c:pt idx="1">
                  <c:v>2610</c:v>
                </c:pt>
                <c:pt idx="2">
                  <c:v>2620</c:v>
                </c:pt>
                <c:pt idx="3">
                  <c:v>2630</c:v>
                </c:pt>
                <c:pt idx="4">
                  <c:v>2650</c:v>
                </c:pt>
                <c:pt idx="5">
                  <c:v>2670</c:v>
                </c:pt>
                <c:pt idx="6">
                  <c:v>2680</c:v>
                </c:pt>
                <c:pt idx="7">
                  <c:v>2690</c:v>
                </c:pt>
                <c:pt idx="8">
                  <c:v>2700</c:v>
                </c:pt>
                <c:pt idx="9">
                  <c:v>2710</c:v>
                </c:pt>
                <c:pt idx="10">
                  <c:v>2710</c:v>
                </c:pt>
                <c:pt idx="11">
                  <c:v>2720</c:v>
                </c:pt>
                <c:pt idx="12">
                  <c:v>2740</c:v>
                </c:pt>
                <c:pt idx="13">
                  <c:v>2750</c:v>
                </c:pt>
                <c:pt idx="14">
                  <c:v>2760</c:v>
                </c:pt>
                <c:pt idx="15">
                  <c:v>2780</c:v>
                </c:pt>
                <c:pt idx="16">
                  <c:v>2800</c:v>
                </c:pt>
                <c:pt idx="17">
                  <c:v>2810</c:v>
                </c:pt>
                <c:pt idx="18">
                  <c:v>2820</c:v>
                </c:pt>
                <c:pt idx="19">
                  <c:v>2830</c:v>
                </c:pt>
                <c:pt idx="20">
                  <c:v>2850</c:v>
                </c:pt>
                <c:pt idx="21">
                  <c:v>2860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'[FAO_Food_Security_Indicators.xlsx]GDP-Regions (2)'!$G$22:$H$22</c:f>
              <c:strCache>
                <c:ptCount val="1"/>
                <c:pt idx="0">
                  <c:v>South Asia</c:v>
                </c:pt>
              </c:strCache>
            </c:strRef>
          </c:tx>
          <c:spPr>
            <a:ln w="50800">
              <a:noFill/>
              <a:prstDash val="sysDot"/>
            </a:ln>
          </c:spPr>
          <c:marker>
            <c:symbol val="triangle"/>
            <c:size val="6"/>
            <c:spPr>
              <a:solidFill>
                <a:srgbClr val="006600"/>
              </a:solidFill>
              <a:ln>
                <a:noFill/>
              </a:ln>
            </c:spPr>
          </c:marker>
          <c:xVal>
            <c:numRef>
              <c:f>'[FAO_Food_Security_Indicators.xlsx]GDP-Regions (2)'!$G$24:$G$45</c:f>
              <c:numCache>
                <c:formatCode>0</c:formatCode>
                <c:ptCount val="22"/>
                <c:pt idx="0">
                  <c:v>1881.0858453199326</c:v>
                </c:pt>
                <c:pt idx="1">
                  <c:v>1915.5353282349361</c:v>
                </c:pt>
                <c:pt idx="2">
                  <c:v>1976.7759586782743</c:v>
                </c:pt>
                <c:pt idx="3">
                  <c:v>2048.6404389609015</c:v>
                </c:pt>
                <c:pt idx="4">
                  <c:v>2140.8573770766343</c:v>
                </c:pt>
                <c:pt idx="5">
                  <c:v>2220.8607177859849</c:v>
                </c:pt>
                <c:pt idx="6">
                  <c:v>2295.4186032822031</c:v>
                </c:pt>
                <c:pt idx="7">
                  <c:v>2381.3980610566146</c:v>
                </c:pt>
                <c:pt idx="8">
                  <c:v>2473.0899746055456</c:v>
                </c:pt>
                <c:pt idx="9">
                  <c:v>2559.2142338533267</c:v>
                </c:pt>
                <c:pt idx="10">
                  <c:v>2617.322845016427</c:v>
                </c:pt>
                <c:pt idx="11">
                  <c:v>2705.4761651534677</c:v>
                </c:pt>
                <c:pt idx="12">
                  <c:v>2827.8379680962112</c:v>
                </c:pt>
                <c:pt idx="13">
                  <c:v>3003.7011738140923</c:v>
                </c:pt>
                <c:pt idx="14">
                  <c:v>3205.7183054591883</c:v>
                </c:pt>
                <c:pt idx="15">
                  <c:v>3436.2540592546807</c:v>
                </c:pt>
                <c:pt idx="16">
                  <c:v>3625.0768419660631</c:v>
                </c:pt>
                <c:pt idx="17">
                  <c:v>3815.9382671704916</c:v>
                </c:pt>
                <c:pt idx="18">
                  <c:v>4022.6895844030537</c:v>
                </c:pt>
                <c:pt idx="19">
                  <c:v>4269.4947043149123</c:v>
                </c:pt>
                <c:pt idx="20">
                  <c:v>4491.8924560826099</c:v>
                </c:pt>
                <c:pt idx="21">
                  <c:v>4587.6426533485628</c:v>
                </c:pt>
              </c:numCache>
            </c:numRef>
          </c:xVal>
          <c:yVal>
            <c:numRef>
              <c:f>'[FAO_Food_Security_Indicators.xlsx]GDP-Regions (2)'!$H$24:$H$45</c:f>
              <c:numCache>
                <c:formatCode>???</c:formatCode>
                <c:ptCount val="22"/>
                <c:pt idx="0">
                  <c:v>2280</c:v>
                </c:pt>
                <c:pt idx="1">
                  <c:v>2270</c:v>
                </c:pt>
                <c:pt idx="2">
                  <c:v>2260</c:v>
                </c:pt>
                <c:pt idx="3">
                  <c:v>2250</c:v>
                </c:pt>
                <c:pt idx="4">
                  <c:v>2290</c:v>
                </c:pt>
                <c:pt idx="5">
                  <c:v>2310</c:v>
                </c:pt>
                <c:pt idx="6">
                  <c:v>2320</c:v>
                </c:pt>
                <c:pt idx="7">
                  <c:v>2340</c:v>
                </c:pt>
                <c:pt idx="8">
                  <c:v>2330</c:v>
                </c:pt>
                <c:pt idx="9">
                  <c:v>2320</c:v>
                </c:pt>
                <c:pt idx="10">
                  <c:v>2290</c:v>
                </c:pt>
                <c:pt idx="11">
                  <c:v>2300</c:v>
                </c:pt>
                <c:pt idx="12">
                  <c:v>2310</c:v>
                </c:pt>
                <c:pt idx="13">
                  <c:v>2320</c:v>
                </c:pt>
                <c:pt idx="14">
                  <c:v>2320</c:v>
                </c:pt>
                <c:pt idx="15">
                  <c:v>2350</c:v>
                </c:pt>
                <c:pt idx="16">
                  <c:v>2370</c:v>
                </c:pt>
                <c:pt idx="17">
                  <c:v>2380</c:v>
                </c:pt>
                <c:pt idx="18">
                  <c:v>2390</c:v>
                </c:pt>
                <c:pt idx="19">
                  <c:v>2410</c:v>
                </c:pt>
                <c:pt idx="20">
                  <c:v>2430</c:v>
                </c:pt>
                <c:pt idx="21">
                  <c:v>2440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'[FAO_Food_Security_Indicators.xlsx]GDP-Regions (2)'!$E$22:$F$22</c:f>
              <c:strCache>
                <c:ptCount val="1"/>
                <c:pt idx="0">
                  <c:v>Sub Saharan Africa</c:v>
                </c:pt>
              </c:strCache>
            </c:strRef>
          </c:tx>
          <c:spPr>
            <a:ln w="38100">
              <a:noFill/>
              <a:prstDash val="solid"/>
            </a:ln>
          </c:spPr>
          <c:marker>
            <c:symbol val="square"/>
            <c:size val="5"/>
            <c:spPr>
              <a:solidFill>
                <a:srgbClr val="0066FF"/>
              </a:solidFill>
              <a:ln>
                <a:noFill/>
                <a:prstDash val="sysDash"/>
              </a:ln>
            </c:spPr>
          </c:marker>
          <c:xVal>
            <c:numRef>
              <c:f>'[FAO_Food_Security_Indicators.xlsx]GDP-Regions (2)'!$E$24:$E$45</c:f>
              <c:numCache>
                <c:formatCode>0</c:formatCode>
                <c:ptCount val="22"/>
                <c:pt idx="0">
                  <c:v>2312.0889232971313</c:v>
                </c:pt>
                <c:pt idx="1">
                  <c:v>2248.5102975359246</c:v>
                </c:pt>
                <c:pt idx="2">
                  <c:v>2197.7447988908048</c:v>
                </c:pt>
                <c:pt idx="3">
                  <c:v>2177.6409897106337</c:v>
                </c:pt>
                <c:pt idx="4">
                  <c:v>2190.2910939939675</c:v>
                </c:pt>
                <c:pt idx="5">
                  <c:v>2218.2648163611761</c:v>
                </c:pt>
                <c:pt idx="6">
                  <c:v>2242.990830543406</c:v>
                </c:pt>
                <c:pt idx="7">
                  <c:v>2247.0525235471855</c:v>
                </c:pt>
                <c:pt idx="8">
                  <c:v>2250.3336211038873</c:v>
                </c:pt>
                <c:pt idx="9">
                  <c:v>2265.4369095072875</c:v>
                </c:pt>
                <c:pt idx="10">
                  <c:v>2291.3830962232146</c:v>
                </c:pt>
                <c:pt idx="11">
                  <c:v>2329.0788364970904</c:v>
                </c:pt>
                <c:pt idx="12">
                  <c:v>2432.4562877369694</c:v>
                </c:pt>
                <c:pt idx="13">
                  <c:v>2550.7969083499142</c:v>
                </c:pt>
                <c:pt idx="14">
                  <c:v>2688.7701692288883</c:v>
                </c:pt>
                <c:pt idx="15">
                  <c:v>2790.7390691486921</c:v>
                </c:pt>
                <c:pt idx="16">
                  <c:v>2894.0871879234596</c:v>
                </c:pt>
                <c:pt idx="17">
                  <c:v>2964.1440903650182</c:v>
                </c:pt>
                <c:pt idx="18">
                  <c:v>3022.1249479844701</c:v>
                </c:pt>
                <c:pt idx="19">
                  <c:v>3071.4934599865142</c:v>
                </c:pt>
                <c:pt idx="20">
                  <c:v>3129.0610233251173</c:v>
                </c:pt>
                <c:pt idx="21">
                  <c:v>3151.4401318435353</c:v>
                </c:pt>
              </c:numCache>
            </c:numRef>
          </c:xVal>
          <c:yVal>
            <c:numRef>
              <c:f>'[FAO_Food_Security_Indicators.xlsx]GDP-Regions (2)'!$F$24:$F$45</c:f>
              <c:numCache>
                <c:formatCode>???</c:formatCode>
                <c:ptCount val="22"/>
                <c:pt idx="0">
                  <c:v>2150</c:v>
                </c:pt>
                <c:pt idx="1">
                  <c:v>2160</c:v>
                </c:pt>
                <c:pt idx="2">
                  <c:v>2170</c:v>
                </c:pt>
                <c:pt idx="3">
                  <c:v>2170</c:v>
                </c:pt>
                <c:pt idx="4">
                  <c:v>2170</c:v>
                </c:pt>
                <c:pt idx="5">
                  <c:v>2170</c:v>
                </c:pt>
                <c:pt idx="6">
                  <c:v>2180</c:v>
                </c:pt>
                <c:pt idx="7">
                  <c:v>2200</c:v>
                </c:pt>
                <c:pt idx="8">
                  <c:v>2210</c:v>
                </c:pt>
                <c:pt idx="9">
                  <c:v>2220</c:v>
                </c:pt>
                <c:pt idx="10">
                  <c:v>2230</c:v>
                </c:pt>
                <c:pt idx="11">
                  <c:v>2250</c:v>
                </c:pt>
                <c:pt idx="12">
                  <c:v>2260</c:v>
                </c:pt>
                <c:pt idx="13">
                  <c:v>2290</c:v>
                </c:pt>
                <c:pt idx="14">
                  <c:v>2310</c:v>
                </c:pt>
                <c:pt idx="15">
                  <c:v>2330</c:v>
                </c:pt>
                <c:pt idx="16">
                  <c:v>2350</c:v>
                </c:pt>
                <c:pt idx="17">
                  <c:v>2360</c:v>
                </c:pt>
                <c:pt idx="18">
                  <c:v>2370</c:v>
                </c:pt>
                <c:pt idx="19">
                  <c:v>2380</c:v>
                </c:pt>
                <c:pt idx="20">
                  <c:v>2400</c:v>
                </c:pt>
                <c:pt idx="21">
                  <c:v>2430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93046960"/>
        <c:axId val="-1393046416"/>
      </c:scatterChart>
      <c:valAx>
        <c:axId val="-13930469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-1393046416"/>
        <c:crosses val="autoZero"/>
        <c:crossBetween val="midCat"/>
      </c:valAx>
      <c:valAx>
        <c:axId val="-1393046416"/>
        <c:scaling>
          <c:orientation val="minMax"/>
          <c:max val="3500"/>
          <c:min val="2000"/>
        </c:scaling>
        <c:delete val="0"/>
        <c:axPos val="l"/>
        <c:majorGridlines/>
        <c:minorGridlines>
          <c:spPr>
            <a:ln>
              <a:prstDash val="dash"/>
            </a:ln>
          </c:spPr>
        </c:minorGridlines>
        <c:numFmt formatCode="???" sourceLinked="1"/>
        <c:majorTickMark val="out"/>
        <c:minorTickMark val="in"/>
        <c:tickLblPos val="nextTo"/>
        <c:crossAx val="-1393046960"/>
        <c:crosses val="autoZero"/>
        <c:crossBetween val="midCat"/>
        <c:majorUnit val="500"/>
        <c:minorUnit val="10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925511999172143E-2"/>
          <c:y val="0.10534565069130138"/>
          <c:w val="0.89578114563636535"/>
          <c:h val="0.80698452063570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'[WB_PovCalNet_RevApr2013.xlsx]1.25-chart'!$E$12</c:f>
              <c:strCache>
                <c:ptCount val="1"/>
                <c:pt idx="0">
                  <c:v>East Asia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'[WB_PovCalNet_RevApr2013.xlsx]1.25-chart'!$D$13:$D$23</c:f>
              <c:numCache>
                <c:formatCode>General</c:formatCode>
                <c:ptCount val="11"/>
                <c:pt idx="0">
                  <c:v>1981</c:v>
                </c:pt>
                <c:pt idx="1">
                  <c:v>1984</c:v>
                </c:pt>
                <c:pt idx="2">
                  <c:v>1987</c:v>
                </c:pt>
                <c:pt idx="3">
                  <c:v>1990</c:v>
                </c:pt>
                <c:pt idx="4">
                  <c:v>1993</c:v>
                </c:pt>
                <c:pt idx="5">
                  <c:v>1996</c:v>
                </c:pt>
                <c:pt idx="6">
                  <c:v>1999</c:v>
                </c:pt>
                <c:pt idx="7">
                  <c:v>2002</c:v>
                </c:pt>
                <c:pt idx="8">
                  <c:v>2005</c:v>
                </c:pt>
                <c:pt idx="9">
                  <c:v>2008</c:v>
                </c:pt>
                <c:pt idx="10">
                  <c:v>2010</c:v>
                </c:pt>
              </c:numCache>
            </c:numRef>
          </c:cat>
          <c:val>
            <c:numRef>
              <c:f>'[WB_PovCalNet_RevApr2013.xlsx]1.25-chart'!$E$13:$E$23</c:f>
              <c:numCache>
                <c:formatCode>General</c:formatCode>
                <c:ptCount val="11"/>
                <c:pt idx="0">
                  <c:v>77.180000000000007</c:v>
                </c:pt>
                <c:pt idx="1">
                  <c:v>65.03</c:v>
                </c:pt>
                <c:pt idx="2">
                  <c:v>54.07</c:v>
                </c:pt>
                <c:pt idx="3">
                  <c:v>56.24</c:v>
                </c:pt>
                <c:pt idx="4">
                  <c:v>50.72</c:v>
                </c:pt>
                <c:pt idx="5">
                  <c:v>35.9</c:v>
                </c:pt>
                <c:pt idx="6">
                  <c:v>35.47</c:v>
                </c:pt>
                <c:pt idx="7">
                  <c:v>27.61</c:v>
                </c:pt>
                <c:pt idx="8">
                  <c:v>17.11</c:v>
                </c:pt>
                <c:pt idx="9">
                  <c:v>14.34</c:v>
                </c:pt>
                <c:pt idx="10">
                  <c:v>12.48</c:v>
                </c:pt>
              </c:numCache>
            </c:numRef>
          </c:val>
        </c:ser>
        <c:ser>
          <c:idx val="1"/>
          <c:order val="1"/>
          <c:tx>
            <c:strRef>
              <c:f>'[WB_PovCalNet_RevApr2013.xlsx]1.25-chart'!$F$12</c:f>
              <c:strCache>
                <c:ptCount val="1"/>
                <c:pt idx="0">
                  <c:v>South Asia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'[WB_PovCalNet_RevApr2013.xlsx]1.25-chart'!$D$13:$D$23</c:f>
              <c:numCache>
                <c:formatCode>General</c:formatCode>
                <c:ptCount val="11"/>
                <c:pt idx="0">
                  <c:v>1981</c:v>
                </c:pt>
                <c:pt idx="1">
                  <c:v>1984</c:v>
                </c:pt>
                <c:pt idx="2">
                  <c:v>1987</c:v>
                </c:pt>
                <c:pt idx="3">
                  <c:v>1990</c:v>
                </c:pt>
                <c:pt idx="4">
                  <c:v>1993</c:v>
                </c:pt>
                <c:pt idx="5">
                  <c:v>1996</c:v>
                </c:pt>
                <c:pt idx="6">
                  <c:v>1999</c:v>
                </c:pt>
                <c:pt idx="7">
                  <c:v>2002</c:v>
                </c:pt>
                <c:pt idx="8">
                  <c:v>2005</c:v>
                </c:pt>
                <c:pt idx="9">
                  <c:v>2008</c:v>
                </c:pt>
                <c:pt idx="10">
                  <c:v>2010</c:v>
                </c:pt>
              </c:numCache>
            </c:numRef>
          </c:cat>
          <c:val>
            <c:numRef>
              <c:f>'[WB_PovCalNet_RevApr2013.xlsx]1.25-chart'!$F$13:$F$23</c:f>
              <c:numCache>
                <c:formatCode>General</c:formatCode>
                <c:ptCount val="11"/>
                <c:pt idx="0">
                  <c:v>61.14</c:v>
                </c:pt>
                <c:pt idx="1">
                  <c:v>57.42</c:v>
                </c:pt>
                <c:pt idx="2">
                  <c:v>55.3</c:v>
                </c:pt>
                <c:pt idx="3">
                  <c:v>53.81</c:v>
                </c:pt>
                <c:pt idx="4">
                  <c:v>51.72</c:v>
                </c:pt>
                <c:pt idx="5">
                  <c:v>48.58</c:v>
                </c:pt>
                <c:pt idx="6">
                  <c:v>45.1</c:v>
                </c:pt>
                <c:pt idx="7">
                  <c:v>44.28</c:v>
                </c:pt>
                <c:pt idx="8">
                  <c:v>39.43</c:v>
                </c:pt>
                <c:pt idx="9">
                  <c:v>35.97</c:v>
                </c:pt>
                <c:pt idx="10">
                  <c:v>31.03</c:v>
                </c:pt>
              </c:numCache>
            </c:numRef>
          </c:val>
        </c:ser>
        <c:ser>
          <c:idx val="2"/>
          <c:order val="2"/>
          <c:tx>
            <c:strRef>
              <c:f>'[WB_PovCalNet_RevApr2013.xlsx]1.25-chart'!$G$12</c:f>
              <c:strCache>
                <c:ptCount val="1"/>
                <c:pt idx="0">
                  <c:v>Sub-S. Africa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'[WB_PovCalNet_RevApr2013.xlsx]1.25-chart'!$D$13:$D$23</c:f>
              <c:numCache>
                <c:formatCode>General</c:formatCode>
                <c:ptCount val="11"/>
                <c:pt idx="0">
                  <c:v>1981</c:v>
                </c:pt>
                <c:pt idx="1">
                  <c:v>1984</c:v>
                </c:pt>
                <c:pt idx="2">
                  <c:v>1987</c:v>
                </c:pt>
                <c:pt idx="3">
                  <c:v>1990</c:v>
                </c:pt>
                <c:pt idx="4">
                  <c:v>1993</c:v>
                </c:pt>
                <c:pt idx="5">
                  <c:v>1996</c:v>
                </c:pt>
                <c:pt idx="6">
                  <c:v>1999</c:v>
                </c:pt>
                <c:pt idx="7">
                  <c:v>2002</c:v>
                </c:pt>
                <c:pt idx="8">
                  <c:v>2005</c:v>
                </c:pt>
                <c:pt idx="9">
                  <c:v>2008</c:v>
                </c:pt>
                <c:pt idx="10">
                  <c:v>2010</c:v>
                </c:pt>
              </c:numCache>
            </c:numRef>
          </c:cat>
          <c:val>
            <c:numRef>
              <c:f>'[WB_PovCalNet_RevApr2013.xlsx]1.25-chart'!$G$13:$G$23</c:f>
              <c:numCache>
                <c:formatCode>General</c:formatCode>
                <c:ptCount val="11"/>
                <c:pt idx="0">
                  <c:v>51.45</c:v>
                </c:pt>
                <c:pt idx="1">
                  <c:v>55.15</c:v>
                </c:pt>
                <c:pt idx="2">
                  <c:v>54.44</c:v>
                </c:pt>
                <c:pt idx="3">
                  <c:v>56.53</c:v>
                </c:pt>
                <c:pt idx="4">
                  <c:v>59.4</c:v>
                </c:pt>
                <c:pt idx="5">
                  <c:v>58.13</c:v>
                </c:pt>
                <c:pt idx="6">
                  <c:v>58.01</c:v>
                </c:pt>
                <c:pt idx="7">
                  <c:v>55.69</c:v>
                </c:pt>
                <c:pt idx="8">
                  <c:v>52.31</c:v>
                </c:pt>
                <c:pt idx="9">
                  <c:v>49.15</c:v>
                </c:pt>
                <c:pt idx="10">
                  <c:v>48.47</c:v>
                </c:pt>
              </c:numCache>
            </c:numRef>
          </c:val>
        </c:ser>
        <c:ser>
          <c:idx val="3"/>
          <c:order val="3"/>
          <c:tx>
            <c:strRef>
              <c:f>'[WB_PovCalNet_RevApr2013.xlsx]1.25-chart'!$H$12</c:f>
              <c:strCache>
                <c:ptCount val="1"/>
                <c:pt idx="0">
                  <c:v>Rest of World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numRef>
              <c:f>'[WB_PovCalNet_RevApr2013.xlsx]1.25-chart'!$D$13:$D$23</c:f>
              <c:numCache>
                <c:formatCode>General</c:formatCode>
                <c:ptCount val="11"/>
                <c:pt idx="0">
                  <c:v>1981</c:v>
                </c:pt>
                <c:pt idx="1">
                  <c:v>1984</c:v>
                </c:pt>
                <c:pt idx="2">
                  <c:v>1987</c:v>
                </c:pt>
                <c:pt idx="3">
                  <c:v>1990</c:v>
                </c:pt>
                <c:pt idx="4">
                  <c:v>1993</c:v>
                </c:pt>
                <c:pt idx="5">
                  <c:v>1996</c:v>
                </c:pt>
                <c:pt idx="6">
                  <c:v>1999</c:v>
                </c:pt>
                <c:pt idx="7">
                  <c:v>2002</c:v>
                </c:pt>
                <c:pt idx="8">
                  <c:v>2005</c:v>
                </c:pt>
                <c:pt idx="9">
                  <c:v>2008</c:v>
                </c:pt>
                <c:pt idx="10">
                  <c:v>2010</c:v>
                </c:pt>
              </c:numCache>
            </c:numRef>
          </c:cat>
          <c:val>
            <c:numRef>
              <c:f>'[WB_PovCalNet_RevApr2013.xlsx]1.25-chart'!$H$13:$H$23</c:f>
              <c:numCache>
                <c:formatCode>0.00</c:formatCode>
                <c:ptCount val="11"/>
                <c:pt idx="0">
                  <c:v>7.0376195008897646</c:v>
                </c:pt>
                <c:pt idx="1">
                  <c:v>7.3524216971504899</c:v>
                </c:pt>
                <c:pt idx="2">
                  <c:v>6.5845999012216927</c:v>
                </c:pt>
                <c:pt idx="3">
                  <c:v>6.6671402061672733</c:v>
                </c:pt>
                <c:pt idx="4">
                  <c:v>6.8253642870564759</c:v>
                </c:pt>
                <c:pt idx="5">
                  <c:v>6.9851209900613789</c:v>
                </c:pt>
                <c:pt idx="6">
                  <c:v>7.3536592198893675</c:v>
                </c:pt>
                <c:pt idx="7">
                  <c:v>6.6233503800537861</c:v>
                </c:pt>
                <c:pt idx="8">
                  <c:v>4.8396963860881463</c:v>
                </c:pt>
                <c:pt idx="9">
                  <c:v>3.4841416541971055</c:v>
                </c:pt>
                <c:pt idx="10">
                  <c:v>3.1302748866909393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93052944"/>
        <c:axId val="-1393068720"/>
      </c:barChart>
      <c:catAx>
        <c:axId val="-139305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93068720"/>
        <c:crosses val="autoZero"/>
        <c:auto val="1"/>
        <c:lblAlgn val="ctr"/>
        <c:lblOffset val="100"/>
        <c:noMultiLvlLbl val="0"/>
      </c:catAx>
      <c:valAx>
        <c:axId val="-1393068720"/>
        <c:scaling>
          <c:orientation val="minMax"/>
          <c:max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93052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584410944133526E-2"/>
          <c:y val="0.12612423447069115"/>
          <c:w val="0.49256887240021058"/>
          <c:h val="9.2149268742981919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'[UNUP_RuralUrbanPop.xlsx]WUP2010-Transformed'!$I$3</c:f>
              <c:strCache>
                <c:ptCount val="1"/>
                <c:pt idx="0">
                  <c:v>SS Africa</c:v>
                </c:pt>
              </c:strCache>
            </c:strRef>
          </c:tx>
          <c:spPr>
            <a:ln w="31750">
              <a:solidFill>
                <a:srgbClr val="0066FF"/>
              </a:solidFill>
            </a:ln>
          </c:spPr>
          <c:marker>
            <c:symbol val="square"/>
            <c:size val="7"/>
            <c:spPr>
              <a:noFill/>
              <a:ln w="25400">
                <a:solidFill>
                  <a:srgbClr val="0066FF"/>
                </a:solidFill>
              </a:ln>
            </c:spPr>
          </c:marker>
          <c:cat>
            <c:strRef>
              <c:f>'[UNUP_RuralUrbanPop.xlsx]WUP2010-Transformed'!$G$4:$G$24</c:f>
              <c:strCache>
                <c:ptCount val="21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  <c:pt idx="20">
                  <c:v>2050-2055</c:v>
                </c:pt>
              </c:strCache>
            </c:strRef>
          </c:cat>
          <c:val>
            <c:numRef>
              <c:f>'[UNUP_RuralUrbanPop.xlsx]WUP2010-Transformed'!$I$4:$I$24</c:f>
              <c:numCache>
                <c:formatCode>General</c:formatCode>
                <c:ptCount val="21"/>
                <c:pt idx="0">
                  <c:v>1.67</c:v>
                </c:pt>
                <c:pt idx="1">
                  <c:v>1.73</c:v>
                </c:pt>
                <c:pt idx="2">
                  <c:v>1.86</c:v>
                </c:pt>
                <c:pt idx="3">
                  <c:v>1.99</c:v>
                </c:pt>
                <c:pt idx="4">
                  <c:v>2.13</c:v>
                </c:pt>
                <c:pt idx="5">
                  <c:v>2.21</c:v>
                </c:pt>
                <c:pt idx="6">
                  <c:v>2.2799999999999998</c:v>
                </c:pt>
                <c:pt idx="7">
                  <c:v>2.16</c:v>
                </c:pt>
                <c:pt idx="8">
                  <c:v>2.04</c:v>
                </c:pt>
                <c:pt idx="9">
                  <c:v>1.99</c:v>
                </c:pt>
                <c:pt idx="10">
                  <c:v>1.89</c:v>
                </c:pt>
                <c:pt idx="11">
                  <c:v>1.84</c:v>
                </c:pt>
                <c:pt idx="12">
                  <c:v>1.76</c:v>
                </c:pt>
                <c:pt idx="13">
                  <c:v>1.61</c:v>
                </c:pt>
                <c:pt idx="14">
                  <c:v>1.41</c:v>
                </c:pt>
                <c:pt idx="15">
                  <c:v>1.22</c:v>
                </c:pt>
                <c:pt idx="16">
                  <c:v>1.03</c:v>
                </c:pt>
                <c:pt idx="17">
                  <c:v>0.85</c:v>
                </c:pt>
                <c:pt idx="18">
                  <c:v>0.67</c:v>
                </c:pt>
                <c:pt idx="19">
                  <c:v>0.47</c:v>
                </c:pt>
                <c:pt idx="20">
                  <c:v>0.27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'[UNUP_RuralUrbanPop.xlsx]WUP2010-Transformed'!$H$3</c:f>
              <c:strCache>
                <c:ptCount val="1"/>
                <c:pt idx="0">
                  <c:v>World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square"/>
            <c:size val="7"/>
            <c:spPr>
              <a:noFill/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'[UNUP_RuralUrbanPop.xlsx]WUP2010-Transformed'!$G$4:$G$24</c:f>
              <c:strCache>
                <c:ptCount val="21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  <c:pt idx="20">
                  <c:v>2050-2055</c:v>
                </c:pt>
              </c:strCache>
            </c:strRef>
          </c:cat>
          <c:val>
            <c:numRef>
              <c:f>'[UNUP_RuralUrbanPop.xlsx]WUP2010-Transformed'!$H$4:$H$24</c:f>
              <c:numCache>
                <c:formatCode>General</c:formatCode>
                <c:ptCount val="21"/>
                <c:pt idx="0">
                  <c:v>1.24</c:v>
                </c:pt>
                <c:pt idx="1">
                  <c:v>1.2</c:v>
                </c:pt>
                <c:pt idx="2">
                  <c:v>1.24</c:v>
                </c:pt>
                <c:pt idx="3">
                  <c:v>1.74</c:v>
                </c:pt>
                <c:pt idx="4">
                  <c:v>1.6</c:v>
                </c:pt>
                <c:pt idx="5">
                  <c:v>1.23</c:v>
                </c:pt>
                <c:pt idx="6">
                  <c:v>1.1399999999999999</c:v>
                </c:pt>
                <c:pt idx="7">
                  <c:v>1.1299999999999999</c:v>
                </c:pt>
                <c:pt idx="8">
                  <c:v>0.89</c:v>
                </c:pt>
                <c:pt idx="9">
                  <c:v>0.64</c:v>
                </c:pt>
                <c:pt idx="10">
                  <c:v>0.27</c:v>
                </c:pt>
                <c:pt idx="11">
                  <c:v>0.17</c:v>
                </c:pt>
                <c:pt idx="12">
                  <c:v>0.12</c:v>
                </c:pt>
                <c:pt idx="13">
                  <c:v>0.05</c:v>
                </c:pt>
                <c:pt idx="14">
                  <c:v>-0.04</c:v>
                </c:pt>
                <c:pt idx="15">
                  <c:v>-0.14000000000000001</c:v>
                </c:pt>
                <c:pt idx="16">
                  <c:v>-0.24</c:v>
                </c:pt>
                <c:pt idx="17">
                  <c:v>-0.37</c:v>
                </c:pt>
                <c:pt idx="18">
                  <c:v>-0.51</c:v>
                </c:pt>
                <c:pt idx="19">
                  <c:v>-0.66</c:v>
                </c:pt>
                <c:pt idx="20">
                  <c:v>-0.8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'[UNUP_RuralUrbanPop.xlsx]WUP2010-Transformed'!$J$3</c:f>
              <c:strCache>
                <c:ptCount val="1"/>
                <c:pt idx="0">
                  <c:v>So Asia</c:v>
                </c:pt>
              </c:strCache>
            </c:strRef>
          </c:tx>
          <c:spPr>
            <a:ln w="25400">
              <a:solidFill>
                <a:srgbClr val="006600"/>
              </a:solidFill>
              <a:prstDash val="sysDash"/>
            </a:ln>
          </c:spPr>
          <c:marker>
            <c:symbol val="square"/>
            <c:size val="7"/>
            <c:spPr>
              <a:noFill/>
              <a:ln w="25400">
                <a:solidFill>
                  <a:srgbClr val="006600"/>
                </a:solidFill>
              </a:ln>
            </c:spPr>
          </c:marker>
          <c:cat>
            <c:strRef>
              <c:f>'[UNUP_RuralUrbanPop.xlsx]WUP2010-Transformed'!$G$4:$G$24</c:f>
              <c:strCache>
                <c:ptCount val="21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  <c:pt idx="20">
                  <c:v>2050-2055</c:v>
                </c:pt>
              </c:strCache>
            </c:strRef>
          </c:cat>
          <c:val>
            <c:numRef>
              <c:f>'[UNUP_RuralUrbanPop.xlsx]WUP2010-Transformed'!$J$4:$J$24</c:f>
              <c:numCache>
                <c:formatCode>General</c:formatCode>
                <c:ptCount val="21"/>
                <c:pt idx="0">
                  <c:v>1.69</c:v>
                </c:pt>
                <c:pt idx="1">
                  <c:v>1.91</c:v>
                </c:pt>
                <c:pt idx="2">
                  <c:v>1.94</c:v>
                </c:pt>
                <c:pt idx="3">
                  <c:v>2.0299999999999998</c:v>
                </c:pt>
                <c:pt idx="4">
                  <c:v>1.81</c:v>
                </c:pt>
                <c:pt idx="5">
                  <c:v>1.91</c:v>
                </c:pt>
                <c:pt idx="6">
                  <c:v>1.99</c:v>
                </c:pt>
                <c:pt idx="7">
                  <c:v>1.93</c:v>
                </c:pt>
                <c:pt idx="8">
                  <c:v>1.78</c:v>
                </c:pt>
                <c:pt idx="9">
                  <c:v>1.52</c:v>
                </c:pt>
                <c:pt idx="10">
                  <c:v>1.18</c:v>
                </c:pt>
                <c:pt idx="11">
                  <c:v>0.97</c:v>
                </c:pt>
                <c:pt idx="12">
                  <c:v>0.86</c:v>
                </c:pt>
                <c:pt idx="13">
                  <c:v>0.6</c:v>
                </c:pt>
                <c:pt idx="14">
                  <c:v>0.34</c:v>
                </c:pt>
                <c:pt idx="15">
                  <c:v>0.06</c:v>
                </c:pt>
                <c:pt idx="16">
                  <c:v>-0.21</c:v>
                </c:pt>
                <c:pt idx="17">
                  <c:v>-0.44</c:v>
                </c:pt>
                <c:pt idx="18">
                  <c:v>-0.65</c:v>
                </c:pt>
                <c:pt idx="19">
                  <c:v>-0.85</c:v>
                </c:pt>
                <c:pt idx="20">
                  <c:v>-1.05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93048048"/>
        <c:axId val="-1393047504"/>
      </c:lineChart>
      <c:catAx>
        <c:axId val="-139304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93047504"/>
        <c:crossesAt val="-1.5"/>
        <c:auto val="1"/>
        <c:lblAlgn val="ctr"/>
        <c:lblOffset val="100"/>
        <c:noMultiLvlLbl val="0"/>
      </c:catAx>
      <c:valAx>
        <c:axId val="-1393047504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-139304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98556430446199"/>
          <c:y val="0.4623869932925051"/>
          <c:w val="0.1905424321959755"/>
          <c:h val="0.2679954068241469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[UNPP_DepRatio.xlsx]chart!$G$18</c:f>
              <c:strCache>
                <c:ptCount val="1"/>
                <c:pt idx="0">
                  <c:v>World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[UNPP_DepRatio.xlsx]chart!$H$17:$AB$17</c:f>
              <c:strCach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strCache>
            </c:strRef>
          </c:cat>
          <c:val>
            <c:numRef>
              <c:f>[UNPP_DepRatio.xlsx]chart!$H$18:$AB$18</c:f>
              <c:numCache>
                <c:formatCode>##0.0;\-##0.0;0</c:formatCode>
                <c:ptCount val="21"/>
                <c:pt idx="0">
                  <c:v>65.212000000000003</c:v>
                </c:pt>
                <c:pt idx="1">
                  <c:v>68.831000000000003</c:v>
                </c:pt>
                <c:pt idx="2">
                  <c:v>73.015000000000001</c:v>
                </c:pt>
                <c:pt idx="3">
                  <c:v>75.224000000000004</c:v>
                </c:pt>
                <c:pt idx="4">
                  <c:v>74.828999999999994</c:v>
                </c:pt>
                <c:pt idx="5">
                  <c:v>73.616</c:v>
                </c:pt>
                <c:pt idx="6">
                  <c:v>70.269000000000005</c:v>
                </c:pt>
                <c:pt idx="7">
                  <c:v>66.149000000000001</c:v>
                </c:pt>
                <c:pt idx="8">
                  <c:v>63.77</c:v>
                </c:pt>
                <c:pt idx="9">
                  <c:v>62.161000000000001</c:v>
                </c:pt>
                <c:pt idx="10">
                  <c:v>58.957999999999998</c:v>
                </c:pt>
                <c:pt idx="11">
                  <c:v>55.030999999999999</c:v>
                </c:pt>
                <c:pt idx="12">
                  <c:v>52.4</c:v>
                </c:pt>
                <c:pt idx="13">
                  <c:v>51.616999999999997</c:v>
                </c:pt>
                <c:pt idx="14">
                  <c:v>52.162999999999997</c:v>
                </c:pt>
                <c:pt idx="15">
                  <c:v>52.478000000000002</c:v>
                </c:pt>
                <c:pt idx="16">
                  <c:v>53.021999999999998</c:v>
                </c:pt>
                <c:pt idx="17">
                  <c:v>54.177999999999997</c:v>
                </c:pt>
                <c:pt idx="18">
                  <c:v>55.493000000000002</c:v>
                </c:pt>
                <c:pt idx="19">
                  <c:v>56.488999999999997</c:v>
                </c:pt>
                <c:pt idx="20">
                  <c:v>58.058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[UNPP_DepRatio.xlsx]chart!$G$19</c:f>
              <c:strCache>
                <c:ptCount val="1"/>
                <c:pt idx="0">
                  <c:v>SSAfrica</c:v>
                </c:pt>
              </c:strCache>
            </c:strRef>
          </c:tx>
          <c:spPr>
            <a:ln w="31750">
              <a:solidFill>
                <a:srgbClr val="0066FF"/>
              </a:solidFill>
            </a:ln>
          </c:spPr>
          <c:marker>
            <c:symbol val="circle"/>
            <c:size val="7"/>
            <c:spPr>
              <a:solidFill>
                <a:srgbClr val="0066FF"/>
              </a:solidFill>
              <a:ln w="25400">
                <a:solidFill>
                  <a:srgbClr val="0066FF"/>
                </a:solidFill>
              </a:ln>
            </c:spPr>
          </c:marker>
          <c:cat>
            <c:strRef>
              <c:f>[UNPP_DepRatio.xlsx]chart!$H$17:$AB$17</c:f>
              <c:strCach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strCache>
            </c:strRef>
          </c:cat>
          <c:val>
            <c:numRef>
              <c:f>[UNPP_DepRatio.xlsx]chart!$H$19:$AB$19</c:f>
              <c:numCache>
                <c:formatCode>##0.0;\-##0.0;0</c:formatCode>
                <c:ptCount val="21"/>
                <c:pt idx="0">
                  <c:v>82.113</c:v>
                </c:pt>
                <c:pt idx="1">
                  <c:v>83.403000000000006</c:v>
                </c:pt>
                <c:pt idx="2">
                  <c:v>85.132999999999996</c:v>
                </c:pt>
                <c:pt idx="3">
                  <c:v>87.417000000000002</c:v>
                </c:pt>
                <c:pt idx="4">
                  <c:v>89.373000000000005</c:v>
                </c:pt>
                <c:pt idx="5">
                  <c:v>91.323999999999998</c:v>
                </c:pt>
                <c:pt idx="6">
                  <c:v>92.721000000000004</c:v>
                </c:pt>
                <c:pt idx="7">
                  <c:v>93.537000000000006</c:v>
                </c:pt>
                <c:pt idx="8">
                  <c:v>93.043999999999997</c:v>
                </c:pt>
                <c:pt idx="9">
                  <c:v>90.596000000000004</c:v>
                </c:pt>
                <c:pt idx="10">
                  <c:v>88.323999999999998</c:v>
                </c:pt>
                <c:pt idx="11">
                  <c:v>86.150999999999996</c:v>
                </c:pt>
                <c:pt idx="12">
                  <c:v>83.85</c:v>
                </c:pt>
                <c:pt idx="13">
                  <c:v>81.216999999999999</c:v>
                </c:pt>
                <c:pt idx="14">
                  <c:v>77.989999999999995</c:v>
                </c:pt>
                <c:pt idx="15">
                  <c:v>74.459999999999994</c:v>
                </c:pt>
                <c:pt idx="16">
                  <c:v>70.653999999999996</c:v>
                </c:pt>
                <c:pt idx="17">
                  <c:v>66.984999999999999</c:v>
                </c:pt>
                <c:pt idx="18">
                  <c:v>64.099000000000004</c:v>
                </c:pt>
                <c:pt idx="19">
                  <c:v>61.887</c:v>
                </c:pt>
                <c:pt idx="20">
                  <c:v>60.05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[UNPP_DepRatio.xlsx]chart!$G$20</c:f>
              <c:strCache>
                <c:ptCount val="1"/>
                <c:pt idx="0">
                  <c:v>SoAsia</c:v>
                </c:pt>
              </c:strCache>
            </c:strRef>
          </c:tx>
          <c:spPr>
            <a:ln w="31750">
              <a:solidFill>
                <a:srgbClr val="006600"/>
              </a:solidFill>
              <a:prstDash val="sysDash"/>
            </a:ln>
          </c:spPr>
          <c:marker>
            <c:symbol val="circle"/>
            <c:size val="7"/>
            <c:spPr>
              <a:solidFill>
                <a:srgbClr val="006600"/>
              </a:solidFill>
              <a:ln w="25400">
                <a:solidFill>
                  <a:srgbClr val="006600"/>
                </a:solidFill>
              </a:ln>
            </c:spPr>
          </c:marker>
          <c:cat>
            <c:strRef>
              <c:f>[UNPP_DepRatio.xlsx]chart!$H$17:$AB$17</c:f>
              <c:strCach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strCache>
            </c:strRef>
          </c:cat>
          <c:val>
            <c:numRef>
              <c:f>[UNPP_DepRatio.xlsx]chart!$H$20:$AB$20</c:f>
              <c:numCache>
                <c:formatCode>##0.0;\-##0.0;0</c:formatCode>
                <c:ptCount val="21"/>
                <c:pt idx="0">
                  <c:v>71.305999999999997</c:v>
                </c:pt>
                <c:pt idx="1">
                  <c:v>74.902000000000001</c:v>
                </c:pt>
                <c:pt idx="2">
                  <c:v>79.14</c:v>
                </c:pt>
                <c:pt idx="3">
                  <c:v>82.846999999999994</c:v>
                </c:pt>
                <c:pt idx="4">
                  <c:v>81.736000000000004</c:v>
                </c:pt>
                <c:pt idx="5">
                  <c:v>80.328999999999994</c:v>
                </c:pt>
                <c:pt idx="6">
                  <c:v>79</c:v>
                </c:pt>
                <c:pt idx="7">
                  <c:v>77.518000000000001</c:v>
                </c:pt>
                <c:pt idx="8">
                  <c:v>75.739999999999995</c:v>
                </c:pt>
                <c:pt idx="9">
                  <c:v>72.024000000000001</c:v>
                </c:pt>
                <c:pt idx="10">
                  <c:v>66.662999999999997</c:v>
                </c:pt>
                <c:pt idx="11">
                  <c:v>60.734000000000002</c:v>
                </c:pt>
                <c:pt idx="12">
                  <c:v>56.116999999999997</c:v>
                </c:pt>
                <c:pt idx="13">
                  <c:v>52.530999999999999</c:v>
                </c:pt>
                <c:pt idx="14">
                  <c:v>50.491999999999997</c:v>
                </c:pt>
                <c:pt idx="15">
                  <c:v>48.606999999999999</c:v>
                </c:pt>
                <c:pt idx="16">
                  <c:v>47.116999999999997</c:v>
                </c:pt>
                <c:pt idx="17">
                  <c:v>46.223999999999997</c:v>
                </c:pt>
                <c:pt idx="18">
                  <c:v>45.938000000000002</c:v>
                </c:pt>
                <c:pt idx="19">
                  <c:v>46.646999999999998</c:v>
                </c:pt>
                <c:pt idx="20">
                  <c:v>48.155999999999999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7196576"/>
        <c:axId val="-1256941792"/>
      </c:lineChart>
      <c:catAx>
        <c:axId val="-196719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56941792"/>
        <c:crosses val="autoZero"/>
        <c:auto val="1"/>
        <c:lblAlgn val="ctr"/>
        <c:lblOffset val="100"/>
        <c:noMultiLvlLbl val="0"/>
      </c:catAx>
      <c:valAx>
        <c:axId val="-1256941792"/>
        <c:scaling>
          <c:orientation val="minMax"/>
          <c:min val="4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1967196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0.62812</cdr:x>
      <cdr:y>0.15254</cdr:y>
    </cdr:from>
    <cdr:to>
      <cdr:x>0.94793</cdr:x>
      <cdr:y>0.22103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85407" y="685800"/>
          <a:ext cx="2232842" cy="307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High-Income Countries</a:t>
          </a:r>
        </a:p>
      </cdr:txBody>
    </cdr:sp>
  </cdr:relSizeAnchor>
  <cdr:relSizeAnchor xmlns:cdr="http://schemas.openxmlformats.org/drawingml/2006/chartDrawing">
    <cdr:from>
      <cdr:x>0.31412</cdr:x>
      <cdr:y>0.43705</cdr:y>
    </cdr:from>
    <cdr:to>
      <cdr:x>0.58222</cdr:x>
      <cdr:y>0.50554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32025" y="2127250"/>
          <a:ext cx="19050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World</a:t>
          </a:r>
          <a:r>
            <a:rPr lang="en-US" sz="1400" b="1" baseline="0" dirty="0"/>
            <a:t> Average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0.17069</cdr:x>
      <cdr:y>0.66797</cdr:y>
    </cdr:from>
    <cdr:to>
      <cdr:x>0.33244</cdr:x>
      <cdr:y>0.73646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12864" y="3251193"/>
          <a:ext cx="1149336" cy="33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6600"/>
              </a:solidFill>
            </a:rPr>
            <a:t>South Asia</a:t>
          </a:r>
        </a:p>
      </cdr:txBody>
    </cdr:sp>
  </cdr:relSizeAnchor>
  <cdr:relSizeAnchor xmlns:cdr="http://schemas.openxmlformats.org/drawingml/2006/chartDrawing">
    <cdr:from>
      <cdr:x>0.13449</cdr:x>
      <cdr:y>0.78343</cdr:y>
    </cdr:from>
    <cdr:to>
      <cdr:x>0.43656</cdr:x>
      <cdr:y>0.85192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38986" y="3522145"/>
          <a:ext cx="2109014" cy="307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66FF"/>
              </a:solidFill>
            </a:rPr>
            <a:t>Sub-Saharan Africa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265" cy="47973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40"/>
            <a:ext cx="3169265" cy="47973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 dirty="0"/>
              <a:t>William A. Masters </a:t>
            </a:r>
            <a:r>
              <a:rPr lang="en-US" dirty="0" smtClean="0"/>
              <a:t>– Tufts University (http</a:t>
            </a:r>
            <a:r>
              <a:rPr lang="en-US" dirty="0"/>
              <a:t>://</a:t>
            </a:r>
            <a:r>
              <a:rPr lang="en-US" dirty="0" smtClean="0"/>
              <a:t>sites.tufts.edu/willmasters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298" y="9119840"/>
            <a:ext cx="3169265" cy="47973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F9FF1D4-DF2B-4ABB-992B-68812D7B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46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265" cy="47973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298" y="1"/>
            <a:ext cx="3169265" cy="47973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E10A8A-07E8-4E26-9985-7F0FFBF837DB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65" y="4559919"/>
            <a:ext cx="5853471" cy="4320866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40"/>
            <a:ext cx="3169265" cy="47973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298" y="9119840"/>
            <a:ext cx="3169265" cy="47973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A9B93B-A708-46BE-8208-358774373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5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D9BA4-B443-4369-B335-F7F1397B15E9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7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8CA38-3CEC-4520-8195-473F99A8BE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9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768F56-356D-4D47-8D55-A65B0581D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0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8CA38-3CEC-4520-8195-473F99A8BE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0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3A7689-2CA0-4FB6-9074-DB5611B87F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2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3E9D2-1085-4077-B33C-996718D9494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1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8CA38-3CEC-4520-8195-473F99A8BE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84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8CA38-3CEC-4520-8195-473F99A8BE4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4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3D8A-6E28-49D0-B4BE-FEB4B8853326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6D49-3A87-4B9C-AB40-D37EEE0D9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704F-F545-4E4B-B213-0FE1D9D0D278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E2AA-A689-448A-96DD-05716F006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3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6F5B-FD86-44F0-9E9B-4DBF53493AFF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6A3B-4B98-48CA-8090-1239CD28E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7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B68A-256D-4CF7-9E0E-582783B4A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9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CE8A-2F4F-4EA9-90EE-455DDAF9BBE2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CCC9-A86D-4118-9E12-8F6576A43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8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5737-8486-48B6-B539-23E3B6B8784B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6AE2-39B0-4DDD-9F52-467A39DDB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3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A84C-D4A0-40CD-89DA-0FFD57AE61D7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9E14-C694-4E7D-BCCD-C48B24670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9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92C4-2C90-4E22-A86E-54D4641E8A8C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1FCB-FD23-49B7-8A4F-7982A59A9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8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6CAC-1DDC-47B3-9755-F93C26A06516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1F15-D708-4986-8771-E39663493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9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9D60-3740-48C7-B628-A89FC92339E5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16CAF-AF9C-46A6-B772-CF6E6AB37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5C60-6DA1-4E17-9874-37DCA2562368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8594-5A9C-45D3-B775-2B50B6011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9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BBE0EA-2604-4A71-A3AB-99857790B1E8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96BFBF-2B62-443B-966F-AFADFF48B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sites.tufts.edu/ameliadarrouzetnardi" TargetMode="External"/><Relationship Id="rId4" Type="http://schemas.openxmlformats.org/officeDocument/2006/relationships/hyperlink" Target="http://sites.tufts.edu/willmaster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research.worldbank.org/PovcalNet/" TargetMode="Externa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hyperlink" Target="http://esa.un.org/unpd/w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hyperlink" Target="http://esa.un.org/unpd/wp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7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914400"/>
            <a:ext cx="9144000" cy="227703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3000"/>
              </a:spcBef>
              <a:spcAft>
                <a:spcPts val="3600"/>
              </a:spcAft>
            </a:pPr>
            <a:r>
              <a:rPr lang="en-US" sz="4000" b="1" dirty="0">
                <a:solidFill>
                  <a:srgbClr val="003399"/>
                </a:solidFill>
              </a:rPr>
              <a:t>Agricultural development </a:t>
            </a:r>
            <a:r>
              <a:rPr lang="en-US" sz="4000" b="1" dirty="0" smtClean="0">
                <a:solidFill>
                  <a:srgbClr val="003399"/>
                </a:solidFill>
              </a:rPr>
              <a:t/>
            </a:r>
            <a:br>
              <a:rPr lang="en-US" sz="4000" b="1" dirty="0" smtClean="0">
                <a:solidFill>
                  <a:srgbClr val="003399"/>
                </a:solidFill>
              </a:rPr>
            </a:br>
            <a:r>
              <a:rPr lang="en-US" sz="4000" b="1" dirty="0" smtClean="0">
                <a:solidFill>
                  <a:srgbClr val="003399"/>
                </a:solidFill>
              </a:rPr>
              <a:t>and </a:t>
            </a:r>
            <a:r>
              <a:rPr lang="en-US" sz="4000" b="1" dirty="0">
                <a:solidFill>
                  <a:srgbClr val="003399"/>
                </a:solidFill>
              </a:rPr>
              <a:t>nutrition improvement </a:t>
            </a:r>
            <a:r>
              <a:rPr lang="en-US" sz="4000" b="1" dirty="0" smtClean="0">
                <a:solidFill>
                  <a:srgbClr val="003399"/>
                </a:solidFill>
              </a:rPr>
              <a:t/>
            </a:r>
            <a:br>
              <a:rPr lang="en-US" sz="4000" b="1" dirty="0" smtClean="0">
                <a:solidFill>
                  <a:srgbClr val="003399"/>
                </a:solidFill>
              </a:rPr>
            </a:br>
            <a:r>
              <a:rPr lang="en-US" sz="4000" b="1" dirty="0" smtClean="0">
                <a:solidFill>
                  <a:srgbClr val="003399"/>
                </a:solidFill>
              </a:rPr>
              <a:t>in </a:t>
            </a:r>
            <a:r>
              <a:rPr lang="en-US" sz="4000" b="1" dirty="0">
                <a:solidFill>
                  <a:srgbClr val="003399"/>
                </a:solidFill>
              </a:rPr>
              <a:t>comparative perspective</a:t>
            </a:r>
            <a:r>
              <a:rPr lang="en-US" sz="4000" b="1" dirty="0" smtClean="0">
                <a:solidFill>
                  <a:srgbClr val="003399"/>
                </a:solidFill>
              </a:rPr>
              <a:t>:</a:t>
            </a:r>
            <a:br>
              <a:rPr lang="en-US" sz="4000" b="1" dirty="0" smtClean="0">
                <a:solidFill>
                  <a:srgbClr val="003399"/>
                </a:solidFill>
              </a:rPr>
            </a:br>
            <a:r>
              <a:rPr lang="en-US" sz="1200" b="1" dirty="0" smtClean="0">
                <a:solidFill>
                  <a:srgbClr val="003399"/>
                </a:solidFill>
              </a:rPr>
              <a:t/>
            </a:r>
            <a:br>
              <a:rPr lang="en-US" sz="1200" b="1" dirty="0" smtClean="0">
                <a:solidFill>
                  <a:srgbClr val="003399"/>
                </a:solidFill>
              </a:rPr>
            </a:br>
            <a:r>
              <a:rPr lang="en-US" sz="4000" b="1" dirty="0" smtClean="0">
                <a:solidFill>
                  <a:srgbClr val="003399"/>
                </a:solidFill>
              </a:rPr>
              <a:t> India</a:t>
            </a:r>
            <a:r>
              <a:rPr lang="en-US" sz="4000" b="1" dirty="0">
                <a:solidFill>
                  <a:srgbClr val="003399"/>
                </a:solidFill>
              </a:rPr>
              <a:t>, Africa and the rest</a:t>
            </a:r>
            <a:endParaRPr lang="en-US" sz="4000" b="1" dirty="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227853" y="3392669"/>
            <a:ext cx="8686800" cy="1909954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  <a:buFontTx/>
              <a:buNone/>
            </a:pPr>
            <a:r>
              <a:rPr lang="en-US" sz="2400" dirty="0" smtClean="0">
                <a:latin typeface="+mj-lt"/>
              </a:rPr>
              <a:t>William A. Masters</a:t>
            </a:r>
            <a:endParaRPr lang="en-US" sz="2400" dirty="0">
              <a:latin typeface="+mj-lt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en-US" sz="1800" dirty="0" smtClean="0">
                <a:latin typeface="+mj-lt"/>
              </a:rPr>
              <a:t>Professor, Friedman School of Nutrition Science and </a:t>
            </a:r>
            <a:r>
              <a:rPr lang="en-US" sz="1800" dirty="0" smtClean="0">
                <a:latin typeface="+mj-lt"/>
              </a:rPr>
              <a:t>Policy, Tufts </a:t>
            </a:r>
            <a:r>
              <a:rPr lang="en-US" sz="1800" dirty="0" smtClean="0">
                <a:latin typeface="+mj-lt"/>
              </a:rPr>
              <a:t>University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en-US" sz="1800" dirty="0" smtClean="0">
                <a:latin typeface="+mj-lt"/>
                <a:hlinkClick r:id="rId4"/>
              </a:rPr>
              <a:t>http</a:t>
            </a:r>
            <a:r>
              <a:rPr lang="en-US" sz="1800" dirty="0" smtClean="0">
                <a:latin typeface="+mj-lt"/>
                <a:hlinkClick r:id="rId4"/>
              </a:rPr>
              <a:t>://</a:t>
            </a:r>
            <a:r>
              <a:rPr lang="en-US" sz="1800" dirty="0" smtClean="0">
                <a:latin typeface="+mj-lt"/>
                <a:hlinkClick r:id="rId4"/>
              </a:rPr>
              <a:t>sites.tufts.edu/willmasters</a:t>
            </a:r>
            <a:r>
              <a:rPr lang="en-US" sz="1800" dirty="0" smtClean="0">
                <a:latin typeface="+mj-lt"/>
              </a:rPr>
              <a:t> 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endParaRPr lang="en-US" sz="1800" dirty="0" smtClean="0">
              <a:latin typeface="+mj-lt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en-US" sz="1800" dirty="0" smtClean="0">
                <a:latin typeface="+mj-lt"/>
              </a:rPr>
              <a:t>with </a:t>
            </a:r>
            <a:r>
              <a:rPr lang="en-US" sz="2400" dirty="0">
                <a:latin typeface="+mj-lt"/>
              </a:rPr>
              <a:t>Amelia F. </a:t>
            </a:r>
            <a:r>
              <a:rPr lang="en-US" sz="2400" dirty="0" err="1">
                <a:latin typeface="+mj-lt"/>
              </a:rPr>
              <a:t>Darrouzet-Nardi</a:t>
            </a:r>
            <a:endParaRPr lang="en-US" sz="2400" dirty="0">
              <a:latin typeface="+mj-lt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en-US" sz="1800" dirty="0" smtClean="0">
                <a:latin typeface="+mj-lt"/>
              </a:rPr>
              <a:t>Doctoral Candidate, </a:t>
            </a:r>
            <a:r>
              <a:rPr lang="en-US" sz="1800" dirty="0"/>
              <a:t>Friedman School of Nutrition Science and </a:t>
            </a:r>
            <a:r>
              <a:rPr lang="en-US" sz="1800" dirty="0" smtClean="0"/>
              <a:t>Policy, Tufts University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buFontTx/>
              <a:buNone/>
            </a:pPr>
            <a:r>
              <a:rPr lang="en-US" sz="1800" dirty="0" smtClean="0">
                <a:latin typeface="+mj-lt"/>
                <a:hlinkClick r:id="rId5"/>
              </a:rPr>
              <a:t>http</a:t>
            </a:r>
            <a:r>
              <a:rPr lang="en-US" sz="1800" dirty="0">
                <a:latin typeface="+mj-lt"/>
                <a:hlinkClick r:id="rId5"/>
              </a:rPr>
              <a:t>://</a:t>
            </a:r>
            <a:r>
              <a:rPr lang="en-US" sz="1800" dirty="0" smtClean="0">
                <a:latin typeface="+mj-lt"/>
                <a:hlinkClick r:id="rId5"/>
              </a:rPr>
              <a:t>sites.tufts.edu/ameliadarrouzetnardi</a:t>
            </a:r>
            <a:endParaRPr lang="en-US" sz="1800" dirty="0">
              <a:solidFill>
                <a:srgbClr val="660033"/>
              </a:solidFill>
              <a:latin typeface="+mj-lt"/>
            </a:endParaRPr>
          </a:p>
        </p:txBody>
      </p:sp>
      <p:pic>
        <p:nvPicPr>
          <p:cNvPr id="35842" name="Picture 2" descr="Tuft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01" y="5791200"/>
            <a:ext cx="233719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9900" y="5578614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660033"/>
                </a:solidFill>
              </a:rPr>
              <a:t>IEG-IFPRI Conference on Innovations in Indian Agriculture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</a:rPr>
              <a:t>New Delhi, 4-5 December 2014</a:t>
            </a:r>
            <a:endParaRPr lang="en-US" sz="20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76" y="-952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71600"/>
            <a:ext cx="7273305" cy="56097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/>
                </a:solidFill>
              </a:rPr>
              <a:t>nutrition improvement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/>
                </a:solidFill>
              </a:rPr>
              <a:t>child heights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child weights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11906" y="3581400"/>
            <a:ext cx="152400" cy="1524000"/>
          </a:xfrm>
          <a:prstGeom prst="roundRect">
            <a:avLst/>
          </a:prstGeom>
          <a:noFill/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5224" y="3733800"/>
            <a:ext cx="159176" cy="1676400"/>
          </a:xfrm>
          <a:prstGeom prst="roundRect">
            <a:avLst/>
          </a:prstGeom>
          <a:noFill/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92193" y="882050"/>
            <a:ext cx="9236193" cy="7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b="1" dirty="0">
                <a:solidFill>
                  <a:srgbClr val="003399"/>
                </a:solidFill>
                <a:latin typeface="+mj-lt"/>
              </a:rPr>
              <a:t>C</a:t>
            </a: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hild heights rose slightly from 1992 to 2005 in India</a:t>
            </a:r>
            <a:endParaRPr lang="en-US" sz="2400" dirty="0">
              <a:solidFill>
                <a:srgbClr val="0081E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90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76" y="-952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71600"/>
            <a:ext cx="7273305" cy="5609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11906" y="3525743"/>
            <a:ext cx="152400" cy="1524000"/>
          </a:xfrm>
          <a:prstGeom prst="roundRect">
            <a:avLst/>
          </a:prstGeom>
          <a:noFill/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5224" y="3678143"/>
            <a:ext cx="159176" cy="1676400"/>
          </a:xfrm>
          <a:prstGeom prst="roundRect">
            <a:avLst/>
          </a:prstGeom>
          <a:noFill/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/>
                </a:solidFill>
              </a:rPr>
              <a:t>nutrition improvement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/>
                </a:solidFill>
              </a:rPr>
              <a:t>child heights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child weights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92193" y="882050"/>
            <a:ext cx="9236193" cy="7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Africans are now poorer but often taller than Indians</a:t>
            </a:r>
            <a:endParaRPr lang="en-US" sz="2400" dirty="0">
              <a:solidFill>
                <a:srgbClr val="0081E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82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76" y="-952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71600"/>
            <a:ext cx="7273305" cy="5609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14947" y="2743200"/>
            <a:ext cx="152400" cy="1828800"/>
          </a:xfrm>
          <a:prstGeom prst="roundRect">
            <a:avLst/>
          </a:prstGeom>
          <a:noFill/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0938" y="2273408"/>
            <a:ext cx="153461" cy="1917592"/>
          </a:xfrm>
          <a:prstGeom prst="roundRect">
            <a:avLst/>
          </a:prstGeom>
          <a:noFill/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/>
                </a:solidFill>
              </a:rPr>
              <a:t>nutrition improvement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/>
                </a:solidFill>
              </a:rPr>
              <a:t>child heights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child weights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92193" y="882050"/>
            <a:ext cx="9236193" cy="7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Stunting rates follow mean height but vary more</a:t>
            </a:r>
            <a:endParaRPr lang="en-US" sz="2400" dirty="0">
              <a:solidFill>
                <a:srgbClr val="0081E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3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76" y="-952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71600"/>
            <a:ext cx="7273305" cy="5609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14946" y="2667001"/>
            <a:ext cx="176254" cy="2369480"/>
          </a:xfrm>
          <a:prstGeom prst="roundRect">
            <a:avLst/>
          </a:prstGeom>
          <a:noFill/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0938" y="3505201"/>
            <a:ext cx="153462" cy="1981200"/>
          </a:xfrm>
          <a:prstGeom prst="roundRect">
            <a:avLst/>
          </a:prstGeom>
          <a:noFill/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/>
                </a:solidFill>
              </a:rPr>
              <a:t>nutrition improvement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child heights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/>
                </a:solidFill>
              </a:rPr>
              <a:t>child weights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92193" y="882050"/>
            <a:ext cx="9236193" cy="7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India’s wasting rates worsened from 1992 to 2005</a:t>
            </a:r>
            <a:endParaRPr lang="en-US" sz="2400" dirty="0">
              <a:solidFill>
                <a:srgbClr val="0081E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6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76" y="-952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71600"/>
            <a:ext cx="7273305" cy="5609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14946" y="4343399"/>
            <a:ext cx="149750" cy="1066801"/>
          </a:xfrm>
          <a:prstGeom prst="roundRect">
            <a:avLst/>
          </a:prstGeom>
          <a:noFill/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0938" y="4190999"/>
            <a:ext cx="153462" cy="838201"/>
          </a:xfrm>
          <a:prstGeom prst="roundRect">
            <a:avLst/>
          </a:prstGeom>
          <a:noFill/>
          <a:ln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/>
                </a:solidFill>
              </a:rPr>
              <a:t>nutrition improvement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child heights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/>
                </a:solidFill>
              </a:rPr>
              <a:t>child weights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25275" y="882050"/>
            <a:ext cx="9169276" cy="7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Mean weight-for-height follows wasting &amp; varies less</a:t>
            </a:r>
            <a:endParaRPr lang="en-US" sz="2400" dirty="0">
              <a:solidFill>
                <a:srgbClr val="0081E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In conclusion…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19200" y="16764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Nutrition improvement varies widely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Local confounders modify agriculture’s effects </a:t>
            </a:r>
          </a:p>
          <a:p>
            <a:pPr lvl="2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-- e.g. poor sanitation alters impact of diets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Lots of randomness makes effects hard to see</a:t>
            </a:r>
          </a:p>
          <a:p>
            <a:pPr lvl="2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-- need large sample sizes, expensive surveys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Implications for agriculture are still unclear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Agriculture has many different effects on nutrition</a:t>
            </a:r>
          </a:p>
          <a:p>
            <a:pPr lvl="2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--- e.g. diet diversity, seasonality, caregivers’ time use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But so do non-agricultural factors</a:t>
            </a:r>
          </a:p>
          <a:p>
            <a:pPr lvl="2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-- e.g. impact of mother and grandmother’s health </a:t>
            </a:r>
          </a:p>
          <a:p>
            <a:pPr lvl="2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	today’s children echo nutrition of the 1970s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Success calls for patience and realism as well as ambition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/>
                </a:solidFill>
              </a:rPr>
              <a:t>nutrition improvement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child heights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child weights </a:t>
            </a:r>
          </a:p>
        </p:txBody>
      </p:sp>
    </p:spTree>
    <p:extLst>
      <p:ext uri="{BB962C8B-B14F-4D97-AF65-F5344CB8AC3E}">
        <p14:creationId xmlns:p14="http://schemas.microsoft.com/office/powerpoint/2010/main" val="414906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1723" y="131990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smtClean="0">
                <a:solidFill>
                  <a:srgbClr val="003399"/>
                </a:solidFill>
              </a:rPr>
              <a:t>Thank </a:t>
            </a:r>
            <a:r>
              <a:rPr lang="en-US" sz="4000" b="1" dirty="0" smtClean="0">
                <a:solidFill>
                  <a:srgbClr val="003399"/>
                </a:solidFill>
              </a:rPr>
              <a:t>you!</a:t>
            </a:r>
            <a:endParaRPr lang="en-US" sz="4000" b="1" dirty="0">
              <a:solidFill>
                <a:srgbClr val="003399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/>
                </a:solidFill>
              </a:rPr>
              <a:t>nutrition improvement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child heights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child weights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02224" y="4244788"/>
            <a:ext cx="6553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For other background </a:t>
            </a:r>
            <a:r>
              <a:rPr lang="en-US" sz="2800" b="1" dirty="0" smtClean="0">
                <a:solidFill>
                  <a:prstClr val="black"/>
                </a:solidFill>
              </a:rPr>
              <a:t>papers:</a:t>
            </a:r>
          </a:p>
          <a:p>
            <a: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-- http://sites.tufts.edu/willmasters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For school info:</a:t>
            </a:r>
          </a:p>
          <a:p>
            <a: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-- </a:t>
            </a:r>
            <a:r>
              <a:rPr lang="en-US" sz="2800" dirty="0">
                <a:solidFill>
                  <a:prstClr val="black"/>
                </a:solidFill>
              </a:rPr>
              <a:t>http://nutrition.tufts.edu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47" y="2325058"/>
            <a:ext cx="90297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analysis presented here builds on work with Amelia F. </a:t>
            </a:r>
            <a:r>
              <a:rPr lang="en-US" sz="2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Darrouzet-Nardi</a:t>
            </a:r>
            <a:r>
              <a:rPr lang="en-US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especially </a:t>
            </a:r>
            <a:r>
              <a:rPr lang="en-US" sz="22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“Urbanization</a:t>
            </a:r>
            <a:r>
              <a:rPr lang="en-US" sz="2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market </a:t>
            </a:r>
            <a:r>
              <a:rPr lang="en-US" sz="22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development and </a:t>
            </a:r>
            <a:r>
              <a:rPr lang="en-US" sz="2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malnutrition in farm households: </a:t>
            </a:r>
            <a:r>
              <a:rPr lang="en-US" sz="22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Evidence </a:t>
            </a:r>
            <a:r>
              <a:rPr lang="en-US" sz="2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 the Demographic and Health Surveys, </a:t>
            </a:r>
            <a:r>
              <a:rPr lang="en-US" sz="22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1990-2011.” </a:t>
            </a:r>
            <a:r>
              <a:rPr lang="en-US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(forthcoming 2015).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670" y="-952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81009"/>
              </p:ext>
            </p:extLst>
          </p:nvPr>
        </p:nvGraphicFramePr>
        <p:xfrm>
          <a:off x="0" y="1507999"/>
          <a:ext cx="9110331" cy="5313976"/>
        </p:xfrm>
        <a:graphic>
          <a:graphicData uri="http://schemas.openxmlformats.org/drawingml/2006/table">
            <a:tbl>
              <a:tblPr/>
              <a:tblGrid>
                <a:gridCol w="176934"/>
                <a:gridCol w="1113639"/>
                <a:gridCol w="124895"/>
                <a:gridCol w="468352"/>
                <a:gridCol w="468352"/>
                <a:gridCol w="145710"/>
                <a:gridCol w="555084"/>
                <a:gridCol w="145710"/>
                <a:gridCol w="562024"/>
                <a:gridCol w="593246"/>
                <a:gridCol w="291419"/>
                <a:gridCol w="111016"/>
                <a:gridCol w="1110170"/>
                <a:gridCol w="64514"/>
                <a:gridCol w="618933"/>
                <a:gridCol w="572432"/>
                <a:gridCol w="114487"/>
                <a:gridCol w="572432"/>
                <a:gridCol w="156118"/>
                <a:gridCol w="572432"/>
                <a:gridCol w="57243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Elapsed time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(subnat. reg.)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Elapsed time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subnat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reg.)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0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and Country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</a:t>
                      </a:r>
                    </a:p>
                  </a:txBody>
                  <a:tcPr marL="8082" marR="72739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</a:t>
                      </a:r>
                    </a:p>
                  </a:txBody>
                  <a:tcPr marL="8082" marR="72739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and Country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</a:t>
                      </a:r>
                    </a:p>
                  </a:txBody>
                  <a:tcPr marL="8082" marR="72739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</a:t>
                      </a:r>
                    </a:p>
                  </a:txBody>
                  <a:tcPr marL="8082" marR="72739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0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Asia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Bangladesh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Burkina Faso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Benin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Nepal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Cameroon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Asia average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Guinea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Rest-of-World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Lesotho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Madagascar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Malawi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Mozambique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Namibia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Morocco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Rwanda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Cambodia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Senegal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 average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Tanzania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Uganda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Zimbabwe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0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Worldwide average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 average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039"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Note:  Inclusion criterion is availability of both HAZ and WHZ data for children with rural residence. 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56082" y="1219200"/>
            <a:ext cx="9475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Countries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years and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number of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subnational regions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 the long-difference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panel of DHS surveys</a:t>
            </a:r>
            <a:endParaRPr lang="en-US" dirty="0"/>
          </a:p>
        </p:txBody>
      </p:sp>
      <p:sp>
        <p:nvSpPr>
          <p:cNvPr id="9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nutrition improvement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child heights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child weights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26617"/>
            <a:ext cx="9144000" cy="304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The full set of first &amp; last DHS surveys shown here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26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-401" y="990600"/>
            <a:ext cx="9144000" cy="1981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3000"/>
              </a:spcBef>
              <a:spcAft>
                <a:spcPts val="3600"/>
              </a:spcAft>
            </a:pPr>
            <a:r>
              <a:rPr lang="en-US" sz="3200" b="1" dirty="0">
                <a:solidFill>
                  <a:srgbClr val="003399"/>
                </a:solidFill>
              </a:rPr>
              <a:t>Agricultural development </a:t>
            </a:r>
            <a:r>
              <a:rPr lang="en-US" sz="3200" b="1" dirty="0" smtClean="0">
                <a:solidFill>
                  <a:srgbClr val="003399"/>
                </a:solidFill>
              </a:rPr>
              <a:t>&amp; </a:t>
            </a:r>
            <a:r>
              <a:rPr lang="en-US" sz="3200" b="1" dirty="0">
                <a:solidFill>
                  <a:srgbClr val="003399"/>
                </a:solidFill>
              </a:rPr>
              <a:t>nutrition improvement </a:t>
            </a:r>
            <a:r>
              <a:rPr lang="en-US" sz="3200" b="1" dirty="0" smtClean="0">
                <a:solidFill>
                  <a:srgbClr val="003399"/>
                </a:solidFill>
              </a:rPr>
              <a:t/>
            </a:r>
            <a:br>
              <a:rPr lang="en-US" sz="3200" b="1" dirty="0" smtClean="0">
                <a:solidFill>
                  <a:srgbClr val="003399"/>
                </a:solidFill>
              </a:rPr>
            </a:br>
            <a:r>
              <a:rPr lang="en-US" sz="3200" b="1" dirty="0" smtClean="0">
                <a:solidFill>
                  <a:srgbClr val="003399"/>
                </a:solidFill>
              </a:rPr>
              <a:t>in </a:t>
            </a:r>
            <a:r>
              <a:rPr lang="en-US" sz="3200" b="1" dirty="0">
                <a:solidFill>
                  <a:srgbClr val="003399"/>
                </a:solidFill>
              </a:rPr>
              <a:t>comparative perspective</a:t>
            </a:r>
            <a:r>
              <a:rPr lang="en-US" sz="3200" b="1" dirty="0" smtClean="0">
                <a:solidFill>
                  <a:srgbClr val="003399"/>
                </a:solidFill>
              </a:rPr>
              <a:t>:</a:t>
            </a:r>
            <a:br>
              <a:rPr lang="en-US" sz="3200" b="1" dirty="0" smtClean="0">
                <a:solidFill>
                  <a:srgbClr val="003399"/>
                </a:solidFill>
              </a:rPr>
            </a:br>
            <a:r>
              <a:rPr lang="en-US" sz="1050" b="1" dirty="0" smtClean="0">
                <a:solidFill>
                  <a:srgbClr val="003399"/>
                </a:solidFill>
              </a:rPr>
              <a:t/>
            </a:r>
            <a:br>
              <a:rPr lang="en-US" sz="1050" b="1" dirty="0" smtClean="0">
                <a:solidFill>
                  <a:srgbClr val="003399"/>
                </a:solidFill>
              </a:rPr>
            </a:br>
            <a:r>
              <a:rPr lang="en-US" sz="3200" b="1" dirty="0" smtClean="0">
                <a:solidFill>
                  <a:srgbClr val="003399"/>
                </a:solidFill>
              </a:rPr>
              <a:t> India</a:t>
            </a:r>
            <a:r>
              <a:rPr lang="en-US" sz="3200" b="1" dirty="0">
                <a:solidFill>
                  <a:srgbClr val="003399"/>
                </a:solidFill>
              </a:rPr>
              <a:t>, Africa and the rest</a:t>
            </a:r>
            <a:endParaRPr lang="en-US" sz="3200" b="1" dirty="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219200" y="2819400"/>
            <a:ext cx="723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What’s ahead:</a:t>
            </a:r>
          </a:p>
          <a:p>
            <a:pPr marL="8001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Agricultural development</a:t>
            </a:r>
          </a:p>
          <a:p>
            <a:pPr marL="12573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Common development paths?</a:t>
            </a:r>
          </a:p>
          <a:p>
            <a:pPr marL="12573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Rural demography and age structure</a:t>
            </a:r>
          </a:p>
          <a:p>
            <a:pPr marL="8001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Nutritional improvement</a:t>
            </a:r>
          </a:p>
          <a:p>
            <a:pPr marL="12573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Comparable data by region over time?</a:t>
            </a:r>
          </a:p>
          <a:p>
            <a:pPr marL="12573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Heights and weights</a:t>
            </a:r>
          </a:p>
          <a:p>
            <a:pPr marL="8001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Conclusions</a:t>
            </a:r>
          </a:p>
          <a:p>
            <a:pPr marL="12573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Confounders and randomness</a:t>
            </a:r>
          </a:p>
          <a:p>
            <a:pPr marL="12573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Implications for agricultural innovation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26" descr="pp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648075" y="765175"/>
            <a:ext cx="2794000" cy="2259013"/>
            <a:chOff x="3648075" y="765175"/>
            <a:chExt cx="2794000" cy="2259013"/>
          </a:xfrm>
        </p:grpSpPr>
        <p:pic>
          <p:nvPicPr>
            <p:cNvPr id="307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0" y="1128713"/>
              <a:ext cx="814388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648075" y="765175"/>
              <a:ext cx="27940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Nutrition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outcomes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711520"/>
            <a:ext cx="9205912" cy="62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3981450" y="3217863"/>
            <a:ext cx="1427163" cy="13636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013981" y="3436491"/>
            <a:ext cx="1383677" cy="983030"/>
            <a:chOff x="4013981" y="3436491"/>
            <a:chExt cx="1383677" cy="983030"/>
          </a:xfrm>
        </p:grpSpPr>
        <p:sp>
          <p:nvSpPr>
            <p:cNvPr id="28" name="TextBox 27"/>
            <p:cNvSpPr txBox="1"/>
            <p:nvPr/>
          </p:nvSpPr>
          <p:spPr>
            <a:xfrm>
              <a:off x="4077047" y="4091739"/>
              <a:ext cx="1292238" cy="327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Agriculture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54245" y="3436491"/>
              <a:ext cx="1081571" cy="327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Nutrition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" name="Circular Arrow 4"/>
            <p:cNvSpPr/>
            <p:nvPr/>
          </p:nvSpPr>
          <p:spPr>
            <a:xfrm rot="14215764">
              <a:off x="4004300" y="3541067"/>
              <a:ext cx="836613" cy="817252"/>
            </a:xfrm>
            <a:prstGeom prst="circularArrow">
              <a:avLst>
                <a:gd name="adj1" fmla="val 12212"/>
                <a:gd name="adj2" fmla="val 827222"/>
                <a:gd name="adj3" fmla="val 20480144"/>
                <a:gd name="adj4" fmla="val 15586751"/>
                <a:gd name="adj5" fmla="val 1532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ircular Arrow 13"/>
            <p:cNvSpPr/>
            <p:nvPr/>
          </p:nvSpPr>
          <p:spPr>
            <a:xfrm rot="2843976">
              <a:off x="4570725" y="3491068"/>
              <a:ext cx="836613" cy="817252"/>
            </a:xfrm>
            <a:prstGeom prst="circularArrow">
              <a:avLst>
                <a:gd name="adj1" fmla="val 12212"/>
                <a:gd name="adj2" fmla="val 827222"/>
                <a:gd name="adj3" fmla="val 20480144"/>
                <a:gd name="adj4" fmla="val 15586751"/>
                <a:gd name="adj5" fmla="val 1532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57132" y="1786776"/>
            <a:ext cx="4702433" cy="120032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Are there common</a:t>
            </a:r>
          </a:p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development paths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/>
                </a:solidFill>
              </a:rPr>
              <a:t>nutrition improvement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Agricultural develop.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| child heights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child weights </a:t>
            </a:r>
          </a:p>
        </p:txBody>
      </p:sp>
    </p:spTree>
    <p:extLst>
      <p:ext uri="{BB962C8B-B14F-4D97-AF65-F5344CB8AC3E}">
        <p14:creationId xmlns:p14="http://schemas.microsoft.com/office/powerpoint/2010/main" val="36265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26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nutrition improvement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child heights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child weights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30970"/>
            <a:ext cx="8635770" cy="53714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3399"/>
                </a:solidFill>
              </a:rPr>
              <a:t>Common development paths?</a:t>
            </a:r>
            <a:endParaRPr lang="en-US" sz="3600" b="1" dirty="0">
              <a:solidFill>
                <a:srgbClr val="00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2526" y="5765393"/>
            <a:ext cx="9143999" cy="109260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US" sz="1300" dirty="0" smtClean="0"/>
          </a:p>
          <a:p>
            <a:endParaRPr lang="en-US" sz="1300" dirty="0"/>
          </a:p>
          <a:p>
            <a:r>
              <a:rPr lang="en-US" sz="1300" dirty="0" smtClean="0"/>
              <a:t>Source: Author’s calculations, May 2014.  Real income is from World Bank, World Development Indicators (April 2014), downloaded from http://data.worldbank.org.   Food supply is from FAO</a:t>
            </a:r>
            <a:r>
              <a:rPr lang="en-US" sz="1300" dirty="0"/>
              <a:t>, </a:t>
            </a:r>
            <a:r>
              <a:rPr lang="en-US" sz="1300" dirty="0" smtClean="0"/>
              <a:t>Food Security Indicators (December 2013), </a:t>
            </a:r>
            <a:r>
              <a:rPr lang="en-US" sz="1300" dirty="0"/>
              <a:t>downloaded from </a:t>
            </a:r>
            <a:r>
              <a:rPr lang="en-US" sz="1300" dirty="0" smtClean="0"/>
              <a:t>http</a:t>
            </a:r>
            <a:r>
              <a:rPr lang="en-US" sz="1300" dirty="0"/>
              <a:t>://</a:t>
            </a:r>
            <a:r>
              <a:rPr lang="en-US" sz="1300" dirty="0" smtClean="0"/>
              <a:t>www.fao.org/economic/ess/ess-fs.   Each point is a 3-year average, from 1990-92 to 2010-12. 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1250578" y="1664082"/>
            <a:ext cx="71497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Food supply and </a:t>
            </a:r>
            <a:r>
              <a:rPr lang="en-US" sz="2400" dirty="0" smtClean="0"/>
              <a:t>real income by region, 1990-2012</a:t>
            </a:r>
            <a:endParaRPr lang="en-US" sz="2400" kern="0" dirty="0">
              <a:solidFill>
                <a:srgbClr val="0081E2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182575"/>
              </p:ext>
            </p:extLst>
          </p:nvPr>
        </p:nvGraphicFramePr>
        <p:xfrm>
          <a:off x="1310035" y="1981200"/>
          <a:ext cx="6981826" cy="385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2553396" y="5749224"/>
            <a:ext cx="5523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Real income per capita (GDP at 2011 PPP prices)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25170" y="2286000"/>
            <a:ext cx="187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Dietary energy </a:t>
            </a:r>
            <a:r>
              <a:rPr lang="en-US" b="1" dirty="0" smtClean="0"/>
              <a:t>(</a:t>
            </a:r>
            <a:r>
              <a:rPr lang="en-US" b="1" dirty="0" err="1" smtClean="0"/>
              <a:t>kCal</a:t>
            </a:r>
            <a:r>
              <a:rPr lang="en-US" b="1" dirty="0" smtClean="0"/>
              <a:t>/</a:t>
            </a:r>
            <a:r>
              <a:rPr lang="en-US" b="1" dirty="0" err="1" smtClean="0"/>
              <a:t>pers</a:t>
            </a:r>
            <a:r>
              <a:rPr lang="en-US" b="1" dirty="0" smtClean="0"/>
              <a:t>/day</a:t>
            </a:r>
            <a:r>
              <a:rPr lang="en-US" b="1" dirty="0"/>
              <a:t>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970571" y="4197570"/>
            <a:ext cx="2689454" cy="1125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What’s behind this </a:t>
            </a: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Asia-Africa difference?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57400" y="4370588"/>
            <a:ext cx="1828800" cy="952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26" descr="pp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032178"/>
              </p:ext>
            </p:extLst>
          </p:nvPr>
        </p:nvGraphicFramePr>
        <p:xfrm>
          <a:off x="152400" y="1600200"/>
          <a:ext cx="8974076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25400" y="896112"/>
            <a:ext cx="9118600" cy="6866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3399"/>
                </a:solidFill>
              </a:rPr>
              <a:t>Africa’s impoverishment  is relatively recent </a:t>
            </a:r>
            <a:br>
              <a:rPr lang="en-US" sz="3200" b="1" dirty="0" smtClean="0">
                <a:solidFill>
                  <a:srgbClr val="003399"/>
                </a:solidFill>
              </a:rPr>
            </a:br>
            <a:r>
              <a:rPr lang="en-US" sz="2400" b="1" dirty="0">
                <a:solidFill>
                  <a:srgbClr val="003399"/>
                </a:solidFill>
              </a:rPr>
              <a:t>O</a:t>
            </a:r>
            <a:r>
              <a:rPr lang="en-US" sz="2400" b="1" dirty="0" smtClean="0">
                <a:solidFill>
                  <a:srgbClr val="003399"/>
                </a:solidFill>
              </a:rPr>
              <a:t>nly in the 1990s did they get as poor as S. Asian farmers had been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5400" y="6140450"/>
            <a:ext cx="8813800" cy="73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Source:  Author’s calculation from World Bank (</a:t>
            </a:r>
            <a:r>
              <a:rPr lang="en-US" sz="1400" dirty="0" smtClean="0"/>
              <a:t>2013), </a:t>
            </a:r>
            <a:r>
              <a:rPr lang="en-US" sz="1400" dirty="0" err="1"/>
              <a:t>PovcalNet</a:t>
            </a:r>
            <a:r>
              <a:rPr lang="en-US" sz="1400" dirty="0"/>
              <a:t>  (</a:t>
            </a:r>
            <a:r>
              <a:rPr lang="en-US" sz="1400" dirty="0">
                <a:hlinkClick r:id="rId5"/>
              </a:rPr>
              <a:t>http://iresearch.worldbank.org/PovcalNet/</a:t>
            </a:r>
            <a:r>
              <a:rPr lang="en-US" sz="1400" dirty="0"/>
              <a:t>), updated </a:t>
            </a:r>
            <a:r>
              <a:rPr lang="en-US" sz="1400" dirty="0" smtClean="0"/>
              <a:t>18 </a:t>
            </a:r>
            <a:r>
              <a:rPr lang="en-US" sz="1400" dirty="0"/>
              <a:t>April </a:t>
            </a:r>
            <a:r>
              <a:rPr lang="en-US" sz="1400" dirty="0" smtClean="0"/>
              <a:t>2013.  </a:t>
            </a:r>
            <a:r>
              <a:rPr lang="en-US" sz="1400" dirty="0"/>
              <a:t>Estimates are based on over </a:t>
            </a:r>
            <a:r>
              <a:rPr lang="en-US" sz="1400" dirty="0" smtClean="0"/>
              <a:t>850 </a:t>
            </a:r>
            <a:r>
              <a:rPr lang="en-US" sz="1400" dirty="0"/>
              <a:t>household surveys from </a:t>
            </a:r>
            <a:r>
              <a:rPr lang="en-US" sz="1400" dirty="0" smtClean="0"/>
              <a:t>127 </a:t>
            </a:r>
            <a:r>
              <a:rPr lang="en-US" sz="1400" dirty="0"/>
              <a:t>countries, and refer to per-capita expenditure at purchasing-power parity prices for 2005. </a:t>
            </a:r>
          </a:p>
        </p:txBody>
      </p:sp>
      <p:sp>
        <p:nvSpPr>
          <p:cNvPr id="7" name="Right Arrow 6"/>
          <p:cNvSpPr/>
          <p:nvPr/>
        </p:nvSpPr>
        <p:spPr>
          <a:xfrm rot="21258193">
            <a:off x="2667607" y="2887885"/>
            <a:ext cx="1371600" cy="167117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81E2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712590">
            <a:off x="6366741" y="3039107"/>
            <a:ext cx="1371600" cy="167117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81E2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 rot="21354813">
            <a:off x="1191157" y="3767576"/>
            <a:ext cx="3540275" cy="865248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b="1" dirty="0" smtClean="0">
                <a:solidFill>
                  <a:srgbClr val="0081E2"/>
                </a:solidFill>
              </a:rPr>
              <a:t>In the 1980s &amp; ‘90s, </a:t>
            </a:r>
            <a:r>
              <a:rPr lang="fr-FR" b="1" dirty="0" err="1" smtClean="0">
                <a:solidFill>
                  <a:srgbClr val="0081E2"/>
                </a:solidFill>
              </a:rPr>
              <a:t>Africa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became</a:t>
            </a:r>
            <a:r>
              <a:rPr lang="fr-FR" b="1" dirty="0" smtClean="0">
                <a:solidFill>
                  <a:srgbClr val="0081E2"/>
                </a:solidFill>
              </a:rPr>
              <a:t> more </a:t>
            </a:r>
            <a:r>
              <a:rPr lang="fr-FR" b="1" dirty="0" err="1" smtClean="0">
                <a:solidFill>
                  <a:srgbClr val="0081E2"/>
                </a:solidFill>
              </a:rPr>
              <a:t>impoverished</a:t>
            </a:r>
            <a:r>
              <a:rPr lang="fr-FR" b="1" dirty="0" smtClean="0">
                <a:solidFill>
                  <a:srgbClr val="0081E2"/>
                </a:solidFill>
              </a:rPr>
              <a:t> as South Asian </a:t>
            </a:r>
            <a:r>
              <a:rPr lang="fr-FR" b="1" dirty="0" err="1" smtClean="0">
                <a:solidFill>
                  <a:srgbClr val="0081E2"/>
                </a:solidFill>
              </a:rPr>
              <a:t>poverty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declined</a:t>
            </a:r>
            <a:endParaRPr lang="fr-FR" b="1" dirty="0">
              <a:solidFill>
                <a:srgbClr val="0081E2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 rot="725348">
            <a:off x="5580839" y="2505760"/>
            <a:ext cx="3617071" cy="595873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b="1" dirty="0" err="1" smtClean="0">
                <a:solidFill>
                  <a:srgbClr val="0081E2"/>
                </a:solidFill>
              </a:rPr>
              <a:t>Since</a:t>
            </a:r>
            <a:r>
              <a:rPr lang="fr-FR" b="1" dirty="0" smtClean="0">
                <a:solidFill>
                  <a:srgbClr val="0081E2"/>
                </a:solidFill>
              </a:rPr>
              <a:t> 2000, </a:t>
            </a:r>
            <a:r>
              <a:rPr lang="fr-FR" b="1" dirty="0" err="1" smtClean="0">
                <a:solidFill>
                  <a:srgbClr val="0081E2"/>
                </a:solidFill>
              </a:rPr>
              <a:t>African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poverty</a:t>
            </a:r>
            <a:r>
              <a:rPr lang="fr-FR" b="1" dirty="0" smtClean="0">
                <a:solidFill>
                  <a:srgbClr val="0081E2"/>
                </a:solidFill>
              </a:rPr>
              <a:t> has </a:t>
            </a:r>
            <a:r>
              <a:rPr lang="fr-FR" b="1" dirty="0" err="1" smtClean="0">
                <a:solidFill>
                  <a:srgbClr val="0081E2"/>
                </a:solidFill>
              </a:rPr>
              <a:t>declined</a:t>
            </a:r>
            <a:r>
              <a:rPr lang="fr-FR" b="1" dirty="0" smtClean="0">
                <a:solidFill>
                  <a:srgbClr val="0081E2"/>
                </a:solidFill>
              </a:rPr>
              <a:t> as </a:t>
            </a:r>
            <a:r>
              <a:rPr lang="fr-FR" b="1" dirty="0" err="1" smtClean="0">
                <a:solidFill>
                  <a:srgbClr val="0081E2"/>
                </a:solidFill>
              </a:rPr>
              <a:t>it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did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earlier</a:t>
            </a:r>
            <a:r>
              <a:rPr lang="fr-FR" b="1" dirty="0" smtClean="0">
                <a:solidFill>
                  <a:srgbClr val="0081E2"/>
                </a:solidFill>
              </a:rPr>
              <a:t> in </a:t>
            </a:r>
            <a:r>
              <a:rPr lang="fr-FR" b="1" dirty="0" err="1" smtClean="0">
                <a:solidFill>
                  <a:srgbClr val="0081E2"/>
                </a:solidFill>
              </a:rPr>
              <a:t>Asia</a:t>
            </a:r>
            <a:endParaRPr lang="fr-FR" b="1" dirty="0">
              <a:solidFill>
                <a:srgbClr val="0081E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658112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Poverty rates by region, 1981-2010 (share of population below $1.25/day)</a:t>
            </a:r>
            <a:endParaRPr lang="en-US" sz="2000" b="1" dirty="0"/>
          </a:p>
        </p:txBody>
      </p:sp>
      <p:sp>
        <p:nvSpPr>
          <p:cNvPr id="15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nutrition improvement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child heights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child weights </a:t>
            </a:r>
          </a:p>
        </p:txBody>
      </p:sp>
    </p:spTree>
    <p:extLst>
      <p:ext uri="{BB962C8B-B14F-4D97-AF65-F5344CB8AC3E}">
        <p14:creationId xmlns:p14="http://schemas.microsoft.com/office/powerpoint/2010/main" val="37246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p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26" y="-779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6"/>
          <p:cNvSpPr txBox="1">
            <a:spLocks noChangeArrowheads="1"/>
          </p:cNvSpPr>
          <p:nvPr/>
        </p:nvSpPr>
        <p:spPr bwMode="auto">
          <a:xfrm>
            <a:off x="0" y="5733871"/>
            <a:ext cx="91440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200" dirty="0" smtClean="0">
              <a:solidFill>
                <a:srgbClr val="002060"/>
              </a:solidFill>
            </a:endParaRPr>
          </a:p>
          <a:p>
            <a:endParaRPr lang="en-US" sz="1200" dirty="0">
              <a:solidFill>
                <a:srgbClr val="002060"/>
              </a:solidFill>
            </a:endParaRP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dirty="0" smtClean="0">
                <a:solidFill>
                  <a:srgbClr val="002060"/>
                </a:solidFill>
              </a:rPr>
              <a:t>Source</a:t>
            </a:r>
            <a:r>
              <a:rPr lang="en-US" sz="1200" dirty="0">
                <a:solidFill>
                  <a:srgbClr val="002060"/>
                </a:solidFill>
              </a:rPr>
              <a:t>:  Calculated from </a:t>
            </a:r>
            <a:r>
              <a:rPr lang="en-US" sz="1200" dirty="0" smtClean="0">
                <a:solidFill>
                  <a:srgbClr val="002060"/>
                </a:solidFill>
              </a:rPr>
              <a:t>UN </a:t>
            </a:r>
            <a:r>
              <a:rPr lang="en-US" sz="1200" dirty="0">
                <a:solidFill>
                  <a:srgbClr val="002060"/>
                </a:solidFill>
              </a:rPr>
              <a:t>Population </a:t>
            </a:r>
            <a:r>
              <a:rPr lang="en-US" sz="1200" dirty="0" smtClean="0">
                <a:solidFill>
                  <a:srgbClr val="002060"/>
                </a:solidFill>
              </a:rPr>
              <a:t>Division, World Population Projections (</a:t>
            </a:r>
            <a:r>
              <a:rPr lang="en-US" sz="1200" dirty="0" smtClean="0">
                <a:solidFill>
                  <a:srgbClr val="002060"/>
                </a:solidFill>
                <a:hlinkClick r:id="rId4"/>
              </a:rPr>
              <a:t>http</a:t>
            </a:r>
            <a:r>
              <a:rPr lang="en-US" sz="1200" dirty="0">
                <a:solidFill>
                  <a:srgbClr val="002060"/>
                </a:solidFill>
                <a:hlinkClick r:id="rId4"/>
              </a:rPr>
              <a:t>://</a:t>
            </a:r>
            <a:r>
              <a:rPr lang="en-US" sz="1200" dirty="0" smtClean="0">
                <a:solidFill>
                  <a:srgbClr val="002060"/>
                </a:solidFill>
                <a:hlinkClick r:id="rId4"/>
              </a:rPr>
              <a:t>esa.un.org/unpd/wpp</a:t>
            </a:r>
            <a:r>
              <a:rPr lang="en-US" sz="1200" dirty="0" smtClean="0">
                <a:solidFill>
                  <a:srgbClr val="002060"/>
                </a:solidFill>
              </a:rPr>
              <a:t>), based on UN </a:t>
            </a:r>
            <a:r>
              <a:rPr lang="en-US" sz="1200" dirty="0">
                <a:solidFill>
                  <a:srgbClr val="002060"/>
                </a:solidFill>
              </a:rPr>
              <a:t>Population Prospects: The 2010 Revision and World Urbanization Prospects: The 2011 Revision. 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1158039" y="1913970"/>
          <a:ext cx="7531100" cy="450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1877354" y="4447672"/>
            <a:ext cx="5237318" cy="7620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887E4E"/>
                </a:solidFill>
              </a:rPr>
              <a:t>For the world as a whole,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887E4E"/>
                </a:solidFill>
              </a:rPr>
              <a:t>rural population growth will soon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887E4E"/>
                </a:solidFill>
              </a:rPr>
              <a:t>become negative, allowing more land per farm</a:t>
            </a:r>
            <a:endParaRPr lang="en-US" b="1" dirty="0">
              <a:solidFill>
                <a:srgbClr val="887E4E"/>
              </a:solidFill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695826" y="1618926"/>
            <a:ext cx="8448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Rural </a:t>
            </a:r>
            <a:r>
              <a:rPr lang="fr-FR" b="1" dirty="0"/>
              <a:t>population </a:t>
            </a:r>
            <a:r>
              <a:rPr lang="fr-FR" b="1" dirty="0" err="1" smtClean="0"/>
              <a:t>increase</a:t>
            </a:r>
            <a:r>
              <a:rPr lang="fr-FR" b="1" dirty="0" smtClean="0"/>
              <a:t> in </a:t>
            </a:r>
            <a:r>
              <a:rPr lang="fr-FR" b="1" dirty="0" err="1" smtClean="0"/>
              <a:t>Africa</a:t>
            </a:r>
            <a:r>
              <a:rPr lang="fr-FR" b="1" dirty="0" smtClean="0"/>
              <a:t>, South </a:t>
            </a:r>
            <a:r>
              <a:rPr lang="fr-FR" b="1" dirty="0" err="1" smtClean="0"/>
              <a:t>Asia</a:t>
            </a:r>
            <a:r>
              <a:rPr lang="fr-FR" b="1" dirty="0" smtClean="0"/>
              <a:t> and </a:t>
            </a:r>
            <a:r>
              <a:rPr lang="fr-FR" b="1" dirty="0" err="1" smtClean="0"/>
              <a:t>Worldwide</a:t>
            </a:r>
            <a:r>
              <a:rPr lang="fr-FR" b="1" dirty="0" smtClean="0"/>
              <a:t>, 1950-2050</a:t>
            </a:r>
            <a:endParaRPr lang="fr-FR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43313" y="4104401"/>
            <a:ext cx="5105400" cy="1588"/>
          </a:xfrm>
          <a:prstGeom prst="line">
            <a:avLst/>
          </a:prstGeom>
          <a:ln w="88900">
            <a:solidFill>
              <a:schemeClr val="bg1">
                <a:lumMod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-88726" y="795298"/>
            <a:ext cx="9296400" cy="76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Africa faces </a:t>
            </a: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more rural population </a:t>
            </a: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growth than India</a:t>
            </a:r>
          </a:p>
          <a:p>
            <a:pPr lvl="0"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3399"/>
                </a:solidFill>
                <a:latin typeface="+mj-lt"/>
              </a:rPr>
              <a:t>Africa’s rural demographic transition is 20 years behind South Asia’s</a:t>
            </a:r>
            <a:endParaRPr lang="en-US" dirty="0">
              <a:solidFill>
                <a:srgbClr val="0081E2"/>
              </a:solidFill>
              <a:latin typeface="+mj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0052" y="1913102"/>
            <a:ext cx="13515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Annual  change </a:t>
            </a:r>
          </a:p>
          <a:p>
            <a:pPr algn="r"/>
            <a:r>
              <a:rPr lang="en-US" dirty="0" smtClean="0"/>
              <a:t>in rural population</a:t>
            </a:r>
          </a:p>
          <a:p>
            <a:pPr algn="r"/>
            <a:r>
              <a:rPr lang="en-US" dirty="0" smtClean="0"/>
              <a:t>(% growth)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85756" y="2180943"/>
            <a:ext cx="1272363" cy="1996226"/>
          </a:xfrm>
          <a:prstGeom prst="rect">
            <a:avLst/>
          </a:prstGeom>
          <a:solidFill>
            <a:srgbClr val="C0C0C0">
              <a:alpha val="2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61516" y="2144538"/>
            <a:ext cx="1348120" cy="34163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b="1" dirty="0" smtClean="0"/>
              <a:t>1990-2014</a:t>
            </a:r>
            <a:endParaRPr lang="en-US" b="1" dirty="0"/>
          </a:p>
        </p:txBody>
      </p:sp>
      <p:sp>
        <p:nvSpPr>
          <p:cNvPr id="17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nutrition improvement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child heights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child weights </a:t>
            </a:r>
          </a:p>
        </p:txBody>
      </p:sp>
    </p:spTree>
    <p:extLst>
      <p:ext uri="{BB962C8B-B14F-4D97-AF65-F5344CB8AC3E}">
        <p14:creationId xmlns:p14="http://schemas.microsoft.com/office/powerpoint/2010/main" val="41716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p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670" y="-952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0833" y="1672651"/>
            <a:ext cx="8074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/>
              <a:t>Child </a:t>
            </a:r>
            <a:r>
              <a:rPr lang="fr-FR" b="1" dirty="0"/>
              <a:t>and </a:t>
            </a:r>
            <a:r>
              <a:rPr lang="fr-FR" b="1" dirty="0" err="1"/>
              <a:t>elderly</a:t>
            </a:r>
            <a:r>
              <a:rPr lang="fr-FR" b="1" dirty="0"/>
              <a:t> </a:t>
            </a:r>
            <a:r>
              <a:rPr lang="fr-FR" b="1" dirty="0" err="1"/>
              <a:t>dependency</a:t>
            </a:r>
            <a:r>
              <a:rPr lang="fr-FR" b="1" dirty="0"/>
              <a:t> rates by </a:t>
            </a:r>
            <a:r>
              <a:rPr lang="fr-FR" b="1" dirty="0" err="1"/>
              <a:t>region</a:t>
            </a:r>
            <a:r>
              <a:rPr lang="fr-FR" b="1" dirty="0"/>
              <a:t> (0-15 and 65+), 1950-2030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33670" y="824753"/>
            <a:ext cx="9171398" cy="7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Africa faces much more child dependency than India</a:t>
            </a:r>
          </a:p>
          <a:p>
            <a:pPr lvl="0" algn="ctr">
              <a:lnSpc>
                <a:spcPct val="90000"/>
              </a:lnSpc>
            </a:pPr>
            <a:r>
              <a:rPr lang="en-US" sz="2400" b="1" dirty="0">
                <a:solidFill>
                  <a:srgbClr val="003399"/>
                </a:solidFill>
                <a:latin typeface="+mj-lt"/>
              </a:rPr>
              <a:t>Africa’s rural demographic transition is 20 years behind South Asia’s</a:t>
            </a:r>
            <a:endParaRPr lang="en-US" sz="2400" dirty="0">
              <a:solidFill>
                <a:srgbClr val="0081E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3662" y="2284985"/>
            <a:ext cx="363991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0081E2"/>
                </a:solidFill>
              </a:rPr>
              <a:t>Africa’s dependency rate is still high but now falling, reversing the earlier “demographic drag”</a:t>
            </a:r>
            <a:endParaRPr lang="en-US" b="1" dirty="0">
              <a:solidFill>
                <a:srgbClr val="0081E2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105322" y="2007986"/>
            <a:ext cx="14769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Children or elderly per 100 adults of working age (16-65)</a:t>
            </a:r>
            <a:endParaRPr lang="en-US" dirty="0"/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5733871"/>
            <a:ext cx="91440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200" dirty="0" smtClean="0">
              <a:solidFill>
                <a:srgbClr val="002060"/>
              </a:solidFill>
            </a:endParaRPr>
          </a:p>
          <a:p>
            <a:endParaRPr lang="en-US" sz="1200" dirty="0">
              <a:solidFill>
                <a:srgbClr val="002060"/>
              </a:solidFill>
            </a:endParaRP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dirty="0" smtClean="0">
                <a:solidFill>
                  <a:srgbClr val="002060"/>
                </a:solidFill>
              </a:rPr>
              <a:t>Source</a:t>
            </a:r>
            <a:r>
              <a:rPr lang="en-US" sz="1200" dirty="0">
                <a:solidFill>
                  <a:srgbClr val="002060"/>
                </a:solidFill>
              </a:rPr>
              <a:t>:  Calculated from </a:t>
            </a:r>
            <a:r>
              <a:rPr lang="en-US" sz="1200" dirty="0" smtClean="0">
                <a:solidFill>
                  <a:srgbClr val="002060"/>
                </a:solidFill>
              </a:rPr>
              <a:t>UN </a:t>
            </a:r>
            <a:r>
              <a:rPr lang="en-US" sz="1200" dirty="0">
                <a:solidFill>
                  <a:srgbClr val="002060"/>
                </a:solidFill>
              </a:rPr>
              <a:t>Population </a:t>
            </a:r>
            <a:r>
              <a:rPr lang="en-US" sz="1200" dirty="0" smtClean="0">
                <a:solidFill>
                  <a:srgbClr val="002060"/>
                </a:solidFill>
              </a:rPr>
              <a:t>Division, World Population Projections (</a:t>
            </a:r>
            <a:r>
              <a:rPr lang="en-US" sz="1200" dirty="0" smtClean="0">
                <a:solidFill>
                  <a:srgbClr val="002060"/>
                </a:solidFill>
                <a:hlinkClick r:id="rId4"/>
              </a:rPr>
              <a:t>http</a:t>
            </a:r>
            <a:r>
              <a:rPr lang="en-US" sz="1200" dirty="0">
                <a:solidFill>
                  <a:srgbClr val="002060"/>
                </a:solidFill>
                <a:hlinkClick r:id="rId4"/>
              </a:rPr>
              <a:t>://</a:t>
            </a:r>
            <a:r>
              <a:rPr lang="en-US" sz="1200" dirty="0" smtClean="0">
                <a:solidFill>
                  <a:srgbClr val="002060"/>
                </a:solidFill>
                <a:hlinkClick r:id="rId4"/>
              </a:rPr>
              <a:t>esa.un.org/unpd/wpp</a:t>
            </a:r>
            <a:r>
              <a:rPr lang="en-US" sz="1200" dirty="0" smtClean="0">
                <a:solidFill>
                  <a:srgbClr val="002060"/>
                </a:solidFill>
              </a:rPr>
              <a:t>), based on UN </a:t>
            </a:r>
            <a:r>
              <a:rPr lang="en-US" sz="1200" dirty="0">
                <a:solidFill>
                  <a:srgbClr val="002060"/>
                </a:solidFill>
              </a:rPr>
              <a:t>Population Prospects: The 2010 Revision and World Urbanization Prospects: The 2011 Revision.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993164" y="2405018"/>
            <a:ext cx="1346033" cy="34163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b="1" dirty="0" smtClean="0"/>
              <a:t>1990-2014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100771"/>
              </p:ext>
            </p:extLst>
          </p:nvPr>
        </p:nvGraphicFramePr>
        <p:xfrm>
          <a:off x="1295601" y="2041983"/>
          <a:ext cx="7466013" cy="443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ectangle 25"/>
          <p:cNvSpPr/>
          <p:nvPr/>
        </p:nvSpPr>
        <p:spPr>
          <a:xfrm>
            <a:off x="4063608" y="2389951"/>
            <a:ext cx="1229610" cy="3574488"/>
          </a:xfrm>
          <a:prstGeom prst="rect">
            <a:avLst/>
          </a:prstGeom>
          <a:solidFill>
            <a:srgbClr val="C0C0C0">
              <a:alpha val="2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nutrition improvement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child heights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child weights </a:t>
            </a:r>
          </a:p>
        </p:txBody>
      </p:sp>
    </p:spTree>
    <p:extLst>
      <p:ext uri="{BB962C8B-B14F-4D97-AF65-F5344CB8AC3E}">
        <p14:creationId xmlns:p14="http://schemas.microsoft.com/office/powerpoint/2010/main" val="1543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670" y="-952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/>
                </a:solidFill>
              </a:rPr>
              <a:t>nutrition improvement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child heights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child weights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92193" y="882050"/>
            <a:ext cx="9236193" cy="7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What is known about nutrition improvement?</a:t>
            </a:r>
            <a:endParaRPr lang="en-US" sz="2400" dirty="0">
              <a:solidFill>
                <a:srgbClr val="0081E2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295400" y="1694333"/>
            <a:ext cx="7727576" cy="485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Heights and weights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Some anthropological and other records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18</a:t>
            </a:r>
            <a:r>
              <a:rPr lang="en-US" sz="2800" baseline="30000" dirty="0" smtClean="0">
                <a:solidFill>
                  <a:prstClr val="black"/>
                </a:solidFill>
              </a:rPr>
              <a:t>th</a:t>
            </a:r>
            <a:r>
              <a:rPr lang="en-US" sz="2800" dirty="0" smtClean="0">
                <a:solidFill>
                  <a:prstClr val="black"/>
                </a:solidFill>
              </a:rPr>
              <a:t> &amp; 19</a:t>
            </a:r>
            <a:r>
              <a:rPr lang="en-US" sz="2800" baseline="30000" dirty="0" smtClean="0">
                <a:solidFill>
                  <a:prstClr val="black"/>
                </a:solidFill>
              </a:rPr>
              <a:t>th</a:t>
            </a:r>
            <a:r>
              <a:rPr lang="en-US" sz="2800" dirty="0" smtClean="0">
                <a:solidFill>
                  <a:prstClr val="black"/>
                </a:solidFill>
              </a:rPr>
              <a:t> c. data on military recruits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Modern surveys of mothers &amp; children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Nutritional inputs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Diets (foods, nutrients and anti-nutrients)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Care (breastfeeding, disease &amp; treatment)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Parents (genes, epigenetics &amp; maternal health)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Nutritional status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Anthropometry (heights, weights, body size)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Biomarkers (blood, urine, body composition)</a:t>
            </a:r>
          </a:p>
        </p:txBody>
      </p:sp>
    </p:spTree>
    <p:extLst>
      <p:ext uri="{BB962C8B-B14F-4D97-AF65-F5344CB8AC3E}">
        <p14:creationId xmlns:p14="http://schemas.microsoft.com/office/powerpoint/2010/main" val="42450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670" y="-952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04542"/>
              </p:ext>
            </p:extLst>
          </p:nvPr>
        </p:nvGraphicFramePr>
        <p:xfrm>
          <a:off x="0" y="2144496"/>
          <a:ext cx="8763000" cy="4661178"/>
        </p:xfrm>
        <a:graphic>
          <a:graphicData uri="http://schemas.openxmlformats.org/drawingml/2006/table">
            <a:tbl>
              <a:tblPr/>
              <a:tblGrid>
                <a:gridCol w="356108"/>
                <a:gridCol w="2241373"/>
                <a:gridCol w="251370"/>
                <a:gridCol w="942632"/>
                <a:gridCol w="942632"/>
                <a:gridCol w="293264"/>
                <a:gridCol w="1117194"/>
                <a:gridCol w="293264"/>
                <a:gridCol w="1131162"/>
                <a:gridCol w="1194001"/>
              </a:tblGrid>
              <a:tr h="35912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year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Elapsed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subnat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reg.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125">
                <a:tc gridSpan="3">
                  <a:txBody>
                    <a:bodyPr/>
                    <a:lstStyle/>
                    <a:p>
                      <a:pPr lvl="0"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and Country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</a:t>
                      </a:r>
                    </a:p>
                  </a:txBody>
                  <a:tcPr marL="8082" marR="72739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</a:t>
                      </a:r>
                    </a:p>
                  </a:txBody>
                  <a:tcPr marL="8082" marR="72739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125">
                <a:tc gridSpan="2">
                  <a:txBody>
                    <a:bodyPr/>
                    <a:lstStyle/>
                    <a:p>
                      <a:pPr lvl="1" algn="l" fontAlgn="b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Asia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9125">
                <a:tc>
                  <a:txBody>
                    <a:bodyPr/>
                    <a:lstStyle/>
                    <a:p>
                      <a:pPr lvl="1"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9125">
                <a:tc>
                  <a:txBody>
                    <a:bodyPr/>
                    <a:lstStyle/>
                    <a:p>
                      <a:pPr lvl="1"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Bangladesh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9125">
                <a:tc>
                  <a:txBody>
                    <a:bodyPr/>
                    <a:lstStyle/>
                    <a:p>
                      <a:pPr lvl="1"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Nepal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125">
                <a:tc>
                  <a:txBody>
                    <a:bodyPr/>
                    <a:lstStyle/>
                    <a:p>
                      <a:pPr lvl="1"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2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S.Asia</a:t>
                      </a:r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9125">
                <a:tc gridSpan="2">
                  <a:txBody>
                    <a:bodyPr/>
                    <a:lstStyle/>
                    <a:p>
                      <a:pPr lvl="1" algn="l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 average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9125">
                <a:tc gridSpan="2">
                  <a:txBody>
                    <a:bodyPr/>
                    <a:lstStyle/>
                    <a:p>
                      <a:pPr lvl="1" algn="l" fontAlgn="b"/>
                      <a:r>
                        <a:rPr lang="en-US" sz="2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</a:t>
                      </a: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average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12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125">
                <a:tc gridSpan="3">
                  <a:txBody>
                    <a:bodyPr/>
                    <a:lstStyle/>
                    <a:p>
                      <a:pPr lvl="1" algn="l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Worldwide average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369">
                <a:tc gridSpan="10"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Note:  Inclusion criterion is availability of both HAZ and WHZ data for children with rural residence. 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599" y="1618128"/>
            <a:ext cx="8927123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Oldest and newest DHS surveys in S. Asia, Africa &amp; the Rest</a:t>
            </a:r>
            <a:endParaRPr lang="en-US" sz="2800" dirty="0"/>
          </a:p>
        </p:txBody>
      </p:sp>
      <p:sp>
        <p:nvSpPr>
          <p:cNvPr id="5" name="TextBox 2"/>
          <p:cNvSpPr txBox="1"/>
          <p:nvPr/>
        </p:nvSpPr>
        <p:spPr>
          <a:xfrm>
            <a:off x="11723" y="10746"/>
            <a:ext cx="9144000" cy="68326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development &amp; </a:t>
            </a:r>
            <a:r>
              <a:rPr lang="en-US" sz="2400" b="1" dirty="0">
                <a:solidFill>
                  <a:schemeClr val="bg1"/>
                </a:solidFill>
              </a:rPr>
              <a:t>nutrition improvement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Agricultural develop.</a:t>
            </a:r>
            <a:r>
              <a:rPr lang="en-US" sz="2400" b="1" dirty="0" smtClean="0">
                <a:solidFill>
                  <a:srgbClr val="A6A6A6"/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| child heights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child weights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92193" y="882050"/>
            <a:ext cx="9236193" cy="7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What is known about </a:t>
            </a:r>
            <a:r>
              <a:rPr lang="en-US" sz="3200" b="1" i="1" dirty="0" smtClean="0">
                <a:solidFill>
                  <a:srgbClr val="003399"/>
                </a:solidFill>
                <a:latin typeface="+mj-lt"/>
              </a:rPr>
              <a:t>rural</a:t>
            </a: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 nutrition improvement?</a:t>
            </a:r>
            <a:endParaRPr lang="en-US" sz="2400" dirty="0">
              <a:solidFill>
                <a:srgbClr val="0081E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50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26720</TotalTime>
  <Words>1357</Words>
  <Application>Microsoft Office PowerPoint</Application>
  <PresentationFormat>On-screen Show (4:3)</PresentationFormat>
  <Paragraphs>495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Agricultural development  and nutrition improvement  in comparative perspective:   India, Africa and the rest</vt:lpstr>
      <vt:lpstr>Agricultural development &amp; nutrition improvement  in comparative perspective:   India, Africa and the rest</vt:lpstr>
      <vt:lpstr>PowerPoint Presentation</vt:lpstr>
      <vt:lpstr>Common development paths?</vt:lpstr>
      <vt:lpstr>Africa’s impoverishment  is relatively recent  Only in the 1990s did they get as poor as S. Asian farmers had been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conclusion…</vt:lpstr>
      <vt:lpstr>PowerPoint Presentation</vt:lpstr>
      <vt:lpstr>The full set of first &amp; last DHS surveys shown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A. Masters</dc:creator>
  <cp:lastModifiedBy>William A. Masters</cp:lastModifiedBy>
  <cp:revision>343</cp:revision>
  <cp:lastPrinted>2014-12-08T11:08:24Z</cp:lastPrinted>
  <dcterms:created xsi:type="dcterms:W3CDTF">2009-02-07T03:12:28Z</dcterms:created>
  <dcterms:modified xsi:type="dcterms:W3CDTF">2014-12-08T11:10:18Z</dcterms:modified>
</cp:coreProperties>
</file>