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5" r:id="rId3"/>
    <p:sldId id="265" r:id="rId4"/>
    <p:sldId id="314" r:id="rId5"/>
    <p:sldId id="339" r:id="rId6"/>
    <p:sldId id="340" r:id="rId7"/>
    <p:sldId id="375" r:id="rId8"/>
    <p:sldId id="341" r:id="rId9"/>
    <p:sldId id="345" r:id="rId10"/>
    <p:sldId id="286" r:id="rId11"/>
    <p:sldId id="287" r:id="rId12"/>
    <p:sldId id="350" r:id="rId13"/>
    <p:sldId id="346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70" r:id="rId22"/>
    <p:sldId id="358" r:id="rId23"/>
    <p:sldId id="359" r:id="rId24"/>
    <p:sldId id="360" r:id="rId25"/>
    <p:sldId id="363" r:id="rId26"/>
    <p:sldId id="362" r:id="rId27"/>
    <p:sldId id="366" r:id="rId28"/>
    <p:sldId id="367" r:id="rId29"/>
    <p:sldId id="372" r:id="rId30"/>
    <p:sldId id="373" r:id="rId31"/>
    <p:sldId id="332" r:id="rId32"/>
    <p:sldId id="334" r:id="rId33"/>
    <p:sldId id="333" r:id="rId34"/>
    <p:sldId id="374" r:id="rId35"/>
    <p:sldId id="327" r:id="rId36"/>
    <p:sldId id="337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50" userDrawn="1">
          <p15:clr>
            <a:srgbClr val="A4A3A4"/>
          </p15:clr>
        </p15:guide>
        <p15:guide id="2" pos="2329" userDrawn="1">
          <p15:clr>
            <a:srgbClr val="A4A3A4"/>
          </p15:clr>
        </p15:guide>
        <p15:guide id="3" orient="horz" pos="3025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008000"/>
    <a:srgbClr val="FF0000"/>
    <a:srgbClr val="4F81BD"/>
    <a:srgbClr val="0070C0"/>
    <a:srgbClr val="00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notesViewPr>
    <p:cSldViewPr>
      <p:cViewPr varScale="1">
        <p:scale>
          <a:sx n="84" d="100"/>
          <a:sy n="84" d="100"/>
        </p:scale>
        <p:origin x="3054" y="108"/>
      </p:cViewPr>
      <p:guideLst>
        <p:guide orient="horz" pos="3050"/>
        <p:guide orient="horz" pos="3025"/>
        <p:guide pos="2329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170691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9" tIns="48089" rIns="96179" bIns="48089" numCol="1" anchor="t" anchorCtr="0" compatLnSpc="1">
            <a:prstTxWarp prst="textNoShape">
              <a:avLst/>
            </a:prstTxWarp>
          </a:bodyPr>
          <a:lstStyle>
            <a:lvl1pPr defTabSz="961499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511" y="1"/>
            <a:ext cx="3170690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9" tIns="48089" rIns="96179" bIns="48089" numCol="1" anchor="t" anchorCtr="0" compatLnSpc="1">
            <a:prstTxWarp prst="textNoShape">
              <a:avLst/>
            </a:prstTxWarp>
          </a:bodyPr>
          <a:lstStyle>
            <a:lvl1pPr algn="r" defTabSz="961499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478"/>
            <a:ext cx="4611757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9" tIns="48089" rIns="96179" bIns="48089" numCol="1" anchor="b" anchorCtr="0" compatLnSpc="1">
            <a:prstTxWarp prst="textNoShape">
              <a:avLst/>
            </a:prstTxWarp>
          </a:bodyPr>
          <a:lstStyle>
            <a:lvl1pPr defTabSz="961499">
              <a:defRPr sz="1200"/>
            </a:lvl1pPr>
          </a:lstStyle>
          <a:p>
            <a:r>
              <a:rPr lang="en-US" sz="1100" dirty="0">
                <a:latin typeface="+mn-lt"/>
              </a:rPr>
              <a:t>Will Masters</a:t>
            </a:r>
          </a:p>
          <a:p>
            <a:r>
              <a:rPr lang="en-US" sz="1100" dirty="0">
                <a:latin typeface="+mn-lt"/>
              </a:rPr>
              <a:t>Friedman School of Nutrition Science &amp; Policy, Tufts University http://sites.tufts.edu/willmasters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511" y="9120478"/>
            <a:ext cx="3170690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9" tIns="48089" rIns="96179" bIns="48089" numCol="1" anchor="b" anchorCtr="0" compatLnSpc="1">
            <a:prstTxWarp prst="textNoShape">
              <a:avLst/>
            </a:prstTxWarp>
          </a:bodyPr>
          <a:lstStyle>
            <a:lvl1pPr algn="r" defTabSz="961499">
              <a:defRPr sz="1200"/>
            </a:lvl1pPr>
          </a:lstStyle>
          <a:p>
            <a:r>
              <a:rPr lang="en-US" sz="1100">
                <a:latin typeface="+mn-lt"/>
              </a:rPr>
              <a:t>Page </a:t>
            </a:r>
            <a:fld id="{CD5263F9-40EA-4E37-A0FC-E24EC2F7DD49}" type="slidenum">
              <a:rPr lang="en-US" sz="1100">
                <a:latin typeface="+mn-lt"/>
              </a:rPr>
              <a:pPr/>
              <a:t>‹#›</a:t>
            </a:fld>
            <a:endParaRPr lang="en-US" sz="11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464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170691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3" tIns="47416" rIns="94833" bIns="474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862" y="1"/>
            <a:ext cx="3170691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3" tIns="47416" rIns="94833" bIns="474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2" y="4560241"/>
            <a:ext cx="5852821" cy="432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3" tIns="47416" rIns="94833" bIns="47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18821"/>
            <a:ext cx="3170691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3" tIns="47416" rIns="94833" bIns="474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862" y="9118821"/>
            <a:ext cx="3170691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3" tIns="47416" rIns="94833" bIns="474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C18881-FEAD-416B-B71D-66E9331E73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D9BA4-B443-4369-B335-F7F1397B15E9}" type="slidenum">
              <a:rPr lang="en-US"/>
              <a:pPr/>
              <a:t>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14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75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082D3-70BF-404A-8F83-2DDE213B21F5}" type="slidenum">
              <a:rPr lang="en-US"/>
              <a:pPr/>
              <a:t>12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8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8BF1A-BABF-42F5-AA2B-16B9A86C127E}" type="slidenum">
              <a:rPr lang="en-US"/>
              <a:pPr/>
              <a:t>13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75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665DC-FE15-4C9B-B6F6-E18174832036}" type="slidenum">
              <a:rPr lang="en-US"/>
              <a:pPr/>
              <a:t>14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8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94DCA-5D43-460E-92AA-A9A6AE113B36}" type="slidenum">
              <a:rPr lang="en-US"/>
              <a:pPr/>
              <a:t>15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3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5AE0D-03BE-49DC-923C-787E4586423C}" type="slidenum">
              <a:rPr lang="en-US"/>
              <a:pPr/>
              <a:t>16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85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C4A8E-D7CE-4BD4-A0EF-0F8650BB590B}" type="slidenum">
              <a:rPr lang="en-US"/>
              <a:pPr/>
              <a:t>17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8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B0C777-D84F-48FB-8D01-17B8C257A653}" type="slidenum">
              <a:rPr lang="en-US"/>
              <a:pPr/>
              <a:t>18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FEFCF-01BF-4F98-899D-A956B8E49EB5}" type="slidenum">
              <a:rPr lang="en-US"/>
              <a:pPr/>
              <a:t>19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75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2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FEFCF-01BF-4F98-899D-A956B8E49EB5}" type="slidenum">
              <a:rPr lang="en-US"/>
              <a:pPr/>
              <a:t>21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11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26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5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7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0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5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0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0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9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5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D9BA4-B443-4369-B335-F7F1397B15E9}" type="slidenum">
              <a:rPr lang="en-US"/>
              <a:pPr/>
              <a:t>36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4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7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6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4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6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8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34D7-3D45-476F-915F-3923019DDBB7}" type="slidenum">
              <a:rPr lang="en-US"/>
              <a:pPr/>
              <a:t>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0111-48EF-4A23-8608-D9FE8532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8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475-502D-4278-B091-5FEECA94D1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E120-7732-4EEF-9CCE-A9A3B29E90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956A3-ACAF-4CE7-9D54-F20CAAA7A3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1E89-3E6B-415A-835C-8C637D938E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9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AE5A-9F16-4B95-9CF8-D576BF5C14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8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6A6-E441-42E3-A448-F8CFF6D35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70E1-F81A-4030-9A0D-62190F7ED4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6588-4326-44F2-B5ED-07B8AECB27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ABB4-B454-440B-AF19-793F0EB57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A6CB-BD41-401D-9840-6D36367E49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6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DB214-4761-49C9-AABC-485B10006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4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sites.tufts.edu/willmaster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image" Target="../media/image18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p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13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3117"/>
            <a:ext cx="9144000" cy="173485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Got baby food?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3600" dirty="0" smtClean="0"/>
              <a:t>Understanding </a:t>
            </a:r>
            <a:r>
              <a:rPr lang="en-US" sz="3600" dirty="0"/>
              <a:t>the market for packaged complementary foods in developing </a:t>
            </a:r>
            <a:r>
              <a:rPr lang="en-US" sz="3600" dirty="0" smtClean="0"/>
              <a:t>countries</a:t>
            </a:r>
            <a:endParaRPr lang="en-US" sz="32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216576" y="3500515"/>
            <a:ext cx="8815952" cy="1178148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buFontTx/>
              <a:buNone/>
            </a:pPr>
            <a:r>
              <a:rPr lang="en-US" b="1" dirty="0" smtClean="0">
                <a:solidFill>
                  <a:schemeClr val="tx2"/>
                </a:solidFill>
                <a:latin typeface="+mj-lt"/>
              </a:rPr>
              <a:t>Will Masters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Friedman School of Nutrition Science and Policy, Tufts University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+mj-lt"/>
                <a:hlinkClick r:id="rId4"/>
              </a:rPr>
              <a:t>http://sites.tufts.edu/willmasters</a:t>
            </a:r>
            <a:endParaRPr lang="en-US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902487"/>
            <a:ext cx="9144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Friedman Seminar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Wednesday, February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3</a:t>
            </a:r>
            <a:r>
              <a:rPr lang="en-US" baseline="30000" dirty="0">
                <a:solidFill>
                  <a:schemeClr val="tx2"/>
                </a:solidFill>
                <a:latin typeface="+mj-lt"/>
              </a:rPr>
              <a:t>r</a:t>
            </a:r>
            <a:r>
              <a:rPr lang="en-US" baseline="30000" dirty="0" smtClean="0">
                <a:solidFill>
                  <a:schemeClr val="tx2"/>
                </a:solidFill>
                <a:latin typeface="+mj-lt"/>
              </a:rPr>
              <a:t>d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2016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1"/>
          <a:stretch/>
        </p:blipFill>
        <p:spPr bwMode="auto">
          <a:xfrm>
            <a:off x="7275340" y="6179903"/>
            <a:ext cx="1587108" cy="5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6872"/>
            <a:ext cx="7772400" cy="45902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i="1" dirty="0" smtClean="0"/>
              <a:t>Accra, Ghana (2010)</a:t>
            </a:r>
            <a:endParaRPr lang="en-US" sz="2000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133757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So what products are most widely available in low-income countries?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7926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3402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One can find </a:t>
            </a:r>
            <a:r>
              <a:rPr lang="en-US" sz="3200" i="1" dirty="0" smtClean="0">
                <a:solidFill>
                  <a:srgbClr val="0070C0"/>
                </a:solidFill>
              </a:rPr>
              <a:t>many</a:t>
            </a:r>
            <a:r>
              <a:rPr lang="en-US" sz="3200" dirty="0" smtClean="0">
                <a:solidFill>
                  <a:srgbClr val="0070C0"/>
                </a:solidFill>
              </a:rPr>
              <a:t> alternatives out there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69636" name="Picture 4" descr="C:\Will-Active\~ResearchProjects\InfantFoods\photos\Uwezo-Ken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3813">
            <a:off x="3203924" y="2089870"/>
            <a:ext cx="1367948" cy="1465045"/>
          </a:xfrm>
          <a:prstGeom prst="rect">
            <a:avLst/>
          </a:prstGeom>
          <a:noFill/>
        </p:spPr>
      </p:pic>
      <p:pic>
        <p:nvPicPr>
          <p:cNvPr id="69637" name="Picture 5" descr="C:\Will-Active\~ResearchProjects\InfantFoods\photos\RuyXalel-Seneg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6983">
            <a:off x="5827456" y="2020046"/>
            <a:ext cx="1157009" cy="1473389"/>
          </a:xfrm>
          <a:prstGeom prst="rect">
            <a:avLst/>
          </a:prstGeom>
          <a:noFill/>
        </p:spPr>
      </p:pic>
      <p:pic>
        <p:nvPicPr>
          <p:cNvPr id="69638" name="Picture 6" descr="C:\Will-Active\~ResearchProjects\InfantFoods\photos\Sinba-Ma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7340">
            <a:off x="4718107" y="2018425"/>
            <a:ext cx="1211662" cy="16201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20824008">
            <a:off x="3710024" y="3466341"/>
            <a:ext cx="1107655" cy="39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Kenya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343172">
            <a:off x="4665163" y="3565131"/>
            <a:ext cx="1107655" cy="39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Mali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21027273">
            <a:off x="6029326" y="3280089"/>
            <a:ext cx="1246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Senegal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8373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In Ghana, </a:t>
            </a:r>
          </a:p>
          <a:p>
            <a:r>
              <a:rPr lang="en-US" i="1" dirty="0" smtClean="0">
                <a:latin typeface="+mj-lt"/>
              </a:rPr>
              <a:t>generic </a:t>
            </a:r>
            <a:r>
              <a:rPr lang="en-US" i="1" dirty="0" err="1" smtClean="0">
                <a:latin typeface="+mj-lt"/>
              </a:rPr>
              <a:t>weanimix</a:t>
            </a:r>
            <a:endParaRPr lang="en-US" i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5385" y="834149"/>
            <a:ext cx="383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Local grain millers’ brands, </a:t>
            </a:r>
          </a:p>
          <a:p>
            <a:r>
              <a:rPr lang="en-US" i="1" dirty="0" smtClean="0">
                <a:latin typeface="+mj-lt"/>
              </a:rPr>
              <a:t>e.g. from elsewhere in Africa:</a:t>
            </a:r>
            <a:endParaRPr lang="en-US" i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1518" y="4291509"/>
            <a:ext cx="2362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i="1" dirty="0" smtClean="0">
                <a:latin typeface="+mj-lt"/>
              </a:rPr>
              <a:t>And various multinationals,  typically sold in supermarkets and pharmacies:</a:t>
            </a:r>
            <a:endParaRPr lang="en-US" i="1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9177"/>
            <a:ext cx="220662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18" y="4299422"/>
            <a:ext cx="3650963" cy="24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72">
            <a:off x="7077024" y="1788194"/>
            <a:ext cx="926143" cy="14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 rot="1327493">
            <a:off x="7345089" y="1507151"/>
            <a:ext cx="1285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Tanzania</a:t>
            </a:r>
            <a:endParaRPr lang="en-US" dirty="0">
              <a:latin typeface="+mj-lt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3247" r="5541" b="8565"/>
          <a:stretch/>
        </p:blipFill>
        <p:spPr bwMode="auto">
          <a:xfrm>
            <a:off x="7943037" y="2344144"/>
            <a:ext cx="1063623" cy="13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29768" y="3611078"/>
            <a:ext cx="151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Cameroon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8" grpId="0"/>
      <p:bldP spid="19" grpId="0"/>
      <p:bldP spid="1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443" y="304800"/>
            <a:ext cx="9321188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150" dirty="0" smtClean="0">
                <a:solidFill>
                  <a:srgbClr val="0070C0"/>
                </a:solidFill>
              </a:rPr>
              <a:t>How do economists explain persistence of fancy brands, when equally-good alternatives are known to exist?</a:t>
            </a:r>
            <a:endParaRPr lang="en-US" sz="3150" dirty="0">
              <a:solidFill>
                <a:srgbClr val="0070C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84582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Advertising.</a:t>
            </a:r>
          </a:p>
          <a:p>
            <a:pPr marL="176213" indent="-176213"/>
            <a:r>
              <a:rPr lang="en-US" sz="2400" dirty="0" smtClean="0"/>
              <a:t>Fancy brands may signal social status</a:t>
            </a:r>
          </a:p>
          <a:p>
            <a:pPr marL="461963" lvl="1" indent="-176213"/>
            <a:r>
              <a:rPr lang="en-US" sz="1800" dirty="0" smtClean="0"/>
              <a:t>sometimes plausible, but can’t explain private use by the poor</a:t>
            </a:r>
            <a:endParaRPr lang="en-US" sz="1600" dirty="0" smtClean="0"/>
          </a:p>
          <a:p>
            <a:pPr marL="176213" indent="-176213"/>
            <a:r>
              <a:rPr lang="en-US" sz="2400" dirty="0"/>
              <a:t>Fancy brands may </a:t>
            </a:r>
            <a:r>
              <a:rPr lang="en-US" sz="2400" dirty="0" smtClean="0"/>
              <a:t>be bought by mistake</a:t>
            </a:r>
            <a:endParaRPr lang="en-US" sz="2400" dirty="0"/>
          </a:p>
          <a:p>
            <a:pPr marL="461963" lvl="1" indent="-176213"/>
            <a:r>
              <a:rPr lang="en-US" sz="1800" dirty="0"/>
              <a:t>sometimes plausible, but </a:t>
            </a:r>
            <a:r>
              <a:rPr lang="en-US" sz="1800" dirty="0" smtClean="0"/>
              <a:t>how often can people be fooled?</a:t>
            </a:r>
            <a:endParaRPr lang="en-US" sz="1600" dirty="0"/>
          </a:p>
          <a:p>
            <a:pPr marL="176213" indent="-176213"/>
            <a:r>
              <a:rPr lang="en-US" sz="2400" dirty="0"/>
              <a:t>Fancy brands </a:t>
            </a:r>
            <a:r>
              <a:rPr lang="en-US" sz="2400" dirty="0" smtClean="0"/>
              <a:t>provide quality assurance</a:t>
            </a:r>
            <a:endParaRPr lang="en-US" sz="2400" dirty="0"/>
          </a:p>
          <a:p>
            <a:pPr marL="461963" lvl="1" indent="-176213"/>
            <a:r>
              <a:rPr lang="en-US" sz="1800" dirty="0" smtClean="0"/>
              <a:t>George Akerlof won Nobel in 2001 for this explanation</a:t>
            </a:r>
          </a:p>
          <a:p>
            <a:pPr marL="855663" lvl="2" indent="-165100">
              <a:spcBef>
                <a:spcPts val="0"/>
              </a:spcBef>
            </a:pPr>
            <a:r>
              <a:rPr lang="en-US" sz="1800" dirty="0" smtClean="0"/>
              <a:t>If buyers can’t see qualities that sellers control, they rely on trust</a:t>
            </a:r>
          </a:p>
          <a:p>
            <a:pPr marL="855663" lvl="2" indent="-165100">
              <a:spcBef>
                <a:spcPts val="0"/>
              </a:spcBef>
            </a:pPr>
            <a:r>
              <a:rPr lang="en-US" sz="1800" dirty="0" smtClean="0"/>
              <a:t>Trust is earned through brand identity, which allows persistently high prices</a:t>
            </a:r>
          </a:p>
          <a:p>
            <a:pPr marL="855663" lvl="2" indent="-165100">
              <a:spcBef>
                <a:spcPts val="0"/>
              </a:spcBef>
            </a:pPr>
            <a:r>
              <a:rPr lang="en-US" sz="1800" dirty="0" smtClean="0"/>
              <a:t>Examples </a:t>
            </a:r>
            <a:r>
              <a:rPr lang="en-US" sz="1800" dirty="0"/>
              <a:t>include specialized legal or medical services, education etc.</a:t>
            </a:r>
          </a:p>
          <a:p>
            <a:pPr marL="461963" lvl="1" indent="-176213"/>
            <a:r>
              <a:rPr lang="en-US" sz="1800" dirty="0" smtClean="0"/>
              <a:t>Infant foods are subject to this kind of market failure</a:t>
            </a:r>
          </a:p>
          <a:p>
            <a:pPr marL="862013" lvl="2" indent="-176213"/>
            <a:r>
              <a:rPr lang="en-US" sz="1800" dirty="0" smtClean="0"/>
              <a:t>Nutrient densities cannot be seen, even during or after feeding</a:t>
            </a:r>
          </a:p>
          <a:p>
            <a:pPr marL="862013" lvl="2" indent="-176213"/>
            <a:r>
              <a:rPr lang="en-US" sz="1800" dirty="0" smtClean="0"/>
              <a:t>Many confounding factors affect child’s appetite, health and growth</a:t>
            </a:r>
          </a:p>
          <a:p>
            <a:pPr lvl="1">
              <a:buNone/>
            </a:pPr>
            <a:r>
              <a:rPr lang="en-US" sz="2000" dirty="0" smtClean="0"/>
              <a:t>=&gt; </a:t>
            </a:r>
            <a:r>
              <a:rPr lang="en-US" sz="2000" b="1" dirty="0" smtClean="0"/>
              <a:t>The only remedy is 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party quality testing and certification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69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4821" y="1066800"/>
            <a:ext cx="91440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indent="45720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b="1" dirty="0" smtClean="0">
                <a:latin typeface="+mj-lt"/>
                <a:cs typeface="Times New Roman" pitchFamily="18" charset="0"/>
              </a:rPr>
              <a:t>All infant </a:t>
            </a:r>
            <a:r>
              <a:rPr lang="en-US" b="1" dirty="0">
                <a:latin typeface="+mj-lt"/>
                <a:cs typeface="Times New Roman" pitchFamily="18" charset="0"/>
              </a:rPr>
              <a:t>foods for sale in Bamako, Mali </a:t>
            </a:r>
            <a:r>
              <a:rPr lang="en-US" b="1" dirty="0" smtClean="0">
                <a:latin typeface="+mj-lt"/>
                <a:cs typeface="Times New Roman" pitchFamily="18" charset="0"/>
              </a:rPr>
              <a:t>(1999)</a:t>
            </a:r>
            <a:endParaRPr lang="en-US" dirty="0">
              <a:latin typeface="+mj-lt"/>
              <a:cs typeface="Times New Roman" pitchFamily="18" charset="0"/>
            </a:endParaRPr>
          </a:p>
          <a:p>
            <a:pPr indent="457200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>
                <a:latin typeface="+mj-lt"/>
                <a:cs typeface="Times New Roman" pitchFamily="18" charset="0"/>
              </a:rPr>
              <a:t>Brand name	Packaging	Retail Prices (FCFA/unit)*	</a:t>
            </a:r>
          </a:p>
          <a:p>
            <a:pPr indent="457200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u="sng" dirty="0">
                <a:latin typeface="+mj-lt"/>
                <a:cs typeface="Times New Roman" pitchFamily="18" charset="0"/>
              </a:rPr>
              <a:t>		Mkt.	Stores	Pharmacy	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Cérélac</a:t>
            </a:r>
            <a:r>
              <a:rPr lang="en-US" sz="2000" dirty="0">
                <a:latin typeface="+mj-lt"/>
                <a:cs typeface="Times New Roman" pitchFamily="18" charset="0"/>
              </a:rPr>
              <a:t> (wheat)	400 g. can	1400	1500	1615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Cérélac</a:t>
            </a:r>
            <a:r>
              <a:rPr lang="en-US" sz="2000" dirty="0">
                <a:latin typeface="+mj-lt"/>
                <a:cs typeface="Times New Roman" pitchFamily="18" charset="0"/>
              </a:rPr>
              <a:t> (wheat)	200 g. box	600		850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Cérélac</a:t>
            </a:r>
            <a:r>
              <a:rPr lang="en-US" sz="2000" dirty="0">
                <a:latin typeface="+mj-lt"/>
                <a:cs typeface="Times New Roman" pitchFamily="18" charset="0"/>
              </a:rPr>
              <a:t> (rice)	400 g. can		1600	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Cérélac</a:t>
            </a:r>
            <a:r>
              <a:rPr lang="en-US" sz="2000" dirty="0">
                <a:latin typeface="+mj-lt"/>
                <a:cs typeface="Times New Roman" pitchFamily="18" charset="0"/>
              </a:rPr>
              <a:t> (wheat/Banana)	400 g. can		1750	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Cérélac</a:t>
            </a:r>
            <a:r>
              <a:rPr lang="en-US" sz="2000" dirty="0">
                <a:latin typeface="+mj-lt"/>
                <a:cs typeface="Times New Roman" pitchFamily="18" charset="0"/>
              </a:rPr>
              <a:t> (wheat +3 fruits)	400 g. can			2240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Blédilac</a:t>
            </a:r>
            <a:r>
              <a:rPr lang="en-US" sz="2000" dirty="0">
                <a:latin typeface="+mj-lt"/>
                <a:cs typeface="Times New Roman" pitchFamily="18" charset="0"/>
              </a:rPr>
              <a:t>** (wheat)	250 g. can			1270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Blédina</a:t>
            </a:r>
            <a:r>
              <a:rPr lang="en-US" sz="2000" dirty="0">
                <a:latin typeface="+mj-lt"/>
                <a:cs typeface="Times New Roman" pitchFamily="18" charset="0"/>
              </a:rPr>
              <a:t>** </a:t>
            </a:r>
            <a:r>
              <a:rPr lang="en-US" sz="2000" dirty="0" err="1">
                <a:latin typeface="+mj-lt"/>
                <a:cs typeface="Times New Roman" pitchFamily="18" charset="0"/>
              </a:rPr>
              <a:t>lactée</a:t>
            </a:r>
            <a:r>
              <a:rPr lang="en-US" sz="2000" dirty="0">
                <a:latin typeface="+mj-lt"/>
                <a:cs typeface="Times New Roman" pitchFamily="18" charset="0"/>
              </a:rPr>
              <a:t> fruits	</a:t>
            </a:r>
            <a:r>
              <a:rPr lang="fr-FR" sz="2000" dirty="0">
                <a:latin typeface="+mj-lt"/>
                <a:cs typeface="Times New Roman" pitchFamily="18" charset="0"/>
              </a:rPr>
              <a:t>250 g. box			1830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err="1">
                <a:latin typeface="+mj-lt"/>
                <a:cs typeface="Times New Roman" pitchFamily="18" charset="0"/>
              </a:rPr>
              <a:t>Farinor</a:t>
            </a:r>
            <a:r>
              <a:rPr lang="en-US" sz="2000" dirty="0">
                <a:latin typeface="+mj-lt"/>
                <a:cs typeface="Times New Roman" pitchFamily="18" charset="0"/>
              </a:rPr>
              <a:t>** (maize/soy)</a:t>
            </a:r>
            <a:r>
              <a:rPr lang="fr-FR" sz="2000" dirty="0">
                <a:latin typeface="+mj-lt"/>
                <a:cs typeface="Times New Roman" pitchFamily="18" charset="0"/>
              </a:rPr>
              <a:t>	</a:t>
            </a:r>
            <a:r>
              <a:rPr lang="en-US" sz="2000" dirty="0">
                <a:latin typeface="+mj-lt"/>
                <a:cs typeface="Times New Roman" pitchFamily="18" charset="0"/>
              </a:rPr>
              <a:t>400 g. box		1690	1750</a:t>
            </a:r>
          </a:p>
          <a:p>
            <a:pPr indent="631825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r>
              <a:rPr lang="en-US" sz="2000" dirty="0" smtClean="0">
                <a:latin typeface="+mj-lt"/>
                <a:cs typeface="Times New Roman" pitchFamily="18" charset="0"/>
              </a:rPr>
              <a:t>UCODAL </a:t>
            </a:r>
            <a:r>
              <a:rPr lang="en-US" sz="2000" dirty="0">
                <a:latin typeface="+mj-lt"/>
                <a:cs typeface="Times New Roman" pitchFamily="18" charset="0"/>
              </a:rPr>
              <a:t>(e.g. </a:t>
            </a:r>
            <a:r>
              <a:rPr lang="en-US" sz="2000" dirty="0" err="1">
                <a:latin typeface="+mj-lt"/>
                <a:cs typeface="Times New Roman" pitchFamily="18" charset="0"/>
              </a:rPr>
              <a:t>Sinba</a:t>
            </a:r>
            <a:r>
              <a:rPr lang="en-US" sz="2000" dirty="0">
                <a:latin typeface="+mj-lt"/>
                <a:cs typeface="Times New Roman" pitchFamily="18" charset="0"/>
              </a:rPr>
              <a:t>)	</a:t>
            </a:r>
            <a:r>
              <a:rPr lang="fr-FR" sz="2000" dirty="0">
                <a:latin typeface="+mj-lt"/>
                <a:cs typeface="Times New Roman" pitchFamily="18" charset="0"/>
              </a:rPr>
              <a:t>200 g. bag 		</a:t>
            </a:r>
            <a:r>
              <a:rPr lang="fr-FR" sz="2000" dirty="0" smtClean="0">
                <a:latin typeface="+mj-lt"/>
                <a:cs typeface="Times New Roman" pitchFamily="18" charset="0"/>
              </a:rPr>
              <a:t>200</a:t>
            </a:r>
          </a:p>
          <a:p>
            <a:pPr indent="457200" eaLnBrk="0" hangingPunct="0">
              <a:tabLst>
                <a:tab pos="631825" algn="l"/>
                <a:tab pos="3657600" algn="l"/>
                <a:tab pos="6234113" algn="l"/>
                <a:tab pos="7143750" algn="l"/>
              </a:tabLst>
            </a:pPr>
            <a:r>
              <a:rPr lang="en-US" sz="2000" u="sng" dirty="0" smtClean="0">
                <a:latin typeface="+mj-lt"/>
                <a:cs typeface="Times New Roman" pitchFamily="18" charset="0"/>
              </a:rPr>
              <a:t>	MISOLA</a:t>
            </a:r>
            <a:r>
              <a:rPr lang="en-US" sz="2000" u="sng" dirty="0">
                <a:latin typeface="+mj-lt"/>
                <a:cs typeface="Times New Roman" pitchFamily="18" charset="0"/>
              </a:rPr>
              <a:t>	</a:t>
            </a:r>
            <a:r>
              <a:rPr lang="fr-FR" sz="2000" u="sng" dirty="0" smtClean="0">
                <a:latin typeface="+mj-lt"/>
                <a:cs typeface="Times New Roman" pitchFamily="18" charset="0"/>
              </a:rPr>
              <a:t>500 g. bag			300		</a:t>
            </a:r>
            <a:endParaRPr lang="en-US" sz="2000" u="sng" dirty="0" smtClean="0">
              <a:latin typeface="+mj-lt"/>
              <a:cs typeface="Times New Roman" pitchFamily="18" charset="0"/>
            </a:endParaRPr>
          </a:p>
          <a:p>
            <a:pPr indent="457200" eaLnBrk="0" hangingPunct="0">
              <a:tabLst>
                <a:tab pos="3651250" algn="l"/>
                <a:tab pos="5310188" algn="l"/>
                <a:tab pos="6234113" algn="l"/>
                <a:tab pos="7143750" algn="l"/>
              </a:tabLst>
            </a:pPr>
            <a:endParaRPr lang="en-US" sz="2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 rot="902485">
            <a:off x="5904616" y="4546655"/>
            <a:ext cx="2092357" cy="54237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3056" y="5276145"/>
            <a:ext cx="394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…but despite low cost had very few sales, except to institutional buyers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0" y="304800"/>
            <a:ext cx="9144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Here is the market I studied first: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021" y="5101132"/>
            <a:ext cx="48768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All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branded imports 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charged much more than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local products, which could be just as 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nutritious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09621" y="2074645"/>
            <a:ext cx="304800" cy="2362200"/>
          </a:xfrm>
          <a:prstGeom prst="leftBrace">
            <a:avLst>
              <a:gd name="adj1" fmla="val 8333"/>
              <a:gd name="adj2" fmla="val 57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20906641" flipV="1">
            <a:off x="235304" y="3452658"/>
            <a:ext cx="359668" cy="1814114"/>
          </a:xfrm>
          <a:custGeom>
            <a:avLst/>
            <a:gdLst>
              <a:gd name="connsiteX0" fmla="*/ 252314 w 466323"/>
              <a:gd name="connsiteY0" fmla="*/ 0 h 1985297"/>
              <a:gd name="connsiteX1" fmla="*/ 28578 w 466323"/>
              <a:gd name="connsiteY1" fmla="*/ 904672 h 1985297"/>
              <a:gd name="connsiteX2" fmla="*/ 28578 w 466323"/>
              <a:gd name="connsiteY2" fmla="*/ 1624519 h 1985297"/>
              <a:gd name="connsiteX3" fmla="*/ 262042 w 466323"/>
              <a:gd name="connsiteY3" fmla="*/ 1935804 h 1985297"/>
              <a:gd name="connsiteX4" fmla="*/ 466323 w 466323"/>
              <a:gd name="connsiteY4" fmla="*/ 1984442 h 1985297"/>
              <a:gd name="connsiteX5" fmla="*/ 466323 w 466323"/>
              <a:gd name="connsiteY5" fmla="*/ 1984442 h 1985297"/>
              <a:gd name="connsiteX0" fmla="*/ 293681 w 468779"/>
              <a:gd name="connsiteY0" fmla="*/ 0 h 1985297"/>
              <a:gd name="connsiteX1" fmla="*/ 31034 w 468779"/>
              <a:gd name="connsiteY1" fmla="*/ 904672 h 1985297"/>
              <a:gd name="connsiteX2" fmla="*/ 31034 w 468779"/>
              <a:gd name="connsiteY2" fmla="*/ 1624519 h 1985297"/>
              <a:gd name="connsiteX3" fmla="*/ 264498 w 468779"/>
              <a:gd name="connsiteY3" fmla="*/ 1935804 h 1985297"/>
              <a:gd name="connsiteX4" fmla="*/ 468779 w 468779"/>
              <a:gd name="connsiteY4" fmla="*/ 1984442 h 1985297"/>
              <a:gd name="connsiteX5" fmla="*/ 468779 w 468779"/>
              <a:gd name="connsiteY5" fmla="*/ 1984442 h 1985297"/>
              <a:gd name="connsiteX0" fmla="*/ 288377 w 463475"/>
              <a:gd name="connsiteY0" fmla="*/ 0 h 1985297"/>
              <a:gd name="connsiteX1" fmla="*/ 35458 w 463475"/>
              <a:gd name="connsiteY1" fmla="*/ 694958 h 1985297"/>
              <a:gd name="connsiteX2" fmla="*/ 25730 w 463475"/>
              <a:gd name="connsiteY2" fmla="*/ 1624519 h 1985297"/>
              <a:gd name="connsiteX3" fmla="*/ 259194 w 463475"/>
              <a:gd name="connsiteY3" fmla="*/ 1935804 h 1985297"/>
              <a:gd name="connsiteX4" fmla="*/ 463475 w 463475"/>
              <a:gd name="connsiteY4" fmla="*/ 1984442 h 1985297"/>
              <a:gd name="connsiteX5" fmla="*/ 463475 w 463475"/>
              <a:gd name="connsiteY5" fmla="*/ 1984442 h 1985297"/>
              <a:gd name="connsiteX0" fmla="*/ 293720 w 468818"/>
              <a:gd name="connsiteY0" fmla="*/ 0 h 1984442"/>
              <a:gd name="connsiteX1" fmla="*/ 40801 w 468818"/>
              <a:gd name="connsiteY1" fmla="*/ 694958 h 1984442"/>
              <a:gd name="connsiteX2" fmla="*/ 31073 w 468818"/>
              <a:gd name="connsiteY2" fmla="*/ 1624519 h 1984442"/>
              <a:gd name="connsiteX3" fmla="*/ 342600 w 468818"/>
              <a:gd name="connsiteY3" fmla="*/ 1892074 h 1984442"/>
              <a:gd name="connsiteX4" fmla="*/ 468818 w 468818"/>
              <a:gd name="connsiteY4" fmla="*/ 1984442 h 1984442"/>
              <a:gd name="connsiteX5" fmla="*/ 468818 w 468818"/>
              <a:gd name="connsiteY5" fmla="*/ 1984442 h 1984442"/>
              <a:gd name="connsiteX0" fmla="*/ 272323 w 447421"/>
              <a:gd name="connsiteY0" fmla="*/ 0 h 1984442"/>
              <a:gd name="connsiteX1" fmla="*/ 19404 w 447421"/>
              <a:gd name="connsiteY1" fmla="*/ 694958 h 1984442"/>
              <a:gd name="connsiteX2" fmla="*/ 51256 w 447421"/>
              <a:gd name="connsiteY2" fmla="*/ 1378110 h 1984442"/>
              <a:gd name="connsiteX3" fmla="*/ 321203 w 447421"/>
              <a:gd name="connsiteY3" fmla="*/ 1892074 h 1984442"/>
              <a:gd name="connsiteX4" fmla="*/ 447421 w 447421"/>
              <a:gd name="connsiteY4" fmla="*/ 1984442 h 1984442"/>
              <a:gd name="connsiteX5" fmla="*/ 447421 w 447421"/>
              <a:gd name="connsiteY5" fmla="*/ 1984442 h 1984442"/>
              <a:gd name="connsiteX0" fmla="*/ 273019 w 448117"/>
              <a:gd name="connsiteY0" fmla="*/ 0 h 1984442"/>
              <a:gd name="connsiteX1" fmla="*/ 20100 w 448117"/>
              <a:gd name="connsiteY1" fmla="*/ 694958 h 1984442"/>
              <a:gd name="connsiteX2" fmla="*/ 51952 w 448117"/>
              <a:gd name="connsiteY2" fmla="*/ 1378110 h 1984442"/>
              <a:gd name="connsiteX3" fmla="*/ 338362 w 448117"/>
              <a:gd name="connsiteY3" fmla="*/ 1856534 h 1984442"/>
              <a:gd name="connsiteX4" fmla="*/ 448117 w 448117"/>
              <a:gd name="connsiteY4" fmla="*/ 1984442 h 1984442"/>
              <a:gd name="connsiteX5" fmla="*/ 448117 w 448117"/>
              <a:gd name="connsiteY5" fmla="*/ 1984442 h 198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117" h="1984442">
                <a:moveTo>
                  <a:pt x="273019" y="0"/>
                </a:moveTo>
                <a:cubicBezTo>
                  <a:pt x="179795" y="316959"/>
                  <a:pt x="56945" y="465273"/>
                  <a:pt x="20100" y="694958"/>
                </a:cubicBezTo>
                <a:cubicBezTo>
                  <a:pt x="-16744" y="924643"/>
                  <a:pt x="-1092" y="1184514"/>
                  <a:pt x="51952" y="1378110"/>
                </a:cubicBezTo>
                <a:cubicBezTo>
                  <a:pt x="104996" y="1571706"/>
                  <a:pt x="272335" y="1755479"/>
                  <a:pt x="338362" y="1856534"/>
                </a:cubicBezTo>
                <a:cubicBezTo>
                  <a:pt x="404389" y="1957589"/>
                  <a:pt x="429825" y="1963124"/>
                  <a:pt x="448117" y="1984442"/>
                </a:cubicBezTo>
                <a:lnTo>
                  <a:pt x="448117" y="1984442"/>
                </a:lnTo>
              </a:path>
            </a:pathLst>
          </a:custGeom>
          <a:noFill/>
          <a:ln>
            <a:solidFill>
              <a:schemeClr val="accent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4991" y="5931592"/>
            <a:ext cx="662615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Of the branded imports, only Cerelac was widely available.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619" y="6273224"/>
            <a:ext cx="81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D. Sanogo and W.A. Masters (2002), “A </a:t>
            </a:r>
            <a:r>
              <a:rPr lang="en-US" sz="1600" dirty="0">
                <a:latin typeface="+mn-lt"/>
              </a:rPr>
              <a:t>market-based approach to child nutrition: mothers’ demand for quality certification of infant foods in Bamako, </a:t>
            </a:r>
            <a:r>
              <a:rPr lang="en-US" sz="1600" dirty="0" smtClean="0">
                <a:latin typeface="+mn-lt"/>
              </a:rPr>
              <a:t>Mali,” </a:t>
            </a:r>
            <a:r>
              <a:rPr lang="en-US" sz="1600" i="1" dirty="0" smtClean="0">
                <a:latin typeface="+mn-lt"/>
              </a:rPr>
              <a:t>Food </a:t>
            </a:r>
            <a:r>
              <a:rPr lang="en-US" sz="1600" i="1" dirty="0">
                <a:latin typeface="+mn-lt"/>
              </a:rPr>
              <a:t>Policy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27(3): 251-268.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8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3" grpId="0" animBg="1"/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1619821" y="2083245"/>
            <a:ext cx="403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latin typeface="+mj-lt"/>
              </a:rPr>
              <a:t>Why would women buy this?</a:t>
            </a:r>
            <a:endParaRPr lang="en-US" sz="2000" dirty="0">
              <a:latin typeface="+mj-lt"/>
            </a:endParaRPr>
          </a:p>
          <a:p>
            <a:r>
              <a:rPr lang="en-US" sz="2000" i="1" dirty="0">
                <a:latin typeface="+mj-lt"/>
              </a:rPr>
              <a:t>Cerelac (400 g. cans)</a:t>
            </a:r>
          </a:p>
          <a:p>
            <a:r>
              <a:rPr lang="en-US" sz="2000" i="1" dirty="0">
                <a:latin typeface="+mj-lt"/>
              </a:rPr>
              <a:t>  	1617 FCFA = $2.49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946826" y="70828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+mj-lt"/>
              </a:rPr>
              <a:t>A market experiment in Bamako, Mali (2000):</a:t>
            </a:r>
          </a:p>
        </p:txBody>
      </p:sp>
      <p:pic>
        <p:nvPicPr>
          <p:cNvPr id="71691" name="Picture 11" descr="Sinba-Ma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0327">
            <a:off x="4932072" y="3596560"/>
            <a:ext cx="1094869" cy="1552495"/>
          </a:xfrm>
          <a:prstGeom prst="rect">
            <a:avLst/>
          </a:prstGeom>
          <a:noFill/>
        </p:spPr>
      </p:pic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634783" y="3667229"/>
            <a:ext cx="403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latin typeface="+mj-lt"/>
              </a:rPr>
              <a:t>Instead of this?</a:t>
            </a:r>
            <a:endParaRPr lang="en-US" sz="2000" dirty="0">
              <a:latin typeface="+mj-lt"/>
            </a:endParaRPr>
          </a:p>
          <a:p>
            <a:r>
              <a:rPr lang="en-US" sz="2000" i="1" dirty="0" err="1">
                <a:latin typeface="+mj-lt"/>
              </a:rPr>
              <a:t>Sinba</a:t>
            </a:r>
            <a:r>
              <a:rPr lang="en-US" sz="2000" i="1" dirty="0">
                <a:latin typeface="+mj-lt"/>
              </a:rPr>
              <a:t> (2 x 200 g. bags)</a:t>
            </a:r>
          </a:p>
          <a:p>
            <a:r>
              <a:rPr lang="en-US" sz="2000" i="1" dirty="0">
                <a:latin typeface="+mj-lt"/>
              </a:rPr>
              <a:t>   </a:t>
            </a:r>
            <a:r>
              <a:rPr lang="en-US" sz="2000" i="1" dirty="0" smtClean="0">
                <a:latin typeface="+mj-lt"/>
              </a:rPr>
              <a:t>	2 </a:t>
            </a:r>
            <a:r>
              <a:rPr lang="en-US" sz="2000" i="1" dirty="0">
                <a:latin typeface="+mj-lt"/>
              </a:rPr>
              <a:t>x 200 FCFA = $0.61</a:t>
            </a: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152400" y="228600"/>
            <a:ext cx="88392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How do we know why consumers choose Cerelac?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1706" name="Picture 26" descr="Cerelac_c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8891">
            <a:off x="4922696" y="1828116"/>
            <a:ext cx="1075078" cy="152591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196" y="6273225"/>
            <a:ext cx="8961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W.A. Masters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 smtClean="0">
                <a:latin typeface="+mn-lt"/>
              </a:rPr>
              <a:t>D. Sanogo (2002), </a:t>
            </a:r>
            <a:r>
              <a:rPr lang="en-US" sz="1600" dirty="0">
                <a:latin typeface="+mn-lt"/>
              </a:rPr>
              <a:t>“Welfare Gains from Quality Certification of Infant Foods: 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Results </a:t>
            </a:r>
            <a:r>
              <a:rPr lang="en-US" sz="1600" dirty="0">
                <a:latin typeface="+mn-lt"/>
              </a:rPr>
              <a:t>from a Market Experiment in Mali</a:t>
            </a:r>
            <a:r>
              <a:rPr lang="en-US" sz="1600" dirty="0" smtClean="0">
                <a:latin typeface="+mn-lt"/>
              </a:rPr>
              <a:t>”, </a:t>
            </a:r>
            <a:r>
              <a:rPr lang="en-US" sz="1600" i="1" dirty="0" smtClean="0">
                <a:latin typeface="+mn-lt"/>
              </a:rPr>
              <a:t>American </a:t>
            </a:r>
            <a:r>
              <a:rPr lang="en-US" sz="1600" i="1" dirty="0">
                <a:latin typeface="+mn-lt"/>
              </a:rPr>
              <a:t>Journal of Agricultural Economics</a:t>
            </a:r>
            <a:r>
              <a:rPr lang="en-US" sz="1600" dirty="0">
                <a:latin typeface="+mn-lt"/>
              </a:rPr>
              <a:t>, 84(4): 974-989</a:t>
            </a:r>
            <a:r>
              <a:rPr lang="en-US" sz="1600" dirty="0" smtClean="0"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2000" y="156719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The question is, 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654238" y="5240414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latin typeface="+mj-lt"/>
              </a:rPr>
              <a:t>Or just raw ingredients</a:t>
            </a:r>
          </a:p>
          <a:p>
            <a:r>
              <a:rPr lang="en-US" sz="2000" dirty="0" smtClean="0">
                <a:latin typeface="+mj-lt"/>
              </a:rPr>
              <a:t>	to mix at home…</a:t>
            </a:r>
            <a:endParaRPr lang="en-US" sz="20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00715"/>
      </p:ext>
    </p:extLst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33400" y="5903893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We </a:t>
            </a:r>
            <a:r>
              <a:rPr lang="en-US" sz="2200" dirty="0" smtClean="0">
                <a:latin typeface="+mn-lt"/>
              </a:rPr>
              <a:t>gave participants a can of Cerelac, then offered to swap</a:t>
            </a:r>
          </a:p>
          <a:p>
            <a:pPr algn="ctr"/>
            <a:r>
              <a:rPr lang="en-US" sz="2200" dirty="0" smtClean="0">
                <a:latin typeface="+mn-lt"/>
              </a:rPr>
              <a:t>for increasing quantities of other infant foods</a:t>
            </a:r>
            <a:endParaRPr lang="en-US" sz="2200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412542"/>
            <a:ext cx="9296400" cy="597295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+mn-lt"/>
              </a:rPr>
              <a:t>In very low income </a:t>
            </a:r>
            <a:r>
              <a:rPr lang="en-US" sz="2400" dirty="0" err="1" smtClean="0">
                <a:latin typeface="+mn-lt"/>
              </a:rPr>
              <a:t>peri</a:t>
            </a:r>
            <a:r>
              <a:rPr lang="en-US" sz="2400" dirty="0" smtClean="0">
                <a:latin typeface="+mn-lt"/>
              </a:rPr>
              <a:t>-urban areas, used market intercepts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to recruit 240 mothers with infants</a:t>
            </a:r>
            <a:endParaRPr lang="en-US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2057400"/>
            <a:ext cx="5864225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52400" y="228600"/>
            <a:ext cx="88392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How do we know why consumers choose Cerelac?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46826" y="70828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+mj-lt"/>
              </a:rPr>
              <a:t>A market experiment in Bamako, Mali (2000):</a:t>
            </a:r>
          </a:p>
        </p:txBody>
      </p:sp>
    </p:spTree>
    <p:extLst>
      <p:ext uri="{BB962C8B-B14F-4D97-AF65-F5344CB8AC3E}">
        <p14:creationId xmlns:p14="http://schemas.microsoft.com/office/powerpoint/2010/main" val="3995301805"/>
      </p:ext>
    </p:extLst>
  </p:cSld>
  <p:clrMapOvr>
    <a:masterClrMapping/>
  </p:clrMapOvr>
  <p:transition advTm="5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The experiment allowed people to reveal </a:t>
            </a:r>
            <a:r>
              <a:rPr lang="en-US" sz="3200" dirty="0" smtClean="0">
                <a:solidFill>
                  <a:schemeClr val="accent1"/>
                </a:solidFill>
              </a:rPr>
              <a:t>their preferences </a:t>
            </a:r>
            <a:r>
              <a:rPr lang="en-US" sz="3200" dirty="0">
                <a:solidFill>
                  <a:schemeClr val="accent1"/>
                </a:solidFill>
              </a:rPr>
              <a:t>one step at a time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667000"/>
            <a:ext cx="6096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well-known brand	</a:t>
            </a:r>
            <a:endParaRPr lang="en-US" sz="2400" dirty="0" smtClean="0"/>
          </a:p>
          <a:p>
            <a:pPr marL="339725" indent="0">
              <a:lnSpc>
                <a:spcPct val="90000"/>
              </a:lnSpc>
              <a:buNone/>
            </a:pPr>
            <a:r>
              <a:rPr lang="en-US" sz="2400" dirty="0" smtClean="0"/>
              <a:t>(</a:t>
            </a:r>
            <a:r>
              <a:rPr lang="en-US" sz="2400" i="1" dirty="0"/>
              <a:t>Cerelac</a:t>
            </a:r>
            <a:r>
              <a:rPr lang="en-US" sz="2400" dirty="0"/>
              <a:t>, </a:t>
            </a:r>
            <a:r>
              <a:rPr lang="en-US" sz="2400" dirty="0" smtClean="0"/>
              <a:t>in 400 </a:t>
            </a:r>
            <a:r>
              <a:rPr lang="en-US" sz="2400" dirty="0"/>
              <a:t>g. metal canister)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sealed, “certified” mix  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(</a:t>
            </a:r>
            <a:r>
              <a:rPr lang="en-US" sz="2400" i="1" dirty="0" smtClean="0"/>
              <a:t>Certilac</a:t>
            </a:r>
            <a:r>
              <a:rPr lang="en-US" sz="2400" dirty="0" smtClean="0"/>
              <a:t>, in 400 </a:t>
            </a:r>
            <a:r>
              <a:rPr lang="en-US" sz="2400" dirty="0"/>
              <a:t>g. plastic bag)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An open, unidentified mix 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None/>
              <a:tabLst>
                <a:tab pos="339725" algn="l"/>
              </a:tabLst>
            </a:pPr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i="1" dirty="0"/>
              <a:t>Anonymous</a:t>
            </a:r>
            <a:r>
              <a:rPr lang="en-US" sz="2400" dirty="0"/>
              <a:t>, </a:t>
            </a:r>
            <a:r>
              <a:rPr lang="en-US" sz="2400" dirty="0" smtClean="0"/>
              <a:t>in open </a:t>
            </a:r>
            <a:r>
              <a:rPr lang="en-US" sz="2400" dirty="0"/>
              <a:t>bags)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Raw materials in fixed proportions (</a:t>
            </a:r>
            <a:r>
              <a:rPr lang="en-US" sz="2400" i="1" dirty="0"/>
              <a:t>Ingredients</a:t>
            </a:r>
            <a:r>
              <a:rPr lang="en-US" sz="2400" dirty="0"/>
              <a:t>, </a:t>
            </a:r>
            <a:r>
              <a:rPr lang="en-US" sz="2400" dirty="0" smtClean="0"/>
              <a:t>in open </a:t>
            </a:r>
            <a:r>
              <a:rPr lang="en-US" sz="2400" dirty="0"/>
              <a:t>bags)</a:t>
            </a:r>
          </a:p>
        </p:txBody>
      </p:sp>
      <p:sp>
        <p:nvSpPr>
          <p:cNvPr id="17412" name="Freeform 4"/>
          <p:cNvSpPr>
            <a:spLocks/>
          </p:cNvSpPr>
          <p:nvPr/>
        </p:nvSpPr>
        <p:spPr bwMode="auto">
          <a:xfrm>
            <a:off x="5715000" y="2895600"/>
            <a:ext cx="685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384"/>
              </a:cxn>
              <a:cxn ang="0">
                <a:pos x="48" y="720"/>
              </a:cxn>
            </a:cxnLst>
            <a:rect l="0" t="0" r="r" b="b"/>
            <a:pathLst>
              <a:path w="584" h="720">
                <a:moveTo>
                  <a:pt x="0" y="0"/>
                </a:moveTo>
                <a:cubicBezTo>
                  <a:pt x="284" y="132"/>
                  <a:pt x="568" y="264"/>
                  <a:pt x="576" y="384"/>
                </a:cubicBezTo>
                <a:cubicBezTo>
                  <a:pt x="584" y="504"/>
                  <a:pt x="136" y="664"/>
                  <a:pt x="48" y="72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3" name="Freeform 5"/>
          <p:cNvSpPr>
            <a:spLocks/>
          </p:cNvSpPr>
          <p:nvPr/>
        </p:nvSpPr>
        <p:spPr bwMode="auto">
          <a:xfrm>
            <a:off x="5715000" y="3886200"/>
            <a:ext cx="685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384"/>
              </a:cxn>
              <a:cxn ang="0">
                <a:pos x="48" y="720"/>
              </a:cxn>
            </a:cxnLst>
            <a:rect l="0" t="0" r="r" b="b"/>
            <a:pathLst>
              <a:path w="584" h="720">
                <a:moveTo>
                  <a:pt x="0" y="0"/>
                </a:moveTo>
                <a:cubicBezTo>
                  <a:pt x="284" y="132"/>
                  <a:pt x="568" y="264"/>
                  <a:pt x="576" y="384"/>
                </a:cubicBezTo>
                <a:cubicBezTo>
                  <a:pt x="584" y="504"/>
                  <a:pt x="136" y="664"/>
                  <a:pt x="48" y="72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4" name="Freeform 6"/>
          <p:cNvSpPr>
            <a:spLocks/>
          </p:cNvSpPr>
          <p:nvPr/>
        </p:nvSpPr>
        <p:spPr bwMode="auto">
          <a:xfrm>
            <a:off x="5867400" y="4953000"/>
            <a:ext cx="685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384"/>
              </a:cxn>
              <a:cxn ang="0">
                <a:pos x="48" y="720"/>
              </a:cxn>
            </a:cxnLst>
            <a:rect l="0" t="0" r="r" b="b"/>
            <a:pathLst>
              <a:path w="584" h="720">
                <a:moveTo>
                  <a:pt x="0" y="0"/>
                </a:moveTo>
                <a:cubicBezTo>
                  <a:pt x="284" y="132"/>
                  <a:pt x="568" y="264"/>
                  <a:pt x="576" y="384"/>
                </a:cubicBezTo>
                <a:cubicBezTo>
                  <a:pt x="584" y="504"/>
                  <a:pt x="136" y="664"/>
                  <a:pt x="48" y="72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400800" y="3052762"/>
            <a:ext cx="2286000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+mn-lt"/>
              </a:rPr>
              <a:t>brand &amp; packaging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400800" y="4191000"/>
            <a:ext cx="2286000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+mn-lt"/>
              </a:rPr>
              <a:t>certification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553200" y="5257800"/>
            <a:ext cx="1752600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+mn-lt"/>
              </a:rPr>
              <a:t>processing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81000" y="1909762"/>
            <a:ext cx="3581400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i="1" dirty="0" smtClean="0">
                <a:latin typeface="+mn-lt"/>
              </a:rPr>
              <a:t>We asked them to compare:</a:t>
            </a:r>
            <a:endParaRPr lang="en-US" i="1" dirty="0">
              <a:latin typeface="+mn-lt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142689" y="2198873"/>
            <a:ext cx="28956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i="1" dirty="0" smtClean="0">
                <a:solidFill>
                  <a:schemeClr val="accent2"/>
                </a:solidFill>
                <a:latin typeface="+mn-lt"/>
              </a:rPr>
              <a:t>the 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only difference is: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022872"/>
      </p:ext>
    </p:extLst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7415" grpId="0"/>
      <p:bldP spid="17416" grpId="0"/>
      <p:bldP spid="17417" grpId="0"/>
      <p:bldP spid="17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avoid response bias,  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hese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were real decisions;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respondents took home one of their actual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choices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76" y="1981200"/>
            <a:ext cx="510857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419232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On average, the mothers in our experiment </a:t>
            </a:r>
            <a:br>
              <a:rPr lang="en-US" sz="3200" dirty="0" smtClean="0">
                <a:solidFill>
                  <a:schemeClr val="accent1"/>
                </a:solidFill>
                <a:latin typeface="+mn-lt"/>
              </a:rPr>
            </a:br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cared about product certification </a:t>
            </a:r>
            <a:br>
              <a:rPr lang="en-US" sz="3200" dirty="0" smtClean="0">
                <a:solidFill>
                  <a:schemeClr val="accent1"/>
                </a:solidFill>
                <a:latin typeface="+mn-lt"/>
              </a:rPr>
            </a:br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almost as much as processing</a:t>
            </a:r>
            <a:endParaRPr lang="en-US" sz="3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505200"/>
            <a:ext cx="3886200" cy="26670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598863" algn="r"/>
              </a:tabLst>
            </a:pPr>
            <a:r>
              <a:rPr lang="en-US" sz="2800"/>
              <a:t>Certilac: 	1160 </a:t>
            </a:r>
            <a:r>
              <a:rPr lang="en-US" sz="1800"/>
              <a:t>FCFA </a:t>
            </a:r>
            <a:endParaRPr lang="en-US" sz="2800"/>
          </a:p>
          <a:p>
            <a:pPr>
              <a:lnSpc>
                <a:spcPct val="90000"/>
              </a:lnSpc>
              <a:tabLst>
                <a:tab pos="3598863" algn="r"/>
              </a:tabLst>
            </a:pPr>
            <a:endParaRPr lang="en-US" sz="2800"/>
          </a:p>
          <a:p>
            <a:pPr>
              <a:lnSpc>
                <a:spcPct val="90000"/>
              </a:lnSpc>
              <a:tabLst>
                <a:tab pos="3598863" algn="r"/>
              </a:tabLst>
            </a:pPr>
            <a:r>
              <a:rPr lang="en-US" sz="2800"/>
              <a:t>Generic: 	   705 </a:t>
            </a:r>
            <a:r>
              <a:rPr lang="en-US" sz="1800"/>
              <a:t>FCFA</a:t>
            </a:r>
          </a:p>
          <a:p>
            <a:pPr>
              <a:lnSpc>
                <a:spcPct val="90000"/>
              </a:lnSpc>
              <a:tabLst>
                <a:tab pos="3598863" algn="r"/>
              </a:tabLst>
            </a:pPr>
            <a:endParaRPr lang="en-US" sz="2800"/>
          </a:p>
          <a:p>
            <a:pPr>
              <a:lnSpc>
                <a:spcPct val="90000"/>
              </a:lnSpc>
              <a:tabLst>
                <a:tab pos="3598863" algn="r"/>
              </a:tabLst>
            </a:pPr>
            <a:r>
              <a:rPr lang="en-US" sz="2800"/>
              <a:t>Ingredients:	120 </a:t>
            </a:r>
            <a:r>
              <a:rPr lang="en-US" sz="1800"/>
              <a:t>FCFA</a:t>
            </a:r>
          </a:p>
        </p:txBody>
      </p:sp>
      <p:sp>
        <p:nvSpPr>
          <p:cNvPr id="90117" name="Freeform 5"/>
          <p:cNvSpPr>
            <a:spLocks/>
          </p:cNvSpPr>
          <p:nvPr/>
        </p:nvSpPr>
        <p:spPr bwMode="auto">
          <a:xfrm>
            <a:off x="4267200" y="3733800"/>
            <a:ext cx="685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384"/>
              </a:cxn>
              <a:cxn ang="0">
                <a:pos x="48" y="720"/>
              </a:cxn>
            </a:cxnLst>
            <a:rect l="0" t="0" r="r" b="b"/>
            <a:pathLst>
              <a:path w="584" h="720">
                <a:moveTo>
                  <a:pt x="0" y="0"/>
                </a:moveTo>
                <a:cubicBezTo>
                  <a:pt x="284" y="132"/>
                  <a:pt x="568" y="264"/>
                  <a:pt x="576" y="384"/>
                </a:cubicBezTo>
                <a:cubicBezTo>
                  <a:pt x="584" y="504"/>
                  <a:pt x="136" y="664"/>
                  <a:pt x="48" y="72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4419600" y="4800600"/>
            <a:ext cx="685800" cy="99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384"/>
              </a:cxn>
              <a:cxn ang="0">
                <a:pos x="48" y="720"/>
              </a:cxn>
            </a:cxnLst>
            <a:rect l="0" t="0" r="r" b="b"/>
            <a:pathLst>
              <a:path w="584" h="720">
                <a:moveTo>
                  <a:pt x="0" y="0"/>
                </a:moveTo>
                <a:cubicBezTo>
                  <a:pt x="284" y="132"/>
                  <a:pt x="568" y="264"/>
                  <a:pt x="576" y="384"/>
                </a:cubicBezTo>
                <a:cubicBezTo>
                  <a:pt x="584" y="504"/>
                  <a:pt x="136" y="664"/>
                  <a:pt x="48" y="72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3810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+mn-lt"/>
              </a:rPr>
              <a:t>455 </a:t>
            </a:r>
            <a:r>
              <a:rPr lang="en-US" sz="2000">
                <a:solidFill>
                  <a:schemeClr val="accent2"/>
                </a:solidFill>
                <a:latin typeface="+mn-lt"/>
              </a:rPr>
              <a:t>FCFA  </a:t>
            </a:r>
            <a:r>
              <a:rPr lang="en-US">
                <a:solidFill>
                  <a:schemeClr val="accent2"/>
                </a:solidFill>
                <a:latin typeface="+mn-lt"/>
              </a:rPr>
              <a:t>for certification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5334000" y="4953000"/>
            <a:ext cx="36576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+mn-lt"/>
              </a:rPr>
              <a:t>585 </a:t>
            </a:r>
            <a:r>
              <a:rPr lang="en-US" sz="2000">
                <a:solidFill>
                  <a:schemeClr val="accent2"/>
                </a:solidFill>
                <a:latin typeface="+mn-lt"/>
              </a:rPr>
              <a:t>FCFA </a:t>
            </a:r>
            <a:r>
              <a:rPr lang="en-US">
                <a:solidFill>
                  <a:schemeClr val="accent2"/>
                </a:solidFill>
                <a:latin typeface="+mn-lt"/>
              </a:rPr>
              <a:t>for processing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685800" y="2590800"/>
            <a:ext cx="3048000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i="1" dirty="0" smtClean="0">
                <a:latin typeface="+mn-lt"/>
              </a:rPr>
              <a:t>Mean willingness </a:t>
            </a:r>
            <a:r>
              <a:rPr lang="en-US" sz="2800" i="1" dirty="0">
                <a:latin typeface="+mn-lt"/>
              </a:rPr>
              <a:t>to pay for product: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3886200" y="2590800"/>
            <a:ext cx="441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accent2"/>
                </a:solidFill>
                <a:latin typeface="+mn-lt"/>
              </a:rPr>
              <a:t>Implied willingness to    </a:t>
            </a:r>
          </a:p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accent2"/>
                </a:solidFill>
                <a:latin typeface="+mn-lt"/>
              </a:rPr>
              <a:t>  pay for the difference: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5715000" y="4419600"/>
            <a:ext cx="3810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+mn-lt"/>
              </a:rPr>
              <a:t>(=$0.70 per 400 g. bag)</a:t>
            </a: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5638800" y="5334000"/>
            <a:ext cx="3810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+mn-lt"/>
              </a:rPr>
              <a:t>(=$0.90 per 400 g. bag)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336348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  <p:bldP spid="90118" grpId="0" animBg="1"/>
      <p:bldP spid="90120" grpId="0"/>
      <p:bldP spid="90121" grpId="0"/>
      <p:bldP spid="90123" grpId="0"/>
      <p:bldP spid="90124" grpId="0"/>
      <p:bldP spid="901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286000"/>
            <a:ext cx="7543800" cy="4267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found that:</a:t>
            </a:r>
            <a:endParaRPr lang="en-US" sz="2800" dirty="0"/>
          </a:p>
          <a:p>
            <a:pPr lvl="1"/>
            <a:r>
              <a:rPr lang="en-US" sz="2000" dirty="0" smtClean="0"/>
              <a:t>introducing </a:t>
            </a:r>
            <a:r>
              <a:rPr lang="en-US" sz="2000" dirty="0"/>
              <a:t>certification would be worth at least $20 per year per child needing infant foods (between 6 </a:t>
            </a:r>
            <a:r>
              <a:rPr lang="en-US" sz="2000" dirty="0" smtClean="0"/>
              <a:t>mo. and </a:t>
            </a:r>
            <a:r>
              <a:rPr lang="en-US" sz="2000" dirty="0"/>
              <a:t>2 </a:t>
            </a:r>
            <a:r>
              <a:rPr lang="en-US" sz="2000" dirty="0" smtClean="0"/>
              <a:t>yrs. </a:t>
            </a:r>
            <a:r>
              <a:rPr lang="en-US" sz="2000" dirty="0"/>
              <a:t>of </a:t>
            </a:r>
            <a:r>
              <a:rPr lang="en-US" sz="2000" dirty="0" smtClean="0"/>
              <a:t>age)</a:t>
            </a:r>
          </a:p>
          <a:p>
            <a:pPr lvl="1"/>
            <a:r>
              <a:rPr lang="en-US" sz="2000" dirty="0" smtClean="0"/>
              <a:t>this </a:t>
            </a:r>
            <a:r>
              <a:rPr lang="en-US" sz="2000" dirty="0"/>
              <a:t>amounts to a value of about $1 million per year for the city of Bamako as a </a:t>
            </a:r>
            <a:r>
              <a:rPr lang="en-US" sz="2000" dirty="0" smtClean="0"/>
              <a:t>whole</a:t>
            </a:r>
            <a:endParaRPr lang="en-US" sz="2000" dirty="0"/>
          </a:p>
          <a:p>
            <a:r>
              <a:rPr lang="en-US" sz="2800" dirty="0"/>
              <a:t>This is money that they’re </a:t>
            </a:r>
            <a:r>
              <a:rPr lang="en-US" sz="2800" dirty="0" smtClean="0"/>
              <a:t>still not getting</a:t>
            </a:r>
          </a:p>
          <a:p>
            <a:pPr lvl="1"/>
            <a:r>
              <a:rPr lang="en-US" sz="2000" dirty="0" smtClean="0"/>
              <a:t>fifteen years later, still no certification systems in place</a:t>
            </a:r>
            <a:endParaRPr lang="en-US" sz="2000" dirty="0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2057400" y="408562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We also estimated 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the cost of certification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636291"/>
      </p:ext>
    </p:extLst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1600200"/>
            <a:ext cx="8915400" cy="4974658"/>
            <a:chOff x="228600" y="1820446"/>
            <a:chExt cx="8915400" cy="4974658"/>
          </a:xfrm>
        </p:grpSpPr>
        <p:grpSp>
          <p:nvGrpSpPr>
            <p:cNvPr id="3" name="Group 2"/>
            <p:cNvGrpSpPr/>
            <p:nvPr/>
          </p:nvGrpSpPr>
          <p:grpSpPr>
            <a:xfrm>
              <a:off x="228600" y="1820446"/>
              <a:ext cx="8915400" cy="4974658"/>
              <a:chOff x="-1" y="1681513"/>
              <a:chExt cx="8915400" cy="497465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51204" y="6132951"/>
                <a:ext cx="7924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+mn-lt"/>
                    <a:cs typeface="Rod" pitchFamily="49" charset="-79"/>
                  </a:rPr>
                  <a:t>Source: CG </a:t>
                </a:r>
                <a:r>
                  <a:rPr lang="en-US" sz="1400" dirty="0" err="1" smtClean="0">
                    <a:latin typeface="+mn-lt"/>
                    <a:cs typeface="Rod" pitchFamily="49" charset="-79"/>
                  </a:rPr>
                  <a:t>Victora</a:t>
                </a:r>
                <a:r>
                  <a:rPr lang="en-US" sz="1400" dirty="0" smtClean="0">
                    <a:latin typeface="+mn-lt"/>
                    <a:cs typeface="Rod" pitchFamily="49" charset="-79"/>
                  </a:rPr>
                  <a:t>, M de </a:t>
                </a:r>
                <a:r>
                  <a:rPr lang="en-US" sz="1400" dirty="0" err="1" smtClean="0">
                    <a:latin typeface="+mn-lt"/>
                    <a:cs typeface="Rod" pitchFamily="49" charset="-79"/>
                  </a:rPr>
                  <a:t>Onis</a:t>
                </a:r>
                <a:r>
                  <a:rPr lang="en-US" sz="1400" dirty="0" smtClean="0">
                    <a:latin typeface="+mn-lt"/>
                    <a:cs typeface="Rod" pitchFamily="49" charset="-79"/>
                  </a:rPr>
                  <a:t>, PC </a:t>
                </a:r>
                <a:r>
                  <a:rPr lang="en-US" sz="1400" dirty="0" err="1" smtClean="0">
                    <a:latin typeface="+mn-lt"/>
                    <a:cs typeface="Rod" pitchFamily="49" charset="-79"/>
                  </a:rPr>
                  <a:t>Hallal</a:t>
                </a:r>
                <a:r>
                  <a:rPr lang="en-US" sz="1400" dirty="0" smtClean="0">
                    <a:latin typeface="+mn-lt"/>
                    <a:cs typeface="Rod" pitchFamily="49" charset="-79"/>
                  </a:rPr>
                  <a:t>, M </a:t>
                </a:r>
                <a:r>
                  <a:rPr lang="en-US" sz="1400" dirty="0" err="1" smtClean="0">
                    <a:latin typeface="+mn-lt"/>
                    <a:cs typeface="Rod" pitchFamily="49" charset="-79"/>
                  </a:rPr>
                  <a:t>Blössner</a:t>
                </a:r>
                <a:r>
                  <a:rPr lang="en-US" sz="1400" dirty="0" smtClean="0">
                    <a:latin typeface="+mn-lt"/>
                    <a:cs typeface="Rod" pitchFamily="49" charset="-79"/>
                  </a:rPr>
                  <a:t> and R </a:t>
                </a:r>
                <a:r>
                  <a:rPr lang="en-US" sz="1400" dirty="0" err="1" smtClean="0">
                    <a:latin typeface="+mn-lt"/>
                    <a:cs typeface="Rod" pitchFamily="49" charset="-79"/>
                  </a:rPr>
                  <a:t>Shrimpton</a:t>
                </a:r>
                <a:r>
                  <a:rPr lang="en-US" sz="1400" dirty="0" smtClean="0">
                    <a:latin typeface="+mn-lt"/>
                    <a:cs typeface="Rod" pitchFamily="49" charset="-79"/>
                  </a:rPr>
                  <a:t>, “Worldwide timing of growth faltering: revisiting implications for interventions.” Pediatrics, 125(3, Mar. 2010):e473-80.</a:t>
                </a:r>
                <a:endParaRPr lang="en-US" sz="1400" dirty="0">
                  <a:latin typeface="+mn-lt"/>
                  <a:cs typeface="Rod" pitchFamily="49" charset="-79"/>
                </a:endParaRPr>
              </a:p>
            </p:txBody>
          </p:sp>
          <p:pic>
            <p:nvPicPr>
              <p:cNvPr id="6758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19977"/>
              <a:stretch/>
            </p:blipFill>
            <p:spPr bwMode="auto">
              <a:xfrm>
                <a:off x="533400" y="1910113"/>
                <a:ext cx="7588350" cy="4198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ectangle 8"/>
              <p:cNvSpPr/>
              <p:nvPr/>
            </p:nvSpPr>
            <p:spPr>
              <a:xfrm>
                <a:off x="-1" y="1681513"/>
                <a:ext cx="89154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Mean z scores relative to WHO standards across 54 </a:t>
                </a: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DHS/MICS surveys, </a:t>
                </a: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by age (1-59 mo.)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7010400" y="2242900"/>
              <a:ext cx="1032933" cy="788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55790"/>
            <a:ext cx="9144000" cy="743544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80000"/>
              </a:lnSpc>
            </a:pPr>
            <a:r>
              <a:rPr lang="en-US" sz="3200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Much of the world’s growth faltering is </a:t>
            </a:r>
          </a:p>
          <a:p>
            <a:pPr lvl="0" algn="ctr">
              <a:lnSpc>
                <a:spcPct val="80000"/>
              </a:lnSpc>
            </a:pPr>
            <a:r>
              <a:rPr lang="en-US" sz="3200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experienced from around 3 to 24 months of age</a:t>
            </a:r>
            <a:endParaRPr lang="en-US" sz="3200" kern="0" noProof="0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2315" y="2170948"/>
            <a:ext cx="408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What can explain sudden and severe shortfalls during this period?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0" y="3441198"/>
            <a:ext cx="207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Weight-for-height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468905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Height-  </a:t>
            </a:r>
            <a:br>
              <a:rPr lang="en-US" sz="2000" dirty="0" smtClean="0">
                <a:solidFill>
                  <a:schemeClr val="tx2"/>
                </a:solidFill>
                <a:latin typeface="+mn-lt"/>
              </a:rPr>
            </a:b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 for-age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54082" y="4504389"/>
            <a:ext cx="17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Weight-for-age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2955637" y="2076455"/>
            <a:ext cx="179264" cy="1986662"/>
          </a:xfrm>
          <a:prstGeom prst="rightBrace">
            <a:avLst>
              <a:gd name="adj1" fmla="val 23718"/>
              <a:gd name="adj2" fmla="val 5000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64220" y="2758110"/>
            <a:ext cx="221526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3-24 months of 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A decade later in 2010, DFID funded a 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scoping study to revive the question for Ghana…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4582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time, we could address two other questions:</a:t>
            </a:r>
          </a:p>
          <a:p>
            <a:pPr lvl="1"/>
            <a:r>
              <a:rPr lang="en-US" sz="2400" dirty="0" smtClean="0"/>
              <a:t>Are the locally produced infant foods actually available?</a:t>
            </a:r>
          </a:p>
          <a:p>
            <a:pPr lvl="1"/>
            <a:r>
              <a:rPr lang="en-US" sz="2400" dirty="0" smtClean="0"/>
              <a:t>Are the locally produced infant foods actually high quality?</a:t>
            </a:r>
          </a:p>
          <a:p>
            <a:pPr marL="342900" lvl="2" indent="-342900"/>
            <a:r>
              <a:rPr lang="en-US" sz="2800" dirty="0" smtClean="0"/>
              <a:t>Our economic theory has clear predictions:</a:t>
            </a:r>
          </a:p>
          <a:p>
            <a:pPr marL="800100" lvl="3" indent="-342900"/>
            <a:r>
              <a:rPr lang="en-US" sz="2400" dirty="0" smtClean="0"/>
              <a:t>After start-up the products will be rarely available, because buyers will be skeptical about quality</a:t>
            </a:r>
          </a:p>
          <a:p>
            <a:pPr marL="800100" lvl="3" indent="-342900"/>
            <a:r>
              <a:rPr lang="en-US" sz="2400" dirty="0" smtClean="0"/>
              <a:t>and skepticism will be justified, because quality will be low and variable since the sellers lack motivation to keep it high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04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533400" y="289158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Here is the full range of what I bought</a:t>
            </a:r>
          </a:p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from diverse vendors around Accra in 2010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31769" y="1463882"/>
            <a:ext cx="6616763" cy="4170764"/>
            <a:chOff x="1003237" y="1544236"/>
            <a:chExt cx="7024227" cy="4651580"/>
          </a:xfrm>
        </p:grpSpPr>
        <p:pic>
          <p:nvPicPr>
            <p:cNvPr id="716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6873"/>
            <a:stretch>
              <a:fillRect/>
            </a:stretch>
          </p:blipFill>
          <p:spPr bwMode="auto">
            <a:xfrm rot="21379677">
              <a:off x="1003237" y="1544236"/>
              <a:ext cx="3581400" cy="444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68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t="665" b="8378"/>
            <a:stretch>
              <a:fillRect/>
            </a:stretch>
          </p:blipFill>
          <p:spPr bwMode="auto">
            <a:xfrm rot="655092">
              <a:off x="4293664" y="1668589"/>
              <a:ext cx="3733800" cy="452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Rounded Rectangle 2"/>
          <p:cNvSpPr/>
          <p:nvPr/>
        </p:nvSpPr>
        <p:spPr>
          <a:xfrm rot="1623936">
            <a:off x="5832770" y="2512339"/>
            <a:ext cx="2043404" cy="2684155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800" y="196359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Multinationals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448120"/>
      </p:ext>
    </p:extLst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Question #1: 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Are local infant foods as available as Cerelac?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3048000"/>
          </a:xfrm>
        </p:spPr>
        <p:txBody>
          <a:bodyPr/>
          <a:lstStyle/>
          <a:p>
            <a:r>
              <a:rPr lang="en-US" sz="2400" dirty="0" smtClean="0"/>
              <a:t>This is a difficult question...</a:t>
            </a:r>
          </a:p>
          <a:p>
            <a:r>
              <a:rPr lang="en-US" sz="2400" dirty="0" smtClean="0"/>
              <a:t>To answer in terms of Greater Accra as a whole, we divided the city into quadrants defined like this:</a:t>
            </a:r>
          </a:p>
          <a:p>
            <a:pPr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	http</a:t>
            </a:r>
            <a:r>
              <a:rPr lang="en-GB" sz="2400" dirty="0">
                <a:solidFill>
                  <a:schemeClr val="tx1"/>
                </a:solidFill>
              </a:rPr>
              <a:t>://maps.google.com/maps</a:t>
            </a:r>
            <a:r>
              <a:rPr lang="en-GB" sz="2400" dirty="0" smtClean="0">
                <a:solidFill>
                  <a:schemeClr val="tx1"/>
                </a:solidFill>
              </a:rPr>
              <a:t>?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	&amp;</a:t>
            </a:r>
            <a:r>
              <a:rPr lang="en-GB" sz="2400" dirty="0" err="1" smtClean="0">
                <a:solidFill>
                  <a:schemeClr val="tx1"/>
                </a:solidFill>
              </a:rPr>
              <a:t>ll</a:t>
            </a:r>
            <a:r>
              <a:rPr lang="en-GB" sz="2400" dirty="0" smtClean="0">
                <a:solidFill>
                  <a:schemeClr val="tx1"/>
                </a:solidFill>
              </a:rPr>
              <a:t>=5.558740,-.253961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	&amp;</a:t>
            </a:r>
            <a:r>
              <a:rPr lang="en-GB" sz="2400" dirty="0" err="1" smtClean="0">
                <a:solidFill>
                  <a:schemeClr val="tx1"/>
                </a:solidFill>
              </a:rPr>
              <a:t>spn</a:t>
            </a:r>
            <a:r>
              <a:rPr lang="en-GB" sz="2400" dirty="0" smtClean="0">
                <a:solidFill>
                  <a:schemeClr val="tx1"/>
                </a:solidFill>
              </a:rPr>
              <a:t>=0.0025,0.0025</a:t>
            </a:r>
            <a:br>
              <a:rPr lang="en-GB" sz="2400" dirty="0" smtClean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	&amp;</a:t>
            </a:r>
            <a:r>
              <a:rPr lang="en-GB" sz="2400" dirty="0" err="1" smtClean="0">
                <a:solidFill>
                  <a:schemeClr val="tx1"/>
                </a:solidFill>
              </a:rPr>
              <a:t>pw</a:t>
            </a:r>
            <a:r>
              <a:rPr lang="en-GB" sz="2400" dirty="0" smtClean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4876800"/>
            <a:ext cx="571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 Then randomly generated latitude and longitude locations and visited each one until we found over 200 shops to judge…</a:t>
            </a:r>
            <a:endParaRPr lang="en-US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32004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3" cstate="print"/>
          <a:srcRect l="4333" t="15001" r="13322" b="13383"/>
          <a:stretch>
            <a:fillRect/>
          </a:stretch>
        </p:blipFill>
        <p:spPr bwMode="auto">
          <a:xfrm>
            <a:off x="762000" y="1524000"/>
            <a:ext cx="7295461" cy="4616423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" y="6172200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Source:  W.A. Masters, 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J. </a:t>
            </a:r>
            <a:r>
              <a:rPr kumimoji="0" lang="en-US" sz="14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Kuwornu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and D. </a:t>
            </a:r>
            <a:r>
              <a:rPr kumimoji="0" lang="en-US" sz="14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Sarpong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, “Improving Child Nutrition through Quality Certification of Infant Foods: Scoping Study for a Randomized Trial in Ghana.” London: International Growth Centre Working Paper, </a:t>
            </a:r>
            <a:r>
              <a:rPr lang="en-US" sz="1400" dirty="0" smtClean="0">
                <a:latin typeface="+mn-lt"/>
                <a:ea typeface="Calibri" pitchFamily="34" charset="0"/>
                <a:cs typeface="Calibri" pitchFamily="34" charset="0"/>
              </a:rPr>
              <a:t>February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 2011.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/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Are local infant foods as available as Cerelac?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4416726" y="1387786"/>
            <a:ext cx="380320" cy="690115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1400" y="2831270"/>
            <a:ext cx="5410200" cy="978729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>
                <a:solidFill>
                  <a:srgbClr val="0070C0"/>
                </a:solidFill>
                <a:latin typeface="+mj-lt"/>
              </a:rPr>
              <a:t>No. </a:t>
            </a:r>
            <a:r>
              <a:rPr lang="en-US" dirty="0" err="1" smtClean="0">
                <a:solidFill>
                  <a:srgbClr val="0070C0"/>
                </a:solidFill>
                <a:latin typeface="+mj-lt"/>
              </a:rPr>
              <a:t>Cerelac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is as ubiquitous as toothpaste and soap, but local foods are often entirely unavailable.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5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963" y="1838146"/>
            <a:ext cx="5029200" cy="441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answer, we took 14 samples and sent them without labels to a commercial lab in Omaha</a:t>
            </a:r>
          </a:p>
          <a:p>
            <a:r>
              <a:rPr lang="en-US" sz="2400" dirty="0" smtClean="0"/>
              <a:t>We did proximate analysis for macronutrients, plus iron &amp; zinc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Question #2: 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Are local infant foods as good as Cerelac?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34512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2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6884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Nutrient density often exceeded 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international benchmarks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More nutrient-dense than international benchmarks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5334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Less nutrient-dense than international benchmarks</a:t>
            </a:r>
            <a:endParaRPr lang="en-US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2444750"/>
            <a:ext cx="312102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7" y="2405062"/>
            <a:ext cx="32734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5900" y="1438683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but often didn’t.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12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458200" cy="11430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We had visited several of these manufacturers, and were surprised: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This producer’s mix had similar nutrient density to international benchmarks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53340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This product had </a:t>
            </a:r>
            <a:r>
              <a:rPr lang="en-US" i="1" dirty="0" smtClean="0">
                <a:latin typeface="+mj-lt"/>
              </a:rPr>
              <a:t>much</a:t>
            </a:r>
            <a:r>
              <a:rPr lang="en-US" dirty="0" smtClean="0">
                <a:latin typeface="+mj-lt"/>
              </a:rPr>
              <a:t> lower fat, implying little of the claimed soy content</a:t>
            </a:r>
            <a:endParaRPr lang="en-US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" y="1981200"/>
            <a:ext cx="31210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18670"/>
            <a:ext cx="25114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8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4582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So…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Locally produced foods </a:t>
            </a:r>
            <a:r>
              <a:rPr lang="en-US" sz="3200" i="1" dirty="0" smtClean="0">
                <a:solidFill>
                  <a:schemeClr val="accent1"/>
                </a:solidFill>
              </a:rPr>
              <a:t>could</a:t>
            </a:r>
            <a:r>
              <a:rPr lang="en-US" sz="3200" dirty="0" smtClean="0">
                <a:solidFill>
                  <a:schemeClr val="accent1"/>
                </a:solidFill>
              </a:rPr>
              <a:t> be widely available at much lower cost and similar nutrient density as Cerelac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5344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 smtClean="0"/>
              <a:t>…and yet they are not.</a:t>
            </a:r>
          </a:p>
          <a:p>
            <a:pPr lvl="1"/>
            <a:r>
              <a:rPr lang="en-US" sz="2400" dirty="0" smtClean="0"/>
              <a:t>they are rarely available, and when found their quality is variable</a:t>
            </a:r>
            <a:endParaRPr lang="en-US" sz="2800" dirty="0" smtClean="0"/>
          </a:p>
          <a:p>
            <a:pPr lvl="1"/>
            <a:r>
              <a:rPr lang="en-US" sz="2400" dirty="0" smtClean="0"/>
              <a:t>certification could help them be more widely sold with higher quality</a:t>
            </a:r>
          </a:p>
          <a:p>
            <a:r>
              <a:rPr lang="en-US" sz="3100" dirty="0" smtClean="0"/>
              <a:t>There is no demand for quality certification.</a:t>
            </a:r>
          </a:p>
          <a:p>
            <a:pPr lvl="1"/>
            <a:r>
              <a:rPr lang="en-US" sz="2400" dirty="0" smtClean="0"/>
              <a:t>public agencies do their own inspection and testing, e.g. for </a:t>
            </a:r>
            <a:r>
              <a:rPr lang="en-US" sz="2400" dirty="0" err="1" smtClean="0"/>
              <a:t>SuperCereal</a:t>
            </a:r>
            <a:r>
              <a:rPr lang="en-US" sz="2400" dirty="0" smtClean="0"/>
              <a:t>+ </a:t>
            </a:r>
          </a:p>
          <a:p>
            <a:pPr lvl="1"/>
            <a:r>
              <a:rPr lang="en-US" sz="2400" dirty="0" smtClean="0"/>
              <a:t>richer households can buy enough of the multinationals</a:t>
            </a:r>
          </a:p>
          <a:p>
            <a:pPr lvl="1"/>
            <a:r>
              <a:rPr lang="en-US" sz="2400" dirty="0" smtClean="0"/>
              <a:t>potential beneficiaries don’t know it would help them</a:t>
            </a:r>
          </a:p>
          <a:p>
            <a:r>
              <a:rPr lang="en-US" sz="3100" dirty="0" smtClean="0"/>
              <a:t>This is a classic market failure.</a:t>
            </a:r>
          </a:p>
          <a:p>
            <a:pPr lvl="1"/>
            <a:r>
              <a:rPr lang="en-US" sz="2400" dirty="0" smtClean="0"/>
              <a:t>the remedy is clear enough, but policy depends on politics</a:t>
            </a:r>
          </a:p>
          <a:p>
            <a:r>
              <a:rPr lang="en-US" sz="2800" dirty="0" smtClean="0"/>
              <a:t>How were existing quality assurance programs created?</a:t>
            </a:r>
          </a:p>
          <a:p>
            <a:pPr lvl="1"/>
            <a:r>
              <a:rPr lang="en-US" sz="2400" dirty="0" smtClean="0"/>
              <a:t>public (e.g. FDA) and private (e.g. UL) introduced after scandals</a:t>
            </a:r>
          </a:p>
          <a:p>
            <a:pPr lvl="1"/>
            <a:r>
              <a:rPr lang="en-US" sz="2400" dirty="0" smtClean="0"/>
              <a:t>international programs (e.g. ISO) used for new attributes</a:t>
            </a:r>
          </a:p>
          <a:p>
            <a:r>
              <a:rPr lang="en-US" sz="2800" dirty="0" smtClean="0"/>
              <a:t>What might alter policy and </a:t>
            </a:r>
            <a:r>
              <a:rPr lang="en-US" sz="2800" dirty="0" err="1" smtClean="0"/>
              <a:t>grantmaking</a:t>
            </a:r>
            <a:r>
              <a:rPr lang="en-US" sz="2800" dirty="0" smtClean="0"/>
              <a:t> in this domain?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25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The latest project, funded by IFPRI, 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with Friedman students Winnie Bell and Marc Nene: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What’s </a:t>
            </a:r>
            <a:r>
              <a:rPr lang="en-US" sz="3200" b="1" dirty="0">
                <a:solidFill>
                  <a:schemeClr val="accent1"/>
                </a:solidFill>
              </a:rPr>
              <a:t>for </a:t>
            </a:r>
            <a:r>
              <a:rPr lang="en-US" sz="3200" b="1" dirty="0" smtClean="0">
                <a:solidFill>
                  <a:schemeClr val="accent1"/>
                </a:solidFill>
              </a:rPr>
              <a:t>sale now, </a:t>
            </a:r>
            <a:r>
              <a:rPr lang="en-US" sz="3200" b="1" dirty="0">
                <a:solidFill>
                  <a:schemeClr val="accent1"/>
                </a:solidFill>
              </a:rPr>
              <a:t>and is it any good</a:t>
            </a:r>
            <a:r>
              <a:rPr lang="en-US" sz="3200" b="1" dirty="0" smtClean="0">
                <a:solidFill>
                  <a:schemeClr val="accent1"/>
                </a:solidFill>
              </a:rPr>
              <a:t>?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2362200"/>
            <a:ext cx="8759825" cy="4038600"/>
          </a:xfrm>
        </p:spPr>
        <p:txBody>
          <a:bodyPr>
            <a:noAutofit/>
          </a:bodyPr>
          <a:lstStyle/>
          <a:p>
            <a:pPr marL="233363" indent="-233363">
              <a:spcBef>
                <a:spcPts val="0"/>
              </a:spcBef>
            </a:pPr>
            <a:r>
              <a:rPr lang="en-US" sz="2800" dirty="0" smtClean="0"/>
              <a:t>A </a:t>
            </a:r>
            <a:r>
              <a:rPr lang="en-US" sz="2800" dirty="0"/>
              <a:t>global </a:t>
            </a:r>
            <a:r>
              <a:rPr lang="en-US" sz="2800" dirty="0" smtClean="0"/>
              <a:t>catalog of packaged complementary foods: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200" dirty="0" smtClean="0"/>
              <a:t>All products found by our collaborators around the world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Criterion:  sold as complement to breastmilk, for &gt;6 months of age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Typical product is precooked, in packages of 100-500g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Random </a:t>
            </a:r>
            <a:r>
              <a:rPr lang="en-US" sz="2400" dirty="0"/>
              <a:t>sampling to test for nutrient </a:t>
            </a:r>
            <a:r>
              <a:rPr lang="en-US" sz="2400" dirty="0" smtClean="0"/>
              <a:t>composition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200" dirty="0" smtClean="0"/>
              <a:t>Budgeted to sample 100 products from 20 countries</a:t>
            </a:r>
            <a:endParaRPr lang="en-US" sz="2200" dirty="0"/>
          </a:p>
          <a:p>
            <a:pPr lvl="1">
              <a:spcBef>
                <a:spcPts val="0"/>
              </a:spcBef>
            </a:pPr>
            <a:r>
              <a:rPr lang="en-US" sz="2200" dirty="0"/>
              <a:t>Test for protein, fats, calories, iron and zinc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Actually able to test 108 products from </a:t>
            </a:r>
            <a:r>
              <a:rPr lang="en-US" sz="2200" dirty="0"/>
              <a:t>22 </a:t>
            </a:r>
            <a:r>
              <a:rPr lang="en-US" sz="2200" dirty="0" smtClean="0"/>
              <a:t>countries</a:t>
            </a:r>
            <a:endParaRPr lang="en-US" sz="2000" dirty="0"/>
          </a:p>
          <a:p>
            <a:pPr lvl="2">
              <a:spcBef>
                <a:spcPts val="0"/>
              </a:spcBef>
            </a:pPr>
            <a:endParaRPr lang="en-US" sz="1800" dirty="0" smtClean="0"/>
          </a:p>
        </p:txBody>
      </p:sp>
      <p:sp>
        <p:nvSpPr>
          <p:cNvPr id="4" name="AutoShape 2" descr="https://dl-web.dropbox.com/get/Photos%20%281%29/Al%20Ruwehe%20mbezi%20chini/baby%20foods%2022%20august%202013%20010.jpg?w=AAD-QWQp1jLUusQp7WOtxEF9CRCFuJIElIlXG3KG0yfJ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017" y="762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4F81BD"/>
                </a:solidFill>
              </a:rPr>
              <a:t>Results from 108 products </a:t>
            </a:r>
            <a:r>
              <a:rPr lang="en-US" sz="3200" b="1" dirty="0">
                <a:solidFill>
                  <a:srgbClr val="4F81BD"/>
                </a:solidFill>
              </a:rPr>
              <a:t>in 22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399" y="1161274"/>
            <a:ext cx="673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j-lt"/>
              </a:rPr>
              <a:t>Samples are from Africa (18) and Asia (3), plus Haiti</a:t>
            </a:r>
            <a:endParaRPr lang="en-US" b="1" dirty="0"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484080"/>
              </p:ext>
            </p:extLst>
          </p:nvPr>
        </p:nvGraphicFramePr>
        <p:xfrm>
          <a:off x="1588548" y="1981200"/>
          <a:ext cx="6332367" cy="4008120"/>
        </p:xfrm>
        <a:graphic>
          <a:graphicData uri="http://schemas.openxmlformats.org/drawingml/2006/table">
            <a:tbl>
              <a:tblPr firstRow="1" firstCol="1" bandRow="1"/>
              <a:tblGrid>
                <a:gridCol w="1649476"/>
                <a:gridCol w="811783"/>
                <a:gridCol w="586741"/>
                <a:gridCol w="1541743"/>
                <a:gridCol w="1039972"/>
                <a:gridCol w="702652"/>
              </a:tblGrid>
              <a:tr h="19904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Table 1.  Number of samples by country of purchase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Country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Number of samples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Country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Number of samples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Benin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Kenya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Botswana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Madagascar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Burkina Faso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Malawi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Cameroon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Mali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China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Mauritania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Cote d'Ivoire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Morocco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DR Congo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Nepal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Ethiopia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Rwanda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Ghana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Senegal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Haiti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South Africa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Indonesia</a:t>
                      </a:r>
                      <a:endParaRPr lang="en-US" sz="1800" i="1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7432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Uganda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Total number of countries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1170940" lvl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461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Total number of samples</a:t>
                      </a:r>
                      <a:endParaRPr lang="en-US" sz="18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1170940" lvl="0" algn="ctr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i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5"/>
                        </a:spcBef>
                        <a:spcAft>
                          <a:spcPts val="5"/>
                        </a:spcAft>
                      </a:pPr>
                      <a:r>
                        <a:rPr lang="en-US" sz="16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</p:spTree>
    <p:extLst>
      <p:ext uri="{BB962C8B-B14F-4D97-AF65-F5344CB8AC3E}">
        <p14:creationId xmlns:p14="http://schemas.microsoft.com/office/powerpoint/2010/main" val="6330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Many factors could cause this pattern</a:t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of onset and duration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399"/>
            <a:ext cx="8534400" cy="137160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For example: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Exposure to pathogens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Expression of earlier deficits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000" dirty="0" smtClean="0"/>
              <a:t>...but also inadequate nutrient intake</a:t>
            </a: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99684"/>
              </p:ext>
            </p:extLst>
          </p:nvPr>
        </p:nvGraphicFramePr>
        <p:xfrm>
          <a:off x="1447800" y="3601536"/>
          <a:ext cx="6248401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/>
                <a:gridCol w="685800"/>
                <a:gridCol w="883357"/>
                <a:gridCol w="183443"/>
                <a:gridCol w="973668"/>
                <a:gridCol w="169332"/>
                <a:gridCol w="822418"/>
                <a:gridCol w="396783"/>
              </a:tblGrid>
              <a:tr h="190500"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6–8 months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9–11 months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12–18 months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Energy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(kcal)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84%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91%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Protein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(g)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89%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88%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Calcium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(mg)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69%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78%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Iron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(mg)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33%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44%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Vitamin A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(IU)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535%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663%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443%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Vitamin B1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(mg)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67%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Vitamin B2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(mg)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48%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35%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Niacin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(mg)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53%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44%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71600" y="5850805"/>
            <a:ext cx="708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Note: Data shown are mean values for a sample of 400 children in Eastern Ghana.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Source: C.A.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Nti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and A.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Lartey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(2007). “Young child feeding practices and child nutritional status in rural Ghana.” 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International Journal of Consumer Studies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31: 326-332.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322979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Mean intake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as a percentage of WHO recommended needs, by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age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 autoUpdateAnimBg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017" y="762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4F81BD"/>
                </a:solidFill>
              </a:rPr>
              <a:t>Results from 108 products </a:t>
            </a:r>
            <a:r>
              <a:rPr lang="en-US" sz="3200" b="1" dirty="0">
                <a:solidFill>
                  <a:srgbClr val="4F81BD"/>
                </a:solidFill>
              </a:rPr>
              <a:t>in 22 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9886" y="990600"/>
            <a:ext cx="4965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Greatest variance is in micronutrients</a:t>
            </a:r>
            <a:endParaRPr lang="en-US" b="1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674900"/>
              </p:ext>
            </p:extLst>
          </p:nvPr>
        </p:nvGraphicFramePr>
        <p:xfrm>
          <a:off x="914400" y="1905000"/>
          <a:ext cx="7670800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Document" r:id="rId5" imgW="5654452" imgH="3160528" progId="Word.Document.12">
                  <p:embed/>
                </p:oleObj>
              </mc:Choice>
              <mc:Fallback>
                <p:oleObj name="Document" r:id="rId5" imgW="5654452" imgH="31605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1905000"/>
                        <a:ext cx="7670800" cy="427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1066800" y="3962400"/>
            <a:ext cx="6934199" cy="457199"/>
          </a:xfrm>
          <a:prstGeom prst="roundRect">
            <a:avLst>
              <a:gd name="adj" fmla="val 9479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92029" y="3106757"/>
            <a:ext cx="6934199" cy="221980"/>
          </a:xfrm>
          <a:prstGeom prst="roundRect">
            <a:avLst>
              <a:gd name="adj" fmla="val 9479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6745" y="13462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Fat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content also varies widely</a:t>
            </a:r>
          </a:p>
        </p:txBody>
      </p:sp>
    </p:spTree>
    <p:extLst>
      <p:ext uri="{BB962C8B-B14F-4D97-AF65-F5344CB8AC3E}">
        <p14:creationId xmlns:p14="http://schemas.microsoft.com/office/powerpoint/2010/main" val="40276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3779" y="836908"/>
            <a:ext cx="681513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Many products exceed </a:t>
            </a:r>
            <a:r>
              <a:rPr lang="en-US" b="1" dirty="0" err="1" smtClean="0">
                <a:latin typeface="+mj-lt"/>
              </a:rPr>
              <a:t>SuperCereal</a:t>
            </a:r>
            <a:r>
              <a:rPr lang="en-US" b="1" dirty="0" smtClean="0">
                <a:latin typeface="+mj-lt"/>
              </a:rPr>
              <a:t>+ benchmarks, 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but few meet or exceed for </a:t>
            </a:r>
            <a:r>
              <a:rPr lang="en-US" b="1" i="1" dirty="0" smtClean="0">
                <a:latin typeface="+mj-lt"/>
              </a:rPr>
              <a:t>all three </a:t>
            </a:r>
            <a:r>
              <a:rPr lang="en-US" b="1" dirty="0" smtClean="0">
                <a:latin typeface="+mj-lt"/>
              </a:rPr>
              <a:t>macronutrients</a:t>
            </a:r>
            <a:endParaRPr lang="en-US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7"/>
          <a:stretch/>
        </p:blipFill>
        <p:spPr bwMode="auto">
          <a:xfrm>
            <a:off x="759109" y="1515979"/>
            <a:ext cx="8039895" cy="505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506017" y="3048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4F81BD"/>
                </a:solidFill>
              </a:rPr>
              <a:t>Macronutrient results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991994"/>
            <a:ext cx="213359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latin typeface="+mj-lt"/>
              </a:rPr>
              <a:t>Lines are SCP benchmarks</a:t>
            </a:r>
            <a:endParaRPr lang="en-US" sz="2000" b="1" i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042" y="4415589"/>
            <a:ext cx="685800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Fats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3136" y="4211052"/>
            <a:ext cx="101265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800000"/>
                </a:solidFill>
                <a:latin typeface="+mj-lt"/>
              </a:rPr>
              <a:t>Protein</a:t>
            </a:r>
            <a:endParaRPr lang="en-US" sz="2000" b="1" i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 rot="17933292">
            <a:off x="3385860" y="2999862"/>
            <a:ext cx="963841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Energy</a:t>
            </a:r>
            <a:endParaRPr lang="en-US" sz="2000" b="1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ight Brace 10"/>
          <p:cNvSpPr/>
          <p:nvPr/>
        </p:nvSpPr>
        <p:spPr>
          <a:xfrm rot="16200000">
            <a:off x="7408928" y="3106673"/>
            <a:ext cx="345945" cy="1904998"/>
          </a:xfrm>
          <a:prstGeom prst="rightBrace">
            <a:avLst>
              <a:gd name="adj1" fmla="val 28429"/>
              <a:gd name="adj2" fmla="val 30245"/>
            </a:avLst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1068446">
            <a:off x="5693418" y="3149493"/>
            <a:ext cx="211353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800" b="1" i="1" dirty="0" smtClean="0">
                <a:solidFill>
                  <a:srgbClr val="008000"/>
                </a:solidFill>
                <a:latin typeface="+mj-lt"/>
              </a:rPr>
              <a:t>14 of 108 products meet or exceed all three macronutrient benchmarks </a:t>
            </a:r>
            <a:endParaRPr lang="en-US" sz="1800" b="1" i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</p:spTree>
    <p:extLst>
      <p:ext uri="{BB962C8B-B14F-4D97-AF65-F5344CB8AC3E}">
        <p14:creationId xmlns:p14="http://schemas.microsoft.com/office/powerpoint/2010/main" val="22760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1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3"/>
          <a:stretch/>
        </p:blipFill>
        <p:spPr bwMode="auto">
          <a:xfrm>
            <a:off x="721242" y="1754372"/>
            <a:ext cx="792602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20618188">
            <a:off x="323655" y="5843281"/>
            <a:ext cx="3136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800000"/>
                </a:solidFill>
                <a:latin typeface="+mj-lt"/>
              </a:rPr>
              <a:t>68 of 108 products (63%) are below both benchmarks</a:t>
            </a:r>
            <a:endParaRPr lang="en-US" sz="2000" b="1" i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 rot="20616524">
            <a:off x="5736591" y="1956592"/>
            <a:ext cx="2357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008000"/>
                </a:solidFill>
                <a:latin typeface="+mj-lt"/>
              </a:rPr>
              <a:t>18 of 108 products meet or exceed both micronutrient benchmarks</a:t>
            </a:r>
            <a:endParaRPr lang="en-US" sz="2000" b="1" i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506017" y="3048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4F81BD"/>
                </a:solidFill>
              </a:rPr>
              <a:t>Micronutrient results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20722582">
            <a:off x="1603346" y="1581701"/>
            <a:ext cx="199700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10 are OK on zinc but not iron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 rot="20635168">
            <a:off x="4303738" y="4740502"/>
            <a:ext cx="220554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12 are OK on iron but not zinc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5794" y="836908"/>
            <a:ext cx="661110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Many products exceed </a:t>
            </a:r>
            <a:r>
              <a:rPr lang="en-US" b="1" dirty="0" err="1" smtClean="0">
                <a:latin typeface="+mj-lt"/>
              </a:rPr>
              <a:t>SuperCereal</a:t>
            </a:r>
            <a:r>
              <a:rPr lang="en-US" b="1" dirty="0" smtClean="0">
                <a:latin typeface="+mj-lt"/>
              </a:rPr>
              <a:t>+ benchmarks, 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but few meet or exceed for </a:t>
            </a:r>
            <a:r>
              <a:rPr lang="en-US" b="1" i="1" dirty="0" smtClean="0">
                <a:latin typeface="+mj-lt"/>
              </a:rPr>
              <a:t>both </a:t>
            </a:r>
            <a:r>
              <a:rPr lang="en-US" b="1" dirty="0" smtClean="0">
                <a:latin typeface="+mj-lt"/>
              </a:rPr>
              <a:t>micronutrients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97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16754"/>
            <a:ext cx="8229600" cy="68317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4F81BD"/>
                </a:solidFill>
              </a:rPr>
              <a:t>Some packages have nutrient fact claims.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How accurate are they?</a:t>
            </a:r>
            <a:endParaRPr lang="en-US" sz="3200" b="1" dirty="0">
              <a:solidFill>
                <a:srgbClr val="4F81BD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14438" y="845175"/>
            <a:ext cx="7191578" cy="2865120"/>
            <a:chOff x="914438" y="990600"/>
            <a:chExt cx="7191578" cy="286512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38" y="1097280"/>
              <a:ext cx="3427313" cy="2758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005" y="1066800"/>
              <a:ext cx="3473011" cy="2773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2666175" y="1564105"/>
              <a:ext cx="0" cy="1718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447801" y="2154253"/>
              <a:ext cx="25145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436894" y="1521593"/>
              <a:ext cx="0" cy="1718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138310" y="2264141"/>
              <a:ext cx="25145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73867" y="1062335"/>
              <a:ext cx="113016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Protein</a:t>
              </a:r>
              <a:endParaRPr lang="en-US" dirty="0"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39346" y="990600"/>
              <a:ext cx="93285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Fats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0600" y="3796448"/>
            <a:ext cx="7115416" cy="2832952"/>
            <a:chOff x="990600" y="3970960"/>
            <a:chExt cx="7115416" cy="2832952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034042"/>
              <a:ext cx="3351151" cy="2769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042038"/>
              <a:ext cx="3381616" cy="2750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 flipV="1">
              <a:off x="6369510" y="4571482"/>
              <a:ext cx="0" cy="1718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257800" y="5366168"/>
              <a:ext cx="25145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352968" y="4848810"/>
              <a:ext cx="5221" cy="13645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530016" y="5658936"/>
              <a:ext cx="25145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391746" y="3986547"/>
              <a:ext cx="93285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Zinc</a:t>
              </a:r>
              <a:endParaRPr lang="en-US" dirty="0"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7061" y="3970960"/>
              <a:ext cx="93285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Iron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564366" y="1415095"/>
            <a:ext cx="1539062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Solid lines are SCP benchmarks</a:t>
            </a:r>
            <a:endParaRPr lang="en-US" sz="20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35253" y="458419"/>
            <a:ext cx="1862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rgbClr val="008000"/>
                </a:solidFill>
                <a:latin typeface="+mj-lt"/>
              </a:rPr>
              <a:t>Dashed lines are at 45</a:t>
            </a:r>
            <a:r>
              <a:rPr lang="en-US" sz="2000" i="1" baseline="30000" dirty="0" smtClean="0">
                <a:solidFill>
                  <a:srgbClr val="008000"/>
                </a:solidFill>
                <a:latin typeface="+mj-lt"/>
              </a:rPr>
              <a:t>o</a:t>
            </a:r>
            <a:endParaRPr lang="en-US" sz="2000" i="1" baseline="30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17883" y="900355"/>
            <a:ext cx="183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rgbClr val="008000"/>
                </a:solidFill>
                <a:latin typeface="+mj-lt"/>
              </a:rPr>
              <a:t>Claims are mostly useless</a:t>
            </a:r>
            <a:endParaRPr lang="en-US" sz="2000" i="1" baseline="30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04938" y="2408620"/>
            <a:ext cx="153906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Claims themselves  are basically random</a:t>
            </a:r>
            <a:endParaRPr lang="en-US" sz="2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15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2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3176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4F81BD"/>
                </a:solidFill>
              </a:rPr>
              <a:t>What would happen if a child consumed only breastmilk plus these complementary foods?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9832" y="939225"/>
            <a:ext cx="12833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Age </a:t>
            </a:r>
          </a:p>
          <a:p>
            <a:r>
              <a:rPr lang="en-US" sz="1600" dirty="0" smtClean="0">
                <a:latin typeface="+mj-lt"/>
              </a:rPr>
              <a:t>(in months)</a:t>
            </a:r>
            <a:endParaRPr lang="en-US" sz="1600" dirty="0">
              <a:latin typeface="+mj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2" y="1447800"/>
            <a:ext cx="6922168" cy="502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6211669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+mj-lt"/>
              </a:rPr>
              <a:t>Boxes </a:t>
            </a:r>
            <a:r>
              <a:rPr lang="en-US" sz="1800" i="1" dirty="0">
                <a:latin typeface="+mj-lt"/>
              </a:rPr>
              <a:t>show </a:t>
            </a:r>
            <a:r>
              <a:rPr lang="en-US" sz="1800" i="1" dirty="0" smtClean="0">
                <a:latin typeface="+mj-lt"/>
              </a:rPr>
              <a:t>25</a:t>
            </a:r>
            <a:r>
              <a:rPr lang="en-US" sz="1800" i="1" baseline="30000" dirty="0" smtClean="0">
                <a:latin typeface="+mj-lt"/>
              </a:rPr>
              <a:t>th</a:t>
            </a:r>
            <a:r>
              <a:rPr lang="en-US" sz="1800" i="1" dirty="0" smtClean="0">
                <a:latin typeface="+mj-lt"/>
              </a:rPr>
              <a:t>-50</a:t>
            </a:r>
            <a:r>
              <a:rPr lang="en-US" sz="1800" i="1" baseline="30000" dirty="0" smtClean="0">
                <a:latin typeface="+mj-lt"/>
              </a:rPr>
              <a:t>th</a:t>
            </a:r>
            <a:r>
              <a:rPr lang="en-US" sz="1800" i="1" dirty="0" smtClean="0">
                <a:latin typeface="+mj-lt"/>
              </a:rPr>
              <a:t>-75th percentile; whiskers </a:t>
            </a:r>
            <a:r>
              <a:rPr lang="en-US" sz="1800" i="1" dirty="0">
                <a:latin typeface="+mj-lt"/>
              </a:rPr>
              <a:t>extend to </a:t>
            </a:r>
            <a:r>
              <a:rPr lang="en-US" sz="1800" i="1" dirty="0" smtClean="0">
                <a:latin typeface="+mj-lt"/>
              </a:rPr>
              <a:t>+/- 1.5 IQR; circles show outliers.</a:t>
            </a:r>
            <a:endParaRPr lang="en-US" sz="1800" i="1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6800" y="65502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Source:  Masters, Nene and Bell (2016), in progress.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29590" y="3088104"/>
            <a:ext cx="1070810" cy="493295"/>
          </a:xfrm>
          <a:prstGeom prst="roundRect">
            <a:avLst>
              <a:gd name="adj" fmla="val 9479"/>
            </a:avLst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141622" y="3657600"/>
            <a:ext cx="1070810" cy="493295"/>
          </a:xfrm>
          <a:prstGeom prst="roundRect">
            <a:avLst>
              <a:gd name="adj" fmla="val 9479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149643" y="4742447"/>
            <a:ext cx="1070810" cy="246648"/>
          </a:xfrm>
          <a:prstGeom prst="roundRect">
            <a:avLst>
              <a:gd name="adj" fmla="val 9479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74432" y="3044329"/>
            <a:ext cx="3207931" cy="53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Macronutrient inadequacy after 12 months of age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39" y="4126107"/>
            <a:ext cx="1740078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Micronutrient inadequacy in first 12 months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9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0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53" y="1981200"/>
            <a:ext cx="8748963" cy="4495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800" dirty="0" smtClean="0"/>
              <a:t>-- To remedy market failure, would need quality assurance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800" dirty="0" smtClean="0"/>
              <a:t>-- Effectiveness could be measured by an RCT</a:t>
            </a:r>
          </a:p>
          <a:p>
            <a:pPr marL="512763" lvl="1" indent="-279400">
              <a:spcBef>
                <a:spcPts val="0"/>
              </a:spcBef>
              <a:buFont typeface="+mj-lt"/>
              <a:buAutoNum type="arabicParenR"/>
            </a:pPr>
            <a:r>
              <a:rPr lang="en-US" sz="2200" dirty="0" smtClean="0"/>
              <a:t>Establish an Infant Nutrition Quality Assurance Project (INQAP)</a:t>
            </a:r>
          </a:p>
          <a:p>
            <a:pPr marL="512763" lvl="1" indent="-279400">
              <a:spcBef>
                <a:spcPts val="0"/>
              </a:spcBef>
              <a:buFont typeface="+mj-lt"/>
              <a:buAutoNum type="arabicParenR"/>
            </a:pPr>
            <a:r>
              <a:rPr lang="en-US" sz="2200" dirty="0" smtClean="0"/>
              <a:t>Recruit millers to participate, and issue time limited </a:t>
            </a:r>
            <a:r>
              <a:rPr lang="en-US" sz="2200" i="1" dirty="0" smtClean="0"/>
              <a:t>INQAP-OK</a:t>
            </a:r>
            <a:r>
              <a:rPr lang="en-US" sz="2200" dirty="0" smtClean="0"/>
              <a:t> stickers</a:t>
            </a:r>
          </a:p>
          <a:p>
            <a:pPr marL="512763" lvl="1" indent="-279400">
              <a:spcBef>
                <a:spcPts val="0"/>
              </a:spcBef>
              <a:buFont typeface="+mj-lt"/>
              <a:buAutoNum type="arabicParenR"/>
            </a:pPr>
            <a:r>
              <a:rPr lang="en-US" sz="2200" dirty="0" smtClean="0"/>
              <a:t>Roll out billboards and demonstrations at randomly-chosen markets</a:t>
            </a:r>
          </a:p>
          <a:p>
            <a:pPr marL="512763" lvl="1" indent="-279400">
              <a:spcBef>
                <a:spcPts val="0"/>
              </a:spcBef>
              <a:buFont typeface="+mj-lt"/>
              <a:buAutoNum type="arabicParenR"/>
            </a:pPr>
            <a:r>
              <a:rPr lang="en-US" sz="2200" dirty="0" smtClean="0"/>
              <a:t>Use surveys and growth monitoring to track food purchases &amp; infant growth</a:t>
            </a:r>
          </a:p>
          <a:p>
            <a:pPr marL="512763" lvl="1" indent="-279400">
              <a:spcBef>
                <a:spcPts val="0"/>
              </a:spcBef>
              <a:buFont typeface="+mj-lt"/>
              <a:buAutoNum type="arabicParenR"/>
            </a:pPr>
            <a:r>
              <a:rPr lang="en-US" sz="2200" dirty="0" smtClean="0"/>
              <a:t>Use child’s age at the time of market advertisements to identify causal effect of certification on growth</a:t>
            </a:r>
            <a:endParaRPr lang="en-US" sz="2000" dirty="0" smtClean="0"/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-- Will keep submitting proposals for research</a:t>
            </a:r>
          </a:p>
          <a:p>
            <a:pPr marL="512763" indent="-279400">
              <a:lnSpc>
                <a:spcPct val="80000"/>
              </a:lnSpc>
              <a:spcBef>
                <a:spcPts val="6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But would an RCT showing benefit really cause policy change?</a:t>
            </a:r>
          </a:p>
          <a:p>
            <a:pPr marL="912813" lvl="1" indent="-279400">
              <a:lnSpc>
                <a:spcPct val="80000"/>
              </a:lnSpc>
              <a:spcBef>
                <a:spcPts val="6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what information is most likely to alter policy and </a:t>
            </a:r>
            <a:r>
              <a:rPr lang="en-US" sz="2200" dirty="0" err="1" smtClean="0">
                <a:solidFill>
                  <a:prstClr val="black"/>
                </a:solidFill>
              </a:rPr>
              <a:t>grantmaking</a:t>
            </a:r>
            <a:r>
              <a:rPr lang="en-US" sz="2200" dirty="0" smtClean="0">
                <a:solidFill>
                  <a:prstClr val="black"/>
                </a:solidFill>
              </a:rPr>
              <a:t>?</a:t>
            </a:r>
          </a:p>
          <a:p>
            <a:pPr marL="512763" indent="-279400">
              <a:lnSpc>
                <a:spcPct val="80000"/>
              </a:lnSpc>
              <a:spcBef>
                <a:spcPts val="60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Research can identify and explain the puzzle, but that’s just a start!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1346583"/>
            <a:ext cx="84582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4F81BD"/>
                </a:solidFill>
              </a:rPr>
              <a:t>but they usually don’t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47650"/>
            <a:ext cx="8915400" cy="1066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chemeClr val="accent1"/>
                </a:solidFill>
              </a:rPr>
              <a:t>Conclusion: 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Locally made packaged complementary foods </a:t>
            </a:r>
            <a:r>
              <a:rPr lang="en-US" sz="3600" i="1" dirty="0" smtClean="0">
                <a:solidFill>
                  <a:schemeClr val="accent1"/>
                </a:solidFill>
              </a:rPr>
              <a:t>can</a:t>
            </a:r>
            <a:r>
              <a:rPr lang="en-US" sz="3600" dirty="0" smtClean="0">
                <a:solidFill>
                  <a:schemeClr val="accent1"/>
                </a:solidFill>
              </a:rPr>
              <a:t> have adequate nutrients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p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13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6108" y="1319723"/>
            <a:ext cx="9144000" cy="51565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Acknowledgements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44286"/>
            <a:ext cx="7818554" cy="366180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smtClean="0"/>
              <a:t>Co-authors:  </a:t>
            </a:r>
            <a:r>
              <a:rPr lang="en-US" sz="2000" dirty="0" smtClean="0"/>
              <a:t>Winnie Bell and Marc Nene (+ others on earlier papers)</a:t>
            </a:r>
            <a:endParaRPr lang="en-US" sz="24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smtClean="0"/>
              <a:t>Funding: </a:t>
            </a:r>
            <a:r>
              <a:rPr lang="en-US" sz="2000" dirty="0"/>
              <a:t>IFPRI, for a USAID-funded Linkage </a:t>
            </a:r>
            <a:r>
              <a:rPr lang="en-US" sz="2000" dirty="0" smtClean="0"/>
              <a:t>Grant (+ USAID and DFID for </a:t>
            </a:r>
            <a:r>
              <a:rPr lang="en-US" sz="2000" dirty="0"/>
              <a:t>previous </a:t>
            </a:r>
            <a:r>
              <a:rPr lang="en-US" sz="2000" dirty="0" smtClean="0"/>
              <a:t>projects)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smtClean="0"/>
              <a:t>Sample collection:  </a:t>
            </a:r>
            <a:r>
              <a:rPr lang="en-US" sz="2000" dirty="0" err="1" smtClean="0"/>
              <a:t>Ambroise</a:t>
            </a:r>
            <a:r>
              <a:rPr lang="en-US" sz="2000" dirty="0" smtClean="0"/>
              <a:t> </a:t>
            </a:r>
            <a:r>
              <a:rPr lang="en-US" sz="2000" dirty="0" err="1" smtClean="0"/>
              <a:t>Agbota</a:t>
            </a:r>
            <a:r>
              <a:rPr lang="en-US" sz="2000" dirty="0" smtClean="0"/>
              <a:t>, Jean-Paul </a:t>
            </a:r>
            <a:r>
              <a:rPr lang="en-US" sz="2000" dirty="0" err="1" smtClean="0"/>
              <a:t>Anoh</a:t>
            </a:r>
            <a:r>
              <a:rPr lang="en-US" sz="2000" dirty="0" smtClean="0"/>
              <a:t>, </a:t>
            </a:r>
            <a:r>
              <a:rPr lang="en-US" sz="2000" dirty="0" err="1" smtClean="0"/>
              <a:t>Mahaman</a:t>
            </a:r>
            <a:r>
              <a:rPr lang="en-US" sz="2000" dirty="0" smtClean="0"/>
              <a:t> Bamba, Aaron Cheng,  </a:t>
            </a:r>
            <a:r>
              <a:rPr lang="en-US" sz="2000" dirty="0" err="1" smtClean="0"/>
              <a:t>Gnangbo</a:t>
            </a:r>
            <a:r>
              <a:rPr lang="en-US" sz="2000" dirty="0" smtClean="0"/>
              <a:t> Christian, Amelia Darrouzet-Nardi, Claude Emile,  </a:t>
            </a:r>
            <a:r>
              <a:rPr lang="en-US" sz="2000" dirty="0" err="1" smtClean="0"/>
              <a:t>Issa</a:t>
            </a:r>
            <a:r>
              <a:rPr lang="en-US" sz="2000" dirty="0" smtClean="0"/>
              <a:t> </a:t>
            </a:r>
            <a:r>
              <a:rPr lang="en-US" sz="2000" dirty="0" err="1" smtClean="0"/>
              <a:t>Fadiga</a:t>
            </a:r>
            <a:r>
              <a:rPr lang="en-US" sz="2000" dirty="0" smtClean="0"/>
              <a:t>, Matt Hazel,   Dorothy </a:t>
            </a:r>
            <a:r>
              <a:rPr lang="en-US" sz="2000" dirty="0" err="1" smtClean="0"/>
              <a:t>Nzembi</a:t>
            </a:r>
            <a:r>
              <a:rPr lang="en-US" sz="2000" dirty="0" smtClean="0"/>
              <a:t> </a:t>
            </a:r>
            <a:r>
              <a:rPr lang="en-US" sz="2000" dirty="0" err="1" smtClean="0"/>
              <a:t>Kimanthi</a:t>
            </a:r>
            <a:r>
              <a:rPr lang="en-US" sz="2000" dirty="0" smtClean="0"/>
              <a:t>,  Yolande </a:t>
            </a:r>
            <a:r>
              <a:rPr lang="en-US" sz="2000" dirty="0" err="1" smtClean="0"/>
              <a:t>Kouame</a:t>
            </a:r>
            <a:r>
              <a:rPr lang="en-US" sz="2000" dirty="0" smtClean="0"/>
              <a:t>, Emmanuel </a:t>
            </a:r>
            <a:r>
              <a:rPr lang="en-US" sz="2000" dirty="0" err="1" smtClean="0"/>
              <a:t>Kouame</a:t>
            </a:r>
            <a:r>
              <a:rPr lang="en-US" sz="2000" dirty="0" smtClean="0"/>
              <a:t>,  Rachid </a:t>
            </a:r>
            <a:r>
              <a:rPr lang="en-US" sz="2000" dirty="0" err="1" smtClean="0"/>
              <a:t>Laajaj</a:t>
            </a:r>
            <a:r>
              <a:rPr lang="en-US" sz="2000" dirty="0" smtClean="0"/>
              <a:t>,  Perrine </a:t>
            </a:r>
            <a:r>
              <a:rPr lang="en-US" sz="2000" dirty="0" err="1" smtClean="0"/>
              <a:t>Loock</a:t>
            </a:r>
            <a:r>
              <a:rPr lang="en-US" sz="2000" dirty="0" smtClean="0"/>
              <a:t>,  Janeen Madan, Will Masters, Menno Mulder-Sibanda,  </a:t>
            </a:r>
            <a:r>
              <a:rPr lang="en-US" sz="2000" dirty="0" err="1" smtClean="0"/>
              <a:t>Fatouman</a:t>
            </a:r>
            <a:r>
              <a:rPr lang="en-US" sz="2000" dirty="0" smtClean="0"/>
              <a:t> </a:t>
            </a:r>
            <a:r>
              <a:rPr lang="en-US" sz="2000" dirty="0" err="1" smtClean="0"/>
              <a:t>Ouattara</a:t>
            </a:r>
            <a:r>
              <a:rPr lang="en-US" sz="2000" dirty="0" smtClean="0"/>
              <a:t>,  Galase Ramolefhe,  Marianne Santoso and Robin </a:t>
            </a:r>
            <a:r>
              <a:rPr lang="en-US" sz="2000" dirty="0" err="1" smtClean="0"/>
              <a:t>Shretha</a:t>
            </a:r>
            <a:r>
              <a:rPr lang="en-US" sz="2000" dirty="0" smtClean="0"/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smtClean="0"/>
              <a:t>Nutrient testing:  </a:t>
            </a:r>
            <a:r>
              <a:rPr lang="en-US" sz="2000" dirty="0" smtClean="0"/>
              <a:t>Midwest Labs, Omaha.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15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  <a:latin typeface="+mj-lt"/>
              </a:rPr>
              <a:t>Thank you!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1"/>
          <a:stretch/>
        </p:blipFill>
        <p:spPr bwMode="auto">
          <a:xfrm>
            <a:off x="7275340" y="6179903"/>
            <a:ext cx="1587108" cy="5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1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What could make it difficult to reach </a:t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nutrient adequacy?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98009"/>
            <a:ext cx="8915400" cy="4800600"/>
          </a:xfrm>
        </p:spPr>
        <p:txBody>
          <a:bodyPr>
            <a:noAutofit/>
          </a:bodyPr>
          <a:lstStyle/>
          <a:p>
            <a:pPr marL="231775" indent="-231775">
              <a:spcBef>
                <a:spcPts val="0"/>
              </a:spcBef>
            </a:pPr>
            <a:r>
              <a:rPr lang="en-US" sz="2400" dirty="0" smtClean="0"/>
              <a:t>Total quantity of food needed is very small (&lt;50g/day to start) 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daily cost of adequate quantity is low, even for poor households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	  ...but infants have small stomachs relative to potential growth velocity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/>
              <a:t>	</a:t>
            </a:r>
            <a:r>
              <a:rPr lang="en-US" sz="2200" dirty="0" smtClean="0"/>
              <a:t>	so adequate complementary foods must have different </a:t>
            </a:r>
            <a:r>
              <a:rPr lang="en-US" sz="2200" i="1" dirty="0" smtClean="0"/>
              <a:t>qualities</a:t>
            </a:r>
            <a:r>
              <a:rPr lang="en-US" sz="2200" dirty="0"/>
              <a:t>	</a:t>
            </a:r>
            <a:endParaRPr lang="en-US" sz="2200" dirty="0" smtClean="0"/>
          </a:p>
          <a:p>
            <a:pPr marL="231775" lvl="0" indent="-231775">
              <a:spcBef>
                <a:spcPts val="6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What attributes are needed to reach adequate nutrient intake?</a:t>
            </a: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higher nutrient density and digestibility than family foods</a:t>
            </a: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more frequent feeding than other family meals</a:t>
            </a:r>
            <a:endParaRPr lang="en-US" sz="2200" dirty="0" smtClean="0"/>
          </a:p>
          <a:p>
            <a:pPr marL="231775" lvl="0" indent="-231775">
              <a:spcBef>
                <a:spcPts val="600"/>
              </a:spcBef>
            </a:pPr>
            <a:r>
              <a:rPr lang="en-US" sz="2400" dirty="0" smtClean="0"/>
              <a:t>Every culture has traditional approaches to complementary feeding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>
                <a:solidFill>
                  <a:prstClr val="black"/>
                </a:solidFill>
              </a:rPr>
              <a:t>starchy staples may be germinated, fermented etc. for digestibility</a:t>
            </a: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/>
              <a:t>other ingredients added for protein, fats and micronutrients</a:t>
            </a:r>
          </a:p>
          <a:p>
            <a:pPr marL="231775" indent="-231775">
              <a:spcBef>
                <a:spcPts val="600"/>
              </a:spcBef>
            </a:pPr>
            <a:r>
              <a:rPr lang="en-US" sz="2400" dirty="0" smtClean="0"/>
              <a:t>Getting it right costs more than money</a:t>
            </a: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/>
              <a:t>time to prepare special foods 3-5 times per day</a:t>
            </a:r>
          </a:p>
          <a:p>
            <a:pPr marL="631825" lvl="1" indent="-231775">
              <a:spcBef>
                <a:spcPts val="0"/>
              </a:spcBef>
            </a:pPr>
            <a:r>
              <a:rPr lang="en-US" sz="2200" dirty="0" smtClean="0"/>
              <a:t>information about which foods have adequate density</a:t>
            </a:r>
          </a:p>
        </p:txBody>
      </p:sp>
    </p:spTree>
    <p:extLst>
      <p:ext uri="{BB962C8B-B14F-4D97-AF65-F5344CB8AC3E}">
        <p14:creationId xmlns:p14="http://schemas.microsoft.com/office/powerpoint/2010/main" val="13206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How can sufficient nutrient density be reached consistently, given caregivers’ constraints?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54" t="8081" r="13973" b="5270"/>
          <a:stretch/>
        </p:blipFill>
        <p:spPr>
          <a:xfrm>
            <a:off x="76200" y="1828799"/>
            <a:ext cx="3200400" cy="4754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138161"/>
            <a:ext cx="2794965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Toronto Hospital for Sick Children, 1931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27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62200" y="1691677"/>
            <a:ext cx="1789290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INCAP, 1961</a:t>
            </a:r>
            <a:endParaRPr lang="en-US" b="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3854" t="8081" r="13973" b="5270"/>
          <a:stretch/>
        </p:blipFill>
        <p:spPr>
          <a:xfrm>
            <a:off x="304800" y="1800848"/>
            <a:ext cx="1828800" cy="27170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/>
          <p:cNvSpPr/>
          <p:nvPr/>
        </p:nvSpPr>
        <p:spPr>
          <a:xfrm>
            <a:off x="156490" y="1295400"/>
            <a:ext cx="2362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Toronto Hospital for Sick Children, 1931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904" t="8333" r="635" b="1667"/>
          <a:stretch/>
        </p:blipFill>
        <p:spPr>
          <a:xfrm>
            <a:off x="1972732" y="2057400"/>
            <a:ext cx="2675467" cy="4514849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How can sufficient nutrient density be reached consistently, given caregivers’ constraints?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54" t="8081" r="13973" b="5270"/>
          <a:stretch/>
        </p:blipFill>
        <p:spPr>
          <a:xfrm>
            <a:off x="304800" y="1800848"/>
            <a:ext cx="1828800" cy="2717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90" y="1295400"/>
            <a:ext cx="2362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Toronto Hospital for Sick Children, 1931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904" t="8333" r="635" b="1667"/>
          <a:stretch/>
        </p:blipFill>
        <p:spPr>
          <a:xfrm>
            <a:off x="1905000" y="2214895"/>
            <a:ext cx="1566047" cy="26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5000" y="2217082"/>
            <a:ext cx="1566048" cy="3447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INCAP, 1961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4401" y="2286000"/>
            <a:ext cx="505488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Various soy blends since 1970s</a:t>
            </a:r>
            <a:endParaRPr lang="en-US" b="1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486" r="17062" b="13475"/>
          <a:stretch/>
        </p:blipFill>
        <p:spPr>
          <a:xfrm>
            <a:off x="6232782" y="3259264"/>
            <a:ext cx="2336505" cy="356063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93" y="2607612"/>
            <a:ext cx="2451243" cy="2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48813" y="2658942"/>
            <a:ext cx="2537874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b="1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...and since 2010, </a:t>
            </a:r>
          </a:p>
          <a:p>
            <a:pPr algn="r">
              <a:lnSpc>
                <a:spcPct val="80000"/>
              </a:lnSpc>
            </a:pP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SuperCereal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+ </a:t>
            </a:r>
            <a:endParaRPr lang="en-US" b="1" dirty="0">
              <a:latin typeface="+mj-lt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How can sufficient nutrient density be reached consistently, given caregivers’ constraints?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54" t="8081" r="13973" b="5270"/>
          <a:stretch/>
        </p:blipFill>
        <p:spPr>
          <a:xfrm>
            <a:off x="304800" y="1800848"/>
            <a:ext cx="1828800" cy="2717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90" y="1295400"/>
            <a:ext cx="2362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Toronto Hospital for Sick Children, 1931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62" y="1773029"/>
            <a:ext cx="2565400" cy="314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93412" y="1065131"/>
            <a:ext cx="63035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Home and artisanal production projects, 1980s</a:t>
            </a:r>
            <a:endParaRPr lang="en-US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904" t="8333" r="635" b="1667"/>
          <a:stretch/>
        </p:blipFill>
        <p:spPr>
          <a:xfrm>
            <a:off x="1905000" y="2214895"/>
            <a:ext cx="1566047" cy="26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5000" y="2217082"/>
            <a:ext cx="1566048" cy="3447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INCAP, 1961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53" y="1566995"/>
            <a:ext cx="2832509" cy="309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10000" y="1394640"/>
            <a:ext cx="249428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latin typeface="+mj-lt"/>
              </a:rPr>
              <a:t>Burkina Faso, 1983</a:t>
            </a:r>
            <a:endParaRPr lang="en-US" sz="20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4558" y="1339245"/>
            <a:ext cx="2040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+mj-lt"/>
              </a:rPr>
              <a:t>UNICEF in Ghana</a:t>
            </a:r>
            <a:endParaRPr lang="en-US" sz="2000" b="1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9473" y="4606987"/>
            <a:ext cx="336063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Soy blends and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SuperCereal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+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81" y="4894514"/>
            <a:ext cx="1909036" cy="191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7486" r="17062" b="13475"/>
          <a:stretch/>
        </p:blipFill>
        <p:spPr>
          <a:xfrm>
            <a:off x="5211802" y="4878453"/>
            <a:ext cx="1258309" cy="1917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45363" y="3125686"/>
            <a:ext cx="1254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Calibri"/>
              </a:rPr>
              <a:t>Weanimix</a:t>
            </a:r>
            <a:endParaRPr lang="en-US" sz="20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How can sufficient nutrient density be reached consistently, given caregivers’ constraints?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54" t="8081" r="13973" b="5270"/>
          <a:stretch/>
        </p:blipFill>
        <p:spPr>
          <a:xfrm>
            <a:off x="304800" y="1800848"/>
            <a:ext cx="1828800" cy="2717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90" y="1295400"/>
            <a:ext cx="2362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Toronto Hospital for Sick Children, 1931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904" t="8333" r="635" b="1667"/>
          <a:stretch/>
        </p:blipFill>
        <p:spPr>
          <a:xfrm>
            <a:off x="1905000" y="2214895"/>
            <a:ext cx="1566047" cy="26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5000" y="2217082"/>
            <a:ext cx="1566048" cy="3447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INCAP, 1961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4941" y="3689273"/>
            <a:ext cx="2073196" cy="3447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Cereal-soy blends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40" y="4013913"/>
            <a:ext cx="1795011" cy="18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56084" y="4172539"/>
            <a:ext cx="1653200" cy="3447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SuperCereal+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486" r="17062" b="13475"/>
          <a:stretch/>
        </p:blipFill>
        <p:spPr>
          <a:xfrm>
            <a:off x="5052400" y="4517922"/>
            <a:ext cx="1500800" cy="2287094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7" y="4172539"/>
            <a:ext cx="141446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9109" y="1245546"/>
            <a:ext cx="2590800" cy="1281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latin typeface="+mj-lt"/>
              </a:rPr>
              <a:t>Many small-scale millers making infant cereals since 1990s</a:t>
            </a:r>
            <a:endParaRPr lang="en-US" b="1" dirty="0">
              <a:latin typeface="+mj-lt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3247" r="5541" b="8565"/>
          <a:stretch/>
        </p:blipFill>
        <p:spPr bwMode="auto">
          <a:xfrm>
            <a:off x="7300718" y="5419379"/>
            <a:ext cx="1063623" cy="13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15" y="1802688"/>
            <a:ext cx="1449821" cy="17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454114" y="1006090"/>
            <a:ext cx="34425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Home and artisanal production projects, 1980s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61" y="1675610"/>
            <a:ext cx="1813548" cy="198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875561" y="1484606"/>
            <a:ext cx="1705999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Misola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9202" y="1438624"/>
            <a:ext cx="1254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Weanimix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Picture 4" descr="C:\Will-Active\~ResearchProjects\InfantFoods\photos\Uwezo-Keny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20849">
            <a:off x="6896036" y="2564254"/>
            <a:ext cx="1208852" cy="1294656"/>
          </a:xfrm>
          <a:prstGeom prst="rect">
            <a:avLst/>
          </a:prstGeom>
          <a:noFill/>
        </p:spPr>
      </p:pic>
      <p:pic>
        <p:nvPicPr>
          <p:cNvPr id="31" name="Picture 6" descr="C:\Will-Active\~ResearchProjects\InfantFoods\photos\Sinba-Mal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07340">
            <a:off x="8036355" y="3050478"/>
            <a:ext cx="898642" cy="1201612"/>
          </a:xfrm>
          <a:prstGeom prst="rect">
            <a:avLst/>
          </a:prstGeom>
          <a:noFill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72">
            <a:off x="6837647" y="3942670"/>
            <a:ext cx="926143" cy="14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70C0"/>
                </a:solidFill>
              </a:rPr>
              <a:t>How can sufficient nutrient density be reached consistently, given caregivers’ constraints?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5.7|6.6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2.5|1.8|2|8.8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8.2|9.4|13|1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8.2|9.4|13|1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5725</TotalTime>
  <Words>2270</Words>
  <Application>Microsoft Office PowerPoint</Application>
  <PresentationFormat>On-screen Show (4:3)</PresentationFormat>
  <Paragraphs>412</Paragraphs>
  <Slides>36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Document</vt:lpstr>
      <vt:lpstr>Got baby food?  Understanding the market for packaged complementary foods in developing countries</vt:lpstr>
      <vt:lpstr>PowerPoint Presentation</vt:lpstr>
      <vt:lpstr>Many factors could cause this pattern of onset and duration</vt:lpstr>
      <vt:lpstr>What could make it difficult to reach  nutrient adequacy?</vt:lpstr>
      <vt:lpstr>How can sufficient nutrient density be reached consistently, given caregivers’ constraints?</vt:lpstr>
      <vt:lpstr>How can sufficient nutrient density be reached consistently, given caregivers’ constraints?</vt:lpstr>
      <vt:lpstr>How can sufficient nutrient density be reached consistently, given caregivers’ constraints?</vt:lpstr>
      <vt:lpstr>How can sufficient nutrient density be reached consistently, given caregivers’ constraints?</vt:lpstr>
      <vt:lpstr>How can sufficient nutrient density be reached consistently, given caregivers’ constraints?</vt:lpstr>
      <vt:lpstr>Accra, Ghana (2010)</vt:lpstr>
      <vt:lpstr>One can find many alternatives out there</vt:lpstr>
      <vt:lpstr>How do economists explain persistence of fancy brands, when equally-good alternatives are known to exist?</vt:lpstr>
      <vt:lpstr>PowerPoint Presentation</vt:lpstr>
      <vt:lpstr>PowerPoint Presentation</vt:lpstr>
      <vt:lpstr>In very low income peri-urban areas, used market intercepts  to recruit 240 mothers with infants</vt:lpstr>
      <vt:lpstr>The experiment allowed people to reveal their preferences one step at a time</vt:lpstr>
      <vt:lpstr>PowerPoint Presentation</vt:lpstr>
      <vt:lpstr>On average, the mothers in our experiment  cared about product certification  almost as much as processing</vt:lpstr>
      <vt:lpstr>PowerPoint Presentation</vt:lpstr>
      <vt:lpstr>A decade later in 2010, DFID funded a  scoping study to revive the question for Ghana…</vt:lpstr>
      <vt:lpstr>PowerPoint Presentation</vt:lpstr>
      <vt:lpstr>Question #1:  Are local infant foods as available as Cerelac?</vt:lpstr>
      <vt:lpstr>PowerPoint Presentation</vt:lpstr>
      <vt:lpstr>Question #2:  Are local infant foods as good as Cerelac?</vt:lpstr>
      <vt:lpstr>Nutrient density often exceeded  international benchmarks</vt:lpstr>
      <vt:lpstr>We had visited several of these manufacturers, and were surprised:</vt:lpstr>
      <vt:lpstr>So… Locally produced foods could be widely available at much lower cost and similar nutrient density as Cerelac</vt:lpstr>
      <vt:lpstr>The latest project, funded by IFPRI,  with Friedman students Winnie Bell and Marc Nene: What’s for sale now, and is it any good?</vt:lpstr>
      <vt:lpstr>Results from 108 products in 22 countries</vt:lpstr>
      <vt:lpstr>Results from 108 products in 22 countries</vt:lpstr>
      <vt:lpstr>PowerPoint Presentation</vt:lpstr>
      <vt:lpstr>PowerPoint Presentation</vt:lpstr>
      <vt:lpstr>Some packages have nutrient fact claims. How accurate are they?</vt:lpstr>
      <vt:lpstr>What would happen if a child consumed only breastmilk plus these complementary foods?</vt:lpstr>
      <vt:lpstr>Conclusion:  Locally made packaged complementary foods can have adequate nutrients</vt:lpstr>
      <vt:lpstr>Acknowledgements</vt:lpstr>
    </vt:vector>
  </TitlesOfParts>
  <Company>Agricultural Economics-Purdue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Infant foods</dc:title>
  <dc:creator>William A. Masters</dc:creator>
  <cp:lastModifiedBy>William A. Masters</cp:lastModifiedBy>
  <cp:revision>458</cp:revision>
  <cp:lastPrinted>2016-02-03T15:45:44Z</cp:lastPrinted>
  <dcterms:created xsi:type="dcterms:W3CDTF">2001-02-23T07:10:37Z</dcterms:created>
  <dcterms:modified xsi:type="dcterms:W3CDTF">2016-02-03T17:05:05Z</dcterms:modified>
</cp:coreProperties>
</file>