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1" r:id="rId3"/>
    <p:sldMasterId id="2147483678" r:id="rId4"/>
  </p:sldMasterIdLst>
  <p:notesMasterIdLst>
    <p:notesMasterId r:id="rId45"/>
  </p:notesMasterIdLst>
  <p:handoutMasterIdLst>
    <p:handoutMasterId r:id="rId46"/>
  </p:handoutMasterIdLst>
  <p:sldIdLst>
    <p:sldId id="256" r:id="rId5"/>
    <p:sldId id="290" r:id="rId6"/>
    <p:sldId id="261" r:id="rId7"/>
    <p:sldId id="260" r:id="rId8"/>
    <p:sldId id="262" r:id="rId9"/>
    <p:sldId id="263" r:id="rId10"/>
    <p:sldId id="310" r:id="rId11"/>
    <p:sldId id="311" r:id="rId12"/>
    <p:sldId id="284" r:id="rId13"/>
    <p:sldId id="312" r:id="rId14"/>
    <p:sldId id="301" r:id="rId15"/>
    <p:sldId id="302" r:id="rId16"/>
    <p:sldId id="267" r:id="rId17"/>
    <p:sldId id="300" r:id="rId18"/>
    <p:sldId id="294" r:id="rId19"/>
    <p:sldId id="295" r:id="rId20"/>
    <p:sldId id="291" r:id="rId21"/>
    <p:sldId id="296" r:id="rId22"/>
    <p:sldId id="297" r:id="rId23"/>
    <p:sldId id="313" r:id="rId24"/>
    <p:sldId id="266" r:id="rId25"/>
    <p:sldId id="270" r:id="rId26"/>
    <p:sldId id="268" r:id="rId27"/>
    <p:sldId id="271" r:id="rId28"/>
    <p:sldId id="272" r:id="rId29"/>
    <p:sldId id="273" r:id="rId30"/>
    <p:sldId id="305" r:id="rId31"/>
    <p:sldId id="307" r:id="rId32"/>
    <p:sldId id="309" r:id="rId33"/>
    <p:sldId id="274" r:id="rId34"/>
    <p:sldId id="275" r:id="rId35"/>
    <p:sldId id="276" r:id="rId36"/>
    <p:sldId id="277" r:id="rId37"/>
    <p:sldId id="278" r:id="rId38"/>
    <p:sldId id="279" r:id="rId39"/>
    <p:sldId id="280" r:id="rId40"/>
    <p:sldId id="281" r:id="rId41"/>
    <p:sldId id="282" r:id="rId42"/>
    <p:sldId id="283" r:id="rId43"/>
    <p:sldId id="293"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777777"/>
    <a:srgbClr val="F2F2F2"/>
    <a:srgbClr val="FFFFFF"/>
    <a:srgbClr val="1F497D"/>
    <a:srgbClr val="59A6D1"/>
    <a:srgbClr val="60A8D5"/>
    <a:srgbClr val="60A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7" autoAdjust="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78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738880" cy="481727"/>
          </a:xfrm>
          <a:prstGeom prst="rect">
            <a:avLst/>
          </a:prstGeom>
        </p:spPr>
        <p:txBody>
          <a:bodyPr vert="horz" lIns="96639" tIns="48320" rIns="96639" bIns="48320" rtlCol="0"/>
          <a:lstStyle>
            <a:lvl1pPr algn="l">
              <a:defRPr sz="1200"/>
            </a:lvl1pPr>
          </a:lstStyle>
          <a:p>
            <a:r>
              <a:rPr lang="en-US" sz="1100" dirty="0"/>
              <a:t>ANH Academy Learning Lab on </a:t>
            </a:r>
          </a:p>
          <a:p>
            <a:r>
              <a:rPr lang="en-US" sz="1100" dirty="0"/>
              <a:t>Indicators of Food Insecurity and Malnutrition</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39" tIns="48320" rIns="96639" bIns="48320" rtlCol="0"/>
          <a:lstStyle>
            <a:lvl1pPr algn="r">
              <a:defRPr sz="1200"/>
            </a:lvl1pPr>
          </a:lstStyle>
          <a:p>
            <a:r>
              <a:rPr lang="en-US" sz="1100" dirty="0"/>
              <a:t>June 2016</a:t>
            </a:r>
          </a:p>
        </p:txBody>
      </p:sp>
      <p:sp>
        <p:nvSpPr>
          <p:cNvPr id="4" name="Footer Placeholder 3"/>
          <p:cNvSpPr>
            <a:spLocks noGrp="1"/>
          </p:cNvSpPr>
          <p:nvPr>
            <p:ph type="ftr" sz="quarter" idx="2"/>
          </p:nvPr>
        </p:nvSpPr>
        <p:spPr>
          <a:xfrm>
            <a:off x="2" y="9119476"/>
            <a:ext cx="4307840" cy="481726"/>
          </a:xfrm>
          <a:prstGeom prst="rect">
            <a:avLst/>
          </a:prstGeom>
        </p:spPr>
        <p:txBody>
          <a:bodyPr vert="horz" lIns="96639" tIns="48320" rIns="96639" bIns="48320" rtlCol="0" anchor="b"/>
          <a:lstStyle>
            <a:lvl1pPr algn="l">
              <a:defRPr sz="1200"/>
            </a:lvl1pPr>
          </a:lstStyle>
          <a:p>
            <a:r>
              <a:rPr lang="en-US" sz="1100" dirty="0"/>
              <a:t>William A. Masters and Shibani Ghosh</a:t>
            </a:r>
          </a:p>
          <a:p>
            <a:r>
              <a:rPr lang="en-US" sz="1100" dirty="0"/>
              <a:t>Tufts University – Feed the Future Innovation Lab for Nutrition</a:t>
            </a:r>
          </a:p>
        </p:txBody>
      </p:sp>
      <p:sp>
        <p:nvSpPr>
          <p:cNvPr id="5" name="Slide Number Placeholder 4"/>
          <p:cNvSpPr>
            <a:spLocks noGrp="1"/>
          </p:cNvSpPr>
          <p:nvPr>
            <p:ph type="sldNum" sz="quarter" idx="3"/>
          </p:nvPr>
        </p:nvSpPr>
        <p:spPr>
          <a:xfrm>
            <a:off x="4958081" y="9119476"/>
            <a:ext cx="2355427" cy="481726"/>
          </a:xfrm>
          <a:prstGeom prst="rect">
            <a:avLst/>
          </a:prstGeom>
        </p:spPr>
        <p:txBody>
          <a:bodyPr vert="horz" lIns="96639" tIns="48320" rIns="96639" bIns="48320" rtlCol="0" anchor="b"/>
          <a:lstStyle>
            <a:lvl1pPr algn="r">
              <a:defRPr sz="1200"/>
            </a:lvl1pPr>
          </a:lstStyle>
          <a:p>
            <a:fld id="{CFD81935-716B-4D64-853D-105CA54354FB}" type="slidenum">
              <a:rPr lang="en-US" sz="1100"/>
              <a:t>‹#›</a:t>
            </a:fld>
            <a:endParaRPr lang="en-US" sz="1100" dirty="0"/>
          </a:p>
        </p:txBody>
      </p:sp>
    </p:spTree>
    <p:extLst>
      <p:ext uri="{BB962C8B-B14F-4D97-AF65-F5344CB8AC3E}">
        <p14:creationId xmlns:p14="http://schemas.microsoft.com/office/powerpoint/2010/main" val="1231300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F775EB53-3A2F-4148-86FD-A580559A6828}" type="datetimeFigureOut">
              <a:rPr lang="en-GB" smtClean="0"/>
              <a:pPr/>
              <a:t>19/06/2016</a:t>
            </a:fld>
            <a:endParaRPr lang="en-GB"/>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F6B2DCDA-EBB5-4D6C-85DC-F22857F07689}" type="slidenum">
              <a:rPr lang="en-GB" smtClean="0"/>
              <a:pPr/>
              <a:t>‹#›</a:t>
            </a:fld>
            <a:endParaRPr lang="en-GB"/>
          </a:p>
        </p:txBody>
      </p:sp>
    </p:spTree>
    <p:extLst>
      <p:ext uri="{BB962C8B-B14F-4D97-AF65-F5344CB8AC3E}">
        <p14:creationId xmlns:p14="http://schemas.microsoft.com/office/powerpoint/2010/main" val="124966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B2DCDA-EBB5-4D6C-85DC-F22857F07689}" type="slidenum">
              <a:rPr lang="en-GB" smtClean="0"/>
              <a:pPr/>
              <a:t>1</a:t>
            </a:fld>
            <a:endParaRPr lang="en-GB"/>
          </a:p>
        </p:txBody>
      </p:sp>
    </p:spTree>
    <p:extLst>
      <p:ext uri="{BB962C8B-B14F-4D97-AF65-F5344CB8AC3E}">
        <p14:creationId xmlns:p14="http://schemas.microsoft.com/office/powerpoint/2010/main" val="35693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94">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04260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57400"/>
            <a:ext cx="7772400" cy="1470025"/>
          </a:xfrm>
        </p:spPr>
        <p:txBody>
          <a:bodyPr/>
          <a:lstStyle>
            <a:lvl1pPr>
              <a:defRPr>
                <a:solidFill>
                  <a:schemeClr val="tx2"/>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295400" y="3875374"/>
            <a:ext cx="6400800" cy="1752600"/>
          </a:xfrm>
        </p:spPr>
        <p:txBody>
          <a:bodyPr/>
          <a:lstStyle>
            <a:lvl1pPr marL="0" indent="0" algn="ctr">
              <a:buNone/>
              <a:defRPr sz="24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 and location</a:t>
            </a:r>
          </a:p>
          <a:p>
            <a:r>
              <a:rPr lang="en-US" dirty="0" smtClean="0"/>
              <a:t>Author</a:t>
            </a:r>
            <a:endParaRPr lang="en-US" dirty="0"/>
          </a:p>
        </p:txBody>
      </p:sp>
      <p:sp>
        <p:nvSpPr>
          <p:cNvPr id="8" name="Title 1"/>
          <p:cNvSpPr txBox="1">
            <a:spLocks/>
          </p:cNvSpPr>
          <p:nvPr userDrawn="1"/>
        </p:nvSpPr>
        <p:spPr>
          <a:xfrm>
            <a:off x="3886200" y="228600"/>
            <a:ext cx="5105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8" descr="IMMANA logo_row.png"/>
          <p:cNvPicPr>
            <a:picLocks noChangeAspect="1"/>
          </p:cNvPicPr>
          <p:nvPr userDrawn="1"/>
        </p:nvPicPr>
        <p:blipFill>
          <a:blip r:embed="rId2" cstate="print"/>
          <a:stretch>
            <a:fillRect/>
          </a:stretch>
        </p:blipFill>
        <p:spPr>
          <a:xfrm>
            <a:off x="0" y="5760720"/>
            <a:ext cx="9144000" cy="1097280"/>
          </a:xfrm>
          <a:prstGeom prst="rect">
            <a:avLst/>
          </a:prstGeom>
        </p:spPr>
      </p:pic>
      <p:pic>
        <p:nvPicPr>
          <p:cNvPr id="10" name="Picture 9" descr="dfid logo.jpg"/>
          <p:cNvPicPr>
            <a:picLocks noChangeAspect="1"/>
          </p:cNvPicPr>
          <p:nvPr userDrawn="1"/>
        </p:nvPicPr>
        <p:blipFill>
          <a:blip r:embed="rId3" cstate="print"/>
          <a:stretch>
            <a:fillRect/>
          </a:stretch>
        </p:blipFill>
        <p:spPr>
          <a:xfrm>
            <a:off x="7696200" y="4648200"/>
            <a:ext cx="1447800" cy="963445"/>
          </a:xfrm>
          <a:prstGeom prst="rect">
            <a:avLst/>
          </a:prstGeom>
        </p:spPr>
      </p:pic>
      <p:sp>
        <p:nvSpPr>
          <p:cNvPr id="11" name="Rectangle 10"/>
          <p:cNvSpPr/>
          <p:nvPr userDrawn="1"/>
        </p:nvSpPr>
        <p:spPr>
          <a:xfrm>
            <a:off x="7924800" y="4191000"/>
            <a:ext cx="9144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2"/>
                </a:solidFill>
              </a:rPr>
              <a:t>Funded by: </a:t>
            </a:r>
            <a:endParaRPr lang="en-GB" sz="1200" b="1" dirty="0">
              <a:solidFill>
                <a:schemeClr val="tx2"/>
              </a:solidFill>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501"/>
            <a:ext cx="9170480" cy="14863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title</a:t>
            </a:r>
            <a:endParaRPr lang="en-US" dirty="0"/>
          </a:p>
        </p:txBody>
      </p:sp>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28146"/>
            <a:ext cx="3886199" cy="62985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A5E8A-BDC7-49F4-A77D-DA9DF5F5930E}"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8D5D0-2B59-4FB3-B861-6DC01DD32E96}"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447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408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2716819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title</a:t>
            </a:r>
            <a:endParaRPr lang="en-US" dirty="0"/>
          </a:p>
        </p:txBody>
      </p:sp>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28146"/>
            <a:ext cx="3886199" cy="629854"/>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Tree>
    <p:extLst>
      <p:ext uri="{BB962C8B-B14F-4D97-AF65-F5344CB8AC3E}">
        <p14:creationId xmlns:p14="http://schemas.microsoft.com/office/powerpoint/2010/main" val="12676861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smtClean="0"/>
              <a:t>Click to edit Master</a:t>
            </a:r>
            <a:endParaRPr lang="en-US" dirty="0"/>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467717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7268855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3960319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2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91B867-C5B2-4AE8-86EC-52525B1D5810}" type="datetimeFigureOut">
              <a:rPr lang="en-GB" smtClean="0"/>
              <a:pPr/>
              <a:t>19/06/2016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59C0E5-78D3-4F9D-8317-66FD46FF53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image" Target="../media/image5.jpeg"/><Relationship Id="rId4" Type="http://schemas.openxmlformats.org/officeDocument/2006/relationships/slideLayout" Target="../slideLayouts/slideLayout30.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1B867-C5B2-4AE8-86EC-52525B1D5810}" type="datetimeFigureOut">
              <a:rPr lang="en-GB" smtClean="0"/>
              <a:pPr/>
              <a:t>19/06/2016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9C0E5-78D3-4F9D-8317-66FD46FF53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5E8A-BDC7-49F4-A77D-DA9DF5F5930E}" type="datetimeFigureOut">
              <a:rPr lang="en-GB" smtClean="0"/>
              <a:pPr/>
              <a:t>19/06/2016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8D5D0-2B59-4FB3-B861-6DC01DD32E9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 name="Picture 3" descr="horizontal RGB white.eps"/>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2050" name="Picture 2" descr="C:\Users\rwarno01\Desktop\Logos\Friedman_PNGs\Horizontal.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647441" y="6096416"/>
            <a:ext cx="3026664" cy="60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911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nutrition.tufts.edu/profile/william-masters"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nutrition.tufts.edu/profile/faculty/shibani-ghosh-ph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mdpi.com/1660-4601/8/2/358/ht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eecis.org/iodine/01_global/01_pl/01_01_other_1992_unicef.pdf"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ifad.org/documents/10180/eb7ee96e-9d18-4966-929c-2807c91ba83a"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itsloan.mit.edu/fellows/newsletter/0514.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caadp.net/sites/default/files/the_caadp_results_framework_2015-2025.pdf"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fsincop.net/topics/fns-measuremen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829971"/>
            <a:ext cx="9144000" cy="1470025"/>
          </a:xfrm>
        </p:spPr>
        <p:txBody>
          <a:bodyPr>
            <a:normAutofit fontScale="90000"/>
          </a:bodyPr>
          <a:lstStyle/>
          <a:p>
            <a:pPr>
              <a:lnSpc>
                <a:spcPct val="90000"/>
              </a:lnSpc>
            </a:pPr>
            <a:r>
              <a:rPr lang="en-US" dirty="0"/>
              <a:t>ANH Academy </a:t>
            </a:r>
            <a:r>
              <a:rPr lang="en-US" dirty="0" smtClean="0"/>
              <a:t/>
            </a:r>
            <a:br>
              <a:rPr lang="en-US" dirty="0" smtClean="0"/>
            </a:br>
            <a:r>
              <a:rPr lang="en-US" dirty="0" smtClean="0"/>
              <a:t>Learning Lab on Indicators </a:t>
            </a:r>
            <a:br>
              <a:rPr lang="en-US" dirty="0" smtClean="0"/>
            </a:br>
            <a:r>
              <a:rPr lang="en-US" dirty="0" smtClean="0"/>
              <a:t>of Food Insecurity and Malnutrition</a:t>
            </a:r>
            <a:endParaRPr lang="en-GB" dirty="0"/>
          </a:p>
        </p:txBody>
      </p:sp>
      <p:sp>
        <p:nvSpPr>
          <p:cNvPr id="8" name="Title 1"/>
          <p:cNvSpPr txBox="1">
            <a:spLocks/>
          </p:cNvSpPr>
          <p:nvPr/>
        </p:nvSpPr>
        <p:spPr>
          <a:xfrm>
            <a:off x="1028700" y="4555795"/>
            <a:ext cx="2508504" cy="9212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j-lt"/>
                <a:ea typeface="+mj-ea"/>
                <a:cs typeface="+mj-cs"/>
              </a:rPr>
              <a:t>Innovative Metrics and Methods for </a:t>
            </a:r>
            <a:br>
              <a:rPr kumimoji="0" lang="en-US" sz="1200" b="1" i="0" u="none" strike="noStrike" kern="1200" cap="none" spc="0" normalizeH="0" baseline="0" noProof="0" dirty="0" smtClean="0">
                <a:ln>
                  <a:noFill/>
                </a:ln>
                <a:solidFill>
                  <a:schemeClr val="bg1"/>
                </a:solidFill>
                <a:effectLst/>
                <a:uLnTx/>
                <a:uFillTx/>
                <a:latin typeface="+mj-lt"/>
                <a:ea typeface="+mj-ea"/>
                <a:cs typeface="+mj-cs"/>
              </a:rPr>
            </a:br>
            <a:r>
              <a:rPr kumimoji="0" lang="en-US" sz="1200" b="1" i="0" u="none" strike="noStrike" kern="1200" cap="none" spc="0" normalizeH="0" baseline="0" noProof="0" dirty="0" smtClean="0">
                <a:ln>
                  <a:noFill/>
                </a:ln>
                <a:solidFill>
                  <a:schemeClr val="bg1"/>
                </a:solidFill>
                <a:effectLst/>
                <a:uLnTx/>
                <a:uFillTx/>
                <a:latin typeface="+mj-lt"/>
                <a:ea typeface="+mj-ea"/>
                <a:cs typeface="+mj-cs"/>
              </a:rPr>
              <a:t>Agriculture and Nutrition Actions </a:t>
            </a:r>
            <a:endParaRPr kumimoji="0" lang="en-US" sz="12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itle 3"/>
          <p:cNvSpPr txBox="1">
            <a:spLocks/>
          </p:cNvSpPr>
          <p:nvPr/>
        </p:nvSpPr>
        <p:spPr>
          <a:xfrm>
            <a:off x="2133600" y="3554687"/>
            <a:ext cx="48768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nSpc>
                <a:spcPct val="80000"/>
              </a:lnSpc>
            </a:pPr>
            <a:r>
              <a:rPr lang="en-US" sz="2800" dirty="0" smtClean="0"/>
              <a:t>Addis Ababa, Ethiopia</a:t>
            </a:r>
          </a:p>
          <a:p>
            <a:pPr>
              <a:lnSpc>
                <a:spcPct val="80000"/>
              </a:lnSpc>
            </a:pPr>
            <a:r>
              <a:rPr lang="en-US" sz="2800" dirty="0" smtClean="0"/>
              <a:t>20-21 June 2016</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Motivation and objectives</a:t>
            </a:r>
            <a:endParaRPr lang="en-GB" dirty="0"/>
          </a:p>
        </p:txBody>
      </p:sp>
      <p:sp>
        <p:nvSpPr>
          <p:cNvPr id="3" name="Rectangle 2"/>
          <p:cNvSpPr/>
          <p:nvPr/>
        </p:nvSpPr>
        <p:spPr>
          <a:xfrm>
            <a:off x="633409" y="1143000"/>
            <a:ext cx="7519991" cy="4970591"/>
          </a:xfrm>
          <a:prstGeom prst="rect">
            <a:avLst/>
          </a:prstGeom>
        </p:spPr>
        <p:txBody>
          <a:bodyPr wrap="square">
            <a:spAutoFit/>
          </a:bodyPr>
          <a:lstStyle/>
          <a:p>
            <a:pPr marL="465138" indent="-465138">
              <a:spcBef>
                <a:spcPts val="600"/>
              </a:spcBef>
            </a:pPr>
            <a:r>
              <a:rPr lang="en-US" sz="3200" dirty="0" smtClean="0"/>
              <a:t>FSIN </a:t>
            </a:r>
            <a:r>
              <a:rPr lang="en-US" sz="3200" dirty="0" smtClean="0"/>
              <a:t>stakeholders had diverse views about what was needed</a:t>
            </a:r>
          </a:p>
          <a:p>
            <a:pPr marL="465138" indent="-465138">
              <a:spcBef>
                <a:spcPts val="600"/>
              </a:spcBef>
            </a:pPr>
            <a:r>
              <a:rPr lang="en-US" sz="3200" dirty="0"/>
              <a:t>	</a:t>
            </a:r>
            <a:r>
              <a:rPr lang="en-US" sz="2800" dirty="0" smtClean="0"/>
              <a:t>-- a single, unified dashboard?</a:t>
            </a:r>
            <a:endParaRPr lang="en-US" sz="2800" dirty="0"/>
          </a:p>
          <a:p>
            <a:pPr marL="922338" lvl="1" indent="-465138">
              <a:spcBef>
                <a:spcPts val="600"/>
              </a:spcBef>
            </a:pPr>
            <a:r>
              <a:rPr lang="en-US" sz="2800" dirty="0"/>
              <a:t>-- </a:t>
            </a:r>
            <a:r>
              <a:rPr lang="en-US" sz="2800" dirty="0" smtClean="0"/>
              <a:t>multiple dashboards for different purposes?</a:t>
            </a:r>
          </a:p>
          <a:p>
            <a:pPr marL="922338" lvl="1" indent="-465138">
              <a:spcBef>
                <a:spcPts val="600"/>
              </a:spcBef>
            </a:pPr>
            <a:r>
              <a:rPr lang="en-US" sz="2800" dirty="0" smtClean="0">
                <a:sym typeface="Wingdings" panose="05000000000000000000" pitchFamily="2" charset="2"/>
              </a:rPr>
              <a:t> we chose to construct a “</a:t>
            </a:r>
            <a:r>
              <a:rPr lang="en-US" sz="2800" dirty="0" smtClean="0"/>
              <a:t>user’s guide”, with descriptions and assessments of the most widely used indicators to help readers:</a:t>
            </a:r>
          </a:p>
          <a:p>
            <a:pPr marL="1085850" lvl="2" indent="-171450">
              <a:spcBef>
                <a:spcPts val="600"/>
              </a:spcBef>
              <a:buFont typeface="Arial" panose="020B0604020202020204" pitchFamily="34" charset="0"/>
              <a:buChar char="•"/>
            </a:pPr>
            <a:r>
              <a:rPr lang="en-US" sz="2800" dirty="0" smtClean="0"/>
              <a:t>find the most useful indicators, and</a:t>
            </a:r>
          </a:p>
          <a:p>
            <a:pPr marL="1085850" lvl="2" indent="-171450">
              <a:spcBef>
                <a:spcPts val="600"/>
              </a:spcBef>
              <a:buFont typeface="Arial" panose="020B0604020202020204" pitchFamily="34" charset="0"/>
              <a:buChar char="•"/>
            </a:pPr>
            <a:r>
              <a:rPr lang="en-US" sz="2800" dirty="0" smtClean="0"/>
              <a:t>discover new indicators </a:t>
            </a:r>
            <a:r>
              <a:rPr lang="en-US" sz="2800" dirty="0" smtClean="0"/>
              <a:t>that readers   might </a:t>
            </a:r>
            <a:r>
              <a:rPr lang="en-US" sz="2800" dirty="0" smtClean="0"/>
              <a:t>not know about.</a:t>
            </a:r>
            <a:endParaRPr lang="en-US" sz="2800" dirty="0"/>
          </a:p>
        </p:txBody>
      </p:sp>
    </p:spTree>
    <p:extLst>
      <p:ext uri="{BB962C8B-B14F-4D97-AF65-F5344CB8AC3E}">
        <p14:creationId xmlns:p14="http://schemas.microsoft.com/office/powerpoint/2010/main" val="19231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Definitions and terminology</a:t>
            </a:r>
          </a:p>
          <a:p>
            <a:endParaRPr lang="en-GB" dirty="0"/>
          </a:p>
        </p:txBody>
      </p:sp>
      <p:sp>
        <p:nvSpPr>
          <p:cNvPr id="4" name="Rectangle 3"/>
          <p:cNvSpPr/>
          <p:nvPr/>
        </p:nvSpPr>
        <p:spPr>
          <a:xfrm>
            <a:off x="381000" y="1171813"/>
            <a:ext cx="8210550" cy="3323987"/>
          </a:xfrm>
          <a:prstGeom prst="rect">
            <a:avLst/>
          </a:prstGeom>
        </p:spPr>
        <p:txBody>
          <a:bodyPr wrap="square">
            <a:spAutoFit/>
          </a:bodyPr>
          <a:lstStyle/>
          <a:p>
            <a:pPr>
              <a:lnSpc>
                <a:spcPct val="125000"/>
              </a:lnSpc>
            </a:pPr>
            <a:r>
              <a:rPr lang="en-US" sz="2800" dirty="0" smtClean="0"/>
              <a:t>Food security exists when all people, at all times, </a:t>
            </a:r>
          </a:p>
          <a:p>
            <a:pPr>
              <a:lnSpc>
                <a:spcPct val="125000"/>
              </a:lnSpc>
            </a:pPr>
            <a:r>
              <a:rPr lang="en-US" sz="2800" dirty="0" smtClean="0"/>
              <a:t>have physical and economic access </a:t>
            </a:r>
          </a:p>
          <a:p>
            <a:pPr>
              <a:lnSpc>
                <a:spcPct val="125000"/>
              </a:lnSpc>
            </a:pPr>
            <a:r>
              <a:rPr lang="en-US" sz="2800" dirty="0" smtClean="0"/>
              <a:t>to sufficient, safe and nutritious food </a:t>
            </a:r>
          </a:p>
          <a:p>
            <a:pPr>
              <a:lnSpc>
                <a:spcPct val="125000"/>
              </a:lnSpc>
            </a:pPr>
            <a:r>
              <a:rPr lang="en-US" sz="2800" dirty="0" smtClean="0"/>
              <a:t>which meets their dietary needs and food preferences</a:t>
            </a:r>
          </a:p>
          <a:p>
            <a:pPr>
              <a:lnSpc>
                <a:spcPct val="125000"/>
              </a:lnSpc>
            </a:pPr>
            <a:r>
              <a:rPr lang="en-US" sz="2800" dirty="0" smtClean="0"/>
              <a:t>for an active and healthy life.</a:t>
            </a:r>
          </a:p>
          <a:p>
            <a:pPr>
              <a:lnSpc>
                <a:spcPct val="125000"/>
              </a:lnSpc>
            </a:pPr>
            <a:r>
              <a:rPr lang="en-US" sz="2800" dirty="0"/>
              <a:t>	</a:t>
            </a:r>
            <a:r>
              <a:rPr lang="en-US" sz="2800" dirty="0" smtClean="0"/>
              <a:t>-- World </a:t>
            </a:r>
            <a:r>
              <a:rPr lang="en-US" sz="2800" dirty="0"/>
              <a:t>Food </a:t>
            </a:r>
            <a:r>
              <a:rPr lang="en-US" sz="2800" dirty="0" smtClean="0"/>
              <a:t>Summit, 1996	</a:t>
            </a:r>
            <a:endParaRPr lang="en-US" sz="2800" dirty="0"/>
          </a:p>
        </p:txBody>
      </p:sp>
    </p:spTree>
    <p:extLst>
      <p:ext uri="{BB962C8B-B14F-4D97-AF65-F5344CB8AC3E}">
        <p14:creationId xmlns:p14="http://schemas.microsoft.com/office/powerpoint/2010/main" val="179303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Definitions and terminology</a:t>
            </a:r>
          </a:p>
          <a:p>
            <a:endParaRPr lang="en-GB" dirty="0"/>
          </a:p>
        </p:txBody>
      </p:sp>
      <p:sp>
        <p:nvSpPr>
          <p:cNvPr id="3" name="Rectangle 2"/>
          <p:cNvSpPr/>
          <p:nvPr/>
        </p:nvSpPr>
        <p:spPr>
          <a:xfrm>
            <a:off x="381000" y="1179356"/>
            <a:ext cx="8610602" cy="3323987"/>
          </a:xfrm>
          <a:prstGeom prst="rect">
            <a:avLst/>
          </a:prstGeom>
        </p:spPr>
        <p:txBody>
          <a:bodyPr wrap="square">
            <a:spAutoFit/>
          </a:bodyPr>
          <a:lstStyle/>
          <a:p>
            <a:pPr>
              <a:lnSpc>
                <a:spcPct val="125000"/>
              </a:lnSpc>
            </a:pPr>
            <a:r>
              <a:rPr lang="en-US" sz="2800" dirty="0" smtClean="0"/>
              <a:t>Food security exists when all people, at all times, </a:t>
            </a:r>
          </a:p>
          <a:p>
            <a:pPr>
              <a:lnSpc>
                <a:spcPct val="125000"/>
              </a:lnSpc>
            </a:pPr>
            <a:r>
              <a:rPr lang="en-US" sz="2800" dirty="0" smtClean="0"/>
              <a:t>have physical and economic access </a:t>
            </a:r>
          </a:p>
          <a:p>
            <a:pPr>
              <a:lnSpc>
                <a:spcPct val="125000"/>
              </a:lnSpc>
            </a:pPr>
            <a:r>
              <a:rPr lang="en-US" sz="2800" dirty="0" smtClean="0"/>
              <a:t>to sufficient, safe and nutritious food </a:t>
            </a:r>
          </a:p>
          <a:p>
            <a:pPr>
              <a:lnSpc>
                <a:spcPct val="125000"/>
              </a:lnSpc>
            </a:pPr>
            <a:r>
              <a:rPr lang="en-US" sz="2800" dirty="0" smtClean="0"/>
              <a:t>which meets their dietary needs and food preferences</a:t>
            </a:r>
          </a:p>
          <a:p>
            <a:pPr>
              <a:lnSpc>
                <a:spcPct val="125000"/>
              </a:lnSpc>
            </a:pPr>
            <a:r>
              <a:rPr lang="en-US" sz="2800" dirty="0" smtClean="0"/>
              <a:t>for an active and healthy life.</a:t>
            </a:r>
          </a:p>
          <a:p>
            <a:pPr>
              <a:lnSpc>
                <a:spcPct val="125000"/>
              </a:lnSpc>
            </a:pPr>
            <a:r>
              <a:rPr lang="en-US" sz="2800" dirty="0"/>
              <a:t>	</a:t>
            </a:r>
            <a:r>
              <a:rPr lang="en-US" sz="2800" dirty="0" smtClean="0"/>
              <a:t>-- World </a:t>
            </a:r>
            <a:r>
              <a:rPr lang="en-US" sz="2800" dirty="0"/>
              <a:t>Food </a:t>
            </a:r>
            <a:r>
              <a:rPr lang="en-US" sz="2800" dirty="0" smtClean="0"/>
              <a:t>Summit, </a:t>
            </a:r>
            <a:r>
              <a:rPr lang="en-US" sz="2800" dirty="0" smtClean="0"/>
              <a:t>1996</a:t>
            </a:r>
            <a:r>
              <a:rPr lang="en-US" sz="2800" dirty="0"/>
              <a:t> </a:t>
            </a:r>
            <a:r>
              <a:rPr lang="en-US" sz="2800" b="1" dirty="0" smtClean="0">
                <a:solidFill>
                  <a:schemeClr val="accent1">
                    <a:lumMod val="75000"/>
                  </a:schemeClr>
                </a:solidFill>
              </a:rPr>
              <a:t>(as amended in 2009) </a:t>
            </a:r>
            <a:endParaRPr lang="en-US" sz="2800" dirty="0"/>
          </a:p>
        </p:txBody>
      </p:sp>
      <p:sp>
        <p:nvSpPr>
          <p:cNvPr id="4" name="Rectangle 3"/>
          <p:cNvSpPr/>
          <p:nvPr/>
        </p:nvSpPr>
        <p:spPr>
          <a:xfrm>
            <a:off x="1371600" y="4746885"/>
            <a:ext cx="7391400" cy="1708160"/>
          </a:xfrm>
          <a:prstGeom prst="rect">
            <a:avLst/>
          </a:prstGeom>
        </p:spPr>
        <p:txBody>
          <a:bodyPr wrap="square">
            <a:spAutoFit/>
          </a:bodyPr>
          <a:lstStyle/>
          <a:p>
            <a:pPr>
              <a:lnSpc>
                <a:spcPct val="125000"/>
              </a:lnSpc>
            </a:pPr>
            <a:r>
              <a:rPr lang="en-US" sz="2800" b="1" dirty="0">
                <a:solidFill>
                  <a:schemeClr val="accent1">
                    <a:lumMod val="75000"/>
                  </a:schemeClr>
                </a:solidFill>
              </a:rPr>
              <a:t>The four pillars of food security are </a:t>
            </a:r>
          </a:p>
          <a:p>
            <a:pPr>
              <a:lnSpc>
                <a:spcPct val="125000"/>
              </a:lnSpc>
            </a:pPr>
            <a:r>
              <a:rPr lang="en-US" sz="2800" b="1" dirty="0">
                <a:solidFill>
                  <a:schemeClr val="accent1">
                    <a:lumMod val="75000"/>
                  </a:schemeClr>
                </a:solidFill>
              </a:rPr>
              <a:t>availability, access, utilization and stability.</a:t>
            </a:r>
          </a:p>
          <a:p>
            <a:pPr>
              <a:lnSpc>
                <a:spcPct val="125000"/>
              </a:lnSpc>
            </a:pPr>
            <a:r>
              <a:rPr lang="en-US" sz="2800" b="1" dirty="0">
                <a:solidFill>
                  <a:schemeClr val="accent1">
                    <a:lumMod val="75000"/>
                  </a:schemeClr>
                </a:solidFill>
              </a:rPr>
              <a:t>	-- World Summit on Food Security, 2009</a:t>
            </a:r>
            <a:endParaRPr lang="en-US" sz="2800" b="1" dirty="0"/>
          </a:p>
        </p:txBody>
      </p:sp>
      <p:sp>
        <p:nvSpPr>
          <p:cNvPr id="5" name="Rectangle 4"/>
          <p:cNvSpPr/>
          <p:nvPr/>
        </p:nvSpPr>
        <p:spPr>
          <a:xfrm rot="20799960">
            <a:off x="2216476" y="1560169"/>
            <a:ext cx="1053494" cy="461665"/>
          </a:xfrm>
          <a:prstGeom prst="rect">
            <a:avLst/>
          </a:prstGeom>
        </p:spPr>
        <p:txBody>
          <a:bodyPr wrap="none">
            <a:spAutoFit/>
          </a:bodyPr>
          <a:lstStyle/>
          <a:p>
            <a:r>
              <a:rPr lang="en-US" sz="2400" b="1" dirty="0" smtClean="0">
                <a:solidFill>
                  <a:schemeClr val="accent1">
                    <a:lumMod val="75000"/>
                  </a:schemeClr>
                </a:solidFill>
              </a:rPr>
              <a:t>, social</a:t>
            </a:r>
            <a:endParaRPr lang="en-US" sz="2400" b="1" dirty="0"/>
          </a:p>
        </p:txBody>
      </p:sp>
    </p:spTree>
    <p:extLst>
      <p:ext uri="{BB962C8B-B14F-4D97-AF65-F5344CB8AC3E}">
        <p14:creationId xmlns:p14="http://schemas.microsoft.com/office/powerpoint/2010/main" val="69766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Key principles</a:t>
            </a:r>
          </a:p>
          <a:p>
            <a:endParaRPr lang="en-GB" dirty="0"/>
          </a:p>
        </p:txBody>
      </p:sp>
      <p:sp>
        <p:nvSpPr>
          <p:cNvPr id="3" name="Rectangle 2"/>
          <p:cNvSpPr/>
          <p:nvPr/>
        </p:nvSpPr>
        <p:spPr>
          <a:xfrm>
            <a:off x="228600" y="1143000"/>
            <a:ext cx="8915399" cy="5109091"/>
          </a:xfrm>
          <a:prstGeom prst="rect">
            <a:avLst/>
          </a:prstGeom>
        </p:spPr>
        <p:txBody>
          <a:bodyPr wrap="square">
            <a:spAutoFit/>
          </a:bodyPr>
          <a:lstStyle/>
          <a:p>
            <a:pPr lvl="0"/>
            <a:r>
              <a:rPr lang="en-US" sz="2800" dirty="0" smtClean="0"/>
              <a:t>The TWG identified four underlying goals for measurement:</a:t>
            </a:r>
          </a:p>
          <a:p>
            <a:pPr lvl="0"/>
            <a:endParaRPr lang="en-US" sz="1200" dirty="0" smtClean="0"/>
          </a:p>
          <a:p>
            <a:pPr lvl="0"/>
            <a:r>
              <a:rPr lang="en-US" sz="2400" b="1" dirty="0" smtClean="0"/>
              <a:t>1. Measure </a:t>
            </a:r>
            <a:r>
              <a:rPr lang="en-US" sz="2400" b="1" dirty="0"/>
              <a:t>more than </a:t>
            </a:r>
            <a:r>
              <a:rPr lang="en-US" sz="2400" b="1" dirty="0" smtClean="0"/>
              <a:t>calories</a:t>
            </a:r>
            <a:r>
              <a:rPr lang="en-US" sz="2400" dirty="0" smtClean="0"/>
              <a:t> </a:t>
            </a:r>
          </a:p>
          <a:p>
            <a:pPr lvl="1"/>
            <a:r>
              <a:rPr lang="en-US" sz="2200" dirty="0" smtClean="0"/>
              <a:t>Capture the </a:t>
            </a:r>
            <a:r>
              <a:rPr lang="en-US" sz="2200" dirty="0"/>
              <a:t>dimensions of diet quality, care practices, and other factors behind food insecurity, undernutrition, obesity and diet-related </a:t>
            </a:r>
            <a:r>
              <a:rPr lang="en-US" sz="2200" dirty="0" smtClean="0"/>
              <a:t>disease</a:t>
            </a:r>
            <a:endParaRPr lang="en-US" sz="2200" dirty="0"/>
          </a:p>
          <a:p>
            <a:pPr lvl="0"/>
            <a:r>
              <a:rPr lang="en-US" sz="2400" b="1" dirty="0" smtClean="0"/>
              <a:t>2. Look </a:t>
            </a:r>
            <a:r>
              <a:rPr lang="en-US" sz="2400" b="1" dirty="0"/>
              <a:t>over the whole life </a:t>
            </a:r>
            <a:r>
              <a:rPr lang="en-US" sz="2400" b="1" dirty="0" smtClean="0"/>
              <a:t>cycle</a:t>
            </a:r>
            <a:endParaRPr lang="en-US" sz="2400" dirty="0" smtClean="0"/>
          </a:p>
          <a:p>
            <a:pPr lvl="1"/>
            <a:r>
              <a:rPr lang="en-US" sz="2400" dirty="0" smtClean="0"/>
              <a:t>See the thousand-day </a:t>
            </a:r>
            <a:r>
              <a:rPr lang="en-US" sz="2400" dirty="0"/>
              <a:t>period of gestation and infancy in </a:t>
            </a:r>
            <a:r>
              <a:rPr lang="en-US" sz="2400" dirty="0" smtClean="0"/>
              <a:t>context, identifying </a:t>
            </a:r>
            <a:r>
              <a:rPr lang="en-US" sz="2400" dirty="0"/>
              <a:t>the specific needs of particular groups in each </a:t>
            </a:r>
            <a:r>
              <a:rPr lang="en-US" sz="2400" dirty="0" smtClean="0"/>
              <a:t>life stage</a:t>
            </a:r>
            <a:endParaRPr lang="en-US" sz="2400" dirty="0"/>
          </a:p>
          <a:p>
            <a:pPr lvl="0"/>
            <a:r>
              <a:rPr lang="en-US" sz="2400" b="1" dirty="0" smtClean="0"/>
              <a:t>3. Watch </a:t>
            </a:r>
            <a:r>
              <a:rPr lang="en-US" sz="2400" b="1" dirty="0"/>
              <a:t>out for whole food </a:t>
            </a:r>
            <a:r>
              <a:rPr lang="en-US" sz="2400" b="1" dirty="0" smtClean="0"/>
              <a:t>system</a:t>
            </a:r>
          </a:p>
          <a:p>
            <a:pPr lvl="1"/>
            <a:r>
              <a:rPr lang="en-US" sz="2400" dirty="0" smtClean="0"/>
              <a:t>Recognize the interdependences </a:t>
            </a:r>
            <a:r>
              <a:rPr lang="en-US" sz="2400" dirty="0"/>
              <a:t>between </a:t>
            </a:r>
            <a:r>
              <a:rPr lang="en-US" sz="2400" dirty="0" smtClean="0"/>
              <a:t>agriculture, nutrition </a:t>
            </a:r>
            <a:r>
              <a:rPr lang="en-US" sz="2400" dirty="0"/>
              <a:t>and health that </a:t>
            </a:r>
            <a:r>
              <a:rPr lang="en-US" sz="2400" dirty="0" smtClean="0"/>
              <a:t>are </a:t>
            </a:r>
            <a:r>
              <a:rPr lang="en-US" sz="2400" dirty="0"/>
              <a:t>needed for resilience and </a:t>
            </a:r>
            <a:r>
              <a:rPr lang="en-US" sz="2400" dirty="0" smtClean="0"/>
              <a:t>sustainability </a:t>
            </a:r>
            <a:endParaRPr lang="en-US" sz="2400" dirty="0"/>
          </a:p>
          <a:p>
            <a:pPr lvl="0"/>
            <a:r>
              <a:rPr lang="en-US" sz="2400" b="1" dirty="0" smtClean="0"/>
              <a:t>4. Use </a:t>
            </a:r>
            <a:r>
              <a:rPr lang="en-US" sz="2400" b="1" dirty="0"/>
              <a:t>data to mobilize </a:t>
            </a:r>
            <a:r>
              <a:rPr lang="en-US" sz="2400" b="1" dirty="0" smtClean="0"/>
              <a:t>action</a:t>
            </a:r>
            <a:endParaRPr lang="en-US" sz="2400" dirty="0" smtClean="0"/>
          </a:p>
          <a:p>
            <a:pPr lvl="1"/>
            <a:r>
              <a:rPr lang="en-US" sz="2400" dirty="0" smtClean="0"/>
              <a:t>Present </a:t>
            </a:r>
            <a:r>
              <a:rPr lang="en-US" sz="2400" dirty="0"/>
              <a:t>appropriate indicators in useful </a:t>
            </a:r>
            <a:r>
              <a:rPr lang="en-US" sz="2400" dirty="0" smtClean="0"/>
              <a:t>ways, to help jumpstart improvements and generate </a:t>
            </a:r>
            <a:r>
              <a:rPr lang="en-US" sz="2400" dirty="0"/>
              <a:t>demand for better </a:t>
            </a:r>
            <a:r>
              <a:rPr lang="en-US" sz="2400" dirty="0" smtClean="0"/>
              <a:t>data</a:t>
            </a:r>
            <a:endParaRPr lang="en-US" sz="2400" dirty="0"/>
          </a:p>
        </p:txBody>
      </p:sp>
    </p:spTree>
    <p:extLst>
      <p:ext uri="{BB962C8B-B14F-4D97-AF65-F5344CB8AC3E}">
        <p14:creationId xmlns:p14="http://schemas.microsoft.com/office/powerpoint/2010/main" val="28841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53612156"/>
              </p:ext>
            </p:extLst>
          </p:nvPr>
        </p:nvGraphicFramePr>
        <p:xfrm>
          <a:off x="76200" y="990600"/>
          <a:ext cx="8915401" cy="3359630"/>
        </p:xfrm>
        <a:graphic>
          <a:graphicData uri="http://schemas.openxmlformats.org/drawingml/2006/table">
            <a:tbl>
              <a:tblPr firstRow="1" firstCol="1" bandRow="1"/>
              <a:tblGrid>
                <a:gridCol w="1380274"/>
                <a:gridCol w="1616500"/>
                <a:gridCol w="5918627"/>
              </a:tblGrid>
              <a:tr h="946448">
                <a:tc gridSpan="2">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3200" b="1" dirty="0">
                          <a:effectLst/>
                          <a:latin typeface="+mn-lt"/>
                          <a:ea typeface="Calibri" panose="020F0502020204030204" pitchFamily="34" charset="0"/>
                        </a:rPr>
                        <a:t>Specific </a:t>
                      </a:r>
                      <a:r>
                        <a:rPr lang="en-US" sz="3200" b="1" dirty="0" smtClean="0">
                          <a:effectLst/>
                          <a:latin typeface="+mn-lt"/>
                          <a:ea typeface="Calibri" panose="020F0502020204030204" pitchFamily="34" charset="0"/>
                        </a:rPr>
                        <a:t>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1415">
                <a:tc rowSpan="2">
                  <a:txBody>
                    <a:bodyPr/>
                    <a:lstStyle/>
                    <a:p>
                      <a:pPr marL="0" marR="0">
                        <a:spcBef>
                          <a:spcPts val="0"/>
                        </a:spcBef>
                        <a:spcAft>
                          <a:spcPts val="0"/>
                        </a:spcAft>
                      </a:pPr>
                      <a:r>
                        <a:rPr lang="en-US" sz="2800" dirty="0">
                          <a:solidFill>
                            <a:schemeClr val="tx1"/>
                          </a:solidFill>
                          <a:effectLst/>
                          <a:latin typeface="+mn-lt"/>
                          <a:ea typeface="Calibri" panose="020F0502020204030204" pitchFamily="34" charset="0"/>
                        </a:rPr>
                        <a:t> </a:t>
                      </a:r>
                      <a:r>
                        <a:rPr lang="en-US" sz="2800" b="1" dirty="0">
                          <a:solidFill>
                            <a:schemeClr val="tx1"/>
                          </a:solidFill>
                          <a:effectLst/>
                          <a:latin typeface="+mn-lt"/>
                          <a:ea typeface="Calibri" panose="020F0502020204030204" pitchFamily="34" charset="0"/>
                        </a:rPr>
                        <a:t>Domain</a:t>
                      </a:r>
                      <a:endParaRPr lang="en-US" sz="2800" dirty="0">
                        <a:solidFill>
                          <a:schemeClr val="tx1"/>
                        </a:solidFill>
                        <a:effectLst/>
                        <a:latin typeface="+mn-lt"/>
                        <a:ea typeface="Calibri" panose="020F0502020204030204" pitchFamily="34" charset="0"/>
                      </a:endParaRPr>
                    </a:p>
                    <a:p>
                      <a:pPr marL="0" marR="0">
                        <a:spcBef>
                          <a:spcPts val="0"/>
                        </a:spcBef>
                        <a:spcAft>
                          <a:spcPts val="0"/>
                        </a:spcAft>
                      </a:pPr>
                      <a:r>
                        <a:rPr lang="en-US" sz="2800" dirty="0">
                          <a:solidFill>
                            <a:schemeClr val="tx1"/>
                          </a:solidFill>
                          <a:effectLst/>
                          <a:latin typeface="+mn-lt"/>
                          <a:ea typeface="Calibri" panose="020F0502020204030204" pitchFamily="34" charset="0"/>
                        </a:rPr>
                        <a:t> </a:t>
                      </a: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dirty="0">
                          <a:solidFill>
                            <a:schemeClr val="tx1"/>
                          </a:solidFill>
                          <a:effectLst/>
                          <a:latin typeface="+mn-lt"/>
                          <a:ea typeface="Calibri" panose="020F0502020204030204" pitchFamily="34" charset="0"/>
                        </a:rPr>
                        <a:t>Food security</a:t>
                      </a:r>
                      <a:endParaRPr lang="en-US" sz="2400" b="1" dirty="0">
                        <a:solidFill>
                          <a:schemeClr val="tx1"/>
                        </a:solidFill>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solidFill>
                            <a:schemeClr val="tx1"/>
                          </a:solidFill>
                          <a:effectLst/>
                          <a:latin typeface="+mn-lt"/>
                          <a:ea typeface="Calibri" panose="020F0502020204030204" pitchFamily="34" charset="0"/>
                        </a:rPr>
                        <a:t>Does or could it measure availability and access to food in general?</a:t>
                      </a:r>
                      <a:endParaRPr lang="en-US" sz="2400" dirty="0">
                        <a:solidFill>
                          <a:schemeClr val="tx1"/>
                        </a:solidFill>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855">
                <a:tc vMerge="1">
                  <a:txBody>
                    <a:bodyPr/>
                    <a:lstStyle/>
                    <a:p>
                      <a:endParaRPr lang="en-US"/>
                    </a:p>
                  </a:txBody>
                  <a:tcPr/>
                </a:tc>
                <a:tc>
                  <a:txBody>
                    <a:bodyPr/>
                    <a:lstStyle/>
                    <a:p>
                      <a:pPr marL="0" marR="0">
                        <a:spcBef>
                          <a:spcPts val="0"/>
                        </a:spcBef>
                        <a:spcAft>
                          <a:spcPts val="0"/>
                        </a:spcAft>
                      </a:pPr>
                      <a:r>
                        <a:rPr lang="en-US" sz="2400" b="1" i="1" dirty="0">
                          <a:solidFill>
                            <a:schemeClr val="tx1"/>
                          </a:solidFill>
                          <a:effectLst/>
                          <a:latin typeface="+mn-lt"/>
                          <a:ea typeface="Calibri" panose="020F0502020204030204" pitchFamily="34" charset="0"/>
                        </a:rPr>
                        <a:t>Nutrition security</a:t>
                      </a:r>
                      <a:endParaRPr lang="en-US" sz="2400" b="1" dirty="0">
                        <a:solidFill>
                          <a:schemeClr val="tx1"/>
                        </a:solidFill>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solidFill>
                            <a:schemeClr val="tx1"/>
                          </a:solidFill>
                          <a:effectLst/>
                          <a:latin typeface="+mn-lt"/>
                          <a:ea typeface="Calibri" panose="020F0502020204030204" pitchFamily="34" charset="0"/>
                        </a:rPr>
                        <a:t>Does or could it measure </a:t>
                      </a:r>
                      <a:r>
                        <a:rPr lang="en-US" sz="2400" i="1" dirty="0" smtClean="0">
                          <a:solidFill>
                            <a:schemeClr val="tx1"/>
                          </a:solidFill>
                          <a:effectLst/>
                          <a:latin typeface="+mn-lt"/>
                          <a:ea typeface="Calibri" panose="020F0502020204030204" pitchFamily="34" charset="0"/>
                        </a:rPr>
                        <a:t>availability </a:t>
                      </a:r>
                      <a:r>
                        <a:rPr lang="en-US" sz="2400" i="1" dirty="0">
                          <a:solidFill>
                            <a:schemeClr val="tx1"/>
                          </a:solidFill>
                          <a:effectLst/>
                          <a:latin typeface="+mn-lt"/>
                          <a:ea typeface="Calibri" panose="020F0502020204030204" pitchFamily="34" charset="0"/>
                        </a:rPr>
                        <a:t>&amp; access to healthier </a:t>
                      </a:r>
                      <a:r>
                        <a:rPr lang="en-US" sz="2400" i="1" dirty="0" smtClean="0">
                          <a:solidFill>
                            <a:schemeClr val="tx1"/>
                          </a:solidFill>
                          <a:effectLst/>
                          <a:latin typeface="+mn-lt"/>
                          <a:ea typeface="Calibri" panose="020F0502020204030204" pitchFamily="34" charset="0"/>
                        </a:rPr>
                        <a:t>foods, </a:t>
                      </a:r>
                      <a:r>
                        <a:rPr lang="en-US" sz="2400" i="1" dirty="0">
                          <a:solidFill>
                            <a:schemeClr val="tx1"/>
                          </a:solidFill>
                          <a:effectLst/>
                          <a:latin typeface="+mn-lt"/>
                          <a:ea typeface="Calibri" panose="020F0502020204030204" pitchFamily="34" charset="0"/>
                        </a:rPr>
                        <a:t>or </a:t>
                      </a:r>
                      <a:r>
                        <a:rPr lang="en-US" sz="2400" i="1" dirty="0" smtClean="0">
                          <a:solidFill>
                            <a:schemeClr val="tx1"/>
                          </a:solidFill>
                          <a:effectLst/>
                          <a:latin typeface="+mn-lt"/>
                          <a:ea typeface="Calibri" panose="020F0502020204030204" pitchFamily="34" charset="0"/>
                        </a:rPr>
                        <a:t>to non-food </a:t>
                      </a:r>
                      <a:r>
                        <a:rPr lang="en-US" sz="2400" i="1" dirty="0">
                          <a:solidFill>
                            <a:schemeClr val="tx1"/>
                          </a:solidFill>
                          <a:effectLst/>
                          <a:latin typeface="+mn-lt"/>
                          <a:ea typeface="Calibri" panose="020F0502020204030204" pitchFamily="34" charset="0"/>
                        </a:rPr>
                        <a:t>causes of malnutrition?</a:t>
                      </a:r>
                      <a:endParaRPr lang="en-US" sz="2400" dirty="0">
                        <a:solidFill>
                          <a:schemeClr val="tx1"/>
                        </a:solidFill>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576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04161623"/>
              </p:ext>
            </p:extLst>
          </p:nvPr>
        </p:nvGraphicFramePr>
        <p:xfrm>
          <a:off x="76200" y="990600"/>
          <a:ext cx="8915401" cy="3330730"/>
        </p:xfrm>
        <a:graphic>
          <a:graphicData uri="http://schemas.openxmlformats.org/drawingml/2006/table">
            <a:tbl>
              <a:tblPr firstRow="1" firstCol="1" bandRow="1"/>
              <a:tblGrid>
                <a:gridCol w="1380274"/>
                <a:gridCol w="2353526"/>
                <a:gridCol w="5181601"/>
              </a:tblGrid>
              <a:tr h="946448">
                <a:tc gridSpan="2">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3200" b="1" dirty="0">
                          <a:effectLst/>
                          <a:latin typeface="+mn-lt"/>
                          <a:ea typeface="Calibri" panose="020F0502020204030204" pitchFamily="34" charset="0"/>
                        </a:rPr>
                        <a:t>Specific </a:t>
                      </a:r>
                      <a:r>
                        <a:rPr lang="en-US" sz="3200" b="1" dirty="0" smtClean="0">
                          <a:effectLst/>
                          <a:latin typeface="+mn-lt"/>
                          <a:ea typeface="Calibri" panose="020F0502020204030204" pitchFamily="34" charset="0"/>
                        </a:rPr>
                        <a:t>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544">
                <a:tc rowSpan="2">
                  <a:txBody>
                    <a:bodyPr/>
                    <a:lstStyle/>
                    <a:p>
                      <a:pPr marL="0" marR="0">
                        <a:spcBef>
                          <a:spcPts val="0"/>
                        </a:spcBef>
                        <a:spcAft>
                          <a:spcPts val="0"/>
                        </a:spcAft>
                      </a:pPr>
                      <a:r>
                        <a:rPr lang="en-US" sz="2800" b="1" dirty="0">
                          <a:effectLst/>
                          <a:latin typeface="+mn-lt"/>
                          <a:ea typeface="Calibri" panose="020F0502020204030204" pitchFamily="34" charset="0"/>
                        </a:rPr>
                        <a:t>Scale and Scope</a:t>
                      </a:r>
                      <a:endParaRPr lang="en-US" sz="2800" dirty="0">
                        <a:effectLst/>
                        <a:latin typeface="+mn-lt"/>
                        <a:ea typeface="Calibri" panose="020F0502020204030204" pitchFamily="34" charset="0"/>
                      </a:endParaRPr>
                    </a:p>
                    <a:p>
                      <a:pPr marL="0" marR="0">
                        <a:spcBef>
                          <a:spcPts val="0"/>
                        </a:spcBef>
                        <a:spcAft>
                          <a:spcPts val="0"/>
                        </a:spcAft>
                      </a:pPr>
                      <a:r>
                        <a:rPr lang="en-US" sz="2800" dirty="0">
                          <a:effectLst/>
                          <a:latin typeface="+mn-lt"/>
                          <a:ea typeface="Calibri" panose="020F0502020204030204" pitchFamily="34" charset="0"/>
                        </a:rPr>
                        <a:t> </a:t>
                      </a: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dirty="0">
                          <a:effectLst/>
                          <a:latin typeface="+mn-lt"/>
                          <a:ea typeface="Calibri" panose="020F0502020204030204" pitchFamily="34" charset="0"/>
                        </a:rPr>
                        <a:t>Geographic scale</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For what areas is/could this measure be most valuable (global, national, and local)?</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738">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Time frame</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Over what period is/could this measure be most useful (over years, within years)?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677432"/>
            <a:ext cx="3183051" cy="369332"/>
          </a:xfrm>
          <a:prstGeom prst="rect">
            <a:avLst/>
          </a:prstGeom>
        </p:spPr>
        <p:txBody>
          <a:bodyPr wrap="none">
            <a:spAutoFit/>
          </a:bodyPr>
          <a:lstStyle/>
          <a:p>
            <a:pPr>
              <a:defRPr/>
            </a:pPr>
            <a:r>
              <a:rPr lang="en-US" b="1" i="1" dirty="0" smtClean="0">
                <a:solidFill>
                  <a:schemeClr val="accent1">
                    <a:lumMod val="50000"/>
                  </a:schemeClr>
                </a:solidFill>
                <a:ea typeface="Calibri" panose="020F0502020204030204" pitchFamily="34" charset="0"/>
              </a:rPr>
              <a:t>(Continued from previous slide)</a:t>
            </a:r>
            <a:endParaRPr lang="en-US" b="1" dirty="0">
              <a:solidFill>
                <a:schemeClr val="accent1">
                  <a:lumMod val="50000"/>
                </a:schemeClr>
              </a:solidFill>
              <a:ea typeface="Calibri" panose="020F0502020204030204" pitchFamily="34" charset="0"/>
            </a:endParaRPr>
          </a:p>
        </p:txBody>
      </p:sp>
    </p:spTree>
    <p:extLst>
      <p:ext uri="{BB962C8B-B14F-4D97-AF65-F5344CB8AC3E}">
        <p14:creationId xmlns:p14="http://schemas.microsoft.com/office/powerpoint/2010/main" val="22049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032964346"/>
              </p:ext>
            </p:extLst>
          </p:nvPr>
        </p:nvGraphicFramePr>
        <p:xfrm>
          <a:off x="76199" y="990601"/>
          <a:ext cx="9067800" cy="5721840"/>
        </p:xfrm>
        <a:graphic>
          <a:graphicData uri="http://schemas.openxmlformats.org/drawingml/2006/table">
            <a:tbl>
              <a:tblPr firstRow="1" firstCol="1" bandRow="1"/>
              <a:tblGrid>
                <a:gridCol w="1403868"/>
                <a:gridCol w="2329933"/>
                <a:gridCol w="5333999"/>
              </a:tblGrid>
              <a:tr h="959804">
                <a:tc gridSpan="2">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3200" b="1" dirty="0">
                          <a:effectLst/>
                          <a:latin typeface="+mn-lt"/>
                          <a:ea typeface="Calibri" panose="020F0502020204030204" pitchFamily="34" charset="0"/>
                        </a:rPr>
                        <a:t>Specific </a:t>
                      </a:r>
                      <a:r>
                        <a:rPr lang="en-US" sz="3200" b="1" dirty="0" smtClean="0">
                          <a:effectLst/>
                          <a:latin typeface="+mn-lt"/>
                          <a:ea typeface="Calibri" panose="020F0502020204030204" pitchFamily="34" charset="0"/>
                        </a:rPr>
                        <a:t>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629">
                <a:tc rowSpan="5">
                  <a:txBody>
                    <a:bodyPr/>
                    <a:lstStyle/>
                    <a:p>
                      <a:pPr marL="0" marR="0">
                        <a:spcBef>
                          <a:spcPts val="0"/>
                        </a:spcBef>
                        <a:spcAft>
                          <a:spcPts val="0"/>
                        </a:spcAft>
                      </a:pPr>
                      <a:r>
                        <a:rPr lang="en-US" sz="2800" b="1" dirty="0">
                          <a:effectLst/>
                          <a:latin typeface="+mn-lt"/>
                          <a:ea typeface="Calibri" panose="020F0502020204030204" pitchFamily="34" charset="0"/>
                        </a:rPr>
                        <a:t> Validity</a:t>
                      </a:r>
                      <a:endParaRPr lang="en-US" sz="2800" dirty="0">
                        <a:effectLst/>
                        <a:latin typeface="+mn-lt"/>
                        <a:ea typeface="Calibri" panose="020F0502020204030204" pitchFamily="34" charset="0"/>
                      </a:endParaRPr>
                    </a:p>
                    <a:p>
                      <a:pPr marL="0" marR="0">
                        <a:spcBef>
                          <a:spcPts val="0"/>
                        </a:spcBef>
                        <a:spcAft>
                          <a:spcPts val="0"/>
                        </a:spcAft>
                      </a:pPr>
                      <a:r>
                        <a:rPr lang="en-US" sz="2800" dirty="0">
                          <a:effectLst/>
                          <a:latin typeface="+mn-lt"/>
                          <a:ea typeface="Calibri" panose="020F0502020204030204" pitchFamily="34" charset="0"/>
                        </a:rPr>
                        <a:t> </a:t>
                      </a:r>
                    </a:p>
                    <a:p>
                      <a:pPr marL="0" marR="0">
                        <a:spcBef>
                          <a:spcPts val="0"/>
                        </a:spcBef>
                        <a:spcAft>
                          <a:spcPts val="0"/>
                        </a:spcAft>
                      </a:pPr>
                      <a:r>
                        <a:rPr lang="en-US" sz="2800" dirty="0">
                          <a:effectLst/>
                          <a:latin typeface="+mn-lt"/>
                          <a:ea typeface="Calibri" panose="020F0502020204030204" pitchFamily="34" charset="0"/>
                        </a:rPr>
                        <a:t> </a:t>
                      </a:r>
                    </a:p>
                    <a:p>
                      <a:pPr marL="0" marR="0">
                        <a:spcBef>
                          <a:spcPts val="0"/>
                        </a:spcBef>
                        <a:spcAft>
                          <a:spcPts val="0"/>
                        </a:spcAft>
                      </a:pPr>
                      <a:r>
                        <a:rPr lang="en-US" sz="2800" dirty="0">
                          <a:effectLst/>
                          <a:latin typeface="+mn-lt"/>
                          <a:ea typeface="Calibri" panose="020F0502020204030204" pitchFamily="34" charset="0"/>
                        </a:rPr>
                        <a:t> </a:t>
                      </a:r>
                    </a:p>
                    <a:p>
                      <a:pPr marL="0" marR="0">
                        <a:spcBef>
                          <a:spcPts val="0"/>
                        </a:spcBef>
                        <a:spcAft>
                          <a:spcPts val="0"/>
                        </a:spcAft>
                      </a:pPr>
                      <a:r>
                        <a:rPr lang="en-US" sz="2800" dirty="0">
                          <a:effectLst/>
                          <a:latin typeface="+mn-lt"/>
                          <a:ea typeface="Calibri" panose="020F0502020204030204" pitchFamily="34" charset="0"/>
                        </a:rPr>
                        <a:t> </a:t>
                      </a: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dirty="0" smtClean="0">
                          <a:effectLst/>
                          <a:latin typeface="+mn-lt"/>
                          <a:ea typeface="Calibri" panose="020F0502020204030204" pitchFamily="34" charset="0"/>
                        </a:rPr>
                        <a:t>Scientific validity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Has/could this measure been validated against a gold standard?</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629">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Statistical sensitivity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Does/could this measure change when the underlying concept changes? (Type II)</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629">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Statistical specificity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Does/could this measure change when the underlying concept does not? (Type I)</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629">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Transparency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Is/could this measure be clear regarding data sources, weighting and methods?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681">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Comparability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Does/could the measure conform to international standards?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677432"/>
            <a:ext cx="3183051" cy="369332"/>
          </a:xfrm>
          <a:prstGeom prst="rect">
            <a:avLst/>
          </a:prstGeom>
        </p:spPr>
        <p:txBody>
          <a:bodyPr wrap="none">
            <a:spAutoFit/>
          </a:bodyPr>
          <a:lstStyle/>
          <a:p>
            <a:pPr>
              <a:defRPr/>
            </a:pPr>
            <a:r>
              <a:rPr lang="en-US" b="1" i="1" dirty="0" smtClean="0">
                <a:solidFill>
                  <a:schemeClr val="accent1">
                    <a:lumMod val="50000"/>
                  </a:schemeClr>
                </a:solidFill>
                <a:ea typeface="Calibri" panose="020F0502020204030204" pitchFamily="34" charset="0"/>
              </a:rPr>
              <a:t>(Continued from previous slide)</a:t>
            </a:r>
            <a:endParaRPr lang="en-US" b="1" dirty="0">
              <a:solidFill>
                <a:schemeClr val="accent1">
                  <a:lumMod val="50000"/>
                </a:schemeClr>
              </a:solidFill>
              <a:ea typeface="Calibri" panose="020F0502020204030204" pitchFamily="34" charset="0"/>
            </a:endParaRPr>
          </a:p>
        </p:txBody>
      </p:sp>
    </p:spTree>
    <p:extLst>
      <p:ext uri="{BB962C8B-B14F-4D97-AF65-F5344CB8AC3E}">
        <p14:creationId xmlns:p14="http://schemas.microsoft.com/office/powerpoint/2010/main" val="220497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29808114"/>
              </p:ext>
            </p:extLst>
          </p:nvPr>
        </p:nvGraphicFramePr>
        <p:xfrm>
          <a:off x="66673" y="990600"/>
          <a:ext cx="9077326" cy="5464014"/>
        </p:xfrm>
        <a:graphic>
          <a:graphicData uri="http://schemas.openxmlformats.org/drawingml/2006/table">
            <a:tbl>
              <a:tblPr firstRow="1" firstCol="1" bandRow="1"/>
              <a:tblGrid>
                <a:gridCol w="1625074"/>
                <a:gridCol w="2118253"/>
                <a:gridCol w="5333999"/>
              </a:tblGrid>
              <a:tr h="1016800">
                <a:tc gridSpan="2">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3200" b="1" dirty="0" smtClean="0">
                          <a:effectLst/>
                          <a:latin typeface="+mn-lt"/>
                          <a:ea typeface="Calibri" panose="020F0502020204030204" pitchFamily="34" charset="0"/>
                        </a:rPr>
                        <a:t>Specific 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210">
                <a:tc rowSpan="5">
                  <a:txBody>
                    <a:bodyPr/>
                    <a:lstStyle/>
                    <a:p>
                      <a:pPr marL="0" marR="0">
                        <a:spcBef>
                          <a:spcPts val="0"/>
                        </a:spcBef>
                        <a:spcAft>
                          <a:spcPts val="0"/>
                        </a:spcAft>
                      </a:pPr>
                      <a:r>
                        <a:rPr lang="en-US" sz="2800" b="1" dirty="0">
                          <a:effectLst/>
                          <a:latin typeface="+mn-lt"/>
                          <a:ea typeface="Calibri" panose="020F0502020204030204" pitchFamily="34" charset="0"/>
                        </a:rPr>
                        <a:t>Difficulty of Data Collection and Use</a:t>
                      </a:r>
                    </a:p>
                    <a:p>
                      <a:pPr marL="0" marR="0">
                        <a:spcBef>
                          <a:spcPts val="0"/>
                        </a:spcBef>
                        <a:spcAft>
                          <a:spcPts val="0"/>
                        </a:spcAft>
                      </a:pPr>
                      <a:r>
                        <a:rPr lang="en-US" sz="2800" b="1" dirty="0">
                          <a:effectLst/>
                          <a:latin typeface="+mn-lt"/>
                          <a:ea typeface="Calibri" panose="020F0502020204030204" pitchFamily="34" charset="0"/>
                        </a:rPr>
                        <a:t> </a:t>
                      </a:r>
                    </a:p>
                    <a:p>
                      <a:pPr marL="0" marR="0">
                        <a:spcBef>
                          <a:spcPts val="0"/>
                        </a:spcBef>
                        <a:spcAft>
                          <a:spcPts val="0"/>
                        </a:spcAft>
                      </a:pPr>
                      <a:r>
                        <a:rPr lang="en-US" sz="2800" b="1" dirty="0">
                          <a:effectLst/>
                          <a:latin typeface="+mn-lt"/>
                          <a:ea typeface="Calibri" panose="020F0502020204030204" pitchFamily="34" charset="0"/>
                        </a:rPr>
                        <a:t> </a:t>
                      </a:r>
                    </a:p>
                    <a:p>
                      <a:pPr marL="0" marR="0">
                        <a:spcBef>
                          <a:spcPts val="0"/>
                        </a:spcBef>
                        <a:spcAft>
                          <a:spcPts val="0"/>
                        </a:spcAft>
                      </a:pPr>
                      <a:r>
                        <a:rPr lang="en-US" sz="2800" b="1" dirty="0">
                          <a:effectLst/>
                          <a:latin typeface="+mn-lt"/>
                          <a:ea typeface="Calibri" panose="020F0502020204030204" pitchFamily="34" charset="0"/>
                        </a:rPr>
                        <a:t> </a:t>
                      </a:r>
                    </a:p>
                    <a:p>
                      <a:pPr marL="0" marR="0">
                        <a:spcBef>
                          <a:spcPts val="0"/>
                        </a:spcBef>
                        <a:spcAft>
                          <a:spcPts val="0"/>
                        </a:spcAft>
                      </a:pPr>
                      <a:r>
                        <a:rPr lang="en-US" sz="2800" b="1" dirty="0">
                          <a:effectLst/>
                          <a:latin typeface="+mn-lt"/>
                          <a:ea typeface="Calibri" panose="020F0502020204030204" pitchFamily="34" charset="0"/>
                        </a:rPr>
                        <a:t> </a:t>
                      </a: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dirty="0">
                          <a:effectLst/>
                          <a:latin typeface="+mn-lt"/>
                          <a:ea typeface="Calibri" panose="020F0502020204030204" pitchFamily="34" charset="0"/>
                        </a:rPr>
                        <a:t>Cost of collection</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What is/can be the relative difficulty of collecting underlying observations?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547">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Frequency </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Is/Can the measure be collected often enough to capture temporal variation?</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760">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Spatial density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Is/Can it be collected for enough places to capture spatial variation?</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097">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Sustainability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Is/Can funding and staffing for data collection &amp; analysis be secured?</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600">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Timely accessibility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Is/Can results be made available quickly in accessible form to end-user?</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677432"/>
            <a:ext cx="3183051" cy="369332"/>
          </a:xfrm>
          <a:prstGeom prst="rect">
            <a:avLst/>
          </a:prstGeom>
        </p:spPr>
        <p:txBody>
          <a:bodyPr wrap="none">
            <a:spAutoFit/>
          </a:bodyPr>
          <a:lstStyle/>
          <a:p>
            <a:pPr>
              <a:defRPr/>
            </a:pPr>
            <a:r>
              <a:rPr lang="en-US" b="1" i="1" dirty="0" smtClean="0">
                <a:solidFill>
                  <a:schemeClr val="accent1">
                    <a:lumMod val="50000"/>
                  </a:schemeClr>
                </a:solidFill>
                <a:ea typeface="Calibri" panose="020F0502020204030204" pitchFamily="34" charset="0"/>
              </a:rPr>
              <a:t>(Continued from previous slide)</a:t>
            </a:r>
            <a:endParaRPr lang="en-US" b="1" dirty="0">
              <a:solidFill>
                <a:schemeClr val="accent1">
                  <a:lumMod val="50000"/>
                </a:schemeClr>
              </a:solidFill>
              <a:ea typeface="Calibri" panose="020F0502020204030204" pitchFamily="34" charset="0"/>
            </a:endParaRPr>
          </a:p>
        </p:txBody>
      </p:sp>
    </p:spTree>
    <p:extLst>
      <p:ext uri="{BB962C8B-B14F-4D97-AF65-F5344CB8AC3E}">
        <p14:creationId xmlns:p14="http://schemas.microsoft.com/office/powerpoint/2010/main" val="693310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65487806"/>
              </p:ext>
            </p:extLst>
          </p:nvPr>
        </p:nvGraphicFramePr>
        <p:xfrm>
          <a:off x="76200" y="1044248"/>
          <a:ext cx="9067801" cy="5356552"/>
        </p:xfrm>
        <a:graphic>
          <a:graphicData uri="http://schemas.openxmlformats.org/drawingml/2006/table">
            <a:tbl>
              <a:tblPr firstRow="1" firstCol="1" bandRow="1"/>
              <a:tblGrid>
                <a:gridCol w="1767453"/>
                <a:gridCol w="1966347"/>
                <a:gridCol w="5334001"/>
              </a:tblGrid>
              <a:tr h="1224355">
                <a:tc gridSpan="2">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3200" b="1" dirty="0" smtClean="0">
                          <a:effectLst/>
                          <a:latin typeface="+mn-lt"/>
                          <a:ea typeface="Calibri" panose="020F0502020204030204" pitchFamily="34" charset="0"/>
                        </a:rPr>
                        <a:t>Specific 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66">
                <a:tc rowSpan="4">
                  <a:txBody>
                    <a:bodyPr/>
                    <a:lstStyle/>
                    <a:p>
                      <a:pPr marL="0" marR="0">
                        <a:spcBef>
                          <a:spcPts val="0"/>
                        </a:spcBef>
                        <a:spcAft>
                          <a:spcPts val="0"/>
                        </a:spcAft>
                      </a:pPr>
                      <a:r>
                        <a:rPr lang="en-US" sz="2800" b="1" dirty="0">
                          <a:effectLst/>
                          <a:latin typeface="+mn-lt"/>
                          <a:ea typeface="Calibri" panose="020F0502020204030204" pitchFamily="34" charset="0"/>
                        </a:rPr>
                        <a:t>Usefulness of the Indicator</a:t>
                      </a:r>
                    </a:p>
                    <a:p>
                      <a:pPr marL="0" marR="0">
                        <a:spcBef>
                          <a:spcPts val="0"/>
                        </a:spcBef>
                        <a:spcAft>
                          <a:spcPts val="0"/>
                        </a:spcAft>
                      </a:pPr>
                      <a:r>
                        <a:rPr lang="en-US" sz="2800" b="1" dirty="0">
                          <a:effectLst/>
                          <a:latin typeface="+mn-lt"/>
                          <a:ea typeface="Calibri" panose="020F0502020204030204" pitchFamily="34" charset="0"/>
                        </a:rPr>
                        <a:t> </a:t>
                      </a:r>
                    </a:p>
                    <a:p>
                      <a:pPr marL="0" marR="0">
                        <a:spcBef>
                          <a:spcPts val="0"/>
                        </a:spcBef>
                        <a:spcAft>
                          <a:spcPts val="0"/>
                        </a:spcAft>
                      </a:pPr>
                      <a:r>
                        <a:rPr lang="en-US" sz="2800" b="1" dirty="0">
                          <a:effectLst/>
                          <a:latin typeface="+mn-lt"/>
                          <a:ea typeface="Calibri" panose="020F0502020204030204" pitchFamily="34" charset="0"/>
                        </a:rPr>
                        <a:t> </a:t>
                      </a:r>
                    </a:p>
                    <a:p>
                      <a:pPr marL="0" marR="0">
                        <a:spcBef>
                          <a:spcPts val="0"/>
                        </a:spcBef>
                        <a:spcAft>
                          <a:spcPts val="0"/>
                        </a:spcAft>
                      </a:pPr>
                      <a:r>
                        <a:rPr lang="en-US" sz="2800" b="1" dirty="0">
                          <a:effectLst/>
                          <a:latin typeface="+mn-lt"/>
                          <a:ea typeface="Calibri" panose="020F0502020204030204" pitchFamily="34" charset="0"/>
                        </a:rPr>
                        <a:t> </a:t>
                      </a: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dirty="0">
                          <a:effectLst/>
                          <a:latin typeface="+mn-lt"/>
                          <a:ea typeface="Calibri" panose="020F0502020204030204" pitchFamily="34" charset="0"/>
                        </a:rPr>
                        <a:t>Relevance</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 the concept being measured within stakeholders' scope of responsibility?</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66">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Significance </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Does the measure have clear implications for action by stakeholders?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7399">
                <a:tc vMerge="1">
                  <a:txBody>
                    <a:bodyPr/>
                    <a:lstStyle/>
                    <a:p>
                      <a:endParaRPr lang="en-US"/>
                    </a:p>
                  </a:txBody>
                  <a:tcPr/>
                </a:tc>
                <a:tc>
                  <a:txBody>
                    <a:bodyPr/>
                    <a:lstStyle/>
                    <a:p>
                      <a:pPr marL="0" marR="0">
                        <a:spcBef>
                          <a:spcPts val="0"/>
                        </a:spcBef>
                        <a:spcAft>
                          <a:spcPts val="0"/>
                        </a:spcAft>
                      </a:pPr>
                      <a:r>
                        <a:rPr lang="en-US" sz="2400" b="1" i="1" dirty="0" smtClean="0">
                          <a:effectLst/>
                          <a:latin typeface="+mn-lt"/>
                          <a:ea typeface="Calibri" panose="020F0502020204030204" pitchFamily="34" charset="0"/>
                        </a:rPr>
                        <a:t>Ease </a:t>
                      </a:r>
                      <a:r>
                        <a:rPr lang="en-US" sz="2400" b="1" i="1" dirty="0">
                          <a:effectLst/>
                          <a:latin typeface="+mn-lt"/>
                          <a:ea typeface="Calibri" panose="020F0502020204030204" pitchFamily="34" charset="0"/>
                        </a:rPr>
                        <a:t>of </a:t>
                      </a:r>
                      <a:r>
                        <a:rPr lang="en-US" sz="2400" b="1" i="1" dirty="0" smtClean="0">
                          <a:effectLst/>
                          <a:latin typeface="+mn-lt"/>
                          <a:ea typeface="Calibri" panose="020F0502020204030204" pitchFamily="34" charset="0"/>
                        </a:rPr>
                        <a:t>interpretation</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Is/can the measure be readily understood and communicated?</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66">
                <a:tc vMerge="1">
                  <a:txBody>
                    <a:bodyPr/>
                    <a:lstStyle/>
                    <a:p>
                      <a:endParaRPr lang="en-US"/>
                    </a:p>
                  </a:txBody>
                  <a:tcPr/>
                </a:tc>
                <a:tc>
                  <a:txBody>
                    <a:bodyPr/>
                    <a:lstStyle/>
                    <a:p>
                      <a:pPr marL="0" marR="0">
                        <a:spcBef>
                          <a:spcPts val="0"/>
                        </a:spcBef>
                        <a:spcAft>
                          <a:spcPts val="0"/>
                        </a:spcAft>
                      </a:pPr>
                      <a:r>
                        <a:rPr lang="en-US" sz="2400" b="1" i="1" dirty="0">
                          <a:effectLst/>
                          <a:latin typeface="+mn-lt"/>
                          <a:ea typeface="Calibri" panose="020F0502020204030204" pitchFamily="34" charset="0"/>
                        </a:rPr>
                        <a:t>Political legitimacy</a:t>
                      </a:r>
                      <a:endParaRPr lang="en-US" sz="2400" b="1"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Is there political support for using this measure? (e.g. WHA, MDG/SDGs)</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677432"/>
            <a:ext cx="3183051" cy="369332"/>
          </a:xfrm>
          <a:prstGeom prst="rect">
            <a:avLst/>
          </a:prstGeom>
        </p:spPr>
        <p:txBody>
          <a:bodyPr wrap="none">
            <a:spAutoFit/>
          </a:bodyPr>
          <a:lstStyle/>
          <a:p>
            <a:pPr>
              <a:defRPr/>
            </a:pPr>
            <a:r>
              <a:rPr lang="en-US" b="1" i="1" dirty="0" smtClean="0">
                <a:solidFill>
                  <a:schemeClr val="accent1">
                    <a:lumMod val="50000"/>
                  </a:schemeClr>
                </a:solidFill>
                <a:ea typeface="Calibri" panose="020F0502020204030204" pitchFamily="34" charset="0"/>
              </a:rPr>
              <a:t>(Continued from previous slide)</a:t>
            </a:r>
            <a:endParaRPr lang="en-US" b="1" dirty="0">
              <a:solidFill>
                <a:schemeClr val="accent1">
                  <a:lumMod val="50000"/>
                </a:schemeClr>
              </a:solidFill>
              <a:ea typeface="Calibri" panose="020F0502020204030204" pitchFamily="34" charset="0"/>
            </a:endParaRPr>
          </a:p>
        </p:txBody>
      </p:sp>
    </p:spTree>
    <p:extLst>
      <p:ext uri="{BB962C8B-B14F-4D97-AF65-F5344CB8AC3E}">
        <p14:creationId xmlns:p14="http://schemas.microsoft.com/office/powerpoint/2010/main" val="3777082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Criteria for indicator selection &amp; assessment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724971961"/>
              </p:ext>
            </p:extLst>
          </p:nvPr>
        </p:nvGraphicFramePr>
        <p:xfrm>
          <a:off x="76199" y="1044248"/>
          <a:ext cx="9067799" cy="4099001"/>
        </p:xfrm>
        <a:graphic>
          <a:graphicData uri="http://schemas.openxmlformats.org/drawingml/2006/table">
            <a:tbl>
              <a:tblPr firstRow="1" firstCol="1" bandRow="1"/>
              <a:tblGrid>
                <a:gridCol w="3733801"/>
                <a:gridCol w="5333998"/>
              </a:tblGrid>
              <a:tr h="1412575">
                <a:tc>
                  <a:txBody>
                    <a:bodyPr/>
                    <a:lstStyle/>
                    <a:p>
                      <a:pPr marL="0" marR="0" algn="ctr">
                        <a:spcBef>
                          <a:spcPts val="0"/>
                        </a:spcBef>
                        <a:spcAft>
                          <a:spcPts val="0"/>
                        </a:spcAft>
                      </a:pPr>
                      <a:r>
                        <a:rPr lang="en-US" sz="3200" b="1" dirty="0" smtClean="0">
                          <a:effectLst/>
                          <a:latin typeface="+mn-lt"/>
                          <a:ea typeface="Calibri" panose="020F0502020204030204" pitchFamily="34" charset="0"/>
                        </a:rPr>
                        <a:t>Criteria</a:t>
                      </a:r>
                      <a:r>
                        <a:rPr lang="en-US" sz="3200" b="1" baseline="0" dirty="0" smtClean="0">
                          <a:effectLst/>
                          <a:latin typeface="+mn-lt"/>
                          <a:ea typeface="Calibri" panose="020F0502020204030204" pitchFamily="34" charset="0"/>
                        </a:rPr>
                        <a:t> for inclusion</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dirty="0" smtClean="0">
                          <a:effectLst/>
                          <a:latin typeface="+mn-lt"/>
                          <a:ea typeface="Calibri" panose="020F0502020204030204" pitchFamily="34" charset="0"/>
                        </a:rPr>
                        <a:t>Specific questions asked</a:t>
                      </a:r>
                      <a:endParaRPr lang="en-US" sz="32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431">
                <a:tc>
                  <a:txBody>
                    <a:bodyPr/>
                    <a:lstStyle/>
                    <a:p>
                      <a:pPr marL="0" marR="0">
                        <a:spcBef>
                          <a:spcPts val="0"/>
                        </a:spcBef>
                        <a:spcAft>
                          <a:spcPts val="0"/>
                        </a:spcAft>
                      </a:pPr>
                      <a:r>
                        <a:rPr lang="en-US" sz="2800" b="1" dirty="0" smtClean="0">
                          <a:effectLst/>
                          <a:latin typeface="+mn-lt"/>
                          <a:ea typeface="Calibri" panose="020F0502020204030204" pitchFamily="34" charset="0"/>
                        </a:rPr>
                        <a:t>Covariance</a:t>
                      </a:r>
                      <a:r>
                        <a:rPr lang="en-US" sz="2400" dirty="0" smtClean="0">
                          <a:effectLst/>
                          <a:latin typeface="+mn-lt"/>
                          <a:ea typeface="Calibri" panose="020F0502020204030204" pitchFamily="34" charset="0"/>
                        </a:rPr>
                        <a:t> </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Does information from this indicator correspond with information from other indicators? </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146">
                <a:tc>
                  <a:txBody>
                    <a:bodyPr/>
                    <a:lstStyle/>
                    <a:p>
                      <a:pPr marL="0" marR="0">
                        <a:spcBef>
                          <a:spcPts val="0"/>
                        </a:spcBef>
                        <a:spcAft>
                          <a:spcPts val="0"/>
                        </a:spcAft>
                      </a:pPr>
                      <a:r>
                        <a:rPr lang="en-US" sz="2800" b="1" dirty="0">
                          <a:effectLst/>
                          <a:latin typeface="+mn-lt"/>
                          <a:ea typeface="Calibri" panose="020F0502020204030204" pitchFamily="34" charset="0"/>
                        </a:rPr>
                        <a:t>Gender/Age </a:t>
                      </a:r>
                      <a:r>
                        <a:rPr lang="en-US" sz="2800" b="1" dirty="0" smtClean="0">
                          <a:effectLst/>
                          <a:latin typeface="+mn-lt"/>
                          <a:ea typeface="Calibri" panose="020F0502020204030204" pitchFamily="34" charset="0"/>
                        </a:rPr>
                        <a:t>Sensitivity</a:t>
                      </a:r>
                      <a:r>
                        <a:rPr lang="en-US" sz="2400" dirty="0" smtClean="0">
                          <a:effectLst/>
                          <a:latin typeface="+mn-lt"/>
                          <a:ea typeface="Calibri" panose="020F0502020204030204" pitchFamily="34" charset="0"/>
                        </a:rPr>
                        <a:t> </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a:effectLst/>
                          <a:latin typeface="+mn-lt"/>
                          <a:ea typeface="Calibri" panose="020F0502020204030204" pitchFamily="34" charset="0"/>
                        </a:rPr>
                        <a:t>Can this indicator be disaggregated by sex? By age group? Geocoding and small area estimation?</a:t>
                      </a:r>
                      <a:endParaRPr lang="en-US" sz="2400" dirty="0">
                        <a:effectLst/>
                        <a:latin typeface="+mn-lt"/>
                        <a:ea typeface="Calibri" panose="020F0502020204030204" pitchFamily="34" charset="0"/>
                      </a:endParaRPr>
                    </a:p>
                  </a:txBody>
                  <a:tcPr marL="39250" marR="39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677432"/>
            <a:ext cx="3183051" cy="369332"/>
          </a:xfrm>
          <a:prstGeom prst="rect">
            <a:avLst/>
          </a:prstGeom>
        </p:spPr>
        <p:txBody>
          <a:bodyPr wrap="none">
            <a:spAutoFit/>
          </a:bodyPr>
          <a:lstStyle/>
          <a:p>
            <a:pPr>
              <a:defRPr/>
            </a:pPr>
            <a:r>
              <a:rPr lang="en-US" b="1" i="1" dirty="0" smtClean="0">
                <a:solidFill>
                  <a:schemeClr val="accent1">
                    <a:lumMod val="50000"/>
                  </a:schemeClr>
                </a:solidFill>
                <a:ea typeface="Calibri" panose="020F0502020204030204" pitchFamily="34" charset="0"/>
              </a:rPr>
              <a:t>(Continued from previous slide)</a:t>
            </a:r>
            <a:endParaRPr lang="en-US" b="1" dirty="0">
              <a:solidFill>
                <a:schemeClr val="accent1">
                  <a:lumMod val="50000"/>
                </a:schemeClr>
              </a:solidFill>
              <a:ea typeface="Calibri" panose="020F0502020204030204" pitchFamily="34" charset="0"/>
            </a:endParaRPr>
          </a:p>
        </p:txBody>
      </p:sp>
    </p:spTree>
    <p:extLst>
      <p:ext uri="{BB962C8B-B14F-4D97-AF65-F5344CB8AC3E}">
        <p14:creationId xmlns:p14="http://schemas.microsoft.com/office/powerpoint/2010/main" val="377708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95300" y="3657600"/>
            <a:ext cx="8153400" cy="167738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14650" algn="l"/>
              </a:tabLst>
              <a:defRPr>
                <a:solidFill>
                  <a:schemeClr val="tx1"/>
                </a:solidFill>
                <a:latin typeface="Arial" panose="020B0604020202020204" pitchFamily="34" charset="0"/>
              </a:defRPr>
            </a:lvl1pPr>
            <a:lvl2pPr eaLnBrk="0" fontAlgn="base" hangingPunct="0">
              <a:spcBef>
                <a:spcPct val="0"/>
              </a:spcBef>
              <a:spcAft>
                <a:spcPct val="0"/>
              </a:spcAft>
              <a:tabLst>
                <a:tab pos="2914650" algn="l"/>
              </a:tabLst>
              <a:defRPr>
                <a:solidFill>
                  <a:schemeClr val="tx1"/>
                </a:solidFill>
                <a:latin typeface="Arial" panose="020B0604020202020204" pitchFamily="34" charset="0"/>
              </a:defRPr>
            </a:lvl2pPr>
            <a:lvl3pPr eaLnBrk="0" fontAlgn="base" hangingPunct="0">
              <a:spcBef>
                <a:spcPct val="0"/>
              </a:spcBef>
              <a:spcAft>
                <a:spcPct val="0"/>
              </a:spcAft>
              <a:tabLst>
                <a:tab pos="2914650" algn="l"/>
              </a:tabLst>
              <a:defRPr>
                <a:solidFill>
                  <a:schemeClr val="tx1"/>
                </a:solidFill>
                <a:latin typeface="Arial" panose="020B0604020202020204" pitchFamily="34" charset="0"/>
              </a:defRPr>
            </a:lvl3pPr>
            <a:lvl4pPr eaLnBrk="0" fontAlgn="base" hangingPunct="0">
              <a:spcBef>
                <a:spcPct val="0"/>
              </a:spcBef>
              <a:spcAft>
                <a:spcPct val="0"/>
              </a:spcAft>
              <a:tabLst>
                <a:tab pos="2914650" algn="l"/>
              </a:tabLst>
              <a:defRPr>
                <a:solidFill>
                  <a:schemeClr val="tx1"/>
                </a:solidFill>
                <a:latin typeface="Arial" panose="020B0604020202020204" pitchFamily="34" charset="0"/>
              </a:defRPr>
            </a:lvl4pPr>
            <a:lvl5pPr eaLnBrk="0" fontAlgn="base" hangingPunct="0">
              <a:spcBef>
                <a:spcPct val="0"/>
              </a:spcBef>
              <a:spcAft>
                <a:spcPct val="0"/>
              </a:spcAft>
              <a:tabLst>
                <a:tab pos="2914650" algn="l"/>
              </a:tabLst>
              <a:defRPr>
                <a:solidFill>
                  <a:schemeClr val="tx1"/>
                </a:solidFill>
                <a:latin typeface="Arial" panose="020B0604020202020204" pitchFamily="34" charset="0"/>
              </a:defRPr>
            </a:lvl5pPr>
            <a:lvl6pPr eaLnBrk="0" fontAlgn="base" hangingPunct="0">
              <a:spcBef>
                <a:spcPct val="0"/>
              </a:spcBef>
              <a:spcAft>
                <a:spcPct val="0"/>
              </a:spcAft>
              <a:tabLst>
                <a:tab pos="2914650" algn="l"/>
              </a:tabLst>
              <a:defRPr>
                <a:solidFill>
                  <a:schemeClr val="tx1"/>
                </a:solidFill>
                <a:latin typeface="Arial" panose="020B0604020202020204" pitchFamily="34" charset="0"/>
              </a:defRPr>
            </a:lvl6pPr>
            <a:lvl7pPr eaLnBrk="0" fontAlgn="base" hangingPunct="0">
              <a:spcBef>
                <a:spcPct val="0"/>
              </a:spcBef>
              <a:spcAft>
                <a:spcPct val="0"/>
              </a:spcAft>
              <a:tabLst>
                <a:tab pos="2914650" algn="l"/>
              </a:tabLst>
              <a:defRPr>
                <a:solidFill>
                  <a:schemeClr val="tx1"/>
                </a:solidFill>
                <a:latin typeface="Arial" panose="020B0604020202020204" pitchFamily="34" charset="0"/>
              </a:defRPr>
            </a:lvl7pPr>
            <a:lvl8pPr eaLnBrk="0" fontAlgn="base" hangingPunct="0">
              <a:spcBef>
                <a:spcPct val="0"/>
              </a:spcBef>
              <a:spcAft>
                <a:spcPct val="0"/>
              </a:spcAft>
              <a:tabLst>
                <a:tab pos="2914650" algn="l"/>
              </a:tabLst>
              <a:defRPr>
                <a:solidFill>
                  <a:schemeClr val="tx1"/>
                </a:solidFill>
                <a:latin typeface="Arial" panose="020B0604020202020204" pitchFamily="34" charset="0"/>
              </a:defRPr>
            </a:lvl8pPr>
            <a:lvl9pPr eaLnBrk="0" fontAlgn="base" hangingPunct="0">
              <a:spcBef>
                <a:spcPct val="0"/>
              </a:spcBef>
              <a:spcAft>
                <a:spcPct val="0"/>
              </a:spcAft>
              <a:tabLst>
                <a:tab pos="2914650" algn="l"/>
              </a:tabLst>
              <a:defRPr>
                <a:solidFill>
                  <a:schemeClr val="tx1"/>
                </a:solidFill>
                <a:latin typeface="Arial" panose="020B0604020202020204" pitchFamily="34" charset="0"/>
              </a:defRPr>
            </a:lvl9pPr>
          </a:lstStyle>
          <a:p>
            <a:pPr algn="ctr"/>
            <a:r>
              <a:rPr lang="en-GB" sz="2800" dirty="0" smtClean="0">
                <a:solidFill>
                  <a:schemeClr val="tx2"/>
                </a:solidFill>
                <a:latin typeface="+mj-lt"/>
                <a:ea typeface="Segoe UI" panose="020B0502040204020203" pitchFamily="34" charset="0"/>
                <a:cs typeface="Arial" panose="020B0604020202020204" pitchFamily="34" charset="0"/>
              </a:rPr>
              <a:t>William A. </a:t>
            </a:r>
            <a:r>
              <a:rPr lang="en-GB" sz="2800" dirty="0">
                <a:solidFill>
                  <a:schemeClr val="tx2"/>
                </a:solidFill>
                <a:latin typeface="+mj-lt"/>
                <a:ea typeface="Segoe UI" panose="020B0502040204020203" pitchFamily="34" charset="0"/>
                <a:cs typeface="Arial" panose="020B0604020202020204" pitchFamily="34" charset="0"/>
              </a:rPr>
              <a:t>Masters </a:t>
            </a:r>
            <a:endParaRPr lang="en-GB" sz="2800" dirty="0" smtClean="0">
              <a:solidFill>
                <a:schemeClr val="tx2"/>
              </a:solidFill>
              <a:latin typeface="+mj-lt"/>
              <a:ea typeface="Segoe UI" panose="020B0502040204020203" pitchFamily="34" charset="0"/>
              <a:cs typeface="Arial" panose="020B0604020202020204" pitchFamily="34" charset="0"/>
            </a:endParaRPr>
          </a:p>
          <a:p>
            <a:pPr algn="ctr"/>
            <a:r>
              <a:rPr lang="en-GB" dirty="0">
                <a:solidFill>
                  <a:schemeClr val="tx2"/>
                </a:solidFill>
                <a:latin typeface="+mj-lt"/>
                <a:ea typeface="Segoe UI" panose="020B0502040204020203" pitchFamily="34" charset="0"/>
                <a:cs typeface="Arial" panose="020B0604020202020204" pitchFamily="34" charset="0"/>
                <a:hlinkClick r:id="rId3"/>
              </a:rPr>
              <a:t>http://</a:t>
            </a:r>
            <a:r>
              <a:rPr lang="en-GB" dirty="0" smtClean="0">
                <a:solidFill>
                  <a:schemeClr val="tx2"/>
                </a:solidFill>
                <a:latin typeface="+mj-lt"/>
                <a:ea typeface="Segoe UI" panose="020B0502040204020203" pitchFamily="34" charset="0"/>
                <a:cs typeface="Arial" panose="020B0604020202020204" pitchFamily="34" charset="0"/>
                <a:hlinkClick r:id="rId3"/>
              </a:rPr>
              <a:t>www.nutrition.tufts.edu/profile/william-masters</a:t>
            </a:r>
            <a:endParaRPr lang="en-GB" dirty="0" smtClean="0">
              <a:solidFill>
                <a:schemeClr val="tx2"/>
              </a:solidFill>
              <a:latin typeface="+mj-lt"/>
              <a:ea typeface="Segoe UI" panose="020B0502040204020203" pitchFamily="34" charset="0"/>
              <a:cs typeface="Arial" panose="020B0604020202020204" pitchFamily="34" charset="0"/>
            </a:endParaRPr>
          </a:p>
          <a:p>
            <a:pPr algn="ctr"/>
            <a:endParaRPr lang="en-GB" sz="1100" dirty="0" smtClean="0">
              <a:solidFill>
                <a:schemeClr val="tx2"/>
              </a:solidFill>
              <a:latin typeface="+mj-lt"/>
              <a:ea typeface="Segoe UI" panose="020B0502040204020203" pitchFamily="34" charset="0"/>
              <a:cs typeface="Arial" panose="020B0604020202020204" pitchFamily="34" charset="0"/>
            </a:endParaRPr>
          </a:p>
          <a:p>
            <a:pPr algn="ctr"/>
            <a:r>
              <a:rPr lang="en-GB" sz="2800" dirty="0" smtClean="0">
                <a:solidFill>
                  <a:schemeClr val="tx2"/>
                </a:solidFill>
                <a:latin typeface="+mj-lt"/>
                <a:ea typeface="Segoe UI" panose="020B0502040204020203" pitchFamily="34" charset="0"/>
                <a:cs typeface="Arial" panose="020B0604020202020204" pitchFamily="34" charset="0"/>
              </a:rPr>
              <a:t>Shibani </a:t>
            </a:r>
            <a:r>
              <a:rPr lang="en-GB" sz="2800" dirty="0">
                <a:solidFill>
                  <a:schemeClr val="tx2"/>
                </a:solidFill>
                <a:latin typeface="+mj-lt"/>
                <a:ea typeface="Segoe UI" panose="020B0502040204020203" pitchFamily="34" charset="0"/>
                <a:cs typeface="Arial" panose="020B0604020202020204" pitchFamily="34" charset="0"/>
              </a:rPr>
              <a:t>Ghosh</a:t>
            </a:r>
          </a:p>
          <a:p>
            <a:pPr algn="ctr"/>
            <a:r>
              <a:rPr lang="en-GB" dirty="0">
                <a:solidFill>
                  <a:schemeClr val="tx2"/>
                </a:solidFill>
                <a:latin typeface="+mj-lt"/>
                <a:ea typeface="Segoe UI" panose="020B0502040204020203" pitchFamily="34" charset="0"/>
                <a:cs typeface="Arial" panose="020B0604020202020204" pitchFamily="34" charset="0"/>
                <a:hlinkClick r:id="rId4"/>
              </a:rPr>
              <a:t>http://</a:t>
            </a:r>
            <a:r>
              <a:rPr lang="en-GB" dirty="0" smtClean="0">
                <a:solidFill>
                  <a:schemeClr val="tx2"/>
                </a:solidFill>
                <a:latin typeface="+mj-lt"/>
                <a:ea typeface="Segoe UI" panose="020B0502040204020203" pitchFamily="34" charset="0"/>
                <a:cs typeface="Arial" panose="020B0604020202020204" pitchFamily="34" charset="0"/>
                <a:hlinkClick r:id="rId4"/>
              </a:rPr>
              <a:t>nutrition.tufts.edu/profile/faculty/shibani-ghosh-phd</a:t>
            </a:r>
            <a:endParaRPr lang="en-GB" sz="2800" dirty="0">
              <a:solidFill>
                <a:schemeClr val="tx2"/>
              </a:solidFill>
              <a:latin typeface="+mj-lt"/>
              <a:ea typeface="Segoe UI" panose="020B0502040204020203" pitchFamily="34" charset="0"/>
              <a:cs typeface="Arial" panose="020B0604020202020204" pitchFamily="34" charset="0"/>
            </a:endParaRPr>
          </a:p>
        </p:txBody>
      </p:sp>
      <p:sp>
        <p:nvSpPr>
          <p:cNvPr id="4" name="Rectangle 3"/>
          <p:cNvSpPr/>
          <p:nvPr/>
        </p:nvSpPr>
        <p:spPr>
          <a:xfrm>
            <a:off x="1219200" y="5562600"/>
            <a:ext cx="6727611" cy="523220"/>
          </a:xfrm>
          <a:prstGeom prst="rect">
            <a:avLst/>
          </a:prstGeom>
        </p:spPr>
        <p:txBody>
          <a:bodyPr wrap="none">
            <a:spAutoFit/>
          </a:bodyPr>
          <a:lstStyle/>
          <a:p>
            <a:r>
              <a:rPr lang="en-US" sz="2800" dirty="0">
                <a:solidFill>
                  <a:schemeClr val="tx2"/>
                </a:solidFill>
                <a:latin typeface="+mj-lt"/>
                <a:ea typeface="Segoe UI" panose="020B0502040204020203" pitchFamily="34" charset="0"/>
                <a:cs typeface="Arial" panose="020B0604020202020204" pitchFamily="34" charset="0"/>
              </a:rPr>
              <a:t>Feed the Future </a:t>
            </a:r>
            <a:r>
              <a:rPr lang="en-US" sz="2800" dirty="0" smtClean="0">
                <a:solidFill>
                  <a:schemeClr val="tx2"/>
                </a:solidFill>
                <a:latin typeface="+mj-lt"/>
                <a:ea typeface="Segoe UI" panose="020B0502040204020203" pitchFamily="34" charset="0"/>
                <a:cs typeface="Arial" panose="020B0604020202020204" pitchFamily="34" charset="0"/>
              </a:rPr>
              <a:t>Innovation Lab for Nutrition </a:t>
            </a:r>
            <a:endParaRPr lang="en-US" sz="2800" dirty="0">
              <a:solidFill>
                <a:schemeClr val="tx2"/>
              </a:solidFill>
              <a:latin typeface="+mj-lt"/>
              <a:ea typeface="Segoe UI" panose="020B0502040204020203" pitchFamily="34" charset="0"/>
              <a:cs typeface="Arial" panose="020B0604020202020204" pitchFamily="34" charset="0"/>
            </a:endParaRPr>
          </a:p>
        </p:txBody>
      </p:sp>
      <p:sp>
        <p:nvSpPr>
          <p:cNvPr id="13" name="Title 3"/>
          <p:cNvSpPr txBox="1">
            <a:spLocks/>
          </p:cNvSpPr>
          <p:nvPr/>
        </p:nvSpPr>
        <p:spPr>
          <a:xfrm>
            <a:off x="0" y="1829971"/>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1F497D"/>
                </a:solidFill>
                <a:effectLst/>
                <a:uLnTx/>
                <a:uFillTx/>
                <a:ea typeface="Segoe UI" panose="020B0502040204020203" pitchFamily="34" charset="0"/>
                <a:cs typeface="Arial" panose="020B0604020202020204" pitchFamily="34" charset="0"/>
              </a:rPr>
              <a:t>ANH Academy </a:t>
            </a:r>
            <a:br>
              <a:rPr kumimoji="0" lang="en-US" sz="4000" b="0" i="0" u="none" strike="noStrike" kern="1200" cap="none" spc="0" normalizeH="0" baseline="0" noProof="0" dirty="0" smtClean="0">
                <a:ln>
                  <a:noFill/>
                </a:ln>
                <a:solidFill>
                  <a:srgbClr val="1F497D"/>
                </a:solidFill>
                <a:effectLst/>
                <a:uLnTx/>
                <a:uFillTx/>
                <a:ea typeface="Segoe UI" panose="020B0502040204020203" pitchFamily="34" charset="0"/>
                <a:cs typeface="Arial" panose="020B0604020202020204" pitchFamily="34" charset="0"/>
              </a:rPr>
            </a:br>
            <a:r>
              <a:rPr kumimoji="0" lang="en-US" sz="4000" b="0" i="0" u="none" strike="noStrike" kern="1200" cap="none" spc="0" normalizeH="0" baseline="0" noProof="0" dirty="0" smtClean="0">
                <a:ln>
                  <a:noFill/>
                </a:ln>
                <a:solidFill>
                  <a:srgbClr val="1F497D"/>
                </a:solidFill>
                <a:effectLst/>
                <a:uLnTx/>
                <a:uFillTx/>
                <a:ea typeface="Segoe UI" panose="020B0502040204020203" pitchFamily="34" charset="0"/>
                <a:cs typeface="Arial" panose="020B0604020202020204" pitchFamily="34" charset="0"/>
              </a:rPr>
              <a:t>Learning Lab on Indicators </a:t>
            </a:r>
            <a:br>
              <a:rPr kumimoji="0" lang="en-US" sz="4000" b="0" i="0" u="none" strike="noStrike" kern="1200" cap="none" spc="0" normalizeH="0" baseline="0" noProof="0" dirty="0" smtClean="0">
                <a:ln>
                  <a:noFill/>
                </a:ln>
                <a:solidFill>
                  <a:srgbClr val="1F497D"/>
                </a:solidFill>
                <a:effectLst/>
                <a:uLnTx/>
                <a:uFillTx/>
                <a:ea typeface="Segoe UI" panose="020B0502040204020203" pitchFamily="34" charset="0"/>
                <a:cs typeface="Arial" panose="020B0604020202020204" pitchFamily="34" charset="0"/>
              </a:rPr>
            </a:br>
            <a:r>
              <a:rPr kumimoji="0" lang="en-US" sz="4000" b="0" i="0" u="none" strike="noStrike" kern="1200" cap="none" spc="0" normalizeH="0" baseline="0" noProof="0" dirty="0" smtClean="0">
                <a:ln>
                  <a:noFill/>
                </a:ln>
                <a:solidFill>
                  <a:srgbClr val="1F497D"/>
                </a:solidFill>
                <a:effectLst/>
                <a:uLnTx/>
                <a:uFillTx/>
                <a:ea typeface="Segoe UI" panose="020B0502040204020203" pitchFamily="34" charset="0"/>
                <a:cs typeface="Arial" panose="020B0604020202020204" pitchFamily="34" charset="0"/>
              </a:rPr>
              <a:t>of Food Insecurity and Malnutrition</a:t>
            </a:r>
            <a:endParaRPr kumimoji="0" lang="en-GB" sz="4000" b="0" i="0" u="none" strike="noStrike" kern="1200" cap="none" spc="0" normalizeH="0" baseline="0" noProof="0" dirty="0">
              <a:ln>
                <a:noFill/>
              </a:ln>
              <a:solidFill>
                <a:srgbClr val="1F497D"/>
              </a:solidFill>
              <a:effectLst/>
              <a:uLnTx/>
              <a:uFillTx/>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3298116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What we want to measure</a:t>
            </a:r>
            <a:endParaRPr lang="en-US" b="1" dirty="0" smtClean="0">
              <a:solidFill>
                <a:schemeClr val="bg1"/>
              </a:solidFill>
            </a:endParaRPr>
          </a:p>
          <a:p>
            <a:endParaRPr lang="en-GB" dirty="0"/>
          </a:p>
        </p:txBody>
      </p:sp>
      <p:sp>
        <p:nvSpPr>
          <p:cNvPr id="3" name="Rectangle 2"/>
          <p:cNvSpPr/>
          <p:nvPr/>
        </p:nvSpPr>
        <p:spPr>
          <a:xfrm>
            <a:off x="381000" y="1179356"/>
            <a:ext cx="8610602" cy="3323987"/>
          </a:xfrm>
          <a:prstGeom prst="rect">
            <a:avLst/>
          </a:prstGeom>
        </p:spPr>
        <p:txBody>
          <a:bodyPr wrap="square">
            <a:spAutoFit/>
          </a:bodyPr>
          <a:lstStyle/>
          <a:p>
            <a:pPr>
              <a:lnSpc>
                <a:spcPct val="125000"/>
              </a:lnSpc>
            </a:pPr>
            <a:r>
              <a:rPr lang="en-US" sz="2800" dirty="0" smtClean="0"/>
              <a:t>Food security exists when all people, at all times, </a:t>
            </a:r>
          </a:p>
          <a:p>
            <a:pPr>
              <a:lnSpc>
                <a:spcPct val="125000"/>
              </a:lnSpc>
            </a:pPr>
            <a:r>
              <a:rPr lang="en-US" sz="2800" dirty="0" smtClean="0"/>
              <a:t>have physical and economic access </a:t>
            </a:r>
          </a:p>
          <a:p>
            <a:pPr>
              <a:lnSpc>
                <a:spcPct val="125000"/>
              </a:lnSpc>
            </a:pPr>
            <a:r>
              <a:rPr lang="en-US" sz="2800" dirty="0" smtClean="0"/>
              <a:t>to sufficient, safe and nutritious food </a:t>
            </a:r>
          </a:p>
          <a:p>
            <a:pPr>
              <a:lnSpc>
                <a:spcPct val="125000"/>
              </a:lnSpc>
            </a:pPr>
            <a:r>
              <a:rPr lang="en-US" sz="2800" dirty="0" smtClean="0"/>
              <a:t>which meets their dietary needs and food preferences</a:t>
            </a:r>
          </a:p>
          <a:p>
            <a:pPr>
              <a:lnSpc>
                <a:spcPct val="125000"/>
              </a:lnSpc>
            </a:pPr>
            <a:r>
              <a:rPr lang="en-US" sz="2800" dirty="0" smtClean="0"/>
              <a:t>for an active and healthy life.</a:t>
            </a:r>
          </a:p>
          <a:p>
            <a:pPr>
              <a:lnSpc>
                <a:spcPct val="125000"/>
              </a:lnSpc>
            </a:pPr>
            <a:r>
              <a:rPr lang="en-US" sz="2800" dirty="0"/>
              <a:t>	</a:t>
            </a:r>
            <a:r>
              <a:rPr lang="en-US" sz="2800" dirty="0" smtClean="0"/>
              <a:t>-- World </a:t>
            </a:r>
            <a:r>
              <a:rPr lang="en-US" sz="2800" dirty="0"/>
              <a:t>Food </a:t>
            </a:r>
            <a:r>
              <a:rPr lang="en-US" sz="2800" dirty="0" smtClean="0"/>
              <a:t>Summit, </a:t>
            </a:r>
            <a:r>
              <a:rPr lang="en-US" sz="2800" dirty="0" smtClean="0"/>
              <a:t>1996</a:t>
            </a:r>
            <a:r>
              <a:rPr lang="en-US" sz="2800" dirty="0"/>
              <a:t> </a:t>
            </a:r>
            <a:r>
              <a:rPr lang="en-US" sz="2800" b="1" dirty="0" smtClean="0">
                <a:solidFill>
                  <a:schemeClr val="accent1">
                    <a:lumMod val="75000"/>
                  </a:schemeClr>
                </a:solidFill>
              </a:rPr>
              <a:t>(as amended in 2009) </a:t>
            </a:r>
            <a:endParaRPr lang="en-US" sz="2800" dirty="0"/>
          </a:p>
        </p:txBody>
      </p:sp>
      <p:sp>
        <p:nvSpPr>
          <p:cNvPr id="4" name="Rectangle 3"/>
          <p:cNvSpPr/>
          <p:nvPr/>
        </p:nvSpPr>
        <p:spPr>
          <a:xfrm>
            <a:off x="1371600" y="4746885"/>
            <a:ext cx="7391400" cy="1708160"/>
          </a:xfrm>
          <a:prstGeom prst="rect">
            <a:avLst/>
          </a:prstGeom>
        </p:spPr>
        <p:txBody>
          <a:bodyPr wrap="square">
            <a:spAutoFit/>
          </a:bodyPr>
          <a:lstStyle/>
          <a:p>
            <a:pPr>
              <a:lnSpc>
                <a:spcPct val="125000"/>
              </a:lnSpc>
            </a:pPr>
            <a:r>
              <a:rPr lang="en-US" sz="2800" b="1" dirty="0">
                <a:solidFill>
                  <a:schemeClr val="accent1">
                    <a:lumMod val="75000"/>
                  </a:schemeClr>
                </a:solidFill>
              </a:rPr>
              <a:t>The four pillars of food security are </a:t>
            </a:r>
          </a:p>
          <a:p>
            <a:pPr>
              <a:lnSpc>
                <a:spcPct val="125000"/>
              </a:lnSpc>
            </a:pPr>
            <a:r>
              <a:rPr lang="en-US" sz="2800" b="1" dirty="0">
                <a:solidFill>
                  <a:schemeClr val="accent1">
                    <a:lumMod val="75000"/>
                  </a:schemeClr>
                </a:solidFill>
              </a:rPr>
              <a:t>availability, access, utilization and stability.</a:t>
            </a:r>
          </a:p>
          <a:p>
            <a:pPr>
              <a:lnSpc>
                <a:spcPct val="125000"/>
              </a:lnSpc>
            </a:pPr>
            <a:r>
              <a:rPr lang="en-US" sz="2800" b="1" dirty="0">
                <a:solidFill>
                  <a:schemeClr val="accent1">
                    <a:lumMod val="75000"/>
                  </a:schemeClr>
                </a:solidFill>
              </a:rPr>
              <a:t>	-- World Summit on Food Security, 2009</a:t>
            </a:r>
            <a:endParaRPr lang="en-US" sz="2800" b="1" dirty="0"/>
          </a:p>
        </p:txBody>
      </p:sp>
      <p:sp>
        <p:nvSpPr>
          <p:cNvPr id="5" name="Rectangle 4"/>
          <p:cNvSpPr/>
          <p:nvPr/>
        </p:nvSpPr>
        <p:spPr>
          <a:xfrm rot="20799960">
            <a:off x="2216476" y="1560169"/>
            <a:ext cx="1053494" cy="461665"/>
          </a:xfrm>
          <a:prstGeom prst="rect">
            <a:avLst/>
          </a:prstGeom>
        </p:spPr>
        <p:txBody>
          <a:bodyPr wrap="none">
            <a:spAutoFit/>
          </a:bodyPr>
          <a:lstStyle/>
          <a:p>
            <a:r>
              <a:rPr lang="en-US" sz="2400" b="1" dirty="0" smtClean="0">
                <a:solidFill>
                  <a:schemeClr val="accent1">
                    <a:lumMod val="75000"/>
                  </a:schemeClr>
                </a:solidFill>
              </a:rPr>
              <a:t>, social</a:t>
            </a:r>
            <a:endParaRPr lang="en-US" sz="2400" b="1" dirty="0"/>
          </a:p>
        </p:txBody>
      </p:sp>
    </p:spTree>
    <p:extLst>
      <p:ext uri="{BB962C8B-B14F-4D97-AF65-F5344CB8AC3E}">
        <p14:creationId xmlns:p14="http://schemas.microsoft.com/office/powerpoint/2010/main" val="384979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Definitions embody history</a:t>
            </a:r>
          </a:p>
          <a:p>
            <a:endParaRPr lang="en-GB" dirty="0"/>
          </a:p>
        </p:txBody>
      </p:sp>
      <p:sp>
        <p:nvSpPr>
          <p:cNvPr id="3" name="Rectangle 2"/>
          <p:cNvSpPr/>
          <p:nvPr/>
        </p:nvSpPr>
        <p:spPr>
          <a:xfrm>
            <a:off x="128665" y="733888"/>
            <a:ext cx="8991600" cy="6155531"/>
          </a:xfrm>
          <a:prstGeom prst="rect">
            <a:avLst/>
          </a:prstGeom>
        </p:spPr>
        <p:txBody>
          <a:bodyPr wrap="square">
            <a:spAutoFit/>
          </a:bodyPr>
          <a:lstStyle/>
          <a:p>
            <a:pPr marL="342900" indent="-342900">
              <a:buFont typeface="Arial" panose="020B0604020202020204" pitchFamily="34" charset="0"/>
              <a:buChar char="•"/>
            </a:pPr>
            <a:r>
              <a:rPr lang="en-US" sz="3200" dirty="0" smtClean="0"/>
              <a:t>The food crisis of 1973-74</a:t>
            </a:r>
            <a:endParaRPr lang="en-US" sz="2800" dirty="0" smtClean="0"/>
          </a:p>
          <a:p>
            <a:pPr lvl="1"/>
            <a:r>
              <a:rPr lang="en-US" sz="2400" i="1" dirty="0" smtClean="0"/>
              <a:t>“</a:t>
            </a:r>
            <a:r>
              <a:rPr lang="en-US" sz="2400" i="1" u="sng" dirty="0" smtClean="0"/>
              <a:t>Availability at all times</a:t>
            </a:r>
            <a:r>
              <a:rPr lang="en-US" sz="2400" i="1" dirty="0" smtClean="0"/>
              <a:t> of adequate world food supplies of basic foodstuffs to sustain a steady expansion of food consumption and to offset fluctuation in production and prices” </a:t>
            </a:r>
          </a:p>
          <a:p>
            <a:pPr lvl="1"/>
            <a:r>
              <a:rPr lang="en-US" sz="2400" i="1" dirty="0" smtClean="0"/>
              <a:t>		</a:t>
            </a:r>
            <a:r>
              <a:rPr lang="en-US" sz="2400" dirty="0" smtClean="0"/>
              <a:t>--World Food Conference, </a:t>
            </a:r>
            <a:r>
              <a:rPr lang="en-US" sz="2400" dirty="0" smtClean="0"/>
              <a:t>1974</a:t>
            </a:r>
          </a:p>
          <a:p>
            <a:pPr lvl="1"/>
            <a:endParaRPr lang="en-US" sz="500" dirty="0" smtClean="0"/>
          </a:p>
          <a:p>
            <a:pPr marL="342900" lvl="1" indent="-342900">
              <a:buFont typeface="Arial" panose="020B0604020202020204" pitchFamily="34" charset="0"/>
              <a:buChar char="•"/>
            </a:pPr>
            <a:r>
              <a:rPr lang="en-US" sz="3200" dirty="0" smtClean="0"/>
              <a:t>The </a:t>
            </a:r>
            <a:r>
              <a:rPr lang="en-US" sz="3200" dirty="0" smtClean="0"/>
              <a:t>structural adjustment era of the 1980s</a:t>
            </a:r>
          </a:p>
          <a:p>
            <a:pPr marL="457200" lvl="2"/>
            <a:r>
              <a:rPr lang="en-US" sz="2400" i="1" dirty="0" smtClean="0"/>
              <a:t>“Ensuring that </a:t>
            </a:r>
            <a:r>
              <a:rPr lang="en-US" sz="2400" i="1" u="sng" dirty="0" smtClean="0"/>
              <a:t>all people</a:t>
            </a:r>
            <a:r>
              <a:rPr lang="en-US" sz="2400" i="1" dirty="0" smtClean="0"/>
              <a:t> at all times have </a:t>
            </a:r>
            <a:r>
              <a:rPr lang="en-US" sz="2400" i="1" u="sng" dirty="0" smtClean="0"/>
              <a:t>both physical and economic access</a:t>
            </a:r>
            <a:r>
              <a:rPr lang="en-US" sz="2400" i="1" dirty="0" smtClean="0"/>
              <a:t> to the basic food stuff that they need.”</a:t>
            </a:r>
          </a:p>
          <a:p>
            <a:pPr marL="457200" lvl="2"/>
            <a:r>
              <a:rPr lang="en-US" sz="2400" dirty="0" smtClean="0"/>
              <a:t>		-- FAO, 1983 </a:t>
            </a:r>
            <a:endParaRPr lang="en-US" sz="2400" dirty="0" smtClean="0"/>
          </a:p>
          <a:p>
            <a:pPr marL="457200" lvl="2"/>
            <a:endParaRPr lang="en-US" sz="500" dirty="0" smtClean="0"/>
          </a:p>
          <a:p>
            <a:pPr marL="457200" indent="-457200">
              <a:buFont typeface="Arial" panose="020B0604020202020204" pitchFamily="34" charset="0"/>
              <a:buChar char="•"/>
            </a:pPr>
            <a:r>
              <a:rPr lang="en-US" sz="3200" dirty="0" smtClean="0"/>
              <a:t>Health </a:t>
            </a:r>
            <a:r>
              <a:rPr lang="en-US" sz="3200" dirty="0" smtClean="0"/>
              <a:t>and human development since the 1990s</a:t>
            </a:r>
          </a:p>
          <a:p>
            <a:pPr lvl="1"/>
            <a:r>
              <a:rPr lang="en-US" sz="2400" i="1" dirty="0" smtClean="0"/>
              <a:t>“Food security exists when all people, at all times, have physical and economic access to sufficient, </a:t>
            </a:r>
            <a:r>
              <a:rPr lang="en-US" sz="2400" i="1" u="sng" dirty="0" smtClean="0"/>
              <a:t>safe and nutritious food </a:t>
            </a:r>
            <a:r>
              <a:rPr lang="en-US" sz="2400" i="1" dirty="0" smtClean="0"/>
              <a:t>which meets their dietary needs and food preferences </a:t>
            </a:r>
            <a:r>
              <a:rPr lang="en-US" sz="2400" i="1" u="sng" dirty="0" smtClean="0"/>
              <a:t>for an active and healthy life</a:t>
            </a:r>
            <a:r>
              <a:rPr lang="en-US" sz="2400" i="1" dirty="0" smtClean="0"/>
              <a:t>.” </a:t>
            </a:r>
          </a:p>
          <a:p>
            <a:pPr lvl="1"/>
            <a:r>
              <a:rPr lang="en-US" sz="2400" i="1" dirty="0"/>
              <a:t>	</a:t>
            </a:r>
            <a:r>
              <a:rPr lang="en-US" sz="2400" i="1" dirty="0" smtClean="0"/>
              <a:t>	-- </a:t>
            </a:r>
            <a:r>
              <a:rPr lang="en-US" sz="2400" dirty="0" smtClean="0"/>
              <a:t>World Food Summit, 1996</a:t>
            </a:r>
            <a:endParaRPr lang="en-US" sz="2400" dirty="0"/>
          </a:p>
        </p:txBody>
      </p:sp>
    </p:spTree>
    <p:extLst>
      <p:ext uri="{BB962C8B-B14F-4D97-AF65-F5344CB8AC3E}">
        <p14:creationId xmlns:p14="http://schemas.microsoft.com/office/powerpoint/2010/main" val="315320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9344" y="1279807"/>
            <a:ext cx="6108192" cy="63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Food Security and Nutrition</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3787903195"/>
              </p:ext>
            </p:extLst>
          </p:nvPr>
        </p:nvGraphicFramePr>
        <p:xfrm>
          <a:off x="124968" y="2384045"/>
          <a:ext cx="2609088" cy="2022855"/>
        </p:xfrm>
        <a:graphic>
          <a:graphicData uri="http://schemas.openxmlformats.org/drawingml/2006/table">
            <a:tbl>
              <a:tblPr firstRow="1" bandRow="1">
                <a:tableStyleId>{5C22544A-7EE6-4342-B048-85BDC9FD1C3A}</a:tableStyleId>
              </a:tblPr>
              <a:tblGrid>
                <a:gridCol w="2609088"/>
              </a:tblGrid>
              <a:tr h="404571">
                <a:tc>
                  <a:txBody>
                    <a:bodyPr/>
                    <a:lstStyle/>
                    <a:p>
                      <a:r>
                        <a:rPr lang="en-US" dirty="0" smtClean="0"/>
                        <a:t>Food</a:t>
                      </a:r>
                      <a:r>
                        <a:rPr lang="en-US" baseline="0" dirty="0" smtClean="0"/>
                        <a:t> Availability</a:t>
                      </a:r>
                      <a:endParaRPr lang="en-US" dirty="0"/>
                    </a:p>
                  </a:txBody>
                  <a:tcPr/>
                </a:tc>
              </a:tr>
              <a:tr h="404571">
                <a:tc>
                  <a:txBody>
                    <a:bodyPr/>
                    <a:lstStyle/>
                    <a:p>
                      <a:r>
                        <a:rPr lang="en-US" dirty="0" smtClean="0"/>
                        <a:t>Farm production</a:t>
                      </a:r>
                      <a:endParaRPr lang="en-US" dirty="0"/>
                    </a:p>
                  </a:txBody>
                  <a:tcPr/>
                </a:tc>
              </a:tr>
              <a:tr h="404571">
                <a:tc>
                  <a:txBody>
                    <a:bodyPr/>
                    <a:lstStyle/>
                    <a:p>
                      <a:r>
                        <a:rPr lang="en-US" dirty="0" smtClean="0"/>
                        <a:t>Storage and processing</a:t>
                      </a:r>
                      <a:endParaRPr lang="en-US" dirty="0"/>
                    </a:p>
                  </a:txBody>
                  <a:tcPr/>
                </a:tc>
              </a:tr>
              <a:tr h="404571">
                <a:tc>
                  <a:txBody>
                    <a:bodyPr/>
                    <a:lstStyle/>
                    <a:p>
                      <a:r>
                        <a:rPr lang="en-US" dirty="0" smtClean="0"/>
                        <a:t>Transport and</a:t>
                      </a:r>
                      <a:r>
                        <a:rPr lang="en-US" baseline="0" dirty="0" smtClean="0"/>
                        <a:t> distribution</a:t>
                      </a:r>
                      <a:endParaRPr lang="en-US" dirty="0"/>
                    </a:p>
                  </a:txBody>
                  <a:tcPr/>
                </a:tc>
              </a:tr>
              <a:tr h="404571">
                <a:tc>
                  <a:txBody>
                    <a:bodyPr/>
                    <a:lstStyle/>
                    <a:p>
                      <a:r>
                        <a:rPr lang="en-US" dirty="0" smtClean="0"/>
                        <a:t>International trade</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81299867"/>
              </p:ext>
            </p:extLst>
          </p:nvPr>
        </p:nvGraphicFramePr>
        <p:xfrm>
          <a:off x="3482340" y="2384045"/>
          <a:ext cx="2410968" cy="2022855"/>
        </p:xfrm>
        <a:graphic>
          <a:graphicData uri="http://schemas.openxmlformats.org/drawingml/2006/table">
            <a:tbl>
              <a:tblPr firstRow="1" bandRow="1">
                <a:tableStyleId>{5C22544A-7EE6-4342-B048-85BDC9FD1C3A}</a:tableStyleId>
              </a:tblPr>
              <a:tblGrid>
                <a:gridCol w="2410968"/>
              </a:tblGrid>
              <a:tr h="404571">
                <a:tc>
                  <a:txBody>
                    <a:bodyPr/>
                    <a:lstStyle/>
                    <a:p>
                      <a:r>
                        <a:rPr lang="en-US" dirty="0" smtClean="0"/>
                        <a:t>Food Access</a:t>
                      </a:r>
                      <a:endParaRPr lang="en-US" dirty="0"/>
                    </a:p>
                  </a:txBody>
                  <a:tcPr/>
                </a:tc>
              </a:tr>
              <a:tr h="404571">
                <a:tc>
                  <a:txBody>
                    <a:bodyPr/>
                    <a:lstStyle/>
                    <a:p>
                      <a:r>
                        <a:rPr lang="en-US" dirty="0" smtClean="0"/>
                        <a:t>Markets</a:t>
                      </a:r>
                      <a:endParaRPr lang="en-US" dirty="0"/>
                    </a:p>
                  </a:txBody>
                  <a:tcPr/>
                </a:tc>
              </a:tr>
              <a:tr h="404571">
                <a:tc>
                  <a:txBody>
                    <a:bodyPr/>
                    <a:lstStyle/>
                    <a:p>
                      <a:r>
                        <a:rPr lang="en-US" dirty="0" smtClean="0"/>
                        <a:t>Income</a:t>
                      </a:r>
                      <a:endParaRPr lang="en-US" dirty="0"/>
                    </a:p>
                  </a:txBody>
                  <a:tcPr/>
                </a:tc>
              </a:tr>
              <a:tr h="404571">
                <a:tc>
                  <a:txBody>
                    <a:bodyPr/>
                    <a:lstStyle/>
                    <a:p>
                      <a:r>
                        <a:rPr lang="en-US" dirty="0" smtClean="0"/>
                        <a:t>Intra-household sharing</a:t>
                      </a:r>
                      <a:endParaRPr lang="en-US" dirty="0"/>
                    </a:p>
                  </a:txBody>
                  <a:tcPr/>
                </a:tc>
              </a:tr>
              <a:tr h="404571">
                <a:tc>
                  <a:txBody>
                    <a:bodyPr/>
                    <a:lstStyle/>
                    <a:p>
                      <a:r>
                        <a:rPr lang="en-US" dirty="0" smtClean="0"/>
                        <a:t>Social safety</a:t>
                      </a:r>
                      <a:r>
                        <a:rPr lang="en-US" baseline="0" dirty="0" smtClean="0"/>
                        <a:t> nets</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8863141"/>
              </p:ext>
            </p:extLst>
          </p:nvPr>
        </p:nvGraphicFramePr>
        <p:xfrm>
          <a:off x="1828800" y="4876800"/>
          <a:ext cx="5888736" cy="1472184"/>
        </p:xfrm>
        <a:graphic>
          <a:graphicData uri="http://schemas.openxmlformats.org/drawingml/2006/table">
            <a:tbl>
              <a:tblPr firstRow="1" bandRow="1">
                <a:tableStyleId>{5C22544A-7EE6-4342-B048-85BDC9FD1C3A}</a:tableStyleId>
              </a:tblPr>
              <a:tblGrid>
                <a:gridCol w="5888736"/>
              </a:tblGrid>
              <a:tr h="368046">
                <a:tc>
                  <a:txBody>
                    <a:bodyPr/>
                    <a:lstStyle/>
                    <a:p>
                      <a:pPr algn="ctr"/>
                      <a:r>
                        <a:rPr lang="en-US" dirty="0" smtClean="0"/>
                        <a:t>Stability</a:t>
                      </a:r>
                      <a:endParaRPr lang="en-US" dirty="0"/>
                    </a:p>
                  </a:txBody>
                  <a:tcPr/>
                </a:tc>
              </a:tr>
              <a:tr h="368046">
                <a:tc>
                  <a:txBody>
                    <a:bodyPr/>
                    <a:lstStyle/>
                    <a:p>
                      <a:pPr algn="ctr"/>
                      <a:r>
                        <a:rPr lang="en-US" dirty="0" smtClean="0"/>
                        <a:t>…in availability</a:t>
                      </a:r>
                      <a:endParaRPr lang="en-US" dirty="0"/>
                    </a:p>
                  </a:txBody>
                  <a:tcPr/>
                </a:tc>
              </a:tr>
              <a:tr h="368046">
                <a:tc>
                  <a:txBody>
                    <a:bodyPr/>
                    <a:lstStyle/>
                    <a:p>
                      <a:pPr algn="ctr"/>
                      <a:r>
                        <a:rPr lang="en-US" dirty="0" smtClean="0"/>
                        <a:t>…in access</a:t>
                      </a:r>
                      <a:endParaRPr lang="en-US" dirty="0"/>
                    </a:p>
                  </a:txBody>
                  <a:tcPr/>
                </a:tc>
              </a:tr>
              <a:tr h="368046">
                <a:tc>
                  <a:txBody>
                    <a:bodyPr/>
                    <a:lstStyle/>
                    <a:p>
                      <a:pPr algn="ctr"/>
                      <a:r>
                        <a:rPr lang="en-US" dirty="0" smtClean="0"/>
                        <a:t>…in utilization</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43691935"/>
              </p:ext>
            </p:extLst>
          </p:nvPr>
        </p:nvGraphicFramePr>
        <p:xfrm>
          <a:off x="6641592" y="2384045"/>
          <a:ext cx="2328672" cy="2022855"/>
        </p:xfrm>
        <a:graphic>
          <a:graphicData uri="http://schemas.openxmlformats.org/drawingml/2006/table">
            <a:tbl>
              <a:tblPr firstRow="1" bandRow="1">
                <a:tableStyleId>{5C22544A-7EE6-4342-B048-85BDC9FD1C3A}</a:tableStyleId>
              </a:tblPr>
              <a:tblGrid>
                <a:gridCol w="2328672"/>
              </a:tblGrid>
              <a:tr h="404571">
                <a:tc>
                  <a:txBody>
                    <a:bodyPr/>
                    <a:lstStyle/>
                    <a:p>
                      <a:r>
                        <a:rPr lang="en-US" dirty="0" smtClean="0"/>
                        <a:t>Food Utilization</a:t>
                      </a:r>
                      <a:endParaRPr lang="en-US" dirty="0"/>
                    </a:p>
                  </a:txBody>
                  <a:tcPr/>
                </a:tc>
              </a:tr>
              <a:tr h="404571">
                <a:tc>
                  <a:txBody>
                    <a:bodyPr/>
                    <a:lstStyle/>
                    <a:p>
                      <a:r>
                        <a:rPr lang="en-US" dirty="0" smtClean="0"/>
                        <a:t>Food preparation</a:t>
                      </a:r>
                      <a:endParaRPr lang="en-US" dirty="0"/>
                    </a:p>
                  </a:txBody>
                  <a:tcPr/>
                </a:tc>
              </a:tr>
              <a:tr h="404571">
                <a:tc>
                  <a:txBody>
                    <a:bodyPr/>
                    <a:lstStyle/>
                    <a:p>
                      <a:r>
                        <a:rPr lang="en-US" dirty="0" smtClean="0"/>
                        <a:t>Health and child care</a:t>
                      </a:r>
                      <a:endParaRPr lang="en-US" dirty="0"/>
                    </a:p>
                  </a:txBody>
                  <a:tcPr/>
                </a:tc>
              </a:tr>
              <a:tr h="404571">
                <a:tc>
                  <a:txBody>
                    <a:bodyPr/>
                    <a:lstStyle/>
                    <a:p>
                      <a:r>
                        <a:rPr lang="en-US" dirty="0" smtClean="0"/>
                        <a:t>Sanitation and hygiene</a:t>
                      </a:r>
                      <a:endParaRPr lang="en-US" dirty="0"/>
                    </a:p>
                  </a:txBody>
                  <a:tcPr/>
                </a:tc>
              </a:tr>
              <a:tr h="404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Disease</a:t>
                      </a:r>
                      <a:r>
                        <a:rPr lang="en-US" baseline="0" dirty="0" smtClean="0"/>
                        <a:t> environment</a:t>
                      </a:r>
                      <a:endParaRPr lang="en-US" dirty="0"/>
                    </a:p>
                  </a:txBody>
                  <a:tcPr/>
                </a:tc>
              </a:tr>
            </a:tbl>
          </a:graphicData>
        </a:graphic>
      </p:graphicFrame>
      <p:sp>
        <p:nvSpPr>
          <p:cNvPr id="7" name="Up Arrow 6"/>
          <p:cNvSpPr/>
          <p:nvPr/>
        </p:nvSpPr>
        <p:spPr>
          <a:xfrm rot="2921749">
            <a:off x="2203703" y="1775206"/>
            <a:ext cx="246888" cy="6217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564380" y="1965327"/>
            <a:ext cx="246888" cy="367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a:off x="2984754" y="2428623"/>
            <a:ext cx="246888" cy="367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5400000">
            <a:off x="6144006" y="2397253"/>
            <a:ext cx="246888" cy="367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8183012">
            <a:off x="6846062" y="1758122"/>
            <a:ext cx="246888" cy="6217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8198521">
            <a:off x="2968375" y="4293948"/>
            <a:ext cx="246888" cy="6217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593591" y="4475516"/>
            <a:ext cx="246888" cy="367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2810681">
            <a:off x="6081097" y="4263205"/>
            <a:ext cx="246888" cy="6217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Definitions provide a causal framework</a:t>
            </a:r>
            <a:endParaRPr lang="en-GB" dirty="0"/>
          </a:p>
        </p:txBody>
      </p:sp>
      <p:sp>
        <p:nvSpPr>
          <p:cNvPr id="16" name="Rectangle 15"/>
          <p:cNvSpPr/>
          <p:nvPr/>
        </p:nvSpPr>
        <p:spPr>
          <a:xfrm>
            <a:off x="73597" y="805553"/>
            <a:ext cx="2955937" cy="461665"/>
          </a:xfrm>
          <a:prstGeom prst="rect">
            <a:avLst/>
          </a:prstGeom>
        </p:spPr>
        <p:txBody>
          <a:bodyPr wrap="none">
            <a:spAutoFit/>
          </a:bodyPr>
          <a:lstStyle/>
          <a:p>
            <a:r>
              <a:rPr lang="en-US" sz="2400" b="1" dirty="0">
                <a:solidFill>
                  <a:schemeClr val="accent1">
                    <a:lumMod val="75000"/>
                  </a:schemeClr>
                </a:solidFill>
              </a:rPr>
              <a:t>The </a:t>
            </a:r>
            <a:r>
              <a:rPr lang="en-US" sz="2400" b="1" dirty="0" smtClean="0">
                <a:solidFill>
                  <a:schemeClr val="accent1">
                    <a:lumMod val="75000"/>
                  </a:schemeClr>
                </a:solidFill>
              </a:rPr>
              <a:t>FAO’s four pillars:</a:t>
            </a:r>
            <a:endParaRPr lang="en-GB" sz="2400" dirty="0">
              <a:solidFill>
                <a:schemeClr val="accent1">
                  <a:lumMod val="75000"/>
                </a:schemeClr>
              </a:solidFill>
            </a:endParaRPr>
          </a:p>
        </p:txBody>
      </p:sp>
      <p:sp>
        <p:nvSpPr>
          <p:cNvPr id="17" name="Rectangle 16"/>
          <p:cNvSpPr/>
          <p:nvPr/>
        </p:nvSpPr>
        <p:spPr>
          <a:xfrm>
            <a:off x="90076" y="6500076"/>
            <a:ext cx="5348259" cy="369332"/>
          </a:xfrm>
          <a:prstGeom prst="rect">
            <a:avLst/>
          </a:prstGeom>
        </p:spPr>
        <p:txBody>
          <a:bodyPr wrap="none">
            <a:spAutoFit/>
          </a:bodyPr>
          <a:lstStyle/>
          <a:p>
            <a:r>
              <a:rPr lang="en-US" dirty="0" smtClean="0">
                <a:latin typeface="+mj-lt"/>
                <a:ea typeface="Calibri" panose="020F0502020204030204" pitchFamily="34" charset="0"/>
              </a:rPr>
              <a:t>Source: Adapted from </a:t>
            </a:r>
            <a:r>
              <a:rPr lang="en-US" u="sng" dirty="0" err="1">
                <a:solidFill>
                  <a:srgbClr val="0563C1"/>
                </a:solidFill>
                <a:latin typeface="+mj-lt"/>
                <a:ea typeface="Calibri" panose="020F0502020204030204" pitchFamily="34" charset="0"/>
                <a:hlinkClick r:id="rId2"/>
              </a:rPr>
              <a:t>Burchi</a:t>
            </a:r>
            <a:r>
              <a:rPr lang="en-US" u="sng" dirty="0">
                <a:solidFill>
                  <a:srgbClr val="0563C1"/>
                </a:solidFill>
                <a:latin typeface="+mj-lt"/>
                <a:ea typeface="Calibri" panose="020F0502020204030204" pitchFamily="34" charset="0"/>
                <a:hlinkClick r:id="rId2"/>
              </a:rPr>
              <a:t>, Fanzo and </a:t>
            </a:r>
            <a:r>
              <a:rPr lang="en-US" u="sng" dirty="0" err="1">
                <a:solidFill>
                  <a:srgbClr val="0563C1"/>
                </a:solidFill>
                <a:latin typeface="+mj-lt"/>
                <a:ea typeface="Calibri" panose="020F0502020204030204" pitchFamily="34" charset="0"/>
                <a:hlinkClick r:id="rId2"/>
              </a:rPr>
              <a:t>Frison</a:t>
            </a:r>
            <a:r>
              <a:rPr lang="en-US" u="sng" dirty="0">
                <a:solidFill>
                  <a:srgbClr val="0563C1"/>
                </a:solidFill>
                <a:latin typeface="+mj-lt"/>
                <a:ea typeface="Calibri" panose="020F0502020204030204" pitchFamily="34" charset="0"/>
                <a:hlinkClick r:id="rId2"/>
              </a:rPr>
              <a:t> (2011)</a:t>
            </a:r>
            <a:r>
              <a:rPr lang="en-US" dirty="0">
                <a:latin typeface="+mj-lt"/>
                <a:ea typeface="Calibri" panose="020F0502020204030204" pitchFamily="34" charset="0"/>
              </a:rPr>
              <a:t>. </a:t>
            </a:r>
            <a:endParaRPr lang="en-US" dirty="0">
              <a:latin typeface="+mj-lt"/>
            </a:endParaRPr>
          </a:p>
        </p:txBody>
      </p:sp>
    </p:spTree>
    <p:extLst>
      <p:ext uri="{BB962C8B-B14F-4D97-AF65-F5344CB8AC3E}">
        <p14:creationId xmlns:p14="http://schemas.microsoft.com/office/powerpoint/2010/main" val="310053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Other perspectives can also be helpful</a:t>
            </a:r>
            <a:endParaRPr lang="en-GB" dirty="0"/>
          </a:p>
        </p:txBody>
      </p:sp>
      <p:pic>
        <p:nvPicPr>
          <p:cNvPr id="5" name="Picture 4"/>
          <p:cNvPicPr/>
          <p:nvPr/>
        </p:nvPicPr>
        <p:blipFill rotWithShape="1">
          <a:blip r:embed="rId2"/>
          <a:srcRect b="-3679"/>
          <a:stretch/>
        </p:blipFill>
        <p:spPr bwMode="auto">
          <a:xfrm>
            <a:off x="914400" y="1295400"/>
            <a:ext cx="7178040" cy="4961890"/>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Rectangle 5"/>
          <p:cNvSpPr/>
          <p:nvPr/>
        </p:nvSpPr>
        <p:spPr>
          <a:xfrm>
            <a:off x="73597" y="805553"/>
            <a:ext cx="8866530" cy="461665"/>
          </a:xfrm>
          <a:prstGeom prst="rect">
            <a:avLst/>
          </a:prstGeom>
        </p:spPr>
        <p:txBody>
          <a:bodyPr wrap="none">
            <a:spAutoFit/>
          </a:bodyPr>
          <a:lstStyle/>
          <a:p>
            <a:r>
              <a:rPr lang="en-US" sz="2400" b="1" dirty="0">
                <a:solidFill>
                  <a:schemeClr val="accent1">
                    <a:lumMod val="75000"/>
                  </a:schemeClr>
                </a:solidFill>
              </a:rPr>
              <a:t>The </a:t>
            </a:r>
            <a:r>
              <a:rPr lang="en-US" sz="2400" b="1" dirty="0" smtClean="0">
                <a:solidFill>
                  <a:schemeClr val="accent1">
                    <a:lumMod val="75000"/>
                  </a:schemeClr>
                </a:solidFill>
              </a:rPr>
              <a:t>UNICEF framework of basic, underlying and immediate causes:</a:t>
            </a:r>
            <a:endParaRPr lang="en-GB" sz="2400" dirty="0">
              <a:solidFill>
                <a:schemeClr val="accent1">
                  <a:lumMod val="75000"/>
                </a:schemeClr>
              </a:solidFill>
            </a:endParaRPr>
          </a:p>
        </p:txBody>
      </p:sp>
      <p:sp>
        <p:nvSpPr>
          <p:cNvPr id="7" name="Rectangle 6"/>
          <p:cNvSpPr/>
          <p:nvPr/>
        </p:nvSpPr>
        <p:spPr>
          <a:xfrm>
            <a:off x="762000" y="6285472"/>
            <a:ext cx="2407839" cy="369332"/>
          </a:xfrm>
          <a:prstGeom prst="rect">
            <a:avLst/>
          </a:prstGeom>
        </p:spPr>
        <p:txBody>
          <a:bodyPr wrap="none">
            <a:spAutoFit/>
          </a:bodyPr>
          <a:lstStyle/>
          <a:p>
            <a:pPr>
              <a:tabLst>
                <a:tab pos="2914650" algn="l"/>
              </a:tabLst>
            </a:pPr>
            <a:r>
              <a:rPr lang="en-US" dirty="0">
                <a:latin typeface="+mj-lt"/>
                <a:ea typeface="Calibri" panose="020F0502020204030204" pitchFamily="34" charset="0"/>
              </a:rPr>
              <a:t>Source: </a:t>
            </a:r>
            <a:r>
              <a:rPr lang="en-US" u="sng" dirty="0">
                <a:solidFill>
                  <a:srgbClr val="0563C1"/>
                </a:solidFill>
                <a:latin typeface="+mj-lt"/>
                <a:ea typeface="Calibri" panose="020F0502020204030204" pitchFamily="34" charset="0"/>
                <a:hlinkClick r:id="rId3"/>
              </a:rPr>
              <a:t>UNICEF (1990)</a:t>
            </a:r>
            <a:r>
              <a:rPr lang="en-US" dirty="0">
                <a:latin typeface="+mj-lt"/>
                <a:ea typeface="Calibri" panose="020F0502020204030204" pitchFamily="34" charset="0"/>
              </a:rPr>
              <a:t>. </a:t>
            </a:r>
            <a:endParaRPr lang="en-US" sz="2400" dirty="0">
              <a:effectLst/>
              <a:latin typeface="+mj-lt"/>
              <a:ea typeface="Calibri" panose="020F0502020204030204" pitchFamily="34" charset="0"/>
            </a:endParaRPr>
          </a:p>
        </p:txBody>
      </p:sp>
    </p:spTree>
    <p:extLst>
      <p:ext uri="{BB962C8B-B14F-4D97-AF65-F5344CB8AC3E}">
        <p14:creationId xmlns:p14="http://schemas.microsoft.com/office/powerpoint/2010/main" val="302168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Systemic change involves many actors </a:t>
            </a:r>
            <a:endParaRPr lang="en-GB" dirty="0"/>
          </a:p>
        </p:txBody>
      </p:sp>
      <p:sp>
        <p:nvSpPr>
          <p:cNvPr id="6" name="Rectangle 5"/>
          <p:cNvSpPr/>
          <p:nvPr/>
        </p:nvSpPr>
        <p:spPr>
          <a:xfrm>
            <a:off x="73597" y="805553"/>
            <a:ext cx="6449843" cy="461665"/>
          </a:xfrm>
          <a:prstGeom prst="rect">
            <a:avLst/>
          </a:prstGeom>
        </p:spPr>
        <p:txBody>
          <a:bodyPr wrap="none">
            <a:spAutoFit/>
          </a:bodyPr>
          <a:lstStyle/>
          <a:p>
            <a:r>
              <a:rPr lang="en-US" sz="2400" b="1" dirty="0" smtClean="0">
                <a:solidFill>
                  <a:schemeClr val="accent1">
                    <a:lumMod val="75000"/>
                  </a:schemeClr>
                </a:solidFill>
              </a:rPr>
              <a:t>A “causal pathway” diagram among SDG2 targets</a:t>
            </a:r>
            <a:endParaRPr lang="en-GB" sz="2400" dirty="0">
              <a:solidFill>
                <a:schemeClr val="accent1">
                  <a:lumMod val="75000"/>
                </a:schemeClr>
              </a:solidFill>
            </a:endParaRPr>
          </a:p>
        </p:txBody>
      </p:sp>
      <p:sp>
        <p:nvSpPr>
          <p:cNvPr id="7" name="Rectangle 6"/>
          <p:cNvSpPr/>
          <p:nvPr/>
        </p:nvSpPr>
        <p:spPr>
          <a:xfrm>
            <a:off x="457200" y="6248400"/>
            <a:ext cx="3556936" cy="461665"/>
          </a:xfrm>
          <a:prstGeom prst="rect">
            <a:avLst/>
          </a:prstGeom>
        </p:spPr>
        <p:txBody>
          <a:bodyPr wrap="none">
            <a:spAutoFit/>
          </a:bodyPr>
          <a:lstStyle/>
          <a:p>
            <a:pPr>
              <a:tabLst>
                <a:tab pos="2914650" algn="l"/>
              </a:tabLst>
            </a:pPr>
            <a:r>
              <a:rPr lang="en-US" dirty="0"/>
              <a:t>Source: </a:t>
            </a:r>
            <a:r>
              <a:rPr lang="en-US" u="sng" dirty="0" err="1">
                <a:hlinkClick r:id="rId2"/>
              </a:rPr>
              <a:t>Cafiero</a:t>
            </a:r>
            <a:r>
              <a:rPr lang="en-US" u="sng" dirty="0">
                <a:hlinkClick r:id="rId2"/>
              </a:rPr>
              <a:t> and Gennari (2015</a:t>
            </a:r>
            <a:r>
              <a:rPr lang="en-US" u="sng" dirty="0" smtClean="0">
                <a:hlinkClick r:id="rId2"/>
              </a:rPr>
              <a:t>)</a:t>
            </a:r>
            <a:r>
              <a:rPr lang="en-US" sz="2400" dirty="0" smtClean="0">
                <a:latin typeface="+mj-lt"/>
              </a:rPr>
              <a:t>.</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609600" y="1388851"/>
            <a:ext cx="8229600" cy="4859550"/>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936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Causality runs in many directions</a:t>
            </a:r>
            <a:endParaRPr lang="en-GB" dirty="0"/>
          </a:p>
        </p:txBody>
      </p:sp>
      <p:sp>
        <p:nvSpPr>
          <p:cNvPr id="6" name="Rectangle 5"/>
          <p:cNvSpPr/>
          <p:nvPr/>
        </p:nvSpPr>
        <p:spPr>
          <a:xfrm>
            <a:off x="73597" y="805553"/>
            <a:ext cx="7013202" cy="461665"/>
          </a:xfrm>
          <a:prstGeom prst="rect">
            <a:avLst/>
          </a:prstGeom>
        </p:spPr>
        <p:txBody>
          <a:bodyPr wrap="none">
            <a:spAutoFit/>
          </a:bodyPr>
          <a:lstStyle/>
          <a:p>
            <a:r>
              <a:rPr lang="en-US" sz="2400" b="1" dirty="0" smtClean="0">
                <a:solidFill>
                  <a:schemeClr val="accent1">
                    <a:lumMod val="75000"/>
                  </a:schemeClr>
                </a:solidFill>
              </a:rPr>
              <a:t>A “system dynamics” diagram for food system change</a:t>
            </a:r>
            <a:endParaRPr lang="en-GB" sz="2400" dirty="0">
              <a:solidFill>
                <a:schemeClr val="accent1">
                  <a:lumMod val="75000"/>
                </a:schemeClr>
              </a:solidFill>
            </a:endParaRPr>
          </a:p>
        </p:txBody>
      </p:sp>
      <p:sp>
        <p:nvSpPr>
          <p:cNvPr id="7" name="Rectangle 6"/>
          <p:cNvSpPr/>
          <p:nvPr/>
        </p:nvSpPr>
        <p:spPr>
          <a:xfrm>
            <a:off x="533400" y="6248426"/>
            <a:ext cx="2080891" cy="369332"/>
          </a:xfrm>
          <a:prstGeom prst="rect">
            <a:avLst/>
          </a:prstGeom>
        </p:spPr>
        <p:txBody>
          <a:bodyPr wrap="none">
            <a:spAutoFit/>
          </a:bodyPr>
          <a:lstStyle/>
          <a:p>
            <a:r>
              <a:rPr lang="en-US" dirty="0"/>
              <a:t>Source: </a:t>
            </a:r>
            <a:r>
              <a:rPr lang="en-US" u="sng" dirty="0">
                <a:hlinkClick r:id="rId2"/>
              </a:rPr>
              <a:t>Ross (2014)</a:t>
            </a:r>
            <a:r>
              <a:rPr lang="en-US" dirty="0"/>
              <a:t>.</a:t>
            </a:r>
          </a:p>
        </p:txBody>
      </p:sp>
      <p:pic>
        <p:nvPicPr>
          <p:cNvPr id="9" name="Picture 8"/>
          <p:cNvPicPr/>
          <p:nvPr/>
        </p:nvPicPr>
        <p:blipFill rotWithShape="1">
          <a:blip r:embed="rId3"/>
          <a:srcRect t="17836" r="1178" b="7841"/>
          <a:stretch/>
        </p:blipFill>
        <p:spPr bwMode="auto">
          <a:xfrm>
            <a:off x="533400" y="1370428"/>
            <a:ext cx="8153400" cy="4783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47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Measurement guides policy &amp; programs</a:t>
            </a:r>
            <a:endParaRPr lang="en-GB" dirty="0"/>
          </a:p>
        </p:txBody>
      </p:sp>
      <p:sp>
        <p:nvSpPr>
          <p:cNvPr id="6" name="Rectangle 5"/>
          <p:cNvSpPr/>
          <p:nvPr/>
        </p:nvSpPr>
        <p:spPr>
          <a:xfrm>
            <a:off x="152400" y="868226"/>
            <a:ext cx="7845353" cy="461665"/>
          </a:xfrm>
          <a:prstGeom prst="rect">
            <a:avLst/>
          </a:prstGeom>
        </p:spPr>
        <p:txBody>
          <a:bodyPr wrap="none">
            <a:spAutoFit/>
          </a:bodyPr>
          <a:lstStyle/>
          <a:p>
            <a:r>
              <a:rPr lang="en-US" sz="2400" b="1" dirty="0" smtClean="0">
                <a:solidFill>
                  <a:schemeClr val="accent1">
                    <a:lumMod val="75000"/>
                  </a:schemeClr>
                </a:solidFill>
              </a:rPr>
              <a:t>The CAADP Results Framework for Africa Union investments</a:t>
            </a:r>
            <a:endParaRPr lang="en-GB" sz="2400" dirty="0">
              <a:solidFill>
                <a:schemeClr val="accent1">
                  <a:lumMod val="75000"/>
                </a:schemeClr>
              </a:solidFill>
            </a:endParaRPr>
          </a:p>
        </p:txBody>
      </p:sp>
      <p:pic>
        <p:nvPicPr>
          <p:cNvPr id="9" name="Picture 8"/>
          <p:cNvPicPr/>
          <p:nvPr/>
        </p:nvPicPr>
        <p:blipFill>
          <a:blip r:embed="rId2"/>
          <a:stretch>
            <a:fillRect/>
          </a:stretch>
        </p:blipFill>
        <p:spPr>
          <a:xfrm>
            <a:off x="466411" y="1326395"/>
            <a:ext cx="8458200" cy="4908954"/>
          </a:xfrm>
          <a:prstGeom prst="rect">
            <a:avLst/>
          </a:prstGeom>
        </p:spPr>
      </p:pic>
      <p:sp>
        <p:nvSpPr>
          <p:cNvPr id="3" name="Rectangle 2"/>
          <p:cNvSpPr/>
          <p:nvPr/>
        </p:nvSpPr>
        <p:spPr>
          <a:xfrm>
            <a:off x="466411" y="6294527"/>
            <a:ext cx="6332136" cy="369332"/>
          </a:xfrm>
          <a:prstGeom prst="rect">
            <a:avLst/>
          </a:prstGeom>
        </p:spPr>
        <p:txBody>
          <a:bodyPr wrap="square">
            <a:spAutoFit/>
          </a:bodyPr>
          <a:lstStyle/>
          <a:p>
            <a:r>
              <a:rPr lang="en-US" dirty="0">
                <a:latin typeface="+mj-lt"/>
                <a:ea typeface="Calibri" panose="020F0502020204030204" pitchFamily="34" charset="0"/>
              </a:rPr>
              <a:t>Source: </a:t>
            </a:r>
            <a:r>
              <a:rPr lang="en-US" u="sng" dirty="0">
                <a:solidFill>
                  <a:srgbClr val="0563C1"/>
                </a:solidFill>
                <a:latin typeface="+mj-lt"/>
                <a:ea typeface="Calibri" panose="020F0502020204030204" pitchFamily="34" charset="0"/>
                <a:hlinkClick r:id="rId3"/>
              </a:rPr>
              <a:t>NEPAD Planning and Coordinating Agency (2015</a:t>
            </a:r>
            <a:r>
              <a:rPr lang="en-US" u="sng" dirty="0" smtClean="0">
                <a:solidFill>
                  <a:srgbClr val="0563C1"/>
                </a:solidFill>
                <a:latin typeface="+mj-lt"/>
                <a:ea typeface="Calibri" panose="020F0502020204030204" pitchFamily="34" charset="0"/>
                <a:hlinkClick r:id="rId3"/>
              </a:rPr>
              <a:t>)</a:t>
            </a:r>
            <a:r>
              <a:rPr lang="en-US" dirty="0" smtClean="0">
                <a:ea typeface="Calibri" panose="020F0502020204030204" pitchFamily="34" charset="0"/>
              </a:rPr>
              <a:t>.</a:t>
            </a:r>
            <a:endParaRPr lang="en-US" dirty="0">
              <a:latin typeface="+mj-lt"/>
            </a:endParaRPr>
          </a:p>
        </p:txBody>
      </p:sp>
    </p:spTree>
    <p:extLst>
      <p:ext uri="{BB962C8B-B14F-4D97-AF65-F5344CB8AC3E}">
        <p14:creationId xmlns:p14="http://schemas.microsoft.com/office/powerpoint/2010/main" val="178950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44462" y="230188"/>
            <a:ext cx="9115426" cy="6489700"/>
            <a:chOff x="91" y="145"/>
            <a:chExt cx="5742" cy="4088"/>
          </a:xfrm>
        </p:grpSpPr>
        <p:sp>
          <p:nvSpPr>
            <p:cNvPr id="8" name="AutoShape 3"/>
            <p:cNvSpPr>
              <a:spLocks noChangeAspect="1" noChangeArrowheads="1" noTextEdit="1"/>
            </p:cNvSpPr>
            <p:nvPr/>
          </p:nvSpPr>
          <p:spPr bwMode="auto">
            <a:xfrm>
              <a:off x="240" y="838"/>
              <a:ext cx="5427"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39" y="145"/>
              <a:ext cx="5429" cy="4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91" y="689"/>
              <a:ext cx="5742" cy="3500"/>
            </a:xfrm>
            <a:custGeom>
              <a:avLst/>
              <a:gdLst>
                <a:gd name="T0" fmla="*/ 950 w 25383"/>
                <a:gd name="T1" fmla="*/ 4206 h 15411"/>
                <a:gd name="T2" fmla="*/ 14412 w 25383"/>
                <a:gd name="T3" fmla="*/ 1933 h 15411"/>
                <a:gd name="T4" fmla="*/ 24433 w 25383"/>
                <a:gd name="T5" fmla="*/ 11205 h 15411"/>
                <a:gd name="T6" fmla="*/ 10971 w 25383"/>
                <a:gd name="T7" fmla="*/ 13478 h 15411"/>
                <a:gd name="T8" fmla="*/ 950 w 25383"/>
                <a:gd name="T9" fmla="*/ 4206 h 15411"/>
              </a:gdLst>
              <a:ahLst/>
              <a:cxnLst>
                <a:cxn ang="0">
                  <a:pos x="T0" y="T1"/>
                </a:cxn>
                <a:cxn ang="0">
                  <a:pos x="T2" y="T3"/>
                </a:cxn>
                <a:cxn ang="0">
                  <a:pos x="T4" y="T5"/>
                </a:cxn>
                <a:cxn ang="0">
                  <a:pos x="T6" y="T7"/>
                </a:cxn>
                <a:cxn ang="0">
                  <a:pos x="T8" y="T9"/>
                </a:cxn>
              </a:cxnLst>
              <a:rect l="0" t="0" r="r" b="b"/>
              <a:pathLst>
                <a:path w="25383" h="15411">
                  <a:moveTo>
                    <a:pt x="950" y="4206"/>
                  </a:moveTo>
                  <a:cubicBezTo>
                    <a:pt x="1900" y="1018"/>
                    <a:pt x="7927" y="0"/>
                    <a:pt x="14412" y="1933"/>
                  </a:cubicBezTo>
                  <a:cubicBezTo>
                    <a:pt x="20896" y="3865"/>
                    <a:pt x="25383" y="8016"/>
                    <a:pt x="24433" y="11205"/>
                  </a:cubicBezTo>
                  <a:cubicBezTo>
                    <a:pt x="23483" y="14393"/>
                    <a:pt x="17456" y="15411"/>
                    <a:pt x="10971" y="13478"/>
                  </a:cubicBezTo>
                  <a:cubicBezTo>
                    <a:pt x="4486" y="11545"/>
                    <a:pt x="0" y="7394"/>
                    <a:pt x="950" y="4206"/>
                  </a:cubicBezTo>
                </a:path>
              </a:pathLst>
            </a:custGeom>
            <a:solidFill>
              <a:srgbClr val="F2F2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91" y="689"/>
              <a:ext cx="5742" cy="3500"/>
            </a:xfrm>
            <a:custGeom>
              <a:avLst/>
              <a:gdLst>
                <a:gd name="T0" fmla="*/ 215 w 5742"/>
                <a:gd name="T1" fmla="*/ 955 h 3500"/>
                <a:gd name="T2" fmla="*/ 3260 w 5742"/>
                <a:gd name="T3" fmla="*/ 439 h 3500"/>
                <a:gd name="T4" fmla="*/ 5527 w 5742"/>
                <a:gd name="T5" fmla="*/ 2545 h 3500"/>
                <a:gd name="T6" fmla="*/ 2482 w 5742"/>
                <a:gd name="T7" fmla="*/ 3061 h 3500"/>
                <a:gd name="T8" fmla="*/ 215 w 5742"/>
                <a:gd name="T9" fmla="*/ 955 h 3500"/>
              </a:gdLst>
              <a:ahLst/>
              <a:cxnLst>
                <a:cxn ang="0">
                  <a:pos x="T0" y="T1"/>
                </a:cxn>
                <a:cxn ang="0">
                  <a:pos x="T2" y="T3"/>
                </a:cxn>
                <a:cxn ang="0">
                  <a:pos x="T4" y="T5"/>
                </a:cxn>
                <a:cxn ang="0">
                  <a:pos x="T6" y="T7"/>
                </a:cxn>
                <a:cxn ang="0">
                  <a:pos x="T8" y="T9"/>
                </a:cxn>
              </a:cxnLst>
              <a:rect l="0" t="0" r="r" b="b"/>
              <a:pathLst>
                <a:path w="5742" h="3500">
                  <a:moveTo>
                    <a:pt x="215" y="955"/>
                  </a:moveTo>
                  <a:cubicBezTo>
                    <a:pt x="430" y="231"/>
                    <a:pt x="1793" y="0"/>
                    <a:pt x="3260" y="439"/>
                  </a:cubicBezTo>
                  <a:cubicBezTo>
                    <a:pt x="4727" y="878"/>
                    <a:pt x="5742" y="1821"/>
                    <a:pt x="5527" y="2545"/>
                  </a:cubicBezTo>
                  <a:cubicBezTo>
                    <a:pt x="5312" y="3269"/>
                    <a:pt x="3949" y="3500"/>
                    <a:pt x="2482" y="3061"/>
                  </a:cubicBezTo>
                  <a:cubicBezTo>
                    <a:pt x="1015" y="2622"/>
                    <a:pt x="0" y="1679"/>
                    <a:pt x="215" y="955"/>
                  </a:cubicBezTo>
                </a:path>
              </a:pathLst>
            </a:custGeom>
            <a:noFill/>
            <a:ln w="71438" cap="flat">
              <a:solidFill>
                <a:srgbClr val="A6A6A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6"/>
            <p:cNvSpPr>
              <a:spLocks noChangeArrowheads="1"/>
            </p:cNvSpPr>
            <p:nvPr/>
          </p:nvSpPr>
          <p:spPr bwMode="auto">
            <a:xfrm>
              <a:off x="994" y="1016"/>
              <a:ext cx="68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7F7F7F"/>
                  </a:solidFill>
                  <a:effectLst/>
                  <a:latin typeface="Calibri" pitchFamily="34" charset="0"/>
                  <a:cs typeface="Arial" pitchFamily="34" charset="0"/>
                </a:rPr>
                <a:t>Countries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Our goal is to guide </a:t>
            </a:r>
            <a:r>
              <a:rPr lang="en-US" b="1" i="1" dirty="0" smtClean="0">
                <a:solidFill>
                  <a:schemeClr val="bg1"/>
                </a:solidFill>
              </a:rPr>
              <a:t>measurement</a:t>
            </a:r>
            <a:endParaRPr lang="en-GB" i="1" dirty="0"/>
          </a:p>
        </p:txBody>
      </p:sp>
      <p:sp>
        <p:nvSpPr>
          <p:cNvPr id="6" name="Rectangle 5"/>
          <p:cNvSpPr/>
          <p:nvPr/>
        </p:nvSpPr>
        <p:spPr>
          <a:xfrm>
            <a:off x="152400" y="868226"/>
            <a:ext cx="6989414" cy="461665"/>
          </a:xfrm>
          <a:prstGeom prst="rect">
            <a:avLst/>
          </a:prstGeom>
        </p:spPr>
        <p:txBody>
          <a:bodyPr wrap="none">
            <a:spAutoFit/>
          </a:bodyPr>
          <a:lstStyle/>
          <a:p>
            <a:r>
              <a:rPr lang="en-US" sz="2400" b="1" dirty="0" smtClean="0">
                <a:solidFill>
                  <a:schemeClr val="accent1">
                    <a:lumMod val="75000"/>
                  </a:schemeClr>
                </a:solidFill>
              </a:rPr>
              <a:t>Some things can be measured only at a national scale</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2159049" y="3154853"/>
            <a:ext cx="6912498" cy="2463431"/>
          </a:xfrm>
          <a:prstGeom prst="rect">
            <a:avLst/>
          </a:prstGeom>
        </p:spPr>
        <p:txBody>
          <a:bodyPr wrap="square">
            <a:spAutoFit/>
          </a:bodyPr>
          <a:lstStyle/>
          <a:p>
            <a:pPr>
              <a:lnSpc>
                <a:spcPct val="80000"/>
              </a:lnSpc>
            </a:pPr>
            <a:r>
              <a:rPr lang="en-US" sz="2400" b="1" dirty="0" smtClean="0"/>
              <a:t>For example, food balance sheets </a:t>
            </a:r>
          </a:p>
          <a:p>
            <a:pPr>
              <a:lnSpc>
                <a:spcPct val="80000"/>
              </a:lnSpc>
            </a:pPr>
            <a:r>
              <a:rPr lang="en-US" sz="2400" b="1" dirty="0" smtClean="0"/>
              <a:t>are constructed for each commodity </a:t>
            </a:r>
          </a:p>
          <a:p>
            <a:pPr>
              <a:lnSpc>
                <a:spcPct val="80000"/>
              </a:lnSpc>
            </a:pPr>
            <a:r>
              <a:rPr lang="en-US" sz="2400" b="1" dirty="0" smtClean="0"/>
              <a:t>from a country’s national accounts</a:t>
            </a:r>
          </a:p>
          <a:p>
            <a:pPr>
              <a:lnSpc>
                <a:spcPct val="80000"/>
              </a:lnSpc>
              <a:tabLst>
                <a:tab pos="854075" algn="l"/>
                <a:tab pos="914400" algn="l"/>
              </a:tabLst>
            </a:pPr>
            <a:r>
              <a:rPr lang="en-US" sz="2400" b="1" dirty="0"/>
              <a:t>	</a:t>
            </a:r>
            <a:r>
              <a:rPr lang="en-US" sz="2400" dirty="0" smtClean="0"/>
              <a:t>(a) Quantity p</a:t>
            </a:r>
            <a:r>
              <a:rPr lang="en-US" sz="2400" dirty="0" smtClean="0"/>
              <a:t>roduced</a:t>
            </a:r>
          </a:p>
          <a:p>
            <a:pPr>
              <a:lnSpc>
                <a:spcPct val="80000"/>
              </a:lnSpc>
              <a:tabLst>
                <a:tab pos="630238" algn="l"/>
              </a:tabLst>
            </a:pPr>
            <a:r>
              <a:rPr lang="en-US" sz="2400" dirty="0"/>
              <a:t>	</a:t>
            </a:r>
            <a:r>
              <a:rPr lang="en-US" sz="2400" dirty="0" smtClean="0"/>
              <a:t>+ </a:t>
            </a:r>
            <a:r>
              <a:rPr lang="en-US" sz="2400" dirty="0" smtClean="0"/>
              <a:t>(b) Quantity imported</a:t>
            </a:r>
          </a:p>
          <a:p>
            <a:pPr>
              <a:lnSpc>
                <a:spcPct val="80000"/>
              </a:lnSpc>
              <a:tabLst>
                <a:tab pos="630238" algn="l"/>
              </a:tabLst>
            </a:pPr>
            <a:r>
              <a:rPr lang="en-US" sz="2400" dirty="0"/>
              <a:t>	</a:t>
            </a:r>
            <a:r>
              <a:rPr lang="en-US" sz="2400" dirty="0" smtClean="0"/>
              <a:t>-  (c) Quantity exported</a:t>
            </a:r>
          </a:p>
          <a:p>
            <a:pPr>
              <a:lnSpc>
                <a:spcPct val="80000"/>
              </a:lnSpc>
              <a:tabLst>
                <a:tab pos="630238" algn="l"/>
              </a:tabLst>
            </a:pPr>
            <a:r>
              <a:rPr lang="en-US" sz="2400" dirty="0"/>
              <a:t>	</a:t>
            </a:r>
            <a:r>
              <a:rPr lang="en-US" sz="2400" u="sng" dirty="0" smtClean="0"/>
              <a:t>-  (d) All non food uses, stock change and waste</a:t>
            </a:r>
          </a:p>
          <a:p>
            <a:pPr>
              <a:lnSpc>
                <a:spcPct val="80000"/>
              </a:lnSpc>
              <a:tabLst>
                <a:tab pos="630238" algn="l"/>
              </a:tabLst>
            </a:pPr>
            <a:r>
              <a:rPr lang="en-US" sz="2400" dirty="0"/>
              <a:t>	</a:t>
            </a:r>
            <a:r>
              <a:rPr lang="en-US" sz="2400" dirty="0" smtClean="0"/>
              <a:t>= (d) Food supply available for consumption</a:t>
            </a:r>
            <a:endParaRPr lang="en-GB" sz="2400" dirty="0"/>
          </a:p>
        </p:txBody>
      </p:sp>
    </p:spTree>
    <p:extLst>
      <p:ext uri="{BB962C8B-B14F-4D97-AF65-F5344CB8AC3E}">
        <p14:creationId xmlns:p14="http://schemas.microsoft.com/office/powerpoint/2010/main" val="6983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44462" y="230188"/>
            <a:ext cx="9115426" cy="6489700"/>
            <a:chOff x="91" y="145"/>
            <a:chExt cx="5742" cy="4088"/>
          </a:xfrm>
        </p:grpSpPr>
        <p:sp>
          <p:nvSpPr>
            <p:cNvPr id="17" name="Rectangle 15"/>
            <p:cNvSpPr>
              <a:spLocks noChangeArrowheads="1"/>
            </p:cNvSpPr>
            <p:nvPr/>
          </p:nvSpPr>
          <p:spPr bwMode="auto">
            <a:xfrm>
              <a:off x="1364" y="1508"/>
              <a:ext cx="4204" cy="243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1241" y="1363"/>
              <a:ext cx="4448" cy="272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AutoShape 3"/>
            <p:cNvSpPr>
              <a:spLocks noChangeAspect="1" noChangeArrowheads="1" noTextEdit="1"/>
            </p:cNvSpPr>
            <p:nvPr/>
          </p:nvSpPr>
          <p:spPr bwMode="auto">
            <a:xfrm>
              <a:off x="240" y="838"/>
              <a:ext cx="5427"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39" y="145"/>
              <a:ext cx="5429" cy="4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91" y="689"/>
              <a:ext cx="5742" cy="3500"/>
            </a:xfrm>
            <a:custGeom>
              <a:avLst/>
              <a:gdLst>
                <a:gd name="T0" fmla="*/ 950 w 25383"/>
                <a:gd name="T1" fmla="*/ 4206 h 15411"/>
                <a:gd name="T2" fmla="*/ 14412 w 25383"/>
                <a:gd name="T3" fmla="*/ 1933 h 15411"/>
                <a:gd name="T4" fmla="*/ 24433 w 25383"/>
                <a:gd name="T5" fmla="*/ 11205 h 15411"/>
                <a:gd name="T6" fmla="*/ 10971 w 25383"/>
                <a:gd name="T7" fmla="*/ 13478 h 15411"/>
                <a:gd name="T8" fmla="*/ 950 w 25383"/>
                <a:gd name="T9" fmla="*/ 4206 h 15411"/>
              </a:gdLst>
              <a:ahLst/>
              <a:cxnLst>
                <a:cxn ang="0">
                  <a:pos x="T0" y="T1"/>
                </a:cxn>
                <a:cxn ang="0">
                  <a:pos x="T2" y="T3"/>
                </a:cxn>
                <a:cxn ang="0">
                  <a:pos x="T4" y="T5"/>
                </a:cxn>
                <a:cxn ang="0">
                  <a:pos x="T6" y="T7"/>
                </a:cxn>
                <a:cxn ang="0">
                  <a:pos x="T8" y="T9"/>
                </a:cxn>
              </a:cxnLst>
              <a:rect l="0" t="0" r="r" b="b"/>
              <a:pathLst>
                <a:path w="25383" h="15411">
                  <a:moveTo>
                    <a:pt x="950" y="4206"/>
                  </a:moveTo>
                  <a:cubicBezTo>
                    <a:pt x="1900" y="1018"/>
                    <a:pt x="7927" y="0"/>
                    <a:pt x="14412" y="1933"/>
                  </a:cubicBezTo>
                  <a:cubicBezTo>
                    <a:pt x="20896" y="3865"/>
                    <a:pt x="25383" y="8016"/>
                    <a:pt x="24433" y="11205"/>
                  </a:cubicBezTo>
                  <a:cubicBezTo>
                    <a:pt x="23483" y="14393"/>
                    <a:pt x="17456" y="15411"/>
                    <a:pt x="10971" y="13478"/>
                  </a:cubicBezTo>
                  <a:cubicBezTo>
                    <a:pt x="4486" y="11545"/>
                    <a:pt x="0" y="7394"/>
                    <a:pt x="950" y="4206"/>
                  </a:cubicBezTo>
                </a:path>
              </a:pathLst>
            </a:custGeom>
            <a:solidFill>
              <a:srgbClr val="F2F2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91" y="689"/>
              <a:ext cx="5742" cy="3500"/>
            </a:xfrm>
            <a:custGeom>
              <a:avLst/>
              <a:gdLst>
                <a:gd name="T0" fmla="*/ 215 w 5742"/>
                <a:gd name="T1" fmla="*/ 955 h 3500"/>
                <a:gd name="T2" fmla="*/ 3260 w 5742"/>
                <a:gd name="T3" fmla="*/ 439 h 3500"/>
                <a:gd name="T4" fmla="*/ 5527 w 5742"/>
                <a:gd name="T5" fmla="*/ 2545 h 3500"/>
                <a:gd name="T6" fmla="*/ 2482 w 5742"/>
                <a:gd name="T7" fmla="*/ 3061 h 3500"/>
                <a:gd name="T8" fmla="*/ 215 w 5742"/>
                <a:gd name="T9" fmla="*/ 955 h 3500"/>
              </a:gdLst>
              <a:ahLst/>
              <a:cxnLst>
                <a:cxn ang="0">
                  <a:pos x="T0" y="T1"/>
                </a:cxn>
                <a:cxn ang="0">
                  <a:pos x="T2" y="T3"/>
                </a:cxn>
                <a:cxn ang="0">
                  <a:pos x="T4" y="T5"/>
                </a:cxn>
                <a:cxn ang="0">
                  <a:pos x="T6" y="T7"/>
                </a:cxn>
                <a:cxn ang="0">
                  <a:pos x="T8" y="T9"/>
                </a:cxn>
              </a:cxnLst>
              <a:rect l="0" t="0" r="r" b="b"/>
              <a:pathLst>
                <a:path w="5742" h="3500">
                  <a:moveTo>
                    <a:pt x="215" y="955"/>
                  </a:moveTo>
                  <a:cubicBezTo>
                    <a:pt x="430" y="231"/>
                    <a:pt x="1793" y="0"/>
                    <a:pt x="3260" y="439"/>
                  </a:cubicBezTo>
                  <a:cubicBezTo>
                    <a:pt x="4727" y="878"/>
                    <a:pt x="5742" y="1821"/>
                    <a:pt x="5527" y="2545"/>
                  </a:cubicBezTo>
                  <a:cubicBezTo>
                    <a:pt x="5312" y="3269"/>
                    <a:pt x="3949" y="3500"/>
                    <a:pt x="2482" y="3061"/>
                  </a:cubicBezTo>
                  <a:cubicBezTo>
                    <a:pt x="1015" y="2622"/>
                    <a:pt x="0" y="1679"/>
                    <a:pt x="215" y="955"/>
                  </a:cubicBezTo>
                </a:path>
              </a:pathLst>
            </a:custGeom>
            <a:noFill/>
            <a:ln w="71438" cap="flat">
              <a:solidFill>
                <a:srgbClr val="A6A6A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4"/>
            <p:cNvSpPr>
              <a:spLocks noEditPoints="1"/>
            </p:cNvSpPr>
            <p:nvPr/>
          </p:nvSpPr>
          <p:spPr bwMode="auto">
            <a:xfrm>
              <a:off x="1364" y="1509"/>
              <a:ext cx="4201" cy="2428"/>
            </a:xfrm>
            <a:custGeom>
              <a:avLst/>
              <a:gdLst>
                <a:gd name="T0" fmla="*/ 212 w 4201"/>
                <a:gd name="T1" fmla="*/ 306 h 2428"/>
                <a:gd name="T2" fmla="*/ 628 w 4201"/>
                <a:gd name="T3" fmla="*/ 89 h 2428"/>
                <a:gd name="T4" fmla="*/ 1201 w 4201"/>
                <a:gd name="T5" fmla="*/ 2 h 2428"/>
                <a:gd name="T6" fmla="*/ 1884 w 4201"/>
                <a:gd name="T7" fmla="*/ 50 h 2428"/>
                <a:gd name="T8" fmla="*/ 2619 w 4201"/>
                <a:gd name="T9" fmla="*/ 241 h 2428"/>
                <a:gd name="T10" fmla="*/ 3275 w 4201"/>
                <a:gd name="T11" fmla="*/ 542 h 2428"/>
                <a:gd name="T12" fmla="*/ 3783 w 4201"/>
                <a:gd name="T13" fmla="*/ 911 h 2428"/>
                <a:gd name="T14" fmla="*/ 4104 w 4201"/>
                <a:gd name="T15" fmla="*/ 1316 h 2428"/>
                <a:gd name="T16" fmla="*/ 4199 w 4201"/>
                <a:gd name="T17" fmla="*/ 1724 h 2428"/>
                <a:gd name="T18" fmla="*/ 4031 w 4201"/>
                <a:gd name="T19" fmla="*/ 2081 h 2428"/>
                <a:gd name="T20" fmla="*/ 3643 w 4201"/>
                <a:gd name="T21" fmla="*/ 2316 h 2428"/>
                <a:gd name="T22" fmla="*/ 3089 w 4201"/>
                <a:gd name="T23" fmla="*/ 2422 h 2428"/>
                <a:gd name="T24" fmla="*/ 2419 w 4201"/>
                <a:gd name="T25" fmla="*/ 2394 h 2428"/>
                <a:gd name="T26" fmla="*/ 1685 w 4201"/>
                <a:gd name="T27" fmla="*/ 2223 h 2428"/>
                <a:gd name="T28" fmla="*/ 1010 w 4201"/>
                <a:gd name="T29" fmla="*/ 1935 h 2428"/>
                <a:gd name="T30" fmla="*/ 479 w 4201"/>
                <a:gd name="T31" fmla="*/ 1573 h 2428"/>
                <a:gd name="T32" fmla="*/ 129 w 4201"/>
                <a:gd name="T33" fmla="*/ 1171 h 2428"/>
                <a:gd name="T34" fmla="*/ 0 w 4201"/>
                <a:gd name="T35" fmla="*/ 762 h 2428"/>
                <a:gd name="T36" fmla="*/ 47 w 4201"/>
                <a:gd name="T37" fmla="*/ 708 h 2428"/>
                <a:gd name="T38" fmla="*/ 69 w 4201"/>
                <a:gd name="T39" fmla="*/ 925 h 2428"/>
                <a:gd name="T40" fmla="*/ 136 w 4201"/>
                <a:gd name="T41" fmla="*/ 1091 h 2428"/>
                <a:gd name="T42" fmla="*/ 290 w 4201"/>
                <a:gd name="T43" fmla="*/ 1318 h 2428"/>
                <a:gd name="T44" fmla="*/ 448 w 4201"/>
                <a:gd name="T45" fmla="*/ 1484 h 2428"/>
                <a:gd name="T46" fmla="*/ 713 w 4201"/>
                <a:gd name="T47" fmla="*/ 1698 h 2428"/>
                <a:gd name="T48" fmla="*/ 947 w 4201"/>
                <a:gd name="T49" fmla="*/ 1847 h 2428"/>
                <a:gd name="T50" fmla="*/ 1303 w 4201"/>
                <a:gd name="T51" fmla="*/ 2028 h 2428"/>
                <a:gd name="T52" fmla="*/ 1596 w 4201"/>
                <a:gd name="T53" fmla="*/ 2145 h 2428"/>
                <a:gd name="T54" fmla="*/ 2015 w 4201"/>
                <a:gd name="T55" fmla="*/ 2270 h 2428"/>
                <a:gd name="T56" fmla="*/ 2324 w 4201"/>
                <a:gd name="T57" fmla="*/ 2334 h 2428"/>
                <a:gd name="T58" fmla="*/ 2720 w 4201"/>
                <a:gd name="T59" fmla="*/ 2378 h 2428"/>
                <a:gd name="T60" fmla="*/ 2997 w 4201"/>
                <a:gd name="T61" fmla="*/ 2382 h 2428"/>
                <a:gd name="T62" fmla="*/ 3336 w 4201"/>
                <a:gd name="T63" fmla="*/ 2348 h 2428"/>
                <a:gd name="T64" fmla="*/ 3559 w 4201"/>
                <a:gd name="T65" fmla="*/ 2296 h 2428"/>
                <a:gd name="T66" fmla="*/ 3811 w 4201"/>
                <a:gd name="T67" fmla="*/ 2191 h 2428"/>
                <a:gd name="T68" fmla="*/ 3958 w 4201"/>
                <a:gd name="T69" fmla="*/ 2089 h 2428"/>
                <a:gd name="T70" fmla="*/ 4095 w 4201"/>
                <a:gd name="T71" fmla="*/ 1919 h 2428"/>
                <a:gd name="T72" fmla="*/ 4146 w 4201"/>
                <a:gd name="T73" fmla="*/ 1773 h 2428"/>
                <a:gd name="T74" fmla="*/ 4144 w 4201"/>
                <a:gd name="T75" fmla="*/ 1558 h 2428"/>
                <a:gd name="T76" fmla="*/ 4092 w 4201"/>
                <a:gd name="T77" fmla="*/ 1394 h 2428"/>
                <a:gd name="T78" fmla="*/ 3955 w 4201"/>
                <a:gd name="T79" fmla="*/ 1167 h 2428"/>
                <a:gd name="T80" fmla="*/ 3810 w 4201"/>
                <a:gd name="T81" fmla="*/ 1000 h 2428"/>
                <a:gd name="T82" fmla="*/ 3559 w 4201"/>
                <a:gd name="T83" fmla="*/ 783 h 2428"/>
                <a:gd name="T84" fmla="*/ 3335 w 4201"/>
                <a:gd name="T85" fmla="*/ 630 h 2428"/>
                <a:gd name="T86" fmla="*/ 2991 w 4201"/>
                <a:gd name="T87" fmla="*/ 443 h 2428"/>
                <a:gd name="T88" fmla="*/ 2705 w 4201"/>
                <a:gd name="T89" fmla="*/ 321 h 2428"/>
                <a:gd name="T90" fmla="*/ 2291 w 4201"/>
                <a:gd name="T91" fmla="*/ 185 h 2428"/>
                <a:gd name="T92" fmla="*/ 1979 w 4201"/>
                <a:gd name="T93" fmla="*/ 113 h 2428"/>
                <a:gd name="T94" fmla="*/ 1577 w 4201"/>
                <a:gd name="T95" fmla="*/ 57 h 2428"/>
                <a:gd name="T96" fmla="*/ 1294 w 4201"/>
                <a:gd name="T97" fmla="*/ 45 h 2428"/>
                <a:gd name="T98" fmla="*/ 945 w 4201"/>
                <a:gd name="T99" fmla="*/ 68 h 2428"/>
                <a:gd name="T100" fmla="*/ 713 w 4201"/>
                <a:gd name="T101" fmla="*/ 113 h 2428"/>
                <a:gd name="T102" fmla="*/ 447 w 4201"/>
                <a:gd name="T103" fmla="*/ 208 h 2428"/>
                <a:gd name="T104" fmla="*/ 288 w 4201"/>
                <a:gd name="T105" fmla="*/ 303 h 2428"/>
                <a:gd name="T106" fmla="*/ 133 w 4201"/>
                <a:gd name="T107" fmla="*/ 464 h 2428"/>
                <a:gd name="T108" fmla="*/ 67 w 4201"/>
                <a:gd name="T109" fmla="*/ 605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1" h="2428">
                  <a:moveTo>
                    <a:pt x="23" y="593"/>
                  </a:moveTo>
                  <a:lnTo>
                    <a:pt x="42" y="539"/>
                  </a:lnTo>
                  <a:lnTo>
                    <a:pt x="67" y="487"/>
                  </a:lnTo>
                  <a:lnTo>
                    <a:pt x="96" y="438"/>
                  </a:lnTo>
                  <a:lnTo>
                    <a:pt x="130" y="392"/>
                  </a:lnTo>
                  <a:lnTo>
                    <a:pt x="169" y="348"/>
                  </a:lnTo>
                  <a:lnTo>
                    <a:pt x="212" y="306"/>
                  </a:lnTo>
                  <a:lnTo>
                    <a:pt x="260" y="267"/>
                  </a:lnTo>
                  <a:lnTo>
                    <a:pt x="312" y="231"/>
                  </a:lnTo>
                  <a:lnTo>
                    <a:pt x="368" y="198"/>
                  </a:lnTo>
                  <a:lnTo>
                    <a:pt x="428" y="167"/>
                  </a:lnTo>
                  <a:lnTo>
                    <a:pt x="491" y="138"/>
                  </a:lnTo>
                  <a:lnTo>
                    <a:pt x="558" y="112"/>
                  </a:lnTo>
                  <a:lnTo>
                    <a:pt x="628" y="89"/>
                  </a:lnTo>
                  <a:lnTo>
                    <a:pt x="701" y="69"/>
                  </a:lnTo>
                  <a:lnTo>
                    <a:pt x="778" y="51"/>
                  </a:lnTo>
                  <a:lnTo>
                    <a:pt x="857" y="36"/>
                  </a:lnTo>
                  <a:lnTo>
                    <a:pt x="939" y="23"/>
                  </a:lnTo>
                  <a:lnTo>
                    <a:pt x="1024" y="13"/>
                  </a:lnTo>
                  <a:lnTo>
                    <a:pt x="1112" y="6"/>
                  </a:lnTo>
                  <a:lnTo>
                    <a:pt x="1201" y="2"/>
                  </a:lnTo>
                  <a:lnTo>
                    <a:pt x="1293" y="0"/>
                  </a:lnTo>
                  <a:lnTo>
                    <a:pt x="1388" y="1"/>
                  </a:lnTo>
                  <a:lnTo>
                    <a:pt x="1483" y="5"/>
                  </a:lnTo>
                  <a:lnTo>
                    <a:pt x="1581" y="12"/>
                  </a:lnTo>
                  <a:lnTo>
                    <a:pt x="1680" y="22"/>
                  </a:lnTo>
                  <a:lnTo>
                    <a:pt x="1781" y="34"/>
                  </a:lnTo>
                  <a:lnTo>
                    <a:pt x="1884" y="50"/>
                  </a:lnTo>
                  <a:lnTo>
                    <a:pt x="1987" y="69"/>
                  </a:lnTo>
                  <a:lnTo>
                    <a:pt x="2091" y="90"/>
                  </a:lnTo>
                  <a:lnTo>
                    <a:pt x="2197" y="114"/>
                  </a:lnTo>
                  <a:lnTo>
                    <a:pt x="2303" y="142"/>
                  </a:lnTo>
                  <a:lnTo>
                    <a:pt x="2410" y="172"/>
                  </a:lnTo>
                  <a:lnTo>
                    <a:pt x="2515" y="205"/>
                  </a:lnTo>
                  <a:lnTo>
                    <a:pt x="2619" y="241"/>
                  </a:lnTo>
                  <a:lnTo>
                    <a:pt x="2721" y="278"/>
                  </a:lnTo>
                  <a:lnTo>
                    <a:pt x="2820" y="318"/>
                  </a:lnTo>
                  <a:lnTo>
                    <a:pt x="2916" y="359"/>
                  </a:lnTo>
                  <a:lnTo>
                    <a:pt x="3010" y="402"/>
                  </a:lnTo>
                  <a:lnTo>
                    <a:pt x="3102" y="447"/>
                  </a:lnTo>
                  <a:lnTo>
                    <a:pt x="3190" y="494"/>
                  </a:lnTo>
                  <a:lnTo>
                    <a:pt x="3275" y="542"/>
                  </a:lnTo>
                  <a:lnTo>
                    <a:pt x="3358" y="591"/>
                  </a:lnTo>
                  <a:lnTo>
                    <a:pt x="3437" y="642"/>
                  </a:lnTo>
                  <a:lnTo>
                    <a:pt x="3513" y="694"/>
                  </a:lnTo>
                  <a:lnTo>
                    <a:pt x="3586" y="746"/>
                  </a:lnTo>
                  <a:lnTo>
                    <a:pt x="3655" y="801"/>
                  </a:lnTo>
                  <a:lnTo>
                    <a:pt x="3721" y="855"/>
                  </a:lnTo>
                  <a:lnTo>
                    <a:pt x="3783" y="911"/>
                  </a:lnTo>
                  <a:lnTo>
                    <a:pt x="3841" y="967"/>
                  </a:lnTo>
                  <a:lnTo>
                    <a:pt x="3895" y="1024"/>
                  </a:lnTo>
                  <a:lnTo>
                    <a:pt x="3946" y="1082"/>
                  </a:lnTo>
                  <a:lnTo>
                    <a:pt x="3992" y="1140"/>
                  </a:lnTo>
                  <a:lnTo>
                    <a:pt x="4034" y="1198"/>
                  </a:lnTo>
                  <a:lnTo>
                    <a:pt x="4071" y="1257"/>
                  </a:lnTo>
                  <a:lnTo>
                    <a:pt x="4104" y="1316"/>
                  </a:lnTo>
                  <a:lnTo>
                    <a:pt x="4133" y="1374"/>
                  </a:lnTo>
                  <a:lnTo>
                    <a:pt x="4156" y="1433"/>
                  </a:lnTo>
                  <a:lnTo>
                    <a:pt x="4175" y="1492"/>
                  </a:lnTo>
                  <a:lnTo>
                    <a:pt x="4189" y="1551"/>
                  </a:lnTo>
                  <a:lnTo>
                    <a:pt x="4197" y="1609"/>
                  </a:lnTo>
                  <a:lnTo>
                    <a:pt x="4201" y="1667"/>
                  </a:lnTo>
                  <a:lnTo>
                    <a:pt x="4199" y="1724"/>
                  </a:lnTo>
                  <a:lnTo>
                    <a:pt x="4191" y="1780"/>
                  </a:lnTo>
                  <a:lnTo>
                    <a:pt x="4177" y="1836"/>
                  </a:lnTo>
                  <a:lnTo>
                    <a:pt x="4158" y="1890"/>
                  </a:lnTo>
                  <a:lnTo>
                    <a:pt x="4134" y="1941"/>
                  </a:lnTo>
                  <a:lnTo>
                    <a:pt x="4105" y="1990"/>
                  </a:lnTo>
                  <a:lnTo>
                    <a:pt x="4070" y="2037"/>
                  </a:lnTo>
                  <a:lnTo>
                    <a:pt x="4031" y="2081"/>
                  </a:lnTo>
                  <a:lnTo>
                    <a:pt x="3988" y="2122"/>
                  </a:lnTo>
                  <a:lnTo>
                    <a:pt x="3940" y="2161"/>
                  </a:lnTo>
                  <a:lnTo>
                    <a:pt x="3888" y="2197"/>
                  </a:lnTo>
                  <a:lnTo>
                    <a:pt x="3833" y="2231"/>
                  </a:lnTo>
                  <a:lnTo>
                    <a:pt x="3773" y="2262"/>
                  </a:lnTo>
                  <a:lnTo>
                    <a:pt x="3710" y="2290"/>
                  </a:lnTo>
                  <a:lnTo>
                    <a:pt x="3643" y="2316"/>
                  </a:lnTo>
                  <a:lnTo>
                    <a:pt x="3573" y="2339"/>
                  </a:lnTo>
                  <a:lnTo>
                    <a:pt x="3499" y="2360"/>
                  </a:lnTo>
                  <a:lnTo>
                    <a:pt x="3423" y="2378"/>
                  </a:lnTo>
                  <a:lnTo>
                    <a:pt x="3343" y="2393"/>
                  </a:lnTo>
                  <a:lnTo>
                    <a:pt x="3261" y="2406"/>
                  </a:lnTo>
                  <a:lnTo>
                    <a:pt x="3176" y="2415"/>
                  </a:lnTo>
                  <a:lnTo>
                    <a:pt x="3089" y="2422"/>
                  </a:lnTo>
                  <a:lnTo>
                    <a:pt x="2999" y="2427"/>
                  </a:lnTo>
                  <a:lnTo>
                    <a:pt x="2907" y="2428"/>
                  </a:lnTo>
                  <a:lnTo>
                    <a:pt x="2813" y="2427"/>
                  </a:lnTo>
                  <a:lnTo>
                    <a:pt x="2717" y="2423"/>
                  </a:lnTo>
                  <a:lnTo>
                    <a:pt x="2619" y="2416"/>
                  </a:lnTo>
                  <a:lnTo>
                    <a:pt x="2520" y="2407"/>
                  </a:lnTo>
                  <a:lnTo>
                    <a:pt x="2419" y="2394"/>
                  </a:lnTo>
                  <a:lnTo>
                    <a:pt x="2317" y="2379"/>
                  </a:lnTo>
                  <a:lnTo>
                    <a:pt x="2214" y="2360"/>
                  </a:lnTo>
                  <a:lnTo>
                    <a:pt x="2109" y="2339"/>
                  </a:lnTo>
                  <a:lnTo>
                    <a:pt x="2004" y="2314"/>
                  </a:lnTo>
                  <a:lnTo>
                    <a:pt x="1898" y="2287"/>
                  </a:lnTo>
                  <a:lnTo>
                    <a:pt x="1791" y="2256"/>
                  </a:lnTo>
                  <a:lnTo>
                    <a:pt x="1685" y="2223"/>
                  </a:lnTo>
                  <a:lnTo>
                    <a:pt x="1581" y="2188"/>
                  </a:lnTo>
                  <a:lnTo>
                    <a:pt x="1480" y="2150"/>
                  </a:lnTo>
                  <a:lnTo>
                    <a:pt x="1381" y="2111"/>
                  </a:lnTo>
                  <a:lnTo>
                    <a:pt x="1284" y="2070"/>
                  </a:lnTo>
                  <a:lnTo>
                    <a:pt x="1190" y="2026"/>
                  </a:lnTo>
                  <a:lnTo>
                    <a:pt x="1099" y="1981"/>
                  </a:lnTo>
                  <a:lnTo>
                    <a:pt x="1010" y="1935"/>
                  </a:lnTo>
                  <a:lnTo>
                    <a:pt x="925" y="1887"/>
                  </a:lnTo>
                  <a:lnTo>
                    <a:pt x="842" y="1838"/>
                  </a:lnTo>
                  <a:lnTo>
                    <a:pt x="763" y="1787"/>
                  </a:lnTo>
                  <a:lnTo>
                    <a:pt x="687" y="1735"/>
                  </a:lnTo>
                  <a:lnTo>
                    <a:pt x="614" y="1682"/>
                  </a:lnTo>
                  <a:lnTo>
                    <a:pt x="545" y="1628"/>
                  </a:lnTo>
                  <a:lnTo>
                    <a:pt x="479" y="1573"/>
                  </a:lnTo>
                  <a:lnTo>
                    <a:pt x="417" y="1517"/>
                  </a:lnTo>
                  <a:lnTo>
                    <a:pt x="359" y="1461"/>
                  </a:lnTo>
                  <a:lnTo>
                    <a:pt x="305" y="1404"/>
                  </a:lnTo>
                  <a:lnTo>
                    <a:pt x="255" y="1346"/>
                  </a:lnTo>
                  <a:lnTo>
                    <a:pt x="209" y="1288"/>
                  </a:lnTo>
                  <a:lnTo>
                    <a:pt x="167" y="1230"/>
                  </a:lnTo>
                  <a:lnTo>
                    <a:pt x="129" y="1171"/>
                  </a:lnTo>
                  <a:lnTo>
                    <a:pt x="96" y="1113"/>
                  </a:lnTo>
                  <a:lnTo>
                    <a:pt x="68" y="1054"/>
                  </a:lnTo>
                  <a:lnTo>
                    <a:pt x="44" y="995"/>
                  </a:lnTo>
                  <a:lnTo>
                    <a:pt x="26" y="936"/>
                  </a:lnTo>
                  <a:lnTo>
                    <a:pt x="12" y="878"/>
                  </a:lnTo>
                  <a:lnTo>
                    <a:pt x="3" y="820"/>
                  </a:lnTo>
                  <a:lnTo>
                    <a:pt x="0" y="762"/>
                  </a:lnTo>
                  <a:lnTo>
                    <a:pt x="2" y="705"/>
                  </a:lnTo>
                  <a:lnTo>
                    <a:pt x="10" y="648"/>
                  </a:lnTo>
                  <a:lnTo>
                    <a:pt x="23" y="593"/>
                  </a:lnTo>
                  <a:close/>
                  <a:moveTo>
                    <a:pt x="54" y="658"/>
                  </a:moveTo>
                  <a:lnTo>
                    <a:pt x="55" y="656"/>
                  </a:lnTo>
                  <a:lnTo>
                    <a:pt x="47" y="710"/>
                  </a:lnTo>
                  <a:lnTo>
                    <a:pt x="47" y="708"/>
                  </a:lnTo>
                  <a:lnTo>
                    <a:pt x="45" y="763"/>
                  </a:lnTo>
                  <a:lnTo>
                    <a:pt x="45" y="760"/>
                  </a:lnTo>
                  <a:lnTo>
                    <a:pt x="48" y="816"/>
                  </a:lnTo>
                  <a:lnTo>
                    <a:pt x="48" y="814"/>
                  </a:lnTo>
                  <a:lnTo>
                    <a:pt x="56" y="870"/>
                  </a:lnTo>
                  <a:lnTo>
                    <a:pt x="56" y="868"/>
                  </a:lnTo>
                  <a:lnTo>
                    <a:pt x="69" y="925"/>
                  </a:lnTo>
                  <a:lnTo>
                    <a:pt x="69" y="923"/>
                  </a:lnTo>
                  <a:lnTo>
                    <a:pt x="87" y="980"/>
                  </a:lnTo>
                  <a:lnTo>
                    <a:pt x="86" y="979"/>
                  </a:lnTo>
                  <a:lnTo>
                    <a:pt x="109" y="1036"/>
                  </a:lnTo>
                  <a:lnTo>
                    <a:pt x="109" y="1035"/>
                  </a:lnTo>
                  <a:lnTo>
                    <a:pt x="137" y="1092"/>
                  </a:lnTo>
                  <a:lnTo>
                    <a:pt x="136" y="1091"/>
                  </a:lnTo>
                  <a:lnTo>
                    <a:pt x="168" y="1149"/>
                  </a:lnTo>
                  <a:lnTo>
                    <a:pt x="168" y="1148"/>
                  </a:lnTo>
                  <a:lnTo>
                    <a:pt x="204" y="1205"/>
                  </a:lnTo>
                  <a:lnTo>
                    <a:pt x="204" y="1204"/>
                  </a:lnTo>
                  <a:lnTo>
                    <a:pt x="245" y="1261"/>
                  </a:lnTo>
                  <a:lnTo>
                    <a:pt x="244" y="1260"/>
                  </a:lnTo>
                  <a:lnTo>
                    <a:pt x="290" y="1318"/>
                  </a:lnTo>
                  <a:lnTo>
                    <a:pt x="289" y="1317"/>
                  </a:lnTo>
                  <a:lnTo>
                    <a:pt x="339" y="1374"/>
                  </a:lnTo>
                  <a:lnTo>
                    <a:pt x="338" y="1373"/>
                  </a:lnTo>
                  <a:lnTo>
                    <a:pt x="392" y="1429"/>
                  </a:lnTo>
                  <a:lnTo>
                    <a:pt x="391" y="1429"/>
                  </a:lnTo>
                  <a:lnTo>
                    <a:pt x="448" y="1484"/>
                  </a:lnTo>
                  <a:lnTo>
                    <a:pt x="448" y="1484"/>
                  </a:lnTo>
                  <a:lnTo>
                    <a:pt x="509" y="1539"/>
                  </a:lnTo>
                  <a:lnTo>
                    <a:pt x="509" y="1538"/>
                  </a:lnTo>
                  <a:lnTo>
                    <a:pt x="574" y="1593"/>
                  </a:lnTo>
                  <a:lnTo>
                    <a:pt x="573" y="1592"/>
                  </a:lnTo>
                  <a:lnTo>
                    <a:pt x="642" y="1646"/>
                  </a:lnTo>
                  <a:lnTo>
                    <a:pt x="641" y="1645"/>
                  </a:lnTo>
                  <a:lnTo>
                    <a:pt x="713" y="1698"/>
                  </a:lnTo>
                  <a:lnTo>
                    <a:pt x="713" y="1698"/>
                  </a:lnTo>
                  <a:lnTo>
                    <a:pt x="788" y="1749"/>
                  </a:lnTo>
                  <a:lnTo>
                    <a:pt x="788" y="1749"/>
                  </a:lnTo>
                  <a:lnTo>
                    <a:pt x="866" y="1799"/>
                  </a:lnTo>
                  <a:lnTo>
                    <a:pt x="866" y="1799"/>
                  </a:lnTo>
                  <a:lnTo>
                    <a:pt x="948" y="1848"/>
                  </a:lnTo>
                  <a:lnTo>
                    <a:pt x="947" y="1847"/>
                  </a:lnTo>
                  <a:lnTo>
                    <a:pt x="1032" y="1895"/>
                  </a:lnTo>
                  <a:lnTo>
                    <a:pt x="1032" y="1895"/>
                  </a:lnTo>
                  <a:lnTo>
                    <a:pt x="1119" y="1941"/>
                  </a:lnTo>
                  <a:lnTo>
                    <a:pt x="1119" y="1941"/>
                  </a:lnTo>
                  <a:lnTo>
                    <a:pt x="1210" y="1985"/>
                  </a:lnTo>
                  <a:lnTo>
                    <a:pt x="1209" y="1985"/>
                  </a:lnTo>
                  <a:lnTo>
                    <a:pt x="1303" y="2028"/>
                  </a:lnTo>
                  <a:lnTo>
                    <a:pt x="1302" y="2028"/>
                  </a:lnTo>
                  <a:lnTo>
                    <a:pt x="1398" y="2069"/>
                  </a:lnTo>
                  <a:lnTo>
                    <a:pt x="1398" y="2069"/>
                  </a:lnTo>
                  <a:lnTo>
                    <a:pt x="1496" y="2108"/>
                  </a:lnTo>
                  <a:lnTo>
                    <a:pt x="1496" y="2108"/>
                  </a:lnTo>
                  <a:lnTo>
                    <a:pt x="1597" y="2145"/>
                  </a:lnTo>
                  <a:lnTo>
                    <a:pt x="1596" y="2145"/>
                  </a:lnTo>
                  <a:lnTo>
                    <a:pt x="1699" y="2180"/>
                  </a:lnTo>
                  <a:lnTo>
                    <a:pt x="1699" y="2180"/>
                  </a:lnTo>
                  <a:lnTo>
                    <a:pt x="1804" y="2213"/>
                  </a:lnTo>
                  <a:lnTo>
                    <a:pt x="1804" y="2213"/>
                  </a:lnTo>
                  <a:lnTo>
                    <a:pt x="1910" y="2243"/>
                  </a:lnTo>
                  <a:lnTo>
                    <a:pt x="1909" y="2243"/>
                  </a:lnTo>
                  <a:lnTo>
                    <a:pt x="2015" y="2270"/>
                  </a:lnTo>
                  <a:lnTo>
                    <a:pt x="2014" y="2270"/>
                  </a:lnTo>
                  <a:lnTo>
                    <a:pt x="2119" y="2294"/>
                  </a:lnTo>
                  <a:lnTo>
                    <a:pt x="2118" y="2294"/>
                  </a:lnTo>
                  <a:lnTo>
                    <a:pt x="2222" y="2315"/>
                  </a:lnTo>
                  <a:lnTo>
                    <a:pt x="2222" y="2315"/>
                  </a:lnTo>
                  <a:lnTo>
                    <a:pt x="2325" y="2334"/>
                  </a:lnTo>
                  <a:lnTo>
                    <a:pt x="2324" y="2334"/>
                  </a:lnTo>
                  <a:lnTo>
                    <a:pt x="2426" y="2349"/>
                  </a:lnTo>
                  <a:lnTo>
                    <a:pt x="2425" y="2349"/>
                  </a:lnTo>
                  <a:lnTo>
                    <a:pt x="2525" y="2362"/>
                  </a:lnTo>
                  <a:lnTo>
                    <a:pt x="2525" y="2361"/>
                  </a:lnTo>
                  <a:lnTo>
                    <a:pt x="2624" y="2371"/>
                  </a:lnTo>
                  <a:lnTo>
                    <a:pt x="2623" y="2371"/>
                  </a:lnTo>
                  <a:lnTo>
                    <a:pt x="2720" y="2378"/>
                  </a:lnTo>
                  <a:lnTo>
                    <a:pt x="2719" y="2378"/>
                  </a:lnTo>
                  <a:lnTo>
                    <a:pt x="2815" y="2382"/>
                  </a:lnTo>
                  <a:lnTo>
                    <a:pt x="2814" y="2382"/>
                  </a:lnTo>
                  <a:lnTo>
                    <a:pt x="2907" y="2383"/>
                  </a:lnTo>
                  <a:lnTo>
                    <a:pt x="2907" y="2383"/>
                  </a:lnTo>
                  <a:lnTo>
                    <a:pt x="2998" y="2381"/>
                  </a:lnTo>
                  <a:lnTo>
                    <a:pt x="2997" y="2382"/>
                  </a:lnTo>
                  <a:lnTo>
                    <a:pt x="3086" y="2377"/>
                  </a:lnTo>
                  <a:lnTo>
                    <a:pt x="3085" y="2377"/>
                  </a:lnTo>
                  <a:lnTo>
                    <a:pt x="3172" y="2370"/>
                  </a:lnTo>
                  <a:lnTo>
                    <a:pt x="3171" y="2370"/>
                  </a:lnTo>
                  <a:lnTo>
                    <a:pt x="3255" y="2360"/>
                  </a:lnTo>
                  <a:lnTo>
                    <a:pt x="3255" y="2361"/>
                  </a:lnTo>
                  <a:lnTo>
                    <a:pt x="3336" y="2348"/>
                  </a:lnTo>
                  <a:lnTo>
                    <a:pt x="3335" y="2348"/>
                  </a:lnTo>
                  <a:lnTo>
                    <a:pt x="3414" y="2333"/>
                  </a:lnTo>
                  <a:lnTo>
                    <a:pt x="3413" y="2333"/>
                  </a:lnTo>
                  <a:lnTo>
                    <a:pt x="3489" y="2316"/>
                  </a:lnTo>
                  <a:lnTo>
                    <a:pt x="3488" y="2316"/>
                  </a:lnTo>
                  <a:lnTo>
                    <a:pt x="3560" y="2296"/>
                  </a:lnTo>
                  <a:lnTo>
                    <a:pt x="3559" y="2296"/>
                  </a:lnTo>
                  <a:lnTo>
                    <a:pt x="3628" y="2273"/>
                  </a:lnTo>
                  <a:lnTo>
                    <a:pt x="3627" y="2273"/>
                  </a:lnTo>
                  <a:lnTo>
                    <a:pt x="3693" y="2248"/>
                  </a:lnTo>
                  <a:lnTo>
                    <a:pt x="3692" y="2249"/>
                  </a:lnTo>
                  <a:lnTo>
                    <a:pt x="3754" y="2221"/>
                  </a:lnTo>
                  <a:lnTo>
                    <a:pt x="3753" y="2221"/>
                  </a:lnTo>
                  <a:lnTo>
                    <a:pt x="3811" y="2191"/>
                  </a:lnTo>
                  <a:lnTo>
                    <a:pt x="3810" y="2191"/>
                  </a:lnTo>
                  <a:lnTo>
                    <a:pt x="3864" y="2159"/>
                  </a:lnTo>
                  <a:lnTo>
                    <a:pt x="3863" y="2159"/>
                  </a:lnTo>
                  <a:lnTo>
                    <a:pt x="3914" y="2124"/>
                  </a:lnTo>
                  <a:lnTo>
                    <a:pt x="3913" y="2125"/>
                  </a:lnTo>
                  <a:lnTo>
                    <a:pt x="3959" y="2087"/>
                  </a:lnTo>
                  <a:lnTo>
                    <a:pt x="3958" y="2089"/>
                  </a:lnTo>
                  <a:lnTo>
                    <a:pt x="4000" y="2048"/>
                  </a:lnTo>
                  <a:lnTo>
                    <a:pt x="3998" y="2050"/>
                  </a:lnTo>
                  <a:lnTo>
                    <a:pt x="4036" y="2007"/>
                  </a:lnTo>
                  <a:lnTo>
                    <a:pt x="4035" y="2009"/>
                  </a:lnTo>
                  <a:lnTo>
                    <a:pt x="4068" y="1964"/>
                  </a:lnTo>
                  <a:lnTo>
                    <a:pt x="4066" y="1966"/>
                  </a:lnTo>
                  <a:lnTo>
                    <a:pt x="4095" y="1919"/>
                  </a:lnTo>
                  <a:lnTo>
                    <a:pt x="4094" y="1921"/>
                  </a:lnTo>
                  <a:lnTo>
                    <a:pt x="4117" y="1871"/>
                  </a:lnTo>
                  <a:lnTo>
                    <a:pt x="4116" y="1873"/>
                  </a:lnTo>
                  <a:lnTo>
                    <a:pt x="4134" y="1822"/>
                  </a:lnTo>
                  <a:lnTo>
                    <a:pt x="4134" y="1824"/>
                  </a:lnTo>
                  <a:lnTo>
                    <a:pt x="4147" y="1771"/>
                  </a:lnTo>
                  <a:lnTo>
                    <a:pt x="4146" y="1773"/>
                  </a:lnTo>
                  <a:lnTo>
                    <a:pt x="4154" y="1719"/>
                  </a:lnTo>
                  <a:lnTo>
                    <a:pt x="4153" y="1721"/>
                  </a:lnTo>
                  <a:lnTo>
                    <a:pt x="4155" y="1666"/>
                  </a:lnTo>
                  <a:lnTo>
                    <a:pt x="4155" y="1668"/>
                  </a:lnTo>
                  <a:lnTo>
                    <a:pt x="4152" y="1613"/>
                  </a:lnTo>
                  <a:lnTo>
                    <a:pt x="4152" y="1615"/>
                  </a:lnTo>
                  <a:lnTo>
                    <a:pt x="4144" y="1558"/>
                  </a:lnTo>
                  <a:lnTo>
                    <a:pt x="4145" y="1560"/>
                  </a:lnTo>
                  <a:lnTo>
                    <a:pt x="4131" y="1504"/>
                  </a:lnTo>
                  <a:lnTo>
                    <a:pt x="4132" y="1505"/>
                  </a:lnTo>
                  <a:lnTo>
                    <a:pt x="4114" y="1448"/>
                  </a:lnTo>
                  <a:lnTo>
                    <a:pt x="4114" y="1450"/>
                  </a:lnTo>
                  <a:lnTo>
                    <a:pt x="4091" y="1392"/>
                  </a:lnTo>
                  <a:lnTo>
                    <a:pt x="4092" y="1394"/>
                  </a:lnTo>
                  <a:lnTo>
                    <a:pt x="4064" y="1336"/>
                  </a:lnTo>
                  <a:lnTo>
                    <a:pt x="4064" y="1337"/>
                  </a:lnTo>
                  <a:lnTo>
                    <a:pt x="4032" y="1280"/>
                  </a:lnTo>
                  <a:lnTo>
                    <a:pt x="4033" y="1281"/>
                  </a:lnTo>
                  <a:lnTo>
                    <a:pt x="3996" y="1223"/>
                  </a:lnTo>
                  <a:lnTo>
                    <a:pt x="3997" y="1225"/>
                  </a:lnTo>
                  <a:lnTo>
                    <a:pt x="3955" y="1167"/>
                  </a:lnTo>
                  <a:lnTo>
                    <a:pt x="3956" y="1168"/>
                  </a:lnTo>
                  <a:lnTo>
                    <a:pt x="3911" y="1111"/>
                  </a:lnTo>
                  <a:lnTo>
                    <a:pt x="3912" y="1112"/>
                  </a:lnTo>
                  <a:lnTo>
                    <a:pt x="3862" y="1055"/>
                  </a:lnTo>
                  <a:lnTo>
                    <a:pt x="3862" y="1056"/>
                  </a:lnTo>
                  <a:lnTo>
                    <a:pt x="3809" y="999"/>
                  </a:lnTo>
                  <a:lnTo>
                    <a:pt x="3810" y="1000"/>
                  </a:lnTo>
                  <a:lnTo>
                    <a:pt x="3752" y="944"/>
                  </a:lnTo>
                  <a:lnTo>
                    <a:pt x="3753" y="945"/>
                  </a:lnTo>
                  <a:lnTo>
                    <a:pt x="3691" y="889"/>
                  </a:lnTo>
                  <a:lnTo>
                    <a:pt x="3692" y="890"/>
                  </a:lnTo>
                  <a:lnTo>
                    <a:pt x="3627" y="836"/>
                  </a:lnTo>
                  <a:lnTo>
                    <a:pt x="3627" y="836"/>
                  </a:lnTo>
                  <a:lnTo>
                    <a:pt x="3559" y="783"/>
                  </a:lnTo>
                  <a:lnTo>
                    <a:pt x="3559" y="783"/>
                  </a:lnTo>
                  <a:lnTo>
                    <a:pt x="3487" y="730"/>
                  </a:lnTo>
                  <a:lnTo>
                    <a:pt x="3488" y="731"/>
                  </a:lnTo>
                  <a:lnTo>
                    <a:pt x="3412" y="679"/>
                  </a:lnTo>
                  <a:lnTo>
                    <a:pt x="3413" y="680"/>
                  </a:lnTo>
                  <a:lnTo>
                    <a:pt x="3334" y="630"/>
                  </a:lnTo>
                  <a:lnTo>
                    <a:pt x="3335" y="630"/>
                  </a:lnTo>
                  <a:lnTo>
                    <a:pt x="3253" y="581"/>
                  </a:lnTo>
                  <a:lnTo>
                    <a:pt x="3253" y="581"/>
                  </a:lnTo>
                  <a:lnTo>
                    <a:pt x="3168" y="533"/>
                  </a:lnTo>
                  <a:lnTo>
                    <a:pt x="3169" y="534"/>
                  </a:lnTo>
                  <a:lnTo>
                    <a:pt x="3081" y="488"/>
                  </a:lnTo>
                  <a:lnTo>
                    <a:pt x="3082" y="488"/>
                  </a:lnTo>
                  <a:lnTo>
                    <a:pt x="2991" y="443"/>
                  </a:lnTo>
                  <a:lnTo>
                    <a:pt x="2991" y="443"/>
                  </a:lnTo>
                  <a:lnTo>
                    <a:pt x="2898" y="400"/>
                  </a:lnTo>
                  <a:lnTo>
                    <a:pt x="2898" y="401"/>
                  </a:lnTo>
                  <a:lnTo>
                    <a:pt x="2802" y="359"/>
                  </a:lnTo>
                  <a:lnTo>
                    <a:pt x="2803" y="360"/>
                  </a:lnTo>
                  <a:lnTo>
                    <a:pt x="2704" y="320"/>
                  </a:lnTo>
                  <a:lnTo>
                    <a:pt x="2705" y="321"/>
                  </a:lnTo>
                  <a:lnTo>
                    <a:pt x="2604" y="283"/>
                  </a:lnTo>
                  <a:lnTo>
                    <a:pt x="2604" y="284"/>
                  </a:lnTo>
                  <a:lnTo>
                    <a:pt x="2501" y="248"/>
                  </a:lnTo>
                  <a:lnTo>
                    <a:pt x="2502" y="249"/>
                  </a:lnTo>
                  <a:lnTo>
                    <a:pt x="2396" y="216"/>
                  </a:lnTo>
                  <a:lnTo>
                    <a:pt x="2397" y="216"/>
                  </a:lnTo>
                  <a:lnTo>
                    <a:pt x="2291" y="185"/>
                  </a:lnTo>
                  <a:lnTo>
                    <a:pt x="2291" y="186"/>
                  </a:lnTo>
                  <a:lnTo>
                    <a:pt x="2186" y="158"/>
                  </a:lnTo>
                  <a:lnTo>
                    <a:pt x="2186" y="158"/>
                  </a:lnTo>
                  <a:lnTo>
                    <a:pt x="2082" y="134"/>
                  </a:lnTo>
                  <a:lnTo>
                    <a:pt x="2082" y="134"/>
                  </a:lnTo>
                  <a:lnTo>
                    <a:pt x="1978" y="113"/>
                  </a:lnTo>
                  <a:lnTo>
                    <a:pt x="1979" y="113"/>
                  </a:lnTo>
                  <a:lnTo>
                    <a:pt x="1876" y="95"/>
                  </a:lnTo>
                  <a:lnTo>
                    <a:pt x="1877" y="95"/>
                  </a:lnTo>
                  <a:lnTo>
                    <a:pt x="1775" y="79"/>
                  </a:lnTo>
                  <a:lnTo>
                    <a:pt x="1775" y="79"/>
                  </a:lnTo>
                  <a:lnTo>
                    <a:pt x="1675" y="67"/>
                  </a:lnTo>
                  <a:lnTo>
                    <a:pt x="1676" y="67"/>
                  </a:lnTo>
                  <a:lnTo>
                    <a:pt x="1577" y="57"/>
                  </a:lnTo>
                  <a:lnTo>
                    <a:pt x="1578" y="57"/>
                  </a:lnTo>
                  <a:lnTo>
                    <a:pt x="1481" y="51"/>
                  </a:lnTo>
                  <a:lnTo>
                    <a:pt x="1481" y="51"/>
                  </a:lnTo>
                  <a:lnTo>
                    <a:pt x="1386" y="47"/>
                  </a:lnTo>
                  <a:lnTo>
                    <a:pt x="1387" y="47"/>
                  </a:lnTo>
                  <a:lnTo>
                    <a:pt x="1293" y="45"/>
                  </a:lnTo>
                  <a:lnTo>
                    <a:pt x="1294" y="45"/>
                  </a:lnTo>
                  <a:lnTo>
                    <a:pt x="1203" y="47"/>
                  </a:lnTo>
                  <a:lnTo>
                    <a:pt x="1203" y="47"/>
                  </a:lnTo>
                  <a:lnTo>
                    <a:pt x="1114" y="51"/>
                  </a:lnTo>
                  <a:lnTo>
                    <a:pt x="1115" y="51"/>
                  </a:lnTo>
                  <a:lnTo>
                    <a:pt x="1028" y="58"/>
                  </a:lnTo>
                  <a:lnTo>
                    <a:pt x="1029" y="58"/>
                  </a:lnTo>
                  <a:lnTo>
                    <a:pt x="945" y="68"/>
                  </a:lnTo>
                  <a:lnTo>
                    <a:pt x="946" y="68"/>
                  </a:lnTo>
                  <a:lnTo>
                    <a:pt x="865" y="80"/>
                  </a:lnTo>
                  <a:lnTo>
                    <a:pt x="865" y="80"/>
                  </a:lnTo>
                  <a:lnTo>
                    <a:pt x="787" y="95"/>
                  </a:lnTo>
                  <a:lnTo>
                    <a:pt x="788" y="95"/>
                  </a:lnTo>
                  <a:lnTo>
                    <a:pt x="712" y="113"/>
                  </a:lnTo>
                  <a:lnTo>
                    <a:pt x="713" y="113"/>
                  </a:lnTo>
                  <a:lnTo>
                    <a:pt x="640" y="133"/>
                  </a:lnTo>
                  <a:lnTo>
                    <a:pt x="642" y="133"/>
                  </a:lnTo>
                  <a:lnTo>
                    <a:pt x="572" y="155"/>
                  </a:lnTo>
                  <a:lnTo>
                    <a:pt x="573" y="155"/>
                  </a:lnTo>
                  <a:lnTo>
                    <a:pt x="508" y="180"/>
                  </a:lnTo>
                  <a:lnTo>
                    <a:pt x="509" y="180"/>
                  </a:lnTo>
                  <a:lnTo>
                    <a:pt x="447" y="208"/>
                  </a:lnTo>
                  <a:lnTo>
                    <a:pt x="448" y="207"/>
                  </a:lnTo>
                  <a:lnTo>
                    <a:pt x="389" y="238"/>
                  </a:lnTo>
                  <a:lnTo>
                    <a:pt x="390" y="237"/>
                  </a:lnTo>
                  <a:lnTo>
                    <a:pt x="336" y="270"/>
                  </a:lnTo>
                  <a:lnTo>
                    <a:pt x="337" y="269"/>
                  </a:lnTo>
                  <a:lnTo>
                    <a:pt x="287" y="305"/>
                  </a:lnTo>
                  <a:lnTo>
                    <a:pt x="288" y="303"/>
                  </a:lnTo>
                  <a:lnTo>
                    <a:pt x="242" y="341"/>
                  </a:lnTo>
                  <a:lnTo>
                    <a:pt x="243" y="340"/>
                  </a:lnTo>
                  <a:lnTo>
                    <a:pt x="201" y="380"/>
                  </a:lnTo>
                  <a:lnTo>
                    <a:pt x="202" y="379"/>
                  </a:lnTo>
                  <a:lnTo>
                    <a:pt x="165" y="421"/>
                  </a:lnTo>
                  <a:lnTo>
                    <a:pt x="166" y="419"/>
                  </a:lnTo>
                  <a:lnTo>
                    <a:pt x="133" y="464"/>
                  </a:lnTo>
                  <a:lnTo>
                    <a:pt x="134" y="463"/>
                  </a:lnTo>
                  <a:lnTo>
                    <a:pt x="106" y="510"/>
                  </a:lnTo>
                  <a:lnTo>
                    <a:pt x="107" y="508"/>
                  </a:lnTo>
                  <a:lnTo>
                    <a:pt x="83" y="557"/>
                  </a:lnTo>
                  <a:lnTo>
                    <a:pt x="84" y="555"/>
                  </a:lnTo>
                  <a:lnTo>
                    <a:pt x="66" y="607"/>
                  </a:lnTo>
                  <a:lnTo>
                    <a:pt x="67" y="605"/>
                  </a:lnTo>
                  <a:lnTo>
                    <a:pt x="54" y="65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994" y="1016"/>
              <a:ext cx="68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7F7F7F"/>
                  </a:solidFill>
                  <a:effectLst/>
                  <a:latin typeface="Calibri" pitchFamily="34" charset="0"/>
                  <a:cs typeface="Arial" pitchFamily="34" charset="0"/>
                </a:rPr>
                <a:t>Countries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1809" y="1728"/>
              <a:ext cx="1757" cy="2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 y="1729"/>
              <a:ext cx="17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809" y="1728"/>
              <a:ext cx="1757" cy="2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1864" y="1756"/>
              <a:ext cx="1737" cy="225"/>
            </a:xfrm>
            <a:prstGeom prst="rect">
              <a:avLst/>
            </a:prstGeom>
            <a:solidFill>
              <a:srgbClr val="F2F2F2">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404040"/>
                  </a:solidFill>
                  <a:effectLst/>
                  <a:latin typeface="Calibri" pitchFamily="34" charset="0"/>
                  <a:cs typeface="Arial" pitchFamily="34" charset="0"/>
                </a:rPr>
                <a:t>Markets and communities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9" y="1930"/>
              <a:ext cx="1076"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Our goal is to guide </a:t>
            </a:r>
            <a:r>
              <a:rPr lang="en-US" b="1" i="1" dirty="0" smtClean="0">
                <a:solidFill>
                  <a:schemeClr val="bg1"/>
                </a:solidFill>
              </a:rPr>
              <a:t>measurement</a:t>
            </a:r>
            <a:endParaRPr lang="en-GB" i="1" dirty="0"/>
          </a:p>
        </p:txBody>
      </p:sp>
      <p:sp>
        <p:nvSpPr>
          <p:cNvPr id="6" name="Rectangle 5"/>
          <p:cNvSpPr/>
          <p:nvPr/>
        </p:nvSpPr>
        <p:spPr>
          <a:xfrm>
            <a:off x="152400" y="868226"/>
            <a:ext cx="7938968" cy="461665"/>
          </a:xfrm>
          <a:prstGeom prst="rect">
            <a:avLst/>
          </a:prstGeom>
        </p:spPr>
        <p:txBody>
          <a:bodyPr wrap="none">
            <a:spAutoFit/>
          </a:bodyPr>
          <a:lstStyle/>
          <a:p>
            <a:r>
              <a:rPr lang="en-US" sz="2400" b="1" dirty="0" smtClean="0">
                <a:solidFill>
                  <a:schemeClr val="accent1">
                    <a:lumMod val="75000"/>
                  </a:schemeClr>
                </a:solidFill>
              </a:rPr>
              <a:t>Some things exist at the scale of a locality, like a marketplace</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3119438" y="4102101"/>
            <a:ext cx="5719763" cy="1274195"/>
          </a:xfrm>
          <a:prstGeom prst="rect">
            <a:avLst/>
          </a:prstGeom>
        </p:spPr>
        <p:txBody>
          <a:bodyPr wrap="square">
            <a:spAutoFit/>
          </a:bodyPr>
          <a:lstStyle/>
          <a:p>
            <a:pPr>
              <a:lnSpc>
                <a:spcPct val="80000"/>
              </a:lnSpc>
            </a:pPr>
            <a:r>
              <a:rPr lang="en-US" sz="2400" b="1" dirty="0" smtClean="0"/>
              <a:t>For example, food prices are observed </a:t>
            </a:r>
          </a:p>
          <a:p>
            <a:pPr>
              <a:lnSpc>
                <a:spcPct val="80000"/>
              </a:lnSpc>
            </a:pPr>
            <a:r>
              <a:rPr lang="en-US" sz="2400" b="1" dirty="0" smtClean="0"/>
              <a:t>where products are bought and sold</a:t>
            </a:r>
          </a:p>
          <a:p>
            <a:pPr>
              <a:lnSpc>
                <a:spcPct val="80000"/>
              </a:lnSpc>
              <a:tabLst>
                <a:tab pos="344488" algn="l"/>
                <a:tab pos="749300" algn="l"/>
              </a:tabLst>
            </a:pPr>
            <a:r>
              <a:rPr lang="en-US" sz="2400" dirty="0" smtClean="0"/>
              <a:t>	There are usually many buyers &amp; sellers</a:t>
            </a:r>
          </a:p>
          <a:p>
            <a:pPr>
              <a:lnSpc>
                <a:spcPct val="80000"/>
              </a:lnSpc>
              <a:tabLst>
                <a:tab pos="344488" algn="l"/>
                <a:tab pos="749300" algn="l"/>
              </a:tabLst>
            </a:pPr>
            <a:r>
              <a:rPr lang="en-US" sz="2400" dirty="0"/>
              <a:t>	</a:t>
            </a:r>
            <a:r>
              <a:rPr lang="en-US" sz="2400" dirty="0" smtClean="0"/>
              <a:t>who may bring food to &amp; from elsewhere</a:t>
            </a:r>
            <a:endParaRPr lang="en-GB" sz="2400" dirty="0"/>
          </a:p>
        </p:txBody>
      </p:sp>
    </p:spTree>
    <p:extLst>
      <p:ext uri="{BB962C8B-B14F-4D97-AF65-F5344CB8AC3E}">
        <p14:creationId xmlns:p14="http://schemas.microsoft.com/office/powerpoint/2010/main" val="36874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44462" y="230188"/>
            <a:ext cx="9115426" cy="6489700"/>
            <a:chOff x="91" y="145"/>
            <a:chExt cx="5742" cy="4088"/>
          </a:xfrm>
        </p:grpSpPr>
        <p:sp>
          <p:nvSpPr>
            <p:cNvPr id="17" name="Rectangle 15"/>
            <p:cNvSpPr>
              <a:spLocks noChangeArrowheads="1"/>
            </p:cNvSpPr>
            <p:nvPr/>
          </p:nvSpPr>
          <p:spPr bwMode="auto">
            <a:xfrm>
              <a:off x="1364" y="1508"/>
              <a:ext cx="4204" cy="243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1241" y="1363"/>
              <a:ext cx="4448" cy="272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AutoShape 3"/>
            <p:cNvSpPr>
              <a:spLocks noChangeAspect="1" noChangeArrowheads="1" noTextEdit="1"/>
            </p:cNvSpPr>
            <p:nvPr/>
          </p:nvSpPr>
          <p:spPr bwMode="auto">
            <a:xfrm>
              <a:off x="240" y="838"/>
              <a:ext cx="5427"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39" y="145"/>
              <a:ext cx="5429" cy="4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91" y="689"/>
              <a:ext cx="5742" cy="3500"/>
            </a:xfrm>
            <a:custGeom>
              <a:avLst/>
              <a:gdLst>
                <a:gd name="T0" fmla="*/ 950 w 25383"/>
                <a:gd name="T1" fmla="*/ 4206 h 15411"/>
                <a:gd name="T2" fmla="*/ 14412 w 25383"/>
                <a:gd name="T3" fmla="*/ 1933 h 15411"/>
                <a:gd name="T4" fmla="*/ 24433 w 25383"/>
                <a:gd name="T5" fmla="*/ 11205 h 15411"/>
                <a:gd name="T6" fmla="*/ 10971 w 25383"/>
                <a:gd name="T7" fmla="*/ 13478 h 15411"/>
                <a:gd name="T8" fmla="*/ 950 w 25383"/>
                <a:gd name="T9" fmla="*/ 4206 h 15411"/>
              </a:gdLst>
              <a:ahLst/>
              <a:cxnLst>
                <a:cxn ang="0">
                  <a:pos x="T0" y="T1"/>
                </a:cxn>
                <a:cxn ang="0">
                  <a:pos x="T2" y="T3"/>
                </a:cxn>
                <a:cxn ang="0">
                  <a:pos x="T4" y="T5"/>
                </a:cxn>
                <a:cxn ang="0">
                  <a:pos x="T6" y="T7"/>
                </a:cxn>
                <a:cxn ang="0">
                  <a:pos x="T8" y="T9"/>
                </a:cxn>
              </a:cxnLst>
              <a:rect l="0" t="0" r="r" b="b"/>
              <a:pathLst>
                <a:path w="25383" h="15411">
                  <a:moveTo>
                    <a:pt x="950" y="4206"/>
                  </a:moveTo>
                  <a:cubicBezTo>
                    <a:pt x="1900" y="1018"/>
                    <a:pt x="7927" y="0"/>
                    <a:pt x="14412" y="1933"/>
                  </a:cubicBezTo>
                  <a:cubicBezTo>
                    <a:pt x="20896" y="3865"/>
                    <a:pt x="25383" y="8016"/>
                    <a:pt x="24433" y="11205"/>
                  </a:cubicBezTo>
                  <a:cubicBezTo>
                    <a:pt x="23483" y="14393"/>
                    <a:pt x="17456" y="15411"/>
                    <a:pt x="10971" y="13478"/>
                  </a:cubicBezTo>
                  <a:cubicBezTo>
                    <a:pt x="4486" y="11545"/>
                    <a:pt x="0" y="7394"/>
                    <a:pt x="950" y="4206"/>
                  </a:cubicBezTo>
                </a:path>
              </a:pathLst>
            </a:custGeom>
            <a:solidFill>
              <a:srgbClr val="F2F2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91" y="689"/>
              <a:ext cx="5742" cy="3500"/>
            </a:xfrm>
            <a:custGeom>
              <a:avLst/>
              <a:gdLst>
                <a:gd name="T0" fmla="*/ 215 w 5742"/>
                <a:gd name="T1" fmla="*/ 955 h 3500"/>
                <a:gd name="T2" fmla="*/ 3260 w 5742"/>
                <a:gd name="T3" fmla="*/ 439 h 3500"/>
                <a:gd name="T4" fmla="*/ 5527 w 5742"/>
                <a:gd name="T5" fmla="*/ 2545 h 3500"/>
                <a:gd name="T6" fmla="*/ 2482 w 5742"/>
                <a:gd name="T7" fmla="*/ 3061 h 3500"/>
                <a:gd name="T8" fmla="*/ 215 w 5742"/>
                <a:gd name="T9" fmla="*/ 955 h 3500"/>
              </a:gdLst>
              <a:ahLst/>
              <a:cxnLst>
                <a:cxn ang="0">
                  <a:pos x="T0" y="T1"/>
                </a:cxn>
                <a:cxn ang="0">
                  <a:pos x="T2" y="T3"/>
                </a:cxn>
                <a:cxn ang="0">
                  <a:pos x="T4" y="T5"/>
                </a:cxn>
                <a:cxn ang="0">
                  <a:pos x="T6" y="T7"/>
                </a:cxn>
                <a:cxn ang="0">
                  <a:pos x="T8" y="T9"/>
                </a:cxn>
              </a:cxnLst>
              <a:rect l="0" t="0" r="r" b="b"/>
              <a:pathLst>
                <a:path w="5742" h="3500">
                  <a:moveTo>
                    <a:pt x="215" y="955"/>
                  </a:moveTo>
                  <a:cubicBezTo>
                    <a:pt x="430" y="231"/>
                    <a:pt x="1793" y="0"/>
                    <a:pt x="3260" y="439"/>
                  </a:cubicBezTo>
                  <a:cubicBezTo>
                    <a:pt x="4727" y="878"/>
                    <a:pt x="5742" y="1821"/>
                    <a:pt x="5527" y="2545"/>
                  </a:cubicBezTo>
                  <a:cubicBezTo>
                    <a:pt x="5312" y="3269"/>
                    <a:pt x="3949" y="3500"/>
                    <a:pt x="2482" y="3061"/>
                  </a:cubicBezTo>
                  <a:cubicBezTo>
                    <a:pt x="1015" y="2622"/>
                    <a:pt x="0" y="1679"/>
                    <a:pt x="215" y="955"/>
                  </a:cubicBezTo>
                </a:path>
              </a:pathLst>
            </a:custGeom>
            <a:noFill/>
            <a:ln w="71438" cap="flat">
              <a:solidFill>
                <a:srgbClr val="A6A6A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 y="1181"/>
              <a:ext cx="1547"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4"/>
            <p:cNvSpPr>
              <a:spLocks noEditPoints="1"/>
            </p:cNvSpPr>
            <p:nvPr/>
          </p:nvSpPr>
          <p:spPr bwMode="auto">
            <a:xfrm>
              <a:off x="1364" y="1509"/>
              <a:ext cx="4201" cy="2428"/>
            </a:xfrm>
            <a:custGeom>
              <a:avLst/>
              <a:gdLst>
                <a:gd name="T0" fmla="*/ 212 w 4201"/>
                <a:gd name="T1" fmla="*/ 306 h 2428"/>
                <a:gd name="T2" fmla="*/ 628 w 4201"/>
                <a:gd name="T3" fmla="*/ 89 h 2428"/>
                <a:gd name="T4" fmla="*/ 1201 w 4201"/>
                <a:gd name="T5" fmla="*/ 2 h 2428"/>
                <a:gd name="T6" fmla="*/ 1884 w 4201"/>
                <a:gd name="T7" fmla="*/ 50 h 2428"/>
                <a:gd name="T8" fmla="*/ 2619 w 4201"/>
                <a:gd name="T9" fmla="*/ 241 h 2428"/>
                <a:gd name="T10" fmla="*/ 3275 w 4201"/>
                <a:gd name="T11" fmla="*/ 542 h 2428"/>
                <a:gd name="T12" fmla="*/ 3783 w 4201"/>
                <a:gd name="T13" fmla="*/ 911 h 2428"/>
                <a:gd name="T14" fmla="*/ 4104 w 4201"/>
                <a:gd name="T15" fmla="*/ 1316 h 2428"/>
                <a:gd name="T16" fmla="*/ 4199 w 4201"/>
                <a:gd name="T17" fmla="*/ 1724 h 2428"/>
                <a:gd name="T18" fmla="*/ 4031 w 4201"/>
                <a:gd name="T19" fmla="*/ 2081 h 2428"/>
                <a:gd name="T20" fmla="*/ 3643 w 4201"/>
                <a:gd name="T21" fmla="*/ 2316 h 2428"/>
                <a:gd name="T22" fmla="*/ 3089 w 4201"/>
                <a:gd name="T23" fmla="*/ 2422 h 2428"/>
                <a:gd name="T24" fmla="*/ 2419 w 4201"/>
                <a:gd name="T25" fmla="*/ 2394 h 2428"/>
                <a:gd name="T26" fmla="*/ 1685 w 4201"/>
                <a:gd name="T27" fmla="*/ 2223 h 2428"/>
                <a:gd name="T28" fmla="*/ 1010 w 4201"/>
                <a:gd name="T29" fmla="*/ 1935 h 2428"/>
                <a:gd name="T30" fmla="*/ 479 w 4201"/>
                <a:gd name="T31" fmla="*/ 1573 h 2428"/>
                <a:gd name="T32" fmla="*/ 129 w 4201"/>
                <a:gd name="T33" fmla="*/ 1171 h 2428"/>
                <a:gd name="T34" fmla="*/ 0 w 4201"/>
                <a:gd name="T35" fmla="*/ 762 h 2428"/>
                <a:gd name="T36" fmla="*/ 47 w 4201"/>
                <a:gd name="T37" fmla="*/ 708 h 2428"/>
                <a:gd name="T38" fmla="*/ 69 w 4201"/>
                <a:gd name="T39" fmla="*/ 925 h 2428"/>
                <a:gd name="T40" fmla="*/ 136 w 4201"/>
                <a:gd name="T41" fmla="*/ 1091 h 2428"/>
                <a:gd name="T42" fmla="*/ 290 w 4201"/>
                <a:gd name="T43" fmla="*/ 1318 h 2428"/>
                <a:gd name="T44" fmla="*/ 448 w 4201"/>
                <a:gd name="T45" fmla="*/ 1484 h 2428"/>
                <a:gd name="T46" fmla="*/ 713 w 4201"/>
                <a:gd name="T47" fmla="*/ 1698 h 2428"/>
                <a:gd name="T48" fmla="*/ 947 w 4201"/>
                <a:gd name="T49" fmla="*/ 1847 h 2428"/>
                <a:gd name="T50" fmla="*/ 1303 w 4201"/>
                <a:gd name="T51" fmla="*/ 2028 h 2428"/>
                <a:gd name="T52" fmla="*/ 1596 w 4201"/>
                <a:gd name="T53" fmla="*/ 2145 h 2428"/>
                <a:gd name="T54" fmla="*/ 2015 w 4201"/>
                <a:gd name="T55" fmla="*/ 2270 h 2428"/>
                <a:gd name="T56" fmla="*/ 2324 w 4201"/>
                <a:gd name="T57" fmla="*/ 2334 h 2428"/>
                <a:gd name="T58" fmla="*/ 2720 w 4201"/>
                <a:gd name="T59" fmla="*/ 2378 h 2428"/>
                <a:gd name="T60" fmla="*/ 2997 w 4201"/>
                <a:gd name="T61" fmla="*/ 2382 h 2428"/>
                <a:gd name="T62" fmla="*/ 3336 w 4201"/>
                <a:gd name="T63" fmla="*/ 2348 h 2428"/>
                <a:gd name="T64" fmla="*/ 3559 w 4201"/>
                <a:gd name="T65" fmla="*/ 2296 h 2428"/>
                <a:gd name="T66" fmla="*/ 3811 w 4201"/>
                <a:gd name="T67" fmla="*/ 2191 h 2428"/>
                <a:gd name="T68" fmla="*/ 3958 w 4201"/>
                <a:gd name="T69" fmla="*/ 2089 h 2428"/>
                <a:gd name="T70" fmla="*/ 4095 w 4201"/>
                <a:gd name="T71" fmla="*/ 1919 h 2428"/>
                <a:gd name="T72" fmla="*/ 4146 w 4201"/>
                <a:gd name="T73" fmla="*/ 1773 h 2428"/>
                <a:gd name="T74" fmla="*/ 4144 w 4201"/>
                <a:gd name="T75" fmla="*/ 1558 h 2428"/>
                <a:gd name="T76" fmla="*/ 4092 w 4201"/>
                <a:gd name="T77" fmla="*/ 1394 h 2428"/>
                <a:gd name="T78" fmla="*/ 3955 w 4201"/>
                <a:gd name="T79" fmla="*/ 1167 h 2428"/>
                <a:gd name="T80" fmla="*/ 3810 w 4201"/>
                <a:gd name="T81" fmla="*/ 1000 h 2428"/>
                <a:gd name="T82" fmla="*/ 3559 w 4201"/>
                <a:gd name="T83" fmla="*/ 783 h 2428"/>
                <a:gd name="T84" fmla="*/ 3335 w 4201"/>
                <a:gd name="T85" fmla="*/ 630 h 2428"/>
                <a:gd name="T86" fmla="*/ 2991 w 4201"/>
                <a:gd name="T87" fmla="*/ 443 h 2428"/>
                <a:gd name="T88" fmla="*/ 2705 w 4201"/>
                <a:gd name="T89" fmla="*/ 321 h 2428"/>
                <a:gd name="T90" fmla="*/ 2291 w 4201"/>
                <a:gd name="T91" fmla="*/ 185 h 2428"/>
                <a:gd name="T92" fmla="*/ 1979 w 4201"/>
                <a:gd name="T93" fmla="*/ 113 h 2428"/>
                <a:gd name="T94" fmla="*/ 1577 w 4201"/>
                <a:gd name="T95" fmla="*/ 57 h 2428"/>
                <a:gd name="T96" fmla="*/ 1294 w 4201"/>
                <a:gd name="T97" fmla="*/ 45 h 2428"/>
                <a:gd name="T98" fmla="*/ 945 w 4201"/>
                <a:gd name="T99" fmla="*/ 68 h 2428"/>
                <a:gd name="T100" fmla="*/ 713 w 4201"/>
                <a:gd name="T101" fmla="*/ 113 h 2428"/>
                <a:gd name="T102" fmla="*/ 447 w 4201"/>
                <a:gd name="T103" fmla="*/ 208 h 2428"/>
                <a:gd name="T104" fmla="*/ 288 w 4201"/>
                <a:gd name="T105" fmla="*/ 303 h 2428"/>
                <a:gd name="T106" fmla="*/ 133 w 4201"/>
                <a:gd name="T107" fmla="*/ 464 h 2428"/>
                <a:gd name="T108" fmla="*/ 67 w 4201"/>
                <a:gd name="T109" fmla="*/ 605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01" h="2428">
                  <a:moveTo>
                    <a:pt x="23" y="593"/>
                  </a:moveTo>
                  <a:lnTo>
                    <a:pt x="42" y="539"/>
                  </a:lnTo>
                  <a:lnTo>
                    <a:pt x="67" y="487"/>
                  </a:lnTo>
                  <a:lnTo>
                    <a:pt x="96" y="438"/>
                  </a:lnTo>
                  <a:lnTo>
                    <a:pt x="130" y="392"/>
                  </a:lnTo>
                  <a:lnTo>
                    <a:pt x="169" y="348"/>
                  </a:lnTo>
                  <a:lnTo>
                    <a:pt x="212" y="306"/>
                  </a:lnTo>
                  <a:lnTo>
                    <a:pt x="260" y="267"/>
                  </a:lnTo>
                  <a:lnTo>
                    <a:pt x="312" y="231"/>
                  </a:lnTo>
                  <a:lnTo>
                    <a:pt x="368" y="198"/>
                  </a:lnTo>
                  <a:lnTo>
                    <a:pt x="428" y="167"/>
                  </a:lnTo>
                  <a:lnTo>
                    <a:pt x="491" y="138"/>
                  </a:lnTo>
                  <a:lnTo>
                    <a:pt x="558" y="112"/>
                  </a:lnTo>
                  <a:lnTo>
                    <a:pt x="628" y="89"/>
                  </a:lnTo>
                  <a:lnTo>
                    <a:pt x="701" y="69"/>
                  </a:lnTo>
                  <a:lnTo>
                    <a:pt x="778" y="51"/>
                  </a:lnTo>
                  <a:lnTo>
                    <a:pt x="857" y="36"/>
                  </a:lnTo>
                  <a:lnTo>
                    <a:pt x="939" y="23"/>
                  </a:lnTo>
                  <a:lnTo>
                    <a:pt x="1024" y="13"/>
                  </a:lnTo>
                  <a:lnTo>
                    <a:pt x="1112" y="6"/>
                  </a:lnTo>
                  <a:lnTo>
                    <a:pt x="1201" y="2"/>
                  </a:lnTo>
                  <a:lnTo>
                    <a:pt x="1293" y="0"/>
                  </a:lnTo>
                  <a:lnTo>
                    <a:pt x="1388" y="1"/>
                  </a:lnTo>
                  <a:lnTo>
                    <a:pt x="1483" y="5"/>
                  </a:lnTo>
                  <a:lnTo>
                    <a:pt x="1581" y="12"/>
                  </a:lnTo>
                  <a:lnTo>
                    <a:pt x="1680" y="22"/>
                  </a:lnTo>
                  <a:lnTo>
                    <a:pt x="1781" y="34"/>
                  </a:lnTo>
                  <a:lnTo>
                    <a:pt x="1884" y="50"/>
                  </a:lnTo>
                  <a:lnTo>
                    <a:pt x="1987" y="69"/>
                  </a:lnTo>
                  <a:lnTo>
                    <a:pt x="2091" y="90"/>
                  </a:lnTo>
                  <a:lnTo>
                    <a:pt x="2197" y="114"/>
                  </a:lnTo>
                  <a:lnTo>
                    <a:pt x="2303" y="142"/>
                  </a:lnTo>
                  <a:lnTo>
                    <a:pt x="2410" y="172"/>
                  </a:lnTo>
                  <a:lnTo>
                    <a:pt x="2515" y="205"/>
                  </a:lnTo>
                  <a:lnTo>
                    <a:pt x="2619" y="241"/>
                  </a:lnTo>
                  <a:lnTo>
                    <a:pt x="2721" y="278"/>
                  </a:lnTo>
                  <a:lnTo>
                    <a:pt x="2820" y="318"/>
                  </a:lnTo>
                  <a:lnTo>
                    <a:pt x="2916" y="359"/>
                  </a:lnTo>
                  <a:lnTo>
                    <a:pt x="3010" y="402"/>
                  </a:lnTo>
                  <a:lnTo>
                    <a:pt x="3102" y="447"/>
                  </a:lnTo>
                  <a:lnTo>
                    <a:pt x="3190" y="494"/>
                  </a:lnTo>
                  <a:lnTo>
                    <a:pt x="3275" y="542"/>
                  </a:lnTo>
                  <a:lnTo>
                    <a:pt x="3358" y="591"/>
                  </a:lnTo>
                  <a:lnTo>
                    <a:pt x="3437" y="642"/>
                  </a:lnTo>
                  <a:lnTo>
                    <a:pt x="3513" y="694"/>
                  </a:lnTo>
                  <a:lnTo>
                    <a:pt x="3586" y="746"/>
                  </a:lnTo>
                  <a:lnTo>
                    <a:pt x="3655" y="801"/>
                  </a:lnTo>
                  <a:lnTo>
                    <a:pt x="3721" y="855"/>
                  </a:lnTo>
                  <a:lnTo>
                    <a:pt x="3783" y="911"/>
                  </a:lnTo>
                  <a:lnTo>
                    <a:pt x="3841" y="967"/>
                  </a:lnTo>
                  <a:lnTo>
                    <a:pt x="3895" y="1024"/>
                  </a:lnTo>
                  <a:lnTo>
                    <a:pt x="3946" y="1082"/>
                  </a:lnTo>
                  <a:lnTo>
                    <a:pt x="3992" y="1140"/>
                  </a:lnTo>
                  <a:lnTo>
                    <a:pt x="4034" y="1198"/>
                  </a:lnTo>
                  <a:lnTo>
                    <a:pt x="4071" y="1257"/>
                  </a:lnTo>
                  <a:lnTo>
                    <a:pt x="4104" y="1316"/>
                  </a:lnTo>
                  <a:lnTo>
                    <a:pt x="4133" y="1374"/>
                  </a:lnTo>
                  <a:lnTo>
                    <a:pt x="4156" y="1433"/>
                  </a:lnTo>
                  <a:lnTo>
                    <a:pt x="4175" y="1492"/>
                  </a:lnTo>
                  <a:lnTo>
                    <a:pt x="4189" y="1551"/>
                  </a:lnTo>
                  <a:lnTo>
                    <a:pt x="4197" y="1609"/>
                  </a:lnTo>
                  <a:lnTo>
                    <a:pt x="4201" y="1667"/>
                  </a:lnTo>
                  <a:lnTo>
                    <a:pt x="4199" y="1724"/>
                  </a:lnTo>
                  <a:lnTo>
                    <a:pt x="4191" y="1780"/>
                  </a:lnTo>
                  <a:lnTo>
                    <a:pt x="4177" y="1836"/>
                  </a:lnTo>
                  <a:lnTo>
                    <a:pt x="4158" y="1890"/>
                  </a:lnTo>
                  <a:lnTo>
                    <a:pt x="4134" y="1941"/>
                  </a:lnTo>
                  <a:lnTo>
                    <a:pt x="4105" y="1990"/>
                  </a:lnTo>
                  <a:lnTo>
                    <a:pt x="4070" y="2037"/>
                  </a:lnTo>
                  <a:lnTo>
                    <a:pt x="4031" y="2081"/>
                  </a:lnTo>
                  <a:lnTo>
                    <a:pt x="3988" y="2122"/>
                  </a:lnTo>
                  <a:lnTo>
                    <a:pt x="3940" y="2161"/>
                  </a:lnTo>
                  <a:lnTo>
                    <a:pt x="3888" y="2197"/>
                  </a:lnTo>
                  <a:lnTo>
                    <a:pt x="3833" y="2231"/>
                  </a:lnTo>
                  <a:lnTo>
                    <a:pt x="3773" y="2262"/>
                  </a:lnTo>
                  <a:lnTo>
                    <a:pt x="3710" y="2290"/>
                  </a:lnTo>
                  <a:lnTo>
                    <a:pt x="3643" y="2316"/>
                  </a:lnTo>
                  <a:lnTo>
                    <a:pt x="3573" y="2339"/>
                  </a:lnTo>
                  <a:lnTo>
                    <a:pt x="3499" y="2360"/>
                  </a:lnTo>
                  <a:lnTo>
                    <a:pt x="3423" y="2378"/>
                  </a:lnTo>
                  <a:lnTo>
                    <a:pt x="3343" y="2393"/>
                  </a:lnTo>
                  <a:lnTo>
                    <a:pt x="3261" y="2406"/>
                  </a:lnTo>
                  <a:lnTo>
                    <a:pt x="3176" y="2415"/>
                  </a:lnTo>
                  <a:lnTo>
                    <a:pt x="3089" y="2422"/>
                  </a:lnTo>
                  <a:lnTo>
                    <a:pt x="2999" y="2427"/>
                  </a:lnTo>
                  <a:lnTo>
                    <a:pt x="2907" y="2428"/>
                  </a:lnTo>
                  <a:lnTo>
                    <a:pt x="2813" y="2427"/>
                  </a:lnTo>
                  <a:lnTo>
                    <a:pt x="2717" y="2423"/>
                  </a:lnTo>
                  <a:lnTo>
                    <a:pt x="2619" y="2416"/>
                  </a:lnTo>
                  <a:lnTo>
                    <a:pt x="2520" y="2407"/>
                  </a:lnTo>
                  <a:lnTo>
                    <a:pt x="2419" y="2394"/>
                  </a:lnTo>
                  <a:lnTo>
                    <a:pt x="2317" y="2379"/>
                  </a:lnTo>
                  <a:lnTo>
                    <a:pt x="2214" y="2360"/>
                  </a:lnTo>
                  <a:lnTo>
                    <a:pt x="2109" y="2339"/>
                  </a:lnTo>
                  <a:lnTo>
                    <a:pt x="2004" y="2314"/>
                  </a:lnTo>
                  <a:lnTo>
                    <a:pt x="1898" y="2287"/>
                  </a:lnTo>
                  <a:lnTo>
                    <a:pt x="1791" y="2256"/>
                  </a:lnTo>
                  <a:lnTo>
                    <a:pt x="1685" y="2223"/>
                  </a:lnTo>
                  <a:lnTo>
                    <a:pt x="1581" y="2188"/>
                  </a:lnTo>
                  <a:lnTo>
                    <a:pt x="1480" y="2150"/>
                  </a:lnTo>
                  <a:lnTo>
                    <a:pt x="1381" y="2111"/>
                  </a:lnTo>
                  <a:lnTo>
                    <a:pt x="1284" y="2070"/>
                  </a:lnTo>
                  <a:lnTo>
                    <a:pt x="1190" y="2026"/>
                  </a:lnTo>
                  <a:lnTo>
                    <a:pt x="1099" y="1981"/>
                  </a:lnTo>
                  <a:lnTo>
                    <a:pt x="1010" y="1935"/>
                  </a:lnTo>
                  <a:lnTo>
                    <a:pt x="925" y="1887"/>
                  </a:lnTo>
                  <a:lnTo>
                    <a:pt x="842" y="1838"/>
                  </a:lnTo>
                  <a:lnTo>
                    <a:pt x="763" y="1787"/>
                  </a:lnTo>
                  <a:lnTo>
                    <a:pt x="687" y="1735"/>
                  </a:lnTo>
                  <a:lnTo>
                    <a:pt x="614" y="1682"/>
                  </a:lnTo>
                  <a:lnTo>
                    <a:pt x="545" y="1628"/>
                  </a:lnTo>
                  <a:lnTo>
                    <a:pt x="479" y="1573"/>
                  </a:lnTo>
                  <a:lnTo>
                    <a:pt x="417" y="1517"/>
                  </a:lnTo>
                  <a:lnTo>
                    <a:pt x="359" y="1461"/>
                  </a:lnTo>
                  <a:lnTo>
                    <a:pt x="305" y="1404"/>
                  </a:lnTo>
                  <a:lnTo>
                    <a:pt x="255" y="1346"/>
                  </a:lnTo>
                  <a:lnTo>
                    <a:pt x="209" y="1288"/>
                  </a:lnTo>
                  <a:lnTo>
                    <a:pt x="167" y="1230"/>
                  </a:lnTo>
                  <a:lnTo>
                    <a:pt x="129" y="1171"/>
                  </a:lnTo>
                  <a:lnTo>
                    <a:pt x="96" y="1113"/>
                  </a:lnTo>
                  <a:lnTo>
                    <a:pt x="68" y="1054"/>
                  </a:lnTo>
                  <a:lnTo>
                    <a:pt x="44" y="995"/>
                  </a:lnTo>
                  <a:lnTo>
                    <a:pt x="26" y="936"/>
                  </a:lnTo>
                  <a:lnTo>
                    <a:pt x="12" y="878"/>
                  </a:lnTo>
                  <a:lnTo>
                    <a:pt x="3" y="820"/>
                  </a:lnTo>
                  <a:lnTo>
                    <a:pt x="0" y="762"/>
                  </a:lnTo>
                  <a:lnTo>
                    <a:pt x="2" y="705"/>
                  </a:lnTo>
                  <a:lnTo>
                    <a:pt x="10" y="648"/>
                  </a:lnTo>
                  <a:lnTo>
                    <a:pt x="23" y="593"/>
                  </a:lnTo>
                  <a:close/>
                  <a:moveTo>
                    <a:pt x="54" y="658"/>
                  </a:moveTo>
                  <a:lnTo>
                    <a:pt x="55" y="656"/>
                  </a:lnTo>
                  <a:lnTo>
                    <a:pt x="47" y="710"/>
                  </a:lnTo>
                  <a:lnTo>
                    <a:pt x="47" y="708"/>
                  </a:lnTo>
                  <a:lnTo>
                    <a:pt x="45" y="763"/>
                  </a:lnTo>
                  <a:lnTo>
                    <a:pt x="45" y="760"/>
                  </a:lnTo>
                  <a:lnTo>
                    <a:pt x="48" y="816"/>
                  </a:lnTo>
                  <a:lnTo>
                    <a:pt x="48" y="814"/>
                  </a:lnTo>
                  <a:lnTo>
                    <a:pt x="56" y="870"/>
                  </a:lnTo>
                  <a:lnTo>
                    <a:pt x="56" y="868"/>
                  </a:lnTo>
                  <a:lnTo>
                    <a:pt x="69" y="925"/>
                  </a:lnTo>
                  <a:lnTo>
                    <a:pt x="69" y="923"/>
                  </a:lnTo>
                  <a:lnTo>
                    <a:pt x="87" y="980"/>
                  </a:lnTo>
                  <a:lnTo>
                    <a:pt x="86" y="979"/>
                  </a:lnTo>
                  <a:lnTo>
                    <a:pt x="109" y="1036"/>
                  </a:lnTo>
                  <a:lnTo>
                    <a:pt x="109" y="1035"/>
                  </a:lnTo>
                  <a:lnTo>
                    <a:pt x="137" y="1092"/>
                  </a:lnTo>
                  <a:lnTo>
                    <a:pt x="136" y="1091"/>
                  </a:lnTo>
                  <a:lnTo>
                    <a:pt x="168" y="1149"/>
                  </a:lnTo>
                  <a:lnTo>
                    <a:pt x="168" y="1148"/>
                  </a:lnTo>
                  <a:lnTo>
                    <a:pt x="204" y="1205"/>
                  </a:lnTo>
                  <a:lnTo>
                    <a:pt x="204" y="1204"/>
                  </a:lnTo>
                  <a:lnTo>
                    <a:pt x="245" y="1261"/>
                  </a:lnTo>
                  <a:lnTo>
                    <a:pt x="244" y="1260"/>
                  </a:lnTo>
                  <a:lnTo>
                    <a:pt x="290" y="1318"/>
                  </a:lnTo>
                  <a:lnTo>
                    <a:pt x="289" y="1317"/>
                  </a:lnTo>
                  <a:lnTo>
                    <a:pt x="339" y="1374"/>
                  </a:lnTo>
                  <a:lnTo>
                    <a:pt x="338" y="1373"/>
                  </a:lnTo>
                  <a:lnTo>
                    <a:pt x="392" y="1429"/>
                  </a:lnTo>
                  <a:lnTo>
                    <a:pt x="391" y="1429"/>
                  </a:lnTo>
                  <a:lnTo>
                    <a:pt x="448" y="1484"/>
                  </a:lnTo>
                  <a:lnTo>
                    <a:pt x="448" y="1484"/>
                  </a:lnTo>
                  <a:lnTo>
                    <a:pt x="509" y="1539"/>
                  </a:lnTo>
                  <a:lnTo>
                    <a:pt x="509" y="1538"/>
                  </a:lnTo>
                  <a:lnTo>
                    <a:pt x="574" y="1593"/>
                  </a:lnTo>
                  <a:lnTo>
                    <a:pt x="573" y="1592"/>
                  </a:lnTo>
                  <a:lnTo>
                    <a:pt x="642" y="1646"/>
                  </a:lnTo>
                  <a:lnTo>
                    <a:pt x="641" y="1645"/>
                  </a:lnTo>
                  <a:lnTo>
                    <a:pt x="713" y="1698"/>
                  </a:lnTo>
                  <a:lnTo>
                    <a:pt x="713" y="1698"/>
                  </a:lnTo>
                  <a:lnTo>
                    <a:pt x="788" y="1749"/>
                  </a:lnTo>
                  <a:lnTo>
                    <a:pt x="788" y="1749"/>
                  </a:lnTo>
                  <a:lnTo>
                    <a:pt x="866" y="1799"/>
                  </a:lnTo>
                  <a:lnTo>
                    <a:pt x="866" y="1799"/>
                  </a:lnTo>
                  <a:lnTo>
                    <a:pt x="948" y="1848"/>
                  </a:lnTo>
                  <a:lnTo>
                    <a:pt x="947" y="1847"/>
                  </a:lnTo>
                  <a:lnTo>
                    <a:pt x="1032" y="1895"/>
                  </a:lnTo>
                  <a:lnTo>
                    <a:pt x="1032" y="1895"/>
                  </a:lnTo>
                  <a:lnTo>
                    <a:pt x="1119" y="1941"/>
                  </a:lnTo>
                  <a:lnTo>
                    <a:pt x="1119" y="1941"/>
                  </a:lnTo>
                  <a:lnTo>
                    <a:pt x="1210" y="1985"/>
                  </a:lnTo>
                  <a:lnTo>
                    <a:pt x="1209" y="1985"/>
                  </a:lnTo>
                  <a:lnTo>
                    <a:pt x="1303" y="2028"/>
                  </a:lnTo>
                  <a:lnTo>
                    <a:pt x="1302" y="2028"/>
                  </a:lnTo>
                  <a:lnTo>
                    <a:pt x="1398" y="2069"/>
                  </a:lnTo>
                  <a:lnTo>
                    <a:pt x="1398" y="2069"/>
                  </a:lnTo>
                  <a:lnTo>
                    <a:pt x="1496" y="2108"/>
                  </a:lnTo>
                  <a:lnTo>
                    <a:pt x="1496" y="2108"/>
                  </a:lnTo>
                  <a:lnTo>
                    <a:pt x="1597" y="2145"/>
                  </a:lnTo>
                  <a:lnTo>
                    <a:pt x="1596" y="2145"/>
                  </a:lnTo>
                  <a:lnTo>
                    <a:pt x="1699" y="2180"/>
                  </a:lnTo>
                  <a:lnTo>
                    <a:pt x="1699" y="2180"/>
                  </a:lnTo>
                  <a:lnTo>
                    <a:pt x="1804" y="2213"/>
                  </a:lnTo>
                  <a:lnTo>
                    <a:pt x="1804" y="2213"/>
                  </a:lnTo>
                  <a:lnTo>
                    <a:pt x="1910" y="2243"/>
                  </a:lnTo>
                  <a:lnTo>
                    <a:pt x="1909" y="2243"/>
                  </a:lnTo>
                  <a:lnTo>
                    <a:pt x="2015" y="2270"/>
                  </a:lnTo>
                  <a:lnTo>
                    <a:pt x="2014" y="2270"/>
                  </a:lnTo>
                  <a:lnTo>
                    <a:pt x="2119" y="2294"/>
                  </a:lnTo>
                  <a:lnTo>
                    <a:pt x="2118" y="2294"/>
                  </a:lnTo>
                  <a:lnTo>
                    <a:pt x="2222" y="2315"/>
                  </a:lnTo>
                  <a:lnTo>
                    <a:pt x="2222" y="2315"/>
                  </a:lnTo>
                  <a:lnTo>
                    <a:pt x="2325" y="2334"/>
                  </a:lnTo>
                  <a:lnTo>
                    <a:pt x="2324" y="2334"/>
                  </a:lnTo>
                  <a:lnTo>
                    <a:pt x="2426" y="2349"/>
                  </a:lnTo>
                  <a:lnTo>
                    <a:pt x="2425" y="2349"/>
                  </a:lnTo>
                  <a:lnTo>
                    <a:pt x="2525" y="2362"/>
                  </a:lnTo>
                  <a:lnTo>
                    <a:pt x="2525" y="2361"/>
                  </a:lnTo>
                  <a:lnTo>
                    <a:pt x="2624" y="2371"/>
                  </a:lnTo>
                  <a:lnTo>
                    <a:pt x="2623" y="2371"/>
                  </a:lnTo>
                  <a:lnTo>
                    <a:pt x="2720" y="2378"/>
                  </a:lnTo>
                  <a:lnTo>
                    <a:pt x="2719" y="2378"/>
                  </a:lnTo>
                  <a:lnTo>
                    <a:pt x="2815" y="2382"/>
                  </a:lnTo>
                  <a:lnTo>
                    <a:pt x="2814" y="2382"/>
                  </a:lnTo>
                  <a:lnTo>
                    <a:pt x="2907" y="2383"/>
                  </a:lnTo>
                  <a:lnTo>
                    <a:pt x="2907" y="2383"/>
                  </a:lnTo>
                  <a:lnTo>
                    <a:pt x="2998" y="2381"/>
                  </a:lnTo>
                  <a:lnTo>
                    <a:pt x="2997" y="2382"/>
                  </a:lnTo>
                  <a:lnTo>
                    <a:pt x="3086" y="2377"/>
                  </a:lnTo>
                  <a:lnTo>
                    <a:pt x="3085" y="2377"/>
                  </a:lnTo>
                  <a:lnTo>
                    <a:pt x="3172" y="2370"/>
                  </a:lnTo>
                  <a:lnTo>
                    <a:pt x="3171" y="2370"/>
                  </a:lnTo>
                  <a:lnTo>
                    <a:pt x="3255" y="2360"/>
                  </a:lnTo>
                  <a:lnTo>
                    <a:pt x="3255" y="2361"/>
                  </a:lnTo>
                  <a:lnTo>
                    <a:pt x="3336" y="2348"/>
                  </a:lnTo>
                  <a:lnTo>
                    <a:pt x="3335" y="2348"/>
                  </a:lnTo>
                  <a:lnTo>
                    <a:pt x="3414" y="2333"/>
                  </a:lnTo>
                  <a:lnTo>
                    <a:pt x="3413" y="2333"/>
                  </a:lnTo>
                  <a:lnTo>
                    <a:pt x="3489" y="2316"/>
                  </a:lnTo>
                  <a:lnTo>
                    <a:pt x="3488" y="2316"/>
                  </a:lnTo>
                  <a:lnTo>
                    <a:pt x="3560" y="2296"/>
                  </a:lnTo>
                  <a:lnTo>
                    <a:pt x="3559" y="2296"/>
                  </a:lnTo>
                  <a:lnTo>
                    <a:pt x="3628" y="2273"/>
                  </a:lnTo>
                  <a:lnTo>
                    <a:pt x="3627" y="2273"/>
                  </a:lnTo>
                  <a:lnTo>
                    <a:pt x="3693" y="2248"/>
                  </a:lnTo>
                  <a:lnTo>
                    <a:pt x="3692" y="2249"/>
                  </a:lnTo>
                  <a:lnTo>
                    <a:pt x="3754" y="2221"/>
                  </a:lnTo>
                  <a:lnTo>
                    <a:pt x="3753" y="2221"/>
                  </a:lnTo>
                  <a:lnTo>
                    <a:pt x="3811" y="2191"/>
                  </a:lnTo>
                  <a:lnTo>
                    <a:pt x="3810" y="2191"/>
                  </a:lnTo>
                  <a:lnTo>
                    <a:pt x="3864" y="2159"/>
                  </a:lnTo>
                  <a:lnTo>
                    <a:pt x="3863" y="2159"/>
                  </a:lnTo>
                  <a:lnTo>
                    <a:pt x="3914" y="2124"/>
                  </a:lnTo>
                  <a:lnTo>
                    <a:pt x="3913" y="2125"/>
                  </a:lnTo>
                  <a:lnTo>
                    <a:pt x="3959" y="2087"/>
                  </a:lnTo>
                  <a:lnTo>
                    <a:pt x="3958" y="2089"/>
                  </a:lnTo>
                  <a:lnTo>
                    <a:pt x="4000" y="2048"/>
                  </a:lnTo>
                  <a:lnTo>
                    <a:pt x="3998" y="2050"/>
                  </a:lnTo>
                  <a:lnTo>
                    <a:pt x="4036" y="2007"/>
                  </a:lnTo>
                  <a:lnTo>
                    <a:pt x="4035" y="2009"/>
                  </a:lnTo>
                  <a:lnTo>
                    <a:pt x="4068" y="1964"/>
                  </a:lnTo>
                  <a:lnTo>
                    <a:pt x="4066" y="1966"/>
                  </a:lnTo>
                  <a:lnTo>
                    <a:pt x="4095" y="1919"/>
                  </a:lnTo>
                  <a:lnTo>
                    <a:pt x="4094" y="1921"/>
                  </a:lnTo>
                  <a:lnTo>
                    <a:pt x="4117" y="1871"/>
                  </a:lnTo>
                  <a:lnTo>
                    <a:pt x="4116" y="1873"/>
                  </a:lnTo>
                  <a:lnTo>
                    <a:pt x="4134" y="1822"/>
                  </a:lnTo>
                  <a:lnTo>
                    <a:pt x="4134" y="1824"/>
                  </a:lnTo>
                  <a:lnTo>
                    <a:pt x="4147" y="1771"/>
                  </a:lnTo>
                  <a:lnTo>
                    <a:pt x="4146" y="1773"/>
                  </a:lnTo>
                  <a:lnTo>
                    <a:pt x="4154" y="1719"/>
                  </a:lnTo>
                  <a:lnTo>
                    <a:pt x="4153" y="1721"/>
                  </a:lnTo>
                  <a:lnTo>
                    <a:pt x="4155" y="1666"/>
                  </a:lnTo>
                  <a:lnTo>
                    <a:pt x="4155" y="1668"/>
                  </a:lnTo>
                  <a:lnTo>
                    <a:pt x="4152" y="1613"/>
                  </a:lnTo>
                  <a:lnTo>
                    <a:pt x="4152" y="1615"/>
                  </a:lnTo>
                  <a:lnTo>
                    <a:pt x="4144" y="1558"/>
                  </a:lnTo>
                  <a:lnTo>
                    <a:pt x="4145" y="1560"/>
                  </a:lnTo>
                  <a:lnTo>
                    <a:pt x="4131" y="1504"/>
                  </a:lnTo>
                  <a:lnTo>
                    <a:pt x="4132" y="1505"/>
                  </a:lnTo>
                  <a:lnTo>
                    <a:pt x="4114" y="1448"/>
                  </a:lnTo>
                  <a:lnTo>
                    <a:pt x="4114" y="1450"/>
                  </a:lnTo>
                  <a:lnTo>
                    <a:pt x="4091" y="1392"/>
                  </a:lnTo>
                  <a:lnTo>
                    <a:pt x="4092" y="1394"/>
                  </a:lnTo>
                  <a:lnTo>
                    <a:pt x="4064" y="1336"/>
                  </a:lnTo>
                  <a:lnTo>
                    <a:pt x="4064" y="1337"/>
                  </a:lnTo>
                  <a:lnTo>
                    <a:pt x="4032" y="1280"/>
                  </a:lnTo>
                  <a:lnTo>
                    <a:pt x="4033" y="1281"/>
                  </a:lnTo>
                  <a:lnTo>
                    <a:pt x="3996" y="1223"/>
                  </a:lnTo>
                  <a:lnTo>
                    <a:pt x="3997" y="1225"/>
                  </a:lnTo>
                  <a:lnTo>
                    <a:pt x="3955" y="1167"/>
                  </a:lnTo>
                  <a:lnTo>
                    <a:pt x="3956" y="1168"/>
                  </a:lnTo>
                  <a:lnTo>
                    <a:pt x="3911" y="1111"/>
                  </a:lnTo>
                  <a:lnTo>
                    <a:pt x="3912" y="1112"/>
                  </a:lnTo>
                  <a:lnTo>
                    <a:pt x="3862" y="1055"/>
                  </a:lnTo>
                  <a:lnTo>
                    <a:pt x="3862" y="1056"/>
                  </a:lnTo>
                  <a:lnTo>
                    <a:pt x="3809" y="999"/>
                  </a:lnTo>
                  <a:lnTo>
                    <a:pt x="3810" y="1000"/>
                  </a:lnTo>
                  <a:lnTo>
                    <a:pt x="3752" y="944"/>
                  </a:lnTo>
                  <a:lnTo>
                    <a:pt x="3753" y="945"/>
                  </a:lnTo>
                  <a:lnTo>
                    <a:pt x="3691" y="889"/>
                  </a:lnTo>
                  <a:lnTo>
                    <a:pt x="3692" y="890"/>
                  </a:lnTo>
                  <a:lnTo>
                    <a:pt x="3627" y="836"/>
                  </a:lnTo>
                  <a:lnTo>
                    <a:pt x="3627" y="836"/>
                  </a:lnTo>
                  <a:lnTo>
                    <a:pt x="3559" y="783"/>
                  </a:lnTo>
                  <a:lnTo>
                    <a:pt x="3559" y="783"/>
                  </a:lnTo>
                  <a:lnTo>
                    <a:pt x="3487" y="730"/>
                  </a:lnTo>
                  <a:lnTo>
                    <a:pt x="3488" y="731"/>
                  </a:lnTo>
                  <a:lnTo>
                    <a:pt x="3412" y="679"/>
                  </a:lnTo>
                  <a:lnTo>
                    <a:pt x="3413" y="680"/>
                  </a:lnTo>
                  <a:lnTo>
                    <a:pt x="3334" y="630"/>
                  </a:lnTo>
                  <a:lnTo>
                    <a:pt x="3335" y="630"/>
                  </a:lnTo>
                  <a:lnTo>
                    <a:pt x="3253" y="581"/>
                  </a:lnTo>
                  <a:lnTo>
                    <a:pt x="3253" y="581"/>
                  </a:lnTo>
                  <a:lnTo>
                    <a:pt x="3168" y="533"/>
                  </a:lnTo>
                  <a:lnTo>
                    <a:pt x="3169" y="534"/>
                  </a:lnTo>
                  <a:lnTo>
                    <a:pt x="3081" y="488"/>
                  </a:lnTo>
                  <a:lnTo>
                    <a:pt x="3082" y="488"/>
                  </a:lnTo>
                  <a:lnTo>
                    <a:pt x="2991" y="443"/>
                  </a:lnTo>
                  <a:lnTo>
                    <a:pt x="2991" y="443"/>
                  </a:lnTo>
                  <a:lnTo>
                    <a:pt x="2898" y="400"/>
                  </a:lnTo>
                  <a:lnTo>
                    <a:pt x="2898" y="401"/>
                  </a:lnTo>
                  <a:lnTo>
                    <a:pt x="2802" y="359"/>
                  </a:lnTo>
                  <a:lnTo>
                    <a:pt x="2803" y="360"/>
                  </a:lnTo>
                  <a:lnTo>
                    <a:pt x="2704" y="320"/>
                  </a:lnTo>
                  <a:lnTo>
                    <a:pt x="2705" y="321"/>
                  </a:lnTo>
                  <a:lnTo>
                    <a:pt x="2604" y="283"/>
                  </a:lnTo>
                  <a:lnTo>
                    <a:pt x="2604" y="284"/>
                  </a:lnTo>
                  <a:lnTo>
                    <a:pt x="2501" y="248"/>
                  </a:lnTo>
                  <a:lnTo>
                    <a:pt x="2502" y="249"/>
                  </a:lnTo>
                  <a:lnTo>
                    <a:pt x="2396" y="216"/>
                  </a:lnTo>
                  <a:lnTo>
                    <a:pt x="2397" y="216"/>
                  </a:lnTo>
                  <a:lnTo>
                    <a:pt x="2291" y="185"/>
                  </a:lnTo>
                  <a:lnTo>
                    <a:pt x="2291" y="186"/>
                  </a:lnTo>
                  <a:lnTo>
                    <a:pt x="2186" y="158"/>
                  </a:lnTo>
                  <a:lnTo>
                    <a:pt x="2186" y="158"/>
                  </a:lnTo>
                  <a:lnTo>
                    <a:pt x="2082" y="134"/>
                  </a:lnTo>
                  <a:lnTo>
                    <a:pt x="2082" y="134"/>
                  </a:lnTo>
                  <a:lnTo>
                    <a:pt x="1978" y="113"/>
                  </a:lnTo>
                  <a:lnTo>
                    <a:pt x="1979" y="113"/>
                  </a:lnTo>
                  <a:lnTo>
                    <a:pt x="1876" y="95"/>
                  </a:lnTo>
                  <a:lnTo>
                    <a:pt x="1877" y="95"/>
                  </a:lnTo>
                  <a:lnTo>
                    <a:pt x="1775" y="79"/>
                  </a:lnTo>
                  <a:lnTo>
                    <a:pt x="1775" y="79"/>
                  </a:lnTo>
                  <a:lnTo>
                    <a:pt x="1675" y="67"/>
                  </a:lnTo>
                  <a:lnTo>
                    <a:pt x="1676" y="67"/>
                  </a:lnTo>
                  <a:lnTo>
                    <a:pt x="1577" y="57"/>
                  </a:lnTo>
                  <a:lnTo>
                    <a:pt x="1578" y="57"/>
                  </a:lnTo>
                  <a:lnTo>
                    <a:pt x="1481" y="51"/>
                  </a:lnTo>
                  <a:lnTo>
                    <a:pt x="1481" y="51"/>
                  </a:lnTo>
                  <a:lnTo>
                    <a:pt x="1386" y="47"/>
                  </a:lnTo>
                  <a:lnTo>
                    <a:pt x="1387" y="47"/>
                  </a:lnTo>
                  <a:lnTo>
                    <a:pt x="1293" y="45"/>
                  </a:lnTo>
                  <a:lnTo>
                    <a:pt x="1294" y="45"/>
                  </a:lnTo>
                  <a:lnTo>
                    <a:pt x="1203" y="47"/>
                  </a:lnTo>
                  <a:lnTo>
                    <a:pt x="1203" y="47"/>
                  </a:lnTo>
                  <a:lnTo>
                    <a:pt x="1114" y="51"/>
                  </a:lnTo>
                  <a:lnTo>
                    <a:pt x="1115" y="51"/>
                  </a:lnTo>
                  <a:lnTo>
                    <a:pt x="1028" y="58"/>
                  </a:lnTo>
                  <a:lnTo>
                    <a:pt x="1029" y="58"/>
                  </a:lnTo>
                  <a:lnTo>
                    <a:pt x="945" y="68"/>
                  </a:lnTo>
                  <a:lnTo>
                    <a:pt x="946" y="68"/>
                  </a:lnTo>
                  <a:lnTo>
                    <a:pt x="865" y="80"/>
                  </a:lnTo>
                  <a:lnTo>
                    <a:pt x="865" y="80"/>
                  </a:lnTo>
                  <a:lnTo>
                    <a:pt x="787" y="95"/>
                  </a:lnTo>
                  <a:lnTo>
                    <a:pt x="788" y="95"/>
                  </a:lnTo>
                  <a:lnTo>
                    <a:pt x="712" y="113"/>
                  </a:lnTo>
                  <a:lnTo>
                    <a:pt x="713" y="113"/>
                  </a:lnTo>
                  <a:lnTo>
                    <a:pt x="640" y="133"/>
                  </a:lnTo>
                  <a:lnTo>
                    <a:pt x="642" y="133"/>
                  </a:lnTo>
                  <a:lnTo>
                    <a:pt x="572" y="155"/>
                  </a:lnTo>
                  <a:lnTo>
                    <a:pt x="573" y="155"/>
                  </a:lnTo>
                  <a:lnTo>
                    <a:pt x="508" y="180"/>
                  </a:lnTo>
                  <a:lnTo>
                    <a:pt x="509" y="180"/>
                  </a:lnTo>
                  <a:lnTo>
                    <a:pt x="447" y="208"/>
                  </a:lnTo>
                  <a:lnTo>
                    <a:pt x="448" y="207"/>
                  </a:lnTo>
                  <a:lnTo>
                    <a:pt x="389" y="238"/>
                  </a:lnTo>
                  <a:lnTo>
                    <a:pt x="390" y="237"/>
                  </a:lnTo>
                  <a:lnTo>
                    <a:pt x="336" y="270"/>
                  </a:lnTo>
                  <a:lnTo>
                    <a:pt x="337" y="269"/>
                  </a:lnTo>
                  <a:lnTo>
                    <a:pt x="287" y="305"/>
                  </a:lnTo>
                  <a:lnTo>
                    <a:pt x="288" y="303"/>
                  </a:lnTo>
                  <a:lnTo>
                    <a:pt x="242" y="341"/>
                  </a:lnTo>
                  <a:lnTo>
                    <a:pt x="243" y="340"/>
                  </a:lnTo>
                  <a:lnTo>
                    <a:pt x="201" y="380"/>
                  </a:lnTo>
                  <a:lnTo>
                    <a:pt x="202" y="379"/>
                  </a:lnTo>
                  <a:lnTo>
                    <a:pt x="165" y="421"/>
                  </a:lnTo>
                  <a:lnTo>
                    <a:pt x="166" y="419"/>
                  </a:lnTo>
                  <a:lnTo>
                    <a:pt x="133" y="464"/>
                  </a:lnTo>
                  <a:lnTo>
                    <a:pt x="134" y="463"/>
                  </a:lnTo>
                  <a:lnTo>
                    <a:pt x="106" y="510"/>
                  </a:lnTo>
                  <a:lnTo>
                    <a:pt x="107" y="508"/>
                  </a:lnTo>
                  <a:lnTo>
                    <a:pt x="83" y="557"/>
                  </a:lnTo>
                  <a:lnTo>
                    <a:pt x="84" y="555"/>
                  </a:lnTo>
                  <a:lnTo>
                    <a:pt x="66" y="607"/>
                  </a:lnTo>
                  <a:lnTo>
                    <a:pt x="67" y="605"/>
                  </a:lnTo>
                  <a:lnTo>
                    <a:pt x="54" y="65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994" y="1016"/>
              <a:ext cx="68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7F7F7F"/>
                  </a:solidFill>
                  <a:effectLst/>
                  <a:latin typeface="Calibri" pitchFamily="34" charset="0"/>
                  <a:cs typeface="Arial" pitchFamily="34" charset="0"/>
                </a:rPr>
                <a:t>Countries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1809" y="1728"/>
              <a:ext cx="1757" cy="2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 y="1729"/>
              <a:ext cx="17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809" y="1728"/>
              <a:ext cx="1757" cy="2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1864" y="1756"/>
              <a:ext cx="1737" cy="225"/>
            </a:xfrm>
            <a:prstGeom prst="rect">
              <a:avLst/>
            </a:prstGeom>
            <a:solidFill>
              <a:srgbClr val="F2F2F2">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404040"/>
                  </a:solidFill>
                  <a:effectLst/>
                  <a:latin typeface="Calibri" pitchFamily="34" charset="0"/>
                  <a:cs typeface="Arial" pitchFamily="34" charset="0"/>
                </a:rPr>
                <a:t>Markets and communities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9" y="1930"/>
              <a:ext cx="1076"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Our goal is to guide </a:t>
            </a:r>
            <a:r>
              <a:rPr lang="en-US" b="1" i="1" dirty="0" smtClean="0">
                <a:solidFill>
                  <a:schemeClr val="bg1"/>
                </a:solidFill>
              </a:rPr>
              <a:t>measurement</a:t>
            </a:r>
            <a:endParaRPr lang="en-GB" i="1" dirty="0"/>
          </a:p>
        </p:txBody>
      </p:sp>
      <p:sp>
        <p:nvSpPr>
          <p:cNvPr id="6" name="Rectangle 5"/>
          <p:cNvSpPr/>
          <p:nvPr/>
        </p:nvSpPr>
        <p:spPr>
          <a:xfrm>
            <a:off x="152400" y="868226"/>
            <a:ext cx="6219651" cy="461665"/>
          </a:xfrm>
          <a:prstGeom prst="rect">
            <a:avLst/>
          </a:prstGeom>
        </p:spPr>
        <p:txBody>
          <a:bodyPr wrap="none">
            <a:spAutoFit/>
          </a:bodyPr>
          <a:lstStyle/>
          <a:p>
            <a:r>
              <a:rPr lang="en-US" sz="2400" b="1" dirty="0" smtClean="0">
                <a:solidFill>
                  <a:schemeClr val="accent1">
                    <a:lumMod val="75000"/>
                  </a:schemeClr>
                </a:solidFill>
              </a:rPr>
              <a:t>Other things can be measured for a household</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Freeform 22"/>
          <p:cNvSpPr>
            <a:spLocks/>
          </p:cNvSpPr>
          <p:nvPr/>
        </p:nvSpPr>
        <p:spPr bwMode="auto">
          <a:xfrm>
            <a:off x="3724275" y="3276601"/>
            <a:ext cx="5018088" cy="3059113"/>
          </a:xfrm>
          <a:custGeom>
            <a:avLst/>
            <a:gdLst>
              <a:gd name="T0" fmla="*/ 523 w 13975"/>
              <a:gd name="T1" fmla="*/ 2316 h 8485"/>
              <a:gd name="T2" fmla="*/ 7934 w 13975"/>
              <a:gd name="T3" fmla="*/ 1064 h 8485"/>
              <a:gd name="T4" fmla="*/ 13451 w 13975"/>
              <a:gd name="T5" fmla="*/ 6169 h 8485"/>
              <a:gd name="T6" fmla="*/ 6040 w 13975"/>
              <a:gd name="T7" fmla="*/ 7421 h 8485"/>
              <a:gd name="T8" fmla="*/ 523 w 13975"/>
              <a:gd name="T9" fmla="*/ 2316 h 8485"/>
            </a:gdLst>
            <a:ahLst/>
            <a:cxnLst>
              <a:cxn ang="0">
                <a:pos x="T0" y="T1"/>
              </a:cxn>
              <a:cxn ang="0">
                <a:pos x="T2" y="T3"/>
              </a:cxn>
              <a:cxn ang="0">
                <a:pos x="T4" y="T5"/>
              </a:cxn>
              <a:cxn ang="0">
                <a:pos x="T6" y="T7"/>
              </a:cxn>
              <a:cxn ang="0">
                <a:pos x="T8" y="T9"/>
              </a:cxn>
            </a:cxnLst>
            <a:rect l="0" t="0" r="r" b="b"/>
            <a:pathLst>
              <a:path w="13975" h="8485">
                <a:moveTo>
                  <a:pt x="523" y="2316"/>
                </a:moveTo>
                <a:cubicBezTo>
                  <a:pt x="1046" y="561"/>
                  <a:pt x="4364" y="0"/>
                  <a:pt x="7934" y="1064"/>
                </a:cubicBezTo>
                <a:cubicBezTo>
                  <a:pt x="11504" y="2128"/>
                  <a:pt x="13975" y="4414"/>
                  <a:pt x="13451" y="6169"/>
                </a:cubicBezTo>
                <a:cubicBezTo>
                  <a:pt x="12928" y="7924"/>
                  <a:pt x="9610" y="8485"/>
                  <a:pt x="6040" y="7421"/>
                </a:cubicBezTo>
                <a:cubicBezTo>
                  <a:pt x="2470" y="6357"/>
                  <a:pt x="0" y="4071"/>
                  <a:pt x="523" y="2316"/>
                </a:cubicBezTo>
              </a:path>
            </a:pathLst>
          </a:custGeom>
          <a:solidFill>
            <a:srgbClr val="BFBFBF"/>
          </a:solidFill>
          <a:ln w="76200">
            <a:solidFill>
              <a:schemeClr val="tx1">
                <a:lumMod val="65000"/>
                <a:lumOff val="3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3"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9262" y="3773488"/>
            <a:ext cx="24511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9"/>
          <p:cNvSpPr>
            <a:spLocks noChangeArrowheads="1"/>
          </p:cNvSpPr>
          <p:nvPr/>
        </p:nvSpPr>
        <p:spPr bwMode="auto">
          <a:xfrm>
            <a:off x="5318125" y="3833813"/>
            <a:ext cx="1308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FFFFFF"/>
                </a:solidFill>
                <a:effectLst/>
                <a:latin typeface="Calibri" pitchFamily="34" charset="0"/>
                <a:cs typeface="Arial" pitchFamily="34" charset="0"/>
              </a:rPr>
              <a:t>Households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1828800" y="5175589"/>
            <a:ext cx="6694579" cy="1274195"/>
          </a:xfrm>
          <a:prstGeom prst="rect">
            <a:avLst/>
          </a:prstGeom>
          <a:solidFill>
            <a:schemeClr val="bg1">
              <a:lumMod val="75000"/>
            </a:schemeClr>
          </a:solidFill>
          <a:ln>
            <a:noFill/>
          </a:ln>
        </p:spPr>
        <p:txBody>
          <a:bodyPr wrap="square">
            <a:spAutoFit/>
          </a:bodyPr>
          <a:lstStyle/>
          <a:p>
            <a:pPr>
              <a:lnSpc>
                <a:spcPct val="80000"/>
              </a:lnSpc>
            </a:pPr>
            <a:r>
              <a:rPr lang="en-US" sz="2400" b="1" dirty="0" smtClean="0"/>
              <a:t>Households are defined as shared cooking </a:t>
            </a:r>
          </a:p>
          <a:p>
            <a:pPr>
              <a:lnSpc>
                <a:spcPct val="80000"/>
              </a:lnSpc>
            </a:pPr>
            <a:r>
              <a:rPr lang="en-US" sz="2400" dirty="0" smtClean="0"/>
              <a:t>and may also farm together</a:t>
            </a:r>
          </a:p>
          <a:p>
            <a:pPr>
              <a:lnSpc>
                <a:spcPct val="80000"/>
              </a:lnSpc>
            </a:pPr>
            <a:r>
              <a:rPr lang="en-US" sz="2400" dirty="0" smtClean="0"/>
              <a:t>so are the natural unit for food transactions </a:t>
            </a:r>
          </a:p>
          <a:p>
            <a:pPr>
              <a:lnSpc>
                <a:spcPct val="80000"/>
              </a:lnSpc>
            </a:pPr>
            <a:r>
              <a:rPr lang="en-US" sz="2400" dirty="0" smtClean="0"/>
              <a:t>(production – sale + purchase – loss = consumption)</a:t>
            </a:r>
            <a:endParaRPr lang="en-GB" sz="2400" dirty="0"/>
          </a:p>
        </p:txBody>
      </p:sp>
    </p:spTree>
    <p:extLst>
      <p:ext uri="{BB962C8B-B14F-4D97-AF65-F5344CB8AC3E}">
        <p14:creationId xmlns:p14="http://schemas.microsoft.com/office/powerpoint/2010/main" val="29033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uiExpand="1"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Structure of this Learning Lab</a:t>
            </a:r>
          </a:p>
          <a:p>
            <a:endParaRPr lang="en-GB" dirty="0"/>
          </a:p>
        </p:txBody>
      </p:sp>
      <p:sp>
        <p:nvSpPr>
          <p:cNvPr id="3" name="Rectangle 6"/>
          <p:cNvSpPr>
            <a:spLocks noChangeArrowheads="1"/>
          </p:cNvSpPr>
          <p:nvPr/>
        </p:nvSpPr>
        <p:spPr bwMode="auto">
          <a:xfrm>
            <a:off x="304801" y="1019891"/>
            <a:ext cx="8826706" cy="581697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14650" algn="l"/>
              </a:tabLst>
              <a:defRPr>
                <a:solidFill>
                  <a:schemeClr val="tx1"/>
                </a:solidFill>
                <a:latin typeface="Arial" panose="020B0604020202020204" pitchFamily="34" charset="0"/>
              </a:defRPr>
            </a:lvl1pPr>
            <a:lvl2pPr eaLnBrk="0" fontAlgn="base" hangingPunct="0">
              <a:spcBef>
                <a:spcPct val="0"/>
              </a:spcBef>
              <a:spcAft>
                <a:spcPct val="0"/>
              </a:spcAft>
              <a:tabLst>
                <a:tab pos="2914650" algn="l"/>
              </a:tabLst>
              <a:defRPr>
                <a:solidFill>
                  <a:schemeClr val="tx1"/>
                </a:solidFill>
                <a:latin typeface="Arial" panose="020B0604020202020204" pitchFamily="34" charset="0"/>
              </a:defRPr>
            </a:lvl2pPr>
            <a:lvl3pPr eaLnBrk="0" fontAlgn="base" hangingPunct="0">
              <a:spcBef>
                <a:spcPct val="0"/>
              </a:spcBef>
              <a:spcAft>
                <a:spcPct val="0"/>
              </a:spcAft>
              <a:tabLst>
                <a:tab pos="2914650" algn="l"/>
              </a:tabLst>
              <a:defRPr>
                <a:solidFill>
                  <a:schemeClr val="tx1"/>
                </a:solidFill>
                <a:latin typeface="Arial" panose="020B0604020202020204" pitchFamily="34" charset="0"/>
              </a:defRPr>
            </a:lvl3pPr>
            <a:lvl4pPr eaLnBrk="0" fontAlgn="base" hangingPunct="0">
              <a:spcBef>
                <a:spcPct val="0"/>
              </a:spcBef>
              <a:spcAft>
                <a:spcPct val="0"/>
              </a:spcAft>
              <a:tabLst>
                <a:tab pos="2914650" algn="l"/>
              </a:tabLst>
              <a:defRPr>
                <a:solidFill>
                  <a:schemeClr val="tx1"/>
                </a:solidFill>
                <a:latin typeface="Arial" panose="020B0604020202020204" pitchFamily="34" charset="0"/>
              </a:defRPr>
            </a:lvl4pPr>
            <a:lvl5pPr eaLnBrk="0" fontAlgn="base" hangingPunct="0">
              <a:spcBef>
                <a:spcPct val="0"/>
              </a:spcBef>
              <a:spcAft>
                <a:spcPct val="0"/>
              </a:spcAft>
              <a:tabLst>
                <a:tab pos="2914650" algn="l"/>
              </a:tabLst>
              <a:defRPr>
                <a:solidFill>
                  <a:schemeClr val="tx1"/>
                </a:solidFill>
                <a:latin typeface="Arial" panose="020B0604020202020204" pitchFamily="34" charset="0"/>
              </a:defRPr>
            </a:lvl5pPr>
            <a:lvl6pPr eaLnBrk="0" fontAlgn="base" hangingPunct="0">
              <a:spcBef>
                <a:spcPct val="0"/>
              </a:spcBef>
              <a:spcAft>
                <a:spcPct val="0"/>
              </a:spcAft>
              <a:tabLst>
                <a:tab pos="2914650" algn="l"/>
              </a:tabLst>
              <a:defRPr>
                <a:solidFill>
                  <a:schemeClr val="tx1"/>
                </a:solidFill>
                <a:latin typeface="Arial" panose="020B0604020202020204" pitchFamily="34" charset="0"/>
              </a:defRPr>
            </a:lvl6pPr>
            <a:lvl7pPr eaLnBrk="0" fontAlgn="base" hangingPunct="0">
              <a:spcBef>
                <a:spcPct val="0"/>
              </a:spcBef>
              <a:spcAft>
                <a:spcPct val="0"/>
              </a:spcAft>
              <a:tabLst>
                <a:tab pos="2914650" algn="l"/>
              </a:tabLst>
              <a:defRPr>
                <a:solidFill>
                  <a:schemeClr val="tx1"/>
                </a:solidFill>
                <a:latin typeface="Arial" panose="020B0604020202020204" pitchFamily="34" charset="0"/>
              </a:defRPr>
            </a:lvl7pPr>
            <a:lvl8pPr eaLnBrk="0" fontAlgn="base" hangingPunct="0">
              <a:spcBef>
                <a:spcPct val="0"/>
              </a:spcBef>
              <a:spcAft>
                <a:spcPct val="0"/>
              </a:spcAft>
              <a:tabLst>
                <a:tab pos="2914650" algn="l"/>
              </a:tabLst>
              <a:defRPr>
                <a:solidFill>
                  <a:schemeClr val="tx1"/>
                </a:solidFill>
                <a:latin typeface="Arial" panose="020B0604020202020204" pitchFamily="34" charset="0"/>
              </a:defRPr>
            </a:lvl8pPr>
            <a:lvl9pPr eaLnBrk="0" fontAlgn="base" hangingPunct="0">
              <a:spcBef>
                <a:spcPct val="0"/>
              </a:spcBef>
              <a:spcAft>
                <a:spcPct val="0"/>
              </a:spcAft>
              <a:tabLst>
                <a:tab pos="2914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400" b="1" i="0" u="none" strike="noStrike" cap="none" normalizeH="0" baseline="0" dirty="0" smtClean="0">
                <a:ln>
                  <a:noFill/>
                </a:ln>
                <a:effectLst/>
                <a:latin typeface="Segoe UI" panose="020B0502040204020203" pitchFamily="34" charset="0"/>
                <a:ea typeface="Calibri" panose="020F0502020204030204" pitchFamily="34" charset="0"/>
                <a:cs typeface="Segoe UI" panose="020B0502040204020203" pitchFamily="34" charset="0"/>
              </a:rPr>
              <a:t>Part A:</a:t>
            </a:r>
            <a:r>
              <a:rPr kumimoji="0" lang="en-US" altLang="en-US" sz="2400" b="1" i="0" u="none" strike="noStrike" cap="none" normalizeH="0" dirty="0" smtClean="0">
                <a:ln>
                  <a:noFill/>
                </a:ln>
                <a:effectLst/>
                <a:latin typeface="Segoe UI" panose="020B0502040204020203" pitchFamily="34" charset="0"/>
                <a:ea typeface="Calibri" panose="020F0502020204030204" pitchFamily="34" charset="0"/>
                <a:cs typeface="Segoe UI" panose="020B0502040204020203" pitchFamily="34" charset="0"/>
              </a:rPr>
              <a:t>  Classification and definitions of the </a:t>
            </a:r>
            <a:r>
              <a:rPr kumimoji="0" lang="en-US" altLang="en-US" sz="2400" b="1" i="0" u="none" strike="noStrike" cap="none" normalizeH="0" dirty="0" smtClean="0">
                <a:ln>
                  <a:noFill/>
                </a:ln>
                <a:effectLst/>
                <a:latin typeface="Segoe UI" panose="020B0502040204020203" pitchFamily="34" charset="0"/>
                <a:ea typeface="Calibri" panose="020F0502020204030204" pitchFamily="34" charset="0"/>
                <a:cs typeface="Segoe UI" panose="020B0502040204020203" pitchFamily="34" charset="0"/>
              </a:rPr>
              <a:t>indicators</a:t>
            </a:r>
          </a:p>
          <a:p>
            <a:pPr marL="0" marR="0" lvl="0" indent="0" algn="l" defTabSz="914400" rtl="0" eaLnBrk="0" fontAlgn="base" latinLnBrk="0" hangingPunct="0">
              <a:lnSpc>
                <a:spcPct val="100000"/>
              </a:lnSpc>
              <a:spcBef>
                <a:spcPct val="0"/>
              </a:spcBef>
              <a:spcAft>
                <a:spcPct val="0"/>
              </a:spcAft>
              <a:buClrTx/>
              <a:buSzTx/>
              <a:buFontTx/>
              <a:buNone/>
              <a:tabLst>
                <a:tab pos="465138" algn="l"/>
                <a:tab pos="2914650" algn="l"/>
              </a:tabLst>
            </a:pPr>
            <a:r>
              <a:rPr lang="en-US" altLang="en-US" sz="2400" b="1" dirty="0" smtClean="0">
                <a:latin typeface="Segoe UI" panose="020B0502040204020203" pitchFamily="34" charset="0"/>
                <a:ea typeface="Calibri" panose="020F0502020204030204" pitchFamily="34" charset="0"/>
                <a:cs typeface="Segoe UI" panose="020B0502040204020203" pitchFamily="34" charset="0"/>
              </a:rPr>
              <a:t>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There are over 150 indicators in current use</a:t>
            </a:r>
          </a:p>
          <a:p>
            <a:pPr marL="0" marR="0" lvl="0" indent="0" algn="l" defTabSz="914400" rtl="0" eaLnBrk="0" fontAlgn="base" latinLnBrk="0" hangingPunct="0">
              <a:lnSpc>
                <a:spcPct val="100000"/>
              </a:lnSpc>
              <a:spcBef>
                <a:spcPct val="0"/>
              </a:spcBef>
              <a:spcAft>
                <a:spcPct val="0"/>
              </a:spcAft>
              <a:buClrTx/>
              <a:buSzTx/>
              <a:buFontTx/>
              <a:buNone/>
              <a:tabLst>
                <a:tab pos="465138" algn="l"/>
                <a:tab pos="914400" algn="l"/>
                <a:tab pos="2914650" algn="l"/>
              </a:tabLst>
            </a:pPr>
            <a:r>
              <a:rPr lang="en-US" altLang="en-US" sz="2400" dirty="0">
                <a:latin typeface="Segoe UI" panose="020B0502040204020203" pitchFamily="34" charset="0"/>
                <a:ea typeface="Calibri" panose="020F0502020204030204" pitchFamily="34" charset="0"/>
                <a:cs typeface="Segoe UI" panose="020B0502040204020203" pitchFamily="34" charset="0"/>
              </a:rPr>
              <a:t>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We will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focus on 33 distinct measures in 8 categories</a:t>
            </a:r>
          </a:p>
          <a:p>
            <a:pPr marL="0" marR="0" lvl="0" indent="0" algn="l" defTabSz="914400" rtl="0" eaLnBrk="0" fontAlgn="base" latinLnBrk="0" hangingPunct="0">
              <a:lnSpc>
                <a:spcPct val="100000"/>
              </a:lnSpc>
              <a:spcBef>
                <a:spcPct val="0"/>
              </a:spcBef>
              <a:spcAft>
                <a:spcPct val="0"/>
              </a:spcAft>
              <a:buClrTx/>
              <a:buSzTx/>
              <a:buFontTx/>
              <a:buNone/>
              <a:tabLst>
                <a:tab pos="465138" algn="l"/>
                <a:tab pos="2914650" algn="l"/>
              </a:tabLst>
            </a:pPr>
            <a:r>
              <a:rPr lang="en-US" altLang="en-US" sz="2400" dirty="0">
                <a:latin typeface="Segoe UI" panose="020B0502040204020203" pitchFamily="34" charset="0"/>
                <a:ea typeface="Calibri" panose="020F0502020204030204" pitchFamily="34" charset="0"/>
                <a:cs typeface="Segoe UI" panose="020B0502040204020203" pitchFamily="34" charset="0"/>
              </a:rPr>
              <a:t>	</a:t>
            </a:r>
            <a:endParaRPr kumimoji="0" lang="en-US" altLang="en-US" sz="2000" b="0" i="0" u="none" strike="noStrike" cap="none" normalizeH="0" baseline="0" dirty="0" smtClean="0">
              <a:ln>
                <a:noFill/>
              </a:ln>
              <a:effectLst/>
              <a:latin typeface="Segoe UI" panose="020B0502040204020203" pitchFamily="34" charset="0"/>
              <a:ea typeface="Calibri" panose="020F0502020204030204" pitchFamily="34" charset="0"/>
              <a:cs typeface="Segoe UI" panose="020B0502040204020203" pitchFamily="34" charset="0"/>
            </a:endParaRPr>
          </a:p>
          <a:p>
            <a:pPr lvl="0">
              <a:tabLst>
                <a:tab pos="465138" algn="l"/>
                <a:tab pos="2914650" algn="l"/>
              </a:tabLst>
            </a:pPr>
            <a:r>
              <a:rPr lang="en-US" altLang="en-US" sz="2400" b="1" dirty="0" smtClean="0">
                <a:latin typeface="Segoe UI" panose="020B0502040204020203" pitchFamily="34" charset="0"/>
                <a:ea typeface="Calibri" panose="020F0502020204030204" pitchFamily="34" charset="0"/>
                <a:cs typeface="Segoe UI" panose="020B0502040204020203" pitchFamily="34" charset="0"/>
              </a:rPr>
              <a:t>Part </a:t>
            </a:r>
            <a:r>
              <a:rPr lang="en-US" altLang="en-US" sz="2400" b="1" dirty="0" smtClean="0">
                <a:latin typeface="Segoe UI" panose="020B0502040204020203" pitchFamily="34" charset="0"/>
                <a:ea typeface="Calibri" panose="020F0502020204030204" pitchFamily="34" charset="0"/>
                <a:cs typeface="Segoe UI" panose="020B0502040204020203" pitchFamily="34" charset="0"/>
              </a:rPr>
              <a:t>B:  Interpretation and use of the indicators</a:t>
            </a:r>
          </a:p>
          <a:p>
            <a:pPr lvl="0">
              <a:tabLst>
                <a:tab pos="465138" algn="l"/>
                <a:tab pos="2914650" algn="l"/>
              </a:tabLst>
            </a:pPr>
            <a:r>
              <a:rPr lang="en-US" altLang="en-US" sz="2400" dirty="0" smtClean="0">
                <a:latin typeface="Segoe UI" panose="020B0502040204020203" pitchFamily="34" charset="0"/>
                <a:ea typeface="Calibri" panose="020F0502020204030204" pitchFamily="34" charset="0"/>
                <a:cs typeface="Segoe UI" panose="020B0502040204020203" pitchFamily="34" charset="0"/>
              </a:rPr>
              <a:t>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Form groups of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3-6 people around a category of indicator</a:t>
            </a:r>
          </a:p>
          <a:p>
            <a:pPr lvl="0">
              <a:tabLst>
                <a:tab pos="465138" algn="l"/>
                <a:tab pos="914400" algn="l"/>
                <a:tab pos="2914650" algn="l"/>
              </a:tabLst>
            </a:pPr>
            <a:r>
              <a:rPr lang="en-US" altLang="en-US" sz="2400" dirty="0">
                <a:latin typeface="Segoe UI" panose="020B0502040204020203" pitchFamily="34" charset="0"/>
                <a:ea typeface="Calibri" panose="020F0502020204030204" pitchFamily="34" charset="0"/>
                <a:cs typeface="Segoe UI" panose="020B0502040204020203" pitchFamily="34" charset="0"/>
              </a:rPr>
              <a:t>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that is particularly important for your work, to discuss:</a:t>
            </a:r>
          </a:p>
          <a:p>
            <a:pPr lvl="0">
              <a:spcBef>
                <a:spcPts val="600"/>
              </a:spcBef>
              <a:tabLst>
                <a:tab pos="465138" algn="l"/>
                <a:tab pos="914400" algn="l"/>
                <a:tab pos="1379538" algn="l"/>
                <a:tab pos="2914650"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1. What </a:t>
            </a:r>
            <a:r>
              <a:rPr lang="en-US" altLang="en-US" sz="2000" b="1" dirty="0">
                <a:latin typeface="Segoe UI" panose="020B0502040204020203" pitchFamily="34" charset="0"/>
                <a:ea typeface="Calibri" panose="020F0502020204030204" pitchFamily="34" charset="0"/>
                <a:cs typeface="Segoe UI" panose="020B0502040204020203" pitchFamily="34" charset="0"/>
              </a:rPr>
              <a:t>best practices </a:t>
            </a:r>
            <a:r>
              <a:rPr lang="en-US" altLang="en-US" sz="2000" dirty="0">
                <a:latin typeface="Segoe UI" panose="020B0502040204020203" pitchFamily="34" charset="0"/>
                <a:ea typeface="Calibri" panose="020F0502020204030204" pitchFamily="34" charset="0"/>
                <a:cs typeface="Segoe UI" panose="020B0502040204020203" pitchFamily="34" charset="0"/>
              </a:rPr>
              <a:t>can you recommend</a:t>
            </a:r>
            <a:r>
              <a:rPr lang="en-US" altLang="en-US" sz="2000" dirty="0" smtClean="0">
                <a:latin typeface="Segoe UI" panose="020B0502040204020203" pitchFamily="34" charset="0"/>
                <a:ea typeface="Calibri" panose="020F0502020204030204" pitchFamily="34" charset="0"/>
                <a:cs typeface="Segoe UI" panose="020B0502040204020203" pitchFamily="34" charset="0"/>
              </a:rPr>
              <a:t>?</a:t>
            </a:r>
          </a:p>
          <a:p>
            <a:pPr lvl="0">
              <a:spcBef>
                <a:spcPts val="600"/>
              </a:spcBef>
              <a:tabLst>
                <a:tab pos="465138" algn="l"/>
                <a:tab pos="914400" algn="l"/>
                <a:tab pos="1379538"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2. What </a:t>
            </a:r>
            <a:r>
              <a:rPr lang="en-US" altLang="en-US" sz="2000" b="1" dirty="0">
                <a:latin typeface="Segoe UI" panose="020B0502040204020203" pitchFamily="34" charset="0"/>
                <a:ea typeface="Calibri" panose="020F0502020204030204" pitchFamily="34" charset="0"/>
                <a:cs typeface="Segoe UI" panose="020B0502040204020203" pitchFamily="34" charset="0"/>
              </a:rPr>
              <a:t>common pitfalls</a:t>
            </a:r>
            <a:r>
              <a:rPr lang="en-US" altLang="en-US" sz="2000" dirty="0">
                <a:latin typeface="Segoe UI" panose="020B0502040204020203" pitchFamily="34" charset="0"/>
                <a:ea typeface="Calibri" panose="020F0502020204030204" pitchFamily="34" charset="0"/>
                <a:cs typeface="Segoe UI" panose="020B0502040204020203" pitchFamily="34" charset="0"/>
              </a:rPr>
              <a:t> would you warn against?</a:t>
            </a:r>
          </a:p>
          <a:p>
            <a:pPr lvl="0">
              <a:spcBef>
                <a:spcPts val="600"/>
              </a:spcBef>
              <a:tabLst>
                <a:tab pos="465138" algn="l"/>
                <a:tab pos="914400" algn="l"/>
                <a:tab pos="1379538"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3. What </a:t>
            </a:r>
            <a:r>
              <a:rPr lang="en-US" altLang="en-US" sz="2000" b="1" dirty="0" smtClean="0">
                <a:latin typeface="Segoe UI" panose="020B0502040204020203" pitchFamily="34" charset="0"/>
                <a:ea typeface="Calibri" panose="020F0502020204030204" pitchFamily="34" charset="0"/>
                <a:cs typeface="Segoe UI" panose="020B0502040204020203" pitchFamily="34" charset="0"/>
              </a:rPr>
              <a:t>priorities for action </a:t>
            </a:r>
            <a:r>
              <a:rPr lang="en-US" altLang="en-US" sz="2000" dirty="0" smtClean="0">
                <a:latin typeface="Segoe UI" panose="020B0502040204020203" pitchFamily="34" charset="0"/>
                <a:ea typeface="Calibri" panose="020F0502020204030204" pitchFamily="34" charset="0"/>
                <a:cs typeface="Segoe UI" panose="020B0502040204020203" pitchFamily="34" charset="0"/>
              </a:rPr>
              <a:t>can </a:t>
            </a:r>
            <a:r>
              <a:rPr lang="en-US" altLang="en-US" sz="2000" dirty="0">
                <a:latin typeface="Segoe UI" panose="020B0502040204020203" pitchFamily="34" charset="0"/>
                <a:ea typeface="Calibri" panose="020F0502020204030204" pitchFamily="34" charset="0"/>
                <a:cs typeface="Segoe UI" panose="020B0502040204020203" pitchFamily="34" charset="0"/>
              </a:rPr>
              <a:t>you </a:t>
            </a:r>
            <a:r>
              <a:rPr lang="en-US" altLang="en-US" sz="2000" dirty="0" smtClean="0">
                <a:latin typeface="Segoe UI" panose="020B0502040204020203" pitchFamily="34" charset="0"/>
                <a:ea typeface="Calibri" panose="020F0502020204030204" pitchFamily="34" charset="0"/>
                <a:cs typeface="Segoe UI" panose="020B0502040204020203" pitchFamily="34" charset="0"/>
              </a:rPr>
              <a:t>identify</a:t>
            </a:r>
            <a:endParaRPr lang="en-US" altLang="en-US" sz="2000" dirty="0">
              <a:latin typeface="Segoe UI" panose="020B0502040204020203" pitchFamily="34" charset="0"/>
              <a:ea typeface="Calibri" panose="020F0502020204030204" pitchFamily="34" charset="0"/>
              <a:cs typeface="Segoe UI" panose="020B0502040204020203" pitchFamily="34" charset="0"/>
            </a:endParaRPr>
          </a:p>
          <a:p>
            <a:pPr lvl="0">
              <a:spcBef>
                <a:spcPts val="600"/>
              </a:spcBef>
              <a:tabLst>
                <a:tab pos="465138" algn="l"/>
                <a:tab pos="914400" algn="l"/>
                <a:tab pos="1379538" algn="l"/>
                <a:tab pos="1828800"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a:t>
            </a:r>
            <a:r>
              <a:rPr lang="en-US" altLang="en-US" sz="2000" b="1" dirty="0" smtClean="0">
                <a:latin typeface="Segoe UI" panose="020B0502040204020203" pitchFamily="34" charset="0"/>
                <a:ea typeface="Calibri" panose="020F0502020204030204" pitchFamily="34" charset="0"/>
                <a:cs typeface="Segoe UI" panose="020B0502040204020203" pitchFamily="34" charset="0"/>
              </a:rPr>
              <a:t>for research </a:t>
            </a:r>
            <a:r>
              <a:rPr lang="en-US" altLang="en-US" sz="2000" dirty="0">
                <a:latin typeface="Segoe UI" panose="020B0502040204020203" pitchFamily="34" charset="0"/>
                <a:ea typeface="Calibri" panose="020F0502020204030204" pitchFamily="34" charset="0"/>
                <a:cs typeface="Segoe UI" panose="020B0502040204020203" pitchFamily="34" charset="0"/>
              </a:rPr>
              <a:t>in agriculture, nutrition and health;</a:t>
            </a:r>
          </a:p>
          <a:p>
            <a:pPr lvl="0">
              <a:spcBef>
                <a:spcPts val="600"/>
              </a:spcBef>
              <a:tabLst>
                <a:tab pos="465138" algn="l"/>
                <a:tab pos="914400" algn="l"/>
                <a:tab pos="1379538"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a:t>
            </a:r>
            <a:r>
              <a:rPr lang="en-US" altLang="en-US" sz="2000" b="1" dirty="0" smtClean="0">
                <a:latin typeface="Segoe UI" panose="020B0502040204020203" pitchFamily="34" charset="0"/>
                <a:ea typeface="Calibri" panose="020F0502020204030204" pitchFamily="34" charset="0"/>
                <a:cs typeface="Segoe UI" panose="020B0502040204020203" pitchFamily="34" charset="0"/>
              </a:rPr>
              <a:t>for policymaking </a:t>
            </a:r>
            <a:r>
              <a:rPr lang="en-US" altLang="en-US" sz="2000" dirty="0">
                <a:latin typeface="Segoe UI" panose="020B0502040204020203" pitchFamily="34" charset="0"/>
                <a:ea typeface="Calibri" panose="020F0502020204030204" pitchFamily="34" charset="0"/>
                <a:cs typeface="Segoe UI" panose="020B0502040204020203" pitchFamily="34" charset="0"/>
              </a:rPr>
              <a:t>at global, national and local levels;</a:t>
            </a:r>
          </a:p>
          <a:p>
            <a:pPr lvl="0">
              <a:spcBef>
                <a:spcPts val="600"/>
              </a:spcBef>
              <a:tabLst>
                <a:tab pos="465138" algn="l"/>
                <a:tab pos="914400" algn="l"/>
                <a:tab pos="1379538" algn="l"/>
              </a:tabLst>
            </a:pPr>
            <a:r>
              <a:rPr lang="en-US" altLang="en-US" sz="2000" dirty="0" smtClean="0">
                <a:latin typeface="Segoe UI" panose="020B0502040204020203" pitchFamily="34" charset="0"/>
                <a:ea typeface="Calibri" panose="020F0502020204030204" pitchFamily="34" charset="0"/>
                <a:cs typeface="Segoe UI" panose="020B0502040204020203" pitchFamily="34" charset="0"/>
              </a:rPr>
              <a:t>				--</a:t>
            </a:r>
            <a:r>
              <a:rPr lang="en-US" altLang="en-US" sz="2000" b="1" dirty="0" smtClean="0">
                <a:latin typeface="Segoe UI" panose="020B0502040204020203" pitchFamily="34" charset="0"/>
                <a:ea typeface="Calibri" panose="020F0502020204030204" pitchFamily="34" charset="0"/>
                <a:cs typeface="Segoe UI" panose="020B0502040204020203" pitchFamily="34" charset="0"/>
              </a:rPr>
              <a:t>for program </a:t>
            </a:r>
            <a:r>
              <a:rPr lang="en-US" altLang="en-US" sz="2000" b="1" dirty="0">
                <a:latin typeface="Segoe UI" panose="020B0502040204020203" pitchFamily="34" charset="0"/>
                <a:ea typeface="Calibri" panose="020F0502020204030204" pitchFamily="34" charset="0"/>
                <a:cs typeface="Segoe UI" panose="020B0502040204020203" pitchFamily="34" charset="0"/>
              </a:rPr>
              <a:t>management </a:t>
            </a:r>
            <a:r>
              <a:rPr lang="en-US" altLang="en-US" sz="2000" dirty="0">
                <a:latin typeface="Segoe UI" panose="020B0502040204020203" pitchFamily="34" charset="0"/>
                <a:ea typeface="Calibri" panose="020F0502020204030204" pitchFamily="34" charset="0"/>
                <a:cs typeface="Segoe UI" panose="020B0502040204020203" pitchFamily="34" charset="0"/>
              </a:rPr>
              <a:t>in agriculture and </a:t>
            </a:r>
            <a:r>
              <a:rPr lang="en-US" altLang="en-US" sz="2000" dirty="0" smtClean="0">
                <a:latin typeface="Segoe UI" panose="020B0502040204020203" pitchFamily="34" charset="0"/>
                <a:ea typeface="Calibri" panose="020F0502020204030204" pitchFamily="34" charset="0"/>
                <a:cs typeface="Segoe UI" panose="020B0502040204020203" pitchFamily="34" charset="0"/>
              </a:rPr>
              <a:t>nutrition</a:t>
            </a:r>
          </a:p>
          <a:p>
            <a:pPr lvl="0">
              <a:spcBef>
                <a:spcPts val="600"/>
              </a:spcBef>
              <a:tabLst>
                <a:tab pos="465138" algn="l"/>
                <a:tab pos="914400" algn="l"/>
                <a:tab pos="1379538" algn="l"/>
              </a:tabLst>
            </a:pPr>
            <a:r>
              <a:rPr lang="en-US" altLang="en-US" sz="2000" dirty="0">
                <a:latin typeface="Segoe UI" panose="020B0502040204020203" pitchFamily="34" charset="0"/>
                <a:ea typeface="Calibri" panose="020F0502020204030204" pitchFamily="34" charset="0"/>
                <a:cs typeface="Segoe UI" panose="020B0502040204020203" pitchFamily="34" charset="0"/>
              </a:rPr>
              <a:t>	</a:t>
            </a:r>
            <a:r>
              <a:rPr lang="en-US" altLang="en-US" sz="2400" dirty="0" smtClean="0">
                <a:latin typeface="Segoe UI" panose="020B0502040204020203" pitchFamily="34" charset="0"/>
                <a:ea typeface="Calibri" panose="020F0502020204030204" pitchFamily="34" charset="0"/>
                <a:cs typeface="Segoe UI" panose="020B0502040204020203" pitchFamily="34" charset="0"/>
              </a:rPr>
              <a:t>Then report back to compare your views with other groups</a:t>
            </a:r>
            <a:endParaRPr lang="en-US" altLang="en-US" sz="2000" dirty="0">
              <a:latin typeface="Segoe UI" panose="020B0502040204020203" pitchFamily="34" charset="0"/>
              <a:ea typeface="Calibri" panose="020F0502020204030204" pitchFamily="34" charset="0"/>
              <a:cs typeface="Segoe UI" panose="020B0502040204020203" pitchFamily="34" charset="0"/>
            </a:endParaRPr>
          </a:p>
          <a:p>
            <a:pPr lvl="0">
              <a:spcBef>
                <a:spcPts val="600"/>
              </a:spcBef>
              <a:tabLst>
                <a:tab pos="465138" algn="l"/>
                <a:tab pos="914400" algn="l"/>
                <a:tab pos="1379538" algn="l"/>
              </a:tabLst>
            </a:pPr>
            <a:endParaRPr kumimoji="0" lang="en-US" altLang="en-US" sz="2000" i="0" u="none" strike="noStrike" cap="none" normalizeH="0" baseline="0" dirty="0" smtClean="0">
              <a:ln>
                <a:noFill/>
              </a:ln>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8146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777777"/>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777777"/>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777777"/>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777777"/>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777777"/>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rgbClr val="777777"/>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Our goal is to guide </a:t>
            </a:r>
            <a:r>
              <a:rPr lang="en-US" b="1" i="1" dirty="0" smtClean="0">
                <a:solidFill>
                  <a:schemeClr val="bg1"/>
                </a:solidFill>
              </a:rPr>
              <a:t>measurement</a:t>
            </a:r>
            <a:endParaRPr lang="en-GB" i="1" dirty="0"/>
          </a:p>
        </p:txBody>
      </p:sp>
      <p:sp>
        <p:nvSpPr>
          <p:cNvPr id="6" name="Rectangle 5"/>
          <p:cNvSpPr/>
          <p:nvPr/>
        </p:nvSpPr>
        <p:spPr>
          <a:xfrm>
            <a:off x="152400" y="868226"/>
            <a:ext cx="5436040" cy="461665"/>
          </a:xfrm>
          <a:prstGeom prst="rect">
            <a:avLst/>
          </a:prstGeom>
        </p:spPr>
        <p:txBody>
          <a:bodyPr wrap="none">
            <a:spAutoFit/>
          </a:bodyPr>
          <a:lstStyle/>
          <a:p>
            <a:r>
              <a:rPr lang="en-US" sz="2400" b="1" dirty="0" smtClean="0">
                <a:solidFill>
                  <a:schemeClr val="accent1">
                    <a:lumMod val="75000"/>
                  </a:schemeClr>
                </a:solidFill>
              </a:rPr>
              <a:t>Many things are attributes of individuals</a:t>
            </a:r>
            <a:endParaRPr lang="en-GB" sz="2400" dirty="0">
              <a:solidFill>
                <a:schemeClr val="accent1">
                  <a:lumMod val="75000"/>
                </a:schemeClr>
              </a:solidFill>
            </a:endParaRPr>
          </a:p>
        </p:txBody>
      </p:sp>
      <p:sp>
        <p:nvSpPr>
          <p:cNvPr id="3" name="Rectangle 2"/>
          <p:cNvSpPr/>
          <p:nvPr/>
        </p:nvSpPr>
        <p:spPr>
          <a:xfrm>
            <a:off x="-76200" y="6294527"/>
            <a:ext cx="9220199" cy="584775"/>
          </a:xfrm>
          <a:prstGeom prst="rect">
            <a:avLst/>
          </a:prstGeom>
        </p:spPr>
        <p:txBody>
          <a:bodyPr wrap="square">
            <a:spAutoFit/>
          </a:bodyPr>
          <a:lstStyle/>
          <a:p>
            <a:r>
              <a:rPr lang="en-US" sz="1600" dirty="0" smtClean="0"/>
              <a:t>Photo </a:t>
            </a:r>
            <a:r>
              <a:rPr lang="en-US" sz="1600" dirty="0"/>
              <a:t>credits:  Country map is public </a:t>
            </a:r>
            <a:r>
              <a:rPr lang="en-US" sz="1600" dirty="0" smtClean="0"/>
              <a:t>domain, market </a:t>
            </a:r>
            <a:r>
              <a:rPr lang="en-US" sz="1600" dirty="0"/>
              <a:t>photo </a:t>
            </a:r>
            <a:r>
              <a:rPr lang="en-US" sz="1600" dirty="0" smtClean="0"/>
              <a:t>is by </a:t>
            </a:r>
            <a:r>
              <a:rPr lang="en-US" sz="1600" dirty="0"/>
              <a:t>Bernal (2006) licensed under </a:t>
            </a:r>
            <a:r>
              <a:rPr lang="en-US" sz="1600" dirty="0" smtClean="0"/>
              <a:t>CC, </a:t>
            </a:r>
            <a:r>
              <a:rPr lang="en-US" sz="1600" dirty="0"/>
              <a:t>photos of household interview and </a:t>
            </a:r>
            <a:r>
              <a:rPr lang="en-US" sz="1600" dirty="0" smtClean="0"/>
              <a:t>child </a:t>
            </a:r>
            <a:r>
              <a:rPr lang="en-US" sz="1600" dirty="0"/>
              <a:t>height measurement </a:t>
            </a:r>
            <a:r>
              <a:rPr lang="en-US" sz="1600" dirty="0" smtClean="0"/>
              <a:t>are </a:t>
            </a:r>
            <a:r>
              <a:rPr lang="en-US" sz="1600" dirty="0"/>
              <a:t>from Bekele </a:t>
            </a:r>
            <a:r>
              <a:rPr lang="en-US" sz="1600" dirty="0" err="1" smtClean="0"/>
              <a:t>Megersa</a:t>
            </a:r>
            <a:r>
              <a:rPr lang="en-US" sz="1600" dirty="0" smtClean="0"/>
              <a:t> (IMMANA Postdoctoral Fellow).</a:t>
            </a:r>
            <a:endParaRPr lang="en-US" sz="1600" dirty="0">
              <a:latin typeface="+mj-lt"/>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381000" y="1329891"/>
            <a:ext cx="8616035" cy="5052433"/>
          </a:xfrm>
          <a:prstGeom prst="rect">
            <a:avLst/>
          </a:prstGeom>
        </p:spPr>
      </p:pic>
      <p:sp>
        <p:nvSpPr>
          <p:cNvPr id="8" name="Rectangle 7"/>
          <p:cNvSpPr/>
          <p:nvPr/>
        </p:nvSpPr>
        <p:spPr>
          <a:xfrm>
            <a:off x="1981200" y="5130618"/>
            <a:ext cx="4114800" cy="395173"/>
          </a:xfrm>
          <a:prstGeom prst="rect">
            <a:avLst/>
          </a:prstGeom>
          <a:solidFill>
            <a:schemeClr val="bg1">
              <a:lumMod val="75000"/>
            </a:schemeClr>
          </a:solidFill>
          <a:ln>
            <a:noFill/>
          </a:ln>
        </p:spPr>
        <p:txBody>
          <a:bodyPr wrap="square">
            <a:spAutoFit/>
          </a:bodyPr>
          <a:lstStyle/>
          <a:p>
            <a:pPr algn="r">
              <a:lnSpc>
                <a:spcPct val="80000"/>
              </a:lnSpc>
            </a:pPr>
            <a:r>
              <a:rPr lang="en-US" sz="2400" b="1" dirty="0" smtClean="0"/>
              <a:t>For example this boy’s height:</a:t>
            </a:r>
            <a:endParaRPr lang="en-GB" sz="2400" dirty="0"/>
          </a:p>
        </p:txBody>
      </p:sp>
    </p:spTree>
    <p:extLst>
      <p:ext uri="{BB962C8B-B14F-4D97-AF65-F5344CB8AC3E}">
        <p14:creationId xmlns:p14="http://schemas.microsoft.com/office/powerpoint/2010/main" val="15100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We use 8 categories to review 33 indicators</a:t>
            </a:r>
            <a:endParaRPr lang="en-GB" dirty="0"/>
          </a:p>
        </p:txBody>
      </p:sp>
      <p:sp>
        <p:nvSpPr>
          <p:cNvPr id="6" name="Rectangle 5"/>
          <p:cNvSpPr/>
          <p:nvPr/>
        </p:nvSpPr>
        <p:spPr>
          <a:xfrm>
            <a:off x="762000" y="875102"/>
            <a:ext cx="7123873" cy="461665"/>
          </a:xfrm>
          <a:prstGeom prst="rect">
            <a:avLst/>
          </a:prstGeom>
        </p:spPr>
        <p:txBody>
          <a:bodyPr wrap="none">
            <a:spAutoFit/>
          </a:bodyPr>
          <a:lstStyle/>
          <a:p>
            <a:r>
              <a:rPr lang="en-US" sz="2400" b="1" dirty="0" smtClean="0">
                <a:solidFill>
                  <a:schemeClr val="accent1">
                    <a:lumMod val="75000"/>
                  </a:schemeClr>
                </a:solidFill>
              </a:rPr>
              <a:t>Classifying the indicators by what is actually observed:</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1524000" y="1447800"/>
            <a:ext cx="71628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just">
              <a:spcBef>
                <a:spcPts val="0"/>
              </a:spcBef>
              <a:buFont typeface="+mj-lt"/>
              <a:buAutoNum type="arabicPeriod"/>
            </a:pPr>
            <a:r>
              <a:rPr lang="en-US" sz="2000" b="1" dirty="0" smtClean="0"/>
              <a:t>National data</a:t>
            </a:r>
            <a:endParaRPr lang="en-US" sz="1800" dirty="0" smtClean="0"/>
          </a:p>
          <a:p>
            <a:pPr marL="400050" lvl="1" indent="0" algn="just">
              <a:spcBef>
                <a:spcPts val="0"/>
              </a:spcBef>
              <a:buNone/>
            </a:pPr>
            <a:r>
              <a:rPr lang="en-US" sz="1600" dirty="0" smtClean="0"/>
              <a:t>– five indicators at country level, from national accounts or international trade</a:t>
            </a:r>
          </a:p>
          <a:p>
            <a:pPr marL="400050" lvl="1" indent="0" algn="just">
              <a:spcBef>
                <a:spcPts val="0"/>
              </a:spcBef>
              <a:buNone/>
            </a:pPr>
            <a:endParaRPr lang="en-US" sz="700" dirty="0" smtClean="0"/>
          </a:p>
          <a:p>
            <a:pPr marL="228600" indent="-228600" algn="just">
              <a:spcBef>
                <a:spcPts val="0"/>
              </a:spcBef>
              <a:buFont typeface="+mj-lt"/>
              <a:buAutoNum type="arabicPeriod"/>
            </a:pPr>
            <a:r>
              <a:rPr lang="en-US" sz="2000" b="1" dirty="0" smtClean="0"/>
              <a:t>Market data</a:t>
            </a:r>
            <a:endParaRPr lang="en-US" sz="1800" dirty="0" smtClean="0"/>
          </a:p>
          <a:p>
            <a:pPr marL="400050" lvl="1" indent="0" algn="just">
              <a:spcBef>
                <a:spcPts val="0"/>
              </a:spcBef>
              <a:buNone/>
            </a:pPr>
            <a:r>
              <a:rPr lang="en-US" sz="1600" dirty="0" smtClean="0"/>
              <a:t>– three indicators about markets, involving people located elsewhere</a:t>
            </a:r>
          </a:p>
          <a:p>
            <a:pPr marL="400050" lvl="1" indent="0" algn="just">
              <a:spcBef>
                <a:spcPts val="0"/>
              </a:spcBef>
              <a:buNone/>
            </a:pPr>
            <a:endParaRPr lang="en-US" sz="800" dirty="0" smtClean="0"/>
          </a:p>
          <a:p>
            <a:pPr marL="228600" indent="-228600" algn="just">
              <a:spcBef>
                <a:spcPts val="0"/>
              </a:spcBef>
              <a:buFont typeface="+mj-lt"/>
              <a:buAutoNum type="arabicPeriod"/>
            </a:pPr>
            <a:r>
              <a:rPr lang="en-US" sz="2000" b="1" dirty="0" smtClean="0"/>
              <a:t>Household or individual recall</a:t>
            </a:r>
            <a:endParaRPr lang="en-US" sz="1800" dirty="0" smtClean="0"/>
          </a:p>
          <a:p>
            <a:pPr marL="400050" lvl="1" indent="0" algn="just">
              <a:spcBef>
                <a:spcPts val="0"/>
              </a:spcBef>
              <a:buNone/>
            </a:pPr>
            <a:r>
              <a:rPr lang="en-US" sz="1600" dirty="0" smtClean="0"/>
              <a:t>– seven indicators from surveys about families or individuals</a:t>
            </a:r>
          </a:p>
          <a:p>
            <a:pPr marL="400050" lvl="1" indent="0" algn="just">
              <a:spcBef>
                <a:spcPts val="0"/>
              </a:spcBef>
              <a:buNone/>
            </a:pPr>
            <a:endParaRPr lang="en-US" sz="800" dirty="0" smtClean="0"/>
          </a:p>
          <a:p>
            <a:pPr marL="228600" indent="-228600" algn="just">
              <a:spcBef>
                <a:spcPts val="0"/>
              </a:spcBef>
              <a:buFont typeface="+mj-lt"/>
              <a:buAutoNum type="arabicPeriod"/>
            </a:pPr>
            <a:r>
              <a:rPr lang="en-US" sz="2000" b="1" dirty="0" smtClean="0"/>
              <a:t>Anthropometric measurement</a:t>
            </a:r>
            <a:endParaRPr lang="en-US" sz="1800" dirty="0" smtClean="0"/>
          </a:p>
          <a:p>
            <a:pPr marL="400050" lvl="1" indent="0" algn="just">
              <a:spcBef>
                <a:spcPts val="0"/>
              </a:spcBef>
              <a:buNone/>
            </a:pPr>
            <a:r>
              <a:rPr lang="en-US" sz="1600" dirty="0" smtClean="0"/>
              <a:t>– five indicators of body size, using heights and weights or circumferences</a:t>
            </a:r>
          </a:p>
          <a:p>
            <a:pPr marL="400050" lvl="1" indent="0" algn="just">
              <a:spcBef>
                <a:spcPts val="0"/>
              </a:spcBef>
              <a:buNone/>
            </a:pPr>
            <a:endParaRPr lang="en-US" sz="800" dirty="0" smtClean="0"/>
          </a:p>
          <a:p>
            <a:pPr marL="228600" indent="-228600" algn="just">
              <a:spcBef>
                <a:spcPts val="0"/>
              </a:spcBef>
              <a:buFont typeface="+mj-lt"/>
              <a:buAutoNum type="arabicPeriod"/>
            </a:pPr>
            <a:r>
              <a:rPr lang="en-US" sz="2000" b="1" dirty="0" smtClean="0"/>
              <a:t>Prevalence of Undernourishment</a:t>
            </a:r>
            <a:endParaRPr lang="en-US" sz="1800" dirty="0" smtClean="0"/>
          </a:p>
          <a:p>
            <a:pPr marL="400050" lvl="1" indent="0" algn="just">
              <a:spcBef>
                <a:spcPts val="0"/>
              </a:spcBef>
              <a:buNone/>
            </a:pPr>
            <a:r>
              <a:rPr lang="en-US" sz="1600" dirty="0" smtClean="0"/>
              <a:t>– two indicators that combine data from categories 1-4 </a:t>
            </a:r>
          </a:p>
          <a:p>
            <a:pPr marL="400050" lvl="1" indent="0" algn="just">
              <a:spcBef>
                <a:spcPts val="0"/>
              </a:spcBef>
              <a:buNone/>
            </a:pPr>
            <a:endParaRPr lang="en-US" sz="800" dirty="0" smtClean="0"/>
          </a:p>
          <a:p>
            <a:pPr marL="228600" indent="-228600" algn="just">
              <a:spcBef>
                <a:spcPts val="0"/>
              </a:spcBef>
              <a:buFont typeface="+mj-lt"/>
              <a:buAutoNum type="arabicPeriod"/>
            </a:pPr>
            <a:r>
              <a:rPr lang="en-US" sz="2000" b="1" dirty="0" smtClean="0"/>
              <a:t>Biomarkers and clinical data</a:t>
            </a:r>
            <a:endParaRPr lang="en-US" sz="2000" dirty="0" smtClean="0"/>
          </a:p>
          <a:p>
            <a:pPr marL="400050" lvl="1" indent="0" algn="just">
              <a:spcBef>
                <a:spcPts val="0"/>
              </a:spcBef>
              <a:buNone/>
            </a:pPr>
            <a:r>
              <a:rPr lang="en-US" sz="1600" dirty="0" smtClean="0"/>
              <a:t>– three indicators obtained from biological samples or clinical services</a:t>
            </a:r>
          </a:p>
          <a:p>
            <a:pPr marL="400050" lvl="1" indent="0" algn="just">
              <a:spcBef>
                <a:spcPts val="0"/>
              </a:spcBef>
              <a:buNone/>
            </a:pPr>
            <a:endParaRPr lang="en-US" sz="800" b="1" dirty="0" smtClean="0"/>
          </a:p>
          <a:p>
            <a:pPr marL="228600" indent="-228600" algn="just">
              <a:spcBef>
                <a:spcPts val="0"/>
              </a:spcBef>
              <a:buFont typeface="+mj-lt"/>
              <a:buAutoNum type="arabicPeriod"/>
            </a:pPr>
            <a:r>
              <a:rPr lang="en-US" sz="2000" b="1" dirty="0" smtClean="0"/>
              <a:t>Breastfeeding and sanitation</a:t>
            </a:r>
            <a:endParaRPr lang="en-US" sz="2000" dirty="0" smtClean="0"/>
          </a:p>
          <a:p>
            <a:pPr marL="400050" lvl="1" indent="0" algn="just">
              <a:spcBef>
                <a:spcPts val="0"/>
              </a:spcBef>
              <a:buNone/>
            </a:pPr>
            <a:r>
              <a:rPr lang="en-US" sz="1600" dirty="0" smtClean="0"/>
              <a:t>– four indicators about a mother-child dyad or a community</a:t>
            </a:r>
          </a:p>
          <a:p>
            <a:pPr marL="400050" lvl="1" indent="0" algn="just">
              <a:spcBef>
                <a:spcPts val="0"/>
              </a:spcBef>
              <a:buNone/>
            </a:pPr>
            <a:endParaRPr lang="en-US" sz="800" dirty="0"/>
          </a:p>
          <a:p>
            <a:pPr marL="228600" indent="-228600" algn="just">
              <a:spcBef>
                <a:spcPts val="0"/>
              </a:spcBef>
              <a:buFont typeface="+mj-lt"/>
              <a:buAutoNum type="arabicPeriod"/>
            </a:pPr>
            <a:r>
              <a:rPr lang="en-US" sz="2000" b="1" dirty="0" smtClean="0"/>
              <a:t>Composite and multidimensional measures</a:t>
            </a:r>
            <a:endParaRPr lang="en-US" sz="2000" dirty="0"/>
          </a:p>
          <a:p>
            <a:pPr marL="400050" lvl="1" indent="0" algn="just">
              <a:spcBef>
                <a:spcPts val="0"/>
              </a:spcBef>
              <a:buNone/>
            </a:pPr>
            <a:r>
              <a:rPr lang="en-US" sz="1600" dirty="0"/>
              <a:t>– </a:t>
            </a:r>
            <a:r>
              <a:rPr lang="en-US" sz="1600" dirty="0" smtClean="0"/>
              <a:t>four indicators that combine different kinds of observations</a:t>
            </a:r>
            <a:endParaRPr lang="en-US" sz="2000" dirty="0">
              <a:solidFill>
                <a:srgbClr val="C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12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rgbClr val="969696"/>
                                      </p:to>
                                    </p:animClr>
                                  </p:sub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2" end="12"/>
                                            </p:txEl>
                                          </p:spTgt>
                                        </p:tgtEl>
                                        <p:attrNameLst>
                                          <p:attrName>ppt_c</p:attrName>
                                        </p:attrNameLst>
                                      </p:cBhvr>
                                      <p:to>
                                        <a:srgbClr val="969696"/>
                                      </p:to>
                                    </p:animClr>
                                  </p:subTnLst>
                                </p:cTn>
                              </p:par>
                              <p:par>
                                <p:cTn id="31" presetID="1" presetClass="entr" presetSubtype="0" fill="hold" nodeType="withEffect">
                                  <p:stCondLst>
                                    <p:cond delay="0"/>
                                  </p:stCondLst>
                                  <p:childTnLst>
                                    <p:set>
                                      <p:cBhvr>
                                        <p:cTn id="32" dur="1" fill="hold">
                                          <p:stCondLst>
                                            <p:cond delay="0"/>
                                          </p:stCondLst>
                                        </p:cTn>
                                        <p:tgtEl>
                                          <p:spTgt spid="8">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3" end="13"/>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5" end="15"/>
                                            </p:txEl>
                                          </p:spTgt>
                                        </p:tgtEl>
                                        <p:attrNameLst>
                                          <p:attrName>ppt_c</p:attrName>
                                        </p:attrNameLst>
                                      </p:cBhvr>
                                      <p:to>
                                        <a:srgbClr val="969696"/>
                                      </p:to>
                                    </p:animClr>
                                  </p:subTnLst>
                                </p:cTn>
                              </p:par>
                              <p:par>
                                <p:cTn id="37" presetID="1" presetClass="entr" presetSubtype="0" fill="hold" nodeType="withEffect">
                                  <p:stCondLst>
                                    <p:cond delay="0"/>
                                  </p:stCondLst>
                                  <p:childTnLst>
                                    <p:set>
                                      <p:cBhvr>
                                        <p:cTn id="38" dur="1" fill="hold">
                                          <p:stCondLst>
                                            <p:cond delay="0"/>
                                          </p:stCondLst>
                                        </p:cTn>
                                        <p:tgtEl>
                                          <p:spTgt spid="8">
                                            <p:txEl>
                                              <p:pRg st="16" end="1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6" end="16"/>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8" end="1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8" end="18"/>
                                            </p:txEl>
                                          </p:spTgt>
                                        </p:tgtEl>
                                        <p:attrNameLst>
                                          <p:attrName>ppt_c</p:attrName>
                                        </p:attrNameLst>
                                      </p:cBhvr>
                                      <p:to>
                                        <a:srgbClr val="969696"/>
                                      </p:to>
                                    </p:animClr>
                                  </p:subTnLst>
                                </p:cTn>
                              </p:par>
                              <p:par>
                                <p:cTn id="43" presetID="1" presetClass="entr" presetSubtype="0" fill="hold" nodeType="withEffect">
                                  <p:stCondLst>
                                    <p:cond delay="0"/>
                                  </p:stCondLst>
                                  <p:childTnLst>
                                    <p:set>
                                      <p:cBhvr>
                                        <p:cTn id="44" dur="1" fill="hold">
                                          <p:stCondLst>
                                            <p:cond delay="0"/>
                                          </p:stCondLst>
                                        </p:cTn>
                                        <p:tgtEl>
                                          <p:spTgt spid="8">
                                            <p:txEl>
                                              <p:pRg st="19" end="1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9" end="19"/>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#1: National data</a:t>
            </a:r>
            <a:endParaRPr lang="en-GB" sz="3800" dirty="0"/>
          </a:p>
        </p:txBody>
      </p:sp>
      <p:sp>
        <p:nvSpPr>
          <p:cNvPr id="6" name="Rectangle 5"/>
          <p:cNvSpPr/>
          <p:nvPr/>
        </p:nvSpPr>
        <p:spPr>
          <a:xfrm>
            <a:off x="76200" y="1160376"/>
            <a:ext cx="6115136" cy="461665"/>
          </a:xfrm>
          <a:prstGeom prst="rect">
            <a:avLst/>
          </a:prstGeom>
        </p:spPr>
        <p:txBody>
          <a:bodyPr wrap="none">
            <a:spAutoFit/>
          </a:bodyPr>
          <a:lstStyle/>
          <a:p>
            <a:r>
              <a:rPr lang="en-US" sz="2400" b="1" dirty="0" smtClean="0">
                <a:solidFill>
                  <a:schemeClr val="accent1">
                    <a:lumMod val="75000"/>
                  </a:schemeClr>
                </a:solidFill>
              </a:rPr>
              <a:t>Five indicators observed at the country level:</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828800"/>
            <a:ext cx="82296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smtClean="0">
                <a:latin typeface="+mj-lt"/>
                <a:ea typeface="Segoe UI" pitchFamily="34" charset="0"/>
                <a:cs typeface="Segoe UI" pitchFamily="34" charset="0"/>
              </a:rPr>
              <a:t>From national accounts, reported to FAO in Food Balance Sheets:</a:t>
            </a:r>
          </a:p>
          <a:p>
            <a:pPr marL="0" indent="0" algn="just">
              <a:spcBef>
                <a:spcPts val="0"/>
              </a:spcBef>
              <a:buNone/>
              <a:tabLst>
                <a:tab pos="339725" algn="l"/>
              </a:tabLst>
            </a:pPr>
            <a:r>
              <a:rPr lang="en-US" sz="2000" dirty="0" smtClean="0">
                <a:latin typeface="+mj-lt"/>
                <a:ea typeface="Segoe UI" pitchFamily="34" charset="0"/>
                <a:cs typeface="Segoe UI" pitchFamily="34" charset="0"/>
              </a:rPr>
              <a:t>	1. Dietary </a:t>
            </a:r>
            <a:r>
              <a:rPr lang="en-US" sz="2000" dirty="0">
                <a:latin typeface="+mj-lt"/>
                <a:ea typeface="Segoe UI" pitchFamily="34" charset="0"/>
                <a:cs typeface="Segoe UI" pitchFamily="34" charset="0"/>
              </a:rPr>
              <a:t>energy in the food supply (kcal/capita, or </a:t>
            </a:r>
            <a:r>
              <a:rPr lang="en-US" sz="2000" dirty="0" err="1">
                <a:latin typeface="+mj-lt"/>
                <a:ea typeface="Segoe UI" pitchFamily="34" charset="0"/>
                <a:cs typeface="Segoe UI" pitchFamily="34" charset="0"/>
              </a:rPr>
              <a:t>pct</a:t>
            </a:r>
            <a:r>
              <a:rPr lang="en-US" sz="2000" dirty="0">
                <a:latin typeface="+mj-lt"/>
                <a:ea typeface="Segoe UI" pitchFamily="34" charset="0"/>
                <a:cs typeface="Segoe UI" pitchFamily="34" charset="0"/>
              </a:rPr>
              <a:t> of requirements</a:t>
            </a:r>
            <a:r>
              <a:rPr lang="en-US" sz="2000" dirty="0" smtClean="0">
                <a:latin typeface="+mj-lt"/>
                <a:ea typeface="Segoe UI" pitchFamily="34" charset="0"/>
                <a:cs typeface="Segoe UI" pitchFamily="34" charset="0"/>
              </a:rPr>
              <a:t>)</a:t>
            </a:r>
          </a:p>
          <a:p>
            <a:pPr marL="0" indent="0" algn="just">
              <a:spcBef>
                <a:spcPts val="0"/>
              </a:spcBef>
              <a:buNone/>
              <a:tabLst>
                <a:tab pos="339725" algn="l"/>
              </a:tabLst>
            </a:pPr>
            <a:r>
              <a:rPr lang="en-US" sz="2000" dirty="0" smtClean="0">
                <a:latin typeface="+mj-lt"/>
                <a:ea typeface="Segoe UI" pitchFamily="34" charset="0"/>
                <a:cs typeface="Segoe UI" pitchFamily="34" charset="0"/>
              </a:rPr>
              <a:t>	2. Dietary quality of the food supply (g/cap of each nutrient or food)</a:t>
            </a:r>
          </a:p>
          <a:p>
            <a:pPr marL="0" indent="0" algn="just">
              <a:spcBef>
                <a:spcPts val="0"/>
              </a:spcBef>
              <a:buNone/>
              <a:tabLst>
                <a:tab pos="339725" algn="l"/>
              </a:tabLst>
            </a:pPr>
            <a:r>
              <a:rPr lang="en-US" sz="2000" dirty="0" smtClean="0">
                <a:latin typeface="+mj-lt"/>
                <a:ea typeface="Segoe UI" pitchFamily="34" charset="0"/>
                <a:cs typeface="Segoe UI" pitchFamily="34" charset="0"/>
              </a:rPr>
              <a:t>	3. Diversity </a:t>
            </a:r>
            <a:r>
              <a:rPr lang="en-US" sz="2000" dirty="0">
                <a:latin typeface="+mj-lt"/>
                <a:ea typeface="Segoe UI" pitchFamily="34" charset="0"/>
                <a:cs typeface="Segoe UI" pitchFamily="34" charset="0"/>
              </a:rPr>
              <a:t>of food supply (</a:t>
            </a:r>
            <a:r>
              <a:rPr lang="en-US" sz="2000" dirty="0" smtClean="0">
                <a:latin typeface="+mj-lt"/>
                <a:ea typeface="Segoe UI" pitchFamily="34" charset="0"/>
                <a:cs typeface="Segoe UI" pitchFamily="34" charset="0"/>
              </a:rPr>
              <a:t>Shannon-type </a:t>
            </a:r>
            <a:r>
              <a:rPr lang="en-US" sz="2000" dirty="0">
                <a:latin typeface="+mj-lt"/>
                <a:ea typeface="Segoe UI" pitchFamily="34" charset="0"/>
                <a:cs typeface="Segoe UI" pitchFamily="34" charset="0"/>
              </a:rPr>
              <a:t>indexes of attributes or sources</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0" indent="0" algn="just">
              <a:spcBef>
                <a:spcPts val="0"/>
              </a:spcBef>
              <a:buNone/>
              <a:tabLst>
                <a:tab pos="339725" algn="l"/>
              </a:tabLst>
            </a:pPr>
            <a:r>
              <a:rPr lang="en-US" sz="2000" dirty="0" smtClean="0">
                <a:latin typeface="+mj-lt"/>
                <a:ea typeface="Segoe UI" pitchFamily="34" charset="0"/>
                <a:cs typeface="Segoe UI" pitchFamily="34" charset="0"/>
              </a:rPr>
              <a:t>	4. Variability </a:t>
            </a:r>
            <a:r>
              <a:rPr lang="en-US" sz="2000" dirty="0">
                <a:latin typeface="+mj-lt"/>
                <a:ea typeface="Segoe UI" pitchFamily="34" charset="0"/>
                <a:cs typeface="Segoe UI" pitchFamily="34" charset="0"/>
              </a:rPr>
              <a:t>of the food supply (std. deviations of kcal/capita over time</a:t>
            </a:r>
            <a:r>
              <a:rPr lang="en-US" sz="2000" dirty="0" smtClean="0">
                <a:latin typeface="+mj-lt"/>
                <a:ea typeface="Segoe UI" pitchFamily="34" charset="0"/>
                <a:cs typeface="Segoe UI" pitchFamily="34" charset="0"/>
              </a:rPr>
              <a:t>)</a:t>
            </a:r>
          </a:p>
          <a:p>
            <a:pPr marL="0" indent="0" algn="just">
              <a:spcBef>
                <a:spcPts val="0"/>
              </a:spcBef>
              <a:buNone/>
              <a:tabLst>
                <a:tab pos="339725" algn="l"/>
              </a:tabLst>
            </a:pPr>
            <a:endParaRPr lang="en-US" sz="2000" dirty="0">
              <a:latin typeface="+mj-lt"/>
              <a:ea typeface="Segoe UI" pitchFamily="34" charset="0"/>
              <a:cs typeface="Segoe UI" pitchFamily="34" charset="0"/>
            </a:endParaRPr>
          </a:p>
          <a:p>
            <a:pPr marL="0" indent="0" algn="just">
              <a:spcBef>
                <a:spcPts val="0"/>
              </a:spcBef>
              <a:buNone/>
              <a:tabLst>
                <a:tab pos="339725" algn="l"/>
              </a:tabLst>
            </a:pPr>
            <a:r>
              <a:rPr lang="en-US" sz="2000" b="1" dirty="0" smtClean="0">
                <a:ea typeface="Segoe UI" pitchFamily="34" charset="0"/>
                <a:cs typeface="Segoe UI" pitchFamily="34" charset="0"/>
              </a:rPr>
              <a:t>From government accounts, reported to IMF or UN agencies:</a:t>
            </a:r>
            <a:endParaRPr lang="en-US" sz="2000" b="1" dirty="0">
              <a:ea typeface="Segoe UI" pitchFamily="34" charset="0"/>
              <a:cs typeface="Segoe UI" pitchFamily="34" charset="0"/>
            </a:endParaRPr>
          </a:p>
          <a:p>
            <a:pPr marL="0" indent="0" algn="just">
              <a:spcBef>
                <a:spcPts val="0"/>
              </a:spcBef>
              <a:buNone/>
              <a:tabLst>
                <a:tab pos="339725" algn="l"/>
              </a:tabLst>
            </a:pPr>
            <a:r>
              <a:rPr lang="en-US" sz="2000" dirty="0" smtClean="0">
                <a:latin typeface="+mj-lt"/>
                <a:ea typeface="Segoe UI" pitchFamily="34" charset="0"/>
                <a:cs typeface="Segoe UI" pitchFamily="34" charset="0"/>
              </a:rPr>
              <a:t>	5. Public </a:t>
            </a:r>
            <a:r>
              <a:rPr lang="en-US" sz="2000" dirty="0">
                <a:latin typeface="+mj-lt"/>
                <a:ea typeface="Segoe UI" pitchFamily="34" charset="0"/>
                <a:cs typeface="Segoe UI" pitchFamily="34" charset="0"/>
              </a:rPr>
              <a:t>expenditure (</a:t>
            </a:r>
            <a:r>
              <a:rPr lang="en-US" sz="2000" dirty="0" err="1">
                <a:latin typeface="+mj-lt"/>
                <a:ea typeface="Segoe UI" pitchFamily="34" charset="0"/>
                <a:cs typeface="Segoe UI" pitchFamily="34" charset="0"/>
              </a:rPr>
              <a:t>pct</a:t>
            </a:r>
            <a:r>
              <a:rPr lang="en-US" sz="2000" dirty="0">
                <a:latin typeface="+mj-lt"/>
                <a:ea typeface="Segoe UI" pitchFamily="34" charset="0"/>
                <a:cs typeface="Segoe UI" pitchFamily="34" charset="0"/>
              </a:rPr>
              <a:t> of spending, or specific commitments)	</a:t>
            </a:r>
            <a:endParaRPr lang="en-US" sz="2000" dirty="0" smtClean="0">
              <a:latin typeface="+mj-lt"/>
              <a:ea typeface="Segoe UI" pitchFamily="34" charset="0"/>
              <a:cs typeface="Segoe UI" pitchFamily="34" charset="0"/>
            </a:endParaRPr>
          </a:p>
          <a:p>
            <a:pPr marL="0" indent="0" algn="just">
              <a:spcBef>
                <a:spcPts val="0"/>
              </a:spcBef>
              <a:buNone/>
              <a:tabLst>
                <a:tab pos="339725" algn="l"/>
              </a:tabLst>
            </a:pPr>
            <a:endParaRPr lang="en-US" sz="2000" dirty="0">
              <a:latin typeface="+mj-lt"/>
              <a:ea typeface="Segoe UI" pitchFamily="34" charset="0"/>
              <a:cs typeface="Segoe UI" pitchFamily="34" charset="0"/>
            </a:endParaRPr>
          </a:p>
          <a:p>
            <a:pPr marL="0" indent="0">
              <a:spcBef>
                <a:spcPts val="0"/>
              </a:spcBef>
              <a:buNone/>
              <a:tabLst>
                <a:tab pos="339725" algn="l"/>
              </a:tabLst>
            </a:pPr>
            <a:r>
              <a:rPr lang="en-US" sz="2000" i="1" dirty="0" smtClean="0"/>
              <a:t>These indicators use observations </a:t>
            </a:r>
            <a:r>
              <a:rPr lang="en-US" sz="2000" i="1" dirty="0"/>
              <a:t>that are initially made </a:t>
            </a:r>
            <a:r>
              <a:rPr lang="en-US" sz="2000" i="1" dirty="0" smtClean="0"/>
              <a:t>at </a:t>
            </a:r>
            <a:r>
              <a:rPr lang="en-US" sz="2000" i="1" dirty="0"/>
              <a:t>the country level, </a:t>
            </a:r>
            <a:r>
              <a:rPr lang="en-US" sz="2000" i="1" dirty="0" smtClean="0"/>
              <a:t>as administrative data for </a:t>
            </a:r>
            <a:r>
              <a:rPr lang="en-US" sz="2000" i="1" dirty="0"/>
              <a:t>the population as a whole.  </a:t>
            </a:r>
            <a:r>
              <a:rPr lang="en-US" sz="2000" i="1" dirty="0" smtClean="0"/>
              <a:t>Researchers can infer </a:t>
            </a:r>
            <a:r>
              <a:rPr lang="en-US" sz="2000" i="1" dirty="0"/>
              <a:t>the share attributable to a subset of the population, but the original data source is a </a:t>
            </a:r>
            <a:r>
              <a:rPr lang="en-US" sz="2000" i="1" dirty="0" smtClean="0"/>
              <a:t>national total or per-capita </a:t>
            </a:r>
            <a:r>
              <a:rPr lang="en-US" sz="2000" i="1" dirty="0"/>
              <a:t>average. </a:t>
            </a:r>
            <a:endParaRPr lang="en-US" sz="2000" i="1" dirty="0">
              <a:latin typeface="+mj-lt"/>
              <a:ea typeface="Segoe UI" pitchFamily="34" charset="0"/>
              <a:cs typeface="Segoe UI" pitchFamily="34" charset="0"/>
            </a:endParaRPr>
          </a:p>
        </p:txBody>
      </p:sp>
    </p:spTree>
    <p:extLst>
      <p:ext uri="{BB962C8B-B14F-4D97-AF65-F5344CB8AC3E}">
        <p14:creationId xmlns:p14="http://schemas.microsoft.com/office/powerpoint/2010/main" val="10708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#2: Market data</a:t>
            </a:r>
            <a:endParaRPr lang="en-GB" sz="3800" dirty="0"/>
          </a:p>
        </p:txBody>
      </p:sp>
      <p:sp>
        <p:nvSpPr>
          <p:cNvPr id="6" name="Rectangle 5"/>
          <p:cNvSpPr/>
          <p:nvPr/>
        </p:nvSpPr>
        <p:spPr>
          <a:xfrm>
            <a:off x="76200" y="1160376"/>
            <a:ext cx="8763618" cy="461665"/>
          </a:xfrm>
          <a:prstGeom prst="rect">
            <a:avLst/>
          </a:prstGeom>
        </p:spPr>
        <p:txBody>
          <a:bodyPr wrap="none">
            <a:spAutoFit/>
          </a:bodyPr>
          <a:lstStyle/>
          <a:p>
            <a:r>
              <a:rPr lang="en-US" sz="2400" b="1" dirty="0" smtClean="0">
                <a:solidFill>
                  <a:schemeClr val="accent1">
                    <a:lumMod val="75000"/>
                  </a:schemeClr>
                </a:solidFill>
              </a:rPr>
              <a:t>Three indicators observed in marketplaces, with many participants:</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981199"/>
            <a:ext cx="8229600" cy="3679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a:ea typeface="Segoe UI" pitchFamily="34" charset="0"/>
                <a:cs typeface="Segoe UI" pitchFamily="34" charset="0"/>
              </a:rPr>
              <a:t>From </a:t>
            </a:r>
            <a:r>
              <a:rPr lang="en-US" sz="2000" b="1" dirty="0" smtClean="0">
                <a:ea typeface="Segoe UI" pitchFamily="34" charset="0"/>
                <a:cs typeface="Segoe UI" pitchFamily="34" charset="0"/>
              </a:rPr>
              <a:t>price data, at any scale:</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Domestic </a:t>
            </a:r>
            <a:r>
              <a:rPr lang="en-US" sz="2000" dirty="0">
                <a:latin typeface="+mj-lt"/>
                <a:ea typeface="Segoe UI" pitchFamily="34" charset="0"/>
                <a:cs typeface="Segoe UI" pitchFamily="34" charset="0"/>
              </a:rPr>
              <a:t>food price index (local food prices relative to other prices</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Food </a:t>
            </a:r>
            <a:r>
              <a:rPr lang="en-US" sz="2000" dirty="0">
                <a:latin typeface="+mj-lt"/>
                <a:ea typeface="Segoe UI" pitchFamily="34" charset="0"/>
                <a:cs typeface="Segoe UI" pitchFamily="34" charset="0"/>
              </a:rPr>
              <a:t>affordability indexes (local food prices relative to labor earnings</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3. Volatility </a:t>
            </a:r>
            <a:r>
              <a:rPr lang="en-US" sz="2000" dirty="0">
                <a:latin typeface="+mj-lt"/>
                <a:ea typeface="Segoe UI" pitchFamily="34" charset="0"/>
                <a:cs typeface="Segoe UI" pitchFamily="34" charset="0"/>
              </a:rPr>
              <a:t>of food prices (standard deviations of prices over time</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smtClean="0">
              <a:latin typeface="+mj-lt"/>
              <a:ea typeface="Segoe UI" pitchFamily="34" charset="0"/>
              <a:cs typeface="Segoe UI" pitchFamily="34" charset="0"/>
            </a:endParaRPr>
          </a:p>
          <a:p>
            <a:pPr marL="400050" lvl="1" indent="0" algn="just">
              <a:spcBef>
                <a:spcPts val="0"/>
              </a:spcBef>
              <a:buNone/>
              <a:tabLst>
                <a:tab pos="339725" algn="l"/>
              </a:tabLst>
            </a:pPr>
            <a:endParaRPr lang="en-US" sz="2000" dirty="0" smtClean="0">
              <a:latin typeface="+mj-lt"/>
              <a:ea typeface="Segoe UI" pitchFamily="34" charset="0"/>
              <a:cs typeface="Segoe UI" pitchFamily="34" charset="0"/>
            </a:endParaRPr>
          </a:p>
          <a:p>
            <a:pPr marL="400050" lvl="1" indent="0" algn="just">
              <a:spcBef>
                <a:spcPts val="0"/>
              </a:spcBef>
              <a:buNone/>
              <a:tabLst>
                <a:tab pos="339725" algn="l"/>
              </a:tabLst>
            </a:pPr>
            <a:endParaRPr lang="en-US" sz="2000" dirty="0">
              <a:latin typeface="+mj-lt"/>
              <a:ea typeface="Segoe UI" pitchFamily="34" charset="0"/>
              <a:cs typeface="Segoe UI" pitchFamily="34" charset="0"/>
            </a:endParaRPr>
          </a:p>
          <a:p>
            <a:pPr marL="0" indent="0">
              <a:spcBef>
                <a:spcPts val="0"/>
              </a:spcBef>
              <a:buNone/>
              <a:tabLst>
                <a:tab pos="339725" algn="l"/>
              </a:tabLst>
            </a:pPr>
            <a:r>
              <a:rPr lang="en-US" sz="2000" i="1" dirty="0"/>
              <a:t>These observations </a:t>
            </a:r>
            <a:r>
              <a:rPr lang="en-US" sz="2000" i="1" dirty="0" smtClean="0"/>
              <a:t>could </a:t>
            </a:r>
            <a:r>
              <a:rPr lang="en-US" sz="2000" i="1" dirty="0"/>
              <a:t>be an average over many transactions, or a single representative transaction in the market.  The actual agents involved are typically unknown </a:t>
            </a:r>
            <a:r>
              <a:rPr lang="en-US" sz="2000" i="1" dirty="0" smtClean="0"/>
              <a:t>and </a:t>
            </a:r>
            <a:r>
              <a:rPr lang="en-US" sz="2000" i="1" dirty="0"/>
              <a:t>may be located anywhere. </a:t>
            </a: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4659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#3: Household or individual recall</a:t>
            </a:r>
            <a:endParaRPr lang="en-GB" sz="3800" dirty="0"/>
          </a:p>
        </p:txBody>
      </p:sp>
      <p:sp>
        <p:nvSpPr>
          <p:cNvPr id="6" name="Rectangle 5"/>
          <p:cNvSpPr/>
          <p:nvPr/>
        </p:nvSpPr>
        <p:spPr>
          <a:xfrm>
            <a:off x="76200" y="1160376"/>
            <a:ext cx="8016554" cy="461665"/>
          </a:xfrm>
          <a:prstGeom prst="rect">
            <a:avLst/>
          </a:prstGeom>
        </p:spPr>
        <p:txBody>
          <a:bodyPr wrap="none">
            <a:spAutoFit/>
          </a:bodyPr>
          <a:lstStyle/>
          <a:p>
            <a:r>
              <a:rPr lang="en-US" sz="2400" b="1" dirty="0" smtClean="0">
                <a:solidFill>
                  <a:schemeClr val="accent1">
                    <a:lumMod val="75000"/>
                  </a:schemeClr>
                </a:solidFill>
              </a:rPr>
              <a:t>Seven indicators derived from surveys of people and families:</a:t>
            </a:r>
            <a:endParaRPr lang="en-GB" sz="2400" dirty="0">
              <a:solidFill>
                <a:schemeClr val="accent1">
                  <a:lumMod val="75000"/>
                </a:schemeClr>
              </a:solidFill>
            </a:endParaRPr>
          </a:p>
        </p:txBody>
      </p:sp>
      <p:sp>
        <p:nvSpPr>
          <p:cNvPr id="8" name="Segnaposto contenuto 5"/>
          <p:cNvSpPr txBox="1">
            <a:spLocks/>
          </p:cNvSpPr>
          <p:nvPr/>
        </p:nvSpPr>
        <p:spPr>
          <a:xfrm>
            <a:off x="533400" y="1981199"/>
            <a:ext cx="8382000" cy="449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a:ea typeface="Segoe UI" pitchFamily="34" charset="0"/>
                <a:cs typeface="Segoe UI" pitchFamily="34" charset="0"/>
              </a:rPr>
              <a:t>From </a:t>
            </a:r>
            <a:r>
              <a:rPr lang="en-US" sz="2000" b="1" dirty="0" smtClean="0">
                <a:ea typeface="Segoe UI" pitchFamily="34" charset="0"/>
                <a:cs typeface="Segoe UI" pitchFamily="34" charset="0"/>
              </a:rPr>
              <a:t>responses to survey questions:</a:t>
            </a:r>
            <a:endParaRPr lang="en-US" sz="2000" b="1" dirty="0">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1. Food </a:t>
            </a:r>
            <a:r>
              <a:rPr lang="en-US" sz="2000" dirty="0">
                <a:latin typeface="+mj-lt"/>
                <a:ea typeface="Segoe UI" pitchFamily="34" charset="0"/>
                <a:cs typeface="Segoe UI" pitchFamily="34" charset="0"/>
              </a:rPr>
              <a:t>budget share (share of total spending)	</a:t>
            </a:r>
          </a:p>
          <a:p>
            <a:pPr marL="400050" lvl="1" indent="0">
              <a:spcBef>
                <a:spcPts val="0"/>
              </a:spcBef>
              <a:buNone/>
              <a:tabLst>
                <a:tab pos="339725" algn="l"/>
              </a:tabLst>
            </a:pPr>
            <a:r>
              <a:rPr lang="en-US" sz="2000" dirty="0" smtClean="0">
                <a:latin typeface="+mj-lt"/>
                <a:ea typeface="Segoe UI" pitchFamily="34" charset="0"/>
                <a:cs typeface="Segoe UI" pitchFamily="34" charset="0"/>
              </a:rPr>
              <a:t>2. Dietary </a:t>
            </a:r>
            <a:r>
              <a:rPr lang="en-US" sz="2000" dirty="0">
                <a:latin typeface="+mj-lt"/>
                <a:ea typeface="Segoe UI" pitchFamily="34" charset="0"/>
                <a:cs typeface="Segoe UI" pitchFamily="34" charset="0"/>
              </a:rPr>
              <a:t>diversity (no. of food groups, or prevalence of low diversity</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3. Dietary </a:t>
            </a:r>
            <a:r>
              <a:rPr lang="en-US" sz="2000" dirty="0">
                <a:latin typeface="+mj-lt"/>
                <a:ea typeface="Segoe UI" pitchFamily="34" charset="0"/>
                <a:cs typeface="Segoe UI" pitchFamily="34" charset="0"/>
              </a:rPr>
              <a:t>energy from household surveys (kcal/day, or pct. of requirement</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4. Diet </a:t>
            </a:r>
            <a:r>
              <a:rPr lang="en-US" sz="2000" dirty="0">
                <a:latin typeface="+mj-lt"/>
                <a:ea typeface="Segoe UI" pitchFamily="34" charset="0"/>
                <a:cs typeface="Segoe UI" pitchFamily="34" charset="0"/>
              </a:rPr>
              <a:t>quality indexes (ratios, indexes or </a:t>
            </a:r>
            <a:r>
              <a:rPr lang="en-US" sz="2000" dirty="0" err="1">
                <a:latin typeface="+mj-lt"/>
                <a:ea typeface="Segoe UI" pitchFamily="34" charset="0"/>
                <a:cs typeface="Segoe UI" pitchFamily="34" charset="0"/>
              </a:rPr>
              <a:t>qty</a:t>
            </a:r>
            <a:r>
              <a:rPr lang="en-US" sz="2000" dirty="0">
                <a:latin typeface="+mj-lt"/>
                <a:ea typeface="Segoe UI" pitchFamily="34" charset="0"/>
                <a:cs typeface="Segoe UI" pitchFamily="34" charset="0"/>
              </a:rPr>
              <a:t>/day of a food or nutrient</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5. Nutrient </a:t>
            </a:r>
            <a:r>
              <a:rPr lang="en-US" sz="2000" dirty="0">
                <a:latin typeface="+mj-lt"/>
                <a:ea typeface="Segoe UI" pitchFamily="34" charset="0"/>
                <a:cs typeface="Segoe UI" pitchFamily="34" charset="0"/>
              </a:rPr>
              <a:t>adequacy (pct. of requirements for specific nutrients</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6. Experience-based scales</a:t>
            </a:r>
            <a:endParaRPr lang="en-US" sz="2000" dirty="0">
              <a:latin typeface="+mj-lt"/>
              <a:ea typeface="Segoe UI" pitchFamily="34" charset="0"/>
              <a:cs typeface="Segoe UI" pitchFamily="34" charset="0"/>
            </a:endParaRPr>
          </a:p>
          <a:p>
            <a:pPr marL="400050" lvl="1" indent="0">
              <a:spcBef>
                <a:spcPts val="0"/>
              </a:spcBef>
              <a:buNone/>
              <a:tabLst>
                <a:tab pos="339725" algn="l"/>
              </a:tabLst>
            </a:pPr>
            <a:r>
              <a:rPr lang="en-US" sz="2000" dirty="0" smtClean="0">
                <a:latin typeface="+mj-lt"/>
                <a:ea typeface="Segoe UI" pitchFamily="34" charset="0"/>
                <a:cs typeface="Segoe UI" pitchFamily="34" charset="0"/>
              </a:rPr>
              <a:t>7. Coping </a:t>
            </a:r>
            <a:r>
              <a:rPr lang="en-US" sz="2000" dirty="0">
                <a:latin typeface="+mj-lt"/>
                <a:ea typeface="Segoe UI" pitchFamily="34" charset="0"/>
                <a:cs typeface="Segoe UI" pitchFamily="34" charset="0"/>
              </a:rPr>
              <a:t>Strategies Index (CSI</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smtClean="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smtClean="0"/>
              <a:t>Household </a:t>
            </a:r>
            <a:r>
              <a:rPr lang="en-US" sz="2000" i="1" dirty="0"/>
              <a:t>data refers to questions at the level of a family or other unit eating from a common cooking pot.  Individual data refers to a specific person, who may or may not be the respondent.  For example, a child’s dietary intake is typically provided by the mother or other caregiver.</a:t>
            </a: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5619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#4: Anthropometry</a:t>
            </a:r>
            <a:endParaRPr lang="en-GB" sz="3800" dirty="0"/>
          </a:p>
        </p:txBody>
      </p:sp>
      <p:sp>
        <p:nvSpPr>
          <p:cNvPr id="6" name="Rectangle 5"/>
          <p:cNvSpPr/>
          <p:nvPr/>
        </p:nvSpPr>
        <p:spPr>
          <a:xfrm>
            <a:off x="76200" y="1160376"/>
            <a:ext cx="8448916" cy="461665"/>
          </a:xfrm>
          <a:prstGeom prst="rect">
            <a:avLst/>
          </a:prstGeom>
        </p:spPr>
        <p:txBody>
          <a:bodyPr wrap="none">
            <a:spAutoFit/>
          </a:bodyPr>
          <a:lstStyle/>
          <a:p>
            <a:r>
              <a:rPr lang="en-US" sz="2400" b="1" dirty="0" smtClean="0">
                <a:solidFill>
                  <a:schemeClr val="accent1">
                    <a:lumMod val="75000"/>
                  </a:schemeClr>
                </a:solidFill>
              </a:rPr>
              <a:t>Five indicators derived from heights, weights and circumferences</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399" y="1981199"/>
            <a:ext cx="8610599" cy="4419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a:ea typeface="Segoe UI" pitchFamily="34" charset="0"/>
                <a:cs typeface="Segoe UI" pitchFamily="34" charset="0"/>
              </a:rPr>
              <a:t>From </a:t>
            </a:r>
            <a:r>
              <a:rPr lang="en-US" sz="2000" b="1" dirty="0" smtClean="0">
                <a:ea typeface="Segoe UI" pitchFamily="34" charset="0"/>
                <a:cs typeface="Segoe UI" pitchFamily="34" charset="0"/>
              </a:rPr>
              <a:t>measurement of body size:</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Child </a:t>
            </a:r>
            <a:r>
              <a:rPr lang="en-US" sz="2000" dirty="0">
                <a:latin typeface="+mj-lt"/>
                <a:ea typeface="Segoe UI" pitchFamily="34" charset="0"/>
                <a:cs typeface="Segoe UI" pitchFamily="34" charset="0"/>
              </a:rPr>
              <a:t>height-for-age (prevalence of stunting, or mean height</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Child </a:t>
            </a:r>
            <a:r>
              <a:rPr lang="en-US" sz="2000" dirty="0">
                <a:latin typeface="+mj-lt"/>
                <a:ea typeface="Segoe UI" pitchFamily="34" charset="0"/>
                <a:cs typeface="Segoe UI" pitchFamily="34" charset="0"/>
              </a:rPr>
              <a:t>weight-for-height and MUAC (prevalence of wasting or thinness</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3. Child </a:t>
            </a:r>
            <a:r>
              <a:rPr lang="en-US" sz="2000" dirty="0">
                <a:latin typeface="+mj-lt"/>
                <a:ea typeface="Segoe UI" pitchFamily="34" charset="0"/>
                <a:cs typeface="Segoe UI" pitchFamily="34" charset="0"/>
              </a:rPr>
              <a:t>underweight: weight-for-age (number or pct. of children</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4. Adult</a:t>
            </a:r>
            <a:r>
              <a:rPr lang="en-US" sz="2000" dirty="0">
                <a:latin typeface="+mj-lt"/>
                <a:ea typeface="Segoe UI" pitchFamily="34" charset="0"/>
                <a:cs typeface="Segoe UI" pitchFamily="34" charset="0"/>
              </a:rPr>
              <a:t>, adolescent </a:t>
            </a:r>
            <a:r>
              <a:rPr lang="en-US" sz="2000" dirty="0" smtClean="0">
                <a:latin typeface="+mj-lt"/>
                <a:ea typeface="Segoe UI" pitchFamily="34" charset="0"/>
                <a:cs typeface="Segoe UI" pitchFamily="34" charset="0"/>
              </a:rPr>
              <a:t>&amp; child </a:t>
            </a:r>
            <a:r>
              <a:rPr lang="en-US" sz="2000" dirty="0">
                <a:latin typeface="+mj-lt"/>
                <a:ea typeface="Segoe UI" pitchFamily="34" charset="0"/>
                <a:cs typeface="Segoe UI" pitchFamily="34" charset="0"/>
              </a:rPr>
              <a:t>BMI (prevalence of </a:t>
            </a:r>
            <a:r>
              <a:rPr lang="en-US" sz="2000" dirty="0" smtClean="0">
                <a:latin typeface="+mj-lt"/>
                <a:ea typeface="Segoe UI" pitchFamily="34" charset="0"/>
                <a:cs typeface="Segoe UI" pitchFamily="34" charset="0"/>
              </a:rPr>
              <a:t>under/overweight </a:t>
            </a:r>
            <a:r>
              <a:rPr lang="en-US" sz="2000" dirty="0">
                <a:latin typeface="+mj-lt"/>
                <a:ea typeface="Segoe UI" pitchFamily="34" charset="0"/>
                <a:cs typeface="Segoe UI" pitchFamily="34" charset="0"/>
              </a:rPr>
              <a:t>or obesity</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5. Waist </a:t>
            </a:r>
            <a:r>
              <a:rPr lang="en-US" sz="2000" dirty="0">
                <a:latin typeface="+mj-lt"/>
                <a:ea typeface="Segoe UI" pitchFamily="34" charset="0"/>
                <a:cs typeface="Segoe UI" pitchFamily="34" charset="0"/>
              </a:rPr>
              <a:t>circumference (pct. of population above risk thresholds</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smtClean="0"/>
              <a:t>Anthropometric data is usually combined </a:t>
            </a:r>
            <a:r>
              <a:rPr lang="en-US" sz="2000" i="1" dirty="0"/>
              <a:t>with </a:t>
            </a:r>
            <a:r>
              <a:rPr lang="en-US" sz="2000" i="1" dirty="0" smtClean="0"/>
              <a:t>demographic information on age </a:t>
            </a:r>
            <a:r>
              <a:rPr lang="en-US" sz="2000" i="1" dirty="0"/>
              <a:t>and sex, and compared to reference populations to determine a group’s prevalence of </a:t>
            </a:r>
            <a:r>
              <a:rPr lang="en-US" sz="2000" i="1" dirty="0" smtClean="0"/>
              <a:t>extreme values, or changes in the group mean and variation.  Heights and weights may be complemented by arm, waist and head circumference for additional insight. </a:t>
            </a: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15366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rPr>
              <a:t>Category #5: Prevalence of Undernourishment</a:t>
            </a:r>
            <a:endParaRPr lang="en-GB" sz="3600" dirty="0"/>
          </a:p>
        </p:txBody>
      </p:sp>
      <p:sp>
        <p:nvSpPr>
          <p:cNvPr id="6" name="Rectangle 5"/>
          <p:cNvSpPr/>
          <p:nvPr/>
        </p:nvSpPr>
        <p:spPr>
          <a:xfrm>
            <a:off x="76200" y="1160376"/>
            <a:ext cx="8305800" cy="461665"/>
          </a:xfrm>
          <a:prstGeom prst="rect">
            <a:avLst/>
          </a:prstGeom>
        </p:spPr>
        <p:txBody>
          <a:bodyPr wrap="square">
            <a:spAutoFit/>
          </a:bodyPr>
          <a:lstStyle/>
          <a:p>
            <a:r>
              <a:rPr lang="en-US" sz="2400" b="1" dirty="0" smtClean="0">
                <a:solidFill>
                  <a:schemeClr val="accent1">
                    <a:lumMod val="75000"/>
                  </a:schemeClr>
                </a:solidFill>
              </a:rPr>
              <a:t>Two indicators obtained by combining data sources</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981199"/>
            <a:ext cx="8229600" cy="3679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a:ea typeface="Segoe UI" pitchFamily="34" charset="0"/>
                <a:cs typeface="Segoe UI" pitchFamily="34" charset="0"/>
              </a:rPr>
              <a:t>From national, household and anthropometric </a:t>
            </a:r>
            <a:r>
              <a:rPr lang="en-US" sz="2000" b="1" dirty="0" smtClean="0">
                <a:ea typeface="Segoe UI" pitchFamily="34" charset="0"/>
                <a:cs typeface="Segoe UI" pitchFamily="34" charset="0"/>
              </a:rPr>
              <a:t>data:</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Prevalence </a:t>
            </a:r>
            <a:r>
              <a:rPr lang="en-US" sz="2000" dirty="0">
                <a:latin typeface="+mj-lt"/>
                <a:ea typeface="Segoe UI" pitchFamily="34" charset="0"/>
                <a:cs typeface="Segoe UI" pitchFamily="34" charset="0"/>
              </a:rPr>
              <a:t>of Undernourishment (pct. of pop., or millions of people</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Depth </a:t>
            </a:r>
            <a:r>
              <a:rPr lang="en-US" sz="2000" dirty="0">
                <a:latin typeface="+mj-lt"/>
                <a:ea typeface="Segoe UI" pitchFamily="34" charset="0"/>
                <a:cs typeface="Segoe UI" pitchFamily="34" charset="0"/>
              </a:rPr>
              <a:t>of food deficit (kcal/capita/day</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err="1" smtClean="0"/>
              <a:t>PoU</a:t>
            </a:r>
            <a:r>
              <a:rPr lang="en-US" sz="2000" i="1" dirty="0" smtClean="0"/>
              <a:t> methodology provides the headline “number of hungry people” calculated by FAO every year.  The </a:t>
            </a:r>
            <a:r>
              <a:rPr lang="en-US" sz="2000" i="1" dirty="0" err="1" smtClean="0"/>
              <a:t>PoU</a:t>
            </a:r>
            <a:r>
              <a:rPr lang="en-US" sz="2000" i="1" dirty="0" smtClean="0"/>
              <a:t> combines country-level </a:t>
            </a:r>
            <a:r>
              <a:rPr lang="en-US" sz="2000" i="1" dirty="0"/>
              <a:t>estimates of </a:t>
            </a:r>
            <a:r>
              <a:rPr lang="en-US" sz="2000" i="1" dirty="0" smtClean="0"/>
              <a:t>national dietary energy supply with household survey data to estimate inequality </a:t>
            </a:r>
            <a:r>
              <a:rPr lang="en-US" sz="2000" i="1" dirty="0"/>
              <a:t>in access and </a:t>
            </a:r>
            <a:r>
              <a:rPr lang="en-US" sz="2000" i="1" dirty="0" smtClean="0"/>
              <a:t>distribution of food, relative to needs estimated using demographic data on age and sex, and anthropometric data on population heights. </a:t>
            </a:r>
            <a:r>
              <a:rPr lang="en-US" sz="2000" i="1" dirty="0"/>
              <a:t>The result is a compound measure in which year-to-year changes in food supply can be compared to each population’s </a:t>
            </a:r>
            <a:r>
              <a:rPr lang="en-US" sz="2000" i="1" dirty="0" smtClean="0"/>
              <a:t>energy </a:t>
            </a:r>
            <a:r>
              <a:rPr lang="en-US" sz="2000" i="1" dirty="0"/>
              <a:t>needs.</a:t>
            </a: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244928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#6: Biomarkers and clinical data</a:t>
            </a:r>
            <a:endParaRPr lang="en-GB" sz="3800" dirty="0"/>
          </a:p>
        </p:txBody>
      </p:sp>
      <p:sp>
        <p:nvSpPr>
          <p:cNvPr id="6" name="Rectangle 5"/>
          <p:cNvSpPr/>
          <p:nvPr/>
        </p:nvSpPr>
        <p:spPr>
          <a:xfrm>
            <a:off x="76200" y="1160376"/>
            <a:ext cx="8760860" cy="461665"/>
          </a:xfrm>
          <a:prstGeom prst="rect">
            <a:avLst/>
          </a:prstGeom>
        </p:spPr>
        <p:txBody>
          <a:bodyPr wrap="none">
            <a:spAutoFit/>
          </a:bodyPr>
          <a:lstStyle/>
          <a:p>
            <a:r>
              <a:rPr lang="en-US" sz="2400" b="1" dirty="0" smtClean="0">
                <a:solidFill>
                  <a:schemeClr val="accent1">
                    <a:lumMod val="75000"/>
                  </a:schemeClr>
                </a:solidFill>
              </a:rPr>
              <a:t>Three indicators derived from biological samples or health services </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981199"/>
            <a:ext cx="8229600" cy="3679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smtClean="0">
                <a:ea typeface="Segoe UI" pitchFamily="34" charset="0"/>
                <a:cs typeface="Segoe UI" pitchFamily="34" charset="0"/>
              </a:rPr>
              <a:t>Micronutrient status and disease:</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Anemia </a:t>
            </a:r>
            <a:r>
              <a:rPr lang="en-US" sz="2000" dirty="0">
                <a:latin typeface="+mj-lt"/>
                <a:ea typeface="Segoe UI" pitchFamily="34" charset="0"/>
                <a:cs typeface="Segoe UI" pitchFamily="34" charset="0"/>
              </a:rPr>
              <a:t>among women and children (percent of population</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Vitamin </a:t>
            </a:r>
            <a:r>
              <a:rPr lang="en-US" sz="2000" dirty="0">
                <a:latin typeface="+mj-lt"/>
                <a:ea typeface="Segoe UI" pitchFamily="34" charset="0"/>
                <a:cs typeface="Segoe UI" pitchFamily="34" charset="0"/>
              </a:rPr>
              <a:t>A deficiency and supplementation (pct. of pre-school </a:t>
            </a:r>
            <a:r>
              <a:rPr lang="en-US" sz="2000" dirty="0" smtClean="0">
                <a:latin typeface="+mj-lt"/>
                <a:ea typeface="Segoe UI" pitchFamily="34" charset="0"/>
                <a:cs typeface="Segoe UI" pitchFamily="34" charset="0"/>
              </a:rPr>
              <a:t>children)</a:t>
            </a:r>
          </a:p>
          <a:p>
            <a:pPr marL="0" indent="0" algn="just">
              <a:spcBef>
                <a:spcPts val="0"/>
              </a:spcBef>
              <a:buNone/>
              <a:tabLst>
                <a:tab pos="339725" algn="l"/>
              </a:tabLst>
            </a:pPr>
            <a:endParaRPr lang="en-US" sz="2000" b="1" dirty="0" smtClean="0">
              <a:ea typeface="Segoe UI" pitchFamily="34" charset="0"/>
              <a:cs typeface="Segoe UI" pitchFamily="34" charset="0"/>
            </a:endParaRPr>
          </a:p>
          <a:p>
            <a:pPr marL="0" indent="0" algn="just">
              <a:spcBef>
                <a:spcPts val="0"/>
              </a:spcBef>
              <a:buNone/>
              <a:tabLst>
                <a:tab pos="339725" algn="l"/>
              </a:tabLst>
            </a:pPr>
            <a:r>
              <a:rPr lang="en-US" sz="2000" b="1" dirty="0" smtClean="0">
                <a:ea typeface="Segoe UI" pitchFamily="34" charset="0"/>
                <a:cs typeface="Segoe UI" pitchFamily="34" charset="0"/>
              </a:rPr>
              <a:t>Maternal and reproductive health:</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ea typeface="Segoe UI" pitchFamily="34" charset="0"/>
                <a:cs typeface="Segoe UI" pitchFamily="34" charset="0"/>
              </a:rPr>
              <a:t>3. Low </a:t>
            </a:r>
            <a:r>
              <a:rPr lang="en-US" sz="2000" dirty="0">
                <a:ea typeface="Segoe UI" pitchFamily="34" charset="0"/>
                <a:cs typeface="Segoe UI" pitchFamily="34" charset="0"/>
              </a:rPr>
              <a:t>and very low birthweight (percent of births</a:t>
            </a:r>
            <a:r>
              <a:rPr lang="en-US" sz="2000" dirty="0" smtClean="0">
                <a:ea typeface="Segoe UI" pitchFamily="34" charset="0"/>
                <a:cs typeface="Segoe UI" pitchFamily="34" charset="0"/>
              </a:rPr>
              <a:t>)</a:t>
            </a:r>
          </a:p>
          <a:p>
            <a:pPr marL="400050" lvl="1" indent="0" algn="just">
              <a:spcBef>
                <a:spcPts val="0"/>
              </a:spcBef>
              <a:buNone/>
              <a:tabLst>
                <a:tab pos="339725" algn="l"/>
              </a:tabLst>
            </a:pPr>
            <a:endParaRPr lang="en-US" sz="2000" dirty="0" smtClean="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smtClean="0"/>
              <a:t>Of the many laboratory tests and clinic records, these are the most widely used to track food security and malnutrition. Micronutrient status is most commonly assessed with blood tests, and maternity </a:t>
            </a:r>
            <a:r>
              <a:rPr lang="en-US" sz="2000" i="1" dirty="0"/>
              <a:t>service records reveal the prevalence of low birth weight</a:t>
            </a:r>
            <a:r>
              <a:rPr lang="en-US" sz="2000" i="1" dirty="0" smtClean="0"/>
              <a:t>. </a:t>
            </a:r>
            <a:endParaRPr lang="en-US" sz="2000" dirty="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400050" lvl="1" indent="0" algn="just">
              <a:spcBef>
                <a:spcPts val="0"/>
              </a:spcBef>
              <a:buNone/>
              <a:tabLst>
                <a:tab pos="339725" algn="l"/>
              </a:tabLst>
            </a:pP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2906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#7: Breastfeeding and sanitation</a:t>
            </a:r>
            <a:endParaRPr lang="en-GB" sz="3800" dirty="0"/>
          </a:p>
        </p:txBody>
      </p:sp>
      <p:sp>
        <p:nvSpPr>
          <p:cNvPr id="6" name="Rectangle 5"/>
          <p:cNvSpPr/>
          <p:nvPr/>
        </p:nvSpPr>
        <p:spPr>
          <a:xfrm>
            <a:off x="76200" y="1160376"/>
            <a:ext cx="6642011" cy="461665"/>
          </a:xfrm>
          <a:prstGeom prst="rect">
            <a:avLst/>
          </a:prstGeom>
        </p:spPr>
        <p:txBody>
          <a:bodyPr wrap="none">
            <a:spAutoFit/>
          </a:bodyPr>
          <a:lstStyle/>
          <a:p>
            <a:r>
              <a:rPr lang="en-US" sz="2400" b="1" dirty="0" smtClean="0">
                <a:solidFill>
                  <a:schemeClr val="accent1">
                    <a:lumMod val="75000"/>
                  </a:schemeClr>
                </a:solidFill>
              </a:rPr>
              <a:t>Four indicators about interactions between people</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981199"/>
            <a:ext cx="8458200" cy="449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smtClean="0">
                <a:ea typeface="Segoe UI" pitchFamily="34" charset="0"/>
                <a:cs typeface="Segoe UI" pitchFamily="34" charset="0"/>
              </a:rPr>
              <a:t>Within the household</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Breastfeeding</a:t>
            </a:r>
            <a:r>
              <a:rPr lang="en-US" sz="2000" dirty="0">
                <a:latin typeface="+mj-lt"/>
                <a:ea typeface="Segoe UI" pitchFamily="34" charset="0"/>
                <a:cs typeface="Segoe UI" pitchFamily="34" charset="0"/>
              </a:rPr>
              <a:t>: initiation, exclusivity and continuation (pct. of children</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Diarrhea</a:t>
            </a:r>
            <a:r>
              <a:rPr lang="en-US" sz="2000" dirty="0">
                <a:latin typeface="+mj-lt"/>
                <a:ea typeface="Segoe UI" pitchFamily="34" charset="0"/>
                <a:cs typeface="Segoe UI" pitchFamily="34" charset="0"/>
              </a:rPr>
              <a:t>: Incidence and treatment (percent of children)	</a:t>
            </a:r>
            <a:endParaRPr lang="en-US" sz="2000" dirty="0" smtClean="0">
              <a:latin typeface="+mj-lt"/>
              <a:ea typeface="Segoe UI" pitchFamily="34" charset="0"/>
              <a:cs typeface="Segoe UI" pitchFamily="34" charset="0"/>
            </a:endParaRPr>
          </a:p>
          <a:p>
            <a:pPr marL="0" indent="0" algn="just">
              <a:spcBef>
                <a:spcPts val="0"/>
              </a:spcBef>
              <a:buNone/>
              <a:tabLst>
                <a:tab pos="339725" algn="l"/>
              </a:tabLst>
            </a:pPr>
            <a:endParaRPr lang="en-US" sz="2000" b="1" dirty="0" smtClean="0">
              <a:ea typeface="Segoe UI" pitchFamily="34" charset="0"/>
              <a:cs typeface="Segoe UI" pitchFamily="34" charset="0"/>
            </a:endParaRPr>
          </a:p>
          <a:p>
            <a:pPr marL="0" indent="0" algn="just">
              <a:spcBef>
                <a:spcPts val="0"/>
              </a:spcBef>
              <a:buNone/>
              <a:tabLst>
                <a:tab pos="339725" algn="l"/>
              </a:tabLst>
            </a:pPr>
            <a:r>
              <a:rPr lang="en-US" sz="2000" b="1" dirty="0" smtClean="0">
                <a:ea typeface="Segoe UI" pitchFamily="34" charset="0"/>
                <a:cs typeface="Segoe UI" pitchFamily="34" charset="0"/>
              </a:rPr>
              <a:t>Between households</a:t>
            </a:r>
            <a:endParaRPr lang="en-US" sz="24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3. Drinking </a:t>
            </a:r>
            <a:r>
              <a:rPr lang="en-US" sz="2000" dirty="0">
                <a:latin typeface="+mj-lt"/>
                <a:ea typeface="Segoe UI" pitchFamily="34" charset="0"/>
                <a:cs typeface="Segoe UI" pitchFamily="34" charset="0"/>
              </a:rPr>
              <a:t>water: use of clean water sources (percent of households)	</a:t>
            </a: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4. Open </a:t>
            </a:r>
            <a:r>
              <a:rPr lang="en-US" sz="2000" dirty="0">
                <a:latin typeface="+mj-lt"/>
                <a:ea typeface="Segoe UI" pitchFamily="34" charset="0"/>
                <a:cs typeface="Segoe UI" pitchFamily="34" charset="0"/>
              </a:rPr>
              <a:t>defecation: use of toilets (percent of households</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smtClean="0"/>
              <a:t>Data on pairs or groups of people are </a:t>
            </a:r>
            <a:r>
              <a:rPr lang="en-US" sz="2000" i="1" dirty="0"/>
              <a:t>obtained from interviews and direct observation, </a:t>
            </a:r>
            <a:r>
              <a:rPr lang="en-US" sz="2000" i="1" dirty="0" smtClean="0"/>
              <a:t>using specific kinds of survey </a:t>
            </a:r>
            <a:r>
              <a:rPr lang="en-US" sz="2000" i="1" dirty="0"/>
              <a:t>instruments </a:t>
            </a:r>
            <a:r>
              <a:rPr lang="en-US" sz="2000" i="1" dirty="0" smtClean="0"/>
              <a:t>to capture the appropriate unit </a:t>
            </a:r>
            <a:r>
              <a:rPr lang="en-US" sz="2000" i="1" dirty="0"/>
              <a:t>of observation.  For example, breastfeeding indicators are specific to a mother-child dyad, and sanitation indicators often refer to the shared environment of each household. </a:t>
            </a:r>
            <a:endParaRPr lang="en-US" sz="2000" dirty="0" smtClean="0">
              <a:latin typeface="+mj-lt"/>
              <a:ea typeface="Segoe UI" pitchFamily="34" charset="0"/>
              <a:cs typeface="Segoe UI" pitchFamily="34" charset="0"/>
            </a:endParaRPr>
          </a:p>
          <a:p>
            <a:pPr marL="400050" lvl="1" indent="0" algn="just">
              <a:spcBef>
                <a:spcPts val="0"/>
              </a:spcBef>
              <a:buNone/>
              <a:tabLst>
                <a:tab pos="339725" algn="l"/>
              </a:tabLst>
            </a:pP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27669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rPr>
              <a:t>Category #8: Composite indexes</a:t>
            </a:r>
            <a:endParaRPr lang="en-GB" sz="3800" dirty="0"/>
          </a:p>
        </p:txBody>
      </p:sp>
      <p:sp>
        <p:nvSpPr>
          <p:cNvPr id="6" name="Rectangle 5"/>
          <p:cNvSpPr/>
          <p:nvPr/>
        </p:nvSpPr>
        <p:spPr>
          <a:xfrm>
            <a:off x="76200" y="1160376"/>
            <a:ext cx="7722307" cy="461665"/>
          </a:xfrm>
          <a:prstGeom prst="rect">
            <a:avLst/>
          </a:prstGeom>
        </p:spPr>
        <p:txBody>
          <a:bodyPr wrap="none">
            <a:spAutoFit/>
          </a:bodyPr>
          <a:lstStyle/>
          <a:p>
            <a:r>
              <a:rPr lang="en-US" sz="2400" b="1" dirty="0" smtClean="0">
                <a:solidFill>
                  <a:schemeClr val="accent1">
                    <a:lumMod val="75000"/>
                  </a:schemeClr>
                </a:solidFill>
              </a:rPr>
              <a:t>Four examples of composite or multidimensional measures</a:t>
            </a:r>
            <a:endParaRPr lang="en-GB" sz="2400" dirty="0">
              <a:solidFill>
                <a:schemeClr val="accent1">
                  <a:lumMod val="75000"/>
                </a:schemeClr>
              </a:solidFill>
            </a:endParaRPr>
          </a:p>
        </p:txBody>
      </p:sp>
      <p:sp>
        <p:nvSpPr>
          <p:cNvPr id="4" name="Rectangle 2"/>
          <p:cNvSpPr>
            <a:spLocks noChangeArrowheads="1"/>
          </p:cNvSpPr>
          <p:nvPr/>
        </p:nvSpPr>
        <p:spPr bwMode="auto">
          <a:xfrm>
            <a:off x="12954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egnaposto contenuto 5"/>
          <p:cNvSpPr txBox="1">
            <a:spLocks/>
          </p:cNvSpPr>
          <p:nvPr/>
        </p:nvSpPr>
        <p:spPr>
          <a:xfrm>
            <a:off x="533400" y="1981199"/>
            <a:ext cx="8229600" cy="36798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339725" algn="l"/>
              </a:tabLst>
            </a:pPr>
            <a:r>
              <a:rPr lang="en-US" sz="2000" b="1" dirty="0" smtClean="0">
                <a:ea typeface="Segoe UI" pitchFamily="34" charset="0"/>
                <a:cs typeface="Segoe UI" pitchFamily="34" charset="0"/>
              </a:rPr>
              <a:t>Combining several other indicators into one:</a:t>
            </a:r>
            <a:endParaRPr lang="en-US" sz="2000" b="1" dirty="0">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1. The </a:t>
            </a:r>
            <a:r>
              <a:rPr lang="en-US" sz="2000" dirty="0">
                <a:latin typeface="+mj-lt"/>
                <a:ea typeface="Segoe UI" pitchFamily="34" charset="0"/>
                <a:cs typeface="Segoe UI" pitchFamily="34" charset="0"/>
              </a:rPr>
              <a:t>Global Hunger Index (GHI</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2. The </a:t>
            </a:r>
            <a:r>
              <a:rPr lang="en-US" sz="2000" dirty="0">
                <a:latin typeface="+mj-lt"/>
                <a:ea typeface="Segoe UI" pitchFamily="34" charset="0"/>
                <a:cs typeface="Segoe UI" pitchFamily="34" charset="0"/>
              </a:rPr>
              <a:t>Global Food Security Index (GFSI</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3. The </a:t>
            </a:r>
            <a:r>
              <a:rPr lang="en-US" sz="2000" dirty="0">
                <a:latin typeface="+mj-lt"/>
                <a:ea typeface="Segoe UI" pitchFamily="34" charset="0"/>
                <a:cs typeface="Segoe UI" pitchFamily="34" charset="0"/>
              </a:rPr>
              <a:t>Global Hidden Hunger Index (GHHI</a:t>
            </a:r>
            <a:r>
              <a:rPr lang="en-US" sz="2000" dirty="0" smtClean="0">
                <a:latin typeface="+mj-lt"/>
                <a:ea typeface="Segoe UI" pitchFamily="34" charset="0"/>
                <a:cs typeface="Segoe UI" pitchFamily="34" charset="0"/>
              </a:rPr>
              <a:t>)</a:t>
            </a:r>
            <a:endParaRPr lang="en-US" sz="2000" dirty="0">
              <a:latin typeface="+mj-lt"/>
              <a:ea typeface="Segoe UI" pitchFamily="34" charset="0"/>
              <a:cs typeface="Segoe UI" pitchFamily="34" charset="0"/>
            </a:endParaRPr>
          </a:p>
          <a:p>
            <a:pPr marL="400050" lvl="1" indent="0" algn="just">
              <a:spcBef>
                <a:spcPts val="0"/>
              </a:spcBef>
              <a:buNone/>
              <a:tabLst>
                <a:tab pos="339725" algn="l"/>
              </a:tabLst>
            </a:pPr>
            <a:r>
              <a:rPr lang="en-US" sz="2000" dirty="0" smtClean="0">
                <a:latin typeface="+mj-lt"/>
                <a:ea typeface="Segoe UI" pitchFamily="34" charset="0"/>
                <a:cs typeface="Segoe UI" pitchFamily="34" charset="0"/>
              </a:rPr>
              <a:t>4. The </a:t>
            </a:r>
            <a:r>
              <a:rPr lang="en-US" sz="2000" dirty="0">
                <a:latin typeface="+mj-lt"/>
                <a:ea typeface="Segoe UI" pitchFamily="34" charset="0"/>
                <a:cs typeface="Segoe UI" pitchFamily="34" charset="0"/>
              </a:rPr>
              <a:t>Hunger and Nutrition Commitment Index (HANCI</a:t>
            </a:r>
            <a:r>
              <a:rPr lang="en-US" sz="2000" dirty="0" smtClean="0">
                <a:latin typeface="+mj-lt"/>
                <a:ea typeface="Segoe UI" pitchFamily="34" charset="0"/>
                <a:cs typeface="Segoe UI" pitchFamily="34" charset="0"/>
              </a:rPr>
              <a:t>)</a:t>
            </a:r>
          </a:p>
          <a:p>
            <a:pPr marL="400050" lvl="1" indent="0" algn="just">
              <a:spcBef>
                <a:spcPts val="0"/>
              </a:spcBef>
              <a:buNone/>
              <a:tabLst>
                <a:tab pos="339725" algn="l"/>
              </a:tabLst>
            </a:pPr>
            <a:endParaRPr lang="en-US" sz="2000" dirty="0">
              <a:ea typeface="Segoe UI" pitchFamily="34" charset="0"/>
              <a:cs typeface="Segoe UI" pitchFamily="34" charset="0"/>
            </a:endParaRPr>
          </a:p>
          <a:p>
            <a:pPr marL="400050" lvl="1" indent="0" algn="just">
              <a:spcBef>
                <a:spcPts val="0"/>
              </a:spcBef>
              <a:buNone/>
              <a:tabLst>
                <a:tab pos="339725" algn="l"/>
              </a:tabLst>
            </a:pPr>
            <a:endParaRPr lang="en-US" sz="2000" dirty="0">
              <a:ea typeface="Segoe UI" pitchFamily="34" charset="0"/>
              <a:cs typeface="Segoe UI" pitchFamily="34" charset="0"/>
            </a:endParaRPr>
          </a:p>
          <a:p>
            <a:pPr marL="0" indent="0">
              <a:spcBef>
                <a:spcPts val="0"/>
              </a:spcBef>
              <a:buNone/>
              <a:tabLst>
                <a:tab pos="339725" algn="l"/>
              </a:tabLst>
            </a:pPr>
            <a:r>
              <a:rPr lang="en-US" sz="2000" i="1" dirty="0" smtClean="0"/>
              <a:t>When combining </a:t>
            </a:r>
            <a:r>
              <a:rPr lang="en-US" sz="2000" i="1" dirty="0"/>
              <a:t>different </a:t>
            </a:r>
            <a:r>
              <a:rPr lang="en-US" sz="2000" i="1" dirty="0" smtClean="0"/>
              <a:t>indicators into </a:t>
            </a:r>
            <a:r>
              <a:rPr lang="en-US" sz="2000" i="1" dirty="0"/>
              <a:t>a single ranking or </a:t>
            </a:r>
            <a:r>
              <a:rPr lang="en-US" sz="2000" i="1" dirty="0" smtClean="0"/>
              <a:t>classification, the weights </a:t>
            </a:r>
            <a:r>
              <a:rPr lang="en-US" sz="2000" i="1" dirty="0"/>
              <a:t>assigned to each element reflect its relative importance for users of the </a:t>
            </a:r>
            <a:r>
              <a:rPr lang="en-US" sz="2000" i="1" dirty="0" smtClean="0"/>
              <a:t>index.  Most of these weight all components equally.</a:t>
            </a:r>
            <a:endParaRPr lang="en-US" sz="2000" dirty="0">
              <a:latin typeface="+mj-lt"/>
              <a:ea typeface="Segoe UI" pitchFamily="34" charset="0"/>
              <a:cs typeface="Segoe UI" pitchFamily="34" charset="0"/>
            </a:endParaRPr>
          </a:p>
        </p:txBody>
      </p:sp>
    </p:spTree>
    <p:extLst>
      <p:ext uri="{BB962C8B-B14F-4D97-AF65-F5344CB8AC3E}">
        <p14:creationId xmlns:p14="http://schemas.microsoft.com/office/powerpoint/2010/main" val="39080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9" descr="fsin-logo p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9997"/>
            <a:ext cx="4114800" cy="1329397"/>
          </a:xfrm>
          <a:prstGeom prst="rect">
            <a:avLst/>
          </a:prstGeom>
        </p:spPr>
      </p:pic>
      <p:sp>
        <p:nvSpPr>
          <p:cNvPr id="3" name="Rectangle 2"/>
          <p:cNvSpPr/>
          <p:nvPr/>
        </p:nvSpPr>
        <p:spPr>
          <a:xfrm>
            <a:off x="4191000" y="1143000"/>
            <a:ext cx="4953000" cy="1015663"/>
          </a:xfrm>
          <a:prstGeom prst="rect">
            <a:avLst/>
          </a:prstGeom>
        </p:spPr>
        <p:txBody>
          <a:bodyPr wrap="square">
            <a:spAutoFit/>
          </a:bodyPr>
          <a:lstStyle/>
          <a:p>
            <a:r>
              <a:rPr lang="en-US" sz="2000" dirty="0" smtClean="0">
                <a:solidFill>
                  <a:schemeClr val="bg2">
                    <a:lumMod val="25000"/>
                  </a:schemeClr>
                </a:solidFill>
                <a:latin typeface="Segoe UI" panose="020B0502040204020203" pitchFamily="34" charset="0"/>
                <a:cs typeface="Segoe UI" panose="020B0502040204020203" pitchFamily="34" charset="0"/>
              </a:rPr>
              <a:t>Technical </a:t>
            </a:r>
            <a:r>
              <a:rPr lang="en-US" sz="2000" dirty="0">
                <a:solidFill>
                  <a:schemeClr val="bg2">
                    <a:lumMod val="25000"/>
                  </a:schemeClr>
                </a:solidFill>
                <a:latin typeface="Segoe UI" panose="020B0502040204020203" pitchFamily="34" charset="0"/>
                <a:cs typeface="Segoe UI" panose="020B0502040204020203" pitchFamily="34" charset="0"/>
              </a:rPr>
              <a:t>Working Group </a:t>
            </a:r>
            <a:endParaRPr lang="en-US" sz="2000" dirty="0" smtClean="0">
              <a:solidFill>
                <a:schemeClr val="bg2">
                  <a:lumMod val="25000"/>
                </a:schemeClr>
              </a:solidFill>
              <a:latin typeface="Segoe UI" panose="020B0502040204020203" pitchFamily="34" charset="0"/>
              <a:cs typeface="Segoe UI" panose="020B0502040204020203" pitchFamily="34" charset="0"/>
            </a:endParaRPr>
          </a:p>
          <a:p>
            <a:r>
              <a:rPr lang="en-US" sz="2000" dirty="0" smtClean="0">
                <a:solidFill>
                  <a:schemeClr val="bg2">
                    <a:lumMod val="25000"/>
                  </a:schemeClr>
                </a:solidFill>
                <a:latin typeface="Segoe UI" panose="020B0502040204020203" pitchFamily="34" charset="0"/>
                <a:cs typeface="Segoe UI" panose="020B0502040204020203" pitchFamily="34" charset="0"/>
              </a:rPr>
              <a:t>on </a:t>
            </a:r>
            <a:r>
              <a:rPr lang="en-US" sz="2000" dirty="0">
                <a:solidFill>
                  <a:schemeClr val="bg2">
                    <a:lumMod val="25000"/>
                  </a:schemeClr>
                </a:solidFill>
                <a:latin typeface="Segoe UI" panose="020B0502040204020203" pitchFamily="34" charset="0"/>
                <a:cs typeface="Segoe UI" panose="020B0502040204020203" pitchFamily="34" charset="0"/>
              </a:rPr>
              <a:t>Measuring Food and Nutrition Security </a:t>
            </a:r>
            <a:r>
              <a:rPr lang="en-US" dirty="0" smtClean="0">
                <a:solidFill>
                  <a:schemeClr val="bg2">
                    <a:lumMod val="25000"/>
                  </a:schemeClr>
                </a:solidFill>
                <a:latin typeface="Segoe UI" panose="020B0502040204020203" pitchFamily="34" charset="0"/>
                <a:cs typeface="Segoe UI" panose="020B0502040204020203" pitchFamily="34" charset="0"/>
              </a:rPr>
              <a:t>www.fsincop.net/topics/fns-measurement</a:t>
            </a:r>
            <a:endParaRPr lang="en-US" dirty="0">
              <a:solidFill>
                <a:schemeClr val="bg2">
                  <a:lumMod val="25000"/>
                </a:schemeClr>
              </a:solidFill>
              <a:effectLst/>
              <a:latin typeface="Segoe UI" panose="020B0502040204020203" pitchFamily="34" charset="0"/>
              <a:cs typeface="Segoe UI" panose="020B0502040204020203" pitchFamily="34" charset="0"/>
            </a:endParaRPr>
          </a:p>
        </p:txBody>
      </p:sp>
      <p:sp>
        <p:nvSpPr>
          <p:cNvPr id="4"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Background reference document</a:t>
            </a:r>
          </a:p>
          <a:p>
            <a:endParaRPr lang="en-GB" dirty="0"/>
          </a:p>
        </p:txBody>
      </p:sp>
      <p:sp>
        <p:nvSpPr>
          <p:cNvPr id="7" name="Rectangle 5"/>
          <p:cNvSpPr>
            <a:spLocks noChangeArrowheads="1"/>
          </p:cNvSpPr>
          <p:nvPr/>
        </p:nvSpPr>
        <p:spPr bwMode="auto">
          <a:xfrm>
            <a:off x="152400" y="20024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1190171" y="2388508"/>
            <a:ext cx="7335157" cy="30469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14650" algn="l"/>
              </a:tabLst>
              <a:defRPr>
                <a:solidFill>
                  <a:schemeClr val="tx1"/>
                </a:solidFill>
                <a:latin typeface="Arial" panose="020B0604020202020204" pitchFamily="34" charset="0"/>
              </a:defRPr>
            </a:lvl1pPr>
            <a:lvl2pPr eaLnBrk="0" fontAlgn="base" hangingPunct="0">
              <a:spcBef>
                <a:spcPct val="0"/>
              </a:spcBef>
              <a:spcAft>
                <a:spcPct val="0"/>
              </a:spcAft>
              <a:tabLst>
                <a:tab pos="2914650" algn="l"/>
              </a:tabLst>
              <a:defRPr>
                <a:solidFill>
                  <a:schemeClr val="tx1"/>
                </a:solidFill>
                <a:latin typeface="Arial" panose="020B0604020202020204" pitchFamily="34" charset="0"/>
              </a:defRPr>
            </a:lvl2pPr>
            <a:lvl3pPr eaLnBrk="0" fontAlgn="base" hangingPunct="0">
              <a:spcBef>
                <a:spcPct val="0"/>
              </a:spcBef>
              <a:spcAft>
                <a:spcPct val="0"/>
              </a:spcAft>
              <a:tabLst>
                <a:tab pos="2914650" algn="l"/>
              </a:tabLst>
              <a:defRPr>
                <a:solidFill>
                  <a:schemeClr val="tx1"/>
                </a:solidFill>
                <a:latin typeface="Arial" panose="020B0604020202020204" pitchFamily="34" charset="0"/>
              </a:defRPr>
            </a:lvl3pPr>
            <a:lvl4pPr eaLnBrk="0" fontAlgn="base" hangingPunct="0">
              <a:spcBef>
                <a:spcPct val="0"/>
              </a:spcBef>
              <a:spcAft>
                <a:spcPct val="0"/>
              </a:spcAft>
              <a:tabLst>
                <a:tab pos="2914650" algn="l"/>
              </a:tabLst>
              <a:defRPr>
                <a:solidFill>
                  <a:schemeClr val="tx1"/>
                </a:solidFill>
                <a:latin typeface="Arial" panose="020B0604020202020204" pitchFamily="34" charset="0"/>
              </a:defRPr>
            </a:lvl4pPr>
            <a:lvl5pPr eaLnBrk="0" fontAlgn="base" hangingPunct="0">
              <a:spcBef>
                <a:spcPct val="0"/>
              </a:spcBef>
              <a:spcAft>
                <a:spcPct val="0"/>
              </a:spcAft>
              <a:tabLst>
                <a:tab pos="2914650" algn="l"/>
              </a:tabLst>
              <a:defRPr>
                <a:solidFill>
                  <a:schemeClr val="tx1"/>
                </a:solidFill>
                <a:latin typeface="Arial" panose="020B0604020202020204" pitchFamily="34" charset="0"/>
              </a:defRPr>
            </a:lvl5pPr>
            <a:lvl6pPr eaLnBrk="0" fontAlgn="base" hangingPunct="0">
              <a:spcBef>
                <a:spcPct val="0"/>
              </a:spcBef>
              <a:spcAft>
                <a:spcPct val="0"/>
              </a:spcAft>
              <a:tabLst>
                <a:tab pos="2914650" algn="l"/>
              </a:tabLst>
              <a:defRPr>
                <a:solidFill>
                  <a:schemeClr val="tx1"/>
                </a:solidFill>
                <a:latin typeface="Arial" panose="020B0604020202020204" pitchFamily="34" charset="0"/>
              </a:defRPr>
            </a:lvl6pPr>
            <a:lvl7pPr eaLnBrk="0" fontAlgn="base" hangingPunct="0">
              <a:spcBef>
                <a:spcPct val="0"/>
              </a:spcBef>
              <a:spcAft>
                <a:spcPct val="0"/>
              </a:spcAft>
              <a:tabLst>
                <a:tab pos="2914650" algn="l"/>
              </a:tabLst>
              <a:defRPr>
                <a:solidFill>
                  <a:schemeClr val="tx1"/>
                </a:solidFill>
                <a:latin typeface="Arial" panose="020B0604020202020204" pitchFamily="34" charset="0"/>
              </a:defRPr>
            </a:lvl7pPr>
            <a:lvl8pPr eaLnBrk="0" fontAlgn="base" hangingPunct="0">
              <a:spcBef>
                <a:spcPct val="0"/>
              </a:spcBef>
              <a:spcAft>
                <a:spcPct val="0"/>
              </a:spcAft>
              <a:tabLst>
                <a:tab pos="2914650" algn="l"/>
              </a:tabLst>
              <a:defRPr>
                <a:solidFill>
                  <a:schemeClr val="tx1"/>
                </a:solidFill>
                <a:latin typeface="Arial" panose="020B0604020202020204" pitchFamily="34" charset="0"/>
              </a:defRPr>
            </a:lvl8pPr>
            <a:lvl9pPr eaLnBrk="0" fontAlgn="base" hangingPunct="0">
              <a:spcBef>
                <a:spcPct val="0"/>
              </a:spcBef>
              <a:spcAft>
                <a:spcPct val="0"/>
              </a:spcAft>
              <a:tabLst>
                <a:tab pos="2914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400" b="1" i="0" u="none" strike="noStrike" cap="none" normalizeH="0" baseline="0" dirty="0" smtClean="0">
                <a:ln>
                  <a:noFill/>
                </a:ln>
                <a:solidFill>
                  <a:srgbClr val="6A2028"/>
                </a:solidFill>
                <a:effectLst/>
                <a:latin typeface="Segoe UI" panose="020B0502040204020203" pitchFamily="34" charset="0"/>
                <a:ea typeface="Calibri" panose="020F0502020204030204" pitchFamily="34" charset="0"/>
                <a:cs typeface="Segoe UI" panose="020B0502040204020203" pitchFamily="34" charset="0"/>
              </a:rPr>
              <a:t>Measuring Food and Nutrition Security: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400" b="1" i="0" u="none" strike="noStrike" cap="none" normalizeH="0" baseline="0" dirty="0" smtClean="0">
                <a:ln>
                  <a:noFill/>
                </a:ln>
                <a:solidFill>
                  <a:srgbClr val="6A2028"/>
                </a:solidFill>
                <a:effectLst/>
                <a:latin typeface="Segoe UI" panose="020B0502040204020203" pitchFamily="34" charset="0"/>
                <a:ea typeface="Calibri" panose="020F0502020204030204" pitchFamily="34" charset="0"/>
                <a:cs typeface="Segoe UI" panose="020B0502040204020203" pitchFamily="34" charset="0"/>
              </a:rPr>
              <a:t>An Independent Technical Assessment </a:t>
            </a: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400" b="1" i="0" u="none" strike="noStrike" cap="none" normalizeH="0" baseline="0" dirty="0" smtClean="0">
                <a:ln>
                  <a:noFill/>
                </a:ln>
                <a:solidFill>
                  <a:srgbClr val="6A2028"/>
                </a:solidFill>
                <a:effectLst/>
                <a:latin typeface="Segoe UI" panose="020B0502040204020203" pitchFamily="34" charset="0"/>
                <a:ea typeface="Calibri" panose="020F0502020204030204" pitchFamily="34" charset="0"/>
                <a:cs typeface="Segoe UI" panose="020B0502040204020203" pitchFamily="34" charset="0"/>
              </a:rPr>
              <a:t>and User’s Guide for Existing Indicators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endParaRPr kumimoji="0" lang="en-US" altLang="en-US" sz="2000" b="0" i="0" u="none" strike="noStrike" cap="none" normalizeH="0" baseline="0" dirty="0" smtClean="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000" b="0" i="0" u="none" strike="noStrike" cap="none" normalizeH="0" baseline="0" dirty="0" smtClean="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June 2016</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endParaRPr kumimoji="0" lang="en-US" altLang="en-US" sz="2000" b="0" i="0" u="none" strike="noStrike" cap="none" normalizeH="0" baseline="0" dirty="0" smtClean="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14650" algn="l"/>
              </a:tabLst>
            </a:pPr>
            <a:r>
              <a:rPr kumimoji="0" lang="en-US" altLang="en-US" sz="2000" b="0" i="0" u="none" strike="noStrike" cap="none" normalizeH="0" baseline="0" dirty="0" smtClean="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Uma Lele (Chair), William A. Masters (Co-Chair), Joyce Kinabo, J.V. Meenakshi, Bharat Ramaswami and Julia Tagwireyi with Winnie F.L. Bell and Sambuddha Goswami</a:t>
            </a:r>
            <a:endParaRPr kumimoji="0" lang="en-US" altLang="en-US" sz="2000" b="0" i="0" u="none" strike="noStrike" cap="none" normalizeH="0" baseline="0" dirty="0" smtClean="0">
              <a:ln>
                <a:noFill/>
              </a:ln>
              <a:solidFill>
                <a:schemeClr val="tx1"/>
              </a:solidFill>
              <a:effectLst/>
            </a:endParaRPr>
          </a:p>
        </p:txBody>
      </p:sp>
      <p:pic>
        <p:nvPicPr>
          <p:cNvPr id="9" name="Picture 8"/>
          <p:cNvPicPr>
            <a:picLocks noChangeAspect="1"/>
          </p:cNvPicPr>
          <p:nvPr/>
        </p:nvPicPr>
        <p:blipFill>
          <a:blip r:embed="rId3"/>
          <a:stretch>
            <a:fillRect/>
          </a:stretch>
        </p:blipFill>
        <p:spPr>
          <a:xfrm>
            <a:off x="1219200" y="5562050"/>
            <a:ext cx="5279594" cy="938865"/>
          </a:xfrm>
          <a:prstGeom prst="rect">
            <a:avLst/>
          </a:prstGeom>
        </p:spPr>
      </p:pic>
    </p:spTree>
    <p:extLst>
      <p:ext uri="{BB962C8B-B14F-4D97-AF65-F5344CB8AC3E}">
        <p14:creationId xmlns:p14="http://schemas.microsoft.com/office/powerpoint/2010/main" val="3169382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Questions for your working group</a:t>
            </a:r>
            <a:endParaRPr lang="en-GB" dirty="0"/>
          </a:p>
        </p:txBody>
      </p:sp>
      <p:sp>
        <p:nvSpPr>
          <p:cNvPr id="3" name="Rectangle 6"/>
          <p:cNvSpPr>
            <a:spLocks noChangeArrowheads="1"/>
          </p:cNvSpPr>
          <p:nvPr/>
        </p:nvSpPr>
        <p:spPr bwMode="auto">
          <a:xfrm>
            <a:off x="242341" y="1207785"/>
            <a:ext cx="8915400" cy="473975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14650" algn="l"/>
              </a:tabLst>
              <a:defRPr>
                <a:solidFill>
                  <a:schemeClr val="tx1"/>
                </a:solidFill>
                <a:latin typeface="Arial" panose="020B0604020202020204" pitchFamily="34" charset="0"/>
              </a:defRPr>
            </a:lvl1pPr>
            <a:lvl2pPr eaLnBrk="0" fontAlgn="base" hangingPunct="0">
              <a:spcBef>
                <a:spcPct val="0"/>
              </a:spcBef>
              <a:spcAft>
                <a:spcPct val="0"/>
              </a:spcAft>
              <a:tabLst>
                <a:tab pos="2914650" algn="l"/>
              </a:tabLst>
              <a:defRPr>
                <a:solidFill>
                  <a:schemeClr val="tx1"/>
                </a:solidFill>
                <a:latin typeface="Arial" panose="020B0604020202020204" pitchFamily="34" charset="0"/>
              </a:defRPr>
            </a:lvl2pPr>
            <a:lvl3pPr eaLnBrk="0" fontAlgn="base" hangingPunct="0">
              <a:spcBef>
                <a:spcPct val="0"/>
              </a:spcBef>
              <a:spcAft>
                <a:spcPct val="0"/>
              </a:spcAft>
              <a:tabLst>
                <a:tab pos="2914650" algn="l"/>
              </a:tabLst>
              <a:defRPr>
                <a:solidFill>
                  <a:schemeClr val="tx1"/>
                </a:solidFill>
                <a:latin typeface="Arial" panose="020B0604020202020204" pitchFamily="34" charset="0"/>
              </a:defRPr>
            </a:lvl3pPr>
            <a:lvl4pPr eaLnBrk="0" fontAlgn="base" hangingPunct="0">
              <a:spcBef>
                <a:spcPct val="0"/>
              </a:spcBef>
              <a:spcAft>
                <a:spcPct val="0"/>
              </a:spcAft>
              <a:tabLst>
                <a:tab pos="2914650" algn="l"/>
              </a:tabLst>
              <a:defRPr>
                <a:solidFill>
                  <a:schemeClr val="tx1"/>
                </a:solidFill>
                <a:latin typeface="Arial" panose="020B0604020202020204" pitchFamily="34" charset="0"/>
              </a:defRPr>
            </a:lvl4pPr>
            <a:lvl5pPr eaLnBrk="0" fontAlgn="base" hangingPunct="0">
              <a:spcBef>
                <a:spcPct val="0"/>
              </a:spcBef>
              <a:spcAft>
                <a:spcPct val="0"/>
              </a:spcAft>
              <a:tabLst>
                <a:tab pos="2914650" algn="l"/>
              </a:tabLst>
              <a:defRPr>
                <a:solidFill>
                  <a:schemeClr val="tx1"/>
                </a:solidFill>
                <a:latin typeface="Arial" panose="020B0604020202020204" pitchFamily="34" charset="0"/>
              </a:defRPr>
            </a:lvl5pPr>
            <a:lvl6pPr eaLnBrk="0" fontAlgn="base" hangingPunct="0">
              <a:spcBef>
                <a:spcPct val="0"/>
              </a:spcBef>
              <a:spcAft>
                <a:spcPct val="0"/>
              </a:spcAft>
              <a:tabLst>
                <a:tab pos="2914650" algn="l"/>
              </a:tabLst>
              <a:defRPr>
                <a:solidFill>
                  <a:schemeClr val="tx1"/>
                </a:solidFill>
                <a:latin typeface="Arial" panose="020B0604020202020204" pitchFamily="34" charset="0"/>
              </a:defRPr>
            </a:lvl6pPr>
            <a:lvl7pPr eaLnBrk="0" fontAlgn="base" hangingPunct="0">
              <a:spcBef>
                <a:spcPct val="0"/>
              </a:spcBef>
              <a:spcAft>
                <a:spcPct val="0"/>
              </a:spcAft>
              <a:tabLst>
                <a:tab pos="2914650" algn="l"/>
              </a:tabLst>
              <a:defRPr>
                <a:solidFill>
                  <a:schemeClr val="tx1"/>
                </a:solidFill>
                <a:latin typeface="Arial" panose="020B0604020202020204" pitchFamily="34" charset="0"/>
              </a:defRPr>
            </a:lvl7pPr>
            <a:lvl8pPr eaLnBrk="0" fontAlgn="base" hangingPunct="0">
              <a:spcBef>
                <a:spcPct val="0"/>
              </a:spcBef>
              <a:spcAft>
                <a:spcPct val="0"/>
              </a:spcAft>
              <a:tabLst>
                <a:tab pos="2914650" algn="l"/>
              </a:tabLst>
              <a:defRPr>
                <a:solidFill>
                  <a:schemeClr val="tx1"/>
                </a:solidFill>
                <a:latin typeface="Arial" panose="020B0604020202020204" pitchFamily="34" charset="0"/>
              </a:defRPr>
            </a:lvl8pPr>
            <a:lvl9pPr eaLnBrk="0" fontAlgn="base" hangingPunct="0">
              <a:spcBef>
                <a:spcPct val="0"/>
              </a:spcBef>
              <a:spcAft>
                <a:spcPct val="0"/>
              </a:spcAft>
              <a:tabLst>
                <a:tab pos="2914650" algn="l"/>
              </a:tabLst>
              <a:defRPr>
                <a:solidFill>
                  <a:schemeClr val="tx1"/>
                </a:solidFill>
                <a:latin typeface="Arial" panose="020B0604020202020204" pitchFamily="34" charset="0"/>
              </a:defRPr>
            </a:lvl9pPr>
          </a:lstStyle>
          <a:p>
            <a:pPr lvl="0" eaLnBrk="1" fontAlgn="auto" hangingPunct="1">
              <a:spcBef>
                <a:spcPts val="0"/>
              </a:spcBef>
              <a:spcAft>
                <a:spcPts val="0"/>
              </a:spcAft>
              <a:tabLst>
                <a:tab pos="465138" algn="l"/>
                <a:tab pos="2914650" algn="l"/>
              </a:tabLst>
            </a:pP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Using the information presented here, form </a:t>
            </a:r>
          </a:p>
          <a:p>
            <a:pPr lvl="0" eaLnBrk="1" fontAlgn="auto" hangingPunct="1">
              <a:spcBef>
                <a:spcPts val="0"/>
              </a:spcBef>
              <a:spcAft>
                <a:spcPts val="0"/>
              </a:spcAft>
              <a:tabLst>
                <a:tab pos="465138" algn="l"/>
                <a:tab pos="2914650" algn="l"/>
              </a:tabLst>
            </a:pP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small groups to discuss a </a:t>
            </a:r>
            <a:r>
              <a:rPr lang="en-US" altLang="en-US" sz="2800" dirty="0">
                <a:solidFill>
                  <a:prstClr val="black"/>
                </a:solidFill>
                <a:latin typeface="Segoe UI" panose="020B0502040204020203" pitchFamily="34" charset="0"/>
                <a:ea typeface="Calibri" panose="020F0502020204030204" pitchFamily="34" charset="0"/>
                <a:cs typeface="Segoe UI" panose="020B0502040204020203" pitchFamily="34" charset="0"/>
              </a:rPr>
              <a:t>category of </a:t>
            </a: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indicator </a:t>
            </a:r>
          </a:p>
          <a:p>
            <a:pPr lvl="0" eaLnBrk="1" fontAlgn="auto" hangingPunct="1">
              <a:spcBef>
                <a:spcPts val="0"/>
              </a:spcBef>
              <a:spcAft>
                <a:spcPts val="0"/>
              </a:spcAft>
              <a:tabLst>
                <a:tab pos="465138" algn="l"/>
                <a:tab pos="2914650" algn="l"/>
              </a:tabLst>
            </a:pP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that </a:t>
            </a:r>
            <a:r>
              <a:rPr lang="en-US" altLang="en-US" sz="2800" dirty="0">
                <a:solidFill>
                  <a:prstClr val="black"/>
                </a:solidFill>
                <a:latin typeface="Segoe UI" panose="020B0502040204020203" pitchFamily="34" charset="0"/>
                <a:ea typeface="Calibri" panose="020F0502020204030204" pitchFamily="34" charset="0"/>
                <a:cs typeface="Segoe UI" panose="020B0502040204020203" pitchFamily="34" charset="0"/>
              </a:rPr>
              <a:t>is particularly important for your </a:t>
            </a: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work.</a:t>
            </a:r>
            <a:endParaRPr lang="en-US" altLang="en-US" sz="2800" dirty="0">
              <a:solidFill>
                <a:prstClr val="black"/>
              </a:solidFill>
              <a:latin typeface="Segoe UI" panose="020B0502040204020203" pitchFamily="34" charset="0"/>
              <a:ea typeface="Calibri" panose="020F0502020204030204" pitchFamily="34" charset="0"/>
              <a:cs typeface="Segoe UI" panose="020B0502040204020203" pitchFamily="34" charset="0"/>
            </a:endParaRP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1. What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best practices </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can you recommend?</a:t>
            </a: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2. What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common pitfalls</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would you warn against?</a:t>
            </a: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3. What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priorities for action </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can you identify</a:t>
            </a: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for research </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in agriculture, nutrition and health;</a:t>
            </a: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for policymaking </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at global, national and local levels;</a:t>
            </a:r>
          </a:p>
          <a:p>
            <a:pPr lvl="0" eaLnBrk="1" fontAlgn="auto" hangingPunct="1">
              <a:spcBef>
                <a:spcPts val="600"/>
              </a:spcBef>
              <a:spcAft>
                <a:spcPts val="0"/>
              </a:spcAft>
              <a:tabLst>
                <a:tab pos="225425" algn="l"/>
                <a:tab pos="465138" algn="l"/>
                <a:tab pos="688975" algn="l"/>
              </a:tabLst>
            </a:pP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				--</a:t>
            </a:r>
            <a:r>
              <a:rPr lang="en-US" altLang="en-US" sz="2400" b="1" dirty="0">
                <a:solidFill>
                  <a:prstClr val="black"/>
                </a:solidFill>
                <a:latin typeface="Segoe UI" panose="020B0502040204020203" pitchFamily="34" charset="0"/>
                <a:ea typeface="Calibri" panose="020F0502020204030204" pitchFamily="34" charset="0"/>
                <a:cs typeface="Segoe UI" panose="020B0502040204020203" pitchFamily="34" charset="0"/>
              </a:rPr>
              <a:t>for program management </a:t>
            </a:r>
            <a:r>
              <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rPr>
              <a:t>in agriculture and </a:t>
            </a:r>
            <a:r>
              <a:rPr lang="en-US" altLang="en-US" sz="24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nutrition</a:t>
            </a:r>
          </a:p>
          <a:p>
            <a:pPr lvl="0" eaLnBrk="1" fontAlgn="auto" hangingPunct="1">
              <a:spcBef>
                <a:spcPts val="600"/>
              </a:spcBef>
              <a:spcAft>
                <a:spcPts val="0"/>
              </a:spcAft>
              <a:tabLst>
                <a:tab pos="225425" algn="l"/>
                <a:tab pos="465138" algn="l"/>
                <a:tab pos="688975" algn="l"/>
              </a:tabLst>
            </a:pPr>
            <a:endParaRPr lang="en-US" altLang="en-US" sz="600" dirty="0">
              <a:solidFill>
                <a:prstClr val="black"/>
              </a:solidFill>
              <a:latin typeface="Segoe UI" panose="020B0502040204020203" pitchFamily="34" charset="0"/>
              <a:ea typeface="Calibri" panose="020F0502020204030204" pitchFamily="34" charset="0"/>
              <a:cs typeface="Segoe UI" panose="020B0502040204020203" pitchFamily="34" charset="0"/>
            </a:endParaRPr>
          </a:p>
          <a:p>
            <a:pPr lvl="0" eaLnBrk="1" fontAlgn="auto" hangingPunct="1">
              <a:spcBef>
                <a:spcPts val="600"/>
              </a:spcBef>
              <a:spcAft>
                <a:spcPts val="0"/>
              </a:spcAft>
              <a:tabLst>
                <a:tab pos="225425" algn="l"/>
                <a:tab pos="465138" algn="l"/>
                <a:tab pos="688975" algn="l"/>
              </a:tabLst>
            </a:pP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Then </a:t>
            </a:r>
            <a:r>
              <a:rPr lang="en-US" altLang="en-US" sz="2800" dirty="0">
                <a:solidFill>
                  <a:prstClr val="black"/>
                </a:solidFill>
                <a:latin typeface="Segoe UI" panose="020B0502040204020203" pitchFamily="34" charset="0"/>
                <a:ea typeface="Calibri" panose="020F0502020204030204" pitchFamily="34" charset="0"/>
                <a:cs typeface="Segoe UI" panose="020B0502040204020203" pitchFamily="34" charset="0"/>
              </a:rPr>
              <a:t>report back to </a:t>
            </a: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share your </a:t>
            </a:r>
            <a:r>
              <a:rPr lang="en-US" altLang="en-US" sz="2800" dirty="0">
                <a:solidFill>
                  <a:prstClr val="black"/>
                </a:solidFill>
                <a:latin typeface="Segoe UI" panose="020B0502040204020203" pitchFamily="34" charset="0"/>
                <a:ea typeface="Calibri" panose="020F0502020204030204" pitchFamily="34" charset="0"/>
                <a:cs typeface="Segoe UI" panose="020B0502040204020203" pitchFamily="34" charset="0"/>
              </a:rPr>
              <a:t>views with </a:t>
            </a:r>
            <a:r>
              <a:rPr lang="en-US" altLang="en-US" sz="2800" dirty="0" smtClean="0">
                <a:solidFill>
                  <a:prstClr val="black"/>
                </a:solidFill>
                <a:latin typeface="Segoe UI" panose="020B0502040204020203" pitchFamily="34" charset="0"/>
                <a:ea typeface="Calibri" panose="020F0502020204030204" pitchFamily="34" charset="0"/>
                <a:cs typeface="Segoe UI" panose="020B0502040204020203" pitchFamily="34" charset="0"/>
              </a:rPr>
              <a:t>others!</a:t>
            </a:r>
            <a:endParaRPr lang="en-US" altLang="en-US" sz="2400" dirty="0">
              <a:solidFill>
                <a:prstClr val="black"/>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7123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777777"/>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Origins of the user’s guide</a:t>
            </a:r>
          </a:p>
          <a:p>
            <a:endParaRPr lang="en-GB" dirty="0"/>
          </a:p>
        </p:txBody>
      </p:sp>
      <p:sp>
        <p:nvSpPr>
          <p:cNvPr id="3" name="Rectangle 2"/>
          <p:cNvSpPr/>
          <p:nvPr/>
        </p:nvSpPr>
        <p:spPr>
          <a:xfrm>
            <a:off x="228600" y="990600"/>
            <a:ext cx="8915399" cy="5339923"/>
          </a:xfrm>
          <a:prstGeom prst="rect">
            <a:avLst/>
          </a:prstGeom>
        </p:spPr>
        <p:txBody>
          <a:bodyPr wrap="square">
            <a:spAutoFit/>
          </a:bodyPr>
          <a:lstStyle/>
          <a:p>
            <a:pPr marL="465138" indent="-465138">
              <a:spcBef>
                <a:spcPts val="600"/>
              </a:spcBef>
            </a:pPr>
            <a:r>
              <a:rPr lang="en-US" sz="2800" b="1" dirty="0" smtClean="0"/>
              <a:t>October 2012 </a:t>
            </a:r>
            <a:r>
              <a:rPr lang="en-US" sz="2800" dirty="0"/>
              <a:t>– </a:t>
            </a:r>
            <a:r>
              <a:rPr lang="en-US" sz="2800" dirty="0" smtClean="0"/>
              <a:t>FSIN launched by WFP, FAO and IFPRI, to support local and regional food security data analysts</a:t>
            </a:r>
          </a:p>
          <a:p>
            <a:pPr marL="465138" indent="-465138">
              <a:spcBef>
                <a:spcPts val="600"/>
              </a:spcBef>
            </a:pPr>
            <a:endParaRPr lang="en-US" sz="1200" dirty="0"/>
          </a:p>
          <a:p>
            <a:pPr marL="465138" indent="-465138">
              <a:spcBef>
                <a:spcPts val="600"/>
              </a:spcBef>
            </a:pPr>
            <a:r>
              <a:rPr lang="en-US" sz="2800" b="1" dirty="0" smtClean="0"/>
              <a:t>November 2014 </a:t>
            </a:r>
            <a:r>
              <a:rPr lang="en-US" sz="2800" dirty="0" smtClean="0"/>
              <a:t>– FSIN launches a Technical Working Group (TWG) on Measuring Food &amp; Nutrition Security to provide an independent assessment of major indicators</a:t>
            </a:r>
          </a:p>
          <a:p>
            <a:pPr marL="465138" indent="-465138"/>
            <a:r>
              <a:rPr lang="en-US" sz="2800" dirty="0"/>
              <a:t>		</a:t>
            </a:r>
            <a:r>
              <a:rPr lang="en-US" sz="2400" dirty="0">
                <a:solidFill>
                  <a:schemeClr val="accent1">
                    <a:lumMod val="75000"/>
                  </a:schemeClr>
                </a:solidFill>
                <a:hlinkClick r:id="rId2"/>
              </a:rPr>
              <a:t>http://</a:t>
            </a:r>
            <a:r>
              <a:rPr lang="en-US" sz="2400" dirty="0" smtClean="0">
                <a:solidFill>
                  <a:schemeClr val="accent1">
                    <a:lumMod val="75000"/>
                  </a:schemeClr>
                </a:solidFill>
                <a:hlinkClick r:id="rId2"/>
              </a:rPr>
              <a:t>www.fsincop.net/topics/fns-measurement</a:t>
            </a:r>
            <a:endParaRPr lang="en-US" sz="2400" dirty="0" smtClean="0">
              <a:solidFill>
                <a:schemeClr val="accent1">
                  <a:lumMod val="75000"/>
                </a:schemeClr>
              </a:solidFill>
            </a:endParaRPr>
          </a:p>
          <a:p>
            <a:pPr marL="465138" indent="-465138"/>
            <a:endParaRPr lang="en-US" sz="1200" dirty="0" smtClean="0">
              <a:solidFill>
                <a:schemeClr val="accent1">
                  <a:lumMod val="75000"/>
                </a:schemeClr>
              </a:solidFill>
            </a:endParaRPr>
          </a:p>
          <a:p>
            <a:pPr marL="406400" indent="-406400">
              <a:spcBef>
                <a:spcPts val="600"/>
              </a:spcBef>
            </a:pPr>
            <a:r>
              <a:rPr lang="en-US" sz="2800" b="1" dirty="0" smtClean="0"/>
              <a:t>June 2015 </a:t>
            </a:r>
            <a:r>
              <a:rPr lang="en-US" sz="2800" dirty="0" smtClean="0"/>
              <a:t>– The TWG and its Expert Advisory Panel meets in Rome to guide revisions, followed by presentations at ICAE, IFAD, the Africa Union and online feedback</a:t>
            </a:r>
          </a:p>
          <a:p>
            <a:pPr>
              <a:spcBef>
                <a:spcPts val="600"/>
              </a:spcBef>
            </a:pPr>
            <a:endParaRPr lang="en-US" sz="1200" b="1" dirty="0" smtClean="0"/>
          </a:p>
          <a:p>
            <a:pPr>
              <a:spcBef>
                <a:spcPts val="600"/>
              </a:spcBef>
            </a:pPr>
            <a:r>
              <a:rPr lang="en-US" sz="2800" b="1" dirty="0" smtClean="0"/>
              <a:t>June 2016 </a:t>
            </a:r>
            <a:r>
              <a:rPr lang="en-US" sz="2800" dirty="0"/>
              <a:t>– </a:t>
            </a:r>
            <a:r>
              <a:rPr lang="en-US" sz="2800" dirty="0" smtClean="0"/>
              <a:t>The FSIN User’s Guide published</a:t>
            </a:r>
            <a:endParaRPr lang="en-US" sz="2400" dirty="0"/>
          </a:p>
        </p:txBody>
      </p:sp>
    </p:spTree>
    <p:extLst>
      <p:ext uri="{BB962C8B-B14F-4D97-AF65-F5344CB8AC3E}">
        <p14:creationId xmlns:p14="http://schemas.microsoft.com/office/powerpoint/2010/main" val="1428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Authorship of the user’s guide</a:t>
            </a:r>
          </a:p>
          <a:p>
            <a:endParaRPr lang="en-GB" dirty="0"/>
          </a:p>
        </p:txBody>
      </p:sp>
      <p:sp>
        <p:nvSpPr>
          <p:cNvPr id="3" name="Rectangle 2"/>
          <p:cNvSpPr/>
          <p:nvPr/>
        </p:nvSpPr>
        <p:spPr>
          <a:xfrm>
            <a:off x="76200" y="1219200"/>
            <a:ext cx="6781800" cy="3847207"/>
          </a:xfrm>
          <a:prstGeom prst="rect">
            <a:avLst/>
          </a:prstGeom>
        </p:spPr>
        <p:txBody>
          <a:bodyPr wrap="square">
            <a:spAutoFit/>
          </a:bodyPr>
          <a:lstStyle/>
          <a:p>
            <a:r>
              <a:rPr lang="en-US" sz="2400" b="1" dirty="0" smtClean="0">
                <a:latin typeface="+mj-lt"/>
                <a:ea typeface="Calibri" panose="020F0502020204030204" pitchFamily="34" charset="0"/>
              </a:rPr>
              <a:t>Technical Working Group members</a:t>
            </a:r>
            <a:r>
              <a:rPr lang="en-US" sz="2400" dirty="0" smtClean="0">
                <a:latin typeface="+mj-lt"/>
                <a:ea typeface="Calibri" panose="020F0502020204030204" pitchFamily="34" charset="0"/>
              </a:rPr>
              <a:t>: </a:t>
            </a:r>
          </a:p>
          <a:p>
            <a:pPr marL="465138" indent="-347663">
              <a:tabLst>
                <a:tab pos="461963" algn="l"/>
              </a:tabLst>
            </a:pPr>
            <a:r>
              <a:rPr lang="en-US" sz="2400" dirty="0" smtClean="0">
                <a:latin typeface="+mj-lt"/>
                <a:ea typeface="Calibri" panose="020F0502020204030204" pitchFamily="34" charset="0"/>
              </a:rPr>
              <a:t>Uma </a:t>
            </a:r>
            <a:r>
              <a:rPr lang="en-US" sz="2400" dirty="0">
                <a:latin typeface="+mj-lt"/>
                <a:ea typeface="Calibri" panose="020F0502020204030204" pitchFamily="34" charset="0"/>
              </a:rPr>
              <a:t>Lele </a:t>
            </a:r>
            <a:r>
              <a:rPr lang="en-US" sz="2400" dirty="0" smtClean="0">
                <a:latin typeface="+mj-lt"/>
                <a:ea typeface="Calibri" panose="020F0502020204030204" pitchFamily="34" charset="0"/>
              </a:rPr>
              <a:t>(Chair, Independent Scholar)</a:t>
            </a:r>
          </a:p>
          <a:p>
            <a:pPr marL="465138" indent="-347663">
              <a:tabLst>
                <a:tab pos="461963" algn="l"/>
              </a:tabLst>
            </a:pPr>
            <a:r>
              <a:rPr lang="en-US" sz="2400" dirty="0" smtClean="0">
                <a:latin typeface="+mj-lt"/>
                <a:ea typeface="Calibri" panose="020F0502020204030204" pitchFamily="34" charset="0"/>
              </a:rPr>
              <a:t>William Masters (Co-Chair, Tufts University)</a:t>
            </a:r>
          </a:p>
          <a:p>
            <a:pPr marL="465138" indent="-347663">
              <a:tabLst>
                <a:tab pos="461963" algn="l"/>
              </a:tabLst>
            </a:pPr>
            <a:r>
              <a:rPr lang="en-US" sz="2400" dirty="0" smtClean="0">
                <a:latin typeface="+mj-lt"/>
                <a:ea typeface="Calibri" panose="020F0502020204030204" pitchFamily="34" charset="0"/>
              </a:rPr>
              <a:t>Joyce </a:t>
            </a:r>
            <a:r>
              <a:rPr lang="en-US" sz="2400" dirty="0">
                <a:latin typeface="+mj-lt"/>
                <a:ea typeface="Calibri" panose="020F0502020204030204" pitchFamily="34" charset="0"/>
              </a:rPr>
              <a:t>Kinabo (Sokoine </a:t>
            </a:r>
            <a:r>
              <a:rPr lang="en-US" sz="2400" dirty="0" smtClean="0">
                <a:latin typeface="+mj-lt"/>
                <a:ea typeface="Calibri" panose="020F0502020204030204" pitchFamily="34" charset="0"/>
              </a:rPr>
              <a:t>University)</a:t>
            </a:r>
          </a:p>
          <a:p>
            <a:pPr marL="465138" indent="-347663">
              <a:tabLst>
                <a:tab pos="461963" algn="l"/>
              </a:tabLst>
            </a:pPr>
            <a:r>
              <a:rPr lang="en-US" sz="2400" dirty="0" smtClean="0">
                <a:latin typeface="+mj-lt"/>
                <a:ea typeface="Calibri" panose="020F0502020204030204" pitchFamily="34" charset="0"/>
              </a:rPr>
              <a:t>J.V</a:t>
            </a:r>
            <a:r>
              <a:rPr lang="en-US" sz="2400" dirty="0">
                <a:latin typeface="+mj-lt"/>
                <a:ea typeface="Calibri" panose="020F0502020204030204" pitchFamily="34" charset="0"/>
              </a:rPr>
              <a:t>. Meenakshi (Delhi School of </a:t>
            </a:r>
            <a:r>
              <a:rPr lang="en-US" sz="2400" dirty="0" smtClean="0">
                <a:latin typeface="+mj-lt"/>
                <a:ea typeface="Calibri" panose="020F0502020204030204" pitchFamily="34" charset="0"/>
              </a:rPr>
              <a:t>Economics)</a:t>
            </a:r>
          </a:p>
          <a:p>
            <a:pPr marL="465138" indent="-347663">
              <a:tabLst>
                <a:tab pos="461963" algn="l"/>
              </a:tabLst>
            </a:pPr>
            <a:r>
              <a:rPr lang="en-US" sz="2400" dirty="0" smtClean="0">
                <a:latin typeface="+mj-lt"/>
                <a:ea typeface="Calibri" panose="020F0502020204030204" pitchFamily="34" charset="0"/>
              </a:rPr>
              <a:t>Bharat </a:t>
            </a:r>
            <a:r>
              <a:rPr lang="en-US" sz="2400" dirty="0">
                <a:latin typeface="+mj-lt"/>
                <a:ea typeface="Calibri" panose="020F0502020204030204" pitchFamily="34" charset="0"/>
              </a:rPr>
              <a:t>Ramaswami (Indian Statistical </a:t>
            </a:r>
            <a:r>
              <a:rPr lang="en-US" sz="2400" dirty="0" smtClean="0">
                <a:latin typeface="+mj-lt"/>
                <a:ea typeface="Calibri" panose="020F0502020204030204" pitchFamily="34" charset="0"/>
              </a:rPr>
              <a:t>Institute)</a:t>
            </a:r>
          </a:p>
          <a:p>
            <a:pPr marL="465138" indent="-347663">
              <a:tabLst>
                <a:tab pos="461963" algn="l"/>
              </a:tabLst>
            </a:pPr>
            <a:r>
              <a:rPr lang="en-US" sz="2400" dirty="0" smtClean="0">
                <a:latin typeface="+mj-lt"/>
                <a:ea typeface="Calibri" panose="020F0502020204030204" pitchFamily="34" charset="0"/>
              </a:rPr>
              <a:t>Julia </a:t>
            </a:r>
            <a:r>
              <a:rPr lang="en-US" sz="2400" dirty="0">
                <a:latin typeface="+mj-lt"/>
                <a:ea typeface="Calibri" panose="020F0502020204030204" pitchFamily="34" charset="0"/>
              </a:rPr>
              <a:t>Tagwireyi </a:t>
            </a:r>
            <a:r>
              <a:rPr lang="en-US" sz="2400" dirty="0" smtClean="0">
                <a:latin typeface="+mj-lt"/>
                <a:ea typeface="Calibri" panose="020F0502020204030204" pitchFamily="34" charset="0"/>
              </a:rPr>
              <a:t>(</a:t>
            </a:r>
            <a:r>
              <a:rPr lang="en-US" sz="2400" dirty="0" err="1" smtClean="0">
                <a:latin typeface="+mj-lt"/>
                <a:ea typeface="Calibri" panose="020F0502020204030204" pitchFamily="34" charset="0"/>
              </a:rPr>
              <a:t>Indep</a:t>
            </a:r>
            <a:r>
              <a:rPr lang="en-US" sz="2400" dirty="0" smtClean="0">
                <a:latin typeface="+mj-lt"/>
                <a:ea typeface="Calibri" panose="020F0502020204030204" pitchFamily="34" charset="0"/>
              </a:rPr>
              <a:t>. Consultant, Zimbabwe)</a:t>
            </a:r>
          </a:p>
          <a:p>
            <a:pPr marL="465138" indent="-347663">
              <a:tabLst>
                <a:tab pos="461963" algn="l"/>
              </a:tabLst>
            </a:pPr>
            <a:r>
              <a:rPr lang="en-US" sz="2400" dirty="0" smtClean="0">
                <a:latin typeface="+mj-lt"/>
                <a:ea typeface="Calibri" panose="020F0502020204030204" pitchFamily="34" charset="0"/>
              </a:rPr>
              <a:t>   with Winnie Bell (Tufts University) and</a:t>
            </a:r>
          </a:p>
          <a:p>
            <a:pPr marL="465138" indent="-347663">
              <a:tabLst>
                <a:tab pos="461963" algn="l"/>
              </a:tabLst>
            </a:pPr>
            <a:r>
              <a:rPr lang="en-US" sz="2400" dirty="0" smtClean="0">
                <a:latin typeface="+mj-lt"/>
                <a:ea typeface="Calibri" panose="020F0502020204030204" pitchFamily="34" charset="0"/>
              </a:rPr>
              <a:t>   Sambuddha Goswami (</a:t>
            </a:r>
            <a:r>
              <a:rPr lang="en-US" sz="2400" dirty="0" err="1" smtClean="0">
                <a:latin typeface="+mj-lt"/>
                <a:ea typeface="Calibri" panose="020F0502020204030204" pitchFamily="34" charset="0"/>
              </a:rPr>
              <a:t>Indep</a:t>
            </a:r>
            <a:r>
              <a:rPr lang="en-US" sz="2400" dirty="0" smtClean="0">
                <a:latin typeface="+mj-lt"/>
                <a:ea typeface="Calibri" panose="020F0502020204030204" pitchFamily="34" charset="0"/>
              </a:rPr>
              <a:t>. Consultant)</a:t>
            </a:r>
          </a:p>
          <a:p>
            <a:pPr marL="465138" indent="-347663">
              <a:tabLst>
                <a:tab pos="461963" algn="l"/>
              </a:tabLst>
            </a:pPr>
            <a:endParaRPr lang="en-US" sz="2800" dirty="0" smtClean="0">
              <a:latin typeface="+mj-lt"/>
              <a:ea typeface="Calibri" panose="020F0502020204030204" pitchFamily="34" charset="0"/>
            </a:endParaRPr>
          </a:p>
        </p:txBody>
      </p:sp>
    </p:spTree>
    <p:extLst>
      <p:ext uri="{BB962C8B-B14F-4D97-AF65-F5344CB8AC3E}">
        <p14:creationId xmlns:p14="http://schemas.microsoft.com/office/powerpoint/2010/main" val="4003695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Authorship of the user’s guide</a:t>
            </a:r>
          </a:p>
          <a:p>
            <a:endParaRPr lang="en-GB" dirty="0"/>
          </a:p>
        </p:txBody>
      </p:sp>
      <p:sp>
        <p:nvSpPr>
          <p:cNvPr id="3" name="Rectangle 2"/>
          <p:cNvSpPr/>
          <p:nvPr/>
        </p:nvSpPr>
        <p:spPr>
          <a:xfrm>
            <a:off x="76200" y="1219200"/>
            <a:ext cx="6019800" cy="1569660"/>
          </a:xfrm>
          <a:prstGeom prst="rect">
            <a:avLst/>
          </a:prstGeom>
        </p:spPr>
        <p:txBody>
          <a:bodyPr wrap="square">
            <a:spAutoFit/>
          </a:bodyPr>
          <a:lstStyle/>
          <a:p>
            <a:r>
              <a:rPr lang="en-US" sz="2400" b="1" dirty="0" smtClean="0"/>
              <a:t>FSIN </a:t>
            </a:r>
            <a:r>
              <a:rPr lang="en-US" sz="2400" b="1" dirty="0" smtClean="0"/>
              <a:t>Steering Committee members</a:t>
            </a:r>
            <a:r>
              <a:rPr lang="en-US" sz="2400" dirty="0" smtClean="0"/>
              <a:t>:</a:t>
            </a:r>
          </a:p>
          <a:p>
            <a:pPr marL="465138" indent="-347663"/>
            <a:r>
              <a:rPr lang="en-US" sz="2400" dirty="0" err="1" smtClean="0"/>
              <a:t>Piero</a:t>
            </a:r>
            <a:r>
              <a:rPr lang="en-US" sz="2400" dirty="0" smtClean="0"/>
              <a:t> </a:t>
            </a:r>
            <a:r>
              <a:rPr lang="en-US" sz="2400" dirty="0" err="1" smtClean="0"/>
              <a:t>Conforti</a:t>
            </a:r>
            <a:r>
              <a:rPr lang="en-US" sz="2400" dirty="0" smtClean="0"/>
              <a:t> and Carlo </a:t>
            </a:r>
            <a:r>
              <a:rPr lang="en-US" sz="2400" dirty="0" err="1" smtClean="0"/>
              <a:t>Cafiero</a:t>
            </a:r>
            <a:r>
              <a:rPr lang="en-US" sz="2400" dirty="0" smtClean="0"/>
              <a:t> (FAO)</a:t>
            </a:r>
          </a:p>
          <a:p>
            <a:pPr marL="465138" indent="-347663"/>
            <a:r>
              <a:rPr lang="en-US" sz="2400" dirty="0" err="1" smtClean="0"/>
              <a:t>Arif</a:t>
            </a:r>
            <a:r>
              <a:rPr lang="en-US" sz="2400" dirty="0" smtClean="0"/>
              <a:t> Husain and John </a:t>
            </a:r>
            <a:r>
              <a:rPr lang="en-US" sz="2400" dirty="0" err="1" smtClean="0"/>
              <a:t>McHarris</a:t>
            </a:r>
            <a:r>
              <a:rPr lang="en-US" sz="2400" dirty="0" smtClean="0"/>
              <a:t> (WFP)</a:t>
            </a:r>
          </a:p>
          <a:p>
            <a:pPr marL="465138" indent="-347663"/>
            <a:r>
              <a:rPr lang="en-US" sz="2400" dirty="0" smtClean="0"/>
              <a:t>Maximo Torero (IFPRI)</a:t>
            </a:r>
          </a:p>
        </p:txBody>
      </p:sp>
    </p:spTree>
    <p:extLst>
      <p:ext uri="{BB962C8B-B14F-4D97-AF65-F5344CB8AC3E}">
        <p14:creationId xmlns:p14="http://schemas.microsoft.com/office/powerpoint/2010/main" val="2984874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Authorship of the user’s guide</a:t>
            </a:r>
          </a:p>
          <a:p>
            <a:endParaRPr lang="en-GB" dirty="0"/>
          </a:p>
        </p:txBody>
      </p:sp>
      <p:sp>
        <p:nvSpPr>
          <p:cNvPr id="4" name="Rectangle 3"/>
          <p:cNvSpPr/>
          <p:nvPr/>
        </p:nvSpPr>
        <p:spPr>
          <a:xfrm>
            <a:off x="203949" y="1219200"/>
            <a:ext cx="7644651" cy="5632311"/>
          </a:xfrm>
          <a:prstGeom prst="rect">
            <a:avLst/>
          </a:prstGeom>
        </p:spPr>
        <p:txBody>
          <a:bodyPr wrap="square">
            <a:spAutoFit/>
          </a:bodyPr>
          <a:lstStyle/>
          <a:p>
            <a:r>
              <a:rPr lang="en-US" sz="2400" b="1" dirty="0"/>
              <a:t>Expert Advisory Panel members</a:t>
            </a:r>
            <a:r>
              <a:rPr lang="en-US" sz="2400" dirty="0"/>
              <a:t>:</a:t>
            </a:r>
          </a:p>
          <a:p>
            <a:pPr marL="171450"/>
            <a:r>
              <a:rPr lang="en-US" sz="2400" dirty="0"/>
              <a:t>Awudu Abdulai (University of Kiel</a:t>
            </a:r>
            <a:r>
              <a:rPr lang="en-US" sz="2400" dirty="0" smtClean="0"/>
              <a:t>)</a:t>
            </a:r>
          </a:p>
          <a:p>
            <a:pPr marL="171450"/>
            <a:r>
              <a:rPr lang="en-US" sz="2400" dirty="0" smtClean="0"/>
              <a:t>Harold </a:t>
            </a:r>
            <a:r>
              <a:rPr lang="en-US" sz="2400" dirty="0"/>
              <a:t>H. Alderman (IFPRI</a:t>
            </a:r>
            <a:r>
              <a:rPr lang="en-US" sz="2400" dirty="0" smtClean="0"/>
              <a:t>)</a:t>
            </a:r>
          </a:p>
          <a:p>
            <a:pPr marL="171450"/>
            <a:r>
              <a:rPr lang="en-US" sz="2400" dirty="0" smtClean="0"/>
              <a:t>Zulfiqar </a:t>
            </a:r>
            <a:r>
              <a:rPr lang="en-US" sz="2400" dirty="0"/>
              <a:t>A. Bhutta (Aga Khan </a:t>
            </a:r>
            <a:r>
              <a:rPr lang="en-US" sz="2400" dirty="0" smtClean="0"/>
              <a:t>University)</a:t>
            </a:r>
          </a:p>
          <a:p>
            <a:pPr marL="171450"/>
            <a:r>
              <a:rPr lang="en-US" sz="2400" dirty="0" smtClean="0"/>
              <a:t>Laura </a:t>
            </a:r>
            <a:r>
              <a:rPr lang="en-US" sz="2400" dirty="0"/>
              <a:t>Birx (Bill &amp; Melinda Gates </a:t>
            </a:r>
            <a:r>
              <a:rPr lang="en-US" sz="2400" dirty="0" smtClean="0"/>
              <a:t>Found.)</a:t>
            </a:r>
          </a:p>
          <a:p>
            <a:pPr marL="171450"/>
            <a:r>
              <a:rPr lang="en-US" sz="2400" dirty="0" smtClean="0"/>
              <a:t>Calogero </a:t>
            </a:r>
            <a:r>
              <a:rPr lang="en-US" sz="2400" dirty="0"/>
              <a:t>Carletto (World Bank</a:t>
            </a:r>
            <a:r>
              <a:rPr lang="en-US" sz="2400" dirty="0" smtClean="0"/>
              <a:t>)</a:t>
            </a:r>
          </a:p>
          <a:p>
            <a:pPr marL="171450"/>
            <a:r>
              <a:rPr lang="en-US" sz="2400" dirty="0" smtClean="0"/>
              <a:t>Jennifer </a:t>
            </a:r>
            <a:r>
              <a:rPr lang="en-US" sz="2400" dirty="0"/>
              <a:t>Coates (Tufts University</a:t>
            </a:r>
            <a:r>
              <a:rPr lang="en-US" sz="2400" dirty="0" smtClean="0"/>
              <a:t>)</a:t>
            </a:r>
          </a:p>
          <a:p>
            <a:pPr marL="171450"/>
            <a:r>
              <a:rPr lang="en-US" sz="2400" dirty="0" smtClean="0"/>
              <a:t>Cheryl </a:t>
            </a:r>
            <a:r>
              <a:rPr lang="en-US" sz="2400" dirty="0"/>
              <a:t>Doss (Yale University</a:t>
            </a:r>
            <a:r>
              <a:rPr lang="en-US" sz="2400" dirty="0" smtClean="0"/>
              <a:t>)</a:t>
            </a:r>
          </a:p>
          <a:p>
            <a:pPr marL="171450"/>
            <a:r>
              <a:rPr lang="en-US" sz="2400" dirty="0" smtClean="0"/>
              <a:t>Jessica </a:t>
            </a:r>
            <a:r>
              <a:rPr lang="en-US" sz="2400" dirty="0"/>
              <a:t>Fanzo (John Hopkins University</a:t>
            </a:r>
            <a:r>
              <a:rPr lang="en-US" sz="2400" dirty="0" smtClean="0"/>
              <a:t>)</a:t>
            </a:r>
          </a:p>
          <a:p>
            <a:pPr marL="171450"/>
            <a:r>
              <a:rPr lang="en-US" sz="2400" dirty="0" smtClean="0"/>
              <a:t>Lawrence </a:t>
            </a:r>
            <a:r>
              <a:rPr lang="en-US" sz="2400" dirty="0"/>
              <a:t>Haddad (IFPRI</a:t>
            </a:r>
            <a:r>
              <a:rPr lang="en-US" sz="2400" dirty="0" smtClean="0"/>
              <a:t>)</a:t>
            </a:r>
          </a:p>
          <a:p>
            <a:pPr marL="171450"/>
            <a:r>
              <a:rPr lang="en-US" sz="2400" dirty="0" smtClean="0"/>
              <a:t>Nanak </a:t>
            </a:r>
            <a:r>
              <a:rPr lang="en-US" sz="2400" dirty="0"/>
              <a:t>Kakwani (</a:t>
            </a:r>
            <a:r>
              <a:rPr lang="en-US" sz="2400" dirty="0" smtClean="0"/>
              <a:t>U. </a:t>
            </a:r>
            <a:r>
              <a:rPr lang="en-US" sz="2400" dirty="0"/>
              <a:t>of New South Wales</a:t>
            </a:r>
            <a:r>
              <a:rPr lang="en-US" sz="2400" dirty="0" smtClean="0"/>
              <a:t>)</a:t>
            </a:r>
          </a:p>
          <a:p>
            <a:pPr marL="171450"/>
            <a:r>
              <a:rPr lang="en-US" sz="2400" dirty="0" smtClean="0"/>
              <a:t>Elizabeth </a:t>
            </a:r>
            <a:r>
              <a:rPr lang="en-US" sz="2400" dirty="0"/>
              <a:t>W. Kimani-Murage (</a:t>
            </a:r>
            <a:r>
              <a:rPr lang="en-US" sz="2400" dirty="0" smtClean="0"/>
              <a:t>APHRC, Kenya)</a:t>
            </a:r>
          </a:p>
          <a:p>
            <a:pPr marL="171450"/>
            <a:r>
              <a:rPr lang="en-US" sz="2400" dirty="0" smtClean="0"/>
              <a:t>Reynaldo </a:t>
            </a:r>
            <a:r>
              <a:rPr lang="en-US" sz="2400" dirty="0"/>
              <a:t>Martorell (Emory University</a:t>
            </a:r>
            <a:r>
              <a:rPr lang="en-US" sz="2400" dirty="0" smtClean="0"/>
              <a:t>)</a:t>
            </a:r>
          </a:p>
          <a:p>
            <a:pPr marL="171450"/>
            <a:r>
              <a:rPr lang="en-US" sz="2400" dirty="0" smtClean="0"/>
              <a:t>Eunice Nago (U. </a:t>
            </a:r>
            <a:r>
              <a:rPr lang="en-US" sz="2400" dirty="0"/>
              <a:t>of Abomey-Calavi, Benin</a:t>
            </a:r>
            <a:r>
              <a:rPr lang="en-US" sz="2400" dirty="0" smtClean="0"/>
              <a:t>)</a:t>
            </a:r>
          </a:p>
          <a:p>
            <a:pPr marL="171450"/>
            <a:r>
              <a:rPr lang="en-US" sz="2400" dirty="0" smtClean="0"/>
              <a:t>Ricardo </a:t>
            </a:r>
            <a:r>
              <a:rPr lang="en-US" sz="2400" dirty="0"/>
              <a:t>Uauy (University of Chile</a:t>
            </a:r>
            <a:r>
              <a:rPr lang="en-US" sz="2400" dirty="0" smtClean="0"/>
              <a:t>)</a:t>
            </a:r>
            <a:endParaRPr lang="en-US" sz="2400" dirty="0"/>
          </a:p>
        </p:txBody>
      </p:sp>
    </p:spTree>
    <p:extLst>
      <p:ext uri="{BB962C8B-B14F-4D97-AF65-F5344CB8AC3E}">
        <p14:creationId xmlns:p14="http://schemas.microsoft.com/office/powerpoint/2010/main" val="298487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052" y="-21138"/>
            <a:ext cx="9163051" cy="705059"/>
          </a:xfrm>
          <a:prstGeom prst="rect">
            <a:avLst/>
          </a:prstGeom>
          <a:solidFill>
            <a:schemeClr val="tx2">
              <a:lumMod val="40000"/>
              <a:lumOff val="60000"/>
            </a:schemeClr>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Motivation and objectives</a:t>
            </a:r>
            <a:endParaRPr lang="en-GB" dirty="0"/>
          </a:p>
        </p:txBody>
      </p:sp>
      <p:sp>
        <p:nvSpPr>
          <p:cNvPr id="3" name="Rectangle 2"/>
          <p:cNvSpPr/>
          <p:nvPr/>
        </p:nvSpPr>
        <p:spPr>
          <a:xfrm>
            <a:off x="595309" y="1066800"/>
            <a:ext cx="7934327" cy="5416868"/>
          </a:xfrm>
          <a:prstGeom prst="rect">
            <a:avLst/>
          </a:prstGeom>
        </p:spPr>
        <p:txBody>
          <a:bodyPr wrap="square">
            <a:spAutoFit/>
          </a:bodyPr>
          <a:lstStyle/>
          <a:p>
            <a:pPr marL="465138" indent="-465138">
              <a:spcBef>
                <a:spcPts val="600"/>
              </a:spcBef>
            </a:pPr>
            <a:r>
              <a:rPr lang="en-US" sz="3200" dirty="0" smtClean="0"/>
              <a:t>The TWG on food &amp; nutrition security </a:t>
            </a:r>
            <a:r>
              <a:rPr lang="en-US" sz="3200" dirty="0"/>
              <a:t>measurement </a:t>
            </a:r>
            <a:r>
              <a:rPr lang="en-US" sz="3200" dirty="0" smtClean="0"/>
              <a:t>found:</a:t>
            </a:r>
          </a:p>
          <a:p>
            <a:pPr marL="922338" lvl="1" indent="-465138">
              <a:spcBef>
                <a:spcPts val="600"/>
              </a:spcBef>
            </a:pPr>
            <a:r>
              <a:rPr lang="en-US" sz="2800" dirty="0" smtClean="0"/>
              <a:t>-- over 150 distinct indicators in current use</a:t>
            </a:r>
          </a:p>
          <a:p>
            <a:pPr marL="922338" lvl="1" indent="-465138">
              <a:spcBef>
                <a:spcPts val="600"/>
              </a:spcBef>
            </a:pPr>
            <a:r>
              <a:rPr lang="en-US" sz="2800" dirty="0" smtClean="0"/>
              <a:t>-- </a:t>
            </a:r>
            <a:r>
              <a:rPr lang="en-US" sz="2800" i="1" dirty="0" smtClean="0"/>
              <a:t>many </a:t>
            </a:r>
            <a:r>
              <a:rPr lang="en-US" sz="2800" dirty="0" smtClean="0"/>
              <a:t>criteria and ways of classifying and choosing indicators</a:t>
            </a:r>
          </a:p>
          <a:p>
            <a:pPr marL="922338" lvl="1" indent="-465138">
              <a:spcBef>
                <a:spcPts val="600"/>
              </a:spcBef>
            </a:pPr>
            <a:r>
              <a:rPr lang="en-US" sz="2800" dirty="0" smtClean="0"/>
              <a:t>-- much confusion about which indicator to use for what purpose</a:t>
            </a:r>
          </a:p>
          <a:p>
            <a:pPr marL="1085850" lvl="2" indent="-171450">
              <a:spcBef>
                <a:spcPts val="600"/>
              </a:spcBef>
              <a:buFont typeface="Arial" panose="020B0604020202020204" pitchFamily="34" charset="0"/>
              <a:buChar char="•"/>
            </a:pPr>
            <a:r>
              <a:rPr lang="en-US" sz="2800" dirty="0" smtClean="0"/>
              <a:t>indicators are often variants of each other</a:t>
            </a:r>
          </a:p>
          <a:p>
            <a:pPr marL="1085850" lvl="2" indent="-171450">
              <a:spcBef>
                <a:spcPts val="600"/>
              </a:spcBef>
              <a:buFont typeface="Arial" panose="020B0604020202020204" pitchFamily="34" charset="0"/>
              <a:buChar char="•"/>
            </a:pPr>
            <a:r>
              <a:rPr lang="en-US" sz="2800" dirty="0" smtClean="0"/>
              <a:t>terminology and descriptions are historical and institutional</a:t>
            </a:r>
          </a:p>
          <a:p>
            <a:pPr marL="922338" lvl="1" indent="-465138">
              <a:spcBef>
                <a:spcPts val="600"/>
              </a:spcBef>
            </a:pPr>
            <a:r>
              <a:rPr lang="en-US" sz="2800" dirty="0" smtClean="0">
                <a:sym typeface="Wingdings" panose="05000000000000000000" pitchFamily="2" charset="2"/>
              </a:rPr>
              <a:t></a:t>
            </a:r>
            <a:r>
              <a:rPr lang="en-US" sz="2800" dirty="0" smtClean="0"/>
              <a:t> we saw big opportunities to clarify and explain</a:t>
            </a:r>
            <a:r>
              <a:rPr lang="en-US" sz="2800" dirty="0" smtClean="0"/>
              <a:t>!</a:t>
            </a:r>
            <a:endParaRPr lang="en-US" sz="2800" dirty="0" smtClean="0"/>
          </a:p>
        </p:txBody>
      </p:sp>
    </p:spTree>
    <p:extLst>
      <p:ext uri="{BB962C8B-B14F-4D97-AF65-F5344CB8AC3E}">
        <p14:creationId xmlns:p14="http://schemas.microsoft.com/office/powerpoint/2010/main" val="10594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7120</TotalTime>
  <Words>2399</Words>
  <Application>Microsoft Office PowerPoint</Application>
  <PresentationFormat>On-screen Show (4:3)</PresentationFormat>
  <Paragraphs>418</Paragraphs>
  <Slides>40</Slides>
  <Notes>2</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1_Custom Design</vt:lpstr>
      <vt:lpstr>Custom Design</vt:lpstr>
      <vt:lpstr>Content Slides</vt:lpstr>
      <vt:lpstr>ANH Academy  Learning Lab on Indicators  of Food Insecurity and Malnutrition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ANHLearningLabOnIndicatorsOfFoodInsecurityAndMalnutrition-June2016</dc:title>
  <dc:creator>William A Masters</dc:creator>
  <cp:lastModifiedBy>William A. Masters</cp:lastModifiedBy>
  <cp:revision>197</cp:revision>
  <cp:lastPrinted>2016-06-16T22:10:09Z</cp:lastPrinted>
  <dcterms:created xsi:type="dcterms:W3CDTF">2006-08-16T00:00:00Z</dcterms:created>
  <dcterms:modified xsi:type="dcterms:W3CDTF">2016-06-19T20:47:57Z</dcterms:modified>
</cp:coreProperties>
</file>