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handoutMasterIdLst>
    <p:handoutMasterId r:id="rId21"/>
  </p:handoutMasterIdLst>
  <p:sldIdLst>
    <p:sldId id="256" r:id="rId2"/>
    <p:sldId id="449" r:id="rId3"/>
    <p:sldId id="450" r:id="rId4"/>
    <p:sldId id="451" r:id="rId5"/>
    <p:sldId id="453" r:id="rId6"/>
    <p:sldId id="309" r:id="rId7"/>
    <p:sldId id="462" r:id="rId8"/>
    <p:sldId id="454" r:id="rId9"/>
    <p:sldId id="463" r:id="rId10"/>
    <p:sldId id="464" r:id="rId11"/>
    <p:sldId id="459" r:id="rId12"/>
    <p:sldId id="460" r:id="rId13"/>
    <p:sldId id="461" r:id="rId14"/>
    <p:sldId id="465" r:id="rId15"/>
    <p:sldId id="466" r:id="rId16"/>
    <p:sldId id="467" r:id="rId17"/>
    <p:sldId id="278" r:id="rId18"/>
    <p:sldId id="405" r:id="rId19"/>
  </p:sldIdLst>
  <p:sldSz cx="9144000" cy="6858000" type="screen4x3"/>
  <p:notesSz cx="7010400" cy="929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3CC"/>
    <a:srgbClr val="006600"/>
    <a:srgbClr val="663300"/>
    <a:srgbClr val="CC3300"/>
    <a:srgbClr val="FF9900"/>
    <a:srgbClr val="336600"/>
    <a:srgbClr val="FFC000"/>
    <a:srgbClr val="FFFFFF"/>
    <a:srgbClr val="948A5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1748" autoAdjust="0"/>
    <p:restoredTop sz="94660"/>
  </p:normalViewPr>
  <p:slideViewPr>
    <p:cSldViewPr>
      <p:cViewPr varScale="1">
        <p:scale>
          <a:sx n="104" d="100"/>
          <a:sy n="104" d="100"/>
        </p:scale>
        <p:origin x="708" y="15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60" d="100"/>
        <a:sy n="160" d="100"/>
      </p:scale>
      <p:origin x="0" y="-10140"/>
    </p:cViewPr>
  </p:sorterViewPr>
  <p:notesViewPr>
    <p:cSldViewPr>
      <p:cViewPr varScale="1">
        <p:scale>
          <a:sx n="85" d="100"/>
          <a:sy n="85" d="100"/>
        </p:scale>
        <p:origin x="2988" y="11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William%20A.%20Masters\Box%20Sync\Documents\Lectures+Meetings\UNPP_WorldUrbanizationProspects2014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William%20A.%20Masters\Box%20Sync\Documents\Lectures+Meetings\UNPP_WorldUrbanizationProspects2014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0" i="0" u="none" strike="noStrike" kern="1200" cap="none" spc="20" baseline="0">
                <a:solidFill>
                  <a:schemeClr val="dk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600" dirty="0"/>
              <a:t>Globally, the world's rural population</a:t>
            </a:r>
          </a:p>
          <a:p>
            <a:pPr>
              <a:defRPr sz="1600" b="0" i="0" u="none" strike="noStrike" kern="1200" cap="none" spc="20" baseline="0">
                <a:solidFill>
                  <a:schemeClr val="dk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600" dirty="0"/>
              <a:t>is near its peak</a:t>
            </a:r>
          </a:p>
          <a:p>
            <a:pPr>
              <a:defRPr sz="1600" b="0" i="0" u="none" strike="noStrike" kern="1200" cap="none" spc="20" baseline="0">
                <a:solidFill>
                  <a:schemeClr val="dk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600" dirty="0"/>
              <a:t>and will soon decline </a:t>
            </a:r>
          </a:p>
        </c:rich>
      </c:tx>
      <c:layout>
        <c:manualLayout>
          <c:xMode val="edge"/>
          <c:yMode val="edge"/>
          <c:x val="0.13006933508311461"/>
          <c:y val="1.3888888888888888E-2"/>
        </c:manualLayout>
      </c:layout>
      <c:overlay val="0"/>
      <c:spPr>
        <a:noFill/>
        <a:ln>
          <a:noFill/>
        </a:ln>
        <a:effectLst/>
      </c:sp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Charts!$C$24</c:f>
              <c:strCache>
                <c:ptCount val="1"/>
                <c:pt idx="0">
                  <c:v>Total</c:v>
                </c:pt>
              </c:strCache>
            </c:strRef>
          </c:tx>
          <c:spPr>
            <a:ln w="31750" cap="rnd" cmpd="sng" algn="ctr">
              <a:solidFill>
                <a:schemeClr val="tx2"/>
              </a:solidFill>
              <a:round/>
            </a:ln>
            <a:effectLst/>
          </c:spPr>
          <c:marker>
            <c:symbol val="none"/>
          </c:marker>
          <c:cat>
            <c:strRef>
              <c:f>Charts!$D$17:$CZ$17</c:f>
              <c:strCache>
                <c:ptCount val="101"/>
                <c:pt idx="0">
                  <c:v>1950</c:v>
                </c:pt>
                <c:pt idx="1">
                  <c:v>1951</c:v>
                </c:pt>
                <c:pt idx="2">
                  <c:v>1952</c:v>
                </c:pt>
                <c:pt idx="3">
                  <c:v>1953</c:v>
                </c:pt>
                <c:pt idx="4">
                  <c:v>1954</c:v>
                </c:pt>
                <c:pt idx="5">
                  <c:v>1955</c:v>
                </c:pt>
                <c:pt idx="6">
                  <c:v>1956</c:v>
                </c:pt>
                <c:pt idx="7">
                  <c:v>1957</c:v>
                </c:pt>
                <c:pt idx="8">
                  <c:v>1958</c:v>
                </c:pt>
                <c:pt idx="9">
                  <c:v>1959</c:v>
                </c:pt>
                <c:pt idx="10">
                  <c:v>1960</c:v>
                </c:pt>
                <c:pt idx="11">
                  <c:v>1961</c:v>
                </c:pt>
                <c:pt idx="12">
                  <c:v>1962</c:v>
                </c:pt>
                <c:pt idx="13">
                  <c:v>1963</c:v>
                </c:pt>
                <c:pt idx="14">
                  <c:v>1964</c:v>
                </c:pt>
                <c:pt idx="15">
                  <c:v>1965</c:v>
                </c:pt>
                <c:pt idx="16">
                  <c:v>1966</c:v>
                </c:pt>
                <c:pt idx="17">
                  <c:v>1967</c:v>
                </c:pt>
                <c:pt idx="18">
                  <c:v>1968</c:v>
                </c:pt>
                <c:pt idx="19">
                  <c:v>1969</c:v>
                </c:pt>
                <c:pt idx="20">
                  <c:v>1970</c:v>
                </c:pt>
                <c:pt idx="21">
                  <c:v>1971</c:v>
                </c:pt>
                <c:pt idx="22">
                  <c:v>1972</c:v>
                </c:pt>
                <c:pt idx="23">
                  <c:v>1973</c:v>
                </c:pt>
                <c:pt idx="24">
                  <c:v>1974</c:v>
                </c:pt>
                <c:pt idx="25">
                  <c:v>1975</c:v>
                </c:pt>
                <c:pt idx="26">
                  <c:v>1976</c:v>
                </c:pt>
                <c:pt idx="27">
                  <c:v>1977</c:v>
                </c:pt>
                <c:pt idx="28">
                  <c:v>1978</c:v>
                </c:pt>
                <c:pt idx="29">
                  <c:v>1979</c:v>
                </c:pt>
                <c:pt idx="30">
                  <c:v>1980</c:v>
                </c:pt>
                <c:pt idx="31">
                  <c:v>1981</c:v>
                </c:pt>
                <c:pt idx="32">
                  <c:v>1982</c:v>
                </c:pt>
                <c:pt idx="33">
                  <c:v>1983</c:v>
                </c:pt>
                <c:pt idx="34">
                  <c:v>1984</c:v>
                </c:pt>
                <c:pt idx="35">
                  <c:v>1985</c:v>
                </c:pt>
                <c:pt idx="36">
                  <c:v>1986</c:v>
                </c:pt>
                <c:pt idx="37">
                  <c:v>1987</c:v>
                </c:pt>
                <c:pt idx="38">
                  <c:v>1988</c:v>
                </c:pt>
                <c:pt idx="39">
                  <c:v>1989</c:v>
                </c:pt>
                <c:pt idx="40">
                  <c:v>1990</c:v>
                </c:pt>
                <c:pt idx="41">
                  <c:v>1991</c:v>
                </c:pt>
                <c:pt idx="42">
                  <c:v>1992</c:v>
                </c:pt>
                <c:pt idx="43">
                  <c:v>1993</c:v>
                </c:pt>
                <c:pt idx="44">
                  <c:v>1994</c:v>
                </c:pt>
                <c:pt idx="45">
                  <c:v>1995</c:v>
                </c:pt>
                <c:pt idx="46">
                  <c:v>1996</c:v>
                </c:pt>
                <c:pt idx="47">
                  <c:v>1997</c:v>
                </c:pt>
                <c:pt idx="48">
                  <c:v>1998</c:v>
                </c:pt>
                <c:pt idx="49">
                  <c:v>1999</c:v>
                </c:pt>
                <c:pt idx="50">
                  <c:v>2000</c:v>
                </c:pt>
                <c:pt idx="51">
                  <c:v>2001</c:v>
                </c:pt>
                <c:pt idx="52">
                  <c:v>2002</c:v>
                </c:pt>
                <c:pt idx="53">
                  <c:v>2003</c:v>
                </c:pt>
                <c:pt idx="54">
                  <c:v>2004</c:v>
                </c:pt>
                <c:pt idx="55">
                  <c:v>2005</c:v>
                </c:pt>
                <c:pt idx="56">
                  <c:v>2006</c:v>
                </c:pt>
                <c:pt idx="57">
                  <c:v>2007</c:v>
                </c:pt>
                <c:pt idx="58">
                  <c:v>2008</c:v>
                </c:pt>
                <c:pt idx="59">
                  <c:v>2009</c:v>
                </c:pt>
                <c:pt idx="60">
                  <c:v>2010</c:v>
                </c:pt>
                <c:pt idx="61">
                  <c:v>2011</c:v>
                </c:pt>
                <c:pt idx="62">
                  <c:v>2012</c:v>
                </c:pt>
                <c:pt idx="63">
                  <c:v>2013</c:v>
                </c:pt>
                <c:pt idx="64">
                  <c:v>2014</c:v>
                </c:pt>
                <c:pt idx="65">
                  <c:v>2015</c:v>
                </c:pt>
                <c:pt idx="66">
                  <c:v>2016</c:v>
                </c:pt>
                <c:pt idx="67">
                  <c:v>2017</c:v>
                </c:pt>
                <c:pt idx="68">
                  <c:v>2018</c:v>
                </c:pt>
                <c:pt idx="69">
                  <c:v>2019</c:v>
                </c:pt>
                <c:pt idx="70">
                  <c:v>2020</c:v>
                </c:pt>
                <c:pt idx="71">
                  <c:v>2021</c:v>
                </c:pt>
                <c:pt idx="72">
                  <c:v>2022</c:v>
                </c:pt>
                <c:pt idx="73">
                  <c:v>2023</c:v>
                </c:pt>
                <c:pt idx="74">
                  <c:v>2024</c:v>
                </c:pt>
                <c:pt idx="75">
                  <c:v>2025</c:v>
                </c:pt>
                <c:pt idx="76">
                  <c:v>2026</c:v>
                </c:pt>
                <c:pt idx="77">
                  <c:v>2027</c:v>
                </c:pt>
                <c:pt idx="78">
                  <c:v>2028</c:v>
                </c:pt>
                <c:pt idx="79">
                  <c:v>2029</c:v>
                </c:pt>
                <c:pt idx="80">
                  <c:v>2030</c:v>
                </c:pt>
                <c:pt idx="81">
                  <c:v>2031</c:v>
                </c:pt>
                <c:pt idx="82">
                  <c:v>2032</c:v>
                </c:pt>
                <c:pt idx="83">
                  <c:v>2033</c:v>
                </c:pt>
                <c:pt idx="84">
                  <c:v>2034</c:v>
                </c:pt>
                <c:pt idx="85">
                  <c:v>2035</c:v>
                </c:pt>
                <c:pt idx="86">
                  <c:v>2036</c:v>
                </c:pt>
                <c:pt idx="87">
                  <c:v>2037</c:v>
                </c:pt>
                <c:pt idx="88">
                  <c:v>2038</c:v>
                </c:pt>
                <c:pt idx="89">
                  <c:v>2039</c:v>
                </c:pt>
                <c:pt idx="90">
                  <c:v>2040</c:v>
                </c:pt>
                <c:pt idx="91">
                  <c:v>2041</c:v>
                </c:pt>
                <c:pt idx="92">
                  <c:v>2042</c:v>
                </c:pt>
                <c:pt idx="93">
                  <c:v>2043</c:v>
                </c:pt>
                <c:pt idx="94">
                  <c:v>2044</c:v>
                </c:pt>
                <c:pt idx="95">
                  <c:v>2045</c:v>
                </c:pt>
                <c:pt idx="96">
                  <c:v>2046</c:v>
                </c:pt>
                <c:pt idx="97">
                  <c:v>2047</c:v>
                </c:pt>
                <c:pt idx="98">
                  <c:v>2048</c:v>
                </c:pt>
                <c:pt idx="99">
                  <c:v>2049</c:v>
                </c:pt>
                <c:pt idx="100">
                  <c:v>2050</c:v>
                </c:pt>
              </c:strCache>
            </c:strRef>
          </c:cat>
          <c:val>
            <c:numRef>
              <c:f>Charts!$D$24:$CZ$24</c:f>
              <c:numCache>
                <c:formatCode>#\ ###\ ###\ ##0;\-#\ ###\ ###\ ##0;0</c:formatCode>
                <c:ptCount val="101"/>
                <c:pt idx="0">
                  <c:v>2525778.6690000002</c:v>
                </c:pt>
                <c:pt idx="1">
                  <c:v>2572850.9169999999</c:v>
                </c:pt>
                <c:pt idx="2">
                  <c:v>2619292.068</c:v>
                </c:pt>
                <c:pt idx="3">
                  <c:v>2665865.392</c:v>
                </c:pt>
                <c:pt idx="4">
                  <c:v>2713172.0269999998</c:v>
                </c:pt>
                <c:pt idx="5">
                  <c:v>2761650.9810000001</c:v>
                </c:pt>
                <c:pt idx="6">
                  <c:v>2811572.031</c:v>
                </c:pt>
                <c:pt idx="7">
                  <c:v>2863042.7949999999</c:v>
                </c:pt>
                <c:pt idx="8">
                  <c:v>2916030.1669999999</c:v>
                </c:pt>
                <c:pt idx="9">
                  <c:v>2970395.8139999998</c:v>
                </c:pt>
                <c:pt idx="10">
                  <c:v>3026002.9419999998</c:v>
                </c:pt>
                <c:pt idx="11">
                  <c:v>3082830.2659999998</c:v>
                </c:pt>
                <c:pt idx="12">
                  <c:v>3141071.531</c:v>
                </c:pt>
                <c:pt idx="13">
                  <c:v>3201178.2769999998</c:v>
                </c:pt>
                <c:pt idx="14">
                  <c:v>3263738.8319999999</c:v>
                </c:pt>
                <c:pt idx="15">
                  <c:v>3329122.4789999998</c:v>
                </c:pt>
                <c:pt idx="16">
                  <c:v>3397475.247</c:v>
                </c:pt>
                <c:pt idx="17">
                  <c:v>3468521.7239999999</c:v>
                </c:pt>
                <c:pt idx="18">
                  <c:v>3541674.8909999998</c:v>
                </c:pt>
                <c:pt idx="19">
                  <c:v>3616108.7489999998</c:v>
                </c:pt>
                <c:pt idx="20">
                  <c:v>3691172.6159999999</c:v>
                </c:pt>
                <c:pt idx="21">
                  <c:v>3766754.3450000002</c:v>
                </c:pt>
                <c:pt idx="22">
                  <c:v>3842873.611</c:v>
                </c:pt>
                <c:pt idx="23">
                  <c:v>3919182.3319999999</c:v>
                </c:pt>
                <c:pt idx="24">
                  <c:v>3995304.9219999998</c:v>
                </c:pt>
                <c:pt idx="25">
                  <c:v>4071020.4339999999</c:v>
                </c:pt>
                <c:pt idx="26">
                  <c:v>4146135.85</c:v>
                </c:pt>
                <c:pt idx="27">
                  <c:v>4220816.7369999997</c:v>
                </c:pt>
                <c:pt idx="28">
                  <c:v>4295664.8250000002</c:v>
                </c:pt>
                <c:pt idx="29">
                  <c:v>4371527.8710000003</c:v>
                </c:pt>
                <c:pt idx="30">
                  <c:v>4449048.7980000004</c:v>
                </c:pt>
                <c:pt idx="31">
                  <c:v>4528234.6339999996</c:v>
                </c:pt>
                <c:pt idx="32">
                  <c:v>4608962.4179999996</c:v>
                </c:pt>
                <c:pt idx="33">
                  <c:v>4691559.84</c:v>
                </c:pt>
                <c:pt idx="34">
                  <c:v>4776392.8279999997</c:v>
                </c:pt>
                <c:pt idx="35">
                  <c:v>4863601.517</c:v>
                </c:pt>
                <c:pt idx="36">
                  <c:v>4953376.71</c:v>
                </c:pt>
                <c:pt idx="37">
                  <c:v>5045315.8710000003</c:v>
                </c:pt>
                <c:pt idx="38">
                  <c:v>5138214.6880000001</c:v>
                </c:pt>
                <c:pt idx="39">
                  <c:v>5230452.409</c:v>
                </c:pt>
                <c:pt idx="40">
                  <c:v>5320816.6670000004</c:v>
                </c:pt>
                <c:pt idx="41">
                  <c:v>5408908.7240000004</c:v>
                </c:pt>
                <c:pt idx="42">
                  <c:v>5494899.5700000003</c:v>
                </c:pt>
                <c:pt idx="43">
                  <c:v>5578865.1090000002</c:v>
                </c:pt>
                <c:pt idx="44">
                  <c:v>5661086.3459999999</c:v>
                </c:pt>
                <c:pt idx="45">
                  <c:v>5741822.4119999995</c:v>
                </c:pt>
                <c:pt idx="46">
                  <c:v>5821016.75</c:v>
                </c:pt>
                <c:pt idx="47">
                  <c:v>5898688.3370000003</c:v>
                </c:pt>
                <c:pt idx="48">
                  <c:v>5975303.6569999997</c:v>
                </c:pt>
                <c:pt idx="49">
                  <c:v>6051478.0099999998</c:v>
                </c:pt>
                <c:pt idx="50">
                  <c:v>6127700.4280000003</c:v>
                </c:pt>
                <c:pt idx="51">
                  <c:v>6204147.0259999996</c:v>
                </c:pt>
                <c:pt idx="52">
                  <c:v>6280853.8169999998</c:v>
                </c:pt>
                <c:pt idx="53">
                  <c:v>6357991.7489999998</c:v>
                </c:pt>
                <c:pt idx="54">
                  <c:v>6435705.5949999997</c:v>
                </c:pt>
                <c:pt idx="55">
                  <c:v>6514094.6050000004</c:v>
                </c:pt>
                <c:pt idx="56">
                  <c:v>6593227.977</c:v>
                </c:pt>
                <c:pt idx="57">
                  <c:v>6673105.9369999999</c:v>
                </c:pt>
                <c:pt idx="58">
                  <c:v>6753649.2280000001</c:v>
                </c:pt>
                <c:pt idx="59">
                  <c:v>6834721.9330000002</c:v>
                </c:pt>
                <c:pt idx="60">
                  <c:v>6916183.4819999998</c:v>
                </c:pt>
                <c:pt idx="61">
                  <c:v>6997998.7599999998</c:v>
                </c:pt>
                <c:pt idx="62">
                  <c:v>7080072.4169999901</c:v>
                </c:pt>
                <c:pt idx="63">
                  <c:v>7162119.4340000004</c:v>
                </c:pt>
                <c:pt idx="64">
                  <c:v>7243784.1210000003</c:v>
                </c:pt>
                <c:pt idx="65">
                  <c:v>7324782.2249999996</c:v>
                </c:pt>
                <c:pt idx="66">
                  <c:v>7404976.7829999998</c:v>
                </c:pt>
                <c:pt idx="67">
                  <c:v>7484325.4759999998</c:v>
                </c:pt>
                <c:pt idx="68">
                  <c:v>7562760.0489999996</c:v>
                </c:pt>
                <c:pt idx="69">
                  <c:v>7640244.8830000004</c:v>
                </c:pt>
                <c:pt idx="70">
                  <c:v>7716749.0420000004</c:v>
                </c:pt>
                <c:pt idx="71">
                  <c:v>7792209.4479999999</c:v>
                </c:pt>
                <c:pt idx="72">
                  <c:v>7866579.8080000002</c:v>
                </c:pt>
                <c:pt idx="73">
                  <c:v>7939876.8559999997</c:v>
                </c:pt>
                <c:pt idx="74">
                  <c:v>8012143.1749999998</c:v>
                </c:pt>
                <c:pt idx="75">
                  <c:v>8083412.7589999996</c:v>
                </c:pt>
                <c:pt idx="76">
                  <c:v>8153677.3689999999</c:v>
                </c:pt>
                <c:pt idx="77">
                  <c:v>8222926.5539999902</c:v>
                </c:pt>
                <c:pt idx="78">
                  <c:v>8291192.8229999999</c:v>
                </c:pt>
                <c:pt idx="79">
                  <c:v>8358519.176</c:v>
                </c:pt>
                <c:pt idx="80">
                  <c:v>8424937.4739999995</c:v>
                </c:pt>
                <c:pt idx="81">
                  <c:v>8490455.58699999</c:v>
                </c:pt>
                <c:pt idx="82">
                  <c:v>8555067.6339999996</c:v>
                </c:pt>
                <c:pt idx="83">
                  <c:v>8618773.6349999998</c:v>
                </c:pt>
                <c:pt idx="84">
                  <c:v>8681569.0419999994</c:v>
                </c:pt>
                <c:pt idx="85">
                  <c:v>8743446.9519999996</c:v>
                </c:pt>
                <c:pt idx="86">
                  <c:v>8804405.8159999996</c:v>
                </c:pt>
                <c:pt idx="87">
                  <c:v>8864436.7679999992</c:v>
                </c:pt>
                <c:pt idx="88">
                  <c:v>8923514.7129999995</c:v>
                </c:pt>
                <c:pt idx="89">
                  <c:v>8981607.3379999995</c:v>
                </c:pt>
                <c:pt idx="90">
                  <c:v>9038687.1510000005</c:v>
                </c:pt>
                <c:pt idx="91">
                  <c:v>9094743.5490000006</c:v>
                </c:pt>
                <c:pt idx="92">
                  <c:v>9149768.5130000003</c:v>
                </c:pt>
                <c:pt idx="93">
                  <c:v>9203740.5600000005</c:v>
                </c:pt>
                <c:pt idx="94">
                  <c:v>9256636.273</c:v>
                </c:pt>
                <c:pt idx="95">
                  <c:v>9308438.1779999994</c:v>
                </c:pt>
                <c:pt idx="96">
                  <c:v>9359139.8399999999</c:v>
                </c:pt>
                <c:pt idx="97">
                  <c:v>9408741.1889999993</c:v>
                </c:pt>
                <c:pt idx="98">
                  <c:v>9457240.7809999995</c:v>
                </c:pt>
                <c:pt idx="99">
                  <c:v>9504640.2880000006</c:v>
                </c:pt>
                <c:pt idx="100">
                  <c:v>9550944.8910000008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64F9-4474-8CBE-5E8CE99320FC}"/>
            </c:ext>
          </c:extLst>
        </c:ser>
        <c:ser>
          <c:idx val="1"/>
          <c:order val="1"/>
          <c:tx>
            <c:strRef>
              <c:f>Charts!$C$25</c:f>
              <c:strCache>
                <c:ptCount val="1"/>
                <c:pt idx="0">
                  <c:v>Rural</c:v>
                </c:pt>
              </c:strCache>
            </c:strRef>
          </c:tx>
          <c:spPr>
            <a:ln w="31750" cap="rnd" cmpd="sng" algn="ctr">
              <a:solidFill>
                <a:srgbClr val="C00000"/>
              </a:solidFill>
              <a:round/>
            </a:ln>
            <a:effectLst/>
          </c:spPr>
          <c:marker>
            <c:symbol val="none"/>
          </c:marker>
          <c:cat>
            <c:strRef>
              <c:f>Charts!$D$17:$CZ$17</c:f>
              <c:strCache>
                <c:ptCount val="101"/>
                <c:pt idx="0">
                  <c:v>1950</c:v>
                </c:pt>
                <c:pt idx="1">
                  <c:v>1951</c:v>
                </c:pt>
                <c:pt idx="2">
                  <c:v>1952</c:v>
                </c:pt>
                <c:pt idx="3">
                  <c:v>1953</c:v>
                </c:pt>
                <c:pt idx="4">
                  <c:v>1954</c:v>
                </c:pt>
                <c:pt idx="5">
                  <c:v>1955</c:v>
                </c:pt>
                <c:pt idx="6">
                  <c:v>1956</c:v>
                </c:pt>
                <c:pt idx="7">
                  <c:v>1957</c:v>
                </c:pt>
                <c:pt idx="8">
                  <c:v>1958</c:v>
                </c:pt>
                <c:pt idx="9">
                  <c:v>1959</c:v>
                </c:pt>
                <c:pt idx="10">
                  <c:v>1960</c:v>
                </c:pt>
                <c:pt idx="11">
                  <c:v>1961</c:v>
                </c:pt>
                <c:pt idx="12">
                  <c:v>1962</c:v>
                </c:pt>
                <c:pt idx="13">
                  <c:v>1963</c:v>
                </c:pt>
                <c:pt idx="14">
                  <c:v>1964</c:v>
                </c:pt>
                <c:pt idx="15">
                  <c:v>1965</c:v>
                </c:pt>
                <c:pt idx="16">
                  <c:v>1966</c:v>
                </c:pt>
                <c:pt idx="17">
                  <c:v>1967</c:v>
                </c:pt>
                <c:pt idx="18">
                  <c:v>1968</c:v>
                </c:pt>
                <c:pt idx="19">
                  <c:v>1969</c:v>
                </c:pt>
                <c:pt idx="20">
                  <c:v>1970</c:v>
                </c:pt>
                <c:pt idx="21">
                  <c:v>1971</c:v>
                </c:pt>
                <c:pt idx="22">
                  <c:v>1972</c:v>
                </c:pt>
                <c:pt idx="23">
                  <c:v>1973</c:v>
                </c:pt>
                <c:pt idx="24">
                  <c:v>1974</c:v>
                </c:pt>
                <c:pt idx="25">
                  <c:v>1975</c:v>
                </c:pt>
                <c:pt idx="26">
                  <c:v>1976</c:v>
                </c:pt>
                <c:pt idx="27">
                  <c:v>1977</c:v>
                </c:pt>
                <c:pt idx="28">
                  <c:v>1978</c:v>
                </c:pt>
                <c:pt idx="29">
                  <c:v>1979</c:v>
                </c:pt>
                <c:pt idx="30">
                  <c:v>1980</c:v>
                </c:pt>
                <c:pt idx="31">
                  <c:v>1981</c:v>
                </c:pt>
                <c:pt idx="32">
                  <c:v>1982</c:v>
                </c:pt>
                <c:pt idx="33">
                  <c:v>1983</c:v>
                </c:pt>
                <c:pt idx="34">
                  <c:v>1984</c:v>
                </c:pt>
                <c:pt idx="35">
                  <c:v>1985</c:v>
                </c:pt>
                <c:pt idx="36">
                  <c:v>1986</c:v>
                </c:pt>
                <c:pt idx="37">
                  <c:v>1987</c:v>
                </c:pt>
                <c:pt idx="38">
                  <c:v>1988</c:v>
                </c:pt>
                <c:pt idx="39">
                  <c:v>1989</c:v>
                </c:pt>
                <c:pt idx="40">
                  <c:v>1990</c:v>
                </c:pt>
                <c:pt idx="41">
                  <c:v>1991</c:v>
                </c:pt>
                <c:pt idx="42">
                  <c:v>1992</c:v>
                </c:pt>
                <c:pt idx="43">
                  <c:v>1993</c:v>
                </c:pt>
                <c:pt idx="44">
                  <c:v>1994</c:v>
                </c:pt>
                <c:pt idx="45">
                  <c:v>1995</c:v>
                </c:pt>
                <c:pt idx="46">
                  <c:v>1996</c:v>
                </c:pt>
                <c:pt idx="47">
                  <c:v>1997</c:v>
                </c:pt>
                <c:pt idx="48">
                  <c:v>1998</c:v>
                </c:pt>
                <c:pt idx="49">
                  <c:v>1999</c:v>
                </c:pt>
                <c:pt idx="50">
                  <c:v>2000</c:v>
                </c:pt>
                <c:pt idx="51">
                  <c:v>2001</c:v>
                </c:pt>
                <c:pt idx="52">
                  <c:v>2002</c:v>
                </c:pt>
                <c:pt idx="53">
                  <c:v>2003</c:v>
                </c:pt>
                <c:pt idx="54">
                  <c:v>2004</c:v>
                </c:pt>
                <c:pt idx="55">
                  <c:v>2005</c:v>
                </c:pt>
                <c:pt idx="56">
                  <c:v>2006</c:v>
                </c:pt>
                <c:pt idx="57">
                  <c:v>2007</c:v>
                </c:pt>
                <c:pt idx="58">
                  <c:v>2008</c:v>
                </c:pt>
                <c:pt idx="59">
                  <c:v>2009</c:v>
                </c:pt>
                <c:pt idx="60">
                  <c:v>2010</c:v>
                </c:pt>
                <c:pt idx="61">
                  <c:v>2011</c:v>
                </c:pt>
                <c:pt idx="62">
                  <c:v>2012</c:v>
                </c:pt>
                <c:pt idx="63">
                  <c:v>2013</c:v>
                </c:pt>
                <c:pt idx="64">
                  <c:v>2014</c:v>
                </c:pt>
                <c:pt idx="65">
                  <c:v>2015</c:v>
                </c:pt>
                <c:pt idx="66">
                  <c:v>2016</c:v>
                </c:pt>
                <c:pt idx="67">
                  <c:v>2017</c:v>
                </c:pt>
                <c:pt idx="68">
                  <c:v>2018</c:v>
                </c:pt>
                <c:pt idx="69">
                  <c:v>2019</c:v>
                </c:pt>
                <c:pt idx="70">
                  <c:v>2020</c:v>
                </c:pt>
                <c:pt idx="71">
                  <c:v>2021</c:v>
                </c:pt>
                <c:pt idx="72">
                  <c:v>2022</c:v>
                </c:pt>
                <c:pt idx="73">
                  <c:v>2023</c:v>
                </c:pt>
                <c:pt idx="74">
                  <c:v>2024</c:v>
                </c:pt>
                <c:pt idx="75">
                  <c:v>2025</c:v>
                </c:pt>
                <c:pt idx="76">
                  <c:v>2026</c:v>
                </c:pt>
                <c:pt idx="77">
                  <c:v>2027</c:v>
                </c:pt>
                <c:pt idx="78">
                  <c:v>2028</c:v>
                </c:pt>
                <c:pt idx="79">
                  <c:v>2029</c:v>
                </c:pt>
                <c:pt idx="80">
                  <c:v>2030</c:v>
                </c:pt>
                <c:pt idx="81">
                  <c:v>2031</c:v>
                </c:pt>
                <c:pt idx="82">
                  <c:v>2032</c:v>
                </c:pt>
                <c:pt idx="83">
                  <c:v>2033</c:v>
                </c:pt>
                <c:pt idx="84">
                  <c:v>2034</c:v>
                </c:pt>
                <c:pt idx="85">
                  <c:v>2035</c:v>
                </c:pt>
                <c:pt idx="86">
                  <c:v>2036</c:v>
                </c:pt>
                <c:pt idx="87">
                  <c:v>2037</c:v>
                </c:pt>
                <c:pt idx="88">
                  <c:v>2038</c:v>
                </c:pt>
                <c:pt idx="89">
                  <c:v>2039</c:v>
                </c:pt>
                <c:pt idx="90">
                  <c:v>2040</c:v>
                </c:pt>
                <c:pt idx="91">
                  <c:v>2041</c:v>
                </c:pt>
                <c:pt idx="92">
                  <c:v>2042</c:v>
                </c:pt>
                <c:pt idx="93">
                  <c:v>2043</c:v>
                </c:pt>
                <c:pt idx="94">
                  <c:v>2044</c:v>
                </c:pt>
                <c:pt idx="95">
                  <c:v>2045</c:v>
                </c:pt>
                <c:pt idx="96">
                  <c:v>2046</c:v>
                </c:pt>
                <c:pt idx="97">
                  <c:v>2047</c:v>
                </c:pt>
                <c:pt idx="98">
                  <c:v>2048</c:v>
                </c:pt>
                <c:pt idx="99">
                  <c:v>2049</c:v>
                </c:pt>
                <c:pt idx="100">
                  <c:v>2050</c:v>
                </c:pt>
              </c:strCache>
            </c:strRef>
          </c:cat>
          <c:val>
            <c:numRef>
              <c:f>Charts!$D$25:$CZ$25</c:f>
              <c:numCache>
                <c:formatCode>#\ ###\ ###\ ##0;\-#\ ###\ ###\ ##0;0</c:formatCode>
                <c:ptCount val="101"/>
                <c:pt idx="0">
                  <c:v>1779297.4010000001</c:v>
                </c:pt>
                <c:pt idx="1">
                  <c:v>1802464.4040000001</c:v>
                </c:pt>
                <c:pt idx="2">
                  <c:v>1824805.699</c:v>
                </c:pt>
                <c:pt idx="3">
                  <c:v>1846443.2080000001</c:v>
                </c:pt>
                <c:pt idx="4">
                  <c:v>1867886.6580000001</c:v>
                </c:pt>
                <c:pt idx="5">
                  <c:v>1889517.0120000001</c:v>
                </c:pt>
                <c:pt idx="6">
                  <c:v>1911699.9550000001</c:v>
                </c:pt>
                <c:pt idx="7">
                  <c:v>1934643.3489999999</c:v>
                </c:pt>
                <c:pt idx="8">
                  <c:v>1958085.844</c:v>
                </c:pt>
                <c:pt idx="9">
                  <c:v>1982041.3859999999</c:v>
                </c:pt>
                <c:pt idx="10">
                  <c:v>2006508.031</c:v>
                </c:pt>
                <c:pt idx="11">
                  <c:v>2031779.8489999999</c:v>
                </c:pt>
                <c:pt idx="12">
                  <c:v>2057142.352</c:v>
                </c:pt>
                <c:pt idx="13">
                  <c:v>2083158.95</c:v>
                </c:pt>
                <c:pt idx="14">
                  <c:v>2110549.551</c:v>
                </c:pt>
                <c:pt idx="15">
                  <c:v>2145212.2000000002</c:v>
                </c:pt>
                <c:pt idx="16">
                  <c:v>2181927.2510000002</c:v>
                </c:pt>
                <c:pt idx="17">
                  <c:v>2220284.1940000001</c:v>
                </c:pt>
                <c:pt idx="18">
                  <c:v>2259941.0070000002</c:v>
                </c:pt>
                <c:pt idx="19">
                  <c:v>2300341.142</c:v>
                </c:pt>
                <c:pt idx="20">
                  <c:v>2340891.827</c:v>
                </c:pt>
                <c:pt idx="21">
                  <c:v>2381742.1660000002</c:v>
                </c:pt>
                <c:pt idx="22">
                  <c:v>2421931.5099999998</c:v>
                </c:pt>
                <c:pt idx="23">
                  <c:v>2460808.3080000002</c:v>
                </c:pt>
                <c:pt idx="24">
                  <c:v>2497998.9610000001</c:v>
                </c:pt>
                <c:pt idx="25">
                  <c:v>2536299.196</c:v>
                </c:pt>
                <c:pt idx="26">
                  <c:v>2572766.023</c:v>
                </c:pt>
                <c:pt idx="27">
                  <c:v>2608521.0109999999</c:v>
                </c:pt>
                <c:pt idx="28">
                  <c:v>2640622.9649999999</c:v>
                </c:pt>
                <c:pt idx="29">
                  <c:v>2669947.5290000001</c:v>
                </c:pt>
                <c:pt idx="30">
                  <c:v>2699509.5260000001</c:v>
                </c:pt>
                <c:pt idx="31">
                  <c:v>2728799.9929999998</c:v>
                </c:pt>
                <c:pt idx="32">
                  <c:v>2759613.8769999999</c:v>
                </c:pt>
                <c:pt idx="33">
                  <c:v>2792527.8769999999</c:v>
                </c:pt>
                <c:pt idx="34">
                  <c:v>2826122.7489999998</c:v>
                </c:pt>
                <c:pt idx="35">
                  <c:v>2860551.7220000001</c:v>
                </c:pt>
                <c:pt idx="36">
                  <c:v>2895711.821</c:v>
                </c:pt>
                <c:pt idx="37">
                  <c:v>2931918.77</c:v>
                </c:pt>
                <c:pt idx="38">
                  <c:v>2967118.9070000001</c:v>
                </c:pt>
                <c:pt idx="39">
                  <c:v>3002379.8169999998</c:v>
                </c:pt>
                <c:pt idx="40">
                  <c:v>3035785.7629999998</c:v>
                </c:pt>
                <c:pt idx="41">
                  <c:v>3066903.699</c:v>
                </c:pt>
                <c:pt idx="42">
                  <c:v>3096296.4819999998</c:v>
                </c:pt>
                <c:pt idx="43">
                  <c:v>3123743.0040000002</c:v>
                </c:pt>
                <c:pt idx="44">
                  <c:v>3149535.7560000001</c:v>
                </c:pt>
                <c:pt idx="45">
                  <c:v>3173759.4279999998</c:v>
                </c:pt>
                <c:pt idx="46">
                  <c:v>3196411.97</c:v>
                </c:pt>
                <c:pt idx="47">
                  <c:v>3217214.2680000002</c:v>
                </c:pt>
                <c:pt idx="48">
                  <c:v>3236487.0120000001</c:v>
                </c:pt>
                <c:pt idx="49">
                  <c:v>3254578.2579999999</c:v>
                </c:pt>
                <c:pt idx="50">
                  <c:v>3271569.3560000001</c:v>
                </c:pt>
                <c:pt idx="51">
                  <c:v>3284184.8870000001</c:v>
                </c:pt>
                <c:pt idx="52">
                  <c:v>3293068.8360000001</c:v>
                </c:pt>
                <c:pt idx="53">
                  <c:v>3301152.91</c:v>
                </c:pt>
                <c:pt idx="54">
                  <c:v>3308462.9670000002</c:v>
                </c:pt>
                <c:pt idx="55">
                  <c:v>3315081.5290000001</c:v>
                </c:pt>
                <c:pt idx="56">
                  <c:v>3321829.997</c:v>
                </c:pt>
                <c:pt idx="57">
                  <c:v>3328353.4219999998</c:v>
                </c:pt>
                <c:pt idx="58">
                  <c:v>3334228.9769999902</c:v>
                </c:pt>
                <c:pt idx="59">
                  <c:v>3339777.1889999998</c:v>
                </c:pt>
                <c:pt idx="60">
                  <c:v>3344911.3149999999</c:v>
                </c:pt>
                <c:pt idx="61">
                  <c:v>3349746.49</c:v>
                </c:pt>
                <c:pt idx="62">
                  <c:v>3354569.9750000001</c:v>
                </c:pt>
                <c:pt idx="63">
                  <c:v>3359294.9530000002</c:v>
                </c:pt>
                <c:pt idx="64">
                  <c:v>3363655.8659999999</c:v>
                </c:pt>
                <c:pt idx="65">
                  <c:v>3367497.2119999998</c:v>
                </c:pt>
                <c:pt idx="66">
                  <c:v>3370783.63</c:v>
                </c:pt>
                <c:pt idx="67">
                  <c:v>3373547.1069999998</c:v>
                </c:pt>
                <c:pt idx="68">
                  <c:v>3375784.3840000001</c:v>
                </c:pt>
                <c:pt idx="69">
                  <c:v>3377508.835</c:v>
                </c:pt>
                <c:pt idx="70">
                  <c:v>3378734.1179999998</c:v>
                </c:pt>
                <c:pt idx="71">
                  <c:v>3379455.483</c:v>
                </c:pt>
                <c:pt idx="72">
                  <c:v>3379674.341</c:v>
                </c:pt>
                <c:pt idx="73">
                  <c:v>3379420.31</c:v>
                </c:pt>
                <c:pt idx="74">
                  <c:v>3378732.69199999</c:v>
                </c:pt>
                <c:pt idx="75">
                  <c:v>3377639.1830000002</c:v>
                </c:pt>
                <c:pt idx="76">
                  <c:v>3376155.8229999999</c:v>
                </c:pt>
                <c:pt idx="77">
                  <c:v>3374294.534</c:v>
                </c:pt>
                <c:pt idx="78">
                  <c:v>3372088.085</c:v>
                </c:pt>
                <c:pt idx="79">
                  <c:v>3369571.1370000001</c:v>
                </c:pt>
                <c:pt idx="80">
                  <c:v>3366779.014</c:v>
                </c:pt>
                <c:pt idx="81">
                  <c:v>3363718.344</c:v>
                </c:pt>
                <c:pt idx="82">
                  <c:v>3360400.7459999998</c:v>
                </c:pt>
                <c:pt idx="83">
                  <c:v>3356858.923</c:v>
                </c:pt>
                <c:pt idx="84">
                  <c:v>3353118.7340000002</c:v>
                </c:pt>
                <c:pt idx="85">
                  <c:v>3349212.24</c:v>
                </c:pt>
                <c:pt idx="86">
                  <c:v>3345186.4109999998</c:v>
                </c:pt>
                <c:pt idx="87">
                  <c:v>3340972.2889999999</c:v>
                </c:pt>
                <c:pt idx="88">
                  <c:v>3335892.1349999998</c:v>
                </c:pt>
                <c:pt idx="89">
                  <c:v>3329998.0180000002</c:v>
                </c:pt>
                <c:pt idx="90">
                  <c:v>3323274.122</c:v>
                </c:pt>
                <c:pt idx="91">
                  <c:v>3315731.6619999902</c:v>
                </c:pt>
                <c:pt idx="92">
                  <c:v>3307379.804</c:v>
                </c:pt>
                <c:pt idx="93">
                  <c:v>3298222.852</c:v>
                </c:pt>
                <c:pt idx="94">
                  <c:v>3288265.1840000101</c:v>
                </c:pt>
                <c:pt idx="95">
                  <c:v>3277514.1129999999</c:v>
                </c:pt>
                <c:pt idx="96">
                  <c:v>3265980.4920000001</c:v>
                </c:pt>
                <c:pt idx="97">
                  <c:v>3253678.702</c:v>
                </c:pt>
                <c:pt idx="98">
                  <c:v>3240624.8580000098</c:v>
                </c:pt>
                <c:pt idx="99">
                  <c:v>3226836.9989999998</c:v>
                </c:pt>
                <c:pt idx="100">
                  <c:v>3212333.3990000002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64F9-4474-8CBE-5E8CE99320FC}"/>
            </c:ext>
          </c:extLst>
        </c:ser>
        <c:ser>
          <c:idx val="2"/>
          <c:order val="2"/>
          <c:tx>
            <c:strRef>
              <c:f>Charts!$C$26</c:f>
              <c:strCache>
                <c:ptCount val="1"/>
                <c:pt idx="0">
                  <c:v>Urban</c:v>
                </c:pt>
              </c:strCache>
            </c:strRef>
          </c:tx>
          <c:spPr>
            <a:ln w="31750" cap="rnd" cmpd="sng" algn="ctr">
              <a:solidFill>
                <a:srgbClr val="0033CC"/>
              </a:solidFill>
              <a:round/>
            </a:ln>
            <a:effectLst/>
          </c:spPr>
          <c:marker>
            <c:symbol val="none"/>
          </c:marker>
          <c:cat>
            <c:strRef>
              <c:f>Charts!$D$17:$CZ$17</c:f>
              <c:strCache>
                <c:ptCount val="101"/>
                <c:pt idx="0">
                  <c:v>1950</c:v>
                </c:pt>
                <c:pt idx="1">
                  <c:v>1951</c:v>
                </c:pt>
                <c:pt idx="2">
                  <c:v>1952</c:v>
                </c:pt>
                <c:pt idx="3">
                  <c:v>1953</c:v>
                </c:pt>
                <c:pt idx="4">
                  <c:v>1954</c:v>
                </c:pt>
                <c:pt idx="5">
                  <c:v>1955</c:v>
                </c:pt>
                <c:pt idx="6">
                  <c:v>1956</c:v>
                </c:pt>
                <c:pt idx="7">
                  <c:v>1957</c:v>
                </c:pt>
                <c:pt idx="8">
                  <c:v>1958</c:v>
                </c:pt>
                <c:pt idx="9">
                  <c:v>1959</c:v>
                </c:pt>
                <c:pt idx="10">
                  <c:v>1960</c:v>
                </c:pt>
                <c:pt idx="11">
                  <c:v>1961</c:v>
                </c:pt>
                <c:pt idx="12">
                  <c:v>1962</c:v>
                </c:pt>
                <c:pt idx="13">
                  <c:v>1963</c:v>
                </c:pt>
                <c:pt idx="14">
                  <c:v>1964</c:v>
                </c:pt>
                <c:pt idx="15">
                  <c:v>1965</c:v>
                </c:pt>
                <c:pt idx="16">
                  <c:v>1966</c:v>
                </c:pt>
                <c:pt idx="17">
                  <c:v>1967</c:v>
                </c:pt>
                <c:pt idx="18">
                  <c:v>1968</c:v>
                </c:pt>
                <c:pt idx="19">
                  <c:v>1969</c:v>
                </c:pt>
                <c:pt idx="20">
                  <c:v>1970</c:v>
                </c:pt>
                <c:pt idx="21">
                  <c:v>1971</c:v>
                </c:pt>
                <c:pt idx="22">
                  <c:v>1972</c:v>
                </c:pt>
                <c:pt idx="23">
                  <c:v>1973</c:v>
                </c:pt>
                <c:pt idx="24">
                  <c:v>1974</c:v>
                </c:pt>
                <c:pt idx="25">
                  <c:v>1975</c:v>
                </c:pt>
                <c:pt idx="26">
                  <c:v>1976</c:v>
                </c:pt>
                <c:pt idx="27">
                  <c:v>1977</c:v>
                </c:pt>
                <c:pt idx="28">
                  <c:v>1978</c:v>
                </c:pt>
                <c:pt idx="29">
                  <c:v>1979</c:v>
                </c:pt>
                <c:pt idx="30">
                  <c:v>1980</c:v>
                </c:pt>
                <c:pt idx="31">
                  <c:v>1981</c:v>
                </c:pt>
                <c:pt idx="32">
                  <c:v>1982</c:v>
                </c:pt>
                <c:pt idx="33">
                  <c:v>1983</c:v>
                </c:pt>
                <c:pt idx="34">
                  <c:v>1984</c:v>
                </c:pt>
                <c:pt idx="35">
                  <c:v>1985</c:v>
                </c:pt>
                <c:pt idx="36">
                  <c:v>1986</c:v>
                </c:pt>
                <c:pt idx="37">
                  <c:v>1987</c:v>
                </c:pt>
                <c:pt idx="38">
                  <c:v>1988</c:v>
                </c:pt>
                <c:pt idx="39">
                  <c:v>1989</c:v>
                </c:pt>
                <c:pt idx="40">
                  <c:v>1990</c:v>
                </c:pt>
                <c:pt idx="41">
                  <c:v>1991</c:v>
                </c:pt>
                <c:pt idx="42">
                  <c:v>1992</c:v>
                </c:pt>
                <c:pt idx="43">
                  <c:v>1993</c:v>
                </c:pt>
                <c:pt idx="44">
                  <c:v>1994</c:v>
                </c:pt>
                <c:pt idx="45">
                  <c:v>1995</c:v>
                </c:pt>
                <c:pt idx="46">
                  <c:v>1996</c:v>
                </c:pt>
                <c:pt idx="47">
                  <c:v>1997</c:v>
                </c:pt>
                <c:pt idx="48">
                  <c:v>1998</c:v>
                </c:pt>
                <c:pt idx="49">
                  <c:v>1999</c:v>
                </c:pt>
                <c:pt idx="50">
                  <c:v>2000</c:v>
                </c:pt>
                <c:pt idx="51">
                  <c:v>2001</c:v>
                </c:pt>
                <c:pt idx="52">
                  <c:v>2002</c:v>
                </c:pt>
                <c:pt idx="53">
                  <c:v>2003</c:v>
                </c:pt>
                <c:pt idx="54">
                  <c:v>2004</c:v>
                </c:pt>
                <c:pt idx="55">
                  <c:v>2005</c:v>
                </c:pt>
                <c:pt idx="56">
                  <c:v>2006</c:v>
                </c:pt>
                <c:pt idx="57">
                  <c:v>2007</c:v>
                </c:pt>
                <c:pt idx="58">
                  <c:v>2008</c:v>
                </c:pt>
                <c:pt idx="59">
                  <c:v>2009</c:v>
                </c:pt>
                <c:pt idx="60">
                  <c:v>2010</c:v>
                </c:pt>
                <c:pt idx="61">
                  <c:v>2011</c:v>
                </c:pt>
                <c:pt idx="62">
                  <c:v>2012</c:v>
                </c:pt>
                <c:pt idx="63">
                  <c:v>2013</c:v>
                </c:pt>
                <c:pt idx="64">
                  <c:v>2014</c:v>
                </c:pt>
                <c:pt idx="65">
                  <c:v>2015</c:v>
                </c:pt>
                <c:pt idx="66">
                  <c:v>2016</c:v>
                </c:pt>
                <c:pt idx="67">
                  <c:v>2017</c:v>
                </c:pt>
                <c:pt idx="68">
                  <c:v>2018</c:v>
                </c:pt>
                <c:pt idx="69">
                  <c:v>2019</c:v>
                </c:pt>
                <c:pt idx="70">
                  <c:v>2020</c:v>
                </c:pt>
                <c:pt idx="71">
                  <c:v>2021</c:v>
                </c:pt>
                <c:pt idx="72">
                  <c:v>2022</c:v>
                </c:pt>
                <c:pt idx="73">
                  <c:v>2023</c:v>
                </c:pt>
                <c:pt idx="74">
                  <c:v>2024</c:v>
                </c:pt>
                <c:pt idx="75">
                  <c:v>2025</c:v>
                </c:pt>
                <c:pt idx="76">
                  <c:v>2026</c:v>
                </c:pt>
                <c:pt idx="77">
                  <c:v>2027</c:v>
                </c:pt>
                <c:pt idx="78">
                  <c:v>2028</c:v>
                </c:pt>
                <c:pt idx="79">
                  <c:v>2029</c:v>
                </c:pt>
                <c:pt idx="80">
                  <c:v>2030</c:v>
                </c:pt>
                <c:pt idx="81">
                  <c:v>2031</c:v>
                </c:pt>
                <c:pt idx="82">
                  <c:v>2032</c:v>
                </c:pt>
                <c:pt idx="83">
                  <c:v>2033</c:v>
                </c:pt>
                <c:pt idx="84">
                  <c:v>2034</c:v>
                </c:pt>
                <c:pt idx="85">
                  <c:v>2035</c:v>
                </c:pt>
                <c:pt idx="86">
                  <c:v>2036</c:v>
                </c:pt>
                <c:pt idx="87">
                  <c:v>2037</c:v>
                </c:pt>
                <c:pt idx="88">
                  <c:v>2038</c:v>
                </c:pt>
                <c:pt idx="89">
                  <c:v>2039</c:v>
                </c:pt>
                <c:pt idx="90">
                  <c:v>2040</c:v>
                </c:pt>
                <c:pt idx="91">
                  <c:v>2041</c:v>
                </c:pt>
                <c:pt idx="92">
                  <c:v>2042</c:v>
                </c:pt>
                <c:pt idx="93">
                  <c:v>2043</c:v>
                </c:pt>
                <c:pt idx="94">
                  <c:v>2044</c:v>
                </c:pt>
                <c:pt idx="95">
                  <c:v>2045</c:v>
                </c:pt>
                <c:pt idx="96">
                  <c:v>2046</c:v>
                </c:pt>
                <c:pt idx="97">
                  <c:v>2047</c:v>
                </c:pt>
                <c:pt idx="98">
                  <c:v>2048</c:v>
                </c:pt>
                <c:pt idx="99">
                  <c:v>2049</c:v>
                </c:pt>
                <c:pt idx="100">
                  <c:v>2050</c:v>
                </c:pt>
              </c:strCache>
            </c:strRef>
          </c:cat>
          <c:val>
            <c:numRef>
              <c:f>Charts!$D$26:$CZ$26</c:f>
              <c:numCache>
                <c:formatCode>#\ ###\ ###\ ##0;\-#\ ###\ ###\ ##0;0</c:formatCode>
                <c:ptCount val="101"/>
                <c:pt idx="0">
                  <c:v>746481.26800000004</c:v>
                </c:pt>
                <c:pt idx="1">
                  <c:v>770386.51300000004</c:v>
                </c:pt>
                <c:pt idx="2">
                  <c:v>794486.36899999995</c:v>
                </c:pt>
                <c:pt idx="3">
                  <c:v>819422.18400000001</c:v>
                </c:pt>
                <c:pt idx="4">
                  <c:v>845285.36899999995</c:v>
                </c:pt>
                <c:pt idx="5">
                  <c:v>872133.96900000004</c:v>
                </c:pt>
                <c:pt idx="6">
                  <c:v>899872.076</c:v>
                </c:pt>
                <c:pt idx="7">
                  <c:v>928399.446</c:v>
                </c:pt>
                <c:pt idx="8">
                  <c:v>957944.32299999997</c:v>
                </c:pt>
                <c:pt idx="9">
                  <c:v>988354.42799999996</c:v>
                </c:pt>
                <c:pt idx="10">
                  <c:v>1019494.911</c:v>
                </c:pt>
                <c:pt idx="11">
                  <c:v>1051050.4169999999</c:v>
                </c:pt>
                <c:pt idx="12">
                  <c:v>1083929.179</c:v>
                </c:pt>
                <c:pt idx="13">
                  <c:v>1118019.327</c:v>
                </c:pt>
                <c:pt idx="14">
                  <c:v>1153189.281</c:v>
                </c:pt>
                <c:pt idx="15">
                  <c:v>1183910.2790000001</c:v>
                </c:pt>
                <c:pt idx="16">
                  <c:v>1215547.996</c:v>
                </c:pt>
                <c:pt idx="17">
                  <c:v>1248237.53</c:v>
                </c:pt>
                <c:pt idx="18">
                  <c:v>1281733.8840000001</c:v>
                </c:pt>
                <c:pt idx="19">
                  <c:v>1315767.6070000001</c:v>
                </c:pt>
                <c:pt idx="20">
                  <c:v>1350280.7890000001</c:v>
                </c:pt>
                <c:pt idx="21">
                  <c:v>1385012.179</c:v>
                </c:pt>
                <c:pt idx="22">
                  <c:v>1420942.101</c:v>
                </c:pt>
                <c:pt idx="23">
                  <c:v>1458374.024</c:v>
                </c:pt>
                <c:pt idx="24">
                  <c:v>1497305.9609999999</c:v>
                </c:pt>
                <c:pt idx="25">
                  <c:v>1534721.2379999999</c:v>
                </c:pt>
                <c:pt idx="26">
                  <c:v>1573369.827</c:v>
                </c:pt>
                <c:pt idx="27">
                  <c:v>1612295.726</c:v>
                </c:pt>
                <c:pt idx="28">
                  <c:v>1655041.86</c:v>
                </c:pt>
                <c:pt idx="29">
                  <c:v>1701580.3419999999</c:v>
                </c:pt>
                <c:pt idx="30">
                  <c:v>1749539.2720000001</c:v>
                </c:pt>
                <c:pt idx="31">
                  <c:v>1799434.6410000001</c:v>
                </c:pt>
                <c:pt idx="32">
                  <c:v>1849348.541</c:v>
                </c:pt>
                <c:pt idx="33">
                  <c:v>1899031.963</c:v>
                </c:pt>
                <c:pt idx="34">
                  <c:v>1950270.0789999999</c:v>
                </c:pt>
                <c:pt idx="35">
                  <c:v>2003049.7949999999</c:v>
                </c:pt>
                <c:pt idx="36">
                  <c:v>2057664.889</c:v>
                </c:pt>
                <c:pt idx="37">
                  <c:v>2113397.1009999998</c:v>
                </c:pt>
                <c:pt idx="38">
                  <c:v>2171095.781</c:v>
                </c:pt>
                <c:pt idx="39">
                  <c:v>2228072.5920000002</c:v>
                </c:pt>
                <c:pt idx="40">
                  <c:v>2285030.9040000001</c:v>
                </c:pt>
                <c:pt idx="41">
                  <c:v>2342005.0249999999</c:v>
                </c:pt>
                <c:pt idx="42">
                  <c:v>2398603.088</c:v>
                </c:pt>
                <c:pt idx="43">
                  <c:v>2455122.105</c:v>
                </c:pt>
                <c:pt idx="44">
                  <c:v>2511550.59</c:v>
                </c:pt>
                <c:pt idx="45">
                  <c:v>2568062.9840000002</c:v>
                </c:pt>
                <c:pt idx="46">
                  <c:v>2624604.7799999998</c:v>
                </c:pt>
                <c:pt idx="47">
                  <c:v>2681474.0690000001</c:v>
                </c:pt>
                <c:pt idx="48">
                  <c:v>2738816.645</c:v>
                </c:pt>
                <c:pt idx="49">
                  <c:v>2796899.7519999999</c:v>
                </c:pt>
                <c:pt idx="50">
                  <c:v>2856131.0720000002</c:v>
                </c:pt>
                <c:pt idx="51">
                  <c:v>2919962.139</c:v>
                </c:pt>
                <c:pt idx="52">
                  <c:v>2987784.9810000001</c:v>
                </c:pt>
                <c:pt idx="53">
                  <c:v>3056838.8390000002</c:v>
                </c:pt>
                <c:pt idx="54">
                  <c:v>3127242.628</c:v>
                </c:pt>
                <c:pt idx="55">
                  <c:v>3199013.0759999999</c:v>
                </c:pt>
                <c:pt idx="56">
                  <c:v>3271397.98</c:v>
                </c:pt>
                <c:pt idx="57">
                  <c:v>3344752.5150000001</c:v>
                </c:pt>
                <c:pt idx="58">
                  <c:v>3419420.2510000002</c:v>
                </c:pt>
                <c:pt idx="59">
                  <c:v>3494944.7439999999</c:v>
                </c:pt>
                <c:pt idx="60">
                  <c:v>3571272.1669999999</c:v>
                </c:pt>
                <c:pt idx="61">
                  <c:v>3648252.27</c:v>
                </c:pt>
                <c:pt idx="62">
                  <c:v>3725502.4419999998</c:v>
                </c:pt>
                <c:pt idx="63">
                  <c:v>3802824.4810000001</c:v>
                </c:pt>
                <c:pt idx="64">
                  <c:v>3880128.2549999999</c:v>
                </c:pt>
                <c:pt idx="65">
                  <c:v>3957285.0129999998</c:v>
                </c:pt>
                <c:pt idx="66">
                  <c:v>4034193.1529999999</c:v>
                </c:pt>
                <c:pt idx="67">
                  <c:v>4110778.3689999999</c:v>
                </c:pt>
                <c:pt idx="68">
                  <c:v>4186975.665</c:v>
                </c:pt>
                <c:pt idx="69">
                  <c:v>4262736.0480000004</c:v>
                </c:pt>
                <c:pt idx="70">
                  <c:v>4338014.9239999996</c:v>
                </c:pt>
                <c:pt idx="71">
                  <c:v>4412753.9649999999</c:v>
                </c:pt>
                <c:pt idx="72">
                  <c:v>4486905.4670000002</c:v>
                </c:pt>
                <c:pt idx="73">
                  <c:v>4560456.5460000001</c:v>
                </c:pt>
                <c:pt idx="74">
                  <c:v>4633410.483</c:v>
                </c:pt>
                <c:pt idx="75">
                  <c:v>4705773.5760000004</c:v>
                </c:pt>
                <c:pt idx="76">
                  <c:v>4777521.5460000001</c:v>
                </c:pt>
                <c:pt idx="77">
                  <c:v>4848632.0199999996</c:v>
                </c:pt>
                <c:pt idx="78">
                  <c:v>4919104.7379999999</c:v>
                </c:pt>
                <c:pt idx="79">
                  <c:v>4988948.0389999999</c:v>
                </c:pt>
                <c:pt idx="80">
                  <c:v>5058158.46</c:v>
                </c:pt>
                <c:pt idx="81">
                  <c:v>5126737.2429999998</c:v>
                </c:pt>
                <c:pt idx="82">
                  <c:v>5194666.8880000003</c:v>
                </c:pt>
                <c:pt idx="83">
                  <c:v>5261914.7120000003</c:v>
                </c:pt>
                <c:pt idx="84">
                  <c:v>5328450.3080000002</c:v>
                </c:pt>
                <c:pt idx="85">
                  <c:v>5394234.7120000003</c:v>
                </c:pt>
                <c:pt idx="86">
                  <c:v>5459219.4050000003</c:v>
                </c:pt>
                <c:pt idx="87">
                  <c:v>5523464.4790000003</c:v>
                </c:pt>
                <c:pt idx="88">
                  <c:v>5587622.5779999997</c:v>
                </c:pt>
                <c:pt idx="89">
                  <c:v>5651609.3200000003</c:v>
                </c:pt>
                <c:pt idx="90">
                  <c:v>5715413.0290000001</c:v>
                </c:pt>
                <c:pt idx="91">
                  <c:v>5779011.8870000001</c:v>
                </c:pt>
                <c:pt idx="92">
                  <c:v>5842388.7089999998</c:v>
                </c:pt>
                <c:pt idx="93">
                  <c:v>5905517.7079999996</c:v>
                </c:pt>
                <c:pt idx="94">
                  <c:v>5968371.0889999997</c:v>
                </c:pt>
                <c:pt idx="95">
                  <c:v>6030924.0650000004</c:v>
                </c:pt>
                <c:pt idx="96">
                  <c:v>6093159.3480000002</c:v>
                </c:pt>
                <c:pt idx="97">
                  <c:v>6155062.4869999997</c:v>
                </c:pt>
                <c:pt idx="98">
                  <c:v>6216615.9229999902</c:v>
                </c:pt>
                <c:pt idx="99">
                  <c:v>6277803.2889999999</c:v>
                </c:pt>
                <c:pt idx="100">
                  <c:v>6338611.4919999996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64F9-4474-8CBE-5E8CE99320F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dropLines>
          <c:spPr>
            <a:ln w="76200" cap="flat" cmpd="sng" algn="ctr">
              <a:solidFill>
                <a:schemeClr val="dk1">
                  <a:lumMod val="35000"/>
                  <a:lumOff val="65000"/>
                  <a:alpha val="25000"/>
                </a:schemeClr>
              </a:solidFill>
              <a:round/>
            </a:ln>
            <a:effectLst/>
          </c:spPr>
        </c:dropLines>
        <c:smooth val="0"/>
        <c:axId val="75661696"/>
        <c:axId val="162365824"/>
      </c:lineChart>
      <c:catAx>
        <c:axId val="7566169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dk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spc="20" baseline="0">
                <a:solidFill>
                  <a:schemeClr val="dk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62365824"/>
        <c:crosses val="autoZero"/>
        <c:auto val="1"/>
        <c:lblAlgn val="ctr"/>
        <c:lblOffset val="0"/>
        <c:tickLblSkip val="5"/>
        <c:tickMarkSkip val="5"/>
        <c:noMultiLvlLbl val="0"/>
      </c:catAx>
      <c:valAx>
        <c:axId val="162365824"/>
        <c:scaling>
          <c:orientation val="minMax"/>
          <c:max val="10000000"/>
        </c:scaling>
        <c:delete val="0"/>
        <c:axPos val="l"/>
        <c:numFmt formatCode="#,##0.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spc="20" baseline="0">
                <a:solidFill>
                  <a:schemeClr val="dk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5661696"/>
        <c:crosses val="autoZero"/>
        <c:crossBetween val="between"/>
        <c:dispUnits>
          <c:builtInUnit val="millions"/>
        </c:dispUnits>
      </c:valAx>
      <c:spPr>
        <a:gradFill>
          <a:gsLst>
            <a:gs pos="100000">
              <a:schemeClr val="lt1">
                <a:lumMod val="95000"/>
              </a:schemeClr>
            </a:gs>
            <a:gs pos="0">
              <a:schemeClr val="lt1"/>
            </a:gs>
          </a:gsLst>
          <a:lin ang="5400000" scaled="0"/>
        </a:gradFill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1238856080489939"/>
          <c:y val="0.24016809696540745"/>
          <c:w val="0.21611745406824148"/>
          <c:h val="0.1942888318735439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dk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chemeClr val="lt1"/>
    </a:solidFill>
    <a:ln>
      <a:noFill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0" i="0" u="none" strike="noStrike" kern="1200" cap="none" spc="20" baseline="0">
                <a:solidFill>
                  <a:schemeClr val="dk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600" dirty="0"/>
              <a:t>Sub-Saharan Africa's rural population will keep growing past 2050, </a:t>
            </a:r>
          </a:p>
          <a:p>
            <a:pPr>
              <a:defRPr sz="1600" b="0" i="0" u="none" strike="noStrike" kern="1200" cap="none" spc="20" baseline="0">
                <a:solidFill>
                  <a:schemeClr val="dk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600" dirty="0"/>
              <a:t>despite rapid urbanization</a:t>
            </a:r>
          </a:p>
        </c:rich>
      </c:tx>
      <c:layout>
        <c:manualLayout>
          <c:xMode val="edge"/>
          <c:yMode val="edge"/>
          <c:x val="0.13006933508311461"/>
          <c:y val="1.3888888888888888E-2"/>
        </c:manualLayout>
      </c:layout>
      <c:overlay val="0"/>
      <c:spPr>
        <a:noFill/>
        <a:ln>
          <a:noFill/>
        </a:ln>
        <a:effectLst/>
      </c:spPr>
    </c:title>
    <c:autoTitleDeleted val="0"/>
    <c:plotArea>
      <c:layout>
        <c:manualLayout>
          <c:layoutTarget val="inner"/>
          <c:xMode val="edge"/>
          <c:yMode val="edge"/>
          <c:x val="8.7775371828521437E-2"/>
          <c:y val="0.25354241659558391"/>
          <c:w val="0.86490529308836395"/>
          <c:h val="0.583934356508787"/>
        </c:manualLayout>
      </c:layout>
      <c:lineChart>
        <c:grouping val="standard"/>
        <c:varyColors val="0"/>
        <c:ser>
          <c:idx val="0"/>
          <c:order val="0"/>
          <c:tx>
            <c:strRef>
              <c:f>Charts!$C$21</c:f>
              <c:strCache>
                <c:ptCount val="1"/>
                <c:pt idx="0">
                  <c:v>Total</c:v>
                </c:pt>
              </c:strCache>
            </c:strRef>
          </c:tx>
          <c:spPr>
            <a:ln w="31750" cap="rnd" cmpd="sng" algn="ctr">
              <a:solidFill>
                <a:schemeClr val="tx2"/>
              </a:solidFill>
              <a:round/>
            </a:ln>
            <a:effectLst/>
          </c:spPr>
          <c:marker>
            <c:symbol val="none"/>
          </c:marker>
          <c:cat>
            <c:strRef>
              <c:f>Charts!$D$17:$CZ$17</c:f>
              <c:strCache>
                <c:ptCount val="101"/>
                <c:pt idx="0">
                  <c:v>1950</c:v>
                </c:pt>
                <c:pt idx="1">
                  <c:v>1951</c:v>
                </c:pt>
                <c:pt idx="2">
                  <c:v>1952</c:v>
                </c:pt>
                <c:pt idx="3">
                  <c:v>1953</c:v>
                </c:pt>
                <c:pt idx="4">
                  <c:v>1954</c:v>
                </c:pt>
                <c:pt idx="5">
                  <c:v>1955</c:v>
                </c:pt>
                <c:pt idx="6">
                  <c:v>1956</c:v>
                </c:pt>
                <c:pt idx="7">
                  <c:v>1957</c:v>
                </c:pt>
                <c:pt idx="8">
                  <c:v>1958</c:v>
                </c:pt>
                <c:pt idx="9">
                  <c:v>1959</c:v>
                </c:pt>
                <c:pt idx="10">
                  <c:v>1960</c:v>
                </c:pt>
                <c:pt idx="11">
                  <c:v>1961</c:v>
                </c:pt>
                <c:pt idx="12">
                  <c:v>1962</c:v>
                </c:pt>
                <c:pt idx="13">
                  <c:v>1963</c:v>
                </c:pt>
                <c:pt idx="14">
                  <c:v>1964</c:v>
                </c:pt>
                <c:pt idx="15">
                  <c:v>1965</c:v>
                </c:pt>
                <c:pt idx="16">
                  <c:v>1966</c:v>
                </c:pt>
                <c:pt idx="17">
                  <c:v>1967</c:v>
                </c:pt>
                <c:pt idx="18">
                  <c:v>1968</c:v>
                </c:pt>
                <c:pt idx="19">
                  <c:v>1969</c:v>
                </c:pt>
                <c:pt idx="20">
                  <c:v>1970</c:v>
                </c:pt>
                <c:pt idx="21">
                  <c:v>1971</c:v>
                </c:pt>
                <c:pt idx="22">
                  <c:v>1972</c:v>
                </c:pt>
                <c:pt idx="23">
                  <c:v>1973</c:v>
                </c:pt>
                <c:pt idx="24">
                  <c:v>1974</c:v>
                </c:pt>
                <c:pt idx="25">
                  <c:v>1975</c:v>
                </c:pt>
                <c:pt idx="26">
                  <c:v>1976</c:v>
                </c:pt>
                <c:pt idx="27">
                  <c:v>1977</c:v>
                </c:pt>
                <c:pt idx="28">
                  <c:v>1978</c:v>
                </c:pt>
                <c:pt idx="29">
                  <c:v>1979</c:v>
                </c:pt>
                <c:pt idx="30">
                  <c:v>1980</c:v>
                </c:pt>
                <c:pt idx="31">
                  <c:v>1981</c:v>
                </c:pt>
                <c:pt idx="32">
                  <c:v>1982</c:v>
                </c:pt>
                <c:pt idx="33">
                  <c:v>1983</c:v>
                </c:pt>
                <c:pt idx="34">
                  <c:v>1984</c:v>
                </c:pt>
                <c:pt idx="35">
                  <c:v>1985</c:v>
                </c:pt>
                <c:pt idx="36">
                  <c:v>1986</c:v>
                </c:pt>
                <c:pt idx="37">
                  <c:v>1987</c:v>
                </c:pt>
                <c:pt idx="38">
                  <c:v>1988</c:v>
                </c:pt>
                <c:pt idx="39">
                  <c:v>1989</c:v>
                </c:pt>
                <c:pt idx="40">
                  <c:v>1990</c:v>
                </c:pt>
                <c:pt idx="41">
                  <c:v>1991</c:v>
                </c:pt>
                <c:pt idx="42">
                  <c:v>1992</c:v>
                </c:pt>
                <c:pt idx="43">
                  <c:v>1993</c:v>
                </c:pt>
                <c:pt idx="44">
                  <c:v>1994</c:v>
                </c:pt>
                <c:pt idx="45">
                  <c:v>1995</c:v>
                </c:pt>
                <c:pt idx="46">
                  <c:v>1996</c:v>
                </c:pt>
                <c:pt idx="47">
                  <c:v>1997</c:v>
                </c:pt>
                <c:pt idx="48">
                  <c:v>1998</c:v>
                </c:pt>
                <c:pt idx="49">
                  <c:v>1999</c:v>
                </c:pt>
                <c:pt idx="50">
                  <c:v>2000</c:v>
                </c:pt>
                <c:pt idx="51">
                  <c:v>2001</c:v>
                </c:pt>
                <c:pt idx="52">
                  <c:v>2002</c:v>
                </c:pt>
                <c:pt idx="53">
                  <c:v>2003</c:v>
                </c:pt>
                <c:pt idx="54">
                  <c:v>2004</c:v>
                </c:pt>
                <c:pt idx="55">
                  <c:v>2005</c:v>
                </c:pt>
                <c:pt idx="56">
                  <c:v>2006</c:v>
                </c:pt>
                <c:pt idx="57">
                  <c:v>2007</c:v>
                </c:pt>
                <c:pt idx="58">
                  <c:v>2008</c:v>
                </c:pt>
                <c:pt idx="59">
                  <c:v>2009</c:v>
                </c:pt>
                <c:pt idx="60">
                  <c:v>2010</c:v>
                </c:pt>
                <c:pt idx="61">
                  <c:v>2011</c:v>
                </c:pt>
                <c:pt idx="62">
                  <c:v>2012</c:v>
                </c:pt>
                <c:pt idx="63">
                  <c:v>2013</c:v>
                </c:pt>
                <c:pt idx="64">
                  <c:v>2014</c:v>
                </c:pt>
                <c:pt idx="65">
                  <c:v>2015</c:v>
                </c:pt>
                <c:pt idx="66">
                  <c:v>2016</c:v>
                </c:pt>
                <c:pt idx="67">
                  <c:v>2017</c:v>
                </c:pt>
                <c:pt idx="68">
                  <c:v>2018</c:v>
                </c:pt>
                <c:pt idx="69">
                  <c:v>2019</c:v>
                </c:pt>
                <c:pt idx="70">
                  <c:v>2020</c:v>
                </c:pt>
                <c:pt idx="71">
                  <c:v>2021</c:v>
                </c:pt>
                <c:pt idx="72">
                  <c:v>2022</c:v>
                </c:pt>
                <c:pt idx="73">
                  <c:v>2023</c:v>
                </c:pt>
                <c:pt idx="74">
                  <c:v>2024</c:v>
                </c:pt>
                <c:pt idx="75">
                  <c:v>2025</c:v>
                </c:pt>
                <c:pt idx="76">
                  <c:v>2026</c:v>
                </c:pt>
                <c:pt idx="77">
                  <c:v>2027</c:v>
                </c:pt>
                <c:pt idx="78">
                  <c:v>2028</c:v>
                </c:pt>
                <c:pt idx="79">
                  <c:v>2029</c:v>
                </c:pt>
                <c:pt idx="80">
                  <c:v>2030</c:v>
                </c:pt>
                <c:pt idx="81">
                  <c:v>2031</c:v>
                </c:pt>
                <c:pt idx="82">
                  <c:v>2032</c:v>
                </c:pt>
                <c:pt idx="83">
                  <c:v>2033</c:v>
                </c:pt>
                <c:pt idx="84">
                  <c:v>2034</c:v>
                </c:pt>
                <c:pt idx="85">
                  <c:v>2035</c:v>
                </c:pt>
                <c:pt idx="86">
                  <c:v>2036</c:v>
                </c:pt>
                <c:pt idx="87">
                  <c:v>2037</c:v>
                </c:pt>
                <c:pt idx="88">
                  <c:v>2038</c:v>
                </c:pt>
                <c:pt idx="89">
                  <c:v>2039</c:v>
                </c:pt>
                <c:pt idx="90">
                  <c:v>2040</c:v>
                </c:pt>
                <c:pt idx="91">
                  <c:v>2041</c:v>
                </c:pt>
                <c:pt idx="92">
                  <c:v>2042</c:v>
                </c:pt>
                <c:pt idx="93">
                  <c:v>2043</c:v>
                </c:pt>
                <c:pt idx="94">
                  <c:v>2044</c:v>
                </c:pt>
                <c:pt idx="95">
                  <c:v>2045</c:v>
                </c:pt>
                <c:pt idx="96">
                  <c:v>2046</c:v>
                </c:pt>
                <c:pt idx="97">
                  <c:v>2047</c:v>
                </c:pt>
                <c:pt idx="98">
                  <c:v>2048</c:v>
                </c:pt>
                <c:pt idx="99">
                  <c:v>2049</c:v>
                </c:pt>
                <c:pt idx="100">
                  <c:v>2050</c:v>
                </c:pt>
              </c:strCache>
            </c:strRef>
          </c:cat>
          <c:val>
            <c:numRef>
              <c:f>Charts!$D$21:$CZ$21</c:f>
              <c:numCache>
                <c:formatCode>#\ ###\ ###\ ##0;\-#\ ###\ ###\ ##0;0</c:formatCode>
                <c:ptCount val="101"/>
                <c:pt idx="0">
                  <c:v>179494.72700000001</c:v>
                </c:pt>
                <c:pt idx="1">
                  <c:v>182830.8</c:v>
                </c:pt>
                <c:pt idx="2">
                  <c:v>186341.291</c:v>
                </c:pt>
                <c:pt idx="3">
                  <c:v>190023.476</c:v>
                </c:pt>
                <c:pt idx="4">
                  <c:v>193876.486</c:v>
                </c:pt>
                <c:pt idx="5">
                  <c:v>197901.30499999999</c:v>
                </c:pt>
                <c:pt idx="6">
                  <c:v>202100.85399999999</c:v>
                </c:pt>
                <c:pt idx="7">
                  <c:v>206479.902</c:v>
                </c:pt>
                <c:pt idx="8">
                  <c:v>211044.83100000001</c:v>
                </c:pt>
                <c:pt idx="9">
                  <c:v>215803.163</c:v>
                </c:pt>
                <c:pt idx="10">
                  <c:v>220762.38399999999</c:v>
                </c:pt>
                <c:pt idx="11">
                  <c:v>225928.50700000001</c:v>
                </c:pt>
                <c:pt idx="12">
                  <c:v>231304.95600000001</c:v>
                </c:pt>
                <c:pt idx="13">
                  <c:v>236892.027</c:v>
                </c:pt>
                <c:pt idx="14">
                  <c:v>242688.34099999999</c:v>
                </c:pt>
                <c:pt idx="15">
                  <c:v>248695.022</c:v>
                </c:pt>
                <c:pt idx="16">
                  <c:v>254916.75599999999</c:v>
                </c:pt>
                <c:pt idx="17">
                  <c:v>261362.37599999999</c:v>
                </c:pt>
                <c:pt idx="18">
                  <c:v>268042.63</c:v>
                </c:pt>
                <c:pt idx="19">
                  <c:v>274970.36599999998</c:v>
                </c:pt>
                <c:pt idx="20">
                  <c:v>282157.51799999998</c:v>
                </c:pt>
                <c:pt idx="21">
                  <c:v>289609.59100000001</c:v>
                </c:pt>
                <c:pt idx="22">
                  <c:v>297333.55300000001</c:v>
                </c:pt>
                <c:pt idx="23">
                  <c:v>305344.391</c:v>
                </c:pt>
                <c:pt idx="24">
                  <c:v>313659.34899999999</c:v>
                </c:pt>
                <c:pt idx="25">
                  <c:v>322291.56</c:v>
                </c:pt>
                <c:pt idx="26">
                  <c:v>331249.88099999999</c:v>
                </c:pt>
                <c:pt idx="27">
                  <c:v>340535.538</c:v>
                </c:pt>
                <c:pt idx="28">
                  <c:v>350144.17599999998</c:v>
                </c:pt>
                <c:pt idx="29">
                  <c:v>360067.07500000001</c:v>
                </c:pt>
                <c:pt idx="30">
                  <c:v>370298.30499999999</c:v>
                </c:pt>
                <c:pt idx="31">
                  <c:v>380834.20400000003</c:v>
                </c:pt>
                <c:pt idx="32">
                  <c:v>391678.527</c:v>
                </c:pt>
                <c:pt idx="33">
                  <c:v>402840.89500000002</c:v>
                </c:pt>
                <c:pt idx="34">
                  <c:v>414334.53499999997</c:v>
                </c:pt>
                <c:pt idx="35">
                  <c:v>426166.73499999999</c:v>
                </c:pt>
                <c:pt idx="36">
                  <c:v>438344.25099999999</c:v>
                </c:pt>
                <c:pt idx="37">
                  <c:v>450858.13199999998</c:v>
                </c:pt>
                <c:pt idx="38">
                  <c:v>463680.92300000001</c:v>
                </c:pt>
                <c:pt idx="39">
                  <c:v>476775.18699999998</c:v>
                </c:pt>
                <c:pt idx="40">
                  <c:v>490114.93699999998</c:v>
                </c:pt>
                <c:pt idx="41">
                  <c:v>503697.315</c:v>
                </c:pt>
                <c:pt idx="42">
                  <c:v>517534.16399999999</c:v>
                </c:pt>
                <c:pt idx="43">
                  <c:v>531633.48499999999</c:v>
                </c:pt>
                <c:pt idx="44">
                  <c:v>546008.68000000005</c:v>
                </c:pt>
                <c:pt idx="45">
                  <c:v>560674.88500000001</c:v>
                </c:pt>
                <c:pt idx="46">
                  <c:v>575643.51899999997</c:v>
                </c:pt>
                <c:pt idx="47">
                  <c:v>590929.88199999998</c:v>
                </c:pt>
                <c:pt idx="48">
                  <c:v>606559.924</c:v>
                </c:pt>
                <c:pt idx="49">
                  <c:v>622564.549</c:v>
                </c:pt>
                <c:pt idx="50">
                  <c:v>638973.80099999998</c:v>
                </c:pt>
                <c:pt idx="51">
                  <c:v>655800.82499999995</c:v>
                </c:pt>
                <c:pt idx="52">
                  <c:v>673067.05900000001</c:v>
                </c:pt>
                <c:pt idx="53">
                  <c:v>690820.65800000005</c:v>
                </c:pt>
                <c:pt idx="54">
                  <c:v>709118.67500000005</c:v>
                </c:pt>
                <c:pt idx="55">
                  <c:v>728004.18799999997</c:v>
                </c:pt>
                <c:pt idx="56">
                  <c:v>747492.93400000001</c:v>
                </c:pt>
                <c:pt idx="57">
                  <c:v>767583.83</c:v>
                </c:pt>
                <c:pt idx="58">
                  <c:v>788279.57499999995</c:v>
                </c:pt>
                <c:pt idx="59">
                  <c:v>809575.83900000004</c:v>
                </c:pt>
                <c:pt idx="60">
                  <c:v>831463.68900000001</c:v>
                </c:pt>
                <c:pt idx="61">
                  <c:v>853950.86699999997</c:v>
                </c:pt>
                <c:pt idx="62">
                  <c:v>877025.36300000001</c:v>
                </c:pt>
                <c:pt idx="63">
                  <c:v>900632.68299999996</c:v>
                </c:pt>
                <c:pt idx="64">
                  <c:v>924700.50899999996</c:v>
                </c:pt>
                <c:pt idx="65">
                  <c:v>949175.16099999996</c:v>
                </c:pt>
                <c:pt idx="66">
                  <c:v>974035.56799999997</c:v>
                </c:pt>
                <c:pt idx="67">
                  <c:v>999289.55099999998</c:v>
                </c:pt>
                <c:pt idx="68">
                  <c:v>1024948.579</c:v>
                </c:pt>
                <c:pt idx="69">
                  <c:v>1051036.3230000001</c:v>
                </c:pt>
                <c:pt idx="70">
                  <c:v>1077571.1710000001</c:v>
                </c:pt>
                <c:pt idx="71">
                  <c:v>1104551.824</c:v>
                </c:pt>
                <c:pt idx="72">
                  <c:v>1131972.8330000001</c:v>
                </c:pt>
                <c:pt idx="73">
                  <c:v>1159844.797</c:v>
                </c:pt>
                <c:pt idx="74">
                  <c:v>1188180.9950000001</c:v>
                </c:pt>
                <c:pt idx="75">
                  <c:v>1216991.405</c:v>
                </c:pt>
                <c:pt idx="76">
                  <c:v>1246277.9180000001</c:v>
                </c:pt>
                <c:pt idx="77">
                  <c:v>1276039.321</c:v>
                </c:pt>
                <c:pt idx="78">
                  <c:v>1306278.064</c:v>
                </c:pt>
                <c:pt idx="79">
                  <c:v>1336995.8759999999</c:v>
                </c:pt>
                <c:pt idx="80">
                  <c:v>1368192.122</c:v>
                </c:pt>
                <c:pt idx="81">
                  <c:v>1399862.9069999999</c:v>
                </c:pt>
                <c:pt idx="82">
                  <c:v>1432001.6669999999</c:v>
                </c:pt>
                <c:pt idx="83">
                  <c:v>1464600.6569999999</c:v>
                </c:pt>
                <c:pt idx="84">
                  <c:v>1497650.1810000001</c:v>
                </c:pt>
                <c:pt idx="85">
                  <c:v>1531138.9779999999</c:v>
                </c:pt>
                <c:pt idx="86">
                  <c:v>1565056.86</c:v>
                </c:pt>
                <c:pt idx="87">
                  <c:v>1599390.1629999999</c:v>
                </c:pt>
                <c:pt idx="88">
                  <c:v>1634118.879</c:v>
                </c:pt>
                <c:pt idx="89">
                  <c:v>1669219.774</c:v>
                </c:pt>
                <c:pt idx="90">
                  <c:v>1704670.89</c:v>
                </c:pt>
                <c:pt idx="91">
                  <c:v>1740455.2339999999</c:v>
                </c:pt>
                <c:pt idx="92">
                  <c:v>1776556.923</c:v>
                </c:pt>
                <c:pt idx="93">
                  <c:v>1812956.0330000001</c:v>
                </c:pt>
                <c:pt idx="94">
                  <c:v>1849631.9480000001</c:v>
                </c:pt>
                <c:pt idx="95">
                  <c:v>1886564.6980000001</c:v>
                </c:pt>
                <c:pt idx="96">
                  <c:v>1923736.642</c:v>
                </c:pt>
                <c:pt idx="97">
                  <c:v>1961130.273</c:v>
                </c:pt>
                <c:pt idx="98">
                  <c:v>1998726.0249999999</c:v>
                </c:pt>
                <c:pt idx="99">
                  <c:v>2036504.0260000001</c:v>
                </c:pt>
                <c:pt idx="100">
                  <c:v>2074445.601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A5AC-44A8-9972-A3EB448C1A24}"/>
            </c:ext>
          </c:extLst>
        </c:ser>
        <c:ser>
          <c:idx val="1"/>
          <c:order val="1"/>
          <c:tx>
            <c:strRef>
              <c:f>Charts!$C$22</c:f>
              <c:strCache>
                <c:ptCount val="1"/>
                <c:pt idx="0">
                  <c:v>Rural</c:v>
                </c:pt>
              </c:strCache>
            </c:strRef>
          </c:tx>
          <c:spPr>
            <a:ln w="31750" cap="rnd" cmpd="sng" algn="ctr">
              <a:solidFill>
                <a:srgbClr val="C00000"/>
              </a:solidFill>
              <a:round/>
            </a:ln>
            <a:effectLst/>
          </c:spPr>
          <c:marker>
            <c:symbol val="none"/>
          </c:marker>
          <c:cat>
            <c:strRef>
              <c:f>Charts!$D$17:$CZ$17</c:f>
              <c:strCache>
                <c:ptCount val="101"/>
                <c:pt idx="0">
                  <c:v>1950</c:v>
                </c:pt>
                <c:pt idx="1">
                  <c:v>1951</c:v>
                </c:pt>
                <c:pt idx="2">
                  <c:v>1952</c:v>
                </c:pt>
                <c:pt idx="3">
                  <c:v>1953</c:v>
                </c:pt>
                <c:pt idx="4">
                  <c:v>1954</c:v>
                </c:pt>
                <c:pt idx="5">
                  <c:v>1955</c:v>
                </c:pt>
                <c:pt idx="6">
                  <c:v>1956</c:v>
                </c:pt>
                <c:pt idx="7">
                  <c:v>1957</c:v>
                </c:pt>
                <c:pt idx="8">
                  <c:v>1958</c:v>
                </c:pt>
                <c:pt idx="9">
                  <c:v>1959</c:v>
                </c:pt>
                <c:pt idx="10">
                  <c:v>1960</c:v>
                </c:pt>
                <c:pt idx="11">
                  <c:v>1961</c:v>
                </c:pt>
                <c:pt idx="12">
                  <c:v>1962</c:v>
                </c:pt>
                <c:pt idx="13">
                  <c:v>1963</c:v>
                </c:pt>
                <c:pt idx="14">
                  <c:v>1964</c:v>
                </c:pt>
                <c:pt idx="15">
                  <c:v>1965</c:v>
                </c:pt>
                <c:pt idx="16">
                  <c:v>1966</c:v>
                </c:pt>
                <c:pt idx="17">
                  <c:v>1967</c:v>
                </c:pt>
                <c:pt idx="18">
                  <c:v>1968</c:v>
                </c:pt>
                <c:pt idx="19">
                  <c:v>1969</c:v>
                </c:pt>
                <c:pt idx="20">
                  <c:v>1970</c:v>
                </c:pt>
                <c:pt idx="21">
                  <c:v>1971</c:v>
                </c:pt>
                <c:pt idx="22">
                  <c:v>1972</c:v>
                </c:pt>
                <c:pt idx="23">
                  <c:v>1973</c:v>
                </c:pt>
                <c:pt idx="24">
                  <c:v>1974</c:v>
                </c:pt>
                <c:pt idx="25">
                  <c:v>1975</c:v>
                </c:pt>
                <c:pt idx="26">
                  <c:v>1976</c:v>
                </c:pt>
                <c:pt idx="27">
                  <c:v>1977</c:v>
                </c:pt>
                <c:pt idx="28">
                  <c:v>1978</c:v>
                </c:pt>
                <c:pt idx="29">
                  <c:v>1979</c:v>
                </c:pt>
                <c:pt idx="30">
                  <c:v>1980</c:v>
                </c:pt>
                <c:pt idx="31">
                  <c:v>1981</c:v>
                </c:pt>
                <c:pt idx="32">
                  <c:v>1982</c:v>
                </c:pt>
                <c:pt idx="33">
                  <c:v>1983</c:v>
                </c:pt>
                <c:pt idx="34">
                  <c:v>1984</c:v>
                </c:pt>
                <c:pt idx="35">
                  <c:v>1985</c:v>
                </c:pt>
                <c:pt idx="36">
                  <c:v>1986</c:v>
                </c:pt>
                <c:pt idx="37">
                  <c:v>1987</c:v>
                </c:pt>
                <c:pt idx="38">
                  <c:v>1988</c:v>
                </c:pt>
                <c:pt idx="39">
                  <c:v>1989</c:v>
                </c:pt>
                <c:pt idx="40">
                  <c:v>1990</c:v>
                </c:pt>
                <c:pt idx="41">
                  <c:v>1991</c:v>
                </c:pt>
                <c:pt idx="42">
                  <c:v>1992</c:v>
                </c:pt>
                <c:pt idx="43">
                  <c:v>1993</c:v>
                </c:pt>
                <c:pt idx="44">
                  <c:v>1994</c:v>
                </c:pt>
                <c:pt idx="45">
                  <c:v>1995</c:v>
                </c:pt>
                <c:pt idx="46">
                  <c:v>1996</c:v>
                </c:pt>
                <c:pt idx="47">
                  <c:v>1997</c:v>
                </c:pt>
                <c:pt idx="48">
                  <c:v>1998</c:v>
                </c:pt>
                <c:pt idx="49">
                  <c:v>1999</c:v>
                </c:pt>
                <c:pt idx="50">
                  <c:v>2000</c:v>
                </c:pt>
                <c:pt idx="51">
                  <c:v>2001</c:v>
                </c:pt>
                <c:pt idx="52">
                  <c:v>2002</c:v>
                </c:pt>
                <c:pt idx="53">
                  <c:v>2003</c:v>
                </c:pt>
                <c:pt idx="54">
                  <c:v>2004</c:v>
                </c:pt>
                <c:pt idx="55">
                  <c:v>2005</c:v>
                </c:pt>
                <c:pt idx="56">
                  <c:v>2006</c:v>
                </c:pt>
                <c:pt idx="57">
                  <c:v>2007</c:v>
                </c:pt>
                <c:pt idx="58">
                  <c:v>2008</c:v>
                </c:pt>
                <c:pt idx="59">
                  <c:v>2009</c:v>
                </c:pt>
                <c:pt idx="60">
                  <c:v>2010</c:v>
                </c:pt>
                <c:pt idx="61">
                  <c:v>2011</c:v>
                </c:pt>
                <c:pt idx="62">
                  <c:v>2012</c:v>
                </c:pt>
                <c:pt idx="63">
                  <c:v>2013</c:v>
                </c:pt>
                <c:pt idx="64">
                  <c:v>2014</c:v>
                </c:pt>
                <c:pt idx="65">
                  <c:v>2015</c:v>
                </c:pt>
                <c:pt idx="66">
                  <c:v>2016</c:v>
                </c:pt>
                <c:pt idx="67">
                  <c:v>2017</c:v>
                </c:pt>
                <c:pt idx="68">
                  <c:v>2018</c:v>
                </c:pt>
                <c:pt idx="69">
                  <c:v>2019</c:v>
                </c:pt>
                <c:pt idx="70">
                  <c:v>2020</c:v>
                </c:pt>
                <c:pt idx="71">
                  <c:v>2021</c:v>
                </c:pt>
                <c:pt idx="72">
                  <c:v>2022</c:v>
                </c:pt>
                <c:pt idx="73">
                  <c:v>2023</c:v>
                </c:pt>
                <c:pt idx="74">
                  <c:v>2024</c:v>
                </c:pt>
                <c:pt idx="75">
                  <c:v>2025</c:v>
                </c:pt>
                <c:pt idx="76">
                  <c:v>2026</c:v>
                </c:pt>
                <c:pt idx="77">
                  <c:v>2027</c:v>
                </c:pt>
                <c:pt idx="78">
                  <c:v>2028</c:v>
                </c:pt>
                <c:pt idx="79">
                  <c:v>2029</c:v>
                </c:pt>
                <c:pt idx="80">
                  <c:v>2030</c:v>
                </c:pt>
                <c:pt idx="81">
                  <c:v>2031</c:v>
                </c:pt>
                <c:pt idx="82">
                  <c:v>2032</c:v>
                </c:pt>
                <c:pt idx="83">
                  <c:v>2033</c:v>
                </c:pt>
                <c:pt idx="84">
                  <c:v>2034</c:v>
                </c:pt>
                <c:pt idx="85">
                  <c:v>2035</c:v>
                </c:pt>
                <c:pt idx="86">
                  <c:v>2036</c:v>
                </c:pt>
                <c:pt idx="87">
                  <c:v>2037</c:v>
                </c:pt>
                <c:pt idx="88">
                  <c:v>2038</c:v>
                </c:pt>
                <c:pt idx="89">
                  <c:v>2039</c:v>
                </c:pt>
                <c:pt idx="90">
                  <c:v>2040</c:v>
                </c:pt>
                <c:pt idx="91">
                  <c:v>2041</c:v>
                </c:pt>
                <c:pt idx="92">
                  <c:v>2042</c:v>
                </c:pt>
                <c:pt idx="93">
                  <c:v>2043</c:v>
                </c:pt>
                <c:pt idx="94">
                  <c:v>2044</c:v>
                </c:pt>
                <c:pt idx="95">
                  <c:v>2045</c:v>
                </c:pt>
                <c:pt idx="96">
                  <c:v>2046</c:v>
                </c:pt>
                <c:pt idx="97">
                  <c:v>2047</c:v>
                </c:pt>
                <c:pt idx="98">
                  <c:v>2048</c:v>
                </c:pt>
                <c:pt idx="99">
                  <c:v>2049</c:v>
                </c:pt>
                <c:pt idx="100">
                  <c:v>2050</c:v>
                </c:pt>
              </c:strCache>
            </c:strRef>
          </c:cat>
          <c:val>
            <c:numRef>
              <c:f>Charts!$D$22:$CZ$22</c:f>
              <c:numCache>
                <c:formatCode>#\ ###\ ###\ ##0;\-#\ ###\ ###\ ##0;0</c:formatCode>
                <c:ptCount val="101"/>
                <c:pt idx="0">
                  <c:v>160267.264</c:v>
                </c:pt>
                <c:pt idx="1">
                  <c:v>162622.03899999999</c:v>
                </c:pt>
                <c:pt idx="2">
                  <c:v>165079.614</c:v>
                </c:pt>
                <c:pt idx="3">
                  <c:v>167635.18100000001</c:v>
                </c:pt>
                <c:pt idx="4">
                  <c:v>170283.76199999999</c:v>
                </c:pt>
                <c:pt idx="5">
                  <c:v>173023.57699999999</c:v>
                </c:pt>
                <c:pt idx="6">
                  <c:v>175851.40599999999</c:v>
                </c:pt>
                <c:pt idx="7">
                  <c:v>178769.60200000001</c:v>
                </c:pt>
                <c:pt idx="8">
                  <c:v>181781.802</c:v>
                </c:pt>
                <c:pt idx="9">
                  <c:v>184873.4</c:v>
                </c:pt>
                <c:pt idx="10">
                  <c:v>188057.12400000001</c:v>
                </c:pt>
                <c:pt idx="11">
                  <c:v>191782.56599999999</c:v>
                </c:pt>
                <c:pt idx="12">
                  <c:v>195642.011</c:v>
                </c:pt>
                <c:pt idx="13">
                  <c:v>199602.22399999999</c:v>
                </c:pt>
                <c:pt idx="14">
                  <c:v>203666.02799999999</c:v>
                </c:pt>
                <c:pt idx="15">
                  <c:v>207842.61900000001</c:v>
                </c:pt>
                <c:pt idx="16">
                  <c:v>212172.26800000001</c:v>
                </c:pt>
                <c:pt idx="17">
                  <c:v>216626.15400000001</c:v>
                </c:pt>
                <c:pt idx="18">
                  <c:v>221205.83300000001</c:v>
                </c:pt>
                <c:pt idx="19">
                  <c:v>225910.802</c:v>
                </c:pt>
                <c:pt idx="20">
                  <c:v>230801.51699999999</c:v>
                </c:pt>
                <c:pt idx="21">
                  <c:v>235754.54800000001</c:v>
                </c:pt>
                <c:pt idx="22">
                  <c:v>240829.85500000001</c:v>
                </c:pt>
                <c:pt idx="23">
                  <c:v>246051.37400000001</c:v>
                </c:pt>
                <c:pt idx="24">
                  <c:v>251405.28400000001</c:v>
                </c:pt>
                <c:pt idx="25">
                  <c:v>256896.38699999999</c:v>
                </c:pt>
                <c:pt idx="26">
                  <c:v>262516.28999999998</c:v>
                </c:pt>
                <c:pt idx="27">
                  <c:v>268336.54399999999</c:v>
                </c:pt>
                <c:pt idx="28">
                  <c:v>274305.99300000002</c:v>
                </c:pt>
                <c:pt idx="29">
                  <c:v>280639.76400000002</c:v>
                </c:pt>
                <c:pt idx="30">
                  <c:v>287213.26</c:v>
                </c:pt>
                <c:pt idx="31">
                  <c:v>293773.62400000001</c:v>
                </c:pt>
                <c:pt idx="32">
                  <c:v>300461.272</c:v>
                </c:pt>
                <c:pt idx="33">
                  <c:v>307268.55599999998</c:v>
                </c:pt>
                <c:pt idx="34">
                  <c:v>314176.71000000002</c:v>
                </c:pt>
                <c:pt idx="35">
                  <c:v>321088.53399999999</c:v>
                </c:pt>
                <c:pt idx="36">
                  <c:v>328086.08799999999</c:v>
                </c:pt>
                <c:pt idx="37">
                  <c:v>335245.96999999997</c:v>
                </c:pt>
                <c:pt idx="38">
                  <c:v>342513.63400000002</c:v>
                </c:pt>
                <c:pt idx="39">
                  <c:v>349864.17800000001</c:v>
                </c:pt>
                <c:pt idx="40">
                  <c:v>357144.12099999998</c:v>
                </c:pt>
                <c:pt idx="41">
                  <c:v>364917.66100000002</c:v>
                </c:pt>
                <c:pt idx="42">
                  <c:v>372838.98300000001</c:v>
                </c:pt>
                <c:pt idx="43">
                  <c:v>380863.90399999998</c:v>
                </c:pt>
                <c:pt idx="44">
                  <c:v>389081.09</c:v>
                </c:pt>
                <c:pt idx="45">
                  <c:v>397502.652</c:v>
                </c:pt>
                <c:pt idx="46">
                  <c:v>406117.24599999998</c:v>
                </c:pt>
                <c:pt idx="47">
                  <c:v>414851.14600000001</c:v>
                </c:pt>
                <c:pt idx="48">
                  <c:v>423802.58600000001</c:v>
                </c:pt>
                <c:pt idx="49">
                  <c:v>432890.99599999998</c:v>
                </c:pt>
                <c:pt idx="50">
                  <c:v>442104.973</c:v>
                </c:pt>
                <c:pt idx="51">
                  <c:v>451048.98599999998</c:v>
                </c:pt>
                <c:pt idx="52">
                  <c:v>460068.88199999998</c:v>
                </c:pt>
                <c:pt idx="53">
                  <c:v>469208.29200000002</c:v>
                </c:pt>
                <c:pt idx="54">
                  <c:v>478513.68300000002</c:v>
                </c:pt>
                <c:pt idx="55">
                  <c:v>487967.98599999998</c:v>
                </c:pt>
                <c:pt idx="56">
                  <c:v>497608.76299999998</c:v>
                </c:pt>
                <c:pt idx="57">
                  <c:v>507396.81699999998</c:v>
                </c:pt>
                <c:pt idx="58">
                  <c:v>517210.57500000001</c:v>
                </c:pt>
                <c:pt idx="59">
                  <c:v>527186.27899999998</c:v>
                </c:pt>
                <c:pt idx="60">
                  <c:v>537299.71499999997</c:v>
                </c:pt>
                <c:pt idx="61">
                  <c:v>547575.08100000001</c:v>
                </c:pt>
                <c:pt idx="62">
                  <c:v>557994.62699999998</c:v>
                </c:pt>
                <c:pt idx="63">
                  <c:v>568519.41399999999</c:v>
                </c:pt>
                <c:pt idx="64">
                  <c:v>579083.21100000001</c:v>
                </c:pt>
                <c:pt idx="65">
                  <c:v>589641.35900000005</c:v>
                </c:pt>
                <c:pt idx="66">
                  <c:v>600173.88699999999</c:v>
                </c:pt>
                <c:pt idx="67">
                  <c:v>610683.103</c:v>
                </c:pt>
                <c:pt idx="68">
                  <c:v>621172.71900000004</c:v>
                </c:pt>
                <c:pt idx="69">
                  <c:v>631654.93500000006</c:v>
                </c:pt>
                <c:pt idx="70">
                  <c:v>642138.24699999997</c:v>
                </c:pt>
                <c:pt idx="71">
                  <c:v>652617.35499999998</c:v>
                </c:pt>
                <c:pt idx="72">
                  <c:v>663084.85600000003</c:v>
                </c:pt>
                <c:pt idx="73">
                  <c:v>673544.68299999996</c:v>
                </c:pt>
                <c:pt idx="74">
                  <c:v>684002.07900000003</c:v>
                </c:pt>
                <c:pt idx="75">
                  <c:v>694461.49600000004</c:v>
                </c:pt>
                <c:pt idx="76">
                  <c:v>704922.91899999999</c:v>
                </c:pt>
                <c:pt idx="77">
                  <c:v>715385.74399999995</c:v>
                </c:pt>
                <c:pt idx="78">
                  <c:v>725853.66099999996</c:v>
                </c:pt>
                <c:pt idx="79">
                  <c:v>736328.95700000005</c:v>
                </c:pt>
                <c:pt idx="80">
                  <c:v>746816.62399999995</c:v>
                </c:pt>
                <c:pt idx="81">
                  <c:v>757308.19700000004</c:v>
                </c:pt>
                <c:pt idx="82">
                  <c:v>767807.85</c:v>
                </c:pt>
                <c:pt idx="83">
                  <c:v>778313.701</c:v>
                </c:pt>
                <c:pt idx="84">
                  <c:v>788820.90300000005</c:v>
                </c:pt>
                <c:pt idx="85">
                  <c:v>799322.30700000003</c:v>
                </c:pt>
                <c:pt idx="86">
                  <c:v>809817.32499999995</c:v>
                </c:pt>
                <c:pt idx="87">
                  <c:v>820218.51899999997</c:v>
                </c:pt>
                <c:pt idx="88">
                  <c:v>830502.75899999996</c:v>
                </c:pt>
                <c:pt idx="89">
                  <c:v>840635.38600000006</c:v>
                </c:pt>
                <c:pt idx="90">
                  <c:v>850587.34499999997</c:v>
                </c:pt>
                <c:pt idx="91">
                  <c:v>860348.88399999996</c:v>
                </c:pt>
                <c:pt idx="92">
                  <c:v>869908.06900000002</c:v>
                </c:pt>
                <c:pt idx="93">
                  <c:v>879251.75899999996</c:v>
                </c:pt>
                <c:pt idx="94">
                  <c:v>888367.03599999996</c:v>
                </c:pt>
                <c:pt idx="95">
                  <c:v>897241.63199999998</c:v>
                </c:pt>
                <c:pt idx="96">
                  <c:v>905864.78200000001</c:v>
                </c:pt>
                <c:pt idx="97">
                  <c:v>914225.86800000002</c:v>
                </c:pt>
                <c:pt idx="98">
                  <c:v>922313.4</c:v>
                </c:pt>
                <c:pt idx="99">
                  <c:v>930116.00600000005</c:v>
                </c:pt>
                <c:pt idx="100">
                  <c:v>937623.65700000001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A5AC-44A8-9972-A3EB448C1A24}"/>
            </c:ext>
          </c:extLst>
        </c:ser>
        <c:ser>
          <c:idx val="2"/>
          <c:order val="2"/>
          <c:tx>
            <c:strRef>
              <c:f>Charts!$C$23</c:f>
              <c:strCache>
                <c:ptCount val="1"/>
                <c:pt idx="0">
                  <c:v>Urban</c:v>
                </c:pt>
              </c:strCache>
            </c:strRef>
          </c:tx>
          <c:spPr>
            <a:ln w="31750" cap="rnd" cmpd="sng" algn="ctr">
              <a:solidFill>
                <a:srgbClr val="0033CC"/>
              </a:solidFill>
              <a:round/>
            </a:ln>
            <a:effectLst/>
          </c:spPr>
          <c:marker>
            <c:symbol val="none"/>
          </c:marker>
          <c:cat>
            <c:strRef>
              <c:f>Charts!$D$17:$CZ$17</c:f>
              <c:strCache>
                <c:ptCount val="101"/>
                <c:pt idx="0">
                  <c:v>1950</c:v>
                </c:pt>
                <c:pt idx="1">
                  <c:v>1951</c:v>
                </c:pt>
                <c:pt idx="2">
                  <c:v>1952</c:v>
                </c:pt>
                <c:pt idx="3">
                  <c:v>1953</c:v>
                </c:pt>
                <c:pt idx="4">
                  <c:v>1954</c:v>
                </c:pt>
                <c:pt idx="5">
                  <c:v>1955</c:v>
                </c:pt>
                <c:pt idx="6">
                  <c:v>1956</c:v>
                </c:pt>
                <c:pt idx="7">
                  <c:v>1957</c:v>
                </c:pt>
                <c:pt idx="8">
                  <c:v>1958</c:v>
                </c:pt>
                <c:pt idx="9">
                  <c:v>1959</c:v>
                </c:pt>
                <c:pt idx="10">
                  <c:v>1960</c:v>
                </c:pt>
                <c:pt idx="11">
                  <c:v>1961</c:v>
                </c:pt>
                <c:pt idx="12">
                  <c:v>1962</c:v>
                </c:pt>
                <c:pt idx="13">
                  <c:v>1963</c:v>
                </c:pt>
                <c:pt idx="14">
                  <c:v>1964</c:v>
                </c:pt>
                <c:pt idx="15">
                  <c:v>1965</c:v>
                </c:pt>
                <c:pt idx="16">
                  <c:v>1966</c:v>
                </c:pt>
                <c:pt idx="17">
                  <c:v>1967</c:v>
                </c:pt>
                <c:pt idx="18">
                  <c:v>1968</c:v>
                </c:pt>
                <c:pt idx="19">
                  <c:v>1969</c:v>
                </c:pt>
                <c:pt idx="20">
                  <c:v>1970</c:v>
                </c:pt>
                <c:pt idx="21">
                  <c:v>1971</c:v>
                </c:pt>
                <c:pt idx="22">
                  <c:v>1972</c:v>
                </c:pt>
                <c:pt idx="23">
                  <c:v>1973</c:v>
                </c:pt>
                <c:pt idx="24">
                  <c:v>1974</c:v>
                </c:pt>
                <c:pt idx="25">
                  <c:v>1975</c:v>
                </c:pt>
                <c:pt idx="26">
                  <c:v>1976</c:v>
                </c:pt>
                <c:pt idx="27">
                  <c:v>1977</c:v>
                </c:pt>
                <c:pt idx="28">
                  <c:v>1978</c:v>
                </c:pt>
                <c:pt idx="29">
                  <c:v>1979</c:v>
                </c:pt>
                <c:pt idx="30">
                  <c:v>1980</c:v>
                </c:pt>
                <c:pt idx="31">
                  <c:v>1981</c:v>
                </c:pt>
                <c:pt idx="32">
                  <c:v>1982</c:v>
                </c:pt>
                <c:pt idx="33">
                  <c:v>1983</c:v>
                </c:pt>
                <c:pt idx="34">
                  <c:v>1984</c:v>
                </c:pt>
                <c:pt idx="35">
                  <c:v>1985</c:v>
                </c:pt>
                <c:pt idx="36">
                  <c:v>1986</c:v>
                </c:pt>
                <c:pt idx="37">
                  <c:v>1987</c:v>
                </c:pt>
                <c:pt idx="38">
                  <c:v>1988</c:v>
                </c:pt>
                <c:pt idx="39">
                  <c:v>1989</c:v>
                </c:pt>
                <c:pt idx="40">
                  <c:v>1990</c:v>
                </c:pt>
                <c:pt idx="41">
                  <c:v>1991</c:v>
                </c:pt>
                <c:pt idx="42">
                  <c:v>1992</c:v>
                </c:pt>
                <c:pt idx="43">
                  <c:v>1993</c:v>
                </c:pt>
                <c:pt idx="44">
                  <c:v>1994</c:v>
                </c:pt>
                <c:pt idx="45">
                  <c:v>1995</c:v>
                </c:pt>
                <c:pt idx="46">
                  <c:v>1996</c:v>
                </c:pt>
                <c:pt idx="47">
                  <c:v>1997</c:v>
                </c:pt>
                <c:pt idx="48">
                  <c:v>1998</c:v>
                </c:pt>
                <c:pt idx="49">
                  <c:v>1999</c:v>
                </c:pt>
                <c:pt idx="50">
                  <c:v>2000</c:v>
                </c:pt>
                <c:pt idx="51">
                  <c:v>2001</c:v>
                </c:pt>
                <c:pt idx="52">
                  <c:v>2002</c:v>
                </c:pt>
                <c:pt idx="53">
                  <c:v>2003</c:v>
                </c:pt>
                <c:pt idx="54">
                  <c:v>2004</c:v>
                </c:pt>
                <c:pt idx="55">
                  <c:v>2005</c:v>
                </c:pt>
                <c:pt idx="56">
                  <c:v>2006</c:v>
                </c:pt>
                <c:pt idx="57">
                  <c:v>2007</c:v>
                </c:pt>
                <c:pt idx="58">
                  <c:v>2008</c:v>
                </c:pt>
                <c:pt idx="59">
                  <c:v>2009</c:v>
                </c:pt>
                <c:pt idx="60">
                  <c:v>2010</c:v>
                </c:pt>
                <c:pt idx="61">
                  <c:v>2011</c:v>
                </c:pt>
                <c:pt idx="62">
                  <c:v>2012</c:v>
                </c:pt>
                <c:pt idx="63">
                  <c:v>2013</c:v>
                </c:pt>
                <c:pt idx="64">
                  <c:v>2014</c:v>
                </c:pt>
                <c:pt idx="65">
                  <c:v>2015</c:v>
                </c:pt>
                <c:pt idx="66">
                  <c:v>2016</c:v>
                </c:pt>
                <c:pt idx="67">
                  <c:v>2017</c:v>
                </c:pt>
                <c:pt idx="68">
                  <c:v>2018</c:v>
                </c:pt>
                <c:pt idx="69">
                  <c:v>2019</c:v>
                </c:pt>
                <c:pt idx="70">
                  <c:v>2020</c:v>
                </c:pt>
                <c:pt idx="71">
                  <c:v>2021</c:v>
                </c:pt>
                <c:pt idx="72">
                  <c:v>2022</c:v>
                </c:pt>
                <c:pt idx="73">
                  <c:v>2023</c:v>
                </c:pt>
                <c:pt idx="74">
                  <c:v>2024</c:v>
                </c:pt>
                <c:pt idx="75">
                  <c:v>2025</c:v>
                </c:pt>
                <c:pt idx="76">
                  <c:v>2026</c:v>
                </c:pt>
                <c:pt idx="77">
                  <c:v>2027</c:v>
                </c:pt>
                <c:pt idx="78">
                  <c:v>2028</c:v>
                </c:pt>
                <c:pt idx="79">
                  <c:v>2029</c:v>
                </c:pt>
                <c:pt idx="80">
                  <c:v>2030</c:v>
                </c:pt>
                <c:pt idx="81">
                  <c:v>2031</c:v>
                </c:pt>
                <c:pt idx="82">
                  <c:v>2032</c:v>
                </c:pt>
                <c:pt idx="83">
                  <c:v>2033</c:v>
                </c:pt>
                <c:pt idx="84">
                  <c:v>2034</c:v>
                </c:pt>
                <c:pt idx="85">
                  <c:v>2035</c:v>
                </c:pt>
                <c:pt idx="86">
                  <c:v>2036</c:v>
                </c:pt>
                <c:pt idx="87">
                  <c:v>2037</c:v>
                </c:pt>
                <c:pt idx="88">
                  <c:v>2038</c:v>
                </c:pt>
                <c:pt idx="89">
                  <c:v>2039</c:v>
                </c:pt>
                <c:pt idx="90">
                  <c:v>2040</c:v>
                </c:pt>
                <c:pt idx="91">
                  <c:v>2041</c:v>
                </c:pt>
                <c:pt idx="92">
                  <c:v>2042</c:v>
                </c:pt>
                <c:pt idx="93">
                  <c:v>2043</c:v>
                </c:pt>
                <c:pt idx="94">
                  <c:v>2044</c:v>
                </c:pt>
                <c:pt idx="95">
                  <c:v>2045</c:v>
                </c:pt>
                <c:pt idx="96">
                  <c:v>2046</c:v>
                </c:pt>
                <c:pt idx="97">
                  <c:v>2047</c:v>
                </c:pt>
                <c:pt idx="98">
                  <c:v>2048</c:v>
                </c:pt>
                <c:pt idx="99">
                  <c:v>2049</c:v>
                </c:pt>
                <c:pt idx="100">
                  <c:v>2050</c:v>
                </c:pt>
              </c:strCache>
            </c:strRef>
          </c:cat>
          <c:val>
            <c:numRef>
              <c:f>Charts!$D$23:$CZ$23</c:f>
              <c:numCache>
                <c:formatCode>#\ ###\ ###\ ##0;\-#\ ###\ ###\ ##0;0</c:formatCode>
                <c:ptCount val="101"/>
                <c:pt idx="0">
                  <c:v>19227.463</c:v>
                </c:pt>
                <c:pt idx="1">
                  <c:v>20208.760999999999</c:v>
                </c:pt>
                <c:pt idx="2">
                  <c:v>21261.677</c:v>
                </c:pt>
                <c:pt idx="3">
                  <c:v>22388.294999999998</c:v>
                </c:pt>
                <c:pt idx="4">
                  <c:v>23592.723999999998</c:v>
                </c:pt>
                <c:pt idx="5">
                  <c:v>24877.727999999999</c:v>
                </c:pt>
                <c:pt idx="6">
                  <c:v>26249.448</c:v>
                </c:pt>
                <c:pt idx="7">
                  <c:v>27710.3</c:v>
                </c:pt>
                <c:pt idx="8">
                  <c:v>29263.028999999999</c:v>
                </c:pt>
                <c:pt idx="9">
                  <c:v>30929.762999999999</c:v>
                </c:pt>
                <c:pt idx="10">
                  <c:v>32705.26</c:v>
                </c:pt>
                <c:pt idx="11">
                  <c:v>34145.940999999999</c:v>
                </c:pt>
                <c:pt idx="12">
                  <c:v>35662.945</c:v>
                </c:pt>
                <c:pt idx="13">
                  <c:v>37289.803</c:v>
                </c:pt>
                <c:pt idx="14">
                  <c:v>39022.313000000002</c:v>
                </c:pt>
                <c:pt idx="15">
                  <c:v>40852.402999999998</c:v>
                </c:pt>
                <c:pt idx="16">
                  <c:v>42744.487999999998</c:v>
                </c:pt>
                <c:pt idx="17">
                  <c:v>44736.222000000002</c:v>
                </c:pt>
                <c:pt idx="18">
                  <c:v>46836.796999999999</c:v>
                </c:pt>
                <c:pt idx="19">
                  <c:v>49059.563999999998</c:v>
                </c:pt>
                <c:pt idx="20">
                  <c:v>51356.000999999997</c:v>
                </c:pt>
                <c:pt idx="21">
                  <c:v>53855.042999999998</c:v>
                </c:pt>
                <c:pt idx="22">
                  <c:v>56503.697999999997</c:v>
                </c:pt>
                <c:pt idx="23">
                  <c:v>59293.017</c:v>
                </c:pt>
                <c:pt idx="24">
                  <c:v>62254.065000000002</c:v>
                </c:pt>
                <c:pt idx="25">
                  <c:v>65395.173000000003</c:v>
                </c:pt>
                <c:pt idx="26">
                  <c:v>68733.591</c:v>
                </c:pt>
                <c:pt idx="27">
                  <c:v>72198.994000000006</c:v>
                </c:pt>
                <c:pt idx="28">
                  <c:v>75838.183000000005</c:v>
                </c:pt>
                <c:pt idx="29">
                  <c:v>79427.311000000002</c:v>
                </c:pt>
                <c:pt idx="30">
                  <c:v>83085.044999999998</c:v>
                </c:pt>
                <c:pt idx="31">
                  <c:v>87060.58</c:v>
                </c:pt>
                <c:pt idx="32">
                  <c:v>91217.255000000005</c:v>
                </c:pt>
                <c:pt idx="33">
                  <c:v>95572.339000000007</c:v>
                </c:pt>
                <c:pt idx="34">
                  <c:v>100157.825</c:v>
                </c:pt>
                <c:pt idx="35">
                  <c:v>105078.201</c:v>
                </c:pt>
                <c:pt idx="36">
                  <c:v>110258.163</c:v>
                </c:pt>
                <c:pt idx="37">
                  <c:v>115612.162</c:v>
                </c:pt>
                <c:pt idx="38">
                  <c:v>121167.289</c:v>
                </c:pt>
                <c:pt idx="39">
                  <c:v>126911.00900000001</c:v>
                </c:pt>
                <c:pt idx="40">
                  <c:v>132970.81599999999</c:v>
                </c:pt>
                <c:pt idx="41">
                  <c:v>138779.65400000001</c:v>
                </c:pt>
                <c:pt idx="42">
                  <c:v>144695.18100000001</c:v>
                </c:pt>
                <c:pt idx="43">
                  <c:v>150769.58100000001</c:v>
                </c:pt>
                <c:pt idx="44">
                  <c:v>156927.59</c:v>
                </c:pt>
                <c:pt idx="45">
                  <c:v>163172.23300000001</c:v>
                </c:pt>
                <c:pt idx="46">
                  <c:v>169526.27299999999</c:v>
                </c:pt>
                <c:pt idx="47">
                  <c:v>176078.736</c:v>
                </c:pt>
                <c:pt idx="48">
                  <c:v>182757.33799999999</c:v>
                </c:pt>
                <c:pt idx="49">
                  <c:v>189673.55300000001</c:v>
                </c:pt>
                <c:pt idx="50">
                  <c:v>196868.82800000001</c:v>
                </c:pt>
                <c:pt idx="51">
                  <c:v>204751.83900000001</c:v>
                </c:pt>
                <c:pt idx="52">
                  <c:v>212998.177</c:v>
                </c:pt>
                <c:pt idx="53">
                  <c:v>221612.36600000001</c:v>
                </c:pt>
                <c:pt idx="54">
                  <c:v>230604.992</c:v>
                </c:pt>
                <c:pt idx="55">
                  <c:v>240036.20199999999</c:v>
                </c:pt>
                <c:pt idx="56">
                  <c:v>249884.171</c:v>
                </c:pt>
                <c:pt idx="57">
                  <c:v>260187.01300000001</c:v>
                </c:pt>
                <c:pt idx="58">
                  <c:v>271069</c:v>
                </c:pt>
                <c:pt idx="59">
                  <c:v>282389.56</c:v>
                </c:pt>
                <c:pt idx="60">
                  <c:v>294163.97399999999</c:v>
                </c:pt>
                <c:pt idx="61">
                  <c:v>306375.78600000002</c:v>
                </c:pt>
                <c:pt idx="62">
                  <c:v>319030.73599999998</c:v>
                </c:pt>
                <c:pt idx="63">
                  <c:v>332113.26899999997</c:v>
                </c:pt>
                <c:pt idx="64">
                  <c:v>345617.29800000001</c:v>
                </c:pt>
                <c:pt idx="65">
                  <c:v>359533.80200000003</c:v>
                </c:pt>
                <c:pt idx="66">
                  <c:v>373861.68099999998</c:v>
                </c:pt>
                <c:pt idx="67">
                  <c:v>388606.44799999997</c:v>
                </c:pt>
                <c:pt idx="68">
                  <c:v>403775.86</c:v>
                </c:pt>
                <c:pt idx="69">
                  <c:v>419381.38799999998</c:v>
                </c:pt>
                <c:pt idx="70">
                  <c:v>435432.924</c:v>
                </c:pt>
                <c:pt idx="71">
                  <c:v>451934.46899999998</c:v>
                </c:pt>
                <c:pt idx="72">
                  <c:v>468887.97700000001</c:v>
                </c:pt>
                <c:pt idx="73">
                  <c:v>486300.114</c:v>
                </c:pt>
                <c:pt idx="74">
                  <c:v>504178.91600000003</c:v>
                </c:pt>
                <c:pt idx="75">
                  <c:v>522529.90899999999</c:v>
                </c:pt>
                <c:pt idx="76">
                  <c:v>541354.99899999995</c:v>
                </c:pt>
                <c:pt idx="77">
                  <c:v>560653.57700000005</c:v>
                </c:pt>
                <c:pt idx="78">
                  <c:v>580424.40300000005</c:v>
                </c:pt>
                <c:pt idx="79">
                  <c:v>600666.91899999999</c:v>
                </c:pt>
                <c:pt idx="80">
                  <c:v>621375.49800000002</c:v>
                </c:pt>
                <c:pt idx="81">
                  <c:v>642554.71</c:v>
                </c:pt>
                <c:pt idx="82">
                  <c:v>664193.81700000004</c:v>
                </c:pt>
                <c:pt idx="83">
                  <c:v>686286.95600000001</c:v>
                </c:pt>
                <c:pt idx="84">
                  <c:v>708829.27800000005</c:v>
                </c:pt>
                <c:pt idx="85">
                  <c:v>731816.67099999997</c:v>
                </c:pt>
                <c:pt idx="86">
                  <c:v>755239.53500000003</c:v>
                </c:pt>
                <c:pt idx="87">
                  <c:v>779171.64399999997</c:v>
                </c:pt>
                <c:pt idx="88">
                  <c:v>803616.12</c:v>
                </c:pt>
                <c:pt idx="89">
                  <c:v>828584.38800000004</c:v>
                </c:pt>
                <c:pt idx="90">
                  <c:v>854083.54500000004</c:v>
                </c:pt>
                <c:pt idx="91">
                  <c:v>880106.35</c:v>
                </c:pt>
                <c:pt idx="92">
                  <c:v>906648.85400000005</c:v>
                </c:pt>
                <c:pt idx="93">
                  <c:v>933704.27399999998</c:v>
                </c:pt>
                <c:pt idx="94">
                  <c:v>961264.91200000001</c:v>
                </c:pt>
                <c:pt idx="95">
                  <c:v>989323.06599999999</c:v>
                </c:pt>
                <c:pt idx="96">
                  <c:v>1017871.86</c:v>
                </c:pt>
                <c:pt idx="97">
                  <c:v>1046904.405</c:v>
                </c:pt>
                <c:pt idx="98">
                  <c:v>1076412.625</c:v>
                </c:pt>
                <c:pt idx="99">
                  <c:v>1106388.02</c:v>
                </c:pt>
                <c:pt idx="100">
                  <c:v>1136821.9439999999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A5AC-44A8-9972-A3EB448C1A2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dropLines>
          <c:spPr>
            <a:ln w="50800" cap="flat" cmpd="sng" algn="ctr">
              <a:solidFill>
                <a:schemeClr val="dk1">
                  <a:lumMod val="35000"/>
                  <a:lumOff val="65000"/>
                  <a:alpha val="33000"/>
                </a:schemeClr>
              </a:solidFill>
              <a:round/>
            </a:ln>
            <a:effectLst/>
          </c:spPr>
        </c:dropLines>
        <c:smooth val="0"/>
        <c:axId val="162866304"/>
        <c:axId val="162867840"/>
      </c:lineChart>
      <c:catAx>
        <c:axId val="16286630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dk1">
                <a:lumMod val="15000"/>
                <a:lumOff val="85000"/>
              </a:schemeClr>
            </a:solidFill>
            <a:round/>
          </a:ln>
          <a:effectLst/>
        </c:spPr>
        <c:txPr>
          <a:bodyPr rot="-2700000" spcFirstLastPara="1" vertOverflow="ellipsis" wrap="square" anchor="ctr" anchorCtr="1"/>
          <a:lstStyle/>
          <a:p>
            <a:pPr>
              <a:defRPr sz="900" b="0" i="0" u="none" strike="noStrike" kern="1200" spc="20" baseline="0">
                <a:solidFill>
                  <a:schemeClr val="dk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62867840"/>
        <c:crosses val="autoZero"/>
        <c:auto val="1"/>
        <c:lblAlgn val="ctr"/>
        <c:lblOffset val="0"/>
        <c:tickLblSkip val="5"/>
        <c:tickMarkSkip val="5"/>
        <c:noMultiLvlLbl val="0"/>
      </c:catAx>
      <c:valAx>
        <c:axId val="162867840"/>
        <c:scaling>
          <c:orientation val="minMax"/>
          <c:max val="2500000"/>
        </c:scaling>
        <c:delete val="0"/>
        <c:axPos val="l"/>
        <c:numFmt formatCode="#,##0.0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spc="20" baseline="0">
                <a:solidFill>
                  <a:schemeClr val="dk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62866304"/>
        <c:crosses val="autoZero"/>
        <c:crossBetween val="between"/>
        <c:majorUnit val="250000"/>
        <c:dispUnits>
          <c:builtInUnit val="millions"/>
        </c:dispUnits>
      </c:valAx>
      <c:spPr>
        <a:gradFill>
          <a:gsLst>
            <a:gs pos="100000">
              <a:schemeClr val="lt1">
                <a:lumMod val="95000"/>
              </a:schemeClr>
            </a:gs>
            <a:gs pos="0">
              <a:schemeClr val="lt1"/>
            </a:gs>
          </a:gsLst>
          <a:lin ang="5400000" scaled="0"/>
        </a:gradFill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12944116360454946"/>
          <c:y val="0.25140405202158717"/>
          <c:w val="0.17722856517935259"/>
          <c:h val="0.1942888318735439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dk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chemeClr val="lt1"/>
    </a:solidFill>
    <a:ln>
      <a:noFill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r>
              <a:rPr lang="en-US" dirty="0"/>
              <a:t>William A. Masters (Tufts Univ.)</a:t>
            </a:r>
          </a:p>
          <a:p>
            <a:r>
              <a:rPr lang="en-US" dirty="0"/>
              <a:t>http://sites.tufts.edu/willmasters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FA5646BB-E91F-4B4A-BA3C-BEB696D4931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25922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31E63983-4B7F-4D10-AC9B-4CCAC35808CE}" type="datetimeFigureOut">
              <a:rPr lang="en-US" smtClean="0"/>
              <a:t>7/30/2016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FFB531BF-387A-4E58-B131-336F7646F7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67668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B531BF-387A-4E58-B131-336F7646F7B9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025881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B531BF-387A-4E58-B131-336F7646F7B9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820052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0B05668-0996-46C7-A9AB-813782AEC72F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543623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B531BF-387A-4E58-B131-336F7646F7B9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358053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B531BF-387A-4E58-B131-336F7646F7B9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97368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90A194E-BB33-44DA-9BC2-CB7AFCA95BA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EB56668-AC8C-41FC-A982-9D9C3B2C371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129A8B3-CB59-4FE8-BCDF-2A0646D7A28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A65462A-9D24-4FB6-8218-09F03B70838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8089D9D-C22C-4B48-ACB5-6A9FBDE4CF5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A02E37A-FEA9-4C36-99DE-8DFA0BFFE45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438FB9F-6A62-4CE9-8D22-98DED258FC4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9F97519-197B-4141-9BDF-8CC51C05CB9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34674B6-7678-4EE7-A3A4-CC398A75F3C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DFB04EE-1B9A-46CB-8D27-08AEB23383E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FE568A3-F7A9-4C24-9ECC-B249F75897C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B9BB36B7-36CF-49B3-B9C8-55FDE64B7EC9}" type="slidenum">
              <a:rPr lang="en-US"/>
              <a:pPr/>
              <a:t>‹#›</a:t>
            </a:fld>
            <a:endParaRPr lang="en-US"/>
          </a:p>
        </p:txBody>
      </p:sp>
      <p:pic>
        <p:nvPicPr>
          <p:cNvPr id="1031" name="Picture 7" descr="friedman with seal horizontal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5791200" y="6248400"/>
            <a:ext cx="2867025" cy="420688"/>
          </a:xfrm>
          <a:prstGeom prst="rect">
            <a:avLst/>
          </a:prstGeom>
          <a:noFill/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2.jpeg"/><Relationship Id="rId7" Type="http://schemas.openxmlformats.org/officeDocument/2006/relationships/image" Target="../media/image2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hyperlink" Target="http://www.nutritioninnovationlab.org/" TargetMode="External"/><Relationship Id="rId5" Type="http://schemas.openxmlformats.org/officeDocument/2006/relationships/hyperlink" Target="http://www.globaldietarydatabase.org/" TargetMode="External"/><Relationship Id="rId4" Type="http://schemas.openxmlformats.org/officeDocument/2006/relationships/image" Target="../media/image3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eg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hyperlink" Target="http://esa.un.org/unpd/wup" TargetMode="Externa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ppt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966" y="-16259"/>
            <a:ext cx="9152966" cy="68742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-14409" y="1201944"/>
            <a:ext cx="9144000" cy="1742059"/>
          </a:xfrm>
        </p:spPr>
        <p:txBody>
          <a:bodyPr/>
          <a:lstStyle/>
          <a:p>
            <a:r>
              <a:rPr lang="en-US" sz="4000" b="1" dirty="0">
                <a:solidFill>
                  <a:srgbClr val="0070C0"/>
                </a:solidFill>
              </a:rPr>
              <a:t>Agricultural Transformation </a:t>
            </a:r>
            <a:br>
              <a:rPr lang="en-US" sz="4000" b="1" dirty="0">
                <a:solidFill>
                  <a:srgbClr val="0070C0"/>
                </a:solidFill>
              </a:rPr>
            </a:br>
            <a:r>
              <a:rPr lang="en-US" sz="4000" b="1" dirty="0">
                <a:solidFill>
                  <a:srgbClr val="0070C0"/>
                </a:solidFill>
              </a:rPr>
              <a:t>and Human Nutrition in Africa: </a:t>
            </a:r>
            <a:br>
              <a:rPr lang="en-US" sz="4000" b="1" dirty="0">
                <a:solidFill>
                  <a:srgbClr val="0070C0"/>
                </a:solidFill>
              </a:rPr>
            </a:br>
            <a:r>
              <a:rPr lang="en-US" sz="4000" b="1" dirty="0">
                <a:solidFill>
                  <a:srgbClr val="0070C0"/>
                </a:solidFill>
              </a:rPr>
              <a:t>What Has Changed?</a:t>
            </a:r>
            <a:endParaRPr lang="en-US" sz="1600" dirty="0">
              <a:solidFill>
                <a:srgbClr val="0070C0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-29748" y="3581400"/>
            <a:ext cx="9296400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20000"/>
              </a:spcBef>
              <a:defRPr/>
            </a:pPr>
            <a:r>
              <a:rPr lang="en-US" sz="3200" kern="0" dirty="0">
                <a:solidFill>
                  <a:srgbClr val="663300"/>
                </a:solidFill>
                <a:latin typeface="Arial"/>
              </a:rPr>
              <a:t>Will Masters</a:t>
            </a:r>
          </a:p>
          <a:p>
            <a:pPr algn="ctr">
              <a:defRPr/>
            </a:pPr>
            <a:r>
              <a:rPr lang="en-US" sz="1600" dirty="0">
                <a:solidFill>
                  <a:srgbClr val="663300"/>
                </a:solidFill>
              </a:rPr>
              <a:t>Friedman School of Nutrition Science &amp; Policy, Tufts University</a:t>
            </a:r>
          </a:p>
          <a:p>
            <a:pPr algn="ctr">
              <a:defRPr/>
            </a:pPr>
            <a:r>
              <a:rPr lang="en-US" dirty="0">
                <a:solidFill>
                  <a:schemeClr val="bg1">
                    <a:lumMod val="50000"/>
                  </a:schemeClr>
                </a:solidFill>
                <a:latin typeface="Arial Narrow" pitchFamily="34" charset="0"/>
              </a:rPr>
              <a:t>www.nutrition.tufts.edu   |   http://sites.tufts.edu/willmasters </a:t>
            </a:r>
            <a:endParaRPr lang="en-US" b="1" dirty="0">
              <a:solidFill>
                <a:schemeClr val="bg1">
                  <a:lumMod val="50000"/>
                </a:schemeClr>
              </a:solidFill>
              <a:latin typeface="Arial Narrow" pitchFamily="34" charset="0"/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1212"/>
          <a:stretch>
            <a:fillRect/>
          </a:stretch>
        </p:blipFill>
        <p:spPr bwMode="auto">
          <a:xfrm>
            <a:off x="7556500" y="6262687"/>
            <a:ext cx="1587500" cy="58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ctangle 2"/>
          <p:cNvSpPr/>
          <p:nvPr/>
        </p:nvSpPr>
        <p:spPr>
          <a:xfrm>
            <a:off x="1128076" y="5777186"/>
            <a:ext cx="687893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dirty="0"/>
              <a:t>Organized Symposium on Frontiers of Agricultural Transformation</a:t>
            </a:r>
          </a:p>
          <a:p>
            <a:pPr algn="ctr"/>
            <a:r>
              <a:rPr lang="en-US" dirty="0"/>
              <a:t>at the annual meetings of the AAEA, August 1</a:t>
            </a:r>
            <a:r>
              <a:rPr lang="en-US" baseline="30000" dirty="0"/>
              <a:t>st</a:t>
            </a:r>
            <a:r>
              <a:rPr lang="en-US" dirty="0"/>
              <a:t> 2016 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Macintosh HD:Users:Nzros:Documents:2015/16:Will Work:Stata:Graphs:Graphs to use (jpg):stunting_averages.jp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37" b="3050"/>
          <a:stretch/>
        </p:blipFill>
        <p:spPr bwMode="auto">
          <a:xfrm>
            <a:off x="942787" y="1359022"/>
            <a:ext cx="7703820" cy="5551938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wpc="http://schemas.microsoft.com/office/word/2010/wordprocessingCanvas" xmlns:mc="http://schemas.openxmlformats.org/markup-compatibility/2006" xmlns:m="http://schemas.openxmlformats.org/officeDocument/2006/math" xmlns:wp14="http://schemas.microsoft.com/office/word/2010/wordprocessingDrawing" xmlns:wp="http://schemas.openxmlformats.org/drawingml/2006/wordprocessingDrawing" xmlns:w14="http://schemas.microsoft.com/office/word/2010/wordml" xmlns:w15="http://schemas.microsoft.com/office/word/2012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pic="http://schemas.openxmlformats.org/drawingml/2006/picture" xmlns:a14="http://schemas.microsoft.com/office/drawing/2010/main" xmlns:w="http://schemas.openxmlformats.org/wordprocessingml/2006/main" xmlns:w10="urn:schemas-microsoft-com:office:word" xmlns:v="urn:schemas-microsoft-com:vml" xmlns:o="urn:schemas-microsoft-com:office:office" xmlns:mv="urn:schemas-microsoft-com:mac:vml" xmlns:mo="http://schemas.microsoft.com/office/mac/office/2008/main" xmlns="" xmlns:lc="http://schemas.openxmlformats.org/drawingml/2006/lockedCanvas"/>
            </a:ext>
          </a:extLst>
        </p:spPr>
      </p:pic>
      <p:sp>
        <p:nvSpPr>
          <p:cNvPr id="5" name="Title 1"/>
          <p:cNvSpPr txBox="1">
            <a:spLocks/>
          </p:cNvSpPr>
          <p:nvPr/>
        </p:nvSpPr>
        <p:spPr bwMode="auto">
          <a:xfrm>
            <a:off x="-219364" y="519633"/>
            <a:ext cx="9515764" cy="6958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>
              <a:lnSpc>
                <a:spcPct val="80000"/>
              </a:lnSpc>
            </a:pPr>
            <a:r>
              <a:rPr lang="en-US" sz="3200" kern="0" dirty="0">
                <a:solidFill>
                  <a:srgbClr val="0070C0"/>
                </a:solidFill>
              </a:rPr>
              <a:t> Heights are often used to measure child health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-1" y="-23331"/>
            <a:ext cx="9144000" cy="406265"/>
          </a:xfrm>
          <a:prstGeom prst="rect">
            <a:avLst/>
          </a:prstGeom>
          <a:solidFill>
            <a:srgbClr val="EAF2F4"/>
          </a:solidFill>
        </p:spPr>
        <p:txBody>
          <a:bodyPr wrap="square" rtlCol="0">
            <a:spAutoFit/>
          </a:bodyPr>
          <a:lstStyle/>
          <a:p>
            <a:pPr>
              <a:lnSpc>
                <a:spcPct val="85000"/>
              </a:lnSpc>
            </a:pPr>
            <a:r>
              <a:rPr lang="en-US" sz="2400" dirty="0">
                <a:solidFill>
                  <a:schemeClr val="bg2">
                    <a:lumMod val="75000"/>
                  </a:schemeClr>
                </a:solidFill>
              </a:rPr>
              <a:t>Preston curves: what has changed in agriculture | </a:t>
            </a:r>
            <a:r>
              <a:rPr lang="en-US" sz="2400" dirty="0"/>
              <a:t>nutrition</a:t>
            </a:r>
            <a:r>
              <a:rPr lang="en-US" sz="2400" dirty="0">
                <a:solidFill>
                  <a:schemeClr val="bg2">
                    <a:lumMod val="75000"/>
                  </a:schemeClr>
                </a:solidFill>
              </a:rPr>
              <a:t> | policy</a:t>
            </a:r>
          </a:p>
        </p:txBody>
      </p:sp>
      <p:sp>
        <p:nvSpPr>
          <p:cNvPr id="7" name="Title 1"/>
          <p:cNvSpPr txBox="1">
            <a:spLocks/>
          </p:cNvSpPr>
          <p:nvPr/>
        </p:nvSpPr>
        <p:spPr bwMode="auto">
          <a:xfrm>
            <a:off x="1905000" y="2057400"/>
            <a:ext cx="6934200" cy="5279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algn="l">
              <a:lnSpc>
                <a:spcPct val="80000"/>
              </a:lnSpc>
            </a:pPr>
            <a:r>
              <a:rPr lang="en-US" sz="2400" kern="0" dirty="0">
                <a:solidFill>
                  <a:srgbClr val="0033CC"/>
                </a:solidFill>
              </a:rPr>
              <a:t>Africa’s stunting rates have shifted down, but remain higher than others’ at each income level</a:t>
            </a:r>
          </a:p>
        </p:txBody>
      </p:sp>
    </p:spTree>
    <p:extLst>
      <p:ext uri="{BB962C8B-B14F-4D97-AF65-F5344CB8AC3E}">
        <p14:creationId xmlns:p14="http://schemas.microsoft.com/office/powerpoint/2010/main" val="36281312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Macintosh HD:Users:Nzros:Documents:2015/16:Will Work:Stata:Graphs:Graphs to use (jpg):AdultObesity9010_Africa twographs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4545" y="1066800"/>
            <a:ext cx="7703820" cy="5905500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Title 1"/>
          <p:cNvSpPr txBox="1">
            <a:spLocks/>
          </p:cNvSpPr>
          <p:nvPr/>
        </p:nvSpPr>
        <p:spPr bwMode="auto">
          <a:xfrm>
            <a:off x="-381000" y="376943"/>
            <a:ext cx="9829800" cy="6958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>
              <a:lnSpc>
                <a:spcPct val="80000"/>
              </a:lnSpc>
            </a:pPr>
            <a:r>
              <a:rPr lang="en-US" sz="3200" kern="0" dirty="0">
                <a:solidFill>
                  <a:srgbClr val="0070C0"/>
                </a:solidFill>
              </a:rPr>
              <a:t> Obesity is increasingly important for adult health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-1" y="-23331"/>
            <a:ext cx="9144000" cy="406265"/>
          </a:xfrm>
          <a:prstGeom prst="rect">
            <a:avLst/>
          </a:prstGeom>
          <a:solidFill>
            <a:srgbClr val="EAF2F4"/>
          </a:solidFill>
        </p:spPr>
        <p:txBody>
          <a:bodyPr wrap="square" rtlCol="0">
            <a:spAutoFit/>
          </a:bodyPr>
          <a:lstStyle/>
          <a:p>
            <a:pPr>
              <a:lnSpc>
                <a:spcPct val="85000"/>
              </a:lnSpc>
            </a:pPr>
            <a:r>
              <a:rPr lang="en-US" sz="2400" dirty="0">
                <a:solidFill>
                  <a:schemeClr val="bg2">
                    <a:lumMod val="75000"/>
                  </a:schemeClr>
                </a:solidFill>
              </a:rPr>
              <a:t>Preston curves: what has changed in agriculture | </a:t>
            </a:r>
            <a:r>
              <a:rPr lang="en-US" sz="2400" dirty="0"/>
              <a:t>nutrition</a:t>
            </a:r>
            <a:r>
              <a:rPr lang="en-US" sz="2400" dirty="0">
                <a:solidFill>
                  <a:schemeClr val="bg2">
                    <a:lumMod val="75000"/>
                  </a:schemeClr>
                </a:solidFill>
              </a:rPr>
              <a:t> | policy</a:t>
            </a:r>
          </a:p>
        </p:txBody>
      </p:sp>
      <p:sp>
        <p:nvSpPr>
          <p:cNvPr id="10" name="Title 1"/>
          <p:cNvSpPr txBox="1">
            <a:spLocks/>
          </p:cNvSpPr>
          <p:nvPr/>
        </p:nvSpPr>
        <p:spPr bwMode="auto">
          <a:xfrm>
            <a:off x="1447800" y="2286000"/>
            <a:ext cx="3890345" cy="8382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algn="l">
              <a:lnSpc>
                <a:spcPct val="80000"/>
              </a:lnSpc>
            </a:pPr>
            <a:r>
              <a:rPr lang="en-US" sz="2400" kern="0" dirty="0">
                <a:solidFill>
                  <a:srgbClr val="0033CC"/>
                </a:solidFill>
              </a:rPr>
              <a:t>Obesity has shifted up only in the richest countries outside Africa</a:t>
            </a:r>
          </a:p>
        </p:txBody>
      </p:sp>
    </p:spTree>
    <p:extLst>
      <p:ext uri="{BB962C8B-B14F-4D97-AF65-F5344CB8AC3E}">
        <p14:creationId xmlns:p14="http://schemas.microsoft.com/office/powerpoint/2010/main" val="2842257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Macintosh HD:Users:Nzros:Documents:2015/16:Will Work:Stata:Graphs:Graphs to use (jpg):healthydiet_Africa onegraph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4545" y="1085624"/>
            <a:ext cx="7703820" cy="590550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itle 1"/>
          <p:cNvSpPr txBox="1">
            <a:spLocks/>
          </p:cNvSpPr>
          <p:nvPr/>
        </p:nvSpPr>
        <p:spPr bwMode="auto">
          <a:xfrm>
            <a:off x="27708" y="441036"/>
            <a:ext cx="9144000" cy="6958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>
              <a:lnSpc>
                <a:spcPct val="70000"/>
              </a:lnSpc>
            </a:pPr>
            <a:r>
              <a:rPr lang="en-US" sz="3200" kern="0" dirty="0">
                <a:solidFill>
                  <a:srgbClr val="0070C0"/>
                </a:solidFill>
              </a:rPr>
              <a:t>Diet quality depends on</a:t>
            </a:r>
          </a:p>
          <a:p>
            <a:pPr>
              <a:lnSpc>
                <a:spcPct val="70000"/>
              </a:lnSpc>
            </a:pPr>
            <a:r>
              <a:rPr lang="en-US" sz="3200" kern="0" dirty="0">
                <a:solidFill>
                  <a:srgbClr val="0070C0"/>
                </a:solidFill>
              </a:rPr>
              <a:t>eating more healthy foods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-1" y="-23331"/>
            <a:ext cx="9144000" cy="406265"/>
          </a:xfrm>
          <a:prstGeom prst="rect">
            <a:avLst/>
          </a:prstGeom>
          <a:solidFill>
            <a:srgbClr val="EAF2F4"/>
          </a:solidFill>
        </p:spPr>
        <p:txBody>
          <a:bodyPr wrap="square" rtlCol="0">
            <a:spAutoFit/>
          </a:bodyPr>
          <a:lstStyle/>
          <a:p>
            <a:pPr>
              <a:lnSpc>
                <a:spcPct val="85000"/>
              </a:lnSpc>
            </a:pPr>
            <a:r>
              <a:rPr lang="en-US" sz="2400" dirty="0">
                <a:solidFill>
                  <a:schemeClr val="bg2">
                    <a:lumMod val="75000"/>
                  </a:schemeClr>
                </a:solidFill>
              </a:rPr>
              <a:t>Preston curves: what has changed in agriculture | </a:t>
            </a:r>
            <a:r>
              <a:rPr lang="en-US" sz="2400" dirty="0"/>
              <a:t>nutrition</a:t>
            </a:r>
            <a:r>
              <a:rPr lang="en-US" sz="2400" dirty="0">
                <a:solidFill>
                  <a:schemeClr val="bg2">
                    <a:lumMod val="75000"/>
                  </a:schemeClr>
                </a:solidFill>
              </a:rPr>
              <a:t> | policy</a:t>
            </a:r>
          </a:p>
        </p:txBody>
      </p:sp>
      <p:sp>
        <p:nvSpPr>
          <p:cNvPr id="7" name="Title 1"/>
          <p:cNvSpPr txBox="1">
            <a:spLocks/>
          </p:cNvSpPr>
          <p:nvPr/>
        </p:nvSpPr>
        <p:spPr bwMode="auto">
          <a:xfrm>
            <a:off x="1524000" y="4648200"/>
            <a:ext cx="67818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algn="l">
              <a:lnSpc>
                <a:spcPct val="80000"/>
              </a:lnSpc>
            </a:pPr>
            <a:r>
              <a:rPr lang="en-US" sz="2400" kern="0" dirty="0">
                <a:solidFill>
                  <a:srgbClr val="0033CC"/>
                </a:solidFill>
              </a:rPr>
              <a:t>Low income populations eat more healthy foods in Africa than elsewhere</a:t>
            </a:r>
          </a:p>
        </p:txBody>
      </p:sp>
    </p:spTree>
    <p:extLst>
      <p:ext uri="{BB962C8B-B14F-4D97-AF65-F5344CB8AC3E}">
        <p14:creationId xmlns:p14="http://schemas.microsoft.com/office/powerpoint/2010/main" val="18630322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Macintosh HD:Users:Nzros:Documents:2015/16:Will Work:Stata:Graphs:Graphs to use (jpg):unhealthydiet_Africa onegraph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4546" y="1076848"/>
            <a:ext cx="7703820" cy="5905500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Title 1"/>
          <p:cNvSpPr txBox="1">
            <a:spLocks/>
          </p:cNvSpPr>
          <p:nvPr/>
        </p:nvSpPr>
        <p:spPr bwMode="auto">
          <a:xfrm>
            <a:off x="27708" y="441036"/>
            <a:ext cx="9144000" cy="6958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>
              <a:lnSpc>
                <a:spcPct val="70000"/>
              </a:lnSpc>
            </a:pPr>
            <a:r>
              <a:rPr lang="en-US" sz="3200" kern="0" dirty="0">
                <a:solidFill>
                  <a:srgbClr val="0070C0"/>
                </a:solidFill>
              </a:rPr>
              <a:t> Diet quality also means</a:t>
            </a:r>
          </a:p>
          <a:p>
            <a:pPr>
              <a:lnSpc>
                <a:spcPct val="70000"/>
              </a:lnSpc>
            </a:pPr>
            <a:r>
              <a:rPr lang="en-US" sz="3200" kern="0" dirty="0">
                <a:solidFill>
                  <a:srgbClr val="0070C0"/>
                </a:solidFill>
              </a:rPr>
              <a:t>eating less </a:t>
            </a:r>
            <a:r>
              <a:rPr lang="en-US" sz="3200" i="1" kern="0" dirty="0">
                <a:solidFill>
                  <a:srgbClr val="0070C0"/>
                </a:solidFill>
              </a:rPr>
              <a:t>un</a:t>
            </a:r>
            <a:r>
              <a:rPr lang="en-US" sz="3200" kern="0" dirty="0">
                <a:solidFill>
                  <a:srgbClr val="0070C0"/>
                </a:solidFill>
              </a:rPr>
              <a:t>healthy foods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-1" y="-23331"/>
            <a:ext cx="9144000" cy="406265"/>
          </a:xfrm>
          <a:prstGeom prst="rect">
            <a:avLst/>
          </a:prstGeom>
          <a:solidFill>
            <a:srgbClr val="EAF2F4"/>
          </a:solidFill>
        </p:spPr>
        <p:txBody>
          <a:bodyPr wrap="square" rtlCol="0">
            <a:spAutoFit/>
          </a:bodyPr>
          <a:lstStyle/>
          <a:p>
            <a:pPr>
              <a:lnSpc>
                <a:spcPct val="85000"/>
              </a:lnSpc>
            </a:pPr>
            <a:r>
              <a:rPr lang="en-US" sz="2400" dirty="0">
                <a:solidFill>
                  <a:schemeClr val="bg2">
                    <a:lumMod val="75000"/>
                  </a:schemeClr>
                </a:solidFill>
              </a:rPr>
              <a:t>Preston curves: what has changed in agriculture | </a:t>
            </a:r>
            <a:r>
              <a:rPr lang="en-US" sz="2400" dirty="0"/>
              <a:t>nutrition</a:t>
            </a:r>
            <a:r>
              <a:rPr lang="en-US" sz="2400" dirty="0">
                <a:solidFill>
                  <a:schemeClr val="bg2">
                    <a:lumMod val="75000"/>
                  </a:schemeClr>
                </a:solidFill>
              </a:rPr>
              <a:t> | policy</a:t>
            </a:r>
          </a:p>
        </p:txBody>
      </p:sp>
      <p:sp>
        <p:nvSpPr>
          <p:cNvPr id="10" name="Title 1"/>
          <p:cNvSpPr txBox="1">
            <a:spLocks/>
          </p:cNvSpPr>
          <p:nvPr/>
        </p:nvSpPr>
        <p:spPr bwMode="auto">
          <a:xfrm>
            <a:off x="4267200" y="1920210"/>
            <a:ext cx="41148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algn="r">
              <a:lnSpc>
                <a:spcPct val="80000"/>
              </a:lnSpc>
            </a:pPr>
            <a:r>
              <a:rPr lang="en-US" sz="2400" kern="0" dirty="0">
                <a:solidFill>
                  <a:srgbClr val="0033CC"/>
                </a:solidFill>
              </a:rPr>
              <a:t>Low income populations also eat less unhealthy foods in Africa than elsewhere</a:t>
            </a:r>
          </a:p>
        </p:txBody>
      </p:sp>
    </p:spTree>
    <p:extLst>
      <p:ext uri="{BB962C8B-B14F-4D97-AF65-F5344CB8AC3E}">
        <p14:creationId xmlns:p14="http://schemas.microsoft.com/office/powerpoint/2010/main" val="14330299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Macintosh HD:Users:Nzros:Documents:2015/16:Will Work:Stata:Graphs:Graphs to use (jpg):cte_avgs twographs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4545" y="1124913"/>
            <a:ext cx="7703820" cy="5905500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Title 1"/>
          <p:cNvSpPr txBox="1">
            <a:spLocks/>
          </p:cNvSpPr>
          <p:nvPr/>
        </p:nvSpPr>
        <p:spPr bwMode="auto">
          <a:xfrm>
            <a:off x="-152400" y="441036"/>
            <a:ext cx="9372600" cy="6958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>
              <a:lnSpc>
                <a:spcPct val="80000"/>
              </a:lnSpc>
            </a:pPr>
            <a:r>
              <a:rPr lang="en-US" sz="3200" kern="0" dirty="0">
                <a:solidFill>
                  <a:srgbClr val="0070C0"/>
                </a:solidFill>
              </a:rPr>
              <a:t>Food policy has often shifted with income growth from lowering to raising food prices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-1" y="-23331"/>
            <a:ext cx="9144000" cy="406265"/>
          </a:xfrm>
          <a:prstGeom prst="rect">
            <a:avLst/>
          </a:prstGeom>
          <a:solidFill>
            <a:srgbClr val="EAF2F4"/>
          </a:solidFill>
        </p:spPr>
        <p:txBody>
          <a:bodyPr wrap="square" rtlCol="0">
            <a:spAutoFit/>
          </a:bodyPr>
          <a:lstStyle/>
          <a:p>
            <a:pPr>
              <a:lnSpc>
                <a:spcPct val="85000"/>
              </a:lnSpc>
            </a:pPr>
            <a:r>
              <a:rPr lang="en-US" sz="2400" dirty="0">
                <a:solidFill>
                  <a:schemeClr val="bg2">
                    <a:lumMod val="75000"/>
                  </a:schemeClr>
                </a:solidFill>
              </a:rPr>
              <a:t>Preston curves: what has changed in agriculture | nutrition | </a:t>
            </a:r>
            <a:r>
              <a:rPr lang="en-US" sz="2400" dirty="0"/>
              <a:t>policy</a:t>
            </a:r>
          </a:p>
        </p:txBody>
      </p:sp>
      <p:sp>
        <p:nvSpPr>
          <p:cNvPr id="9" name="Title 1"/>
          <p:cNvSpPr txBox="1">
            <a:spLocks/>
          </p:cNvSpPr>
          <p:nvPr/>
        </p:nvSpPr>
        <p:spPr bwMode="auto">
          <a:xfrm>
            <a:off x="1385518" y="2483449"/>
            <a:ext cx="32766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algn="l">
              <a:lnSpc>
                <a:spcPct val="80000"/>
              </a:lnSpc>
            </a:pPr>
            <a:r>
              <a:rPr lang="en-US" sz="2400" kern="0" dirty="0">
                <a:solidFill>
                  <a:srgbClr val="0033CC"/>
                </a:solidFill>
              </a:rPr>
              <a:t>African governments have generally </a:t>
            </a:r>
          </a:p>
          <a:p>
            <a:pPr algn="l">
              <a:lnSpc>
                <a:spcPct val="80000"/>
              </a:lnSpc>
            </a:pPr>
            <a:r>
              <a:rPr lang="en-US" sz="2400" kern="0" dirty="0">
                <a:solidFill>
                  <a:srgbClr val="0033CC"/>
                </a:solidFill>
              </a:rPr>
              <a:t>kept prices low, </a:t>
            </a:r>
          </a:p>
          <a:p>
            <a:pPr algn="l">
              <a:lnSpc>
                <a:spcPct val="80000"/>
              </a:lnSpc>
            </a:pPr>
            <a:r>
              <a:rPr lang="en-US" sz="2400" kern="0" dirty="0">
                <a:solidFill>
                  <a:srgbClr val="0033CC"/>
                </a:solidFill>
              </a:rPr>
              <a:t>at farmers’ expense</a:t>
            </a:r>
          </a:p>
        </p:txBody>
      </p:sp>
      <p:sp>
        <p:nvSpPr>
          <p:cNvPr id="10" name="Title 1"/>
          <p:cNvSpPr txBox="1">
            <a:spLocks/>
          </p:cNvSpPr>
          <p:nvPr/>
        </p:nvSpPr>
        <p:spPr bwMode="auto">
          <a:xfrm>
            <a:off x="5029200" y="2483449"/>
            <a:ext cx="2693145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algn="l">
              <a:lnSpc>
                <a:spcPct val="80000"/>
              </a:lnSpc>
            </a:pPr>
            <a:r>
              <a:rPr lang="en-US" sz="2400" kern="0" dirty="0">
                <a:solidFill>
                  <a:srgbClr val="0033CC"/>
                </a:solidFill>
              </a:rPr>
              <a:t>In richer countries, extremes of support have been cut</a:t>
            </a:r>
          </a:p>
        </p:txBody>
      </p:sp>
    </p:spTree>
    <p:extLst>
      <p:ext uri="{BB962C8B-B14F-4D97-AF65-F5344CB8AC3E}">
        <p14:creationId xmlns:p14="http://schemas.microsoft.com/office/powerpoint/2010/main" val="37691866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Macintosh HD:Users:Nzros:Documents:2015/16:Will Work:Stata:Graphs:Graphs to use (jpg):health and ag expenditures fourgraphs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4545" y="1104816"/>
            <a:ext cx="7703820" cy="5905500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Title 1"/>
          <p:cNvSpPr txBox="1">
            <a:spLocks/>
          </p:cNvSpPr>
          <p:nvPr/>
        </p:nvSpPr>
        <p:spPr bwMode="auto">
          <a:xfrm>
            <a:off x="-152400" y="441036"/>
            <a:ext cx="9372600" cy="6958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>
              <a:lnSpc>
                <a:spcPct val="80000"/>
              </a:lnSpc>
            </a:pPr>
            <a:r>
              <a:rPr lang="en-US" sz="3200" kern="0" dirty="0">
                <a:solidFill>
                  <a:srgbClr val="0070C0"/>
                </a:solidFill>
              </a:rPr>
              <a:t> Fiscal spending on agriculture has generally risen more slowly than national income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-1" y="-23331"/>
            <a:ext cx="9144000" cy="406265"/>
          </a:xfrm>
          <a:prstGeom prst="rect">
            <a:avLst/>
          </a:prstGeom>
          <a:solidFill>
            <a:srgbClr val="EAF2F4"/>
          </a:solidFill>
        </p:spPr>
        <p:txBody>
          <a:bodyPr wrap="square" rtlCol="0">
            <a:spAutoFit/>
          </a:bodyPr>
          <a:lstStyle/>
          <a:p>
            <a:pPr>
              <a:lnSpc>
                <a:spcPct val="85000"/>
              </a:lnSpc>
            </a:pPr>
            <a:r>
              <a:rPr lang="en-US" sz="2400" dirty="0">
                <a:solidFill>
                  <a:schemeClr val="bg2">
                    <a:lumMod val="75000"/>
                  </a:schemeClr>
                </a:solidFill>
              </a:rPr>
              <a:t>Preston curves: what has changed in agriculture | nutrition | </a:t>
            </a:r>
            <a:r>
              <a:rPr lang="en-US" sz="2400" dirty="0"/>
              <a:t>policy</a:t>
            </a:r>
          </a:p>
        </p:txBody>
      </p:sp>
      <p:sp>
        <p:nvSpPr>
          <p:cNvPr id="8" name="Title 1"/>
          <p:cNvSpPr txBox="1">
            <a:spLocks/>
          </p:cNvSpPr>
          <p:nvPr/>
        </p:nvSpPr>
        <p:spPr bwMode="auto">
          <a:xfrm>
            <a:off x="1676400" y="2057400"/>
            <a:ext cx="4648200" cy="6858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algn="l">
              <a:lnSpc>
                <a:spcPct val="80000"/>
              </a:lnSpc>
            </a:pPr>
            <a:r>
              <a:rPr lang="en-US" sz="2400" kern="0" dirty="0">
                <a:solidFill>
                  <a:srgbClr val="0033CC"/>
                </a:solidFill>
              </a:rPr>
              <a:t>As ag. spending share declines, health spending has been flat or rising with income</a:t>
            </a:r>
          </a:p>
        </p:txBody>
      </p:sp>
    </p:spTree>
    <p:extLst>
      <p:ext uri="{BB962C8B-B14F-4D97-AF65-F5344CB8AC3E}">
        <p14:creationId xmlns:p14="http://schemas.microsoft.com/office/powerpoint/2010/main" val="3812746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609600" y="1447800"/>
            <a:ext cx="8172449" cy="46474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168275">
              <a:buFont typeface="Arial" panose="020B0604020202020204" pitchFamily="34" charset="0"/>
              <a:buChar char="•"/>
            </a:pPr>
            <a:r>
              <a:rPr lang="en-US" sz="2000" b="1" dirty="0"/>
              <a:t>Preston curves reveal how the present is like the past, or not…</a:t>
            </a:r>
          </a:p>
          <a:p>
            <a:pPr marL="742950" lvl="1" indent="-168275">
              <a:buFont typeface="Arial" panose="020B0604020202020204" pitchFamily="34" charset="0"/>
              <a:buChar char="•"/>
            </a:pPr>
            <a:r>
              <a:rPr lang="en-US" dirty="0"/>
              <a:t>most change is movement along a stable development path</a:t>
            </a:r>
          </a:p>
          <a:p>
            <a:pPr marL="1031875" lvl="2"/>
            <a:r>
              <a:rPr lang="en-US" dirty="0"/>
              <a:t>-- only a few variables differ and shift over time</a:t>
            </a:r>
            <a:endParaRPr lang="en-US" sz="2000" dirty="0"/>
          </a:p>
          <a:p>
            <a:pPr marL="742950" lvl="1" indent="-168275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168275">
              <a:buFont typeface="Arial" panose="020B0604020202020204" pitchFamily="34" charset="0"/>
              <a:buChar char="•"/>
            </a:pPr>
            <a:r>
              <a:rPr lang="en-US" sz="2000" b="1" dirty="0"/>
              <a:t>Some remarkable differences include:</a:t>
            </a:r>
          </a:p>
          <a:p>
            <a:pPr marL="742950" lvl="1" indent="-168275">
              <a:buFont typeface="Arial" panose="020B0604020202020204" pitchFamily="34" charset="0"/>
              <a:buChar char="•"/>
            </a:pPr>
            <a:r>
              <a:rPr lang="en-US" dirty="0"/>
              <a:t>Rapid rural population in Africa will continue past 2050 </a:t>
            </a:r>
          </a:p>
          <a:p>
            <a:pPr marL="1031875" lvl="2"/>
            <a:r>
              <a:rPr lang="en-US" dirty="0"/>
              <a:t>despite rapid urbanization, due to population momentum</a:t>
            </a:r>
          </a:p>
          <a:p>
            <a:pPr marL="742950" lvl="1" indent="-168275">
              <a:buFont typeface="Arial" panose="020B0604020202020204" pitchFamily="34" charset="0"/>
              <a:buChar char="•"/>
            </a:pPr>
            <a:r>
              <a:rPr lang="en-US" dirty="0"/>
              <a:t>Africa continues to have a larger share of its workers in agriculture, </a:t>
            </a:r>
          </a:p>
          <a:p>
            <a:pPr marL="1031875" lvl="2"/>
            <a:r>
              <a:rPr lang="en-US" dirty="0"/>
              <a:t>with lower productivity relative to nonfarm workers</a:t>
            </a:r>
          </a:p>
          <a:p>
            <a:pPr marL="742950" lvl="1" indent="-168275">
              <a:buFont typeface="Arial" panose="020B0604020202020204" pitchFamily="34" charset="0"/>
              <a:buChar char="•"/>
            </a:pPr>
            <a:r>
              <a:rPr lang="en-US" dirty="0"/>
              <a:t>Africa has had higher rates of child stunting at each income level,</a:t>
            </a:r>
          </a:p>
          <a:p>
            <a:pPr marL="1031875" lvl="2"/>
            <a:r>
              <a:rPr lang="en-US" dirty="0"/>
              <a:t>but stunting rates have shifted down rapidly in Africa like elsewhere</a:t>
            </a:r>
          </a:p>
          <a:p>
            <a:pPr marL="742950" lvl="1" indent="-168275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168275">
              <a:buFont typeface="Arial" panose="020B0604020202020204" pitchFamily="34" charset="0"/>
              <a:buChar char="•"/>
            </a:pPr>
            <a:r>
              <a:rPr lang="en-US" sz="2000" b="1" dirty="0"/>
              <a:t>Africa’s unique demography will remain its greatest challenge</a:t>
            </a:r>
          </a:p>
          <a:p>
            <a:pPr marL="742950" lvl="1" indent="-168275">
              <a:buFont typeface="Arial" panose="020B0604020202020204" pitchFamily="34" charset="0"/>
              <a:buChar char="•"/>
            </a:pPr>
            <a:r>
              <a:rPr lang="en-US" dirty="0"/>
              <a:t>Without faster agricultural productivity growth where the rural poor live, their increasing numbers will force even more of them into poverty </a:t>
            </a:r>
          </a:p>
          <a:p>
            <a:pPr marL="574675" lvl="1"/>
            <a:r>
              <a:rPr lang="en-US" dirty="0"/>
              <a:t>	…even with rapid urbanization and health improvements</a:t>
            </a:r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-266701" y="618992"/>
            <a:ext cx="9677400" cy="10166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en-US" sz="3200" dirty="0">
                <a:solidFill>
                  <a:srgbClr val="0070C0"/>
                </a:solidFill>
              </a:rPr>
              <a:t>Comparing Africa to other regions reveals a lot: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-1" y="-23331"/>
            <a:ext cx="9144000" cy="406265"/>
          </a:xfrm>
          <a:prstGeom prst="rect">
            <a:avLst/>
          </a:prstGeom>
          <a:solidFill>
            <a:srgbClr val="EAF2F4"/>
          </a:solidFill>
        </p:spPr>
        <p:txBody>
          <a:bodyPr wrap="square" rtlCol="0">
            <a:spAutoFit/>
          </a:bodyPr>
          <a:lstStyle/>
          <a:p>
            <a:pPr>
              <a:lnSpc>
                <a:spcPct val="85000"/>
              </a:lnSpc>
            </a:pPr>
            <a:r>
              <a:rPr lang="en-US" sz="2400" dirty="0">
                <a:solidFill>
                  <a:schemeClr val="bg2">
                    <a:lumMod val="75000"/>
                  </a:schemeClr>
                </a:solidFill>
              </a:rPr>
              <a:t>Preston curves: what has changed in </a:t>
            </a:r>
            <a:r>
              <a:rPr lang="en-US" sz="2400" dirty="0"/>
              <a:t>agriculture</a:t>
            </a:r>
            <a:r>
              <a:rPr lang="en-US" sz="2400" dirty="0">
                <a:solidFill>
                  <a:schemeClr val="bg2">
                    <a:lumMod val="75000"/>
                  </a:schemeClr>
                </a:solidFill>
              </a:rPr>
              <a:t> | </a:t>
            </a:r>
            <a:r>
              <a:rPr lang="en-US" sz="2400" dirty="0"/>
              <a:t>nutrition</a:t>
            </a:r>
            <a:r>
              <a:rPr lang="en-US" sz="2400" dirty="0">
                <a:solidFill>
                  <a:schemeClr val="bg2">
                    <a:lumMod val="75000"/>
                  </a:schemeClr>
                </a:solidFill>
              </a:rPr>
              <a:t> | </a:t>
            </a:r>
            <a:r>
              <a:rPr lang="en-US" sz="2400" dirty="0"/>
              <a:t>policy</a:t>
            </a:r>
          </a:p>
        </p:txBody>
      </p:sp>
    </p:spTree>
    <p:extLst>
      <p:ext uri="{BB962C8B-B14F-4D97-AF65-F5344CB8AC3E}">
        <p14:creationId xmlns:p14="http://schemas.microsoft.com/office/powerpoint/2010/main" val="6739151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ppt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966" y="-16259"/>
            <a:ext cx="9152966" cy="68742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914400"/>
            <a:ext cx="9144000" cy="909320"/>
          </a:xfrm>
        </p:spPr>
        <p:txBody>
          <a:bodyPr/>
          <a:lstStyle/>
          <a:p>
            <a:r>
              <a:rPr lang="en-US" sz="3600" dirty="0">
                <a:solidFill>
                  <a:srgbClr val="0070C0"/>
                </a:solidFill>
              </a:rPr>
              <a:t>Acknowledgements</a:t>
            </a:r>
            <a:endParaRPr lang="en-US" sz="2000" dirty="0">
              <a:solidFill>
                <a:srgbClr val="0070C0"/>
              </a:solidFill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1212"/>
          <a:stretch>
            <a:fillRect/>
          </a:stretch>
        </p:blipFill>
        <p:spPr bwMode="auto">
          <a:xfrm>
            <a:off x="7556500" y="6262687"/>
            <a:ext cx="1587500" cy="58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Rectangle 6"/>
          <p:cNvSpPr/>
          <p:nvPr/>
        </p:nvSpPr>
        <p:spPr>
          <a:xfrm>
            <a:off x="1659275" y="3355702"/>
            <a:ext cx="6393951" cy="22775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/>
              <a:t>Feed the Future Policy Impact Study Consortium</a:t>
            </a:r>
          </a:p>
          <a:p>
            <a:r>
              <a:rPr lang="en-US" sz="2000" dirty="0"/>
              <a:t>Funded by USAID</a:t>
            </a:r>
          </a:p>
          <a:p>
            <a:endParaRPr lang="en-US" sz="1100" dirty="0"/>
          </a:p>
          <a:p>
            <a:r>
              <a:rPr lang="en-US" sz="2000" dirty="0"/>
              <a:t>Global Nutrition and Policy Consortium</a:t>
            </a:r>
          </a:p>
          <a:p>
            <a:r>
              <a:rPr lang="en-US" sz="2000" dirty="0"/>
              <a:t>Funded by BMGF: </a:t>
            </a:r>
            <a:r>
              <a:rPr lang="en-US" sz="2000" dirty="0">
                <a:hlinkClick r:id="rId5"/>
              </a:rPr>
              <a:t>www.globaldietarydatabase.org</a:t>
            </a:r>
            <a:endParaRPr lang="en-US" sz="2000" dirty="0"/>
          </a:p>
          <a:p>
            <a:endParaRPr lang="en-US" sz="1100" dirty="0"/>
          </a:p>
          <a:p>
            <a:r>
              <a:rPr lang="en-US" sz="2000" dirty="0"/>
              <a:t>Feed the Future Innovation Lab for Nutrition</a:t>
            </a:r>
          </a:p>
          <a:p>
            <a:r>
              <a:rPr lang="en-US" sz="2000" dirty="0"/>
              <a:t>Funded by USAID: </a:t>
            </a:r>
            <a:r>
              <a:rPr lang="en-US" sz="2000" dirty="0">
                <a:hlinkClick r:id="rId6"/>
              </a:rPr>
              <a:t>www.nutritioninnovationlab.org</a:t>
            </a:r>
            <a:endParaRPr lang="en-US" sz="2000" dirty="0"/>
          </a:p>
        </p:txBody>
      </p:sp>
      <p:grpSp>
        <p:nvGrpSpPr>
          <p:cNvPr id="3" name="Group 2"/>
          <p:cNvGrpSpPr/>
          <p:nvPr/>
        </p:nvGrpSpPr>
        <p:grpSpPr>
          <a:xfrm>
            <a:off x="1659276" y="5633249"/>
            <a:ext cx="5536607" cy="890327"/>
            <a:chOff x="1796019" y="4748473"/>
            <a:chExt cx="5536607" cy="890327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86200" y="4748473"/>
              <a:ext cx="3446426" cy="890327"/>
            </a:xfrm>
            <a:prstGeom prst="rect">
              <a:avLst/>
            </a:prstGeom>
          </p:spPr>
        </p:pic>
        <p:pic>
          <p:nvPicPr>
            <p:cNvPr id="1026" name="Picture 2" descr="https://upload.wikimedia.org/wikipedia/commons/thumb/1/17/USAID-Identity.svg/2000px-USAID-Identity.svg.png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96019" y="4900872"/>
              <a:ext cx="1966300" cy="58552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5" name="Rectangle 4"/>
          <p:cNvSpPr/>
          <p:nvPr/>
        </p:nvSpPr>
        <p:spPr>
          <a:xfrm>
            <a:off x="659092" y="1891331"/>
            <a:ext cx="7816849" cy="10895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  <a:spcBef>
                <a:spcPts val="0"/>
              </a:spcBef>
              <a:defRPr/>
            </a:pPr>
            <a:r>
              <a:rPr lang="en-US" sz="2400" kern="0" dirty="0">
                <a:latin typeface="Arial"/>
              </a:rPr>
              <a:t>Robel Alemu </a:t>
            </a:r>
            <a:r>
              <a:rPr lang="en-US" sz="2400" kern="0" dirty="0" err="1">
                <a:latin typeface="Arial"/>
              </a:rPr>
              <a:t>Getachew</a:t>
            </a:r>
            <a:r>
              <a:rPr lang="en-US" sz="2400" kern="0" dirty="0">
                <a:latin typeface="Arial"/>
              </a:rPr>
              <a:t>, Nathaniel Rosenblum, </a:t>
            </a:r>
          </a:p>
          <a:p>
            <a:pPr algn="ctr">
              <a:lnSpc>
                <a:spcPct val="90000"/>
              </a:lnSpc>
              <a:spcBef>
                <a:spcPts val="0"/>
              </a:spcBef>
              <a:defRPr/>
            </a:pPr>
            <a:r>
              <a:rPr lang="en-US" sz="2400" kern="0" dirty="0">
                <a:latin typeface="Arial"/>
              </a:rPr>
              <a:t>Anaya Hall, Elena Martinez, Peilin Shi, Gitanjali Singh,</a:t>
            </a:r>
          </a:p>
          <a:p>
            <a:pPr algn="ctr">
              <a:lnSpc>
                <a:spcPct val="90000"/>
              </a:lnSpc>
              <a:spcBef>
                <a:spcPts val="0"/>
              </a:spcBef>
              <a:defRPr/>
            </a:pPr>
            <a:r>
              <a:rPr lang="en-US" sz="2400" kern="0" dirty="0">
                <a:latin typeface="Arial"/>
              </a:rPr>
              <a:t>Patrick Webb and Dariush Mozaffarian</a:t>
            </a:r>
          </a:p>
        </p:txBody>
      </p:sp>
    </p:spTree>
    <p:extLst>
      <p:ext uri="{BB962C8B-B14F-4D97-AF65-F5344CB8AC3E}">
        <p14:creationId xmlns:p14="http://schemas.microsoft.com/office/powerpoint/2010/main" val="246391442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304800" y="1981200"/>
            <a:ext cx="8839200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marL="342900" indent="-342900">
              <a:lnSpc>
                <a:spcPct val="70000"/>
              </a:lnSpc>
            </a:pPr>
            <a:r>
              <a:rPr lang="en-US" sz="3200" kern="0" dirty="0">
                <a:solidFill>
                  <a:srgbClr val="0070C0"/>
                </a:solidFill>
              </a:rPr>
              <a:t>thank you!</a:t>
            </a:r>
            <a:endParaRPr lang="en-US" kern="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86516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9050" y="135801"/>
            <a:ext cx="8972550" cy="609599"/>
          </a:xfrm>
        </p:spPr>
        <p:txBody>
          <a:bodyPr/>
          <a:lstStyle/>
          <a:p>
            <a:pPr algn="l">
              <a:lnSpc>
                <a:spcPct val="80000"/>
              </a:lnSpc>
            </a:pPr>
            <a:r>
              <a:rPr lang="en-US" sz="3200" dirty="0">
                <a:solidFill>
                  <a:srgbClr val="0070C0"/>
                </a:solidFill>
              </a:rPr>
              <a:t>Typical news from Africa: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76200" y="838200"/>
            <a:ext cx="4077802" cy="5970824"/>
            <a:chOff x="76200" y="838200"/>
            <a:chExt cx="4077802" cy="5970824"/>
          </a:xfrm>
        </p:grpSpPr>
        <p:grpSp>
          <p:nvGrpSpPr>
            <p:cNvPr id="3" name="Group 2"/>
            <p:cNvGrpSpPr/>
            <p:nvPr/>
          </p:nvGrpSpPr>
          <p:grpSpPr>
            <a:xfrm>
              <a:off x="76200" y="838200"/>
              <a:ext cx="4077802" cy="5970824"/>
              <a:chOff x="66675" y="1195324"/>
              <a:chExt cx="3643133" cy="5294612"/>
            </a:xfrm>
          </p:grpSpPr>
          <p:pic>
            <p:nvPicPr>
              <p:cNvPr id="1026" name="Picture 2"/>
              <p:cNvPicPr>
                <a:picLocks noChangeAspect="1" noChangeArrowheads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2998" b="35304"/>
              <a:stretch/>
            </p:blipFill>
            <p:spPr bwMode="auto">
              <a:xfrm>
                <a:off x="76200" y="1195324"/>
                <a:ext cx="3633608" cy="399030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2" name="Picture 2"/>
              <p:cNvPicPr>
                <a:picLocks noChangeAspect="1" noChangeArrowheads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67357" b="2041"/>
              <a:stretch/>
            </p:blipFill>
            <p:spPr bwMode="auto">
              <a:xfrm>
                <a:off x="66675" y="4510753"/>
                <a:ext cx="3633608" cy="197918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pic>
          <p:nvPicPr>
            <p:cNvPr id="1027" name="Picture 3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39518" y="4648200"/>
              <a:ext cx="1294298" cy="2998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6" name="Rectangle 2"/>
          <p:cNvSpPr txBox="1">
            <a:spLocks noChangeArrowheads="1"/>
          </p:cNvSpPr>
          <p:nvPr/>
        </p:nvSpPr>
        <p:spPr bwMode="auto">
          <a:xfrm>
            <a:off x="4762500" y="1498114"/>
            <a:ext cx="3466319" cy="6766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algn="l">
              <a:lnSpc>
                <a:spcPct val="80000"/>
              </a:lnSpc>
            </a:pPr>
            <a:r>
              <a:rPr lang="en-US" sz="3200" kern="0" dirty="0">
                <a:solidFill>
                  <a:srgbClr val="0070C0"/>
                </a:solidFill>
              </a:rPr>
              <a:t>Also, this: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4800600" y="2195665"/>
            <a:ext cx="4267200" cy="4600473"/>
            <a:chOff x="4876800" y="2257527"/>
            <a:chExt cx="4267200" cy="4600473"/>
          </a:xfrm>
        </p:grpSpPr>
        <p:pic>
          <p:nvPicPr>
            <p:cNvPr id="1028" name="Picture 4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76800" y="2257527"/>
              <a:ext cx="4267200" cy="46004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29" name="Picture 5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001000" y="4638928"/>
              <a:ext cx="987184" cy="4072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5567048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 txBox="1">
            <a:spLocks/>
          </p:cNvSpPr>
          <p:nvPr/>
        </p:nvSpPr>
        <p:spPr bwMode="auto">
          <a:xfrm>
            <a:off x="19050" y="258230"/>
            <a:ext cx="9175059" cy="13770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>
              <a:lnSpc>
                <a:spcPct val="80000"/>
              </a:lnSpc>
            </a:pPr>
            <a:r>
              <a:rPr lang="en-US" sz="3200" kern="0" dirty="0">
                <a:solidFill>
                  <a:srgbClr val="0081E2"/>
                </a:solidFill>
              </a:rPr>
              <a:t>Globally, we are still winning</a:t>
            </a:r>
          </a:p>
          <a:p>
            <a:pPr>
              <a:lnSpc>
                <a:spcPct val="80000"/>
              </a:lnSpc>
            </a:pPr>
            <a:r>
              <a:rPr lang="en-US" sz="3200" kern="0" dirty="0">
                <a:solidFill>
                  <a:srgbClr val="0081E2"/>
                </a:solidFill>
              </a:rPr>
              <a:t>the race against Malthus, </a:t>
            </a:r>
          </a:p>
          <a:p>
            <a:pPr>
              <a:lnSpc>
                <a:spcPct val="80000"/>
              </a:lnSpc>
            </a:pPr>
            <a:r>
              <a:rPr lang="en-US" sz="3200" kern="0" dirty="0">
                <a:solidFill>
                  <a:srgbClr val="0081E2"/>
                </a:solidFill>
              </a:rPr>
              <a:t>with more food &amp; lower fertility</a:t>
            </a:r>
          </a:p>
        </p:txBody>
      </p:sp>
      <p:pic>
        <p:nvPicPr>
          <p:cNvPr id="3074" name="Picture 2" descr="http://www.ers.usda.gov/media/891522/sep12_fuglie_fig01.pn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923"/>
          <a:stretch/>
        </p:blipFill>
        <p:spPr bwMode="auto">
          <a:xfrm>
            <a:off x="3574801" y="2022763"/>
            <a:ext cx="4173230" cy="43120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Rectangle 2"/>
          <p:cNvSpPr txBox="1">
            <a:spLocks noChangeArrowheads="1"/>
          </p:cNvSpPr>
          <p:nvPr/>
        </p:nvSpPr>
        <p:spPr bwMode="auto">
          <a:xfrm>
            <a:off x="7748031" y="5261531"/>
            <a:ext cx="1336816" cy="4253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algn="r">
              <a:lnSpc>
                <a:spcPct val="85000"/>
              </a:lnSpc>
            </a:pPr>
            <a:r>
              <a:rPr lang="en-US" sz="2000" b="1" kern="0" dirty="0">
                <a:solidFill>
                  <a:srgbClr val="0070C0"/>
                </a:solidFill>
              </a:rPr>
              <a:t>We are </a:t>
            </a:r>
          </a:p>
          <a:p>
            <a:pPr algn="r">
              <a:lnSpc>
                <a:spcPct val="85000"/>
              </a:lnSpc>
            </a:pPr>
            <a:r>
              <a:rPr lang="en-US" sz="2000" b="1" kern="0" dirty="0">
                <a:solidFill>
                  <a:srgbClr val="0070C0"/>
                </a:solidFill>
              </a:rPr>
              <a:t>here</a:t>
            </a:r>
          </a:p>
          <a:p>
            <a:pPr algn="r">
              <a:lnSpc>
                <a:spcPct val="85000"/>
              </a:lnSpc>
            </a:pPr>
            <a:r>
              <a:rPr lang="en-US" sz="2000" b="1" kern="0" dirty="0">
                <a:solidFill>
                  <a:srgbClr val="0070C0"/>
                </a:solidFill>
              </a:rPr>
              <a:t>(approx.)</a:t>
            </a:r>
          </a:p>
          <a:p>
            <a:pPr algn="r">
              <a:lnSpc>
                <a:spcPct val="85000"/>
              </a:lnSpc>
            </a:pPr>
            <a:endParaRPr lang="en-US" sz="2000" b="1" kern="0" dirty="0">
              <a:solidFill>
                <a:srgbClr val="0070C0"/>
              </a:solidFill>
            </a:endParaRPr>
          </a:p>
        </p:txBody>
      </p:sp>
      <p:cxnSp>
        <p:nvCxnSpPr>
          <p:cNvPr id="4" name="Straight Arrow Connector 3"/>
          <p:cNvCxnSpPr/>
          <p:nvPr/>
        </p:nvCxnSpPr>
        <p:spPr>
          <a:xfrm flipH="1" flipV="1">
            <a:off x="7892696" y="4668982"/>
            <a:ext cx="506393" cy="266701"/>
          </a:xfrm>
          <a:prstGeom prst="straightConnector1">
            <a:avLst/>
          </a:prstGeom>
          <a:ln w="38100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ctangle 2"/>
          <p:cNvSpPr txBox="1">
            <a:spLocks noChangeArrowheads="1"/>
          </p:cNvSpPr>
          <p:nvPr/>
        </p:nvSpPr>
        <p:spPr bwMode="auto">
          <a:xfrm>
            <a:off x="-387338" y="4219713"/>
            <a:ext cx="1137027" cy="5629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algn="r">
              <a:lnSpc>
                <a:spcPct val="85000"/>
              </a:lnSpc>
            </a:pPr>
            <a:endParaRPr lang="en-US" sz="2000" b="1" kern="0" dirty="0">
              <a:solidFill>
                <a:srgbClr val="0070C0"/>
              </a:solidFill>
            </a:endParaRPr>
          </a:p>
        </p:txBody>
      </p:sp>
      <p:pic>
        <p:nvPicPr>
          <p:cNvPr id="3077" name="Picture 5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62" t="9043" r="12293" b="12480"/>
          <a:stretch/>
        </p:blipFill>
        <p:spPr bwMode="auto">
          <a:xfrm>
            <a:off x="19050" y="1635316"/>
            <a:ext cx="1924050" cy="34891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2" descr="http://www.ers.usda.gov/media/891522/sep12_fuglie_fig01.pn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93" t="72876" r="16692" b="24247"/>
          <a:stretch/>
        </p:blipFill>
        <p:spPr bwMode="auto">
          <a:xfrm>
            <a:off x="457200" y="5067301"/>
            <a:ext cx="3276600" cy="1142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3100" y="2975410"/>
            <a:ext cx="1480109" cy="20258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TextBox 7"/>
          <p:cNvSpPr txBox="1">
            <a:spLocks noChangeArrowheads="1"/>
          </p:cNvSpPr>
          <p:nvPr/>
        </p:nvSpPr>
        <p:spPr bwMode="auto">
          <a:xfrm>
            <a:off x="310394" y="5156284"/>
            <a:ext cx="560314" cy="253916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en-US" sz="1050" dirty="0"/>
              <a:t>1800</a:t>
            </a:r>
          </a:p>
        </p:txBody>
      </p:sp>
      <p:sp>
        <p:nvSpPr>
          <p:cNvPr id="14" name="TextBox 7"/>
          <p:cNvSpPr txBox="1">
            <a:spLocks noChangeArrowheads="1"/>
          </p:cNvSpPr>
          <p:nvPr/>
        </p:nvSpPr>
        <p:spPr bwMode="auto">
          <a:xfrm>
            <a:off x="1905000" y="5165809"/>
            <a:ext cx="560314" cy="253916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en-US" sz="1050" dirty="0"/>
              <a:t>1850</a:t>
            </a:r>
          </a:p>
        </p:txBody>
      </p:sp>
      <p:sp>
        <p:nvSpPr>
          <p:cNvPr id="15" name="Title 1"/>
          <p:cNvSpPr txBox="1">
            <a:spLocks/>
          </p:cNvSpPr>
          <p:nvPr/>
        </p:nvSpPr>
        <p:spPr bwMode="auto">
          <a:xfrm>
            <a:off x="-49319" y="1118856"/>
            <a:ext cx="9175059" cy="5164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>
              <a:lnSpc>
                <a:spcPct val="80000"/>
              </a:lnSpc>
            </a:pPr>
            <a:endParaRPr lang="en-US" sz="3600" kern="0" dirty="0">
              <a:solidFill>
                <a:srgbClr val="0081E2"/>
              </a:solidFill>
            </a:endParaRPr>
          </a:p>
        </p:txBody>
      </p:sp>
      <p:sp>
        <p:nvSpPr>
          <p:cNvPr id="5" name="Freeform 4"/>
          <p:cNvSpPr/>
          <p:nvPr/>
        </p:nvSpPr>
        <p:spPr>
          <a:xfrm>
            <a:off x="7523018" y="4267200"/>
            <a:ext cx="290946" cy="332509"/>
          </a:xfrm>
          <a:custGeom>
            <a:avLst/>
            <a:gdLst>
              <a:gd name="connsiteX0" fmla="*/ 0 w 290946"/>
              <a:gd name="connsiteY0" fmla="*/ 0 h 332509"/>
              <a:gd name="connsiteX1" fmla="*/ 13855 w 290946"/>
              <a:gd name="connsiteY1" fmla="*/ 69273 h 332509"/>
              <a:gd name="connsiteX2" fmla="*/ 110837 w 290946"/>
              <a:gd name="connsiteY2" fmla="*/ 180109 h 332509"/>
              <a:gd name="connsiteX3" fmla="*/ 207818 w 290946"/>
              <a:gd name="connsiteY3" fmla="*/ 277091 h 332509"/>
              <a:gd name="connsiteX4" fmla="*/ 249382 w 290946"/>
              <a:gd name="connsiteY4" fmla="*/ 304800 h 332509"/>
              <a:gd name="connsiteX5" fmla="*/ 290946 w 290946"/>
              <a:gd name="connsiteY5" fmla="*/ 332509 h 3325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90946" h="332509">
                <a:moveTo>
                  <a:pt x="0" y="0"/>
                </a:moveTo>
                <a:cubicBezTo>
                  <a:pt x="4618" y="23091"/>
                  <a:pt x="4111" y="47835"/>
                  <a:pt x="13855" y="69273"/>
                </a:cubicBezTo>
                <a:cubicBezTo>
                  <a:pt x="48994" y="146578"/>
                  <a:pt x="56322" y="143766"/>
                  <a:pt x="110837" y="180109"/>
                </a:cubicBezTo>
                <a:cubicBezTo>
                  <a:pt x="135222" y="253266"/>
                  <a:pt x="112540" y="213572"/>
                  <a:pt x="207818" y="277091"/>
                </a:cubicBezTo>
                <a:lnTo>
                  <a:pt x="249382" y="304800"/>
                </a:lnTo>
                <a:lnTo>
                  <a:pt x="290946" y="332509"/>
                </a:ln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18517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3" grpId="0" animBg="1"/>
      <p:bldP spid="14" grpId="0" animBg="1"/>
      <p:bldP spid="15" grpId="0"/>
      <p:bldP spid="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475" y="1066800"/>
            <a:ext cx="8575987" cy="47680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Rectangle 2"/>
          <p:cNvSpPr txBox="1">
            <a:spLocks noChangeArrowheads="1"/>
          </p:cNvSpPr>
          <p:nvPr/>
        </p:nvSpPr>
        <p:spPr bwMode="auto">
          <a:xfrm>
            <a:off x="0" y="609600"/>
            <a:ext cx="9067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>
              <a:lnSpc>
                <a:spcPct val="70000"/>
              </a:lnSpc>
            </a:pPr>
            <a:endParaRPr lang="en-US" sz="2000" kern="0" dirty="0">
              <a:solidFill>
                <a:srgbClr val="0081E2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552450" y="6172200"/>
            <a:ext cx="410701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/>
              <a:t>Source: Calculated from FAO Food Balance Sheet data, faostat3.fao.org/download/FB/FBS/E </a:t>
            </a:r>
          </a:p>
        </p:txBody>
      </p:sp>
      <p:sp>
        <p:nvSpPr>
          <p:cNvPr id="5" name="Title 1"/>
          <p:cNvSpPr txBox="1">
            <a:spLocks/>
          </p:cNvSpPr>
          <p:nvPr/>
        </p:nvSpPr>
        <p:spPr bwMode="auto">
          <a:xfrm>
            <a:off x="-53630" y="123804"/>
            <a:ext cx="9175059" cy="10953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>
              <a:lnSpc>
                <a:spcPct val="80000"/>
              </a:lnSpc>
            </a:pPr>
            <a:r>
              <a:rPr lang="en-US" sz="3200" kern="0" dirty="0">
                <a:solidFill>
                  <a:srgbClr val="0081E2"/>
                </a:solidFill>
              </a:rPr>
              <a:t>Globally, the race against Malthus is shifting from </a:t>
            </a:r>
            <a:r>
              <a:rPr lang="en-US" sz="3200" i="1" kern="0" dirty="0">
                <a:solidFill>
                  <a:srgbClr val="0081E2"/>
                </a:solidFill>
              </a:rPr>
              <a:t>more food </a:t>
            </a:r>
            <a:r>
              <a:rPr lang="en-US" sz="3200" kern="0" dirty="0">
                <a:solidFill>
                  <a:srgbClr val="0081E2"/>
                </a:solidFill>
              </a:rPr>
              <a:t>to </a:t>
            </a:r>
            <a:r>
              <a:rPr lang="en-US" sz="3200" i="1" kern="0" dirty="0">
                <a:solidFill>
                  <a:srgbClr val="0081E2"/>
                </a:solidFill>
              </a:rPr>
              <a:t>more diverse </a:t>
            </a:r>
            <a:r>
              <a:rPr lang="en-US" sz="3200" kern="0" dirty="0">
                <a:solidFill>
                  <a:srgbClr val="0081E2"/>
                </a:solidFill>
              </a:rPr>
              <a:t>foods</a:t>
            </a:r>
          </a:p>
        </p:txBody>
      </p:sp>
    </p:spTree>
    <p:extLst>
      <p:ext uri="{BB962C8B-B14F-4D97-AF65-F5344CB8AC3E}">
        <p14:creationId xmlns:p14="http://schemas.microsoft.com/office/powerpoint/2010/main" val="176821518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10"/>
          <p:cNvSpPr>
            <a:spLocks noChangeArrowheads="1"/>
          </p:cNvSpPr>
          <p:nvPr/>
        </p:nvSpPr>
        <p:spPr bwMode="auto">
          <a:xfrm>
            <a:off x="381000" y="6236831"/>
            <a:ext cx="5334000" cy="52322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1400" dirty="0">
                <a:solidFill>
                  <a:prstClr val="black"/>
                </a:solidFill>
                <a:latin typeface="Calibri" panose="020F0502020204030204"/>
              </a:rPr>
              <a:t>Source: Calculated  from UN World Urbanization Prospects, 2014 Revision. Released July 2014 at </a:t>
            </a:r>
            <a:r>
              <a:rPr lang="en-US" sz="1400" dirty="0">
                <a:solidFill>
                  <a:prstClr val="black"/>
                </a:solidFill>
                <a:latin typeface="Calibri" panose="020F0502020204030204"/>
                <a:hlinkClick r:id="rId2"/>
              </a:rPr>
              <a:t>http://esa.un.org/unpd/wup</a:t>
            </a:r>
            <a:r>
              <a:rPr lang="en-US" sz="1400" dirty="0">
                <a:solidFill>
                  <a:prstClr val="black"/>
                </a:solidFill>
                <a:latin typeface="Calibri" panose="020F0502020204030204"/>
              </a:rPr>
              <a:t>.  </a:t>
            </a:r>
          </a:p>
        </p:txBody>
      </p:sp>
      <p:sp>
        <p:nvSpPr>
          <p:cNvPr id="10" name="Title 1"/>
          <p:cNvSpPr txBox="1">
            <a:spLocks/>
          </p:cNvSpPr>
          <p:nvPr/>
        </p:nvSpPr>
        <p:spPr bwMode="auto">
          <a:xfrm>
            <a:off x="-53630" y="123804"/>
            <a:ext cx="9175059" cy="10953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>
              <a:lnSpc>
                <a:spcPct val="80000"/>
              </a:lnSpc>
            </a:pPr>
            <a:r>
              <a:rPr lang="en-US" sz="3200" kern="0" dirty="0">
                <a:solidFill>
                  <a:srgbClr val="0081E2"/>
                </a:solidFill>
              </a:rPr>
              <a:t>Agricultural transformation is closely tied to urbanization and rural population growth</a:t>
            </a:r>
          </a:p>
        </p:txBody>
      </p:sp>
      <p:graphicFrame>
        <p:nvGraphicFramePr>
          <p:cNvPr id="12" name="Chart 1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19763071"/>
              </p:ext>
            </p:extLst>
          </p:nvPr>
        </p:nvGraphicFramePr>
        <p:xfrm>
          <a:off x="155748" y="2105016"/>
          <a:ext cx="4572000" cy="416409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cxnSp>
        <p:nvCxnSpPr>
          <p:cNvPr id="13" name="Straight Connector 12"/>
          <p:cNvCxnSpPr/>
          <p:nvPr/>
        </p:nvCxnSpPr>
        <p:spPr>
          <a:xfrm flipH="1">
            <a:off x="3410793" y="4736982"/>
            <a:ext cx="12" cy="758607"/>
          </a:xfrm>
          <a:prstGeom prst="line">
            <a:avLst/>
          </a:prstGeom>
          <a:ln>
            <a:solidFill>
              <a:srgbClr val="C00000"/>
            </a:solidFill>
            <a:headEnd type="arrow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>
            <a:spLocks noChangeArrowheads="1"/>
          </p:cNvSpPr>
          <p:nvPr/>
        </p:nvSpPr>
        <p:spPr bwMode="auto">
          <a:xfrm>
            <a:off x="3353594" y="4959032"/>
            <a:ext cx="1232435" cy="535531"/>
          </a:xfrm>
          <a:prstGeom prst="rect">
            <a:avLst/>
          </a:prstGeom>
          <a:noFill/>
          <a:ln>
            <a:noFill/>
          </a:ln>
          <a:ex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fontAlgn="auto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600" dirty="0">
                <a:solidFill>
                  <a:srgbClr val="C00000"/>
                </a:solidFill>
              </a:rPr>
              <a:t>“peak rural” is 2022</a:t>
            </a:r>
          </a:p>
        </p:txBody>
      </p:sp>
      <p:sp>
        <p:nvSpPr>
          <p:cNvPr id="15" name="TextBox 14"/>
          <p:cNvSpPr txBox="1">
            <a:spLocks noChangeArrowheads="1"/>
          </p:cNvSpPr>
          <p:nvPr/>
        </p:nvSpPr>
        <p:spPr bwMode="auto">
          <a:xfrm rot="19724826">
            <a:off x="2708874" y="3769479"/>
            <a:ext cx="1365746" cy="535531"/>
          </a:xfrm>
          <a:prstGeom prst="rect">
            <a:avLst/>
          </a:prstGeom>
          <a:noFill/>
          <a:ln>
            <a:noFill/>
          </a:ln>
          <a:ex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fontAlgn="auto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600" dirty="0">
                <a:solidFill>
                  <a:srgbClr val="0033CC"/>
                </a:solidFill>
              </a:rPr>
              <a:t>&gt;50% urban in 2008</a:t>
            </a:r>
          </a:p>
        </p:txBody>
      </p:sp>
      <p:cxnSp>
        <p:nvCxnSpPr>
          <p:cNvPr id="16" name="Straight Connector 15"/>
          <p:cNvCxnSpPr/>
          <p:nvPr/>
        </p:nvCxnSpPr>
        <p:spPr>
          <a:xfrm flipH="1" flipV="1">
            <a:off x="2808359" y="4342817"/>
            <a:ext cx="155" cy="346947"/>
          </a:xfrm>
          <a:prstGeom prst="line">
            <a:avLst/>
          </a:prstGeom>
          <a:ln>
            <a:solidFill>
              <a:srgbClr val="0033CC"/>
            </a:solidFill>
            <a:headEnd type="arrow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ectangle 2"/>
          <p:cNvSpPr txBox="1">
            <a:spLocks noChangeArrowheads="1"/>
          </p:cNvSpPr>
          <p:nvPr/>
        </p:nvSpPr>
        <p:spPr bwMode="auto">
          <a:xfrm>
            <a:off x="918443" y="1382118"/>
            <a:ext cx="7618609" cy="5248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>
              <a:lnSpc>
                <a:spcPct val="70000"/>
              </a:lnSpc>
            </a:pPr>
            <a:r>
              <a:rPr lang="en-US" sz="2400" kern="0" dirty="0">
                <a:solidFill>
                  <a:srgbClr val="0070C0"/>
                </a:solidFill>
                <a:latin typeface="Arial"/>
              </a:rPr>
              <a:t>Regions differ greatly in timing and speed of change</a:t>
            </a:r>
            <a:endParaRPr lang="en-US" sz="1400" kern="0" dirty="0">
              <a:solidFill>
                <a:srgbClr val="0070C0"/>
              </a:solidFill>
              <a:latin typeface="Arial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4522127" y="2060296"/>
            <a:ext cx="4596147" cy="4166506"/>
            <a:chOff x="4522127" y="2060296"/>
            <a:chExt cx="4596147" cy="4166506"/>
          </a:xfrm>
        </p:grpSpPr>
        <p:graphicFrame>
          <p:nvGraphicFramePr>
            <p:cNvPr id="11" name="Chart 10"/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2143319550"/>
                </p:ext>
              </p:extLst>
            </p:nvPr>
          </p:nvGraphicFramePr>
          <p:xfrm>
            <a:off x="4522127" y="2060296"/>
            <a:ext cx="4572000" cy="4166506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4"/>
            </a:graphicData>
          </a:graphic>
        </p:graphicFrame>
        <p:cxnSp>
          <p:nvCxnSpPr>
            <p:cNvPr id="19" name="Straight Connector 18"/>
            <p:cNvCxnSpPr/>
            <p:nvPr/>
          </p:nvCxnSpPr>
          <p:spPr>
            <a:xfrm flipH="1">
              <a:off x="8810974" y="4639878"/>
              <a:ext cx="22413" cy="462548"/>
            </a:xfrm>
            <a:prstGeom prst="line">
              <a:avLst/>
            </a:prstGeom>
            <a:ln>
              <a:solidFill>
                <a:schemeClr val="accent2">
                  <a:lumMod val="50000"/>
                </a:schemeClr>
              </a:solidFill>
              <a:headEnd type="arrow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TextBox 19"/>
            <p:cNvSpPr txBox="1">
              <a:spLocks noChangeArrowheads="1"/>
            </p:cNvSpPr>
            <p:nvPr/>
          </p:nvSpPr>
          <p:spPr bwMode="auto">
            <a:xfrm>
              <a:off x="6173569" y="5070277"/>
              <a:ext cx="2778839" cy="535531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r" eaLnBrk="1" fontAlgn="auto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en-US" sz="1600" dirty="0">
                  <a:solidFill>
                    <a:srgbClr val="C00000"/>
                  </a:solidFill>
                </a:rPr>
                <a:t>Rural still </a:t>
              </a:r>
            </a:p>
            <a:p>
              <a:pPr algn="r" eaLnBrk="1" fontAlgn="auto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en-US" sz="1600" dirty="0">
                  <a:solidFill>
                    <a:srgbClr val="C00000"/>
                  </a:solidFill>
                </a:rPr>
                <a:t>rising past 2050!</a:t>
              </a:r>
            </a:p>
          </p:txBody>
        </p:sp>
        <p:sp>
          <p:nvSpPr>
            <p:cNvPr id="21" name="TextBox 20"/>
            <p:cNvSpPr txBox="1">
              <a:spLocks noChangeArrowheads="1"/>
            </p:cNvSpPr>
            <p:nvPr/>
          </p:nvSpPr>
          <p:spPr bwMode="auto">
            <a:xfrm rot="19697936">
              <a:off x="7785835" y="4030558"/>
              <a:ext cx="1332439" cy="535531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fontAlgn="auto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en-US" sz="1600" dirty="0">
                  <a:solidFill>
                    <a:srgbClr val="0033CC"/>
                  </a:solidFill>
                </a:rPr>
                <a:t>&gt;50% urban in 2040</a:t>
              </a:r>
            </a:p>
          </p:txBody>
        </p:sp>
        <p:cxnSp>
          <p:nvCxnSpPr>
            <p:cNvPr id="22" name="Straight Connector 21"/>
            <p:cNvCxnSpPr/>
            <p:nvPr/>
          </p:nvCxnSpPr>
          <p:spPr>
            <a:xfrm flipV="1">
              <a:off x="8471914" y="4517902"/>
              <a:ext cx="1979" cy="164276"/>
            </a:xfrm>
            <a:prstGeom prst="line">
              <a:avLst/>
            </a:prstGeom>
            <a:ln>
              <a:solidFill>
                <a:srgbClr val="0033CC"/>
              </a:solidFill>
              <a:headEnd type="arrow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5943239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81000" y="1839234"/>
            <a:ext cx="8839200" cy="43027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6213" indent="-176213">
              <a:lnSpc>
                <a:spcPct val="90000"/>
              </a:lnSpc>
              <a:buFont typeface="Wingdings" panose="05000000000000000000" pitchFamily="2" charset="2"/>
              <a:buChar char="§"/>
            </a:pPr>
            <a:r>
              <a:rPr lang="en-US" sz="2400" b="1" dirty="0"/>
              <a:t>Strategy</a:t>
            </a:r>
          </a:p>
          <a:p>
            <a:pPr marL="461963" lvl="1" indent="-176213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2000" dirty="0"/>
              <a:t>test for shifts in the global average </a:t>
            </a:r>
            <a:r>
              <a:rPr lang="en-US" sz="2000" i="1" dirty="0"/>
              <a:t>at each level of national income</a:t>
            </a:r>
          </a:p>
          <a:p>
            <a:pPr marL="461963" lvl="1" indent="-176213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2000" dirty="0"/>
              <a:t>this generalizes the Preston curve, first applied to life expectancy (Preston 1975, Bloom &amp; Canning 2007), </a:t>
            </a:r>
          </a:p>
          <a:p>
            <a:pPr marL="461963" lvl="1" indent="-176213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en-US" sz="1050" dirty="0"/>
          </a:p>
          <a:p>
            <a:pPr marL="461963" lvl="1" indent="-176213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en-US" sz="1100" b="1" dirty="0"/>
          </a:p>
          <a:p>
            <a:pPr marL="176213" indent="-176213">
              <a:lnSpc>
                <a:spcPct val="90000"/>
              </a:lnSpc>
              <a:buFont typeface="Wingdings" panose="05000000000000000000" pitchFamily="2" charset="2"/>
              <a:buChar char="§"/>
            </a:pPr>
            <a:r>
              <a:rPr lang="en-US" sz="2400" b="1" dirty="0"/>
              <a:t>Data </a:t>
            </a:r>
          </a:p>
          <a:p>
            <a:pPr marL="461963" lvl="1" indent="-176213" defTabSz="2513013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2000" dirty="0"/>
              <a:t>national income: 	purchasing power per capita (</a:t>
            </a:r>
            <a:r>
              <a:rPr lang="en-US" sz="2000" i="1" dirty="0"/>
              <a:t>not household income!</a:t>
            </a:r>
            <a:r>
              <a:rPr lang="en-US" sz="2000" dirty="0"/>
              <a:t>)</a:t>
            </a:r>
          </a:p>
          <a:p>
            <a:pPr marL="461963" lvl="1" indent="-176213" defTabSz="2513013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2000" dirty="0"/>
              <a:t>agriculture:	rural pop. growth, ag. employment and earnings</a:t>
            </a:r>
          </a:p>
          <a:p>
            <a:pPr marL="461963" lvl="1" indent="-176213" defTabSz="2513013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2000" dirty="0"/>
              <a:t>nutrition: 	child height, adult obesity, diet quality</a:t>
            </a:r>
          </a:p>
          <a:p>
            <a:pPr marL="461963" lvl="1" indent="-176213" defTabSz="2513013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2000" dirty="0"/>
              <a:t>policy choices: 	price effects of agricultural policies</a:t>
            </a:r>
          </a:p>
          <a:p>
            <a:pPr marL="461963" lvl="1" indent="-176213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en-US" sz="2000" i="1" dirty="0"/>
          </a:p>
          <a:p>
            <a:pPr marL="461963" lvl="1" indent="-176213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en-US" sz="1050" i="1" dirty="0"/>
          </a:p>
          <a:p>
            <a:pPr marL="176213" indent="-176213">
              <a:lnSpc>
                <a:spcPct val="90000"/>
              </a:lnSpc>
              <a:buFont typeface="Wingdings" panose="05000000000000000000" pitchFamily="2" charset="2"/>
              <a:buChar char="§"/>
            </a:pPr>
            <a:r>
              <a:rPr lang="en-US" sz="2400" b="1" dirty="0"/>
              <a:t>Method</a:t>
            </a:r>
          </a:p>
          <a:p>
            <a:pPr marL="461963" lvl="2" indent="-176213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2000" dirty="0"/>
              <a:t>all data are nationally representative</a:t>
            </a:r>
          </a:p>
          <a:p>
            <a:pPr marL="461963" lvl="2" indent="-176213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2000" dirty="0"/>
              <a:t>each test compares African countries to all others, and 1990s to 2010s</a:t>
            </a:r>
          </a:p>
        </p:txBody>
      </p:sp>
      <p:sp>
        <p:nvSpPr>
          <p:cNvPr id="3" name="Rectangle 2"/>
          <p:cNvSpPr>
            <a:spLocks noGrp="1" noChangeArrowheads="1"/>
          </p:cNvSpPr>
          <p:nvPr>
            <p:ph type="ctrTitle"/>
          </p:nvPr>
        </p:nvSpPr>
        <p:spPr>
          <a:xfrm>
            <a:off x="-152401" y="601875"/>
            <a:ext cx="9448800" cy="1036292"/>
          </a:xfrm>
        </p:spPr>
        <p:txBody>
          <a:bodyPr/>
          <a:lstStyle/>
          <a:p>
            <a:pPr marL="342900" indent="-342900">
              <a:lnSpc>
                <a:spcPct val="7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3200" dirty="0">
                <a:solidFill>
                  <a:srgbClr val="0070C0"/>
                </a:solidFill>
              </a:rPr>
              <a:t>Our aim is to distinguish between</a:t>
            </a:r>
            <a:br>
              <a:rPr lang="en-US" sz="3200" dirty="0">
                <a:solidFill>
                  <a:srgbClr val="0070C0"/>
                </a:solidFill>
              </a:rPr>
            </a:br>
            <a:r>
              <a:rPr lang="en-US" sz="3200" i="1" dirty="0">
                <a:solidFill>
                  <a:srgbClr val="0070C0"/>
                </a:solidFill>
              </a:rPr>
              <a:t>more of the same</a:t>
            </a:r>
            <a:r>
              <a:rPr lang="en-US" sz="3200" dirty="0">
                <a:solidFill>
                  <a:srgbClr val="0070C0"/>
                </a:solidFill>
              </a:rPr>
              <a:t> and </a:t>
            </a:r>
            <a:r>
              <a:rPr lang="en-US" sz="3200" i="1" dirty="0">
                <a:solidFill>
                  <a:srgbClr val="0070C0"/>
                </a:solidFill>
              </a:rPr>
              <a:t>structural shifts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-1" y="-23331"/>
            <a:ext cx="9144000" cy="406265"/>
          </a:xfrm>
          <a:prstGeom prst="rect">
            <a:avLst/>
          </a:prstGeom>
          <a:solidFill>
            <a:srgbClr val="EAF2F4"/>
          </a:solidFill>
        </p:spPr>
        <p:txBody>
          <a:bodyPr wrap="square" rtlCol="0">
            <a:spAutoFit/>
          </a:bodyPr>
          <a:lstStyle/>
          <a:p>
            <a:pPr>
              <a:lnSpc>
                <a:spcPct val="85000"/>
              </a:lnSpc>
            </a:pPr>
            <a:r>
              <a:rPr lang="en-US" sz="2400" dirty="0">
                <a:solidFill>
                  <a:schemeClr val="bg2">
                    <a:lumMod val="75000"/>
                  </a:schemeClr>
                </a:solidFill>
              </a:rPr>
              <a:t>Preston curves: what has changed in </a:t>
            </a:r>
            <a:r>
              <a:rPr lang="en-US" sz="2400" dirty="0">
                <a:solidFill>
                  <a:schemeClr val="bg2"/>
                </a:solidFill>
              </a:rPr>
              <a:t>agriculture </a:t>
            </a:r>
            <a:r>
              <a:rPr lang="en-US" sz="2400" dirty="0">
                <a:solidFill>
                  <a:schemeClr val="bg2">
                    <a:lumMod val="75000"/>
                  </a:schemeClr>
                </a:solidFill>
              </a:rPr>
              <a:t>| nutrition | policy</a:t>
            </a:r>
          </a:p>
        </p:txBody>
      </p:sp>
    </p:spTree>
    <p:extLst>
      <p:ext uri="{BB962C8B-B14F-4D97-AF65-F5344CB8AC3E}">
        <p14:creationId xmlns:p14="http://schemas.microsoft.com/office/powerpoint/2010/main" val="42829537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" y="533399"/>
            <a:ext cx="9144000" cy="695849"/>
          </a:xfrm>
        </p:spPr>
        <p:txBody>
          <a:bodyPr/>
          <a:lstStyle/>
          <a:p>
            <a:pPr>
              <a:lnSpc>
                <a:spcPct val="70000"/>
              </a:lnSpc>
            </a:pPr>
            <a:r>
              <a:rPr lang="en-US" sz="3200" dirty="0">
                <a:solidFill>
                  <a:srgbClr val="0070C0"/>
                </a:solidFill>
              </a:rPr>
              <a:t> Structural transformation involves shifting workers from agriculture to other sectors</a:t>
            </a:r>
          </a:p>
        </p:txBody>
      </p:sp>
      <p:pic>
        <p:nvPicPr>
          <p:cNvPr id="3" name="Picture 2" descr="Macintosh HD:Users:Nzros:Documents:2015/16:Will Work:Stata:Graphs:Graphs to use (jpg):empl_agshare onegraph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1160" y="1229249"/>
            <a:ext cx="7703820" cy="5694050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Title 1"/>
          <p:cNvSpPr txBox="1">
            <a:spLocks/>
          </p:cNvSpPr>
          <p:nvPr/>
        </p:nvSpPr>
        <p:spPr bwMode="auto">
          <a:xfrm>
            <a:off x="4414576" y="2450961"/>
            <a:ext cx="3930580" cy="8281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algn="r">
              <a:lnSpc>
                <a:spcPct val="80000"/>
              </a:lnSpc>
            </a:pPr>
            <a:r>
              <a:rPr lang="en-US" sz="2400" kern="0" dirty="0">
                <a:solidFill>
                  <a:srgbClr val="0033CC"/>
                </a:solidFill>
              </a:rPr>
              <a:t>Ag’s share of the workforce</a:t>
            </a:r>
          </a:p>
          <a:p>
            <a:pPr algn="r">
              <a:lnSpc>
                <a:spcPct val="80000"/>
              </a:lnSpc>
            </a:pPr>
            <a:r>
              <a:rPr lang="en-US" sz="2400" kern="0" dirty="0">
                <a:solidFill>
                  <a:srgbClr val="0033CC"/>
                </a:solidFill>
              </a:rPr>
              <a:t>has remained much higher</a:t>
            </a:r>
          </a:p>
          <a:p>
            <a:pPr algn="r">
              <a:lnSpc>
                <a:spcPct val="80000"/>
              </a:lnSpc>
            </a:pPr>
            <a:r>
              <a:rPr lang="en-US" sz="2400" kern="0" dirty="0">
                <a:solidFill>
                  <a:srgbClr val="0033CC"/>
                </a:solidFill>
              </a:rPr>
              <a:t>in Africa than elsewhere</a:t>
            </a:r>
          </a:p>
        </p:txBody>
      </p:sp>
      <p:sp>
        <p:nvSpPr>
          <p:cNvPr id="5" name="Title 1"/>
          <p:cNvSpPr txBox="1">
            <a:spLocks/>
          </p:cNvSpPr>
          <p:nvPr/>
        </p:nvSpPr>
        <p:spPr bwMode="auto">
          <a:xfrm>
            <a:off x="5181599" y="3264039"/>
            <a:ext cx="3163557" cy="6003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algn="r">
              <a:lnSpc>
                <a:spcPct val="80000"/>
              </a:lnSpc>
            </a:pPr>
            <a:r>
              <a:rPr lang="en-US" sz="2400" kern="0" dirty="0">
                <a:solidFill>
                  <a:srgbClr val="0033CC"/>
                </a:solidFill>
              </a:rPr>
              <a:t>and did not shift down</a:t>
            </a:r>
          </a:p>
          <a:p>
            <a:pPr algn="r">
              <a:lnSpc>
                <a:spcPct val="80000"/>
              </a:lnSpc>
            </a:pPr>
            <a:r>
              <a:rPr lang="en-US" sz="2400" kern="0" dirty="0">
                <a:solidFill>
                  <a:srgbClr val="0033CC"/>
                </a:solidFill>
              </a:rPr>
              <a:t>from 1991 to 2010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-1" y="-23331"/>
            <a:ext cx="9144000" cy="406265"/>
          </a:xfrm>
          <a:prstGeom prst="rect">
            <a:avLst/>
          </a:prstGeom>
          <a:solidFill>
            <a:srgbClr val="EAF2F4"/>
          </a:solidFill>
        </p:spPr>
        <p:txBody>
          <a:bodyPr wrap="square" rtlCol="0">
            <a:spAutoFit/>
          </a:bodyPr>
          <a:lstStyle/>
          <a:p>
            <a:pPr>
              <a:lnSpc>
                <a:spcPct val="85000"/>
              </a:lnSpc>
            </a:pPr>
            <a:r>
              <a:rPr lang="en-US" sz="2400" dirty="0">
                <a:solidFill>
                  <a:schemeClr val="bg2">
                    <a:lumMod val="75000"/>
                  </a:schemeClr>
                </a:solidFill>
              </a:rPr>
              <a:t>Preston curves: what has changed in </a:t>
            </a:r>
            <a:r>
              <a:rPr lang="en-US" sz="2400" dirty="0"/>
              <a:t>agriculture</a:t>
            </a:r>
            <a:r>
              <a:rPr lang="en-US" sz="2400" dirty="0">
                <a:solidFill>
                  <a:schemeClr val="bg2">
                    <a:lumMod val="75000"/>
                  </a:schemeClr>
                </a:solidFill>
              </a:rPr>
              <a:t> | nutrition | policy</a:t>
            </a:r>
          </a:p>
        </p:txBody>
      </p:sp>
    </p:spTree>
    <p:extLst>
      <p:ext uri="{BB962C8B-B14F-4D97-AF65-F5344CB8AC3E}">
        <p14:creationId xmlns:p14="http://schemas.microsoft.com/office/powerpoint/2010/main" val="26349247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Macintosh HD:Users:Nzros:Documents:2015/16:Will Work:Stata:Graphs:Graphs to use (jpg):ruralgrowth twographs.jp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50" b="2464"/>
          <a:stretch/>
        </p:blipFill>
        <p:spPr bwMode="auto">
          <a:xfrm>
            <a:off x="945299" y="1295400"/>
            <a:ext cx="7703820" cy="562121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wpc="http://schemas.microsoft.com/office/word/2010/wordprocessingCanvas" xmlns:mc="http://schemas.openxmlformats.org/markup-compatibility/2006" xmlns:m="http://schemas.openxmlformats.org/officeDocument/2006/math" xmlns:wp14="http://schemas.microsoft.com/office/word/2010/wordprocessingDrawing" xmlns:wp="http://schemas.openxmlformats.org/drawingml/2006/wordprocessingDrawing" xmlns:w14="http://schemas.microsoft.com/office/word/2010/wordml" xmlns:w15="http://schemas.microsoft.com/office/word/2012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pic="http://schemas.openxmlformats.org/drawingml/2006/picture" xmlns:a14="http://schemas.microsoft.com/office/drawing/2010/main" xmlns:w="http://schemas.openxmlformats.org/wordprocessingml/2006/main" xmlns:w10="urn:schemas-microsoft-com:office:word" xmlns:v="urn:schemas-microsoft-com:vml" xmlns:o="urn:schemas-microsoft-com:office:office" xmlns:mv="urn:schemas-microsoft-com:mac:vml" xmlns:mo="http://schemas.microsoft.com/office/mac/office/2008/main" xmlns="" xmlns:lc="http://schemas.openxmlformats.org/drawingml/2006/lockedCanvas"/>
            </a:ext>
          </a:extLst>
        </p:spPr>
      </p:pic>
      <p:sp>
        <p:nvSpPr>
          <p:cNvPr id="5" name="Title 1"/>
          <p:cNvSpPr txBox="1">
            <a:spLocks/>
          </p:cNvSpPr>
          <p:nvPr/>
        </p:nvSpPr>
        <p:spPr bwMode="auto">
          <a:xfrm>
            <a:off x="1366982" y="2139040"/>
            <a:ext cx="5395169" cy="904351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algn="l">
              <a:lnSpc>
                <a:spcPct val="80000"/>
              </a:lnSpc>
            </a:pPr>
            <a:r>
              <a:rPr lang="en-US" sz="2400" kern="0" dirty="0">
                <a:solidFill>
                  <a:srgbClr val="0033CC"/>
                </a:solidFill>
              </a:rPr>
              <a:t>Rural population has grown much faster in Africa than elsewhere</a:t>
            </a:r>
          </a:p>
          <a:p>
            <a:pPr algn="l">
              <a:lnSpc>
                <a:spcPct val="80000"/>
              </a:lnSpc>
            </a:pPr>
            <a:endParaRPr lang="en-US" sz="2400" kern="0" dirty="0">
              <a:solidFill>
                <a:srgbClr val="0033CC"/>
              </a:solidFill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 bwMode="auto">
          <a:xfrm>
            <a:off x="1371600" y="2743200"/>
            <a:ext cx="4950691" cy="3001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algn="l">
              <a:lnSpc>
                <a:spcPct val="80000"/>
              </a:lnSpc>
            </a:pPr>
            <a:r>
              <a:rPr lang="en-US" sz="2400" kern="0" dirty="0">
                <a:solidFill>
                  <a:srgbClr val="0033CC"/>
                </a:solidFill>
              </a:rPr>
              <a:t>and has not shifted down over time</a:t>
            </a:r>
          </a:p>
        </p:txBody>
      </p:sp>
      <p:sp>
        <p:nvSpPr>
          <p:cNvPr id="7" name="Title 1"/>
          <p:cNvSpPr txBox="1">
            <a:spLocks/>
          </p:cNvSpPr>
          <p:nvPr/>
        </p:nvSpPr>
        <p:spPr bwMode="auto">
          <a:xfrm>
            <a:off x="-2311" y="530725"/>
            <a:ext cx="9146309" cy="6958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>
              <a:lnSpc>
                <a:spcPct val="70000"/>
              </a:lnSpc>
            </a:pPr>
            <a:r>
              <a:rPr lang="en-US" sz="3200" kern="0" dirty="0">
                <a:solidFill>
                  <a:srgbClr val="0070C0"/>
                </a:solidFill>
              </a:rPr>
              <a:t> Rural population growth leaves many people</a:t>
            </a:r>
          </a:p>
          <a:p>
            <a:pPr>
              <a:lnSpc>
                <a:spcPct val="70000"/>
              </a:lnSpc>
            </a:pPr>
            <a:r>
              <a:rPr lang="en-US" sz="3200" kern="0" dirty="0">
                <a:solidFill>
                  <a:srgbClr val="0070C0"/>
                </a:solidFill>
              </a:rPr>
              <a:t>no choice but to keep farming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-1" y="-23331"/>
            <a:ext cx="9144000" cy="406265"/>
          </a:xfrm>
          <a:prstGeom prst="rect">
            <a:avLst/>
          </a:prstGeom>
          <a:solidFill>
            <a:srgbClr val="EAF2F4"/>
          </a:solidFill>
        </p:spPr>
        <p:txBody>
          <a:bodyPr wrap="square" rtlCol="0">
            <a:spAutoFit/>
          </a:bodyPr>
          <a:lstStyle/>
          <a:p>
            <a:pPr>
              <a:lnSpc>
                <a:spcPct val="85000"/>
              </a:lnSpc>
            </a:pPr>
            <a:r>
              <a:rPr lang="en-US" sz="2400" dirty="0">
                <a:solidFill>
                  <a:schemeClr val="bg2">
                    <a:lumMod val="75000"/>
                  </a:schemeClr>
                </a:solidFill>
              </a:rPr>
              <a:t>Preston curves: what has changed in </a:t>
            </a:r>
            <a:r>
              <a:rPr lang="en-US" sz="2400" dirty="0"/>
              <a:t>agriculture</a:t>
            </a:r>
            <a:r>
              <a:rPr lang="en-US" sz="2400" dirty="0">
                <a:solidFill>
                  <a:schemeClr val="bg2">
                    <a:lumMod val="75000"/>
                  </a:schemeClr>
                </a:solidFill>
              </a:rPr>
              <a:t> | nutrition | policy</a:t>
            </a:r>
          </a:p>
        </p:txBody>
      </p:sp>
    </p:spTree>
    <p:extLst>
      <p:ext uri="{BB962C8B-B14F-4D97-AF65-F5344CB8AC3E}">
        <p14:creationId xmlns:p14="http://schemas.microsoft.com/office/powerpoint/2010/main" val="31130949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Macintosh HD:Users:Nzros:Documents:2015/16:Will Work:Stata:Graphs:Graphs to use (jpg):VAratio_averaged twographs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2788" y="1086897"/>
            <a:ext cx="7703820" cy="5905500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Title 1"/>
          <p:cNvSpPr txBox="1">
            <a:spLocks/>
          </p:cNvSpPr>
          <p:nvPr/>
        </p:nvSpPr>
        <p:spPr bwMode="auto">
          <a:xfrm>
            <a:off x="1318491" y="2403020"/>
            <a:ext cx="3731492" cy="5279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algn="l">
              <a:lnSpc>
                <a:spcPct val="80000"/>
              </a:lnSpc>
            </a:pPr>
            <a:r>
              <a:rPr lang="en-US" sz="2400" kern="0" dirty="0">
                <a:solidFill>
                  <a:srgbClr val="0033CC"/>
                </a:solidFill>
              </a:rPr>
              <a:t>The productivity gap is especially large in Africa</a:t>
            </a:r>
          </a:p>
        </p:txBody>
      </p:sp>
      <p:sp>
        <p:nvSpPr>
          <p:cNvPr id="8" name="Title 1"/>
          <p:cNvSpPr txBox="1">
            <a:spLocks/>
          </p:cNvSpPr>
          <p:nvPr/>
        </p:nvSpPr>
        <p:spPr bwMode="auto">
          <a:xfrm>
            <a:off x="5049983" y="2667000"/>
            <a:ext cx="3426690" cy="565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algn="r">
              <a:lnSpc>
                <a:spcPct val="80000"/>
              </a:lnSpc>
            </a:pPr>
            <a:r>
              <a:rPr lang="en-US" sz="2400" kern="0" dirty="0">
                <a:solidFill>
                  <a:srgbClr val="0033CC"/>
                </a:solidFill>
              </a:rPr>
              <a:t>and has shifted up only in richer countries</a:t>
            </a:r>
          </a:p>
        </p:txBody>
      </p:sp>
      <p:sp>
        <p:nvSpPr>
          <p:cNvPr id="9" name="Title 1"/>
          <p:cNvSpPr txBox="1">
            <a:spLocks/>
          </p:cNvSpPr>
          <p:nvPr/>
        </p:nvSpPr>
        <p:spPr bwMode="auto">
          <a:xfrm>
            <a:off x="27708" y="441036"/>
            <a:ext cx="9144000" cy="6958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>
              <a:lnSpc>
                <a:spcPct val="70000"/>
              </a:lnSpc>
            </a:pPr>
            <a:r>
              <a:rPr lang="en-US" sz="3200" kern="0" dirty="0">
                <a:solidFill>
                  <a:srgbClr val="0070C0"/>
                </a:solidFill>
              </a:rPr>
              <a:t> </a:t>
            </a:r>
            <a:r>
              <a:rPr lang="en-US" sz="3200" dirty="0">
                <a:solidFill>
                  <a:srgbClr val="0070C0"/>
                </a:solidFill>
              </a:rPr>
              <a:t>Worker productivity in agriculture</a:t>
            </a:r>
            <a:br>
              <a:rPr lang="en-US" sz="3200" dirty="0">
                <a:solidFill>
                  <a:srgbClr val="0070C0"/>
                </a:solidFill>
              </a:rPr>
            </a:br>
            <a:r>
              <a:rPr lang="en-US" sz="3200" dirty="0">
                <a:solidFill>
                  <a:srgbClr val="0070C0"/>
                </a:solidFill>
              </a:rPr>
              <a:t>is typically lower than in other sectors</a:t>
            </a:r>
            <a:endParaRPr lang="en-US" sz="3200" kern="0" dirty="0">
              <a:solidFill>
                <a:srgbClr val="0070C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-1" y="-23331"/>
            <a:ext cx="9144000" cy="406265"/>
          </a:xfrm>
          <a:prstGeom prst="rect">
            <a:avLst/>
          </a:prstGeom>
          <a:solidFill>
            <a:srgbClr val="EAF2F4"/>
          </a:solidFill>
        </p:spPr>
        <p:txBody>
          <a:bodyPr wrap="square" rtlCol="0">
            <a:spAutoFit/>
          </a:bodyPr>
          <a:lstStyle/>
          <a:p>
            <a:pPr>
              <a:lnSpc>
                <a:spcPct val="85000"/>
              </a:lnSpc>
            </a:pPr>
            <a:r>
              <a:rPr lang="en-US" sz="2400" dirty="0">
                <a:solidFill>
                  <a:schemeClr val="bg2">
                    <a:lumMod val="75000"/>
                  </a:schemeClr>
                </a:solidFill>
              </a:rPr>
              <a:t>Preston curves: what has changed in </a:t>
            </a:r>
            <a:r>
              <a:rPr lang="en-US" sz="2400" dirty="0"/>
              <a:t>agriculture</a:t>
            </a:r>
            <a:r>
              <a:rPr lang="en-US" sz="2400" dirty="0">
                <a:solidFill>
                  <a:schemeClr val="bg2">
                    <a:lumMod val="75000"/>
                  </a:schemeClr>
                </a:solidFill>
              </a:rPr>
              <a:t> | nutrition | policy</a:t>
            </a:r>
          </a:p>
        </p:txBody>
      </p:sp>
    </p:spTree>
    <p:extLst>
      <p:ext uri="{BB962C8B-B14F-4D97-AF65-F5344CB8AC3E}">
        <p14:creationId xmlns:p14="http://schemas.microsoft.com/office/powerpoint/2010/main" val="17283018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theme/theme1.xml><?xml version="1.0" encoding="utf-8"?>
<a:theme xmlns:a="http://schemas.openxmlformats.org/drawingml/2006/main" name="FriedmanTemplate_LogoPlainWhite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FriedmanTemplate_LogoPlainWhite</Template>
  <TotalTime>27639</TotalTime>
  <Words>801</Words>
  <Application>Microsoft Office PowerPoint</Application>
  <PresentationFormat>On-screen Show (4:3)</PresentationFormat>
  <Paragraphs>122</Paragraphs>
  <Slides>18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3" baseType="lpstr">
      <vt:lpstr>Arial</vt:lpstr>
      <vt:lpstr>Arial Narrow</vt:lpstr>
      <vt:lpstr>Calibri</vt:lpstr>
      <vt:lpstr>Wingdings</vt:lpstr>
      <vt:lpstr>FriedmanTemplate_LogoPlainWhite</vt:lpstr>
      <vt:lpstr>Agricultural Transformation  and Human Nutrition in Africa:  What Has Changed?</vt:lpstr>
      <vt:lpstr>Typical news from Africa:</vt:lpstr>
      <vt:lpstr>PowerPoint Presentation</vt:lpstr>
      <vt:lpstr>PowerPoint Presentation</vt:lpstr>
      <vt:lpstr>PowerPoint Presentation</vt:lpstr>
      <vt:lpstr>Our aim is to distinguish between more of the same and structural shifts</vt:lpstr>
      <vt:lpstr> Structural transformation involves shifting workers from agriculture to other sectors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Acknowledgements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Nutrition Transition</dc:title>
  <dc:creator>William A. Masters</dc:creator>
  <cp:lastModifiedBy>William A. Masters</cp:lastModifiedBy>
  <cp:revision>348</cp:revision>
  <dcterms:created xsi:type="dcterms:W3CDTF">2015-03-29T19:43:59Z</dcterms:created>
  <dcterms:modified xsi:type="dcterms:W3CDTF">2016-07-30T23:00:47Z</dcterms:modified>
</cp:coreProperties>
</file>