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8"/>
  </p:notesMasterIdLst>
  <p:handoutMasterIdLst>
    <p:handoutMasterId r:id="rId29"/>
  </p:handoutMasterIdLst>
  <p:sldIdLst>
    <p:sldId id="446" r:id="rId2"/>
    <p:sldId id="414" r:id="rId3"/>
    <p:sldId id="453" r:id="rId4"/>
    <p:sldId id="407" r:id="rId5"/>
    <p:sldId id="448" r:id="rId6"/>
    <p:sldId id="402" r:id="rId7"/>
    <p:sldId id="422" r:id="rId8"/>
    <p:sldId id="423" r:id="rId9"/>
    <p:sldId id="424" r:id="rId10"/>
    <p:sldId id="426" r:id="rId11"/>
    <p:sldId id="428" r:id="rId12"/>
    <p:sldId id="435" r:id="rId13"/>
    <p:sldId id="436" r:id="rId14"/>
    <p:sldId id="449" r:id="rId15"/>
    <p:sldId id="450" r:id="rId16"/>
    <p:sldId id="438" r:id="rId17"/>
    <p:sldId id="430" r:id="rId18"/>
    <p:sldId id="353" r:id="rId19"/>
    <p:sldId id="411" r:id="rId20"/>
    <p:sldId id="412" r:id="rId21"/>
    <p:sldId id="413" r:id="rId22"/>
    <p:sldId id="395" r:id="rId23"/>
    <p:sldId id="281" r:id="rId24"/>
    <p:sldId id="375" r:id="rId25"/>
    <p:sldId id="451" r:id="rId26"/>
    <p:sldId id="45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4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1824" autoAdjust="0"/>
  </p:normalViewPr>
  <p:slideViewPr>
    <p:cSldViewPr snapToGrid="0" snapToObjects="1">
      <p:cViewPr varScale="1">
        <p:scale>
          <a:sx n="111" d="100"/>
          <a:sy n="111" d="100"/>
        </p:scale>
        <p:origin x="1458" y="96"/>
      </p:cViewPr>
      <p:guideLst>
        <p:guide orient="horz" pos="2160"/>
        <p:guide pos="2880"/>
      </p:guideLst>
    </p:cSldViewPr>
  </p:slideViewPr>
  <p:outlineViewPr>
    <p:cViewPr>
      <p:scale>
        <a:sx n="33" d="100"/>
        <a:sy n="33" d="100"/>
      </p:scale>
      <p:origin x="0" y="344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Motivation| Objective| Method| Results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56D667-7DDF-BC4F-9D50-183EC15349CA}" type="datetime1">
              <a:rPr lang="en-US" smtClean="0"/>
              <a:t>7/27/2017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8C677A-F1AD-764B-943F-02AAD54B315F}" type="slidenum">
              <a:rPr lang="en-US" smtClean="0"/>
              <a:t>‹#›</a:t>
            </a:fld>
            <a:endParaRPr lang="en-US"/>
          </a:p>
        </p:txBody>
      </p:sp>
    </p:spTree>
    <p:extLst>
      <p:ext uri="{BB962C8B-B14F-4D97-AF65-F5344CB8AC3E}">
        <p14:creationId xmlns:p14="http://schemas.microsoft.com/office/powerpoint/2010/main" val="2121143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Motivation| Objective| Method| Results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8B3FF-9A55-E24C-A1EB-E880592E1B34}" type="datetime1">
              <a:rPr lang="en-US" smtClean="0"/>
              <a:t>7/27/2017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51F65-8E98-6C46-A4F5-0DD8118A83D9}" type="slidenum">
              <a:rPr lang="en-US" smtClean="0"/>
              <a:t>‹#›</a:t>
            </a:fld>
            <a:endParaRPr lang="en-US"/>
          </a:p>
        </p:txBody>
      </p:sp>
    </p:spTree>
    <p:extLst>
      <p:ext uri="{BB962C8B-B14F-4D97-AF65-F5344CB8AC3E}">
        <p14:creationId xmlns:p14="http://schemas.microsoft.com/office/powerpoint/2010/main" val="317176175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483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483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09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6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828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447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447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447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evidence from studies on link between food production and consumption</a:t>
            </a:r>
          </a:p>
          <a:p>
            <a:endParaRPr lang="en-US" dirty="0"/>
          </a:p>
        </p:txBody>
      </p:sp>
    </p:spTree>
    <p:extLst>
      <p:ext uri="{BB962C8B-B14F-4D97-AF65-F5344CB8AC3E}">
        <p14:creationId xmlns:p14="http://schemas.microsoft.com/office/powerpoint/2010/main" val="203483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51F65-8E98-6C46-A4F5-0DD8118A83D9}" type="slidenum">
              <a:rPr lang="en-US" smtClean="0"/>
              <a:t>23</a:t>
            </a:fld>
            <a:endParaRPr lang="en-US"/>
          </a:p>
        </p:txBody>
      </p:sp>
    </p:spTree>
    <p:extLst>
      <p:ext uri="{BB962C8B-B14F-4D97-AF65-F5344CB8AC3E}">
        <p14:creationId xmlns:p14="http://schemas.microsoft.com/office/powerpoint/2010/main" val="1616573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Char char="§"/>
            </a:pPr>
            <a:r>
              <a:rPr lang="en-US" dirty="0">
                <a:latin typeface="Arial"/>
                <a:cs typeface="Arial"/>
              </a:rPr>
              <a:t>‘Perfect’ markets:</a:t>
            </a:r>
          </a:p>
          <a:p>
            <a:pPr lvl="1">
              <a:buFont typeface="Courier New"/>
              <a:buChar char="o"/>
            </a:pPr>
            <a:r>
              <a:rPr lang="en-US" sz="2900" dirty="0">
                <a:latin typeface="Arial"/>
                <a:cs typeface="Arial"/>
              </a:rPr>
              <a:t>Complete and accurate access to information on the price of crops</a:t>
            </a:r>
          </a:p>
          <a:p>
            <a:pPr lvl="1">
              <a:buFont typeface="Courier New"/>
              <a:buChar char="o"/>
            </a:pPr>
            <a:r>
              <a:rPr lang="en-US" sz="2900" dirty="0">
                <a:latin typeface="Arial"/>
                <a:cs typeface="Arial"/>
              </a:rPr>
              <a:t>Minimal transaction costs reaching buyers</a:t>
            </a:r>
          </a:p>
          <a:p>
            <a:pPr lvl="1">
              <a:buFont typeface="Courier New"/>
              <a:buChar char="o"/>
            </a:pPr>
            <a:r>
              <a:rPr lang="en-US" sz="2900" dirty="0">
                <a:latin typeface="Arial"/>
                <a:cs typeface="Arial"/>
              </a:rPr>
              <a:t>Ability to substitute household farm labor for hired labor</a:t>
            </a:r>
            <a:endParaRPr lang="en-US" sz="900" dirty="0">
              <a:latin typeface="Arial"/>
              <a:cs typeface="Arial"/>
            </a:endParaRPr>
          </a:p>
          <a:p>
            <a:pPr>
              <a:buFont typeface="Wingdings" charset="2"/>
              <a:buChar char="§"/>
            </a:pPr>
            <a:r>
              <a:rPr lang="en-US" dirty="0">
                <a:latin typeface="Arial"/>
                <a:cs typeface="Arial"/>
              </a:rPr>
              <a:t>Input and output markets are rarely perfect in developing-country contexts </a:t>
            </a:r>
          </a:p>
          <a:p>
            <a:endParaRPr lang="en-US" dirty="0"/>
          </a:p>
        </p:txBody>
      </p:sp>
    </p:spTree>
    <p:extLst>
      <p:ext uri="{BB962C8B-B14F-4D97-AF65-F5344CB8AC3E}">
        <p14:creationId xmlns:p14="http://schemas.microsoft.com/office/powerpoint/2010/main" val="10021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evidence from studies on link between food production and consumption</a:t>
            </a:r>
          </a:p>
          <a:p>
            <a:endParaRPr lang="en-US" dirty="0"/>
          </a:p>
        </p:txBody>
      </p:sp>
    </p:spTree>
    <p:extLst>
      <p:ext uri="{BB962C8B-B14F-4D97-AF65-F5344CB8AC3E}">
        <p14:creationId xmlns:p14="http://schemas.microsoft.com/office/powerpoint/2010/main" val="2034834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Char char="§"/>
            </a:pPr>
            <a:r>
              <a:rPr lang="en-US" dirty="0">
                <a:latin typeface="Arial"/>
                <a:cs typeface="Arial"/>
              </a:rPr>
              <a:t>‘Perfect’ markets:</a:t>
            </a:r>
          </a:p>
          <a:p>
            <a:pPr lvl="1">
              <a:buFont typeface="Courier New"/>
              <a:buChar char="o"/>
            </a:pPr>
            <a:r>
              <a:rPr lang="en-US" sz="2900" dirty="0">
                <a:latin typeface="Arial"/>
                <a:cs typeface="Arial"/>
              </a:rPr>
              <a:t>Complete and accurate access to information on the price of crops</a:t>
            </a:r>
          </a:p>
          <a:p>
            <a:pPr lvl="1">
              <a:buFont typeface="Courier New"/>
              <a:buChar char="o"/>
            </a:pPr>
            <a:r>
              <a:rPr lang="en-US" sz="2900" dirty="0">
                <a:latin typeface="Arial"/>
                <a:cs typeface="Arial"/>
              </a:rPr>
              <a:t>Minimal transaction costs reaching buyers</a:t>
            </a:r>
          </a:p>
          <a:p>
            <a:pPr lvl="1">
              <a:buFont typeface="Courier New"/>
              <a:buChar char="o"/>
            </a:pPr>
            <a:r>
              <a:rPr lang="en-US" sz="2900" dirty="0">
                <a:latin typeface="Arial"/>
                <a:cs typeface="Arial"/>
              </a:rPr>
              <a:t>Ability to substitute household farm labor for hired labor</a:t>
            </a:r>
            <a:endParaRPr lang="en-US" sz="900" dirty="0">
              <a:latin typeface="Arial"/>
              <a:cs typeface="Arial"/>
            </a:endParaRPr>
          </a:p>
          <a:p>
            <a:pPr>
              <a:buFont typeface="Wingdings" charset="2"/>
              <a:buChar char="§"/>
            </a:pPr>
            <a:r>
              <a:rPr lang="en-US" dirty="0">
                <a:latin typeface="Arial"/>
                <a:cs typeface="Arial"/>
              </a:rPr>
              <a:t>Input and output markets are rarely perfect in developing-country contexts </a:t>
            </a:r>
          </a:p>
          <a:p>
            <a:endParaRPr lang="en-US" dirty="0"/>
          </a:p>
        </p:txBody>
      </p:sp>
    </p:spTree>
    <p:extLst>
      <p:ext uri="{BB962C8B-B14F-4D97-AF65-F5344CB8AC3E}">
        <p14:creationId xmlns:p14="http://schemas.microsoft.com/office/powerpoint/2010/main" val="62808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768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483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483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048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048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483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483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A2B02D-054E-F542-B81F-8A242952747A}" type="datetime1">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20817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5B898-BAD6-7E41-942A-1692AA2C4A20}" type="datetime1">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108422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E08D5-B2D9-F14B-8372-F79A55517B54}" type="datetime1">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119200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2A21EFC-B6BD-E243-AFBF-4666DD383F89}" type="datetime1">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377693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6B530-9D4D-E347-8789-0780EA42DAEE}" type="datetime1">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40899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FE6EB1-EE77-BB49-872E-8F5C8ACBA0C7}" type="datetime1">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4573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327E4-12F3-0240-A2F3-0AFBE7C7D382}" type="datetime1">
              <a:rPr lang="en-US" smtClean="0"/>
              <a:t>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318993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B86E17-6CD2-A14C-AF47-93C5816EBF23}" type="datetime1">
              <a:rPr lang="en-US" smtClean="0"/>
              <a:t>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44283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CA04B-D349-CF44-AA37-5EF2248F37CA}" type="datetime1">
              <a:rPr lang="en-US" smtClean="0"/>
              <a:t>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294695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11DB36-6581-A849-A5EB-909C710A95DD}" type="datetime1">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351289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DE4BD-825A-C843-804E-1F62271499C2}" type="datetime1">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7D02C-F3E6-B54F-A617-DADD45CDFBBF}" type="slidenum">
              <a:rPr lang="en-US" smtClean="0"/>
              <a:t>‹#›</a:t>
            </a:fld>
            <a:endParaRPr lang="en-US"/>
          </a:p>
        </p:txBody>
      </p:sp>
    </p:spTree>
    <p:extLst>
      <p:ext uri="{BB962C8B-B14F-4D97-AF65-F5344CB8AC3E}">
        <p14:creationId xmlns:p14="http://schemas.microsoft.com/office/powerpoint/2010/main" val="292995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45EE-CC3B-7640-876E-C980D4F74239}" type="datetime1">
              <a:rPr lang="en-US" smtClean="0"/>
              <a:t>7/27/2017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7D02C-F3E6-B54F-A617-DADD45CDFBBF}" type="slidenum">
              <a:rPr lang="en-US" smtClean="0"/>
              <a:t>‹#›</a:t>
            </a:fld>
            <a:endParaRPr lang="en-US"/>
          </a:p>
        </p:txBody>
      </p:sp>
    </p:spTree>
    <p:extLst>
      <p:ext uri="{BB962C8B-B14F-4D97-AF65-F5344CB8AC3E}">
        <p14:creationId xmlns:p14="http://schemas.microsoft.com/office/powerpoint/2010/main" val="672625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49" y="2075696"/>
            <a:ext cx="8229600" cy="2171700"/>
          </a:xfrm>
        </p:spPr>
        <p:txBody>
          <a:bodyPr>
            <a:normAutofit fontScale="70000" lnSpcReduction="20000"/>
          </a:bodyPr>
          <a:lstStyle/>
          <a:p>
            <a:pPr marL="0" indent="0">
              <a:buNone/>
            </a:pPr>
            <a:endParaRPr lang="en-US" sz="1800" baseline="30000" dirty="0">
              <a:latin typeface="Calibri"/>
              <a:cs typeface="Calibri"/>
            </a:endParaRPr>
          </a:p>
          <a:p>
            <a:pPr marL="0" indent="0" algn="ctr">
              <a:lnSpc>
                <a:spcPct val="120000"/>
              </a:lnSpc>
              <a:spcBef>
                <a:spcPts val="0"/>
              </a:spcBef>
              <a:buNone/>
            </a:pPr>
            <a:r>
              <a:rPr lang="en-US" sz="2600" dirty="0" err="1">
                <a:latin typeface="Arial"/>
                <a:cs typeface="Arial"/>
              </a:rPr>
              <a:t>Prajula</a:t>
            </a:r>
            <a:r>
              <a:rPr lang="en-US" sz="2600" dirty="0">
                <a:latin typeface="Arial"/>
                <a:cs typeface="Arial"/>
              </a:rPr>
              <a:t> Mulmi</a:t>
            </a:r>
            <a:r>
              <a:rPr lang="en-US" sz="2600" baseline="30000" dirty="0">
                <a:latin typeface="Arial"/>
                <a:cs typeface="Arial"/>
              </a:rPr>
              <a:t>3</a:t>
            </a:r>
            <a:r>
              <a:rPr lang="en-US" sz="2600" dirty="0">
                <a:latin typeface="Arial"/>
                <a:cs typeface="Arial"/>
              </a:rPr>
              <a:t>, </a:t>
            </a:r>
            <a:r>
              <a:rPr lang="en-US" sz="2600" b="1" dirty="0">
                <a:latin typeface="Arial"/>
                <a:cs typeface="Arial"/>
              </a:rPr>
              <a:t>William A. Masters</a:t>
            </a:r>
            <a:r>
              <a:rPr lang="en-US" sz="2600" baseline="30000" dirty="0">
                <a:latin typeface="Arial"/>
                <a:cs typeface="Arial"/>
              </a:rPr>
              <a:t>1</a:t>
            </a:r>
            <a:r>
              <a:rPr lang="en-US" sz="2600" dirty="0">
                <a:latin typeface="Arial"/>
                <a:cs typeface="Arial"/>
              </a:rPr>
              <a:t>, Shibani Ghosh</a:t>
            </a:r>
            <a:r>
              <a:rPr lang="en-US" sz="2600" baseline="30000" dirty="0">
                <a:latin typeface="Arial"/>
                <a:cs typeface="Arial"/>
              </a:rPr>
              <a:t>1</a:t>
            </a:r>
            <a:r>
              <a:rPr lang="en-US" sz="2600" dirty="0">
                <a:latin typeface="Arial"/>
                <a:cs typeface="Arial"/>
              </a:rPr>
              <a:t>, Grace Namirembe</a:t>
            </a:r>
            <a:r>
              <a:rPr lang="en-US" sz="2600" baseline="30000" dirty="0">
                <a:latin typeface="Arial"/>
                <a:cs typeface="Arial"/>
              </a:rPr>
              <a:t>1</a:t>
            </a:r>
            <a:r>
              <a:rPr lang="en-US" sz="2600" dirty="0">
                <a:latin typeface="Arial"/>
                <a:cs typeface="Arial"/>
              </a:rPr>
              <a:t>, </a:t>
            </a:r>
            <a:r>
              <a:rPr lang="en-US" sz="2600" dirty="0" err="1">
                <a:latin typeface="Arial"/>
                <a:cs typeface="Arial"/>
              </a:rPr>
              <a:t>Ruchita</a:t>
            </a:r>
            <a:r>
              <a:rPr lang="en-US" sz="2600" dirty="0">
                <a:latin typeface="Arial"/>
                <a:cs typeface="Arial"/>
              </a:rPr>
              <a:t> Rajbhandary</a:t>
            </a:r>
            <a:r>
              <a:rPr lang="en-US" sz="2600" baseline="30000" dirty="0">
                <a:latin typeface="Arial"/>
                <a:cs typeface="Arial"/>
              </a:rPr>
              <a:t>2</a:t>
            </a:r>
            <a:r>
              <a:rPr lang="en-US" sz="2600" dirty="0">
                <a:latin typeface="Arial"/>
                <a:cs typeface="Arial"/>
              </a:rPr>
              <a:t>, Swetha Manohar</a:t>
            </a:r>
            <a:r>
              <a:rPr lang="en-US" sz="2600" baseline="30000" dirty="0">
                <a:latin typeface="Arial"/>
                <a:cs typeface="Arial"/>
              </a:rPr>
              <a:t>2</a:t>
            </a:r>
            <a:r>
              <a:rPr lang="en-US" sz="2600" dirty="0">
                <a:latin typeface="Arial"/>
                <a:cs typeface="Arial"/>
              </a:rPr>
              <a:t>, Binod Shrestha</a:t>
            </a:r>
            <a:r>
              <a:rPr lang="en-US" sz="2600" baseline="30000" dirty="0">
                <a:latin typeface="Arial"/>
                <a:cs typeface="Arial"/>
              </a:rPr>
              <a:t>2</a:t>
            </a:r>
            <a:r>
              <a:rPr lang="en-US" sz="2600" dirty="0">
                <a:latin typeface="Arial"/>
                <a:cs typeface="Arial"/>
              </a:rPr>
              <a:t>, Rolf Klemm</a:t>
            </a:r>
            <a:r>
              <a:rPr lang="en-US" sz="2600" baseline="30000" dirty="0">
                <a:latin typeface="Arial"/>
                <a:cs typeface="Arial"/>
              </a:rPr>
              <a:t>2,3</a:t>
            </a:r>
            <a:r>
              <a:rPr lang="en-US" sz="2600" dirty="0">
                <a:latin typeface="Arial"/>
                <a:cs typeface="Arial"/>
              </a:rPr>
              <a:t>,</a:t>
            </a:r>
          </a:p>
          <a:p>
            <a:pPr marL="0" indent="0" algn="ctr">
              <a:lnSpc>
                <a:spcPct val="120000"/>
              </a:lnSpc>
              <a:spcBef>
                <a:spcPts val="0"/>
              </a:spcBef>
              <a:buNone/>
            </a:pPr>
            <a:r>
              <a:rPr lang="en-US" sz="2600" dirty="0">
                <a:latin typeface="Arial"/>
                <a:cs typeface="Arial"/>
              </a:rPr>
              <a:t> Keith P. West, Jr</a:t>
            </a:r>
            <a:r>
              <a:rPr lang="en-US" sz="2600" baseline="30000" dirty="0">
                <a:latin typeface="Arial"/>
                <a:cs typeface="Arial"/>
              </a:rPr>
              <a:t>2</a:t>
            </a:r>
            <a:r>
              <a:rPr lang="en-US" sz="2600" dirty="0">
                <a:latin typeface="Arial"/>
                <a:cs typeface="Arial"/>
              </a:rPr>
              <a:t>, Patrick Webb</a:t>
            </a:r>
            <a:r>
              <a:rPr lang="en-US" sz="2600" baseline="30000" dirty="0">
                <a:latin typeface="Arial"/>
                <a:cs typeface="Arial"/>
              </a:rPr>
              <a:t>1</a:t>
            </a:r>
          </a:p>
          <a:p>
            <a:pPr marL="0" indent="0" algn="ctr">
              <a:lnSpc>
                <a:spcPct val="120000"/>
              </a:lnSpc>
              <a:spcBef>
                <a:spcPts val="0"/>
              </a:spcBef>
              <a:buNone/>
            </a:pPr>
            <a:endParaRPr lang="en-US" sz="2400" dirty="0">
              <a:latin typeface="Arial"/>
              <a:cs typeface="Arial"/>
            </a:endParaRPr>
          </a:p>
          <a:p>
            <a:pPr marL="0" indent="0" algn="ctr">
              <a:lnSpc>
                <a:spcPct val="120000"/>
              </a:lnSpc>
              <a:spcBef>
                <a:spcPts val="0"/>
              </a:spcBef>
              <a:buNone/>
            </a:pPr>
            <a:r>
              <a:rPr lang="en-US" sz="2400" baseline="30000" dirty="0">
                <a:latin typeface="Arial"/>
                <a:cs typeface="Arial"/>
              </a:rPr>
              <a:t>1 </a:t>
            </a:r>
            <a:r>
              <a:rPr lang="en-US" sz="2400" b="1" dirty="0">
                <a:latin typeface="Arial"/>
                <a:cs typeface="Arial"/>
              </a:rPr>
              <a:t>Friedman School of Nutrition Science &amp; Policy, Tufts University</a:t>
            </a:r>
          </a:p>
          <a:p>
            <a:pPr marL="0" indent="0" algn="ctr">
              <a:lnSpc>
                <a:spcPct val="120000"/>
              </a:lnSpc>
              <a:spcBef>
                <a:spcPts val="0"/>
              </a:spcBef>
              <a:buNone/>
            </a:pPr>
            <a:r>
              <a:rPr lang="en-US" sz="2400" baseline="30000" dirty="0">
                <a:latin typeface="Arial"/>
                <a:cs typeface="Arial"/>
              </a:rPr>
              <a:t>2 </a:t>
            </a:r>
            <a:r>
              <a:rPr lang="en-US" sz="2400" dirty="0">
                <a:latin typeface="Arial"/>
                <a:cs typeface="Arial"/>
              </a:rPr>
              <a:t>Bloomberg School of Public Health, Johns Hopkins University</a:t>
            </a:r>
          </a:p>
          <a:p>
            <a:pPr marL="0" indent="0" algn="ctr">
              <a:lnSpc>
                <a:spcPct val="120000"/>
              </a:lnSpc>
              <a:spcBef>
                <a:spcPts val="0"/>
              </a:spcBef>
              <a:buNone/>
            </a:pPr>
            <a:r>
              <a:rPr lang="en-US" sz="2400" baseline="30000" dirty="0">
                <a:latin typeface="Arial"/>
                <a:cs typeface="Arial"/>
              </a:rPr>
              <a:t>3 </a:t>
            </a:r>
            <a:r>
              <a:rPr lang="en-US" sz="2400" dirty="0">
                <a:latin typeface="Arial"/>
                <a:cs typeface="Arial"/>
              </a:rPr>
              <a:t>Helen Keller International</a:t>
            </a:r>
            <a:endParaRPr lang="en-US" sz="2400" baseline="30000" dirty="0">
              <a:latin typeface="Arial"/>
              <a:cs typeface="Aria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11"/>
          <a:stretch/>
        </p:blipFill>
        <p:spPr bwMode="auto">
          <a:xfrm>
            <a:off x="7441124" y="6294917"/>
            <a:ext cx="1356748" cy="496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srcRect t="14778" b="11329"/>
          <a:stretch/>
        </p:blipFill>
        <p:spPr>
          <a:xfrm>
            <a:off x="4564573" y="6171601"/>
            <a:ext cx="1276921" cy="714375"/>
          </a:xfrm>
          <a:prstGeom prst="rect">
            <a:avLst/>
          </a:prstGeom>
        </p:spPr>
      </p:pic>
      <p:pic>
        <p:nvPicPr>
          <p:cNvPr id="6" name="Picture 5"/>
          <p:cNvPicPr>
            <a:picLocks noChangeAspect="1"/>
          </p:cNvPicPr>
          <p:nvPr/>
        </p:nvPicPr>
        <p:blipFill>
          <a:blip r:embed="rId4"/>
          <a:stretch>
            <a:fillRect/>
          </a:stretch>
        </p:blipFill>
        <p:spPr>
          <a:xfrm>
            <a:off x="6230147" y="6227958"/>
            <a:ext cx="685800" cy="601663"/>
          </a:xfrm>
          <a:prstGeom prst="rect">
            <a:avLst/>
          </a:prstGeom>
        </p:spPr>
      </p:pic>
      <p:sp>
        <p:nvSpPr>
          <p:cNvPr id="7" name="Rectangle 6"/>
          <p:cNvSpPr/>
          <p:nvPr/>
        </p:nvSpPr>
        <p:spPr>
          <a:xfrm>
            <a:off x="0" y="0"/>
            <a:ext cx="9144000" cy="14986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36830" y="336573"/>
            <a:ext cx="8848139" cy="978729"/>
          </a:xfrm>
          <a:prstGeom prst="rect">
            <a:avLst/>
          </a:prstGeom>
          <a:noFill/>
        </p:spPr>
        <p:txBody>
          <a:bodyPr wrap="square" rtlCol="0">
            <a:spAutoFit/>
          </a:bodyPr>
          <a:lstStyle/>
          <a:p>
            <a:pPr algn="ctr">
              <a:lnSpc>
                <a:spcPct val="80000"/>
              </a:lnSpc>
            </a:pPr>
            <a:r>
              <a:rPr lang="en-US" sz="3600" b="1" dirty="0">
                <a:solidFill>
                  <a:schemeClr val="bg1"/>
                </a:solidFill>
                <a:latin typeface="Arial"/>
                <a:cs typeface="Arial"/>
              </a:rPr>
              <a:t>Farm production and child diets: </a:t>
            </a:r>
          </a:p>
          <a:p>
            <a:pPr algn="ctr">
              <a:lnSpc>
                <a:spcPct val="80000"/>
              </a:lnSpc>
            </a:pPr>
            <a:r>
              <a:rPr lang="en-US" sz="3600" b="1" dirty="0">
                <a:solidFill>
                  <a:schemeClr val="bg1"/>
                </a:solidFill>
                <a:latin typeface="Arial"/>
                <a:cs typeface="Arial"/>
              </a:rPr>
              <a:t>Role of child age and household wealth</a:t>
            </a:r>
            <a:endParaRPr lang="en-US" sz="3600" dirty="0">
              <a:solidFill>
                <a:schemeClr val="bg1"/>
              </a:solidFill>
              <a:latin typeface="Arial"/>
              <a:cs typeface="Arial"/>
            </a:endParaRPr>
          </a:p>
        </p:txBody>
      </p:sp>
      <p:sp>
        <p:nvSpPr>
          <p:cNvPr id="2" name="Rectangle 1">
            <a:extLst>
              <a:ext uri="{FF2B5EF4-FFF2-40B4-BE49-F238E27FC236}">
                <a16:creationId xmlns:a16="http://schemas.microsoft.com/office/drawing/2014/main" id="{FF7D3D4F-A278-45DA-BA2F-164F294A5125}"/>
              </a:ext>
            </a:extLst>
          </p:cNvPr>
          <p:cNvSpPr/>
          <p:nvPr/>
        </p:nvSpPr>
        <p:spPr>
          <a:xfrm>
            <a:off x="448636" y="4752965"/>
            <a:ext cx="8119498" cy="646331"/>
          </a:xfrm>
          <a:prstGeom prst="rect">
            <a:avLst/>
          </a:prstGeom>
        </p:spPr>
        <p:txBody>
          <a:bodyPr wrap="square">
            <a:spAutoFit/>
          </a:bodyPr>
          <a:lstStyle/>
          <a:p>
            <a:pPr algn="ctr"/>
            <a:r>
              <a:rPr lang="en-US" dirty="0">
                <a:latin typeface="Arial"/>
                <a:cs typeface="Arial"/>
              </a:rPr>
              <a:t>Selected paper for presentation at the annual meetings of the </a:t>
            </a:r>
          </a:p>
          <a:p>
            <a:pPr algn="ctr"/>
            <a:r>
              <a:rPr lang="en-US" dirty="0">
                <a:latin typeface="Arial"/>
                <a:cs typeface="Arial"/>
              </a:rPr>
              <a:t>Agricultural and Applied Economics Association, 1 August 2017</a:t>
            </a:r>
          </a:p>
        </p:txBody>
      </p:sp>
      <p:pic>
        <p:nvPicPr>
          <p:cNvPr id="9" name="Picture 8">
            <a:extLst>
              <a:ext uri="{FF2B5EF4-FFF2-40B4-BE49-F238E27FC236}">
                <a16:creationId xmlns:a16="http://schemas.microsoft.com/office/drawing/2014/main" id="{D91151C6-66CF-4289-AEAC-B69ACF10C9A2}"/>
              </a:ext>
            </a:extLst>
          </p:cNvPr>
          <p:cNvPicPr>
            <a:picLocks noChangeAspect="1"/>
          </p:cNvPicPr>
          <p:nvPr/>
        </p:nvPicPr>
        <p:blipFill rotWithShape="1">
          <a:blip r:embed="rId5">
            <a:extLst>
              <a:ext uri="{28A0092B-C50C-407E-A947-70E740481C1C}">
                <a14:useLocalDpi xmlns:a14="http://schemas.microsoft.com/office/drawing/2010/main" val="0"/>
              </a:ext>
            </a:extLst>
          </a:blip>
          <a:srcRect l="-1788" r="35858"/>
          <a:stretch/>
        </p:blipFill>
        <p:spPr>
          <a:xfrm>
            <a:off x="14309" y="6264388"/>
            <a:ext cx="4290991" cy="593611"/>
          </a:xfrm>
          <a:prstGeom prst="rect">
            <a:avLst/>
          </a:prstGeom>
        </p:spPr>
      </p:pic>
      <p:sp>
        <p:nvSpPr>
          <p:cNvPr id="10" name="Rectangle 9">
            <a:extLst>
              <a:ext uri="{FF2B5EF4-FFF2-40B4-BE49-F238E27FC236}">
                <a16:creationId xmlns:a16="http://schemas.microsoft.com/office/drawing/2014/main" id="{72E2FD9F-C522-4C47-A8DE-C171FEE596F6}"/>
              </a:ext>
            </a:extLst>
          </p:cNvPr>
          <p:cNvSpPr/>
          <p:nvPr/>
        </p:nvSpPr>
        <p:spPr>
          <a:xfrm>
            <a:off x="601151" y="5768183"/>
            <a:ext cx="8119498" cy="400110"/>
          </a:xfrm>
          <a:prstGeom prst="rect">
            <a:avLst/>
          </a:prstGeom>
        </p:spPr>
        <p:txBody>
          <a:bodyPr wrap="square">
            <a:spAutoFit/>
          </a:bodyPr>
          <a:lstStyle/>
          <a:p>
            <a:pPr algn="ctr"/>
            <a:r>
              <a:rPr lang="en-US" sz="2000" b="1" dirty="0">
                <a:solidFill>
                  <a:srgbClr val="002060"/>
                </a:solidFill>
                <a:latin typeface="Arial"/>
                <a:cs typeface="Arial"/>
              </a:rPr>
              <a:t>Feed the Future Innovation Lab for Nutrition</a:t>
            </a:r>
          </a:p>
        </p:txBody>
      </p:sp>
    </p:spTree>
    <p:extLst>
      <p:ext uri="{BB962C8B-B14F-4D97-AF65-F5344CB8AC3E}">
        <p14:creationId xmlns:p14="http://schemas.microsoft.com/office/powerpoint/2010/main" val="395790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9" y="2500488"/>
            <a:ext cx="9144000" cy="467145"/>
          </a:xfrm>
        </p:spPr>
        <p:txBody>
          <a:bodyPr>
            <a:normAutofit fontScale="25000" lnSpcReduction="20000"/>
          </a:bodyPr>
          <a:lstStyle/>
          <a:p>
            <a:pPr marL="0" indent="0">
              <a:buClr>
                <a:srgbClr val="FF0000"/>
              </a:buClr>
              <a:buNone/>
            </a:pPr>
            <a:r>
              <a:rPr lang="en-US" sz="2800" dirty="0">
                <a:latin typeface="Arial"/>
                <a:cs typeface="Arial"/>
              </a:rPr>
              <a:t>   </a:t>
            </a:r>
            <a:r>
              <a:rPr lang="en-US" sz="7200" dirty="0">
                <a:latin typeface="Arial"/>
                <a:cs typeface="Arial"/>
              </a:rPr>
              <a:t> </a:t>
            </a:r>
            <a:r>
              <a:rPr lang="en-US" sz="6400" i="1" dirty="0" err="1">
                <a:latin typeface="Arial"/>
                <a:cs typeface="Arial"/>
              </a:rPr>
              <a:t>Cnsmptn’</a:t>
            </a:r>
            <a:r>
              <a:rPr lang="en-US" sz="6400" i="1" baseline="-25000" dirty="0" err="1">
                <a:latin typeface="Arial"/>
                <a:cs typeface="Arial"/>
              </a:rPr>
              <a:t>i</a:t>
            </a:r>
            <a:r>
              <a:rPr lang="en-US" sz="6400" baseline="-25000" dirty="0" err="1">
                <a:latin typeface="Arial"/>
                <a:cs typeface="Arial"/>
              </a:rPr>
              <a:t>h</a:t>
            </a:r>
            <a:r>
              <a:rPr lang="en-US" sz="6400" i="1" dirty="0">
                <a:latin typeface="Arial"/>
                <a:cs typeface="Arial"/>
              </a:rPr>
              <a:t> = </a:t>
            </a:r>
            <a:r>
              <a:rPr lang="en-US" sz="6400" i="1" dirty="0">
                <a:solidFill>
                  <a:srgbClr val="000000"/>
                </a:solidFill>
                <a:latin typeface="Arial"/>
                <a:cs typeface="Arial"/>
              </a:rPr>
              <a:t>B</a:t>
            </a:r>
            <a:r>
              <a:rPr lang="en-US" sz="6400" i="1" baseline="-25000" dirty="0">
                <a:solidFill>
                  <a:srgbClr val="000000"/>
                </a:solidFill>
                <a:latin typeface="Arial"/>
                <a:cs typeface="Arial"/>
              </a:rPr>
              <a:t>0</a:t>
            </a:r>
            <a:r>
              <a:rPr lang="en-US" sz="6400" i="1" dirty="0">
                <a:solidFill>
                  <a:srgbClr val="000000"/>
                </a:solidFill>
                <a:latin typeface="Arial"/>
                <a:cs typeface="Arial"/>
              </a:rPr>
              <a:t> + B</a:t>
            </a:r>
            <a:r>
              <a:rPr lang="en-US" sz="6400" i="1" baseline="-25000" dirty="0">
                <a:solidFill>
                  <a:srgbClr val="000000"/>
                </a:solidFill>
                <a:latin typeface="Arial"/>
                <a:cs typeface="Arial"/>
              </a:rPr>
              <a:t>1 </a:t>
            </a:r>
            <a:r>
              <a:rPr lang="en-US" sz="6400" i="1" dirty="0" err="1">
                <a:solidFill>
                  <a:srgbClr val="000000"/>
                </a:solidFill>
                <a:latin typeface="Arial"/>
                <a:cs typeface="Arial"/>
              </a:rPr>
              <a:t>prdctn’</a:t>
            </a:r>
            <a:r>
              <a:rPr lang="en-US" sz="6400" i="1" baseline="-25000" dirty="0" err="1">
                <a:solidFill>
                  <a:srgbClr val="000000"/>
                </a:solidFill>
                <a:latin typeface="Arial"/>
                <a:cs typeface="Arial"/>
              </a:rPr>
              <a:t>ih</a:t>
            </a:r>
            <a:r>
              <a:rPr lang="en-US" sz="6400" dirty="0">
                <a:solidFill>
                  <a:srgbClr val="000000"/>
                </a:solidFill>
                <a:latin typeface="Arial"/>
                <a:cs typeface="Arial"/>
              </a:rPr>
              <a:t>  </a:t>
            </a:r>
            <a:r>
              <a:rPr lang="en-US" sz="6400" i="1" baseline="-25000" dirty="0">
                <a:solidFill>
                  <a:srgbClr val="000000"/>
                </a:solidFill>
                <a:latin typeface="Arial"/>
                <a:cs typeface="Arial"/>
              </a:rPr>
              <a:t> </a:t>
            </a:r>
            <a:r>
              <a:rPr lang="en-US" sz="6400" i="1" dirty="0">
                <a:solidFill>
                  <a:srgbClr val="000000"/>
                </a:solidFill>
                <a:latin typeface="Arial"/>
                <a:cs typeface="Arial"/>
              </a:rPr>
              <a:t>+ </a:t>
            </a:r>
            <a:r>
              <a:rPr lang="en-US" sz="6400" i="1" dirty="0">
                <a:latin typeface="Arial"/>
                <a:cs typeface="Arial"/>
              </a:rPr>
              <a:t>B</a:t>
            </a:r>
            <a:r>
              <a:rPr lang="en-US" sz="6400" i="1" baseline="-25000" dirty="0">
                <a:latin typeface="Arial"/>
                <a:cs typeface="Arial"/>
              </a:rPr>
              <a:t>2 </a:t>
            </a:r>
            <a:r>
              <a:rPr lang="en-US" sz="6400" i="1" dirty="0" err="1">
                <a:latin typeface="Arial"/>
                <a:cs typeface="Arial"/>
              </a:rPr>
              <a:t>wealth</a:t>
            </a:r>
            <a:r>
              <a:rPr lang="en-US" sz="6400" i="1" baseline="-25000" dirty="0" err="1">
                <a:latin typeface="Arial"/>
                <a:cs typeface="Arial"/>
              </a:rPr>
              <a:t>ih</a:t>
            </a:r>
            <a:r>
              <a:rPr lang="en-US" sz="6400" i="1" dirty="0">
                <a:latin typeface="Arial"/>
                <a:cs typeface="Arial"/>
              </a:rPr>
              <a:t> </a:t>
            </a:r>
            <a:r>
              <a:rPr lang="en-US" sz="6400" i="1" dirty="0">
                <a:solidFill>
                  <a:srgbClr val="000000"/>
                </a:solidFill>
                <a:latin typeface="Arial"/>
                <a:cs typeface="Arial"/>
              </a:rPr>
              <a:t>+ B</a:t>
            </a:r>
            <a:r>
              <a:rPr lang="en-US" sz="6400" i="1" baseline="-25000" dirty="0">
                <a:solidFill>
                  <a:srgbClr val="000000"/>
                </a:solidFill>
                <a:latin typeface="Arial"/>
                <a:cs typeface="Arial"/>
              </a:rPr>
              <a:t>3 </a:t>
            </a:r>
            <a:r>
              <a:rPr lang="en-US" sz="6400" i="1" dirty="0" err="1">
                <a:solidFill>
                  <a:srgbClr val="000000"/>
                </a:solidFill>
                <a:latin typeface="Arial"/>
                <a:cs typeface="Arial"/>
              </a:rPr>
              <a:t>prdctn’</a:t>
            </a:r>
            <a:r>
              <a:rPr lang="en-US" sz="6400" i="1" baseline="-25000" dirty="0" err="1">
                <a:solidFill>
                  <a:srgbClr val="000000"/>
                </a:solidFill>
                <a:latin typeface="Arial"/>
                <a:cs typeface="Arial"/>
              </a:rPr>
              <a:t>ih</a:t>
            </a:r>
            <a:r>
              <a:rPr lang="en-US" sz="6400" i="1" dirty="0">
                <a:solidFill>
                  <a:srgbClr val="000000"/>
                </a:solidFill>
                <a:latin typeface="Arial"/>
                <a:cs typeface="Arial"/>
              </a:rPr>
              <a:t> X </a:t>
            </a:r>
            <a:r>
              <a:rPr lang="en-US" sz="6400" i="1" dirty="0" err="1">
                <a:solidFill>
                  <a:srgbClr val="000000"/>
                </a:solidFill>
                <a:latin typeface="Arial"/>
                <a:cs typeface="Arial"/>
              </a:rPr>
              <a:t>wealth</a:t>
            </a:r>
            <a:r>
              <a:rPr lang="en-US" sz="6400" i="1" baseline="-25000" dirty="0" err="1">
                <a:solidFill>
                  <a:srgbClr val="000000"/>
                </a:solidFill>
                <a:latin typeface="Arial"/>
                <a:cs typeface="Arial"/>
              </a:rPr>
              <a:t>ih</a:t>
            </a:r>
            <a:r>
              <a:rPr lang="en-US" sz="6400" i="1" dirty="0">
                <a:solidFill>
                  <a:srgbClr val="000000"/>
                </a:solidFill>
                <a:latin typeface="Arial"/>
                <a:cs typeface="Arial"/>
              </a:rPr>
              <a:t> + </a:t>
            </a:r>
            <a:r>
              <a:rPr lang="en-US" sz="6400" i="1" dirty="0" err="1">
                <a:solidFill>
                  <a:schemeClr val="bg1">
                    <a:lumMod val="65000"/>
                  </a:schemeClr>
                </a:solidFill>
                <a:latin typeface="Arial"/>
                <a:cs typeface="Arial"/>
              </a:rPr>
              <a:t>δ</a:t>
            </a:r>
            <a:r>
              <a:rPr lang="en-US" sz="6400" i="1" dirty="0">
                <a:solidFill>
                  <a:schemeClr val="bg1">
                    <a:lumMod val="65000"/>
                  </a:schemeClr>
                </a:solidFill>
                <a:latin typeface="Arial"/>
                <a:cs typeface="Arial"/>
              </a:rPr>
              <a:t> </a:t>
            </a:r>
            <a:r>
              <a:rPr lang="en-US" sz="6400" i="1" dirty="0" err="1">
                <a:solidFill>
                  <a:schemeClr val="bg1">
                    <a:lumMod val="65000"/>
                  </a:schemeClr>
                </a:solidFill>
                <a:latin typeface="Arial"/>
                <a:cs typeface="Arial"/>
              </a:rPr>
              <a:t>Z</a:t>
            </a:r>
            <a:r>
              <a:rPr lang="en-US" sz="6400" i="1" baseline="-25000" dirty="0" err="1">
                <a:solidFill>
                  <a:schemeClr val="bg1">
                    <a:lumMod val="65000"/>
                  </a:schemeClr>
                </a:solidFill>
                <a:latin typeface="Arial"/>
                <a:cs typeface="Arial"/>
              </a:rPr>
              <a:t>i</a:t>
            </a:r>
            <a:r>
              <a:rPr lang="en-US" sz="6400" i="1" baseline="-25000" dirty="0">
                <a:solidFill>
                  <a:schemeClr val="bg1">
                    <a:lumMod val="65000"/>
                  </a:schemeClr>
                </a:solidFill>
                <a:latin typeface="Arial"/>
                <a:cs typeface="Arial"/>
              </a:rPr>
              <a:t> </a:t>
            </a:r>
            <a:r>
              <a:rPr lang="en-US" sz="6400" i="1" dirty="0">
                <a:solidFill>
                  <a:schemeClr val="bg1">
                    <a:lumMod val="65000"/>
                  </a:schemeClr>
                </a:solidFill>
                <a:latin typeface="Arial"/>
                <a:cs typeface="Arial"/>
              </a:rPr>
              <a:t>+ α </a:t>
            </a:r>
            <a:r>
              <a:rPr lang="en-US" sz="6400" i="1" dirty="0" err="1">
                <a:solidFill>
                  <a:schemeClr val="bg1">
                    <a:lumMod val="65000"/>
                  </a:schemeClr>
                </a:solidFill>
                <a:latin typeface="Arial"/>
                <a:cs typeface="Arial"/>
              </a:rPr>
              <a:t>VDC</a:t>
            </a:r>
            <a:r>
              <a:rPr lang="en-US" sz="6400" i="1" baseline="-25000" dirty="0" err="1">
                <a:solidFill>
                  <a:schemeClr val="bg1">
                    <a:lumMod val="65000"/>
                  </a:schemeClr>
                </a:solidFill>
                <a:latin typeface="Arial"/>
                <a:cs typeface="Arial"/>
              </a:rPr>
              <a:t>i</a:t>
            </a:r>
            <a:r>
              <a:rPr lang="en-US" sz="6400" i="1" dirty="0">
                <a:solidFill>
                  <a:schemeClr val="bg1">
                    <a:lumMod val="65000"/>
                  </a:schemeClr>
                </a:solidFill>
                <a:latin typeface="Arial"/>
                <a:cs typeface="Arial"/>
              </a:rPr>
              <a:t> + </a:t>
            </a:r>
            <a:r>
              <a:rPr lang="en-US" sz="7200" i="1" dirty="0" err="1">
                <a:solidFill>
                  <a:schemeClr val="bg1">
                    <a:lumMod val="65000"/>
                  </a:schemeClr>
                </a:solidFill>
                <a:latin typeface="Arial"/>
                <a:cs typeface="Arial"/>
              </a:rPr>
              <a:t>γ</a:t>
            </a:r>
            <a:r>
              <a:rPr lang="en-US" sz="7200" i="1" dirty="0">
                <a:solidFill>
                  <a:schemeClr val="bg1">
                    <a:lumMod val="65000"/>
                  </a:schemeClr>
                </a:solidFill>
                <a:latin typeface="Arial"/>
                <a:cs typeface="Arial"/>
              </a:rPr>
              <a:t> year + </a:t>
            </a:r>
            <a:r>
              <a:rPr lang="en-US" sz="7200" i="1" dirty="0" err="1">
                <a:solidFill>
                  <a:schemeClr val="bg1">
                    <a:lumMod val="65000"/>
                  </a:schemeClr>
                </a:solidFill>
                <a:latin typeface="Arial"/>
                <a:cs typeface="Arial"/>
              </a:rPr>
              <a:t>μ</a:t>
            </a:r>
            <a:r>
              <a:rPr lang="en-US" sz="7200" i="1" baseline="-25000" dirty="0" err="1">
                <a:solidFill>
                  <a:schemeClr val="bg1">
                    <a:lumMod val="65000"/>
                  </a:schemeClr>
                </a:solidFill>
                <a:latin typeface="Arial"/>
                <a:cs typeface="Arial"/>
              </a:rPr>
              <a:t>i</a:t>
            </a:r>
            <a:r>
              <a:rPr lang="en-US" sz="7200" i="1" baseline="-25000" dirty="0">
                <a:solidFill>
                  <a:schemeClr val="bg1">
                    <a:lumMod val="65000"/>
                  </a:schemeClr>
                </a:solidFill>
                <a:latin typeface="Arial"/>
                <a:cs typeface="Arial"/>
              </a:rPr>
              <a:t> </a:t>
            </a:r>
            <a:endParaRPr lang="en-US" sz="7200" dirty="0">
              <a:solidFill>
                <a:schemeClr val="bg1">
                  <a:lumMod val="65000"/>
                </a:schemeClr>
              </a:solidFill>
              <a:latin typeface="Arial"/>
              <a:cs typeface="Arial"/>
            </a:endParaRPr>
          </a:p>
        </p:txBody>
      </p:sp>
      <p:sp>
        <p:nvSpPr>
          <p:cNvPr id="4" name="Rectangle 3"/>
          <p:cNvSpPr/>
          <p:nvPr/>
        </p:nvSpPr>
        <p:spPr bwMode="auto">
          <a:xfrm>
            <a:off x="152401" y="3328824"/>
            <a:ext cx="2120898" cy="14181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600" b="1" dirty="0">
                <a:latin typeface="Arial"/>
                <a:ea typeface="ＭＳ Ｐゴシック" pitchFamily="-109" charset="-128"/>
                <a:cs typeface="Arial"/>
              </a:rPr>
              <a:t>Outcome Variable:</a:t>
            </a:r>
          </a:p>
          <a:p>
            <a:pPr defTabSz="914400" eaLnBrk="0" fontAlgn="base" hangingPunct="0">
              <a:spcBef>
                <a:spcPct val="0"/>
              </a:spcBef>
              <a:spcAft>
                <a:spcPct val="0"/>
              </a:spcAft>
            </a:pPr>
            <a:r>
              <a:rPr lang="en-US" sz="1600" dirty="0">
                <a:latin typeface="Arial"/>
                <a:ea typeface="ＭＳ Ｐゴシック" pitchFamily="-109" charset="-128"/>
                <a:cs typeface="Arial"/>
              </a:rPr>
              <a:t>Consumption of each individual food group (from 1 to 7)</a:t>
            </a:r>
          </a:p>
          <a:p>
            <a:pPr defTabSz="914400" eaLnBrk="0" fontAlgn="base" hangingPunct="0">
              <a:spcBef>
                <a:spcPct val="0"/>
              </a:spcBef>
              <a:spcAft>
                <a:spcPct val="0"/>
              </a:spcAft>
            </a:pPr>
            <a:endParaRPr lang="en-US" sz="1600" dirty="0">
              <a:ea typeface="ＭＳ Ｐゴシック" pitchFamily="-109" charset="-128"/>
              <a:cs typeface="ＭＳ Ｐゴシック" pitchFamily="-109" charset="-128"/>
            </a:endParaRPr>
          </a:p>
          <a:p>
            <a:pPr marR="0" defTabSz="914400" rtl="0" eaLnBrk="0" fontAlgn="base" latinLnBrk="0" hangingPunct="0">
              <a:lnSpc>
                <a:spcPct val="100000"/>
              </a:lnSpc>
              <a:spcBef>
                <a:spcPct val="0"/>
              </a:spcBef>
              <a:spcAft>
                <a:spcPct val="0"/>
              </a:spcAft>
              <a:buClrTx/>
              <a:buSzTx/>
              <a:tabLst/>
            </a:pPr>
            <a:r>
              <a:rPr lang="en-US" sz="1600" b="1" dirty="0">
                <a:latin typeface="+mj-lt"/>
                <a:ea typeface="ＭＳ Ｐゴシック" pitchFamily="-109" charset="-128"/>
                <a:cs typeface="ＭＳ Ｐゴシック" pitchFamily="-109" charset="-128"/>
              </a:rPr>
              <a:t> </a:t>
            </a:r>
            <a:endParaRPr kumimoji="0" lang="en-US" sz="1400" b="0" i="0" u="none" strike="noStrike" cap="none" normalizeH="0" baseline="0" dirty="0">
              <a:ln>
                <a:noFill/>
              </a:ln>
              <a:solidFill>
                <a:schemeClr val="tx1"/>
              </a:solidFill>
              <a:effectLst/>
              <a:latin typeface="+mj-lt"/>
              <a:ea typeface="ＭＳ Ｐゴシック" pitchFamily="-109" charset="-128"/>
              <a:cs typeface="ＭＳ Ｐゴシック" pitchFamily="-109" charset="-128"/>
            </a:endParaRPr>
          </a:p>
        </p:txBody>
      </p:sp>
      <p:sp>
        <p:nvSpPr>
          <p:cNvPr id="7" name="Rectangle 6"/>
          <p:cNvSpPr/>
          <p:nvPr/>
        </p:nvSpPr>
        <p:spPr bwMode="auto">
          <a:xfrm>
            <a:off x="5457389" y="3638673"/>
            <a:ext cx="2468469" cy="305092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spcBef>
                <a:spcPct val="0"/>
              </a:spcBef>
              <a:spcAft>
                <a:spcPct val="0"/>
              </a:spcAft>
              <a:buClrTx/>
              <a:buSzTx/>
              <a:buFontTx/>
              <a:buNone/>
              <a:tabLst/>
            </a:pPr>
            <a:r>
              <a:rPr lang="en-US" sz="1600" b="1" dirty="0">
                <a:solidFill>
                  <a:srgbClr val="A6A6A6"/>
                </a:solidFill>
                <a:latin typeface="Arial"/>
                <a:ea typeface="ＭＳ Ｐゴシック" pitchFamily="-109" charset="-128"/>
                <a:cs typeface="Arial"/>
              </a:rPr>
              <a:t>Control variables:</a:t>
            </a:r>
          </a:p>
          <a:p>
            <a:pPr marL="285750" marR="0" indent="-285750" defTabSz="914400" rtl="0" eaLnBrk="0" fontAlgn="base" latinLnBrk="0" hangingPunct="0">
              <a:spcBef>
                <a:spcPct val="0"/>
              </a:spcBef>
              <a:spcAft>
                <a:spcPct val="0"/>
              </a:spcAft>
              <a:buClrTx/>
              <a:buSzTx/>
              <a:buFont typeface="Wingdings" charset="2"/>
              <a:buChar char="§"/>
              <a:tabLst/>
            </a:pPr>
            <a:r>
              <a:rPr kumimoji="0" lang="en-US" sz="1600" b="0" i="1" u="none" strike="noStrike" cap="none" normalizeH="0" baseline="0" dirty="0">
                <a:ln>
                  <a:noFill/>
                </a:ln>
                <a:solidFill>
                  <a:srgbClr val="A6A6A6"/>
                </a:solidFill>
                <a:effectLst/>
                <a:latin typeface="Arial"/>
                <a:ea typeface="ＭＳ Ｐゴシック" pitchFamily="-109" charset="-128"/>
                <a:cs typeface="Arial"/>
              </a:rPr>
              <a:t>Maternal</a:t>
            </a:r>
            <a:r>
              <a:rPr kumimoji="0" lang="en-US" sz="1600" b="0" i="0" u="none" strike="noStrike" cap="none" normalizeH="0" baseline="0" dirty="0">
                <a:ln>
                  <a:noFill/>
                </a:ln>
                <a:solidFill>
                  <a:srgbClr val="A6A6A6"/>
                </a:solidFill>
                <a:effectLst/>
                <a:latin typeface="Arial"/>
                <a:ea typeface="ＭＳ Ｐゴシック" pitchFamily="-109" charset="-128"/>
                <a:cs typeface="Arial"/>
              </a:rPr>
              <a:t>: </a:t>
            </a:r>
            <a:r>
              <a:rPr lang="en-US" sz="1600" dirty="0">
                <a:solidFill>
                  <a:srgbClr val="A6A6A6"/>
                </a:solidFill>
                <a:latin typeface="Arial"/>
                <a:ea typeface="ＭＳ Ｐゴシック" pitchFamily="-109" charset="-128"/>
                <a:cs typeface="Arial"/>
              </a:rPr>
              <a:t>Age, e</a:t>
            </a:r>
            <a:r>
              <a:rPr kumimoji="0" lang="en-US" sz="1600" b="0" i="0" u="none" strike="noStrike" cap="none" normalizeH="0" baseline="0" dirty="0">
                <a:ln>
                  <a:noFill/>
                </a:ln>
                <a:solidFill>
                  <a:srgbClr val="A6A6A6"/>
                </a:solidFill>
                <a:effectLst/>
                <a:latin typeface="Arial"/>
                <a:ea typeface="ＭＳ Ｐゴシック" pitchFamily="-109" charset="-128"/>
                <a:cs typeface="Arial"/>
              </a:rPr>
              <a:t>ducation, BMI</a:t>
            </a:r>
          </a:p>
          <a:p>
            <a:pPr marL="285750" marR="0" indent="-285750" defTabSz="914400" rtl="0" eaLnBrk="0" fontAlgn="base" latinLnBrk="0" hangingPunct="0">
              <a:spcBef>
                <a:spcPct val="0"/>
              </a:spcBef>
              <a:spcAft>
                <a:spcPct val="0"/>
              </a:spcAft>
              <a:buClrTx/>
              <a:buSzTx/>
              <a:buFont typeface="Wingdings" charset="2"/>
              <a:buChar char="§"/>
              <a:tabLst/>
            </a:pPr>
            <a:r>
              <a:rPr lang="en-US" sz="1600" i="1" dirty="0">
                <a:solidFill>
                  <a:srgbClr val="A6A6A6"/>
                </a:solidFill>
                <a:latin typeface="Arial"/>
                <a:ea typeface="ＭＳ Ｐゴシック" pitchFamily="-109" charset="-128"/>
                <a:cs typeface="Arial"/>
              </a:rPr>
              <a:t>Household</a:t>
            </a:r>
            <a:r>
              <a:rPr lang="en-US" sz="1600" dirty="0">
                <a:solidFill>
                  <a:srgbClr val="A6A6A6"/>
                </a:solidFill>
                <a:latin typeface="Arial"/>
                <a:ea typeface="ＭＳ Ｐゴシック" pitchFamily="-109" charset="-128"/>
                <a:cs typeface="Arial"/>
              </a:rPr>
              <a:t>: Caste, religion, land owned/rented</a:t>
            </a:r>
          </a:p>
          <a:p>
            <a:pPr marL="285750" indent="-285750" defTabSz="914400" eaLnBrk="0" fontAlgn="base" hangingPunct="0">
              <a:spcBef>
                <a:spcPct val="0"/>
              </a:spcBef>
              <a:spcAft>
                <a:spcPct val="0"/>
              </a:spcAft>
              <a:buFont typeface="Wingdings" charset="2"/>
              <a:buChar char="§"/>
            </a:pPr>
            <a:r>
              <a:rPr lang="en-US" sz="1600" i="1" dirty="0">
                <a:solidFill>
                  <a:srgbClr val="A6A6A6"/>
                </a:solidFill>
                <a:latin typeface="Arial"/>
                <a:ea typeface="ＭＳ Ｐゴシック" pitchFamily="-109" charset="-128"/>
                <a:cs typeface="Arial"/>
              </a:rPr>
              <a:t>Child: </a:t>
            </a:r>
            <a:r>
              <a:rPr lang="en-US" sz="1600" dirty="0">
                <a:solidFill>
                  <a:srgbClr val="A6A6A6"/>
                </a:solidFill>
                <a:latin typeface="Arial"/>
                <a:ea typeface="ＭＳ Ｐゴシック" pitchFamily="-109" charset="-128"/>
                <a:cs typeface="Arial"/>
              </a:rPr>
              <a:t>Sex, whether breastfed</a:t>
            </a:r>
          </a:p>
          <a:p>
            <a:pPr marL="285750" marR="0" indent="-285750" defTabSz="914400" rtl="0" eaLnBrk="0" fontAlgn="base" latinLnBrk="0" hangingPunct="0">
              <a:spcBef>
                <a:spcPct val="0"/>
              </a:spcBef>
              <a:spcAft>
                <a:spcPct val="0"/>
              </a:spcAft>
              <a:buClrTx/>
              <a:buSzTx/>
              <a:buFont typeface="Wingdings" charset="2"/>
              <a:buChar char="§"/>
              <a:tabLst/>
            </a:pPr>
            <a:r>
              <a:rPr kumimoji="0" lang="en-US" sz="1600" b="0" i="1" u="none" strike="noStrike" cap="none" normalizeH="0" baseline="0" dirty="0">
                <a:ln>
                  <a:noFill/>
                </a:ln>
                <a:solidFill>
                  <a:srgbClr val="A6A6A6"/>
                </a:solidFill>
                <a:effectLst/>
                <a:latin typeface="Arial"/>
                <a:ea typeface="ＭＳ Ｐゴシック" pitchFamily="-109" charset="-128"/>
                <a:cs typeface="Arial"/>
              </a:rPr>
              <a:t>Geography:</a:t>
            </a:r>
            <a:r>
              <a:rPr lang="en-US" sz="1600" dirty="0">
                <a:solidFill>
                  <a:srgbClr val="A6A6A6"/>
                </a:solidFill>
                <a:latin typeface="Arial"/>
                <a:ea typeface="ＭＳ Ｐゴシック" pitchFamily="-109" charset="-128"/>
                <a:cs typeface="Arial"/>
              </a:rPr>
              <a:t> A</a:t>
            </a:r>
            <a:r>
              <a:rPr kumimoji="0" lang="en-US" sz="1600" b="0" i="0" u="none" strike="noStrike" cap="none" normalizeH="0" baseline="0" dirty="0">
                <a:ln>
                  <a:noFill/>
                </a:ln>
                <a:solidFill>
                  <a:srgbClr val="A6A6A6"/>
                </a:solidFill>
                <a:effectLst/>
                <a:latin typeface="Arial"/>
                <a:ea typeface="ＭＳ Ｐゴシック" pitchFamily="-109" charset="-128"/>
                <a:cs typeface="Arial"/>
              </a:rPr>
              <a:t>ltitude, e</a:t>
            </a:r>
            <a:r>
              <a:rPr kumimoji="0" lang="en-US" sz="1600" b="0" i="0" u="none" strike="noStrike" cap="none" normalizeH="0" dirty="0">
                <a:ln>
                  <a:noFill/>
                </a:ln>
                <a:solidFill>
                  <a:srgbClr val="A6A6A6"/>
                </a:solidFill>
                <a:effectLst/>
                <a:latin typeface="Arial"/>
                <a:ea typeface="ＭＳ Ｐゴシック" pitchFamily="-109" charset="-128"/>
                <a:cs typeface="Arial"/>
              </a:rPr>
              <a:t>cological zone</a:t>
            </a:r>
          </a:p>
          <a:p>
            <a:pPr marL="285750" marR="0" indent="-285750" defTabSz="914400" rtl="0" eaLnBrk="0" fontAlgn="base" latinLnBrk="0" hangingPunct="0">
              <a:lnSpc>
                <a:spcPct val="100000"/>
              </a:lnSpc>
              <a:spcBef>
                <a:spcPct val="0"/>
              </a:spcBef>
              <a:spcAft>
                <a:spcPct val="0"/>
              </a:spcAft>
              <a:buClrTx/>
              <a:buSzTx/>
              <a:buFont typeface="Arial"/>
              <a:buChar char="•"/>
              <a:tabLst/>
            </a:pPr>
            <a:endParaRPr kumimoji="0" lang="en-US" sz="1600" b="0" i="0" u="none" strike="noStrike" cap="none" normalizeH="0" baseline="0" dirty="0">
              <a:ln>
                <a:noFill/>
              </a:ln>
              <a:solidFill>
                <a:srgbClr val="A6A6A6"/>
              </a:solidFill>
              <a:effectLst/>
              <a:latin typeface="+mj-lt"/>
              <a:ea typeface="ＭＳ Ｐゴシック" pitchFamily="-109" charset="-128"/>
              <a:cs typeface="ＭＳ Ｐゴシック" pitchFamily="-109" charset="-128"/>
            </a:endParaRPr>
          </a:p>
        </p:txBody>
      </p:sp>
      <p:cxnSp>
        <p:nvCxnSpPr>
          <p:cNvPr id="9" name="Straight Arrow Connector 8"/>
          <p:cNvCxnSpPr/>
          <p:nvPr/>
        </p:nvCxnSpPr>
        <p:spPr>
          <a:xfrm flipV="1">
            <a:off x="698500" y="2794001"/>
            <a:ext cx="0" cy="534823"/>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273299" y="2787955"/>
            <a:ext cx="0" cy="173860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V="1">
            <a:off x="4953000" y="2800328"/>
            <a:ext cx="504389" cy="121945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bwMode="auto">
          <a:xfrm>
            <a:off x="7442200" y="3183322"/>
            <a:ext cx="1579035" cy="4220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b="1" dirty="0">
                <a:solidFill>
                  <a:srgbClr val="A6A6A6"/>
                </a:solidFill>
                <a:latin typeface="Arial"/>
                <a:ea typeface="ＭＳ Ｐゴシック" pitchFamily="-109" charset="-128"/>
                <a:cs typeface="Arial"/>
              </a:rPr>
              <a:t>VDC and year fixed effects</a:t>
            </a:r>
          </a:p>
          <a:p>
            <a:pPr marR="0" defTabSz="914400" rtl="0" eaLnBrk="0" fontAlgn="base" latinLnBrk="0" hangingPunct="0">
              <a:lnSpc>
                <a:spcPct val="100000"/>
              </a:lnSpc>
              <a:spcBef>
                <a:spcPct val="0"/>
              </a:spcBef>
              <a:spcAft>
                <a:spcPct val="0"/>
              </a:spcAft>
              <a:buClrTx/>
              <a:buSzTx/>
              <a:tabLst/>
            </a:pPr>
            <a:r>
              <a:rPr lang="en-US" sz="1600" b="1" dirty="0">
                <a:latin typeface="+mj-lt"/>
                <a:ea typeface="ＭＳ Ｐゴシック" pitchFamily="-109" charset="-128"/>
                <a:cs typeface="ＭＳ Ｐゴシック" pitchFamily="-109" charset="-128"/>
              </a:rPr>
              <a:t> </a:t>
            </a:r>
            <a:endParaRPr kumimoji="0" lang="en-US" sz="1400" b="0" i="0" u="none" strike="noStrike" cap="none" normalizeH="0" baseline="0" dirty="0">
              <a:ln>
                <a:noFill/>
              </a:ln>
              <a:solidFill>
                <a:schemeClr val="tx1"/>
              </a:solidFill>
              <a:effectLst/>
              <a:latin typeface="+mj-lt"/>
              <a:ea typeface="ＭＳ Ｐゴシック" pitchFamily="-109" charset="-128"/>
              <a:cs typeface="ＭＳ Ｐゴシック" pitchFamily="-109" charset="-128"/>
            </a:endParaRPr>
          </a:p>
        </p:txBody>
      </p:sp>
      <p:cxnSp>
        <p:nvCxnSpPr>
          <p:cNvPr id="28" name="Straight Arrow Connector 27"/>
          <p:cNvCxnSpPr>
            <a:cxnSpLocks/>
          </p:cNvCxnSpPr>
          <p:nvPr/>
        </p:nvCxnSpPr>
        <p:spPr>
          <a:xfrm flipV="1">
            <a:off x="8093510" y="2787956"/>
            <a:ext cx="230981" cy="395366"/>
          </a:xfrm>
          <a:prstGeom prst="straightConnector1">
            <a:avLst/>
          </a:prstGeom>
          <a:ln w="3810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606798" y="2895888"/>
            <a:ext cx="0" cy="41112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7531100" y="2800327"/>
            <a:ext cx="394758" cy="374619"/>
          </a:xfrm>
          <a:prstGeom prst="straightConnector1">
            <a:avLst/>
          </a:prstGeom>
          <a:ln w="38100" cmpd="sng">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6775449" y="2800328"/>
            <a:ext cx="0" cy="838345"/>
          </a:xfrm>
          <a:prstGeom prst="straightConnector1">
            <a:avLst/>
          </a:prstGeom>
          <a:ln w="3810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itle 3">
            <a:extLst>
              <a:ext uri="{FF2B5EF4-FFF2-40B4-BE49-F238E27FC236}">
                <a16:creationId xmlns:a16="http://schemas.microsoft.com/office/drawing/2014/main" id="{48A5E94F-24FB-48EE-9648-901D8BC35BC5}"/>
              </a:ext>
            </a:extLst>
          </p:cNvPr>
          <p:cNvSpPr txBox="1">
            <a:spLocks/>
          </p:cNvSpPr>
          <p:nvPr/>
        </p:nvSpPr>
        <p:spPr>
          <a:xfrm>
            <a:off x="102677" y="1264174"/>
            <a:ext cx="9144000" cy="8330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FF0000"/>
              </a:buClr>
            </a:pPr>
            <a:r>
              <a:rPr lang="en-US" sz="2400" dirty="0">
                <a:solidFill>
                  <a:srgbClr val="002060"/>
                </a:solidFill>
                <a:latin typeface="Arial"/>
                <a:cs typeface="Arial"/>
              </a:rPr>
              <a:t>Statistical test: </a:t>
            </a:r>
          </a:p>
          <a:p>
            <a:pPr>
              <a:spcBef>
                <a:spcPts val="0"/>
              </a:spcBef>
              <a:buClr>
                <a:srgbClr val="FF0000"/>
              </a:buClr>
            </a:pPr>
            <a:r>
              <a:rPr lang="en-US" sz="2400" dirty="0">
                <a:solidFill>
                  <a:srgbClr val="002060"/>
                </a:solidFill>
                <a:latin typeface="Arial"/>
                <a:cs typeface="Arial"/>
              </a:rPr>
              <a:t>Logit with VDC and year fixed effects</a:t>
            </a:r>
          </a:p>
        </p:txBody>
      </p:sp>
      <p:sp>
        <p:nvSpPr>
          <p:cNvPr id="20" name="Title 3">
            <a:extLst>
              <a:ext uri="{FF2B5EF4-FFF2-40B4-BE49-F238E27FC236}">
                <a16:creationId xmlns:a16="http://schemas.microsoft.com/office/drawing/2014/main" id="{2934128C-4C40-4BED-BF19-3E09A22D828B}"/>
              </a:ext>
            </a:extLst>
          </p:cNvPr>
          <p:cNvSpPr txBox="1">
            <a:spLocks/>
          </p:cNvSpPr>
          <p:nvPr/>
        </p:nvSpPr>
        <p:spPr>
          <a:xfrm>
            <a:off x="102677" y="436581"/>
            <a:ext cx="8938643" cy="83309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558ED5"/>
                </a:solidFill>
                <a:latin typeface="Arial"/>
                <a:cs typeface="Arial"/>
              </a:rPr>
              <a:t>How is production </a:t>
            </a:r>
            <a:r>
              <a:rPr lang="en-US" sz="4000" b="1" i="1" dirty="0">
                <a:solidFill>
                  <a:srgbClr val="558ED5"/>
                </a:solidFill>
                <a:latin typeface="Arial"/>
                <a:cs typeface="Arial"/>
              </a:rPr>
              <a:t>of each group </a:t>
            </a:r>
          </a:p>
          <a:p>
            <a:r>
              <a:rPr lang="en-US" sz="4000" b="1" dirty="0">
                <a:solidFill>
                  <a:srgbClr val="558ED5"/>
                </a:solidFill>
                <a:latin typeface="Arial"/>
                <a:cs typeface="Arial"/>
              </a:rPr>
              <a:t>linked to dietary intake of that group?</a:t>
            </a:r>
          </a:p>
        </p:txBody>
      </p:sp>
      <p:sp>
        <p:nvSpPr>
          <p:cNvPr id="23" name="Rectangle 22">
            <a:extLst>
              <a:ext uri="{FF2B5EF4-FFF2-40B4-BE49-F238E27FC236}">
                <a16:creationId xmlns:a16="http://schemas.microsoft.com/office/drawing/2014/main" id="{AB9A1C03-C19F-4F25-8670-E9749F4B26A8}"/>
              </a:ext>
            </a:extLst>
          </p:cNvPr>
          <p:cNvSpPr/>
          <p:nvPr/>
        </p:nvSpPr>
        <p:spPr bwMode="auto">
          <a:xfrm>
            <a:off x="1078303" y="4706537"/>
            <a:ext cx="3519576" cy="112987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600" b="1" dirty="0">
                <a:solidFill>
                  <a:srgbClr val="0070C0"/>
                </a:solidFill>
                <a:latin typeface="Arial"/>
                <a:ea typeface="ＭＳ Ｐゴシック" pitchFamily="-109" charset="-128"/>
                <a:cs typeface="Arial"/>
              </a:rPr>
              <a:t>Farm production</a:t>
            </a:r>
          </a:p>
          <a:p>
            <a:pPr defTabSz="914400" eaLnBrk="0" fontAlgn="base" hangingPunct="0">
              <a:spcBef>
                <a:spcPct val="0"/>
              </a:spcBef>
              <a:spcAft>
                <a:spcPct val="0"/>
              </a:spcAft>
            </a:pPr>
            <a:r>
              <a:rPr lang="en-US" sz="1600" b="1" dirty="0">
                <a:solidFill>
                  <a:srgbClr val="0070C0"/>
                </a:solidFill>
                <a:latin typeface="Arial"/>
                <a:ea typeface="ＭＳ Ｐゴシック" pitchFamily="-109" charset="-128"/>
                <a:cs typeface="Arial"/>
              </a:rPr>
              <a:t> predictor variable</a:t>
            </a:r>
            <a:r>
              <a:rPr lang="en-US" sz="1600" b="1" dirty="0">
                <a:solidFill>
                  <a:srgbClr val="0070C0"/>
                </a:solidFill>
                <a:latin typeface="Arial"/>
                <a:cs typeface="Arial"/>
              </a:rPr>
              <a:t>:</a:t>
            </a:r>
          </a:p>
          <a:p>
            <a:pPr marL="285750" indent="-285750">
              <a:buFont typeface="Wingdings" charset="2"/>
              <a:buChar char="§"/>
            </a:pPr>
            <a:r>
              <a:rPr lang="en-US" sz="1600" dirty="0">
                <a:solidFill>
                  <a:srgbClr val="0070C0"/>
                </a:solidFill>
                <a:latin typeface="Arial"/>
                <a:cs typeface="Arial"/>
              </a:rPr>
              <a:t>Production of that same food group (from 1 to 7)</a:t>
            </a:r>
          </a:p>
        </p:txBody>
      </p:sp>
      <p:sp>
        <p:nvSpPr>
          <p:cNvPr id="26" name="Rectangle 25">
            <a:extLst>
              <a:ext uri="{FF2B5EF4-FFF2-40B4-BE49-F238E27FC236}">
                <a16:creationId xmlns:a16="http://schemas.microsoft.com/office/drawing/2014/main" id="{EC3BA54B-8656-426F-83FF-FE5A3241E617}"/>
              </a:ext>
            </a:extLst>
          </p:cNvPr>
          <p:cNvSpPr/>
          <p:nvPr/>
        </p:nvSpPr>
        <p:spPr bwMode="auto">
          <a:xfrm>
            <a:off x="2273299" y="3349602"/>
            <a:ext cx="2218683" cy="84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600" b="1" dirty="0">
                <a:solidFill>
                  <a:srgbClr val="0070C0"/>
                </a:solidFill>
                <a:latin typeface="Arial"/>
                <a:ea typeface="ＭＳ Ｐゴシック" pitchFamily="-109" charset="-128"/>
                <a:cs typeface="Arial"/>
              </a:rPr>
              <a:t>Mediating variable</a:t>
            </a:r>
            <a:r>
              <a:rPr lang="en-US" sz="1600" b="1" dirty="0">
                <a:solidFill>
                  <a:srgbClr val="0070C0"/>
                </a:solidFill>
                <a:latin typeface="Arial"/>
                <a:cs typeface="Arial"/>
              </a:rPr>
              <a:t>:</a:t>
            </a:r>
          </a:p>
          <a:p>
            <a:r>
              <a:rPr lang="en-US" sz="1600" dirty="0">
                <a:solidFill>
                  <a:srgbClr val="0070C0"/>
                </a:solidFill>
                <a:latin typeface="Arial"/>
                <a:cs typeface="Arial"/>
              </a:rPr>
              <a:t>Wealth quintile (1-5)</a:t>
            </a:r>
          </a:p>
        </p:txBody>
      </p:sp>
      <p:sp>
        <p:nvSpPr>
          <p:cNvPr id="27" name="Rectangle 26">
            <a:extLst>
              <a:ext uri="{FF2B5EF4-FFF2-40B4-BE49-F238E27FC236}">
                <a16:creationId xmlns:a16="http://schemas.microsoft.com/office/drawing/2014/main" id="{B0871054-B6DF-43E0-9CCF-E8DAD9BBC4F3}"/>
              </a:ext>
            </a:extLst>
          </p:cNvPr>
          <p:cNvSpPr/>
          <p:nvPr/>
        </p:nvSpPr>
        <p:spPr bwMode="auto">
          <a:xfrm>
            <a:off x="2893710" y="4051939"/>
            <a:ext cx="1979269" cy="63279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600" b="1" dirty="0">
                <a:solidFill>
                  <a:srgbClr val="0070C0"/>
                </a:solidFill>
                <a:latin typeface="Arial"/>
                <a:ea typeface="ＭＳ Ｐゴシック" pitchFamily="-109" charset="-128"/>
                <a:cs typeface="Arial"/>
              </a:rPr>
              <a:t>Interaction term</a:t>
            </a:r>
          </a:p>
          <a:p>
            <a:pPr defTabSz="914400" eaLnBrk="0" fontAlgn="base" hangingPunct="0">
              <a:spcBef>
                <a:spcPct val="0"/>
              </a:spcBef>
              <a:spcAft>
                <a:spcPct val="0"/>
              </a:spcAft>
            </a:pPr>
            <a:r>
              <a:rPr lang="en-US" sz="1600" dirty="0">
                <a:solidFill>
                  <a:srgbClr val="0070C0"/>
                </a:solidFill>
                <a:latin typeface="Arial"/>
                <a:cs typeface="Arial"/>
              </a:rPr>
              <a:t>to test for mediation</a:t>
            </a:r>
          </a:p>
        </p:txBody>
      </p:sp>
      <p:graphicFrame>
        <p:nvGraphicFramePr>
          <p:cNvPr id="29" name="Table 28">
            <a:extLst>
              <a:ext uri="{FF2B5EF4-FFF2-40B4-BE49-F238E27FC236}">
                <a16:creationId xmlns:a16="http://schemas.microsoft.com/office/drawing/2014/main" id="{F2B090B3-5C8D-41A2-BA56-C9EFC368EE95}"/>
              </a:ext>
            </a:extLst>
          </p:cNvPr>
          <p:cNvGraphicFramePr>
            <a:graphicFrameLocks noGrp="1"/>
          </p:cNvGraphicFramePr>
          <p:nvPr>
            <p:extLst>
              <p:ext uri="{D42A27DB-BD31-4B8C-83A1-F6EECF244321}">
                <p14:modId xmlns:p14="http://schemas.microsoft.com/office/powerpoint/2010/main" val="179406236"/>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tx2">
                              <a:lumMod val="60000"/>
                              <a:lumOff val="40000"/>
                            </a:schemeClr>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22562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0" y="576319"/>
            <a:ext cx="9143999" cy="1063135"/>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6600"/>
                </a:solidFill>
              </a:rPr>
              <a:t> </a:t>
            </a:r>
            <a:r>
              <a:rPr lang="en-US" sz="4200" b="1" dirty="0">
                <a:solidFill>
                  <a:srgbClr val="558ED5"/>
                </a:solidFill>
                <a:latin typeface="Arial"/>
                <a:cs typeface="Arial"/>
              </a:rPr>
              <a:t>Household food production diversity is positively associated with child dietary diversity for older children in poorer households</a:t>
            </a:r>
          </a:p>
        </p:txBody>
      </p:sp>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2600354377"/>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tx2">
                              <a:lumMod val="60000"/>
                              <a:lumOff val="40000"/>
                            </a:schemeClr>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4248510183"/>
              </p:ext>
            </p:extLst>
          </p:nvPr>
        </p:nvGraphicFramePr>
        <p:xfrm>
          <a:off x="876300" y="1867323"/>
          <a:ext cx="7531099" cy="4165938"/>
        </p:xfrm>
        <a:graphic>
          <a:graphicData uri="http://schemas.openxmlformats.org/drawingml/2006/table">
            <a:tbl>
              <a:tblPr firstRow="1" bandRow="1">
                <a:tableStyleId>{5C22544A-7EE6-4342-B048-85BDC9FD1C3A}</a:tableStyleId>
              </a:tblPr>
              <a:tblGrid>
                <a:gridCol w="1987670">
                  <a:extLst>
                    <a:ext uri="{9D8B030D-6E8A-4147-A177-3AD203B41FA5}">
                      <a16:colId xmlns:a16="http://schemas.microsoft.com/office/drawing/2014/main" val="20000"/>
                    </a:ext>
                  </a:extLst>
                </a:gridCol>
                <a:gridCol w="1036068">
                  <a:extLst>
                    <a:ext uri="{9D8B030D-6E8A-4147-A177-3AD203B41FA5}">
                      <a16:colId xmlns:a16="http://schemas.microsoft.com/office/drawing/2014/main" val="20001"/>
                    </a:ext>
                  </a:extLst>
                </a:gridCol>
                <a:gridCol w="1235788">
                  <a:extLst>
                    <a:ext uri="{9D8B030D-6E8A-4147-A177-3AD203B41FA5}">
                      <a16:colId xmlns:a16="http://schemas.microsoft.com/office/drawing/2014/main" val="20002"/>
                    </a:ext>
                  </a:extLst>
                </a:gridCol>
                <a:gridCol w="1205490">
                  <a:extLst>
                    <a:ext uri="{9D8B030D-6E8A-4147-A177-3AD203B41FA5}">
                      <a16:colId xmlns:a16="http://schemas.microsoft.com/office/drawing/2014/main" val="20003"/>
                    </a:ext>
                  </a:extLst>
                </a:gridCol>
                <a:gridCol w="1020408">
                  <a:extLst>
                    <a:ext uri="{9D8B030D-6E8A-4147-A177-3AD203B41FA5}">
                      <a16:colId xmlns:a16="http://schemas.microsoft.com/office/drawing/2014/main" val="20004"/>
                    </a:ext>
                  </a:extLst>
                </a:gridCol>
                <a:gridCol w="1045675">
                  <a:extLst>
                    <a:ext uri="{9D8B030D-6E8A-4147-A177-3AD203B41FA5}">
                      <a16:colId xmlns:a16="http://schemas.microsoft.com/office/drawing/2014/main" val="20005"/>
                    </a:ext>
                  </a:extLst>
                </a:gridCol>
              </a:tblGrid>
              <a:tr h="360973">
                <a:tc>
                  <a:txBody>
                    <a:bodyPr/>
                    <a:lstStyle/>
                    <a:p>
                      <a:pPr marL="0" marR="0">
                        <a:spcBef>
                          <a:spcPts val="0"/>
                        </a:spcBef>
                        <a:spcAft>
                          <a:spcPts val="0"/>
                        </a:spcAft>
                      </a:pPr>
                      <a:r>
                        <a:rPr lang="en-US" sz="1400" dirty="0">
                          <a:effectLst/>
                          <a:latin typeface="Arial"/>
                          <a:ea typeface="ＭＳ 明朝"/>
                          <a:cs typeface="Arial"/>
                        </a:rPr>
                        <a:t> </a:t>
                      </a:r>
                    </a:p>
                  </a:txBody>
                  <a:tcPr marL="47625" marR="47625" marT="0" marB="0">
                    <a:solidFill>
                      <a:srgbClr val="F2F2F2"/>
                    </a:solidFill>
                  </a:tcPr>
                </a:tc>
                <a:tc>
                  <a:txBody>
                    <a:bodyPr/>
                    <a:lstStyle/>
                    <a:p>
                      <a:pPr marL="0" marR="0" algn="ctr">
                        <a:spcBef>
                          <a:spcPts val="0"/>
                        </a:spcBef>
                        <a:spcAft>
                          <a:spcPts val="0"/>
                        </a:spcAft>
                      </a:pPr>
                      <a:r>
                        <a:rPr lang="en-US" sz="1400" b="1" dirty="0">
                          <a:solidFill>
                            <a:srgbClr val="000000"/>
                          </a:solidFill>
                          <a:effectLst/>
                          <a:latin typeface="Arial"/>
                          <a:ea typeface="ＭＳ 明朝"/>
                          <a:cs typeface="Arial"/>
                        </a:rPr>
                        <a:t>(1)</a:t>
                      </a:r>
                    </a:p>
                  </a:txBody>
                  <a:tcPr marL="47625" marR="47625" marT="0" marB="0">
                    <a:solidFill>
                      <a:srgbClr val="F2F2F2"/>
                    </a:solidFill>
                  </a:tcPr>
                </a:tc>
                <a:tc>
                  <a:txBody>
                    <a:bodyPr/>
                    <a:lstStyle/>
                    <a:p>
                      <a:pPr marL="0" marR="0" algn="ctr">
                        <a:spcBef>
                          <a:spcPts val="0"/>
                        </a:spcBef>
                        <a:spcAft>
                          <a:spcPts val="0"/>
                        </a:spcAft>
                      </a:pPr>
                      <a:r>
                        <a:rPr lang="en-US" sz="1400" b="1" dirty="0">
                          <a:solidFill>
                            <a:srgbClr val="000000"/>
                          </a:solidFill>
                          <a:effectLst/>
                          <a:latin typeface="Arial"/>
                          <a:ea typeface="ＭＳ 明朝"/>
                          <a:cs typeface="Arial"/>
                        </a:rPr>
                        <a:t>(2)</a:t>
                      </a:r>
                    </a:p>
                  </a:txBody>
                  <a:tcPr marL="47625" marR="47625" marT="0" marB="0">
                    <a:solidFill>
                      <a:srgbClr val="F2F2F2"/>
                    </a:solidFill>
                  </a:tcPr>
                </a:tc>
                <a:tc>
                  <a:txBody>
                    <a:bodyPr/>
                    <a:lstStyle/>
                    <a:p>
                      <a:pPr marL="0" marR="0" algn="ctr">
                        <a:spcBef>
                          <a:spcPts val="0"/>
                        </a:spcBef>
                        <a:spcAft>
                          <a:spcPts val="0"/>
                        </a:spcAft>
                      </a:pPr>
                      <a:r>
                        <a:rPr lang="en-US" sz="1400" b="1" dirty="0">
                          <a:solidFill>
                            <a:srgbClr val="000000"/>
                          </a:solidFill>
                          <a:effectLst/>
                          <a:latin typeface="Arial"/>
                          <a:ea typeface="ＭＳ 明朝"/>
                          <a:cs typeface="Arial"/>
                        </a:rPr>
                        <a:t>(3)</a:t>
                      </a:r>
                    </a:p>
                  </a:txBody>
                  <a:tcPr marL="47625" marR="47625" marT="0" marB="0">
                    <a:solidFill>
                      <a:srgbClr val="F2F2F2"/>
                    </a:solidFill>
                  </a:tcPr>
                </a:tc>
                <a:tc>
                  <a:txBody>
                    <a:bodyPr/>
                    <a:lstStyle/>
                    <a:p>
                      <a:pPr marL="0" marR="0" algn="ctr">
                        <a:spcBef>
                          <a:spcPts val="0"/>
                        </a:spcBef>
                        <a:spcAft>
                          <a:spcPts val="0"/>
                        </a:spcAft>
                      </a:pPr>
                      <a:r>
                        <a:rPr lang="en-US" sz="1400" b="1" dirty="0">
                          <a:solidFill>
                            <a:srgbClr val="000000"/>
                          </a:solidFill>
                          <a:effectLst/>
                          <a:latin typeface="Arial"/>
                          <a:ea typeface="ＭＳ 明朝"/>
                          <a:cs typeface="Arial"/>
                        </a:rPr>
                        <a:t>(4)</a:t>
                      </a:r>
                    </a:p>
                  </a:txBody>
                  <a:tcPr marL="47625" marR="47625" marT="0" marB="0">
                    <a:solidFill>
                      <a:srgbClr val="F2F2F2"/>
                    </a:solidFill>
                  </a:tcPr>
                </a:tc>
                <a:tc>
                  <a:txBody>
                    <a:bodyPr/>
                    <a:lstStyle/>
                    <a:p>
                      <a:pPr marL="0" marR="0" algn="ctr">
                        <a:spcBef>
                          <a:spcPts val="0"/>
                        </a:spcBef>
                        <a:spcAft>
                          <a:spcPts val="0"/>
                        </a:spcAft>
                      </a:pPr>
                      <a:r>
                        <a:rPr lang="en-US" sz="1400" b="1" dirty="0">
                          <a:solidFill>
                            <a:srgbClr val="000000"/>
                          </a:solidFill>
                          <a:effectLst/>
                          <a:latin typeface="Arial"/>
                          <a:ea typeface="ＭＳ 明朝"/>
                          <a:cs typeface="Arial"/>
                        </a:rPr>
                        <a:t>(5)</a:t>
                      </a:r>
                    </a:p>
                  </a:txBody>
                  <a:tcPr marL="47625" marR="47625" marT="0" marB="0">
                    <a:solidFill>
                      <a:srgbClr val="F2F2F2"/>
                    </a:solidFill>
                  </a:tcPr>
                </a:tc>
                <a:extLst>
                  <a:ext uri="{0D108BD9-81ED-4DB2-BD59-A6C34878D82A}">
                    <a16:rowId xmlns:a16="http://schemas.microsoft.com/office/drawing/2014/main" val="10000"/>
                  </a:ext>
                </a:extLst>
              </a:tr>
              <a:tr h="623049">
                <a:tc>
                  <a:txBody>
                    <a:bodyPr/>
                    <a:lstStyle/>
                    <a:p>
                      <a:pPr marL="0" marR="0">
                        <a:spcBef>
                          <a:spcPts val="0"/>
                        </a:spcBef>
                        <a:spcAft>
                          <a:spcPts val="0"/>
                        </a:spcAft>
                      </a:pPr>
                      <a:r>
                        <a:rPr lang="en-US" sz="1400">
                          <a:effectLst/>
                          <a:latin typeface="Arial"/>
                          <a:ea typeface="ＭＳ 明朝"/>
                          <a:cs typeface="Arial"/>
                        </a:rPr>
                        <a:t> </a:t>
                      </a:r>
                    </a:p>
                  </a:txBody>
                  <a:tcPr marL="47625" marR="47625" marT="0" marB="0">
                    <a:solidFill>
                      <a:srgbClr val="F2F2F2"/>
                    </a:solidFill>
                  </a:tcPr>
                </a:tc>
                <a:tc>
                  <a:txBody>
                    <a:bodyPr/>
                    <a:lstStyle/>
                    <a:p>
                      <a:pPr marL="0" marR="0" algn="ctr">
                        <a:spcBef>
                          <a:spcPts val="0"/>
                        </a:spcBef>
                        <a:spcAft>
                          <a:spcPts val="0"/>
                        </a:spcAft>
                      </a:pPr>
                      <a:r>
                        <a:rPr lang="en-US" sz="1400" b="0" dirty="0">
                          <a:effectLst/>
                          <a:latin typeface="Arial"/>
                          <a:ea typeface="ＭＳ 明朝"/>
                          <a:cs typeface="Arial"/>
                        </a:rPr>
                        <a:t>MDDC ≥4 </a:t>
                      </a:r>
                    </a:p>
                    <a:p>
                      <a:pPr marL="0" marR="0" algn="ctr">
                        <a:spcBef>
                          <a:spcPts val="0"/>
                        </a:spcBef>
                        <a:spcAft>
                          <a:spcPts val="0"/>
                        </a:spcAft>
                      </a:pPr>
                      <a:r>
                        <a:rPr lang="en-US" sz="1400" b="0" dirty="0">
                          <a:effectLst/>
                          <a:latin typeface="Arial"/>
                          <a:ea typeface="ＭＳ 明朝"/>
                          <a:cs typeface="Arial"/>
                        </a:rPr>
                        <a:t>6-11 mo.</a:t>
                      </a:r>
                    </a:p>
                  </a:txBody>
                  <a:tcPr marL="47625" marR="47625" marT="0" marB="0">
                    <a:solidFill>
                      <a:srgbClr val="F2F2F2"/>
                    </a:solidFill>
                  </a:tcPr>
                </a:tc>
                <a:tc>
                  <a:txBody>
                    <a:bodyPr/>
                    <a:lstStyle/>
                    <a:p>
                      <a:pPr marL="0" marR="0" algn="ctr">
                        <a:spcBef>
                          <a:spcPts val="0"/>
                        </a:spcBef>
                        <a:spcAft>
                          <a:spcPts val="0"/>
                        </a:spcAft>
                      </a:pPr>
                      <a:r>
                        <a:rPr lang="en-US" sz="1400" b="0" dirty="0">
                          <a:effectLst/>
                          <a:latin typeface="Arial"/>
                          <a:ea typeface="ＭＳ 明朝"/>
                          <a:cs typeface="Arial"/>
                        </a:rPr>
                        <a:t>MDDC ≥4 </a:t>
                      </a:r>
                    </a:p>
                    <a:p>
                      <a:pPr marL="0" marR="0" algn="ctr">
                        <a:spcBef>
                          <a:spcPts val="0"/>
                        </a:spcBef>
                        <a:spcAft>
                          <a:spcPts val="0"/>
                        </a:spcAft>
                      </a:pPr>
                      <a:r>
                        <a:rPr lang="en-US" sz="1400" b="0" dirty="0">
                          <a:effectLst/>
                          <a:latin typeface="Arial"/>
                          <a:ea typeface="ＭＳ 明朝"/>
                          <a:cs typeface="Arial"/>
                        </a:rPr>
                        <a:t>12-17 mo.</a:t>
                      </a:r>
                    </a:p>
                    <a:p>
                      <a:pPr marL="0" marR="0" algn="ctr">
                        <a:spcBef>
                          <a:spcPts val="0"/>
                        </a:spcBef>
                        <a:spcAft>
                          <a:spcPts val="0"/>
                        </a:spcAft>
                      </a:pPr>
                      <a:endParaRPr lang="en-US" sz="1400" b="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b="0" dirty="0">
                          <a:effectLst/>
                          <a:latin typeface="Arial"/>
                          <a:ea typeface="ＭＳ 明朝"/>
                          <a:cs typeface="Arial"/>
                        </a:rPr>
                        <a:t>MDDC ≥4 </a:t>
                      </a:r>
                    </a:p>
                    <a:p>
                      <a:pPr marL="0" marR="0" algn="ctr">
                        <a:spcBef>
                          <a:spcPts val="0"/>
                        </a:spcBef>
                        <a:spcAft>
                          <a:spcPts val="0"/>
                        </a:spcAft>
                      </a:pPr>
                      <a:r>
                        <a:rPr lang="en-US" sz="1400" b="0" dirty="0">
                          <a:effectLst/>
                          <a:latin typeface="Arial"/>
                          <a:ea typeface="ＭＳ 明朝"/>
                          <a:cs typeface="Arial"/>
                        </a:rPr>
                        <a:t>18-23 mo.</a:t>
                      </a:r>
                    </a:p>
                  </a:txBody>
                  <a:tcPr marL="47625" marR="47625" marT="0" marB="0">
                    <a:solidFill>
                      <a:srgbClr val="F2F2F2"/>
                    </a:solidFill>
                  </a:tcPr>
                </a:tc>
                <a:tc>
                  <a:txBody>
                    <a:bodyPr/>
                    <a:lstStyle/>
                    <a:p>
                      <a:pPr marL="0" marR="0" algn="ctr">
                        <a:spcBef>
                          <a:spcPts val="0"/>
                        </a:spcBef>
                        <a:spcAft>
                          <a:spcPts val="0"/>
                        </a:spcAft>
                      </a:pPr>
                      <a:r>
                        <a:rPr lang="en-US" sz="1400" b="0" dirty="0">
                          <a:effectLst/>
                          <a:latin typeface="Arial"/>
                          <a:ea typeface="ＭＳ 明朝"/>
                          <a:cs typeface="Arial"/>
                        </a:rPr>
                        <a:t>MDDC ≥4 </a:t>
                      </a:r>
                    </a:p>
                    <a:p>
                      <a:pPr marL="0" marR="0" algn="ctr">
                        <a:spcBef>
                          <a:spcPts val="0"/>
                        </a:spcBef>
                        <a:spcAft>
                          <a:spcPts val="0"/>
                        </a:spcAft>
                      </a:pPr>
                      <a:r>
                        <a:rPr lang="en-US" sz="1400" b="0" dirty="0">
                          <a:effectLst/>
                          <a:latin typeface="Arial"/>
                          <a:ea typeface="ＭＳ 明朝"/>
                          <a:cs typeface="Arial"/>
                        </a:rPr>
                        <a:t> 6-23 mo.</a:t>
                      </a:r>
                    </a:p>
                  </a:txBody>
                  <a:tcPr marL="47625" marR="47625" marT="0" marB="0">
                    <a:solidFill>
                      <a:srgbClr val="F2F2F2"/>
                    </a:solidFill>
                  </a:tcPr>
                </a:tc>
                <a:tc>
                  <a:txBody>
                    <a:bodyPr/>
                    <a:lstStyle/>
                    <a:p>
                      <a:pPr marL="0" marR="0" algn="ctr">
                        <a:spcBef>
                          <a:spcPts val="0"/>
                        </a:spcBef>
                        <a:spcAft>
                          <a:spcPts val="0"/>
                        </a:spcAft>
                      </a:pPr>
                      <a:r>
                        <a:rPr lang="en-US" sz="1400" b="0" dirty="0">
                          <a:effectLst/>
                          <a:latin typeface="Arial"/>
                          <a:ea typeface="ＭＳ 明朝"/>
                          <a:cs typeface="Arial"/>
                        </a:rPr>
                        <a:t>MDDC ≥4 </a:t>
                      </a:r>
                    </a:p>
                    <a:p>
                      <a:pPr marL="0" marR="0" algn="ctr">
                        <a:spcBef>
                          <a:spcPts val="0"/>
                        </a:spcBef>
                        <a:spcAft>
                          <a:spcPts val="0"/>
                        </a:spcAft>
                      </a:pPr>
                      <a:r>
                        <a:rPr lang="en-US" sz="1400" b="0" dirty="0">
                          <a:effectLst/>
                          <a:latin typeface="Arial"/>
                          <a:ea typeface="ＭＳ 明朝"/>
                          <a:cs typeface="Arial"/>
                        </a:rPr>
                        <a:t>24-59 mo.</a:t>
                      </a:r>
                    </a:p>
                  </a:txBody>
                  <a:tcPr marL="47625" marR="47625" marT="0" marB="0">
                    <a:solidFill>
                      <a:srgbClr val="F2F2F2"/>
                    </a:solidFill>
                  </a:tcPr>
                </a:tc>
                <a:extLst>
                  <a:ext uri="{0D108BD9-81ED-4DB2-BD59-A6C34878D82A}">
                    <a16:rowId xmlns:a16="http://schemas.microsoft.com/office/drawing/2014/main" val="10001"/>
                  </a:ext>
                </a:extLst>
              </a:tr>
              <a:tr h="600717">
                <a:tc>
                  <a:txBody>
                    <a:bodyPr/>
                    <a:lstStyle/>
                    <a:p>
                      <a:pPr marL="0" marR="0">
                        <a:spcBef>
                          <a:spcPts val="0"/>
                        </a:spcBef>
                        <a:spcAft>
                          <a:spcPts val="0"/>
                        </a:spcAft>
                      </a:pPr>
                      <a:r>
                        <a:rPr lang="en-US" sz="1400" dirty="0">
                          <a:effectLst/>
                          <a:latin typeface="Arial"/>
                          <a:ea typeface="ＭＳ 明朝"/>
                          <a:cs typeface="Arial"/>
                        </a:rPr>
                        <a:t>Number of food groups grown (0-7)</a:t>
                      </a:r>
                    </a:p>
                  </a:txBody>
                  <a:tcPr marL="47625" marR="47625" marT="0" marB="0">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0.183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(0.17)</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-0.086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(0.20)</a:t>
                      </a: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0.430***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effectLst/>
                          <a:latin typeface="Arial"/>
                          <a:ea typeface="ＭＳ 明朝"/>
                          <a:cs typeface="Arial"/>
                        </a:rPr>
                        <a:t>(0.13)</a:t>
                      </a:r>
                    </a:p>
                    <a:p>
                      <a:pPr marL="0" marR="0" algn="ctr">
                        <a:spcBef>
                          <a:spcPts val="0"/>
                        </a:spcBef>
                        <a:spcAft>
                          <a:spcPts val="0"/>
                        </a:spcAft>
                      </a:pPr>
                      <a:endParaRPr lang="en-US" sz="14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solidFill>
                            <a:schemeClr val="bg1">
                              <a:lumMod val="65000"/>
                            </a:schemeClr>
                          </a:solidFill>
                          <a:effectLst/>
                          <a:latin typeface="Arial"/>
                          <a:ea typeface="ＭＳ 明朝"/>
                          <a:cs typeface="Arial"/>
                        </a:rPr>
                        <a:t>0.139</a:t>
                      </a:r>
                    </a:p>
                    <a:p>
                      <a:pPr marL="0" marR="0" algn="ctr">
                        <a:spcBef>
                          <a:spcPts val="0"/>
                        </a:spcBef>
                        <a:spcAft>
                          <a:spcPts val="0"/>
                        </a:spcAft>
                      </a:pPr>
                      <a:r>
                        <a:rPr lang="en-US" sz="1400" dirty="0">
                          <a:solidFill>
                            <a:schemeClr val="bg1">
                              <a:lumMod val="65000"/>
                            </a:schemeClr>
                          </a:solidFill>
                          <a:effectLst/>
                          <a:latin typeface="Arial"/>
                          <a:ea typeface="ＭＳ 明朝"/>
                          <a:cs typeface="Arial"/>
                        </a:rPr>
                        <a:t>(0.10)</a:t>
                      </a: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0.253***</a:t>
                      </a:r>
                    </a:p>
                    <a:p>
                      <a:pPr marL="0" marR="0" algn="ctr">
                        <a:spcBef>
                          <a:spcPts val="0"/>
                        </a:spcBef>
                        <a:spcAft>
                          <a:spcPts val="0"/>
                        </a:spcAft>
                      </a:pPr>
                      <a:r>
                        <a:rPr lang="en-US" sz="1400" dirty="0">
                          <a:effectLst/>
                          <a:latin typeface="Arial"/>
                          <a:ea typeface="ＭＳ 明朝"/>
                          <a:cs typeface="Arial"/>
                        </a:rPr>
                        <a:t>(0.09)</a:t>
                      </a:r>
                    </a:p>
                  </a:txBody>
                  <a:tcPr marL="47625" marR="47625" marT="0" marB="0">
                    <a:solidFill>
                      <a:srgbClr val="F2F2F2"/>
                    </a:solidFill>
                  </a:tcPr>
                </a:tc>
                <a:extLst>
                  <a:ext uri="{0D108BD9-81ED-4DB2-BD59-A6C34878D82A}">
                    <a16:rowId xmlns:a16="http://schemas.microsoft.com/office/drawing/2014/main" val="10002"/>
                  </a:ext>
                </a:extLst>
              </a:tr>
              <a:tr h="644619">
                <a:tc>
                  <a:txBody>
                    <a:bodyPr/>
                    <a:lstStyle/>
                    <a:p>
                      <a:pPr marL="0" marR="0">
                        <a:spcBef>
                          <a:spcPts val="0"/>
                        </a:spcBef>
                        <a:spcAft>
                          <a:spcPts val="0"/>
                        </a:spcAft>
                      </a:pPr>
                      <a:r>
                        <a:rPr lang="en-US" sz="1400" dirty="0">
                          <a:effectLst/>
                          <a:latin typeface="Arial"/>
                          <a:ea typeface="ＭＳ 明朝"/>
                          <a:cs typeface="Arial"/>
                        </a:rPr>
                        <a:t>Quintile of household wealth (1-5)</a:t>
                      </a:r>
                    </a:p>
                  </a:txBody>
                  <a:tcPr marL="47625" marR="47625" marT="0" marB="0">
                    <a:solidFill>
                      <a:srgbClr val="F2F2F2"/>
                    </a:solidFill>
                  </a:tcPr>
                </a:tc>
                <a:tc>
                  <a:txBody>
                    <a:bodyPr/>
                    <a:lstStyle/>
                    <a:p>
                      <a:pPr marL="0" marR="0" algn="ctr">
                        <a:spcBef>
                          <a:spcPts val="0"/>
                        </a:spcBef>
                        <a:spcAft>
                          <a:spcPts val="0"/>
                        </a:spcAft>
                      </a:pPr>
                      <a:r>
                        <a:rPr lang="en-US" sz="1400" dirty="0">
                          <a:solidFill>
                            <a:schemeClr val="bg1">
                              <a:lumMod val="65000"/>
                            </a:schemeClr>
                          </a:solidFill>
                          <a:effectLst/>
                          <a:latin typeface="Arial"/>
                          <a:ea typeface="ＭＳ 明朝"/>
                          <a:cs typeface="Arial"/>
                        </a:rPr>
                        <a:t>0.218</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(0.31)</a:t>
                      </a:r>
                    </a:p>
                    <a:p>
                      <a:pPr marL="0" marR="0" algn="ctr">
                        <a:spcBef>
                          <a:spcPts val="0"/>
                        </a:spcBef>
                        <a:spcAft>
                          <a:spcPts val="0"/>
                        </a:spcAft>
                      </a:pPr>
                      <a:endParaRPr lang="en-US" sz="14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solidFill>
                            <a:schemeClr val="bg1">
                              <a:lumMod val="65000"/>
                            </a:schemeClr>
                          </a:solidFill>
                          <a:effectLst/>
                          <a:latin typeface="Arial"/>
                          <a:ea typeface="ＭＳ 明朝"/>
                          <a:cs typeface="Arial"/>
                        </a:rPr>
                        <a:t>-0.034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(0.34)</a:t>
                      </a:r>
                    </a:p>
                    <a:p>
                      <a:pPr marL="0" marR="0" algn="ctr">
                        <a:spcBef>
                          <a:spcPts val="0"/>
                        </a:spcBef>
                        <a:spcAft>
                          <a:spcPts val="0"/>
                        </a:spcAft>
                      </a:pPr>
                      <a:endParaRPr lang="en-US" sz="14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0.786***</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effectLst/>
                          <a:latin typeface="Arial"/>
                          <a:ea typeface="ＭＳ 明朝"/>
                          <a:cs typeface="Arial"/>
                        </a:rPr>
                        <a:t>(0.20)</a:t>
                      </a:r>
                    </a:p>
                    <a:p>
                      <a:pPr marL="0" marR="0" algn="ctr">
                        <a:spcBef>
                          <a:spcPts val="0"/>
                        </a:spcBef>
                        <a:spcAft>
                          <a:spcPts val="0"/>
                        </a:spcAft>
                      </a:pPr>
                      <a:endParaRPr lang="en-US" sz="14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solidFill>
                            <a:schemeClr val="bg1">
                              <a:lumMod val="65000"/>
                            </a:schemeClr>
                          </a:solidFill>
                          <a:effectLst/>
                          <a:latin typeface="Arial"/>
                          <a:ea typeface="ＭＳ 明朝"/>
                          <a:cs typeface="Arial"/>
                        </a:rPr>
                        <a:t>0.232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(0.18)</a:t>
                      </a:r>
                    </a:p>
                    <a:p>
                      <a:pPr marL="0" marR="0" algn="ctr">
                        <a:spcBef>
                          <a:spcPts val="0"/>
                        </a:spcBef>
                        <a:spcAft>
                          <a:spcPts val="0"/>
                        </a:spcAft>
                      </a:pPr>
                      <a:endParaRPr lang="en-US" sz="14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0.497***</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effectLst/>
                          <a:latin typeface="Arial"/>
                          <a:ea typeface="ＭＳ 明朝"/>
                          <a:cs typeface="Arial"/>
                        </a:rPr>
                        <a:t>(0.19)</a:t>
                      </a:r>
                    </a:p>
                    <a:p>
                      <a:pPr marL="0" marR="0" algn="ctr">
                        <a:spcBef>
                          <a:spcPts val="0"/>
                        </a:spcBef>
                        <a:spcAft>
                          <a:spcPts val="0"/>
                        </a:spcAft>
                      </a:pPr>
                      <a:endParaRPr lang="en-US" sz="1400" dirty="0">
                        <a:effectLst/>
                        <a:latin typeface="Arial"/>
                        <a:ea typeface="ＭＳ 明朝"/>
                        <a:cs typeface="Arial"/>
                      </a:endParaRPr>
                    </a:p>
                  </a:txBody>
                  <a:tcPr marL="47625" marR="47625" marT="0" marB="0">
                    <a:solidFill>
                      <a:srgbClr val="F2F2F2"/>
                    </a:solidFill>
                  </a:tcPr>
                </a:tc>
                <a:extLst>
                  <a:ext uri="{0D108BD9-81ED-4DB2-BD59-A6C34878D82A}">
                    <a16:rowId xmlns:a16="http://schemas.microsoft.com/office/drawing/2014/main" val="10003"/>
                  </a:ext>
                </a:extLst>
              </a:tr>
              <a:tr h="623049">
                <a:tc>
                  <a:txBody>
                    <a:bodyPr/>
                    <a:lstStyle/>
                    <a:p>
                      <a:pPr marL="0" marR="0">
                        <a:spcBef>
                          <a:spcPts val="0"/>
                        </a:spcBef>
                        <a:spcAft>
                          <a:spcPts val="0"/>
                        </a:spcAft>
                      </a:pPr>
                      <a:r>
                        <a:rPr lang="en-US" sz="1400" dirty="0">
                          <a:effectLst/>
                          <a:latin typeface="Arial"/>
                          <a:ea typeface="ＭＳ 明朝"/>
                          <a:cs typeface="Arial"/>
                        </a:rPr>
                        <a:t>Wealth X number of groups grown </a:t>
                      </a:r>
                    </a:p>
                  </a:txBody>
                  <a:tcPr marL="47625" marR="47625" marT="0" marB="0">
                    <a:solidFill>
                      <a:srgbClr val="F2F2F2"/>
                    </a:solidFill>
                  </a:tcPr>
                </a:tc>
                <a:tc>
                  <a:txBody>
                    <a:bodyPr/>
                    <a:lstStyle/>
                    <a:p>
                      <a:pPr marL="0" marR="0" algn="ctr">
                        <a:spcBef>
                          <a:spcPts val="0"/>
                        </a:spcBef>
                        <a:spcAft>
                          <a:spcPts val="0"/>
                        </a:spcAft>
                      </a:pPr>
                      <a:r>
                        <a:rPr lang="en-US" sz="1400" dirty="0">
                          <a:solidFill>
                            <a:schemeClr val="bg1">
                              <a:lumMod val="65000"/>
                            </a:schemeClr>
                          </a:solidFill>
                          <a:effectLst/>
                          <a:latin typeface="Arial"/>
                          <a:ea typeface="ＭＳ 明朝"/>
                          <a:cs typeface="Arial"/>
                        </a:rPr>
                        <a:t>-0.037</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(0.05)</a:t>
                      </a:r>
                    </a:p>
                    <a:p>
                      <a:pPr marL="0" marR="0" algn="ctr">
                        <a:spcBef>
                          <a:spcPts val="0"/>
                        </a:spcBef>
                        <a:spcAft>
                          <a:spcPts val="0"/>
                        </a:spcAft>
                      </a:pPr>
                      <a:endParaRPr lang="en-US" sz="14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solidFill>
                            <a:schemeClr val="bg1">
                              <a:lumMod val="65000"/>
                            </a:schemeClr>
                          </a:solidFill>
                          <a:effectLst/>
                          <a:latin typeface="Arial"/>
                          <a:ea typeface="ＭＳ 明朝"/>
                          <a:cs typeface="Arial"/>
                        </a:rPr>
                        <a:t>0.088</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(0.07)</a:t>
                      </a:r>
                    </a:p>
                    <a:p>
                      <a:pPr marL="0" marR="0" algn="ctr">
                        <a:spcBef>
                          <a:spcPts val="0"/>
                        </a:spcBef>
                        <a:spcAft>
                          <a:spcPts val="0"/>
                        </a:spcAft>
                      </a:pPr>
                      <a:endParaRPr lang="en-US" sz="14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-0.137***</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effectLst/>
                          <a:latin typeface="Arial"/>
                          <a:ea typeface="ＭＳ 明朝"/>
                          <a:cs typeface="Arial"/>
                        </a:rPr>
                        <a:t>(0.04)</a:t>
                      </a:r>
                    </a:p>
                    <a:p>
                      <a:pPr marL="0" marR="0" algn="ctr">
                        <a:spcBef>
                          <a:spcPts val="0"/>
                        </a:spcBef>
                        <a:spcAft>
                          <a:spcPts val="0"/>
                        </a:spcAft>
                      </a:pPr>
                      <a:endParaRPr lang="en-US" sz="14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solidFill>
                            <a:schemeClr val="bg1">
                              <a:lumMod val="65000"/>
                            </a:schemeClr>
                          </a:solidFill>
                          <a:effectLst/>
                          <a:latin typeface="Arial"/>
                          <a:ea typeface="ＭＳ 明朝"/>
                          <a:cs typeface="Arial"/>
                        </a:rPr>
                        <a:t>-0.030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(0.02)</a:t>
                      </a:r>
                    </a:p>
                    <a:p>
                      <a:pPr marL="0" marR="0" algn="ctr">
                        <a:spcBef>
                          <a:spcPts val="0"/>
                        </a:spcBef>
                        <a:spcAft>
                          <a:spcPts val="0"/>
                        </a:spcAft>
                      </a:pPr>
                      <a:endParaRPr lang="en-US" sz="14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400" dirty="0">
                          <a:solidFill>
                            <a:schemeClr val="bg1">
                              <a:lumMod val="65000"/>
                            </a:schemeClr>
                          </a:solidFill>
                          <a:effectLst/>
                          <a:latin typeface="Arial"/>
                          <a:ea typeface="ＭＳ 明朝"/>
                          <a:cs typeface="Arial"/>
                        </a:rPr>
                        <a:t>-0.039</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effectLst/>
                          <a:latin typeface="Arial"/>
                          <a:ea typeface="ＭＳ 明朝"/>
                          <a:cs typeface="Arial"/>
                        </a:rPr>
                        <a:t>(0.03)</a:t>
                      </a:r>
                    </a:p>
                    <a:p>
                      <a:pPr marL="0" marR="0" algn="ctr">
                        <a:spcBef>
                          <a:spcPts val="0"/>
                        </a:spcBef>
                        <a:spcAft>
                          <a:spcPts val="0"/>
                        </a:spcAft>
                      </a:pPr>
                      <a:endParaRPr lang="en-US" sz="1400" dirty="0">
                        <a:effectLst/>
                        <a:latin typeface="Arial"/>
                        <a:ea typeface="ＭＳ 明朝"/>
                        <a:cs typeface="Arial"/>
                      </a:endParaRPr>
                    </a:p>
                  </a:txBody>
                  <a:tcPr marL="47625" marR="47625" marT="0" marB="0">
                    <a:solidFill>
                      <a:srgbClr val="F2F2F2"/>
                    </a:solidFill>
                  </a:tcPr>
                </a:tc>
                <a:extLst>
                  <a:ext uri="{0D108BD9-81ED-4DB2-BD59-A6C34878D82A}">
                    <a16:rowId xmlns:a16="http://schemas.microsoft.com/office/drawing/2014/main" val="10004"/>
                  </a:ext>
                </a:extLst>
              </a:tr>
              <a:tr h="360973">
                <a:tc>
                  <a:txBody>
                    <a:bodyPr/>
                    <a:lstStyle/>
                    <a:p>
                      <a:r>
                        <a:rPr lang="en-US" sz="1400" dirty="0">
                          <a:latin typeface="Arial"/>
                          <a:cs typeface="Arial"/>
                        </a:rPr>
                        <a:t>Controls </a:t>
                      </a:r>
                    </a:p>
                  </a:txBody>
                  <a:tcPr>
                    <a:solidFill>
                      <a:srgbClr val="F2F2F2"/>
                    </a:solidFill>
                  </a:tcPr>
                </a:tc>
                <a:tc>
                  <a:txBody>
                    <a:bodyPr/>
                    <a:lstStyle/>
                    <a:p>
                      <a:pPr algn="ctr"/>
                      <a:r>
                        <a:rPr lang="en-US" sz="1400" dirty="0">
                          <a:latin typeface="Arial"/>
                          <a:cs typeface="Arial"/>
                        </a:rPr>
                        <a:t>Yes</a:t>
                      </a:r>
                    </a:p>
                  </a:txBody>
                  <a:tcPr>
                    <a:solidFill>
                      <a:srgbClr val="F2F2F2"/>
                    </a:solidFill>
                  </a:tcPr>
                </a:tc>
                <a:tc>
                  <a:txBody>
                    <a:bodyPr/>
                    <a:lstStyle/>
                    <a:p>
                      <a:pPr algn="ctr"/>
                      <a:r>
                        <a:rPr lang="en-US" sz="1400" dirty="0">
                          <a:latin typeface="Arial"/>
                          <a:cs typeface="Arial"/>
                        </a:rPr>
                        <a:t>Yes</a:t>
                      </a:r>
                    </a:p>
                  </a:txBody>
                  <a:tcPr>
                    <a:solidFill>
                      <a:srgbClr val="F2F2F2"/>
                    </a:solidFill>
                  </a:tcPr>
                </a:tc>
                <a:tc>
                  <a:txBody>
                    <a:bodyPr/>
                    <a:lstStyle/>
                    <a:p>
                      <a:pPr algn="ctr"/>
                      <a:r>
                        <a:rPr lang="en-US" sz="1400" dirty="0">
                          <a:latin typeface="Arial"/>
                          <a:cs typeface="Arial"/>
                        </a:rPr>
                        <a:t>Yes</a:t>
                      </a:r>
                    </a:p>
                  </a:txBody>
                  <a:tcPr>
                    <a:solidFill>
                      <a:srgbClr val="F2F2F2"/>
                    </a:solidFill>
                  </a:tcPr>
                </a:tc>
                <a:tc>
                  <a:txBody>
                    <a:bodyPr/>
                    <a:lstStyle/>
                    <a:p>
                      <a:pPr algn="ctr"/>
                      <a:r>
                        <a:rPr lang="en-US" sz="1400" dirty="0">
                          <a:latin typeface="Arial"/>
                          <a:cs typeface="Arial"/>
                        </a:rPr>
                        <a:t>Yes</a:t>
                      </a:r>
                    </a:p>
                  </a:txBody>
                  <a:tcPr>
                    <a:solidFill>
                      <a:srgbClr val="F2F2F2"/>
                    </a:solidFill>
                  </a:tcPr>
                </a:tc>
                <a:tc>
                  <a:txBody>
                    <a:bodyPr/>
                    <a:lstStyle/>
                    <a:p>
                      <a:pPr algn="ctr"/>
                      <a:r>
                        <a:rPr lang="en-US" sz="1400" dirty="0">
                          <a:latin typeface="Arial"/>
                          <a:cs typeface="Arial"/>
                        </a:rPr>
                        <a:t>Yes</a:t>
                      </a:r>
                    </a:p>
                  </a:txBody>
                  <a:tcPr>
                    <a:solidFill>
                      <a:srgbClr val="F2F2F2"/>
                    </a:solidFill>
                  </a:tcPr>
                </a:tc>
                <a:extLst>
                  <a:ext uri="{0D108BD9-81ED-4DB2-BD59-A6C34878D82A}">
                    <a16:rowId xmlns:a16="http://schemas.microsoft.com/office/drawing/2014/main" val="10005"/>
                  </a:ext>
                </a:extLst>
              </a:tr>
              <a:tr h="504373">
                <a:tc>
                  <a:txBody>
                    <a:bodyPr/>
                    <a:lstStyle/>
                    <a:p>
                      <a:r>
                        <a:rPr lang="en-US" sz="1400" dirty="0">
                          <a:latin typeface="Arial"/>
                          <a:cs typeface="Arial"/>
                        </a:rPr>
                        <a:t>VDC &amp; year </a:t>
                      </a:r>
                    </a:p>
                    <a:p>
                      <a:r>
                        <a:rPr lang="en-US" sz="1400" dirty="0">
                          <a:latin typeface="Arial"/>
                          <a:cs typeface="Arial"/>
                        </a:rPr>
                        <a:t>fixed effects</a:t>
                      </a:r>
                    </a:p>
                  </a:txBody>
                  <a:tcPr>
                    <a:solidFill>
                      <a:srgbClr val="F2F2F2"/>
                    </a:solidFill>
                  </a:tcPr>
                </a:tc>
                <a:tc>
                  <a:txBody>
                    <a:bodyPr/>
                    <a:lstStyle/>
                    <a:p>
                      <a:pPr algn="ctr"/>
                      <a:r>
                        <a:rPr lang="en-US" sz="1400" dirty="0">
                          <a:latin typeface="Arial"/>
                          <a:cs typeface="Arial"/>
                        </a:rPr>
                        <a:t>Yes</a:t>
                      </a: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a:cs typeface="Arial"/>
                        </a:rPr>
                        <a:t>Yes</a:t>
                      </a:r>
                    </a:p>
                    <a:p>
                      <a:pPr algn="ctr"/>
                      <a:endParaRPr lang="en-US" sz="1400" dirty="0">
                        <a:latin typeface="Arial"/>
                        <a:cs typeface="Arial"/>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a:cs typeface="Arial"/>
                        </a:rPr>
                        <a:t>Yes</a:t>
                      </a:r>
                    </a:p>
                    <a:p>
                      <a:pPr algn="ctr"/>
                      <a:endParaRPr lang="en-US" sz="1400" dirty="0">
                        <a:latin typeface="Arial"/>
                        <a:cs typeface="Arial"/>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a:cs typeface="Arial"/>
                        </a:rPr>
                        <a:t>Yes</a:t>
                      </a:r>
                    </a:p>
                    <a:p>
                      <a:pPr algn="ctr"/>
                      <a:endParaRPr lang="en-US" sz="1400" dirty="0">
                        <a:latin typeface="Arial"/>
                        <a:cs typeface="Arial"/>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a:cs typeface="Arial"/>
                        </a:rPr>
                        <a:t>Yes</a:t>
                      </a:r>
                    </a:p>
                    <a:p>
                      <a:pPr algn="ctr"/>
                      <a:endParaRPr lang="en-US" sz="1400" dirty="0">
                        <a:latin typeface="Arial"/>
                        <a:cs typeface="Arial"/>
                      </a:endParaRPr>
                    </a:p>
                  </a:txBody>
                  <a:tcPr>
                    <a:solidFill>
                      <a:srgbClr val="F2F2F2"/>
                    </a:solidFill>
                  </a:tcPr>
                </a:tc>
                <a:extLst>
                  <a:ext uri="{0D108BD9-81ED-4DB2-BD59-A6C34878D82A}">
                    <a16:rowId xmlns:a16="http://schemas.microsoft.com/office/drawing/2014/main" val="10006"/>
                  </a:ext>
                </a:extLst>
              </a:tr>
              <a:tr h="360973">
                <a:tc>
                  <a:txBody>
                    <a:bodyPr/>
                    <a:lstStyle/>
                    <a:p>
                      <a:pPr marL="0" marR="0">
                        <a:spcBef>
                          <a:spcPts val="0"/>
                        </a:spcBef>
                        <a:spcAft>
                          <a:spcPts val="0"/>
                        </a:spcAft>
                      </a:pPr>
                      <a:r>
                        <a:rPr lang="en-US" sz="1400" dirty="0">
                          <a:effectLst/>
                          <a:latin typeface="Arial"/>
                          <a:ea typeface="ＭＳ 明朝"/>
                          <a:cs typeface="Arial"/>
                        </a:rPr>
                        <a:t>Observations</a:t>
                      </a: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396</a:t>
                      </a: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399</a:t>
                      </a: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800</a:t>
                      </a: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1,635</a:t>
                      </a:r>
                    </a:p>
                  </a:txBody>
                  <a:tcPr marL="47625" marR="47625" marT="0" marB="0">
                    <a:solidFill>
                      <a:srgbClr val="F2F2F2"/>
                    </a:solidFill>
                  </a:tcPr>
                </a:tc>
                <a:tc>
                  <a:txBody>
                    <a:bodyPr/>
                    <a:lstStyle/>
                    <a:p>
                      <a:pPr marL="0" marR="0" algn="ctr">
                        <a:spcBef>
                          <a:spcPts val="0"/>
                        </a:spcBef>
                        <a:spcAft>
                          <a:spcPts val="0"/>
                        </a:spcAft>
                      </a:pPr>
                      <a:r>
                        <a:rPr lang="en-US" sz="1400" dirty="0">
                          <a:effectLst/>
                          <a:latin typeface="Arial"/>
                          <a:ea typeface="ＭＳ 明朝"/>
                          <a:cs typeface="Arial"/>
                        </a:rPr>
                        <a:t>4,343</a:t>
                      </a:r>
                    </a:p>
                  </a:txBody>
                  <a:tcPr marL="47625" marR="47625" marT="0" marB="0">
                    <a:solidFill>
                      <a:srgbClr val="F2F2F2"/>
                    </a:solidFill>
                  </a:tcPr>
                </a:tc>
                <a:extLst>
                  <a:ext uri="{0D108BD9-81ED-4DB2-BD59-A6C34878D82A}">
                    <a16:rowId xmlns:a16="http://schemas.microsoft.com/office/drawing/2014/main" val="10007"/>
                  </a:ext>
                </a:extLst>
              </a:tr>
            </a:tbl>
          </a:graphicData>
        </a:graphic>
      </p:graphicFrame>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5" name="TextBox 4"/>
          <p:cNvSpPr txBox="1"/>
          <p:nvPr/>
        </p:nvSpPr>
        <p:spPr>
          <a:xfrm>
            <a:off x="876299" y="6028721"/>
            <a:ext cx="7734300" cy="707886"/>
          </a:xfrm>
          <a:prstGeom prst="rect">
            <a:avLst/>
          </a:prstGeom>
          <a:noFill/>
        </p:spPr>
        <p:txBody>
          <a:bodyPr wrap="square" rtlCol="0">
            <a:spAutoFit/>
          </a:bodyPr>
          <a:lstStyle/>
          <a:p>
            <a:r>
              <a:rPr lang="en-US" sz="1000" dirty="0">
                <a:latin typeface="Arial"/>
                <a:cs typeface="Arial"/>
              </a:rPr>
              <a:t>Notes. Unit of observation is an individual child between 6-59 months. Standard errors in parentheses, clustered on VDCs. All results are from weighted </a:t>
            </a:r>
            <a:r>
              <a:rPr lang="en-US" sz="1000" dirty="0" err="1">
                <a:latin typeface="Arial"/>
                <a:cs typeface="Arial"/>
              </a:rPr>
              <a:t>logit</a:t>
            </a:r>
            <a:r>
              <a:rPr lang="en-US" sz="1000" dirty="0">
                <a:latin typeface="Arial"/>
                <a:cs typeface="Arial"/>
              </a:rPr>
              <a:t> regressions with fixed effects for each of 21 VDCs and 2 years. Survey weights are used for children in the balanced panel, in which each child is observed twice. The weights are 0.537 for Mountain, 1.711 for Hill and 0.834 for </a:t>
            </a:r>
            <a:r>
              <a:rPr lang="en-US" sz="1000" dirty="0" err="1">
                <a:latin typeface="Arial"/>
                <a:cs typeface="Arial"/>
              </a:rPr>
              <a:t>Terai</a:t>
            </a:r>
            <a:r>
              <a:rPr lang="en-US" sz="1000" dirty="0">
                <a:latin typeface="Arial"/>
                <a:cs typeface="Arial"/>
              </a:rPr>
              <a:t>. </a:t>
            </a:r>
          </a:p>
          <a:p>
            <a:r>
              <a:rPr lang="en-US" sz="1000" dirty="0">
                <a:latin typeface="Arial"/>
                <a:cs typeface="Arial"/>
              </a:rPr>
              <a:t>*** p&lt;0.01, ** p&lt;0.05, * p&lt;0.1</a:t>
            </a:r>
            <a:endParaRPr lang="en-US" dirty="0"/>
          </a:p>
        </p:txBody>
      </p:sp>
    </p:spTree>
    <p:extLst>
      <p:ext uri="{BB962C8B-B14F-4D97-AF65-F5344CB8AC3E}">
        <p14:creationId xmlns:p14="http://schemas.microsoft.com/office/powerpoint/2010/main" val="361132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0" y="576320"/>
            <a:ext cx="9144000" cy="83309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6600"/>
                </a:solidFill>
              </a:rPr>
              <a:t> </a:t>
            </a:r>
            <a:r>
              <a:rPr lang="en-US" sz="4000" b="1" dirty="0">
                <a:solidFill>
                  <a:srgbClr val="558ED5"/>
                </a:solidFill>
                <a:latin typeface="Arial"/>
                <a:cs typeface="Arial"/>
              </a:rPr>
              <a:t>Results hold with the larger, unbalanced sample</a:t>
            </a:r>
          </a:p>
        </p:txBody>
      </p:sp>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84688895"/>
              </p:ext>
            </p:extLst>
          </p:nvPr>
        </p:nvGraphicFramePr>
        <p:xfrm>
          <a:off x="731411" y="1409412"/>
          <a:ext cx="7744677" cy="4495800"/>
        </p:xfrm>
        <a:graphic>
          <a:graphicData uri="http://schemas.openxmlformats.org/drawingml/2006/table">
            <a:tbl>
              <a:tblPr firstRow="1" bandRow="1">
                <a:tableStyleId>{5C22544A-7EE6-4342-B048-85BDC9FD1C3A}</a:tableStyleId>
              </a:tblPr>
              <a:tblGrid>
                <a:gridCol w="1916898">
                  <a:extLst>
                    <a:ext uri="{9D8B030D-6E8A-4147-A177-3AD203B41FA5}">
                      <a16:colId xmlns:a16="http://schemas.microsoft.com/office/drawing/2014/main" val="20000"/>
                    </a:ext>
                  </a:extLst>
                </a:gridCol>
                <a:gridCol w="1192591">
                  <a:extLst>
                    <a:ext uri="{9D8B030D-6E8A-4147-A177-3AD203B41FA5}">
                      <a16:colId xmlns:a16="http://schemas.microsoft.com/office/drawing/2014/main" val="20001"/>
                    </a:ext>
                  </a:extLst>
                </a:gridCol>
                <a:gridCol w="1270835">
                  <a:extLst>
                    <a:ext uri="{9D8B030D-6E8A-4147-A177-3AD203B41FA5}">
                      <a16:colId xmlns:a16="http://schemas.microsoft.com/office/drawing/2014/main" val="20002"/>
                    </a:ext>
                  </a:extLst>
                </a:gridCol>
                <a:gridCol w="1239676">
                  <a:extLst>
                    <a:ext uri="{9D8B030D-6E8A-4147-A177-3AD203B41FA5}">
                      <a16:colId xmlns:a16="http://schemas.microsoft.com/office/drawing/2014/main" val="20003"/>
                    </a:ext>
                  </a:extLst>
                </a:gridCol>
                <a:gridCol w="1049347">
                  <a:extLst>
                    <a:ext uri="{9D8B030D-6E8A-4147-A177-3AD203B41FA5}">
                      <a16:colId xmlns:a16="http://schemas.microsoft.com/office/drawing/2014/main" val="20004"/>
                    </a:ext>
                  </a:extLst>
                </a:gridCol>
                <a:gridCol w="1075330">
                  <a:extLst>
                    <a:ext uri="{9D8B030D-6E8A-4147-A177-3AD203B41FA5}">
                      <a16:colId xmlns:a16="http://schemas.microsoft.com/office/drawing/2014/main" val="20005"/>
                    </a:ext>
                  </a:extLst>
                </a:gridCol>
              </a:tblGrid>
              <a:tr h="370840">
                <a:tc>
                  <a:txBody>
                    <a:bodyPr/>
                    <a:lstStyle/>
                    <a:p>
                      <a:pPr marL="0" marR="0">
                        <a:spcBef>
                          <a:spcPts val="0"/>
                        </a:spcBef>
                        <a:spcAft>
                          <a:spcPts val="0"/>
                        </a:spcAft>
                      </a:pPr>
                      <a:r>
                        <a:rPr lang="en-US" sz="1600" dirty="0">
                          <a:effectLst/>
                          <a:latin typeface="Arial"/>
                          <a:ea typeface="ＭＳ 明朝"/>
                          <a:cs typeface="Arial"/>
                        </a:rPr>
                        <a:t> </a:t>
                      </a:r>
                    </a:p>
                  </a:txBody>
                  <a:tcPr marL="47625" marR="47625" marT="0" marB="0">
                    <a:solidFill>
                      <a:srgbClr val="F2F2F2"/>
                    </a:solidFill>
                  </a:tcPr>
                </a:tc>
                <a:tc>
                  <a:txBody>
                    <a:bodyPr/>
                    <a:lstStyle/>
                    <a:p>
                      <a:pPr marL="0" marR="0" algn="ctr">
                        <a:spcBef>
                          <a:spcPts val="0"/>
                        </a:spcBef>
                        <a:spcAft>
                          <a:spcPts val="0"/>
                        </a:spcAft>
                      </a:pPr>
                      <a:r>
                        <a:rPr lang="en-US" sz="1600" b="1" dirty="0">
                          <a:solidFill>
                            <a:srgbClr val="000000"/>
                          </a:solidFill>
                          <a:effectLst/>
                          <a:latin typeface="Arial"/>
                          <a:ea typeface="ＭＳ 明朝"/>
                          <a:cs typeface="Arial"/>
                        </a:rPr>
                        <a:t>(1)</a:t>
                      </a:r>
                    </a:p>
                  </a:txBody>
                  <a:tcPr marL="47625" marR="47625" marT="0" marB="0">
                    <a:solidFill>
                      <a:srgbClr val="F2F2F2"/>
                    </a:solidFill>
                  </a:tcPr>
                </a:tc>
                <a:tc>
                  <a:txBody>
                    <a:bodyPr/>
                    <a:lstStyle/>
                    <a:p>
                      <a:pPr marL="0" marR="0" algn="ctr">
                        <a:spcBef>
                          <a:spcPts val="0"/>
                        </a:spcBef>
                        <a:spcAft>
                          <a:spcPts val="0"/>
                        </a:spcAft>
                      </a:pPr>
                      <a:r>
                        <a:rPr lang="en-US" sz="1600" b="1" dirty="0">
                          <a:solidFill>
                            <a:srgbClr val="000000"/>
                          </a:solidFill>
                          <a:effectLst/>
                          <a:latin typeface="Arial"/>
                          <a:ea typeface="ＭＳ 明朝"/>
                          <a:cs typeface="Arial"/>
                        </a:rPr>
                        <a:t>(2)</a:t>
                      </a:r>
                    </a:p>
                  </a:txBody>
                  <a:tcPr marL="47625" marR="47625" marT="0" marB="0">
                    <a:solidFill>
                      <a:srgbClr val="F2F2F2"/>
                    </a:solidFill>
                  </a:tcPr>
                </a:tc>
                <a:tc>
                  <a:txBody>
                    <a:bodyPr/>
                    <a:lstStyle/>
                    <a:p>
                      <a:pPr marL="0" marR="0" algn="ctr">
                        <a:spcBef>
                          <a:spcPts val="0"/>
                        </a:spcBef>
                        <a:spcAft>
                          <a:spcPts val="0"/>
                        </a:spcAft>
                      </a:pPr>
                      <a:r>
                        <a:rPr lang="en-US" sz="1600" b="1" dirty="0">
                          <a:solidFill>
                            <a:srgbClr val="000000"/>
                          </a:solidFill>
                          <a:effectLst/>
                          <a:latin typeface="Arial"/>
                          <a:ea typeface="ＭＳ 明朝"/>
                          <a:cs typeface="Arial"/>
                        </a:rPr>
                        <a:t>(3)</a:t>
                      </a:r>
                    </a:p>
                  </a:txBody>
                  <a:tcPr marL="47625" marR="47625" marT="0" marB="0">
                    <a:solidFill>
                      <a:srgbClr val="F2F2F2"/>
                    </a:solidFill>
                  </a:tcPr>
                </a:tc>
                <a:tc>
                  <a:txBody>
                    <a:bodyPr/>
                    <a:lstStyle/>
                    <a:p>
                      <a:pPr marL="0" marR="0" algn="ctr">
                        <a:spcBef>
                          <a:spcPts val="0"/>
                        </a:spcBef>
                        <a:spcAft>
                          <a:spcPts val="0"/>
                        </a:spcAft>
                      </a:pPr>
                      <a:r>
                        <a:rPr lang="en-US" sz="1600" b="1" dirty="0">
                          <a:solidFill>
                            <a:srgbClr val="000000"/>
                          </a:solidFill>
                          <a:effectLst/>
                          <a:latin typeface="Arial"/>
                          <a:ea typeface="ＭＳ 明朝"/>
                          <a:cs typeface="Arial"/>
                        </a:rPr>
                        <a:t>(4)</a:t>
                      </a:r>
                    </a:p>
                  </a:txBody>
                  <a:tcPr marL="47625" marR="47625" marT="0" marB="0">
                    <a:solidFill>
                      <a:srgbClr val="F2F2F2"/>
                    </a:solidFill>
                  </a:tcPr>
                </a:tc>
                <a:tc>
                  <a:txBody>
                    <a:bodyPr/>
                    <a:lstStyle/>
                    <a:p>
                      <a:pPr marL="0" marR="0" algn="ctr">
                        <a:spcBef>
                          <a:spcPts val="0"/>
                        </a:spcBef>
                        <a:spcAft>
                          <a:spcPts val="0"/>
                        </a:spcAft>
                      </a:pPr>
                      <a:r>
                        <a:rPr lang="en-US" sz="1600" b="1" dirty="0">
                          <a:solidFill>
                            <a:srgbClr val="000000"/>
                          </a:solidFill>
                          <a:effectLst/>
                          <a:latin typeface="Arial"/>
                          <a:ea typeface="ＭＳ 明朝"/>
                          <a:cs typeface="Arial"/>
                        </a:rPr>
                        <a:t>(5)</a:t>
                      </a:r>
                    </a:p>
                  </a:txBody>
                  <a:tcPr marL="47625" marR="47625" marT="0" marB="0">
                    <a:solidFill>
                      <a:srgbClr val="F2F2F2"/>
                    </a:solidFill>
                  </a:tcPr>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600">
                          <a:effectLst/>
                          <a:latin typeface="Arial"/>
                          <a:ea typeface="ＭＳ 明朝"/>
                          <a:cs typeface="Arial"/>
                        </a:rPr>
                        <a:t> </a:t>
                      </a:r>
                    </a:p>
                  </a:txBody>
                  <a:tcPr marL="47625" marR="47625" marT="0" marB="0">
                    <a:solidFill>
                      <a:srgbClr val="F2F2F2"/>
                    </a:solidFill>
                  </a:tcPr>
                </a:tc>
                <a:tc>
                  <a:txBody>
                    <a:bodyPr/>
                    <a:lstStyle/>
                    <a:p>
                      <a:pPr marL="0" marR="0" algn="ctr">
                        <a:spcBef>
                          <a:spcPts val="0"/>
                        </a:spcBef>
                        <a:spcAft>
                          <a:spcPts val="0"/>
                        </a:spcAft>
                      </a:pPr>
                      <a:r>
                        <a:rPr lang="en-US" sz="1600" b="0" dirty="0">
                          <a:effectLst/>
                          <a:latin typeface="Arial"/>
                          <a:ea typeface="ＭＳ 明朝"/>
                          <a:cs typeface="Arial"/>
                        </a:rPr>
                        <a:t>MDDC ≥4 </a:t>
                      </a:r>
                    </a:p>
                    <a:p>
                      <a:pPr marL="0" marR="0" algn="ctr">
                        <a:spcBef>
                          <a:spcPts val="0"/>
                        </a:spcBef>
                        <a:spcAft>
                          <a:spcPts val="0"/>
                        </a:spcAft>
                      </a:pPr>
                      <a:r>
                        <a:rPr lang="en-US" sz="1600" b="0" dirty="0">
                          <a:effectLst/>
                          <a:latin typeface="Arial"/>
                          <a:ea typeface="ＭＳ 明朝"/>
                          <a:cs typeface="Arial"/>
                        </a:rPr>
                        <a:t>6-11 mo.</a:t>
                      </a:r>
                    </a:p>
                  </a:txBody>
                  <a:tcPr marL="47625" marR="47625" marT="0" marB="0">
                    <a:solidFill>
                      <a:srgbClr val="F2F2F2"/>
                    </a:solidFill>
                  </a:tcPr>
                </a:tc>
                <a:tc>
                  <a:txBody>
                    <a:bodyPr/>
                    <a:lstStyle/>
                    <a:p>
                      <a:pPr marL="0" marR="0" algn="ctr">
                        <a:spcBef>
                          <a:spcPts val="0"/>
                        </a:spcBef>
                        <a:spcAft>
                          <a:spcPts val="0"/>
                        </a:spcAft>
                      </a:pPr>
                      <a:r>
                        <a:rPr lang="en-US" sz="1600" b="0" dirty="0">
                          <a:effectLst/>
                          <a:latin typeface="Arial"/>
                          <a:ea typeface="ＭＳ 明朝"/>
                          <a:cs typeface="Arial"/>
                        </a:rPr>
                        <a:t>MDDC ≥4 </a:t>
                      </a:r>
                    </a:p>
                    <a:p>
                      <a:pPr marL="0" marR="0" algn="ctr">
                        <a:spcBef>
                          <a:spcPts val="0"/>
                        </a:spcBef>
                        <a:spcAft>
                          <a:spcPts val="0"/>
                        </a:spcAft>
                      </a:pPr>
                      <a:r>
                        <a:rPr lang="en-US" sz="1600" b="0" dirty="0">
                          <a:effectLst/>
                          <a:latin typeface="Arial"/>
                          <a:ea typeface="ＭＳ 明朝"/>
                          <a:cs typeface="Arial"/>
                        </a:rPr>
                        <a:t>12-17 mo.</a:t>
                      </a:r>
                    </a:p>
                    <a:p>
                      <a:pPr marL="0" marR="0" algn="ctr">
                        <a:spcBef>
                          <a:spcPts val="0"/>
                        </a:spcBef>
                        <a:spcAft>
                          <a:spcPts val="0"/>
                        </a:spcAft>
                      </a:pPr>
                      <a:endParaRPr lang="en-US" sz="800" b="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b="0" dirty="0">
                          <a:effectLst/>
                          <a:latin typeface="Arial"/>
                          <a:ea typeface="ＭＳ 明朝"/>
                          <a:cs typeface="Arial"/>
                        </a:rPr>
                        <a:t>MDDC ≥4 </a:t>
                      </a:r>
                    </a:p>
                    <a:p>
                      <a:pPr marL="0" marR="0" algn="ctr">
                        <a:spcBef>
                          <a:spcPts val="0"/>
                        </a:spcBef>
                        <a:spcAft>
                          <a:spcPts val="0"/>
                        </a:spcAft>
                      </a:pPr>
                      <a:r>
                        <a:rPr lang="en-US" sz="1600" b="0" dirty="0">
                          <a:effectLst/>
                          <a:latin typeface="Arial"/>
                          <a:ea typeface="ＭＳ 明朝"/>
                          <a:cs typeface="Arial"/>
                        </a:rPr>
                        <a:t>18-23 mo.</a:t>
                      </a:r>
                    </a:p>
                  </a:txBody>
                  <a:tcPr marL="47625" marR="47625" marT="0" marB="0">
                    <a:solidFill>
                      <a:srgbClr val="F2F2F2"/>
                    </a:solidFill>
                  </a:tcPr>
                </a:tc>
                <a:tc>
                  <a:txBody>
                    <a:bodyPr/>
                    <a:lstStyle/>
                    <a:p>
                      <a:pPr marL="0" marR="0" algn="ctr">
                        <a:spcBef>
                          <a:spcPts val="0"/>
                        </a:spcBef>
                        <a:spcAft>
                          <a:spcPts val="0"/>
                        </a:spcAft>
                      </a:pPr>
                      <a:r>
                        <a:rPr lang="en-US" sz="1600" b="0" dirty="0">
                          <a:effectLst/>
                          <a:latin typeface="Arial"/>
                          <a:ea typeface="ＭＳ 明朝"/>
                          <a:cs typeface="Arial"/>
                        </a:rPr>
                        <a:t>MDDC ≥4 </a:t>
                      </a:r>
                    </a:p>
                    <a:p>
                      <a:pPr marL="0" marR="0" algn="ctr">
                        <a:spcBef>
                          <a:spcPts val="0"/>
                        </a:spcBef>
                        <a:spcAft>
                          <a:spcPts val="0"/>
                        </a:spcAft>
                      </a:pPr>
                      <a:r>
                        <a:rPr lang="en-US" sz="1600" b="0" dirty="0">
                          <a:effectLst/>
                          <a:latin typeface="Arial"/>
                          <a:ea typeface="ＭＳ 明朝"/>
                          <a:cs typeface="Arial"/>
                        </a:rPr>
                        <a:t> 6-23 mo.</a:t>
                      </a:r>
                    </a:p>
                  </a:txBody>
                  <a:tcPr marL="47625" marR="47625" marT="0" marB="0">
                    <a:solidFill>
                      <a:srgbClr val="F2F2F2"/>
                    </a:solidFill>
                  </a:tcPr>
                </a:tc>
                <a:tc>
                  <a:txBody>
                    <a:bodyPr/>
                    <a:lstStyle/>
                    <a:p>
                      <a:pPr marL="0" marR="0" algn="ctr">
                        <a:spcBef>
                          <a:spcPts val="0"/>
                        </a:spcBef>
                        <a:spcAft>
                          <a:spcPts val="0"/>
                        </a:spcAft>
                      </a:pPr>
                      <a:r>
                        <a:rPr lang="en-US" sz="1600" b="0" dirty="0">
                          <a:effectLst/>
                          <a:latin typeface="Arial"/>
                          <a:ea typeface="ＭＳ 明朝"/>
                          <a:cs typeface="Arial"/>
                        </a:rPr>
                        <a:t>MDDC ≥4 </a:t>
                      </a:r>
                    </a:p>
                    <a:p>
                      <a:pPr marL="0" marR="0" algn="ctr">
                        <a:spcBef>
                          <a:spcPts val="0"/>
                        </a:spcBef>
                        <a:spcAft>
                          <a:spcPts val="0"/>
                        </a:spcAft>
                      </a:pPr>
                      <a:r>
                        <a:rPr lang="en-US" sz="1600" b="0" dirty="0">
                          <a:effectLst/>
                          <a:latin typeface="Arial"/>
                          <a:ea typeface="ＭＳ 明朝"/>
                          <a:cs typeface="Arial"/>
                        </a:rPr>
                        <a:t>24-59 mo.</a:t>
                      </a:r>
                    </a:p>
                  </a:txBody>
                  <a:tcPr marL="47625" marR="47625" marT="0" marB="0">
                    <a:solidFill>
                      <a:srgbClr val="F2F2F2"/>
                    </a:solidFill>
                  </a:tcPr>
                </a:tc>
                <a:extLst>
                  <a:ext uri="{0D108BD9-81ED-4DB2-BD59-A6C34878D82A}">
                    <a16:rowId xmlns:a16="http://schemas.microsoft.com/office/drawing/2014/main" val="10001"/>
                  </a:ext>
                </a:extLst>
              </a:tr>
              <a:tr h="401550">
                <a:tc>
                  <a:txBody>
                    <a:bodyPr/>
                    <a:lstStyle/>
                    <a:p>
                      <a:pPr marL="0" marR="0">
                        <a:spcBef>
                          <a:spcPts val="0"/>
                        </a:spcBef>
                        <a:spcAft>
                          <a:spcPts val="0"/>
                        </a:spcAft>
                      </a:pPr>
                      <a:r>
                        <a:rPr lang="en-US" sz="1400" dirty="0">
                          <a:effectLst/>
                          <a:latin typeface="Arial"/>
                          <a:ea typeface="ＭＳ 明朝"/>
                          <a:cs typeface="Arial"/>
                        </a:rPr>
                        <a:t>Number of food groups grown (0-7)</a:t>
                      </a:r>
                    </a:p>
                  </a:txBody>
                  <a:tcPr marL="47625" marR="47625" marT="0" marB="0">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0.083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(0.09)</a:t>
                      </a:r>
                      <a:endParaRPr lang="en-US" sz="400" dirty="0">
                        <a:solidFill>
                          <a:schemeClr val="bg1">
                            <a:lumMod val="65000"/>
                          </a:schemeClr>
                        </a:solidFill>
                        <a:effectLst/>
                        <a:latin typeface="Arial"/>
                        <a:ea typeface="ＭＳ 明朝"/>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-0.131</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(0.13)</a:t>
                      </a: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0.335**</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Arial"/>
                          <a:ea typeface="ＭＳ 明朝"/>
                          <a:cs typeface="Arial"/>
                        </a:rPr>
                        <a:t>(0.10)</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solidFill>
                            <a:schemeClr val="bg1">
                              <a:lumMod val="65000"/>
                            </a:schemeClr>
                          </a:solidFill>
                          <a:effectLst/>
                          <a:latin typeface="Arial"/>
                          <a:ea typeface="ＭＳ 明朝"/>
                          <a:cs typeface="Arial"/>
                        </a:rPr>
                        <a:t>0.052</a:t>
                      </a:r>
                    </a:p>
                    <a:p>
                      <a:pPr marL="0" marR="0" algn="ctr">
                        <a:spcBef>
                          <a:spcPts val="0"/>
                        </a:spcBef>
                        <a:spcAft>
                          <a:spcPts val="0"/>
                        </a:spcAft>
                      </a:pPr>
                      <a:r>
                        <a:rPr lang="en-US" sz="1600" dirty="0">
                          <a:solidFill>
                            <a:schemeClr val="bg1">
                              <a:lumMod val="65000"/>
                            </a:schemeClr>
                          </a:solidFill>
                          <a:effectLst/>
                          <a:latin typeface="Arial"/>
                          <a:ea typeface="ＭＳ 明朝"/>
                          <a:cs typeface="Arial"/>
                        </a:rPr>
                        <a:t>(0.07)</a:t>
                      </a: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0.166**</a:t>
                      </a:r>
                    </a:p>
                    <a:p>
                      <a:pPr marL="0" marR="0" algn="ctr">
                        <a:spcBef>
                          <a:spcPts val="0"/>
                        </a:spcBef>
                        <a:spcAft>
                          <a:spcPts val="0"/>
                        </a:spcAft>
                      </a:pPr>
                      <a:r>
                        <a:rPr lang="en-US" sz="1600" dirty="0">
                          <a:effectLst/>
                          <a:latin typeface="Arial"/>
                          <a:ea typeface="ＭＳ 明朝"/>
                          <a:cs typeface="Arial"/>
                        </a:rPr>
                        <a:t>(0.08)</a:t>
                      </a:r>
                    </a:p>
                  </a:txBody>
                  <a:tcPr marL="47625" marR="47625" marT="0" marB="0">
                    <a:solidFill>
                      <a:srgbClr val="F2F2F2"/>
                    </a:solidFill>
                  </a:tcPr>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400" dirty="0">
                          <a:effectLst/>
                          <a:latin typeface="Arial"/>
                          <a:ea typeface="ＭＳ 明朝"/>
                          <a:cs typeface="Arial"/>
                        </a:rPr>
                        <a:t>Quintile of household wealth (1-5)</a:t>
                      </a: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0.211*</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Arial"/>
                          <a:ea typeface="ＭＳ 明朝"/>
                          <a:cs typeface="Arial"/>
                        </a:rPr>
                        <a:t>(0.12)</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solidFill>
                            <a:schemeClr val="bg1">
                              <a:lumMod val="65000"/>
                            </a:schemeClr>
                          </a:solidFill>
                          <a:effectLst/>
                          <a:latin typeface="Arial"/>
                          <a:ea typeface="ＭＳ 明朝"/>
                          <a:cs typeface="Arial"/>
                        </a:rPr>
                        <a:t>-0.070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(0.21)</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0.559***</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Arial"/>
                          <a:ea typeface="ＭＳ 明朝"/>
                          <a:cs typeface="Arial"/>
                        </a:rPr>
                        <a:t>(0.21)</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solidFill>
                            <a:schemeClr val="bg1">
                              <a:lumMod val="65000"/>
                            </a:schemeClr>
                          </a:solidFill>
                          <a:effectLst/>
                          <a:latin typeface="Arial"/>
                          <a:ea typeface="ＭＳ 明朝"/>
                          <a:cs typeface="Arial"/>
                        </a:rPr>
                        <a:t>0.160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(0.11)</a:t>
                      </a:r>
                    </a:p>
                    <a:p>
                      <a:pPr marL="0" marR="0" algn="ctr">
                        <a:spcBef>
                          <a:spcPts val="0"/>
                        </a:spcBef>
                        <a:spcAft>
                          <a:spcPts val="0"/>
                        </a:spcAft>
                      </a:pPr>
                      <a:endParaRPr lang="en-US" sz="16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0.369**</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Arial"/>
                          <a:ea typeface="ＭＳ 明朝"/>
                          <a:cs typeface="Arial"/>
                        </a:rPr>
                        <a:t>(0.18)</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400" dirty="0">
                          <a:effectLst/>
                          <a:latin typeface="Arial"/>
                          <a:ea typeface="ＭＳ 明朝"/>
                          <a:cs typeface="Arial"/>
                        </a:rPr>
                        <a:t>Wealth X number of groups grown </a:t>
                      </a:r>
                    </a:p>
                  </a:txBody>
                  <a:tcPr marL="47625" marR="47625" marT="0" marB="0">
                    <a:solidFill>
                      <a:srgbClr val="F2F2F2"/>
                    </a:solidFill>
                  </a:tcPr>
                </a:tc>
                <a:tc>
                  <a:txBody>
                    <a:bodyPr/>
                    <a:lstStyle/>
                    <a:p>
                      <a:pPr marL="0" marR="0" algn="ctr">
                        <a:spcBef>
                          <a:spcPts val="0"/>
                        </a:spcBef>
                        <a:spcAft>
                          <a:spcPts val="0"/>
                        </a:spcAft>
                      </a:pPr>
                      <a:r>
                        <a:rPr lang="en-US" sz="1600" dirty="0">
                          <a:solidFill>
                            <a:schemeClr val="bg1">
                              <a:lumMod val="65000"/>
                            </a:schemeClr>
                          </a:solidFill>
                          <a:effectLst/>
                          <a:latin typeface="Arial"/>
                          <a:ea typeface="ＭＳ 明朝"/>
                          <a:cs typeface="Arial"/>
                        </a:rPr>
                        <a:t>-0.031</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(0.03)</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0.093**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Arial"/>
                          <a:ea typeface="ＭＳ 明朝"/>
                          <a:cs typeface="Arial"/>
                        </a:rPr>
                        <a:t>(0.04)</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-0.096***</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Arial"/>
                          <a:ea typeface="ＭＳ 明朝"/>
                          <a:cs typeface="Arial"/>
                        </a:rPr>
                        <a:t>(0.03)</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solidFill>
                            <a:schemeClr val="bg1">
                              <a:lumMod val="65000"/>
                            </a:schemeClr>
                          </a:solidFill>
                          <a:effectLst/>
                          <a:latin typeface="Arial"/>
                          <a:ea typeface="ＭＳ 明朝"/>
                          <a:cs typeface="Arial"/>
                        </a:rPr>
                        <a:t>-0.007</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(0.02)</a:t>
                      </a:r>
                    </a:p>
                    <a:p>
                      <a:pPr marL="0" marR="0" algn="ctr">
                        <a:spcBef>
                          <a:spcPts val="0"/>
                        </a:spcBef>
                        <a:spcAft>
                          <a:spcPts val="0"/>
                        </a:spcAft>
                      </a:pPr>
                      <a:endParaRPr lang="en-US" sz="1600" dirty="0">
                        <a:solidFill>
                          <a:schemeClr val="bg1">
                            <a:lumMod val="65000"/>
                          </a:schemeClr>
                        </a:solidFill>
                        <a:effectLst/>
                        <a:latin typeface="Arial"/>
                        <a:ea typeface="ＭＳ 明朝"/>
                        <a:cs typeface="Arial"/>
                      </a:endParaRPr>
                    </a:p>
                  </a:txBody>
                  <a:tcPr marL="47625" marR="47625" marT="0" marB="0">
                    <a:solidFill>
                      <a:srgbClr val="F2F2F2"/>
                    </a:solidFill>
                  </a:tcPr>
                </a:tc>
                <a:tc>
                  <a:txBody>
                    <a:bodyPr/>
                    <a:lstStyle/>
                    <a:p>
                      <a:pPr marL="0" marR="0" algn="ctr">
                        <a:spcBef>
                          <a:spcPts val="0"/>
                        </a:spcBef>
                        <a:spcAft>
                          <a:spcPts val="0"/>
                        </a:spcAft>
                      </a:pPr>
                      <a:r>
                        <a:rPr lang="en-US" sz="1600" dirty="0">
                          <a:solidFill>
                            <a:schemeClr val="bg1">
                              <a:lumMod val="65000"/>
                            </a:schemeClr>
                          </a:solidFill>
                          <a:effectLst/>
                          <a:latin typeface="Arial"/>
                          <a:ea typeface="ＭＳ 明朝"/>
                          <a:cs typeface="Arial"/>
                        </a:rPr>
                        <a:t>-0.011</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lumMod val="65000"/>
                            </a:schemeClr>
                          </a:solidFill>
                          <a:effectLst/>
                          <a:latin typeface="Arial"/>
                          <a:ea typeface="ＭＳ 明朝"/>
                          <a:cs typeface="Arial"/>
                        </a:rPr>
                        <a:t>(0.03)</a:t>
                      </a:r>
                    </a:p>
                    <a:p>
                      <a:pPr marL="0" marR="0" algn="ctr">
                        <a:spcBef>
                          <a:spcPts val="0"/>
                        </a:spcBef>
                        <a:spcAft>
                          <a:spcPts val="0"/>
                        </a:spcAft>
                      </a:pPr>
                      <a:endParaRPr lang="en-US" sz="1600" dirty="0">
                        <a:effectLst/>
                        <a:latin typeface="Arial"/>
                        <a:ea typeface="ＭＳ 明朝"/>
                        <a:cs typeface="Arial"/>
                      </a:endParaRPr>
                    </a:p>
                  </a:txBody>
                  <a:tcPr marL="47625" marR="47625" marT="0" marB="0">
                    <a:solidFill>
                      <a:srgbClr val="F2F2F2"/>
                    </a:solidFill>
                  </a:tcPr>
                </a:tc>
                <a:extLst>
                  <a:ext uri="{0D108BD9-81ED-4DB2-BD59-A6C34878D82A}">
                    <a16:rowId xmlns:a16="http://schemas.microsoft.com/office/drawing/2014/main" val="10004"/>
                  </a:ext>
                </a:extLst>
              </a:tr>
              <a:tr h="370840">
                <a:tc>
                  <a:txBody>
                    <a:bodyPr/>
                    <a:lstStyle/>
                    <a:p>
                      <a:r>
                        <a:rPr lang="en-US" sz="1400" dirty="0">
                          <a:latin typeface="Arial"/>
                          <a:cs typeface="Arial"/>
                        </a:rPr>
                        <a:t>Controls </a:t>
                      </a:r>
                    </a:p>
                  </a:txBody>
                  <a:tcPr>
                    <a:solidFill>
                      <a:srgbClr val="F2F2F2"/>
                    </a:solidFill>
                  </a:tcPr>
                </a:tc>
                <a:tc>
                  <a:txBody>
                    <a:bodyPr/>
                    <a:lstStyle/>
                    <a:p>
                      <a:pPr algn="ctr"/>
                      <a:r>
                        <a:rPr lang="en-US" sz="1600" dirty="0">
                          <a:latin typeface="Arial"/>
                          <a:cs typeface="Arial"/>
                        </a:rPr>
                        <a:t>Yes</a:t>
                      </a:r>
                    </a:p>
                  </a:txBody>
                  <a:tcPr>
                    <a:solidFill>
                      <a:srgbClr val="F2F2F2"/>
                    </a:solidFill>
                  </a:tcPr>
                </a:tc>
                <a:tc>
                  <a:txBody>
                    <a:bodyPr/>
                    <a:lstStyle/>
                    <a:p>
                      <a:pPr algn="ctr"/>
                      <a:r>
                        <a:rPr lang="en-US" sz="1600" dirty="0">
                          <a:latin typeface="Arial"/>
                          <a:cs typeface="Arial"/>
                        </a:rPr>
                        <a:t>Yes</a:t>
                      </a:r>
                    </a:p>
                  </a:txBody>
                  <a:tcPr>
                    <a:solidFill>
                      <a:srgbClr val="F2F2F2"/>
                    </a:solidFill>
                  </a:tcPr>
                </a:tc>
                <a:tc>
                  <a:txBody>
                    <a:bodyPr/>
                    <a:lstStyle/>
                    <a:p>
                      <a:pPr algn="ctr"/>
                      <a:r>
                        <a:rPr lang="en-US" sz="1600" dirty="0">
                          <a:latin typeface="Arial"/>
                          <a:cs typeface="Arial"/>
                        </a:rPr>
                        <a:t>Yes</a:t>
                      </a:r>
                    </a:p>
                  </a:txBody>
                  <a:tcPr>
                    <a:solidFill>
                      <a:srgbClr val="F2F2F2"/>
                    </a:solidFill>
                  </a:tcPr>
                </a:tc>
                <a:tc>
                  <a:txBody>
                    <a:bodyPr/>
                    <a:lstStyle/>
                    <a:p>
                      <a:pPr algn="ctr"/>
                      <a:r>
                        <a:rPr lang="en-US" sz="1600" dirty="0">
                          <a:latin typeface="Arial"/>
                          <a:cs typeface="Arial"/>
                        </a:rPr>
                        <a:t>Yes</a:t>
                      </a:r>
                    </a:p>
                  </a:txBody>
                  <a:tcPr>
                    <a:solidFill>
                      <a:srgbClr val="F2F2F2"/>
                    </a:solidFill>
                  </a:tcPr>
                </a:tc>
                <a:tc>
                  <a:txBody>
                    <a:bodyPr/>
                    <a:lstStyle/>
                    <a:p>
                      <a:pPr algn="ctr"/>
                      <a:r>
                        <a:rPr lang="en-US" sz="1600" dirty="0">
                          <a:latin typeface="Arial"/>
                          <a:cs typeface="Arial"/>
                        </a:rPr>
                        <a:t>Yes</a:t>
                      </a:r>
                    </a:p>
                  </a:txBody>
                  <a:tcPr>
                    <a:solidFill>
                      <a:srgbClr val="F2F2F2"/>
                    </a:solidFill>
                  </a:tcPr>
                </a:tc>
                <a:extLst>
                  <a:ext uri="{0D108BD9-81ED-4DB2-BD59-A6C34878D82A}">
                    <a16:rowId xmlns:a16="http://schemas.microsoft.com/office/drawing/2014/main" val="10005"/>
                  </a:ext>
                </a:extLst>
              </a:tr>
              <a:tr h="246495">
                <a:tc>
                  <a:txBody>
                    <a:bodyPr/>
                    <a:lstStyle/>
                    <a:p>
                      <a:r>
                        <a:rPr lang="en-US" sz="1400" dirty="0">
                          <a:latin typeface="Arial"/>
                          <a:cs typeface="Arial"/>
                        </a:rPr>
                        <a:t>VDC &amp; year </a:t>
                      </a:r>
                    </a:p>
                    <a:p>
                      <a:r>
                        <a:rPr lang="en-US" sz="1400" dirty="0">
                          <a:latin typeface="Arial"/>
                          <a:cs typeface="Arial"/>
                        </a:rPr>
                        <a:t>fixed effects</a:t>
                      </a:r>
                    </a:p>
                  </a:txBody>
                  <a:tcPr>
                    <a:solidFill>
                      <a:srgbClr val="F2F2F2"/>
                    </a:solidFill>
                  </a:tcPr>
                </a:tc>
                <a:tc>
                  <a:txBody>
                    <a:bodyPr/>
                    <a:lstStyle/>
                    <a:p>
                      <a:pPr algn="ctr"/>
                      <a:r>
                        <a:rPr lang="en-US" sz="1600" dirty="0">
                          <a:latin typeface="Arial"/>
                          <a:cs typeface="Arial"/>
                        </a:rPr>
                        <a:t>Yes</a:t>
                      </a: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a:cs typeface="Arial"/>
                        </a:rPr>
                        <a:t>Yes</a:t>
                      </a:r>
                    </a:p>
                    <a:p>
                      <a:pPr algn="ctr"/>
                      <a:endParaRPr lang="en-US" sz="1600" dirty="0">
                        <a:latin typeface="Arial"/>
                        <a:cs typeface="Arial"/>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a:cs typeface="Arial"/>
                        </a:rPr>
                        <a:t>Yes</a:t>
                      </a:r>
                    </a:p>
                    <a:p>
                      <a:pPr algn="ctr"/>
                      <a:endParaRPr lang="en-US" sz="1600" dirty="0">
                        <a:latin typeface="Arial"/>
                        <a:cs typeface="Arial"/>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a:cs typeface="Arial"/>
                        </a:rPr>
                        <a:t>Yes</a:t>
                      </a:r>
                    </a:p>
                    <a:p>
                      <a:pPr algn="ctr"/>
                      <a:endParaRPr lang="en-US" sz="1600" dirty="0">
                        <a:latin typeface="Arial"/>
                        <a:cs typeface="Arial"/>
                      </a:endParaRPr>
                    </a:p>
                  </a:txBody>
                  <a:tcP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a:cs typeface="Arial"/>
                        </a:rPr>
                        <a:t>Yes</a:t>
                      </a:r>
                    </a:p>
                    <a:p>
                      <a:pPr algn="ctr"/>
                      <a:endParaRPr lang="en-US" sz="1600" dirty="0">
                        <a:latin typeface="Arial"/>
                        <a:cs typeface="Arial"/>
                      </a:endParaRPr>
                    </a:p>
                  </a:txBody>
                  <a:tcPr>
                    <a:solidFill>
                      <a:srgbClr val="F2F2F2"/>
                    </a:solidFill>
                  </a:tcPr>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400" dirty="0">
                          <a:effectLst/>
                          <a:latin typeface="Arial"/>
                          <a:ea typeface="ＭＳ 明朝"/>
                          <a:cs typeface="Arial"/>
                        </a:rPr>
                        <a:t>Observations</a:t>
                      </a: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1,034</a:t>
                      </a: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934</a:t>
                      </a: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1,040</a:t>
                      </a: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3,033</a:t>
                      </a:r>
                    </a:p>
                  </a:txBody>
                  <a:tcPr marL="47625" marR="47625" marT="0" marB="0">
                    <a:solidFill>
                      <a:srgbClr val="F2F2F2"/>
                    </a:solidFill>
                  </a:tcPr>
                </a:tc>
                <a:tc>
                  <a:txBody>
                    <a:bodyPr/>
                    <a:lstStyle/>
                    <a:p>
                      <a:pPr marL="0" marR="0" algn="ctr">
                        <a:spcBef>
                          <a:spcPts val="0"/>
                        </a:spcBef>
                        <a:spcAft>
                          <a:spcPts val="0"/>
                        </a:spcAft>
                      </a:pPr>
                      <a:r>
                        <a:rPr lang="en-US" sz="1600" dirty="0">
                          <a:effectLst/>
                          <a:latin typeface="Arial"/>
                          <a:ea typeface="ＭＳ 明朝"/>
                          <a:cs typeface="Arial"/>
                        </a:rPr>
                        <a:t>6,213</a:t>
                      </a:r>
                    </a:p>
                  </a:txBody>
                  <a:tcPr marL="47625" marR="47625" marT="0" marB="0">
                    <a:solidFill>
                      <a:srgbClr val="F2F2F2"/>
                    </a:solidFill>
                  </a:tcPr>
                </a:tc>
                <a:extLst>
                  <a:ext uri="{0D108BD9-81ED-4DB2-BD59-A6C34878D82A}">
                    <a16:rowId xmlns:a16="http://schemas.microsoft.com/office/drawing/2014/main" val="10007"/>
                  </a:ext>
                </a:extLst>
              </a:tr>
            </a:tbl>
          </a:graphicData>
        </a:graphic>
      </p:graphicFrame>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5" name="TextBox 4"/>
          <p:cNvSpPr txBox="1"/>
          <p:nvPr/>
        </p:nvSpPr>
        <p:spPr>
          <a:xfrm>
            <a:off x="673100" y="6020046"/>
            <a:ext cx="7898962" cy="707886"/>
          </a:xfrm>
          <a:prstGeom prst="rect">
            <a:avLst/>
          </a:prstGeom>
          <a:noFill/>
        </p:spPr>
        <p:txBody>
          <a:bodyPr wrap="square" rtlCol="0">
            <a:spAutoFit/>
          </a:bodyPr>
          <a:lstStyle/>
          <a:p>
            <a:r>
              <a:rPr lang="en-US" sz="1000" dirty="0">
                <a:latin typeface="Arial"/>
                <a:cs typeface="Arial"/>
              </a:rPr>
              <a:t>Notes. Unit of observation is an individual child between 6-59 months. Standard errors in parentheses, clustered on VDCs. All results are from weighted </a:t>
            </a:r>
            <a:r>
              <a:rPr lang="en-US" sz="1000" dirty="0" err="1">
                <a:latin typeface="Arial"/>
                <a:cs typeface="Arial"/>
              </a:rPr>
              <a:t>logit</a:t>
            </a:r>
            <a:r>
              <a:rPr lang="en-US" sz="1000" dirty="0">
                <a:latin typeface="Arial"/>
                <a:cs typeface="Arial"/>
              </a:rPr>
              <a:t> regressions with fixed effects for each of 21 VDCs and 2 years. Survey weights are used for children in the unbalanced panel. The weights are 0.449 and 0.504 for Mountain, 1.730 and 1.714 for Hill and 0.871 and 0.847 for </a:t>
            </a:r>
            <a:r>
              <a:rPr lang="en-US" sz="1000" dirty="0" err="1">
                <a:latin typeface="Arial"/>
                <a:cs typeface="Arial"/>
              </a:rPr>
              <a:t>Terai</a:t>
            </a:r>
            <a:r>
              <a:rPr lang="en-US" sz="1000" dirty="0">
                <a:latin typeface="Arial"/>
                <a:cs typeface="Arial"/>
              </a:rPr>
              <a:t> for panel 1 and 2, respectively. *** p&lt;0.01, ** p&lt;0.05, * p&lt;0.1</a:t>
            </a:r>
            <a:endParaRPr lang="en-US" dirty="0"/>
          </a:p>
        </p:txBody>
      </p:sp>
      <p:graphicFrame>
        <p:nvGraphicFramePr>
          <p:cNvPr id="13" name="Table 12">
            <a:extLst>
              <a:ext uri="{FF2B5EF4-FFF2-40B4-BE49-F238E27FC236}">
                <a16:creationId xmlns:a16="http://schemas.microsoft.com/office/drawing/2014/main" id="{8590A721-0C84-47DE-A5EF-83525F614D0C}"/>
              </a:ext>
            </a:extLst>
          </p:cNvPr>
          <p:cNvGraphicFramePr>
            <a:graphicFrameLocks noGrp="1"/>
          </p:cNvGraphicFramePr>
          <p:nvPr>
            <p:extLst>
              <p:ext uri="{D42A27DB-BD31-4B8C-83A1-F6EECF244321}">
                <p14:modId xmlns:p14="http://schemas.microsoft.com/office/powerpoint/2010/main" val="496629278"/>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tx2">
                              <a:lumMod val="60000"/>
                              <a:lumOff val="40000"/>
                            </a:schemeClr>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161447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246832" y="381749"/>
            <a:ext cx="8693968" cy="115045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558ED5"/>
                </a:solidFill>
                <a:latin typeface="Arial"/>
                <a:cs typeface="Arial"/>
              </a:rPr>
              <a:t>The link between farm production and child intake holds only for some food groups</a:t>
            </a:r>
          </a:p>
        </p:txBody>
      </p:sp>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6195888"/>
              </p:ext>
            </p:extLst>
          </p:nvPr>
        </p:nvGraphicFramePr>
        <p:xfrm>
          <a:off x="457200" y="2267242"/>
          <a:ext cx="8369301" cy="3714235"/>
        </p:xfrm>
        <a:graphic>
          <a:graphicData uri="http://schemas.openxmlformats.org/drawingml/2006/table">
            <a:tbl>
              <a:tblPr firstRow="1" bandRow="1">
                <a:tableStyleId>{5C22544A-7EE6-4342-B048-85BDC9FD1C3A}</a:tableStyleId>
              </a:tblPr>
              <a:tblGrid>
                <a:gridCol w="2486448">
                  <a:extLst>
                    <a:ext uri="{9D8B030D-6E8A-4147-A177-3AD203B41FA5}">
                      <a16:colId xmlns:a16="http://schemas.microsoft.com/office/drawing/2014/main" val="20000"/>
                    </a:ext>
                  </a:extLst>
                </a:gridCol>
                <a:gridCol w="1101639">
                  <a:extLst>
                    <a:ext uri="{9D8B030D-6E8A-4147-A177-3AD203B41FA5}">
                      <a16:colId xmlns:a16="http://schemas.microsoft.com/office/drawing/2014/main" val="20001"/>
                    </a:ext>
                  </a:extLst>
                </a:gridCol>
                <a:gridCol w="1226525">
                  <a:extLst>
                    <a:ext uri="{9D8B030D-6E8A-4147-A177-3AD203B41FA5}">
                      <a16:colId xmlns:a16="http://schemas.microsoft.com/office/drawing/2014/main" val="20002"/>
                    </a:ext>
                  </a:extLst>
                </a:gridCol>
                <a:gridCol w="1226525">
                  <a:extLst>
                    <a:ext uri="{9D8B030D-6E8A-4147-A177-3AD203B41FA5}">
                      <a16:colId xmlns:a16="http://schemas.microsoft.com/office/drawing/2014/main" val="20003"/>
                    </a:ext>
                  </a:extLst>
                </a:gridCol>
                <a:gridCol w="1101639">
                  <a:extLst>
                    <a:ext uri="{9D8B030D-6E8A-4147-A177-3AD203B41FA5}">
                      <a16:colId xmlns:a16="http://schemas.microsoft.com/office/drawing/2014/main" val="20004"/>
                    </a:ext>
                  </a:extLst>
                </a:gridCol>
                <a:gridCol w="1226525">
                  <a:extLst>
                    <a:ext uri="{9D8B030D-6E8A-4147-A177-3AD203B41FA5}">
                      <a16:colId xmlns:a16="http://schemas.microsoft.com/office/drawing/2014/main" val="20005"/>
                    </a:ext>
                  </a:extLst>
                </a:gridCol>
              </a:tblGrid>
              <a:tr h="734685">
                <a:tc>
                  <a:txBody>
                    <a:bodyPr/>
                    <a:lstStyle/>
                    <a:p>
                      <a:r>
                        <a:rPr lang="en-US" sz="1600" b="0" dirty="0">
                          <a:solidFill>
                            <a:srgbClr val="000000"/>
                          </a:solidFill>
                          <a:latin typeface="Arial"/>
                          <a:cs typeface="Arial"/>
                        </a:rPr>
                        <a:t>Production of:</a:t>
                      </a:r>
                    </a:p>
                  </a:txBody>
                  <a:tcPr>
                    <a:solidFill>
                      <a:srgbClr val="F2F2F2"/>
                    </a:solidFill>
                  </a:tcPr>
                </a:tc>
                <a:tc>
                  <a:txBody>
                    <a:bodyPr/>
                    <a:lstStyle/>
                    <a:p>
                      <a:pPr algn="r"/>
                      <a:r>
                        <a:rPr lang="en-US" sz="1600" b="0" dirty="0">
                          <a:solidFill>
                            <a:schemeClr val="tx1"/>
                          </a:solidFill>
                          <a:latin typeface="Arial"/>
                          <a:cs typeface="Arial"/>
                        </a:rPr>
                        <a:t>6-11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12-17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18-23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6-23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24-59 mo.</a:t>
                      </a:r>
                    </a:p>
                    <a:p>
                      <a:pPr algn="r"/>
                      <a:r>
                        <a:rPr lang="en-US" sz="1600" b="0" dirty="0">
                          <a:solidFill>
                            <a:schemeClr val="tx1"/>
                          </a:solidFill>
                          <a:latin typeface="Arial"/>
                          <a:cs typeface="Arial"/>
                        </a:rPr>
                        <a:t>(cons.)</a:t>
                      </a:r>
                    </a:p>
                  </a:txBody>
                  <a:tcPr>
                    <a:solidFill>
                      <a:srgbClr val="F2F2F2"/>
                    </a:solidFill>
                  </a:tcPr>
                </a:tc>
                <a:extLst>
                  <a:ext uri="{0D108BD9-81ED-4DB2-BD59-A6C34878D82A}">
                    <a16:rowId xmlns:a16="http://schemas.microsoft.com/office/drawing/2014/main" val="10000"/>
                  </a:ext>
                </a:extLst>
              </a:tr>
              <a:tr h="425650">
                <a:tc>
                  <a:txBody>
                    <a:bodyPr/>
                    <a:lstStyle/>
                    <a:p>
                      <a:r>
                        <a:rPr lang="en-US" sz="1600" b="0" dirty="0">
                          <a:solidFill>
                            <a:schemeClr val="tx1"/>
                          </a:solidFill>
                          <a:latin typeface="Arial"/>
                          <a:cs typeface="Arial"/>
                        </a:rPr>
                        <a:t>Vitamin A-rich F&amp;V</a:t>
                      </a:r>
                    </a:p>
                  </a:txBody>
                  <a:tcPr>
                    <a:solidFill>
                      <a:srgbClr val="F2F2F2"/>
                    </a:solidFill>
                  </a:tcPr>
                </a:tc>
                <a:tc>
                  <a:txBody>
                    <a:bodyPr/>
                    <a:lstStyle/>
                    <a:p>
                      <a:pPr algn="l"/>
                      <a:r>
                        <a:rPr lang="en-US" sz="1600" dirty="0">
                          <a:solidFill>
                            <a:schemeClr val="bg1">
                              <a:lumMod val="65000"/>
                            </a:schemeClr>
                          </a:solidFill>
                          <a:latin typeface="Arial"/>
                          <a:cs typeface="Arial"/>
                        </a:rPr>
                        <a:t>0.71</a:t>
                      </a:r>
                    </a:p>
                  </a:txBody>
                  <a:tcPr>
                    <a:solidFill>
                      <a:srgbClr val="F2F2F2"/>
                    </a:solidFill>
                  </a:tcPr>
                </a:tc>
                <a:tc>
                  <a:txBody>
                    <a:bodyPr/>
                    <a:lstStyle/>
                    <a:p>
                      <a:pPr algn="l"/>
                      <a:r>
                        <a:rPr lang="en-US" sz="1600" dirty="0">
                          <a:solidFill>
                            <a:schemeClr val="bg1">
                              <a:lumMod val="65000"/>
                            </a:schemeClr>
                          </a:solidFill>
                          <a:latin typeface="Arial"/>
                          <a:cs typeface="Arial"/>
                        </a:rPr>
                        <a:t>0.61</a:t>
                      </a:r>
                    </a:p>
                  </a:txBody>
                  <a:tcPr>
                    <a:solidFill>
                      <a:srgbClr val="F2F2F2"/>
                    </a:solidFill>
                  </a:tcPr>
                </a:tc>
                <a:tc>
                  <a:txBody>
                    <a:bodyPr/>
                    <a:lstStyle/>
                    <a:p>
                      <a:pPr algn="l"/>
                      <a:r>
                        <a:rPr lang="en-US" sz="1600" dirty="0">
                          <a:latin typeface="Arial"/>
                          <a:cs typeface="Arial"/>
                        </a:rPr>
                        <a:t>1.24***</a:t>
                      </a:r>
                    </a:p>
                  </a:txBody>
                  <a:tcPr>
                    <a:solidFill>
                      <a:srgbClr val="F2F2F2"/>
                    </a:solidFill>
                  </a:tcPr>
                </a:tc>
                <a:tc>
                  <a:txBody>
                    <a:bodyPr/>
                    <a:lstStyle/>
                    <a:p>
                      <a:pPr algn="l"/>
                      <a:r>
                        <a:rPr lang="en-US" sz="1600" dirty="0">
                          <a:latin typeface="Arial"/>
                          <a:cs typeface="Arial"/>
                        </a:rPr>
                        <a:t>0.98***</a:t>
                      </a:r>
                    </a:p>
                  </a:txBody>
                  <a:tcPr>
                    <a:solidFill>
                      <a:srgbClr val="F2F2F2"/>
                    </a:solidFill>
                  </a:tcPr>
                </a:tc>
                <a:tc>
                  <a:txBody>
                    <a:bodyPr/>
                    <a:lstStyle/>
                    <a:p>
                      <a:pPr algn="l"/>
                      <a:r>
                        <a:rPr lang="en-US" sz="1600" dirty="0">
                          <a:solidFill>
                            <a:schemeClr val="bg1">
                              <a:lumMod val="65000"/>
                            </a:schemeClr>
                          </a:solidFill>
                          <a:latin typeface="Arial"/>
                          <a:cs typeface="Arial"/>
                        </a:rPr>
                        <a:t>0.45</a:t>
                      </a:r>
                    </a:p>
                  </a:txBody>
                  <a:tcPr>
                    <a:solidFill>
                      <a:srgbClr val="F2F2F2"/>
                    </a:solidFill>
                  </a:tcPr>
                </a:tc>
                <a:extLst>
                  <a:ext uri="{0D108BD9-81ED-4DB2-BD59-A6C34878D82A}">
                    <a16:rowId xmlns:a16="http://schemas.microsoft.com/office/drawing/2014/main" val="10001"/>
                  </a:ext>
                </a:extLst>
              </a:tr>
              <a:tr h="425650">
                <a:tc>
                  <a:txBody>
                    <a:bodyPr/>
                    <a:lstStyle/>
                    <a:p>
                      <a:r>
                        <a:rPr lang="en-US" sz="1600" b="0" dirty="0">
                          <a:solidFill>
                            <a:schemeClr val="tx1"/>
                          </a:solidFill>
                          <a:latin typeface="Arial"/>
                          <a:cs typeface="Arial"/>
                        </a:rPr>
                        <a:t>Other</a:t>
                      </a:r>
                      <a:r>
                        <a:rPr lang="en-US" sz="1600" b="0" baseline="0" dirty="0">
                          <a:solidFill>
                            <a:schemeClr val="tx1"/>
                          </a:solidFill>
                          <a:latin typeface="Arial"/>
                          <a:cs typeface="Arial"/>
                        </a:rPr>
                        <a:t> F&amp;V</a:t>
                      </a:r>
                      <a:endParaRPr lang="en-US" sz="1600" b="0" dirty="0">
                        <a:solidFill>
                          <a:schemeClr val="tx1"/>
                        </a:solidFill>
                        <a:latin typeface="Arial"/>
                        <a:cs typeface="Arial"/>
                      </a:endParaRPr>
                    </a:p>
                  </a:txBody>
                  <a:tcPr>
                    <a:solidFill>
                      <a:srgbClr val="F2F2F2"/>
                    </a:solidFill>
                  </a:tcPr>
                </a:tc>
                <a:tc>
                  <a:txBody>
                    <a:bodyPr/>
                    <a:lstStyle/>
                    <a:p>
                      <a:pPr algn="l"/>
                      <a:r>
                        <a:rPr lang="en-US" sz="1600" dirty="0">
                          <a:solidFill>
                            <a:schemeClr val="bg1">
                              <a:lumMod val="65000"/>
                            </a:schemeClr>
                          </a:solidFill>
                          <a:latin typeface="Arial"/>
                          <a:cs typeface="Arial"/>
                        </a:rPr>
                        <a:t>1.16</a:t>
                      </a:r>
                    </a:p>
                  </a:txBody>
                  <a:tcPr>
                    <a:solidFill>
                      <a:srgbClr val="F2F2F2"/>
                    </a:solidFill>
                  </a:tcPr>
                </a:tc>
                <a:tc>
                  <a:txBody>
                    <a:bodyPr/>
                    <a:lstStyle/>
                    <a:p>
                      <a:pPr algn="l"/>
                      <a:r>
                        <a:rPr lang="en-US" sz="1600" dirty="0">
                          <a:solidFill>
                            <a:schemeClr val="bg1">
                              <a:lumMod val="65000"/>
                            </a:schemeClr>
                          </a:solidFill>
                          <a:latin typeface="Arial"/>
                          <a:cs typeface="Arial"/>
                        </a:rPr>
                        <a:t>0.50</a:t>
                      </a:r>
                    </a:p>
                  </a:txBody>
                  <a:tcPr>
                    <a:solidFill>
                      <a:srgbClr val="F2F2F2"/>
                    </a:solidFill>
                  </a:tcPr>
                </a:tc>
                <a:tc>
                  <a:txBody>
                    <a:bodyPr/>
                    <a:lstStyle/>
                    <a:p>
                      <a:pPr algn="l"/>
                      <a:r>
                        <a:rPr lang="en-US" sz="1600" dirty="0">
                          <a:solidFill>
                            <a:schemeClr val="bg1">
                              <a:lumMod val="65000"/>
                            </a:schemeClr>
                          </a:solidFill>
                          <a:latin typeface="Arial"/>
                          <a:cs typeface="Arial"/>
                        </a:rPr>
                        <a:t>0.73</a:t>
                      </a:r>
                    </a:p>
                  </a:txBody>
                  <a:tcPr>
                    <a:solidFill>
                      <a:srgbClr val="F2F2F2"/>
                    </a:solidFill>
                  </a:tcPr>
                </a:tc>
                <a:tc>
                  <a:txBody>
                    <a:bodyPr/>
                    <a:lstStyle/>
                    <a:p>
                      <a:pPr algn="l"/>
                      <a:r>
                        <a:rPr lang="en-US" sz="1600" dirty="0">
                          <a:latin typeface="Arial"/>
                          <a:cs typeface="Arial"/>
                        </a:rPr>
                        <a:t>0.56</a:t>
                      </a:r>
                    </a:p>
                  </a:txBody>
                  <a:tcPr>
                    <a:solidFill>
                      <a:srgbClr val="F2F2F2"/>
                    </a:solidFill>
                  </a:tcPr>
                </a:tc>
                <a:tc>
                  <a:txBody>
                    <a:bodyPr/>
                    <a:lstStyle/>
                    <a:p>
                      <a:pPr algn="l"/>
                      <a:r>
                        <a:rPr lang="en-US" sz="1600" dirty="0">
                          <a:latin typeface="Arial"/>
                          <a:cs typeface="Arial"/>
                        </a:rPr>
                        <a:t>1.08***</a:t>
                      </a:r>
                    </a:p>
                  </a:txBody>
                  <a:tcPr>
                    <a:solidFill>
                      <a:srgbClr val="F2F2F2"/>
                    </a:solidFill>
                  </a:tcPr>
                </a:tc>
                <a:extLst>
                  <a:ext uri="{0D108BD9-81ED-4DB2-BD59-A6C34878D82A}">
                    <a16:rowId xmlns:a16="http://schemas.microsoft.com/office/drawing/2014/main" val="10002"/>
                  </a:ext>
                </a:extLst>
              </a:tr>
              <a:tr h="425650">
                <a:tc>
                  <a:txBody>
                    <a:bodyPr/>
                    <a:lstStyle/>
                    <a:p>
                      <a:r>
                        <a:rPr lang="en-US" sz="1600" b="0" dirty="0">
                          <a:solidFill>
                            <a:schemeClr val="tx1"/>
                          </a:solidFill>
                          <a:latin typeface="Arial"/>
                          <a:cs typeface="Arial"/>
                        </a:rPr>
                        <a:t>Meat</a:t>
                      </a:r>
                    </a:p>
                  </a:txBody>
                  <a:tcPr>
                    <a:solidFill>
                      <a:srgbClr val="F2F2F2"/>
                    </a:solidFill>
                  </a:tcPr>
                </a:tc>
                <a:tc>
                  <a:txBody>
                    <a:bodyPr/>
                    <a:lstStyle/>
                    <a:p>
                      <a:pPr algn="l"/>
                      <a:r>
                        <a:rPr lang="en-US" sz="1600" dirty="0">
                          <a:solidFill>
                            <a:schemeClr val="bg1">
                              <a:lumMod val="65000"/>
                            </a:schemeClr>
                          </a:solidFill>
                          <a:latin typeface="Arial"/>
                          <a:cs typeface="Arial"/>
                        </a:rPr>
                        <a:t>1.83</a:t>
                      </a:r>
                    </a:p>
                  </a:txBody>
                  <a:tcPr>
                    <a:solidFill>
                      <a:srgbClr val="F2F2F2"/>
                    </a:solidFill>
                  </a:tcPr>
                </a:tc>
                <a:tc>
                  <a:txBody>
                    <a:bodyPr/>
                    <a:lstStyle/>
                    <a:p>
                      <a:pPr algn="l"/>
                      <a:r>
                        <a:rPr lang="en-US" sz="1600" dirty="0">
                          <a:solidFill>
                            <a:schemeClr val="bg1">
                              <a:lumMod val="65000"/>
                            </a:schemeClr>
                          </a:solidFill>
                          <a:latin typeface="Arial"/>
                          <a:cs typeface="Arial"/>
                        </a:rPr>
                        <a:t>-1.76</a:t>
                      </a:r>
                    </a:p>
                  </a:txBody>
                  <a:tcPr>
                    <a:solidFill>
                      <a:srgbClr val="F2F2F2"/>
                    </a:solidFill>
                  </a:tcPr>
                </a:tc>
                <a:tc>
                  <a:txBody>
                    <a:bodyPr/>
                    <a:lstStyle/>
                    <a:p>
                      <a:pPr algn="l"/>
                      <a:r>
                        <a:rPr lang="en-US" sz="1600" dirty="0">
                          <a:solidFill>
                            <a:schemeClr val="bg1">
                              <a:lumMod val="65000"/>
                            </a:schemeClr>
                          </a:solidFill>
                          <a:latin typeface="Arial"/>
                          <a:cs typeface="Arial"/>
                        </a:rPr>
                        <a:t>0.87</a:t>
                      </a:r>
                    </a:p>
                  </a:txBody>
                  <a:tcPr>
                    <a:solidFill>
                      <a:srgbClr val="F2F2F2"/>
                    </a:solidFill>
                  </a:tcPr>
                </a:tc>
                <a:tc>
                  <a:txBody>
                    <a:bodyPr/>
                    <a:lstStyle/>
                    <a:p>
                      <a:pPr algn="l"/>
                      <a:r>
                        <a:rPr lang="en-US" sz="1600" dirty="0">
                          <a:solidFill>
                            <a:schemeClr val="bg1">
                              <a:lumMod val="65000"/>
                            </a:schemeClr>
                          </a:solidFill>
                          <a:latin typeface="Arial"/>
                          <a:cs typeface="Arial"/>
                        </a:rPr>
                        <a:t>0.12</a:t>
                      </a:r>
                    </a:p>
                  </a:txBody>
                  <a:tcPr>
                    <a:solidFill>
                      <a:srgbClr val="F2F2F2"/>
                    </a:solidFill>
                  </a:tcPr>
                </a:tc>
                <a:tc>
                  <a:txBody>
                    <a:bodyPr/>
                    <a:lstStyle/>
                    <a:p>
                      <a:pPr algn="l"/>
                      <a:r>
                        <a:rPr lang="en-US" sz="1600" dirty="0">
                          <a:solidFill>
                            <a:schemeClr val="bg1">
                              <a:lumMod val="65000"/>
                            </a:schemeClr>
                          </a:solidFill>
                          <a:latin typeface="Arial"/>
                          <a:cs typeface="Arial"/>
                        </a:rPr>
                        <a:t>0.21</a:t>
                      </a:r>
                    </a:p>
                  </a:txBody>
                  <a:tcPr>
                    <a:solidFill>
                      <a:srgbClr val="F2F2F2"/>
                    </a:solidFill>
                  </a:tcPr>
                </a:tc>
                <a:extLst>
                  <a:ext uri="{0D108BD9-81ED-4DB2-BD59-A6C34878D82A}">
                    <a16:rowId xmlns:a16="http://schemas.microsoft.com/office/drawing/2014/main" val="10003"/>
                  </a:ext>
                </a:extLst>
              </a:tr>
              <a:tr h="425650">
                <a:tc>
                  <a:txBody>
                    <a:bodyPr/>
                    <a:lstStyle/>
                    <a:p>
                      <a:r>
                        <a:rPr lang="en-US" sz="1600" b="0" dirty="0">
                          <a:solidFill>
                            <a:schemeClr val="tx1"/>
                          </a:solidFill>
                          <a:latin typeface="Arial"/>
                          <a:cs typeface="Arial"/>
                        </a:rPr>
                        <a:t>Eggs</a:t>
                      </a:r>
                    </a:p>
                  </a:txBody>
                  <a:tcPr>
                    <a:solidFill>
                      <a:srgbClr val="F2F2F2"/>
                    </a:solidFill>
                  </a:tcPr>
                </a:tc>
                <a:tc>
                  <a:txBody>
                    <a:bodyPr/>
                    <a:lstStyle/>
                    <a:p>
                      <a:pPr algn="l"/>
                      <a:r>
                        <a:rPr lang="en-US" sz="1600" dirty="0">
                          <a:solidFill>
                            <a:schemeClr val="bg1">
                              <a:lumMod val="65000"/>
                            </a:schemeClr>
                          </a:solidFill>
                          <a:latin typeface="Arial"/>
                          <a:cs typeface="Arial"/>
                        </a:rPr>
                        <a:t>0.78</a:t>
                      </a:r>
                    </a:p>
                  </a:txBody>
                  <a:tcPr>
                    <a:solidFill>
                      <a:srgbClr val="F2F2F2"/>
                    </a:solidFill>
                  </a:tcPr>
                </a:tc>
                <a:tc>
                  <a:txBody>
                    <a:bodyPr/>
                    <a:lstStyle/>
                    <a:p>
                      <a:pPr algn="l"/>
                      <a:r>
                        <a:rPr lang="en-US" sz="1600" dirty="0">
                          <a:solidFill>
                            <a:schemeClr val="bg1">
                              <a:lumMod val="65000"/>
                            </a:schemeClr>
                          </a:solidFill>
                          <a:latin typeface="Arial"/>
                          <a:cs typeface="Arial"/>
                        </a:rPr>
                        <a:t>0.22</a:t>
                      </a:r>
                    </a:p>
                  </a:txBody>
                  <a:tcPr>
                    <a:solidFill>
                      <a:srgbClr val="F2F2F2"/>
                    </a:solidFill>
                  </a:tcPr>
                </a:tc>
                <a:tc>
                  <a:txBody>
                    <a:bodyPr/>
                    <a:lstStyle/>
                    <a:p>
                      <a:pPr algn="l"/>
                      <a:r>
                        <a:rPr lang="en-US" sz="1600" dirty="0">
                          <a:latin typeface="Arial"/>
                          <a:cs typeface="Arial"/>
                        </a:rPr>
                        <a:t>1.64***</a:t>
                      </a:r>
                    </a:p>
                  </a:txBody>
                  <a:tcPr>
                    <a:solidFill>
                      <a:srgbClr val="F2F2F2"/>
                    </a:solidFill>
                  </a:tcPr>
                </a:tc>
                <a:tc>
                  <a:txBody>
                    <a:bodyPr/>
                    <a:lstStyle/>
                    <a:p>
                      <a:pPr algn="l"/>
                      <a:r>
                        <a:rPr lang="en-US" sz="1600" dirty="0">
                          <a:latin typeface="Arial"/>
                          <a:cs typeface="Arial"/>
                        </a:rPr>
                        <a:t>1.32***</a:t>
                      </a:r>
                    </a:p>
                  </a:txBody>
                  <a:tcPr>
                    <a:solidFill>
                      <a:srgbClr val="F2F2F2"/>
                    </a:solidFill>
                  </a:tcPr>
                </a:tc>
                <a:tc>
                  <a:txBody>
                    <a:bodyPr/>
                    <a:lstStyle/>
                    <a:p>
                      <a:pPr algn="l"/>
                      <a:r>
                        <a:rPr lang="en-US" sz="1600" dirty="0">
                          <a:latin typeface="Arial"/>
                          <a:cs typeface="Arial"/>
                        </a:rPr>
                        <a:t>0.98***</a:t>
                      </a:r>
                    </a:p>
                  </a:txBody>
                  <a:tcPr>
                    <a:solidFill>
                      <a:srgbClr val="F2F2F2"/>
                    </a:solidFill>
                  </a:tcPr>
                </a:tc>
                <a:extLst>
                  <a:ext uri="{0D108BD9-81ED-4DB2-BD59-A6C34878D82A}">
                    <a16:rowId xmlns:a16="http://schemas.microsoft.com/office/drawing/2014/main" val="10004"/>
                  </a:ext>
                </a:extLst>
              </a:tr>
              <a:tr h="425650">
                <a:tc>
                  <a:txBody>
                    <a:bodyPr/>
                    <a:lstStyle/>
                    <a:p>
                      <a:r>
                        <a:rPr lang="en-US" sz="1600" b="0" dirty="0">
                          <a:solidFill>
                            <a:schemeClr val="tx1"/>
                          </a:solidFill>
                          <a:latin typeface="Arial"/>
                          <a:cs typeface="Arial"/>
                        </a:rPr>
                        <a:t>Dairy</a:t>
                      </a:r>
                    </a:p>
                  </a:txBody>
                  <a:tcPr>
                    <a:solidFill>
                      <a:srgbClr val="F2F2F2"/>
                    </a:solidFill>
                  </a:tcPr>
                </a:tc>
                <a:tc>
                  <a:txBody>
                    <a:bodyPr/>
                    <a:lstStyle/>
                    <a:p>
                      <a:pPr algn="l"/>
                      <a:r>
                        <a:rPr lang="en-US" sz="1600" dirty="0">
                          <a:solidFill>
                            <a:schemeClr val="bg1">
                              <a:lumMod val="65000"/>
                            </a:schemeClr>
                          </a:solidFill>
                          <a:latin typeface="Arial"/>
                          <a:cs typeface="Arial"/>
                        </a:rPr>
                        <a:t>-1.71***</a:t>
                      </a:r>
                    </a:p>
                  </a:txBody>
                  <a:tcPr>
                    <a:solidFill>
                      <a:srgbClr val="F2F2F2"/>
                    </a:solidFill>
                  </a:tcPr>
                </a:tc>
                <a:tc>
                  <a:txBody>
                    <a:bodyPr/>
                    <a:lstStyle/>
                    <a:p>
                      <a:pPr algn="l"/>
                      <a:r>
                        <a:rPr lang="en-US" sz="1600" dirty="0">
                          <a:solidFill>
                            <a:schemeClr val="bg1">
                              <a:lumMod val="65000"/>
                            </a:schemeClr>
                          </a:solidFill>
                          <a:latin typeface="Arial"/>
                          <a:cs typeface="Arial"/>
                        </a:rPr>
                        <a:t>-0.49</a:t>
                      </a:r>
                    </a:p>
                  </a:txBody>
                  <a:tcPr>
                    <a:solidFill>
                      <a:srgbClr val="F2F2F2"/>
                    </a:solidFill>
                  </a:tcPr>
                </a:tc>
                <a:tc>
                  <a:txBody>
                    <a:bodyPr/>
                    <a:lstStyle/>
                    <a:p>
                      <a:pPr algn="l"/>
                      <a:r>
                        <a:rPr lang="en-US" sz="1600" dirty="0">
                          <a:latin typeface="Arial"/>
                          <a:cs typeface="Arial"/>
                        </a:rPr>
                        <a:t>0.98***</a:t>
                      </a:r>
                    </a:p>
                  </a:txBody>
                  <a:tcPr>
                    <a:solidFill>
                      <a:srgbClr val="F2F2F2"/>
                    </a:solidFill>
                  </a:tcPr>
                </a:tc>
                <a:tc>
                  <a:txBody>
                    <a:bodyPr/>
                    <a:lstStyle/>
                    <a:p>
                      <a:pPr algn="l"/>
                      <a:r>
                        <a:rPr lang="en-US" sz="1600" dirty="0">
                          <a:solidFill>
                            <a:schemeClr val="bg1">
                              <a:lumMod val="65000"/>
                            </a:schemeClr>
                          </a:solidFill>
                          <a:latin typeface="Arial"/>
                          <a:cs typeface="Arial"/>
                        </a:rPr>
                        <a:t>0.06</a:t>
                      </a:r>
                    </a:p>
                  </a:txBody>
                  <a:tcPr>
                    <a:solidFill>
                      <a:srgbClr val="F2F2F2"/>
                    </a:solidFill>
                  </a:tcPr>
                </a:tc>
                <a:tc>
                  <a:txBody>
                    <a:bodyPr/>
                    <a:lstStyle/>
                    <a:p>
                      <a:pPr algn="l"/>
                      <a:r>
                        <a:rPr lang="en-US" sz="1600" dirty="0">
                          <a:latin typeface="Arial"/>
                          <a:cs typeface="Arial"/>
                        </a:rPr>
                        <a:t>1.20***</a:t>
                      </a:r>
                    </a:p>
                  </a:txBody>
                  <a:tcPr>
                    <a:solidFill>
                      <a:srgbClr val="F2F2F2"/>
                    </a:solidFill>
                  </a:tcPr>
                </a:tc>
                <a:extLst>
                  <a:ext uri="{0D108BD9-81ED-4DB2-BD59-A6C34878D82A}">
                    <a16:rowId xmlns:a16="http://schemas.microsoft.com/office/drawing/2014/main" val="10005"/>
                  </a:ext>
                </a:extLst>
              </a:tr>
              <a:tr h="425650">
                <a:tc>
                  <a:txBody>
                    <a:bodyPr/>
                    <a:lstStyle/>
                    <a:p>
                      <a:r>
                        <a:rPr lang="en-US" sz="1600" dirty="0">
                          <a:latin typeface="Arial"/>
                          <a:cs typeface="Arial"/>
                        </a:rPr>
                        <a:t>Legumes, nuts &amp; seeds</a:t>
                      </a:r>
                    </a:p>
                  </a:txBody>
                  <a:tcPr>
                    <a:solidFill>
                      <a:srgbClr val="F2F2F2"/>
                    </a:solidFill>
                  </a:tcPr>
                </a:tc>
                <a:tc>
                  <a:txBody>
                    <a:bodyPr/>
                    <a:lstStyle/>
                    <a:p>
                      <a:pPr algn="l"/>
                      <a:r>
                        <a:rPr lang="en-US" sz="1600" dirty="0">
                          <a:solidFill>
                            <a:schemeClr val="bg1">
                              <a:lumMod val="65000"/>
                            </a:schemeClr>
                          </a:solidFill>
                          <a:latin typeface="Arial"/>
                          <a:cs typeface="Arial"/>
                        </a:rPr>
                        <a:t>0.08</a:t>
                      </a:r>
                    </a:p>
                  </a:txBody>
                  <a:tcPr>
                    <a:solidFill>
                      <a:srgbClr val="F2F2F2"/>
                    </a:solidFill>
                  </a:tcPr>
                </a:tc>
                <a:tc>
                  <a:txBody>
                    <a:bodyPr/>
                    <a:lstStyle/>
                    <a:p>
                      <a:pPr algn="l"/>
                      <a:r>
                        <a:rPr lang="en-US" sz="1600" dirty="0">
                          <a:solidFill>
                            <a:schemeClr val="bg1">
                              <a:lumMod val="65000"/>
                            </a:schemeClr>
                          </a:solidFill>
                          <a:latin typeface="Arial"/>
                          <a:cs typeface="Arial"/>
                        </a:rPr>
                        <a:t>0.47</a:t>
                      </a:r>
                    </a:p>
                  </a:txBody>
                  <a:tcPr>
                    <a:solidFill>
                      <a:srgbClr val="F2F2F2"/>
                    </a:solidFill>
                  </a:tcPr>
                </a:tc>
                <a:tc>
                  <a:txBody>
                    <a:bodyPr/>
                    <a:lstStyle/>
                    <a:p>
                      <a:pPr algn="l"/>
                      <a:r>
                        <a:rPr lang="en-US" sz="1600" dirty="0">
                          <a:solidFill>
                            <a:schemeClr val="bg1">
                              <a:lumMod val="65000"/>
                            </a:schemeClr>
                          </a:solidFill>
                          <a:latin typeface="Arial"/>
                          <a:cs typeface="Arial"/>
                        </a:rPr>
                        <a:t>-0.36</a:t>
                      </a:r>
                    </a:p>
                  </a:txBody>
                  <a:tcPr>
                    <a:solidFill>
                      <a:srgbClr val="F2F2F2"/>
                    </a:solidFill>
                  </a:tcPr>
                </a:tc>
                <a:tc>
                  <a:txBody>
                    <a:bodyPr/>
                    <a:lstStyle/>
                    <a:p>
                      <a:pPr algn="l"/>
                      <a:r>
                        <a:rPr lang="en-US" sz="1600" dirty="0">
                          <a:solidFill>
                            <a:schemeClr val="bg1">
                              <a:lumMod val="65000"/>
                            </a:schemeClr>
                          </a:solidFill>
                          <a:latin typeface="Arial"/>
                          <a:cs typeface="Arial"/>
                        </a:rPr>
                        <a:t>0.03</a:t>
                      </a:r>
                    </a:p>
                  </a:txBody>
                  <a:tcPr>
                    <a:solidFill>
                      <a:srgbClr val="F2F2F2"/>
                    </a:solidFill>
                  </a:tcPr>
                </a:tc>
                <a:tc>
                  <a:txBody>
                    <a:bodyPr/>
                    <a:lstStyle/>
                    <a:p>
                      <a:pPr algn="l"/>
                      <a:r>
                        <a:rPr lang="en-US" sz="1600" dirty="0">
                          <a:solidFill>
                            <a:schemeClr val="bg1">
                              <a:lumMod val="65000"/>
                            </a:schemeClr>
                          </a:solidFill>
                          <a:latin typeface="Arial"/>
                          <a:cs typeface="Arial"/>
                        </a:rPr>
                        <a:t>0.63</a:t>
                      </a:r>
                    </a:p>
                  </a:txBody>
                  <a:tcPr>
                    <a:solidFill>
                      <a:srgbClr val="F2F2F2"/>
                    </a:solidFill>
                  </a:tcPr>
                </a:tc>
                <a:extLst>
                  <a:ext uri="{0D108BD9-81ED-4DB2-BD59-A6C34878D82A}">
                    <a16:rowId xmlns:a16="http://schemas.microsoft.com/office/drawing/2014/main" val="10006"/>
                  </a:ext>
                </a:extLst>
              </a:tr>
              <a:tr h="425650">
                <a:tc>
                  <a:txBody>
                    <a:bodyPr/>
                    <a:lstStyle/>
                    <a:p>
                      <a:r>
                        <a:rPr lang="en-US" sz="1600" dirty="0">
                          <a:latin typeface="Arial"/>
                          <a:cs typeface="Arial"/>
                        </a:rPr>
                        <a:t>Observations</a:t>
                      </a:r>
                    </a:p>
                  </a:txBody>
                  <a:tcPr>
                    <a:solidFill>
                      <a:srgbClr val="F2F2F2"/>
                    </a:solidFill>
                  </a:tcPr>
                </a:tc>
                <a:tc>
                  <a:txBody>
                    <a:bodyPr/>
                    <a:lstStyle/>
                    <a:p>
                      <a:pPr algn="l"/>
                      <a:r>
                        <a:rPr lang="en-US" sz="1600" dirty="0">
                          <a:latin typeface="Arial"/>
                          <a:cs typeface="Arial"/>
                        </a:rPr>
                        <a:t>396</a:t>
                      </a:r>
                    </a:p>
                  </a:txBody>
                  <a:tcPr>
                    <a:solidFill>
                      <a:srgbClr val="F2F2F2"/>
                    </a:solidFill>
                  </a:tcPr>
                </a:tc>
                <a:tc>
                  <a:txBody>
                    <a:bodyPr/>
                    <a:lstStyle/>
                    <a:p>
                      <a:pPr algn="l"/>
                      <a:r>
                        <a:rPr lang="en-US" sz="1600" dirty="0">
                          <a:latin typeface="Arial"/>
                          <a:cs typeface="Arial"/>
                        </a:rPr>
                        <a:t>399</a:t>
                      </a:r>
                    </a:p>
                  </a:txBody>
                  <a:tcPr>
                    <a:solidFill>
                      <a:srgbClr val="F2F2F2"/>
                    </a:solidFill>
                  </a:tcPr>
                </a:tc>
                <a:tc>
                  <a:txBody>
                    <a:bodyPr/>
                    <a:lstStyle/>
                    <a:p>
                      <a:pPr algn="l"/>
                      <a:r>
                        <a:rPr lang="en-US" sz="1600" dirty="0">
                          <a:latin typeface="Arial"/>
                          <a:cs typeface="Arial"/>
                        </a:rPr>
                        <a:t>800</a:t>
                      </a:r>
                    </a:p>
                  </a:txBody>
                  <a:tcPr>
                    <a:solidFill>
                      <a:srgbClr val="F2F2F2"/>
                    </a:solidFill>
                  </a:tcPr>
                </a:tc>
                <a:tc>
                  <a:txBody>
                    <a:bodyPr/>
                    <a:lstStyle/>
                    <a:p>
                      <a:pPr algn="l"/>
                      <a:r>
                        <a:rPr lang="en-US" sz="1600" dirty="0">
                          <a:latin typeface="Arial"/>
                          <a:cs typeface="Arial"/>
                        </a:rPr>
                        <a:t>1,635</a:t>
                      </a:r>
                    </a:p>
                  </a:txBody>
                  <a:tcPr>
                    <a:solidFill>
                      <a:srgbClr val="F2F2F2"/>
                    </a:solidFill>
                  </a:tcPr>
                </a:tc>
                <a:tc>
                  <a:txBody>
                    <a:bodyPr/>
                    <a:lstStyle/>
                    <a:p>
                      <a:pPr algn="l"/>
                      <a:r>
                        <a:rPr lang="en-US" sz="1600" dirty="0">
                          <a:latin typeface="Arial"/>
                          <a:cs typeface="Arial"/>
                        </a:rPr>
                        <a:t>4,343</a:t>
                      </a:r>
                    </a:p>
                  </a:txBody>
                  <a:tcPr>
                    <a:solidFill>
                      <a:srgbClr val="F2F2F2"/>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457200" y="6140868"/>
            <a:ext cx="8369300" cy="553998"/>
          </a:xfrm>
          <a:prstGeom prst="rect">
            <a:avLst/>
          </a:prstGeom>
        </p:spPr>
        <p:txBody>
          <a:bodyPr wrap="square">
            <a:spAutoFit/>
          </a:bodyPr>
          <a:lstStyle/>
          <a:p>
            <a:r>
              <a:rPr lang="en-US" sz="1000" dirty="0">
                <a:latin typeface="Arial"/>
                <a:cs typeface="Arial"/>
              </a:rPr>
              <a:t>Notes. Unit of observation is an individual child between 6-59 months.. All results are from weighted </a:t>
            </a:r>
            <a:r>
              <a:rPr lang="en-US" sz="1000" dirty="0" err="1">
                <a:latin typeface="Arial"/>
                <a:cs typeface="Arial"/>
              </a:rPr>
              <a:t>logit</a:t>
            </a:r>
            <a:r>
              <a:rPr lang="en-US" sz="1000" dirty="0">
                <a:latin typeface="Arial"/>
                <a:cs typeface="Arial"/>
              </a:rPr>
              <a:t> regressions with fixed effects for each of 21 VDCs and 2 years. Survey weights are used for children in the balanced panel. The weights are 0.537 for Mountain, 1.711 for Hill and 0.834 for </a:t>
            </a:r>
            <a:r>
              <a:rPr lang="en-US" sz="1000" dirty="0" err="1">
                <a:latin typeface="Arial"/>
                <a:cs typeface="Arial"/>
              </a:rPr>
              <a:t>Terai</a:t>
            </a:r>
            <a:r>
              <a:rPr lang="en-US" sz="1000" dirty="0">
                <a:latin typeface="Arial"/>
                <a:cs typeface="Arial"/>
              </a:rPr>
              <a:t>.  *** p&lt;0.01, ** p&lt;0.05, * p&lt;0.1</a:t>
            </a:r>
          </a:p>
        </p:txBody>
      </p:sp>
      <p:sp>
        <p:nvSpPr>
          <p:cNvPr id="8" name="TextBox 7"/>
          <p:cNvSpPr txBox="1"/>
          <p:nvPr/>
        </p:nvSpPr>
        <p:spPr>
          <a:xfrm>
            <a:off x="457200" y="1532205"/>
            <a:ext cx="8839199" cy="646331"/>
          </a:xfrm>
          <a:prstGeom prst="rect">
            <a:avLst/>
          </a:prstGeom>
          <a:noFill/>
        </p:spPr>
        <p:txBody>
          <a:bodyPr wrap="square" rtlCol="0">
            <a:spAutoFit/>
          </a:bodyPr>
          <a:lstStyle/>
          <a:p>
            <a:r>
              <a:rPr lang="en-US" dirty="0">
                <a:latin typeface="Arial"/>
                <a:cs typeface="Arial"/>
              </a:rPr>
              <a:t>Coefficients on the association between individual food group production &amp; consumption mediated by child age</a:t>
            </a:r>
          </a:p>
        </p:txBody>
      </p:sp>
      <p:sp>
        <p:nvSpPr>
          <p:cNvPr id="9" name="Rectangle 8"/>
          <p:cNvSpPr/>
          <p:nvPr/>
        </p:nvSpPr>
        <p:spPr>
          <a:xfrm>
            <a:off x="5283200" y="2959100"/>
            <a:ext cx="3416300" cy="863600"/>
          </a:xfrm>
          <a:prstGeom prst="rect">
            <a:avLst/>
          </a:prstGeom>
          <a:noFill/>
          <a:ln w="254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283200" y="4261449"/>
            <a:ext cx="3416300" cy="901101"/>
          </a:xfrm>
          <a:prstGeom prst="rect">
            <a:avLst/>
          </a:prstGeom>
          <a:noFill/>
          <a:ln w="254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7629A063-9EF8-4D65-BA50-21458C51DC31}"/>
              </a:ext>
            </a:extLst>
          </p:cNvPr>
          <p:cNvGraphicFramePr>
            <a:graphicFrameLocks noGrp="1"/>
          </p:cNvGraphicFramePr>
          <p:nvPr>
            <p:extLst>
              <p:ext uri="{D42A27DB-BD31-4B8C-83A1-F6EECF244321}">
                <p14:modId xmlns:p14="http://schemas.microsoft.com/office/powerpoint/2010/main" val="496629278"/>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tx2">
                              <a:lumMod val="60000"/>
                              <a:lumOff val="40000"/>
                            </a:schemeClr>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210308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246832" y="381749"/>
            <a:ext cx="8693968" cy="1150455"/>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558ED5"/>
                </a:solidFill>
                <a:latin typeface="Arial"/>
                <a:cs typeface="Arial"/>
              </a:rPr>
              <a:t>The link between home production and intake holds only for specific food groups, </a:t>
            </a:r>
          </a:p>
          <a:p>
            <a:r>
              <a:rPr lang="en-US" sz="4000" b="1" dirty="0">
                <a:solidFill>
                  <a:srgbClr val="558ED5"/>
                </a:solidFill>
                <a:latin typeface="Arial"/>
                <a:cs typeface="Arial"/>
              </a:rPr>
              <a:t>among older and poorer children</a:t>
            </a:r>
          </a:p>
        </p:txBody>
      </p:sp>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7620581"/>
              </p:ext>
            </p:extLst>
          </p:nvPr>
        </p:nvGraphicFramePr>
        <p:xfrm>
          <a:off x="466488" y="2401380"/>
          <a:ext cx="8369301" cy="3476815"/>
        </p:xfrm>
        <a:graphic>
          <a:graphicData uri="http://schemas.openxmlformats.org/drawingml/2006/table">
            <a:tbl>
              <a:tblPr firstRow="1" bandRow="1">
                <a:tableStyleId>{5C22544A-7EE6-4342-B048-85BDC9FD1C3A}</a:tableStyleId>
              </a:tblPr>
              <a:tblGrid>
                <a:gridCol w="2673527">
                  <a:extLst>
                    <a:ext uri="{9D8B030D-6E8A-4147-A177-3AD203B41FA5}">
                      <a16:colId xmlns:a16="http://schemas.microsoft.com/office/drawing/2014/main" val="20000"/>
                    </a:ext>
                  </a:extLst>
                </a:gridCol>
                <a:gridCol w="1026543">
                  <a:extLst>
                    <a:ext uri="{9D8B030D-6E8A-4147-A177-3AD203B41FA5}">
                      <a16:colId xmlns:a16="http://schemas.microsoft.com/office/drawing/2014/main" val="20001"/>
                    </a:ext>
                  </a:extLst>
                </a:gridCol>
                <a:gridCol w="1114542">
                  <a:extLst>
                    <a:ext uri="{9D8B030D-6E8A-4147-A177-3AD203B41FA5}">
                      <a16:colId xmlns:a16="http://schemas.microsoft.com/office/drawing/2014/main" val="20002"/>
                    </a:ext>
                  </a:extLst>
                </a:gridCol>
                <a:gridCol w="1226525">
                  <a:extLst>
                    <a:ext uri="{9D8B030D-6E8A-4147-A177-3AD203B41FA5}">
                      <a16:colId xmlns:a16="http://schemas.microsoft.com/office/drawing/2014/main" val="20003"/>
                    </a:ext>
                  </a:extLst>
                </a:gridCol>
                <a:gridCol w="1101639">
                  <a:extLst>
                    <a:ext uri="{9D8B030D-6E8A-4147-A177-3AD203B41FA5}">
                      <a16:colId xmlns:a16="http://schemas.microsoft.com/office/drawing/2014/main" val="20004"/>
                    </a:ext>
                  </a:extLst>
                </a:gridCol>
                <a:gridCol w="1226525">
                  <a:extLst>
                    <a:ext uri="{9D8B030D-6E8A-4147-A177-3AD203B41FA5}">
                      <a16:colId xmlns:a16="http://schemas.microsoft.com/office/drawing/2014/main" val="20005"/>
                    </a:ext>
                  </a:extLst>
                </a:gridCol>
              </a:tblGrid>
              <a:tr h="734685">
                <a:tc>
                  <a:txBody>
                    <a:bodyPr/>
                    <a:lstStyle/>
                    <a:p>
                      <a:endParaRPr lang="en-US" sz="1600" b="0" dirty="0">
                        <a:solidFill>
                          <a:srgbClr val="000000"/>
                        </a:solidFill>
                        <a:latin typeface="Arial"/>
                        <a:cs typeface="Arial"/>
                      </a:endParaRPr>
                    </a:p>
                  </a:txBody>
                  <a:tcPr>
                    <a:solidFill>
                      <a:srgbClr val="F2F2F2"/>
                    </a:solidFill>
                  </a:tcPr>
                </a:tc>
                <a:tc>
                  <a:txBody>
                    <a:bodyPr/>
                    <a:lstStyle/>
                    <a:p>
                      <a:pPr algn="r"/>
                      <a:r>
                        <a:rPr lang="en-US" sz="1600" b="0" dirty="0">
                          <a:solidFill>
                            <a:schemeClr val="tx1"/>
                          </a:solidFill>
                          <a:latin typeface="Arial"/>
                          <a:cs typeface="Arial"/>
                        </a:rPr>
                        <a:t>6-11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12-17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18-23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6-23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24-59 mo.</a:t>
                      </a:r>
                    </a:p>
                    <a:p>
                      <a:pPr algn="r"/>
                      <a:r>
                        <a:rPr lang="en-US" sz="1600" b="0" dirty="0">
                          <a:solidFill>
                            <a:schemeClr val="tx1"/>
                          </a:solidFill>
                          <a:latin typeface="Arial"/>
                          <a:cs typeface="Arial"/>
                        </a:rPr>
                        <a:t>(cons.)</a:t>
                      </a:r>
                    </a:p>
                  </a:txBody>
                  <a:tcPr>
                    <a:solidFill>
                      <a:srgbClr val="F2F2F2"/>
                    </a:solidFill>
                  </a:tcPr>
                </a:tc>
                <a:extLst>
                  <a:ext uri="{0D108BD9-81ED-4DB2-BD59-A6C34878D82A}">
                    <a16:rowId xmlns:a16="http://schemas.microsoft.com/office/drawing/2014/main" val="10000"/>
                  </a:ext>
                </a:extLst>
              </a:tr>
              <a:tr h="138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a:cs typeface="Arial"/>
                        </a:rPr>
                        <a:t>Vitamin A-rich F&amp;V</a:t>
                      </a:r>
                      <a:endParaRPr lang="en-US" sz="1600" b="1" dirty="0">
                        <a:solidFill>
                          <a:srgbClr val="000000"/>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extLst>
                  <a:ext uri="{0D108BD9-81ED-4DB2-BD59-A6C34878D82A}">
                    <a16:rowId xmlns:a16="http://schemas.microsoft.com/office/drawing/2014/main" val="2849372502"/>
                  </a:ext>
                </a:extLst>
              </a:tr>
              <a:tr h="425650">
                <a:tc>
                  <a:txBody>
                    <a:bodyPr/>
                    <a:lstStyle/>
                    <a:p>
                      <a:r>
                        <a:rPr lang="en-US" sz="1600" b="0" dirty="0">
                          <a:solidFill>
                            <a:schemeClr val="tx1"/>
                          </a:solidFill>
                          <a:latin typeface="Arial"/>
                          <a:cs typeface="Arial"/>
                        </a:rPr>
                        <a:t> HH produces this group</a:t>
                      </a:r>
                    </a:p>
                    <a:p>
                      <a:r>
                        <a:rPr lang="en-US" sz="1600" b="0" dirty="0">
                          <a:solidFill>
                            <a:schemeClr val="tx1"/>
                          </a:solidFill>
                          <a:latin typeface="Arial"/>
                          <a:cs typeface="Arial"/>
                        </a:rPr>
                        <a:t> HH wealth</a:t>
                      </a:r>
                    </a:p>
                    <a:p>
                      <a:r>
                        <a:rPr lang="en-US" sz="1600" b="0" dirty="0">
                          <a:solidFill>
                            <a:schemeClr val="tx1"/>
                          </a:solidFill>
                          <a:latin typeface="Arial"/>
                          <a:cs typeface="Arial"/>
                        </a:rPr>
                        <a:t> HH prod. X wealth</a:t>
                      </a: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r>
                        <a:rPr lang="en-US" sz="1600" dirty="0">
                          <a:latin typeface="Arial"/>
                          <a:cs typeface="Arial"/>
                        </a:rPr>
                        <a:t> 1.24***</a:t>
                      </a:r>
                    </a:p>
                    <a:p>
                      <a:pPr algn="l"/>
                      <a:r>
                        <a:rPr lang="en-US" sz="1600" dirty="0">
                          <a:latin typeface="Arial"/>
                          <a:cs typeface="Arial"/>
                        </a:rPr>
                        <a:t> 0.18*</a:t>
                      </a:r>
                    </a:p>
                    <a:p>
                      <a:pPr algn="l"/>
                      <a:r>
                        <a:rPr lang="en-US" sz="1600" dirty="0">
                          <a:latin typeface="Arial"/>
                          <a:cs typeface="Arial"/>
                        </a:rPr>
                        <a:t>-0.27*</a:t>
                      </a:r>
                    </a:p>
                  </a:txBody>
                  <a:tcPr>
                    <a:solidFill>
                      <a:srgbClr val="F2F2F2"/>
                    </a:solidFill>
                  </a:tcPr>
                </a:tc>
                <a:tc>
                  <a:txBody>
                    <a:bodyPr/>
                    <a:lstStyle/>
                    <a:p>
                      <a:pPr algn="l"/>
                      <a:r>
                        <a:rPr lang="en-US" sz="1600" dirty="0">
                          <a:latin typeface="Arial"/>
                          <a:cs typeface="Arial"/>
                        </a:rPr>
                        <a:t> 0.98***</a:t>
                      </a:r>
                    </a:p>
                    <a:p>
                      <a:pPr algn="l"/>
                      <a:r>
                        <a:rPr lang="en-US" sz="1600" dirty="0">
                          <a:latin typeface="Arial"/>
                          <a:cs typeface="Arial"/>
                        </a:rPr>
                        <a:t> </a:t>
                      </a:r>
                    </a:p>
                    <a:p>
                      <a:pPr algn="l"/>
                      <a:r>
                        <a:rPr lang="en-US" sz="1600" dirty="0">
                          <a:latin typeface="Arial"/>
                          <a:cs typeface="Arial"/>
                        </a:rPr>
                        <a:t>-0.21**</a:t>
                      </a:r>
                    </a:p>
                  </a:txBody>
                  <a:tcPr>
                    <a:solidFill>
                      <a:srgbClr val="F2F2F2"/>
                    </a:solidFill>
                  </a:tcPr>
                </a:tc>
                <a:tc>
                  <a:txBody>
                    <a:bodyPr/>
                    <a:lstStyle/>
                    <a:p>
                      <a:pPr algn="l"/>
                      <a:r>
                        <a:rPr lang="en-US" sz="1600" dirty="0">
                          <a:latin typeface="Arial"/>
                          <a:cs typeface="Arial"/>
                        </a:rPr>
                        <a:t> </a:t>
                      </a:r>
                    </a:p>
                    <a:p>
                      <a:pPr algn="l"/>
                      <a:r>
                        <a:rPr lang="en-US" sz="1600" dirty="0">
                          <a:latin typeface="Arial"/>
                          <a:cs typeface="Arial"/>
                        </a:rPr>
                        <a:t> 1.20**</a:t>
                      </a:r>
                    </a:p>
                    <a:p>
                      <a:pPr algn="l"/>
                      <a:r>
                        <a:rPr lang="en-US" sz="1600" dirty="0">
                          <a:latin typeface="Arial"/>
                          <a:cs typeface="Arial"/>
                        </a:rPr>
                        <a:t>-0.15*</a:t>
                      </a:r>
                    </a:p>
                  </a:txBody>
                  <a:tcPr>
                    <a:solidFill>
                      <a:srgbClr val="F2F2F2"/>
                    </a:solidFill>
                  </a:tcPr>
                </a:tc>
                <a:extLst>
                  <a:ext uri="{0D108BD9-81ED-4DB2-BD59-A6C34878D82A}">
                    <a16:rowId xmlns:a16="http://schemas.microsoft.com/office/drawing/2014/main" val="10001"/>
                  </a:ext>
                </a:extLst>
              </a:tr>
              <a:tr h="312201">
                <a:tc>
                  <a:txBody>
                    <a:bodyPr/>
                    <a:lstStyle/>
                    <a:p>
                      <a:r>
                        <a:rPr lang="en-US" sz="1600" b="1" dirty="0">
                          <a:latin typeface="Arial"/>
                          <a:cs typeface="Arial"/>
                        </a:rPr>
                        <a:t>Other Fruits &amp; Vegetables</a:t>
                      </a: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extLst>
                  <a:ext uri="{0D108BD9-81ED-4DB2-BD59-A6C34878D82A}">
                    <a16:rowId xmlns:a16="http://schemas.microsoft.com/office/drawing/2014/main" val="10007"/>
                  </a:ext>
                </a:extLst>
              </a:tr>
              <a:tr h="425650">
                <a:tc>
                  <a:txBody>
                    <a:bodyPr/>
                    <a:lstStyle/>
                    <a:p>
                      <a:r>
                        <a:rPr lang="en-US" sz="1600" b="0" dirty="0">
                          <a:solidFill>
                            <a:schemeClr val="tx1"/>
                          </a:solidFill>
                          <a:latin typeface="Arial"/>
                          <a:cs typeface="Arial"/>
                        </a:rPr>
                        <a:t> HH produces this group</a:t>
                      </a:r>
                    </a:p>
                    <a:p>
                      <a:r>
                        <a:rPr lang="en-US" sz="1600" b="0" dirty="0">
                          <a:solidFill>
                            <a:schemeClr val="tx1"/>
                          </a:solidFill>
                          <a:latin typeface="Arial"/>
                          <a:cs typeface="Arial"/>
                        </a:rPr>
                        <a:t> HH wealth</a:t>
                      </a:r>
                    </a:p>
                    <a:p>
                      <a:r>
                        <a:rPr lang="en-US" sz="1600" b="0" dirty="0">
                          <a:solidFill>
                            <a:schemeClr val="tx1"/>
                          </a:solidFill>
                          <a:latin typeface="Arial"/>
                          <a:cs typeface="Arial"/>
                        </a:rPr>
                        <a:t> HH prod. X wealth</a:t>
                      </a: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r>
                        <a:rPr lang="en-US" sz="1600" dirty="0">
                          <a:latin typeface="Arial"/>
                          <a:cs typeface="Arial"/>
                        </a:rPr>
                        <a:t> 1.08***</a:t>
                      </a:r>
                    </a:p>
                    <a:p>
                      <a:pPr algn="l"/>
                      <a:endParaRPr lang="en-US" sz="1600" dirty="0">
                        <a:latin typeface="Arial"/>
                        <a:cs typeface="Arial"/>
                      </a:endParaRPr>
                    </a:p>
                    <a:p>
                      <a:pPr algn="l"/>
                      <a:r>
                        <a:rPr lang="en-US" sz="1600" dirty="0">
                          <a:latin typeface="Arial"/>
                          <a:cs typeface="Arial"/>
                        </a:rPr>
                        <a:t>-0.24*</a:t>
                      </a:r>
                    </a:p>
                  </a:txBody>
                  <a:tcPr>
                    <a:solidFill>
                      <a:srgbClr val="F2F2F2"/>
                    </a:solidFill>
                  </a:tcPr>
                </a:tc>
                <a:extLst>
                  <a:ext uri="{0D108BD9-81ED-4DB2-BD59-A6C34878D82A}">
                    <a16:rowId xmlns:a16="http://schemas.microsoft.com/office/drawing/2014/main" val="3897522968"/>
                  </a:ext>
                </a:extLst>
              </a:tr>
              <a:tr h="425650">
                <a:tc>
                  <a:txBody>
                    <a:bodyPr/>
                    <a:lstStyle/>
                    <a:p>
                      <a:r>
                        <a:rPr lang="en-US" sz="1600" dirty="0">
                          <a:latin typeface="Arial"/>
                          <a:cs typeface="Arial"/>
                        </a:rPr>
                        <a:t>Observations</a:t>
                      </a:r>
                    </a:p>
                  </a:txBody>
                  <a:tcPr>
                    <a:solidFill>
                      <a:srgbClr val="F2F2F2"/>
                    </a:solidFill>
                  </a:tcPr>
                </a:tc>
                <a:tc>
                  <a:txBody>
                    <a:bodyPr/>
                    <a:lstStyle/>
                    <a:p>
                      <a:pPr algn="l"/>
                      <a:r>
                        <a:rPr lang="en-US" sz="1600" dirty="0">
                          <a:latin typeface="Arial"/>
                          <a:cs typeface="Arial"/>
                        </a:rPr>
                        <a:t>396</a:t>
                      </a:r>
                    </a:p>
                  </a:txBody>
                  <a:tcPr>
                    <a:solidFill>
                      <a:srgbClr val="F2F2F2"/>
                    </a:solidFill>
                  </a:tcPr>
                </a:tc>
                <a:tc>
                  <a:txBody>
                    <a:bodyPr/>
                    <a:lstStyle/>
                    <a:p>
                      <a:pPr algn="l"/>
                      <a:r>
                        <a:rPr lang="en-US" sz="1600" dirty="0">
                          <a:latin typeface="Arial"/>
                          <a:cs typeface="Arial"/>
                        </a:rPr>
                        <a:t>399</a:t>
                      </a:r>
                    </a:p>
                  </a:txBody>
                  <a:tcPr>
                    <a:solidFill>
                      <a:srgbClr val="F2F2F2"/>
                    </a:solidFill>
                  </a:tcPr>
                </a:tc>
                <a:tc>
                  <a:txBody>
                    <a:bodyPr/>
                    <a:lstStyle/>
                    <a:p>
                      <a:pPr algn="l"/>
                      <a:r>
                        <a:rPr lang="en-US" sz="1600" dirty="0">
                          <a:latin typeface="Arial"/>
                          <a:cs typeface="Arial"/>
                        </a:rPr>
                        <a:t>800</a:t>
                      </a:r>
                    </a:p>
                  </a:txBody>
                  <a:tcPr>
                    <a:solidFill>
                      <a:srgbClr val="F2F2F2"/>
                    </a:solidFill>
                  </a:tcPr>
                </a:tc>
                <a:tc>
                  <a:txBody>
                    <a:bodyPr/>
                    <a:lstStyle/>
                    <a:p>
                      <a:pPr algn="l"/>
                      <a:r>
                        <a:rPr lang="en-US" sz="1600" dirty="0">
                          <a:latin typeface="Arial"/>
                          <a:cs typeface="Arial"/>
                        </a:rPr>
                        <a:t>1,635</a:t>
                      </a:r>
                    </a:p>
                  </a:txBody>
                  <a:tcPr>
                    <a:solidFill>
                      <a:srgbClr val="F2F2F2"/>
                    </a:solidFill>
                  </a:tcPr>
                </a:tc>
                <a:tc>
                  <a:txBody>
                    <a:bodyPr/>
                    <a:lstStyle/>
                    <a:p>
                      <a:pPr algn="l"/>
                      <a:r>
                        <a:rPr lang="en-US" sz="1600" dirty="0">
                          <a:latin typeface="Arial"/>
                          <a:cs typeface="Arial"/>
                        </a:rPr>
                        <a:t>4,343</a:t>
                      </a:r>
                    </a:p>
                  </a:txBody>
                  <a:tcPr>
                    <a:solidFill>
                      <a:srgbClr val="F2F2F2"/>
                    </a:solidFill>
                  </a:tcPr>
                </a:tc>
                <a:extLst>
                  <a:ext uri="{0D108BD9-81ED-4DB2-BD59-A6C34878D82A}">
                    <a16:rowId xmlns:a16="http://schemas.microsoft.com/office/drawing/2014/main" val="1351040274"/>
                  </a:ext>
                </a:extLst>
              </a:tr>
            </a:tbl>
          </a:graphicData>
        </a:graphic>
      </p:graphicFrame>
      <p:sp>
        <p:nvSpPr>
          <p:cNvPr id="7" name="Rectangle 6"/>
          <p:cNvSpPr/>
          <p:nvPr/>
        </p:nvSpPr>
        <p:spPr>
          <a:xfrm>
            <a:off x="466488" y="5878195"/>
            <a:ext cx="8686800" cy="830997"/>
          </a:xfrm>
          <a:prstGeom prst="rect">
            <a:avLst/>
          </a:prstGeom>
        </p:spPr>
        <p:txBody>
          <a:bodyPr wrap="square">
            <a:spAutoFit/>
          </a:bodyPr>
          <a:lstStyle/>
          <a:p>
            <a:r>
              <a:rPr lang="en-US" sz="1200" dirty="0">
                <a:latin typeface="Arial"/>
                <a:cs typeface="Arial"/>
              </a:rPr>
              <a:t>Notes:  Coefficients not significantly different from zero are not shown, and coefficients on control variables are also omitted. Unit of observation is an individual child between 6-59 months.. All results are from weighted </a:t>
            </a:r>
            <a:r>
              <a:rPr lang="en-US" sz="1200" dirty="0" err="1">
                <a:latin typeface="Arial"/>
                <a:cs typeface="Arial"/>
              </a:rPr>
              <a:t>logit</a:t>
            </a:r>
            <a:r>
              <a:rPr lang="en-US" sz="1200" dirty="0">
                <a:latin typeface="Arial"/>
                <a:cs typeface="Arial"/>
              </a:rPr>
              <a:t> regressions with fixed effects for each of 21 VDCs and 2 years. Survey weights are used for children in the balanced panel. The weights are 0.537 for Mountain, 1.711 for Hill and 0.834 for </a:t>
            </a:r>
            <a:r>
              <a:rPr lang="en-US" sz="1200" dirty="0" err="1">
                <a:latin typeface="Arial"/>
                <a:cs typeface="Arial"/>
              </a:rPr>
              <a:t>Terai</a:t>
            </a:r>
            <a:r>
              <a:rPr lang="en-US" sz="1200" dirty="0">
                <a:latin typeface="Arial"/>
                <a:cs typeface="Arial"/>
              </a:rPr>
              <a:t>.  *** p&lt;0.01, ** p&lt;0.05, * p&lt;0.1</a:t>
            </a:r>
          </a:p>
        </p:txBody>
      </p:sp>
      <p:sp>
        <p:nvSpPr>
          <p:cNvPr id="8" name="TextBox 7"/>
          <p:cNvSpPr txBox="1"/>
          <p:nvPr/>
        </p:nvSpPr>
        <p:spPr>
          <a:xfrm>
            <a:off x="428215" y="1477409"/>
            <a:ext cx="8839199" cy="923330"/>
          </a:xfrm>
          <a:prstGeom prst="rect">
            <a:avLst/>
          </a:prstGeom>
          <a:noFill/>
        </p:spPr>
        <p:txBody>
          <a:bodyPr wrap="square" rtlCol="0">
            <a:spAutoFit/>
          </a:bodyPr>
          <a:lstStyle/>
          <a:p>
            <a:r>
              <a:rPr lang="en-US" dirty="0">
                <a:latin typeface="Arial"/>
                <a:cs typeface="Arial"/>
              </a:rPr>
              <a:t>For </a:t>
            </a:r>
            <a:r>
              <a:rPr lang="en-US" b="1" dirty="0">
                <a:latin typeface="Arial"/>
                <a:cs typeface="Arial"/>
              </a:rPr>
              <a:t>Vitamin A-rich F&amp;V</a:t>
            </a:r>
            <a:r>
              <a:rPr lang="en-US" dirty="0">
                <a:latin typeface="Arial"/>
                <a:cs typeface="Arial"/>
              </a:rPr>
              <a:t> child intake is positively associated with household production only for older children in poorer households. The same holds for </a:t>
            </a:r>
            <a:r>
              <a:rPr lang="en-US" b="1" dirty="0">
                <a:latin typeface="Arial"/>
                <a:cs typeface="Arial"/>
              </a:rPr>
              <a:t>other F&amp;V </a:t>
            </a:r>
            <a:r>
              <a:rPr lang="en-US" dirty="0">
                <a:latin typeface="Arial"/>
                <a:cs typeface="Arial"/>
              </a:rPr>
              <a:t>except that richer households do not feed more other F&amp;V at any age.</a:t>
            </a:r>
          </a:p>
        </p:txBody>
      </p:sp>
      <p:sp>
        <p:nvSpPr>
          <p:cNvPr id="9" name="Rectangle 8"/>
          <p:cNvSpPr/>
          <p:nvPr/>
        </p:nvSpPr>
        <p:spPr>
          <a:xfrm>
            <a:off x="5296079" y="3482951"/>
            <a:ext cx="3416300" cy="792247"/>
          </a:xfrm>
          <a:prstGeom prst="rect">
            <a:avLst/>
          </a:prstGeom>
          <a:noFill/>
          <a:ln w="254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608AF6-505E-443D-82AF-B4DF46D7DD4B}"/>
              </a:ext>
            </a:extLst>
          </p:cNvPr>
          <p:cNvSpPr/>
          <p:nvPr/>
        </p:nvSpPr>
        <p:spPr>
          <a:xfrm>
            <a:off x="7608497" y="4660298"/>
            <a:ext cx="1227291" cy="792247"/>
          </a:xfrm>
          <a:prstGeom prst="rect">
            <a:avLst/>
          </a:prstGeom>
          <a:noFill/>
          <a:ln w="254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48D9CEC4-BC25-4012-9502-C97BB476D753}"/>
              </a:ext>
            </a:extLst>
          </p:cNvPr>
          <p:cNvGraphicFramePr>
            <a:graphicFrameLocks noGrp="1"/>
          </p:cNvGraphicFramePr>
          <p:nvPr>
            <p:extLst>
              <p:ext uri="{D42A27DB-BD31-4B8C-83A1-F6EECF244321}">
                <p14:modId xmlns:p14="http://schemas.microsoft.com/office/powerpoint/2010/main" val="496629278"/>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tx2">
                              <a:lumMod val="60000"/>
                              <a:lumOff val="40000"/>
                            </a:schemeClr>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41641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246832" y="381749"/>
            <a:ext cx="8693968" cy="1150455"/>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558ED5"/>
                </a:solidFill>
                <a:latin typeface="Arial"/>
                <a:cs typeface="Arial"/>
              </a:rPr>
              <a:t>The link between home production and intake holds only for specific food groups, </a:t>
            </a:r>
          </a:p>
          <a:p>
            <a:r>
              <a:rPr lang="en-US" sz="4000" b="1" dirty="0">
                <a:solidFill>
                  <a:srgbClr val="558ED5"/>
                </a:solidFill>
                <a:latin typeface="Arial"/>
                <a:cs typeface="Arial"/>
              </a:rPr>
              <a:t>among older and poorer children</a:t>
            </a:r>
          </a:p>
        </p:txBody>
      </p:sp>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3413116"/>
              </p:ext>
            </p:extLst>
          </p:nvPr>
        </p:nvGraphicFramePr>
        <p:xfrm>
          <a:off x="466488" y="2401380"/>
          <a:ext cx="8369301" cy="3476815"/>
        </p:xfrm>
        <a:graphic>
          <a:graphicData uri="http://schemas.openxmlformats.org/drawingml/2006/table">
            <a:tbl>
              <a:tblPr firstRow="1" bandRow="1">
                <a:tableStyleId>{5C22544A-7EE6-4342-B048-85BDC9FD1C3A}</a:tableStyleId>
              </a:tblPr>
              <a:tblGrid>
                <a:gridCol w="2673527">
                  <a:extLst>
                    <a:ext uri="{9D8B030D-6E8A-4147-A177-3AD203B41FA5}">
                      <a16:colId xmlns:a16="http://schemas.microsoft.com/office/drawing/2014/main" val="20000"/>
                    </a:ext>
                  </a:extLst>
                </a:gridCol>
                <a:gridCol w="1026543">
                  <a:extLst>
                    <a:ext uri="{9D8B030D-6E8A-4147-A177-3AD203B41FA5}">
                      <a16:colId xmlns:a16="http://schemas.microsoft.com/office/drawing/2014/main" val="20001"/>
                    </a:ext>
                  </a:extLst>
                </a:gridCol>
                <a:gridCol w="1114542">
                  <a:extLst>
                    <a:ext uri="{9D8B030D-6E8A-4147-A177-3AD203B41FA5}">
                      <a16:colId xmlns:a16="http://schemas.microsoft.com/office/drawing/2014/main" val="20002"/>
                    </a:ext>
                  </a:extLst>
                </a:gridCol>
                <a:gridCol w="1226525">
                  <a:extLst>
                    <a:ext uri="{9D8B030D-6E8A-4147-A177-3AD203B41FA5}">
                      <a16:colId xmlns:a16="http://schemas.microsoft.com/office/drawing/2014/main" val="20003"/>
                    </a:ext>
                  </a:extLst>
                </a:gridCol>
                <a:gridCol w="1101639">
                  <a:extLst>
                    <a:ext uri="{9D8B030D-6E8A-4147-A177-3AD203B41FA5}">
                      <a16:colId xmlns:a16="http://schemas.microsoft.com/office/drawing/2014/main" val="20004"/>
                    </a:ext>
                  </a:extLst>
                </a:gridCol>
                <a:gridCol w="1226525">
                  <a:extLst>
                    <a:ext uri="{9D8B030D-6E8A-4147-A177-3AD203B41FA5}">
                      <a16:colId xmlns:a16="http://schemas.microsoft.com/office/drawing/2014/main" val="20005"/>
                    </a:ext>
                  </a:extLst>
                </a:gridCol>
              </a:tblGrid>
              <a:tr h="734685">
                <a:tc>
                  <a:txBody>
                    <a:bodyPr/>
                    <a:lstStyle/>
                    <a:p>
                      <a:endParaRPr lang="en-US" sz="1600" b="0" dirty="0">
                        <a:solidFill>
                          <a:srgbClr val="000000"/>
                        </a:solidFill>
                        <a:latin typeface="Arial"/>
                        <a:cs typeface="Arial"/>
                      </a:endParaRPr>
                    </a:p>
                  </a:txBody>
                  <a:tcPr>
                    <a:solidFill>
                      <a:srgbClr val="F2F2F2"/>
                    </a:solidFill>
                  </a:tcPr>
                </a:tc>
                <a:tc>
                  <a:txBody>
                    <a:bodyPr/>
                    <a:lstStyle/>
                    <a:p>
                      <a:pPr algn="r"/>
                      <a:r>
                        <a:rPr lang="en-US" sz="1600" b="0" dirty="0">
                          <a:solidFill>
                            <a:schemeClr val="tx1"/>
                          </a:solidFill>
                          <a:latin typeface="Arial"/>
                          <a:cs typeface="Arial"/>
                        </a:rPr>
                        <a:t>6-11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12-17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18-23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6-23 mo.</a:t>
                      </a:r>
                    </a:p>
                    <a:p>
                      <a:pPr algn="r"/>
                      <a:r>
                        <a:rPr lang="en-US" sz="1600" b="0" dirty="0">
                          <a:solidFill>
                            <a:schemeClr val="tx1"/>
                          </a:solidFill>
                          <a:latin typeface="Arial"/>
                          <a:cs typeface="Arial"/>
                        </a:rPr>
                        <a:t>(cons.)</a:t>
                      </a:r>
                    </a:p>
                  </a:txBody>
                  <a:tcPr>
                    <a:solidFill>
                      <a:srgbClr val="F2F2F2"/>
                    </a:solidFill>
                  </a:tcPr>
                </a:tc>
                <a:tc>
                  <a:txBody>
                    <a:bodyPr/>
                    <a:lstStyle/>
                    <a:p>
                      <a:pPr algn="r"/>
                      <a:r>
                        <a:rPr lang="en-US" sz="1600" b="0" dirty="0">
                          <a:solidFill>
                            <a:schemeClr val="tx1"/>
                          </a:solidFill>
                          <a:latin typeface="Arial"/>
                          <a:cs typeface="Arial"/>
                        </a:rPr>
                        <a:t>24-59 mo.</a:t>
                      </a:r>
                    </a:p>
                    <a:p>
                      <a:pPr algn="r"/>
                      <a:r>
                        <a:rPr lang="en-US" sz="1600" b="0" dirty="0">
                          <a:solidFill>
                            <a:schemeClr val="tx1"/>
                          </a:solidFill>
                          <a:latin typeface="Arial"/>
                          <a:cs typeface="Arial"/>
                        </a:rPr>
                        <a:t>(cons.)</a:t>
                      </a:r>
                    </a:p>
                  </a:txBody>
                  <a:tcPr>
                    <a:solidFill>
                      <a:srgbClr val="F2F2F2"/>
                    </a:solidFill>
                  </a:tcPr>
                </a:tc>
                <a:extLst>
                  <a:ext uri="{0D108BD9-81ED-4DB2-BD59-A6C34878D82A}">
                    <a16:rowId xmlns:a16="http://schemas.microsoft.com/office/drawing/2014/main" val="10000"/>
                  </a:ext>
                </a:extLst>
              </a:tr>
              <a:tr h="138940">
                <a:tc>
                  <a:txBody>
                    <a:bodyPr/>
                    <a:lstStyle/>
                    <a:p>
                      <a:r>
                        <a:rPr lang="en-US" sz="1600" b="1" dirty="0">
                          <a:latin typeface="Arial"/>
                          <a:cs typeface="Arial"/>
                        </a:rPr>
                        <a:t>Dairy</a:t>
                      </a: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extLst>
                  <a:ext uri="{0D108BD9-81ED-4DB2-BD59-A6C34878D82A}">
                    <a16:rowId xmlns:a16="http://schemas.microsoft.com/office/drawing/2014/main" val="2849372502"/>
                  </a:ext>
                </a:extLst>
              </a:tr>
              <a:tr h="425650">
                <a:tc>
                  <a:txBody>
                    <a:bodyPr/>
                    <a:lstStyle/>
                    <a:p>
                      <a:r>
                        <a:rPr lang="en-US" sz="1600" b="0" dirty="0">
                          <a:solidFill>
                            <a:schemeClr val="tx1"/>
                          </a:solidFill>
                          <a:latin typeface="Arial"/>
                          <a:cs typeface="Arial"/>
                        </a:rPr>
                        <a:t> HH produces this group</a:t>
                      </a:r>
                    </a:p>
                    <a:p>
                      <a:r>
                        <a:rPr lang="en-US" sz="1600" b="0" dirty="0">
                          <a:solidFill>
                            <a:schemeClr val="tx1"/>
                          </a:solidFill>
                          <a:latin typeface="Arial"/>
                          <a:cs typeface="Arial"/>
                        </a:rPr>
                        <a:t> HH wealth</a:t>
                      </a:r>
                    </a:p>
                    <a:p>
                      <a:r>
                        <a:rPr lang="en-US" sz="1600" b="0" dirty="0">
                          <a:solidFill>
                            <a:schemeClr val="tx1"/>
                          </a:solidFill>
                          <a:latin typeface="Arial"/>
                          <a:cs typeface="Arial"/>
                        </a:rPr>
                        <a:t> HH prod. X wealth</a:t>
                      </a: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r>
                        <a:rPr lang="en-US" sz="1600" dirty="0">
                          <a:latin typeface="Arial"/>
                          <a:cs typeface="Arial"/>
                        </a:rPr>
                        <a:t> 0.98***</a:t>
                      </a:r>
                    </a:p>
                    <a:p>
                      <a:pPr algn="l"/>
                      <a:r>
                        <a:rPr lang="en-US" sz="1600" dirty="0">
                          <a:latin typeface="Arial"/>
                          <a:cs typeface="Arial"/>
                        </a:rPr>
                        <a:t> 0.36***</a:t>
                      </a:r>
                    </a:p>
                    <a:p>
                      <a:pPr algn="l"/>
                      <a:r>
                        <a:rPr lang="en-US" sz="1600" dirty="0">
                          <a:latin typeface="Arial"/>
                          <a:cs typeface="Arial"/>
                        </a:rPr>
                        <a:t>-0.28**</a:t>
                      </a:r>
                    </a:p>
                  </a:txBody>
                  <a:tcPr>
                    <a:solidFill>
                      <a:srgbClr val="F2F2F2"/>
                    </a:solidFill>
                  </a:tcPr>
                </a:tc>
                <a:tc>
                  <a:txBody>
                    <a:bodyPr/>
                    <a:lstStyle/>
                    <a:p>
                      <a:pPr algn="l"/>
                      <a:endParaRPr lang="en-US" sz="1600" dirty="0">
                        <a:latin typeface="Arial"/>
                        <a:cs typeface="Arial"/>
                      </a:endParaRPr>
                    </a:p>
                  </a:txBody>
                  <a:tcPr>
                    <a:solidFill>
                      <a:srgbClr val="F2F2F2"/>
                    </a:solidFill>
                  </a:tcPr>
                </a:tc>
                <a:tc>
                  <a:txBody>
                    <a:bodyPr/>
                    <a:lstStyle/>
                    <a:p>
                      <a:pPr algn="l"/>
                      <a:r>
                        <a:rPr lang="en-US" sz="1600" dirty="0">
                          <a:latin typeface="Arial"/>
                          <a:cs typeface="Arial"/>
                        </a:rPr>
                        <a:t> 1.23***</a:t>
                      </a:r>
                    </a:p>
                    <a:p>
                      <a:pPr algn="l"/>
                      <a:r>
                        <a:rPr lang="en-US" sz="1600" dirty="0">
                          <a:latin typeface="Arial"/>
                          <a:cs typeface="Arial"/>
                        </a:rPr>
                        <a:t> 0.42***</a:t>
                      </a:r>
                    </a:p>
                    <a:p>
                      <a:pPr algn="l"/>
                      <a:r>
                        <a:rPr lang="en-US" sz="1600" dirty="0">
                          <a:latin typeface="Arial"/>
                          <a:cs typeface="Arial"/>
                        </a:rPr>
                        <a:t>-0.26***</a:t>
                      </a:r>
                    </a:p>
                  </a:txBody>
                  <a:tcPr>
                    <a:solidFill>
                      <a:srgbClr val="F2F2F2"/>
                    </a:solidFill>
                  </a:tcPr>
                </a:tc>
                <a:extLst>
                  <a:ext uri="{0D108BD9-81ED-4DB2-BD59-A6C34878D82A}">
                    <a16:rowId xmlns:a16="http://schemas.microsoft.com/office/drawing/2014/main" val="10001"/>
                  </a:ext>
                </a:extLst>
              </a:tr>
              <a:tr h="312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a:cs typeface="Arial"/>
                        </a:rPr>
                        <a:t>Eggs</a:t>
                      </a:r>
                      <a:endParaRPr lang="en-US" sz="1600" b="1" dirty="0">
                        <a:solidFill>
                          <a:srgbClr val="000000"/>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tc>
                  <a:txBody>
                    <a:bodyPr/>
                    <a:lstStyle/>
                    <a:p>
                      <a:pPr algn="r"/>
                      <a:endParaRPr lang="en-US" sz="1600" b="0" dirty="0">
                        <a:solidFill>
                          <a:schemeClr val="tx1"/>
                        </a:solidFill>
                        <a:latin typeface="Arial"/>
                        <a:cs typeface="Arial"/>
                      </a:endParaRPr>
                    </a:p>
                  </a:txBody>
                  <a:tcPr>
                    <a:solidFill>
                      <a:srgbClr val="F2F2F2"/>
                    </a:solidFill>
                  </a:tcPr>
                </a:tc>
                <a:extLst>
                  <a:ext uri="{0D108BD9-81ED-4DB2-BD59-A6C34878D82A}">
                    <a16:rowId xmlns:a16="http://schemas.microsoft.com/office/drawing/2014/main" val="10007"/>
                  </a:ext>
                </a:extLst>
              </a:tr>
              <a:tr h="425650">
                <a:tc>
                  <a:txBody>
                    <a:bodyPr/>
                    <a:lstStyle/>
                    <a:p>
                      <a:r>
                        <a:rPr lang="en-US" sz="1600" b="0" dirty="0">
                          <a:solidFill>
                            <a:schemeClr val="tx1"/>
                          </a:solidFill>
                          <a:latin typeface="Arial"/>
                          <a:cs typeface="Arial"/>
                        </a:rPr>
                        <a:t> HH produces this group</a:t>
                      </a:r>
                    </a:p>
                    <a:p>
                      <a:r>
                        <a:rPr lang="en-US" sz="1600" b="0" dirty="0">
                          <a:solidFill>
                            <a:schemeClr val="tx1"/>
                          </a:solidFill>
                          <a:latin typeface="Arial"/>
                          <a:cs typeface="Arial"/>
                        </a:rPr>
                        <a:t> HH wealth</a:t>
                      </a:r>
                    </a:p>
                    <a:p>
                      <a:r>
                        <a:rPr lang="en-US" sz="1600" b="0" dirty="0">
                          <a:solidFill>
                            <a:schemeClr val="tx1"/>
                          </a:solidFill>
                          <a:latin typeface="Arial"/>
                          <a:cs typeface="Arial"/>
                        </a:rPr>
                        <a:t> HH prod. X wealth</a:t>
                      </a:r>
                    </a:p>
                  </a:txBody>
                  <a:tcPr>
                    <a:solidFill>
                      <a:srgbClr val="F2F2F2"/>
                    </a:solidFill>
                  </a:tcPr>
                </a:tc>
                <a:tc>
                  <a:txBody>
                    <a:bodyPr/>
                    <a:lstStyle/>
                    <a:p>
                      <a:pPr algn="l"/>
                      <a:endParaRPr lang="en-US" sz="1600" dirty="0">
                        <a:latin typeface="Arial"/>
                        <a:cs typeface="Arial"/>
                      </a:endParaRPr>
                    </a:p>
                    <a:p>
                      <a:pPr algn="l"/>
                      <a:r>
                        <a:rPr lang="en-US" sz="1600" dirty="0">
                          <a:latin typeface="Arial"/>
                          <a:cs typeface="Arial"/>
                        </a:rPr>
                        <a:t> 0.68***</a:t>
                      </a:r>
                    </a:p>
                  </a:txBody>
                  <a:tcPr>
                    <a:solidFill>
                      <a:srgbClr val="F2F2F2"/>
                    </a:solidFill>
                  </a:tcPr>
                </a:tc>
                <a:tc>
                  <a:txBody>
                    <a:bodyPr/>
                    <a:lstStyle/>
                    <a:p>
                      <a:pPr algn="l"/>
                      <a:endParaRPr lang="en-US" sz="1600" dirty="0">
                        <a:latin typeface="Arial"/>
                        <a:cs typeface="Arial"/>
                      </a:endParaRPr>
                    </a:p>
                    <a:p>
                      <a:pPr algn="l"/>
                      <a:r>
                        <a:rPr lang="en-US" sz="1600" dirty="0">
                          <a:latin typeface="Arial"/>
                          <a:cs typeface="Arial"/>
                        </a:rPr>
                        <a:t> 0.37**</a:t>
                      </a:r>
                    </a:p>
                  </a:txBody>
                  <a:tcPr>
                    <a:solidFill>
                      <a:srgbClr val="F2F2F2"/>
                    </a:solidFill>
                  </a:tcPr>
                </a:tc>
                <a:tc>
                  <a:txBody>
                    <a:bodyPr/>
                    <a:lstStyle/>
                    <a:p>
                      <a:pPr algn="l"/>
                      <a:r>
                        <a:rPr lang="en-US" sz="1600" dirty="0">
                          <a:latin typeface="Arial"/>
                          <a:cs typeface="Arial"/>
                        </a:rPr>
                        <a:t> 1.64***</a:t>
                      </a:r>
                    </a:p>
                    <a:p>
                      <a:pPr algn="l"/>
                      <a:r>
                        <a:rPr lang="en-US" sz="1600" dirty="0">
                          <a:latin typeface="Arial"/>
                          <a:cs typeface="Arial"/>
                        </a:rPr>
                        <a:t> 0.15*</a:t>
                      </a:r>
                    </a:p>
                  </a:txBody>
                  <a:tcPr>
                    <a:solidFill>
                      <a:srgbClr val="F2F2F2"/>
                    </a:solidFill>
                  </a:tcPr>
                </a:tc>
                <a:tc>
                  <a:txBody>
                    <a:bodyPr/>
                    <a:lstStyle/>
                    <a:p>
                      <a:pPr algn="l"/>
                      <a:r>
                        <a:rPr lang="en-US" sz="1600" dirty="0">
                          <a:latin typeface="Arial"/>
                          <a:cs typeface="Arial"/>
                        </a:rPr>
                        <a:t> 1.32***</a:t>
                      </a:r>
                    </a:p>
                    <a:p>
                      <a:pPr algn="l"/>
                      <a:r>
                        <a:rPr lang="en-US" sz="1600" dirty="0">
                          <a:latin typeface="Arial"/>
                          <a:cs typeface="Arial"/>
                        </a:rPr>
                        <a:t>  0.27***</a:t>
                      </a:r>
                    </a:p>
                  </a:txBody>
                  <a:tcPr>
                    <a:solidFill>
                      <a:srgbClr val="F2F2F2"/>
                    </a:solidFill>
                  </a:tcPr>
                </a:tc>
                <a:tc>
                  <a:txBody>
                    <a:bodyPr/>
                    <a:lstStyle/>
                    <a:p>
                      <a:pPr algn="l"/>
                      <a:r>
                        <a:rPr lang="en-US" sz="1600" dirty="0">
                          <a:latin typeface="Arial"/>
                          <a:cs typeface="Arial"/>
                        </a:rPr>
                        <a:t> 0.98***    </a:t>
                      </a:r>
                    </a:p>
                    <a:p>
                      <a:pPr algn="l"/>
                      <a:r>
                        <a:rPr lang="en-US" sz="1600" dirty="0">
                          <a:latin typeface="Arial"/>
                          <a:cs typeface="Arial"/>
                        </a:rPr>
                        <a:t> 0.21***</a:t>
                      </a:r>
                    </a:p>
                  </a:txBody>
                  <a:tcPr>
                    <a:solidFill>
                      <a:srgbClr val="F2F2F2"/>
                    </a:solidFill>
                  </a:tcPr>
                </a:tc>
                <a:extLst>
                  <a:ext uri="{0D108BD9-81ED-4DB2-BD59-A6C34878D82A}">
                    <a16:rowId xmlns:a16="http://schemas.microsoft.com/office/drawing/2014/main" val="3897522968"/>
                  </a:ext>
                </a:extLst>
              </a:tr>
              <a:tr h="425650">
                <a:tc>
                  <a:txBody>
                    <a:bodyPr/>
                    <a:lstStyle/>
                    <a:p>
                      <a:r>
                        <a:rPr lang="en-US" sz="1600" dirty="0">
                          <a:latin typeface="Arial"/>
                          <a:cs typeface="Arial"/>
                        </a:rPr>
                        <a:t>Observations</a:t>
                      </a:r>
                    </a:p>
                  </a:txBody>
                  <a:tcPr>
                    <a:solidFill>
                      <a:srgbClr val="F2F2F2"/>
                    </a:solidFill>
                  </a:tcPr>
                </a:tc>
                <a:tc>
                  <a:txBody>
                    <a:bodyPr/>
                    <a:lstStyle/>
                    <a:p>
                      <a:pPr algn="l"/>
                      <a:r>
                        <a:rPr lang="en-US" sz="1600" dirty="0">
                          <a:latin typeface="Arial"/>
                          <a:cs typeface="Arial"/>
                        </a:rPr>
                        <a:t>396</a:t>
                      </a:r>
                    </a:p>
                  </a:txBody>
                  <a:tcPr>
                    <a:solidFill>
                      <a:srgbClr val="F2F2F2"/>
                    </a:solidFill>
                  </a:tcPr>
                </a:tc>
                <a:tc>
                  <a:txBody>
                    <a:bodyPr/>
                    <a:lstStyle/>
                    <a:p>
                      <a:pPr algn="l"/>
                      <a:r>
                        <a:rPr lang="en-US" sz="1600" dirty="0">
                          <a:latin typeface="Arial"/>
                          <a:cs typeface="Arial"/>
                        </a:rPr>
                        <a:t>399</a:t>
                      </a:r>
                    </a:p>
                  </a:txBody>
                  <a:tcPr>
                    <a:solidFill>
                      <a:srgbClr val="F2F2F2"/>
                    </a:solidFill>
                  </a:tcPr>
                </a:tc>
                <a:tc>
                  <a:txBody>
                    <a:bodyPr/>
                    <a:lstStyle/>
                    <a:p>
                      <a:pPr algn="l"/>
                      <a:r>
                        <a:rPr lang="en-US" sz="1600" dirty="0">
                          <a:latin typeface="Arial"/>
                          <a:cs typeface="Arial"/>
                        </a:rPr>
                        <a:t>800</a:t>
                      </a:r>
                    </a:p>
                  </a:txBody>
                  <a:tcPr>
                    <a:solidFill>
                      <a:srgbClr val="F2F2F2"/>
                    </a:solidFill>
                  </a:tcPr>
                </a:tc>
                <a:tc>
                  <a:txBody>
                    <a:bodyPr/>
                    <a:lstStyle/>
                    <a:p>
                      <a:pPr algn="l"/>
                      <a:r>
                        <a:rPr lang="en-US" sz="1600" dirty="0">
                          <a:latin typeface="Arial"/>
                          <a:cs typeface="Arial"/>
                        </a:rPr>
                        <a:t>1,635</a:t>
                      </a:r>
                    </a:p>
                  </a:txBody>
                  <a:tcPr>
                    <a:solidFill>
                      <a:srgbClr val="F2F2F2"/>
                    </a:solidFill>
                  </a:tcPr>
                </a:tc>
                <a:tc>
                  <a:txBody>
                    <a:bodyPr/>
                    <a:lstStyle/>
                    <a:p>
                      <a:pPr algn="l"/>
                      <a:r>
                        <a:rPr lang="en-US" sz="1600" dirty="0">
                          <a:latin typeface="Arial"/>
                          <a:cs typeface="Arial"/>
                        </a:rPr>
                        <a:t>4,343</a:t>
                      </a:r>
                    </a:p>
                  </a:txBody>
                  <a:tcPr>
                    <a:solidFill>
                      <a:srgbClr val="F2F2F2"/>
                    </a:solidFill>
                  </a:tcPr>
                </a:tc>
                <a:extLst>
                  <a:ext uri="{0D108BD9-81ED-4DB2-BD59-A6C34878D82A}">
                    <a16:rowId xmlns:a16="http://schemas.microsoft.com/office/drawing/2014/main" val="3610024223"/>
                  </a:ext>
                </a:extLst>
              </a:tr>
            </a:tbl>
          </a:graphicData>
        </a:graphic>
      </p:graphicFrame>
      <p:sp>
        <p:nvSpPr>
          <p:cNvPr id="7" name="Rectangle 6"/>
          <p:cNvSpPr/>
          <p:nvPr/>
        </p:nvSpPr>
        <p:spPr>
          <a:xfrm>
            <a:off x="466488" y="5837645"/>
            <a:ext cx="8686800" cy="1015663"/>
          </a:xfrm>
          <a:prstGeom prst="rect">
            <a:avLst/>
          </a:prstGeom>
        </p:spPr>
        <p:txBody>
          <a:bodyPr wrap="square">
            <a:spAutoFit/>
          </a:bodyPr>
          <a:lstStyle/>
          <a:p>
            <a:r>
              <a:rPr lang="en-US" sz="1200" dirty="0">
                <a:latin typeface="Arial"/>
                <a:cs typeface="Arial"/>
              </a:rPr>
              <a:t>Notes:  Coefficients not significantly different from zero are not shown, and coefficients on control variables are also omitted. For dairy, anomalous results for 6-11 month </a:t>
            </a:r>
            <a:r>
              <a:rPr lang="en-US" sz="1200" dirty="0" err="1">
                <a:latin typeface="Arial"/>
                <a:cs typeface="Arial"/>
              </a:rPr>
              <a:t>olds</a:t>
            </a:r>
            <a:r>
              <a:rPr lang="en-US" sz="1200" dirty="0">
                <a:latin typeface="Arial"/>
                <a:cs typeface="Arial"/>
              </a:rPr>
              <a:t> are also omitted.  Unit of observation is an individual child between 6-59 months.. All results are from weighted </a:t>
            </a:r>
            <a:r>
              <a:rPr lang="en-US" sz="1200" dirty="0" err="1">
                <a:latin typeface="Arial"/>
                <a:cs typeface="Arial"/>
              </a:rPr>
              <a:t>logit</a:t>
            </a:r>
            <a:r>
              <a:rPr lang="en-US" sz="1200" dirty="0">
                <a:latin typeface="Arial"/>
                <a:cs typeface="Arial"/>
              </a:rPr>
              <a:t> regressions with fixed effects for each of 21 VDCs and 2 years. Survey weights are used for children in the balanced panel. The weights are 0.537 for Mountain, 1.711 for Hill and 0.834 for </a:t>
            </a:r>
            <a:r>
              <a:rPr lang="en-US" sz="1200" dirty="0" err="1">
                <a:latin typeface="Arial"/>
                <a:cs typeface="Arial"/>
              </a:rPr>
              <a:t>Terai</a:t>
            </a:r>
            <a:r>
              <a:rPr lang="en-US" sz="1200" dirty="0">
                <a:latin typeface="Arial"/>
                <a:cs typeface="Arial"/>
              </a:rPr>
              <a:t>.  *** p&lt;0.01, ** p&lt;0.05, * p&lt;0.1</a:t>
            </a:r>
          </a:p>
        </p:txBody>
      </p:sp>
      <p:sp>
        <p:nvSpPr>
          <p:cNvPr id="8" name="TextBox 7"/>
          <p:cNvSpPr txBox="1"/>
          <p:nvPr/>
        </p:nvSpPr>
        <p:spPr>
          <a:xfrm>
            <a:off x="457200" y="1487055"/>
            <a:ext cx="8839199" cy="923330"/>
          </a:xfrm>
          <a:prstGeom prst="rect">
            <a:avLst/>
          </a:prstGeom>
          <a:noFill/>
        </p:spPr>
        <p:txBody>
          <a:bodyPr wrap="square" rtlCol="0">
            <a:spAutoFit/>
          </a:bodyPr>
          <a:lstStyle/>
          <a:p>
            <a:r>
              <a:rPr lang="en-US" dirty="0">
                <a:latin typeface="Arial"/>
                <a:cs typeface="Arial"/>
              </a:rPr>
              <a:t>For </a:t>
            </a:r>
            <a:r>
              <a:rPr lang="en-US" b="1" dirty="0">
                <a:latin typeface="Arial"/>
                <a:cs typeface="Arial"/>
              </a:rPr>
              <a:t>Dairy</a:t>
            </a:r>
            <a:r>
              <a:rPr lang="en-US" dirty="0">
                <a:latin typeface="Arial"/>
                <a:cs typeface="Arial"/>
              </a:rPr>
              <a:t>, child intake is positively associated with household production only for older children in poorer households.  The same holds for </a:t>
            </a:r>
            <a:r>
              <a:rPr lang="en-US" b="1" dirty="0">
                <a:latin typeface="Arial"/>
                <a:cs typeface="Arial"/>
              </a:rPr>
              <a:t>Eggs</a:t>
            </a:r>
            <a:r>
              <a:rPr lang="en-US" dirty="0">
                <a:latin typeface="Arial"/>
                <a:cs typeface="Arial"/>
              </a:rPr>
              <a:t>, except that richer households feed more eggs at all ages.</a:t>
            </a:r>
          </a:p>
        </p:txBody>
      </p:sp>
      <p:sp>
        <p:nvSpPr>
          <p:cNvPr id="9" name="Rectangle 8"/>
          <p:cNvSpPr/>
          <p:nvPr/>
        </p:nvSpPr>
        <p:spPr>
          <a:xfrm>
            <a:off x="5190187" y="3482951"/>
            <a:ext cx="3522192" cy="792247"/>
          </a:xfrm>
          <a:prstGeom prst="rect">
            <a:avLst/>
          </a:prstGeom>
          <a:noFill/>
          <a:ln w="254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111A7F-2B16-424B-B985-B160BA5C4886}"/>
              </a:ext>
            </a:extLst>
          </p:cNvPr>
          <p:cNvSpPr/>
          <p:nvPr/>
        </p:nvSpPr>
        <p:spPr>
          <a:xfrm>
            <a:off x="3148642" y="4609389"/>
            <a:ext cx="5563737" cy="792247"/>
          </a:xfrm>
          <a:prstGeom prst="rect">
            <a:avLst/>
          </a:prstGeom>
          <a:noFill/>
          <a:ln w="254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8763B524-AA81-4561-8542-CD70F03E99BD}"/>
              </a:ext>
            </a:extLst>
          </p:cNvPr>
          <p:cNvGraphicFramePr>
            <a:graphicFrameLocks noGrp="1"/>
          </p:cNvGraphicFramePr>
          <p:nvPr>
            <p:extLst>
              <p:ext uri="{D42A27DB-BD31-4B8C-83A1-F6EECF244321}">
                <p14:modId xmlns:p14="http://schemas.microsoft.com/office/powerpoint/2010/main" val="496629278"/>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tx2">
                              <a:lumMod val="60000"/>
                              <a:lumOff val="40000"/>
                            </a:schemeClr>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427828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368"/>
            <a:ext cx="8229600" cy="1143000"/>
          </a:xfrm>
        </p:spPr>
        <p:txBody>
          <a:bodyPr>
            <a:normAutofit/>
          </a:bodyPr>
          <a:lstStyle/>
          <a:p>
            <a:r>
              <a:rPr lang="en-US" b="1" dirty="0">
                <a:solidFill>
                  <a:srgbClr val="558ED5"/>
                </a:solidFill>
                <a:latin typeface="Arial"/>
                <a:cs typeface="Arial"/>
              </a:rPr>
              <a:t>Summary of findings</a:t>
            </a:r>
          </a:p>
        </p:txBody>
      </p:sp>
      <p:sp>
        <p:nvSpPr>
          <p:cNvPr id="3" name="Content Placeholder 2"/>
          <p:cNvSpPr>
            <a:spLocks noGrp="1"/>
          </p:cNvSpPr>
          <p:nvPr>
            <p:ph idx="1"/>
          </p:nvPr>
        </p:nvSpPr>
        <p:spPr>
          <a:xfrm>
            <a:off x="495300" y="1480377"/>
            <a:ext cx="8648700" cy="5377623"/>
          </a:xfrm>
        </p:spPr>
        <p:txBody>
          <a:bodyPr>
            <a:normAutofit fontScale="32500" lnSpcReduction="20000"/>
          </a:bodyPr>
          <a:lstStyle/>
          <a:p>
            <a:pPr marL="0" indent="0">
              <a:buClr>
                <a:srgbClr val="0000FF"/>
              </a:buClr>
              <a:buNone/>
            </a:pPr>
            <a:endParaRPr lang="en-US" sz="6400" b="1" dirty="0">
              <a:solidFill>
                <a:srgbClr val="000000"/>
              </a:solidFill>
              <a:latin typeface="Arial"/>
              <a:cs typeface="Arial"/>
            </a:endParaRPr>
          </a:p>
          <a:p>
            <a:pPr marL="0" indent="0">
              <a:buClr>
                <a:srgbClr val="0000FF"/>
              </a:buClr>
              <a:buNone/>
            </a:pPr>
            <a:r>
              <a:rPr lang="en-US" sz="6400" b="1" dirty="0">
                <a:solidFill>
                  <a:srgbClr val="000000"/>
                </a:solidFill>
                <a:latin typeface="Arial"/>
                <a:cs typeface="Arial"/>
              </a:rPr>
              <a:t>Agricultural production diversity and child dietary diversity is:</a:t>
            </a:r>
          </a:p>
          <a:p>
            <a:pPr lvl="1">
              <a:buFont typeface="Wingdings" charset="2"/>
              <a:buChar char="§"/>
            </a:pPr>
            <a:r>
              <a:rPr lang="en-US" sz="6400" dirty="0">
                <a:solidFill>
                  <a:srgbClr val="000000"/>
                </a:solidFill>
                <a:latin typeface="Arial"/>
                <a:cs typeface="Arial"/>
              </a:rPr>
              <a:t>Positively associated but only for older children (18 or 24 mo.)</a:t>
            </a:r>
          </a:p>
          <a:p>
            <a:pPr marL="457200" lvl="1" indent="0">
              <a:buNone/>
            </a:pPr>
            <a:endParaRPr lang="en-US" sz="2000" dirty="0">
              <a:solidFill>
                <a:srgbClr val="000000"/>
              </a:solidFill>
              <a:latin typeface="Arial"/>
              <a:cs typeface="Arial"/>
            </a:endParaRPr>
          </a:p>
          <a:p>
            <a:pPr lvl="1">
              <a:buFont typeface="Wingdings" charset="2"/>
              <a:buChar char="§"/>
            </a:pPr>
            <a:r>
              <a:rPr lang="en-US" sz="6400" dirty="0">
                <a:solidFill>
                  <a:srgbClr val="000000"/>
                </a:solidFill>
                <a:latin typeface="Arial"/>
                <a:cs typeface="Arial"/>
              </a:rPr>
              <a:t>Positively associated but in poorer households (lowest one or two quintiles)</a:t>
            </a:r>
          </a:p>
          <a:p>
            <a:pPr marL="457200" lvl="1" indent="0">
              <a:buNone/>
            </a:pPr>
            <a:endParaRPr lang="en-US" sz="6400" dirty="0">
              <a:solidFill>
                <a:srgbClr val="000000"/>
              </a:solidFill>
              <a:latin typeface="Arial"/>
              <a:cs typeface="Arial"/>
            </a:endParaRPr>
          </a:p>
          <a:p>
            <a:pPr marL="457200" lvl="1" indent="0">
              <a:buClr>
                <a:srgbClr val="0000FF"/>
              </a:buClr>
              <a:buNone/>
            </a:pPr>
            <a:endParaRPr lang="en-US" sz="6400" dirty="0">
              <a:solidFill>
                <a:srgbClr val="000000"/>
              </a:solidFill>
              <a:latin typeface="Arial"/>
              <a:cs typeface="Arial"/>
            </a:endParaRPr>
          </a:p>
          <a:p>
            <a:pPr marL="0" indent="0">
              <a:buClr>
                <a:srgbClr val="0000FF"/>
              </a:buClr>
              <a:buNone/>
            </a:pPr>
            <a:r>
              <a:rPr lang="en-US" sz="6400" b="1" dirty="0">
                <a:solidFill>
                  <a:srgbClr val="000000"/>
                </a:solidFill>
                <a:latin typeface="Arial"/>
                <a:cs typeface="Arial"/>
              </a:rPr>
              <a:t>Individual food group production and consumption is:</a:t>
            </a:r>
          </a:p>
          <a:p>
            <a:pPr lvl="1">
              <a:buFont typeface="Wingdings" charset="2"/>
              <a:buChar char="§"/>
            </a:pPr>
            <a:r>
              <a:rPr lang="en-US" sz="6400" dirty="0">
                <a:solidFill>
                  <a:srgbClr val="000000"/>
                </a:solidFill>
                <a:latin typeface="Arial"/>
                <a:cs typeface="Arial"/>
              </a:rPr>
              <a:t>Positively associated for older children at all levels of wealth only for eggs</a:t>
            </a:r>
          </a:p>
          <a:p>
            <a:pPr lvl="1">
              <a:buFont typeface="Wingdings" charset="2"/>
              <a:buChar char="§"/>
            </a:pPr>
            <a:endParaRPr lang="en-US" sz="2000" dirty="0">
              <a:solidFill>
                <a:srgbClr val="000000"/>
              </a:solidFill>
              <a:latin typeface="Arial"/>
              <a:cs typeface="Arial"/>
            </a:endParaRPr>
          </a:p>
          <a:p>
            <a:pPr lvl="1">
              <a:buFont typeface="Wingdings" charset="2"/>
              <a:buChar char="§"/>
            </a:pPr>
            <a:r>
              <a:rPr lang="en-US" sz="6400" dirty="0">
                <a:solidFill>
                  <a:srgbClr val="000000"/>
                </a:solidFill>
                <a:latin typeface="Arial"/>
                <a:cs typeface="Arial"/>
              </a:rPr>
              <a:t>Positively associated for older children at lower levels of wealth for fruits and vegetables, and dairy</a:t>
            </a:r>
            <a:endParaRPr lang="en-US" sz="2500" dirty="0">
              <a:solidFill>
                <a:srgbClr val="000000"/>
              </a:solidFill>
              <a:latin typeface="Arial"/>
              <a:cs typeface="Arial"/>
            </a:endParaRPr>
          </a:p>
          <a:p>
            <a:pPr marL="457200" lvl="1" indent="0">
              <a:buClr>
                <a:srgbClr val="0000FF"/>
              </a:buClr>
              <a:buNone/>
            </a:pPr>
            <a:endParaRPr lang="en-US" sz="6400" dirty="0">
              <a:solidFill>
                <a:srgbClr val="000000"/>
              </a:solidFill>
              <a:latin typeface="Arial"/>
              <a:cs typeface="Arial"/>
            </a:endParaRPr>
          </a:p>
          <a:p>
            <a:pPr lvl="1">
              <a:buClr>
                <a:srgbClr val="0000FF"/>
              </a:buClr>
              <a:buFont typeface="Courier New"/>
              <a:buChar char="o"/>
            </a:pPr>
            <a:endParaRPr lang="en-US" sz="6400" dirty="0">
              <a:latin typeface="Arial"/>
              <a:cs typeface="Arial"/>
            </a:endParaRPr>
          </a:p>
          <a:p>
            <a:pPr>
              <a:buClr>
                <a:srgbClr val="0000FF"/>
              </a:buClr>
            </a:pPr>
            <a:endParaRPr lang="en-US" sz="6400"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954915057"/>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tx2">
                              <a:lumMod val="60000"/>
                              <a:lumOff val="40000"/>
                            </a:schemeClr>
                          </a:solidFill>
                          <a:latin typeface="Arial"/>
                          <a:cs typeface="Arial"/>
                        </a:rPr>
                        <a:t>Conclusions</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421799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102"/>
            <a:ext cx="8229600" cy="1143000"/>
          </a:xfrm>
        </p:spPr>
        <p:txBody>
          <a:bodyPr>
            <a:normAutofit/>
          </a:bodyPr>
          <a:lstStyle/>
          <a:p>
            <a:r>
              <a:rPr lang="en-US" sz="3800" b="1" dirty="0">
                <a:solidFill>
                  <a:srgbClr val="558ED5"/>
                </a:solidFill>
                <a:latin typeface="Arial"/>
                <a:cs typeface="Arial"/>
              </a:rPr>
              <a:t>Implications of the findings</a:t>
            </a:r>
          </a:p>
        </p:txBody>
      </p:sp>
      <p:sp>
        <p:nvSpPr>
          <p:cNvPr id="3" name="Content Placeholder 2"/>
          <p:cNvSpPr>
            <a:spLocks noGrp="1"/>
          </p:cNvSpPr>
          <p:nvPr>
            <p:ph idx="1"/>
          </p:nvPr>
        </p:nvSpPr>
        <p:spPr>
          <a:xfrm>
            <a:off x="457200" y="1638300"/>
            <a:ext cx="8229600" cy="4927601"/>
          </a:xfrm>
        </p:spPr>
        <p:txBody>
          <a:bodyPr>
            <a:normAutofit fontScale="92500"/>
          </a:bodyPr>
          <a:lstStyle/>
          <a:p>
            <a:pPr marL="742950" lvl="2" indent="-342900">
              <a:buFont typeface="Wingdings" charset="2"/>
              <a:buChar char="§"/>
            </a:pPr>
            <a:r>
              <a:rPr lang="en-US" dirty="0">
                <a:latin typeface="Arial"/>
                <a:cs typeface="Arial"/>
              </a:rPr>
              <a:t>Farm-diversifying programs aimed at improving child dietary diversity will likely see benefits only after 18 months of age</a:t>
            </a:r>
          </a:p>
          <a:p>
            <a:pPr marL="400050" lvl="2" indent="0">
              <a:buNone/>
            </a:pPr>
            <a:endParaRPr lang="en-US" sz="1500" dirty="0">
              <a:latin typeface="Arial"/>
              <a:cs typeface="Arial"/>
            </a:endParaRPr>
          </a:p>
          <a:p>
            <a:pPr marL="742950" lvl="2" indent="-342900">
              <a:buFont typeface="Wingdings" charset="2"/>
              <a:buChar char="§"/>
            </a:pPr>
            <a:r>
              <a:rPr lang="en-US" dirty="0">
                <a:latin typeface="Arial"/>
                <a:cs typeface="Arial"/>
              </a:rPr>
              <a:t>Improving dietary quality of younger children will require other kinds of complementary feeding interventions</a:t>
            </a:r>
          </a:p>
          <a:p>
            <a:pPr marL="400050" lvl="2" indent="0">
              <a:buNone/>
            </a:pPr>
            <a:endParaRPr lang="en-US" sz="1500" dirty="0">
              <a:latin typeface="Arial"/>
              <a:cs typeface="Arial"/>
            </a:endParaRPr>
          </a:p>
          <a:p>
            <a:pPr marL="742950" lvl="2" indent="-342900">
              <a:buFont typeface="Wingdings" charset="2"/>
              <a:buChar char="§"/>
            </a:pPr>
            <a:r>
              <a:rPr lang="en-US" dirty="0">
                <a:latin typeface="Arial"/>
                <a:cs typeface="Arial"/>
              </a:rPr>
              <a:t>For older children, maximum benefits of these interventions can be seen when poorer households that are further from markets are targeted</a:t>
            </a:r>
          </a:p>
          <a:p>
            <a:pPr marL="400050" lvl="2" indent="0">
              <a:buNone/>
            </a:pPr>
            <a:endParaRPr lang="en-US" sz="1600" dirty="0">
              <a:latin typeface="Arial"/>
              <a:cs typeface="Arial"/>
            </a:endParaRPr>
          </a:p>
          <a:p>
            <a:pPr marL="742950" lvl="2" indent="-342900">
              <a:buFont typeface="Wingdings" charset="2"/>
              <a:buChar char="§"/>
            </a:pPr>
            <a:r>
              <a:rPr lang="en-US" dirty="0">
                <a:latin typeface="Arial"/>
                <a:cs typeface="Arial"/>
              </a:rPr>
              <a:t>Except for eggs, production of food groups such as fruits and vegetables and dairy and its consumption are mediated by wealth</a:t>
            </a:r>
          </a:p>
          <a:p>
            <a:pPr marL="0" indent="0">
              <a:buNone/>
            </a:pPr>
            <a:endParaRPr lang="en-US" sz="2000"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673318794"/>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tx2">
                              <a:lumMod val="60000"/>
                              <a:lumOff val="40000"/>
                            </a:schemeClr>
                          </a:solidFill>
                          <a:latin typeface="Arial"/>
                          <a:cs typeface="Arial"/>
                        </a:rPr>
                        <a:t>Conclusions</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203528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Arial"/>
              <a:cs typeface="Arial"/>
            </a:endParaRPr>
          </a:p>
        </p:txBody>
      </p:sp>
      <p:sp>
        <p:nvSpPr>
          <p:cNvPr id="7" name="Content Placeholder 6"/>
          <p:cNvSpPr>
            <a:spLocks noGrp="1"/>
          </p:cNvSpPr>
          <p:nvPr>
            <p:ph idx="1"/>
          </p:nvPr>
        </p:nvSpPr>
        <p:spPr/>
        <p:txBody>
          <a:bodyPr>
            <a:normAutofit/>
          </a:bodyPr>
          <a:lstStyle/>
          <a:p>
            <a:pPr marL="0" indent="0" algn="ctr">
              <a:buNone/>
            </a:pPr>
            <a:endParaRPr lang="en-US" sz="5400" dirty="0">
              <a:solidFill>
                <a:srgbClr val="FF6600"/>
              </a:solidFill>
              <a:latin typeface="Arial"/>
              <a:cs typeface="Arial"/>
            </a:endParaRPr>
          </a:p>
          <a:p>
            <a:pPr marL="0" indent="0" algn="ctr">
              <a:buNone/>
            </a:pPr>
            <a:r>
              <a:rPr lang="en-US" sz="4000" dirty="0">
                <a:solidFill>
                  <a:srgbClr val="000000"/>
                </a:solidFill>
                <a:latin typeface="Arial"/>
                <a:cs typeface="Arial"/>
              </a:rPr>
              <a:t>Appendix</a:t>
            </a:r>
          </a:p>
        </p:txBody>
      </p:sp>
    </p:spTree>
    <p:extLst>
      <p:ext uri="{BB962C8B-B14F-4D97-AF65-F5344CB8AC3E}">
        <p14:creationId xmlns:p14="http://schemas.microsoft.com/office/powerpoint/2010/main" val="273172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41300"/>
            <a:ext cx="8229600" cy="1358900"/>
          </a:xfrm>
        </p:spPr>
        <p:txBody>
          <a:bodyPr>
            <a:normAutofit/>
          </a:bodyPr>
          <a:lstStyle/>
          <a:p>
            <a:r>
              <a:rPr lang="en-US" sz="2800" dirty="0">
                <a:latin typeface="Arial"/>
                <a:cs typeface="Arial"/>
              </a:rPr>
              <a:t>Categorization of food items consumed by a child into food groups as per FAO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76175150"/>
              </p:ext>
            </p:extLst>
          </p:nvPr>
        </p:nvGraphicFramePr>
        <p:xfrm>
          <a:off x="457200" y="1600200"/>
          <a:ext cx="8229600" cy="4597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a:spcBef>
                          <a:spcPts val="0"/>
                        </a:spcBef>
                        <a:spcAft>
                          <a:spcPts val="0"/>
                        </a:spcAft>
                      </a:pPr>
                      <a:r>
                        <a:rPr lang="en-US" sz="1800" b="1" dirty="0">
                          <a:solidFill>
                            <a:srgbClr val="000000"/>
                          </a:solidFill>
                          <a:effectLst/>
                          <a:latin typeface="Arial"/>
                          <a:ea typeface="Times New Roman"/>
                          <a:cs typeface="Arial"/>
                        </a:rPr>
                        <a:t>FAO food groups</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b="1">
                          <a:solidFill>
                            <a:srgbClr val="000000"/>
                          </a:solidFill>
                          <a:effectLst/>
                          <a:latin typeface="Arial"/>
                          <a:ea typeface="Times New Roman"/>
                          <a:cs typeface="Arial"/>
                        </a:rPr>
                        <a:t>Food items listed in 7-day food frequency questionnaire</a:t>
                      </a:r>
                      <a:r>
                        <a:rPr lang="en-US" sz="1800" b="1" baseline="30000">
                          <a:solidFill>
                            <a:srgbClr val="000000"/>
                          </a:solidFill>
                          <a:effectLst/>
                          <a:latin typeface="Arial"/>
                          <a:ea typeface="Times New Roman"/>
                          <a:cs typeface="Arial"/>
                        </a:rPr>
                        <a:t>+</a:t>
                      </a:r>
                      <a:endParaRPr lang="en-US" sz="1800">
                        <a:effectLst/>
                        <a:latin typeface="Cambria"/>
                        <a:ea typeface="ＭＳ 明朝"/>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800" dirty="0">
                          <a:solidFill>
                            <a:srgbClr val="000000"/>
                          </a:solidFill>
                          <a:effectLst/>
                          <a:latin typeface="Arial"/>
                          <a:ea typeface="Times New Roman"/>
                          <a:cs typeface="Arial"/>
                        </a:rPr>
                        <a:t>Starchy staples</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solidFill>
                            <a:srgbClr val="000000"/>
                          </a:solidFill>
                          <a:effectLst/>
                          <a:latin typeface="Arial"/>
                          <a:ea typeface="Times New Roman"/>
                          <a:cs typeface="Arial"/>
                        </a:rPr>
                        <a:t>Lito, rice, corn, wheat, millet, potato</a:t>
                      </a:r>
                      <a:endParaRPr lang="en-US" sz="1800">
                        <a:effectLst/>
                        <a:latin typeface="Cambria"/>
                        <a:ea typeface="ＭＳ 明朝"/>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800" dirty="0">
                          <a:solidFill>
                            <a:srgbClr val="000000"/>
                          </a:solidFill>
                          <a:effectLst/>
                          <a:latin typeface="Arial"/>
                          <a:ea typeface="Times New Roman"/>
                          <a:cs typeface="Arial"/>
                        </a:rPr>
                        <a:t>Dark Green Leafy Vegetables (DGLVs)</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solidFill>
                            <a:srgbClr val="000000"/>
                          </a:solidFill>
                          <a:effectLst/>
                          <a:latin typeface="Arial"/>
                          <a:ea typeface="Times New Roman"/>
                          <a:cs typeface="Arial"/>
                        </a:rPr>
                        <a:t>Dark Green Leafy Vegetables (DGLVs)</a:t>
                      </a:r>
                      <a:endParaRPr lang="en-US" sz="1800">
                        <a:effectLst/>
                        <a:latin typeface="Cambria"/>
                        <a:ea typeface="ＭＳ 明朝"/>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800" dirty="0">
                          <a:solidFill>
                            <a:srgbClr val="000000"/>
                          </a:solidFill>
                          <a:effectLst/>
                          <a:latin typeface="Arial"/>
                          <a:ea typeface="Times New Roman"/>
                          <a:cs typeface="Arial"/>
                        </a:rPr>
                        <a:t>Vitamin A rich fruits and vegetables</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solidFill>
                            <a:srgbClr val="000000"/>
                          </a:solidFill>
                          <a:effectLst/>
                          <a:latin typeface="Arial"/>
                          <a:ea typeface="Times New Roman"/>
                          <a:cs typeface="Arial"/>
                        </a:rPr>
                        <a:t>Carrots, pumpkin, drumstick, ripe mango, ripe jackfruit and ripe papaya</a:t>
                      </a:r>
                      <a:endParaRPr lang="en-US" sz="1800">
                        <a:effectLst/>
                        <a:latin typeface="Cambria"/>
                        <a:ea typeface="ＭＳ 明朝"/>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800" dirty="0">
                          <a:solidFill>
                            <a:srgbClr val="000000"/>
                          </a:solidFill>
                          <a:effectLst/>
                          <a:latin typeface="Arial"/>
                          <a:ea typeface="Times New Roman"/>
                          <a:cs typeface="Arial"/>
                        </a:rPr>
                        <a:t>Other fruits and vegetables </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solidFill>
                            <a:srgbClr val="000000"/>
                          </a:solidFill>
                          <a:effectLst/>
                          <a:latin typeface="Arial"/>
                          <a:ea typeface="Times New Roman"/>
                          <a:cs typeface="Arial"/>
                        </a:rPr>
                        <a:t>Gundruk, green beans, green peas, gourd, okra, eggplant, green jackfruit, tomato, cauliflower, cabbage, guava, orange, apple, pineapple and banana</a:t>
                      </a:r>
                      <a:endParaRPr lang="en-US" sz="1800">
                        <a:effectLst/>
                        <a:latin typeface="Cambria"/>
                        <a:ea typeface="ＭＳ 明朝"/>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800" dirty="0">
                          <a:solidFill>
                            <a:srgbClr val="000000"/>
                          </a:solidFill>
                          <a:effectLst/>
                          <a:latin typeface="Arial"/>
                          <a:ea typeface="Times New Roman"/>
                          <a:cs typeface="Arial"/>
                        </a:rPr>
                        <a:t>Flesh foods (meat, fish and poultry)</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solidFill>
                            <a:srgbClr val="000000"/>
                          </a:solidFill>
                          <a:effectLst/>
                          <a:latin typeface="Arial"/>
                          <a:ea typeface="Times New Roman"/>
                          <a:cs typeface="Arial"/>
                        </a:rPr>
                        <a:t>Chicken, duck, goat, buff, pork, fish and snails</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1800">
                          <a:solidFill>
                            <a:srgbClr val="000000"/>
                          </a:solidFill>
                          <a:effectLst/>
                          <a:latin typeface="Arial"/>
                          <a:ea typeface="Times New Roman"/>
                          <a:cs typeface="Arial"/>
                        </a:rPr>
                        <a:t>Eggs</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solidFill>
                            <a:srgbClr val="000000"/>
                          </a:solidFill>
                          <a:effectLst/>
                          <a:latin typeface="Arial"/>
                          <a:ea typeface="Times New Roman"/>
                          <a:cs typeface="Arial"/>
                        </a:rPr>
                        <a:t>Egg</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800">
                          <a:solidFill>
                            <a:srgbClr val="000000"/>
                          </a:solidFill>
                          <a:effectLst/>
                          <a:latin typeface="Arial"/>
                          <a:ea typeface="Times New Roman"/>
                          <a:cs typeface="Arial"/>
                        </a:rPr>
                        <a:t>Dairy (milk and milk products)</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solidFill>
                            <a:srgbClr val="000000"/>
                          </a:solidFill>
                          <a:effectLst/>
                          <a:latin typeface="Arial"/>
                          <a:ea typeface="Times New Roman"/>
                          <a:cs typeface="Arial"/>
                        </a:rPr>
                        <a:t>Milk and curd</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marL="0" marR="0">
                        <a:spcBef>
                          <a:spcPts val="0"/>
                        </a:spcBef>
                        <a:spcAft>
                          <a:spcPts val="0"/>
                        </a:spcAft>
                      </a:pPr>
                      <a:r>
                        <a:rPr lang="en-US" sz="1800">
                          <a:solidFill>
                            <a:srgbClr val="000000"/>
                          </a:solidFill>
                          <a:effectLst/>
                          <a:latin typeface="Arial"/>
                          <a:ea typeface="Times New Roman"/>
                          <a:cs typeface="Arial"/>
                        </a:rPr>
                        <a:t>Legumes, nuts and seeds</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err="1">
                          <a:solidFill>
                            <a:srgbClr val="000000"/>
                          </a:solidFill>
                          <a:effectLst/>
                          <a:latin typeface="Arial"/>
                          <a:ea typeface="Times New Roman"/>
                          <a:cs typeface="Arial"/>
                        </a:rPr>
                        <a:t>Daal</a:t>
                      </a:r>
                      <a:r>
                        <a:rPr lang="en-US" sz="1800" dirty="0">
                          <a:solidFill>
                            <a:srgbClr val="000000"/>
                          </a:solidFill>
                          <a:effectLst/>
                          <a:latin typeface="Arial"/>
                          <a:ea typeface="Times New Roman"/>
                          <a:cs typeface="Arial"/>
                        </a:rPr>
                        <a:t>, </a:t>
                      </a:r>
                      <a:r>
                        <a:rPr lang="en-US" sz="1800" dirty="0" err="1">
                          <a:solidFill>
                            <a:srgbClr val="000000"/>
                          </a:solidFill>
                          <a:effectLst/>
                          <a:latin typeface="Arial"/>
                          <a:ea typeface="Times New Roman"/>
                          <a:cs typeface="Arial"/>
                        </a:rPr>
                        <a:t>maseura</a:t>
                      </a:r>
                      <a:r>
                        <a:rPr lang="en-US" sz="1800" dirty="0">
                          <a:solidFill>
                            <a:srgbClr val="000000"/>
                          </a:solidFill>
                          <a:effectLst/>
                          <a:latin typeface="Arial"/>
                          <a:ea typeface="Times New Roman"/>
                          <a:cs typeface="Arial"/>
                        </a:rPr>
                        <a:t>, legumes and peanuts</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3316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1685523454"/>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rgbClr val="558ED5"/>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Conclusions</a:t>
                      </a:r>
                    </a:p>
                  </a:txBody>
                  <a:tcPr>
                    <a:solidFill>
                      <a:srgbClr val="C6D9F1"/>
                    </a:solidFill>
                  </a:tcPr>
                </a:tc>
                <a:extLst>
                  <a:ext uri="{0D108BD9-81ED-4DB2-BD59-A6C34878D82A}">
                    <a16:rowId xmlns:a16="http://schemas.microsoft.com/office/drawing/2014/main" val="3646719774"/>
                  </a:ext>
                </a:extLst>
              </a:tr>
            </a:tbl>
          </a:graphicData>
        </a:graphic>
      </p:graphicFrame>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3" name="TextBox 2"/>
          <p:cNvSpPr txBox="1"/>
          <p:nvPr/>
        </p:nvSpPr>
        <p:spPr>
          <a:xfrm>
            <a:off x="0" y="1778000"/>
            <a:ext cx="9143999" cy="4510466"/>
          </a:xfrm>
          <a:prstGeom prst="rect">
            <a:avLst/>
          </a:prstGeom>
          <a:noFill/>
        </p:spPr>
        <p:txBody>
          <a:bodyPr wrap="square" rtlCol="0">
            <a:spAutoFit/>
          </a:bodyPr>
          <a:lstStyle/>
          <a:p>
            <a:pPr marL="285750" lvl="1" indent="-285750">
              <a:lnSpc>
                <a:spcPct val="90000"/>
              </a:lnSpc>
              <a:buFont typeface="Wingdings" charset="2"/>
              <a:buChar char="§"/>
            </a:pPr>
            <a:r>
              <a:rPr lang="en-US" sz="2000" b="1" dirty="0">
                <a:latin typeface="Arial"/>
                <a:cs typeface="Arial"/>
              </a:rPr>
              <a:t>There is now a large literature showing a positive link between what farm families grow and what their children consume</a:t>
            </a:r>
          </a:p>
          <a:p>
            <a:pPr marL="742950" lvl="2" indent="-285750">
              <a:lnSpc>
                <a:spcPct val="90000"/>
              </a:lnSpc>
              <a:buFont typeface="Courier New"/>
              <a:buChar char="o"/>
            </a:pPr>
            <a:r>
              <a:rPr lang="en-US" sz="2000" dirty="0">
                <a:latin typeface="Arial"/>
                <a:cs typeface="Arial"/>
              </a:rPr>
              <a:t>Especially for </a:t>
            </a:r>
            <a:r>
              <a:rPr lang="en-US" sz="2000" i="1" dirty="0">
                <a:latin typeface="Arial"/>
                <a:cs typeface="Arial"/>
              </a:rPr>
              <a:t>more remote </a:t>
            </a:r>
            <a:r>
              <a:rPr lang="en-US" sz="2000" dirty="0">
                <a:latin typeface="Arial"/>
                <a:cs typeface="Arial"/>
              </a:rPr>
              <a:t>households, further from food markets, who are more reliant on own production (e.g. </a:t>
            </a:r>
            <a:r>
              <a:rPr lang="en-US" sz="2000" dirty="0" err="1">
                <a:latin typeface="Arial"/>
                <a:cs typeface="Arial"/>
              </a:rPr>
              <a:t>Shibatu</a:t>
            </a:r>
            <a:r>
              <a:rPr lang="en-US" sz="2000" dirty="0">
                <a:latin typeface="Arial"/>
                <a:cs typeface="Arial"/>
              </a:rPr>
              <a:t> et al., 2015)</a:t>
            </a:r>
          </a:p>
          <a:p>
            <a:pPr marL="742950" lvl="2" indent="-285750">
              <a:lnSpc>
                <a:spcPct val="90000"/>
              </a:lnSpc>
              <a:buFont typeface="Courier New"/>
              <a:buChar char="o"/>
            </a:pPr>
            <a:endParaRPr lang="en-US" sz="2000" dirty="0">
              <a:latin typeface="Arial"/>
              <a:cs typeface="Arial"/>
            </a:endParaRPr>
          </a:p>
          <a:p>
            <a:pPr marL="171450" lvl="1" indent="-171450">
              <a:lnSpc>
                <a:spcPct val="90000"/>
              </a:lnSpc>
              <a:buFont typeface="Wingdings" panose="05000000000000000000" pitchFamily="2" charset="2"/>
              <a:buChar char="§"/>
            </a:pPr>
            <a:r>
              <a:rPr lang="en-US" sz="2000" b="1" dirty="0">
                <a:latin typeface="Arial"/>
                <a:cs typeface="Arial"/>
              </a:rPr>
              <a:t>We use two rounds of </a:t>
            </a:r>
            <a:r>
              <a:rPr lang="en-US" sz="2000" b="1" dirty="0" err="1">
                <a:latin typeface="Arial"/>
                <a:cs typeface="Arial"/>
              </a:rPr>
              <a:t>PoSHAN</a:t>
            </a:r>
            <a:r>
              <a:rPr lang="en-US" sz="2000" b="1" dirty="0">
                <a:latin typeface="Arial"/>
                <a:cs typeface="Arial"/>
              </a:rPr>
              <a:t> survey data (2013 &amp; 2014) to test two key hypotheses about </a:t>
            </a:r>
            <a:r>
              <a:rPr lang="en-US" sz="2000" b="1" i="1" dirty="0">
                <a:latin typeface="Arial"/>
                <a:cs typeface="Arial"/>
              </a:rPr>
              <a:t>how </a:t>
            </a:r>
            <a:r>
              <a:rPr lang="en-US" sz="2000" b="1" dirty="0">
                <a:latin typeface="Arial"/>
                <a:cs typeface="Arial"/>
              </a:rPr>
              <a:t>and </a:t>
            </a:r>
            <a:r>
              <a:rPr lang="en-US" sz="2000" b="1" i="1" dirty="0">
                <a:latin typeface="Arial"/>
                <a:cs typeface="Arial"/>
              </a:rPr>
              <a:t>for whom </a:t>
            </a:r>
            <a:r>
              <a:rPr lang="en-US" sz="2000" b="1" dirty="0">
                <a:latin typeface="Arial"/>
                <a:cs typeface="Arial"/>
              </a:rPr>
              <a:t>production is linked to intake:</a:t>
            </a:r>
          </a:p>
          <a:p>
            <a:pPr marL="0" lvl="1">
              <a:lnSpc>
                <a:spcPct val="90000"/>
              </a:lnSpc>
            </a:pPr>
            <a:endParaRPr lang="en-US" sz="1100" b="1" dirty="0">
              <a:latin typeface="Arial"/>
              <a:cs typeface="Arial"/>
            </a:endParaRPr>
          </a:p>
          <a:p>
            <a:pPr marL="457200" lvl="2">
              <a:lnSpc>
                <a:spcPct val="90000"/>
              </a:lnSpc>
            </a:pPr>
            <a:r>
              <a:rPr lang="en-US" sz="2000" dirty="0">
                <a:latin typeface="Arial"/>
                <a:cs typeface="Arial"/>
              </a:rPr>
              <a:t>1) Is farm production linked to intake only for </a:t>
            </a:r>
            <a:r>
              <a:rPr lang="en-US" sz="2000" i="1" dirty="0">
                <a:latin typeface="Arial"/>
                <a:cs typeface="Arial"/>
              </a:rPr>
              <a:t>older </a:t>
            </a:r>
            <a:r>
              <a:rPr lang="en-US" sz="2000" dirty="0">
                <a:latin typeface="Arial"/>
                <a:cs typeface="Arial"/>
              </a:rPr>
              <a:t>children?</a:t>
            </a:r>
          </a:p>
          <a:p>
            <a:pPr marL="457200" lvl="2" indent="233363">
              <a:lnSpc>
                <a:spcPct val="90000"/>
              </a:lnSpc>
            </a:pPr>
            <a:r>
              <a:rPr lang="en-US" sz="1600" dirty="0">
                <a:latin typeface="Arial"/>
                <a:cs typeface="Arial"/>
              </a:rPr>
              <a:t>Older children can consume the family diet, whereas infant feeding requires special care</a:t>
            </a:r>
          </a:p>
          <a:p>
            <a:pPr marL="457200" lvl="2" indent="233363">
              <a:lnSpc>
                <a:spcPct val="90000"/>
              </a:lnSpc>
            </a:pPr>
            <a:endParaRPr lang="en-US" sz="1600" dirty="0">
              <a:latin typeface="Arial"/>
              <a:cs typeface="Arial"/>
            </a:endParaRPr>
          </a:p>
          <a:p>
            <a:pPr marL="457200" lvl="2">
              <a:lnSpc>
                <a:spcPct val="90000"/>
              </a:lnSpc>
            </a:pPr>
            <a:r>
              <a:rPr lang="en-US" sz="2000" dirty="0">
                <a:latin typeface="Arial"/>
                <a:cs typeface="Arial"/>
              </a:rPr>
              <a:t>2) Is farm production linked to intake only for </a:t>
            </a:r>
            <a:r>
              <a:rPr lang="en-US" sz="2000" i="1" dirty="0">
                <a:latin typeface="Arial"/>
                <a:cs typeface="Arial"/>
              </a:rPr>
              <a:t>poorer </a:t>
            </a:r>
            <a:r>
              <a:rPr lang="en-US" sz="2000" dirty="0">
                <a:latin typeface="Arial"/>
                <a:cs typeface="Arial"/>
              </a:rPr>
              <a:t>households?</a:t>
            </a:r>
          </a:p>
          <a:p>
            <a:pPr marL="569913" lvl="3" indent="120650">
              <a:lnSpc>
                <a:spcPct val="90000"/>
              </a:lnSpc>
            </a:pPr>
            <a:r>
              <a:rPr lang="en-US" sz="1600" dirty="0">
                <a:latin typeface="Arial"/>
                <a:cs typeface="Arial"/>
              </a:rPr>
              <a:t>Poorer families may depend on their own farm, whereas richer ones can buy </a:t>
            </a:r>
            <a:r>
              <a:rPr lang="en-US" sz="1600" dirty="0" err="1">
                <a:latin typeface="Arial"/>
                <a:cs typeface="Arial"/>
              </a:rPr>
              <a:t>childrens</a:t>
            </a:r>
            <a:r>
              <a:rPr lang="en-US" sz="1600" dirty="0">
                <a:latin typeface="Arial"/>
                <a:cs typeface="Arial"/>
              </a:rPr>
              <a:t>’ food</a:t>
            </a:r>
            <a:endParaRPr lang="en-US" sz="1600" i="1" dirty="0">
              <a:latin typeface="Arial"/>
              <a:cs typeface="Arial"/>
            </a:endParaRPr>
          </a:p>
          <a:p>
            <a:pPr marL="457200" lvl="2">
              <a:lnSpc>
                <a:spcPct val="90000"/>
              </a:lnSpc>
            </a:pPr>
            <a:endParaRPr lang="en-US" sz="2000" dirty="0">
              <a:latin typeface="Arial"/>
              <a:cs typeface="Arial"/>
            </a:endParaRPr>
          </a:p>
          <a:p>
            <a:pPr marL="285750" lvl="1" indent="-285750">
              <a:lnSpc>
                <a:spcPct val="90000"/>
              </a:lnSpc>
              <a:buFont typeface="Wingdings" charset="2"/>
              <a:buChar char="§"/>
            </a:pPr>
            <a:r>
              <a:rPr lang="en-US" sz="2000" b="1" dirty="0">
                <a:latin typeface="Arial"/>
                <a:cs typeface="Arial"/>
              </a:rPr>
              <a:t>Outcomes are </a:t>
            </a:r>
            <a:endParaRPr lang="en-US" sz="2000" dirty="0">
              <a:latin typeface="Arial"/>
              <a:cs typeface="Arial"/>
            </a:endParaRPr>
          </a:p>
          <a:p>
            <a:pPr marL="742950" lvl="2" indent="-285750">
              <a:lnSpc>
                <a:spcPct val="90000"/>
              </a:lnSpc>
              <a:buFont typeface="Wingdings" charset="2"/>
              <a:buChar char="§"/>
            </a:pPr>
            <a:r>
              <a:rPr lang="en-US" sz="2000" dirty="0">
                <a:latin typeface="Arial"/>
                <a:cs typeface="Arial"/>
              </a:rPr>
              <a:t>Diet diversity:  whether child consumes ≥ 4 of 7 food groups</a:t>
            </a:r>
          </a:p>
          <a:p>
            <a:pPr marL="742950" lvl="2" indent="-285750">
              <a:lnSpc>
                <a:spcPct val="90000"/>
              </a:lnSpc>
              <a:buFont typeface="Wingdings" charset="2"/>
              <a:buChar char="§"/>
            </a:pPr>
            <a:r>
              <a:rPr lang="en-US" sz="2000" dirty="0">
                <a:latin typeface="Arial"/>
                <a:cs typeface="Arial"/>
              </a:rPr>
              <a:t>Individual food groups: whether child consumes that food group</a:t>
            </a:r>
          </a:p>
        </p:txBody>
      </p:sp>
      <p:sp>
        <p:nvSpPr>
          <p:cNvPr id="20" name="Title 3"/>
          <p:cNvSpPr txBox="1">
            <a:spLocks/>
          </p:cNvSpPr>
          <p:nvPr/>
        </p:nvSpPr>
        <p:spPr>
          <a:xfrm>
            <a:off x="-104775" y="496049"/>
            <a:ext cx="9248775" cy="11434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6600"/>
                </a:solidFill>
              </a:rPr>
              <a:t> </a:t>
            </a:r>
            <a:r>
              <a:rPr lang="en-US" sz="2800" b="1" dirty="0">
                <a:solidFill>
                  <a:schemeClr val="tx2">
                    <a:lumMod val="60000"/>
                    <a:lumOff val="40000"/>
                  </a:schemeClr>
                </a:solidFill>
                <a:latin typeface="Arial"/>
                <a:cs typeface="Arial"/>
              </a:rPr>
              <a:t>What is the link between a family’s food production and their child’s diet quality?</a:t>
            </a:r>
          </a:p>
        </p:txBody>
      </p:sp>
    </p:spTree>
    <p:extLst>
      <p:ext uri="{BB962C8B-B14F-4D97-AF65-F5344CB8AC3E}">
        <p14:creationId xmlns:p14="http://schemas.microsoft.com/office/powerpoint/2010/main" val="9326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41300"/>
            <a:ext cx="8229600" cy="1358900"/>
          </a:xfrm>
        </p:spPr>
        <p:txBody>
          <a:bodyPr>
            <a:normAutofit/>
          </a:bodyPr>
          <a:lstStyle/>
          <a:p>
            <a:r>
              <a:rPr lang="en-US" sz="2800" dirty="0">
                <a:latin typeface="Arial"/>
                <a:cs typeface="Arial"/>
              </a:rPr>
              <a:t>Categorization of crops and livestock produced by households for food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05546698"/>
              </p:ext>
            </p:extLst>
          </p:nvPr>
        </p:nvGraphicFramePr>
        <p:xfrm>
          <a:off x="457200" y="1600200"/>
          <a:ext cx="8229600" cy="4470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a:spcBef>
                          <a:spcPts val="0"/>
                        </a:spcBef>
                        <a:spcAft>
                          <a:spcPts val="0"/>
                        </a:spcAft>
                      </a:pPr>
                      <a:r>
                        <a:rPr lang="en-US" sz="1400" b="1" dirty="0">
                          <a:solidFill>
                            <a:srgbClr val="000000"/>
                          </a:solidFill>
                          <a:effectLst/>
                          <a:latin typeface="Arial"/>
                          <a:ea typeface="Times New Roman"/>
                          <a:cs typeface="Arial"/>
                        </a:rPr>
                        <a:t>FAO Food groups</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b="1">
                          <a:solidFill>
                            <a:srgbClr val="000000"/>
                          </a:solidFill>
                          <a:effectLst/>
                          <a:latin typeface="Arial"/>
                          <a:ea typeface="Times New Roman"/>
                          <a:cs typeface="Arial"/>
                        </a:rPr>
                        <a:t>Crops and livestock produced for food </a:t>
                      </a:r>
                      <a:endParaRPr lang="en-US" sz="1400">
                        <a:effectLst/>
                        <a:latin typeface="Cambria"/>
                        <a:ea typeface="ＭＳ 明朝"/>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400" dirty="0">
                          <a:solidFill>
                            <a:srgbClr val="000000"/>
                          </a:solidFill>
                          <a:effectLst/>
                          <a:latin typeface="Arial"/>
                          <a:ea typeface="Times New Roman"/>
                          <a:cs typeface="Arial"/>
                        </a:rPr>
                        <a:t>Starchy staples</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solidFill>
                            <a:srgbClr val="000000"/>
                          </a:solidFill>
                          <a:effectLst/>
                          <a:latin typeface="Arial"/>
                          <a:ea typeface="Times New Roman"/>
                          <a:cs typeface="Arial"/>
                        </a:rPr>
                        <a:t>Barley, buckwheat, finger millet, maize, potatoes, rice, sorghum, wheat, cassava, taro, and yam</a:t>
                      </a:r>
                      <a:endParaRPr lang="en-US" sz="1400">
                        <a:effectLst/>
                        <a:latin typeface="Cambria"/>
                        <a:ea typeface="ＭＳ 明朝"/>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400">
                          <a:solidFill>
                            <a:srgbClr val="000000"/>
                          </a:solidFill>
                          <a:effectLst/>
                          <a:latin typeface="Arial"/>
                          <a:ea typeface="Times New Roman"/>
                          <a:cs typeface="Arial"/>
                        </a:rPr>
                        <a:t>Dark Green Leafy Vegetables (DGLVs)</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solidFill>
                            <a:srgbClr val="000000"/>
                          </a:solidFill>
                          <a:effectLst/>
                          <a:latin typeface="Arial"/>
                          <a:ea typeface="Times New Roman"/>
                          <a:cs typeface="Arial"/>
                        </a:rPr>
                        <a:t>Green leaves</a:t>
                      </a:r>
                      <a:endParaRPr lang="en-US" sz="1400">
                        <a:effectLst/>
                        <a:latin typeface="Cambria"/>
                        <a:ea typeface="ＭＳ 明朝"/>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400" dirty="0">
                          <a:solidFill>
                            <a:srgbClr val="000000"/>
                          </a:solidFill>
                          <a:effectLst/>
                          <a:latin typeface="Arial"/>
                          <a:ea typeface="Times New Roman"/>
                          <a:cs typeface="Arial"/>
                        </a:rPr>
                        <a:t>Vitamin A rich fruits and vegetables</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solidFill>
                            <a:srgbClr val="000000"/>
                          </a:solidFill>
                          <a:effectLst/>
                          <a:latin typeface="Arial"/>
                          <a:ea typeface="Times New Roman"/>
                          <a:cs typeface="Arial"/>
                        </a:rPr>
                        <a:t>Sweet potatoes, carrots, drumstick, mango, melon, papaya, and pumpkin</a:t>
                      </a:r>
                      <a:endParaRPr lang="en-US" sz="1400">
                        <a:effectLst/>
                        <a:latin typeface="Cambria"/>
                        <a:ea typeface="ＭＳ 明朝"/>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400" dirty="0">
                          <a:solidFill>
                            <a:srgbClr val="000000"/>
                          </a:solidFill>
                          <a:effectLst/>
                          <a:latin typeface="Arial"/>
                          <a:ea typeface="Times New Roman"/>
                          <a:cs typeface="Arial"/>
                        </a:rPr>
                        <a:t>Other fruits and vegetables </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solidFill>
                            <a:srgbClr val="000000"/>
                          </a:solidFill>
                          <a:effectLst/>
                          <a:latin typeface="Arial"/>
                          <a:ea typeface="Times New Roman"/>
                          <a:cs typeface="Arial"/>
                        </a:rPr>
                        <a:t>Banana, peas, apple, avocado, green beans, berries, bitter gourd, cabbage, capsicum, cauliflower, bottle gourd, chili, cucumber, eggplant, guava, lemon, lychee, okra, onions, orange, pineapple, peach, plum, radish, sponge gourd, squash, tomato, other fruit and vegetables</a:t>
                      </a:r>
                      <a:endParaRPr lang="en-US" sz="1400">
                        <a:effectLst/>
                        <a:latin typeface="Cambria"/>
                        <a:ea typeface="ＭＳ 明朝"/>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400" dirty="0">
                          <a:solidFill>
                            <a:srgbClr val="000000"/>
                          </a:solidFill>
                          <a:effectLst/>
                          <a:latin typeface="Arial"/>
                          <a:ea typeface="Times New Roman"/>
                          <a:cs typeface="Arial"/>
                        </a:rPr>
                        <a:t>Flesh foods (meat, fish and poultry)</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solidFill>
                            <a:srgbClr val="000000"/>
                          </a:solidFill>
                          <a:effectLst/>
                          <a:latin typeface="Arial"/>
                          <a:ea typeface="Times New Roman"/>
                          <a:cs typeface="Arial"/>
                        </a:rPr>
                        <a:t>Cattle, buffalo, ox, cow, yak, goat, poultry, sheep, pigs, and fish ponds</a:t>
                      </a:r>
                      <a:endParaRPr lang="en-US" sz="1400">
                        <a:effectLst/>
                        <a:latin typeface="Cambria"/>
                        <a:ea typeface="ＭＳ 明朝"/>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1400" dirty="0">
                          <a:solidFill>
                            <a:srgbClr val="000000"/>
                          </a:solidFill>
                          <a:effectLst/>
                          <a:latin typeface="Arial"/>
                          <a:ea typeface="Times New Roman"/>
                          <a:cs typeface="Arial"/>
                        </a:rPr>
                        <a:t>Eggs</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solidFill>
                            <a:srgbClr val="000000"/>
                          </a:solidFill>
                          <a:effectLst/>
                          <a:latin typeface="Arial"/>
                          <a:ea typeface="Times New Roman"/>
                          <a:cs typeface="Arial"/>
                        </a:rPr>
                        <a:t>Poultry, guinea, fowls and pig</a:t>
                      </a:r>
                      <a:endParaRPr lang="en-US" sz="1400">
                        <a:effectLst/>
                        <a:latin typeface="Cambria"/>
                        <a:ea typeface="ＭＳ 明朝"/>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400">
                          <a:solidFill>
                            <a:srgbClr val="000000"/>
                          </a:solidFill>
                          <a:effectLst/>
                          <a:latin typeface="Arial"/>
                          <a:ea typeface="Times New Roman"/>
                          <a:cs typeface="Arial"/>
                        </a:rPr>
                        <a:t>Dairy (milk and milk products)</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dirty="0">
                          <a:solidFill>
                            <a:srgbClr val="000000"/>
                          </a:solidFill>
                          <a:effectLst/>
                          <a:latin typeface="Arial"/>
                          <a:ea typeface="Times New Roman"/>
                          <a:cs typeface="Arial"/>
                        </a:rPr>
                        <a:t>Cattle, buffalo, ox, cow, yak, goat, and sheep</a:t>
                      </a:r>
                      <a:endParaRPr lang="en-US" sz="14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marL="0" marR="0">
                        <a:spcBef>
                          <a:spcPts val="0"/>
                        </a:spcBef>
                        <a:spcAft>
                          <a:spcPts val="0"/>
                        </a:spcAft>
                      </a:pPr>
                      <a:r>
                        <a:rPr lang="en-US" sz="1400">
                          <a:solidFill>
                            <a:srgbClr val="000000"/>
                          </a:solidFill>
                          <a:effectLst/>
                          <a:latin typeface="Arial"/>
                          <a:ea typeface="Times New Roman"/>
                          <a:cs typeface="Arial"/>
                        </a:rPr>
                        <a:t>Legumes, nuts and seeds</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dirty="0">
                          <a:solidFill>
                            <a:srgbClr val="000000"/>
                          </a:solidFill>
                          <a:effectLst/>
                          <a:latin typeface="Arial"/>
                          <a:ea typeface="Times New Roman"/>
                          <a:cs typeface="Arial"/>
                        </a:rPr>
                        <a:t>Beans, chickpeas, groundnut, lentils, oil seeds, soybeans, and sunflower</a:t>
                      </a:r>
                      <a:endParaRPr lang="en-US" sz="14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2623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2" name="Content Placeholder 1"/>
          <p:cNvSpPr>
            <a:spLocks noGrp="1"/>
          </p:cNvSpPr>
          <p:nvPr>
            <p:ph idx="1"/>
          </p:nvPr>
        </p:nvSpPr>
        <p:spPr>
          <a:xfrm>
            <a:off x="749300" y="1193800"/>
            <a:ext cx="7785100" cy="4819263"/>
          </a:xfrm>
        </p:spPr>
        <p:txBody>
          <a:bodyPr>
            <a:normAutofit/>
          </a:bodyPr>
          <a:lstStyle/>
          <a:p>
            <a:pPr marL="0" indent="0">
              <a:buNone/>
            </a:pPr>
            <a:endParaRPr lang="en-US" sz="2600" dirty="0">
              <a:latin typeface="Arial"/>
              <a:cs typeface="Arial"/>
            </a:endParaRPr>
          </a:p>
          <a:p>
            <a:pPr marL="0" indent="0">
              <a:buNone/>
            </a:pPr>
            <a:endParaRPr lang="en-US" sz="2600" dirty="0">
              <a:latin typeface="Arial"/>
              <a:cs typeface="Arial"/>
            </a:endParaRPr>
          </a:p>
          <a:p>
            <a:pPr marL="0" indent="0">
              <a:buNone/>
            </a:pPr>
            <a:endParaRPr lang="en-US" sz="2600" dirty="0">
              <a:latin typeface="Arial"/>
              <a:cs typeface="Arial"/>
            </a:endParaRPr>
          </a:p>
          <a:p>
            <a:pPr marL="0" indent="0">
              <a:buNone/>
            </a:pPr>
            <a:endParaRPr lang="en-US" sz="2600" dirty="0">
              <a:latin typeface="Arial"/>
              <a:cs typeface="Arial"/>
            </a:endParaRPr>
          </a:p>
          <a:p>
            <a:pPr marL="0" indent="0">
              <a:buNone/>
            </a:pPr>
            <a:endParaRPr lang="en-US" sz="2600" dirty="0">
              <a:latin typeface="Arial"/>
              <a:cs typeface="Arial"/>
            </a:endParaRPr>
          </a:p>
          <a:p>
            <a:pPr marL="0" indent="0">
              <a:buNone/>
            </a:pPr>
            <a:endParaRPr lang="en-US" sz="2600" dirty="0">
              <a:latin typeface="Arial"/>
              <a:cs typeface="Arial"/>
            </a:endParaRPr>
          </a:p>
        </p:txBody>
      </p:sp>
      <p:sp>
        <p:nvSpPr>
          <p:cNvPr id="5" name="TextBox 4"/>
          <p:cNvSpPr txBox="1"/>
          <p:nvPr/>
        </p:nvSpPr>
        <p:spPr>
          <a:xfrm>
            <a:off x="2514600" y="5874563"/>
            <a:ext cx="5727700" cy="276999"/>
          </a:xfrm>
          <a:prstGeom prst="rect">
            <a:avLst/>
          </a:prstGeom>
          <a:noFill/>
        </p:spPr>
        <p:txBody>
          <a:bodyPr wrap="square" rtlCol="0">
            <a:spAutoFit/>
          </a:bodyPr>
          <a:lstStyle/>
          <a:p>
            <a:r>
              <a:rPr lang="en-US" sz="1200" dirty="0"/>
              <a:t>Dataset: Policy and Science of Health, Agriculture, and Nutrition (</a:t>
            </a:r>
            <a:r>
              <a:rPr lang="en-US" sz="1200" dirty="0" err="1"/>
              <a:t>PoSHAN</a:t>
            </a:r>
            <a:r>
              <a:rPr lang="en-US" sz="1200" dirty="0"/>
              <a:t>) 2013 and 2014</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749300" y="1487056"/>
            <a:ext cx="7493000" cy="4342244"/>
          </a:xfrm>
          <a:prstGeom prst="rect">
            <a:avLst/>
          </a:prstGeom>
          <a:noFill/>
          <a:ln>
            <a:noFill/>
          </a:ln>
        </p:spPr>
      </p:pic>
      <p:sp>
        <p:nvSpPr>
          <p:cNvPr id="4" name="TextBox 3"/>
          <p:cNvSpPr txBox="1"/>
          <p:nvPr/>
        </p:nvSpPr>
        <p:spPr>
          <a:xfrm>
            <a:off x="749300" y="698836"/>
            <a:ext cx="7378700" cy="553998"/>
          </a:xfrm>
          <a:prstGeom prst="rect">
            <a:avLst/>
          </a:prstGeom>
          <a:noFill/>
        </p:spPr>
        <p:txBody>
          <a:bodyPr wrap="square" rtlCol="0">
            <a:spAutoFit/>
          </a:bodyPr>
          <a:lstStyle/>
          <a:p>
            <a:r>
              <a:rPr lang="en-US" sz="3000" dirty="0">
                <a:solidFill>
                  <a:srgbClr val="0000FF"/>
                </a:solidFill>
              </a:rPr>
              <a:t>Distribution of food species grown</a:t>
            </a:r>
          </a:p>
        </p:txBody>
      </p:sp>
    </p:spTree>
    <p:extLst>
      <p:ext uri="{BB962C8B-B14F-4D97-AF65-F5344CB8AC3E}">
        <p14:creationId xmlns:p14="http://schemas.microsoft.com/office/powerpoint/2010/main" val="7221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586" y="1418390"/>
            <a:ext cx="7391991" cy="4359605"/>
          </a:xfrm>
        </p:spPr>
        <p:txBody>
          <a:bodyPr>
            <a:normAutofit/>
          </a:bodyPr>
          <a:lstStyle/>
          <a:p>
            <a:pPr marL="0" indent="0">
              <a:buClr>
                <a:srgbClr val="FF0000"/>
              </a:buClr>
              <a:buNone/>
            </a:pPr>
            <a:endParaRPr lang="en-US" sz="2000" b="1" dirty="0">
              <a:latin typeface="Arial"/>
              <a:cs typeface="Arial"/>
            </a:endParaRPr>
          </a:p>
          <a:p>
            <a:pPr marL="457200" lvl="1" indent="0">
              <a:buClr>
                <a:srgbClr val="FF0000"/>
              </a:buClr>
              <a:buNone/>
            </a:pPr>
            <a:endParaRPr lang="en-US" sz="1600" dirty="0">
              <a:latin typeface="Arial"/>
              <a:cs typeface="Arial"/>
            </a:endParaRPr>
          </a:p>
          <a:p>
            <a:pPr marL="0" indent="0">
              <a:buNone/>
            </a:pPr>
            <a:endParaRPr lang="en-US" dirty="0">
              <a:latin typeface="Arial"/>
              <a:cs typeface="Arial"/>
            </a:endParaRPr>
          </a:p>
        </p:txBody>
      </p:sp>
      <p:sp>
        <p:nvSpPr>
          <p:cNvPr id="5" name="Rectangle 4"/>
          <p:cNvSpPr/>
          <p:nvPr/>
        </p:nvSpPr>
        <p:spPr>
          <a:xfrm>
            <a:off x="6758326" y="6516299"/>
            <a:ext cx="4572000" cy="276999"/>
          </a:xfrm>
          <a:prstGeom prst="rect">
            <a:avLst/>
          </a:prstGeom>
        </p:spPr>
        <p:txBody>
          <a:bodyPr>
            <a:spAutoFit/>
          </a:bodyPr>
          <a:lstStyle/>
          <a:p>
            <a:r>
              <a:rPr lang="en-US" sz="1200" dirty="0">
                <a:latin typeface="Book Antiqua"/>
                <a:cs typeface="Book Antiqua"/>
              </a:rPr>
              <a:t>Source: </a:t>
            </a:r>
            <a:r>
              <a:rPr lang="en-US" sz="1200" dirty="0" err="1">
                <a:latin typeface="Book Antiqua"/>
                <a:cs typeface="Book Antiqua"/>
              </a:rPr>
              <a:t>www.mof.gov.np</a:t>
            </a:r>
            <a:endParaRPr lang="en-US" sz="1200" dirty="0">
              <a:latin typeface="Book Antiqua"/>
              <a:cs typeface="Book Antiqua"/>
            </a:endParaRPr>
          </a:p>
        </p:txBody>
      </p:sp>
      <p:pic>
        <p:nvPicPr>
          <p:cNvPr id="7" name="Picture 6"/>
          <p:cNvPicPr>
            <a:picLocks noChangeAspect="1"/>
          </p:cNvPicPr>
          <p:nvPr/>
        </p:nvPicPr>
        <p:blipFill>
          <a:blip r:embed="rId2"/>
          <a:stretch>
            <a:fillRect/>
          </a:stretch>
        </p:blipFill>
        <p:spPr>
          <a:xfrm>
            <a:off x="120586" y="1281426"/>
            <a:ext cx="8677239" cy="5039678"/>
          </a:xfrm>
          <a:prstGeom prst="rect">
            <a:avLst/>
          </a:prstGeom>
        </p:spPr>
      </p:pic>
      <p:sp>
        <p:nvSpPr>
          <p:cNvPr id="10" name="Title 3"/>
          <p:cNvSpPr>
            <a:spLocks noGrp="1"/>
          </p:cNvSpPr>
          <p:nvPr>
            <p:ph type="title"/>
          </p:nvPr>
        </p:nvSpPr>
        <p:spPr>
          <a:xfrm>
            <a:off x="7168" y="471545"/>
            <a:ext cx="9144000" cy="833092"/>
          </a:xfrm>
        </p:spPr>
        <p:txBody>
          <a:bodyPr>
            <a:normAutofit fontScale="90000"/>
          </a:bodyPr>
          <a:lstStyle/>
          <a:p>
            <a:r>
              <a:rPr lang="en-US" sz="4000" dirty="0">
                <a:solidFill>
                  <a:srgbClr val="0000FF"/>
                </a:solidFill>
                <a:latin typeface="Arial"/>
                <a:cs typeface="Arial"/>
              </a:rPr>
              <a:t>Results also control for altitude and zone</a:t>
            </a:r>
          </a:p>
        </p:txBody>
      </p:sp>
    </p:spTree>
    <p:extLst>
      <p:ext uri="{BB962C8B-B14F-4D97-AF65-F5344CB8AC3E}">
        <p14:creationId xmlns:p14="http://schemas.microsoft.com/office/powerpoint/2010/main" val="393040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latin typeface="Arial"/>
                <a:cs typeface="Arial"/>
              </a:rPr>
              <a:t>Crop calendar and crops grown</a:t>
            </a:r>
          </a:p>
        </p:txBody>
      </p:sp>
      <p:pic>
        <p:nvPicPr>
          <p:cNvPr id="4" name="Content Placeholder 3"/>
          <p:cNvPicPr>
            <a:picLocks noGrp="1" noChangeAspect="1"/>
          </p:cNvPicPr>
          <p:nvPr>
            <p:ph idx="1"/>
          </p:nvPr>
        </p:nvPicPr>
        <p:blipFill rotWithShape="1">
          <a:blip r:embed="rId2"/>
          <a:stretch/>
        </p:blipFill>
        <p:spPr>
          <a:xfrm>
            <a:off x="1033576" y="1600200"/>
            <a:ext cx="7076847" cy="4525963"/>
          </a:xfrm>
        </p:spPr>
      </p:pic>
    </p:spTree>
    <p:extLst>
      <p:ext uri="{BB962C8B-B14F-4D97-AF65-F5344CB8AC3E}">
        <p14:creationId xmlns:p14="http://schemas.microsoft.com/office/powerpoint/2010/main" val="344530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7629" cy="1143000"/>
          </a:xfrm>
        </p:spPr>
        <p:txBody>
          <a:bodyPr>
            <a:noAutofit/>
          </a:bodyPr>
          <a:lstStyle/>
          <a:p>
            <a:r>
              <a:rPr lang="en-US" sz="3600" dirty="0">
                <a:solidFill>
                  <a:srgbClr val="000000"/>
                </a:solidFill>
                <a:latin typeface="Arial"/>
                <a:cs typeface="Arial"/>
              </a:rPr>
              <a:t>NLSS: Determining market participation</a:t>
            </a:r>
          </a:p>
        </p:txBody>
      </p:sp>
      <p:sp>
        <p:nvSpPr>
          <p:cNvPr id="3" name="Content Placeholder 2"/>
          <p:cNvSpPr>
            <a:spLocks noGrp="1"/>
          </p:cNvSpPr>
          <p:nvPr>
            <p:ph idx="1"/>
          </p:nvPr>
        </p:nvSpPr>
        <p:spPr/>
        <p:txBody>
          <a:bodyPr>
            <a:normAutofit/>
          </a:bodyPr>
          <a:lstStyle/>
          <a:p>
            <a:pPr marL="0" indent="0">
              <a:buNone/>
            </a:pPr>
            <a:r>
              <a:rPr lang="en-US" sz="2600" b="1" dirty="0">
                <a:latin typeface="Arial"/>
                <a:cs typeface="Arial"/>
              </a:rPr>
              <a:t>NLSS District-level means:</a:t>
            </a:r>
          </a:p>
          <a:p>
            <a:pPr marL="514350" indent="-514350">
              <a:buFont typeface="+mj-lt"/>
              <a:buAutoNum type="arabicParenR"/>
            </a:pPr>
            <a:r>
              <a:rPr lang="en-US" sz="2600" dirty="0">
                <a:latin typeface="Arial"/>
                <a:cs typeface="Arial"/>
              </a:rPr>
              <a:t>Value of food purchased in markets</a:t>
            </a:r>
          </a:p>
          <a:p>
            <a:pPr marL="514350" indent="-514350">
              <a:buFont typeface="+mj-lt"/>
              <a:buAutoNum type="arabicParenR"/>
            </a:pPr>
            <a:r>
              <a:rPr lang="en-US" sz="2600" dirty="0">
                <a:latin typeface="Arial"/>
                <a:cs typeface="Arial"/>
              </a:rPr>
              <a:t>Value of food obtained in donations</a:t>
            </a:r>
          </a:p>
          <a:p>
            <a:pPr marL="514350" indent="-514350">
              <a:buFont typeface="+mj-lt"/>
              <a:buAutoNum type="arabicParenR"/>
            </a:pPr>
            <a:r>
              <a:rPr lang="en-US" sz="2600" dirty="0">
                <a:latin typeface="Arial"/>
                <a:cs typeface="Arial"/>
              </a:rPr>
              <a:t>Value of food produced in household farms</a:t>
            </a:r>
          </a:p>
          <a:p>
            <a:pPr marL="0" indent="0">
              <a:buNone/>
            </a:pPr>
            <a:endParaRPr lang="en-US" sz="2600" dirty="0">
              <a:latin typeface="Arial"/>
              <a:cs typeface="Arial"/>
            </a:endParaRPr>
          </a:p>
          <a:p>
            <a:pPr marL="0" indent="0">
              <a:buClr>
                <a:srgbClr val="FF0000"/>
              </a:buClr>
              <a:buNone/>
            </a:pPr>
            <a:r>
              <a:rPr lang="en-US" sz="2600" b="1" dirty="0">
                <a:latin typeface="Arial"/>
                <a:cs typeface="Arial"/>
              </a:rPr>
              <a:t>We compute:</a:t>
            </a:r>
          </a:p>
          <a:p>
            <a:pPr marL="0" indent="0">
              <a:buClr>
                <a:srgbClr val="FF0000"/>
              </a:buClr>
              <a:buNone/>
            </a:pPr>
            <a:r>
              <a:rPr lang="en-US" sz="2600" dirty="0">
                <a:latin typeface="Arial"/>
                <a:cs typeface="Arial"/>
              </a:rPr>
              <a:t>District's average share of food consumption that is purchased or donated (market use): </a:t>
            </a:r>
            <a:r>
              <a:rPr lang="en-US" sz="2600" dirty="0">
                <a:solidFill>
                  <a:srgbClr val="0000FF"/>
                </a:solidFill>
                <a:latin typeface="Arial"/>
                <a:cs typeface="Arial"/>
              </a:rPr>
              <a:t>(1+2/ 1+2+3)</a:t>
            </a:r>
          </a:p>
          <a:p>
            <a:pPr lvl="1">
              <a:buClr>
                <a:srgbClr val="0000FF"/>
              </a:buClr>
              <a:buFont typeface="Courier New"/>
              <a:buChar char="o"/>
            </a:pPr>
            <a:r>
              <a:rPr lang="en-US" sz="2200" dirty="0">
                <a:solidFill>
                  <a:srgbClr val="000000"/>
                </a:solidFill>
                <a:latin typeface="Arial"/>
                <a:cs typeface="Arial"/>
              </a:rPr>
              <a:t>‘</a:t>
            </a:r>
            <a:r>
              <a:rPr lang="en-US" sz="2000" dirty="0">
                <a:solidFill>
                  <a:srgbClr val="000000"/>
                </a:solidFill>
                <a:latin typeface="Arial"/>
                <a:cs typeface="Arial"/>
              </a:rPr>
              <a:t>High market use’ districts = above or equal median market use</a:t>
            </a:r>
          </a:p>
          <a:p>
            <a:pPr lvl="1">
              <a:buClr>
                <a:srgbClr val="0000FF"/>
              </a:buClr>
              <a:buFont typeface="Courier New"/>
              <a:buChar char="o"/>
            </a:pPr>
            <a:r>
              <a:rPr lang="en-US" sz="2000" dirty="0">
                <a:solidFill>
                  <a:srgbClr val="000000"/>
                </a:solidFill>
                <a:latin typeface="Arial"/>
                <a:cs typeface="Arial"/>
              </a:rPr>
              <a:t>‘Low market use’ =below median of market use</a:t>
            </a:r>
          </a:p>
          <a:p>
            <a:pPr marL="0" indent="0">
              <a:buClr>
                <a:srgbClr val="FF0000"/>
              </a:buClr>
              <a:buNone/>
            </a:pPr>
            <a:endParaRPr lang="en-US" dirty="0">
              <a:solidFill>
                <a:srgbClr val="FF0000"/>
              </a:solidFill>
              <a:latin typeface="Arial"/>
              <a:cs typeface="Arial"/>
            </a:endParaRPr>
          </a:p>
          <a:p>
            <a:pPr marL="0" indent="0">
              <a:buClr>
                <a:srgbClr val="FF0000"/>
              </a:buClr>
              <a:buNone/>
            </a:pPr>
            <a:endParaRPr lang="en-US" dirty="0">
              <a:solidFill>
                <a:srgbClr val="FF0000"/>
              </a:solidFill>
              <a:latin typeface="Arial"/>
              <a:cs typeface="Arial"/>
            </a:endParaRPr>
          </a:p>
          <a:p>
            <a:pPr marL="0" indent="0">
              <a:buClr>
                <a:srgbClr val="FF0000"/>
              </a:buClr>
              <a:buNone/>
            </a:pPr>
            <a:endParaRPr lang="en-US" dirty="0">
              <a:solidFill>
                <a:srgbClr val="FF0000"/>
              </a:solidFill>
              <a:latin typeface="Arial"/>
              <a:cs typeface="Arial"/>
            </a:endParaRPr>
          </a:p>
          <a:p>
            <a:pPr marL="0" indent="0">
              <a:buClr>
                <a:srgbClr val="FF0000"/>
              </a:buClr>
              <a:buNone/>
            </a:pPr>
            <a:endParaRPr lang="en-US" dirty="0">
              <a:solidFill>
                <a:srgbClr val="FF0000"/>
              </a:solidFill>
              <a:latin typeface="Arial"/>
              <a:cs typeface="Arial"/>
            </a:endParaRPr>
          </a:p>
        </p:txBody>
      </p:sp>
    </p:spTree>
    <p:extLst>
      <p:ext uri="{BB962C8B-B14F-4D97-AF65-F5344CB8AC3E}">
        <p14:creationId xmlns:p14="http://schemas.microsoft.com/office/powerpoint/2010/main" val="246669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381000" y="576320"/>
            <a:ext cx="8445500" cy="83309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6600"/>
                </a:solidFill>
              </a:rPr>
              <a:t> </a:t>
            </a:r>
            <a:r>
              <a:rPr lang="en-US" sz="4000" b="1" dirty="0">
                <a:solidFill>
                  <a:srgbClr val="558ED5"/>
                </a:solidFill>
                <a:latin typeface="Arial"/>
                <a:cs typeface="Arial"/>
              </a:rPr>
              <a:t>Economic model of farm households</a:t>
            </a:r>
          </a:p>
        </p:txBody>
      </p:sp>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10" name="Table 9"/>
          <p:cNvGraphicFramePr>
            <a:graphicFrameLocks noGrp="1"/>
          </p:cNvGraphicFramePr>
          <p:nvPr>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rgbClr val="558ED5"/>
                          </a:solidFill>
                          <a:latin typeface="Arial"/>
                          <a:cs typeface="Arial"/>
                        </a:rPr>
                        <a:t>Motivation</a:t>
                      </a:r>
                    </a:p>
                  </a:txBody>
                  <a:tcPr>
                    <a:solidFill>
                      <a:srgbClr val="C6D9F1"/>
                    </a:solidFill>
                  </a:tcPr>
                </a:tc>
                <a:tc>
                  <a:txBody>
                    <a:bodyPr/>
                    <a:lstStyle/>
                    <a:p>
                      <a:pPr algn="ctr"/>
                      <a:r>
                        <a:rPr lang="en-US" sz="2000" b="1" dirty="0">
                          <a:solidFill>
                            <a:schemeClr val="bg1">
                              <a:lumMod val="85000"/>
                            </a:schemeClr>
                          </a:solidFill>
                          <a:latin typeface="Arial"/>
                          <a:cs typeface="Arial"/>
                        </a:rPr>
                        <a:t>Method</a:t>
                      </a:r>
                    </a:p>
                  </a:txBody>
                  <a:tcPr>
                    <a:solidFill>
                      <a:srgbClr val="C6D9F1"/>
                    </a:solidFill>
                  </a:tcPr>
                </a:tc>
                <a:tc>
                  <a:txBody>
                    <a:bodyPr/>
                    <a:lstStyle/>
                    <a:p>
                      <a:pPr algn="ctr"/>
                      <a:r>
                        <a:rPr lang="en-US" dirty="0">
                          <a:solidFill>
                            <a:srgbClr val="D9D9D9"/>
                          </a:solidFill>
                          <a:latin typeface="Arial"/>
                          <a:cs typeface="Arial"/>
                        </a:rPr>
                        <a:t>Results</a:t>
                      </a:r>
                    </a:p>
                  </a:txBody>
                  <a:tcPr>
                    <a:solidFill>
                      <a:srgbClr val="C6D9F1"/>
                    </a:solidFill>
                  </a:tcPr>
                </a:tc>
                <a:tc>
                  <a:txBody>
                    <a:bodyPr/>
                    <a:lstStyle/>
                    <a:p>
                      <a:pPr algn="ctr"/>
                      <a:r>
                        <a:rPr lang="en-US" dirty="0">
                          <a:solidFill>
                            <a:srgbClr val="D9D9D9"/>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
        <p:nvSpPr>
          <p:cNvPr id="18" name="TextBox 17"/>
          <p:cNvSpPr txBox="1"/>
          <p:nvPr/>
        </p:nvSpPr>
        <p:spPr>
          <a:xfrm>
            <a:off x="1033231" y="6351628"/>
            <a:ext cx="8242297" cy="276999"/>
          </a:xfrm>
          <a:prstGeom prst="rect">
            <a:avLst/>
          </a:prstGeom>
          <a:noFill/>
        </p:spPr>
        <p:txBody>
          <a:bodyPr wrap="square" rtlCol="0">
            <a:spAutoFit/>
          </a:bodyPr>
          <a:lstStyle/>
          <a:p>
            <a:r>
              <a:rPr lang="en-US" sz="1200" dirty="0"/>
              <a:t>Source: de </a:t>
            </a:r>
            <a:r>
              <a:rPr lang="en-US" sz="1200" dirty="0" err="1"/>
              <a:t>Janvry</a:t>
            </a:r>
            <a:r>
              <a:rPr lang="en-US" sz="1200" dirty="0"/>
              <a:t> et al., 1991; Foster and </a:t>
            </a:r>
            <a:r>
              <a:rPr lang="en-US" sz="1200" dirty="0" err="1"/>
              <a:t>Rosenzweig</a:t>
            </a:r>
            <a:r>
              <a:rPr lang="en-US" sz="1200" dirty="0"/>
              <a:t>, 2010; </a:t>
            </a:r>
            <a:r>
              <a:rPr lang="en-US" sz="1200" dirty="0" err="1"/>
              <a:t>Eswaran</a:t>
            </a:r>
            <a:r>
              <a:rPr lang="en-US" sz="1200" dirty="0"/>
              <a:t> &amp; </a:t>
            </a:r>
            <a:r>
              <a:rPr lang="en-US" sz="1200" dirty="0" err="1"/>
              <a:t>Kotwal</a:t>
            </a:r>
            <a:r>
              <a:rPr lang="en-US" sz="1200" dirty="0"/>
              <a:t>, 1989; </a:t>
            </a:r>
            <a:r>
              <a:rPr lang="en-US" sz="1200" dirty="0" err="1"/>
              <a:t>Bardhan</a:t>
            </a:r>
            <a:r>
              <a:rPr lang="en-US" sz="1200" dirty="0"/>
              <a:t> &amp; </a:t>
            </a:r>
            <a:r>
              <a:rPr lang="en-US" sz="1200" dirty="0" err="1"/>
              <a:t>Udry</a:t>
            </a:r>
            <a:r>
              <a:rPr lang="en-US" sz="1200" dirty="0"/>
              <a:t>, 1999</a:t>
            </a:r>
          </a:p>
        </p:txBody>
      </p:sp>
      <p:sp>
        <p:nvSpPr>
          <p:cNvPr id="19" name="TextBox 18"/>
          <p:cNvSpPr txBox="1"/>
          <p:nvPr/>
        </p:nvSpPr>
        <p:spPr>
          <a:xfrm>
            <a:off x="2730500" y="1695987"/>
            <a:ext cx="3352800" cy="1200329"/>
          </a:xfrm>
          <a:prstGeom prst="rect">
            <a:avLst/>
          </a:prstGeom>
          <a:noFill/>
        </p:spPr>
        <p:txBody>
          <a:bodyPr wrap="square" rtlCol="0">
            <a:spAutoFit/>
          </a:bodyPr>
          <a:lstStyle/>
          <a:p>
            <a:pPr algn="ctr"/>
            <a:endParaRPr lang="en-US" b="1" dirty="0">
              <a:latin typeface="Arial"/>
              <a:cs typeface="Arial"/>
            </a:endParaRPr>
          </a:p>
          <a:p>
            <a:pPr algn="ctr"/>
            <a:r>
              <a:rPr lang="en-US" dirty="0">
                <a:latin typeface="Arial"/>
                <a:cs typeface="Arial"/>
              </a:rPr>
              <a:t>Time allocated for farming</a:t>
            </a:r>
            <a:endParaRPr lang="en-US" dirty="0">
              <a:solidFill>
                <a:schemeClr val="bg1">
                  <a:lumMod val="85000"/>
                </a:schemeClr>
              </a:solidFill>
              <a:latin typeface="Arial"/>
              <a:cs typeface="Arial"/>
            </a:endParaRPr>
          </a:p>
          <a:p>
            <a:pPr>
              <a:buClr>
                <a:srgbClr val="FF6600"/>
              </a:buClr>
            </a:pPr>
            <a:endParaRPr lang="en-US" dirty="0"/>
          </a:p>
          <a:p>
            <a:pPr marL="285750" indent="-285750">
              <a:buClr>
                <a:srgbClr val="FF6600"/>
              </a:buClr>
              <a:buFont typeface="Wingdings" charset="2"/>
              <a:buChar char="§"/>
            </a:pPr>
            <a:endParaRPr lang="en-US" dirty="0"/>
          </a:p>
        </p:txBody>
      </p:sp>
      <p:sp>
        <p:nvSpPr>
          <p:cNvPr id="7" name="TextBox 6"/>
          <p:cNvSpPr txBox="1"/>
          <p:nvPr/>
        </p:nvSpPr>
        <p:spPr>
          <a:xfrm>
            <a:off x="7024920" y="2318525"/>
            <a:ext cx="2019299" cy="400110"/>
          </a:xfrm>
          <a:prstGeom prst="rect">
            <a:avLst/>
          </a:prstGeom>
          <a:noFill/>
        </p:spPr>
        <p:txBody>
          <a:bodyPr wrap="square" rtlCol="0">
            <a:spAutoFit/>
          </a:bodyPr>
          <a:lstStyle/>
          <a:p>
            <a:r>
              <a:rPr lang="en-US" sz="2000" dirty="0">
                <a:latin typeface="Arial"/>
                <a:cs typeface="Arial"/>
              </a:rPr>
              <a:t>Food production</a:t>
            </a:r>
          </a:p>
        </p:txBody>
      </p:sp>
      <p:sp>
        <p:nvSpPr>
          <p:cNvPr id="21" name="TextBox 20"/>
          <p:cNvSpPr txBox="1"/>
          <p:nvPr/>
        </p:nvSpPr>
        <p:spPr>
          <a:xfrm>
            <a:off x="2730500" y="2531280"/>
            <a:ext cx="3594100" cy="923330"/>
          </a:xfrm>
          <a:prstGeom prst="rect">
            <a:avLst/>
          </a:prstGeom>
          <a:noFill/>
        </p:spPr>
        <p:txBody>
          <a:bodyPr wrap="square" rtlCol="0">
            <a:spAutoFit/>
          </a:bodyPr>
          <a:lstStyle/>
          <a:p>
            <a:pPr algn="ctr"/>
            <a:endParaRPr lang="en-US" b="1" dirty="0">
              <a:latin typeface="Arial"/>
              <a:cs typeface="Arial"/>
            </a:endParaRPr>
          </a:p>
          <a:p>
            <a:pPr algn="ctr"/>
            <a:r>
              <a:rPr lang="en-US" dirty="0">
                <a:latin typeface="Arial"/>
                <a:cs typeface="Arial"/>
              </a:rPr>
              <a:t>Time allocated for child care</a:t>
            </a:r>
            <a:endParaRPr lang="en-US" dirty="0"/>
          </a:p>
          <a:p>
            <a:pPr marL="285750" indent="-285750">
              <a:buClr>
                <a:srgbClr val="FF6600"/>
              </a:buClr>
              <a:buFont typeface="Wingdings" charset="2"/>
              <a:buChar char="§"/>
            </a:pPr>
            <a:endParaRPr lang="en-US" dirty="0"/>
          </a:p>
        </p:txBody>
      </p:sp>
      <p:cxnSp>
        <p:nvCxnSpPr>
          <p:cNvPr id="17" name="Straight Arrow Connector 16"/>
          <p:cNvCxnSpPr/>
          <p:nvPr/>
        </p:nvCxnSpPr>
        <p:spPr>
          <a:xfrm>
            <a:off x="2442929" y="2128145"/>
            <a:ext cx="56424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442929" y="3001131"/>
            <a:ext cx="56424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433038" y="2128145"/>
            <a:ext cx="0" cy="889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460673" y="2132922"/>
            <a:ext cx="0" cy="889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021620" y="2118590"/>
            <a:ext cx="439053" cy="95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021620" y="3012367"/>
            <a:ext cx="439053" cy="95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460673" y="2518580"/>
            <a:ext cx="56424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46832" y="2421400"/>
            <a:ext cx="2166253" cy="400110"/>
          </a:xfrm>
          <a:prstGeom prst="rect">
            <a:avLst/>
          </a:prstGeom>
          <a:noFill/>
        </p:spPr>
        <p:txBody>
          <a:bodyPr wrap="none" rtlCol="0">
            <a:spAutoFit/>
          </a:bodyPr>
          <a:lstStyle/>
          <a:p>
            <a:r>
              <a:rPr lang="en-US" sz="2000" dirty="0">
                <a:latin typeface="Arial"/>
                <a:cs typeface="Arial"/>
              </a:rPr>
              <a:t>Farm households</a:t>
            </a:r>
          </a:p>
        </p:txBody>
      </p:sp>
      <p:cxnSp>
        <p:nvCxnSpPr>
          <p:cNvPr id="58" name="Straight Arrow Connector 57"/>
          <p:cNvCxnSpPr/>
          <p:nvPr/>
        </p:nvCxnSpPr>
        <p:spPr>
          <a:xfrm>
            <a:off x="1109429" y="2793192"/>
            <a:ext cx="0" cy="817539"/>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46832" y="3643018"/>
            <a:ext cx="3352800" cy="1200329"/>
          </a:xfrm>
          <a:prstGeom prst="rect">
            <a:avLst/>
          </a:prstGeom>
          <a:noFill/>
        </p:spPr>
        <p:txBody>
          <a:bodyPr wrap="square" rtlCol="0">
            <a:spAutoFit/>
          </a:bodyPr>
          <a:lstStyle/>
          <a:p>
            <a:pPr marL="285750" indent="-285750">
              <a:buFont typeface="Wingdings" charset="2"/>
              <a:buChar char="§"/>
            </a:pPr>
            <a:r>
              <a:rPr lang="en-US" dirty="0">
                <a:solidFill>
                  <a:schemeClr val="bg1">
                    <a:lumMod val="75000"/>
                  </a:schemeClr>
                </a:solidFill>
                <a:latin typeface="Arial"/>
                <a:cs typeface="Arial"/>
              </a:rPr>
              <a:t>Access to markets </a:t>
            </a:r>
          </a:p>
          <a:p>
            <a:pPr marL="285750" indent="-285750">
              <a:buFont typeface="Wingdings" charset="2"/>
              <a:buChar char="§"/>
            </a:pPr>
            <a:r>
              <a:rPr lang="en-US" dirty="0">
                <a:solidFill>
                  <a:schemeClr val="bg1">
                    <a:lumMod val="75000"/>
                  </a:schemeClr>
                </a:solidFill>
                <a:latin typeface="Arial"/>
                <a:cs typeface="Arial"/>
              </a:rPr>
              <a:t>Possess purchasing power</a:t>
            </a:r>
          </a:p>
          <a:p>
            <a:pPr>
              <a:buClr>
                <a:srgbClr val="FF6600"/>
              </a:buClr>
            </a:pPr>
            <a:endParaRPr lang="en-US" dirty="0"/>
          </a:p>
          <a:p>
            <a:pPr marL="285750" indent="-285750">
              <a:buClr>
                <a:srgbClr val="FF6600"/>
              </a:buClr>
              <a:buFont typeface="Wingdings" charset="2"/>
              <a:buChar char="§"/>
            </a:pPr>
            <a:endParaRPr lang="en-US" dirty="0"/>
          </a:p>
        </p:txBody>
      </p:sp>
      <p:cxnSp>
        <p:nvCxnSpPr>
          <p:cNvPr id="63" name="Straight Arrow Connector 62"/>
          <p:cNvCxnSpPr/>
          <p:nvPr/>
        </p:nvCxnSpPr>
        <p:spPr>
          <a:xfrm>
            <a:off x="1109429" y="4240992"/>
            <a:ext cx="0" cy="699308"/>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81000" y="5031965"/>
            <a:ext cx="3746500" cy="1200329"/>
          </a:xfrm>
          <a:prstGeom prst="rect">
            <a:avLst/>
          </a:prstGeom>
          <a:noFill/>
        </p:spPr>
        <p:txBody>
          <a:bodyPr wrap="square" rtlCol="0">
            <a:spAutoFit/>
          </a:bodyPr>
          <a:lstStyle/>
          <a:p>
            <a:r>
              <a:rPr lang="en-US" b="1" dirty="0">
                <a:solidFill>
                  <a:srgbClr val="BFBFBF"/>
                </a:solidFill>
                <a:latin typeface="Zapf Dingbats"/>
                <a:ea typeface="Zapf Dingbats"/>
                <a:cs typeface="Zapf Dingbats"/>
                <a:sym typeface="Zapf Dingbats"/>
              </a:rPr>
              <a:t>✓</a:t>
            </a:r>
            <a:r>
              <a:rPr lang="en-US" dirty="0">
                <a:solidFill>
                  <a:srgbClr val="BFBFBF"/>
                </a:solidFill>
                <a:latin typeface="Arial"/>
                <a:cs typeface="Arial"/>
              </a:rPr>
              <a:t> Consumption needs fulfilled</a:t>
            </a:r>
          </a:p>
          <a:p>
            <a:r>
              <a:rPr lang="en-US" dirty="0">
                <a:solidFill>
                  <a:srgbClr val="BFBFBF"/>
                </a:solidFill>
                <a:latin typeface="Zapf Dingbats"/>
                <a:ea typeface="Zapf Dingbats"/>
                <a:cs typeface="Zapf Dingbats"/>
                <a:sym typeface="Zapf Dingbats"/>
              </a:rPr>
              <a:t>✗</a:t>
            </a:r>
            <a:r>
              <a:rPr lang="en-US" dirty="0">
                <a:solidFill>
                  <a:srgbClr val="BFBFBF"/>
                </a:solidFill>
                <a:latin typeface="Arial"/>
                <a:cs typeface="Arial"/>
              </a:rPr>
              <a:t> Child care needs not fulfilled</a:t>
            </a:r>
          </a:p>
          <a:p>
            <a:pPr>
              <a:buClr>
                <a:srgbClr val="FF6600"/>
              </a:buClr>
            </a:pPr>
            <a:endParaRPr lang="en-US" dirty="0">
              <a:solidFill>
                <a:srgbClr val="BFBFBF"/>
              </a:solidFill>
            </a:endParaRPr>
          </a:p>
          <a:p>
            <a:pPr marL="285750" indent="-285750">
              <a:buClr>
                <a:srgbClr val="FF6600"/>
              </a:buClr>
              <a:buFont typeface="Wingdings" charset="2"/>
              <a:buChar char="§"/>
            </a:pPr>
            <a:endParaRPr lang="en-US" dirty="0"/>
          </a:p>
        </p:txBody>
      </p:sp>
    </p:spTree>
    <p:extLst>
      <p:ext uri="{BB962C8B-B14F-4D97-AF65-F5344CB8AC3E}">
        <p14:creationId xmlns:p14="http://schemas.microsoft.com/office/powerpoint/2010/main" val="393119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381000" y="576320"/>
            <a:ext cx="8445500" cy="83309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6600"/>
                </a:solidFill>
              </a:rPr>
              <a:t> </a:t>
            </a:r>
            <a:r>
              <a:rPr lang="en-US" sz="4000" b="1" dirty="0">
                <a:solidFill>
                  <a:srgbClr val="558ED5"/>
                </a:solidFill>
                <a:latin typeface="Arial"/>
                <a:cs typeface="Arial"/>
              </a:rPr>
              <a:t>Economic model of farm households</a:t>
            </a:r>
          </a:p>
        </p:txBody>
      </p:sp>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10" name="Table 9"/>
          <p:cNvGraphicFramePr>
            <a:graphicFrameLocks noGrp="1"/>
          </p:cNvGraphicFramePr>
          <p:nvPr>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rgbClr val="558ED5"/>
                          </a:solidFill>
                          <a:latin typeface="Arial"/>
                          <a:cs typeface="Arial"/>
                        </a:rPr>
                        <a:t>Motivation</a:t>
                      </a:r>
                    </a:p>
                  </a:txBody>
                  <a:tcPr>
                    <a:solidFill>
                      <a:srgbClr val="C6D9F1"/>
                    </a:solidFill>
                  </a:tcPr>
                </a:tc>
                <a:tc>
                  <a:txBody>
                    <a:bodyPr/>
                    <a:lstStyle/>
                    <a:p>
                      <a:pPr algn="ctr"/>
                      <a:r>
                        <a:rPr lang="en-US" sz="2000" b="1" dirty="0">
                          <a:solidFill>
                            <a:schemeClr val="bg1">
                              <a:lumMod val="85000"/>
                            </a:schemeClr>
                          </a:solidFill>
                          <a:latin typeface="Arial"/>
                          <a:cs typeface="Arial"/>
                        </a:rPr>
                        <a:t>Method</a:t>
                      </a:r>
                    </a:p>
                  </a:txBody>
                  <a:tcPr>
                    <a:solidFill>
                      <a:srgbClr val="C6D9F1"/>
                    </a:solidFill>
                  </a:tcPr>
                </a:tc>
                <a:tc>
                  <a:txBody>
                    <a:bodyPr/>
                    <a:lstStyle/>
                    <a:p>
                      <a:pPr algn="ctr"/>
                      <a:r>
                        <a:rPr lang="en-US" dirty="0">
                          <a:solidFill>
                            <a:srgbClr val="D9D9D9"/>
                          </a:solidFill>
                          <a:latin typeface="Arial"/>
                          <a:cs typeface="Arial"/>
                        </a:rPr>
                        <a:t>Results</a:t>
                      </a:r>
                    </a:p>
                  </a:txBody>
                  <a:tcPr>
                    <a:solidFill>
                      <a:srgbClr val="C6D9F1"/>
                    </a:solidFill>
                  </a:tcPr>
                </a:tc>
                <a:tc>
                  <a:txBody>
                    <a:bodyPr/>
                    <a:lstStyle/>
                    <a:p>
                      <a:pPr algn="ctr"/>
                      <a:r>
                        <a:rPr lang="en-US" dirty="0">
                          <a:solidFill>
                            <a:srgbClr val="D9D9D9"/>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
        <p:nvSpPr>
          <p:cNvPr id="18" name="TextBox 17"/>
          <p:cNvSpPr txBox="1"/>
          <p:nvPr/>
        </p:nvSpPr>
        <p:spPr>
          <a:xfrm>
            <a:off x="1033231" y="6351628"/>
            <a:ext cx="8242297" cy="276999"/>
          </a:xfrm>
          <a:prstGeom prst="rect">
            <a:avLst/>
          </a:prstGeom>
          <a:noFill/>
        </p:spPr>
        <p:txBody>
          <a:bodyPr wrap="square" rtlCol="0">
            <a:spAutoFit/>
          </a:bodyPr>
          <a:lstStyle/>
          <a:p>
            <a:r>
              <a:rPr lang="en-US" sz="1200" dirty="0"/>
              <a:t>Source: de </a:t>
            </a:r>
            <a:r>
              <a:rPr lang="en-US" sz="1200" dirty="0" err="1"/>
              <a:t>Janvry</a:t>
            </a:r>
            <a:r>
              <a:rPr lang="en-US" sz="1200" dirty="0"/>
              <a:t> et al., 1991; Foster and </a:t>
            </a:r>
            <a:r>
              <a:rPr lang="en-US" sz="1200" dirty="0" err="1"/>
              <a:t>Rosenzweig</a:t>
            </a:r>
            <a:r>
              <a:rPr lang="en-US" sz="1200" dirty="0"/>
              <a:t>, 2010; </a:t>
            </a:r>
            <a:r>
              <a:rPr lang="en-US" sz="1200" dirty="0" err="1"/>
              <a:t>Eswaran</a:t>
            </a:r>
            <a:r>
              <a:rPr lang="en-US" sz="1200" dirty="0"/>
              <a:t> &amp; </a:t>
            </a:r>
            <a:r>
              <a:rPr lang="en-US" sz="1200" dirty="0" err="1"/>
              <a:t>Kotwal</a:t>
            </a:r>
            <a:r>
              <a:rPr lang="en-US" sz="1200" dirty="0"/>
              <a:t>, 1989; </a:t>
            </a:r>
            <a:r>
              <a:rPr lang="en-US" sz="1200" dirty="0" err="1"/>
              <a:t>Bardhan</a:t>
            </a:r>
            <a:r>
              <a:rPr lang="en-US" sz="1200" dirty="0"/>
              <a:t> &amp; </a:t>
            </a:r>
            <a:r>
              <a:rPr lang="en-US" sz="1200" dirty="0" err="1"/>
              <a:t>Udry</a:t>
            </a:r>
            <a:r>
              <a:rPr lang="en-US" sz="1200" dirty="0"/>
              <a:t>, 1999</a:t>
            </a:r>
          </a:p>
        </p:txBody>
      </p:sp>
      <p:sp>
        <p:nvSpPr>
          <p:cNvPr id="19" name="TextBox 18"/>
          <p:cNvSpPr txBox="1"/>
          <p:nvPr/>
        </p:nvSpPr>
        <p:spPr>
          <a:xfrm>
            <a:off x="2730500" y="1695987"/>
            <a:ext cx="3352800" cy="1200329"/>
          </a:xfrm>
          <a:prstGeom prst="rect">
            <a:avLst/>
          </a:prstGeom>
          <a:noFill/>
        </p:spPr>
        <p:txBody>
          <a:bodyPr wrap="square" rtlCol="0">
            <a:spAutoFit/>
          </a:bodyPr>
          <a:lstStyle/>
          <a:p>
            <a:pPr algn="ctr"/>
            <a:endParaRPr lang="en-US" b="1" dirty="0">
              <a:latin typeface="Arial"/>
              <a:cs typeface="Arial"/>
            </a:endParaRPr>
          </a:p>
          <a:p>
            <a:pPr algn="ctr"/>
            <a:r>
              <a:rPr lang="en-US" dirty="0">
                <a:latin typeface="Arial"/>
                <a:cs typeface="Arial"/>
              </a:rPr>
              <a:t>Time allocated for farming</a:t>
            </a:r>
            <a:endParaRPr lang="en-US" dirty="0">
              <a:solidFill>
                <a:schemeClr val="bg1">
                  <a:lumMod val="85000"/>
                </a:schemeClr>
              </a:solidFill>
              <a:latin typeface="Arial"/>
              <a:cs typeface="Arial"/>
            </a:endParaRPr>
          </a:p>
          <a:p>
            <a:pPr>
              <a:buClr>
                <a:srgbClr val="FF6600"/>
              </a:buClr>
            </a:pPr>
            <a:endParaRPr lang="en-US" dirty="0"/>
          </a:p>
          <a:p>
            <a:pPr marL="285750" indent="-285750">
              <a:buClr>
                <a:srgbClr val="FF6600"/>
              </a:buClr>
              <a:buFont typeface="Wingdings" charset="2"/>
              <a:buChar char="§"/>
            </a:pPr>
            <a:endParaRPr lang="en-US" dirty="0"/>
          </a:p>
        </p:txBody>
      </p:sp>
      <p:sp>
        <p:nvSpPr>
          <p:cNvPr id="7" name="TextBox 6"/>
          <p:cNvSpPr txBox="1"/>
          <p:nvPr/>
        </p:nvSpPr>
        <p:spPr>
          <a:xfrm>
            <a:off x="7024920" y="2318525"/>
            <a:ext cx="2019299" cy="400110"/>
          </a:xfrm>
          <a:prstGeom prst="rect">
            <a:avLst/>
          </a:prstGeom>
          <a:noFill/>
        </p:spPr>
        <p:txBody>
          <a:bodyPr wrap="square" rtlCol="0">
            <a:spAutoFit/>
          </a:bodyPr>
          <a:lstStyle/>
          <a:p>
            <a:r>
              <a:rPr lang="en-US" sz="2000" dirty="0">
                <a:latin typeface="Arial"/>
                <a:cs typeface="Arial"/>
              </a:rPr>
              <a:t>Food production</a:t>
            </a:r>
          </a:p>
        </p:txBody>
      </p:sp>
      <p:sp>
        <p:nvSpPr>
          <p:cNvPr id="21" name="TextBox 20"/>
          <p:cNvSpPr txBox="1"/>
          <p:nvPr/>
        </p:nvSpPr>
        <p:spPr>
          <a:xfrm>
            <a:off x="2730500" y="2531280"/>
            <a:ext cx="3594100" cy="923330"/>
          </a:xfrm>
          <a:prstGeom prst="rect">
            <a:avLst/>
          </a:prstGeom>
          <a:noFill/>
        </p:spPr>
        <p:txBody>
          <a:bodyPr wrap="square" rtlCol="0">
            <a:spAutoFit/>
          </a:bodyPr>
          <a:lstStyle/>
          <a:p>
            <a:pPr algn="ctr"/>
            <a:endParaRPr lang="en-US" b="1" dirty="0">
              <a:latin typeface="Arial"/>
              <a:cs typeface="Arial"/>
            </a:endParaRPr>
          </a:p>
          <a:p>
            <a:pPr algn="ctr"/>
            <a:r>
              <a:rPr lang="en-US" dirty="0">
                <a:latin typeface="Arial"/>
                <a:cs typeface="Arial"/>
              </a:rPr>
              <a:t>Time allocated for child care</a:t>
            </a:r>
            <a:endParaRPr lang="en-US" dirty="0"/>
          </a:p>
          <a:p>
            <a:pPr marL="285750" indent="-285750">
              <a:buClr>
                <a:srgbClr val="FF6600"/>
              </a:buClr>
              <a:buFont typeface="Wingdings" charset="2"/>
              <a:buChar char="§"/>
            </a:pPr>
            <a:endParaRPr lang="en-US" dirty="0"/>
          </a:p>
        </p:txBody>
      </p:sp>
      <p:cxnSp>
        <p:nvCxnSpPr>
          <p:cNvPr id="17" name="Straight Arrow Connector 16"/>
          <p:cNvCxnSpPr/>
          <p:nvPr/>
        </p:nvCxnSpPr>
        <p:spPr>
          <a:xfrm>
            <a:off x="2442929" y="2128145"/>
            <a:ext cx="56424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442929" y="3001131"/>
            <a:ext cx="56424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433038" y="2128145"/>
            <a:ext cx="0" cy="889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460673" y="2132922"/>
            <a:ext cx="0" cy="889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021620" y="2118590"/>
            <a:ext cx="439053" cy="95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021620" y="3012367"/>
            <a:ext cx="439053" cy="95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460673" y="2518580"/>
            <a:ext cx="56424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46832" y="2421400"/>
            <a:ext cx="2166253" cy="400110"/>
          </a:xfrm>
          <a:prstGeom prst="rect">
            <a:avLst/>
          </a:prstGeom>
          <a:noFill/>
        </p:spPr>
        <p:txBody>
          <a:bodyPr wrap="none" rtlCol="0">
            <a:spAutoFit/>
          </a:bodyPr>
          <a:lstStyle/>
          <a:p>
            <a:r>
              <a:rPr lang="en-US" sz="2000" dirty="0">
                <a:latin typeface="Arial"/>
                <a:cs typeface="Arial"/>
              </a:rPr>
              <a:t>Farm households</a:t>
            </a:r>
          </a:p>
        </p:txBody>
      </p:sp>
      <p:cxnSp>
        <p:nvCxnSpPr>
          <p:cNvPr id="58" name="Straight Arrow Connector 57"/>
          <p:cNvCxnSpPr/>
          <p:nvPr/>
        </p:nvCxnSpPr>
        <p:spPr>
          <a:xfrm>
            <a:off x="1109429" y="2793192"/>
            <a:ext cx="0" cy="8175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46832" y="3643018"/>
            <a:ext cx="3352800" cy="1200329"/>
          </a:xfrm>
          <a:prstGeom prst="rect">
            <a:avLst/>
          </a:prstGeom>
          <a:noFill/>
        </p:spPr>
        <p:txBody>
          <a:bodyPr wrap="square" rtlCol="0">
            <a:spAutoFit/>
          </a:bodyPr>
          <a:lstStyle/>
          <a:p>
            <a:pPr marL="285750" indent="-285750">
              <a:buFont typeface="Wingdings" charset="2"/>
              <a:buChar char="§"/>
            </a:pPr>
            <a:r>
              <a:rPr lang="en-US" dirty="0">
                <a:latin typeface="Arial"/>
                <a:cs typeface="Arial"/>
              </a:rPr>
              <a:t>Access to markets </a:t>
            </a:r>
          </a:p>
          <a:p>
            <a:pPr marL="285750" indent="-285750">
              <a:buFont typeface="Wingdings" charset="2"/>
              <a:buChar char="§"/>
            </a:pPr>
            <a:r>
              <a:rPr lang="en-US" dirty="0">
                <a:latin typeface="Arial"/>
                <a:cs typeface="Arial"/>
              </a:rPr>
              <a:t>Possess purchasing power</a:t>
            </a:r>
            <a:endParaRPr lang="en-US" dirty="0">
              <a:solidFill>
                <a:schemeClr val="bg1">
                  <a:lumMod val="85000"/>
                </a:schemeClr>
              </a:solidFill>
              <a:latin typeface="Arial"/>
              <a:cs typeface="Arial"/>
            </a:endParaRPr>
          </a:p>
          <a:p>
            <a:pPr>
              <a:buClr>
                <a:srgbClr val="FF6600"/>
              </a:buClr>
            </a:pPr>
            <a:endParaRPr lang="en-US" dirty="0"/>
          </a:p>
          <a:p>
            <a:pPr marL="285750" indent="-285750">
              <a:buClr>
                <a:srgbClr val="FF6600"/>
              </a:buClr>
              <a:buFont typeface="Wingdings" charset="2"/>
              <a:buChar char="§"/>
            </a:pPr>
            <a:endParaRPr lang="en-US" dirty="0"/>
          </a:p>
        </p:txBody>
      </p:sp>
      <p:cxnSp>
        <p:nvCxnSpPr>
          <p:cNvPr id="63" name="Straight Arrow Connector 62"/>
          <p:cNvCxnSpPr/>
          <p:nvPr/>
        </p:nvCxnSpPr>
        <p:spPr>
          <a:xfrm>
            <a:off x="1109429" y="4240992"/>
            <a:ext cx="0" cy="6993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81000" y="5031965"/>
            <a:ext cx="3746500" cy="1200329"/>
          </a:xfrm>
          <a:prstGeom prst="rect">
            <a:avLst/>
          </a:prstGeom>
          <a:noFill/>
        </p:spPr>
        <p:txBody>
          <a:bodyPr wrap="square" rtlCol="0">
            <a:spAutoFit/>
          </a:bodyPr>
          <a:lstStyle/>
          <a:p>
            <a:r>
              <a:rPr lang="en-US" b="1" dirty="0">
                <a:solidFill>
                  <a:srgbClr val="008000"/>
                </a:solidFill>
                <a:latin typeface="Zapf Dingbats"/>
                <a:ea typeface="Zapf Dingbats"/>
                <a:cs typeface="Zapf Dingbats"/>
                <a:sym typeface="Zapf Dingbats"/>
              </a:rPr>
              <a:t>✓</a:t>
            </a:r>
            <a:r>
              <a:rPr lang="en-US" dirty="0">
                <a:latin typeface="Arial"/>
                <a:cs typeface="Arial"/>
              </a:rPr>
              <a:t> Consumption needs fulfilled</a:t>
            </a:r>
          </a:p>
          <a:p>
            <a:r>
              <a:rPr lang="en-US" dirty="0">
                <a:solidFill>
                  <a:srgbClr val="FF0000"/>
                </a:solidFill>
                <a:latin typeface="Zapf Dingbats"/>
                <a:ea typeface="Zapf Dingbats"/>
                <a:cs typeface="Zapf Dingbats"/>
                <a:sym typeface="Zapf Dingbats"/>
              </a:rPr>
              <a:t>✗</a:t>
            </a:r>
            <a:r>
              <a:rPr lang="en-US" dirty="0">
                <a:solidFill>
                  <a:srgbClr val="FF0000"/>
                </a:solidFill>
                <a:latin typeface="Arial"/>
                <a:cs typeface="Arial"/>
              </a:rPr>
              <a:t> </a:t>
            </a:r>
            <a:r>
              <a:rPr lang="en-US" dirty="0">
                <a:latin typeface="Arial"/>
                <a:cs typeface="Arial"/>
              </a:rPr>
              <a:t>Child care needs not fulfilled</a:t>
            </a:r>
            <a:endParaRPr lang="en-US" dirty="0">
              <a:solidFill>
                <a:schemeClr val="bg1">
                  <a:lumMod val="85000"/>
                </a:schemeClr>
              </a:solidFill>
              <a:latin typeface="Arial"/>
              <a:cs typeface="Arial"/>
            </a:endParaRPr>
          </a:p>
          <a:p>
            <a:pPr>
              <a:buClr>
                <a:srgbClr val="FF6600"/>
              </a:buClr>
            </a:pPr>
            <a:endParaRPr lang="en-US" dirty="0"/>
          </a:p>
          <a:p>
            <a:pPr marL="285750" indent="-285750">
              <a:buClr>
                <a:srgbClr val="FF6600"/>
              </a:buClr>
              <a:buFont typeface="Wingdings" charset="2"/>
              <a:buChar char="§"/>
            </a:pPr>
            <a:endParaRPr lang="en-US" dirty="0"/>
          </a:p>
        </p:txBody>
      </p:sp>
    </p:spTree>
    <p:extLst>
      <p:ext uri="{BB962C8B-B14F-4D97-AF65-F5344CB8AC3E}">
        <p14:creationId xmlns:p14="http://schemas.microsoft.com/office/powerpoint/2010/main" val="290496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908" y="1686642"/>
            <a:ext cx="3687435" cy="5735463"/>
          </a:xfrm>
        </p:spPr>
        <p:txBody>
          <a:bodyPr>
            <a:normAutofit/>
          </a:bodyPr>
          <a:lstStyle/>
          <a:p>
            <a:pPr>
              <a:buClr>
                <a:srgbClr val="0000FF"/>
              </a:buClr>
              <a:buFont typeface="Wingdings" charset="2"/>
              <a:buChar char="§"/>
            </a:pPr>
            <a:r>
              <a:rPr lang="en-US" sz="1600" dirty="0">
                <a:latin typeface="Arial"/>
                <a:cs typeface="Arial"/>
              </a:rPr>
              <a:t>Two rounds of household panel data (2013 – 2014)</a:t>
            </a:r>
          </a:p>
          <a:p>
            <a:pPr marL="0" indent="0">
              <a:buClr>
                <a:srgbClr val="0000FF"/>
              </a:buClr>
              <a:buNone/>
            </a:pPr>
            <a:endParaRPr lang="en-US" sz="1600" dirty="0">
              <a:latin typeface="Arial"/>
              <a:cs typeface="Arial"/>
            </a:endParaRPr>
          </a:p>
          <a:p>
            <a:pPr>
              <a:buClr>
                <a:srgbClr val="0000FF"/>
              </a:buClr>
              <a:buFont typeface="Wingdings" charset="2"/>
              <a:buChar char="§"/>
            </a:pPr>
            <a:r>
              <a:rPr lang="en-US" sz="1600" dirty="0">
                <a:latin typeface="Arial"/>
                <a:cs typeface="Arial"/>
              </a:rPr>
              <a:t>Representative of wards from the 21 VDCs</a:t>
            </a:r>
          </a:p>
          <a:p>
            <a:pPr marL="0" indent="0">
              <a:buClr>
                <a:srgbClr val="0000FF"/>
              </a:buClr>
              <a:buNone/>
            </a:pPr>
            <a:endParaRPr lang="en-US" sz="1600" dirty="0">
              <a:latin typeface="Arial"/>
              <a:cs typeface="Arial"/>
            </a:endParaRPr>
          </a:p>
          <a:p>
            <a:pPr>
              <a:buClr>
                <a:srgbClr val="0000FF"/>
              </a:buClr>
              <a:buFont typeface="Wingdings" charset="2"/>
              <a:buChar char="§"/>
            </a:pPr>
            <a:r>
              <a:rPr lang="en-US" sz="1600" dirty="0">
                <a:latin typeface="Arial"/>
                <a:cs typeface="Arial"/>
              </a:rPr>
              <a:t>Sampling strategy: SRS  for VDCs and PPS for wards</a:t>
            </a:r>
          </a:p>
          <a:p>
            <a:pPr marL="0" indent="0">
              <a:buClr>
                <a:srgbClr val="0000FF"/>
              </a:buClr>
              <a:buNone/>
            </a:pPr>
            <a:endParaRPr lang="en-US" sz="1600" dirty="0">
              <a:latin typeface="Arial"/>
              <a:cs typeface="Arial"/>
            </a:endParaRPr>
          </a:p>
          <a:p>
            <a:pPr>
              <a:buClr>
                <a:srgbClr val="0000FF"/>
              </a:buClr>
              <a:buFont typeface="Wingdings" charset="2"/>
              <a:buChar char="§"/>
            </a:pPr>
            <a:r>
              <a:rPr lang="en-US" sz="1600" dirty="0">
                <a:latin typeface="Arial"/>
                <a:cs typeface="Arial"/>
              </a:rPr>
              <a:t>Data on: child and maternal nutrition, anthropometrics, diet diversity, food security, agricultural practices and types of food grown and marketed, and demographics</a:t>
            </a:r>
          </a:p>
          <a:p>
            <a:pPr marL="0" indent="0">
              <a:buClr>
                <a:srgbClr val="0000FF"/>
              </a:buClr>
              <a:buNone/>
            </a:pPr>
            <a:endParaRPr lang="en-US" sz="1600" dirty="0">
              <a:latin typeface="Arial"/>
              <a:cs typeface="Arial"/>
            </a:endParaRPr>
          </a:p>
          <a:p>
            <a:pPr>
              <a:buClr>
                <a:srgbClr val="0000FF"/>
              </a:buClr>
              <a:buFont typeface="Wingdings" charset="2"/>
              <a:buChar char="§"/>
            </a:pPr>
            <a:r>
              <a:rPr lang="en-US" sz="1600" dirty="0">
                <a:latin typeface="Arial"/>
                <a:cs typeface="Arial"/>
              </a:rPr>
              <a:t>Baseline report indicated n= 4,287 households with women= 4,509 and children under five 5,401</a:t>
            </a:r>
          </a:p>
          <a:p>
            <a:pPr>
              <a:buClr>
                <a:srgbClr val="0000FF"/>
              </a:buClr>
              <a:buFont typeface="Wingdings" charset="2"/>
              <a:buChar char="§"/>
            </a:pPr>
            <a:endParaRPr lang="en-US" sz="2200" b="1" dirty="0">
              <a:latin typeface="Arial"/>
              <a:cs typeface="Arial"/>
            </a:endParaRPr>
          </a:p>
        </p:txBody>
      </p:sp>
      <p:pic>
        <p:nvPicPr>
          <p:cNvPr id="5" name="Picture 4"/>
          <p:cNvPicPr>
            <a:picLocks noChangeAspect="1"/>
          </p:cNvPicPr>
          <p:nvPr/>
        </p:nvPicPr>
        <p:blipFill>
          <a:blip r:embed="rId2"/>
          <a:stretch>
            <a:fillRect/>
          </a:stretch>
        </p:blipFill>
        <p:spPr>
          <a:xfrm>
            <a:off x="3908146" y="1686643"/>
            <a:ext cx="5235854" cy="4785046"/>
          </a:xfrm>
          <a:prstGeom prst="rect">
            <a:avLst/>
          </a:prstGeom>
        </p:spPr>
      </p:pic>
      <p:sp>
        <p:nvSpPr>
          <p:cNvPr id="6" name="TextBox 5"/>
          <p:cNvSpPr txBox="1"/>
          <p:nvPr/>
        </p:nvSpPr>
        <p:spPr>
          <a:xfrm>
            <a:off x="7145364" y="6488668"/>
            <a:ext cx="6104925" cy="738664"/>
          </a:xfrm>
          <a:prstGeom prst="rect">
            <a:avLst/>
          </a:prstGeom>
          <a:noFill/>
        </p:spPr>
        <p:txBody>
          <a:bodyPr wrap="square" rtlCol="0">
            <a:spAutoFit/>
          </a:bodyPr>
          <a:lstStyle/>
          <a:p>
            <a:r>
              <a:rPr lang="en-US" sz="1400" dirty="0" err="1">
                <a:latin typeface="Book Antiqua"/>
                <a:cs typeface="Book Antiqua"/>
              </a:rPr>
              <a:t>Manohar</a:t>
            </a:r>
            <a:r>
              <a:rPr lang="en-US" sz="1400" dirty="0">
                <a:latin typeface="Book Antiqua"/>
                <a:cs typeface="Book Antiqua"/>
              </a:rPr>
              <a:t> et al., 2014</a:t>
            </a:r>
          </a:p>
          <a:p>
            <a:endParaRPr lang="en-US" sz="1400" dirty="0">
              <a:latin typeface="Book Antiqua"/>
              <a:cs typeface="Book Antiqua"/>
            </a:endParaRPr>
          </a:p>
          <a:p>
            <a:endParaRPr lang="en-US" sz="1400" dirty="0">
              <a:latin typeface="Book Antiqua"/>
              <a:cs typeface="Book Antiqua"/>
            </a:endParaRPr>
          </a:p>
        </p:txBody>
      </p:sp>
      <p:graphicFrame>
        <p:nvGraphicFramePr>
          <p:cNvPr id="7" name="Table 6">
            <a:extLst>
              <a:ext uri="{FF2B5EF4-FFF2-40B4-BE49-F238E27FC236}">
                <a16:creationId xmlns:a16="http://schemas.microsoft.com/office/drawing/2014/main" id="{085EB8F1-7446-4528-A3F6-366CB986A639}"/>
              </a:ext>
            </a:extLst>
          </p:cNvPr>
          <p:cNvGraphicFramePr>
            <a:graphicFrameLocks noGrp="1"/>
          </p:cNvGraphicFramePr>
          <p:nvPr>
            <p:extLst>
              <p:ext uri="{D42A27DB-BD31-4B8C-83A1-F6EECF244321}">
                <p14:modId xmlns:p14="http://schemas.microsoft.com/office/powerpoint/2010/main" val="2130387576"/>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rgbClr val="558ED5"/>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Conclusions</a:t>
                      </a:r>
                    </a:p>
                  </a:txBody>
                  <a:tcPr>
                    <a:solidFill>
                      <a:srgbClr val="C6D9F1"/>
                    </a:solidFill>
                  </a:tcPr>
                </a:tc>
                <a:extLst>
                  <a:ext uri="{0D108BD9-81ED-4DB2-BD59-A6C34878D82A}">
                    <a16:rowId xmlns:a16="http://schemas.microsoft.com/office/drawing/2014/main" val="3646719774"/>
                  </a:ext>
                </a:extLst>
              </a:tr>
            </a:tbl>
          </a:graphicData>
        </a:graphic>
      </p:graphicFrame>
      <p:sp>
        <p:nvSpPr>
          <p:cNvPr id="9" name="Title 3">
            <a:extLst>
              <a:ext uri="{FF2B5EF4-FFF2-40B4-BE49-F238E27FC236}">
                <a16:creationId xmlns:a16="http://schemas.microsoft.com/office/drawing/2014/main" id="{C99C0263-A13E-4A0C-98C8-949898DE7DDA}"/>
              </a:ext>
            </a:extLst>
          </p:cNvPr>
          <p:cNvSpPr txBox="1">
            <a:spLocks/>
          </p:cNvSpPr>
          <p:nvPr/>
        </p:nvSpPr>
        <p:spPr>
          <a:xfrm>
            <a:off x="-104775" y="496049"/>
            <a:ext cx="9248775" cy="11434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6600"/>
                </a:solidFill>
              </a:rPr>
              <a:t> </a:t>
            </a:r>
            <a:r>
              <a:rPr lang="en-US" sz="2800" b="1" dirty="0">
                <a:solidFill>
                  <a:schemeClr val="tx2">
                    <a:lumMod val="60000"/>
                    <a:lumOff val="40000"/>
                  </a:schemeClr>
                </a:solidFill>
                <a:latin typeface="Arial"/>
                <a:cs typeface="Arial"/>
              </a:rPr>
              <a:t>Our sample spans a very wide range of </a:t>
            </a:r>
          </a:p>
          <a:p>
            <a:r>
              <a:rPr lang="en-US" sz="2800" b="1" dirty="0" err="1">
                <a:solidFill>
                  <a:schemeClr val="tx2">
                    <a:lumMod val="60000"/>
                    <a:lumOff val="40000"/>
                  </a:schemeClr>
                </a:solidFill>
                <a:latin typeface="Arial"/>
                <a:cs typeface="Arial"/>
              </a:rPr>
              <a:t>agro</a:t>
            </a:r>
            <a:r>
              <a:rPr lang="en-US" sz="2800" b="1" dirty="0">
                <a:solidFill>
                  <a:schemeClr val="tx2">
                    <a:lumMod val="60000"/>
                    <a:lumOff val="40000"/>
                  </a:schemeClr>
                </a:solidFill>
                <a:latin typeface="Arial"/>
                <a:cs typeface="Arial"/>
              </a:rPr>
              <a:t>-ecological and socioeconomic conditions</a:t>
            </a:r>
          </a:p>
        </p:txBody>
      </p:sp>
    </p:spTree>
    <p:extLst>
      <p:ext uri="{BB962C8B-B14F-4D97-AF65-F5344CB8AC3E}">
        <p14:creationId xmlns:p14="http://schemas.microsoft.com/office/powerpoint/2010/main" val="389765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208732" y="695858"/>
            <a:ext cx="8445500" cy="553692"/>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a:solidFill>
                <a:srgbClr val="558ED5"/>
              </a:solidFill>
              <a:latin typeface="Arial"/>
              <a:cs typeface="Arial"/>
            </a:endParaRPr>
          </a:p>
        </p:txBody>
      </p:sp>
      <p:sp>
        <p:nvSpPr>
          <p:cNvPr id="12" name="Title 3"/>
          <p:cNvSpPr txBox="1">
            <a:spLocks/>
          </p:cNvSpPr>
          <p:nvPr/>
        </p:nvSpPr>
        <p:spPr>
          <a:xfrm>
            <a:off x="246832" y="14870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2397773656"/>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rgbClr val="558ED5"/>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Conclusions</a:t>
                      </a:r>
                    </a:p>
                  </a:txBody>
                  <a:tcPr>
                    <a:solidFill>
                      <a:srgbClr val="C6D9F1"/>
                    </a:solidFill>
                  </a:tcPr>
                </a:tc>
                <a:extLst>
                  <a:ext uri="{0D108BD9-81ED-4DB2-BD59-A6C34878D82A}">
                    <a16:rowId xmlns:a16="http://schemas.microsoft.com/office/drawing/2014/main" val="3646719774"/>
                  </a:ext>
                </a:extLst>
              </a:tr>
            </a:tbl>
          </a:graphicData>
        </a:graphic>
      </p:graphicFrame>
      <p:sp>
        <p:nvSpPr>
          <p:cNvPr id="2" name="Content Placeholder 1"/>
          <p:cNvSpPr>
            <a:spLocks noGrp="1"/>
          </p:cNvSpPr>
          <p:nvPr>
            <p:ph idx="1"/>
          </p:nvPr>
        </p:nvSpPr>
        <p:spPr>
          <a:xfrm>
            <a:off x="749300" y="2081645"/>
            <a:ext cx="7785100" cy="4414018"/>
          </a:xfrm>
        </p:spPr>
        <p:txBody>
          <a:bodyPr>
            <a:normAutofit/>
          </a:bodyPr>
          <a:lstStyle/>
          <a:p>
            <a:pPr marL="0" indent="0">
              <a:buNone/>
            </a:pPr>
            <a:endParaRPr lang="en-US" sz="2600" dirty="0">
              <a:latin typeface="Arial"/>
              <a:cs typeface="Arial"/>
            </a:endParaRPr>
          </a:p>
          <a:p>
            <a:pPr marL="0" indent="0">
              <a:buNone/>
            </a:pPr>
            <a:endParaRPr lang="en-US" sz="2600" dirty="0">
              <a:latin typeface="Arial"/>
              <a:cs typeface="Arial"/>
            </a:endParaRPr>
          </a:p>
          <a:p>
            <a:pPr marL="0" indent="0">
              <a:buNone/>
            </a:pPr>
            <a:endParaRPr lang="en-US" sz="2600" dirty="0">
              <a:latin typeface="Arial"/>
              <a:cs typeface="Arial"/>
            </a:endParaRPr>
          </a:p>
          <a:p>
            <a:pPr marL="0" indent="0">
              <a:buNone/>
            </a:pPr>
            <a:endParaRPr lang="en-US" sz="2600" dirty="0">
              <a:latin typeface="Arial"/>
              <a:cs typeface="Arial"/>
            </a:endParaRPr>
          </a:p>
          <a:p>
            <a:pPr marL="0" indent="0">
              <a:buNone/>
            </a:pPr>
            <a:endParaRPr lang="en-US" sz="2600" dirty="0">
              <a:latin typeface="Arial"/>
              <a:cs typeface="Arial"/>
            </a:endParaRPr>
          </a:p>
          <a:p>
            <a:pPr marL="0" indent="0">
              <a:buNone/>
            </a:pPr>
            <a:endParaRPr lang="en-US" sz="2600" dirty="0">
              <a:latin typeface="Arial"/>
              <a:cs typeface="Arial"/>
            </a:endParaRPr>
          </a:p>
        </p:txBody>
      </p:sp>
      <p:sp>
        <p:nvSpPr>
          <p:cNvPr id="5" name="TextBox 4"/>
          <p:cNvSpPr txBox="1"/>
          <p:nvPr/>
        </p:nvSpPr>
        <p:spPr>
          <a:xfrm>
            <a:off x="2578100" y="6365626"/>
            <a:ext cx="5727700" cy="276999"/>
          </a:xfrm>
          <a:prstGeom prst="rect">
            <a:avLst/>
          </a:prstGeom>
          <a:noFill/>
        </p:spPr>
        <p:txBody>
          <a:bodyPr wrap="square" rtlCol="0">
            <a:spAutoFit/>
          </a:bodyPr>
          <a:lstStyle/>
          <a:p>
            <a:r>
              <a:rPr lang="en-US" sz="1200" dirty="0"/>
              <a:t>Dataset: Policy and Science of Health, Agriculture, and Nutrition (</a:t>
            </a:r>
            <a:r>
              <a:rPr lang="en-US" sz="1200" dirty="0" err="1"/>
              <a:t>PoSHAN</a:t>
            </a:r>
            <a:r>
              <a:rPr lang="en-US" sz="1200" dirty="0"/>
              <a:t>) 2013 and 2014</a:t>
            </a:r>
          </a:p>
        </p:txBody>
      </p:sp>
      <p:pic>
        <p:nvPicPr>
          <p:cNvPr id="6" name="Picture 5"/>
          <p:cNvPicPr>
            <a:picLocks noChangeAspect="1"/>
          </p:cNvPicPr>
          <p:nvPr/>
        </p:nvPicPr>
        <p:blipFill>
          <a:blip r:embed="rId3"/>
          <a:stretch>
            <a:fillRect/>
          </a:stretch>
        </p:blipFill>
        <p:spPr>
          <a:xfrm>
            <a:off x="749300" y="2298700"/>
            <a:ext cx="7785100" cy="4040225"/>
          </a:xfrm>
          <a:prstGeom prst="rect">
            <a:avLst/>
          </a:prstGeom>
        </p:spPr>
      </p:pic>
      <p:sp>
        <p:nvSpPr>
          <p:cNvPr id="13" name="Title 3">
            <a:extLst>
              <a:ext uri="{FF2B5EF4-FFF2-40B4-BE49-F238E27FC236}">
                <a16:creationId xmlns:a16="http://schemas.microsoft.com/office/drawing/2014/main" id="{2C971222-9F75-4E2D-9BE1-235C30E80DCA}"/>
              </a:ext>
            </a:extLst>
          </p:cNvPr>
          <p:cNvSpPr txBox="1">
            <a:spLocks/>
          </p:cNvSpPr>
          <p:nvPr/>
        </p:nvSpPr>
        <p:spPr>
          <a:xfrm>
            <a:off x="234471" y="599776"/>
            <a:ext cx="8738558" cy="8187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6600"/>
                </a:solidFill>
              </a:rPr>
              <a:t> </a:t>
            </a:r>
            <a:r>
              <a:rPr lang="en-US" sz="2400" b="1" dirty="0">
                <a:solidFill>
                  <a:srgbClr val="558ED5"/>
                </a:solidFill>
                <a:latin typeface="Arial"/>
                <a:cs typeface="Arial"/>
              </a:rPr>
              <a:t>Does farm production raise intake only for the poor, </a:t>
            </a:r>
          </a:p>
          <a:p>
            <a:r>
              <a:rPr lang="en-US" sz="2400" b="1" dirty="0">
                <a:solidFill>
                  <a:srgbClr val="558ED5"/>
                </a:solidFill>
                <a:latin typeface="Arial"/>
                <a:cs typeface="Arial"/>
              </a:rPr>
              <a:t>as their lack of cash constrains access to markets?</a:t>
            </a:r>
          </a:p>
        </p:txBody>
      </p:sp>
      <p:sp>
        <p:nvSpPr>
          <p:cNvPr id="14" name="Oval 13">
            <a:extLst>
              <a:ext uri="{FF2B5EF4-FFF2-40B4-BE49-F238E27FC236}">
                <a16:creationId xmlns:a16="http://schemas.microsoft.com/office/drawing/2014/main" id="{FBCAADC7-FA6E-4656-A002-8C22F41FDF15}"/>
              </a:ext>
            </a:extLst>
          </p:cNvPr>
          <p:cNvSpPr/>
          <p:nvPr/>
        </p:nvSpPr>
        <p:spPr>
          <a:xfrm>
            <a:off x="1164566" y="2840324"/>
            <a:ext cx="4520241" cy="1464258"/>
          </a:xfrm>
          <a:prstGeom prst="ellipse">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594B61D-5D7B-4BF9-BCD8-97839821CA5F}"/>
              </a:ext>
            </a:extLst>
          </p:cNvPr>
          <p:cNvSpPr txBox="1"/>
          <p:nvPr/>
        </p:nvSpPr>
        <p:spPr>
          <a:xfrm>
            <a:off x="3590925" y="4545677"/>
            <a:ext cx="3991694" cy="646331"/>
          </a:xfrm>
          <a:prstGeom prst="rect">
            <a:avLst/>
          </a:prstGeom>
          <a:noFill/>
        </p:spPr>
        <p:txBody>
          <a:bodyPr wrap="square" rtlCol="0">
            <a:spAutoFit/>
          </a:bodyPr>
          <a:lstStyle/>
          <a:p>
            <a:r>
              <a:rPr lang="en-US" dirty="0">
                <a:solidFill>
                  <a:schemeClr val="accent6">
                    <a:lumMod val="50000"/>
                  </a:schemeClr>
                </a:solidFill>
              </a:rPr>
              <a:t>Can own farm  production fill this gap, for children in poorer households?</a:t>
            </a:r>
          </a:p>
        </p:txBody>
      </p:sp>
      <p:pic>
        <p:nvPicPr>
          <p:cNvPr id="17" name="Content Placeholder 4">
            <a:extLst>
              <a:ext uri="{FF2B5EF4-FFF2-40B4-BE49-F238E27FC236}">
                <a16:creationId xmlns:a16="http://schemas.microsoft.com/office/drawing/2014/main" id="{0C595E22-70F1-4080-BE34-5069BA25138B}"/>
              </a:ext>
            </a:extLst>
          </p:cNvPr>
          <p:cNvPicPr>
            <a:picLocks noChangeAspect="1"/>
          </p:cNvPicPr>
          <p:nvPr/>
        </p:nvPicPr>
        <p:blipFill rotWithShape="1">
          <a:blip r:embed="rId4"/>
          <a:srcRect t="602" r="89310"/>
          <a:stretch/>
        </p:blipFill>
        <p:spPr>
          <a:xfrm>
            <a:off x="660746" y="1926056"/>
            <a:ext cx="874756" cy="4043423"/>
          </a:xfrm>
          <a:prstGeom prst="rect">
            <a:avLst/>
          </a:prstGeom>
        </p:spPr>
      </p:pic>
      <p:sp>
        <p:nvSpPr>
          <p:cNvPr id="18" name="TextBox 17"/>
          <p:cNvSpPr txBox="1"/>
          <p:nvPr/>
        </p:nvSpPr>
        <p:spPr>
          <a:xfrm>
            <a:off x="1503333" y="2162740"/>
            <a:ext cx="6802467" cy="338554"/>
          </a:xfrm>
          <a:prstGeom prst="rect">
            <a:avLst/>
          </a:prstGeom>
          <a:solidFill>
            <a:schemeClr val="bg1"/>
          </a:solidFill>
        </p:spPr>
        <p:txBody>
          <a:bodyPr wrap="square" rtlCol="0">
            <a:spAutoFit/>
          </a:bodyPr>
          <a:lstStyle/>
          <a:p>
            <a:r>
              <a:rPr lang="en-US" sz="1600" dirty="0">
                <a:latin typeface="Arial"/>
                <a:cs typeface="Arial"/>
              </a:rPr>
              <a:t>Child dietary diversity score (0-7) by wealth quintile</a:t>
            </a:r>
          </a:p>
        </p:txBody>
      </p:sp>
      <p:sp>
        <p:nvSpPr>
          <p:cNvPr id="19" name="TextBox 18">
            <a:extLst>
              <a:ext uri="{FF2B5EF4-FFF2-40B4-BE49-F238E27FC236}">
                <a16:creationId xmlns:a16="http://schemas.microsoft.com/office/drawing/2014/main" id="{2B97BA3E-4856-409F-97C8-B4FF9DFE0B1B}"/>
              </a:ext>
            </a:extLst>
          </p:cNvPr>
          <p:cNvSpPr txBox="1"/>
          <p:nvPr/>
        </p:nvSpPr>
        <p:spPr>
          <a:xfrm>
            <a:off x="3821503" y="5204708"/>
            <a:ext cx="4484298" cy="369332"/>
          </a:xfrm>
          <a:prstGeom prst="rect">
            <a:avLst/>
          </a:prstGeom>
          <a:noFill/>
        </p:spPr>
        <p:txBody>
          <a:bodyPr wrap="square" rtlCol="0">
            <a:spAutoFit/>
          </a:bodyPr>
          <a:lstStyle/>
          <a:p>
            <a:r>
              <a:rPr lang="en-US" dirty="0">
                <a:solidFill>
                  <a:schemeClr val="accent1">
                    <a:lumMod val="75000"/>
                  </a:schemeClr>
                </a:solidFill>
              </a:rPr>
              <a:t>Spoiler alert:  the answer turns out to be </a:t>
            </a:r>
            <a:r>
              <a:rPr lang="en-US" i="1" dirty="0">
                <a:solidFill>
                  <a:schemeClr val="accent1">
                    <a:lumMod val="75000"/>
                  </a:schemeClr>
                </a:solidFill>
              </a:rPr>
              <a:t>yes</a:t>
            </a:r>
          </a:p>
        </p:txBody>
      </p:sp>
    </p:spTree>
    <p:extLst>
      <p:ext uri="{BB962C8B-B14F-4D97-AF65-F5344CB8AC3E}">
        <p14:creationId xmlns:p14="http://schemas.microsoft.com/office/powerpoint/2010/main" val="32403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116455" y="565268"/>
            <a:ext cx="8807571" cy="8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558ED5"/>
                </a:solidFill>
                <a:latin typeface="Arial"/>
                <a:cs typeface="Arial"/>
              </a:rPr>
              <a:t>Does farm production raise intake only for older children, </a:t>
            </a:r>
          </a:p>
          <a:p>
            <a:r>
              <a:rPr lang="en-US" sz="2400" b="1" dirty="0">
                <a:solidFill>
                  <a:srgbClr val="558ED5"/>
                </a:solidFill>
                <a:latin typeface="Arial"/>
                <a:cs typeface="Arial"/>
              </a:rPr>
              <a:t>as they can consume the same as other family members?</a:t>
            </a:r>
          </a:p>
        </p:txBody>
      </p:sp>
      <p:graphicFrame>
        <p:nvGraphicFramePr>
          <p:cNvPr id="10" name="Table 9"/>
          <p:cNvGraphicFramePr>
            <a:graphicFrameLocks noGrp="1"/>
          </p:cNvGraphicFramePr>
          <p:nvPr>
            <p:extLst>
              <p:ext uri="{D42A27DB-BD31-4B8C-83A1-F6EECF244321}">
                <p14:modId xmlns:p14="http://schemas.microsoft.com/office/powerpoint/2010/main" val="2707840673"/>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rgbClr val="558ED5"/>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Conclusions</a:t>
                      </a:r>
                    </a:p>
                  </a:txBody>
                  <a:tcPr>
                    <a:solidFill>
                      <a:srgbClr val="C6D9F1"/>
                    </a:solidFill>
                  </a:tcPr>
                </a:tc>
                <a:extLst>
                  <a:ext uri="{0D108BD9-81ED-4DB2-BD59-A6C34878D82A}">
                    <a16:rowId xmlns:a16="http://schemas.microsoft.com/office/drawing/2014/main" val="3646719774"/>
                  </a:ext>
                </a:extLst>
              </a:tr>
            </a:tbl>
          </a:graphicData>
        </a:graphic>
      </p:graphicFrame>
      <p:pic>
        <p:nvPicPr>
          <p:cNvPr id="5" name="Content Placeholder 4"/>
          <p:cNvPicPr>
            <a:picLocks noGrp="1" noChangeAspect="1"/>
          </p:cNvPicPr>
          <p:nvPr>
            <p:ph idx="1"/>
          </p:nvPr>
        </p:nvPicPr>
        <p:blipFill rotWithShape="1">
          <a:blip r:embed="rId3"/>
          <a:srcRect t="602" r="299"/>
          <a:stretch/>
        </p:blipFill>
        <p:spPr>
          <a:xfrm>
            <a:off x="578941" y="1639455"/>
            <a:ext cx="8158659" cy="4354945"/>
          </a:xfrm>
        </p:spPr>
      </p:pic>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6" name="Oval 5"/>
          <p:cNvSpPr/>
          <p:nvPr/>
        </p:nvSpPr>
        <p:spPr>
          <a:xfrm>
            <a:off x="1473200" y="5251450"/>
            <a:ext cx="431800" cy="36830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590800" y="5244331"/>
            <a:ext cx="431800" cy="368300"/>
          </a:xfrm>
          <a:prstGeom prst="ellipse">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596542" y="5244331"/>
            <a:ext cx="586774" cy="368300"/>
          </a:xfrm>
          <a:prstGeom prst="ellipse">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Bracket 6"/>
          <p:cNvSpPr/>
          <p:nvPr/>
        </p:nvSpPr>
        <p:spPr>
          <a:xfrm rot="16200000">
            <a:off x="2571451" y="5089027"/>
            <a:ext cx="438296" cy="2369003"/>
          </a:xfrm>
          <a:prstGeom prst="leftBracket">
            <a:avLst/>
          </a:pr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Left Bracket 24"/>
          <p:cNvSpPr/>
          <p:nvPr/>
        </p:nvSpPr>
        <p:spPr>
          <a:xfrm rot="16200000">
            <a:off x="6422086" y="4469259"/>
            <a:ext cx="438294" cy="3608541"/>
          </a:xfrm>
          <a:prstGeom prst="leftBracket">
            <a:avLst/>
          </a:pr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212242" y="6184900"/>
            <a:ext cx="1384300" cy="307777"/>
          </a:xfrm>
          <a:prstGeom prst="rect">
            <a:avLst/>
          </a:prstGeom>
          <a:noFill/>
        </p:spPr>
        <p:txBody>
          <a:bodyPr wrap="square" rtlCol="0">
            <a:spAutoFit/>
          </a:bodyPr>
          <a:lstStyle/>
          <a:p>
            <a:r>
              <a:rPr lang="en-US" sz="1400" dirty="0"/>
              <a:t>6-23 months</a:t>
            </a:r>
          </a:p>
        </p:txBody>
      </p:sp>
      <p:sp>
        <p:nvSpPr>
          <p:cNvPr id="26" name="TextBox 25"/>
          <p:cNvSpPr txBox="1"/>
          <p:nvPr/>
        </p:nvSpPr>
        <p:spPr>
          <a:xfrm>
            <a:off x="5918200" y="6184900"/>
            <a:ext cx="1384300" cy="307777"/>
          </a:xfrm>
          <a:prstGeom prst="rect">
            <a:avLst/>
          </a:prstGeom>
          <a:noFill/>
        </p:spPr>
        <p:txBody>
          <a:bodyPr wrap="square" rtlCol="0">
            <a:spAutoFit/>
          </a:bodyPr>
          <a:lstStyle/>
          <a:p>
            <a:r>
              <a:rPr lang="en-US" sz="1400" dirty="0"/>
              <a:t>24-59 months</a:t>
            </a:r>
          </a:p>
        </p:txBody>
      </p:sp>
      <p:sp>
        <p:nvSpPr>
          <p:cNvPr id="14" name="TextBox 13"/>
          <p:cNvSpPr txBox="1"/>
          <p:nvPr/>
        </p:nvSpPr>
        <p:spPr>
          <a:xfrm>
            <a:off x="4932616" y="6617612"/>
            <a:ext cx="5727700" cy="215444"/>
          </a:xfrm>
          <a:prstGeom prst="rect">
            <a:avLst/>
          </a:prstGeom>
          <a:noFill/>
        </p:spPr>
        <p:txBody>
          <a:bodyPr wrap="square" rtlCol="0">
            <a:spAutoFit/>
          </a:bodyPr>
          <a:lstStyle/>
          <a:p>
            <a:r>
              <a:rPr lang="en-US" sz="800" dirty="0"/>
              <a:t>Dataset: Policy and Science of Health, Agriculture, and Nutrition (</a:t>
            </a:r>
            <a:r>
              <a:rPr lang="en-US" sz="800" dirty="0" err="1"/>
              <a:t>PoSHAN</a:t>
            </a:r>
            <a:r>
              <a:rPr lang="en-US" sz="800" dirty="0"/>
              <a:t>) 2013 and 2014</a:t>
            </a:r>
          </a:p>
        </p:txBody>
      </p:sp>
      <p:sp>
        <p:nvSpPr>
          <p:cNvPr id="15" name="Oval 14">
            <a:extLst>
              <a:ext uri="{FF2B5EF4-FFF2-40B4-BE49-F238E27FC236}">
                <a16:creationId xmlns:a16="http://schemas.microsoft.com/office/drawing/2014/main" id="{568376F4-8A18-4839-A79A-664B2FD98088}"/>
              </a:ext>
            </a:extLst>
          </p:cNvPr>
          <p:cNvSpPr/>
          <p:nvPr/>
        </p:nvSpPr>
        <p:spPr>
          <a:xfrm>
            <a:off x="1164566" y="2840324"/>
            <a:ext cx="3355675" cy="1464258"/>
          </a:xfrm>
          <a:prstGeom prst="ellipse">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6F8406E-8138-4924-BCC9-CA97184E4DA8}"/>
              </a:ext>
            </a:extLst>
          </p:cNvPr>
          <p:cNvSpPr txBox="1"/>
          <p:nvPr/>
        </p:nvSpPr>
        <p:spPr>
          <a:xfrm>
            <a:off x="3590925" y="4304582"/>
            <a:ext cx="3991694" cy="646331"/>
          </a:xfrm>
          <a:prstGeom prst="rect">
            <a:avLst/>
          </a:prstGeom>
          <a:noFill/>
        </p:spPr>
        <p:txBody>
          <a:bodyPr wrap="square" rtlCol="0">
            <a:spAutoFit/>
          </a:bodyPr>
          <a:lstStyle/>
          <a:p>
            <a:r>
              <a:rPr lang="en-US" dirty="0">
                <a:solidFill>
                  <a:schemeClr val="accent6">
                    <a:lumMod val="50000"/>
                  </a:schemeClr>
                </a:solidFill>
              </a:rPr>
              <a:t>Can own farm  production fill this gap, for infants who need special care?</a:t>
            </a:r>
          </a:p>
        </p:txBody>
      </p:sp>
      <p:sp>
        <p:nvSpPr>
          <p:cNvPr id="17" name="TextBox 16">
            <a:extLst>
              <a:ext uri="{FF2B5EF4-FFF2-40B4-BE49-F238E27FC236}">
                <a16:creationId xmlns:a16="http://schemas.microsoft.com/office/drawing/2014/main" id="{E05BC03A-FAC6-4C59-99C0-727915E55402}"/>
              </a:ext>
            </a:extLst>
          </p:cNvPr>
          <p:cNvSpPr txBox="1"/>
          <p:nvPr/>
        </p:nvSpPr>
        <p:spPr>
          <a:xfrm>
            <a:off x="1408742" y="1769305"/>
            <a:ext cx="7200900" cy="338554"/>
          </a:xfrm>
          <a:prstGeom prst="rect">
            <a:avLst/>
          </a:prstGeom>
          <a:noFill/>
        </p:spPr>
        <p:txBody>
          <a:bodyPr wrap="square" rtlCol="0">
            <a:spAutoFit/>
          </a:bodyPr>
          <a:lstStyle/>
          <a:p>
            <a:r>
              <a:rPr lang="en-US" sz="1600" dirty="0">
                <a:latin typeface="Arial"/>
                <a:cs typeface="Arial"/>
              </a:rPr>
              <a:t>Child dietary diversity score (0-7) by age category</a:t>
            </a:r>
          </a:p>
        </p:txBody>
      </p:sp>
      <p:sp>
        <p:nvSpPr>
          <p:cNvPr id="21" name="TextBox 20">
            <a:extLst>
              <a:ext uri="{FF2B5EF4-FFF2-40B4-BE49-F238E27FC236}">
                <a16:creationId xmlns:a16="http://schemas.microsoft.com/office/drawing/2014/main" id="{32D17CB9-7B81-4F4D-AECD-5F63E8331704}"/>
              </a:ext>
            </a:extLst>
          </p:cNvPr>
          <p:cNvSpPr txBox="1"/>
          <p:nvPr/>
        </p:nvSpPr>
        <p:spPr>
          <a:xfrm>
            <a:off x="4158385" y="4874999"/>
            <a:ext cx="4287119" cy="369332"/>
          </a:xfrm>
          <a:prstGeom prst="rect">
            <a:avLst/>
          </a:prstGeom>
          <a:noFill/>
        </p:spPr>
        <p:txBody>
          <a:bodyPr wrap="square" rtlCol="0">
            <a:spAutoFit/>
          </a:bodyPr>
          <a:lstStyle/>
          <a:p>
            <a:r>
              <a:rPr lang="en-US" dirty="0">
                <a:solidFill>
                  <a:schemeClr val="accent1">
                    <a:lumMod val="75000"/>
                  </a:schemeClr>
                </a:solidFill>
              </a:rPr>
              <a:t>Spoiler alert:  the answer turns out to be </a:t>
            </a:r>
            <a:r>
              <a:rPr lang="en-US" i="1" dirty="0">
                <a:solidFill>
                  <a:schemeClr val="accent1">
                    <a:lumMod val="75000"/>
                  </a:schemeClr>
                </a:solidFill>
              </a:rPr>
              <a:t>no</a:t>
            </a:r>
          </a:p>
        </p:txBody>
      </p:sp>
    </p:spTree>
    <p:extLst>
      <p:ext uri="{BB962C8B-B14F-4D97-AF65-F5344CB8AC3E}">
        <p14:creationId xmlns:p14="http://schemas.microsoft.com/office/powerpoint/2010/main" val="119633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927" y="804809"/>
            <a:ext cx="6970143" cy="1143000"/>
          </a:xfrm>
        </p:spPr>
        <p:txBody>
          <a:bodyPr>
            <a:noAutofit/>
          </a:bodyPr>
          <a:lstStyle/>
          <a:p>
            <a:r>
              <a:rPr lang="en-US" sz="3600" b="1" dirty="0">
                <a:solidFill>
                  <a:srgbClr val="558ED5"/>
                </a:solidFill>
                <a:latin typeface="Arial"/>
                <a:cs typeface="Arial"/>
              </a:rPr>
              <a:t>Hypotheses, aims and potential significance</a:t>
            </a:r>
          </a:p>
        </p:txBody>
      </p:sp>
      <p:sp>
        <p:nvSpPr>
          <p:cNvPr id="3" name="Content Placeholder 2"/>
          <p:cNvSpPr>
            <a:spLocks noGrp="1"/>
          </p:cNvSpPr>
          <p:nvPr>
            <p:ph idx="1"/>
          </p:nvPr>
        </p:nvSpPr>
        <p:spPr>
          <a:xfrm>
            <a:off x="203200" y="2370869"/>
            <a:ext cx="8813800" cy="1493766"/>
          </a:xfrm>
        </p:spPr>
        <p:txBody>
          <a:bodyPr>
            <a:normAutofit/>
          </a:bodyPr>
          <a:lstStyle/>
          <a:p>
            <a:pPr marL="0" indent="0">
              <a:spcBef>
                <a:spcPts val="0"/>
              </a:spcBef>
              <a:buNone/>
            </a:pPr>
            <a:r>
              <a:rPr lang="en-US" sz="2000" b="1" dirty="0">
                <a:latin typeface="Arial"/>
                <a:cs typeface="Arial"/>
              </a:rPr>
              <a:t>Hypothesis: </a:t>
            </a:r>
            <a:r>
              <a:rPr lang="en-US" sz="2000" dirty="0">
                <a:latin typeface="Arial"/>
                <a:cs typeface="Arial"/>
              </a:rPr>
              <a:t>  A household’s own farm production is associated with more child diet diversity and intake of each food group, but</a:t>
            </a:r>
          </a:p>
          <a:p>
            <a:pPr marL="457200" indent="-223838">
              <a:spcBef>
                <a:spcPts val="0"/>
              </a:spcBef>
              <a:buFont typeface="Wingdings" charset="2"/>
              <a:buChar char="§"/>
            </a:pPr>
            <a:r>
              <a:rPr lang="en-US" sz="2000" dirty="0">
                <a:latin typeface="Arial"/>
                <a:cs typeface="Arial"/>
              </a:rPr>
              <a:t>only for children in poorer households </a:t>
            </a:r>
            <a:endParaRPr lang="en-US" sz="2000" dirty="0">
              <a:solidFill>
                <a:schemeClr val="bg1">
                  <a:lumMod val="75000"/>
                </a:schemeClr>
              </a:solidFill>
              <a:latin typeface="Arial"/>
              <a:cs typeface="Arial"/>
            </a:endParaRPr>
          </a:p>
          <a:p>
            <a:pPr marL="457200" indent="-223838">
              <a:spcBef>
                <a:spcPts val="0"/>
              </a:spcBef>
              <a:buFont typeface="Wingdings" charset="2"/>
              <a:buChar char="§"/>
            </a:pPr>
            <a:r>
              <a:rPr lang="en-US" sz="2000" dirty="0">
                <a:latin typeface="Arial"/>
                <a:cs typeface="Arial"/>
              </a:rPr>
              <a:t>only for children at older ages</a:t>
            </a:r>
            <a:endParaRPr lang="en-US" sz="2800" dirty="0">
              <a:latin typeface="Arial"/>
              <a:cs typeface="Arial"/>
            </a:endParaRPr>
          </a:p>
          <a:p>
            <a:pPr marL="0" indent="0">
              <a:buNone/>
            </a:pPr>
            <a:endParaRPr lang="en-US" dirty="0">
              <a:latin typeface="Arial"/>
              <a:cs typeface="Arial"/>
            </a:endParaRPr>
          </a:p>
        </p:txBody>
      </p:sp>
      <p:sp>
        <p:nvSpPr>
          <p:cNvPr id="5" name="TextBox 4"/>
          <p:cNvSpPr txBox="1"/>
          <p:nvPr/>
        </p:nvSpPr>
        <p:spPr>
          <a:xfrm>
            <a:off x="203200" y="4135510"/>
            <a:ext cx="8813800" cy="707886"/>
          </a:xfrm>
          <a:prstGeom prst="rect">
            <a:avLst/>
          </a:prstGeom>
          <a:noFill/>
        </p:spPr>
        <p:txBody>
          <a:bodyPr wrap="square" rtlCol="0">
            <a:spAutoFit/>
          </a:bodyPr>
          <a:lstStyle/>
          <a:p>
            <a:r>
              <a:rPr lang="en-US" sz="2000" b="1" dirty="0">
                <a:solidFill>
                  <a:srgbClr val="000000"/>
                </a:solidFill>
                <a:latin typeface="Arial"/>
                <a:cs typeface="Arial"/>
              </a:rPr>
              <a:t>Aim: </a:t>
            </a:r>
            <a:r>
              <a:rPr lang="en-US" sz="2000" dirty="0">
                <a:solidFill>
                  <a:srgbClr val="000000"/>
                </a:solidFill>
                <a:latin typeface="Arial"/>
                <a:cs typeface="Arial"/>
              </a:rPr>
              <a:t>To identify mediating effects of household wealth and child age on the relationship between household food production and child dietary intake</a:t>
            </a:r>
          </a:p>
        </p:txBody>
      </p:sp>
      <p:graphicFrame>
        <p:nvGraphicFramePr>
          <p:cNvPr id="10" name="Table 9">
            <a:extLst>
              <a:ext uri="{FF2B5EF4-FFF2-40B4-BE49-F238E27FC236}">
                <a16:creationId xmlns:a16="http://schemas.microsoft.com/office/drawing/2014/main" id="{7BC55AFB-F3E7-4185-B30A-52E08C4C0386}"/>
              </a:ext>
            </a:extLst>
          </p:cNvPr>
          <p:cNvGraphicFramePr>
            <a:graphicFrameLocks noGrp="1"/>
          </p:cNvGraphicFramePr>
          <p:nvPr>
            <p:extLst>
              <p:ext uri="{D42A27DB-BD31-4B8C-83A1-F6EECF244321}">
                <p14:modId xmlns:p14="http://schemas.microsoft.com/office/powerpoint/2010/main" val="1862885330"/>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rgbClr val="558ED5"/>
                          </a:solidFill>
                          <a:latin typeface="Arial"/>
                          <a:cs typeface="Arial"/>
                        </a:rPr>
                        <a:t>Motivation</a:t>
                      </a:r>
                    </a:p>
                  </a:txBody>
                  <a:tcPr>
                    <a:solidFill>
                      <a:srgbClr val="C6D9F1"/>
                    </a:solidFill>
                  </a:tcPr>
                </a:tc>
                <a:tc>
                  <a:txBody>
                    <a:bodyPr/>
                    <a:lstStyle/>
                    <a:p>
                      <a:pPr algn="ctr"/>
                      <a:r>
                        <a:rPr lang="en-US" dirty="0">
                          <a:solidFill>
                            <a:schemeClr val="bg1"/>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Conclusions</a:t>
                      </a:r>
                    </a:p>
                  </a:txBody>
                  <a:tcPr>
                    <a:solidFill>
                      <a:srgbClr val="C6D9F1"/>
                    </a:solidFill>
                  </a:tcPr>
                </a:tc>
                <a:extLst>
                  <a:ext uri="{0D108BD9-81ED-4DB2-BD59-A6C34878D82A}">
                    <a16:rowId xmlns:a16="http://schemas.microsoft.com/office/drawing/2014/main" val="3646719774"/>
                  </a:ext>
                </a:extLst>
              </a:tr>
            </a:tbl>
          </a:graphicData>
        </a:graphic>
      </p:graphicFrame>
      <p:sp>
        <p:nvSpPr>
          <p:cNvPr id="12" name="TextBox 11">
            <a:extLst>
              <a:ext uri="{FF2B5EF4-FFF2-40B4-BE49-F238E27FC236}">
                <a16:creationId xmlns:a16="http://schemas.microsoft.com/office/drawing/2014/main" id="{CAF08134-29FE-4C1E-A86C-411418ACBB91}"/>
              </a:ext>
            </a:extLst>
          </p:cNvPr>
          <p:cNvSpPr txBox="1"/>
          <p:nvPr/>
        </p:nvSpPr>
        <p:spPr>
          <a:xfrm>
            <a:off x="203200" y="5146970"/>
            <a:ext cx="8813800" cy="1323439"/>
          </a:xfrm>
          <a:prstGeom prst="rect">
            <a:avLst/>
          </a:prstGeom>
          <a:noFill/>
        </p:spPr>
        <p:txBody>
          <a:bodyPr wrap="square" rtlCol="0">
            <a:spAutoFit/>
          </a:bodyPr>
          <a:lstStyle/>
          <a:p>
            <a:r>
              <a:rPr lang="en-US" sz="2000" b="1" dirty="0">
                <a:solidFill>
                  <a:srgbClr val="000000"/>
                </a:solidFill>
                <a:latin typeface="Arial"/>
                <a:cs typeface="Arial"/>
              </a:rPr>
              <a:t>Implications</a:t>
            </a:r>
            <a:r>
              <a:rPr lang="en-US" sz="2000" dirty="0">
                <a:solidFill>
                  <a:srgbClr val="000000"/>
                </a:solidFill>
                <a:latin typeface="Arial"/>
                <a:cs typeface="Arial"/>
              </a:rPr>
              <a:t>: Evidence for these hypotheses would imply that:</a:t>
            </a:r>
          </a:p>
          <a:p>
            <a:pPr marL="342900" indent="-109538">
              <a:buFont typeface="Arial" panose="020B0604020202020204" pitchFamily="34" charset="0"/>
              <a:buChar char="•"/>
            </a:pPr>
            <a:r>
              <a:rPr lang="en-US" sz="2000" dirty="0">
                <a:solidFill>
                  <a:srgbClr val="000000"/>
                </a:solidFill>
                <a:latin typeface="Arial"/>
                <a:cs typeface="Arial"/>
              </a:rPr>
              <a:t> home garden and farm diversification programs could improve child diets mainly if targeted to the poorest in Nepal, and </a:t>
            </a:r>
          </a:p>
          <a:p>
            <a:pPr marL="342900" indent="-109538">
              <a:buFont typeface="Arial" panose="020B0604020202020204" pitchFamily="34" charset="0"/>
              <a:buChar char="•"/>
            </a:pPr>
            <a:r>
              <a:rPr lang="en-US" sz="2000" dirty="0">
                <a:solidFill>
                  <a:srgbClr val="000000"/>
                </a:solidFill>
                <a:latin typeface="Arial"/>
                <a:cs typeface="Arial"/>
              </a:rPr>
              <a:t> other programs would be needed to reach the youngest children.</a:t>
            </a:r>
          </a:p>
        </p:txBody>
      </p:sp>
    </p:spTree>
    <p:extLst>
      <p:ext uri="{BB962C8B-B14F-4D97-AF65-F5344CB8AC3E}">
        <p14:creationId xmlns:p14="http://schemas.microsoft.com/office/powerpoint/2010/main" val="35955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46832" y="1970129"/>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3655250582"/>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tx2">
                              <a:lumMod val="60000"/>
                              <a:lumOff val="40000"/>
                            </a:schemeClr>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
        <p:nvSpPr>
          <p:cNvPr id="4" name="TextBox 3"/>
          <p:cNvSpPr txBox="1"/>
          <p:nvPr/>
        </p:nvSpPr>
        <p:spPr>
          <a:xfrm>
            <a:off x="242145" y="3017663"/>
            <a:ext cx="3877901" cy="1508105"/>
          </a:xfrm>
          <a:prstGeom prst="rect">
            <a:avLst/>
          </a:prstGeom>
          <a:noFill/>
        </p:spPr>
        <p:txBody>
          <a:bodyPr wrap="square" rtlCol="0">
            <a:spAutoFit/>
          </a:bodyPr>
          <a:lstStyle/>
          <a:p>
            <a:pPr>
              <a:buClr>
                <a:srgbClr val="FF6600"/>
              </a:buClr>
            </a:pPr>
            <a:r>
              <a:rPr lang="en-US" b="1" dirty="0">
                <a:latin typeface="Arial"/>
                <a:cs typeface="Arial"/>
              </a:rPr>
              <a:t>Agricultural production diversity</a:t>
            </a:r>
          </a:p>
          <a:p>
            <a:pPr>
              <a:buClr>
                <a:srgbClr val="FF6600"/>
              </a:buClr>
            </a:pPr>
            <a:endParaRPr lang="en-US" sz="1000" b="1" dirty="0">
              <a:latin typeface="Arial"/>
              <a:cs typeface="Arial"/>
            </a:endParaRPr>
          </a:p>
          <a:p>
            <a:pPr marL="285750" indent="-285750">
              <a:buFont typeface="Wingdings" charset="2"/>
              <a:buChar char="§"/>
            </a:pPr>
            <a:r>
              <a:rPr lang="en-US" sz="1600" dirty="0">
                <a:latin typeface="Arial"/>
                <a:cs typeface="Arial"/>
              </a:rPr>
              <a:t>Farmers vs. non-farmers</a:t>
            </a:r>
            <a:endParaRPr lang="en-US" sz="1600" dirty="0"/>
          </a:p>
          <a:p>
            <a:pPr marL="285750" indent="-285750">
              <a:buFont typeface="Wingdings" charset="2"/>
              <a:buChar char="§"/>
            </a:pPr>
            <a:r>
              <a:rPr lang="en-US" sz="1600" dirty="0">
                <a:latin typeface="Arial"/>
                <a:cs typeface="Arial"/>
              </a:rPr>
              <a:t>Number of food groups grown (0-7)</a:t>
            </a:r>
          </a:p>
          <a:p>
            <a:pPr marL="285750" indent="-285750">
              <a:buFont typeface="Wingdings" charset="2"/>
              <a:buChar char="§"/>
            </a:pPr>
            <a:r>
              <a:rPr lang="en-US" sz="1600" i="1" dirty="0">
                <a:latin typeface="Arial"/>
                <a:cs typeface="Arial"/>
              </a:rPr>
              <a:t>also have results using food species, not shown here</a:t>
            </a:r>
            <a:endParaRPr lang="en-US" sz="400" i="1" dirty="0">
              <a:latin typeface="Arial"/>
              <a:cs typeface="Arial"/>
            </a:endParaRPr>
          </a:p>
        </p:txBody>
      </p:sp>
      <p:sp>
        <p:nvSpPr>
          <p:cNvPr id="14" name="TextBox 13"/>
          <p:cNvSpPr txBox="1"/>
          <p:nvPr/>
        </p:nvSpPr>
        <p:spPr>
          <a:xfrm>
            <a:off x="6012611" y="3144834"/>
            <a:ext cx="3048000" cy="923330"/>
          </a:xfrm>
          <a:prstGeom prst="rect">
            <a:avLst/>
          </a:prstGeom>
          <a:noFill/>
        </p:spPr>
        <p:txBody>
          <a:bodyPr wrap="square" rtlCol="0">
            <a:spAutoFit/>
          </a:bodyPr>
          <a:lstStyle/>
          <a:p>
            <a:pPr algn="ctr">
              <a:buClr>
                <a:srgbClr val="FF6600"/>
              </a:buClr>
            </a:pPr>
            <a:r>
              <a:rPr lang="en-US" b="1" dirty="0">
                <a:solidFill>
                  <a:srgbClr val="000000"/>
                </a:solidFill>
                <a:latin typeface="Arial"/>
                <a:cs typeface="Arial"/>
              </a:rPr>
              <a:t>Whether child meets </a:t>
            </a:r>
          </a:p>
          <a:p>
            <a:pPr algn="ctr">
              <a:buClr>
                <a:srgbClr val="FF6600"/>
              </a:buClr>
            </a:pPr>
            <a:r>
              <a:rPr lang="en-US" b="1" dirty="0">
                <a:solidFill>
                  <a:srgbClr val="000000"/>
                </a:solidFill>
                <a:latin typeface="Arial"/>
                <a:cs typeface="Arial"/>
              </a:rPr>
              <a:t>minimum dietary diversity </a:t>
            </a:r>
          </a:p>
          <a:p>
            <a:pPr algn="ctr">
              <a:buClr>
                <a:srgbClr val="FF6600"/>
              </a:buClr>
            </a:pPr>
            <a:r>
              <a:rPr lang="en-US" dirty="0">
                <a:solidFill>
                  <a:srgbClr val="000000"/>
                </a:solidFill>
                <a:latin typeface="Arial"/>
                <a:cs typeface="Arial"/>
              </a:rPr>
              <a:t>(≥ 4 of 7 food groups)</a:t>
            </a:r>
            <a:endParaRPr lang="en-US" dirty="0">
              <a:solidFill>
                <a:srgbClr val="000000"/>
              </a:solidFill>
            </a:endParaRPr>
          </a:p>
        </p:txBody>
      </p:sp>
      <p:cxnSp>
        <p:nvCxnSpPr>
          <p:cNvPr id="15" name="Straight Arrow Connector 14"/>
          <p:cNvCxnSpPr>
            <a:cxnSpLocks/>
          </p:cNvCxnSpPr>
          <p:nvPr/>
        </p:nvCxnSpPr>
        <p:spPr>
          <a:xfrm>
            <a:off x="4026745" y="3710848"/>
            <a:ext cx="18343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19069032">
            <a:off x="3998753" y="3366755"/>
            <a:ext cx="1320800" cy="369332"/>
          </a:xfrm>
          <a:prstGeom prst="rect">
            <a:avLst/>
          </a:prstGeom>
          <a:solidFill>
            <a:schemeClr val="bg1"/>
          </a:solidFill>
          <a:ln>
            <a:solidFill>
              <a:schemeClr val="tx1"/>
            </a:solidFill>
          </a:ln>
        </p:spPr>
        <p:txBody>
          <a:bodyPr wrap="square" rtlCol="0">
            <a:spAutoFit/>
          </a:bodyPr>
          <a:lstStyle/>
          <a:p>
            <a:r>
              <a:rPr lang="en-US" dirty="0">
                <a:solidFill>
                  <a:srgbClr val="0070C0"/>
                </a:solidFill>
                <a:latin typeface="Arial"/>
                <a:cs typeface="Arial"/>
              </a:rPr>
              <a:t>Child age</a:t>
            </a:r>
          </a:p>
        </p:txBody>
      </p:sp>
      <p:sp>
        <p:nvSpPr>
          <p:cNvPr id="5" name="Rectangle 4"/>
          <p:cNvSpPr/>
          <p:nvPr/>
        </p:nvSpPr>
        <p:spPr>
          <a:xfrm>
            <a:off x="199896" y="2683036"/>
            <a:ext cx="3784600" cy="2055625"/>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996604" y="2670602"/>
            <a:ext cx="3022600" cy="1915238"/>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18" name="TextBox 17"/>
          <p:cNvSpPr txBox="1"/>
          <p:nvPr/>
        </p:nvSpPr>
        <p:spPr>
          <a:xfrm rot="19039394">
            <a:off x="4684100" y="3369882"/>
            <a:ext cx="1320800" cy="369332"/>
          </a:xfrm>
          <a:prstGeom prst="rect">
            <a:avLst/>
          </a:prstGeom>
          <a:solidFill>
            <a:schemeClr val="bg1"/>
          </a:solidFill>
          <a:ln>
            <a:solidFill>
              <a:srgbClr val="000000"/>
            </a:solidFill>
          </a:ln>
        </p:spPr>
        <p:txBody>
          <a:bodyPr wrap="square" rtlCol="0">
            <a:spAutoFit/>
          </a:bodyPr>
          <a:lstStyle/>
          <a:p>
            <a:r>
              <a:rPr lang="en-US" dirty="0">
                <a:solidFill>
                  <a:srgbClr val="0070C0"/>
                </a:solidFill>
                <a:latin typeface="Arial"/>
                <a:cs typeface="Arial"/>
              </a:rPr>
              <a:t> HH wealth</a:t>
            </a:r>
          </a:p>
        </p:txBody>
      </p:sp>
      <p:sp>
        <p:nvSpPr>
          <p:cNvPr id="20" name="TextBox 19">
            <a:extLst>
              <a:ext uri="{FF2B5EF4-FFF2-40B4-BE49-F238E27FC236}">
                <a16:creationId xmlns:a16="http://schemas.microsoft.com/office/drawing/2014/main" id="{838E0CC7-BC7B-4148-8ADB-AE1EA0D82076}"/>
              </a:ext>
            </a:extLst>
          </p:cNvPr>
          <p:cNvSpPr txBox="1"/>
          <p:nvPr/>
        </p:nvSpPr>
        <p:spPr>
          <a:xfrm>
            <a:off x="4120046" y="2392239"/>
            <a:ext cx="1966822" cy="369332"/>
          </a:xfrm>
          <a:prstGeom prst="rect">
            <a:avLst/>
          </a:prstGeom>
          <a:noFill/>
        </p:spPr>
        <p:txBody>
          <a:bodyPr wrap="square" rtlCol="0">
            <a:spAutoFit/>
          </a:bodyPr>
          <a:lstStyle/>
          <a:p>
            <a:r>
              <a:rPr lang="en-US" b="1" dirty="0">
                <a:solidFill>
                  <a:srgbClr val="0070C0"/>
                </a:solidFill>
                <a:latin typeface="Arial"/>
                <a:cs typeface="Arial"/>
              </a:rPr>
              <a:t>Effect modifiers</a:t>
            </a:r>
          </a:p>
        </p:txBody>
      </p:sp>
      <p:sp>
        <p:nvSpPr>
          <p:cNvPr id="23" name="Title 3">
            <a:extLst>
              <a:ext uri="{FF2B5EF4-FFF2-40B4-BE49-F238E27FC236}">
                <a16:creationId xmlns:a16="http://schemas.microsoft.com/office/drawing/2014/main" id="{3DE3EEB1-487D-45A0-947B-22CBC613DD9C}"/>
              </a:ext>
            </a:extLst>
          </p:cNvPr>
          <p:cNvSpPr txBox="1">
            <a:spLocks/>
          </p:cNvSpPr>
          <p:nvPr/>
        </p:nvSpPr>
        <p:spPr>
          <a:xfrm>
            <a:off x="189831" y="883490"/>
            <a:ext cx="8938643" cy="83309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558ED5"/>
                </a:solidFill>
                <a:latin typeface="Arial"/>
                <a:cs typeface="Arial"/>
              </a:rPr>
              <a:t>How is production diversity </a:t>
            </a:r>
          </a:p>
          <a:p>
            <a:r>
              <a:rPr lang="en-US" sz="4000" b="1" dirty="0">
                <a:solidFill>
                  <a:srgbClr val="558ED5"/>
                </a:solidFill>
                <a:latin typeface="Arial"/>
                <a:cs typeface="Arial"/>
              </a:rPr>
              <a:t>linked to diet diversity?</a:t>
            </a:r>
          </a:p>
        </p:txBody>
      </p:sp>
    </p:spTree>
    <p:extLst>
      <p:ext uri="{BB962C8B-B14F-4D97-AF65-F5344CB8AC3E}">
        <p14:creationId xmlns:p14="http://schemas.microsoft.com/office/powerpoint/2010/main" val="99914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72791" y="2152097"/>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2" name="Content Placeholder 1"/>
          <p:cNvSpPr>
            <a:spLocks noGrp="1"/>
          </p:cNvSpPr>
          <p:nvPr>
            <p:ph idx="1"/>
          </p:nvPr>
        </p:nvSpPr>
        <p:spPr>
          <a:xfrm>
            <a:off x="381002" y="6358791"/>
            <a:ext cx="8762998" cy="288072"/>
          </a:xfrm>
        </p:spPr>
        <p:txBody>
          <a:bodyPr>
            <a:normAutofit fontScale="62500" lnSpcReduction="20000"/>
          </a:bodyPr>
          <a:lstStyle/>
          <a:p>
            <a:pPr marL="0" indent="0">
              <a:buNone/>
            </a:pPr>
            <a:endParaRPr lang="en-US" sz="2600" dirty="0"/>
          </a:p>
        </p:txBody>
      </p:sp>
      <p:sp>
        <p:nvSpPr>
          <p:cNvPr id="4" name="TextBox 3"/>
          <p:cNvSpPr txBox="1"/>
          <p:nvPr/>
        </p:nvSpPr>
        <p:spPr>
          <a:xfrm>
            <a:off x="204277" y="2443042"/>
            <a:ext cx="4005414" cy="3416320"/>
          </a:xfrm>
          <a:prstGeom prst="rect">
            <a:avLst/>
          </a:prstGeom>
          <a:noFill/>
        </p:spPr>
        <p:txBody>
          <a:bodyPr wrap="square" rtlCol="0">
            <a:spAutoFit/>
          </a:bodyPr>
          <a:lstStyle/>
          <a:p>
            <a:pPr>
              <a:lnSpc>
                <a:spcPct val="150000"/>
              </a:lnSpc>
              <a:buClr>
                <a:srgbClr val="FF6600"/>
              </a:buClr>
            </a:pPr>
            <a:r>
              <a:rPr lang="en-US" b="1" dirty="0">
                <a:latin typeface="Arial"/>
                <a:cs typeface="Arial"/>
              </a:rPr>
              <a:t>Production of each food group</a:t>
            </a:r>
          </a:p>
          <a:p>
            <a:pPr marL="285750" indent="-285750">
              <a:lnSpc>
                <a:spcPct val="150000"/>
              </a:lnSpc>
              <a:buFont typeface="Wingdings" charset="2"/>
              <a:buChar char="§"/>
            </a:pPr>
            <a:r>
              <a:rPr lang="en-US" dirty="0">
                <a:latin typeface="Arial"/>
                <a:cs typeface="Arial"/>
              </a:rPr>
              <a:t>Starchy staples</a:t>
            </a:r>
            <a:endParaRPr lang="en-US" strike="sngStrike" dirty="0">
              <a:solidFill>
                <a:schemeClr val="bg1">
                  <a:lumMod val="85000"/>
                </a:schemeClr>
              </a:solidFill>
              <a:latin typeface="Arial"/>
              <a:cs typeface="Arial"/>
            </a:endParaRPr>
          </a:p>
          <a:p>
            <a:pPr marL="285750" indent="-285750">
              <a:lnSpc>
                <a:spcPct val="150000"/>
              </a:lnSpc>
              <a:buFont typeface="Wingdings" charset="2"/>
              <a:buChar char="§"/>
            </a:pPr>
            <a:r>
              <a:rPr lang="en-US" dirty="0">
                <a:latin typeface="Arial"/>
                <a:cs typeface="Arial"/>
              </a:rPr>
              <a:t>Vitamin A-rich fruits &amp; veg.</a:t>
            </a:r>
          </a:p>
          <a:p>
            <a:pPr marL="285750" indent="-285750">
              <a:lnSpc>
                <a:spcPct val="150000"/>
              </a:lnSpc>
              <a:buFont typeface="Wingdings" charset="2"/>
              <a:buChar char="§"/>
            </a:pPr>
            <a:r>
              <a:rPr lang="en-US" dirty="0">
                <a:latin typeface="Arial"/>
                <a:cs typeface="Arial"/>
              </a:rPr>
              <a:t>Other fruits &amp; vegetables</a:t>
            </a:r>
          </a:p>
          <a:p>
            <a:pPr marL="285750" indent="-285750">
              <a:lnSpc>
                <a:spcPct val="150000"/>
              </a:lnSpc>
              <a:buFont typeface="Wingdings" charset="2"/>
              <a:buChar char="§"/>
            </a:pPr>
            <a:r>
              <a:rPr lang="en-US" dirty="0">
                <a:latin typeface="Arial"/>
                <a:cs typeface="Arial"/>
              </a:rPr>
              <a:t>Meat, fish, and poultry</a:t>
            </a:r>
          </a:p>
          <a:p>
            <a:pPr marL="285750" indent="-285750">
              <a:lnSpc>
                <a:spcPct val="150000"/>
              </a:lnSpc>
              <a:buFont typeface="Wingdings" charset="2"/>
              <a:buChar char="§"/>
            </a:pPr>
            <a:r>
              <a:rPr lang="en-US" dirty="0">
                <a:latin typeface="Arial"/>
                <a:cs typeface="Arial"/>
              </a:rPr>
              <a:t>Eggs</a:t>
            </a:r>
          </a:p>
          <a:p>
            <a:pPr marL="285750" indent="-285750">
              <a:lnSpc>
                <a:spcPct val="150000"/>
              </a:lnSpc>
              <a:buFont typeface="Wingdings" charset="2"/>
              <a:buChar char="§"/>
            </a:pPr>
            <a:r>
              <a:rPr lang="en-US" dirty="0">
                <a:latin typeface="Arial"/>
                <a:cs typeface="Arial"/>
              </a:rPr>
              <a:t>Dairy</a:t>
            </a:r>
          </a:p>
          <a:p>
            <a:pPr marL="285750" indent="-285750">
              <a:lnSpc>
                <a:spcPct val="150000"/>
              </a:lnSpc>
              <a:buFont typeface="Wingdings" charset="2"/>
              <a:buChar char="§"/>
            </a:pPr>
            <a:r>
              <a:rPr lang="en-US" dirty="0">
                <a:latin typeface="Arial"/>
                <a:cs typeface="Arial"/>
              </a:rPr>
              <a:t>Legumes, nuts and seeds</a:t>
            </a:r>
            <a:endParaRPr lang="en-US" dirty="0"/>
          </a:p>
        </p:txBody>
      </p:sp>
      <p:sp>
        <p:nvSpPr>
          <p:cNvPr id="19" name="Title 3"/>
          <p:cNvSpPr txBox="1">
            <a:spLocks/>
          </p:cNvSpPr>
          <p:nvPr/>
        </p:nvSpPr>
        <p:spPr>
          <a:xfrm>
            <a:off x="399232" y="1639455"/>
            <a:ext cx="8897167" cy="5818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20" name="Rectangle 19"/>
          <p:cNvSpPr/>
          <p:nvPr/>
        </p:nvSpPr>
        <p:spPr>
          <a:xfrm>
            <a:off x="204277" y="2978021"/>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5" name="TextBox 24">
            <a:extLst>
              <a:ext uri="{FF2B5EF4-FFF2-40B4-BE49-F238E27FC236}">
                <a16:creationId xmlns:a16="http://schemas.microsoft.com/office/drawing/2014/main" id="{F0371882-F7CE-4B62-8462-C556C8745E91}"/>
              </a:ext>
            </a:extLst>
          </p:cNvPr>
          <p:cNvSpPr txBox="1"/>
          <p:nvPr/>
        </p:nvSpPr>
        <p:spPr>
          <a:xfrm>
            <a:off x="5852480" y="2467048"/>
            <a:ext cx="3217653" cy="3416320"/>
          </a:xfrm>
          <a:prstGeom prst="rect">
            <a:avLst/>
          </a:prstGeom>
          <a:noFill/>
        </p:spPr>
        <p:txBody>
          <a:bodyPr wrap="square" rtlCol="0">
            <a:spAutoFit/>
          </a:bodyPr>
          <a:lstStyle/>
          <a:p>
            <a:pPr>
              <a:lnSpc>
                <a:spcPct val="150000"/>
              </a:lnSpc>
              <a:buClr>
                <a:srgbClr val="FF6600"/>
              </a:buClr>
            </a:pPr>
            <a:r>
              <a:rPr lang="en-US" b="1" dirty="0">
                <a:latin typeface="Arial"/>
                <a:cs typeface="Arial"/>
              </a:rPr>
              <a:t>Intake of each food group</a:t>
            </a:r>
          </a:p>
          <a:p>
            <a:pPr marL="285750" indent="-285750">
              <a:lnSpc>
                <a:spcPct val="150000"/>
              </a:lnSpc>
              <a:buFont typeface="Wingdings" charset="2"/>
              <a:buChar char="§"/>
            </a:pPr>
            <a:r>
              <a:rPr lang="en-US" dirty="0">
                <a:latin typeface="Arial"/>
                <a:cs typeface="Arial"/>
              </a:rPr>
              <a:t>Starchy staples</a:t>
            </a:r>
            <a:endParaRPr lang="en-US" strike="sngStrike" dirty="0">
              <a:solidFill>
                <a:schemeClr val="bg1">
                  <a:lumMod val="85000"/>
                </a:schemeClr>
              </a:solidFill>
              <a:latin typeface="Arial"/>
              <a:cs typeface="Arial"/>
            </a:endParaRPr>
          </a:p>
          <a:p>
            <a:pPr marL="285750" indent="-285750">
              <a:lnSpc>
                <a:spcPct val="150000"/>
              </a:lnSpc>
              <a:buFont typeface="Wingdings" charset="2"/>
              <a:buChar char="§"/>
            </a:pPr>
            <a:r>
              <a:rPr lang="en-US" dirty="0">
                <a:latin typeface="Arial"/>
                <a:cs typeface="Arial"/>
              </a:rPr>
              <a:t>Vitamin A-rich fruits &amp; veg.</a:t>
            </a:r>
          </a:p>
          <a:p>
            <a:pPr marL="285750" indent="-285750">
              <a:lnSpc>
                <a:spcPct val="150000"/>
              </a:lnSpc>
              <a:buFont typeface="Wingdings" charset="2"/>
              <a:buChar char="§"/>
            </a:pPr>
            <a:r>
              <a:rPr lang="en-US" dirty="0">
                <a:latin typeface="Arial"/>
                <a:cs typeface="Arial"/>
              </a:rPr>
              <a:t>Other fruits &amp; vegetables</a:t>
            </a:r>
          </a:p>
          <a:p>
            <a:pPr marL="285750" indent="-285750">
              <a:lnSpc>
                <a:spcPct val="150000"/>
              </a:lnSpc>
              <a:buFont typeface="Wingdings" charset="2"/>
              <a:buChar char="§"/>
            </a:pPr>
            <a:r>
              <a:rPr lang="en-US" dirty="0">
                <a:latin typeface="Arial"/>
                <a:cs typeface="Arial"/>
              </a:rPr>
              <a:t>Meat, fish, and poultry</a:t>
            </a:r>
          </a:p>
          <a:p>
            <a:pPr marL="285750" indent="-285750">
              <a:lnSpc>
                <a:spcPct val="150000"/>
              </a:lnSpc>
              <a:buFont typeface="Wingdings" charset="2"/>
              <a:buChar char="§"/>
            </a:pPr>
            <a:r>
              <a:rPr lang="en-US" dirty="0">
                <a:latin typeface="Arial"/>
                <a:cs typeface="Arial"/>
              </a:rPr>
              <a:t>Eggs</a:t>
            </a:r>
          </a:p>
          <a:p>
            <a:pPr marL="285750" indent="-285750">
              <a:lnSpc>
                <a:spcPct val="150000"/>
              </a:lnSpc>
              <a:buFont typeface="Wingdings" charset="2"/>
              <a:buChar char="§"/>
            </a:pPr>
            <a:r>
              <a:rPr lang="en-US" dirty="0">
                <a:latin typeface="Arial"/>
                <a:cs typeface="Arial"/>
              </a:rPr>
              <a:t>Dairy</a:t>
            </a:r>
          </a:p>
          <a:p>
            <a:pPr marL="285750" indent="-285750">
              <a:lnSpc>
                <a:spcPct val="150000"/>
              </a:lnSpc>
              <a:buFont typeface="Wingdings" charset="2"/>
              <a:buChar char="§"/>
            </a:pPr>
            <a:r>
              <a:rPr lang="en-US" dirty="0">
                <a:latin typeface="Arial"/>
                <a:cs typeface="Arial"/>
              </a:rPr>
              <a:t>Legumes, nuts and seeds</a:t>
            </a:r>
            <a:endParaRPr lang="en-US" dirty="0"/>
          </a:p>
        </p:txBody>
      </p:sp>
      <p:sp>
        <p:nvSpPr>
          <p:cNvPr id="27" name="Rectangle 26">
            <a:extLst>
              <a:ext uri="{FF2B5EF4-FFF2-40B4-BE49-F238E27FC236}">
                <a16:creationId xmlns:a16="http://schemas.microsoft.com/office/drawing/2014/main" id="{2582ED3B-2ACB-4B49-834A-FA8B8951E239}"/>
              </a:ext>
            </a:extLst>
          </p:cNvPr>
          <p:cNvSpPr/>
          <p:nvPr/>
        </p:nvSpPr>
        <p:spPr>
          <a:xfrm>
            <a:off x="204277" y="3414661"/>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8" name="Rectangle 27">
            <a:extLst>
              <a:ext uri="{FF2B5EF4-FFF2-40B4-BE49-F238E27FC236}">
                <a16:creationId xmlns:a16="http://schemas.microsoft.com/office/drawing/2014/main" id="{ADE7BC0B-26BF-4D3C-A745-37160FDC1FAF}"/>
              </a:ext>
            </a:extLst>
          </p:cNvPr>
          <p:cNvSpPr/>
          <p:nvPr/>
        </p:nvSpPr>
        <p:spPr>
          <a:xfrm>
            <a:off x="204277" y="4639720"/>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9" name="Rectangle 28">
            <a:extLst>
              <a:ext uri="{FF2B5EF4-FFF2-40B4-BE49-F238E27FC236}">
                <a16:creationId xmlns:a16="http://schemas.microsoft.com/office/drawing/2014/main" id="{911C01B6-67FA-46D4-8245-71A8C1919B00}"/>
              </a:ext>
            </a:extLst>
          </p:cNvPr>
          <p:cNvSpPr/>
          <p:nvPr/>
        </p:nvSpPr>
        <p:spPr>
          <a:xfrm>
            <a:off x="204277" y="3815892"/>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0" name="Rectangle 29">
            <a:extLst>
              <a:ext uri="{FF2B5EF4-FFF2-40B4-BE49-F238E27FC236}">
                <a16:creationId xmlns:a16="http://schemas.microsoft.com/office/drawing/2014/main" id="{569106F7-F00C-459A-94BC-C7373E8132A2}"/>
              </a:ext>
            </a:extLst>
          </p:cNvPr>
          <p:cNvSpPr/>
          <p:nvPr/>
        </p:nvSpPr>
        <p:spPr>
          <a:xfrm>
            <a:off x="204277" y="4227806"/>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1" name="Rectangle 30">
            <a:extLst>
              <a:ext uri="{FF2B5EF4-FFF2-40B4-BE49-F238E27FC236}">
                <a16:creationId xmlns:a16="http://schemas.microsoft.com/office/drawing/2014/main" id="{AE5C852C-4759-4002-9C11-3BEEBE8BCF10}"/>
              </a:ext>
            </a:extLst>
          </p:cNvPr>
          <p:cNvSpPr/>
          <p:nvPr/>
        </p:nvSpPr>
        <p:spPr>
          <a:xfrm>
            <a:off x="204277" y="5062429"/>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2" name="Rectangle 31">
            <a:extLst>
              <a:ext uri="{FF2B5EF4-FFF2-40B4-BE49-F238E27FC236}">
                <a16:creationId xmlns:a16="http://schemas.microsoft.com/office/drawing/2014/main" id="{00F34001-5614-4F17-9660-AB0C1061A497}"/>
              </a:ext>
            </a:extLst>
          </p:cNvPr>
          <p:cNvSpPr/>
          <p:nvPr/>
        </p:nvSpPr>
        <p:spPr>
          <a:xfrm>
            <a:off x="204277" y="5485138"/>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cxnSp>
        <p:nvCxnSpPr>
          <p:cNvPr id="33" name="Straight Arrow Connector 32">
            <a:extLst>
              <a:ext uri="{FF2B5EF4-FFF2-40B4-BE49-F238E27FC236}">
                <a16:creationId xmlns:a16="http://schemas.microsoft.com/office/drawing/2014/main" id="{2AF30596-305F-44F7-86E5-E45CAABC8537}"/>
              </a:ext>
            </a:extLst>
          </p:cNvPr>
          <p:cNvCxnSpPr>
            <a:cxnSpLocks/>
            <a:endCxn id="34" idx="1"/>
          </p:cNvCxnSpPr>
          <p:nvPr/>
        </p:nvCxnSpPr>
        <p:spPr>
          <a:xfrm flipV="1">
            <a:off x="3338423" y="3130421"/>
            <a:ext cx="2514057" cy="39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B064B37E-0FD2-4267-8A62-38C8A43AC263}"/>
              </a:ext>
            </a:extLst>
          </p:cNvPr>
          <p:cNvSpPr/>
          <p:nvPr/>
        </p:nvSpPr>
        <p:spPr>
          <a:xfrm>
            <a:off x="5852480" y="2984726"/>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5" name="Rectangle 34">
            <a:extLst>
              <a:ext uri="{FF2B5EF4-FFF2-40B4-BE49-F238E27FC236}">
                <a16:creationId xmlns:a16="http://schemas.microsoft.com/office/drawing/2014/main" id="{D5F63FBB-2CD4-4B4F-94A5-52D4E3C6CDB3}"/>
              </a:ext>
            </a:extLst>
          </p:cNvPr>
          <p:cNvSpPr/>
          <p:nvPr/>
        </p:nvSpPr>
        <p:spPr>
          <a:xfrm>
            <a:off x="5852480" y="3421366"/>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6" name="Rectangle 35">
            <a:extLst>
              <a:ext uri="{FF2B5EF4-FFF2-40B4-BE49-F238E27FC236}">
                <a16:creationId xmlns:a16="http://schemas.microsoft.com/office/drawing/2014/main" id="{31AFCDA4-1797-4C61-B6B4-8F132777C76D}"/>
              </a:ext>
            </a:extLst>
          </p:cNvPr>
          <p:cNvSpPr/>
          <p:nvPr/>
        </p:nvSpPr>
        <p:spPr>
          <a:xfrm>
            <a:off x="5852480" y="4646425"/>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7" name="Rectangle 36">
            <a:extLst>
              <a:ext uri="{FF2B5EF4-FFF2-40B4-BE49-F238E27FC236}">
                <a16:creationId xmlns:a16="http://schemas.microsoft.com/office/drawing/2014/main" id="{B949C938-6E10-4D0C-9BE0-5465E3894B61}"/>
              </a:ext>
            </a:extLst>
          </p:cNvPr>
          <p:cNvSpPr/>
          <p:nvPr/>
        </p:nvSpPr>
        <p:spPr>
          <a:xfrm>
            <a:off x="5852480" y="3822597"/>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8" name="Rectangle 37">
            <a:extLst>
              <a:ext uri="{FF2B5EF4-FFF2-40B4-BE49-F238E27FC236}">
                <a16:creationId xmlns:a16="http://schemas.microsoft.com/office/drawing/2014/main" id="{A47255C7-12FF-4907-BE08-20DAA551CC9B}"/>
              </a:ext>
            </a:extLst>
          </p:cNvPr>
          <p:cNvSpPr/>
          <p:nvPr/>
        </p:nvSpPr>
        <p:spPr>
          <a:xfrm>
            <a:off x="5852480" y="4234511"/>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9" name="Rectangle 38">
            <a:extLst>
              <a:ext uri="{FF2B5EF4-FFF2-40B4-BE49-F238E27FC236}">
                <a16:creationId xmlns:a16="http://schemas.microsoft.com/office/drawing/2014/main" id="{EC36A7AF-6205-47AB-830C-5CED379A275E}"/>
              </a:ext>
            </a:extLst>
          </p:cNvPr>
          <p:cNvSpPr/>
          <p:nvPr/>
        </p:nvSpPr>
        <p:spPr>
          <a:xfrm>
            <a:off x="5852480" y="5069134"/>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40" name="Rectangle 39">
            <a:extLst>
              <a:ext uri="{FF2B5EF4-FFF2-40B4-BE49-F238E27FC236}">
                <a16:creationId xmlns:a16="http://schemas.microsoft.com/office/drawing/2014/main" id="{7464CE2E-C762-49BF-A61F-D226B45B0E64}"/>
              </a:ext>
            </a:extLst>
          </p:cNvPr>
          <p:cNvSpPr/>
          <p:nvPr/>
        </p:nvSpPr>
        <p:spPr>
          <a:xfrm>
            <a:off x="5852480" y="5491843"/>
            <a:ext cx="3134146" cy="29139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44" name="TextBox 43">
            <a:extLst>
              <a:ext uri="{FF2B5EF4-FFF2-40B4-BE49-F238E27FC236}">
                <a16:creationId xmlns:a16="http://schemas.microsoft.com/office/drawing/2014/main" id="{04C51BED-8B45-4FFD-BE43-B90761E7B824}"/>
              </a:ext>
            </a:extLst>
          </p:cNvPr>
          <p:cNvSpPr txBox="1"/>
          <p:nvPr/>
        </p:nvSpPr>
        <p:spPr>
          <a:xfrm>
            <a:off x="4011969" y="2314916"/>
            <a:ext cx="1966822" cy="369332"/>
          </a:xfrm>
          <a:prstGeom prst="rect">
            <a:avLst/>
          </a:prstGeom>
          <a:noFill/>
        </p:spPr>
        <p:txBody>
          <a:bodyPr wrap="square" rtlCol="0">
            <a:spAutoFit/>
          </a:bodyPr>
          <a:lstStyle/>
          <a:p>
            <a:r>
              <a:rPr lang="en-US" b="1" dirty="0">
                <a:solidFill>
                  <a:srgbClr val="0070C0"/>
                </a:solidFill>
                <a:latin typeface="Arial"/>
                <a:cs typeface="Arial"/>
              </a:rPr>
              <a:t>Effect modifiers</a:t>
            </a:r>
          </a:p>
        </p:txBody>
      </p:sp>
      <p:sp>
        <p:nvSpPr>
          <p:cNvPr id="46" name="Title 3">
            <a:extLst>
              <a:ext uri="{FF2B5EF4-FFF2-40B4-BE49-F238E27FC236}">
                <a16:creationId xmlns:a16="http://schemas.microsoft.com/office/drawing/2014/main" id="{349FF768-3C1C-4A79-9230-27E6AE529167}"/>
              </a:ext>
            </a:extLst>
          </p:cNvPr>
          <p:cNvSpPr txBox="1">
            <a:spLocks/>
          </p:cNvSpPr>
          <p:nvPr/>
        </p:nvSpPr>
        <p:spPr>
          <a:xfrm>
            <a:off x="47983" y="1032652"/>
            <a:ext cx="8938643" cy="83309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558ED5"/>
                </a:solidFill>
                <a:latin typeface="Arial"/>
                <a:cs typeface="Arial"/>
              </a:rPr>
              <a:t>How is production </a:t>
            </a:r>
            <a:r>
              <a:rPr lang="en-US" sz="4000" b="1" i="1" dirty="0">
                <a:solidFill>
                  <a:srgbClr val="558ED5"/>
                </a:solidFill>
                <a:latin typeface="Arial"/>
                <a:cs typeface="Arial"/>
              </a:rPr>
              <a:t>of each group </a:t>
            </a:r>
          </a:p>
          <a:p>
            <a:r>
              <a:rPr lang="en-US" sz="4000" b="1" dirty="0">
                <a:solidFill>
                  <a:srgbClr val="558ED5"/>
                </a:solidFill>
                <a:latin typeface="Arial"/>
                <a:cs typeface="Arial"/>
              </a:rPr>
              <a:t>linked to dietary intake of that group?</a:t>
            </a:r>
          </a:p>
        </p:txBody>
      </p:sp>
      <p:cxnSp>
        <p:nvCxnSpPr>
          <p:cNvPr id="47" name="Straight Arrow Connector 46">
            <a:extLst>
              <a:ext uri="{FF2B5EF4-FFF2-40B4-BE49-F238E27FC236}">
                <a16:creationId xmlns:a16="http://schemas.microsoft.com/office/drawing/2014/main" id="{DEBF75B0-FD46-4CE5-9C7C-188A7659FCCD}"/>
              </a:ext>
            </a:extLst>
          </p:cNvPr>
          <p:cNvCxnSpPr>
            <a:cxnSpLocks/>
          </p:cNvCxnSpPr>
          <p:nvPr/>
        </p:nvCxnSpPr>
        <p:spPr>
          <a:xfrm flipV="1">
            <a:off x="3314969" y="3558434"/>
            <a:ext cx="2514057" cy="39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43C7851-EFA7-4E5B-B962-68DD260D06E4}"/>
              </a:ext>
            </a:extLst>
          </p:cNvPr>
          <p:cNvCxnSpPr>
            <a:cxnSpLocks/>
          </p:cNvCxnSpPr>
          <p:nvPr/>
        </p:nvCxnSpPr>
        <p:spPr>
          <a:xfrm flipV="1">
            <a:off x="3314969" y="3964344"/>
            <a:ext cx="2514057" cy="39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4963F823-6875-4064-B95F-5FF2B6440F13}"/>
              </a:ext>
            </a:extLst>
          </p:cNvPr>
          <p:cNvCxnSpPr>
            <a:cxnSpLocks/>
          </p:cNvCxnSpPr>
          <p:nvPr/>
        </p:nvCxnSpPr>
        <p:spPr>
          <a:xfrm flipV="1">
            <a:off x="3338423" y="4378196"/>
            <a:ext cx="2514057" cy="39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BB43C87A-B183-4398-84A4-B0493DA9DF9A}"/>
              </a:ext>
            </a:extLst>
          </p:cNvPr>
          <p:cNvCxnSpPr>
            <a:cxnSpLocks/>
          </p:cNvCxnSpPr>
          <p:nvPr/>
        </p:nvCxnSpPr>
        <p:spPr>
          <a:xfrm flipV="1">
            <a:off x="3338423" y="4779381"/>
            <a:ext cx="2514057" cy="39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70161523-D99B-4AEB-B175-22792BB9FD11}"/>
              </a:ext>
            </a:extLst>
          </p:cNvPr>
          <p:cNvCxnSpPr>
            <a:cxnSpLocks/>
          </p:cNvCxnSpPr>
          <p:nvPr/>
        </p:nvCxnSpPr>
        <p:spPr>
          <a:xfrm flipV="1">
            <a:off x="3338422" y="5191295"/>
            <a:ext cx="2514057" cy="39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F5F5D993-94D5-4422-8FEA-1977F5D431F4}"/>
              </a:ext>
            </a:extLst>
          </p:cNvPr>
          <p:cNvCxnSpPr>
            <a:cxnSpLocks/>
          </p:cNvCxnSpPr>
          <p:nvPr/>
        </p:nvCxnSpPr>
        <p:spPr>
          <a:xfrm flipV="1">
            <a:off x="3338423" y="5637538"/>
            <a:ext cx="2514057" cy="39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2A97842E-3913-4750-A4A1-F1DE0B9E194A}"/>
              </a:ext>
            </a:extLst>
          </p:cNvPr>
          <p:cNvSpPr txBox="1"/>
          <p:nvPr/>
        </p:nvSpPr>
        <p:spPr>
          <a:xfrm rot="17554546">
            <a:off x="3378301" y="4119969"/>
            <a:ext cx="3182391" cy="369332"/>
          </a:xfrm>
          <a:prstGeom prst="rect">
            <a:avLst/>
          </a:prstGeom>
          <a:solidFill>
            <a:schemeClr val="bg1"/>
          </a:solidFill>
          <a:ln>
            <a:solidFill>
              <a:srgbClr val="000000"/>
            </a:solidFill>
          </a:ln>
        </p:spPr>
        <p:txBody>
          <a:bodyPr wrap="square" rtlCol="0">
            <a:spAutoFit/>
          </a:bodyPr>
          <a:lstStyle/>
          <a:p>
            <a:pPr algn="r"/>
            <a:r>
              <a:rPr lang="en-US" dirty="0">
                <a:solidFill>
                  <a:srgbClr val="0070C0"/>
                </a:solidFill>
                <a:latin typeface="Arial"/>
                <a:cs typeface="Arial"/>
              </a:rPr>
              <a:t> HH wealth</a:t>
            </a:r>
          </a:p>
        </p:txBody>
      </p:sp>
      <p:sp>
        <p:nvSpPr>
          <p:cNvPr id="45" name="TextBox 44">
            <a:extLst>
              <a:ext uri="{FF2B5EF4-FFF2-40B4-BE49-F238E27FC236}">
                <a16:creationId xmlns:a16="http://schemas.microsoft.com/office/drawing/2014/main" id="{596665C4-7FCD-4FDC-A7A5-E15A14A735FD}"/>
              </a:ext>
            </a:extLst>
          </p:cNvPr>
          <p:cNvSpPr txBox="1"/>
          <p:nvPr/>
        </p:nvSpPr>
        <p:spPr>
          <a:xfrm rot="17554546">
            <a:off x="2749602" y="4105402"/>
            <a:ext cx="3182391" cy="369332"/>
          </a:xfrm>
          <a:prstGeom prst="rect">
            <a:avLst/>
          </a:prstGeom>
          <a:solidFill>
            <a:schemeClr val="bg1"/>
          </a:solidFill>
          <a:ln>
            <a:solidFill>
              <a:srgbClr val="000000"/>
            </a:solidFill>
          </a:ln>
        </p:spPr>
        <p:txBody>
          <a:bodyPr wrap="square" rtlCol="0">
            <a:spAutoFit/>
          </a:bodyPr>
          <a:lstStyle/>
          <a:p>
            <a:pPr algn="r"/>
            <a:r>
              <a:rPr lang="en-US" dirty="0">
                <a:solidFill>
                  <a:srgbClr val="0070C0"/>
                </a:solidFill>
                <a:latin typeface="Arial"/>
                <a:cs typeface="Arial"/>
              </a:rPr>
              <a:t> Child age</a:t>
            </a:r>
          </a:p>
        </p:txBody>
      </p:sp>
      <p:graphicFrame>
        <p:nvGraphicFramePr>
          <p:cNvPr id="53" name="Table 52">
            <a:extLst>
              <a:ext uri="{FF2B5EF4-FFF2-40B4-BE49-F238E27FC236}">
                <a16:creationId xmlns:a16="http://schemas.microsoft.com/office/drawing/2014/main" id="{68063EE0-A411-471A-9E4D-BC77F671DC09}"/>
              </a:ext>
            </a:extLst>
          </p:cNvPr>
          <p:cNvGraphicFramePr>
            <a:graphicFrameLocks noGrp="1"/>
          </p:cNvGraphicFramePr>
          <p:nvPr>
            <p:extLst>
              <p:ext uri="{D42A27DB-BD31-4B8C-83A1-F6EECF244321}">
                <p14:modId xmlns:p14="http://schemas.microsoft.com/office/powerpoint/2010/main" val="179406236"/>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tx2">
                              <a:lumMod val="60000"/>
                              <a:lumOff val="40000"/>
                            </a:schemeClr>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48330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2" y="2463546"/>
            <a:ext cx="8826498" cy="467145"/>
          </a:xfrm>
        </p:spPr>
        <p:txBody>
          <a:bodyPr>
            <a:normAutofit/>
          </a:bodyPr>
          <a:lstStyle/>
          <a:p>
            <a:pPr marL="0" indent="0">
              <a:buClr>
                <a:srgbClr val="FF0000"/>
              </a:buClr>
              <a:buNone/>
            </a:pPr>
            <a:r>
              <a:rPr lang="en-US" sz="1600" i="1" dirty="0" err="1">
                <a:latin typeface="Arial"/>
                <a:cs typeface="Arial"/>
              </a:rPr>
              <a:t>MDDC</a:t>
            </a:r>
            <a:r>
              <a:rPr lang="en-US" sz="1600" i="1" baseline="-25000" dirty="0" err="1">
                <a:latin typeface="Arial"/>
                <a:cs typeface="Arial"/>
              </a:rPr>
              <a:t>i</a:t>
            </a:r>
            <a:r>
              <a:rPr lang="en-US" sz="1600" i="1" dirty="0">
                <a:latin typeface="Arial"/>
                <a:cs typeface="Arial"/>
              </a:rPr>
              <a:t> </a:t>
            </a:r>
            <a:r>
              <a:rPr lang="en-US" sz="1600" i="1" dirty="0">
                <a:solidFill>
                  <a:srgbClr val="000000"/>
                </a:solidFill>
                <a:latin typeface="Arial"/>
                <a:cs typeface="Arial"/>
              </a:rPr>
              <a:t>= B</a:t>
            </a:r>
            <a:r>
              <a:rPr lang="en-US" sz="1600" i="1" baseline="-25000" dirty="0">
                <a:solidFill>
                  <a:srgbClr val="000000"/>
                </a:solidFill>
                <a:latin typeface="Arial"/>
                <a:cs typeface="Arial"/>
              </a:rPr>
              <a:t>0</a:t>
            </a:r>
            <a:r>
              <a:rPr lang="en-US" sz="1600" i="1" dirty="0">
                <a:solidFill>
                  <a:srgbClr val="000000"/>
                </a:solidFill>
                <a:latin typeface="Arial"/>
                <a:cs typeface="Arial"/>
              </a:rPr>
              <a:t> + B</a:t>
            </a:r>
            <a:r>
              <a:rPr lang="en-US" sz="1600" i="1" baseline="-25000" dirty="0">
                <a:solidFill>
                  <a:srgbClr val="000000"/>
                </a:solidFill>
                <a:latin typeface="Arial"/>
                <a:cs typeface="Arial"/>
              </a:rPr>
              <a:t>1 </a:t>
            </a:r>
            <a:r>
              <a:rPr lang="en-US" sz="1600" i="1" dirty="0" err="1">
                <a:solidFill>
                  <a:srgbClr val="000000"/>
                </a:solidFill>
                <a:latin typeface="Arial"/>
                <a:cs typeface="Arial"/>
              </a:rPr>
              <a:t>farmdiv</a:t>
            </a:r>
            <a:r>
              <a:rPr lang="en-US" sz="1600" i="1" baseline="-25000" dirty="0" err="1">
                <a:solidFill>
                  <a:srgbClr val="000000"/>
                </a:solidFill>
                <a:latin typeface="Arial"/>
                <a:cs typeface="Arial"/>
              </a:rPr>
              <a:t>ih</a:t>
            </a:r>
            <a:r>
              <a:rPr lang="en-US" sz="1600" i="1" baseline="-25000" dirty="0">
                <a:solidFill>
                  <a:srgbClr val="000000"/>
                </a:solidFill>
                <a:latin typeface="Arial"/>
                <a:cs typeface="Arial"/>
              </a:rPr>
              <a:t> </a:t>
            </a:r>
            <a:r>
              <a:rPr lang="en-US" sz="1600" i="1" dirty="0">
                <a:solidFill>
                  <a:srgbClr val="000000"/>
                </a:solidFill>
                <a:latin typeface="Arial"/>
                <a:cs typeface="Arial"/>
              </a:rPr>
              <a:t>+ B</a:t>
            </a:r>
            <a:r>
              <a:rPr lang="en-US" sz="1600" i="1" baseline="-25000" dirty="0">
                <a:solidFill>
                  <a:srgbClr val="000000"/>
                </a:solidFill>
                <a:latin typeface="Arial"/>
                <a:cs typeface="Arial"/>
              </a:rPr>
              <a:t>2 </a:t>
            </a:r>
            <a:r>
              <a:rPr lang="en-US" sz="1600" i="1" dirty="0" err="1">
                <a:solidFill>
                  <a:srgbClr val="000000"/>
                </a:solidFill>
                <a:latin typeface="Arial"/>
                <a:cs typeface="Arial"/>
              </a:rPr>
              <a:t>wealth</a:t>
            </a:r>
            <a:r>
              <a:rPr lang="en-US" sz="1600" i="1" baseline="-25000" dirty="0" err="1">
                <a:solidFill>
                  <a:srgbClr val="000000"/>
                </a:solidFill>
                <a:latin typeface="Arial"/>
                <a:cs typeface="Arial"/>
              </a:rPr>
              <a:t>ih</a:t>
            </a:r>
            <a:r>
              <a:rPr lang="en-US" sz="1600" i="1" dirty="0">
                <a:solidFill>
                  <a:srgbClr val="000000"/>
                </a:solidFill>
                <a:latin typeface="Arial"/>
                <a:cs typeface="Arial"/>
              </a:rPr>
              <a:t> + B</a:t>
            </a:r>
            <a:r>
              <a:rPr lang="en-US" sz="1600" i="1" baseline="-25000" dirty="0">
                <a:solidFill>
                  <a:srgbClr val="000000"/>
                </a:solidFill>
                <a:latin typeface="Arial"/>
                <a:cs typeface="Arial"/>
              </a:rPr>
              <a:t>3 </a:t>
            </a:r>
            <a:r>
              <a:rPr lang="en-US" sz="1600" i="1" dirty="0" err="1">
                <a:solidFill>
                  <a:srgbClr val="000000"/>
                </a:solidFill>
                <a:latin typeface="Arial"/>
                <a:cs typeface="Arial"/>
              </a:rPr>
              <a:t>farmdiv</a:t>
            </a:r>
            <a:r>
              <a:rPr lang="en-US" sz="1600" i="1" baseline="-25000" dirty="0" err="1">
                <a:solidFill>
                  <a:srgbClr val="000000"/>
                </a:solidFill>
                <a:latin typeface="Arial"/>
                <a:cs typeface="Arial"/>
              </a:rPr>
              <a:t>ih</a:t>
            </a:r>
            <a:r>
              <a:rPr lang="en-US" sz="1600" i="1" dirty="0">
                <a:solidFill>
                  <a:srgbClr val="000000"/>
                </a:solidFill>
                <a:latin typeface="Arial"/>
                <a:cs typeface="Arial"/>
              </a:rPr>
              <a:t> X </a:t>
            </a:r>
            <a:r>
              <a:rPr lang="en-US" sz="1600" i="1" dirty="0" err="1">
                <a:solidFill>
                  <a:srgbClr val="000000"/>
                </a:solidFill>
                <a:latin typeface="Arial"/>
                <a:cs typeface="Arial"/>
              </a:rPr>
              <a:t>wealth</a:t>
            </a:r>
            <a:r>
              <a:rPr lang="en-US" sz="1600" i="1" baseline="-25000" dirty="0" err="1">
                <a:solidFill>
                  <a:srgbClr val="000000"/>
                </a:solidFill>
                <a:latin typeface="Arial"/>
                <a:cs typeface="Arial"/>
              </a:rPr>
              <a:t>ih</a:t>
            </a:r>
            <a:r>
              <a:rPr lang="en-US" sz="1600" i="1" dirty="0">
                <a:solidFill>
                  <a:srgbClr val="000000"/>
                </a:solidFill>
                <a:latin typeface="Arial"/>
                <a:cs typeface="Arial"/>
              </a:rPr>
              <a:t> + δ </a:t>
            </a:r>
            <a:r>
              <a:rPr lang="en-US" sz="1600" i="1" dirty="0" err="1">
                <a:solidFill>
                  <a:srgbClr val="000000"/>
                </a:solidFill>
                <a:latin typeface="Arial"/>
                <a:cs typeface="Arial"/>
              </a:rPr>
              <a:t>Z</a:t>
            </a:r>
            <a:r>
              <a:rPr lang="en-US" sz="1600" i="1" baseline="-25000" dirty="0" err="1">
                <a:solidFill>
                  <a:srgbClr val="000000"/>
                </a:solidFill>
                <a:latin typeface="Arial"/>
                <a:cs typeface="Arial"/>
              </a:rPr>
              <a:t>i</a:t>
            </a:r>
            <a:r>
              <a:rPr lang="en-US" sz="1600" i="1" baseline="-25000" dirty="0">
                <a:solidFill>
                  <a:srgbClr val="000000"/>
                </a:solidFill>
                <a:latin typeface="Arial"/>
                <a:cs typeface="Arial"/>
              </a:rPr>
              <a:t> </a:t>
            </a:r>
            <a:r>
              <a:rPr lang="en-US" sz="1600" i="1" dirty="0">
                <a:solidFill>
                  <a:srgbClr val="000000"/>
                </a:solidFill>
                <a:latin typeface="Arial"/>
                <a:cs typeface="Arial"/>
              </a:rPr>
              <a:t>+ α </a:t>
            </a:r>
            <a:r>
              <a:rPr lang="en-US" sz="1600" i="1" dirty="0" err="1">
                <a:solidFill>
                  <a:srgbClr val="000000"/>
                </a:solidFill>
                <a:latin typeface="Arial"/>
                <a:cs typeface="Arial"/>
              </a:rPr>
              <a:t>VDC</a:t>
            </a:r>
            <a:r>
              <a:rPr lang="en-US" sz="1600" i="1" baseline="-25000" dirty="0" err="1">
                <a:solidFill>
                  <a:srgbClr val="000000"/>
                </a:solidFill>
                <a:latin typeface="Arial"/>
                <a:cs typeface="Arial"/>
              </a:rPr>
              <a:t>i</a:t>
            </a:r>
            <a:r>
              <a:rPr lang="en-US" sz="1600" i="1" dirty="0">
                <a:solidFill>
                  <a:srgbClr val="000000"/>
                </a:solidFill>
                <a:latin typeface="Arial"/>
                <a:cs typeface="Arial"/>
              </a:rPr>
              <a:t> + γ year + </a:t>
            </a:r>
            <a:r>
              <a:rPr lang="en-US" sz="1600" i="1" dirty="0" err="1">
                <a:solidFill>
                  <a:srgbClr val="000000"/>
                </a:solidFill>
                <a:latin typeface="Arial"/>
                <a:cs typeface="Arial"/>
              </a:rPr>
              <a:t>μ</a:t>
            </a:r>
            <a:r>
              <a:rPr lang="en-US" sz="1600" i="1" baseline="-25000" dirty="0" err="1">
                <a:solidFill>
                  <a:srgbClr val="000000"/>
                </a:solidFill>
                <a:latin typeface="Arial"/>
                <a:cs typeface="Arial"/>
              </a:rPr>
              <a:t>i</a:t>
            </a:r>
            <a:r>
              <a:rPr lang="en-US" sz="1600" i="1" baseline="-25000" dirty="0">
                <a:solidFill>
                  <a:srgbClr val="000000"/>
                </a:solidFill>
                <a:latin typeface="Arial"/>
                <a:cs typeface="Arial"/>
              </a:rPr>
              <a:t> </a:t>
            </a:r>
            <a:endParaRPr lang="en-US" sz="1600" dirty="0">
              <a:solidFill>
                <a:srgbClr val="000000"/>
              </a:solidFill>
              <a:latin typeface="Arial"/>
              <a:cs typeface="Arial"/>
            </a:endParaRPr>
          </a:p>
        </p:txBody>
      </p:sp>
      <p:sp>
        <p:nvSpPr>
          <p:cNvPr id="4" name="Rectangle 3"/>
          <p:cNvSpPr/>
          <p:nvPr/>
        </p:nvSpPr>
        <p:spPr bwMode="auto">
          <a:xfrm>
            <a:off x="152401" y="3328824"/>
            <a:ext cx="1971523" cy="14181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b="1" dirty="0">
                <a:latin typeface="Arial"/>
                <a:ea typeface="ＭＳ Ｐゴシック" pitchFamily="-109" charset="-128"/>
                <a:cs typeface="Arial"/>
              </a:rPr>
              <a:t>Outcome Variable:</a:t>
            </a:r>
          </a:p>
          <a:p>
            <a:pPr>
              <a:buClr>
                <a:srgbClr val="FF6600"/>
              </a:buClr>
            </a:pPr>
            <a:r>
              <a:rPr lang="en-US" sz="1600" dirty="0">
                <a:solidFill>
                  <a:srgbClr val="000000"/>
                </a:solidFill>
                <a:latin typeface="Arial"/>
                <a:cs typeface="Arial"/>
              </a:rPr>
              <a:t>Whether child meets </a:t>
            </a:r>
          </a:p>
          <a:p>
            <a:pPr>
              <a:buClr>
                <a:srgbClr val="FF6600"/>
              </a:buClr>
            </a:pPr>
            <a:r>
              <a:rPr lang="en-US" sz="1600" dirty="0">
                <a:solidFill>
                  <a:srgbClr val="000000"/>
                </a:solidFill>
                <a:latin typeface="Arial"/>
                <a:cs typeface="Arial"/>
              </a:rPr>
              <a:t>minimum dietary diversity (≥4)</a:t>
            </a:r>
          </a:p>
          <a:p>
            <a:pPr marR="0" defTabSz="914400" rtl="0" eaLnBrk="0" fontAlgn="base" latinLnBrk="0" hangingPunct="0">
              <a:lnSpc>
                <a:spcPct val="100000"/>
              </a:lnSpc>
              <a:spcBef>
                <a:spcPct val="0"/>
              </a:spcBef>
              <a:spcAft>
                <a:spcPct val="0"/>
              </a:spcAft>
              <a:buClrTx/>
              <a:buSzTx/>
              <a:tabLst/>
            </a:pPr>
            <a:r>
              <a:rPr lang="en-US" sz="1600" b="1" dirty="0">
                <a:latin typeface="+mj-lt"/>
                <a:ea typeface="ＭＳ Ｐゴシック" pitchFamily="-109" charset="-128"/>
                <a:cs typeface="ＭＳ Ｐゴシック" pitchFamily="-109" charset="-128"/>
              </a:rPr>
              <a:t> </a:t>
            </a:r>
            <a:endParaRPr kumimoji="0" lang="en-US" sz="1400" b="0" i="0" u="none" strike="noStrike" cap="none" normalizeH="0" baseline="0" dirty="0">
              <a:ln>
                <a:noFill/>
              </a:ln>
              <a:solidFill>
                <a:schemeClr val="tx1"/>
              </a:solidFill>
              <a:effectLst/>
              <a:latin typeface="+mj-lt"/>
              <a:ea typeface="ＭＳ Ｐゴシック" pitchFamily="-109" charset="-128"/>
              <a:cs typeface="ＭＳ Ｐゴシック" pitchFamily="-109" charset="-128"/>
            </a:endParaRPr>
          </a:p>
        </p:txBody>
      </p:sp>
      <p:sp>
        <p:nvSpPr>
          <p:cNvPr id="5" name="Rectangle 4"/>
          <p:cNvSpPr/>
          <p:nvPr/>
        </p:nvSpPr>
        <p:spPr bwMode="auto">
          <a:xfrm>
            <a:off x="1078303" y="4706537"/>
            <a:ext cx="3519576" cy="112987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600" b="1" dirty="0">
                <a:solidFill>
                  <a:srgbClr val="0070C0"/>
                </a:solidFill>
                <a:latin typeface="Arial"/>
                <a:ea typeface="ＭＳ Ｐゴシック" pitchFamily="-109" charset="-128"/>
                <a:cs typeface="Arial"/>
              </a:rPr>
              <a:t>Farm production</a:t>
            </a:r>
          </a:p>
          <a:p>
            <a:pPr defTabSz="914400" eaLnBrk="0" fontAlgn="base" hangingPunct="0">
              <a:spcBef>
                <a:spcPct val="0"/>
              </a:spcBef>
              <a:spcAft>
                <a:spcPct val="0"/>
              </a:spcAft>
            </a:pPr>
            <a:r>
              <a:rPr lang="en-US" sz="1600" b="1" dirty="0">
                <a:solidFill>
                  <a:srgbClr val="0070C0"/>
                </a:solidFill>
                <a:latin typeface="Arial"/>
                <a:ea typeface="ＭＳ Ｐゴシック" pitchFamily="-109" charset="-128"/>
                <a:cs typeface="Arial"/>
              </a:rPr>
              <a:t> predictor variable</a:t>
            </a:r>
            <a:r>
              <a:rPr lang="en-US" sz="1600" b="1" dirty="0">
                <a:solidFill>
                  <a:srgbClr val="0070C0"/>
                </a:solidFill>
                <a:latin typeface="Arial"/>
                <a:cs typeface="Arial"/>
              </a:rPr>
              <a:t>:</a:t>
            </a:r>
          </a:p>
          <a:p>
            <a:pPr marL="285750" indent="-285750">
              <a:buFont typeface="Wingdings" charset="2"/>
              <a:buChar char="§"/>
            </a:pPr>
            <a:r>
              <a:rPr lang="en-US" sz="1600" dirty="0">
                <a:solidFill>
                  <a:srgbClr val="0070C0"/>
                </a:solidFill>
                <a:latin typeface="Arial"/>
                <a:cs typeface="Arial"/>
              </a:rPr>
              <a:t>Food groups grown (0-7)</a:t>
            </a:r>
            <a:endParaRPr lang="en-US" sz="300" dirty="0">
              <a:solidFill>
                <a:srgbClr val="0070C0"/>
              </a:solidFill>
              <a:latin typeface="Arial"/>
              <a:cs typeface="Arial"/>
            </a:endParaRPr>
          </a:p>
          <a:p>
            <a:pPr marL="285750" indent="-285750">
              <a:buFont typeface="Wingdings" charset="2"/>
              <a:buChar char="§"/>
            </a:pPr>
            <a:r>
              <a:rPr lang="en-US" sz="1600" dirty="0">
                <a:solidFill>
                  <a:srgbClr val="0070C0"/>
                </a:solidFill>
                <a:latin typeface="Arial"/>
                <a:cs typeface="Arial"/>
              </a:rPr>
              <a:t>Agricultural diversity quintile (0-5)</a:t>
            </a:r>
          </a:p>
          <a:p>
            <a:endParaRPr lang="en-US" sz="300" dirty="0">
              <a:solidFill>
                <a:srgbClr val="0070C0"/>
              </a:solidFill>
              <a:latin typeface="Arial"/>
              <a:cs typeface="Arial"/>
            </a:endParaRPr>
          </a:p>
          <a:p>
            <a:pPr marL="285750" indent="-285750">
              <a:buFont typeface="Wingdings" charset="2"/>
              <a:buChar char="§"/>
            </a:pPr>
            <a:r>
              <a:rPr lang="en-US" sz="1600" dirty="0">
                <a:solidFill>
                  <a:srgbClr val="0070C0"/>
                </a:solidFill>
                <a:latin typeface="Arial"/>
                <a:cs typeface="Arial"/>
              </a:rPr>
              <a:t>Farmers vs. non-farmers (0 or 1)</a:t>
            </a:r>
          </a:p>
        </p:txBody>
      </p:sp>
      <p:sp>
        <p:nvSpPr>
          <p:cNvPr id="7" name="Rectangle 6"/>
          <p:cNvSpPr/>
          <p:nvPr/>
        </p:nvSpPr>
        <p:spPr bwMode="auto">
          <a:xfrm>
            <a:off x="4897531" y="3221476"/>
            <a:ext cx="2468469" cy="305092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spcBef>
                <a:spcPct val="0"/>
              </a:spcBef>
              <a:spcAft>
                <a:spcPct val="0"/>
              </a:spcAft>
              <a:buClrTx/>
              <a:buSzTx/>
              <a:buFontTx/>
              <a:buNone/>
              <a:tabLst/>
            </a:pPr>
            <a:r>
              <a:rPr lang="en-US" sz="1600" b="1" dirty="0">
                <a:solidFill>
                  <a:srgbClr val="000000"/>
                </a:solidFill>
                <a:latin typeface="Arial"/>
                <a:ea typeface="ＭＳ Ｐゴシック" pitchFamily="-109" charset="-128"/>
                <a:cs typeface="Arial"/>
              </a:rPr>
              <a:t>Control variables:</a:t>
            </a:r>
          </a:p>
          <a:p>
            <a:pPr marL="285750" marR="0" indent="-285750" defTabSz="914400" rtl="0" eaLnBrk="0" fontAlgn="base" latinLnBrk="0" hangingPunct="0">
              <a:spcBef>
                <a:spcPct val="0"/>
              </a:spcBef>
              <a:spcAft>
                <a:spcPct val="0"/>
              </a:spcAft>
              <a:buClrTx/>
              <a:buSzTx/>
              <a:buFont typeface="Wingdings" charset="2"/>
              <a:buChar char="§"/>
              <a:tabLst/>
            </a:pPr>
            <a:r>
              <a:rPr kumimoji="0" lang="en-US" sz="1600" b="0" i="1" u="none" strike="noStrike" cap="none" normalizeH="0" baseline="0" dirty="0">
                <a:ln>
                  <a:noFill/>
                </a:ln>
                <a:solidFill>
                  <a:srgbClr val="000000"/>
                </a:solidFill>
                <a:effectLst/>
                <a:latin typeface="Arial"/>
                <a:ea typeface="ＭＳ Ｐゴシック" pitchFamily="-109" charset="-128"/>
                <a:cs typeface="Arial"/>
              </a:rPr>
              <a:t>Maternal</a:t>
            </a:r>
            <a:r>
              <a:rPr kumimoji="0" lang="en-US" sz="1600" b="0" i="0" u="none" strike="noStrike" cap="none" normalizeH="0" baseline="0" dirty="0">
                <a:ln>
                  <a:noFill/>
                </a:ln>
                <a:solidFill>
                  <a:srgbClr val="000000"/>
                </a:solidFill>
                <a:effectLst/>
                <a:latin typeface="Arial"/>
                <a:ea typeface="ＭＳ Ｐゴシック" pitchFamily="-109" charset="-128"/>
                <a:cs typeface="Arial"/>
              </a:rPr>
              <a:t>: </a:t>
            </a:r>
            <a:r>
              <a:rPr lang="en-US" sz="1600" dirty="0">
                <a:solidFill>
                  <a:srgbClr val="000000"/>
                </a:solidFill>
                <a:latin typeface="Arial"/>
                <a:ea typeface="ＭＳ Ｐゴシック" pitchFamily="-109" charset="-128"/>
                <a:cs typeface="Arial"/>
              </a:rPr>
              <a:t>Age, e</a:t>
            </a:r>
            <a:r>
              <a:rPr kumimoji="0" lang="en-US" sz="1600" b="0" i="0" u="none" strike="noStrike" cap="none" normalizeH="0" baseline="0" dirty="0">
                <a:ln>
                  <a:noFill/>
                </a:ln>
                <a:solidFill>
                  <a:srgbClr val="000000"/>
                </a:solidFill>
                <a:effectLst/>
                <a:latin typeface="Arial"/>
                <a:ea typeface="ＭＳ Ｐゴシック" pitchFamily="-109" charset="-128"/>
                <a:cs typeface="Arial"/>
              </a:rPr>
              <a:t>ducation, BMI</a:t>
            </a:r>
          </a:p>
          <a:p>
            <a:pPr marL="285750" marR="0" indent="-285750" defTabSz="914400" rtl="0" eaLnBrk="0" fontAlgn="base" latinLnBrk="0" hangingPunct="0">
              <a:spcBef>
                <a:spcPct val="0"/>
              </a:spcBef>
              <a:spcAft>
                <a:spcPct val="0"/>
              </a:spcAft>
              <a:buClrTx/>
              <a:buSzTx/>
              <a:buFont typeface="Wingdings" charset="2"/>
              <a:buChar char="§"/>
              <a:tabLst/>
            </a:pPr>
            <a:r>
              <a:rPr lang="en-US" sz="1600" i="1" dirty="0">
                <a:solidFill>
                  <a:srgbClr val="000000"/>
                </a:solidFill>
                <a:latin typeface="Arial"/>
                <a:ea typeface="ＭＳ Ｐゴシック" pitchFamily="-109" charset="-128"/>
                <a:cs typeface="Arial"/>
              </a:rPr>
              <a:t>Household</a:t>
            </a:r>
            <a:r>
              <a:rPr lang="en-US" sz="1600" dirty="0">
                <a:solidFill>
                  <a:srgbClr val="000000"/>
                </a:solidFill>
                <a:latin typeface="Arial"/>
                <a:ea typeface="ＭＳ Ｐゴシック" pitchFamily="-109" charset="-128"/>
                <a:cs typeface="Arial"/>
              </a:rPr>
              <a:t>: Caste, religion, land owned/rented</a:t>
            </a:r>
          </a:p>
          <a:p>
            <a:pPr marL="285750" indent="-285750" defTabSz="914400" eaLnBrk="0" fontAlgn="base" hangingPunct="0">
              <a:spcBef>
                <a:spcPct val="0"/>
              </a:spcBef>
              <a:spcAft>
                <a:spcPct val="0"/>
              </a:spcAft>
              <a:buFont typeface="Wingdings" charset="2"/>
              <a:buChar char="§"/>
            </a:pPr>
            <a:r>
              <a:rPr lang="en-US" sz="1600" i="1" dirty="0">
                <a:solidFill>
                  <a:srgbClr val="000000"/>
                </a:solidFill>
                <a:latin typeface="Arial"/>
                <a:ea typeface="ＭＳ Ｐゴシック" pitchFamily="-109" charset="-128"/>
                <a:cs typeface="Arial"/>
              </a:rPr>
              <a:t>Child: </a:t>
            </a:r>
            <a:r>
              <a:rPr lang="en-US" sz="1600" dirty="0">
                <a:solidFill>
                  <a:srgbClr val="000000"/>
                </a:solidFill>
                <a:latin typeface="Arial"/>
                <a:ea typeface="ＭＳ Ｐゴシック" pitchFamily="-109" charset="-128"/>
                <a:cs typeface="Arial"/>
              </a:rPr>
              <a:t>Sex, whether breastfed</a:t>
            </a:r>
          </a:p>
          <a:p>
            <a:pPr marL="285750" indent="-285750" defTabSz="914400" eaLnBrk="0" fontAlgn="base" hangingPunct="0">
              <a:spcBef>
                <a:spcPct val="0"/>
              </a:spcBef>
              <a:spcAft>
                <a:spcPct val="0"/>
              </a:spcAft>
              <a:buFont typeface="Wingdings" charset="2"/>
              <a:buChar char="§"/>
            </a:pPr>
            <a:r>
              <a:rPr lang="en-US" sz="1600" i="1" dirty="0">
                <a:solidFill>
                  <a:srgbClr val="000000"/>
                </a:solidFill>
                <a:latin typeface="Arial"/>
                <a:ea typeface="ＭＳ Ｐゴシック" pitchFamily="-109" charset="-128"/>
                <a:cs typeface="Arial"/>
              </a:rPr>
              <a:t>Geography:</a:t>
            </a:r>
            <a:r>
              <a:rPr lang="en-US" sz="1600" dirty="0">
                <a:solidFill>
                  <a:srgbClr val="000000"/>
                </a:solidFill>
                <a:latin typeface="Arial"/>
                <a:ea typeface="ＭＳ Ｐゴシック" pitchFamily="-109" charset="-128"/>
                <a:cs typeface="Arial"/>
              </a:rPr>
              <a:t> Altitude, ecological zone</a:t>
            </a:r>
          </a:p>
          <a:p>
            <a:pPr marL="285750" indent="-285750" defTabSz="914400" eaLnBrk="0" fontAlgn="base" hangingPunct="0">
              <a:spcBef>
                <a:spcPct val="0"/>
              </a:spcBef>
              <a:spcAft>
                <a:spcPct val="0"/>
              </a:spcAft>
              <a:buFont typeface="Wingdings" charset="2"/>
              <a:buChar char="§"/>
            </a:pPr>
            <a:endParaRPr lang="en-US" sz="1600" dirty="0">
              <a:solidFill>
                <a:srgbClr val="D9D9D9"/>
              </a:solidFill>
              <a:ea typeface="ＭＳ Ｐゴシック" pitchFamily="-109" charset="-128"/>
              <a:cs typeface="ＭＳ Ｐゴシック" pitchFamily="-109" charset="-128"/>
            </a:endParaRPr>
          </a:p>
          <a:p>
            <a:pPr marR="0"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a:ln>
                <a:noFill/>
              </a:ln>
              <a:solidFill>
                <a:schemeClr val="tx1"/>
              </a:solidFill>
              <a:effectLst/>
              <a:latin typeface="+mj-lt"/>
              <a:ea typeface="ＭＳ Ｐゴシック" pitchFamily="-109" charset="-128"/>
              <a:cs typeface="ＭＳ Ｐゴシック" pitchFamily="-109" charset="-128"/>
            </a:endParaRPr>
          </a:p>
        </p:txBody>
      </p:sp>
      <p:cxnSp>
        <p:nvCxnSpPr>
          <p:cNvPr id="9" name="Straight Arrow Connector 8"/>
          <p:cNvCxnSpPr/>
          <p:nvPr/>
        </p:nvCxnSpPr>
        <p:spPr>
          <a:xfrm flipV="1">
            <a:off x="698500" y="2794001"/>
            <a:ext cx="0" cy="534823"/>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V="1">
            <a:off x="2027208" y="2772193"/>
            <a:ext cx="336430" cy="197474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V="1">
            <a:off x="3997263" y="2772193"/>
            <a:ext cx="1597063" cy="127974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bwMode="auto">
          <a:xfrm>
            <a:off x="7264400" y="3221475"/>
            <a:ext cx="1579035" cy="14850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b="1" dirty="0">
                <a:solidFill>
                  <a:srgbClr val="000000"/>
                </a:solidFill>
                <a:latin typeface="Arial"/>
                <a:ea typeface="ＭＳ Ｐゴシック" pitchFamily="-109" charset="-128"/>
                <a:cs typeface="Arial"/>
              </a:rPr>
              <a:t>VDC and year fixed effects</a:t>
            </a:r>
          </a:p>
          <a:p>
            <a:pPr marL="0" marR="0" indent="0" defTabSz="914400" rtl="0" eaLnBrk="0" fontAlgn="base" latinLnBrk="0" hangingPunct="0">
              <a:lnSpc>
                <a:spcPct val="100000"/>
              </a:lnSpc>
              <a:spcBef>
                <a:spcPct val="0"/>
              </a:spcBef>
              <a:spcAft>
                <a:spcPct val="0"/>
              </a:spcAft>
              <a:buClrTx/>
              <a:buSzTx/>
              <a:buFontTx/>
              <a:buNone/>
              <a:tabLst/>
            </a:pPr>
            <a:r>
              <a:rPr lang="en-US" sz="1600" dirty="0">
                <a:solidFill>
                  <a:srgbClr val="000000"/>
                </a:solidFill>
                <a:latin typeface="Arial"/>
                <a:ea typeface="ＭＳ Ｐゴシック" pitchFamily="-109" charset="-128"/>
                <a:cs typeface="Arial"/>
              </a:rPr>
              <a:t>to absorb other characteristics of each place and time</a:t>
            </a:r>
          </a:p>
          <a:p>
            <a:pPr marR="0" defTabSz="914400" rtl="0" eaLnBrk="0" fontAlgn="base" latinLnBrk="0" hangingPunct="0">
              <a:lnSpc>
                <a:spcPct val="100000"/>
              </a:lnSpc>
              <a:spcBef>
                <a:spcPct val="0"/>
              </a:spcBef>
              <a:spcAft>
                <a:spcPct val="0"/>
              </a:spcAft>
              <a:buClrTx/>
              <a:buSzTx/>
              <a:tabLst/>
            </a:pPr>
            <a:r>
              <a:rPr lang="en-US" sz="1600" b="1" dirty="0">
                <a:latin typeface="+mj-lt"/>
                <a:ea typeface="ＭＳ Ｐゴシック" pitchFamily="-109" charset="-128"/>
                <a:cs typeface="ＭＳ Ｐゴシック" pitchFamily="-109" charset="-128"/>
              </a:rPr>
              <a:t> </a:t>
            </a:r>
            <a:endParaRPr kumimoji="0" lang="en-US" sz="1400" b="0" i="0" u="none" strike="noStrike" cap="none" normalizeH="0" baseline="0" dirty="0">
              <a:ln>
                <a:noFill/>
              </a:ln>
              <a:solidFill>
                <a:schemeClr val="tx1"/>
              </a:solidFill>
              <a:effectLst/>
              <a:latin typeface="+mj-lt"/>
              <a:ea typeface="ＭＳ Ｐゴシック" pitchFamily="-109" charset="-128"/>
              <a:cs typeface="ＭＳ Ｐゴシック" pitchFamily="-109" charset="-128"/>
            </a:endParaRPr>
          </a:p>
        </p:txBody>
      </p:sp>
      <p:cxnSp>
        <p:nvCxnSpPr>
          <p:cNvPr id="28" name="Straight Arrow Connector 27"/>
          <p:cNvCxnSpPr>
            <a:cxnSpLocks/>
            <a:stCxn id="25" idx="0"/>
          </p:cNvCxnSpPr>
          <p:nvPr/>
        </p:nvCxnSpPr>
        <p:spPr>
          <a:xfrm flipV="1">
            <a:off x="8053918" y="2737395"/>
            <a:ext cx="283632" cy="48408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itle 3"/>
          <p:cNvSpPr txBox="1">
            <a:spLocks/>
          </p:cNvSpPr>
          <p:nvPr/>
        </p:nvSpPr>
        <p:spPr>
          <a:xfrm>
            <a:off x="102677" y="1386444"/>
            <a:ext cx="9144000" cy="8330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FF0000"/>
              </a:buClr>
            </a:pPr>
            <a:r>
              <a:rPr lang="en-US" sz="2400" dirty="0">
                <a:solidFill>
                  <a:srgbClr val="002060"/>
                </a:solidFill>
                <a:latin typeface="Arial"/>
                <a:cs typeface="Arial"/>
              </a:rPr>
              <a:t>Statistical test: </a:t>
            </a:r>
          </a:p>
          <a:p>
            <a:pPr>
              <a:spcBef>
                <a:spcPts val="0"/>
              </a:spcBef>
              <a:buClr>
                <a:srgbClr val="FF0000"/>
              </a:buClr>
            </a:pPr>
            <a:r>
              <a:rPr lang="en-US" sz="2400" dirty="0">
                <a:solidFill>
                  <a:srgbClr val="002060"/>
                </a:solidFill>
                <a:latin typeface="Arial"/>
                <a:cs typeface="Arial"/>
              </a:rPr>
              <a:t>Logit with VDC and year fixed effects</a:t>
            </a:r>
          </a:p>
        </p:txBody>
      </p:sp>
      <p:sp>
        <p:nvSpPr>
          <p:cNvPr id="19" name="Rectangle 18"/>
          <p:cNvSpPr/>
          <p:nvPr/>
        </p:nvSpPr>
        <p:spPr bwMode="auto">
          <a:xfrm>
            <a:off x="2273299" y="3349602"/>
            <a:ext cx="2218683" cy="84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600" b="1" dirty="0">
                <a:solidFill>
                  <a:srgbClr val="0070C0"/>
                </a:solidFill>
                <a:latin typeface="Arial"/>
                <a:ea typeface="ＭＳ Ｐゴシック" pitchFamily="-109" charset="-128"/>
                <a:cs typeface="Arial"/>
              </a:rPr>
              <a:t>Mediating variable</a:t>
            </a:r>
            <a:r>
              <a:rPr lang="en-US" sz="1600" b="1" dirty="0">
                <a:solidFill>
                  <a:srgbClr val="0070C0"/>
                </a:solidFill>
                <a:latin typeface="Arial"/>
                <a:cs typeface="Arial"/>
              </a:rPr>
              <a:t>:</a:t>
            </a:r>
          </a:p>
          <a:p>
            <a:r>
              <a:rPr lang="en-US" sz="1600" dirty="0">
                <a:solidFill>
                  <a:srgbClr val="0070C0"/>
                </a:solidFill>
                <a:latin typeface="Arial"/>
                <a:cs typeface="Arial"/>
              </a:rPr>
              <a:t>Wealth quintile (1-5)</a:t>
            </a:r>
          </a:p>
        </p:txBody>
      </p:sp>
      <p:cxnSp>
        <p:nvCxnSpPr>
          <p:cNvPr id="22" name="Straight Arrow Connector 21"/>
          <p:cNvCxnSpPr/>
          <p:nvPr/>
        </p:nvCxnSpPr>
        <p:spPr>
          <a:xfrm flipV="1">
            <a:off x="3616264" y="2772193"/>
            <a:ext cx="0" cy="534823"/>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p:cNvCxnSpPr>
          <p:nvPr/>
        </p:nvCxnSpPr>
        <p:spPr>
          <a:xfrm flipH="1" flipV="1">
            <a:off x="7531100" y="2772193"/>
            <a:ext cx="362070" cy="449283"/>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bwMode="auto">
          <a:xfrm>
            <a:off x="2893710" y="4051939"/>
            <a:ext cx="1979269" cy="63279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600" b="1" dirty="0">
                <a:solidFill>
                  <a:srgbClr val="0070C0"/>
                </a:solidFill>
                <a:latin typeface="Arial"/>
                <a:ea typeface="ＭＳ Ｐゴシック" pitchFamily="-109" charset="-128"/>
                <a:cs typeface="Arial"/>
              </a:rPr>
              <a:t>Interaction term</a:t>
            </a:r>
          </a:p>
          <a:p>
            <a:pPr defTabSz="914400" eaLnBrk="0" fontAlgn="base" hangingPunct="0">
              <a:spcBef>
                <a:spcPct val="0"/>
              </a:spcBef>
              <a:spcAft>
                <a:spcPct val="0"/>
              </a:spcAft>
            </a:pPr>
            <a:r>
              <a:rPr lang="en-US" sz="1600" dirty="0">
                <a:solidFill>
                  <a:srgbClr val="0070C0"/>
                </a:solidFill>
                <a:latin typeface="Arial"/>
                <a:cs typeface="Arial"/>
              </a:rPr>
              <a:t>to test for mediation</a:t>
            </a:r>
          </a:p>
        </p:txBody>
      </p:sp>
      <p:cxnSp>
        <p:nvCxnSpPr>
          <p:cNvPr id="37" name="Straight Arrow Connector 36"/>
          <p:cNvCxnSpPr>
            <a:cxnSpLocks/>
          </p:cNvCxnSpPr>
          <p:nvPr/>
        </p:nvCxnSpPr>
        <p:spPr>
          <a:xfrm flipV="1">
            <a:off x="6330949" y="2772193"/>
            <a:ext cx="449413" cy="53482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itle 3">
            <a:extLst>
              <a:ext uri="{FF2B5EF4-FFF2-40B4-BE49-F238E27FC236}">
                <a16:creationId xmlns:a16="http://schemas.microsoft.com/office/drawing/2014/main" id="{ED0256E6-270A-4626-8D1D-A4E6773A738B}"/>
              </a:ext>
            </a:extLst>
          </p:cNvPr>
          <p:cNvSpPr txBox="1">
            <a:spLocks/>
          </p:cNvSpPr>
          <p:nvPr/>
        </p:nvSpPr>
        <p:spPr>
          <a:xfrm>
            <a:off x="152401" y="409274"/>
            <a:ext cx="8938643" cy="83309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558ED5"/>
                </a:solidFill>
                <a:latin typeface="Arial"/>
                <a:cs typeface="Arial"/>
              </a:rPr>
              <a:t>How is production diversity </a:t>
            </a:r>
          </a:p>
          <a:p>
            <a:r>
              <a:rPr lang="en-US" sz="4000" b="1" dirty="0">
                <a:solidFill>
                  <a:srgbClr val="558ED5"/>
                </a:solidFill>
                <a:latin typeface="Arial"/>
                <a:cs typeface="Arial"/>
              </a:rPr>
              <a:t>linked to diet diversity?</a:t>
            </a:r>
          </a:p>
        </p:txBody>
      </p:sp>
      <p:graphicFrame>
        <p:nvGraphicFramePr>
          <p:cNvPr id="35" name="Table 34">
            <a:extLst>
              <a:ext uri="{FF2B5EF4-FFF2-40B4-BE49-F238E27FC236}">
                <a16:creationId xmlns:a16="http://schemas.microsoft.com/office/drawing/2014/main" id="{A3774246-84D7-4C28-83B0-D182121B97CD}"/>
              </a:ext>
            </a:extLst>
          </p:cNvPr>
          <p:cNvGraphicFramePr>
            <a:graphicFrameLocks noGrp="1"/>
          </p:cNvGraphicFramePr>
          <p:nvPr>
            <p:extLst>
              <p:ext uri="{D42A27DB-BD31-4B8C-83A1-F6EECF244321}">
                <p14:modId xmlns:p14="http://schemas.microsoft.com/office/powerpoint/2010/main" val="179406236"/>
              </p:ext>
            </p:extLst>
          </p:nvPr>
        </p:nvGraphicFramePr>
        <p:xfrm>
          <a:off x="-1" y="-14490"/>
          <a:ext cx="9144000" cy="396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10599067"/>
                    </a:ext>
                  </a:extLst>
                </a:gridCol>
                <a:gridCol w="2286000">
                  <a:extLst>
                    <a:ext uri="{9D8B030D-6E8A-4147-A177-3AD203B41FA5}">
                      <a16:colId xmlns:a16="http://schemas.microsoft.com/office/drawing/2014/main" val="929616477"/>
                    </a:ext>
                  </a:extLst>
                </a:gridCol>
                <a:gridCol w="2286000">
                  <a:extLst>
                    <a:ext uri="{9D8B030D-6E8A-4147-A177-3AD203B41FA5}">
                      <a16:colId xmlns:a16="http://schemas.microsoft.com/office/drawing/2014/main" val="1180266157"/>
                    </a:ext>
                  </a:extLst>
                </a:gridCol>
                <a:gridCol w="2286000">
                  <a:extLst>
                    <a:ext uri="{9D8B030D-6E8A-4147-A177-3AD203B41FA5}">
                      <a16:colId xmlns:a16="http://schemas.microsoft.com/office/drawing/2014/main" val="1339421922"/>
                    </a:ext>
                  </a:extLst>
                </a:gridCol>
              </a:tblGrid>
              <a:tr h="370840">
                <a:tc>
                  <a:txBody>
                    <a:bodyPr/>
                    <a:lstStyle/>
                    <a:p>
                      <a:pPr algn="ctr"/>
                      <a:r>
                        <a:rPr lang="en-US" sz="2000" b="1" dirty="0">
                          <a:solidFill>
                            <a:schemeClr val="bg1"/>
                          </a:solidFill>
                          <a:latin typeface="Arial"/>
                          <a:cs typeface="Arial"/>
                        </a:rPr>
                        <a:t>Motivation</a:t>
                      </a:r>
                    </a:p>
                  </a:txBody>
                  <a:tcPr>
                    <a:solidFill>
                      <a:srgbClr val="C6D9F1"/>
                    </a:solidFill>
                  </a:tcPr>
                </a:tc>
                <a:tc>
                  <a:txBody>
                    <a:bodyPr/>
                    <a:lstStyle/>
                    <a:p>
                      <a:pPr algn="ctr"/>
                      <a:r>
                        <a:rPr lang="en-US" dirty="0">
                          <a:solidFill>
                            <a:schemeClr val="tx2">
                              <a:lumMod val="60000"/>
                              <a:lumOff val="40000"/>
                            </a:schemeClr>
                          </a:solidFill>
                          <a:latin typeface="Arial"/>
                          <a:cs typeface="Arial"/>
                        </a:rPr>
                        <a:t>Method</a:t>
                      </a:r>
                    </a:p>
                  </a:txBody>
                  <a:tcPr>
                    <a:solidFill>
                      <a:srgbClr val="C6D9F1"/>
                    </a:solidFill>
                  </a:tcPr>
                </a:tc>
                <a:tc>
                  <a:txBody>
                    <a:bodyPr/>
                    <a:lstStyle/>
                    <a:p>
                      <a:pPr algn="ctr"/>
                      <a:r>
                        <a:rPr lang="en-US" dirty="0">
                          <a:solidFill>
                            <a:schemeClr val="bg1"/>
                          </a:solidFill>
                          <a:latin typeface="Arial"/>
                          <a:cs typeface="Arial"/>
                        </a:rPr>
                        <a:t>Results</a:t>
                      </a:r>
                    </a:p>
                  </a:txBody>
                  <a:tcPr>
                    <a:solidFill>
                      <a:srgbClr val="C6D9F1"/>
                    </a:solidFill>
                  </a:tcPr>
                </a:tc>
                <a:tc>
                  <a:txBody>
                    <a:bodyPr/>
                    <a:lstStyle/>
                    <a:p>
                      <a:pPr algn="ctr"/>
                      <a:r>
                        <a:rPr lang="en-US" dirty="0">
                          <a:solidFill>
                            <a:schemeClr val="bg1"/>
                          </a:solidFill>
                          <a:latin typeface="Arial"/>
                          <a:cs typeface="Arial"/>
                        </a:rPr>
                        <a:t>Conclusion</a:t>
                      </a:r>
                    </a:p>
                  </a:txBody>
                  <a:tcPr>
                    <a:solidFill>
                      <a:srgbClr val="C6D9F1"/>
                    </a:solidFill>
                  </a:tcPr>
                </a:tc>
                <a:extLst>
                  <a:ext uri="{0D108BD9-81ED-4DB2-BD59-A6C34878D82A}">
                    <a16:rowId xmlns:a16="http://schemas.microsoft.com/office/drawing/2014/main" val="3646719774"/>
                  </a:ext>
                </a:extLst>
              </a:tr>
            </a:tbl>
          </a:graphicData>
        </a:graphic>
      </p:graphicFrame>
    </p:spTree>
    <p:extLst>
      <p:ext uri="{BB962C8B-B14F-4D97-AF65-F5344CB8AC3E}">
        <p14:creationId xmlns:p14="http://schemas.microsoft.com/office/powerpoint/2010/main" val="233209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29774</TotalTime>
  <Words>3259</Words>
  <Application>Microsoft Office PowerPoint</Application>
  <PresentationFormat>On-screen Show (4:3)</PresentationFormat>
  <Paragraphs>638</Paragraphs>
  <Slides>26</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ＭＳ 明朝</vt:lpstr>
      <vt:lpstr>ＭＳ Ｐゴシック</vt:lpstr>
      <vt:lpstr>Arial</vt:lpstr>
      <vt:lpstr>Book Antiqua</vt:lpstr>
      <vt:lpstr>Calibri</vt:lpstr>
      <vt:lpstr>Cambria</vt:lpstr>
      <vt:lpstr>Courier New</vt:lpstr>
      <vt:lpstr>Times New Roman</vt:lpstr>
      <vt:lpstr>Wingdings</vt:lpstr>
      <vt:lpstr>Zapf Dingbats</vt:lpstr>
      <vt:lpstr>Office Theme</vt:lpstr>
      <vt:lpstr>PowerPoint Presentation</vt:lpstr>
      <vt:lpstr>PowerPoint Presentation</vt:lpstr>
      <vt:lpstr>PowerPoint Presentation</vt:lpstr>
      <vt:lpstr>PowerPoint Presentation</vt:lpstr>
      <vt:lpstr>PowerPoint Presentation</vt:lpstr>
      <vt:lpstr>Hypotheses, aims and potential significance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findings</vt:lpstr>
      <vt:lpstr>Implications of the findings</vt:lpstr>
      <vt:lpstr>PowerPoint Presentation</vt:lpstr>
      <vt:lpstr>Categorization of food items consumed by a child into food groups as per FAO </vt:lpstr>
      <vt:lpstr>Categorization of crops and livestock produced by households for food </vt:lpstr>
      <vt:lpstr>PowerPoint Presentation</vt:lpstr>
      <vt:lpstr>Results also control for altitude and zone</vt:lpstr>
      <vt:lpstr>Crop calendar and crops grown</vt:lpstr>
      <vt:lpstr>NLSS: Determining market participation</vt:lpstr>
      <vt:lpstr>PowerPoint Presentation</vt:lpstr>
      <vt:lpstr>PowerPoint Presentation</vt:lpstr>
    </vt:vector>
  </TitlesOfParts>
  <Company>tufts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Prajula Mulmi;William A. Masters</dc:creator>
  <cp:lastModifiedBy>William A. Masters</cp:lastModifiedBy>
  <cp:revision>1515</cp:revision>
  <cp:lastPrinted>2016-08-01T22:19:50Z</cp:lastPrinted>
  <dcterms:created xsi:type="dcterms:W3CDTF">2014-03-20T19:08:08Z</dcterms:created>
  <dcterms:modified xsi:type="dcterms:W3CDTF">2017-07-28T01:15:45Z</dcterms:modified>
</cp:coreProperties>
</file>