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62" r:id="rId6"/>
    <p:sldId id="270" r:id="rId7"/>
    <p:sldId id="261" r:id="rId8"/>
    <p:sldId id="263" r:id="rId9"/>
    <p:sldId id="268" r:id="rId10"/>
    <p:sldId id="264" r:id="rId11"/>
    <p:sldId id="265" r:id="rId12"/>
    <p:sldId id="266" r:id="rId13"/>
    <p:sldId id="267" r:id="rId14"/>
    <p:sldId id="269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E9E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70" autoAdjust="0"/>
  </p:normalViewPr>
  <p:slideViewPr>
    <p:cSldViewPr snapToGrid="0">
      <p:cViewPr varScale="1">
        <p:scale>
          <a:sx n="105" d="100"/>
          <a:sy n="105" d="100"/>
        </p:scale>
        <p:origin x="-96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74DB8F-969B-4FA6-87D2-C948462903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4B6E503-2B40-499C-BA6E-45C59AE43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074B8D-4825-4009-8FA0-24CC19AD0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5FD2-4A54-4A48-8666-5720DD817A61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A034CF-FC8C-4AE3-9C47-2947B46FB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D3FEFC-3A83-47A9-8E14-3E103E9B0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0EDF-B4B0-404C-8477-6FA340D92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850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0670C8-5642-4618-B34E-D9EB1DFC7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08998C7-A767-4F7A-B9F4-B1B9BEFD37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7328B4-52D5-4F35-BC8D-75818DBFB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5FD2-4A54-4A48-8666-5720DD817A61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05E2D6-DAA5-4FD1-8C42-763A07088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13F578-42A0-49A2-AE14-25669EBDC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0EDF-B4B0-404C-8477-6FA340D92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79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A7AA6F2-5B15-4CED-A9F4-1277EEFB2A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05C4FE0-F2A7-422C-9367-69996DBCD8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07262D-2EBC-4024-837C-C5C2A7F10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5FD2-4A54-4A48-8666-5720DD817A61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ABA15D-D95A-4D58-8E9B-832838B7D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63B556-1EEB-4E64-9B4B-35F7E177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0EDF-B4B0-404C-8477-6FA340D92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48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F1E5C8-F91A-43FF-855B-9E223A4CE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6ADEF9-55B6-42B1-9EB7-DD36DE629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148896-5795-402F-AED9-2A4D9F9A9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5FD2-4A54-4A48-8666-5720DD817A61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725B01-282D-4228-BAC6-233190E0A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0B9972-FAA8-4D00-97A6-48F7D3CCD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0EDF-B4B0-404C-8477-6FA340D92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55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723E37-0914-4E65-BF40-8E260AA20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8CDDBF-8413-4835-AC8F-A3CCC6622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83C3EC-43CF-47D9-8563-E81E31B4E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5FD2-4A54-4A48-8666-5720DD817A61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578D7B-F468-4D2B-8B0F-9B1FA32BD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4C8722-BA50-4CEE-815C-3A550A936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0EDF-B4B0-404C-8477-6FA340D92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94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1B8EB6-C131-4D0D-B2A6-2F03AA7F3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C44DEE-1F11-4699-963B-A0D2DDA64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603A2EF-23DE-4181-A51C-E0938326F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B26BBF0-65D7-4ECB-97D2-D6880FBA9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5FD2-4A54-4A48-8666-5720DD817A61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87675EF-3F28-40C0-B529-FF1093287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C9117CA-CE02-4558-A768-6023C2942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0EDF-B4B0-404C-8477-6FA340D92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08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DDA7E6-6030-471B-BFED-C29B588BA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99953CE-D6A6-4982-A772-DEBEB4D32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C25BB75-6A11-42FD-9731-47018BBE9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BA75B61-8519-491E-8470-303DAFB857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3B4E192-D70D-4F68-8885-7331257025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D64E51A-478E-4F52-B80C-39D9D7E06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5FD2-4A54-4A48-8666-5720DD817A61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2D249F4-65A1-4A0A-A403-73D2C1C99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A4D4B9E-31AD-40A7-87A9-AB76A1AF9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0EDF-B4B0-404C-8477-6FA340D92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49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3EF11F-6994-476F-9A2E-2B04CC2B3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AB2B2C1-56BA-4A9B-B691-3D174E913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5FD2-4A54-4A48-8666-5720DD817A61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B7CF83C-C96E-42E9-A220-3C3CE16C5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E3F8CC5-235B-45C4-B471-23A8287A2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0EDF-B4B0-404C-8477-6FA340D92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03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AB7F872-DF30-4EBD-A5E5-38E00BFD8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5FD2-4A54-4A48-8666-5720DD817A61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0BFABBE-195E-455A-A7BB-2383BC7C8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392F757-1E7C-47E5-8945-871725BC5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0EDF-B4B0-404C-8477-6FA340D92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39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5AFAD0-D111-41BD-A600-99C769EF9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E31DF9-B106-4F22-877E-B3288721F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7A41B94-FD14-4670-831A-BD4B7755D1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430FF65-EB51-4ED3-8759-EB096F77E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5FD2-4A54-4A48-8666-5720DD817A61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477C287-82BA-4B81-8067-F7F2ED706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996D218-23BC-4DA7-BC13-5CA699F11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0EDF-B4B0-404C-8477-6FA340D92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53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4F1E09-42CC-4F14-A413-D843B86BB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EF4F854-161C-4A24-91C7-4C8D1B43C2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60E25BF-2860-4BD6-A0E9-B242C5B80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85E0C42-1823-4D67-899C-4F1CD2C04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5FD2-4A54-4A48-8666-5720DD817A61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F1C90A-4822-4D80-8A53-91C87664C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C17D67F-96F1-4795-8AD6-0B7C6CAA1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0EDF-B4B0-404C-8477-6FA340D92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648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5A63197-B0AC-4847-9D6C-9934E3779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A36042D-4FAF-4923-821B-BA0B4E92C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A52BF3-5ED5-42B8-84CA-F3A3637A72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85FD2-4A54-4A48-8666-5720DD817A61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032777-09EA-4B91-A1C5-08B043FDBC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DB93A5-1E7B-4B1E-A68C-37E83F8DB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E0EDF-B4B0-404C-8477-6FA340D92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75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7724CC-77C2-4EDC-A8F8-D302F065F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6" y="478986"/>
            <a:ext cx="12068174" cy="2106011"/>
          </a:xfrm>
        </p:spPr>
        <p:txBody>
          <a:bodyPr>
            <a:noAutofit/>
          </a:bodyPr>
          <a:lstStyle/>
          <a:p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400" b="1" dirty="0"/>
              <a:t>The ARENA research agenda on </a:t>
            </a:r>
            <a:br>
              <a:rPr lang="en-US" sz="4400" b="1" dirty="0"/>
            </a:br>
            <a:r>
              <a:rPr lang="en-US" sz="4400" b="1" dirty="0"/>
              <a:t>diet quality from 6 to 24 months:</a:t>
            </a:r>
            <a:br>
              <a:rPr lang="en-US" sz="4400" b="1" dirty="0"/>
            </a:br>
            <a:r>
              <a:rPr lang="en-US" sz="4400" b="1" dirty="0"/>
              <a:t>Evidence from 67,241 children in 39 countries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735767A-0916-4C33-AB63-02849C5E3D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0553" y="3019892"/>
            <a:ext cx="10058517" cy="865197"/>
          </a:xfrm>
        </p:spPr>
        <p:txBody>
          <a:bodyPr>
            <a:noAutofit/>
          </a:bodyPr>
          <a:lstStyle/>
          <a:p>
            <a:r>
              <a:rPr lang="en-US" dirty="0">
                <a:latin typeface="+mj-lt"/>
              </a:rPr>
              <a:t>Samira Choudhury (PhD candidate, University of Adelaide),</a:t>
            </a:r>
          </a:p>
          <a:p>
            <a:r>
              <a:rPr lang="en-US" dirty="0">
                <a:latin typeface="+mj-lt"/>
              </a:rPr>
              <a:t>Derek Headey (IFPRI) and William A. Masters (Tufts University)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88754A43-ACB2-417C-AFF6-6F7DAF71C3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11"/>
          <a:stretch/>
        </p:blipFill>
        <p:spPr bwMode="auto">
          <a:xfrm>
            <a:off x="8324276" y="5647233"/>
            <a:ext cx="2381823" cy="872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AE0D4BB-93C7-44C9-97C7-7657A6C9F2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080" y="5647233"/>
            <a:ext cx="1647825" cy="9003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94E99F6-9DF4-4B5D-A1EE-D291B880BA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68" b="20193"/>
          <a:stretch/>
        </p:blipFill>
        <p:spPr>
          <a:xfrm>
            <a:off x="1320362" y="5647233"/>
            <a:ext cx="2979025" cy="1042465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DD53E9F0-4979-4A61-8385-1E1E8D278BE8}"/>
              </a:ext>
            </a:extLst>
          </p:cNvPr>
          <p:cNvSpPr txBox="1">
            <a:spLocks/>
          </p:cNvSpPr>
          <p:nvPr/>
        </p:nvSpPr>
        <p:spPr>
          <a:xfrm>
            <a:off x="321527" y="4319984"/>
            <a:ext cx="11577520" cy="6901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Exploratory results for discussion with ARENA collaborators, 14 September 2017</a:t>
            </a:r>
          </a:p>
        </p:txBody>
      </p:sp>
    </p:spTree>
    <p:extLst>
      <p:ext uri="{BB962C8B-B14F-4D97-AF65-F5344CB8AC3E}">
        <p14:creationId xmlns:p14="http://schemas.microsoft.com/office/powerpoint/2010/main" val="249651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FAA126-4906-45A7-BE79-96081083E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174625"/>
            <a:ext cx="11306175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Some determinants of CDD are clearly non-linear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C6AC480-9BEC-4E41-9A1A-9EBDB79FBA88}"/>
              </a:ext>
            </a:extLst>
          </p:cNvPr>
          <p:cNvSpPr/>
          <p:nvPr/>
        </p:nvSpPr>
        <p:spPr>
          <a:xfrm>
            <a:off x="660466" y="6438899"/>
            <a:ext cx="77247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ea typeface="Calibri" panose="020F0502020204030204" pitchFamily="34" charset="0"/>
              </a:rPr>
              <a:t>Notes: Total sample is 67,244 children in 39 countries, from DHS Phase 5 &amp; 6 data</a:t>
            </a:r>
            <a:endParaRPr lang="en-US" sz="1400" dirty="0"/>
          </a:p>
        </p:txBody>
      </p:sp>
      <p:pic>
        <p:nvPicPr>
          <p:cNvPr id="7" name="Picture 6" descr="\\UOFA\USERS$\users9\a1655999\Desktop\new graphs tables DHS\mothers schooling.tif">
            <a:extLst>
              <a:ext uri="{FF2B5EF4-FFF2-40B4-BE49-F238E27FC236}">
                <a16:creationId xmlns:a16="http://schemas.microsoft.com/office/drawing/2014/main" xmlns="" id="{3AE810D4-A5C9-432D-9ED2-5B99A0912EE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666875"/>
            <a:ext cx="5343525" cy="477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\\UOFA\USERS$\users9\a1655999\Desktop\new graphs tables DHS\Fig 2.2 fathers educ.tif">
            <a:extLst>
              <a:ext uri="{FF2B5EF4-FFF2-40B4-BE49-F238E27FC236}">
                <a16:creationId xmlns:a16="http://schemas.microsoft.com/office/drawing/2014/main" xmlns="" id="{9C79433C-BCE7-4E80-BD2C-49CD101732C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1666875"/>
            <a:ext cx="5566410" cy="4491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918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FAA126-4906-45A7-BE79-96081083E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174625"/>
            <a:ext cx="11306175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Our aim is to investigate modifiable factors, </a:t>
            </a:r>
            <a:br>
              <a:rPr lang="en-US" sz="4000" b="1" dirty="0"/>
            </a:br>
            <a:r>
              <a:rPr lang="en-US" sz="4000" b="1" dirty="0"/>
              <a:t>like market access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C6AC480-9BEC-4E41-9A1A-9EBDB79FBA88}"/>
              </a:ext>
            </a:extLst>
          </p:cNvPr>
          <p:cNvSpPr/>
          <p:nvPr/>
        </p:nvSpPr>
        <p:spPr>
          <a:xfrm>
            <a:off x="2800350" y="6573202"/>
            <a:ext cx="77247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ea typeface="Calibri" panose="020F0502020204030204" pitchFamily="34" charset="0"/>
              </a:rPr>
              <a:t>Notes: Total sample is 67,244 children in 39 countries, from DHS Phase 5 &amp; 6 data</a:t>
            </a:r>
            <a:endParaRPr lang="en-US" sz="1400" dirty="0"/>
          </a:p>
        </p:txBody>
      </p:sp>
      <p:pic>
        <p:nvPicPr>
          <p:cNvPr id="7" name="Picture 6" descr="\\UOFA\USERS$\users9\a1655999\Desktop\new graphs tables DHS\Fig 3 travel time.tif">
            <a:extLst>
              <a:ext uri="{FF2B5EF4-FFF2-40B4-BE49-F238E27FC236}">
                <a16:creationId xmlns:a16="http://schemas.microsoft.com/office/drawing/2014/main" xmlns="" id="{ACFDF674-01DB-4881-9F99-414680E89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765" y="1499235"/>
            <a:ext cx="6972300" cy="5074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590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FAA126-4906-45A7-BE79-96081083E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174625"/>
            <a:ext cx="11306175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Our aim is to investigate modifiable factors, </a:t>
            </a:r>
            <a:br>
              <a:rPr lang="en-US" sz="4000" b="1" dirty="0"/>
            </a:br>
            <a:r>
              <a:rPr lang="en-US" sz="4000" b="1" dirty="0"/>
              <a:t>like market access and electrification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C6AC480-9BEC-4E41-9A1A-9EBDB79FBA88}"/>
              </a:ext>
            </a:extLst>
          </p:cNvPr>
          <p:cNvSpPr/>
          <p:nvPr/>
        </p:nvSpPr>
        <p:spPr>
          <a:xfrm>
            <a:off x="2800350" y="6573202"/>
            <a:ext cx="77247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ea typeface="Calibri" panose="020F0502020204030204" pitchFamily="34" charset="0"/>
              </a:rPr>
              <a:t>Notes: Total sample is 67,244 children in 39 countries, from DHS Phase 5 &amp; 6 data</a:t>
            </a:r>
            <a:endParaRPr lang="en-US" sz="1400" dirty="0"/>
          </a:p>
        </p:txBody>
      </p:sp>
      <p:pic>
        <p:nvPicPr>
          <p:cNvPr id="6" name="Picture 5" descr="\\UOFA\USERS$\users9\a1655999\Desktop\new graphs tables DHS\night lights intensity index.tif">
            <a:extLst>
              <a:ext uri="{FF2B5EF4-FFF2-40B4-BE49-F238E27FC236}">
                <a16:creationId xmlns:a16="http://schemas.microsoft.com/office/drawing/2014/main" xmlns="" id="{C9DACBCF-EDEE-49C4-8D04-FB83CCB4E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465" y="1498282"/>
            <a:ext cx="6972300" cy="5074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748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FAA126-4906-45A7-BE79-96081083E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174625"/>
            <a:ext cx="11306175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Our aim is to investigate modifiable factors, </a:t>
            </a:r>
            <a:br>
              <a:rPr lang="en-US" sz="4000" b="1" dirty="0"/>
            </a:br>
            <a:r>
              <a:rPr lang="en-US" sz="4000" b="1" dirty="0"/>
              <a:t>while taking account of </a:t>
            </a:r>
            <a:r>
              <a:rPr lang="en-US" sz="4000" b="1" dirty="0" err="1"/>
              <a:t>agroclimatic</a:t>
            </a:r>
            <a:r>
              <a:rPr lang="en-US" sz="4000" b="1" dirty="0"/>
              <a:t> constraints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C6AC480-9BEC-4E41-9A1A-9EBDB79FBA88}"/>
              </a:ext>
            </a:extLst>
          </p:cNvPr>
          <p:cNvSpPr/>
          <p:nvPr/>
        </p:nvSpPr>
        <p:spPr>
          <a:xfrm>
            <a:off x="2800350" y="6573202"/>
            <a:ext cx="77247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ea typeface="Calibri" panose="020F0502020204030204" pitchFamily="34" charset="0"/>
              </a:rPr>
              <a:t>Notes: Total sample is 67,244 children in 39 countries, from DHS Phase 5 &amp; 6 data</a:t>
            </a:r>
            <a:endParaRPr lang="en-US" sz="1400" dirty="0"/>
          </a:p>
        </p:txBody>
      </p:sp>
      <p:pic>
        <p:nvPicPr>
          <p:cNvPr id="7" name="Picture 6" descr="\\UOFA\USERS$\users9\a1655999\Desktop\new graphs tables DHS\avg rainfall.tif">
            <a:extLst>
              <a:ext uri="{FF2B5EF4-FFF2-40B4-BE49-F238E27FC236}">
                <a16:creationId xmlns:a16="http://schemas.microsoft.com/office/drawing/2014/main" xmlns="" id="{3554C380-A41C-4AD6-A563-EE540C999F5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" y="1811973"/>
            <a:ext cx="5810250" cy="422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\\UOFA\USERS$\users9\a1655999\Desktop\new graphs tables DHS\avg temp.tif">
            <a:extLst>
              <a:ext uri="{FF2B5EF4-FFF2-40B4-BE49-F238E27FC236}">
                <a16:creationId xmlns:a16="http://schemas.microsoft.com/office/drawing/2014/main" xmlns="" id="{27BC0A3E-9DF3-4F2C-81C2-05FA0DF4A80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3" y="1811973"/>
            <a:ext cx="5810250" cy="422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596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FAA126-4906-45A7-BE79-96081083E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174625"/>
            <a:ext cx="11306175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Our aim is to investigate modifiable factors, </a:t>
            </a:r>
            <a:br>
              <a:rPr lang="en-US" sz="4000" b="1" dirty="0"/>
            </a:br>
            <a:r>
              <a:rPr lang="en-US" sz="4000" b="1" dirty="0"/>
              <a:t>including heterogeneity to inform targeting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86CF603B-7982-44CD-B87C-34FA6C415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96550" cy="4351338"/>
          </a:xfrm>
        </p:spPr>
        <p:txBody>
          <a:bodyPr/>
          <a:lstStyle/>
          <a:p>
            <a:r>
              <a:rPr lang="en-US" dirty="0"/>
              <a:t>Exploratory regressions</a:t>
            </a:r>
          </a:p>
          <a:p>
            <a:pPr lvl="1"/>
            <a:r>
              <a:rPr lang="en-US" dirty="0"/>
              <a:t>Control for wealth, schooling, agroecological and demographic factors</a:t>
            </a:r>
          </a:p>
          <a:p>
            <a:pPr lvl="1"/>
            <a:r>
              <a:rPr lang="en-US" dirty="0"/>
              <a:t>Focus on health access, market access, breastfeeding and gender roles, and agricultural productivity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Results shown are from horserace-type exploratory regressions, to identify stylized facts that point to potentially causal relationships for further study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All errors are clustered at level of DHS enumeration area (villages)</a:t>
            </a:r>
          </a:p>
          <a:p>
            <a:pPr lvl="1"/>
            <a:r>
              <a:rPr lang="en-US" dirty="0"/>
              <a:t>All results control for child age, country and year fixed effects</a:t>
            </a:r>
          </a:p>
          <a:p>
            <a:pPr lvl="1"/>
            <a:r>
              <a:rPr lang="en-US" dirty="0"/>
              <a:t>Explore sensitive to child age range (as diets diversify more at older ages)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83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7A3A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7A3A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7A3A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600A9B-110B-45EF-BCE6-23541C98D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136526"/>
            <a:ext cx="10337571" cy="949324"/>
          </a:xfrm>
        </p:spPr>
        <p:txBody>
          <a:bodyPr>
            <a:noAutofit/>
          </a:bodyPr>
          <a:lstStyle/>
          <a:p>
            <a:r>
              <a:rPr lang="en-US" sz="2800" b="1" dirty="0"/>
              <a:t>Correlates of child diet diversity across 47 DHS surveys in 39 countries, for 67,241 children from 2006 to 2013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A1B657E2-1790-4B72-97D1-72A008E440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988560"/>
              </p:ext>
            </p:extLst>
          </p:nvPr>
        </p:nvGraphicFramePr>
        <p:xfrm>
          <a:off x="452585" y="1219200"/>
          <a:ext cx="4800600" cy="396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xmlns="" val="417514026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3754295103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algn="l" fontAlgn="ctr">
                        <a:tabLst>
                          <a:tab pos="3600450" algn="r"/>
                        </a:tabLst>
                      </a:pPr>
                      <a:r>
                        <a:rPr lang="en-US" sz="1400" u="none" strike="noStrike" dirty="0">
                          <a:effectLst/>
                        </a:rPr>
                        <a:t> 	Child age: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>
                          <a:effectLst/>
                        </a:rPr>
                        <a:t>6-23 mo.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2745965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(1)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1119564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400" u="none" strike="noStrike">
                          <a:effectLst/>
                        </a:rPr>
                        <a:t>Household wealth (quintile)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>
                          <a:effectLst/>
                        </a:rPr>
                        <a:t>0.167***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290276417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822441697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Maternal some primary schooling (1-6 years)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>
                          <a:effectLst/>
                        </a:rPr>
                        <a:t>0.142***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61373987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Maternal some secondary schooling (7-9 years)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>
                          <a:effectLst/>
                        </a:rPr>
                        <a:t>0.317***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131049218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Maternal some tertiary schooling (10-plus years)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>
                          <a:effectLst/>
                        </a:rPr>
                        <a:t>0.516***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50615586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Paternal some primary schooling (1-6 years)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>
                          <a:effectLst/>
                        </a:rPr>
                        <a:t>0.117***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8971191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Paternal some secondary schooling (7-9 years)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>
                          <a:effectLst/>
                        </a:rPr>
                        <a:t>0.164***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68567585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Paternal some tertiary schooling (10-plus years)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>
                          <a:effectLst/>
                        </a:rPr>
                        <a:t>0.215***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25453747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400" u="none" strike="noStrike">
                          <a:effectLst/>
                        </a:rPr>
                        <a:t>Father’s occupation is non-agricultural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>
                          <a:effectLst/>
                        </a:rPr>
                        <a:t>-0.037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82012253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156175729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400" u="none" strike="noStrike">
                          <a:effectLst/>
                        </a:rPr>
                        <a:t>Child was breastfed immediately 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>
                          <a:effectLst/>
                        </a:rPr>
                        <a:t>0.077***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21564986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8159846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400" u="none" strike="noStrike">
                          <a:effectLst/>
                        </a:rPr>
                        <a:t>Health access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>
                          <a:effectLst/>
                        </a:rPr>
                        <a:t>0.281***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529846928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Mother can decide on own healthcare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 dirty="0">
                          <a:effectLst/>
                        </a:rPr>
                        <a:t>-0.022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59819867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51B6C0F9-D35A-441D-92EA-B3EC63208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540858"/>
              </p:ext>
            </p:extLst>
          </p:nvPr>
        </p:nvGraphicFramePr>
        <p:xfrm>
          <a:off x="5291285" y="1219200"/>
          <a:ext cx="1981200" cy="396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3300">
                  <a:extLst>
                    <a:ext uri="{9D8B030D-6E8A-4147-A177-3AD203B41FA5}">
                      <a16:colId xmlns:a16="http://schemas.microsoft.com/office/drawing/2014/main" xmlns="" val="1599677289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xmlns="" val="170001321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 dirty="0">
                          <a:effectLst/>
                        </a:rPr>
                        <a:t>6-11 mo.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 dirty="0">
                          <a:effectLst/>
                        </a:rPr>
                        <a:t>12-23 mo.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393554875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(2)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(3)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04954434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 dirty="0">
                          <a:effectLst/>
                        </a:rPr>
                        <a:t>0.126***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>
                          <a:effectLst/>
                        </a:rPr>
                        <a:t>0.193***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41611120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223821075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>
                          <a:effectLst/>
                        </a:rPr>
                        <a:t>0.106***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>
                          <a:effectLst/>
                        </a:rPr>
                        <a:t>0.179***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45666192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>
                          <a:effectLst/>
                        </a:rPr>
                        <a:t>0.203***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>
                          <a:effectLst/>
                        </a:rPr>
                        <a:t>0.400***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800464129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>
                          <a:effectLst/>
                        </a:rPr>
                        <a:t>0.377***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>
                          <a:effectLst/>
                        </a:rPr>
                        <a:t>0.617***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85736333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>
                          <a:effectLst/>
                        </a:rPr>
                        <a:t>0.086**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>
                          <a:effectLst/>
                        </a:rPr>
                        <a:t>0.132***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54568557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>
                          <a:effectLst/>
                        </a:rPr>
                        <a:t>0.125**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>
                          <a:effectLst/>
                        </a:rPr>
                        <a:t>0.183***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606523315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>
                          <a:effectLst/>
                        </a:rPr>
                        <a:t>0.158***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>
                          <a:effectLst/>
                        </a:rPr>
                        <a:t>0.248***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2557842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>
                          <a:effectLst/>
                        </a:rPr>
                        <a:t>-0.097**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>
                          <a:effectLst/>
                        </a:rPr>
                        <a:t>0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391222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657825497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>
                          <a:effectLst/>
                        </a:rPr>
                        <a:t>0.03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>
                          <a:effectLst/>
                        </a:rPr>
                        <a:t>0.104***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8571925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025779338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>
                          <a:effectLst/>
                        </a:rPr>
                        <a:t>0.288***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>
                          <a:effectLst/>
                        </a:rPr>
                        <a:t>0.219***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10998915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 dirty="0">
                          <a:effectLst/>
                        </a:rPr>
                        <a:t>0.011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 dirty="0">
                          <a:effectLst/>
                        </a:rPr>
                        <a:t>-0.04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10733971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60FCA7F5-D76D-4390-A60B-1E1DF13AE2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566575"/>
              </p:ext>
            </p:extLst>
          </p:nvPr>
        </p:nvGraphicFramePr>
        <p:xfrm>
          <a:off x="7310585" y="1219200"/>
          <a:ext cx="977900" cy="4210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7900">
                  <a:extLst>
                    <a:ext uri="{9D8B030D-6E8A-4147-A177-3AD203B41FA5}">
                      <a16:colId xmlns:a16="http://schemas.microsoft.com/office/drawing/2014/main" xmlns="" val="4177277527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 dirty="0">
                          <a:effectLst/>
                        </a:rPr>
                        <a:t>12-23 mo.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4942947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075158606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>
                          <a:effectLst/>
                        </a:rPr>
                        <a:t>0.169***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131266877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275902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 dirty="0">
                          <a:effectLst/>
                        </a:rPr>
                        <a:t>0.208***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106099626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>
                          <a:effectLst/>
                        </a:rPr>
                        <a:t>0.360***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68378057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>
                          <a:effectLst/>
                        </a:rPr>
                        <a:t>0.504***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94690559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>
                          <a:effectLst/>
                        </a:rPr>
                        <a:t>0.203***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72580594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>
                          <a:effectLst/>
                        </a:rPr>
                        <a:t>0.205**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44378542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>
                          <a:effectLst/>
                        </a:rPr>
                        <a:t>0.316***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54370855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>
                          <a:effectLst/>
                        </a:rPr>
                        <a:t>-0.022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697830355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217391617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>
                          <a:effectLst/>
                        </a:rPr>
                        <a:t>0.133***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57796940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959613637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>
                          <a:effectLst/>
                        </a:rPr>
                        <a:t>0.162**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884668296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>
                          <a:effectLst/>
                        </a:rPr>
                        <a:t>-0.170***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336566435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 dirty="0">
                          <a:effectLst/>
                        </a:rPr>
                        <a:t>0.047**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064147820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AE12EF1-43DE-4A90-A3E7-5BA44394862C}"/>
              </a:ext>
            </a:extLst>
          </p:cNvPr>
          <p:cNvSpPr/>
          <p:nvPr/>
        </p:nvSpPr>
        <p:spPr>
          <a:xfrm>
            <a:off x="452585" y="5181600"/>
            <a:ext cx="3781425" cy="286232"/>
          </a:xfrm>
          <a:prstGeom prst="rect">
            <a:avLst/>
          </a:prstGeom>
          <a:solidFill>
            <a:srgbClr val="E9EBF5"/>
          </a:solidFill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 Wealth * Mother can decide on own healthcare</a:t>
            </a:r>
            <a:r>
              <a:rPr lang="en-US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8B4D313-39D6-4D07-8BA0-5FB50DCD3AC0}"/>
              </a:ext>
            </a:extLst>
          </p:cNvPr>
          <p:cNvSpPr txBox="1"/>
          <p:nvPr/>
        </p:nvSpPr>
        <p:spPr>
          <a:xfrm>
            <a:off x="8288485" y="1696824"/>
            <a:ext cx="39035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Household wealth is important, about same effect size as maternal primary but smaller than maternal secondary schooling.</a:t>
            </a:r>
          </a:p>
          <a:p>
            <a:pPr marL="169863" indent="-169863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Both maternal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&amp; paternal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schooling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effects larger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at 12-23 than 6-11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mo.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marL="169863" indent="-169863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Nonfarm occupation is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negatively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linked to CDD but only at 6-11 mo.</a:t>
            </a:r>
          </a:p>
          <a:p>
            <a:pPr marL="169863" indent="-169863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Immediate breastfeeding is positively linked to CDD later, at 12-23 mo.</a:t>
            </a:r>
          </a:p>
          <a:p>
            <a:pPr marL="169863" indent="-169863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Health access has a large effect size</a:t>
            </a:r>
          </a:p>
          <a:p>
            <a:pPr marL="169863" indent="-169863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Mother’s decision-making does not have additional significance beyond schooling and other variables</a:t>
            </a:r>
          </a:p>
          <a:p>
            <a:pPr marL="169863" indent="-169863"/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    except at higher wealth levels </a:t>
            </a:r>
          </a:p>
          <a:p>
            <a:pPr marL="169863" indent="-169863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	(4</a:t>
            </a:r>
            <a:r>
              <a:rPr lang="en-US" baseline="30000" dirty="0">
                <a:solidFill>
                  <a:schemeClr val="accent5">
                    <a:lumMod val="50000"/>
                  </a:schemeClr>
                </a:solidFill>
              </a:rPr>
              <a:t>th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and 5</a:t>
            </a:r>
            <a:r>
              <a:rPr lang="en-US" baseline="30000" dirty="0">
                <a:solidFill>
                  <a:schemeClr val="accent5">
                    <a:lumMod val="50000"/>
                  </a:schemeClr>
                </a:solidFill>
              </a:rPr>
              <a:t>th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quintiles of asset index)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04E16013-F45D-4424-9A44-E1D004C5570E}"/>
              </a:ext>
            </a:extLst>
          </p:cNvPr>
          <p:cNvSpPr/>
          <p:nvPr/>
        </p:nvSpPr>
        <p:spPr>
          <a:xfrm>
            <a:off x="4308049" y="1696824"/>
            <a:ext cx="903861" cy="1244339"/>
          </a:xfrm>
          <a:prstGeom prst="round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8267F424-9816-4174-A40F-BB0B8DC66801}"/>
              </a:ext>
            </a:extLst>
          </p:cNvPr>
          <p:cNvSpPr/>
          <p:nvPr/>
        </p:nvSpPr>
        <p:spPr>
          <a:xfrm>
            <a:off x="5347535" y="2216869"/>
            <a:ext cx="1845117" cy="1459585"/>
          </a:xfrm>
          <a:prstGeom prst="round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7F4C49BB-192D-4AD6-BD02-C644C1A1F153}"/>
              </a:ext>
            </a:extLst>
          </p:cNvPr>
          <p:cNvSpPr/>
          <p:nvPr/>
        </p:nvSpPr>
        <p:spPr>
          <a:xfrm>
            <a:off x="5347534" y="3693833"/>
            <a:ext cx="1845117" cy="231941"/>
          </a:xfrm>
          <a:prstGeom prst="round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CEC0DAA7-75F5-47B8-892D-C452DC4EA1AB}"/>
              </a:ext>
            </a:extLst>
          </p:cNvPr>
          <p:cNvSpPr/>
          <p:nvPr/>
        </p:nvSpPr>
        <p:spPr>
          <a:xfrm>
            <a:off x="4308050" y="4197085"/>
            <a:ext cx="2884602" cy="231941"/>
          </a:xfrm>
          <a:prstGeom prst="round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6423221D-7793-48E9-874F-C427E7D60312}"/>
              </a:ext>
            </a:extLst>
          </p:cNvPr>
          <p:cNvSpPr/>
          <p:nvPr/>
        </p:nvSpPr>
        <p:spPr>
          <a:xfrm>
            <a:off x="4308049" y="4700337"/>
            <a:ext cx="2875757" cy="231941"/>
          </a:xfrm>
          <a:prstGeom prst="round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1F2A3B9D-E238-417A-AA8D-BA43675E386B}"/>
              </a:ext>
            </a:extLst>
          </p:cNvPr>
          <p:cNvSpPr/>
          <p:nvPr/>
        </p:nvSpPr>
        <p:spPr>
          <a:xfrm>
            <a:off x="4308049" y="4934240"/>
            <a:ext cx="2875757" cy="231941"/>
          </a:xfrm>
          <a:prstGeom prst="round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F2EEAE2C-015B-4BEE-93F2-73E405AAF7C4}"/>
              </a:ext>
            </a:extLst>
          </p:cNvPr>
          <p:cNvSpPr/>
          <p:nvPr/>
        </p:nvSpPr>
        <p:spPr>
          <a:xfrm>
            <a:off x="7337360" y="4635424"/>
            <a:ext cx="959963" cy="832408"/>
          </a:xfrm>
          <a:prstGeom prst="round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xmlns="" id="{F26AC427-6D6D-4ED7-B390-D2524E72B6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366858"/>
              </p:ext>
            </p:extLst>
          </p:nvPr>
        </p:nvGraphicFramePr>
        <p:xfrm>
          <a:off x="443854" y="5509260"/>
          <a:ext cx="4800600" cy="247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xmlns="" val="485946908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377839672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400" u="none" strike="noStrike" dirty="0">
                          <a:effectLst/>
                        </a:rPr>
                        <a:t>Observations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 dirty="0">
                          <a:effectLst/>
                        </a:rPr>
                        <a:t>67,241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432737204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xmlns="" id="{3BAC5499-6359-4350-9EBF-23557179AE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690098"/>
              </p:ext>
            </p:extLst>
          </p:nvPr>
        </p:nvGraphicFramePr>
        <p:xfrm>
          <a:off x="5261917" y="5512306"/>
          <a:ext cx="1981200" cy="247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3300">
                  <a:extLst>
                    <a:ext uri="{9D8B030D-6E8A-4147-A177-3AD203B41FA5}">
                      <a16:colId xmlns:a16="http://schemas.microsoft.com/office/drawing/2014/main" xmlns="" val="973439334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xmlns="" val="557652852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 dirty="0">
                          <a:effectLst/>
                        </a:rPr>
                        <a:t>24,182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 dirty="0">
                          <a:effectLst/>
                        </a:rPr>
                        <a:t>43,059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17873953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xmlns="" id="{0C882691-3F2B-42ED-99F8-8084017914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471378"/>
              </p:ext>
            </p:extLst>
          </p:nvPr>
        </p:nvGraphicFramePr>
        <p:xfrm>
          <a:off x="7272485" y="5509260"/>
          <a:ext cx="977900" cy="247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7900">
                  <a:extLst>
                    <a:ext uri="{9D8B030D-6E8A-4147-A177-3AD203B41FA5}">
                      <a16:colId xmlns:a16="http://schemas.microsoft.com/office/drawing/2014/main" xmlns="" val="557652852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 dirty="0">
                          <a:effectLst/>
                        </a:rPr>
                        <a:t>43,059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17873953"/>
                  </a:ext>
                </a:extLst>
              </a:tr>
            </a:tbl>
          </a:graphicData>
        </a:graphic>
      </p:graphicFrame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FD722BC3-24B5-4FA1-A2A9-B6C847D17077}"/>
              </a:ext>
            </a:extLst>
          </p:cNvPr>
          <p:cNvSpPr/>
          <p:nvPr/>
        </p:nvSpPr>
        <p:spPr>
          <a:xfrm>
            <a:off x="371622" y="6067250"/>
            <a:ext cx="77247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ea typeface="Calibri" panose="020F0502020204030204" pitchFamily="34" charset="0"/>
              </a:rPr>
              <a:t>Notes: All results include controls for </a:t>
            </a:r>
            <a:r>
              <a:rPr lang="en-AU" sz="1400" dirty="0" err="1">
                <a:ea typeface="Calibri" panose="020F0502020204030204" pitchFamily="34" charset="0"/>
              </a:rPr>
              <a:t>agroclimatic</a:t>
            </a:r>
            <a:r>
              <a:rPr lang="en-AU" sz="1400" dirty="0">
                <a:ea typeface="Calibri" panose="020F0502020204030204" pitchFamily="34" charset="0"/>
              </a:rPr>
              <a:t> and demographic variables (not shown).</a:t>
            </a:r>
            <a:endParaRPr lang="en-US" sz="14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5C650EEE-BF77-48FE-AB38-C9569C0EF160}"/>
              </a:ext>
            </a:extLst>
          </p:cNvPr>
          <p:cNvSpPr/>
          <p:nvPr/>
        </p:nvSpPr>
        <p:spPr>
          <a:xfrm>
            <a:off x="371622" y="6296521"/>
            <a:ext cx="77247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ea typeface="Calibri" panose="020F0502020204030204" pitchFamily="34" charset="0"/>
              </a:rPr>
              <a:t>Column (4) results include non-significant interaction terms for wealth with each schooling variable, occupation, health access, breastfeeding and remote location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2600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7A3A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7A3A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7A3A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7A3A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7A3A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7A3A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7A3A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7A3A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7A3A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7A3A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7A3A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600A9B-110B-45EF-BCE6-23541C98D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136526"/>
            <a:ext cx="10356424" cy="949324"/>
          </a:xfrm>
        </p:spPr>
        <p:txBody>
          <a:bodyPr>
            <a:noAutofit/>
          </a:bodyPr>
          <a:lstStyle/>
          <a:p>
            <a:r>
              <a:rPr lang="en-US" sz="2800" b="1" dirty="0"/>
              <a:t>Correlates of child diet diversity across 47 DHS surveys in 39 countries, for 67,241 children from 2006 to 2013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A1B657E2-1790-4B72-97D1-72A008E440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476538"/>
              </p:ext>
            </p:extLst>
          </p:nvPr>
        </p:nvGraphicFramePr>
        <p:xfrm>
          <a:off x="452585" y="1219200"/>
          <a:ext cx="4800600" cy="4953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xmlns="" val="417514026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3754295103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algn="l" fontAlgn="ctr">
                        <a:tabLst>
                          <a:tab pos="3600450" algn="r"/>
                        </a:tabLst>
                      </a:pPr>
                      <a:r>
                        <a:rPr lang="en-US" sz="1400" u="none" strike="noStrike" dirty="0">
                          <a:effectLst/>
                        </a:rPr>
                        <a:t> 	Child age: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>
                          <a:effectLst/>
                        </a:rPr>
                        <a:t>6-23 mo.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2745965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(1)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1119564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400" u="none" strike="noStrike">
                          <a:effectLst/>
                        </a:rPr>
                        <a:t>Household wealth (quintile)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>
                          <a:effectLst/>
                        </a:rPr>
                        <a:t>0.167***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290276417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822441697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Night lights intensity index by cluster, upper tercile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0.141***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61373987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Night lights intensity index by cluster, med. tercile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0.074**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131049218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Remote location (&gt;1 hour to towns of &gt;20k pop)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-0.047*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50615586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Population density, upper tercile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0.110***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8971191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Population density, middle tercile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0.066**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68567585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Distance to coastline, middle tercile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0.079**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25453747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Distance to coastline, upper tercile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82012253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156175729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Mean rainfall, middle tercile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0.157***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90518198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Mean rainfall, upper tercile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0.238***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83912062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Mean temperature, middle tercile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-0.195***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336176628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Mean temperature, upper tercile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-0.194***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496081908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Altitude by cluster, middle tercile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0.072**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21564986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Altitude by cluster, upper tercile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8159846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Growing period in days, medium length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529846928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Growing period in days, high length</a:t>
                      </a: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59819867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51B6C0F9-D35A-441D-92EA-B3EC63208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9515"/>
              </p:ext>
            </p:extLst>
          </p:nvPr>
        </p:nvGraphicFramePr>
        <p:xfrm>
          <a:off x="5291285" y="1219200"/>
          <a:ext cx="1981200" cy="4953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3300">
                  <a:extLst>
                    <a:ext uri="{9D8B030D-6E8A-4147-A177-3AD203B41FA5}">
                      <a16:colId xmlns:a16="http://schemas.microsoft.com/office/drawing/2014/main" xmlns="" val="1599677289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xmlns="" val="170001321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 dirty="0">
                          <a:effectLst/>
                        </a:rPr>
                        <a:t>6-11 mo.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 dirty="0">
                          <a:effectLst/>
                        </a:rPr>
                        <a:t>12-23 mo.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393554875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(2)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(3)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04954434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 dirty="0">
                          <a:effectLst/>
                        </a:rPr>
                        <a:t>0.126***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>
                          <a:effectLst/>
                        </a:rPr>
                        <a:t>0.193***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41611120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223821075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0.102*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0.162***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45666192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0.077*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800464129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-0.069**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85736333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0.131***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54568557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0.071**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606523315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0.144***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2557842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391222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657825497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0.117*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0.174***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523869949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0.253***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0.232***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880925318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-0.186***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-0.206***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2156698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-0.264***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-0.166***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97611565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0.084*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8571925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025779338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0.109*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10998915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107339715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3DBEAC35-3FD8-485D-9F5C-F7548222F3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455821"/>
              </p:ext>
            </p:extLst>
          </p:nvPr>
        </p:nvGraphicFramePr>
        <p:xfrm>
          <a:off x="471635" y="6318708"/>
          <a:ext cx="4800600" cy="247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xmlns="" val="485946908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377839672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400" u="none" strike="noStrike" dirty="0">
                          <a:effectLst/>
                        </a:rPr>
                        <a:t>Observations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 dirty="0">
                          <a:effectLst/>
                        </a:rPr>
                        <a:t>67,241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432737204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xmlns="" id="{08DB7C76-7FDA-418E-ADA1-B20B061701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675730"/>
              </p:ext>
            </p:extLst>
          </p:nvPr>
        </p:nvGraphicFramePr>
        <p:xfrm>
          <a:off x="5289698" y="6321754"/>
          <a:ext cx="1981200" cy="247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3300">
                  <a:extLst>
                    <a:ext uri="{9D8B030D-6E8A-4147-A177-3AD203B41FA5}">
                      <a16:colId xmlns:a16="http://schemas.microsoft.com/office/drawing/2014/main" xmlns="" val="973439334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xmlns="" val="557652852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 dirty="0">
                          <a:effectLst/>
                        </a:rPr>
                        <a:t>24,182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 dirty="0">
                          <a:effectLst/>
                        </a:rPr>
                        <a:t>43,059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17873953"/>
                  </a:ext>
                </a:extLst>
              </a:tr>
            </a:tbl>
          </a:graphicData>
        </a:graphic>
      </p:graphicFrame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F38AB9AA-B7B3-44B2-8BD8-A0A3F7CC1473}"/>
              </a:ext>
            </a:extLst>
          </p:cNvPr>
          <p:cNvSpPr/>
          <p:nvPr/>
        </p:nvSpPr>
        <p:spPr>
          <a:xfrm>
            <a:off x="6287678" y="2216869"/>
            <a:ext cx="904974" cy="1459585"/>
          </a:xfrm>
          <a:prstGeom prst="round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E752A3A-F429-4613-BE7E-D7A4300CE76A}"/>
              </a:ext>
            </a:extLst>
          </p:cNvPr>
          <p:cNvSpPr txBox="1"/>
          <p:nvPr/>
        </p:nvSpPr>
        <p:spPr>
          <a:xfrm>
            <a:off x="7452856" y="2216869"/>
            <a:ext cx="453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“Market access” is linked to CDD only &gt;12 mo.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9DB2CC4F-647A-4663-9655-58739B2A2D8B}"/>
              </a:ext>
            </a:extLst>
          </p:cNvPr>
          <p:cNvSpPr/>
          <p:nvPr/>
        </p:nvSpPr>
        <p:spPr>
          <a:xfrm>
            <a:off x="5339679" y="4166647"/>
            <a:ext cx="1845117" cy="1029094"/>
          </a:xfrm>
          <a:prstGeom prst="round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E338A26-FD42-45E3-82A3-D4E22434793A}"/>
              </a:ext>
            </a:extLst>
          </p:cNvPr>
          <p:cNvSpPr txBox="1"/>
          <p:nvPr/>
        </p:nvSpPr>
        <p:spPr>
          <a:xfrm>
            <a:off x="7452856" y="4166647"/>
            <a:ext cx="4236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Climatic conditions are linked to CDD at both 6-11 months and also 12-23 months</a:t>
            </a:r>
          </a:p>
        </p:txBody>
      </p:sp>
    </p:spTree>
    <p:extLst>
      <p:ext uri="{BB962C8B-B14F-4D97-AF65-F5344CB8AC3E}">
        <p14:creationId xmlns:p14="http://schemas.microsoft.com/office/powerpoint/2010/main" val="304825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7A3A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7A3A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0E74A1-0B43-45DA-A117-24D890AAE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20" y="365125"/>
            <a:ext cx="10515600" cy="1180871"/>
          </a:xfrm>
        </p:spPr>
        <p:txBody>
          <a:bodyPr>
            <a:noAutofit/>
          </a:bodyPr>
          <a:lstStyle/>
          <a:p>
            <a:r>
              <a:rPr lang="en-US" sz="4000" b="1" dirty="0"/>
              <a:t>Conclusions: What can we learn when we zoom out to </a:t>
            </a:r>
            <a:r>
              <a:rPr lang="en-US" sz="4000" b="1" i="1" dirty="0"/>
              <a:t>all </a:t>
            </a:r>
            <a:r>
              <a:rPr lang="en-US" sz="4000" b="1" dirty="0"/>
              <a:t>available DHS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FFEA89-5CF7-4E85-ADFF-2708FAC5B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9754" y="1853905"/>
            <a:ext cx="8927182" cy="4351338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Robust wealth effect indicates consistent demand for CDD throughout the range of DHS populations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We find heterogeneity only for women’s say over health care, which raises CDD only for the top two quintiles of wealth 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Health access (antenatal care, facility birth, vaccinations) is linked to higher CDD for both 6-11 and 12-23 months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Higher temperatures also linked to lower CDD for both age groups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Market access (travel time to town, night lights, population density) is linked to higher CDD only at older ages (12-23 months)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Next steps to be discussed today!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Look at heterogeneity over regions? Decompositions</a:t>
            </a:r>
            <a:r>
              <a:rPr lang="en-US" sz="2400"/>
              <a:t>/predictions?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85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7A3A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7A3A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7A3A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7A3A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7A3A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0E74A1-0B43-45DA-A117-24D890AAE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DHS provides a under-exploited window into  stylized facts about children’s diet 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FFEA89-5CF7-4E85-ADFF-2708FAC5B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1143269" cy="4829699"/>
          </a:xfrm>
        </p:spPr>
        <p:txBody>
          <a:bodyPr/>
          <a:lstStyle/>
          <a:p>
            <a:r>
              <a:rPr lang="en-US" dirty="0"/>
              <a:t>DHS data from Phase 5 &amp; 6 include 24-hr recall whether child was fed each item on a standard food list</a:t>
            </a:r>
          </a:p>
          <a:p>
            <a:r>
              <a:rPr lang="en-US" dirty="0"/>
              <a:t>Dataset includes 47 surveys in 39 countries, totaling 67,241 children surveyed between 2006 and 2013</a:t>
            </a:r>
          </a:p>
          <a:p>
            <a:r>
              <a:rPr lang="en-US" dirty="0"/>
              <a:t>What can we learn when we zoom out to this scale of analysis?</a:t>
            </a:r>
          </a:p>
          <a:p>
            <a:pPr lvl="1"/>
            <a:r>
              <a:rPr lang="en-US" dirty="0"/>
              <a:t>Widest possible range of circumstances</a:t>
            </a:r>
          </a:p>
          <a:p>
            <a:pPr lvl="1"/>
            <a:r>
              <a:rPr lang="en-US" dirty="0"/>
              <a:t>Largest possible sample sizes</a:t>
            </a:r>
          </a:p>
          <a:p>
            <a:r>
              <a:rPr lang="en-US" dirty="0"/>
              <a:t>Our focus is on modifiable factors (health access, market access, breastfeeding and gender roles, and agricultural productivity)</a:t>
            </a:r>
          </a:p>
          <a:p>
            <a:pPr lvl="1"/>
            <a:r>
              <a:rPr lang="en-US" dirty="0"/>
              <a:t>Controlling for wealth, schooling, agroecological and demographic factors </a:t>
            </a:r>
          </a:p>
          <a:p>
            <a:pPr lvl="1"/>
            <a:r>
              <a:rPr lang="en-US" dirty="0"/>
              <a:t>With attention to functional forms, heterogeneity and interactions</a:t>
            </a:r>
          </a:p>
        </p:txBody>
      </p:sp>
    </p:spTree>
    <p:extLst>
      <p:ext uri="{BB962C8B-B14F-4D97-AF65-F5344CB8AC3E}">
        <p14:creationId xmlns:p14="http://schemas.microsoft.com/office/powerpoint/2010/main" val="112686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7A3A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7A3A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7A3A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7A3A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7A3A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8B03EE-297A-44C4-9072-2E04F9BE4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7" y="222250"/>
            <a:ext cx="11115775" cy="873125"/>
          </a:xfrm>
        </p:spPr>
        <p:txBody>
          <a:bodyPr>
            <a:noAutofit/>
          </a:bodyPr>
          <a:lstStyle/>
          <a:p>
            <a:r>
              <a:rPr lang="en-US" sz="4000" b="1" dirty="0"/>
              <a:t>DHS data of interest: </a:t>
            </a:r>
            <a:br>
              <a:rPr lang="en-US" sz="4000" b="1" dirty="0"/>
            </a:br>
            <a:r>
              <a:rPr lang="en-US" sz="4000" b="1" dirty="0"/>
              <a:t>A wide range of key variables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0411C04C-310B-4D9B-B6B3-E44970D35D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536484"/>
              </p:ext>
            </p:extLst>
          </p:nvPr>
        </p:nvGraphicFramePr>
        <p:xfrm>
          <a:off x="1905099" y="2423817"/>
          <a:ext cx="9972673" cy="19869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74957">
                  <a:extLst>
                    <a:ext uri="{9D8B030D-6E8A-4147-A177-3AD203B41FA5}">
                      <a16:colId xmlns:a16="http://schemas.microsoft.com/office/drawing/2014/main" xmlns="" val="1207124411"/>
                    </a:ext>
                  </a:extLst>
                </a:gridCol>
                <a:gridCol w="974429">
                  <a:extLst>
                    <a:ext uri="{9D8B030D-6E8A-4147-A177-3AD203B41FA5}">
                      <a16:colId xmlns:a16="http://schemas.microsoft.com/office/drawing/2014/main" xmlns="" val="2123204697"/>
                    </a:ext>
                  </a:extLst>
                </a:gridCol>
                <a:gridCol w="974429">
                  <a:extLst>
                    <a:ext uri="{9D8B030D-6E8A-4147-A177-3AD203B41FA5}">
                      <a16:colId xmlns:a16="http://schemas.microsoft.com/office/drawing/2014/main" xmlns="" val="2124346833"/>
                    </a:ext>
                  </a:extLst>
                </a:gridCol>
                <a:gridCol w="974429">
                  <a:extLst>
                    <a:ext uri="{9D8B030D-6E8A-4147-A177-3AD203B41FA5}">
                      <a16:colId xmlns:a16="http://schemas.microsoft.com/office/drawing/2014/main" xmlns="" val="2856268868"/>
                    </a:ext>
                  </a:extLst>
                </a:gridCol>
                <a:gridCol w="974429">
                  <a:extLst>
                    <a:ext uri="{9D8B030D-6E8A-4147-A177-3AD203B41FA5}">
                      <a16:colId xmlns:a16="http://schemas.microsoft.com/office/drawing/2014/main" xmlns="" val="2929741242"/>
                    </a:ext>
                  </a:extLst>
                </a:gridCol>
              </a:tblGrid>
              <a:tr h="22833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u="none" strike="noStrike" dirty="0">
                          <a:effectLst/>
                        </a:rPr>
                        <a:t>Household wealth (quintile)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2.95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1.32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1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5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950222584"/>
                  </a:ext>
                </a:extLst>
              </a:tr>
              <a:tr h="2283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Maternal some primary schooling (1-6 years)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0.27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0.44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0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1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341454576"/>
                  </a:ext>
                </a:extLst>
              </a:tr>
              <a:tr h="2283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Maternal some secondary schooling (7-9 years)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0.14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0.34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0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1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251748517"/>
                  </a:ext>
                </a:extLst>
              </a:tr>
              <a:tr h="2283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Maternal some tertiary schooling (10-plus years)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0.23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0.42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0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1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716254976"/>
                  </a:ext>
                </a:extLst>
              </a:tr>
              <a:tr h="2283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Paternal some primary schooling (1-6 years)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0.26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0.44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0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1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544036713"/>
                  </a:ext>
                </a:extLst>
              </a:tr>
              <a:tr h="2283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Paternal some secondary schooling (7-9 years)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0.13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0.34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0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1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60056270"/>
                  </a:ext>
                </a:extLst>
              </a:tr>
              <a:tr h="2283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Paternal some tertiary schooling (10-plus years)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0.31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0.46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0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 dirty="0">
                          <a:effectLst/>
                        </a:rPr>
                        <a:t>1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06166400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2CAF4F09-41C7-4089-9F14-499C0D2CCD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111704"/>
              </p:ext>
            </p:extLst>
          </p:nvPr>
        </p:nvGraphicFramePr>
        <p:xfrm>
          <a:off x="1905097" y="1531086"/>
          <a:ext cx="9972673" cy="8515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74957">
                  <a:extLst>
                    <a:ext uri="{9D8B030D-6E8A-4147-A177-3AD203B41FA5}">
                      <a16:colId xmlns:a16="http://schemas.microsoft.com/office/drawing/2014/main" xmlns="" val="1767131683"/>
                    </a:ext>
                  </a:extLst>
                </a:gridCol>
                <a:gridCol w="974429">
                  <a:extLst>
                    <a:ext uri="{9D8B030D-6E8A-4147-A177-3AD203B41FA5}">
                      <a16:colId xmlns:a16="http://schemas.microsoft.com/office/drawing/2014/main" xmlns="" val="1327940173"/>
                    </a:ext>
                  </a:extLst>
                </a:gridCol>
                <a:gridCol w="974429">
                  <a:extLst>
                    <a:ext uri="{9D8B030D-6E8A-4147-A177-3AD203B41FA5}">
                      <a16:colId xmlns:a16="http://schemas.microsoft.com/office/drawing/2014/main" xmlns="" val="2055481280"/>
                    </a:ext>
                  </a:extLst>
                </a:gridCol>
                <a:gridCol w="974429">
                  <a:extLst>
                    <a:ext uri="{9D8B030D-6E8A-4147-A177-3AD203B41FA5}">
                      <a16:colId xmlns:a16="http://schemas.microsoft.com/office/drawing/2014/main" xmlns="" val="332782473"/>
                    </a:ext>
                  </a:extLst>
                </a:gridCol>
                <a:gridCol w="974429">
                  <a:extLst>
                    <a:ext uri="{9D8B030D-6E8A-4147-A177-3AD203B41FA5}">
                      <a16:colId xmlns:a16="http://schemas.microsoft.com/office/drawing/2014/main" xmlns="" val="4092522544"/>
                    </a:ext>
                  </a:extLst>
                </a:gridCol>
              </a:tblGrid>
              <a:tr h="2283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Child dietary diversity score (12 food groups) 6-23 months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 dirty="0">
                          <a:effectLst/>
                        </a:rPr>
                        <a:t>3.24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 dirty="0">
                          <a:effectLst/>
                        </a:rPr>
                        <a:t>2.34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 dirty="0">
                          <a:effectLst/>
                        </a:rPr>
                        <a:t>0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 dirty="0">
                          <a:effectLst/>
                        </a:rPr>
                        <a:t>12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745491242"/>
                  </a:ext>
                </a:extLst>
              </a:tr>
              <a:tr h="2283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Child dietary diversity score (7 food groups) 6-23 months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2.83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1.82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0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7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073993630"/>
                  </a:ext>
                </a:extLst>
              </a:tr>
              <a:tr h="2283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Child minimum dietary diversity (≥ 4 food groups) 6-23 months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 dirty="0">
                          <a:effectLst/>
                        </a:rPr>
                        <a:t>0.31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 dirty="0">
                          <a:effectLst/>
                        </a:rPr>
                        <a:t>0.46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0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 dirty="0">
                          <a:effectLst/>
                        </a:rPr>
                        <a:t>1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9288627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451297FA-67F1-4882-8A59-ADD341C22B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855100"/>
              </p:ext>
            </p:extLst>
          </p:nvPr>
        </p:nvGraphicFramePr>
        <p:xfrm>
          <a:off x="1905097" y="1206046"/>
          <a:ext cx="9972673" cy="2838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74957">
                  <a:extLst>
                    <a:ext uri="{9D8B030D-6E8A-4147-A177-3AD203B41FA5}">
                      <a16:colId xmlns:a16="http://schemas.microsoft.com/office/drawing/2014/main" xmlns="" val="1550718338"/>
                    </a:ext>
                  </a:extLst>
                </a:gridCol>
                <a:gridCol w="974429">
                  <a:extLst>
                    <a:ext uri="{9D8B030D-6E8A-4147-A177-3AD203B41FA5}">
                      <a16:colId xmlns:a16="http://schemas.microsoft.com/office/drawing/2014/main" xmlns="" val="1799005212"/>
                    </a:ext>
                  </a:extLst>
                </a:gridCol>
                <a:gridCol w="974429">
                  <a:extLst>
                    <a:ext uri="{9D8B030D-6E8A-4147-A177-3AD203B41FA5}">
                      <a16:colId xmlns:a16="http://schemas.microsoft.com/office/drawing/2014/main" xmlns="" val="3803044792"/>
                    </a:ext>
                  </a:extLst>
                </a:gridCol>
                <a:gridCol w="974429">
                  <a:extLst>
                    <a:ext uri="{9D8B030D-6E8A-4147-A177-3AD203B41FA5}">
                      <a16:colId xmlns:a16="http://schemas.microsoft.com/office/drawing/2014/main" xmlns="" val="1633116230"/>
                    </a:ext>
                  </a:extLst>
                </a:gridCol>
                <a:gridCol w="974429">
                  <a:extLst>
                    <a:ext uri="{9D8B030D-6E8A-4147-A177-3AD203B41FA5}">
                      <a16:colId xmlns:a16="http://schemas.microsoft.com/office/drawing/2014/main" xmlns="" val="3638550041"/>
                    </a:ext>
                  </a:extLst>
                </a:gridCol>
              </a:tblGrid>
              <a:tr h="228335"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 dirty="0">
                          <a:effectLst/>
                        </a:rPr>
                        <a:t>Mean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 dirty="0" err="1">
                          <a:effectLst/>
                        </a:rPr>
                        <a:t>Std.Dev</a:t>
                      </a:r>
                      <a:r>
                        <a:rPr lang="en-AU" sz="1800" u="none" strike="noStrike" dirty="0">
                          <a:effectLst/>
                        </a:rPr>
                        <a:t>.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 dirty="0">
                          <a:effectLst/>
                        </a:rPr>
                        <a:t>Min.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 dirty="0">
                          <a:effectLst/>
                        </a:rPr>
                        <a:t>Max.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50845620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1541B577-2637-43FE-84F8-1D74A25B0B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82835"/>
              </p:ext>
            </p:extLst>
          </p:nvPr>
        </p:nvGraphicFramePr>
        <p:xfrm>
          <a:off x="1905097" y="4451928"/>
          <a:ext cx="9972673" cy="1135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74957">
                  <a:extLst>
                    <a:ext uri="{9D8B030D-6E8A-4147-A177-3AD203B41FA5}">
                      <a16:colId xmlns:a16="http://schemas.microsoft.com/office/drawing/2014/main" xmlns="" val="191245022"/>
                    </a:ext>
                  </a:extLst>
                </a:gridCol>
                <a:gridCol w="974429">
                  <a:extLst>
                    <a:ext uri="{9D8B030D-6E8A-4147-A177-3AD203B41FA5}">
                      <a16:colId xmlns:a16="http://schemas.microsoft.com/office/drawing/2014/main" xmlns="" val="498990351"/>
                    </a:ext>
                  </a:extLst>
                </a:gridCol>
                <a:gridCol w="974429">
                  <a:extLst>
                    <a:ext uri="{9D8B030D-6E8A-4147-A177-3AD203B41FA5}">
                      <a16:colId xmlns:a16="http://schemas.microsoft.com/office/drawing/2014/main" xmlns="" val="3951575777"/>
                    </a:ext>
                  </a:extLst>
                </a:gridCol>
                <a:gridCol w="974429">
                  <a:extLst>
                    <a:ext uri="{9D8B030D-6E8A-4147-A177-3AD203B41FA5}">
                      <a16:colId xmlns:a16="http://schemas.microsoft.com/office/drawing/2014/main" xmlns="" val="210140829"/>
                    </a:ext>
                  </a:extLst>
                </a:gridCol>
                <a:gridCol w="974429">
                  <a:extLst>
                    <a:ext uri="{9D8B030D-6E8A-4147-A177-3AD203B41FA5}">
                      <a16:colId xmlns:a16="http://schemas.microsoft.com/office/drawing/2014/main" xmlns="" val="1621427129"/>
                    </a:ext>
                  </a:extLst>
                </a:gridCol>
              </a:tblGrid>
              <a:tr h="22833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u="none" strike="noStrike" dirty="0">
                          <a:effectLst/>
                        </a:rPr>
                        <a:t>Father’s occupation is non-agricultural 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0.59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0.49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0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1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685643502"/>
                  </a:ext>
                </a:extLst>
              </a:tr>
              <a:tr h="2283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Health access (antenatal care, medical birth, vaccinations)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0.27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0.44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0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1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539209216"/>
                  </a:ext>
                </a:extLst>
              </a:tr>
              <a:tr h="2283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Women can decide on own healthcare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0.61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0.49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0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1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467954299"/>
                  </a:ext>
                </a:extLst>
              </a:tr>
              <a:tr h="22833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u="none" strike="noStrike" dirty="0">
                          <a:effectLst/>
                        </a:rPr>
                        <a:t>Child was breastfed immediately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0.66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0.47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0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 dirty="0">
                          <a:effectLst/>
                        </a:rPr>
                        <a:t>1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67683778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973F7B4-A166-401E-8306-9341CF7F5B0F}"/>
              </a:ext>
            </a:extLst>
          </p:cNvPr>
          <p:cNvSpPr txBox="1"/>
          <p:nvPr/>
        </p:nvSpPr>
        <p:spPr>
          <a:xfrm rot="20871393">
            <a:off x="78132" y="1755924"/>
            <a:ext cx="1719263" cy="492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dirty="0">
                <a:solidFill>
                  <a:srgbClr val="0070C0"/>
                </a:solidFill>
              </a:rPr>
              <a:t>Outcome of interest is CDD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7F5C7FF-6298-43FB-B8CF-523A42E48AE0}"/>
              </a:ext>
            </a:extLst>
          </p:cNvPr>
          <p:cNvSpPr txBox="1"/>
          <p:nvPr/>
        </p:nvSpPr>
        <p:spPr>
          <a:xfrm rot="20871393">
            <a:off x="154917" y="2740058"/>
            <a:ext cx="1571314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dirty="0">
                <a:solidFill>
                  <a:srgbClr val="0070C0"/>
                </a:solidFill>
              </a:rPr>
              <a:t>We will control for wealth and schooling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E13D32E-FE58-4C84-AC8E-2BADF5A324D0}"/>
              </a:ext>
            </a:extLst>
          </p:cNvPr>
          <p:cNvSpPr txBox="1"/>
          <p:nvPr/>
        </p:nvSpPr>
        <p:spPr>
          <a:xfrm rot="20871393">
            <a:off x="116395" y="4763084"/>
            <a:ext cx="1944904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dirty="0">
                <a:solidFill>
                  <a:srgbClr val="0070C0"/>
                </a:solidFill>
              </a:rPr>
              <a:t>Health system access and some gender roles may be modifiable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0EC9C79-85E5-41ED-93E6-D9A74F13B33A}"/>
              </a:ext>
            </a:extLst>
          </p:cNvPr>
          <p:cNvSpPr txBox="1"/>
          <p:nvPr/>
        </p:nvSpPr>
        <p:spPr>
          <a:xfrm rot="20871393">
            <a:off x="97312" y="5851654"/>
            <a:ext cx="1827756" cy="686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dirty="0">
                <a:solidFill>
                  <a:srgbClr val="0070C0"/>
                </a:solidFill>
              </a:rPr>
              <a:t>All results control for family size, age and sex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xmlns="" id="{1A795123-605D-4D7E-A657-DE3E3EC62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742020"/>
              </p:ext>
            </p:extLst>
          </p:nvPr>
        </p:nvGraphicFramePr>
        <p:xfrm>
          <a:off x="1905096" y="5655104"/>
          <a:ext cx="9972673" cy="1135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74957">
                  <a:extLst>
                    <a:ext uri="{9D8B030D-6E8A-4147-A177-3AD203B41FA5}">
                      <a16:colId xmlns:a16="http://schemas.microsoft.com/office/drawing/2014/main" xmlns="" val="3484638858"/>
                    </a:ext>
                  </a:extLst>
                </a:gridCol>
                <a:gridCol w="974429">
                  <a:extLst>
                    <a:ext uri="{9D8B030D-6E8A-4147-A177-3AD203B41FA5}">
                      <a16:colId xmlns:a16="http://schemas.microsoft.com/office/drawing/2014/main" xmlns="" val="1289502977"/>
                    </a:ext>
                  </a:extLst>
                </a:gridCol>
                <a:gridCol w="974429">
                  <a:extLst>
                    <a:ext uri="{9D8B030D-6E8A-4147-A177-3AD203B41FA5}">
                      <a16:colId xmlns:a16="http://schemas.microsoft.com/office/drawing/2014/main" xmlns="" val="2608716883"/>
                    </a:ext>
                  </a:extLst>
                </a:gridCol>
                <a:gridCol w="974429">
                  <a:extLst>
                    <a:ext uri="{9D8B030D-6E8A-4147-A177-3AD203B41FA5}">
                      <a16:colId xmlns:a16="http://schemas.microsoft.com/office/drawing/2014/main" xmlns="" val="3058010925"/>
                    </a:ext>
                  </a:extLst>
                </a:gridCol>
                <a:gridCol w="974429">
                  <a:extLst>
                    <a:ext uri="{9D8B030D-6E8A-4147-A177-3AD203B41FA5}">
                      <a16:colId xmlns:a16="http://schemas.microsoft.com/office/drawing/2014/main" xmlns="" val="1550540425"/>
                    </a:ext>
                  </a:extLst>
                </a:gridCol>
              </a:tblGrid>
              <a:tr h="2283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Number of children aged 0-2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0.42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0.49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0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1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065859365"/>
                  </a:ext>
                </a:extLst>
              </a:tr>
              <a:tr h="2283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Number of children aged 3-5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 dirty="0">
                          <a:effectLst/>
                        </a:rPr>
                        <a:t>0.14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 dirty="0">
                          <a:effectLst/>
                        </a:rPr>
                        <a:t>0.35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0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1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119577018"/>
                  </a:ext>
                </a:extLst>
              </a:tr>
              <a:tr h="22833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u="none" strike="noStrike" dirty="0">
                          <a:effectLst/>
                        </a:rPr>
                        <a:t>Child is male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 dirty="0">
                          <a:effectLst/>
                        </a:rPr>
                        <a:t>0.51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 dirty="0">
                          <a:effectLst/>
                        </a:rPr>
                        <a:t>0.5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 dirty="0">
                          <a:effectLst/>
                        </a:rPr>
                        <a:t>0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 dirty="0">
                          <a:effectLst/>
                        </a:rPr>
                        <a:t>1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137214973"/>
                  </a:ext>
                </a:extLst>
              </a:tr>
              <a:tr h="228335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u="none" strike="noStrike">
                          <a:effectLst/>
                        </a:rPr>
                        <a:t>Child’s age in months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14.01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 dirty="0">
                          <a:effectLst/>
                        </a:rPr>
                        <a:t>5.11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 dirty="0">
                          <a:effectLst/>
                        </a:rPr>
                        <a:t>0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 dirty="0">
                          <a:effectLst/>
                        </a:rPr>
                        <a:t>23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612993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855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7A3A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7A3A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7A3A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8B03EE-297A-44C4-9072-2E04F9BE4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43" y="193970"/>
            <a:ext cx="11181763" cy="873125"/>
          </a:xfrm>
        </p:spPr>
        <p:txBody>
          <a:bodyPr>
            <a:noAutofit/>
          </a:bodyPr>
          <a:lstStyle/>
          <a:p>
            <a:r>
              <a:rPr lang="en-US" sz="4000" b="1" dirty="0"/>
              <a:t>GIS data of interest: </a:t>
            </a:r>
            <a:br>
              <a:rPr lang="en-US" sz="4000" b="1" dirty="0"/>
            </a:br>
            <a:r>
              <a:rPr lang="en-US" sz="4000" b="1" dirty="0"/>
              <a:t>Children are not randomly located…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2CAF4F09-41C7-4089-9F14-499C0D2CCD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513222"/>
              </p:ext>
            </p:extLst>
          </p:nvPr>
        </p:nvGraphicFramePr>
        <p:xfrm>
          <a:off x="1869648" y="1474525"/>
          <a:ext cx="9972673" cy="8515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74957">
                  <a:extLst>
                    <a:ext uri="{9D8B030D-6E8A-4147-A177-3AD203B41FA5}">
                      <a16:colId xmlns:a16="http://schemas.microsoft.com/office/drawing/2014/main" xmlns="" val="1767131683"/>
                    </a:ext>
                  </a:extLst>
                </a:gridCol>
                <a:gridCol w="974429">
                  <a:extLst>
                    <a:ext uri="{9D8B030D-6E8A-4147-A177-3AD203B41FA5}">
                      <a16:colId xmlns:a16="http://schemas.microsoft.com/office/drawing/2014/main" xmlns="" val="1327940173"/>
                    </a:ext>
                  </a:extLst>
                </a:gridCol>
                <a:gridCol w="974429">
                  <a:extLst>
                    <a:ext uri="{9D8B030D-6E8A-4147-A177-3AD203B41FA5}">
                      <a16:colId xmlns:a16="http://schemas.microsoft.com/office/drawing/2014/main" xmlns="" val="2055481280"/>
                    </a:ext>
                  </a:extLst>
                </a:gridCol>
                <a:gridCol w="974429">
                  <a:extLst>
                    <a:ext uri="{9D8B030D-6E8A-4147-A177-3AD203B41FA5}">
                      <a16:colId xmlns:a16="http://schemas.microsoft.com/office/drawing/2014/main" xmlns="" val="332782473"/>
                    </a:ext>
                  </a:extLst>
                </a:gridCol>
                <a:gridCol w="974429">
                  <a:extLst>
                    <a:ext uri="{9D8B030D-6E8A-4147-A177-3AD203B41FA5}">
                      <a16:colId xmlns:a16="http://schemas.microsoft.com/office/drawing/2014/main" xmlns="" val="4092522544"/>
                    </a:ext>
                  </a:extLst>
                </a:gridCol>
              </a:tblGrid>
              <a:tr h="2283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Child dietary diversity score (12 food groups) 6-23 months</a:t>
                      </a:r>
                      <a:endParaRPr lang="en-US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3.24</a:t>
                      </a:r>
                      <a:endParaRPr lang="en-AU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2.34</a:t>
                      </a:r>
                      <a:endParaRPr lang="en-AU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AU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12</a:t>
                      </a:r>
                      <a:endParaRPr lang="en-AU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745491242"/>
                  </a:ext>
                </a:extLst>
              </a:tr>
              <a:tr h="2283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Child dietary diversity score (7 food groups) 6-23 months</a:t>
                      </a:r>
                      <a:endParaRPr lang="en-US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2.83</a:t>
                      </a:r>
                      <a:endParaRPr lang="en-AU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1.82</a:t>
                      </a:r>
                      <a:endParaRPr lang="en-AU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AU" sz="18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7</a:t>
                      </a:r>
                      <a:endParaRPr lang="en-AU" sz="18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073993630"/>
                  </a:ext>
                </a:extLst>
              </a:tr>
              <a:tr h="2283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Child minimum dietary diversity (≥ 4 food groups) 6-23 months</a:t>
                      </a:r>
                      <a:endParaRPr lang="en-US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0.31</a:t>
                      </a:r>
                      <a:endParaRPr lang="en-AU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0.46</a:t>
                      </a:r>
                      <a:endParaRPr lang="en-AU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AU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n-AU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9288627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451297FA-67F1-4882-8A59-ADD341C22B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212206"/>
              </p:ext>
            </p:extLst>
          </p:nvPr>
        </p:nvGraphicFramePr>
        <p:xfrm>
          <a:off x="1869648" y="1149485"/>
          <a:ext cx="9972673" cy="2838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74957">
                  <a:extLst>
                    <a:ext uri="{9D8B030D-6E8A-4147-A177-3AD203B41FA5}">
                      <a16:colId xmlns:a16="http://schemas.microsoft.com/office/drawing/2014/main" xmlns="" val="1550718338"/>
                    </a:ext>
                  </a:extLst>
                </a:gridCol>
                <a:gridCol w="974429">
                  <a:extLst>
                    <a:ext uri="{9D8B030D-6E8A-4147-A177-3AD203B41FA5}">
                      <a16:colId xmlns:a16="http://schemas.microsoft.com/office/drawing/2014/main" xmlns="" val="1799005212"/>
                    </a:ext>
                  </a:extLst>
                </a:gridCol>
                <a:gridCol w="974429">
                  <a:extLst>
                    <a:ext uri="{9D8B030D-6E8A-4147-A177-3AD203B41FA5}">
                      <a16:colId xmlns:a16="http://schemas.microsoft.com/office/drawing/2014/main" xmlns="" val="3803044792"/>
                    </a:ext>
                  </a:extLst>
                </a:gridCol>
                <a:gridCol w="974429">
                  <a:extLst>
                    <a:ext uri="{9D8B030D-6E8A-4147-A177-3AD203B41FA5}">
                      <a16:colId xmlns:a16="http://schemas.microsoft.com/office/drawing/2014/main" xmlns="" val="1633116230"/>
                    </a:ext>
                  </a:extLst>
                </a:gridCol>
                <a:gridCol w="974429">
                  <a:extLst>
                    <a:ext uri="{9D8B030D-6E8A-4147-A177-3AD203B41FA5}">
                      <a16:colId xmlns:a16="http://schemas.microsoft.com/office/drawing/2014/main" xmlns="" val="3638550041"/>
                    </a:ext>
                  </a:extLst>
                </a:gridCol>
              </a:tblGrid>
              <a:tr h="228335"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 dirty="0">
                          <a:effectLst/>
                        </a:rPr>
                        <a:t>Mean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 dirty="0" err="1">
                          <a:effectLst/>
                        </a:rPr>
                        <a:t>Std.Dev</a:t>
                      </a:r>
                      <a:r>
                        <a:rPr lang="en-AU" sz="1800" u="none" strike="noStrike" dirty="0">
                          <a:effectLst/>
                        </a:rPr>
                        <a:t>.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 dirty="0">
                          <a:effectLst/>
                        </a:rPr>
                        <a:t>Min.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 dirty="0">
                          <a:effectLst/>
                        </a:rPr>
                        <a:t>Max.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508456206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1C0ADD43-D757-4BFB-8556-9509725A71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109902"/>
              </p:ext>
            </p:extLst>
          </p:nvPr>
        </p:nvGraphicFramePr>
        <p:xfrm>
          <a:off x="1869648" y="2411564"/>
          <a:ext cx="9972672" cy="19869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74956">
                  <a:extLst>
                    <a:ext uri="{9D8B030D-6E8A-4147-A177-3AD203B41FA5}">
                      <a16:colId xmlns:a16="http://schemas.microsoft.com/office/drawing/2014/main" xmlns="" val="3440337245"/>
                    </a:ext>
                  </a:extLst>
                </a:gridCol>
                <a:gridCol w="974429">
                  <a:extLst>
                    <a:ext uri="{9D8B030D-6E8A-4147-A177-3AD203B41FA5}">
                      <a16:colId xmlns:a16="http://schemas.microsoft.com/office/drawing/2014/main" xmlns="" val="3623561124"/>
                    </a:ext>
                  </a:extLst>
                </a:gridCol>
                <a:gridCol w="974429">
                  <a:extLst>
                    <a:ext uri="{9D8B030D-6E8A-4147-A177-3AD203B41FA5}">
                      <a16:colId xmlns:a16="http://schemas.microsoft.com/office/drawing/2014/main" xmlns="" val="2947259603"/>
                    </a:ext>
                  </a:extLst>
                </a:gridCol>
                <a:gridCol w="974429">
                  <a:extLst>
                    <a:ext uri="{9D8B030D-6E8A-4147-A177-3AD203B41FA5}">
                      <a16:colId xmlns:a16="http://schemas.microsoft.com/office/drawing/2014/main" xmlns="" val="873285231"/>
                    </a:ext>
                  </a:extLst>
                </a:gridCol>
                <a:gridCol w="974429">
                  <a:extLst>
                    <a:ext uri="{9D8B030D-6E8A-4147-A177-3AD203B41FA5}">
                      <a16:colId xmlns:a16="http://schemas.microsoft.com/office/drawing/2014/main" xmlns="" val="769532445"/>
                    </a:ext>
                  </a:extLst>
                </a:gridCol>
              </a:tblGrid>
              <a:tr h="2600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Remote location (travel time&gt;=1 hr to towns of &gt;20k pop)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0.35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0.48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0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1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439151420"/>
                  </a:ext>
                </a:extLst>
              </a:tr>
              <a:tr h="2600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Night lights intensity index by cluster, middle tercile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0.11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0.32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0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1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553841107"/>
                  </a:ext>
                </a:extLst>
              </a:tr>
              <a:tr h="2600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Night lights intensity index by cluster, upper tercile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0.32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0.47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0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1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587931511"/>
                  </a:ext>
                </a:extLst>
              </a:tr>
              <a:tr h="260032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u="none" strike="noStrike">
                          <a:effectLst/>
                        </a:rPr>
                        <a:t>Population density, middle tercile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0.39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0.49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0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1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359918115"/>
                  </a:ext>
                </a:extLst>
              </a:tr>
              <a:tr h="260032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u="none" strike="noStrike">
                          <a:effectLst/>
                        </a:rPr>
                        <a:t>Population density, upper tercile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0.3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0.46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0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1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596672829"/>
                  </a:ext>
                </a:extLst>
              </a:tr>
              <a:tr h="2600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Distance to coastline, middle tercile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 dirty="0">
                          <a:effectLst/>
                        </a:rPr>
                        <a:t>0.32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 dirty="0">
                          <a:effectLst/>
                        </a:rPr>
                        <a:t>0.47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 dirty="0">
                          <a:effectLst/>
                        </a:rPr>
                        <a:t>0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1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549238234"/>
                  </a:ext>
                </a:extLst>
              </a:tr>
              <a:tr h="2600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Distance to coastline, upper tercile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0.33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0.47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0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 dirty="0">
                          <a:effectLst/>
                        </a:rPr>
                        <a:t>1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27625961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78C91025-9553-4F67-995D-9A1C512EAD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125284"/>
              </p:ext>
            </p:extLst>
          </p:nvPr>
        </p:nvGraphicFramePr>
        <p:xfrm>
          <a:off x="1869648" y="4483984"/>
          <a:ext cx="9972672" cy="2270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74956">
                  <a:extLst>
                    <a:ext uri="{9D8B030D-6E8A-4147-A177-3AD203B41FA5}">
                      <a16:colId xmlns:a16="http://schemas.microsoft.com/office/drawing/2014/main" xmlns="" val="2303170794"/>
                    </a:ext>
                  </a:extLst>
                </a:gridCol>
                <a:gridCol w="974429">
                  <a:extLst>
                    <a:ext uri="{9D8B030D-6E8A-4147-A177-3AD203B41FA5}">
                      <a16:colId xmlns:a16="http://schemas.microsoft.com/office/drawing/2014/main" xmlns="" val="2519082549"/>
                    </a:ext>
                  </a:extLst>
                </a:gridCol>
                <a:gridCol w="974429">
                  <a:extLst>
                    <a:ext uri="{9D8B030D-6E8A-4147-A177-3AD203B41FA5}">
                      <a16:colId xmlns:a16="http://schemas.microsoft.com/office/drawing/2014/main" xmlns="" val="774345940"/>
                    </a:ext>
                  </a:extLst>
                </a:gridCol>
                <a:gridCol w="974429">
                  <a:extLst>
                    <a:ext uri="{9D8B030D-6E8A-4147-A177-3AD203B41FA5}">
                      <a16:colId xmlns:a16="http://schemas.microsoft.com/office/drawing/2014/main" xmlns="" val="241887369"/>
                    </a:ext>
                  </a:extLst>
                </a:gridCol>
                <a:gridCol w="974429">
                  <a:extLst>
                    <a:ext uri="{9D8B030D-6E8A-4147-A177-3AD203B41FA5}">
                      <a16:colId xmlns:a16="http://schemas.microsoft.com/office/drawing/2014/main" xmlns="" val="2736489328"/>
                    </a:ext>
                  </a:extLst>
                </a:gridCol>
              </a:tblGrid>
              <a:tr h="2600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Medium length of growing period in days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0.37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0.48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0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1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256812014"/>
                  </a:ext>
                </a:extLst>
              </a:tr>
              <a:tr h="2600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High length of growing period in days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0.3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0.46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0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1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461499466"/>
                  </a:ext>
                </a:extLst>
              </a:tr>
              <a:tr h="2600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Mean rainfall (mm) over 1981-2010, middle tercile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0.37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0.48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0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1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896296393"/>
                  </a:ext>
                </a:extLst>
              </a:tr>
              <a:tr h="2600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Mean rainfall (mm) over 1981-2010, upper tercile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0.32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0.47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0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1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330621204"/>
                  </a:ext>
                </a:extLst>
              </a:tr>
              <a:tr h="2600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Mean temperature (Celsius) over 1981-2010, middle tercile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0.31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0.46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0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1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546770952"/>
                  </a:ext>
                </a:extLst>
              </a:tr>
              <a:tr h="2600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Mean temperature (Celsius) over 1981-2010, upper tercile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0.4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0.49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0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1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60324785"/>
                  </a:ext>
                </a:extLst>
              </a:tr>
              <a:tr h="2600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Altitude (meters) by cluster, middle tercile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0.38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0.48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0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1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606026468"/>
                  </a:ext>
                </a:extLst>
              </a:tr>
              <a:tr h="2600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Altitude (meters) by cluster, upper tercile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 dirty="0">
                          <a:effectLst/>
                        </a:rPr>
                        <a:t>0.31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>
                          <a:effectLst/>
                        </a:rPr>
                        <a:t>0.46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 dirty="0">
                          <a:effectLst/>
                        </a:rPr>
                        <a:t>0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u="none" strike="noStrike" dirty="0">
                          <a:effectLst/>
                        </a:rPr>
                        <a:t>1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32686253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485EAD9-6774-4230-9184-2CD1FB300E05}"/>
              </a:ext>
            </a:extLst>
          </p:cNvPr>
          <p:cNvSpPr txBox="1"/>
          <p:nvPr/>
        </p:nvSpPr>
        <p:spPr>
          <a:xfrm rot="20871393">
            <a:off x="78132" y="1755924"/>
            <a:ext cx="1719263" cy="492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Outcome of interest is CDD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2558B9E-0B08-4666-9CFA-44AB43D95627}"/>
              </a:ext>
            </a:extLst>
          </p:cNvPr>
          <p:cNvSpPr txBox="1"/>
          <p:nvPr/>
        </p:nvSpPr>
        <p:spPr>
          <a:xfrm rot="20871393">
            <a:off x="152106" y="2838779"/>
            <a:ext cx="1571314" cy="492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dirty="0">
                <a:solidFill>
                  <a:srgbClr val="0070C0"/>
                </a:solidFill>
              </a:rPr>
              <a:t>Dimensions of market access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5A23931-8DCC-49BF-BC97-188F4C486D81}"/>
              </a:ext>
            </a:extLst>
          </p:cNvPr>
          <p:cNvSpPr txBox="1"/>
          <p:nvPr/>
        </p:nvSpPr>
        <p:spPr>
          <a:xfrm rot="20871393">
            <a:off x="205292" y="4972691"/>
            <a:ext cx="1517526" cy="492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dirty="0" err="1">
                <a:solidFill>
                  <a:srgbClr val="0070C0"/>
                </a:solidFill>
              </a:rPr>
              <a:t>Agro</a:t>
            </a:r>
            <a:r>
              <a:rPr lang="en-US" dirty="0">
                <a:solidFill>
                  <a:srgbClr val="0070C0"/>
                </a:solidFill>
              </a:rPr>
              <a:t>-climatic factors </a:t>
            </a:r>
          </a:p>
        </p:txBody>
      </p:sp>
    </p:spTree>
    <p:extLst>
      <p:ext uri="{BB962C8B-B14F-4D97-AF65-F5344CB8AC3E}">
        <p14:creationId xmlns:p14="http://schemas.microsoft.com/office/powerpoint/2010/main" val="174705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7A3A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FAA126-4906-45A7-BE79-96081083E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174625"/>
            <a:ext cx="11744325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The 6-23 month window is not just when stunting occurs, but also onset of micronutrient deficiencies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C6AC480-9BEC-4E41-9A1A-9EBDB79FBA88}"/>
              </a:ext>
            </a:extLst>
          </p:cNvPr>
          <p:cNvSpPr/>
          <p:nvPr/>
        </p:nvSpPr>
        <p:spPr>
          <a:xfrm>
            <a:off x="2800350" y="6573202"/>
            <a:ext cx="77247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ea typeface="Calibri" panose="020F0502020204030204" pitchFamily="34" charset="0"/>
              </a:rPr>
              <a:t>Notes: Total sample is 67,244 children in 39 countries, from DHS Phase 5 &amp; 6 data</a:t>
            </a:r>
            <a:endParaRPr lang="en-US" sz="1400" dirty="0"/>
          </a:p>
        </p:txBody>
      </p:sp>
      <p:pic>
        <p:nvPicPr>
          <p:cNvPr id="6" name="Picture 5" descr="\\UOFA\USERS$\users9\a1655999\Desktop\malnutrition indicators.tif">
            <a:extLst>
              <a:ext uri="{FF2B5EF4-FFF2-40B4-BE49-F238E27FC236}">
                <a16:creationId xmlns:a16="http://schemas.microsoft.com/office/drawing/2014/main" xmlns="" id="{BD90C01D-CED7-4170-AB95-B9BE49362CA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639252"/>
            <a:ext cx="7391400" cy="49339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A9575D1-1EEC-417C-945D-E475EE1DF702}"/>
              </a:ext>
            </a:extLst>
          </p:cNvPr>
          <p:cNvSpPr txBox="1"/>
          <p:nvPr/>
        </p:nvSpPr>
        <p:spPr>
          <a:xfrm>
            <a:off x="3662362" y="2976308"/>
            <a:ext cx="1719263" cy="492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dirty="0">
                <a:solidFill>
                  <a:srgbClr val="0070C0"/>
                </a:solidFill>
              </a:rPr>
              <a:t>Age focus from </a:t>
            </a:r>
          </a:p>
          <a:p>
            <a:pPr>
              <a:lnSpc>
                <a:spcPct val="70000"/>
              </a:lnSpc>
            </a:pPr>
            <a:r>
              <a:rPr lang="en-US" dirty="0">
                <a:solidFill>
                  <a:srgbClr val="0070C0"/>
                </a:solidFill>
              </a:rPr>
              <a:t>6 to 24 months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9F9A986E-9B8B-43E0-B1A4-1CCE65B31492}"/>
              </a:ext>
            </a:extLst>
          </p:cNvPr>
          <p:cNvCxnSpPr>
            <a:cxnSpLocks/>
          </p:cNvCxnSpPr>
          <p:nvPr/>
        </p:nvCxnSpPr>
        <p:spPr>
          <a:xfrm flipH="1">
            <a:off x="3505200" y="3394039"/>
            <a:ext cx="1800226" cy="0"/>
          </a:xfrm>
          <a:prstGeom prst="line">
            <a:avLst/>
          </a:prstGeom>
          <a:ln w="12700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77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FAA126-4906-45A7-BE79-96081083E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174625"/>
            <a:ext cx="11015319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Diet quality, as measured by food group diversity, varies widely among surveyed children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C6AC480-9BEC-4E41-9A1A-9EBDB79FBA88}"/>
              </a:ext>
            </a:extLst>
          </p:cNvPr>
          <p:cNvSpPr/>
          <p:nvPr/>
        </p:nvSpPr>
        <p:spPr>
          <a:xfrm>
            <a:off x="2800350" y="6573202"/>
            <a:ext cx="77247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ea typeface="Calibri" panose="020F0502020204030204" pitchFamily="34" charset="0"/>
              </a:rPr>
              <a:t>Notes: Total sample is 67,244 children in 39 countries, from DHS Phase 5 &amp; 6 data</a:t>
            </a:r>
            <a:endParaRPr lang="en-US" sz="1400" dirty="0"/>
          </a:p>
        </p:txBody>
      </p:sp>
      <p:pic>
        <p:nvPicPr>
          <p:cNvPr id="6" name="Picture 5" descr="\\UOFA\USERS$\users9\a1655999\Desktop\histogram 7 food groups.tif">
            <a:extLst>
              <a:ext uri="{FF2B5EF4-FFF2-40B4-BE49-F238E27FC236}">
                <a16:creationId xmlns:a16="http://schemas.microsoft.com/office/drawing/2014/main" xmlns="" id="{15538432-CE52-4226-90E6-84EB94D5F09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1585912"/>
            <a:ext cx="6877050" cy="49015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D611AB0-00D1-410E-A6CE-2D06A63791BD}"/>
              </a:ext>
            </a:extLst>
          </p:cNvPr>
          <p:cNvCxnSpPr>
            <a:cxnSpLocks/>
          </p:cNvCxnSpPr>
          <p:nvPr/>
        </p:nvCxnSpPr>
        <p:spPr>
          <a:xfrm flipV="1">
            <a:off x="5943600" y="1771650"/>
            <a:ext cx="0" cy="4057651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8E98347-C499-4751-8345-70F3B532CF16}"/>
              </a:ext>
            </a:extLst>
          </p:cNvPr>
          <p:cNvSpPr txBox="1"/>
          <p:nvPr/>
        </p:nvSpPr>
        <p:spPr>
          <a:xfrm>
            <a:off x="5943600" y="3544123"/>
            <a:ext cx="2305050" cy="492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dirty="0">
                <a:solidFill>
                  <a:srgbClr val="0070C0"/>
                </a:solidFill>
              </a:rPr>
              <a:t>WHO threshold:</a:t>
            </a:r>
          </a:p>
          <a:p>
            <a:pPr>
              <a:lnSpc>
                <a:spcPct val="70000"/>
              </a:lnSpc>
            </a:pPr>
            <a:r>
              <a:rPr lang="en-US" dirty="0">
                <a:solidFill>
                  <a:srgbClr val="0070C0"/>
                </a:solidFill>
              </a:rPr>
              <a:t> 4 of 7 food groups</a:t>
            </a:r>
          </a:p>
        </p:txBody>
      </p:sp>
    </p:spTree>
    <p:extLst>
      <p:ext uri="{BB962C8B-B14F-4D97-AF65-F5344CB8AC3E}">
        <p14:creationId xmlns:p14="http://schemas.microsoft.com/office/powerpoint/2010/main" val="317635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FAA126-4906-45A7-BE79-96081083E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174625"/>
            <a:ext cx="1110016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Diet quality, as measured by food group diversity, varies widely among surveyed children</a:t>
            </a:r>
          </a:p>
        </p:txBody>
      </p:sp>
      <p:pic>
        <p:nvPicPr>
          <p:cNvPr id="4" name="Picture 3" descr="\\UOFA\USERS$\users9\a1655999\Desktop\histogram dd 12 food group.tif">
            <a:extLst>
              <a:ext uri="{FF2B5EF4-FFF2-40B4-BE49-F238E27FC236}">
                <a16:creationId xmlns:a16="http://schemas.microsoft.com/office/drawing/2014/main" xmlns="" id="{3CD19A84-CF46-40D7-BEF7-30C8A55084C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581150"/>
            <a:ext cx="7172325" cy="49920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C6AC480-9BEC-4E41-9A1A-9EBDB79FBA88}"/>
              </a:ext>
            </a:extLst>
          </p:cNvPr>
          <p:cNvSpPr/>
          <p:nvPr/>
        </p:nvSpPr>
        <p:spPr>
          <a:xfrm>
            <a:off x="2800350" y="6573202"/>
            <a:ext cx="77247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ea typeface="Calibri" panose="020F0502020204030204" pitchFamily="34" charset="0"/>
              </a:rPr>
              <a:t>Notes: Total sample is 67,244 children in 39 countries, from DHS Phase 5 &amp; 6 data</a:t>
            </a:r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4D424AC-28E3-47BC-A140-508174745553}"/>
              </a:ext>
            </a:extLst>
          </p:cNvPr>
          <p:cNvSpPr txBox="1"/>
          <p:nvPr/>
        </p:nvSpPr>
        <p:spPr>
          <a:xfrm>
            <a:off x="3328987" y="1914582"/>
            <a:ext cx="60817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rgbClr val="0070C0"/>
                </a:solidFill>
              </a:rPr>
              <a:t>A 12-group classification has more variance</a:t>
            </a:r>
          </a:p>
          <a:p>
            <a:pPr>
              <a:tabLst>
                <a:tab pos="227013" algn="l"/>
              </a:tabLst>
            </a:pPr>
            <a:r>
              <a:rPr lang="en-AU" sz="2000" dirty="0">
                <a:solidFill>
                  <a:srgbClr val="0070C0"/>
                </a:solidFill>
              </a:rPr>
              <a:t>	2 starchy staples (cereals; roots &amp; tubers);</a:t>
            </a:r>
          </a:p>
          <a:p>
            <a:pPr>
              <a:tabLst>
                <a:tab pos="228600" algn="l"/>
                <a:tab pos="457200" algn="l"/>
              </a:tabLst>
            </a:pPr>
            <a:r>
              <a:rPr lang="en-AU" sz="2000" dirty="0">
                <a:solidFill>
                  <a:srgbClr val="0070C0"/>
                </a:solidFill>
              </a:rPr>
              <a:t>	4 F&amp;V groups (</a:t>
            </a:r>
            <a:r>
              <a:rPr lang="en-AU" sz="2000" dirty="0" err="1">
                <a:solidFill>
                  <a:srgbClr val="0070C0"/>
                </a:solidFill>
              </a:rPr>
              <a:t>vit.A</a:t>
            </a:r>
            <a:r>
              <a:rPr lang="en-AU" sz="2000" dirty="0">
                <a:solidFill>
                  <a:srgbClr val="0070C0"/>
                </a:solidFill>
              </a:rPr>
              <a:t>-rich veg., </a:t>
            </a:r>
            <a:r>
              <a:rPr lang="en-AU" sz="2000" dirty="0" err="1">
                <a:solidFill>
                  <a:srgbClr val="0070C0"/>
                </a:solidFill>
              </a:rPr>
              <a:t>vit.A</a:t>
            </a:r>
            <a:r>
              <a:rPr lang="en-AU" sz="2000" dirty="0">
                <a:solidFill>
                  <a:srgbClr val="0070C0"/>
                </a:solidFill>
              </a:rPr>
              <a:t>-rich fruits, </a:t>
            </a:r>
          </a:p>
          <a:p>
            <a:pPr>
              <a:tabLst>
                <a:tab pos="228600" algn="l"/>
                <a:tab pos="457200" algn="l"/>
              </a:tabLst>
            </a:pPr>
            <a:r>
              <a:rPr lang="en-AU" sz="2000" dirty="0">
                <a:solidFill>
                  <a:srgbClr val="0070C0"/>
                </a:solidFill>
              </a:rPr>
              <a:t>		dark green leafy veg, other fruits &amp; vegetables);</a:t>
            </a:r>
          </a:p>
          <a:p>
            <a:pPr>
              <a:tabLst>
                <a:tab pos="228600" algn="l"/>
                <a:tab pos="457200" algn="l"/>
              </a:tabLst>
            </a:pPr>
            <a:r>
              <a:rPr lang="en-AU" sz="2000" dirty="0">
                <a:solidFill>
                  <a:srgbClr val="0070C0"/>
                </a:solidFill>
              </a:rPr>
              <a:t>	5 ASF groups (meat, organ meat, fish, eggs, &amp; dairy); </a:t>
            </a:r>
          </a:p>
          <a:p>
            <a:pPr>
              <a:tabLst>
                <a:tab pos="228600" algn="l"/>
                <a:tab pos="457200" algn="l"/>
              </a:tabLst>
            </a:pPr>
            <a:r>
              <a:rPr lang="en-AU" sz="2000" dirty="0">
                <a:solidFill>
                  <a:srgbClr val="0070C0"/>
                </a:solidFill>
              </a:rPr>
              <a:t>	1 legumes and nuts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29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FAA126-4906-45A7-BE79-96081083E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4" y="174625"/>
            <a:ext cx="11533793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Wealthier households reveal a clear preference for greater child diet diversity at all levels of wealth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C6AC480-9BEC-4E41-9A1A-9EBDB79FBA88}"/>
              </a:ext>
            </a:extLst>
          </p:cNvPr>
          <p:cNvSpPr/>
          <p:nvPr/>
        </p:nvSpPr>
        <p:spPr>
          <a:xfrm>
            <a:off x="2800350" y="6573202"/>
            <a:ext cx="77247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ea typeface="Calibri" panose="020F0502020204030204" pitchFamily="34" charset="0"/>
              </a:rPr>
              <a:t>Notes: Total sample is 67,244 children in 39 countries, from DHS Phase 5 &amp; 6 data</a:t>
            </a:r>
            <a:endParaRPr lang="en-US" sz="1400" dirty="0"/>
          </a:p>
        </p:txBody>
      </p:sp>
      <p:pic>
        <p:nvPicPr>
          <p:cNvPr id="6" name="Picture 5" descr="\\UOFA\USERS$\users9\a1655999\Desktop\new graphs tables DHS\Fig 1 asset index.tif">
            <a:extLst>
              <a:ext uri="{FF2B5EF4-FFF2-40B4-BE49-F238E27FC236}">
                <a16:creationId xmlns:a16="http://schemas.microsoft.com/office/drawing/2014/main" xmlns="" id="{84124E90-F305-44CF-9E64-8CDFF3F21A5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4" y="1500187"/>
            <a:ext cx="7229476" cy="49863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323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FAA126-4906-45A7-BE79-96081083E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74624"/>
            <a:ext cx="119634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CDD scores begin to differentiate around 6 months, </a:t>
            </a:r>
            <a:br>
              <a:rPr lang="en-US" sz="4000" b="1" dirty="0"/>
            </a:br>
            <a:r>
              <a:rPr lang="en-US" sz="4000" b="1" dirty="0"/>
              <a:t>and reach plateau (set by family diet?) around 18 months</a:t>
            </a:r>
          </a:p>
        </p:txBody>
      </p:sp>
      <p:pic>
        <p:nvPicPr>
          <p:cNvPr id="7" name="Picture 6" descr="\\UOFA\USERS$\users9\a1655999\Desktop\new graphs tables DHS\different wealth quintiles.tif">
            <a:extLst>
              <a:ext uri="{FF2B5EF4-FFF2-40B4-BE49-F238E27FC236}">
                <a16:creationId xmlns:a16="http://schemas.microsoft.com/office/drawing/2014/main" xmlns="" id="{3AD629C7-32BB-4BC0-8C45-D967B8010EA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2" b="3547"/>
          <a:stretch/>
        </p:blipFill>
        <p:spPr bwMode="auto">
          <a:xfrm>
            <a:off x="2314574" y="1427261"/>
            <a:ext cx="7353301" cy="52911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C6AC480-9BEC-4E41-9A1A-9EBDB79FBA88}"/>
              </a:ext>
            </a:extLst>
          </p:cNvPr>
          <p:cNvSpPr/>
          <p:nvPr/>
        </p:nvSpPr>
        <p:spPr>
          <a:xfrm>
            <a:off x="2895600" y="6597848"/>
            <a:ext cx="77247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ea typeface="Calibri" panose="020F0502020204030204" pitchFamily="34" charset="0"/>
              </a:rPr>
              <a:t>Notes: Total sample is 67,244 children in 39 countries, from DHS Phase 5 &amp; 6 data</a:t>
            </a: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8067DA2-F1CF-48B4-9B4E-4C5BBD046DE7}"/>
              </a:ext>
            </a:extLst>
          </p:cNvPr>
          <p:cNvSpPr txBox="1"/>
          <p:nvPr/>
        </p:nvSpPr>
        <p:spPr>
          <a:xfrm>
            <a:off x="4067176" y="4691760"/>
            <a:ext cx="895350" cy="492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dirty="0">
                <a:solidFill>
                  <a:srgbClr val="0070C0"/>
                </a:solidFill>
              </a:rPr>
              <a:t>6 months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C4088B7-678D-4D75-903C-A349EB6B72A7}"/>
              </a:ext>
            </a:extLst>
          </p:cNvPr>
          <p:cNvSpPr txBox="1"/>
          <p:nvPr/>
        </p:nvSpPr>
        <p:spPr>
          <a:xfrm>
            <a:off x="7267575" y="4691760"/>
            <a:ext cx="895350" cy="492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dirty="0">
                <a:solidFill>
                  <a:srgbClr val="0070C0"/>
                </a:solidFill>
              </a:rPr>
              <a:t>18 months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xmlns="" id="{26417A1B-F6FA-4379-AF42-8C16D4F04E59}"/>
              </a:ext>
            </a:extLst>
          </p:cNvPr>
          <p:cNvSpPr/>
          <p:nvPr/>
        </p:nvSpPr>
        <p:spPr>
          <a:xfrm>
            <a:off x="4029076" y="4606035"/>
            <a:ext cx="933450" cy="484411"/>
          </a:xfrm>
          <a:prstGeom prst="triangle">
            <a:avLst>
              <a:gd name="adj" fmla="val 5102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xmlns="" id="{2BE2AC35-A46E-4572-A734-625102B1BC87}"/>
              </a:ext>
            </a:extLst>
          </p:cNvPr>
          <p:cNvSpPr/>
          <p:nvPr/>
        </p:nvSpPr>
        <p:spPr>
          <a:xfrm>
            <a:off x="7239000" y="4606035"/>
            <a:ext cx="933450" cy="484411"/>
          </a:xfrm>
          <a:prstGeom prst="triangle">
            <a:avLst>
              <a:gd name="adj" fmla="val 5102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8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1768</Words>
  <Application>Microsoft Office PowerPoint</Application>
  <PresentationFormat>Custom</PresentationFormat>
  <Paragraphs>418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 The ARENA research agenda on  diet quality from 6 to 24 months: Evidence from 67,241 children in 39 countries</vt:lpstr>
      <vt:lpstr>DHS provides a under-exploited window into  stylized facts about children’s diet quality</vt:lpstr>
      <vt:lpstr>DHS data of interest:  A wide range of key variables</vt:lpstr>
      <vt:lpstr>GIS data of interest:  Children are not randomly located…</vt:lpstr>
      <vt:lpstr>The 6-23 month window is not just when stunting occurs, but also onset of micronutrient deficiencies</vt:lpstr>
      <vt:lpstr>Diet quality, as measured by food group diversity, varies widely among surveyed children</vt:lpstr>
      <vt:lpstr>Diet quality, as measured by food group diversity, varies widely among surveyed children</vt:lpstr>
      <vt:lpstr>Wealthier households reveal a clear preference for greater child diet diversity at all levels of wealth</vt:lpstr>
      <vt:lpstr>CDD scores begin to differentiate around 6 months,  and reach plateau (set by family diet?) around 18 months</vt:lpstr>
      <vt:lpstr>Some determinants of CDD are clearly non-linear</vt:lpstr>
      <vt:lpstr>Our aim is to investigate modifiable factors,  like market access</vt:lpstr>
      <vt:lpstr>Our aim is to investigate modifiable factors,  like market access and electrification</vt:lpstr>
      <vt:lpstr>Our aim is to investigate modifiable factors,  while taking account of agroclimatic constraints</vt:lpstr>
      <vt:lpstr>Our aim is to investigate modifiable factors,  including heterogeneity to inform targeting</vt:lpstr>
      <vt:lpstr>Correlates of child diet diversity across 47 DHS surveys in 39 countries, for 67,241 children from 2006 to 2013</vt:lpstr>
      <vt:lpstr>Correlates of child diet diversity across 47 DHS surveys in 39 countries, for 67,241 children from 2006 to 2013</vt:lpstr>
      <vt:lpstr>Conclusions: What can we learn when we zoom out to all available DHS data?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Dietary diversity among preschool children:  Evidence from all available</dc:title>
  <dc:creator>William A. Masters</dc:creator>
  <cp:lastModifiedBy>William A. Masters</cp:lastModifiedBy>
  <cp:revision>35</cp:revision>
  <dcterms:created xsi:type="dcterms:W3CDTF">2017-09-11T14:40:25Z</dcterms:created>
  <dcterms:modified xsi:type="dcterms:W3CDTF">2017-09-12T20:18:32Z</dcterms:modified>
</cp:coreProperties>
</file>