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520" r:id="rId3"/>
    <p:sldId id="564" r:id="rId4"/>
    <p:sldId id="565" r:id="rId5"/>
    <p:sldId id="566" r:id="rId6"/>
    <p:sldId id="567" r:id="rId7"/>
    <p:sldId id="568" r:id="rId8"/>
    <p:sldId id="569" r:id="rId9"/>
    <p:sldId id="570" r:id="rId10"/>
    <p:sldId id="574" r:id="rId11"/>
    <p:sldId id="571" r:id="rId12"/>
    <p:sldId id="572" r:id="rId13"/>
    <p:sldId id="573" r:id="rId14"/>
    <p:sldId id="576"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6600"/>
    <a:srgbClr val="154DFF"/>
    <a:srgbClr val="004376"/>
    <a:srgbClr val="FFFF00"/>
    <a:srgbClr val="0065B0"/>
    <a:srgbClr val="FFFFFF"/>
    <a:srgbClr val="FF7575"/>
    <a:srgbClr val="FFCC29"/>
    <a:srgbClr val="B8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5" autoAdjust="0"/>
    <p:restoredTop sz="94270" autoAdjust="0"/>
  </p:normalViewPr>
  <p:slideViewPr>
    <p:cSldViewPr>
      <p:cViewPr varScale="1">
        <p:scale>
          <a:sx n="69" d="100"/>
          <a:sy n="69" d="100"/>
        </p:scale>
        <p:origin x="798" y="60"/>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10140"/>
    </p:cViewPr>
  </p:sorterViewPr>
  <p:notesViewPr>
    <p:cSldViewPr>
      <p:cViewPr varScale="1">
        <p:scale>
          <a:sx n="83" d="100"/>
          <a:sy n="83" d="100"/>
        </p:scale>
        <p:origin x="38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William A. Masters (Tufts Univ.)</a:t>
            </a:r>
          </a:p>
          <a:p>
            <a:r>
              <a:rPr lang="en-US" dirty="0"/>
              <a:t>http://sites.tufts.edu/willmasters</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A5646BB-E91F-4B4A-BA3C-BEB696D49314}" type="slidenum">
              <a:rPr lang="en-US" smtClean="0"/>
              <a:t>‹#›</a:t>
            </a:fld>
            <a:endParaRPr lang="en-US" dirty="0"/>
          </a:p>
        </p:txBody>
      </p:sp>
    </p:spTree>
    <p:extLst>
      <p:ext uri="{BB962C8B-B14F-4D97-AF65-F5344CB8AC3E}">
        <p14:creationId xmlns:p14="http://schemas.microsoft.com/office/powerpoint/2010/main" val="21925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E63983-4B7F-4D10-AC9B-4CCAC35808CE}" type="datetimeFigureOut">
              <a:rPr lang="en-US" smtClean="0"/>
              <a:t>6/7/2018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FB531BF-387A-4E58-B131-336F7646F7B9}" type="slidenum">
              <a:rPr lang="en-US" smtClean="0"/>
              <a:t>‹#›</a:t>
            </a:fld>
            <a:endParaRPr lang="en-US"/>
          </a:p>
        </p:txBody>
      </p:sp>
    </p:spTree>
    <p:extLst>
      <p:ext uri="{BB962C8B-B14F-4D97-AF65-F5344CB8AC3E}">
        <p14:creationId xmlns:p14="http://schemas.microsoft.com/office/powerpoint/2010/main" val="1076766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531BF-387A-4E58-B131-336F7646F7B9}" type="slidenum">
              <a:rPr lang="en-US" smtClean="0"/>
              <a:t>1</a:t>
            </a:fld>
            <a:endParaRPr lang="en-US"/>
          </a:p>
        </p:txBody>
      </p:sp>
    </p:spTree>
    <p:extLst>
      <p:ext uri="{BB962C8B-B14F-4D97-AF65-F5344CB8AC3E}">
        <p14:creationId xmlns:p14="http://schemas.microsoft.com/office/powerpoint/2010/main" val="4160258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10</a:t>
            </a:fld>
            <a:endParaRPr lang="en-US"/>
          </a:p>
        </p:txBody>
      </p:sp>
    </p:spTree>
    <p:extLst>
      <p:ext uri="{BB962C8B-B14F-4D97-AF65-F5344CB8AC3E}">
        <p14:creationId xmlns:p14="http://schemas.microsoft.com/office/powerpoint/2010/main" val="690557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11</a:t>
            </a:fld>
            <a:endParaRPr lang="en-US"/>
          </a:p>
        </p:txBody>
      </p:sp>
    </p:spTree>
    <p:extLst>
      <p:ext uri="{BB962C8B-B14F-4D97-AF65-F5344CB8AC3E}">
        <p14:creationId xmlns:p14="http://schemas.microsoft.com/office/powerpoint/2010/main" val="3959371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12</a:t>
            </a:fld>
            <a:endParaRPr lang="en-US"/>
          </a:p>
        </p:txBody>
      </p:sp>
    </p:spTree>
    <p:extLst>
      <p:ext uri="{BB962C8B-B14F-4D97-AF65-F5344CB8AC3E}">
        <p14:creationId xmlns:p14="http://schemas.microsoft.com/office/powerpoint/2010/main" val="1210880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13</a:t>
            </a:fld>
            <a:endParaRPr lang="en-US"/>
          </a:p>
        </p:txBody>
      </p:sp>
    </p:spTree>
    <p:extLst>
      <p:ext uri="{BB962C8B-B14F-4D97-AF65-F5344CB8AC3E}">
        <p14:creationId xmlns:p14="http://schemas.microsoft.com/office/powerpoint/2010/main" val="2645328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14</a:t>
            </a:fld>
            <a:endParaRPr lang="en-US"/>
          </a:p>
        </p:txBody>
      </p:sp>
    </p:spTree>
    <p:extLst>
      <p:ext uri="{BB962C8B-B14F-4D97-AF65-F5344CB8AC3E}">
        <p14:creationId xmlns:p14="http://schemas.microsoft.com/office/powerpoint/2010/main" val="685736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2</a:t>
            </a:fld>
            <a:endParaRPr lang="en-US"/>
          </a:p>
        </p:txBody>
      </p:sp>
    </p:spTree>
    <p:extLst>
      <p:ext uri="{BB962C8B-B14F-4D97-AF65-F5344CB8AC3E}">
        <p14:creationId xmlns:p14="http://schemas.microsoft.com/office/powerpoint/2010/main" val="1084004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3</a:t>
            </a:fld>
            <a:endParaRPr lang="en-US"/>
          </a:p>
        </p:txBody>
      </p:sp>
    </p:spTree>
    <p:extLst>
      <p:ext uri="{BB962C8B-B14F-4D97-AF65-F5344CB8AC3E}">
        <p14:creationId xmlns:p14="http://schemas.microsoft.com/office/powerpoint/2010/main" val="220247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4</a:t>
            </a:fld>
            <a:endParaRPr lang="en-US"/>
          </a:p>
        </p:txBody>
      </p:sp>
    </p:spTree>
    <p:extLst>
      <p:ext uri="{BB962C8B-B14F-4D97-AF65-F5344CB8AC3E}">
        <p14:creationId xmlns:p14="http://schemas.microsoft.com/office/powerpoint/2010/main" val="1908139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5</a:t>
            </a:fld>
            <a:endParaRPr lang="en-US"/>
          </a:p>
        </p:txBody>
      </p:sp>
    </p:spTree>
    <p:extLst>
      <p:ext uri="{BB962C8B-B14F-4D97-AF65-F5344CB8AC3E}">
        <p14:creationId xmlns:p14="http://schemas.microsoft.com/office/powerpoint/2010/main" val="873880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6</a:t>
            </a:fld>
            <a:endParaRPr lang="en-US"/>
          </a:p>
        </p:txBody>
      </p:sp>
    </p:spTree>
    <p:extLst>
      <p:ext uri="{BB962C8B-B14F-4D97-AF65-F5344CB8AC3E}">
        <p14:creationId xmlns:p14="http://schemas.microsoft.com/office/powerpoint/2010/main" val="804298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7</a:t>
            </a:fld>
            <a:endParaRPr lang="en-US"/>
          </a:p>
        </p:txBody>
      </p:sp>
    </p:spTree>
    <p:extLst>
      <p:ext uri="{BB962C8B-B14F-4D97-AF65-F5344CB8AC3E}">
        <p14:creationId xmlns:p14="http://schemas.microsoft.com/office/powerpoint/2010/main" val="1979475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8</a:t>
            </a:fld>
            <a:endParaRPr lang="en-US"/>
          </a:p>
        </p:txBody>
      </p:sp>
    </p:spTree>
    <p:extLst>
      <p:ext uri="{BB962C8B-B14F-4D97-AF65-F5344CB8AC3E}">
        <p14:creationId xmlns:p14="http://schemas.microsoft.com/office/powerpoint/2010/main" val="53313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9</a:t>
            </a:fld>
            <a:endParaRPr lang="en-US"/>
          </a:p>
        </p:txBody>
      </p:sp>
    </p:spTree>
    <p:extLst>
      <p:ext uri="{BB962C8B-B14F-4D97-AF65-F5344CB8AC3E}">
        <p14:creationId xmlns:p14="http://schemas.microsoft.com/office/powerpoint/2010/main" val="413493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0A194E-BB33-44DA-9BC2-CB7AFCA95BA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B56668-AC8C-41FC-A982-9D9C3B2C371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29A8B3-CB59-4FE8-BCDF-2A0646D7A28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65462A-9D24-4FB6-8218-09F03B70838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089D9D-C22C-4B48-ACB5-6A9FBDE4CF5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A02E37A-FEA9-4C36-99DE-8DFA0BFFE45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438FB9F-6A62-4CE9-8D22-98DED258FC4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9F97519-197B-4141-9BDF-8CC51C05CB9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34674B6-7678-4EE7-A3A4-CC398A75F3C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DFB04EE-1B9A-46CB-8D27-08AEB23383E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E568A3-F7A9-4C24-9ECC-B249F75897C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9BB36B7-36CF-49B3-B9C8-55FDE64B7EC9}" type="slidenum">
              <a:rPr lang="en-US"/>
              <a:pPr/>
              <a:t>‹#›</a:t>
            </a:fld>
            <a:endParaRPr lang="en-US"/>
          </a:p>
        </p:txBody>
      </p:sp>
      <p:pic>
        <p:nvPicPr>
          <p:cNvPr id="1031" name="Picture 7" descr="friedman with seal horizontal"/>
          <p:cNvPicPr>
            <a:picLocks noChangeAspect="1" noChangeArrowheads="1"/>
          </p:cNvPicPr>
          <p:nvPr/>
        </p:nvPicPr>
        <p:blipFill>
          <a:blip r:embed="rId13" cstate="print"/>
          <a:srcRect/>
          <a:stretch>
            <a:fillRect/>
          </a:stretch>
        </p:blipFill>
        <p:spPr bwMode="auto">
          <a:xfrm>
            <a:off x="5791200" y="6248400"/>
            <a:ext cx="2867025" cy="4206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457748"/>
            <a:ext cx="9025989" cy="2105803"/>
          </a:xfrm>
        </p:spPr>
        <p:txBody>
          <a:bodyPr/>
          <a:lstStyle/>
          <a:p>
            <a:pPr>
              <a:lnSpc>
                <a:spcPct val="80000"/>
              </a:lnSpc>
            </a:pPr>
            <a:r>
              <a:rPr lang="en-US" sz="3600" b="1" i="1" dirty="0">
                <a:solidFill>
                  <a:srgbClr val="004376"/>
                </a:solidFill>
              </a:rPr>
              <a:t>Development and Use of a </a:t>
            </a:r>
            <a:br>
              <a:rPr lang="en-US" sz="3600" b="1" i="1" dirty="0">
                <a:solidFill>
                  <a:srgbClr val="004376"/>
                </a:solidFill>
              </a:rPr>
            </a:br>
            <a:r>
              <a:rPr lang="en-US" sz="3600" b="1" i="1" dirty="0">
                <a:solidFill>
                  <a:srgbClr val="004376"/>
                </a:solidFill>
              </a:rPr>
              <a:t>Multi-dimensional Index for </a:t>
            </a:r>
            <a:br>
              <a:rPr lang="en-US" sz="3600" b="1" i="1" dirty="0">
                <a:solidFill>
                  <a:srgbClr val="004376"/>
                </a:solidFill>
              </a:rPr>
            </a:br>
            <a:r>
              <a:rPr lang="en-US" sz="3600" b="1" i="1" dirty="0">
                <a:solidFill>
                  <a:srgbClr val="004376"/>
                </a:solidFill>
              </a:rPr>
              <a:t>Nutrition Knowledge among </a:t>
            </a:r>
            <a:br>
              <a:rPr lang="en-US" sz="3600" b="1" i="1" dirty="0">
                <a:solidFill>
                  <a:srgbClr val="004376"/>
                </a:solidFill>
              </a:rPr>
            </a:br>
            <a:r>
              <a:rPr lang="en-US" sz="3600" b="1" i="1" dirty="0">
                <a:solidFill>
                  <a:srgbClr val="004376"/>
                </a:solidFill>
              </a:rPr>
              <a:t>Mothers and Health Workers in Malawi</a:t>
            </a:r>
            <a:endParaRPr lang="en-US" sz="3600" b="1" dirty="0">
              <a:solidFill>
                <a:srgbClr val="0070C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r="51212"/>
          <a:stretch>
            <a:fillRect/>
          </a:stretch>
        </p:blipFill>
        <p:spPr bwMode="auto">
          <a:xfrm>
            <a:off x="3560104" y="5950701"/>
            <a:ext cx="2210579" cy="80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a:extLst>
              <a:ext uri="{FF2B5EF4-FFF2-40B4-BE49-F238E27FC236}">
                <a16:creationId xmlns:a16="http://schemas.microsoft.com/office/drawing/2014/main" id="{4DEEA073-A2E9-4CA0-9F84-720E12B53320}"/>
              </a:ext>
            </a:extLst>
          </p:cNvPr>
          <p:cNvSpPr/>
          <p:nvPr/>
        </p:nvSpPr>
        <p:spPr>
          <a:xfrm>
            <a:off x="1375900" y="4235940"/>
            <a:ext cx="6096001" cy="424732"/>
          </a:xfrm>
          <a:prstGeom prst="rect">
            <a:avLst/>
          </a:prstGeom>
        </p:spPr>
        <p:txBody>
          <a:bodyPr wrap="square">
            <a:spAutoFit/>
          </a:bodyPr>
          <a:lstStyle/>
          <a:p>
            <a:pPr algn="ctr">
              <a:lnSpc>
                <a:spcPct val="90000"/>
              </a:lnSpc>
              <a:spcBef>
                <a:spcPts val="0"/>
              </a:spcBef>
              <a:defRPr/>
            </a:pPr>
            <a:r>
              <a:rPr lang="en-US" sz="2400" dirty="0">
                <a:solidFill>
                  <a:schemeClr val="bg2">
                    <a:lumMod val="50000"/>
                  </a:schemeClr>
                </a:solidFill>
                <a:latin typeface="Arial" panose="020B0604020202020204" pitchFamily="34" charset="0"/>
                <a:cs typeface="Arial" panose="020B0604020202020204" pitchFamily="34" charset="0"/>
              </a:rPr>
              <a:t>ICABR – 13 June 2018</a:t>
            </a:r>
          </a:p>
        </p:txBody>
      </p:sp>
      <p:sp>
        <p:nvSpPr>
          <p:cNvPr id="8" name="Rectangle 7">
            <a:extLst>
              <a:ext uri="{FF2B5EF4-FFF2-40B4-BE49-F238E27FC236}">
                <a16:creationId xmlns:a16="http://schemas.microsoft.com/office/drawing/2014/main" id="{6E05222D-E1C3-43C1-9ADA-709B4F8D0BA8}"/>
              </a:ext>
            </a:extLst>
          </p:cNvPr>
          <p:cNvSpPr/>
          <p:nvPr/>
        </p:nvSpPr>
        <p:spPr>
          <a:xfrm>
            <a:off x="-148099" y="2975616"/>
            <a:ext cx="9144000" cy="701731"/>
          </a:xfrm>
          <a:prstGeom prst="rect">
            <a:avLst/>
          </a:prstGeom>
        </p:spPr>
        <p:txBody>
          <a:bodyPr wrap="square">
            <a:spAutoFit/>
          </a:bodyPr>
          <a:lstStyle/>
          <a:p>
            <a:pPr algn="ctr">
              <a:lnSpc>
                <a:spcPct val="90000"/>
              </a:lnSpc>
              <a:spcBef>
                <a:spcPts val="0"/>
              </a:spcBef>
              <a:defRPr/>
            </a:pPr>
            <a:r>
              <a:rPr lang="en-US" sz="2800" kern="0" dirty="0">
                <a:solidFill>
                  <a:schemeClr val="bg2">
                    <a:lumMod val="50000"/>
                  </a:schemeClr>
                </a:solidFill>
                <a:latin typeface="Arial" panose="020B0604020202020204" pitchFamily="34" charset="0"/>
                <a:cs typeface="Arial" panose="020B0604020202020204" pitchFamily="34" charset="0"/>
              </a:rPr>
              <a:t>Kate Schneider and Will Masters</a:t>
            </a:r>
          </a:p>
          <a:p>
            <a:pPr algn="ctr">
              <a:lnSpc>
                <a:spcPct val="90000"/>
              </a:lnSpc>
              <a:spcBef>
                <a:spcPts val="0"/>
              </a:spcBef>
              <a:defRPr/>
            </a:pPr>
            <a:r>
              <a:rPr lang="en-US" sz="1600" dirty="0">
                <a:solidFill>
                  <a:schemeClr val="bg2">
                    <a:lumMod val="50000"/>
                  </a:schemeClr>
                </a:solidFill>
                <a:latin typeface="Arial" panose="020B0604020202020204" pitchFamily="34" charset="0"/>
                <a:cs typeface="Arial" panose="020B0604020202020204" pitchFamily="34" charset="0"/>
              </a:rPr>
              <a:t>Friedman School of Nutrition Science &amp; Policy, Tufts University (USA)</a:t>
            </a:r>
          </a:p>
        </p:txBody>
      </p:sp>
      <p:pic>
        <p:nvPicPr>
          <p:cNvPr id="1026" name="Picture 2" descr="Horizontal_RGB_294">
            <a:extLst>
              <a:ext uri="{FF2B5EF4-FFF2-40B4-BE49-F238E27FC236}">
                <a16:creationId xmlns:a16="http://schemas.microsoft.com/office/drawing/2014/main" id="{8D2AE0D8-B13A-4A03-B3ED-C2741ECDEC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9152" t="16930" r="8038" b="20660"/>
          <a:stretch>
            <a:fillRect/>
          </a:stretch>
        </p:blipFill>
        <p:spPr bwMode="auto">
          <a:xfrm>
            <a:off x="5943600" y="5837876"/>
            <a:ext cx="3143250" cy="9218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1139">
            <a:extLst>
              <a:ext uri="{FF2B5EF4-FFF2-40B4-BE49-F238E27FC236}">
                <a16:creationId xmlns:a16="http://schemas.microsoft.com/office/drawing/2014/main" id="{31868D9B-17AB-4DD1-A3D8-BF8E1DA2C8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 y="5591950"/>
            <a:ext cx="2590800" cy="11389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Rectangle 10">
            <a:extLst>
              <a:ext uri="{FF2B5EF4-FFF2-40B4-BE49-F238E27FC236}">
                <a16:creationId xmlns:a16="http://schemas.microsoft.com/office/drawing/2014/main" id="{12C607CE-A772-4CE9-9371-A70F4A5B5ACF}"/>
              </a:ext>
            </a:extLst>
          </p:cNvPr>
          <p:cNvSpPr/>
          <p:nvPr/>
        </p:nvSpPr>
        <p:spPr>
          <a:xfrm>
            <a:off x="1011800" y="5029922"/>
            <a:ext cx="6853701" cy="590931"/>
          </a:xfrm>
          <a:prstGeom prst="rect">
            <a:avLst/>
          </a:prstGeom>
        </p:spPr>
        <p:txBody>
          <a:bodyPr wrap="square">
            <a:spAutoFit/>
          </a:bodyPr>
          <a:lstStyle/>
          <a:p>
            <a:pPr algn="ctr">
              <a:lnSpc>
                <a:spcPct val="90000"/>
              </a:lnSpc>
              <a:spcBef>
                <a:spcPts val="0"/>
              </a:spcBef>
              <a:defRPr/>
            </a:pPr>
            <a:r>
              <a:rPr lang="en-US" dirty="0">
                <a:solidFill>
                  <a:schemeClr val="bg2">
                    <a:lumMod val="50000"/>
                  </a:schemeClr>
                </a:solidFill>
                <a:latin typeface="Arial" panose="020B0604020202020204" pitchFamily="34" charset="0"/>
                <a:cs typeface="Arial" panose="020B0604020202020204" pitchFamily="34" charset="0"/>
              </a:rPr>
              <a:t>Project website:</a:t>
            </a:r>
          </a:p>
          <a:p>
            <a:pPr algn="ctr">
              <a:lnSpc>
                <a:spcPct val="90000"/>
              </a:lnSpc>
              <a:spcBef>
                <a:spcPts val="0"/>
              </a:spcBef>
              <a:defRPr/>
            </a:pPr>
            <a:r>
              <a:rPr lang="en-US" dirty="0">
                <a:solidFill>
                  <a:schemeClr val="bg2">
                    <a:lumMod val="50000"/>
                  </a:schemeClr>
                </a:solidFill>
                <a:latin typeface="Arial" panose="020B0604020202020204" pitchFamily="34" charset="0"/>
                <a:cs typeface="Arial" panose="020B0604020202020204" pitchFamily="34" charset="0"/>
              </a:rPr>
              <a:t>http://sites.tufts.edu/willmasters/research/ubale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EFA5F3B-6A4A-4B75-BB23-64C8C26AE8B4}"/>
              </a:ext>
            </a:extLst>
          </p:cNvPr>
          <p:cNvSpPr>
            <a:spLocks noGrp="1"/>
          </p:cNvSpPr>
          <p:nvPr>
            <p:ph type="title"/>
          </p:nvPr>
        </p:nvSpPr>
        <p:spPr>
          <a:xfrm>
            <a:off x="533400" y="197551"/>
            <a:ext cx="6324600" cy="1146248"/>
          </a:xfrm>
        </p:spPr>
        <p:txBody>
          <a:bodyPr/>
          <a:lstStyle/>
          <a:p>
            <a:pPr marL="457200" indent="-457200" algn="l"/>
            <a:r>
              <a:rPr lang="en-US" sz="3200" b="1" dirty="0">
                <a:solidFill>
                  <a:srgbClr val="004376"/>
                </a:solidFill>
              </a:rPr>
              <a:t>Results:</a:t>
            </a:r>
            <a:br>
              <a:rPr lang="en-US" sz="3200" b="1" dirty="0">
                <a:solidFill>
                  <a:srgbClr val="004376"/>
                </a:solidFill>
              </a:rPr>
            </a:br>
            <a:endParaRPr lang="en-US" sz="3200" b="1" i="1" dirty="0">
              <a:solidFill>
                <a:srgbClr val="004376"/>
              </a:solidFill>
            </a:endParaRPr>
          </a:p>
        </p:txBody>
      </p:sp>
      <p:sp>
        <p:nvSpPr>
          <p:cNvPr id="21" name="Title 1">
            <a:extLst>
              <a:ext uri="{FF2B5EF4-FFF2-40B4-BE49-F238E27FC236}">
                <a16:creationId xmlns:a16="http://schemas.microsoft.com/office/drawing/2014/main" id="{4C57F72D-5ED4-46B4-A379-772B1ED7A0A9}"/>
              </a:ext>
            </a:extLst>
          </p:cNvPr>
          <p:cNvSpPr txBox="1">
            <a:spLocks/>
          </p:cNvSpPr>
          <p:nvPr/>
        </p:nvSpPr>
        <p:spPr bwMode="auto">
          <a:xfrm>
            <a:off x="914426" y="718531"/>
            <a:ext cx="7645246" cy="11462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80000"/>
              </a:lnSpc>
            </a:pPr>
            <a:r>
              <a:rPr lang="en-US" sz="3200" b="1" kern="0" dirty="0">
                <a:solidFill>
                  <a:srgbClr val="004376"/>
                </a:solidFill>
              </a:rPr>
              <a:t>Responses to mechanism questions about nutrients and their function</a:t>
            </a:r>
            <a:endParaRPr lang="en-US" sz="3200" b="1" i="1" kern="0" dirty="0">
              <a:solidFill>
                <a:srgbClr val="004376"/>
              </a:solidFill>
            </a:endParaRPr>
          </a:p>
        </p:txBody>
      </p:sp>
      <p:grpSp>
        <p:nvGrpSpPr>
          <p:cNvPr id="29" name="Group 28">
            <a:extLst>
              <a:ext uri="{FF2B5EF4-FFF2-40B4-BE49-F238E27FC236}">
                <a16:creationId xmlns:a16="http://schemas.microsoft.com/office/drawing/2014/main" id="{4489C46E-9A0A-4926-81D7-77A660F9142B}"/>
              </a:ext>
            </a:extLst>
          </p:cNvPr>
          <p:cNvGrpSpPr/>
          <p:nvPr/>
        </p:nvGrpSpPr>
        <p:grpSpPr>
          <a:xfrm>
            <a:off x="1349136" y="4370637"/>
            <a:ext cx="7210536" cy="1934738"/>
            <a:chOff x="1349136" y="4370637"/>
            <a:chExt cx="7210536" cy="1934738"/>
          </a:xfrm>
        </p:grpSpPr>
        <p:pic>
          <p:nvPicPr>
            <p:cNvPr id="7" name="Picture 6">
              <a:extLst>
                <a:ext uri="{FF2B5EF4-FFF2-40B4-BE49-F238E27FC236}">
                  <a16:creationId xmlns:a16="http://schemas.microsoft.com/office/drawing/2014/main" id="{E77F9B10-D460-4F7F-8326-A91254A66887}"/>
                </a:ext>
              </a:extLst>
            </p:cNvPr>
            <p:cNvPicPr>
              <a:picLocks noChangeAspect="1"/>
            </p:cNvPicPr>
            <p:nvPr/>
          </p:nvPicPr>
          <p:blipFill rotWithShape="1">
            <a:blip r:embed="rId3"/>
            <a:srcRect l="15367" r="28394"/>
            <a:stretch/>
          </p:blipFill>
          <p:spPr>
            <a:xfrm>
              <a:off x="6757197" y="4733587"/>
              <a:ext cx="1021601" cy="1208837"/>
            </a:xfrm>
            <a:prstGeom prst="rect">
              <a:avLst/>
            </a:prstGeom>
          </p:spPr>
        </p:pic>
        <p:pic>
          <p:nvPicPr>
            <p:cNvPr id="15" name="Picture 14">
              <a:extLst>
                <a:ext uri="{FF2B5EF4-FFF2-40B4-BE49-F238E27FC236}">
                  <a16:creationId xmlns:a16="http://schemas.microsoft.com/office/drawing/2014/main" id="{94DAFB20-F14F-4381-BE2E-F382F0597F12}"/>
                </a:ext>
              </a:extLst>
            </p:cNvPr>
            <p:cNvPicPr>
              <a:picLocks noChangeAspect="1"/>
            </p:cNvPicPr>
            <p:nvPr/>
          </p:nvPicPr>
          <p:blipFill>
            <a:blip r:embed="rId4"/>
            <a:stretch>
              <a:fillRect/>
            </a:stretch>
          </p:blipFill>
          <p:spPr>
            <a:xfrm>
              <a:off x="4728321" y="4370637"/>
              <a:ext cx="1892123" cy="1934738"/>
            </a:xfrm>
            <a:prstGeom prst="rect">
              <a:avLst/>
            </a:prstGeom>
          </p:spPr>
        </p:pic>
        <p:sp>
          <p:nvSpPr>
            <p:cNvPr id="17" name="Rectangle 16">
              <a:extLst>
                <a:ext uri="{FF2B5EF4-FFF2-40B4-BE49-F238E27FC236}">
                  <a16:creationId xmlns:a16="http://schemas.microsoft.com/office/drawing/2014/main" id="{5D0B6887-46E3-4C47-B61E-1542A4FA022E}"/>
                </a:ext>
              </a:extLst>
            </p:cNvPr>
            <p:cNvSpPr/>
            <p:nvPr/>
          </p:nvSpPr>
          <p:spPr>
            <a:xfrm>
              <a:off x="6115398" y="4913999"/>
              <a:ext cx="787456" cy="646331"/>
            </a:xfrm>
            <a:prstGeom prst="rect">
              <a:avLst/>
            </a:prstGeom>
          </p:spPr>
          <p:txBody>
            <a:bodyPr wrap="square">
              <a:spAutoFit/>
            </a:bodyPr>
            <a:lstStyle/>
            <a:p>
              <a:pPr marL="228600" indent="-228600"/>
              <a:r>
                <a:rPr lang="en-US" sz="3600" b="1" kern="0" dirty="0">
                  <a:solidFill>
                    <a:srgbClr val="800000"/>
                  </a:solidFill>
                </a:rPr>
                <a:t>or</a:t>
              </a:r>
            </a:p>
          </p:txBody>
        </p:sp>
        <p:sp>
          <p:nvSpPr>
            <p:cNvPr id="24" name="Rectangle 23">
              <a:extLst>
                <a:ext uri="{FF2B5EF4-FFF2-40B4-BE49-F238E27FC236}">
                  <a16:creationId xmlns:a16="http://schemas.microsoft.com/office/drawing/2014/main" id="{1A7D6193-69AA-45CF-AB8B-12949292D0FE}"/>
                </a:ext>
              </a:extLst>
            </p:cNvPr>
            <p:cNvSpPr/>
            <p:nvPr/>
          </p:nvSpPr>
          <p:spPr>
            <a:xfrm>
              <a:off x="1349136" y="4884003"/>
              <a:ext cx="3793651" cy="830997"/>
            </a:xfrm>
            <a:prstGeom prst="rect">
              <a:avLst/>
            </a:prstGeom>
          </p:spPr>
          <p:txBody>
            <a:bodyPr wrap="square">
              <a:spAutoFit/>
            </a:bodyPr>
            <a:lstStyle/>
            <a:p>
              <a:pPr marL="228600" indent="-228600"/>
              <a:r>
                <a:rPr lang="en-US" sz="2400" b="1" kern="0" dirty="0">
                  <a:solidFill>
                    <a:srgbClr val="800000"/>
                  </a:solidFill>
                </a:rPr>
                <a:t>Which contributes more  </a:t>
              </a:r>
            </a:p>
            <a:p>
              <a:pPr marL="228600" indent="-228600" algn="r"/>
              <a:r>
                <a:rPr lang="en-US" sz="2400" b="1" kern="0" dirty="0">
                  <a:solidFill>
                    <a:srgbClr val="800000"/>
                  </a:solidFill>
                </a:rPr>
                <a:t>for </a:t>
              </a:r>
              <a:r>
                <a:rPr lang="en-US" sz="2400" b="1" u="sng" kern="0" dirty="0">
                  <a:solidFill>
                    <a:srgbClr val="800000"/>
                  </a:solidFill>
                </a:rPr>
                <a:t>your future health</a:t>
              </a:r>
              <a:r>
                <a:rPr lang="en-US" sz="2400" b="1" kern="0" dirty="0">
                  <a:solidFill>
                    <a:srgbClr val="800000"/>
                  </a:solidFill>
                </a:rPr>
                <a:t>:</a:t>
              </a:r>
            </a:p>
          </p:txBody>
        </p:sp>
        <p:sp>
          <p:nvSpPr>
            <p:cNvPr id="25" name="Rectangle 24">
              <a:extLst>
                <a:ext uri="{FF2B5EF4-FFF2-40B4-BE49-F238E27FC236}">
                  <a16:creationId xmlns:a16="http://schemas.microsoft.com/office/drawing/2014/main" id="{8016E983-8894-4293-8941-E1106243A640}"/>
                </a:ext>
              </a:extLst>
            </p:cNvPr>
            <p:cNvSpPr/>
            <p:nvPr/>
          </p:nvSpPr>
          <p:spPr>
            <a:xfrm>
              <a:off x="7772216" y="4989302"/>
              <a:ext cx="787456" cy="646331"/>
            </a:xfrm>
            <a:prstGeom prst="rect">
              <a:avLst/>
            </a:prstGeom>
          </p:spPr>
          <p:txBody>
            <a:bodyPr wrap="square">
              <a:spAutoFit/>
            </a:bodyPr>
            <a:lstStyle/>
            <a:p>
              <a:pPr marL="228600" indent="-228600"/>
              <a:r>
                <a:rPr lang="en-US" sz="3600" b="1" kern="0" dirty="0">
                  <a:solidFill>
                    <a:srgbClr val="800000"/>
                  </a:solidFill>
                </a:rPr>
                <a:t>?</a:t>
              </a:r>
            </a:p>
          </p:txBody>
        </p:sp>
      </p:grpSp>
      <p:sp>
        <p:nvSpPr>
          <p:cNvPr id="26" name="Rectangle 25">
            <a:extLst>
              <a:ext uri="{FF2B5EF4-FFF2-40B4-BE49-F238E27FC236}">
                <a16:creationId xmlns:a16="http://schemas.microsoft.com/office/drawing/2014/main" id="{68F38D16-D5E0-435C-80F8-904A6942D3DE}"/>
              </a:ext>
            </a:extLst>
          </p:cNvPr>
          <p:cNvSpPr/>
          <p:nvPr/>
        </p:nvSpPr>
        <p:spPr>
          <a:xfrm>
            <a:off x="838200" y="3500735"/>
            <a:ext cx="8229600" cy="461665"/>
          </a:xfrm>
          <a:prstGeom prst="rect">
            <a:avLst/>
          </a:prstGeom>
        </p:spPr>
        <p:txBody>
          <a:bodyPr wrap="square">
            <a:spAutoFit/>
          </a:bodyPr>
          <a:lstStyle/>
          <a:p>
            <a:pPr marL="228600" indent="-228600"/>
            <a:r>
              <a:rPr lang="en-US" sz="2400" kern="0" dirty="0">
                <a:solidFill>
                  <a:srgbClr val="154DFF"/>
                </a:solidFill>
              </a:rPr>
              <a:t>Answered correctly:  43% of villagers, 83% of professionals </a:t>
            </a:r>
          </a:p>
        </p:txBody>
      </p:sp>
      <p:grpSp>
        <p:nvGrpSpPr>
          <p:cNvPr id="28" name="Group 27">
            <a:extLst>
              <a:ext uri="{FF2B5EF4-FFF2-40B4-BE49-F238E27FC236}">
                <a16:creationId xmlns:a16="http://schemas.microsoft.com/office/drawing/2014/main" id="{59C9A466-F672-492F-8683-219DE24798D5}"/>
              </a:ext>
            </a:extLst>
          </p:cNvPr>
          <p:cNvGrpSpPr/>
          <p:nvPr/>
        </p:nvGrpSpPr>
        <p:grpSpPr>
          <a:xfrm>
            <a:off x="1328892" y="1800373"/>
            <a:ext cx="6991108" cy="1825971"/>
            <a:chOff x="1328892" y="1800373"/>
            <a:chExt cx="6991108" cy="1825971"/>
          </a:xfrm>
        </p:grpSpPr>
        <p:sp>
          <p:nvSpPr>
            <p:cNvPr id="12" name="Rectangle 11">
              <a:extLst>
                <a:ext uri="{FF2B5EF4-FFF2-40B4-BE49-F238E27FC236}">
                  <a16:creationId xmlns:a16="http://schemas.microsoft.com/office/drawing/2014/main" id="{CC86E828-3F2A-4FBB-8CD3-1DFE0BA76EAE}"/>
                </a:ext>
              </a:extLst>
            </p:cNvPr>
            <p:cNvSpPr/>
            <p:nvPr/>
          </p:nvSpPr>
          <p:spPr>
            <a:xfrm>
              <a:off x="1328892" y="1976097"/>
              <a:ext cx="4233708" cy="830997"/>
            </a:xfrm>
            <a:prstGeom prst="rect">
              <a:avLst/>
            </a:prstGeom>
          </p:spPr>
          <p:txBody>
            <a:bodyPr wrap="square">
              <a:spAutoFit/>
            </a:bodyPr>
            <a:lstStyle/>
            <a:p>
              <a:pPr marL="228600" indent="-228600"/>
              <a:r>
                <a:rPr lang="en-US" sz="2400" b="1" kern="0" dirty="0">
                  <a:solidFill>
                    <a:srgbClr val="154DFF"/>
                  </a:solidFill>
                </a:rPr>
                <a:t>Which contributes more </a:t>
              </a:r>
            </a:p>
            <a:p>
              <a:pPr marL="228600" indent="-228600"/>
              <a:r>
                <a:rPr lang="en-US" sz="2400" b="1" kern="0" dirty="0">
                  <a:solidFill>
                    <a:srgbClr val="154DFF"/>
                  </a:solidFill>
                </a:rPr>
                <a:t>energy for </a:t>
              </a:r>
              <a:r>
                <a:rPr lang="en-US" sz="2400" b="1" u="sng" kern="0" dirty="0">
                  <a:solidFill>
                    <a:srgbClr val="154DFF"/>
                  </a:solidFill>
                </a:rPr>
                <a:t>work each day</a:t>
              </a:r>
              <a:r>
                <a:rPr lang="en-US" sz="2400" b="1" kern="0" dirty="0">
                  <a:solidFill>
                    <a:srgbClr val="154DFF"/>
                  </a:solidFill>
                </a:rPr>
                <a:t>:</a:t>
              </a:r>
            </a:p>
          </p:txBody>
        </p:sp>
        <p:pic>
          <p:nvPicPr>
            <p:cNvPr id="6" name="Picture 5">
              <a:extLst>
                <a:ext uri="{FF2B5EF4-FFF2-40B4-BE49-F238E27FC236}">
                  <a16:creationId xmlns:a16="http://schemas.microsoft.com/office/drawing/2014/main" id="{24093428-5CA3-4BD8-ABC1-3B43AF0317A2}"/>
                </a:ext>
              </a:extLst>
            </p:cNvPr>
            <p:cNvPicPr>
              <a:picLocks noChangeAspect="1"/>
            </p:cNvPicPr>
            <p:nvPr/>
          </p:nvPicPr>
          <p:blipFill rotWithShape="1">
            <a:blip r:embed="rId5"/>
            <a:srcRect l="30830" r="29863"/>
            <a:stretch/>
          </p:blipFill>
          <p:spPr>
            <a:xfrm>
              <a:off x="5315519" y="1800373"/>
              <a:ext cx="717728" cy="1825971"/>
            </a:xfrm>
            <a:prstGeom prst="rect">
              <a:avLst/>
            </a:prstGeom>
          </p:spPr>
        </p:pic>
        <p:sp>
          <p:nvSpPr>
            <p:cNvPr id="22" name="Rectangle 21">
              <a:extLst>
                <a:ext uri="{FF2B5EF4-FFF2-40B4-BE49-F238E27FC236}">
                  <a16:creationId xmlns:a16="http://schemas.microsoft.com/office/drawing/2014/main" id="{7AAE36A8-8083-4505-B6E1-62694A0617DD}"/>
                </a:ext>
              </a:extLst>
            </p:cNvPr>
            <p:cNvSpPr/>
            <p:nvPr/>
          </p:nvSpPr>
          <p:spPr>
            <a:xfrm>
              <a:off x="6089451" y="2353467"/>
              <a:ext cx="787456" cy="646331"/>
            </a:xfrm>
            <a:prstGeom prst="rect">
              <a:avLst/>
            </a:prstGeom>
          </p:spPr>
          <p:txBody>
            <a:bodyPr wrap="square">
              <a:spAutoFit/>
            </a:bodyPr>
            <a:lstStyle/>
            <a:p>
              <a:pPr marL="228600" indent="-228600"/>
              <a:r>
                <a:rPr lang="en-US" sz="3600" b="1" kern="0" dirty="0">
                  <a:solidFill>
                    <a:srgbClr val="004376"/>
                  </a:solidFill>
                </a:rPr>
                <a:t>or</a:t>
              </a:r>
            </a:p>
          </p:txBody>
        </p:sp>
        <p:sp>
          <p:nvSpPr>
            <p:cNvPr id="23" name="Rectangle 22">
              <a:extLst>
                <a:ext uri="{FF2B5EF4-FFF2-40B4-BE49-F238E27FC236}">
                  <a16:creationId xmlns:a16="http://schemas.microsoft.com/office/drawing/2014/main" id="{E8298B25-4958-4AE1-96D9-59E18642C175}"/>
                </a:ext>
              </a:extLst>
            </p:cNvPr>
            <p:cNvSpPr/>
            <p:nvPr/>
          </p:nvSpPr>
          <p:spPr>
            <a:xfrm>
              <a:off x="7532544" y="2328659"/>
              <a:ext cx="787456" cy="646331"/>
            </a:xfrm>
            <a:prstGeom prst="rect">
              <a:avLst/>
            </a:prstGeom>
          </p:spPr>
          <p:txBody>
            <a:bodyPr wrap="square">
              <a:spAutoFit/>
            </a:bodyPr>
            <a:lstStyle/>
            <a:p>
              <a:pPr marL="228600" indent="-228600"/>
              <a:r>
                <a:rPr lang="en-US" sz="3600" b="1" kern="0" dirty="0">
                  <a:solidFill>
                    <a:srgbClr val="004376"/>
                  </a:solidFill>
                </a:rPr>
                <a:t>?</a:t>
              </a:r>
            </a:p>
          </p:txBody>
        </p:sp>
        <p:pic>
          <p:nvPicPr>
            <p:cNvPr id="11" name="Picture 10">
              <a:extLst>
                <a:ext uri="{FF2B5EF4-FFF2-40B4-BE49-F238E27FC236}">
                  <a16:creationId xmlns:a16="http://schemas.microsoft.com/office/drawing/2014/main" id="{87104343-692A-41BD-842D-4FC0B648FF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125" r="30192"/>
            <a:stretch/>
          </p:blipFill>
          <p:spPr>
            <a:xfrm>
              <a:off x="6757197" y="1829337"/>
              <a:ext cx="736967" cy="1768041"/>
            </a:xfrm>
            <a:prstGeom prst="rect">
              <a:avLst/>
            </a:prstGeom>
          </p:spPr>
        </p:pic>
      </p:grpSp>
      <p:sp>
        <p:nvSpPr>
          <p:cNvPr id="27" name="Rectangle 26">
            <a:extLst>
              <a:ext uri="{FF2B5EF4-FFF2-40B4-BE49-F238E27FC236}">
                <a16:creationId xmlns:a16="http://schemas.microsoft.com/office/drawing/2014/main" id="{91333464-43B4-4FF1-AC33-3724BF49172E}"/>
              </a:ext>
            </a:extLst>
          </p:cNvPr>
          <p:cNvSpPr/>
          <p:nvPr/>
        </p:nvSpPr>
        <p:spPr>
          <a:xfrm>
            <a:off x="762000" y="6172200"/>
            <a:ext cx="8404465" cy="461665"/>
          </a:xfrm>
          <a:prstGeom prst="rect">
            <a:avLst/>
          </a:prstGeom>
        </p:spPr>
        <p:txBody>
          <a:bodyPr wrap="square">
            <a:spAutoFit/>
          </a:bodyPr>
          <a:lstStyle/>
          <a:p>
            <a:pPr marL="228600" indent="-228600"/>
            <a:r>
              <a:rPr lang="en-US" sz="2400" kern="0" dirty="0">
                <a:solidFill>
                  <a:srgbClr val="800000"/>
                </a:solidFill>
              </a:rPr>
              <a:t>Answered correctly:  45% of villagers, 100% of professionals </a:t>
            </a:r>
          </a:p>
        </p:txBody>
      </p:sp>
    </p:spTree>
    <p:extLst>
      <p:ext uri="{BB962C8B-B14F-4D97-AF65-F5344CB8AC3E}">
        <p14:creationId xmlns:p14="http://schemas.microsoft.com/office/powerpoint/2010/main" val="67199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7FDFE54-F5DF-49B8-BC2E-5162FE402EC4}"/>
              </a:ext>
            </a:extLst>
          </p:cNvPr>
          <p:cNvSpPr>
            <a:spLocks noGrp="1"/>
          </p:cNvSpPr>
          <p:nvPr>
            <p:ph type="title"/>
          </p:nvPr>
        </p:nvSpPr>
        <p:spPr>
          <a:xfrm>
            <a:off x="533400" y="197551"/>
            <a:ext cx="6324600" cy="1146248"/>
          </a:xfrm>
        </p:spPr>
        <p:txBody>
          <a:bodyPr/>
          <a:lstStyle/>
          <a:p>
            <a:pPr marL="457200" indent="-457200" algn="l"/>
            <a:r>
              <a:rPr lang="en-US" sz="3200" b="1" dirty="0">
                <a:solidFill>
                  <a:srgbClr val="004376"/>
                </a:solidFill>
              </a:rPr>
              <a:t>Results:</a:t>
            </a:r>
            <a:br>
              <a:rPr lang="en-US" sz="3200" b="1" dirty="0">
                <a:solidFill>
                  <a:srgbClr val="004376"/>
                </a:solidFill>
              </a:rPr>
            </a:br>
            <a:endParaRPr lang="en-US" sz="3200" b="1" i="1" dirty="0">
              <a:solidFill>
                <a:srgbClr val="004376"/>
              </a:solidFill>
            </a:endParaRPr>
          </a:p>
        </p:txBody>
      </p:sp>
      <p:pic>
        <p:nvPicPr>
          <p:cNvPr id="10" name="Picture 9">
            <a:extLst>
              <a:ext uri="{FF2B5EF4-FFF2-40B4-BE49-F238E27FC236}">
                <a16:creationId xmlns:a16="http://schemas.microsoft.com/office/drawing/2014/main" id="{999C5931-E8B1-49C5-9350-2F90ECF6C8EA}"/>
              </a:ext>
            </a:extLst>
          </p:cNvPr>
          <p:cNvPicPr>
            <a:picLocks noChangeAspect="1"/>
          </p:cNvPicPr>
          <p:nvPr/>
        </p:nvPicPr>
        <p:blipFill>
          <a:blip r:embed="rId3"/>
          <a:stretch>
            <a:fillRect/>
          </a:stretch>
        </p:blipFill>
        <p:spPr>
          <a:xfrm>
            <a:off x="1676400" y="1825646"/>
            <a:ext cx="6934200" cy="4989592"/>
          </a:xfrm>
          <a:prstGeom prst="rect">
            <a:avLst/>
          </a:prstGeom>
        </p:spPr>
      </p:pic>
      <p:sp>
        <p:nvSpPr>
          <p:cNvPr id="18" name="Title 1">
            <a:extLst>
              <a:ext uri="{FF2B5EF4-FFF2-40B4-BE49-F238E27FC236}">
                <a16:creationId xmlns:a16="http://schemas.microsoft.com/office/drawing/2014/main" id="{6335845B-85E2-42A2-83D4-71FFF4674FCC}"/>
              </a:ext>
            </a:extLst>
          </p:cNvPr>
          <p:cNvSpPr txBox="1">
            <a:spLocks/>
          </p:cNvSpPr>
          <p:nvPr/>
        </p:nvSpPr>
        <p:spPr bwMode="auto">
          <a:xfrm rot="21062361">
            <a:off x="436896" y="644065"/>
            <a:ext cx="5468700" cy="11462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80000"/>
              </a:lnSpc>
            </a:pPr>
            <a:r>
              <a:rPr lang="en-US" sz="2800" b="1" kern="0" dirty="0">
                <a:solidFill>
                  <a:srgbClr val="004376"/>
                </a:solidFill>
              </a:rPr>
              <a:t>Behavioral knowledge diffuses with education and age</a:t>
            </a:r>
            <a:endParaRPr lang="en-US" sz="2800" b="1" i="1" kern="0" dirty="0">
              <a:solidFill>
                <a:srgbClr val="004376"/>
              </a:solidFill>
            </a:endParaRPr>
          </a:p>
        </p:txBody>
      </p:sp>
      <p:sp>
        <p:nvSpPr>
          <p:cNvPr id="19" name="Title 1">
            <a:extLst>
              <a:ext uri="{FF2B5EF4-FFF2-40B4-BE49-F238E27FC236}">
                <a16:creationId xmlns:a16="http://schemas.microsoft.com/office/drawing/2014/main" id="{28A24CA5-66B5-4525-A18E-D1CE92E1B8F4}"/>
              </a:ext>
            </a:extLst>
          </p:cNvPr>
          <p:cNvSpPr txBox="1">
            <a:spLocks/>
          </p:cNvSpPr>
          <p:nvPr/>
        </p:nvSpPr>
        <p:spPr bwMode="auto">
          <a:xfrm rot="21062361">
            <a:off x="4719731" y="614570"/>
            <a:ext cx="4606968" cy="11462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80000"/>
              </a:lnSpc>
            </a:pPr>
            <a:r>
              <a:rPr lang="en-US" sz="2800" b="1" kern="0" dirty="0">
                <a:solidFill>
                  <a:schemeClr val="accent1">
                    <a:lumMod val="25000"/>
                  </a:schemeClr>
                </a:solidFill>
              </a:rPr>
              <a:t>Mechanism knowledge is limited to professionals</a:t>
            </a:r>
            <a:endParaRPr lang="en-US" sz="2800" b="1" i="1" kern="0" dirty="0">
              <a:solidFill>
                <a:schemeClr val="accent1">
                  <a:lumMod val="25000"/>
                </a:schemeClr>
              </a:solidFill>
            </a:endParaRPr>
          </a:p>
        </p:txBody>
      </p:sp>
      <p:sp>
        <p:nvSpPr>
          <p:cNvPr id="22" name="Rectangle 21">
            <a:extLst>
              <a:ext uri="{FF2B5EF4-FFF2-40B4-BE49-F238E27FC236}">
                <a16:creationId xmlns:a16="http://schemas.microsoft.com/office/drawing/2014/main" id="{CE7DA934-7983-49F2-83EC-2A41B3DFAEDD}"/>
              </a:ext>
            </a:extLst>
          </p:cNvPr>
          <p:cNvSpPr/>
          <p:nvPr/>
        </p:nvSpPr>
        <p:spPr>
          <a:xfrm rot="5400000">
            <a:off x="2991717" y="3093693"/>
            <a:ext cx="1551708" cy="1377204"/>
          </a:xfrm>
          <a:prstGeom prst="rect">
            <a:avLst/>
          </a:prstGeom>
          <a:solidFill>
            <a:srgbClr val="FFFF00">
              <a:alpha val="20000"/>
            </a:srgbClr>
          </a:solidFill>
          <a:ln>
            <a:solidFill>
              <a:srgbClr val="154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5C899B7-E705-4F12-917D-FDD3FEFADCFF}"/>
              </a:ext>
            </a:extLst>
          </p:cNvPr>
          <p:cNvSpPr/>
          <p:nvPr/>
        </p:nvSpPr>
        <p:spPr>
          <a:xfrm rot="5400000">
            <a:off x="5647360" y="3195105"/>
            <a:ext cx="1704104" cy="1354486"/>
          </a:xfrm>
          <a:prstGeom prst="rect">
            <a:avLst/>
          </a:prstGeom>
          <a:solidFill>
            <a:srgbClr val="FFFF00">
              <a:alpha val="20000"/>
            </a:srgbClr>
          </a:solidFill>
          <a:ln>
            <a:solidFill>
              <a:srgbClr val="154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FB1BEEA-77A1-4499-995C-725B167FD416}"/>
              </a:ext>
            </a:extLst>
          </p:cNvPr>
          <p:cNvSpPr/>
          <p:nvPr/>
        </p:nvSpPr>
        <p:spPr>
          <a:xfrm rot="5400000">
            <a:off x="7661363" y="4273923"/>
            <a:ext cx="297865" cy="1226536"/>
          </a:xfrm>
          <a:prstGeom prst="rect">
            <a:avLst/>
          </a:prstGeom>
          <a:solidFill>
            <a:srgbClr val="FFFF00">
              <a:alpha val="20000"/>
            </a:srgbClr>
          </a:solidFill>
          <a:ln>
            <a:solidFill>
              <a:srgbClr val="154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462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F74449-98DD-461C-9BF0-629BC1597F11}"/>
              </a:ext>
            </a:extLst>
          </p:cNvPr>
          <p:cNvPicPr>
            <a:picLocks noChangeAspect="1"/>
          </p:cNvPicPr>
          <p:nvPr/>
        </p:nvPicPr>
        <p:blipFill>
          <a:blip r:embed="rId3"/>
          <a:stretch>
            <a:fillRect/>
          </a:stretch>
        </p:blipFill>
        <p:spPr>
          <a:xfrm>
            <a:off x="86576" y="2150221"/>
            <a:ext cx="9144000" cy="4745020"/>
          </a:xfrm>
          <a:prstGeom prst="rect">
            <a:avLst/>
          </a:prstGeom>
        </p:spPr>
      </p:pic>
      <p:sp>
        <p:nvSpPr>
          <p:cNvPr id="20" name="Title 1">
            <a:extLst>
              <a:ext uri="{FF2B5EF4-FFF2-40B4-BE49-F238E27FC236}">
                <a16:creationId xmlns:a16="http://schemas.microsoft.com/office/drawing/2014/main" id="{A7FDFE54-F5DF-49B8-BC2E-5162FE402EC4}"/>
              </a:ext>
            </a:extLst>
          </p:cNvPr>
          <p:cNvSpPr>
            <a:spLocks noGrp="1"/>
          </p:cNvSpPr>
          <p:nvPr>
            <p:ph type="title"/>
          </p:nvPr>
        </p:nvSpPr>
        <p:spPr>
          <a:xfrm>
            <a:off x="533400" y="197551"/>
            <a:ext cx="6324600" cy="1146248"/>
          </a:xfrm>
        </p:spPr>
        <p:txBody>
          <a:bodyPr/>
          <a:lstStyle/>
          <a:p>
            <a:pPr marL="457200" indent="-457200" algn="l"/>
            <a:r>
              <a:rPr lang="en-US" sz="3200" b="1" dirty="0">
                <a:solidFill>
                  <a:srgbClr val="004376"/>
                </a:solidFill>
              </a:rPr>
              <a:t>Results:</a:t>
            </a:r>
            <a:br>
              <a:rPr lang="en-US" sz="3200" b="1" dirty="0">
                <a:solidFill>
                  <a:srgbClr val="004376"/>
                </a:solidFill>
              </a:rPr>
            </a:br>
            <a:endParaRPr lang="en-US" sz="3200" b="1" i="1" dirty="0">
              <a:solidFill>
                <a:srgbClr val="004376"/>
              </a:solidFill>
            </a:endParaRPr>
          </a:p>
        </p:txBody>
      </p:sp>
      <p:sp>
        <p:nvSpPr>
          <p:cNvPr id="18" name="Title 1">
            <a:extLst>
              <a:ext uri="{FF2B5EF4-FFF2-40B4-BE49-F238E27FC236}">
                <a16:creationId xmlns:a16="http://schemas.microsoft.com/office/drawing/2014/main" id="{6335845B-85E2-42A2-83D4-71FFF4674FCC}"/>
              </a:ext>
            </a:extLst>
          </p:cNvPr>
          <p:cNvSpPr txBox="1">
            <a:spLocks/>
          </p:cNvSpPr>
          <p:nvPr/>
        </p:nvSpPr>
        <p:spPr bwMode="auto">
          <a:xfrm rot="21373585">
            <a:off x="852726" y="665633"/>
            <a:ext cx="7147436" cy="676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80000"/>
              </a:lnSpc>
            </a:pPr>
            <a:r>
              <a:rPr lang="en-US" sz="2800" b="1" kern="0" dirty="0">
                <a:solidFill>
                  <a:srgbClr val="004376"/>
                </a:solidFill>
              </a:rPr>
              <a:t>Maternal diet diversity is not significantly associated with knowledge</a:t>
            </a:r>
            <a:endParaRPr lang="en-US" sz="2800" b="1" i="1" kern="0" dirty="0">
              <a:solidFill>
                <a:srgbClr val="004376"/>
              </a:solidFill>
            </a:endParaRPr>
          </a:p>
        </p:txBody>
      </p:sp>
      <p:sp>
        <p:nvSpPr>
          <p:cNvPr id="3" name="Rectangle 2">
            <a:extLst>
              <a:ext uri="{FF2B5EF4-FFF2-40B4-BE49-F238E27FC236}">
                <a16:creationId xmlns:a16="http://schemas.microsoft.com/office/drawing/2014/main" id="{9E721C12-9BDD-4020-BA9E-237D6289C80F}"/>
              </a:ext>
            </a:extLst>
          </p:cNvPr>
          <p:cNvSpPr/>
          <p:nvPr/>
        </p:nvSpPr>
        <p:spPr>
          <a:xfrm>
            <a:off x="86576" y="3429000"/>
            <a:ext cx="8970848" cy="468408"/>
          </a:xfrm>
          <a:prstGeom prst="rect">
            <a:avLst/>
          </a:prstGeom>
          <a:solidFill>
            <a:srgbClr val="FFFF00">
              <a:alpha val="20000"/>
            </a:srgbClr>
          </a:solidFill>
          <a:ln>
            <a:solidFill>
              <a:srgbClr val="154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717B684-10A4-4B3C-BBD7-4320D7A1E665}"/>
              </a:ext>
            </a:extLst>
          </p:cNvPr>
          <p:cNvSpPr/>
          <p:nvPr/>
        </p:nvSpPr>
        <p:spPr>
          <a:xfrm>
            <a:off x="58867" y="4177146"/>
            <a:ext cx="8970848" cy="468408"/>
          </a:xfrm>
          <a:prstGeom prst="rect">
            <a:avLst/>
          </a:prstGeom>
          <a:solidFill>
            <a:srgbClr val="FFFF00">
              <a:alpha val="20000"/>
            </a:srgbClr>
          </a:solidFill>
          <a:ln>
            <a:solidFill>
              <a:srgbClr val="154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1D9AEEF9-D12D-4AE0-ADCB-B0079523328D}"/>
              </a:ext>
            </a:extLst>
          </p:cNvPr>
          <p:cNvSpPr txBox="1">
            <a:spLocks/>
          </p:cNvSpPr>
          <p:nvPr/>
        </p:nvSpPr>
        <p:spPr bwMode="auto">
          <a:xfrm rot="21373585">
            <a:off x="3459344" y="1309201"/>
            <a:ext cx="5755197" cy="676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80000"/>
              </a:lnSpc>
            </a:pPr>
            <a:r>
              <a:rPr lang="en-US" sz="2800" b="1" kern="0" dirty="0">
                <a:solidFill>
                  <a:srgbClr val="004376"/>
                </a:solidFill>
              </a:rPr>
              <a:t>MDD is linked only with wealth and a few other factors</a:t>
            </a:r>
            <a:endParaRPr lang="en-US" sz="2800" b="1" i="1" kern="0" dirty="0">
              <a:solidFill>
                <a:srgbClr val="004376"/>
              </a:solidFill>
            </a:endParaRPr>
          </a:p>
        </p:txBody>
      </p:sp>
    </p:spTree>
    <p:extLst>
      <p:ext uri="{BB962C8B-B14F-4D97-AF65-F5344CB8AC3E}">
        <p14:creationId xmlns:p14="http://schemas.microsoft.com/office/powerpoint/2010/main" val="151048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7FDFE54-F5DF-49B8-BC2E-5162FE402EC4}"/>
              </a:ext>
            </a:extLst>
          </p:cNvPr>
          <p:cNvSpPr>
            <a:spLocks noGrp="1"/>
          </p:cNvSpPr>
          <p:nvPr>
            <p:ph type="title"/>
          </p:nvPr>
        </p:nvSpPr>
        <p:spPr>
          <a:xfrm>
            <a:off x="533400" y="304800"/>
            <a:ext cx="6324600" cy="1146248"/>
          </a:xfrm>
        </p:spPr>
        <p:txBody>
          <a:bodyPr/>
          <a:lstStyle/>
          <a:p>
            <a:pPr marL="457200" indent="-457200" algn="l"/>
            <a:r>
              <a:rPr lang="en-US" sz="3200" b="1" dirty="0">
                <a:solidFill>
                  <a:srgbClr val="004376"/>
                </a:solidFill>
              </a:rPr>
              <a:t>Conclusions</a:t>
            </a:r>
            <a:endParaRPr lang="en-US" sz="3200" b="1" i="1" dirty="0">
              <a:solidFill>
                <a:srgbClr val="004376"/>
              </a:solidFill>
            </a:endParaRPr>
          </a:p>
        </p:txBody>
      </p:sp>
      <p:sp>
        <p:nvSpPr>
          <p:cNvPr id="8" name="Title 1">
            <a:extLst>
              <a:ext uri="{FF2B5EF4-FFF2-40B4-BE49-F238E27FC236}">
                <a16:creationId xmlns:a16="http://schemas.microsoft.com/office/drawing/2014/main" id="{C2DB781F-112B-4744-A606-37A66EB63676}"/>
              </a:ext>
            </a:extLst>
          </p:cNvPr>
          <p:cNvSpPr txBox="1">
            <a:spLocks/>
          </p:cNvSpPr>
          <p:nvPr/>
        </p:nvSpPr>
        <p:spPr bwMode="auto">
          <a:xfrm>
            <a:off x="381000" y="1600200"/>
            <a:ext cx="8610600" cy="5441249"/>
          </a:xfrm>
          <a:prstGeom prst="rect">
            <a:avLst/>
          </a:prstGeom>
          <a:solidFill>
            <a:srgbClr val="FFFFFF">
              <a:alpha val="50196"/>
            </a:srgb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457200" indent="-228600" algn="l">
              <a:lnSpc>
                <a:spcPct val="80000"/>
              </a:lnSpc>
              <a:spcAft>
                <a:spcPts val="1800"/>
              </a:spcAft>
              <a:buFont typeface="Arial" panose="020B0604020202020204" pitchFamily="34" charset="0"/>
              <a:buChar char="•"/>
            </a:pPr>
            <a:r>
              <a:rPr lang="en-US" sz="2800" kern="0" dirty="0">
                <a:solidFill>
                  <a:srgbClr val="004376"/>
                </a:solidFill>
              </a:rPr>
              <a:t>Differentiating between types of knowledge reveals differences in what’s known by villagers versus what’s known by health professionals</a:t>
            </a:r>
          </a:p>
          <a:p>
            <a:pPr marL="457200" indent="-228600" algn="l">
              <a:lnSpc>
                <a:spcPct val="80000"/>
              </a:lnSpc>
              <a:spcAft>
                <a:spcPts val="600"/>
              </a:spcAft>
              <a:buFont typeface="Arial" panose="020B0604020202020204" pitchFamily="34" charset="0"/>
              <a:buChar char="•"/>
            </a:pPr>
            <a:r>
              <a:rPr lang="en-US" sz="2800" kern="0" dirty="0">
                <a:solidFill>
                  <a:srgbClr val="004376"/>
                </a:solidFill>
              </a:rPr>
              <a:t>In Malawi, </a:t>
            </a:r>
          </a:p>
          <a:p>
            <a:pPr marL="914400" lvl="1" indent="-228600" algn="l">
              <a:lnSpc>
                <a:spcPct val="80000"/>
              </a:lnSpc>
              <a:spcAft>
                <a:spcPts val="600"/>
              </a:spcAft>
              <a:buFont typeface="Arial" panose="020B0604020202020204" pitchFamily="34" charset="0"/>
              <a:buChar char="•"/>
            </a:pPr>
            <a:r>
              <a:rPr lang="en-US" sz="2800" kern="0" dirty="0">
                <a:solidFill>
                  <a:srgbClr val="004376"/>
                </a:solidFill>
              </a:rPr>
              <a:t>knowledge of desired behaviors has diffused well along the cascade from staff to villagers</a:t>
            </a:r>
          </a:p>
          <a:p>
            <a:pPr marL="914400" lvl="1" indent="-228600" algn="l">
              <a:lnSpc>
                <a:spcPct val="80000"/>
              </a:lnSpc>
              <a:spcAft>
                <a:spcPts val="600"/>
              </a:spcAft>
              <a:buFont typeface="Arial" panose="020B0604020202020204" pitchFamily="34" charset="0"/>
              <a:buChar char="•"/>
            </a:pPr>
            <a:r>
              <a:rPr lang="en-US" sz="2800" kern="0" dirty="0">
                <a:solidFill>
                  <a:srgbClr val="004376"/>
                </a:solidFill>
              </a:rPr>
              <a:t>knowledge of causal mechanisms is held only by health professionals</a:t>
            </a:r>
          </a:p>
          <a:p>
            <a:pPr marL="914400" lvl="1" indent="-228600" algn="l">
              <a:lnSpc>
                <a:spcPct val="80000"/>
              </a:lnSpc>
              <a:spcAft>
                <a:spcPts val="1800"/>
              </a:spcAft>
              <a:buFont typeface="Arial" panose="020B0604020202020204" pitchFamily="34" charset="0"/>
              <a:buChar char="•"/>
            </a:pPr>
            <a:r>
              <a:rPr lang="en-US" sz="2800" kern="0" dirty="0">
                <a:solidFill>
                  <a:srgbClr val="004376"/>
                </a:solidFill>
              </a:rPr>
              <a:t>neither kind of knowledge is closely linked to dietary intake</a:t>
            </a:r>
          </a:p>
          <a:p>
            <a:pPr marL="457200" indent="-228600" algn="l">
              <a:lnSpc>
                <a:spcPct val="80000"/>
              </a:lnSpc>
              <a:spcAft>
                <a:spcPts val="1800"/>
              </a:spcAft>
              <a:buFont typeface="Arial" panose="020B0604020202020204" pitchFamily="34" charset="0"/>
              <a:buChar char="•"/>
            </a:pPr>
            <a:r>
              <a:rPr lang="en-US" sz="2800" kern="0" dirty="0">
                <a:solidFill>
                  <a:srgbClr val="004376"/>
                </a:solidFill>
              </a:rPr>
              <a:t>Identifying and teaching causal mechanisms  might improve effectiveness of nutrition messages</a:t>
            </a:r>
          </a:p>
        </p:txBody>
      </p:sp>
    </p:spTree>
    <p:extLst>
      <p:ext uri="{BB962C8B-B14F-4D97-AF65-F5344CB8AC3E}">
        <p14:creationId xmlns:p14="http://schemas.microsoft.com/office/powerpoint/2010/main" val="28639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2"/>
                                      </p:to>
                                    </p:animClr>
                                  </p:sub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4" end="4"/>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7FDFE54-F5DF-49B8-BC2E-5162FE402EC4}"/>
              </a:ext>
            </a:extLst>
          </p:cNvPr>
          <p:cNvSpPr>
            <a:spLocks noGrp="1"/>
          </p:cNvSpPr>
          <p:nvPr>
            <p:ph type="title"/>
          </p:nvPr>
        </p:nvSpPr>
        <p:spPr>
          <a:xfrm>
            <a:off x="685800" y="457200"/>
            <a:ext cx="2743200" cy="893682"/>
          </a:xfrm>
        </p:spPr>
        <p:txBody>
          <a:bodyPr/>
          <a:lstStyle/>
          <a:p>
            <a:pPr marL="457200" indent="-457200" algn="l"/>
            <a:r>
              <a:rPr lang="en-US" sz="3200" b="1" dirty="0">
                <a:solidFill>
                  <a:srgbClr val="004376"/>
                </a:solidFill>
              </a:rPr>
              <a:t>Thank you!</a:t>
            </a:r>
            <a:endParaRPr lang="en-US" sz="3200" b="1" i="1" dirty="0">
              <a:solidFill>
                <a:srgbClr val="004376"/>
              </a:solidFill>
            </a:endParaRPr>
          </a:p>
        </p:txBody>
      </p:sp>
      <p:pic>
        <p:nvPicPr>
          <p:cNvPr id="4" name="Picture 2">
            <a:extLst>
              <a:ext uri="{FF2B5EF4-FFF2-40B4-BE49-F238E27FC236}">
                <a16:creationId xmlns:a16="http://schemas.microsoft.com/office/drawing/2014/main" id="{0829456F-46A9-4566-904E-4E9379A98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1212"/>
          <a:stretch>
            <a:fillRect/>
          </a:stretch>
        </p:blipFill>
        <p:spPr bwMode="auto">
          <a:xfrm>
            <a:off x="3560104" y="5950701"/>
            <a:ext cx="2210579" cy="80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orizontal_RGB_294">
            <a:extLst>
              <a:ext uri="{FF2B5EF4-FFF2-40B4-BE49-F238E27FC236}">
                <a16:creationId xmlns:a16="http://schemas.microsoft.com/office/drawing/2014/main" id="{69F8F346-6BE5-4215-9744-13618D46A8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9152" t="16930" r="8038" b="20660"/>
          <a:stretch>
            <a:fillRect/>
          </a:stretch>
        </p:blipFill>
        <p:spPr bwMode="auto">
          <a:xfrm>
            <a:off x="5943600" y="5837876"/>
            <a:ext cx="3143250" cy="9218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3" descr="1139">
            <a:extLst>
              <a:ext uri="{FF2B5EF4-FFF2-40B4-BE49-F238E27FC236}">
                <a16:creationId xmlns:a16="http://schemas.microsoft.com/office/drawing/2014/main" id="{5191B541-99FE-4848-ABEF-1B866EA466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 y="5591950"/>
            <a:ext cx="2590800" cy="11389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Subtitle 2">
            <a:extLst>
              <a:ext uri="{FF2B5EF4-FFF2-40B4-BE49-F238E27FC236}">
                <a16:creationId xmlns:a16="http://schemas.microsoft.com/office/drawing/2014/main" id="{E199447F-80E5-42C7-B42E-9B1DBA15A7C7}"/>
              </a:ext>
            </a:extLst>
          </p:cNvPr>
          <p:cNvSpPr txBox="1">
            <a:spLocks/>
          </p:cNvSpPr>
          <p:nvPr/>
        </p:nvSpPr>
        <p:spPr bwMode="auto">
          <a:xfrm>
            <a:off x="1219200" y="4638632"/>
            <a:ext cx="7315200" cy="11389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200" kern="0" dirty="0"/>
              <a:t>This study was made possible by the generous support of the American people through the support of the Office of Food for Peace, Bureau for Democracy, Conflict and Humanitarian Assistance, United States Agency for International Development (USAID) under terms of Cooperative Agreements No. AID-FFP-A-14-00006 and AID-OAA-A-15-00019, through the United in Building and Advancing Life Expectations Project (UBALE), managed by Catholic Relief Services (CRS). The contents are the responsibility of Tufts University and do not necessarily reflect the views of CRS, USAID or the United States Government.</a:t>
            </a:r>
          </a:p>
        </p:txBody>
      </p:sp>
      <p:pic>
        <p:nvPicPr>
          <p:cNvPr id="2" name="Picture 1">
            <a:extLst>
              <a:ext uri="{FF2B5EF4-FFF2-40B4-BE49-F238E27FC236}">
                <a16:creationId xmlns:a16="http://schemas.microsoft.com/office/drawing/2014/main" id="{4D548D42-A24B-485E-A737-7D320A834A64}"/>
              </a:ext>
            </a:extLst>
          </p:cNvPr>
          <p:cNvPicPr>
            <a:picLocks noChangeAspect="1"/>
          </p:cNvPicPr>
          <p:nvPr/>
        </p:nvPicPr>
        <p:blipFill rotWithShape="1">
          <a:blip r:embed="rId6"/>
          <a:srcRect l="18363" t="2005" r="9715" b="1726"/>
          <a:stretch/>
        </p:blipFill>
        <p:spPr>
          <a:xfrm>
            <a:off x="4665393" y="1600200"/>
            <a:ext cx="2757111" cy="2767849"/>
          </a:xfrm>
          <a:prstGeom prst="rect">
            <a:avLst/>
          </a:prstGeom>
        </p:spPr>
      </p:pic>
      <p:sp>
        <p:nvSpPr>
          <p:cNvPr id="9" name="Title 1">
            <a:extLst>
              <a:ext uri="{FF2B5EF4-FFF2-40B4-BE49-F238E27FC236}">
                <a16:creationId xmlns:a16="http://schemas.microsoft.com/office/drawing/2014/main" id="{3FA2345A-DF97-4D09-BDD1-7B6DC13B91BC}"/>
              </a:ext>
            </a:extLst>
          </p:cNvPr>
          <p:cNvSpPr txBox="1">
            <a:spLocks/>
          </p:cNvSpPr>
          <p:nvPr/>
        </p:nvSpPr>
        <p:spPr bwMode="auto">
          <a:xfrm>
            <a:off x="1333625" y="1600200"/>
            <a:ext cx="3124201" cy="12400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sz="2800" b="1" i="1" kern="0" dirty="0">
                <a:solidFill>
                  <a:srgbClr val="004376"/>
                </a:solidFill>
              </a:rPr>
              <a:t>…especially to all respondents and enumerators</a:t>
            </a:r>
          </a:p>
        </p:txBody>
      </p:sp>
    </p:spTree>
    <p:extLst>
      <p:ext uri="{BB962C8B-B14F-4D97-AF65-F5344CB8AC3E}">
        <p14:creationId xmlns:p14="http://schemas.microsoft.com/office/powerpoint/2010/main" val="1115972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7FDFE54-F5DF-49B8-BC2E-5162FE402EC4}"/>
              </a:ext>
            </a:extLst>
          </p:cNvPr>
          <p:cNvSpPr>
            <a:spLocks noGrp="1"/>
          </p:cNvSpPr>
          <p:nvPr>
            <p:ph type="title"/>
          </p:nvPr>
        </p:nvSpPr>
        <p:spPr>
          <a:xfrm>
            <a:off x="234372" y="456498"/>
            <a:ext cx="8675255" cy="1146248"/>
          </a:xfrm>
        </p:spPr>
        <p:txBody>
          <a:bodyPr/>
          <a:lstStyle/>
          <a:p>
            <a:pPr>
              <a:lnSpc>
                <a:spcPct val="80000"/>
              </a:lnSpc>
            </a:pPr>
            <a:r>
              <a:rPr lang="en-US" sz="3200" b="1" i="1" dirty="0">
                <a:solidFill>
                  <a:srgbClr val="004376"/>
                </a:solidFill>
              </a:rPr>
              <a:t>Many</a:t>
            </a:r>
            <a:r>
              <a:rPr lang="en-US" sz="3200" b="1" dirty="0">
                <a:solidFill>
                  <a:srgbClr val="004376"/>
                </a:solidFill>
              </a:rPr>
              <a:t> interventions aim to </a:t>
            </a:r>
            <a:br>
              <a:rPr lang="en-US" sz="3200" b="1" dirty="0">
                <a:solidFill>
                  <a:srgbClr val="004376"/>
                </a:solidFill>
              </a:rPr>
            </a:br>
            <a:r>
              <a:rPr lang="en-US" sz="3200" b="1" dirty="0">
                <a:solidFill>
                  <a:srgbClr val="004376"/>
                </a:solidFill>
              </a:rPr>
              <a:t>influence nutrition by altering knowledge</a:t>
            </a:r>
          </a:p>
        </p:txBody>
      </p:sp>
      <p:pic>
        <p:nvPicPr>
          <p:cNvPr id="3" name="Picture 2">
            <a:extLst>
              <a:ext uri="{FF2B5EF4-FFF2-40B4-BE49-F238E27FC236}">
                <a16:creationId xmlns:a16="http://schemas.microsoft.com/office/drawing/2014/main" id="{98D5E90E-2B8F-4D00-A322-8D5384DD2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709" y="1752600"/>
            <a:ext cx="6760582" cy="4267200"/>
          </a:xfrm>
          <a:prstGeom prst="rect">
            <a:avLst/>
          </a:prstGeom>
        </p:spPr>
      </p:pic>
    </p:spTree>
    <p:extLst>
      <p:ext uri="{BB962C8B-B14F-4D97-AF65-F5344CB8AC3E}">
        <p14:creationId xmlns:p14="http://schemas.microsoft.com/office/powerpoint/2010/main" val="399752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DDC89C1-CA3B-4756-8093-DF31D8547B2E}"/>
              </a:ext>
            </a:extLst>
          </p:cNvPr>
          <p:cNvSpPr txBox="1">
            <a:spLocks/>
          </p:cNvSpPr>
          <p:nvPr/>
        </p:nvSpPr>
        <p:spPr bwMode="auto">
          <a:xfrm>
            <a:off x="381000" y="1676400"/>
            <a:ext cx="8763000" cy="2783494"/>
          </a:xfrm>
          <a:prstGeom prst="rect">
            <a:avLst/>
          </a:prstGeom>
          <a:solidFill>
            <a:srgbClr val="FFFFFF">
              <a:alpha val="50196"/>
            </a:srgb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sz="2800" kern="0" dirty="0">
                <a:solidFill>
                  <a:srgbClr val="004376"/>
                </a:solidFill>
              </a:rPr>
              <a:t>Studies usually test directly for impacts on outcomes</a:t>
            </a:r>
          </a:p>
          <a:p>
            <a:pPr marL="285750" defTabSz="814388"/>
            <a:r>
              <a:rPr lang="en-US" sz="2800" kern="0" dirty="0">
                <a:solidFill>
                  <a:srgbClr val="800000"/>
                </a:solidFill>
              </a:rPr>
              <a:t>Education  -------?------&gt;  Outcomes</a:t>
            </a:r>
          </a:p>
          <a:p>
            <a:pPr algn="l"/>
            <a:endParaRPr lang="en-US" sz="1800" kern="0" dirty="0">
              <a:solidFill>
                <a:srgbClr val="004376"/>
              </a:solidFill>
            </a:endParaRPr>
          </a:p>
          <a:p>
            <a:pPr algn="l"/>
            <a:r>
              <a:rPr lang="en-US" sz="2800" kern="0" dirty="0">
                <a:solidFill>
                  <a:srgbClr val="004376"/>
                </a:solidFill>
              </a:rPr>
              <a:t>Here, for the start of the UBALE project in Malawi, </a:t>
            </a:r>
          </a:p>
          <a:p>
            <a:pPr algn="l"/>
            <a:r>
              <a:rPr lang="en-US" sz="2800" kern="0" dirty="0">
                <a:solidFill>
                  <a:srgbClr val="004376"/>
                </a:solidFill>
              </a:rPr>
              <a:t>we aim to improve measurement of knowledge itself:</a:t>
            </a:r>
          </a:p>
          <a:p>
            <a:r>
              <a:rPr lang="en-US" sz="2800" kern="0" dirty="0">
                <a:solidFill>
                  <a:srgbClr val="800000"/>
                </a:solidFill>
              </a:rPr>
              <a:t>Education  ---?--&gt;  Knowledge  ---?--&gt;  Outcomes</a:t>
            </a:r>
          </a:p>
          <a:p>
            <a:pPr marL="228600" algn="l"/>
            <a:endParaRPr lang="en-US" sz="2800" kern="0" dirty="0">
              <a:solidFill>
                <a:srgbClr val="004376"/>
              </a:solidFill>
            </a:endParaRPr>
          </a:p>
        </p:txBody>
      </p:sp>
      <p:sp>
        <p:nvSpPr>
          <p:cNvPr id="2" name="Left Brace 1">
            <a:extLst>
              <a:ext uri="{FF2B5EF4-FFF2-40B4-BE49-F238E27FC236}">
                <a16:creationId xmlns:a16="http://schemas.microsoft.com/office/drawing/2014/main" id="{13A33AC8-1C77-47CC-931C-D29B6EA15F13}"/>
              </a:ext>
            </a:extLst>
          </p:cNvPr>
          <p:cNvSpPr/>
          <p:nvPr/>
        </p:nvSpPr>
        <p:spPr>
          <a:xfrm rot="16200000">
            <a:off x="2980052" y="3310839"/>
            <a:ext cx="364495" cy="2209799"/>
          </a:xfrm>
          <a:prstGeom prst="leftBrace">
            <a:avLst>
              <a:gd name="adj1" fmla="val 57765"/>
              <a:gd name="adj2" fmla="val 50000"/>
            </a:avLst>
          </a:prstGeom>
          <a:ln w="38100">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a:extLst>
              <a:ext uri="{FF2B5EF4-FFF2-40B4-BE49-F238E27FC236}">
                <a16:creationId xmlns:a16="http://schemas.microsoft.com/office/drawing/2014/main" id="{3610C68D-BC74-4EF9-8540-86573F949D07}"/>
              </a:ext>
            </a:extLst>
          </p:cNvPr>
          <p:cNvSpPr/>
          <p:nvPr/>
        </p:nvSpPr>
        <p:spPr>
          <a:xfrm rot="16200000">
            <a:off x="6104252" y="3310839"/>
            <a:ext cx="364495" cy="2209799"/>
          </a:xfrm>
          <a:prstGeom prst="leftBrace">
            <a:avLst>
              <a:gd name="adj1" fmla="val 57765"/>
              <a:gd name="adj2" fmla="val 50000"/>
            </a:avLst>
          </a:prstGeom>
          <a:ln w="38100">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3">
            <a:extLst>
              <a:ext uri="{FF2B5EF4-FFF2-40B4-BE49-F238E27FC236}">
                <a16:creationId xmlns:a16="http://schemas.microsoft.com/office/drawing/2014/main" id="{929C51DE-4F6A-4ACA-9B10-0C0B20268BE7}"/>
              </a:ext>
            </a:extLst>
          </p:cNvPr>
          <p:cNvSpPr/>
          <p:nvPr/>
        </p:nvSpPr>
        <p:spPr>
          <a:xfrm>
            <a:off x="2589936" y="4541183"/>
            <a:ext cx="1223412" cy="523220"/>
          </a:xfrm>
          <a:prstGeom prst="rect">
            <a:avLst/>
          </a:prstGeom>
        </p:spPr>
        <p:txBody>
          <a:bodyPr wrap="none">
            <a:spAutoFit/>
          </a:bodyPr>
          <a:lstStyle/>
          <a:p>
            <a:r>
              <a:rPr lang="en-US" sz="2800" kern="0" dirty="0">
                <a:solidFill>
                  <a:srgbClr val="800000"/>
                </a:solidFill>
              </a:rPr>
              <a:t>Step 1</a:t>
            </a:r>
            <a:endParaRPr lang="en-US" sz="2800" dirty="0"/>
          </a:p>
        </p:txBody>
      </p:sp>
      <p:sp>
        <p:nvSpPr>
          <p:cNvPr id="9" name="Rectangle 8">
            <a:extLst>
              <a:ext uri="{FF2B5EF4-FFF2-40B4-BE49-F238E27FC236}">
                <a16:creationId xmlns:a16="http://schemas.microsoft.com/office/drawing/2014/main" id="{BCD70F6A-0EFB-420C-9938-E954B9FCA2BF}"/>
              </a:ext>
            </a:extLst>
          </p:cNvPr>
          <p:cNvSpPr/>
          <p:nvPr/>
        </p:nvSpPr>
        <p:spPr>
          <a:xfrm>
            <a:off x="5772147" y="4579283"/>
            <a:ext cx="1223412" cy="523220"/>
          </a:xfrm>
          <a:prstGeom prst="rect">
            <a:avLst/>
          </a:prstGeom>
        </p:spPr>
        <p:txBody>
          <a:bodyPr wrap="none">
            <a:spAutoFit/>
          </a:bodyPr>
          <a:lstStyle/>
          <a:p>
            <a:r>
              <a:rPr lang="en-US" sz="2800" kern="0" dirty="0">
                <a:solidFill>
                  <a:srgbClr val="800000"/>
                </a:solidFill>
              </a:rPr>
              <a:t>Step 2</a:t>
            </a:r>
            <a:endParaRPr lang="en-US" sz="2800" dirty="0"/>
          </a:p>
        </p:txBody>
      </p:sp>
      <p:sp>
        <p:nvSpPr>
          <p:cNvPr id="10" name="Rectangle 9">
            <a:extLst>
              <a:ext uri="{FF2B5EF4-FFF2-40B4-BE49-F238E27FC236}">
                <a16:creationId xmlns:a16="http://schemas.microsoft.com/office/drawing/2014/main" id="{368E0FDA-1B56-46F7-B2D7-97A0D8CD2340}"/>
              </a:ext>
            </a:extLst>
          </p:cNvPr>
          <p:cNvSpPr/>
          <p:nvPr/>
        </p:nvSpPr>
        <p:spPr>
          <a:xfrm>
            <a:off x="800099" y="5221892"/>
            <a:ext cx="7543800" cy="1471172"/>
          </a:xfrm>
          <a:prstGeom prst="rect">
            <a:avLst/>
          </a:prstGeom>
        </p:spPr>
        <p:txBody>
          <a:bodyPr wrap="square">
            <a:spAutoFit/>
          </a:bodyPr>
          <a:lstStyle/>
          <a:p>
            <a:pPr marL="457200" indent="-457200">
              <a:lnSpc>
                <a:spcPct val="80000"/>
              </a:lnSpc>
            </a:pPr>
            <a:r>
              <a:rPr lang="en-US" sz="2800" kern="0" dirty="0">
                <a:solidFill>
                  <a:schemeClr val="accent1">
                    <a:lumMod val="25000"/>
                  </a:schemeClr>
                </a:solidFill>
              </a:rPr>
              <a:t>Our Hypothesis: </a:t>
            </a:r>
          </a:p>
          <a:p>
            <a:pPr marL="457200" indent="-457200">
              <a:lnSpc>
                <a:spcPct val="80000"/>
              </a:lnSpc>
            </a:pPr>
            <a:r>
              <a:rPr lang="en-US" sz="2800" kern="0" dirty="0">
                <a:solidFill>
                  <a:schemeClr val="accent1">
                    <a:lumMod val="25000"/>
                  </a:schemeClr>
                </a:solidFill>
              </a:rPr>
              <a:t>Knowledge of </a:t>
            </a:r>
            <a:r>
              <a:rPr lang="en-US" sz="2800" i="1" kern="0" dirty="0">
                <a:solidFill>
                  <a:schemeClr val="accent1">
                    <a:lumMod val="25000"/>
                  </a:schemeClr>
                </a:solidFill>
              </a:rPr>
              <a:t>causal mechanisms </a:t>
            </a:r>
            <a:r>
              <a:rPr lang="en-US" sz="2800" kern="0" dirty="0">
                <a:solidFill>
                  <a:schemeClr val="accent1">
                    <a:lumMod val="25000"/>
                  </a:schemeClr>
                </a:solidFill>
              </a:rPr>
              <a:t>is different and may be more closely linked to action than knowledge about </a:t>
            </a:r>
            <a:r>
              <a:rPr lang="en-US" sz="2800" i="1" kern="0" dirty="0">
                <a:solidFill>
                  <a:schemeClr val="accent1">
                    <a:lumMod val="25000"/>
                  </a:schemeClr>
                </a:solidFill>
              </a:rPr>
              <a:t>desired behaviors </a:t>
            </a:r>
          </a:p>
        </p:txBody>
      </p:sp>
      <p:sp>
        <p:nvSpPr>
          <p:cNvPr id="11" name="Title 1">
            <a:extLst>
              <a:ext uri="{FF2B5EF4-FFF2-40B4-BE49-F238E27FC236}">
                <a16:creationId xmlns:a16="http://schemas.microsoft.com/office/drawing/2014/main" id="{3896F5A0-83F0-4069-94EF-215038660DA6}"/>
              </a:ext>
            </a:extLst>
          </p:cNvPr>
          <p:cNvSpPr txBox="1">
            <a:spLocks/>
          </p:cNvSpPr>
          <p:nvPr/>
        </p:nvSpPr>
        <p:spPr bwMode="auto">
          <a:xfrm>
            <a:off x="-1" y="279236"/>
            <a:ext cx="9143999" cy="11462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nSpc>
                <a:spcPct val="80000"/>
              </a:lnSpc>
            </a:pPr>
            <a:r>
              <a:rPr lang="en-US" sz="3200" b="1" dirty="0">
                <a:solidFill>
                  <a:srgbClr val="004376"/>
                </a:solidFill>
              </a:rPr>
              <a:t>Different types of knowledge </a:t>
            </a:r>
          </a:p>
          <a:p>
            <a:pPr>
              <a:lnSpc>
                <a:spcPct val="80000"/>
              </a:lnSpc>
            </a:pPr>
            <a:r>
              <a:rPr lang="en-US" sz="3200" b="1" dirty="0">
                <a:solidFill>
                  <a:srgbClr val="004376"/>
                </a:solidFill>
              </a:rPr>
              <a:t>may have different causes and effects</a:t>
            </a:r>
            <a:endParaRPr lang="en-US" sz="3200" b="1" kern="0" dirty="0">
              <a:solidFill>
                <a:srgbClr val="004376"/>
              </a:solidFill>
            </a:endParaRPr>
          </a:p>
        </p:txBody>
      </p:sp>
    </p:spTree>
    <p:extLst>
      <p:ext uri="{BB962C8B-B14F-4D97-AF65-F5344CB8AC3E}">
        <p14:creationId xmlns:p14="http://schemas.microsoft.com/office/powerpoint/2010/main" val="426931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4"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7FDFE54-F5DF-49B8-BC2E-5162FE402EC4}"/>
              </a:ext>
            </a:extLst>
          </p:cNvPr>
          <p:cNvSpPr>
            <a:spLocks noGrp="1"/>
          </p:cNvSpPr>
          <p:nvPr>
            <p:ph type="title"/>
          </p:nvPr>
        </p:nvSpPr>
        <p:spPr>
          <a:xfrm>
            <a:off x="234372" y="228600"/>
            <a:ext cx="8675255" cy="1146248"/>
          </a:xfrm>
        </p:spPr>
        <p:txBody>
          <a:bodyPr/>
          <a:lstStyle/>
          <a:p>
            <a:pPr>
              <a:lnSpc>
                <a:spcPct val="80000"/>
              </a:lnSpc>
            </a:pPr>
            <a:r>
              <a:rPr lang="en-US" sz="3200" b="1" dirty="0">
                <a:solidFill>
                  <a:srgbClr val="004376"/>
                </a:solidFill>
              </a:rPr>
              <a:t>Motivation and hypotheses</a:t>
            </a:r>
          </a:p>
        </p:txBody>
      </p:sp>
      <p:sp>
        <p:nvSpPr>
          <p:cNvPr id="10" name="Rectangle 9">
            <a:extLst>
              <a:ext uri="{FF2B5EF4-FFF2-40B4-BE49-F238E27FC236}">
                <a16:creationId xmlns:a16="http://schemas.microsoft.com/office/drawing/2014/main" id="{368E0FDA-1B56-46F7-B2D7-97A0D8CD2340}"/>
              </a:ext>
            </a:extLst>
          </p:cNvPr>
          <p:cNvSpPr/>
          <p:nvPr/>
        </p:nvSpPr>
        <p:spPr>
          <a:xfrm>
            <a:off x="253422" y="1371600"/>
            <a:ext cx="8763000" cy="1384995"/>
          </a:xfrm>
          <a:prstGeom prst="rect">
            <a:avLst/>
          </a:prstGeom>
        </p:spPr>
        <p:txBody>
          <a:bodyPr wrap="square">
            <a:spAutoFit/>
          </a:bodyPr>
          <a:lstStyle/>
          <a:p>
            <a:pPr marL="457200" indent="-457200"/>
            <a:r>
              <a:rPr lang="en-US" sz="2800" kern="0" dirty="0">
                <a:solidFill>
                  <a:srgbClr val="004376"/>
                </a:solidFill>
              </a:rPr>
              <a:t>Do people act on knowledge about </a:t>
            </a:r>
            <a:r>
              <a:rPr lang="en-US" sz="2800" i="1" kern="0" dirty="0">
                <a:solidFill>
                  <a:srgbClr val="004376"/>
                </a:solidFill>
              </a:rPr>
              <a:t>mechanisms</a:t>
            </a:r>
          </a:p>
          <a:p>
            <a:pPr marL="228600" indent="-228600"/>
            <a:r>
              <a:rPr lang="en-US" sz="2800" kern="0" dirty="0">
                <a:solidFill>
                  <a:srgbClr val="004376"/>
                </a:solidFill>
              </a:rPr>
              <a:t>    more than on knowledge about </a:t>
            </a:r>
            <a:r>
              <a:rPr lang="en-US" sz="2800" i="1" kern="0" dirty="0">
                <a:solidFill>
                  <a:srgbClr val="004376"/>
                </a:solidFill>
              </a:rPr>
              <a:t>desired behaviors? </a:t>
            </a:r>
          </a:p>
          <a:p>
            <a:pPr marL="228600" indent="-228600"/>
            <a:endParaRPr lang="en-US" sz="2800" i="1" kern="0" dirty="0">
              <a:solidFill>
                <a:srgbClr val="004376"/>
              </a:solidFill>
            </a:endParaRPr>
          </a:p>
        </p:txBody>
      </p:sp>
      <p:sp>
        <p:nvSpPr>
          <p:cNvPr id="3" name="Rectangle 2">
            <a:extLst>
              <a:ext uri="{FF2B5EF4-FFF2-40B4-BE49-F238E27FC236}">
                <a16:creationId xmlns:a16="http://schemas.microsoft.com/office/drawing/2014/main" id="{B72326F1-8CF1-4004-9E5D-A19C75A48E73}"/>
              </a:ext>
            </a:extLst>
          </p:cNvPr>
          <p:cNvSpPr/>
          <p:nvPr/>
        </p:nvSpPr>
        <p:spPr>
          <a:xfrm>
            <a:off x="514352" y="2621340"/>
            <a:ext cx="3829048" cy="1646605"/>
          </a:xfrm>
          <a:prstGeom prst="rect">
            <a:avLst/>
          </a:prstGeom>
        </p:spPr>
        <p:txBody>
          <a:bodyPr wrap="square">
            <a:spAutoFit/>
          </a:bodyPr>
          <a:lstStyle/>
          <a:p>
            <a:pPr marL="228600" indent="-228600"/>
            <a:r>
              <a:rPr lang="en-US" sz="2400" b="1" u="sng" kern="0" dirty="0">
                <a:solidFill>
                  <a:schemeClr val="accent1">
                    <a:lumMod val="25000"/>
                  </a:schemeClr>
                </a:solidFill>
              </a:rPr>
              <a:t>Behavioral knowledge</a:t>
            </a:r>
          </a:p>
          <a:p>
            <a:pPr marL="228600" indent="-228600">
              <a:spcAft>
                <a:spcPts val="600"/>
              </a:spcAft>
            </a:pPr>
            <a:r>
              <a:rPr lang="en-US" sz="2400" kern="0" dirty="0">
                <a:solidFill>
                  <a:schemeClr val="accent1">
                    <a:lumMod val="25000"/>
                  </a:schemeClr>
                </a:solidFill>
              </a:rPr>
              <a:t>(</a:t>
            </a:r>
            <a:r>
              <a:rPr lang="en-US" sz="2400" i="1" kern="0" dirty="0">
                <a:solidFill>
                  <a:schemeClr val="accent1">
                    <a:lumMod val="25000"/>
                  </a:schemeClr>
                </a:solidFill>
              </a:rPr>
              <a:t>taught in BCC programs</a:t>
            </a:r>
            <a:r>
              <a:rPr lang="en-US" sz="2400" kern="0" dirty="0">
                <a:solidFill>
                  <a:schemeClr val="accent1">
                    <a:lumMod val="25000"/>
                  </a:schemeClr>
                </a:solidFill>
              </a:rPr>
              <a:t>)</a:t>
            </a:r>
          </a:p>
          <a:p>
            <a:pPr marL="228600" indent="-228600"/>
            <a:r>
              <a:rPr lang="en-US" sz="2400" kern="0" dirty="0">
                <a:solidFill>
                  <a:schemeClr val="accent1">
                    <a:lumMod val="25000"/>
                  </a:schemeClr>
                </a:solidFill>
              </a:rPr>
              <a:t>e.g. the WHO’s Essential Nutrition Actions</a:t>
            </a:r>
            <a:endParaRPr lang="en-US" sz="2400" i="1" kern="0" dirty="0">
              <a:solidFill>
                <a:schemeClr val="accent1">
                  <a:lumMod val="25000"/>
                </a:schemeClr>
              </a:solidFill>
            </a:endParaRPr>
          </a:p>
        </p:txBody>
      </p:sp>
      <p:sp>
        <p:nvSpPr>
          <p:cNvPr id="12" name="Rectangle 11">
            <a:extLst>
              <a:ext uri="{FF2B5EF4-FFF2-40B4-BE49-F238E27FC236}">
                <a16:creationId xmlns:a16="http://schemas.microsoft.com/office/drawing/2014/main" id="{CC86E828-3F2A-4FBB-8CD3-1DFE0BA76EAE}"/>
              </a:ext>
            </a:extLst>
          </p:cNvPr>
          <p:cNvSpPr/>
          <p:nvPr/>
        </p:nvSpPr>
        <p:spPr>
          <a:xfrm>
            <a:off x="4634923" y="2625482"/>
            <a:ext cx="4381500" cy="1646605"/>
          </a:xfrm>
          <a:prstGeom prst="rect">
            <a:avLst/>
          </a:prstGeom>
        </p:spPr>
        <p:txBody>
          <a:bodyPr wrap="square">
            <a:spAutoFit/>
          </a:bodyPr>
          <a:lstStyle/>
          <a:p>
            <a:pPr marL="228600" indent="-228600"/>
            <a:r>
              <a:rPr lang="en-US" sz="2400" b="1" u="sng" kern="0" dirty="0">
                <a:solidFill>
                  <a:schemeClr val="accent1">
                    <a:lumMod val="25000"/>
                  </a:schemeClr>
                </a:solidFill>
              </a:rPr>
              <a:t>Mechanism knowledge</a:t>
            </a:r>
          </a:p>
          <a:p>
            <a:pPr marL="228600" indent="-228600">
              <a:spcAft>
                <a:spcPts val="600"/>
              </a:spcAft>
            </a:pPr>
            <a:r>
              <a:rPr lang="en-US" sz="2400" i="1" kern="0" dirty="0">
                <a:solidFill>
                  <a:schemeClr val="accent1">
                    <a:lumMod val="25000"/>
                  </a:schemeClr>
                </a:solidFill>
              </a:rPr>
              <a:t>(taught in science classes)</a:t>
            </a:r>
          </a:p>
          <a:p>
            <a:pPr marL="228600" indent="-228600"/>
            <a:r>
              <a:rPr lang="en-US" sz="2400" kern="0" dirty="0">
                <a:solidFill>
                  <a:schemeClr val="accent1">
                    <a:lumMod val="25000"/>
                  </a:schemeClr>
                </a:solidFill>
              </a:rPr>
              <a:t>e.g. functions of nutrients</a:t>
            </a:r>
          </a:p>
          <a:p>
            <a:pPr marL="228600" indent="-228600"/>
            <a:r>
              <a:rPr lang="en-US" sz="2400" kern="0" dirty="0">
                <a:solidFill>
                  <a:schemeClr val="accent1">
                    <a:lumMod val="25000"/>
                  </a:schemeClr>
                </a:solidFill>
              </a:rPr>
              <a:t>    daily energy vs future health</a:t>
            </a:r>
          </a:p>
        </p:txBody>
      </p:sp>
      <p:grpSp>
        <p:nvGrpSpPr>
          <p:cNvPr id="18" name="Group 17">
            <a:extLst>
              <a:ext uri="{FF2B5EF4-FFF2-40B4-BE49-F238E27FC236}">
                <a16:creationId xmlns:a16="http://schemas.microsoft.com/office/drawing/2014/main" id="{412BAD56-22C6-4FD6-820E-AA220CDB1393}"/>
              </a:ext>
            </a:extLst>
          </p:cNvPr>
          <p:cNvGrpSpPr/>
          <p:nvPr/>
        </p:nvGrpSpPr>
        <p:grpSpPr>
          <a:xfrm>
            <a:off x="685567" y="4388315"/>
            <a:ext cx="3465691" cy="1915463"/>
            <a:chOff x="685567" y="4312860"/>
            <a:chExt cx="3465691" cy="1915463"/>
          </a:xfrm>
        </p:grpSpPr>
        <p:pic>
          <p:nvPicPr>
            <p:cNvPr id="5" name="Picture 4">
              <a:extLst>
                <a:ext uri="{FF2B5EF4-FFF2-40B4-BE49-F238E27FC236}">
                  <a16:creationId xmlns:a16="http://schemas.microsoft.com/office/drawing/2014/main" id="{06F6EF8E-24DF-46FB-9DFB-4B2695D0C6BD}"/>
                </a:ext>
              </a:extLst>
            </p:cNvPr>
            <p:cNvPicPr>
              <a:picLocks noChangeAspect="1"/>
            </p:cNvPicPr>
            <p:nvPr/>
          </p:nvPicPr>
          <p:blipFill rotWithShape="1">
            <a:blip r:embed="rId3"/>
            <a:srcRect r="48882"/>
            <a:stretch/>
          </p:blipFill>
          <p:spPr>
            <a:xfrm>
              <a:off x="2338389" y="4398821"/>
              <a:ext cx="1812869" cy="1829502"/>
            </a:xfrm>
            <a:prstGeom prst="rect">
              <a:avLst/>
            </a:prstGeom>
          </p:spPr>
        </p:pic>
        <p:pic>
          <p:nvPicPr>
            <p:cNvPr id="13" name="Picture 12">
              <a:extLst>
                <a:ext uri="{FF2B5EF4-FFF2-40B4-BE49-F238E27FC236}">
                  <a16:creationId xmlns:a16="http://schemas.microsoft.com/office/drawing/2014/main" id="{23054C72-DD6A-4902-8A1A-5B275764629D}"/>
                </a:ext>
              </a:extLst>
            </p:cNvPr>
            <p:cNvPicPr>
              <a:picLocks noChangeAspect="1"/>
            </p:cNvPicPr>
            <p:nvPr/>
          </p:nvPicPr>
          <p:blipFill rotWithShape="1">
            <a:blip r:embed="rId3"/>
            <a:srcRect l="57477"/>
            <a:stretch/>
          </p:blipFill>
          <p:spPr>
            <a:xfrm>
              <a:off x="685567" y="4312860"/>
              <a:ext cx="1508069" cy="1829502"/>
            </a:xfrm>
            <a:prstGeom prst="rect">
              <a:avLst/>
            </a:prstGeom>
          </p:spPr>
        </p:pic>
        <p:sp>
          <p:nvSpPr>
            <p:cNvPr id="14" name="Rectangle 13">
              <a:extLst>
                <a:ext uri="{FF2B5EF4-FFF2-40B4-BE49-F238E27FC236}">
                  <a16:creationId xmlns:a16="http://schemas.microsoft.com/office/drawing/2014/main" id="{9660533F-BE2C-422E-A5CA-DE9728221829}"/>
                </a:ext>
              </a:extLst>
            </p:cNvPr>
            <p:cNvSpPr/>
            <p:nvPr/>
          </p:nvSpPr>
          <p:spPr>
            <a:xfrm>
              <a:off x="1857374" y="4838007"/>
              <a:ext cx="571502" cy="646331"/>
            </a:xfrm>
            <a:prstGeom prst="rect">
              <a:avLst/>
            </a:prstGeom>
          </p:spPr>
          <p:txBody>
            <a:bodyPr wrap="square">
              <a:spAutoFit/>
            </a:bodyPr>
            <a:lstStyle/>
            <a:p>
              <a:pPr marL="228600" indent="-228600"/>
              <a:r>
                <a:rPr lang="en-US" sz="3600" b="1" kern="0" dirty="0">
                  <a:solidFill>
                    <a:srgbClr val="004376"/>
                  </a:solidFill>
                </a:rPr>
                <a:t>+</a:t>
              </a:r>
            </a:p>
          </p:txBody>
        </p:sp>
      </p:grpSp>
      <p:grpSp>
        <p:nvGrpSpPr>
          <p:cNvPr id="19" name="Group 18">
            <a:extLst>
              <a:ext uri="{FF2B5EF4-FFF2-40B4-BE49-F238E27FC236}">
                <a16:creationId xmlns:a16="http://schemas.microsoft.com/office/drawing/2014/main" id="{2B3D0C97-8D91-4511-B9BF-751C2077D7D2}"/>
              </a:ext>
            </a:extLst>
          </p:cNvPr>
          <p:cNvGrpSpPr/>
          <p:nvPr/>
        </p:nvGrpSpPr>
        <p:grpSpPr>
          <a:xfrm>
            <a:off x="4762895" y="4343400"/>
            <a:ext cx="3695538" cy="2292385"/>
            <a:chOff x="4289371" y="4272305"/>
            <a:chExt cx="3695538" cy="2292385"/>
          </a:xfrm>
        </p:grpSpPr>
        <p:pic>
          <p:nvPicPr>
            <p:cNvPr id="7" name="Picture 6">
              <a:extLst>
                <a:ext uri="{FF2B5EF4-FFF2-40B4-BE49-F238E27FC236}">
                  <a16:creationId xmlns:a16="http://schemas.microsoft.com/office/drawing/2014/main" id="{E77F9B10-D460-4F7F-8326-A91254A66887}"/>
                </a:ext>
              </a:extLst>
            </p:cNvPr>
            <p:cNvPicPr>
              <a:picLocks noChangeAspect="1"/>
            </p:cNvPicPr>
            <p:nvPr/>
          </p:nvPicPr>
          <p:blipFill rotWithShape="1">
            <a:blip r:embed="rId4"/>
            <a:srcRect l="15367" r="28394"/>
            <a:stretch/>
          </p:blipFill>
          <p:spPr>
            <a:xfrm>
              <a:off x="6658373" y="4531130"/>
              <a:ext cx="1326536" cy="1569660"/>
            </a:xfrm>
            <a:prstGeom prst="rect">
              <a:avLst/>
            </a:prstGeom>
          </p:spPr>
        </p:pic>
        <p:pic>
          <p:nvPicPr>
            <p:cNvPr id="15" name="Picture 14">
              <a:extLst>
                <a:ext uri="{FF2B5EF4-FFF2-40B4-BE49-F238E27FC236}">
                  <a16:creationId xmlns:a16="http://schemas.microsoft.com/office/drawing/2014/main" id="{94DAFB20-F14F-4381-BE2E-F382F0597F12}"/>
                </a:ext>
              </a:extLst>
            </p:cNvPr>
            <p:cNvPicPr>
              <a:picLocks noChangeAspect="1"/>
            </p:cNvPicPr>
            <p:nvPr/>
          </p:nvPicPr>
          <p:blipFill>
            <a:blip r:embed="rId5"/>
            <a:stretch>
              <a:fillRect/>
            </a:stretch>
          </p:blipFill>
          <p:spPr>
            <a:xfrm>
              <a:off x="4289371" y="4272305"/>
              <a:ext cx="2241892" cy="2292385"/>
            </a:xfrm>
            <a:prstGeom prst="rect">
              <a:avLst/>
            </a:prstGeom>
          </p:spPr>
        </p:pic>
        <p:sp>
          <p:nvSpPr>
            <p:cNvPr id="17" name="Rectangle 16">
              <a:extLst>
                <a:ext uri="{FF2B5EF4-FFF2-40B4-BE49-F238E27FC236}">
                  <a16:creationId xmlns:a16="http://schemas.microsoft.com/office/drawing/2014/main" id="{5D0B6887-46E3-4C47-B61E-1542A4FA022E}"/>
                </a:ext>
              </a:extLst>
            </p:cNvPr>
            <p:cNvSpPr/>
            <p:nvPr/>
          </p:nvSpPr>
          <p:spPr>
            <a:xfrm>
              <a:off x="5762462" y="4849497"/>
              <a:ext cx="787456" cy="646331"/>
            </a:xfrm>
            <a:prstGeom prst="rect">
              <a:avLst/>
            </a:prstGeom>
          </p:spPr>
          <p:txBody>
            <a:bodyPr wrap="square">
              <a:spAutoFit/>
            </a:bodyPr>
            <a:lstStyle/>
            <a:p>
              <a:pPr marL="228600" indent="-228600"/>
              <a:r>
                <a:rPr lang="en-US" sz="3600" b="1" kern="0" dirty="0">
                  <a:solidFill>
                    <a:srgbClr val="004376"/>
                  </a:solidFill>
                </a:rPr>
                <a:t>vs</a:t>
              </a:r>
            </a:p>
          </p:txBody>
        </p:sp>
      </p:grpSp>
    </p:spTree>
    <p:extLst>
      <p:ext uri="{BB962C8B-B14F-4D97-AF65-F5344CB8AC3E}">
        <p14:creationId xmlns:p14="http://schemas.microsoft.com/office/powerpoint/2010/main" val="76801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7FDFE54-F5DF-49B8-BC2E-5162FE402EC4}"/>
              </a:ext>
            </a:extLst>
          </p:cNvPr>
          <p:cNvSpPr>
            <a:spLocks noGrp="1"/>
          </p:cNvSpPr>
          <p:nvPr>
            <p:ph type="title"/>
          </p:nvPr>
        </p:nvSpPr>
        <p:spPr>
          <a:xfrm>
            <a:off x="234372" y="456498"/>
            <a:ext cx="8675255" cy="1146248"/>
          </a:xfrm>
        </p:spPr>
        <p:txBody>
          <a:bodyPr/>
          <a:lstStyle/>
          <a:p>
            <a:pPr marL="457200" indent="-457200"/>
            <a:r>
              <a:rPr lang="en-US" sz="3200" b="1" dirty="0">
                <a:solidFill>
                  <a:srgbClr val="004376"/>
                </a:solidFill>
              </a:rPr>
              <a:t>Previous research on knowledge</a:t>
            </a:r>
            <a:br>
              <a:rPr lang="en-US" sz="3200" b="1" dirty="0">
                <a:solidFill>
                  <a:srgbClr val="004376"/>
                </a:solidFill>
              </a:rPr>
            </a:br>
            <a:r>
              <a:rPr lang="en-US" sz="3200" b="1" dirty="0">
                <a:solidFill>
                  <a:srgbClr val="004376"/>
                </a:solidFill>
              </a:rPr>
              <a:t>differs by region</a:t>
            </a:r>
            <a:endParaRPr lang="en-US" sz="3200" b="1" i="1" dirty="0">
              <a:solidFill>
                <a:srgbClr val="004376"/>
              </a:solidFill>
            </a:endParaRPr>
          </a:p>
        </p:txBody>
      </p:sp>
      <p:sp>
        <p:nvSpPr>
          <p:cNvPr id="3" name="Rectangle 2">
            <a:extLst>
              <a:ext uri="{FF2B5EF4-FFF2-40B4-BE49-F238E27FC236}">
                <a16:creationId xmlns:a16="http://schemas.microsoft.com/office/drawing/2014/main" id="{B72326F1-8CF1-4004-9E5D-A19C75A48E73}"/>
              </a:ext>
            </a:extLst>
          </p:cNvPr>
          <p:cNvSpPr/>
          <p:nvPr/>
        </p:nvSpPr>
        <p:spPr>
          <a:xfrm>
            <a:off x="495302" y="1818337"/>
            <a:ext cx="4181707" cy="2462213"/>
          </a:xfrm>
          <a:prstGeom prst="rect">
            <a:avLst/>
          </a:prstGeom>
        </p:spPr>
        <p:txBody>
          <a:bodyPr wrap="square">
            <a:spAutoFit/>
          </a:bodyPr>
          <a:lstStyle/>
          <a:p>
            <a:pPr marL="228600" indent="-228600">
              <a:spcAft>
                <a:spcPts val="1200"/>
              </a:spcAft>
            </a:pPr>
            <a:r>
              <a:rPr lang="en-US" sz="2400" b="1" u="sng" kern="0" dirty="0">
                <a:solidFill>
                  <a:schemeClr val="accent1">
                    <a:lumMod val="25000"/>
                  </a:schemeClr>
                </a:solidFill>
              </a:rPr>
              <a:t>Low-income countries</a:t>
            </a:r>
          </a:p>
          <a:p>
            <a:pPr marL="228600" indent="-228600"/>
            <a:r>
              <a:rPr lang="en-US" sz="2400" kern="0" dirty="0">
                <a:solidFill>
                  <a:schemeClr val="accent1">
                    <a:lumMod val="25000"/>
                  </a:schemeClr>
                </a:solidFill>
              </a:rPr>
              <a:t>Knowledge, Attitudes and Practices (KAP) surveys and impacts of schooling</a:t>
            </a:r>
          </a:p>
          <a:p>
            <a:pPr marL="228600" indent="-228600"/>
            <a:r>
              <a:rPr lang="en-US" sz="2400" i="1" kern="0" dirty="0">
                <a:solidFill>
                  <a:schemeClr val="accent1">
                    <a:lumMod val="25000"/>
                  </a:schemeClr>
                </a:solidFill>
              </a:rPr>
              <a:t>e.g. Vollmer et al. 2017, </a:t>
            </a:r>
            <a:r>
              <a:rPr lang="en-US" sz="2400" i="1" kern="0" dirty="0" err="1">
                <a:solidFill>
                  <a:schemeClr val="accent1">
                    <a:lumMod val="25000"/>
                  </a:schemeClr>
                </a:solidFill>
              </a:rPr>
              <a:t>Karmacharya</a:t>
            </a:r>
            <a:r>
              <a:rPr lang="en-US" sz="2400" i="1" kern="0" dirty="0">
                <a:solidFill>
                  <a:schemeClr val="accent1">
                    <a:lumMod val="25000"/>
                  </a:schemeClr>
                </a:solidFill>
              </a:rPr>
              <a:t> et al 2017</a:t>
            </a:r>
          </a:p>
        </p:txBody>
      </p:sp>
      <p:sp>
        <p:nvSpPr>
          <p:cNvPr id="12" name="Rectangle 11">
            <a:extLst>
              <a:ext uri="{FF2B5EF4-FFF2-40B4-BE49-F238E27FC236}">
                <a16:creationId xmlns:a16="http://schemas.microsoft.com/office/drawing/2014/main" id="{CC86E828-3F2A-4FBB-8CD3-1DFE0BA76EAE}"/>
              </a:ext>
            </a:extLst>
          </p:cNvPr>
          <p:cNvSpPr/>
          <p:nvPr/>
        </p:nvSpPr>
        <p:spPr>
          <a:xfrm>
            <a:off x="4677009" y="1818337"/>
            <a:ext cx="4447941" cy="2462213"/>
          </a:xfrm>
          <a:prstGeom prst="rect">
            <a:avLst/>
          </a:prstGeom>
        </p:spPr>
        <p:txBody>
          <a:bodyPr wrap="square">
            <a:spAutoFit/>
          </a:bodyPr>
          <a:lstStyle/>
          <a:p>
            <a:pPr marL="228600" indent="-228600">
              <a:spcAft>
                <a:spcPts val="1200"/>
              </a:spcAft>
            </a:pPr>
            <a:r>
              <a:rPr lang="en-US" sz="2400" b="1" u="sng" kern="0" dirty="0">
                <a:solidFill>
                  <a:schemeClr val="accent1">
                    <a:lumMod val="25000"/>
                  </a:schemeClr>
                </a:solidFill>
              </a:rPr>
              <a:t>High-income countries</a:t>
            </a:r>
          </a:p>
          <a:p>
            <a:pPr marL="228600" indent="-228600"/>
            <a:r>
              <a:rPr lang="en-US" sz="2400" kern="0" dirty="0">
                <a:solidFill>
                  <a:schemeClr val="accent1">
                    <a:lumMod val="25000"/>
                  </a:schemeClr>
                </a:solidFill>
              </a:rPr>
              <a:t>Nutrition literacy and knowledge of links between diets and disease  </a:t>
            </a:r>
          </a:p>
          <a:p>
            <a:pPr marL="228600" indent="-228600"/>
            <a:r>
              <a:rPr lang="en-US" sz="2400" kern="0" dirty="0">
                <a:solidFill>
                  <a:schemeClr val="accent1">
                    <a:lumMod val="25000"/>
                  </a:schemeClr>
                </a:solidFill>
              </a:rPr>
              <a:t>e.g. </a:t>
            </a:r>
            <a:r>
              <a:rPr lang="en-US" sz="2400" i="1" kern="0" dirty="0">
                <a:solidFill>
                  <a:schemeClr val="accent1">
                    <a:lumMod val="25000"/>
                  </a:schemeClr>
                </a:solidFill>
              </a:rPr>
              <a:t>Parmenter &amp; Wardle 1999, Miller et al. 2010</a:t>
            </a:r>
            <a:r>
              <a:rPr lang="en-US" sz="2400" kern="0" dirty="0">
                <a:solidFill>
                  <a:schemeClr val="accent1">
                    <a:lumMod val="25000"/>
                  </a:schemeClr>
                </a:solidFill>
              </a:rPr>
              <a:t> </a:t>
            </a:r>
          </a:p>
        </p:txBody>
      </p:sp>
      <p:grpSp>
        <p:nvGrpSpPr>
          <p:cNvPr id="16" name="Group 15">
            <a:extLst>
              <a:ext uri="{FF2B5EF4-FFF2-40B4-BE49-F238E27FC236}">
                <a16:creationId xmlns:a16="http://schemas.microsoft.com/office/drawing/2014/main" id="{61B21B3F-AF7F-4E5E-B69A-3CFF66A0A4DD}"/>
              </a:ext>
            </a:extLst>
          </p:cNvPr>
          <p:cNvGrpSpPr/>
          <p:nvPr/>
        </p:nvGrpSpPr>
        <p:grpSpPr>
          <a:xfrm>
            <a:off x="685567" y="4409137"/>
            <a:ext cx="3465691" cy="1915463"/>
            <a:chOff x="685567" y="4312860"/>
            <a:chExt cx="3465691" cy="1915463"/>
          </a:xfrm>
        </p:grpSpPr>
        <p:pic>
          <p:nvPicPr>
            <p:cNvPr id="21" name="Picture 20">
              <a:extLst>
                <a:ext uri="{FF2B5EF4-FFF2-40B4-BE49-F238E27FC236}">
                  <a16:creationId xmlns:a16="http://schemas.microsoft.com/office/drawing/2014/main" id="{AACF1C11-E8EC-4D24-B91B-17381622B8E6}"/>
                </a:ext>
              </a:extLst>
            </p:cNvPr>
            <p:cNvPicPr>
              <a:picLocks noChangeAspect="1"/>
            </p:cNvPicPr>
            <p:nvPr/>
          </p:nvPicPr>
          <p:blipFill rotWithShape="1">
            <a:blip r:embed="rId3"/>
            <a:srcRect r="48882"/>
            <a:stretch/>
          </p:blipFill>
          <p:spPr>
            <a:xfrm>
              <a:off x="2338389" y="4398821"/>
              <a:ext cx="1812869" cy="1829502"/>
            </a:xfrm>
            <a:prstGeom prst="rect">
              <a:avLst/>
            </a:prstGeom>
          </p:spPr>
        </p:pic>
        <p:pic>
          <p:nvPicPr>
            <p:cNvPr id="22" name="Picture 21">
              <a:extLst>
                <a:ext uri="{FF2B5EF4-FFF2-40B4-BE49-F238E27FC236}">
                  <a16:creationId xmlns:a16="http://schemas.microsoft.com/office/drawing/2014/main" id="{68B20855-CA8C-4826-A4DA-C41248FDC197}"/>
                </a:ext>
              </a:extLst>
            </p:cNvPr>
            <p:cNvPicPr>
              <a:picLocks noChangeAspect="1"/>
            </p:cNvPicPr>
            <p:nvPr/>
          </p:nvPicPr>
          <p:blipFill rotWithShape="1">
            <a:blip r:embed="rId3"/>
            <a:srcRect l="57477"/>
            <a:stretch/>
          </p:blipFill>
          <p:spPr>
            <a:xfrm>
              <a:off x="685567" y="4312860"/>
              <a:ext cx="1508069" cy="1829502"/>
            </a:xfrm>
            <a:prstGeom prst="rect">
              <a:avLst/>
            </a:prstGeom>
          </p:spPr>
        </p:pic>
        <p:sp>
          <p:nvSpPr>
            <p:cNvPr id="23" name="Rectangle 22">
              <a:extLst>
                <a:ext uri="{FF2B5EF4-FFF2-40B4-BE49-F238E27FC236}">
                  <a16:creationId xmlns:a16="http://schemas.microsoft.com/office/drawing/2014/main" id="{4A97183C-2AFB-4F03-BE88-2208B10D6B0E}"/>
                </a:ext>
              </a:extLst>
            </p:cNvPr>
            <p:cNvSpPr/>
            <p:nvPr/>
          </p:nvSpPr>
          <p:spPr>
            <a:xfrm>
              <a:off x="1857374" y="4838007"/>
              <a:ext cx="571502" cy="646331"/>
            </a:xfrm>
            <a:prstGeom prst="rect">
              <a:avLst/>
            </a:prstGeom>
          </p:spPr>
          <p:txBody>
            <a:bodyPr wrap="square">
              <a:spAutoFit/>
            </a:bodyPr>
            <a:lstStyle/>
            <a:p>
              <a:pPr marL="228600" indent="-228600"/>
              <a:r>
                <a:rPr lang="en-US" sz="3600" b="1" kern="0" dirty="0">
                  <a:solidFill>
                    <a:srgbClr val="004376"/>
                  </a:solidFill>
                </a:rPr>
                <a:t>+</a:t>
              </a:r>
            </a:p>
          </p:txBody>
        </p:sp>
      </p:grpSp>
      <p:pic>
        <p:nvPicPr>
          <p:cNvPr id="2" name="Picture 1">
            <a:extLst>
              <a:ext uri="{FF2B5EF4-FFF2-40B4-BE49-F238E27FC236}">
                <a16:creationId xmlns:a16="http://schemas.microsoft.com/office/drawing/2014/main" id="{9DCCDA58-D9A2-4DA4-A370-F4F9E482DB21}"/>
              </a:ext>
            </a:extLst>
          </p:cNvPr>
          <p:cNvPicPr>
            <a:picLocks noChangeAspect="1"/>
          </p:cNvPicPr>
          <p:nvPr/>
        </p:nvPicPr>
        <p:blipFill>
          <a:blip r:embed="rId4"/>
          <a:stretch>
            <a:fillRect/>
          </a:stretch>
        </p:blipFill>
        <p:spPr>
          <a:xfrm>
            <a:off x="5257800" y="4457700"/>
            <a:ext cx="2857500" cy="1714500"/>
          </a:xfrm>
          <a:prstGeom prst="rect">
            <a:avLst/>
          </a:prstGeom>
        </p:spPr>
      </p:pic>
    </p:spTree>
    <p:extLst>
      <p:ext uri="{BB962C8B-B14F-4D97-AF65-F5344CB8AC3E}">
        <p14:creationId xmlns:p14="http://schemas.microsoft.com/office/powerpoint/2010/main" val="74296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7FDFE54-F5DF-49B8-BC2E-5162FE402EC4}"/>
              </a:ext>
            </a:extLst>
          </p:cNvPr>
          <p:cNvSpPr>
            <a:spLocks noGrp="1"/>
          </p:cNvSpPr>
          <p:nvPr>
            <p:ph type="title"/>
          </p:nvPr>
        </p:nvSpPr>
        <p:spPr>
          <a:xfrm>
            <a:off x="234372" y="228600"/>
            <a:ext cx="8675255" cy="1146248"/>
          </a:xfrm>
        </p:spPr>
        <p:txBody>
          <a:bodyPr/>
          <a:lstStyle/>
          <a:p>
            <a:pPr marL="457200" indent="-457200"/>
            <a:r>
              <a:rPr lang="en-US" sz="3200" b="1" dirty="0">
                <a:solidFill>
                  <a:srgbClr val="004376"/>
                </a:solidFill>
              </a:rPr>
              <a:t>Our study</a:t>
            </a:r>
            <a:endParaRPr lang="en-US" sz="3200" b="1" i="1" dirty="0">
              <a:solidFill>
                <a:srgbClr val="004376"/>
              </a:solidFill>
            </a:endParaRPr>
          </a:p>
        </p:txBody>
      </p:sp>
      <p:sp>
        <p:nvSpPr>
          <p:cNvPr id="3" name="Rectangle 2">
            <a:extLst>
              <a:ext uri="{FF2B5EF4-FFF2-40B4-BE49-F238E27FC236}">
                <a16:creationId xmlns:a16="http://schemas.microsoft.com/office/drawing/2014/main" id="{B72326F1-8CF1-4004-9E5D-A19C75A48E73}"/>
              </a:ext>
            </a:extLst>
          </p:cNvPr>
          <p:cNvSpPr/>
          <p:nvPr/>
        </p:nvSpPr>
        <p:spPr>
          <a:xfrm>
            <a:off x="495301" y="1540504"/>
            <a:ext cx="4076697" cy="2831544"/>
          </a:xfrm>
          <a:prstGeom prst="rect">
            <a:avLst/>
          </a:prstGeom>
        </p:spPr>
        <p:txBody>
          <a:bodyPr wrap="square">
            <a:spAutoFit/>
          </a:bodyPr>
          <a:lstStyle/>
          <a:p>
            <a:pPr marL="228600" indent="-228600">
              <a:spcAft>
                <a:spcPts val="600"/>
              </a:spcAft>
            </a:pPr>
            <a:r>
              <a:rPr lang="en-US" sz="2400" b="1" u="sng" kern="0" dirty="0">
                <a:solidFill>
                  <a:schemeClr val="accent1">
                    <a:lumMod val="25000"/>
                  </a:schemeClr>
                </a:solidFill>
              </a:rPr>
              <a:t>Setting</a:t>
            </a:r>
          </a:p>
          <a:p>
            <a:pPr marL="228600" indent="-228600"/>
            <a:r>
              <a:rPr lang="en-US" sz="2400" kern="0" dirty="0">
                <a:solidFill>
                  <a:schemeClr val="accent1">
                    <a:lumMod val="25000"/>
                  </a:schemeClr>
                </a:solidFill>
              </a:rPr>
              <a:t>UBALE project in Malawi</a:t>
            </a:r>
          </a:p>
          <a:p>
            <a:pPr marL="228600" indent="-228600"/>
            <a:r>
              <a:rPr lang="en-US" sz="2400" kern="0" dirty="0">
                <a:solidFill>
                  <a:schemeClr val="accent1">
                    <a:lumMod val="25000"/>
                  </a:schemeClr>
                </a:solidFill>
              </a:rPr>
              <a:t>Development food aid program funded by USAID</a:t>
            </a:r>
          </a:p>
          <a:p>
            <a:pPr marL="228600" indent="-228600"/>
            <a:r>
              <a:rPr lang="en-US" sz="2400" kern="0" dirty="0">
                <a:solidFill>
                  <a:schemeClr val="accent1">
                    <a:lumMod val="25000"/>
                  </a:schemeClr>
                </a:solidFill>
              </a:rPr>
              <a:t>Implemented by CRS using cascade model through local NGO partners</a:t>
            </a:r>
          </a:p>
        </p:txBody>
      </p:sp>
      <p:sp>
        <p:nvSpPr>
          <p:cNvPr id="12" name="Rectangle 11">
            <a:extLst>
              <a:ext uri="{FF2B5EF4-FFF2-40B4-BE49-F238E27FC236}">
                <a16:creationId xmlns:a16="http://schemas.microsoft.com/office/drawing/2014/main" id="{CC86E828-3F2A-4FBB-8CD3-1DFE0BA76EAE}"/>
              </a:ext>
            </a:extLst>
          </p:cNvPr>
          <p:cNvSpPr/>
          <p:nvPr/>
        </p:nvSpPr>
        <p:spPr>
          <a:xfrm>
            <a:off x="4571999" y="1447800"/>
            <a:ext cx="4552950" cy="5047536"/>
          </a:xfrm>
          <a:prstGeom prst="rect">
            <a:avLst/>
          </a:prstGeom>
        </p:spPr>
        <p:txBody>
          <a:bodyPr wrap="square">
            <a:spAutoFit/>
          </a:bodyPr>
          <a:lstStyle/>
          <a:p>
            <a:pPr marL="228600" indent="-228600">
              <a:spcAft>
                <a:spcPts val="600"/>
              </a:spcAft>
            </a:pPr>
            <a:r>
              <a:rPr lang="en-US" sz="2400" b="1" u="sng" kern="0" dirty="0">
                <a:solidFill>
                  <a:schemeClr val="accent1">
                    <a:lumMod val="25000"/>
                  </a:schemeClr>
                </a:solidFill>
              </a:rPr>
              <a:t>Sample</a:t>
            </a:r>
          </a:p>
          <a:p>
            <a:pPr marL="228600" indent="-228600">
              <a:buFont typeface="Arial" panose="020B0604020202020204" pitchFamily="34" charset="0"/>
              <a:buChar char="•"/>
            </a:pPr>
            <a:r>
              <a:rPr lang="en-US" sz="2400" kern="0" dirty="0">
                <a:solidFill>
                  <a:schemeClr val="accent1">
                    <a:lumMod val="25000"/>
                  </a:schemeClr>
                </a:solidFill>
              </a:rPr>
              <a:t>316 villagers</a:t>
            </a:r>
          </a:p>
          <a:p>
            <a:pPr marL="228600" indent="-228600">
              <a:buFont typeface="Arial" panose="020B0604020202020204" pitchFamily="34" charset="0"/>
              <a:buChar char="•"/>
            </a:pPr>
            <a:r>
              <a:rPr lang="en-US" sz="2400" kern="0" dirty="0">
                <a:solidFill>
                  <a:schemeClr val="accent1">
                    <a:lumMod val="25000"/>
                  </a:schemeClr>
                </a:solidFill>
              </a:rPr>
              <a:t>26 health volunteers</a:t>
            </a:r>
          </a:p>
          <a:p>
            <a:pPr marL="228600" indent="-228600">
              <a:buFont typeface="Arial" panose="020B0604020202020204" pitchFamily="34" charset="0"/>
              <a:buChar char="•"/>
            </a:pPr>
            <a:r>
              <a:rPr lang="en-US" sz="2400" kern="0" dirty="0">
                <a:solidFill>
                  <a:schemeClr val="accent1">
                    <a:lumMod val="25000"/>
                  </a:schemeClr>
                </a:solidFill>
              </a:rPr>
              <a:t>18 health professionals</a:t>
            </a:r>
          </a:p>
          <a:p>
            <a:endParaRPr lang="en-US" sz="2400" kern="0" dirty="0">
              <a:solidFill>
                <a:schemeClr val="accent1">
                  <a:lumMod val="25000"/>
                </a:schemeClr>
              </a:solidFill>
            </a:endParaRPr>
          </a:p>
          <a:p>
            <a:pPr marL="228600" indent="-228600">
              <a:spcAft>
                <a:spcPts val="600"/>
              </a:spcAft>
            </a:pPr>
            <a:r>
              <a:rPr lang="en-US" sz="2400" b="1" u="sng" kern="0" dirty="0">
                <a:solidFill>
                  <a:schemeClr val="accent1">
                    <a:lumMod val="25000"/>
                  </a:schemeClr>
                </a:solidFill>
              </a:rPr>
              <a:t>Data</a:t>
            </a:r>
          </a:p>
          <a:p>
            <a:pPr marL="228600" indent="-228600">
              <a:buFont typeface="Arial" panose="020B0604020202020204" pitchFamily="34" charset="0"/>
              <a:buChar char="•"/>
            </a:pPr>
            <a:r>
              <a:rPr lang="en-US" sz="2400" kern="0" dirty="0">
                <a:solidFill>
                  <a:schemeClr val="accent1">
                    <a:lumMod val="25000"/>
                  </a:schemeClr>
                </a:solidFill>
              </a:rPr>
              <a:t>Drawn from previous surveys</a:t>
            </a:r>
          </a:p>
          <a:p>
            <a:pPr marL="685800" lvl="1" indent="-228600">
              <a:buFont typeface="Arial" panose="020B0604020202020204" pitchFamily="34" charset="0"/>
              <a:buChar char="•"/>
            </a:pPr>
            <a:r>
              <a:rPr lang="en-US" sz="2400" kern="0" dirty="0">
                <a:solidFill>
                  <a:schemeClr val="accent1">
                    <a:lumMod val="25000"/>
                  </a:schemeClr>
                </a:solidFill>
              </a:rPr>
              <a:t>28 questions</a:t>
            </a:r>
          </a:p>
          <a:p>
            <a:pPr marL="685800" lvl="1" indent="-228600">
              <a:buFont typeface="Arial" panose="020B0604020202020204" pitchFamily="34" charset="0"/>
              <a:buChar char="•"/>
            </a:pPr>
            <a:r>
              <a:rPr lang="en-US" sz="2400" kern="0" dirty="0">
                <a:solidFill>
                  <a:schemeClr val="accent1">
                    <a:lumMod val="25000"/>
                  </a:schemeClr>
                </a:solidFill>
              </a:rPr>
              <a:t>42 variables (=1 if correct)</a:t>
            </a:r>
          </a:p>
          <a:p>
            <a:pPr marL="228600" indent="-228600">
              <a:buFont typeface="Arial" panose="020B0604020202020204" pitchFamily="34" charset="0"/>
              <a:buChar char="•"/>
            </a:pPr>
            <a:r>
              <a:rPr lang="en-US" sz="2400" kern="0" dirty="0">
                <a:solidFill>
                  <a:schemeClr val="accent1">
                    <a:lumMod val="25000"/>
                  </a:schemeClr>
                </a:solidFill>
              </a:rPr>
              <a:t>Retained if answered correctly by 10-90% of respondents</a:t>
            </a:r>
          </a:p>
          <a:p>
            <a:pPr marL="685800" lvl="1" indent="-228600">
              <a:buFont typeface="Arial" panose="020B0604020202020204" pitchFamily="34" charset="0"/>
              <a:buChar char="•"/>
            </a:pPr>
            <a:r>
              <a:rPr lang="en-US" sz="2400" kern="0" dirty="0">
                <a:solidFill>
                  <a:schemeClr val="accent1">
                    <a:lumMod val="25000"/>
                  </a:schemeClr>
                </a:solidFill>
              </a:rPr>
              <a:t>23 questions</a:t>
            </a:r>
          </a:p>
          <a:p>
            <a:pPr marL="685800" lvl="1" indent="-228600">
              <a:buFont typeface="Arial" panose="020B0604020202020204" pitchFamily="34" charset="0"/>
              <a:buChar char="•"/>
            </a:pPr>
            <a:r>
              <a:rPr lang="en-US" sz="2400" kern="0" dirty="0">
                <a:solidFill>
                  <a:schemeClr val="accent1">
                    <a:lumMod val="25000"/>
                  </a:schemeClr>
                </a:solidFill>
              </a:rPr>
              <a:t>33 variables</a:t>
            </a:r>
          </a:p>
        </p:txBody>
      </p:sp>
      <p:grpSp>
        <p:nvGrpSpPr>
          <p:cNvPr id="16" name="Group 15">
            <a:extLst>
              <a:ext uri="{FF2B5EF4-FFF2-40B4-BE49-F238E27FC236}">
                <a16:creationId xmlns:a16="http://schemas.microsoft.com/office/drawing/2014/main" id="{61B21B3F-AF7F-4E5E-B69A-3CFF66A0A4DD}"/>
              </a:ext>
            </a:extLst>
          </p:cNvPr>
          <p:cNvGrpSpPr/>
          <p:nvPr/>
        </p:nvGrpSpPr>
        <p:grpSpPr>
          <a:xfrm>
            <a:off x="685567" y="4409137"/>
            <a:ext cx="3465691" cy="1915463"/>
            <a:chOff x="685567" y="4312860"/>
            <a:chExt cx="3465691" cy="1915463"/>
          </a:xfrm>
        </p:grpSpPr>
        <p:pic>
          <p:nvPicPr>
            <p:cNvPr id="21" name="Picture 20">
              <a:extLst>
                <a:ext uri="{FF2B5EF4-FFF2-40B4-BE49-F238E27FC236}">
                  <a16:creationId xmlns:a16="http://schemas.microsoft.com/office/drawing/2014/main" id="{AACF1C11-E8EC-4D24-B91B-17381622B8E6}"/>
                </a:ext>
              </a:extLst>
            </p:cNvPr>
            <p:cNvPicPr>
              <a:picLocks noChangeAspect="1"/>
            </p:cNvPicPr>
            <p:nvPr/>
          </p:nvPicPr>
          <p:blipFill rotWithShape="1">
            <a:blip r:embed="rId3"/>
            <a:srcRect r="48882"/>
            <a:stretch/>
          </p:blipFill>
          <p:spPr>
            <a:xfrm>
              <a:off x="2338389" y="4398821"/>
              <a:ext cx="1812869" cy="1829502"/>
            </a:xfrm>
            <a:prstGeom prst="rect">
              <a:avLst/>
            </a:prstGeom>
          </p:spPr>
        </p:pic>
        <p:pic>
          <p:nvPicPr>
            <p:cNvPr id="22" name="Picture 21">
              <a:extLst>
                <a:ext uri="{FF2B5EF4-FFF2-40B4-BE49-F238E27FC236}">
                  <a16:creationId xmlns:a16="http://schemas.microsoft.com/office/drawing/2014/main" id="{68B20855-CA8C-4826-A4DA-C41248FDC197}"/>
                </a:ext>
              </a:extLst>
            </p:cNvPr>
            <p:cNvPicPr>
              <a:picLocks noChangeAspect="1"/>
            </p:cNvPicPr>
            <p:nvPr/>
          </p:nvPicPr>
          <p:blipFill rotWithShape="1">
            <a:blip r:embed="rId3"/>
            <a:srcRect l="57477"/>
            <a:stretch/>
          </p:blipFill>
          <p:spPr>
            <a:xfrm>
              <a:off x="685567" y="4312860"/>
              <a:ext cx="1508069" cy="1829502"/>
            </a:xfrm>
            <a:prstGeom prst="rect">
              <a:avLst/>
            </a:prstGeom>
          </p:spPr>
        </p:pic>
        <p:sp>
          <p:nvSpPr>
            <p:cNvPr id="23" name="Rectangle 22">
              <a:extLst>
                <a:ext uri="{FF2B5EF4-FFF2-40B4-BE49-F238E27FC236}">
                  <a16:creationId xmlns:a16="http://schemas.microsoft.com/office/drawing/2014/main" id="{4A97183C-2AFB-4F03-BE88-2208B10D6B0E}"/>
                </a:ext>
              </a:extLst>
            </p:cNvPr>
            <p:cNvSpPr/>
            <p:nvPr/>
          </p:nvSpPr>
          <p:spPr>
            <a:xfrm>
              <a:off x="1857374" y="4838007"/>
              <a:ext cx="571502" cy="646331"/>
            </a:xfrm>
            <a:prstGeom prst="rect">
              <a:avLst/>
            </a:prstGeom>
          </p:spPr>
          <p:txBody>
            <a:bodyPr wrap="square">
              <a:spAutoFit/>
            </a:bodyPr>
            <a:lstStyle/>
            <a:p>
              <a:pPr marL="228600" indent="-228600"/>
              <a:r>
                <a:rPr lang="en-US" sz="3600" b="1" kern="0" dirty="0">
                  <a:solidFill>
                    <a:srgbClr val="004376"/>
                  </a:solidFill>
                </a:rPr>
                <a:t>+</a:t>
              </a:r>
            </a:p>
          </p:txBody>
        </p:sp>
      </p:grpSp>
    </p:spTree>
    <p:extLst>
      <p:ext uri="{BB962C8B-B14F-4D97-AF65-F5344CB8AC3E}">
        <p14:creationId xmlns:p14="http://schemas.microsoft.com/office/powerpoint/2010/main" val="314854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FA164C-64ED-4939-ADF5-0B9BBE20BDF2}"/>
              </a:ext>
            </a:extLst>
          </p:cNvPr>
          <p:cNvPicPr>
            <a:picLocks noChangeAspect="1"/>
          </p:cNvPicPr>
          <p:nvPr/>
        </p:nvPicPr>
        <p:blipFill rotWithShape="1">
          <a:blip r:embed="rId3"/>
          <a:srcRect t="11521" r="54286" b="22924"/>
          <a:stretch/>
        </p:blipFill>
        <p:spPr>
          <a:xfrm>
            <a:off x="4577547" y="558230"/>
            <a:ext cx="4493985" cy="6214464"/>
          </a:xfrm>
          <a:prstGeom prst="rect">
            <a:avLst/>
          </a:prstGeom>
        </p:spPr>
      </p:pic>
      <p:pic>
        <p:nvPicPr>
          <p:cNvPr id="17" name="Picture 16">
            <a:extLst>
              <a:ext uri="{FF2B5EF4-FFF2-40B4-BE49-F238E27FC236}">
                <a16:creationId xmlns:a16="http://schemas.microsoft.com/office/drawing/2014/main" id="{3677E67F-BC29-4DF1-8F6F-A875309DFF21}"/>
              </a:ext>
            </a:extLst>
          </p:cNvPr>
          <p:cNvPicPr>
            <a:picLocks noChangeAspect="1"/>
          </p:cNvPicPr>
          <p:nvPr/>
        </p:nvPicPr>
        <p:blipFill rotWithShape="1">
          <a:blip r:embed="rId3"/>
          <a:srcRect l="48214" t="61111" r="2499" b="7778"/>
          <a:stretch/>
        </p:blipFill>
        <p:spPr>
          <a:xfrm>
            <a:off x="299422" y="3401489"/>
            <a:ext cx="4176325" cy="2542111"/>
          </a:xfrm>
          <a:prstGeom prst="rect">
            <a:avLst/>
          </a:prstGeom>
        </p:spPr>
      </p:pic>
      <p:pic>
        <p:nvPicPr>
          <p:cNvPr id="18" name="Picture 17">
            <a:extLst>
              <a:ext uri="{FF2B5EF4-FFF2-40B4-BE49-F238E27FC236}">
                <a16:creationId xmlns:a16="http://schemas.microsoft.com/office/drawing/2014/main" id="{4093417B-EAAE-472D-9B4F-880FFCE5EB73}"/>
              </a:ext>
            </a:extLst>
          </p:cNvPr>
          <p:cNvPicPr>
            <a:picLocks noChangeAspect="1"/>
          </p:cNvPicPr>
          <p:nvPr/>
        </p:nvPicPr>
        <p:blipFill rotWithShape="1">
          <a:blip r:embed="rId3"/>
          <a:srcRect t="77427" r="54286" b="7778"/>
          <a:stretch/>
        </p:blipFill>
        <p:spPr>
          <a:xfrm>
            <a:off x="299422" y="1990602"/>
            <a:ext cx="4180991" cy="1304865"/>
          </a:xfrm>
          <a:prstGeom prst="rect">
            <a:avLst/>
          </a:prstGeom>
        </p:spPr>
      </p:pic>
      <p:sp>
        <p:nvSpPr>
          <p:cNvPr id="24" name="Title 1">
            <a:extLst>
              <a:ext uri="{FF2B5EF4-FFF2-40B4-BE49-F238E27FC236}">
                <a16:creationId xmlns:a16="http://schemas.microsoft.com/office/drawing/2014/main" id="{4ED69150-EAC5-4550-9E60-855A775C2A31}"/>
              </a:ext>
            </a:extLst>
          </p:cNvPr>
          <p:cNvSpPr>
            <a:spLocks noGrp="1"/>
          </p:cNvSpPr>
          <p:nvPr>
            <p:ph type="title"/>
          </p:nvPr>
        </p:nvSpPr>
        <p:spPr>
          <a:xfrm>
            <a:off x="140369" y="72952"/>
            <a:ext cx="4197016" cy="1146248"/>
          </a:xfrm>
        </p:spPr>
        <p:txBody>
          <a:bodyPr/>
          <a:lstStyle/>
          <a:p>
            <a:pPr marL="457200" indent="-457200" algn="l"/>
            <a:r>
              <a:rPr lang="en-US" sz="3200" b="1" dirty="0">
                <a:solidFill>
                  <a:srgbClr val="004376"/>
                </a:solidFill>
              </a:rPr>
              <a:t>Data:</a:t>
            </a:r>
            <a:br>
              <a:rPr lang="en-US" sz="3200" b="1" dirty="0">
                <a:solidFill>
                  <a:srgbClr val="004376"/>
                </a:solidFill>
              </a:rPr>
            </a:br>
            <a:r>
              <a:rPr lang="en-US" sz="3200" b="1" dirty="0">
                <a:solidFill>
                  <a:srgbClr val="004376"/>
                </a:solidFill>
              </a:rPr>
              <a:t>Desired behaviors</a:t>
            </a:r>
            <a:endParaRPr lang="en-US" sz="3200" b="1" i="1" dirty="0">
              <a:solidFill>
                <a:schemeClr val="accent1">
                  <a:lumMod val="25000"/>
                </a:schemeClr>
              </a:solidFill>
            </a:endParaRPr>
          </a:p>
        </p:txBody>
      </p:sp>
      <p:pic>
        <p:nvPicPr>
          <p:cNvPr id="25" name="Picture 24">
            <a:extLst>
              <a:ext uri="{FF2B5EF4-FFF2-40B4-BE49-F238E27FC236}">
                <a16:creationId xmlns:a16="http://schemas.microsoft.com/office/drawing/2014/main" id="{D3A3FB42-6783-4630-B7EA-0EC943037EDF}"/>
              </a:ext>
            </a:extLst>
          </p:cNvPr>
          <p:cNvPicPr>
            <a:picLocks noChangeAspect="1"/>
          </p:cNvPicPr>
          <p:nvPr/>
        </p:nvPicPr>
        <p:blipFill rotWithShape="1">
          <a:blip r:embed="rId4"/>
          <a:srcRect l="46785" t="4043" r="1785" b="91664"/>
          <a:stretch/>
        </p:blipFill>
        <p:spPr>
          <a:xfrm>
            <a:off x="172453" y="1524000"/>
            <a:ext cx="4307960" cy="346771"/>
          </a:xfrm>
          <a:prstGeom prst="rect">
            <a:avLst/>
          </a:prstGeom>
        </p:spPr>
      </p:pic>
      <p:pic>
        <p:nvPicPr>
          <p:cNvPr id="26" name="Picture 25">
            <a:extLst>
              <a:ext uri="{FF2B5EF4-FFF2-40B4-BE49-F238E27FC236}">
                <a16:creationId xmlns:a16="http://schemas.microsoft.com/office/drawing/2014/main" id="{1E4127A0-6904-4E5A-9391-A148A9D9CCE5}"/>
              </a:ext>
            </a:extLst>
          </p:cNvPr>
          <p:cNvPicPr>
            <a:picLocks noChangeAspect="1"/>
          </p:cNvPicPr>
          <p:nvPr/>
        </p:nvPicPr>
        <p:blipFill rotWithShape="1">
          <a:blip r:embed="rId4"/>
          <a:srcRect l="46785" t="4043" r="1785" b="91664"/>
          <a:stretch/>
        </p:blipFill>
        <p:spPr>
          <a:xfrm>
            <a:off x="4430786" y="155926"/>
            <a:ext cx="4640746" cy="373559"/>
          </a:xfrm>
          <a:prstGeom prst="rect">
            <a:avLst/>
          </a:prstGeom>
        </p:spPr>
      </p:pic>
    </p:spTree>
    <p:extLst>
      <p:ext uri="{BB962C8B-B14F-4D97-AF65-F5344CB8AC3E}">
        <p14:creationId xmlns:p14="http://schemas.microsoft.com/office/powerpoint/2010/main" val="4120528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7FDFE54-F5DF-49B8-BC2E-5162FE402EC4}"/>
              </a:ext>
            </a:extLst>
          </p:cNvPr>
          <p:cNvSpPr>
            <a:spLocks noGrp="1"/>
          </p:cNvSpPr>
          <p:nvPr>
            <p:ph type="title"/>
          </p:nvPr>
        </p:nvSpPr>
        <p:spPr>
          <a:xfrm>
            <a:off x="685800" y="185249"/>
            <a:ext cx="7010400" cy="1146248"/>
          </a:xfrm>
        </p:spPr>
        <p:txBody>
          <a:bodyPr/>
          <a:lstStyle/>
          <a:p>
            <a:pPr marL="457200" indent="-457200" algn="l"/>
            <a:r>
              <a:rPr lang="en-US" sz="3200" b="1" dirty="0">
                <a:solidFill>
                  <a:srgbClr val="004376"/>
                </a:solidFill>
              </a:rPr>
              <a:t>Data:</a:t>
            </a:r>
            <a:br>
              <a:rPr lang="en-US" sz="3200" b="1" dirty="0">
                <a:solidFill>
                  <a:srgbClr val="004376"/>
                </a:solidFill>
              </a:rPr>
            </a:br>
            <a:r>
              <a:rPr lang="en-US" sz="3200" b="1" dirty="0">
                <a:solidFill>
                  <a:srgbClr val="004376"/>
                </a:solidFill>
              </a:rPr>
              <a:t>	</a:t>
            </a:r>
            <a:r>
              <a:rPr lang="en-US" sz="3200" b="1" dirty="0">
                <a:solidFill>
                  <a:schemeClr val="accent1">
                    <a:lumMod val="25000"/>
                  </a:schemeClr>
                </a:solidFill>
              </a:rPr>
              <a:t>Causal mechanisms</a:t>
            </a:r>
            <a:endParaRPr lang="en-US" sz="3200" b="1" i="1" dirty="0">
              <a:solidFill>
                <a:schemeClr val="accent1">
                  <a:lumMod val="25000"/>
                </a:schemeClr>
              </a:solidFill>
            </a:endParaRPr>
          </a:p>
        </p:txBody>
      </p:sp>
      <p:pic>
        <p:nvPicPr>
          <p:cNvPr id="4" name="Picture 3">
            <a:extLst>
              <a:ext uri="{FF2B5EF4-FFF2-40B4-BE49-F238E27FC236}">
                <a16:creationId xmlns:a16="http://schemas.microsoft.com/office/drawing/2014/main" id="{4C787A77-142B-4638-ACB4-ABC0D9013A3D}"/>
              </a:ext>
            </a:extLst>
          </p:cNvPr>
          <p:cNvPicPr>
            <a:picLocks noChangeAspect="1"/>
          </p:cNvPicPr>
          <p:nvPr/>
        </p:nvPicPr>
        <p:blipFill>
          <a:blip r:embed="rId3"/>
          <a:stretch>
            <a:fillRect/>
          </a:stretch>
        </p:blipFill>
        <p:spPr>
          <a:xfrm>
            <a:off x="1596926" y="1331497"/>
            <a:ext cx="5489673" cy="5392910"/>
          </a:xfrm>
          <a:prstGeom prst="rect">
            <a:avLst/>
          </a:prstGeom>
        </p:spPr>
      </p:pic>
    </p:spTree>
    <p:extLst>
      <p:ext uri="{BB962C8B-B14F-4D97-AF65-F5344CB8AC3E}">
        <p14:creationId xmlns:p14="http://schemas.microsoft.com/office/powerpoint/2010/main" val="2036379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7FDFE54-F5DF-49B8-BC2E-5162FE402EC4}"/>
              </a:ext>
            </a:extLst>
          </p:cNvPr>
          <p:cNvSpPr>
            <a:spLocks noGrp="1"/>
          </p:cNvSpPr>
          <p:nvPr>
            <p:ph type="title"/>
          </p:nvPr>
        </p:nvSpPr>
        <p:spPr>
          <a:xfrm>
            <a:off x="533400" y="197551"/>
            <a:ext cx="6324600" cy="1146248"/>
          </a:xfrm>
        </p:spPr>
        <p:txBody>
          <a:bodyPr/>
          <a:lstStyle/>
          <a:p>
            <a:pPr marL="457200" indent="-457200" algn="l"/>
            <a:r>
              <a:rPr lang="en-US" sz="3200" b="1" dirty="0">
                <a:solidFill>
                  <a:srgbClr val="004376"/>
                </a:solidFill>
              </a:rPr>
              <a:t>Results:</a:t>
            </a:r>
            <a:br>
              <a:rPr lang="en-US" sz="3200" b="1" dirty="0">
                <a:solidFill>
                  <a:srgbClr val="004376"/>
                </a:solidFill>
              </a:rPr>
            </a:br>
            <a:endParaRPr lang="en-US" sz="3200" b="1" i="1" dirty="0">
              <a:solidFill>
                <a:srgbClr val="004376"/>
              </a:solidFill>
            </a:endParaRPr>
          </a:p>
        </p:txBody>
      </p:sp>
      <p:pic>
        <p:nvPicPr>
          <p:cNvPr id="4" name="Picture 3">
            <a:extLst>
              <a:ext uri="{FF2B5EF4-FFF2-40B4-BE49-F238E27FC236}">
                <a16:creationId xmlns:a16="http://schemas.microsoft.com/office/drawing/2014/main" id="{A5F98653-529B-43FF-B47D-7818E6F1D0A8}"/>
              </a:ext>
            </a:extLst>
          </p:cNvPr>
          <p:cNvPicPr>
            <a:picLocks noChangeAspect="1"/>
          </p:cNvPicPr>
          <p:nvPr/>
        </p:nvPicPr>
        <p:blipFill rotWithShape="1">
          <a:blip r:embed="rId3"/>
          <a:srcRect r="49624" b="5735"/>
          <a:stretch/>
        </p:blipFill>
        <p:spPr>
          <a:xfrm>
            <a:off x="1219200" y="1524000"/>
            <a:ext cx="3886200" cy="5316650"/>
          </a:xfrm>
          <a:prstGeom prst="rect">
            <a:avLst/>
          </a:prstGeom>
        </p:spPr>
      </p:pic>
      <p:pic>
        <p:nvPicPr>
          <p:cNvPr id="9" name="Picture 8">
            <a:extLst>
              <a:ext uri="{FF2B5EF4-FFF2-40B4-BE49-F238E27FC236}">
                <a16:creationId xmlns:a16="http://schemas.microsoft.com/office/drawing/2014/main" id="{88A595B9-2FD0-462A-BEDE-2D331E182214}"/>
              </a:ext>
            </a:extLst>
          </p:cNvPr>
          <p:cNvPicPr>
            <a:picLocks noChangeAspect="1"/>
          </p:cNvPicPr>
          <p:nvPr/>
        </p:nvPicPr>
        <p:blipFill rotWithShape="1">
          <a:blip r:embed="rId3"/>
          <a:srcRect l="48895" r="729" b="5772"/>
          <a:stretch/>
        </p:blipFill>
        <p:spPr>
          <a:xfrm>
            <a:off x="4987633" y="1526070"/>
            <a:ext cx="3886201" cy="5314580"/>
          </a:xfrm>
          <a:prstGeom prst="rect">
            <a:avLst/>
          </a:prstGeom>
        </p:spPr>
      </p:pic>
      <p:sp>
        <p:nvSpPr>
          <p:cNvPr id="13" name="Rectangle 12">
            <a:extLst>
              <a:ext uri="{FF2B5EF4-FFF2-40B4-BE49-F238E27FC236}">
                <a16:creationId xmlns:a16="http://schemas.microsoft.com/office/drawing/2014/main" id="{9C30D9D3-B1B9-4E33-9D04-8D3AD7B873BD}"/>
              </a:ext>
            </a:extLst>
          </p:cNvPr>
          <p:cNvSpPr/>
          <p:nvPr/>
        </p:nvSpPr>
        <p:spPr>
          <a:xfrm>
            <a:off x="4334262" y="3782215"/>
            <a:ext cx="697627" cy="400110"/>
          </a:xfrm>
          <a:prstGeom prst="rect">
            <a:avLst/>
          </a:prstGeom>
          <a:noFill/>
        </p:spPr>
        <p:txBody>
          <a:bodyPr wrap="none">
            <a:spAutoFit/>
          </a:bodyPr>
          <a:lstStyle/>
          <a:p>
            <a:r>
              <a:rPr lang="en-US" sz="2000" kern="0" dirty="0">
                <a:solidFill>
                  <a:srgbClr val="154DFF"/>
                </a:solidFill>
              </a:rPr>
              <a:t>50%</a:t>
            </a:r>
            <a:endParaRPr lang="en-US" sz="2000" dirty="0">
              <a:solidFill>
                <a:srgbClr val="154DFF"/>
              </a:solidFill>
            </a:endParaRPr>
          </a:p>
        </p:txBody>
      </p:sp>
      <p:sp>
        <p:nvSpPr>
          <p:cNvPr id="5" name="Arrow: Striped Right 4">
            <a:extLst>
              <a:ext uri="{FF2B5EF4-FFF2-40B4-BE49-F238E27FC236}">
                <a16:creationId xmlns:a16="http://schemas.microsoft.com/office/drawing/2014/main" id="{10D80A35-5AAD-4EC7-9A21-B91B9ED90A15}"/>
              </a:ext>
            </a:extLst>
          </p:cNvPr>
          <p:cNvSpPr/>
          <p:nvPr/>
        </p:nvSpPr>
        <p:spPr>
          <a:xfrm rot="10441154">
            <a:off x="2335530" y="4228668"/>
            <a:ext cx="1977413" cy="400110"/>
          </a:xfrm>
          <a:prstGeom prst="stripedRightArrow">
            <a:avLst>
              <a:gd name="adj1" fmla="val 50000"/>
              <a:gd name="adj2" fmla="val 50000"/>
            </a:avLst>
          </a:prstGeom>
          <a:noFill/>
          <a:ln>
            <a:solidFill>
              <a:srgbClr val="154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94EC7F-C85E-4868-AE7A-D8DB3706F988}"/>
              </a:ext>
            </a:extLst>
          </p:cNvPr>
          <p:cNvSpPr/>
          <p:nvPr/>
        </p:nvSpPr>
        <p:spPr>
          <a:xfrm rot="21238647">
            <a:off x="2502963" y="4501808"/>
            <a:ext cx="2672585" cy="707886"/>
          </a:xfrm>
          <a:prstGeom prst="rect">
            <a:avLst/>
          </a:prstGeom>
          <a:noFill/>
        </p:spPr>
        <p:txBody>
          <a:bodyPr wrap="square">
            <a:spAutoFit/>
          </a:bodyPr>
          <a:lstStyle/>
          <a:p>
            <a:r>
              <a:rPr lang="en-US" sz="2000" kern="0" dirty="0">
                <a:solidFill>
                  <a:srgbClr val="154DFF"/>
                </a:solidFill>
              </a:rPr>
              <a:t>Training cascade from staff to villagers</a:t>
            </a:r>
          </a:p>
        </p:txBody>
      </p:sp>
      <p:sp>
        <p:nvSpPr>
          <p:cNvPr id="16" name="Rectangle 15">
            <a:extLst>
              <a:ext uri="{FF2B5EF4-FFF2-40B4-BE49-F238E27FC236}">
                <a16:creationId xmlns:a16="http://schemas.microsoft.com/office/drawing/2014/main" id="{A464DD7A-690C-45D0-88D9-CF049D66D26D}"/>
              </a:ext>
            </a:extLst>
          </p:cNvPr>
          <p:cNvSpPr/>
          <p:nvPr/>
        </p:nvSpPr>
        <p:spPr>
          <a:xfrm>
            <a:off x="7514608" y="3890114"/>
            <a:ext cx="1781791" cy="1323439"/>
          </a:xfrm>
          <a:prstGeom prst="rect">
            <a:avLst/>
          </a:prstGeom>
          <a:noFill/>
        </p:spPr>
        <p:txBody>
          <a:bodyPr wrap="square">
            <a:spAutoFit/>
          </a:bodyPr>
          <a:lstStyle/>
          <a:p>
            <a:pPr>
              <a:lnSpc>
                <a:spcPct val="80000"/>
              </a:lnSpc>
            </a:pPr>
            <a:r>
              <a:rPr lang="en-US" sz="2000" kern="0" dirty="0">
                <a:solidFill>
                  <a:srgbClr val="154DFF"/>
                </a:solidFill>
              </a:rPr>
              <a:t>Health professionals score well, others ~random</a:t>
            </a:r>
          </a:p>
        </p:txBody>
      </p:sp>
      <p:sp>
        <p:nvSpPr>
          <p:cNvPr id="17" name="Title 1">
            <a:extLst>
              <a:ext uri="{FF2B5EF4-FFF2-40B4-BE49-F238E27FC236}">
                <a16:creationId xmlns:a16="http://schemas.microsoft.com/office/drawing/2014/main" id="{FEE29E6A-0FA7-4558-B838-D44A3D31E3B0}"/>
              </a:ext>
            </a:extLst>
          </p:cNvPr>
          <p:cNvSpPr txBox="1">
            <a:spLocks/>
          </p:cNvSpPr>
          <p:nvPr/>
        </p:nvSpPr>
        <p:spPr bwMode="auto">
          <a:xfrm>
            <a:off x="1191495" y="679398"/>
            <a:ext cx="7977892" cy="11462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80000"/>
              </a:lnSpc>
            </a:pPr>
            <a:r>
              <a:rPr lang="en-US" sz="3200" b="1" kern="0" dirty="0">
                <a:solidFill>
                  <a:srgbClr val="004376"/>
                </a:solidFill>
              </a:rPr>
              <a:t>Desired behaviors are widely known </a:t>
            </a:r>
            <a:r>
              <a:rPr lang="en-US" sz="3200" b="1" kern="0" dirty="0">
                <a:solidFill>
                  <a:schemeClr val="accent1">
                    <a:lumMod val="25000"/>
                  </a:schemeClr>
                </a:solidFill>
              </a:rPr>
              <a:t>Causal mechanisms known only to staff</a:t>
            </a:r>
            <a:endParaRPr lang="en-US" sz="3200" b="1" i="1" kern="0" dirty="0">
              <a:solidFill>
                <a:schemeClr val="accent1">
                  <a:lumMod val="25000"/>
                </a:schemeClr>
              </a:solidFill>
            </a:endParaRPr>
          </a:p>
        </p:txBody>
      </p:sp>
    </p:spTree>
    <p:extLst>
      <p:ext uri="{BB962C8B-B14F-4D97-AF65-F5344CB8AC3E}">
        <p14:creationId xmlns:p14="http://schemas.microsoft.com/office/powerpoint/2010/main" val="86473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16" grpId="0"/>
      <p:bldP spid="17" grpId="0"/>
    </p:bldLst>
  </p:timing>
</p:sld>
</file>

<file path=ppt/theme/theme1.xml><?xml version="1.0" encoding="utf-8"?>
<a:theme xmlns:a="http://schemas.openxmlformats.org/drawingml/2006/main" name="FriedmanTemplate_LogoPlainWhi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FriedmanTemplate_LogoPlainWhite</Template>
  <TotalTime>35167</TotalTime>
  <Words>617</Words>
  <Application>Microsoft Office PowerPoint</Application>
  <PresentationFormat>On-screen Show (4:3)</PresentationFormat>
  <Paragraphs>106</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FriedmanTemplate_LogoPlainWhite</vt:lpstr>
      <vt:lpstr>Development and Use of a  Multi-dimensional Index for  Nutrition Knowledge among  Mothers and Health Workers in Malawi</vt:lpstr>
      <vt:lpstr>Many interventions aim to  influence nutrition by altering knowledge</vt:lpstr>
      <vt:lpstr>PowerPoint Presentation</vt:lpstr>
      <vt:lpstr>Motivation and hypotheses</vt:lpstr>
      <vt:lpstr>Previous research on knowledge differs by region</vt:lpstr>
      <vt:lpstr>Our study</vt:lpstr>
      <vt:lpstr>Data: Desired behaviors</vt:lpstr>
      <vt:lpstr>Data:  Causal mechanisms</vt:lpstr>
      <vt:lpstr>Results: </vt:lpstr>
      <vt:lpstr>Results: </vt:lpstr>
      <vt:lpstr>Results: </vt:lpstr>
      <vt:lpstr>Results: </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A. Masters;Kate Schneider</dc:creator>
  <cp:lastModifiedBy>William A. Masters</cp:lastModifiedBy>
  <cp:revision>718</cp:revision>
  <cp:lastPrinted>2017-10-12T22:17:26Z</cp:lastPrinted>
  <dcterms:created xsi:type="dcterms:W3CDTF">2015-03-29T19:43:59Z</dcterms:created>
  <dcterms:modified xsi:type="dcterms:W3CDTF">2018-06-08T12:58:25Z</dcterms:modified>
</cp:coreProperties>
</file>