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6" r:id="rId6"/>
    <p:sldId id="267" r:id="rId7"/>
    <p:sldId id="264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9A0D-106B-4C86-93BD-1D24BAF0F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495CE-7EEC-4E4D-8F8C-E6470C11D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30F42-FCE3-40F8-88A9-01260F1D6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F865C-CD33-4242-ACEE-7D0849CD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E3DCC-15EC-4550-86CA-B87C771B5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7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B7631-E347-4C17-ADAF-A50BC2083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4AD434-8BEE-40DD-BAE4-67CDB257F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B50FB-95D9-43BD-A0FA-0CC1A082F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9C119-7952-4B9A-808E-5AAE614CC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3BBBD-C9AF-4AD6-8C38-66A14310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7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7A2A1B-B288-46A3-8685-9B47F54EEA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2AE4F-33D1-41C4-976D-120E072BB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F09D7-1BC4-4ED5-A578-4A5D2581A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D04FC-F7C4-4836-A5D4-5F67819D8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FF1EE-D447-48A6-9084-07B58E9C9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2B0EA-3BE8-43A1-8E0D-FABF4018B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E0214-902D-4924-B35E-0E8F68DAE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CB3AA-CB5C-4C97-AB6E-C4D403DFE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00B47-387F-4E4C-9815-DB6F81675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5536A-3A5A-492F-A15C-C4F92B22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7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7793E-E65B-4DDA-B1DA-EA1FC4828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0C5B0-50AF-47AD-9ECF-8DF0A098C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B9629-F4D1-4F41-9EBF-88E40A2AA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5B576-295A-4C4E-A38C-BD9FE8BD8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FDF5C-5C79-4093-B314-296C2E3D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7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CBB35-3570-4D60-978C-4AE0CF30E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604A-ED3A-4298-9E8C-F1B0D30FE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C2A334-61E8-45E1-B702-A96885AD5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77B8C-37B2-4A3F-B537-4C66B81F3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2A515A-5CC5-45FF-BAB4-E3CF1D22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C9D64-D5B6-43E2-87AF-0F8F36E13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7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7FC1B-AAF5-42D0-97EC-B38AA3FF9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99114-70DE-430C-AAE0-2574CFE10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1079C-5446-4D2F-B09F-695C1386E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B1FD66-0FBF-40DB-A56A-E1B4412DA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322EEB-AA2C-49A6-84CD-130D6B300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703C5D-3CC1-4004-911A-8FC50C329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1D5AB6-C0A0-4D4D-8F57-02864181A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5CBE7A-D48B-4D4C-8DF9-16C2DDAB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1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39F1-5D0E-42A2-AC38-37A03B90C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946439-2EE1-4515-BE3C-901EB1529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8E8FBC-5C33-4910-86A0-A272AA80F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A7D998-5D7C-4F5A-9E8E-DD02056B7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0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BB5210-D28A-42AB-B50A-9A0C0B61E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43F781-1657-47E5-AFAB-DF53B765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0621D-BD16-426B-9555-24EC42777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6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EDF23-80A8-43FC-A82A-E09FA2517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F81FB-4016-46F3-A7D4-6C3B0F3C5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0A6A34-1582-427B-8F3A-34885B8A3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75832-041E-4449-B6BA-C42A6F167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FFE86-D5E4-4112-8B79-5B132BDE4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6B3E1-DFB5-4BDD-9B94-69346C7E5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1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BA864-FF03-486A-9B60-1B255F513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D0E07-AE82-4A24-B555-775FA6C3C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57444-19D2-48A8-B0BA-0FE8082EC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92183-FABB-412D-8788-3F5469297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78C4A-2A89-4D39-9BFC-1BB828113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F6AB27-51FE-4249-8A63-98AE82A18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7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B91CC1-844E-4734-AAED-6E80533F9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AA6B5-02B8-42C5-901A-9BC9C3C56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BA880-CB77-46F0-AC1C-FF9DEBFF7C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406F6-354C-4637-B9C3-A0A8403B6CD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D88BA-C9D8-4E66-87C7-3B4EE57A8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067F9-0EFB-44DE-BE16-83C74F51C6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4285-3869-4C65-A58E-3228EAFB7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5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ites.tufts.edu/willmaster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tuftsnds.io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william.masters@tufts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E632-BD04-47C3-8CFB-500B642B8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814" y="599768"/>
            <a:ext cx="12192000" cy="2412911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libri Body"/>
              </a:rPr>
              <a:t>Data analyst as detective:  </a:t>
            </a:r>
            <a:br>
              <a:rPr lang="en-US" sz="4000" dirty="0">
                <a:solidFill>
                  <a:schemeClr val="accent1">
                    <a:lumMod val="50000"/>
                  </a:schemeClr>
                </a:solidFill>
                <a:latin typeface="Calibri Body"/>
              </a:rPr>
            </a:b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Calibri Body"/>
              </a:rPr>
              <a:t>Apparent seasonality in child health</a:t>
            </a:r>
            <a:br>
              <a:rPr lang="en-US" sz="4000" dirty="0">
                <a:solidFill>
                  <a:schemeClr val="accent1">
                    <a:lumMod val="50000"/>
                  </a:schemeClr>
                </a:solidFill>
                <a:latin typeface="Calibri Body"/>
              </a:rPr>
            </a:b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Calibri Body"/>
              </a:rPr>
              <a:t>as an artifact of random errors in child 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2CBEDF-01F7-4A65-ABFE-C7D895FA02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89085" y="3250535"/>
            <a:ext cx="12192000" cy="167059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b="1" dirty="0"/>
              <a:t>William A. Masters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/>
              <a:t>Friedman School of Nutrition, Tufts University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9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/>
              <a:t>with </a:t>
            </a:r>
            <a:r>
              <a:rPr lang="en-US" b="1" dirty="0"/>
              <a:t>Anna </a:t>
            </a:r>
            <a:r>
              <a:rPr lang="en-US" b="1" dirty="0" err="1"/>
              <a:t>Folke</a:t>
            </a:r>
            <a:r>
              <a:rPr lang="en-US" b="1" dirty="0"/>
              <a:t> Larsen </a:t>
            </a:r>
            <a:r>
              <a:rPr lang="en-US" dirty="0"/>
              <a:t>(Dept. of Economics, University of Copenhagen)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9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/>
              <a:t>and </a:t>
            </a:r>
            <a:r>
              <a:rPr lang="en-US" b="1" dirty="0"/>
              <a:t>Derek Headey </a:t>
            </a:r>
            <a:r>
              <a:rPr lang="en-US" dirty="0"/>
              <a:t>(Poverty, Health &amp; Nutrition Division, IFPRI)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E0F8D4A-4B0E-46F4-A88B-E46ECA298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212"/>
          <a:stretch>
            <a:fillRect/>
          </a:stretch>
        </p:blipFill>
        <p:spPr bwMode="auto">
          <a:xfrm>
            <a:off x="9706708" y="6008686"/>
            <a:ext cx="2208627" cy="808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7AD902C-9959-496F-B32D-AB741ABC7A60}"/>
              </a:ext>
            </a:extLst>
          </p:cNvPr>
          <p:cNvSpPr/>
          <p:nvPr/>
        </p:nvSpPr>
        <p:spPr>
          <a:xfrm>
            <a:off x="1691149" y="5092400"/>
            <a:ext cx="103000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Paper forthcoming in </a:t>
            </a:r>
            <a:r>
              <a:rPr lang="en-US" sz="2000" i="1" dirty="0"/>
              <a:t>Demography, </a:t>
            </a:r>
            <a:r>
              <a:rPr lang="en-US" sz="2000" dirty="0"/>
              <a:t>as “Misreporting Month of Birth: Diagnosis and Implications for Research on Nutrition and Early Childhood in Developing Countries”.</a:t>
            </a:r>
          </a:p>
          <a:p>
            <a:r>
              <a:rPr lang="en-US" sz="2000" dirty="0"/>
              <a:t>Preprint at </a:t>
            </a:r>
            <a:r>
              <a:rPr lang="en-US" sz="20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http://sites.tufts.edu/willmasters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522D1A-8E82-471A-AB7D-293735026E3D}"/>
              </a:ext>
            </a:extLst>
          </p:cNvPr>
          <p:cNvSpPr/>
          <p:nvPr/>
        </p:nvSpPr>
        <p:spPr>
          <a:xfrm>
            <a:off x="0" y="6342065"/>
            <a:ext cx="8534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Speed talk for the Tufts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nutrition data summit</a:t>
            </a:r>
            <a:r>
              <a:rPr lang="en-US" sz="2000" dirty="0"/>
              <a:t>, October 4</a:t>
            </a:r>
            <a:r>
              <a:rPr lang="en-US" sz="2000" baseline="30000" dirty="0"/>
              <a:t>th</a:t>
            </a:r>
            <a:r>
              <a:rPr lang="en-US" sz="2000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1519485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0DFE-8D8E-46DF-ABB2-9056F5CE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704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Thank you!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DFA9DBD-3B69-4427-9A11-3DAA850B4945}"/>
              </a:ext>
            </a:extLst>
          </p:cNvPr>
          <p:cNvSpPr txBox="1">
            <a:spLocks/>
          </p:cNvSpPr>
          <p:nvPr/>
        </p:nvSpPr>
        <p:spPr>
          <a:xfrm>
            <a:off x="1646483" y="1989267"/>
            <a:ext cx="9800770" cy="44310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Contact details:</a:t>
            </a:r>
          </a:p>
          <a:p>
            <a:pPr lvl="1"/>
            <a:r>
              <a:rPr lang="en-US" dirty="0"/>
              <a:t>Will Masters, Friedman School of Nutrition (</a:t>
            </a:r>
            <a:r>
              <a:rPr lang="en-US" u="sng" dirty="0">
                <a:hlinkClick r:id="rId2"/>
              </a:rPr>
              <a:t>william.masters@tufts.edu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dirty="0"/>
              <a:t>Funding:</a:t>
            </a:r>
          </a:p>
          <a:p>
            <a:pPr lvl="1"/>
            <a:r>
              <a:rPr lang="en-US" dirty="0"/>
              <a:t>IFPRI:  Bill &amp; Melinda Gates Foundation, for Advancing Research on Nutrition and Agriculture (ARENA) at IFPRI</a:t>
            </a:r>
          </a:p>
          <a:p>
            <a:pPr lvl="1"/>
            <a:r>
              <a:rPr lang="en-US" dirty="0"/>
              <a:t>Tufts:  Feed the Future Innovation Lab for Nutrition (USAID grant AID-OAA-L-1-00005) and the Feed the Future Policy Impact Study Consortium (USDA cooperative agreement TA-CA-15-008). </a:t>
            </a:r>
          </a:p>
          <a:p>
            <a:pPr lvl="1"/>
            <a:r>
              <a:rPr lang="en-US" dirty="0"/>
              <a:t>Copenhagen:  Danish Council for Independent Research</a:t>
            </a:r>
          </a:p>
        </p:txBody>
      </p:sp>
    </p:spTree>
    <p:extLst>
      <p:ext uri="{BB962C8B-B14F-4D97-AF65-F5344CB8AC3E}">
        <p14:creationId xmlns:p14="http://schemas.microsoft.com/office/powerpoint/2010/main" val="1997603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0DFE-8D8E-46DF-ABB2-9056F5CE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1995"/>
            <a:ext cx="10515600" cy="1325563"/>
          </a:xfrm>
        </p:spPr>
        <p:txBody>
          <a:bodyPr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FED5A-AD57-41E7-AE33-60A66AA81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348"/>
            <a:ext cx="11212902" cy="4813790"/>
          </a:xfrm>
        </p:spPr>
        <p:txBody>
          <a:bodyPr/>
          <a:lstStyle/>
          <a:p>
            <a:r>
              <a:rPr lang="en-US" dirty="0"/>
              <a:t>Shocks in utero and infancy have lifelong consequences</a:t>
            </a:r>
          </a:p>
          <a:p>
            <a:r>
              <a:rPr lang="en-US" dirty="0"/>
              <a:t>Previous work, including my own, found strong patterns of seasonality</a:t>
            </a:r>
          </a:p>
          <a:p>
            <a:pPr lvl="1"/>
            <a:r>
              <a:rPr lang="en-US" dirty="0"/>
              <a:t>poor outcomes for children born at bad times of year</a:t>
            </a:r>
          </a:p>
          <a:p>
            <a:pPr marL="457200" lvl="1" indent="0">
              <a:buNone/>
            </a:pPr>
            <a:r>
              <a:rPr lang="en-US" dirty="0"/>
              <a:t>	not just unexpected shocks, but also monsoons, Ramadan, lean seasons etc.</a:t>
            </a:r>
          </a:p>
          <a:p>
            <a:r>
              <a:rPr lang="en-US" dirty="0"/>
              <a:t>The main outcome measure is attained height</a:t>
            </a:r>
          </a:p>
          <a:p>
            <a:pPr lvl="1"/>
            <a:r>
              <a:rPr lang="en-US" dirty="0"/>
              <a:t>Heights can be measured quickly and non-invasively, during an interview</a:t>
            </a:r>
          </a:p>
          <a:p>
            <a:pPr lvl="1"/>
            <a:r>
              <a:rPr lang="en-US" dirty="0"/>
              <a:t>Attained heights are very sensitive to shocks, especially if experienced before age 2 </a:t>
            </a:r>
          </a:p>
          <a:p>
            <a:pPr lvl="1"/>
            <a:r>
              <a:rPr lang="en-US" dirty="0"/>
              <a:t>Population heights in childhood predict many later outcomes</a:t>
            </a:r>
          </a:p>
          <a:p>
            <a:r>
              <a:rPr lang="en-US" dirty="0"/>
              <a:t>As Jef Leroy explains, population heights are just a symptom</a:t>
            </a:r>
          </a:p>
          <a:p>
            <a:pPr marL="457200" lvl="1" indent="0">
              <a:buNone/>
            </a:pPr>
            <a:r>
              <a:rPr lang="en-US" sz="2800" dirty="0"/>
              <a:t>…but a very useful marker of deprivation</a:t>
            </a:r>
          </a:p>
        </p:txBody>
      </p:sp>
    </p:spTree>
    <p:extLst>
      <p:ext uri="{BB962C8B-B14F-4D97-AF65-F5344CB8AC3E}">
        <p14:creationId xmlns:p14="http://schemas.microsoft.com/office/powerpoint/2010/main" val="357627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0DFE-8D8E-46DF-ABB2-9056F5CE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1995"/>
            <a:ext cx="10515600" cy="1325563"/>
          </a:xfrm>
        </p:spPr>
        <p:txBody>
          <a:bodyPr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 puzzle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7E22DC-72D0-4FC1-8FE7-D26C342F5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274" y="978500"/>
            <a:ext cx="7295073" cy="755409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When pooling </a:t>
            </a:r>
            <a:r>
              <a:rPr lang="en-US" i="1" dirty="0"/>
              <a:t>all </a:t>
            </a:r>
            <a:r>
              <a:rPr lang="en-US" dirty="0"/>
              <a:t>countries,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we found this: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D1BFEC-2CB1-430E-A40A-20D4F5B33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632" y="1839777"/>
            <a:ext cx="4781600" cy="347752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B0F7A22-B4E6-4665-81C3-D868D2394466}"/>
              </a:ext>
            </a:extLst>
          </p:cNvPr>
          <p:cNvSpPr/>
          <p:nvPr/>
        </p:nvSpPr>
        <p:spPr>
          <a:xfrm>
            <a:off x="1812985" y="5864593"/>
            <a:ext cx="92846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Source: 	DHS data for 990,231 children from 62 countries, various years.</a:t>
            </a:r>
          </a:p>
          <a:p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Note: 	Data shown are mean height-for-age z-scores (HAZ) by month of birth (MOB). </a:t>
            </a:r>
          </a:p>
          <a:p>
            <a:pPr defTabSz="573088"/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		Vertical bars indicate standard errors of the mean HAZ.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F57C44-E3E4-41DA-A90B-835133E8E960}"/>
              </a:ext>
            </a:extLst>
          </p:cNvPr>
          <p:cNvSpPr/>
          <p:nvPr/>
        </p:nvSpPr>
        <p:spPr>
          <a:xfrm>
            <a:off x="5891842" y="3764726"/>
            <a:ext cx="6219645" cy="98610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What could have caused this pattern?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Previous work focuses on heaping,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but we find a monthly gradient and Dec-Jan gap</a:t>
            </a:r>
          </a:p>
        </p:txBody>
      </p:sp>
    </p:spTree>
    <p:extLst>
      <p:ext uri="{BB962C8B-B14F-4D97-AF65-F5344CB8AC3E}">
        <p14:creationId xmlns:p14="http://schemas.microsoft.com/office/powerpoint/2010/main" val="320127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37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72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0DFE-8D8E-46DF-ABB2-9056F5CE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1995"/>
            <a:ext cx="10515600" cy="1325563"/>
          </a:xfrm>
        </p:spPr>
        <p:txBody>
          <a:bodyPr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 puzzle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0F7A22-B4E6-4665-81C3-D868D2394466}"/>
              </a:ext>
            </a:extLst>
          </p:cNvPr>
          <p:cNvSpPr/>
          <p:nvPr/>
        </p:nvSpPr>
        <p:spPr>
          <a:xfrm>
            <a:off x="225980" y="6535001"/>
            <a:ext cx="92846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Data shown are mean height-for-age z-scores (HAZ) by month of birth (MOB). Vertical bars indicate standard errors of the mean HAZ.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84811A3-5FD7-4C7D-AD9B-F3D3793DD559}"/>
              </a:ext>
            </a:extLst>
          </p:cNvPr>
          <p:cNvPicPr/>
          <p:nvPr/>
        </p:nvPicPr>
        <p:blipFill rotWithShape="1">
          <a:blip r:embed="rId2"/>
          <a:srcRect r="48211" b="74346"/>
          <a:stretch/>
        </p:blipFill>
        <p:spPr>
          <a:xfrm>
            <a:off x="1565611" y="1528752"/>
            <a:ext cx="3181008" cy="22466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624E38B-00E5-4C39-8DE7-95045C007AC3}"/>
              </a:ext>
            </a:extLst>
          </p:cNvPr>
          <p:cNvPicPr/>
          <p:nvPr/>
        </p:nvPicPr>
        <p:blipFill rotWithShape="1">
          <a:blip r:embed="rId2"/>
          <a:srcRect l="3550" t="51093" r="49459" b="26860"/>
          <a:stretch/>
        </p:blipFill>
        <p:spPr>
          <a:xfrm>
            <a:off x="8103888" y="3958078"/>
            <a:ext cx="2865789" cy="191193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02067CA-9796-4D41-B856-6F8F533C2F0B}"/>
              </a:ext>
            </a:extLst>
          </p:cNvPr>
          <p:cNvPicPr/>
          <p:nvPr/>
        </p:nvPicPr>
        <p:blipFill rotWithShape="1">
          <a:blip r:embed="rId2"/>
          <a:srcRect t="25728" r="49087" b="49652"/>
          <a:stretch/>
        </p:blipFill>
        <p:spPr>
          <a:xfrm>
            <a:off x="4845191" y="1531411"/>
            <a:ext cx="3080726" cy="224667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41F0E3C-86D1-4529-8B7C-BC8401397A2F}"/>
              </a:ext>
            </a:extLst>
          </p:cNvPr>
          <p:cNvPicPr/>
          <p:nvPr/>
        </p:nvPicPr>
        <p:blipFill rotWithShape="1">
          <a:blip r:embed="rId2"/>
          <a:srcRect l="50634" t="73649"/>
          <a:stretch/>
        </p:blipFill>
        <p:spPr>
          <a:xfrm>
            <a:off x="8103888" y="1528752"/>
            <a:ext cx="2813538" cy="231374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8DC74E-E97C-4905-A003-E25AC8158944}"/>
              </a:ext>
            </a:extLst>
          </p:cNvPr>
          <p:cNvPicPr/>
          <p:nvPr/>
        </p:nvPicPr>
        <p:blipFill rotWithShape="1">
          <a:blip r:embed="rId2"/>
          <a:srcRect l="50966" t="3095" b="75343"/>
          <a:stretch/>
        </p:blipFill>
        <p:spPr>
          <a:xfrm>
            <a:off x="4958837" y="3958078"/>
            <a:ext cx="2992399" cy="1911938"/>
          </a:xfrm>
          <a:prstGeom prst="rect">
            <a:avLst/>
          </a:prstGeom>
        </p:spPr>
      </p:pic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92D90A2-0C2B-4C7E-97F2-58FD6301F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0043"/>
            <a:ext cx="11137846" cy="46870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Our mysterious gradient arises in diverse regions: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6EBDDF02-9EE9-49E5-B360-BA85B410102F}"/>
              </a:ext>
            </a:extLst>
          </p:cNvPr>
          <p:cNvSpPr txBox="1">
            <a:spLocks/>
          </p:cNvSpPr>
          <p:nvPr/>
        </p:nvSpPr>
        <p:spPr>
          <a:xfrm>
            <a:off x="838200" y="3924052"/>
            <a:ext cx="3938790" cy="1200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/>
              <a:t>The gradients differ when non-standard calendars are used: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98DFD0-B00D-426C-9C42-ADB05A74B163}"/>
              </a:ext>
            </a:extLst>
          </p:cNvPr>
          <p:cNvSpPr txBox="1"/>
          <p:nvPr/>
        </p:nvSpPr>
        <p:spPr>
          <a:xfrm>
            <a:off x="2338939" y="56596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2160250B-F58C-45F7-9818-8402CABF13D1}"/>
              </a:ext>
            </a:extLst>
          </p:cNvPr>
          <p:cNvSpPr txBox="1">
            <a:spLocks/>
          </p:cNvSpPr>
          <p:nvPr/>
        </p:nvSpPr>
        <p:spPr>
          <a:xfrm rot="21324804">
            <a:off x="4360325" y="5889845"/>
            <a:ext cx="2606592" cy="437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2400" dirty="0"/>
              <a:t>Orthodox new year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2A49DFA-8F3A-47BF-A33D-B9689E23042C}"/>
              </a:ext>
            </a:extLst>
          </p:cNvPr>
          <p:cNvCxnSpPr>
            <a:cxnSpLocks/>
            <a:endCxn id="25" idx="3"/>
          </p:cNvCxnSpPr>
          <p:nvPr/>
        </p:nvCxnSpPr>
        <p:spPr>
          <a:xfrm flipH="1">
            <a:off x="9079143" y="5689846"/>
            <a:ext cx="210356" cy="341797"/>
          </a:xfrm>
          <a:prstGeom prst="line">
            <a:avLst/>
          </a:prstGeom>
          <a:ln w="381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E6665695-9C69-429D-A789-0CC9032C01CB}"/>
              </a:ext>
            </a:extLst>
          </p:cNvPr>
          <p:cNvSpPr txBox="1">
            <a:spLocks/>
          </p:cNvSpPr>
          <p:nvPr/>
        </p:nvSpPr>
        <p:spPr>
          <a:xfrm rot="21351559">
            <a:off x="6730168" y="5897753"/>
            <a:ext cx="2352045" cy="437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2400" dirty="0"/>
              <a:t>Hindu new year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C9E4A46-A5E6-43D4-95A3-86CD1F927F1C}"/>
              </a:ext>
            </a:extLst>
          </p:cNvPr>
          <p:cNvCxnSpPr>
            <a:cxnSpLocks/>
          </p:cNvCxnSpPr>
          <p:nvPr/>
        </p:nvCxnSpPr>
        <p:spPr>
          <a:xfrm flipH="1">
            <a:off x="6912330" y="5749617"/>
            <a:ext cx="209821" cy="282856"/>
          </a:xfrm>
          <a:prstGeom prst="line">
            <a:avLst/>
          </a:prstGeom>
          <a:ln w="381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41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0DFE-8D8E-46DF-ABB2-9056F5CE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1353800" cy="657430"/>
          </a:xfrm>
        </p:spPr>
        <p:txBody>
          <a:bodyPr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Standard controls do not remove the anomaly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D8D934-6506-4A1A-810D-2D20C1C1DF0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881" y="1559294"/>
            <a:ext cx="6080492" cy="376029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46A6151-C0F9-483D-81DC-C347A7D76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120" y="5610809"/>
            <a:ext cx="8315425" cy="11984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m1: MOB anomalies without other controls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m2: adds controls for child sex, age, age-squared and survey fixed effects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990000"/>
                </a:solidFill>
              </a:rPr>
              <a:t>m3: adds household assets, parental education, total number of children, total number of adults, toilet availability, water source and rural location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84330E-A904-4BC3-8213-FA60739BB0AD}"/>
              </a:ext>
            </a:extLst>
          </p:cNvPr>
          <p:cNvSpPr/>
          <p:nvPr/>
        </p:nvSpPr>
        <p:spPr>
          <a:xfrm>
            <a:off x="838199" y="1022556"/>
            <a:ext cx="9961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gradient is somewhat smaller for kids with literate mothers</a:t>
            </a:r>
          </a:p>
        </p:txBody>
      </p:sp>
    </p:spTree>
    <p:extLst>
      <p:ext uri="{BB962C8B-B14F-4D97-AF65-F5344CB8AC3E}">
        <p14:creationId xmlns:p14="http://schemas.microsoft.com/office/powerpoint/2010/main" val="337843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0DFE-8D8E-46DF-ABB2-9056F5CE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219" y="137627"/>
            <a:ext cx="11449781" cy="13255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The anomaly </a:t>
            </a:r>
            <a:r>
              <a:rPr lang="en-US" i="1" dirty="0">
                <a:solidFill>
                  <a:schemeClr val="accent5">
                    <a:lumMod val="50000"/>
                  </a:schemeClr>
                </a:solidFill>
              </a:rPr>
              <a:t>almost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disappears when interviewers are shown a birth certificate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73898A-D856-4952-9C49-EA59DC2C89E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5" b="49923"/>
          <a:stretch/>
        </p:blipFill>
        <p:spPr bwMode="auto">
          <a:xfrm>
            <a:off x="3355788" y="1548074"/>
            <a:ext cx="5815969" cy="19521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8F2FF8-7C83-4FFC-B7A5-BC138C27E38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77" b="4295"/>
          <a:stretch/>
        </p:blipFill>
        <p:spPr bwMode="auto">
          <a:xfrm>
            <a:off x="3355788" y="3500238"/>
            <a:ext cx="5815969" cy="18945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7D2A81AB-B913-48BB-88D1-0B23F9EB7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120" y="5610809"/>
            <a:ext cx="8315425" cy="11984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m1: MOB anomalies without other controls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m2: adds controls for child sex, age, age-squared and survey fixed effects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990000"/>
                </a:solidFill>
              </a:rPr>
              <a:t>m3: adds household assets, parental education, total number of children, total number of adults, toilet availability, water source and rural location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E86331-1B7A-4E2C-9D62-0CE389771ECE}"/>
              </a:ext>
            </a:extLst>
          </p:cNvPr>
          <p:cNvSpPr/>
          <p:nvPr/>
        </p:nvSpPr>
        <p:spPr>
          <a:xfrm rot="20553309">
            <a:off x="-5888" y="2864455"/>
            <a:ext cx="36734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This contrast is the clearest evidence that Dec-Jan gaps are caused by MOB errors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853888E-3E82-48B6-9D91-5E678A05D8D2}"/>
              </a:ext>
            </a:extLst>
          </p:cNvPr>
          <p:cNvCxnSpPr>
            <a:cxnSpLocks/>
          </p:cNvCxnSpPr>
          <p:nvPr/>
        </p:nvCxnSpPr>
        <p:spPr>
          <a:xfrm flipH="1">
            <a:off x="3389410" y="3128152"/>
            <a:ext cx="373626" cy="312174"/>
          </a:xfrm>
          <a:prstGeom prst="line">
            <a:avLst/>
          </a:prstGeom>
          <a:ln w="381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EF79FCB-C514-49C9-B18B-19B3CEAA82D3}"/>
              </a:ext>
            </a:extLst>
          </p:cNvPr>
          <p:cNvCxnSpPr>
            <a:cxnSpLocks/>
          </p:cNvCxnSpPr>
          <p:nvPr/>
        </p:nvCxnSpPr>
        <p:spPr>
          <a:xfrm flipH="1" flipV="1">
            <a:off x="3389410" y="3511564"/>
            <a:ext cx="373626" cy="324510"/>
          </a:xfrm>
          <a:prstGeom prst="line">
            <a:avLst/>
          </a:prstGeom>
          <a:ln w="381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490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0DFE-8D8E-46DF-ABB2-9056F5CE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532"/>
            <a:ext cx="10515600" cy="1325563"/>
          </a:xfrm>
        </p:spPr>
        <p:txBody>
          <a:bodyPr anchor="t"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We can replicate the anomaly </a:t>
            </a:r>
            <a:br>
              <a:rPr lang="en-US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by introducing purely random MOBs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275945-FEE1-4CCF-8AFF-00B93131C0E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475839" y="1947026"/>
            <a:ext cx="5028565" cy="3656965"/>
          </a:xfrm>
          <a:prstGeom prst="rect">
            <a:avLst/>
          </a:prstGeom>
        </p:spPr>
      </p:pic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1B7DA875-1768-476A-A2A5-B09EE3B7F5D2}"/>
              </a:ext>
            </a:extLst>
          </p:cNvPr>
          <p:cNvSpPr txBox="1">
            <a:spLocks/>
          </p:cNvSpPr>
          <p:nvPr/>
        </p:nvSpPr>
        <p:spPr>
          <a:xfrm>
            <a:off x="433137" y="2426025"/>
            <a:ext cx="3042702" cy="6540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With 0% random, there is no MOB effect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D0B836-6EB0-4DA7-B018-D10D8D29A8B6}"/>
              </a:ext>
            </a:extLst>
          </p:cNvPr>
          <p:cNvCxnSpPr>
            <a:cxnSpLocks/>
          </p:cNvCxnSpPr>
          <p:nvPr/>
        </p:nvCxnSpPr>
        <p:spPr>
          <a:xfrm flipH="1">
            <a:off x="2983832" y="2748322"/>
            <a:ext cx="1183907" cy="0"/>
          </a:xfrm>
          <a:prstGeom prst="line">
            <a:avLst/>
          </a:prstGeom>
          <a:ln w="381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876F744C-0603-4C65-A870-71922690EB02}"/>
              </a:ext>
            </a:extLst>
          </p:cNvPr>
          <p:cNvSpPr txBox="1">
            <a:spLocks/>
          </p:cNvSpPr>
          <p:nvPr/>
        </p:nvSpPr>
        <p:spPr>
          <a:xfrm>
            <a:off x="433137" y="3267432"/>
            <a:ext cx="2798423" cy="12299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With 11% random, we replicate the actual gap of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0.3 HAZ points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1676A03-589C-4112-9403-C1126D97E25E}"/>
              </a:ext>
            </a:extLst>
          </p:cNvPr>
          <p:cNvCxnSpPr>
            <a:cxnSpLocks/>
          </p:cNvCxnSpPr>
          <p:nvPr/>
        </p:nvCxnSpPr>
        <p:spPr>
          <a:xfrm flipH="1">
            <a:off x="2506096" y="3676851"/>
            <a:ext cx="1825272" cy="638005"/>
          </a:xfrm>
          <a:prstGeom prst="line">
            <a:avLst/>
          </a:prstGeom>
          <a:ln w="381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30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5531E43-1239-4D78-BE3F-077FD68B4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498" y="1801391"/>
            <a:ext cx="5157513" cy="37509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E40DFE-8D8E-46DF-ABB2-9056F5CE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36" y="381963"/>
            <a:ext cx="12184781" cy="703819"/>
          </a:xfrm>
        </p:spPr>
        <p:txBody>
          <a:bodyPr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How does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random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MOB leave a nonrandom trace? 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1B7DA875-1768-476A-A2A5-B09EE3B7F5D2}"/>
              </a:ext>
            </a:extLst>
          </p:cNvPr>
          <p:cNvSpPr txBox="1">
            <a:spLocks/>
          </p:cNvSpPr>
          <p:nvPr/>
        </p:nvSpPr>
        <p:spPr>
          <a:xfrm>
            <a:off x="6125122" y="3942292"/>
            <a:ext cx="5684549" cy="6608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The only children whose HAZ is unbiased are those with a July 1</a:t>
            </a:r>
            <a:r>
              <a:rPr lang="en-US" sz="2400" baseline="30000" dirty="0">
                <a:solidFill>
                  <a:schemeClr val="accent6">
                    <a:lumMod val="50000"/>
                  </a:schemeClr>
                </a:solidFill>
              </a:rPr>
              <a:t>st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 birthday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D0B836-6EB0-4DA7-B018-D10D8D29A8B6}"/>
              </a:ext>
            </a:extLst>
          </p:cNvPr>
          <p:cNvCxnSpPr>
            <a:cxnSpLocks/>
          </p:cNvCxnSpPr>
          <p:nvPr/>
        </p:nvCxnSpPr>
        <p:spPr>
          <a:xfrm flipH="1">
            <a:off x="2887434" y="4448374"/>
            <a:ext cx="1523129" cy="69328"/>
          </a:xfrm>
          <a:prstGeom prst="line">
            <a:avLst/>
          </a:prstGeom>
          <a:ln w="381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876F744C-0603-4C65-A870-71922690EB02}"/>
              </a:ext>
            </a:extLst>
          </p:cNvPr>
          <p:cNvSpPr txBox="1">
            <a:spLocks/>
          </p:cNvSpPr>
          <p:nvPr/>
        </p:nvSpPr>
        <p:spPr>
          <a:xfrm>
            <a:off x="193763" y="4074122"/>
            <a:ext cx="3591656" cy="11856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Some of these kids were actually born later,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so are younger and their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true HAZ is higher than this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30377E-8752-4195-8F55-30C1A6BB189F}"/>
              </a:ext>
            </a:extLst>
          </p:cNvPr>
          <p:cNvSpPr/>
          <p:nvPr/>
        </p:nvSpPr>
        <p:spPr>
          <a:xfrm>
            <a:off x="1482784" y="6142134"/>
            <a:ext cx="92846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Data shown are mean height-for-age z-scores (HAZ) by month of birth (MOB), across all DHS surveys (990,231 children from 62 countries, various years). Vertical bars indicate standard errors of the mean HAZ.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E91ED1-AB39-4FF9-A8CE-CEEC889A2BFD}"/>
              </a:ext>
            </a:extLst>
          </p:cNvPr>
          <p:cNvCxnSpPr>
            <a:cxnSpLocks/>
          </p:cNvCxnSpPr>
          <p:nvPr/>
        </p:nvCxnSpPr>
        <p:spPr>
          <a:xfrm flipH="1">
            <a:off x="4928135" y="3887543"/>
            <a:ext cx="2355353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305A552-A8C1-4D29-B800-1FB943A41417}"/>
              </a:ext>
            </a:extLst>
          </p:cNvPr>
          <p:cNvCxnSpPr>
            <a:cxnSpLocks/>
          </p:cNvCxnSpPr>
          <p:nvPr/>
        </p:nvCxnSpPr>
        <p:spPr>
          <a:xfrm flipV="1">
            <a:off x="7678109" y="2987876"/>
            <a:ext cx="998966" cy="167204"/>
          </a:xfrm>
          <a:prstGeom prst="line">
            <a:avLst/>
          </a:prstGeom>
          <a:ln w="38100">
            <a:solidFill>
              <a:srgbClr val="99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F18D6916-D724-4BAE-B920-601C5781100E}"/>
              </a:ext>
            </a:extLst>
          </p:cNvPr>
          <p:cNvSpPr txBox="1">
            <a:spLocks/>
          </p:cNvSpPr>
          <p:nvPr/>
        </p:nvSpPr>
        <p:spPr>
          <a:xfrm>
            <a:off x="8677074" y="2149327"/>
            <a:ext cx="3514925" cy="12796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990000"/>
                </a:solidFill>
              </a:rPr>
              <a:t>Some of these kids were actually born earlier,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990000"/>
                </a:solidFill>
              </a:rPr>
              <a:t>so are older and their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990000"/>
                </a:solidFill>
              </a:rPr>
              <a:t>true HAZ is lower than this</a:t>
            </a:r>
          </a:p>
        </p:txBody>
      </p:sp>
      <p:sp>
        <p:nvSpPr>
          <p:cNvPr id="25" name="Arrow: Curved Up 24">
            <a:extLst>
              <a:ext uri="{FF2B5EF4-FFF2-40B4-BE49-F238E27FC236}">
                <a16:creationId xmlns:a16="http://schemas.microsoft.com/office/drawing/2014/main" id="{410A09EC-ACB1-4F32-B136-92380D12223E}"/>
              </a:ext>
            </a:extLst>
          </p:cNvPr>
          <p:cNvSpPr/>
          <p:nvPr/>
        </p:nvSpPr>
        <p:spPr>
          <a:xfrm rot="8876672">
            <a:off x="4277249" y="3240617"/>
            <a:ext cx="1650257" cy="392624"/>
          </a:xfrm>
          <a:prstGeom prst="curvedUpArrow">
            <a:avLst/>
          </a:prstGeom>
          <a:solidFill>
            <a:schemeClr val="accent1">
              <a:lumMod val="75000"/>
              <a:alpha val="50196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Arrow: Curved Up 25">
            <a:extLst>
              <a:ext uri="{FF2B5EF4-FFF2-40B4-BE49-F238E27FC236}">
                <a16:creationId xmlns:a16="http://schemas.microsoft.com/office/drawing/2014/main" id="{1CAE4791-C771-49E2-B56C-523022CC1B11}"/>
              </a:ext>
            </a:extLst>
          </p:cNvPr>
          <p:cNvSpPr/>
          <p:nvPr/>
        </p:nvSpPr>
        <p:spPr>
          <a:xfrm rot="9879067" flipH="1">
            <a:off x="5702232" y="2564877"/>
            <a:ext cx="1548434" cy="456650"/>
          </a:xfrm>
          <a:prstGeom prst="curvedUpArrow">
            <a:avLst/>
          </a:prstGeom>
          <a:solidFill>
            <a:srgbClr val="990000">
              <a:alpha val="50196"/>
            </a:srgbClr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4CB943CF-0FD7-406A-9CF3-F63E3B0F9F8A}"/>
              </a:ext>
            </a:extLst>
          </p:cNvPr>
          <p:cNvSpPr txBox="1">
            <a:spLocks/>
          </p:cNvSpPr>
          <p:nvPr/>
        </p:nvSpPr>
        <p:spPr>
          <a:xfrm>
            <a:off x="4021408" y="1353233"/>
            <a:ext cx="5931113" cy="8898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990000"/>
                </a:solidFill>
              </a:rPr>
              <a:t>When MOB errors occur within years,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990000"/>
                </a:solidFill>
              </a:rPr>
              <a:t>kids with recorded MOB late in the year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990000"/>
                </a:solidFill>
              </a:rPr>
              <a:t>are older than reported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>
              <a:solidFill>
                <a:srgbClr val="990000"/>
              </a:solidFill>
            </a:endParaRP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D1441578-45F4-452B-A9CF-E77BA1D947A5}"/>
              </a:ext>
            </a:extLst>
          </p:cNvPr>
          <p:cNvSpPr txBox="1">
            <a:spLocks/>
          </p:cNvSpPr>
          <p:nvPr/>
        </p:nvSpPr>
        <p:spPr>
          <a:xfrm>
            <a:off x="193763" y="2494283"/>
            <a:ext cx="3434715" cy="8898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Children with recorded MOB early in the year are younger than reported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2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8" grpId="0"/>
      <p:bldP spid="25" grpId="0" animBg="1"/>
      <p:bldP spid="26" grpId="0" animBg="1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0DFE-8D8E-46DF-ABB2-9056F5CE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2188"/>
          </a:xfrm>
        </p:spPr>
        <p:txBody>
          <a:bodyPr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This finding is weird, fun -- and useful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FED5A-AD57-41E7-AE33-60A66AA81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9777"/>
            <a:ext cx="11353800" cy="5366157"/>
          </a:xfrm>
        </p:spPr>
        <p:txBody>
          <a:bodyPr/>
          <a:lstStyle/>
          <a:p>
            <a:r>
              <a:rPr lang="en-US" dirty="0"/>
              <a:t>My own research had been contaminated by a previously unknown artifact</a:t>
            </a:r>
          </a:p>
          <a:p>
            <a:pPr lvl="1"/>
            <a:r>
              <a:rPr lang="en-US" dirty="0"/>
              <a:t>Most measurement error is undetectable and causes only attenuation bias</a:t>
            </a:r>
          </a:p>
          <a:p>
            <a:pPr lvl="1"/>
            <a:r>
              <a:rPr lang="en-US" dirty="0"/>
              <a:t>Here, random misreporting of month within years causes artifactual seasonality</a:t>
            </a:r>
          </a:p>
          <a:p>
            <a:r>
              <a:rPr lang="en-US" dirty="0"/>
              <a:t>The artifact caused by misreported birth months is large but plausible </a:t>
            </a:r>
          </a:p>
          <a:p>
            <a:pPr lvl="1"/>
            <a:r>
              <a:rPr lang="en-US" dirty="0"/>
              <a:t>The artifactual Dec-Jan gap is 0.32 HAZ points, in DHS (990,231 children)</a:t>
            </a:r>
          </a:p>
          <a:p>
            <a:pPr lvl="1"/>
            <a:r>
              <a:rPr lang="en-US" dirty="0"/>
              <a:t>That could be explained by 11% of children having randomly assigned birth months</a:t>
            </a:r>
          </a:p>
          <a:p>
            <a:r>
              <a:rPr lang="en-US" dirty="0"/>
              <a:t>The artifact can be used to detect errors in age reporting </a:t>
            </a:r>
          </a:p>
          <a:p>
            <a:pPr lvl="1"/>
            <a:r>
              <a:rPr lang="en-US" dirty="0"/>
              <a:t>By measuring the Dec-Jan gap in average HAZ </a:t>
            </a:r>
          </a:p>
          <a:p>
            <a:pPr lvl="2"/>
            <a:r>
              <a:rPr lang="en-US" dirty="0"/>
              <a:t>Before using existing surveys in studies of seasonality or early life shocks</a:t>
            </a:r>
          </a:p>
          <a:p>
            <a:pPr lvl="2"/>
            <a:r>
              <a:rPr lang="en-US" dirty="0"/>
              <a:t>While conducting new surveys to improve data quality</a:t>
            </a:r>
          </a:p>
          <a:p>
            <a:r>
              <a:rPr lang="en-US" dirty="0"/>
              <a:t>The artifact was found by pooling data across countries with different seasons but same calendar (except Nepal &amp; Ethiopia)</a:t>
            </a:r>
          </a:p>
          <a:p>
            <a:pPr lvl="1"/>
            <a:r>
              <a:rPr lang="en-US" dirty="0"/>
              <a:t>What other facts can be seen only across countries, not within them!?</a:t>
            </a:r>
          </a:p>
        </p:txBody>
      </p:sp>
    </p:spTree>
    <p:extLst>
      <p:ext uri="{BB962C8B-B14F-4D97-AF65-F5344CB8AC3E}">
        <p14:creationId xmlns:p14="http://schemas.microsoft.com/office/powerpoint/2010/main" val="157082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747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Calibri Body</vt:lpstr>
      <vt:lpstr>Calibri Light</vt:lpstr>
      <vt:lpstr>Times New Roman</vt:lpstr>
      <vt:lpstr>Office Theme</vt:lpstr>
      <vt:lpstr>Data analyst as detective:   Apparent seasonality in child health as an artifact of random errors in child age</vt:lpstr>
      <vt:lpstr>Motivation</vt:lpstr>
      <vt:lpstr>The puzzle</vt:lpstr>
      <vt:lpstr>The puzzle</vt:lpstr>
      <vt:lpstr>Standard controls do not remove the anomaly</vt:lpstr>
      <vt:lpstr>The anomaly almost disappears when interviewers are shown a birth certificate</vt:lpstr>
      <vt:lpstr>We can replicate the anomaly  by introducing purely random MOBs</vt:lpstr>
      <vt:lpstr>How does random MOB leave a nonrandom trace? </vt:lpstr>
      <vt:lpstr>This finding is weird, fun -- and useful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Misreporting  Month of Birth: Implications for Research</dc:title>
  <dc:creator>William A. Masters</dc:creator>
  <cp:lastModifiedBy>William A. Masters</cp:lastModifiedBy>
  <cp:revision>53</cp:revision>
  <dcterms:created xsi:type="dcterms:W3CDTF">2017-07-27T18:34:43Z</dcterms:created>
  <dcterms:modified xsi:type="dcterms:W3CDTF">2018-10-04T12:02:18Z</dcterms:modified>
</cp:coreProperties>
</file>