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436" r:id="rId2"/>
    <p:sldId id="438" r:id="rId3"/>
    <p:sldId id="313" r:id="rId4"/>
    <p:sldId id="357" r:id="rId5"/>
    <p:sldId id="359" r:id="rId6"/>
    <p:sldId id="348" r:id="rId7"/>
    <p:sldId id="349" r:id="rId8"/>
    <p:sldId id="360" r:id="rId9"/>
    <p:sldId id="399" r:id="rId10"/>
    <p:sldId id="423" r:id="rId11"/>
    <p:sldId id="424" r:id="rId12"/>
    <p:sldId id="365" r:id="rId13"/>
    <p:sldId id="368" r:id="rId14"/>
    <p:sldId id="367" r:id="rId15"/>
    <p:sldId id="372" r:id="rId16"/>
    <p:sldId id="373" r:id="rId17"/>
    <p:sldId id="375" r:id="rId18"/>
    <p:sldId id="426"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FFFF"/>
    <a:srgbClr val="000000"/>
    <a:srgbClr val="003399"/>
    <a:srgbClr val="FFFF00"/>
    <a:srgbClr val="0070C0"/>
    <a:srgbClr val="006600"/>
    <a:srgbClr val="000066"/>
    <a:srgbClr val="E7E7E8"/>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967" autoAdjust="0"/>
    <p:restoredTop sz="94628" autoAdjust="0"/>
  </p:normalViewPr>
  <p:slideViewPr>
    <p:cSldViewPr>
      <p:cViewPr varScale="1">
        <p:scale>
          <a:sx n="31" d="100"/>
          <a:sy n="31" d="100"/>
        </p:scale>
        <p:origin x="78" y="8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2"/>
    </p:cViewPr>
  </p:sorterViewPr>
  <p:notesViewPr>
    <p:cSldViewPr>
      <p:cViewPr varScale="1">
        <p:scale>
          <a:sx n="84" d="100"/>
          <a:sy n="84" d="100"/>
        </p:scale>
        <p:origin x="-984"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170692" cy="480723"/>
          </a:xfrm>
          <a:prstGeom prst="rect">
            <a:avLst/>
          </a:prstGeom>
          <a:noFill/>
          <a:ln w="9525">
            <a:noFill/>
            <a:miter lim="800000"/>
            <a:headEnd/>
            <a:tailEnd/>
          </a:ln>
          <a:effectLst/>
        </p:spPr>
        <p:txBody>
          <a:bodyPr vert="horz" wrap="square" lIns="96192" tIns="48096" rIns="96192" bIns="48096" numCol="1" anchor="t" anchorCtr="0" compatLnSpc="1">
            <a:prstTxWarp prst="textNoShape">
              <a:avLst/>
            </a:prstTxWarp>
          </a:bodyPr>
          <a:lstStyle>
            <a:lvl1pPr defTabSz="961625">
              <a:defRPr sz="1300"/>
            </a:lvl1pPr>
          </a:lstStyle>
          <a:p>
            <a:endParaRPr lang="en-US"/>
          </a:p>
        </p:txBody>
      </p:sp>
      <p:sp>
        <p:nvSpPr>
          <p:cNvPr id="7171" name="Rectangle 3"/>
          <p:cNvSpPr>
            <a:spLocks noGrp="1" noChangeArrowheads="1"/>
          </p:cNvSpPr>
          <p:nvPr>
            <p:ph type="dt" sz="quarter" idx="1"/>
          </p:nvPr>
        </p:nvSpPr>
        <p:spPr bwMode="auto">
          <a:xfrm>
            <a:off x="4144511" y="1"/>
            <a:ext cx="3170690" cy="480723"/>
          </a:xfrm>
          <a:prstGeom prst="rect">
            <a:avLst/>
          </a:prstGeom>
          <a:noFill/>
          <a:ln w="9525">
            <a:noFill/>
            <a:miter lim="800000"/>
            <a:headEnd/>
            <a:tailEnd/>
          </a:ln>
          <a:effectLst/>
        </p:spPr>
        <p:txBody>
          <a:bodyPr vert="horz" wrap="square" lIns="96192" tIns="48096" rIns="96192" bIns="48096" numCol="1" anchor="t" anchorCtr="0" compatLnSpc="1">
            <a:prstTxWarp prst="textNoShape">
              <a:avLst/>
            </a:prstTxWarp>
          </a:bodyPr>
          <a:lstStyle>
            <a:lvl1pPr algn="r" defTabSz="961625">
              <a:defRPr sz="1300"/>
            </a:lvl1pPr>
          </a:lstStyle>
          <a:p>
            <a:endParaRPr lang="en-US"/>
          </a:p>
        </p:txBody>
      </p:sp>
      <p:sp>
        <p:nvSpPr>
          <p:cNvPr id="7172" name="Rectangle 4"/>
          <p:cNvSpPr>
            <a:spLocks noGrp="1" noChangeArrowheads="1"/>
          </p:cNvSpPr>
          <p:nvPr>
            <p:ph type="ftr" sz="quarter" idx="2"/>
          </p:nvPr>
        </p:nvSpPr>
        <p:spPr bwMode="auto">
          <a:xfrm>
            <a:off x="0" y="9120477"/>
            <a:ext cx="4611756" cy="480723"/>
          </a:xfrm>
          <a:prstGeom prst="rect">
            <a:avLst/>
          </a:prstGeom>
          <a:noFill/>
          <a:ln w="9525">
            <a:noFill/>
            <a:miter lim="800000"/>
            <a:headEnd/>
            <a:tailEnd/>
          </a:ln>
          <a:effectLst/>
        </p:spPr>
        <p:txBody>
          <a:bodyPr vert="horz" wrap="square" lIns="96192" tIns="48096" rIns="96192" bIns="48096" numCol="1" anchor="b" anchorCtr="0" compatLnSpc="1">
            <a:prstTxWarp prst="textNoShape">
              <a:avLst/>
            </a:prstTxWarp>
          </a:bodyPr>
          <a:lstStyle>
            <a:lvl1pPr defTabSz="961625">
              <a:defRPr sz="1300"/>
            </a:lvl1pPr>
          </a:lstStyle>
          <a:p>
            <a:r>
              <a:rPr lang="en-US" dirty="0"/>
              <a:t>Will Masters</a:t>
            </a:r>
          </a:p>
          <a:p>
            <a:r>
              <a:rPr lang="en-US" dirty="0"/>
              <a:t>Friedman School of Nutrition, Tufts University http://sites.tufts.edu/willmasters</a:t>
            </a:r>
          </a:p>
        </p:txBody>
      </p:sp>
      <p:sp>
        <p:nvSpPr>
          <p:cNvPr id="7173" name="Rectangle 5"/>
          <p:cNvSpPr>
            <a:spLocks noGrp="1" noChangeArrowheads="1"/>
          </p:cNvSpPr>
          <p:nvPr>
            <p:ph type="sldNum" sz="quarter" idx="3"/>
          </p:nvPr>
        </p:nvSpPr>
        <p:spPr bwMode="auto">
          <a:xfrm>
            <a:off x="4144511" y="9120477"/>
            <a:ext cx="3170690" cy="480723"/>
          </a:xfrm>
          <a:prstGeom prst="rect">
            <a:avLst/>
          </a:prstGeom>
          <a:noFill/>
          <a:ln w="9525">
            <a:noFill/>
            <a:miter lim="800000"/>
            <a:headEnd/>
            <a:tailEnd/>
          </a:ln>
          <a:effectLst/>
        </p:spPr>
        <p:txBody>
          <a:bodyPr vert="horz" wrap="square" lIns="96192" tIns="48096" rIns="96192" bIns="48096" numCol="1" anchor="b" anchorCtr="0" compatLnSpc="1">
            <a:prstTxWarp prst="textNoShape">
              <a:avLst/>
            </a:prstTxWarp>
          </a:bodyPr>
          <a:lstStyle>
            <a:lvl1pPr algn="r" defTabSz="961625">
              <a:defRPr sz="1300"/>
            </a:lvl1pPr>
          </a:lstStyle>
          <a:p>
            <a:r>
              <a:rPr lang="en-US"/>
              <a:t>Page </a:t>
            </a:r>
            <a:fld id="{CD5263F9-40EA-4E37-A0FC-E24EC2F7DD49}" type="slidenum">
              <a:rPr lang="en-US"/>
              <a:pPr/>
              <a:t>‹#›</a:t>
            </a:fld>
            <a:endParaRPr lang="en-US"/>
          </a:p>
        </p:txBody>
      </p:sp>
    </p:spTree>
    <p:extLst>
      <p:ext uri="{BB962C8B-B14F-4D97-AF65-F5344CB8AC3E}">
        <p14:creationId xmlns:p14="http://schemas.microsoft.com/office/powerpoint/2010/main" val="141016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170692" cy="480723"/>
          </a:xfrm>
          <a:prstGeom prst="rect">
            <a:avLst/>
          </a:prstGeom>
          <a:noFill/>
          <a:ln w="9525">
            <a:noFill/>
            <a:miter lim="800000"/>
            <a:headEnd/>
            <a:tailEnd/>
          </a:ln>
          <a:effectLst/>
        </p:spPr>
        <p:txBody>
          <a:bodyPr vert="horz" wrap="square" lIns="94845" tIns="47423" rIns="94845" bIns="47423" numCol="1" anchor="t" anchorCtr="0" compatLnSpc="1">
            <a:prstTxWarp prst="textNoShape">
              <a:avLst/>
            </a:prstTxWarp>
          </a:bodyPr>
          <a:lstStyle>
            <a:lvl1pPr>
              <a:defRPr sz="1300"/>
            </a:lvl1pPr>
          </a:lstStyle>
          <a:p>
            <a:endParaRPr lang="en-US"/>
          </a:p>
        </p:txBody>
      </p:sp>
      <p:sp>
        <p:nvSpPr>
          <p:cNvPr id="31747" name="Rectangle 3"/>
          <p:cNvSpPr>
            <a:spLocks noGrp="1" noChangeArrowheads="1"/>
          </p:cNvSpPr>
          <p:nvPr>
            <p:ph type="dt" idx="1"/>
          </p:nvPr>
        </p:nvSpPr>
        <p:spPr bwMode="auto">
          <a:xfrm>
            <a:off x="4142859" y="1"/>
            <a:ext cx="3170692" cy="480723"/>
          </a:xfrm>
          <a:prstGeom prst="rect">
            <a:avLst/>
          </a:prstGeom>
          <a:noFill/>
          <a:ln w="9525">
            <a:noFill/>
            <a:miter lim="800000"/>
            <a:headEnd/>
            <a:tailEnd/>
          </a:ln>
          <a:effectLst/>
        </p:spPr>
        <p:txBody>
          <a:bodyPr vert="horz" wrap="square" lIns="94845" tIns="47423" rIns="94845" bIns="47423" numCol="1" anchor="t" anchorCtr="0" compatLnSpc="1">
            <a:prstTxWarp prst="textNoShape">
              <a:avLst/>
            </a:prstTxWarp>
          </a:bodyPr>
          <a:lstStyle>
            <a:lvl1pPr algn="r">
              <a:defRPr sz="1300"/>
            </a:lvl1pPr>
          </a:lstStyle>
          <a:p>
            <a:endParaRPr lang="en-US"/>
          </a:p>
        </p:txBody>
      </p:sp>
      <p:sp>
        <p:nvSpPr>
          <p:cNvPr id="31748"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31191" y="4560239"/>
            <a:ext cx="5852821" cy="4321535"/>
          </a:xfrm>
          <a:prstGeom prst="rect">
            <a:avLst/>
          </a:prstGeom>
          <a:noFill/>
          <a:ln w="9525">
            <a:noFill/>
            <a:miter lim="800000"/>
            <a:headEnd/>
            <a:tailEnd/>
          </a:ln>
          <a:effectLst/>
        </p:spPr>
        <p:txBody>
          <a:bodyPr vert="horz" wrap="square" lIns="94845" tIns="47423" rIns="94845" bIns="474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0" name="Rectangle 6"/>
          <p:cNvSpPr>
            <a:spLocks noGrp="1" noChangeArrowheads="1"/>
          </p:cNvSpPr>
          <p:nvPr>
            <p:ph type="ftr" sz="quarter" idx="4"/>
          </p:nvPr>
        </p:nvSpPr>
        <p:spPr bwMode="auto">
          <a:xfrm>
            <a:off x="0" y="9118820"/>
            <a:ext cx="3170692" cy="480723"/>
          </a:xfrm>
          <a:prstGeom prst="rect">
            <a:avLst/>
          </a:prstGeom>
          <a:noFill/>
          <a:ln w="9525">
            <a:noFill/>
            <a:miter lim="800000"/>
            <a:headEnd/>
            <a:tailEnd/>
          </a:ln>
          <a:effectLst/>
        </p:spPr>
        <p:txBody>
          <a:bodyPr vert="horz" wrap="square" lIns="94845" tIns="47423" rIns="94845" bIns="47423" numCol="1" anchor="b" anchorCtr="0" compatLnSpc="1">
            <a:prstTxWarp prst="textNoShape">
              <a:avLst/>
            </a:prstTxWarp>
          </a:bodyPr>
          <a:lstStyle>
            <a:lvl1pPr>
              <a:defRPr sz="1300"/>
            </a:lvl1pPr>
          </a:lstStyle>
          <a:p>
            <a:endParaRPr lang="en-US"/>
          </a:p>
        </p:txBody>
      </p:sp>
      <p:sp>
        <p:nvSpPr>
          <p:cNvPr id="31751" name="Rectangle 7"/>
          <p:cNvSpPr>
            <a:spLocks noGrp="1" noChangeArrowheads="1"/>
          </p:cNvSpPr>
          <p:nvPr>
            <p:ph type="sldNum" sz="quarter" idx="5"/>
          </p:nvPr>
        </p:nvSpPr>
        <p:spPr bwMode="auto">
          <a:xfrm>
            <a:off x="4142859" y="9118820"/>
            <a:ext cx="3170692" cy="480723"/>
          </a:xfrm>
          <a:prstGeom prst="rect">
            <a:avLst/>
          </a:prstGeom>
          <a:noFill/>
          <a:ln w="9525">
            <a:noFill/>
            <a:miter lim="800000"/>
            <a:headEnd/>
            <a:tailEnd/>
          </a:ln>
          <a:effectLst/>
        </p:spPr>
        <p:txBody>
          <a:bodyPr vert="horz" wrap="square" lIns="94845" tIns="47423" rIns="94845" bIns="47423" numCol="1" anchor="b" anchorCtr="0" compatLnSpc="1">
            <a:prstTxWarp prst="textNoShape">
              <a:avLst/>
            </a:prstTxWarp>
          </a:bodyPr>
          <a:lstStyle>
            <a:lvl1pPr algn="r">
              <a:defRPr sz="1300"/>
            </a:lvl1pPr>
          </a:lstStyle>
          <a:p>
            <a:fld id="{4DC18881-FEAD-416B-B71D-66E9331E73FE}" type="slidenum">
              <a:rPr lang="en-US"/>
              <a:pPr/>
              <a:t>‹#›</a:t>
            </a:fld>
            <a:endParaRPr lang="en-US"/>
          </a:p>
        </p:txBody>
      </p:sp>
    </p:spTree>
    <p:extLst>
      <p:ext uri="{BB962C8B-B14F-4D97-AF65-F5344CB8AC3E}">
        <p14:creationId xmlns:p14="http://schemas.microsoft.com/office/powerpoint/2010/main" val="2146712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D9BA4-B443-4369-B335-F7F1397B15E9}" type="slidenum">
              <a:rPr lang="en-US"/>
              <a:pPr/>
              <a:t>1</a:t>
            </a:fld>
            <a:endParaRPr lang="en-US"/>
          </a:p>
        </p:txBody>
      </p:sp>
      <p:sp>
        <p:nvSpPr>
          <p:cNvPr id="32770" name="Rectangle 2"/>
          <p:cNvSpPr>
            <a:spLocks noGrp="1" noRot="1" noChangeAspect="1" noChangeArrowheads="1" noTextEdit="1"/>
          </p:cNvSpPr>
          <p:nvPr>
            <p:ph type="sldImg"/>
          </p:nvPr>
        </p:nvSpPr>
        <p:spPr>
          <a:xfrm>
            <a:off x="457200" y="719138"/>
            <a:ext cx="6400800" cy="3600450"/>
          </a:xfrm>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10</a:t>
            </a:fld>
            <a:endParaRPr lang="en-US"/>
          </a:p>
        </p:txBody>
      </p:sp>
    </p:spTree>
    <p:extLst>
      <p:ext uri="{BB962C8B-B14F-4D97-AF65-F5344CB8AC3E}">
        <p14:creationId xmlns:p14="http://schemas.microsoft.com/office/powerpoint/2010/main" val="197032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11</a:t>
            </a:fld>
            <a:endParaRPr lang="en-US"/>
          </a:p>
        </p:txBody>
      </p:sp>
    </p:spTree>
    <p:extLst>
      <p:ext uri="{BB962C8B-B14F-4D97-AF65-F5344CB8AC3E}">
        <p14:creationId xmlns:p14="http://schemas.microsoft.com/office/powerpoint/2010/main" val="58254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12</a:t>
            </a:fld>
            <a:endParaRPr lang="en-US"/>
          </a:p>
        </p:txBody>
      </p:sp>
    </p:spTree>
    <p:extLst>
      <p:ext uri="{BB962C8B-B14F-4D97-AF65-F5344CB8AC3E}">
        <p14:creationId xmlns:p14="http://schemas.microsoft.com/office/powerpoint/2010/main" val="329745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876">
              <a:defRPr>
                <a:solidFill>
                  <a:schemeClr val="tx1"/>
                </a:solidFill>
                <a:latin typeface="Arial" charset="0"/>
              </a:defRPr>
            </a:lvl1pPr>
            <a:lvl2pPr marL="772421" indent="-297085" defTabSz="963876">
              <a:defRPr>
                <a:solidFill>
                  <a:schemeClr val="tx1"/>
                </a:solidFill>
                <a:latin typeface="Arial" charset="0"/>
              </a:defRPr>
            </a:lvl2pPr>
            <a:lvl3pPr marL="1188340" indent="-237668" defTabSz="963876">
              <a:defRPr>
                <a:solidFill>
                  <a:schemeClr val="tx1"/>
                </a:solidFill>
                <a:latin typeface="Arial" charset="0"/>
              </a:defRPr>
            </a:lvl3pPr>
            <a:lvl4pPr marL="1663676" indent="-237668" defTabSz="963876">
              <a:defRPr>
                <a:solidFill>
                  <a:schemeClr val="tx1"/>
                </a:solidFill>
                <a:latin typeface="Arial" charset="0"/>
              </a:defRPr>
            </a:lvl4pPr>
            <a:lvl5pPr marL="2139012" indent="-237668" defTabSz="963876">
              <a:defRPr>
                <a:solidFill>
                  <a:schemeClr val="tx1"/>
                </a:solidFill>
                <a:latin typeface="Arial" charset="0"/>
              </a:defRPr>
            </a:lvl5pPr>
            <a:lvl6pPr marL="2614348" indent="-237668" defTabSz="963876" eaLnBrk="0" fontAlgn="base" hangingPunct="0">
              <a:lnSpc>
                <a:spcPct val="90000"/>
              </a:lnSpc>
              <a:spcBef>
                <a:spcPct val="20000"/>
              </a:spcBef>
              <a:spcAft>
                <a:spcPct val="0"/>
              </a:spcAft>
              <a:buChar char="•"/>
              <a:defRPr>
                <a:solidFill>
                  <a:schemeClr val="tx1"/>
                </a:solidFill>
                <a:latin typeface="Arial" charset="0"/>
              </a:defRPr>
            </a:lvl6pPr>
            <a:lvl7pPr marL="3089684" indent="-237668" defTabSz="963876" eaLnBrk="0" fontAlgn="base" hangingPunct="0">
              <a:lnSpc>
                <a:spcPct val="90000"/>
              </a:lnSpc>
              <a:spcBef>
                <a:spcPct val="20000"/>
              </a:spcBef>
              <a:spcAft>
                <a:spcPct val="0"/>
              </a:spcAft>
              <a:buChar char="•"/>
              <a:defRPr>
                <a:solidFill>
                  <a:schemeClr val="tx1"/>
                </a:solidFill>
                <a:latin typeface="Arial" charset="0"/>
              </a:defRPr>
            </a:lvl7pPr>
            <a:lvl8pPr marL="3565020" indent="-237668" defTabSz="963876" eaLnBrk="0" fontAlgn="base" hangingPunct="0">
              <a:lnSpc>
                <a:spcPct val="90000"/>
              </a:lnSpc>
              <a:spcBef>
                <a:spcPct val="20000"/>
              </a:spcBef>
              <a:spcAft>
                <a:spcPct val="0"/>
              </a:spcAft>
              <a:buChar char="•"/>
              <a:defRPr>
                <a:solidFill>
                  <a:schemeClr val="tx1"/>
                </a:solidFill>
                <a:latin typeface="Arial" charset="0"/>
              </a:defRPr>
            </a:lvl8pPr>
            <a:lvl9pPr marL="4040356" indent="-237668" defTabSz="963876" eaLnBrk="0" fontAlgn="base" hangingPunct="0">
              <a:lnSpc>
                <a:spcPct val="90000"/>
              </a:lnSpc>
              <a:spcBef>
                <a:spcPct val="20000"/>
              </a:spcBef>
              <a:spcAft>
                <a:spcPct val="0"/>
              </a:spcAft>
              <a:buChar char="•"/>
              <a:defRPr>
                <a:solidFill>
                  <a:schemeClr val="tx1"/>
                </a:solidFill>
                <a:latin typeface="Arial" charset="0"/>
              </a:defRPr>
            </a:lvl9pPr>
          </a:lstStyle>
          <a:p>
            <a:fld id="{7CC680A4-FFD0-4DA1-B725-D25A8AC783BD}" type="slidenum">
              <a:rPr lang="en-US" smtClean="0">
                <a:latin typeface="Times New Roman" pitchFamily="18" charset="0"/>
              </a:rPr>
              <a:pPr/>
              <a:t>18</a:t>
            </a:fld>
            <a:endParaRPr lang="en-US">
              <a:latin typeface="Times New Roman" pitchFamily="18" charset="0"/>
            </a:endParaRPr>
          </a:p>
        </p:txBody>
      </p:sp>
      <p:sp>
        <p:nvSpPr>
          <p:cNvPr id="35843" name="Rectangle 2"/>
          <p:cNvSpPr>
            <a:spLocks noGrp="1" noRot="1" noChangeAspect="1" noChangeArrowheads="1" noTextEdit="1"/>
          </p:cNvSpPr>
          <p:nvPr>
            <p:ph type="sldImg"/>
          </p:nvPr>
        </p:nvSpPr>
        <p:spPr>
          <a:xfrm>
            <a:off x="457200" y="719138"/>
            <a:ext cx="6400800" cy="3600450"/>
          </a:xfrm>
          <a:ln/>
        </p:spPr>
      </p:sp>
      <p:sp>
        <p:nvSpPr>
          <p:cNvPr id="35844" name="Rectangle 3"/>
          <p:cNvSpPr>
            <a:spLocks noGrp="1" noChangeArrowheads="1"/>
          </p:cNvSpPr>
          <p:nvPr>
            <p:ph type="body" idx="1"/>
          </p:nvPr>
        </p:nvSpPr>
        <p:spPr>
          <a:xfrm>
            <a:off x="731853" y="4560571"/>
            <a:ext cx="5851496" cy="43188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4148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2</a:t>
            </a:fld>
            <a:endParaRPr lang="en-US"/>
          </a:p>
        </p:txBody>
      </p:sp>
    </p:spTree>
    <p:extLst>
      <p:ext uri="{BB962C8B-B14F-4D97-AF65-F5344CB8AC3E}">
        <p14:creationId xmlns:p14="http://schemas.microsoft.com/office/powerpoint/2010/main" val="7333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3</a:t>
            </a:fld>
            <a:endParaRPr lang="en-US"/>
          </a:p>
        </p:txBody>
      </p:sp>
    </p:spTree>
    <p:extLst>
      <p:ext uri="{BB962C8B-B14F-4D97-AF65-F5344CB8AC3E}">
        <p14:creationId xmlns:p14="http://schemas.microsoft.com/office/powerpoint/2010/main" val="136650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4</a:t>
            </a:fld>
            <a:endParaRPr lang="en-US"/>
          </a:p>
        </p:txBody>
      </p:sp>
    </p:spTree>
    <p:extLst>
      <p:ext uri="{BB962C8B-B14F-4D97-AF65-F5344CB8AC3E}">
        <p14:creationId xmlns:p14="http://schemas.microsoft.com/office/powerpoint/2010/main" val="207712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5</a:t>
            </a:fld>
            <a:endParaRPr lang="en-US"/>
          </a:p>
        </p:txBody>
      </p:sp>
    </p:spTree>
    <p:extLst>
      <p:ext uri="{BB962C8B-B14F-4D97-AF65-F5344CB8AC3E}">
        <p14:creationId xmlns:p14="http://schemas.microsoft.com/office/powerpoint/2010/main" val="303128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6</a:t>
            </a:fld>
            <a:endParaRPr lang="en-US"/>
          </a:p>
        </p:txBody>
      </p:sp>
    </p:spTree>
    <p:extLst>
      <p:ext uri="{BB962C8B-B14F-4D97-AF65-F5344CB8AC3E}">
        <p14:creationId xmlns:p14="http://schemas.microsoft.com/office/powerpoint/2010/main" val="228568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7</a:t>
            </a:fld>
            <a:endParaRPr lang="en-US"/>
          </a:p>
        </p:txBody>
      </p:sp>
    </p:spTree>
    <p:extLst>
      <p:ext uri="{BB962C8B-B14F-4D97-AF65-F5344CB8AC3E}">
        <p14:creationId xmlns:p14="http://schemas.microsoft.com/office/powerpoint/2010/main" val="147028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C18881-FEAD-416B-B71D-66E9331E73FE}" type="slidenum">
              <a:rPr lang="en-US" smtClean="0"/>
              <a:pPr/>
              <a:t>8</a:t>
            </a:fld>
            <a:endParaRPr lang="en-US"/>
          </a:p>
        </p:txBody>
      </p:sp>
    </p:spTree>
    <p:extLst>
      <p:ext uri="{BB962C8B-B14F-4D97-AF65-F5344CB8AC3E}">
        <p14:creationId xmlns:p14="http://schemas.microsoft.com/office/powerpoint/2010/main" val="339266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9</a:t>
            </a:fld>
            <a:endParaRPr lang="en-US"/>
          </a:p>
        </p:txBody>
      </p:sp>
    </p:spTree>
    <p:extLst>
      <p:ext uri="{BB962C8B-B14F-4D97-AF65-F5344CB8AC3E}">
        <p14:creationId xmlns:p14="http://schemas.microsoft.com/office/powerpoint/2010/main" val="37734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80111-48EF-4A23-8608-D9FE853230DA}" type="slidenum">
              <a:rPr lang="en-US" smtClean="0"/>
              <a:pPr/>
              <a:t>‹#›</a:t>
            </a:fld>
            <a:endParaRPr lang="en-US"/>
          </a:p>
        </p:txBody>
      </p:sp>
    </p:spTree>
    <p:extLst>
      <p:ext uri="{BB962C8B-B14F-4D97-AF65-F5344CB8AC3E}">
        <p14:creationId xmlns:p14="http://schemas.microsoft.com/office/powerpoint/2010/main" val="95334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2C475-502D-4278-B091-5FEECA94D1D2}" type="slidenum">
              <a:rPr lang="en-US" smtClean="0"/>
              <a:pPr/>
              <a:t>‹#›</a:t>
            </a:fld>
            <a:endParaRPr lang="en-US"/>
          </a:p>
        </p:txBody>
      </p:sp>
    </p:spTree>
    <p:extLst>
      <p:ext uri="{BB962C8B-B14F-4D97-AF65-F5344CB8AC3E}">
        <p14:creationId xmlns:p14="http://schemas.microsoft.com/office/powerpoint/2010/main" val="176684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E120-7732-4EEF-9CCE-A9A3B29E90C4}" type="slidenum">
              <a:rPr lang="en-US" smtClean="0"/>
              <a:pPr/>
              <a:t>‹#›</a:t>
            </a:fld>
            <a:endParaRPr lang="en-US"/>
          </a:p>
        </p:txBody>
      </p:sp>
    </p:spTree>
    <p:extLst>
      <p:ext uri="{BB962C8B-B14F-4D97-AF65-F5344CB8AC3E}">
        <p14:creationId xmlns:p14="http://schemas.microsoft.com/office/powerpoint/2010/main" val="294612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08722D55-E582-4500-8097-625FCCF1B89B}" type="slidenum">
              <a:rPr lang="en-US"/>
              <a:pPr/>
              <a:t>‹#›</a:t>
            </a:fld>
            <a:endParaRPr lang="en-US"/>
          </a:p>
        </p:txBody>
      </p:sp>
    </p:spTree>
    <p:extLst>
      <p:ext uri="{BB962C8B-B14F-4D97-AF65-F5344CB8AC3E}">
        <p14:creationId xmlns:p14="http://schemas.microsoft.com/office/powerpoint/2010/main" val="244370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956A3-ACAF-4CE7-9D54-F20CAAA7A336}" type="slidenum">
              <a:rPr lang="en-US" smtClean="0"/>
              <a:pPr/>
              <a:t>‹#›</a:t>
            </a:fld>
            <a:endParaRPr lang="en-US"/>
          </a:p>
        </p:txBody>
      </p:sp>
    </p:spTree>
    <p:extLst>
      <p:ext uri="{BB962C8B-B14F-4D97-AF65-F5344CB8AC3E}">
        <p14:creationId xmlns:p14="http://schemas.microsoft.com/office/powerpoint/2010/main" val="3563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31E89-3E6B-415A-835C-8C637D938E15}" type="slidenum">
              <a:rPr lang="en-US" smtClean="0"/>
              <a:pPr/>
              <a:t>‹#›</a:t>
            </a:fld>
            <a:endParaRPr lang="en-US"/>
          </a:p>
        </p:txBody>
      </p:sp>
    </p:spTree>
    <p:extLst>
      <p:ext uri="{BB962C8B-B14F-4D97-AF65-F5344CB8AC3E}">
        <p14:creationId xmlns:p14="http://schemas.microsoft.com/office/powerpoint/2010/main" val="172445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AAE5A-9F16-4B95-9CF8-D576BF5C14A4}" type="slidenum">
              <a:rPr lang="en-US" smtClean="0"/>
              <a:pPr/>
              <a:t>‹#›</a:t>
            </a:fld>
            <a:endParaRPr lang="en-US"/>
          </a:p>
        </p:txBody>
      </p:sp>
    </p:spTree>
    <p:extLst>
      <p:ext uri="{BB962C8B-B14F-4D97-AF65-F5344CB8AC3E}">
        <p14:creationId xmlns:p14="http://schemas.microsoft.com/office/powerpoint/2010/main" val="31203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DA6A6-E441-42E3-A448-F8CFF6D35AEE}" type="slidenum">
              <a:rPr lang="en-US" smtClean="0"/>
              <a:pPr/>
              <a:t>‹#›</a:t>
            </a:fld>
            <a:endParaRPr lang="en-US"/>
          </a:p>
        </p:txBody>
      </p:sp>
    </p:spTree>
    <p:extLst>
      <p:ext uri="{BB962C8B-B14F-4D97-AF65-F5344CB8AC3E}">
        <p14:creationId xmlns:p14="http://schemas.microsoft.com/office/powerpoint/2010/main" val="324120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870E1-F81A-4030-9A0D-62190F7ED4C2}" type="slidenum">
              <a:rPr lang="en-US" smtClean="0"/>
              <a:pPr/>
              <a:t>‹#›</a:t>
            </a:fld>
            <a:endParaRPr lang="en-US"/>
          </a:p>
        </p:txBody>
      </p:sp>
    </p:spTree>
    <p:extLst>
      <p:ext uri="{BB962C8B-B14F-4D97-AF65-F5344CB8AC3E}">
        <p14:creationId xmlns:p14="http://schemas.microsoft.com/office/powerpoint/2010/main" val="393061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86588-4326-44F2-B5ED-07B8AECB2738}" type="slidenum">
              <a:rPr lang="en-US" smtClean="0"/>
              <a:pPr/>
              <a:t>‹#›</a:t>
            </a:fld>
            <a:endParaRPr lang="en-US"/>
          </a:p>
        </p:txBody>
      </p:sp>
    </p:spTree>
    <p:extLst>
      <p:ext uri="{BB962C8B-B14F-4D97-AF65-F5344CB8AC3E}">
        <p14:creationId xmlns:p14="http://schemas.microsoft.com/office/powerpoint/2010/main" val="42259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8AABB4-B454-440B-AF19-793F0EB5770B}" type="slidenum">
              <a:rPr lang="en-US" smtClean="0"/>
              <a:pPr/>
              <a:t>‹#›</a:t>
            </a:fld>
            <a:endParaRPr lang="en-US"/>
          </a:p>
        </p:txBody>
      </p:sp>
    </p:spTree>
    <p:extLst>
      <p:ext uri="{BB962C8B-B14F-4D97-AF65-F5344CB8AC3E}">
        <p14:creationId xmlns:p14="http://schemas.microsoft.com/office/powerpoint/2010/main" val="117530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8A6CB-BD41-401D-9840-6D36367E498B}" type="slidenum">
              <a:rPr lang="en-US" smtClean="0"/>
              <a:pPr/>
              <a:t>‹#›</a:t>
            </a:fld>
            <a:endParaRPr lang="en-US"/>
          </a:p>
        </p:txBody>
      </p:sp>
    </p:spTree>
    <p:extLst>
      <p:ext uri="{BB962C8B-B14F-4D97-AF65-F5344CB8AC3E}">
        <p14:creationId xmlns:p14="http://schemas.microsoft.com/office/powerpoint/2010/main" val="126176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DB214-4761-49C9-AABC-485B10006BB8}" type="slidenum">
              <a:rPr lang="en-US" smtClean="0"/>
              <a:pPr/>
              <a:t>‹#›</a:t>
            </a:fld>
            <a:endParaRPr lang="en-US"/>
          </a:p>
        </p:txBody>
      </p:sp>
    </p:spTree>
    <p:extLst>
      <p:ext uri="{BB962C8B-B14F-4D97-AF65-F5344CB8AC3E}">
        <p14:creationId xmlns:p14="http://schemas.microsoft.com/office/powerpoint/2010/main" val="6162852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jpubeco.2010.05.00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1016/j.jdeveco.2018.10.003" TargetMode="External"/><Relationship Id="rId5" Type="http://schemas.openxmlformats.org/officeDocument/2006/relationships/hyperlink" Target="https://doi.org/10.1016/j.jhealeco.2017.07.005" TargetMode="External"/><Relationship Id="rId4" Type="http://schemas.openxmlformats.org/officeDocument/2006/relationships/hyperlink" Target="https://doi.org/10.1016/j.jebo.2018.01.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oi.org/10.1016/j.jpubeco.2010.05.0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95399" y="1198899"/>
            <a:ext cx="10439401" cy="2286000"/>
          </a:xfrm>
        </p:spPr>
        <p:txBody>
          <a:bodyPr>
            <a:noAutofit/>
          </a:bodyPr>
          <a:lstStyle/>
          <a:p>
            <a:r>
              <a:rPr lang="en-US" b="1" dirty="0"/>
              <a:t>Pull mechanisms and prize contests </a:t>
            </a:r>
            <a:br>
              <a:rPr lang="en-US" b="1" dirty="0"/>
            </a:br>
            <a:r>
              <a:rPr lang="en-US" b="1" dirty="0"/>
              <a:t>in agriculture and nutrition:</a:t>
            </a:r>
            <a:br>
              <a:rPr lang="en-US" sz="3600" b="1" dirty="0"/>
            </a:br>
            <a:br>
              <a:rPr lang="en-US" sz="3600" b="1" dirty="0"/>
            </a:br>
            <a:r>
              <a:rPr lang="en-US" sz="3600" b="1" dirty="0"/>
              <a:t>Insights from winner-take-all vs. proportional rewards</a:t>
            </a:r>
            <a:endParaRPr lang="en-US" sz="3600" b="1" dirty="0">
              <a:latin typeface="+mn-lt"/>
            </a:endParaRPr>
          </a:p>
        </p:txBody>
      </p:sp>
      <p:sp>
        <p:nvSpPr>
          <p:cNvPr id="2051" name="Rectangle 3"/>
          <p:cNvSpPr>
            <a:spLocks noGrp="1" noChangeArrowheads="1"/>
          </p:cNvSpPr>
          <p:nvPr>
            <p:ph idx="1"/>
          </p:nvPr>
        </p:nvSpPr>
        <p:spPr>
          <a:xfrm>
            <a:off x="1333500" y="4287501"/>
            <a:ext cx="9553575" cy="1163301"/>
          </a:xfrm>
        </p:spPr>
        <p:txBody>
          <a:bodyPr/>
          <a:lstStyle/>
          <a:p>
            <a:pPr>
              <a:lnSpc>
                <a:spcPct val="85000"/>
              </a:lnSpc>
              <a:buFontTx/>
              <a:buNone/>
            </a:pPr>
            <a:r>
              <a:rPr lang="en-US" sz="2400" dirty="0"/>
              <a:t>William A. Masters</a:t>
            </a:r>
          </a:p>
          <a:p>
            <a:pPr>
              <a:lnSpc>
                <a:spcPct val="85000"/>
              </a:lnSpc>
              <a:buFontTx/>
              <a:buNone/>
            </a:pPr>
            <a:r>
              <a:rPr lang="en-US" sz="2400" dirty="0"/>
              <a:t>Friedman School of Nutrition &amp; Department of Economics, Tufts University</a:t>
            </a:r>
          </a:p>
          <a:p>
            <a:pPr>
              <a:lnSpc>
                <a:spcPct val="85000"/>
              </a:lnSpc>
              <a:spcBef>
                <a:spcPts val="0"/>
              </a:spcBef>
              <a:buNone/>
            </a:pPr>
            <a:r>
              <a:rPr lang="en-US" sz="2400" dirty="0"/>
              <a:t>http://sites.tufts.edu/willmasters</a:t>
            </a:r>
          </a:p>
        </p:txBody>
      </p:sp>
      <p:sp>
        <p:nvSpPr>
          <p:cNvPr id="4" name="Rectangle 3"/>
          <p:cNvSpPr/>
          <p:nvPr/>
        </p:nvSpPr>
        <p:spPr>
          <a:xfrm>
            <a:off x="1333500" y="5791739"/>
            <a:ext cx="10386113" cy="461665"/>
          </a:xfrm>
          <a:prstGeom prst="rect">
            <a:avLst/>
          </a:prstGeom>
        </p:spPr>
        <p:txBody>
          <a:bodyPr wrap="none">
            <a:spAutoFit/>
          </a:bodyPr>
          <a:lstStyle/>
          <a:p>
            <a:pPr algn="ctr"/>
            <a:r>
              <a:rPr lang="en-US" sz="2400" dirty="0"/>
              <a:t>AAEA organized symposium on pull mechanisms and prize contests -- 23 July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75C709-716A-4CEB-A0BB-F080E0658C28}"/>
              </a:ext>
            </a:extLst>
          </p:cNvPr>
          <p:cNvSpPr/>
          <p:nvPr/>
        </p:nvSpPr>
        <p:spPr>
          <a:xfrm>
            <a:off x="1475417" y="4642781"/>
            <a:ext cx="7835100" cy="2206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EC2AA2-5B6D-457A-9740-13D52A3CCC4D}"/>
              </a:ext>
            </a:extLst>
          </p:cNvPr>
          <p:cNvSpPr/>
          <p:nvPr/>
        </p:nvSpPr>
        <p:spPr>
          <a:xfrm>
            <a:off x="1513125" y="4884987"/>
            <a:ext cx="3677903" cy="1693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72C7063-DFF4-431E-A0AC-A2A8A1C221A6}"/>
              </a:ext>
            </a:extLst>
          </p:cNvPr>
          <p:cNvSpPr/>
          <p:nvPr/>
        </p:nvSpPr>
        <p:spPr>
          <a:xfrm>
            <a:off x="1513125" y="5258378"/>
            <a:ext cx="3449303" cy="2584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72D323F-517D-45D9-B108-D281BCDD062F}"/>
              </a:ext>
            </a:extLst>
          </p:cNvPr>
          <p:cNvSpPr/>
          <p:nvPr/>
        </p:nvSpPr>
        <p:spPr>
          <a:xfrm>
            <a:off x="5455884" y="5061913"/>
            <a:ext cx="3840516" cy="19646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AFD76B-61D1-48B1-95EA-E2671388CBA3}"/>
              </a:ext>
            </a:extLst>
          </p:cNvPr>
          <p:cNvSpPr/>
          <p:nvPr/>
        </p:nvSpPr>
        <p:spPr>
          <a:xfrm>
            <a:off x="3581400" y="5516825"/>
            <a:ext cx="5715000" cy="1693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D84AF8-B131-4B13-95F4-8FC5D4FA63E0}"/>
              </a:ext>
            </a:extLst>
          </p:cNvPr>
          <p:cNvSpPr/>
          <p:nvPr/>
        </p:nvSpPr>
        <p:spPr>
          <a:xfrm>
            <a:off x="1503698" y="5720309"/>
            <a:ext cx="782303" cy="2584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8A1272-4CAC-4281-B55A-10BBC8A1619E}"/>
              </a:ext>
            </a:extLst>
          </p:cNvPr>
          <p:cNvSpPr/>
          <p:nvPr/>
        </p:nvSpPr>
        <p:spPr>
          <a:xfrm>
            <a:off x="1503698" y="3303574"/>
            <a:ext cx="7613570" cy="2677656"/>
          </a:xfrm>
          <a:prstGeom prst="rect">
            <a:avLst/>
          </a:prstGeom>
        </p:spPr>
        <p:txBody>
          <a:bodyPr wrap="square">
            <a:spAutoFit/>
          </a:bodyPr>
          <a:lstStyle/>
          <a:p>
            <a:r>
              <a:rPr lang="en-US" sz="1400" b="1" dirty="0">
                <a:latin typeface="Georgia" panose="02040502050405020303" pitchFamily="18" charset="0"/>
              </a:rPr>
              <a:t>Abstract</a:t>
            </a:r>
          </a:p>
          <a:p>
            <a:r>
              <a:rPr lang="en-US" sz="1400" dirty="0">
                <a:latin typeface="Georgia" panose="02040502050405020303" pitchFamily="18" charset="0"/>
              </a:rPr>
              <a:t>This paper tests the effectiveness of performance pay and bonuses among government child-care workers in India. In a controlled study of 160 ICDS centers serving over 4000 children, we randomly assign workers to either fixed bonuses or payments based on the nutritional status of children in their care, and also collect data from a control group receiving only standard salaries. In all three study arms mothers receive nutrition information. We find that performance pay reduces underweight prevalence by about 5 percentage points over 3 months, and height improves by about one centimeter. Impacts on weight continue when incentives are renewed and return to parallel trends thereafter. Fixed bonuses are less expensive but lead to smaller and less precisely estimated effects than performance pay, especially for children near malnutrition thresholds. Both treatments improve worker effort and communication with mothers, who in turn feed a more calorific diet to children at home.</a:t>
            </a:r>
          </a:p>
        </p:txBody>
      </p:sp>
      <p:pic>
        <p:nvPicPr>
          <p:cNvPr id="17" name="Picture 16">
            <a:extLst>
              <a:ext uri="{FF2B5EF4-FFF2-40B4-BE49-F238E27FC236}">
                <a16:creationId xmlns:a16="http://schemas.microsoft.com/office/drawing/2014/main" id="{1D0AE38C-9DB8-4AD2-B151-ADAF46317823}"/>
              </a:ext>
            </a:extLst>
          </p:cNvPr>
          <p:cNvPicPr>
            <a:picLocks noChangeAspect="1"/>
          </p:cNvPicPr>
          <p:nvPr/>
        </p:nvPicPr>
        <p:blipFill>
          <a:blip r:embed="rId3"/>
          <a:stretch>
            <a:fillRect/>
          </a:stretch>
        </p:blipFill>
        <p:spPr>
          <a:xfrm>
            <a:off x="7646047" y="1763289"/>
            <a:ext cx="1471221" cy="990355"/>
          </a:xfrm>
          <a:prstGeom prst="rect">
            <a:avLst/>
          </a:prstGeom>
        </p:spPr>
      </p:pic>
      <p:pic>
        <p:nvPicPr>
          <p:cNvPr id="19" name="Picture 18">
            <a:extLst>
              <a:ext uri="{FF2B5EF4-FFF2-40B4-BE49-F238E27FC236}">
                <a16:creationId xmlns:a16="http://schemas.microsoft.com/office/drawing/2014/main" id="{C418BD90-9C10-43C6-9ADB-F1EEBA9B4B02}"/>
              </a:ext>
            </a:extLst>
          </p:cNvPr>
          <p:cNvPicPr>
            <a:picLocks noChangeAspect="1"/>
          </p:cNvPicPr>
          <p:nvPr/>
        </p:nvPicPr>
        <p:blipFill rotWithShape="1">
          <a:blip r:embed="rId4"/>
          <a:srcRect r="4924" b="53014"/>
          <a:stretch/>
        </p:blipFill>
        <p:spPr>
          <a:xfrm>
            <a:off x="1469918" y="1627175"/>
            <a:ext cx="6158060" cy="1114385"/>
          </a:xfrm>
          <a:prstGeom prst="rect">
            <a:avLst/>
          </a:prstGeom>
        </p:spPr>
      </p:pic>
      <p:pic>
        <p:nvPicPr>
          <p:cNvPr id="20" name="Picture 19">
            <a:extLst>
              <a:ext uri="{FF2B5EF4-FFF2-40B4-BE49-F238E27FC236}">
                <a16:creationId xmlns:a16="http://schemas.microsoft.com/office/drawing/2014/main" id="{21419091-A852-45F1-ADF4-9AC588DF4831}"/>
              </a:ext>
            </a:extLst>
          </p:cNvPr>
          <p:cNvPicPr>
            <a:picLocks noChangeAspect="1"/>
          </p:cNvPicPr>
          <p:nvPr/>
        </p:nvPicPr>
        <p:blipFill>
          <a:blip r:embed="rId5"/>
          <a:stretch>
            <a:fillRect/>
          </a:stretch>
        </p:blipFill>
        <p:spPr>
          <a:xfrm>
            <a:off x="1465991" y="2813307"/>
            <a:ext cx="6124575" cy="371475"/>
          </a:xfrm>
          <a:prstGeom prst="rect">
            <a:avLst/>
          </a:prstGeom>
        </p:spPr>
      </p:pic>
      <p:sp>
        <p:nvSpPr>
          <p:cNvPr id="14" name="TextBox 13">
            <a:extLst>
              <a:ext uri="{FF2B5EF4-FFF2-40B4-BE49-F238E27FC236}">
                <a16:creationId xmlns:a16="http://schemas.microsoft.com/office/drawing/2014/main" id="{F1D03CAD-881E-46CE-9188-AC47190079EA}"/>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
        <p:nvSpPr>
          <p:cNvPr id="18" name="Title 1">
            <a:extLst>
              <a:ext uri="{FF2B5EF4-FFF2-40B4-BE49-F238E27FC236}">
                <a16:creationId xmlns:a16="http://schemas.microsoft.com/office/drawing/2014/main" id="{79F16021-0EF5-4091-88FC-CBCF9B48195C}"/>
              </a:ext>
            </a:extLst>
          </p:cNvPr>
          <p:cNvSpPr txBox="1">
            <a:spLocks/>
          </p:cNvSpPr>
          <p:nvPr/>
        </p:nvSpPr>
        <p:spPr>
          <a:xfrm>
            <a:off x="990600" y="990600"/>
            <a:ext cx="9718850" cy="5099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Incentives + measurement focus workers’ attention</a:t>
            </a:r>
            <a:endParaRPr lang="en-US" sz="3200" dirty="0"/>
          </a:p>
        </p:txBody>
      </p:sp>
    </p:spTree>
    <p:extLst>
      <p:ext uri="{BB962C8B-B14F-4D97-AF65-F5344CB8AC3E}">
        <p14:creationId xmlns:p14="http://schemas.microsoft.com/office/powerpoint/2010/main" val="9050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4AFD76B-61D1-48B1-95EA-E2671388CBA3}"/>
              </a:ext>
            </a:extLst>
          </p:cNvPr>
          <p:cNvSpPr/>
          <p:nvPr/>
        </p:nvSpPr>
        <p:spPr>
          <a:xfrm>
            <a:off x="1622393" y="5386913"/>
            <a:ext cx="7472043" cy="2206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D84AF8-B131-4B13-95F4-8FC5D4FA63E0}"/>
              </a:ext>
            </a:extLst>
          </p:cNvPr>
          <p:cNvSpPr/>
          <p:nvPr/>
        </p:nvSpPr>
        <p:spPr>
          <a:xfrm>
            <a:off x="1627818" y="5587589"/>
            <a:ext cx="6487876" cy="2206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6F72EE-2EA2-46E0-A9F6-95D3C78D1C2C}"/>
              </a:ext>
            </a:extLst>
          </p:cNvPr>
          <p:cNvSpPr/>
          <p:nvPr/>
        </p:nvSpPr>
        <p:spPr>
          <a:xfrm>
            <a:off x="1596175" y="4284823"/>
            <a:ext cx="7117779" cy="2206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C8AE51-BC15-4551-A9CF-6F95043FC2D3}"/>
              </a:ext>
            </a:extLst>
          </p:cNvPr>
          <p:cNvSpPr/>
          <p:nvPr/>
        </p:nvSpPr>
        <p:spPr>
          <a:xfrm>
            <a:off x="4875941" y="4107625"/>
            <a:ext cx="4217635" cy="177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4A1028-5B8D-4462-8240-E839FD0AD17F}"/>
              </a:ext>
            </a:extLst>
          </p:cNvPr>
          <p:cNvPicPr>
            <a:picLocks noChangeAspect="1"/>
          </p:cNvPicPr>
          <p:nvPr/>
        </p:nvPicPr>
        <p:blipFill rotWithShape="1">
          <a:blip r:embed="rId3"/>
          <a:srcRect r="3755"/>
          <a:stretch/>
        </p:blipFill>
        <p:spPr>
          <a:xfrm>
            <a:off x="1447800" y="1556709"/>
            <a:ext cx="6132922" cy="1190625"/>
          </a:xfrm>
          <a:prstGeom prst="rect">
            <a:avLst/>
          </a:prstGeom>
        </p:spPr>
      </p:pic>
      <p:pic>
        <p:nvPicPr>
          <p:cNvPr id="8" name="Picture 7">
            <a:extLst>
              <a:ext uri="{FF2B5EF4-FFF2-40B4-BE49-F238E27FC236}">
                <a16:creationId xmlns:a16="http://schemas.microsoft.com/office/drawing/2014/main" id="{AEC998F3-4E72-4B00-9B81-94D78248D0C7}"/>
              </a:ext>
            </a:extLst>
          </p:cNvPr>
          <p:cNvPicPr>
            <a:picLocks noChangeAspect="1"/>
          </p:cNvPicPr>
          <p:nvPr/>
        </p:nvPicPr>
        <p:blipFill>
          <a:blip r:embed="rId4"/>
          <a:stretch>
            <a:fillRect/>
          </a:stretch>
        </p:blipFill>
        <p:spPr>
          <a:xfrm>
            <a:off x="1622393" y="2748042"/>
            <a:ext cx="6984869" cy="869262"/>
          </a:xfrm>
          <a:prstGeom prst="rect">
            <a:avLst/>
          </a:prstGeom>
        </p:spPr>
      </p:pic>
      <p:sp>
        <p:nvSpPr>
          <p:cNvPr id="7" name="Rectangle 6">
            <a:extLst>
              <a:ext uri="{FF2B5EF4-FFF2-40B4-BE49-F238E27FC236}">
                <a16:creationId xmlns:a16="http://schemas.microsoft.com/office/drawing/2014/main" id="{DA8A1272-4CAC-4281-B55A-10BBC8A1619E}"/>
              </a:ext>
            </a:extLst>
          </p:cNvPr>
          <p:cNvSpPr/>
          <p:nvPr/>
        </p:nvSpPr>
        <p:spPr>
          <a:xfrm>
            <a:off x="1573565" y="3586800"/>
            <a:ext cx="7570435" cy="2677656"/>
          </a:xfrm>
          <a:prstGeom prst="rect">
            <a:avLst/>
          </a:prstGeom>
        </p:spPr>
        <p:txBody>
          <a:bodyPr wrap="square">
            <a:spAutoFit/>
          </a:bodyPr>
          <a:lstStyle/>
          <a:p>
            <a:r>
              <a:rPr lang="en-US" sz="1400" b="1" dirty="0">
                <a:latin typeface="Georgia" panose="02040502050405020303" pitchFamily="18" charset="0"/>
              </a:rPr>
              <a:t>Abstract</a:t>
            </a:r>
          </a:p>
          <a:p>
            <a:r>
              <a:rPr lang="en-US" sz="1400" dirty="0">
                <a:latin typeface="Georgia" panose="02040502050405020303" pitchFamily="18" charset="0"/>
              </a:rPr>
              <a:t>We conduct a randomized trial to compare incentives for improved child outcomes among salaried caregivers in Chandigarh, India. A contest whose prize is divided among workers in proportion to measured gains yielded more improvement than a winner-take-all program. In our population of about 2000 children served by 85 workers, using proportional rewards led to weight-for-age malnutrition rates that were 4.3 percentage points lower at 3 months (when rewards were paid) and 5.9 points lower at 6 months (after the contest had ended), with mean weight-for-age z scores that were 0.071 higher at 3 months, and 0.095 higher at 6 months. Proportional bonuses led to larger and more sustained gains because of better performance by lower-ranked workers, whose efforts were not rewarded by a winner-take-all prize. Results are consistent with previous laboratory trials and athletic events, demonstrating the value of proportional rewards to improve development outcomes.</a:t>
            </a:r>
          </a:p>
        </p:txBody>
      </p:sp>
      <p:sp>
        <p:nvSpPr>
          <p:cNvPr id="15" name="Title 1">
            <a:extLst>
              <a:ext uri="{FF2B5EF4-FFF2-40B4-BE49-F238E27FC236}">
                <a16:creationId xmlns:a16="http://schemas.microsoft.com/office/drawing/2014/main" id="{E7A7207E-4954-4ACB-94B6-588933065694}"/>
              </a:ext>
            </a:extLst>
          </p:cNvPr>
          <p:cNvSpPr txBox="1">
            <a:spLocks/>
          </p:cNvSpPr>
          <p:nvPr/>
        </p:nvSpPr>
        <p:spPr>
          <a:xfrm>
            <a:off x="685800" y="914400"/>
            <a:ext cx="10363200" cy="617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Proportional rewards help even weak performers do better</a:t>
            </a:r>
            <a:endParaRPr lang="en-US" sz="3200" dirty="0"/>
          </a:p>
        </p:txBody>
      </p:sp>
      <p:sp>
        <p:nvSpPr>
          <p:cNvPr id="17" name="TextBox 16">
            <a:extLst>
              <a:ext uri="{FF2B5EF4-FFF2-40B4-BE49-F238E27FC236}">
                <a16:creationId xmlns:a16="http://schemas.microsoft.com/office/drawing/2014/main" id="{CD876BE0-3C67-4B00-89D4-B12E58DFDA1C}"/>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pic>
        <p:nvPicPr>
          <p:cNvPr id="10" name="Picture 9">
            <a:extLst>
              <a:ext uri="{FF2B5EF4-FFF2-40B4-BE49-F238E27FC236}">
                <a16:creationId xmlns:a16="http://schemas.microsoft.com/office/drawing/2014/main" id="{E72CB622-5108-44E4-AC29-BF17EDE782D6}"/>
              </a:ext>
            </a:extLst>
          </p:cNvPr>
          <p:cNvPicPr>
            <a:picLocks noChangeAspect="1"/>
          </p:cNvPicPr>
          <p:nvPr/>
        </p:nvPicPr>
        <p:blipFill>
          <a:blip r:embed="rId5"/>
          <a:stretch>
            <a:fillRect/>
          </a:stretch>
        </p:blipFill>
        <p:spPr>
          <a:xfrm>
            <a:off x="7772400" y="1606325"/>
            <a:ext cx="2200847" cy="1066892"/>
          </a:xfrm>
          <a:prstGeom prst="rect">
            <a:avLst/>
          </a:prstGeom>
        </p:spPr>
      </p:pic>
      <p:sp>
        <p:nvSpPr>
          <p:cNvPr id="18" name="Rectangle 17">
            <a:extLst>
              <a:ext uri="{FF2B5EF4-FFF2-40B4-BE49-F238E27FC236}">
                <a16:creationId xmlns:a16="http://schemas.microsoft.com/office/drawing/2014/main" id="{4A2CBE4C-CEB7-4BB9-87E1-59CCE6B223FB}"/>
              </a:ext>
            </a:extLst>
          </p:cNvPr>
          <p:cNvSpPr/>
          <p:nvPr/>
        </p:nvSpPr>
        <p:spPr>
          <a:xfrm>
            <a:off x="5520322" y="2760616"/>
            <a:ext cx="5036406" cy="338554"/>
          </a:xfrm>
          <a:prstGeom prst="rect">
            <a:avLst/>
          </a:prstGeom>
        </p:spPr>
        <p:txBody>
          <a:bodyPr wrap="square">
            <a:spAutoFit/>
          </a:bodyPr>
          <a:lstStyle/>
          <a:p>
            <a:r>
              <a:rPr lang="en-US" sz="1600" i="1" dirty="0"/>
              <a:t>In press, at doi.org/10.1016/j.jdeveco.2018.10.003</a:t>
            </a:r>
          </a:p>
        </p:txBody>
      </p:sp>
    </p:spTree>
    <p:extLst>
      <p:ext uri="{BB962C8B-B14F-4D97-AF65-F5344CB8AC3E}">
        <p14:creationId xmlns:p14="http://schemas.microsoft.com/office/powerpoint/2010/main" val="112542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5274792" y="1609051"/>
            <a:ext cx="5393209" cy="4953000"/>
            <a:chOff x="1905000" y="1044396"/>
            <a:chExt cx="5953125" cy="5808986"/>
          </a:xfrm>
        </p:grpSpPr>
        <p:pic>
          <p:nvPicPr>
            <p:cNvPr id="11" name="Picture 10" descr="C:\Users\prakarsh\Downloads\BMGF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044396"/>
              <a:ext cx="4824730" cy="4396740"/>
            </a:xfrm>
            <a:prstGeom prst="rect">
              <a:avLst/>
            </a:prstGeom>
            <a:noFill/>
            <a:ln>
              <a:noFill/>
            </a:ln>
          </p:spPr>
        </p:pic>
        <p:pic>
          <p:nvPicPr>
            <p:cNvPr id="9" name="Picture 8"/>
            <p:cNvPicPr>
              <a:picLocks noChangeAspect="1"/>
            </p:cNvPicPr>
            <p:nvPr/>
          </p:nvPicPr>
          <p:blipFill>
            <a:blip r:embed="rId4"/>
            <a:stretch>
              <a:fillRect/>
            </a:stretch>
          </p:blipFill>
          <p:spPr>
            <a:xfrm>
              <a:off x="1905000" y="4548332"/>
              <a:ext cx="5953125" cy="2305050"/>
            </a:xfrm>
            <a:prstGeom prst="rect">
              <a:avLst/>
            </a:prstGeom>
          </p:spPr>
        </p:pic>
      </p:grpSp>
      <p:sp>
        <p:nvSpPr>
          <p:cNvPr id="28" name="Rectangle 27"/>
          <p:cNvSpPr/>
          <p:nvPr/>
        </p:nvSpPr>
        <p:spPr>
          <a:xfrm>
            <a:off x="5638800" y="4038600"/>
            <a:ext cx="1219201" cy="54921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732727" y="2009598"/>
            <a:ext cx="1700901" cy="830997"/>
          </a:xfrm>
          <a:prstGeom prst="rect">
            <a:avLst/>
          </a:prstGeom>
          <a:solidFill>
            <a:srgbClr val="FFFFFF">
              <a:alpha val="50196"/>
            </a:srgbClr>
          </a:solidFill>
        </p:spPr>
        <p:txBody>
          <a:bodyPr wrap="square" rtlCol="0">
            <a:spAutoFit/>
          </a:bodyPr>
          <a:lstStyle/>
          <a:p>
            <a:pPr algn="r"/>
            <a:r>
              <a:rPr lang="en-US" sz="1600" dirty="0">
                <a:solidFill>
                  <a:schemeClr val="tx1">
                    <a:lumMod val="75000"/>
                    <a:lumOff val="25000"/>
                  </a:schemeClr>
                </a:solidFill>
              </a:rPr>
              <a:t>Previous paper: </a:t>
            </a:r>
          </a:p>
          <a:p>
            <a:pPr algn="r"/>
            <a:r>
              <a:rPr lang="en-US" sz="1600" dirty="0">
                <a:solidFill>
                  <a:schemeClr val="tx1">
                    <a:lumMod val="75000"/>
                    <a:lumOff val="25000"/>
                  </a:schemeClr>
                </a:solidFill>
              </a:rPr>
              <a:t>fixed bonus vs piece rate</a:t>
            </a:r>
          </a:p>
        </p:txBody>
      </p:sp>
      <p:sp>
        <p:nvSpPr>
          <p:cNvPr id="35" name="Content Placeholder 2"/>
          <p:cNvSpPr>
            <a:spLocks noGrp="1"/>
          </p:cNvSpPr>
          <p:nvPr>
            <p:ph idx="1"/>
          </p:nvPr>
        </p:nvSpPr>
        <p:spPr>
          <a:xfrm>
            <a:off x="583365" y="1585740"/>
            <a:ext cx="4779542" cy="1425309"/>
          </a:xfrm>
        </p:spPr>
        <p:txBody>
          <a:bodyPr/>
          <a:lstStyle/>
          <a:p>
            <a:pPr marL="176213" indent="-176213">
              <a:spcBef>
                <a:spcPts val="0"/>
              </a:spcBef>
              <a:buNone/>
            </a:pPr>
            <a:r>
              <a:rPr lang="en-US" sz="2000" dirty="0"/>
              <a:t>Context for these trials is Chandigarh ICDS</a:t>
            </a:r>
          </a:p>
          <a:p>
            <a:pPr marL="176213" lvl="1" indent="-176213">
              <a:spcBef>
                <a:spcPts val="0"/>
              </a:spcBef>
              <a:buNone/>
            </a:pPr>
            <a:r>
              <a:rPr lang="en-US" sz="1600" dirty="0"/>
              <a:t>	-- Planned city in far north India</a:t>
            </a:r>
          </a:p>
          <a:p>
            <a:pPr marL="176213" lvl="1" indent="-176213">
              <a:spcBef>
                <a:spcPts val="0"/>
              </a:spcBef>
              <a:buNone/>
            </a:pPr>
            <a:r>
              <a:rPr lang="en-US" sz="1600" dirty="0"/>
              <a:t>	-- Capital of both Punjab and Haryana</a:t>
            </a:r>
          </a:p>
          <a:p>
            <a:pPr marL="176213" lvl="1" indent="-176213">
              <a:spcBef>
                <a:spcPts val="0"/>
              </a:spcBef>
              <a:buNone/>
            </a:pPr>
            <a:r>
              <a:rPr lang="en-US" sz="1600" dirty="0"/>
              <a:t>	-- Population size &lt; 2 million</a:t>
            </a:r>
          </a:p>
          <a:p>
            <a:pPr marL="176213" lvl="1" indent="-176213">
              <a:spcBef>
                <a:spcPts val="0"/>
              </a:spcBef>
              <a:buNone/>
            </a:pPr>
            <a:endParaRPr lang="en-US" sz="1600" dirty="0"/>
          </a:p>
          <a:p>
            <a:pPr marL="457200" lvl="1" indent="0">
              <a:spcBef>
                <a:spcPts val="0"/>
              </a:spcBef>
              <a:buNone/>
            </a:pPr>
            <a:endParaRPr lang="en-US" sz="1600" dirty="0"/>
          </a:p>
        </p:txBody>
      </p:sp>
      <p:sp>
        <p:nvSpPr>
          <p:cNvPr id="30" name="Oval 29"/>
          <p:cNvSpPr/>
          <p:nvPr/>
        </p:nvSpPr>
        <p:spPr>
          <a:xfrm rot="7881627">
            <a:off x="8176322" y="3319651"/>
            <a:ext cx="1634820" cy="1117145"/>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561922" y="2730549"/>
            <a:ext cx="4987891" cy="1877437"/>
          </a:xfrm>
          <a:prstGeom prst="rect">
            <a:avLst/>
          </a:prstGeom>
        </p:spPr>
        <p:txBody>
          <a:bodyPr wrap="square">
            <a:spAutoFit/>
          </a:bodyPr>
          <a:lstStyle/>
          <a:p>
            <a:pPr marL="176213" lvl="1" indent="-176213">
              <a:spcBef>
                <a:spcPts val="0"/>
              </a:spcBef>
            </a:pPr>
            <a:r>
              <a:rPr lang="en-US" sz="2000" dirty="0"/>
              <a:t>Trials were developed with ICDS management</a:t>
            </a:r>
            <a:endParaRPr lang="en-US" dirty="0"/>
          </a:p>
          <a:p>
            <a:pPr marL="176213" lvl="1" indent="-176213">
              <a:spcBef>
                <a:spcPts val="0"/>
              </a:spcBef>
            </a:pPr>
            <a:r>
              <a:rPr lang="en-US" sz="1600" dirty="0"/>
              <a:t>	-- Geographically separated blocks in slum areas</a:t>
            </a:r>
          </a:p>
          <a:p>
            <a:pPr marL="463550" lvl="1" indent="-296863">
              <a:spcBef>
                <a:spcPts val="0"/>
              </a:spcBef>
              <a:tabLst>
                <a:tab pos="461963" algn="l"/>
              </a:tabLst>
            </a:pPr>
            <a:r>
              <a:rPr lang="en-US" sz="1600" dirty="0"/>
              <a:t>-- First study compares two blocks, one as control for trends and seasonality, the other for 2 treatments</a:t>
            </a:r>
          </a:p>
          <a:p>
            <a:pPr marL="463550" lvl="1" indent="-296863">
              <a:spcBef>
                <a:spcPts val="0"/>
              </a:spcBef>
              <a:tabLst>
                <a:tab pos="398463" algn="l"/>
              </a:tabLst>
            </a:pPr>
            <a:r>
              <a:rPr lang="en-US" sz="1600" dirty="0"/>
              <a:t>-- Contest study used different sites for 4 rounds of data collection at 3 month intervals, Oct 2014 - July 2015, with surveys of workers, children and their mothers</a:t>
            </a:r>
          </a:p>
        </p:txBody>
      </p:sp>
      <p:sp>
        <p:nvSpPr>
          <p:cNvPr id="31" name="Oval 30"/>
          <p:cNvSpPr/>
          <p:nvPr/>
        </p:nvSpPr>
        <p:spPr>
          <a:xfrm rot="20314861">
            <a:off x="5587141" y="2072793"/>
            <a:ext cx="2124582" cy="990395"/>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rot="1561298">
            <a:off x="6132280" y="3376733"/>
            <a:ext cx="2279911" cy="943584"/>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19" name="Title 1">
            <a:extLst>
              <a:ext uri="{FF2B5EF4-FFF2-40B4-BE49-F238E27FC236}">
                <a16:creationId xmlns:a16="http://schemas.microsoft.com/office/drawing/2014/main" id="{11B8BBBA-1C8C-4FCE-8A85-DAAE435760A4}"/>
              </a:ext>
            </a:extLst>
          </p:cNvPr>
          <p:cNvSpPr txBox="1">
            <a:spLocks/>
          </p:cNvSpPr>
          <p:nvPr/>
        </p:nvSpPr>
        <p:spPr>
          <a:xfrm>
            <a:off x="561922" y="958310"/>
            <a:ext cx="11332742" cy="617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Effect of incentives depends on context</a:t>
            </a:r>
            <a:endParaRPr lang="en-US" sz="3200" dirty="0"/>
          </a:p>
        </p:txBody>
      </p:sp>
      <p:sp>
        <p:nvSpPr>
          <p:cNvPr id="20" name="TextBox 19">
            <a:extLst>
              <a:ext uri="{FF2B5EF4-FFF2-40B4-BE49-F238E27FC236}">
                <a16:creationId xmlns:a16="http://schemas.microsoft.com/office/drawing/2014/main" id="{BC0A03AB-65D5-4B4C-9000-E09DF447FA53}"/>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pic>
        <p:nvPicPr>
          <p:cNvPr id="21" name="Picture 20">
            <a:extLst>
              <a:ext uri="{FF2B5EF4-FFF2-40B4-BE49-F238E27FC236}">
                <a16:creationId xmlns:a16="http://schemas.microsoft.com/office/drawing/2014/main" id="{E87979C3-1582-4090-9B52-982581CF391C}"/>
              </a:ext>
            </a:extLst>
          </p:cNvPr>
          <p:cNvPicPr>
            <a:picLocks noChangeAspect="1"/>
          </p:cNvPicPr>
          <p:nvPr/>
        </p:nvPicPr>
        <p:blipFill>
          <a:blip r:embed="rId5"/>
          <a:stretch>
            <a:fillRect/>
          </a:stretch>
        </p:blipFill>
        <p:spPr>
          <a:xfrm>
            <a:off x="2227603" y="4587812"/>
            <a:ext cx="3000786" cy="2233540"/>
          </a:xfrm>
          <a:prstGeom prst="rect">
            <a:avLst/>
          </a:prstGeom>
        </p:spPr>
      </p:pic>
      <p:sp>
        <p:nvSpPr>
          <p:cNvPr id="24" name="Oval 23">
            <a:extLst>
              <a:ext uri="{FF2B5EF4-FFF2-40B4-BE49-F238E27FC236}">
                <a16:creationId xmlns:a16="http://schemas.microsoft.com/office/drawing/2014/main" id="{BC29991B-66CC-4766-BC9D-41D37F92ABB5}"/>
              </a:ext>
            </a:extLst>
          </p:cNvPr>
          <p:cNvSpPr/>
          <p:nvPr/>
        </p:nvSpPr>
        <p:spPr>
          <a:xfrm rot="1561298">
            <a:off x="2297644" y="4765924"/>
            <a:ext cx="3166947" cy="1873342"/>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33" name="TextBox 32"/>
          <p:cNvSpPr txBox="1"/>
          <p:nvPr/>
        </p:nvSpPr>
        <p:spPr>
          <a:xfrm>
            <a:off x="195526" y="4561296"/>
            <a:ext cx="2197036" cy="1421928"/>
          </a:xfrm>
          <a:prstGeom prst="rect">
            <a:avLst/>
          </a:prstGeom>
          <a:noFill/>
        </p:spPr>
        <p:txBody>
          <a:bodyPr wrap="square" rtlCol="0">
            <a:spAutoFit/>
          </a:bodyPr>
          <a:lstStyle/>
          <a:p>
            <a:pPr>
              <a:lnSpc>
                <a:spcPct val="90000"/>
              </a:lnSpc>
            </a:pPr>
            <a:r>
              <a:rPr lang="en-US" sz="1600" dirty="0">
                <a:solidFill>
                  <a:srgbClr val="C00000"/>
                </a:solidFill>
              </a:rPr>
              <a:t>In the contest design study, workers were randomly assigned to a proportional-rewards or winner-take-all contest in their neighborhood</a:t>
            </a:r>
          </a:p>
        </p:txBody>
      </p:sp>
      <p:cxnSp>
        <p:nvCxnSpPr>
          <p:cNvPr id="6" name="Straight Connector 5">
            <a:extLst>
              <a:ext uri="{FF2B5EF4-FFF2-40B4-BE49-F238E27FC236}">
                <a16:creationId xmlns:a16="http://schemas.microsoft.com/office/drawing/2014/main" id="{E05BFC2D-6EC6-40C9-AFA3-2317A1804C14}"/>
              </a:ext>
            </a:extLst>
          </p:cNvPr>
          <p:cNvCxnSpPr/>
          <p:nvPr/>
        </p:nvCxnSpPr>
        <p:spPr>
          <a:xfrm flipH="1">
            <a:off x="4514289" y="4096316"/>
            <a:ext cx="2058079" cy="72850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4E968E4-FFA2-4805-A6CC-F2431AF1508B}"/>
              </a:ext>
            </a:extLst>
          </p:cNvPr>
          <p:cNvCxnSpPr>
            <a:cxnSpLocks/>
          </p:cNvCxnSpPr>
          <p:nvPr/>
        </p:nvCxnSpPr>
        <p:spPr>
          <a:xfrm flipH="1">
            <a:off x="5228389" y="4144988"/>
            <a:ext cx="1461978" cy="12465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
                                            <p:txEl>
                                              <p:pRg st="0" end="0"/>
                                            </p:txEl>
                                          </p:spTgt>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
                                            <p:txEl>
                                              <p:pRg st="1" end="1"/>
                                            </p:txEl>
                                          </p:spTgt>
                                        </p:tgtEl>
                                        <p:attrNameLst>
                                          <p:attrName>ppt_c</p:attrName>
                                        </p:attrNameLst>
                                      </p:cBhvr>
                                      <p:to>
                                        <a:srgbClr val="808080"/>
                                      </p:to>
                                    </p:animClr>
                                  </p:subTnLst>
                                </p:cTn>
                              </p:par>
                              <p:par>
                                <p:cTn id="9" presetID="1" presetClass="entr" presetSubtype="0" fill="hold" grpId="0" nodeType="with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
                                            <p:txEl>
                                              <p:pRg st="2" end="2"/>
                                            </p:txEl>
                                          </p:spTgt>
                                        </p:tgtEl>
                                        <p:attrNameLst>
                                          <p:attrName>ppt_c</p:attrName>
                                        </p:attrNameLst>
                                      </p:cBhvr>
                                      <p:to>
                                        <a:srgbClr val="808080"/>
                                      </p:to>
                                    </p:animClr>
                                  </p:subTnLst>
                                </p:cTn>
                              </p:par>
                              <p:par>
                                <p:cTn id="11" presetID="1"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
                                            <p:txEl>
                                              <p:pRg st="3" end="3"/>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
                                            <p:txEl>
                                              <p:pRg st="0" end="0"/>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6">
                                            <p:txEl>
                                              <p:pRg st="1" end="1"/>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
                                            <p:txEl>
                                              <p:pRg st="2" end="2"/>
                                            </p:txEl>
                                          </p:spTgt>
                                        </p:tgtEl>
                                        <p:attrNameLst>
                                          <p:attrName>ppt_c</p:attrName>
                                        </p:attrNameLst>
                                      </p:cBhvr>
                                      <p:to>
                                        <a:srgbClr val="808080"/>
                                      </p:to>
                                    </p:animClr>
                                  </p:sub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build="p"/>
      <p:bldP spid="30" grpId="0" animBg="1"/>
      <p:bldP spid="31" grpId="0" animBg="1"/>
      <p:bldP spid="34" grpId="0" animBg="1"/>
      <p:bldP spid="24"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018" y="1600200"/>
            <a:ext cx="8708218" cy="5029200"/>
          </a:xfrm>
        </p:spPr>
        <p:txBody>
          <a:bodyPr/>
          <a:lstStyle/>
          <a:p>
            <a:r>
              <a:rPr lang="en-US" sz="2000" dirty="0"/>
              <a:t>Bonus pool in each cluster total Rs. 600 per worker (3% of monthly salary)  </a:t>
            </a:r>
          </a:p>
          <a:p>
            <a:pPr lvl="1"/>
            <a:r>
              <a:rPr lang="en-US" sz="1600" dirty="0"/>
              <a:t>Equal expected value and timing of payment in each treatment arm</a:t>
            </a:r>
          </a:p>
          <a:p>
            <a:pPr lvl="1"/>
            <a:r>
              <a:rPr lang="en-US" sz="1600" dirty="0"/>
              <a:t>In the winner-take-all contest, the highest performer wins the entire bonus pool</a:t>
            </a:r>
          </a:p>
          <a:p>
            <a:pPr lvl="1"/>
            <a:endParaRPr lang="en-US" sz="1600" dirty="0"/>
          </a:p>
          <a:p>
            <a:pPr lvl="1"/>
            <a:endParaRPr lang="en-US" sz="1600" dirty="0"/>
          </a:p>
          <a:p>
            <a:pPr lvl="1"/>
            <a:r>
              <a:rPr lang="en-US" sz="1600" dirty="0"/>
              <a:t>In proportional rewards treatment, each successful performer wins their share of the bonus</a:t>
            </a:r>
          </a:p>
          <a:p>
            <a:pPr lvl="1"/>
            <a:endParaRPr lang="en-US" sz="1600" dirty="0"/>
          </a:p>
          <a:p>
            <a:pPr lvl="1"/>
            <a:endParaRPr lang="en-US" sz="1600" dirty="0"/>
          </a:p>
          <a:p>
            <a:pPr lvl="1"/>
            <a:endParaRPr lang="en-US" sz="1600" dirty="0"/>
          </a:p>
          <a:p>
            <a:pPr marL="457200" lvl="1" indent="0">
              <a:buNone/>
            </a:pPr>
            <a:endParaRPr lang="en-US" sz="1600" dirty="0"/>
          </a:p>
          <a:p>
            <a:r>
              <a:rPr lang="en-US" sz="2000" dirty="0"/>
              <a:t>Simple implementation:  Goal cards with gains needed for each child</a:t>
            </a:r>
          </a:p>
          <a:p>
            <a:pPr lvl="1"/>
            <a:r>
              <a:rPr lang="en-US" sz="1600" dirty="0"/>
              <a:t>Status improvements can be from severe (WAZ&lt;-3) to moderate (WAZ&lt;-2) or to none</a:t>
            </a:r>
          </a:p>
          <a:p>
            <a:pPr lvl="1"/>
            <a:r>
              <a:rPr lang="en-US" sz="1600" dirty="0"/>
              <a:t>Status improvements exclude any cases of overweight relative to height (WHZ&gt;+1)</a:t>
            </a:r>
          </a:p>
          <a:p>
            <a:pPr lvl="1"/>
            <a:r>
              <a:rPr lang="en-US" sz="1600" dirty="0"/>
              <a:t>Bonuses are net of any declines in status into moderate or severe malnutrition</a:t>
            </a:r>
          </a:p>
          <a:p>
            <a:pPr lvl="1"/>
            <a:r>
              <a:rPr lang="en-US" sz="1600" dirty="0"/>
              <a:t>Bonuses are additional to regular salaries, and cannot be negative</a:t>
            </a:r>
            <a:endParaRPr lang="en-US" sz="1200" dirty="0"/>
          </a:p>
        </p:txBody>
      </p:sp>
      <p:pic>
        <p:nvPicPr>
          <p:cNvPr id="7" name="Picture 6">
            <a:extLst>
              <a:ext uri="{FF2B5EF4-FFF2-40B4-BE49-F238E27FC236}">
                <a16:creationId xmlns:a16="http://schemas.microsoft.com/office/drawing/2014/main" id="{A25B21D3-DD96-4564-A9A5-10EDDA56A4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514600"/>
            <a:ext cx="314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91BDA0-C2FB-4562-8EB2-2D9B5A4BCA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9168" y="3499104"/>
            <a:ext cx="18288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A5C9B72-6F87-4D9A-846D-8F740118CC44}"/>
              </a:ext>
            </a:extLst>
          </p:cNvPr>
          <p:cNvSpPr txBox="1">
            <a:spLocks/>
          </p:cNvSpPr>
          <p:nvPr/>
        </p:nvSpPr>
        <p:spPr>
          <a:xfrm>
            <a:off x="561922" y="958310"/>
            <a:ext cx="11332742" cy="617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The contests in this trial were designed to meet ICDS needs</a:t>
            </a:r>
            <a:endParaRPr lang="en-US" sz="3200" dirty="0"/>
          </a:p>
        </p:txBody>
      </p:sp>
      <p:sp>
        <p:nvSpPr>
          <p:cNvPr id="10" name="TextBox 9">
            <a:extLst>
              <a:ext uri="{FF2B5EF4-FFF2-40B4-BE49-F238E27FC236}">
                <a16:creationId xmlns:a16="http://schemas.microsoft.com/office/drawing/2014/main" id="{C47EFE7B-60C6-40A1-AE7A-91EB07671110}"/>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Tree>
    <p:extLst>
      <p:ext uri="{BB962C8B-B14F-4D97-AF65-F5344CB8AC3E}">
        <p14:creationId xmlns:p14="http://schemas.microsoft.com/office/powerpoint/2010/main" val="10269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D01841A-DD15-47FA-916C-CD256B8CDF0E}"/>
              </a:ext>
            </a:extLst>
          </p:cNvPr>
          <p:cNvGraphicFramePr>
            <a:graphicFrameLocks noGrp="1"/>
          </p:cNvGraphicFramePr>
          <p:nvPr/>
        </p:nvGraphicFramePr>
        <p:xfrm>
          <a:off x="4114800" y="2209800"/>
          <a:ext cx="6368090" cy="3254178"/>
        </p:xfrm>
        <a:graphic>
          <a:graphicData uri="http://schemas.openxmlformats.org/drawingml/2006/table">
            <a:tbl>
              <a:tblPr>
                <a:tableStyleId>{5C22544A-7EE6-4342-B048-85BDC9FD1C3A}</a:tableStyleId>
              </a:tblPr>
              <a:tblGrid>
                <a:gridCol w="6368090">
                  <a:extLst>
                    <a:ext uri="{9D8B030D-6E8A-4147-A177-3AD203B41FA5}">
                      <a16:colId xmlns:a16="http://schemas.microsoft.com/office/drawing/2014/main" val="1649823597"/>
                    </a:ext>
                  </a:extLst>
                </a:gridCol>
              </a:tblGrid>
              <a:tr h="542363">
                <a:tc>
                  <a:txBody>
                    <a:bodyPr/>
                    <a:lstStyle/>
                    <a:p>
                      <a:pPr algn="l" fontAlgn="ctr"/>
                      <a:r>
                        <a:rPr lang="en-US" sz="1600" u="none" strike="noStrike" dirty="0">
                          <a:effectLst/>
                        </a:rPr>
                        <a:t>•    Baseline I (October 2014) </a:t>
                      </a:r>
                      <a:endParaRPr lang="en-US" sz="1600" b="0" i="0" u="none" strike="noStrike" dirty="0">
                        <a:solidFill>
                          <a:srgbClr val="000000"/>
                        </a:solidFill>
                        <a:effectLst/>
                        <a:latin typeface="Times New Roman" panose="02020603050405020304" pitchFamily="18" charset="0"/>
                      </a:endParaRPr>
                    </a:p>
                  </a:txBody>
                  <a:tcPr marL="228600" marR="9525" marT="9525" marB="0" anchor="ctr">
                    <a:solidFill>
                      <a:schemeClr val="bg1"/>
                    </a:solidFill>
                  </a:tcPr>
                </a:tc>
                <a:extLst>
                  <a:ext uri="{0D108BD9-81ED-4DB2-BD59-A6C34878D82A}">
                    <a16:rowId xmlns:a16="http://schemas.microsoft.com/office/drawing/2014/main" val="625736137"/>
                  </a:ext>
                </a:extLst>
              </a:tr>
              <a:tr h="542363">
                <a:tc>
                  <a:txBody>
                    <a:bodyPr/>
                    <a:lstStyle/>
                    <a:p>
                      <a:pPr algn="l" fontAlgn="ctr"/>
                      <a:r>
                        <a:rPr lang="en-US" sz="1600" u="none" strike="noStrike" dirty="0">
                          <a:effectLst/>
                        </a:rPr>
                        <a:t>•    Baseline II (January 2015)</a:t>
                      </a:r>
                      <a:endParaRPr lang="en-US" sz="1600" b="0" i="0" u="none" strike="noStrike" dirty="0">
                        <a:solidFill>
                          <a:srgbClr val="000000"/>
                        </a:solidFill>
                        <a:effectLst/>
                        <a:latin typeface="Times New Roman" panose="02020603050405020304" pitchFamily="18" charset="0"/>
                      </a:endParaRPr>
                    </a:p>
                  </a:txBody>
                  <a:tcPr marL="228600" marR="9525" marT="9525" marB="0" anchor="ctr">
                    <a:solidFill>
                      <a:schemeClr val="bg1"/>
                    </a:solidFill>
                  </a:tcPr>
                </a:tc>
                <a:extLst>
                  <a:ext uri="{0D108BD9-81ED-4DB2-BD59-A6C34878D82A}">
                    <a16:rowId xmlns:a16="http://schemas.microsoft.com/office/drawing/2014/main" val="3346821543"/>
                  </a:ext>
                </a:extLst>
              </a:tr>
              <a:tr h="542363">
                <a:tc>
                  <a:txBody>
                    <a:bodyPr/>
                    <a:lstStyle/>
                    <a:p>
                      <a:pPr algn="l" fontAlgn="ctr"/>
                      <a:r>
                        <a:rPr lang="en-US" sz="1600" u="none" strike="noStrike" dirty="0">
                          <a:effectLst/>
                        </a:rPr>
                        <a:t>•    Assigned to treatment in early February 2015</a:t>
                      </a:r>
                      <a:endParaRPr lang="en-US" sz="1600" b="0" i="0" u="none" strike="noStrike" dirty="0">
                        <a:solidFill>
                          <a:srgbClr val="000000"/>
                        </a:solidFill>
                        <a:effectLst/>
                        <a:latin typeface="Times New Roman" panose="02020603050405020304" pitchFamily="18" charset="0"/>
                      </a:endParaRPr>
                    </a:p>
                  </a:txBody>
                  <a:tcPr marL="457200" marR="9525" marT="9525" marB="0" anchor="ctr">
                    <a:solidFill>
                      <a:schemeClr val="bg1"/>
                    </a:solidFill>
                  </a:tcPr>
                </a:tc>
                <a:extLst>
                  <a:ext uri="{0D108BD9-81ED-4DB2-BD59-A6C34878D82A}">
                    <a16:rowId xmlns:a16="http://schemas.microsoft.com/office/drawing/2014/main" val="2911447685"/>
                  </a:ext>
                </a:extLst>
              </a:tr>
              <a:tr h="542363">
                <a:tc>
                  <a:txBody>
                    <a:bodyPr/>
                    <a:lstStyle/>
                    <a:p>
                      <a:pPr algn="l" fontAlgn="ctr"/>
                      <a:r>
                        <a:rPr lang="en-US" sz="1600" u="none" strike="noStrike" dirty="0">
                          <a:effectLst/>
                        </a:rPr>
                        <a:t>•    Endline I (April 2015)</a:t>
                      </a:r>
                      <a:endParaRPr lang="en-US" sz="1600" b="0" i="0" u="none" strike="noStrike" dirty="0">
                        <a:solidFill>
                          <a:srgbClr val="000000"/>
                        </a:solidFill>
                        <a:effectLst/>
                        <a:latin typeface="Times New Roman" panose="02020603050405020304" pitchFamily="18" charset="0"/>
                      </a:endParaRPr>
                    </a:p>
                  </a:txBody>
                  <a:tcPr marL="228600" marR="9525" marT="9525" marB="0" anchor="ctr">
                    <a:solidFill>
                      <a:schemeClr val="bg1"/>
                    </a:solidFill>
                  </a:tcPr>
                </a:tc>
                <a:extLst>
                  <a:ext uri="{0D108BD9-81ED-4DB2-BD59-A6C34878D82A}">
                    <a16:rowId xmlns:a16="http://schemas.microsoft.com/office/drawing/2014/main" val="1189039993"/>
                  </a:ext>
                </a:extLst>
              </a:tr>
              <a:tr h="542363">
                <a:tc>
                  <a:txBody>
                    <a:bodyPr/>
                    <a:lstStyle/>
                    <a:p>
                      <a:pPr algn="l" fontAlgn="ctr"/>
                      <a:r>
                        <a:rPr lang="en-US" sz="1600" u="none" strike="noStrike" dirty="0">
                          <a:effectLst/>
                        </a:rPr>
                        <a:t>•    Payouts given in early May 2015, no further incentive offered</a:t>
                      </a:r>
                      <a:endParaRPr lang="en-US" sz="1600" b="0" i="0" u="none" strike="noStrike" dirty="0">
                        <a:solidFill>
                          <a:srgbClr val="000000"/>
                        </a:solidFill>
                        <a:effectLst/>
                        <a:latin typeface="Times New Roman" panose="02020603050405020304" pitchFamily="18" charset="0"/>
                      </a:endParaRPr>
                    </a:p>
                  </a:txBody>
                  <a:tcPr marL="457200" marR="9525" marT="9525" marB="0" anchor="ctr">
                    <a:solidFill>
                      <a:schemeClr val="bg1"/>
                    </a:solidFill>
                  </a:tcPr>
                </a:tc>
                <a:extLst>
                  <a:ext uri="{0D108BD9-81ED-4DB2-BD59-A6C34878D82A}">
                    <a16:rowId xmlns:a16="http://schemas.microsoft.com/office/drawing/2014/main" val="872331330"/>
                  </a:ext>
                </a:extLst>
              </a:tr>
              <a:tr h="542363">
                <a:tc>
                  <a:txBody>
                    <a:bodyPr/>
                    <a:lstStyle/>
                    <a:p>
                      <a:pPr algn="l" fontAlgn="ctr"/>
                      <a:r>
                        <a:rPr lang="en-US" sz="1600" u="none" strike="noStrike" dirty="0">
                          <a:effectLst/>
                        </a:rPr>
                        <a:t>•    Endline II (July 2015)</a:t>
                      </a:r>
                      <a:endParaRPr lang="en-US" sz="1600" b="0" i="0" u="none" strike="noStrike" dirty="0">
                        <a:solidFill>
                          <a:srgbClr val="000000"/>
                        </a:solidFill>
                        <a:effectLst/>
                        <a:latin typeface="Times New Roman" panose="02020603050405020304" pitchFamily="18" charset="0"/>
                      </a:endParaRPr>
                    </a:p>
                  </a:txBody>
                  <a:tcPr marL="228600" marR="9525" marT="9525" marB="0" anchor="ctr">
                    <a:solidFill>
                      <a:schemeClr val="bg1"/>
                    </a:solidFill>
                  </a:tcPr>
                </a:tc>
                <a:extLst>
                  <a:ext uri="{0D108BD9-81ED-4DB2-BD59-A6C34878D82A}">
                    <a16:rowId xmlns:a16="http://schemas.microsoft.com/office/drawing/2014/main" val="2309277777"/>
                  </a:ext>
                </a:extLst>
              </a:tr>
            </a:tbl>
          </a:graphicData>
        </a:graphic>
      </p:graphicFrame>
      <p:sp>
        <p:nvSpPr>
          <p:cNvPr id="12" name="TextBox 11"/>
          <p:cNvSpPr txBox="1"/>
          <p:nvPr/>
        </p:nvSpPr>
        <p:spPr>
          <a:xfrm rot="20933820">
            <a:off x="2736036" y="2637019"/>
            <a:ext cx="1548099" cy="369332"/>
          </a:xfrm>
          <a:prstGeom prst="rect">
            <a:avLst/>
          </a:prstGeom>
          <a:noFill/>
        </p:spPr>
        <p:txBody>
          <a:bodyPr wrap="square" rtlCol="0">
            <a:spAutoFit/>
          </a:bodyPr>
          <a:lstStyle/>
          <a:p>
            <a:r>
              <a:rPr lang="en-US" dirty="0">
                <a:solidFill>
                  <a:srgbClr val="0081E2"/>
                </a:solidFill>
              </a:rPr>
              <a:t>Pre-trends?</a:t>
            </a:r>
          </a:p>
        </p:txBody>
      </p:sp>
      <p:sp>
        <p:nvSpPr>
          <p:cNvPr id="13" name="TextBox 12"/>
          <p:cNvSpPr txBox="1"/>
          <p:nvPr/>
        </p:nvSpPr>
        <p:spPr>
          <a:xfrm rot="20943060">
            <a:off x="2203067" y="3182277"/>
            <a:ext cx="1937784" cy="923330"/>
          </a:xfrm>
          <a:prstGeom prst="rect">
            <a:avLst/>
          </a:prstGeom>
          <a:noFill/>
        </p:spPr>
        <p:txBody>
          <a:bodyPr wrap="square" rtlCol="0">
            <a:spAutoFit/>
          </a:bodyPr>
          <a:lstStyle/>
          <a:p>
            <a:r>
              <a:rPr lang="en-US" dirty="0">
                <a:solidFill>
                  <a:srgbClr val="0033CC"/>
                </a:solidFill>
              </a:rPr>
              <a:t>Treatment effects within contest period</a:t>
            </a:r>
          </a:p>
        </p:txBody>
      </p:sp>
      <p:sp>
        <p:nvSpPr>
          <p:cNvPr id="4" name="Left Brace 3"/>
          <p:cNvSpPr/>
          <p:nvPr/>
        </p:nvSpPr>
        <p:spPr>
          <a:xfrm>
            <a:off x="4024348" y="2314958"/>
            <a:ext cx="280860" cy="832896"/>
          </a:xfrm>
          <a:prstGeom prst="leftBrace">
            <a:avLst>
              <a:gd name="adj1" fmla="val 51085"/>
              <a:gd name="adj2" fmla="val 50000"/>
            </a:avLst>
          </a:prstGeom>
          <a:ln w="38100">
            <a:solidFill>
              <a:srgbClr val="0081E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3928634" y="2959750"/>
            <a:ext cx="372332" cy="1257214"/>
          </a:xfrm>
          <a:prstGeom prst="leftBrace">
            <a:avLst>
              <a:gd name="adj1" fmla="val 51085"/>
              <a:gd name="adj2" fmla="val 50000"/>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20933820">
            <a:off x="2335190" y="4388888"/>
            <a:ext cx="1548099" cy="923330"/>
          </a:xfrm>
          <a:prstGeom prst="rect">
            <a:avLst/>
          </a:prstGeom>
          <a:noFill/>
        </p:spPr>
        <p:txBody>
          <a:bodyPr wrap="square" rtlCol="0">
            <a:spAutoFit/>
          </a:bodyPr>
          <a:lstStyle/>
          <a:p>
            <a:r>
              <a:rPr lang="en-US" dirty="0">
                <a:solidFill>
                  <a:schemeClr val="accent6">
                    <a:lumMod val="50000"/>
                  </a:schemeClr>
                </a:solidFill>
              </a:rPr>
              <a:t>Treatment effects after contest ends</a:t>
            </a:r>
          </a:p>
        </p:txBody>
      </p:sp>
      <p:sp>
        <p:nvSpPr>
          <p:cNvPr id="16" name="Left Brace 15"/>
          <p:cNvSpPr/>
          <p:nvPr/>
        </p:nvSpPr>
        <p:spPr>
          <a:xfrm>
            <a:off x="3949588" y="4036408"/>
            <a:ext cx="280860" cy="1322074"/>
          </a:xfrm>
          <a:prstGeom prst="leftBrace">
            <a:avLst>
              <a:gd name="adj1" fmla="val 51085"/>
              <a:gd name="adj2" fmla="val 5000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a:extLst>
              <a:ext uri="{FF2B5EF4-FFF2-40B4-BE49-F238E27FC236}">
                <a16:creationId xmlns:a16="http://schemas.microsoft.com/office/drawing/2014/main" id="{B3CC1351-CBE2-4B83-B651-F451299CBF2C}"/>
              </a:ext>
            </a:extLst>
          </p:cNvPr>
          <p:cNvSpPr txBox="1">
            <a:spLocks/>
          </p:cNvSpPr>
          <p:nvPr/>
        </p:nvSpPr>
        <p:spPr>
          <a:xfrm>
            <a:off x="561922" y="958310"/>
            <a:ext cx="11332742" cy="859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Timeline of measurement was designed to capture trends in control areas, and test for persistence of contest impacts</a:t>
            </a:r>
            <a:endParaRPr lang="en-US" sz="3200" dirty="0"/>
          </a:p>
        </p:txBody>
      </p:sp>
      <p:sp>
        <p:nvSpPr>
          <p:cNvPr id="19" name="TextBox 18">
            <a:extLst>
              <a:ext uri="{FF2B5EF4-FFF2-40B4-BE49-F238E27FC236}">
                <a16:creationId xmlns:a16="http://schemas.microsoft.com/office/drawing/2014/main" id="{65B2D51E-03B9-4D07-B318-00405B330C4C}"/>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Tree>
    <p:extLst>
      <p:ext uri="{BB962C8B-B14F-4D97-AF65-F5344CB8AC3E}">
        <p14:creationId xmlns:p14="http://schemas.microsoft.com/office/powerpoint/2010/main" val="388421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5943601"/>
            <a:ext cx="9372600" cy="658221"/>
          </a:xfrm>
        </p:spPr>
        <p:txBody>
          <a:bodyPr/>
          <a:lstStyle/>
          <a:p>
            <a:pPr marL="0" indent="0">
              <a:buNone/>
            </a:pPr>
            <a:r>
              <a:rPr lang="en-US" sz="1400" dirty="0"/>
              <a:t>Dependent variables are Weight (kg), Weight-for-Age Z scores (WAZ), Malnutrition status (WAZ below -2 threshold)</a:t>
            </a:r>
          </a:p>
          <a:p>
            <a:pPr marL="0" indent="0">
              <a:buNone/>
            </a:pPr>
            <a:r>
              <a:rPr lang="en-US" sz="1400" dirty="0"/>
              <a:t>Significance levels shown are * 10%, ** 5%, *** 1%.</a:t>
            </a:r>
            <a:endParaRPr lang="en-US" sz="1000" dirty="0"/>
          </a:p>
        </p:txBody>
      </p:sp>
      <p:sp>
        <p:nvSpPr>
          <p:cNvPr id="11" name="Rectangle 10">
            <a:extLst>
              <a:ext uri="{FF2B5EF4-FFF2-40B4-BE49-F238E27FC236}">
                <a16:creationId xmlns:a16="http://schemas.microsoft.com/office/drawing/2014/main" id="{C7DD5C7F-9BC1-4746-8889-00AC85F99A63}"/>
              </a:ext>
            </a:extLst>
          </p:cNvPr>
          <p:cNvSpPr/>
          <p:nvPr/>
        </p:nvSpPr>
        <p:spPr>
          <a:xfrm>
            <a:off x="1888239" y="2152908"/>
            <a:ext cx="7103996" cy="369332"/>
          </a:xfrm>
          <a:prstGeom prst="rect">
            <a:avLst/>
          </a:prstGeom>
          <a:noFill/>
        </p:spPr>
        <p:txBody>
          <a:bodyPr wrap="none">
            <a:spAutoFit/>
          </a:bodyPr>
          <a:lstStyle/>
          <a:p>
            <a:r>
              <a:rPr lang="en-US" b="1" dirty="0"/>
              <a:t>Average treatment effects of proportional rewards (vs. winner-take-all)</a:t>
            </a:r>
          </a:p>
        </p:txBody>
      </p:sp>
      <p:graphicFrame>
        <p:nvGraphicFramePr>
          <p:cNvPr id="4" name="Table 3">
            <a:extLst>
              <a:ext uri="{FF2B5EF4-FFF2-40B4-BE49-F238E27FC236}">
                <a16:creationId xmlns:a16="http://schemas.microsoft.com/office/drawing/2014/main" id="{8B666B26-D41A-4A37-BBE2-38ABF84F76CC}"/>
              </a:ext>
            </a:extLst>
          </p:cNvPr>
          <p:cNvGraphicFramePr>
            <a:graphicFrameLocks noGrp="1"/>
          </p:cNvGraphicFramePr>
          <p:nvPr>
            <p:extLst>
              <p:ext uri="{D42A27DB-BD31-4B8C-83A1-F6EECF244321}">
                <p14:modId xmlns:p14="http://schemas.microsoft.com/office/powerpoint/2010/main" val="3250275943"/>
              </p:ext>
            </p:extLst>
          </p:nvPr>
        </p:nvGraphicFramePr>
        <p:xfrm>
          <a:off x="1943103" y="2522241"/>
          <a:ext cx="8724897" cy="2026877"/>
        </p:xfrm>
        <a:graphic>
          <a:graphicData uri="http://schemas.openxmlformats.org/drawingml/2006/table">
            <a:tbl>
              <a:tblPr>
                <a:tableStyleId>{5C22544A-7EE6-4342-B048-85BDC9FD1C3A}</a:tableStyleId>
              </a:tblPr>
              <a:tblGrid>
                <a:gridCol w="341216">
                  <a:extLst>
                    <a:ext uri="{9D8B030D-6E8A-4147-A177-3AD203B41FA5}">
                      <a16:colId xmlns:a16="http://schemas.microsoft.com/office/drawing/2014/main" val="3839605438"/>
                    </a:ext>
                  </a:extLst>
                </a:gridCol>
                <a:gridCol w="1433108">
                  <a:extLst>
                    <a:ext uri="{9D8B030D-6E8A-4147-A177-3AD203B41FA5}">
                      <a16:colId xmlns:a16="http://schemas.microsoft.com/office/drawing/2014/main" val="4192713136"/>
                    </a:ext>
                  </a:extLst>
                </a:gridCol>
                <a:gridCol w="737027">
                  <a:extLst>
                    <a:ext uri="{9D8B030D-6E8A-4147-A177-3AD203B41FA5}">
                      <a16:colId xmlns:a16="http://schemas.microsoft.com/office/drawing/2014/main" val="3349211317"/>
                    </a:ext>
                  </a:extLst>
                </a:gridCol>
                <a:gridCol w="737027">
                  <a:extLst>
                    <a:ext uri="{9D8B030D-6E8A-4147-A177-3AD203B41FA5}">
                      <a16:colId xmlns:a16="http://schemas.microsoft.com/office/drawing/2014/main" val="1671711177"/>
                    </a:ext>
                  </a:extLst>
                </a:gridCol>
                <a:gridCol w="737027">
                  <a:extLst>
                    <a:ext uri="{9D8B030D-6E8A-4147-A177-3AD203B41FA5}">
                      <a16:colId xmlns:a16="http://schemas.microsoft.com/office/drawing/2014/main" val="537371081"/>
                    </a:ext>
                  </a:extLst>
                </a:gridCol>
                <a:gridCol w="153547">
                  <a:extLst>
                    <a:ext uri="{9D8B030D-6E8A-4147-A177-3AD203B41FA5}">
                      <a16:colId xmlns:a16="http://schemas.microsoft.com/office/drawing/2014/main" val="1324557538"/>
                    </a:ext>
                  </a:extLst>
                </a:gridCol>
                <a:gridCol w="737027">
                  <a:extLst>
                    <a:ext uri="{9D8B030D-6E8A-4147-A177-3AD203B41FA5}">
                      <a16:colId xmlns:a16="http://schemas.microsoft.com/office/drawing/2014/main" val="4055424134"/>
                    </a:ext>
                  </a:extLst>
                </a:gridCol>
                <a:gridCol w="737027">
                  <a:extLst>
                    <a:ext uri="{9D8B030D-6E8A-4147-A177-3AD203B41FA5}">
                      <a16:colId xmlns:a16="http://schemas.microsoft.com/office/drawing/2014/main" val="4280239688"/>
                    </a:ext>
                  </a:extLst>
                </a:gridCol>
                <a:gridCol w="737027">
                  <a:extLst>
                    <a:ext uri="{9D8B030D-6E8A-4147-A177-3AD203B41FA5}">
                      <a16:colId xmlns:a16="http://schemas.microsoft.com/office/drawing/2014/main" val="2911319399"/>
                    </a:ext>
                  </a:extLst>
                </a:gridCol>
                <a:gridCol w="163783">
                  <a:extLst>
                    <a:ext uri="{9D8B030D-6E8A-4147-A177-3AD203B41FA5}">
                      <a16:colId xmlns:a16="http://schemas.microsoft.com/office/drawing/2014/main" val="2803750921"/>
                    </a:ext>
                  </a:extLst>
                </a:gridCol>
                <a:gridCol w="737027">
                  <a:extLst>
                    <a:ext uri="{9D8B030D-6E8A-4147-A177-3AD203B41FA5}">
                      <a16:colId xmlns:a16="http://schemas.microsoft.com/office/drawing/2014/main" val="1296262518"/>
                    </a:ext>
                  </a:extLst>
                </a:gridCol>
                <a:gridCol w="737027">
                  <a:extLst>
                    <a:ext uri="{9D8B030D-6E8A-4147-A177-3AD203B41FA5}">
                      <a16:colId xmlns:a16="http://schemas.microsoft.com/office/drawing/2014/main" val="793268576"/>
                    </a:ext>
                  </a:extLst>
                </a:gridCol>
                <a:gridCol w="737027">
                  <a:extLst>
                    <a:ext uri="{9D8B030D-6E8A-4147-A177-3AD203B41FA5}">
                      <a16:colId xmlns:a16="http://schemas.microsoft.com/office/drawing/2014/main" val="3139275594"/>
                    </a:ext>
                  </a:extLst>
                </a:gridCol>
              </a:tblGrid>
              <a:tr h="200025">
                <a:tc>
                  <a:txBody>
                    <a:bodyPr/>
                    <a:lstStyle/>
                    <a:p>
                      <a:pPr algn="l" fontAlgn="b"/>
                      <a:endParaRPr lang="en-US" sz="1400" b="0" i="1"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400" b="0" i="1"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Weight (kg)</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WAZ score</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err="1">
                          <a:effectLst/>
                        </a:rPr>
                        <a:t>Malnutr</a:t>
                      </a:r>
                      <a:r>
                        <a:rPr lang="en-US" sz="1400" u="none" strike="noStrike" dirty="0">
                          <a:effectLst/>
                        </a:rPr>
                        <a:t>. status</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Weight (kg)</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WAZ score</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err="1">
                          <a:effectLst/>
                        </a:rPr>
                        <a:t>Malnutr</a:t>
                      </a:r>
                      <a:r>
                        <a:rPr lang="en-US" sz="1400" u="none" strike="noStrike" dirty="0">
                          <a:effectLst/>
                        </a:rPr>
                        <a:t>. status</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Weight (kg)</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WAZ score</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err="1">
                          <a:effectLst/>
                        </a:rPr>
                        <a:t>Malnutr</a:t>
                      </a:r>
                      <a:r>
                        <a:rPr lang="en-US" sz="1400" u="none" strike="noStrike" dirty="0">
                          <a:effectLst/>
                        </a:rPr>
                        <a:t>. status</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076316718"/>
                  </a:ext>
                </a:extLst>
              </a:tr>
              <a:tr h="356192">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2980739423"/>
                  </a:ext>
                </a:extLst>
              </a:tr>
              <a:tr h="200025">
                <a:tc gridSpan="6">
                  <a:txBody>
                    <a:bodyPr/>
                    <a:lstStyle/>
                    <a:p>
                      <a:pPr algn="l" fontAlgn="b"/>
                      <a:r>
                        <a:rPr lang="en-US" sz="1400" b="1" u="none" strike="noStrike" dirty="0">
                          <a:effectLst/>
                        </a:rPr>
                        <a:t>Within the contest period (after 3 months)</a:t>
                      </a:r>
                      <a:endParaRPr lang="en-US" sz="14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729294565"/>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1400" u="none" strike="noStrike" dirty="0">
                          <a:effectLst/>
                        </a:rPr>
                        <a:t>Proportional</a:t>
                      </a:r>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0.0764</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b="1" u="none" strike="noStrike" dirty="0">
                          <a:effectLst/>
                        </a:rPr>
                        <a:t>0.071*</a:t>
                      </a:r>
                      <a:endParaRPr lang="en-US" sz="14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b="1" u="none" strike="noStrike" dirty="0">
                          <a:effectLst/>
                        </a:rPr>
                        <a:t>-0.043*</a:t>
                      </a:r>
                      <a:endParaRPr lang="en-US" sz="14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0.138</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0.064</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-0.038</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0.138</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0.064</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-0.037</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991180280"/>
                  </a:ext>
                </a:extLst>
              </a:tr>
              <a:tr h="3429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gridSpan="5">
                  <a:txBody>
                    <a:bodyPr/>
                    <a:lstStyle/>
                    <a:p>
                      <a:pPr algn="l" fontAlgn="b"/>
                      <a:r>
                        <a:rPr lang="en-US" sz="1400" u="none" strike="noStrike" dirty="0">
                          <a:solidFill>
                            <a:schemeClr val="tx1">
                              <a:lumMod val="65000"/>
                              <a:lumOff val="35000"/>
                            </a:schemeClr>
                          </a:solidFill>
                          <a:effectLst/>
                        </a:rPr>
                        <a:t>Child and mother-level controls</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052254629"/>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1400" u="none" strike="noStrike">
                          <a:solidFill>
                            <a:schemeClr val="tx1">
                              <a:lumMod val="65000"/>
                              <a:lumOff val="35000"/>
                            </a:schemeClr>
                          </a:solidFill>
                          <a:effectLst/>
                        </a:rPr>
                        <a:t>Worker Controls</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54917622"/>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1400" u="none" strike="noStrike" dirty="0">
                          <a:solidFill>
                            <a:schemeClr val="tx1">
                              <a:lumMod val="65000"/>
                              <a:lumOff val="35000"/>
                            </a:schemeClr>
                          </a:solidFill>
                          <a:effectLst/>
                        </a:rPr>
                        <a:t>N</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2348</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2342</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2342</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ctr" fontAlgn="b"/>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3665542"/>
                  </a:ext>
                </a:extLst>
              </a:tr>
            </a:tbl>
          </a:graphicData>
        </a:graphic>
      </p:graphicFrame>
      <p:graphicFrame>
        <p:nvGraphicFramePr>
          <p:cNvPr id="7" name="Table 6">
            <a:extLst>
              <a:ext uri="{FF2B5EF4-FFF2-40B4-BE49-F238E27FC236}">
                <a16:creationId xmlns:a16="http://schemas.microsoft.com/office/drawing/2014/main" id="{0FD451A2-C688-4AD3-85AB-4B15B0DFC653}"/>
              </a:ext>
            </a:extLst>
          </p:cNvPr>
          <p:cNvGraphicFramePr>
            <a:graphicFrameLocks noGrp="1"/>
          </p:cNvGraphicFramePr>
          <p:nvPr>
            <p:extLst>
              <p:ext uri="{D42A27DB-BD31-4B8C-83A1-F6EECF244321}">
                <p14:modId xmlns:p14="http://schemas.microsoft.com/office/powerpoint/2010/main" val="2641710791"/>
              </p:ext>
            </p:extLst>
          </p:nvPr>
        </p:nvGraphicFramePr>
        <p:xfrm>
          <a:off x="1912620" y="4310040"/>
          <a:ext cx="8903211" cy="1430655"/>
        </p:xfrm>
        <a:graphic>
          <a:graphicData uri="http://schemas.openxmlformats.org/drawingml/2006/table">
            <a:tbl>
              <a:tblPr>
                <a:tableStyleId>{5C22544A-7EE6-4342-B048-85BDC9FD1C3A}</a:tableStyleId>
              </a:tblPr>
              <a:tblGrid>
                <a:gridCol w="344843">
                  <a:extLst>
                    <a:ext uri="{9D8B030D-6E8A-4147-A177-3AD203B41FA5}">
                      <a16:colId xmlns:a16="http://schemas.microsoft.com/office/drawing/2014/main" val="872790287"/>
                    </a:ext>
                  </a:extLst>
                </a:gridCol>
                <a:gridCol w="1462969">
                  <a:extLst>
                    <a:ext uri="{9D8B030D-6E8A-4147-A177-3AD203B41FA5}">
                      <a16:colId xmlns:a16="http://schemas.microsoft.com/office/drawing/2014/main" val="2634159588"/>
                    </a:ext>
                  </a:extLst>
                </a:gridCol>
                <a:gridCol w="752384">
                  <a:extLst>
                    <a:ext uri="{9D8B030D-6E8A-4147-A177-3AD203B41FA5}">
                      <a16:colId xmlns:a16="http://schemas.microsoft.com/office/drawing/2014/main" val="1451342403"/>
                    </a:ext>
                  </a:extLst>
                </a:gridCol>
                <a:gridCol w="752384">
                  <a:extLst>
                    <a:ext uri="{9D8B030D-6E8A-4147-A177-3AD203B41FA5}">
                      <a16:colId xmlns:a16="http://schemas.microsoft.com/office/drawing/2014/main" val="1699557264"/>
                    </a:ext>
                  </a:extLst>
                </a:gridCol>
                <a:gridCol w="790028">
                  <a:extLst>
                    <a:ext uri="{9D8B030D-6E8A-4147-A177-3AD203B41FA5}">
                      <a16:colId xmlns:a16="http://schemas.microsoft.com/office/drawing/2014/main" val="292617910"/>
                    </a:ext>
                  </a:extLst>
                </a:gridCol>
                <a:gridCol w="119103">
                  <a:extLst>
                    <a:ext uri="{9D8B030D-6E8A-4147-A177-3AD203B41FA5}">
                      <a16:colId xmlns:a16="http://schemas.microsoft.com/office/drawing/2014/main" val="3426782946"/>
                    </a:ext>
                  </a:extLst>
                </a:gridCol>
                <a:gridCol w="752384">
                  <a:extLst>
                    <a:ext uri="{9D8B030D-6E8A-4147-A177-3AD203B41FA5}">
                      <a16:colId xmlns:a16="http://schemas.microsoft.com/office/drawing/2014/main" val="3475538724"/>
                    </a:ext>
                  </a:extLst>
                </a:gridCol>
                <a:gridCol w="752384">
                  <a:extLst>
                    <a:ext uri="{9D8B030D-6E8A-4147-A177-3AD203B41FA5}">
                      <a16:colId xmlns:a16="http://schemas.microsoft.com/office/drawing/2014/main" val="3618555380"/>
                    </a:ext>
                  </a:extLst>
                </a:gridCol>
                <a:gridCol w="752384">
                  <a:extLst>
                    <a:ext uri="{9D8B030D-6E8A-4147-A177-3AD203B41FA5}">
                      <a16:colId xmlns:a16="http://schemas.microsoft.com/office/drawing/2014/main" val="1752490726"/>
                    </a:ext>
                  </a:extLst>
                </a:gridCol>
                <a:gridCol w="167196">
                  <a:extLst>
                    <a:ext uri="{9D8B030D-6E8A-4147-A177-3AD203B41FA5}">
                      <a16:colId xmlns:a16="http://schemas.microsoft.com/office/drawing/2014/main" val="2312225720"/>
                    </a:ext>
                  </a:extLst>
                </a:gridCol>
                <a:gridCol w="752384">
                  <a:extLst>
                    <a:ext uri="{9D8B030D-6E8A-4147-A177-3AD203B41FA5}">
                      <a16:colId xmlns:a16="http://schemas.microsoft.com/office/drawing/2014/main" val="3187147072"/>
                    </a:ext>
                  </a:extLst>
                </a:gridCol>
                <a:gridCol w="752384">
                  <a:extLst>
                    <a:ext uri="{9D8B030D-6E8A-4147-A177-3AD203B41FA5}">
                      <a16:colId xmlns:a16="http://schemas.microsoft.com/office/drawing/2014/main" val="3703062343"/>
                    </a:ext>
                  </a:extLst>
                </a:gridCol>
                <a:gridCol w="752384">
                  <a:extLst>
                    <a:ext uri="{9D8B030D-6E8A-4147-A177-3AD203B41FA5}">
                      <a16:colId xmlns:a16="http://schemas.microsoft.com/office/drawing/2014/main" val="892413533"/>
                    </a:ext>
                  </a:extLst>
                </a:gridCol>
              </a:tblGrid>
              <a:tr h="428625">
                <a:tc gridSpan="4">
                  <a:txBody>
                    <a:bodyPr/>
                    <a:lstStyle/>
                    <a:p>
                      <a:pPr algn="l" fontAlgn="b"/>
                      <a:r>
                        <a:rPr lang="en-US" sz="1400" b="1" u="none" strike="noStrike" dirty="0">
                          <a:effectLst/>
                        </a:rPr>
                        <a:t>Over the longer term (after 6 months)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5168134"/>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Proportional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tx1">
                              <a:lumMod val="65000"/>
                              <a:lumOff val="35000"/>
                            </a:schemeClr>
                          </a:solidFill>
                          <a:effectLst/>
                        </a:rPr>
                        <a:t>0.202</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0.095*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indent="0" algn="ctr" fontAlgn="b"/>
                      <a:r>
                        <a:rPr lang="en-US" sz="1400" b="1" u="none" strike="noStrike" dirty="0">
                          <a:effectLst/>
                        </a:rPr>
                        <a:t>-0.059**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0.209**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0.088*</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-0.052*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0.200*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0.082*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-0.050*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3942003"/>
                  </a:ext>
                </a:extLst>
              </a:tr>
              <a:tr h="33337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400" u="none" strike="noStrike" dirty="0">
                          <a:solidFill>
                            <a:schemeClr val="tx1">
                              <a:lumMod val="65000"/>
                              <a:lumOff val="35000"/>
                            </a:schemeClr>
                          </a:solidFill>
                          <a:effectLst/>
                        </a:rPr>
                        <a:t>Child and mother-level controls</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7353242"/>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solidFill>
                            <a:schemeClr val="tx1">
                              <a:lumMod val="65000"/>
                              <a:lumOff val="35000"/>
                            </a:schemeClr>
                          </a:solidFill>
                          <a:effectLst/>
                        </a:rPr>
                        <a:t>Worker Controls</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4528468"/>
                  </a:ext>
                </a:extLst>
              </a:tr>
              <a:tr h="2000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solidFill>
                            <a:schemeClr val="tx1">
                              <a:lumMod val="65000"/>
                              <a:lumOff val="35000"/>
                            </a:schemeClr>
                          </a:solidFill>
                          <a:effectLst/>
                        </a:rPr>
                        <a:t>N</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2325</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2272</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2272</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1935</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1934</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1934</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1935</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chemeClr val="tx1">
                              <a:lumMod val="65000"/>
                              <a:lumOff val="35000"/>
                            </a:schemeClr>
                          </a:solidFill>
                          <a:effectLst/>
                        </a:rPr>
                        <a:t>1934</a:t>
                      </a:r>
                      <a:endParaRPr lang="en-US" sz="1400" b="0" i="0" u="none" strike="noStrike">
                        <a:solidFill>
                          <a:schemeClr val="tx1">
                            <a:lumMod val="65000"/>
                            <a:lumOff val="35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tx1">
                              <a:lumMod val="65000"/>
                              <a:lumOff val="35000"/>
                            </a:schemeClr>
                          </a:solidFill>
                          <a:effectLst/>
                        </a:rPr>
                        <a:t>1934</a:t>
                      </a:r>
                      <a:endParaRPr lang="en-US" sz="1400" b="0" i="0" u="none" strike="noStrike" dirty="0">
                        <a:solidFill>
                          <a:schemeClr val="tx1">
                            <a:lumMod val="65000"/>
                            <a:lumOff val="3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9673262"/>
                  </a:ext>
                </a:extLst>
              </a:tr>
            </a:tbl>
          </a:graphicData>
        </a:graphic>
      </p:graphicFrame>
      <p:sp>
        <p:nvSpPr>
          <p:cNvPr id="10" name="Title 1">
            <a:extLst>
              <a:ext uri="{FF2B5EF4-FFF2-40B4-BE49-F238E27FC236}">
                <a16:creationId xmlns:a16="http://schemas.microsoft.com/office/drawing/2014/main" id="{B120FFF4-D8C5-4DFA-9FD7-0C8FC04C14B6}"/>
              </a:ext>
            </a:extLst>
          </p:cNvPr>
          <p:cNvSpPr txBox="1">
            <a:spLocks/>
          </p:cNvSpPr>
          <p:nvPr/>
        </p:nvSpPr>
        <p:spPr>
          <a:xfrm>
            <a:off x="762000" y="785019"/>
            <a:ext cx="10896600" cy="9675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Malnutrition rates were reduced significantly more </a:t>
            </a:r>
          </a:p>
          <a:p>
            <a:r>
              <a:rPr lang="en-US" sz="3200" b="1" dirty="0"/>
              <a:t>with proportional rewards than with a winner-take-all contest</a:t>
            </a:r>
            <a:endParaRPr lang="en-US" sz="3200" dirty="0"/>
          </a:p>
        </p:txBody>
      </p:sp>
      <p:sp>
        <p:nvSpPr>
          <p:cNvPr id="12" name="TextBox 11">
            <a:extLst>
              <a:ext uri="{FF2B5EF4-FFF2-40B4-BE49-F238E27FC236}">
                <a16:creationId xmlns:a16="http://schemas.microsoft.com/office/drawing/2014/main" id="{A45336AA-8BC3-4C66-A19E-4937F6B18E44}"/>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
        <p:nvSpPr>
          <p:cNvPr id="9" name="Rectangle 8">
            <a:extLst>
              <a:ext uri="{FF2B5EF4-FFF2-40B4-BE49-F238E27FC236}">
                <a16:creationId xmlns:a16="http://schemas.microsoft.com/office/drawing/2014/main" id="{3AC5EF71-9F81-4206-9D41-E8C96F0C4442}"/>
              </a:ext>
            </a:extLst>
          </p:cNvPr>
          <p:cNvSpPr/>
          <p:nvPr/>
        </p:nvSpPr>
        <p:spPr>
          <a:xfrm>
            <a:off x="762000" y="1548825"/>
            <a:ext cx="6065956" cy="584775"/>
          </a:xfrm>
          <a:prstGeom prst="rect">
            <a:avLst/>
          </a:prstGeom>
        </p:spPr>
        <p:txBody>
          <a:bodyPr wrap="none">
            <a:spAutoFit/>
          </a:bodyPr>
          <a:lstStyle/>
          <a:p>
            <a:r>
              <a:rPr lang="en-US" sz="3200" b="1" dirty="0"/>
              <a:t>especially after the contest ended</a:t>
            </a:r>
          </a:p>
        </p:txBody>
      </p:sp>
      <p:sp>
        <p:nvSpPr>
          <p:cNvPr id="13" name="Rectangle: Rounded Corners 12">
            <a:extLst>
              <a:ext uri="{FF2B5EF4-FFF2-40B4-BE49-F238E27FC236}">
                <a16:creationId xmlns:a16="http://schemas.microsoft.com/office/drawing/2014/main" id="{74EF6F84-6680-4422-A6C8-D9891B5D7665}"/>
              </a:ext>
            </a:extLst>
          </p:cNvPr>
          <p:cNvSpPr/>
          <p:nvPr/>
        </p:nvSpPr>
        <p:spPr>
          <a:xfrm>
            <a:off x="4572000" y="4752024"/>
            <a:ext cx="6324600" cy="208982"/>
          </a:xfrm>
          <a:prstGeom prst="roundRect">
            <a:avLst/>
          </a:prstGeom>
          <a:solidFill>
            <a:srgbClr val="FFC000">
              <a:alpha val="30196"/>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44231D-EF47-47C6-AF6E-627BE621D757}"/>
              </a:ext>
            </a:extLst>
          </p:cNvPr>
          <p:cNvSpPr/>
          <p:nvPr/>
        </p:nvSpPr>
        <p:spPr>
          <a:xfrm>
            <a:off x="4724400" y="4278595"/>
            <a:ext cx="7391400" cy="541046"/>
          </a:xfrm>
          <a:prstGeom prst="rect">
            <a:avLst/>
          </a:prstGeom>
        </p:spPr>
        <p:txBody>
          <a:bodyPr wrap="square">
            <a:spAutoFit/>
          </a:bodyPr>
          <a:lstStyle/>
          <a:p>
            <a:pPr>
              <a:lnSpc>
                <a:spcPct val="80000"/>
              </a:lnSpc>
            </a:pPr>
            <a:r>
              <a:rPr lang="en-US" i="1" dirty="0">
                <a:solidFill>
                  <a:srgbClr val="CC3300"/>
                </a:solidFill>
              </a:rPr>
              <a:t>Larger, more significant gains in longer run could be due to biological delays, or behavioral effect of contest on attitudes and intrinsic motivation</a:t>
            </a:r>
          </a:p>
        </p:txBody>
      </p:sp>
    </p:spTree>
    <p:extLst>
      <p:ext uri="{BB962C8B-B14F-4D97-AF65-F5344CB8AC3E}">
        <p14:creationId xmlns:p14="http://schemas.microsoft.com/office/powerpoint/2010/main" val="18795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2737" y="6096000"/>
            <a:ext cx="7260418" cy="838200"/>
          </a:xfrm>
        </p:spPr>
        <p:txBody>
          <a:bodyPr/>
          <a:lstStyle/>
          <a:p>
            <a:pPr marL="0" indent="0">
              <a:spcBef>
                <a:spcPts val="0"/>
              </a:spcBef>
              <a:buNone/>
            </a:pPr>
            <a:r>
              <a:rPr lang="en-US" sz="1400" dirty="0"/>
              <a:t>Difference to mean payout coefficients are in thousands of rupees</a:t>
            </a:r>
          </a:p>
          <a:p>
            <a:pPr marL="0" indent="0">
              <a:spcBef>
                <a:spcPts val="0"/>
              </a:spcBef>
              <a:buNone/>
            </a:pPr>
            <a:r>
              <a:rPr lang="en-US" sz="1400" dirty="0"/>
              <a:t>Dependent variables are Weight (kg) or </a:t>
            </a:r>
            <a:r>
              <a:rPr lang="en-US" sz="1400" dirty="0" err="1"/>
              <a:t>Wfa</a:t>
            </a:r>
            <a:r>
              <a:rPr lang="en-US" sz="1400" dirty="0"/>
              <a:t> z (WAZ)</a:t>
            </a:r>
          </a:p>
          <a:p>
            <a:pPr marL="0" indent="0">
              <a:spcBef>
                <a:spcPts val="0"/>
              </a:spcBef>
              <a:buNone/>
            </a:pPr>
            <a:r>
              <a:rPr lang="en-US" sz="1400" dirty="0"/>
              <a:t>Significance levels shown are * 10%, ** 5%, *** 1%.</a:t>
            </a:r>
            <a:endParaRPr lang="en-US" sz="1000" dirty="0"/>
          </a:p>
        </p:txBody>
      </p:sp>
      <p:graphicFrame>
        <p:nvGraphicFramePr>
          <p:cNvPr id="5" name="Table 4">
            <a:extLst>
              <a:ext uri="{FF2B5EF4-FFF2-40B4-BE49-F238E27FC236}">
                <a16:creationId xmlns:a16="http://schemas.microsoft.com/office/drawing/2014/main" id="{E279ED1F-EBCB-49C8-B426-7D6EF835163C}"/>
              </a:ext>
            </a:extLst>
          </p:cNvPr>
          <p:cNvGraphicFramePr>
            <a:graphicFrameLocks noGrp="1"/>
          </p:cNvGraphicFramePr>
          <p:nvPr>
            <p:extLst>
              <p:ext uri="{D42A27DB-BD31-4B8C-83A1-F6EECF244321}">
                <p14:modId xmlns:p14="http://schemas.microsoft.com/office/powerpoint/2010/main" val="3564353269"/>
              </p:ext>
            </p:extLst>
          </p:nvPr>
        </p:nvGraphicFramePr>
        <p:xfrm>
          <a:off x="1964151" y="2137909"/>
          <a:ext cx="8726413" cy="2137357"/>
        </p:xfrm>
        <a:graphic>
          <a:graphicData uri="http://schemas.openxmlformats.org/drawingml/2006/table">
            <a:tbl>
              <a:tblPr>
                <a:tableStyleId>{5C22544A-7EE6-4342-B048-85BDC9FD1C3A}</a:tableStyleId>
              </a:tblPr>
              <a:tblGrid>
                <a:gridCol w="2568853">
                  <a:extLst>
                    <a:ext uri="{9D8B030D-6E8A-4147-A177-3AD203B41FA5}">
                      <a16:colId xmlns:a16="http://schemas.microsoft.com/office/drawing/2014/main" val="2704372638"/>
                    </a:ext>
                  </a:extLst>
                </a:gridCol>
                <a:gridCol w="137761">
                  <a:extLst>
                    <a:ext uri="{9D8B030D-6E8A-4147-A177-3AD203B41FA5}">
                      <a16:colId xmlns:a16="http://schemas.microsoft.com/office/drawing/2014/main" val="903253849"/>
                    </a:ext>
                  </a:extLst>
                </a:gridCol>
                <a:gridCol w="888499">
                  <a:extLst>
                    <a:ext uri="{9D8B030D-6E8A-4147-A177-3AD203B41FA5}">
                      <a16:colId xmlns:a16="http://schemas.microsoft.com/office/drawing/2014/main" val="951169654"/>
                    </a:ext>
                  </a:extLst>
                </a:gridCol>
                <a:gridCol w="1026260">
                  <a:extLst>
                    <a:ext uri="{9D8B030D-6E8A-4147-A177-3AD203B41FA5}">
                      <a16:colId xmlns:a16="http://schemas.microsoft.com/office/drawing/2014/main" val="2479256523"/>
                    </a:ext>
                  </a:extLst>
                </a:gridCol>
                <a:gridCol w="1026260">
                  <a:extLst>
                    <a:ext uri="{9D8B030D-6E8A-4147-A177-3AD203B41FA5}">
                      <a16:colId xmlns:a16="http://schemas.microsoft.com/office/drawing/2014/main" val="719284015"/>
                    </a:ext>
                  </a:extLst>
                </a:gridCol>
                <a:gridCol w="1026260">
                  <a:extLst>
                    <a:ext uri="{9D8B030D-6E8A-4147-A177-3AD203B41FA5}">
                      <a16:colId xmlns:a16="http://schemas.microsoft.com/office/drawing/2014/main" val="2055051575"/>
                    </a:ext>
                  </a:extLst>
                </a:gridCol>
                <a:gridCol w="1026260">
                  <a:extLst>
                    <a:ext uri="{9D8B030D-6E8A-4147-A177-3AD203B41FA5}">
                      <a16:colId xmlns:a16="http://schemas.microsoft.com/office/drawing/2014/main" val="3650758123"/>
                    </a:ext>
                  </a:extLst>
                </a:gridCol>
                <a:gridCol w="1026260">
                  <a:extLst>
                    <a:ext uri="{9D8B030D-6E8A-4147-A177-3AD203B41FA5}">
                      <a16:colId xmlns:a16="http://schemas.microsoft.com/office/drawing/2014/main" val="6820177"/>
                    </a:ext>
                  </a:extLst>
                </a:gridCol>
              </a:tblGrid>
              <a:tr h="212396">
                <a:tc>
                  <a:txBody>
                    <a:bodyPr/>
                    <a:lstStyle/>
                    <a:p>
                      <a:pPr algn="l" fontAlgn="b"/>
                      <a:endParaRPr lang="en-US" sz="1400" b="0" i="0" u="none" strike="noStrike" dirty="0">
                        <a:solidFill>
                          <a:srgbClr val="000000"/>
                        </a:solidFill>
                        <a:effectLst/>
                        <a:latin typeface="Calibri" panose="020F0502020204030204" pitchFamily="34" charset="0"/>
                      </a:endParaRPr>
                    </a:p>
                  </a:txBody>
                  <a:tcPr marL="9077" marR="9077" marT="9077" marB="0" anchor="b">
                    <a:noFill/>
                  </a:tcPr>
                </a:tc>
                <a:tc gridSpan="2">
                  <a:txBody>
                    <a:bodyPr/>
                    <a:lstStyle/>
                    <a:p>
                      <a:pPr algn="ctr" fontAlgn="ctr"/>
                      <a:r>
                        <a:rPr lang="en-US" sz="1400" u="none" strike="noStrike">
                          <a:effectLst/>
                        </a:rPr>
                        <a:t>Wfa z</a:t>
                      </a:r>
                      <a:endParaRPr lang="en-US" sz="1400" b="0" i="0" u="none" strike="noStrike">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endParaRPr lang="en-US" sz="1400" b="0" i="0" u="none" strike="noStrike">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effectLst/>
                        </a:rPr>
                        <a:t>Weight</a:t>
                      </a:r>
                      <a:endParaRPr lang="en-US" sz="1400" b="0" i="0" u="none" strike="noStrike">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effectLst/>
                        </a:rPr>
                        <a:t>Wfa z</a:t>
                      </a:r>
                      <a:endParaRPr lang="en-US" sz="1400" b="0" i="0" u="none" strike="noStrike">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effectLst/>
                        </a:rPr>
                        <a:t>Weight</a:t>
                      </a:r>
                      <a:endParaRPr lang="en-US" sz="1400" b="0" i="0" u="none" strike="noStrike">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effectLst/>
                        </a:rPr>
                        <a:t>Wfa z</a:t>
                      </a:r>
                      <a:endParaRPr lang="en-US" sz="1400" b="0" i="0" u="none" strike="noStrike">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effectLst/>
                        </a:rPr>
                        <a:t>Weight</a:t>
                      </a:r>
                      <a:endParaRPr lang="en-US" sz="1400" b="0" i="0" u="none" strike="noStrike">
                        <a:solidFill>
                          <a:srgbClr val="000000"/>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3878128428"/>
                  </a:ext>
                </a:extLst>
              </a:tr>
              <a:tr h="357861">
                <a:tc>
                  <a:txBody>
                    <a:bodyPr/>
                    <a:lstStyle/>
                    <a:p>
                      <a:pPr algn="l" fontAlgn="b"/>
                      <a:endParaRPr lang="en-US" sz="1400" b="0" i="0" u="none" strike="noStrike">
                        <a:solidFill>
                          <a:srgbClr val="000000"/>
                        </a:solidFill>
                        <a:effectLst/>
                        <a:latin typeface="Calibri" panose="020F0502020204030204" pitchFamily="34" charset="0"/>
                      </a:endParaRPr>
                    </a:p>
                  </a:txBody>
                  <a:tcPr marL="9077" marR="9077" marT="9077" marB="0" anchor="b">
                    <a:noFill/>
                  </a:tcPr>
                </a:tc>
                <a:tc gridSpan="2">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077" marR="9077" marT="9077" marB="0">
                    <a:no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077" marR="9077" marT="9077" marB="0">
                    <a:no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077" marR="9077" marT="9077" marB="0">
                    <a:no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077" marR="9077" marT="9077" marB="0">
                    <a:noFill/>
                  </a:tcPr>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077" marR="9077" marT="9077" marB="0">
                    <a:no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077" marR="9077" marT="9077" marB="0">
                    <a:noFill/>
                  </a:tcPr>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077" marR="9077" marT="9077" marB="0">
                    <a:noFill/>
                  </a:tcPr>
                </a:tc>
                <a:extLst>
                  <a:ext uri="{0D108BD9-81ED-4DB2-BD59-A6C34878D82A}">
                    <a16:rowId xmlns:a16="http://schemas.microsoft.com/office/drawing/2014/main" val="928824732"/>
                  </a:ext>
                </a:extLst>
              </a:tr>
              <a:tr h="212396">
                <a:tc grid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rPr>
                        <a:t>Within the contest period (after 3 months)</a:t>
                      </a:r>
                      <a:endParaRPr lang="en-US" sz="1400" b="1"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l" fontAlgn="b"/>
                      <a:endParaRPr lang="en-US" sz="1300" b="0" i="0" u="none" strike="noStrike" dirty="0">
                        <a:solidFill>
                          <a:srgbClr val="000000"/>
                        </a:solidFill>
                        <a:effectLst/>
                        <a:latin typeface="Calibri" panose="020F0502020204030204" pitchFamily="34" charset="0"/>
                      </a:endParaRPr>
                    </a:p>
                  </a:txBody>
                  <a:tcPr marL="9077" marR="9077" marT="9077" marB="0" anchor="b">
                    <a:noFill/>
                  </a:tcPr>
                </a:tc>
                <a:tc hMerge="1">
                  <a:txBody>
                    <a:bodyPr/>
                    <a:lstStyle/>
                    <a:p>
                      <a:endParaRPr lang="en-US"/>
                    </a:p>
                  </a:txBody>
                  <a:tcP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2742880579"/>
                  </a:ext>
                </a:extLst>
              </a:tr>
              <a:tr h="212396">
                <a:tc gridSpan="2">
                  <a:txBody>
                    <a:bodyPr/>
                    <a:lstStyle/>
                    <a:p>
                      <a:pPr algn="l" fontAlgn="ctr"/>
                      <a:r>
                        <a:rPr lang="en-US" sz="1400" u="none" strike="noStrike" dirty="0">
                          <a:effectLst/>
                        </a:rPr>
                        <a:t> Proportional (PRP)</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r>
                        <a:rPr lang="en-US" sz="1400" b="1" u="none" strike="noStrike" dirty="0">
                          <a:effectLst/>
                        </a:rPr>
                        <a:t>0.0703*</a:t>
                      </a:r>
                      <a:endParaRPr lang="en-US" sz="1400" b="1" i="0" u="none" strike="noStrike" dirty="0">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b="1" u="none" strike="noStrike">
                          <a:effectLst/>
                        </a:rPr>
                        <a:t>0.0703*</a:t>
                      </a:r>
                      <a:endParaRPr lang="en-US" sz="1400" b="1" i="0" u="none" strike="noStrike" dirty="0">
                        <a:solidFill>
                          <a:srgbClr val="000000"/>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0.076</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0.0638</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0.138</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0.0642</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0.138</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2288609140"/>
                  </a:ext>
                </a:extLst>
              </a:tr>
              <a:tr h="212396">
                <a:tc gridSpan="2">
                  <a:txBody>
                    <a:bodyPr/>
                    <a:lstStyle/>
                    <a:p>
                      <a:pPr algn="l" fontAlgn="ctr"/>
                      <a:r>
                        <a:rPr lang="en-US" sz="1400" u="none" strike="noStrike" dirty="0">
                          <a:effectLst/>
                        </a:rPr>
                        <a:t> Difference to Mean Payout</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r>
                        <a:rPr lang="en-US" sz="1400" u="none" strike="noStrike" dirty="0">
                          <a:solidFill>
                            <a:schemeClr val="tx1">
                              <a:lumMod val="65000"/>
                              <a:lumOff val="35000"/>
                            </a:schemeClr>
                          </a:solidFill>
                          <a:effectLst/>
                        </a:rPr>
                        <a:t>0.0111</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0.0111</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0.0256</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0.0181</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0.0342</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0.018</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0.0341</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1216603113"/>
                  </a:ext>
                </a:extLst>
              </a:tr>
              <a:tr h="212396">
                <a:tc gridSpan="2">
                  <a:txBody>
                    <a:bodyPr/>
                    <a:lstStyle/>
                    <a:p>
                      <a:pPr algn="l" fontAlgn="ctr"/>
                      <a:r>
                        <a:rPr lang="en-US" sz="1400" u="none" strike="noStrike" dirty="0">
                          <a:effectLst/>
                        </a:rPr>
                        <a:t> Difference to Mean Payout*PRP</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r>
                        <a:rPr lang="en-US" sz="1400" u="none" strike="noStrike" dirty="0">
                          <a:solidFill>
                            <a:schemeClr val="tx1">
                              <a:lumMod val="65000"/>
                              <a:lumOff val="35000"/>
                            </a:schemeClr>
                          </a:solidFill>
                          <a:effectLst/>
                        </a:rPr>
                        <a:t>-0.0101</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-0.0101</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-0.0376</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-0.0158</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-0.0317</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-0.0163</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-0.0316</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334068488"/>
                  </a:ext>
                </a:extLst>
              </a:tr>
              <a:tr h="212396">
                <a:tc gridSpan="2">
                  <a:txBody>
                    <a:bodyPr/>
                    <a:lstStyle/>
                    <a:p>
                      <a:pPr algn="l" fontAlgn="ctr"/>
                      <a:r>
                        <a:rPr lang="en-US" sz="1400" u="none" strike="noStrike" dirty="0">
                          <a:effectLst/>
                        </a:rPr>
                        <a:t> Child and mother-level controls</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l" fontAlgn="b"/>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b">
                    <a:noFill/>
                  </a:tcPr>
                </a:tc>
                <a:tc>
                  <a:txBody>
                    <a:bodyPr/>
                    <a:lstStyle/>
                    <a:p>
                      <a:pPr algn="l" fontAlgn="b"/>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b">
                    <a:noFill/>
                  </a:tcP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24784841"/>
                  </a:ext>
                </a:extLst>
              </a:tr>
              <a:tr h="212396">
                <a:tc gridSpan="2">
                  <a:txBody>
                    <a:bodyPr/>
                    <a:lstStyle/>
                    <a:p>
                      <a:pPr algn="l" fontAlgn="ctr"/>
                      <a:r>
                        <a:rPr lang="en-US" sz="1400" u="none" strike="noStrike" dirty="0">
                          <a:effectLst/>
                        </a:rPr>
                        <a:t> Worker Controls</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l" fontAlgn="b"/>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b">
                    <a:noFill/>
                  </a:tcPr>
                </a:tc>
                <a:tc>
                  <a:txBody>
                    <a:bodyPr/>
                    <a:lstStyle/>
                    <a:p>
                      <a:pPr algn="l" fontAlgn="b"/>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b">
                    <a:noFill/>
                  </a:tcP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X</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433344027"/>
                  </a:ext>
                </a:extLst>
              </a:tr>
              <a:tr h="212396">
                <a:tc gridSpan="2">
                  <a:txBody>
                    <a:bodyPr/>
                    <a:lstStyle/>
                    <a:p>
                      <a:pPr algn="l" fontAlgn="ctr"/>
                      <a:r>
                        <a:rPr lang="en-US" sz="1400" u="none" strike="noStrike" dirty="0">
                          <a:effectLst/>
                        </a:rPr>
                        <a:t> N</a:t>
                      </a:r>
                      <a:endParaRPr lang="en-US" sz="1400" b="0" i="0" u="none" strike="noStrike" dirty="0">
                        <a:solidFill>
                          <a:srgbClr val="000000"/>
                        </a:solidFill>
                        <a:effectLst/>
                        <a:latin typeface="Calibri" panose="020F0502020204030204" pitchFamily="34" charset="0"/>
                      </a:endParaRPr>
                    </a:p>
                  </a:txBody>
                  <a:tcPr marL="9077" marR="9077" marT="9077" marB="0" anchor="ctr">
                    <a:noFill/>
                  </a:tcPr>
                </a:tc>
                <a:tc hMerge="1">
                  <a:txBody>
                    <a:bodyPr/>
                    <a:lstStyle/>
                    <a:p>
                      <a:pPr algn="ctr" fontAlgn="ctr"/>
                      <a:r>
                        <a:rPr lang="en-US" sz="1400" u="none" strike="noStrike" dirty="0">
                          <a:solidFill>
                            <a:schemeClr val="tx1">
                              <a:lumMod val="65000"/>
                              <a:lumOff val="35000"/>
                            </a:schemeClr>
                          </a:solidFill>
                          <a:effectLst/>
                        </a:rPr>
                        <a:t>2342</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2342</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2348</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tc>
                  <a:txBody>
                    <a:bodyPr/>
                    <a:lstStyle/>
                    <a:p>
                      <a:pPr algn="ctr" fontAlgn="ctr"/>
                      <a:r>
                        <a:rPr lang="en-US" sz="1400" u="none" strike="noStrike" dirty="0">
                          <a:solidFill>
                            <a:schemeClr val="tx1">
                              <a:lumMod val="65000"/>
                              <a:lumOff val="35000"/>
                            </a:schemeClr>
                          </a:solidFill>
                          <a:effectLst/>
                        </a:rPr>
                        <a:t>1665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noFill/>
                  </a:tcPr>
                </a:tc>
                <a:extLst>
                  <a:ext uri="{0D108BD9-81ED-4DB2-BD59-A6C34878D82A}">
                    <a16:rowId xmlns:a16="http://schemas.microsoft.com/office/drawing/2014/main" val="1447618574"/>
                  </a:ext>
                </a:extLst>
              </a:tr>
            </a:tbl>
          </a:graphicData>
        </a:graphic>
      </p:graphicFrame>
      <p:graphicFrame>
        <p:nvGraphicFramePr>
          <p:cNvPr id="8" name="Table 7">
            <a:extLst>
              <a:ext uri="{FF2B5EF4-FFF2-40B4-BE49-F238E27FC236}">
                <a16:creationId xmlns:a16="http://schemas.microsoft.com/office/drawing/2014/main" id="{C8FF43A3-9058-4EDA-8A45-15B860BD3EFF}"/>
              </a:ext>
            </a:extLst>
          </p:cNvPr>
          <p:cNvGraphicFramePr>
            <a:graphicFrameLocks noGrp="1"/>
          </p:cNvGraphicFramePr>
          <p:nvPr>
            <p:extLst>
              <p:ext uri="{D42A27DB-BD31-4B8C-83A1-F6EECF244321}">
                <p14:modId xmlns:p14="http://schemas.microsoft.com/office/powerpoint/2010/main" val="410498815"/>
              </p:ext>
            </p:extLst>
          </p:nvPr>
        </p:nvGraphicFramePr>
        <p:xfrm>
          <a:off x="1941586" y="4381552"/>
          <a:ext cx="8726414" cy="1557059"/>
        </p:xfrm>
        <a:graphic>
          <a:graphicData uri="http://schemas.openxmlformats.org/drawingml/2006/table">
            <a:tbl>
              <a:tblPr>
                <a:tableStyleId>{5C22544A-7EE6-4342-B048-85BDC9FD1C3A}</a:tableStyleId>
              </a:tblPr>
              <a:tblGrid>
                <a:gridCol w="2706614">
                  <a:extLst>
                    <a:ext uri="{9D8B030D-6E8A-4147-A177-3AD203B41FA5}">
                      <a16:colId xmlns:a16="http://schemas.microsoft.com/office/drawing/2014/main" val="4008295295"/>
                    </a:ext>
                  </a:extLst>
                </a:gridCol>
                <a:gridCol w="990600">
                  <a:extLst>
                    <a:ext uri="{9D8B030D-6E8A-4147-A177-3AD203B41FA5}">
                      <a16:colId xmlns:a16="http://schemas.microsoft.com/office/drawing/2014/main" val="4078122730"/>
                    </a:ext>
                  </a:extLst>
                </a:gridCol>
                <a:gridCol w="924160">
                  <a:extLst>
                    <a:ext uri="{9D8B030D-6E8A-4147-A177-3AD203B41FA5}">
                      <a16:colId xmlns:a16="http://schemas.microsoft.com/office/drawing/2014/main" val="2052124222"/>
                    </a:ext>
                  </a:extLst>
                </a:gridCol>
                <a:gridCol w="1026260">
                  <a:extLst>
                    <a:ext uri="{9D8B030D-6E8A-4147-A177-3AD203B41FA5}">
                      <a16:colId xmlns:a16="http://schemas.microsoft.com/office/drawing/2014/main" val="2263162425"/>
                    </a:ext>
                  </a:extLst>
                </a:gridCol>
                <a:gridCol w="1026260">
                  <a:extLst>
                    <a:ext uri="{9D8B030D-6E8A-4147-A177-3AD203B41FA5}">
                      <a16:colId xmlns:a16="http://schemas.microsoft.com/office/drawing/2014/main" val="453923443"/>
                    </a:ext>
                  </a:extLst>
                </a:gridCol>
                <a:gridCol w="1026260">
                  <a:extLst>
                    <a:ext uri="{9D8B030D-6E8A-4147-A177-3AD203B41FA5}">
                      <a16:colId xmlns:a16="http://schemas.microsoft.com/office/drawing/2014/main" val="910052224"/>
                    </a:ext>
                  </a:extLst>
                </a:gridCol>
                <a:gridCol w="1026260">
                  <a:extLst>
                    <a:ext uri="{9D8B030D-6E8A-4147-A177-3AD203B41FA5}">
                      <a16:colId xmlns:a16="http://schemas.microsoft.com/office/drawing/2014/main" val="620891487"/>
                    </a:ext>
                  </a:extLst>
                </a:gridCol>
              </a:tblGrid>
              <a:tr h="212396">
                <a:tc gridSpan="7">
                  <a:txBody>
                    <a:bodyPr/>
                    <a:lstStyle/>
                    <a:p>
                      <a:pPr algn="l" fontAlgn="ctr"/>
                      <a:r>
                        <a:rPr lang="en-US" sz="1400" b="1" u="none" strike="noStrike" dirty="0">
                          <a:effectLst/>
                        </a:rPr>
                        <a:t>Over the longer term (after 6 months)</a:t>
                      </a:r>
                      <a:endParaRPr lang="en-US" sz="1400" b="1" i="0" u="none" strike="noStrike" dirty="0">
                        <a:solidFill>
                          <a:srgbClr val="000000"/>
                        </a:solidFill>
                        <a:effectLst/>
                        <a:latin typeface="Calibri" panose="020F0502020204030204" pitchFamily="34" charset="0"/>
                      </a:endParaRPr>
                    </a:p>
                  </a:txBody>
                  <a:tcPr marL="9077" marR="9077" marT="9077" marB="0" anchor="ctr"/>
                </a:tc>
                <a:tc hMerge="1">
                  <a:txBody>
                    <a:bodyPr/>
                    <a:lstStyle/>
                    <a:p>
                      <a:pPr algn="l" fontAlgn="ctr"/>
                      <a:endParaRPr lang="en-US" sz="1300" b="0" i="0" u="none" strike="noStrike">
                        <a:solidFill>
                          <a:srgbClr val="000000"/>
                        </a:solidFill>
                        <a:effectLst/>
                        <a:latin typeface="Calibri" panose="020F0502020204030204" pitchFamily="34" charset="0"/>
                      </a:endParaRPr>
                    </a:p>
                  </a:txBody>
                  <a:tcPr marL="9077" marR="9077" marT="9077" marB="0" anchor="ctr"/>
                </a:tc>
                <a:tc hMerge="1">
                  <a:txBody>
                    <a:bodyPr/>
                    <a:lstStyle/>
                    <a:p>
                      <a:pPr algn="ctr" fontAlgn="ctr"/>
                      <a:endParaRPr lang="en-US" sz="1300" b="0" i="0" u="none" strike="noStrike">
                        <a:solidFill>
                          <a:srgbClr val="000000"/>
                        </a:solidFill>
                        <a:effectLst/>
                        <a:latin typeface="Calibri" panose="020F0502020204030204" pitchFamily="34" charset="0"/>
                      </a:endParaRPr>
                    </a:p>
                  </a:txBody>
                  <a:tcPr marL="9077" marR="9077" marT="9077" marB="0" anchor="ctr"/>
                </a:tc>
                <a:tc hMerge="1">
                  <a:txBody>
                    <a:bodyPr/>
                    <a:lstStyle/>
                    <a:p>
                      <a:pPr algn="ctr" fontAlgn="ctr"/>
                      <a:endParaRPr lang="en-US" sz="1300" b="0" i="0" u="none" strike="noStrike">
                        <a:solidFill>
                          <a:srgbClr val="000000"/>
                        </a:solidFill>
                        <a:effectLst/>
                        <a:latin typeface="Calibri" panose="020F0502020204030204" pitchFamily="34" charset="0"/>
                      </a:endParaRPr>
                    </a:p>
                  </a:txBody>
                  <a:tcPr marL="9077" marR="9077" marT="9077" marB="0" anchor="ctr"/>
                </a:tc>
                <a:tc hMerge="1">
                  <a:txBody>
                    <a:bodyPr/>
                    <a:lstStyle/>
                    <a:p>
                      <a:pPr algn="ctr" fontAlgn="ctr"/>
                      <a:endParaRPr lang="en-US" sz="1300" b="0" i="0" u="none" strike="noStrike">
                        <a:solidFill>
                          <a:srgbClr val="000000"/>
                        </a:solidFill>
                        <a:effectLst/>
                        <a:latin typeface="Calibri" panose="020F0502020204030204" pitchFamily="34" charset="0"/>
                      </a:endParaRPr>
                    </a:p>
                  </a:txBody>
                  <a:tcPr marL="9077" marR="9077" marT="9077" marB="0" anchor="ctr"/>
                </a:tc>
                <a:tc hMerge="1">
                  <a:txBody>
                    <a:bodyPr/>
                    <a:lstStyle/>
                    <a:p>
                      <a:pPr algn="ctr" fontAlgn="ctr"/>
                      <a:endParaRPr lang="en-US" sz="1300" b="0" i="0" u="none" strike="noStrike">
                        <a:solidFill>
                          <a:srgbClr val="000000"/>
                        </a:solidFill>
                        <a:effectLst/>
                        <a:latin typeface="Calibri" panose="020F0502020204030204" pitchFamily="34" charset="0"/>
                      </a:endParaRPr>
                    </a:p>
                  </a:txBody>
                  <a:tcPr marL="9077" marR="9077" marT="9077" marB="0" anchor="ctr"/>
                </a:tc>
                <a:tc hMerge="1">
                  <a:txBody>
                    <a:bodyPr/>
                    <a:lstStyle/>
                    <a:p>
                      <a:pPr algn="ctr" fontAlgn="ctr"/>
                      <a:endParaRPr lang="en-US" sz="1300" b="0" i="0" u="none" strike="noStrike" dirty="0">
                        <a:solidFill>
                          <a:srgbClr val="000000"/>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2142284055"/>
                  </a:ext>
                </a:extLst>
              </a:tr>
              <a:tr h="212396">
                <a:tc>
                  <a:txBody>
                    <a:bodyPr/>
                    <a:lstStyle/>
                    <a:p>
                      <a:pPr algn="l" fontAlgn="ctr"/>
                      <a:r>
                        <a:rPr lang="en-US" sz="1400" u="none" strike="noStrike" dirty="0">
                          <a:effectLst/>
                        </a:rPr>
                        <a:t>  Proportional (PRP)</a:t>
                      </a:r>
                      <a:endParaRPr lang="en-US" sz="1400" b="0"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0.0947*</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0.203*</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0.0880*</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0.210**</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0.0836*</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0.202**</a:t>
                      </a:r>
                      <a:endParaRPr lang="en-US" sz="1400" b="1" i="0" u="none" strike="noStrike">
                        <a:solidFill>
                          <a:srgbClr val="000000"/>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2047937666"/>
                  </a:ext>
                </a:extLst>
              </a:tr>
              <a:tr h="212396">
                <a:tc>
                  <a:txBody>
                    <a:bodyPr/>
                    <a:lstStyle/>
                    <a:p>
                      <a:pPr algn="l" fontAlgn="ctr"/>
                      <a:r>
                        <a:rPr lang="en-US" sz="1400" u="none" strike="noStrike" dirty="0">
                          <a:effectLst/>
                        </a:rPr>
                        <a:t>  Difference to Mean Payout</a:t>
                      </a:r>
                      <a:endParaRPr lang="en-US" sz="1400" b="0"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0.0351**</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0.0403</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0.0307**</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0.0667**</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0.0278**</a:t>
                      </a:r>
                      <a:endParaRPr lang="en-US" sz="1400" b="1"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0.0610**</a:t>
                      </a:r>
                      <a:endParaRPr lang="en-US" sz="1400" b="1" i="0" u="none" strike="noStrike" dirty="0">
                        <a:solidFill>
                          <a:srgbClr val="000000"/>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2672159253"/>
                  </a:ext>
                </a:extLst>
              </a:tr>
              <a:tr h="212396">
                <a:tc>
                  <a:txBody>
                    <a:bodyPr/>
                    <a:lstStyle/>
                    <a:p>
                      <a:pPr algn="l" fontAlgn="ctr"/>
                      <a:r>
                        <a:rPr lang="en-US" sz="1400" u="none" strike="noStrike" dirty="0">
                          <a:effectLst/>
                        </a:rPr>
                        <a:t>  Difference to Mean Payout*PRP</a:t>
                      </a:r>
                      <a:endParaRPr lang="en-US" sz="1400" b="0" i="0" u="none" strike="noStrike" dirty="0">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-0.0508***</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-0.0935**</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-0.0447***</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-0.0920***</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a:effectLst/>
                        </a:rPr>
                        <a:t>-0.0377***</a:t>
                      </a:r>
                      <a:endParaRPr lang="en-US" sz="1400" b="1"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b="1" u="none" strike="noStrike" dirty="0">
                          <a:effectLst/>
                        </a:rPr>
                        <a:t>-0.0783***</a:t>
                      </a:r>
                      <a:endParaRPr lang="en-US" sz="1400" b="1" i="0" u="none" strike="noStrike" dirty="0">
                        <a:solidFill>
                          <a:srgbClr val="000000"/>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2948829804"/>
                  </a:ext>
                </a:extLst>
              </a:tr>
              <a:tr h="212396">
                <a:tc>
                  <a:txBody>
                    <a:bodyPr/>
                    <a:lstStyle/>
                    <a:p>
                      <a:pPr algn="l" fontAlgn="ctr"/>
                      <a:r>
                        <a:rPr lang="en-US" sz="1400" u="none" strike="noStrike" dirty="0">
                          <a:effectLst/>
                        </a:rPr>
                        <a:t>  Child and mother-level controls</a:t>
                      </a:r>
                      <a:endParaRPr lang="en-US" sz="1400" b="0" i="0" u="none" strike="noStrike" dirty="0">
                        <a:solidFill>
                          <a:srgbClr val="000000"/>
                        </a:solidFill>
                        <a:effectLst/>
                        <a:latin typeface="Calibri" panose="020F0502020204030204" pitchFamily="34" charset="0"/>
                      </a:endParaRPr>
                    </a:p>
                  </a:txBody>
                  <a:tcPr marL="9077" marR="9077" marT="9077" marB="0" anchor="ctr"/>
                </a:tc>
                <a:tc>
                  <a:txBody>
                    <a:bodyPr/>
                    <a:lstStyle/>
                    <a:p>
                      <a:pPr algn="l" fontAlgn="ct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2201259159"/>
                  </a:ext>
                </a:extLst>
              </a:tr>
              <a:tr h="212396">
                <a:tc>
                  <a:txBody>
                    <a:bodyPr/>
                    <a:lstStyle/>
                    <a:p>
                      <a:pPr algn="l" fontAlgn="ctr"/>
                      <a:r>
                        <a:rPr lang="en-US" sz="1400" u="none" strike="noStrike" dirty="0">
                          <a:effectLst/>
                        </a:rPr>
                        <a:t>  Worker Controls</a:t>
                      </a:r>
                      <a:endParaRPr lang="en-US" sz="1400" b="0" i="0" u="none" strike="noStrike" dirty="0">
                        <a:solidFill>
                          <a:srgbClr val="000000"/>
                        </a:solidFill>
                        <a:effectLst/>
                        <a:latin typeface="Calibri" panose="020F0502020204030204" pitchFamily="34" charset="0"/>
                      </a:endParaRPr>
                    </a:p>
                  </a:txBody>
                  <a:tcPr marL="9077" marR="9077" marT="9077" marB="0" anchor="ctr"/>
                </a:tc>
                <a:tc>
                  <a:txBody>
                    <a:bodyPr/>
                    <a:lstStyle/>
                    <a:p>
                      <a:pPr algn="l" fontAlgn="ct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a:solidFill>
                            <a:schemeClr val="tx1">
                              <a:lumMod val="65000"/>
                              <a:lumOff val="35000"/>
                            </a:schemeClr>
                          </a:solidFill>
                          <a:effectLst/>
                        </a:rPr>
                        <a:t>X</a:t>
                      </a:r>
                      <a:endParaRPr lang="en-US" sz="1400" b="0" i="0" u="none" strike="noStrike">
                        <a:solidFill>
                          <a:schemeClr val="tx1">
                            <a:lumMod val="65000"/>
                            <a:lumOff val="35000"/>
                          </a:schemeClr>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4246861656"/>
                  </a:ext>
                </a:extLst>
              </a:tr>
              <a:tr h="212396">
                <a:tc>
                  <a:txBody>
                    <a:bodyPr/>
                    <a:lstStyle/>
                    <a:p>
                      <a:pPr algn="l" fontAlgn="ctr"/>
                      <a:r>
                        <a:rPr lang="en-US" sz="1400" u="none" strike="noStrike">
                          <a:effectLst/>
                        </a:rPr>
                        <a:t>  N</a:t>
                      </a:r>
                      <a:endParaRPr lang="en-US" sz="1400" b="0" i="0" u="none" strike="noStrike">
                        <a:solidFill>
                          <a:srgbClr val="000000"/>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2272</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2325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1934</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1935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1934</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tc>
                  <a:txBody>
                    <a:bodyPr/>
                    <a:lstStyle/>
                    <a:p>
                      <a:pPr algn="ctr" fontAlgn="ctr"/>
                      <a:r>
                        <a:rPr lang="en-US" sz="1400" u="none" strike="noStrike" dirty="0">
                          <a:solidFill>
                            <a:schemeClr val="tx1">
                              <a:lumMod val="65000"/>
                              <a:lumOff val="35000"/>
                            </a:schemeClr>
                          </a:solidFill>
                          <a:effectLst/>
                        </a:rPr>
                        <a:t>1935</a:t>
                      </a:r>
                      <a:endParaRPr lang="en-US" sz="1400" b="0" i="0" u="none" strike="noStrike" dirty="0">
                        <a:solidFill>
                          <a:schemeClr val="tx1">
                            <a:lumMod val="65000"/>
                            <a:lumOff val="35000"/>
                          </a:schemeClr>
                        </a:solidFill>
                        <a:effectLst/>
                        <a:latin typeface="Calibri" panose="020F0502020204030204" pitchFamily="34" charset="0"/>
                      </a:endParaRPr>
                    </a:p>
                  </a:txBody>
                  <a:tcPr marL="9077" marR="9077" marT="9077" marB="0" anchor="ctr"/>
                </a:tc>
                <a:extLst>
                  <a:ext uri="{0D108BD9-81ED-4DB2-BD59-A6C34878D82A}">
                    <a16:rowId xmlns:a16="http://schemas.microsoft.com/office/drawing/2014/main" val="3297078963"/>
                  </a:ext>
                </a:extLst>
              </a:tr>
            </a:tbl>
          </a:graphicData>
        </a:graphic>
      </p:graphicFrame>
      <p:sp>
        <p:nvSpPr>
          <p:cNvPr id="12" name="Rectangle: Rounded Corners 11">
            <a:extLst>
              <a:ext uri="{FF2B5EF4-FFF2-40B4-BE49-F238E27FC236}">
                <a16:creationId xmlns:a16="http://schemas.microsoft.com/office/drawing/2014/main" id="{6D3C0941-3B72-404A-BC50-DA14EC4191F8}"/>
              </a:ext>
            </a:extLst>
          </p:cNvPr>
          <p:cNvSpPr/>
          <p:nvPr/>
        </p:nvSpPr>
        <p:spPr>
          <a:xfrm>
            <a:off x="4572000" y="4594123"/>
            <a:ext cx="6095999" cy="668028"/>
          </a:xfrm>
          <a:prstGeom prst="roundRect">
            <a:avLst/>
          </a:prstGeom>
          <a:solidFill>
            <a:srgbClr val="FFC000">
              <a:alpha val="30196"/>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642821-EF23-4D69-A4EC-B5EAE570E32B}"/>
              </a:ext>
            </a:extLst>
          </p:cNvPr>
          <p:cNvSpPr/>
          <p:nvPr/>
        </p:nvSpPr>
        <p:spPr>
          <a:xfrm>
            <a:off x="5029200" y="4247773"/>
            <a:ext cx="5737468" cy="369332"/>
          </a:xfrm>
          <a:prstGeom prst="rect">
            <a:avLst/>
          </a:prstGeom>
        </p:spPr>
        <p:txBody>
          <a:bodyPr wrap="none">
            <a:spAutoFit/>
          </a:bodyPr>
          <a:lstStyle/>
          <a:p>
            <a:r>
              <a:rPr lang="en-US" i="1" dirty="0">
                <a:solidFill>
                  <a:srgbClr val="CC3300"/>
                </a:solidFill>
              </a:rPr>
              <a:t>Largest gains were among workers with lower payouts</a:t>
            </a:r>
          </a:p>
        </p:txBody>
      </p:sp>
      <p:sp>
        <p:nvSpPr>
          <p:cNvPr id="14" name="Title 1">
            <a:extLst>
              <a:ext uri="{FF2B5EF4-FFF2-40B4-BE49-F238E27FC236}">
                <a16:creationId xmlns:a16="http://schemas.microsoft.com/office/drawing/2014/main" id="{30B38AF9-8BC4-493E-B5A9-2E0D1EEC0858}"/>
              </a:ext>
            </a:extLst>
          </p:cNvPr>
          <p:cNvSpPr txBox="1">
            <a:spLocks/>
          </p:cNvSpPr>
          <p:nvPr/>
        </p:nvSpPr>
        <p:spPr>
          <a:xfrm>
            <a:off x="685801" y="1032384"/>
            <a:ext cx="11125200" cy="617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Malnutrition rates improved more with proportional rewards especially among the lower-ranked workers</a:t>
            </a:r>
            <a:endParaRPr lang="en-US" sz="3200" dirty="0"/>
          </a:p>
        </p:txBody>
      </p:sp>
      <p:sp>
        <p:nvSpPr>
          <p:cNvPr id="15" name="Rectangle 14">
            <a:extLst>
              <a:ext uri="{FF2B5EF4-FFF2-40B4-BE49-F238E27FC236}">
                <a16:creationId xmlns:a16="http://schemas.microsoft.com/office/drawing/2014/main" id="{B6E38AD2-9C93-4D9F-97A0-77873CEBF95C}"/>
              </a:ext>
            </a:extLst>
          </p:cNvPr>
          <p:cNvSpPr/>
          <p:nvPr/>
        </p:nvSpPr>
        <p:spPr>
          <a:xfrm>
            <a:off x="1842919" y="1833327"/>
            <a:ext cx="7904664" cy="369332"/>
          </a:xfrm>
          <a:prstGeom prst="rect">
            <a:avLst/>
          </a:prstGeom>
          <a:noFill/>
        </p:spPr>
        <p:txBody>
          <a:bodyPr wrap="none">
            <a:spAutoFit/>
          </a:bodyPr>
          <a:lstStyle/>
          <a:p>
            <a:r>
              <a:rPr lang="en-US" b="1" dirty="0"/>
              <a:t>Heterogeneity in treatment effects of proportional rewards (vs. winner-take-all)</a:t>
            </a:r>
          </a:p>
        </p:txBody>
      </p:sp>
      <p:sp>
        <p:nvSpPr>
          <p:cNvPr id="16" name="TextBox 15">
            <a:extLst>
              <a:ext uri="{FF2B5EF4-FFF2-40B4-BE49-F238E27FC236}">
                <a16:creationId xmlns:a16="http://schemas.microsoft.com/office/drawing/2014/main" id="{EAE22761-7389-4804-8933-A48001439FE0}"/>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Tree>
    <p:extLst>
      <p:ext uri="{BB962C8B-B14F-4D97-AF65-F5344CB8AC3E}">
        <p14:creationId xmlns:p14="http://schemas.microsoft.com/office/powerpoint/2010/main" val="40002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7351" y="1649484"/>
            <a:ext cx="9182100" cy="4793737"/>
          </a:xfrm>
        </p:spPr>
        <p:txBody>
          <a:bodyPr/>
          <a:lstStyle/>
          <a:p>
            <a:pPr>
              <a:lnSpc>
                <a:spcPct val="100000"/>
              </a:lnSpc>
              <a:spcBef>
                <a:spcPts val="0"/>
              </a:spcBef>
            </a:pPr>
            <a:r>
              <a:rPr lang="en-US" sz="2000" dirty="0"/>
              <a:t>Contests with known payouts and fixed timelines can elicit effort and information about what works, in a budget-friendly and administratively feasible manner</a:t>
            </a:r>
          </a:p>
          <a:p>
            <a:pPr lvl="1">
              <a:lnSpc>
                <a:spcPct val="100000"/>
              </a:lnSpc>
              <a:spcBef>
                <a:spcPts val="0"/>
              </a:spcBef>
            </a:pPr>
            <a:r>
              <a:rPr lang="en-US" sz="1600" dirty="0"/>
              <a:t>Bonus of ~5% of salary lowered malnutrition rates by 6% after 6 months, 4% after 3 mo.</a:t>
            </a:r>
          </a:p>
          <a:p>
            <a:pPr lvl="1">
              <a:lnSpc>
                <a:spcPct val="100000"/>
              </a:lnSpc>
              <a:spcBef>
                <a:spcPts val="0"/>
              </a:spcBef>
            </a:pPr>
            <a:r>
              <a:rPr lang="en-US" sz="1600" dirty="0"/>
              <a:t>Impacts were persistent, implying that additional incentives did not displace other motivations</a:t>
            </a:r>
          </a:p>
          <a:p>
            <a:pPr>
              <a:lnSpc>
                <a:spcPct val="100000"/>
              </a:lnSpc>
              <a:spcBef>
                <a:spcPts val="1800"/>
              </a:spcBef>
            </a:pPr>
            <a:r>
              <a:rPr lang="en-US" sz="2000" dirty="0"/>
              <a:t>Using proportional rewards encourages all workers, not just top performers</a:t>
            </a:r>
          </a:p>
          <a:p>
            <a:pPr lvl="1">
              <a:lnSpc>
                <a:spcPct val="100000"/>
              </a:lnSpc>
              <a:spcBef>
                <a:spcPts val="0"/>
              </a:spcBef>
            </a:pPr>
            <a:r>
              <a:rPr lang="en-US" sz="1600" dirty="0"/>
              <a:t>Avoids discouragement of lower-ranked workers found in winner-take-all contests</a:t>
            </a:r>
          </a:p>
          <a:p>
            <a:pPr lvl="1">
              <a:lnSpc>
                <a:spcPct val="100000"/>
              </a:lnSpc>
              <a:spcBef>
                <a:spcPts val="0"/>
              </a:spcBef>
            </a:pPr>
            <a:r>
              <a:rPr lang="en-US" sz="1600" dirty="0"/>
              <a:t>We find larger gains among those with below-average initial outcomes</a:t>
            </a:r>
          </a:p>
          <a:p>
            <a:pPr>
              <a:lnSpc>
                <a:spcPct val="100000"/>
              </a:lnSpc>
              <a:spcBef>
                <a:spcPts val="1800"/>
              </a:spcBef>
            </a:pPr>
            <a:r>
              <a:rPr lang="en-US" sz="2000" dirty="0"/>
              <a:t>Developing real-world contests relies on funder interest, suitability of the problem</a:t>
            </a:r>
          </a:p>
          <a:p>
            <a:pPr lvl="1">
              <a:lnSpc>
                <a:spcPct val="100000"/>
              </a:lnSpc>
              <a:spcBef>
                <a:spcPts val="0"/>
              </a:spcBef>
            </a:pPr>
            <a:r>
              <a:rPr lang="en-US" sz="1600" dirty="0"/>
              <a:t>Contest must have a measurable outcome</a:t>
            </a:r>
          </a:p>
          <a:p>
            <a:pPr lvl="1">
              <a:lnSpc>
                <a:spcPct val="100000"/>
              </a:lnSpc>
              <a:spcBef>
                <a:spcPts val="0"/>
              </a:spcBef>
            </a:pPr>
            <a:r>
              <a:rPr lang="en-US" sz="1600" dirty="0"/>
              <a:t>Funder must value all achievements, not just best</a:t>
            </a:r>
          </a:p>
          <a:p>
            <a:pPr>
              <a:lnSpc>
                <a:spcPct val="100000"/>
              </a:lnSpc>
              <a:spcBef>
                <a:spcPts val="1800"/>
              </a:spcBef>
            </a:pPr>
            <a:r>
              <a:rPr lang="en-US" sz="2000" dirty="0"/>
              <a:t>Contests are best seen as complements to other mechanisms</a:t>
            </a:r>
          </a:p>
          <a:p>
            <a:pPr lvl="1">
              <a:lnSpc>
                <a:spcPct val="100000"/>
              </a:lnSpc>
              <a:spcBef>
                <a:spcPts val="0"/>
              </a:spcBef>
            </a:pPr>
            <a:r>
              <a:rPr lang="en-US" sz="1600" dirty="0"/>
              <a:t>Prize amounts must be sufficient to attract interest, but no larger (to limit distortion)</a:t>
            </a:r>
          </a:p>
          <a:p>
            <a:pPr lvl="1">
              <a:lnSpc>
                <a:spcPct val="100000"/>
              </a:lnSpc>
              <a:spcBef>
                <a:spcPts val="0"/>
              </a:spcBef>
            </a:pPr>
            <a:r>
              <a:rPr lang="en-US" sz="1600" dirty="0"/>
              <a:t>Contest focuses attention on what is measured, and reveals what works</a:t>
            </a:r>
          </a:p>
          <a:p>
            <a:pPr lvl="1">
              <a:lnSpc>
                <a:spcPct val="100000"/>
              </a:lnSpc>
              <a:spcBef>
                <a:spcPts val="0"/>
              </a:spcBef>
            </a:pPr>
            <a:r>
              <a:rPr lang="en-US" sz="1600" dirty="0"/>
              <a:t>Experience of </a:t>
            </a:r>
            <a:r>
              <a:rPr lang="en-US" sz="1600" dirty="0" err="1"/>
              <a:t>AgResults</a:t>
            </a:r>
            <a:r>
              <a:rPr lang="en-US" sz="1600" dirty="0"/>
              <a:t> offers many great examples &amp; lessons!</a:t>
            </a:r>
            <a:endParaRPr lang="en-US" sz="2000" dirty="0"/>
          </a:p>
        </p:txBody>
      </p:sp>
      <p:sp>
        <p:nvSpPr>
          <p:cNvPr id="5" name="TextBox 4">
            <a:extLst>
              <a:ext uri="{FF2B5EF4-FFF2-40B4-BE49-F238E27FC236}">
                <a16:creationId xmlns:a16="http://schemas.microsoft.com/office/drawing/2014/main" id="{F7788DF4-EEFE-4922-B97C-9443F73259AC}"/>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field trials | </a:t>
            </a:r>
            <a:r>
              <a:rPr lang="en-US" dirty="0"/>
              <a:t>conclusions</a:t>
            </a:r>
          </a:p>
        </p:txBody>
      </p:sp>
      <p:sp>
        <p:nvSpPr>
          <p:cNvPr id="8" name="Title 1">
            <a:extLst>
              <a:ext uri="{FF2B5EF4-FFF2-40B4-BE49-F238E27FC236}">
                <a16:creationId xmlns:a16="http://schemas.microsoft.com/office/drawing/2014/main" id="{791D2BC9-9D64-4315-A613-D7B065F955EA}"/>
              </a:ext>
            </a:extLst>
          </p:cNvPr>
          <p:cNvSpPr txBox="1">
            <a:spLocks/>
          </p:cNvSpPr>
          <p:nvPr/>
        </p:nvSpPr>
        <p:spPr>
          <a:xfrm>
            <a:off x="685801" y="1032384"/>
            <a:ext cx="11125200" cy="617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Conclusions</a:t>
            </a:r>
            <a:endParaRPr lang="en-US" sz="3200" dirty="0"/>
          </a:p>
        </p:txBody>
      </p:sp>
    </p:spTree>
    <p:extLst>
      <p:ext uri="{BB962C8B-B14F-4D97-AF65-F5344CB8AC3E}">
        <p14:creationId xmlns:p14="http://schemas.microsoft.com/office/powerpoint/2010/main" val="33257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8" end="8"/>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1014176"/>
            <a:ext cx="10972800" cy="586024"/>
          </a:xfrm>
        </p:spPr>
        <p:txBody>
          <a:bodyPr/>
          <a:lstStyle/>
          <a:p>
            <a:pPr>
              <a:lnSpc>
                <a:spcPct val="80000"/>
              </a:lnSpc>
            </a:pPr>
            <a:r>
              <a:rPr lang="en-US" sz="3200" b="1" dirty="0">
                <a:latin typeface="+mn-lt"/>
              </a:rPr>
              <a:t>Next up:  The experience of </a:t>
            </a:r>
            <a:r>
              <a:rPr lang="en-US" sz="3200" b="1" dirty="0" err="1">
                <a:latin typeface="+mn-lt"/>
              </a:rPr>
              <a:t>AgResults</a:t>
            </a:r>
            <a:endParaRPr lang="en-US" sz="3200" b="1" dirty="0">
              <a:latin typeface="+mn-lt"/>
            </a:endParaRPr>
          </a:p>
        </p:txBody>
      </p:sp>
      <p:sp>
        <p:nvSpPr>
          <p:cNvPr id="7" name="TextBox 6">
            <a:extLst>
              <a:ext uri="{FF2B5EF4-FFF2-40B4-BE49-F238E27FC236}">
                <a16:creationId xmlns:a16="http://schemas.microsoft.com/office/drawing/2014/main" id="{33334E28-919F-4CF4-A739-10392FBF7647}"/>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tx2">
                    <a:lumMod val="40000"/>
                    <a:lumOff val="60000"/>
                  </a:schemeClr>
                </a:solidFill>
              </a:rPr>
              <a:t>field trials</a:t>
            </a:r>
            <a:r>
              <a:rPr lang="en-US" dirty="0">
                <a:solidFill>
                  <a:schemeClr val="bg1">
                    <a:lumMod val="75000"/>
                  </a:schemeClr>
                </a:solidFill>
              </a:rPr>
              <a:t>| </a:t>
            </a:r>
            <a:r>
              <a:rPr lang="en-US" dirty="0"/>
              <a:t>conclusions</a:t>
            </a:r>
          </a:p>
        </p:txBody>
      </p:sp>
      <p:pic>
        <p:nvPicPr>
          <p:cNvPr id="4" name="Picture 3">
            <a:extLst>
              <a:ext uri="{FF2B5EF4-FFF2-40B4-BE49-F238E27FC236}">
                <a16:creationId xmlns:a16="http://schemas.microsoft.com/office/drawing/2014/main" id="{0BEFB44B-8A78-4BFA-8801-79DD9665C6D3}"/>
              </a:ext>
            </a:extLst>
          </p:cNvPr>
          <p:cNvPicPr>
            <a:picLocks noChangeAspect="1"/>
          </p:cNvPicPr>
          <p:nvPr/>
        </p:nvPicPr>
        <p:blipFill>
          <a:blip r:embed="rId3"/>
          <a:stretch>
            <a:fillRect/>
          </a:stretch>
        </p:blipFill>
        <p:spPr>
          <a:xfrm>
            <a:off x="1828800" y="1600200"/>
            <a:ext cx="8229600" cy="5031685"/>
          </a:xfrm>
          <a:prstGeom prst="rect">
            <a:avLst/>
          </a:prstGeom>
        </p:spPr>
      </p:pic>
      <p:sp>
        <p:nvSpPr>
          <p:cNvPr id="10" name="Rectangle 9">
            <a:extLst>
              <a:ext uri="{FF2B5EF4-FFF2-40B4-BE49-F238E27FC236}">
                <a16:creationId xmlns:a16="http://schemas.microsoft.com/office/drawing/2014/main" id="{6FCFB5EB-72F5-4DA5-A776-E70AAA21628D}"/>
              </a:ext>
            </a:extLst>
          </p:cNvPr>
          <p:cNvSpPr/>
          <p:nvPr/>
        </p:nvSpPr>
        <p:spPr>
          <a:xfrm>
            <a:off x="9212687" y="6460457"/>
            <a:ext cx="2903113" cy="338554"/>
          </a:xfrm>
          <a:prstGeom prst="rect">
            <a:avLst/>
          </a:prstGeom>
        </p:spPr>
        <p:txBody>
          <a:bodyPr wrap="square">
            <a:spAutoFit/>
          </a:bodyPr>
          <a:lstStyle/>
          <a:p>
            <a:r>
              <a:rPr lang="en-US" sz="1600" dirty="0"/>
              <a:t>Source:  Agresults.org, May 2019</a:t>
            </a:r>
          </a:p>
        </p:txBody>
      </p:sp>
      <p:sp>
        <p:nvSpPr>
          <p:cNvPr id="14" name="Rectangle 13">
            <a:extLst>
              <a:ext uri="{FF2B5EF4-FFF2-40B4-BE49-F238E27FC236}">
                <a16:creationId xmlns:a16="http://schemas.microsoft.com/office/drawing/2014/main" id="{638964A8-5E50-462B-B396-134F5CA34A03}"/>
              </a:ext>
            </a:extLst>
          </p:cNvPr>
          <p:cNvSpPr/>
          <p:nvPr/>
        </p:nvSpPr>
        <p:spPr>
          <a:xfrm>
            <a:off x="1904999" y="4597052"/>
            <a:ext cx="2451279" cy="201850"/>
          </a:xfrm>
          <a:prstGeom prst="rect">
            <a:avLst/>
          </a:prstGeom>
          <a:solidFill>
            <a:srgbClr val="FFFFFF">
              <a:alpha val="50196"/>
            </a:srgbClr>
          </a:solidFill>
        </p:spPr>
        <p:txBody>
          <a:bodyPr wrap="square" tIns="0" bIns="0" anchor="b">
            <a:spAutoFit/>
          </a:bodyPr>
          <a:lstStyle/>
          <a:p>
            <a:pPr>
              <a:lnSpc>
                <a:spcPct val="80000"/>
              </a:lnSpc>
            </a:pPr>
            <a:r>
              <a:rPr lang="en-US" sz="1600" b="1" dirty="0"/>
              <a:t>Low-emission rice paddies</a:t>
            </a:r>
          </a:p>
        </p:txBody>
      </p:sp>
      <p:sp>
        <p:nvSpPr>
          <p:cNvPr id="15" name="Rectangle 14">
            <a:extLst>
              <a:ext uri="{FF2B5EF4-FFF2-40B4-BE49-F238E27FC236}">
                <a16:creationId xmlns:a16="http://schemas.microsoft.com/office/drawing/2014/main" id="{FFA602E1-7E55-4171-BCAD-AC1C383403CB}"/>
              </a:ext>
            </a:extLst>
          </p:cNvPr>
          <p:cNvSpPr/>
          <p:nvPr/>
        </p:nvSpPr>
        <p:spPr>
          <a:xfrm>
            <a:off x="4661078" y="4584879"/>
            <a:ext cx="2451279" cy="201850"/>
          </a:xfrm>
          <a:prstGeom prst="rect">
            <a:avLst/>
          </a:prstGeom>
          <a:solidFill>
            <a:srgbClr val="FFFFFF">
              <a:alpha val="50196"/>
            </a:srgbClr>
          </a:solidFill>
        </p:spPr>
        <p:txBody>
          <a:bodyPr wrap="square" tIns="0" bIns="0" anchor="b">
            <a:spAutoFit/>
          </a:bodyPr>
          <a:lstStyle/>
          <a:p>
            <a:pPr>
              <a:lnSpc>
                <a:spcPct val="80000"/>
              </a:lnSpc>
            </a:pPr>
            <a:r>
              <a:rPr lang="en-US" sz="1600" b="1" dirty="0"/>
              <a:t>Insect-proof grain storage</a:t>
            </a:r>
          </a:p>
        </p:txBody>
      </p:sp>
      <p:sp>
        <p:nvSpPr>
          <p:cNvPr id="16" name="Rectangle 15">
            <a:extLst>
              <a:ext uri="{FF2B5EF4-FFF2-40B4-BE49-F238E27FC236}">
                <a16:creationId xmlns:a16="http://schemas.microsoft.com/office/drawing/2014/main" id="{90069265-9EC5-4D74-AC9D-C82ED92FDFD5}"/>
              </a:ext>
            </a:extLst>
          </p:cNvPr>
          <p:cNvSpPr/>
          <p:nvPr/>
        </p:nvSpPr>
        <p:spPr>
          <a:xfrm>
            <a:off x="7410182" y="4597052"/>
            <a:ext cx="2508695" cy="201850"/>
          </a:xfrm>
          <a:prstGeom prst="rect">
            <a:avLst/>
          </a:prstGeom>
          <a:solidFill>
            <a:srgbClr val="FFFFFF">
              <a:alpha val="50196"/>
            </a:srgbClr>
          </a:solidFill>
        </p:spPr>
        <p:txBody>
          <a:bodyPr wrap="square" tIns="0" bIns="0" anchor="b">
            <a:spAutoFit/>
          </a:bodyPr>
          <a:lstStyle/>
          <a:p>
            <a:pPr>
              <a:lnSpc>
                <a:spcPct val="80000"/>
              </a:lnSpc>
            </a:pPr>
            <a:r>
              <a:rPr lang="en-US" sz="1600" b="1" dirty="0"/>
              <a:t>Small ruminant vaccination</a:t>
            </a:r>
          </a:p>
        </p:txBody>
      </p:sp>
      <p:sp>
        <p:nvSpPr>
          <p:cNvPr id="17" name="Rectangle 16">
            <a:extLst>
              <a:ext uri="{FF2B5EF4-FFF2-40B4-BE49-F238E27FC236}">
                <a16:creationId xmlns:a16="http://schemas.microsoft.com/office/drawing/2014/main" id="{89009A32-ABD5-4008-832B-4762241AB061}"/>
              </a:ext>
            </a:extLst>
          </p:cNvPr>
          <p:cNvSpPr/>
          <p:nvPr/>
        </p:nvSpPr>
        <p:spPr>
          <a:xfrm>
            <a:off x="1854558" y="1931750"/>
            <a:ext cx="2584898" cy="201850"/>
          </a:xfrm>
          <a:prstGeom prst="rect">
            <a:avLst/>
          </a:prstGeom>
          <a:solidFill>
            <a:srgbClr val="FFFFFF">
              <a:alpha val="50196"/>
            </a:srgbClr>
          </a:solidFill>
        </p:spPr>
        <p:txBody>
          <a:bodyPr wrap="square" tIns="0" bIns="0" anchor="b">
            <a:spAutoFit/>
          </a:bodyPr>
          <a:lstStyle/>
          <a:p>
            <a:pPr>
              <a:lnSpc>
                <a:spcPct val="80000"/>
              </a:lnSpc>
            </a:pPr>
            <a:r>
              <a:rPr lang="en-US" sz="1600" b="1" dirty="0" err="1"/>
              <a:t>Aflasafe</a:t>
            </a:r>
            <a:r>
              <a:rPr lang="en-US" sz="1600" b="1" dirty="0"/>
              <a:t> maize seed &amp; grain</a:t>
            </a:r>
          </a:p>
        </p:txBody>
      </p:sp>
      <p:sp>
        <p:nvSpPr>
          <p:cNvPr id="18" name="Rectangle 17">
            <a:extLst>
              <a:ext uri="{FF2B5EF4-FFF2-40B4-BE49-F238E27FC236}">
                <a16:creationId xmlns:a16="http://schemas.microsoft.com/office/drawing/2014/main" id="{E0052B22-0F50-4B5A-A625-61BAEDA4B9B4}"/>
              </a:ext>
            </a:extLst>
          </p:cNvPr>
          <p:cNvSpPr/>
          <p:nvPr/>
        </p:nvSpPr>
        <p:spPr>
          <a:xfrm>
            <a:off x="4661078" y="1905000"/>
            <a:ext cx="2451279" cy="201850"/>
          </a:xfrm>
          <a:prstGeom prst="rect">
            <a:avLst/>
          </a:prstGeom>
          <a:solidFill>
            <a:srgbClr val="FFFFFF">
              <a:alpha val="50196"/>
            </a:srgbClr>
          </a:solidFill>
        </p:spPr>
        <p:txBody>
          <a:bodyPr wrap="square" tIns="0" bIns="0" anchor="b">
            <a:spAutoFit/>
          </a:bodyPr>
          <a:lstStyle/>
          <a:p>
            <a:pPr>
              <a:lnSpc>
                <a:spcPct val="80000"/>
              </a:lnSpc>
            </a:pPr>
            <a:r>
              <a:rPr lang="en-US" sz="1600" b="1" dirty="0"/>
              <a:t>Certified legume seeds</a:t>
            </a:r>
          </a:p>
        </p:txBody>
      </p:sp>
      <p:sp>
        <p:nvSpPr>
          <p:cNvPr id="19" name="Rectangle 18">
            <a:extLst>
              <a:ext uri="{FF2B5EF4-FFF2-40B4-BE49-F238E27FC236}">
                <a16:creationId xmlns:a16="http://schemas.microsoft.com/office/drawing/2014/main" id="{76BBA033-1FCB-400D-95CB-212663F41E0E}"/>
              </a:ext>
            </a:extLst>
          </p:cNvPr>
          <p:cNvSpPr/>
          <p:nvPr/>
        </p:nvSpPr>
        <p:spPr>
          <a:xfrm>
            <a:off x="7435940" y="1917173"/>
            <a:ext cx="2451279" cy="201850"/>
          </a:xfrm>
          <a:prstGeom prst="rect">
            <a:avLst/>
          </a:prstGeom>
          <a:solidFill>
            <a:srgbClr val="FFFFFF">
              <a:alpha val="50196"/>
            </a:srgbClr>
          </a:solidFill>
        </p:spPr>
        <p:txBody>
          <a:bodyPr wrap="square" tIns="0" bIns="0" anchor="b">
            <a:spAutoFit/>
          </a:bodyPr>
          <a:lstStyle/>
          <a:p>
            <a:pPr>
              <a:lnSpc>
                <a:spcPct val="80000"/>
              </a:lnSpc>
            </a:pPr>
            <a:r>
              <a:rPr lang="en-US" sz="1600" b="1" dirty="0"/>
              <a:t>Vit. A maize seed &amp; grain</a:t>
            </a:r>
          </a:p>
        </p:txBody>
      </p:sp>
    </p:spTree>
    <p:extLst>
      <p:ext uri="{BB962C8B-B14F-4D97-AF65-F5344CB8AC3E}">
        <p14:creationId xmlns:p14="http://schemas.microsoft.com/office/powerpoint/2010/main" val="35942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87610"/>
            <a:ext cx="10668000" cy="5333999"/>
          </a:xfrm>
        </p:spPr>
        <p:txBody>
          <a:bodyPr>
            <a:noAutofit/>
          </a:bodyPr>
          <a:lstStyle/>
          <a:p>
            <a:pPr>
              <a:lnSpc>
                <a:spcPct val="95000"/>
              </a:lnSpc>
              <a:spcBef>
                <a:spcPts val="0"/>
              </a:spcBef>
            </a:pPr>
            <a:r>
              <a:rPr lang="en-US" sz="2400" dirty="0"/>
              <a:t>Innovation is often self-financed, from past earnings or equity investors</a:t>
            </a:r>
          </a:p>
          <a:p>
            <a:pPr lvl="1">
              <a:lnSpc>
                <a:spcPct val="95000"/>
              </a:lnSpc>
              <a:spcBef>
                <a:spcPts val="0"/>
              </a:spcBef>
            </a:pPr>
            <a:r>
              <a:rPr lang="en-US" sz="2200" dirty="0"/>
              <a:t>repaid with profits only when innovations are proprietary &amp; excludable</a:t>
            </a:r>
          </a:p>
          <a:p>
            <a:pPr lvl="1">
              <a:lnSpc>
                <a:spcPct val="95000"/>
              </a:lnSpc>
              <a:spcBef>
                <a:spcPts val="0"/>
              </a:spcBef>
            </a:pPr>
            <a:r>
              <a:rPr lang="en-US" sz="2200" dirty="0"/>
              <a:t>also valuable as a signal of skill (e.g. writers of open-source code)</a:t>
            </a:r>
          </a:p>
          <a:p>
            <a:pPr lvl="1">
              <a:lnSpc>
                <a:spcPct val="95000"/>
              </a:lnSpc>
              <a:spcBef>
                <a:spcPts val="0"/>
              </a:spcBef>
            </a:pPr>
            <a:r>
              <a:rPr lang="en-US" sz="2200" dirty="0"/>
              <a:t>trifecta of market failures: asymmetric information, externalities &amp; market power</a:t>
            </a:r>
          </a:p>
          <a:p>
            <a:pPr lvl="1">
              <a:lnSpc>
                <a:spcPct val="95000"/>
              </a:lnSpc>
              <a:spcBef>
                <a:spcPts val="0"/>
              </a:spcBef>
            </a:pPr>
            <a:endParaRPr lang="en-US" sz="2200" dirty="0"/>
          </a:p>
          <a:p>
            <a:pPr>
              <a:lnSpc>
                <a:spcPct val="95000"/>
              </a:lnSpc>
              <a:spcBef>
                <a:spcPts val="0"/>
              </a:spcBef>
            </a:pPr>
            <a:r>
              <a:rPr lang="en-US" sz="2400" dirty="0"/>
              <a:t>Policies to spur innovation have side effects, need ‘economics of the second-best’</a:t>
            </a:r>
          </a:p>
          <a:p>
            <a:pPr lvl="1">
              <a:lnSpc>
                <a:spcPct val="95000"/>
              </a:lnSpc>
              <a:spcBef>
                <a:spcPts val="0"/>
              </a:spcBef>
            </a:pPr>
            <a:r>
              <a:rPr lang="en-US" dirty="0"/>
              <a:t>stronger IPRs solve asymmetric info &amp; externalities, but worsen market power</a:t>
            </a:r>
          </a:p>
          <a:p>
            <a:pPr lvl="2">
              <a:lnSpc>
                <a:spcPct val="95000"/>
              </a:lnSpc>
              <a:spcBef>
                <a:spcPts val="0"/>
              </a:spcBef>
            </a:pPr>
            <a:r>
              <a:rPr lang="en-US" dirty="0"/>
              <a:t>patents may be better than secrets, due to time limits and disclosure of methods</a:t>
            </a:r>
          </a:p>
          <a:p>
            <a:pPr lvl="1">
              <a:lnSpc>
                <a:spcPct val="95000"/>
              </a:lnSpc>
              <a:spcBef>
                <a:spcPts val="0"/>
              </a:spcBef>
            </a:pPr>
            <a:r>
              <a:rPr lang="en-US" dirty="0"/>
              <a:t>“push” mechanisms (grants &amp; contracts) face asymmetric information</a:t>
            </a:r>
          </a:p>
          <a:p>
            <a:pPr lvl="2">
              <a:lnSpc>
                <a:spcPct val="95000"/>
              </a:lnSpc>
              <a:spcBef>
                <a:spcPts val="0"/>
              </a:spcBef>
            </a:pPr>
            <a:r>
              <a:rPr lang="en-US" sz="1800" dirty="0"/>
              <a:t>funders cannot know who will succeed, select on both past performance &amp; future promise</a:t>
            </a:r>
          </a:p>
          <a:p>
            <a:pPr lvl="2">
              <a:lnSpc>
                <a:spcPct val="95000"/>
              </a:lnSpc>
              <a:spcBef>
                <a:spcPts val="0"/>
              </a:spcBef>
            </a:pPr>
            <a:r>
              <a:rPr lang="en-US" sz="1800" dirty="0"/>
              <a:t>grantees form an echo chamber, based on experience with previous grants</a:t>
            </a:r>
          </a:p>
          <a:p>
            <a:pPr lvl="2">
              <a:lnSpc>
                <a:spcPct val="95000"/>
              </a:lnSpc>
              <a:spcBef>
                <a:spcPts val="0"/>
              </a:spcBef>
            </a:pPr>
            <a:r>
              <a:rPr lang="en-US" sz="1800" dirty="0"/>
              <a:t>researchers must invest in costly signaling and grant-writing</a:t>
            </a:r>
          </a:p>
          <a:p>
            <a:pPr lvl="1">
              <a:lnSpc>
                <a:spcPct val="95000"/>
              </a:lnSpc>
              <a:spcBef>
                <a:spcPts val="0"/>
              </a:spcBef>
            </a:pPr>
            <a:r>
              <a:rPr lang="en-US" dirty="0"/>
              <a:t>“pull” mechanisms (prizes &amp; rewards) can help solve all three market failures</a:t>
            </a:r>
          </a:p>
          <a:p>
            <a:pPr lvl="2">
              <a:lnSpc>
                <a:spcPct val="95000"/>
              </a:lnSpc>
              <a:spcBef>
                <a:spcPts val="0"/>
              </a:spcBef>
            </a:pPr>
            <a:r>
              <a:rPr lang="en-US" sz="1800" dirty="0"/>
              <a:t>useful whenever desired outcome is known to the funder</a:t>
            </a:r>
          </a:p>
          <a:p>
            <a:pPr lvl="2">
              <a:lnSpc>
                <a:spcPct val="95000"/>
              </a:lnSpc>
              <a:spcBef>
                <a:spcPts val="0"/>
              </a:spcBef>
            </a:pPr>
            <a:r>
              <a:rPr lang="en-US" sz="1800" dirty="0"/>
              <a:t>widespread in all kinds of organizations, throughout history</a:t>
            </a:r>
          </a:p>
          <a:p>
            <a:pPr lvl="2">
              <a:lnSpc>
                <a:spcPct val="95000"/>
              </a:lnSpc>
              <a:spcBef>
                <a:spcPts val="0"/>
              </a:spcBef>
            </a:pPr>
            <a:r>
              <a:rPr lang="en-US" sz="1800" dirty="0"/>
              <a:t>large literature in economics and lots of policy interest, e.g. </a:t>
            </a:r>
            <a:r>
              <a:rPr lang="en-US" sz="1800" dirty="0" err="1"/>
              <a:t>agresults</a:t>
            </a:r>
            <a:r>
              <a:rPr lang="en-US" sz="1800" dirty="0"/>
              <a:t> and NAS panel on U.S. prizes</a:t>
            </a:r>
          </a:p>
        </p:txBody>
      </p:sp>
      <p:sp>
        <p:nvSpPr>
          <p:cNvPr id="6" name="TextBox 2"/>
          <p:cNvSpPr txBox="1"/>
          <p:nvPr/>
        </p:nvSpPr>
        <p:spPr>
          <a:xfrm>
            <a:off x="533400" y="770005"/>
            <a:ext cx="9982200" cy="584775"/>
          </a:xfrm>
          <a:prstGeom prst="rect">
            <a:avLst/>
          </a:prstGeom>
          <a:solidFill>
            <a:schemeClr val="bg1">
              <a:lumMod val="95000"/>
              <a:lumOff val="5000"/>
            </a:schemeClr>
          </a:solidFill>
          <a:ln w="38100">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b="1" dirty="0">
                <a:latin typeface="Calibri"/>
              </a:rPr>
              <a:t>Motivation: why pull mechanisms and prize contests?</a:t>
            </a:r>
          </a:p>
        </p:txBody>
      </p:sp>
      <p:sp>
        <p:nvSpPr>
          <p:cNvPr id="5" name="TextBox 4">
            <a:extLst>
              <a:ext uri="{FF2B5EF4-FFF2-40B4-BE49-F238E27FC236}">
                <a16:creationId xmlns:a16="http://schemas.microsoft.com/office/drawing/2014/main" id="{EF12751A-4885-4D1B-BE01-168B51AB9E2F}"/>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t>motivation </a:t>
            </a:r>
            <a:r>
              <a:rPr lang="en-US" dirty="0">
                <a:solidFill>
                  <a:schemeClr val="bg1">
                    <a:lumMod val="75000"/>
                  </a:schemeClr>
                </a:solidFill>
              </a:rPr>
              <a:t>| lab experiments | field trials | conclusions</a:t>
            </a:r>
          </a:p>
        </p:txBody>
      </p:sp>
    </p:spTree>
    <p:extLst>
      <p:ext uri="{BB962C8B-B14F-4D97-AF65-F5344CB8AC3E}">
        <p14:creationId xmlns:p14="http://schemas.microsoft.com/office/powerpoint/2010/main" val="10043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B2B2B2"/>
                                      </p:to>
                                    </p:animClr>
                                  </p:sub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B2B2B2"/>
                                      </p:to>
                                    </p:animClr>
                                  </p:sub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rgbClr val="B2B2B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10668000" cy="5333999"/>
          </a:xfrm>
        </p:spPr>
        <p:txBody>
          <a:bodyPr>
            <a:noAutofit/>
          </a:bodyPr>
          <a:lstStyle/>
          <a:p>
            <a:pPr>
              <a:lnSpc>
                <a:spcPct val="95000"/>
              </a:lnSpc>
              <a:spcBef>
                <a:spcPts val="0"/>
              </a:spcBef>
            </a:pPr>
            <a:r>
              <a:rPr lang="en-US" sz="2400" dirty="0"/>
              <a:t>Prize competitions typically focus on top performers, in rank order </a:t>
            </a:r>
          </a:p>
          <a:p>
            <a:pPr lvl="1">
              <a:lnSpc>
                <a:spcPct val="95000"/>
              </a:lnSpc>
              <a:spcBef>
                <a:spcPts val="0"/>
              </a:spcBef>
            </a:pPr>
            <a:r>
              <a:rPr lang="en-US" sz="1800" dirty="0"/>
              <a:t>Aim is high-powered incentive (Lazear &amp; Rosen in AER, 1981)</a:t>
            </a:r>
          </a:p>
          <a:p>
            <a:pPr lvl="1">
              <a:lnSpc>
                <a:spcPct val="95000"/>
              </a:lnSpc>
              <a:spcBef>
                <a:spcPts val="0"/>
              </a:spcBef>
            </a:pPr>
            <a:r>
              <a:rPr lang="en-US" sz="1800" dirty="0"/>
              <a:t>“And the winner is…” (McKinsey &amp; Co., 2009)</a:t>
            </a:r>
          </a:p>
          <a:p>
            <a:pPr lvl="1">
              <a:lnSpc>
                <a:spcPct val="95000"/>
              </a:lnSpc>
              <a:spcBef>
                <a:spcPts val="0"/>
              </a:spcBef>
            </a:pPr>
            <a:r>
              <a:rPr lang="en-US" sz="1800" dirty="0"/>
              <a:t>No incentive for lower-ranked outcomes may discourage entry &amp; lower total effort (Brown in JPE, 2011)</a:t>
            </a:r>
          </a:p>
          <a:p>
            <a:pPr>
              <a:lnSpc>
                <a:spcPct val="95000"/>
              </a:lnSpc>
              <a:spcBef>
                <a:spcPts val="1200"/>
              </a:spcBef>
            </a:pPr>
            <a:r>
              <a:rPr lang="en-US" sz="2400" dirty="0"/>
              <a:t>Other competitions reward everyone, in proportion to success</a:t>
            </a:r>
          </a:p>
          <a:p>
            <a:pPr lvl="1">
              <a:lnSpc>
                <a:spcPct val="95000"/>
              </a:lnSpc>
              <a:spcBef>
                <a:spcPts val="0"/>
              </a:spcBef>
            </a:pPr>
            <a:r>
              <a:rPr lang="en-US" sz="1800" dirty="0"/>
              <a:t>“Proportional rewards” is used here to mean that contestants win varying shares of the total reward</a:t>
            </a:r>
          </a:p>
          <a:p>
            <a:pPr lvl="1">
              <a:lnSpc>
                <a:spcPct val="95000"/>
              </a:lnSpc>
              <a:spcBef>
                <a:spcPts val="0"/>
              </a:spcBef>
            </a:pPr>
            <a:r>
              <a:rPr lang="en-US" sz="1800" dirty="0"/>
              <a:t>Examples include portfolio weights in financial markets; bonus pools and ownership shares within firms</a:t>
            </a:r>
          </a:p>
          <a:p>
            <a:pPr lvl="1">
              <a:lnSpc>
                <a:spcPct val="95000"/>
              </a:lnSpc>
              <a:spcBef>
                <a:spcPts val="0"/>
              </a:spcBef>
            </a:pPr>
            <a:r>
              <a:rPr lang="en-US" sz="1800" dirty="0"/>
              <a:t>Like a royalty or commission, but in sponsored contests the total reward is usually fixed</a:t>
            </a:r>
          </a:p>
          <a:p>
            <a:pPr>
              <a:lnSpc>
                <a:spcPct val="95000"/>
              </a:lnSpc>
              <a:spcBef>
                <a:spcPts val="1200"/>
              </a:spcBef>
            </a:pPr>
            <a:r>
              <a:rPr lang="en-US" sz="2400" dirty="0"/>
              <a:t>When might proportionality be useful for contest design? </a:t>
            </a:r>
          </a:p>
          <a:p>
            <a:pPr lvl="1">
              <a:lnSpc>
                <a:spcPct val="95000"/>
              </a:lnSpc>
              <a:spcBef>
                <a:spcPts val="0"/>
              </a:spcBef>
            </a:pPr>
            <a:r>
              <a:rPr lang="en-US" sz="1800" dirty="0"/>
              <a:t>Contest must have a measurable outcome</a:t>
            </a:r>
          </a:p>
          <a:p>
            <a:pPr lvl="1">
              <a:lnSpc>
                <a:spcPct val="95000"/>
              </a:lnSpc>
              <a:spcBef>
                <a:spcPts val="0"/>
              </a:spcBef>
            </a:pPr>
            <a:r>
              <a:rPr lang="en-US" sz="1800" dirty="0"/>
              <a:t>Funder must value all achievements, not just best </a:t>
            </a:r>
          </a:p>
          <a:p>
            <a:pPr lvl="2">
              <a:lnSpc>
                <a:spcPct val="95000"/>
              </a:lnSpc>
              <a:spcBef>
                <a:spcPts val="0"/>
              </a:spcBef>
            </a:pPr>
            <a:r>
              <a:rPr lang="en-US" sz="1600" dirty="0"/>
              <a:t>For proportionality, need a cardinal metric (e.g. quantity or value)</a:t>
            </a:r>
          </a:p>
          <a:p>
            <a:pPr lvl="2">
              <a:lnSpc>
                <a:spcPct val="95000"/>
              </a:lnSpc>
              <a:spcBef>
                <a:spcPts val="0"/>
              </a:spcBef>
            </a:pPr>
            <a:r>
              <a:rPr lang="en-US" sz="1600" dirty="0"/>
              <a:t>Can convert ordinal rank to cardinal percentiles (</a:t>
            </a:r>
            <a:r>
              <a:rPr lang="en-US" sz="1600" dirty="0" err="1"/>
              <a:t>Barlevy</a:t>
            </a:r>
            <a:r>
              <a:rPr lang="en-US" sz="1600" dirty="0"/>
              <a:t> &amp; Neal, AER 2012)</a:t>
            </a:r>
          </a:p>
          <a:p>
            <a:pPr>
              <a:lnSpc>
                <a:spcPct val="95000"/>
              </a:lnSpc>
              <a:spcBef>
                <a:spcPts val="1200"/>
              </a:spcBef>
            </a:pPr>
            <a:r>
              <a:rPr lang="en-US" sz="2400" dirty="0"/>
              <a:t>Why so much focus on top performers?</a:t>
            </a:r>
          </a:p>
          <a:p>
            <a:pPr lvl="1">
              <a:lnSpc>
                <a:spcPct val="95000"/>
              </a:lnSpc>
              <a:spcBef>
                <a:spcPts val="0"/>
              </a:spcBef>
            </a:pPr>
            <a:r>
              <a:rPr lang="en-US" sz="1800" dirty="0"/>
              <a:t>Contests leverage the signaling value of information about success </a:t>
            </a:r>
          </a:p>
          <a:p>
            <a:pPr lvl="1">
              <a:lnSpc>
                <a:spcPct val="95000"/>
              </a:lnSpc>
              <a:spcBef>
                <a:spcPts val="0"/>
              </a:spcBef>
            </a:pPr>
            <a:r>
              <a:rPr lang="en-US" sz="1800" dirty="0"/>
              <a:t>Stories about individual winners are more compelling than stories about data</a:t>
            </a:r>
          </a:p>
          <a:p>
            <a:pPr marL="457200" lvl="1" indent="0">
              <a:lnSpc>
                <a:spcPct val="95000"/>
              </a:lnSpc>
              <a:spcBef>
                <a:spcPts val="0"/>
              </a:spcBef>
              <a:buNone/>
            </a:pPr>
            <a:r>
              <a:rPr lang="en-US" sz="1800" dirty="0"/>
              <a:t>       …but cultural norms may be shifting back towards interest in the whole population</a:t>
            </a:r>
          </a:p>
        </p:txBody>
      </p:sp>
      <p:sp>
        <p:nvSpPr>
          <p:cNvPr id="6" name="TextBox 2"/>
          <p:cNvSpPr txBox="1"/>
          <p:nvPr/>
        </p:nvSpPr>
        <p:spPr>
          <a:xfrm>
            <a:off x="533400" y="770005"/>
            <a:ext cx="9982200" cy="584775"/>
          </a:xfrm>
          <a:prstGeom prst="rect">
            <a:avLst/>
          </a:prstGeom>
          <a:solidFill>
            <a:schemeClr val="bg1">
              <a:lumMod val="95000"/>
              <a:lumOff val="5000"/>
            </a:schemeClr>
          </a:solidFill>
          <a:ln w="38100">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b="1" dirty="0">
                <a:latin typeface="Calibri"/>
              </a:rPr>
              <a:t>Prizes may be winner-take-all, or proportional to success</a:t>
            </a:r>
          </a:p>
        </p:txBody>
      </p:sp>
      <p:sp>
        <p:nvSpPr>
          <p:cNvPr id="5" name="TextBox 4">
            <a:extLst>
              <a:ext uri="{FF2B5EF4-FFF2-40B4-BE49-F238E27FC236}">
                <a16:creationId xmlns:a16="http://schemas.microsoft.com/office/drawing/2014/main" id="{EF12751A-4885-4D1B-BE01-168B51AB9E2F}"/>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t>motivation </a:t>
            </a:r>
            <a:r>
              <a:rPr lang="en-US" dirty="0">
                <a:solidFill>
                  <a:schemeClr val="bg1">
                    <a:lumMod val="75000"/>
                  </a:schemeClr>
                </a:solidFill>
              </a:rPr>
              <a:t>| lab experiments | field trials | conclusions</a:t>
            </a:r>
          </a:p>
        </p:txBody>
      </p:sp>
    </p:spTree>
    <p:extLst>
      <p:ext uri="{BB962C8B-B14F-4D97-AF65-F5344CB8AC3E}">
        <p14:creationId xmlns:p14="http://schemas.microsoft.com/office/powerpoint/2010/main" val="40694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82014"/>
            <a:ext cx="10477500" cy="4953000"/>
          </a:xfrm>
        </p:spPr>
        <p:txBody>
          <a:bodyPr>
            <a:noAutofit/>
          </a:bodyPr>
          <a:lstStyle/>
          <a:p>
            <a:pPr>
              <a:spcBef>
                <a:spcPts val="0"/>
              </a:spcBef>
            </a:pPr>
            <a:r>
              <a:rPr lang="en-US" sz="2400" dirty="0"/>
              <a:t>Lab experiments with students at Purdue</a:t>
            </a:r>
          </a:p>
          <a:p>
            <a:pPr marL="457200" lvl="1" indent="-174625">
              <a:spcBef>
                <a:spcPts val="0"/>
              </a:spcBef>
              <a:buNone/>
            </a:pPr>
            <a:r>
              <a:rPr lang="en-US" sz="1800" dirty="0"/>
              <a:t>Cason, T.N., Masters, W.A. and Sheremeta, R.M., 2010. </a:t>
            </a:r>
            <a:r>
              <a:rPr lang="en-US" sz="1800" u="sng" dirty="0">
                <a:hlinkClick r:id="rId3">
                  <a:extLst>
                    <a:ext uri="{A12FA001-AC4F-418D-AE19-62706E023703}">
                      <ahyp:hlinkClr xmlns:ahyp="http://schemas.microsoft.com/office/drawing/2018/hyperlinkcolor" val="tx"/>
                    </a:ext>
                  </a:extLst>
                </a:hlinkClick>
              </a:rPr>
              <a:t>Entry into winner-take-all and proportional-prize contests: An experimental study</a:t>
            </a:r>
            <a:r>
              <a:rPr lang="en-US" sz="1800" dirty="0"/>
              <a:t>. </a:t>
            </a:r>
            <a:r>
              <a:rPr lang="en-US" sz="1800" i="1" dirty="0"/>
              <a:t>Journal of Public Economics</a:t>
            </a:r>
            <a:r>
              <a:rPr lang="en-US" sz="1800" dirty="0"/>
              <a:t>, </a:t>
            </a:r>
            <a:r>
              <a:rPr lang="en-US" sz="1800" i="1" dirty="0"/>
              <a:t>94</a:t>
            </a:r>
            <a:r>
              <a:rPr lang="en-US" sz="1800" dirty="0"/>
              <a:t>(9-10), pp.604-611. </a:t>
            </a:r>
          </a:p>
          <a:p>
            <a:pPr marL="457200" lvl="1" indent="-174625">
              <a:spcBef>
                <a:spcPts val="0"/>
              </a:spcBef>
              <a:buNone/>
            </a:pPr>
            <a:r>
              <a:rPr lang="en-US" sz="1800" dirty="0">
                <a:solidFill>
                  <a:schemeClr val="bg2">
                    <a:lumMod val="50000"/>
                  </a:schemeClr>
                </a:solidFill>
              </a:rPr>
              <a:t>	(Solving math problems -- real effort, with unobservable skill)</a:t>
            </a:r>
          </a:p>
          <a:p>
            <a:pPr marL="457200" lvl="1" indent="-174625">
              <a:spcBef>
                <a:spcPts val="0"/>
              </a:spcBef>
              <a:buNone/>
            </a:pPr>
            <a:r>
              <a:rPr lang="en-US" sz="1800" dirty="0"/>
              <a:t>Cason, T.N., Masters, W.A. and Sheremeta, R.M., 2018. </a:t>
            </a:r>
            <a:r>
              <a:rPr lang="en-US" sz="1800" dirty="0">
                <a:hlinkClick r:id="rId4">
                  <a:extLst>
                    <a:ext uri="{A12FA001-AC4F-418D-AE19-62706E023703}">
                      <ahyp:hlinkClr xmlns:ahyp="http://schemas.microsoft.com/office/drawing/2018/hyperlinkcolor" val="tx"/>
                    </a:ext>
                  </a:extLst>
                </a:hlinkClick>
              </a:rPr>
              <a:t>Winner-take-all and proportional-prize contests: theory and experimental results</a:t>
            </a:r>
            <a:r>
              <a:rPr lang="en-US" sz="1800" dirty="0"/>
              <a:t>. </a:t>
            </a:r>
            <a:r>
              <a:rPr lang="en-US" sz="1800" i="1" dirty="0"/>
              <a:t>Journal of Economic Behavior &amp; Organization, </a:t>
            </a:r>
            <a:r>
              <a:rPr lang="en-US" sz="1800" dirty="0"/>
              <a:t>in press. </a:t>
            </a:r>
          </a:p>
          <a:p>
            <a:pPr marL="457200" lvl="1" indent="-174625">
              <a:spcBef>
                <a:spcPts val="0"/>
              </a:spcBef>
              <a:buNone/>
            </a:pPr>
            <a:r>
              <a:rPr lang="en-US" sz="1800" dirty="0">
                <a:solidFill>
                  <a:schemeClr val="bg2">
                    <a:lumMod val="50000"/>
                  </a:schemeClr>
                </a:solidFill>
              </a:rPr>
              <a:t>	(Investing cash to win rewards -- chosen effort, with unique Nash equilibrium)</a:t>
            </a:r>
          </a:p>
          <a:p>
            <a:pPr>
              <a:spcBef>
                <a:spcPts val="1200"/>
              </a:spcBef>
            </a:pPr>
            <a:r>
              <a:rPr lang="en-US" sz="2400" dirty="0"/>
              <a:t>Field trials with childcare workers in India</a:t>
            </a:r>
          </a:p>
          <a:p>
            <a:pPr marL="457200" lvl="1" indent="-174625">
              <a:spcBef>
                <a:spcPts val="0"/>
              </a:spcBef>
              <a:buNone/>
            </a:pPr>
            <a:r>
              <a:rPr lang="en-US" sz="1800" dirty="0"/>
              <a:t>Singh, P. and Masters, W.A., 2017. </a:t>
            </a:r>
            <a:r>
              <a:rPr lang="en-US" sz="1800" dirty="0">
                <a:hlinkClick r:id="rId5">
                  <a:extLst>
                    <a:ext uri="{A12FA001-AC4F-418D-AE19-62706E023703}">
                      <ahyp:hlinkClr xmlns:ahyp="http://schemas.microsoft.com/office/drawing/2018/hyperlinkcolor" val="tx"/>
                    </a:ext>
                  </a:extLst>
                </a:hlinkClick>
              </a:rPr>
              <a:t>Impact of caregiver incentives on child health: Evidence from an experiment with Anganwadi workers in India</a:t>
            </a:r>
            <a:r>
              <a:rPr lang="en-US" sz="1800" dirty="0"/>
              <a:t>. </a:t>
            </a:r>
            <a:r>
              <a:rPr lang="en-US" sz="1800" i="1" dirty="0"/>
              <a:t>Journal of Health Economics</a:t>
            </a:r>
            <a:r>
              <a:rPr lang="en-US" sz="1800" dirty="0"/>
              <a:t>, </a:t>
            </a:r>
            <a:r>
              <a:rPr lang="en-US" sz="1800" i="1" dirty="0"/>
              <a:t>55</a:t>
            </a:r>
            <a:r>
              <a:rPr lang="en-US" sz="1800" dirty="0"/>
              <a:t>, pp.219-231.  </a:t>
            </a:r>
          </a:p>
          <a:p>
            <a:pPr marL="457200" lvl="1" indent="0">
              <a:spcBef>
                <a:spcPts val="0"/>
              </a:spcBef>
              <a:buNone/>
            </a:pPr>
            <a:r>
              <a:rPr lang="en-US" sz="1800" dirty="0">
                <a:solidFill>
                  <a:schemeClr val="bg1">
                    <a:lumMod val="50000"/>
                  </a:schemeClr>
                </a:solidFill>
              </a:rPr>
              <a:t>(Benchmarking performance pay versus unconditional bonus)</a:t>
            </a:r>
            <a:endParaRPr lang="en-US" sz="2000" dirty="0">
              <a:solidFill>
                <a:schemeClr val="bg1">
                  <a:lumMod val="50000"/>
                </a:schemeClr>
              </a:solidFill>
            </a:endParaRPr>
          </a:p>
          <a:p>
            <a:pPr marL="457200" lvl="1" indent="-58738">
              <a:spcBef>
                <a:spcPts val="0"/>
              </a:spcBef>
              <a:buNone/>
            </a:pPr>
            <a:r>
              <a:rPr lang="en-US" sz="1800" dirty="0"/>
              <a:t>Singh, P. and Masters, W.A., 2018. </a:t>
            </a:r>
            <a:r>
              <a:rPr lang="en-US" sz="1800" dirty="0">
                <a:hlinkClick r:id="rId6">
                  <a:extLst>
                    <a:ext uri="{A12FA001-AC4F-418D-AE19-62706E023703}">
                      <ahyp:hlinkClr xmlns:ahyp="http://schemas.microsoft.com/office/drawing/2018/hyperlinkcolor" val="tx"/>
                    </a:ext>
                  </a:extLst>
                </a:hlinkClick>
              </a:rPr>
              <a:t>Performance bonuses in the public sector: Winner-take-all prizes versus proportional payments to reduce child malnutrition in India</a:t>
            </a:r>
            <a:r>
              <a:rPr lang="en-US" sz="1800" dirty="0"/>
              <a:t>. </a:t>
            </a:r>
            <a:r>
              <a:rPr lang="en-US" sz="1800" i="1" dirty="0"/>
              <a:t>J. of Development Econ.,</a:t>
            </a:r>
            <a:r>
              <a:rPr lang="en-US" sz="1800" dirty="0"/>
              <a:t> in press.</a:t>
            </a:r>
          </a:p>
          <a:p>
            <a:pPr marL="457200" lvl="1" indent="-58738">
              <a:spcBef>
                <a:spcPts val="0"/>
              </a:spcBef>
              <a:buNone/>
            </a:pPr>
            <a:r>
              <a:rPr lang="en-US" sz="1800" dirty="0">
                <a:solidFill>
                  <a:schemeClr val="bg1">
                    <a:lumMod val="50000"/>
                  </a:schemeClr>
                </a:solidFill>
              </a:rPr>
              <a:t>(Direct comparison of proportional versus winner-take-all contest)</a:t>
            </a:r>
            <a:endParaRPr lang="en-US" sz="1800" dirty="0">
              <a:solidFill>
                <a:schemeClr val="bg2">
                  <a:lumMod val="50000"/>
                </a:schemeClr>
              </a:solidFill>
            </a:endParaRPr>
          </a:p>
          <a:p>
            <a:pPr>
              <a:spcBef>
                <a:spcPts val="1200"/>
              </a:spcBef>
            </a:pPr>
            <a:r>
              <a:rPr lang="en-US" sz="2400" dirty="0"/>
              <a:t>Conclusions</a:t>
            </a:r>
            <a:endParaRPr lang="en-US" sz="2000" dirty="0"/>
          </a:p>
          <a:p>
            <a:endParaRPr lang="en-US" sz="2400" dirty="0"/>
          </a:p>
        </p:txBody>
      </p:sp>
      <p:sp>
        <p:nvSpPr>
          <p:cNvPr id="6" name="TextBox 2"/>
          <p:cNvSpPr txBox="1"/>
          <p:nvPr/>
        </p:nvSpPr>
        <p:spPr>
          <a:xfrm>
            <a:off x="685799" y="883622"/>
            <a:ext cx="11125200" cy="584775"/>
          </a:xfrm>
          <a:prstGeom prst="rect">
            <a:avLst/>
          </a:prstGeom>
          <a:solidFill>
            <a:schemeClr val="bg1">
              <a:lumMod val="95000"/>
              <a:lumOff val="5000"/>
            </a:schemeClr>
          </a:solidFill>
          <a:ln w="38100">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b="1" dirty="0">
                <a:latin typeface="+mj-lt"/>
              </a:rPr>
              <a:t>Evidence on proportional rewards versus winner-take-all prizes</a:t>
            </a:r>
          </a:p>
        </p:txBody>
      </p:sp>
      <p:sp>
        <p:nvSpPr>
          <p:cNvPr id="5" name="TextBox 4">
            <a:extLst>
              <a:ext uri="{FF2B5EF4-FFF2-40B4-BE49-F238E27FC236}">
                <a16:creationId xmlns:a16="http://schemas.microsoft.com/office/drawing/2014/main" id="{59BA353C-A141-453E-B227-C9662E42FEBF}"/>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t>motivation </a:t>
            </a:r>
            <a:r>
              <a:rPr lang="en-US" dirty="0">
                <a:solidFill>
                  <a:schemeClr val="bg1">
                    <a:lumMod val="75000"/>
                  </a:schemeClr>
                </a:solidFill>
              </a:rPr>
              <a:t>| lab experiments | field trials | conclusions</a:t>
            </a:r>
          </a:p>
        </p:txBody>
      </p:sp>
    </p:spTree>
    <p:extLst>
      <p:ext uri="{BB962C8B-B14F-4D97-AF65-F5344CB8AC3E}">
        <p14:creationId xmlns:p14="http://schemas.microsoft.com/office/powerpoint/2010/main" val="1737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ED7B18-F689-4F48-9449-74C155344438}"/>
              </a:ext>
            </a:extLst>
          </p:cNvPr>
          <p:cNvSpPr/>
          <p:nvPr/>
        </p:nvSpPr>
        <p:spPr>
          <a:xfrm>
            <a:off x="1752600" y="5456628"/>
            <a:ext cx="8739389" cy="27792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558CA-425C-4C6B-91B1-2376B627FB3C}"/>
              </a:ext>
            </a:extLst>
          </p:cNvPr>
          <p:cNvSpPr/>
          <p:nvPr/>
        </p:nvSpPr>
        <p:spPr>
          <a:xfrm>
            <a:off x="6969616" y="5185031"/>
            <a:ext cx="3545983" cy="32417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9C8716-88A7-41B0-90A7-8DAC195B3E0E}"/>
              </a:ext>
            </a:extLst>
          </p:cNvPr>
          <p:cNvSpPr/>
          <p:nvPr/>
        </p:nvSpPr>
        <p:spPr>
          <a:xfrm>
            <a:off x="1752600" y="5734550"/>
            <a:ext cx="8739389" cy="28417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B602A6-29F6-450A-A827-85778DFBC7C5}"/>
              </a:ext>
            </a:extLst>
          </p:cNvPr>
          <p:cNvSpPr/>
          <p:nvPr/>
        </p:nvSpPr>
        <p:spPr>
          <a:xfrm>
            <a:off x="1752600" y="3718679"/>
            <a:ext cx="8915400" cy="3139321"/>
          </a:xfrm>
          <a:prstGeom prst="rect">
            <a:avLst/>
          </a:prstGeom>
        </p:spPr>
        <p:txBody>
          <a:bodyPr wrap="square">
            <a:spAutoFit/>
          </a:bodyPr>
          <a:lstStyle/>
          <a:p>
            <a:r>
              <a:rPr lang="en-US" b="1" dirty="0">
                <a:latin typeface="Georgia" panose="02040502050405020303" pitchFamily="18" charset="0"/>
              </a:rPr>
              <a:t>Abstract</a:t>
            </a:r>
          </a:p>
          <a:p>
            <a:r>
              <a:rPr lang="en-US" dirty="0">
                <a:latin typeface="Georgia" panose="02040502050405020303" pitchFamily="18" charset="0"/>
              </a:rPr>
              <a:t>This experiment compares the performance of two contest designs: a standard winner-take-all tournament with a single fixed prize, and a novel proportional-payment design in which that same prize is divided among contestants by their share of total achievement. We find that proportional prizes elicit more entry and more total achievement than the winner-take-all tournament. The proportional-prize contest performs better by limiting the degree to which heterogeneity among contestants discourages weaker entrants, without altering the performance of stronger entrants. These findings could inform the design of contests for technological and other improvements, which are widely used by governments and philanthropic donors to elicit more effort on targeted economic and technological development activities.</a:t>
            </a:r>
          </a:p>
        </p:txBody>
      </p:sp>
      <p:sp>
        <p:nvSpPr>
          <p:cNvPr id="9" name="Title 1"/>
          <p:cNvSpPr>
            <a:spLocks noGrp="1"/>
          </p:cNvSpPr>
          <p:nvPr>
            <p:ph type="title"/>
          </p:nvPr>
        </p:nvSpPr>
        <p:spPr>
          <a:xfrm>
            <a:off x="457200" y="794047"/>
            <a:ext cx="11734800" cy="963762"/>
          </a:xfrm>
        </p:spPr>
        <p:txBody>
          <a:bodyPr/>
          <a:lstStyle/>
          <a:p>
            <a:r>
              <a:rPr lang="en-US" sz="3200" b="1" dirty="0"/>
              <a:t>A lab experiment with real effort:  </a:t>
            </a:r>
            <a:br>
              <a:rPr lang="en-US" sz="3200" b="1" dirty="0"/>
            </a:br>
            <a:r>
              <a:rPr lang="en-US" sz="3200" b="1" dirty="0"/>
              <a:t>Can proportional rewards attract more entrants, and more success?</a:t>
            </a:r>
          </a:p>
        </p:txBody>
      </p:sp>
      <p:sp>
        <p:nvSpPr>
          <p:cNvPr id="8" name="TextBox 7">
            <a:extLst>
              <a:ext uri="{FF2B5EF4-FFF2-40B4-BE49-F238E27FC236}">
                <a16:creationId xmlns:a16="http://schemas.microsoft.com/office/drawing/2014/main" id="{A9C4FBB8-84F1-4FED-A3FA-091C692DADEB}"/>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a:t>
            </a:r>
            <a:r>
              <a:rPr lang="en-US" dirty="0"/>
              <a:t>lab experiments </a:t>
            </a:r>
            <a:r>
              <a:rPr lang="en-US" dirty="0">
                <a:solidFill>
                  <a:schemeClr val="bg1">
                    <a:lumMod val="75000"/>
                  </a:schemeClr>
                </a:solidFill>
              </a:rPr>
              <a:t>| field trials | conclusions</a:t>
            </a:r>
          </a:p>
        </p:txBody>
      </p:sp>
      <p:pic>
        <p:nvPicPr>
          <p:cNvPr id="6" name="Picture 5">
            <a:extLst>
              <a:ext uri="{FF2B5EF4-FFF2-40B4-BE49-F238E27FC236}">
                <a16:creationId xmlns:a16="http://schemas.microsoft.com/office/drawing/2014/main" id="{86DA2BC5-25B4-4664-B158-BFDE5275418E}"/>
              </a:ext>
            </a:extLst>
          </p:cNvPr>
          <p:cNvPicPr>
            <a:picLocks noChangeAspect="1"/>
          </p:cNvPicPr>
          <p:nvPr/>
        </p:nvPicPr>
        <p:blipFill rotWithShape="1">
          <a:blip r:embed="rId3"/>
          <a:srcRect t="1241" b="85462"/>
          <a:stretch/>
        </p:blipFill>
        <p:spPr>
          <a:xfrm>
            <a:off x="1636889" y="1781851"/>
            <a:ext cx="7915275" cy="1067854"/>
          </a:xfrm>
          <a:prstGeom prst="rect">
            <a:avLst/>
          </a:prstGeom>
        </p:spPr>
      </p:pic>
      <p:pic>
        <p:nvPicPr>
          <p:cNvPr id="15" name="Picture 14">
            <a:extLst>
              <a:ext uri="{FF2B5EF4-FFF2-40B4-BE49-F238E27FC236}">
                <a16:creationId xmlns:a16="http://schemas.microsoft.com/office/drawing/2014/main" id="{27DF9A4D-0B76-46B7-9E2B-50B273167329}"/>
              </a:ext>
            </a:extLst>
          </p:cNvPr>
          <p:cNvPicPr>
            <a:picLocks noChangeAspect="1"/>
          </p:cNvPicPr>
          <p:nvPr/>
        </p:nvPicPr>
        <p:blipFill rotWithShape="1">
          <a:blip r:embed="rId3"/>
          <a:srcRect t="20017" b="69251"/>
          <a:stretch/>
        </p:blipFill>
        <p:spPr>
          <a:xfrm>
            <a:off x="1652988" y="2873747"/>
            <a:ext cx="7915275" cy="861831"/>
          </a:xfrm>
          <a:prstGeom prst="rect">
            <a:avLst/>
          </a:prstGeom>
        </p:spPr>
      </p:pic>
    </p:spTree>
    <p:extLst>
      <p:ext uri="{BB962C8B-B14F-4D97-AF65-F5344CB8AC3E}">
        <p14:creationId xmlns:p14="http://schemas.microsoft.com/office/powerpoint/2010/main" val="17811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DB794EF-FDE1-4319-BEAF-7DAEE78165E6}"/>
              </a:ext>
            </a:extLst>
          </p:cNvPr>
          <p:cNvPicPr>
            <a:picLocks noChangeAspect="1"/>
          </p:cNvPicPr>
          <p:nvPr/>
        </p:nvPicPr>
        <p:blipFill rotWithShape="1">
          <a:blip r:embed="rId3"/>
          <a:srcRect t="16716" b="48897"/>
          <a:stretch/>
        </p:blipFill>
        <p:spPr>
          <a:xfrm>
            <a:off x="3498460" y="2482572"/>
            <a:ext cx="7468247" cy="1310280"/>
          </a:xfrm>
          <a:prstGeom prst="rect">
            <a:avLst/>
          </a:prstGeom>
        </p:spPr>
      </p:pic>
      <p:grpSp>
        <p:nvGrpSpPr>
          <p:cNvPr id="45" name="Group 44">
            <a:extLst>
              <a:ext uri="{FF2B5EF4-FFF2-40B4-BE49-F238E27FC236}">
                <a16:creationId xmlns:a16="http://schemas.microsoft.com/office/drawing/2014/main" id="{98632263-3134-4696-BE2F-33F387232709}"/>
              </a:ext>
            </a:extLst>
          </p:cNvPr>
          <p:cNvGrpSpPr/>
          <p:nvPr/>
        </p:nvGrpSpPr>
        <p:grpSpPr>
          <a:xfrm>
            <a:off x="3500046" y="3792792"/>
            <a:ext cx="7448524" cy="1213716"/>
            <a:chOff x="3500046" y="3794874"/>
            <a:chExt cx="7448524" cy="1213716"/>
          </a:xfrm>
        </p:grpSpPr>
        <p:pic>
          <p:nvPicPr>
            <p:cNvPr id="40" name="Picture 39">
              <a:extLst>
                <a:ext uri="{FF2B5EF4-FFF2-40B4-BE49-F238E27FC236}">
                  <a16:creationId xmlns:a16="http://schemas.microsoft.com/office/drawing/2014/main" id="{C6DDB2E0-415C-48A4-8770-3D687F29DA02}"/>
                </a:ext>
              </a:extLst>
            </p:cNvPr>
            <p:cNvPicPr>
              <a:picLocks noChangeAspect="1"/>
            </p:cNvPicPr>
            <p:nvPr/>
          </p:nvPicPr>
          <p:blipFill rotWithShape="1">
            <a:blip r:embed="rId4"/>
            <a:srcRect l="-344" t="10433" r="344" b="11812"/>
            <a:stretch/>
          </p:blipFill>
          <p:spPr>
            <a:xfrm>
              <a:off x="3500046" y="4307010"/>
              <a:ext cx="7448524" cy="701580"/>
            </a:xfrm>
            <a:prstGeom prst="rect">
              <a:avLst/>
            </a:prstGeom>
            <a:ln>
              <a:noFill/>
            </a:ln>
          </p:spPr>
        </p:pic>
        <p:sp>
          <p:nvSpPr>
            <p:cNvPr id="43" name="TextBox 42">
              <a:extLst>
                <a:ext uri="{FF2B5EF4-FFF2-40B4-BE49-F238E27FC236}">
                  <a16:creationId xmlns:a16="http://schemas.microsoft.com/office/drawing/2014/main" id="{E0D90C79-49EA-4BCD-AE3D-15F52C80A8B0}"/>
                </a:ext>
              </a:extLst>
            </p:cNvPr>
            <p:cNvSpPr txBox="1"/>
            <p:nvPr/>
          </p:nvSpPr>
          <p:spPr>
            <a:xfrm>
              <a:off x="3562482" y="3794874"/>
              <a:ext cx="7294408" cy="523220"/>
            </a:xfrm>
            <a:prstGeom prst="rect">
              <a:avLst/>
            </a:prstGeom>
            <a:solidFill>
              <a:srgbClr val="E7E7E8"/>
            </a:solidFill>
            <a:ln>
              <a:noFill/>
            </a:ln>
          </p:spPr>
          <p:txBody>
            <a:bodyPr wrap="square" rtlCol="0" anchor="b">
              <a:spAutoFit/>
            </a:bodyPr>
            <a:lstStyle/>
            <a:p>
              <a:endParaRPr lang="en-US" sz="1400" b="1" dirty="0">
                <a:solidFill>
                  <a:schemeClr val="bg2">
                    <a:lumMod val="25000"/>
                  </a:schemeClr>
                </a:solidFill>
                <a:latin typeface="Georgia" panose="02040502050405020303" pitchFamily="18" charset="0"/>
              </a:endParaRPr>
            </a:p>
            <a:p>
              <a:r>
                <a:rPr lang="en-US" sz="1400" b="1" dirty="0">
                  <a:solidFill>
                    <a:schemeClr val="bg2">
                      <a:lumMod val="25000"/>
                    </a:schemeClr>
                  </a:solidFill>
                  <a:latin typeface="Georgia" panose="02040502050405020303" pitchFamily="18" charset="0"/>
                </a:rPr>
                <a:t>Winner-take-all contests (one winner)</a:t>
              </a:r>
            </a:p>
          </p:txBody>
        </p:sp>
      </p:grpSp>
      <p:grpSp>
        <p:nvGrpSpPr>
          <p:cNvPr id="42" name="Group 41">
            <a:extLst>
              <a:ext uri="{FF2B5EF4-FFF2-40B4-BE49-F238E27FC236}">
                <a16:creationId xmlns:a16="http://schemas.microsoft.com/office/drawing/2014/main" id="{4C2CBD6E-7352-4914-9E16-C16E72A0F73C}"/>
              </a:ext>
            </a:extLst>
          </p:cNvPr>
          <p:cNvGrpSpPr/>
          <p:nvPr/>
        </p:nvGrpSpPr>
        <p:grpSpPr>
          <a:xfrm>
            <a:off x="3505200" y="5004516"/>
            <a:ext cx="7468247" cy="1433264"/>
            <a:chOff x="3505200" y="5004516"/>
            <a:chExt cx="7468247" cy="1433264"/>
          </a:xfrm>
        </p:grpSpPr>
        <p:pic>
          <p:nvPicPr>
            <p:cNvPr id="41" name="Picture 40">
              <a:extLst>
                <a:ext uri="{FF2B5EF4-FFF2-40B4-BE49-F238E27FC236}">
                  <a16:creationId xmlns:a16="http://schemas.microsoft.com/office/drawing/2014/main" id="{5FA386A5-38E5-4066-A27A-525285FDFF59}"/>
                </a:ext>
              </a:extLst>
            </p:cNvPr>
            <p:cNvPicPr>
              <a:picLocks noChangeAspect="1"/>
            </p:cNvPicPr>
            <p:nvPr/>
          </p:nvPicPr>
          <p:blipFill>
            <a:blip r:embed="rId5"/>
            <a:stretch>
              <a:fillRect/>
            </a:stretch>
          </p:blipFill>
          <p:spPr>
            <a:xfrm>
              <a:off x="3505200" y="5517204"/>
              <a:ext cx="7468247" cy="920576"/>
            </a:xfrm>
            <a:prstGeom prst="rect">
              <a:avLst/>
            </a:prstGeom>
          </p:spPr>
        </p:pic>
        <p:sp>
          <p:nvSpPr>
            <p:cNvPr id="44" name="TextBox 43">
              <a:extLst>
                <a:ext uri="{FF2B5EF4-FFF2-40B4-BE49-F238E27FC236}">
                  <a16:creationId xmlns:a16="http://schemas.microsoft.com/office/drawing/2014/main" id="{47F4D5F9-C714-4FA1-B3CE-B988F9FB789E}"/>
                </a:ext>
              </a:extLst>
            </p:cNvPr>
            <p:cNvSpPr txBox="1"/>
            <p:nvPr/>
          </p:nvSpPr>
          <p:spPr>
            <a:xfrm>
              <a:off x="3580914" y="5004516"/>
              <a:ext cx="7275976" cy="523220"/>
            </a:xfrm>
            <a:prstGeom prst="rect">
              <a:avLst/>
            </a:prstGeom>
            <a:solidFill>
              <a:srgbClr val="E7E7E8"/>
            </a:solidFill>
          </p:spPr>
          <p:txBody>
            <a:bodyPr wrap="square" rtlCol="0" anchor="b">
              <a:spAutoFit/>
            </a:bodyPr>
            <a:lstStyle/>
            <a:p>
              <a:endParaRPr lang="en-US" sz="1400" b="1" dirty="0">
                <a:solidFill>
                  <a:schemeClr val="bg2">
                    <a:lumMod val="25000"/>
                  </a:schemeClr>
                </a:solidFill>
                <a:latin typeface="Georgia" panose="02040502050405020303" pitchFamily="18" charset="0"/>
              </a:endParaRPr>
            </a:p>
            <a:p>
              <a:r>
                <a:rPr lang="en-US" sz="1400" b="1" dirty="0">
                  <a:solidFill>
                    <a:schemeClr val="bg2">
                      <a:lumMod val="25000"/>
                    </a:schemeClr>
                  </a:solidFill>
                  <a:latin typeface="Georgia" panose="02040502050405020303" pitchFamily="18" charset="0"/>
                </a:rPr>
                <a:t>Proportional reward contests (share of correct answers)</a:t>
              </a:r>
            </a:p>
          </p:txBody>
        </p:sp>
      </p:grpSp>
      <p:sp>
        <p:nvSpPr>
          <p:cNvPr id="6" name="Title 1"/>
          <p:cNvSpPr txBox="1">
            <a:spLocks/>
          </p:cNvSpPr>
          <p:nvPr/>
        </p:nvSpPr>
        <p:spPr bwMode="auto">
          <a:xfrm>
            <a:off x="449148" y="838200"/>
            <a:ext cx="11541083"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lnSpc>
                <a:spcPct val="90000"/>
              </a:lnSpc>
            </a:pPr>
            <a:r>
              <a:rPr lang="en-US" sz="3200" b="1" dirty="0">
                <a:solidFill>
                  <a:schemeClr val="tx1"/>
                </a:solidFill>
              </a:rPr>
              <a:t>Using students’ performance on unfamiliar arithmetic problems, we find that initial success drove willingness to compete</a:t>
            </a:r>
          </a:p>
        </p:txBody>
      </p:sp>
      <p:sp>
        <p:nvSpPr>
          <p:cNvPr id="13" name="TextBox 12">
            <a:extLst>
              <a:ext uri="{FF2B5EF4-FFF2-40B4-BE49-F238E27FC236}">
                <a16:creationId xmlns:a16="http://schemas.microsoft.com/office/drawing/2014/main" id="{5618E57B-A5CC-4450-92E4-F983F8D64021}"/>
              </a:ext>
            </a:extLst>
          </p:cNvPr>
          <p:cNvSpPr txBox="1"/>
          <p:nvPr/>
        </p:nvSpPr>
        <p:spPr>
          <a:xfrm>
            <a:off x="3568166" y="3511404"/>
            <a:ext cx="1119093" cy="264688"/>
          </a:xfrm>
          <a:prstGeom prst="rect">
            <a:avLst/>
          </a:prstGeom>
          <a:solidFill>
            <a:srgbClr val="E7E7E8"/>
          </a:solidFill>
        </p:spPr>
        <p:txBody>
          <a:bodyPr wrap="square" rtlCol="0">
            <a:spAutoFit/>
          </a:bodyPr>
          <a:lstStyle/>
          <a:p>
            <a:pPr>
              <a:lnSpc>
                <a:spcPct val="80000"/>
              </a:lnSpc>
            </a:pPr>
            <a:r>
              <a:rPr lang="en-US" sz="1400" dirty="0">
                <a:solidFill>
                  <a:schemeClr val="bg2">
                    <a:lumMod val="25000"/>
                  </a:schemeClr>
                </a:solidFill>
                <a:latin typeface="Georgia" panose="02040502050405020303" pitchFamily="18" charset="0"/>
              </a:rPr>
              <a:t>Piece rate</a:t>
            </a:r>
          </a:p>
        </p:txBody>
      </p:sp>
      <p:sp>
        <p:nvSpPr>
          <p:cNvPr id="21" name="Oval 20">
            <a:extLst>
              <a:ext uri="{FF2B5EF4-FFF2-40B4-BE49-F238E27FC236}">
                <a16:creationId xmlns:a16="http://schemas.microsoft.com/office/drawing/2014/main" id="{DF1D24A9-D161-45DB-8B2D-521875B24DF9}"/>
              </a:ext>
            </a:extLst>
          </p:cNvPr>
          <p:cNvSpPr/>
          <p:nvPr/>
        </p:nvSpPr>
        <p:spPr>
          <a:xfrm>
            <a:off x="4697070" y="4306044"/>
            <a:ext cx="568647" cy="182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249D058-FA35-4E8D-9837-0E84F1A40AEC}"/>
              </a:ext>
            </a:extLst>
          </p:cNvPr>
          <p:cNvSpPr/>
          <p:nvPr/>
        </p:nvSpPr>
        <p:spPr>
          <a:xfrm>
            <a:off x="4632644" y="5533353"/>
            <a:ext cx="622722" cy="237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B3812D4-D9DB-427E-ACD1-CDAD46F93D91}"/>
              </a:ext>
            </a:extLst>
          </p:cNvPr>
          <p:cNvSpPr/>
          <p:nvPr/>
        </p:nvSpPr>
        <p:spPr>
          <a:xfrm>
            <a:off x="6500386" y="4277672"/>
            <a:ext cx="602307" cy="2307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281DF27-B50F-4372-8619-2D7C009F2749}"/>
              </a:ext>
            </a:extLst>
          </p:cNvPr>
          <p:cNvSpPr/>
          <p:nvPr/>
        </p:nvSpPr>
        <p:spPr>
          <a:xfrm>
            <a:off x="6429340" y="5543380"/>
            <a:ext cx="659583" cy="237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590AE56-3B27-423A-BABC-67A757590B14}"/>
              </a:ext>
            </a:extLst>
          </p:cNvPr>
          <p:cNvSpPr/>
          <p:nvPr/>
        </p:nvSpPr>
        <p:spPr>
          <a:xfrm>
            <a:off x="9115407" y="4276059"/>
            <a:ext cx="602307" cy="230778"/>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33" name="Oval 32">
            <a:extLst>
              <a:ext uri="{FF2B5EF4-FFF2-40B4-BE49-F238E27FC236}">
                <a16:creationId xmlns:a16="http://schemas.microsoft.com/office/drawing/2014/main" id="{64B3F530-545D-47FB-8601-33B79DD3AC75}"/>
              </a:ext>
            </a:extLst>
          </p:cNvPr>
          <p:cNvSpPr/>
          <p:nvPr/>
        </p:nvSpPr>
        <p:spPr>
          <a:xfrm>
            <a:off x="9086768" y="5528236"/>
            <a:ext cx="659583" cy="2370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8" name="Freeform: Shape 27">
            <a:extLst>
              <a:ext uri="{FF2B5EF4-FFF2-40B4-BE49-F238E27FC236}">
                <a16:creationId xmlns:a16="http://schemas.microsoft.com/office/drawing/2014/main" id="{BC2DC226-4215-464C-8DC6-5962E0A13A78}"/>
              </a:ext>
            </a:extLst>
          </p:cNvPr>
          <p:cNvSpPr/>
          <p:nvPr/>
        </p:nvSpPr>
        <p:spPr>
          <a:xfrm rot="513920">
            <a:off x="7016787" y="4440618"/>
            <a:ext cx="135622" cy="1139983"/>
          </a:xfrm>
          <a:custGeom>
            <a:avLst/>
            <a:gdLst>
              <a:gd name="connsiteX0" fmla="*/ 0 w 168222"/>
              <a:gd name="connsiteY0" fmla="*/ 0 h 785611"/>
              <a:gd name="connsiteX1" fmla="*/ 167425 w 168222"/>
              <a:gd name="connsiteY1" fmla="*/ 386366 h 785611"/>
              <a:gd name="connsiteX2" fmla="*/ 51516 w 168222"/>
              <a:gd name="connsiteY2" fmla="*/ 785611 h 785611"/>
            </a:gdLst>
            <a:ahLst/>
            <a:cxnLst>
              <a:cxn ang="0">
                <a:pos x="connsiteX0" y="connsiteY0"/>
              </a:cxn>
              <a:cxn ang="0">
                <a:pos x="connsiteX1" y="connsiteY1"/>
              </a:cxn>
              <a:cxn ang="0">
                <a:pos x="connsiteX2" y="connsiteY2"/>
              </a:cxn>
            </a:cxnLst>
            <a:rect l="l" t="t" r="r" b="b"/>
            <a:pathLst>
              <a:path w="168222" h="785611">
                <a:moveTo>
                  <a:pt x="0" y="0"/>
                </a:moveTo>
                <a:cubicBezTo>
                  <a:pt x="79419" y="127715"/>
                  <a:pt x="158839" y="255431"/>
                  <a:pt x="167425" y="386366"/>
                </a:cubicBezTo>
                <a:cubicBezTo>
                  <a:pt x="176011" y="517301"/>
                  <a:pt x="113763" y="651456"/>
                  <a:pt x="51516" y="785611"/>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B00DB13-3423-4618-9EC7-8802AEBE693B}"/>
              </a:ext>
            </a:extLst>
          </p:cNvPr>
          <p:cNvSpPr/>
          <p:nvPr/>
        </p:nvSpPr>
        <p:spPr>
          <a:xfrm rot="193102">
            <a:off x="9705320" y="4492736"/>
            <a:ext cx="176215" cy="1083831"/>
          </a:xfrm>
          <a:custGeom>
            <a:avLst/>
            <a:gdLst>
              <a:gd name="connsiteX0" fmla="*/ 0 w 168222"/>
              <a:gd name="connsiteY0" fmla="*/ 0 h 785611"/>
              <a:gd name="connsiteX1" fmla="*/ 167425 w 168222"/>
              <a:gd name="connsiteY1" fmla="*/ 386366 h 785611"/>
              <a:gd name="connsiteX2" fmla="*/ 51516 w 168222"/>
              <a:gd name="connsiteY2" fmla="*/ 785611 h 785611"/>
            </a:gdLst>
            <a:ahLst/>
            <a:cxnLst>
              <a:cxn ang="0">
                <a:pos x="connsiteX0" y="connsiteY0"/>
              </a:cxn>
              <a:cxn ang="0">
                <a:pos x="connsiteX1" y="connsiteY1"/>
              </a:cxn>
              <a:cxn ang="0">
                <a:pos x="connsiteX2" y="connsiteY2"/>
              </a:cxn>
            </a:cxnLst>
            <a:rect l="l" t="t" r="r" b="b"/>
            <a:pathLst>
              <a:path w="168222" h="785611">
                <a:moveTo>
                  <a:pt x="0" y="0"/>
                </a:moveTo>
                <a:cubicBezTo>
                  <a:pt x="79419" y="127715"/>
                  <a:pt x="158839" y="255431"/>
                  <a:pt x="167425" y="386366"/>
                </a:cubicBezTo>
                <a:cubicBezTo>
                  <a:pt x="176011" y="517301"/>
                  <a:pt x="113763" y="651456"/>
                  <a:pt x="51516" y="785611"/>
                </a:cubicBezTo>
              </a:path>
            </a:pathLst>
          </a:custGeom>
          <a:noFill/>
          <a:ln>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36" name="TextBox 35">
            <a:extLst>
              <a:ext uri="{FF2B5EF4-FFF2-40B4-BE49-F238E27FC236}">
                <a16:creationId xmlns:a16="http://schemas.microsoft.com/office/drawing/2014/main" id="{BA9A3F06-5120-4B06-AB67-D33FF27C5C10}"/>
              </a:ext>
            </a:extLst>
          </p:cNvPr>
          <p:cNvSpPr txBox="1"/>
          <p:nvPr/>
        </p:nvSpPr>
        <p:spPr>
          <a:xfrm rot="21231541">
            <a:off x="7109648" y="4546390"/>
            <a:ext cx="1541152" cy="762645"/>
          </a:xfrm>
          <a:prstGeom prst="rect">
            <a:avLst/>
          </a:prstGeom>
          <a:noFill/>
        </p:spPr>
        <p:txBody>
          <a:bodyPr wrap="square" rtlCol="0">
            <a:spAutoFit/>
          </a:bodyPr>
          <a:lstStyle/>
          <a:p>
            <a:pPr>
              <a:lnSpc>
                <a:spcPct val="80000"/>
              </a:lnSpc>
            </a:pPr>
            <a:r>
              <a:rPr lang="en-US" b="1" dirty="0">
                <a:solidFill>
                  <a:srgbClr val="0070C0"/>
                </a:solidFill>
              </a:rPr>
              <a:t>More </a:t>
            </a:r>
          </a:p>
          <a:p>
            <a:pPr>
              <a:lnSpc>
                <a:spcPct val="80000"/>
              </a:lnSpc>
            </a:pPr>
            <a:r>
              <a:rPr lang="en-US" b="1" dirty="0">
                <a:solidFill>
                  <a:srgbClr val="0070C0"/>
                </a:solidFill>
              </a:rPr>
              <a:t>solutions </a:t>
            </a:r>
          </a:p>
          <a:p>
            <a:pPr>
              <a:lnSpc>
                <a:spcPct val="80000"/>
              </a:lnSpc>
            </a:pPr>
            <a:r>
              <a:rPr lang="en-US" b="1" dirty="0">
                <a:solidFill>
                  <a:srgbClr val="0070C0"/>
                </a:solidFill>
              </a:rPr>
              <a:t>in the contest</a:t>
            </a:r>
          </a:p>
        </p:txBody>
      </p:sp>
      <p:sp>
        <p:nvSpPr>
          <p:cNvPr id="7" name="TextBox 6"/>
          <p:cNvSpPr txBox="1"/>
          <p:nvPr/>
        </p:nvSpPr>
        <p:spPr>
          <a:xfrm>
            <a:off x="3480969" y="2069038"/>
            <a:ext cx="7467600" cy="369332"/>
          </a:xfrm>
          <a:prstGeom prst="rect">
            <a:avLst/>
          </a:prstGeom>
          <a:solidFill>
            <a:schemeClr val="bg1"/>
          </a:solidFill>
        </p:spPr>
        <p:txBody>
          <a:bodyPr wrap="square" rtlCol="0">
            <a:spAutoFit/>
          </a:bodyPr>
          <a:lstStyle/>
          <a:p>
            <a:r>
              <a:rPr lang="en-US" b="1" dirty="0">
                <a:latin typeface="+mj-lt"/>
              </a:rPr>
              <a:t>Performance in arithmetic contests, with endogenous entry</a:t>
            </a:r>
          </a:p>
        </p:txBody>
      </p:sp>
      <p:sp>
        <p:nvSpPr>
          <p:cNvPr id="47" name="Freeform: Shape 46">
            <a:extLst>
              <a:ext uri="{FF2B5EF4-FFF2-40B4-BE49-F238E27FC236}">
                <a16:creationId xmlns:a16="http://schemas.microsoft.com/office/drawing/2014/main" id="{76766FAD-C662-47C7-8416-C365FE15C20B}"/>
              </a:ext>
            </a:extLst>
          </p:cNvPr>
          <p:cNvSpPr/>
          <p:nvPr/>
        </p:nvSpPr>
        <p:spPr>
          <a:xfrm rot="193102">
            <a:off x="5205143" y="4490797"/>
            <a:ext cx="84597" cy="1087583"/>
          </a:xfrm>
          <a:custGeom>
            <a:avLst/>
            <a:gdLst>
              <a:gd name="connsiteX0" fmla="*/ 0 w 168222"/>
              <a:gd name="connsiteY0" fmla="*/ 0 h 785611"/>
              <a:gd name="connsiteX1" fmla="*/ 167425 w 168222"/>
              <a:gd name="connsiteY1" fmla="*/ 386366 h 785611"/>
              <a:gd name="connsiteX2" fmla="*/ 51516 w 168222"/>
              <a:gd name="connsiteY2" fmla="*/ 785611 h 785611"/>
            </a:gdLst>
            <a:ahLst/>
            <a:cxnLst>
              <a:cxn ang="0">
                <a:pos x="connsiteX0" y="connsiteY0"/>
              </a:cxn>
              <a:cxn ang="0">
                <a:pos x="connsiteX1" y="connsiteY1"/>
              </a:cxn>
              <a:cxn ang="0">
                <a:pos x="connsiteX2" y="connsiteY2"/>
              </a:cxn>
            </a:cxnLst>
            <a:rect l="l" t="t" r="r" b="b"/>
            <a:pathLst>
              <a:path w="168222" h="785611">
                <a:moveTo>
                  <a:pt x="0" y="0"/>
                </a:moveTo>
                <a:cubicBezTo>
                  <a:pt x="79419" y="127715"/>
                  <a:pt x="158839" y="255431"/>
                  <a:pt x="167425" y="386366"/>
                </a:cubicBezTo>
                <a:cubicBezTo>
                  <a:pt x="176011" y="517301"/>
                  <a:pt x="113763" y="651456"/>
                  <a:pt x="51516" y="785611"/>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8B2BA2D-1863-4AF1-A081-F5036C7E91D4}"/>
              </a:ext>
            </a:extLst>
          </p:cNvPr>
          <p:cNvSpPr txBox="1"/>
          <p:nvPr/>
        </p:nvSpPr>
        <p:spPr>
          <a:xfrm rot="21169315">
            <a:off x="5239411" y="4770535"/>
            <a:ext cx="1026112" cy="541046"/>
          </a:xfrm>
          <a:prstGeom prst="rect">
            <a:avLst/>
          </a:prstGeom>
          <a:noFill/>
        </p:spPr>
        <p:txBody>
          <a:bodyPr wrap="square" rtlCol="0">
            <a:spAutoFit/>
          </a:bodyPr>
          <a:lstStyle/>
          <a:p>
            <a:pPr>
              <a:lnSpc>
                <a:spcPct val="80000"/>
              </a:lnSpc>
            </a:pPr>
            <a:r>
              <a:rPr lang="en-US" b="1" dirty="0">
                <a:solidFill>
                  <a:srgbClr val="0070C0"/>
                </a:solidFill>
              </a:rPr>
              <a:t>More </a:t>
            </a:r>
          </a:p>
          <a:p>
            <a:pPr>
              <a:lnSpc>
                <a:spcPct val="80000"/>
              </a:lnSpc>
            </a:pPr>
            <a:r>
              <a:rPr lang="en-US" b="1" dirty="0">
                <a:solidFill>
                  <a:srgbClr val="0070C0"/>
                </a:solidFill>
              </a:rPr>
              <a:t>entrants</a:t>
            </a:r>
          </a:p>
        </p:txBody>
      </p:sp>
      <p:sp>
        <p:nvSpPr>
          <p:cNvPr id="46" name="Rectangle 45">
            <a:extLst>
              <a:ext uri="{FF2B5EF4-FFF2-40B4-BE49-F238E27FC236}">
                <a16:creationId xmlns:a16="http://schemas.microsoft.com/office/drawing/2014/main" id="{6BB91D11-6AF5-45D8-9C20-EABAF01BB78D}"/>
              </a:ext>
            </a:extLst>
          </p:cNvPr>
          <p:cNvSpPr/>
          <p:nvPr/>
        </p:nvSpPr>
        <p:spPr>
          <a:xfrm>
            <a:off x="201920" y="2001126"/>
            <a:ext cx="3063289" cy="541046"/>
          </a:xfrm>
          <a:prstGeom prst="rect">
            <a:avLst/>
          </a:prstGeom>
        </p:spPr>
        <p:txBody>
          <a:bodyPr wrap="square">
            <a:spAutoFit/>
          </a:bodyPr>
          <a:lstStyle/>
          <a:p>
            <a:pPr>
              <a:lnSpc>
                <a:spcPct val="80000"/>
              </a:lnSpc>
            </a:pPr>
            <a:r>
              <a:rPr lang="en-US" dirty="0">
                <a:solidFill>
                  <a:srgbClr val="0070C0"/>
                </a:solidFill>
              </a:rPr>
              <a:t>To start, all subjects were </a:t>
            </a:r>
          </a:p>
          <a:p>
            <a:pPr>
              <a:lnSpc>
                <a:spcPct val="80000"/>
              </a:lnSpc>
            </a:pPr>
            <a:r>
              <a:rPr lang="en-US" dirty="0">
                <a:solidFill>
                  <a:srgbClr val="0070C0"/>
                </a:solidFill>
              </a:rPr>
              <a:t>paid for each solved problem</a:t>
            </a:r>
          </a:p>
        </p:txBody>
      </p:sp>
      <p:sp>
        <p:nvSpPr>
          <p:cNvPr id="52" name="Rectangle 51">
            <a:extLst>
              <a:ext uri="{FF2B5EF4-FFF2-40B4-BE49-F238E27FC236}">
                <a16:creationId xmlns:a16="http://schemas.microsoft.com/office/drawing/2014/main" id="{2F1E79D4-1B0F-4CC7-B8B8-8AD44ADF5245}"/>
              </a:ext>
            </a:extLst>
          </p:cNvPr>
          <p:cNvSpPr/>
          <p:nvPr/>
        </p:nvSpPr>
        <p:spPr>
          <a:xfrm>
            <a:off x="189456" y="3160462"/>
            <a:ext cx="3075753" cy="984244"/>
          </a:xfrm>
          <a:prstGeom prst="rect">
            <a:avLst/>
          </a:prstGeom>
        </p:spPr>
        <p:txBody>
          <a:bodyPr wrap="square">
            <a:spAutoFit/>
          </a:bodyPr>
          <a:lstStyle/>
          <a:p>
            <a:pPr>
              <a:lnSpc>
                <a:spcPct val="80000"/>
              </a:lnSpc>
            </a:pPr>
            <a:r>
              <a:rPr lang="en-US" dirty="0">
                <a:solidFill>
                  <a:srgbClr val="0070C0"/>
                </a:solidFill>
              </a:rPr>
              <a:t>Subjects were then offered </a:t>
            </a:r>
          </a:p>
          <a:p>
            <a:pPr>
              <a:lnSpc>
                <a:spcPct val="80000"/>
              </a:lnSpc>
            </a:pPr>
            <a:r>
              <a:rPr lang="en-US" dirty="0">
                <a:solidFill>
                  <a:srgbClr val="0070C0"/>
                </a:solidFill>
              </a:rPr>
              <a:t>each type of contest in random order, and </a:t>
            </a:r>
          </a:p>
          <a:p>
            <a:pPr>
              <a:lnSpc>
                <a:spcPct val="80000"/>
              </a:lnSpc>
            </a:pPr>
            <a:r>
              <a:rPr lang="en-US" dirty="0">
                <a:solidFill>
                  <a:srgbClr val="0070C0"/>
                </a:solidFill>
              </a:rPr>
              <a:t>chose whether to enter</a:t>
            </a:r>
          </a:p>
        </p:txBody>
      </p:sp>
      <p:sp>
        <p:nvSpPr>
          <p:cNvPr id="53" name="Rectangle 52">
            <a:extLst>
              <a:ext uri="{FF2B5EF4-FFF2-40B4-BE49-F238E27FC236}">
                <a16:creationId xmlns:a16="http://schemas.microsoft.com/office/drawing/2014/main" id="{093D6C14-C08F-4DF1-A4F5-2253BF34B5F8}"/>
              </a:ext>
            </a:extLst>
          </p:cNvPr>
          <p:cNvSpPr/>
          <p:nvPr/>
        </p:nvSpPr>
        <p:spPr>
          <a:xfrm>
            <a:off x="235412" y="4914497"/>
            <a:ext cx="3010821" cy="541046"/>
          </a:xfrm>
          <a:prstGeom prst="rect">
            <a:avLst/>
          </a:prstGeom>
        </p:spPr>
        <p:txBody>
          <a:bodyPr wrap="square">
            <a:spAutoFit/>
          </a:bodyPr>
          <a:lstStyle/>
          <a:p>
            <a:pPr>
              <a:lnSpc>
                <a:spcPct val="80000"/>
              </a:lnSpc>
            </a:pPr>
            <a:r>
              <a:rPr lang="en-US" dirty="0">
                <a:solidFill>
                  <a:srgbClr val="0070C0"/>
                </a:solidFill>
              </a:rPr>
              <a:t>With proportional rewards,</a:t>
            </a:r>
          </a:p>
          <a:p>
            <a:pPr>
              <a:lnSpc>
                <a:spcPct val="80000"/>
              </a:lnSpc>
            </a:pPr>
            <a:r>
              <a:rPr lang="en-US" dirty="0">
                <a:solidFill>
                  <a:srgbClr val="0070C0"/>
                </a:solidFill>
              </a:rPr>
              <a:t>more people entered</a:t>
            </a:r>
          </a:p>
        </p:txBody>
      </p:sp>
      <p:cxnSp>
        <p:nvCxnSpPr>
          <p:cNvPr id="55" name="Straight Arrow Connector 54">
            <a:extLst>
              <a:ext uri="{FF2B5EF4-FFF2-40B4-BE49-F238E27FC236}">
                <a16:creationId xmlns:a16="http://schemas.microsoft.com/office/drawing/2014/main" id="{C78DE53B-1FBF-482C-83FD-07F825878E4B}"/>
              </a:ext>
            </a:extLst>
          </p:cNvPr>
          <p:cNvCxnSpPr>
            <a:cxnSpLocks/>
          </p:cNvCxnSpPr>
          <p:nvPr/>
        </p:nvCxnSpPr>
        <p:spPr>
          <a:xfrm>
            <a:off x="2936383" y="2553072"/>
            <a:ext cx="695459" cy="98861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2565B40-AC49-4A29-AAFA-95612784BE52}"/>
              </a:ext>
            </a:extLst>
          </p:cNvPr>
          <p:cNvCxnSpPr>
            <a:cxnSpLocks/>
          </p:cNvCxnSpPr>
          <p:nvPr/>
        </p:nvCxnSpPr>
        <p:spPr>
          <a:xfrm>
            <a:off x="2936383" y="4456090"/>
            <a:ext cx="695186" cy="15255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499A3736-BF66-4B6C-AAFA-21A24A7143E2}"/>
              </a:ext>
            </a:extLst>
          </p:cNvPr>
          <p:cNvSpPr/>
          <p:nvPr/>
        </p:nvSpPr>
        <p:spPr>
          <a:xfrm>
            <a:off x="474852" y="4114800"/>
            <a:ext cx="2609771" cy="762645"/>
          </a:xfrm>
          <a:prstGeom prst="rect">
            <a:avLst/>
          </a:prstGeom>
        </p:spPr>
        <p:txBody>
          <a:bodyPr wrap="square">
            <a:spAutoFit/>
          </a:bodyPr>
          <a:lstStyle/>
          <a:p>
            <a:pPr>
              <a:lnSpc>
                <a:spcPct val="80000"/>
              </a:lnSpc>
            </a:pPr>
            <a:r>
              <a:rPr lang="en-US" dirty="0">
                <a:solidFill>
                  <a:srgbClr val="0070C0"/>
                </a:solidFill>
              </a:rPr>
              <a:t>The alternative to entry was continued piece rate payment, like a job</a:t>
            </a:r>
          </a:p>
        </p:txBody>
      </p:sp>
      <p:sp>
        <p:nvSpPr>
          <p:cNvPr id="69" name="TextBox 68">
            <a:extLst>
              <a:ext uri="{FF2B5EF4-FFF2-40B4-BE49-F238E27FC236}">
                <a16:creationId xmlns:a16="http://schemas.microsoft.com/office/drawing/2014/main" id="{8C9DCA19-2033-49A8-BCC2-0322A98EFBFB}"/>
              </a:ext>
            </a:extLst>
          </p:cNvPr>
          <p:cNvSpPr txBox="1"/>
          <p:nvPr/>
        </p:nvSpPr>
        <p:spPr>
          <a:xfrm rot="21196585">
            <a:off x="5461791" y="5570531"/>
            <a:ext cx="1068151" cy="762645"/>
          </a:xfrm>
          <a:prstGeom prst="rect">
            <a:avLst/>
          </a:prstGeom>
          <a:noFill/>
        </p:spPr>
        <p:txBody>
          <a:bodyPr wrap="square" rtlCol="0">
            <a:spAutoFit/>
          </a:bodyPr>
          <a:lstStyle/>
          <a:p>
            <a:pPr>
              <a:lnSpc>
                <a:spcPct val="80000"/>
              </a:lnSpc>
            </a:pPr>
            <a:r>
              <a:rPr lang="en-US" b="1" dirty="0">
                <a:solidFill>
                  <a:srgbClr val="0070C0"/>
                </a:solidFill>
              </a:rPr>
              <a:t>More </a:t>
            </a:r>
          </a:p>
          <a:p>
            <a:pPr>
              <a:lnSpc>
                <a:spcPct val="80000"/>
              </a:lnSpc>
            </a:pPr>
            <a:r>
              <a:rPr lang="en-US" b="1" dirty="0">
                <a:solidFill>
                  <a:srgbClr val="0070C0"/>
                </a:solidFill>
              </a:rPr>
              <a:t>solutions in total</a:t>
            </a:r>
          </a:p>
        </p:txBody>
      </p:sp>
      <p:sp>
        <p:nvSpPr>
          <p:cNvPr id="70" name="Oval 69">
            <a:extLst>
              <a:ext uri="{FF2B5EF4-FFF2-40B4-BE49-F238E27FC236}">
                <a16:creationId xmlns:a16="http://schemas.microsoft.com/office/drawing/2014/main" id="{019DFFE9-82E1-41BB-BF78-651E071FF9E2}"/>
              </a:ext>
            </a:extLst>
          </p:cNvPr>
          <p:cNvSpPr/>
          <p:nvPr/>
        </p:nvSpPr>
        <p:spPr>
          <a:xfrm>
            <a:off x="6500386" y="4770057"/>
            <a:ext cx="602307" cy="2307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66"/>
              </a:solidFill>
            </a:endParaRPr>
          </a:p>
        </p:txBody>
      </p:sp>
      <p:sp>
        <p:nvSpPr>
          <p:cNvPr id="71" name="Oval 70">
            <a:extLst>
              <a:ext uri="{FF2B5EF4-FFF2-40B4-BE49-F238E27FC236}">
                <a16:creationId xmlns:a16="http://schemas.microsoft.com/office/drawing/2014/main" id="{66EC28FA-452E-45A3-B92E-7670E0BE810B}"/>
              </a:ext>
            </a:extLst>
          </p:cNvPr>
          <p:cNvSpPr/>
          <p:nvPr/>
        </p:nvSpPr>
        <p:spPr>
          <a:xfrm>
            <a:off x="6429340" y="6035765"/>
            <a:ext cx="659583" cy="237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66"/>
              </a:solidFill>
            </a:endParaRPr>
          </a:p>
        </p:txBody>
      </p:sp>
      <p:sp>
        <p:nvSpPr>
          <p:cNvPr id="72" name="Freeform: Shape 71">
            <a:extLst>
              <a:ext uri="{FF2B5EF4-FFF2-40B4-BE49-F238E27FC236}">
                <a16:creationId xmlns:a16="http://schemas.microsoft.com/office/drawing/2014/main" id="{3A4DBB51-D1A7-4DD8-8BE1-04A5019433FB}"/>
              </a:ext>
            </a:extLst>
          </p:cNvPr>
          <p:cNvSpPr/>
          <p:nvPr/>
        </p:nvSpPr>
        <p:spPr>
          <a:xfrm flipH="1">
            <a:off x="6359012" y="4945415"/>
            <a:ext cx="210976" cy="1141068"/>
          </a:xfrm>
          <a:custGeom>
            <a:avLst/>
            <a:gdLst>
              <a:gd name="connsiteX0" fmla="*/ 0 w 168222"/>
              <a:gd name="connsiteY0" fmla="*/ 0 h 785611"/>
              <a:gd name="connsiteX1" fmla="*/ 167425 w 168222"/>
              <a:gd name="connsiteY1" fmla="*/ 386366 h 785611"/>
              <a:gd name="connsiteX2" fmla="*/ 51516 w 168222"/>
              <a:gd name="connsiteY2" fmla="*/ 785611 h 785611"/>
            </a:gdLst>
            <a:ahLst/>
            <a:cxnLst>
              <a:cxn ang="0">
                <a:pos x="connsiteX0" y="connsiteY0"/>
              </a:cxn>
              <a:cxn ang="0">
                <a:pos x="connsiteX1" y="connsiteY1"/>
              </a:cxn>
              <a:cxn ang="0">
                <a:pos x="connsiteX2" y="connsiteY2"/>
              </a:cxn>
            </a:cxnLst>
            <a:rect l="l" t="t" r="r" b="b"/>
            <a:pathLst>
              <a:path w="168222" h="785611">
                <a:moveTo>
                  <a:pt x="0" y="0"/>
                </a:moveTo>
                <a:cubicBezTo>
                  <a:pt x="79419" y="127715"/>
                  <a:pt x="158839" y="255431"/>
                  <a:pt x="167425" y="386366"/>
                </a:cubicBezTo>
                <a:cubicBezTo>
                  <a:pt x="176011" y="517301"/>
                  <a:pt x="113763" y="651456"/>
                  <a:pt x="51516" y="785611"/>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66"/>
              </a:solidFill>
            </a:endParaRPr>
          </a:p>
        </p:txBody>
      </p:sp>
      <p:sp>
        <p:nvSpPr>
          <p:cNvPr id="73" name="TextBox 72">
            <a:extLst>
              <a:ext uri="{FF2B5EF4-FFF2-40B4-BE49-F238E27FC236}">
                <a16:creationId xmlns:a16="http://schemas.microsoft.com/office/drawing/2014/main" id="{86412BCE-38C1-436B-AEAB-547094B53E3E}"/>
              </a:ext>
            </a:extLst>
          </p:cNvPr>
          <p:cNvSpPr txBox="1"/>
          <p:nvPr/>
        </p:nvSpPr>
        <p:spPr>
          <a:xfrm rot="20676617">
            <a:off x="9853863" y="3999383"/>
            <a:ext cx="2279043" cy="1649041"/>
          </a:xfrm>
          <a:prstGeom prst="rect">
            <a:avLst/>
          </a:prstGeom>
          <a:noFill/>
        </p:spPr>
        <p:txBody>
          <a:bodyPr wrap="square" rtlCol="0">
            <a:spAutoFit/>
          </a:bodyPr>
          <a:lstStyle/>
          <a:p>
            <a:pPr>
              <a:lnSpc>
                <a:spcPct val="80000"/>
              </a:lnSpc>
            </a:pPr>
            <a:r>
              <a:rPr lang="en-US" dirty="0">
                <a:solidFill>
                  <a:schemeClr val="accent3">
                    <a:lumMod val="50000"/>
                  </a:schemeClr>
                </a:solidFill>
              </a:rPr>
              <a:t>Warning: With proportional rewards, the contestant pool includes more less-skilled people, facing less highly-powered incentives</a:t>
            </a:r>
          </a:p>
        </p:txBody>
      </p:sp>
      <p:sp>
        <p:nvSpPr>
          <p:cNvPr id="3077" name="Rectangle 3076">
            <a:extLst>
              <a:ext uri="{FF2B5EF4-FFF2-40B4-BE49-F238E27FC236}">
                <a16:creationId xmlns:a16="http://schemas.microsoft.com/office/drawing/2014/main" id="{271C870C-B3BE-496F-95D5-FA7D48370AF3}"/>
              </a:ext>
            </a:extLst>
          </p:cNvPr>
          <p:cNvSpPr/>
          <p:nvPr/>
        </p:nvSpPr>
        <p:spPr>
          <a:xfrm>
            <a:off x="241974" y="5354611"/>
            <a:ext cx="3342067" cy="319446"/>
          </a:xfrm>
          <a:prstGeom prst="rect">
            <a:avLst/>
          </a:prstGeom>
        </p:spPr>
        <p:txBody>
          <a:bodyPr wrap="square">
            <a:spAutoFit/>
          </a:bodyPr>
          <a:lstStyle/>
          <a:p>
            <a:pPr>
              <a:lnSpc>
                <a:spcPct val="80000"/>
              </a:lnSpc>
            </a:pPr>
            <a:r>
              <a:rPr lang="en-US" dirty="0">
                <a:solidFill>
                  <a:srgbClr val="0070C0"/>
                </a:solidFill>
              </a:rPr>
              <a:t>and more problems were solved</a:t>
            </a:r>
          </a:p>
        </p:txBody>
      </p:sp>
      <p:sp>
        <p:nvSpPr>
          <p:cNvPr id="75" name="Rectangle 74">
            <a:extLst>
              <a:ext uri="{FF2B5EF4-FFF2-40B4-BE49-F238E27FC236}">
                <a16:creationId xmlns:a16="http://schemas.microsoft.com/office/drawing/2014/main" id="{165E6E95-13A1-4B3D-BA1C-8558A270B659}"/>
              </a:ext>
            </a:extLst>
          </p:cNvPr>
          <p:cNvSpPr/>
          <p:nvPr/>
        </p:nvSpPr>
        <p:spPr>
          <a:xfrm>
            <a:off x="228530" y="5580586"/>
            <a:ext cx="3342067" cy="319446"/>
          </a:xfrm>
          <a:prstGeom prst="rect">
            <a:avLst/>
          </a:prstGeom>
        </p:spPr>
        <p:txBody>
          <a:bodyPr wrap="square">
            <a:spAutoFit/>
          </a:bodyPr>
          <a:lstStyle/>
          <a:p>
            <a:pPr>
              <a:lnSpc>
                <a:spcPct val="80000"/>
              </a:lnSpc>
            </a:pPr>
            <a:r>
              <a:rPr lang="en-US" dirty="0">
                <a:solidFill>
                  <a:srgbClr val="0070C0"/>
                </a:solidFill>
              </a:rPr>
              <a:t>by more lower-skill workers</a:t>
            </a:r>
          </a:p>
        </p:txBody>
      </p:sp>
      <p:sp>
        <p:nvSpPr>
          <p:cNvPr id="76" name="TextBox 75">
            <a:extLst>
              <a:ext uri="{FF2B5EF4-FFF2-40B4-BE49-F238E27FC236}">
                <a16:creationId xmlns:a16="http://schemas.microsoft.com/office/drawing/2014/main" id="{67929CA9-E729-48A7-887B-0DE4D5C8BEBD}"/>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a:t>
            </a:r>
            <a:r>
              <a:rPr lang="en-US" dirty="0"/>
              <a:t>lab experiments </a:t>
            </a:r>
            <a:r>
              <a:rPr lang="en-US" dirty="0">
                <a:solidFill>
                  <a:schemeClr val="bg1">
                    <a:lumMod val="75000"/>
                  </a:schemeClr>
                </a:solidFill>
              </a:rPr>
              <a:t>| field trials | conclusions</a:t>
            </a:r>
          </a:p>
        </p:txBody>
      </p:sp>
      <p:cxnSp>
        <p:nvCxnSpPr>
          <p:cNvPr id="77" name="Straight Arrow Connector 76">
            <a:extLst>
              <a:ext uri="{FF2B5EF4-FFF2-40B4-BE49-F238E27FC236}">
                <a16:creationId xmlns:a16="http://schemas.microsoft.com/office/drawing/2014/main" id="{EF15664D-F4D5-47F5-8985-41BE311BECEE}"/>
              </a:ext>
            </a:extLst>
          </p:cNvPr>
          <p:cNvCxnSpPr>
            <a:cxnSpLocks/>
          </p:cNvCxnSpPr>
          <p:nvPr/>
        </p:nvCxnSpPr>
        <p:spPr>
          <a:xfrm>
            <a:off x="2923504" y="4494727"/>
            <a:ext cx="708338" cy="137803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84" name="Rectangle 3083">
            <a:extLst>
              <a:ext uri="{FF2B5EF4-FFF2-40B4-BE49-F238E27FC236}">
                <a16:creationId xmlns:a16="http://schemas.microsoft.com/office/drawing/2014/main" id="{F8D65159-B926-4754-8F22-C2D640D81EA0}"/>
              </a:ext>
            </a:extLst>
          </p:cNvPr>
          <p:cNvSpPr/>
          <p:nvPr/>
        </p:nvSpPr>
        <p:spPr>
          <a:xfrm>
            <a:off x="201920" y="2458244"/>
            <a:ext cx="2501212" cy="541046"/>
          </a:xfrm>
          <a:prstGeom prst="rect">
            <a:avLst/>
          </a:prstGeom>
        </p:spPr>
        <p:txBody>
          <a:bodyPr wrap="square">
            <a:spAutoFit/>
          </a:bodyPr>
          <a:lstStyle/>
          <a:p>
            <a:pPr>
              <a:lnSpc>
                <a:spcPct val="80000"/>
              </a:lnSpc>
            </a:pPr>
            <a:r>
              <a:rPr lang="en-US" dirty="0">
                <a:solidFill>
                  <a:srgbClr val="0070C0"/>
                </a:solidFill>
              </a:rPr>
              <a:t>then shown their score relative to others</a:t>
            </a:r>
          </a:p>
        </p:txBody>
      </p:sp>
      <p:cxnSp>
        <p:nvCxnSpPr>
          <p:cNvPr id="88" name="Straight Arrow Connector 87">
            <a:extLst>
              <a:ext uri="{FF2B5EF4-FFF2-40B4-BE49-F238E27FC236}">
                <a16:creationId xmlns:a16="http://schemas.microsoft.com/office/drawing/2014/main" id="{71A93FA1-5D11-488F-84BD-3039D6B8BE87}"/>
              </a:ext>
            </a:extLst>
          </p:cNvPr>
          <p:cNvCxnSpPr>
            <a:cxnSpLocks/>
          </p:cNvCxnSpPr>
          <p:nvPr/>
        </p:nvCxnSpPr>
        <p:spPr>
          <a:xfrm>
            <a:off x="2560842" y="3936486"/>
            <a:ext cx="1054065" cy="2522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DC0439C-F89D-4B10-8FE3-FA824FACF7F6}"/>
              </a:ext>
            </a:extLst>
          </p:cNvPr>
          <p:cNvCxnSpPr>
            <a:cxnSpLocks/>
            <a:endCxn id="44" idx="1"/>
          </p:cNvCxnSpPr>
          <p:nvPr/>
        </p:nvCxnSpPr>
        <p:spPr>
          <a:xfrm>
            <a:off x="2568732" y="3971567"/>
            <a:ext cx="1012182" cy="129455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607EE8E-EF76-42D9-BA5E-B9C4D870D2A2}"/>
              </a:ext>
            </a:extLst>
          </p:cNvPr>
          <p:cNvSpPr txBox="1"/>
          <p:nvPr/>
        </p:nvSpPr>
        <p:spPr>
          <a:xfrm>
            <a:off x="5420819" y="6351773"/>
            <a:ext cx="5395240" cy="535531"/>
          </a:xfrm>
          <a:prstGeom prst="rect">
            <a:avLst/>
          </a:prstGeom>
          <a:noFill/>
        </p:spPr>
        <p:txBody>
          <a:bodyPr wrap="square" rtlCol="0">
            <a:spAutoFit/>
          </a:bodyPr>
          <a:lstStyle/>
          <a:p>
            <a:pPr algn="r">
              <a:lnSpc>
                <a:spcPct val="90000"/>
              </a:lnSpc>
            </a:pPr>
            <a:r>
              <a:rPr lang="en-US" sz="1600" dirty="0">
                <a:latin typeface="+mj-lt"/>
              </a:rPr>
              <a:t>Note: Results shown are for 207 contests involving 69 subjects, conducted in computer labs at Purdue University </a:t>
            </a:r>
          </a:p>
        </p:txBody>
      </p:sp>
      <p:cxnSp>
        <p:nvCxnSpPr>
          <p:cNvPr id="107" name="Straight Arrow Connector 106">
            <a:extLst>
              <a:ext uri="{FF2B5EF4-FFF2-40B4-BE49-F238E27FC236}">
                <a16:creationId xmlns:a16="http://schemas.microsoft.com/office/drawing/2014/main" id="{88AFB12D-D43F-4DEC-A545-574C2AB4FB86}"/>
              </a:ext>
            </a:extLst>
          </p:cNvPr>
          <p:cNvCxnSpPr>
            <a:cxnSpLocks/>
          </p:cNvCxnSpPr>
          <p:nvPr/>
        </p:nvCxnSpPr>
        <p:spPr>
          <a:xfrm>
            <a:off x="1981200" y="2805550"/>
            <a:ext cx="4519186" cy="54104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subTnLst>
                                    <p:animClr clrSpc="rgb" dir="cw">
                                      <p:cBhvr override="childStyle">
                                        <p:cTn dur="1" fill="hold" display="0" masterRel="nextClick" afterEffect="1"/>
                                        <p:tgtEl>
                                          <p:spTgt spid="55"/>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subTnLst>
                                    <p:animClr clrSpc="rgb" dir="cw">
                                      <p:cBhvr override="childStyle">
                                        <p:cTn dur="1" fill="hold" display="0" masterRel="nextClick" afterEffect="1"/>
                                        <p:tgtEl>
                                          <p:spTgt spid="46"/>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4"/>
                                        </p:tgtEl>
                                        <p:attrNameLst>
                                          <p:attrName>style.visibility</p:attrName>
                                        </p:attrNameLst>
                                      </p:cBhvr>
                                      <p:to>
                                        <p:strVal val="visible"/>
                                      </p:to>
                                    </p:set>
                                  </p:childTnLst>
                                  <p:subTnLst>
                                    <p:animClr clrSpc="rgb" dir="cw">
                                      <p:cBhvr override="childStyle">
                                        <p:cTn dur="1" fill="hold" display="0" masterRel="nextClick" afterEffect="1"/>
                                        <p:tgtEl>
                                          <p:spTgt spid="3084"/>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subTnLst>
                                    <p:set>
                                      <p:cBhvr override="childStyle">
                                        <p:cTn dur="1" fill="hold" display="0" masterRel="nextClick" afterEffect="1"/>
                                        <p:tgtEl>
                                          <p:spTgt spid="10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subTnLst>
                                    <p:set>
                                      <p:cBhvr override="childStyle">
                                        <p:cTn dur="1" fill="hold" display="0" masterRel="nextClick" afterEffect="1"/>
                                        <p:tgtEl>
                                          <p:spTgt spid="88"/>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subTnLst>
                                    <p:animClr clrSpc="rgb" dir="cw">
                                      <p:cBhvr override="childStyle">
                                        <p:cTn dur="1" fill="hold" display="0" masterRel="nextClick" afterEffect="1"/>
                                        <p:tgtEl>
                                          <p:spTgt spid="61"/>
                                        </p:tgtEl>
                                        <p:attrNameLst>
                                          <p:attrName>ppt_c</p:attrName>
                                        </p:attrNameLst>
                                      </p:cBhvr>
                                      <p:to>
                                        <a:srgbClr val="808080"/>
                                      </p:to>
                                    </p:animClr>
                                  </p:sub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subTnLst>
                                    <p:animClr clrSpc="rgb" dir="cw">
                                      <p:cBhvr override="childStyle">
                                        <p:cTn dur="1" fill="hold" display="0" masterRel="nextClick" afterEffect="1"/>
                                        <p:tgtEl>
                                          <p:spTgt spid="58"/>
                                        </p:tgtEl>
                                        <p:attrNameLst>
                                          <p:attrName>ppt_c</p:attrName>
                                        </p:attrNameLst>
                                      </p:cBhvr>
                                      <p:to>
                                        <a:schemeClr val="bg2"/>
                                      </p:to>
                                    </p:animClr>
                                  </p:sub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subTnLst>
                                    <p:animClr clrSpc="rgb" dir="cw">
                                      <p:cBhvr override="childStyle">
                                        <p:cTn dur="1" fill="hold" display="0" masterRel="nextClick" afterEffect="1"/>
                                        <p:tgtEl>
                                          <p:spTgt spid="77"/>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5FA1C5"/>
                                      </p:to>
                                    </p:animClr>
                                  </p:sub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subTnLst>
                                    <p:animClr clrSpc="rgb" dir="cw">
                                      <p:cBhvr override="childStyle">
                                        <p:cTn dur="1" fill="hold" display="0" masterRel="nextClick" afterEffect="1"/>
                                        <p:tgtEl>
                                          <p:spTgt spid="47"/>
                                        </p:tgtEl>
                                        <p:attrNameLst>
                                          <p:attrName>ppt_c</p:attrName>
                                        </p:attrNameLst>
                                      </p:cBhvr>
                                      <p:to>
                                        <a:srgbClr val="5FA1C5"/>
                                      </p:to>
                                    </p:animClr>
                                  </p:sub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5FA1C5"/>
                                      </p:to>
                                    </p:animClr>
                                  </p:sub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subTnLst>
                                    <p:animClr clrSpc="rgb" dir="cw">
                                      <p:cBhvr override="childStyle">
                                        <p:cTn dur="1" fill="hold" display="0" masterRel="nextClick" afterEffect="1"/>
                                        <p:tgtEl>
                                          <p:spTgt spid="48"/>
                                        </p:tgtEl>
                                        <p:attrNameLst>
                                          <p:attrName>ppt_c</p:attrName>
                                        </p:attrNameLst>
                                      </p:cBhvr>
                                      <p:to>
                                        <a:srgbClr val="5FA1C5"/>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rgbClr val="5FA1C5"/>
                                      </p:to>
                                    </p:animClr>
                                  </p:sub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5FA1C5"/>
                                      </p:to>
                                    </p:animClr>
                                  </p:sub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5FA1C5"/>
                                      </p:to>
                                    </p:animClr>
                                  </p:sub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5FA1C5"/>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subTnLst>
                                    <p:animClr clrSpc="rgb" dir="cw">
                                      <p:cBhvr override="childStyle">
                                        <p:cTn dur="1" fill="hold" display="0" masterRel="nextClick" afterEffect="1"/>
                                        <p:tgtEl>
                                          <p:spTgt spid="70"/>
                                        </p:tgtEl>
                                        <p:attrNameLst>
                                          <p:attrName>ppt_c</p:attrName>
                                        </p:attrNameLst>
                                      </p:cBhvr>
                                      <p:to>
                                        <a:schemeClr val="bg2"/>
                                      </p:to>
                                    </p:animClr>
                                  </p:sub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chemeClr val="bg2"/>
                                      </p:to>
                                    </p:animClr>
                                  </p:sub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chemeClr val="bg2"/>
                                      </p:to>
                                    </p:animClr>
                                  </p:sub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subTnLst>
                                    <p:animClr clrSpc="rgb" dir="cw">
                                      <p:cBhvr override="childStyle">
                                        <p:cTn dur="1" fill="hold" display="0" masterRel="nextClick" afterEffect="1"/>
                                        <p:tgtEl>
                                          <p:spTgt spid="71"/>
                                        </p:tgtEl>
                                        <p:attrNameLst>
                                          <p:attrName>ppt_c</p:attrName>
                                        </p:attrNameLst>
                                      </p:cBhvr>
                                      <p:to>
                                        <a:schemeClr val="bg2"/>
                                      </p:to>
                                    </p:animClr>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0" grpId="0" animBg="1"/>
      <p:bldP spid="31" grpId="0" animBg="1"/>
      <p:bldP spid="32" grpId="0" animBg="1"/>
      <p:bldP spid="33" grpId="0" animBg="1"/>
      <p:bldP spid="28" grpId="0" animBg="1"/>
      <p:bldP spid="35" grpId="0" animBg="1"/>
      <p:bldP spid="36" grpId="0"/>
      <p:bldP spid="47" grpId="0" animBg="1"/>
      <p:bldP spid="48" grpId="0"/>
      <p:bldP spid="46" grpId="0"/>
      <p:bldP spid="52" grpId="0"/>
      <p:bldP spid="53" grpId="0"/>
      <p:bldP spid="61" grpId="0"/>
      <p:bldP spid="69" grpId="0"/>
      <p:bldP spid="70" grpId="0" animBg="1"/>
      <p:bldP spid="71" grpId="0" animBg="1"/>
      <p:bldP spid="72" grpId="0" animBg="1"/>
      <p:bldP spid="73" grpId="0"/>
      <p:bldP spid="3077" grpId="0"/>
      <p:bldP spid="75" grpId="0"/>
      <p:bldP spid="3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61"/>
          <a:stretch/>
        </p:blipFill>
        <p:spPr bwMode="auto">
          <a:xfrm>
            <a:off x="2514600" y="2877683"/>
            <a:ext cx="7558088" cy="307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83444" y="813315"/>
            <a:ext cx="10972800" cy="1143000"/>
          </a:xfrm>
        </p:spPr>
        <p:txBody>
          <a:bodyPr>
            <a:normAutofit/>
          </a:bodyPr>
          <a:lstStyle/>
          <a:p>
            <a:pPr>
              <a:lnSpc>
                <a:spcPct val="90000"/>
              </a:lnSpc>
            </a:pPr>
            <a:r>
              <a:rPr lang="en-US" sz="3200" b="1" dirty="0"/>
              <a:t>Our lab experiment was designed to mimic real choices between earning wages and entering a contest</a:t>
            </a:r>
          </a:p>
        </p:txBody>
      </p:sp>
      <p:sp>
        <p:nvSpPr>
          <p:cNvPr id="3" name="TextBox 2"/>
          <p:cNvSpPr txBox="1"/>
          <p:nvPr/>
        </p:nvSpPr>
        <p:spPr>
          <a:xfrm>
            <a:off x="3505201" y="2965365"/>
            <a:ext cx="2819401" cy="369332"/>
          </a:xfrm>
          <a:prstGeom prst="rect">
            <a:avLst/>
          </a:prstGeom>
          <a:solidFill>
            <a:schemeClr val="bg1"/>
          </a:solidFill>
        </p:spPr>
        <p:txBody>
          <a:bodyPr wrap="square" rtlCol="0">
            <a:spAutoFit/>
          </a:bodyPr>
          <a:lstStyle/>
          <a:p>
            <a:r>
              <a:rPr lang="en-US" dirty="0">
                <a:latin typeface="+mj-lt"/>
              </a:rPr>
              <a:t>Winner-Take-All Contests</a:t>
            </a:r>
          </a:p>
        </p:txBody>
      </p:sp>
      <p:sp>
        <p:nvSpPr>
          <p:cNvPr id="6" name="TextBox 5"/>
          <p:cNvSpPr txBox="1"/>
          <p:nvPr/>
        </p:nvSpPr>
        <p:spPr>
          <a:xfrm>
            <a:off x="6858001" y="2964272"/>
            <a:ext cx="2880027" cy="369332"/>
          </a:xfrm>
          <a:prstGeom prst="rect">
            <a:avLst/>
          </a:prstGeom>
          <a:solidFill>
            <a:schemeClr val="bg1"/>
          </a:solidFill>
        </p:spPr>
        <p:txBody>
          <a:bodyPr wrap="square" rtlCol="0">
            <a:spAutoFit/>
          </a:bodyPr>
          <a:lstStyle/>
          <a:p>
            <a:r>
              <a:rPr lang="en-US" dirty="0">
                <a:latin typeface="+mj-lt"/>
              </a:rPr>
              <a:t>Proportional Prize Contests</a:t>
            </a:r>
          </a:p>
        </p:txBody>
      </p:sp>
      <p:sp>
        <p:nvSpPr>
          <p:cNvPr id="18" name="TextBox 17"/>
          <p:cNvSpPr txBox="1"/>
          <p:nvPr/>
        </p:nvSpPr>
        <p:spPr>
          <a:xfrm>
            <a:off x="2985654" y="3418920"/>
            <a:ext cx="595747" cy="369332"/>
          </a:xfrm>
          <a:prstGeom prst="rect">
            <a:avLst/>
          </a:prstGeom>
          <a:solidFill>
            <a:schemeClr val="bg1"/>
          </a:solidFill>
        </p:spPr>
        <p:txBody>
          <a:bodyPr wrap="square" rtlCol="0">
            <a:spAutoFit/>
          </a:bodyPr>
          <a:lstStyle/>
          <a:p>
            <a:r>
              <a:rPr lang="en-US" dirty="0">
                <a:latin typeface="+mj-lt"/>
              </a:rPr>
              <a:t>Lost</a:t>
            </a:r>
          </a:p>
        </p:txBody>
      </p:sp>
      <p:sp>
        <p:nvSpPr>
          <p:cNvPr id="20" name="TextBox 19"/>
          <p:cNvSpPr txBox="1"/>
          <p:nvPr/>
        </p:nvSpPr>
        <p:spPr>
          <a:xfrm>
            <a:off x="3326822" y="3714100"/>
            <a:ext cx="1473779" cy="369332"/>
          </a:xfrm>
          <a:prstGeom prst="rect">
            <a:avLst/>
          </a:prstGeom>
          <a:solidFill>
            <a:schemeClr val="bg1"/>
          </a:solidFill>
        </p:spPr>
        <p:txBody>
          <a:bodyPr wrap="square" rtlCol="0">
            <a:spAutoFit/>
          </a:bodyPr>
          <a:lstStyle/>
          <a:p>
            <a:r>
              <a:rPr lang="en-US" dirty="0">
                <a:latin typeface="+mj-lt"/>
              </a:rPr>
              <a:t>Did not enter</a:t>
            </a:r>
          </a:p>
        </p:txBody>
      </p:sp>
      <p:sp>
        <p:nvSpPr>
          <p:cNvPr id="21" name="TextBox 20"/>
          <p:cNvSpPr txBox="1"/>
          <p:nvPr/>
        </p:nvSpPr>
        <p:spPr>
          <a:xfrm>
            <a:off x="5603948" y="3594472"/>
            <a:ext cx="731044" cy="369332"/>
          </a:xfrm>
          <a:prstGeom prst="rect">
            <a:avLst/>
          </a:prstGeom>
          <a:solidFill>
            <a:schemeClr val="bg1"/>
          </a:solidFill>
        </p:spPr>
        <p:txBody>
          <a:bodyPr wrap="square" rtlCol="0">
            <a:spAutoFit/>
          </a:bodyPr>
          <a:lstStyle/>
          <a:p>
            <a:r>
              <a:rPr lang="en-US" dirty="0">
                <a:latin typeface="+mj-lt"/>
              </a:rPr>
              <a:t>Won</a:t>
            </a:r>
          </a:p>
        </p:txBody>
      </p:sp>
      <p:sp>
        <p:nvSpPr>
          <p:cNvPr id="22" name="TextBox 21"/>
          <p:cNvSpPr txBox="1"/>
          <p:nvPr/>
        </p:nvSpPr>
        <p:spPr>
          <a:xfrm>
            <a:off x="8077201" y="3613795"/>
            <a:ext cx="1473779" cy="984244"/>
          </a:xfrm>
          <a:prstGeom prst="rect">
            <a:avLst/>
          </a:prstGeom>
          <a:solidFill>
            <a:schemeClr val="bg1"/>
          </a:solidFill>
        </p:spPr>
        <p:txBody>
          <a:bodyPr wrap="square" rtlCol="0">
            <a:spAutoFit/>
          </a:bodyPr>
          <a:lstStyle/>
          <a:p>
            <a:pPr>
              <a:lnSpc>
                <a:spcPct val="80000"/>
              </a:lnSpc>
            </a:pPr>
            <a:r>
              <a:rPr lang="en-US" dirty="0">
                <a:latin typeface="+mj-lt"/>
              </a:rPr>
              <a:t>Distribution includes entrants and non-entrants</a:t>
            </a:r>
          </a:p>
        </p:txBody>
      </p:sp>
      <p:sp>
        <p:nvSpPr>
          <p:cNvPr id="14" name="TextBox 13"/>
          <p:cNvSpPr txBox="1"/>
          <p:nvPr/>
        </p:nvSpPr>
        <p:spPr>
          <a:xfrm>
            <a:off x="2514600" y="5884856"/>
            <a:ext cx="8167688" cy="369332"/>
          </a:xfrm>
          <a:prstGeom prst="rect">
            <a:avLst/>
          </a:prstGeom>
          <a:noFill/>
        </p:spPr>
        <p:txBody>
          <a:bodyPr wrap="square" rtlCol="0">
            <a:spAutoFit/>
          </a:bodyPr>
          <a:lstStyle/>
          <a:p>
            <a:r>
              <a:rPr lang="en-US" dirty="0">
                <a:latin typeface="+mj-lt"/>
              </a:rPr>
              <a:t>Results shown are for 207 contests involving 69 subjects</a:t>
            </a:r>
          </a:p>
        </p:txBody>
      </p:sp>
      <p:sp>
        <p:nvSpPr>
          <p:cNvPr id="13" name="TextBox 12">
            <a:extLst>
              <a:ext uri="{FF2B5EF4-FFF2-40B4-BE49-F238E27FC236}">
                <a16:creationId xmlns:a16="http://schemas.microsoft.com/office/drawing/2014/main" id="{7A8B7782-675A-4BB6-86D9-963D9BEDF817}"/>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a:t>
            </a:r>
            <a:r>
              <a:rPr lang="en-US" dirty="0"/>
              <a:t>lab experiments </a:t>
            </a:r>
            <a:r>
              <a:rPr lang="en-US" dirty="0">
                <a:solidFill>
                  <a:schemeClr val="bg1">
                    <a:lumMod val="75000"/>
                  </a:schemeClr>
                </a:solidFill>
              </a:rPr>
              <a:t>| field trials | conclusions</a:t>
            </a:r>
          </a:p>
        </p:txBody>
      </p:sp>
      <p:sp>
        <p:nvSpPr>
          <p:cNvPr id="4" name="Rectangle 3">
            <a:extLst>
              <a:ext uri="{FF2B5EF4-FFF2-40B4-BE49-F238E27FC236}">
                <a16:creationId xmlns:a16="http://schemas.microsoft.com/office/drawing/2014/main" id="{B6701E3F-FA72-4DCD-9E14-980F761676A8}"/>
              </a:ext>
            </a:extLst>
          </p:cNvPr>
          <p:cNvSpPr/>
          <p:nvPr/>
        </p:nvSpPr>
        <p:spPr>
          <a:xfrm>
            <a:off x="2590800" y="2087338"/>
            <a:ext cx="8062911" cy="790345"/>
          </a:xfrm>
          <a:prstGeom prst="rect">
            <a:avLst/>
          </a:prstGeom>
        </p:spPr>
        <p:txBody>
          <a:bodyPr wrap="square">
            <a:spAutoFit/>
          </a:bodyPr>
          <a:lstStyle/>
          <a:p>
            <a:pPr>
              <a:lnSpc>
                <a:spcPct val="80000"/>
              </a:lnSpc>
            </a:pPr>
            <a:r>
              <a:rPr lang="en-US" sz="2800" b="1" dirty="0"/>
              <a:t>Offering proportional contests led to more entry </a:t>
            </a:r>
          </a:p>
          <a:p>
            <a:pPr>
              <a:lnSpc>
                <a:spcPct val="80000"/>
              </a:lnSpc>
            </a:pPr>
            <a:r>
              <a:rPr lang="en-US" sz="2800" b="1" dirty="0"/>
              <a:t>and more total effort, with less inequality in payoffs</a:t>
            </a:r>
            <a:endParaRPr lang="en-US" sz="2800" dirty="0"/>
          </a:p>
        </p:txBody>
      </p:sp>
      <p:sp>
        <p:nvSpPr>
          <p:cNvPr id="15" name="Rectangle 14">
            <a:extLst>
              <a:ext uri="{FF2B5EF4-FFF2-40B4-BE49-F238E27FC236}">
                <a16:creationId xmlns:a16="http://schemas.microsoft.com/office/drawing/2014/main" id="{9CD4C082-7A19-4632-8303-C8D843644B76}"/>
              </a:ext>
            </a:extLst>
          </p:cNvPr>
          <p:cNvSpPr/>
          <p:nvPr/>
        </p:nvSpPr>
        <p:spPr>
          <a:xfrm>
            <a:off x="4734068" y="6400417"/>
            <a:ext cx="7626877" cy="523220"/>
          </a:xfrm>
          <a:prstGeom prst="rect">
            <a:avLst/>
          </a:prstGeom>
        </p:spPr>
        <p:txBody>
          <a:bodyPr wrap="square">
            <a:spAutoFit/>
          </a:bodyPr>
          <a:lstStyle/>
          <a:p>
            <a:r>
              <a:rPr lang="en-US" sz="1400" dirty="0"/>
              <a:t>Source:  Cason, T.N., Masters, W.A. and Sheremeta, R.M., 2010. </a:t>
            </a:r>
            <a:r>
              <a:rPr lang="en-US" sz="1400" u="sng" dirty="0">
                <a:hlinkClick r:id="rId4">
                  <a:extLst>
                    <a:ext uri="{A12FA001-AC4F-418D-AE19-62706E023703}">
                      <ahyp:hlinkClr xmlns:ahyp="http://schemas.microsoft.com/office/drawing/2018/hyperlinkcolor" val="tx"/>
                    </a:ext>
                  </a:extLst>
                </a:hlinkClick>
              </a:rPr>
              <a:t>Entry into winner-take-all and proportional-prize contests: An experimental study</a:t>
            </a:r>
            <a:r>
              <a:rPr lang="en-US" sz="1400" dirty="0"/>
              <a:t>. </a:t>
            </a:r>
            <a:r>
              <a:rPr lang="en-US" sz="1400" i="1" dirty="0"/>
              <a:t>Journal of Public Economics</a:t>
            </a:r>
            <a:r>
              <a:rPr lang="en-US" sz="1400" dirty="0"/>
              <a:t>, </a:t>
            </a:r>
            <a:r>
              <a:rPr lang="en-US" sz="1400" i="1" dirty="0"/>
              <a:t>94</a:t>
            </a:r>
            <a:r>
              <a:rPr lang="en-US" sz="1400" dirty="0"/>
              <a:t>(9-10), pp.604-611.</a:t>
            </a:r>
          </a:p>
        </p:txBody>
      </p:sp>
    </p:spTree>
    <p:extLst>
      <p:ext uri="{BB962C8B-B14F-4D97-AF65-F5344CB8AC3E}">
        <p14:creationId xmlns:p14="http://schemas.microsoft.com/office/powerpoint/2010/main" val="212534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D558CA-425C-4C6B-91B1-2376B627FB3C}"/>
              </a:ext>
            </a:extLst>
          </p:cNvPr>
          <p:cNvSpPr/>
          <p:nvPr/>
        </p:nvSpPr>
        <p:spPr>
          <a:xfrm>
            <a:off x="2819400" y="5191812"/>
            <a:ext cx="7775928" cy="29275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9C8716-88A7-41B0-90A7-8DAC195B3E0E}"/>
              </a:ext>
            </a:extLst>
          </p:cNvPr>
          <p:cNvSpPr/>
          <p:nvPr/>
        </p:nvSpPr>
        <p:spPr>
          <a:xfrm>
            <a:off x="1066800" y="5484565"/>
            <a:ext cx="8153400" cy="23043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1066800" y="770005"/>
            <a:ext cx="9296400" cy="978095"/>
          </a:xfrm>
        </p:spPr>
        <p:txBody>
          <a:bodyPr/>
          <a:lstStyle/>
          <a:p>
            <a:pPr>
              <a:lnSpc>
                <a:spcPct val="80000"/>
              </a:lnSpc>
            </a:pPr>
            <a:r>
              <a:rPr lang="en-US" sz="3200" b="1" dirty="0"/>
              <a:t>Using known cost functions to solve for equilibrium, we find that proportionality limits behavioral bias</a:t>
            </a:r>
          </a:p>
        </p:txBody>
      </p:sp>
      <p:pic>
        <p:nvPicPr>
          <p:cNvPr id="2" name="Picture 1">
            <a:extLst>
              <a:ext uri="{FF2B5EF4-FFF2-40B4-BE49-F238E27FC236}">
                <a16:creationId xmlns:a16="http://schemas.microsoft.com/office/drawing/2014/main" id="{FC561DE9-EA3D-41C8-B9DD-086C13C6EB7D}"/>
              </a:ext>
            </a:extLst>
          </p:cNvPr>
          <p:cNvPicPr>
            <a:picLocks noChangeAspect="1"/>
          </p:cNvPicPr>
          <p:nvPr/>
        </p:nvPicPr>
        <p:blipFill rotWithShape="1">
          <a:blip r:embed="rId3"/>
          <a:srcRect t="3894" b="54024"/>
          <a:stretch/>
        </p:blipFill>
        <p:spPr>
          <a:xfrm>
            <a:off x="1066800" y="1748100"/>
            <a:ext cx="6705600" cy="908668"/>
          </a:xfrm>
          <a:prstGeom prst="rect">
            <a:avLst/>
          </a:prstGeom>
        </p:spPr>
      </p:pic>
      <p:pic>
        <p:nvPicPr>
          <p:cNvPr id="14" name="Picture 13">
            <a:extLst>
              <a:ext uri="{FF2B5EF4-FFF2-40B4-BE49-F238E27FC236}">
                <a16:creationId xmlns:a16="http://schemas.microsoft.com/office/drawing/2014/main" id="{F3BA3093-B54F-4284-A2B4-6F9CD21F851C}"/>
              </a:ext>
            </a:extLst>
          </p:cNvPr>
          <p:cNvPicPr>
            <a:picLocks noChangeAspect="1"/>
          </p:cNvPicPr>
          <p:nvPr/>
        </p:nvPicPr>
        <p:blipFill rotWithShape="1">
          <a:blip r:embed="rId3"/>
          <a:srcRect t="63380" b="2286"/>
          <a:stretch/>
        </p:blipFill>
        <p:spPr>
          <a:xfrm>
            <a:off x="1066800" y="2732128"/>
            <a:ext cx="6858000" cy="758198"/>
          </a:xfrm>
          <a:prstGeom prst="rect">
            <a:avLst/>
          </a:prstGeom>
        </p:spPr>
      </p:pic>
      <p:sp>
        <p:nvSpPr>
          <p:cNvPr id="13" name="Rectangle 12">
            <a:extLst>
              <a:ext uri="{FF2B5EF4-FFF2-40B4-BE49-F238E27FC236}">
                <a16:creationId xmlns:a16="http://schemas.microsoft.com/office/drawing/2014/main" id="{6BB602A6-29F6-450A-A827-85778DFBC7C5}"/>
              </a:ext>
            </a:extLst>
          </p:cNvPr>
          <p:cNvSpPr/>
          <p:nvPr/>
        </p:nvSpPr>
        <p:spPr>
          <a:xfrm>
            <a:off x="1066800" y="3490075"/>
            <a:ext cx="9829800" cy="3416320"/>
          </a:xfrm>
          <a:prstGeom prst="rect">
            <a:avLst/>
          </a:prstGeom>
        </p:spPr>
        <p:txBody>
          <a:bodyPr wrap="square">
            <a:spAutoFit/>
          </a:bodyPr>
          <a:lstStyle/>
          <a:p>
            <a:r>
              <a:rPr lang="en-US" b="1" dirty="0">
                <a:latin typeface="Georgia" panose="02040502050405020303" pitchFamily="18" charset="0"/>
              </a:rPr>
              <a:t>Abstract</a:t>
            </a:r>
          </a:p>
          <a:p>
            <a:r>
              <a:rPr lang="en-US" dirty="0">
                <a:latin typeface="Georgia" panose="02040502050405020303" pitchFamily="18" charset="0"/>
              </a:rPr>
              <a:t>This study provides a unified framework to compare three canonical types of contests: winner-take-all contests won by the best performer, winner-take-all lotteries where probability of success is proportional to performance, and proportional-prize contests in which rewards are shared in proportion to performance. We derive equilibria and observe outcomes from each contest in a laboratory experiment. Equilibrium and observed efforts are highest in winner-take-all contests. Lotteries and proportional-prize contests have the same Nash equilibrium, but empirically, lotteries induce higher efforts and lower, more unequal payoffs. Behavioral deviations from theoretical benchmarks in different contests are caused by the same underlying attributes, such as risk-aversion and the utility of winning. Finally, we find that subjects exhibit consistent behavior across different types of contests, with subjects exerting higher effort in one contest also exerting higher effort in another contest.</a:t>
            </a:r>
          </a:p>
        </p:txBody>
      </p:sp>
      <p:sp>
        <p:nvSpPr>
          <p:cNvPr id="15" name="TextBox 14">
            <a:extLst>
              <a:ext uri="{FF2B5EF4-FFF2-40B4-BE49-F238E27FC236}">
                <a16:creationId xmlns:a16="http://schemas.microsoft.com/office/drawing/2014/main" id="{3139C6AD-C7D8-4C36-B675-C05AD3D56750}"/>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a:t>
            </a:r>
            <a:r>
              <a:rPr lang="en-US" dirty="0"/>
              <a:t>lab experiments </a:t>
            </a:r>
            <a:r>
              <a:rPr lang="en-US" dirty="0">
                <a:solidFill>
                  <a:schemeClr val="bg1">
                    <a:lumMod val="75000"/>
                  </a:schemeClr>
                </a:solidFill>
              </a:rPr>
              <a:t>| field trials | conclusions</a:t>
            </a:r>
          </a:p>
        </p:txBody>
      </p:sp>
    </p:spTree>
    <p:extLst>
      <p:ext uri="{BB962C8B-B14F-4D97-AF65-F5344CB8AC3E}">
        <p14:creationId xmlns:p14="http://schemas.microsoft.com/office/powerpoint/2010/main" val="13056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13095"/>
          <a:stretch/>
        </p:blipFill>
        <p:spPr>
          <a:xfrm>
            <a:off x="7097500" y="4136323"/>
            <a:ext cx="2873803" cy="2067555"/>
          </a:xfrm>
          <a:prstGeom prst="rect">
            <a:avLst/>
          </a:prstGeom>
        </p:spPr>
      </p:pic>
      <p:pic>
        <p:nvPicPr>
          <p:cNvPr id="10" name="Picture 9"/>
          <p:cNvPicPr>
            <a:picLocks noChangeAspect="1"/>
          </p:cNvPicPr>
          <p:nvPr/>
        </p:nvPicPr>
        <p:blipFill>
          <a:blip r:embed="rId4"/>
          <a:stretch>
            <a:fillRect/>
          </a:stretch>
        </p:blipFill>
        <p:spPr>
          <a:xfrm>
            <a:off x="7086600" y="1742681"/>
            <a:ext cx="2895600" cy="2077278"/>
          </a:xfrm>
          <a:prstGeom prst="rect">
            <a:avLst/>
          </a:prstGeom>
        </p:spPr>
      </p:pic>
      <p:sp>
        <p:nvSpPr>
          <p:cNvPr id="11" name="Content Placeholder 4"/>
          <p:cNvSpPr>
            <a:spLocks noGrp="1"/>
          </p:cNvSpPr>
          <p:nvPr>
            <p:ph idx="1"/>
          </p:nvPr>
        </p:nvSpPr>
        <p:spPr>
          <a:xfrm>
            <a:off x="1155106" y="2491510"/>
            <a:ext cx="5625369" cy="1305963"/>
          </a:xfrm>
        </p:spPr>
        <p:txBody>
          <a:bodyPr/>
          <a:lstStyle/>
          <a:p>
            <a:pPr marL="227013" indent="-227013">
              <a:spcBef>
                <a:spcPts val="0"/>
              </a:spcBef>
              <a:spcAft>
                <a:spcPts val="1200"/>
              </a:spcAft>
            </a:pPr>
            <a:r>
              <a:rPr lang="en-US" sz="1800" dirty="0"/>
              <a:t>We used contests among caregivers in Chandigarh, offering small cash incentives for improved outcomes to reveal what actions led to observed improvements</a:t>
            </a:r>
          </a:p>
        </p:txBody>
      </p:sp>
      <p:sp>
        <p:nvSpPr>
          <p:cNvPr id="12" name="Content Placeholder 4"/>
          <p:cNvSpPr txBox="1">
            <a:spLocks/>
          </p:cNvSpPr>
          <p:nvPr/>
        </p:nvSpPr>
        <p:spPr bwMode="auto">
          <a:xfrm>
            <a:off x="1143000" y="3935643"/>
            <a:ext cx="5719388" cy="1211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27013" indent="-227013">
              <a:spcBef>
                <a:spcPts val="0"/>
              </a:spcBef>
            </a:pPr>
            <a:r>
              <a:rPr lang="en-US" sz="1800" kern="0" dirty="0"/>
              <a:t>Trial #1: pay-for-performance vs fixed bonus</a:t>
            </a:r>
            <a:endParaRPr lang="en-US" sz="1600" kern="0" dirty="0"/>
          </a:p>
          <a:p>
            <a:pPr marL="519113" indent="-236538">
              <a:spcBef>
                <a:spcPts val="0"/>
              </a:spcBef>
            </a:pPr>
            <a:r>
              <a:rPr lang="en-US" sz="1600" kern="0" dirty="0"/>
              <a:t>Control group (fixed salary only)</a:t>
            </a:r>
          </a:p>
          <a:p>
            <a:pPr marL="519113" indent="-236538">
              <a:spcBef>
                <a:spcPts val="0"/>
              </a:spcBef>
            </a:pPr>
            <a:r>
              <a:rPr lang="en-US" sz="1600" kern="0" dirty="0"/>
              <a:t>Pay-for-performance (200 Rs/child improved)</a:t>
            </a:r>
          </a:p>
          <a:p>
            <a:pPr marL="519113" indent="-236538">
              <a:spcBef>
                <a:spcPts val="0"/>
              </a:spcBef>
            </a:pPr>
            <a:r>
              <a:rPr lang="en-US" sz="1600" kern="0" dirty="0"/>
              <a:t>Fixed bonus (600 Rs to all workers)</a:t>
            </a:r>
          </a:p>
        </p:txBody>
      </p:sp>
      <p:sp>
        <p:nvSpPr>
          <p:cNvPr id="13" name="Content Placeholder 4"/>
          <p:cNvSpPr txBox="1">
            <a:spLocks/>
          </p:cNvSpPr>
          <p:nvPr/>
        </p:nvSpPr>
        <p:spPr bwMode="auto">
          <a:xfrm>
            <a:off x="1143000" y="1706270"/>
            <a:ext cx="5436163" cy="691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27013" indent="-227013"/>
            <a:r>
              <a:rPr lang="en-US" sz="1800" kern="0" dirty="0"/>
              <a:t>Aim of randomized trial was to help Indian ICDS childcare centers reduce underweight</a:t>
            </a:r>
          </a:p>
        </p:txBody>
      </p:sp>
      <p:sp>
        <p:nvSpPr>
          <p:cNvPr id="15" name="Oval 14"/>
          <p:cNvSpPr/>
          <p:nvPr/>
        </p:nvSpPr>
        <p:spPr>
          <a:xfrm rot="1801975">
            <a:off x="7543468" y="1778171"/>
            <a:ext cx="733098" cy="13411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a16="http://schemas.microsoft.com/office/drawing/2014/main" id="{378F87C7-D288-4207-AFE6-E4DA8363CD56}"/>
              </a:ext>
            </a:extLst>
          </p:cNvPr>
          <p:cNvSpPr txBox="1">
            <a:spLocks/>
          </p:cNvSpPr>
          <p:nvPr/>
        </p:nvSpPr>
        <p:spPr bwMode="auto">
          <a:xfrm>
            <a:off x="1187468" y="5244154"/>
            <a:ext cx="5719388" cy="1033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27013" indent="-227013">
              <a:spcBef>
                <a:spcPts val="0"/>
              </a:spcBef>
            </a:pPr>
            <a:r>
              <a:rPr lang="en-US" sz="1800" kern="0" dirty="0"/>
              <a:t>Trial #2: winner-take-all vs shared rewards</a:t>
            </a:r>
            <a:endParaRPr lang="en-US" sz="1600" kern="0" dirty="0"/>
          </a:p>
          <a:p>
            <a:pPr marL="519113" indent="-236538">
              <a:spcBef>
                <a:spcPts val="0"/>
              </a:spcBef>
            </a:pPr>
            <a:r>
              <a:rPr lang="en-US" sz="1600" kern="0" dirty="0"/>
              <a:t>Traditional contest (one winner)</a:t>
            </a:r>
          </a:p>
          <a:p>
            <a:pPr marL="519113" indent="-236538">
              <a:spcBef>
                <a:spcPts val="0"/>
              </a:spcBef>
            </a:pPr>
            <a:r>
              <a:rPr lang="en-US" sz="1600" kern="0" dirty="0"/>
              <a:t>Proportional prizes (share of children improved)</a:t>
            </a:r>
          </a:p>
          <a:p>
            <a:pPr marL="0" indent="0">
              <a:spcBef>
                <a:spcPts val="0"/>
              </a:spcBef>
              <a:buNone/>
            </a:pPr>
            <a:endParaRPr lang="en-US" sz="1600" kern="0" dirty="0"/>
          </a:p>
        </p:txBody>
      </p:sp>
      <p:sp>
        <p:nvSpPr>
          <p:cNvPr id="14" name="TextBox 13">
            <a:extLst>
              <a:ext uri="{FF2B5EF4-FFF2-40B4-BE49-F238E27FC236}">
                <a16:creationId xmlns:a16="http://schemas.microsoft.com/office/drawing/2014/main" id="{D2CE2F55-6452-400A-BC30-6DE3192758E1}"/>
              </a:ext>
            </a:extLst>
          </p:cNvPr>
          <p:cNvSpPr txBox="1"/>
          <p:nvPr/>
        </p:nvSpPr>
        <p:spPr>
          <a:xfrm>
            <a:off x="6096000" y="152400"/>
            <a:ext cx="6019800" cy="617605"/>
          </a:xfrm>
          <a:prstGeom prst="rect">
            <a:avLst/>
          </a:prstGeom>
          <a:noFill/>
        </p:spPr>
        <p:txBody>
          <a:bodyPr wrap="square" rtlCol="0">
            <a:spAutoFit/>
          </a:bodyPr>
          <a:lstStyle/>
          <a:p>
            <a:pPr>
              <a:lnSpc>
                <a:spcPct val="85000"/>
              </a:lnSpc>
            </a:pPr>
            <a:r>
              <a:rPr lang="en-US" sz="2200" dirty="0"/>
              <a:t>Proportional rewards in agriculture and nutrition</a:t>
            </a:r>
          </a:p>
          <a:p>
            <a:pPr>
              <a:lnSpc>
                <a:spcPct val="85000"/>
              </a:lnSpc>
            </a:pPr>
            <a:r>
              <a:rPr lang="en-US" dirty="0">
                <a:solidFill>
                  <a:schemeClr val="bg2">
                    <a:lumMod val="90000"/>
                  </a:schemeClr>
                </a:solidFill>
              </a:rPr>
              <a:t>motivation</a:t>
            </a:r>
            <a:r>
              <a:rPr lang="en-US" dirty="0">
                <a:solidFill>
                  <a:schemeClr val="bg1">
                    <a:lumMod val="75000"/>
                  </a:schemeClr>
                </a:solidFill>
              </a:rPr>
              <a:t> | lab experiments | </a:t>
            </a:r>
            <a:r>
              <a:rPr lang="en-US" dirty="0">
                <a:solidFill>
                  <a:schemeClr val="bg2">
                    <a:lumMod val="10000"/>
                  </a:schemeClr>
                </a:solidFill>
              </a:rPr>
              <a:t>field trials</a:t>
            </a:r>
            <a:r>
              <a:rPr lang="en-US" dirty="0">
                <a:solidFill>
                  <a:schemeClr val="bg1">
                    <a:lumMod val="75000"/>
                  </a:schemeClr>
                </a:solidFill>
              </a:rPr>
              <a:t> | conclusions</a:t>
            </a:r>
          </a:p>
        </p:txBody>
      </p:sp>
      <p:sp>
        <p:nvSpPr>
          <p:cNvPr id="19" name="Title 1">
            <a:extLst>
              <a:ext uri="{FF2B5EF4-FFF2-40B4-BE49-F238E27FC236}">
                <a16:creationId xmlns:a16="http://schemas.microsoft.com/office/drawing/2014/main" id="{1F8FCC6E-B94C-4986-B9CB-35A925E467BF}"/>
              </a:ext>
            </a:extLst>
          </p:cNvPr>
          <p:cNvSpPr txBox="1">
            <a:spLocks/>
          </p:cNvSpPr>
          <p:nvPr/>
        </p:nvSpPr>
        <p:spPr>
          <a:xfrm>
            <a:off x="381000" y="973443"/>
            <a:ext cx="9718850" cy="5099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Field trials with childcare workers in Chandigarh, India</a:t>
            </a:r>
            <a:endParaRPr lang="en-US" sz="3200" dirty="0"/>
          </a:p>
        </p:txBody>
      </p:sp>
    </p:spTree>
    <p:extLst>
      <p:ext uri="{BB962C8B-B14F-4D97-AF65-F5344CB8AC3E}">
        <p14:creationId xmlns:p14="http://schemas.microsoft.com/office/powerpoint/2010/main" val="33458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808080"/>
                                      </p:to>
                                    </p:animClr>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808080"/>
                                      </p:to>
                                    </p:animClr>
                                  </p:sub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808080"/>
                                      </p:to>
                                    </p:animClr>
                                  </p:subTnLst>
                                </p:cTn>
                              </p:par>
                              <p:par>
                                <p:cTn id="23" presetID="1" presetClass="entr" presetSubtype="0"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20733</TotalTime>
  <Words>2726</Words>
  <Application>Microsoft Office PowerPoint</Application>
  <PresentationFormat>Widescreen</PresentationFormat>
  <Paragraphs>405</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Georgia</vt:lpstr>
      <vt:lpstr>Times New Roman</vt:lpstr>
      <vt:lpstr>Office Theme</vt:lpstr>
      <vt:lpstr>Pull mechanisms and prize contests  in agriculture and nutrition:  Insights from winner-take-all vs. proportional rewards</vt:lpstr>
      <vt:lpstr>PowerPoint Presentation</vt:lpstr>
      <vt:lpstr>PowerPoint Presentation</vt:lpstr>
      <vt:lpstr>PowerPoint Presentation</vt:lpstr>
      <vt:lpstr>A lab experiment with real effort:   Can proportional rewards attract more entrants, and more success?</vt:lpstr>
      <vt:lpstr>PowerPoint Presentation</vt:lpstr>
      <vt:lpstr>Our lab experiment was designed to mimic real choices between earning wages and entering a contest</vt:lpstr>
      <vt:lpstr>Using known cost functions to solve for equilibrium, we find that proportionality limits behavioral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up:  The experience of AgResults</vt:lpstr>
    </vt:vector>
  </TitlesOfParts>
  <Company>Agricultural Economics-Purdue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William A. Masters</dc:creator>
  <cp:lastModifiedBy>William A. Masters</cp:lastModifiedBy>
  <cp:revision>399</cp:revision>
  <dcterms:created xsi:type="dcterms:W3CDTF">2001-02-23T07:10:37Z</dcterms:created>
  <dcterms:modified xsi:type="dcterms:W3CDTF">2019-07-23T12:02:55Z</dcterms:modified>
</cp:coreProperties>
</file>