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686" r:id="rId2"/>
    <p:sldMasterId id="2147483706" r:id="rId3"/>
    <p:sldMasterId id="2147483701" r:id="rId4"/>
  </p:sldMasterIdLst>
  <p:notesMasterIdLst>
    <p:notesMasterId r:id="rId31"/>
  </p:notesMasterIdLst>
  <p:handoutMasterIdLst>
    <p:handoutMasterId r:id="rId32"/>
  </p:handoutMasterIdLst>
  <p:sldIdLst>
    <p:sldId id="392" r:id="rId5"/>
    <p:sldId id="713" r:id="rId6"/>
    <p:sldId id="461" r:id="rId7"/>
    <p:sldId id="453" r:id="rId8"/>
    <p:sldId id="450" r:id="rId9"/>
    <p:sldId id="418" r:id="rId10"/>
    <p:sldId id="415" r:id="rId11"/>
    <p:sldId id="462" r:id="rId12"/>
    <p:sldId id="416" r:id="rId13"/>
    <p:sldId id="458" r:id="rId14"/>
    <p:sldId id="420" r:id="rId15"/>
    <p:sldId id="395" r:id="rId16"/>
    <p:sldId id="434" r:id="rId17"/>
    <p:sldId id="436" r:id="rId18"/>
    <p:sldId id="435" r:id="rId19"/>
    <p:sldId id="422" r:id="rId20"/>
    <p:sldId id="398" r:id="rId21"/>
    <p:sldId id="404" r:id="rId22"/>
    <p:sldId id="714" r:id="rId23"/>
    <p:sldId id="400" r:id="rId24"/>
    <p:sldId id="426" r:id="rId25"/>
    <p:sldId id="463" r:id="rId26"/>
    <p:sldId id="464" r:id="rId27"/>
    <p:sldId id="403" r:id="rId28"/>
    <p:sldId id="391" r:id="rId29"/>
    <p:sldId id="288" r:id="rId3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14D"/>
    <a:srgbClr val="00682F"/>
    <a:srgbClr val="B5D6E2"/>
    <a:srgbClr val="922020"/>
    <a:srgbClr val="0E1E24"/>
    <a:srgbClr val="13282F"/>
    <a:srgbClr val="4799B5"/>
    <a:srgbClr val="1F497D"/>
    <a:srgbClr val="854F19"/>
    <a:srgbClr val="D37D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75441" autoAdjust="0"/>
  </p:normalViewPr>
  <p:slideViewPr>
    <p:cSldViewPr snapToGrid="0" showGuides="1">
      <p:cViewPr varScale="1">
        <p:scale>
          <a:sx n="82" d="100"/>
          <a:sy n="82" d="100"/>
        </p:scale>
        <p:origin x="558" y="9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3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67F5253C-9A75-AF46-ACEE-EAEE5B05D801}" type="datetimeFigureOut">
              <a:rPr lang="en-US" smtClean="0"/>
              <a:pPr/>
              <a:t>7/24/2021</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1A940B9-CD79-EF4A-961D-7F81D59A9659}" type="slidenum">
              <a:rPr lang="en-US" smtClean="0"/>
              <a:pPr/>
              <a:t>‹#›</a:t>
            </a:fld>
            <a:endParaRPr lang="en-US"/>
          </a:p>
        </p:txBody>
      </p:sp>
    </p:spTree>
    <p:extLst>
      <p:ext uri="{BB962C8B-B14F-4D97-AF65-F5344CB8AC3E}">
        <p14:creationId xmlns:p14="http://schemas.microsoft.com/office/powerpoint/2010/main" val="711619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B0B5A0C-4C94-FA4D-AE3B-06DAC0064AF4}" type="datetimeFigureOut">
              <a:rPr lang="en-US" smtClean="0"/>
              <a:pPr/>
              <a:t>7/24/2021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DD154D62-D7A5-D248-8B93-7A8623E1000B}" type="slidenum">
              <a:rPr lang="en-US" smtClean="0"/>
              <a:pPr/>
              <a:t>‹#›</a:t>
            </a:fld>
            <a:endParaRPr lang="en-US"/>
          </a:p>
        </p:txBody>
      </p:sp>
    </p:spTree>
    <p:extLst>
      <p:ext uri="{BB962C8B-B14F-4D97-AF65-F5344CB8AC3E}">
        <p14:creationId xmlns:p14="http://schemas.microsoft.com/office/powerpoint/2010/main" val="14233173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208712"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1</a:t>
            </a:fld>
            <a:endParaRPr lang="en-US"/>
          </a:p>
        </p:txBody>
      </p:sp>
    </p:spTree>
    <p:extLst>
      <p:ext uri="{BB962C8B-B14F-4D97-AF65-F5344CB8AC3E}">
        <p14:creationId xmlns:p14="http://schemas.microsoft.com/office/powerpoint/2010/main" val="134008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3</a:t>
            </a:fld>
            <a:endParaRPr lang="en-US"/>
          </a:p>
        </p:txBody>
      </p:sp>
    </p:spTree>
    <p:extLst>
      <p:ext uri="{BB962C8B-B14F-4D97-AF65-F5344CB8AC3E}">
        <p14:creationId xmlns:p14="http://schemas.microsoft.com/office/powerpoint/2010/main" val="201942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7</a:t>
            </a:fld>
            <a:endParaRPr lang="en-US"/>
          </a:p>
        </p:txBody>
      </p:sp>
    </p:spTree>
    <p:extLst>
      <p:ext uri="{BB962C8B-B14F-4D97-AF65-F5344CB8AC3E}">
        <p14:creationId xmlns:p14="http://schemas.microsoft.com/office/powerpoint/2010/main" val="40233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208712" cy="3492500"/>
          </a:xfrm>
        </p:spPr>
      </p:sp>
      <p:sp>
        <p:nvSpPr>
          <p:cNvPr id="3" name="Notes Placeholder 2"/>
          <p:cNvSpPr>
            <a:spLocks noGrp="1"/>
          </p:cNvSpPr>
          <p:nvPr>
            <p:ph type="body" idx="1"/>
          </p:nvPr>
        </p:nvSpPr>
        <p:spPr/>
        <p:txBody>
          <a:bodyPr/>
          <a:lstStyle/>
          <a:p>
            <a:r>
              <a:rPr lang="en-US"/>
              <a:t>Sonia, can you confirm sample size for this figure?</a:t>
            </a:r>
          </a:p>
        </p:txBody>
      </p:sp>
      <p:sp>
        <p:nvSpPr>
          <p:cNvPr id="4" name="Slide Number Placeholder 3"/>
          <p:cNvSpPr>
            <a:spLocks noGrp="1"/>
          </p:cNvSpPr>
          <p:nvPr>
            <p:ph type="sldNum" sz="quarter" idx="5"/>
          </p:nvPr>
        </p:nvSpPr>
        <p:spPr/>
        <p:txBody>
          <a:bodyPr/>
          <a:lstStyle/>
          <a:p>
            <a:fld id="{DD154D62-D7A5-D248-8B93-7A8623E1000B}" type="slidenum">
              <a:rPr lang="en-US" smtClean="0"/>
              <a:pPr/>
              <a:t>9</a:t>
            </a:fld>
            <a:endParaRPr lang="en-US"/>
          </a:p>
        </p:txBody>
      </p:sp>
    </p:spTree>
    <p:extLst>
      <p:ext uri="{BB962C8B-B14F-4D97-AF65-F5344CB8AC3E}">
        <p14:creationId xmlns:p14="http://schemas.microsoft.com/office/powerpoint/2010/main" val="3493297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208712" cy="3492500"/>
          </a:xfrm>
        </p:spPr>
      </p:sp>
      <p:sp>
        <p:nvSpPr>
          <p:cNvPr id="3" name="Notes Placeholder 2"/>
          <p:cNvSpPr>
            <a:spLocks noGrp="1"/>
          </p:cNvSpPr>
          <p:nvPr>
            <p:ph type="body" idx="1"/>
          </p:nvPr>
        </p:nvSpPr>
        <p:spPr/>
        <p:txBody>
          <a:bodyPr/>
          <a:lstStyle/>
          <a:p>
            <a:r>
              <a:rPr lang="en-US" dirty="0"/>
              <a:t>All possible combinations of rho- and rho+ result in 11 cases</a:t>
            </a:r>
          </a:p>
        </p:txBody>
      </p:sp>
      <p:sp>
        <p:nvSpPr>
          <p:cNvPr id="4" name="Slide Number Placeholder 3"/>
          <p:cNvSpPr>
            <a:spLocks noGrp="1"/>
          </p:cNvSpPr>
          <p:nvPr>
            <p:ph type="sldNum" sz="quarter" idx="5"/>
          </p:nvPr>
        </p:nvSpPr>
        <p:spPr/>
        <p:txBody>
          <a:bodyPr/>
          <a:lstStyle/>
          <a:p>
            <a:fld id="{DD154D62-D7A5-D248-8B93-7A8623E1000B}" type="slidenum">
              <a:rPr lang="en-US" smtClean="0"/>
              <a:pPr/>
              <a:t>16</a:t>
            </a:fld>
            <a:endParaRPr lang="en-US"/>
          </a:p>
        </p:txBody>
      </p:sp>
    </p:spTree>
    <p:extLst>
      <p:ext uri="{BB962C8B-B14F-4D97-AF65-F5344CB8AC3E}">
        <p14:creationId xmlns:p14="http://schemas.microsoft.com/office/powerpoint/2010/main" val="2051135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696913"/>
            <a:ext cx="6208712" cy="3492500"/>
          </a:xfrm>
        </p:spPr>
      </p:sp>
      <p:sp>
        <p:nvSpPr>
          <p:cNvPr id="3" name="Notes Placeholder 2"/>
          <p:cNvSpPr>
            <a:spLocks noGrp="1"/>
          </p:cNvSpPr>
          <p:nvPr>
            <p:ph type="body" idx="1"/>
          </p:nvPr>
        </p:nvSpPr>
        <p:spPr/>
        <p:txBody>
          <a:bodyPr/>
          <a:lstStyle/>
          <a:p>
            <a:r>
              <a:rPr lang="en-US" dirty="0"/>
              <a:t>All possible combinations of rho- and rho+ result in 11 cases</a:t>
            </a:r>
          </a:p>
        </p:txBody>
      </p:sp>
      <p:sp>
        <p:nvSpPr>
          <p:cNvPr id="4" name="Slide Number Placeholder 3"/>
          <p:cNvSpPr>
            <a:spLocks noGrp="1"/>
          </p:cNvSpPr>
          <p:nvPr>
            <p:ph type="sldNum" sz="quarter" idx="5"/>
          </p:nvPr>
        </p:nvSpPr>
        <p:spPr/>
        <p:txBody>
          <a:bodyPr/>
          <a:lstStyle/>
          <a:p>
            <a:fld id="{DD154D62-D7A5-D248-8B93-7A8623E1000B}" type="slidenum">
              <a:rPr lang="en-US" smtClean="0"/>
              <a:pPr/>
              <a:t>19</a:t>
            </a:fld>
            <a:endParaRPr lang="en-US"/>
          </a:p>
        </p:txBody>
      </p:sp>
    </p:spTree>
    <p:extLst>
      <p:ext uri="{BB962C8B-B14F-4D97-AF65-F5344CB8AC3E}">
        <p14:creationId xmlns:p14="http://schemas.microsoft.com/office/powerpoint/2010/main" val="736907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154D62-D7A5-D248-8B93-7A8623E1000B}" type="slidenum">
              <a:rPr lang="en-US" smtClean="0"/>
              <a:pPr/>
              <a:t>20</a:t>
            </a:fld>
            <a:endParaRPr lang="en-US"/>
          </a:p>
        </p:txBody>
      </p:sp>
    </p:spTree>
    <p:extLst>
      <p:ext uri="{BB962C8B-B14F-4D97-AF65-F5344CB8AC3E}">
        <p14:creationId xmlns:p14="http://schemas.microsoft.com/office/powerpoint/2010/main" val="18305233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r>
              <a:rPr lang="en-US" dirty="0">
                <a:solidFill>
                  <a:srgbClr val="FFFF00"/>
                </a:solidFill>
              </a:rPr>
              <a:t>Please include this slide in your presentation</a:t>
            </a:r>
            <a:r>
              <a:rPr lang="en-US" baseline="0" dirty="0">
                <a:solidFill>
                  <a:srgbClr val="FFFF00"/>
                </a:solidFill>
              </a:rPr>
              <a:t> in the appropriate location.</a:t>
            </a:r>
            <a:r>
              <a:rPr lang="en-US" dirty="0">
                <a:solidFill>
                  <a:srgbClr val="FFFF00"/>
                </a:solidFill>
              </a:rPr>
              <a:t> </a:t>
            </a:r>
            <a:r>
              <a:rPr lang="en-US" dirty="0"/>
              <a:t>Notes: </a:t>
            </a:r>
            <a:r>
              <a:rPr lang="en-US" sz="1200" b="0" i="0" u="none" strike="noStrike" kern="1200" baseline="0" dirty="0">
                <a:solidFill>
                  <a:schemeClr val="tx1"/>
                </a:solidFill>
                <a:latin typeface="+mn-lt"/>
                <a:ea typeface="+mn-ea"/>
                <a:cs typeface="+mn-cs"/>
              </a:rPr>
              <a:t>Feed the Future connects U.S. Government efforts targeted at global hunger and food security. Led by USAID, Feed the Future draws on the resources and expertise of the U.S. Departments of Agriculture, Commerce, State and Treasury; the Millennium Challenge Corporation; the United States African Development Foundation; the Peace Corps; the Overseas Private Investment Corporation; the Office of the United States Trade Representative; and the U.S. Geological Survey. </a:t>
            </a:r>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25</a:t>
            </a:fld>
            <a:endParaRPr lang="en-US"/>
          </a:p>
        </p:txBody>
      </p:sp>
    </p:spTree>
    <p:extLst>
      <p:ext uri="{BB962C8B-B14F-4D97-AF65-F5344CB8AC3E}">
        <p14:creationId xmlns:p14="http://schemas.microsoft.com/office/powerpoint/2010/main" val="2906133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To insert your implementing partner </a:t>
            </a:r>
            <a:r>
              <a:rPr lang="en-US" b="1" dirty="0"/>
              <a:t>institutional</a:t>
            </a:r>
            <a:r>
              <a:rPr lang="en-US" dirty="0"/>
              <a:t> logo, go to View</a:t>
            </a:r>
            <a:r>
              <a:rPr lang="en-US" baseline="0" dirty="0"/>
              <a:t> &gt;&gt; Slide Master, and replace the gray box with your logo, placing it to the right of the USAID logo at the bottom. No text or partner logos can be placed within the upper blue banner.</a:t>
            </a:r>
            <a:endParaRPr lang="en-US" dirty="0"/>
          </a:p>
          <a:p>
            <a:endParaRPr lang="en-US" dirty="0"/>
          </a:p>
        </p:txBody>
      </p:sp>
      <p:sp>
        <p:nvSpPr>
          <p:cNvPr id="4" name="Slide Number Placeholder 3"/>
          <p:cNvSpPr>
            <a:spLocks noGrp="1"/>
          </p:cNvSpPr>
          <p:nvPr>
            <p:ph type="sldNum" sz="quarter" idx="10"/>
          </p:nvPr>
        </p:nvSpPr>
        <p:spPr/>
        <p:txBody>
          <a:bodyPr/>
          <a:lstStyle/>
          <a:p>
            <a:fld id="{DD154D62-D7A5-D248-8B93-7A8623E1000B}" type="slidenum">
              <a:rPr lang="en-US" smtClean="0"/>
              <a:pPr/>
              <a:t>26</a:t>
            </a:fld>
            <a:endParaRPr lang="en-US"/>
          </a:p>
        </p:txBody>
      </p:sp>
    </p:spTree>
    <p:extLst>
      <p:ext uri="{BB962C8B-B14F-4D97-AF65-F5344CB8AC3E}">
        <p14:creationId xmlns:p14="http://schemas.microsoft.com/office/powerpoint/2010/main" val="118438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14"/>
          <p:cNvSpPr>
            <a:spLocks noGrp="1"/>
          </p:cNvSpPr>
          <p:nvPr>
            <p:ph type="body" sz="quarter" idx="12" hasCustomPrompt="1"/>
          </p:nvPr>
        </p:nvSpPr>
        <p:spPr>
          <a:xfrm>
            <a:off x="617142" y="5723098"/>
            <a:ext cx="6697133" cy="260350"/>
          </a:xfrm>
          <a:prstGeom prst="rect">
            <a:avLst/>
          </a:prstGeom>
        </p:spPr>
        <p:txBody>
          <a:bodyPr/>
          <a:lstStyle>
            <a:lvl1pPr marL="0" indent="0">
              <a:buNone/>
              <a:defRPr sz="1000" i="1" baseline="0">
                <a:solidFill>
                  <a:schemeClr val="bg1"/>
                </a:solidFill>
                <a:latin typeface="Arial" panose="020B0604020202020204" pitchFamily="34" charset="0"/>
                <a:cs typeface="Arial" panose="020B0604020202020204" pitchFamily="34" charset="0"/>
              </a:defRPr>
            </a:lvl1pPr>
          </a:lstStyle>
          <a:p>
            <a:pPr lvl="0"/>
            <a:r>
              <a:rPr lang="en-US" dirty="0"/>
              <a:t>Photo credit: Name/Organization</a:t>
            </a:r>
          </a:p>
        </p:txBody>
      </p:sp>
      <p:sp>
        <p:nvSpPr>
          <p:cNvPr id="17" name="Text Placeholder 16"/>
          <p:cNvSpPr>
            <a:spLocks noGrp="1"/>
          </p:cNvSpPr>
          <p:nvPr>
            <p:ph type="body" sz="quarter" idx="13" hasCustomPrompt="1"/>
          </p:nvPr>
        </p:nvSpPr>
        <p:spPr>
          <a:xfrm>
            <a:off x="603252" y="5175082"/>
            <a:ext cx="10915649" cy="268287"/>
          </a:xfrm>
          <a:prstGeom prst="rect">
            <a:avLst/>
          </a:prstGeom>
        </p:spPr>
        <p:txBody>
          <a:bodyPr/>
          <a:lstStyle>
            <a:lvl1pPr marL="0" indent="0">
              <a:buNone/>
              <a:defRPr sz="1500" b="1" baseline="0">
                <a:solidFill>
                  <a:schemeClr val="bg1"/>
                </a:solidFill>
                <a:latin typeface="Arial" panose="020B0604020202020204" pitchFamily="34" charset="0"/>
                <a:cs typeface="Arial" panose="020B0604020202020204" pitchFamily="34" charset="0"/>
              </a:defRPr>
            </a:lvl1pPr>
          </a:lstStyle>
          <a:p>
            <a:pPr lvl="0"/>
            <a:r>
              <a:rPr lang="en-US" dirty="0"/>
              <a:t>Subhead goes here</a:t>
            </a:r>
          </a:p>
        </p:txBody>
      </p:sp>
      <p:sp>
        <p:nvSpPr>
          <p:cNvPr id="19" name="Text Placeholder 18"/>
          <p:cNvSpPr>
            <a:spLocks noGrp="1"/>
          </p:cNvSpPr>
          <p:nvPr>
            <p:ph type="body" sz="quarter" idx="14" hasCustomPrompt="1"/>
          </p:nvPr>
        </p:nvSpPr>
        <p:spPr>
          <a:xfrm>
            <a:off x="1362457" y="3829050"/>
            <a:ext cx="9453033" cy="1195388"/>
          </a:xfrm>
          <a:prstGeom prst="rect">
            <a:avLst/>
          </a:prstGeom>
        </p:spPr>
        <p:txBody>
          <a:bodyPr/>
          <a:lstStyle>
            <a:lvl1pPr marL="0" indent="0" algn="ctr">
              <a:buNone/>
              <a:defRPr sz="3400" baseline="0">
                <a:solidFill>
                  <a:schemeClr val="bg1">
                    <a:lumMod val="85000"/>
                  </a:schemeClr>
                </a:solidFill>
                <a:latin typeface="Arial" panose="020B0604020202020204" pitchFamily="34" charset="0"/>
                <a:cs typeface="Arial" panose="020B0604020202020204" pitchFamily="34" charset="0"/>
              </a:defRPr>
            </a:lvl1pPr>
          </a:lstStyle>
          <a:p>
            <a:pPr lvl="0"/>
            <a:r>
              <a:rPr lang="en-US" dirty="0"/>
              <a:t>TITLE OF PRESENTATION GOES HERE AND HERE</a:t>
            </a:r>
          </a:p>
        </p:txBody>
      </p:sp>
    </p:spTree>
    <p:extLst>
      <p:ext uri="{BB962C8B-B14F-4D97-AF65-F5344CB8AC3E}">
        <p14:creationId xmlns:p14="http://schemas.microsoft.com/office/powerpoint/2010/main" val="2099622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999664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eed the Future-only branded blank">
    <p:spTree>
      <p:nvGrpSpPr>
        <p:cNvPr id="1" name=""/>
        <p:cNvGrpSpPr/>
        <p:nvPr/>
      </p:nvGrpSpPr>
      <p:grpSpPr>
        <a:xfrm>
          <a:off x="0" y="0"/>
          <a:ext cx="0" cy="0"/>
          <a:chOff x="0" y="0"/>
          <a:chExt cx="0" cy="0"/>
        </a:xfrm>
      </p:grpSpPr>
      <p:sp>
        <p:nvSpPr>
          <p:cNvPr id="2"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3739319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BF31-5447-4D5E-8058-765EA91DFDC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2CC0B4-FDE4-47F2-B7B7-A178B8C5228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5978BF-31C6-4B71-9CD4-EA4AF1CE8105}"/>
              </a:ext>
            </a:extLst>
          </p:cNvPr>
          <p:cNvSpPr>
            <a:spLocks noGrp="1"/>
          </p:cNvSpPr>
          <p:nvPr>
            <p:ph type="dt" sz="half" idx="10"/>
          </p:nvPr>
        </p:nvSpPr>
        <p:spPr/>
        <p:txBody>
          <a:bodyPr/>
          <a:lstStyle/>
          <a:p>
            <a:fld id="{12784436-7585-44F9-983D-0580E663A0B6}" type="datetimeFigureOut">
              <a:rPr lang="en-US" smtClean="0"/>
              <a:t>7/24/2021</a:t>
            </a:fld>
            <a:endParaRPr lang="en-US"/>
          </a:p>
        </p:txBody>
      </p:sp>
      <p:sp>
        <p:nvSpPr>
          <p:cNvPr id="5" name="Footer Placeholder 4">
            <a:extLst>
              <a:ext uri="{FF2B5EF4-FFF2-40B4-BE49-F238E27FC236}">
                <a16:creationId xmlns:a16="http://schemas.microsoft.com/office/drawing/2014/main" id="{8A0E9BF5-A147-4A5A-91A8-D99D9FE87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DFDE-A4BE-4E32-AA3E-6CA4EAFBF56F}"/>
              </a:ext>
            </a:extLst>
          </p:cNvPr>
          <p:cNvSpPr>
            <a:spLocks noGrp="1"/>
          </p:cNvSpPr>
          <p:nvPr>
            <p:ph type="sldNum" sz="quarter" idx="12"/>
          </p:nvPr>
        </p:nvSpPr>
        <p:spPr/>
        <p:txBody>
          <a:bodyPr/>
          <a:lstStyle/>
          <a:p>
            <a:fld id="{BC4105B5-2526-4F62-9C82-F239CD1FA848}" type="slidenum">
              <a:rPr lang="en-US" smtClean="0"/>
              <a:t>‹#›</a:t>
            </a:fld>
            <a:endParaRPr lang="en-US"/>
          </a:p>
        </p:txBody>
      </p:sp>
    </p:spTree>
    <p:extLst>
      <p:ext uri="{BB962C8B-B14F-4D97-AF65-F5344CB8AC3E}">
        <p14:creationId xmlns:p14="http://schemas.microsoft.com/office/powerpoint/2010/main" val="4207385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871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CBF31-5447-4D5E-8058-765EA91DFDC6}"/>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02CC0B4-FDE4-47F2-B7B7-A178B8C52282}"/>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55978BF-31C6-4B71-9CD4-EA4AF1CE8105}"/>
              </a:ext>
            </a:extLst>
          </p:cNvPr>
          <p:cNvSpPr>
            <a:spLocks noGrp="1"/>
          </p:cNvSpPr>
          <p:nvPr>
            <p:ph type="dt" sz="half" idx="10"/>
          </p:nvPr>
        </p:nvSpPr>
        <p:spPr/>
        <p:txBody>
          <a:bodyPr/>
          <a:lstStyle/>
          <a:p>
            <a:fld id="{12784436-7585-44F9-983D-0580E663A0B6}" type="datetimeFigureOut">
              <a:rPr lang="en-US" smtClean="0"/>
              <a:t>7/24/2021</a:t>
            </a:fld>
            <a:endParaRPr lang="en-US"/>
          </a:p>
        </p:txBody>
      </p:sp>
      <p:sp>
        <p:nvSpPr>
          <p:cNvPr id="5" name="Footer Placeholder 4">
            <a:extLst>
              <a:ext uri="{FF2B5EF4-FFF2-40B4-BE49-F238E27FC236}">
                <a16:creationId xmlns:a16="http://schemas.microsoft.com/office/drawing/2014/main" id="{8A0E9BF5-A147-4A5A-91A8-D99D9FE879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64DFDE-A4BE-4E32-AA3E-6CA4EAFBF56F}"/>
              </a:ext>
            </a:extLst>
          </p:cNvPr>
          <p:cNvSpPr>
            <a:spLocks noGrp="1"/>
          </p:cNvSpPr>
          <p:nvPr>
            <p:ph type="sldNum" sz="quarter" idx="12"/>
          </p:nvPr>
        </p:nvSpPr>
        <p:spPr/>
        <p:txBody>
          <a:bodyPr/>
          <a:lstStyle/>
          <a:p>
            <a:fld id="{BC4105B5-2526-4F62-9C82-F239CD1FA848}" type="slidenum">
              <a:rPr lang="en-US" smtClean="0"/>
              <a:t>‹#›</a:t>
            </a:fld>
            <a:endParaRPr lang="en-US"/>
          </a:p>
        </p:txBody>
      </p:sp>
    </p:spTree>
    <p:extLst>
      <p:ext uri="{BB962C8B-B14F-4D97-AF65-F5344CB8AC3E}">
        <p14:creationId xmlns:p14="http://schemas.microsoft.com/office/powerpoint/2010/main" val="413813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branded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056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er and Left Justified Tex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2"/>
            <a:ext cx="109728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34" y="2087563"/>
            <a:ext cx="10801351" cy="3291840"/>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1089391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4" name="Text Placeholder 7"/>
          <p:cNvSpPr>
            <a:spLocks noGrp="1"/>
          </p:cNvSpPr>
          <p:nvPr>
            <p:ph type="body" sz="quarter" idx="10"/>
          </p:nvPr>
        </p:nvSpPr>
        <p:spPr>
          <a:xfrm>
            <a:off x="817034" y="2087563"/>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85799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subhead, and bulleted lis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17034" y="2388787"/>
            <a:ext cx="10801351" cy="3291840"/>
          </a:xfrm>
          <a:prstGeom prst="rect">
            <a:avLst/>
          </a:prstGeom>
        </p:spPr>
        <p:txBody>
          <a:bodyPr/>
          <a:lstStyle>
            <a:lvl1pPr marL="285750" marR="0" indent="-285750" algn="l" defTabSz="457200" rtl="0" eaLnBrk="1" fontAlgn="auto" latinLnBrk="0" hangingPunct="1">
              <a:lnSpc>
                <a:spcPct val="100000"/>
              </a:lnSpc>
              <a:spcBef>
                <a:spcPct val="20000"/>
              </a:spcBef>
              <a:spcAft>
                <a:spcPts val="0"/>
              </a:spcAft>
              <a:buClrTx/>
              <a:buSzTx/>
              <a:buFont typeface="Arial" panose="020B0604020202020204" pitchFamily="34" charset="0"/>
              <a:buChar char="•"/>
              <a:tabLst/>
              <a:defRPr lang="en-US" sz="1800" kern="1200" dirty="0" smtClean="0">
                <a:solidFill>
                  <a:schemeClr val="tx1"/>
                </a:solidFill>
                <a:latin typeface="Arial"/>
                <a:ea typeface="+mn-ea"/>
                <a:cs typeface="Arial"/>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a:p>
            <a:pPr lvl="0"/>
            <a:endParaRPr lang="en-US" dirty="0"/>
          </a:p>
          <a:p>
            <a:pPr lvl="0"/>
            <a:endParaRPr lang="en-US" dirty="0"/>
          </a:p>
        </p:txBody>
      </p:sp>
      <p:sp>
        <p:nvSpPr>
          <p:cNvPr id="14" name="Text Placeholder 13"/>
          <p:cNvSpPr>
            <a:spLocks noGrp="1"/>
          </p:cNvSpPr>
          <p:nvPr>
            <p:ph type="body" sz="quarter" idx="11" hasCustomPrompt="1"/>
          </p:nvPr>
        </p:nvSpPr>
        <p:spPr>
          <a:xfrm>
            <a:off x="688636" y="1903414"/>
            <a:ext cx="10871200" cy="452437"/>
          </a:xfrm>
          <a:prstGeom prst="rect">
            <a:avLst/>
          </a:prstGeom>
        </p:spPr>
        <p:txBody>
          <a:bodyPr/>
          <a:lstStyle>
            <a:lvl1pPr marL="0" indent="0">
              <a:buNone/>
              <a:defRPr sz="2100" b="1" baseline="0">
                <a:solidFill>
                  <a:srgbClr val="D37D28"/>
                </a:solidFill>
                <a:latin typeface="Arial" panose="020B0604020202020204" pitchFamily="34" charset="0"/>
                <a:cs typeface="Arial" panose="020B0604020202020204" pitchFamily="34" charset="0"/>
              </a:defRPr>
            </a:lvl1pPr>
          </a:lstStyle>
          <a:p>
            <a:pPr lvl="0"/>
            <a:r>
              <a:rPr lang="en-US" dirty="0"/>
              <a:t>Subhead goes here</a:t>
            </a:r>
          </a:p>
        </p:txBody>
      </p:sp>
    </p:spTree>
    <p:extLst>
      <p:ext uri="{BB962C8B-B14F-4D97-AF65-F5344CB8AC3E}">
        <p14:creationId xmlns:p14="http://schemas.microsoft.com/office/powerpoint/2010/main" val="2749483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bulleted list, and photo">
    <p:spTree>
      <p:nvGrpSpPr>
        <p:cNvPr id="1" name=""/>
        <p:cNvGrpSpPr/>
        <p:nvPr/>
      </p:nvGrpSpPr>
      <p:grpSpPr>
        <a:xfrm>
          <a:off x="0" y="0"/>
          <a:ext cx="0" cy="0"/>
          <a:chOff x="0" y="0"/>
          <a:chExt cx="0" cy="0"/>
        </a:xfrm>
      </p:grpSpPr>
      <p:sp>
        <p:nvSpPr>
          <p:cNvPr id="4"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
        <p:nvSpPr>
          <p:cNvPr id="8" name="Text Placeholder 7"/>
          <p:cNvSpPr>
            <a:spLocks noGrp="1"/>
          </p:cNvSpPr>
          <p:nvPr>
            <p:ph type="body" sz="quarter" idx="10"/>
          </p:nvPr>
        </p:nvSpPr>
        <p:spPr>
          <a:xfrm>
            <a:off x="802217" y="2205038"/>
            <a:ext cx="5825067" cy="3840162"/>
          </a:xfrm>
          <a:prstGeom prst="rect">
            <a:avLst/>
          </a:prstGeom>
        </p:spPr>
        <p:txBody>
          <a:bodyPr/>
          <a:lstStyle>
            <a:lvl1pPr>
              <a:defRPr sz="1800">
                <a:latin typeface="Arial" panose="020B0604020202020204" pitchFamily="34" charset="0"/>
                <a:cs typeface="Arial" panose="020B0604020202020204" pitchFamily="34" charset="0"/>
              </a:defRPr>
            </a:lvl1pPr>
          </a:lstStyle>
          <a:p>
            <a:pPr lvl="0"/>
            <a:r>
              <a:rPr lang="en-US" dirty="0"/>
              <a:t>Click to edit Master</a:t>
            </a:r>
          </a:p>
        </p:txBody>
      </p:sp>
      <p:sp>
        <p:nvSpPr>
          <p:cNvPr id="10" name="Picture Placeholder 9"/>
          <p:cNvSpPr>
            <a:spLocks noGrp="1"/>
          </p:cNvSpPr>
          <p:nvPr>
            <p:ph type="pic" sz="quarter" idx="11"/>
          </p:nvPr>
        </p:nvSpPr>
        <p:spPr>
          <a:xfrm>
            <a:off x="7100024" y="2204869"/>
            <a:ext cx="4459816" cy="3679564"/>
          </a:xfrm>
          <a:prstGeom prst="rect">
            <a:avLst/>
          </a:prstGeom>
        </p:spPr>
        <p:txBody>
          <a:bodyPr/>
          <a:lstStyle/>
          <a:p>
            <a:endParaRPr lang="en-US" dirty="0"/>
          </a:p>
        </p:txBody>
      </p:sp>
    </p:spTree>
    <p:extLst>
      <p:ext uri="{BB962C8B-B14F-4D97-AF65-F5344CB8AC3E}">
        <p14:creationId xmlns:p14="http://schemas.microsoft.com/office/powerpoint/2010/main" val="3257799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subhead in parens, bulleted list">
    <p:spTree>
      <p:nvGrpSpPr>
        <p:cNvPr id="1" name=""/>
        <p:cNvGrpSpPr/>
        <p:nvPr/>
      </p:nvGrpSpPr>
      <p:grpSpPr>
        <a:xfrm>
          <a:off x="0" y="0"/>
          <a:ext cx="0" cy="0"/>
          <a:chOff x="0" y="0"/>
          <a:chExt cx="0" cy="0"/>
        </a:xfrm>
      </p:grpSpPr>
      <p:sp>
        <p:nvSpPr>
          <p:cNvPr id="11" name="Text Placeholder 7"/>
          <p:cNvSpPr>
            <a:spLocks noGrp="1"/>
          </p:cNvSpPr>
          <p:nvPr>
            <p:ph type="body" sz="quarter" idx="10"/>
          </p:nvPr>
        </p:nvSpPr>
        <p:spPr>
          <a:xfrm>
            <a:off x="817034" y="2388787"/>
            <a:ext cx="10801351" cy="3291840"/>
          </a:xfrm>
          <a:prstGeom prst="rect">
            <a:avLst/>
          </a:prstGeom>
        </p:spPr>
        <p:txBody>
          <a:bodyPr/>
          <a:lstStyle>
            <a:lvl1pPr marL="285750" indent="-285750">
              <a:buFont typeface="Arial" panose="020B0604020202020204" pitchFamily="34" charset="0"/>
              <a:buChar char="•"/>
              <a:defRPr sz="1800">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marL="1371600" indent="0">
              <a:buNone/>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en-US" dirty="0"/>
              <a:t>Click to edit Master text styles</a:t>
            </a:r>
          </a:p>
          <a:p>
            <a:pPr lvl="0"/>
            <a:endParaRPr lang="en-US" dirty="0"/>
          </a:p>
        </p:txBody>
      </p:sp>
      <p:sp>
        <p:nvSpPr>
          <p:cNvPr id="12" name="Text Placeholder 13"/>
          <p:cNvSpPr>
            <a:spLocks noGrp="1"/>
          </p:cNvSpPr>
          <p:nvPr>
            <p:ph type="body" sz="quarter" idx="11" hasCustomPrompt="1"/>
          </p:nvPr>
        </p:nvSpPr>
        <p:spPr>
          <a:xfrm>
            <a:off x="688636" y="1699709"/>
            <a:ext cx="10871200" cy="398033"/>
          </a:xfrm>
          <a:prstGeom prst="rect">
            <a:avLst/>
          </a:prstGeom>
        </p:spPr>
        <p:txBody>
          <a:bodyPr/>
          <a:lstStyle>
            <a:lvl1pPr marL="0" marR="0" indent="0" algn="ctr" defTabSz="457200" rtl="0" eaLnBrk="1" fontAlgn="auto" latinLnBrk="0" hangingPunct="1">
              <a:lnSpc>
                <a:spcPts val="2350"/>
              </a:lnSpc>
              <a:spcBef>
                <a:spcPts val="0"/>
              </a:spcBef>
              <a:spcAft>
                <a:spcPts val="0"/>
              </a:spcAft>
              <a:buClrTx/>
              <a:buSzTx/>
              <a:buFontTx/>
              <a:buNone/>
              <a:tabLst/>
              <a:defRPr sz="2100" b="1" baseline="0">
                <a:solidFill>
                  <a:srgbClr val="D37D28"/>
                </a:solidFill>
                <a:latin typeface="Arial" panose="020B0604020202020204" pitchFamily="34" charset="0"/>
                <a:cs typeface="Arial" panose="020B0604020202020204" pitchFamily="34" charset="0"/>
              </a:defRPr>
            </a:lvl1pPr>
          </a:lstStyle>
          <a:p>
            <a:pPr marL="0" marR="0" lvl="0" indent="0" algn="ctr" defTabSz="457200" rtl="0" eaLnBrk="1" fontAlgn="auto" latinLnBrk="0" hangingPunct="1">
              <a:lnSpc>
                <a:spcPts val="235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37D28"/>
                </a:solidFill>
                <a:effectLst/>
                <a:uLnTx/>
                <a:uFillTx/>
                <a:latin typeface="Arial"/>
                <a:ea typeface="+mn-ea"/>
                <a:cs typeface="Arial"/>
              </a:rPr>
              <a:t>(Parentheses Under Header)</a:t>
            </a:r>
          </a:p>
        </p:txBody>
      </p:sp>
      <p:sp>
        <p:nvSpPr>
          <p:cNvPr id="13" name="Title 1"/>
          <p:cNvSpPr>
            <a:spLocks noGrp="1"/>
          </p:cNvSpPr>
          <p:nvPr>
            <p:ph type="title" hasCustomPrompt="1"/>
          </p:nvPr>
        </p:nvSpPr>
        <p:spPr bwMode="auto">
          <a:xfrm>
            <a:off x="597388" y="1156442"/>
            <a:ext cx="10972800" cy="597049"/>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0" numCol="1" anchor="t" anchorCtr="0" compatLnSpc="1">
            <a:prstTxWarp prst="textNoShape">
              <a:avLst/>
            </a:prstTxWarp>
          </a:bodyPr>
          <a:lstStyle>
            <a:lvl1pPr>
              <a:defRPr sz="3200" cap="all" baseline="0">
                <a:solidFill>
                  <a:srgbClr val="D37D28"/>
                </a:solidFill>
                <a:latin typeface="Arial" panose="020B0604020202020204" pitchFamily="34" charset="0"/>
                <a:cs typeface="Arial" panose="020B0604020202020204" pitchFamily="34" charset="0"/>
              </a:defRPr>
            </a:lvl1pPr>
          </a:lstStyle>
          <a:p>
            <a:r>
              <a:rPr lang="en-US" altLang="en-US" dirty="0"/>
              <a:t>HEADER HERE</a:t>
            </a:r>
          </a:p>
        </p:txBody>
      </p:sp>
    </p:spTree>
    <p:extLst>
      <p:ext uri="{BB962C8B-B14F-4D97-AF65-F5344CB8AC3E}">
        <p14:creationId xmlns:p14="http://schemas.microsoft.com/office/powerpoint/2010/main" val="13394606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0" y="5102420"/>
            <a:ext cx="12192000" cy="846688"/>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 name="Rectangle 6"/>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4" name="Picture 3" descr="A picture containing drawing&#10;&#10;Description automatically generated">
            <a:extLst>
              <a:ext uri="{FF2B5EF4-FFF2-40B4-BE49-F238E27FC236}">
                <a16:creationId xmlns:a16="http://schemas.microsoft.com/office/drawing/2014/main" id="{95C7FA50-35B6-4F82-ACFC-3664A73FB3D8}"/>
              </a:ext>
            </a:extLst>
          </p:cNvPr>
          <p:cNvPicPr>
            <a:picLocks noChangeAspect="1"/>
          </p:cNvPicPr>
          <p:nvPr userDrawn="1"/>
        </p:nvPicPr>
        <p:blipFill>
          <a:blip r:embed="rId5"/>
          <a:stretch>
            <a:fillRect/>
          </a:stretch>
        </p:blipFill>
        <p:spPr>
          <a:xfrm>
            <a:off x="0" y="-53164"/>
            <a:ext cx="4536078" cy="117182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7991DF8-093D-40EA-B571-3AF9271BE349}"/>
              </a:ext>
            </a:extLst>
          </p:cNvPr>
          <p:cNvPicPr>
            <a:picLocks noChangeAspect="1"/>
          </p:cNvPicPr>
          <p:nvPr userDrawn="1"/>
        </p:nvPicPr>
        <p:blipFill>
          <a:blip r:embed="rId6"/>
          <a:stretch>
            <a:fillRect/>
          </a:stretch>
        </p:blipFill>
        <p:spPr>
          <a:xfrm>
            <a:off x="100123" y="5959741"/>
            <a:ext cx="2412300" cy="938385"/>
          </a:xfrm>
          <a:prstGeom prst="rect">
            <a:avLst/>
          </a:prstGeom>
        </p:spPr>
      </p:pic>
      <p:pic>
        <p:nvPicPr>
          <p:cNvPr id="12" name="Picture 11" descr="A close up of a sign&#10;&#10;Description automatically generated">
            <a:extLst>
              <a:ext uri="{FF2B5EF4-FFF2-40B4-BE49-F238E27FC236}">
                <a16:creationId xmlns:a16="http://schemas.microsoft.com/office/drawing/2014/main" id="{EC88FD50-693F-49E4-B311-D522B0E16A02}"/>
              </a:ext>
            </a:extLst>
          </p:cNvPr>
          <p:cNvPicPr>
            <a:picLocks noChangeAspect="1"/>
          </p:cNvPicPr>
          <p:nvPr userDrawn="1"/>
        </p:nvPicPr>
        <p:blipFill>
          <a:blip r:embed="rId7"/>
          <a:stretch>
            <a:fillRect/>
          </a:stretch>
        </p:blipFill>
        <p:spPr>
          <a:xfrm>
            <a:off x="8869202" y="6083890"/>
            <a:ext cx="3222675" cy="646644"/>
          </a:xfrm>
          <a:prstGeom prst="rect">
            <a:avLst/>
          </a:prstGeom>
        </p:spPr>
      </p:pic>
    </p:spTree>
    <p:extLst>
      <p:ext uri="{BB962C8B-B14F-4D97-AF65-F5344CB8AC3E}">
        <p14:creationId xmlns:p14="http://schemas.microsoft.com/office/powerpoint/2010/main" val="1448004005"/>
      </p:ext>
    </p:extLst>
  </p:cSld>
  <p:clrMap bg1="lt1" tx1="dk1" bg2="lt2" tx2="dk2" accent1="accent1" accent2="accent2" accent3="accent3" accent4="accent4" accent5="accent5" accent6="accent6" hlink="hlink" folHlink="folHlink"/>
  <p:sldLayoutIdLst>
    <p:sldLayoutId id="2147483700" r:id="rId1"/>
    <p:sldLayoutId id="2147483705" r:id="rId2"/>
    <p:sldLayoutId id="2147483712"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7" name="Picture 6" descr="A picture containing drawing&#10;&#10;Description automatically generated">
            <a:extLst>
              <a:ext uri="{FF2B5EF4-FFF2-40B4-BE49-F238E27FC236}">
                <a16:creationId xmlns:a16="http://schemas.microsoft.com/office/drawing/2014/main" id="{0E318420-775F-428C-9B5A-9C197E88A49C}"/>
              </a:ext>
            </a:extLst>
          </p:cNvPr>
          <p:cNvPicPr>
            <a:picLocks noChangeAspect="1"/>
          </p:cNvPicPr>
          <p:nvPr userDrawn="1"/>
        </p:nvPicPr>
        <p:blipFill>
          <a:blip r:embed="rId9"/>
          <a:stretch>
            <a:fillRect/>
          </a:stretch>
        </p:blipFill>
        <p:spPr>
          <a:xfrm>
            <a:off x="0" y="-53164"/>
            <a:ext cx="4536078" cy="117182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82F80FFD-4BB5-47C1-965B-316887555410}"/>
              </a:ext>
            </a:extLst>
          </p:cNvPr>
          <p:cNvPicPr>
            <a:picLocks noChangeAspect="1"/>
          </p:cNvPicPr>
          <p:nvPr userDrawn="1"/>
        </p:nvPicPr>
        <p:blipFill>
          <a:blip r:embed="rId10"/>
          <a:stretch>
            <a:fillRect/>
          </a:stretch>
        </p:blipFill>
        <p:spPr>
          <a:xfrm>
            <a:off x="100123" y="5959741"/>
            <a:ext cx="2412300" cy="938385"/>
          </a:xfrm>
          <a:prstGeom prst="rect">
            <a:avLst/>
          </a:prstGeom>
        </p:spPr>
      </p:pic>
      <p:pic>
        <p:nvPicPr>
          <p:cNvPr id="9" name="Picture 8" descr="A close up of a sign&#10;&#10;Description automatically generated">
            <a:extLst>
              <a:ext uri="{FF2B5EF4-FFF2-40B4-BE49-F238E27FC236}">
                <a16:creationId xmlns:a16="http://schemas.microsoft.com/office/drawing/2014/main" id="{0DF31EF2-4DB8-49AF-86D5-A795C91D6B9C}"/>
              </a:ext>
            </a:extLst>
          </p:cNvPr>
          <p:cNvPicPr>
            <a:picLocks noChangeAspect="1"/>
          </p:cNvPicPr>
          <p:nvPr userDrawn="1"/>
        </p:nvPicPr>
        <p:blipFill>
          <a:blip r:embed="rId11"/>
          <a:stretch>
            <a:fillRect/>
          </a:stretch>
        </p:blipFill>
        <p:spPr>
          <a:xfrm>
            <a:off x="8869202" y="6083890"/>
            <a:ext cx="3222675" cy="646644"/>
          </a:xfrm>
          <a:prstGeom prst="rect">
            <a:avLst/>
          </a:prstGeom>
        </p:spPr>
      </p:pic>
    </p:spTree>
    <p:extLst>
      <p:ext uri="{BB962C8B-B14F-4D97-AF65-F5344CB8AC3E}">
        <p14:creationId xmlns:p14="http://schemas.microsoft.com/office/powerpoint/2010/main" val="3085796189"/>
      </p:ext>
    </p:extLst>
  </p:cSld>
  <p:clrMap bg1="lt1" tx1="dk1" bg2="lt2" tx2="dk2" accent1="accent1" accent2="accent2" accent3="accent3" accent4="accent4" accent5="accent5" accent6="accent6" hlink="hlink" folHlink="folHlink"/>
  <p:sldLayoutIdLst>
    <p:sldLayoutId id="2147483693" r:id="rId1"/>
    <p:sldLayoutId id="2147483692" r:id="rId2"/>
    <p:sldLayoutId id="2147483694" r:id="rId3"/>
    <p:sldLayoutId id="2147483695" r:id="rId4"/>
    <p:sldLayoutId id="2147483697" r:id="rId5"/>
    <p:sldLayoutId id="2147483696" r:id="rId6"/>
    <p:sldLayoutId id="2147483708"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1"/>
            <a:ext cx="12192000" cy="1058305"/>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5" name="Picture 4" descr="A picture containing drawing&#10;&#10;Description automatically generated">
            <a:extLst>
              <a:ext uri="{FF2B5EF4-FFF2-40B4-BE49-F238E27FC236}">
                <a16:creationId xmlns:a16="http://schemas.microsoft.com/office/drawing/2014/main" id="{1A60D897-C4EE-469B-AE88-0D04E140126F}"/>
              </a:ext>
            </a:extLst>
          </p:cNvPr>
          <p:cNvPicPr>
            <a:picLocks noChangeAspect="1"/>
          </p:cNvPicPr>
          <p:nvPr userDrawn="1"/>
        </p:nvPicPr>
        <p:blipFill>
          <a:blip r:embed="rId4"/>
          <a:stretch>
            <a:fillRect/>
          </a:stretch>
        </p:blipFill>
        <p:spPr>
          <a:xfrm>
            <a:off x="0" y="-53164"/>
            <a:ext cx="4536078" cy="1171820"/>
          </a:xfrm>
          <a:prstGeom prst="rect">
            <a:avLst/>
          </a:prstGeom>
        </p:spPr>
      </p:pic>
    </p:spTree>
    <p:extLst>
      <p:ext uri="{BB962C8B-B14F-4D97-AF65-F5344CB8AC3E}">
        <p14:creationId xmlns:p14="http://schemas.microsoft.com/office/powerpoint/2010/main" val="608652071"/>
      </p:ext>
    </p:extLst>
  </p:cSld>
  <p:clrMap bg1="lt1" tx1="dk1" bg2="lt2" tx2="dk2" accent1="accent1" accent2="accent2" accent3="accent3" accent4="accent4" accent5="accent5" accent6="accent6" hlink="hlink" folHlink="folHlink"/>
  <p:sldLayoutIdLst>
    <p:sldLayoutId id="2147483707" r:id="rId1"/>
    <p:sldLayoutId id="214748371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1"/>
            <a:ext cx="12192000" cy="5806417"/>
          </a:xfrm>
          <a:prstGeom prst="rect">
            <a:avLst/>
          </a:prstGeom>
          <a:solidFill>
            <a:srgbClr val="4799B5"/>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Subtitle 4"/>
          <p:cNvSpPr txBox="1">
            <a:spLocks/>
          </p:cNvSpPr>
          <p:nvPr userDrawn="1"/>
        </p:nvSpPr>
        <p:spPr>
          <a:xfrm>
            <a:off x="630382" y="5256487"/>
            <a:ext cx="10952017" cy="1099863"/>
          </a:xfrm>
          <a:prstGeom prst="rect">
            <a:avLst/>
          </a:prstGeom>
        </p:spPr>
        <p:txBody>
          <a:bodyPr anchor="t"/>
          <a:lstStyle/>
          <a:p>
            <a:pPr marL="231775" lvl="2" indent="-231775" algn="ctr">
              <a:lnSpc>
                <a:spcPts val="2000"/>
              </a:lnSpc>
            </a:pPr>
            <a:r>
              <a:rPr lang="en-US" sz="2000" dirty="0" err="1">
                <a:solidFill>
                  <a:schemeClr val="bg1"/>
                </a:solidFill>
                <a:latin typeface="Gill Sans MT"/>
                <a:cs typeface="Gill Sans MT"/>
              </a:rPr>
              <a:t>www.feedthefuture.gov</a:t>
            </a:r>
            <a:endParaRPr lang="en-US" sz="2000" dirty="0">
              <a:solidFill>
                <a:schemeClr val="bg1"/>
              </a:solidFill>
              <a:latin typeface="Gill Sans MT"/>
              <a:cs typeface="Gill Sans MT"/>
            </a:endParaRPr>
          </a:p>
        </p:txBody>
      </p:sp>
      <p:pic>
        <p:nvPicPr>
          <p:cNvPr id="5" name="Picture 4" descr="A picture containing flower, drawing&#10;&#10;Description automatically generated">
            <a:extLst>
              <a:ext uri="{FF2B5EF4-FFF2-40B4-BE49-F238E27FC236}">
                <a16:creationId xmlns:a16="http://schemas.microsoft.com/office/drawing/2014/main" id="{5BDF6781-2336-4B89-A7F1-0FE2E78B6E29}"/>
              </a:ext>
            </a:extLst>
          </p:cNvPr>
          <p:cNvPicPr>
            <a:picLocks noChangeAspect="1"/>
          </p:cNvPicPr>
          <p:nvPr userDrawn="1"/>
        </p:nvPicPr>
        <p:blipFill>
          <a:blip r:embed="rId3"/>
          <a:stretch>
            <a:fillRect/>
          </a:stretch>
        </p:blipFill>
        <p:spPr>
          <a:xfrm>
            <a:off x="2133592" y="317426"/>
            <a:ext cx="7924816" cy="4389129"/>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F2C0F7FD-2569-4E24-865D-B7ED82A95D4A}"/>
              </a:ext>
            </a:extLst>
          </p:cNvPr>
          <p:cNvPicPr>
            <a:picLocks noChangeAspect="1"/>
          </p:cNvPicPr>
          <p:nvPr userDrawn="1"/>
        </p:nvPicPr>
        <p:blipFill>
          <a:blip r:embed="rId4"/>
          <a:stretch>
            <a:fillRect/>
          </a:stretch>
        </p:blipFill>
        <p:spPr>
          <a:xfrm>
            <a:off x="100123" y="5895943"/>
            <a:ext cx="2412300" cy="938385"/>
          </a:xfrm>
          <a:prstGeom prst="rect">
            <a:avLst/>
          </a:prstGeom>
        </p:spPr>
      </p:pic>
      <p:pic>
        <p:nvPicPr>
          <p:cNvPr id="11" name="Picture 10" descr="A close up of a sign&#10;&#10;Description automatically generated">
            <a:extLst>
              <a:ext uri="{FF2B5EF4-FFF2-40B4-BE49-F238E27FC236}">
                <a16:creationId xmlns:a16="http://schemas.microsoft.com/office/drawing/2014/main" id="{C8AB87AB-859F-44E0-85A5-02205D9186FC}"/>
              </a:ext>
            </a:extLst>
          </p:cNvPr>
          <p:cNvPicPr>
            <a:picLocks noChangeAspect="1"/>
          </p:cNvPicPr>
          <p:nvPr userDrawn="1"/>
        </p:nvPicPr>
        <p:blipFill>
          <a:blip r:embed="rId5"/>
          <a:stretch>
            <a:fillRect/>
          </a:stretch>
        </p:blipFill>
        <p:spPr>
          <a:xfrm>
            <a:off x="8869202" y="6030725"/>
            <a:ext cx="3222675" cy="646644"/>
          </a:xfrm>
          <a:prstGeom prst="rect">
            <a:avLst/>
          </a:prstGeom>
        </p:spPr>
      </p:pic>
    </p:spTree>
    <p:extLst>
      <p:ext uri="{BB962C8B-B14F-4D97-AF65-F5344CB8AC3E}">
        <p14:creationId xmlns:p14="http://schemas.microsoft.com/office/powerpoint/2010/main" val="451978955"/>
      </p:ext>
    </p:extLst>
  </p:cSld>
  <p:clrMap bg1="lt1" tx1="dk1" bg2="lt2" tx2="dk2" accent1="accent1" accent2="accent2" accent3="accent3" accent4="accent4" accent5="accent5" accent6="accent6" hlink="hlink" folHlink="folHlink"/>
  <p:sldLayoutIdLst>
    <p:sldLayoutId id="2147483702"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1.xml"/><Relationship Id="rId5" Type="http://schemas.openxmlformats.org/officeDocument/2006/relationships/image" Target="../media/image95.png"/><Relationship Id="rId4" Type="http://schemas.openxmlformats.org/officeDocument/2006/relationships/image" Target="../media/image94.png"/></Relationships>
</file>

<file path=ppt/slides/_rels/slide13.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1.xml"/><Relationship Id="rId5" Type="http://schemas.openxmlformats.org/officeDocument/2006/relationships/image" Target="../media/image98.png"/><Relationship Id="rId4" Type="http://schemas.openxmlformats.org/officeDocument/2006/relationships/image" Target="../media/image94.png"/></Relationships>
</file>

<file path=ppt/slides/_rels/slide1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1.xml"/><Relationship Id="rId5" Type="http://schemas.openxmlformats.org/officeDocument/2006/relationships/image" Target="../media/image101.png"/><Relationship Id="rId4" Type="http://schemas.openxmlformats.org/officeDocument/2006/relationships/image" Target="../media/image94.png"/></Relationships>
</file>

<file path=ppt/slides/_rels/slide1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02.png"/><Relationship Id="rId1" Type="http://schemas.openxmlformats.org/officeDocument/2006/relationships/slideLayout" Target="../slideLayouts/slideLayout11.xml"/><Relationship Id="rId5" Type="http://schemas.openxmlformats.org/officeDocument/2006/relationships/image" Target="../media/image15.png"/><Relationship Id="rId4" Type="http://schemas.openxmlformats.org/officeDocument/2006/relationships/image" Target="../media/image103.png"/></Relationships>
</file>

<file path=ppt/slides/_rels/slide1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nutritioninnovationlab.org/profile/sonia-zaharia"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hyperlink" Target="https://languages.oup.com/google-dictionary-en" TargetMode="External"/><Relationship Id="rId4" Type="http://schemas.openxmlformats.org/officeDocument/2006/relationships/hyperlink" Target="https://books.google.com/ngram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slidetodoc.com/resilience-in-usaid-andre-mershon-center-for-resilience" TargetMode="External"/><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http://resiliencelink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documents.worldbank.org/curated/en/350411468149663792/pdf/WPS6852.pdf" TargetMode="Externa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64820" y="1248228"/>
            <a:ext cx="11262359" cy="3715657"/>
          </a:xfrm>
        </p:spPr>
        <p:txBody>
          <a:bodyPr/>
          <a:lstStyle/>
          <a:p>
            <a:pPr algn="ctr">
              <a:lnSpc>
                <a:spcPct val="90000"/>
              </a:lnSpc>
              <a:spcBef>
                <a:spcPts val="0"/>
              </a:spcBef>
            </a:pPr>
            <a:r>
              <a:rPr lang="en-US" sz="4400" b="1" i="0">
                <a:solidFill>
                  <a:srgbClr val="1F414D"/>
                </a:solidFill>
                <a:latin typeface="Gill Sans MT" panose="020B0502020104020203" pitchFamily="34" charset="0"/>
              </a:rPr>
              <a:t>Measuring nutritional resilience</a:t>
            </a:r>
          </a:p>
          <a:p>
            <a:pPr algn="ctr">
              <a:lnSpc>
                <a:spcPct val="90000"/>
              </a:lnSpc>
              <a:spcBef>
                <a:spcPts val="0"/>
              </a:spcBef>
            </a:pPr>
            <a:r>
              <a:rPr lang="en-US" sz="4400" b="1" i="0">
                <a:solidFill>
                  <a:srgbClr val="1F414D"/>
                </a:solidFill>
                <a:latin typeface="Gill Sans MT" panose="020B0502020104020203" pitchFamily="34" charset="0"/>
              </a:rPr>
              <a:t>of a community:</a:t>
            </a:r>
            <a:endParaRPr lang="en-US" sz="4400" b="1" i="0" dirty="0">
              <a:solidFill>
                <a:srgbClr val="1F414D"/>
              </a:solidFill>
              <a:latin typeface="Gill Sans MT" panose="020B0502020104020203" pitchFamily="34" charset="0"/>
            </a:endParaRPr>
          </a:p>
          <a:p>
            <a:pPr algn="ctr">
              <a:lnSpc>
                <a:spcPct val="90000"/>
              </a:lnSpc>
              <a:spcBef>
                <a:spcPts val="0"/>
              </a:spcBef>
            </a:pPr>
            <a:r>
              <a:rPr lang="en-US" sz="4000" i="0" dirty="0">
                <a:solidFill>
                  <a:srgbClr val="1F414D"/>
                </a:solidFill>
                <a:latin typeface="Gill Sans MT" panose="020B0502020104020203" pitchFamily="34" charset="0"/>
              </a:rPr>
              <a:t>Evidence from Nepal, Bangladesh, and Uganda</a:t>
            </a:r>
            <a:br>
              <a:rPr lang="en-US" sz="4400" i="0" dirty="0">
                <a:solidFill>
                  <a:srgbClr val="1F414D"/>
                </a:solidFill>
                <a:latin typeface="Gill Sans MT" panose="020B0502020104020203" pitchFamily="34" charset="0"/>
              </a:rPr>
            </a:br>
            <a:endParaRPr lang="en-US" sz="1600" i="0" dirty="0">
              <a:solidFill>
                <a:srgbClr val="1F414D"/>
              </a:solidFill>
              <a:latin typeface="Gill Sans MT" panose="020B0502020104020203" pitchFamily="34" charset="0"/>
            </a:endParaRPr>
          </a:p>
          <a:p>
            <a:pPr algn="ctr">
              <a:lnSpc>
                <a:spcPct val="90000"/>
              </a:lnSpc>
              <a:spcBef>
                <a:spcPts val="0"/>
              </a:spcBef>
            </a:pPr>
            <a:endParaRPr lang="en-US" sz="2400" i="0">
              <a:solidFill>
                <a:srgbClr val="1F414D"/>
              </a:solidFill>
              <a:latin typeface="Gill Sans MT" panose="020B0502020104020203" pitchFamily="34" charset="0"/>
            </a:endParaRPr>
          </a:p>
          <a:p>
            <a:pPr algn="ctr">
              <a:lnSpc>
                <a:spcPct val="90000"/>
              </a:lnSpc>
              <a:spcBef>
                <a:spcPts val="0"/>
              </a:spcBef>
            </a:pPr>
            <a:r>
              <a:rPr lang="en-US" sz="2400" i="0">
                <a:solidFill>
                  <a:srgbClr val="1F414D"/>
                </a:solidFill>
                <a:latin typeface="Gill Sans MT" panose="020B0502020104020203" pitchFamily="34" charset="0"/>
              </a:rPr>
              <a:t>Track </a:t>
            </a:r>
            <a:r>
              <a:rPr lang="en-US" sz="2400" i="0" dirty="0">
                <a:solidFill>
                  <a:srgbClr val="1F414D"/>
                </a:solidFill>
                <a:latin typeface="Gill Sans MT" panose="020B0502020104020203" pitchFamily="34" charset="0"/>
              </a:rPr>
              <a:t>session </a:t>
            </a:r>
            <a:r>
              <a:rPr lang="en-US" sz="2400" i="0">
                <a:solidFill>
                  <a:srgbClr val="1F414D"/>
                </a:solidFill>
                <a:latin typeface="Gill Sans MT" panose="020B0502020104020203" pitchFamily="34" charset="0"/>
              </a:rPr>
              <a:t>on new ideas about “resilience”</a:t>
            </a:r>
            <a:endParaRPr lang="en-US" sz="2400" i="0" dirty="0">
              <a:solidFill>
                <a:srgbClr val="1F414D"/>
              </a:solidFill>
              <a:latin typeface="Gill Sans MT" panose="020B0502020104020203" pitchFamily="34" charset="0"/>
            </a:endParaRPr>
          </a:p>
          <a:p>
            <a:pPr algn="ctr">
              <a:lnSpc>
                <a:spcPct val="90000"/>
              </a:lnSpc>
              <a:spcBef>
                <a:spcPts val="0"/>
              </a:spcBef>
            </a:pPr>
            <a:r>
              <a:rPr lang="en-US" sz="2400" i="0">
                <a:solidFill>
                  <a:srgbClr val="1F414D"/>
                </a:solidFill>
                <a:latin typeface="Gill Sans MT" panose="020B0502020104020203" pitchFamily="34" charset="0"/>
              </a:rPr>
              <a:t>Health </a:t>
            </a:r>
            <a:r>
              <a:rPr lang="en-US" sz="2400" i="0" dirty="0">
                <a:solidFill>
                  <a:srgbClr val="1F414D"/>
                </a:solidFill>
                <a:latin typeface="Gill Sans MT" panose="020B0502020104020203" pitchFamily="34" charset="0"/>
              </a:rPr>
              <a:t>Economics Section (</a:t>
            </a:r>
            <a:r>
              <a:rPr lang="en-US" sz="2400" i="0">
                <a:solidFill>
                  <a:srgbClr val="1F414D"/>
                </a:solidFill>
                <a:latin typeface="Gill Sans MT" panose="020B0502020104020203" pitchFamily="34" charset="0"/>
              </a:rPr>
              <a:t>HES) and </a:t>
            </a:r>
          </a:p>
          <a:p>
            <a:pPr algn="ctr">
              <a:lnSpc>
                <a:spcPct val="90000"/>
              </a:lnSpc>
              <a:spcBef>
                <a:spcPts val="0"/>
              </a:spcBef>
            </a:pPr>
            <a:r>
              <a:rPr lang="en-US" sz="2400" i="0">
                <a:solidFill>
                  <a:srgbClr val="1F414D"/>
                </a:solidFill>
                <a:latin typeface="Gill Sans MT" panose="020B0502020104020203" pitchFamily="34" charset="0"/>
              </a:rPr>
              <a:t>Food and Agricultural Marketing Policy Section (FAMPS)</a:t>
            </a:r>
            <a:endParaRPr lang="en-US" sz="2400" i="0" dirty="0">
              <a:solidFill>
                <a:srgbClr val="1F414D"/>
              </a:solidFill>
              <a:latin typeface="Gill Sans MT" panose="020B0502020104020203" pitchFamily="34" charset="0"/>
            </a:endParaRPr>
          </a:p>
          <a:p>
            <a:pPr algn="ctr">
              <a:lnSpc>
                <a:spcPct val="90000"/>
              </a:lnSpc>
              <a:spcBef>
                <a:spcPts val="0"/>
              </a:spcBef>
            </a:pPr>
            <a:r>
              <a:rPr lang="en-US" sz="2400" i="0" dirty="0">
                <a:solidFill>
                  <a:srgbClr val="1F414D"/>
                </a:solidFill>
                <a:latin typeface="Gill Sans MT" panose="020B0502020104020203" pitchFamily="34" charset="0"/>
              </a:rPr>
              <a:t>August 2</a:t>
            </a:r>
            <a:r>
              <a:rPr lang="en-US" sz="2400" i="0" baseline="30000" dirty="0">
                <a:solidFill>
                  <a:srgbClr val="1F414D"/>
                </a:solidFill>
                <a:latin typeface="Gill Sans MT" panose="020B0502020104020203" pitchFamily="34" charset="0"/>
              </a:rPr>
              <a:t>nd</a:t>
            </a:r>
            <a:r>
              <a:rPr lang="en-US" sz="2400" i="0" dirty="0">
                <a:solidFill>
                  <a:srgbClr val="1F414D"/>
                </a:solidFill>
                <a:latin typeface="Gill Sans MT" panose="020B0502020104020203" pitchFamily="34" charset="0"/>
              </a:rPr>
              <a:t>, 2021</a:t>
            </a:r>
          </a:p>
        </p:txBody>
      </p:sp>
      <p:sp>
        <p:nvSpPr>
          <p:cNvPr id="2" name="TextBox 1">
            <a:extLst>
              <a:ext uri="{FF2B5EF4-FFF2-40B4-BE49-F238E27FC236}">
                <a16:creationId xmlns:a16="http://schemas.microsoft.com/office/drawing/2014/main" id="{19D0181A-F4F2-4D60-ADA7-703618E4F15B}"/>
              </a:ext>
            </a:extLst>
          </p:cNvPr>
          <p:cNvSpPr txBox="1"/>
          <p:nvPr/>
        </p:nvSpPr>
        <p:spPr>
          <a:xfrm>
            <a:off x="0" y="5126076"/>
            <a:ext cx="12192000" cy="677108"/>
          </a:xfrm>
          <a:prstGeom prst="rect">
            <a:avLst/>
          </a:prstGeom>
          <a:noFill/>
        </p:spPr>
        <p:txBody>
          <a:bodyPr wrap="square" rtlCol="0">
            <a:spAutoFit/>
          </a:bodyPr>
          <a:lstStyle/>
          <a:p>
            <a:pPr algn="ctr"/>
            <a:r>
              <a:rPr lang="en-US" b="1">
                <a:solidFill>
                  <a:schemeClr val="bg1"/>
                </a:solidFill>
                <a:latin typeface="Gill Sans MT" panose="020B0502020104020203" pitchFamily="34" charset="0"/>
              </a:rPr>
              <a:t>	</a:t>
            </a:r>
            <a:r>
              <a:rPr lang="en-US" sz="2000" b="1">
                <a:solidFill>
                  <a:srgbClr val="0E1E24"/>
                </a:solidFill>
                <a:latin typeface="Gill Sans MT" panose="020B0502020104020203" pitchFamily="34" charset="0"/>
              </a:rPr>
              <a:t>Will. Masters  </a:t>
            </a:r>
            <a:r>
              <a:rPr lang="en-US" sz="2000">
                <a:solidFill>
                  <a:srgbClr val="0E1E24"/>
                </a:solidFill>
                <a:latin typeface="Gill Sans MT" panose="020B0502020104020203" pitchFamily="34" charset="0"/>
              </a:rPr>
              <a:t>(william.masters</a:t>
            </a:r>
            <a:r>
              <a:rPr lang="en-US" sz="1400">
                <a:solidFill>
                  <a:srgbClr val="0E1E24"/>
                </a:solidFill>
                <a:latin typeface="Gill Sans MT" panose="020B0502020104020203" pitchFamily="34" charset="0"/>
              </a:rPr>
              <a:t>@</a:t>
            </a:r>
            <a:r>
              <a:rPr lang="en-US" sz="2000">
                <a:solidFill>
                  <a:srgbClr val="0E1E24"/>
                </a:solidFill>
                <a:latin typeface="Gill Sans MT" panose="020B0502020104020203" pitchFamily="34" charset="0"/>
              </a:rPr>
              <a:t>tufts.edu)</a:t>
            </a:r>
          </a:p>
          <a:p>
            <a:pPr algn="ctr"/>
            <a:r>
              <a:rPr lang="en-US">
                <a:solidFill>
                  <a:srgbClr val="0E1E24"/>
                </a:solidFill>
                <a:latin typeface="Gill Sans MT" panose="020B0502020104020203" pitchFamily="34" charset="0"/>
              </a:rPr>
              <a:t>Friedman School of Nutrition Science and Policy, Tufts University and the Feed the Future Innovation Lab for Nutrition</a:t>
            </a:r>
            <a:endParaRPr lang="en-US" dirty="0">
              <a:solidFill>
                <a:srgbClr val="0E1E24"/>
              </a:solidFill>
              <a:latin typeface="Gill Sans MT" panose="020B0502020104020203" pitchFamily="34" charset="0"/>
            </a:endParaRPr>
          </a:p>
        </p:txBody>
      </p:sp>
    </p:spTree>
    <p:extLst>
      <p:ext uri="{BB962C8B-B14F-4D97-AF65-F5344CB8AC3E}">
        <p14:creationId xmlns:p14="http://schemas.microsoft.com/office/powerpoint/2010/main" val="136554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4252FCAC-7EEA-4EE7-9BA5-9B89B4566FD8}"/>
              </a:ext>
            </a:extLst>
          </p:cNvPr>
          <p:cNvSpPr/>
          <p:nvPr/>
        </p:nvSpPr>
        <p:spPr>
          <a:xfrm>
            <a:off x="4179716" y="2762660"/>
            <a:ext cx="2634554" cy="1836866"/>
          </a:xfrm>
          <a:prstGeom prst="rect">
            <a:avLst/>
          </a:prstGeom>
          <a:solidFill>
            <a:srgbClr val="EB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D9B8B461-D070-4A27-A901-8BCF46086162}"/>
              </a:ext>
            </a:extLst>
          </p:cNvPr>
          <p:cNvCxnSpPr/>
          <p:nvPr/>
        </p:nvCxnSpPr>
        <p:spPr>
          <a:xfrm>
            <a:off x="6805814" y="4518122"/>
            <a:ext cx="0" cy="180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TextBox 103">
            <a:extLst>
              <a:ext uri="{FF2B5EF4-FFF2-40B4-BE49-F238E27FC236}">
                <a16:creationId xmlns:a16="http://schemas.microsoft.com/office/drawing/2014/main" id="{0CE42A99-14F2-4B0F-941C-9E18E2E41BED}"/>
              </a:ext>
            </a:extLst>
          </p:cNvPr>
          <p:cNvSpPr txBox="1"/>
          <p:nvPr/>
        </p:nvSpPr>
        <p:spPr>
          <a:xfrm>
            <a:off x="4065369" y="4627335"/>
            <a:ext cx="1697800" cy="584775"/>
          </a:xfrm>
          <a:prstGeom prst="rect">
            <a:avLst/>
          </a:prstGeom>
          <a:noFill/>
        </p:spPr>
        <p:txBody>
          <a:bodyPr wrap="square" rtlCol="0">
            <a:spAutoFit/>
          </a:bodyPr>
          <a:lstStyle>
            <a:defPPr>
              <a:defRPr lang="en-US"/>
            </a:defPPr>
            <a:lvl1pPr>
              <a:defRPr sz="2400">
                <a:latin typeface="HelveticaNeueforSAS" panose="020B0604020202020204" pitchFamily="34" charset="0"/>
              </a:defRPr>
            </a:lvl1pPr>
          </a:lstStyle>
          <a:p>
            <a:r>
              <a:rPr lang="en-US" sz="1600" dirty="0">
                <a:solidFill>
                  <a:schemeClr val="bg1">
                    <a:lumMod val="50000"/>
                  </a:schemeClr>
                </a:solidFill>
                <a:latin typeface="Gill Sans MT" panose="020B0502020104020203" pitchFamily="34" charset="0"/>
              </a:rPr>
              <a:t>Initial change (from t=1 to t=2)</a:t>
            </a:r>
          </a:p>
        </p:txBody>
      </p:sp>
      <p:sp>
        <p:nvSpPr>
          <p:cNvPr id="105" name="TextBox 104">
            <a:extLst>
              <a:ext uri="{FF2B5EF4-FFF2-40B4-BE49-F238E27FC236}">
                <a16:creationId xmlns:a16="http://schemas.microsoft.com/office/drawing/2014/main" id="{4EFB4C5B-F1BF-4168-8F6F-CE00C951B0C8}"/>
              </a:ext>
            </a:extLst>
          </p:cNvPr>
          <p:cNvSpPr txBox="1"/>
          <p:nvPr/>
        </p:nvSpPr>
        <p:spPr>
          <a:xfrm>
            <a:off x="4258174" y="5406990"/>
            <a:ext cx="5194627" cy="584775"/>
          </a:xfrm>
          <a:prstGeom prst="rect">
            <a:avLst/>
          </a:prstGeom>
          <a:noFill/>
        </p:spPr>
        <p:txBody>
          <a:bodyPr wrap="square" rtlCol="0">
            <a:spAutoFit/>
          </a:bodyPr>
          <a:lstStyle>
            <a:defPPr>
              <a:defRPr lang="en-US"/>
            </a:defPPr>
            <a:lvl1pPr>
              <a:defRPr sz="2400">
                <a:latin typeface="HelveticaNeueforSAS" panose="020B0604020202020204" pitchFamily="34" charset="0"/>
              </a:defRPr>
            </a:lvl1pPr>
          </a:lstStyle>
          <a:p>
            <a:pPr algn="ctr"/>
            <a:r>
              <a:rPr lang="en-US" sz="1600" dirty="0">
                <a:solidFill>
                  <a:schemeClr val="bg1">
                    <a:lumMod val="50000"/>
                  </a:schemeClr>
                </a:solidFill>
                <a:latin typeface="Gill Sans MT" panose="020B0502020104020203" pitchFamily="34" charset="0"/>
              </a:rPr>
              <a:t>Subsequent change </a:t>
            </a:r>
          </a:p>
          <a:p>
            <a:pPr algn="ctr"/>
            <a:r>
              <a:rPr lang="en-US" sz="1600" dirty="0">
                <a:solidFill>
                  <a:schemeClr val="bg1">
                    <a:lumMod val="50000"/>
                  </a:schemeClr>
                </a:solidFill>
                <a:latin typeface="Gill Sans MT" panose="020B0502020104020203" pitchFamily="34" charset="0"/>
              </a:rPr>
              <a:t>(from t=2 to t=3)</a:t>
            </a:r>
          </a:p>
        </p:txBody>
      </p:sp>
      <p:cxnSp>
        <p:nvCxnSpPr>
          <p:cNvPr id="106" name="Straight Connector 105">
            <a:extLst>
              <a:ext uri="{FF2B5EF4-FFF2-40B4-BE49-F238E27FC236}">
                <a16:creationId xmlns:a16="http://schemas.microsoft.com/office/drawing/2014/main" id="{E0701620-6BB4-47AA-AD49-19488E3149A5}"/>
              </a:ext>
            </a:extLst>
          </p:cNvPr>
          <p:cNvCxnSpPr>
            <a:cxnSpLocks/>
          </p:cNvCxnSpPr>
          <p:nvPr/>
        </p:nvCxnSpPr>
        <p:spPr>
          <a:xfrm>
            <a:off x="3962030" y="4607566"/>
            <a:ext cx="5078286" cy="19762"/>
          </a:xfrm>
          <a:prstGeom prst="line">
            <a:avLst/>
          </a:prstGeom>
          <a:ln w="28575">
            <a:solidFill>
              <a:schemeClr val="bg1">
                <a:lumMod val="50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A50C1D6-18A9-4C43-8E24-A1EF57EDFCF0}"/>
              </a:ext>
            </a:extLst>
          </p:cNvPr>
          <p:cNvCxnSpPr>
            <a:cxnSpLocks/>
          </p:cNvCxnSpPr>
          <p:nvPr/>
        </p:nvCxnSpPr>
        <p:spPr>
          <a:xfrm>
            <a:off x="4759507" y="3338316"/>
            <a:ext cx="2019937" cy="1235652"/>
          </a:xfrm>
          <a:prstGeom prst="line">
            <a:avLst/>
          </a:prstGeom>
          <a:ln w="317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C8811C42-D26B-4992-B182-3EC87DF5E455}"/>
              </a:ext>
            </a:extLst>
          </p:cNvPr>
          <p:cNvCxnSpPr>
            <a:cxnSpLocks/>
          </p:cNvCxnSpPr>
          <p:nvPr/>
        </p:nvCxnSpPr>
        <p:spPr>
          <a:xfrm>
            <a:off x="6794235" y="3781813"/>
            <a:ext cx="41007" cy="1645110"/>
          </a:xfrm>
          <a:prstGeom prst="line">
            <a:avLst/>
          </a:prstGeom>
          <a:ln w="28575">
            <a:solidFill>
              <a:schemeClr val="bg1">
                <a:lumMod val="50000"/>
              </a:schemeClr>
            </a:solidFill>
            <a:prstDash val="solid"/>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10" name="TextBox 109">
            <a:extLst>
              <a:ext uri="{FF2B5EF4-FFF2-40B4-BE49-F238E27FC236}">
                <a16:creationId xmlns:a16="http://schemas.microsoft.com/office/drawing/2014/main" id="{D39D2FAA-2FD0-4626-BF51-1D4EF83CFDD1}"/>
              </a:ext>
            </a:extLst>
          </p:cNvPr>
          <p:cNvSpPr txBox="1"/>
          <p:nvPr/>
        </p:nvSpPr>
        <p:spPr>
          <a:xfrm>
            <a:off x="4601771" y="2345578"/>
            <a:ext cx="3287626" cy="441339"/>
          </a:xfrm>
          <a:prstGeom prst="rect">
            <a:avLst/>
          </a:prstGeom>
          <a:noFill/>
        </p:spPr>
        <p:txBody>
          <a:bodyPr wrap="square" rtlCol="0">
            <a:spAutoFit/>
          </a:bodyPr>
          <a:lstStyle/>
          <a:p>
            <a:pPr>
              <a:lnSpc>
                <a:spcPct val="80000"/>
              </a:lnSpc>
            </a:pPr>
            <a:r>
              <a:rPr lang="en-US" sz="1400" b="1" dirty="0">
                <a:solidFill>
                  <a:schemeClr val="accent3">
                    <a:lumMod val="50000"/>
                  </a:schemeClr>
                </a:solidFill>
                <a:latin typeface="Gill Sans MT" panose="020B0502020104020203" pitchFamily="34" charset="0"/>
              </a:rPr>
              <a:t>Evidence of resilience </a:t>
            </a:r>
          </a:p>
          <a:p>
            <a:pPr>
              <a:lnSpc>
                <a:spcPct val="80000"/>
              </a:lnSpc>
            </a:pPr>
            <a:r>
              <a:rPr lang="en-US" sz="1400" b="1" dirty="0">
                <a:solidFill>
                  <a:schemeClr val="accent3">
                    <a:lumMod val="50000"/>
                  </a:schemeClr>
                </a:solidFill>
                <a:latin typeface="Gill Sans MT" panose="020B0502020104020203" pitchFamily="34" charset="0"/>
              </a:rPr>
              <a:t>(recovery is greater than expected)</a:t>
            </a:r>
          </a:p>
        </p:txBody>
      </p:sp>
      <p:sp>
        <p:nvSpPr>
          <p:cNvPr id="112" name="Oval 111">
            <a:extLst>
              <a:ext uri="{FF2B5EF4-FFF2-40B4-BE49-F238E27FC236}">
                <a16:creationId xmlns:a16="http://schemas.microsoft.com/office/drawing/2014/main" id="{2D934094-E573-438F-A2EC-FF6166A0D977}"/>
              </a:ext>
            </a:extLst>
          </p:cNvPr>
          <p:cNvSpPr/>
          <p:nvPr/>
        </p:nvSpPr>
        <p:spPr>
          <a:xfrm rot="2535199">
            <a:off x="6220106" y="4097612"/>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13" name="Oval 112">
            <a:extLst>
              <a:ext uri="{FF2B5EF4-FFF2-40B4-BE49-F238E27FC236}">
                <a16:creationId xmlns:a16="http://schemas.microsoft.com/office/drawing/2014/main" id="{108F5773-A467-4887-A211-34228A709431}"/>
              </a:ext>
            </a:extLst>
          </p:cNvPr>
          <p:cNvSpPr/>
          <p:nvPr/>
        </p:nvSpPr>
        <p:spPr>
          <a:xfrm rot="2535199">
            <a:off x="6007928" y="3930997"/>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14" name="Oval 113">
            <a:extLst>
              <a:ext uri="{FF2B5EF4-FFF2-40B4-BE49-F238E27FC236}">
                <a16:creationId xmlns:a16="http://schemas.microsoft.com/office/drawing/2014/main" id="{4BF3A3AC-1B97-4DF2-88B8-26F1FAAB1EB1}"/>
              </a:ext>
            </a:extLst>
          </p:cNvPr>
          <p:cNvSpPr/>
          <p:nvPr/>
        </p:nvSpPr>
        <p:spPr>
          <a:xfrm rot="2535199">
            <a:off x="6508781" y="4299816"/>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115" name="Oval 114">
            <a:extLst>
              <a:ext uri="{FF2B5EF4-FFF2-40B4-BE49-F238E27FC236}">
                <a16:creationId xmlns:a16="http://schemas.microsoft.com/office/drawing/2014/main" id="{65942A0C-EA32-4B63-B534-AD6C6D363773}"/>
              </a:ext>
            </a:extLst>
          </p:cNvPr>
          <p:cNvSpPr/>
          <p:nvPr/>
        </p:nvSpPr>
        <p:spPr>
          <a:xfrm rot="2535199">
            <a:off x="6228468" y="4309952"/>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16" name="Oval 115">
            <a:extLst>
              <a:ext uri="{FF2B5EF4-FFF2-40B4-BE49-F238E27FC236}">
                <a16:creationId xmlns:a16="http://schemas.microsoft.com/office/drawing/2014/main" id="{26D88F13-A947-4643-881C-230ECF98F6FC}"/>
              </a:ext>
            </a:extLst>
          </p:cNvPr>
          <p:cNvSpPr/>
          <p:nvPr/>
        </p:nvSpPr>
        <p:spPr>
          <a:xfrm rot="2535199">
            <a:off x="5230733" y="3733176"/>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17" name="Oval 116">
            <a:extLst>
              <a:ext uri="{FF2B5EF4-FFF2-40B4-BE49-F238E27FC236}">
                <a16:creationId xmlns:a16="http://schemas.microsoft.com/office/drawing/2014/main" id="{87B4847B-C540-4B62-964C-E607FAA73E27}"/>
              </a:ext>
            </a:extLst>
          </p:cNvPr>
          <p:cNvSpPr/>
          <p:nvPr/>
        </p:nvSpPr>
        <p:spPr>
          <a:xfrm rot="2535199">
            <a:off x="5164045" y="3447436"/>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18" name="Oval 117">
            <a:extLst>
              <a:ext uri="{FF2B5EF4-FFF2-40B4-BE49-F238E27FC236}">
                <a16:creationId xmlns:a16="http://schemas.microsoft.com/office/drawing/2014/main" id="{1845669C-F277-4108-83A1-87FA0C6BB5DB}"/>
              </a:ext>
            </a:extLst>
          </p:cNvPr>
          <p:cNvSpPr/>
          <p:nvPr/>
        </p:nvSpPr>
        <p:spPr>
          <a:xfrm rot="2535199">
            <a:off x="5551351" y="3997051"/>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119" name="Oval 118">
            <a:extLst>
              <a:ext uri="{FF2B5EF4-FFF2-40B4-BE49-F238E27FC236}">
                <a16:creationId xmlns:a16="http://schemas.microsoft.com/office/drawing/2014/main" id="{6E40035B-1DBD-4B4C-B1C5-DE8E3279EC42}"/>
              </a:ext>
            </a:extLst>
          </p:cNvPr>
          <p:cNvSpPr/>
          <p:nvPr/>
        </p:nvSpPr>
        <p:spPr>
          <a:xfrm rot="2535199">
            <a:off x="5522847" y="3633560"/>
            <a:ext cx="91825" cy="97276"/>
          </a:xfrm>
          <a:prstGeom prst="ellipse">
            <a:avLst/>
          </a:prstGeom>
          <a:solidFill>
            <a:sysClr val="window" lastClr="FFFFFF">
              <a:lumMod val="85000"/>
            </a:sysClr>
          </a:solidFill>
          <a:ln w="12700" cap="flat" cmpd="sng" algn="ctr">
            <a:solidFill>
              <a:sysClr val="window" lastClr="FFFFFF">
                <a:lumMod val="50000"/>
              </a:sys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0" name="Oval 119">
            <a:extLst>
              <a:ext uri="{FF2B5EF4-FFF2-40B4-BE49-F238E27FC236}">
                <a16:creationId xmlns:a16="http://schemas.microsoft.com/office/drawing/2014/main" id="{21A7C13E-2E66-49F9-92EB-E1A9ADC26F6B}"/>
              </a:ext>
            </a:extLst>
          </p:cNvPr>
          <p:cNvSpPr/>
          <p:nvPr/>
        </p:nvSpPr>
        <p:spPr>
          <a:xfrm rot="2535199">
            <a:off x="5968700" y="3666302"/>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1" name="Oval 120">
            <a:extLst>
              <a:ext uri="{FF2B5EF4-FFF2-40B4-BE49-F238E27FC236}">
                <a16:creationId xmlns:a16="http://schemas.microsoft.com/office/drawing/2014/main" id="{A27451EE-CF0D-43AF-8318-D37D818FA669}"/>
              </a:ext>
            </a:extLst>
          </p:cNvPr>
          <p:cNvSpPr/>
          <p:nvPr/>
        </p:nvSpPr>
        <p:spPr>
          <a:xfrm rot="2535199">
            <a:off x="6030233" y="3184192"/>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3" name="Oval 122">
            <a:extLst>
              <a:ext uri="{FF2B5EF4-FFF2-40B4-BE49-F238E27FC236}">
                <a16:creationId xmlns:a16="http://schemas.microsoft.com/office/drawing/2014/main" id="{DBC0B26C-E63C-4E4E-8786-B47C24BDE3F2}"/>
              </a:ext>
            </a:extLst>
          </p:cNvPr>
          <p:cNvSpPr/>
          <p:nvPr/>
        </p:nvSpPr>
        <p:spPr>
          <a:xfrm rot="2535199">
            <a:off x="6250773" y="3563147"/>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4" name="Oval 123">
            <a:extLst>
              <a:ext uri="{FF2B5EF4-FFF2-40B4-BE49-F238E27FC236}">
                <a16:creationId xmlns:a16="http://schemas.microsoft.com/office/drawing/2014/main" id="{2D8B695A-11B1-443D-944D-81042E3FECE4}"/>
              </a:ext>
            </a:extLst>
          </p:cNvPr>
          <p:cNvSpPr/>
          <p:nvPr/>
        </p:nvSpPr>
        <p:spPr>
          <a:xfrm rot="2535199">
            <a:off x="5872897" y="3410736"/>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5" name="Oval 124">
            <a:extLst>
              <a:ext uri="{FF2B5EF4-FFF2-40B4-BE49-F238E27FC236}">
                <a16:creationId xmlns:a16="http://schemas.microsoft.com/office/drawing/2014/main" id="{CFDB8303-716A-4CB1-BE42-A1AD4567427B}"/>
              </a:ext>
            </a:extLst>
          </p:cNvPr>
          <p:cNvSpPr/>
          <p:nvPr/>
        </p:nvSpPr>
        <p:spPr>
          <a:xfrm rot="2535199">
            <a:off x="5876490" y="2926187"/>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6" name="Oval 125">
            <a:extLst>
              <a:ext uri="{FF2B5EF4-FFF2-40B4-BE49-F238E27FC236}">
                <a16:creationId xmlns:a16="http://schemas.microsoft.com/office/drawing/2014/main" id="{F9F9A75F-A336-42F5-B02C-21AF1F20E53C}"/>
              </a:ext>
            </a:extLst>
          </p:cNvPr>
          <p:cNvSpPr/>
          <p:nvPr/>
        </p:nvSpPr>
        <p:spPr>
          <a:xfrm rot="2535199">
            <a:off x="5664351" y="3211804"/>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127" name="Oval 126">
            <a:extLst>
              <a:ext uri="{FF2B5EF4-FFF2-40B4-BE49-F238E27FC236}">
                <a16:creationId xmlns:a16="http://schemas.microsoft.com/office/drawing/2014/main" id="{FAE953E2-90AD-457D-B56D-295B8FC8721B}"/>
              </a:ext>
            </a:extLst>
          </p:cNvPr>
          <p:cNvSpPr/>
          <p:nvPr/>
        </p:nvSpPr>
        <p:spPr>
          <a:xfrm rot="2535199">
            <a:off x="5545152" y="2886755"/>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8" name="Oval 127">
            <a:extLst>
              <a:ext uri="{FF2B5EF4-FFF2-40B4-BE49-F238E27FC236}">
                <a16:creationId xmlns:a16="http://schemas.microsoft.com/office/drawing/2014/main" id="{023F4350-35DD-47AD-831D-1001FFAF3F71}"/>
              </a:ext>
            </a:extLst>
          </p:cNvPr>
          <p:cNvSpPr/>
          <p:nvPr/>
        </p:nvSpPr>
        <p:spPr>
          <a:xfrm rot="2535199">
            <a:off x="5481407" y="4239976"/>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9" name="Oval 128">
            <a:extLst>
              <a:ext uri="{FF2B5EF4-FFF2-40B4-BE49-F238E27FC236}">
                <a16:creationId xmlns:a16="http://schemas.microsoft.com/office/drawing/2014/main" id="{8FD83579-62CD-4833-9ABD-702CFBD2E573}"/>
              </a:ext>
            </a:extLst>
          </p:cNvPr>
          <p:cNvSpPr/>
          <p:nvPr/>
        </p:nvSpPr>
        <p:spPr>
          <a:xfrm rot="2535199">
            <a:off x="5223841" y="4004305"/>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30" name="Oval 129">
            <a:extLst>
              <a:ext uri="{FF2B5EF4-FFF2-40B4-BE49-F238E27FC236}">
                <a16:creationId xmlns:a16="http://schemas.microsoft.com/office/drawing/2014/main" id="{03910379-EB77-4C23-B5D6-4873ED1C8049}"/>
              </a:ext>
            </a:extLst>
          </p:cNvPr>
          <p:cNvSpPr/>
          <p:nvPr/>
        </p:nvSpPr>
        <p:spPr>
          <a:xfrm rot="2535199">
            <a:off x="5850859" y="4376825"/>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131" name="Oval 130">
            <a:extLst>
              <a:ext uri="{FF2B5EF4-FFF2-40B4-BE49-F238E27FC236}">
                <a16:creationId xmlns:a16="http://schemas.microsoft.com/office/drawing/2014/main" id="{3975D599-A3C2-4582-A25F-4A5277DC8D21}"/>
              </a:ext>
            </a:extLst>
          </p:cNvPr>
          <p:cNvSpPr/>
          <p:nvPr/>
        </p:nvSpPr>
        <p:spPr>
          <a:xfrm rot="2535199">
            <a:off x="5787392" y="4184571"/>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32" name="Oval 131">
            <a:extLst>
              <a:ext uri="{FF2B5EF4-FFF2-40B4-BE49-F238E27FC236}">
                <a16:creationId xmlns:a16="http://schemas.microsoft.com/office/drawing/2014/main" id="{9AC6770C-C1DF-4D12-90E3-B549AFEE9F40}"/>
              </a:ext>
            </a:extLst>
          </p:cNvPr>
          <p:cNvSpPr/>
          <p:nvPr/>
        </p:nvSpPr>
        <p:spPr>
          <a:xfrm rot="2535199">
            <a:off x="4439307" y="3715147"/>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33" name="Oval 132">
            <a:extLst>
              <a:ext uri="{FF2B5EF4-FFF2-40B4-BE49-F238E27FC236}">
                <a16:creationId xmlns:a16="http://schemas.microsoft.com/office/drawing/2014/main" id="{1C024EEE-D84A-428F-B26B-B666C2B902BC}"/>
              </a:ext>
            </a:extLst>
          </p:cNvPr>
          <p:cNvSpPr/>
          <p:nvPr/>
        </p:nvSpPr>
        <p:spPr>
          <a:xfrm rot="2535199">
            <a:off x="4212262" y="3864124"/>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34" name="Oval 133">
            <a:extLst>
              <a:ext uri="{FF2B5EF4-FFF2-40B4-BE49-F238E27FC236}">
                <a16:creationId xmlns:a16="http://schemas.microsoft.com/office/drawing/2014/main" id="{DF1EF456-82A3-487C-BE77-74BF6FA56226}"/>
              </a:ext>
            </a:extLst>
          </p:cNvPr>
          <p:cNvSpPr/>
          <p:nvPr/>
        </p:nvSpPr>
        <p:spPr>
          <a:xfrm rot="2535199">
            <a:off x="4774999" y="4107593"/>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135" name="Oval 134">
            <a:extLst>
              <a:ext uri="{FF2B5EF4-FFF2-40B4-BE49-F238E27FC236}">
                <a16:creationId xmlns:a16="http://schemas.microsoft.com/office/drawing/2014/main" id="{3D260E16-3B80-45C2-B515-04D9D93F21D7}"/>
              </a:ext>
            </a:extLst>
          </p:cNvPr>
          <p:cNvSpPr/>
          <p:nvPr/>
        </p:nvSpPr>
        <p:spPr>
          <a:xfrm rot="2535199">
            <a:off x="4746495" y="3744102"/>
            <a:ext cx="91825" cy="97276"/>
          </a:xfrm>
          <a:prstGeom prst="ellipse">
            <a:avLst/>
          </a:prstGeom>
          <a:solidFill>
            <a:srgbClr val="ED7D31">
              <a:lumMod val="40000"/>
              <a:lumOff val="60000"/>
            </a:srgbClr>
          </a:solidFill>
          <a:ln w="12700" cap="flat" cmpd="sng" algn="ctr">
            <a:solidFill>
              <a:srgbClr val="ED7D31">
                <a:lumMod val="50000"/>
              </a:srgbClr>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cxnSp>
        <p:nvCxnSpPr>
          <p:cNvPr id="136" name="Straight Connector 135">
            <a:extLst>
              <a:ext uri="{FF2B5EF4-FFF2-40B4-BE49-F238E27FC236}">
                <a16:creationId xmlns:a16="http://schemas.microsoft.com/office/drawing/2014/main" id="{13D05F02-4883-4CFC-84E8-8C775D03314C}"/>
              </a:ext>
            </a:extLst>
          </p:cNvPr>
          <p:cNvCxnSpPr>
            <a:cxnSpLocks/>
          </p:cNvCxnSpPr>
          <p:nvPr/>
        </p:nvCxnSpPr>
        <p:spPr>
          <a:xfrm>
            <a:off x="4179716" y="3781931"/>
            <a:ext cx="2629024" cy="822340"/>
          </a:xfrm>
          <a:prstGeom prst="line">
            <a:avLst/>
          </a:prstGeom>
          <a:noFill/>
          <a:ln w="31750" cap="flat" cmpd="sng" algn="ctr">
            <a:solidFill>
              <a:srgbClr val="ED7D31">
                <a:lumMod val="75000"/>
              </a:srgbClr>
            </a:solidFill>
            <a:prstDash val="sysDot"/>
            <a:miter lim="800000"/>
          </a:ln>
          <a:effectLst/>
        </p:spPr>
      </p:cxnSp>
      <p:cxnSp>
        <p:nvCxnSpPr>
          <p:cNvPr id="137" name="Straight Connector 136">
            <a:extLst>
              <a:ext uri="{FF2B5EF4-FFF2-40B4-BE49-F238E27FC236}">
                <a16:creationId xmlns:a16="http://schemas.microsoft.com/office/drawing/2014/main" id="{C8E26156-691A-4631-9158-4359DCA2EC83}"/>
              </a:ext>
            </a:extLst>
          </p:cNvPr>
          <p:cNvCxnSpPr>
            <a:cxnSpLocks/>
          </p:cNvCxnSpPr>
          <p:nvPr/>
        </p:nvCxnSpPr>
        <p:spPr>
          <a:xfrm>
            <a:off x="5674162" y="2911573"/>
            <a:ext cx="1142859" cy="1700418"/>
          </a:xfrm>
          <a:prstGeom prst="line">
            <a:avLst/>
          </a:prstGeom>
          <a:ln w="31750">
            <a:solidFill>
              <a:schemeClr val="accent3">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7" name="TextBox 146">
            <a:extLst>
              <a:ext uri="{FF2B5EF4-FFF2-40B4-BE49-F238E27FC236}">
                <a16:creationId xmlns:a16="http://schemas.microsoft.com/office/drawing/2014/main" id="{36294595-9F62-4EF0-8668-3C60E819C341}"/>
              </a:ext>
            </a:extLst>
          </p:cNvPr>
          <p:cNvSpPr txBox="1"/>
          <p:nvPr/>
        </p:nvSpPr>
        <p:spPr>
          <a:xfrm>
            <a:off x="3030802" y="2868926"/>
            <a:ext cx="2463433" cy="437043"/>
          </a:xfrm>
          <a:prstGeom prst="rect">
            <a:avLst/>
          </a:prstGeom>
          <a:noFill/>
        </p:spPr>
        <p:txBody>
          <a:bodyPr wrap="square" rtlCol="0">
            <a:spAutoFit/>
          </a:bodyPr>
          <a:lstStyle/>
          <a:p>
            <a:pPr>
              <a:lnSpc>
                <a:spcPct val="80000"/>
              </a:lnSpc>
            </a:pPr>
            <a:r>
              <a:rPr lang="en-US" sz="1400" b="1" dirty="0">
                <a:solidFill>
                  <a:schemeClr val="bg1">
                    <a:lumMod val="65000"/>
                  </a:schemeClr>
                </a:solidFill>
                <a:latin typeface="Gill Sans MT" panose="020B0502020104020203" pitchFamily="34" charset="0"/>
              </a:rPr>
              <a:t>Mean reversion</a:t>
            </a:r>
          </a:p>
          <a:p>
            <a:pPr>
              <a:lnSpc>
                <a:spcPct val="80000"/>
              </a:lnSpc>
            </a:pPr>
            <a:r>
              <a:rPr lang="en-US" sz="1400" b="1" dirty="0">
                <a:solidFill>
                  <a:schemeClr val="bg1">
                    <a:lumMod val="65000"/>
                  </a:schemeClr>
                </a:solidFill>
                <a:latin typeface="Gill Sans MT" panose="020B0502020104020203" pitchFamily="34" charset="0"/>
              </a:rPr>
              <a:t>(recovery is as expected)</a:t>
            </a:r>
          </a:p>
        </p:txBody>
      </p:sp>
      <p:sp>
        <p:nvSpPr>
          <p:cNvPr id="148" name="TextBox 147">
            <a:extLst>
              <a:ext uri="{FF2B5EF4-FFF2-40B4-BE49-F238E27FC236}">
                <a16:creationId xmlns:a16="http://schemas.microsoft.com/office/drawing/2014/main" id="{243F2A30-86F4-46C5-899F-035E582D0694}"/>
              </a:ext>
            </a:extLst>
          </p:cNvPr>
          <p:cNvSpPr txBox="1"/>
          <p:nvPr/>
        </p:nvSpPr>
        <p:spPr>
          <a:xfrm>
            <a:off x="1964322" y="4102881"/>
            <a:ext cx="2888181" cy="437043"/>
          </a:xfrm>
          <a:prstGeom prst="rect">
            <a:avLst/>
          </a:prstGeom>
          <a:noFill/>
        </p:spPr>
        <p:txBody>
          <a:bodyPr wrap="square" rtlCol="0">
            <a:spAutoFit/>
          </a:bodyPr>
          <a:lstStyle/>
          <a:p>
            <a:pPr>
              <a:lnSpc>
                <a:spcPct val="80000"/>
              </a:lnSpc>
            </a:pPr>
            <a:r>
              <a:rPr lang="en-US" sz="1400" b="1" dirty="0">
                <a:solidFill>
                  <a:srgbClr val="C18243"/>
                </a:solidFill>
                <a:latin typeface="Gill Sans MT" panose="020B0502020104020203" pitchFamily="34" charset="0"/>
              </a:rPr>
              <a:t>Recovery without resilience</a:t>
            </a:r>
          </a:p>
          <a:p>
            <a:pPr>
              <a:lnSpc>
                <a:spcPct val="80000"/>
              </a:lnSpc>
            </a:pPr>
            <a:r>
              <a:rPr lang="en-US" sz="1400" b="1" dirty="0">
                <a:solidFill>
                  <a:srgbClr val="C18243"/>
                </a:solidFill>
                <a:latin typeface="Gill Sans MT" panose="020B0502020104020203" pitchFamily="34" charset="0"/>
              </a:rPr>
              <a:t>(recovery is less than expected)</a:t>
            </a:r>
          </a:p>
        </p:txBody>
      </p:sp>
      <p:sp>
        <p:nvSpPr>
          <p:cNvPr id="152" name="Rectangle 151">
            <a:extLst>
              <a:ext uri="{FF2B5EF4-FFF2-40B4-BE49-F238E27FC236}">
                <a16:creationId xmlns:a16="http://schemas.microsoft.com/office/drawing/2014/main" id="{1CA9691F-29A0-4155-A58B-0C4A6F0DDFED}"/>
              </a:ext>
            </a:extLst>
          </p:cNvPr>
          <p:cNvSpPr/>
          <p:nvPr/>
        </p:nvSpPr>
        <p:spPr>
          <a:xfrm>
            <a:off x="1527986" y="6350819"/>
            <a:ext cx="8901486" cy="523220"/>
          </a:xfrm>
          <a:prstGeom prst="rect">
            <a:avLst/>
          </a:prstGeom>
        </p:spPr>
        <p:txBody>
          <a:bodyPr wrap="square">
            <a:spAutoFit/>
          </a:bodyPr>
          <a:lstStyle/>
          <a:p>
            <a:r>
              <a:rPr lang="en-US" sz="1400" dirty="0">
                <a:solidFill>
                  <a:schemeClr val="tx1">
                    <a:lumMod val="50000"/>
                    <a:lumOff val="50000"/>
                  </a:schemeClr>
                </a:solidFill>
                <a:latin typeface="Gill Sans MT"/>
                <a:cs typeface="Arial" panose="020B0604020202020204" pitchFamily="34" charset="0"/>
              </a:rPr>
              <a:t>Source: Zaharia, Masters, Shively &amp; Webb (2020) Measuring Resilience as Asymmetric Mean Reversion. Working Paper, Tufts University.</a:t>
            </a:r>
          </a:p>
        </p:txBody>
      </p:sp>
      <p:sp>
        <p:nvSpPr>
          <p:cNvPr id="50" name="Oval 49">
            <a:extLst>
              <a:ext uri="{FF2B5EF4-FFF2-40B4-BE49-F238E27FC236}">
                <a16:creationId xmlns:a16="http://schemas.microsoft.com/office/drawing/2014/main" id="{D411AA71-77AD-4BE0-A009-90EACF784296}"/>
              </a:ext>
            </a:extLst>
          </p:cNvPr>
          <p:cNvSpPr/>
          <p:nvPr/>
        </p:nvSpPr>
        <p:spPr>
          <a:xfrm rot="2535199">
            <a:off x="8044940" y="5196208"/>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1" name="Oval 50">
            <a:extLst>
              <a:ext uri="{FF2B5EF4-FFF2-40B4-BE49-F238E27FC236}">
                <a16:creationId xmlns:a16="http://schemas.microsoft.com/office/drawing/2014/main" id="{ACF2D572-D48B-4495-9397-A9B3EF72C492}"/>
              </a:ext>
            </a:extLst>
          </p:cNvPr>
          <p:cNvSpPr/>
          <p:nvPr/>
        </p:nvSpPr>
        <p:spPr>
          <a:xfrm rot="2535199">
            <a:off x="7887077" y="5087043"/>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4" name="Oval 53">
            <a:extLst>
              <a:ext uri="{FF2B5EF4-FFF2-40B4-BE49-F238E27FC236}">
                <a16:creationId xmlns:a16="http://schemas.microsoft.com/office/drawing/2014/main" id="{559EFFA3-79F7-43AF-8417-05C3B4740E27}"/>
              </a:ext>
            </a:extLst>
          </p:cNvPr>
          <p:cNvSpPr/>
          <p:nvPr/>
        </p:nvSpPr>
        <p:spPr>
          <a:xfrm rot="2535199">
            <a:off x="8079668" y="5438934"/>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5" name="Oval 54">
            <a:extLst>
              <a:ext uri="{FF2B5EF4-FFF2-40B4-BE49-F238E27FC236}">
                <a16:creationId xmlns:a16="http://schemas.microsoft.com/office/drawing/2014/main" id="{E0DD560F-0B0A-460B-9978-A2AD8532A692}"/>
              </a:ext>
            </a:extLst>
          </p:cNvPr>
          <p:cNvSpPr/>
          <p:nvPr/>
        </p:nvSpPr>
        <p:spPr>
          <a:xfrm rot="2535199">
            <a:off x="7109882" y="4889222"/>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6" name="Oval 55">
            <a:extLst>
              <a:ext uri="{FF2B5EF4-FFF2-40B4-BE49-F238E27FC236}">
                <a16:creationId xmlns:a16="http://schemas.microsoft.com/office/drawing/2014/main" id="{4B29A8F5-3778-45CF-A63E-AE4F738555E5}"/>
              </a:ext>
            </a:extLst>
          </p:cNvPr>
          <p:cNvSpPr/>
          <p:nvPr/>
        </p:nvSpPr>
        <p:spPr>
          <a:xfrm rot="2535199">
            <a:off x="7532314" y="5153097"/>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57" name="Oval 56">
            <a:extLst>
              <a:ext uri="{FF2B5EF4-FFF2-40B4-BE49-F238E27FC236}">
                <a16:creationId xmlns:a16="http://schemas.microsoft.com/office/drawing/2014/main" id="{23E969D2-4FD0-4B62-A204-20D6335C5B69}"/>
              </a:ext>
            </a:extLst>
          </p:cNvPr>
          <p:cNvSpPr/>
          <p:nvPr/>
        </p:nvSpPr>
        <p:spPr>
          <a:xfrm rot="2535199">
            <a:off x="7401996" y="4789606"/>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8" name="Oval 57">
            <a:extLst>
              <a:ext uri="{FF2B5EF4-FFF2-40B4-BE49-F238E27FC236}">
                <a16:creationId xmlns:a16="http://schemas.microsoft.com/office/drawing/2014/main" id="{D0E39206-69A6-475D-9C1D-182642260A2D}"/>
              </a:ext>
            </a:extLst>
          </p:cNvPr>
          <p:cNvSpPr/>
          <p:nvPr/>
        </p:nvSpPr>
        <p:spPr>
          <a:xfrm rot="2535199">
            <a:off x="8429602" y="5438934"/>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59" name="Oval 58">
            <a:extLst>
              <a:ext uri="{FF2B5EF4-FFF2-40B4-BE49-F238E27FC236}">
                <a16:creationId xmlns:a16="http://schemas.microsoft.com/office/drawing/2014/main" id="{333744A8-EB40-417F-AF0B-EA45ACE73B23}"/>
              </a:ext>
            </a:extLst>
          </p:cNvPr>
          <p:cNvSpPr/>
          <p:nvPr/>
        </p:nvSpPr>
        <p:spPr>
          <a:xfrm rot="2535199">
            <a:off x="8425918" y="5684962"/>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cxnSp>
        <p:nvCxnSpPr>
          <p:cNvPr id="60" name="Straight Connector 59">
            <a:extLst>
              <a:ext uri="{FF2B5EF4-FFF2-40B4-BE49-F238E27FC236}">
                <a16:creationId xmlns:a16="http://schemas.microsoft.com/office/drawing/2014/main" id="{360F3F2E-B3F3-41C3-AE81-685B10DDBAB5}"/>
              </a:ext>
            </a:extLst>
          </p:cNvPr>
          <p:cNvCxnSpPr>
            <a:cxnSpLocks/>
          </p:cNvCxnSpPr>
          <p:nvPr/>
        </p:nvCxnSpPr>
        <p:spPr>
          <a:xfrm>
            <a:off x="6844252" y="4630657"/>
            <a:ext cx="1895611" cy="1125069"/>
          </a:xfrm>
          <a:prstGeom prst="line">
            <a:avLst/>
          </a:prstGeom>
          <a:noFill/>
          <a:ln w="31750" cap="flat" cmpd="sng" algn="ctr">
            <a:solidFill>
              <a:srgbClr val="4472C4">
                <a:lumMod val="50000"/>
              </a:srgbClr>
            </a:solidFill>
            <a:prstDash val="dash"/>
            <a:miter lim="800000"/>
          </a:ln>
          <a:effectLst/>
        </p:spPr>
      </p:cxnSp>
      <p:sp>
        <p:nvSpPr>
          <p:cNvPr id="61" name="Oval 60">
            <a:extLst>
              <a:ext uri="{FF2B5EF4-FFF2-40B4-BE49-F238E27FC236}">
                <a16:creationId xmlns:a16="http://schemas.microsoft.com/office/drawing/2014/main" id="{74F4C22E-2A66-4844-A315-2BC2704AD8E6}"/>
              </a:ext>
            </a:extLst>
          </p:cNvPr>
          <p:cNvSpPr/>
          <p:nvPr/>
        </p:nvSpPr>
        <p:spPr>
          <a:xfrm rot="2535199">
            <a:off x="6998165" y="4676363"/>
            <a:ext cx="91825" cy="97276"/>
          </a:xfrm>
          <a:prstGeom prst="ellipse">
            <a:avLst/>
          </a:prstGeom>
          <a:solidFill>
            <a:srgbClr val="E7E6E6">
              <a:lumMod val="50000"/>
            </a:srgbClr>
          </a:solidFill>
          <a:ln w="12700" cap="flat" cmpd="sng" algn="ctr">
            <a:solidFill>
              <a:sysClr val="windowText" lastClr="000000"/>
            </a:solidFill>
            <a:prstDash val="solid"/>
            <a:miter lim="800000"/>
          </a:ln>
          <a:effectLst/>
        </p:spPr>
        <p:txBody>
          <a:bodyPr rtlCol="0" anchor="ctr"/>
          <a:lstStyle/>
          <a:p>
            <a:pPr algn="ctr" defTabSz="914400"/>
            <a:endParaRPr lang="en-US" sz="1350" kern="0">
              <a:solidFill>
                <a:prstClr val="white"/>
              </a:solidFill>
              <a:latin typeface="Calibri" panose="020F0502020204030204"/>
            </a:endParaRPr>
          </a:p>
        </p:txBody>
      </p:sp>
      <p:sp>
        <p:nvSpPr>
          <p:cNvPr id="122" name="Oval 121">
            <a:extLst>
              <a:ext uri="{FF2B5EF4-FFF2-40B4-BE49-F238E27FC236}">
                <a16:creationId xmlns:a16="http://schemas.microsoft.com/office/drawing/2014/main" id="{7CBB2096-A1C0-4A11-9FDB-BCC6DD73B299}"/>
              </a:ext>
            </a:extLst>
          </p:cNvPr>
          <p:cNvSpPr/>
          <p:nvPr/>
        </p:nvSpPr>
        <p:spPr>
          <a:xfrm rot="2535199">
            <a:off x="6337719" y="3965462"/>
            <a:ext cx="91825" cy="97276"/>
          </a:xfrm>
          <a:prstGeom prst="ellipse">
            <a:avLst/>
          </a:prstGeom>
          <a:solidFill>
            <a:schemeClr val="accent3">
              <a:lumMod val="40000"/>
              <a:lumOff val="60000"/>
            </a:schemeClr>
          </a:solidFill>
          <a:ln w="12700" cap="flat" cmpd="sng" algn="ctr">
            <a:solidFill>
              <a:schemeClr val="accent3">
                <a:lumMod val="50000"/>
              </a:schemeClr>
            </a:solidFill>
            <a:prstDash val="solid"/>
            <a:miter lim="800000"/>
          </a:ln>
          <a:effectLst/>
        </p:spPr>
        <p:txBody>
          <a:bodyPr rtlCol="0" anchor="ctr"/>
          <a:lstStyle/>
          <a:p>
            <a:pPr algn="ctr" defTabSz="914400"/>
            <a:endParaRPr lang="en-US" sz="1350" kern="0" dirty="0">
              <a:solidFill>
                <a:prstClr val="white"/>
              </a:solidFill>
              <a:latin typeface="Calibri" panose="020F0502020204030204"/>
            </a:endParaRPr>
          </a:p>
        </p:txBody>
      </p:sp>
      <p:sp>
        <p:nvSpPr>
          <p:cNvPr id="62" name="TextBox 61">
            <a:extLst>
              <a:ext uri="{FF2B5EF4-FFF2-40B4-BE49-F238E27FC236}">
                <a16:creationId xmlns:a16="http://schemas.microsoft.com/office/drawing/2014/main" id="{D4E70741-1970-4E29-AB1D-0F42AE1D67AD}"/>
              </a:ext>
            </a:extLst>
          </p:cNvPr>
          <p:cNvSpPr txBox="1"/>
          <p:nvPr/>
        </p:nvSpPr>
        <p:spPr>
          <a:xfrm>
            <a:off x="437322" y="1230996"/>
            <a:ext cx="11754678" cy="954107"/>
          </a:xfrm>
          <a:prstGeom prst="rect">
            <a:avLst/>
          </a:prstGeom>
          <a:noFill/>
        </p:spPr>
        <p:txBody>
          <a:bodyPr wrap="square" rtlCol="0">
            <a:spAutoFit/>
          </a:bodyPr>
          <a:lstStyle/>
          <a:p>
            <a:r>
              <a:rPr lang="en-US" sz="2800" b="1">
                <a:solidFill>
                  <a:srgbClr val="1F414D"/>
                </a:solidFill>
                <a:latin typeface="Gill Sans MT" panose="020B0502020104020203" pitchFamily="34" charset="0"/>
              </a:rPr>
              <a:t>Observations in the shaded quadrant are improvements after decline. </a:t>
            </a:r>
          </a:p>
          <a:p>
            <a:r>
              <a:rPr lang="en-US" sz="2800" b="1">
                <a:solidFill>
                  <a:srgbClr val="1F414D"/>
                </a:solidFill>
                <a:latin typeface="Gill Sans MT" panose="020B0502020104020203" pitchFamily="34" charset="0"/>
              </a:rPr>
              <a:t>Is that resilience?  Or is recovery just random mean reversion?</a:t>
            </a:r>
          </a:p>
        </p:txBody>
      </p:sp>
      <p:sp>
        <p:nvSpPr>
          <p:cNvPr id="63" name="Title 4">
            <a:extLst>
              <a:ext uri="{FF2B5EF4-FFF2-40B4-BE49-F238E27FC236}">
                <a16:creationId xmlns:a16="http://schemas.microsoft.com/office/drawing/2014/main" id="{274F19C6-6118-4E18-ACFE-20FFA9C356B9}"/>
              </a:ext>
            </a:extLst>
          </p:cNvPr>
          <p:cNvSpPr txBox="1">
            <a:spLocks/>
          </p:cNvSpPr>
          <p:nvPr/>
        </p:nvSpPr>
        <p:spPr>
          <a:xfrm>
            <a:off x="6659518" y="3725874"/>
            <a:ext cx="3988134" cy="1398043"/>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r">
              <a:lnSpc>
                <a:spcPct val="85000"/>
              </a:lnSpc>
            </a:pPr>
            <a:r>
              <a:rPr lang="en-US" sz="2200">
                <a:solidFill>
                  <a:schemeClr val="bg1">
                    <a:lumMod val="50000"/>
                  </a:schemeClr>
                </a:solidFill>
              </a:rPr>
              <a:t>We compare recovery among those who initially decline to </a:t>
            </a:r>
          </a:p>
          <a:p>
            <a:pPr algn="r">
              <a:lnSpc>
                <a:spcPct val="85000"/>
              </a:lnSpc>
            </a:pPr>
            <a:r>
              <a:rPr lang="en-US" sz="2200">
                <a:solidFill>
                  <a:schemeClr val="bg1">
                    <a:lumMod val="50000"/>
                  </a:schemeClr>
                </a:solidFill>
              </a:rPr>
              <a:t>the degree of mean reversion experienced by those who initially gained</a:t>
            </a:r>
            <a:endParaRPr lang="en-US" sz="2200" dirty="0">
              <a:solidFill>
                <a:schemeClr val="bg1">
                  <a:lumMod val="50000"/>
                </a:schemeClr>
              </a:solidFill>
            </a:endParaRPr>
          </a:p>
        </p:txBody>
      </p:sp>
    </p:spTree>
    <p:extLst>
      <p:ext uri="{BB962C8B-B14F-4D97-AF65-F5344CB8AC3E}">
        <p14:creationId xmlns:p14="http://schemas.microsoft.com/office/powerpoint/2010/main" val="105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Rectangle 5">
                <a:extLst>
                  <a:ext uri="{FF2B5EF4-FFF2-40B4-BE49-F238E27FC236}">
                    <a16:creationId xmlns:a16="http://schemas.microsoft.com/office/drawing/2014/main" id="{17E91E24-23F8-4F34-BDAC-45A461AE4C32}"/>
                  </a:ext>
                </a:extLst>
              </p:cNvPr>
              <p:cNvSpPr/>
              <p:nvPr/>
            </p:nvSpPr>
            <p:spPr>
              <a:xfrm>
                <a:off x="1864880" y="2185103"/>
                <a:ext cx="6546723" cy="1012328"/>
              </a:xfrm>
              <a:prstGeom prst="rect">
                <a:avLst/>
              </a:prstGeom>
            </p:spPr>
            <p:txBody>
              <a:bodyPr wrap="square">
                <a:spAutoFit/>
              </a:bodyPr>
              <a:lstStyle/>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𝜌</m:t>
                            </m:r>
                          </m:e>
                          <m:sup>
                            <m:r>
                              <a:rPr lang="en-US" sz="2000" i="1">
                                <a:solidFill>
                                  <a:srgbClr val="FF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&lt;0</m:t>
                    </m:r>
                  </m:oMath>
                </a14:m>
                <a:r>
                  <a:rPr lang="en-US" sz="2000" dirty="0"/>
                  <a:t>		</a:t>
                </a:r>
                <a:r>
                  <a:rPr lang="en-US" sz="2000" dirty="0">
                    <a:latin typeface="Cambria Math" panose="02040503050406030204" pitchFamily="18" charset="0"/>
                    <a:ea typeface="Cambria Math" panose="02040503050406030204" pitchFamily="18" charset="0"/>
                  </a:rPr>
                  <a:t>(1)</a:t>
                </a:r>
              </a:p>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FF0000"/>
                                </a:solidFill>
                                <a:latin typeface="Cambria Math" panose="02040503050406030204" pitchFamily="18" charset="0"/>
                              </a:rPr>
                            </m:ctrlPr>
                          </m:sSupPr>
                          <m:e>
                            <m:r>
                              <a:rPr lang="en-US" sz="2000" i="1">
                                <a:solidFill>
                                  <a:srgbClr val="FF0000"/>
                                </a:solidFill>
                                <a:latin typeface="Cambria Math" panose="02040503050406030204" pitchFamily="18" charset="0"/>
                                <a:ea typeface="Cambria Math" panose="02040503050406030204" pitchFamily="18" charset="0"/>
                              </a:rPr>
                              <m:t>𝜌</m:t>
                            </m:r>
                          </m:e>
                          <m:sup>
                            <m:r>
                              <a:rPr lang="en-US" sz="2000" i="1">
                                <a:solidFill>
                                  <a:srgbClr val="FF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oMath>
                </a14:m>
                <a:r>
                  <a:rPr lang="en-US" sz="2000" dirty="0"/>
                  <a:t>		</a:t>
                </a:r>
                <a:r>
                  <a:rPr lang="en-US" sz="2000" dirty="0">
                    <a:latin typeface="Cambria Math" panose="02040503050406030204" pitchFamily="18" charset="0"/>
                    <a:ea typeface="Cambria Math" panose="02040503050406030204" pitchFamily="18" charset="0"/>
                  </a:rPr>
                  <a:t>(2)</a:t>
                </a:r>
              </a:p>
            </p:txBody>
          </p:sp>
        </mc:Choice>
        <mc:Fallback>
          <p:sp>
            <p:nvSpPr>
              <p:cNvPr id="6" name="Rectangle 5">
                <a:extLst>
                  <a:ext uri="{FF2B5EF4-FFF2-40B4-BE49-F238E27FC236}">
                    <a16:creationId xmlns:a16="http://schemas.microsoft.com/office/drawing/2014/main" id="{17E91E24-23F8-4F34-BDAC-45A461AE4C32}"/>
                  </a:ext>
                </a:extLst>
              </p:cNvPr>
              <p:cNvSpPr>
                <a:spLocks noRot="1" noChangeAspect="1" noMove="1" noResize="1" noEditPoints="1" noAdjustHandles="1" noChangeArrowheads="1" noChangeShapeType="1" noTextEdit="1"/>
              </p:cNvSpPr>
              <p:nvPr/>
            </p:nvSpPr>
            <p:spPr>
              <a:xfrm>
                <a:off x="1864880" y="2185103"/>
                <a:ext cx="6546723" cy="1012328"/>
              </a:xfrm>
              <a:prstGeom prst="rect">
                <a:avLst/>
              </a:prstGeom>
              <a:blipFill>
                <a:blip r:embed="rId2"/>
                <a:stretch>
                  <a:fillRect b="-838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TextBox 1">
                <a:extLst>
                  <a:ext uri="{FF2B5EF4-FFF2-40B4-BE49-F238E27FC236}">
                    <a16:creationId xmlns:a16="http://schemas.microsoft.com/office/drawing/2014/main" id="{E8E766DA-BBB2-497C-AE7A-6F622C072AC5}"/>
                  </a:ext>
                </a:extLst>
              </p:cNvPr>
              <p:cNvSpPr txBox="1"/>
              <p:nvPr/>
            </p:nvSpPr>
            <p:spPr>
              <a:xfrm>
                <a:off x="1864880" y="3775291"/>
                <a:ext cx="6741238" cy="274870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a:latin typeface="Gill Sans MT" panose="020B0502020104020203" pitchFamily="34" charset="0"/>
                  </a:rPr>
                  <a:t>Where:</a:t>
                </a:r>
              </a:p>
              <a:p>
                <a:pPr marL="742950" lvl="1" indent="-285750">
                  <a:lnSpc>
                    <a:spcPct val="150000"/>
                  </a:lnSpc>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is the outcome of interest for individual </a:t>
                </a:r>
                <a:r>
                  <a:rPr lang="en-US" sz="2000" i="1" dirty="0" err="1">
                    <a:latin typeface="Cambria Math" panose="02040503050406030204" pitchFamily="18" charset="0"/>
                    <a:ea typeface="Cambria Math" panose="02040503050406030204" pitchFamily="18" charset="0"/>
                  </a:rPr>
                  <a:t>i</a:t>
                </a:r>
                <a:r>
                  <a:rPr lang="en-US" sz="2000" dirty="0">
                    <a:latin typeface="Gill Sans MT" panose="020B0502020104020203" pitchFamily="34" charset="0"/>
                  </a:rPr>
                  <a:t> at time </a:t>
                </a:r>
                <a:r>
                  <a:rPr lang="en-US" sz="2000" i="1" dirty="0">
                    <a:latin typeface="Cambria Math" panose="02040503050406030204" pitchFamily="18" charset="0"/>
                    <a:ea typeface="Cambria Math" panose="02040503050406030204" pitchFamily="18" charset="0"/>
                  </a:rPr>
                  <a:t>t</a:t>
                </a:r>
              </a:p>
              <a:p>
                <a:pPr marL="742950" lvl="1" indent="-285750">
                  <a:lnSpc>
                    <a:spcPct val="150000"/>
                  </a:lnSpc>
                  <a:buFont typeface="Arial" panose="020B0604020202020204" pitchFamily="34" charset="0"/>
                  <a:buChar char="•"/>
                </a:pPr>
                <a:r>
                  <a:rPr lang="en-US" sz="2000" i="1" dirty="0">
                    <a:latin typeface="Cambria Math" panose="02040503050406030204" pitchFamily="18" charset="0"/>
                    <a:ea typeface="Cambria Math" panose="02040503050406030204" pitchFamily="18" charset="0"/>
                  </a:rPr>
                  <a:t>t =3,…T  </a:t>
                </a:r>
                <a:r>
                  <a:rPr lang="en-US" sz="2000" dirty="0">
                    <a:latin typeface="Gill Sans MT" panose="020B0502020104020203" pitchFamily="34" charset="0"/>
                  </a:rPr>
                  <a:t>and</a:t>
                </a:r>
                <a:r>
                  <a:rPr lang="en-US" sz="2000" i="1" dirty="0">
                    <a:latin typeface="Gill Sans MT" panose="020B0502020104020203" pitchFamily="34" charset="0"/>
                  </a:rPr>
                  <a:t> </a:t>
                </a:r>
                <a:r>
                  <a:rPr lang="en-US" sz="2000" i="1" dirty="0" err="1">
                    <a:latin typeface="Cambria Math" panose="02040503050406030204" pitchFamily="18" charset="0"/>
                    <a:ea typeface="Cambria Math" panose="02040503050406030204" pitchFamily="18" charset="0"/>
                  </a:rPr>
                  <a:t>i</a:t>
                </a:r>
                <a:r>
                  <a:rPr lang="en-US" sz="2000" i="1" dirty="0">
                    <a:latin typeface="Cambria Math" panose="02040503050406030204" pitchFamily="18" charset="0"/>
                    <a:ea typeface="Cambria Math" panose="02040503050406030204" pitchFamily="18" charset="0"/>
                  </a:rPr>
                  <a:t> =1,…,N</a:t>
                </a:r>
                <a:r>
                  <a:rPr lang="en-US" sz="2000" i="1" dirty="0">
                    <a:latin typeface="Gill Sans MT" panose="020B0502020104020203" pitchFamily="34" charset="0"/>
                  </a:rPr>
                  <a:t>.</a:t>
                </a:r>
              </a:p>
              <a:p>
                <a:pPr marL="742950" lvl="1" indent="-285750">
                  <a:lnSpc>
                    <a:spcPct val="150000"/>
                  </a:lnSpc>
                  <a:buFont typeface="Arial" panose="020B0604020202020204" pitchFamily="34" charset="0"/>
                  <a:buChar char="•"/>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i="1" dirty="0">
                    <a:latin typeface="Gill Sans MT" panose="020B0502020104020203" pitchFamily="34" charset="0"/>
                  </a:rPr>
                  <a:t>=</a:t>
                </a:r>
                <a:r>
                  <a:rPr lang="en-US" sz="2000" dirty="0">
                    <a:latin typeface="Gill Sans MT" panose="020B0502020104020203" pitchFamily="34" charset="0"/>
                  </a:rPr>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r>
                          <a:rPr lang="en-US" sz="2000" i="1">
                            <a:latin typeface="Cambria Math" panose="02040503050406030204" pitchFamily="18" charset="0"/>
                          </a:rPr>
                          <m:t>−1</m:t>
                        </m:r>
                      </m:sub>
                    </m:sSub>
                  </m:oMath>
                </a14:m>
                <a:endParaRPr lang="en-US" sz="2000" i="1" dirty="0">
                  <a:latin typeface="Gill Sans MT" panose="020B0502020104020203" pitchFamily="34" charset="0"/>
                </a:endParaRPr>
              </a:p>
              <a:p>
                <a:pPr marL="342900" indent="-342900">
                  <a:lnSpc>
                    <a:spcPct val="150000"/>
                  </a:lnSpc>
                  <a:buFont typeface="Arial" panose="020B0604020202020204" pitchFamily="34" charset="0"/>
                  <a:buChar char="•"/>
                </a:pPr>
                <a:r>
                  <a:rPr lang="en-US" sz="2000">
                    <a:latin typeface="Gill Sans MT" panose="020B0502020104020203" pitchFamily="34" charset="0"/>
                  </a:rPr>
                  <a:t>Note: need bias correction!</a:t>
                </a:r>
                <a:endParaRPr lang="en-US" sz="2000" dirty="0">
                  <a:latin typeface="Gill Sans MT" panose="020B0502020104020203" pitchFamily="34" charset="0"/>
                </a:endParaRPr>
              </a:p>
              <a:p>
                <a:pPr marL="342900" indent="-342900">
                  <a:buFont typeface="Arial" panose="020B0604020202020204" pitchFamily="34" charset="0"/>
                  <a:buChar char="•"/>
                </a:pPr>
                <a:endParaRPr lang="en-US" sz="2000" dirty="0">
                  <a:latin typeface="Gill Sans MT" panose="020B0502020104020203" pitchFamily="34" charset="0"/>
                </a:endParaRPr>
              </a:p>
            </p:txBody>
          </p:sp>
        </mc:Choice>
        <mc:Fallback>
          <p:sp>
            <p:nvSpPr>
              <p:cNvPr id="2" name="TextBox 1">
                <a:extLst>
                  <a:ext uri="{FF2B5EF4-FFF2-40B4-BE49-F238E27FC236}">
                    <a16:creationId xmlns:a16="http://schemas.microsoft.com/office/drawing/2014/main" id="{E8E766DA-BBB2-497C-AE7A-6F622C072AC5}"/>
                  </a:ext>
                </a:extLst>
              </p:cNvPr>
              <p:cNvSpPr txBox="1">
                <a:spLocks noRot="1" noChangeAspect="1" noMove="1" noResize="1" noEditPoints="1" noAdjustHandles="1" noChangeArrowheads="1" noChangeShapeType="1" noTextEdit="1"/>
              </p:cNvSpPr>
              <p:nvPr/>
            </p:nvSpPr>
            <p:spPr>
              <a:xfrm>
                <a:off x="1864880" y="3775291"/>
                <a:ext cx="6741238" cy="2748701"/>
              </a:xfrm>
              <a:prstGeom prst="rect">
                <a:avLst/>
              </a:prstGeom>
              <a:blipFill>
                <a:blip r:embed="rId3"/>
                <a:stretch>
                  <a:fillRect l="-814"/>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3C7DDCF6-F43B-48F7-A2D7-408E6F792769}"/>
              </a:ext>
            </a:extLst>
          </p:cNvPr>
          <p:cNvSpPr txBox="1"/>
          <p:nvPr/>
        </p:nvSpPr>
        <p:spPr>
          <a:xfrm>
            <a:off x="3120666" y="3383281"/>
            <a:ext cx="2697480" cy="400110"/>
          </a:xfrm>
          <a:prstGeom prst="rect">
            <a:avLst/>
          </a:prstGeom>
          <a:noFill/>
        </p:spPr>
        <p:txBody>
          <a:bodyPr wrap="square" rtlCol="0">
            <a:spAutoFit/>
          </a:bodyPr>
          <a:lstStyle/>
          <a:p>
            <a:r>
              <a:rPr lang="en-US" sz="2000" dirty="0">
                <a:solidFill>
                  <a:srgbClr val="FF0000"/>
                </a:solidFill>
                <a:latin typeface="Gill Sans MT" panose="020B0502020104020203" pitchFamily="34" charset="0"/>
              </a:rPr>
              <a:t>reverting tendency</a:t>
            </a:r>
          </a:p>
        </p:txBody>
      </p:sp>
      <p:cxnSp>
        <p:nvCxnSpPr>
          <p:cNvPr id="8" name="Straight Arrow Connector 7">
            <a:extLst>
              <a:ext uri="{FF2B5EF4-FFF2-40B4-BE49-F238E27FC236}">
                <a16:creationId xmlns:a16="http://schemas.microsoft.com/office/drawing/2014/main" id="{CB375399-452E-40B8-AA1E-70EDFBD50AA1}"/>
              </a:ext>
            </a:extLst>
          </p:cNvPr>
          <p:cNvCxnSpPr>
            <a:cxnSpLocks/>
          </p:cNvCxnSpPr>
          <p:nvPr/>
        </p:nvCxnSpPr>
        <p:spPr>
          <a:xfrm flipH="1" flipV="1">
            <a:off x="3532146" y="3197437"/>
            <a:ext cx="310896" cy="224573"/>
          </a:xfrm>
          <a:prstGeom prst="straightConnector1">
            <a:avLst/>
          </a:prstGeom>
          <a:ln w="19050">
            <a:solidFill>
              <a:srgbClr val="FF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736EC7A3-6044-4768-BC5D-A0DDABFEEB72}"/>
              </a:ext>
            </a:extLst>
          </p:cNvPr>
          <p:cNvCxnSpPr>
            <a:cxnSpLocks/>
          </p:cNvCxnSpPr>
          <p:nvPr/>
        </p:nvCxnSpPr>
        <p:spPr>
          <a:xfrm flipV="1">
            <a:off x="2411994" y="3198554"/>
            <a:ext cx="307856" cy="221625"/>
          </a:xfrm>
          <a:prstGeom prst="straightConnector1">
            <a:avLst/>
          </a:prstGeom>
          <a:ln w="19050">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A23BE50C-904D-4EE7-B689-EC94CCCA26A3}"/>
              </a:ext>
            </a:extLst>
          </p:cNvPr>
          <p:cNvSpPr txBox="1"/>
          <p:nvPr/>
        </p:nvSpPr>
        <p:spPr>
          <a:xfrm>
            <a:off x="1945638" y="3383281"/>
            <a:ext cx="897122" cy="400110"/>
          </a:xfrm>
          <a:prstGeom prst="rect">
            <a:avLst/>
          </a:prstGeom>
          <a:noFill/>
        </p:spPr>
        <p:txBody>
          <a:bodyPr wrap="square" rtlCol="0">
            <a:spAutoFit/>
          </a:bodyPr>
          <a:lstStyle/>
          <a:p>
            <a:r>
              <a:rPr lang="en-US" sz="2000" dirty="0">
                <a:solidFill>
                  <a:schemeClr val="accent1">
                    <a:lumMod val="75000"/>
                  </a:schemeClr>
                </a:solidFill>
                <a:latin typeface="Gill Sans MT" panose="020B0502020104020203" pitchFamily="34" charset="0"/>
              </a:rPr>
              <a:t>trend</a:t>
            </a:r>
          </a:p>
        </p:txBody>
      </p:sp>
      <p:sp>
        <p:nvSpPr>
          <p:cNvPr id="9" name="TextBox 8">
            <a:extLst>
              <a:ext uri="{FF2B5EF4-FFF2-40B4-BE49-F238E27FC236}">
                <a16:creationId xmlns:a16="http://schemas.microsoft.com/office/drawing/2014/main" id="{463426B9-7162-4AF0-ACCC-D89BD6B09B57}"/>
              </a:ext>
            </a:extLst>
          </p:cNvPr>
          <p:cNvSpPr txBox="1"/>
          <p:nvPr/>
        </p:nvSpPr>
        <p:spPr>
          <a:xfrm>
            <a:off x="437322" y="1230996"/>
            <a:ext cx="11754678" cy="954107"/>
          </a:xfrm>
          <a:prstGeom prst="rect">
            <a:avLst/>
          </a:prstGeom>
          <a:noFill/>
        </p:spPr>
        <p:txBody>
          <a:bodyPr wrap="square" rtlCol="0">
            <a:spAutoFit/>
          </a:bodyPr>
          <a:lstStyle/>
          <a:p>
            <a:r>
              <a:rPr lang="en-US" sz="2800" b="1">
                <a:solidFill>
                  <a:srgbClr val="1F414D"/>
                </a:solidFill>
                <a:latin typeface="Gill Sans MT" panose="020B0502020104020203" pitchFamily="34" charset="0"/>
              </a:rPr>
              <a:t>We estimate the </a:t>
            </a:r>
            <a:r>
              <a:rPr lang="en-US" sz="2800" b="1" i="1">
                <a:solidFill>
                  <a:srgbClr val="1F414D"/>
                </a:solidFill>
                <a:latin typeface="Gill Sans MT" panose="020B0502020104020203" pitchFamily="34" charset="0"/>
              </a:rPr>
              <a:t>asymmetry </a:t>
            </a:r>
            <a:r>
              <a:rPr lang="en-US" sz="2800" b="1">
                <a:solidFill>
                  <a:srgbClr val="1F414D"/>
                </a:solidFill>
                <a:latin typeface="Gill Sans MT" panose="020B0502020104020203" pitchFamily="34" charset="0"/>
              </a:rPr>
              <a:t>in mean reversion:</a:t>
            </a:r>
          </a:p>
          <a:p>
            <a:r>
              <a:rPr lang="en-US" sz="2800" b="1">
                <a:solidFill>
                  <a:srgbClr val="1F414D"/>
                </a:solidFill>
                <a:latin typeface="Gill Sans MT" panose="020B0502020104020203" pitchFamily="34" charset="0"/>
              </a:rPr>
              <a:t>Do those who initially declined recover faster than expected?</a:t>
            </a:r>
          </a:p>
        </p:txBody>
      </p:sp>
    </p:spTree>
    <p:extLst>
      <p:ext uri="{BB962C8B-B14F-4D97-AF65-F5344CB8AC3E}">
        <p14:creationId xmlns:p14="http://schemas.microsoft.com/office/powerpoint/2010/main" val="1756123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2A1DBF-C11E-4409-BAAD-A44534BA506C}"/>
              </a:ext>
            </a:extLst>
          </p:cNvPr>
          <p:cNvSpPr/>
          <p:nvPr/>
        </p:nvSpPr>
        <p:spPr>
          <a:xfrm>
            <a:off x="6302271" y="4280345"/>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38E541-2603-41E7-A0AA-BD89E9C120CD}"/>
              </a:ext>
            </a:extLst>
          </p:cNvPr>
          <p:cNvSpPr/>
          <p:nvPr/>
        </p:nvSpPr>
        <p:spPr>
          <a:xfrm>
            <a:off x="4284880" y="2271667"/>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FCBB8E7-CE7D-47FA-AB2B-A10A6B32164B}"/>
              </a:ext>
            </a:extLst>
          </p:cNvPr>
          <p:cNvSpPr txBox="1">
            <a:spLocks/>
          </p:cNvSpPr>
          <p:nvPr/>
        </p:nvSpPr>
        <p:spPr>
          <a:xfrm>
            <a:off x="6615467" y="2958304"/>
            <a:ext cx="2381080" cy="5793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chemeClr val="tx1">
                    <a:lumMod val="75000"/>
                    <a:lumOff val="25000"/>
                  </a:schemeClr>
                </a:solidFill>
                <a:latin typeface="Gill Sans MT" panose="020B0502020104020203" pitchFamily="34" charset="77"/>
              </a:rPr>
              <a:t>Mean reversion</a:t>
            </a:r>
            <a:endParaRPr lang="en-US" sz="2000" b="1" dirty="0">
              <a:solidFill>
                <a:schemeClr val="tx1">
                  <a:lumMod val="75000"/>
                  <a:lumOff val="25000"/>
                </a:schemeClr>
              </a:solidFill>
            </a:endParaRPr>
          </a:p>
        </p:txBody>
      </p:sp>
      <p:cxnSp>
        <p:nvCxnSpPr>
          <p:cNvPr id="4" name="Straight Connector 3">
            <a:extLst>
              <a:ext uri="{FF2B5EF4-FFF2-40B4-BE49-F238E27FC236}">
                <a16:creationId xmlns:a16="http://schemas.microsoft.com/office/drawing/2014/main" id="{76111CAC-FAD8-466E-8312-B2BA25DD9665}"/>
              </a:ext>
            </a:extLst>
          </p:cNvPr>
          <p:cNvCxnSpPr>
            <a:cxnSpLocks/>
          </p:cNvCxnSpPr>
          <p:nvPr/>
        </p:nvCxnSpPr>
        <p:spPr>
          <a:xfrm>
            <a:off x="4286541" y="4274201"/>
            <a:ext cx="4023360" cy="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E44C91-61E3-4E38-B794-5A9F6CE17992}"/>
              </a:ext>
            </a:extLst>
          </p:cNvPr>
          <p:cNvCxnSpPr>
            <a:cxnSpLocks/>
          </p:cNvCxnSpPr>
          <p:nvPr/>
        </p:nvCxnSpPr>
        <p:spPr>
          <a:xfrm flipH="1">
            <a:off x="6298221" y="2253086"/>
            <a:ext cx="0" cy="402336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0B465-F127-42F2-A2CC-27499565C898}"/>
              </a:ext>
            </a:extLst>
          </p:cNvPr>
          <p:cNvCxnSpPr>
            <a:cxnSpLocks/>
          </p:cNvCxnSpPr>
          <p:nvPr/>
        </p:nvCxnSpPr>
        <p:spPr>
          <a:xfrm>
            <a:off x="4286541" y="6285233"/>
            <a:ext cx="4023360" cy="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9A3A3F-3C35-4BB1-909F-E6CBD16ADFE4}"/>
              </a:ext>
            </a:extLst>
          </p:cNvPr>
          <p:cNvCxnSpPr>
            <a:cxnSpLocks/>
          </p:cNvCxnSpPr>
          <p:nvPr/>
        </p:nvCxnSpPr>
        <p:spPr>
          <a:xfrm>
            <a:off x="4289021" y="2253086"/>
            <a:ext cx="2537" cy="402336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239BA33-1E15-4343-A5A1-CB40ABE3A3B6}"/>
              </a:ext>
            </a:extLst>
          </p:cNvPr>
          <p:cNvSpPr/>
          <p:nvPr/>
        </p:nvSpPr>
        <p:spPr>
          <a:xfrm>
            <a:off x="4590757" y="6454958"/>
            <a:ext cx="3416320"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Initial change (from t=1 to t=2)</a:t>
            </a:r>
            <a:endParaRPr lang="en-US" sz="20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71268E3D-43BD-41E2-B051-C599CA5AD5BD}"/>
              </a:ext>
            </a:extLst>
          </p:cNvPr>
          <p:cNvSpPr/>
          <p:nvPr/>
        </p:nvSpPr>
        <p:spPr>
          <a:xfrm>
            <a:off x="1729273" y="3920258"/>
            <a:ext cx="2259552" cy="707886"/>
          </a:xfrm>
          <a:prstGeom prst="rect">
            <a:avLst/>
          </a:prstGeom>
        </p:spPr>
        <p:txBody>
          <a:bodyPr wrap="square">
            <a:spAutoFit/>
          </a:bodyPr>
          <a:lstStyle/>
          <a:p>
            <a:pPr algn="ctr"/>
            <a:r>
              <a:rPr lang="en-US" sz="2000" dirty="0">
                <a:solidFill>
                  <a:schemeClr val="tx1">
                    <a:lumMod val="50000"/>
                    <a:lumOff val="50000"/>
                  </a:schemeClr>
                </a:solidFill>
                <a:latin typeface="Gill Sans MT"/>
                <a:cs typeface="Gill Sans MT"/>
              </a:rPr>
              <a:t>Subsequent change </a:t>
            </a:r>
          </a:p>
          <a:p>
            <a:pPr algn="ctr"/>
            <a:r>
              <a:rPr lang="en-US" sz="2000" dirty="0">
                <a:solidFill>
                  <a:schemeClr val="tx1">
                    <a:lumMod val="50000"/>
                    <a:lumOff val="50000"/>
                  </a:schemeClr>
                </a:solidFill>
                <a:latin typeface="Gill Sans MT"/>
                <a:cs typeface="Gill Sans MT"/>
              </a:rPr>
              <a:t>(from t=2 to t=3)</a:t>
            </a:r>
            <a:endParaRPr lang="en-US" sz="2000" dirty="0">
              <a:solidFill>
                <a:schemeClr val="tx1">
                  <a:lumMod val="50000"/>
                  <a:lumOff val="50000"/>
                </a:schemeClr>
              </a:solidFill>
            </a:endParaRPr>
          </a:p>
        </p:txBody>
      </p:sp>
      <p:sp>
        <p:nvSpPr>
          <p:cNvPr id="12" name="Rectangle 11">
            <a:extLst>
              <a:ext uri="{FF2B5EF4-FFF2-40B4-BE49-F238E27FC236}">
                <a16:creationId xmlns:a16="http://schemas.microsoft.com/office/drawing/2014/main" id="{5CC4148A-EAEC-4AD7-889B-59AE7AE01AD1}"/>
              </a:ext>
            </a:extLst>
          </p:cNvPr>
          <p:cNvSpPr/>
          <p:nvPr/>
        </p:nvSpPr>
        <p:spPr>
          <a:xfrm>
            <a:off x="6141768" y="6212081"/>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24BF236-2ECA-4E05-AE9F-6B0E983C0A26}"/>
              </a:ext>
            </a:extLst>
          </p:cNvPr>
          <p:cNvSpPr/>
          <p:nvPr/>
        </p:nvSpPr>
        <p:spPr>
          <a:xfrm>
            <a:off x="3914869" y="4074146"/>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916C441-39DA-441F-B622-7F8892654218}"/>
              </a:ext>
            </a:extLst>
          </p:cNvPr>
          <p:cNvCxnSpPr>
            <a:cxnSpLocks/>
          </p:cNvCxnSpPr>
          <p:nvPr/>
        </p:nvCxnSpPr>
        <p:spPr>
          <a:xfrm>
            <a:off x="4610458" y="2627252"/>
            <a:ext cx="1565898" cy="1369161"/>
          </a:xfrm>
          <a:prstGeom prst="line">
            <a:avLst/>
          </a:prstGeom>
          <a:ln w="19050">
            <a:solidFill>
              <a:srgbClr val="C00000"/>
            </a:solidFill>
            <a:prstDash val="dash"/>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BD2F9C-CB3A-4F2A-AA52-48C086DC6927}"/>
                  </a:ext>
                </a:extLst>
              </p:cNvPr>
              <p:cNvSpPr/>
              <p:nvPr/>
            </p:nvSpPr>
            <p:spPr>
              <a:xfrm>
                <a:off x="4547050" y="2313902"/>
                <a:ext cx="2041138" cy="707886"/>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6" name="Rectangle 15">
                <a:extLst>
                  <a:ext uri="{FF2B5EF4-FFF2-40B4-BE49-F238E27FC236}">
                    <a16:creationId xmlns:a16="http://schemas.microsoft.com/office/drawing/2014/main" id="{BBBD2F9C-CB3A-4F2A-AA52-48C086DC6927}"/>
                  </a:ext>
                </a:extLst>
              </p:cNvPr>
              <p:cNvSpPr>
                <a:spLocks noRot="1" noChangeAspect="1" noMove="1" noResize="1" noEditPoints="1" noAdjustHandles="1" noChangeArrowheads="1" noChangeShapeType="1" noTextEdit="1"/>
              </p:cNvSpPr>
              <p:nvPr/>
            </p:nvSpPr>
            <p:spPr>
              <a:xfrm>
                <a:off x="4547050" y="2313902"/>
                <a:ext cx="2041138" cy="707886"/>
              </a:xfrm>
              <a:prstGeom prst="rect">
                <a:avLst/>
              </a:prstGeom>
              <a:blipFill>
                <a:blip r:embed="rId2"/>
                <a:stretch>
                  <a:fillRect t="-5172" b="-431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C0B7345-A35F-4E9D-BE37-EA9CC9AD71B5}"/>
                  </a:ext>
                </a:extLst>
              </p:cNvPr>
              <p:cNvSpPr/>
              <p:nvPr/>
            </p:nvSpPr>
            <p:spPr>
              <a:xfrm>
                <a:off x="6828274" y="4366308"/>
                <a:ext cx="2041138" cy="734240"/>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7" name="Rectangle 16">
                <a:extLst>
                  <a:ext uri="{FF2B5EF4-FFF2-40B4-BE49-F238E27FC236}">
                    <a16:creationId xmlns:a16="http://schemas.microsoft.com/office/drawing/2014/main" id="{4C0B7345-A35F-4E9D-BE37-EA9CC9AD71B5}"/>
                  </a:ext>
                </a:extLst>
              </p:cNvPr>
              <p:cNvSpPr>
                <a:spLocks noRot="1" noChangeAspect="1" noMove="1" noResize="1" noEditPoints="1" noAdjustHandles="1" noChangeArrowheads="1" noChangeShapeType="1" noTextEdit="1"/>
              </p:cNvSpPr>
              <p:nvPr/>
            </p:nvSpPr>
            <p:spPr>
              <a:xfrm>
                <a:off x="6828274" y="4366308"/>
                <a:ext cx="2041138" cy="734240"/>
              </a:xfrm>
              <a:prstGeom prst="rect">
                <a:avLst/>
              </a:prstGeom>
              <a:blipFill>
                <a:blip r:embed="rId3"/>
                <a:stretch>
                  <a:fillRect t="-4132" b="-826"/>
                </a:stretch>
              </a:blipFill>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7452C05-79FD-4A13-928A-D7050DAFB6C3}"/>
              </a:ext>
            </a:extLst>
          </p:cNvPr>
          <p:cNvCxnSpPr>
            <a:cxnSpLocks/>
          </p:cNvCxnSpPr>
          <p:nvPr/>
        </p:nvCxnSpPr>
        <p:spPr>
          <a:xfrm>
            <a:off x="6646893" y="4457290"/>
            <a:ext cx="1491803" cy="1190946"/>
          </a:xfrm>
          <a:prstGeom prst="line">
            <a:avLst/>
          </a:prstGeom>
          <a:ln w="19050">
            <a:solidFill>
              <a:srgbClr val="C00000"/>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FF36F43-79F4-45C3-8636-8FAB4A0A6FB0}"/>
                  </a:ext>
                </a:extLst>
              </p:cNvPr>
              <p:cNvSpPr/>
              <p:nvPr/>
            </p:nvSpPr>
            <p:spPr>
              <a:xfrm>
                <a:off x="1969490" y="990433"/>
                <a:ext cx="5608336" cy="1012328"/>
              </a:xfrm>
              <a:prstGeom prst="rect">
                <a:avLst/>
              </a:prstGeom>
            </p:spPr>
            <p:txBody>
              <a:bodyPr wrap="square">
                <a:spAutoFit/>
              </a:bodyPr>
              <a:lstStyle/>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&lt;0</m:t>
                    </m:r>
                  </m:oMath>
                </a14:m>
                <a:endParaRPr lang="en-US" sz="2000" dirty="0"/>
              </a:p>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oMath>
                </a14:m>
                <a:endParaRPr lang="en-US" sz="2000" dirty="0"/>
              </a:p>
            </p:txBody>
          </p:sp>
        </mc:Choice>
        <mc:Fallback xmlns="">
          <p:sp>
            <p:nvSpPr>
              <p:cNvPr id="24" name="Rectangle 23">
                <a:extLst>
                  <a:ext uri="{FF2B5EF4-FFF2-40B4-BE49-F238E27FC236}">
                    <a16:creationId xmlns:a16="http://schemas.microsoft.com/office/drawing/2014/main" id="{1FF36F43-79F4-45C3-8636-8FAB4A0A6FB0}"/>
                  </a:ext>
                </a:extLst>
              </p:cNvPr>
              <p:cNvSpPr>
                <a:spLocks noRot="1" noChangeAspect="1" noMove="1" noResize="1" noEditPoints="1" noAdjustHandles="1" noChangeArrowheads="1" noChangeShapeType="1" noTextEdit="1"/>
              </p:cNvSpPr>
              <p:nvPr/>
            </p:nvSpPr>
            <p:spPr>
              <a:xfrm>
                <a:off x="1969490" y="990433"/>
                <a:ext cx="5608336" cy="1012328"/>
              </a:xfrm>
              <a:prstGeom prst="rect">
                <a:avLst/>
              </a:prstGeom>
              <a:blipFill>
                <a:blip r:embed="rId4"/>
                <a:stretch>
                  <a:fillRect b="-838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8815F5E-D44A-4A4D-B0B3-0EC37FAF5F23}"/>
              </a:ext>
            </a:extLst>
          </p:cNvPr>
          <p:cNvCxnSpPr>
            <a:cxnSpLocks/>
          </p:cNvCxnSpPr>
          <p:nvPr/>
        </p:nvCxnSpPr>
        <p:spPr>
          <a:xfrm flipV="1">
            <a:off x="5194998" y="3687504"/>
            <a:ext cx="93716" cy="1210816"/>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756987-F4E0-46E0-B5C5-A1E49D946A68}"/>
              </a:ext>
            </a:extLst>
          </p:cNvPr>
          <p:cNvCxnSpPr>
            <a:cxnSpLocks/>
          </p:cNvCxnSpPr>
          <p:nvPr/>
        </p:nvCxnSpPr>
        <p:spPr>
          <a:xfrm flipV="1">
            <a:off x="5805109" y="5039203"/>
            <a:ext cx="1334890" cy="1"/>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DD05CE-E3A9-4CE7-9C5F-67CB58D9AE80}"/>
                  </a:ext>
                </a:extLst>
              </p:cNvPr>
              <p:cNvSpPr/>
              <p:nvPr/>
            </p:nvSpPr>
            <p:spPr>
              <a:xfrm>
                <a:off x="4736649" y="4879487"/>
                <a:ext cx="1071512" cy="369332"/>
              </a:xfrm>
              <a:prstGeom prst="rect">
                <a:avLst/>
              </a:prstGeom>
              <a:effec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r>
                        <a:rPr lang="en-US" i="1">
                          <a:solidFill>
                            <a:srgbClr val="C00000"/>
                          </a:solidFill>
                          <a:latin typeface="Cambria Math" panose="02040503050406030204" pitchFamily="18" charset="0"/>
                          <a:ea typeface="Cambria Math" panose="02040503050406030204" pitchFamily="18" charset="0"/>
                        </a:rPr>
                        <m: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 name="Rectangle 1">
                <a:extLst>
                  <a:ext uri="{FF2B5EF4-FFF2-40B4-BE49-F238E27FC236}">
                    <a16:creationId xmlns:a16="http://schemas.microsoft.com/office/drawing/2014/main" id="{FDDD05CE-E3A9-4CE7-9C5F-67CB58D9AE80}"/>
                  </a:ext>
                </a:extLst>
              </p:cNvPr>
              <p:cNvSpPr>
                <a:spLocks noRot="1" noChangeAspect="1" noMove="1" noResize="1" noEditPoints="1" noAdjustHandles="1" noChangeArrowheads="1" noChangeShapeType="1" noTextEdit="1"/>
              </p:cNvSpPr>
              <p:nvPr/>
            </p:nvSpPr>
            <p:spPr>
              <a:xfrm>
                <a:off x="4736649" y="4879487"/>
                <a:ext cx="1071512" cy="369332"/>
              </a:xfrm>
              <a:prstGeom prst="rect">
                <a:avLst/>
              </a:prstGeom>
              <a:blipFill>
                <a:blip r:embed="rId5"/>
                <a:stretch>
                  <a:fillRect b="-6557"/>
                </a:stretch>
              </a:blipFill>
              <a:effectLst/>
            </p:spPr>
            <p:txBody>
              <a:bodyPr/>
              <a:lstStyle/>
              <a:p>
                <a:r>
                  <a:rPr lang="en-US">
                    <a:noFill/>
                  </a:rPr>
                  <a:t> </a:t>
                </a:r>
              </a:p>
            </p:txBody>
          </p:sp>
        </mc:Fallback>
      </mc:AlternateContent>
    </p:spTree>
    <p:extLst>
      <p:ext uri="{BB962C8B-B14F-4D97-AF65-F5344CB8AC3E}">
        <p14:creationId xmlns:p14="http://schemas.microsoft.com/office/powerpoint/2010/main" val="20664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499"/>
                                          </p:stCondLst>
                                        </p:cTn>
                                        <p:tgtEl>
                                          <p:spTgt spid="14"/>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499"/>
                                          </p:stCondLst>
                                        </p:cTn>
                                        <p:tgtEl>
                                          <p:spTgt spid="24">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5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 presetClass="entr" presetSubtype="0" fill="hold" nodeType="withEffect">
                                  <p:stCondLst>
                                    <p:cond delay="0"/>
                                  </p:stCondLst>
                                  <p:childTnLst>
                                    <p:set>
                                      <p:cBhvr>
                                        <p:cTn id="24" dur="1" fill="hold">
                                          <p:stCondLst>
                                            <p:cond delay="249"/>
                                          </p:stCondLst>
                                        </p:cTn>
                                        <p:tgtEl>
                                          <p:spTgt spid="21"/>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24">
                                            <p:txEl>
                                              <p:pRg st="1" end="1"/>
                                            </p:txEl>
                                          </p:spTgt>
                                        </p:tgtEl>
                                        <p:attrNameLst>
                                          <p:attrName>style.visibility</p:attrName>
                                        </p:attrNameLst>
                                      </p:cBhvr>
                                      <p:to>
                                        <p:strVal val="visible"/>
                                      </p:to>
                                    </p:set>
                                    <p:animEffect transition="in" filter="fade">
                                      <p:cBhvr>
                                        <p:cTn id="27" dur="500"/>
                                        <p:tgtEl>
                                          <p:spTgt spid="24">
                                            <p:txEl>
                                              <p:pRg st="1" end="1"/>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500"/>
                                        <p:tgtEl>
                                          <p:spTgt spid="2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7" grpId="0"/>
      <p:bldP spid="16" grpId="0"/>
      <p:bldP spid="17"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2A1DBF-C11E-4409-BAAD-A44534BA506C}"/>
              </a:ext>
            </a:extLst>
          </p:cNvPr>
          <p:cNvSpPr/>
          <p:nvPr/>
        </p:nvSpPr>
        <p:spPr>
          <a:xfrm>
            <a:off x="6302271" y="4280345"/>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38E541-2603-41E7-A0AA-BD89E9C120CD}"/>
              </a:ext>
            </a:extLst>
          </p:cNvPr>
          <p:cNvSpPr/>
          <p:nvPr/>
        </p:nvSpPr>
        <p:spPr>
          <a:xfrm>
            <a:off x="4284880" y="2271667"/>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111CAC-FAD8-466E-8312-B2BA25DD9665}"/>
              </a:ext>
            </a:extLst>
          </p:cNvPr>
          <p:cNvCxnSpPr>
            <a:cxnSpLocks/>
          </p:cNvCxnSpPr>
          <p:nvPr/>
        </p:nvCxnSpPr>
        <p:spPr>
          <a:xfrm>
            <a:off x="4286541" y="4274201"/>
            <a:ext cx="4023360" cy="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E44C91-61E3-4E38-B794-5A9F6CE17992}"/>
              </a:ext>
            </a:extLst>
          </p:cNvPr>
          <p:cNvCxnSpPr>
            <a:cxnSpLocks/>
          </p:cNvCxnSpPr>
          <p:nvPr/>
        </p:nvCxnSpPr>
        <p:spPr>
          <a:xfrm flipH="1">
            <a:off x="6298221" y="2253086"/>
            <a:ext cx="0" cy="402336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0B465-F127-42F2-A2CC-27499565C898}"/>
              </a:ext>
            </a:extLst>
          </p:cNvPr>
          <p:cNvCxnSpPr>
            <a:cxnSpLocks/>
          </p:cNvCxnSpPr>
          <p:nvPr/>
        </p:nvCxnSpPr>
        <p:spPr>
          <a:xfrm>
            <a:off x="4286541" y="6285233"/>
            <a:ext cx="4023360" cy="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9A3A3F-3C35-4BB1-909F-E6CBD16ADFE4}"/>
              </a:ext>
            </a:extLst>
          </p:cNvPr>
          <p:cNvCxnSpPr>
            <a:cxnSpLocks/>
          </p:cNvCxnSpPr>
          <p:nvPr/>
        </p:nvCxnSpPr>
        <p:spPr>
          <a:xfrm>
            <a:off x="4289021" y="2253086"/>
            <a:ext cx="2537" cy="402336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239BA33-1E15-4343-A5A1-CB40ABE3A3B6}"/>
              </a:ext>
            </a:extLst>
          </p:cNvPr>
          <p:cNvSpPr/>
          <p:nvPr/>
        </p:nvSpPr>
        <p:spPr>
          <a:xfrm>
            <a:off x="4590757" y="6454958"/>
            <a:ext cx="3416320"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Initial change (from t=1 to t=2)</a:t>
            </a:r>
            <a:endParaRPr lang="en-US" sz="20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71268E3D-43BD-41E2-B051-C599CA5AD5BD}"/>
              </a:ext>
            </a:extLst>
          </p:cNvPr>
          <p:cNvSpPr/>
          <p:nvPr/>
        </p:nvSpPr>
        <p:spPr>
          <a:xfrm>
            <a:off x="1729273" y="3920258"/>
            <a:ext cx="2259552" cy="707886"/>
          </a:xfrm>
          <a:prstGeom prst="rect">
            <a:avLst/>
          </a:prstGeom>
        </p:spPr>
        <p:txBody>
          <a:bodyPr wrap="square">
            <a:spAutoFit/>
          </a:bodyPr>
          <a:lstStyle/>
          <a:p>
            <a:pPr algn="ctr"/>
            <a:r>
              <a:rPr lang="en-US" sz="2000" dirty="0">
                <a:solidFill>
                  <a:schemeClr val="tx1">
                    <a:lumMod val="50000"/>
                    <a:lumOff val="50000"/>
                  </a:schemeClr>
                </a:solidFill>
                <a:latin typeface="Gill Sans MT"/>
                <a:cs typeface="Gill Sans MT"/>
              </a:rPr>
              <a:t>Subsequent change </a:t>
            </a:r>
          </a:p>
          <a:p>
            <a:pPr algn="ctr"/>
            <a:r>
              <a:rPr lang="en-US" sz="2000" dirty="0">
                <a:solidFill>
                  <a:schemeClr val="tx1">
                    <a:lumMod val="50000"/>
                    <a:lumOff val="50000"/>
                  </a:schemeClr>
                </a:solidFill>
                <a:latin typeface="Gill Sans MT"/>
                <a:cs typeface="Gill Sans MT"/>
              </a:rPr>
              <a:t>(from t=2 to t=3)</a:t>
            </a:r>
            <a:endParaRPr lang="en-US" sz="2000" dirty="0">
              <a:solidFill>
                <a:schemeClr val="tx1">
                  <a:lumMod val="50000"/>
                  <a:lumOff val="50000"/>
                </a:schemeClr>
              </a:solidFill>
            </a:endParaRPr>
          </a:p>
        </p:txBody>
      </p:sp>
      <p:sp>
        <p:nvSpPr>
          <p:cNvPr id="12" name="Rectangle 11">
            <a:extLst>
              <a:ext uri="{FF2B5EF4-FFF2-40B4-BE49-F238E27FC236}">
                <a16:creationId xmlns:a16="http://schemas.microsoft.com/office/drawing/2014/main" id="{5CC4148A-EAEC-4AD7-889B-59AE7AE01AD1}"/>
              </a:ext>
            </a:extLst>
          </p:cNvPr>
          <p:cNvSpPr/>
          <p:nvPr/>
        </p:nvSpPr>
        <p:spPr>
          <a:xfrm>
            <a:off x="6141768" y="6212081"/>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24BF236-2ECA-4E05-AE9F-6B0E983C0A26}"/>
              </a:ext>
            </a:extLst>
          </p:cNvPr>
          <p:cNvSpPr/>
          <p:nvPr/>
        </p:nvSpPr>
        <p:spPr>
          <a:xfrm>
            <a:off x="3914869" y="4074146"/>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916C441-39DA-441F-B622-7F8892654218}"/>
              </a:ext>
            </a:extLst>
          </p:cNvPr>
          <p:cNvCxnSpPr>
            <a:cxnSpLocks/>
          </p:cNvCxnSpPr>
          <p:nvPr/>
        </p:nvCxnSpPr>
        <p:spPr>
          <a:xfrm>
            <a:off x="5194998" y="2390294"/>
            <a:ext cx="981358" cy="1606112"/>
          </a:xfrm>
          <a:prstGeom prst="line">
            <a:avLst/>
          </a:prstGeom>
          <a:ln w="19050">
            <a:solidFill>
              <a:srgbClr val="C00000"/>
            </a:solidFill>
            <a:prstDash val="dash"/>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BD2F9C-CB3A-4F2A-AA52-48C086DC6927}"/>
                  </a:ext>
                </a:extLst>
              </p:cNvPr>
              <p:cNvSpPr/>
              <p:nvPr/>
            </p:nvSpPr>
            <p:spPr>
              <a:xfrm>
                <a:off x="3832612" y="2674222"/>
                <a:ext cx="2041138" cy="707886"/>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6" name="Rectangle 15">
                <a:extLst>
                  <a:ext uri="{FF2B5EF4-FFF2-40B4-BE49-F238E27FC236}">
                    <a16:creationId xmlns:a16="http://schemas.microsoft.com/office/drawing/2014/main" id="{BBBD2F9C-CB3A-4F2A-AA52-48C086DC6927}"/>
                  </a:ext>
                </a:extLst>
              </p:cNvPr>
              <p:cNvSpPr>
                <a:spLocks noRot="1" noChangeAspect="1" noMove="1" noResize="1" noEditPoints="1" noAdjustHandles="1" noChangeArrowheads="1" noChangeShapeType="1" noTextEdit="1"/>
              </p:cNvSpPr>
              <p:nvPr/>
            </p:nvSpPr>
            <p:spPr>
              <a:xfrm>
                <a:off x="3832612" y="2674222"/>
                <a:ext cx="2041138" cy="707886"/>
              </a:xfrm>
              <a:prstGeom prst="rect">
                <a:avLst/>
              </a:prstGeom>
              <a:blipFill>
                <a:blip r:embed="rId2"/>
                <a:stretch>
                  <a:fillRect t="-5172" b="-431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C0B7345-A35F-4E9D-BE37-EA9CC9AD71B5}"/>
                  </a:ext>
                </a:extLst>
              </p:cNvPr>
              <p:cNvSpPr/>
              <p:nvPr/>
            </p:nvSpPr>
            <p:spPr>
              <a:xfrm>
                <a:off x="6141768" y="5385927"/>
                <a:ext cx="2041138" cy="734240"/>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7" name="Rectangle 16">
                <a:extLst>
                  <a:ext uri="{FF2B5EF4-FFF2-40B4-BE49-F238E27FC236}">
                    <a16:creationId xmlns:a16="http://schemas.microsoft.com/office/drawing/2014/main" id="{4C0B7345-A35F-4E9D-BE37-EA9CC9AD71B5}"/>
                  </a:ext>
                </a:extLst>
              </p:cNvPr>
              <p:cNvSpPr>
                <a:spLocks noRot="1" noChangeAspect="1" noMove="1" noResize="1" noEditPoints="1" noAdjustHandles="1" noChangeArrowheads="1" noChangeShapeType="1" noTextEdit="1"/>
              </p:cNvSpPr>
              <p:nvPr/>
            </p:nvSpPr>
            <p:spPr>
              <a:xfrm>
                <a:off x="6141768" y="5385927"/>
                <a:ext cx="2041138" cy="734240"/>
              </a:xfrm>
              <a:prstGeom prst="rect">
                <a:avLst/>
              </a:prstGeom>
              <a:blipFill>
                <a:blip r:embed="rId3"/>
                <a:stretch>
                  <a:fillRect t="-5000" b="-833"/>
                </a:stretch>
              </a:blipFill>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7452C05-79FD-4A13-928A-D7050DAFB6C3}"/>
              </a:ext>
            </a:extLst>
          </p:cNvPr>
          <p:cNvCxnSpPr>
            <a:cxnSpLocks/>
          </p:cNvCxnSpPr>
          <p:nvPr/>
        </p:nvCxnSpPr>
        <p:spPr>
          <a:xfrm>
            <a:off x="6646886" y="4457290"/>
            <a:ext cx="1536020" cy="922494"/>
          </a:xfrm>
          <a:prstGeom prst="line">
            <a:avLst/>
          </a:prstGeom>
          <a:ln w="19050">
            <a:solidFill>
              <a:srgbClr val="C00000"/>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FF36F43-79F4-45C3-8636-8FAB4A0A6FB0}"/>
                  </a:ext>
                </a:extLst>
              </p:cNvPr>
              <p:cNvSpPr/>
              <p:nvPr/>
            </p:nvSpPr>
            <p:spPr>
              <a:xfrm>
                <a:off x="1969490" y="990433"/>
                <a:ext cx="5608336" cy="1012328"/>
              </a:xfrm>
              <a:prstGeom prst="rect">
                <a:avLst/>
              </a:prstGeom>
            </p:spPr>
            <p:txBody>
              <a:bodyPr wrap="square">
                <a:spAutoFit/>
              </a:bodyPr>
              <a:lstStyle/>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&lt;0</m:t>
                    </m:r>
                  </m:oMath>
                </a14:m>
                <a:endParaRPr lang="en-US" sz="2000" dirty="0"/>
              </a:p>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oMath>
                </a14:m>
                <a:endParaRPr lang="en-US" sz="2000" dirty="0"/>
              </a:p>
            </p:txBody>
          </p:sp>
        </mc:Choice>
        <mc:Fallback xmlns="">
          <p:sp>
            <p:nvSpPr>
              <p:cNvPr id="24" name="Rectangle 23">
                <a:extLst>
                  <a:ext uri="{FF2B5EF4-FFF2-40B4-BE49-F238E27FC236}">
                    <a16:creationId xmlns:a16="http://schemas.microsoft.com/office/drawing/2014/main" id="{1FF36F43-79F4-45C3-8636-8FAB4A0A6FB0}"/>
                  </a:ext>
                </a:extLst>
              </p:cNvPr>
              <p:cNvSpPr>
                <a:spLocks noRot="1" noChangeAspect="1" noMove="1" noResize="1" noEditPoints="1" noAdjustHandles="1" noChangeArrowheads="1" noChangeShapeType="1" noTextEdit="1"/>
              </p:cNvSpPr>
              <p:nvPr/>
            </p:nvSpPr>
            <p:spPr>
              <a:xfrm>
                <a:off x="1969490" y="990433"/>
                <a:ext cx="5608336" cy="1012328"/>
              </a:xfrm>
              <a:prstGeom prst="rect">
                <a:avLst/>
              </a:prstGeom>
              <a:blipFill>
                <a:blip r:embed="rId4"/>
                <a:stretch>
                  <a:fillRect b="-838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8815F5E-D44A-4A4D-B0B3-0EC37FAF5F23}"/>
              </a:ext>
            </a:extLst>
          </p:cNvPr>
          <p:cNvCxnSpPr>
            <a:cxnSpLocks/>
          </p:cNvCxnSpPr>
          <p:nvPr/>
        </p:nvCxnSpPr>
        <p:spPr>
          <a:xfrm flipV="1">
            <a:off x="5194998" y="3687504"/>
            <a:ext cx="93716" cy="1210816"/>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756987-F4E0-46E0-B5C5-A1E49D946A68}"/>
              </a:ext>
            </a:extLst>
          </p:cNvPr>
          <p:cNvCxnSpPr>
            <a:cxnSpLocks/>
          </p:cNvCxnSpPr>
          <p:nvPr/>
        </p:nvCxnSpPr>
        <p:spPr>
          <a:xfrm flipV="1">
            <a:off x="5805109" y="5039203"/>
            <a:ext cx="1334890" cy="1"/>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DD05CE-E3A9-4CE7-9C5F-67CB58D9AE80}"/>
                  </a:ext>
                </a:extLst>
              </p:cNvPr>
              <p:cNvSpPr/>
              <p:nvPr/>
            </p:nvSpPr>
            <p:spPr>
              <a:xfrm>
                <a:off x="4736649" y="4879487"/>
                <a:ext cx="1071512" cy="369332"/>
              </a:xfrm>
              <a:prstGeom prst="rect">
                <a:avLst/>
              </a:prstGeom>
              <a:effec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r>
                        <a:rPr lang="en-US" i="1">
                          <a:solidFill>
                            <a:srgbClr val="C00000"/>
                          </a:solidFill>
                          <a:latin typeface="Cambria Math" panose="02040503050406030204" pitchFamily="18" charset="0"/>
                          <a:ea typeface="Cambria Math" panose="02040503050406030204" pitchFamily="18" charset="0"/>
                        </a:rPr>
                        <m:t>&lt;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 name="Rectangle 1">
                <a:extLst>
                  <a:ext uri="{FF2B5EF4-FFF2-40B4-BE49-F238E27FC236}">
                    <a16:creationId xmlns:a16="http://schemas.microsoft.com/office/drawing/2014/main" id="{FDDD05CE-E3A9-4CE7-9C5F-67CB58D9AE80}"/>
                  </a:ext>
                </a:extLst>
              </p:cNvPr>
              <p:cNvSpPr>
                <a:spLocks noRot="1" noChangeAspect="1" noMove="1" noResize="1" noEditPoints="1" noAdjustHandles="1" noChangeArrowheads="1" noChangeShapeType="1" noTextEdit="1"/>
              </p:cNvSpPr>
              <p:nvPr/>
            </p:nvSpPr>
            <p:spPr>
              <a:xfrm>
                <a:off x="4736649" y="4879487"/>
                <a:ext cx="1071512" cy="369332"/>
              </a:xfrm>
              <a:prstGeom prst="rect">
                <a:avLst/>
              </a:prstGeom>
              <a:blipFill>
                <a:blip r:embed="rId5"/>
                <a:stretch>
                  <a:fillRect b="-6557"/>
                </a:stretch>
              </a:blipFill>
              <a:effectLst/>
            </p:spPr>
            <p:txBody>
              <a:bodyPr/>
              <a:lstStyle/>
              <a:p>
                <a:r>
                  <a:rPr lang="en-US">
                    <a:noFill/>
                  </a:rPr>
                  <a:t> </a:t>
                </a:r>
              </a:p>
            </p:txBody>
          </p:sp>
        </mc:Fallback>
      </mc:AlternateContent>
      <p:sp>
        <p:nvSpPr>
          <p:cNvPr id="30" name="Title 6">
            <a:extLst>
              <a:ext uri="{FF2B5EF4-FFF2-40B4-BE49-F238E27FC236}">
                <a16:creationId xmlns:a16="http://schemas.microsoft.com/office/drawing/2014/main" id="{66A4CD46-369D-4CB1-AF2A-20B8C9522FE3}"/>
              </a:ext>
            </a:extLst>
          </p:cNvPr>
          <p:cNvSpPr txBox="1">
            <a:spLocks/>
          </p:cNvSpPr>
          <p:nvPr/>
        </p:nvSpPr>
        <p:spPr>
          <a:xfrm>
            <a:off x="6615467" y="2958304"/>
            <a:ext cx="2381080" cy="5793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682F"/>
                </a:solidFill>
                <a:latin typeface="Gill Sans MT" panose="020B0502020104020203" pitchFamily="34" charset="77"/>
              </a:rPr>
              <a:t>Resilience</a:t>
            </a:r>
            <a:endParaRPr lang="en-US" sz="2000" b="1" dirty="0">
              <a:solidFill>
                <a:srgbClr val="00682F"/>
              </a:solidFill>
            </a:endParaRPr>
          </a:p>
        </p:txBody>
      </p:sp>
      <p:sp>
        <p:nvSpPr>
          <p:cNvPr id="27" name="TextBox 26">
            <a:extLst>
              <a:ext uri="{FF2B5EF4-FFF2-40B4-BE49-F238E27FC236}">
                <a16:creationId xmlns:a16="http://schemas.microsoft.com/office/drawing/2014/main" id="{8D5E6B01-1047-459E-BA50-A484A0C8BBE8}"/>
              </a:ext>
            </a:extLst>
          </p:cNvPr>
          <p:cNvSpPr txBox="1"/>
          <p:nvPr/>
        </p:nvSpPr>
        <p:spPr>
          <a:xfrm>
            <a:off x="8182906" y="2436220"/>
            <a:ext cx="3299790" cy="757130"/>
          </a:xfrm>
          <a:prstGeom prst="rect">
            <a:avLst/>
          </a:prstGeom>
          <a:noFill/>
        </p:spPr>
        <p:txBody>
          <a:bodyPr wrap="square" rtlCol="0">
            <a:spAutoFit/>
          </a:bodyPr>
          <a:lstStyle/>
          <a:p>
            <a:pPr>
              <a:lnSpc>
                <a:spcPct val="80000"/>
              </a:lnSpc>
            </a:pPr>
            <a:r>
              <a:rPr lang="en-US">
                <a:solidFill>
                  <a:srgbClr val="006600"/>
                </a:solidFill>
                <a:latin typeface="Gill Sans MT" panose="020B0502020104020203" pitchFamily="34" charset="0"/>
              </a:rPr>
              <a:t>With this kind of asymmetry, recovery after decline</a:t>
            </a:r>
          </a:p>
          <a:p>
            <a:pPr>
              <a:lnSpc>
                <a:spcPct val="80000"/>
              </a:lnSpc>
            </a:pPr>
            <a:r>
              <a:rPr lang="en-US">
                <a:solidFill>
                  <a:srgbClr val="006600"/>
                </a:solidFill>
                <a:latin typeface="Gill Sans MT" panose="020B0502020104020203" pitchFamily="34" charset="0"/>
              </a:rPr>
              <a:t>Is greater than random </a:t>
            </a:r>
            <a:endParaRPr lang="en-US"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3227692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2A1DBF-C11E-4409-BAAD-A44534BA506C}"/>
              </a:ext>
            </a:extLst>
          </p:cNvPr>
          <p:cNvSpPr/>
          <p:nvPr/>
        </p:nvSpPr>
        <p:spPr>
          <a:xfrm>
            <a:off x="6302271" y="4280345"/>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38E541-2603-41E7-A0AA-BD89E9C120CD}"/>
              </a:ext>
            </a:extLst>
          </p:cNvPr>
          <p:cNvSpPr/>
          <p:nvPr/>
        </p:nvSpPr>
        <p:spPr>
          <a:xfrm>
            <a:off x="4284880" y="2271667"/>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111CAC-FAD8-466E-8312-B2BA25DD9665}"/>
              </a:ext>
            </a:extLst>
          </p:cNvPr>
          <p:cNvCxnSpPr>
            <a:cxnSpLocks/>
          </p:cNvCxnSpPr>
          <p:nvPr/>
        </p:nvCxnSpPr>
        <p:spPr>
          <a:xfrm>
            <a:off x="4286541" y="4274201"/>
            <a:ext cx="4023360" cy="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E44C91-61E3-4E38-B794-5A9F6CE17992}"/>
              </a:ext>
            </a:extLst>
          </p:cNvPr>
          <p:cNvCxnSpPr>
            <a:cxnSpLocks/>
          </p:cNvCxnSpPr>
          <p:nvPr/>
        </p:nvCxnSpPr>
        <p:spPr>
          <a:xfrm flipH="1">
            <a:off x="6298221" y="2253086"/>
            <a:ext cx="0" cy="402336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0B465-F127-42F2-A2CC-27499565C898}"/>
              </a:ext>
            </a:extLst>
          </p:cNvPr>
          <p:cNvCxnSpPr>
            <a:cxnSpLocks/>
          </p:cNvCxnSpPr>
          <p:nvPr/>
        </p:nvCxnSpPr>
        <p:spPr>
          <a:xfrm>
            <a:off x="4286541" y="6285233"/>
            <a:ext cx="4023360" cy="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9A3A3F-3C35-4BB1-909F-E6CBD16ADFE4}"/>
              </a:ext>
            </a:extLst>
          </p:cNvPr>
          <p:cNvCxnSpPr>
            <a:cxnSpLocks/>
          </p:cNvCxnSpPr>
          <p:nvPr/>
        </p:nvCxnSpPr>
        <p:spPr>
          <a:xfrm>
            <a:off x="4289021" y="2253086"/>
            <a:ext cx="2537" cy="402336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239BA33-1E15-4343-A5A1-CB40ABE3A3B6}"/>
              </a:ext>
            </a:extLst>
          </p:cNvPr>
          <p:cNvSpPr/>
          <p:nvPr/>
        </p:nvSpPr>
        <p:spPr>
          <a:xfrm>
            <a:off x="4590757" y="6454958"/>
            <a:ext cx="3416320"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Initial change (from t=1 to t=2)</a:t>
            </a:r>
            <a:endParaRPr lang="en-US" sz="20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71268E3D-43BD-41E2-B051-C599CA5AD5BD}"/>
              </a:ext>
            </a:extLst>
          </p:cNvPr>
          <p:cNvSpPr/>
          <p:nvPr/>
        </p:nvSpPr>
        <p:spPr>
          <a:xfrm>
            <a:off x="1729273" y="3920258"/>
            <a:ext cx="2259552" cy="707886"/>
          </a:xfrm>
          <a:prstGeom prst="rect">
            <a:avLst/>
          </a:prstGeom>
        </p:spPr>
        <p:txBody>
          <a:bodyPr wrap="square">
            <a:spAutoFit/>
          </a:bodyPr>
          <a:lstStyle/>
          <a:p>
            <a:pPr algn="ctr"/>
            <a:r>
              <a:rPr lang="en-US" sz="2000" dirty="0">
                <a:solidFill>
                  <a:schemeClr val="tx1">
                    <a:lumMod val="50000"/>
                    <a:lumOff val="50000"/>
                  </a:schemeClr>
                </a:solidFill>
                <a:latin typeface="Gill Sans MT"/>
                <a:cs typeface="Gill Sans MT"/>
              </a:rPr>
              <a:t>Subsequent change </a:t>
            </a:r>
          </a:p>
          <a:p>
            <a:pPr algn="ctr"/>
            <a:r>
              <a:rPr lang="en-US" sz="2000" dirty="0">
                <a:solidFill>
                  <a:schemeClr val="tx1">
                    <a:lumMod val="50000"/>
                    <a:lumOff val="50000"/>
                  </a:schemeClr>
                </a:solidFill>
                <a:latin typeface="Gill Sans MT"/>
                <a:cs typeface="Gill Sans MT"/>
              </a:rPr>
              <a:t>(from t=2 to t=3)</a:t>
            </a:r>
            <a:endParaRPr lang="en-US" sz="2000" dirty="0">
              <a:solidFill>
                <a:schemeClr val="tx1">
                  <a:lumMod val="50000"/>
                  <a:lumOff val="50000"/>
                </a:schemeClr>
              </a:solidFill>
            </a:endParaRPr>
          </a:p>
        </p:txBody>
      </p:sp>
      <p:sp>
        <p:nvSpPr>
          <p:cNvPr id="12" name="Rectangle 11">
            <a:extLst>
              <a:ext uri="{FF2B5EF4-FFF2-40B4-BE49-F238E27FC236}">
                <a16:creationId xmlns:a16="http://schemas.microsoft.com/office/drawing/2014/main" id="{5CC4148A-EAEC-4AD7-889B-59AE7AE01AD1}"/>
              </a:ext>
            </a:extLst>
          </p:cNvPr>
          <p:cNvSpPr/>
          <p:nvPr/>
        </p:nvSpPr>
        <p:spPr>
          <a:xfrm>
            <a:off x="6141768" y="6212081"/>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24BF236-2ECA-4E05-AE9F-6B0E983C0A26}"/>
              </a:ext>
            </a:extLst>
          </p:cNvPr>
          <p:cNvSpPr/>
          <p:nvPr/>
        </p:nvSpPr>
        <p:spPr>
          <a:xfrm>
            <a:off x="3914869" y="4074146"/>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916C441-39DA-441F-B622-7F8892654218}"/>
              </a:ext>
            </a:extLst>
          </p:cNvPr>
          <p:cNvCxnSpPr>
            <a:cxnSpLocks/>
          </p:cNvCxnSpPr>
          <p:nvPr/>
        </p:nvCxnSpPr>
        <p:spPr>
          <a:xfrm>
            <a:off x="4534678" y="3321698"/>
            <a:ext cx="1641678" cy="674708"/>
          </a:xfrm>
          <a:prstGeom prst="line">
            <a:avLst/>
          </a:prstGeom>
          <a:ln w="19050">
            <a:solidFill>
              <a:srgbClr val="C00000"/>
            </a:solidFill>
            <a:prstDash val="dash"/>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BD2F9C-CB3A-4F2A-AA52-48C086DC6927}"/>
                  </a:ext>
                </a:extLst>
              </p:cNvPr>
              <p:cNvSpPr/>
              <p:nvPr/>
            </p:nvSpPr>
            <p:spPr>
              <a:xfrm>
                <a:off x="4352790" y="2577236"/>
                <a:ext cx="2041138" cy="707886"/>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6" name="Rectangle 15">
                <a:extLst>
                  <a:ext uri="{FF2B5EF4-FFF2-40B4-BE49-F238E27FC236}">
                    <a16:creationId xmlns:a16="http://schemas.microsoft.com/office/drawing/2014/main" id="{BBBD2F9C-CB3A-4F2A-AA52-48C086DC6927}"/>
                  </a:ext>
                </a:extLst>
              </p:cNvPr>
              <p:cNvSpPr>
                <a:spLocks noRot="1" noChangeAspect="1" noMove="1" noResize="1" noEditPoints="1" noAdjustHandles="1" noChangeArrowheads="1" noChangeShapeType="1" noTextEdit="1"/>
              </p:cNvSpPr>
              <p:nvPr/>
            </p:nvSpPr>
            <p:spPr>
              <a:xfrm>
                <a:off x="4352790" y="2577236"/>
                <a:ext cx="2041138" cy="707886"/>
              </a:xfrm>
              <a:prstGeom prst="rect">
                <a:avLst/>
              </a:prstGeom>
              <a:blipFill>
                <a:blip r:embed="rId2"/>
                <a:stretch>
                  <a:fillRect t="-5172" b="-4310"/>
                </a:stretch>
              </a:blipFill>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4C0B7345-A35F-4E9D-BE37-EA9CC9AD71B5}"/>
                  </a:ext>
                </a:extLst>
              </p:cNvPr>
              <p:cNvSpPr/>
              <p:nvPr/>
            </p:nvSpPr>
            <p:spPr>
              <a:xfrm>
                <a:off x="5996172" y="5354404"/>
                <a:ext cx="2041138" cy="734240"/>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mj-ea"/>
                          <a:cs typeface="+mj-cs"/>
                        </a:rPr>
                        <m:t>&lt;0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7" name="Rectangle 16">
                <a:extLst>
                  <a:ext uri="{FF2B5EF4-FFF2-40B4-BE49-F238E27FC236}">
                    <a16:creationId xmlns:a16="http://schemas.microsoft.com/office/drawing/2014/main" id="{4C0B7345-A35F-4E9D-BE37-EA9CC9AD71B5}"/>
                  </a:ext>
                </a:extLst>
              </p:cNvPr>
              <p:cNvSpPr>
                <a:spLocks noRot="1" noChangeAspect="1" noMove="1" noResize="1" noEditPoints="1" noAdjustHandles="1" noChangeArrowheads="1" noChangeShapeType="1" noTextEdit="1"/>
              </p:cNvSpPr>
              <p:nvPr/>
            </p:nvSpPr>
            <p:spPr>
              <a:xfrm>
                <a:off x="5996172" y="5354404"/>
                <a:ext cx="2041138" cy="734240"/>
              </a:xfrm>
              <a:prstGeom prst="rect">
                <a:avLst/>
              </a:prstGeom>
              <a:blipFill>
                <a:blip r:embed="rId3"/>
                <a:stretch>
                  <a:fillRect t="-4132" b="-826"/>
                </a:stretch>
              </a:blipFill>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7452C05-79FD-4A13-928A-D7050DAFB6C3}"/>
              </a:ext>
            </a:extLst>
          </p:cNvPr>
          <p:cNvCxnSpPr>
            <a:cxnSpLocks/>
          </p:cNvCxnSpPr>
          <p:nvPr/>
        </p:nvCxnSpPr>
        <p:spPr>
          <a:xfrm>
            <a:off x="6646893" y="4457297"/>
            <a:ext cx="1197049" cy="1228163"/>
          </a:xfrm>
          <a:prstGeom prst="line">
            <a:avLst/>
          </a:prstGeom>
          <a:ln w="19050">
            <a:solidFill>
              <a:srgbClr val="C00000"/>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FF36F43-79F4-45C3-8636-8FAB4A0A6FB0}"/>
                  </a:ext>
                </a:extLst>
              </p:cNvPr>
              <p:cNvSpPr/>
              <p:nvPr/>
            </p:nvSpPr>
            <p:spPr>
              <a:xfrm>
                <a:off x="1969490" y="990433"/>
                <a:ext cx="5608336" cy="1012328"/>
              </a:xfrm>
              <a:prstGeom prst="rect">
                <a:avLst/>
              </a:prstGeom>
            </p:spPr>
            <p:txBody>
              <a:bodyPr wrap="square">
                <a:spAutoFit/>
              </a:bodyPr>
              <a:lstStyle/>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&lt;0</m:t>
                    </m:r>
                  </m:oMath>
                </a14:m>
                <a:endParaRPr lang="en-US" sz="2000" dirty="0"/>
              </a:p>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oMath>
                </a14:m>
                <a:endParaRPr lang="en-US" sz="2000" dirty="0"/>
              </a:p>
            </p:txBody>
          </p:sp>
        </mc:Choice>
        <mc:Fallback xmlns="">
          <p:sp>
            <p:nvSpPr>
              <p:cNvPr id="24" name="Rectangle 23">
                <a:extLst>
                  <a:ext uri="{FF2B5EF4-FFF2-40B4-BE49-F238E27FC236}">
                    <a16:creationId xmlns:a16="http://schemas.microsoft.com/office/drawing/2014/main" id="{1FF36F43-79F4-45C3-8636-8FAB4A0A6FB0}"/>
                  </a:ext>
                </a:extLst>
              </p:cNvPr>
              <p:cNvSpPr>
                <a:spLocks noRot="1" noChangeAspect="1" noMove="1" noResize="1" noEditPoints="1" noAdjustHandles="1" noChangeArrowheads="1" noChangeShapeType="1" noTextEdit="1"/>
              </p:cNvSpPr>
              <p:nvPr/>
            </p:nvSpPr>
            <p:spPr>
              <a:xfrm>
                <a:off x="1969490" y="990433"/>
                <a:ext cx="5608336" cy="1012328"/>
              </a:xfrm>
              <a:prstGeom prst="rect">
                <a:avLst/>
              </a:prstGeom>
              <a:blipFill>
                <a:blip r:embed="rId4"/>
                <a:stretch>
                  <a:fillRect b="-8383"/>
                </a:stretch>
              </a:blipFill>
            </p:spPr>
            <p:txBody>
              <a:bodyPr/>
              <a:lstStyle/>
              <a:p>
                <a:r>
                  <a:rPr lang="en-US">
                    <a:noFill/>
                  </a:rPr>
                  <a:t> </a:t>
                </a:r>
              </a:p>
            </p:txBody>
          </p:sp>
        </mc:Fallback>
      </mc:AlternateContent>
      <p:cxnSp>
        <p:nvCxnSpPr>
          <p:cNvPr id="25" name="Straight Arrow Connector 24">
            <a:extLst>
              <a:ext uri="{FF2B5EF4-FFF2-40B4-BE49-F238E27FC236}">
                <a16:creationId xmlns:a16="http://schemas.microsoft.com/office/drawing/2014/main" id="{B8815F5E-D44A-4A4D-B0B3-0EC37FAF5F23}"/>
              </a:ext>
            </a:extLst>
          </p:cNvPr>
          <p:cNvCxnSpPr>
            <a:cxnSpLocks/>
          </p:cNvCxnSpPr>
          <p:nvPr/>
        </p:nvCxnSpPr>
        <p:spPr>
          <a:xfrm flipV="1">
            <a:off x="5194998" y="3687504"/>
            <a:ext cx="93716" cy="1210816"/>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7756987-F4E0-46E0-B5C5-A1E49D946A68}"/>
              </a:ext>
            </a:extLst>
          </p:cNvPr>
          <p:cNvCxnSpPr>
            <a:cxnSpLocks/>
          </p:cNvCxnSpPr>
          <p:nvPr/>
        </p:nvCxnSpPr>
        <p:spPr>
          <a:xfrm flipV="1">
            <a:off x="5805109" y="5039203"/>
            <a:ext cx="1334890" cy="1"/>
          </a:xfrm>
          <a:prstGeom prst="straightConnector1">
            <a:avLst/>
          </a:prstGeom>
          <a:ln>
            <a:solidFill>
              <a:srgbClr val="C00000"/>
            </a:solidFill>
            <a:tailEnd type="triangle"/>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DDD05CE-E3A9-4CE7-9C5F-67CB58D9AE80}"/>
                  </a:ext>
                </a:extLst>
              </p:cNvPr>
              <p:cNvSpPr/>
              <p:nvPr/>
            </p:nvSpPr>
            <p:spPr>
              <a:xfrm>
                <a:off x="4736649" y="4879487"/>
                <a:ext cx="1071512" cy="369332"/>
              </a:xfrm>
              <a:prstGeom prst="rect">
                <a:avLst/>
              </a:prstGeom>
              <a:effectLst/>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r>
                        <a:rPr lang="en-US" i="1">
                          <a:solidFill>
                            <a:srgbClr val="C00000"/>
                          </a:solidFill>
                          <a:latin typeface="Cambria Math" panose="02040503050406030204" pitchFamily="18" charset="0"/>
                          <a:ea typeface="Cambria Math" panose="02040503050406030204" pitchFamily="18" charset="0"/>
                        </a:rPr>
                        <m:t>&gt;</m:t>
                      </m:r>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oMath>
                  </m:oMathPara>
                </a14:m>
                <a:endParaRPr lang="en-US" dirty="0"/>
              </a:p>
            </p:txBody>
          </p:sp>
        </mc:Choice>
        <mc:Fallback xmlns="">
          <p:sp>
            <p:nvSpPr>
              <p:cNvPr id="2" name="Rectangle 1">
                <a:extLst>
                  <a:ext uri="{FF2B5EF4-FFF2-40B4-BE49-F238E27FC236}">
                    <a16:creationId xmlns:a16="http://schemas.microsoft.com/office/drawing/2014/main" id="{FDDD05CE-E3A9-4CE7-9C5F-67CB58D9AE80}"/>
                  </a:ext>
                </a:extLst>
              </p:cNvPr>
              <p:cNvSpPr>
                <a:spLocks noRot="1" noChangeAspect="1" noMove="1" noResize="1" noEditPoints="1" noAdjustHandles="1" noChangeArrowheads="1" noChangeShapeType="1" noTextEdit="1"/>
              </p:cNvSpPr>
              <p:nvPr/>
            </p:nvSpPr>
            <p:spPr>
              <a:xfrm>
                <a:off x="4736649" y="4879487"/>
                <a:ext cx="1071512" cy="369332"/>
              </a:xfrm>
              <a:prstGeom prst="rect">
                <a:avLst/>
              </a:prstGeom>
              <a:blipFill>
                <a:blip r:embed="rId5"/>
                <a:stretch>
                  <a:fillRect b="-6557"/>
                </a:stretch>
              </a:blipFill>
              <a:effectLst/>
            </p:spPr>
            <p:txBody>
              <a:bodyPr/>
              <a:lstStyle/>
              <a:p>
                <a:r>
                  <a:rPr lang="en-US">
                    <a:noFill/>
                  </a:rPr>
                  <a:t> </a:t>
                </a:r>
              </a:p>
            </p:txBody>
          </p:sp>
        </mc:Fallback>
      </mc:AlternateContent>
      <p:sp>
        <p:nvSpPr>
          <p:cNvPr id="28" name="Title 6">
            <a:extLst>
              <a:ext uri="{FF2B5EF4-FFF2-40B4-BE49-F238E27FC236}">
                <a16:creationId xmlns:a16="http://schemas.microsoft.com/office/drawing/2014/main" id="{4BCD9513-E590-4F67-9982-AD06B793CF3A}"/>
              </a:ext>
            </a:extLst>
          </p:cNvPr>
          <p:cNvSpPr txBox="1">
            <a:spLocks/>
          </p:cNvSpPr>
          <p:nvPr/>
        </p:nvSpPr>
        <p:spPr>
          <a:xfrm>
            <a:off x="6615467" y="2958304"/>
            <a:ext cx="2381080" cy="5793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a:solidFill>
                  <a:srgbClr val="C00000"/>
                </a:solidFill>
                <a:latin typeface="Gill Sans MT" panose="020B0502020104020203" pitchFamily="34" charset="77"/>
              </a:rPr>
              <a:t>Non-resilience</a:t>
            </a:r>
            <a:endParaRPr lang="en-US" sz="2000" b="1" dirty="0">
              <a:solidFill>
                <a:srgbClr val="C00000"/>
              </a:solidFill>
            </a:endParaRPr>
          </a:p>
        </p:txBody>
      </p:sp>
      <p:sp>
        <p:nvSpPr>
          <p:cNvPr id="27" name="TextBox 26">
            <a:extLst>
              <a:ext uri="{FF2B5EF4-FFF2-40B4-BE49-F238E27FC236}">
                <a16:creationId xmlns:a16="http://schemas.microsoft.com/office/drawing/2014/main" id="{AEE7E479-9728-42CE-88DC-27603A2CA229}"/>
              </a:ext>
            </a:extLst>
          </p:cNvPr>
          <p:cNvSpPr txBox="1"/>
          <p:nvPr/>
        </p:nvSpPr>
        <p:spPr>
          <a:xfrm>
            <a:off x="516835" y="2937742"/>
            <a:ext cx="3700598" cy="978729"/>
          </a:xfrm>
          <a:prstGeom prst="rect">
            <a:avLst/>
          </a:prstGeom>
          <a:noFill/>
        </p:spPr>
        <p:txBody>
          <a:bodyPr wrap="square" rtlCol="0">
            <a:spAutoFit/>
          </a:bodyPr>
          <a:lstStyle/>
          <a:p>
            <a:pPr>
              <a:lnSpc>
                <a:spcPct val="80000"/>
              </a:lnSpc>
            </a:pPr>
            <a:r>
              <a:rPr lang="en-US">
                <a:solidFill>
                  <a:srgbClr val="C00000"/>
                </a:solidFill>
                <a:latin typeface="Gill Sans MT" panose="020B0502020104020203" pitchFamily="34" charset="0"/>
              </a:rPr>
              <a:t>With this kind of asymmetry, conditions are like quicksand: </a:t>
            </a:r>
          </a:p>
          <a:p>
            <a:pPr>
              <a:lnSpc>
                <a:spcPct val="80000"/>
              </a:lnSpc>
            </a:pPr>
            <a:r>
              <a:rPr lang="en-US">
                <a:solidFill>
                  <a:srgbClr val="C00000"/>
                </a:solidFill>
                <a:latin typeface="Gill Sans MT" panose="020B0502020104020203" pitchFamily="34" charset="0"/>
              </a:rPr>
              <a:t>gains lead to bigger declines, and  declines are followed by smaller gains</a:t>
            </a:r>
            <a:endParaRPr lang="en-US"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365469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92A1DBF-C11E-4409-BAAD-A44534BA506C}"/>
              </a:ext>
            </a:extLst>
          </p:cNvPr>
          <p:cNvSpPr/>
          <p:nvPr/>
        </p:nvSpPr>
        <p:spPr>
          <a:xfrm>
            <a:off x="6302271" y="2264937"/>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338E541-2603-41E7-A0AA-BD89E9C120CD}"/>
              </a:ext>
            </a:extLst>
          </p:cNvPr>
          <p:cNvSpPr/>
          <p:nvPr/>
        </p:nvSpPr>
        <p:spPr>
          <a:xfrm>
            <a:off x="4284880" y="4287069"/>
            <a:ext cx="2011680" cy="2002242"/>
          </a:xfrm>
          <a:prstGeom prst="rect">
            <a:avLst/>
          </a:prstGeom>
          <a:solidFill>
            <a:schemeClr val="bg1">
              <a:lumMod val="85000"/>
              <a:alpha val="5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6111CAC-FAD8-466E-8312-B2BA25DD9665}"/>
              </a:ext>
            </a:extLst>
          </p:cNvPr>
          <p:cNvCxnSpPr>
            <a:cxnSpLocks/>
          </p:cNvCxnSpPr>
          <p:nvPr/>
        </p:nvCxnSpPr>
        <p:spPr>
          <a:xfrm>
            <a:off x="4286541" y="4274201"/>
            <a:ext cx="4023360" cy="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E44C91-61E3-4E38-B794-5A9F6CE17992}"/>
              </a:ext>
            </a:extLst>
          </p:cNvPr>
          <p:cNvCxnSpPr>
            <a:cxnSpLocks/>
          </p:cNvCxnSpPr>
          <p:nvPr/>
        </p:nvCxnSpPr>
        <p:spPr>
          <a:xfrm flipH="1">
            <a:off x="6298221" y="2253086"/>
            <a:ext cx="0" cy="4023360"/>
          </a:xfrm>
          <a:prstGeom prst="line">
            <a:avLst/>
          </a:prstGeom>
          <a:ln w="9525">
            <a:solidFill>
              <a:schemeClr val="bg1">
                <a:lumMod val="50000"/>
              </a:schemeClr>
            </a:solidFill>
            <a:prstDash val="dash"/>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E40B465-F127-42F2-A2CC-27499565C898}"/>
              </a:ext>
            </a:extLst>
          </p:cNvPr>
          <p:cNvCxnSpPr>
            <a:cxnSpLocks/>
          </p:cNvCxnSpPr>
          <p:nvPr/>
        </p:nvCxnSpPr>
        <p:spPr>
          <a:xfrm>
            <a:off x="4286541" y="6285233"/>
            <a:ext cx="4023360" cy="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C9A3A3F-3C35-4BB1-909F-E6CBD16ADFE4}"/>
              </a:ext>
            </a:extLst>
          </p:cNvPr>
          <p:cNvCxnSpPr>
            <a:cxnSpLocks/>
          </p:cNvCxnSpPr>
          <p:nvPr/>
        </p:nvCxnSpPr>
        <p:spPr>
          <a:xfrm>
            <a:off x="4289021" y="2253086"/>
            <a:ext cx="2537" cy="4023360"/>
          </a:xfrm>
          <a:prstGeom prst="line">
            <a:avLst/>
          </a:prstGeom>
          <a:ln w="9525">
            <a:solidFill>
              <a:schemeClr val="bg1">
                <a:lumMod val="65000"/>
              </a:schemeClr>
            </a:solidFill>
            <a:prstDash val="solid"/>
            <a:headEnd type="none" w="lg" len="lg"/>
            <a:tailEnd type="none" w="lg" len="lg"/>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239BA33-1E15-4343-A5A1-CB40ABE3A3B6}"/>
              </a:ext>
            </a:extLst>
          </p:cNvPr>
          <p:cNvSpPr/>
          <p:nvPr/>
        </p:nvSpPr>
        <p:spPr>
          <a:xfrm>
            <a:off x="4590757" y="6454958"/>
            <a:ext cx="3416320"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Initial change (from t=1 to t=2)</a:t>
            </a:r>
            <a:endParaRPr lang="en-US" sz="2000" dirty="0">
              <a:solidFill>
                <a:schemeClr val="tx1">
                  <a:lumMod val="50000"/>
                  <a:lumOff val="50000"/>
                </a:schemeClr>
              </a:solidFill>
            </a:endParaRPr>
          </a:p>
        </p:txBody>
      </p:sp>
      <p:sp>
        <p:nvSpPr>
          <p:cNvPr id="11" name="Rectangle 10">
            <a:extLst>
              <a:ext uri="{FF2B5EF4-FFF2-40B4-BE49-F238E27FC236}">
                <a16:creationId xmlns:a16="http://schemas.microsoft.com/office/drawing/2014/main" id="{71268E3D-43BD-41E2-B051-C599CA5AD5BD}"/>
              </a:ext>
            </a:extLst>
          </p:cNvPr>
          <p:cNvSpPr/>
          <p:nvPr/>
        </p:nvSpPr>
        <p:spPr>
          <a:xfrm>
            <a:off x="1729273" y="3920258"/>
            <a:ext cx="2259552" cy="707886"/>
          </a:xfrm>
          <a:prstGeom prst="rect">
            <a:avLst/>
          </a:prstGeom>
        </p:spPr>
        <p:txBody>
          <a:bodyPr wrap="square">
            <a:spAutoFit/>
          </a:bodyPr>
          <a:lstStyle/>
          <a:p>
            <a:pPr algn="ctr"/>
            <a:r>
              <a:rPr lang="en-US" sz="2000" dirty="0">
                <a:solidFill>
                  <a:schemeClr val="tx1">
                    <a:lumMod val="50000"/>
                    <a:lumOff val="50000"/>
                  </a:schemeClr>
                </a:solidFill>
                <a:latin typeface="Gill Sans MT"/>
                <a:cs typeface="Gill Sans MT"/>
              </a:rPr>
              <a:t>Subsequent change </a:t>
            </a:r>
          </a:p>
          <a:p>
            <a:pPr algn="ctr"/>
            <a:r>
              <a:rPr lang="en-US" sz="2000" dirty="0">
                <a:solidFill>
                  <a:schemeClr val="tx1">
                    <a:lumMod val="50000"/>
                    <a:lumOff val="50000"/>
                  </a:schemeClr>
                </a:solidFill>
                <a:latin typeface="Gill Sans MT"/>
                <a:cs typeface="Gill Sans MT"/>
              </a:rPr>
              <a:t>(from t=2 to t=3)</a:t>
            </a:r>
            <a:endParaRPr lang="en-US" sz="2000" dirty="0">
              <a:solidFill>
                <a:schemeClr val="tx1">
                  <a:lumMod val="50000"/>
                  <a:lumOff val="50000"/>
                </a:schemeClr>
              </a:solidFill>
            </a:endParaRPr>
          </a:p>
        </p:txBody>
      </p:sp>
      <p:sp>
        <p:nvSpPr>
          <p:cNvPr id="12" name="Rectangle 11">
            <a:extLst>
              <a:ext uri="{FF2B5EF4-FFF2-40B4-BE49-F238E27FC236}">
                <a16:creationId xmlns:a16="http://schemas.microsoft.com/office/drawing/2014/main" id="{5CC4148A-EAEC-4AD7-889B-59AE7AE01AD1}"/>
              </a:ext>
            </a:extLst>
          </p:cNvPr>
          <p:cNvSpPr/>
          <p:nvPr/>
        </p:nvSpPr>
        <p:spPr>
          <a:xfrm>
            <a:off x="6141768" y="6212081"/>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sp>
        <p:nvSpPr>
          <p:cNvPr id="13" name="Rectangle 12">
            <a:extLst>
              <a:ext uri="{FF2B5EF4-FFF2-40B4-BE49-F238E27FC236}">
                <a16:creationId xmlns:a16="http://schemas.microsoft.com/office/drawing/2014/main" id="{024BF236-2ECA-4E05-AE9F-6B0E983C0A26}"/>
              </a:ext>
            </a:extLst>
          </p:cNvPr>
          <p:cNvSpPr/>
          <p:nvPr/>
        </p:nvSpPr>
        <p:spPr>
          <a:xfrm>
            <a:off x="3914869" y="4074146"/>
            <a:ext cx="312906" cy="400110"/>
          </a:xfrm>
          <a:prstGeom prst="rect">
            <a:avLst/>
          </a:prstGeom>
        </p:spPr>
        <p:txBody>
          <a:bodyPr wrap="none">
            <a:spAutoFit/>
          </a:bodyPr>
          <a:lstStyle/>
          <a:p>
            <a:r>
              <a:rPr lang="en-US" sz="2000" dirty="0">
                <a:solidFill>
                  <a:schemeClr val="tx1">
                    <a:lumMod val="50000"/>
                    <a:lumOff val="50000"/>
                  </a:schemeClr>
                </a:solidFill>
                <a:latin typeface="Gill Sans MT"/>
                <a:cs typeface="Gill Sans MT"/>
              </a:rPr>
              <a:t>0</a:t>
            </a:r>
            <a:endParaRPr lang="en-US" sz="2000" dirty="0">
              <a:solidFill>
                <a:schemeClr val="tx1">
                  <a:lumMod val="50000"/>
                  <a:lumOff val="50000"/>
                </a:schemeClr>
              </a:solidFill>
            </a:endParaRPr>
          </a:p>
        </p:txBody>
      </p:sp>
      <p:cxnSp>
        <p:nvCxnSpPr>
          <p:cNvPr id="14" name="Straight Connector 13">
            <a:extLst>
              <a:ext uri="{FF2B5EF4-FFF2-40B4-BE49-F238E27FC236}">
                <a16:creationId xmlns:a16="http://schemas.microsoft.com/office/drawing/2014/main" id="{9916C441-39DA-441F-B622-7F8892654218}"/>
              </a:ext>
            </a:extLst>
          </p:cNvPr>
          <p:cNvCxnSpPr>
            <a:cxnSpLocks/>
          </p:cNvCxnSpPr>
          <p:nvPr/>
        </p:nvCxnSpPr>
        <p:spPr>
          <a:xfrm flipH="1">
            <a:off x="6454674" y="2688013"/>
            <a:ext cx="1209602" cy="1353104"/>
          </a:xfrm>
          <a:prstGeom prst="line">
            <a:avLst/>
          </a:prstGeom>
          <a:ln w="19050">
            <a:solidFill>
              <a:srgbClr val="C00000"/>
            </a:solidFill>
            <a:prstDash val="dash"/>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BBBD2F9C-CB3A-4F2A-AA52-48C086DC6927}"/>
                  </a:ext>
                </a:extLst>
              </p:cNvPr>
              <p:cNvSpPr/>
              <p:nvPr/>
            </p:nvSpPr>
            <p:spPr>
              <a:xfrm>
                <a:off x="4414260" y="5334471"/>
                <a:ext cx="2041138" cy="707886"/>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Cambria Math" panose="02040503050406030204" pitchFamily="18" charset="0"/>
                        </a:rPr>
                        <m:t>&gt;</m:t>
                      </m:r>
                      <m:r>
                        <a:rPr lang="en-US" sz="2000">
                          <a:solidFill>
                            <a:srgbClr val="C00000"/>
                          </a:solidFill>
                          <a:latin typeface="Cambria Math" panose="02040503050406030204" pitchFamily="18" charset="0"/>
                          <a:ea typeface="+mj-ea"/>
                          <a:cs typeface="+mj-cs"/>
                        </a:rPr>
                        <m: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16" name="Rectangle 15">
                <a:extLst>
                  <a:ext uri="{FF2B5EF4-FFF2-40B4-BE49-F238E27FC236}">
                    <a16:creationId xmlns:a16="http://schemas.microsoft.com/office/drawing/2014/main" id="{BBBD2F9C-CB3A-4F2A-AA52-48C086DC6927}"/>
                  </a:ext>
                </a:extLst>
              </p:cNvPr>
              <p:cNvSpPr>
                <a:spLocks noRot="1" noChangeAspect="1" noMove="1" noResize="1" noEditPoints="1" noAdjustHandles="1" noChangeArrowheads="1" noChangeShapeType="1" noTextEdit="1"/>
              </p:cNvSpPr>
              <p:nvPr/>
            </p:nvSpPr>
            <p:spPr>
              <a:xfrm>
                <a:off x="4414260" y="5334471"/>
                <a:ext cx="2041138" cy="707886"/>
              </a:xfrm>
              <a:prstGeom prst="rect">
                <a:avLst/>
              </a:prstGeom>
              <a:blipFill>
                <a:blip r:embed="rId2"/>
                <a:stretch>
                  <a:fillRect t="-4310" b="-5172"/>
                </a:stretch>
              </a:blipFill>
              <a:effectLst/>
            </p:spPr>
            <p:txBody>
              <a:bodyPr/>
              <a:lstStyle/>
              <a:p>
                <a:r>
                  <a:rPr lang="en-US">
                    <a:noFill/>
                  </a:rPr>
                  <a:t> </a:t>
                </a:r>
              </a:p>
            </p:txBody>
          </p:sp>
        </mc:Fallback>
      </mc:AlternateContent>
      <p:cxnSp>
        <p:nvCxnSpPr>
          <p:cNvPr id="21" name="Straight Connector 20">
            <a:extLst>
              <a:ext uri="{FF2B5EF4-FFF2-40B4-BE49-F238E27FC236}">
                <a16:creationId xmlns:a16="http://schemas.microsoft.com/office/drawing/2014/main" id="{C7452C05-79FD-4A13-928A-D7050DAFB6C3}"/>
              </a:ext>
            </a:extLst>
          </p:cNvPr>
          <p:cNvCxnSpPr>
            <a:cxnSpLocks/>
          </p:cNvCxnSpPr>
          <p:nvPr/>
        </p:nvCxnSpPr>
        <p:spPr>
          <a:xfrm flipH="1">
            <a:off x="4773658" y="4365703"/>
            <a:ext cx="1322342" cy="1102043"/>
          </a:xfrm>
          <a:prstGeom prst="line">
            <a:avLst/>
          </a:prstGeom>
          <a:ln w="19050">
            <a:solidFill>
              <a:srgbClr val="C00000"/>
            </a:solidFill>
            <a:prstDash val="dash"/>
            <a:headEnd type="none" w="lg" len="med"/>
            <a:tailEnd type="none" w="lg"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1FF36F43-79F4-45C3-8636-8FAB4A0A6FB0}"/>
                  </a:ext>
                </a:extLst>
              </p:cNvPr>
              <p:cNvSpPr/>
              <p:nvPr/>
            </p:nvSpPr>
            <p:spPr>
              <a:xfrm>
                <a:off x="1969490" y="990433"/>
                <a:ext cx="5608336" cy="1012328"/>
              </a:xfrm>
              <a:prstGeom prst="rect">
                <a:avLst/>
              </a:prstGeom>
            </p:spPr>
            <p:txBody>
              <a:bodyPr wrap="square">
                <a:spAutoFit/>
              </a:bodyPr>
              <a:lstStyle/>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&lt;0</m:t>
                    </m:r>
                  </m:oMath>
                </a14:m>
                <a:endParaRPr lang="en-US" sz="2000" dirty="0"/>
              </a:p>
              <a:p>
                <a:pPr>
                  <a:lnSpc>
                    <a:spcPct val="150000"/>
                  </a:lnSpc>
                </a:pPr>
                <a14:m>
                  <m:oMath xmlns:m="http://schemas.openxmlformats.org/officeDocument/2006/math">
                    <m:sSub>
                      <m:sSubPr>
                        <m:ctrlPr>
                          <a:rPr lang="en-US" sz="2000" i="1">
                            <a:latin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oMath>
                </a14:m>
                <a:r>
                  <a:rPr lang="en-US" sz="2000" dirty="0">
                    <a:latin typeface="Gill Sans MT" panose="020B0502020104020203" pitchFamily="34" charset="0"/>
                  </a:rPr>
                  <a:t> = </a:t>
                </a:r>
                <a14:m>
                  <m:oMath xmlns:m="http://schemas.openxmlformats.org/officeDocument/2006/math">
                    <m:sSub>
                      <m:sSubPr>
                        <m:ctrlPr>
                          <a:rPr lang="en-US" sz="2000" i="1">
                            <a:latin typeface="Cambria Math" panose="02040503050406030204" pitchFamily="18" charset="0"/>
                          </a:rPr>
                        </m:ctrlPr>
                      </m:sSubPr>
                      <m:e>
                        <m:sSup>
                          <m:sSupPr>
                            <m:ctrlPr>
                              <a:rPr lang="en-US" sz="2000" i="1">
                                <a:solidFill>
                                  <a:schemeClr val="accent1">
                                    <a:lumMod val="75000"/>
                                  </a:schemeClr>
                                </a:solidFill>
                                <a:latin typeface="Cambria Math" panose="02040503050406030204" pitchFamily="18" charset="0"/>
                              </a:rPr>
                            </m:ctrlPr>
                          </m:sSupPr>
                          <m:e>
                            <m:r>
                              <a:rPr lang="en-US" sz="2000" i="1">
                                <a:solidFill>
                                  <a:schemeClr val="accent1">
                                    <a:lumMod val="75000"/>
                                  </a:schemeClr>
                                </a:solidFill>
                                <a:latin typeface="Cambria Math" panose="02040503050406030204" pitchFamily="18" charset="0"/>
                                <a:ea typeface="Cambria Math" panose="02040503050406030204" pitchFamily="18" charset="0"/>
                              </a:rPr>
                              <m:t>𝛼</m:t>
                            </m:r>
                          </m:e>
                          <m:sup>
                            <m:r>
                              <a:rPr lang="en-US" sz="2000" i="1">
                                <a:solidFill>
                                  <a:schemeClr val="accent1">
                                    <a:lumMod val="75000"/>
                                  </a:schemeClr>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rPr>
                          <m:t>+</m:t>
                        </m:r>
                        <m:r>
                          <a:rPr lang="en-US" sz="2000">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𝜀</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rPr>
                          <m:t>t</m:t>
                        </m:r>
                      </m:sub>
                    </m:sSub>
                    <m:r>
                      <a:rPr lang="en-US" sz="2000" i="1">
                        <a:latin typeface="Cambria Math" panose="02040503050406030204" pitchFamily="18" charset="0"/>
                      </a:rPr>
                      <m:t> ,</m:t>
                    </m:r>
                  </m:oMath>
                </a14:m>
                <a:r>
                  <a:rPr lang="en-US" sz="2000" dirty="0"/>
                  <a:t>  if  </a:t>
                </a:r>
                <a14:m>
                  <m:oMath xmlns:m="http://schemas.openxmlformats.org/officeDocument/2006/math">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𝑦</m:t>
                        </m:r>
                      </m:e>
                      <m:sub>
                        <m:r>
                          <a:rPr lang="en-US" sz="2000" i="1">
                            <a:latin typeface="Cambria Math" panose="02040503050406030204" pitchFamily="18" charset="0"/>
                            <a:ea typeface="Cambria Math" panose="02040503050406030204" pitchFamily="18" charset="0"/>
                          </a:rPr>
                          <m:t>𝑖</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𝑡</m:t>
                        </m:r>
                        <m:r>
                          <a:rPr lang="en-US" sz="2000" i="1">
                            <a:latin typeface="Cambria Math" panose="02040503050406030204" pitchFamily="18" charset="0"/>
                            <a:ea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≥0</m:t>
                    </m:r>
                  </m:oMath>
                </a14:m>
                <a:endParaRPr lang="en-US" sz="2000" dirty="0"/>
              </a:p>
            </p:txBody>
          </p:sp>
        </mc:Choice>
        <mc:Fallback xmlns="">
          <p:sp>
            <p:nvSpPr>
              <p:cNvPr id="24" name="Rectangle 23">
                <a:extLst>
                  <a:ext uri="{FF2B5EF4-FFF2-40B4-BE49-F238E27FC236}">
                    <a16:creationId xmlns:a16="http://schemas.microsoft.com/office/drawing/2014/main" id="{1FF36F43-79F4-45C3-8636-8FAB4A0A6FB0}"/>
                  </a:ext>
                </a:extLst>
              </p:cNvPr>
              <p:cNvSpPr>
                <a:spLocks noRot="1" noChangeAspect="1" noMove="1" noResize="1" noEditPoints="1" noAdjustHandles="1" noChangeArrowheads="1" noChangeShapeType="1" noTextEdit="1"/>
              </p:cNvSpPr>
              <p:nvPr/>
            </p:nvSpPr>
            <p:spPr>
              <a:xfrm>
                <a:off x="1969490" y="990433"/>
                <a:ext cx="5608336" cy="1012328"/>
              </a:xfrm>
              <a:prstGeom prst="rect">
                <a:avLst/>
              </a:prstGeom>
              <a:blipFill>
                <a:blip r:embed="rId3"/>
                <a:stretch>
                  <a:fillRect b="-838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3C66536-CC76-4EB3-AEE1-C143AE8CDA8F}"/>
                  </a:ext>
                </a:extLst>
              </p:cNvPr>
              <p:cNvSpPr/>
              <p:nvPr/>
            </p:nvSpPr>
            <p:spPr>
              <a:xfrm>
                <a:off x="6597651" y="3250681"/>
                <a:ext cx="2041138" cy="734240"/>
              </a:xfrm>
              <a:prstGeom prst="rect">
                <a:avLst/>
              </a:prstGeom>
              <a:effectLst/>
            </p:spPr>
            <p:txBody>
              <a:bodyPr wrap="square">
                <a:spAutoFit/>
              </a:bodyPr>
              <a:lstStyle/>
              <a:p>
                <a:pPr algn="ctr"/>
                <a:r>
                  <a:rPr lang="en-US" sz="2000" dirty="0">
                    <a:solidFill>
                      <a:srgbClr val="C00000"/>
                    </a:solidFill>
                    <a:latin typeface="Gill Sans MT" panose="020B0502020104020203" pitchFamily="34" charset="77"/>
                    <a:ea typeface="+mj-ea"/>
                    <a:cs typeface="+mj-cs"/>
                  </a:rPr>
                  <a:t>Slope: </a:t>
                </a:r>
              </a:p>
              <a:p>
                <a:pPr algn="ctr"/>
                <a14:m>
                  <m:oMathPara xmlns:m="http://schemas.openxmlformats.org/officeDocument/2006/math">
                    <m:oMathParaPr>
                      <m:jc m:val="centerGroup"/>
                    </m:oMathParaPr>
                    <m:oMath xmlns:m="http://schemas.openxmlformats.org/officeDocument/2006/math">
                      <m:sSup>
                        <m:sSupPr>
                          <m:ctrlPr>
                            <a:rPr lang="en-US" sz="2000" i="1">
                              <a:solidFill>
                                <a:srgbClr val="C00000"/>
                              </a:solidFill>
                              <a:latin typeface="Cambria Math" panose="02040503050406030204" pitchFamily="18" charset="0"/>
                            </a:rPr>
                          </m:ctrlPr>
                        </m:sSupPr>
                        <m:e>
                          <m:r>
                            <a:rPr lang="en-US" sz="2000" i="1">
                              <a:solidFill>
                                <a:srgbClr val="C00000"/>
                              </a:solidFill>
                              <a:latin typeface="Cambria Math" panose="02040503050406030204" pitchFamily="18" charset="0"/>
                              <a:ea typeface="Cambria Math" panose="02040503050406030204" pitchFamily="18" charset="0"/>
                            </a:rPr>
                            <m:t>𝜌</m:t>
                          </m:r>
                        </m:e>
                        <m:sup>
                          <m:r>
                            <a:rPr lang="en-US" sz="2000" i="1">
                              <a:solidFill>
                                <a:srgbClr val="C00000"/>
                              </a:solidFill>
                              <a:latin typeface="Cambria Math" panose="02040503050406030204" pitchFamily="18" charset="0"/>
                              <a:ea typeface="Cambria Math" panose="02040503050406030204" pitchFamily="18" charset="0"/>
                            </a:rPr>
                            <m:t>+</m:t>
                          </m:r>
                        </m:sup>
                      </m:sSup>
                      <m:r>
                        <a:rPr lang="en-US" sz="2000">
                          <a:solidFill>
                            <a:srgbClr val="C00000"/>
                          </a:solidFill>
                          <a:latin typeface="Cambria Math" panose="02040503050406030204" pitchFamily="18" charset="0"/>
                          <a:ea typeface="Cambria Math" panose="02040503050406030204" pitchFamily="18" charset="0"/>
                        </a:rPr>
                        <m:t>&gt;</m:t>
                      </m:r>
                      <m:r>
                        <a:rPr lang="en-US" sz="2000">
                          <a:solidFill>
                            <a:srgbClr val="C00000"/>
                          </a:solidFill>
                          <a:latin typeface="Cambria Math" panose="02040503050406030204" pitchFamily="18" charset="0"/>
                          <a:ea typeface="+mj-ea"/>
                          <a:cs typeface="+mj-cs"/>
                        </a:rPr>
                        <m:t>0</m:t>
                      </m:r>
                    </m:oMath>
                  </m:oMathPara>
                </a14:m>
                <a:endParaRPr lang="en-US" sz="2000" dirty="0">
                  <a:solidFill>
                    <a:srgbClr val="C00000"/>
                  </a:solidFill>
                  <a:latin typeface="Gill Sans MT" panose="020B0502020104020203" pitchFamily="34" charset="77"/>
                  <a:ea typeface="+mj-ea"/>
                  <a:cs typeface="+mj-cs"/>
                </a:endParaRPr>
              </a:p>
            </p:txBody>
          </p:sp>
        </mc:Choice>
        <mc:Fallback xmlns="">
          <p:sp>
            <p:nvSpPr>
              <p:cNvPr id="28" name="Rectangle 27">
                <a:extLst>
                  <a:ext uri="{FF2B5EF4-FFF2-40B4-BE49-F238E27FC236}">
                    <a16:creationId xmlns:a16="http://schemas.microsoft.com/office/drawing/2014/main" id="{13C66536-CC76-4EB3-AEE1-C143AE8CDA8F}"/>
                  </a:ext>
                </a:extLst>
              </p:cNvPr>
              <p:cNvSpPr>
                <a:spLocks noRot="1" noChangeAspect="1" noMove="1" noResize="1" noEditPoints="1" noAdjustHandles="1" noChangeArrowheads="1" noChangeShapeType="1" noTextEdit="1"/>
              </p:cNvSpPr>
              <p:nvPr/>
            </p:nvSpPr>
            <p:spPr>
              <a:xfrm>
                <a:off x="6597651" y="3250681"/>
                <a:ext cx="2041138" cy="734240"/>
              </a:xfrm>
              <a:prstGeom prst="rect">
                <a:avLst/>
              </a:prstGeom>
              <a:blipFill>
                <a:blip r:embed="rId4"/>
                <a:stretch>
                  <a:fillRect t="-4132" b="-826"/>
                </a:stretch>
              </a:blipFill>
              <a:effectLst/>
            </p:spPr>
            <p:txBody>
              <a:bodyPr/>
              <a:lstStyle/>
              <a:p>
                <a:r>
                  <a:rPr lang="en-US">
                    <a:noFill/>
                  </a:rPr>
                  <a:t> </a:t>
                </a:r>
              </a:p>
            </p:txBody>
          </p:sp>
        </mc:Fallback>
      </mc:AlternateContent>
      <p:sp>
        <p:nvSpPr>
          <p:cNvPr id="29" name="Rectangle 28">
            <a:extLst>
              <a:ext uri="{FF2B5EF4-FFF2-40B4-BE49-F238E27FC236}">
                <a16:creationId xmlns:a16="http://schemas.microsoft.com/office/drawing/2014/main" id="{D3350900-519F-4D2E-B416-31C4AC7B28F1}"/>
              </a:ext>
            </a:extLst>
          </p:cNvPr>
          <p:cNvSpPr/>
          <p:nvPr/>
        </p:nvSpPr>
        <p:spPr>
          <a:xfrm>
            <a:off x="6560356" y="5088135"/>
            <a:ext cx="1937242" cy="400110"/>
          </a:xfrm>
          <a:prstGeom prst="rect">
            <a:avLst/>
          </a:prstGeom>
          <a:ln w="19050">
            <a:noFill/>
          </a:ln>
        </p:spPr>
        <p:txBody>
          <a:bodyPr wrap="square">
            <a:spAutoFit/>
          </a:bodyPr>
          <a:lstStyle/>
          <a:p>
            <a:r>
              <a:rPr lang="en-US" sz="2000" b="1" dirty="0">
                <a:solidFill>
                  <a:srgbClr val="7030A0"/>
                </a:solidFill>
                <a:latin typeface="Gill Sans MT" panose="020B0502020104020203" pitchFamily="34" charset="77"/>
                <a:ea typeface="+mj-ea"/>
                <a:cs typeface="+mj-cs"/>
              </a:rPr>
              <a:t>Momentum</a:t>
            </a:r>
          </a:p>
        </p:txBody>
      </p:sp>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E4C72571-C573-476C-8995-093495FD6E7F}"/>
                  </a:ext>
                </a:extLst>
              </p:cNvPr>
              <p:cNvSpPr txBox="1"/>
              <p:nvPr/>
            </p:nvSpPr>
            <p:spPr>
              <a:xfrm>
                <a:off x="8497598" y="4798825"/>
                <a:ext cx="3700598" cy="757130"/>
              </a:xfrm>
              <a:prstGeom prst="rect">
                <a:avLst/>
              </a:prstGeom>
              <a:noFill/>
            </p:spPr>
            <p:txBody>
              <a:bodyPr wrap="square" rtlCol="0">
                <a:spAutoFit/>
              </a:bodyPr>
              <a:lstStyle/>
              <a:p>
                <a:pPr>
                  <a:lnSpc>
                    <a:spcPct val="80000"/>
                  </a:lnSpc>
                </a:pPr>
                <a:r>
                  <a:rPr lang="en-US">
                    <a:solidFill>
                      <a:srgbClr val="7030A0"/>
                    </a:solidFill>
                    <a:latin typeface="Gill Sans MT" panose="020B0502020104020203" pitchFamily="34" charset="0"/>
                  </a:rPr>
                  <a:t>When both </a:t>
                </a:r>
                <a14:m>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i="1">
                            <a:solidFill>
                              <a:srgbClr val="C00000"/>
                            </a:solidFill>
                            <a:latin typeface="Cambria Math" panose="02040503050406030204" pitchFamily="18" charset="0"/>
                            <a:ea typeface="Cambria Math" panose="02040503050406030204" pitchFamily="18" charset="0"/>
                          </a:rPr>
                          <m:t>+</m:t>
                        </m:r>
                      </m:sup>
                    </m:sSup>
                    <m:r>
                      <a:rPr lang="en-US" i="1">
                        <a:solidFill>
                          <a:srgbClr val="C00000"/>
                        </a:solidFill>
                        <a:latin typeface="Cambria Math" panose="02040503050406030204" pitchFamily="18" charset="0"/>
                        <a:ea typeface="Cambria Math" panose="02040503050406030204" pitchFamily="18" charset="0"/>
                      </a:rPr>
                      <m:t> </m:t>
                    </m:r>
                  </m:oMath>
                </a14:m>
                <a:r>
                  <a:rPr lang="en-US">
                    <a:solidFill>
                      <a:srgbClr val="7030A0"/>
                    </a:solidFill>
                    <a:latin typeface="Gill Sans MT" panose="020B0502020104020203" pitchFamily="34" charset="0"/>
                  </a:rPr>
                  <a:t>and </a:t>
                </a:r>
                <a14:m>
                  <m:oMath xmlns:m="http://schemas.openxmlformats.org/officeDocument/2006/math">
                    <m:sSup>
                      <m:sSupPr>
                        <m:ctrlPr>
                          <a:rPr lang="en-US" i="1">
                            <a:solidFill>
                              <a:srgbClr val="C00000"/>
                            </a:solidFill>
                            <a:latin typeface="Cambria Math" panose="02040503050406030204" pitchFamily="18" charset="0"/>
                          </a:rPr>
                        </m:ctrlPr>
                      </m:sSupPr>
                      <m:e>
                        <m:r>
                          <a:rPr lang="en-US" i="1">
                            <a:solidFill>
                              <a:srgbClr val="C00000"/>
                            </a:solidFill>
                            <a:latin typeface="Cambria Math" panose="02040503050406030204" pitchFamily="18" charset="0"/>
                            <a:ea typeface="Cambria Math" panose="02040503050406030204" pitchFamily="18" charset="0"/>
                          </a:rPr>
                          <m:t>𝜌</m:t>
                        </m:r>
                      </m:e>
                      <m:sup>
                        <m:r>
                          <a:rPr lang="en-US" b="0" i="1" smtClean="0">
                            <a:solidFill>
                              <a:srgbClr val="C00000"/>
                            </a:solidFill>
                            <a:latin typeface="Cambria Math" panose="02040503050406030204" pitchFamily="18" charset="0"/>
                            <a:ea typeface="Cambria Math" panose="02040503050406030204" pitchFamily="18" charset="0"/>
                          </a:rPr>
                          <m:t>−</m:t>
                        </m:r>
                      </m:sup>
                    </m:sSup>
                    <m:r>
                      <a:rPr lang="en-US" i="1">
                        <a:solidFill>
                          <a:srgbClr val="C00000"/>
                        </a:solidFill>
                        <a:latin typeface="Cambria Math" panose="02040503050406030204" pitchFamily="18" charset="0"/>
                        <a:ea typeface="Cambria Math" panose="02040503050406030204" pitchFamily="18" charset="0"/>
                      </a:rPr>
                      <m:t> </m:t>
                    </m:r>
                  </m:oMath>
                </a14:m>
                <a:r>
                  <a:rPr lang="en-US">
                    <a:solidFill>
                      <a:srgbClr val="7030A0"/>
                    </a:solidFill>
                    <a:latin typeface="Gill Sans MT" panose="020B0502020104020203" pitchFamily="34" charset="0"/>
                  </a:rPr>
                  <a:t>are positive,</a:t>
                </a:r>
              </a:p>
              <a:p>
                <a:pPr>
                  <a:lnSpc>
                    <a:spcPct val="80000"/>
                  </a:lnSpc>
                </a:pPr>
                <a:r>
                  <a:rPr lang="en-US">
                    <a:solidFill>
                      <a:srgbClr val="7030A0"/>
                    </a:solidFill>
                    <a:latin typeface="Gill Sans MT" panose="020B0502020104020203" pitchFamily="34" charset="0"/>
                  </a:rPr>
                  <a:t>gains are followed by gains, </a:t>
                </a:r>
              </a:p>
              <a:p>
                <a:pPr>
                  <a:lnSpc>
                    <a:spcPct val="80000"/>
                  </a:lnSpc>
                </a:pPr>
                <a:r>
                  <a:rPr lang="en-US">
                    <a:solidFill>
                      <a:srgbClr val="7030A0"/>
                    </a:solidFill>
                    <a:latin typeface="Gill Sans MT" panose="020B0502020104020203" pitchFamily="34" charset="0"/>
                  </a:rPr>
                  <a:t>and declines by declines</a:t>
                </a:r>
                <a:endParaRPr lang="en-US" dirty="0">
                  <a:solidFill>
                    <a:srgbClr val="7030A0"/>
                  </a:solidFill>
                  <a:latin typeface="Gill Sans MT" panose="020B0502020104020203" pitchFamily="34" charset="0"/>
                </a:endParaRPr>
              </a:p>
            </p:txBody>
          </p:sp>
        </mc:Choice>
        <mc:Fallback>
          <p:sp>
            <p:nvSpPr>
              <p:cNvPr id="18" name="TextBox 17">
                <a:extLst>
                  <a:ext uri="{FF2B5EF4-FFF2-40B4-BE49-F238E27FC236}">
                    <a16:creationId xmlns:a16="http://schemas.microsoft.com/office/drawing/2014/main" id="{E4C72571-C573-476C-8995-093495FD6E7F}"/>
                  </a:ext>
                </a:extLst>
              </p:cNvPr>
              <p:cNvSpPr txBox="1">
                <a:spLocks noRot="1" noChangeAspect="1" noMove="1" noResize="1" noEditPoints="1" noAdjustHandles="1" noChangeArrowheads="1" noChangeShapeType="1" noTextEdit="1"/>
              </p:cNvSpPr>
              <p:nvPr/>
            </p:nvSpPr>
            <p:spPr>
              <a:xfrm>
                <a:off x="8497598" y="4798825"/>
                <a:ext cx="3700598" cy="757130"/>
              </a:xfrm>
              <a:prstGeom prst="rect">
                <a:avLst/>
              </a:prstGeom>
              <a:blipFill>
                <a:blip r:embed="rId5"/>
                <a:stretch>
                  <a:fillRect l="-1483" t="-11290" b="-12097"/>
                </a:stretch>
              </a:blipFill>
            </p:spPr>
            <p:txBody>
              <a:bodyPr/>
              <a:lstStyle/>
              <a:p>
                <a:r>
                  <a:rPr lang="en-US">
                    <a:noFill/>
                  </a:rPr>
                  <a:t> </a:t>
                </a:r>
              </a:p>
            </p:txBody>
          </p:sp>
        </mc:Fallback>
      </mc:AlternateContent>
    </p:spTree>
    <p:extLst>
      <p:ext uri="{BB962C8B-B14F-4D97-AF65-F5344CB8AC3E}">
        <p14:creationId xmlns:p14="http://schemas.microsoft.com/office/powerpoint/2010/main" val="224425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4FB564-6DAC-44B0-8676-6C8CB47DF45E}"/>
              </a:ext>
            </a:extLst>
          </p:cNvPr>
          <p:cNvPicPr>
            <a:picLocks noChangeAspect="1"/>
          </p:cNvPicPr>
          <p:nvPr/>
        </p:nvPicPr>
        <p:blipFill>
          <a:blip r:embed="rId3"/>
          <a:stretch>
            <a:fillRect/>
          </a:stretch>
        </p:blipFill>
        <p:spPr>
          <a:xfrm>
            <a:off x="1152938" y="1638843"/>
            <a:ext cx="7960101" cy="4514868"/>
          </a:xfrm>
          <a:prstGeom prst="rect">
            <a:avLst/>
          </a:prstGeom>
        </p:spPr>
      </p:pic>
      <p:sp>
        <p:nvSpPr>
          <p:cNvPr id="4" name="Rectangle 3">
            <a:extLst>
              <a:ext uri="{FF2B5EF4-FFF2-40B4-BE49-F238E27FC236}">
                <a16:creationId xmlns:a16="http://schemas.microsoft.com/office/drawing/2014/main" id="{93982CA1-5456-453F-ABE6-A8B2A15F7072}"/>
              </a:ext>
            </a:extLst>
          </p:cNvPr>
          <p:cNvSpPr/>
          <p:nvPr/>
        </p:nvSpPr>
        <p:spPr>
          <a:xfrm>
            <a:off x="1527986" y="6350819"/>
            <a:ext cx="8901486" cy="523220"/>
          </a:xfrm>
          <a:prstGeom prst="rect">
            <a:avLst/>
          </a:prstGeom>
        </p:spPr>
        <p:txBody>
          <a:bodyPr wrap="square">
            <a:spAutoFit/>
          </a:bodyPr>
          <a:lstStyle/>
          <a:p>
            <a:r>
              <a:rPr lang="en-US" sz="1400" dirty="0">
                <a:solidFill>
                  <a:schemeClr val="tx1">
                    <a:lumMod val="50000"/>
                    <a:lumOff val="50000"/>
                  </a:schemeClr>
                </a:solidFill>
                <a:latin typeface="Gill Sans MT"/>
                <a:cs typeface="Arial" panose="020B0604020202020204" pitchFamily="34" charset="0"/>
              </a:rPr>
              <a:t>Source: Zaharia, Masters, Shively &amp; Webb (2020) Measuring Resilience as Asymmetric Mean Reversion. Working Paper, Tufts University.</a:t>
            </a:r>
          </a:p>
        </p:txBody>
      </p:sp>
      <p:sp>
        <p:nvSpPr>
          <p:cNvPr id="5" name="TextBox 4">
            <a:extLst>
              <a:ext uri="{FF2B5EF4-FFF2-40B4-BE49-F238E27FC236}">
                <a16:creationId xmlns:a16="http://schemas.microsoft.com/office/drawing/2014/main" id="{AF691817-C631-4C90-8355-B55CF83A1ECF}"/>
              </a:ext>
            </a:extLst>
          </p:cNvPr>
          <p:cNvSpPr txBox="1"/>
          <p:nvPr/>
        </p:nvSpPr>
        <p:spPr>
          <a:xfrm>
            <a:off x="437322" y="1230996"/>
            <a:ext cx="11754678"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All possible cases</a:t>
            </a:r>
          </a:p>
        </p:txBody>
      </p:sp>
      <p:sp>
        <p:nvSpPr>
          <p:cNvPr id="6" name="Title 6">
            <a:extLst>
              <a:ext uri="{FF2B5EF4-FFF2-40B4-BE49-F238E27FC236}">
                <a16:creationId xmlns:a16="http://schemas.microsoft.com/office/drawing/2014/main" id="{00326511-4A43-4E6C-B845-C2869407757E}"/>
              </a:ext>
            </a:extLst>
          </p:cNvPr>
          <p:cNvSpPr txBox="1">
            <a:spLocks/>
          </p:cNvSpPr>
          <p:nvPr/>
        </p:nvSpPr>
        <p:spPr>
          <a:xfrm>
            <a:off x="0" y="4929480"/>
            <a:ext cx="2381080" cy="5793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a:solidFill>
                  <a:srgbClr val="C00000"/>
                </a:solidFill>
                <a:latin typeface="Gill Sans MT" panose="020B0502020104020203" pitchFamily="34" charset="77"/>
              </a:rPr>
              <a:t>Non-resilience</a:t>
            </a:r>
            <a:endParaRPr lang="en-US" sz="2000" b="1" dirty="0">
              <a:solidFill>
                <a:srgbClr val="C00000"/>
              </a:solidFill>
            </a:endParaRPr>
          </a:p>
        </p:txBody>
      </p:sp>
      <p:sp>
        <p:nvSpPr>
          <p:cNvPr id="7" name="Title 6">
            <a:extLst>
              <a:ext uri="{FF2B5EF4-FFF2-40B4-BE49-F238E27FC236}">
                <a16:creationId xmlns:a16="http://schemas.microsoft.com/office/drawing/2014/main" id="{F6F7600A-1481-4588-965B-13B4F40E586B}"/>
              </a:ext>
            </a:extLst>
          </p:cNvPr>
          <p:cNvSpPr txBox="1">
            <a:spLocks/>
          </p:cNvSpPr>
          <p:nvPr/>
        </p:nvSpPr>
        <p:spPr>
          <a:xfrm>
            <a:off x="8657982" y="2057401"/>
            <a:ext cx="2381080" cy="57935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solidFill>
                  <a:srgbClr val="00682F"/>
                </a:solidFill>
                <a:latin typeface="Gill Sans MT" panose="020B0502020104020203" pitchFamily="34" charset="77"/>
              </a:rPr>
              <a:t>Resilience</a:t>
            </a:r>
            <a:endParaRPr lang="en-US" sz="2000" b="1" dirty="0">
              <a:solidFill>
                <a:srgbClr val="00682F"/>
              </a:solidFill>
            </a:endParaRPr>
          </a:p>
        </p:txBody>
      </p:sp>
      <p:sp>
        <p:nvSpPr>
          <p:cNvPr id="8" name="Rectangle 7">
            <a:extLst>
              <a:ext uri="{FF2B5EF4-FFF2-40B4-BE49-F238E27FC236}">
                <a16:creationId xmlns:a16="http://schemas.microsoft.com/office/drawing/2014/main" id="{E379E573-E76C-40A9-A3C6-EB3A3581C771}"/>
              </a:ext>
            </a:extLst>
          </p:cNvPr>
          <p:cNvSpPr/>
          <p:nvPr/>
        </p:nvSpPr>
        <p:spPr>
          <a:xfrm>
            <a:off x="8328735" y="5511390"/>
            <a:ext cx="1937242" cy="400110"/>
          </a:xfrm>
          <a:prstGeom prst="rect">
            <a:avLst/>
          </a:prstGeom>
          <a:ln w="19050">
            <a:noFill/>
          </a:ln>
        </p:spPr>
        <p:txBody>
          <a:bodyPr wrap="square">
            <a:spAutoFit/>
          </a:bodyPr>
          <a:lstStyle/>
          <a:p>
            <a:r>
              <a:rPr lang="en-US" sz="2000" b="1" dirty="0">
                <a:solidFill>
                  <a:srgbClr val="7030A0"/>
                </a:solidFill>
                <a:latin typeface="Gill Sans MT" panose="020B0502020104020203" pitchFamily="34" charset="77"/>
                <a:ea typeface="+mj-ea"/>
                <a:cs typeface="+mj-cs"/>
              </a:rPr>
              <a:t>Momentum</a:t>
            </a:r>
          </a:p>
        </p:txBody>
      </p:sp>
    </p:spTree>
    <p:extLst>
      <p:ext uri="{BB962C8B-B14F-4D97-AF65-F5344CB8AC3E}">
        <p14:creationId xmlns:p14="http://schemas.microsoft.com/office/powerpoint/2010/main" val="154807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E8C72-8E2A-4CC6-9C62-BD602DB8CD79}"/>
              </a:ext>
            </a:extLst>
          </p:cNvPr>
          <p:cNvSpPr/>
          <p:nvPr/>
        </p:nvSpPr>
        <p:spPr>
          <a:xfrm>
            <a:off x="1840467" y="1754216"/>
            <a:ext cx="7578547" cy="4939814"/>
          </a:xfrm>
          <a:prstGeom prst="rect">
            <a:avLst/>
          </a:prstGeom>
        </p:spPr>
        <p:txBody>
          <a:bodyPr wrap="square">
            <a:spAutoFit/>
          </a:bodyPr>
          <a:lstStyle/>
          <a:p>
            <a:pPr>
              <a:spcBef>
                <a:spcPts val="600"/>
              </a:spcBef>
              <a:spcAft>
                <a:spcPts val="600"/>
              </a:spcAft>
            </a:pPr>
            <a:r>
              <a:rPr lang="en-US" sz="2000" b="1" u="sng">
                <a:latin typeface="Gill Sans MT" panose="020B0502020104020203" pitchFamily="34" charset="0"/>
              </a:rPr>
              <a:t>Data sources:</a:t>
            </a:r>
          </a:p>
          <a:p>
            <a:r>
              <a:rPr lang="en-US" sz="2000">
                <a:latin typeface="Gill Sans MT" panose="020B0502020104020203" pitchFamily="34" charset="0"/>
              </a:rPr>
              <a:t>Nepal: PoSHAN survey (Klemm et al. 2018)</a:t>
            </a:r>
            <a:br>
              <a:rPr lang="en-US" sz="2000">
                <a:latin typeface="Gill Sans MT" panose="020B0502020104020203" pitchFamily="34" charset="0"/>
              </a:rPr>
            </a:br>
            <a:r>
              <a:rPr lang="en-US" sz="2000">
                <a:latin typeface="Gill Sans MT" panose="020B0502020104020203" pitchFamily="34" charset="0"/>
              </a:rPr>
              <a:t>Bangladesh: BAHNR survey</a:t>
            </a:r>
          </a:p>
          <a:p>
            <a:r>
              <a:rPr lang="en-US" sz="2000">
                <a:latin typeface="Gill Sans MT" panose="020B0502020104020203" pitchFamily="34" charset="0"/>
              </a:rPr>
              <a:t>Uganda: Uganda panel survey</a:t>
            </a:r>
          </a:p>
          <a:p>
            <a:pPr>
              <a:spcBef>
                <a:spcPts val="600"/>
              </a:spcBef>
              <a:spcAft>
                <a:spcPts val="600"/>
              </a:spcAft>
            </a:pPr>
            <a:r>
              <a:rPr lang="en-US" sz="2000" b="1" u="sng">
                <a:latin typeface="Gill Sans MT" panose="020B0502020104020203" pitchFamily="34" charset="0"/>
              </a:rPr>
              <a:t>Populations</a:t>
            </a:r>
          </a:p>
          <a:p>
            <a:r>
              <a:rPr lang="en-US" sz="2000">
                <a:latin typeface="Gill Sans MT" panose="020B0502020104020203" pitchFamily="34" charset="0"/>
              </a:rPr>
              <a:t>Women (13 to 47 years old) and children (2 to 5 years old)</a:t>
            </a:r>
          </a:p>
          <a:p>
            <a:pPr>
              <a:spcBef>
                <a:spcPts val="600"/>
              </a:spcBef>
              <a:spcAft>
                <a:spcPts val="600"/>
              </a:spcAft>
            </a:pPr>
            <a:r>
              <a:rPr lang="en-US" sz="2000" b="1" u="sng">
                <a:latin typeface="Gill Sans MT" panose="020B0502020104020203" pitchFamily="34" charset="0"/>
              </a:rPr>
              <a:t>Outcomes</a:t>
            </a:r>
            <a:endParaRPr lang="en-US" sz="2000" b="1" u="sng" dirty="0">
              <a:latin typeface="Gill Sans MT" panose="020B0502020104020203" pitchFamily="34" charset="0"/>
            </a:endParaRPr>
          </a:p>
          <a:p>
            <a:r>
              <a:rPr lang="en-US" sz="2000" dirty="0">
                <a:latin typeface="Gill Sans MT" panose="020B0502020104020203" pitchFamily="34" charset="0"/>
              </a:rPr>
              <a:t>Dietary diversity scores (DDS) from 7-day and 24-hour diet recalls</a:t>
            </a:r>
          </a:p>
          <a:p>
            <a:r>
              <a:rPr lang="en-US" sz="2000" dirty="0">
                <a:latin typeface="Gill Sans MT" panose="020B0502020104020203" pitchFamily="34" charset="0"/>
              </a:rPr>
              <a:t>Women’s Body Mass Index (BMI) </a:t>
            </a:r>
          </a:p>
          <a:p>
            <a:r>
              <a:rPr lang="en-US" sz="2000" dirty="0">
                <a:latin typeface="Gill Sans MT" panose="020B0502020104020203" pitchFamily="34" charset="0"/>
              </a:rPr>
              <a:t>Children’s weight-for-height z-score (</a:t>
            </a:r>
            <a:r>
              <a:rPr lang="en-US" sz="2000" dirty="0" err="1">
                <a:latin typeface="Gill Sans MT" panose="020B0502020104020203" pitchFamily="34" charset="0"/>
              </a:rPr>
              <a:t>WHZ</a:t>
            </a:r>
            <a:r>
              <a:rPr lang="en-US" sz="2000" dirty="0">
                <a:latin typeface="Gill Sans MT" panose="020B0502020104020203" pitchFamily="34" charset="0"/>
              </a:rPr>
              <a:t>)</a:t>
            </a:r>
          </a:p>
          <a:p>
            <a:pPr>
              <a:spcBef>
                <a:spcPts val="600"/>
              </a:spcBef>
              <a:spcAft>
                <a:spcPts val="600"/>
              </a:spcAft>
            </a:pPr>
            <a:r>
              <a:rPr lang="en-US" sz="2000" b="1" u="sng">
                <a:latin typeface="Gill Sans MT" panose="020B0502020104020203" pitchFamily="34" charset="0"/>
              </a:rPr>
              <a:t>Location &amp; time</a:t>
            </a:r>
            <a:endParaRPr lang="en-US" sz="2000" b="1" u="sng" dirty="0">
              <a:latin typeface="Gill Sans MT" panose="020B0502020104020203" pitchFamily="34" charset="0"/>
            </a:endParaRPr>
          </a:p>
          <a:p>
            <a:r>
              <a:rPr lang="en-US" sz="2000" dirty="0">
                <a:latin typeface="Gill Sans MT" panose="020B0502020104020203" pitchFamily="34" charset="0"/>
              </a:rPr>
              <a:t>Nepal: </a:t>
            </a:r>
            <a:r>
              <a:rPr lang="en-US" sz="2000" dirty="0" err="1">
                <a:latin typeface="Gill Sans MT" panose="020B0502020104020203" pitchFamily="34" charset="0"/>
              </a:rPr>
              <a:t>Terai</a:t>
            </a:r>
            <a:r>
              <a:rPr lang="en-US" sz="2000" dirty="0">
                <a:latin typeface="Gill Sans MT" panose="020B0502020104020203" pitchFamily="34" charset="0"/>
              </a:rPr>
              <a:t> region, 2013-2016 (yearly)</a:t>
            </a:r>
            <a:br>
              <a:rPr lang="en-US" sz="2000" dirty="0">
                <a:latin typeface="Gill Sans MT" panose="020B0502020104020203" pitchFamily="34" charset="0"/>
              </a:rPr>
            </a:br>
            <a:r>
              <a:rPr lang="en-US" sz="2000" dirty="0">
                <a:latin typeface="Gill Sans MT" panose="020B0502020104020203" pitchFamily="34" charset="0"/>
              </a:rPr>
              <a:t>Bangladesh: Feed the Future Zone of Influence, </a:t>
            </a:r>
            <a:r>
              <a:rPr lang="en-US" sz="2000">
                <a:latin typeface="Gill Sans MT" panose="020B0502020104020203" pitchFamily="34" charset="0"/>
              </a:rPr>
              <a:t>2016-2017 (bi-annual</a:t>
            </a:r>
            <a:r>
              <a:rPr lang="en-US" sz="2000" dirty="0">
                <a:latin typeface="Gill Sans MT" panose="020B0502020104020203" pitchFamily="34" charset="0"/>
              </a:rPr>
              <a:t>)</a:t>
            </a:r>
          </a:p>
          <a:p>
            <a:r>
              <a:rPr lang="en-US" sz="2000" dirty="0">
                <a:latin typeface="Gill Sans MT" panose="020B0502020104020203" pitchFamily="34" charset="0"/>
              </a:rPr>
              <a:t>Uganda: six districts from N and SW Uganda, 2012-2016 (</a:t>
            </a:r>
            <a:r>
              <a:rPr lang="en-US" sz="2000">
                <a:latin typeface="Gill Sans MT" panose="020B0502020104020203" pitchFamily="34" charset="0"/>
              </a:rPr>
              <a:t>biennial)</a:t>
            </a:r>
            <a:endParaRPr lang="en-US" sz="2000" dirty="0">
              <a:latin typeface="Gill Sans MT" panose="020B0502020104020203" pitchFamily="34" charset="0"/>
            </a:endParaRPr>
          </a:p>
        </p:txBody>
      </p:sp>
      <p:sp>
        <p:nvSpPr>
          <p:cNvPr id="6" name="TextBox 5">
            <a:extLst>
              <a:ext uri="{FF2B5EF4-FFF2-40B4-BE49-F238E27FC236}">
                <a16:creationId xmlns:a16="http://schemas.microsoft.com/office/drawing/2014/main" id="{AC9D4E4E-84F5-4FB7-9F8F-4CD3583CF13B}"/>
              </a:ext>
            </a:extLst>
          </p:cNvPr>
          <p:cNvSpPr txBox="1"/>
          <p:nvPr/>
        </p:nvSpPr>
        <p:spPr>
          <a:xfrm>
            <a:off x="437322" y="1230996"/>
            <a:ext cx="11754678"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Data for pilot tests</a:t>
            </a:r>
          </a:p>
        </p:txBody>
      </p:sp>
    </p:spTree>
    <p:extLst>
      <p:ext uri="{BB962C8B-B14F-4D97-AF65-F5344CB8AC3E}">
        <p14:creationId xmlns:p14="http://schemas.microsoft.com/office/powerpoint/2010/main" val="153260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graphicFrame>
            <p:nvGraphicFramePr>
              <p:cNvPr id="8" name="Table 7">
                <a:extLst>
                  <a:ext uri="{FF2B5EF4-FFF2-40B4-BE49-F238E27FC236}">
                    <a16:creationId xmlns:a16="http://schemas.microsoft.com/office/drawing/2014/main" id="{F480FE7D-C48E-4B00-9B14-EA8054499CDB}"/>
                  </a:ext>
                </a:extLst>
              </p:cNvPr>
              <p:cNvGraphicFramePr>
                <a:graphicFrameLocks noGrp="1"/>
              </p:cNvGraphicFramePr>
              <p:nvPr>
                <p:extLst>
                  <p:ext uri="{D42A27DB-BD31-4B8C-83A1-F6EECF244321}">
                    <p14:modId xmlns:p14="http://schemas.microsoft.com/office/powerpoint/2010/main" val="1468969937"/>
                  </p:ext>
                </p:extLst>
              </p:nvPr>
            </p:nvGraphicFramePr>
            <p:xfrm>
              <a:off x="432998" y="2044860"/>
              <a:ext cx="5830536" cy="3804908"/>
            </p:xfrm>
            <a:graphic>
              <a:graphicData uri="http://schemas.openxmlformats.org/drawingml/2006/table">
                <a:tbl>
                  <a:tblPr firstRow="1">
                    <a:tableStyleId>{7DF18680-E054-41AD-8BC1-D1AEF772440D}</a:tableStyleId>
                  </a:tblPr>
                  <a:tblGrid>
                    <a:gridCol w="2943900">
                      <a:extLst>
                        <a:ext uri="{9D8B030D-6E8A-4147-A177-3AD203B41FA5}">
                          <a16:colId xmlns:a16="http://schemas.microsoft.com/office/drawing/2014/main" val="179459243"/>
                        </a:ext>
                      </a:extLst>
                    </a:gridCol>
                    <a:gridCol w="1165412">
                      <a:extLst>
                        <a:ext uri="{9D8B030D-6E8A-4147-A177-3AD203B41FA5}">
                          <a16:colId xmlns:a16="http://schemas.microsoft.com/office/drawing/2014/main" val="2992793782"/>
                        </a:ext>
                      </a:extLst>
                    </a:gridCol>
                    <a:gridCol w="1721224">
                      <a:extLst>
                        <a:ext uri="{9D8B030D-6E8A-4147-A177-3AD203B41FA5}">
                          <a16:colId xmlns:a16="http://schemas.microsoft.com/office/drawing/2014/main" val="2983907689"/>
                        </a:ext>
                      </a:extLst>
                    </a:gridCol>
                  </a:tblGrid>
                  <a:tr h="716429">
                    <a:tc>
                      <a:txBody>
                        <a:bodyPr/>
                        <a:lstStyle/>
                        <a:p>
                          <a:r>
                            <a:rPr lang="en-US" sz="2000" b="1" i="0" dirty="0">
                              <a:solidFill>
                                <a:schemeClr val="bg1"/>
                              </a:solidFill>
                              <a:latin typeface="Gill Sans MT" panose="020B0502020104020203" pitchFamily="34" charset="77"/>
                            </a:rPr>
                            <a:t>Outcome</a:t>
                          </a:r>
                        </a:p>
                      </a:txBody>
                      <a:tcPr anchor="ctr">
                        <a:solidFill>
                          <a:srgbClr val="4799B5"/>
                        </a:solidFill>
                      </a:tcPr>
                    </a:tc>
                    <a:tc gridSpan="2">
                      <a:txBody>
                        <a:bodyPr/>
                        <a:lstStyle/>
                        <a:p>
                          <a:pPr algn="l"/>
                          <a:r>
                            <a:rPr lang="en-US" sz="2000" b="1" dirty="0">
                              <a:solidFill>
                                <a:schemeClr val="bg1"/>
                              </a:solidFill>
                            </a:rPr>
                            <a:t>Reverting tendency of declines </a:t>
                          </a:r>
                          <a14:m>
                            <m:oMath xmlns:m="http://schemas.openxmlformats.org/officeDocument/2006/math">
                              <m:r>
                                <a:rPr lang="en-US" sz="2000" b="1" i="0" smtClean="0">
                                  <a:solidFill>
                                    <a:schemeClr val="bg1"/>
                                  </a:solidFill>
                                  <a:latin typeface="Cambria Math" panose="02040503050406030204" pitchFamily="18" charset="0"/>
                                </a:rPr>
                                <m:t>(</m:t>
                              </m:r>
                              <m:sSup>
                                <m:sSupPr>
                                  <m:ctrlPr>
                                    <a:rPr lang="en-US" sz="2000" b="1" i="1" smtClean="0">
                                      <a:solidFill>
                                        <a:schemeClr val="bg1"/>
                                      </a:solidFill>
                                      <a:latin typeface="Cambria Math" panose="02040503050406030204" pitchFamily="18" charset="0"/>
                                    </a:rPr>
                                  </m:ctrlPr>
                                </m:sSupPr>
                                <m:e>
                                  <m:r>
                                    <a:rPr lang="en-US" sz="2000" b="1" i="1" smtClean="0">
                                      <a:solidFill>
                                        <a:schemeClr val="bg1"/>
                                      </a:solidFill>
                                      <a:latin typeface="Cambria Math" panose="02040503050406030204" pitchFamily="18" charset="0"/>
                                      <a:ea typeface="Cambria Math" panose="02040503050406030204" pitchFamily="18" charset="0"/>
                                    </a:rPr>
                                    <m:t>𝝆</m:t>
                                  </m:r>
                                </m:e>
                                <m:sup>
                                  <m:r>
                                    <a:rPr lang="en-US" sz="2000" b="1" i="1" smtClean="0">
                                      <a:solidFill>
                                        <a:schemeClr val="bg1"/>
                                      </a:solidFill>
                                      <a:latin typeface="Cambria Math" panose="02040503050406030204" pitchFamily="18" charset="0"/>
                                    </a:rPr>
                                    <m:t>−</m:t>
                                  </m:r>
                                </m:sup>
                              </m:sSup>
                              <m:r>
                                <a:rPr lang="en-US" sz="2000" b="1" i="1" smtClean="0">
                                  <a:solidFill>
                                    <a:schemeClr val="bg1"/>
                                  </a:solidFill>
                                  <a:latin typeface="Cambria Math" panose="02040503050406030204" pitchFamily="18" charset="0"/>
                                </a:rPr>
                                <m:t>)</m:t>
                              </m:r>
                            </m:oMath>
                          </a14:m>
                          <a:endParaRPr lang="en-US" sz="2000" b="1" dirty="0">
                            <a:solidFill>
                              <a:schemeClr val="bg1"/>
                            </a:solidFill>
                            <a:latin typeface="Gill Sans MT" panose="020B0502020104020203" pitchFamily="34" charset="77"/>
                          </a:endParaRPr>
                        </a:p>
                      </a:txBody>
                      <a:tcPr anchor="ctr">
                        <a:solidFill>
                          <a:srgbClr val="4799B5"/>
                        </a:solidFill>
                      </a:tcPr>
                    </a:tc>
                    <a:tc hMerge="1">
                      <a:txBody>
                        <a:bodyPr/>
                        <a:lstStyle/>
                        <a:p>
                          <a:pPr algn="l"/>
                          <a:endParaRPr lang="en-US" sz="2400" b="1" dirty="0">
                            <a:solidFill>
                              <a:schemeClr val="bg1"/>
                            </a:solidFill>
                            <a:latin typeface="Gill Sans MT" panose="020B0502020104020203" pitchFamily="34" charset="77"/>
                          </a:endParaRPr>
                        </a:p>
                      </a:txBody>
                      <a:tcPr anchor="ctr">
                        <a:solidFill>
                          <a:srgbClr val="4799B5"/>
                        </a:solidFill>
                      </a:tcPr>
                    </a:tc>
                    <a:extLst>
                      <a:ext uri="{0D108BD9-81ED-4DB2-BD59-A6C34878D82A}">
                        <a16:rowId xmlns:a16="http://schemas.microsoft.com/office/drawing/2014/main" val="2164016457"/>
                      </a:ext>
                    </a:extLst>
                  </a:tr>
                  <a:tr h="466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a:latin typeface="Gill Sans MT" panose="020B0502020104020203" pitchFamily="34" charset="0"/>
                            </a:rPr>
                            <a:t>Nepal</a:t>
                          </a:r>
                          <a:endParaRPr lang="en-US" sz="2000" b="1" i="0" u="sng">
                            <a:solidFill>
                              <a:srgbClr val="4799B5"/>
                            </a:solidFill>
                            <a:latin typeface="Gill Sans MT" panose="020B0502020104020203" pitchFamily="34" charset="0"/>
                          </a:endParaRPr>
                        </a:p>
                      </a:txBody>
                      <a:tcPr anchor="ctr">
                        <a:solidFill>
                          <a:srgbClr val="B5D6E2"/>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ctr">
                        <a:solidFill>
                          <a:srgbClr val="B5D6E2"/>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ctr">
                        <a:solidFill>
                          <a:srgbClr val="B5D6E2"/>
                        </a:solidFill>
                      </a:tcPr>
                    </a:tc>
                    <a:extLst>
                      <a:ext uri="{0D108BD9-81ED-4DB2-BD59-A6C34878D82A}">
                        <a16:rowId xmlns:a16="http://schemas.microsoft.com/office/drawing/2014/main" val="95037856"/>
                      </a:ext>
                    </a:extLst>
                  </a:tr>
                  <a:tr h="466754">
                    <a:tc>
                      <a:txBody>
                        <a:bodyPr/>
                        <a:lstStyle/>
                        <a:p>
                          <a:pPr algn="l"/>
                          <a:r>
                            <a:rPr lang="en-US" sz="2000" b="1" i="0" dirty="0">
                              <a:solidFill>
                                <a:schemeClr val="tx1"/>
                              </a:solidFill>
                              <a:latin typeface="Gill Sans MT" panose="020B0502020104020203" pitchFamily="34" charset="0"/>
                            </a:rPr>
                            <a:t>Women’s weekly DDS</a:t>
                          </a:r>
                        </a:p>
                      </a:txBody>
                      <a:tcPr anchor="ctr">
                        <a:solidFill>
                          <a:schemeClr val="accent3">
                            <a:lumMod val="75000"/>
                            <a:alpha val="35000"/>
                          </a:schemeClr>
                        </a:solidFill>
                      </a:tcPr>
                    </a:tc>
                    <a:tc>
                      <a:txBody>
                        <a:bodyPr/>
                        <a:lstStyle/>
                        <a:p>
                          <a:pPr algn="l" fontAlgn="b"/>
                          <a:r>
                            <a:rPr lang="en-US" sz="2000" b="0" i="0" u="none" strike="noStrike" dirty="0">
                              <a:solidFill>
                                <a:srgbClr val="000000"/>
                              </a:solidFill>
                              <a:effectLst/>
                              <a:latin typeface="Gill Sans MT" panose="020B0502020104020203" pitchFamily="34" charset="0"/>
                            </a:rPr>
                            <a:t>  -0.36***</a:t>
                          </a:r>
                        </a:p>
                      </a:txBody>
                      <a:tcPr marL="9525" marR="9525" marT="9525" marB="0" anchor="ctr">
                        <a:solidFill>
                          <a:schemeClr val="accent3">
                            <a:lumMod val="75000"/>
                            <a:alpha val="35000"/>
                          </a:schemeClr>
                        </a:solidFill>
                      </a:tcPr>
                    </a:tc>
                    <a:tc>
                      <a:txBody>
                        <a:bodyPr/>
                        <a:lstStyle/>
                        <a:p>
                          <a:pPr algn="l" fontAlgn="b"/>
                          <a:r>
                            <a:rPr lang="en-US" sz="2000" b="0" i="0" u="none" strike="noStrike" dirty="0">
                              <a:solidFill>
                                <a:srgbClr val="000000"/>
                              </a:solidFill>
                              <a:effectLst/>
                              <a:latin typeface="Gill Sans MT" panose="020B0502020104020203" pitchFamily="34" charset="0"/>
                            </a:rPr>
                            <a:t>Reversal</a:t>
                          </a:r>
                        </a:p>
                      </a:txBody>
                      <a:tcPr marL="9525" marR="9525" marT="9525" marB="0" anchor="ctr">
                        <a:solidFill>
                          <a:schemeClr val="accent3">
                            <a:lumMod val="75000"/>
                            <a:alpha val="35000"/>
                          </a:schemeClr>
                        </a:solidFill>
                      </a:tcPr>
                    </a:tc>
                    <a:extLst>
                      <a:ext uri="{0D108BD9-81ED-4DB2-BD59-A6C34878D82A}">
                        <a16:rowId xmlns:a16="http://schemas.microsoft.com/office/drawing/2014/main" val="3330038546"/>
                      </a:ext>
                    </a:extLst>
                  </a:tr>
                  <a:tr h="45454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weekly DDS</a:t>
                          </a:r>
                        </a:p>
                      </a:txBody>
                      <a:tcPr anchor="ctr">
                        <a:solidFill>
                          <a:schemeClr val="accent3">
                            <a:lumMod val="75000"/>
                            <a:alpha val="35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-0.54***</a:t>
                          </a:r>
                        </a:p>
                      </a:txBody>
                      <a:tcPr marL="9525" marR="9525" marT="9525" marB="0" anchor="ctr">
                        <a:solidFill>
                          <a:schemeClr val="accent3">
                            <a:lumMod val="75000"/>
                            <a:alpha val="35000"/>
                          </a:schemeClr>
                        </a:solidFill>
                      </a:tcP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Gill Sans MT" panose="020B0502020104020203" pitchFamily="34" charset="0"/>
                            </a:rPr>
                            <a:t>Reversal</a:t>
                          </a:r>
                        </a:p>
                      </a:txBody>
                      <a:tcPr marL="9525" marR="9525" marT="9525" marB="0" anchor="ctr">
                        <a:solidFill>
                          <a:schemeClr val="accent3">
                            <a:lumMod val="75000"/>
                            <a:alpha val="35000"/>
                          </a:schemeClr>
                        </a:solidFill>
                      </a:tcPr>
                    </a:tc>
                    <a:extLst>
                      <a:ext uri="{0D108BD9-81ED-4DB2-BD59-A6C34878D82A}">
                        <a16:rowId xmlns:a16="http://schemas.microsoft.com/office/drawing/2014/main" val="2704746308"/>
                      </a:ext>
                    </a:extLst>
                  </a:tr>
                  <a:tr h="44527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Women’s daily DDS</a:t>
                          </a:r>
                        </a:p>
                      </a:txBody>
                      <a:tcPr anchor="ctr"/>
                    </a:tc>
                    <a:tc>
                      <a:txBody>
                        <a:bodyPr/>
                        <a:lstStyle/>
                        <a:p>
                          <a:pPr algn="l" fontAlgn="b"/>
                          <a:r>
                            <a:rPr lang="en-US" sz="2000" b="0" i="0" u="none" strike="noStrike" dirty="0">
                              <a:solidFill>
                                <a:srgbClr val="000000"/>
                              </a:solidFill>
                              <a:effectLst/>
                              <a:latin typeface="Gill Sans MT" panose="020B0502020104020203" pitchFamily="34" charset="0"/>
                            </a:rPr>
                            <a:t>  -0.03  </a:t>
                          </a:r>
                        </a:p>
                      </a:txBody>
                      <a:tcPr marL="9525" marR="9525" marT="9525" marB="0" anchor="ctr"/>
                    </a:tc>
                    <a:tc>
                      <a:txBody>
                        <a:bodyPr/>
                        <a:lstStyle/>
                        <a:p>
                          <a:pPr algn="l" fontAlgn="b"/>
                          <a:r>
                            <a:rPr lang="en-US" sz="2000" b="0" i="0" u="none" strike="noStrike" dirty="0">
                              <a:solidFill>
                                <a:srgbClr val="000000"/>
                              </a:solidFill>
                              <a:effectLst/>
                              <a:latin typeface="Gill Sans MT" panose="020B0502020104020203" pitchFamily="34" charset="0"/>
                            </a:rPr>
                            <a:t>Random walk</a:t>
                          </a:r>
                        </a:p>
                      </a:txBody>
                      <a:tcPr marL="9525" marR="9525" marT="9525" marB="0" anchor="ctr"/>
                    </a:tc>
                    <a:extLst>
                      <a:ext uri="{0D108BD9-81ED-4DB2-BD59-A6C34878D82A}">
                        <a16:rowId xmlns:a16="http://schemas.microsoft.com/office/drawing/2014/main" val="2083310256"/>
                      </a:ext>
                    </a:extLst>
                  </a:tr>
                  <a:tr h="44527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daily DDS</a:t>
                          </a:r>
                        </a:p>
                      </a:txBody>
                      <a:tcPr anchor="ct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-0.03</a:t>
                          </a:r>
                        </a:p>
                      </a:txBody>
                      <a:tcPr marL="9525" marR="9525" marT="9525" marB="0" anchor="ct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Random walk</a:t>
                          </a:r>
                        </a:p>
                      </a:txBody>
                      <a:tcPr marL="9525" marR="9525" marT="9525" marB="0" anchor="ctr"/>
                    </a:tc>
                    <a:extLst>
                      <a:ext uri="{0D108BD9-81ED-4DB2-BD59-A6C34878D82A}">
                        <a16:rowId xmlns:a16="http://schemas.microsoft.com/office/drawing/2014/main" val="3256996816"/>
                      </a:ext>
                    </a:extLst>
                  </a:tr>
                  <a:tr h="40493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Women’s BMI</a:t>
                          </a:r>
                        </a:p>
                      </a:txBody>
                      <a:tcPr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0.40***</a:t>
                          </a:r>
                        </a:p>
                      </a:txBody>
                      <a:tcPr marL="9525" marR="9525" marT="9525" marB="0"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Momentum</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712023312"/>
                      </a:ext>
                    </a:extLst>
                  </a:tr>
                  <a:tr h="40493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a:t>
                          </a:r>
                          <a:r>
                            <a:rPr lang="en-US" sz="2000" b="1" i="0" dirty="0" err="1">
                              <a:solidFill>
                                <a:schemeClr val="tx1"/>
                              </a:solidFill>
                              <a:latin typeface="Gill Sans MT" panose="020B0502020104020203" pitchFamily="34" charset="0"/>
                            </a:rPr>
                            <a:t>WHZ</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0.19***</a:t>
                          </a:r>
                        </a:p>
                      </a:txBody>
                      <a:tcPr marL="9525" marR="9525" marT="9525" marB="0" anchor="ctr">
                        <a:solidFill>
                          <a:schemeClr val="accent2">
                            <a:lumMod val="20000"/>
                            <a:lumOff val="80000"/>
                          </a:schemeClr>
                        </a:solidFill>
                      </a:tcP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Gill Sans MT" panose="020B0502020104020203" pitchFamily="34" charset="0"/>
                              <a:ea typeface="+mn-ea"/>
                              <a:cs typeface="+mn-cs"/>
                            </a:rPr>
                            <a:t>Momentum</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697458382"/>
                      </a:ext>
                    </a:extLst>
                  </a:tr>
                </a:tbl>
              </a:graphicData>
            </a:graphic>
          </p:graphicFrame>
        </mc:Choice>
        <mc:Fallback>
          <p:graphicFrame>
            <p:nvGraphicFramePr>
              <p:cNvPr id="8" name="Table 7">
                <a:extLst>
                  <a:ext uri="{FF2B5EF4-FFF2-40B4-BE49-F238E27FC236}">
                    <a16:creationId xmlns:a16="http://schemas.microsoft.com/office/drawing/2014/main" id="{F480FE7D-C48E-4B00-9B14-EA8054499CDB}"/>
                  </a:ext>
                </a:extLst>
              </p:cNvPr>
              <p:cNvGraphicFramePr>
                <a:graphicFrameLocks noGrp="1"/>
              </p:cNvGraphicFramePr>
              <p:nvPr>
                <p:extLst>
                  <p:ext uri="{D42A27DB-BD31-4B8C-83A1-F6EECF244321}">
                    <p14:modId xmlns:p14="http://schemas.microsoft.com/office/powerpoint/2010/main" val="1468969937"/>
                  </p:ext>
                </p:extLst>
              </p:nvPr>
            </p:nvGraphicFramePr>
            <p:xfrm>
              <a:off x="432998" y="2044860"/>
              <a:ext cx="5830536" cy="3804908"/>
            </p:xfrm>
            <a:graphic>
              <a:graphicData uri="http://schemas.openxmlformats.org/drawingml/2006/table">
                <a:tbl>
                  <a:tblPr firstRow="1">
                    <a:tableStyleId>{7DF18680-E054-41AD-8BC1-D1AEF772440D}</a:tableStyleId>
                  </a:tblPr>
                  <a:tblGrid>
                    <a:gridCol w="2943900">
                      <a:extLst>
                        <a:ext uri="{9D8B030D-6E8A-4147-A177-3AD203B41FA5}">
                          <a16:colId xmlns:a16="http://schemas.microsoft.com/office/drawing/2014/main" val="179459243"/>
                        </a:ext>
                      </a:extLst>
                    </a:gridCol>
                    <a:gridCol w="1165412">
                      <a:extLst>
                        <a:ext uri="{9D8B030D-6E8A-4147-A177-3AD203B41FA5}">
                          <a16:colId xmlns:a16="http://schemas.microsoft.com/office/drawing/2014/main" val="2992793782"/>
                        </a:ext>
                      </a:extLst>
                    </a:gridCol>
                    <a:gridCol w="1721224">
                      <a:extLst>
                        <a:ext uri="{9D8B030D-6E8A-4147-A177-3AD203B41FA5}">
                          <a16:colId xmlns:a16="http://schemas.microsoft.com/office/drawing/2014/main" val="2983907689"/>
                        </a:ext>
                      </a:extLst>
                    </a:gridCol>
                  </a:tblGrid>
                  <a:tr h="716429">
                    <a:tc>
                      <a:txBody>
                        <a:bodyPr/>
                        <a:lstStyle/>
                        <a:p>
                          <a:r>
                            <a:rPr lang="en-US" sz="2000" b="1" i="0" dirty="0">
                              <a:solidFill>
                                <a:schemeClr val="bg1"/>
                              </a:solidFill>
                              <a:latin typeface="Gill Sans MT" panose="020B0502020104020203" pitchFamily="34" charset="77"/>
                            </a:rPr>
                            <a:t>Outcome</a:t>
                          </a:r>
                        </a:p>
                      </a:txBody>
                      <a:tcPr anchor="ctr">
                        <a:solidFill>
                          <a:srgbClr val="4799B5"/>
                        </a:solidFill>
                      </a:tcPr>
                    </a:tc>
                    <a:tc gridSpan="2">
                      <a:txBody>
                        <a:bodyPr/>
                        <a:lstStyle/>
                        <a:p>
                          <a:endParaRPr lang="en-US"/>
                        </a:p>
                      </a:txBody>
                      <a:tcPr anchor="ctr">
                        <a:blipFill>
                          <a:blip r:embed="rId2"/>
                          <a:stretch>
                            <a:fillRect l="-102321" t="-3390" r="-844" b="-444915"/>
                          </a:stretch>
                        </a:blipFill>
                      </a:tcPr>
                    </a:tc>
                    <a:tc hMerge="1">
                      <a:txBody>
                        <a:bodyPr/>
                        <a:lstStyle/>
                        <a:p>
                          <a:pPr algn="l"/>
                          <a:endParaRPr lang="en-US" sz="2400" b="1" dirty="0">
                            <a:solidFill>
                              <a:schemeClr val="bg1"/>
                            </a:solidFill>
                            <a:latin typeface="Gill Sans MT" panose="020B0502020104020203" pitchFamily="34" charset="77"/>
                          </a:endParaRPr>
                        </a:p>
                      </a:txBody>
                      <a:tcPr anchor="ctr">
                        <a:solidFill>
                          <a:srgbClr val="4799B5"/>
                        </a:solidFill>
                      </a:tcPr>
                    </a:tc>
                    <a:extLst>
                      <a:ext uri="{0D108BD9-81ED-4DB2-BD59-A6C34878D82A}">
                        <a16:rowId xmlns:a16="http://schemas.microsoft.com/office/drawing/2014/main" val="2164016457"/>
                      </a:ext>
                    </a:extLst>
                  </a:tr>
                  <a:tr h="46675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u="sng">
                              <a:latin typeface="Gill Sans MT" panose="020B0502020104020203" pitchFamily="34" charset="0"/>
                            </a:rPr>
                            <a:t>Nepal</a:t>
                          </a:r>
                          <a:endParaRPr lang="en-US" sz="2000" b="1" i="0" u="sng">
                            <a:solidFill>
                              <a:srgbClr val="4799B5"/>
                            </a:solidFill>
                            <a:latin typeface="Gill Sans MT" panose="020B0502020104020203" pitchFamily="34" charset="0"/>
                          </a:endParaRPr>
                        </a:p>
                      </a:txBody>
                      <a:tcPr anchor="ctr">
                        <a:solidFill>
                          <a:srgbClr val="B5D6E2"/>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ctr">
                        <a:solidFill>
                          <a:srgbClr val="B5D6E2"/>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ctr">
                        <a:solidFill>
                          <a:srgbClr val="B5D6E2"/>
                        </a:solidFill>
                      </a:tcPr>
                    </a:tc>
                    <a:extLst>
                      <a:ext uri="{0D108BD9-81ED-4DB2-BD59-A6C34878D82A}">
                        <a16:rowId xmlns:a16="http://schemas.microsoft.com/office/drawing/2014/main" val="95037856"/>
                      </a:ext>
                    </a:extLst>
                  </a:tr>
                  <a:tr h="466754">
                    <a:tc>
                      <a:txBody>
                        <a:bodyPr/>
                        <a:lstStyle/>
                        <a:p>
                          <a:pPr algn="l"/>
                          <a:r>
                            <a:rPr lang="en-US" sz="2000" b="1" i="0" dirty="0">
                              <a:solidFill>
                                <a:schemeClr val="tx1"/>
                              </a:solidFill>
                              <a:latin typeface="Gill Sans MT" panose="020B0502020104020203" pitchFamily="34" charset="0"/>
                            </a:rPr>
                            <a:t>Women’s weekly DDS</a:t>
                          </a:r>
                        </a:p>
                      </a:txBody>
                      <a:tcPr anchor="ctr">
                        <a:solidFill>
                          <a:schemeClr val="accent3">
                            <a:lumMod val="75000"/>
                            <a:alpha val="35000"/>
                          </a:schemeClr>
                        </a:solidFill>
                      </a:tcPr>
                    </a:tc>
                    <a:tc>
                      <a:txBody>
                        <a:bodyPr/>
                        <a:lstStyle/>
                        <a:p>
                          <a:pPr algn="l" fontAlgn="b"/>
                          <a:r>
                            <a:rPr lang="en-US" sz="2000" b="0" i="0" u="none" strike="noStrike" dirty="0">
                              <a:solidFill>
                                <a:srgbClr val="000000"/>
                              </a:solidFill>
                              <a:effectLst/>
                              <a:latin typeface="Gill Sans MT" panose="020B0502020104020203" pitchFamily="34" charset="0"/>
                            </a:rPr>
                            <a:t>  -0.36***</a:t>
                          </a:r>
                        </a:p>
                      </a:txBody>
                      <a:tcPr marL="9525" marR="9525" marT="9525" marB="0" anchor="ctr">
                        <a:solidFill>
                          <a:schemeClr val="accent3">
                            <a:lumMod val="75000"/>
                            <a:alpha val="35000"/>
                          </a:schemeClr>
                        </a:solidFill>
                      </a:tcPr>
                    </a:tc>
                    <a:tc>
                      <a:txBody>
                        <a:bodyPr/>
                        <a:lstStyle/>
                        <a:p>
                          <a:pPr algn="l" fontAlgn="b"/>
                          <a:r>
                            <a:rPr lang="en-US" sz="2000" b="0" i="0" u="none" strike="noStrike" dirty="0">
                              <a:solidFill>
                                <a:srgbClr val="000000"/>
                              </a:solidFill>
                              <a:effectLst/>
                              <a:latin typeface="Gill Sans MT" panose="020B0502020104020203" pitchFamily="34" charset="0"/>
                            </a:rPr>
                            <a:t>Reversal</a:t>
                          </a:r>
                        </a:p>
                      </a:txBody>
                      <a:tcPr marL="9525" marR="9525" marT="9525" marB="0" anchor="ctr">
                        <a:solidFill>
                          <a:schemeClr val="accent3">
                            <a:lumMod val="75000"/>
                            <a:alpha val="35000"/>
                          </a:schemeClr>
                        </a:solidFill>
                      </a:tcPr>
                    </a:tc>
                    <a:extLst>
                      <a:ext uri="{0D108BD9-81ED-4DB2-BD59-A6C34878D82A}">
                        <a16:rowId xmlns:a16="http://schemas.microsoft.com/office/drawing/2014/main" val="3330038546"/>
                      </a:ext>
                    </a:extLst>
                  </a:tr>
                  <a:tr h="454549">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weekly DDS</a:t>
                          </a:r>
                        </a:p>
                      </a:txBody>
                      <a:tcPr anchor="ctr">
                        <a:solidFill>
                          <a:schemeClr val="accent3">
                            <a:lumMod val="75000"/>
                            <a:alpha val="35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-0.54***</a:t>
                          </a:r>
                        </a:p>
                      </a:txBody>
                      <a:tcPr marL="9525" marR="9525" marT="9525" marB="0" anchor="ctr">
                        <a:solidFill>
                          <a:schemeClr val="accent3">
                            <a:lumMod val="75000"/>
                            <a:alpha val="35000"/>
                          </a:schemeClr>
                        </a:solidFill>
                      </a:tcP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US" sz="2000" b="0" i="0" u="none" strike="noStrike" dirty="0">
                              <a:solidFill>
                                <a:srgbClr val="000000"/>
                              </a:solidFill>
                              <a:effectLst/>
                              <a:latin typeface="Gill Sans MT" panose="020B0502020104020203" pitchFamily="34" charset="0"/>
                            </a:rPr>
                            <a:t>Reversal</a:t>
                          </a:r>
                        </a:p>
                      </a:txBody>
                      <a:tcPr marL="9525" marR="9525" marT="9525" marB="0" anchor="ctr">
                        <a:solidFill>
                          <a:schemeClr val="accent3">
                            <a:lumMod val="75000"/>
                            <a:alpha val="35000"/>
                          </a:schemeClr>
                        </a:solidFill>
                      </a:tcPr>
                    </a:tc>
                    <a:extLst>
                      <a:ext uri="{0D108BD9-81ED-4DB2-BD59-A6C34878D82A}">
                        <a16:rowId xmlns:a16="http://schemas.microsoft.com/office/drawing/2014/main" val="2704746308"/>
                      </a:ext>
                    </a:extLst>
                  </a:tr>
                  <a:tr h="44527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Women’s daily DDS</a:t>
                          </a:r>
                        </a:p>
                      </a:txBody>
                      <a:tcPr anchor="ctr"/>
                    </a:tc>
                    <a:tc>
                      <a:txBody>
                        <a:bodyPr/>
                        <a:lstStyle/>
                        <a:p>
                          <a:pPr algn="l" fontAlgn="b"/>
                          <a:r>
                            <a:rPr lang="en-US" sz="2000" b="0" i="0" u="none" strike="noStrike" dirty="0">
                              <a:solidFill>
                                <a:srgbClr val="000000"/>
                              </a:solidFill>
                              <a:effectLst/>
                              <a:latin typeface="Gill Sans MT" panose="020B0502020104020203" pitchFamily="34" charset="0"/>
                            </a:rPr>
                            <a:t>  -0.03  </a:t>
                          </a:r>
                        </a:p>
                      </a:txBody>
                      <a:tcPr marL="9525" marR="9525" marT="9525" marB="0" anchor="ctr"/>
                    </a:tc>
                    <a:tc>
                      <a:txBody>
                        <a:bodyPr/>
                        <a:lstStyle/>
                        <a:p>
                          <a:pPr algn="l" fontAlgn="b"/>
                          <a:r>
                            <a:rPr lang="en-US" sz="2000" b="0" i="0" u="none" strike="noStrike" dirty="0">
                              <a:solidFill>
                                <a:srgbClr val="000000"/>
                              </a:solidFill>
                              <a:effectLst/>
                              <a:latin typeface="Gill Sans MT" panose="020B0502020104020203" pitchFamily="34" charset="0"/>
                            </a:rPr>
                            <a:t>Random walk</a:t>
                          </a:r>
                        </a:p>
                      </a:txBody>
                      <a:tcPr marL="9525" marR="9525" marT="9525" marB="0" anchor="ctr"/>
                    </a:tc>
                    <a:extLst>
                      <a:ext uri="{0D108BD9-81ED-4DB2-BD59-A6C34878D82A}">
                        <a16:rowId xmlns:a16="http://schemas.microsoft.com/office/drawing/2014/main" val="2083310256"/>
                      </a:ext>
                    </a:extLst>
                  </a:tr>
                  <a:tr h="445273">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daily DDS</a:t>
                          </a:r>
                        </a:p>
                      </a:txBody>
                      <a:tcPr anchor="ct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-0.03</a:t>
                          </a:r>
                        </a:p>
                      </a:txBody>
                      <a:tcPr marL="9525" marR="9525" marT="9525" marB="0" anchor="ct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Random walk</a:t>
                          </a:r>
                        </a:p>
                      </a:txBody>
                      <a:tcPr marL="9525" marR="9525" marT="9525" marB="0" anchor="ctr"/>
                    </a:tc>
                    <a:extLst>
                      <a:ext uri="{0D108BD9-81ED-4DB2-BD59-A6C34878D82A}">
                        <a16:rowId xmlns:a16="http://schemas.microsoft.com/office/drawing/2014/main" val="3256996816"/>
                      </a:ext>
                    </a:extLst>
                  </a:tr>
                  <a:tr h="40493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Women’s BMI</a:t>
                          </a:r>
                        </a:p>
                      </a:txBody>
                      <a:tcPr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0.40***</a:t>
                          </a:r>
                        </a:p>
                      </a:txBody>
                      <a:tcPr marL="9525" marR="9525" marT="9525" marB="0"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Momentum</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712023312"/>
                      </a:ext>
                    </a:extLst>
                  </a:tr>
                  <a:tr h="404938">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i="0" dirty="0">
                              <a:solidFill>
                                <a:schemeClr val="tx1"/>
                              </a:solidFill>
                              <a:latin typeface="Gill Sans MT" panose="020B0502020104020203" pitchFamily="34" charset="0"/>
                            </a:rPr>
                            <a:t>Children’s </a:t>
                          </a:r>
                          <a:r>
                            <a:rPr lang="en-US" sz="2000" b="1" i="0" dirty="0" err="1">
                              <a:solidFill>
                                <a:schemeClr val="tx1"/>
                              </a:solidFill>
                              <a:latin typeface="Gill Sans MT" panose="020B0502020104020203" pitchFamily="34" charset="0"/>
                            </a:rPr>
                            <a:t>WHZ</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b="0" i="0" u="none" strike="noStrike" kern="1200" dirty="0">
                              <a:solidFill>
                                <a:srgbClr val="000000"/>
                              </a:solidFill>
                              <a:effectLst/>
                              <a:latin typeface="Gill Sans MT" panose="020B0502020104020203" pitchFamily="34" charset="0"/>
                              <a:ea typeface="+mn-ea"/>
                              <a:cs typeface="+mn-cs"/>
                            </a:rPr>
                            <a:t>   0.19***</a:t>
                          </a:r>
                        </a:p>
                      </a:txBody>
                      <a:tcPr marL="9525" marR="9525" marT="9525" marB="0" anchor="ctr">
                        <a:solidFill>
                          <a:schemeClr val="accent2">
                            <a:lumMod val="20000"/>
                            <a:lumOff val="80000"/>
                          </a:schemeClr>
                        </a:solidFill>
                      </a:tcPr>
                    </a:tc>
                    <a:tc>
                      <a:txBody>
                        <a:bodyPr/>
                        <a:lstStyle/>
                        <a:p>
                          <a:pPr marL="0" marR="0" lvl="0" indent="0" algn="l" defTabSz="342900" rtl="0" eaLnBrk="1" fontAlgn="b" latinLnBrk="0" hangingPunct="1">
                            <a:lnSpc>
                              <a:spcPct val="100000"/>
                            </a:lnSpc>
                            <a:spcBef>
                              <a:spcPts val="0"/>
                            </a:spcBef>
                            <a:spcAft>
                              <a:spcPts val="0"/>
                            </a:spcAft>
                            <a:buClrTx/>
                            <a:buSzTx/>
                            <a:buFontTx/>
                            <a:buNone/>
                            <a:tabLst/>
                            <a:defRPr/>
                          </a:pPr>
                          <a:r>
                            <a:rPr lang="en-US" sz="2000" b="0" i="0" u="none" strike="noStrike" kern="1200" dirty="0">
                              <a:solidFill>
                                <a:srgbClr val="000000"/>
                              </a:solidFill>
                              <a:effectLst/>
                              <a:latin typeface="Gill Sans MT" panose="020B0502020104020203" pitchFamily="34" charset="0"/>
                              <a:ea typeface="+mn-ea"/>
                              <a:cs typeface="+mn-cs"/>
                            </a:rPr>
                            <a:t>Momentum</a:t>
                          </a:r>
                        </a:p>
                      </a:txBody>
                      <a:tcPr marL="9525" marR="9525" marT="9525" marB="0" anchor="ctr">
                        <a:solidFill>
                          <a:schemeClr val="accent2">
                            <a:lumMod val="20000"/>
                            <a:lumOff val="80000"/>
                          </a:schemeClr>
                        </a:solidFill>
                      </a:tcPr>
                    </a:tc>
                    <a:extLst>
                      <a:ext uri="{0D108BD9-81ED-4DB2-BD59-A6C34878D82A}">
                        <a16:rowId xmlns:a16="http://schemas.microsoft.com/office/drawing/2014/main" val="3697458382"/>
                      </a:ext>
                    </a:extLst>
                  </a:tr>
                </a:tbl>
              </a:graphicData>
            </a:graphic>
          </p:graphicFrame>
        </mc:Fallback>
      </mc:AlternateContent>
      <p:sp>
        <p:nvSpPr>
          <p:cNvPr id="12" name="Rectangle 11">
            <a:extLst>
              <a:ext uri="{FF2B5EF4-FFF2-40B4-BE49-F238E27FC236}">
                <a16:creationId xmlns:a16="http://schemas.microsoft.com/office/drawing/2014/main" id="{18081254-1854-469E-9AEF-0E8B557FFFEF}"/>
              </a:ext>
            </a:extLst>
          </p:cNvPr>
          <p:cNvSpPr/>
          <p:nvPr/>
        </p:nvSpPr>
        <p:spPr>
          <a:xfrm>
            <a:off x="432998" y="5928224"/>
            <a:ext cx="7145543" cy="584775"/>
          </a:xfrm>
          <a:prstGeom prst="rect">
            <a:avLst/>
          </a:prstGeom>
        </p:spPr>
        <p:txBody>
          <a:bodyPr wrap="square">
            <a:spAutoFit/>
          </a:bodyPr>
          <a:lstStyle/>
          <a:p>
            <a:r>
              <a:rPr lang="en-US" sz="1600" dirty="0">
                <a:latin typeface="Gill Sans MT"/>
                <a:cs typeface="Gill Sans MT"/>
              </a:rPr>
              <a:t>OLS regressions, corrected for bias. </a:t>
            </a:r>
            <a:r>
              <a:rPr lang="nn-NO" sz="1600" dirty="0">
                <a:latin typeface="Gill Sans MT"/>
                <a:cs typeface="Gill Sans MT"/>
              </a:rPr>
              <a:t>*p&lt;0.1, ** p&lt;0.05, ***p&lt;0.01. </a:t>
            </a:r>
            <a:br>
              <a:rPr lang="en-US" sz="1600" dirty="0">
                <a:latin typeface="Gill Sans MT"/>
                <a:cs typeface="Gill Sans MT"/>
              </a:rPr>
            </a:br>
            <a:r>
              <a:rPr lang="en-US" sz="1600" dirty="0">
                <a:latin typeface="Gill Sans MT"/>
                <a:cs typeface="Gill Sans MT"/>
              </a:rPr>
              <a:t>Nepal: n=3,752 (women) &amp; 2,203 (children) </a:t>
            </a:r>
          </a:p>
        </p:txBody>
      </p:sp>
      <p:sp>
        <p:nvSpPr>
          <p:cNvPr id="3" name="Oval 2">
            <a:extLst>
              <a:ext uri="{FF2B5EF4-FFF2-40B4-BE49-F238E27FC236}">
                <a16:creationId xmlns:a16="http://schemas.microsoft.com/office/drawing/2014/main" id="{E4D53070-A12F-43D1-8705-6C068BA3FBB1}"/>
              </a:ext>
            </a:extLst>
          </p:cNvPr>
          <p:cNvSpPr/>
          <p:nvPr/>
        </p:nvSpPr>
        <p:spPr>
          <a:xfrm>
            <a:off x="3092402" y="3196357"/>
            <a:ext cx="2831320" cy="963557"/>
          </a:xfrm>
          <a:prstGeom prst="ellipse">
            <a:avLst/>
          </a:prstGeom>
          <a:noFill/>
          <a:ln w="12700">
            <a:solidFill>
              <a:srgbClr val="C0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a:p>
            <a:pPr algn="ctr"/>
            <a:endParaRPr lang="en-US"/>
          </a:p>
        </p:txBody>
      </p:sp>
      <p:sp>
        <p:nvSpPr>
          <p:cNvPr id="9" name="Rectangle 8">
            <a:extLst>
              <a:ext uri="{FF2B5EF4-FFF2-40B4-BE49-F238E27FC236}">
                <a16:creationId xmlns:a16="http://schemas.microsoft.com/office/drawing/2014/main" id="{922A8B1C-2396-46DC-962F-1778C622CDF7}"/>
              </a:ext>
            </a:extLst>
          </p:cNvPr>
          <p:cNvSpPr/>
          <p:nvPr/>
        </p:nvSpPr>
        <p:spPr>
          <a:xfrm>
            <a:off x="0" y="6537383"/>
            <a:ext cx="12192000" cy="276999"/>
          </a:xfrm>
          <a:prstGeom prst="rect">
            <a:avLst/>
          </a:prstGeom>
        </p:spPr>
        <p:txBody>
          <a:bodyPr wrap="square">
            <a:spAutoFit/>
          </a:bodyPr>
          <a:lstStyle/>
          <a:p>
            <a:r>
              <a:rPr lang="en-US" sz="1200" dirty="0">
                <a:solidFill>
                  <a:schemeClr val="tx1">
                    <a:lumMod val="50000"/>
                    <a:lumOff val="50000"/>
                  </a:schemeClr>
                </a:solidFill>
                <a:latin typeface="Gill Sans MT"/>
                <a:cs typeface="Arial" panose="020B0604020202020204" pitchFamily="34" charset="0"/>
              </a:rPr>
              <a:t>Source</a:t>
            </a:r>
            <a:r>
              <a:rPr lang="en-US" sz="1200">
                <a:solidFill>
                  <a:schemeClr val="tx1">
                    <a:lumMod val="50000"/>
                    <a:lumOff val="50000"/>
                  </a:schemeClr>
                </a:solidFill>
                <a:latin typeface="Gill Sans MT"/>
                <a:cs typeface="Arial" panose="020B0604020202020204" pitchFamily="34" charset="0"/>
              </a:rPr>
              <a:t>: S. Zaharia, et al.  (2021). “Recovery without resilience? Measuring resilience in Nepal, Bangladesh, and Uganda.”  Feed the Future Innovation Lab for Nutrition Working Paper, in review.</a:t>
            </a:r>
            <a:endParaRPr lang="en-US" sz="1200" dirty="0">
              <a:solidFill>
                <a:schemeClr val="tx1">
                  <a:lumMod val="50000"/>
                  <a:lumOff val="50000"/>
                </a:schemeClr>
              </a:solidFill>
              <a:latin typeface="Gill Sans MT"/>
              <a:cs typeface="Arial" panose="020B0604020202020204" pitchFamily="34" charset="0"/>
            </a:endParaRPr>
          </a:p>
        </p:txBody>
      </p:sp>
      <p:sp>
        <p:nvSpPr>
          <p:cNvPr id="10" name="TextBox 9">
            <a:extLst>
              <a:ext uri="{FF2B5EF4-FFF2-40B4-BE49-F238E27FC236}">
                <a16:creationId xmlns:a16="http://schemas.microsoft.com/office/drawing/2014/main" id="{E9F57F5C-2BBC-4717-87BF-B22CA5B6E403}"/>
              </a:ext>
            </a:extLst>
          </p:cNvPr>
          <p:cNvSpPr txBox="1"/>
          <p:nvPr/>
        </p:nvSpPr>
        <p:spPr>
          <a:xfrm>
            <a:off x="377688" y="1361542"/>
            <a:ext cx="11754678"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Results of pilot tests – do declines revert? (</a:t>
            </a:r>
            <a:r>
              <a:rPr lang="en-US" sz="2800">
                <a:solidFill>
                  <a:srgbClr val="1F414D"/>
                </a:solidFill>
                <a:latin typeface="Gill Sans MT" panose="020B0502020104020203" pitchFamily="34" charset="0"/>
              </a:rPr>
              <a:t>𝝆^−</a:t>
            </a:r>
            <a:r>
              <a:rPr lang="en-US" sz="2800" b="1">
                <a:solidFill>
                  <a:srgbClr val="1F414D"/>
                </a:solidFill>
                <a:latin typeface="Gill Sans MT" panose="020B0502020104020203" pitchFamily="34" charset="0"/>
              </a:rPr>
              <a:t> &lt; 0) </a:t>
            </a:r>
          </a:p>
        </p:txBody>
      </p:sp>
      <mc:AlternateContent xmlns:mc="http://schemas.openxmlformats.org/markup-compatibility/2006">
        <mc:Choice xmlns:a14="http://schemas.microsoft.com/office/drawing/2010/main" Requires="a14">
          <p:graphicFrame>
            <p:nvGraphicFramePr>
              <p:cNvPr id="13" name="Table 12">
                <a:extLst>
                  <a:ext uri="{FF2B5EF4-FFF2-40B4-BE49-F238E27FC236}">
                    <a16:creationId xmlns:a16="http://schemas.microsoft.com/office/drawing/2014/main" id="{D9DD3399-8807-49A1-8E9F-E7F608A6168B}"/>
                  </a:ext>
                </a:extLst>
              </p:cNvPr>
              <p:cNvGraphicFramePr>
                <a:graphicFrameLocks noGrp="1"/>
              </p:cNvGraphicFramePr>
              <p:nvPr>
                <p:extLst>
                  <p:ext uri="{D42A27DB-BD31-4B8C-83A1-F6EECF244321}">
                    <p14:modId xmlns:p14="http://schemas.microsoft.com/office/powerpoint/2010/main" val="4078000180"/>
                  </p:ext>
                </p:extLst>
              </p:nvPr>
            </p:nvGraphicFramePr>
            <p:xfrm>
              <a:off x="6523954" y="1975915"/>
              <a:ext cx="5337534" cy="3984602"/>
            </p:xfrm>
            <a:graphic>
              <a:graphicData uri="http://schemas.openxmlformats.org/drawingml/2006/table">
                <a:tbl>
                  <a:tblPr firstRow="1">
                    <a:tableStyleId>{7DF18680-E054-41AD-8BC1-D1AEF772440D}</a:tableStyleId>
                  </a:tblPr>
                  <a:tblGrid>
                    <a:gridCol w="2695934">
                      <a:extLst>
                        <a:ext uri="{9D8B030D-6E8A-4147-A177-3AD203B41FA5}">
                          <a16:colId xmlns:a16="http://schemas.microsoft.com/office/drawing/2014/main" val="179459243"/>
                        </a:ext>
                      </a:extLst>
                    </a:gridCol>
                    <a:gridCol w="1129553">
                      <a:extLst>
                        <a:ext uri="{9D8B030D-6E8A-4147-A177-3AD203B41FA5}">
                          <a16:colId xmlns:a16="http://schemas.microsoft.com/office/drawing/2014/main" val="2992793782"/>
                        </a:ext>
                      </a:extLst>
                    </a:gridCol>
                    <a:gridCol w="1512047">
                      <a:extLst>
                        <a:ext uri="{9D8B030D-6E8A-4147-A177-3AD203B41FA5}">
                          <a16:colId xmlns:a16="http://schemas.microsoft.com/office/drawing/2014/main" val="2983907689"/>
                        </a:ext>
                      </a:extLst>
                    </a:gridCol>
                  </a:tblGrid>
                  <a:tr h="763716">
                    <a:tc>
                      <a:txBody>
                        <a:bodyPr/>
                        <a:lstStyle/>
                        <a:p>
                          <a:r>
                            <a:rPr lang="en-US" sz="2000" dirty="0">
                              <a:latin typeface="Gill Sans MT" panose="020B0502020104020203" pitchFamily="34" charset="0"/>
                            </a:rPr>
                            <a:t>Outcome</a:t>
                          </a:r>
                          <a:endParaRPr lang="en-US" sz="2000" b="1" i="0" dirty="0">
                            <a:solidFill>
                              <a:schemeClr val="bg1"/>
                            </a:solidFill>
                            <a:latin typeface="Gill Sans MT" panose="020B0502020104020203" pitchFamily="34" charset="0"/>
                          </a:endParaRPr>
                        </a:p>
                      </a:txBody>
                      <a:tcPr anchor="ctr"/>
                    </a:tc>
                    <a:tc gridSpan="2">
                      <a:txBody>
                        <a:bodyPr/>
                        <a:lstStyle/>
                        <a:p>
                          <a:pPr algn="l"/>
                          <a:r>
                            <a:rPr lang="en-US" sz="2000" dirty="0">
                              <a:latin typeface="Gill Sans MT" panose="020B0502020104020203" pitchFamily="34" charset="0"/>
                            </a:rPr>
                            <a:t>Reverting tendency of declines </a:t>
                          </a:r>
                          <a14:m>
                            <m:oMath xmlns:m="http://schemas.openxmlformats.org/officeDocument/2006/math">
                              <m:r>
                                <a:rPr lang="en-US" sz="2000" smtClean="0">
                                  <a:latin typeface="Cambria Math" panose="02040503050406030204" pitchFamily="18" charset="0"/>
                                </a:rPr>
                                <m:t>(</m:t>
                              </m:r>
                              <m:sSup>
                                <m:sSupPr>
                                  <m:ctrlPr>
                                    <a:rPr lang="en-US" sz="2000" i="1" smtClean="0">
                                      <a:latin typeface="Cambria Math" panose="02040503050406030204" pitchFamily="18" charset="0"/>
                                    </a:rPr>
                                  </m:ctrlPr>
                                </m:sSupPr>
                                <m:e>
                                  <m:r>
                                    <a:rPr lang="en-US" sz="2000" smtClean="0">
                                      <a:latin typeface="Cambria Math" panose="02040503050406030204" pitchFamily="18" charset="0"/>
                                    </a:rPr>
                                    <m:t>𝝆</m:t>
                                  </m:r>
                                </m:e>
                                <m:sup>
                                  <m:r>
                                    <a:rPr lang="en-US" sz="2000" smtClean="0">
                                      <a:latin typeface="Cambria Math" panose="02040503050406030204" pitchFamily="18" charset="0"/>
                                    </a:rPr>
                                    <m:t>−</m:t>
                                  </m:r>
                                </m:sup>
                              </m:sSup>
                              <m:r>
                                <a:rPr lang="en-US" sz="2000" smtClean="0">
                                  <a:latin typeface="Cambria Math" panose="02040503050406030204" pitchFamily="18" charset="0"/>
                                </a:rPr>
                                <m:t>)</m:t>
                              </m:r>
                            </m:oMath>
                          </a14:m>
                          <a:endParaRPr lang="en-US" sz="2000" b="1" dirty="0">
                            <a:solidFill>
                              <a:schemeClr val="bg1"/>
                            </a:solidFill>
                            <a:latin typeface="Gill Sans MT" panose="020B0502020104020203" pitchFamily="34" charset="0"/>
                          </a:endParaRPr>
                        </a:p>
                      </a:txBody>
                      <a:tcPr anchor="ctr"/>
                    </a:tc>
                    <a:tc hMerge="1">
                      <a:txBody>
                        <a:bodyPr/>
                        <a:lstStyle/>
                        <a:p>
                          <a:pPr algn="l"/>
                          <a:endParaRPr lang="en-US" sz="2400" b="1" dirty="0">
                            <a:solidFill>
                              <a:schemeClr val="bg1"/>
                            </a:solidFill>
                            <a:latin typeface="Gill Sans MT" panose="020B0502020104020203" pitchFamily="34" charset="77"/>
                          </a:endParaRPr>
                        </a:p>
                      </a:txBody>
                      <a:tcPr anchor="ctr">
                        <a:solidFill>
                          <a:srgbClr val="4799B5"/>
                        </a:solidFill>
                      </a:tcPr>
                    </a:tc>
                    <a:extLst>
                      <a:ext uri="{0D108BD9-81ED-4DB2-BD59-A6C34878D82A}">
                        <a16:rowId xmlns:a16="http://schemas.microsoft.com/office/drawing/2014/main" val="2164016457"/>
                      </a:ext>
                    </a:extLst>
                  </a:tr>
                  <a:tr h="41506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u="sng" dirty="0">
                              <a:latin typeface="Gill Sans MT" panose="020B0502020104020203" pitchFamily="34" charset="0"/>
                            </a:rPr>
                            <a:t>Bangladesh</a:t>
                          </a:r>
                          <a:endParaRPr lang="en-US" sz="2000" b="1" i="0" u="sng" dirty="0">
                            <a:solidFill>
                              <a:srgbClr val="4799B5"/>
                            </a:solidFill>
                            <a:latin typeface="Gill Sans MT" panose="020B0502020104020203" pitchFamily="34" charset="0"/>
                          </a:endParaRPr>
                        </a:p>
                      </a:txBody>
                      <a:tcPr anchor="ctr">
                        <a:solidFill>
                          <a:schemeClr val="accent5">
                            <a:lumMod val="40000"/>
                            <a:lumOff val="60000"/>
                          </a:schemeClr>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b">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Gill Sans MT" panose="020B0502020104020203"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3924309723"/>
                      </a:ext>
                    </a:extLst>
                  </a:tr>
                  <a:tr h="41506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Women’s daily DDS</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0.38***</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968931251"/>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Children’s daily DDS</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0.13**</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256996816"/>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Women’s BMI</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0.86***</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712023312"/>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Children’s </a:t>
                          </a:r>
                          <a:r>
                            <a:rPr lang="en-US" sz="2000" b="1" dirty="0" err="1">
                              <a:latin typeface="Gill Sans MT" panose="020B0502020104020203" pitchFamily="34" charset="0"/>
                            </a:rPr>
                            <a:t>WHZ</a:t>
                          </a:r>
                          <a:endParaRPr lang="en-US" sz="2000" b="1" i="0" dirty="0">
                            <a:solidFill>
                              <a:schemeClr val="tx1"/>
                            </a:solidFill>
                            <a:latin typeface="Gill Sans MT" panose="020B0502020104020203" pitchFamily="34" charset="0"/>
                          </a:endParaRP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0.23***</a:t>
                          </a:r>
                          <a:endParaRPr lang="en-US" sz="2000" b="0" i="0" u="none" strike="noStrike" dirty="0">
                            <a:solidFill>
                              <a:srgbClr val="000000"/>
                            </a:solidFill>
                            <a:effectLst/>
                            <a:latin typeface="Gill Sans MT" panose="020B0502020104020203"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97458382"/>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sng" strike="noStrike" kern="1200" dirty="0">
                              <a:effectLst/>
                              <a:latin typeface="Gill Sans MT" panose="020B0502020104020203" pitchFamily="34" charset="0"/>
                            </a:rPr>
                            <a:t>Uganda</a:t>
                          </a:r>
                          <a:endParaRPr lang="en-US" sz="2000" b="1" i="0" u="sng" strike="noStrike" kern="1200" dirty="0">
                            <a:solidFill>
                              <a:srgbClr val="4799B5"/>
                            </a:solidFill>
                            <a:effectLst/>
                            <a:latin typeface="Gill Sans MT" panose="020B0502020104020203" pitchFamily="34" charset="0"/>
                            <a:ea typeface="+mn-ea"/>
                            <a:cs typeface="+mn-cs"/>
                          </a:endParaRPr>
                        </a:p>
                      </a:txBody>
                      <a:tcPr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442330529"/>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none" strike="noStrike" kern="1200" dirty="0">
                              <a:effectLst/>
                              <a:latin typeface="Gill Sans MT" panose="020B0502020104020203" pitchFamily="34" charset="0"/>
                            </a:rPr>
                            <a:t>Women’s daily DDS</a:t>
                          </a:r>
                          <a:endParaRPr lang="en-US" sz="2000" b="1" i="0" u="none" strike="noStrike" kern="1200" dirty="0">
                            <a:solidFill>
                              <a:srgbClr val="000000"/>
                            </a:solidFill>
                            <a:effectLst/>
                            <a:latin typeface="Gill Sans MT" panose="020B0502020104020203" pitchFamily="34" charset="0"/>
                            <a:ea typeface="+mn-ea"/>
                            <a:cs typeface="+mn-cs"/>
                          </a:endParaRPr>
                        </a:p>
                      </a:txBody>
                      <a:tcPr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dirty="0">
                              <a:effectLst/>
                              <a:latin typeface="Gill Sans MT" panose="020B0502020104020203" pitchFamily="34" charset="0"/>
                            </a:rPr>
                            <a:t>  0.48***</a:t>
                          </a: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noProof="0" dirty="0">
                              <a:effectLst/>
                              <a:latin typeface="Gill Sans MT" panose="020B0502020104020203" pitchFamily="34" charset="0"/>
                            </a:rPr>
                            <a:t>Momentum</a:t>
                          </a:r>
                          <a:endParaRPr lang="en-US" sz="2000" b="0" i="0" u="none" strike="noStrike" kern="1200" noProof="0" dirty="0">
                            <a:solidFill>
                              <a:srgbClr val="000000"/>
                            </a:solidFill>
                            <a:effectLst/>
                            <a:latin typeface="Gill Sans MT" panose="020B0502020104020203" pitchFamily="34" charset="0"/>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606420808"/>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none" strike="noStrike" kern="1200" dirty="0">
                              <a:effectLst/>
                              <a:latin typeface="Gill Sans MT" panose="020B0502020104020203" pitchFamily="34" charset="0"/>
                            </a:rPr>
                            <a:t>Women’s BMI</a:t>
                          </a:r>
                          <a:endParaRPr lang="en-US" sz="2000" b="1" i="0" u="none" strike="noStrike" kern="1200" dirty="0">
                            <a:solidFill>
                              <a:srgbClr val="000000"/>
                            </a:solidFill>
                            <a:effectLst/>
                            <a:latin typeface="Gill Sans MT" panose="020B0502020104020203" pitchFamily="34" charset="0"/>
                            <a:ea typeface="+mn-ea"/>
                            <a:cs typeface="+mn-cs"/>
                          </a:endParaRP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dirty="0">
                              <a:effectLst/>
                              <a:latin typeface="Gill Sans MT" panose="020B0502020104020203" pitchFamily="34" charset="0"/>
                            </a:rPr>
                            <a:t>  0.22**</a:t>
                          </a: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noProof="0" dirty="0">
                              <a:effectLst/>
                              <a:latin typeface="Gill Sans MT" panose="020B0502020104020203" pitchFamily="34" charset="0"/>
                            </a:rPr>
                            <a:t>Momentum</a:t>
                          </a:r>
                          <a:endParaRPr lang="en-US" sz="2000" b="0" i="0" u="none" strike="noStrike" kern="1200" noProof="0" dirty="0">
                            <a:solidFill>
                              <a:srgbClr val="000000"/>
                            </a:solidFill>
                            <a:effectLst/>
                            <a:latin typeface="Gill Sans MT" panose="020B0502020104020203"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5885740"/>
                      </a:ext>
                    </a:extLst>
                  </a:tr>
                </a:tbl>
              </a:graphicData>
            </a:graphic>
          </p:graphicFrame>
        </mc:Choice>
        <mc:Fallback>
          <p:graphicFrame>
            <p:nvGraphicFramePr>
              <p:cNvPr id="13" name="Table 12">
                <a:extLst>
                  <a:ext uri="{FF2B5EF4-FFF2-40B4-BE49-F238E27FC236}">
                    <a16:creationId xmlns:a16="http://schemas.microsoft.com/office/drawing/2014/main" id="{D9DD3399-8807-49A1-8E9F-E7F608A6168B}"/>
                  </a:ext>
                </a:extLst>
              </p:cNvPr>
              <p:cNvGraphicFramePr>
                <a:graphicFrameLocks noGrp="1"/>
              </p:cNvGraphicFramePr>
              <p:nvPr>
                <p:extLst>
                  <p:ext uri="{D42A27DB-BD31-4B8C-83A1-F6EECF244321}">
                    <p14:modId xmlns:p14="http://schemas.microsoft.com/office/powerpoint/2010/main" val="4078000180"/>
                  </p:ext>
                </p:extLst>
              </p:nvPr>
            </p:nvGraphicFramePr>
            <p:xfrm>
              <a:off x="6523954" y="1975915"/>
              <a:ext cx="5337534" cy="3984602"/>
            </p:xfrm>
            <a:graphic>
              <a:graphicData uri="http://schemas.openxmlformats.org/drawingml/2006/table">
                <a:tbl>
                  <a:tblPr firstRow="1">
                    <a:tableStyleId>{7DF18680-E054-41AD-8BC1-D1AEF772440D}</a:tableStyleId>
                  </a:tblPr>
                  <a:tblGrid>
                    <a:gridCol w="2695934">
                      <a:extLst>
                        <a:ext uri="{9D8B030D-6E8A-4147-A177-3AD203B41FA5}">
                          <a16:colId xmlns:a16="http://schemas.microsoft.com/office/drawing/2014/main" val="179459243"/>
                        </a:ext>
                      </a:extLst>
                    </a:gridCol>
                    <a:gridCol w="1129553">
                      <a:extLst>
                        <a:ext uri="{9D8B030D-6E8A-4147-A177-3AD203B41FA5}">
                          <a16:colId xmlns:a16="http://schemas.microsoft.com/office/drawing/2014/main" val="2992793782"/>
                        </a:ext>
                      </a:extLst>
                    </a:gridCol>
                    <a:gridCol w="1512047">
                      <a:extLst>
                        <a:ext uri="{9D8B030D-6E8A-4147-A177-3AD203B41FA5}">
                          <a16:colId xmlns:a16="http://schemas.microsoft.com/office/drawing/2014/main" val="2983907689"/>
                        </a:ext>
                      </a:extLst>
                    </a:gridCol>
                  </a:tblGrid>
                  <a:tr h="763716">
                    <a:tc>
                      <a:txBody>
                        <a:bodyPr/>
                        <a:lstStyle/>
                        <a:p>
                          <a:r>
                            <a:rPr lang="en-US" sz="2000" dirty="0">
                              <a:latin typeface="Gill Sans MT" panose="020B0502020104020203" pitchFamily="34" charset="0"/>
                            </a:rPr>
                            <a:t>Outcome</a:t>
                          </a:r>
                          <a:endParaRPr lang="en-US" sz="2000" b="1" i="0" dirty="0">
                            <a:solidFill>
                              <a:schemeClr val="bg1"/>
                            </a:solidFill>
                            <a:latin typeface="Gill Sans MT" panose="020B0502020104020203" pitchFamily="34" charset="0"/>
                          </a:endParaRPr>
                        </a:p>
                      </a:txBody>
                      <a:tcPr anchor="ctr"/>
                    </a:tc>
                    <a:tc gridSpan="2">
                      <a:txBody>
                        <a:bodyPr/>
                        <a:lstStyle/>
                        <a:p>
                          <a:endParaRPr lang="en-US"/>
                        </a:p>
                      </a:txBody>
                      <a:tcPr anchor="ctr">
                        <a:blipFill>
                          <a:blip r:embed="rId3"/>
                          <a:stretch>
                            <a:fillRect l="-102074" t="-800" r="-922" b="-437600"/>
                          </a:stretch>
                        </a:blipFill>
                      </a:tcPr>
                    </a:tc>
                    <a:tc hMerge="1">
                      <a:txBody>
                        <a:bodyPr/>
                        <a:lstStyle/>
                        <a:p>
                          <a:pPr algn="l"/>
                          <a:endParaRPr lang="en-US" sz="2400" b="1" dirty="0">
                            <a:solidFill>
                              <a:schemeClr val="bg1"/>
                            </a:solidFill>
                            <a:latin typeface="Gill Sans MT" panose="020B0502020104020203" pitchFamily="34" charset="77"/>
                          </a:endParaRPr>
                        </a:p>
                      </a:txBody>
                      <a:tcPr anchor="ctr">
                        <a:solidFill>
                          <a:srgbClr val="4799B5"/>
                        </a:solidFill>
                      </a:tcPr>
                    </a:tc>
                    <a:extLst>
                      <a:ext uri="{0D108BD9-81ED-4DB2-BD59-A6C34878D82A}">
                        <a16:rowId xmlns:a16="http://schemas.microsoft.com/office/drawing/2014/main" val="2164016457"/>
                      </a:ext>
                    </a:extLst>
                  </a:tr>
                  <a:tr h="41506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u="sng" dirty="0">
                              <a:latin typeface="Gill Sans MT" panose="020B0502020104020203" pitchFamily="34" charset="0"/>
                            </a:rPr>
                            <a:t>Bangladesh</a:t>
                          </a:r>
                          <a:endParaRPr lang="en-US" sz="2000" b="1" i="0" u="sng" dirty="0">
                            <a:solidFill>
                              <a:srgbClr val="4799B5"/>
                            </a:solidFill>
                            <a:latin typeface="Gill Sans MT" panose="020B0502020104020203" pitchFamily="34" charset="0"/>
                          </a:endParaRPr>
                        </a:p>
                      </a:txBody>
                      <a:tcPr anchor="ctr">
                        <a:solidFill>
                          <a:schemeClr val="accent5">
                            <a:lumMod val="40000"/>
                            <a:lumOff val="60000"/>
                          </a:schemeClr>
                        </a:solidFill>
                      </a:tcPr>
                    </a:tc>
                    <a:tc>
                      <a:txBody>
                        <a:bodyPr/>
                        <a:lstStyle/>
                        <a:p>
                          <a:pPr algn="l" fontAlgn="b"/>
                          <a:endParaRPr lang="en-US" sz="2000" b="0" i="0" u="none" strike="noStrike" dirty="0">
                            <a:solidFill>
                              <a:srgbClr val="000000"/>
                            </a:solidFill>
                            <a:effectLst/>
                            <a:latin typeface="Gill Sans MT" panose="020B0502020104020203" pitchFamily="34" charset="0"/>
                          </a:endParaRPr>
                        </a:p>
                      </a:txBody>
                      <a:tcPr marL="9525" marR="9525" marT="9525" marB="0" anchor="b">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dirty="0">
                            <a:solidFill>
                              <a:srgbClr val="000000"/>
                            </a:solidFill>
                            <a:effectLst/>
                            <a:latin typeface="Gill Sans MT" panose="020B0502020104020203" pitchFamily="34" charset="0"/>
                          </a:endParaRPr>
                        </a:p>
                      </a:txBody>
                      <a:tcPr marL="9525" marR="9525" marT="9525" marB="0" anchor="b">
                        <a:solidFill>
                          <a:schemeClr val="accent5">
                            <a:lumMod val="40000"/>
                            <a:lumOff val="60000"/>
                          </a:schemeClr>
                        </a:solidFill>
                      </a:tcPr>
                    </a:tc>
                    <a:extLst>
                      <a:ext uri="{0D108BD9-81ED-4DB2-BD59-A6C34878D82A}">
                        <a16:rowId xmlns:a16="http://schemas.microsoft.com/office/drawing/2014/main" val="3924309723"/>
                      </a:ext>
                    </a:extLst>
                  </a:tr>
                  <a:tr h="415063">
                    <a:tc>
                      <a:txBody>
                        <a:bodyPr/>
                        <a:lstStyle/>
                        <a:p>
                          <a:pPr marL="0" marR="0" lvl="0" indent="0" algn="l" defTabSz="3291279"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Women’s daily DDS</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0.38***</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968931251"/>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Children’s daily DDS</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0.13**</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256996816"/>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Women’s BMI</a:t>
                          </a:r>
                          <a:endParaRPr lang="en-US" sz="2000" b="1" i="0" dirty="0">
                            <a:solidFill>
                              <a:schemeClr val="tx1"/>
                            </a:solidFill>
                            <a:latin typeface="Gill Sans MT" panose="020B0502020104020203" pitchFamily="34" charset="0"/>
                          </a:endParaRPr>
                        </a:p>
                      </a:txBody>
                      <a:tcPr anchor="ctr">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0.86***</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3712023312"/>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dirty="0">
                              <a:latin typeface="Gill Sans MT" panose="020B0502020104020203" pitchFamily="34" charset="0"/>
                            </a:rPr>
                            <a:t>Children’s </a:t>
                          </a:r>
                          <a:r>
                            <a:rPr lang="en-US" sz="2000" b="1" dirty="0" err="1">
                              <a:latin typeface="Gill Sans MT" panose="020B0502020104020203" pitchFamily="34" charset="0"/>
                            </a:rPr>
                            <a:t>WHZ</a:t>
                          </a:r>
                          <a:endParaRPr lang="en-US" sz="2000" b="1" i="0" dirty="0">
                            <a:solidFill>
                              <a:schemeClr val="tx1"/>
                            </a:solidFill>
                            <a:latin typeface="Gill Sans MT" panose="020B0502020104020203" pitchFamily="34" charset="0"/>
                          </a:endParaRP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l" fontAlgn="b"/>
                          <a:r>
                            <a:rPr lang="en-US" sz="2000" u="none" strike="noStrike" dirty="0">
                              <a:effectLst/>
                              <a:latin typeface="Gill Sans MT" panose="020B0502020104020203" pitchFamily="34" charset="0"/>
                            </a:rPr>
                            <a:t>  0.23***</a:t>
                          </a:r>
                          <a:endParaRPr lang="en-US" sz="2000" b="0" i="0" u="none" strike="noStrike" dirty="0">
                            <a:solidFill>
                              <a:srgbClr val="000000"/>
                            </a:solidFill>
                            <a:effectLst/>
                            <a:latin typeface="Gill Sans MT" panose="020B0502020104020203"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dirty="0">
                              <a:effectLst/>
                              <a:latin typeface="Gill Sans MT" panose="020B0502020104020203" pitchFamily="34" charset="0"/>
                            </a:rPr>
                            <a:t>Momentum</a:t>
                          </a:r>
                          <a:endParaRPr lang="en-US" sz="2000" b="0" i="0" u="none" strike="noStrike" dirty="0">
                            <a:solidFill>
                              <a:srgbClr val="000000"/>
                            </a:solidFill>
                            <a:effectLst/>
                            <a:latin typeface="Gill Sans MT" panose="020B0502020104020203" pitchFamily="34" charset="0"/>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97458382"/>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sng" strike="noStrike" kern="1200" dirty="0">
                              <a:effectLst/>
                              <a:latin typeface="Gill Sans MT" panose="020B0502020104020203" pitchFamily="34" charset="0"/>
                            </a:rPr>
                            <a:t>Uganda</a:t>
                          </a:r>
                          <a:endParaRPr lang="en-US" sz="2000" b="1" i="0" u="sng" strike="noStrike" kern="1200" dirty="0">
                            <a:solidFill>
                              <a:srgbClr val="4799B5"/>
                            </a:solidFill>
                            <a:effectLst/>
                            <a:latin typeface="Gill Sans MT" panose="020B0502020104020203" pitchFamily="34" charset="0"/>
                            <a:ea typeface="+mn-ea"/>
                            <a:cs typeface="+mn-cs"/>
                          </a:endParaRPr>
                        </a:p>
                      </a:txBody>
                      <a:tcPr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T w="12700" cap="flat" cmpd="sng" algn="ctr">
                          <a:solidFill>
                            <a:schemeClr val="tx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442330529"/>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none" strike="noStrike" kern="1200" dirty="0">
                              <a:effectLst/>
                              <a:latin typeface="Gill Sans MT" panose="020B0502020104020203" pitchFamily="34" charset="0"/>
                            </a:rPr>
                            <a:t>Women’s daily DDS</a:t>
                          </a:r>
                          <a:endParaRPr lang="en-US" sz="2000" b="1" i="0" u="none" strike="noStrike" kern="1200" dirty="0">
                            <a:solidFill>
                              <a:srgbClr val="000000"/>
                            </a:solidFill>
                            <a:effectLst/>
                            <a:latin typeface="Gill Sans MT" panose="020B0502020104020203" pitchFamily="34" charset="0"/>
                            <a:ea typeface="+mn-ea"/>
                            <a:cs typeface="+mn-cs"/>
                          </a:endParaRPr>
                        </a:p>
                      </a:txBody>
                      <a:tcPr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dirty="0">
                              <a:effectLst/>
                              <a:latin typeface="Gill Sans MT" panose="020B0502020104020203" pitchFamily="34" charset="0"/>
                            </a:rPr>
                            <a:t>  0.48***</a:t>
                          </a: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noProof="0" dirty="0">
                              <a:effectLst/>
                              <a:latin typeface="Gill Sans MT" panose="020B0502020104020203" pitchFamily="34" charset="0"/>
                            </a:rPr>
                            <a:t>Momentum</a:t>
                          </a:r>
                          <a:endParaRPr lang="en-US" sz="2000" b="0" i="0" u="none" strike="noStrike" kern="1200" noProof="0" dirty="0">
                            <a:solidFill>
                              <a:srgbClr val="000000"/>
                            </a:solidFill>
                            <a:effectLst/>
                            <a:latin typeface="Gill Sans MT" panose="020B0502020104020203" pitchFamily="34" charset="0"/>
                            <a:ea typeface="+mn-ea"/>
                            <a:cs typeface="+mn-cs"/>
                          </a:endParaRPr>
                        </a:p>
                      </a:txBody>
                      <a:tcPr marL="9525" marR="9525" marT="9525" marB="0" anchor="ctr">
                        <a:solidFill>
                          <a:schemeClr val="accent2">
                            <a:lumMod val="20000"/>
                            <a:lumOff val="80000"/>
                          </a:schemeClr>
                        </a:solidFill>
                      </a:tcPr>
                    </a:tc>
                    <a:extLst>
                      <a:ext uri="{0D108BD9-81ED-4DB2-BD59-A6C34878D82A}">
                        <a16:rowId xmlns:a16="http://schemas.microsoft.com/office/drawing/2014/main" val="2606420808"/>
                      </a:ext>
                    </a:extLst>
                  </a:tr>
                  <a:tr h="398460">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b="1" u="none" strike="noStrike" kern="1200" dirty="0">
                              <a:effectLst/>
                              <a:latin typeface="Gill Sans MT" panose="020B0502020104020203" pitchFamily="34" charset="0"/>
                            </a:rPr>
                            <a:t>Women’s BMI</a:t>
                          </a:r>
                          <a:endParaRPr lang="en-US" sz="2000" b="1" i="0" u="none" strike="noStrike" kern="1200" dirty="0">
                            <a:solidFill>
                              <a:srgbClr val="000000"/>
                            </a:solidFill>
                            <a:effectLst/>
                            <a:latin typeface="Gill Sans MT" panose="020B0502020104020203" pitchFamily="34" charset="0"/>
                            <a:ea typeface="+mn-ea"/>
                            <a:cs typeface="+mn-cs"/>
                          </a:endParaRPr>
                        </a:p>
                      </a:txBody>
                      <a:tcPr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dirty="0">
                              <a:effectLst/>
                              <a:latin typeface="Gill Sans MT" panose="020B0502020104020203" pitchFamily="34" charset="0"/>
                            </a:rPr>
                            <a:t>  0.22**</a:t>
                          </a:r>
                          <a:endParaRPr lang="en-US" sz="2000" b="0" i="0" u="none" strike="noStrike" kern="1200" dirty="0">
                            <a:solidFill>
                              <a:srgbClr val="000000"/>
                            </a:solidFill>
                            <a:effectLst/>
                            <a:latin typeface="Gill Sans MT" panose="020B0502020104020203"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lang="en-US" sz="2000" u="none" strike="noStrike" kern="1200" noProof="0" dirty="0">
                              <a:effectLst/>
                              <a:latin typeface="Gill Sans MT" panose="020B0502020104020203" pitchFamily="34" charset="0"/>
                            </a:rPr>
                            <a:t>Momentum</a:t>
                          </a:r>
                          <a:endParaRPr lang="en-US" sz="2000" b="0" i="0" u="none" strike="noStrike" kern="1200" noProof="0" dirty="0">
                            <a:solidFill>
                              <a:srgbClr val="000000"/>
                            </a:solidFill>
                            <a:effectLst/>
                            <a:latin typeface="Gill Sans MT" panose="020B0502020104020203" pitchFamily="34" charset="0"/>
                            <a:ea typeface="+mn-ea"/>
                            <a:cs typeface="+mn-cs"/>
                          </a:endParaRP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185885740"/>
                      </a:ext>
                    </a:extLst>
                  </a:tr>
                </a:tbl>
              </a:graphicData>
            </a:graphic>
          </p:graphicFrame>
        </mc:Fallback>
      </mc:AlternateContent>
      <p:sp>
        <p:nvSpPr>
          <p:cNvPr id="14" name="Rectangle 13">
            <a:extLst>
              <a:ext uri="{FF2B5EF4-FFF2-40B4-BE49-F238E27FC236}">
                <a16:creationId xmlns:a16="http://schemas.microsoft.com/office/drawing/2014/main" id="{B17E5E1D-078E-4C9A-AD2F-17A082EB3ED5}"/>
              </a:ext>
            </a:extLst>
          </p:cNvPr>
          <p:cNvSpPr/>
          <p:nvPr/>
        </p:nvSpPr>
        <p:spPr>
          <a:xfrm>
            <a:off x="6523954" y="5929584"/>
            <a:ext cx="5608412" cy="584775"/>
          </a:xfrm>
          <a:prstGeom prst="rect">
            <a:avLst/>
          </a:prstGeom>
        </p:spPr>
        <p:txBody>
          <a:bodyPr wrap="square">
            <a:spAutoFit/>
          </a:bodyPr>
          <a:lstStyle/>
          <a:p>
            <a:r>
              <a:rPr lang="en-US" sz="1600">
                <a:latin typeface="Gill Sans MT"/>
                <a:cs typeface="Gill Sans MT"/>
              </a:rPr>
              <a:t>Bangladesh</a:t>
            </a:r>
            <a:r>
              <a:rPr lang="en-US" sz="1600" dirty="0">
                <a:latin typeface="Gill Sans MT"/>
                <a:cs typeface="Gill Sans MT"/>
              </a:rPr>
              <a:t>: n=2,753 (women) &amp; 1,547 (children</a:t>
            </a:r>
            <a:r>
              <a:rPr lang="en-US" sz="1600">
                <a:latin typeface="Gill Sans MT"/>
                <a:cs typeface="Gill Sans MT"/>
              </a:rPr>
              <a:t>); </a:t>
            </a:r>
          </a:p>
          <a:p>
            <a:r>
              <a:rPr lang="en-US" sz="1600">
                <a:latin typeface="Gill Sans MT"/>
                <a:cs typeface="Gill Sans MT"/>
              </a:rPr>
              <a:t>Uganda </a:t>
            </a:r>
            <a:r>
              <a:rPr lang="en-US" sz="1600" dirty="0">
                <a:latin typeface="Gill Sans MT"/>
                <a:cs typeface="Gill Sans MT"/>
              </a:rPr>
              <a:t>n=1,617 (women). </a:t>
            </a:r>
          </a:p>
        </p:txBody>
      </p:sp>
    </p:spTree>
    <p:extLst>
      <p:ext uri="{BB962C8B-B14F-4D97-AF65-F5344CB8AC3E}">
        <p14:creationId xmlns:p14="http://schemas.microsoft.com/office/powerpoint/2010/main" val="3756735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803910-9B99-41AD-810E-5733022CC2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84311" y="1927587"/>
            <a:ext cx="5842856" cy="4566971"/>
          </a:xfrm>
          <a:prstGeom prst="rect">
            <a:avLst/>
          </a:prstGeom>
          <a:noFill/>
          <a:ln>
            <a:noFill/>
          </a:ln>
        </p:spPr>
      </p:pic>
      <p:sp>
        <p:nvSpPr>
          <p:cNvPr id="4" name="Rectangle 3">
            <a:extLst>
              <a:ext uri="{FF2B5EF4-FFF2-40B4-BE49-F238E27FC236}">
                <a16:creationId xmlns:a16="http://schemas.microsoft.com/office/drawing/2014/main" id="{93982CA1-5456-453F-ABE6-A8B2A15F7072}"/>
              </a:ext>
            </a:extLst>
          </p:cNvPr>
          <p:cNvSpPr/>
          <p:nvPr/>
        </p:nvSpPr>
        <p:spPr>
          <a:xfrm>
            <a:off x="0" y="6537383"/>
            <a:ext cx="12192000" cy="276999"/>
          </a:xfrm>
          <a:prstGeom prst="rect">
            <a:avLst/>
          </a:prstGeom>
        </p:spPr>
        <p:txBody>
          <a:bodyPr wrap="square">
            <a:spAutoFit/>
          </a:bodyPr>
          <a:lstStyle/>
          <a:p>
            <a:r>
              <a:rPr lang="en-US" sz="1200" dirty="0">
                <a:solidFill>
                  <a:schemeClr val="tx1">
                    <a:lumMod val="50000"/>
                    <a:lumOff val="50000"/>
                  </a:schemeClr>
                </a:solidFill>
                <a:latin typeface="Gill Sans MT"/>
                <a:cs typeface="Arial" panose="020B0604020202020204" pitchFamily="34" charset="0"/>
              </a:rPr>
              <a:t>Source</a:t>
            </a:r>
            <a:r>
              <a:rPr lang="en-US" sz="1200">
                <a:solidFill>
                  <a:schemeClr val="tx1">
                    <a:lumMod val="50000"/>
                    <a:lumOff val="50000"/>
                  </a:schemeClr>
                </a:solidFill>
                <a:latin typeface="Gill Sans MT"/>
                <a:cs typeface="Arial" panose="020B0604020202020204" pitchFamily="34" charset="0"/>
              </a:rPr>
              <a:t>: S. Zaharia, et al.  (2021). “Recovery without resilience? Measuring resilience in Nepal, Bangladesh, and Uganda.”  Feed the Future Innovation Lab for Nutrition Working Paper, in review.</a:t>
            </a:r>
            <a:endParaRPr lang="en-US" sz="1200" dirty="0">
              <a:solidFill>
                <a:schemeClr val="tx1">
                  <a:lumMod val="50000"/>
                  <a:lumOff val="50000"/>
                </a:schemeClr>
              </a:solidFill>
              <a:latin typeface="Gill Sans MT"/>
              <a:cs typeface="Arial" panose="020B0604020202020204" pitchFamily="34" charset="0"/>
            </a:endParaRPr>
          </a:p>
        </p:txBody>
      </p:sp>
      <p:sp>
        <p:nvSpPr>
          <p:cNvPr id="7" name="TextBox 6">
            <a:extLst>
              <a:ext uri="{FF2B5EF4-FFF2-40B4-BE49-F238E27FC236}">
                <a16:creationId xmlns:a16="http://schemas.microsoft.com/office/drawing/2014/main" id="{90AB541D-6F6C-4ECE-A413-605C1777C9DB}"/>
              </a:ext>
            </a:extLst>
          </p:cNvPr>
          <p:cNvSpPr txBox="1"/>
          <p:nvPr/>
        </p:nvSpPr>
        <p:spPr>
          <a:xfrm>
            <a:off x="377688" y="1361542"/>
            <a:ext cx="11754678"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Results of pilot tests – do declines revert </a:t>
            </a:r>
            <a:r>
              <a:rPr lang="en-US" sz="2800" b="1" i="1">
                <a:solidFill>
                  <a:srgbClr val="1F414D"/>
                </a:solidFill>
                <a:latin typeface="Gill Sans MT" panose="020B0502020104020203" pitchFamily="34" charset="0"/>
              </a:rPr>
              <a:t>more than improvements</a:t>
            </a:r>
            <a:r>
              <a:rPr lang="en-US" sz="2800" b="1">
                <a:solidFill>
                  <a:srgbClr val="1F414D"/>
                </a:solidFill>
                <a:latin typeface="Gill Sans MT" panose="020B0502020104020203" pitchFamily="34" charset="0"/>
              </a:rPr>
              <a:t>? </a:t>
            </a:r>
          </a:p>
        </p:txBody>
      </p:sp>
      <p:sp>
        <p:nvSpPr>
          <p:cNvPr id="8" name="Oval 7">
            <a:extLst>
              <a:ext uri="{FF2B5EF4-FFF2-40B4-BE49-F238E27FC236}">
                <a16:creationId xmlns:a16="http://schemas.microsoft.com/office/drawing/2014/main" id="{FCA4A940-C308-4123-8D5E-5471EEA26701}"/>
              </a:ext>
            </a:extLst>
          </p:cNvPr>
          <p:cNvSpPr/>
          <p:nvPr/>
        </p:nvSpPr>
        <p:spPr>
          <a:xfrm>
            <a:off x="5883964" y="2760010"/>
            <a:ext cx="2107097" cy="842903"/>
          </a:xfrm>
          <a:prstGeom prst="ellipse">
            <a:avLst/>
          </a:prstGeom>
          <a:noFill/>
          <a:ln w="12700">
            <a:solidFill>
              <a:srgbClr val="00682F"/>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endParaRPr>
          </a:p>
          <a:p>
            <a:pPr algn="ctr"/>
            <a:endParaRPr lang="en-US"/>
          </a:p>
        </p:txBody>
      </p:sp>
      <p:sp>
        <p:nvSpPr>
          <p:cNvPr id="9" name="TextBox 8">
            <a:extLst>
              <a:ext uri="{FF2B5EF4-FFF2-40B4-BE49-F238E27FC236}">
                <a16:creationId xmlns:a16="http://schemas.microsoft.com/office/drawing/2014/main" id="{B0640BEB-2643-4A11-A367-893533D643D1}"/>
              </a:ext>
            </a:extLst>
          </p:cNvPr>
          <p:cNvSpPr txBox="1"/>
          <p:nvPr/>
        </p:nvSpPr>
        <p:spPr>
          <a:xfrm>
            <a:off x="8627167" y="2381445"/>
            <a:ext cx="3299790" cy="757130"/>
          </a:xfrm>
          <a:prstGeom prst="rect">
            <a:avLst/>
          </a:prstGeom>
          <a:noFill/>
        </p:spPr>
        <p:txBody>
          <a:bodyPr wrap="square" rtlCol="0">
            <a:spAutoFit/>
          </a:bodyPr>
          <a:lstStyle/>
          <a:p>
            <a:pPr>
              <a:lnSpc>
                <a:spcPct val="80000"/>
              </a:lnSpc>
            </a:pPr>
            <a:r>
              <a:rPr lang="en-US">
                <a:solidFill>
                  <a:srgbClr val="006600"/>
                </a:solidFill>
                <a:latin typeface="Gill Sans MT" panose="020B0502020104020203" pitchFamily="34" charset="0"/>
              </a:rPr>
              <a:t>This is resilience, in the sense of greater-than-random </a:t>
            </a:r>
          </a:p>
          <a:p>
            <a:pPr>
              <a:lnSpc>
                <a:spcPct val="80000"/>
              </a:lnSpc>
            </a:pPr>
            <a:r>
              <a:rPr lang="en-US">
                <a:solidFill>
                  <a:srgbClr val="006600"/>
                </a:solidFill>
                <a:latin typeface="Gill Sans MT" panose="020B0502020104020203" pitchFamily="34" charset="0"/>
              </a:rPr>
              <a:t>recovery after decline</a:t>
            </a:r>
            <a:endParaRPr lang="en-US" dirty="0">
              <a:solidFill>
                <a:srgbClr val="006600"/>
              </a:solidFill>
              <a:latin typeface="Gill Sans MT" panose="020B0502020104020203" pitchFamily="34" charset="0"/>
            </a:endParaRPr>
          </a:p>
        </p:txBody>
      </p:sp>
    </p:spTree>
    <p:extLst>
      <p:ext uri="{BB962C8B-B14F-4D97-AF65-F5344CB8AC3E}">
        <p14:creationId xmlns:p14="http://schemas.microsoft.com/office/powerpoint/2010/main" val="37355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a:extLst>
              <a:ext uri="{FF2B5EF4-FFF2-40B4-BE49-F238E27FC236}">
                <a16:creationId xmlns:a16="http://schemas.microsoft.com/office/drawing/2014/main" id="{AB574086-760F-4474-A8C2-B623D552E070}"/>
              </a:ext>
            </a:extLst>
          </p:cNvPr>
          <p:cNvSpPr txBox="1">
            <a:spLocks/>
          </p:cNvSpPr>
          <p:nvPr/>
        </p:nvSpPr>
        <p:spPr>
          <a:xfrm>
            <a:off x="391885" y="1812387"/>
            <a:ext cx="11177263" cy="3941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1F414D"/>
                </a:solidFill>
                <a:latin typeface="Gill Sans MT" panose="020B0502020104020203" pitchFamily="34" charset="77"/>
              </a:rPr>
              <a:t>Empirical results are from:</a:t>
            </a:r>
            <a:endParaRPr lang="en-US" sz="2800" b="1" dirty="0">
              <a:solidFill>
                <a:srgbClr val="1F414D"/>
              </a:solidFill>
            </a:endParaRPr>
          </a:p>
        </p:txBody>
      </p:sp>
      <p:sp>
        <p:nvSpPr>
          <p:cNvPr id="3" name="TextBox 2">
            <a:extLst>
              <a:ext uri="{FF2B5EF4-FFF2-40B4-BE49-F238E27FC236}">
                <a16:creationId xmlns:a16="http://schemas.microsoft.com/office/drawing/2014/main" id="{1F699864-F90D-44B8-BE6D-315DB4EBF9CB}"/>
              </a:ext>
            </a:extLst>
          </p:cNvPr>
          <p:cNvSpPr txBox="1"/>
          <p:nvPr/>
        </p:nvSpPr>
        <p:spPr>
          <a:xfrm>
            <a:off x="391885" y="2424755"/>
            <a:ext cx="11408229" cy="1569660"/>
          </a:xfrm>
          <a:prstGeom prst="rect">
            <a:avLst/>
          </a:prstGeom>
          <a:noFill/>
        </p:spPr>
        <p:txBody>
          <a:bodyPr wrap="square" rtlCol="0">
            <a:spAutoFit/>
          </a:bodyPr>
          <a:lstStyle/>
          <a:p>
            <a:r>
              <a:rPr lang="en-US" sz="2400"/>
              <a:t>S. Zaharia, W.A. Masters, S. Ghosh, G.E. Shively, S. Gurung, S. Manohar, A.L. Thorne-Lyman, K.P. West, K.H. Appel, L. Liang, R. Shrestha, B. Bashaasha, N. Kabunga and P. Webb (2021). “</a:t>
            </a:r>
            <a:r>
              <a:rPr lang="en-US" sz="2400" b="1"/>
              <a:t>Recovery without resilience? Measuring resilience in Nepal, Bangladesh, and Uganda</a:t>
            </a:r>
            <a:r>
              <a:rPr lang="en-US" sz="2400"/>
              <a:t>.”  Feed the Future Innovation Lab for Nutrition Working Paper, in review.</a:t>
            </a:r>
            <a:endParaRPr lang="en-US" sz="2400" dirty="0"/>
          </a:p>
        </p:txBody>
      </p:sp>
      <p:sp>
        <p:nvSpPr>
          <p:cNvPr id="6" name="TextBox 5">
            <a:extLst>
              <a:ext uri="{FF2B5EF4-FFF2-40B4-BE49-F238E27FC236}">
                <a16:creationId xmlns:a16="http://schemas.microsoft.com/office/drawing/2014/main" id="{DDB9E2DF-A8F8-4D9C-86BC-C36DD645A2AC}"/>
              </a:ext>
            </a:extLst>
          </p:cNvPr>
          <p:cNvSpPr txBox="1"/>
          <p:nvPr/>
        </p:nvSpPr>
        <p:spPr>
          <a:xfrm>
            <a:off x="391884" y="4212683"/>
            <a:ext cx="11800115" cy="461665"/>
          </a:xfrm>
          <a:prstGeom prst="rect">
            <a:avLst/>
          </a:prstGeom>
          <a:noFill/>
        </p:spPr>
        <p:txBody>
          <a:bodyPr wrap="square">
            <a:spAutoFit/>
          </a:bodyPr>
          <a:lstStyle/>
          <a:p>
            <a:r>
              <a:rPr lang="en-US" sz="2400"/>
              <a:t>First author:  </a:t>
            </a:r>
            <a:r>
              <a:rPr lang="en-US" sz="2400">
                <a:hlinkClick r:id="rId2"/>
              </a:rPr>
              <a:t>https://www.nutritioninnovationlab.org/profile/</a:t>
            </a:r>
            <a:r>
              <a:rPr lang="en-US" sz="2400" b="1">
                <a:hlinkClick r:id="rId2"/>
              </a:rPr>
              <a:t>Sonia-Zaharia</a:t>
            </a:r>
            <a:endParaRPr lang="en-US" sz="2400" b="1"/>
          </a:p>
        </p:txBody>
      </p:sp>
    </p:spTree>
    <p:extLst>
      <p:ext uri="{BB962C8B-B14F-4D97-AF65-F5344CB8AC3E}">
        <p14:creationId xmlns:p14="http://schemas.microsoft.com/office/powerpoint/2010/main" val="1905105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EEAEB5-7254-4E93-AAD1-53E46FDFA994}"/>
              </a:ext>
            </a:extLst>
          </p:cNvPr>
          <p:cNvSpPr/>
          <p:nvPr/>
        </p:nvSpPr>
        <p:spPr>
          <a:xfrm>
            <a:off x="3107634" y="4493674"/>
            <a:ext cx="6997148" cy="575283"/>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A7AD3872-F594-4A54-9379-C644A5AB109A}"/>
                  </a:ext>
                </a:extLst>
              </p:cNvPr>
              <p:cNvSpPr txBox="1"/>
              <p:nvPr/>
            </p:nvSpPr>
            <p:spPr>
              <a:xfrm>
                <a:off x="1666459" y="4032024"/>
                <a:ext cx="10545419" cy="1991764"/>
              </a:xfrm>
              <a:prstGeom prst="rect">
                <a:avLst/>
              </a:prstGeom>
              <a:noFill/>
            </p:spPr>
            <p:txBody>
              <a:bodyPr wrap="square">
                <a:spAutoFit/>
              </a:bodyPr>
              <a:lstStyle/>
              <a:p>
                <a:pPr>
                  <a:lnSpc>
                    <a:spcPct val="120000"/>
                  </a:lnSpc>
                </a:pPr>
                <a14:m>
                  <m:oMathPara xmlns:m="http://schemas.openxmlformats.org/officeDocument/2006/math">
                    <m:oMathParaPr>
                      <m:jc m:val="left"/>
                    </m:oMathParaPr>
                    <m:oMath xmlns:m="http://schemas.openxmlformats.org/officeDocument/2006/math">
                      <m:sSub>
                        <m:sSubPr>
                          <m:ctrlPr>
                            <a:rPr lang="en-US" sz="2400" i="1" smtClean="0">
                              <a:solidFill>
                                <a:srgbClr val="836967"/>
                              </a:solidFill>
                              <a:latin typeface="Cambria Math" panose="02040503050406030204" pitchFamily="18" charset="0"/>
                            </a:rPr>
                          </m:ctrlPr>
                        </m:sSubPr>
                        <m:e>
                          <m:r>
                            <a:rPr lang="en-US" sz="2400">
                              <a:latin typeface="Cambria Math" panose="02040503050406030204" pitchFamily="18" charset="0"/>
                            </a:rPr>
                            <m:t>∆</m:t>
                          </m:r>
                          <m:r>
                            <a:rPr lang="en-US" sz="2400" i="1">
                              <a:latin typeface="Cambria Math" panose="02040503050406030204" pitchFamily="18" charset="0"/>
                            </a:rPr>
                            <m:t>𝐷𝐷𝑆</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sub>
                      </m:sSub>
                      <m:r>
                        <a:rPr lang="en-US" sz="2400" i="0" smtClean="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𝛼</m:t>
                          </m:r>
                        </m:e>
                        <m:sub>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𝛼</m:t>
                          </m:r>
                        </m:e>
                        <m:sub>
                          <m:r>
                            <a:rPr lang="en-US" sz="2400" i="0">
                              <a:latin typeface="Cambria Math" panose="02040503050406030204" pitchFamily="18" charset="0"/>
                            </a:rPr>
                            <m:t>2</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𝐷𝑒𝑐𝑙𝑖𝑛𝑒𝑑</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 </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1</m:t>
                          </m:r>
                        </m:sub>
                      </m:sSub>
                      <m:sSub>
                        <m:sSubPr>
                          <m:ctrlPr>
                            <a:rPr lang="en-US" sz="2400" i="1">
                              <a:solidFill>
                                <a:srgbClr val="836967"/>
                              </a:solidFill>
                              <a:latin typeface="Cambria Math" panose="02040503050406030204" pitchFamily="18" charset="0"/>
                            </a:rPr>
                          </m:ctrlPr>
                        </m:sSubPr>
                        <m:e>
                          <m:r>
                            <a:rPr lang="en-US" sz="2400" i="0">
                              <a:latin typeface="Cambria Math" panose="02040503050406030204" pitchFamily="18" charset="0"/>
                            </a:rPr>
                            <m:t>∆</m:t>
                          </m:r>
                          <m:r>
                            <a:rPr lang="en-US" sz="2400" i="1">
                              <a:latin typeface="Cambria Math" panose="02040503050406030204" pitchFamily="18" charset="0"/>
                            </a:rPr>
                            <m:t>𝐷𝐷𝑆</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2</m:t>
                          </m:r>
                        </m:sub>
                      </m:sSub>
                      <m:sSub>
                        <m:sSubPr>
                          <m:ctrlPr>
                            <a:rPr lang="en-US" sz="2400" i="1">
                              <a:solidFill>
                                <a:srgbClr val="836967"/>
                              </a:solidFill>
                              <a:latin typeface="Cambria Math" panose="02040503050406030204" pitchFamily="18" charset="0"/>
                            </a:rPr>
                          </m:ctrlPr>
                        </m:sSubPr>
                        <m:e>
                          <m:r>
                            <a:rPr lang="en-US" sz="2400" i="0">
                              <a:latin typeface="Cambria Math" panose="02040503050406030204" pitchFamily="18" charset="0"/>
                            </a:rPr>
                            <m:t>∆</m:t>
                          </m:r>
                          <m:r>
                            <a:rPr lang="en-US" sz="2400" i="1">
                              <a:latin typeface="Cambria Math" panose="02040503050406030204" pitchFamily="18" charset="0"/>
                            </a:rPr>
                            <m:t>𝐷𝐷𝑆</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𝐷𝑒𝑐𝑙𝑖𝑛𝑒𝑑</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oMath>
                  </m:oMathPara>
                </a14:m>
                <a:endParaRPr lang="en-US" sz="2400" i="1">
                  <a:latin typeface="Cambria Math" panose="02040503050406030204" pitchFamily="18" charset="0"/>
                </a:endParaRPr>
              </a:p>
              <a:p>
                <a:pPr>
                  <a:lnSpc>
                    <a:spcPct val="120000"/>
                  </a:lnSpc>
                </a:pPr>
                <a:r>
                  <a:rPr lang="en-US" sz="2400"/>
                  <a:t>			</a:t>
                </a:r>
                <a14:m>
                  <m:oMath xmlns:m="http://schemas.openxmlformats.org/officeDocument/2006/math">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3</m:t>
                        </m:r>
                      </m:sub>
                    </m:sSub>
                    <m:sSub>
                      <m:sSubPr>
                        <m:ctrlPr>
                          <a:rPr lang="en-US" sz="2400" i="1">
                            <a:solidFill>
                              <a:srgbClr val="836967"/>
                            </a:solidFill>
                            <a:latin typeface="Cambria Math" panose="02040503050406030204" pitchFamily="18" charset="0"/>
                          </a:rPr>
                        </m:ctrlPr>
                      </m:sSubPr>
                      <m:e>
                        <m:r>
                          <a:rPr lang="en-US" sz="2400" i="0">
                            <a:latin typeface="Cambria Math" panose="02040503050406030204" pitchFamily="18" charset="0"/>
                          </a:rPr>
                          <m:t>∆</m:t>
                        </m:r>
                        <m:r>
                          <a:rPr lang="en-US" sz="2400" i="1">
                            <a:latin typeface="Cambria Math" panose="02040503050406030204" pitchFamily="18" charset="0"/>
                          </a:rPr>
                          <m:t>𝐷𝐷𝑆</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𝐷𝑒𝑐𝑙𝑖𝑛𝑒𝑑</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𝐶h𝑎𝑟𝑎𝑐𝑡𝑒𝑟𝑖𝑠𝑡𝑖𝑐</m:t>
                        </m:r>
                      </m:e>
                      <m:sub>
                        <m:r>
                          <a:rPr lang="en-US" sz="2400" i="1">
                            <a:latin typeface="Cambria Math" panose="02040503050406030204" pitchFamily="18" charset="0"/>
                          </a:rPr>
                          <m:t>𝑗</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−2</m:t>
                        </m:r>
                      </m:sub>
                    </m:sSub>
                    <m:r>
                      <a:rPr lang="en-US" sz="2400" i="0">
                        <a:latin typeface="Cambria Math" panose="02040503050406030204" pitchFamily="18" charset="0"/>
                      </a:rPr>
                      <m:t>  </m:t>
                    </m:r>
                  </m:oMath>
                </a14:m>
                <a:endParaRPr lang="en-US" sz="2400" i="0">
                  <a:latin typeface="Cambria Math" panose="02040503050406030204" pitchFamily="18" charset="0"/>
                </a:endParaRPr>
              </a:p>
              <a:p>
                <a:pPr>
                  <a:lnSpc>
                    <a:spcPct val="120000"/>
                  </a:lnSpc>
                </a:pPr>
                <a:r>
                  <a:rPr lang="en-US" sz="2400"/>
                  <a:t>			</a:t>
                </a:r>
                <a14:m>
                  <m:oMath xmlns:m="http://schemas.openxmlformats.org/officeDocument/2006/math">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4</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𝐶h𝑎𝑟𝑎𝑐𝑡𝑒𝑟𝑖𝑠𝑡𝑖𝑐</m:t>
                        </m:r>
                      </m:e>
                      <m:sub>
                        <m:r>
                          <a:rPr lang="en-US" sz="2400" i="1">
                            <a:latin typeface="Cambria Math" panose="02040503050406030204" pitchFamily="18" charset="0"/>
                          </a:rPr>
                          <m:t>𝑗</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−2</m:t>
                        </m:r>
                      </m:sub>
                    </m:sSub>
                    <m:r>
                      <a:rPr lang="en-US" sz="2400" i="0">
                        <a:latin typeface="Cambria Math" panose="02040503050406030204" pitchFamily="18" charset="0"/>
                      </a:rPr>
                      <m:t> +</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5</m:t>
                        </m:r>
                      </m:sub>
                    </m:sSub>
                    <m:sSub>
                      <m:sSubPr>
                        <m:ctrlPr>
                          <a:rPr lang="en-US" sz="2400" i="1">
                            <a:solidFill>
                              <a:srgbClr val="836967"/>
                            </a:solidFill>
                            <a:latin typeface="Cambria Math" panose="02040503050406030204" pitchFamily="18" charset="0"/>
                          </a:rPr>
                        </m:ctrlPr>
                      </m:sSubPr>
                      <m:e>
                        <m:r>
                          <a:rPr lang="en-US" sz="2400" i="0">
                            <a:latin typeface="Cambria Math" panose="02040503050406030204" pitchFamily="18" charset="0"/>
                          </a:rPr>
                          <m:t>∆</m:t>
                        </m:r>
                        <m:r>
                          <a:rPr lang="en-US" sz="2400" i="1">
                            <a:latin typeface="Cambria Math" panose="02040503050406030204" pitchFamily="18" charset="0"/>
                          </a:rPr>
                          <m:t>𝐷𝐷𝑆</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𝐶h𝑎𝑟𝑎𝑐𝑡𝑒𝑟𝑖𝑠𝑡𝑖𝑐</m:t>
                        </m:r>
                      </m:e>
                      <m:sub>
                        <m:r>
                          <a:rPr lang="en-US" sz="2400" i="1">
                            <a:latin typeface="Cambria Math" panose="02040503050406030204" pitchFamily="18" charset="0"/>
                          </a:rPr>
                          <m:t>𝑗</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−2</m:t>
                        </m:r>
                      </m:sub>
                    </m:sSub>
                    <m:r>
                      <a:rPr lang="en-US" sz="2400" i="0">
                        <a:latin typeface="Cambria Math" panose="02040503050406030204" pitchFamily="18" charset="0"/>
                      </a:rPr>
                      <m:t> </m:t>
                    </m:r>
                  </m:oMath>
                </a14:m>
                <a:endParaRPr lang="en-US" sz="2400" i="0">
                  <a:latin typeface="Cambria Math" panose="02040503050406030204" pitchFamily="18" charset="0"/>
                </a:endParaRPr>
              </a:p>
              <a:p>
                <a:pPr>
                  <a:lnSpc>
                    <a:spcPct val="120000"/>
                  </a:lnSpc>
                </a:pPr>
                <a14:m>
                  <m:oMathPara xmlns:m="http://schemas.openxmlformats.org/officeDocument/2006/math">
                    <m:oMathParaPr>
                      <m:jc m:val="left"/>
                    </m:oMathParaPr>
                    <m:oMath xmlns:m="http://schemas.openxmlformats.org/officeDocument/2006/math">
                      <m:r>
                        <a:rPr lang="en-US" sz="2400" i="0">
                          <a:latin typeface="Cambria Math" panose="02040503050406030204" pitchFamily="18" charset="0"/>
                        </a:rPr>
                        <m:t>                     +</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𝛽</m:t>
                          </m:r>
                        </m:e>
                        <m:sub>
                          <m:r>
                            <a:rPr lang="en-US" sz="2400" i="0">
                              <a:latin typeface="Cambria Math" panose="02040503050406030204" pitchFamily="18" charset="0"/>
                            </a:rPr>
                            <m:t>6</m:t>
                          </m:r>
                        </m:sub>
                      </m:sSub>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𝐷𝑒𝑐𝑙𝑖𝑛𝑒𝑑</m:t>
                          </m:r>
                        </m:e>
                        <m:sub>
                          <m:r>
                            <a:rPr lang="en-US" sz="2400" i="1">
                              <a:latin typeface="Cambria Math" panose="02040503050406030204" pitchFamily="18" charset="0"/>
                            </a:rPr>
                            <m:t>𝑖</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−1</m:t>
                          </m:r>
                        </m:sub>
                      </m:sSub>
                      <m:r>
                        <a:rPr lang="en-US" sz="2400" i="0">
                          <a:latin typeface="Cambria Math" panose="02040503050406030204" pitchFamily="18" charset="0"/>
                        </a:rPr>
                        <m:t>∗</m:t>
                      </m:r>
                      <m:sSub>
                        <m:sSubPr>
                          <m:ctrlPr>
                            <a:rPr lang="en-US" sz="2400" i="1">
                              <a:solidFill>
                                <a:srgbClr val="836967"/>
                              </a:solidFill>
                              <a:latin typeface="Cambria Math" panose="02040503050406030204" pitchFamily="18" charset="0"/>
                            </a:rPr>
                          </m:ctrlPr>
                        </m:sSubPr>
                        <m:e>
                          <m:r>
                            <a:rPr lang="en-US" sz="2400" i="1">
                              <a:latin typeface="Cambria Math" panose="02040503050406030204" pitchFamily="18" charset="0"/>
                            </a:rPr>
                            <m:t>𝐶h𝑎𝑟𝑎𝑐𝑡𝑒𝑟𝑖𝑠𝑡𝑖𝑐</m:t>
                          </m:r>
                        </m:e>
                        <m:sub>
                          <m:r>
                            <a:rPr lang="en-US" sz="2400" i="1">
                              <a:latin typeface="Cambria Math" panose="02040503050406030204" pitchFamily="18" charset="0"/>
                            </a:rPr>
                            <m:t>𝑗</m:t>
                          </m:r>
                          <m:r>
                            <a:rPr lang="en-US" sz="2400" i="0">
                              <a:latin typeface="Cambria Math" panose="02040503050406030204" pitchFamily="18" charset="0"/>
                            </a:rPr>
                            <m:t>,</m:t>
                          </m:r>
                          <m:r>
                            <a:rPr lang="en-US" sz="2400" i="1">
                              <a:latin typeface="Cambria Math" panose="02040503050406030204" pitchFamily="18" charset="0"/>
                            </a:rPr>
                            <m:t>𝑡</m:t>
                          </m:r>
                          <m:r>
                            <a:rPr lang="en-US" sz="2400" i="0">
                              <a:latin typeface="Cambria Math" panose="02040503050406030204" pitchFamily="18" charset="0"/>
                            </a:rPr>
                            <m:t>−2</m:t>
                          </m:r>
                        </m:sub>
                      </m:sSub>
                      <m:r>
                        <a:rPr lang="en-US" sz="2400" i="0">
                          <a:latin typeface="Cambria Math" panose="02040503050406030204" pitchFamily="18" charset="0"/>
                        </a:rPr>
                        <m:t>+</m:t>
                      </m:r>
                      <m:sSup>
                        <m:sSupPr>
                          <m:ctrlPr>
                            <a:rPr lang="en-US" sz="2400" i="1">
                              <a:solidFill>
                                <a:srgbClr val="836967"/>
                              </a:solidFill>
                              <a:latin typeface="Cambria Math" panose="02040503050406030204" pitchFamily="18" charset="0"/>
                            </a:rPr>
                          </m:ctrlPr>
                        </m:sSupPr>
                        <m:e>
                          <m:r>
                            <a:rPr lang="en-US" sz="2400" b="1" i="1">
                              <a:latin typeface="Cambria Math" panose="02040503050406030204" pitchFamily="18" charset="0"/>
                            </a:rPr>
                            <m:t>𝒛</m:t>
                          </m:r>
                        </m:e>
                        <m:sup>
                          <m:r>
                            <a:rPr lang="en-US" sz="2400" b="0" i="0">
                              <a:latin typeface="Cambria Math" panose="02040503050406030204" pitchFamily="18" charset="0"/>
                            </a:rPr>
                            <m:t>′</m:t>
                          </m:r>
                        </m:sup>
                      </m:sSup>
                      <m:r>
                        <a:rPr lang="en-US" sz="2400" b="0" i="1">
                          <a:latin typeface="Cambria Math" panose="02040503050406030204" pitchFamily="18" charset="0"/>
                        </a:rPr>
                        <m:t>𝛾</m:t>
                      </m:r>
                      <m:r>
                        <a:rPr lang="en-US" sz="2400" b="0" i="0">
                          <a:latin typeface="Cambria Math" panose="02040503050406030204" pitchFamily="18" charset="0"/>
                        </a:rPr>
                        <m:t>+</m:t>
                      </m:r>
                      <m:sSub>
                        <m:sSubPr>
                          <m:ctrlPr>
                            <a:rPr lang="en-US" sz="2400" b="0" i="1">
                              <a:solidFill>
                                <a:srgbClr val="836967"/>
                              </a:solidFill>
                              <a:latin typeface="Cambria Math" panose="02040503050406030204" pitchFamily="18" charset="0"/>
                            </a:rPr>
                          </m:ctrlPr>
                        </m:sSubPr>
                        <m:e>
                          <m:r>
                            <a:rPr lang="en-US" sz="2400" b="0" i="0">
                              <a:latin typeface="Cambria Math" panose="02040503050406030204" pitchFamily="18" charset="0"/>
                            </a:rPr>
                            <m:t>∆</m:t>
                          </m:r>
                          <m:r>
                            <a:rPr lang="en-US" sz="2400" b="0" i="1">
                              <a:latin typeface="Cambria Math" panose="02040503050406030204" pitchFamily="18" charset="0"/>
                            </a:rPr>
                            <m:t>𝜀</m:t>
                          </m:r>
                        </m:e>
                        <m:sub>
                          <m:r>
                            <a:rPr lang="en-US" sz="2400" b="0" i="1">
                              <a:latin typeface="Cambria Math" panose="02040503050406030204" pitchFamily="18" charset="0"/>
                            </a:rPr>
                            <m:t>𝑖</m:t>
                          </m:r>
                          <m:r>
                            <a:rPr lang="en-US" sz="2400" b="0" i="0">
                              <a:latin typeface="Cambria Math" panose="02040503050406030204" pitchFamily="18" charset="0"/>
                            </a:rPr>
                            <m:t>,</m:t>
                          </m:r>
                          <m:r>
                            <a:rPr lang="en-US" sz="2400" b="0" i="1">
                              <a:latin typeface="Cambria Math" panose="02040503050406030204" pitchFamily="18" charset="0"/>
                            </a:rPr>
                            <m:t>𝑡</m:t>
                          </m:r>
                        </m:sub>
                      </m:sSub>
                      <m:r>
                        <a:rPr lang="en-US" sz="2400" b="0" i="0">
                          <a:latin typeface="Cambria Math" panose="02040503050406030204" pitchFamily="18" charset="0"/>
                        </a:rPr>
                        <m:t> ,</m:t>
                      </m:r>
                    </m:oMath>
                  </m:oMathPara>
                </a14:m>
                <a:endParaRPr lang="en-US" sz="2400"/>
              </a:p>
            </p:txBody>
          </p:sp>
        </mc:Choice>
        <mc:Fallback>
          <p:sp>
            <p:nvSpPr>
              <p:cNvPr id="6" name="TextBox 5">
                <a:extLst>
                  <a:ext uri="{FF2B5EF4-FFF2-40B4-BE49-F238E27FC236}">
                    <a16:creationId xmlns:a16="http://schemas.microsoft.com/office/drawing/2014/main" id="{A7AD3872-F594-4A54-9379-C644A5AB109A}"/>
                  </a:ext>
                </a:extLst>
              </p:cNvPr>
              <p:cNvSpPr txBox="1">
                <a:spLocks noRot="1" noChangeAspect="1" noMove="1" noResize="1" noEditPoints="1" noAdjustHandles="1" noChangeArrowheads="1" noChangeShapeType="1" noTextEdit="1"/>
              </p:cNvSpPr>
              <p:nvPr/>
            </p:nvSpPr>
            <p:spPr>
              <a:xfrm>
                <a:off x="1666459" y="4032024"/>
                <a:ext cx="10545419" cy="1991764"/>
              </a:xfrm>
              <a:prstGeom prst="rect">
                <a:avLst/>
              </a:prstGeom>
              <a:blipFill>
                <a:blip r:embed="rId3"/>
                <a:stretch>
                  <a:fillRect/>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DF2E8C72-8E2A-4CC6-9C62-BD602DB8CD79}"/>
              </a:ext>
            </a:extLst>
          </p:cNvPr>
          <p:cNvSpPr/>
          <p:nvPr/>
        </p:nvSpPr>
        <p:spPr>
          <a:xfrm>
            <a:off x="1751336" y="2308475"/>
            <a:ext cx="7849871" cy="172354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Gill Sans MT" panose="020B0502020104020203" pitchFamily="34" charset="0"/>
              </a:rPr>
              <a:t>In Nepal, dietary diversity resilience of women and children varies across </a:t>
            </a:r>
            <a:r>
              <a:rPr lang="en-US" sz="2400" b="1" dirty="0">
                <a:latin typeface="Gill Sans MT" panose="020B0502020104020203" pitchFamily="34" charset="0"/>
              </a:rPr>
              <a:t>households </a:t>
            </a:r>
            <a:r>
              <a:rPr lang="en-US" sz="2400" dirty="0">
                <a:latin typeface="Gill Sans MT" panose="020B0502020104020203" pitchFamily="34" charset="0"/>
              </a:rPr>
              <a:t>and</a:t>
            </a:r>
            <a:r>
              <a:rPr lang="en-US" sz="2400" b="1" dirty="0">
                <a:latin typeface="Gill Sans MT" panose="020B0502020104020203" pitchFamily="34" charset="0"/>
              </a:rPr>
              <a:t> districts</a:t>
            </a:r>
            <a:r>
              <a:rPr lang="en-US" sz="2400" dirty="0">
                <a:latin typeface="Gill Sans MT" panose="020B0502020104020203" pitchFamily="34" charset="0"/>
              </a:rPr>
              <a:t>.</a:t>
            </a:r>
          </a:p>
          <a:p>
            <a:pPr marL="342900" indent="-342900">
              <a:spcBef>
                <a:spcPts val="600"/>
              </a:spcBef>
              <a:spcAft>
                <a:spcPts val="600"/>
              </a:spcAft>
              <a:buFont typeface="Arial" panose="020B0604020202020204" pitchFamily="34" charset="0"/>
              <a:buChar char="•"/>
            </a:pPr>
            <a:r>
              <a:rPr lang="en-US" sz="2400" dirty="0">
                <a:latin typeface="Gill Sans MT" panose="020B0502020104020203" pitchFamily="34" charset="0"/>
              </a:rPr>
              <a:t>Who is most resilient?</a:t>
            </a:r>
            <a:br>
              <a:rPr lang="en-US" sz="2400" dirty="0">
                <a:latin typeface="Gill Sans MT" panose="020B0502020104020203" pitchFamily="34" charset="0"/>
              </a:rPr>
            </a:br>
            <a:endParaRPr lang="en-US" sz="2400" dirty="0">
              <a:latin typeface="Gill Sans MT" panose="020B0502020104020203" pitchFamily="34" charset="0"/>
            </a:endParaRPr>
          </a:p>
        </p:txBody>
      </p:sp>
      <p:sp>
        <p:nvSpPr>
          <p:cNvPr id="5" name="Title 6">
            <a:extLst>
              <a:ext uri="{FF2B5EF4-FFF2-40B4-BE49-F238E27FC236}">
                <a16:creationId xmlns:a16="http://schemas.microsoft.com/office/drawing/2014/main" id="{9E32F497-8ABE-4A3C-8885-568CEF6C8B6D}"/>
              </a:ext>
            </a:extLst>
          </p:cNvPr>
          <p:cNvSpPr txBox="1">
            <a:spLocks/>
          </p:cNvSpPr>
          <p:nvPr/>
        </p:nvSpPr>
        <p:spPr>
          <a:xfrm>
            <a:off x="578519" y="1396973"/>
            <a:ext cx="10752090" cy="449852"/>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1F414D"/>
                </a:solidFill>
                <a:latin typeface="Gill Sans MT" panose="020B0502020104020203" pitchFamily="34" charset="77"/>
              </a:rPr>
              <a:t>Where we see it, how </a:t>
            </a:r>
            <a:r>
              <a:rPr lang="en-US" sz="2800" b="1" dirty="0">
                <a:solidFill>
                  <a:srgbClr val="1F414D"/>
                </a:solidFill>
                <a:latin typeface="Gill Sans MT" panose="020B0502020104020203" pitchFamily="34" charset="77"/>
              </a:rPr>
              <a:t>does resilience vary in the population?</a:t>
            </a:r>
            <a:br>
              <a:rPr lang="en-US" sz="2800" b="1" dirty="0">
                <a:solidFill>
                  <a:srgbClr val="1F414D"/>
                </a:solidFill>
                <a:latin typeface="Gill Sans MT" panose="020B0502020104020203" pitchFamily="34" charset="77"/>
              </a:rPr>
            </a:br>
            <a:endParaRPr lang="en-US" sz="2800" b="1" dirty="0">
              <a:solidFill>
                <a:srgbClr val="1F414D"/>
              </a:solidFill>
            </a:endParaRPr>
          </a:p>
        </p:txBody>
      </p:sp>
    </p:spTree>
    <p:extLst>
      <p:ext uri="{BB962C8B-B14F-4D97-AF65-F5344CB8AC3E}">
        <p14:creationId xmlns:p14="http://schemas.microsoft.com/office/powerpoint/2010/main" val="1079803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9508B5FB-9B8E-45A6-B0C3-D31F2DF573CA}"/>
              </a:ext>
            </a:extLst>
          </p:cNvPr>
          <p:cNvSpPr txBox="1">
            <a:spLocks/>
          </p:cNvSpPr>
          <p:nvPr/>
        </p:nvSpPr>
        <p:spPr>
          <a:xfrm>
            <a:off x="1053548" y="1155509"/>
            <a:ext cx="10694504" cy="1015730"/>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r>
              <a:rPr lang="en-US" sz="2800" dirty="0">
                <a:solidFill>
                  <a:srgbClr val="1F414D"/>
                </a:solidFill>
              </a:rPr>
              <a:t>Women and children from more market-oriented households </a:t>
            </a:r>
            <a:br>
              <a:rPr lang="en-US" sz="2800">
                <a:solidFill>
                  <a:srgbClr val="1F414D"/>
                </a:solidFill>
              </a:rPr>
            </a:br>
            <a:r>
              <a:rPr lang="en-US" sz="2800">
                <a:solidFill>
                  <a:srgbClr val="1F414D"/>
                </a:solidFill>
              </a:rPr>
              <a:t>we more likely to exhibit resilience</a:t>
            </a:r>
            <a:endParaRPr lang="en-US" sz="2800" dirty="0">
              <a:solidFill>
                <a:srgbClr val="1F414D"/>
              </a:solidFill>
            </a:endParaRPr>
          </a:p>
          <a:p>
            <a:br>
              <a:rPr lang="en-US" sz="2800" dirty="0">
                <a:solidFill>
                  <a:srgbClr val="1F414D"/>
                </a:solidFill>
              </a:rPr>
            </a:br>
            <a:endParaRPr lang="en-US" sz="2800" dirty="0">
              <a:solidFill>
                <a:srgbClr val="1F414D"/>
              </a:solidFill>
            </a:endParaRPr>
          </a:p>
        </p:txBody>
      </p:sp>
      <p:grpSp>
        <p:nvGrpSpPr>
          <p:cNvPr id="31" name="Group 30">
            <a:extLst>
              <a:ext uri="{FF2B5EF4-FFF2-40B4-BE49-F238E27FC236}">
                <a16:creationId xmlns:a16="http://schemas.microsoft.com/office/drawing/2014/main" id="{6FF27801-D168-4A22-A18B-1BB14DF10B95}"/>
              </a:ext>
            </a:extLst>
          </p:cNvPr>
          <p:cNvGrpSpPr/>
          <p:nvPr/>
        </p:nvGrpSpPr>
        <p:grpSpPr>
          <a:xfrm>
            <a:off x="2253114" y="2101289"/>
            <a:ext cx="7286191" cy="4267461"/>
            <a:chOff x="1059307" y="2107632"/>
            <a:chExt cx="7286191" cy="4267461"/>
          </a:xfrm>
        </p:grpSpPr>
        <p:sp>
          <p:nvSpPr>
            <p:cNvPr id="3" name="TextBox 2">
              <a:extLst>
                <a:ext uri="{FF2B5EF4-FFF2-40B4-BE49-F238E27FC236}">
                  <a16:creationId xmlns:a16="http://schemas.microsoft.com/office/drawing/2014/main" id="{69F4AB11-81C1-4CE2-AA2B-4E156A2A01E7}"/>
                </a:ext>
              </a:extLst>
            </p:cNvPr>
            <p:cNvSpPr txBox="1"/>
            <p:nvPr/>
          </p:nvSpPr>
          <p:spPr>
            <a:xfrm>
              <a:off x="1096730" y="2874768"/>
              <a:ext cx="2322576" cy="646331"/>
            </a:xfrm>
            <a:prstGeom prst="rect">
              <a:avLst/>
            </a:prstGeom>
            <a:noFill/>
          </p:spPr>
          <p:txBody>
            <a:bodyPr wrap="square" rtlCol="0">
              <a:spAutoFit/>
            </a:bodyPr>
            <a:lstStyle/>
            <a:p>
              <a:r>
                <a:rPr lang="en-US" dirty="0">
                  <a:latin typeface="Gill Sans MT" panose="020B0502020104020203" pitchFamily="34" charset="0"/>
                </a:rPr>
                <a:t>Household has one or more credits</a:t>
              </a:r>
            </a:p>
          </p:txBody>
        </p:sp>
        <p:grpSp>
          <p:nvGrpSpPr>
            <p:cNvPr id="9" name="Group 8">
              <a:extLst>
                <a:ext uri="{FF2B5EF4-FFF2-40B4-BE49-F238E27FC236}">
                  <a16:creationId xmlns:a16="http://schemas.microsoft.com/office/drawing/2014/main" id="{B12FAD57-46F2-4E7C-8D28-A5A77C8737BC}"/>
                </a:ext>
              </a:extLst>
            </p:cNvPr>
            <p:cNvGrpSpPr/>
            <p:nvPr/>
          </p:nvGrpSpPr>
          <p:grpSpPr>
            <a:xfrm>
              <a:off x="3124274" y="2107632"/>
              <a:ext cx="2560320" cy="568260"/>
              <a:chOff x="1636776" y="1069848"/>
              <a:chExt cx="2560320" cy="568260"/>
            </a:xfrm>
          </p:grpSpPr>
          <p:sp>
            <p:nvSpPr>
              <p:cNvPr id="10" name="Arrow: Left 9">
                <a:extLst>
                  <a:ext uri="{FF2B5EF4-FFF2-40B4-BE49-F238E27FC236}">
                    <a16:creationId xmlns:a16="http://schemas.microsoft.com/office/drawing/2014/main" id="{FECADAB6-1C45-498F-AA65-A03EFD525B5A}"/>
                  </a:ext>
                </a:extLst>
              </p:cNvPr>
              <p:cNvSpPr/>
              <p:nvPr/>
            </p:nvSpPr>
            <p:spPr>
              <a:xfrm>
                <a:off x="1636776" y="1069848"/>
                <a:ext cx="2560320" cy="568260"/>
              </a:xfrm>
              <a:prstGeom prst="leftArrow">
                <a:avLst/>
              </a:prstGeom>
              <a:gradFill flip="none" rotWithShape="1">
                <a:gsLst>
                  <a:gs pos="0">
                    <a:schemeClr val="accent3">
                      <a:lumMod val="40000"/>
                      <a:lumOff val="60000"/>
                    </a:schemeClr>
                  </a:gs>
                  <a:gs pos="56000">
                    <a:schemeClr val="accent3">
                      <a:lumMod val="100000"/>
                    </a:schemeClr>
                  </a:gs>
                  <a:gs pos="100000">
                    <a:schemeClr val="accent3">
                      <a:lumMod val="6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59AC70D-3AE5-4CCF-A3A3-417583D4C2AF}"/>
                  </a:ext>
                </a:extLst>
              </p:cNvPr>
              <p:cNvSpPr txBox="1"/>
              <p:nvPr/>
            </p:nvSpPr>
            <p:spPr>
              <a:xfrm>
                <a:off x="2185416" y="1134969"/>
                <a:ext cx="1847088" cy="400110"/>
              </a:xfrm>
              <a:prstGeom prst="rect">
                <a:avLst/>
              </a:prstGeom>
              <a:noFill/>
            </p:spPr>
            <p:txBody>
              <a:bodyPr wrap="square" rtlCol="0">
                <a:spAutoFit/>
              </a:bodyPr>
              <a:lstStyle/>
              <a:p>
                <a:r>
                  <a:rPr lang="en-US" sz="2000" b="1" dirty="0">
                    <a:solidFill>
                      <a:schemeClr val="bg1"/>
                    </a:solidFill>
                    <a:latin typeface="Gill Sans MT" panose="020B0502020104020203" pitchFamily="34" charset="0"/>
                  </a:rPr>
                  <a:t>More resilient</a:t>
                </a:r>
              </a:p>
            </p:txBody>
          </p:sp>
        </p:grpSp>
        <p:grpSp>
          <p:nvGrpSpPr>
            <p:cNvPr id="12" name="Group 11">
              <a:extLst>
                <a:ext uri="{FF2B5EF4-FFF2-40B4-BE49-F238E27FC236}">
                  <a16:creationId xmlns:a16="http://schemas.microsoft.com/office/drawing/2014/main" id="{92F96265-6B2C-435D-AA02-96CF5AC5D0E4}"/>
                </a:ext>
              </a:extLst>
            </p:cNvPr>
            <p:cNvGrpSpPr/>
            <p:nvPr/>
          </p:nvGrpSpPr>
          <p:grpSpPr>
            <a:xfrm>
              <a:off x="5785178" y="2107632"/>
              <a:ext cx="2560320" cy="568260"/>
              <a:chOff x="4459224" y="1069848"/>
              <a:chExt cx="2560320" cy="568260"/>
            </a:xfrm>
          </p:grpSpPr>
          <p:sp>
            <p:nvSpPr>
              <p:cNvPr id="13" name="Arrow: Left 12">
                <a:extLst>
                  <a:ext uri="{FF2B5EF4-FFF2-40B4-BE49-F238E27FC236}">
                    <a16:creationId xmlns:a16="http://schemas.microsoft.com/office/drawing/2014/main" id="{89DF80FD-D254-48E9-9CDE-1394781102D8}"/>
                  </a:ext>
                </a:extLst>
              </p:cNvPr>
              <p:cNvSpPr/>
              <p:nvPr/>
            </p:nvSpPr>
            <p:spPr>
              <a:xfrm rot="10800000">
                <a:off x="4459224" y="1069848"/>
                <a:ext cx="2560320" cy="568260"/>
              </a:xfrm>
              <a:prstGeom prst="leftArrow">
                <a:avLst/>
              </a:prstGeom>
              <a:gradFill flip="none" rotWithShape="1">
                <a:gsLst>
                  <a:gs pos="0">
                    <a:schemeClr val="accent2">
                      <a:lumMod val="100000"/>
                    </a:schemeClr>
                  </a:gs>
                  <a:gs pos="48000">
                    <a:schemeClr val="accent2">
                      <a:lumMod val="97000"/>
                      <a:lumOff val="3000"/>
                    </a:schemeClr>
                  </a:gs>
                  <a:gs pos="100000">
                    <a:schemeClr val="accent2">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C0B8F36-B05E-47AD-A0E6-000E7369B2FF}"/>
                  </a:ext>
                </a:extLst>
              </p:cNvPr>
              <p:cNvSpPr txBox="1"/>
              <p:nvPr/>
            </p:nvSpPr>
            <p:spPr>
              <a:xfrm>
                <a:off x="4660392" y="1153922"/>
                <a:ext cx="1847088" cy="400110"/>
              </a:xfrm>
              <a:prstGeom prst="rect">
                <a:avLst/>
              </a:prstGeom>
              <a:noFill/>
            </p:spPr>
            <p:txBody>
              <a:bodyPr wrap="square" rtlCol="0">
                <a:spAutoFit/>
              </a:bodyPr>
              <a:lstStyle/>
              <a:p>
                <a:r>
                  <a:rPr lang="en-US" sz="2000" b="1" dirty="0">
                    <a:solidFill>
                      <a:schemeClr val="bg1"/>
                    </a:solidFill>
                    <a:latin typeface="Gill Sans MT" panose="020B0502020104020203" pitchFamily="34" charset="0"/>
                  </a:rPr>
                  <a:t>Less resilient</a:t>
                </a:r>
              </a:p>
            </p:txBody>
          </p:sp>
        </p:grpSp>
        <p:sp>
          <p:nvSpPr>
            <p:cNvPr id="24" name="TextBox 23">
              <a:extLst>
                <a:ext uri="{FF2B5EF4-FFF2-40B4-BE49-F238E27FC236}">
                  <a16:creationId xmlns:a16="http://schemas.microsoft.com/office/drawing/2014/main" id="{1881A336-A1C5-409D-90B0-010FC42B590E}"/>
                </a:ext>
              </a:extLst>
            </p:cNvPr>
            <p:cNvSpPr txBox="1"/>
            <p:nvPr/>
          </p:nvSpPr>
          <p:spPr>
            <a:xfrm>
              <a:off x="1059307" y="4946204"/>
              <a:ext cx="2404872" cy="646331"/>
            </a:xfrm>
            <a:prstGeom prst="rect">
              <a:avLst/>
            </a:prstGeom>
            <a:noFill/>
          </p:spPr>
          <p:txBody>
            <a:bodyPr wrap="square" rtlCol="0">
              <a:spAutoFit/>
            </a:bodyPr>
            <a:lstStyle/>
            <a:p>
              <a:r>
                <a:rPr lang="en-US" dirty="0">
                  <a:latin typeface="Gill Sans MT" panose="020B0502020104020203" pitchFamily="34" charset="0"/>
                </a:rPr>
                <a:t>Share consumed of own crop production</a:t>
              </a:r>
            </a:p>
          </p:txBody>
        </p:sp>
        <p:grpSp>
          <p:nvGrpSpPr>
            <p:cNvPr id="26" name="Group 25">
              <a:extLst>
                <a:ext uri="{FF2B5EF4-FFF2-40B4-BE49-F238E27FC236}">
                  <a16:creationId xmlns:a16="http://schemas.microsoft.com/office/drawing/2014/main" id="{D343E2D6-70B2-49A1-A59F-2C0D32745FE4}"/>
                </a:ext>
              </a:extLst>
            </p:cNvPr>
            <p:cNvGrpSpPr/>
            <p:nvPr/>
          </p:nvGrpSpPr>
          <p:grpSpPr>
            <a:xfrm>
              <a:off x="3345569" y="2775923"/>
              <a:ext cx="4792930" cy="3278693"/>
              <a:chOff x="3345569" y="2964552"/>
              <a:chExt cx="4792930" cy="3278693"/>
            </a:xfrm>
          </p:grpSpPr>
          <p:pic>
            <p:nvPicPr>
              <p:cNvPr id="21" name="Picture 20">
                <a:extLst>
                  <a:ext uri="{FF2B5EF4-FFF2-40B4-BE49-F238E27FC236}">
                    <a16:creationId xmlns:a16="http://schemas.microsoft.com/office/drawing/2014/main" id="{F7A58D4C-24AD-46EA-8096-083BE1930186}"/>
                  </a:ext>
                </a:extLst>
              </p:cNvPr>
              <p:cNvPicPr>
                <a:picLocks noChangeAspect="1"/>
              </p:cNvPicPr>
              <p:nvPr/>
            </p:nvPicPr>
            <p:blipFill rotWithShape="1">
              <a:blip r:embed="rId2"/>
              <a:srcRect b="75738"/>
              <a:stretch/>
            </p:blipFill>
            <p:spPr>
              <a:xfrm>
                <a:off x="3347043" y="2964552"/>
                <a:ext cx="4791456" cy="1015730"/>
              </a:xfrm>
              <a:prstGeom prst="rect">
                <a:avLst/>
              </a:prstGeom>
            </p:spPr>
          </p:pic>
          <p:grpSp>
            <p:nvGrpSpPr>
              <p:cNvPr id="8" name="Group 7">
                <a:extLst>
                  <a:ext uri="{FF2B5EF4-FFF2-40B4-BE49-F238E27FC236}">
                    <a16:creationId xmlns:a16="http://schemas.microsoft.com/office/drawing/2014/main" id="{B8ED18C5-D75A-461D-A38C-6CE94B636BE5}"/>
                  </a:ext>
                </a:extLst>
              </p:cNvPr>
              <p:cNvGrpSpPr/>
              <p:nvPr/>
            </p:nvGrpSpPr>
            <p:grpSpPr>
              <a:xfrm>
                <a:off x="3345569" y="3948356"/>
                <a:ext cx="4774642" cy="2294889"/>
                <a:chOff x="3300690" y="3763232"/>
                <a:chExt cx="4774642" cy="2294889"/>
              </a:xfrm>
            </p:grpSpPr>
            <p:pic>
              <p:nvPicPr>
                <p:cNvPr id="22" name="Picture 21">
                  <a:extLst>
                    <a:ext uri="{FF2B5EF4-FFF2-40B4-BE49-F238E27FC236}">
                      <a16:creationId xmlns:a16="http://schemas.microsoft.com/office/drawing/2014/main" id="{82E1B6FC-415C-4E73-9BA2-14C0EC19537E}"/>
                    </a:ext>
                  </a:extLst>
                </p:cNvPr>
                <p:cNvPicPr>
                  <a:picLocks noChangeAspect="1"/>
                </p:cNvPicPr>
                <p:nvPr/>
              </p:nvPicPr>
              <p:blipFill rotWithShape="1">
                <a:blip r:embed="rId3"/>
                <a:srcRect t="70373"/>
                <a:stretch/>
              </p:blipFill>
              <p:spPr>
                <a:xfrm>
                  <a:off x="3300690" y="4784764"/>
                  <a:ext cx="4774642" cy="1273357"/>
                </a:xfrm>
                <a:prstGeom prst="rect">
                  <a:avLst/>
                </a:prstGeom>
              </p:spPr>
            </p:pic>
            <p:pic>
              <p:nvPicPr>
                <p:cNvPr id="25" name="Picture 24">
                  <a:extLst>
                    <a:ext uri="{FF2B5EF4-FFF2-40B4-BE49-F238E27FC236}">
                      <a16:creationId xmlns:a16="http://schemas.microsoft.com/office/drawing/2014/main" id="{4E3B4EAF-4CB8-4CDA-BF22-83429DD15415}"/>
                    </a:ext>
                  </a:extLst>
                </p:cNvPr>
                <p:cNvPicPr>
                  <a:picLocks noChangeAspect="1"/>
                </p:cNvPicPr>
                <p:nvPr/>
              </p:nvPicPr>
              <p:blipFill rotWithShape="1">
                <a:blip r:embed="rId3"/>
                <a:srcRect b="75125"/>
                <a:stretch/>
              </p:blipFill>
              <p:spPr>
                <a:xfrm>
                  <a:off x="3300690" y="3763232"/>
                  <a:ext cx="4774642" cy="1069105"/>
                </a:xfrm>
                <a:prstGeom prst="rect">
                  <a:avLst/>
                </a:prstGeom>
              </p:spPr>
            </p:pic>
          </p:grpSp>
        </p:grpSp>
        <p:sp>
          <p:nvSpPr>
            <p:cNvPr id="27" name="TextBox 26">
              <a:extLst>
                <a:ext uri="{FF2B5EF4-FFF2-40B4-BE49-F238E27FC236}">
                  <a16:creationId xmlns:a16="http://schemas.microsoft.com/office/drawing/2014/main" id="{93D59FB0-E168-4848-953B-D225DF0E5029}"/>
                </a:ext>
              </a:extLst>
            </p:cNvPr>
            <p:cNvSpPr txBox="1"/>
            <p:nvPr/>
          </p:nvSpPr>
          <p:spPr>
            <a:xfrm>
              <a:off x="1096730" y="3956598"/>
              <a:ext cx="2322576" cy="646331"/>
            </a:xfrm>
            <a:prstGeom prst="rect">
              <a:avLst/>
            </a:prstGeom>
            <a:noFill/>
          </p:spPr>
          <p:txBody>
            <a:bodyPr wrap="square" rtlCol="0">
              <a:spAutoFit/>
            </a:bodyPr>
            <a:lstStyle/>
            <a:p>
              <a:r>
                <a:rPr lang="en-US" dirty="0">
                  <a:latin typeface="Gill Sans MT" panose="020B0502020104020203" pitchFamily="34" charset="0"/>
                </a:rPr>
                <a:t>Share sold of own crop production</a:t>
              </a:r>
            </a:p>
          </p:txBody>
        </p:sp>
        <p:sp>
          <p:nvSpPr>
            <p:cNvPr id="30" name="Rectangle 29">
              <a:extLst>
                <a:ext uri="{FF2B5EF4-FFF2-40B4-BE49-F238E27FC236}">
                  <a16:creationId xmlns:a16="http://schemas.microsoft.com/office/drawing/2014/main" id="{1D895E44-4CC2-4477-A30F-9B73499021DC}"/>
                </a:ext>
              </a:extLst>
            </p:cNvPr>
            <p:cNvSpPr/>
            <p:nvPr/>
          </p:nvSpPr>
          <p:spPr>
            <a:xfrm>
              <a:off x="3419306" y="6067316"/>
              <a:ext cx="4646930" cy="307777"/>
            </a:xfrm>
            <a:prstGeom prst="rect">
              <a:avLst/>
            </a:prstGeom>
          </p:spPr>
          <p:txBody>
            <a:bodyPr wrap="square">
              <a:spAutoFit/>
            </a:bodyPr>
            <a:lstStyle/>
            <a:p>
              <a:r>
                <a:rPr lang="en-US" sz="1400" dirty="0">
                  <a:latin typeface="Gill Sans MT"/>
                  <a:cs typeface="Arial" panose="020B0604020202020204" pitchFamily="34" charset="0"/>
                </a:rPr>
                <a:t>Coefficient estimates with 95% CI for women’s weekly DDS </a:t>
              </a:r>
            </a:p>
          </p:txBody>
        </p:sp>
      </p:grpSp>
      <p:sp>
        <p:nvSpPr>
          <p:cNvPr id="32" name="Rectangle 31">
            <a:extLst>
              <a:ext uri="{FF2B5EF4-FFF2-40B4-BE49-F238E27FC236}">
                <a16:creationId xmlns:a16="http://schemas.microsoft.com/office/drawing/2014/main" id="{2FBB07D3-2FD2-45C6-BDE8-69CD051CD4A7}"/>
              </a:ext>
            </a:extLst>
          </p:cNvPr>
          <p:cNvSpPr/>
          <p:nvPr/>
        </p:nvSpPr>
        <p:spPr>
          <a:xfrm>
            <a:off x="1627374" y="6480323"/>
            <a:ext cx="9040633" cy="307777"/>
          </a:xfrm>
          <a:prstGeom prst="rect">
            <a:avLst/>
          </a:prstGeom>
        </p:spPr>
        <p:txBody>
          <a:bodyPr wrap="square">
            <a:spAutoFit/>
          </a:bodyPr>
          <a:lstStyle/>
          <a:p>
            <a:r>
              <a:rPr lang="en-US" sz="1400" dirty="0">
                <a:solidFill>
                  <a:schemeClr val="tx1">
                    <a:lumMod val="50000"/>
                    <a:lumOff val="50000"/>
                  </a:schemeClr>
                </a:solidFill>
                <a:latin typeface="Gill Sans MT"/>
                <a:cs typeface="Arial" panose="020B0604020202020204" pitchFamily="34" charset="0"/>
              </a:rPr>
              <a:t>Source: Zaharia et al. (2020).</a:t>
            </a:r>
          </a:p>
        </p:txBody>
      </p:sp>
    </p:spTree>
    <p:extLst>
      <p:ext uri="{BB962C8B-B14F-4D97-AF65-F5344CB8AC3E}">
        <p14:creationId xmlns:p14="http://schemas.microsoft.com/office/powerpoint/2010/main" val="685931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6">
            <a:extLst>
              <a:ext uri="{FF2B5EF4-FFF2-40B4-BE49-F238E27FC236}">
                <a16:creationId xmlns:a16="http://schemas.microsoft.com/office/drawing/2014/main" id="{9508B5FB-9B8E-45A6-B0C3-D31F2DF573CA}"/>
              </a:ext>
            </a:extLst>
          </p:cNvPr>
          <p:cNvSpPr txBox="1">
            <a:spLocks/>
          </p:cNvSpPr>
          <p:nvPr/>
        </p:nvSpPr>
        <p:spPr>
          <a:xfrm>
            <a:off x="1146313" y="1237073"/>
            <a:ext cx="10661374" cy="939063"/>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r>
              <a:rPr lang="en-US" sz="2800" dirty="0">
                <a:solidFill>
                  <a:srgbClr val="1F414D"/>
                </a:solidFill>
              </a:rPr>
              <a:t>Women and children from districts with </a:t>
            </a:r>
            <a:r>
              <a:rPr lang="en-US" sz="2800">
                <a:solidFill>
                  <a:srgbClr val="1F414D"/>
                </a:solidFill>
              </a:rPr>
              <a:t>more infrastructure were more likely to exhibit resilience</a:t>
            </a:r>
            <a:endParaRPr lang="en-US" sz="2800" dirty="0">
              <a:solidFill>
                <a:srgbClr val="1F414D"/>
              </a:solidFill>
            </a:endParaRPr>
          </a:p>
          <a:p>
            <a:br>
              <a:rPr lang="en-US" sz="2800" dirty="0">
                <a:solidFill>
                  <a:srgbClr val="1F414D"/>
                </a:solidFill>
              </a:rPr>
            </a:br>
            <a:endParaRPr lang="en-US" sz="2800" dirty="0">
              <a:solidFill>
                <a:srgbClr val="1F414D"/>
              </a:solidFill>
            </a:endParaRPr>
          </a:p>
        </p:txBody>
      </p:sp>
      <p:sp>
        <p:nvSpPr>
          <p:cNvPr id="32" name="Rectangle 31">
            <a:extLst>
              <a:ext uri="{FF2B5EF4-FFF2-40B4-BE49-F238E27FC236}">
                <a16:creationId xmlns:a16="http://schemas.microsoft.com/office/drawing/2014/main" id="{2FBB07D3-2FD2-45C6-BDE8-69CD051CD4A7}"/>
              </a:ext>
            </a:extLst>
          </p:cNvPr>
          <p:cNvSpPr/>
          <p:nvPr/>
        </p:nvSpPr>
        <p:spPr>
          <a:xfrm>
            <a:off x="1627374" y="6480323"/>
            <a:ext cx="9040633" cy="307777"/>
          </a:xfrm>
          <a:prstGeom prst="rect">
            <a:avLst/>
          </a:prstGeom>
        </p:spPr>
        <p:txBody>
          <a:bodyPr wrap="square">
            <a:spAutoFit/>
          </a:bodyPr>
          <a:lstStyle/>
          <a:p>
            <a:r>
              <a:rPr lang="en-US" sz="1400" dirty="0">
                <a:solidFill>
                  <a:schemeClr val="tx1">
                    <a:lumMod val="50000"/>
                    <a:lumOff val="50000"/>
                  </a:schemeClr>
                </a:solidFill>
                <a:latin typeface="Gill Sans MT"/>
                <a:cs typeface="Arial" panose="020B0604020202020204" pitchFamily="34" charset="0"/>
              </a:rPr>
              <a:t>Source: Zaharia et al. (2020).</a:t>
            </a:r>
          </a:p>
        </p:txBody>
      </p:sp>
      <p:grpSp>
        <p:nvGrpSpPr>
          <p:cNvPr id="7" name="Group 6">
            <a:extLst>
              <a:ext uri="{FF2B5EF4-FFF2-40B4-BE49-F238E27FC236}">
                <a16:creationId xmlns:a16="http://schemas.microsoft.com/office/drawing/2014/main" id="{B8F02DA3-A888-4A74-8005-16358FDCEAE1}"/>
              </a:ext>
            </a:extLst>
          </p:cNvPr>
          <p:cNvGrpSpPr/>
          <p:nvPr/>
        </p:nvGrpSpPr>
        <p:grpSpPr>
          <a:xfrm>
            <a:off x="1735074" y="2129755"/>
            <a:ext cx="8469376" cy="4047584"/>
            <a:chOff x="211074" y="2129755"/>
            <a:chExt cx="8469376" cy="4047584"/>
          </a:xfrm>
        </p:grpSpPr>
        <p:grpSp>
          <p:nvGrpSpPr>
            <p:cNvPr id="36" name="Group 35">
              <a:extLst>
                <a:ext uri="{FF2B5EF4-FFF2-40B4-BE49-F238E27FC236}">
                  <a16:creationId xmlns:a16="http://schemas.microsoft.com/office/drawing/2014/main" id="{2912FF17-D1A2-4BE2-89DE-1C668B14D241}"/>
                </a:ext>
              </a:extLst>
            </p:cNvPr>
            <p:cNvGrpSpPr/>
            <p:nvPr/>
          </p:nvGrpSpPr>
          <p:grpSpPr>
            <a:xfrm>
              <a:off x="6282181" y="2129755"/>
              <a:ext cx="2398269" cy="568260"/>
              <a:chOff x="4459224" y="1069848"/>
              <a:chExt cx="2560320" cy="568260"/>
            </a:xfrm>
          </p:grpSpPr>
          <p:sp>
            <p:nvSpPr>
              <p:cNvPr id="37" name="Arrow: Left 36">
                <a:extLst>
                  <a:ext uri="{FF2B5EF4-FFF2-40B4-BE49-F238E27FC236}">
                    <a16:creationId xmlns:a16="http://schemas.microsoft.com/office/drawing/2014/main" id="{788068D8-C2AE-4A33-A8F2-3FA2217E7D99}"/>
                  </a:ext>
                </a:extLst>
              </p:cNvPr>
              <p:cNvSpPr/>
              <p:nvPr/>
            </p:nvSpPr>
            <p:spPr>
              <a:xfrm rot="10800000">
                <a:off x="4459224" y="1069848"/>
                <a:ext cx="2560320" cy="568260"/>
              </a:xfrm>
              <a:prstGeom prst="leftArrow">
                <a:avLst/>
              </a:prstGeom>
              <a:gradFill flip="none" rotWithShape="1">
                <a:gsLst>
                  <a:gs pos="0">
                    <a:schemeClr val="accent2">
                      <a:lumMod val="100000"/>
                    </a:schemeClr>
                  </a:gs>
                  <a:gs pos="48000">
                    <a:schemeClr val="accent2">
                      <a:lumMod val="97000"/>
                      <a:lumOff val="3000"/>
                    </a:schemeClr>
                  </a:gs>
                  <a:gs pos="100000">
                    <a:schemeClr val="accent2">
                      <a:lumMod val="60000"/>
                      <a:lumOff val="4000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67916552-371C-4357-94AF-C6A1C7B34684}"/>
                  </a:ext>
                </a:extLst>
              </p:cNvPr>
              <p:cNvSpPr txBox="1"/>
              <p:nvPr/>
            </p:nvSpPr>
            <p:spPr>
              <a:xfrm>
                <a:off x="4660392" y="1153922"/>
                <a:ext cx="1847088" cy="400110"/>
              </a:xfrm>
              <a:prstGeom prst="rect">
                <a:avLst/>
              </a:prstGeom>
              <a:noFill/>
            </p:spPr>
            <p:txBody>
              <a:bodyPr wrap="square" rtlCol="0">
                <a:spAutoFit/>
              </a:bodyPr>
              <a:lstStyle/>
              <a:p>
                <a:r>
                  <a:rPr lang="en-US" sz="2000" b="1" dirty="0">
                    <a:solidFill>
                      <a:schemeClr val="bg1"/>
                    </a:solidFill>
                    <a:latin typeface="Gill Sans MT" panose="020B0502020104020203" pitchFamily="34" charset="0"/>
                  </a:rPr>
                  <a:t>Less resilient</a:t>
                </a:r>
              </a:p>
            </p:txBody>
          </p:sp>
        </p:grpSp>
        <p:grpSp>
          <p:nvGrpSpPr>
            <p:cNvPr id="39" name="Group 38">
              <a:extLst>
                <a:ext uri="{FF2B5EF4-FFF2-40B4-BE49-F238E27FC236}">
                  <a16:creationId xmlns:a16="http://schemas.microsoft.com/office/drawing/2014/main" id="{A447B400-AB9C-4001-8F2D-06C5C76016A5}"/>
                </a:ext>
              </a:extLst>
            </p:cNvPr>
            <p:cNvGrpSpPr/>
            <p:nvPr/>
          </p:nvGrpSpPr>
          <p:grpSpPr>
            <a:xfrm>
              <a:off x="3639311" y="2129755"/>
              <a:ext cx="2560320" cy="568260"/>
              <a:chOff x="1636776" y="1069848"/>
              <a:chExt cx="2560320" cy="568260"/>
            </a:xfrm>
          </p:grpSpPr>
          <p:sp>
            <p:nvSpPr>
              <p:cNvPr id="40" name="Arrow: Left 39">
                <a:extLst>
                  <a:ext uri="{FF2B5EF4-FFF2-40B4-BE49-F238E27FC236}">
                    <a16:creationId xmlns:a16="http://schemas.microsoft.com/office/drawing/2014/main" id="{DA57C679-98C9-4847-A5A7-F0E5240B01B8}"/>
                  </a:ext>
                </a:extLst>
              </p:cNvPr>
              <p:cNvSpPr/>
              <p:nvPr/>
            </p:nvSpPr>
            <p:spPr>
              <a:xfrm>
                <a:off x="1636776" y="1069848"/>
                <a:ext cx="2560320" cy="568260"/>
              </a:xfrm>
              <a:prstGeom prst="leftArrow">
                <a:avLst/>
              </a:prstGeom>
              <a:gradFill flip="none" rotWithShape="1">
                <a:gsLst>
                  <a:gs pos="0">
                    <a:schemeClr val="accent3">
                      <a:lumMod val="40000"/>
                      <a:lumOff val="60000"/>
                    </a:schemeClr>
                  </a:gs>
                  <a:gs pos="56000">
                    <a:schemeClr val="accent3">
                      <a:lumMod val="100000"/>
                    </a:schemeClr>
                  </a:gs>
                  <a:gs pos="100000">
                    <a:schemeClr val="accent3">
                      <a:lumMod val="60000"/>
                    </a:schemeClr>
                  </a:gs>
                </a:gsLst>
                <a:lin ang="27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732455A-FC71-4EEF-AF03-2E6F18F91B83}"/>
                  </a:ext>
                </a:extLst>
              </p:cNvPr>
              <p:cNvSpPr txBox="1"/>
              <p:nvPr/>
            </p:nvSpPr>
            <p:spPr>
              <a:xfrm>
                <a:off x="2185416" y="1134969"/>
                <a:ext cx="1847088" cy="400110"/>
              </a:xfrm>
              <a:prstGeom prst="rect">
                <a:avLst/>
              </a:prstGeom>
              <a:noFill/>
            </p:spPr>
            <p:txBody>
              <a:bodyPr wrap="square" rtlCol="0">
                <a:spAutoFit/>
              </a:bodyPr>
              <a:lstStyle/>
              <a:p>
                <a:r>
                  <a:rPr lang="en-US" sz="2000" b="1" dirty="0">
                    <a:solidFill>
                      <a:schemeClr val="bg1"/>
                    </a:solidFill>
                    <a:latin typeface="Gill Sans MT" panose="020B0502020104020203" pitchFamily="34" charset="0"/>
                  </a:rPr>
                  <a:t>More resilient</a:t>
                </a:r>
              </a:p>
            </p:txBody>
          </p:sp>
        </p:grpSp>
        <p:grpSp>
          <p:nvGrpSpPr>
            <p:cNvPr id="6" name="Group 5">
              <a:extLst>
                <a:ext uri="{FF2B5EF4-FFF2-40B4-BE49-F238E27FC236}">
                  <a16:creationId xmlns:a16="http://schemas.microsoft.com/office/drawing/2014/main" id="{EA8438A1-FCE6-4448-8A13-D41C1A4601E5}"/>
                </a:ext>
              </a:extLst>
            </p:cNvPr>
            <p:cNvGrpSpPr/>
            <p:nvPr/>
          </p:nvGrpSpPr>
          <p:grpSpPr>
            <a:xfrm>
              <a:off x="211074" y="2735708"/>
              <a:ext cx="7907439" cy="3441631"/>
              <a:chOff x="211074" y="2735708"/>
              <a:chExt cx="7907439" cy="3441631"/>
            </a:xfrm>
          </p:grpSpPr>
          <p:sp>
            <p:nvSpPr>
              <p:cNvPr id="42" name="Rectangle 41">
                <a:extLst>
                  <a:ext uri="{FF2B5EF4-FFF2-40B4-BE49-F238E27FC236}">
                    <a16:creationId xmlns:a16="http://schemas.microsoft.com/office/drawing/2014/main" id="{4EE3327A-641D-40CD-94FC-57F2AA168788}"/>
                  </a:ext>
                </a:extLst>
              </p:cNvPr>
              <p:cNvSpPr/>
              <p:nvPr/>
            </p:nvSpPr>
            <p:spPr>
              <a:xfrm>
                <a:off x="3019256" y="5869562"/>
                <a:ext cx="4646930" cy="307777"/>
              </a:xfrm>
              <a:prstGeom prst="rect">
                <a:avLst/>
              </a:prstGeom>
            </p:spPr>
            <p:txBody>
              <a:bodyPr wrap="square">
                <a:spAutoFit/>
              </a:bodyPr>
              <a:lstStyle/>
              <a:p>
                <a:r>
                  <a:rPr lang="en-US" sz="1400" dirty="0">
                    <a:latin typeface="Gill Sans MT"/>
                    <a:cs typeface="Arial" panose="020B0604020202020204" pitchFamily="34" charset="0"/>
                  </a:rPr>
                  <a:t>Coefficient estimates with 95% CI for children’s weekly DDS </a:t>
                </a:r>
              </a:p>
            </p:txBody>
          </p:sp>
          <p:grpSp>
            <p:nvGrpSpPr>
              <p:cNvPr id="5" name="Group 4">
                <a:extLst>
                  <a:ext uri="{FF2B5EF4-FFF2-40B4-BE49-F238E27FC236}">
                    <a16:creationId xmlns:a16="http://schemas.microsoft.com/office/drawing/2014/main" id="{14DA8D2C-9739-4470-9EC5-E91422D3A8EA}"/>
                  </a:ext>
                </a:extLst>
              </p:cNvPr>
              <p:cNvGrpSpPr/>
              <p:nvPr/>
            </p:nvGrpSpPr>
            <p:grpSpPr>
              <a:xfrm>
                <a:off x="211074" y="2735708"/>
                <a:ext cx="7907439" cy="3138655"/>
                <a:chOff x="211074" y="2735708"/>
                <a:chExt cx="7907439" cy="3138655"/>
              </a:xfrm>
            </p:grpSpPr>
            <p:grpSp>
              <p:nvGrpSpPr>
                <p:cNvPr id="4" name="Group 3">
                  <a:extLst>
                    <a:ext uri="{FF2B5EF4-FFF2-40B4-BE49-F238E27FC236}">
                      <a16:creationId xmlns:a16="http://schemas.microsoft.com/office/drawing/2014/main" id="{FBF4F3C3-4912-4579-BE11-DD9CFE497E75}"/>
                    </a:ext>
                  </a:extLst>
                </p:cNvPr>
                <p:cNvGrpSpPr/>
                <p:nvPr/>
              </p:nvGrpSpPr>
              <p:grpSpPr>
                <a:xfrm>
                  <a:off x="443881" y="2735708"/>
                  <a:ext cx="7674632" cy="3138655"/>
                  <a:chOff x="469900" y="2704139"/>
                  <a:chExt cx="6747968" cy="2507386"/>
                </a:xfrm>
              </p:grpSpPr>
              <p:pic>
                <p:nvPicPr>
                  <p:cNvPr id="2" name="Picture 1">
                    <a:extLst>
                      <a:ext uri="{FF2B5EF4-FFF2-40B4-BE49-F238E27FC236}">
                        <a16:creationId xmlns:a16="http://schemas.microsoft.com/office/drawing/2014/main" id="{C8A3B9F4-6346-4D5A-82AB-012D05873462}"/>
                      </a:ext>
                    </a:extLst>
                  </p:cNvPr>
                  <p:cNvPicPr>
                    <a:picLocks noChangeAspect="1"/>
                  </p:cNvPicPr>
                  <p:nvPr/>
                </p:nvPicPr>
                <p:blipFill rotWithShape="1">
                  <a:blip r:embed="rId2"/>
                  <a:srcRect l="24117" r="17776" b="58079"/>
                  <a:stretch/>
                </p:blipFill>
                <p:spPr>
                  <a:xfrm>
                    <a:off x="2446924" y="2704139"/>
                    <a:ext cx="4770944" cy="2235751"/>
                  </a:xfrm>
                  <a:prstGeom prst="rect">
                    <a:avLst/>
                  </a:prstGeom>
                </p:spPr>
              </p:pic>
              <p:pic>
                <p:nvPicPr>
                  <p:cNvPr id="43" name="Picture 42">
                    <a:extLst>
                      <a:ext uri="{FF2B5EF4-FFF2-40B4-BE49-F238E27FC236}">
                        <a16:creationId xmlns:a16="http://schemas.microsoft.com/office/drawing/2014/main" id="{220D77F1-236D-44B2-9251-3B2FB7CC283E}"/>
                      </a:ext>
                    </a:extLst>
                  </p:cNvPr>
                  <p:cNvPicPr>
                    <a:picLocks noChangeAspect="1"/>
                  </p:cNvPicPr>
                  <p:nvPr/>
                </p:nvPicPr>
                <p:blipFill rotWithShape="1">
                  <a:blip r:embed="rId2"/>
                  <a:srcRect t="95392" r="17813"/>
                  <a:stretch/>
                </p:blipFill>
                <p:spPr>
                  <a:xfrm>
                    <a:off x="469900" y="4965791"/>
                    <a:ext cx="6747968" cy="245734"/>
                  </a:xfrm>
                  <a:prstGeom prst="rect">
                    <a:avLst/>
                  </a:prstGeom>
                </p:spPr>
              </p:pic>
            </p:grpSp>
            <p:sp>
              <p:nvSpPr>
                <p:cNvPr id="44" name="TextBox 43">
                  <a:extLst>
                    <a:ext uri="{FF2B5EF4-FFF2-40B4-BE49-F238E27FC236}">
                      <a16:creationId xmlns:a16="http://schemas.microsoft.com/office/drawing/2014/main" id="{2D1EC906-265B-494D-8C40-7DEDBA8FF85F}"/>
                    </a:ext>
                  </a:extLst>
                </p:cNvPr>
                <p:cNvSpPr txBox="1"/>
                <p:nvPr/>
              </p:nvSpPr>
              <p:spPr>
                <a:xfrm>
                  <a:off x="223774" y="2928678"/>
                  <a:ext cx="2322576" cy="369332"/>
                </a:xfrm>
                <a:prstGeom prst="rect">
                  <a:avLst/>
                </a:prstGeom>
                <a:noFill/>
              </p:spPr>
              <p:txBody>
                <a:bodyPr wrap="square" rtlCol="0">
                  <a:spAutoFit/>
                </a:bodyPr>
                <a:lstStyle/>
                <a:p>
                  <a:r>
                    <a:rPr lang="en-US" dirty="0">
                      <a:latin typeface="Gill Sans MT" panose="020B0502020104020203" pitchFamily="34" charset="0"/>
                    </a:rPr>
                    <a:t>No. of female teachers</a:t>
                  </a:r>
                </a:p>
              </p:txBody>
            </p:sp>
            <p:sp>
              <p:nvSpPr>
                <p:cNvPr id="45" name="TextBox 44">
                  <a:extLst>
                    <a:ext uri="{FF2B5EF4-FFF2-40B4-BE49-F238E27FC236}">
                      <a16:creationId xmlns:a16="http://schemas.microsoft.com/office/drawing/2014/main" id="{5FAB6F5C-C34C-4A3C-AE8D-957071A59F1A}"/>
                    </a:ext>
                  </a:extLst>
                </p:cNvPr>
                <p:cNvSpPr txBox="1"/>
                <p:nvPr/>
              </p:nvSpPr>
              <p:spPr>
                <a:xfrm>
                  <a:off x="211074" y="3607121"/>
                  <a:ext cx="2779776" cy="369332"/>
                </a:xfrm>
                <a:prstGeom prst="rect">
                  <a:avLst/>
                </a:prstGeom>
                <a:noFill/>
              </p:spPr>
              <p:txBody>
                <a:bodyPr wrap="square" rtlCol="0">
                  <a:spAutoFit/>
                </a:bodyPr>
                <a:lstStyle/>
                <a:p>
                  <a:r>
                    <a:rPr lang="en-US" dirty="0">
                      <a:latin typeface="Gill Sans MT" panose="020B0502020104020203" pitchFamily="34" charset="0"/>
                    </a:rPr>
                    <a:t>No. of post office workers</a:t>
                  </a:r>
                </a:p>
              </p:txBody>
            </p:sp>
            <p:sp>
              <p:nvSpPr>
                <p:cNvPr id="46" name="TextBox 45">
                  <a:extLst>
                    <a:ext uri="{FF2B5EF4-FFF2-40B4-BE49-F238E27FC236}">
                      <a16:creationId xmlns:a16="http://schemas.microsoft.com/office/drawing/2014/main" id="{6472D7F4-8298-4FA6-8A54-3801F05ADCCB}"/>
                    </a:ext>
                  </a:extLst>
                </p:cNvPr>
                <p:cNvSpPr txBox="1"/>
                <p:nvPr/>
              </p:nvSpPr>
              <p:spPr>
                <a:xfrm>
                  <a:off x="223774" y="4334625"/>
                  <a:ext cx="2030222" cy="369332"/>
                </a:xfrm>
                <a:prstGeom prst="rect">
                  <a:avLst/>
                </a:prstGeom>
                <a:noFill/>
              </p:spPr>
              <p:txBody>
                <a:bodyPr wrap="square" rtlCol="0">
                  <a:spAutoFit/>
                </a:bodyPr>
                <a:lstStyle/>
                <a:p>
                  <a:r>
                    <a:rPr lang="en-US" dirty="0">
                      <a:latin typeface="Gill Sans MT" panose="020B0502020104020203" pitchFamily="34" charset="0"/>
                    </a:rPr>
                    <a:t>No. of </a:t>
                  </a:r>
                  <a:r>
                    <a:rPr lang="en-US" dirty="0" err="1">
                      <a:latin typeface="Gill Sans MT" panose="020B0502020104020203" pitchFamily="34" charset="0"/>
                    </a:rPr>
                    <a:t>haat</a:t>
                  </a:r>
                  <a:r>
                    <a:rPr lang="en-US" dirty="0">
                      <a:latin typeface="Gill Sans MT" panose="020B0502020104020203" pitchFamily="34" charset="0"/>
                    </a:rPr>
                    <a:t> bazaars</a:t>
                  </a:r>
                </a:p>
              </p:txBody>
            </p:sp>
            <p:sp>
              <p:nvSpPr>
                <p:cNvPr id="47" name="TextBox 46">
                  <a:extLst>
                    <a:ext uri="{FF2B5EF4-FFF2-40B4-BE49-F238E27FC236}">
                      <a16:creationId xmlns:a16="http://schemas.microsoft.com/office/drawing/2014/main" id="{2E1DF989-C818-4A5B-991B-FC22851B15DC}"/>
                    </a:ext>
                  </a:extLst>
                </p:cNvPr>
                <p:cNvSpPr txBox="1"/>
                <p:nvPr/>
              </p:nvSpPr>
              <p:spPr>
                <a:xfrm>
                  <a:off x="223774" y="5025840"/>
                  <a:ext cx="2779776" cy="369332"/>
                </a:xfrm>
                <a:prstGeom prst="rect">
                  <a:avLst/>
                </a:prstGeom>
                <a:noFill/>
              </p:spPr>
              <p:txBody>
                <a:bodyPr wrap="square" rtlCol="0">
                  <a:spAutoFit/>
                </a:bodyPr>
                <a:lstStyle/>
                <a:p>
                  <a:r>
                    <a:rPr lang="en-US" dirty="0">
                      <a:latin typeface="Gill Sans MT" panose="020B0502020104020203" pitchFamily="34" charset="0"/>
                    </a:rPr>
                    <a:t>No. of permanent bazaars</a:t>
                  </a:r>
                </a:p>
              </p:txBody>
            </p:sp>
          </p:grpSp>
        </p:grpSp>
      </p:grpSp>
    </p:spTree>
    <p:extLst>
      <p:ext uri="{BB962C8B-B14F-4D97-AF65-F5344CB8AC3E}">
        <p14:creationId xmlns:p14="http://schemas.microsoft.com/office/powerpoint/2010/main" val="15699091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F3800C32-2866-4537-B556-71C99B4AE4DB}"/>
                  </a:ext>
                </a:extLst>
              </p:cNvPr>
              <p:cNvSpPr txBox="1"/>
              <p:nvPr/>
            </p:nvSpPr>
            <p:spPr>
              <a:xfrm>
                <a:off x="695338" y="1815400"/>
                <a:ext cx="11115662" cy="4524315"/>
              </a:xfrm>
              <a:prstGeom prst="rect">
                <a:avLst/>
              </a:prstGeom>
              <a:noFill/>
            </p:spPr>
            <p:txBody>
              <a:bodyPr wrap="square" rtlCol="0">
                <a:spAutoFit/>
              </a:bodyPr>
              <a:lstStyle/>
              <a:p>
                <a:pPr marL="447675" lvl="1" indent="-342900">
                  <a:buFont typeface="Wingdings" panose="05000000000000000000" pitchFamily="2" charset="2"/>
                  <a:buChar char="§"/>
                </a:pPr>
                <a:r>
                  <a:rPr lang="en-US" sz="2400">
                    <a:solidFill>
                      <a:prstClr val="black"/>
                    </a:solidFill>
                    <a:latin typeface="Gill Sans MT" panose="020B0502020104020203" pitchFamily="34" charset="77"/>
                  </a:rPr>
                  <a:t>Our focus on </a:t>
                </a:r>
                <a:r>
                  <a:rPr lang="en-US" sz="2400" i="1">
                    <a:solidFill>
                      <a:prstClr val="black"/>
                    </a:solidFill>
                    <a:latin typeface="Gill Sans MT" panose="020B0502020104020203" pitchFamily="34" charset="77"/>
                  </a:rPr>
                  <a:t>recovery after decline</a:t>
                </a:r>
                <a:r>
                  <a:rPr lang="en-US" sz="2400">
                    <a:solidFill>
                      <a:prstClr val="black"/>
                    </a:solidFill>
                    <a:latin typeface="Gill Sans MT" panose="020B0502020104020203" pitchFamily="34" charset="77"/>
                  </a:rPr>
                  <a:t> is designed for panels with </a:t>
                </a:r>
                <a14:m>
                  <m:oMath xmlns:m="http://schemas.openxmlformats.org/officeDocument/2006/math">
                    <m:r>
                      <a:rPr lang="en-US" sz="2400" i="1" smtClean="0">
                        <a:latin typeface="Cambria Math" panose="02040503050406030204" pitchFamily="18" charset="0"/>
                        <a:ea typeface="Cambria Math" panose="02040503050406030204" pitchFamily="18" charset="0"/>
                      </a:rPr>
                      <m:t>≥ </m:t>
                    </m:r>
                  </m:oMath>
                </a14:m>
                <a:r>
                  <a:rPr lang="en-US" sz="2400">
                    <a:solidFill>
                      <a:prstClr val="black"/>
                    </a:solidFill>
                    <a:latin typeface="Gill Sans MT" panose="020B0502020104020203" pitchFamily="34" charset="77"/>
                  </a:rPr>
                  <a:t>3 surveys </a:t>
                </a:r>
                <a:endParaRPr lang="en-US" sz="2400" dirty="0">
                  <a:solidFill>
                    <a:prstClr val="black"/>
                  </a:solidFill>
                  <a:latin typeface="Gill Sans MT" panose="020B0502020104020203" pitchFamily="34" charset="77"/>
                </a:endParaRPr>
              </a:p>
              <a:p>
                <a:pPr marL="104775" lvl="1"/>
                <a:r>
                  <a:rPr lang="en-US" sz="2400">
                    <a:solidFill>
                      <a:prstClr val="black"/>
                    </a:solidFill>
                    <a:latin typeface="Gill Sans MT" panose="020B0502020104020203" pitchFamily="34" charset="77"/>
                  </a:rPr>
                  <a:t>	 -- We test for “recovery without resilience” by comparing to mean reversion </a:t>
                </a:r>
              </a:p>
              <a:p>
                <a:pPr marL="104775" lvl="1"/>
                <a:r>
                  <a:rPr lang="en-US" sz="2400">
                    <a:solidFill>
                      <a:prstClr val="black"/>
                    </a:solidFill>
                    <a:latin typeface="Gill Sans MT" panose="020B0502020104020203" pitchFamily="34" charset="77"/>
                  </a:rPr>
                  <a:t>	 -- This reveals a community’s degree of resilience for that outcome and time period</a:t>
                </a:r>
              </a:p>
              <a:p>
                <a:pPr marL="104775" lvl="1"/>
                <a:endParaRPr lang="en-US" sz="2400">
                  <a:solidFill>
                    <a:prstClr val="black"/>
                  </a:solidFill>
                  <a:latin typeface="Gill Sans MT" panose="020B0502020104020203" pitchFamily="34" charset="77"/>
                </a:endParaRPr>
              </a:p>
              <a:p>
                <a:pPr marL="447675" lvl="1" indent="-342900">
                  <a:buFont typeface="Wingdings" panose="05000000000000000000" pitchFamily="2" charset="2"/>
                  <a:buChar char="§"/>
                </a:pPr>
                <a:r>
                  <a:rPr lang="en-US" sz="2400">
                    <a:solidFill>
                      <a:prstClr val="black"/>
                    </a:solidFill>
                    <a:latin typeface="Gill Sans MT" panose="020B0502020104020203" pitchFamily="34" charset="77"/>
                  </a:rPr>
                  <a:t>When people say “resilience”, this may not be what they mean!</a:t>
                </a:r>
                <a:endParaRPr lang="en-US" sz="2400" i="1">
                  <a:solidFill>
                    <a:prstClr val="black"/>
                  </a:solidFill>
                  <a:latin typeface="Gill Sans MT" panose="020B0502020104020203" pitchFamily="34" charset="77"/>
                </a:endParaRPr>
              </a:p>
              <a:p>
                <a:pPr marL="561975" lvl="2"/>
                <a:r>
                  <a:rPr lang="en-US" sz="2400" i="1">
                    <a:solidFill>
                      <a:prstClr val="black"/>
                    </a:solidFill>
                    <a:latin typeface="Gill Sans MT" panose="020B0502020104020203" pitchFamily="34" charset="77"/>
                  </a:rPr>
                  <a:t>-- </a:t>
                </a:r>
                <a:r>
                  <a:rPr lang="en-US" sz="2400">
                    <a:solidFill>
                      <a:prstClr val="black"/>
                    </a:solidFill>
                    <a:latin typeface="Gill Sans MT" panose="020B0502020104020203" pitchFamily="34" charset="77"/>
                  </a:rPr>
                  <a:t>They often mean </a:t>
                </a:r>
                <a:r>
                  <a:rPr lang="en-US" sz="2400" i="1">
                    <a:solidFill>
                      <a:prstClr val="black"/>
                    </a:solidFill>
                    <a:latin typeface="Gill Sans MT" panose="020B0502020104020203" pitchFamily="34" charset="77"/>
                  </a:rPr>
                  <a:t>no decline at all,</a:t>
                </a:r>
                <a:r>
                  <a:rPr lang="en-US" sz="2400">
                    <a:solidFill>
                      <a:prstClr val="black"/>
                    </a:solidFill>
                    <a:latin typeface="Gill Sans MT" panose="020B0502020104020203" pitchFamily="34" charset="77"/>
                  </a:rPr>
                  <a:t> which is a different question.</a:t>
                </a:r>
              </a:p>
              <a:p>
                <a:pPr marL="561975" lvl="2"/>
                <a:r>
                  <a:rPr lang="en-US" sz="2400">
                    <a:solidFill>
                      <a:prstClr val="black"/>
                    </a:solidFill>
                    <a:latin typeface="Gill Sans MT" panose="020B0502020104020203" pitchFamily="34" charset="77"/>
                  </a:rPr>
                  <a:t>-- They often want </a:t>
                </a:r>
                <a:r>
                  <a:rPr lang="en-US" sz="2400" i="1">
                    <a:solidFill>
                      <a:prstClr val="black"/>
                    </a:solidFill>
                    <a:latin typeface="Gill Sans MT" panose="020B0502020104020203" pitchFamily="34" charset="77"/>
                  </a:rPr>
                  <a:t>resilience to specific shocks</a:t>
                </a:r>
                <a:r>
                  <a:rPr lang="en-US" sz="2400">
                    <a:solidFill>
                      <a:prstClr val="black"/>
                    </a:solidFill>
                    <a:latin typeface="Gill Sans MT" panose="020B0502020104020203" pitchFamily="34" charset="77"/>
                  </a:rPr>
                  <a:t>, which requires data on shocks.</a:t>
                </a:r>
              </a:p>
              <a:p>
                <a:pPr marL="561975" lvl="2"/>
                <a:r>
                  <a:rPr lang="en-US" sz="2400">
                    <a:solidFill>
                      <a:prstClr val="black"/>
                    </a:solidFill>
                    <a:latin typeface="Gill Sans MT" panose="020B0502020104020203" pitchFamily="34" charset="77"/>
                  </a:rPr>
                  <a:t>-- They may care about long-run change, which requires longer-term data.</a:t>
                </a:r>
              </a:p>
              <a:p>
                <a:pPr marL="447675" lvl="1" indent="-342900">
                  <a:buFont typeface="Wingdings" panose="05000000000000000000" pitchFamily="2" charset="2"/>
                  <a:buChar char="§"/>
                </a:pPr>
                <a:endParaRPr lang="en-US" sz="2400" dirty="0">
                  <a:solidFill>
                    <a:prstClr val="black"/>
                  </a:solidFill>
                  <a:latin typeface="Gill Sans MT" panose="020B0502020104020203" pitchFamily="34" charset="77"/>
                </a:endParaRPr>
              </a:p>
              <a:p>
                <a:pPr marL="447675" lvl="1" indent="-342900">
                  <a:buFont typeface="Wingdings" panose="05000000000000000000" pitchFamily="2" charset="2"/>
                  <a:buChar char="§"/>
                </a:pPr>
                <a:r>
                  <a:rPr lang="en-US" sz="2400">
                    <a:solidFill>
                      <a:prstClr val="black"/>
                    </a:solidFill>
                    <a:latin typeface="Gill Sans MT" panose="020B0502020104020203" pitchFamily="34" charset="77"/>
                  </a:rPr>
                  <a:t>Without random assignment to a possible source of resilience (e.g. health insurance), attribution is very difficult or impossible – we have just begun even to know whether one group exhibits resilience for a particular outcome, let alone why…</a:t>
                </a:r>
                <a:endParaRPr lang="en-US" sz="2400" dirty="0">
                  <a:solidFill>
                    <a:prstClr val="black"/>
                  </a:solidFill>
                  <a:latin typeface="Gill Sans MT" panose="020B0502020104020203" pitchFamily="34" charset="77"/>
                </a:endParaRPr>
              </a:p>
            </p:txBody>
          </p:sp>
        </mc:Choice>
        <mc:Fallback>
          <p:sp>
            <p:nvSpPr>
              <p:cNvPr id="4" name="TextBox 3">
                <a:extLst>
                  <a:ext uri="{FF2B5EF4-FFF2-40B4-BE49-F238E27FC236}">
                    <a16:creationId xmlns:a16="http://schemas.microsoft.com/office/drawing/2014/main" id="{F3800C32-2866-4537-B556-71C99B4AE4DB}"/>
                  </a:ext>
                </a:extLst>
              </p:cNvPr>
              <p:cNvSpPr txBox="1">
                <a:spLocks noRot="1" noChangeAspect="1" noMove="1" noResize="1" noEditPoints="1" noAdjustHandles="1" noChangeArrowheads="1" noChangeShapeType="1" noTextEdit="1"/>
              </p:cNvSpPr>
              <p:nvPr/>
            </p:nvSpPr>
            <p:spPr>
              <a:xfrm>
                <a:off x="695338" y="1815400"/>
                <a:ext cx="11115662" cy="4524315"/>
              </a:xfrm>
              <a:prstGeom prst="rect">
                <a:avLst/>
              </a:prstGeom>
              <a:blipFill>
                <a:blip r:embed="rId2"/>
                <a:stretch>
                  <a:fillRect t="-1078" r="-1480" b="-2156"/>
                </a:stretch>
              </a:blipFill>
            </p:spPr>
            <p:txBody>
              <a:bodyPr/>
              <a:lstStyle/>
              <a:p>
                <a:r>
                  <a:rPr lang="en-US">
                    <a:noFill/>
                  </a:rPr>
                  <a:t> </a:t>
                </a:r>
              </a:p>
            </p:txBody>
          </p:sp>
        </mc:Fallback>
      </mc:AlternateContent>
      <p:sp>
        <p:nvSpPr>
          <p:cNvPr id="5" name="Title 6">
            <a:extLst>
              <a:ext uri="{FF2B5EF4-FFF2-40B4-BE49-F238E27FC236}">
                <a16:creationId xmlns:a16="http://schemas.microsoft.com/office/drawing/2014/main" id="{F425C7B2-4555-4FFD-B5E8-67E8B7695BA4}"/>
              </a:ext>
            </a:extLst>
          </p:cNvPr>
          <p:cNvSpPr txBox="1">
            <a:spLocks/>
          </p:cNvSpPr>
          <p:nvPr/>
        </p:nvSpPr>
        <p:spPr>
          <a:xfrm>
            <a:off x="765313" y="1276829"/>
            <a:ext cx="10661374" cy="538571"/>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r>
              <a:rPr lang="en-US" sz="2800">
                <a:solidFill>
                  <a:srgbClr val="1F414D"/>
                </a:solidFill>
              </a:rPr>
              <a:t>This work has many limitations!</a:t>
            </a:r>
            <a:endParaRPr lang="en-US" sz="2800" dirty="0">
              <a:solidFill>
                <a:srgbClr val="1F414D"/>
              </a:solidFill>
            </a:endParaRPr>
          </a:p>
        </p:txBody>
      </p:sp>
    </p:spTree>
    <p:extLst>
      <p:ext uri="{BB962C8B-B14F-4D97-AF65-F5344CB8AC3E}">
        <p14:creationId xmlns:p14="http://schemas.microsoft.com/office/powerpoint/2010/main" val="215626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rgbClr val="808080"/>
                                      </p:to>
                                    </p:animClr>
                                  </p:sub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rgbClr val="808080"/>
                                      </p:to>
                                    </p:animClr>
                                  </p:sub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rgbClr val="808080"/>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rgbClr val="808080"/>
                                      </p:to>
                                    </p:animClr>
                                  </p:sub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5" end="5"/>
                                            </p:txEl>
                                          </p:spTgt>
                                        </p:tgtEl>
                                        <p:attrNameLst>
                                          <p:attrName>ppt_c</p:attrName>
                                        </p:attrNameLst>
                                      </p:cBhvr>
                                      <p:to>
                                        <a:srgbClr val="808080"/>
                                      </p:to>
                                    </p:animClr>
                                  </p:sub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6" end="6"/>
                                            </p:txEl>
                                          </p:spTgt>
                                        </p:tgtEl>
                                        <p:attrNameLst>
                                          <p:attrName>ppt_c</p:attrName>
                                        </p:attrNameLst>
                                      </p:cBhvr>
                                      <p:to>
                                        <a:srgbClr val="808080"/>
                                      </p:to>
                                    </p:animClr>
                                  </p:sub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7" end="7"/>
                                            </p:txEl>
                                          </p:spTgt>
                                        </p:tgtEl>
                                        <p:attrNameLst>
                                          <p:attrName>ppt_c</p:attrName>
                                        </p:attrNameLst>
                                      </p:cBhvr>
                                      <p:to>
                                        <a:srgbClr val="808080"/>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2E8C72-8E2A-4CC6-9C62-BD602DB8CD79}"/>
              </a:ext>
            </a:extLst>
          </p:cNvPr>
          <p:cNvSpPr/>
          <p:nvPr/>
        </p:nvSpPr>
        <p:spPr>
          <a:xfrm>
            <a:off x="1404731" y="1931902"/>
            <a:ext cx="9647582" cy="486287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000">
                <a:latin typeface="Gill Sans MT" panose="020B0502020104020203" pitchFamily="34" charset="0"/>
              </a:rPr>
              <a:t>This work was conducted as part of the Feed the Future Innovation Lab for Nutrition, under </a:t>
            </a:r>
            <a:r>
              <a:rPr lang="en-US" sz="2000" dirty="0">
                <a:latin typeface="Gill Sans MT" panose="020B0502020104020203" pitchFamily="34" charset="0"/>
              </a:rPr>
              <a:t>grant contracts AID-OAA-L-10-00006 and AID-OAA-LA-14-00012 from the United States Agency for International Development (USAID). </a:t>
            </a:r>
          </a:p>
          <a:p>
            <a:pPr marL="342900" indent="-342900">
              <a:spcBef>
                <a:spcPts val="600"/>
              </a:spcBef>
              <a:buFont typeface="Arial" panose="020B0604020202020204" pitchFamily="34" charset="0"/>
              <a:buChar char="•"/>
            </a:pPr>
            <a:r>
              <a:rPr lang="en-US" sz="2000" dirty="0" err="1">
                <a:latin typeface="Gill Sans MT" panose="020B0502020104020203" pitchFamily="34" charset="0"/>
              </a:rPr>
              <a:t>POSHAN</a:t>
            </a:r>
            <a:r>
              <a:rPr lang="en-US" sz="2000" dirty="0">
                <a:latin typeface="Gill Sans MT" panose="020B0502020104020203" pitchFamily="34" charset="0"/>
              </a:rPr>
              <a:t> community studies – Nepal: </a:t>
            </a:r>
          </a:p>
          <a:p>
            <a:pPr marL="800100" lvl="1" indent="-342900">
              <a:buFont typeface="Arial" panose="020B0604020202020204" pitchFamily="34" charset="0"/>
              <a:buChar char="•"/>
            </a:pPr>
            <a:r>
              <a:rPr lang="en-US" sz="2000" dirty="0">
                <a:latin typeface="Gill Sans MT" panose="020B0502020104020203" pitchFamily="34" charset="0"/>
                <a:sym typeface="Wingdings" panose="05000000000000000000" pitchFamily="2" charset="2"/>
              </a:rPr>
              <a:t>Led by Johns Hopkins University with in-country partners; National Agriculture Research Council (NARC), Nepal Technical Assistance Group (NTAG), New Era, Tribhuvan University Institute of Medicine (TUTH IOM), Tufts University.</a:t>
            </a:r>
          </a:p>
          <a:p>
            <a:pPr marL="342900" indent="-342900">
              <a:spcBef>
                <a:spcPts val="1200"/>
              </a:spcBef>
              <a:buFont typeface="Arial" panose="020B0604020202020204" pitchFamily="34" charset="0"/>
              <a:buChar char="•"/>
            </a:pPr>
            <a:r>
              <a:rPr lang="en-US" sz="2000" dirty="0" err="1">
                <a:solidFill>
                  <a:prstClr val="black"/>
                </a:solidFill>
                <a:latin typeface="Gill Sans MT" panose="020B0502020104020203" pitchFamily="34" charset="0"/>
              </a:rPr>
              <a:t>BAHNR</a:t>
            </a:r>
            <a:r>
              <a:rPr lang="en-US" sz="2000" dirty="0">
                <a:solidFill>
                  <a:prstClr val="black"/>
                </a:solidFill>
                <a:latin typeface="Gill Sans MT" panose="020B0502020104020203" pitchFamily="34" charset="0"/>
              </a:rPr>
              <a:t> study – Bangladesh:</a:t>
            </a:r>
          </a:p>
          <a:p>
            <a:pPr marL="800100" lvl="1" indent="-342900">
              <a:buFont typeface="Arial" panose="020B0604020202020204" pitchFamily="34" charset="0"/>
              <a:buChar char="•"/>
            </a:pPr>
            <a:r>
              <a:rPr lang="en-US" sz="2000" dirty="0">
                <a:solidFill>
                  <a:prstClr val="black"/>
                </a:solidFill>
                <a:latin typeface="Gill Sans MT" panose="020B0502020104020203" pitchFamily="34" charset="0"/>
              </a:rPr>
              <a:t>Tufts University, </a:t>
            </a:r>
            <a:r>
              <a:rPr lang="en-US" sz="2000" dirty="0" err="1">
                <a:solidFill>
                  <a:prstClr val="black"/>
                </a:solidFill>
                <a:latin typeface="Gill Sans MT" panose="020B0502020104020203" pitchFamily="34" charset="0"/>
              </a:rPr>
              <a:t>HKI</a:t>
            </a:r>
            <a:r>
              <a:rPr lang="en-US" sz="2000" dirty="0">
                <a:solidFill>
                  <a:prstClr val="black"/>
                </a:solidFill>
                <a:latin typeface="Gill Sans MT" panose="020B0502020104020203" pitchFamily="34" charset="0"/>
              </a:rPr>
              <a:t> Bangladesh, Horticulture Innovation Lab, </a:t>
            </a:r>
            <a:r>
              <a:rPr lang="en-US" sz="2000" dirty="0" err="1">
                <a:solidFill>
                  <a:prstClr val="black"/>
                </a:solidFill>
                <a:latin typeface="Gill Sans MT" panose="020B0502020104020203" pitchFamily="34" charset="0"/>
              </a:rPr>
              <a:t>WorldFish</a:t>
            </a:r>
            <a:r>
              <a:rPr lang="en-US" sz="2000" dirty="0">
                <a:solidFill>
                  <a:prstClr val="black"/>
                </a:solidFill>
                <a:latin typeface="Gill Sans MT" panose="020B0502020104020203" pitchFamily="34" charset="0"/>
              </a:rPr>
              <a:t>, </a:t>
            </a:r>
            <a:r>
              <a:rPr lang="en-US" sz="2000" dirty="0" err="1">
                <a:solidFill>
                  <a:prstClr val="black"/>
                </a:solidFill>
                <a:latin typeface="Gill Sans MT" panose="020B0502020104020203" pitchFamily="34" charset="0"/>
              </a:rPr>
              <a:t>AquaFish</a:t>
            </a:r>
            <a:r>
              <a:rPr lang="en-US" sz="2000" dirty="0">
                <a:solidFill>
                  <a:prstClr val="black"/>
                </a:solidFill>
                <a:latin typeface="Gill Sans MT" panose="020B0502020104020203" pitchFamily="34" charset="0"/>
              </a:rPr>
              <a:t> Innovation Lab, Dhaka University, Strengthening Partnerships, Results, and Innovations in Nutrition Globally (SPRING).</a:t>
            </a:r>
          </a:p>
          <a:p>
            <a:pPr marL="342900" indent="-342900">
              <a:spcBef>
                <a:spcPts val="1200"/>
              </a:spcBef>
              <a:buFont typeface="Arial" panose="020B0604020202020204" pitchFamily="34" charset="0"/>
              <a:buChar char="•"/>
            </a:pPr>
            <a:r>
              <a:rPr lang="en-US" sz="2000" dirty="0">
                <a:latin typeface="Gill Sans MT" panose="020B0502020104020203" pitchFamily="34" charset="0"/>
              </a:rPr>
              <a:t>Uganda panel survey – Uganda:</a:t>
            </a:r>
          </a:p>
          <a:p>
            <a:pPr marL="800100" lvl="1" indent="-342900">
              <a:buFont typeface="Arial" panose="020B0604020202020204" pitchFamily="34" charset="0"/>
              <a:buChar char="•"/>
            </a:pPr>
            <a:r>
              <a:rPr lang="en-US" sz="2000" dirty="0">
                <a:latin typeface="Gill Sans MT" panose="020B0502020104020203" pitchFamily="34" charset="0"/>
              </a:rPr>
              <a:t>Makerere University School of Public Health, Uganda; the Uganda Science and Technology Council, Kampala, Uganda.</a:t>
            </a:r>
            <a:endParaRPr lang="en-US" sz="2000" dirty="0">
              <a:solidFill>
                <a:prstClr val="black"/>
              </a:solidFill>
              <a:latin typeface="Gill Sans MT" panose="020B0502020104020203" pitchFamily="34" charset="0"/>
            </a:endParaRPr>
          </a:p>
        </p:txBody>
      </p:sp>
      <p:sp>
        <p:nvSpPr>
          <p:cNvPr id="6" name="Title 6">
            <a:extLst>
              <a:ext uri="{FF2B5EF4-FFF2-40B4-BE49-F238E27FC236}">
                <a16:creationId xmlns:a16="http://schemas.microsoft.com/office/drawing/2014/main" id="{79113420-28F0-4D8F-8A54-1EBE85FEC990}"/>
              </a:ext>
            </a:extLst>
          </p:cNvPr>
          <p:cNvSpPr txBox="1">
            <a:spLocks/>
          </p:cNvSpPr>
          <p:nvPr/>
        </p:nvSpPr>
        <p:spPr>
          <a:xfrm>
            <a:off x="765313" y="1254183"/>
            <a:ext cx="10661374" cy="538571"/>
          </a:xfrm>
          <a:prstGeom prst="rect">
            <a:avLst/>
          </a:prstGeom>
        </p:spPr>
        <p:txBody>
          <a:bodyPr/>
          <a:lstStyle>
            <a:defPPr>
              <a:defRPr lang="en-US"/>
            </a:defPPr>
            <a:lvl1pPr>
              <a:spcBef>
                <a:spcPct val="0"/>
              </a:spcBef>
              <a:buNone/>
              <a:defRPr sz="2400" b="1">
                <a:solidFill>
                  <a:srgbClr val="4799B5"/>
                </a:solidFill>
                <a:latin typeface="Gill Sans MT" panose="020B0502020104020203" pitchFamily="34" charset="77"/>
                <a:ea typeface="+mj-ea"/>
                <a:cs typeface="+mj-cs"/>
              </a:defRPr>
            </a:lvl1pPr>
          </a:lstStyle>
          <a:p>
            <a:r>
              <a:rPr lang="en-US" sz="2800">
                <a:solidFill>
                  <a:srgbClr val="1F414D"/>
                </a:solidFill>
              </a:rPr>
              <a:t>Thank you to our collaborators and funders</a:t>
            </a:r>
            <a:endParaRPr lang="en-US" sz="2800" dirty="0">
              <a:solidFill>
                <a:srgbClr val="1F414D"/>
              </a:solidFill>
            </a:endParaRPr>
          </a:p>
        </p:txBody>
      </p:sp>
    </p:spTree>
    <p:extLst>
      <p:ext uri="{BB962C8B-B14F-4D97-AF65-F5344CB8AC3E}">
        <p14:creationId xmlns:p14="http://schemas.microsoft.com/office/powerpoint/2010/main" val="2741411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_african_colo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1700" y="4982901"/>
            <a:ext cx="1384300" cy="1325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ogo_eop_colo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11414" y="4962263"/>
            <a:ext cx="1392237" cy="137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logo_treasury_colo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551614" y="4990838"/>
            <a:ext cx="1296987" cy="132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ogo_peace_colo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952738"/>
            <a:ext cx="1371600" cy="140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ogo_state_colo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971801" y="3433438"/>
            <a:ext cx="1427163"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5" descr="http://upload.wikimedia.org/wikipedia/commons/thumb/1/1c/USGS_logo_green.svg/800px-USGS_logo_green.svg.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3687439"/>
            <a:ext cx="2133600" cy="8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descr="logo_usda_colo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215064" y="2197838"/>
            <a:ext cx="1176337"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logo_opic_colo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313738" y="2121638"/>
            <a:ext cx="1211262"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0" descr="logo_mcc_colo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94176" y="2013025"/>
            <a:ext cx="1292225" cy="1265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1" descr="logo_usaid_colo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905001" y="2108275"/>
            <a:ext cx="1431925" cy="1112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descr="U.S. Department of Commerce 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67600" y="3530275"/>
            <a:ext cx="12954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itle 1"/>
          <p:cNvSpPr txBox="1">
            <a:spLocks/>
          </p:cNvSpPr>
          <p:nvPr/>
        </p:nvSpPr>
        <p:spPr bwMode="auto">
          <a:xfrm>
            <a:off x="1972041" y="1144867"/>
            <a:ext cx="8229600" cy="597049"/>
          </a:xfrm>
          <a:prstGeom prst="rect">
            <a:avLst/>
          </a:prstGeom>
          <a:noFill/>
          <a:ln w="0">
            <a:noFill/>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0" numCol="1" anchor="t" anchorCtr="0" compatLnSpc="1">
            <a:prstTxWarp prst="textNoShape">
              <a:avLst/>
            </a:prstTxWarp>
          </a:bodyPr>
          <a:lstStyle>
            <a:lvl1pPr algn="ctr" defTabSz="457200" rtl="0" eaLnBrk="1" latinLnBrk="0" hangingPunct="1">
              <a:spcBef>
                <a:spcPct val="0"/>
              </a:spcBef>
              <a:buNone/>
              <a:defRPr sz="3200" kern="1200" cap="all" baseline="0">
                <a:solidFill>
                  <a:srgbClr val="D37D28"/>
                </a:solidFill>
                <a:latin typeface="Arial" panose="020B0604020202020204" pitchFamily="34" charset="0"/>
                <a:ea typeface="+mj-ea"/>
                <a:cs typeface="Arial" panose="020B0604020202020204" pitchFamily="34" charset="0"/>
              </a:defRPr>
            </a:lvl1pPr>
          </a:lstStyle>
          <a:p>
            <a:pPr>
              <a:defRPr/>
            </a:pPr>
            <a:r>
              <a:rPr lang="en-US" altLang="en-US" dirty="0"/>
              <a:t>U.S. Government Partners</a:t>
            </a:r>
            <a:endParaRPr lang="en-US" dirty="0"/>
          </a:p>
        </p:txBody>
      </p:sp>
    </p:spTree>
    <p:extLst>
      <p:ext uri="{BB962C8B-B14F-4D97-AF65-F5344CB8AC3E}">
        <p14:creationId xmlns:p14="http://schemas.microsoft.com/office/powerpoint/2010/main" val="1274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7E89EAB-52DA-4338-8B47-04938C7547ED}"/>
              </a:ext>
            </a:extLst>
          </p:cNvPr>
          <p:cNvSpPr txBox="1"/>
          <p:nvPr/>
        </p:nvSpPr>
        <p:spPr>
          <a:xfrm>
            <a:off x="195621" y="1228688"/>
            <a:ext cx="8988144"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“Resilience” is an old new thing</a:t>
            </a:r>
            <a:endParaRPr lang="en-US" sz="2800" b="1" i="1" dirty="0">
              <a:solidFill>
                <a:srgbClr val="1F414D"/>
              </a:solidFill>
              <a:latin typeface="Gill Sans MT" panose="020B0502020104020203" pitchFamily="34" charset="0"/>
            </a:endParaRPr>
          </a:p>
        </p:txBody>
      </p:sp>
      <p:grpSp>
        <p:nvGrpSpPr>
          <p:cNvPr id="22" name="Group 21">
            <a:extLst>
              <a:ext uri="{FF2B5EF4-FFF2-40B4-BE49-F238E27FC236}">
                <a16:creationId xmlns:a16="http://schemas.microsoft.com/office/drawing/2014/main" id="{7D5AEC61-30A0-4859-BEFA-41589C1564CC}"/>
              </a:ext>
            </a:extLst>
          </p:cNvPr>
          <p:cNvGrpSpPr/>
          <p:nvPr/>
        </p:nvGrpSpPr>
        <p:grpSpPr>
          <a:xfrm>
            <a:off x="581285" y="2903859"/>
            <a:ext cx="11339352" cy="3889351"/>
            <a:chOff x="610314" y="2896078"/>
            <a:chExt cx="11339352" cy="3889351"/>
          </a:xfrm>
        </p:grpSpPr>
        <p:pic>
          <p:nvPicPr>
            <p:cNvPr id="21" name="Picture 20">
              <a:extLst>
                <a:ext uri="{FF2B5EF4-FFF2-40B4-BE49-F238E27FC236}">
                  <a16:creationId xmlns:a16="http://schemas.microsoft.com/office/drawing/2014/main" id="{158055A8-47A0-4E02-BF35-BC1A2F9C9771}"/>
                </a:ext>
              </a:extLst>
            </p:cNvPr>
            <p:cNvPicPr>
              <a:picLocks noChangeAspect="1"/>
            </p:cNvPicPr>
            <p:nvPr/>
          </p:nvPicPr>
          <p:blipFill>
            <a:blip r:embed="rId3"/>
            <a:stretch>
              <a:fillRect/>
            </a:stretch>
          </p:blipFill>
          <p:spPr>
            <a:xfrm>
              <a:off x="857319" y="2896078"/>
              <a:ext cx="10370108" cy="3290062"/>
            </a:xfrm>
            <a:prstGeom prst="rect">
              <a:avLst/>
            </a:prstGeom>
          </p:spPr>
        </p:pic>
        <p:grpSp>
          <p:nvGrpSpPr>
            <p:cNvPr id="31" name="Group 30">
              <a:extLst>
                <a:ext uri="{FF2B5EF4-FFF2-40B4-BE49-F238E27FC236}">
                  <a16:creationId xmlns:a16="http://schemas.microsoft.com/office/drawing/2014/main" id="{1B4CF91B-8E0C-4A6F-AB37-E8DF780AA716}"/>
                </a:ext>
              </a:extLst>
            </p:cNvPr>
            <p:cNvGrpSpPr/>
            <p:nvPr/>
          </p:nvGrpSpPr>
          <p:grpSpPr>
            <a:xfrm>
              <a:off x="610314" y="3038587"/>
              <a:ext cx="11339352" cy="3746842"/>
              <a:chOff x="-970739" y="3045002"/>
              <a:chExt cx="11339352" cy="3746842"/>
            </a:xfrm>
          </p:grpSpPr>
          <p:sp>
            <p:nvSpPr>
              <p:cNvPr id="10" name="TextBox 9">
                <a:extLst>
                  <a:ext uri="{FF2B5EF4-FFF2-40B4-BE49-F238E27FC236}">
                    <a16:creationId xmlns:a16="http://schemas.microsoft.com/office/drawing/2014/main" id="{5A623F1A-0FDE-49A6-AC9C-FC5E4F1AB034}"/>
                  </a:ext>
                </a:extLst>
              </p:cNvPr>
              <p:cNvSpPr txBox="1"/>
              <p:nvPr/>
            </p:nvSpPr>
            <p:spPr>
              <a:xfrm>
                <a:off x="-970739" y="3228081"/>
                <a:ext cx="8500880" cy="400110"/>
              </a:xfrm>
              <a:prstGeom prst="rect">
                <a:avLst/>
              </a:prstGeom>
              <a:solidFill>
                <a:schemeClr val="bg1"/>
              </a:solidFill>
            </p:spPr>
            <p:txBody>
              <a:bodyPr wrap="square" rtlCol="0">
                <a:spAutoFit/>
              </a:bodyPr>
              <a:lstStyle/>
              <a:p>
                <a:r>
                  <a:rPr lang="en-US" sz="2000" b="1">
                    <a:solidFill>
                      <a:srgbClr val="1F414D"/>
                    </a:solidFill>
                    <a:latin typeface="Gill Sans MT" panose="020B0502020104020203" pitchFamily="34" charset="0"/>
                  </a:rPr>
                  <a:t>Frequency of selected words in English-language books, 1800-2019</a:t>
                </a:r>
                <a:endParaRPr lang="en-US" sz="2000" b="1" i="1" dirty="0">
                  <a:solidFill>
                    <a:srgbClr val="1F414D"/>
                  </a:solidFill>
                  <a:latin typeface="Gill Sans MT" panose="020B0502020104020203" pitchFamily="34" charset="0"/>
                </a:endParaRPr>
              </a:p>
            </p:txBody>
          </p:sp>
          <p:sp>
            <p:nvSpPr>
              <p:cNvPr id="11" name="TextBox 10">
                <a:extLst>
                  <a:ext uri="{FF2B5EF4-FFF2-40B4-BE49-F238E27FC236}">
                    <a16:creationId xmlns:a16="http://schemas.microsoft.com/office/drawing/2014/main" id="{DBF7381B-0AF6-4E63-BF7C-20C2117F42D4}"/>
                  </a:ext>
                </a:extLst>
              </p:cNvPr>
              <p:cNvSpPr txBox="1"/>
              <p:nvPr/>
            </p:nvSpPr>
            <p:spPr>
              <a:xfrm>
                <a:off x="8688858" y="3765304"/>
                <a:ext cx="1679755" cy="400110"/>
              </a:xfrm>
              <a:prstGeom prst="rect">
                <a:avLst/>
              </a:prstGeom>
              <a:solidFill>
                <a:schemeClr val="bg1"/>
              </a:solidFill>
            </p:spPr>
            <p:txBody>
              <a:bodyPr wrap="square" rtlCol="0">
                <a:spAutoFit/>
              </a:bodyPr>
              <a:lstStyle/>
              <a:p>
                <a:r>
                  <a:rPr lang="en-US" sz="2000">
                    <a:solidFill>
                      <a:srgbClr val="0070C0"/>
                    </a:solidFill>
                    <a:latin typeface="Gill Sans MT" panose="020B0502020104020203" pitchFamily="34" charset="0"/>
                  </a:rPr>
                  <a:t>Vulnerability</a:t>
                </a:r>
                <a:endParaRPr lang="en-US" sz="2000" b="1" i="1" dirty="0">
                  <a:solidFill>
                    <a:srgbClr val="0070C0"/>
                  </a:solidFill>
                  <a:latin typeface="Gill Sans MT" panose="020B0502020104020203" pitchFamily="34" charset="0"/>
                </a:endParaRPr>
              </a:p>
            </p:txBody>
          </p:sp>
          <p:sp>
            <p:nvSpPr>
              <p:cNvPr id="12" name="TextBox 11">
                <a:extLst>
                  <a:ext uri="{FF2B5EF4-FFF2-40B4-BE49-F238E27FC236}">
                    <a16:creationId xmlns:a16="http://schemas.microsoft.com/office/drawing/2014/main" id="{9E624F74-FADB-439F-BB17-AC454DF02423}"/>
                  </a:ext>
                </a:extLst>
              </p:cNvPr>
              <p:cNvSpPr txBox="1"/>
              <p:nvPr/>
            </p:nvSpPr>
            <p:spPr>
              <a:xfrm>
                <a:off x="8688858" y="4133874"/>
                <a:ext cx="1418054" cy="400110"/>
              </a:xfrm>
              <a:prstGeom prst="rect">
                <a:avLst/>
              </a:prstGeom>
              <a:solidFill>
                <a:schemeClr val="bg1"/>
              </a:solidFill>
            </p:spPr>
            <p:txBody>
              <a:bodyPr wrap="square" rtlCol="0">
                <a:spAutoFit/>
              </a:bodyPr>
              <a:lstStyle/>
              <a:p>
                <a:r>
                  <a:rPr lang="en-US" sz="2000">
                    <a:solidFill>
                      <a:srgbClr val="820000"/>
                    </a:solidFill>
                    <a:latin typeface="Gill Sans MT" panose="020B0502020104020203" pitchFamily="34" charset="0"/>
                  </a:rPr>
                  <a:t>Resilience</a:t>
                </a:r>
                <a:endParaRPr lang="en-US" sz="2000" b="1" i="1" dirty="0">
                  <a:solidFill>
                    <a:srgbClr val="820000"/>
                  </a:solidFill>
                  <a:latin typeface="Gill Sans MT" panose="020B0502020104020203" pitchFamily="34" charset="0"/>
                </a:endParaRPr>
              </a:p>
            </p:txBody>
          </p:sp>
          <p:sp>
            <p:nvSpPr>
              <p:cNvPr id="13" name="TextBox 12">
                <a:extLst>
                  <a:ext uri="{FF2B5EF4-FFF2-40B4-BE49-F238E27FC236}">
                    <a16:creationId xmlns:a16="http://schemas.microsoft.com/office/drawing/2014/main" id="{D5AC4E78-ED40-45CD-B6A0-733B77A1AEA7}"/>
                  </a:ext>
                </a:extLst>
              </p:cNvPr>
              <p:cNvSpPr txBox="1"/>
              <p:nvPr/>
            </p:nvSpPr>
            <p:spPr>
              <a:xfrm>
                <a:off x="8719299" y="3045002"/>
                <a:ext cx="1531631" cy="400110"/>
              </a:xfrm>
              <a:prstGeom prst="rect">
                <a:avLst/>
              </a:prstGeom>
              <a:solidFill>
                <a:schemeClr val="bg1"/>
              </a:solidFill>
            </p:spPr>
            <p:txBody>
              <a:bodyPr wrap="square" rtlCol="0">
                <a:spAutoFit/>
              </a:bodyPr>
              <a:lstStyle/>
              <a:p>
                <a:r>
                  <a:rPr lang="en-US" sz="2000">
                    <a:solidFill>
                      <a:schemeClr val="accent3">
                        <a:lumMod val="50000"/>
                      </a:schemeClr>
                    </a:solidFill>
                    <a:latin typeface="Gill Sans MT" panose="020B0502020104020203" pitchFamily="34" charset="0"/>
                  </a:rPr>
                  <a:t>Sustainability</a:t>
                </a:r>
                <a:endParaRPr lang="en-US" sz="2000" b="1" i="1" dirty="0">
                  <a:solidFill>
                    <a:schemeClr val="accent3">
                      <a:lumMod val="50000"/>
                    </a:schemeClr>
                  </a:solidFill>
                  <a:latin typeface="Gill Sans MT" panose="020B0502020104020203" pitchFamily="34" charset="0"/>
                </a:endParaRPr>
              </a:p>
            </p:txBody>
          </p:sp>
          <p:sp>
            <p:nvSpPr>
              <p:cNvPr id="15" name="TextBox 14">
                <a:extLst>
                  <a:ext uri="{FF2B5EF4-FFF2-40B4-BE49-F238E27FC236}">
                    <a16:creationId xmlns:a16="http://schemas.microsoft.com/office/drawing/2014/main" id="{EE667EC3-7969-47C7-A1E3-B64C3379823C}"/>
                  </a:ext>
                </a:extLst>
              </p:cNvPr>
              <p:cNvSpPr txBox="1"/>
              <p:nvPr/>
            </p:nvSpPr>
            <p:spPr>
              <a:xfrm>
                <a:off x="5512533" y="5422619"/>
                <a:ext cx="1050630" cy="400110"/>
              </a:xfrm>
              <a:prstGeom prst="rect">
                <a:avLst/>
              </a:prstGeom>
              <a:noFill/>
            </p:spPr>
            <p:txBody>
              <a:bodyPr wrap="square" rtlCol="0">
                <a:spAutoFit/>
              </a:bodyPr>
              <a:lstStyle/>
              <a:p>
                <a:r>
                  <a:rPr lang="en-US" sz="2000">
                    <a:solidFill>
                      <a:schemeClr val="tx2">
                        <a:lumMod val="60000"/>
                        <a:lumOff val="40000"/>
                      </a:schemeClr>
                    </a:solidFill>
                    <a:latin typeface="Gill Sans MT" panose="020B0502020104020203" pitchFamily="34" charset="0"/>
                  </a:rPr>
                  <a:t>1950s</a:t>
                </a:r>
                <a:endParaRPr lang="en-US" sz="2000" b="1" i="1" dirty="0">
                  <a:solidFill>
                    <a:schemeClr val="tx2">
                      <a:lumMod val="60000"/>
                      <a:lumOff val="40000"/>
                    </a:schemeClr>
                  </a:solidFill>
                  <a:latin typeface="Gill Sans MT" panose="020B0502020104020203" pitchFamily="34" charset="0"/>
                </a:endParaRPr>
              </a:p>
            </p:txBody>
          </p:sp>
          <p:sp>
            <p:nvSpPr>
              <p:cNvPr id="16" name="TextBox 15">
                <a:extLst>
                  <a:ext uri="{FF2B5EF4-FFF2-40B4-BE49-F238E27FC236}">
                    <a16:creationId xmlns:a16="http://schemas.microsoft.com/office/drawing/2014/main" id="{98D8B3B9-5D3F-438C-96C9-C85B38C61F74}"/>
                  </a:ext>
                </a:extLst>
              </p:cNvPr>
              <p:cNvSpPr txBox="1"/>
              <p:nvPr/>
            </p:nvSpPr>
            <p:spPr>
              <a:xfrm>
                <a:off x="7917348" y="5411584"/>
                <a:ext cx="1743780" cy="400110"/>
              </a:xfrm>
              <a:prstGeom prst="rect">
                <a:avLst/>
              </a:prstGeom>
              <a:noFill/>
            </p:spPr>
            <p:txBody>
              <a:bodyPr wrap="square" rtlCol="0">
                <a:spAutoFit/>
              </a:bodyPr>
              <a:lstStyle/>
              <a:p>
                <a:r>
                  <a:rPr lang="en-US" sz="2000">
                    <a:solidFill>
                      <a:srgbClr val="922020"/>
                    </a:solidFill>
                    <a:latin typeface="Gill Sans MT" panose="020B0502020104020203" pitchFamily="34" charset="0"/>
                  </a:rPr>
                  <a:t>2000s</a:t>
                </a:r>
                <a:endParaRPr lang="en-US" sz="2000" b="1" i="1" dirty="0">
                  <a:solidFill>
                    <a:srgbClr val="922020"/>
                  </a:solidFill>
                  <a:latin typeface="Gill Sans MT" panose="020B0502020104020203" pitchFamily="34" charset="0"/>
                </a:endParaRPr>
              </a:p>
            </p:txBody>
          </p:sp>
          <p:sp>
            <p:nvSpPr>
              <p:cNvPr id="17" name="TextBox 16">
                <a:extLst>
                  <a:ext uri="{FF2B5EF4-FFF2-40B4-BE49-F238E27FC236}">
                    <a16:creationId xmlns:a16="http://schemas.microsoft.com/office/drawing/2014/main" id="{44C076C8-8221-4AF6-BA23-A98E733C0E69}"/>
                  </a:ext>
                </a:extLst>
              </p:cNvPr>
              <p:cNvSpPr txBox="1"/>
              <p:nvPr/>
            </p:nvSpPr>
            <p:spPr>
              <a:xfrm>
                <a:off x="6650728" y="5416319"/>
                <a:ext cx="1531631" cy="400110"/>
              </a:xfrm>
              <a:prstGeom prst="rect">
                <a:avLst/>
              </a:prstGeom>
              <a:noFill/>
            </p:spPr>
            <p:txBody>
              <a:bodyPr wrap="square" rtlCol="0">
                <a:spAutoFit/>
              </a:bodyPr>
              <a:lstStyle/>
              <a:p>
                <a:r>
                  <a:rPr lang="en-US" sz="2000">
                    <a:solidFill>
                      <a:srgbClr val="00682F"/>
                    </a:solidFill>
                    <a:latin typeface="Gill Sans MT" panose="020B0502020104020203" pitchFamily="34" charset="0"/>
                  </a:rPr>
                  <a:t>1980s</a:t>
                </a:r>
                <a:endParaRPr lang="en-US" sz="2000" b="1" i="1" dirty="0">
                  <a:solidFill>
                    <a:srgbClr val="00682F"/>
                  </a:solidFill>
                  <a:latin typeface="Gill Sans MT" panose="020B0502020104020203" pitchFamily="34" charset="0"/>
                </a:endParaRPr>
              </a:p>
            </p:txBody>
          </p:sp>
          <p:sp>
            <p:nvSpPr>
              <p:cNvPr id="19" name="TextBox 18">
                <a:extLst>
                  <a:ext uri="{FF2B5EF4-FFF2-40B4-BE49-F238E27FC236}">
                    <a16:creationId xmlns:a16="http://schemas.microsoft.com/office/drawing/2014/main" id="{BF99CC75-5695-46A6-9A6C-7B12E83A39C7}"/>
                  </a:ext>
                </a:extLst>
              </p:cNvPr>
              <p:cNvSpPr txBox="1"/>
              <p:nvPr/>
            </p:nvSpPr>
            <p:spPr>
              <a:xfrm>
                <a:off x="3665798" y="5405701"/>
                <a:ext cx="1889710" cy="400110"/>
              </a:xfrm>
              <a:prstGeom prst="rect">
                <a:avLst/>
              </a:prstGeom>
              <a:noFill/>
            </p:spPr>
            <p:txBody>
              <a:bodyPr wrap="square" rtlCol="0">
                <a:spAutoFit/>
              </a:bodyPr>
              <a:lstStyle/>
              <a:p>
                <a:r>
                  <a:rPr lang="en-US" sz="2000" i="1">
                    <a:solidFill>
                      <a:schemeClr val="tx1">
                        <a:lumMod val="65000"/>
                        <a:lumOff val="35000"/>
                      </a:schemeClr>
                    </a:solidFill>
                    <a:latin typeface="Gill Sans MT" panose="020B0502020104020203" pitchFamily="34" charset="0"/>
                  </a:rPr>
                  <a:t>Takeoff decade: </a:t>
                </a:r>
                <a:endParaRPr lang="en-US" sz="2000" b="1" i="1" dirty="0">
                  <a:solidFill>
                    <a:schemeClr val="tx1">
                      <a:lumMod val="65000"/>
                      <a:lumOff val="35000"/>
                    </a:schemeClr>
                  </a:solidFill>
                  <a:latin typeface="Gill Sans MT" panose="020B0502020104020203" pitchFamily="34" charset="0"/>
                </a:endParaRPr>
              </a:p>
            </p:txBody>
          </p:sp>
          <p:sp>
            <p:nvSpPr>
              <p:cNvPr id="20" name="Rectangle 19">
                <a:extLst>
                  <a:ext uri="{FF2B5EF4-FFF2-40B4-BE49-F238E27FC236}">
                    <a16:creationId xmlns:a16="http://schemas.microsoft.com/office/drawing/2014/main" id="{630E8FC1-646C-4CC5-8FA6-1F45F9CBDEA1}"/>
                  </a:ext>
                </a:extLst>
              </p:cNvPr>
              <p:cNvSpPr/>
              <p:nvPr/>
            </p:nvSpPr>
            <p:spPr>
              <a:xfrm>
                <a:off x="261799" y="6207069"/>
                <a:ext cx="8882201" cy="584775"/>
              </a:xfrm>
              <a:prstGeom prst="rect">
                <a:avLst/>
              </a:prstGeom>
            </p:spPr>
            <p:txBody>
              <a:bodyPr wrap="square">
                <a:spAutoFit/>
              </a:bodyPr>
              <a:lstStyle/>
              <a:p>
                <a:endParaRPr lang="en-US" sz="1600">
                  <a:solidFill>
                    <a:schemeClr val="bg1">
                      <a:lumMod val="50000"/>
                    </a:schemeClr>
                  </a:solidFill>
                </a:endParaRPr>
              </a:p>
              <a:p>
                <a:r>
                  <a:rPr lang="en-US" sz="1600">
                    <a:solidFill>
                      <a:schemeClr val="bg1">
                        <a:lumMod val="50000"/>
                      </a:schemeClr>
                    </a:solidFill>
                  </a:rPr>
                  <a:t>word frequency is from Google Books ngram viewer (</a:t>
                </a:r>
                <a:r>
                  <a:rPr lang="en-US" sz="1600">
                    <a:solidFill>
                      <a:schemeClr val="bg1">
                        <a:lumMod val="50000"/>
                      </a:schemeClr>
                    </a:solidFill>
                    <a:hlinkClick r:id="rId4">
                      <a:extLst>
                        <a:ext uri="{A12FA001-AC4F-418D-AE19-62706E023703}">
                          <ahyp:hlinkClr xmlns:ahyp="http://schemas.microsoft.com/office/drawing/2018/hyperlinkcolor" val="tx"/>
                        </a:ext>
                      </a:extLst>
                    </a:hlinkClick>
                  </a:rPr>
                  <a:t>https://books.google.com/ngrams</a:t>
                </a:r>
                <a:r>
                  <a:rPr lang="en-US" sz="1600">
                    <a:solidFill>
                      <a:schemeClr val="bg1">
                        <a:lumMod val="50000"/>
                      </a:schemeClr>
                    </a:solidFill>
                  </a:rPr>
                  <a:t>), 24 July 2021.  </a:t>
                </a:r>
              </a:p>
            </p:txBody>
          </p:sp>
        </p:grpSp>
      </p:grpSp>
      <p:sp>
        <p:nvSpPr>
          <p:cNvPr id="29" name="Rectangle 28">
            <a:extLst>
              <a:ext uri="{FF2B5EF4-FFF2-40B4-BE49-F238E27FC236}">
                <a16:creationId xmlns:a16="http://schemas.microsoft.com/office/drawing/2014/main" id="{0A6BEC9E-CC59-421C-9F70-6BB176601425}"/>
              </a:ext>
            </a:extLst>
          </p:cNvPr>
          <p:cNvSpPr/>
          <p:nvPr/>
        </p:nvSpPr>
        <p:spPr>
          <a:xfrm>
            <a:off x="1028229" y="1789705"/>
            <a:ext cx="10315574" cy="1406539"/>
          </a:xfrm>
          <a:prstGeom prst="rect">
            <a:avLst/>
          </a:prstGeom>
        </p:spPr>
        <p:txBody>
          <a:bodyPr wrap="square">
            <a:spAutoFit/>
          </a:bodyPr>
          <a:lstStyle/>
          <a:p>
            <a:pPr>
              <a:lnSpc>
                <a:spcPct val="80000"/>
              </a:lnSpc>
            </a:pPr>
            <a:r>
              <a:rPr lang="en-US" sz="2000">
                <a:solidFill>
                  <a:srgbClr val="820000"/>
                </a:solidFill>
              </a:rPr>
              <a:t>Dictionary definitions of resilience:</a:t>
            </a:r>
            <a:endParaRPr lang="en-US" sz="2000" dirty="0">
              <a:solidFill>
                <a:srgbClr val="820000"/>
              </a:solidFill>
            </a:endParaRPr>
          </a:p>
          <a:p>
            <a:pPr>
              <a:lnSpc>
                <a:spcPct val="80000"/>
              </a:lnSpc>
              <a:spcBef>
                <a:spcPts val="300"/>
              </a:spcBef>
            </a:pPr>
            <a:r>
              <a:rPr lang="en-US" sz="2000" dirty="0">
                <a:solidFill>
                  <a:srgbClr val="820000"/>
                </a:solidFill>
              </a:rPr>
              <a:t>    1.  the capacity to recover quickly from difficulties; toughness.</a:t>
            </a:r>
          </a:p>
          <a:p>
            <a:pPr>
              <a:lnSpc>
                <a:spcPct val="80000"/>
              </a:lnSpc>
            </a:pPr>
            <a:r>
              <a:rPr lang="en-US" sz="2000" dirty="0">
                <a:solidFill>
                  <a:srgbClr val="820000"/>
                </a:solidFill>
              </a:rPr>
              <a:t>              </a:t>
            </a:r>
            <a:r>
              <a:rPr lang="en-US" sz="2000" i="1" dirty="0">
                <a:solidFill>
                  <a:srgbClr val="740000"/>
                </a:solidFill>
              </a:rPr>
              <a:t>Example: "the often remarkable resilience of so many British institutions</a:t>
            </a:r>
            <a:r>
              <a:rPr lang="en-US" sz="2000" dirty="0">
                <a:solidFill>
                  <a:srgbClr val="740000"/>
                </a:solidFill>
              </a:rPr>
              <a:t>"</a:t>
            </a:r>
          </a:p>
          <a:p>
            <a:pPr>
              <a:lnSpc>
                <a:spcPct val="80000"/>
              </a:lnSpc>
              <a:spcBef>
                <a:spcPts val="300"/>
              </a:spcBef>
            </a:pPr>
            <a:r>
              <a:rPr lang="en-US" sz="2000" dirty="0">
                <a:solidFill>
                  <a:srgbClr val="820000"/>
                </a:solidFill>
              </a:rPr>
              <a:t>    2.  the ability of a substance or object to spring back into shape; elasticity.</a:t>
            </a:r>
          </a:p>
          <a:p>
            <a:pPr>
              <a:lnSpc>
                <a:spcPct val="80000"/>
              </a:lnSpc>
            </a:pPr>
            <a:r>
              <a:rPr lang="en-US" sz="2000" dirty="0">
                <a:solidFill>
                  <a:srgbClr val="820000"/>
                </a:solidFill>
              </a:rPr>
              <a:t>              </a:t>
            </a:r>
            <a:r>
              <a:rPr lang="en-US" sz="2000" i="1" dirty="0">
                <a:solidFill>
                  <a:srgbClr val="820000"/>
                </a:solidFill>
              </a:rPr>
              <a:t>Example: "nylon is excellent in </a:t>
            </a:r>
            <a:r>
              <a:rPr lang="en-US" sz="2000" i="1" dirty="0" err="1">
                <a:solidFill>
                  <a:srgbClr val="820000"/>
                </a:solidFill>
              </a:rPr>
              <a:t>wearability</a:t>
            </a:r>
            <a:r>
              <a:rPr lang="en-US" sz="2000" i="1" dirty="0">
                <a:solidFill>
                  <a:srgbClr val="820000"/>
                </a:solidFill>
              </a:rPr>
              <a:t> and resilience"</a:t>
            </a:r>
          </a:p>
        </p:txBody>
      </p:sp>
      <p:sp>
        <p:nvSpPr>
          <p:cNvPr id="33" name="Rectangle 32">
            <a:extLst>
              <a:ext uri="{FF2B5EF4-FFF2-40B4-BE49-F238E27FC236}">
                <a16:creationId xmlns:a16="http://schemas.microsoft.com/office/drawing/2014/main" id="{C960F479-A8CB-4DA4-89F2-CADC6F682CDC}"/>
              </a:ext>
            </a:extLst>
          </p:cNvPr>
          <p:cNvSpPr/>
          <p:nvPr/>
        </p:nvSpPr>
        <p:spPr>
          <a:xfrm>
            <a:off x="1785806" y="6224098"/>
            <a:ext cx="8513134" cy="338554"/>
          </a:xfrm>
          <a:prstGeom prst="rect">
            <a:avLst/>
          </a:prstGeom>
        </p:spPr>
        <p:txBody>
          <a:bodyPr wrap="square">
            <a:spAutoFit/>
          </a:bodyPr>
          <a:lstStyle/>
          <a:p>
            <a:r>
              <a:rPr lang="en-US" sz="1600">
                <a:solidFill>
                  <a:schemeClr val="bg1">
                    <a:lumMod val="50000"/>
                  </a:schemeClr>
                </a:solidFill>
              </a:rPr>
              <a:t>Source:  Definition is from Oxford Languages (</a:t>
            </a:r>
            <a:r>
              <a:rPr lang="en-US" sz="1600">
                <a:solidFill>
                  <a:schemeClr val="bg1">
                    <a:lumMod val="50000"/>
                  </a:schemeClr>
                </a:solidFill>
                <a:hlinkClick r:id="rId5">
                  <a:extLst>
                    <a:ext uri="{A12FA001-AC4F-418D-AE19-62706E023703}">
                      <ahyp:hlinkClr xmlns:ahyp="http://schemas.microsoft.com/office/drawing/2018/hyperlinkcolor" val="tx"/>
                    </a:ext>
                  </a:extLst>
                </a:hlinkClick>
              </a:rPr>
              <a:t>https://languages.oup.com/google-dictionary-en</a:t>
            </a:r>
            <a:r>
              <a:rPr lang="en-US" sz="1600">
                <a:solidFill>
                  <a:schemeClr val="bg1">
                    <a:lumMod val="50000"/>
                  </a:schemeClr>
                </a:solidFill>
              </a:rPr>
              <a:t>) </a:t>
            </a:r>
          </a:p>
        </p:txBody>
      </p:sp>
      <p:sp>
        <p:nvSpPr>
          <p:cNvPr id="23" name="Rectangle 22">
            <a:extLst>
              <a:ext uri="{FF2B5EF4-FFF2-40B4-BE49-F238E27FC236}">
                <a16:creationId xmlns:a16="http://schemas.microsoft.com/office/drawing/2014/main" id="{A3AFC314-6240-4AC5-BB46-B012DC86F45E}"/>
              </a:ext>
            </a:extLst>
          </p:cNvPr>
          <p:cNvSpPr/>
          <p:nvPr/>
        </p:nvSpPr>
        <p:spPr>
          <a:xfrm>
            <a:off x="5573966" y="1324340"/>
            <a:ext cx="6560457" cy="443648"/>
          </a:xfrm>
          <a:prstGeom prst="rect">
            <a:avLst/>
          </a:prstGeom>
        </p:spPr>
        <p:txBody>
          <a:bodyPr wrap="square">
            <a:spAutoFit/>
          </a:bodyPr>
          <a:lstStyle/>
          <a:p>
            <a:pPr>
              <a:lnSpc>
                <a:spcPct val="80000"/>
              </a:lnSpc>
            </a:pPr>
            <a:r>
              <a:rPr lang="en-US" sz="2800" b="1">
                <a:solidFill>
                  <a:srgbClr val="1F414D"/>
                </a:solidFill>
                <a:latin typeface="Gill Sans MT" panose="020B0502020104020203" pitchFamily="34" charset="0"/>
              </a:rPr>
              <a:t>-- from Latin, via Francis Bacon (1626)</a:t>
            </a:r>
            <a:endParaRPr lang="en-US" sz="2800" b="1" i="1" dirty="0">
              <a:solidFill>
                <a:srgbClr val="820000"/>
              </a:solidFill>
            </a:endParaRPr>
          </a:p>
        </p:txBody>
      </p:sp>
      <p:sp>
        <p:nvSpPr>
          <p:cNvPr id="28" name="TextBox 27">
            <a:extLst>
              <a:ext uri="{FF2B5EF4-FFF2-40B4-BE49-F238E27FC236}">
                <a16:creationId xmlns:a16="http://schemas.microsoft.com/office/drawing/2014/main" id="{4F5695BB-E764-4E7B-A017-A3B609D31354}"/>
              </a:ext>
            </a:extLst>
          </p:cNvPr>
          <p:cNvSpPr txBox="1"/>
          <p:nvPr/>
        </p:nvSpPr>
        <p:spPr>
          <a:xfrm>
            <a:off x="1084582" y="4035825"/>
            <a:ext cx="7997583" cy="707886"/>
          </a:xfrm>
          <a:prstGeom prst="rect">
            <a:avLst/>
          </a:prstGeom>
          <a:solidFill>
            <a:schemeClr val="bg1"/>
          </a:solidFill>
        </p:spPr>
        <p:txBody>
          <a:bodyPr wrap="square" rtlCol="0">
            <a:spAutoFit/>
          </a:bodyPr>
          <a:lstStyle/>
          <a:p>
            <a:r>
              <a:rPr lang="en-US" sz="2000">
                <a:solidFill>
                  <a:srgbClr val="1F414D"/>
                </a:solidFill>
                <a:latin typeface="Gill Sans MT" panose="020B0502020104020203" pitchFamily="34" charset="0"/>
              </a:rPr>
              <a:t>“Resilience” was more widely used than “vulnerability” or “sustainability” until the 1940s, then all three grew rapidly in sequence</a:t>
            </a:r>
            <a:endParaRPr lang="en-US" sz="2000" i="1" dirty="0">
              <a:solidFill>
                <a:srgbClr val="1F414D"/>
              </a:solidFill>
              <a:latin typeface="Gill Sans MT" panose="020B0502020104020203" pitchFamily="34" charset="0"/>
            </a:endParaRPr>
          </a:p>
        </p:txBody>
      </p:sp>
    </p:spTree>
    <p:extLst>
      <p:ext uri="{BB962C8B-B14F-4D97-AF65-F5344CB8AC3E}">
        <p14:creationId xmlns:p14="http://schemas.microsoft.com/office/powerpoint/2010/main" val="409026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A8CCDB-6D76-4EC2-8282-28A4981F8FDF}"/>
              </a:ext>
            </a:extLst>
          </p:cNvPr>
          <p:cNvPicPr>
            <a:picLocks noChangeAspect="1"/>
          </p:cNvPicPr>
          <p:nvPr/>
        </p:nvPicPr>
        <p:blipFill rotWithShape="1">
          <a:blip r:embed="rId2"/>
          <a:srcRect l="13751" t="817" r="13838" b="44671"/>
          <a:stretch/>
        </p:blipFill>
        <p:spPr>
          <a:xfrm>
            <a:off x="1568862" y="1687802"/>
            <a:ext cx="6128137" cy="4541319"/>
          </a:xfrm>
          <a:prstGeom prst="rect">
            <a:avLst/>
          </a:prstGeom>
        </p:spPr>
      </p:pic>
      <p:sp>
        <p:nvSpPr>
          <p:cNvPr id="5" name="Rectangle 4">
            <a:extLst>
              <a:ext uri="{FF2B5EF4-FFF2-40B4-BE49-F238E27FC236}">
                <a16:creationId xmlns:a16="http://schemas.microsoft.com/office/drawing/2014/main" id="{0CBD91D1-EAA0-4304-B4DF-9D0730800B9E}"/>
              </a:ext>
            </a:extLst>
          </p:cNvPr>
          <p:cNvSpPr/>
          <p:nvPr/>
        </p:nvSpPr>
        <p:spPr>
          <a:xfrm>
            <a:off x="1467262" y="6229121"/>
            <a:ext cx="10405424" cy="523220"/>
          </a:xfrm>
          <a:prstGeom prst="rect">
            <a:avLst/>
          </a:prstGeom>
        </p:spPr>
        <p:txBody>
          <a:bodyPr wrap="square">
            <a:spAutoFit/>
          </a:bodyPr>
          <a:lstStyle/>
          <a:p>
            <a:r>
              <a:rPr lang="en-US" sz="1400" dirty="0"/>
              <a:t>Source</a:t>
            </a:r>
            <a:r>
              <a:rPr lang="en-US" sz="1400"/>
              <a:t>: Andre Mershon (2012), </a:t>
            </a:r>
            <a:r>
              <a:rPr lang="en-US" sz="1400" b="1" i="1"/>
              <a:t>Resilience in USAID</a:t>
            </a:r>
            <a:r>
              <a:rPr lang="en-US" sz="1400" b="1"/>
              <a:t>, </a:t>
            </a:r>
            <a:r>
              <a:rPr lang="en-US" sz="1400">
                <a:hlinkClick r:id="rId3"/>
              </a:rPr>
              <a:t>https://slidetodoc.com/resilience-in-usaid-andre-mershon-center-for-resilience</a:t>
            </a:r>
            <a:r>
              <a:rPr lang="en-US" sz="1400"/>
              <a:t>; </a:t>
            </a:r>
          </a:p>
          <a:p>
            <a:r>
              <a:rPr lang="en-US" sz="1400"/>
              <a:t>Other materials at USAID Center for Resilience (</a:t>
            </a:r>
            <a:r>
              <a:rPr lang="en-US" sz="1400" u="sng">
                <a:solidFill>
                  <a:srgbClr val="0000FF"/>
                </a:solidFill>
                <a:latin typeface="Calibri" panose="020F0502020204030204" pitchFamily="34" charset="0"/>
                <a:ea typeface="Calibri" panose="020F0502020204030204" pitchFamily="34" charset="0"/>
                <a:hlinkClick r:id="rId4"/>
              </a:rPr>
              <a:t>resiliencelinks.org</a:t>
            </a:r>
            <a:r>
              <a:rPr lang="en-US" sz="1400"/>
              <a:t>).</a:t>
            </a:r>
            <a:endParaRPr lang="en-US" sz="1400" dirty="0"/>
          </a:p>
        </p:txBody>
      </p:sp>
      <p:sp>
        <p:nvSpPr>
          <p:cNvPr id="8" name="Title 6">
            <a:extLst>
              <a:ext uri="{FF2B5EF4-FFF2-40B4-BE49-F238E27FC236}">
                <a16:creationId xmlns:a16="http://schemas.microsoft.com/office/drawing/2014/main" id="{71F4E263-2501-47EE-A49D-4CDA68D90AD8}"/>
              </a:ext>
            </a:extLst>
          </p:cNvPr>
          <p:cNvSpPr txBox="1">
            <a:spLocks/>
          </p:cNvSpPr>
          <p:nvPr/>
        </p:nvSpPr>
        <p:spPr>
          <a:xfrm>
            <a:off x="797547" y="1226152"/>
            <a:ext cx="6271793" cy="461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1F414D"/>
                </a:solidFill>
                <a:latin typeface="Gill Sans MT" panose="020B0502020104020203" pitchFamily="34" charset="77"/>
              </a:rPr>
              <a:t>What we want to measure</a:t>
            </a:r>
            <a:endParaRPr lang="en-US" sz="2800" b="1" dirty="0">
              <a:solidFill>
                <a:srgbClr val="1F414D"/>
              </a:solidFill>
            </a:endParaRPr>
          </a:p>
        </p:txBody>
      </p:sp>
      <p:sp>
        <p:nvSpPr>
          <p:cNvPr id="13" name="TextBox 12">
            <a:extLst>
              <a:ext uri="{FF2B5EF4-FFF2-40B4-BE49-F238E27FC236}">
                <a16:creationId xmlns:a16="http://schemas.microsoft.com/office/drawing/2014/main" id="{C0082849-9A84-473C-9133-29593278ABD4}"/>
              </a:ext>
            </a:extLst>
          </p:cNvPr>
          <p:cNvSpPr txBox="1"/>
          <p:nvPr/>
        </p:nvSpPr>
        <p:spPr>
          <a:xfrm>
            <a:off x="7798599" y="4235519"/>
            <a:ext cx="2960913" cy="1135054"/>
          </a:xfrm>
          <a:prstGeom prst="rect">
            <a:avLst/>
          </a:prstGeom>
          <a:noFill/>
        </p:spPr>
        <p:txBody>
          <a:bodyPr wrap="square" rtlCol="0">
            <a:spAutoFit/>
          </a:bodyPr>
          <a:lstStyle/>
          <a:p>
            <a:pPr>
              <a:lnSpc>
                <a:spcPct val="80000"/>
              </a:lnSpc>
            </a:pPr>
            <a:r>
              <a:rPr lang="en-US" sz="2800">
                <a:solidFill>
                  <a:srgbClr val="00682F"/>
                </a:solidFill>
              </a:rPr>
              <a:t>In other words:</a:t>
            </a:r>
          </a:p>
          <a:p>
            <a:pPr>
              <a:lnSpc>
                <a:spcPct val="80000"/>
              </a:lnSpc>
            </a:pPr>
            <a:r>
              <a:rPr lang="en-US" sz="2800" b="1">
                <a:solidFill>
                  <a:srgbClr val="00682F"/>
                </a:solidFill>
              </a:rPr>
              <a:t>Do people succeed despite adversity?</a:t>
            </a:r>
            <a:endParaRPr lang="en-US" sz="2800" b="1" dirty="0">
              <a:solidFill>
                <a:srgbClr val="00682F"/>
              </a:solidFill>
            </a:endParaRPr>
          </a:p>
        </p:txBody>
      </p:sp>
      <p:sp>
        <p:nvSpPr>
          <p:cNvPr id="15" name="Rectangle 14">
            <a:extLst>
              <a:ext uri="{FF2B5EF4-FFF2-40B4-BE49-F238E27FC236}">
                <a16:creationId xmlns:a16="http://schemas.microsoft.com/office/drawing/2014/main" id="{672755C5-D124-4557-B2A4-2EFC55E3F491}"/>
              </a:ext>
            </a:extLst>
          </p:cNvPr>
          <p:cNvSpPr/>
          <p:nvPr/>
        </p:nvSpPr>
        <p:spPr>
          <a:xfrm>
            <a:off x="4632930" y="1734035"/>
            <a:ext cx="3236686" cy="46165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791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39839A1-7A1D-4FD3-9D7D-E6FA3A69E448}"/>
              </a:ext>
            </a:extLst>
          </p:cNvPr>
          <p:cNvSpPr/>
          <p:nvPr/>
        </p:nvSpPr>
        <p:spPr>
          <a:xfrm>
            <a:off x="1570660" y="6402658"/>
            <a:ext cx="4917233" cy="307777"/>
          </a:xfrm>
          <a:prstGeom prst="rect">
            <a:avLst/>
          </a:prstGeom>
        </p:spPr>
        <p:txBody>
          <a:bodyPr wrap="square">
            <a:spAutoFit/>
          </a:bodyPr>
          <a:lstStyle/>
          <a:p>
            <a:r>
              <a:rPr lang="en-US" sz="1400" dirty="0"/>
              <a:t>Source: https://</a:t>
            </a:r>
            <a:r>
              <a:rPr lang="en-US" sz="1400" dirty="0" err="1"/>
              <a:t>spark.adobe.com</a:t>
            </a:r>
            <a:r>
              <a:rPr lang="en-US" sz="1400" dirty="0"/>
              <a:t>/page/</a:t>
            </a:r>
            <a:r>
              <a:rPr lang="en-US" sz="1400" dirty="0" err="1"/>
              <a:t>rSG16suIleW7d</a:t>
            </a:r>
            <a:r>
              <a:rPr lang="en-US" sz="1400" dirty="0"/>
              <a:t>/</a:t>
            </a:r>
          </a:p>
        </p:txBody>
      </p:sp>
      <p:pic>
        <p:nvPicPr>
          <p:cNvPr id="5" name="Picture 4">
            <a:extLst>
              <a:ext uri="{FF2B5EF4-FFF2-40B4-BE49-F238E27FC236}">
                <a16:creationId xmlns:a16="http://schemas.microsoft.com/office/drawing/2014/main" id="{8BA9F053-3C48-4670-B0F5-60C1BDEF4B6E}"/>
              </a:ext>
            </a:extLst>
          </p:cNvPr>
          <p:cNvPicPr>
            <a:picLocks noChangeAspect="1"/>
          </p:cNvPicPr>
          <p:nvPr/>
        </p:nvPicPr>
        <p:blipFill rotWithShape="1">
          <a:blip r:embed="rId2"/>
          <a:srcRect l="30893" t="4898" r="30625" b="47302"/>
          <a:stretch/>
        </p:blipFill>
        <p:spPr>
          <a:xfrm>
            <a:off x="1675795" y="1731143"/>
            <a:ext cx="2955444" cy="3613732"/>
          </a:xfrm>
          <a:prstGeom prst="rect">
            <a:avLst/>
          </a:prstGeom>
        </p:spPr>
      </p:pic>
      <p:pic>
        <p:nvPicPr>
          <p:cNvPr id="2" name="Picture 1">
            <a:extLst>
              <a:ext uri="{FF2B5EF4-FFF2-40B4-BE49-F238E27FC236}">
                <a16:creationId xmlns:a16="http://schemas.microsoft.com/office/drawing/2014/main" id="{64F174B0-54ED-4E0E-AB91-6E6E8B744A0B}"/>
              </a:ext>
            </a:extLst>
          </p:cNvPr>
          <p:cNvPicPr>
            <a:picLocks noChangeAspect="1"/>
          </p:cNvPicPr>
          <p:nvPr/>
        </p:nvPicPr>
        <p:blipFill rotWithShape="1">
          <a:blip r:embed="rId3"/>
          <a:srcRect l="30805" t="5080" r="30713" b="45578"/>
          <a:stretch/>
        </p:blipFill>
        <p:spPr>
          <a:xfrm>
            <a:off x="4550378" y="2110745"/>
            <a:ext cx="2981363" cy="3763021"/>
          </a:xfrm>
          <a:prstGeom prst="rect">
            <a:avLst/>
          </a:prstGeom>
        </p:spPr>
      </p:pic>
      <p:pic>
        <p:nvPicPr>
          <p:cNvPr id="6" name="Picture 5">
            <a:extLst>
              <a:ext uri="{FF2B5EF4-FFF2-40B4-BE49-F238E27FC236}">
                <a16:creationId xmlns:a16="http://schemas.microsoft.com/office/drawing/2014/main" id="{A9032A78-6A59-47C2-91F1-817C4D61C248}"/>
              </a:ext>
            </a:extLst>
          </p:cNvPr>
          <p:cNvPicPr>
            <a:picLocks noChangeAspect="1"/>
          </p:cNvPicPr>
          <p:nvPr/>
        </p:nvPicPr>
        <p:blipFill rotWithShape="1">
          <a:blip r:embed="rId4"/>
          <a:srcRect l="30446" t="4717" r="31142" b="44943"/>
          <a:stretch/>
        </p:blipFill>
        <p:spPr>
          <a:xfrm>
            <a:off x="7561021" y="2717163"/>
            <a:ext cx="2976120" cy="3839383"/>
          </a:xfrm>
          <a:prstGeom prst="rect">
            <a:avLst/>
          </a:prstGeom>
        </p:spPr>
      </p:pic>
      <p:sp>
        <p:nvSpPr>
          <p:cNvPr id="8" name="Title 6">
            <a:extLst>
              <a:ext uri="{FF2B5EF4-FFF2-40B4-BE49-F238E27FC236}">
                <a16:creationId xmlns:a16="http://schemas.microsoft.com/office/drawing/2014/main" id="{5EA9C18E-084B-41DF-8DC7-561D7B4637AE}"/>
              </a:ext>
            </a:extLst>
          </p:cNvPr>
          <p:cNvSpPr txBox="1">
            <a:spLocks/>
          </p:cNvSpPr>
          <p:nvPr/>
        </p:nvSpPr>
        <p:spPr>
          <a:xfrm>
            <a:off x="797547" y="1226152"/>
            <a:ext cx="10001082" cy="461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1F414D"/>
                </a:solidFill>
                <a:latin typeface="Gill Sans MT" panose="020B0502020104020203" pitchFamily="34" charset="77"/>
              </a:rPr>
              <a:t>USAID invests a lot in trying to measure resilience</a:t>
            </a:r>
            <a:endParaRPr lang="en-US" sz="2800" b="1" dirty="0">
              <a:solidFill>
                <a:srgbClr val="1F414D"/>
              </a:solidFill>
            </a:endParaRPr>
          </a:p>
        </p:txBody>
      </p:sp>
    </p:spTree>
    <p:extLst>
      <p:ext uri="{BB962C8B-B14F-4D97-AF65-F5344CB8AC3E}">
        <p14:creationId xmlns:p14="http://schemas.microsoft.com/office/powerpoint/2010/main" val="3706335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6341B113-0C5C-4956-BB40-3C3BECFF1BA0}"/>
              </a:ext>
            </a:extLst>
          </p:cNvPr>
          <p:cNvSpPr>
            <a:spLocks noChangeArrowheads="1"/>
          </p:cNvSpPr>
          <p:nvPr/>
        </p:nvSpPr>
        <p:spPr bwMode="auto">
          <a:xfrm>
            <a:off x="1167196" y="6116140"/>
            <a:ext cx="894801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pPr>
            <a:r>
              <a:rPr lang="en-US" altLang="en-US" sz="1100" dirty="0">
                <a:latin typeface="Arial" panose="020B0604020202020204" pitchFamily="34" charset="0"/>
                <a:ea typeface="Calibri" panose="020F0502020204030204" pitchFamily="34" charset="0"/>
              </a:rPr>
              <a:t>Source: </a:t>
            </a:r>
            <a:r>
              <a:rPr lang="en-US" altLang="en-US" sz="1100" dirty="0" err="1">
                <a:latin typeface="Arial" panose="020B0604020202020204" pitchFamily="34" charset="0"/>
                <a:ea typeface="Calibri" panose="020F0502020204030204" pitchFamily="34" charset="0"/>
              </a:rPr>
              <a:t>Hallegatte</a:t>
            </a:r>
            <a:r>
              <a:rPr lang="en-US" altLang="en-US" sz="1100" dirty="0">
                <a:latin typeface="Arial" panose="020B0604020202020204" pitchFamily="34" charset="0"/>
                <a:ea typeface="Calibri" panose="020F0502020204030204" pitchFamily="34" charset="0"/>
              </a:rPr>
              <a:t> S. (2014) “Economic resilience. Definition and Measurement”, Policy Research Working Paper 6852, The World Bank </a:t>
            </a:r>
          </a:p>
          <a:p>
            <a:pPr lvl="0" eaLnBrk="0" fontAlgn="base" hangingPunct="0">
              <a:spcBef>
                <a:spcPct val="0"/>
              </a:spcBef>
              <a:spcAft>
                <a:spcPct val="0"/>
              </a:spcAft>
            </a:pPr>
            <a:r>
              <a:rPr lang="en-US" altLang="en-US" sz="1100" dirty="0">
                <a:latin typeface="Arial" panose="020B0604020202020204" pitchFamily="34" charset="0"/>
                <a:ea typeface="Calibri" panose="020F0502020204030204" pitchFamily="34" charset="0"/>
              </a:rPr>
              <a:t> </a:t>
            </a:r>
            <a:r>
              <a:rPr lang="en-US" altLang="en-US" sz="1100" dirty="0">
                <a:latin typeface="Arial" panose="020B0604020202020204" pitchFamily="34" charset="0"/>
                <a:ea typeface="Calibri" panose="020F0502020204030204" pitchFamily="34" charset="0"/>
                <a:hlinkClick r:id="rId2"/>
              </a:rPr>
              <a:t>http://</a:t>
            </a:r>
            <a:r>
              <a:rPr lang="en-US" altLang="en-US" sz="1100" dirty="0" err="1">
                <a:latin typeface="Arial" panose="020B0604020202020204" pitchFamily="34" charset="0"/>
                <a:ea typeface="Calibri" panose="020F0502020204030204" pitchFamily="34" charset="0"/>
                <a:hlinkClick r:id="rId2"/>
              </a:rPr>
              <a:t>documents.worldbank.org</a:t>
            </a:r>
            <a:r>
              <a:rPr lang="en-US" altLang="en-US" sz="1100" dirty="0">
                <a:latin typeface="Arial" panose="020B0604020202020204" pitchFamily="34" charset="0"/>
                <a:ea typeface="Calibri" panose="020F0502020204030204" pitchFamily="34" charset="0"/>
                <a:hlinkClick r:id="rId2"/>
              </a:rPr>
              <a:t>/curated/</a:t>
            </a:r>
            <a:r>
              <a:rPr lang="en-US" altLang="en-US" sz="1100" dirty="0" err="1">
                <a:latin typeface="Arial" panose="020B0604020202020204" pitchFamily="34" charset="0"/>
                <a:ea typeface="Calibri" panose="020F0502020204030204" pitchFamily="34" charset="0"/>
                <a:hlinkClick r:id="rId2"/>
              </a:rPr>
              <a:t>en</a:t>
            </a:r>
            <a:r>
              <a:rPr lang="en-US" altLang="en-US" sz="1100" dirty="0">
                <a:latin typeface="Arial" panose="020B0604020202020204" pitchFamily="34" charset="0"/>
                <a:ea typeface="Calibri" panose="020F0502020204030204" pitchFamily="34" charset="0"/>
                <a:hlinkClick r:id="rId2"/>
              </a:rPr>
              <a:t>/350411468149663792/pdf/</a:t>
            </a:r>
            <a:r>
              <a:rPr lang="en-US" altLang="en-US" sz="1100" dirty="0" err="1">
                <a:latin typeface="Arial" panose="020B0604020202020204" pitchFamily="34" charset="0"/>
                <a:ea typeface="Calibri" panose="020F0502020204030204" pitchFamily="34" charset="0"/>
                <a:hlinkClick r:id="rId2"/>
              </a:rPr>
              <a:t>WPS6852.pdf</a:t>
            </a:r>
            <a:r>
              <a:rPr lang="en-US" altLang="en-US" sz="1100" dirty="0">
                <a:latin typeface="Arial" panose="020B0604020202020204" pitchFamily="34" charset="0"/>
                <a:ea typeface="Calibri" panose="020F0502020204030204" pitchFamily="34" charset="0"/>
              </a:rPr>
              <a:t> </a:t>
            </a:r>
            <a:endParaRPr lang="en-US" altLang="en-US" dirty="0">
              <a:latin typeface="Arial" panose="020B0604020202020204" pitchFamily="34" charset="0"/>
            </a:endParaRPr>
          </a:p>
        </p:txBody>
      </p:sp>
      <p:grpSp>
        <p:nvGrpSpPr>
          <p:cNvPr id="10" name="Group 9">
            <a:extLst>
              <a:ext uri="{FF2B5EF4-FFF2-40B4-BE49-F238E27FC236}">
                <a16:creationId xmlns:a16="http://schemas.microsoft.com/office/drawing/2014/main" id="{67D71ED5-6393-4339-B95C-7636822AB6AC}"/>
              </a:ext>
            </a:extLst>
          </p:cNvPr>
          <p:cNvGrpSpPr/>
          <p:nvPr/>
        </p:nvGrpSpPr>
        <p:grpSpPr>
          <a:xfrm>
            <a:off x="797547" y="2022874"/>
            <a:ext cx="6853926" cy="3972658"/>
            <a:chOff x="917313" y="1932279"/>
            <a:chExt cx="6853926" cy="3972658"/>
          </a:xfrm>
        </p:grpSpPr>
        <p:pic>
          <p:nvPicPr>
            <p:cNvPr id="2" name="Picture 1">
              <a:extLst>
                <a:ext uri="{FF2B5EF4-FFF2-40B4-BE49-F238E27FC236}">
                  <a16:creationId xmlns:a16="http://schemas.microsoft.com/office/drawing/2014/main" id="{6F3F3CB4-56E6-4BA8-925A-EC0AE6C52B06}"/>
                </a:ext>
              </a:extLst>
            </p:cNvPr>
            <p:cNvPicPr>
              <a:picLocks noChangeAspect="1"/>
            </p:cNvPicPr>
            <p:nvPr/>
          </p:nvPicPr>
          <p:blipFill>
            <a:blip r:embed="rId3"/>
            <a:stretch>
              <a:fillRect/>
            </a:stretch>
          </p:blipFill>
          <p:spPr>
            <a:xfrm>
              <a:off x="917313" y="1932279"/>
              <a:ext cx="6853926" cy="3972658"/>
            </a:xfrm>
            <a:prstGeom prst="rect">
              <a:avLst/>
            </a:prstGeom>
          </p:spPr>
        </p:pic>
        <p:sp>
          <p:nvSpPr>
            <p:cNvPr id="5" name="Rectangle 4">
              <a:extLst>
                <a:ext uri="{FF2B5EF4-FFF2-40B4-BE49-F238E27FC236}">
                  <a16:creationId xmlns:a16="http://schemas.microsoft.com/office/drawing/2014/main" id="{10F8C361-0FF3-43AF-9560-9803554AA252}"/>
                </a:ext>
              </a:extLst>
            </p:cNvPr>
            <p:cNvSpPr/>
            <p:nvPr/>
          </p:nvSpPr>
          <p:spPr>
            <a:xfrm>
              <a:off x="3327003" y="4893390"/>
              <a:ext cx="511679" cy="369332"/>
            </a:xfrm>
            <a:prstGeom prst="rect">
              <a:avLst/>
            </a:prstGeom>
            <a:solidFill>
              <a:schemeClr val="bg1"/>
            </a:solidFill>
          </p:spPr>
          <p:txBody>
            <a:bodyPr wrap="none">
              <a:spAutoFit/>
            </a:bodyPr>
            <a:lstStyle/>
            <a:p>
              <a:r>
                <a:rPr lang="en-US">
                  <a:latin typeface="Gill Sans MT"/>
                  <a:cs typeface="Gill Sans MT"/>
                </a:rPr>
                <a:t>t=1</a:t>
              </a:r>
              <a:endParaRPr lang="en-US" dirty="0"/>
            </a:p>
          </p:txBody>
        </p:sp>
        <p:sp>
          <p:nvSpPr>
            <p:cNvPr id="6" name="Rectangle 5">
              <a:extLst>
                <a:ext uri="{FF2B5EF4-FFF2-40B4-BE49-F238E27FC236}">
                  <a16:creationId xmlns:a16="http://schemas.microsoft.com/office/drawing/2014/main" id="{D5CAD7A9-02D7-4BC9-9E1E-BD77A7EEF033}"/>
                </a:ext>
              </a:extLst>
            </p:cNvPr>
            <p:cNvSpPr/>
            <p:nvPr/>
          </p:nvSpPr>
          <p:spPr>
            <a:xfrm>
              <a:off x="3838682" y="4893390"/>
              <a:ext cx="511679" cy="369332"/>
            </a:xfrm>
            <a:prstGeom prst="rect">
              <a:avLst/>
            </a:prstGeom>
            <a:solidFill>
              <a:schemeClr val="bg1"/>
            </a:solidFill>
          </p:spPr>
          <p:txBody>
            <a:bodyPr wrap="none">
              <a:spAutoFit/>
            </a:bodyPr>
            <a:lstStyle/>
            <a:p>
              <a:r>
                <a:rPr lang="en-US">
                  <a:latin typeface="Gill Sans MT"/>
                  <a:cs typeface="Gill Sans MT"/>
                </a:rPr>
                <a:t>t=2</a:t>
              </a:r>
              <a:endParaRPr lang="en-US" dirty="0"/>
            </a:p>
          </p:txBody>
        </p:sp>
        <p:sp>
          <p:nvSpPr>
            <p:cNvPr id="7" name="Rectangle 6">
              <a:extLst>
                <a:ext uri="{FF2B5EF4-FFF2-40B4-BE49-F238E27FC236}">
                  <a16:creationId xmlns:a16="http://schemas.microsoft.com/office/drawing/2014/main" id="{7487FD54-7D71-4DC7-B499-50B3A96F4641}"/>
                </a:ext>
              </a:extLst>
            </p:cNvPr>
            <p:cNvSpPr/>
            <p:nvPr/>
          </p:nvSpPr>
          <p:spPr>
            <a:xfrm>
              <a:off x="4415543" y="4897282"/>
              <a:ext cx="511679" cy="369332"/>
            </a:xfrm>
            <a:prstGeom prst="rect">
              <a:avLst/>
            </a:prstGeom>
            <a:solidFill>
              <a:schemeClr val="bg1"/>
            </a:solidFill>
          </p:spPr>
          <p:txBody>
            <a:bodyPr wrap="none">
              <a:spAutoFit/>
            </a:bodyPr>
            <a:lstStyle/>
            <a:p>
              <a:r>
                <a:rPr lang="en-US">
                  <a:latin typeface="Gill Sans MT"/>
                  <a:cs typeface="Gill Sans MT"/>
                </a:rPr>
                <a:t>t=3</a:t>
              </a:r>
              <a:endParaRPr lang="en-US" dirty="0"/>
            </a:p>
          </p:txBody>
        </p:sp>
        <p:sp>
          <p:nvSpPr>
            <p:cNvPr id="8" name="Rectangle 7">
              <a:extLst>
                <a:ext uri="{FF2B5EF4-FFF2-40B4-BE49-F238E27FC236}">
                  <a16:creationId xmlns:a16="http://schemas.microsoft.com/office/drawing/2014/main" id="{C2A1675B-318B-4E88-BE23-662A006D7015}"/>
                </a:ext>
              </a:extLst>
            </p:cNvPr>
            <p:cNvSpPr/>
            <p:nvPr/>
          </p:nvSpPr>
          <p:spPr>
            <a:xfrm>
              <a:off x="5527835" y="4893390"/>
              <a:ext cx="720537" cy="369332"/>
            </a:xfrm>
            <a:prstGeom prst="rect">
              <a:avLst/>
            </a:prstGeom>
            <a:solidFill>
              <a:schemeClr val="bg1"/>
            </a:solidFill>
          </p:spPr>
          <p:txBody>
            <a:bodyPr wrap="square">
              <a:spAutoFit/>
            </a:bodyPr>
            <a:lstStyle/>
            <a:p>
              <a:r>
                <a:rPr lang="en-US">
                  <a:latin typeface="Gill Sans MT"/>
                  <a:cs typeface="Gill Sans MT"/>
                </a:rPr>
                <a:t>t=n</a:t>
              </a:r>
              <a:endParaRPr lang="en-US" dirty="0"/>
            </a:p>
          </p:txBody>
        </p:sp>
        <p:sp>
          <p:nvSpPr>
            <p:cNvPr id="9" name="Rectangle 8">
              <a:extLst>
                <a:ext uri="{FF2B5EF4-FFF2-40B4-BE49-F238E27FC236}">
                  <a16:creationId xmlns:a16="http://schemas.microsoft.com/office/drawing/2014/main" id="{93EFEA4F-A801-4E2F-80B3-64B69CC11386}"/>
                </a:ext>
              </a:extLst>
            </p:cNvPr>
            <p:cNvSpPr/>
            <p:nvPr/>
          </p:nvSpPr>
          <p:spPr>
            <a:xfrm>
              <a:off x="4992404" y="4893390"/>
              <a:ext cx="415498" cy="369332"/>
            </a:xfrm>
            <a:prstGeom prst="rect">
              <a:avLst/>
            </a:prstGeom>
            <a:solidFill>
              <a:schemeClr val="bg1"/>
            </a:solidFill>
          </p:spPr>
          <p:txBody>
            <a:bodyPr wrap="none">
              <a:spAutoFit/>
            </a:bodyPr>
            <a:lstStyle/>
            <a:p>
              <a:r>
                <a:rPr lang="en-US">
                  <a:latin typeface="Gill Sans MT"/>
                  <a:cs typeface="Gill Sans MT"/>
                </a:rPr>
                <a:t>…</a:t>
              </a:r>
              <a:endParaRPr lang="en-US" dirty="0"/>
            </a:p>
          </p:txBody>
        </p:sp>
      </p:grpSp>
      <p:sp>
        <p:nvSpPr>
          <p:cNvPr id="12" name="Title 6">
            <a:extLst>
              <a:ext uri="{FF2B5EF4-FFF2-40B4-BE49-F238E27FC236}">
                <a16:creationId xmlns:a16="http://schemas.microsoft.com/office/drawing/2014/main" id="{42F3E8B3-353D-46E7-B394-EF500945A472}"/>
              </a:ext>
            </a:extLst>
          </p:cNvPr>
          <p:cNvSpPr txBox="1">
            <a:spLocks/>
          </p:cNvSpPr>
          <p:nvPr/>
        </p:nvSpPr>
        <p:spPr>
          <a:xfrm>
            <a:off x="797547" y="1226152"/>
            <a:ext cx="10001082" cy="46165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a:solidFill>
                  <a:srgbClr val="1F414D"/>
                </a:solidFill>
                <a:latin typeface="Gill Sans MT" panose="020B0502020104020203" pitchFamily="34" charset="77"/>
              </a:rPr>
              <a:t>The usual idea is something like this</a:t>
            </a:r>
          </a:p>
        </p:txBody>
      </p:sp>
      <p:sp>
        <p:nvSpPr>
          <p:cNvPr id="13" name="TextBox 12">
            <a:extLst>
              <a:ext uri="{FF2B5EF4-FFF2-40B4-BE49-F238E27FC236}">
                <a16:creationId xmlns:a16="http://schemas.microsoft.com/office/drawing/2014/main" id="{E9F668B8-B12C-46FD-BC26-EDF5DC989981}"/>
              </a:ext>
            </a:extLst>
          </p:cNvPr>
          <p:cNvSpPr txBox="1"/>
          <p:nvPr/>
        </p:nvSpPr>
        <p:spPr>
          <a:xfrm>
            <a:off x="7557807" y="1687802"/>
            <a:ext cx="2960913" cy="790345"/>
          </a:xfrm>
          <a:prstGeom prst="rect">
            <a:avLst/>
          </a:prstGeom>
          <a:noFill/>
        </p:spPr>
        <p:txBody>
          <a:bodyPr wrap="square" rtlCol="0">
            <a:spAutoFit/>
          </a:bodyPr>
          <a:lstStyle/>
          <a:p>
            <a:pPr>
              <a:lnSpc>
                <a:spcPct val="80000"/>
              </a:lnSpc>
            </a:pPr>
            <a:r>
              <a:rPr lang="en-US" sz="2800" b="1">
                <a:solidFill>
                  <a:srgbClr val="00682F"/>
                </a:solidFill>
              </a:rPr>
              <a:t>Do people succeed despite adversity?</a:t>
            </a:r>
            <a:endParaRPr lang="en-US" sz="2800" b="1" dirty="0">
              <a:solidFill>
                <a:srgbClr val="00682F"/>
              </a:solidFill>
            </a:endParaRPr>
          </a:p>
        </p:txBody>
      </p:sp>
      <p:sp>
        <p:nvSpPr>
          <p:cNvPr id="14" name="TextBox 13">
            <a:extLst>
              <a:ext uri="{FF2B5EF4-FFF2-40B4-BE49-F238E27FC236}">
                <a16:creationId xmlns:a16="http://schemas.microsoft.com/office/drawing/2014/main" id="{46FAAFA7-5522-4F46-AA94-BA20BC880F16}"/>
              </a:ext>
            </a:extLst>
          </p:cNvPr>
          <p:cNvSpPr txBox="1"/>
          <p:nvPr/>
        </p:nvSpPr>
        <p:spPr>
          <a:xfrm>
            <a:off x="7384546" y="2496879"/>
            <a:ext cx="4807454" cy="3285195"/>
          </a:xfrm>
          <a:prstGeom prst="rect">
            <a:avLst/>
          </a:prstGeom>
          <a:noFill/>
        </p:spPr>
        <p:txBody>
          <a:bodyPr wrap="square" rtlCol="0">
            <a:spAutoFit/>
          </a:bodyPr>
          <a:lstStyle/>
          <a:p>
            <a:pPr marL="238125" indent="-238125">
              <a:lnSpc>
                <a:spcPct val="80000"/>
              </a:lnSpc>
            </a:pPr>
            <a:r>
              <a:rPr lang="en-US" sz="2400">
                <a:solidFill>
                  <a:srgbClr val="00682F"/>
                </a:solidFill>
              </a:rPr>
              <a:t>-- many studies regress outcomes on shocks, to find causes of success</a:t>
            </a:r>
          </a:p>
          <a:p>
            <a:pPr marL="238125" indent="-238125">
              <a:lnSpc>
                <a:spcPct val="80000"/>
              </a:lnSpc>
              <a:spcBef>
                <a:spcPts val="600"/>
              </a:spcBef>
            </a:pPr>
            <a:r>
              <a:rPr lang="en-US" sz="2400">
                <a:solidFill>
                  <a:srgbClr val="00682F"/>
                </a:solidFill>
              </a:rPr>
              <a:t>-- many studies posit a set of attributes as “resilience”, and test for its links with success</a:t>
            </a:r>
          </a:p>
          <a:p>
            <a:pPr marL="238125" indent="-238125">
              <a:lnSpc>
                <a:spcPct val="80000"/>
              </a:lnSpc>
              <a:spcBef>
                <a:spcPts val="600"/>
              </a:spcBef>
            </a:pPr>
            <a:r>
              <a:rPr lang="en-US" sz="2400">
                <a:solidFill>
                  <a:srgbClr val="00682F"/>
                </a:solidFill>
              </a:rPr>
              <a:t>-- such studies generally do not distinguish “resilience” from success in general </a:t>
            </a:r>
          </a:p>
          <a:p>
            <a:pPr marL="238125" indent="-238125">
              <a:lnSpc>
                <a:spcPct val="80000"/>
              </a:lnSpc>
              <a:spcBef>
                <a:spcPts val="600"/>
              </a:spcBef>
            </a:pPr>
            <a:r>
              <a:rPr lang="en-US" sz="2400">
                <a:solidFill>
                  <a:srgbClr val="00682F"/>
                </a:solidFill>
              </a:rPr>
              <a:t>-- here we focus on </a:t>
            </a:r>
            <a:r>
              <a:rPr lang="en-US" sz="2400" b="1" i="1">
                <a:solidFill>
                  <a:srgbClr val="00682F"/>
                </a:solidFill>
              </a:rPr>
              <a:t>people who actually experienced a loss</a:t>
            </a:r>
            <a:endParaRPr lang="en-US" sz="2800" b="1" i="1" dirty="0">
              <a:solidFill>
                <a:srgbClr val="00682F"/>
              </a:solidFill>
            </a:endParaRPr>
          </a:p>
        </p:txBody>
      </p:sp>
    </p:spTree>
    <p:extLst>
      <p:ext uri="{BB962C8B-B14F-4D97-AF65-F5344CB8AC3E}">
        <p14:creationId xmlns:p14="http://schemas.microsoft.com/office/powerpoint/2010/main" val="8407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0" end="0"/>
                                            </p:txEl>
                                          </p:spTgt>
                                        </p:tgtEl>
                                        <p:attrNameLst>
                                          <p:attrName>ppt_c</p:attrName>
                                        </p:attrNameLst>
                                      </p:cBhvr>
                                      <p:to>
                                        <a:srgbClr val="799382"/>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1" end="1"/>
                                            </p:txEl>
                                          </p:spTgt>
                                        </p:tgtEl>
                                        <p:attrNameLst>
                                          <p:attrName>ppt_c</p:attrName>
                                        </p:attrNameLst>
                                      </p:cBhvr>
                                      <p:to>
                                        <a:srgbClr val="799382"/>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4">
                                            <p:txEl>
                                              <p:pRg st="2" end="2"/>
                                            </p:txEl>
                                          </p:spTgt>
                                        </p:tgtEl>
                                        <p:attrNameLst>
                                          <p:attrName>ppt_c</p:attrName>
                                        </p:attrNameLst>
                                      </p:cBhvr>
                                      <p:to>
                                        <a:srgbClr val="799382"/>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a:cxnSpLocks/>
          </p:cNvCxnSpPr>
          <p:nvPr/>
        </p:nvCxnSpPr>
        <p:spPr>
          <a:xfrm>
            <a:off x="2417245" y="4564270"/>
            <a:ext cx="6388925" cy="37145"/>
          </a:xfrm>
          <a:prstGeom prst="lin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8" name="Flowchart: Connector 7"/>
          <p:cNvSpPr/>
          <p:nvPr/>
        </p:nvSpPr>
        <p:spPr>
          <a:xfrm>
            <a:off x="2847188" y="4309500"/>
            <a:ext cx="457200" cy="457200"/>
          </a:xfrm>
          <a:prstGeom prst="flowChartConnector">
            <a:avLst/>
          </a:prstGeom>
          <a:solidFill>
            <a:schemeClr val="bg1">
              <a:lumMod val="85000"/>
            </a:schemeClr>
          </a:solidFill>
          <a:ln>
            <a:solidFill>
              <a:schemeClr val="tx1">
                <a:lumMod val="50000"/>
                <a:lumOff val="5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Flowchart: Connector 8"/>
          <p:cNvSpPr/>
          <p:nvPr/>
        </p:nvSpPr>
        <p:spPr>
          <a:xfrm>
            <a:off x="4435937" y="3102039"/>
            <a:ext cx="457200" cy="457200"/>
          </a:xfrm>
          <a:prstGeom prst="flowChartConnector">
            <a:avLst/>
          </a:prstGeom>
          <a:gradFill>
            <a:gsLst>
              <a:gs pos="100000">
                <a:schemeClr val="accent3">
                  <a:tint val="100000"/>
                  <a:shade val="100000"/>
                  <a:satMod val="130000"/>
                </a:schemeClr>
              </a:gs>
              <a:gs pos="4000">
                <a:schemeClr val="bg1">
                  <a:lumMod val="85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Flowchart: Connector 9"/>
          <p:cNvSpPr/>
          <p:nvPr/>
        </p:nvSpPr>
        <p:spPr>
          <a:xfrm>
            <a:off x="4480409" y="5532360"/>
            <a:ext cx="457200" cy="457200"/>
          </a:xfrm>
          <a:prstGeom prst="flowChartConnector">
            <a:avLst/>
          </a:prstGeom>
          <a:gradFill>
            <a:gsLst>
              <a:gs pos="0">
                <a:schemeClr val="accent2">
                  <a:tint val="100000"/>
                  <a:shade val="100000"/>
                  <a:satMod val="130000"/>
                </a:schemeClr>
              </a:gs>
              <a:gs pos="100000">
                <a:schemeClr val="bg1">
                  <a:lumMod val="85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Flowchart: Connector 10"/>
          <p:cNvSpPr/>
          <p:nvPr/>
        </p:nvSpPr>
        <p:spPr>
          <a:xfrm>
            <a:off x="5976730" y="4653944"/>
            <a:ext cx="457200" cy="457200"/>
          </a:xfrm>
          <a:prstGeom prst="flowChartConnector">
            <a:avLst/>
          </a:prstGeom>
          <a:gradFill>
            <a:gsLst>
              <a:gs pos="0">
                <a:schemeClr val="accent2">
                  <a:tint val="100000"/>
                  <a:shade val="100000"/>
                  <a:satMod val="130000"/>
                </a:schemeClr>
              </a:gs>
              <a:gs pos="96460">
                <a:schemeClr val="accent3">
                  <a:lumMod val="75000"/>
                </a:schemeClr>
              </a:gs>
              <a:gs pos="60000">
                <a:schemeClr val="accent2">
                  <a:lumMod val="20000"/>
                  <a:lumOff val="8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2" name="TextBox 11"/>
          <p:cNvSpPr txBox="1"/>
          <p:nvPr/>
        </p:nvSpPr>
        <p:spPr>
          <a:xfrm>
            <a:off x="3049695" y="6154852"/>
            <a:ext cx="4008256" cy="369332"/>
          </a:xfrm>
          <a:prstGeom prst="rect">
            <a:avLst/>
          </a:prstGeom>
          <a:noFill/>
        </p:spPr>
        <p:txBody>
          <a:bodyPr wrap="square" rtlCol="0">
            <a:spAutoFit/>
          </a:bodyPr>
          <a:lstStyle/>
          <a:p>
            <a:r>
              <a:rPr lang="en-US" b="1"/>
              <a:t>t=1                       t=2                       t=3</a:t>
            </a:r>
            <a:endParaRPr lang="en-US" b="1" dirty="0"/>
          </a:p>
        </p:txBody>
      </p:sp>
      <p:sp>
        <p:nvSpPr>
          <p:cNvPr id="23" name="Flowchart: Connector 22"/>
          <p:cNvSpPr/>
          <p:nvPr/>
        </p:nvSpPr>
        <p:spPr>
          <a:xfrm>
            <a:off x="5976730" y="3374401"/>
            <a:ext cx="457200" cy="457200"/>
          </a:xfrm>
          <a:prstGeom prst="flowChartConnector">
            <a:avLst/>
          </a:prstGeom>
          <a:gradFill>
            <a:gsLst>
              <a:gs pos="87000">
                <a:schemeClr val="accent3">
                  <a:lumMod val="75000"/>
                </a:schemeClr>
              </a:gs>
              <a:gs pos="0">
                <a:schemeClr val="accent2">
                  <a:lumMod val="60000"/>
                  <a:lumOff val="40000"/>
                </a:schemeClr>
              </a:gs>
              <a:gs pos="39000">
                <a:schemeClr val="accent3">
                  <a:tint val="50000"/>
                  <a:shade val="100000"/>
                  <a:satMod val="350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Down Arrow 48"/>
          <p:cNvSpPr/>
          <p:nvPr/>
        </p:nvSpPr>
        <p:spPr>
          <a:xfrm rot="16973271">
            <a:off x="5321463" y="3069160"/>
            <a:ext cx="269637" cy="937988"/>
          </a:xfrm>
          <a:prstGeom prst="down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Down Arrow 49"/>
          <p:cNvSpPr/>
          <p:nvPr/>
        </p:nvSpPr>
        <p:spPr>
          <a:xfrm rot="3191538" flipV="1">
            <a:off x="5352992" y="4807961"/>
            <a:ext cx="298977" cy="1055467"/>
          </a:xfrm>
          <a:prstGeom prst="downArrow">
            <a:avLst/>
          </a:prstGeom>
          <a:solidFill>
            <a:schemeClr val="accent3"/>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Down Arrow 51"/>
          <p:cNvSpPr/>
          <p:nvPr/>
        </p:nvSpPr>
        <p:spPr>
          <a:xfrm rot="18433798">
            <a:off x="3768124" y="4616331"/>
            <a:ext cx="285781" cy="1223401"/>
          </a:xfrm>
          <a:prstGeom prst="downArrow">
            <a:avLst/>
          </a:prstGeom>
          <a:solidFill>
            <a:srgbClr val="740000"/>
          </a:solidFill>
          <a:ln>
            <a:solidFill>
              <a:srgbClr val="74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Down Arrow 52"/>
          <p:cNvSpPr/>
          <p:nvPr/>
        </p:nvSpPr>
        <p:spPr>
          <a:xfrm rot="3155265" flipV="1">
            <a:off x="3787283" y="3303574"/>
            <a:ext cx="272693" cy="1280609"/>
          </a:xfrm>
          <a:prstGeom prst="downArrow">
            <a:avLst/>
          </a:prstGeom>
          <a:solidFill>
            <a:srgbClr val="006600"/>
          </a:solid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4">
            <a:extLst>
              <a:ext uri="{FF2B5EF4-FFF2-40B4-BE49-F238E27FC236}">
                <a16:creationId xmlns:a16="http://schemas.microsoft.com/office/drawing/2014/main" id="{10C4C3F7-0583-43E4-A1C4-058E6E951C34}"/>
              </a:ext>
            </a:extLst>
          </p:cNvPr>
          <p:cNvSpPr txBox="1">
            <a:spLocks/>
          </p:cNvSpPr>
          <p:nvPr/>
        </p:nvSpPr>
        <p:spPr>
          <a:xfrm>
            <a:off x="731764" y="1583445"/>
            <a:ext cx="7229024" cy="485171"/>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rgbClr val="740000"/>
                </a:solidFill>
              </a:rPr>
              <a:t>Among people whose outcomes worsened</a:t>
            </a:r>
            <a:endParaRPr lang="en-US" sz="2200" dirty="0">
              <a:solidFill>
                <a:srgbClr val="740000"/>
              </a:solidFill>
            </a:endParaRPr>
          </a:p>
        </p:txBody>
      </p:sp>
      <p:sp>
        <p:nvSpPr>
          <p:cNvPr id="29" name="TextBox 28">
            <a:extLst>
              <a:ext uri="{FF2B5EF4-FFF2-40B4-BE49-F238E27FC236}">
                <a16:creationId xmlns:a16="http://schemas.microsoft.com/office/drawing/2014/main" id="{3AD42C40-EAAC-4506-89FF-7C3A76479388}"/>
              </a:ext>
            </a:extLst>
          </p:cNvPr>
          <p:cNvSpPr txBox="1"/>
          <p:nvPr/>
        </p:nvSpPr>
        <p:spPr>
          <a:xfrm>
            <a:off x="540522" y="1138506"/>
            <a:ext cx="10142369"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Our approach focuses on those who experienced a loss</a:t>
            </a:r>
            <a:endParaRPr lang="en-US" sz="2800" b="1" i="1" dirty="0">
              <a:solidFill>
                <a:srgbClr val="1F414D"/>
              </a:solidFill>
              <a:latin typeface="Gill Sans MT" panose="020B0502020104020203" pitchFamily="34" charset="0"/>
            </a:endParaRPr>
          </a:p>
        </p:txBody>
      </p:sp>
      <p:cxnSp>
        <p:nvCxnSpPr>
          <p:cNvPr id="30" name="Straight Arrow Connector 29">
            <a:extLst>
              <a:ext uri="{FF2B5EF4-FFF2-40B4-BE49-F238E27FC236}">
                <a16:creationId xmlns:a16="http://schemas.microsoft.com/office/drawing/2014/main" id="{1CE7FEE2-103E-49E0-96FA-9B5A161FF457}"/>
              </a:ext>
            </a:extLst>
          </p:cNvPr>
          <p:cNvCxnSpPr>
            <a:cxnSpLocks/>
          </p:cNvCxnSpPr>
          <p:nvPr/>
        </p:nvCxnSpPr>
        <p:spPr>
          <a:xfrm>
            <a:off x="1509395" y="4885261"/>
            <a:ext cx="0" cy="52629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0FC8E131-28C8-4F7C-8813-50FE10F23251}"/>
              </a:ext>
            </a:extLst>
          </p:cNvPr>
          <p:cNvSpPr/>
          <p:nvPr/>
        </p:nvSpPr>
        <p:spPr>
          <a:xfrm>
            <a:off x="1665208" y="5008616"/>
            <a:ext cx="821187" cy="369332"/>
          </a:xfrm>
          <a:prstGeom prst="rect">
            <a:avLst/>
          </a:prstGeom>
        </p:spPr>
        <p:txBody>
          <a:bodyPr wrap="none">
            <a:spAutoFit/>
          </a:bodyPr>
          <a:lstStyle/>
          <a:p>
            <a:r>
              <a:rPr lang="en-US">
                <a:latin typeface="Gill Sans MT"/>
                <a:cs typeface="Gill Sans MT"/>
              </a:rPr>
              <a:t>Worse</a:t>
            </a:r>
            <a:endParaRPr lang="en-US" dirty="0"/>
          </a:p>
        </p:txBody>
      </p:sp>
      <p:cxnSp>
        <p:nvCxnSpPr>
          <p:cNvPr id="35" name="Straight Arrow Connector 34">
            <a:extLst>
              <a:ext uri="{FF2B5EF4-FFF2-40B4-BE49-F238E27FC236}">
                <a16:creationId xmlns:a16="http://schemas.microsoft.com/office/drawing/2014/main" id="{DA90DF65-B277-4551-8A5D-13374FC32C3A}"/>
              </a:ext>
            </a:extLst>
          </p:cNvPr>
          <p:cNvCxnSpPr>
            <a:cxnSpLocks/>
          </p:cNvCxnSpPr>
          <p:nvPr/>
        </p:nvCxnSpPr>
        <p:spPr>
          <a:xfrm flipH="1" flipV="1">
            <a:off x="1480266" y="4230485"/>
            <a:ext cx="17261" cy="48319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B2A27767-4D12-4059-9A05-8C3564B63A8F}"/>
              </a:ext>
            </a:extLst>
          </p:cNvPr>
          <p:cNvSpPr/>
          <p:nvPr/>
        </p:nvSpPr>
        <p:spPr>
          <a:xfrm>
            <a:off x="1712723" y="3896552"/>
            <a:ext cx="780983" cy="369332"/>
          </a:xfrm>
          <a:prstGeom prst="rect">
            <a:avLst/>
          </a:prstGeom>
        </p:spPr>
        <p:txBody>
          <a:bodyPr wrap="none">
            <a:spAutoFit/>
          </a:bodyPr>
          <a:lstStyle/>
          <a:p>
            <a:r>
              <a:rPr lang="en-US">
                <a:latin typeface="Gill Sans MT"/>
                <a:cs typeface="Gill Sans MT"/>
              </a:rPr>
              <a:t>Better</a:t>
            </a:r>
            <a:endParaRPr lang="en-US" dirty="0"/>
          </a:p>
        </p:txBody>
      </p:sp>
      <p:sp>
        <p:nvSpPr>
          <p:cNvPr id="37" name="Title 4">
            <a:extLst>
              <a:ext uri="{FF2B5EF4-FFF2-40B4-BE49-F238E27FC236}">
                <a16:creationId xmlns:a16="http://schemas.microsoft.com/office/drawing/2014/main" id="{24960119-760C-4F0A-89DC-154EB82033FA}"/>
              </a:ext>
            </a:extLst>
          </p:cNvPr>
          <p:cNvSpPr txBox="1">
            <a:spLocks/>
          </p:cNvSpPr>
          <p:nvPr/>
        </p:nvSpPr>
        <p:spPr>
          <a:xfrm>
            <a:off x="1516490" y="1942144"/>
            <a:ext cx="6880072" cy="485171"/>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rgbClr val="006600"/>
                </a:solidFill>
              </a:rPr>
              <a:t>do they recover at least some of what they lost?</a:t>
            </a:r>
            <a:endParaRPr lang="en-US" sz="2200" dirty="0">
              <a:solidFill>
                <a:srgbClr val="006600"/>
              </a:solidFill>
            </a:endParaRPr>
          </a:p>
        </p:txBody>
      </p:sp>
      <p:sp>
        <p:nvSpPr>
          <p:cNvPr id="38" name="Title 4">
            <a:extLst>
              <a:ext uri="{FF2B5EF4-FFF2-40B4-BE49-F238E27FC236}">
                <a16:creationId xmlns:a16="http://schemas.microsoft.com/office/drawing/2014/main" id="{CA33E7D7-6D73-4C57-9F29-5C915CDD25C2}"/>
              </a:ext>
            </a:extLst>
          </p:cNvPr>
          <p:cNvSpPr txBox="1">
            <a:spLocks/>
          </p:cNvSpPr>
          <p:nvPr/>
        </p:nvSpPr>
        <p:spPr>
          <a:xfrm>
            <a:off x="1217395" y="1883206"/>
            <a:ext cx="7827084" cy="744639"/>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endParaRPr lang="en-US" sz="2200" dirty="0">
              <a:solidFill>
                <a:schemeClr val="tx1">
                  <a:lumMod val="65000"/>
                  <a:lumOff val="35000"/>
                </a:schemeClr>
              </a:solidFill>
            </a:endParaRPr>
          </a:p>
        </p:txBody>
      </p:sp>
      <p:sp>
        <p:nvSpPr>
          <p:cNvPr id="40" name="Title 4">
            <a:extLst>
              <a:ext uri="{FF2B5EF4-FFF2-40B4-BE49-F238E27FC236}">
                <a16:creationId xmlns:a16="http://schemas.microsoft.com/office/drawing/2014/main" id="{F9622D35-3D0B-46A9-9ECC-4ADCDD060D00}"/>
              </a:ext>
            </a:extLst>
          </p:cNvPr>
          <p:cNvSpPr txBox="1">
            <a:spLocks/>
          </p:cNvSpPr>
          <p:nvPr/>
        </p:nvSpPr>
        <p:spPr>
          <a:xfrm>
            <a:off x="551504" y="2615875"/>
            <a:ext cx="4314715" cy="554333"/>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rgbClr val="006600"/>
                </a:solidFill>
              </a:rPr>
              <a:t>We compare them to others in their community who initially gained:</a:t>
            </a:r>
            <a:endParaRPr lang="en-US" sz="2200" dirty="0">
              <a:solidFill>
                <a:srgbClr val="006600"/>
              </a:solidFill>
            </a:endParaRPr>
          </a:p>
        </p:txBody>
      </p:sp>
      <p:sp>
        <p:nvSpPr>
          <p:cNvPr id="41" name="Title 4">
            <a:extLst>
              <a:ext uri="{FF2B5EF4-FFF2-40B4-BE49-F238E27FC236}">
                <a16:creationId xmlns:a16="http://schemas.microsoft.com/office/drawing/2014/main" id="{83E8A765-B38F-4776-A0E1-ECE523C6CDC6}"/>
              </a:ext>
            </a:extLst>
          </p:cNvPr>
          <p:cNvSpPr txBox="1">
            <a:spLocks/>
          </p:cNvSpPr>
          <p:nvPr/>
        </p:nvSpPr>
        <p:spPr>
          <a:xfrm>
            <a:off x="6610246" y="3206196"/>
            <a:ext cx="3409311" cy="866115"/>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0000"/>
              </a:lnSpc>
            </a:pPr>
            <a:r>
              <a:rPr lang="en-US" sz="2200">
                <a:solidFill>
                  <a:schemeClr val="accent2">
                    <a:lumMod val="75000"/>
                  </a:schemeClr>
                </a:solidFill>
              </a:rPr>
              <a:t>With random noise, gainers will lose at least some</a:t>
            </a:r>
          </a:p>
          <a:p>
            <a:pPr algn="l">
              <a:lnSpc>
                <a:spcPct val="80000"/>
              </a:lnSpc>
            </a:pPr>
            <a:r>
              <a:rPr lang="en-US" sz="2200">
                <a:solidFill>
                  <a:schemeClr val="accent2">
                    <a:lumMod val="75000"/>
                  </a:schemeClr>
                </a:solidFill>
              </a:rPr>
              <a:t>of their gains</a:t>
            </a:r>
            <a:endParaRPr lang="en-US" sz="2200" dirty="0">
              <a:solidFill>
                <a:schemeClr val="accent2">
                  <a:lumMod val="75000"/>
                </a:schemeClr>
              </a:solidFill>
            </a:endParaRPr>
          </a:p>
        </p:txBody>
      </p:sp>
      <p:sp>
        <p:nvSpPr>
          <p:cNvPr id="43" name="Title 4">
            <a:extLst>
              <a:ext uri="{FF2B5EF4-FFF2-40B4-BE49-F238E27FC236}">
                <a16:creationId xmlns:a16="http://schemas.microsoft.com/office/drawing/2014/main" id="{8B075537-9E05-4A68-AF54-E09203529975}"/>
              </a:ext>
            </a:extLst>
          </p:cNvPr>
          <p:cNvSpPr txBox="1">
            <a:spLocks/>
          </p:cNvSpPr>
          <p:nvPr/>
        </p:nvSpPr>
        <p:spPr>
          <a:xfrm>
            <a:off x="6695728" y="4708844"/>
            <a:ext cx="3409311" cy="1162165"/>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0000"/>
              </a:lnSpc>
            </a:pPr>
            <a:r>
              <a:rPr lang="en-US" sz="2200">
                <a:solidFill>
                  <a:srgbClr val="002060"/>
                </a:solidFill>
              </a:rPr>
              <a:t>With resilience, those who initially lost will recover more than would be expected from randomness</a:t>
            </a:r>
            <a:endParaRPr lang="en-US" sz="2200" dirty="0">
              <a:solidFill>
                <a:srgbClr val="002060"/>
              </a:solidFill>
            </a:endParaRPr>
          </a:p>
        </p:txBody>
      </p:sp>
      <p:sp>
        <p:nvSpPr>
          <p:cNvPr id="16" name="Rectangle 15">
            <a:extLst>
              <a:ext uri="{FF2B5EF4-FFF2-40B4-BE49-F238E27FC236}">
                <a16:creationId xmlns:a16="http://schemas.microsoft.com/office/drawing/2014/main" id="{DEFAAD15-15E2-4F68-B231-94DBEE445553}"/>
              </a:ext>
            </a:extLst>
          </p:cNvPr>
          <p:cNvSpPr/>
          <p:nvPr/>
        </p:nvSpPr>
        <p:spPr>
          <a:xfrm>
            <a:off x="7139426" y="5899789"/>
            <a:ext cx="3409311" cy="958211"/>
          </a:xfrm>
          <a:prstGeom prst="rect">
            <a:avLst/>
          </a:prstGeom>
        </p:spPr>
        <p:txBody>
          <a:bodyPr wrap="square">
            <a:spAutoFit/>
          </a:bodyPr>
          <a:lstStyle/>
          <a:p>
            <a:pPr>
              <a:lnSpc>
                <a:spcPct val="85000"/>
              </a:lnSpc>
            </a:pPr>
            <a:r>
              <a:rPr lang="en-US" sz="2200" i="1">
                <a:solidFill>
                  <a:srgbClr val="002060"/>
                </a:solidFill>
              </a:rPr>
              <a:t>Our approach tests for resilience to any shock, </a:t>
            </a:r>
          </a:p>
          <a:p>
            <a:pPr>
              <a:lnSpc>
                <a:spcPct val="85000"/>
              </a:lnSpc>
            </a:pPr>
            <a:r>
              <a:rPr lang="en-US" sz="2200" i="1">
                <a:solidFill>
                  <a:srgbClr val="002060"/>
                </a:solidFill>
              </a:rPr>
              <a:t>as in all-cause insurance.</a:t>
            </a:r>
            <a:endParaRPr lang="en-US" sz="2200" i="1" dirty="0">
              <a:solidFill>
                <a:srgbClr val="002060"/>
              </a:solidFill>
            </a:endParaRPr>
          </a:p>
        </p:txBody>
      </p:sp>
      <p:sp>
        <p:nvSpPr>
          <p:cNvPr id="25" name="Title 4">
            <a:extLst>
              <a:ext uri="{FF2B5EF4-FFF2-40B4-BE49-F238E27FC236}">
                <a16:creationId xmlns:a16="http://schemas.microsoft.com/office/drawing/2014/main" id="{064EC231-F6A4-4124-A6E5-70BE88FA74DF}"/>
              </a:ext>
            </a:extLst>
          </p:cNvPr>
          <p:cNvSpPr txBox="1">
            <a:spLocks/>
          </p:cNvSpPr>
          <p:nvPr/>
        </p:nvSpPr>
        <p:spPr>
          <a:xfrm>
            <a:off x="1516490" y="2242949"/>
            <a:ext cx="10450223" cy="342441"/>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chemeClr val="tx1">
                    <a:lumMod val="65000"/>
                    <a:lumOff val="35000"/>
                  </a:schemeClr>
                </a:solidFill>
              </a:rPr>
              <a:t>Are they truly resilient, or did they “recover” due to random noise and mean reversion?</a:t>
            </a:r>
            <a:endParaRPr lang="en-US" sz="2200" dirty="0">
              <a:solidFill>
                <a:schemeClr val="tx1">
                  <a:lumMod val="65000"/>
                  <a:lumOff val="35000"/>
                </a:schemeClr>
              </a:solidFill>
            </a:endParaRPr>
          </a:p>
        </p:txBody>
      </p:sp>
    </p:spTree>
    <p:extLst>
      <p:ext uri="{BB962C8B-B14F-4D97-AF65-F5344CB8AC3E}">
        <p14:creationId xmlns:p14="http://schemas.microsoft.com/office/powerpoint/2010/main" val="389622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500"/>
                                        <p:tgtEl>
                                          <p:spTgt spid="5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7"/>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fade">
                                      <p:cBhvr>
                                        <p:cTn id="35" dur="500"/>
                                        <p:tgtEl>
                                          <p:spTgt spid="53"/>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0"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3" grpId="0" animBg="1"/>
      <p:bldP spid="49" grpId="0" animBg="1"/>
      <p:bldP spid="50" grpId="0" animBg="1"/>
      <p:bldP spid="52" grpId="0" animBg="1"/>
      <p:bldP spid="53" grpId="0" animBg="1"/>
      <p:bldP spid="37" grpId="0"/>
      <p:bldP spid="40" grpId="0"/>
      <p:bldP spid="41" grpId="0"/>
      <p:bldP spid="43" grpId="0"/>
      <p:bldP spid="16"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36B9059-516E-4624-8185-661BF8790CE6}"/>
              </a:ext>
            </a:extLst>
          </p:cNvPr>
          <p:cNvSpPr txBox="1"/>
          <p:nvPr/>
        </p:nvSpPr>
        <p:spPr>
          <a:xfrm>
            <a:off x="6874429" y="4088178"/>
            <a:ext cx="1845563" cy="757130"/>
          </a:xfrm>
          <a:prstGeom prst="rect">
            <a:avLst/>
          </a:prstGeom>
          <a:noFill/>
        </p:spPr>
        <p:txBody>
          <a:bodyPr wrap="square" rtlCol="0">
            <a:spAutoFit/>
          </a:bodyPr>
          <a:lstStyle/>
          <a:p>
            <a:pPr>
              <a:lnSpc>
                <a:spcPct val="80000"/>
              </a:lnSpc>
            </a:pPr>
            <a:r>
              <a:rPr lang="en-US" dirty="0">
                <a:solidFill>
                  <a:schemeClr val="bg1">
                    <a:lumMod val="50000"/>
                  </a:schemeClr>
                </a:solidFill>
                <a:latin typeface="Gill Sans MT" panose="020B0502020104020203" pitchFamily="34" charset="0"/>
              </a:rPr>
              <a:t>Horizontal line </a:t>
            </a:r>
            <a:r>
              <a:rPr lang="en-US">
                <a:solidFill>
                  <a:schemeClr val="bg1">
                    <a:lumMod val="50000"/>
                  </a:schemeClr>
                </a:solidFill>
                <a:latin typeface="Gill Sans MT" panose="020B0502020104020203" pitchFamily="34" charset="0"/>
              </a:rPr>
              <a:t>= initial changes are not reversed</a:t>
            </a:r>
            <a:endParaRPr lang="en-US" dirty="0">
              <a:solidFill>
                <a:schemeClr val="bg1">
                  <a:lumMod val="50000"/>
                </a:schemeClr>
              </a:solidFill>
              <a:latin typeface="Gill Sans MT" panose="020B0502020104020203" pitchFamily="34" charset="0"/>
            </a:endParaRPr>
          </a:p>
        </p:txBody>
      </p:sp>
      <p:sp>
        <p:nvSpPr>
          <p:cNvPr id="11" name="Rectangle 10">
            <a:extLst>
              <a:ext uri="{FF2B5EF4-FFF2-40B4-BE49-F238E27FC236}">
                <a16:creationId xmlns:a16="http://schemas.microsoft.com/office/drawing/2014/main" id="{781C62D3-52ED-45D5-9727-31026F651C5C}"/>
              </a:ext>
            </a:extLst>
          </p:cNvPr>
          <p:cNvSpPr/>
          <p:nvPr/>
        </p:nvSpPr>
        <p:spPr>
          <a:xfrm>
            <a:off x="4288362" y="5955349"/>
            <a:ext cx="3316101" cy="646331"/>
          </a:xfrm>
          <a:prstGeom prst="rect">
            <a:avLst/>
          </a:prstGeom>
        </p:spPr>
        <p:txBody>
          <a:bodyPr wrap="none">
            <a:spAutoFit/>
          </a:bodyPr>
          <a:lstStyle/>
          <a:p>
            <a:r>
              <a:rPr lang="en-US" b="1">
                <a:latin typeface="Gill Sans MT"/>
                <a:cs typeface="Gill Sans MT"/>
              </a:rPr>
              <a:t>Initial change </a:t>
            </a:r>
          </a:p>
          <a:p>
            <a:r>
              <a:rPr lang="en-US">
                <a:latin typeface="Gill Sans MT"/>
                <a:cs typeface="Gill Sans MT"/>
              </a:rPr>
              <a:t>(for example, from 2013 to 2014)</a:t>
            </a:r>
            <a:endParaRPr lang="en-US" dirty="0"/>
          </a:p>
        </p:txBody>
      </p:sp>
      <p:sp>
        <p:nvSpPr>
          <p:cNvPr id="12" name="Rectangle 11">
            <a:extLst>
              <a:ext uri="{FF2B5EF4-FFF2-40B4-BE49-F238E27FC236}">
                <a16:creationId xmlns:a16="http://schemas.microsoft.com/office/drawing/2014/main" id="{32BC0C1E-42E4-4E08-866D-9D83A3F1F739}"/>
              </a:ext>
            </a:extLst>
          </p:cNvPr>
          <p:cNvSpPr/>
          <p:nvPr/>
        </p:nvSpPr>
        <p:spPr>
          <a:xfrm>
            <a:off x="1694371" y="3843216"/>
            <a:ext cx="2018120" cy="923330"/>
          </a:xfrm>
          <a:prstGeom prst="rect">
            <a:avLst/>
          </a:prstGeom>
        </p:spPr>
        <p:txBody>
          <a:bodyPr wrap="square">
            <a:spAutoFit/>
          </a:bodyPr>
          <a:lstStyle/>
          <a:p>
            <a:r>
              <a:rPr lang="en-US" b="1">
                <a:latin typeface="Gill Sans MT"/>
                <a:cs typeface="Gill Sans MT"/>
              </a:rPr>
              <a:t>Later change</a:t>
            </a:r>
          </a:p>
          <a:p>
            <a:r>
              <a:rPr lang="en-US">
                <a:latin typeface="Gill Sans MT"/>
              </a:rPr>
              <a:t>(for example, </a:t>
            </a:r>
          </a:p>
          <a:p>
            <a:r>
              <a:rPr lang="en-US">
                <a:latin typeface="Gill Sans MT"/>
              </a:rPr>
              <a:t>from 2014 to 2015)</a:t>
            </a:r>
            <a:endParaRPr lang="en-US" dirty="0"/>
          </a:p>
        </p:txBody>
      </p:sp>
      <p:sp>
        <p:nvSpPr>
          <p:cNvPr id="18" name="Title 4">
            <a:extLst>
              <a:ext uri="{FF2B5EF4-FFF2-40B4-BE49-F238E27FC236}">
                <a16:creationId xmlns:a16="http://schemas.microsoft.com/office/drawing/2014/main" id="{710F4231-3E4D-4087-ABEA-34CBFADC180E}"/>
              </a:ext>
            </a:extLst>
          </p:cNvPr>
          <p:cNvSpPr txBox="1">
            <a:spLocks/>
          </p:cNvSpPr>
          <p:nvPr/>
        </p:nvSpPr>
        <p:spPr>
          <a:xfrm>
            <a:off x="1934377" y="1693318"/>
            <a:ext cx="7224146" cy="721428"/>
          </a:xfrm>
        </p:spPr>
        <p:txBody>
          <a:bodyPr anchor="t">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chemeClr val="accent1">
                    <a:lumMod val="75000"/>
                  </a:schemeClr>
                </a:solidFill>
              </a:rPr>
              <a:t>Our focus is on recovery after decline, </a:t>
            </a:r>
          </a:p>
          <a:p>
            <a:pPr algn="l">
              <a:lnSpc>
                <a:spcPct val="85000"/>
              </a:lnSpc>
            </a:pPr>
            <a:r>
              <a:rPr lang="en-US" sz="2200">
                <a:solidFill>
                  <a:schemeClr val="accent1">
                    <a:lumMod val="75000"/>
                  </a:schemeClr>
                </a:solidFill>
              </a:rPr>
              <a:t>which we compare to decline after improvement </a:t>
            </a:r>
            <a:endParaRPr lang="en-US" sz="2200" dirty="0">
              <a:solidFill>
                <a:schemeClr val="accent1">
                  <a:lumMod val="75000"/>
                </a:schemeClr>
              </a:solidFill>
            </a:endParaRPr>
          </a:p>
        </p:txBody>
      </p:sp>
      <p:sp>
        <p:nvSpPr>
          <p:cNvPr id="19" name="TextBox 18">
            <a:extLst>
              <a:ext uri="{FF2B5EF4-FFF2-40B4-BE49-F238E27FC236}">
                <a16:creationId xmlns:a16="http://schemas.microsoft.com/office/drawing/2014/main" id="{3F4EB650-E56B-44F2-BA23-CCD75C9A336F}"/>
              </a:ext>
            </a:extLst>
          </p:cNvPr>
          <p:cNvSpPr txBox="1"/>
          <p:nvPr/>
        </p:nvSpPr>
        <p:spPr>
          <a:xfrm>
            <a:off x="620819" y="1143987"/>
            <a:ext cx="10948329"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To measure resilience, we compare two successive changes</a:t>
            </a:r>
            <a:endParaRPr lang="en-US" sz="2800" b="1" dirty="0">
              <a:solidFill>
                <a:srgbClr val="1F414D"/>
              </a:solidFill>
              <a:latin typeface="Gill Sans MT" panose="020B0502020104020203" pitchFamily="34" charset="0"/>
            </a:endParaRPr>
          </a:p>
        </p:txBody>
      </p:sp>
      <p:cxnSp>
        <p:nvCxnSpPr>
          <p:cNvPr id="21" name="Straight Connector 20">
            <a:extLst>
              <a:ext uri="{FF2B5EF4-FFF2-40B4-BE49-F238E27FC236}">
                <a16:creationId xmlns:a16="http://schemas.microsoft.com/office/drawing/2014/main" id="{2AC973DC-5A3B-4254-B630-7C98B2F2CD4E}"/>
              </a:ext>
            </a:extLst>
          </p:cNvPr>
          <p:cNvCxnSpPr>
            <a:cxnSpLocks/>
          </p:cNvCxnSpPr>
          <p:nvPr/>
        </p:nvCxnSpPr>
        <p:spPr>
          <a:xfrm>
            <a:off x="3976876" y="2977462"/>
            <a:ext cx="4268908" cy="2760361"/>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C076B6F7-9155-4E51-BC72-EB654CA42776}"/>
              </a:ext>
            </a:extLst>
          </p:cNvPr>
          <p:cNvCxnSpPr/>
          <p:nvPr/>
        </p:nvCxnSpPr>
        <p:spPr>
          <a:xfrm flipV="1">
            <a:off x="3878104" y="4319026"/>
            <a:ext cx="4612016" cy="11062"/>
          </a:xfrm>
          <a:prstGeom prst="line">
            <a:avLst/>
          </a:prstGeom>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9C07B792-3968-4160-8E23-DED2F4C24D9B}"/>
              </a:ext>
            </a:extLst>
          </p:cNvPr>
          <p:cNvSpPr txBox="1"/>
          <p:nvPr/>
        </p:nvSpPr>
        <p:spPr>
          <a:xfrm rot="1930688">
            <a:off x="4119552" y="3184593"/>
            <a:ext cx="1844917" cy="978729"/>
          </a:xfrm>
          <a:prstGeom prst="rect">
            <a:avLst/>
          </a:prstGeom>
          <a:noFill/>
        </p:spPr>
        <p:txBody>
          <a:bodyPr wrap="square" rtlCol="0">
            <a:spAutoFit/>
          </a:bodyPr>
          <a:lstStyle/>
          <a:p>
            <a:pPr>
              <a:lnSpc>
                <a:spcPct val="80000"/>
              </a:lnSpc>
            </a:pPr>
            <a:r>
              <a:rPr lang="en-US" dirty="0">
                <a:solidFill>
                  <a:schemeClr val="accent4">
                    <a:lumMod val="75000"/>
                  </a:schemeClr>
                </a:solidFill>
                <a:latin typeface="Gill Sans MT" panose="020B0502020104020203" pitchFamily="34" charset="0"/>
              </a:rPr>
              <a:t>45 degree line </a:t>
            </a:r>
            <a:r>
              <a:rPr lang="en-US">
                <a:solidFill>
                  <a:schemeClr val="accent4">
                    <a:lumMod val="75000"/>
                  </a:schemeClr>
                </a:solidFill>
                <a:latin typeface="Gill Sans MT" panose="020B0502020104020203" pitchFamily="34" charset="0"/>
              </a:rPr>
              <a:t>= all changes are just random noise</a:t>
            </a:r>
            <a:endParaRPr lang="en-US" dirty="0">
              <a:solidFill>
                <a:schemeClr val="accent4">
                  <a:lumMod val="75000"/>
                </a:schemeClr>
              </a:solidFill>
              <a:latin typeface="Gill Sans MT" panose="020B0502020104020203" pitchFamily="34" charset="0"/>
            </a:endParaRPr>
          </a:p>
        </p:txBody>
      </p:sp>
      <p:cxnSp>
        <p:nvCxnSpPr>
          <p:cNvPr id="25" name="Straight Connector 24">
            <a:extLst>
              <a:ext uri="{FF2B5EF4-FFF2-40B4-BE49-F238E27FC236}">
                <a16:creationId xmlns:a16="http://schemas.microsoft.com/office/drawing/2014/main" id="{6DF6E0E9-5ED8-4F51-8646-DFE7BBB5B3C8}"/>
              </a:ext>
            </a:extLst>
          </p:cNvPr>
          <p:cNvCxnSpPr>
            <a:cxnSpLocks/>
          </p:cNvCxnSpPr>
          <p:nvPr/>
        </p:nvCxnSpPr>
        <p:spPr>
          <a:xfrm>
            <a:off x="6055666" y="2944383"/>
            <a:ext cx="76085" cy="2760361"/>
          </a:xfrm>
          <a:prstGeom prst="line">
            <a:avLst/>
          </a:prstGeom>
          <a:ln>
            <a:solidFill>
              <a:schemeClr val="tx1">
                <a:lumMod val="50000"/>
                <a:lumOff val="50000"/>
              </a:schemeClr>
            </a:solidFill>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F4E7A25C-ADF0-4697-9899-0A0F7A325211}"/>
              </a:ext>
            </a:extLst>
          </p:cNvPr>
          <p:cNvCxnSpPr/>
          <p:nvPr/>
        </p:nvCxnSpPr>
        <p:spPr>
          <a:xfrm flipH="1">
            <a:off x="5084813" y="5533726"/>
            <a:ext cx="946930"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D2708F3B-6789-433A-BEED-407532939915}"/>
              </a:ext>
            </a:extLst>
          </p:cNvPr>
          <p:cNvSpPr/>
          <p:nvPr/>
        </p:nvSpPr>
        <p:spPr>
          <a:xfrm>
            <a:off x="5274938" y="5532529"/>
            <a:ext cx="898003" cy="369332"/>
          </a:xfrm>
          <a:prstGeom prst="rect">
            <a:avLst/>
          </a:prstGeom>
        </p:spPr>
        <p:txBody>
          <a:bodyPr wrap="none">
            <a:spAutoFit/>
          </a:bodyPr>
          <a:lstStyle/>
          <a:p>
            <a:r>
              <a:rPr lang="en-US">
                <a:latin typeface="Gill Sans MT"/>
              </a:rPr>
              <a:t>Decline</a:t>
            </a:r>
            <a:endParaRPr lang="en-US" dirty="0"/>
          </a:p>
        </p:txBody>
      </p:sp>
      <p:cxnSp>
        <p:nvCxnSpPr>
          <p:cNvPr id="30" name="Straight Arrow Connector 29">
            <a:extLst>
              <a:ext uri="{FF2B5EF4-FFF2-40B4-BE49-F238E27FC236}">
                <a16:creationId xmlns:a16="http://schemas.microsoft.com/office/drawing/2014/main" id="{2AD77561-9438-4095-ABAB-A3ECB088F4BD}"/>
              </a:ext>
            </a:extLst>
          </p:cNvPr>
          <p:cNvCxnSpPr>
            <a:cxnSpLocks/>
          </p:cNvCxnSpPr>
          <p:nvPr/>
        </p:nvCxnSpPr>
        <p:spPr>
          <a:xfrm>
            <a:off x="6172496" y="5534496"/>
            <a:ext cx="768510"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A2E5179E-3E6D-4EC4-8445-5A438B3D585B}"/>
              </a:ext>
            </a:extLst>
          </p:cNvPr>
          <p:cNvSpPr/>
          <p:nvPr/>
        </p:nvSpPr>
        <p:spPr>
          <a:xfrm>
            <a:off x="6112475" y="5538541"/>
            <a:ext cx="1433598" cy="369332"/>
          </a:xfrm>
          <a:prstGeom prst="rect">
            <a:avLst/>
          </a:prstGeom>
        </p:spPr>
        <p:txBody>
          <a:bodyPr wrap="none">
            <a:spAutoFit/>
          </a:bodyPr>
          <a:lstStyle/>
          <a:p>
            <a:r>
              <a:rPr lang="en-US">
                <a:latin typeface="Gill Sans MT"/>
                <a:cs typeface="Gill Sans MT"/>
              </a:rPr>
              <a:t>Improvement</a:t>
            </a:r>
            <a:endParaRPr lang="en-US" dirty="0"/>
          </a:p>
        </p:txBody>
      </p:sp>
      <p:cxnSp>
        <p:nvCxnSpPr>
          <p:cNvPr id="34" name="Straight Arrow Connector 33">
            <a:extLst>
              <a:ext uri="{FF2B5EF4-FFF2-40B4-BE49-F238E27FC236}">
                <a16:creationId xmlns:a16="http://schemas.microsoft.com/office/drawing/2014/main" id="{E1C0B54C-5395-4630-8B7A-11596EE813B3}"/>
              </a:ext>
            </a:extLst>
          </p:cNvPr>
          <p:cNvCxnSpPr>
            <a:cxnSpLocks/>
          </p:cNvCxnSpPr>
          <p:nvPr/>
        </p:nvCxnSpPr>
        <p:spPr>
          <a:xfrm>
            <a:off x="3844683" y="4407373"/>
            <a:ext cx="0" cy="52629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DF0A471B-988E-45FD-BCE8-D8B0DB5F3B92}"/>
              </a:ext>
            </a:extLst>
          </p:cNvPr>
          <p:cNvSpPr/>
          <p:nvPr/>
        </p:nvSpPr>
        <p:spPr>
          <a:xfrm>
            <a:off x="2980108" y="4807107"/>
            <a:ext cx="898003" cy="369332"/>
          </a:xfrm>
          <a:prstGeom prst="rect">
            <a:avLst/>
          </a:prstGeom>
        </p:spPr>
        <p:txBody>
          <a:bodyPr wrap="none">
            <a:spAutoFit/>
          </a:bodyPr>
          <a:lstStyle/>
          <a:p>
            <a:r>
              <a:rPr lang="en-US">
                <a:latin typeface="Gill Sans MT"/>
                <a:cs typeface="Gill Sans MT"/>
              </a:rPr>
              <a:t>Decline</a:t>
            </a:r>
            <a:endParaRPr lang="en-US" dirty="0"/>
          </a:p>
        </p:txBody>
      </p:sp>
      <p:cxnSp>
        <p:nvCxnSpPr>
          <p:cNvPr id="36" name="Straight Arrow Connector 35">
            <a:extLst>
              <a:ext uri="{FF2B5EF4-FFF2-40B4-BE49-F238E27FC236}">
                <a16:creationId xmlns:a16="http://schemas.microsoft.com/office/drawing/2014/main" id="{2AA6BEE0-178C-4D49-B429-42EB428AA20A}"/>
              </a:ext>
            </a:extLst>
          </p:cNvPr>
          <p:cNvCxnSpPr>
            <a:cxnSpLocks/>
          </p:cNvCxnSpPr>
          <p:nvPr/>
        </p:nvCxnSpPr>
        <p:spPr>
          <a:xfrm flipH="1" flipV="1">
            <a:off x="3815554" y="3752597"/>
            <a:ext cx="17261" cy="483195"/>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Rectangle 36">
            <a:extLst>
              <a:ext uri="{FF2B5EF4-FFF2-40B4-BE49-F238E27FC236}">
                <a16:creationId xmlns:a16="http://schemas.microsoft.com/office/drawing/2014/main" id="{06E2BE22-6041-4709-849F-49694B67C591}"/>
              </a:ext>
            </a:extLst>
          </p:cNvPr>
          <p:cNvSpPr/>
          <p:nvPr/>
        </p:nvSpPr>
        <p:spPr>
          <a:xfrm>
            <a:off x="2940912" y="3479924"/>
            <a:ext cx="1066318" cy="369332"/>
          </a:xfrm>
          <a:prstGeom prst="rect">
            <a:avLst/>
          </a:prstGeom>
        </p:spPr>
        <p:txBody>
          <a:bodyPr wrap="none">
            <a:spAutoFit/>
          </a:bodyPr>
          <a:lstStyle/>
          <a:p>
            <a:r>
              <a:rPr lang="en-US">
                <a:latin typeface="Gill Sans MT"/>
                <a:cs typeface="Gill Sans MT"/>
              </a:rPr>
              <a:t>Recovery</a:t>
            </a:r>
            <a:endParaRPr lang="en-US" dirty="0"/>
          </a:p>
        </p:txBody>
      </p:sp>
    </p:spTree>
    <p:extLst>
      <p:ext uri="{BB962C8B-B14F-4D97-AF65-F5344CB8AC3E}">
        <p14:creationId xmlns:p14="http://schemas.microsoft.com/office/powerpoint/2010/main" val="46527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529B71-AC73-4F5E-8556-2A215EDF84E7}"/>
              </a:ext>
            </a:extLst>
          </p:cNvPr>
          <p:cNvPicPr>
            <a:picLocks noChangeAspect="1"/>
          </p:cNvPicPr>
          <p:nvPr/>
        </p:nvPicPr>
        <p:blipFill rotWithShape="1">
          <a:blip r:embed="rId3"/>
          <a:srcRect r="21103"/>
          <a:stretch/>
        </p:blipFill>
        <p:spPr>
          <a:xfrm>
            <a:off x="3703828" y="2747898"/>
            <a:ext cx="4671074" cy="3474720"/>
          </a:xfrm>
          <a:prstGeom prst="rect">
            <a:avLst/>
          </a:prstGeom>
        </p:spPr>
      </p:pic>
      <p:sp>
        <p:nvSpPr>
          <p:cNvPr id="5" name="Rectangle 4">
            <a:extLst>
              <a:ext uri="{FF2B5EF4-FFF2-40B4-BE49-F238E27FC236}">
                <a16:creationId xmlns:a16="http://schemas.microsoft.com/office/drawing/2014/main" id="{7686F99E-4CBC-44FA-9AE6-F68B13D05CEC}"/>
              </a:ext>
            </a:extLst>
          </p:cNvPr>
          <p:cNvSpPr/>
          <p:nvPr/>
        </p:nvSpPr>
        <p:spPr>
          <a:xfrm>
            <a:off x="1958432" y="2736357"/>
            <a:ext cx="2619547" cy="1015663"/>
          </a:xfrm>
          <a:prstGeom prst="rect">
            <a:avLst/>
          </a:prstGeom>
        </p:spPr>
        <p:txBody>
          <a:bodyPr wrap="square">
            <a:spAutoFit/>
          </a:bodyPr>
          <a:lstStyle/>
          <a:p>
            <a:r>
              <a:rPr lang="en-US" sz="2000" dirty="0">
                <a:latin typeface="Gill Sans MT" panose="020B0502020104020203" pitchFamily="34" charset="0"/>
              </a:rPr>
              <a:t>Women dietary diversity scores (Nepal) </a:t>
            </a:r>
            <a:endParaRPr lang="en-US" sz="2000" dirty="0"/>
          </a:p>
        </p:txBody>
      </p:sp>
      <p:pic>
        <p:nvPicPr>
          <p:cNvPr id="10" name="Picture 9">
            <a:extLst>
              <a:ext uri="{FF2B5EF4-FFF2-40B4-BE49-F238E27FC236}">
                <a16:creationId xmlns:a16="http://schemas.microsoft.com/office/drawing/2014/main" id="{7A4F0747-7013-4155-80B1-BB3A5D6DDF4A}"/>
              </a:ext>
            </a:extLst>
          </p:cNvPr>
          <p:cNvPicPr>
            <a:picLocks noChangeAspect="1"/>
          </p:cNvPicPr>
          <p:nvPr/>
        </p:nvPicPr>
        <p:blipFill rotWithShape="1">
          <a:blip r:embed="rId4"/>
          <a:srcRect l="79612" t="74521" b="9630"/>
          <a:stretch/>
        </p:blipFill>
        <p:spPr>
          <a:xfrm>
            <a:off x="8779053" y="4465503"/>
            <a:ext cx="1569430" cy="696542"/>
          </a:xfrm>
          <a:prstGeom prst="rect">
            <a:avLst/>
          </a:prstGeom>
          <a:ln>
            <a:noFill/>
          </a:ln>
        </p:spPr>
      </p:pic>
      <p:sp>
        <p:nvSpPr>
          <p:cNvPr id="11" name="Rectangle 10">
            <a:extLst>
              <a:ext uri="{FF2B5EF4-FFF2-40B4-BE49-F238E27FC236}">
                <a16:creationId xmlns:a16="http://schemas.microsoft.com/office/drawing/2014/main" id="{781C62D3-52ED-45D5-9727-31026F651C5C}"/>
              </a:ext>
            </a:extLst>
          </p:cNvPr>
          <p:cNvSpPr/>
          <p:nvPr/>
        </p:nvSpPr>
        <p:spPr>
          <a:xfrm>
            <a:off x="3784416" y="6165511"/>
            <a:ext cx="6544128" cy="338554"/>
          </a:xfrm>
          <a:prstGeom prst="rect">
            <a:avLst/>
          </a:prstGeom>
        </p:spPr>
        <p:txBody>
          <a:bodyPr wrap="square">
            <a:spAutoFit/>
          </a:bodyPr>
          <a:lstStyle/>
          <a:p>
            <a:r>
              <a:rPr lang="en-US" sz="1600" dirty="0">
                <a:latin typeface="Gill Sans MT"/>
                <a:cs typeface="Gill Sans MT"/>
              </a:rPr>
              <a:t>Change </a:t>
            </a:r>
            <a:r>
              <a:rPr lang="en-US" sz="1600">
                <a:latin typeface="Gill Sans MT"/>
                <a:cs typeface="Gill Sans MT"/>
              </a:rPr>
              <a:t>from 2013 to 2014 (t=1 to 2), or from 2014 to 2015 (t= 2 to 3)</a:t>
            </a:r>
            <a:endParaRPr lang="en-US" sz="1600" dirty="0"/>
          </a:p>
        </p:txBody>
      </p:sp>
      <p:sp>
        <p:nvSpPr>
          <p:cNvPr id="12" name="Rectangle 11">
            <a:extLst>
              <a:ext uri="{FF2B5EF4-FFF2-40B4-BE49-F238E27FC236}">
                <a16:creationId xmlns:a16="http://schemas.microsoft.com/office/drawing/2014/main" id="{32BC0C1E-42E4-4E08-866D-9D83A3F1F739}"/>
              </a:ext>
            </a:extLst>
          </p:cNvPr>
          <p:cNvSpPr/>
          <p:nvPr/>
        </p:nvSpPr>
        <p:spPr>
          <a:xfrm>
            <a:off x="2263100" y="4045155"/>
            <a:ext cx="1521397" cy="1569660"/>
          </a:xfrm>
          <a:prstGeom prst="rect">
            <a:avLst/>
          </a:prstGeom>
        </p:spPr>
        <p:txBody>
          <a:bodyPr wrap="square">
            <a:spAutoFit/>
          </a:bodyPr>
          <a:lstStyle/>
          <a:p>
            <a:pPr algn="ctr"/>
            <a:r>
              <a:rPr lang="en-US" sz="1600">
                <a:latin typeface="Gill Sans MT"/>
                <a:cs typeface="Gill Sans MT"/>
              </a:rPr>
              <a:t>Change from </a:t>
            </a:r>
            <a:endParaRPr lang="en-US" sz="1600" dirty="0">
              <a:latin typeface="Gill Sans MT"/>
              <a:cs typeface="Gill Sans MT"/>
            </a:endParaRPr>
          </a:p>
          <a:p>
            <a:pPr algn="ctr"/>
            <a:r>
              <a:rPr lang="en-US" sz="1600">
                <a:latin typeface="Gill Sans MT"/>
                <a:cs typeface="Gill Sans MT"/>
              </a:rPr>
              <a:t>2014 to 2015 (t</a:t>
            </a:r>
            <a:r>
              <a:rPr lang="en-US" sz="1600" dirty="0">
                <a:latin typeface="Gill Sans MT"/>
                <a:cs typeface="Gill Sans MT"/>
              </a:rPr>
              <a:t>=2 </a:t>
            </a:r>
            <a:r>
              <a:rPr lang="en-US" sz="1600">
                <a:latin typeface="Gill Sans MT"/>
                <a:cs typeface="Gill Sans MT"/>
              </a:rPr>
              <a:t>to 3)</a:t>
            </a:r>
          </a:p>
          <a:p>
            <a:pPr algn="ctr"/>
            <a:r>
              <a:rPr lang="en-US" sz="1600">
                <a:latin typeface="Gill Sans MT"/>
              </a:rPr>
              <a:t>or from</a:t>
            </a:r>
          </a:p>
          <a:p>
            <a:pPr algn="ctr"/>
            <a:r>
              <a:rPr lang="en-US" sz="1600">
                <a:latin typeface="Gill Sans MT"/>
              </a:rPr>
              <a:t>2015 to 2016</a:t>
            </a:r>
          </a:p>
          <a:p>
            <a:pPr algn="ctr"/>
            <a:r>
              <a:rPr lang="en-US" sz="1600">
                <a:latin typeface="Gill Sans MT"/>
              </a:rPr>
              <a:t>(t=3 to 4)</a:t>
            </a:r>
            <a:endParaRPr lang="en-US" sz="1600" dirty="0"/>
          </a:p>
        </p:txBody>
      </p:sp>
      <p:sp>
        <p:nvSpPr>
          <p:cNvPr id="13" name="Rectangle: Rounded Corners 12">
            <a:extLst>
              <a:ext uri="{FF2B5EF4-FFF2-40B4-BE49-F238E27FC236}">
                <a16:creationId xmlns:a16="http://schemas.microsoft.com/office/drawing/2014/main" id="{4AFE3CF6-274C-4F7F-A02F-4F81A4DF9EAF}"/>
              </a:ext>
            </a:extLst>
          </p:cNvPr>
          <p:cNvSpPr/>
          <p:nvPr/>
        </p:nvSpPr>
        <p:spPr>
          <a:xfrm>
            <a:off x="3889845" y="3324884"/>
            <a:ext cx="2234655" cy="1013389"/>
          </a:xfrm>
          <a:prstGeom prst="roundRect">
            <a:avLst>
              <a:gd name="adj" fmla="val 36304"/>
            </a:avLst>
          </a:prstGeom>
          <a:noFill/>
          <a:ln>
            <a:solidFill>
              <a:srgbClr val="74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80B8B08E-AF23-449D-AE78-A2F3EFE8284B}"/>
              </a:ext>
            </a:extLst>
          </p:cNvPr>
          <p:cNvSpPr/>
          <p:nvPr/>
        </p:nvSpPr>
        <p:spPr>
          <a:xfrm>
            <a:off x="6195348" y="4421361"/>
            <a:ext cx="2328977" cy="535531"/>
          </a:xfrm>
          <a:prstGeom prst="roundRect">
            <a:avLst>
              <a:gd name="adj" fmla="val 36304"/>
            </a:avLst>
          </a:prstGeom>
          <a:noFill/>
          <a:ln>
            <a:solidFill>
              <a:srgbClr val="00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0E67BB7-B871-4952-B3FA-02F3EAC10E21}"/>
              </a:ext>
            </a:extLst>
          </p:cNvPr>
          <p:cNvSpPr txBox="1"/>
          <p:nvPr/>
        </p:nvSpPr>
        <p:spPr>
          <a:xfrm>
            <a:off x="1662347" y="6533159"/>
            <a:ext cx="7499425" cy="307777"/>
          </a:xfrm>
          <a:prstGeom prst="rect">
            <a:avLst/>
          </a:prstGeom>
          <a:noFill/>
        </p:spPr>
        <p:txBody>
          <a:bodyPr wrap="none" rtlCol="0">
            <a:spAutoFit/>
          </a:bodyPr>
          <a:lstStyle/>
          <a:p>
            <a:pPr>
              <a:defRPr/>
            </a:pPr>
            <a:r>
              <a:rPr lang="en-US" sz="1400" dirty="0">
                <a:solidFill>
                  <a:prstClr val="black"/>
                </a:solidFill>
                <a:latin typeface="Calibri"/>
              </a:rPr>
              <a:t>Source: </a:t>
            </a:r>
            <a:r>
              <a:rPr lang="en-US" sz="1400" dirty="0" err="1">
                <a:solidFill>
                  <a:prstClr val="black"/>
                </a:solidFill>
                <a:latin typeface="Calibri"/>
              </a:rPr>
              <a:t>NiL</a:t>
            </a:r>
            <a:r>
              <a:rPr lang="en-US" sz="1400" dirty="0">
                <a:solidFill>
                  <a:prstClr val="black"/>
                </a:solidFill>
                <a:latin typeface="Calibri"/>
              </a:rPr>
              <a:t> </a:t>
            </a:r>
            <a:r>
              <a:rPr lang="en-US" sz="1400" dirty="0" err="1">
                <a:solidFill>
                  <a:prstClr val="black"/>
                </a:solidFill>
                <a:latin typeface="Calibri"/>
              </a:rPr>
              <a:t>PoSHAN</a:t>
            </a:r>
            <a:r>
              <a:rPr lang="en-US" sz="1400" dirty="0">
                <a:solidFill>
                  <a:prstClr val="black"/>
                </a:solidFill>
                <a:latin typeface="Calibri"/>
              </a:rPr>
              <a:t> survey data, from Zaharia et al 2020. n=</a:t>
            </a:r>
            <a:r>
              <a:rPr lang="en-US" sz="1400">
                <a:solidFill>
                  <a:prstClr val="black"/>
                </a:solidFill>
                <a:latin typeface="Calibri"/>
              </a:rPr>
              <a:t>1,808 women (Terai subsample only).</a:t>
            </a:r>
            <a:endParaRPr lang="en-US" sz="1400" dirty="0">
              <a:solidFill>
                <a:prstClr val="black"/>
              </a:solidFill>
              <a:latin typeface="Calibri"/>
            </a:endParaRPr>
          </a:p>
        </p:txBody>
      </p:sp>
      <p:sp>
        <p:nvSpPr>
          <p:cNvPr id="18" name="Title 4">
            <a:extLst>
              <a:ext uri="{FF2B5EF4-FFF2-40B4-BE49-F238E27FC236}">
                <a16:creationId xmlns:a16="http://schemas.microsoft.com/office/drawing/2014/main" id="{710F4231-3E4D-4087-ABEA-34CBFADC180E}"/>
              </a:ext>
            </a:extLst>
          </p:cNvPr>
          <p:cNvSpPr txBox="1">
            <a:spLocks/>
          </p:cNvSpPr>
          <p:nvPr/>
        </p:nvSpPr>
        <p:spPr>
          <a:xfrm>
            <a:off x="1737628" y="1516958"/>
            <a:ext cx="8817150" cy="391480"/>
          </a:xfrm>
        </p:spPr>
        <p:txBody>
          <a:bodyPr anchor="b">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a:solidFill>
                  <a:schemeClr val="accent1">
                    <a:lumMod val="75000"/>
                  </a:schemeClr>
                </a:solidFill>
              </a:rPr>
              <a:t>For example, over the four years of the PoSHAN survey (2013-16) in Nepal</a:t>
            </a:r>
            <a:endParaRPr lang="en-US" sz="2200" dirty="0">
              <a:solidFill>
                <a:schemeClr val="accent1">
                  <a:lumMod val="75000"/>
                </a:schemeClr>
              </a:solidFill>
            </a:endParaRPr>
          </a:p>
        </p:txBody>
      </p:sp>
      <p:cxnSp>
        <p:nvCxnSpPr>
          <p:cNvPr id="3" name="Straight Connector 2">
            <a:extLst>
              <a:ext uri="{FF2B5EF4-FFF2-40B4-BE49-F238E27FC236}">
                <a16:creationId xmlns:a16="http://schemas.microsoft.com/office/drawing/2014/main" id="{2A8F6F18-D667-4EDC-AE9C-D7C31F91C928}"/>
              </a:ext>
            </a:extLst>
          </p:cNvPr>
          <p:cNvCxnSpPr>
            <a:cxnSpLocks/>
          </p:cNvCxnSpPr>
          <p:nvPr/>
        </p:nvCxnSpPr>
        <p:spPr>
          <a:xfrm>
            <a:off x="4091066" y="2981698"/>
            <a:ext cx="4161573" cy="2870847"/>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D7800CA1-340B-4160-8159-97EE569FD5C0}"/>
              </a:ext>
            </a:extLst>
          </p:cNvPr>
          <p:cNvSpPr txBox="1"/>
          <p:nvPr/>
        </p:nvSpPr>
        <p:spPr>
          <a:xfrm>
            <a:off x="4084392" y="4381660"/>
            <a:ext cx="1845563" cy="978729"/>
          </a:xfrm>
          <a:prstGeom prst="rect">
            <a:avLst/>
          </a:prstGeom>
          <a:noFill/>
        </p:spPr>
        <p:txBody>
          <a:bodyPr wrap="square" rtlCol="0">
            <a:spAutoFit/>
          </a:bodyPr>
          <a:lstStyle/>
          <a:p>
            <a:pPr>
              <a:lnSpc>
                <a:spcPct val="80000"/>
              </a:lnSpc>
            </a:pPr>
            <a:r>
              <a:rPr lang="en-US">
                <a:solidFill>
                  <a:srgbClr val="740000"/>
                </a:solidFill>
                <a:latin typeface="Gill Sans MT" panose="020B0502020104020203" pitchFamily="34" charset="0"/>
              </a:rPr>
              <a:t>About half of initial declines were reversed the following year</a:t>
            </a:r>
            <a:endParaRPr lang="en-US" dirty="0">
              <a:solidFill>
                <a:srgbClr val="740000"/>
              </a:solidFill>
              <a:latin typeface="Gill Sans MT" panose="020B0502020104020203" pitchFamily="34" charset="0"/>
            </a:endParaRPr>
          </a:p>
        </p:txBody>
      </p:sp>
      <p:cxnSp>
        <p:nvCxnSpPr>
          <p:cNvPr id="21" name="Straight Connector 20">
            <a:extLst>
              <a:ext uri="{FF2B5EF4-FFF2-40B4-BE49-F238E27FC236}">
                <a16:creationId xmlns:a16="http://schemas.microsoft.com/office/drawing/2014/main" id="{6B277C02-6B8A-45AE-83D4-A3D67740F908}"/>
              </a:ext>
            </a:extLst>
          </p:cNvPr>
          <p:cNvCxnSpPr/>
          <p:nvPr/>
        </p:nvCxnSpPr>
        <p:spPr>
          <a:xfrm flipV="1">
            <a:off x="4026339" y="4381653"/>
            <a:ext cx="4612016" cy="11062"/>
          </a:xfrm>
          <a:prstGeom prst="line">
            <a:avLst/>
          </a:prstGeom>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3EFCC666-D503-438B-B0E0-F75DAA952964}"/>
              </a:ext>
            </a:extLst>
          </p:cNvPr>
          <p:cNvSpPr txBox="1"/>
          <p:nvPr/>
        </p:nvSpPr>
        <p:spPr>
          <a:xfrm>
            <a:off x="6665489" y="5162045"/>
            <a:ext cx="2686234" cy="757130"/>
          </a:xfrm>
          <a:prstGeom prst="rect">
            <a:avLst/>
          </a:prstGeom>
          <a:solidFill>
            <a:srgbClr val="FFFFFF">
              <a:alpha val="80000"/>
            </a:srgbClr>
          </a:solidFill>
        </p:spPr>
        <p:txBody>
          <a:bodyPr wrap="square" rtlCol="0">
            <a:spAutoFit/>
          </a:bodyPr>
          <a:lstStyle/>
          <a:p>
            <a:pPr>
              <a:lnSpc>
                <a:spcPct val="80000"/>
              </a:lnSpc>
            </a:pPr>
            <a:r>
              <a:rPr lang="en-US">
                <a:solidFill>
                  <a:srgbClr val="006600"/>
                </a:solidFill>
                <a:latin typeface="Gill Sans MT" panose="020B0502020104020203" pitchFamily="34" charset="0"/>
              </a:rPr>
              <a:t>About 1/4</a:t>
            </a:r>
            <a:r>
              <a:rPr lang="en-US" baseline="30000">
                <a:solidFill>
                  <a:srgbClr val="006600"/>
                </a:solidFill>
                <a:latin typeface="Gill Sans MT" panose="020B0502020104020203" pitchFamily="34" charset="0"/>
              </a:rPr>
              <a:t>th</a:t>
            </a:r>
            <a:r>
              <a:rPr lang="en-US">
                <a:solidFill>
                  <a:srgbClr val="006600"/>
                </a:solidFill>
                <a:latin typeface="Gill Sans MT" panose="020B0502020104020203" pitchFamily="34" charset="0"/>
              </a:rPr>
              <a:t> of initial </a:t>
            </a:r>
            <a:r>
              <a:rPr lang="en-US" dirty="0">
                <a:solidFill>
                  <a:srgbClr val="006600"/>
                </a:solidFill>
                <a:latin typeface="Gill Sans MT" panose="020B0502020104020203" pitchFamily="34" charset="0"/>
              </a:rPr>
              <a:t>gains </a:t>
            </a:r>
            <a:r>
              <a:rPr lang="en-US">
                <a:solidFill>
                  <a:srgbClr val="006600"/>
                </a:solidFill>
                <a:latin typeface="Gill Sans MT" panose="020B0502020104020203" pitchFamily="34" charset="0"/>
              </a:rPr>
              <a:t>were reversed</a:t>
            </a:r>
          </a:p>
          <a:p>
            <a:pPr>
              <a:lnSpc>
                <a:spcPct val="80000"/>
              </a:lnSpc>
            </a:pPr>
            <a:endParaRPr lang="en-US" dirty="0">
              <a:solidFill>
                <a:srgbClr val="006600"/>
              </a:solidFill>
              <a:latin typeface="Gill Sans MT" panose="020B0502020104020203" pitchFamily="34" charset="0"/>
            </a:endParaRPr>
          </a:p>
        </p:txBody>
      </p:sp>
      <p:sp>
        <p:nvSpPr>
          <p:cNvPr id="23" name="TextBox 22">
            <a:extLst>
              <a:ext uri="{FF2B5EF4-FFF2-40B4-BE49-F238E27FC236}">
                <a16:creationId xmlns:a16="http://schemas.microsoft.com/office/drawing/2014/main" id="{A35F9E21-CD21-4529-B2D0-E1C02BE98680}"/>
              </a:ext>
            </a:extLst>
          </p:cNvPr>
          <p:cNvSpPr txBox="1"/>
          <p:nvPr/>
        </p:nvSpPr>
        <p:spPr>
          <a:xfrm>
            <a:off x="648874" y="1103367"/>
            <a:ext cx="10562161" cy="523220"/>
          </a:xfrm>
          <a:prstGeom prst="rect">
            <a:avLst/>
          </a:prstGeom>
          <a:noFill/>
        </p:spPr>
        <p:txBody>
          <a:bodyPr wrap="square" rtlCol="0">
            <a:spAutoFit/>
          </a:bodyPr>
          <a:lstStyle/>
          <a:p>
            <a:r>
              <a:rPr lang="en-US" sz="2800" b="1">
                <a:solidFill>
                  <a:srgbClr val="1F414D"/>
                </a:solidFill>
                <a:latin typeface="Gill Sans MT" panose="020B0502020104020203" pitchFamily="34" charset="0"/>
              </a:rPr>
              <a:t>Any panel with ≥3 time periods can reveal dynamics of change</a:t>
            </a:r>
            <a:endParaRPr lang="en-US" sz="2800" b="1" i="1" dirty="0">
              <a:solidFill>
                <a:srgbClr val="1F414D"/>
              </a:solidFill>
              <a:latin typeface="Gill Sans MT" panose="020B0502020104020203" pitchFamily="34" charset="0"/>
            </a:endParaRPr>
          </a:p>
        </p:txBody>
      </p:sp>
      <p:sp>
        <p:nvSpPr>
          <p:cNvPr id="16" name="Title 4">
            <a:extLst>
              <a:ext uri="{FF2B5EF4-FFF2-40B4-BE49-F238E27FC236}">
                <a16:creationId xmlns:a16="http://schemas.microsoft.com/office/drawing/2014/main" id="{5EEF0FA8-5D76-427C-8A05-27F627394C47}"/>
              </a:ext>
            </a:extLst>
          </p:cNvPr>
          <p:cNvSpPr txBox="1">
            <a:spLocks/>
          </p:cNvSpPr>
          <p:nvPr/>
        </p:nvSpPr>
        <p:spPr>
          <a:xfrm>
            <a:off x="4114879" y="2459140"/>
            <a:ext cx="5236851" cy="648751"/>
          </a:xfrm>
        </p:spPr>
        <p:txBody>
          <a:bodyPr anchor="b">
            <a:noAutofit/>
          </a:bodyPr>
          <a:lstStyle>
            <a:lvl1pPr algn="ctr" defTabSz="342900" rtl="0" eaLnBrk="1" latinLnBrk="0" hangingPunct="1">
              <a:spcBef>
                <a:spcPct val="0"/>
              </a:spcBef>
              <a:buNone/>
              <a:defRPr sz="4500" kern="1200">
                <a:solidFill>
                  <a:schemeClr val="tx1"/>
                </a:solidFill>
                <a:latin typeface="+mj-lt"/>
                <a:ea typeface="+mj-ea"/>
                <a:cs typeface="+mj-cs"/>
              </a:defRPr>
            </a:lvl1pPr>
          </a:lstStyle>
          <a:p>
            <a:pPr algn="l">
              <a:lnSpc>
                <a:spcPct val="85000"/>
              </a:lnSpc>
            </a:pPr>
            <a:r>
              <a:rPr lang="en-US" sz="2200" b="1">
                <a:solidFill>
                  <a:schemeClr val="accent1">
                    <a:lumMod val="75000"/>
                  </a:schemeClr>
                </a:solidFill>
              </a:rPr>
              <a:t>We test for this kind of resilience </a:t>
            </a:r>
          </a:p>
          <a:p>
            <a:pPr algn="l">
              <a:lnSpc>
                <a:spcPct val="85000"/>
              </a:lnSpc>
            </a:pPr>
            <a:r>
              <a:rPr lang="en-US" sz="2200" b="1">
                <a:solidFill>
                  <a:schemeClr val="accent1">
                    <a:lumMod val="75000"/>
                  </a:schemeClr>
                </a:solidFill>
              </a:rPr>
              <a:t>in other outcomes and other populations</a:t>
            </a:r>
            <a:endParaRPr lang="en-US" sz="2200" b="1" dirty="0">
              <a:solidFill>
                <a:schemeClr val="accent1">
                  <a:lumMod val="75000"/>
                </a:schemeClr>
              </a:solidFill>
            </a:endParaRPr>
          </a:p>
        </p:txBody>
      </p:sp>
      <p:sp>
        <p:nvSpPr>
          <p:cNvPr id="6" name="Rectangle 5">
            <a:extLst>
              <a:ext uri="{FF2B5EF4-FFF2-40B4-BE49-F238E27FC236}">
                <a16:creationId xmlns:a16="http://schemas.microsoft.com/office/drawing/2014/main" id="{A5C7B8FD-0BBE-4AC6-88A0-A0E78BD85069}"/>
              </a:ext>
            </a:extLst>
          </p:cNvPr>
          <p:cNvSpPr/>
          <p:nvPr/>
        </p:nvSpPr>
        <p:spPr>
          <a:xfrm>
            <a:off x="1737635" y="1784470"/>
            <a:ext cx="8735215" cy="382669"/>
          </a:xfrm>
          <a:prstGeom prst="rect">
            <a:avLst/>
          </a:prstGeom>
        </p:spPr>
        <p:txBody>
          <a:bodyPr wrap="square">
            <a:spAutoFit/>
          </a:bodyPr>
          <a:lstStyle/>
          <a:p>
            <a:pPr lvl="0">
              <a:lnSpc>
                <a:spcPct val="85000"/>
              </a:lnSpc>
            </a:pPr>
            <a:r>
              <a:rPr lang="en-US" sz="2200">
                <a:solidFill>
                  <a:srgbClr val="760000"/>
                </a:solidFill>
              </a:rPr>
              <a:t>women whose dietary diversity declined recovered some of their losses</a:t>
            </a:r>
            <a:endParaRPr lang="en-US" sz="2200" dirty="0">
              <a:solidFill>
                <a:srgbClr val="760000"/>
              </a:solidFill>
            </a:endParaRPr>
          </a:p>
        </p:txBody>
      </p:sp>
      <p:sp>
        <p:nvSpPr>
          <p:cNvPr id="8" name="Rectangle 7">
            <a:extLst>
              <a:ext uri="{FF2B5EF4-FFF2-40B4-BE49-F238E27FC236}">
                <a16:creationId xmlns:a16="http://schemas.microsoft.com/office/drawing/2014/main" id="{C94D6C7D-E652-440C-8A57-F36D8F52EF37}"/>
              </a:ext>
            </a:extLst>
          </p:cNvPr>
          <p:cNvSpPr/>
          <p:nvPr/>
        </p:nvSpPr>
        <p:spPr>
          <a:xfrm>
            <a:off x="1737635" y="1984678"/>
            <a:ext cx="8503279" cy="430887"/>
          </a:xfrm>
          <a:prstGeom prst="rect">
            <a:avLst/>
          </a:prstGeom>
        </p:spPr>
        <p:txBody>
          <a:bodyPr wrap="square">
            <a:spAutoFit/>
          </a:bodyPr>
          <a:lstStyle/>
          <a:p>
            <a:r>
              <a:rPr lang="en-US" sz="2200">
                <a:solidFill>
                  <a:srgbClr val="004600"/>
                </a:solidFill>
              </a:rPr>
              <a:t>while those whose diets initially improved kept most of their gains. </a:t>
            </a:r>
            <a:endParaRPr lang="en-US">
              <a:solidFill>
                <a:srgbClr val="004600"/>
              </a:solidFill>
            </a:endParaRPr>
          </a:p>
        </p:txBody>
      </p:sp>
      <p:sp>
        <p:nvSpPr>
          <p:cNvPr id="25" name="Flowchart: Connector 24">
            <a:extLst>
              <a:ext uri="{FF2B5EF4-FFF2-40B4-BE49-F238E27FC236}">
                <a16:creationId xmlns:a16="http://schemas.microsoft.com/office/drawing/2014/main" id="{6E5B1AB4-D7F1-4851-B0DE-40CC1F0D1233}"/>
              </a:ext>
            </a:extLst>
          </p:cNvPr>
          <p:cNvSpPr/>
          <p:nvPr/>
        </p:nvSpPr>
        <p:spPr>
          <a:xfrm>
            <a:off x="4577972" y="3782302"/>
            <a:ext cx="240042" cy="235108"/>
          </a:xfrm>
          <a:prstGeom prst="flowChartConnector">
            <a:avLst/>
          </a:prstGeom>
          <a:gradFill>
            <a:gsLst>
              <a:gs pos="0">
                <a:schemeClr val="accent2">
                  <a:tint val="100000"/>
                  <a:shade val="100000"/>
                  <a:satMod val="130000"/>
                </a:schemeClr>
              </a:gs>
              <a:gs pos="96460">
                <a:schemeClr val="accent3">
                  <a:lumMod val="75000"/>
                </a:schemeClr>
              </a:gs>
              <a:gs pos="60000">
                <a:schemeClr val="accent2">
                  <a:lumMod val="20000"/>
                  <a:lumOff val="80000"/>
                </a:schemeClr>
              </a:gs>
            </a:gsLst>
          </a:gradFill>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6" name="Flowchart: Connector 25">
            <a:extLst>
              <a:ext uri="{FF2B5EF4-FFF2-40B4-BE49-F238E27FC236}">
                <a16:creationId xmlns:a16="http://schemas.microsoft.com/office/drawing/2014/main" id="{B8D6BAFF-D81F-4159-8235-DDD775254DAC}"/>
              </a:ext>
            </a:extLst>
          </p:cNvPr>
          <p:cNvSpPr/>
          <p:nvPr/>
        </p:nvSpPr>
        <p:spPr>
          <a:xfrm>
            <a:off x="7405070" y="4548093"/>
            <a:ext cx="199791" cy="210525"/>
          </a:xfrm>
          <a:prstGeom prst="flowChartConnector">
            <a:avLst/>
          </a:prstGeom>
          <a:gradFill>
            <a:gsLst>
              <a:gs pos="87000">
                <a:schemeClr val="accent3">
                  <a:lumMod val="75000"/>
                </a:schemeClr>
              </a:gs>
              <a:gs pos="0">
                <a:schemeClr val="accent2">
                  <a:lumMod val="60000"/>
                  <a:lumOff val="40000"/>
                </a:schemeClr>
              </a:gs>
              <a:gs pos="39000">
                <a:schemeClr val="accent3">
                  <a:tint val="50000"/>
                  <a:shade val="100000"/>
                  <a:satMod val="350000"/>
                </a:schemeClr>
              </a:gs>
            </a:gsLst>
          </a:gra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241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20" grpId="0"/>
      <p:bldP spid="22" grpId="0" animBg="1"/>
      <p:bldP spid="16" grpId="0"/>
      <p:bldP spid="6" grpId="0"/>
      <p:bldP spid="8" grpId="0"/>
      <p:bldP spid="25" grpId="0" animBg="1"/>
      <p:bldP spid="26" grpId="0" animBg="1"/>
    </p:bld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 Slides">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eed the Future-only branded blank">
  <a:themeElements>
    <a:clrScheme name="FTF_Color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799B5"/>
      </a:accent5>
      <a:accent6>
        <a:srgbClr val="D37D2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8590</TotalTime>
  <Words>2501</Words>
  <Application>Microsoft Office PowerPoint</Application>
  <PresentationFormat>Widescreen</PresentationFormat>
  <Paragraphs>308</Paragraphs>
  <Slides>26</Slides>
  <Notes>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26</vt:i4>
      </vt:variant>
    </vt:vector>
  </HeadingPairs>
  <TitlesOfParts>
    <vt:vector size="35" baseType="lpstr">
      <vt:lpstr>Arial</vt:lpstr>
      <vt:lpstr>Calibri</vt:lpstr>
      <vt:lpstr>Cambria Math</vt:lpstr>
      <vt:lpstr>Gill Sans MT</vt:lpstr>
      <vt:lpstr>Wingdings</vt:lpstr>
      <vt:lpstr>Title Slide</vt:lpstr>
      <vt:lpstr>Content Slides</vt:lpstr>
      <vt:lpstr>Feed the Future-only branded blank</vt:lpstr>
      <vt:lpstr>Closing 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Rowe Design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Miya Rowe</dc:creator>
  <cp:lastModifiedBy>Masters, William A.</cp:lastModifiedBy>
  <cp:revision>623</cp:revision>
  <cp:lastPrinted>2015-01-30T22:32:16Z</cp:lastPrinted>
  <dcterms:created xsi:type="dcterms:W3CDTF">2015-01-15T01:04:45Z</dcterms:created>
  <dcterms:modified xsi:type="dcterms:W3CDTF">2021-07-24T20:36:17Z</dcterms:modified>
</cp:coreProperties>
</file>