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48" r:id="rId2"/>
  </p:sldMasterIdLst>
  <p:notesMasterIdLst>
    <p:notesMasterId r:id="rId32"/>
  </p:notesMasterIdLst>
  <p:sldIdLst>
    <p:sldId id="257" r:id="rId3"/>
    <p:sldId id="2269" r:id="rId4"/>
    <p:sldId id="2270" r:id="rId5"/>
    <p:sldId id="2272" r:id="rId6"/>
    <p:sldId id="2273" r:id="rId7"/>
    <p:sldId id="2271" r:id="rId8"/>
    <p:sldId id="261" r:id="rId9"/>
    <p:sldId id="260" r:id="rId10"/>
    <p:sldId id="264" r:id="rId11"/>
    <p:sldId id="780" r:id="rId12"/>
    <p:sldId id="784" r:id="rId13"/>
    <p:sldId id="801" r:id="rId14"/>
    <p:sldId id="785" r:id="rId15"/>
    <p:sldId id="786" r:id="rId16"/>
    <p:sldId id="804" r:id="rId17"/>
    <p:sldId id="805" r:id="rId18"/>
    <p:sldId id="807" r:id="rId19"/>
    <p:sldId id="2262" r:id="rId20"/>
    <p:sldId id="2268" r:id="rId21"/>
    <p:sldId id="782" r:id="rId22"/>
    <p:sldId id="485" r:id="rId23"/>
    <p:sldId id="773" r:id="rId24"/>
    <p:sldId id="486" r:id="rId25"/>
    <p:sldId id="797" r:id="rId26"/>
    <p:sldId id="318" r:id="rId27"/>
    <p:sldId id="319" r:id="rId28"/>
    <p:sldId id="695" r:id="rId29"/>
    <p:sldId id="796" r:id="rId30"/>
    <p:sldId id="75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3A7"/>
    <a:srgbClr val="333300"/>
    <a:srgbClr val="10180A"/>
    <a:srgbClr val="233616"/>
    <a:srgbClr val="DEA900"/>
    <a:srgbClr val="A9D18E"/>
    <a:srgbClr val="F5B083"/>
    <a:srgbClr val="A5C17A"/>
    <a:srgbClr val="A0C789"/>
    <a:srgbClr val="EAA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7" autoAdjust="0"/>
    <p:restoredTop sz="93812" autoAdjust="0"/>
  </p:normalViewPr>
  <p:slideViewPr>
    <p:cSldViewPr snapToGrid="0">
      <p:cViewPr varScale="1">
        <p:scale>
          <a:sx n="72" d="100"/>
          <a:sy n="72" d="100"/>
        </p:scale>
        <p:origin x="84" y="252"/>
      </p:cViewPr>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maste01\Box\FoodPricesForNutrition(TuftsResearch)\Data&amp;ReplicationCode\ModifiedData\FPN+WDI_%20ChartsOfHeadline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maste01\Box\FoodPricesForNutrition(TuftsResearch)\Data&amp;ReplicationCode\ModifiedData\FPN+WDI_%20ChartsOfHeadline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maste01\Box\FoodPricesForNutrition(TuftsResearch)\Data&amp;ReplicationCode\ModifiedData\FPN+WDI_%20ChartsOfHeadline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mart\Dropbox%20(IFPRI)\Projects\PvY%20Nutrition\Analysis\IncomeGrowthAndDietQuality_2022_08_29.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mart\Dropbox%20(IFPRI)\Projects\PvY%20Nutrition\Analysis\IncomeGrowthAndDietQuality_2022_08_29.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maste01\Box\FoodPricesForNutrition(TuftsResearch)\Outputs\OverviewsAndGeneralPresentations\WMasters_CoHDvsGNI_2017-2020_23Oct202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maste01\Box\FoodPricesForNutrition(TuftsResearch)\Outputs\OverviewsAndGeneralPresentations\WMasters_CoHDvsGNI_2017-2020_23Oct2022.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Cost of the least</a:t>
            </a:r>
            <a:r>
              <a:rPr lang="en-US" baseline="0"/>
              <a:t> expensive items for a healthy </a:t>
            </a:r>
            <a:r>
              <a:rPr lang="en-US"/>
              <a:t>diet in 2017</a:t>
            </a:r>
            <a:r>
              <a:rPr lang="en-US" baseline="0"/>
              <a:t> </a:t>
            </a:r>
            <a:endParaRPr lang="en-US"/>
          </a:p>
        </c:rich>
      </c:tx>
      <c:layout>
        <c:manualLayout>
          <c:xMode val="edge"/>
          <c:yMode val="edge"/>
          <c:x val="5.8917707332692922E-2"/>
          <c:y val="1.5640272099683952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720632543410454E-2"/>
          <c:y val="9.6682948696212967E-2"/>
          <c:w val="0.68767362292969869"/>
          <c:h val="0.77507133565050179"/>
        </c:manualLayout>
      </c:layout>
      <c:scatterChart>
        <c:scatterStyle val="lineMarker"/>
        <c:varyColors val="0"/>
        <c:ser>
          <c:idx val="2"/>
          <c:order val="2"/>
          <c:tx>
            <c:strRef>
              <c:f>'FPN-WDI_Charts'!$G$15</c:f>
              <c:strCache>
                <c:ptCount val="1"/>
                <c:pt idx="0">
                  <c:v>Cost of a healthy diet [CoHD]</c:v>
                </c:pt>
              </c:strCache>
            </c:strRef>
          </c:tx>
          <c:spPr>
            <a:ln w="28575" cap="rnd">
              <a:noFill/>
              <a:round/>
            </a:ln>
            <a:effectLst/>
          </c:spPr>
          <c:marker>
            <c:symbol val="square"/>
            <c:size val="5"/>
            <c:spPr>
              <a:solidFill>
                <a:schemeClr val="accent1">
                  <a:alpha val="50000"/>
                </a:schemeClr>
              </a:solidFill>
              <a:ln w="12700">
                <a:solidFill>
                  <a:srgbClr val="0070C0"/>
                </a:solidFill>
              </a:ln>
              <a:effectLst/>
            </c:spPr>
          </c:marker>
          <c:trendline>
            <c:spPr>
              <a:ln w="19050" cap="rnd">
                <a:solidFill>
                  <a:schemeClr val="tx2">
                    <a:lumMod val="60000"/>
                    <a:lumOff val="40000"/>
                  </a:schemeClr>
                </a:solidFill>
                <a:prstDash val="solid"/>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'FPN-WDI_Charts'!$G$17:$G$190</c:f>
              <c:numCache>
                <c:formatCode>General</c:formatCode>
                <c:ptCount val="174"/>
                <c:pt idx="0">
                  <c:v>3.952</c:v>
                </c:pt>
                <c:pt idx="1">
                  <c:v>3.7629999999999999</c:v>
                </c:pt>
                <c:pt idx="2">
                  <c:v>4.327</c:v>
                </c:pt>
                <c:pt idx="3">
                  <c:v>3.7170000000000001</c:v>
                </c:pt>
                <c:pt idx="4">
                  <c:v>4.1120000000000001</c:v>
                </c:pt>
                <c:pt idx="5">
                  <c:v>3.3410000000000002</c:v>
                </c:pt>
                <c:pt idx="6">
                  <c:v>3.0960000000000001</c:v>
                </c:pt>
                <c:pt idx="7">
                  <c:v>3.4180000000000001</c:v>
                </c:pt>
                <c:pt idx="8">
                  <c:v>2.2589999999999999</c:v>
                </c:pt>
                <c:pt idx="9">
                  <c:v>2.7719999999999998</c:v>
                </c:pt>
                <c:pt idx="10">
                  <c:v>2.3479999999999999</c:v>
                </c:pt>
                <c:pt idx="11">
                  <c:v>4.2759999999999998</c:v>
                </c:pt>
                <c:pt idx="12">
                  <c:v>3.379</c:v>
                </c:pt>
                <c:pt idx="13">
                  <c:v>2.8820000000000001</c:v>
                </c:pt>
                <c:pt idx="15">
                  <c:v>3.177</c:v>
                </c:pt>
                <c:pt idx="16">
                  <c:v>2.8620000000000001</c:v>
                </c:pt>
                <c:pt idx="17">
                  <c:v>2.476</c:v>
                </c:pt>
                <c:pt idx="18">
                  <c:v>3.55</c:v>
                </c:pt>
                <c:pt idx="19">
                  <c:v>4.0720000000000001</c:v>
                </c:pt>
                <c:pt idx="20">
                  <c:v>4.383</c:v>
                </c:pt>
                <c:pt idx="21">
                  <c:v>3.5510000000000002</c:v>
                </c:pt>
                <c:pt idx="23">
                  <c:v>3.847</c:v>
                </c:pt>
                <c:pt idx="24">
                  <c:v>3.6219999999999999</c:v>
                </c:pt>
                <c:pt idx="25">
                  <c:v>2.8090000000000002</c:v>
                </c:pt>
                <c:pt idx="26">
                  <c:v>3.2349999999999999</c:v>
                </c:pt>
                <c:pt idx="27">
                  <c:v>4.1260000000000003</c:v>
                </c:pt>
                <c:pt idx="28">
                  <c:v>3.78</c:v>
                </c:pt>
                <c:pt idx="29">
                  <c:v>3.173</c:v>
                </c:pt>
                <c:pt idx="30">
                  <c:v>2.988</c:v>
                </c:pt>
                <c:pt idx="31">
                  <c:v>3.3580000000000001</c:v>
                </c:pt>
                <c:pt idx="32">
                  <c:v>3.6179999999999999</c:v>
                </c:pt>
                <c:pt idx="33">
                  <c:v>2.6160000000000001</c:v>
                </c:pt>
                <c:pt idx="34">
                  <c:v>2.863</c:v>
                </c:pt>
                <c:pt idx="35">
                  <c:v>2.9279999999999999</c:v>
                </c:pt>
                <c:pt idx="36">
                  <c:v>3.423</c:v>
                </c:pt>
                <c:pt idx="37">
                  <c:v>2.831</c:v>
                </c:pt>
                <c:pt idx="38">
                  <c:v>3.0529999999999999</c:v>
                </c:pt>
                <c:pt idx="39">
                  <c:v>2.5710000000000002</c:v>
                </c:pt>
                <c:pt idx="40">
                  <c:v>2.863</c:v>
                </c:pt>
                <c:pt idx="42">
                  <c:v>2.9209999999999998</c:v>
                </c:pt>
                <c:pt idx="43">
                  <c:v>3.343</c:v>
                </c:pt>
                <c:pt idx="44">
                  <c:v>3.9609999999999999</c:v>
                </c:pt>
                <c:pt idx="45">
                  <c:v>3.2730000000000001</c:v>
                </c:pt>
                <c:pt idx="46">
                  <c:v>4.1680000000000001</c:v>
                </c:pt>
                <c:pt idx="47">
                  <c:v>2.8660000000000001</c:v>
                </c:pt>
                <c:pt idx="48">
                  <c:v>2.8460000000000001</c:v>
                </c:pt>
                <c:pt idx="49">
                  <c:v>2.899</c:v>
                </c:pt>
                <c:pt idx="50">
                  <c:v>2.3759999999999999</c:v>
                </c:pt>
                <c:pt idx="51">
                  <c:v>2.7970000000000002</c:v>
                </c:pt>
                <c:pt idx="52">
                  <c:v>4</c:v>
                </c:pt>
                <c:pt idx="53">
                  <c:v>3.5209999999999999</c:v>
                </c:pt>
                <c:pt idx="54">
                  <c:v>2.7879999999999998</c:v>
                </c:pt>
                <c:pt idx="55">
                  <c:v>3.4569999999999999</c:v>
                </c:pt>
                <c:pt idx="57">
                  <c:v>3.5259999999999998</c:v>
                </c:pt>
                <c:pt idx="58">
                  <c:v>3.125</c:v>
                </c:pt>
                <c:pt idx="59">
                  <c:v>3.4279999999999999</c:v>
                </c:pt>
                <c:pt idx="60">
                  <c:v>3.1080000000000001</c:v>
                </c:pt>
                <c:pt idx="61">
                  <c:v>3.6120000000000001</c:v>
                </c:pt>
                <c:pt idx="62">
                  <c:v>2.5449999999999999</c:v>
                </c:pt>
                <c:pt idx="63">
                  <c:v>2.9359999999999999</c:v>
                </c:pt>
                <c:pt idx="64">
                  <c:v>3.3580000000000001</c:v>
                </c:pt>
                <c:pt idx="65">
                  <c:v>2.9420000000000002</c:v>
                </c:pt>
                <c:pt idx="66">
                  <c:v>2.786</c:v>
                </c:pt>
                <c:pt idx="67">
                  <c:v>3.7669999999999999</c:v>
                </c:pt>
                <c:pt idx="68">
                  <c:v>3.0369999999999999</c:v>
                </c:pt>
                <c:pt idx="69">
                  <c:v>5.3819999999999997</c:v>
                </c:pt>
                <c:pt idx="70">
                  <c:v>3.6549999999999998</c:v>
                </c:pt>
                <c:pt idx="71">
                  <c:v>3.1640000000000001</c:v>
                </c:pt>
                <c:pt idx="72">
                  <c:v>4.6289999999999996</c:v>
                </c:pt>
                <c:pt idx="73">
                  <c:v>3.93</c:v>
                </c:pt>
                <c:pt idx="74">
                  <c:v>3.36</c:v>
                </c:pt>
                <c:pt idx="75">
                  <c:v>3.6589999999999998</c:v>
                </c:pt>
                <c:pt idx="76">
                  <c:v>3.302</c:v>
                </c:pt>
                <c:pt idx="77">
                  <c:v>2.2130000000000001</c:v>
                </c:pt>
                <c:pt idx="78">
                  <c:v>2.8239999999999998</c:v>
                </c:pt>
                <c:pt idx="79">
                  <c:v>4.1289999999999996</c:v>
                </c:pt>
                <c:pt idx="80">
                  <c:v>3.0049999999999999</c:v>
                </c:pt>
                <c:pt idx="81">
                  <c:v>3.3780000000000001</c:v>
                </c:pt>
                <c:pt idx="82">
                  <c:v>2.3969999999999998</c:v>
                </c:pt>
                <c:pt idx="83">
                  <c:v>2.4359999999999999</c:v>
                </c:pt>
                <c:pt idx="84">
                  <c:v>2.8849999999999998</c:v>
                </c:pt>
                <c:pt idx="85">
                  <c:v>5.9749999999999996</c:v>
                </c:pt>
                <c:pt idx="86">
                  <c:v>5.5289999999999999</c:v>
                </c:pt>
                <c:pt idx="87">
                  <c:v>3.4119999999999999</c:v>
                </c:pt>
                <c:pt idx="88">
                  <c:v>2.391</c:v>
                </c:pt>
                <c:pt idx="89">
                  <c:v>2.8460000000000001</c:v>
                </c:pt>
                <c:pt idx="90">
                  <c:v>4.7119999999999997</c:v>
                </c:pt>
                <c:pt idx="91">
                  <c:v>3.3439999999999999</c:v>
                </c:pt>
                <c:pt idx="92">
                  <c:v>2.97</c:v>
                </c:pt>
                <c:pt idx="93">
                  <c:v>3.7759999999999998</c:v>
                </c:pt>
                <c:pt idx="94">
                  <c:v>3.1240000000000001</c:v>
                </c:pt>
                <c:pt idx="95">
                  <c:v>3.77</c:v>
                </c:pt>
                <c:pt idx="96">
                  <c:v>4.0179999999999998</c:v>
                </c:pt>
                <c:pt idx="97">
                  <c:v>3.0030000000000001</c:v>
                </c:pt>
                <c:pt idx="98">
                  <c:v>2.492</c:v>
                </c:pt>
                <c:pt idx="99">
                  <c:v>2.9870000000000001</c:v>
                </c:pt>
                <c:pt idx="100">
                  <c:v>2.7240000000000002</c:v>
                </c:pt>
                <c:pt idx="101">
                  <c:v>3.2240000000000002</c:v>
                </c:pt>
                <c:pt idx="102">
                  <c:v>3.581</c:v>
                </c:pt>
                <c:pt idx="103">
                  <c:v>2.9</c:v>
                </c:pt>
                <c:pt idx="104">
                  <c:v>3.4940000000000002</c:v>
                </c:pt>
                <c:pt idx="105">
                  <c:v>3.4510000000000001</c:v>
                </c:pt>
                <c:pt idx="106">
                  <c:v>3.3130000000000002</c:v>
                </c:pt>
                <c:pt idx="107">
                  <c:v>2.9929999999999999</c:v>
                </c:pt>
                <c:pt idx="108">
                  <c:v>2.46</c:v>
                </c:pt>
                <c:pt idx="109">
                  <c:v>4.5439999999999996</c:v>
                </c:pt>
                <c:pt idx="110">
                  <c:v>3.3969999999999998</c:v>
                </c:pt>
                <c:pt idx="111">
                  <c:v>4.883</c:v>
                </c:pt>
                <c:pt idx="112">
                  <c:v>2.71</c:v>
                </c:pt>
                <c:pt idx="113">
                  <c:v>3.0310000000000001</c:v>
                </c:pt>
                <c:pt idx="114">
                  <c:v>3.706</c:v>
                </c:pt>
                <c:pt idx="115">
                  <c:v>3.2549999999999999</c:v>
                </c:pt>
                <c:pt idx="116">
                  <c:v>4.1269999999999998</c:v>
                </c:pt>
                <c:pt idx="117">
                  <c:v>2.7429999999999999</c:v>
                </c:pt>
                <c:pt idx="118">
                  <c:v>2.6709999999999998</c:v>
                </c:pt>
                <c:pt idx="119">
                  <c:v>3.1909999999999998</c:v>
                </c:pt>
                <c:pt idx="120">
                  <c:v>2.85</c:v>
                </c:pt>
                <c:pt idx="121">
                  <c:v>3.5649999999999999</c:v>
                </c:pt>
                <c:pt idx="122">
                  <c:v>3.3180000000000001</c:v>
                </c:pt>
                <c:pt idx="123">
                  <c:v>3.3250000000000002</c:v>
                </c:pt>
                <c:pt idx="124">
                  <c:v>2.8149999999999999</c:v>
                </c:pt>
                <c:pt idx="125">
                  <c:v>3.4079999999999999</c:v>
                </c:pt>
                <c:pt idx="126">
                  <c:v>4.2249999999999996</c:v>
                </c:pt>
                <c:pt idx="127">
                  <c:v>3.43</c:v>
                </c:pt>
                <c:pt idx="128">
                  <c:v>3.0840000000000001</c:v>
                </c:pt>
                <c:pt idx="129">
                  <c:v>3.843</c:v>
                </c:pt>
                <c:pt idx="130">
                  <c:v>2.9089999999999998</c:v>
                </c:pt>
                <c:pt idx="131">
                  <c:v>2.5129999999999999</c:v>
                </c:pt>
                <c:pt idx="132">
                  <c:v>2.375</c:v>
                </c:pt>
                <c:pt idx="133">
                  <c:v>2.9209999999999998</c:v>
                </c:pt>
                <c:pt idx="134">
                  <c:v>3.149</c:v>
                </c:pt>
                <c:pt idx="135">
                  <c:v>2.609</c:v>
                </c:pt>
                <c:pt idx="136">
                  <c:v>3.2879999999999998</c:v>
                </c:pt>
                <c:pt idx="137">
                  <c:v>3.4409999999999998</c:v>
                </c:pt>
                <c:pt idx="138">
                  <c:v>2.19</c:v>
                </c:pt>
                <c:pt idx="139">
                  <c:v>4.07</c:v>
                </c:pt>
                <c:pt idx="140">
                  <c:v>4.01</c:v>
                </c:pt>
                <c:pt idx="141">
                  <c:v>2.8420000000000001</c:v>
                </c:pt>
                <c:pt idx="142">
                  <c:v>2.7749999999999999</c:v>
                </c:pt>
                <c:pt idx="143">
                  <c:v>4.4619999999999997</c:v>
                </c:pt>
                <c:pt idx="144">
                  <c:v>3.0129999999999999</c:v>
                </c:pt>
                <c:pt idx="145">
                  <c:v>2.798</c:v>
                </c:pt>
                <c:pt idx="146">
                  <c:v>4.1020000000000003</c:v>
                </c:pt>
                <c:pt idx="147">
                  <c:v>2.6989999999999998</c:v>
                </c:pt>
                <c:pt idx="148">
                  <c:v>3.702</c:v>
                </c:pt>
                <c:pt idx="149">
                  <c:v>2.9980000000000002</c:v>
                </c:pt>
                <c:pt idx="150">
                  <c:v>3.2629999999999999</c:v>
                </c:pt>
                <c:pt idx="151">
                  <c:v>4.1310000000000002</c:v>
                </c:pt>
                <c:pt idx="152">
                  <c:v>3.6739999999999999</c:v>
                </c:pt>
                <c:pt idx="153">
                  <c:v>4.9690000000000003</c:v>
                </c:pt>
                <c:pt idx="154">
                  <c:v>3.0859999999999999</c:v>
                </c:pt>
                <c:pt idx="155">
                  <c:v>2.5230000000000001</c:v>
                </c:pt>
                <c:pt idx="156">
                  <c:v>3.99</c:v>
                </c:pt>
                <c:pt idx="157">
                  <c:v>3.0270000000000001</c:v>
                </c:pt>
                <c:pt idx="158">
                  <c:v>2.5979999999999999</c:v>
                </c:pt>
                <c:pt idx="159">
                  <c:v>3.9710000000000001</c:v>
                </c:pt>
                <c:pt idx="161">
                  <c:v>3.9279999999999999</c:v>
                </c:pt>
                <c:pt idx="162">
                  <c:v>3.476</c:v>
                </c:pt>
                <c:pt idx="163">
                  <c:v>2.8730000000000002</c:v>
                </c:pt>
                <c:pt idx="164">
                  <c:v>2.8090000000000002</c:v>
                </c:pt>
                <c:pt idx="165">
                  <c:v>2.7490000000000001</c:v>
                </c:pt>
                <c:pt idx="166">
                  <c:v>2.7549999999999999</c:v>
                </c:pt>
                <c:pt idx="167">
                  <c:v>1.8220000000000001</c:v>
                </c:pt>
                <c:pt idx="168">
                  <c:v>3.2250000000000001</c:v>
                </c:pt>
                <c:pt idx="169">
                  <c:v>3.073</c:v>
                </c:pt>
                <c:pt idx="170">
                  <c:v>3.5859999999999999</c:v>
                </c:pt>
                <c:pt idx="171">
                  <c:v>3.3420000000000001</c:v>
                </c:pt>
                <c:pt idx="172">
                  <c:v>3.085</c:v>
                </c:pt>
                <c:pt idx="173">
                  <c:v>3.456</c:v>
                </c:pt>
              </c:numCache>
            </c:numRef>
          </c:yVal>
          <c:smooth val="0"/>
          <c:extLst>
            <c:ext xmlns:c16="http://schemas.microsoft.com/office/drawing/2014/chart" uri="{C3380CC4-5D6E-409C-BE32-E72D297353CC}">
              <c16:uniqueId val="{00000001-661F-48B5-8351-FDB4A2DB92E4}"/>
            </c:ext>
          </c:extLst>
        </c:ser>
        <c:ser>
          <c:idx val="1"/>
          <c:order val="3"/>
          <c:tx>
            <c:strRef>
              <c:f>'FPN-WDI_Charts'!$F$15</c:f>
              <c:strCache>
                <c:ptCount val="1"/>
                <c:pt idx="0">
                  <c:v>Cost of a nutrient adequate diet [CoNA]</c:v>
                </c:pt>
              </c:strCache>
            </c:strRef>
          </c:tx>
          <c:spPr>
            <a:ln w="28575" cap="rnd">
              <a:noFill/>
              <a:round/>
            </a:ln>
            <a:effectLst/>
          </c:spPr>
          <c:marker>
            <c:symbol val="circle"/>
            <c:size val="5"/>
            <c:spPr>
              <a:solidFill>
                <a:schemeClr val="tx1">
                  <a:lumMod val="50000"/>
                  <a:lumOff val="50000"/>
                </a:schemeClr>
              </a:solidFill>
              <a:ln w="9525">
                <a:noFill/>
              </a:ln>
              <a:effectLst/>
            </c:spPr>
          </c:marker>
          <c:trendline>
            <c:spPr>
              <a:ln w="19050" cap="rnd">
                <a:solidFill>
                  <a:schemeClr val="tx1">
                    <a:lumMod val="50000"/>
                    <a:lumOff val="50000"/>
                  </a:schemeClr>
                </a:solidFill>
                <a:prstDash val="dash"/>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'FPN-WDI_Charts'!$F$17:$F$190</c:f>
              <c:numCache>
                <c:formatCode>General</c:formatCode>
                <c:ptCount val="174"/>
                <c:pt idx="0">
                  <c:v>2.4710000000000001</c:v>
                </c:pt>
                <c:pt idx="1">
                  <c:v>2.323</c:v>
                </c:pt>
                <c:pt idx="2">
                  <c:v>3.2309999999999999</c:v>
                </c:pt>
                <c:pt idx="3">
                  <c:v>2.4329999999999998</c:v>
                </c:pt>
                <c:pt idx="4">
                  <c:v>3.0169999999999999</c:v>
                </c:pt>
                <c:pt idx="5">
                  <c:v>2.625</c:v>
                </c:pt>
                <c:pt idx="6">
                  <c:v>2.2080000000000002</c:v>
                </c:pt>
                <c:pt idx="7">
                  <c:v>2.835</c:v>
                </c:pt>
                <c:pt idx="8">
                  <c:v>1.595</c:v>
                </c:pt>
                <c:pt idx="9">
                  <c:v>2.2559999999999998</c:v>
                </c:pt>
                <c:pt idx="10">
                  <c:v>1.8360000000000001</c:v>
                </c:pt>
                <c:pt idx="11">
                  <c:v>4.6829999999999998</c:v>
                </c:pt>
                <c:pt idx="12">
                  <c:v>2.8290000000000002</c:v>
                </c:pt>
                <c:pt idx="13">
                  <c:v>1.9470000000000001</c:v>
                </c:pt>
                <c:pt idx="14">
                  <c:v>2.226</c:v>
                </c:pt>
                <c:pt idx="15">
                  <c:v>2.161</c:v>
                </c:pt>
                <c:pt idx="16">
                  <c:v>2.4060000000000001</c:v>
                </c:pt>
                <c:pt idx="17">
                  <c:v>2.8029999999999999</c:v>
                </c:pt>
                <c:pt idx="18">
                  <c:v>2.4980000000000002</c:v>
                </c:pt>
                <c:pt idx="19">
                  <c:v>4.7060000000000004</c:v>
                </c:pt>
                <c:pt idx="20">
                  <c:v>2.802</c:v>
                </c:pt>
                <c:pt idx="21">
                  <c:v>3.3380000000000001</c:v>
                </c:pt>
                <c:pt idx="22">
                  <c:v>3.3290000000000002</c:v>
                </c:pt>
                <c:pt idx="23">
                  <c:v>3.0510000000000002</c:v>
                </c:pt>
                <c:pt idx="24">
                  <c:v>2.25</c:v>
                </c:pt>
                <c:pt idx="25">
                  <c:v>2.657</c:v>
                </c:pt>
                <c:pt idx="26">
                  <c:v>3.0590000000000002</c:v>
                </c:pt>
                <c:pt idx="27">
                  <c:v>2.3759999999999999</c:v>
                </c:pt>
                <c:pt idx="28">
                  <c:v>2.7679999999999998</c:v>
                </c:pt>
                <c:pt idx="29">
                  <c:v>2.5379999999999998</c:v>
                </c:pt>
                <c:pt idx="30">
                  <c:v>1.589</c:v>
                </c:pt>
                <c:pt idx="31">
                  <c:v>2.5219999999999998</c:v>
                </c:pt>
                <c:pt idx="32">
                  <c:v>2.7610000000000001</c:v>
                </c:pt>
                <c:pt idx="33">
                  <c:v>2.0649999999999999</c:v>
                </c:pt>
                <c:pt idx="34">
                  <c:v>2.1110000000000002</c:v>
                </c:pt>
                <c:pt idx="35">
                  <c:v>2.2309999999999999</c:v>
                </c:pt>
                <c:pt idx="36">
                  <c:v>1.706</c:v>
                </c:pt>
                <c:pt idx="37">
                  <c:v>1.7609999999999999</c:v>
                </c:pt>
                <c:pt idx="38">
                  <c:v>2.1789999999999998</c:v>
                </c:pt>
                <c:pt idx="39">
                  <c:v>2.1110000000000002</c:v>
                </c:pt>
                <c:pt idx="40">
                  <c:v>2.5259999999999998</c:v>
                </c:pt>
                <c:pt idx="41">
                  <c:v>3.4609999999999999</c:v>
                </c:pt>
                <c:pt idx="42">
                  <c:v>2.0489999999999999</c:v>
                </c:pt>
                <c:pt idx="43">
                  <c:v>2.5760000000000001</c:v>
                </c:pt>
                <c:pt idx="44">
                  <c:v>2.8239999999999998</c:v>
                </c:pt>
                <c:pt idx="45">
                  <c:v>1.619</c:v>
                </c:pt>
                <c:pt idx="46">
                  <c:v>3.2109999999999999</c:v>
                </c:pt>
                <c:pt idx="47">
                  <c:v>2.3959999999999999</c:v>
                </c:pt>
                <c:pt idx="48">
                  <c:v>2.0680000000000001</c:v>
                </c:pt>
                <c:pt idx="49">
                  <c:v>2.3610000000000002</c:v>
                </c:pt>
                <c:pt idx="50">
                  <c:v>1.728</c:v>
                </c:pt>
                <c:pt idx="51">
                  <c:v>2.4590000000000001</c:v>
                </c:pt>
                <c:pt idx="52">
                  <c:v>3.4780000000000002</c:v>
                </c:pt>
                <c:pt idx="53">
                  <c:v>2.8759999999999999</c:v>
                </c:pt>
                <c:pt idx="54">
                  <c:v>2.512</c:v>
                </c:pt>
                <c:pt idx="55">
                  <c:v>2.29</c:v>
                </c:pt>
                <c:pt idx="56">
                  <c:v>5.8659999999999997</c:v>
                </c:pt>
                <c:pt idx="57">
                  <c:v>1.865</c:v>
                </c:pt>
                <c:pt idx="58">
                  <c:v>2.5539999999999998</c:v>
                </c:pt>
                <c:pt idx="59">
                  <c:v>2.2440000000000002</c:v>
                </c:pt>
                <c:pt idx="60">
                  <c:v>2.004</c:v>
                </c:pt>
                <c:pt idx="61">
                  <c:v>2.5579999999999998</c:v>
                </c:pt>
                <c:pt idx="62">
                  <c:v>2.4649999999999999</c:v>
                </c:pt>
                <c:pt idx="63">
                  <c:v>1.8740000000000001</c:v>
                </c:pt>
                <c:pt idx="64">
                  <c:v>2.57</c:v>
                </c:pt>
                <c:pt idx="65">
                  <c:v>2.5289999999999999</c:v>
                </c:pt>
                <c:pt idx="66">
                  <c:v>2.2240000000000002</c:v>
                </c:pt>
                <c:pt idx="67">
                  <c:v>2.516</c:v>
                </c:pt>
                <c:pt idx="68">
                  <c:v>2.5569999999999999</c:v>
                </c:pt>
                <c:pt idx="69">
                  <c:v>3.7669999999999999</c:v>
                </c:pt>
                <c:pt idx="70">
                  <c:v>2.2149999999999999</c:v>
                </c:pt>
                <c:pt idx="71">
                  <c:v>1.857</c:v>
                </c:pt>
                <c:pt idx="72">
                  <c:v>3.6059999999999999</c:v>
                </c:pt>
                <c:pt idx="73">
                  <c:v>2.9289999999999998</c:v>
                </c:pt>
                <c:pt idx="74">
                  <c:v>3.472</c:v>
                </c:pt>
                <c:pt idx="75">
                  <c:v>2.3159999999999998</c:v>
                </c:pt>
                <c:pt idx="76">
                  <c:v>2.258</c:v>
                </c:pt>
                <c:pt idx="77">
                  <c:v>2.4220000000000002</c:v>
                </c:pt>
                <c:pt idx="78">
                  <c:v>2.125</c:v>
                </c:pt>
                <c:pt idx="79">
                  <c:v>2.6640000000000001</c:v>
                </c:pt>
                <c:pt idx="80">
                  <c:v>2.0089999999999999</c:v>
                </c:pt>
                <c:pt idx="81">
                  <c:v>2.5049999999999999</c:v>
                </c:pt>
                <c:pt idx="82">
                  <c:v>2.0259999999999998</c:v>
                </c:pt>
                <c:pt idx="83">
                  <c:v>1.8979999999999999</c:v>
                </c:pt>
                <c:pt idx="84">
                  <c:v>2.226</c:v>
                </c:pt>
                <c:pt idx="85">
                  <c:v>4.0570000000000004</c:v>
                </c:pt>
                <c:pt idx="86">
                  <c:v>3.5569999999999999</c:v>
                </c:pt>
                <c:pt idx="87">
                  <c:v>1.61</c:v>
                </c:pt>
                <c:pt idx="88">
                  <c:v>1.7529999999999999</c:v>
                </c:pt>
                <c:pt idx="89">
                  <c:v>1.851</c:v>
                </c:pt>
                <c:pt idx="90">
                  <c:v>4.242</c:v>
                </c:pt>
                <c:pt idx="91">
                  <c:v>1.7909999999999999</c:v>
                </c:pt>
                <c:pt idx="92">
                  <c:v>2.4590000000000001</c:v>
                </c:pt>
                <c:pt idx="93">
                  <c:v>2.9009999999999998</c:v>
                </c:pt>
                <c:pt idx="94">
                  <c:v>2.0289999999999999</c:v>
                </c:pt>
                <c:pt idx="95">
                  <c:v>2.306</c:v>
                </c:pt>
                <c:pt idx="96">
                  <c:v>2.9820000000000002</c:v>
                </c:pt>
                <c:pt idx="97">
                  <c:v>1.9690000000000001</c:v>
                </c:pt>
                <c:pt idx="98">
                  <c:v>2.0379999999999998</c:v>
                </c:pt>
                <c:pt idx="99">
                  <c:v>2.589</c:v>
                </c:pt>
                <c:pt idx="100">
                  <c:v>1.6160000000000001</c:v>
                </c:pt>
                <c:pt idx="101">
                  <c:v>2.3839999999999999</c:v>
                </c:pt>
                <c:pt idx="102">
                  <c:v>2.6859999999999999</c:v>
                </c:pt>
                <c:pt idx="103">
                  <c:v>1.9850000000000001</c:v>
                </c:pt>
                <c:pt idx="104">
                  <c:v>2.6469999999999998</c:v>
                </c:pt>
                <c:pt idx="105">
                  <c:v>2.8140000000000001</c:v>
                </c:pt>
                <c:pt idx="106">
                  <c:v>2.5190000000000001</c:v>
                </c:pt>
                <c:pt idx="107">
                  <c:v>2.4830000000000001</c:v>
                </c:pt>
                <c:pt idx="108">
                  <c:v>1.6830000000000001</c:v>
                </c:pt>
                <c:pt idx="109">
                  <c:v>2.2589999999999999</c:v>
                </c:pt>
                <c:pt idx="110">
                  <c:v>2.294</c:v>
                </c:pt>
                <c:pt idx="111">
                  <c:v>3.6840000000000002</c:v>
                </c:pt>
                <c:pt idx="112">
                  <c:v>1.9119999999999999</c:v>
                </c:pt>
                <c:pt idx="113">
                  <c:v>1.9690000000000001</c:v>
                </c:pt>
                <c:pt idx="114">
                  <c:v>2.6</c:v>
                </c:pt>
                <c:pt idx="115">
                  <c:v>1.839</c:v>
                </c:pt>
                <c:pt idx="116">
                  <c:v>2.5649999999999999</c:v>
                </c:pt>
                <c:pt idx="117">
                  <c:v>1.7709999999999999</c:v>
                </c:pt>
                <c:pt idx="118">
                  <c:v>2.2229999999999999</c:v>
                </c:pt>
                <c:pt idx="119">
                  <c:v>2.4889999999999999</c:v>
                </c:pt>
                <c:pt idx="120">
                  <c:v>1.6579999999999999</c:v>
                </c:pt>
                <c:pt idx="121">
                  <c:v>2.1150000000000002</c:v>
                </c:pt>
                <c:pt idx="122">
                  <c:v>2.972</c:v>
                </c:pt>
                <c:pt idx="123">
                  <c:v>2.8490000000000002</c:v>
                </c:pt>
                <c:pt idx="124">
                  <c:v>1.899</c:v>
                </c:pt>
                <c:pt idx="125">
                  <c:v>1.946</c:v>
                </c:pt>
                <c:pt idx="126">
                  <c:v>3.2240000000000002</c:v>
                </c:pt>
                <c:pt idx="127">
                  <c:v>3.8860000000000001</c:v>
                </c:pt>
                <c:pt idx="128">
                  <c:v>2.2400000000000002</c:v>
                </c:pt>
                <c:pt idx="129">
                  <c:v>2.82</c:v>
                </c:pt>
                <c:pt idx="130">
                  <c:v>1.925</c:v>
                </c:pt>
                <c:pt idx="131">
                  <c:v>1.835</c:v>
                </c:pt>
                <c:pt idx="132">
                  <c:v>1.173</c:v>
                </c:pt>
                <c:pt idx="133">
                  <c:v>2.1859999999999999</c:v>
                </c:pt>
                <c:pt idx="134">
                  <c:v>2.2149999999999999</c:v>
                </c:pt>
                <c:pt idx="135">
                  <c:v>1.3109999999999999</c:v>
                </c:pt>
                <c:pt idx="136">
                  <c:v>2.569</c:v>
                </c:pt>
                <c:pt idx="137">
                  <c:v>1.752</c:v>
                </c:pt>
                <c:pt idx="138">
                  <c:v>1.8580000000000001</c:v>
                </c:pt>
                <c:pt idx="139">
                  <c:v>2.669</c:v>
                </c:pt>
                <c:pt idx="140">
                  <c:v>2.169</c:v>
                </c:pt>
                <c:pt idx="141">
                  <c:v>2.2010000000000001</c:v>
                </c:pt>
                <c:pt idx="142">
                  <c:v>2.024</c:v>
                </c:pt>
                <c:pt idx="143">
                  <c:v>3.944</c:v>
                </c:pt>
                <c:pt idx="144">
                  <c:v>1.9770000000000001</c:v>
                </c:pt>
                <c:pt idx="145">
                  <c:v>2.0150000000000001</c:v>
                </c:pt>
                <c:pt idx="146">
                  <c:v>3.407</c:v>
                </c:pt>
                <c:pt idx="147">
                  <c:v>1.752</c:v>
                </c:pt>
                <c:pt idx="148">
                  <c:v>2.2280000000000002</c:v>
                </c:pt>
                <c:pt idx="149">
                  <c:v>2.9940000000000002</c:v>
                </c:pt>
                <c:pt idx="150">
                  <c:v>2.6509999999999998</c:v>
                </c:pt>
                <c:pt idx="151">
                  <c:v>3.0539999999999998</c:v>
                </c:pt>
                <c:pt idx="152">
                  <c:v>2.089</c:v>
                </c:pt>
                <c:pt idx="153">
                  <c:v>3.3860000000000001</c:v>
                </c:pt>
                <c:pt idx="154">
                  <c:v>2.4340000000000002</c:v>
                </c:pt>
                <c:pt idx="155">
                  <c:v>2.101</c:v>
                </c:pt>
                <c:pt idx="156">
                  <c:v>2.996</c:v>
                </c:pt>
                <c:pt idx="157">
                  <c:v>2.3450000000000002</c:v>
                </c:pt>
                <c:pt idx="158">
                  <c:v>1.944</c:v>
                </c:pt>
                <c:pt idx="159">
                  <c:v>2.883</c:v>
                </c:pt>
                <c:pt idx="160">
                  <c:v>2.31</c:v>
                </c:pt>
                <c:pt idx="161">
                  <c:v>3.1349999999999998</c:v>
                </c:pt>
                <c:pt idx="162">
                  <c:v>1.88</c:v>
                </c:pt>
                <c:pt idx="163">
                  <c:v>2.286</c:v>
                </c:pt>
                <c:pt idx="164">
                  <c:v>2.4529999999999998</c:v>
                </c:pt>
                <c:pt idx="165">
                  <c:v>1.8</c:v>
                </c:pt>
                <c:pt idx="166">
                  <c:v>1.806</c:v>
                </c:pt>
                <c:pt idx="167">
                  <c:v>1.526</c:v>
                </c:pt>
                <c:pt idx="168">
                  <c:v>2.2149999999999999</c:v>
                </c:pt>
                <c:pt idx="169">
                  <c:v>2.129</c:v>
                </c:pt>
                <c:pt idx="170">
                  <c:v>2.5139999999999998</c:v>
                </c:pt>
                <c:pt idx="171">
                  <c:v>1.7609999999999999</c:v>
                </c:pt>
                <c:pt idx="172">
                  <c:v>2.38</c:v>
                </c:pt>
                <c:pt idx="173">
                  <c:v>2.2970000000000002</c:v>
                </c:pt>
              </c:numCache>
            </c:numRef>
          </c:yVal>
          <c:smooth val="0"/>
          <c:extLst>
            <c:ext xmlns:c16="http://schemas.microsoft.com/office/drawing/2014/chart" uri="{C3380CC4-5D6E-409C-BE32-E72D297353CC}">
              <c16:uniqueId val="{00000003-661F-48B5-8351-FDB4A2DB92E4}"/>
            </c:ext>
          </c:extLst>
        </c:ser>
        <c:ser>
          <c:idx val="0"/>
          <c:order val="4"/>
          <c:tx>
            <c:strRef>
              <c:f>'FPN-WDI_Charts'!$E$15</c:f>
              <c:strCache>
                <c:ptCount val="1"/>
                <c:pt idx="0">
                  <c:v>Cost of an energy sufficient diet [CoCA]</c:v>
                </c:pt>
              </c:strCache>
            </c:strRef>
          </c:tx>
          <c:spPr>
            <a:ln w="28575" cap="rnd">
              <a:noFill/>
              <a:round/>
            </a:ln>
            <a:effectLst/>
          </c:spPr>
          <c:marker>
            <c:symbol val="circle"/>
            <c:size val="5"/>
            <c:spPr>
              <a:solidFill>
                <a:schemeClr val="bg1"/>
              </a:solidFill>
              <a:ln w="9525">
                <a:solidFill>
                  <a:schemeClr val="bg1">
                    <a:lumMod val="50000"/>
                  </a:schemeClr>
                </a:solidFill>
              </a:ln>
              <a:effectLst/>
            </c:spPr>
          </c:marker>
          <c:trendline>
            <c:spPr>
              <a:ln w="19050" cap="rnd">
                <a:solidFill>
                  <a:schemeClr val="bg1">
                    <a:lumMod val="50000"/>
                  </a:schemeClr>
                </a:solidFill>
                <a:prstDash val="sysDot"/>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'FPN-WDI_Charts'!$E$17:$E$190</c:f>
              <c:numCache>
                <c:formatCode>General</c:formatCode>
                <c:ptCount val="174"/>
                <c:pt idx="0">
                  <c:v>0.72499999999999998</c:v>
                </c:pt>
                <c:pt idx="1">
                  <c:v>0.77300000000000002</c:v>
                </c:pt>
                <c:pt idx="2">
                  <c:v>1.403</c:v>
                </c:pt>
                <c:pt idx="3">
                  <c:v>1.3080000000000001</c:v>
                </c:pt>
                <c:pt idx="4">
                  <c:v>0.93300000000000005</c:v>
                </c:pt>
                <c:pt idx="5">
                  <c:v>0.65200000000000002</c:v>
                </c:pt>
                <c:pt idx="6">
                  <c:v>1.0129999999999999</c:v>
                </c:pt>
                <c:pt idx="7">
                  <c:v>1.1299999999999999</c:v>
                </c:pt>
                <c:pt idx="8">
                  <c:v>0.307</c:v>
                </c:pt>
                <c:pt idx="9">
                  <c:v>0.34599999999999997</c:v>
                </c:pt>
                <c:pt idx="10">
                  <c:v>0.78900000000000003</c:v>
                </c:pt>
                <c:pt idx="11">
                  <c:v>1.0489999999999999</c:v>
                </c:pt>
                <c:pt idx="12">
                  <c:v>0.79200000000000004</c:v>
                </c:pt>
                <c:pt idx="13">
                  <c:v>0.64400000000000002</c:v>
                </c:pt>
                <c:pt idx="14">
                  <c:v>0.89600000000000002</c:v>
                </c:pt>
                <c:pt idx="15">
                  <c:v>0.8</c:v>
                </c:pt>
                <c:pt idx="16">
                  <c:v>0.26300000000000001</c:v>
                </c:pt>
                <c:pt idx="17">
                  <c:v>1.1299999999999999</c:v>
                </c:pt>
                <c:pt idx="18">
                  <c:v>0.65200000000000002</c:v>
                </c:pt>
                <c:pt idx="19">
                  <c:v>1.099</c:v>
                </c:pt>
                <c:pt idx="20">
                  <c:v>1.0469999999999999</c:v>
                </c:pt>
                <c:pt idx="21">
                  <c:v>1.468</c:v>
                </c:pt>
                <c:pt idx="22">
                  <c:v>0.746</c:v>
                </c:pt>
                <c:pt idx="23">
                  <c:v>0.69099999999999995</c:v>
                </c:pt>
                <c:pt idx="24">
                  <c:v>0.505</c:v>
                </c:pt>
                <c:pt idx="25">
                  <c:v>0.84799999999999998</c:v>
                </c:pt>
                <c:pt idx="26">
                  <c:v>1.5629999999999999</c:v>
                </c:pt>
                <c:pt idx="27">
                  <c:v>0.76200000000000001</c:v>
                </c:pt>
                <c:pt idx="28">
                  <c:v>0.504</c:v>
                </c:pt>
                <c:pt idx="29">
                  <c:v>0.57399999999999995</c:v>
                </c:pt>
                <c:pt idx="30">
                  <c:v>0.70799999999999996</c:v>
                </c:pt>
                <c:pt idx="31">
                  <c:v>0.62</c:v>
                </c:pt>
                <c:pt idx="32">
                  <c:v>0.99299999999999999</c:v>
                </c:pt>
                <c:pt idx="33">
                  <c:v>0.89400000000000002</c:v>
                </c:pt>
                <c:pt idx="34">
                  <c:v>0.67300000000000004</c:v>
                </c:pt>
                <c:pt idx="35">
                  <c:v>1.095</c:v>
                </c:pt>
                <c:pt idx="36">
                  <c:v>1.0209999999999999</c:v>
                </c:pt>
                <c:pt idx="37">
                  <c:v>0.70899999999999996</c:v>
                </c:pt>
                <c:pt idx="38">
                  <c:v>0.64400000000000002</c:v>
                </c:pt>
                <c:pt idx="39">
                  <c:v>0.84799999999999998</c:v>
                </c:pt>
                <c:pt idx="40">
                  <c:v>0.99099999999999999</c:v>
                </c:pt>
                <c:pt idx="41">
                  <c:v>1.101</c:v>
                </c:pt>
                <c:pt idx="42">
                  <c:v>0.56000000000000005</c:v>
                </c:pt>
                <c:pt idx="43">
                  <c:v>0.98699999999999999</c:v>
                </c:pt>
                <c:pt idx="44">
                  <c:v>0.97299999999999998</c:v>
                </c:pt>
                <c:pt idx="45">
                  <c:v>0.81499999999999995</c:v>
                </c:pt>
                <c:pt idx="46">
                  <c:v>0.66300000000000003</c:v>
                </c:pt>
                <c:pt idx="47">
                  <c:v>1.137</c:v>
                </c:pt>
                <c:pt idx="48">
                  <c:v>0.57699999999999996</c:v>
                </c:pt>
                <c:pt idx="49">
                  <c:v>0.441</c:v>
                </c:pt>
                <c:pt idx="50">
                  <c:v>0.3</c:v>
                </c:pt>
                <c:pt idx="51">
                  <c:v>0.61599999999999999</c:v>
                </c:pt>
                <c:pt idx="52">
                  <c:v>1.2170000000000001</c:v>
                </c:pt>
                <c:pt idx="53">
                  <c:v>1.181</c:v>
                </c:pt>
                <c:pt idx="54">
                  <c:v>1.3480000000000001</c:v>
                </c:pt>
                <c:pt idx="55">
                  <c:v>0.98799999999999999</c:v>
                </c:pt>
                <c:pt idx="56">
                  <c:v>1.46</c:v>
                </c:pt>
                <c:pt idx="57">
                  <c:v>0.76800000000000002</c:v>
                </c:pt>
                <c:pt idx="58">
                  <c:v>0.41799999999999998</c:v>
                </c:pt>
                <c:pt idx="59">
                  <c:v>0.93100000000000005</c:v>
                </c:pt>
                <c:pt idx="60">
                  <c:v>0.72099999999999997</c:v>
                </c:pt>
                <c:pt idx="61">
                  <c:v>0.84899999999999998</c:v>
                </c:pt>
                <c:pt idx="62">
                  <c:v>0.28000000000000003</c:v>
                </c:pt>
                <c:pt idx="63">
                  <c:v>0.315</c:v>
                </c:pt>
                <c:pt idx="64">
                  <c:v>0.95599999999999996</c:v>
                </c:pt>
                <c:pt idx="65">
                  <c:v>0.98299999999999998</c:v>
                </c:pt>
                <c:pt idx="66">
                  <c:v>0.26200000000000001</c:v>
                </c:pt>
                <c:pt idx="67">
                  <c:v>0.82399999999999995</c:v>
                </c:pt>
                <c:pt idx="68">
                  <c:v>0.67200000000000004</c:v>
                </c:pt>
                <c:pt idx="69">
                  <c:v>1.3280000000000001</c:v>
                </c:pt>
                <c:pt idx="70">
                  <c:v>0.90400000000000003</c:v>
                </c:pt>
                <c:pt idx="71">
                  <c:v>0.92500000000000004</c:v>
                </c:pt>
                <c:pt idx="72">
                  <c:v>0.72699999999999998</c:v>
                </c:pt>
                <c:pt idx="73">
                  <c:v>1.095</c:v>
                </c:pt>
                <c:pt idx="74">
                  <c:v>1.1459999999999999</c:v>
                </c:pt>
                <c:pt idx="75">
                  <c:v>0.90800000000000003</c:v>
                </c:pt>
                <c:pt idx="76">
                  <c:v>0.434</c:v>
                </c:pt>
                <c:pt idx="77">
                  <c:v>0.378</c:v>
                </c:pt>
                <c:pt idx="78">
                  <c:v>0.78900000000000003</c:v>
                </c:pt>
                <c:pt idx="79">
                  <c:v>1.0209999999999999</c:v>
                </c:pt>
                <c:pt idx="80">
                  <c:v>0.871</c:v>
                </c:pt>
                <c:pt idx="81">
                  <c:v>1.165</c:v>
                </c:pt>
                <c:pt idx="82">
                  <c:v>0.56799999999999995</c:v>
                </c:pt>
                <c:pt idx="83">
                  <c:v>0.503</c:v>
                </c:pt>
                <c:pt idx="84">
                  <c:v>0.312</c:v>
                </c:pt>
                <c:pt idx="85">
                  <c:v>1.0149999999999999</c:v>
                </c:pt>
                <c:pt idx="86">
                  <c:v>2.9580000000000002</c:v>
                </c:pt>
                <c:pt idx="87">
                  <c:v>0.64300000000000002</c:v>
                </c:pt>
                <c:pt idx="88">
                  <c:v>0.65300000000000002</c:v>
                </c:pt>
                <c:pt idx="89">
                  <c:v>0.76700000000000002</c:v>
                </c:pt>
                <c:pt idx="90">
                  <c:v>0.66900000000000004</c:v>
                </c:pt>
                <c:pt idx="91">
                  <c:v>0.34100000000000003</c:v>
                </c:pt>
                <c:pt idx="92">
                  <c:v>0.96499999999999997</c:v>
                </c:pt>
                <c:pt idx="93">
                  <c:v>0.72399999999999998</c:v>
                </c:pt>
                <c:pt idx="94">
                  <c:v>0.442</c:v>
                </c:pt>
                <c:pt idx="95">
                  <c:v>0.60799999999999998</c:v>
                </c:pt>
                <c:pt idx="96">
                  <c:v>0.97099999999999997</c:v>
                </c:pt>
                <c:pt idx="97">
                  <c:v>0.505</c:v>
                </c:pt>
                <c:pt idx="98">
                  <c:v>0.33500000000000002</c:v>
                </c:pt>
                <c:pt idx="99">
                  <c:v>1.079</c:v>
                </c:pt>
                <c:pt idx="100">
                  <c:v>0.28499999999999998</c:v>
                </c:pt>
                <c:pt idx="101">
                  <c:v>0.90900000000000003</c:v>
                </c:pt>
                <c:pt idx="102">
                  <c:v>0.42299999999999999</c:v>
                </c:pt>
                <c:pt idx="103">
                  <c:v>0.6</c:v>
                </c:pt>
                <c:pt idx="104">
                  <c:v>0.74099999999999999</c:v>
                </c:pt>
                <c:pt idx="105">
                  <c:v>0.877</c:v>
                </c:pt>
                <c:pt idx="106">
                  <c:v>0.81399999999999995</c:v>
                </c:pt>
                <c:pt idx="107">
                  <c:v>0.64300000000000002</c:v>
                </c:pt>
                <c:pt idx="108">
                  <c:v>0.80200000000000005</c:v>
                </c:pt>
                <c:pt idx="109">
                  <c:v>0.74299999999999999</c:v>
                </c:pt>
                <c:pt idx="110">
                  <c:v>0.55100000000000005</c:v>
                </c:pt>
                <c:pt idx="111">
                  <c:v>1.381</c:v>
                </c:pt>
                <c:pt idx="112">
                  <c:v>0.60799999999999998</c:v>
                </c:pt>
                <c:pt idx="113">
                  <c:v>0.38300000000000001</c:v>
                </c:pt>
                <c:pt idx="114">
                  <c:v>0.91</c:v>
                </c:pt>
                <c:pt idx="115">
                  <c:v>1.0089999999999999</c:v>
                </c:pt>
                <c:pt idx="116">
                  <c:v>0.98699999999999999</c:v>
                </c:pt>
                <c:pt idx="117">
                  <c:v>0.29699999999999999</c:v>
                </c:pt>
                <c:pt idx="118">
                  <c:v>0.48899999999999999</c:v>
                </c:pt>
                <c:pt idx="119">
                  <c:v>1.4359999999999999</c:v>
                </c:pt>
                <c:pt idx="120">
                  <c:v>0.60799999999999998</c:v>
                </c:pt>
                <c:pt idx="121">
                  <c:v>1.3819999999999999</c:v>
                </c:pt>
                <c:pt idx="122">
                  <c:v>0.73</c:v>
                </c:pt>
                <c:pt idx="123">
                  <c:v>1.1220000000000001</c:v>
                </c:pt>
                <c:pt idx="124">
                  <c:v>0.52200000000000002</c:v>
                </c:pt>
                <c:pt idx="125">
                  <c:v>0.76800000000000002</c:v>
                </c:pt>
                <c:pt idx="126">
                  <c:v>1.1279999999999999</c:v>
                </c:pt>
                <c:pt idx="127">
                  <c:v>0.95</c:v>
                </c:pt>
                <c:pt idx="128">
                  <c:v>0.91600000000000004</c:v>
                </c:pt>
                <c:pt idx="129">
                  <c:v>1.1579999999999999</c:v>
                </c:pt>
                <c:pt idx="130">
                  <c:v>0.39</c:v>
                </c:pt>
                <c:pt idx="131">
                  <c:v>0.41199999999999998</c:v>
                </c:pt>
                <c:pt idx="132">
                  <c:v>0.60199999999999998</c:v>
                </c:pt>
                <c:pt idx="133">
                  <c:v>0.48899999999999999</c:v>
                </c:pt>
                <c:pt idx="134">
                  <c:v>0.60599999999999998</c:v>
                </c:pt>
                <c:pt idx="135">
                  <c:v>0.76300000000000001</c:v>
                </c:pt>
                <c:pt idx="136">
                  <c:v>0.89600000000000002</c:v>
                </c:pt>
                <c:pt idx="137">
                  <c:v>0.88300000000000001</c:v>
                </c:pt>
                <c:pt idx="138">
                  <c:v>0.745</c:v>
                </c:pt>
                <c:pt idx="139">
                  <c:v>0.60099999999999998</c:v>
                </c:pt>
                <c:pt idx="140">
                  <c:v>0.63400000000000001</c:v>
                </c:pt>
                <c:pt idx="141">
                  <c:v>1.2430000000000001</c:v>
                </c:pt>
                <c:pt idx="142">
                  <c:v>0.751</c:v>
                </c:pt>
                <c:pt idx="143">
                  <c:v>2.2509999999999999</c:v>
                </c:pt>
                <c:pt idx="144">
                  <c:v>0.36299999999999999</c:v>
                </c:pt>
                <c:pt idx="145">
                  <c:v>0.434</c:v>
                </c:pt>
                <c:pt idx="146">
                  <c:v>1.2649999999999999</c:v>
                </c:pt>
                <c:pt idx="147">
                  <c:v>0.438</c:v>
                </c:pt>
                <c:pt idx="148">
                  <c:v>0.97199999999999998</c:v>
                </c:pt>
                <c:pt idx="149">
                  <c:v>0.53300000000000003</c:v>
                </c:pt>
                <c:pt idx="150">
                  <c:v>1.05</c:v>
                </c:pt>
                <c:pt idx="151">
                  <c:v>1.3220000000000001</c:v>
                </c:pt>
                <c:pt idx="152">
                  <c:v>1.079</c:v>
                </c:pt>
                <c:pt idx="153">
                  <c:v>1.1419999999999999</c:v>
                </c:pt>
                <c:pt idx="154">
                  <c:v>0.8</c:v>
                </c:pt>
                <c:pt idx="155">
                  <c:v>0.41799999999999998</c:v>
                </c:pt>
                <c:pt idx="156">
                  <c:v>1.4590000000000001</c:v>
                </c:pt>
                <c:pt idx="157">
                  <c:v>0.91200000000000003</c:v>
                </c:pt>
                <c:pt idx="158">
                  <c:v>0.99399999999999999</c:v>
                </c:pt>
                <c:pt idx="159">
                  <c:v>1.0469999999999999</c:v>
                </c:pt>
                <c:pt idx="160">
                  <c:v>1.9390000000000001</c:v>
                </c:pt>
                <c:pt idx="161">
                  <c:v>1.0089999999999999</c:v>
                </c:pt>
                <c:pt idx="162">
                  <c:v>0.60399999999999998</c:v>
                </c:pt>
                <c:pt idx="163">
                  <c:v>0.70899999999999996</c:v>
                </c:pt>
                <c:pt idx="164">
                  <c:v>1.1279999999999999</c:v>
                </c:pt>
                <c:pt idx="165">
                  <c:v>0.64800000000000002</c:v>
                </c:pt>
                <c:pt idx="166">
                  <c:v>0.746</c:v>
                </c:pt>
                <c:pt idx="167">
                  <c:v>0.26300000000000001</c:v>
                </c:pt>
                <c:pt idx="168">
                  <c:v>0.90500000000000003</c:v>
                </c:pt>
                <c:pt idx="169">
                  <c:v>0.69399999999999995</c:v>
                </c:pt>
                <c:pt idx="170">
                  <c:v>0.97499999999999998</c:v>
                </c:pt>
                <c:pt idx="171">
                  <c:v>1.1240000000000001</c:v>
                </c:pt>
                <c:pt idx="172">
                  <c:v>1.2789999999999999</c:v>
                </c:pt>
                <c:pt idx="173">
                  <c:v>0.77500000000000002</c:v>
                </c:pt>
              </c:numCache>
            </c:numRef>
          </c:yVal>
          <c:smooth val="0"/>
          <c:extLst>
            <c:ext xmlns:c16="http://schemas.microsoft.com/office/drawing/2014/chart" uri="{C3380CC4-5D6E-409C-BE32-E72D297353CC}">
              <c16:uniqueId val="{00000005-661F-48B5-8351-FDB4A2DB92E4}"/>
            </c:ext>
          </c:extLst>
        </c:ser>
        <c:dLbls>
          <c:showLegendKey val="0"/>
          <c:showVal val="0"/>
          <c:showCatName val="0"/>
          <c:showSerName val="0"/>
          <c:showPercent val="0"/>
          <c:showBubbleSize val="0"/>
        </c:dLbls>
        <c:axId val="1815550223"/>
        <c:axId val="1815548143"/>
        <c:extLst>
          <c:ext xmlns:c15="http://schemas.microsoft.com/office/drawing/2012/chart" uri="{02D57815-91ED-43cb-92C2-25804820EDAC}">
            <c15:filteredScatterSeries>
              <c15:ser>
                <c:idx val="3"/>
                <c:order val="0"/>
                <c:tx>
                  <c:strRef>
                    <c:extLst>
                      <c:ext uri="{02D57815-91ED-43cb-92C2-25804820EDAC}">
                        <c15:formulaRef>
                          <c15:sqref>'FPN-WDI_Charts'!$H$15</c15:sqref>
                        </c15:formulaRef>
                      </c:ext>
                    </c:extLst>
                    <c:strCache>
                      <c:ptCount val="1"/>
                      <c:pt idx="0">
                        <c:v>Food expenditures (FoodExp)</c:v>
                      </c:pt>
                    </c:strCache>
                  </c:strRef>
                </c:tx>
                <c:spPr>
                  <a:ln w="28575" cap="rnd">
                    <a:noFill/>
                    <a:round/>
                  </a:ln>
                  <a:effectLst/>
                </c:spPr>
                <c:marker>
                  <c:symbol val="star"/>
                  <c:size val="5"/>
                  <c:spPr>
                    <a:noFill/>
                    <a:ln w="9525">
                      <a:solidFill>
                        <a:schemeClr val="tx1"/>
                      </a:solidFill>
                    </a:ln>
                    <a:effectLst/>
                  </c:spPr>
                </c:marker>
                <c:trendline>
                  <c:spPr>
                    <a:ln w="19050" cap="rnd">
                      <a:solidFill>
                        <a:schemeClr val="tx1"/>
                      </a:solidFill>
                      <a:prstDash val="sysDash"/>
                    </a:ln>
                    <a:effectLst/>
                  </c:spPr>
                  <c:trendlineType val="log"/>
                  <c:dispRSqr val="0"/>
                  <c:dispEq val="0"/>
                </c:trendline>
                <c:xVal>
                  <c:numRef>
                    <c:extLst>
                      <c:ex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c:ext uri="{02D57815-91ED-43cb-92C2-25804820EDAC}">
                        <c15:formulaRef>
                          <c15:sqref>'FPN-WDI_Charts'!$H$17:$H$190</c15:sqref>
                        </c15:formulaRef>
                      </c:ext>
                    </c:extLst>
                    <c:numCache>
                      <c:formatCode>0.000</c:formatCode>
                      <c:ptCount val="174"/>
                      <c:pt idx="0">
                        <c:v>9.2948717948717938</c:v>
                      </c:pt>
                      <c:pt idx="1">
                        <c:v>6.2338709677419359</c:v>
                      </c:pt>
                      <c:pt idx="2">
                        <c:v>4.4539682539682541</c:v>
                      </c:pt>
                      <c:pt idx="3">
                        <c:v>6.443349753694581</c:v>
                      </c:pt>
                      <c:pt idx="4">
                        <c:v>5.362068965517242</c:v>
                      </c:pt>
                      <c:pt idx="5">
                        <c:v>8.4675324675324681</c:v>
                      </c:pt>
                      <c:pt idx="6">
                        <c:v>11.511363636363637</c:v>
                      </c:pt>
                      <c:pt idx="7">
                        <c:v>4.7280334728033466</c:v>
                      </c:pt>
                      <c:pt idx="8">
                        <c:v>6.822222222222222</c:v>
                      </c:pt>
                      <c:pt idx="9">
                        <c:v>7.0612244897959178</c:v>
                      </c:pt>
                      <c:pt idx="10">
                        <c:v>8.1340206185567006</c:v>
                      </c:pt>
                      <c:pt idx="11">
                        <c:v>6.2071005917159754</c:v>
                      </c:pt>
                      <c:pt idx="12">
                        <c:v>6.8869565217391306</c:v>
                      </c:pt>
                      <c:pt idx="13">
                        <c:v>4.4413793103448276</c:v>
                      </c:pt>
                      <c:pt idx="14">
                        <c:v>4.1100917431192663</c:v>
                      </c:pt>
                      <c:pt idx="15">
                        <c:v>8.4210526315789469</c:v>
                      </c:pt>
                      <c:pt idx="16">
                        <c:v>8.21875</c:v>
                      </c:pt>
                      <c:pt idx="17">
                        <c:v>2.4511930585683293</c:v>
                      </c:pt>
                      <c:pt idx="18">
                        <c:v>2.0632911392405062</c:v>
                      </c:pt>
                      <c:pt idx="19">
                        <c:v>10.567307692307693</c:v>
                      </c:pt>
                      <c:pt idx="20">
                        <c:v>5.8166666666666664</c:v>
                      </c:pt>
                      <c:pt idx="21">
                        <c:v>5.6899224806201545</c:v>
                      </c:pt>
                      <c:pt idx="22">
                        <c:v>3.3155555555555556</c:v>
                      </c:pt>
                      <c:pt idx="23">
                        <c:v>7.9425287356321839</c:v>
                      </c:pt>
                      <c:pt idx="24">
                        <c:v>13.289473684210527</c:v>
                      </c:pt>
                      <c:pt idx="25">
                        <c:v>4.4397905759162306</c:v>
                      </c:pt>
                      <c:pt idx="26">
                        <c:v>9.0346820809248563</c:v>
                      </c:pt>
                      <c:pt idx="27">
                        <c:v>5.3286713286713292</c:v>
                      </c:pt>
                      <c:pt idx="28">
                        <c:v>6.5454545454545459</c:v>
                      </c:pt>
                      <c:pt idx="29">
                        <c:v>1.5900277008310248</c:v>
                      </c:pt>
                      <c:pt idx="30">
                        <c:v>0.87623762376237613</c:v>
                      </c:pt>
                      <c:pt idx="31">
                        <c:v>4.4604316546762588</c:v>
                      </c:pt>
                      <c:pt idx="32">
                        <c:v>3.87890625</c:v>
                      </c:pt>
                      <c:pt idx="33">
                        <c:v>2.3220779220779222</c:v>
                      </c:pt>
                      <c:pt idx="34">
                        <c:v>6.3490566037735858</c:v>
                      </c:pt>
                      <c:pt idx="35">
                        <c:v>6.2571428571428571</c:v>
                      </c:pt>
                      <c:pt idx="36">
                        <c:v>1.2405832320777643</c:v>
                      </c:pt>
                      <c:pt idx="37">
                        <c:v>1.9424657534246574</c:v>
                      </c:pt>
                      <c:pt idx="38">
                        <c:v>6.1923076923076925</c:v>
                      </c:pt>
                      <c:pt idx="39">
                        <c:v>2.7532467532467533</c:v>
                      </c:pt>
                      <c:pt idx="40">
                        <c:v>4.4439461883408073</c:v>
                      </c:pt>
                      <c:pt idx="41">
                        <c:v>3.7070707070707072</c:v>
                      </c:pt>
                      <c:pt idx="42">
                        <c:v>1.5555555555555558</c:v>
                      </c:pt>
                      <c:pt idx="43">
                        <c:v>2.1982182628062361</c:v>
                      </c:pt>
                      <c:pt idx="44">
                        <c:v>6.1582278481012658</c:v>
                      </c:pt>
                      <c:pt idx="45">
                        <c:v>3.1589147286821704</c:v>
                      </c:pt>
                      <c:pt idx="46">
                        <c:v>8.6103896103896105</c:v>
                      </c:pt>
                      <c:pt idx="47">
                        <c:v>5.2155963302752291</c:v>
                      </c:pt>
                      <c:pt idx="48">
                        <c:v>6.0736842105263156</c:v>
                      </c:pt>
                      <c:pt idx="49">
                        <c:v>7.6034482758620685</c:v>
                      </c:pt>
                      <c:pt idx="50">
                        <c:v>6.8181818181818183</c:v>
                      </c:pt>
                      <c:pt idx="51">
                        <c:v>2.3968871595330739</c:v>
                      </c:pt>
                      <c:pt idx="52">
                        <c:v>4.5924528301886793</c:v>
                      </c:pt>
                      <c:pt idx="53">
                        <c:v>7.7697368421052637</c:v>
                      </c:pt>
                      <c:pt idx="54">
                        <c:v>4.2929936305732488</c:v>
                      </c:pt>
                      <c:pt idx="55">
                        <c:v>12.048780487804878</c:v>
                      </c:pt>
                      <c:pt idx="56">
                        <c:v>5.3874538745387452</c:v>
                      </c:pt>
                      <c:pt idx="57">
                        <c:v>9.6</c:v>
                      </c:pt>
                      <c:pt idx="58">
                        <c:v>8.36</c:v>
                      </c:pt>
                      <c:pt idx="59">
                        <c:v>6.0849673202614385</c:v>
                      </c:pt>
                      <c:pt idx="60">
                        <c:v>1.4192913385826771</c:v>
                      </c:pt>
                      <c:pt idx="61">
                        <c:v>7.7181818181818178</c:v>
                      </c:pt>
                      <c:pt idx="62">
                        <c:v>7.1794871794871797</c:v>
                      </c:pt>
                      <c:pt idx="63">
                        <c:v>7.875</c:v>
                      </c:pt>
                      <c:pt idx="64">
                        <c:v>4.3454545454545457</c:v>
                      </c:pt>
                      <c:pt idx="65">
                        <c:v>2.5205128205128204</c:v>
                      </c:pt>
                      <c:pt idx="66">
                        <c:v>7.2777777777777786</c:v>
                      </c:pt>
                      <c:pt idx="67">
                        <c:v>1.6447105788423153</c:v>
                      </c:pt>
                      <c:pt idx="68">
                        <c:v>8.8421052631578956</c:v>
                      </c:pt>
                      <c:pt idx="69">
                        <c:v>8.0484848484848488</c:v>
                      </c:pt>
                      <c:pt idx="70">
                        <c:v>3.6747967479674797</c:v>
                      </c:pt>
                      <c:pt idx="71">
                        <c:v>3.5440613026819925</c:v>
                      </c:pt>
                      <c:pt idx="72">
                        <c:v>3.9297297297297296</c:v>
                      </c:pt>
                      <c:pt idx="73">
                        <c:v>2.664233576642336</c:v>
                      </c:pt>
                      <c:pt idx="74">
                        <c:v>3.5153374233128831</c:v>
                      </c:pt>
                      <c:pt idx="75">
                        <c:v>11.35</c:v>
                      </c:pt>
                      <c:pt idx="76">
                        <c:v>6.6769230769230763</c:v>
                      </c:pt>
                      <c:pt idx="77">
                        <c:v>9</c:v>
                      </c:pt>
                      <c:pt idx="78">
                        <c:v>2.8795620437956204</c:v>
                      </c:pt>
                      <c:pt idx="79">
                        <c:v>4.8851674641148319</c:v>
                      </c:pt>
                      <c:pt idx="80">
                        <c:v>3.9954128440366974</c:v>
                      </c:pt>
                      <c:pt idx="81">
                        <c:v>4.66</c:v>
                      </c:pt>
                      <c:pt idx="82">
                        <c:v>4.8965517241379306</c:v>
                      </c:pt>
                      <c:pt idx="83">
                        <c:v>8.112903225806452</c:v>
                      </c:pt>
                      <c:pt idx="84">
                        <c:v>8.9142857142857128</c:v>
                      </c:pt>
                      <c:pt idx="85">
                        <c:v>6.5064102564102555</c:v>
                      </c:pt>
                      <c:pt idx="86">
                        <c:v>8.6239067055393583</c:v>
                      </c:pt>
                      <c:pt idx="87">
                        <c:v>4.6594202898550723</c:v>
                      </c:pt>
                      <c:pt idx="88">
                        <c:v>8.4805194805194812</c:v>
                      </c:pt>
                      <c:pt idx="89">
                        <c:v>3.6009389671361505</c:v>
                      </c:pt>
                      <c:pt idx="90">
                        <c:v>5.1860465116279073</c:v>
                      </c:pt>
                      <c:pt idx="91">
                        <c:v>6.3148148148148158</c:v>
                      </c:pt>
                      <c:pt idx="92">
                        <c:v>4.3863636363636358</c:v>
                      </c:pt>
                      <c:pt idx="93">
                        <c:v>4.2339181286549703</c:v>
                      </c:pt>
                      <c:pt idx="94">
                        <c:v>7.3666666666666671</c:v>
                      </c:pt>
                      <c:pt idx="95">
                        <c:v>2.5762711864406782</c:v>
                      </c:pt>
                      <c:pt idx="96">
                        <c:v>0.76216640502354782</c:v>
                      </c:pt>
                      <c:pt idx="97">
                        <c:v>11.477272727272728</c:v>
                      </c:pt>
                      <c:pt idx="98">
                        <c:v>8.375</c:v>
                      </c:pt>
                      <c:pt idx="99">
                        <c:v>1.8350340136054422</c:v>
                      </c:pt>
                      <c:pt idx="100">
                        <c:v>1.3013698630136985</c:v>
                      </c:pt>
                      <c:pt idx="101">
                        <c:v>8.7403846153846168</c:v>
                      </c:pt>
                      <c:pt idx="102">
                        <c:v>2.9172413793103451</c:v>
                      </c:pt>
                      <c:pt idx="103">
                        <c:v>2.5751072961373387</c:v>
                      </c:pt>
                      <c:pt idx="104">
                        <c:v>6.7981651376146788</c:v>
                      </c:pt>
                      <c:pt idx="105">
                        <c:v>3.3346007604562735</c:v>
                      </c:pt>
                      <c:pt idx="106">
                        <c:v>10.435897435897434</c:v>
                      </c:pt>
                      <c:pt idx="107">
                        <c:v>7.8414634146341466</c:v>
                      </c:pt>
                      <c:pt idx="108">
                        <c:v>6.9137931034482758</c:v>
                      </c:pt>
                      <c:pt idx="109">
                        <c:v>4.6437499999999998</c:v>
                      </c:pt>
                      <c:pt idx="110">
                        <c:v>11.02</c:v>
                      </c:pt>
                      <c:pt idx="111">
                        <c:v>6.2207207207207205</c:v>
                      </c:pt>
                      <c:pt idx="112">
                        <c:v>4.2222222222222223</c:v>
                      </c:pt>
                      <c:pt idx="113">
                        <c:v>1.569672131147541</c:v>
                      </c:pt>
                      <c:pt idx="114">
                        <c:v>3.5826771653543306</c:v>
                      </c:pt>
                      <c:pt idx="115">
                        <c:v>3.3190789473684208</c:v>
                      </c:pt>
                      <c:pt idx="116">
                        <c:v>3.9011857707509883</c:v>
                      </c:pt>
                      <c:pt idx="117">
                        <c:v>6.9069767441860463</c:v>
                      </c:pt>
                      <c:pt idx="118">
                        <c:v>8.4310344827586192</c:v>
                      </c:pt>
                      <c:pt idx="119">
                        <c:v>3.4109263657957243</c:v>
                      </c:pt>
                      <c:pt idx="120">
                        <c:v>0.70126874279123408</c:v>
                      </c:pt>
                      <c:pt idx="121">
                        <c:v>5.9059829059829054</c:v>
                      </c:pt>
                      <c:pt idx="122">
                        <c:v>7.6041666666666661</c:v>
                      </c:pt>
                      <c:pt idx="123">
                        <c:v>7.4800000000000013</c:v>
                      </c:pt>
                      <c:pt idx="124">
                        <c:v>7.2500000000000009</c:v>
                      </c:pt>
                      <c:pt idx="125">
                        <c:v>3.6746411483253589</c:v>
                      </c:pt>
                      <c:pt idx="126">
                        <c:v>8.1739130434782599</c:v>
                      </c:pt>
                      <c:pt idx="127">
                        <c:v>5.8641975308641969</c:v>
                      </c:pt>
                      <c:pt idx="128">
                        <c:v>4.42512077294686</c:v>
                      </c:pt>
                      <c:pt idx="129">
                        <c:v>6.5795454545454541</c:v>
                      </c:pt>
                      <c:pt idx="130">
                        <c:v>7.6470588235294121</c:v>
                      </c:pt>
                      <c:pt idx="131">
                        <c:v>8.9565217391304337</c:v>
                      </c:pt>
                      <c:pt idx="132">
                        <c:v>5.101694915254237</c:v>
                      </c:pt>
                      <c:pt idx="133">
                        <c:v>10.630434782608695</c:v>
                      </c:pt>
                      <c:pt idx="134">
                        <c:v>9.1818181818181817</c:v>
                      </c:pt>
                      <c:pt idx="135">
                        <c:v>1.44234404536862</c:v>
                      </c:pt>
                      <c:pt idx="136">
                        <c:v>4.6910994764397902</c:v>
                      </c:pt>
                      <c:pt idx="137">
                        <c:v>10.511904761904761</c:v>
                      </c:pt>
                      <c:pt idx="138">
                        <c:v>3.2391304347826084</c:v>
                      </c:pt>
                      <c:pt idx="139">
                        <c:v>6.677777777777778</c:v>
                      </c:pt>
                      <c:pt idx="140">
                        <c:v>4.953125</c:v>
                      </c:pt>
                      <c:pt idx="141">
                        <c:v>2.1468048359240073</c:v>
                      </c:pt>
                      <c:pt idx="142">
                        <c:v>5.0743243243243246</c:v>
                      </c:pt>
                      <c:pt idx="143">
                        <c:v>5.3595238095238091</c:v>
                      </c:pt>
                      <c:pt idx="144">
                        <c:v>6.9807692307692308</c:v>
                      </c:pt>
                      <c:pt idx="145">
                        <c:v>7.1147540983606561</c:v>
                      </c:pt>
                      <c:pt idx="146">
                        <c:v>4.3174061433447095</c:v>
                      </c:pt>
                      <c:pt idx="147">
                        <c:v>7.3000000000000007</c:v>
                      </c:pt>
                      <c:pt idx="148">
                        <c:v>5.5227272727272725</c:v>
                      </c:pt>
                      <c:pt idx="149">
                        <c:v>6.5</c:v>
                      </c:pt>
                      <c:pt idx="150">
                        <c:v>1.7766497461928936</c:v>
                      </c:pt>
                      <c:pt idx="151">
                        <c:v>5.2669322709163353</c:v>
                      </c:pt>
                      <c:pt idx="152">
                        <c:v>4.4586776859504136</c:v>
                      </c:pt>
                      <c:pt idx="153">
                        <c:v>8.2158273381294951</c:v>
                      </c:pt>
                      <c:pt idx="154">
                        <c:v>7.4074074074074083</c:v>
                      </c:pt>
                      <c:pt idx="155">
                        <c:v>7.6</c:v>
                      </c:pt>
                      <c:pt idx="156">
                        <c:v>9.3525641025641022</c:v>
                      </c:pt>
                      <c:pt idx="157">
                        <c:v>2.5193370165745859</c:v>
                      </c:pt>
                      <c:pt idx="158">
                        <c:v>2.6577540106951871</c:v>
                      </c:pt>
                      <c:pt idx="159">
                        <c:v>6.0520231213872835</c:v>
                      </c:pt>
                      <c:pt idx="160">
                        <c:v>1.3465277777777778</c:v>
                      </c:pt>
                      <c:pt idx="161">
                        <c:v>7.8217054263565879</c:v>
                      </c:pt>
                      <c:pt idx="162">
                        <c:v>5.4414414414414409</c:v>
                      </c:pt>
                      <c:pt idx="163">
                        <c:v>7.3854166666666661</c:v>
                      </c:pt>
                      <c:pt idx="164">
                        <c:v>3.5583596214511037</c:v>
                      </c:pt>
                      <c:pt idx="165">
                        <c:v>1.5211267605633805</c:v>
                      </c:pt>
                      <c:pt idx="166">
                        <c:v>7.3861386138613856</c:v>
                      </c:pt>
                      <c:pt idx="167">
                        <c:v>5.3673469387755102</c:v>
                      </c:pt>
                      <c:pt idx="168">
                        <c:v>7.0155038759689923</c:v>
                      </c:pt>
                      <c:pt idx="169">
                        <c:v>7.3829787234042552</c:v>
                      </c:pt>
                      <c:pt idx="170">
                        <c:v>3.4090909090909092</c:v>
                      </c:pt>
                      <c:pt idx="171">
                        <c:v>3.9577464788732404</c:v>
                      </c:pt>
                      <c:pt idx="172">
                        <c:v>1.6940397350993377</c:v>
                      </c:pt>
                      <c:pt idx="173">
                        <c:v>2.259475218658892</c:v>
                      </c:pt>
                    </c:numCache>
                  </c:numRef>
                </c:yVal>
                <c:smooth val="0"/>
                <c:extLst>
                  <c:ext xmlns:c16="http://schemas.microsoft.com/office/drawing/2014/chart" uri="{C3380CC4-5D6E-409C-BE32-E72D297353CC}">
                    <c16:uniqueId val="{00000007-661F-48B5-8351-FDB4A2DB92E4}"/>
                  </c:ext>
                </c:extLst>
              </c15:ser>
            </c15:filteredScatterSeries>
            <c15:filteredScatterSeries>
              <c15:ser>
                <c:idx val="4"/>
                <c:order val="1"/>
                <c:tx>
                  <c:strRef>
                    <c:extLst xmlns:c15="http://schemas.microsoft.com/office/drawing/2012/chart">
                      <c:ext xmlns:c15="http://schemas.microsoft.com/office/drawing/2012/chart" uri="{02D57815-91ED-43cb-92C2-25804820EDAC}">
                        <c15:formulaRef>
                          <c15:sqref>'FPN-WDI_Charts'!$I$15</c15:sqref>
                        </c15:formulaRef>
                      </c:ext>
                    </c:extLst>
                    <c:strCache>
                      <c:ptCount val="1"/>
                      <c:pt idx="0">
                        <c:v>Prevalence of moderate or severe food insecurity in the population (%) [SN.ITK.MSFI.ZS]</c:v>
                      </c:pt>
                    </c:strCache>
                  </c:strRef>
                </c:tx>
                <c:spPr>
                  <a:ln w="28575" cap="rnd">
                    <a:no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xmlns:c15="http://schemas.microsoft.com/office/drawing/2012/chart">
                      <c:ext xmlns:c15="http://schemas.microsoft.com/office/drawing/2012/chart" uri="{02D57815-91ED-43cb-92C2-25804820EDAC}">
                        <c15:formulaRef>
                          <c15:sqref>'FPN-WDI_Charts'!$I$17:$I$190</c15:sqref>
                        </c15:formulaRef>
                      </c:ext>
                    </c:extLst>
                    <c:numCache>
                      <c:formatCode>General</c:formatCode>
                      <c:ptCount val="174"/>
                      <c:pt idx="0">
                        <c:v>38.6</c:v>
                      </c:pt>
                      <c:pt idx="1">
                        <c:v>19.7</c:v>
                      </c:pt>
                      <c:pt idx="5">
                        <c:v>32.299999999999997</c:v>
                      </c:pt>
                      <c:pt idx="6">
                        <c:v>17.100000000000001</c:v>
                      </c:pt>
                      <c:pt idx="8">
                        <c:v>12.7</c:v>
                      </c:pt>
                      <c:pt idx="9">
                        <c:v>4.4000000000000004</c:v>
                      </c:pt>
                      <c:pt idx="10">
                        <c:v>8.6</c:v>
                      </c:pt>
                      <c:pt idx="13">
                        <c:v>31.5</c:v>
                      </c:pt>
                      <c:pt idx="18">
                        <c:v>66.3</c:v>
                      </c:pt>
                      <c:pt idx="23">
                        <c:v>8.6999999999999993</c:v>
                      </c:pt>
                      <c:pt idx="24">
                        <c:v>53.4</c:v>
                      </c:pt>
                      <c:pt idx="25">
                        <c:v>21.8</c:v>
                      </c:pt>
                      <c:pt idx="28">
                        <c:v>12</c:v>
                      </c:pt>
                      <c:pt idx="29">
                        <c:v>42.9</c:v>
                      </c:pt>
                      <c:pt idx="31">
                        <c:v>37.700000000000003</c:v>
                      </c:pt>
                      <c:pt idx="32">
                        <c:v>44.9</c:v>
                      </c:pt>
                      <c:pt idx="33">
                        <c:v>58</c:v>
                      </c:pt>
                      <c:pt idx="34">
                        <c:v>5</c:v>
                      </c:pt>
                      <c:pt idx="38">
                        <c:v>13.7</c:v>
                      </c:pt>
                      <c:pt idx="43">
                        <c:v>87.9</c:v>
                      </c:pt>
                      <c:pt idx="44">
                        <c:v>13.7</c:v>
                      </c:pt>
                      <c:pt idx="45">
                        <c:v>37</c:v>
                      </c:pt>
                      <c:pt idx="46">
                        <c:v>7.8</c:v>
                      </c:pt>
                      <c:pt idx="49">
                        <c:v>3.9</c:v>
                      </c:pt>
                      <c:pt idx="50">
                        <c:v>5.4</c:v>
                      </c:pt>
                      <c:pt idx="54">
                        <c:v>26.2</c:v>
                      </c:pt>
                      <c:pt idx="55">
                        <c:v>33.1</c:v>
                      </c:pt>
                      <c:pt idx="56">
                        <c:v>41.6</c:v>
                      </c:pt>
                      <c:pt idx="58">
                        <c:v>8.1999999999999993</c:v>
                      </c:pt>
                      <c:pt idx="60">
                        <c:v>59.4</c:v>
                      </c:pt>
                      <c:pt idx="62">
                        <c:v>8.3000000000000007</c:v>
                      </c:pt>
                      <c:pt idx="63">
                        <c:v>6.3</c:v>
                      </c:pt>
                      <c:pt idx="65">
                        <c:v>52.7</c:v>
                      </c:pt>
                      <c:pt idx="66">
                        <c:v>3.6</c:v>
                      </c:pt>
                      <c:pt idx="67">
                        <c:v>43.8</c:v>
                      </c:pt>
                      <c:pt idx="68">
                        <c:v>16.600000000000001</c:v>
                      </c:pt>
                      <c:pt idx="69">
                        <c:v>23.6</c:v>
                      </c:pt>
                      <c:pt idx="70">
                        <c:v>74.099999999999994</c:v>
                      </c:pt>
                      <c:pt idx="71">
                        <c:v>61.7</c:v>
                      </c:pt>
                      <c:pt idx="74">
                        <c:v>41.1</c:v>
                      </c:pt>
                      <c:pt idx="76">
                        <c:v>8.8000000000000007</c:v>
                      </c:pt>
                      <c:pt idx="77">
                        <c:v>6.8</c:v>
                      </c:pt>
                      <c:pt idx="79">
                        <c:v>7.6</c:v>
                      </c:pt>
                      <c:pt idx="80">
                        <c:v>42.4</c:v>
                      </c:pt>
                      <c:pt idx="82">
                        <c:v>6.6</c:v>
                      </c:pt>
                      <c:pt idx="83">
                        <c:v>12.3</c:v>
                      </c:pt>
                      <c:pt idx="84">
                        <c:v>7.5</c:v>
                      </c:pt>
                      <c:pt idx="85">
                        <c:v>46.9</c:v>
                      </c:pt>
                      <c:pt idx="86">
                        <c:v>3.2</c:v>
                      </c:pt>
                      <c:pt idx="87">
                        <c:v>32.4</c:v>
                      </c:pt>
                      <c:pt idx="88">
                        <c:v>2.1</c:v>
                      </c:pt>
                      <c:pt idx="89">
                        <c:v>60.9</c:v>
                      </c:pt>
                      <c:pt idx="90">
                        <c:v>5.4</c:v>
                      </c:pt>
                      <c:pt idx="91">
                        <c:v>12.3</c:v>
                      </c:pt>
                      <c:pt idx="92">
                        <c:v>6.3</c:v>
                      </c:pt>
                      <c:pt idx="94">
                        <c:v>9.4</c:v>
                      </c:pt>
                      <c:pt idx="96">
                        <c:v>81</c:v>
                      </c:pt>
                      <c:pt idx="97">
                        <c:v>12.3</c:v>
                      </c:pt>
                      <c:pt idx="98">
                        <c:v>3.3</c:v>
                      </c:pt>
                      <c:pt idx="100">
                        <c:v>80.3</c:v>
                      </c:pt>
                      <c:pt idx="101">
                        <c:v>15.1</c:v>
                      </c:pt>
                      <c:pt idx="104">
                        <c:v>5.0999999999999996</c:v>
                      </c:pt>
                      <c:pt idx="105">
                        <c:v>32.299999999999997</c:v>
                      </c:pt>
                      <c:pt idx="106">
                        <c:v>18.5</c:v>
                      </c:pt>
                      <c:pt idx="107">
                        <c:v>23</c:v>
                      </c:pt>
                      <c:pt idx="108">
                        <c:v>24.6</c:v>
                      </c:pt>
                      <c:pt idx="109">
                        <c:v>27.1</c:v>
                      </c:pt>
                      <c:pt idx="110">
                        <c:v>12</c:v>
                      </c:pt>
                      <c:pt idx="112">
                        <c:v>26.1</c:v>
                      </c:pt>
                      <c:pt idx="113">
                        <c:v>68.400000000000006</c:v>
                      </c:pt>
                      <c:pt idx="115">
                        <c:v>55.3</c:v>
                      </c:pt>
                      <c:pt idx="116">
                        <c:v>31.6</c:v>
                      </c:pt>
                      <c:pt idx="117">
                        <c:v>5.0999999999999996</c:v>
                      </c:pt>
                      <c:pt idx="118">
                        <c:v>13.3</c:v>
                      </c:pt>
                      <c:pt idx="120">
                        <c:v>50</c:v>
                      </c:pt>
                      <c:pt idx="121">
                        <c:v>42.8</c:v>
                      </c:pt>
                      <c:pt idx="122">
                        <c:v>14.3</c:v>
                      </c:pt>
                      <c:pt idx="123">
                        <c:v>4.8</c:v>
                      </c:pt>
                      <c:pt idx="125">
                        <c:v>12.8</c:v>
                      </c:pt>
                      <c:pt idx="127">
                        <c:v>15.6</c:v>
                      </c:pt>
                      <c:pt idx="128">
                        <c:v>42.9</c:v>
                      </c:pt>
                      <c:pt idx="130">
                        <c:v>5.3</c:v>
                      </c:pt>
                      <c:pt idx="131">
                        <c:v>11.6</c:v>
                      </c:pt>
                      <c:pt idx="133">
                        <c:v>14.7</c:v>
                      </c:pt>
                      <c:pt idx="134">
                        <c:v>7.9</c:v>
                      </c:pt>
                      <c:pt idx="138">
                        <c:v>35.799999999999997</c:v>
                      </c:pt>
                      <c:pt idx="139">
                        <c:v>12.5</c:v>
                      </c:pt>
                      <c:pt idx="140">
                        <c:v>14.3</c:v>
                      </c:pt>
                      <c:pt idx="141">
                        <c:v>83</c:v>
                      </c:pt>
                      <c:pt idx="142">
                        <c:v>4.0999999999999996</c:v>
                      </c:pt>
                      <c:pt idx="144">
                        <c:v>5</c:v>
                      </c:pt>
                      <c:pt idx="145">
                        <c:v>11.2</c:v>
                      </c:pt>
                      <c:pt idx="147">
                        <c:v>7.5</c:v>
                      </c:pt>
                      <c:pt idx="148">
                        <c:v>6.5</c:v>
                      </c:pt>
                      <c:pt idx="149">
                        <c:v>21.1</c:v>
                      </c:pt>
                      <c:pt idx="150">
                        <c:v>22.2</c:v>
                      </c:pt>
                      <c:pt idx="151">
                        <c:v>33.299999999999997</c:v>
                      </c:pt>
                      <c:pt idx="152">
                        <c:v>46.4</c:v>
                      </c:pt>
                      <c:pt idx="154">
                        <c:v>5.4</c:v>
                      </c:pt>
                      <c:pt idx="155">
                        <c:v>3.1</c:v>
                      </c:pt>
                      <c:pt idx="158">
                        <c:v>56.6</c:v>
                      </c:pt>
                      <c:pt idx="159">
                        <c:v>24.8</c:v>
                      </c:pt>
                      <c:pt idx="160">
                        <c:v>61.8</c:v>
                      </c:pt>
                      <c:pt idx="162">
                        <c:v>20</c:v>
                      </c:pt>
                      <c:pt idx="165">
                        <c:v>74.8</c:v>
                      </c:pt>
                      <c:pt idx="167">
                        <c:v>5.6</c:v>
                      </c:pt>
                      <c:pt idx="168">
                        <c:v>8.9</c:v>
                      </c:pt>
                      <c:pt idx="169">
                        <c:v>25.1</c:v>
                      </c:pt>
                      <c:pt idx="170">
                        <c:v>6.2</c:v>
                      </c:pt>
                      <c:pt idx="171">
                        <c:v>26.3</c:v>
                      </c:pt>
                      <c:pt idx="172">
                        <c:v>52</c:v>
                      </c:pt>
                      <c:pt idx="173">
                        <c:v>67</c:v>
                      </c:pt>
                    </c:numCache>
                  </c:numRef>
                </c:yVal>
                <c:smooth val="0"/>
                <c:extLst>
                  <c:ext xmlns:c16="http://schemas.microsoft.com/office/drawing/2014/chart" uri="{C3380CC4-5D6E-409C-BE32-E72D297353CC}">
                    <c16:uniqueId val="{00000008-661F-48B5-8351-FDB4A2DB92E4}"/>
                  </c:ext>
                </c:extLst>
              </c15:ser>
            </c15:filteredScatterSeries>
          </c:ext>
        </c:extLst>
      </c:scatterChart>
      <c:valAx>
        <c:axId val="1815550223"/>
        <c:scaling>
          <c:logBase val="10"/>
          <c:orientation val="minMax"/>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GNI per capita at PPP prices in</a:t>
                </a:r>
                <a:r>
                  <a:rPr lang="en-US" baseline="0"/>
                  <a:t> </a:t>
                </a:r>
                <a:r>
                  <a:rPr lang="en-US"/>
                  <a:t>2017 dollars (log scale)</a:t>
                </a:r>
              </a:p>
            </c:rich>
          </c:tx>
          <c:layout>
            <c:manualLayout>
              <c:xMode val="edge"/>
              <c:yMode val="edge"/>
              <c:x val="0.21512295112966787"/>
              <c:y val="0.943377904687935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5548143"/>
        <c:crosses val="autoZero"/>
        <c:crossBetween val="midCat"/>
        <c:minorUnit val="100"/>
      </c:valAx>
      <c:valAx>
        <c:axId val="1815548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Cost per</a:t>
                </a:r>
                <a:r>
                  <a:rPr lang="en-US" baseline="0"/>
                  <a:t> day at PPP prices in 2017 </a:t>
                </a:r>
                <a:endParaRPr lang="en-US"/>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5550223"/>
        <c:crosses val="autoZero"/>
        <c:crossBetween val="midCat"/>
        <c:majorUnit val="1"/>
      </c:valAx>
      <c:spPr>
        <a:noFill/>
        <a:ln>
          <a:noFill/>
        </a:ln>
        <a:effectLst/>
      </c:spPr>
    </c:plotArea>
    <c:legend>
      <c:legendPos val="r"/>
      <c:legendEntry>
        <c:idx val="3"/>
        <c:delete val="1"/>
      </c:legendEntry>
      <c:legendEntry>
        <c:idx val="4"/>
        <c:delete val="1"/>
      </c:legendEntry>
      <c:legendEntry>
        <c:idx val="5"/>
        <c:delete val="1"/>
      </c:legendEntry>
      <c:layout>
        <c:manualLayout>
          <c:xMode val="edge"/>
          <c:yMode val="edge"/>
          <c:x val="0.75402855622874243"/>
          <c:y val="0.42517361317789393"/>
          <c:w val="0.20626603230792118"/>
          <c:h val="0.493973158665839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Cost of the least</a:t>
            </a:r>
            <a:r>
              <a:rPr lang="en-US" baseline="0"/>
              <a:t> expensive items for a healthy </a:t>
            </a:r>
            <a:r>
              <a:rPr lang="en-US"/>
              <a:t>diet</a:t>
            </a:r>
            <a:r>
              <a:rPr lang="en-US" baseline="0"/>
              <a:t> and actual food expenditure in 2017</a:t>
            </a:r>
            <a:endParaRPr lang="en-US"/>
          </a:p>
        </c:rich>
      </c:tx>
      <c:layout>
        <c:manualLayout>
          <c:xMode val="edge"/>
          <c:yMode val="edge"/>
          <c:x val="5.7527967505502743E-2"/>
          <c:y val="2.0853696132911936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720632543410454E-2"/>
          <c:y val="9.6682948696212967E-2"/>
          <c:w val="0.68767362292969869"/>
          <c:h val="0.77507133565050179"/>
        </c:manualLayout>
      </c:layout>
      <c:scatterChart>
        <c:scatterStyle val="lineMarker"/>
        <c:varyColors val="0"/>
        <c:ser>
          <c:idx val="3"/>
          <c:order val="0"/>
          <c:tx>
            <c:strRef>
              <c:f>'FPN-WDI_Charts'!$H$15</c:f>
              <c:strCache>
                <c:ptCount val="1"/>
                <c:pt idx="0">
                  <c:v>Food expenditures (FoodExp)</c:v>
                </c:pt>
              </c:strCache>
            </c:strRef>
          </c:tx>
          <c:spPr>
            <a:ln w="28575" cap="rnd">
              <a:noFill/>
              <a:round/>
            </a:ln>
            <a:effectLst/>
          </c:spPr>
          <c:marker>
            <c:symbol val="star"/>
            <c:size val="5"/>
            <c:spPr>
              <a:noFill/>
              <a:ln w="9525">
                <a:solidFill>
                  <a:schemeClr val="tx1"/>
                </a:solidFill>
              </a:ln>
              <a:effectLst/>
            </c:spPr>
          </c:marker>
          <c:trendline>
            <c:spPr>
              <a:ln w="19050" cap="rnd">
                <a:solidFill>
                  <a:schemeClr val="tx1"/>
                </a:solidFill>
                <a:prstDash val="sysDash"/>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'FPN-WDI_Charts'!$H$17:$H$190</c:f>
              <c:numCache>
                <c:formatCode>0.000</c:formatCode>
                <c:ptCount val="174"/>
                <c:pt idx="0">
                  <c:v>9.2948717948717938</c:v>
                </c:pt>
                <c:pt idx="1">
                  <c:v>6.2338709677419359</c:v>
                </c:pt>
                <c:pt idx="2">
                  <c:v>4.4539682539682541</c:v>
                </c:pt>
                <c:pt idx="3">
                  <c:v>6.443349753694581</c:v>
                </c:pt>
                <c:pt idx="4">
                  <c:v>5.362068965517242</c:v>
                </c:pt>
                <c:pt idx="5">
                  <c:v>8.4675324675324681</c:v>
                </c:pt>
                <c:pt idx="6">
                  <c:v>11.511363636363637</c:v>
                </c:pt>
                <c:pt idx="7">
                  <c:v>4.7280334728033466</c:v>
                </c:pt>
                <c:pt idx="8">
                  <c:v>6.822222222222222</c:v>
                </c:pt>
                <c:pt idx="9">
                  <c:v>7.0612244897959178</c:v>
                </c:pt>
                <c:pt idx="10">
                  <c:v>8.1340206185567006</c:v>
                </c:pt>
                <c:pt idx="11">
                  <c:v>6.2071005917159754</c:v>
                </c:pt>
                <c:pt idx="12">
                  <c:v>6.8869565217391306</c:v>
                </c:pt>
                <c:pt idx="13">
                  <c:v>4.4413793103448276</c:v>
                </c:pt>
                <c:pt idx="14">
                  <c:v>4.1100917431192663</c:v>
                </c:pt>
                <c:pt idx="15">
                  <c:v>8.4210526315789469</c:v>
                </c:pt>
                <c:pt idx="16">
                  <c:v>8.21875</c:v>
                </c:pt>
                <c:pt idx="17">
                  <c:v>2.4511930585683293</c:v>
                </c:pt>
                <c:pt idx="18">
                  <c:v>2.0632911392405062</c:v>
                </c:pt>
                <c:pt idx="19">
                  <c:v>10.567307692307693</c:v>
                </c:pt>
                <c:pt idx="20">
                  <c:v>5.8166666666666664</c:v>
                </c:pt>
                <c:pt idx="21">
                  <c:v>5.6899224806201545</c:v>
                </c:pt>
                <c:pt idx="22">
                  <c:v>3.3155555555555556</c:v>
                </c:pt>
                <c:pt idx="23">
                  <c:v>7.9425287356321839</c:v>
                </c:pt>
                <c:pt idx="24">
                  <c:v>13.289473684210527</c:v>
                </c:pt>
                <c:pt idx="25">
                  <c:v>4.4397905759162306</c:v>
                </c:pt>
                <c:pt idx="26">
                  <c:v>9.0346820809248563</c:v>
                </c:pt>
                <c:pt idx="27">
                  <c:v>5.3286713286713292</c:v>
                </c:pt>
                <c:pt idx="28">
                  <c:v>6.5454545454545459</c:v>
                </c:pt>
                <c:pt idx="29">
                  <c:v>1.5900277008310248</c:v>
                </c:pt>
                <c:pt idx="30">
                  <c:v>0.87623762376237613</c:v>
                </c:pt>
                <c:pt idx="31">
                  <c:v>4.4604316546762588</c:v>
                </c:pt>
                <c:pt idx="32">
                  <c:v>3.87890625</c:v>
                </c:pt>
                <c:pt idx="33">
                  <c:v>2.3220779220779222</c:v>
                </c:pt>
                <c:pt idx="34">
                  <c:v>6.3490566037735858</c:v>
                </c:pt>
                <c:pt idx="35">
                  <c:v>6.2571428571428571</c:v>
                </c:pt>
                <c:pt idx="36">
                  <c:v>1.2405832320777643</c:v>
                </c:pt>
                <c:pt idx="37">
                  <c:v>1.9424657534246574</c:v>
                </c:pt>
                <c:pt idx="38">
                  <c:v>6.1923076923076925</c:v>
                </c:pt>
                <c:pt idx="39">
                  <c:v>2.7532467532467533</c:v>
                </c:pt>
                <c:pt idx="40">
                  <c:v>4.4439461883408073</c:v>
                </c:pt>
                <c:pt idx="41">
                  <c:v>3.7070707070707072</c:v>
                </c:pt>
                <c:pt idx="42">
                  <c:v>1.5555555555555558</c:v>
                </c:pt>
                <c:pt idx="43">
                  <c:v>2.1982182628062361</c:v>
                </c:pt>
                <c:pt idx="44">
                  <c:v>6.1582278481012658</c:v>
                </c:pt>
                <c:pt idx="45">
                  <c:v>3.1589147286821704</c:v>
                </c:pt>
                <c:pt idx="46">
                  <c:v>8.6103896103896105</c:v>
                </c:pt>
                <c:pt idx="47">
                  <c:v>5.2155963302752291</c:v>
                </c:pt>
                <c:pt idx="48">
                  <c:v>6.0736842105263156</c:v>
                </c:pt>
                <c:pt idx="49">
                  <c:v>7.6034482758620685</c:v>
                </c:pt>
                <c:pt idx="50">
                  <c:v>6.8181818181818183</c:v>
                </c:pt>
                <c:pt idx="51">
                  <c:v>2.3968871595330739</c:v>
                </c:pt>
                <c:pt idx="52">
                  <c:v>4.5924528301886793</c:v>
                </c:pt>
                <c:pt idx="53">
                  <c:v>7.7697368421052637</c:v>
                </c:pt>
                <c:pt idx="54">
                  <c:v>4.2929936305732488</c:v>
                </c:pt>
                <c:pt idx="55">
                  <c:v>12.048780487804878</c:v>
                </c:pt>
                <c:pt idx="56">
                  <c:v>5.3874538745387452</c:v>
                </c:pt>
                <c:pt idx="57">
                  <c:v>9.6</c:v>
                </c:pt>
                <c:pt idx="58">
                  <c:v>8.36</c:v>
                </c:pt>
                <c:pt idx="59">
                  <c:v>6.0849673202614385</c:v>
                </c:pt>
                <c:pt idx="60">
                  <c:v>1.4192913385826771</c:v>
                </c:pt>
                <c:pt idx="61">
                  <c:v>7.7181818181818178</c:v>
                </c:pt>
                <c:pt idx="62">
                  <c:v>7.1794871794871797</c:v>
                </c:pt>
                <c:pt idx="63">
                  <c:v>7.875</c:v>
                </c:pt>
                <c:pt idx="64">
                  <c:v>4.3454545454545457</c:v>
                </c:pt>
                <c:pt idx="65">
                  <c:v>2.5205128205128204</c:v>
                </c:pt>
                <c:pt idx="66">
                  <c:v>7.2777777777777786</c:v>
                </c:pt>
                <c:pt idx="67">
                  <c:v>1.6447105788423153</c:v>
                </c:pt>
                <c:pt idx="68">
                  <c:v>8.8421052631578956</c:v>
                </c:pt>
                <c:pt idx="69">
                  <c:v>8.0484848484848488</c:v>
                </c:pt>
                <c:pt idx="70">
                  <c:v>3.6747967479674797</c:v>
                </c:pt>
                <c:pt idx="71">
                  <c:v>3.5440613026819925</c:v>
                </c:pt>
                <c:pt idx="72">
                  <c:v>3.9297297297297296</c:v>
                </c:pt>
                <c:pt idx="73">
                  <c:v>2.664233576642336</c:v>
                </c:pt>
                <c:pt idx="74">
                  <c:v>3.5153374233128831</c:v>
                </c:pt>
                <c:pt idx="75">
                  <c:v>11.35</c:v>
                </c:pt>
                <c:pt idx="76">
                  <c:v>6.6769230769230763</c:v>
                </c:pt>
                <c:pt idx="77">
                  <c:v>9</c:v>
                </c:pt>
                <c:pt idx="78">
                  <c:v>2.8795620437956204</c:v>
                </c:pt>
                <c:pt idx="79">
                  <c:v>4.8851674641148319</c:v>
                </c:pt>
                <c:pt idx="80">
                  <c:v>3.9954128440366974</c:v>
                </c:pt>
                <c:pt idx="81">
                  <c:v>4.66</c:v>
                </c:pt>
                <c:pt idx="82">
                  <c:v>4.8965517241379306</c:v>
                </c:pt>
                <c:pt idx="83">
                  <c:v>8.112903225806452</c:v>
                </c:pt>
                <c:pt idx="84">
                  <c:v>8.9142857142857128</c:v>
                </c:pt>
                <c:pt idx="85">
                  <c:v>6.5064102564102555</c:v>
                </c:pt>
                <c:pt idx="86">
                  <c:v>8.6239067055393583</c:v>
                </c:pt>
                <c:pt idx="87">
                  <c:v>4.6594202898550723</c:v>
                </c:pt>
                <c:pt idx="88">
                  <c:v>8.4805194805194812</c:v>
                </c:pt>
                <c:pt idx="89">
                  <c:v>3.6009389671361505</c:v>
                </c:pt>
                <c:pt idx="90">
                  <c:v>5.1860465116279073</c:v>
                </c:pt>
                <c:pt idx="91">
                  <c:v>6.3148148148148158</c:v>
                </c:pt>
                <c:pt idx="92">
                  <c:v>4.3863636363636358</c:v>
                </c:pt>
                <c:pt idx="93">
                  <c:v>4.2339181286549703</c:v>
                </c:pt>
                <c:pt idx="94">
                  <c:v>7.3666666666666671</c:v>
                </c:pt>
                <c:pt idx="95">
                  <c:v>2.5762711864406782</c:v>
                </c:pt>
                <c:pt idx="96">
                  <c:v>0.76216640502354782</c:v>
                </c:pt>
                <c:pt idx="97">
                  <c:v>11.477272727272728</c:v>
                </c:pt>
                <c:pt idx="98">
                  <c:v>8.375</c:v>
                </c:pt>
                <c:pt idx="99">
                  <c:v>1.8350340136054422</c:v>
                </c:pt>
                <c:pt idx="100">
                  <c:v>1.3013698630136985</c:v>
                </c:pt>
                <c:pt idx="101">
                  <c:v>8.7403846153846168</c:v>
                </c:pt>
                <c:pt idx="102">
                  <c:v>2.9172413793103451</c:v>
                </c:pt>
                <c:pt idx="103">
                  <c:v>2.5751072961373387</c:v>
                </c:pt>
                <c:pt idx="104">
                  <c:v>6.7981651376146788</c:v>
                </c:pt>
                <c:pt idx="105">
                  <c:v>3.3346007604562735</c:v>
                </c:pt>
                <c:pt idx="106">
                  <c:v>10.435897435897434</c:v>
                </c:pt>
                <c:pt idx="107">
                  <c:v>7.8414634146341466</c:v>
                </c:pt>
                <c:pt idx="108">
                  <c:v>6.9137931034482758</c:v>
                </c:pt>
                <c:pt idx="109">
                  <c:v>4.6437499999999998</c:v>
                </c:pt>
                <c:pt idx="110">
                  <c:v>11.02</c:v>
                </c:pt>
                <c:pt idx="111">
                  <c:v>6.2207207207207205</c:v>
                </c:pt>
                <c:pt idx="112">
                  <c:v>4.2222222222222223</c:v>
                </c:pt>
                <c:pt idx="113">
                  <c:v>1.569672131147541</c:v>
                </c:pt>
                <c:pt idx="114">
                  <c:v>3.5826771653543306</c:v>
                </c:pt>
                <c:pt idx="115">
                  <c:v>3.3190789473684208</c:v>
                </c:pt>
                <c:pt idx="116">
                  <c:v>3.9011857707509883</c:v>
                </c:pt>
                <c:pt idx="117">
                  <c:v>6.9069767441860463</c:v>
                </c:pt>
                <c:pt idx="118">
                  <c:v>8.4310344827586192</c:v>
                </c:pt>
                <c:pt idx="119">
                  <c:v>3.4109263657957243</c:v>
                </c:pt>
                <c:pt idx="120">
                  <c:v>0.70126874279123408</c:v>
                </c:pt>
                <c:pt idx="121">
                  <c:v>5.9059829059829054</c:v>
                </c:pt>
                <c:pt idx="122">
                  <c:v>7.6041666666666661</c:v>
                </c:pt>
                <c:pt idx="123">
                  <c:v>7.4800000000000013</c:v>
                </c:pt>
                <c:pt idx="124">
                  <c:v>7.2500000000000009</c:v>
                </c:pt>
                <c:pt idx="125">
                  <c:v>3.6746411483253589</c:v>
                </c:pt>
                <c:pt idx="126">
                  <c:v>8.1739130434782599</c:v>
                </c:pt>
                <c:pt idx="127">
                  <c:v>5.8641975308641969</c:v>
                </c:pt>
                <c:pt idx="128">
                  <c:v>4.42512077294686</c:v>
                </c:pt>
                <c:pt idx="129">
                  <c:v>6.5795454545454541</c:v>
                </c:pt>
                <c:pt idx="130">
                  <c:v>7.6470588235294121</c:v>
                </c:pt>
                <c:pt idx="131">
                  <c:v>8.9565217391304337</c:v>
                </c:pt>
                <c:pt idx="132">
                  <c:v>5.101694915254237</c:v>
                </c:pt>
                <c:pt idx="133">
                  <c:v>10.630434782608695</c:v>
                </c:pt>
                <c:pt idx="134">
                  <c:v>9.1818181818181817</c:v>
                </c:pt>
                <c:pt idx="135">
                  <c:v>1.44234404536862</c:v>
                </c:pt>
                <c:pt idx="136">
                  <c:v>4.6910994764397902</c:v>
                </c:pt>
                <c:pt idx="137">
                  <c:v>10.511904761904761</c:v>
                </c:pt>
                <c:pt idx="138">
                  <c:v>3.2391304347826084</c:v>
                </c:pt>
                <c:pt idx="139">
                  <c:v>6.677777777777778</c:v>
                </c:pt>
                <c:pt idx="140">
                  <c:v>4.953125</c:v>
                </c:pt>
                <c:pt idx="141">
                  <c:v>2.1468048359240073</c:v>
                </c:pt>
                <c:pt idx="142">
                  <c:v>5.0743243243243246</c:v>
                </c:pt>
                <c:pt idx="143">
                  <c:v>5.3595238095238091</c:v>
                </c:pt>
                <c:pt idx="144">
                  <c:v>6.9807692307692308</c:v>
                </c:pt>
                <c:pt idx="145">
                  <c:v>7.1147540983606561</c:v>
                </c:pt>
                <c:pt idx="146">
                  <c:v>4.3174061433447095</c:v>
                </c:pt>
                <c:pt idx="147">
                  <c:v>7.3000000000000007</c:v>
                </c:pt>
                <c:pt idx="148">
                  <c:v>5.5227272727272725</c:v>
                </c:pt>
                <c:pt idx="149">
                  <c:v>6.5</c:v>
                </c:pt>
                <c:pt idx="150">
                  <c:v>1.7766497461928936</c:v>
                </c:pt>
                <c:pt idx="151">
                  <c:v>5.2669322709163353</c:v>
                </c:pt>
                <c:pt idx="152">
                  <c:v>4.4586776859504136</c:v>
                </c:pt>
                <c:pt idx="153">
                  <c:v>8.2158273381294951</c:v>
                </c:pt>
                <c:pt idx="154">
                  <c:v>7.4074074074074083</c:v>
                </c:pt>
                <c:pt idx="155">
                  <c:v>7.6</c:v>
                </c:pt>
                <c:pt idx="156">
                  <c:v>9.3525641025641022</c:v>
                </c:pt>
                <c:pt idx="157">
                  <c:v>2.5193370165745859</c:v>
                </c:pt>
                <c:pt idx="158">
                  <c:v>2.6577540106951871</c:v>
                </c:pt>
                <c:pt idx="159">
                  <c:v>6.0520231213872835</c:v>
                </c:pt>
                <c:pt idx="160">
                  <c:v>1.3465277777777778</c:v>
                </c:pt>
                <c:pt idx="161">
                  <c:v>7.8217054263565879</c:v>
                </c:pt>
                <c:pt idx="162">
                  <c:v>5.4414414414414409</c:v>
                </c:pt>
                <c:pt idx="163">
                  <c:v>7.3854166666666661</c:v>
                </c:pt>
                <c:pt idx="164">
                  <c:v>3.5583596214511037</c:v>
                </c:pt>
                <c:pt idx="165">
                  <c:v>1.5211267605633805</c:v>
                </c:pt>
                <c:pt idx="166">
                  <c:v>7.3861386138613856</c:v>
                </c:pt>
                <c:pt idx="167">
                  <c:v>5.3673469387755102</c:v>
                </c:pt>
                <c:pt idx="168">
                  <c:v>7.0155038759689923</c:v>
                </c:pt>
                <c:pt idx="169">
                  <c:v>7.3829787234042552</c:v>
                </c:pt>
                <c:pt idx="170">
                  <c:v>3.4090909090909092</c:v>
                </c:pt>
                <c:pt idx="171">
                  <c:v>3.9577464788732404</c:v>
                </c:pt>
                <c:pt idx="172">
                  <c:v>1.6940397350993377</c:v>
                </c:pt>
                <c:pt idx="173">
                  <c:v>2.259475218658892</c:v>
                </c:pt>
              </c:numCache>
            </c:numRef>
          </c:yVal>
          <c:smooth val="0"/>
          <c:extLst>
            <c:ext xmlns:c16="http://schemas.microsoft.com/office/drawing/2014/chart" uri="{C3380CC4-5D6E-409C-BE32-E72D297353CC}">
              <c16:uniqueId val="{00000001-B7D4-4910-81E0-495287FC6D41}"/>
            </c:ext>
          </c:extLst>
        </c:ser>
        <c:ser>
          <c:idx val="2"/>
          <c:order val="2"/>
          <c:tx>
            <c:strRef>
              <c:f>'FPN-WDI_Charts'!$G$15</c:f>
              <c:strCache>
                <c:ptCount val="1"/>
                <c:pt idx="0">
                  <c:v>Cost of a healthy diet [CoHD]</c:v>
                </c:pt>
              </c:strCache>
            </c:strRef>
          </c:tx>
          <c:spPr>
            <a:ln w="28575" cap="rnd">
              <a:noFill/>
              <a:round/>
            </a:ln>
            <a:effectLst/>
          </c:spPr>
          <c:marker>
            <c:symbol val="square"/>
            <c:size val="5"/>
            <c:spPr>
              <a:solidFill>
                <a:schemeClr val="accent1">
                  <a:alpha val="50000"/>
                </a:schemeClr>
              </a:solidFill>
              <a:ln w="12700">
                <a:solidFill>
                  <a:srgbClr val="0070C0"/>
                </a:solidFill>
              </a:ln>
              <a:effectLst/>
            </c:spPr>
          </c:marker>
          <c:trendline>
            <c:spPr>
              <a:ln w="19050" cap="rnd">
                <a:solidFill>
                  <a:schemeClr val="tx2">
                    <a:lumMod val="60000"/>
                    <a:lumOff val="40000"/>
                  </a:schemeClr>
                </a:solidFill>
                <a:prstDash val="solid"/>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'FPN-WDI_Charts'!$G$17:$G$190</c:f>
              <c:numCache>
                <c:formatCode>General</c:formatCode>
                <c:ptCount val="174"/>
                <c:pt idx="0">
                  <c:v>3.952</c:v>
                </c:pt>
                <c:pt idx="1">
                  <c:v>3.7629999999999999</c:v>
                </c:pt>
                <c:pt idx="2">
                  <c:v>4.327</c:v>
                </c:pt>
                <c:pt idx="3">
                  <c:v>3.7170000000000001</c:v>
                </c:pt>
                <c:pt idx="4">
                  <c:v>4.1120000000000001</c:v>
                </c:pt>
                <c:pt idx="5">
                  <c:v>3.3410000000000002</c:v>
                </c:pt>
                <c:pt idx="6">
                  <c:v>3.0960000000000001</c:v>
                </c:pt>
                <c:pt idx="7">
                  <c:v>3.4180000000000001</c:v>
                </c:pt>
                <c:pt idx="8">
                  <c:v>2.2589999999999999</c:v>
                </c:pt>
                <c:pt idx="9">
                  <c:v>2.7719999999999998</c:v>
                </c:pt>
                <c:pt idx="10">
                  <c:v>2.3479999999999999</c:v>
                </c:pt>
                <c:pt idx="11">
                  <c:v>4.2759999999999998</c:v>
                </c:pt>
                <c:pt idx="12">
                  <c:v>3.379</c:v>
                </c:pt>
                <c:pt idx="13">
                  <c:v>2.8820000000000001</c:v>
                </c:pt>
                <c:pt idx="15">
                  <c:v>3.177</c:v>
                </c:pt>
                <c:pt idx="16">
                  <c:v>2.8620000000000001</c:v>
                </c:pt>
                <c:pt idx="17">
                  <c:v>2.476</c:v>
                </c:pt>
                <c:pt idx="18">
                  <c:v>3.55</c:v>
                </c:pt>
                <c:pt idx="19">
                  <c:v>4.0720000000000001</c:v>
                </c:pt>
                <c:pt idx="20">
                  <c:v>4.383</c:v>
                </c:pt>
                <c:pt idx="21">
                  <c:v>3.5510000000000002</c:v>
                </c:pt>
                <c:pt idx="23">
                  <c:v>3.847</c:v>
                </c:pt>
                <c:pt idx="24">
                  <c:v>3.6219999999999999</c:v>
                </c:pt>
                <c:pt idx="25">
                  <c:v>2.8090000000000002</c:v>
                </c:pt>
                <c:pt idx="26">
                  <c:v>3.2349999999999999</c:v>
                </c:pt>
                <c:pt idx="27">
                  <c:v>4.1260000000000003</c:v>
                </c:pt>
                <c:pt idx="28">
                  <c:v>3.78</c:v>
                </c:pt>
                <c:pt idx="29">
                  <c:v>3.173</c:v>
                </c:pt>
                <c:pt idx="30">
                  <c:v>2.988</c:v>
                </c:pt>
                <c:pt idx="31">
                  <c:v>3.3580000000000001</c:v>
                </c:pt>
                <c:pt idx="32">
                  <c:v>3.6179999999999999</c:v>
                </c:pt>
                <c:pt idx="33">
                  <c:v>2.6160000000000001</c:v>
                </c:pt>
                <c:pt idx="34">
                  <c:v>2.863</c:v>
                </c:pt>
                <c:pt idx="35">
                  <c:v>2.9279999999999999</c:v>
                </c:pt>
                <c:pt idx="36">
                  <c:v>3.423</c:v>
                </c:pt>
                <c:pt idx="37">
                  <c:v>2.831</c:v>
                </c:pt>
                <c:pt idx="38">
                  <c:v>3.0529999999999999</c:v>
                </c:pt>
                <c:pt idx="39">
                  <c:v>2.5710000000000002</c:v>
                </c:pt>
                <c:pt idx="40">
                  <c:v>2.863</c:v>
                </c:pt>
                <c:pt idx="42">
                  <c:v>2.9209999999999998</c:v>
                </c:pt>
                <c:pt idx="43">
                  <c:v>3.343</c:v>
                </c:pt>
                <c:pt idx="44">
                  <c:v>3.9609999999999999</c:v>
                </c:pt>
                <c:pt idx="45">
                  <c:v>3.2730000000000001</c:v>
                </c:pt>
                <c:pt idx="46">
                  <c:v>4.1680000000000001</c:v>
                </c:pt>
                <c:pt idx="47">
                  <c:v>2.8660000000000001</c:v>
                </c:pt>
                <c:pt idx="48">
                  <c:v>2.8460000000000001</c:v>
                </c:pt>
                <c:pt idx="49">
                  <c:v>2.899</c:v>
                </c:pt>
                <c:pt idx="50">
                  <c:v>2.3759999999999999</c:v>
                </c:pt>
                <c:pt idx="51">
                  <c:v>2.7970000000000002</c:v>
                </c:pt>
                <c:pt idx="52">
                  <c:v>4</c:v>
                </c:pt>
                <c:pt idx="53">
                  <c:v>3.5209999999999999</c:v>
                </c:pt>
                <c:pt idx="54">
                  <c:v>2.7879999999999998</c:v>
                </c:pt>
                <c:pt idx="55">
                  <c:v>3.4569999999999999</c:v>
                </c:pt>
                <c:pt idx="57">
                  <c:v>3.5259999999999998</c:v>
                </c:pt>
                <c:pt idx="58">
                  <c:v>3.125</c:v>
                </c:pt>
                <c:pt idx="59">
                  <c:v>3.4279999999999999</c:v>
                </c:pt>
                <c:pt idx="60">
                  <c:v>3.1080000000000001</c:v>
                </c:pt>
                <c:pt idx="61">
                  <c:v>3.6120000000000001</c:v>
                </c:pt>
                <c:pt idx="62">
                  <c:v>2.5449999999999999</c:v>
                </c:pt>
                <c:pt idx="63">
                  <c:v>2.9359999999999999</c:v>
                </c:pt>
                <c:pt idx="64">
                  <c:v>3.3580000000000001</c:v>
                </c:pt>
                <c:pt idx="65">
                  <c:v>2.9420000000000002</c:v>
                </c:pt>
                <c:pt idx="66">
                  <c:v>2.786</c:v>
                </c:pt>
                <c:pt idx="67">
                  <c:v>3.7669999999999999</c:v>
                </c:pt>
                <c:pt idx="68">
                  <c:v>3.0369999999999999</c:v>
                </c:pt>
                <c:pt idx="69">
                  <c:v>5.3819999999999997</c:v>
                </c:pt>
                <c:pt idx="70">
                  <c:v>3.6549999999999998</c:v>
                </c:pt>
                <c:pt idx="71">
                  <c:v>3.1640000000000001</c:v>
                </c:pt>
                <c:pt idx="72">
                  <c:v>4.6289999999999996</c:v>
                </c:pt>
                <c:pt idx="73">
                  <c:v>3.93</c:v>
                </c:pt>
                <c:pt idx="74">
                  <c:v>3.36</c:v>
                </c:pt>
                <c:pt idx="75">
                  <c:v>3.6589999999999998</c:v>
                </c:pt>
                <c:pt idx="76">
                  <c:v>3.302</c:v>
                </c:pt>
                <c:pt idx="77">
                  <c:v>2.2130000000000001</c:v>
                </c:pt>
                <c:pt idx="78">
                  <c:v>2.8239999999999998</c:v>
                </c:pt>
                <c:pt idx="79">
                  <c:v>4.1289999999999996</c:v>
                </c:pt>
                <c:pt idx="80">
                  <c:v>3.0049999999999999</c:v>
                </c:pt>
                <c:pt idx="81">
                  <c:v>3.3780000000000001</c:v>
                </c:pt>
                <c:pt idx="82">
                  <c:v>2.3969999999999998</c:v>
                </c:pt>
                <c:pt idx="83">
                  <c:v>2.4359999999999999</c:v>
                </c:pt>
                <c:pt idx="84">
                  <c:v>2.8849999999999998</c:v>
                </c:pt>
                <c:pt idx="85">
                  <c:v>5.9749999999999996</c:v>
                </c:pt>
                <c:pt idx="86">
                  <c:v>5.5289999999999999</c:v>
                </c:pt>
                <c:pt idx="87">
                  <c:v>3.4119999999999999</c:v>
                </c:pt>
                <c:pt idx="88">
                  <c:v>2.391</c:v>
                </c:pt>
                <c:pt idx="89">
                  <c:v>2.8460000000000001</c:v>
                </c:pt>
                <c:pt idx="90">
                  <c:v>4.7119999999999997</c:v>
                </c:pt>
                <c:pt idx="91">
                  <c:v>3.3439999999999999</c:v>
                </c:pt>
                <c:pt idx="92">
                  <c:v>2.97</c:v>
                </c:pt>
                <c:pt idx="93">
                  <c:v>3.7759999999999998</c:v>
                </c:pt>
                <c:pt idx="94">
                  <c:v>3.1240000000000001</c:v>
                </c:pt>
                <c:pt idx="95">
                  <c:v>3.77</c:v>
                </c:pt>
                <c:pt idx="96">
                  <c:v>4.0179999999999998</c:v>
                </c:pt>
                <c:pt idx="97">
                  <c:v>3.0030000000000001</c:v>
                </c:pt>
                <c:pt idx="98">
                  <c:v>2.492</c:v>
                </c:pt>
                <c:pt idx="99">
                  <c:v>2.9870000000000001</c:v>
                </c:pt>
                <c:pt idx="100">
                  <c:v>2.7240000000000002</c:v>
                </c:pt>
                <c:pt idx="101">
                  <c:v>3.2240000000000002</c:v>
                </c:pt>
                <c:pt idx="102">
                  <c:v>3.581</c:v>
                </c:pt>
                <c:pt idx="103">
                  <c:v>2.9</c:v>
                </c:pt>
                <c:pt idx="104">
                  <c:v>3.4940000000000002</c:v>
                </c:pt>
                <c:pt idx="105">
                  <c:v>3.4510000000000001</c:v>
                </c:pt>
                <c:pt idx="106">
                  <c:v>3.3130000000000002</c:v>
                </c:pt>
                <c:pt idx="107">
                  <c:v>2.9929999999999999</c:v>
                </c:pt>
                <c:pt idx="108">
                  <c:v>2.46</c:v>
                </c:pt>
                <c:pt idx="109">
                  <c:v>4.5439999999999996</c:v>
                </c:pt>
                <c:pt idx="110">
                  <c:v>3.3969999999999998</c:v>
                </c:pt>
                <c:pt idx="111">
                  <c:v>4.883</c:v>
                </c:pt>
                <c:pt idx="112">
                  <c:v>2.71</c:v>
                </c:pt>
                <c:pt idx="113">
                  <c:v>3.0310000000000001</c:v>
                </c:pt>
                <c:pt idx="114">
                  <c:v>3.706</c:v>
                </c:pt>
                <c:pt idx="115">
                  <c:v>3.2549999999999999</c:v>
                </c:pt>
                <c:pt idx="116">
                  <c:v>4.1269999999999998</c:v>
                </c:pt>
                <c:pt idx="117">
                  <c:v>2.7429999999999999</c:v>
                </c:pt>
                <c:pt idx="118">
                  <c:v>2.6709999999999998</c:v>
                </c:pt>
                <c:pt idx="119">
                  <c:v>3.1909999999999998</c:v>
                </c:pt>
                <c:pt idx="120">
                  <c:v>2.85</c:v>
                </c:pt>
                <c:pt idx="121">
                  <c:v>3.5649999999999999</c:v>
                </c:pt>
                <c:pt idx="122">
                  <c:v>3.3180000000000001</c:v>
                </c:pt>
                <c:pt idx="123">
                  <c:v>3.3250000000000002</c:v>
                </c:pt>
                <c:pt idx="124">
                  <c:v>2.8149999999999999</c:v>
                </c:pt>
                <c:pt idx="125">
                  <c:v>3.4079999999999999</c:v>
                </c:pt>
                <c:pt idx="126">
                  <c:v>4.2249999999999996</c:v>
                </c:pt>
                <c:pt idx="127">
                  <c:v>3.43</c:v>
                </c:pt>
                <c:pt idx="128">
                  <c:v>3.0840000000000001</c:v>
                </c:pt>
                <c:pt idx="129">
                  <c:v>3.843</c:v>
                </c:pt>
                <c:pt idx="130">
                  <c:v>2.9089999999999998</c:v>
                </c:pt>
                <c:pt idx="131">
                  <c:v>2.5129999999999999</c:v>
                </c:pt>
                <c:pt idx="132">
                  <c:v>2.375</c:v>
                </c:pt>
                <c:pt idx="133">
                  <c:v>2.9209999999999998</c:v>
                </c:pt>
                <c:pt idx="134">
                  <c:v>3.149</c:v>
                </c:pt>
                <c:pt idx="135">
                  <c:v>2.609</c:v>
                </c:pt>
                <c:pt idx="136">
                  <c:v>3.2879999999999998</c:v>
                </c:pt>
                <c:pt idx="137">
                  <c:v>3.4409999999999998</c:v>
                </c:pt>
                <c:pt idx="138">
                  <c:v>2.19</c:v>
                </c:pt>
                <c:pt idx="139">
                  <c:v>4.07</c:v>
                </c:pt>
                <c:pt idx="140">
                  <c:v>4.01</c:v>
                </c:pt>
                <c:pt idx="141">
                  <c:v>2.8420000000000001</c:v>
                </c:pt>
                <c:pt idx="142">
                  <c:v>2.7749999999999999</c:v>
                </c:pt>
                <c:pt idx="143">
                  <c:v>4.4619999999999997</c:v>
                </c:pt>
                <c:pt idx="144">
                  <c:v>3.0129999999999999</c:v>
                </c:pt>
                <c:pt idx="145">
                  <c:v>2.798</c:v>
                </c:pt>
                <c:pt idx="146">
                  <c:v>4.1020000000000003</c:v>
                </c:pt>
                <c:pt idx="147">
                  <c:v>2.6989999999999998</c:v>
                </c:pt>
                <c:pt idx="148">
                  <c:v>3.702</c:v>
                </c:pt>
                <c:pt idx="149">
                  <c:v>2.9980000000000002</c:v>
                </c:pt>
                <c:pt idx="150">
                  <c:v>3.2629999999999999</c:v>
                </c:pt>
                <c:pt idx="151">
                  <c:v>4.1310000000000002</c:v>
                </c:pt>
                <c:pt idx="152">
                  <c:v>3.6739999999999999</c:v>
                </c:pt>
                <c:pt idx="153">
                  <c:v>4.9690000000000003</c:v>
                </c:pt>
                <c:pt idx="154">
                  <c:v>3.0859999999999999</c:v>
                </c:pt>
                <c:pt idx="155">
                  <c:v>2.5230000000000001</c:v>
                </c:pt>
                <c:pt idx="156">
                  <c:v>3.99</c:v>
                </c:pt>
                <c:pt idx="157">
                  <c:v>3.0270000000000001</c:v>
                </c:pt>
                <c:pt idx="158">
                  <c:v>2.5979999999999999</c:v>
                </c:pt>
                <c:pt idx="159">
                  <c:v>3.9710000000000001</c:v>
                </c:pt>
                <c:pt idx="161">
                  <c:v>3.9279999999999999</c:v>
                </c:pt>
                <c:pt idx="162">
                  <c:v>3.476</c:v>
                </c:pt>
                <c:pt idx="163">
                  <c:v>2.8730000000000002</c:v>
                </c:pt>
                <c:pt idx="164">
                  <c:v>2.8090000000000002</c:v>
                </c:pt>
                <c:pt idx="165">
                  <c:v>2.7490000000000001</c:v>
                </c:pt>
                <c:pt idx="166">
                  <c:v>2.7549999999999999</c:v>
                </c:pt>
                <c:pt idx="167">
                  <c:v>1.8220000000000001</c:v>
                </c:pt>
                <c:pt idx="168">
                  <c:v>3.2250000000000001</c:v>
                </c:pt>
                <c:pt idx="169">
                  <c:v>3.073</c:v>
                </c:pt>
                <c:pt idx="170">
                  <c:v>3.5859999999999999</c:v>
                </c:pt>
                <c:pt idx="171">
                  <c:v>3.3420000000000001</c:v>
                </c:pt>
                <c:pt idx="172">
                  <c:v>3.085</c:v>
                </c:pt>
                <c:pt idx="173">
                  <c:v>3.456</c:v>
                </c:pt>
              </c:numCache>
            </c:numRef>
          </c:yVal>
          <c:smooth val="0"/>
          <c:extLst>
            <c:ext xmlns:c16="http://schemas.microsoft.com/office/drawing/2014/chart" uri="{C3380CC4-5D6E-409C-BE32-E72D297353CC}">
              <c16:uniqueId val="{00000003-B7D4-4910-81E0-495287FC6D41}"/>
            </c:ext>
          </c:extLst>
        </c:ser>
        <c:ser>
          <c:idx val="1"/>
          <c:order val="3"/>
          <c:tx>
            <c:strRef>
              <c:f>'FPN-WDI_Charts'!$F$15</c:f>
              <c:strCache>
                <c:ptCount val="1"/>
                <c:pt idx="0">
                  <c:v>Cost of a nutrient adequate diet [CoNA]</c:v>
                </c:pt>
              </c:strCache>
            </c:strRef>
          </c:tx>
          <c:spPr>
            <a:ln w="28575" cap="rnd">
              <a:noFill/>
              <a:round/>
            </a:ln>
            <a:effectLst/>
          </c:spPr>
          <c:marker>
            <c:symbol val="circle"/>
            <c:size val="5"/>
            <c:spPr>
              <a:solidFill>
                <a:schemeClr val="tx1">
                  <a:lumMod val="50000"/>
                  <a:lumOff val="50000"/>
                </a:schemeClr>
              </a:solidFill>
              <a:ln w="9525">
                <a:noFill/>
              </a:ln>
              <a:effectLst/>
            </c:spPr>
          </c:marker>
          <c:trendline>
            <c:spPr>
              <a:ln w="19050" cap="rnd">
                <a:solidFill>
                  <a:schemeClr val="tx1">
                    <a:lumMod val="50000"/>
                    <a:lumOff val="50000"/>
                  </a:schemeClr>
                </a:solidFill>
                <a:prstDash val="dash"/>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'FPN-WDI_Charts'!$F$17:$F$190</c:f>
              <c:numCache>
                <c:formatCode>General</c:formatCode>
                <c:ptCount val="174"/>
                <c:pt idx="0">
                  <c:v>2.4710000000000001</c:v>
                </c:pt>
                <c:pt idx="1">
                  <c:v>2.323</c:v>
                </c:pt>
                <c:pt idx="2">
                  <c:v>3.2309999999999999</c:v>
                </c:pt>
                <c:pt idx="3">
                  <c:v>2.4329999999999998</c:v>
                </c:pt>
                <c:pt idx="4">
                  <c:v>3.0169999999999999</c:v>
                </c:pt>
                <c:pt idx="5">
                  <c:v>2.625</c:v>
                </c:pt>
                <c:pt idx="6">
                  <c:v>2.2080000000000002</c:v>
                </c:pt>
                <c:pt idx="7">
                  <c:v>2.835</c:v>
                </c:pt>
                <c:pt idx="8">
                  <c:v>1.595</c:v>
                </c:pt>
                <c:pt idx="9">
                  <c:v>2.2559999999999998</c:v>
                </c:pt>
                <c:pt idx="10">
                  <c:v>1.8360000000000001</c:v>
                </c:pt>
                <c:pt idx="11">
                  <c:v>4.6829999999999998</c:v>
                </c:pt>
                <c:pt idx="12">
                  <c:v>2.8290000000000002</c:v>
                </c:pt>
                <c:pt idx="13">
                  <c:v>1.9470000000000001</c:v>
                </c:pt>
                <c:pt idx="14">
                  <c:v>2.226</c:v>
                </c:pt>
                <c:pt idx="15">
                  <c:v>2.161</c:v>
                </c:pt>
                <c:pt idx="16">
                  <c:v>2.4060000000000001</c:v>
                </c:pt>
                <c:pt idx="17">
                  <c:v>2.8029999999999999</c:v>
                </c:pt>
                <c:pt idx="18">
                  <c:v>2.4980000000000002</c:v>
                </c:pt>
                <c:pt idx="19">
                  <c:v>4.7060000000000004</c:v>
                </c:pt>
                <c:pt idx="20">
                  <c:v>2.802</c:v>
                </c:pt>
                <c:pt idx="21">
                  <c:v>3.3380000000000001</c:v>
                </c:pt>
                <c:pt idx="22">
                  <c:v>3.3290000000000002</c:v>
                </c:pt>
                <c:pt idx="23">
                  <c:v>3.0510000000000002</c:v>
                </c:pt>
                <c:pt idx="24">
                  <c:v>2.25</c:v>
                </c:pt>
                <c:pt idx="25">
                  <c:v>2.657</c:v>
                </c:pt>
                <c:pt idx="26">
                  <c:v>3.0590000000000002</c:v>
                </c:pt>
                <c:pt idx="27">
                  <c:v>2.3759999999999999</c:v>
                </c:pt>
                <c:pt idx="28">
                  <c:v>2.7679999999999998</c:v>
                </c:pt>
                <c:pt idx="29">
                  <c:v>2.5379999999999998</c:v>
                </c:pt>
                <c:pt idx="30">
                  <c:v>1.589</c:v>
                </c:pt>
                <c:pt idx="31">
                  <c:v>2.5219999999999998</c:v>
                </c:pt>
                <c:pt idx="32">
                  <c:v>2.7610000000000001</c:v>
                </c:pt>
                <c:pt idx="33">
                  <c:v>2.0649999999999999</c:v>
                </c:pt>
                <c:pt idx="34">
                  <c:v>2.1110000000000002</c:v>
                </c:pt>
                <c:pt idx="35">
                  <c:v>2.2309999999999999</c:v>
                </c:pt>
                <c:pt idx="36">
                  <c:v>1.706</c:v>
                </c:pt>
                <c:pt idx="37">
                  <c:v>1.7609999999999999</c:v>
                </c:pt>
                <c:pt idx="38">
                  <c:v>2.1789999999999998</c:v>
                </c:pt>
                <c:pt idx="39">
                  <c:v>2.1110000000000002</c:v>
                </c:pt>
                <c:pt idx="40">
                  <c:v>2.5259999999999998</c:v>
                </c:pt>
                <c:pt idx="41">
                  <c:v>3.4609999999999999</c:v>
                </c:pt>
                <c:pt idx="42">
                  <c:v>2.0489999999999999</c:v>
                </c:pt>
                <c:pt idx="43">
                  <c:v>2.5760000000000001</c:v>
                </c:pt>
                <c:pt idx="44">
                  <c:v>2.8239999999999998</c:v>
                </c:pt>
                <c:pt idx="45">
                  <c:v>1.619</c:v>
                </c:pt>
                <c:pt idx="46">
                  <c:v>3.2109999999999999</c:v>
                </c:pt>
                <c:pt idx="47">
                  <c:v>2.3959999999999999</c:v>
                </c:pt>
                <c:pt idx="48">
                  <c:v>2.0680000000000001</c:v>
                </c:pt>
                <c:pt idx="49">
                  <c:v>2.3610000000000002</c:v>
                </c:pt>
                <c:pt idx="50">
                  <c:v>1.728</c:v>
                </c:pt>
                <c:pt idx="51">
                  <c:v>2.4590000000000001</c:v>
                </c:pt>
                <c:pt idx="52">
                  <c:v>3.4780000000000002</c:v>
                </c:pt>
                <c:pt idx="53">
                  <c:v>2.8759999999999999</c:v>
                </c:pt>
                <c:pt idx="54">
                  <c:v>2.512</c:v>
                </c:pt>
                <c:pt idx="55">
                  <c:v>2.29</c:v>
                </c:pt>
                <c:pt idx="56">
                  <c:v>5.8659999999999997</c:v>
                </c:pt>
                <c:pt idx="57">
                  <c:v>1.865</c:v>
                </c:pt>
                <c:pt idx="58">
                  <c:v>2.5539999999999998</c:v>
                </c:pt>
                <c:pt idx="59">
                  <c:v>2.2440000000000002</c:v>
                </c:pt>
                <c:pt idx="60">
                  <c:v>2.004</c:v>
                </c:pt>
                <c:pt idx="61">
                  <c:v>2.5579999999999998</c:v>
                </c:pt>
                <c:pt idx="62">
                  <c:v>2.4649999999999999</c:v>
                </c:pt>
                <c:pt idx="63">
                  <c:v>1.8740000000000001</c:v>
                </c:pt>
                <c:pt idx="64">
                  <c:v>2.57</c:v>
                </c:pt>
                <c:pt idx="65">
                  <c:v>2.5289999999999999</c:v>
                </c:pt>
                <c:pt idx="66">
                  <c:v>2.2240000000000002</c:v>
                </c:pt>
                <c:pt idx="67">
                  <c:v>2.516</c:v>
                </c:pt>
                <c:pt idx="68">
                  <c:v>2.5569999999999999</c:v>
                </c:pt>
                <c:pt idx="69">
                  <c:v>3.7669999999999999</c:v>
                </c:pt>
                <c:pt idx="70">
                  <c:v>2.2149999999999999</c:v>
                </c:pt>
                <c:pt idx="71">
                  <c:v>1.857</c:v>
                </c:pt>
                <c:pt idx="72">
                  <c:v>3.6059999999999999</c:v>
                </c:pt>
                <c:pt idx="73">
                  <c:v>2.9289999999999998</c:v>
                </c:pt>
                <c:pt idx="74">
                  <c:v>3.472</c:v>
                </c:pt>
                <c:pt idx="75">
                  <c:v>2.3159999999999998</c:v>
                </c:pt>
                <c:pt idx="76">
                  <c:v>2.258</c:v>
                </c:pt>
                <c:pt idx="77">
                  <c:v>2.4220000000000002</c:v>
                </c:pt>
                <c:pt idx="78">
                  <c:v>2.125</c:v>
                </c:pt>
                <c:pt idx="79">
                  <c:v>2.6640000000000001</c:v>
                </c:pt>
                <c:pt idx="80">
                  <c:v>2.0089999999999999</c:v>
                </c:pt>
                <c:pt idx="81">
                  <c:v>2.5049999999999999</c:v>
                </c:pt>
                <c:pt idx="82">
                  <c:v>2.0259999999999998</c:v>
                </c:pt>
                <c:pt idx="83">
                  <c:v>1.8979999999999999</c:v>
                </c:pt>
                <c:pt idx="84">
                  <c:v>2.226</c:v>
                </c:pt>
                <c:pt idx="85">
                  <c:v>4.0570000000000004</c:v>
                </c:pt>
                <c:pt idx="86">
                  <c:v>3.5569999999999999</c:v>
                </c:pt>
                <c:pt idx="87">
                  <c:v>1.61</c:v>
                </c:pt>
                <c:pt idx="88">
                  <c:v>1.7529999999999999</c:v>
                </c:pt>
                <c:pt idx="89">
                  <c:v>1.851</c:v>
                </c:pt>
                <c:pt idx="90">
                  <c:v>4.242</c:v>
                </c:pt>
                <c:pt idx="91">
                  <c:v>1.7909999999999999</c:v>
                </c:pt>
                <c:pt idx="92">
                  <c:v>2.4590000000000001</c:v>
                </c:pt>
                <c:pt idx="93">
                  <c:v>2.9009999999999998</c:v>
                </c:pt>
                <c:pt idx="94">
                  <c:v>2.0289999999999999</c:v>
                </c:pt>
                <c:pt idx="95">
                  <c:v>2.306</c:v>
                </c:pt>
                <c:pt idx="96">
                  <c:v>2.9820000000000002</c:v>
                </c:pt>
                <c:pt idx="97">
                  <c:v>1.9690000000000001</c:v>
                </c:pt>
                <c:pt idx="98">
                  <c:v>2.0379999999999998</c:v>
                </c:pt>
                <c:pt idx="99">
                  <c:v>2.589</c:v>
                </c:pt>
                <c:pt idx="100">
                  <c:v>1.6160000000000001</c:v>
                </c:pt>
                <c:pt idx="101">
                  <c:v>2.3839999999999999</c:v>
                </c:pt>
                <c:pt idx="102">
                  <c:v>2.6859999999999999</c:v>
                </c:pt>
                <c:pt idx="103">
                  <c:v>1.9850000000000001</c:v>
                </c:pt>
                <c:pt idx="104">
                  <c:v>2.6469999999999998</c:v>
                </c:pt>
                <c:pt idx="105">
                  <c:v>2.8140000000000001</c:v>
                </c:pt>
                <c:pt idx="106">
                  <c:v>2.5190000000000001</c:v>
                </c:pt>
                <c:pt idx="107">
                  <c:v>2.4830000000000001</c:v>
                </c:pt>
                <c:pt idx="108">
                  <c:v>1.6830000000000001</c:v>
                </c:pt>
                <c:pt idx="109">
                  <c:v>2.2589999999999999</c:v>
                </c:pt>
                <c:pt idx="110">
                  <c:v>2.294</c:v>
                </c:pt>
                <c:pt idx="111">
                  <c:v>3.6840000000000002</c:v>
                </c:pt>
                <c:pt idx="112">
                  <c:v>1.9119999999999999</c:v>
                </c:pt>
                <c:pt idx="113">
                  <c:v>1.9690000000000001</c:v>
                </c:pt>
                <c:pt idx="114">
                  <c:v>2.6</c:v>
                </c:pt>
                <c:pt idx="115">
                  <c:v>1.839</c:v>
                </c:pt>
                <c:pt idx="116">
                  <c:v>2.5649999999999999</c:v>
                </c:pt>
                <c:pt idx="117">
                  <c:v>1.7709999999999999</c:v>
                </c:pt>
                <c:pt idx="118">
                  <c:v>2.2229999999999999</c:v>
                </c:pt>
                <c:pt idx="119">
                  <c:v>2.4889999999999999</c:v>
                </c:pt>
                <c:pt idx="120">
                  <c:v>1.6579999999999999</c:v>
                </c:pt>
                <c:pt idx="121">
                  <c:v>2.1150000000000002</c:v>
                </c:pt>
                <c:pt idx="122">
                  <c:v>2.972</c:v>
                </c:pt>
                <c:pt idx="123">
                  <c:v>2.8490000000000002</c:v>
                </c:pt>
                <c:pt idx="124">
                  <c:v>1.899</c:v>
                </c:pt>
                <c:pt idx="125">
                  <c:v>1.946</c:v>
                </c:pt>
                <c:pt idx="126">
                  <c:v>3.2240000000000002</c:v>
                </c:pt>
                <c:pt idx="127">
                  <c:v>3.8860000000000001</c:v>
                </c:pt>
                <c:pt idx="128">
                  <c:v>2.2400000000000002</c:v>
                </c:pt>
                <c:pt idx="129">
                  <c:v>2.82</c:v>
                </c:pt>
                <c:pt idx="130">
                  <c:v>1.925</c:v>
                </c:pt>
                <c:pt idx="131">
                  <c:v>1.835</c:v>
                </c:pt>
                <c:pt idx="132">
                  <c:v>1.173</c:v>
                </c:pt>
                <c:pt idx="133">
                  <c:v>2.1859999999999999</c:v>
                </c:pt>
                <c:pt idx="134">
                  <c:v>2.2149999999999999</c:v>
                </c:pt>
                <c:pt idx="135">
                  <c:v>1.3109999999999999</c:v>
                </c:pt>
                <c:pt idx="136">
                  <c:v>2.569</c:v>
                </c:pt>
                <c:pt idx="137">
                  <c:v>1.752</c:v>
                </c:pt>
                <c:pt idx="138">
                  <c:v>1.8580000000000001</c:v>
                </c:pt>
                <c:pt idx="139">
                  <c:v>2.669</c:v>
                </c:pt>
                <c:pt idx="140">
                  <c:v>2.169</c:v>
                </c:pt>
                <c:pt idx="141">
                  <c:v>2.2010000000000001</c:v>
                </c:pt>
                <c:pt idx="142">
                  <c:v>2.024</c:v>
                </c:pt>
                <c:pt idx="143">
                  <c:v>3.944</c:v>
                </c:pt>
                <c:pt idx="144">
                  <c:v>1.9770000000000001</c:v>
                </c:pt>
                <c:pt idx="145">
                  <c:v>2.0150000000000001</c:v>
                </c:pt>
                <c:pt idx="146">
                  <c:v>3.407</c:v>
                </c:pt>
                <c:pt idx="147">
                  <c:v>1.752</c:v>
                </c:pt>
                <c:pt idx="148">
                  <c:v>2.2280000000000002</c:v>
                </c:pt>
                <c:pt idx="149">
                  <c:v>2.9940000000000002</c:v>
                </c:pt>
                <c:pt idx="150">
                  <c:v>2.6509999999999998</c:v>
                </c:pt>
                <c:pt idx="151">
                  <c:v>3.0539999999999998</c:v>
                </c:pt>
                <c:pt idx="152">
                  <c:v>2.089</c:v>
                </c:pt>
                <c:pt idx="153">
                  <c:v>3.3860000000000001</c:v>
                </c:pt>
                <c:pt idx="154">
                  <c:v>2.4340000000000002</c:v>
                </c:pt>
                <c:pt idx="155">
                  <c:v>2.101</c:v>
                </c:pt>
                <c:pt idx="156">
                  <c:v>2.996</c:v>
                </c:pt>
                <c:pt idx="157">
                  <c:v>2.3450000000000002</c:v>
                </c:pt>
                <c:pt idx="158">
                  <c:v>1.944</c:v>
                </c:pt>
                <c:pt idx="159">
                  <c:v>2.883</c:v>
                </c:pt>
                <c:pt idx="160">
                  <c:v>2.31</c:v>
                </c:pt>
                <c:pt idx="161">
                  <c:v>3.1349999999999998</c:v>
                </c:pt>
                <c:pt idx="162">
                  <c:v>1.88</c:v>
                </c:pt>
                <c:pt idx="163">
                  <c:v>2.286</c:v>
                </c:pt>
                <c:pt idx="164">
                  <c:v>2.4529999999999998</c:v>
                </c:pt>
                <c:pt idx="165">
                  <c:v>1.8</c:v>
                </c:pt>
                <c:pt idx="166">
                  <c:v>1.806</c:v>
                </c:pt>
                <c:pt idx="167">
                  <c:v>1.526</c:v>
                </c:pt>
                <c:pt idx="168">
                  <c:v>2.2149999999999999</c:v>
                </c:pt>
                <c:pt idx="169">
                  <c:v>2.129</c:v>
                </c:pt>
                <c:pt idx="170">
                  <c:v>2.5139999999999998</c:v>
                </c:pt>
                <c:pt idx="171">
                  <c:v>1.7609999999999999</c:v>
                </c:pt>
                <c:pt idx="172">
                  <c:v>2.38</c:v>
                </c:pt>
                <c:pt idx="173">
                  <c:v>2.2970000000000002</c:v>
                </c:pt>
              </c:numCache>
            </c:numRef>
          </c:yVal>
          <c:smooth val="0"/>
          <c:extLst>
            <c:ext xmlns:c16="http://schemas.microsoft.com/office/drawing/2014/chart" uri="{C3380CC4-5D6E-409C-BE32-E72D297353CC}">
              <c16:uniqueId val="{00000005-B7D4-4910-81E0-495287FC6D41}"/>
            </c:ext>
          </c:extLst>
        </c:ser>
        <c:ser>
          <c:idx val="0"/>
          <c:order val="4"/>
          <c:tx>
            <c:strRef>
              <c:f>'FPN-WDI_Charts'!$E$15</c:f>
              <c:strCache>
                <c:ptCount val="1"/>
                <c:pt idx="0">
                  <c:v>Cost of an energy sufficient diet [CoCA]</c:v>
                </c:pt>
              </c:strCache>
            </c:strRef>
          </c:tx>
          <c:spPr>
            <a:ln w="28575" cap="rnd">
              <a:noFill/>
              <a:round/>
            </a:ln>
            <a:effectLst/>
          </c:spPr>
          <c:marker>
            <c:symbol val="circle"/>
            <c:size val="5"/>
            <c:spPr>
              <a:solidFill>
                <a:schemeClr val="bg1"/>
              </a:solidFill>
              <a:ln w="9525">
                <a:solidFill>
                  <a:schemeClr val="bg1">
                    <a:lumMod val="50000"/>
                  </a:schemeClr>
                </a:solidFill>
              </a:ln>
              <a:effectLst/>
            </c:spPr>
          </c:marker>
          <c:trendline>
            <c:spPr>
              <a:ln w="19050" cap="rnd">
                <a:solidFill>
                  <a:schemeClr val="bg1">
                    <a:lumMod val="50000"/>
                  </a:schemeClr>
                </a:solidFill>
                <a:prstDash val="sysDot"/>
              </a:ln>
              <a:effectLst/>
            </c:spPr>
            <c:trendlineType val="log"/>
            <c:dispRSqr val="0"/>
            <c:dispEq val="0"/>
          </c:trendline>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'FPN-WDI_Charts'!$E$17:$E$190</c:f>
              <c:numCache>
                <c:formatCode>General</c:formatCode>
                <c:ptCount val="174"/>
                <c:pt idx="0">
                  <c:v>0.72499999999999998</c:v>
                </c:pt>
                <c:pt idx="1">
                  <c:v>0.77300000000000002</c:v>
                </c:pt>
                <c:pt idx="2">
                  <c:v>1.403</c:v>
                </c:pt>
                <c:pt idx="3">
                  <c:v>1.3080000000000001</c:v>
                </c:pt>
                <c:pt idx="4">
                  <c:v>0.93300000000000005</c:v>
                </c:pt>
                <c:pt idx="5">
                  <c:v>0.65200000000000002</c:v>
                </c:pt>
                <c:pt idx="6">
                  <c:v>1.0129999999999999</c:v>
                </c:pt>
                <c:pt idx="7">
                  <c:v>1.1299999999999999</c:v>
                </c:pt>
                <c:pt idx="8">
                  <c:v>0.307</c:v>
                </c:pt>
                <c:pt idx="9">
                  <c:v>0.34599999999999997</c:v>
                </c:pt>
                <c:pt idx="10">
                  <c:v>0.78900000000000003</c:v>
                </c:pt>
                <c:pt idx="11">
                  <c:v>1.0489999999999999</c:v>
                </c:pt>
                <c:pt idx="12">
                  <c:v>0.79200000000000004</c:v>
                </c:pt>
                <c:pt idx="13">
                  <c:v>0.64400000000000002</c:v>
                </c:pt>
                <c:pt idx="14">
                  <c:v>0.89600000000000002</c:v>
                </c:pt>
                <c:pt idx="15">
                  <c:v>0.8</c:v>
                </c:pt>
                <c:pt idx="16">
                  <c:v>0.26300000000000001</c:v>
                </c:pt>
                <c:pt idx="17">
                  <c:v>1.1299999999999999</c:v>
                </c:pt>
                <c:pt idx="18">
                  <c:v>0.65200000000000002</c:v>
                </c:pt>
                <c:pt idx="19">
                  <c:v>1.099</c:v>
                </c:pt>
                <c:pt idx="20">
                  <c:v>1.0469999999999999</c:v>
                </c:pt>
                <c:pt idx="21">
                  <c:v>1.468</c:v>
                </c:pt>
                <c:pt idx="22">
                  <c:v>0.746</c:v>
                </c:pt>
                <c:pt idx="23">
                  <c:v>0.69099999999999995</c:v>
                </c:pt>
                <c:pt idx="24">
                  <c:v>0.505</c:v>
                </c:pt>
                <c:pt idx="25">
                  <c:v>0.84799999999999998</c:v>
                </c:pt>
                <c:pt idx="26">
                  <c:v>1.5629999999999999</c:v>
                </c:pt>
                <c:pt idx="27">
                  <c:v>0.76200000000000001</c:v>
                </c:pt>
                <c:pt idx="28">
                  <c:v>0.504</c:v>
                </c:pt>
                <c:pt idx="29">
                  <c:v>0.57399999999999995</c:v>
                </c:pt>
                <c:pt idx="30">
                  <c:v>0.70799999999999996</c:v>
                </c:pt>
                <c:pt idx="31">
                  <c:v>0.62</c:v>
                </c:pt>
                <c:pt idx="32">
                  <c:v>0.99299999999999999</c:v>
                </c:pt>
                <c:pt idx="33">
                  <c:v>0.89400000000000002</c:v>
                </c:pt>
                <c:pt idx="34">
                  <c:v>0.67300000000000004</c:v>
                </c:pt>
                <c:pt idx="35">
                  <c:v>1.095</c:v>
                </c:pt>
                <c:pt idx="36">
                  <c:v>1.0209999999999999</c:v>
                </c:pt>
                <c:pt idx="37">
                  <c:v>0.70899999999999996</c:v>
                </c:pt>
                <c:pt idx="38">
                  <c:v>0.64400000000000002</c:v>
                </c:pt>
                <c:pt idx="39">
                  <c:v>0.84799999999999998</c:v>
                </c:pt>
                <c:pt idx="40">
                  <c:v>0.99099999999999999</c:v>
                </c:pt>
                <c:pt idx="41">
                  <c:v>1.101</c:v>
                </c:pt>
                <c:pt idx="42">
                  <c:v>0.56000000000000005</c:v>
                </c:pt>
                <c:pt idx="43">
                  <c:v>0.98699999999999999</c:v>
                </c:pt>
                <c:pt idx="44">
                  <c:v>0.97299999999999998</c:v>
                </c:pt>
                <c:pt idx="45">
                  <c:v>0.81499999999999995</c:v>
                </c:pt>
                <c:pt idx="46">
                  <c:v>0.66300000000000003</c:v>
                </c:pt>
                <c:pt idx="47">
                  <c:v>1.137</c:v>
                </c:pt>
                <c:pt idx="48">
                  <c:v>0.57699999999999996</c:v>
                </c:pt>
                <c:pt idx="49">
                  <c:v>0.441</c:v>
                </c:pt>
                <c:pt idx="50">
                  <c:v>0.3</c:v>
                </c:pt>
                <c:pt idx="51">
                  <c:v>0.61599999999999999</c:v>
                </c:pt>
                <c:pt idx="52">
                  <c:v>1.2170000000000001</c:v>
                </c:pt>
                <c:pt idx="53">
                  <c:v>1.181</c:v>
                </c:pt>
                <c:pt idx="54">
                  <c:v>1.3480000000000001</c:v>
                </c:pt>
                <c:pt idx="55">
                  <c:v>0.98799999999999999</c:v>
                </c:pt>
                <c:pt idx="56">
                  <c:v>1.46</c:v>
                </c:pt>
                <c:pt idx="57">
                  <c:v>0.76800000000000002</c:v>
                </c:pt>
                <c:pt idx="58">
                  <c:v>0.41799999999999998</c:v>
                </c:pt>
                <c:pt idx="59">
                  <c:v>0.93100000000000005</c:v>
                </c:pt>
                <c:pt idx="60">
                  <c:v>0.72099999999999997</c:v>
                </c:pt>
                <c:pt idx="61">
                  <c:v>0.84899999999999998</c:v>
                </c:pt>
                <c:pt idx="62">
                  <c:v>0.28000000000000003</c:v>
                </c:pt>
                <c:pt idx="63">
                  <c:v>0.315</c:v>
                </c:pt>
                <c:pt idx="64">
                  <c:v>0.95599999999999996</c:v>
                </c:pt>
                <c:pt idx="65">
                  <c:v>0.98299999999999998</c:v>
                </c:pt>
                <c:pt idx="66">
                  <c:v>0.26200000000000001</c:v>
                </c:pt>
                <c:pt idx="67">
                  <c:v>0.82399999999999995</c:v>
                </c:pt>
                <c:pt idx="68">
                  <c:v>0.67200000000000004</c:v>
                </c:pt>
                <c:pt idx="69">
                  <c:v>1.3280000000000001</c:v>
                </c:pt>
                <c:pt idx="70">
                  <c:v>0.90400000000000003</c:v>
                </c:pt>
                <c:pt idx="71">
                  <c:v>0.92500000000000004</c:v>
                </c:pt>
                <c:pt idx="72">
                  <c:v>0.72699999999999998</c:v>
                </c:pt>
                <c:pt idx="73">
                  <c:v>1.095</c:v>
                </c:pt>
                <c:pt idx="74">
                  <c:v>1.1459999999999999</c:v>
                </c:pt>
                <c:pt idx="75">
                  <c:v>0.90800000000000003</c:v>
                </c:pt>
                <c:pt idx="76">
                  <c:v>0.434</c:v>
                </c:pt>
                <c:pt idx="77">
                  <c:v>0.378</c:v>
                </c:pt>
                <c:pt idx="78">
                  <c:v>0.78900000000000003</c:v>
                </c:pt>
                <c:pt idx="79">
                  <c:v>1.0209999999999999</c:v>
                </c:pt>
                <c:pt idx="80">
                  <c:v>0.871</c:v>
                </c:pt>
                <c:pt idx="81">
                  <c:v>1.165</c:v>
                </c:pt>
                <c:pt idx="82">
                  <c:v>0.56799999999999995</c:v>
                </c:pt>
                <c:pt idx="83">
                  <c:v>0.503</c:v>
                </c:pt>
                <c:pt idx="84">
                  <c:v>0.312</c:v>
                </c:pt>
                <c:pt idx="85">
                  <c:v>1.0149999999999999</c:v>
                </c:pt>
                <c:pt idx="86">
                  <c:v>2.9580000000000002</c:v>
                </c:pt>
                <c:pt idx="87">
                  <c:v>0.64300000000000002</c:v>
                </c:pt>
                <c:pt idx="88">
                  <c:v>0.65300000000000002</c:v>
                </c:pt>
                <c:pt idx="89">
                  <c:v>0.76700000000000002</c:v>
                </c:pt>
                <c:pt idx="90">
                  <c:v>0.66900000000000004</c:v>
                </c:pt>
                <c:pt idx="91">
                  <c:v>0.34100000000000003</c:v>
                </c:pt>
                <c:pt idx="92">
                  <c:v>0.96499999999999997</c:v>
                </c:pt>
                <c:pt idx="93">
                  <c:v>0.72399999999999998</c:v>
                </c:pt>
                <c:pt idx="94">
                  <c:v>0.442</c:v>
                </c:pt>
                <c:pt idx="95">
                  <c:v>0.60799999999999998</c:v>
                </c:pt>
                <c:pt idx="96">
                  <c:v>0.97099999999999997</c:v>
                </c:pt>
                <c:pt idx="97">
                  <c:v>0.505</c:v>
                </c:pt>
                <c:pt idx="98">
                  <c:v>0.33500000000000002</c:v>
                </c:pt>
                <c:pt idx="99">
                  <c:v>1.079</c:v>
                </c:pt>
                <c:pt idx="100">
                  <c:v>0.28499999999999998</c:v>
                </c:pt>
                <c:pt idx="101">
                  <c:v>0.90900000000000003</c:v>
                </c:pt>
                <c:pt idx="102">
                  <c:v>0.42299999999999999</c:v>
                </c:pt>
                <c:pt idx="103">
                  <c:v>0.6</c:v>
                </c:pt>
                <c:pt idx="104">
                  <c:v>0.74099999999999999</c:v>
                </c:pt>
                <c:pt idx="105">
                  <c:v>0.877</c:v>
                </c:pt>
                <c:pt idx="106">
                  <c:v>0.81399999999999995</c:v>
                </c:pt>
                <c:pt idx="107">
                  <c:v>0.64300000000000002</c:v>
                </c:pt>
                <c:pt idx="108">
                  <c:v>0.80200000000000005</c:v>
                </c:pt>
                <c:pt idx="109">
                  <c:v>0.74299999999999999</c:v>
                </c:pt>
                <c:pt idx="110">
                  <c:v>0.55100000000000005</c:v>
                </c:pt>
                <c:pt idx="111">
                  <c:v>1.381</c:v>
                </c:pt>
                <c:pt idx="112">
                  <c:v>0.60799999999999998</c:v>
                </c:pt>
                <c:pt idx="113">
                  <c:v>0.38300000000000001</c:v>
                </c:pt>
                <c:pt idx="114">
                  <c:v>0.91</c:v>
                </c:pt>
                <c:pt idx="115">
                  <c:v>1.0089999999999999</c:v>
                </c:pt>
                <c:pt idx="116">
                  <c:v>0.98699999999999999</c:v>
                </c:pt>
                <c:pt idx="117">
                  <c:v>0.29699999999999999</c:v>
                </c:pt>
                <c:pt idx="118">
                  <c:v>0.48899999999999999</c:v>
                </c:pt>
                <c:pt idx="119">
                  <c:v>1.4359999999999999</c:v>
                </c:pt>
                <c:pt idx="120">
                  <c:v>0.60799999999999998</c:v>
                </c:pt>
                <c:pt idx="121">
                  <c:v>1.3819999999999999</c:v>
                </c:pt>
                <c:pt idx="122">
                  <c:v>0.73</c:v>
                </c:pt>
                <c:pt idx="123">
                  <c:v>1.1220000000000001</c:v>
                </c:pt>
                <c:pt idx="124">
                  <c:v>0.52200000000000002</c:v>
                </c:pt>
                <c:pt idx="125">
                  <c:v>0.76800000000000002</c:v>
                </c:pt>
                <c:pt idx="126">
                  <c:v>1.1279999999999999</c:v>
                </c:pt>
                <c:pt idx="127">
                  <c:v>0.95</c:v>
                </c:pt>
                <c:pt idx="128">
                  <c:v>0.91600000000000004</c:v>
                </c:pt>
                <c:pt idx="129">
                  <c:v>1.1579999999999999</c:v>
                </c:pt>
                <c:pt idx="130">
                  <c:v>0.39</c:v>
                </c:pt>
                <c:pt idx="131">
                  <c:v>0.41199999999999998</c:v>
                </c:pt>
                <c:pt idx="132">
                  <c:v>0.60199999999999998</c:v>
                </c:pt>
                <c:pt idx="133">
                  <c:v>0.48899999999999999</c:v>
                </c:pt>
                <c:pt idx="134">
                  <c:v>0.60599999999999998</c:v>
                </c:pt>
                <c:pt idx="135">
                  <c:v>0.76300000000000001</c:v>
                </c:pt>
                <c:pt idx="136">
                  <c:v>0.89600000000000002</c:v>
                </c:pt>
                <c:pt idx="137">
                  <c:v>0.88300000000000001</c:v>
                </c:pt>
                <c:pt idx="138">
                  <c:v>0.745</c:v>
                </c:pt>
                <c:pt idx="139">
                  <c:v>0.60099999999999998</c:v>
                </c:pt>
                <c:pt idx="140">
                  <c:v>0.63400000000000001</c:v>
                </c:pt>
                <c:pt idx="141">
                  <c:v>1.2430000000000001</c:v>
                </c:pt>
                <c:pt idx="142">
                  <c:v>0.751</c:v>
                </c:pt>
                <c:pt idx="143">
                  <c:v>2.2509999999999999</c:v>
                </c:pt>
                <c:pt idx="144">
                  <c:v>0.36299999999999999</c:v>
                </c:pt>
                <c:pt idx="145">
                  <c:v>0.434</c:v>
                </c:pt>
                <c:pt idx="146">
                  <c:v>1.2649999999999999</c:v>
                </c:pt>
                <c:pt idx="147">
                  <c:v>0.438</c:v>
                </c:pt>
                <c:pt idx="148">
                  <c:v>0.97199999999999998</c:v>
                </c:pt>
                <c:pt idx="149">
                  <c:v>0.53300000000000003</c:v>
                </c:pt>
                <c:pt idx="150">
                  <c:v>1.05</c:v>
                </c:pt>
                <c:pt idx="151">
                  <c:v>1.3220000000000001</c:v>
                </c:pt>
                <c:pt idx="152">
                  <c:v>1.079</c:v>
                </c:pt>
                <c:pt idx="153">
                  <c:v>1.1419999999999999</c:v>
                </c:pt>
                <c:pt idx="154">
                  <c:v>0.8</c:v>
                </c:pt>
                <c:pt idx="155">
                  <c:v>0.41799999999999998</c:v>
                </c:pt>
                <c:pt idx="156">
                  <c:v>1.4590000000000001</c:v>
                </c:pt>
                <c:pt idx="157">
                  <c:v>0.91200000000000003</c:v>
                </c:pt>
                <c:pt idx="158">
                  <c:v>0.99399999999999999</c:v>
                </c:pt>
                <c:pt idx="159">
                  <c:v>1.0469999999999999</c:v>
                </c:pt>
                <c:pt idx="160">
                  <c:v>1.9390000000000001</c:v>
                </c:pt>
                <c:pt idx="161">
                  <c:v>1.0089999999999999</c:v>
                </c:pt>
                <c:pt idx="162">
                  <c:v>0.60399999999999998</c:v>
                </c:pt>
                <c:pt idx="163">
                  <c:v>0.70899999999999996</c:v>
                </c:pt>
                <c:pt idx="164">
                  <c:v>1.1279999999999999</c:v>
                </c:pt>
                <c:pt idx="165">
                  <c:v>0.64800000000000002</c:v>
                </c:pt>
                <c:pt idx="166">
                  <c:v>0.746</c:v>
                </c:pt>
                <c:pt idx="167">
                  <c:v>0.26300000000000001</c:v>
                </c:pt>
                <c:pt idx="168">
                  <c:v>0.90500000000000003</c:v>
                </c:pt>
                <c:pt idx="169">
                  <c:v>0.69399999999999995</c:v>
                </c:pt>
                <c:pt idx="170">
                  <c:v>0.97499999999999998</c:v>
                </c:pt>
                <c:pt idx="171">
                  <c:v>1.1240000000000001</c:v>
                </c:pt>
                <c:pt idx="172">
                  <c:v>1.2789999999999999</c:v>
                </c:pt>
                <c:pt idx="173">
                  <c:v>0.77500000000000002</c:v>
                </c:pt>
              </c:numCache>
            </c:numRef>
          </c:yVal>
          <c:smooth val="0"/>
          <c:extLst>
            <c:ext xmlns:c16="http://schemas.microsoft.com/office/drawing/2014/chart" uri="{C3380CC4-5D6E-409C-BE32-E72D297353CC}">
              <c16:uniqueId val="{00000007-B7D4-4910-81E0-495287FC6D41}"/>
            </c:ext>
          </c:extLst>
        </c:ser>
        <c:dLbls>
          <c:showLegendKey val="0"/>
          <c:showVal val="0"/>
          <c:showCatName val="0"/>
          <c:showSerName val="0"/>
          <c:showPercent val="0"/>
          <c:showBubbleSize val="0"/>
        </c:dLbls>
        <c:axId val="1815550223"/>
        <c:axId val="1815548143"/>
        <c:extLst>
          <c:ext xmlns:c15="http://schemas.microsoft.com/office/drawing/2012/chart" uri="{02D57815-91ED-43cb-92C2-25804820EDAC}">
            <c15:filteredScatterSeries>
              <c15:ser>
                <c:idx val="4"/>
                <c:order val="1"/>
                <c:tx>
                  <c:strRef>
                    <c:extLst>
                      <c:ext uri="{02D57815-91ED-43cb-92C2-25804820EDAC}">
                        <c15:formulaRef>
                          <c15:sqref>'FPN-WDI_Charts'!$I$15</c15:sqref>
                        </c15:formulaRef>
                      </c:ext>
                    </c:extLst>
                    <c:strCache>
                      <c:ptCount val="1"/>
                      <c:pt idx="0">
                        <c:v>Prevalence of moderate or severe food insecurity in the population (%) [SN.ITK.MSFI.ZS]</c:v>
                      </c:pt>
                    </c:strCache>
                  </c:strRef>
                </c:tx>
                <c:spPr>
                  <a:ln w="28575" cap="rnd">
                    <a:noFill/>
                    <a:round/>
                  </a:ln>
                  <a:effectLst/>
                </c:spPr>
                <c:marker>
                  <c:symbol val="circle"/>
                  <c:size val="5"/>
                  <c:spPr>
                    <a:solidFill>
                      <a:schemeClr val="accent5"/>
                    </a:solidFill>
                    <a:ln w="9525">
                      <a:solidFill>
                        <a:schemeClr val="accent5"/>
                      </a:solidFill>
                    </a:ln>
                    <a:effectLst/>
                  </c:spPr>
                </c:marker>
                <c:xVal>
                  <c:numRef>
                    <c:extLst>
                      <c:ex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c:ext uri="{02D57815-91ED-43cb-92C2-25804820EDAC}">
                        <c15:formulaRef>
                          <c15:sqref>'FPN-WDI_Charts'!$I$17:$I$190</c15:sqref>
                        </c15:formulaRef>
                      </c:ext>
                    </c:extLst>
                    <c:numCache>
                      <c:formatCode>General</c:formatCode>
                      <c:ptCount val="174"/>
                      <c:pt idx="0">
                        <c:v>38.6</c:v>
                      </c:pt>
                      <c:pt idx="1">
                        <c:v>19.7</c:v>
                      </c:pt>
                      <c:pt idx="5">
                        <c:v>32.299999999999997</c:v>
                      </c:pt>
                      <c:pt idx="6">
                        <c:v>17.100000000000001</c:v>
                      </c:pt>
                      <c:pt idx="8">
                        <c:v>12.7</c:v>
                      </c:pt>
                      <c:pt idx="9">
                        <c:v>4.4000000000000004</c:v>
                      </c:pt>
                      <c:pt idx="10">
                        <c:v>8.6</c:v>
                      </c:pt>
                      <c:pt idx="13">
                        <c:v>31.5</c:v>
                      </c:pt>
                      <c:pt idx="18">
                        <c:v>66.3</c:v>
                      </c:pt>
                      <c:pt idx="23">
                        <c:v>8.6999999999999993</c:v>
                      </c:pt>
                      <c:pt idx="24">
                        <c:v>53.4</c:v>
                      </c:pt>
                      <c:pt idx="25">
                        <c:v>21.8</c:v>
                      </c:pt>
                      <c:pt idx="28">
                        <c:v>12</c:v>
                      </c:pt>
                      <c:pt idx="29">
                        <c:v>42.9</c:v>
                      </c:pt>
                      <c:pt idx="31">
                        <c:v>37.700000000000003</c:v>
                      </c:pt>
                      <c:pt idx="32">
                        <c:v>44.9</c:v>
                      </c:pt>
                      <c:pt idx="33">
                        <c:v>58</c:v>
                      </c:pt>
                      <c:pt idx="34">
                        <c:v>5</c:v>
                      </c:pt>
                      <c:pt idx="38">
                        <c:v>13.7</c:v>
                      </c:pt>
                      <c:pt idx="43">
                        <c:v>87.9</c:v>
                      </c:pt>
                      <c:pt idx="44">
                        <c:v>13.7</c:v>
                      </c:pt>
                      <c:pt idx="45">
                        <c:v>37</c:v>
                      </c:pt>
                      <c:pt idx="46">
                        <c:v>7.8</c:v>
                      </c:pt>
                      <c:pt idx="49">
                        <c:v>3.9</c:v>
                      </c:pt>
                      <c:pt idx="50">
                        <c:v>5.4</c:v>
                      </c:pt>
                      <c:pt idx="54">
                        <c:v>26.2</c:v>
                      </c:pt>
                      <c:pt idx="55">
                        <c:v>33.1</c:v>
                      </c:pt>
                      <c:pt idx="56">
                        <c:v>41.6</c:v>
                      </c:pt>
                      <c:pt idx="58">
                        <c:v>8.1999999999999993</c:v>
                      </c:pt>
                      <c:pt idx="60">
                        <c:v>59.4</c:v>
                      </c:pt>
                      <c:pt idx="62">
                        <c:v>8.3000000000000007</c:v>
                      </c:pt>
                      <c:pt idx="63">
                        <c:v>6.3</c:v>
                      </c:pt>
                      <c:pt idx="65">
                        <c:v>52.7</c:v>
                      </c:pt>
                      <c:pt idx="66">
                        <c:v>3.6</c:v>
                      </c:pt>
                      <c:pt idx="67">
                        <c:v>43.8</c:v>
                      </c:pt>
                      <c:pt idx="68">
                        <c:v>16.600000000000001</c:v>
                      </c:pt>
                      <c:pt idx="69">
                        <c:v>23.6</c:v>
                      </c:pt>
                      <c:pt idx="70">
                        <c:v>74.099999999999994</c:v>
                      </c:pt>
                      <c:pt idx="71">
                        <c:v>61.7</c:v>
                      </c:pt>
                      <c:pt idx="74">
                        <c:v>41.1</c:v>
                      </c:pt>
                      <c:pt idx="76">
                        <c:v>8.8000000000000007</c:v>
                      </c:pt>
                      <c:pt idx="77">
                        <c:v>6.8</c:v>
                      </c:pt>
                      <c:pt idx="79">
                        <c:v>7.6</c:v>
                      </c:pt>
                      <c:pt idx="80">
                        <c:v>42.4</c:v>
                      </c:pt>
                      <c:pt idx="82">
                        <c:v>6.6</c:v>
                      </c:pt>
                      <c:pt idx="83">
                        <c:v>12.3</c:v>
                      </c:pt>
                      <c:pt idx="84">
                        <c:v>7.5</c:v>
                      </c:pt>
                      <c:pt idx="85">
                        <c:v>46.9</c:v>
                      </c:pt>
                      <c:pt idx="86">
                        <c:v>3.2</c:v>
                      </c:pt>
                      <c:pt idx="87">
                        <c:v>32.4</c:v>
                      </c:pt>
                      <c:pt idx="88">
                        <c:v>2.1</c:v>
                      </c:pt>
                      <c:pt idx="89">
                        <c:v>60.9</c:v>
                      </c:pt>
                      <c:pt idx="90">
                        <c:v>5.4</c:v>
                      </c:pt>
                      <c:pt idx="91">
                        <c:v>12.3</c:v>
                      </c:pt>
                      <c:pt idx="92">
                        <c:v>6.3</c:v>
                      </c:pt>
                      <c:pt idx="94">
                        <c:v>9.4</c:v>
                      </c:pt>
                      <c:pt idx="96">
                        <c:v>81</c:v>
                      </c:pt>
                      <c:pt idx="97">
                        <c:v>12.3</c:v>
                      </c:pt>
                      <c:pt idx="98">
                        <c:v>3.3</c:v>
                      </c:pt>
                      <c:pt idx="100">
                        <c:v>80.3</c:v>
                      </c:pt>
                      <c:pt idx="101">
                        <c:v>15.1</c:v>
                      </c:pt>
                      <c:pt idx="104">
                        <c:v>5.0999999999999996</c:v>
                      </c:pt>
                      <c:pt idx="105">
                        <c:v>32.299999999999997</c:v>
                      </c:pt>
                      <c:pt idx="106">
                        <c:v>18.5</c:v>
                      </c:pt>
                      <c:pt idx="107">
                        <c:v>23</c:v>
                      </c:pt>
                      <c:pt idx="108">
                        <c:v>24.6</c:v>
                      </c:pt>
                      <c:pt idx="109">
                        <c:v>27.1</c:v>
                      </c:pt>
                      <c:pt idx="110">
                        <c:v>12</c:v>
                      </c:pt>
                      <c:pt idx="112">
                        <c:v>26.1</c:v>
                      </c:pt>
                      <c:pt idx="113">
                        <c:v>68.400000000000006</c:v>
                      </c:pt>
                      <c:pt idx="115">
                        <c:v>55.3</c:v>
                      </c:pt>
                      <c:pt idx="116">
                        <c:v>31.6</c:v>
                      </c:pt>
                      <c:pt idx="117">
                        <c:v>5.0999999999999996</c:v>
                      </c:pt>
                      <c:pt idx="118">
                        <c:v>13.3</c:v>
                      </c:pt>
                      <c:pt idx="120">
                        <c:v>50</c:v>
                      </c:pt>
                      <c:pt idx="121">
                        <c:v>42.8</c:v>
                      </c:pt>
                      <c:pt idx="122">
                        <c:v>14.3</c:v>
                      </c:pt>
                      <c:pt idx="123">
                        <c:v>4.8</c:v>
                      </c:pt>
                      <c:pt idx="125">
                        <c:v>12.8</c:v>
                      </c:pt>
                      <c:pt idx="127">
                        <c:v>15.6</c:v>
                      </c:pt>
                      <c:pt idx="128">
                        <c:v>42.9</c:v>
                      </c:pt>
                      <c:pt idx="130">
                        <c:v>5.3</c:v>
                      </c:pt>
                      <c:pt idx="131">
                        <c:v>11.6</c:v>
                      </c:pt>
                      <c:pt idx="133">
                        <c:v>14.7</c:v>
                      </c:pt>
                      <c:pt idx="134">
                        <c:v>7.9</c:v>
                      </c:pt>
                      <c:pt idx="138">
                        <c:v>35.799999999999997</c:v>
                      </c:pt>
                      <c:pt idx="139">
                        <c:v>12.5</c:v>
                      </c:pt>
                      <c:pt idx="140">
                        <c:v>14.3</c:v>
                      </c:pt>
                      <c:pt idx="141">
                        <c:v>83</c:v>
                      </c:pt>
                      <c:pt idx="142">
                        <c:v>4.0999999999999996</c:v>
                      </c:pt>
                      <c:pt idx="144">
                        <c:v>5</c:v>
                      </c:pt>
                      <c:pt idx="145">
                        <c:v>11.2</c:v>
                      </c:pt>
                      <c:pt idx="147">
                        <c:v>7.5</c:v>
                      </c:pt>
                      <c:pt idx="148">
                        <c:v>6.5</c:v>
                      </c:pt>
                      <c:pt idx="149">
                        <c:v>21.1</c:v>
                      </c:pt>
                      <c:pt idx="150">
                        <c:v>22.2</c:v>
                      </c:pt>
                      <c:pt idx="151">
                        <c:v>33.299999999999997</c:v>
                      </c:pt>
                      <c:pt idx="152">
                        <c:v>46.4</c:v>
                      </c:pt>
                      <c:pt idx="154">
                        <c:v>5.4</c:v>
                      </c:pt>
                      <c:pt idx="155">
                        <c:v>3.1</c:v>
                      </c:pt>
                      <c:pt idx="158">
                        <c:v>56.6</c:v>
                      </c:pt>
                      <c:pt idx="159">
                        <c:v>24.8</c:v>
                      </c:pt>
                      <c:pt idx="160">
                        <c:v>61.8</c:v>
                      </c:pt>
                      <c:pt idx="162">
                        <c:v>20</c:v>
                      </c:pt>
                      <c:pt idx="165">
                        <c:v>74.8</c:v>
                      </c:pt>
                      <c:pt idx="167">
                        <c:v>5.6</c:v>
                      </c:pt>
                      <c:pt idx="168">
                        <c:v>8.9</c:v>
                      </c:pt>
                      <c:pt idx="169">
                        <c:v>25.1</c:v>
                      </c:pt>
                      <c:pt idx="170">
                        <c:v>6.2</c:v>
                      </c:pt>
                      <c:pt idx="171">
                        <c:v>26.3</c:v>
                      </c:pt>
                      <c:pt idx="172">
                        <c:v>52</c:v>
                      </c:pt>
                      <c:pt idx="173">
                        <c:v>67</c:v>
                      </c:pt>
                    </c:numCache>
                  </c:numRef>
                </c:yVal>
                <c:smooth val="0"/>
                <c:extLst>
                  <c:ext xmlns:c16="http://schemas.microsoft.com/office/drawing/2014/chart" uri="{C3380CC4-5D6E-409C-BE32-E72D297353CC}">
                    <c16:uniqueId val="{00000008-B7D4-4910-81E0-495287FC6D41}"/>
                  </c:ext>
                </c:extLst>
              </c15:ser>
            </c15:filteredScatterSeries>
          </c:ext>
        </c:extLst>
      </c:scatterChart>
      <c:valAx>
        <c:axId val="1815550223"/>
        <c:scaling>
          <c:logBase val="10"/>
          <c:orientation val="minMax"/>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GNI per capita at PPP prices in</a:t>
                </a:r>
                <a:r>
                  <a:rPr lang="en-US" baseline="0"/>
                  <a:t> </a:t>
                </a:r>
                <a:r>
                  <a:rPr lang="en-US"/>
                  <a:t>2017 dollars (log scale)</a:t>
                </a:r>
              </a:p>
            </c:rich>
          </c:tx>
          <c:layout>
            <c:manualLayout>
              <c:xMode val="edge"/>
              <c:yMode val="edge"/>
              <c:x val="0.21512295112966787"/>
              <c:y val="0.943377904687935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5548143"/>
        <c:crosses val="autoZero"/>
        <c:crossBetween val="midCat"/>
        <c:minorUnit val="100"/>
      </c:valAx>
      <c:valAx>
        <c:axId val="1815548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Cost per</a:t>
                </a:r>
                <a:r>
                  <a:rPr lang="en-US" baseline="0"/>
                  <a:t> day at PPP prices in 2017 </a:t>
                </a:r>
                <a:endParaRPr lang="en-US"/>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5550223"/>
        <c:crosses val="autoZero"/>
        <c:crossBetween val="midCat"/>
        <c:majorUnit val="1"/>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75402855622874243"/>
          <c:y val="0.42517361317789393"/>
          <c:w val="0.20626603230792118"/>
          <c:h val="0.493973158665839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Affordability of healthy diets and prevalence of food insecurity</a:t>
            </a:r>
            <a:r>
              <a:rPr lang="en-US" baseline="0"/>
              <a:t> in </a:t>
            </a:r>
            <a:r>
              <a:rPr lang="en-US"/>
              <a:t>2017</a:t>
            </a:r>
            <a:r>
              <a:rPr lang="en-US" baseline="0"/>
              <a:t> </a:t>
            </a:r>
            <a:endParaRPr lang="en-US"/>
          </a:p>
        </c:rich>
      </c:tx>
      <c:layout>
        <c:manualLayout>
          <c:xMode val="edge"/>
          <c:yMode val="edge"/>
          <c:x val="4.4406490179333895E-2"/>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720632543410454E-2"/>
          <c:y val="9.6682948696212967E-2"/>
          <c:w val="0.68767362292969869"/>
          <c:h val="0.77507133565050179"/>
        </c:manualLayout>
      </c:layout>
      <c:scatterChart>
        <c:scatterStyle val="lineMarker"/>
        <c:varyColors val="0"/>
        <c:ser>
          <c:idx val="4"/>
          <c:order val="1"/>
          <c:tx>
            <c:strRef>
              <c:f>'FPN-WDI_Charts'!$I$15</c:f>
              <c:strCache>
                <c:ptCount val="1"/>
                <c:pt idx="0">
                  <c:v>Prevalence of moderate or severe food insecurity in the population (%) [SN.ITK.MSFI.ZS]</c:v>
                </c:pt>
              </c:strCache>
              <c:extLst xmlns:c15="http://schemas.microsoft.com/office/drawing/2012/chart"/>
            </c:strRef>
          </c:tx>
          <c:spPr>
            <a:ln w="28575" cap="rnd">
              <a:noFill/>
              <a:round/>
            </a:ln>
            <a:effectLst/>
          </c:spPr>
          <c:marker>
            <c:symbol val="x"/>
            <c:size val="5"/>
            <c:spPr>
              <a:noFill/>
              <a:ln w="9525">
                <a:solidFill>
                  <a:srgbClr val="C00000"/>
                </a:solidFill>
              </a:ln>
              <a:effectLst/>
            </c:spPr>
          </c:marker>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extLst xmlns:c15="http://schemas.microsoft.com/office/drawing/2012/chart"/>
            </c:numRef>
          </c:xVal>
          <c:yVal>
            <c:numRef>
              <c:f>'FPN-WDI_Charts'!$I$17:$I$190</c:f>
              <c:numCache>
                <c:formatCode>General</c:formatCode>
                <c:ptCount val="174"/>
                <c:pt idx="0">
                  <c:v>38.6</c:v>
                </c:pt>
                <c:pt idx="1">
                  <c:v>19.7</c:v>
                </c:pt>
                <c:pt idx="5">
                  <c:v>32.299999999999997</c:v>
                </c:pt>
                <c:pt idx="6">
                  <c:v>17.100000000000001</c:v>
                </c:pt>
                <c:pt idx="8">
                  <c:v>12.7</c:v>
                </c:pt>
                <c:pt idx="9">
                  <c:v>4.4000000000000004</c:v>
                </c:pt>
                <c:pt idx="10">
                  <c:v>8.6</c:v>
                </c:pt>
                <c:pt idx="13">
                  <c:v>31.5</c:v>
                </c:pt>
                <c:pt idx="18">
                  <c:v>66.3</c:v>
                </c:pt>
                <c:pt idx="23">
                  <c:v>8.6999999999999993</c:v>
                </c:pt>
                <c:pt idx="24">
                  <c:v>53.4</c:v>
                </c:pt>
                <c:pt idx="25">
                  <c:v>21.8</c:v>
                </c:pt>
                <c:pt idx="28">
                  <c:v>12</c:v>
                </c:pt>
                <c:pt idx="29">
                  <c:v>42.9</c:v>
                </c:pt>
                <c:pt idx="31">
                  <c:v>37.700000000000003</c:v>
                </c:pt>
                <c:pt idx="32">
                  <c:v>44.9</c:v>
                </c:pt>
                <c:pt idx="33">
                  <c:v>58</c:v>
                </c:pt>
                <c:pt idx="34">
                  <c:v>5</c:v>
                </c:pt>
                <c:pt idx="38">
                  <c:v>13.7</c:v>
                </c:pt>
                <c:pt idx="43">
                  <c:v>87.9</c:v>
                </c:pt>
                <c:pt idx="44">
                  <c:v>13.7</c:v>
                </c:pt>
                <c:pt idx="45">
                  <c:v>37</c:v>
                </c:pt>
                <c:pt idx="46">
                  <c:v>7.8</c:v>
                </c:pt>
                <c:pt idx="49">
                  <c:v>3.9</c:v>
                </c:pt>
                <c:pt idx="50">
                  <c:v>5.4</c:v>
                </c:pt>
                <c:pt idx="54">
                  <c:v>26.2</c:v>
                </c:pt>
                <c:pt idx="55">
                  <c:v>33.1</c:v>
                </c:pt>
                <c:pt idx="56">
                  <c:v>41.6</c:v>
                </c:pt>
                <c:pt idx="58">
                  <c:v>8.1999999999999993</c:v>
                </c:pt>
                <c:pt idx="60">
                  <c:v>59.4</c:v>
                </c:pt>
                <c:pt idx="62">
                  <c:v>8.3000000000000007</c:v>
                </c:pt>
                <c:pt idx="63">
                  <c:v>6.3</c:v>
                </c:pt>
                <c:pt idx="65">
                  <c:v>52.7</c:v>
                </c:pt>
                <c:pt idx="66">
                  <c:v>3.6</c:v>
                </c:pt>
                <c:pt idx="67">
                  <c:v>43.8</c:v>
                </c:pt>
                <c:pt idx="68">
                  <c:v>16.600000000000001</c:v>
                </c:pt>
                <c:pt idx="69">
                  <c:v>23.6</c:v>
                </c:pt>
                <c:pt idx="70">
                  <c:v>74.099999999999994</c:v>
                </c:pt>
                <c:pt idx="71">
                  <c:v>61.7</c:v>
                </c:pt>
                <c:pt idx="74">
                  <c:v>41.1</c:v>
                </c:pt>
                <c:pt idx="76">
                  <c:v>8.8000000000000007</c:v>
                </c:pt>
                <c:pt idx="77">
                  <c:v>6.8</c:v>
                </c:pt>
                <c:pt idx="79">
                  <c:v>7.6</c:v>
                </c:pt>
                <c:pt idx="80">
                  <c:v>42.4</c:v>
                </c:pt>
                <c:pt idx="82">
                  <c:v>6.6</c:v>
                </c:pt>
                <c:pt idx="83">
                  <c:v>12.3</c:v>
                </c:pt>
                <c:pt idx="84">
                  <c:v>7.5</c:v>
                </c:pt>
                <c:pt idx="85">
                  <c:v>46.9</c:v>
                </c:pt>
                <c:pt idx="86">
                  <c:v>3.2</c:v>
                </c:pt>
                <c:pt idx="87">
                  <c:v>32.4</c:v>
                </c:pt>
                <c:pt idx="88">
                  <c:v>2.1</c:v>
                </c:pt>
                <c:pt idx="89">
                  <c:v>60.9</c:v>
                </c:pt>
                <c:pt idx="90">
                  <c:v>5.4</c:v>
                </c:pt>
                <c:pt idx="91">
                  <c:v>12.3</c:v>
                </c:pt>
                <c:pt idx="92">
                  <c:v>6.3</c:v>
                </c:pt>
                <c:pt idx="94">
                  <c:v>9.4</c:v>
                </c:pt>
                <c:pt idx="96">
                  <c:v>81</c:v>
                </c:pt>
                <c:pt idx="97">
                  <c:v>12.3</c:v>
                </c:pt>
                <c:pt idx="98">
                  <c:v>3.3</c:v>
                </c:pt>
                <c:pt idx="100">
                  <c:v>80.3</c:v>
                </c:pt>
                <c:pt idx="101">
                  <c:v>15.1</c:v>
                </c:pt>
                <c:pt idx="104">
                  <c:v>5.0999999999999996</c:v>
                </c:pt>
                <c:pt idx="105">
                  <c:v>32.299999999999997</c:v>
                </c:pt>
                <c:pt idx="106">
                  <c:v>18.5</c:v>
                </c:pt>
                <c:pt idx="107">
                  <c:v>23</c:v>
                </c:pt>
                <c:pt idx="108">
                  <c:v>24.6</c:v>
                </c:pt>
                <c:pt idx="109">
                  <c:v>27.1</c:v>
                </c:pt>
                <c:pt idx="110">
                  <c:v>12</c:v>
                </c:pt>
                <c:pt idx="112">
                  <c:v>26.1</c:v>
                </c:pt>
                <c:pt idx="113">
                  <c:v>68.400000000000006</c:v>
                </c:pt>
                <c:pt idx="115">
                  <c:v>55.3</c:v>
                </c:pt>
                <c:pt idx="116">
                  <c:v>31.6</c:v>
                </c:pt>
                <c:pt idx="117">
                  <c:v>5.0999999999999996</c:v>
                </c:pt>
                <c:pt idx="118">
                  <c:v>13.3</c:v>
                </c:pt>
                <c:pt idx="120">
                  <c:v>50</c:v>
                </c:pt>
                <c:pt idx="121">
                  <c:v>42.8</c:v>
                </c:pt>
                <c:pt idx="122">
                  <c:v>14.3</c:v>
                </c:pt>
                <c:pt idx="123">
                  <c:v>4.8</c:v>
                </c:pt>
                <c:pt idx="125">
                  <c:v>12.8</c:v>
                </c:pt>
                <c:pt idx="127">
                  <c:v>15.6</c:v>
                </c:pt>
                <c:pt idx="128">
                  <c:v>42.9</c:v>
                </c:pt>
                <c:pt idx="130">
                  <c:v>5.3</c:v>
                </c:pt>
                <c:pt idx="131">
                  <c:v>11.6</c:v>
                </c:pt>
                <c:pt idx="133">
                  <c:v>14.7</c:v>
                </c:pt>
                <c:pt idx="134">
                  <c:v>7.9</c:v>
                </c:pt>
                <c:pt idx="138">
                  <c:v>35.799999999999997</c:v>
                </c:pt>
                <c:pt idx="139">
                  <c:v>12.5</c:v>
                </c:pt>
                <c:pt idx="140">
                  <c:v>14.3</c:v>
                </c:pt>
                <c:pt idx="141">
                  <c:v>83</c:v>
                </c:pt>
                <c:pt idx="142">
                  <c:v>4.0999999999999996</c:v>
                </c:pt>
                <c:pt idx="144">
                  <c:v>5</c:v>
                </c:pt>
                <c:pt idx="145">
                  <c:v>11.2</c:v>
                </c:pt>
                <c:pt idx="147">
                  <c:v>7.5</c:v>
                </c:pt>
                <c:pt idx="148">
                  <c:v>6.5</c:v>
                </c:pt>
                <c:pt idx="149">
                  <c:v>21.1</c:v>
                </c:pt>
                <c:pt idx="150">
                  <c:v>22.2</c:v>
                </c:pt>
                <c:pt idx="151">
                  <c:v>33.299999999999997</c:v>
                </c:pt>
                <c:pt idx="152">
                  <c:v>46.4</c:v>
                </c:pt>
                <c:pt idx="154">
                  <c:v>5.4</c:v>
                </c:pt>
                <c:pt idx="155">
                  <c:v>3.1</c:v>
                </c:pt>
                <c:pt idx="158">
                  <c:v>56.6</c:v>
                </c:pt>
                <c:pt idx="159">
                  <c:v>24.8</c:v>
                </c:pt>
                <c:pt idx="160">
                  <c:v>61.8</c:v>
                </c:pt>
                <c:pt idx="162">
                  <c:v>20</c:v>
                </c:pt>
                <c:pt idx="165">
                  <c:v>74.8</c:v>
                </c:pt>
                <c:pt idx="167">
                  <c:v>5.6</c:v>
                </c:pt>
                <c:pt idx="168">
                  <c:v>8.9</c:v>
                </c:pt>
                <c:pt idx="169">
                  <c:v>25.1</c:v>
                </c:pt>
                <c:pt idx="170">
                  <c:v>6.2</c:v>
                </c:pt>
                <c:pt idx="171">
                  <c:v>26.3</c:v>
                </c:pt>
                <c:pt idx="172">
                  <c:v>52</c:v>
                </c:pt>
                <c:pt idx="173">
                  <c:v>67</c:v>
                </c:pt>
              </c:numCache>
              <c:extLst xmlns:c15="http://schemas.microsoft.com/office/drawing/2012/chart"/>
            </c:numRef>
          </c:yVal>
          <c:smooth val="0"/>
          <c:extLst>
            <c:ext xmlns:c16="http://schemas.microsoft.com/office/drawing/2014/chart" uri="{C3380CC4-5D6E-409C-BE32-E72D297353CC}">
              <c16:uniqueId val="{00000000-37CA-417B-B0E3-3017953F2B18}"/>
            </c:ext>
          </c:extLst>
        </c:ser>
        <c:ser>
          <c:idx val="5"/>
          <c:order val="5"/>
          <c:tx>
            <c:strRef>
              <c:f>'FPN-WDI_Charts'!$J$1</c:f>
              <c:strCache>
                <c:ptCount val="1"/>
                <c:pt idx="0">
                  <c:v>Percent of the population who cannot afford a healthy diet [CoHD_headcount]</c:v>
                </c:pt>
              </c:strCache>
            </c:strRef>
          </c:tx>
          <c:spPr>
            <a:ln w="25400" cap="rnd">
              <a:noFill/>
              <a:round/>
            </a:ln>
            <a:effectLst/>
          </c:spPr>
          <c:marker>
            <c:symbol val="circle"/>
            <c:size val="5"/>
            <c:spPr>
              <a:solidFill>
                <a:schemeClr val="accent1"/>
              </a:solidFill>
              <a:ln w="9525">
                <a:solidFill>
                  <a:schemeClr val="tx2"/>
                </a:solidFill>
              </a:ln>
              <a:effectLst/>
            </c:spPr>
          </c:marker>
          <c:xVal>
            <c:numRef>
              <c:f>'FPN-WDI_Charts'!$D$17:$D$190</c:f>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f>'FPN-WDI_Charts'!$J$17:$J$190</c:f>
              <c:numCache>
                <c:formatCode>General</c:formatCode>
                <c:ptCount val="174"/>
                <c:pt idx="0">
                  <c:v>37.799999999999997</c:v>
                </c:pt>
                <c:pt idx="1">
                  <c:v>35.200000000000003</c:v>
                </c:pt>
                <c:pt idx="2">
                  <c:v>92.9</c:v>
                </c:pt>
                <c:pt idx="5">
                  <c:v>11</c:v>
                </c:pt>
                <c:pt idx="6">
                  <c:v>40.9</c:v>
                </c:pt>
                <c:pt idx="8">
                  <c:v>0.7</c:v>
                </c:pt>
                <c:pt idx="9">
                  <c:v>0.6</c:v>
                </c:pt>
                <c:pt idx="10">
                  <c:v>0</c:v>
                </c:pt>
                <c:pt idx="13">
                  <c:v>77.400000000000006</c:v>
                </c:pt>
                <c:pt idx="15">
                  <c:v>0.8</c:v>
                </c:pt>
                <c:pt idx="16">
                  <c:v>0.3</c:v>
                </c:pt>
                <c:pt idx="17">
                  <c:v>39.4</c:v>
                </c:pt>
                <c:pt idx="18">
                  <c:v>90.7</c:v>
                </c:pt>
                <c:pt idx="20">
                  <c:v>57.6</c:v>
                </c:pt>
                <c:pt idx="21">
                  <c:v>30.2</c:v>
                </c:pt>
                <c:pt idx="23">
                  <c:v>4.5999999999999996</c:v>
                </c:pt>
                <c:pt idx="24">
                  <c:v>63.8</c:v>
                </c:pt>
                <c:pt idx="25">
                  <c:v>18.3</c:v>
                </c:pt>
                <c:pt idx="28">
                  <c:v>11.3</c:v>
                </c:pt>
                <c:pt idx="29">
                  <c:v>85.1</c:v>
                </c:pt>
                <c:pt idx="30">
                  <c:v>97.5</c:v>
                </c:pt>
                <c:pt idx="31">
                  <c:v>42.1</c:v>
                </c:pt>
                <c:pt idx="33">
                  <c:v>60.9</c:v>
                </c:pt>
                <c:pt idx="34">
                  <c:v>0.7</c:v>
                </c:pt>
                <c:pt idx="36">
                  <c:v>95.4</c:v>
                </c:pt>
                <c:pt idx="37">
                  <c:v>84.9</c:v>
                </c:pt>
                <c:pt idx="38">
                  <c:v>3.4</c:v>
                </c:pt>
                <c:pt idx="39">
                  <c:v>14.3</c:v>
                </c:pt>
                <c:pt idx="40">
                  <c:v>24.7</c:v>
                </c:pt>
                <c:pt idx="42">
                  <c:v>96.4</c:v>
                </c:pt>
                <c:pt idx="43">
                  <c:v>91.6</c:v>
                </c:pt>
                <c:pt idx="44">
                  <c:v>16.2</c:v>
                </c:pt>
                <c:pt idx="45">
                  <c:v>76.5</c:v>
                </c:pt>
                <c:pt idx="46">
                  <c:v>7.2</c:v>
                </c:pt>
                <c:pt idx="48">
                  <c:v>0.1</c:v>
                </c:pt>
                <c:pt idx="49">
                  <c:v>0.4</c:v>
                </c:pt>
                <c:pt idx="50">
                  <c:v>0.2</c:v>
                </c:pt>
                <c:pt idx="51">
                  <c:v>64.599999999999994</c:v>
                </c:pt>
                <c:pt idx="53">
                  <c:v>21.2</c:v>
                </c:pt>
                <c:pt idx="54">
                  <c:v>18.899999999999999</c:v>
                </c:pt>
                <c:pt idx="55">
                  <c:v>76.2</c:v>
                </c:pt>
                <c:pt idx="58">
                  <c:v>1</c:v>
                </c:pt>
                <c:pt idx="59">
                  <c:v>74.8</c:v>
                </c:pt>
                <c:pt idx="60">
                  <c:v>88.3</c:v>
                </c:pt>
                <c:pt idx="61">
                  <c:v>51.5</c:v>
                </c:pt>
                <c:pt idx="62">
                  <c:v>0.1</c:v>
                </c:pt>
                <c:pt idx="63">
                  <c:v>0.1</c:v>
                </c:pt>
                <c:pt idx="64">
                  <c:v>36</c:v>
                </c:pt>
                <c:pt idx="65">
                  <c:v>69.2</c:v>
                </c:pt>
                <c:pt idx="66">
                  <c:v>0.2</c:v>
                </c:pt>
                <c:pt idx="67">
                  <c:v>64.400000000000006</c:v>
                </c:pt>
                <c:pt idx="68">
                  <c:v>4.3</c:v>
                </c:pt>
                <c:pt idx="70">
                  <c:v>94.3</c:v>
                </c:pt>
                <c:pt idx="71">
                  <c:v>87.4</c:v>
                </c:pt>
                <c:pt idx="72">
                  <c:v>47.8</c:v>
                </c:pt>
                <c:pt idx="73">
                  <c:v>82.7</c:v>
                </c:pt>
                <c:pt idx="74">
                  <c:v>53.7</c:v>
                </c:pt>
                <c:pt idx="76">
                  <c:v>3.3</c:v>
                </c:pt>
                <c:pt idx="77">
                  <c:v>0</c:v>
                </c:pt>
                <c:pt idx="78">
                  <c:v>74.900000000000006</c:v>
                </c:pt>
                <c:pt idx="79">
                  <c:v>70.7</c:v>
                </c:pt>
                <c:pt idx="80">
                  <c:v>12</c:v>
                </c:pt>
                <c:pt idx="81">
                  <c:v>53.3</c:v>
                </c:pt>
                <c:pt idx="82">
                  <c:v>0.3</c:v>
                </c:pt>
                <c:pt idx="83">
                  <c:v>1.7</c:v>
                </c:pt>
                <c:pt idx="84">
                  <c:v>2.9</c:v>
                </c:pt>
                <c:pt idx="85">
                  <c:v>64.7</c:v>
                </c:pt>
                <c:pt idx="86">
                  <c:v>2.5</c:v>
                </c:pt>
                <c:pt idx="87">
                  <c:v>15.8</c:v>
                </c:pt>
                <c:pt idx="88">
                  <c:v>1.5</c:v>
                </c:pt>
                <c:pt idx="89">
                  <c:v>83.5</c:v>
                </c:pt>
                <c:pt idx="90">
                  <c:v>1.7</c:v>
                </c:pt>
                <c:pt idx="92">
                  <c:v>56.6</c:v>
                </c:pt>
                <c:pt idx="93">
                  <c:v>80.599999999999994</c:v>
                </c:pt>
                <c:pt idx="94">
                  <c:v>3.4</c:v>
                </c:pt>
                <c:pt idx="95">
                  <c:v>80.2</c:v>
                </c:pt>
                <c:pt idx="96">
                  <c:v>97.1</c:v>
                </c:pt>
                <c:pt idx="97">
                  <c:v>3.6</c:v>
                </c:pt>
                <c:pt idx="98">
                  <c:v>0.4</c:v>
                </c:pt>
                <c:pt idx="99">
                  <c:v>97.1</c:v>
                </c:pt>
                <c:pt idx="100">
                  <c:v>95.5</c:v>
                </c:pt>
                <c:pt idx="101">
                  <c:v>2.6</c:v>
                </c:pt>
                <c:pt idx="102">
                  <c:v>4.2</c:v>
                </c:pt>
                <c:pt idx="103">
                  <c:v>80.099999999999994</c:v>
                </c:pt>
                <c:pt idx="104">
                  <c:v>0.3</c:v>
                </c:pt>
                <c:pt idx="105">
                  <c:v>62.9</c:v>
                </c:pt>
                <c:pt idx="106">
                  <c:v>14.8</c:v>
                </c:pt>
                <c:pt idx="107">
                  <c:v>26.1</c:v>
                </c:pt>
                <c:pt idx="108">
                  <c:v>5.9</c:v>
                </c:pt>
                <c:pt idx="109">
                  <c:v>55.3</c:v>
                </c:pt>
                <c:pt idx="110">
                  <c:v>17.399999999999999</c:v>
                </c:pt>
                <c:pt idx="112">
                  <c:v>18.899999999999999</c:v>
                </c:pt>
                <c:pt idx="113">
                  <c:v>91.3</c:v>
                </c:pt>
                <c:pt idx="114">
                  <c:v>68.099999999999994</c:v>
                </c:pt>
                <c:pt idx="115">
                  <c:v>54.4</c:v>
                </c:pt>
                <c:pt idx="116">
                  <c:v>86.8</c:v>
                </c:pt>
                <c:pt idx="117">
                  <c:v>0.4</c:v>
                </c:pt>
                <c:pt idx="119">
                  <c:v>32.200000000000003</c:v>
                </c:pt>
                <c:pt idx="120">
                  <c:v>91.1</c:v>
                </c:pt>
                <c:pt idx="121">
                  <c:v>94.1</c:v>
                </c:pt>
                <c:pt idx="122">
                  <c:v>21.8</c:v>
                </c:pt>
                <c:pt idx="123">
                  <c:v>0.5</c:v>
                </c:pt>
                <c:pt idx="125">
                  <c:v>79.7</c:v>
                </c:pt>
                <c:pt idx="126">
                  <c:v>21.1</c:v>
                </c:pt>
                <c:pt idx="127">
                  <c:v>20.100000000000001</c:v>
                </c:pt>
                <c:pt idx="128">
                  <c:v>23.7</c:v>
                </c:pt>
                <c:pt idx="129">
                  <c:v>71</c:v>
                </c:pt>
                <c:pt idx="130">
                  <c:v>1</c:v>
                </c:pt>
                <c:pt idx="131">
                  <c:v>1.1000000000000001</c:v>
                </c:pt>
                <c:pt idx="133">
                  <c:v>11.9</c:v>
                </c:pt>
                <c:pt idx="134">
                  <c:v>4</c:v>
                </c:pt>
                <c:pt idx="135">
                  <c:v>89</c:v>
                </c:pt>
                <c:pt idx="136">
                  <c:v>84.4</c:v>
                </c:pt>
                <c:pt idx="138">
                  <c:v>53</c:v>
                </c:pt>
                <c:pt idx="139">
                  <c:v>29</c:v>
                </c:pt>
                <c:pt idx="140">
                  <c:v>8.8000000000000007</c:v>
                </c:pt>
                <c:pt idx="141">
                  <c:v>91.1</c:v>
                </c:pt>
                <c:pt idx="144">
                  <c:v>2</c:v>
                </c:pt>
                <c:pt idx="145">
                  <c:v>0.1</c:v>
                </c:pt>
                <c:pt idx="146">
                  <c:v>65.2</c:v>
                </c:pt>
                <c:pt idx="147">
                  <c:v>1.9</c:v>
                </c:pt>
                <c:pt idx="148">
                  <c:v>52.3</c:v>
                </c:pt>
                <c:pt idx="150">
                  <c:v>20.2</c:v>
                </c:pt>
                <c:pt idx="152">
                  <c:v>86.3</c:v>
                </c:pt>
                <c:pt idx="153">
                  <c:v>57.6</c:v>
                </c:pt>
                <c:pt idx="154">
                  <c:v>0.5</c:v>
                </c:pt>
                <c:pt idx="155">
                  <c:v>0</c:v>
                </c:pt>
                <c:pt idx="156">
                  <c:v>0.2</c:v>
                </c:pt>
                <c:pt idx="157">
                  <c:v>42.9</c:v>
                </c:pt>
                <c:pt idx="158">
                  <c:v>88.7</c:v>
                </c:pt>
                <c:pt idx="159">
                  <c:v>17.5</c:v>
                </c:pt>
                <c:pt idx="161">
                  <c:v>10.7</c:v>
                </c:pt>
                <c:pt idx="162">
                  <c:v>21.8</c:v>
                </c:pt>
                <c:pt idx="163">
                  <c:v>6.9</c:v>
                </c:pt>
                <c:pt idx="165">
                  <c:v>84.8</c:v>
                </c:pt>
                <c:pt idx="166">
                  <c:v>0</c:v>
                </c:pt>
                <c:pt idx="167">
                  <c:v>0.5</c:v>
                </c:pt>
                <c:pt idx="168">
                  <c:v>2</c:v>
                </c:pt>
                <c:pt idx="169">
                  <c:v>2.7</c:v>
                </c:pt>
                <c:pt idx="170">
                  <c:v>32.4</c:v>
                </c:pt>
                <c:pt idx="171">
                  <c:v>25.4</c:v>
                </c:pt>
                <c:pt idx="172">
                  <c:v>87.6</c:v>
                </c:pt>
                <c:pt idx="173">
                  <c:v>84.1</c:v>
                </c:pt>
              </c:numCache>
            </c:numRef>
          </c:yVal>
          <c:smooth val="0"/>
          <c:extLst>
            <c:ext xmlns:c16="http://schemas.microsoft.com/office/drawing/2014/chart" uri="{C3380CC4-5D6E-409C-BE32-E72D297353CC}">
              <c16:uniqueId val="{00000001-37CA-417B-B0E3-3017953F2B18}"/>
            </c:ext>
          </c:extLst>
        </c:ser>
        <c:dLbls>
          <c:showLegendKey val="0"/>
          <c:showVal val="0"/>
          <c:showCatName val="0"/>
          <c:showSerName val="0"/>
          <c:showPercent val="0"/>
          <c:showBubbleSize val="0"/>
        </c:dLbls>
        <c:axId val="1815550223"/>
        <c:axId val="1815548143"/>
        <c:extLst>
          <c:ext xmlns:c15="http://schemas.microsoft.com/office/drawing/2012/chart" uri="{02D57815-91ED-43cb-92C2-25804820EDAC}">
            <c15:filteredScatterSeries>
              <c15:ser>
                <c:idx val="3"/>
                <c:order val="0"/>
                <c:tx>
                  <c:strRef>
                    <c:extLst>
                      <c:ext uri="{02D57815-91ED-43cb-92C2-25804820EDAC}">
                        <c15:formulaRef>
                          <c15:sqref>'FPN-WDI_Charts'!$H$15</c15:sqref>
                        </c15:formulaRef>
                      </c:ext>
                    </c:extLst>
                    <c:strCache>
                      <c:ptCount val="1"/>
                      <c:pt idx="0">
                        <c:v>Food expenditures (FoodExp)</c:v>
                      </c:pt>
                    </c:strCache>
                  </c:strRef>
                </c:tx>
                <c:spPr>
                  <a:ln w="28575" cap="rnd">
                    <a:noFill/>
                    <a:round/>
                  </a:ln>
                  <a:effectLst/>
                </c:spPr>
                <c:marker>
                  <c:symbol val="star"/>
                  <c:size val="5"/>
                  <c:spPr>
                    <a:noFill/>
                    <a:ln w="9525">
                      <a:solidFill>
                        <a:schemeClr val="tx1"/>
                      </a:solidFill>
                    </a:ln>
                    <a:effectLst/>
                  </c:spPr>
                </c:marker>
                <c:trendline>
                  <c:spPr>
                    <a:ln w="19050" cap="rnd">
                      <a:solidFill>
                        <a:schemeClr val="tx1"/>
                      </a:solidFill>
                      <a:prstDash val="sysDash"/>
                    </a:ln>
                    <a:effectLst/>
                  </c:spPr>
                  <c:trendlineType val="log"/>
                  <c:dispRSqr val="0"/>
                  <c:dispEq val="0"/>
                </c:trendline>
                <c:xVal>
                  <c:numRef>
                    <c:extLst>
                      <c:ex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c:ext uri="{02D57815-91ED-43cb-92C2-25804820EDAC}">
                        <c15:formulaRef>
                          <c15:sqref>'FPN-WDI_Charts'!$H$17:$H$190</c15:sqref>
                        </c15:formulaRef>
                      </c:ext>
                    </c:extLst>
                    <c:numCache>
                      <c:formatCode>0.000</c:formatCode>
                      <c:ptCount val="174"/>
                      <c:pt idx="0">
                        <c:v>9.2948717948717938</c:v>
                      </c:pt>
                      <c:pt idx="1">
                        <c:v>6.2338709677419359</c:v>
                      </c:pt>
                      <c:pt idx="2">
                        <c:v>4.4539682539682541</c:v>
                      </c:pt>
                      <c:pt idx="3">
                        <c:v>6.443349753694581</c:v>
                      </c:pt>
                      <c:pt idx="4">
                        <c:v>5.362068965517242</c:v>
                      </c:pt>
                      <c:pt idx="5">
                        <c:v>8.4675324675324681</c:v>
                      </c:pt>
                      <c:pt idx="6">
                        <c:v>11.511363636363637</c:v>
                      </c:pt>
                      <c:pt idx="7">
                        <c:v>4.7280334728033466</c:v>
                      </c:pt>
                      <c:pt idx="8">
                        <c:v>6.822222222222222</c:v>
                      </c:pt>
                      <c:pt idx="9">
                        <c:v>7.0612244897959178</c:v>
                      </c:pt>
                      <c:pt idx="10">
                        <c:v>8.1340206185567006</c:v>
                      </c:pt>
                      <c:pt idx="11">
                        <c:v>6.2071005917159754</c:v>
                      </c:pt>
                      <c:pt idx="12">
                        <c:v>6.8869565217391306</c:v>
                      </c:pt>
                      <c:pt idx="13">
                        <c:v>4.4413793103448276</c:v>
                      </c:pt>
                      <c:pt idx="14">
                        <c:v>4.1100917431192663</c:v>
                      </c:pt>
                      <c:pt idx="15">
                        <c:v>8.4210526315789469</c:v>
                      </c:pt>
                      <c:pt idx="16">
                        <c:v>8.21875</c:v>
                      </c:pt>
                      <c:pt idx="17">
                        <c:v>2.4511930585683293</c:v>
                      </c:pt>
                      <c:pt idx="18">
                        <c:v>2.0632911392405062</c:v>
                      </c:pt>
                      <c:pt idx="19">
                        <c:v>10.567307692307693</c:v>
                      </c:pt>
                      <c:pt idx="20">
                        <c:v>5.8166666666666664</c:v>
                      </c:pt>
                      <c:pt idx="21">
                        <c:v>5.6899224806201545</c:v>
                      </c:pt>
                      <c:pt idx="22">
                        <c:v>3.3155555555555556</c:v>
                      </c:pt>
                      <c:pt idx="23">
                        <c:v>7.9425287356321839</c:v>
                      </c:pt>
                      <c:pt idx="24">
                        <c:v>13.289473684210527</c:v>
                      </c:pt>
                      <c:pt idx="25">
                        <c:v>4.4397905759162306</c:v>
                      </c:pt>
                      <c:pt idx="26">
                        <c:v>9.0346820809248563</c:v>
                      </c:pt>
                      <c:pt idx="27">
                        <c:v>5.3286713286713292</c:v>
                      </c:pt>
                      <c:pt idx="28">
                        <c:v>6.5454545454545459</c:v>
                      </c:pt>
                      <c:pt idx="29">
                        <c:v>1.5900277008310248</c:v>
                      </c:pt>
                      <c:pt idx="30">
                        <c:v>0.87623762376237613</c:v>
                      </c:pt>
                      <c:pt idx="31">
                        <c:v>4.4604316546762588</c:v>
                      </c:pt>
                      <c:pt idx="32">
                        <c:v>3.87890625</c:v>
                      </c:pt>
                      <c:pt idx="33">
                        <c:v>2.3220779220779222</c:v>
                      </c:pt>
                      <c:pt idx="34">
                        <c:v>6.3490566037735858</c:v>
                      </c:pt>
                      <c:pt idx="35">
                        <c:v>6.2571428571428571</c:v>
                      </c:pt>
                      <c:pt idx="36">
                        <c:v>1.2405832320777643</c:v>
                      </c:pt>
                      <c:pt idx="37">
                        <c:v>1.9424657534246574</c:v>
                      </c:pt>
                      <c:pt idx="38">
                        <c:v>6.1923076923076925</c:v>
                      </c:pt>
                      <c:pt idx="39">
                        <c:v>2.7532467532467533</c:v>
                      </c:pt>
                      <c:pt idx="40">
                        <c:v>4.4439461883408073</c:v>
                      </c:pt>
                      <c:pt idx="41">
                        <c:v>3.7070707070707072</c:v>
                      </c:pt>
                      <c:pt idx="42">
                        <c:v>1.5555555555555558</c:v>
                      </c:pt>
                      <c:pt idx="43">
                        <c:v>2.1982182628062361</c:v>
                      </c:pt>
                      <c:pt idx="44">
                        <c:v>6.1582278481012658</c:v>
                      </c:pt>
                      <c:pt idx="45">
                        <c:v>3.1589147286821704</c:v>
                      </c:pt>
                      <c:pt idx="46">
                        <c:v>8.6103896103896105</c:v>
                      </c:pt>
                      <c:pt idx="47">
                        <c:v>5.2155963302752291</c:v>
                      </c:pt>
                      <c:pt idx="48">
                        <c:v>6.0736842105263156</c:v>
                      </c:pt>
                      <c:pt idx="49">
                        <c:v>7.6034482758620685</c:v>
                      </c:pt>
                      <c:pt idx="50">
                        <c:v>6.8181818181818183</c:v>
                      </c:pt>
                      <c:pt idx="51">
                        <c:v>2.3968871595330739</c:v>
                      </c:pt>
                      <c:pt idx="52">
                        <c:v>4.5924528301886793</c:v>
                      </c:pt>
                      <c:pt idx="53">
                        <c:v>7.7697368421052637</c:v>
                      </c:pt>
                      <c:pt idx="54">
                        <c:v>4.2929936305732488</c:v>
                      </c:pt>
                      <c:pt idx="55">
                        <c:v>12.048780487804878</c:v>
                      </c:pt>
                      <c:pt idx="56">
                        <c:v>5.3874538745387452</c:v>
                      </c:pt>
                      <c:pt idx="57">
                        <c:v>9.6</c:v>
                      </c:pt>
                      <c:pt idx="58">
                        <c:v>8.36</c:v>
                      </c:pt>
                      <c:pt idx="59">
                        <c:v>6.0849673202614385</c:v>
                      </c:pt>
                      <c:pt idx="60">
                        <c:v>1.4192913385826771</c:v>
                      </c:pt>
                      <c:pt idx="61">
                        <c:v>7.7181818181818178</c:v>
                      </c:pt>
                      <c:pt idx="62">
                        <c:v>7.1794871794871797</c:v>
                      </c:pt>
                      <c:pt idx="63">
                        <c:v>7.875</c:v>
                      </c:pt>
                      <c:pt idx="64">
                        <c:v>4.3454545454545457</c:v>
                      </c:pt>
                      <c:pt idx="65">
                        <c:v>2.5205128205128204</c:v>
                      </c:pt>
                      <c:pt idx="66">
                        <c:v>7.2777777777777786</c:v>
                      </c:pt>
                      <c:pt idx="67">
                        <c:v>1.6447105788423153</c:v>
                      </c:pt>
                      <c:pt idx="68">
                        <c:v>8.8421052631578956</c:v>
                      </c:pt>
                      <c:pt idx="69">
                        <c:v>8.0484848484848488</c:v>
                      </c:pt>
                      <c:pt idx="70">
                        <c:v>3.6747967479674797</c:v>
                      </c:pt>
                      <c:pt idx="71">
                        <c:v>3.5440613026819925</c:v>
                      </c:pt>
                      <c:pt idx="72">
                        <c:v>3.9297297297297296</c:v>
                      </c:pt>
                      <c:pt idx="73">
                        <c:v>2.664233576642336</c:v>
                      </c:pt>
                      <c:pt idx="74">
                        <c:v>3.5153374233128831</c:v>
                      </c:pt>
                      <c:pt idx="75">
                        <c:v>11.35</c:v>
                      </c:pt>
                      <c:pt idx="76">
                        <c:v>6.6769230769230763</c:v>
                      </c:pt>
                      <c:pt idx="77">
                        <c:v>9</c:v>
                      </c:pt>
                      <c:pt idx="78">
                        <c:v>2.8795620437956204</c:v>
                      </c:pt>
                      <c:pt idx="79">
                        <c:v>4.8851674641148319</c:v>
                      </c:pt>
                      <c:pt idx="80">
                        <c:v>3.9954128440366974</c:v>
                      </c:pt>
                      <c:pt idx="81">
                        <c:v>4.66</c:v>
                      </c:pt>
                      <c:pt idx="82">
                        <c:v>4.8965517241379306</c:v>
                      </c:pt>
                      <c:pt idx="83">
                        <c:v>8.112903225806452</c:v>
                      </c:pt>
                      <c:pt idx="84">
                        <c:v>8.9142857142857128</c:v>
                      </c:pt>
                      <c:pt idx="85">
                        <c:v>6.5064102564102555</c:v>
                      </c:pt>
                      <c:pt idx="86">
                        <c:v>8.6239067055393583</c:v>
                      </c:pt>
                      <c:pt idx="87">
                        <c:v>4.6594202898550723</c:v>
                      </c:pt>
                      <c:pt idx="88">
                        <c:v>8.4805194805194812</c:v>
                      </c:pt>
                      <c:pt idx="89">
                        <c:v>3.6009389671361505</c:v>
                      </c:pt>
                      <c:pt idx="90">
                        <c:v>5.1860465116279073</c:v>
                      </c:pt>
                      <c:pt idx="91">
                        <c:v>6.3148148148148158</c:v>
                      </c:pt>
                      <c:pt idx="92">
                        <c:v>4.3863636363636358</c:v>
                      </c:pt>
                      <c:pt idx="93">
                        <c:v>4.2339181286549703</c:v>
                      </c:pt>
                      <c:pt idx="94">
                        <c:v>7.3666666666666671</c:v>
                      </c:pt>
                      <c:pt idx="95">
                        <c:v>2.5762711864406782</c:v>
                      </c:pt>
                      <c:pt idx="96">
                        <c:v>0.76216640502354782</c:v>
                      </c:pt>
                      <c:pt idx="97">
                        <c:v>11.477272727272728</c:v>
                      </c:pt>
                      <c:pt idx="98">
                        <c:v>8.375</c:v>
                      </c:pt>
                      <c:pt idx="99">
                        <c:v>1.8350340136054422</c:v>
                      </c:pt>
                      <c:pt idx="100">
                        <c:v>1.3013698630136985</c:v>
                      </c:pt>
                      <c:pt idx="101">
                        <c:v>8.7403846153846168</c:v>
                      </c:pt>
                      <c:pt idx="102">
                        <c:v>2.9172413793103451</c:v>
                      </c:pt>
                      <c:pt idx="103">
                        <c:v>2.5751072961373387</c:v>
                      </c:pt>
                      <c:pt idx="104">
                        <c:v>6.7981651376146788</c:v>
                      </c:pt>
                      <c:pt idx="105">
                        <c:v>3.3346007604562735</c:v>
                      </c:pt>
                      <c:pt idx="106">
                        <c:v>10.435897435897434</c:v>
                      </c:pt>
                      <c:pt idx="107">
                        <c:v>7.8414634146341466</c:v>
                      </c:pt>
                      <c:pt idx="108">
                        <c:v>6.9137931034482758</c:v>
                      </c:pt>
                      <c:pt idx="109">
                        <c:v>4.6437499999999998</c:v>
                      </c:pt>
                      <c:pt idx="110">
                        <c:v>11.02</c:v>
                      </c:pt>
                      <c:pt idx="111">
                        <c:v>6.2207207207207205</c:v>
                      </c:pt>
                      <c:pt idx="112">
                        <c:v>4.2222222222222223</c:v>
                      </c:pt>
                      <c:pt idx="113">
                        <c:v>1.569672131147541</c:v>
                      </c:pt>
                      <c:pt idx="114">
                        <c:v>3.5826771653543306</c:v>
                      </c:pt>
                      <c:pt idx="115">
                        <c:v>3.3190789473684208</c:v>
                      </c:pt>
                      <c:pt idx="116">
                        <c:v>3.9011857707509883</c:v>
                      </c:pt>
                      <c:pt idx="117">
                        <c:v>6.9069767441860463</c:v>
                      </c:pt>
                      <c:pt idx="118">
                        <c:v>8.4310344827586192</c:v>
                      </c:pt>
                      <c:pt idx="119">
                        <c:v>3.4109263657957243</c:v>
                      </c:pt>
                      <c:pt idx="120">
                        <c:v>0.70126874279123408</c:v>
                      </c:pt>
                      <c:pt idx="121">
                        <c:v>5.9059829059829054</c:v>
                      </c:pt>
                      <c:pt idx="122">
                        <c:v>7.6041666666666661</c:v>
                      </c:pt>
                      <c:pt idx="123">
                        <c:v>7.4800000000000013</c:v>
                      </c:pt>
                      <c:pt idx="124">
                        <c:v>7.2500000000000009</c:v>
                      </c:pt>
                      <c:pt idx="125">
                        <c:v>3.6746411483253589</c:v>
                      </c:pt>
                      <c:pt idx="126">
                        <c:v>8.1739130434782599</c:v>
                      </c:pt>
                      <c:pt idx="127">
                        <c:v>5.8641975308641969</c:v>
                      </c:pt>
                      <c:pt idx="128">
                        <c:v>4.42512077294686</c:v>
                      </c:pt>
                      <c:pt idx="129">
                        <c:v>6.5795454545454541</c:v>
                      </c:pt>
                      <c:pt idx="130">
                        <c:v>7.6470588235294121</c:v>
                      </c:pt>
                      <c:pt idx="131">
                        <c:v>8.9565217391304337</c:v>
                      </c:pt>
                      <c:pt idx="132">
                        <c:v>5.101694915254237</c:v>
                      </c:pt>
                      <c:pt idx="133">
                        <c:v>10.630434782608695</c:v>
                      </c:pt>
                      <c:pt idx="134">
                        <c:v>9.1818181818181817</c:v>
                      </c:pt>
                      <c:pt idx="135">
                        <c:v>1.44234404536862</c:v>
                      </c:pt>
                      <c:pt idx="136">
                        <c:v>4.6910994764397902</c:v>
                      </c:pt>
                      <c:pt idx="137">
                        <c:v>10.511904761904761</c:v>
                      </c:pt>
                      <c:pt idx="138">
                        <c:v>3.2391304347826084</c:v>
                      </c:pt>
                      <c:pt idx="139">
                        <c:v>6.677777777777778</c:v>
                      </c:pt>
                      <c:pt idx="140">
                        <c:v>4.953125</c:v>
                      </c:pt>
                      <c:pt idx="141">
                        <c:v>2.1468048359240073</c:v>
                      </c:pt>
                      <c:pt idx="142">
                        <c:v>5.0743243243243246</c:v>
                      </c:pt>
                      <c:pt idx="143">
                        <c:v>5.3595238095238091</c:v>
                      </c:pt>
                      <c:pt idx="144">
                        <c:v>6.9807692307692308</c:v>
                      </c:pt>
                      <c:pt idx="145">
                        <c:v>7.1147540983606561</c:v>
                      </c:pt>
                      <c:pt idx="146">
                        <c:v>4.3174061433447095</c:v>
                      </c:pt>
                      <c:pt idx="147">
                        <c:v>7.3000000000000007</c:v>
                      </c:pt>
                      <c:pt idx="148">
                        <c:v>5.5227272727272725</c:v>
                      </c:pt>
                      <c:pt idx="149">
                        <c:v>6.5</c:v>
                      </c:pt>
                      <c:pt idx="150">
                        <c:v>1.7766497461928936</c:v>
                      </c:pt>
                      <c:pt idx="151">
                        <c:v>5.2669322709163353</c:v>
                      </c:pt>
                      <c:pt idx="152">
                        <c:v>4.4586776859504136</c:v>
                      </c:pt>
                      <c:pt idx="153">
                        <c:v>8.2158273381294951</c:v>
                      </c:pt>
                      <c:pt idx="154">
                        <c:v>7.4074074074074083</c:v>
                      </c:pt>
                      <c:pt idx="155">
                        <c:v>7.6</c:v>
                      </c:pt>
                      <c:pt idx="156">
                        <c:v>9.3525641025641022</c:v>
                      </c:pt>
                      <c:pt idx="157">
                        <c:v>2.5193370165745859</c:v>
                      </c:pt>
                      <c:pt idx="158">
                        <c:v>2.6577540106951871</c:v>
                      </c:pt>
                      <c:pt idx="159">
                        <c:v>6.0520231213872835</c:v>
                      </c:pt>
                      <c:pt idx="160">
                        <c:v>1.3465277777777778</c:v>
                      </c:pt>
                      <c:pt idx="161">
                        <c:v>7.8217054263565879</c:v>
                      </c:pt>
                      <c:pt idx="162">
                        <c:v>5.4414414414414409</c:v>
                      </c:pt>
                      <c:pt idx="163">
                        <c:v>7.3854166666666661</c:v>
                      </c:pt>
                      <c:pt idx="164">
                        <c:v>3.5583596214511037</c:v>
                      </c:pt>
                      <c:pt idx="165">
                        <c:v>1.5211267605633805</c:v>
                      </c:pt>
                      <c:pt idx="166">
                        <c:v>7.3861386138613856</c:v>
                      </c:pt>
                      <c:pt idx="167">
                        <c:v>5.3673469387755102</c:v>
                      </c:pt>
                      <c:pt idx="168">
                        <c:v>7.0155038759689923</c:v>
                      </c:pt>
                      <c:pt idx="169">
                        <c:v>7.3829787234042552</c:v>
                      </c:pt>
                      <c:pt idx="170">
                        <c:v>3.4090909090909092</c:v>
                      </c:pt>
                      <c:pt idx="171">
                        <c:v>3.9577464788732404</c:v>
                      </c:pt>
                      <c:pt idx="172">
                        <c:v>1.6940397350993377</c:v>
                      </c:pt>
                      <c:pt idx="173">
                        <c:v>2.259475218658892</c:v>
                      </c:pt>
                    </c:numCache>
                  </c:numRef>
                </c:yVal>
                <c:smooth val="0"/>
                <c:extLst>
                  <c:ext xmlns:c16="http://schemas.microsoft.com/office/drawing/2014/chart" uri="{C3380CC4-5D6E-409C-BE32-E72D297353CC}">
                    <c16:uniqueId val="{00000003-37CA-417B-B0E3-3017953F2B18}"/>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'FPN-WDI_Charts'!$G$15</c15:sqref>
                        </c15:formulaRef>
                      </c:ext>
                    </c:extLst>
                    <c:strCache>
                      <c:ptCount val="1"/>
                      <c:pt idx="0">
                        <c:v>Cost of a healthy diet [CoHD]</c:v>
                      </c:pt>
                    </c:strCache>
                  </c:strRef>
                </c:tx>
                <c:spPr>
                  <a:ln w="28575" cap="rnd">
                    <a:noFill/>
                    <a:round/>
                  </a:ln>
                  <a:effectLst/>
                </c:spPr>
                <c:marker>
                  <c:symbol val="square"/>
                  <c:size val="5"/>
                  <c:spPr>
                    <a:solidFill>
                      <a:schemeClr val="accent1">
                        <a:alpha val="50000"/>
                      </a:schemeClr>
                    </a:solidFill>
                    <a:ln w="12700">
                      <a:solidFill>
                        <a:srgbClr val="0070C0"/>
                      </a:solidFill>
                    </a:ln>
                    <a:effectLst/>
                  </c:spPr>
                </c:marker>
                <c:trendline>
                  <c:spPr>
                    <a:ln w="19050" cap="rnd">
                      <a:solidFill>
                        <a:schemeClr val="tx2">
                          <a:lumMod val="60000"/>
                          <a:lumOff val="40000"/>
                        </a:schemeClr>
                      </a:solidFill>
                      <a:prstDash val="solid"/>
                    </a:ln>
                    <a:effectLst/>
                  </c:spPr>
                  <c:trendlineType val="log"/>
                  <c:dispRSqr val="0"/>
                  <c:dispEq val="0"/>
                </c:trendline>
                <c:xVal>
                  <c:numRef>
                    <c:extLst xmlns:c15="http://schemas.microsoft.com/office/drawing/2012/chart">
                      <c:ext xmlns:c15="http://schemas.microsoft.com/office/drawing/2012/char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xmlns:c15="http://schemas.microsoft.com/office/drawing/2012/chart">
                      <c:ext xmlns:c15="http://schemas.microsoft.com/office/drawing/2012/chart" uri="{02D57815-91ED-43cb-92C2-25804820EDAC}">
                        <c15:formulaRef>
                          <c15:sqref>'FPN-WDI_Charts'!$G$17:$G$190</c15:sqref>
                        </c15:formulaRef>
                      </c:ext>
                    </c:extLst>
                    <c:numCache>
                      <c:formatCode>General</c:formatCode>
                      <c:ptCount val="174"/>
                      <c:pt idx="0">
                        <c:v>3.952</c:v>
                      </c:pt>
                      <c:pt idx="1">
                        <c:v>3.7629999999999999</c:v>
                      </c:pt>
                      <c:pt idx="2">
                        <c:v>4.327</c:v>
                      </c:pt>
                      <c:pt idx="3">
                        <c:v>3.7170000000000001</c:v>
                      </c:pt>
                      <c:pt idx="4">
                        <c:v>4.1120000000000001</c:v>
                      </c:pt>
                      <c:pt idx="5">
                        <c:v>3.3410000000000002</c:v>
                      </c:pt>
                      <c:pt idx="6">
                        <c:v>3.0960000000000001</c:v>
                      </c:pt>
                      <c:pt idx="7">
                        <c:v>3.4180000000000001</c:v>
                      </c:pt>
                      <c:pt idx="8">
                        <c:v>2.2589999999999999</c:v>
                      </c:pt>
                      <c:pt idx="9">
                        <c:v>2.7719999999999998</c:v>
                      </c:pt>
                      <c:pt idx="10">
                        <c:v>2.3479999999999999</c:v>
                      </c:pt>
                      <c:pt idx="11">
                        <c:v>4.2759999999999998</c:v>
                      </c:pt>
                      <c:pt idx="12">
                        <c:v>3.379</c:v>
                      </c:pt>
                      <c:pt idx="13">
                        <c:v>2.8820000000000001</c:v>
                      </c:pt>
                      <c:pt idx="15">
                        <c:v>3.177</c:v>
                      </c:pt>
                      <c:pt idx="16">
                        <c:v>2.8620000000000001</c:v>
                      </c:pt>
                      <c:pt idx="17">
                        <c:v>2.476</c:v>
                      </c:pt>
                      <c:pt idx="18">
                        <c:v>3.55</c:v>
                      </c:pt>
                      <c:pt idx="19">
                        <c:v>4.0720000000000001</c:v>
                      </c:pt>
                      <c:pt idx="20">
                        <c:v>4.383</c:v>
                      </c:pt>
                      <c:pt idx="21">
                        <c:v>3.5510000000000002</c:v>
                      </c:pt>
                      <c:pt idx="23">
                        <c:v>3.847</c:v>
                      </c:pt>
                      <c:pt idx="24">
                        <c:v>3.6219999999999999</c:v>
                      </c:pt>
                      <c:pt idx="25">
                        <c:v>2.8090000000000002</c:v>
                      </c:pt>
                      <c:pt idx="26">
                        <c:v>3.2349999999999999</c:v>
                      </c:pt>
                      <c:pt idx="27">
                        <c:v>4.1260000000000003</c:v>
                      </c:pt>
                      <c:pt idx="28">
                        <c:v>3.78</c:v>
                      </c:pt>
                      <c:pt idx="29">
                        <c:v>3.173</c:v>
                      </c:pt>
                      <c:pt idx="30">
                        <c:v>2.988</c:v>
                      </c:pt>
                      <c:pt idx="31">
                        <c:v>3.3580000000000001</c:v>
                      </c:pt>
                      <c:pt idx="32">
                        <c:v>3.6179999999999999</c:v>
                      </c:pt>
                      <c:pt idx="33">
                        <c:v>2.6160000000000001</c:v>
                      </c:pt>
                      <c:pt idx="34">
                        <c:v>2.863</c:v>
                      </c:pt>
                      <c:pt idx="35">
                        <c:v>2.9279999999999999</c:v>
                      </c:pt>
                      <c:pt idx="36">
                        <c:v>3.423</c:v>
                      </c:pt>
                      <c:pt idx="37">
                        <c:v>2.831</c:v>
                      </c:pt>
                      <c:pt idx="38">
                        <c:v>3.0529999999999999</c:v>
                      </c:pt>
                      <c:pt idx="39">
                        <c:v>2.5710000000000002</c:v>
                      </c:pt>
                      <c:pt idx="40">
                        <c:v>2.863</c:v>
                      </c:pt>
                      <c:pt idx="42">
                        <c:v>2.9209999999999998</c:v>
                      </c:pt>
                      <c:pt idx="43">
                        <c:v>3.343</c:v>
                      </c:pt>
                      <c:pt idx="44">
                        <c:v>3.9609999999999999</c:v>
                      </c:pt>
                      <c:pt idx="45">
                        <c:v>3.2730000000000001</c:v>
                      </c:pt>
                      <c:pt idx="46">
                        <c:v>4.1680000000000001</c:v>
                      </c:pt>
                      <c:pt idx="47">
                        <c:v>2.8660000000000001</c:v>
                      </c:pt>
                      <c:pt idx="48">
                        <c:v>2.8460000000000001</c:v>
                      </c:pt>
                      <c:pt idx="49">
                        <c:v>2.899</c:v>
                      </c:pt>
                      <c:pt idx="50">
                        <c:v>2.3759999999999999</c:v>
                      </c:pt>
                      <c:pt idx="51">
                        <c:v>2.7970000000000002</c:v>
                      </c:pt>
                      <c:pt idx="52">
                        <c:v>4</c:v>
                      </c:pt>
                      <c:pt idx="53">
                        <c:v>3.5209999999999999</c:v>
                      </c:pt>
                      <c:pt idx="54">
                        <c:v>2.7879999999999998</c:v>
                      </c:pt>
                      <c:pt idx="55">
                        <c:v>3.4569999999999999</c:v>
                      </c:pt>
                      <c:pt idx="57">
                        <c:v>3.5259999999999998</c:v>
                      </c:pt>
                      <c:pt idx="58">
                        <c:v>3.125</c:v>
                      </c:pt>
                      <c:pt idx="59">
                        <c:v>3.4279999999999999</c:v>
                      </c:pt>
                      <c:pt idx="60">
                        <c:v>3.1080000000000001</c:v>
                      </c:pt>
                      <c:pt idx="61">
                        <c:v>3.6120000000000001</c:v>
                      </c:pt>
                      <c:pt idx="62">
                        <c:v>2.5449999999999999</c:v>
                      </c:pt>
                      <c:pt idx="63">
                        <c:v>2.9359999999999999</c:v>
                      </c:pt>
                      <c:pt idx="64">
                        <c:v>3.3580000000000001</c:v>
                      </c:pt>
                      <c:pt idx="65">
                        <c:v>2.9420000000000002</c:v>
                      </c:pt>
                      <c:pt idx="66">
                        <c:v>2.786</c:v>
                      </c:pt>
                      <c:pt idx="67">
                        <c:v>3.7669999999999999</c:v>
                      </c:pt>
                      <c:pt idx="68">
                        <c:v>3.0369999999999999</c:v>
                      </c:pt>
                      <c:pt idx="69">
                        <c:v>5.3819999999999997</c:v>
                      </c:pt>
                      <c:pt idx="70">
                        <c:v>3.6549999999999998</c:v>
                      </c:pt>
                      <c:pt idx="71">
                        <c:v>3.1640000000000001</c:v>
                      </c:pt>
                      <c:pt idx="72">
                        <c:v>4.6289999999999996</c:v>
                      </c:pt>
                      <c:pt idx="73">
                        <c:v>3.93</c:v>
                      </c:pt>
                      <c:pt idx="74">
                        <c:v>3.36</c:v>
                      </c:pt>
                      <c:pt idx="75">
                        <c:v>3.6589999999999998</c:v>
                      </c:pt>
                      <c:pt idx="76">
                        <c:v>3.302</c:v>
                      </c:pt>
                      <c:pt idx="77">
                        <c:v>2.2130000000000001</c:v>
                      </c:pt>
                      <c:pt idx="78">
                        <c:v>2.8239999999999998</c:v>
                      </c:pt>
                      <c:pt idx="79">
                        <c:v>4.1289999999999996</c:v>
                      </c:pt>
                      <c:pt idx="80">
                        <c:v>3.0049999999999999</c:v>
                      </c:pt>
                      <c:pt idx="81">
                        <c:v>3.3780000000000001</c:v>
                      </c:pt>
                      <c:pt idx="82">
                        <c:v>2.3969999999999998</c:v>
                      </c:pt>
                      <c:pt idx="83">
                        <c:v>2.4359999999999999</c:v>
                      </c:pt>
                      <c:pt idx="84">
                        <c:v>2.8849999999999998</c:v>
                      </c:pt>
                      <c:pt idx="85">
                        <c:v>5.9749999999999996</c:v>
                      </c:pt>
                      <c:pt idx="86">
                        <c:v>5.5289999999999999</c:v>
                      </c:pt>
                      <c:pt idx="87">
                        <c:v>3.4119999999999999</c:v>
                      </c:pt>
                      <c:pt idx="88">
                        <c:v>2.391</c:v>
                      </c:pt>
                      <c:pt idx="89">
                        <c:v>2.8460000000000001</c:v>
                      </c:pt>
                      <c:pt idx="90">
                        <c:v>4.7119999999999997</c:v>
                      </c:pt>
                      <c:pt idx="91">
                        <c:v>3.3439999999999999</c:v>
                      </c:pt>
                      <c:pt idx="92">
                        <c:v>2.97</c:v>
                      </c:pt>
                      <c:pt idx="93">
                        <c:v>3.7759999999999998</c:v>
                      </c:pt>
                      <c:pt idx="94">
                        <c:v>3.1240000000000001</c:v>
                      </c:pt>
                      <c:pt idx="95">
                        <c:v>3.77</c:v>
                      </c:pt>
                      <c:pt idx="96">
                        <c:v>4.0179999999999998</c:v>
                      </c:pt>
                      <c:pt idx="97">
                        <c:v>3.0030000000000001</c:v>
                      </c:pt>
                      <c:pt idx="98">
                        <c:v>2.492</c:v>
                      </c:pt>
                      <c:pt idx="99">
                        <c:v>2.9870000000000001</c:v>
                      </c:pt>
                      <c:pt idx="100">
                        <c:v>2.7240000000000002</c:v>
                      </c:pt>
                      <c:pt idx="101">
                        <c:v>3.2240000000000002</c:v>
                      </c:pt>
                      <c:pt idx="102">
                        <c:v>3.581</c:v>
                      </c:pt>
                      <c:pt idx="103">
                        <c:v>2.9</c:v>
                      </c:pt>
                      <c:pt idx="104">
                        <c:v>3.4940000000000002</c:v>
                      </c:pt>
                      <c:pt idx="105">
                        <c:v>3.4510000000000001</c:v>
                      </c:pt>
                      <c:pt idx="106">
                        <c:v>3.3130000000000002</c:v>
                      </c:pt>
                      <c:pt idx="107">
                        <c:v>2.9929999999999999</c:v>
                      </c:pt>
                      <c:pt idx="108">
                        <c:v>2.46</c:v>
                      </c:pt>
                      <c:pt idx="109">
                        <c:v>4.5439999999999996</c:v>
                      </c:pt>
                      <c:pt idx="110">
                        <c:v>3.3969999999999998</c:v>
                      </c:pt>
                      <c:pt idx="111">
                        <c:v>4.883</c:v>
                      </c:pt>
                      <c:pt idx="112">
                        <c:v>2.71</c:v>
                      </c:pt>
                      <c:pt idx="113">
                        <c:v>3.0310000000000001</c:v>
                      </c:pt>
                      <c:pt idx="114">
                        <c:v>3.706</c:v>
                      </c:pt>
                      <c:pt idx="115">
                        <c:v>3.2549999999999999</c:v>
                      </c:pt>
                      <c:pt idx="116">
                        <c:v>4.1269999999999998</c:v>
                      </c:pt>
                      <c:pt idx="117">
                        <c:v>2.7429999999999999</c:v>
                      </c:pt>
                      <c:pt idx="118">
                        <c:v>2.6709999999999998</c:v>
                      </c:pt>
                      <c:pt idx="119">
                        <c:v>3.1909999999999998</c:v>
                      </c:pt>
                      <c:pt idx="120">
                        <c:v>2.85</c:v>
                      </c:pt>
                      <c:pt idx="121">
                        <c:v>3.5649999999999999</c:v>
                      </c:pt>
                      <c:pt idx="122">
                        <c:v>3.3180000000000001</c:v>
                      </c:pt>
                      <c:pt idx="123">
                        <c:v>3.3250000000000002</c:v>
                      </c:pt>
                      <c:pt idx="124">
                        <c:v>2.8149999999999999</c:v>
                      </c:pt>
                      <c:pt idx="125">
                        <c:v>3.4079999999999999</c:v>
                      </c:pt>
                      <c:pt idx="126">
                        <c:v>4.2249999999999996</c:v>
                      </c:pt>
                      <c:pt idx="127">
                        <c:v>3.43</c:v>
                      </c:pt>
                      <c:pt idx="128">
                        <c:v>3.0840000000000001</c:v>
                      </c:pt>
                      <c:pt idx="129">
                        <c:v>3.843</c:v>
                      </c:pt>
                      <c:pt idx="130">
                        <c:v>2.9089999999999998</c:v>
                      </c:pt>
                      <c:pt idx="131">
                        <c:v>2.5129999999999999</c:v>
                      </c:pt>
                      <c:pt idx="132">
                        <c:v>2.375</c:v>
                      </c:pt>
                      <c:pt idx="133">
                        <c:v>2.9209999999999998</c:v>
                      </c:pt>
                      <c:pt idx="134">
                        <c:v>3.149</c:v>
                      </c:pt>
                      <c:pt idx="135">
                        <c:v>2.609</c:v>
                      </c:pt>
                      <c:pt idx="136">
                        <c:v>3.2879999999999998</c:v>
                      </c:pt>
                      <c:pt idx="137">
                        <c:v>3.4409999999999998</c:v>
                      </c:pt>
                      <c:pt idx="138">
                        <c:v>2.19</c:v>
                      </c:pt>
                      <c:pt idx="139">
                        <c:v>4.07</c:v>
                      </c:pt>
                      <c:pt idx="140">
                        <c:v>4.01</c:v>
                      </c:pt>
                      <c:pt idx="141">
                        <c:v>2.8420000000000001</c:v>
                      </c:pt>
                      <c:pt idx="142">
                        <c:v>2.7749999999999999</c:v>
                      </c:pt>
                      <c:pt idx="143">
                        <c:v>4.4619999999999997</c:v>
                      </c:pt>
                      <c:pt idx="144">
                        <c:v>3.0129999999999999</c:v>
                      </c:pt>
                      <c:pt idx="145">
                        <c:v>2.798</c:v>
                      </c:pt>
                      <c:pt idx="146">
                        <c:v>4.1020000000000003</c:v>
                      </c:pt>
                      <c:pt idx="147">
                        <c:v>2.6989999999999998</c:v>
                      </c:pt>
                      <c:pt idx="148">
                        <c:v>3.702</c:v>
                      </c:pt>
                      <c:pt idx="149">
                        <c:v>2.9980000000000002</c:v>
                      </c:pt>
                      <c:pt idx="150">
                        <c:v>3.2629999999999999</c:v>
                      </c:pt>
                      <c:pt idx="151">
                        <c:v>4.1310000000000002</c:v>
                      </c:pt>
                      <c:pt idx="152">
                        <c:v>3.6739999999999999</c:v>
                      </c:pt>
                      <c:pt idx="153">
                        <c:v>4.9690000000000003</c:v>
                      </c:pt>
                      <c:pt idx="154">
                        <c:v>3.0859999999999999</c:v>
                      </c:pt>
                      <c:pt idx="155">
                        <c:v>2.5230000000000001</c:v>
                      </c:pt>
                      <c:pt idx="156">
                        <c:v>3.99</c:v>
                      </c:pt>
                      <c:pt idx="157">
                        <c:v>3.0270000000000001</c:v>
                      </c:pt>
                      <c:pt idx="158">
                        <c:v>2.5979999999999999</c:v>
                      </c:pt>
                      <c:pt idx="159">
                        <c:v>3.9710000000000001</c:v>
                      </c:pt>
                      <c:pt idx="161">
                        <c:v>3.9279999999999999</c:v>
                      </c:pt>
                      <c:pt idx="162">
                        <c:v>3.476</c:v>
                      </c:pt>
                      <c:pt idx="163">
                        <c:v>2.8730000000000002</c:v>
                      </c:pt>
                      <c:pt idx="164">
                        <c:v>2.8090000000000002</c:v>
                      </c:pt>
                      <c:pt idx="165">
                        <c:v>2.7490000000000001</c:v>
                      </c:pt>
                      <c:pt idx="166">
                        <c:v>2.7549999999999999</c:v>
                      </c:pt>
                      <c:pt idx="167">
                        <c:v>1.8220000000000001</c:v>
                      </c:pt>
                      <c:pt idx="168">
                        <c:v>3.2250000000000001</c:v>
                      </c:pt>
                      <c:pt idx="169">
                        <c:v>3.073</c:v>
                      </c:pt>
                      <c:pt idx="170">
                        <c:v>3.5859999999999999</c:v>
                      </c:pt>
                      <c:pt idx="171">
                        <c:v>3.3420000000000001</c:v>
                      </c:pt>
                      <c:pt idx="172">
                        <c:v>3.085</c:v>
                      </c:pt>
                      <c:pt idx="173">
                        <c:v>3.456</c:v>
                      </c:pt>
                    </c:numCache>
                  </c:numRef>
                </c:yVal>
                <c:smooth val="0"/>
                <c:extLst>
                  <c:ext xmlns:c16="http://schemas.microsoft.com/office/drawing/2014/chart" uri="{C3380CC4-5D6E-409C-BE32-E72D297353CC}">
                    <c16:uniqueId val="{00000005-37CA-417B-B0E3-3017953F2B18}"/>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'FPN-WDI_Charts'!$F$15</c15:sqref>
                        </c15:formulaRef>
                      </c:ext>
                    </c:extLst>
                    <c:strCache>
                      <c:ptCount val="1"/>
                      <c:pt idx="0">
                        <c:v>Cost of a nutrient adequate diet [CoNA]</c:v>
                      </c:pt>
                    </c:strCache>
                  </c:strRef>
                </c:tx>
                <c:spPr>
                  <a:ln w="28575" cap="rnd">
                    <a:noFill/>
                    <a:round/>
                  </a:ln>
                  <a:effectLst/>
                </c:spPr>
                <c:marker>
                  <c:symbol val="circle"/>
                  <c:size val="5"/>
                  <c:spPr>
                    <a:solidFill>
                      <a:schemeClr val="tx1">
                        <a:lumMod val="50000"/>
                        <a:lumOff val="50000"/>
                      </a:schemeClr>
                    </a:solidFill>
                    <a:ln w="9525">
                      <a:noFill/>
                    </a:ln>
                    <a:effectLst/>
                  </c:spPr>
                </c:marker>
                <c:trendline>
                  <c:spPr>
                    <a:ln w="19050" cap="rnd">
                      <a:solidFill>
                        <a:schemeClr val="tx1">
                          <a:lumMod val="50000"/>
                          <a:lumOff val="50000"/>
                        </a:schemeClr>
                      </a:solidFill>
                      <a:prstDash val="dash"/>
                    </a:ln>
                    <a:effectLst/>
                  </c:spPr>
                  <c:trendlineType val="log"/>
                  <c:dispRSqr val="0"/>
                  <c:dispEq val="0"/>
                </c:trendline>
                <c:xVal>
                  <c:numRef>
                    <c:extLst xmlns:c15="http://schemas.microsoft.com/office/drawing/2012/chart">
                      <c:ext xmlns:c15="http://schemas.microsoft.com/office/drawing/2012/char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xmlns:c15="http://schemas.microsoft.com/office/drawing/2012/chart">
                      <c:ext xmlns:c15="http://schemas.microsoft.com/office/drawing/2012/chart" uri="{02D57815-91ED-43cb-92C2-25804820EDAC}">
                        <c15:formulaRef>
                          <c15:sqref>'FPN-WDI_Charts'!$F$17:$F$190</c15:sqref>
                        </c15:formulaRef>
                      </c:ext>
                    </c:extLst>
                    <c:numCache>
                      <c:formatCode>General</c:formatCode>
                      <c:ptCount val="174"/>
                      <c:pt idx="0">
                        <c:v>2.4710000000000001</c:v>
                      </c:pt>
                      <c:pt idx="1">
                        <c:v>2.323</c:v>
                      </c:pt>
                      <c:pt idx="2">
                        <c:v>3.2309999999999999</c:v>
                      </c:pt>
                      <c:pt idx="3">
                        <c:v>2.4329999999999998</c:v>
                      </c:pt>
                      <c:pt idx="4">
                        <c:v>3.0169999999999999</c:v>
                      </c:pt>
                      <c:pt idx="5">
                        <c:v>2.625</c:v>
                      </c:pt>
                      <c:pt idx="6">
                        <c:v>2.2080000000000002</c:v>
                      </c:pt>
                      <c:pt idx="7">
                        <c:v>2.835</c:v>
                      </c:pt>
                      <c:pt idx="8">
                        <c:v>1.595</c:v>
                      </c:pt>
                      <c:pt idx="9">
                        <c:v>2.2559999999999998</c:v>
                      </c:pt>
                      <c:pt idx="10">
                        <c:v>1.8360000000000001</c:v>
                      </c:pt>
                      <c:pt idx="11">
                        <c:v>4.6829999999999998</c:v>
                      </c:pt>
                      <c:pt idx="12">
                        <c:v>2.8290000000000002</c:v>
                      </c:pt>
                      <c:pt idx="13">
                        <c:v>1.9470000000000001</c:v>
                      </c:pt>
                      <c:pt idx="14">
                        <c:v>2.226</c:v>
                      </c:pt>
                      <c:pt idx="15">
                        <c:v>2.161</c:v>
                      </c:pt>
                      <c:pt idx="16">
                        <c:v>2.4060000000000001</c:v>
                      </c:pt>
                      <c:pt idx="17">
                        <c:v>2.8029999999999999</c:v>
                      </c:pt>
                      <c:pt idx="18">
                        <c:v>2.4980000000000002</c:v>
                      </c:pt>
                      <c:pt idx="19">
                        <c:v>4.7060000000000004</c:v>
                      </c:pt>
                      <c:pt idx="20">
                        <c:v>2.802</c:v>
                      </c:pt>
                      <c:pt idx="21">
                        <c:v>3.3380000000000001</c:v>
                      </c:pt>
                      <c:pt idx="22">
                        <c:v>3.3290000000000002</c:v>
                      </c:pt>
                      <c:pt idx="23">
                        <c:v>3.0510000000000002</c:v>
                      </c:pt>
                      <c:pt idx="24">
                        <c:v>2.25</c:v>
                      </c:pt>
                      <c:pt idx="25">
                        <c:v>2.657</c:v>
                      </c:pt>
                      <c:pt idx="26">
                        <c:v>3.0590000000000002</c:v>
                      </c:pt>
                      <c:pt idx="27">
                        <c:v>2.3759999999999999</c:v>
                      </c:pt>
                      <c:pt idx="28">
                        <c:v>2.7679999999999998</c:v>
                      </c:pt>
                      <c:pt idx="29">
                        <c:v>2.5379999999999998</c:v>
                      </c:pt>
                      <c:pt idx="30">
                        <c:v>1.589</c:v>
                      </c:pt>
                      <c:pt idx="31">
                        <c:v>2.5219999999999998</c:v>
                      </c:pt>
                      <c:pt idx="32">
                        <c:v>2.7610000000000001</c:v>
                      </c:pt>
                      <c:pt idx="33">
                        <c:v>2.0649999999999999</c:v>
                      </c:pt>
                      <c:pt idx="34">
                        <c:v>2.1110000000000002</c:v>
                      </c:pt>
                      <c:pt idx="35">
                        <c:v>2.2309999999999999</c:v>
                      </c:pt>
                      <c:pt idx="36">
                        <c:v>1.706</c:v>
                      </c:pt>
                      <c:pt idx="37">
                        <c:v>1.7609999999999999</c:v>
                      </c:pt>
                      <c:pt idx="38">
                        <c:v>2.1789999999999998</c:v>
                      </c:pt>
                      <c:pt idx="39">
                        <c:v>2.1110000000000002</c:v>
                      </c:pt>
                      <c:pt idx="40">
                        <c:v>2.5259999999999998</c:v>
                      </c:pt>
                      <c:pt idx="41">
                        <c:v>3.4609999999999999</c:v>
                      </c:pt>
                      <c:pt idx="42">
                        <c:v>2.0489999999999999</c:v>
                      </c:pt>
                      <c:pt idx="43">
                        <c:v>2.5760000000000001</c:v>
                      </c:pt>
                      <c:pt idx="44">
                        <c:v>2.8239999999999998</c:v>
                      </c:pt>
                      <c:pt idx="45">
                        <c:v>1.619</c:v>
                      </c:pt>
                      <c:pt idx="46">
                        <c:v>3.2109999999999999</c:v>
                      </c:pt>
                      <c:pt idx="47">
                        <c:v>2.3959999999999999</c:v>
                      </c:pt>
                      <c:pt idx="48">
                        <c:v>2.0680000000000001</c:v>
                      </c:pt>
                      <c:pt idx="49">
                        <c:v>2.3610000000000002</c:v>
                      </c:pt>
                      <c:pt idx="50">
                        <c:v>1.728</c:v>
                      </c:pt>
                      <c:pt idx="51">
                        <c:v>2.4590000000000001</c:v>
                      </c:pt>
                      <c:pt idx="52">
                        <c:v>3.4780000000000002</c:v>
                      </c:pt>
                      <c:pt idx="53">
                        <c:v>2.8759999999999999</c:v>
                      </c:pt>
                      <c:pt idx="54">
                        <c:v>2.512</c:v>
                      </c:pt>
                      <c:pt idx="55">
                        <c:v>2.29</c:v>
                      </c:pt>
                      <c:pt idx="56">
                        <c:v>5.8659999999999997</c:v>
                      </c:pt>
                      <c:pt idx="57">
                        <c:v>1.865</c:v>
                      </c:pt>
                      <c:pt idx="58">
                        <c:v>2.5539999999999998</c:v>
                      </c:pt>
                      <c:pt idx="59">
                        <c:v>2.2440000000000002</c:v>
                      </c:pt>
                      <c:pt idx="60">
                        <c:v>2.004</c:v>
                      </c:pt>
                      <c:pt idx="61">
                        <c:v>2.5579999999999998</c:v>
                      </c:pt>
                      <c:pt idx="62">
                        <c:v>2.4649999999999999</c:v>
                      </c:pt>
                      <c:pt idx="63">
                        <c:v>1.8740000000000001</c:v>
                      </c:pt>
                      <c:pt idx="64">
                        <c:v>2.57</c:v>
                      </c:pt>
                      <c:pt idx="65">
                        <c:v>2.5289999999999999</c:v>
                      </c:pt>
                      <c:pt idx="66">
                        <c:v>2.2240000000000002</c:v>
                      </c:pt>
                      <c:pt idx="67">
                        <c:v>2.516</c:v>
                      </c:pt>
                      <c:pt idx="68">
                        <c:v>2.5569999999999999</c:v>
                      </c:pt>
                      <c:pt idx="69">
                        <c:v>3.7669999999999999</c:v>
                      </c:pt>
                      <c:pt idx="70">
                        <c:v>2.2149999999999999</c:v>
                      </c:pt>
                      <c:pt idx="71">
                        <c:v>1.857</c:v>
                      </c:pt>
                      <c:pt idx="72">
                        <c:v>3.6059999999999999</c:v>
                      </c:pt>
                      <c:pt idx="73">
                        <c:v>2.9289999999999998</c:v>
                      </c:pt>
                      <c:pt idx="74">
                        <c:v>3.472</c:v>
                      </c:pt>
                      <c:pt idx="75">
                        <c:v>2.3159999999999998</c:v>
                      </c:pt>
                      <c:pt idx="76">
                        <c:v>2.258</c:v>
                      </c:pt>
                      <c:pt idx="77">
                        <c:v>2.4220000000000002</c:v>
                      </c:pt>
                      <c:pt idx="78">
                        <c:v>2.125</c:v>
                      </c:pt>
                      <c:pt idx="79">
                        <c:v>2.6640000000000001</c:v>
                      </c:pt>
                      <c:pt idx="80">
                        <c:v>2.0089999999999999</c:v>
                      </c:pt>
                      <c:pt idx="81">
                        <c:v>2.5049999999999999</c:v>
                      </c:pt>
                      <c:pt idx="82">
                        <c:v>2.0259999999999998</c:v>
                      </c:pt>
                      <c:pt idx="83">
                        <c:v>1.8979999999999999</c:v>
                      </c:pt>
                      <c:pt idx="84">
                        <c:v>2.226</c:v>
                      </c:pt>
                      <c:pt idx="85">
                        <c:v>4.0570000000000004</c:v>
                      </c:pt>
                      <c:pt idx="86">
                        <c:v>3.5569999999999999</c:v>
                      </c:pt>
                      <c:pt idx="87">
                        <c:v>1.61</c:v>
                      </c:pt>
                      <c:pt idx="88">
                        <c:v>1.7529999999999999</c:v>
                      </c:pt>
                      <c:pt idx="89">
                        <c:v>1.851</c:v>
                      </c:pt>
                      <c:pt idx="90">
                        <c:v>4.242</c:v>
                      </c:pt>
                      <c:pt idx="91">
                        <c:v>1.7909999999999999</c:v>
                      </c:pt>
                      <c:pt idx="92">
                        <c:v>2.4590000000000001</c:v>
                      </c:pt>
                      <c:pt idx="93">
                        <c:v>2.9009999999999998</c:v>
                      </c:pt>
                      <c:pt idx="94">
                        <c:v>2.0289999999999999</c:v>
                      </c:pt>
                      <c:pt idx="95">
                        <c:v>2.306</c:v>
                      </c:pt>
                      <c:pt idx="96">
                        <c:v>2.9820000000000002</c:v>
                      </c:pt>
                      <c:pt idx="97">
                        <c:v>1.9690000000000001</c:v>
                      </c:pt>
                      <c:pt idx="98">
                        <c:v>2.0379999999999998</c:v>
                      </c:pt>
                      <c:pt idx="99">
                        <c:v>2.589</c:v>
                      </c:pt>
                      <c:pt idx="100">
                        <c:v>1.6160000000000001</c:v>
                      </c:pt>
                      <c:pt idx="101">
                        <c:v>2.3839999999999999</c:v>
                      </c:pt>
                      <c:pt idx="102">
                        <c:v>2.6859999999999999</c:v>
                      </c:pt>
                      <c:pt idx="103">
                        <c:v>1.9850000000000001</c:v>
                      </c:pt>
                      <c:pt idx="104">
                        <c:v>2.6469999999999998</c:v>
                      </c:pt>
                      <c:pt idx="105">
                        <c:v>2.8140000000000001</c:v>
                      </c:pt>
                      <c:pt idx="106">
                        <c:v>2.5190000000000001</c:v>
                      </c:pt>
                      <c:pt idx="107">
                        <c:v>2.4830000000000001</c:v>
                      </c:pt>
                      <c:pt idx="108">
                        <c:v>1.6830000000000001</c:v>
                      </c:pt>
                      <c:pt idx="109">
                        <c:v>2.2589999999999999</c:v>
                      </c:pt>
                      <c:pt idx="110">
                        <c:v>2.294</c:v>
                      </c:pt>
                      <c:pt idx="111">
                        <c:v>3.6840000000000002</c:v>
                      </c:pt>
                      <c:pt idx="112">
                        <c:v>1.9119999999999999</c:v>
                      </c:pt>
                      <c:pt idx="113">
                        <c:v>1.9690000000000001</c:v>
                      </c:pt>
                      <c:pt idx="114">
                        <c:v>2.6</c:v>
                      </c:pt>
                      <c:pt idx="115">
                        <c:v>1.839</c:v>
                      </c:pt>
                      <c:pt idx="116">
                        <c:v>2.5649999999999999</c:v>
                      </c:pt>
                      <c:pt idx="117">
                        <c:v>1.7709999999999999</c:v>
                      </c:pt>
                      <c:pt idx="118">
                        <c:v>2.2229999999999999</c:v>
                      </c:pt>
                      <c:pt idx="119">
                        <c:v>2.4889999999999999</c:v>
                      </c:pt>
                      <c:pt idx="120">
                        <c:v>1.6579999999999999</c:v>
                      </c:pt>
                      <c:pt idx="121">
                        <c:v>2.1150000000000002</c:v>
                      </c:pt>
                      <c:pt idx="122">
                        <c:v>2.972</c:v>
                      </c:pt>
                      <c:pt idx="123">
                        <c:v>2.8490000000000002</c:v>
                      </c:pt>
                      <c:pt idx="124">
                        <c:v>1.899</c:v>
                      </c:pt>
                      <c:pt idx="125">
                        <c:v>1.946</c:v>
                      </c:pt>
                      <c:pt idx="126">
                        <c:v>3.2240000000000002</c:v>
                      </c:pt>
                      <c:pt idx="127">
                        <c:v>3.8860000000000001</c:v>
                      </c:pt>
                      <c:pt idx="128">
                        <c:v>2.2400000000000002</c:v>
                      </c:pt>
                      <c:pt idx="129">
                        <c:v>2.82</c:v>
                      </c:pt>
                      <c:pt idx="130">
                        <c:v>1.925</c:v>
                      </c:pt>
                      <c:pt idx="131">
                        <c:v>1.835</c:v>
                      </c:pt>
                      <c:pt idx="132">
                        <c:v>1.173</c:v>
                      </c:pt>
                      <c:pt idx="133">
                        <c:v>2.1859999999999999</c:v>
                      </c:pt>
                      <c:pt idx="134">
                        <c:v>2.2149999999999999</c:v>
                      </c:pt>
                      <c:pt idx="135">
                        <c:v>1.3109999999999999</c:v>
                      </c:pt>
                      <c:pt idx="136">
                        <c:v>2.569</c:v>
                      </c:pt>
                      <c:pt idx="137">
                        <c:v>1.752</c:v>
                      </c:pt>
                      <c:pt idx="138">
                        <c:v>1.8580000000000001</c:v>
                      </c:pt>
                      <c:pt idx="139">
                        <c:v>2.669</c:v>
                      </c:pt>
                      <c:pt idx="140">
                        <c:v>2.169</c:v>
                      </c:pt>
                      <c:pt idx="141">
                        <c:v>2.2010000000000001</c:v>
                      </c:pt>
                      <c:pt idx="142">
                        <c:v>2.024</c:v>
                      </c:pt>
                      <c:pt idx="143">
                        <c:v>3.944</c:v>
                      </c:pt>
                      <c:pt idx="144">
                        <c:v>1.9770000000000001</c:v>
                      </c:pt>
                      <c:pt idx="145">
                        <c:v>2.0150000000000001</c:v>
                      </c:pt>
                      <c:pt idx="146">
                        <c:v>3.407</c:v>
                      </c:pt>
                      <c:pt idx="147">
                        <c:v>1.752</c:v>
                      </c:pt>
                      <c:pt idx="148">
                        <c:v>2.2280000000000002</c:v>
                      </c:pt>
                      <c:pt idx="149">
                        <c:v>2.9940000000000002</c:v>
                      </c:pt>
                      <c:pt idx="150">
                        <c:v>2.6509999999999998</c:v>
                      </c:pt>
                      <c:pt idx="151">
                        <c:v>3.0539999999999998</c:v>
                      </c:pt>
                      <c:pt idx="152">
                        <c:v>2.089</c:v>
                      </c:pt>
                      <c:pt idx="153">
                        <c:v>3.3860000000000001</c:v>
                      </c:pt>
                      <c:pt idx="154">
                        <c:v>2.4340000000000002</c:v>
                      </c:pt>
                      <c:pt idx="155">
                        <c:v>2.101</c:v>
                      </c:pt>
                      <c:pt idx="156">
                        <c:v>2.996</c:v>
                      </c:pt>
                      <c:pt idx="157">
                        <c:v>2.3450000000000002</c:v>
                      </c:pt>
                      <c:pt idx="158">
                        <c:v>1.944</c:v>
                      </c:pt>
                      <c:pt idx="159">
                        <c:v>2.883</c:v>
                      </c:pt>
                      <c:pt idx="160">
                        <c:v>2.31</c:v>
                      </c:pt>
                      <c:pt idx="161">
                        <c:v>3.1349999999999998</c:v>
                      </c:pt>
                      <c:pt idx="162">
                        <c:v>1.88</c:v>
                      </c:pt>
                      <c:pt idx="163">
                        <c:v>2.286</c:v>
                      </c:pt>
                      <c:pt idx="164">
                        <c:v>2.4529999999999998</c:v>
                      </c:pt>
                      <c:pt idx="165">
                        <c:v>1.8</c:v>
                      </c:pt>
                      <c:pt idx="166">
                        <c:v>1.806</c:v>
                      </c:pt>
                      <c:pt idx="167">
                        <c:v>1.526</c:v>
                      </c:pt>
                      <c:pt idx="168">
                        <c:v>2.2149999999999999</c:v>
                      </c:pt>
                      <c:pt idx="169">
                        <c:v>2.129</c:v>
                      </c:pt>
                      <c:pt idx="170">
                        <c:v>2.5139999999999998</c:v>
                      </c:pt>
                      <c:pt idx="171">
                        <c:v>1.7609999999999999</c:v>
                      </c:pt>
                      <c:pt idx="172">
                        <c:v>2.38</c:v>
                      </c:pt>
                      <c:pt idx="173">
                        <c:v>2.2970000000000002</c:v>
                      </c:pt>
                    </c:numCache>
                  </c:numRef>
                </c:yVal>
                <c:smooth val="0"/>
                <c:extLst>
                  <c:ext xmlns:c16="http://schemas.microsoft.com/office/drawing/2014/chart" uri="{C3380CC4-5D6E-409C-BE32-E72D297353CC}">
                    <c16:uniqueId val="{00000007-37CA-417B-B0E3-3017953F2B18}"/>
                  </c:ext>
                </c:extLst>
              </c15:ser>
            </c15:filteredScatterSeries>
            <c15:filteredScatterSeries>
              <c15:ser>
                <c:idx val="0"/>
                <c:order val="4"/>
                <c:tx>
                  <c:strRef>
                    <c:extLst xmlns:c15="http://schemas.microsoft.com/office/drawing/2012/chart">
                      <c:ext xmlns:c15="http://schemas.microsoft.com/office/drawing/2012/chart" uri="{02D57815-91ED-43cb-92C2-25804820EDAC}">
                        <c15:formulaRef>
                          <c15:sqref>'FPN-WDI_Charts'!$E$15</c15:sqref>
                        </c15:formulaRef>
                      </c:ext>
                    </c:extLst>
                    <c:strCache>
                      <c:ptCount val="1"/>
                      <c:pt idx="0">
                        <c:v>Cost of an energy sufficient diet [CoCA]</c:v>
                      </c:pt>
                    </c:strCache>
                  </c:strRef>
                </c:tx>
                <c:spPr>
                  <a:ln w="28575" cap="rnd">
                    <a:noFill/>
                    <a:round/>
                  </a:ln>
                  <a:effectLst/>
                </c:spPr>
                <c:marker>
                  <c:symbol val="circle"/>
                  <c:size val="5"/>
                  <c:spPr>
                    <a:solidFill>
                      <a:schemeClr val="bg1"/>
                    </a:solidFill>
                    <a:ln w="9525">
                      <a:solidFill>
                        <a:schemeClr val="bg1">
                          <a:lumMod val="50000"/>
                        </a:schemeClr>
                      </a:solidFill>
                    </a:ln>
                    <a:effectLst/>
                  </c:spPr>
                </c:marker>
                <c:trendline>
                  <c:spPr>
                    <a:ln w="19050" cap="rnd">
                      <a:solidFill>
                        <a:schemeClr val="bg1">
                          <a:lumMod val="50000"/>
                        </a:schemeClr>
                      </a:solidFill>
                      <a:prstDash val="sysDot"/>
                    </a:ln>
                    <a:effectLst/>
                  </c:spPr>
                  <c:trendlineType val="log"/>
                  <c:dispRSqr val="0"/>
                  <c:dispEq val="0"/>
                </c:trendline>
                <c:xVal>
                  <c:numRef>
                    <c:extLst xmlns:c15="http://schemas.microsoft.com/office/drawing/2012/chart">
                      <c:ext xmlns:c15="http://schemas.microsoft.com/office/drawing/2012/chart" uri="{02D57815-91ED-43cb-92C2-25804820EDAC}">
                        <c15:formulaRef>
                          <c15:sqref>'FPN-WDI_Charts'!$D$17:$D$190</c15:sqref>
                        </c15:formulaRef>
                      </c:ext>
                    </c:extLst>
                    <c:numCache>
                      <c:formatCode>_(* #,##0_);_(* \(#,##0\);_(* "-"??_);_(@_)</c:formatCode>
                      <c:ptCount val="174"/>
                      <c:pt idx="0">
                        <c:v>12802.148308393755</c:v>
                      </c:pt>
                      <c:pt idx="1">
                        <c:v>11562.265868581648</c:v>
                      </c:pt>
                      <c:pt idx="2">
                        <c:v>6861.5528235531165</c:v>
                      </c:pt>
                      <c:pt idx="4">
                        <c:v>18775.951013986618</c:v>
                      </c:pt>
                      <c:pt idx="5">
                        <c:v>22994.826450441869</c:v>
                      </c:pt>
                      <c:pt idx="6">
                        <c:v>12541.162631531197</c:v>
                      </c:pt>
                      <c:pt idx="7">
                        <c:v>36748.644176682479</c:v>
                      </c:pt>
                      <c:pt idx="8">
                        <c:v>47085.227143527278</c:v>
                      </c:pt>
                      <c:pt idx="9">
                        <c:v>53665.026675739464</c:v>
                      </c:pt>
                      <c:pt idx="10">
                        <c:v>13587.531191321466</c:v>
                      </c:pt>
                      <c:pt idx="11">
                        <c:v>34863.446470755836</c:v>
                      </c:pt>
                      <c:pt idx="12">
                        <c:v>45033.830542357806</c:v>
                      </c:pt>
                      <c:pt idx="13">
                        <c:v>5063.5548913875155</c:v>
                      </c:pt>
                      <c:pt idx="14">
                        <c:v>15090.752261438689</c:v>
                      </c:pt>
                      <c:pt idx="15">
                        <c:v>17666.601607030476</c:v>
                      </c:pt>
                      <c:pt idx="16">
                        <c:v>50904.68908671532</c:v>
                      </c:pt>
                      <c:pt idx="17">
                        <c:v>6656.3053694479131</c:v>
                      </c:pt>
                      <c:pt idx="18">
                        <c:v>3010.9028543227664</c:v>
                      </c:pt>
                      <c:pt idx="19">
                        <c:v>85191.656162029903</c:v>
                      </c:pt>
                      <c:pt idx="20">
                        <c:v>10174.709605992912</c:v>
                      </c:pt>
                      <c:pt idx="21">
                        <c:v>8174.4929769352211</c:v>
                      </c:pt>
                      <c:pt idx="23">
                        <c:v>13638.405312440575</c:v>
                      </c:pt>
                      <c:pt idx="24">
                        <c:v>14593.382481612171</c:v>
                      </c:pt>
                      <c:pt idx="25">
                        <c:v>14220.752282309115</c:v>
                      </c:pt>
                      <c:pt idx="27">
                        <c:v>64617.638124508696</c:v>
                      </c:pt>
                      <c:pt idx="28">
                        <c:v>20986.654634831924</c:v>
                      </c:pt>
                      <c:pt idx="29">
                        <c:v>1967.6340515778516</c:v>
                      </c:pt>
                      <c:pt idx="30">
                        <c:v>773.99155045993041</c:v>
                      </c:pt>
                      <c:pt idx="31">
                        <c:v>6413.9991408017486</c:v>
                      </c:pt>
                      <c:pt idx="32">
                        <c:v>3684.4596675561015</c:v>
                      </c:pt>
                      <c:pt idx="33">
                        <c:v>3597.9734245702957</c:v>
                      </c:pt>
                      <c:pt idx="34">
                        <c:v>47702.714501844668</c:v>
                      </c:pt>
                      <c:pt idx="35">
                        <c:v>46721.746143144497</c:v>
                      </c:pt>
                      <c:pt idx="36">
                        <c:v>959.31008907923683</c:v>
                      </c:pt>
                      <c:pt idx="37">
                        <c:v>1566.2610717999084</c:v>
                      </c:pt>
                      <c:pt idx="38">
                        <c:v>23462.567840458094</c:v>
                      </c:pt>
                      <c:pt idx="39">
                        <c:v>14224.868760217181</c:v>
                      </c:pt>
                      <c:pt idx="40">
                        <c:v>13928.699234095306</c:v>
                      </c:pt>
                      <c:pt idx="41">
                        <c:v>3049.0061794110893</c:v>
                      </c:pt>
                      <c:pt idx="42">
                        <c:v>1029.8833079077438</c:v>
                      </c:pt>
                      <c:pt idx="43">
                        <c:v>3639.7913563072916</c:v>
                      </c:pt>
                      <c:pt idx="44">
                        <c:v>19283.510355064074</c:v>
                      </c:pt>
                      <c:pt idx="45">
                        <c:v>4686.9004727937345</c:v>
                      </c:pt>
                      <c:pt idx="46">
                        <c:v>27045.343064531517</c:v>
                      </c:pt>
                      <c:pt idx="47">
                        <c:v>25495.201579638062</c:v>
                      </c:pt>
                      <c:pt idx="48">
                        <c:v>37163.5546875</c:v>
                      </c:pt>
                      <c:pt idx="49">
                        <c:v>36626.685577928016</c:v>
                      </c:pt>
                      <c:pt idx="50">
                        <c:v>56568.415893611025</c:v>
                      </c:pt>
                      <c:pt idx="51">
                        <c:v>4680.0806171313761</c:v>
                      </c:pt>
                      <c:pt idx="52">
                        <c:v>11380.819090928784</c:v>
                      </c:pt>
                      <c:pt idx="53">
                        <c:v>15941.711520405986</c:v>
                      </c:pt>
                      <c:pt idx="54">
                        <c:v>11346.372569571098</c:v>
                      </c:pt>
                      <c:pt idx="55">
                        <c:v>10801.026619985025</c:v>
                      </c:pt>
                      <c:pt idx="56">
                        <c:v>7984.4207710181063</c:v>
                      </c:pt>
                      <c:pt idx="57">
                        <c:v>16604.26720618911</c:v>
                      </c:pt>
                      <c:pt idx="58">
                        <c:v>32990.0451981964</c:v>
                      </c:pt>
                      <c:pt idx="59">
                        <c:v>7844.4993380007882</c:v>
                      </c:pt>
                      <c:pt idx="60">
                        <c:v>2009.5577459572542</c:v>
                      </c:pt>
                      <c:pt idx="61">
                        <c:v>12367.938239582556</c:v>
                      </c:pt>
                      <c:pt idx="62">
                        <c:v>47593.887014433501</c:v>
                      </c:pt>
                      <c:pt idx="63">
                        <c:v>45584.57086676926</c:v>
                      </c:pt>
                      <c:pt idx="64">
                        <c:v>14058.195045730035</c:v>
                      </c:pt>
                      <c:pt idx="65">
                        <c:v>2033.6716443566761</c:v>
                      </c:pt>
                      <c:pt idx="66">
                        <c:v>54335.962805280062</c:v>
                      </c:pt>
                      <c:pt idx="67">
                        <c:v>4863.9761994461451</c:v>
                      </c:pt>
                      <c:pt idx="68">
                        <c:v>28461.455812510256</c:v>
                      </c:pt>
                      <c:pt idx="69">
                        <c:v>14465.197750481873</c:v>
                      </c:pt>
                      <c:pt idx="70">
                        <c:v>2405.9481185156692</c:v>
                      </c:pt>
                      <c:pt idx="71">
                        <c:v>1929.1668463515364</c:v>
                      </c:pt>
                      <c:pt idx="72">
                        <c:v>11976.385671585009</c:v>
                      </c:pt>
                      <c:pt idx="73">
                        <c:v>3165.569739609412</c:v>
                      </c:pt>
                      <c:pt idx="74">
                        <c:v>5221.810954677173</c:v>
                      </c:pt>
                      <c:pt idx="75">
                        <c:v>62442.174944034465</c:v>
                      </c:pt>
                      <c:pt idx="76">
                        <c:v>28307.730172393909</c:v>
                      </c:pt>
                      <c:pt idx="77">
                        <c:v>53923.221721701004</c:v>
                      </c:pt>
                      <c:pt idx="78">
                        <c:v>6116.0596544376785</c:v>
                      </c:pt>
                      <c:pt idx="79">
                        <c:v>10589.126447473622</c:v>
                      </c:pt>
                      <c:pt idx="80">
                        <c:v>15902.844017069148</c:v>
                      </c:pt>
                      <c:pt idx="81">
                        <c:v>10445.367111211915</c:v>
                      </c:pt>
                      <c:pt idx="82">
                        <c:v>61729.407844559508</c:v>
                      </c:pt>
                      <c:pt idx="83">
                        <c:v>38924.31300806511</c:v>
                      </c:pt>
                      <c:pt idx="84">
                        <c:v>41812.971338710384</c:v>
                      </c:pt>
                      <c:pt idx="85">
                        <c:v>9326.1218979977657</c:v>
                      </c:pt>
                      <c:pt idx="86">
                        <c:v>42977.426848678275</c:v>
                      </c:pt>
                      <c:pt idx="87">
                        <c:v>9953.7278507454339</c:v>
                      </c:pt>
                      <c:pt idx="88">
                        <c:v>22157.871103308658</c:v>
                      </c:pt>
                      <c:pt idx="89">
                        <c:v>4123.5960532318059</c:v>
                      </c:pt>
                      <c:pt idx="90">
                        <c:v>41124.369288556089</c:v>
                      </c:pt>
                      <c:pt idx="91">
                        <c:v>58767.655344893712</c:v>
                      </c:pt>
                      <c:pt idx="92">
                        <c:v>4803.2323057579451</c:v>
                      </c:pt>
                      <c:pt idx="93">
                        <c:v>6874.7631684097432</c:v>
                      </c:pt>
                      <c:pt idx="94">
                        <c:v>28601.525730813642</c:v>
                      </c:pt>
                      <c:pt idx="95">
                        <c:v>3031.4095547503184</c:v>
                      </c:pt>
                      <c:pt idx="96">
                        <c:v>1424.4686568683951</c:v>
                      </c:pt>
                      <c:pt idx="97">
                        <c:v>32541.172866000961</c:v>
                      </c:pt>
                      <c:pt idx="98">
                        <c:v>82296.951250298385</c:v>
                      </c:pt>
                      <c:pt idx="99">
                        <c:v>1541.1731582354664</c:v>
                      </c:pt>
                      <c:pt idx="100">
                        <c:v>1446.9298715350471</c:v>
                      </c:pt>
                      <c:pt idx="101">
                        <c:v>25910.44684531882</c:v>
                      </c:pt>
                      <c:pt idx="102">
                        <c:v>16631.321673502542</c:v>
                      </c:pt>
                      <c:pt idx="103">
                        <c:v>2173.5556231394776</c:v>
                      </c:pt>
                      <c:pt idx="104">
                        <c:v>39210.024122793686</c:v>
                      </c:pt>
                      <c:pt idx="105">
                        <c:v>5035.9316432287251</c:v>
                      </c:pt>
                      <c:pt idx="106">
                        <c:v>23536.247806673819</c:v>
                      </c:pt>
                      <c:pt idx="107">
                        <c:v>19209.219151117159</c:v>
                      </c:pt>
                      <c:pt idx="108">
                        <c:v>12315.486793515642</c:v>
                      </c:pt>
                      <c:pt idx="109">
                        <c:v>9773.6311522170054</c:v>
                      </c:pt>
                      <c:pt idx="110">
                        <c:v>20086.50445258632</c:v>
                      </c:pt>
                      <c:pt idx="112">
                        <c:v>7168.724609375</c:v>
                      </c:pt>
                      <c:pt idx="113">
                        <c:v>1246.7926957329712</c:v>
                      </c:pt>
                      <c:pt idx="114">
                        <c:v>4109.5171938950534</c:v>
                      </c:pt>
                      <c:pt idx="115">
                        <c:v>9987.1176222071281</c:v>
                      </c:pt>
                      <c:pt idx="116">
                        <c:v>3601.1088766087423</c:v>
                      </c:pt>
                      <c:pt idx="117">
                        <c:v>55507.090270966735</c:v>
                      </c:pt>
                      <c:pt idx="118">
                        <c:v>40632.02521794194</c:v>
                      </c:pt>
                      <c:pt idx="119">
                        <c:v>5694.0691291125577</c:v>
                      </c:pt>
                      <c:pt idx="120">
                        <c:v>1206.4034324257502</c:v>
                      </c:pt>
                      <c:pt idx="121">
                        <c:v>5031.6039710898267</c:v>
                      </c:pt>
                      <c:pt idx="122">
                        <c:v>15084.567362337779</c:v>
                      </c:pt>
                      <c:pt idx="123">
                        <c:v>66403.546838544076</c:v>
                      </c:pt>
                      <c:pt idx="124">
                        <c:v>32003.332218000822</c:v>
                      </c:pt>
                      <c:pt idx="125">
                        <c:v>5015.8327759108888</c:v>
                      </c:pt>
                      <c:pt idx="126">
                        <c:v>28606.48872650852</c:v>
                      </c:pt>
                      <c:pt idx="127">
                        <c:v>12172.250539098937</c:v>
                      </c:pt>
                      <c:pt idx="128">
                        <c:v>11931.128933614442</c:v>
                      </c:pt>
                      <c:pt idx="129">
                        <c:v>9016.7621936564719</c:v>
                      </c:pt>
                      <c:pt idx="130">
                        <c:v>28817.100856495101</c:v>
                      </c:pt>
                      <c:pt idx="131">
                        <c:v>32269.041552375566</c:v>
                      </c:pt>
                      <c:pt idx="132">
                        <c:v>91499.863158453067</c:v>
                      </c:pt>
                      <c:pt idx="133">
                        <c:v>26756.309659140956</c:v>
                      </c:pt>
                      <c:pt idx="134">
                        <c:v>25233.841796875</c:v>
                      </c:pt>
                      <c:pt idx="135">
                        <c:v>1913.0340713463152</c:v>
                      </c:pt>
                      <c:pt idx="136">
                        <c:v>3941.3690409794904</c:v>
                      </c:pt>
                      <c:pt idx="137">
                        <c:v>48041.173051851751</c:v>
                      </c:pt>
                      <c:pt idx="138">
                        <c:v>3114.3375271840027</c:v>
                      </c:pt>
                      <c:pt idx="139">
                        <c:v>15536.101076100713</c:v>
                      </c:pt>
                      <c:pt idx="140">
                        <c:v>25682.248194375494</c:v>
                      </c:pt>
                      <c:pt idx="141">
                        <c:v>1594.3088895522201</c:v>
                      </c:pt>
                      <c:pt idx="142">
                        <c:v>88107.050046449251</c:v>
                      </c:pt>
                      <c:pt idx="143">
                        <c:v>37080.522405224547</c:v>
                      </c:pt>
                      <c:pt idx="144">
                        <c:v>29516.499638379093</c:v>
                      </c:pt>
                      <c:pt idx="145">
                        <c:v>35849.555652606519</c:v>
                      </c:pt>
                      <c:pt idx="146">
                        <c:v>13475.988214227387</c:v>
                      </c:pt>
                      <c:pt idx="147">
                        <c:v>39543.656870898471</c:v>
                      </c:pt>
                      <c:pt idx="148">
                        <c:v>12250.945476915302</c:v>
                      </c:pt>
                      <c:pt idx="149">
                        <c:v>25736.824162411289</c:v>
                      </c:pt>
                      <c:pt idx="150">
                        <c:v>14130.13919624719</c:v>
                      </c:pt>
                      <c:pt idx="151">
                        <c:v>13047.27543454409</c:v>
                      </c:pt>
                      <c:pt idx="152">
                        <c:v>4414.89990234375</c:v>
                      </c:pt>
                      <c:pt idx="153">
                        <c:v>16278.159563848048</c:v>
                      </c:pt>
                      <c:pt idx="154">
                        <c:v>52849.516538129938</c:v>
                      </c:pt>
                      <c:pt idx="155">
                        <c:v>68167.80327116001</c:v>
                      </c:pt>
                      <c:pt idx="157">
                        <c:v>3728.0674156657815</c:v>
                      </c:pt>
                      <c:pt idx="158">
                        <c:v>2472.98583984375</c:v>
                      </c:pt>
                      <c:pt idx="159">
                        <c:v>16642.450371704239</c:v>
                      </c:pt>
                      <c:pt idx="160">
                        <c:v>2013.8134548207713</c:v>
                      </c:pt>
                      <c:pt idx="161">
                        <c:v>27335.540522565894</c:v>
                      </c:pt>
                      <c:pt idx="162">
                        <c:v>10906.887152494108</c:v>
                      </c:pt>
                      <c:pt idx="163">
                        <c:v>27551.161668236098</c:v>
                      </c:pt>
                      <c:pt idx="164">
                        <c:v>26623.857443636742</c:v>
                      </c:pt>
                      <c:pt idx="165">
                        <c:v>2025.8351259473238</c:v>
                      </c:pt>
                      <c:pt idx="166">
                        <c:v>67667.508458519034</c:v>
                      </c:pt>
                      <c:pt idx="167">
                        <c:v>45771.001863196267</c:v>
                      </c:pt>
                      <c:pt idx="168">
                        <c:v>61186.462829745928</c:v>
                      </c:pt>
                      <c:pt idx="169">
                        <c:v>21735.75867855272</c:v>
                      </c:pt>
                      <c:pt idx="170">
                        <c:v>8452.92762659652</c:v>
                      </c:pt>
                      <c:pt idx="171">
                        <c:v>7246.8119700762873</c:v>
                      </c:pt>
                      <c:pt idx="172">
                        <c:v>3330.5527171436138</c:v>
                      </c:pt>
                      <c:pt idx="173">
                        <c:v>2373.57819623144</c:v>
                      </c:pt>
                    </c:numCache>
                  </c:numRef>
                </c:xVal>
                <c:yVal>
                  <c:numRef>
                    <c:extLst xmlns:c15="http://schemas.microsoft.com/office/drawing/2012/chart">
                      <c:ext xmlns:c15="http://schemas.microsoft.com/office/drawing/2012/chart" uri="{02D57815-91ED-43cb-92C2-25804820EDAC}">
                        <c15:formulaRef>
                          <c15:sqref>'FPN-WDI_Charts'!$E$17:$E$190</c15:sqref>
                        </c15:formulaRef>
                      </c:ext>
                    </c:extLst>
                    <c:numCache>
                      <c:formatCode>General</c:formatCode>
                      <c:ptCount val="174"/>
                      <c:pt idx="0">
                        <c:v>0.72499999999999998</c:v>
                      </c:pt>
                      <c:pt idx="1">
                        <c:v>0.77300000000000002</c:v>
                      </c:pt>
                      <c:pt idx="2">
                        <c:v>1.403</c:v>
                      </c:pt>
                      <c:pt idx="3">
                        <c:v>1.3080000000000001</c:v>
                      </c:pt>
                      <c:pt idx="4">
                        <c:v>0.93300000000000005</c:v>
                      </c:pt>
                      <c:pt idx="5">
                        <c:v>0.65200000000000002</c:v>
                      </c:pt>
                      <c:pt idx="6">
                        <c:v>1.0129999999999999</c:v>
                      </c:pt>
                      <c:pt idx="7">
                        <c:v>1.1299999999999999</c:v>
                      </c:pt>
                      <c:pt idx="8">
                        <c:v>0.307</c:v>
                      </c:pt>
                      <c:pt idx="9">
                        <c:v>0.34599999999999997</c:v>
                      </c:pt>
                      <c:pt idx="10">
                        <c:v>0.78900000000000003</c:v>
                      </c:pt>
                      <c:pt idx="11">
                        <c:v>1.0489999999999999</c:v>
                      </c:pt>
                      <c:pt idx="12">
                        <c:v>0.79200000000000004</c:v>
                      </c:pt>
                      <c:pt idx="13">
                        <c:v>0.64400000000000002</c:v>
                      </c:pt>
                      <c:pt idx="14">
                        <c:v>0.89600000000000002</c:v>
                      </c:pt>
                      <c:pt idx="15">
                        <c:v>0.8</c:v>
                      </c:pt>
                      <c:pt idx="16">
                        <c:v>0.26300000000000001</c:v>
                      </c:pt>
                      <c:pt idx="17">
                        <c:v>1.1299999999999999</c:v>
                      </c:pt>
                      <c:pt idx="18">
                        <c:v>0.65200000000000002</c:v>
                      </c:pt>
                      <c:pt idx="19">
                        <c:v>1.099</c:v>
                      </c:pt>
                      <c:pt idx="20">
                        <c:v>1.0469999999999999</c:v>
                      </c:pt>
                      <c:pt idx="21">
                        <c:v>1.468</c:v>
                      </c:pt>
                      <c:pt idx="22">
                        <c:v>0.746</c:v>
                      </c:pt>
                      <c:pt idx="23">
                        <c:v>0.69099999999999995</c:v>
                      </c:pt>
                      <c:pt idx="24">
                        <c:v>0.505</c:v>
                      </c:pt>
                      <c:pt idx="25">
                        <c:v>0.84799999999999998</c:v>
                      </c:pt>
                      <c:pt idx="26">
                        <c:v>1.5629999999999999</c:v>
                      </c:pt>
                      <c:pt idx="27">
                        <c:v>0.76200000000000001</c:v>
                      </c:pt>
                      <c:pt idx="28">
                        <c:v>0.504</c:v>
                      </c:pt>
                      <c:pt idx="29">
                        <c:v>0.57399999999999995</c:v>
                      </c:pt>
                      <c:pt idx="30">
                        <c:v>0.70799999999999996</c:v>
                      </c:pt>
                      <c:pt idx="31">
                        <c:v>0.62</c:v>
                      </c:pt>
                      <c:pt idx="32">
                        <c:v>0.99299999999999999</c:v>
                      </c:pt>
                      <c:pt idx="33">
                        <c:v>0.89400000000000002</c:v>
                      </c:pt>
                      <c:pt idx="34">
                        <c:v>0.67300000000000004</c:v>
                      </c:pt>
                      <c:pt idx="35">
                        <c:v>1.095</c:v>
                      </c:pt>
                      <c:pt idx="36">
                        <c:v>1.0209999999999999</c:v>
                      </c:pt>
                      <c:pt idx="37">
                        <c:v>0.70899999999999996</c:v>
                      </c:pt>
                      <c:pt idx="38">
                        <c:v>0.64400000000000002</c:v>
                      </c:pt>
                      <c:pt idx="39">
                        <c:v>0.84799999999999998</c:v>
                      </c:pt>
                      <c:pt idx="40">
                        <c:v>0.99099999999999999</c:v>
                      </c:pt>
                      <c:pt idx="41">
                        <c:v>1.101</c:v>
                      </c:pt>
                      <c:pt idx="42">
                        <c:v>0.56000000000000005</c:v>
                      </c:pt>
                      <c:pt idx="43">
                        <c:v>0.98699999999999999</c:v>
                      </c:pt>
                      <c:pt idx="44">
                        <c:v>0.97299999999999998</c:v>
                      </c:pt>
                      <c:pt idx="45">
                        <c:v>0.81499999999999995</c:v>
                      </c:pt>
                      <c:pt idx="46">
                        <c:v>0.66300000000000003</c:v>
                      </c:pt>
                      <c:pt idx="47">
                        <c:v>1.137</c:v>
                      </c:pt>
                      <c:pt idx="48">
                        <c:v>0.57699999999999996</c:v>
                      </c:pt>
                      <c:pt idx="49">
                        <c:v>0.441</c:v>
                      </c:pt>
                      <c:pt idx="50">
                        <c:v>0.3</c:v>
                      </c:pt>
                      <c:pt idx="51">
                        <c:v>0.61599999999999999</c:v>
                      </c:pt>
                      <c:pt idx="52">
                        <c:v>1.2170000000000001</c:v>
                      </c:pt>
                      <c:pt idx="53">
                        <c:v>1.181</c:v>
                      </c:pt>
                      <c:pt idx="54">
                        <c:v>1.3480000000000001</c:v>
                      </c:pt>
                      <c:pt idx="55">
                        <c:v>0.98799999999999999</c:v>
                      </c:pt>
                      <c:pt idx="56">
                        <c:v>1.46</c:v>
                      </c:pt>
                      <c:pt idx="57">
                        <c:v>0.76800000000000002</c:v>
                      </c:pt>
                      <c:pt idx="58">
                        <c:v>0.41799999999999998</c:v>
                      </c:pt>
                      <c:pt idx="59">
                        <c:v>0.93100000000000005</c:v>
                      </c:pt>
                      <c:pt idx="60">
                        <c:v>0.72099999999999997</c:v>
                      </c:pt>
                      <c:pt idx="61">
                        <c:v>0.84899999999999998</c:v>
                      </c:pt>
                      <c:pt idx="62">
                        <c:v>0.28000000000000003</c:v>
                      </c:pt>
                      <c:pt idx="63">
                        <c:v>0.315</c:v>
                      </c:pt>
                      <c:pt idx="64">
                        <c:v>0.95599999999999996</c:v>
                      </c:pt>
                      <c:pt idx="65">
                        <c:v>0.98299999999999998</c:v>
                      </c:pt>
                      <c:pt idx="66">
                        <c:v>0.26200000000000001</c:v>
                      </c:pt>
                      <c:pt idx="67">
                        <c:v>0.82399999999999995</c:v>
                      </c:pt>
                      <c:pt idx="68">
                        <c:v>0.67200000000000004</c:v>
                      </c:pt>
                      <c:pt idx="69">
                        <c:v>1.3280000000000001</c:v>
                      </c:pt>
                      <c:pt idx="70">
                        <c:v>0.90400000000000003</c:v>
                      </c:pt>
                      <c:pt idx="71">
                        <c:v>0.92500000000000004</c:v>
                      </c:pt>
                      <c:pt idx="72">
                        <c:v>0.72699999999999998</c:v>
                      </c:pt>
                      <c:pt idx="73">
                        <c:v>1.095</c:v>
                      </c:pt>
                      <c:pt idx="74">
                        <c:v>1.1459999999999999</c:v>
                      </c:pt>
                      <c:pt idx="75">
                        <c:v>0.90800000000000003</c:v>
                      </c:pt>
                      <c:pt idx="76">
                        <c:v>0.434</c:v>
                      </c:pt>
                      <c:pt idx="77">
                        <c:v>0.378</c:v>
                      </c:pt>
                      <c:pt idx="78">
                        <c:v>0.78900000000000003</c:v>
                      </c:pt>
                      <c:pt idx="79">
                        <c:v>1.0209999999999999</c:v>
                      </c:pt>
                      <c:pt idx="80">
                        <c:v>0.871</c:v>
                      </c:pt>
                      <c:pt idx="81">
                        <c:v>1.165</c:v>
                      </c:pt>
                      <c:pt idx="82">
                        <c:v>0.56799999999999995</c:v>
                      </c:pt>
                      <c:pt idx="83">
                        <c:v>0.503</c:v>
                      </c:pt>
                      <c:pt idx="84">
                        <c:v>0.312</c:v>
                      </c:pt>
                      <c:pt idx="85">
                        <c:v>1.0149999999999999</c:v>
                      </c:pt>
                      <c:pt idx="86">
                        <c:v>2.9580000000000002</c:v>
                      </c:pt>
                      <c:pt idx="87">
                        <c:v>0.64300000000000002</c:v>
                      </c:pt>
                      <c:pt idx="88">
                        <c:v>0.65300000000000002</c:v>
                      </c:pt>
                      <c:pt idx="89">
                        <c:v>0.76700000000000002</c:v>
                      </c:pt>
                      <c:pt idx="90">
                        <c:v>0.66900000000000004</c:v>
                      </c:pt>
                      <c:pt idx="91">
                        <c:v>0.34100000000000003</c:v>
                      </c:pt>
                      <c:pt idx="92">
                        <c:v>0.96499999999999997</c:v>
                      </c:pt>
                      <c:pt idx="93">
                        <c:v>0.72399999999999998</c:v>
                      </c:pt>
                      <c:pt idx="94">
                        <c:v>0.442</c:v>
                      </c:pt>
                      <c:pt idx="95">
                        <c:v>0.60799999999999998</c:v>
                      </c:pt>
                      <c:pt idx="96">
                        <c:v>0.97099999999999997</c:v>
                      </c:pt>
                      <c:pt idx="97">
                        <c:v>0.505</c:v>
                      </c:pt>
                      <c:pt idx="98">
                        <c:v>0.33500000000000002</c:v>
                      </c:pt>
                      <c:pt idx="99">
                        <c:v>1.079</c:v>
                      </c:pt>
                      <c:pt idx="100">
                        <c:v>0.28499999999999998</c:v>
                      </c:pt>
                      <c:pt idx="101">
                        <c:v>0.90900000000000003</c:v>
                      </c:pt>
                      <c:pt idx="102">
                        <c:v>0.42299999999999999</c:v>
                      </c:pt>
                      <c:pt idx="103">
                        <c:v>0.6</c:v>
                      </c:pt>
                      <c:pt idx="104">
                        <c:v>0.74099999999999999</c:v>
                      </c:pt>
                      <c:pt idx="105">
                        <c:v>0.877</c:v>
                      </c:pt>
                      <c:pt idx="106">
                        <c:v>0.81399999999999995</c:v>
                      </c:pt>
                      <c:pt idx="107">
                        <c:v>0.64300000000000002</c:v>
                      </c:pt>
                      <c:pt idx="108">
                        <c:v>0.80200000000000005</c:v>
                      </c:pt>
                      <c:pt idx="109">
                        <c:v>0.74299999999999999</c:v>
                      </c:pt>
                      <c:pt idx="110">
                        <c:v>0.55100000000000005</c:v>
                      </c:pt>
                      <c:pt idx="111">
                        <c:v>1.381</c:v>
                      </c:pt>
                      <c:pt idx="112">
                        <c:v>0.60799999999999998</c:v>
                      </c:pt>
                      <c:pt idx="113">
                        <c:v>0.38300000000000001</c:v>
                      </c:pt>
                      <c:pt idx="114">
                        <c:v>0.91</c:v>
                      </c:pt>
                      <c:pt idx="115">
                        <c:v>1.0089999999999999</c:v>
                      </c:pt>
                      <c:pt idx="116">
                        <c:v>0.98699999999999999</c:v>
                      </c:pt>
                      <c:pt idx="117">
                        <c:v>0.29699999999999999</c:v>
                      </c:pt>
                      <c:pt idx="118">
                        <c:v>0.48899999999999999</c:v>
                      </c:pt>
                      <c:pt idx="119">
                        <c:v>1.4359999999999999</c:v>
                      </c:pt>
                      <c:pt idx="120">
                        <c:v>0.60799999999999998</c:v>
                      </c:pt>
                      <c:pt idx="121">
                        <c:v>1.3819999999999999</c:v>
                      </c:pt>
                      <c:pt idx="122">
                        <c:v>0.73</c:v>
                      </c:pt>
                      <c:pt idx="123">
                        <c:v>1.1220000000000001</c:v>
                      </c:pt>
                      <c:pt idx="124">
                        <c:v>0.52200000000000002</c:v>
                      </c:pt>
                      <c:pt idx="125">
                        <c:v>0.76800000000000002</c:v>
                      </c:pt>
                      <c:pt idx="126">
                        <c:v>1.1279999999999999</c:v>
                      </c:pt>
                      <c:pt idx="127">
                        <c:v>0.95</c:v>
                      </c:pt>
                      <c:pt idx="128">
                        <c:v>0.91600000000000004</c:v>
                      </c:pt>
                      <c:pt idx="129">
                        <c:v>1.1579999999999999</c:v>
                      </c:pt>
                      <c:pt idx="130">
                        <c:v>0.39</c:v>
                      </c:pt>
                      <c:pt idx="131">
                        <c:v>0.41199999999999998</c:v>
                      </c:pt>
                      <c:pt idx="132">
                        <c:v>0.60199999999999998</c:v>
                      </c:pt>
                      <c:pt idx="133">
                        <c:v>0.48899999999999999</c:v>
                      </c:pt>
                      <c:pt idx="134">
                        <c:v>0.60599999999999998</c:v>
                      </c:pt>
                      <c:pt idx="135">
                        <c:v>0.76300000000000001</c:v>
                      </c:pt>
                      <c:pt idx="136">
                        <c:v>0.89600000000000002</c:v>
                      </c:pt>
                      <c:pt idx="137">
                        <c:v>0.88300000000000001</c:v>
                      </c:pt>
                      <c:pt idx="138">
                        <c:v>0.745</c:v>
                      </c:pt>
                      <c:pt idx="139">
                        <c:v>0.60099999999999998</c:v>
                      </c:pt>
                      <c:pt idx="140">
                        <c:v>0.63400000000000001</c:v>
                      </c:pt>
                      <c:pt idx="141">
                        <c:v>1.2430000000000001</c:v>
                      </c:pt>
                      <c:pt idx="142">
                        <c:v>0.751</c:v>
                      </c:pt>
                      <c:pt idx="143">
                        <c:v>2.2509999999999999</c:v>
                      </c:pt>
                      <c:pt idx="144">
                        <c:v>0.36299999999999999</c:v>
                      </c:pt>
                      <c:pt idx="145">
                        <c:v>0.434</c:v>
                      </c:pt>
                      <c:pt idx="146">
                        <c:v>1.2649999999999999</c:v>
                      </c:pt>
                      <c:pt idx="147">
                        <c:v>0.438</c:v>
                      </c:pt>
                      <c:pt idx="148">
                        <c:v>0.97199999999999998</c:v>
                      </c:pt>
                      <c:pt idx="149">
                        <c:v>0.53300000000000003</c:v>
                      </c:pt>
                      <c:pt idx="150">
                        <c:v>1.05</c:v>
                      </c:pt>
                      <c:pt idx="151">
                        <c:v>1.3220000000000001</c:v>
                      </c:pt>
                      <c:pt idx="152">
                        <c:v>1.079</c:v>
                      </c:pt>
                      <c:pt idx="153">
                        <c:v>1.1419999999999999</c:v>
                      </c:pt>
                      <c:pt idx="154">
                        <c:v>0.8</c:v>
                      </c:pt>
                      <c:pt idx="155">
                        <c:v>0.41799999999999998</c:v>
                      </c:pt>
                      <c:pt idx="156">
                        <c:v>1.4590000000000001</c:v>
                      </c:pt>
                      <c:pt idx="157">
                        <c:v>0.91200000000000003</c:v>
                      </c:pt>
                      <c:pt idx="158">
                        <c:v>0.99399999999999999</c:v>
                      </c:pt>
                      <c:pt idx="159">
                        <c:v>1.0469999999999999</c:v>
                      </c:pt>
                      <c:pt idx="160">
                        <c:v>1.9390000000000001</c:v>
                      </c:pt>
                      <c:pt idx="161">
                        <c:v>1.0089999999999999</c:v>
                      </c:pt>
                      <c:pt idx="162">
                        <c:v>0.60399999999999998</c:v>
                      </c:pt>
                      <c:pt idx="163">
                        <c:v>0.70899999999999996</c:v>
                      </c:pt>
                      <c:pt idx="164">
                        <c:v>1.1279999999999999</c:v>
                      </c:pt>
                      <c:pt idx="165">
                        <c:v>0.64800000000000002</c:v>
                      </c:pt>
                      <c:pt idx="166">
                        <c:v>0.746</c:v>
                      </c:pt>
                      <c:pt idx="167">
                        <c:v>0.26300000000000001</c:v>
                      </c:pt>
                      <c:pt idx="168">
                        <c:v>0.90500000000000003</c:v>
                      </c:pt>
                      <c:pt idx="169">
                        <c:v>0.69399999999999995</c:v>
                      </c:pt>
                      <c:pt idx="170">
                        <c:v>0.97499999999999998</c:v>
                      </c:pt>
                      <c:pt idx="171">
                        <c:v>1.1240000000000001</c:v>
                      </c:pt>
                      <c:pt idx="172">
                        <c:v>1.2789999999999999</c:v>
                      </c:pt>
                      <c:pt idx="173">
                        <c:v>0.77500000000000002</c:v>
                      </c:pt>
                    </c:numCache>
                  </c:numRef>
                </c:yVal>
                <c:smooth val="0"/>
                <c:extLst>
                  <c:ext xmlns:c16="http://schemas.microsoft.com/office/drawing/2014/chart" uri="{C3380CC4-5D6E-409C-BE32-E72D297353CC}">
                    <c16:uniqueId val="{00000009-37CA-417B-B0E3-3017953F2B18}"/>
                  </c:ext>
                </c:extLst>
              </c15:ser>
            </c15:filteredScatterSeries>
          </c:ext>
        </c:extLst>
      </c:scatterChart>
      <c:valAx>
        <c:axId val="1815550223"/>
        <c:scaling>
          <c:logBase val="10"/>
          <c:orientation val="minMax"/>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GNI per capita at PPP prices in</a:t>
                </a:r>
                <a:r>
                  <a:rPr lang="en-US" baseline="0"/>
                  <a:t> </a:t>
                </a:r>
                <a:r>
                  <a:rPr lang="en-US"/>
                  <a:t>2017 dollars (log scale)</a:t>
                </a:r>
              </a:p>
            </c:rich>
          </c:tx>
          <c:layout>
            <c:manualLayout>
              <c:xMode val="edge"/>
              <c:yMode val="edge"/>
              <c:x val="0.21512295112966787"/>
              <c:y val="0.943377904687935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5548143"/>
        <c:crosses val="autoZero"/>
        <c:crossBetween val="midCat"/>
        <c:minorUnit val="100"/>
      </c:valAx>
      <c:valAx>
        <c:axId val="1815548143"/>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Percent of the</a:t>
                </a:r>
                <a:r>
                  <a:rPr lang="en-US" baseline="0"/>
                  <a:t> population in 2017 </a:t>
                </a:r>
                <a:endParaRPr lang="en-US"/>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5550223"/>
        <c:crosses val="autoZero"/>
        <c:crossBetween val="midCat"/>
        <c:majorUnit val="10"/>
      </c:valAx>
      <c:spPr>
        <a:noFill/>
        <a:ln>
          <a:noFill/>
        </a:ln>
        <a:effectLst/>
      </c:spPr>
    </c:plotArea>
    <c:legend>
      <c:legendPos val="r"/>
      <c:layout>
        <c:manualLayout>
          <c:xMode val="edge"/>
          <c:yMode val="edge"/>
          <c:x val="0.7507515616909971"/>
          <c:y val="0.43560046124434981"/>
          <c:w val="0.1921770153370598"/>
          <c:h val="0.5070067187489094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81903077332726"/>
          <c:y val="0.151464952007269"/>
          <c:w val="0.62173131297977302"/>
          <c:h val="0.68752755766357421"/>
        </c:manualLayout>
      </c:layout>
      <c:barChart>
        <c:barDir val="col"/>
        <c:grouping val="stacked"/>
        <c:varyColors val="0"/>
        <c:ser>
          <c:idx val="4"/>
          <c:order val="0"/>
          <c:tx>
            <c:strRef>
              <c:f>'Nutr Qties'!$W$29</c:f>
              <c:strCache>
                <c:ptCount val="1"/>
                <c:pt idx="0">
                  <c:v>ASFs</c:v>
                </c:pt>
              </c:strCache>
            </c:strRef>
          </c:tx>
          <c:spPr>
            <a:solidFill>
              <a:srgbClr val="A365D1"/>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Qties'!$W$30:$W$50</c:f>
              <c:numCache>
                <c:formatCode>General</c:formatCode>
                <c:ptCount val="21"/>
                <c:pt idx="0">
                  <c:v>-195.57040544896375</c:v>
                </c:pt>
                <c:pt idx="1">
                  <c:v>-141.68253832279945</c:v>
                </c:pt>
                <c:pt idx="2">
                  <c:v>-90.711237169388284</c:v>
                </c:pt>
                <c:pt idx="3">
                  <c:v>-29.122869347843277</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AD05-4AC3-A7C9-8C8656D37CA8}"/>
            </c:ext>
          </c:extLst>
        </c:ser>
        <c:ser>
          <c:idx val="3"/>
          <c:order val="1"/>
          <c:tx>
            <c:strRef>
              <c:f>'Nutr Qties'!$V$29</c:f>
              <c:strCache>
                <c:ptCount val="1"/>
                <c:pt idx="0">
                  <c:v>Oils&amp;Fats</c:v>
                </c:pt>
              </c:strCache>
            </c:strRef>
          </c:tx>
          <c:spPr>
            <a:solidFill>
              <a:schemeClr val="accent4"/>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Qties'!$V$30:$V$50</c:f>
              <c:numCache>
                <c:formatCode>General</c:formatCode>
                <c:ptCount val="21"/>
                <c:pt idx="0">
                  <c:v>-83.877158734150527</c:v>
                </c:pt>
                <c:pt idx="1">
                  <c:v>-75.241545987085203</c:v>
                </c:pt>
                <c:pt idx="2">
                  <c:v>-65.103494048386693</c:v>
                </c:pt>
                <c:pt idx="3">
                  <c:v>-49.044802540144701</c:v>
                </c:pt>
                <c:pt idx="4">
                  <c:v>-34.502317660594883</c:v>
                </c:pt>
                <c:pt idx="5">
                  <c:v>-20.055257239756259</c:v>
                </c:pt>
                <c:pt idx="6">
                  <c:v>-5.0553206156125725</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1-AD05-4AC3-A7C9-8C8656D37CA8}"/>
            </c:ext>
          </c:extLst>
        </c:ser>
        <c:ser>
          <c:idx val="1"/>
          <c:order val="2"/>
          <c:tx>
            <c:strRef>
              <c:f>'Nutr Qties'!$T$29</c:f>
              <c:strCache>
                <c:ptCount val="1"/>
                <c:pt idx="0">
                  <c:v>Pulses</c:v>
                </c:pt>
              </c:strCache>
            </c:strRef>
          </c:tx>
          <c:spPr>
            <a:solidFill>
              <a:srgbClr val="CC9900"/>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Qties'!$T$30:$T$50</c:f>
              <c:numCache>
                <c:formatCode>General</c:formatCode>
                <c:ptCount val="21"/>
                <c:pt idx="0">
                  <c:v>-133.25358426181489</c:v>
                </c:pt>
                <c:pt idx="1">
                  <c:v>-144.00789286377557</c:v>
                </c:pt>
                <c:pt idx="2">
                  <c:v>-153.96833833989749</c:v>
                </c:pt>
                <c:pt idx="3">
                  <c:v>-165.59393164506096</c:v>
                </c:pt>
                <c:pt idx="4">
                  <c:v>-173.05791863797643</c:v>
                </c:pt>
                <c:pt idx="5">
                  <c:v>-178.57258527326147</c:v>
                </c:pt>
                <c:pt idx="6">
                  <c:v>-182.98420219918518</c:v>
                </c:pt>
                <c:pt idx="7">
                  <c:v>-186.7352356225889</c:v>
                </c:pt>
                <c:pt idx="8">
                  <c:v>-190.10125191505318</c:v>
                </c:pt>
                <c:pt idx="9">
                  <c:v>-193.28499501526136</c:v>
                </c:pt>
                <c:pt idx="10">
                  <c:v>-196.46149918081417</c:v>
                </c:pt>
                <c:pt idx="11">
                  <c:v>-199.77908014867313</c:v>
                </c:pt>
                <c:pt idx="12">
                  <c:v>-203.38420127355414</c:v>
                </c:pt>
                <c:pt idx="13">
                  <c:v>-207.42090972970044</c:v>
                </c:pt>
                <c:pt idx="14">
                  <c:v>-212.03513319855068</c:v>
                </c:pt>
                <c:pt idx="15">
                  <c:v>-217.35781422969052</c:v>
                </c:pt>
                <c:pt idx="16">
                  <c:v>-223.28434915906507</c:v>
                </c:pt>
                <c:pt idx="17">
                  <c:v>-225.80390353546198</c:v>
                </c:pt>
                <c:pt idx="18">
                  <c:v>-226.02834480053258</c:v>
                </c:pt>
                <c:pt idx="19">
                  <c:v>-226.2732054073785</c:v>
                </c:pt>
                <c:pt idx="20">
                  <c:v>-226.28726014255892</c:v>
                </c:pt>
              </c:numCache>
            </c:numRef>
          </c:val>
          <c:extLst>
            <c:ext xmlns:c16="http://schemas.microsoft.com/office/drawing/2014/chart" uri="{C3380CC4-5D6E-409C-BE32-E72D297353CC}">
              <c16:uniqueId val="{00000002-AD05-4AC3-A7C9-8C8656D37CA8}"/>
            </c:ext>
          </c:extLst>
        </c:ser>
        <c:ser>
          <c:idx val="2"/>
          <c:order val="3"/>
          <c:tx>
            <c:strRef>
              <c:f>'Nutr Qties'!$U$29</c:f>
              <c:strCache>
                <c:ptCount val="1"/>
                <c:pt idx="0">
                  <c:v>Veg&amp;Fruit</c:v>
                </c:pt>
              </c:strCache>
            </c:strRef>
          </c:tx>
          <c:spPr>
            <a:solidFill>
              <a:srgbClr val="00B050"/>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Qties'!$U$30:$U$50</c:f>
              <c:numCache>
                <c:formatCode>General</c:formatCode>
                <c:ptCount val="21"/>
                <c:pt idx="0">
                  <c:v>-171.38269556597885</c:v>
                </c:pt>
                <c:pt idx="1">
                  <c:v>-156.46734102123739</c:v>
                </c:pt>
                <c:pt idx="2">
                  <c:v>-143.13307723839051</c:v>
                </c:pt>
                <c:pt idx="3">
                  <c:v>-128.51766173406298</c:v>
                </c:pt>
                <c:pt idx="4">
                  <c:v>-120.08359609970026</c:v>
                </c:pt>
                <c:pt idx="5">
                  <c:v>-114.68282930381287</c:v>
                </c:pt>
                <c:pt idx="6">
                  <c:v>-111.13464256437902</c:v>
                </c:pt>
                <c:pt idx="7">
                  <c:v>-108.83867265073556</c:v>
                </c:pt>
                <c:pt idx="8">
                  <c:v>-107.42829518115556</c:v>
                </c:pt>
                <c:pt idx="9">
                  <c:v>-106.64024486940946</c:v>
                </c:pt>
                <c:pt idx="10">
                  <c:v>-106.26127390950319</c:v>
                </c:pt>
                <c:pt idx="11">
                  <c:v>-106.10463742091153</c:v>
                </c:pt>
                <c:pt idx="12">
                  <c:v>-105.99120816113557</c:v>
                </c:pt>
                <c:pt idx="13">
                  <c:v>-105.7391725382831</c:v>
                </c:pt>
                <c:pt idx="14">
                  <c:v>-105.1601383422923</c:v>
                </c:pt>
                <c:pt idx="15">
                  <c:v>-104.06964658049225</c:v>
                </c:pt>
                <c:pt idx="16">
                  <c:v>-102.44533032105713</c:v>
                </c:pt>
                <c:pt idx="17">
                  <c:v>-101.81783624766223</c:v>
                </c:pt>
                <c:pt idx="18">
                  <c:v>-101.51964980060009</c:v>
                </c:pt>
                <c:pt idx="19">
                  <c:v>-100.96012678566422</c:v>
                </c:pt>
                <c:pt idx="20">
                  <c:v>-100.96178022908938</c:v>
                </c:pt>
              </c:numCache>
            </c:numRef>
          </c:val>
          <c:extLst>
            <c:ext xmlns:c16="http://schemas.microsoft.com/office/drawing/2014/chart" uri="{C3380CC4-5D6E-409C-BE32-E72D297353CC}">
              <c16:uniqueId val="{00000003-AD05-4AC3-A7C9-8C8656D37CA8}"/>
            </c:ext>
          </c:extLst>
        </c:ser>
        <c:ser>
          <c:idx val="0"/>
          <c:order val="4"/>
          <c:tx>
            <c:strRef>
              <c:f>'Nutr Qties'!$S$29</c:f>
              <c:strCache>
                <c:ptCount val="1"/>
                <c:pt idx="0">
                  <c:v>Cereals</c:v>
                </c:pt>
              </c:strCache>
            </c:strRef>
          </c:tx>
          <c:spPr>
            <a:solidFill>
              <a:srgbClr val="996600"/>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Qties'!$S$30:$S$50</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-31.44897546797506</c:v>
                </c:pt>
                <c:pt idx="13">
                  <c:v>-86.785474500061582</c:v>
                </c:pt>
                <c:pt idx="14">
                  <c:v>-148.38958879057077</c:v>
                </c:pt>
                <c:pt idx="15">
                  <c:v>-217.05708958850494</c:v>
                </c:pt>
                <c:pt idx="16">
                  <c:v>-291.19023327919149</c:v>
                </c:pt>
                <c:pt idx="17">
                  <c:v>-323.06394536340486</c:v>
                </c:pt>
                <c:pt idx="18">
                  <c:v>-324.52987318643738</c:v>
                </c:pt>
                <c:pt idx="19">
                  <c:v>-324.80160282224222</c:v>
                </c:pt>
                <c:pt idx="20">
                  <c:v>-325.00861597278993</c:v>
                </c:pt>
              </c:numCache>
            </c:numRef>
          </c:val>
          <c:extLst>
            <c:ext xmlns:c16="http://schemas.microsoft.com/office/drawing/2014/chart" uri="{C3380CC4-5D6E-409C-BE32-E72D297353CC}">
              <c16:uniqueId val="{00000004-AD05-4AC3-A7C9-8C8656D37CA8}"/>
            </c:ext>
          </c:extLst>
        </c:ser>
        <c:dLbls>
          <c:showLegendKey val="0"/>
          <c:showVal val="0"/>
          <c:showCatName val="0"/>
          <c:showSerName val="0"/>
          <c:showPercent val="0"/>
          <c:showBubbleSize val="0"/>
        </c:dLbls>
        <c:gapWidth val="150"/>
        <c:overlap val="100"/>
        <c:axId val="1168479055"/>
        <c:axId val="1168471983"/>
      </c:barChart>
      <c:catAx>
        <c:axId val="1168479055"/>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68471983"/>
        <c:crossesAt val="-800"/>
        <c:auto val="1"/>
        <c:lblAlgn val="ctr"/>
        <c:lblOffset val="100"/>
        <c:noMultiLvlLbl val="0"/>
      </c:catAx>
      <c:valAx>
        <c:axId val="116847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lgn="l">
                  <a:defRPr sz="1800" b="0" i="0" u="none" strike="noStrike" kern="1200" baseline="0">
                    <a:solidFill>
                      <a:schemeClr val="tx1">
                        <a:lumMod val="65000"/>
                        <a:lumOff val="35000"/>
                      </a:schemeClr>
                    </a:solidFill>
                    <a:latin typeface="+mn-lt"/>
                    <a:ea typeface="+mn-ea"/>
                    <a:cs typeface="+mn-cs"/>
                  </a:defRPr>
                </a:pPr>
                <a:r>
                  <a:rPr lang="en-US" sz="1800" dirty="0"/>
                  <a:t>Dietary </a:t>
                </a:r>
                <a:br>
                  <a:rPr lang="en-US" sz="1800" dirty="0"/>
                </a:br>
                <a:r>
                  <a:rPr lang="en-US" sz="1800" dirty="0"/>
                  <a:t>deficiency </a:t>
                </a:r>
                <a:br>
                  <a:rPr lang="en-US" sz="1800" dirty="0"/>
                </a:br>
                <a:r>
                  <a:rPr lang="en-US" sz="1800" dirty="0"/>
                  <a:t>below</a:t>
                </a:r>
                <a:br>
                  <a:rPr lang="en-US" sz="1800" dirty="0"/>
                </a:br>
                <a:r>
                  <a:rPr lang="en-US" sz="1800" dirty="0"/>
                  <a:t>healthy</a:t>
                </a:r>
                <a:br>
                  <a:rPr lang="en-US" sz="1800" dirty="0"/>
                </a:br>
                <a:r>
                  <a:rPr lang="en-US" sz="1800" dirty="0"/>
                  <a:t>diet</a:t>
                </a:r>
                <a:br>
                  <a:rPr lang="en-US" sz="1800" dirty="0"/>
                </a:br>
                <a:r>
                  <a:rPr lang="en-US" sz="1800" dirty="0"/>
                  <a:t>basket </a:t>
                </a:r>
                <a:br>
                  <a:rPr lang="en-US" sz="1800" dirty="0"/>
                </a:br>
                <a:r>
                  <a:rPr lang="en-US" sz="1800" dirty="0"/>
                  <a:t>targets</a:t>
                </a:r>
              </a:p>
            </c:rich>
          </c:tx>
          <c:layout>
            <c:manualLayout>
              <c:xMode val="edge"/>
              <c:yMode val="edge"/>
              <c:x val="2.1497584541062802E-2"/>
              <c:y val="0.22076209993412937"/>
            </c:manualLayout>
          </c:layout>
          <c:overlay val="0"/>
          <c:spPr>
            <a:noFill/>
            <a:ln>
              <a:noFill/>
            </a:ln>
            <a:effectLst/>
          </c:spPr>
          <c:txPr>
            <a:bodyPr rot="0" spcFirstLastPara="1" vertOverflow="ellipsis" wrap="square" anchor="ctr" anchorCtr="1"/>
            <a:lstStyle/>
            <a:p>
              <a:pPr algn="l">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68479055"/>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8190978111762"/>
          <c:y val="0.18189649141736494"/>
          <c:w val="0.62173131297977302"/>
          <c:h val="0.65441626270773601"/>
        </c:manualLayout>
      </c:layout>
      <c:barChart>
        <c:barDir val="col"/>
        <c:grouping val="stacked"/>
        <c:varyColors val="0"/>
        <c:ser>
          <c:idx val="1"/>
          <c:order val="0"/>
          <c:tx>
            <c:strRef>
              <c:f>'Nutr Qties'!$M$29</c:f>
              <c:strCache>
                <c:ptCount val="1"/>
                <c:pt idx="0">
                  <c:v>Pulses</c:v>
                </c:pt>
              </c:strCache>
            </c:strRef>
          </c:tx>
          <c:spPr>
            <a:solidFill>
              <a:srgbClr val="CC9900"/>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Qties'!$M$30:$M$50</c:f>
              <c:numCache>
                <c:formatCode>0</c:formatCode>
                <c:ptCount val="21"/>
                <c:pt idx="0">
                  <c:v>-133.25358426181489</c:v>
                </c:pt>
                <c:pt idx="1">
                  <c:v>-144.00789286377557</c:v>
                </c:pt>
                <c:pt idx="2">
                  <c:v>-153.96833833989749</c:v>
                </c:pt>
                <c:pt idx="3">
                  <c:v>-165.59393164506096</c:v>
                </c:pt>
                <c:pt idx="4">
                  <c:v>-173.05791863797643</c:v>
                </c:pt>
                <c:pt idx="5">
                  <c:v>-178.57258527326147</c:v>
                </c:pt>
                <c:pt idx="6">
                  <c:v>-182.98420219918518</c:v>
                </c:pt>
                <c:pt idx="7">
                  <c:v>-186.7352356225889</c:v>
                </c:pt>
                <c:pt idx="8">
                  <c:v>-190.10125191505318</c:v>
                </c:pt>
                <c:pt idx="9">
                  <c:v>-193.28499501526136</c:v>
                </c:pt>
                <c:pt idx="10">
                  <c:v>-196.46149918081417</c:v>
                </c:pt>
                <c:pt idx="11">
                  <c:v>-199.77908014867313</c:v>
                </c:pt>
                <c:pt idx="12">
                  <c:v>-203.38420127355414</c:v>
                </c:pt>
                <c:pt idx="13">
                  <c:v>-207.42090972970044</c:v>
                </c:pt>
                <c:pt idx="14">
                  <c:v>-212.03513319855068</c:v>
                </c:pt>
                <c:pt idx="15">
                  <c:v>-217.35781422969052</c:v>
                </c:pt>
                <c:pt idx="16">
                  <c:v>-223.28434915906507</c:v>
                </c:pt>
                <c:pt idx="17">
                  <c:v>-225.80390353546198</c:v>
                </c:pt>
                <c:pt idx="18">
                  <c:v>-226.02834480053258</c:v>
                </c:pt>
                <c:pt idx="19">
                  <c:v>-226.2732054073785</c:v>
                </c:pt>
                <c:pt idx="20">
                  <c:v>-226.28726014255892</c:v>
                </c:pt>
              </c:numCache>
            </c:numRef>
          </c:val>
          <c:extLst>
            <c:ext xmlns:c16="http://schemas.microsoft.com/office/drawing/2014/chart" uri="{C3380CC4-5D6E-409C-BE32-E72D297353CC}">
              <c16:uniqueId val="{00000000-CC54-47EF-B78B-B5BCA235D545}"/>
            </c:ext>
          </c:extLst>
        </c:ser>
        <c:ser>
          <c:idx val="2"/>
          <c:order val="1"/>
          <c:tx>
            <c:strRef>
              <c:f>'Nutr Qties'!$N$29</c:f>
              <c:strCache>
                <c:ptCount val="1"/>
                <c:pt idx="0">
                  <c:v>Veg&amp;Fruit</c:v>
                </c:pt>
              </c:strCache>
            </c:strRef>
          </c:tx>
          <c:spPr>
            <a:solidFill>
              <a:srgbClr val="00B050"/>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Qties'!$N$30:$N$50</c:f>
              <c:numCache>
                <c:formatCode>0</c:formatCode>
                <c:ptCount val="21"/>
                <c:pt idx="0">
                  <c:v>-171.38269556597885</c:v>
                </c:pt>
                <c:pt idx="1">
                  <c:v>-156.46734102123739</c:v>
                </c:pt>
                <c:pt idx="2">
                  <c:v>-143.13307723839051</c:v>
                </c:pt>
                <c:pt idx="3">
                  <c:v>-128.51766173406298</c:v>
                </c:pt>
                <c:pt idx="4">
                  <c:v>-120.08359609970026</c:v>
                </c:pt>
                <c:pt idx="5">
                  <c:v>-114.68282930381287</c:v>
                </c:pt>
                <c:pt idx="6">
                  <c:v>-111.13464256437902</c:v>
                </c:pt>
                <c:pt idx="7">
                  <c:v>-108.83867265073556</c:v>
                </c:pt>
                <c:pt idx="8">
                  <c:v>-107.42829518115556</c:v>
                </c:pt>
                <c:pt idx="9">
                  <c:v>-106.64024486940946</c:v>
                </c:pt>
                <c:pt idx="10">
                  <c:v>-106.26127390950319</c:v>
                </c:pt>
                <c:pt idx="11">
                  <c:v>-106.10463742091153</c:v>
                </c:pt>
                <c:pt idx="12">
                  <c:v>-105.99120816113557</c:v>
                </c:pt>
                <c:pt idx="13">
                  <c:v>-105.7391725382831</c:v>
                </c:pt>
                <c:pt idx="14">
                  <c:v>-105.1601383422923</c:v>
                </c:pt>
                <c:pt idx="15">
                  <c:v>-104.06964658049225</c:v>
                </c:pt>
                <c:pt idx="16">
                  <c:v>-102.44533032105713</c:v>
                </c:pt>
                <c:pt idx="17">
                  <c:v>-101.81783624766223</c:v>
                </c:pt>
                <c:pt idx="18">
                  <c:v>-101.51964980060009</c:v>
                </c:pt>
                <c:pt idx="19">
                  <c:v>-100.96012678566422</c:v>
                </c:pt>
                <c:pt idx="20">
                  <c:v>-100.96178022908938</c:v>
                </c:pt>
              </c:numCache>
            </c:numRef>
          </c:val>
          <c:extLst>
            <c:ext xmlns:c16="http://schemas.microsoft.com/office/drawing/2014/chart" uri="{C3380CC4-5D6E-409C-BE32-E72D297353CC}">
              <c16:uniqueId val="{00000001-CC54-47EF-B78B-B5BCA235D545}"/>
            </c:ext>
          </c:extLst>
        </c:ser>
        <c:ser>
          <c:idx val="3"/>
          <c:order val="2"/>
          <c:tx>
            <c:strRef>
              <c:f>'Nutr Qties'!$O$29</c:f>
              <c:strCache>
                <c:ptCount val="1"/>
                <c:pt idx="0">
                  <c:v>Oils&amp;Fats</c:v>
                </c:pt>
              </c:strCache>
            </c:strRef>
          </c:tx>
          <c:spPr>
            <a:solidFill>
              <a:schemeClr val="accent4"/>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Qties'!$O$30:$O$50</c:f>
              <c:numCache>
                <c:formatCode>0</c:formatCode>
                <c:ptCount val="21"/>
                <c:pt idx="0">
                  <c:v>-83.877158734150527</c:v>
                </c:pt>
                <c:pt idx="1">
                  <c:v>-75.241545987085203</c:v>
                </c:pt>
                <c:pt idx="2">
                  <c:v>-65.103494048386693</c:v>
                </c:pt>
                <c:pt idx="3">
                  <c:v>-49.044802540144701</c:v>
                </c:pt>
                <c:pt idx="4">
                  <c:v>-34.502317660594883</c:v>
                </c:pt>
                <c:pt idx="5">
                  <c:v>-20.055257239756259</c:v>
                </c:pt>
                <c:pt idx="6">
                  <c:v>-5.0553206156125725</c:v>
                </c:pt>
                <c:pt idx="7">
                  <c:v>10.912080367485487</c:v>
                </c:pt>
                <c:pt idx="8">
                  <c:v>28.137599043454031</c:v>
                </c:pt>
                <c:pt idx="9">
                  <c:v>46.863933976448322</c:v>
                </c:pt>
                <c:pt idx="10">
                  <c:v>67.363179614703313</c:v>
                </c:pt>
                <c:pt idx="11">
                  <c:v>89.838933334219007</c:v>
                </c:pt>
                <c:pt idx="12">
                  <c:v>114.51580896528276</c:v>
                </c:pt>
                <c:pt idx="13">
                  <c:v>141.58956840258747</c:v>
                </c:pt>
                <c:pt idx="14">
                  <c:v>171.23978498834629</c:v>
                </c:pt>
                <c:pt idx="15">
                  <c:v>203.5588903026383</c:v>
                </c:pt>
                <c:pt idx="16">
                  <c:v>237.71650608614334</c:v>
                </c:pt>
                <c:pt idx="17">
                  <c:v>252.51903206617851</c:v>
                </c:pt>
                <c:pt idx="18">
                  <c:v>252.75762927747292</c:v>
                </c:pt>
                <c:pt idx="19">
                  <c:v>251.9739487745519</c:v>
                </c:pt>
                <c:pt idx="20">
                  <c:v>252.0794941383258</c:v>
                </c:pt>
              </c:numCache>
            </c:numRef>
          </c:val>
          <c:extLst>
            <c:ext xmlns:c16="http://schemas.microsoft.com/office/drawing/2014/chart" uri="{C3380CC4-5D6E-409C-BE32-E72D297353CC}">
              <c16:uniqueId val="{00000002-CC54-47EF-B78B-B5BCA235D545}"/>
            </c:ext>
          </c:extLst>
        </c:ser>
        <c:ser>
          <c:idx val="4"/>
          <c:order val="3"/>
          <c:tx>
            <c:strRef>
              <c:f>'Nutr Qties'!$P$29</c:f>
              <c:strCache>
                <c:ptCount val="1"/>
                <c:pt idx="0">
                  <c:v>ASFs</c:v>
                </c:pt>
              </c:strCache>
            </c:strRef>
          </c:tx>
          <c:spPr>
            <a:solidFill>
              <a:srgbClr val="A365D1"/>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Qties'!$P$30:$P$50</c:f>
              <c:numCache>
                <c:formatCode>0</c:formatCode>
                <c:ptCount val="21"/>
                <c:pt idx="0">
                  <c:v>-195.57040544896375</c:v>
                </c:pt>
                <c:pt idx="1">
                  <c:v>-141.68253832279945</c:v>
                </c:pt>
                <c:pt idx="2">
                  <c:v>-90.711237169388284</c:v>
                </c:pt>
                <c:pt idx="3">
                  <c:v>-29.122869347843277</c:v>
                </c:pt>
                <c:pt idx="4">
                  <c:v>12.517865847741575</c:v>
                </c:pt>
                <c:pt idx="5">
                  <c:v>45.119927621108729</c:v>
                </c:pt>
                <c:pt idx="6">
                  <c:v>72.908325200689774</c:v>
                </c:pt>
                <c:pt idx="7">
                  <c:v>98.129582737011958</c:v>
                </c:pt>
                <c:pt idx="8">
                  <c:v>122.19892144928673</c:v>
                </c:pt>
                <c:pt idx="9">
                  <c:v>146.17188084172005</c:v>
                </c:pt>
                <c:pt idx="10">
                  <c:v>170.9907676084357</c:v>
                </c:pt>
                <c:pt idx="11">
                  <c:v>197.44067506793277</c:v>
                </c:pt>
                <c:pt idx="12">
                  <c:v>226.3085759373821</c:v>
                </c:pt>
                <c:pt idx="13">
                  <c:v>258.35598836545773</c:v>
                </c:pt>
                <c:pt idx="14">
                  <c:v>294.34507534306726</c:v>
                </c:pt>
                <c:pt idx="15">
                  <c:v>334.92566009604968</c:v>
                </c:pt>
                <c:pt idx="16">
                  <c:v>379.20340667317055</c:v>
                </c:pt>
                <c:pt idx="17">
                  <c:v>398.16665308035067</c:v>
                </c:pt>
                <c:pt idx="18">
                  <c:v>399.32023851009728</c:v>
                </c:pt>
                <c:pt idx="19">
                  <c:v>400.06098624073286</c:v>
                </c:pt>
                <c:pt idx="20">
                  <c:v>400.17816220611246</c:v>
                </c:pt>
              </c:numCache>
            </c:numRef>
          </c:val>
          <c:extLst>
            <c:ext xmlns:c16="http://schemas.microsoft.com/office/drawing/2014/chart" uri="{C3380CC4-5D6E-409C-BE32-E72D297353CC}">
              <c16:uniqueId val="{00000003-CC54-47EF-B78B-B5BCA235D545}"/>
            </c:ext>
          </c:extLst>
        </c:ser>
        <c:ser>
          <c:idx val="0"/>
          <c:order val="4"/>
          <c:tx>
            <c:strRef>
              <c:f>'Nutr Qties'!$L$29</c:f>
              <c:strCache>
                <c:ptCount val="1"/>
                <c:pt idx="0">
                  <c:v>Starchies</c:v>
                </c:pt>
              </c:strCache>
            </c:strRef>
          </c:tx>
          <c:spPr>
            <a:solidFill>
              <a:srgbClr val="996600"/>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Qties'!$L$30:$L$50</c:f>
              <c:numCache>
                <c:formatCode>0</c:formatCode>
                <c:ptCount val="21"/>
                <c:pt idx="0">
                  <c:v>584.08384401090825</c:v>
                </c:pt>
                <c:pt idx="1">
                  <c:v>517.39931819489766</c:v>
                </c:pt>
                <c:pt idx="2">
                  <c:v>452.91614679606278</c:v>
                </c:pt>
                <c:pt idx="3">
                  <c:v>372.27926526711212</c:v>
                </c:pt>
                <c:pt idx="4">
                  <c:v>315.12596655053017</c:v>
                </c:pt>
                <c:pt idx="5">
                  <c:v>268.19074419572212</c:v>
                </c:pt>
                <c:pt idx="6">
                  <c:v>226.26584017848677</c:v>
                </c:pt>
                <c:pt idx="7">
                  <c:v>186.5322451688271</c:v>
                </c:pt>
                <c:pt idx="8">
                  <c:v>147.1930266034683</c:v>
                </c:pt>
                <c:pt idx="9">
                  <c:v>106.88942506650233</c:v>
                </c:pt>
                <c:pt idx="10">
                  <c:v>64.36882586717843</c:v>
                </c:pt>
                <c:pt idx="11">
                  <c:v>18.60410916743308</c:v>
                </c:pt>
                <c:pt idx="12">
                  <c:v>-31.44897546797506</c:v>
                </c:pt>
                <c:pt idx="13">
                  <c:v>-86.785474500061582</c:v>
                </c:pt>
                <c:pt idx="14">
                  <c:v>-148.38958879057077</c:v>
                </c:pt>
                <c:pt idx="15">
                  <c:v>-217.05708958850494</c:v>
                </c:pt>
                <c:pt idx="16">
                  <c:v>-291.19023327919149</c:v>
                </c:pt>
                <c:pt idx="17">
                  <c:v>-323.06394536340486</c:v>
                </c:pt>
                <c:pt idx="18">
                  <c:v>-324.52987318643738</c:v>
                </c:pt>
                <c:pt idx="19">
                  <c:v>-324.80160282224222</c:v>
                </c:pt>
                <c:pt idx="20">
                  <c:v>-325.00861597278993</c:v>
                </c:pt>
              </c:numCache>
            </c:numRef>
          </c:val>
          <c:extLst>
            <c:ext xmlns:c16="http://schemas.microsoft.com/office/drawing/2014/chart" uri="{C3380CC4-5D6E-409C-BE32-E72D297353CC}">
              <c16:uniqueId val="{00000004-CC54-47EF-B78B-B5BCA235D545}"/>
            </c:ext>
          </c:extLst>
        </c:ser>
        <c:ser>
          <c:idx val="5"/>
          <c:order val="5"/>
          <c:tx>
            <c:strRef>
              <c:f>'Nutr Qties'!$Q$29</c:f>
              <c:strCache>
                <c:ptCount val="1"/>
                <c:pt idx="0">
                  <c:v>Sugar</c:v>
                </c:pt>
              </c:strCache>
            </c:strRef>
          </c:tx>
          <c:spPr>
            <a:solidFill>
              <a:schemeClr val="bg1">
                <a:lumMod val="85000"/>
              </a:schemeClr>
            </a:solidFill>
            <a:ln>
              <a:noFill/>
            </a:ln>
            <a:effectLst/>
          </c:spPr>
          <c:invertIfNegative val="0"/>
          <c:cat>
            <c:numRef>
              <c:f>'Nutr Qties'!$K$30:$K$50</c:f>
              <c:numCache>
                <c:formatCode>0</c:formatCode>
                <c:ptCount val="21"/>
                <c:pt idx="0">
                  <c:v>725.10160473261635</c:v>
                </c:pt>
                <c:pt idx="1">
                  <c:v>1142.7460068301109</c:v>
                </c:pt>
                <c:pt idx="2">
                  <c:v>1689.8740561863017</c:v>
                </c:pt>
                <c:pt idx="3">
                  <c:v>2653.0381254471877</c:v>
                </c:pt>
                <c:pt idx="4">
                  <c:v>3596.7393994192494</c:v>
                </c:pt>
                <c:pt idx="5">
                  <c:v>4580.8904617884145</c:v>
                </c:pt>
                <c:pt idx="6">
                  <c:v>5637.2289821266113</c:v>
                </c:pt>
                <c:pt idx="7">
                  <c:v>6791.917809388844</c:v>
                </c:pt>
                <c:pt idx="8">
                  <c:v>8072.0364097457441</c:v>
                </c:pt>
                <c:pt idx="9">
                  <c:v>9509.1553832119771</c:v>
                </c:pt>
                <c:pt idx="10">
                  <c:v>11142.661497507605</c:v>
                </c:pt>
                <c:pt idx="11">
                  <c:v>13024</c:v>
                </c:pt>
                <c:pt idx="12">
                  <c:v>15222.985642877307</c:v>
                </c:pt>
                <c:pt idx="13">
                  <c:v>17838.027581236627</c:v>
                </c:pt>
                <c:pt idx="14">
                  <c:v>21013.851696110338</c:v>
                </c:pt>
                <c:pt idx="15">
                  <c:v>24974.474185408802</c:v>
                </c:pt>
                <c:pt idx="16">
                  <c:v>30090.063138788828</c:v>
                </c:pt>
                <c:pt idx="17">
                  <c:v>37028.734350870509</c:v>
                </c:pt>
                <c:pt idx="18">
                  <c:v>47160.652236130474</c:v>
                </c:pt>
                <c:pt idx="19">
                  <c:v>63935.973770225763</c:v>
                </c:pt>
                <c:pt idx="20">
                  <c:v>100377.05199333518</c:v>
                </c:pt>
              </c:numCache>
            </c:numRef>
          </c:cat>
          <c:val>
            <c:numRef>
              <c:f>'Nutr Qties'!$Q$30:$Q$50</c:f>
              <c:numCache>
                <c:formatCode>0</c:formatCode>
                <c:ptCount val="21"/>
                <c:pt idx="0">
                  <c:v>183.79052317890037</c:v>
                </c:pt>
                <c:pt idx="1">
                  <c:v>206.2039799641189</c:v>
                </c:pt>
                <c:pt idx="2">
                  <c:v>226.67873652493361</c:v>
                </c:pt>
                <c:pt idx="3">
                  <c:v>250.01519331447039</c:v>
                </c:pt>
                <c:pt idx="4">
                  <c:v>264.43585996765802</c:v>
                </c:pt>
                <c:pt idx="5">
                  <c:v>274.59867668332743</c:v>
                </c:pt>
                <c:pt idx="6">
                  <c:v>282.27153739349058</c:v>
                </c:pt>
                <c:pt idx="7">
                  <c:v>288.36872848853005</c:v>
                </c:pt>
                <c:pt idx="8">
                  <c:v>293.45535497751592</c:v>
                </c:pt>
                <c:pt idx="9">
                  <c:v>297.94335272088955</c:v>
                </c:pt>
                <c:pt idx="10">
                  <c:v>302.18004811295185</c:v>
                </c:pt>
                <c:pt idx="11">
                  <c:v>306.46332972749042</c:v>
                </c:pt>
                <c:pt idx="12">
                  <c:v>311.08423698935013</c:v>
                </c:pt>
                <c:pt idx="13">
                  <c:v>316.33234756775943</c:v>
                </c:pt>
                <c:pt idx="14">
                  <c:v>322.50350874842906</c:v>
                </c:pt>
                <c:pt idx="15">
                  <c:v>329.87231123629596</c:v>
                </c:pt>
                <c:pt idx="16">
                  <c:v>338.3198666061387</c:v>
                </c:pt>
                <c:pt idx="17">
                  <c:v>341.87386017383773</c:v>
                </c:pt>
                <c:pt idx="18">
                  <c:v>342.3338746568611</c:v>
                </c:pt>
                <c:pt idx="19">
                  <c:v>342.97438234195783</c:v>
                </c:pt>
                <c:pt idx="20">
                  <c:v>342.99115662496149</c:v>
                </c:pt>
              </c:numCache>
            </c:numRef>
          </c:val>
          <c:extLst>
            <c:ext xmlns:c16="http://schemas.microsoft.com/office/drawing/2014/chart" uri="{C3380CC4-5D6E-409C-BE32-E72D297353CC}">
              <c16:uniqueId val="{00000005-CC54-47EF-B78B-B5BCA235D545}"/>
            </c:ext>
          </c:extLst>
        </c:ser>
        <c:dLbls>
          <c:showLegendKey val="0"/>
          <c:showVal val="0"/>
          <c:showCatName val="0"/>
          <c:showSerName val="0"/>
          <c:showPercent val="0"/>
          <c:showBubbleSize val="0"/>
        </c:dLbls>
        <c:gapWidth val="150"/>
        <c:overlap val="100"/>
        <c:axId val="1168479055"/>
        <c:axId val="1168471983"/>
      </c:barChart>
      <c:catAx>
        <c:axId val="1168479055"/>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68471983"/>
        <c:crossesAt val="-800"/>
        <c:auto val="1"/>
        <c:lblAlgn val="ctr"/>
        <c:lblOffset val="100"/>
        <c:tickLblSkip val="1"/>
        <c:noMultiLvlLbl val="0"/>
      </c:catAx>
      <c:valAx>
        <c:axId val="116847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lgn="l">
                  <a:defRPr sz="1600" b="0" i="0" u="none" strike="noStrike" kern="1200" baseline="0">
                    <a:solidFill>
                      <a:schemeClr val="tx1">
                        <a:lumMod val="65000"/>
                        <a:lumOff val="35000"/>
                      </a:schemeClr>
                    </a:solidFill>
                    <a:latin typeface="+mn-lt"/>
                    <a:ea typeface="+mn-ea"/>
                    <a:cs typeface="+mn-cs"/>
                  </a:defRPr>
                </a:pPr>
                <a:r>
                  <a:rPr lang="en-US" dirty="0"/>
                  <a:t>Dietary </a:t>
                </a:r>
                <a:br>
                  <a:rPr lang="en-US" dirty="0"/>
                </a:br>
                <a:r>
                  <a:rPr lang="en-US" dirty="0"/>
                  <a:t>imbalance</a:t>
                </a:r>
                <a:br>
                  <a:rPr lang="en-US" dirty="0"/>
                </a:br>
                <a:r>
                  <a:rPr lang="en-US" dirty="0"/>
                  <a:t>(excesses</a:t>
                </a:r>
                <a:br>
                  <a:rPr lang="en-US" dirty="0"/>
                </a:br>
                <a:r>
                  <a:rPr lang="en-US" dirty="0"/>
                  <a:t> above </a:t>
                </a:r>
              </a:p>
              <a:p>
                <a:pPr algn="l">
                  <a:defRPr/>
                </a:pPr>
                <a:r>
                  <a:rPr lang="en-US" dirty="0"/>
                  <a:t> targets, or </a:t>
                </a:r>
                <a:br>
                  <a:rPr lang="en-US" dirty="0"/>
                </a:br>
                <a:r>
                  <a:rPr lang="en-US" dirty="0"/>
                  <a:t> shortfalls </a:t>
                </a:r>
                <a:br>
                  <a:rPr lang="en-US" dirty="0"/>
                </a:br>
                <a:r>
                  <a:rPr lang="en-US" dirty="0"/>
                  <a:t> below</a:t>
                </a:r>
                <a:br>
                  <a:rPr lang="en-US" dirty="0"/>
                </a:br>
                <a:r>
                  <a:rPr lang="en-US" dirty="0"/>
                  <a:t> healthy</a:t>
                </a:r>
                <a:br>
                  <a:rPr lang="en-US" dirty="0"/>
                </a:br>
                <a:r>
                  <a:rPr lang="en-US" dirty="0"/>
                  <a:t> diet</a:t>
                </a:r>
                <a:br>
                  <a:rPr lang="en-US" dirty="0"/>
                </a:br>
                <a:r>
                  <a:rPr lang="en-US" dirty="0"/>
                  <a:t> basket </a:t>
                </a:r>
                <a:br>
                  <a:rPr lang="en-US" dirty="0"/>
                </a:br>
                <a:r>
                  <a:rPr lang="en-US" dirty="0"/>
                  <a:t> targets)</a:t>
                </a:r>
                <a:br>
                  <a:rPr lang="en-US" dirty="0"/>
                </a:br>
                <a:endParaRPr lang="en-US" dirty="0"/>
              </a:p>
            </c:rich>
          </c:tx>
          <c:layout>
            <c:manualLayout>
              <c:xMode val="edge"/>
              <c:yMode val="edge"/>
              <c:x val="5.7971023313328511E-3"/>
              <c:y val="0.18108801617189155"/>
            </c:manualLayout>
          </c:layout>
          <c:overlay val="0"/>
          <c:spPr>
            <a:noFill/>
            <a:ln>
              <a:noFill/>
            </a:ln>
            <a:effectLst/>
          </c:spPr>
          <c:txPr>
            <a:bodyPr rot="0" spcFirstLastPara="1" vertOverflow="ellipsis" wrap="square" anchor="ctr" anchorCtr="1"/>
            <a:lstStyle/>
            <a:p>
              <a:pPr algn="l">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68479055"/>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r>
              <a:rPr lang="en-US" sz="1800" dirty="0">
                <a:solidFill>
                  <a:schemeClr val="tx2"/>
                </a:solidFill>
              </a:rPr>
              <a:t>Least-cost items for a healthy diet averaged about $3.30/day in 2017</a:t>
            </a:r>
          </a:p>
          <a:p>
            <a:pPr>
              <a:lnSpc>
                <a:spcPct val="80000"/>
              </a:lnSpc>
              <a:defRPr sz="1800">
                <a:solidFill>
                  <a:schemeClr val="tx2"/>
                </a:solidFill>
              </a:defRPr>
            </a:pPr>
            <a:endParaRPr lang="en-US" sz="1800" dirty="0">
              <a:solidFill>
                <a:schemeClr val="tx2"/>
              </a:solidFill>
            </a:endParaRPr>
          </a:p>
        </c:rich>
      </c:tx>
      <c:layout>
        <c:manualLayout>
          <c:xMode val="edge"/>
          <c:yMode val="edge"/>
          <c:x val="0.16706383102127931"/>
          <c:y val="0"/>
        </c:manualLayout>
      </c:layout>
      <c:overlay val="0"/>
      <c:spPr>
        <a:noFill/>
        <a:ln>
          <a:noFill/>
        </a:ln>
        <a:effectLst/>
      </c:spPr>
      <c:txPr>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0795871320741475"/>
          <c:y val="9.6765110976877552E-2"/>
          <c:w val="0.82620051684311513"/>
          <c:h val="0.79702220033691484"/>
        </c:manualLayout>
      </c:layout>
      <c:scatterChart>
        <c:scatterStyle val="lineMarker"/>
        <c:varyColors val="0"/>
        <c:ser>
          <c:idx val="0"/>
          <c:order val="0"/>
          <c:tx>
            <c:strRef>
              <c:f>'WDI+CoHD only'!$I$2</c:f>
              <c:strCache>
                <c:ptCount val="1"/>
                <c:pt idx="0">
                  <c:v>2017</c:v>
                </c:pt>
              </c:strCache>
            </c:strRef>
          </c:tx>
          <c:spPr>
            <a:ln w="28575" cap="rnd">
              <a:noFill/>
              <a:round/>
            </a:ln>
            <a:effectLst/>
          </c:spPr>
          <c:marker>
            <c:symbol val="circle"/>
            <c:size val="8"/>
            <c:spPr>
              <a:solidFill>
                <a:schemeClr val="accent1"/>
              </a:solidFill>
              <a:ln w="9525">
                <a:solidFill>
                  <a:schemeClr val="accent1"/>
                </a:solidFill>
              </a:ln>
              <a:effectLst/>
            </c:spPr>
          </c:marker>
          <c:trendline>
            <c:spPr>
              <a:ln w="34925" cap="rnd">
                <a:solidFill>
                  <a:schemeClr val="accent1"/>
                </a:solidFill>
                <a:prstDash val="sysDash"/>
              </a:ln>
              <a:effectLst/>
            </c:spPr>
            <c:trendlineType val="log"/>
            <c:dispRSqr val="0"/>
            <c:dispEq val="0"/>
          </c:trendline>
          <c:xVal>
            <c:numRef>
              <c:f>'WDI+CoHD only'!$H$3:$H$172</c:f>
              <c:numCache>
                <c:formatCode>_(* #,##0_);_(* \(#,##0\);_(* "-"??_);_(@_)</c:formatCode>
                <c:ptCount val="170"/>
                <c:pt idx="0">
                  <c:v>12802.148308393755</c:v>
                </c:pt>
                <c:pt idx="1">
                  <c:v>11562.265868581648</c:v>
                </c:pt>
                <c:pt idx="2">
                  <c:v>6861.5528235531165</c:v>
                </c:pt>
                <c:pt idx="3">
                  <c:v>18775.951013986618</c:v>
                </c:pt>
                <c:pt idx="4">
                  <c:v>22994.826450441869</c:v>
                </c:pt>
                <c:pt idx="5">
                  <c:v>12541.162631531197</c:v>
                </c:pt>
                <c:pt idx="6">
                  <c:v>36748.644176682479</c:v>
                </c:pt>
                <c:pt idx="7">
                  <c:v>47085.227143527278</c:v>
                </c:pt>
                <c:pt idx="8">
                  <c:v>53665.026675739464</c:v>
                </c:pt>
                <c:pt idx="9">
                  <c:v>13587.531191321466</c:v>
                </c:pt>
                <c:pt idx="10">
                  <c:v>34863.446470755836</c:v>
                </c:pt>
                <c:pt idx="11">
                  <c:v>45033.830542357806</c:v>
                </c:pt>
                <c:pt idx="12">
                  <c:v>5063.5548913875155</c:v>
                </c:pt>
                <c:pt idx="13">
                  <c:v>15090.752261438689</c:v>
                </c:pt>
                <c:pt idx="14">
                  <c:v>17666.601607030476</c:v>
                </c:pt>
                <c:pt idx="15">
                  <c:v>50904.68908671532</c:v>
                </c:pt>
                <c:pt idx="16">
                  <c:v>6656.3053694479131</c:v>
                </c:pt>
                <c:pt idx="17">
                  <c:v>3010.9028543227664</c:v>
                </c:pt>
                <c:pt idx="18">
                  <c:v>85191.656162029903</c:v>
                </c:pt>
                <c:pt idx="19">
                  <c:v>10174.709605992912</c:v>
                </c:pt>
                <c:pt idx="20">
                  <c:v>8174.4929769352211</c:v>
                </c:pt>
                <c:pt idx="21">
                  <c:v>13638.405312440575</c:v>
                </c:pt>
                <c:pt idx="22">
                  <c:v>14593.382481612171</c:v>
                </c:pt>
                <c:pt idx="23">
                  <c:v>14220.752282309115</c:v>
                </c:pt>
                <c:pt idx="25">
                  <c:v>64617.638124508696</c:v>
                </c:pt>
                <c:pt idx="26">
                  <c:v>20986.654634831924</c:v>
                </c:pt>
                <c:pt idx="27">
                  <c:v>1967.6340515778516</c:v>
                </c:pt>
                <c:pt idx="28">
                  <c:v>773.99155045993041</c:v>
                </c:pt>
                <c:pt idx="29">
                  <c:v>6413.9991408017486</c:v>
                </c:pt>
                <c:pt idx="30">
                  <c:v>3684.4596675561015</c:v>
                </c:pt>
                <c:pt idx="31">
                  <c:v>3597.9734245702957</c:v>
                </c:pt>
                <c:pt idx="32">
                  <c:v>47702.714501844668</c:v>
                </c:pt>
                <c:pt idx="33">
                  <c:v>46721.746143144497</c:v>
                </c:pt>
                <c:pt idx="34">
                  <c:v>959.31008907923683</c:v>
                </c:pt>
                <c:pt idx="35">
                  <c:v>1566.2610717999084</c:v>
                </c:pt>
                <c:pt idx="36">
                  <c:v>23462.567840458094</c:v>
                </c:pt>
                <c:pt idx="37">
                  <c:v>14224.868760217181</c:v>
                </c:pt>
                <c:pt idx="38">
                  <c:v>13928.699234095306</c:v>
                </c:pt>
                <c:pt idx="39">
                  <c:v>3049.0061794110893</c:v>
                </c:pt>
                <c:pt idx="40">
                  <c:v>1029.8833079077438</c:v>
                </c:pt>
                <c:pt idx="41">
                  <c:v>3639.7913563072916</c:v>
                </c:pt>
                <c:pt idx="42">
                  <c:v>19283.510355064074</c:v>
                </c:pt>
                <c:pt idx="43">
                  <c:v>4686.9004727937345</c:v>
                </c:pt>
                <c:pt idx="44">
                  <c:v>27045.343064531517</c:v>
                </c:pt>
                <c:pt idx="45">
                  <c:v>25495.201579638062</c:v>
                </c:pt>
                <c:pt idx="46">
                  <c:v>37163.5546875</c:v>
                </c:pt>
                <c:pt idx="47">
                  <c:v>36626.685577928016</c:v>
                </c:pt>
                <c:pt idx="48">
                  <c:v>56568.415893611025</c:v>
                </c:pt>
                <c:pt idx="49">
                  <c:v>4680.0806171313761</c:v>
                </c:pt>
                <c:pt idx="50">
                  <c:v>11380.819090928784</c:v>
                </c:pt>
                <c:pt idx="51">
                  <c:v>15941.711520405986</c:v>
                </c:pt>
                <c:pt idx="52">
                  <c:v>11346.372569571098</c:v>
                </c:pt>
                <c:pt idx="53">
                  <c:v>10801.026619985025</c:v>
                </c:pt>
                <c:pt idx="54">
                  <c:v>7984.4207710181063</c:v>
                </c:pt>
                <c:pt idx="55">
                  <c:v>16604.26720618911</c:v>
                </c:pt>
                <c:pt idx="56">
                  <c:v>32990.0451981964</c:v>
                </c:pt>
                <c:pt idx="57">
                  <c:v>7844.4993380007882</c:v>
                </c:pt>
                <c:pt idx="58">
                  <c:v>2009.5577459572542</c:v>
                </c:pt>
                <c:pt idx="59">
                  <c:v>12367.938239582556</c:v>
                </c:pt>
                <c:pt idx="60">
                  <c:v>47593.887014433501</c:v>
                </c:pt>
                <c:pt idx="61">
                  <c:v>45584.57086676926</c:v>
                </c:pt>
                <c:pt idx="62">
                  <c:v>14058.195045730035</c:v>
                </c:pt>
                <c:pt idx="63">
                  <c:v>2033.6716443566761</c:v>
                </c:pt>
                <c:pt idx="64">
                  <c:v>54335.962805280062</c:v>
                </c:pt>
                <c:pt idx="65">
                  <c:v>4863.9761994461451</c:v>
                </c:pt>
                <c:pt idx="66">
                  <c:v>28461.455812510256</c:v>
                </c:pt>
                <c:pt idx="67">
                  <c:v>14465.197750481873</c:v>
                </c:pt>
                <c:pt idx="68">
                  <c:v>2405.9481185156692</c:v>
                </c:pt>
                <c:pt idx="69">
                  <c:v>1929.1668463515364</c:v>
                </c:pt>
                <c:pt idx="70">
                  <c:v>11976.385671585009</c:v>
                </c:pt>
                <c:pt idx="71">
                  <c:v>3165.569739609412</c:v>
                </c:pt>
                <c:pt idx="72">
                  <c:v>5221.810954677173</c:v>
                </c:pt>
                <c:pt idx="73">
                  <c:v>62442.174944034465</c:v>
                </c:pt>
                <c:pt idx="74">
                  <c:v>28307.730172393909</c:v>
                </c:pt>
                <c:pt idx="75">
                  <c:v>53923.221721701004</c:v>
                </c:pt>
                <c:pt idx="76">
                  <c:v>6116.0596544376785</c:v>
                </c:pt>
                <c:pt idx="77">
                  <c:v>10589.126447473622</c:v>
                </c:pt>
                <c:pt idx="78">
                  <c:v>15902.844017069148</c:v>
                </c:pt>
                <c:pt idx="79">
                  <c:v>10445.367111211915</c:v>
                </c:pt>
                <c:pt idx="80">
                  <c:v>61729.407844559508</c:v>
                </c:pt>
                <c:pt idx="81">
                  <c:v>38924.31300806511</c:v>
                </c:pt>
                <c:pt idx="82">
                  <c:v>41812.971338710384</c:v>
                </c:pt>
                <c:pt idx="83">
                  <c:v>9326.1218979977657</c:v>
                </c:pt>
                <c:pt idx="84">
                  <c:v>42977.426848678275</c:v>
                </c:pt>
                <c:pt idx="85">
                  <c:v>9953.7278507454339</c:v>
                </c:pt>
                <c:pt idx="86">
                  <c:v>22157.871103308658</c:v>
                </c:pt>
                <c:pt idx="87">
                  <c:v>4123.5960532318059</c:v>
                </c:pt>
                <c:pt idx="88">
                  <c:v>41124.369288556089</c:v>
                </c:pt>
                <c:pt idx="89">
                  <c:v>58767.655344893712</c:v>
                </c:pt>
                <c:pt idx="90">
                  <c:v>4803.2323057579451</c:v>
                </c:pt>
                <c:pt idx="91">
                  <c:v>6874.7631684097432</c:v>
                </c:pt>
                <c:pt idx="92">
                  <c:v>28601.525730813642</c:v>
                </c:pt>
                <c:pt idx="93">
                  <c:v>3031.4095547503184</c:v>
                </c:pt>
                <c:pt idx="94">
                  <c:v>1424.4686568683951</c:v>
                </c:pt>
                <c:pt idx="95">
                  <c:v>32541.172866000961</c:v>
                </c:pt>
                <c:pt idx="96">
                  <c:v>82296.951250298385</c:v>
                </c:pt>
                <c:pt idx="97">
                  <c:v>1541.1731582354664</c:v>
                </c:pt>
                <c:pt idx="98">
                  <c:v>1446.9298715350471</c:v>
                </c:pt>
                <c:pt idx="99">
                  <c:v>25910.44684531882</c:v>
                </c:pt>
                <c:pt idx="100">
                  <c:v>16631.321673502542</c:v>
                </c:pt>
                <c:pt idx="101">
                  <c:v>2173.5556231394776</c:v>
                </c:pt>
                <c:pt idx="102">
                  <c:v>39210.024122793686</c:v>
                </c:pt>
                <c:pt idx="103">
                  <c:v>5035.9316432287251</c:v>
                </c:pt>
                <c:pt idx="104">
                  <c:v>23536.247806673819</c:v>
                </c:pt>
                <c:pt idx="105">
                  <c:v>19209.219151117159</c:v>
                </c:pt>
                <c:pt idx="106">
                  <c:v>12315.486793515642</c:v>
                </c:pt>
                <c:pt idx="107">
                  <c:v>9773.6311522170054</c:v>
                </c:pt>
                <c:pt idx="108">
                  <c:v>20086.50445258632</c:v>
                </c:pt>
                <c:pt idx="109">
                  <c:v>7168.724609375</c:v>
                </c:pt>
                <c:pt idx="110">
                  <c:v>1246.7926957329712</c:v>
                </c:pt>
                <c:pt idx="111">
                  <c:v>4109.5171938950534</c:v>
                </c:pt>
                <c:pt idx="112">
                  <c:v>9987.1176222071281</c:v>
                </c:pt>
                <c:pt idx="113">
                  <c:v>3601.1088766087423</c:v>
                </c:pt>
                <c:pt idx="114">
                  <c:v>55507.090270966735</c:v>
                </c:pt>
                <c:pt idx="115">
                  <c:v>40632.02521794194</c:v>
                </c:pt>
                <c:pt idx="116">
                  <c:v>5694.0691291125577</c:v>
                </c:pt>
                <c:pt idx="117">
                  <c:v>1206.4034324257502</c:v>
                </c:pt>
                <c:pt idx="118">
                  <c:v>5031.6039710898267</c:v>
                </c:pt>
                <c:pt idx="119">
                  <c:v>15084.567362337779</c:v>
                </c:pt>
                <c:pt idx="120">
                  <c:v>66403.546838544076</c:v>
                </c:pt>
                <c:pt idx="121">
                  <c:v>32003.332218000822</c:v>
                </c:pt>
                <c:pt idx="122">
                  <c:v>5015.8327759108888</c:v>
                </c:pt>
                <c:pt idx="123">
                  <c:v>28606.48872650852</c:v>
                </c:pt>
                <c:pt idx="124">
                  <c:v>12172.250539098937</c:v>
                </c:pt>
                <c:pt idx="125">
                  <c:v>11931.128933614442</c:v>
                </c:pt>
                <c:pt idx="126">
                  <c:v>9016.7621936564719</c:v>
                </c:pt>
                <c:pt idx="127">
                  <c:v>28817.100856495101</c:v>
                </c:pt>
                <c:pt idx="128">
                  <c:v>32269.041552375566</c:v>
                </c:pt>
                <c:pt idx="129">
                  <c:v>91499.863158453067</c:v>
                </c:pt>
                <c:pt idx="130">
                  <c:v>26756.309659140956</c:v>
                </c:pt>
                <c:pt idx="131">
                  <c:v>25233.841796875</c:v>
                </c:pt>
                <c:pt idx="132">
                  <c:v>1913.0340713463152</c:v>
                </c:pt>
                <c:pt idx="133">
                  <c:v>3941.3690409794904</c:v>
                </c:pt>
                <c:pt idx="134">
                  <c:v>48041.173051851751</c:v>
                </c:pt>
                <c:pt idx="135">
                  <c:v>3114.3375271840027</c:v>
                </c:pt>
                <c:pt idx="136">
                  <c:v>15536.101076100713</c:v>
                </c:pt>
                <c:pt idx="137">
                  <c:v>25682.248194375494</c:v>
                </c:pt>
                <c:pt idx="138">
                  <c:v>1594.3088895522201</c:v>
                </c:pt>
                <c:pt idx="139">
                  <c:v>88107.050046449251</c:v>
                </c:pt>
                <c:pt idx="140">
                  <c:v>37080.522405224547</c:v>
                </c:pt>
                <c:pt idx="141">
                  <c:v>29516.499638379093</c:v>
                </c:pt>
                <c:pt idx="142">
                  <c:v>35849.555652606519</c:v>
                </c:pt>
                <c:pt idx="143">
                  <c:v>13475.988214227387</c:v>
                </c:pt>
                <c:pt idx="144">
                  <c:v>39543.656870898471</c:v>
                </c:pt>
                <c:pt idx="145">
                  <c:v>12250.945476915302</c:v>
                </c:pt>
                <c:pt idx="146">
                  <c:v>25736.824162411289</c:v>
                </c:pt>
                <c:pt idx="147">
                  <c:v>14130.13919624719</c:v>
                </c:pt>
                <c:pt idx="148">
                  <c:v>13047.27543454409</c:v>
                </c:pt>
                <c:pt idx="149">
                  <c:v>4414.89990234375</c:v>
                </c:pt>
                <c:pt idx="150">
                  <c:v>16278.159563848048</c:v>
                </c:pt>
                <c:pt idx="151">
                  <c:v>52849.516538129938</c:v>
                </c:pt>
                <c:pt idx="152">
                  <c:v>68167.80327116001</c:v>
                </c:pt>
                <c:pt idx="153">
                  <c:v>3728.0674156657815</c:v>
                </c:pt>
                <c:pt idx="154">
                  <c:v>2472.98583984375</c:v>
                </c:pt>
                <c:pt idx="155">
                  <c:v>16642.450371704239</c:v>
                </c:pt>
                <c:pt idx="156">
                  <c:v>2013.8134548207713</c:v>
                </c:pt>
                <c:pt idx="157">
                  <c:v>27335.540522565894</c:v>
                </c:pt>
                <c:pt idx="158">
                  <c:v>10906.887152494108</c:v>
                </c:pt>
                <c:pt idx="159">
                  <c:v>27551.161668236098</c:v>
                </c:pt>
                <c:pt idx="160">
                  <c:v>26623.857443636742</c:v>
                </c:pt>
                <c:pt idx="161">
                  <c:v>2025.8351259473238</c:v>
                </c:pt>
                <c:pt idx="162">
                  <c:v>67667.508458519034</c:v>
                </c:pt>
                <c:pt idx="163">
                  <c:v>45771.001863196267</c:v>
                </c:pt>
                <c:pt idx="164">
                  <c:v>61186.462829745928</c:v>
                </c:pt>
                <c:pt idx="165">
                  <c:v>21735.75867855272</c:v>
                </c:pt>
                <c:pt idx="166">
                  <c:v>8452.92762659652</c:v>
                </c:pt>
                <c:pt idx="167">
                  <c:v>7246.8119700762873</c:v>
                </c:pt>
                <c:pt idx="168">
                  <c:v>3330.5527171436138</c:v>
                </c:pt>
                <c:pt idx="169">
                  <c:v>2373.57819623144</c:v>
                </c:pt>
              </c:numCache>
            </c:numRef>
          </c:xVal>
          <c:yVal>
            <c:numRef>
              <c:f>'WDI+CoHD only'!$I$3:$I$172</c:f>
              <c:numCache>
                <c:formatCode>0.00</c:formatCode>
                <c:ptCount val="170"/>
                <c:pt idx="0">
                  <c:v>3.952</c:v>
                </c:pt>
                <c:pt idx="1">
                  <c:v>3.7629999999999999</c:v>
                </c:pt>
                <c:pt idx="2">
                  <c:v>4.327</c:v>
                </c:pt>
                <c:pt idx="3">
                  <c:v>4.1120000000000001</c:v>
                </c:pt>
                <c:pt idx="4">
                  <c:v>3.3410000000000002</c:v>
                </c:pt>
                <c:pt idx="5">
                  <c:v>3.0960000000000001</c:v>
                </c:pt>
                <c:pt idx="6">
                  <c:v>3.4180000000000001</c:v>
                </c:pt>
                <c:pt idx="7">
                  <c:v>2.2589999999999999</c:v>
                </c:pt>
                <c:pt idx="8">
                  <c:v>2.7719999999999998</c:v>
                </c:pt>
                <c:pt idx="9">
                  <c:v>2.3479999999999999</c:v>
                </c:pt>
                <c:pt idx="10">
                  <c:v>4.2759999999999998</c:v>
                </c:pt>
                <c:pt idx="11">
                  <c:v>3.379</c:v>
                </c:pt>
                <c:pt idx="12">
                  <c:v>2.8820000000000001</c:v>
                </c:pt>
                <c:pt idx="14">
                  <c:v>3.177</c:v>
                </c:pt>
                <c:pt idx="15">
                  <c:v>2.8620000000000001</c:v>
                </c:pt>
                <c:pt idx="16">
                  <c:v>2.476</c:v>
                </c:pt>
                <c:pt idx="17">
                  <c:v>3.55</c:v>
                </c:pt>
                <c:pt idx="18">
                  <c:v>4.0720000000000001</c:v>
                </c:pt>
                <c:pt idx="19">
                  <c:v>4.383</c:v>
                </c:pt>
                <c:pt idx="20">
                  <c:v>3.5510000000000002</c:v>
                </c:pt>
                <c:pt idx="21">
                  <c:v>3.847</c:v>
                </c:pt>
                <c:pt idx="22">
                  <c:v>3.6219999999999999</c:v>
                </c:pt>
                <c:pt idx="23">
                  <c:v>2.8090000000000002</c:v>
                </c:pt>
                <c:pt idx="24">
                  <c:v>3.2349999999999999</c:v>
                </c:pt>
                <c:pt idx="25">
                  <c:v>4.1260000000000003</c:v>
                </c:pt>
                <c:pt idx="26">
                  <c:v>3.78</c:v>
                </c:pt>
                <c:pt idx="27">
                  <c:v>3.173</c:v>
                </c:pt>
                <c:pt idx="28">
                  <c:v>2.988</c:v>
                </c:pt>
                <c:pt idx="29">
                  <c:v>3.3580000000000001</c:v>
                </c:pt>
                <c:pt idx="30">
                  <c:v>3.6179999999999999</c:v>
                </c:pt>
                <c:pt idx="31">
                  <c:v>2.6160000000000001</c:v>
                </c:pt>
                <c:pt idx="32">
                  <c:v>2.863</c:v>
                </c:pt>
                <c:pt idx="33">
                  <c:v>2.9279999999999999</c:v>
                </c:pt>
                <c:pt idx="34">
                  <c:v>3.423</c:v>
                </c:pt>
                <c:pt idx="35">
                  <c:v>2.831</c:v>
                </c:pt>
                <c:pt idx="36">
                  <c:v>3.0529999999999999</c:v>
                </c:pt>
                <c:pt idx="37">
                  <c:v>2.5710000000000002</c:v>
                </c:pt>
                <c:pt idx="38">
                  <c:v>2.863</c:v>
                </c:pt>
                <c:pt idx="40">
                  <c:v>2.9209999999999998</c:v>
                </c:pt>
                <c:pt idx="41">
                  <c:v>3.343</c:v>
                </c:pt>
                <c:pt idx="42">
                  <c:v>3.9609999999999999</c:v>
                </c:pt>
                <c:pt idx="43">
                  <c:v>3.2730000000000001</c:v>
                </c:pt>
                <c:pt idx="44">
                  <c:v>4.1680000000000001</c:v>
                </c:pt>
                <c:pt idx="45">
                  <c:v>2.8660000000000001</c:v>
                </c:pt>
                <c:pt idx="46">
                  <c:v>2.8460000000000001</c:v>
                </c:pt>
                <c:pt idx="47">
                  <c:v>2.899</c:v>
                </c:pt>
                <c:pt idx="48">
                  <c:v>2.3759999999999999</c:v>
                </c:pt>
                <c:pt idx="49">
                  <c:v>2.7970000000000002</c:v>
                </c:pt>
                <c:pt idx="50">
                  <c:v>4</c:v>
                </c:pt>
                <c:pt idx="51">
                  <c:v>3.5209999999999999</c:v>
                </c:pt>
                <c:pt idx="52">
                  <c:v>2.7879999999999998</c:v>
                </c:pt>
                <c:pt idx="53">
                  <c:v>3.4569999999999999</c:v>
                </c:pt>
                <c:pt idx="55">
                  <c:v>3.5259999999999998</c:v>
                </c:pt>
                <c:pt idx="56">
                  <c:v>3.125</c:v>
                </c:pt>
                <c:pt idx="57">
                  <c:v>3.4279999999999999</c:v>
                </c:pt>
                <c:pt idx="58">
                  <c:v>3.1080000000000001</c:v>
                </c:pt>
                <c:pt idx="59">
                  <c:v>3.6120000000000001</c:v>
                </c:pt>
                <c:pt idx="60">
                  <c:v>2.5449999999999999</c:v>
                </c:pt>
                <c:pt idx="61">
                  <c:v>2.9359999999999999</c:v>
                </c:pt>
                <c:pt idx="62">
                  <c:v>3.3580000000000001</c:v>
                </c:pt>
                <c:pt idx="63">
                  <c:v>2.9420000000000002</c:v>
                </c:pt>
                <c:pt idx="64">
                  <c:v>2.786</c:v>
                </c:pt>
                <c:pt idx="65">
                  <c:v>3.7669999999999999</c:v>
                </c:pt>
                <c:pt idx="66">
                  <c:v>3.0369999999999999</c:v>
                </c:pt>
                <c:pt idx="67">
                  <c:v>5.3819999999999997</c:v>
                </c:pt>
                <c:pt idx="68">
                  <c:v>3.6549999999999998</c:v>
                </c:pt>
                <c:pt idx="69">
                  <c:v>3.1640000000000001</c:v>
                </c:pt>
                <c:pt idx="70">
                  <c:v>4.6289999999999996</c:v>
                </c:pt>
                <c:pt idx="71">
                  <c:v>3.93</c:v>
                </c:pt>
                <c:pt idx="72">
                  <c:v>3.36</c:v>
                </c:pt>
                <c:pt idx="73">
                  <c:v>3.6589999999999998</c:v>
                </c:pt>
                <c:pt idx="74">
                  <c:v>3.302</c:v>
                </c:pt>
                <c:pt idx="75">
                  <c:v>2.2130000000000001</c:v>
                </c:pt>
                <c:pt idx="76">
                  <c:v>2.8239999999999998</c:v>
                </c:pt>
                <c:pt idx="77">
                  <c:v>4.1289999999999996</c:v>
                </c:pt>
                <c:pt idx="78">
                  <c:v>3.0049999999999999</c:v>
                </c:pt>
                <c:pt idx="79">
                  <c:v>3.3780000000000001</c:v>
                </c:pt>
                <c:pt idx="80">
                  <c:v>2.3969999999999998</c:v>
                </c:pt>
                <c:pt idx="81">
                  <c:v>2.4359999999999999</c:v>
                </c:pt>
                <c:pt idx="82">
                  <c:v>2.8849999999999998</c:v>
                </c:pt>
                <c:pt idx="83">
                  <c:v>5.9749999999999996</c:v>
                </c:pt>
                <c:pt idx="84">
                  <c:v>5.5289999999999999</c:v>
                </c:pt>
                <c:pt idx="85">
                  <c:v>3.4119999999999999</c:v>
                </c:pt>
                <c:pt idx="86">
                  <c:v>2.391</c:v>
                </c:pt>
                <c:pt idx="87">
                  <c:v>2.8460000000000001</c:v>
                </c:pt>
                <c:pt idx="88">
                  <c:v>4.7119999999999997</c:v>
                </c:pt>
                <c:pt idx="89">
                  <c:v>3.3439999999999999</c:v>
                </c:pt>
                <c:pt idx="90">
                  <c:v>2.97</c:v>
                </c:pt>
                <c:pt idx="91">
                  <c:v>3.7759999999999998</c:v>
                </c:pt>
                <c:pt idx="92">
                  <c:v>3.1240000000000001</c:v>
                </c:pt>
                <c:pt idx="93">
                  <c:v>3.77</c:v>
                </c:pt>
                <c:pt idx="94">
                  <c:v>4.0179999999999998</c:v>
                </c:pt>
                <c:pt idx="95">
                  <c:v>3.0030000000000001</c:v>
                </c:pt>
                <c:pt idx="96">
                  <c:v>2.492</c:v>
                </c:pt>
                <c:pt idx="97">
                  <c:v>2.9870000000000001</c:v>
                </c:pt>
                <c:pt idx="98">
                  <c:v>2.7240000000000002</c:v>
                </c:pt>
                <c:pt idx="99">
                  <c:v>3.2240000000000002</c:v>
                </c:pt>
                <c:pt idx="100">
                  <c:v>3.581</c:v>
                </c:pt>
                <c:pt idx="101">
                  <c:v>2.9</c:v>
                </c:pt>
                <c:pt idx="102">
                  <c:v>3.4940000000000002</c:v>
                </c:pt>
                <c:pt idx="103">
                  <c:v>3.4510000000000001</c:v>
                </c:pt>
                <c:pt idx="104">
                  <c:v>3.3130000000000002</c:v>
                </c:pt>
                <c:pt idx="105">
                  <c:v>2.9929999999999999</c:v>
                </c:pt>
                <c:pt idx="106">
                  <c:v>2.46</c:v>
                </c:pt>
                <c:pt idx="107">
                  <c:v>4.5439999999999996</c:v>
                </c:pt>
                <c:pt idx="108">
                  <c:v>3.3969999999999998</c:v>
                </c:pt>
                <c:pt idx="109">
                  <c:v>2.71</c:v>
                </c:pt>
                <c:pt idx="110">
                  <c:v>3.0310000000000001</c:v>
                </c:pt>
                <c:pt idx="111">
                  <c:v>3.706</c:v>
                </c:pt>
                <c:pt idx="112">
                  <c:v>3.2549999999999999</c:v>
                </c:pt>
                <c:pt idx="113">
                  <c:v>4.1269999999999998</c:v>
                </c:pt>
                <c:pt idx="114">
                  <c:v>2.7429999999999999</c:v>
                </c:pt>
                <c:pt idx="115">
                  <c:v>2.6709999999999998</c:v>
                </c:pt>
                <c:pt idx="116">
                  <c:v>3.1909999999999998</c:v>
                </c:pt>
                <c:pt idx="117">
                  <c:v>2.85</c:v>
                </c:pt>
                <c:pt idx="118">
                  <c:v>3.5649999999999999</c:v>
                </c:pt>
                <c:pt idx="119">
                  <c:v>3.3180000000000001</c:v>
                </c:pt>
                <c:pt idx="120">
                  <c:v>3.3250000000000002</c:v>
                </c:pt>
                <c:pt idx="121">
                  <c:v>2.8149999999999999</c:v>
                </c:pt>
                <c:pt idx="122">
                  <c:v>3.4079999999999999</c:v>
                </c:pt>
                <c:pt idx="123">
                  <c:v>4.2249999999999996</c:v>
                </c:pt>
                <c:pt idx="124">
                  <c:v>3.43</c:v>
                </c:pt>
                <c:pt idx="125">
                  <c:v>3.0840000000000001</c:v>
                </c:pt>
                <c:pt idx="126">
                  <c:v>3.843</c:v>
                </c:pt>
                <c:pt idx="127">
                  <c:v>2.9089999999999998</c:v>
                </c:pt>
                <c:pt idx="128">
                  <c:v>2.5129999999999999</c:v>
                </c:pt>
                <c:pt idx="129">
                  <c:v>2.375</c:v>
                </c:pt>
                <c:pt idx="130">
                  <c:v>2.9209999999999998</c:v>
                </c:pt>
                <c:pt idx="131">
                  <c:v>3.149</c:v>
                </c:pt>
                <c:pt idx="132">
                  <c:v>2.609</c:v>
                </c:pt>
                <c:pt idx="133">
                  <c:v>3.2879999999999998</c:v>
                </c:pt>
                <c:pt idx="134">
                  <c:v>3.4409999999999998</c:v>
                </c:pt>
                <c:pt idx="135">
                  <c:v>2.19</c:v>
                </c:pt>
                <c:pt idx="136">
                  <c:v>4.07</c:v>
                </c:pt>
                <c:pt idx="137">
                  <c:v>4.01</c:v>
                </c:pt>
                <c:pt idx="138">
                  <c:v>2.8420000000000001</c:v>
                </c:pt>
                <c:pt idx="139">
                  <c:v>2.7749999999999999</c:v>
                </c:pt>
                <c:pt idx="140">
                  <c:v>4.4619999999999997</c:v>
                </c:pt>
                <c:pt idx="141">
                  <c:v>3.0129999999999999</c:v>
                </c:pt>
                <c:pt idx="142">
                  <c:v>2.798</c:v>
                </c:pt>
                <c:pt idx="143">
                  <c:v>4.1020000000000003</c:v>
                </c:pt>
                <c:pt idx="144">
                  <c:v>2.6989999999999998</c:v>
                </c:pt>
                <c:pt idx="145">
                  <c:v>3.702</c:v>
                </c:pt>
                <c:pt idx="146">
                  <c:v>2.9980000000000002</c:v>
                </c:pt>
                <c:pt idx="147">
                  <c:v>3.2629999999999999</c:v>
                </c:pt>
                <c:pt idx="148">
                  <c:v>4.1310000000000002</c:v>
                </c:pt>
                <c:pt idx="149">
                  <c:v>3.6739999999999999</c:v>
                </c:pt>
                <c:pt idx="150">
                  <c:v>4.9690000000000003</c:v>
                </c:pt>
                <c:pt idx="151">
                  <c:v>3.0859999999999999</c:v>
                </c:pt>
                <c:pt idx="152">
                  <c:v>2.5230000000000001</c:v>
                </c:pt>
                <c:pt idx="153">
                  <c:v>3.0270000000000001</c:v>
                </c:pt>
                <c:pt idx="154">
                  <c:v>2.5979999999999999</c:v>
                </c:pt>
                <c:pt idx="155">
                  <c:v>3.9710000000000001</c:v>
                </c:pt>
                <c:pt idx="157">
                  <c:v>3.9279999999999999</c:v>
                </c:pt>
                <c:pt idx="158">
                  <c:v>3.476</c:v>
                </c:pt>
                <c:pt idx="159">
                  <c:v>2.8730000000000002</c:v>
                </c:pt>
                <c:pt idx="160">
                  <c:v>2.8090000000000002</c:v>
                </c:pt>
                <c:pt idx="161">
                  <c:v>2.7490000000000001</c:v>
                </c:pt>
                <c:pt idx="162">
                  <c:v>2.7549999999999999</c:v>
                </c:pt>
                <c:pt idx="163">
                  <c:v>1.8220000000000001</c:v>
                </c:pt>
                <c:pt idx="164">
                  <c:v>3.2250000000000001</c:v>
                </c:pt>
                <c:pt idx="165">
                  <c:v>3.073</c:v>
                </c:pt>
                <c:pt idx="166">
                  <c:v>3.5859999999999999</c:v>
                </c:pt>
                <c:pt idx="167">
                  <c:v>3.3420000000000001</c:v>
                </c:pt>
                <c:pt idx="168">
                  <c:v>3.085</c:v>
                </c:pt>
                <c:pt idx="169">
                  <c:v>3.456</c:v>
                </c:pt>
              </c:numCache>
            </c:numRef>
          </c:yVal>
          <c:smooth val="0"/>
          <c:extLst>
            <c:ext xmlns:c16="http://schemas.microsoft.com/office/drawing/2014/chart" uri="{C3380CC4-5D6E-409C-BE32-E72D297353CC}">
              <c16:uniqueId val="{00000001-A125-4D79-87A4-F218F98BD9FE}"/>
            </c:ext>
          </c:extLst>
        </c:ser>
        <c:dLbls>
          <c:showLegendKey val="0"/>
          <c:showVal val="0"/>
          <c:showCatName val="0"/>
          <c:showSerName val="0"/>
          <c:showPercent val="0"/>
          <c:showBubbleSize val="0"/>
        </c:dLbls>
        <c:axId val="831977391"/>
        <c:axId val="831983215"/>
      </c:scatterChart>
      <c:valAx>
        <c:axId val="831977391"/>
        <c:scaling>
          <c:orientation val="minMax"/>
          <c:max val="95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Average real income per person (GNI at 2017 PPP prices)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83215"/>
        <c:crosses val="autoZero"/>
        <c:crossBetween val="midCat"/>
      </c:valAx>
      <c:valAx>
        <c:axId val="831983215"/>
        <c:scaling>
          <c:orientation val="minMax"/>
          <c:max val="5.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Cost per day of the lowest-priced items for a healthy diet (CoHD at 2017 PPP prices) </a:t>
                </a:r>
              </a:p>
            </c:rich>
          </c:tx>
          <c:layout>
            <c:manualLayout>
              <c:xMode val="edge"/>
              <c:yMode val="edge"/>
              <c:x val="3.4281838333944145E-2"/>
              <c:y val="0.1059484938858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773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r>
              <a:rPr lang="en-US" sz="1800" dirty="0">
                <a:solidFill>
                  <a:schemeClr val="tx2"/>
                </a:solidFill>
              </a:rPr>
              <a:t>Least-cost items for a healthy diet averaged about $3.30/day in 2017, </a:t>
            </a:r>
            <a:br>
              <a:rPr lang="en-US" sz="1800" dirty="0">
                <a:solidFill>
                  <a:schemeClr val="tx2"/>
                </a:solidFill>
              </a:rPr>
            </a:br>
            <a:r>
              <a:rPr lang="en-US" sz="1800" dirty="0">
                <a:solidFill>
                  <a:schemeClr val="tx2"/>
                </a:solidFill>
              </a:rPr>
              <a:t>and rose with food</a:t>
            </a:r>
            <a:r>
              <a:rPr lang="en-US" sz="1800" baseline="0" dirty="0">
                <a:solidFill>
                  <a:schemeClr val="tx2"/>
                </a:solidFill>
              </a:rPr>
              <a:t> price inflation </a:t>
            </a:r>
            <a:r>
              <a:rPr lang="en-US" sz="1800" dirty="0">
                <a:solidFill>
                  <a:schemeClr val="tx2"/>
                </a:solidFill>
              </a:rPr>
              <a:t>to about $3.50/day in 2020</a:t>
            </a:r>
          </a:p>
        </c:rich>
      </c:tx>
      <c:layout>
        <c:manualLayout>
          <c:xMode val="edge"/>
          <c:yMode val="edge"/>
          <c:x val="0.16706383102127931"/>
          <c:y val="0"/>
        </c:manualLayout>
      </c:layout>
      <c:overlay val="0"/>
      <c:spPr>
        <a:noFill/>
        <a:ln>
          <a:noFill/>
        </a:ln>
        <a:effectLst/>
      </c:spPr>
      <c:txPr>
        <a:bodyPr rot="0" spcFirstLastPara="1" vertOverflow="ellipsis" vert="horz" wrap="square" anchor="ctr" anchorCtr="1"/>
        <a:lstStyle/>
        <a:p>
          <a:pPr>
            <a:lnSpc>
              <a:spcPct val="80000"/>
            </a:lnSpc>
            <a:defRPr sz="18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0795871320741475"/>
          <c:y val="9.6765110976877552E-2"/>
          <c:w val="0.82620051684311513"/>
          <c:h val="0.79702220033691484"/>
        </c:manualLayout>
      </c:layout>
      <c:scatterChart>
        <c:scatterStyle val="lineMarker"/>
        <c:varyColors val="0"/>
        <c:ser>
          <c:idx val="0"/>
          <c:order val="0"/>
          <c:tx>
            <c:strRef>
              <c:f>'WDI+CoHD only'!$I$2</c:f>
              <c:strCache>
                <c:ptCount val="1"/>
                <c:pt idx="0">
                  <c:v>2017</c:v>
                </c:pt>
              </c:strCache>
            </c:strRef>
          </c:tx>
          <c:spPr>
            <a:ln w="28575" cap="rnd">
              <a:noFill/>
              <a:round/>
            </a:ln>
            <a:effectLst/>
          </c:spPr>
          <c:marker>
            <c:symbol val="circle"/>
            <c:size val="8"/>
            <c:spPr>
              <a:solidFill>
                <a:schemeClr val="accent1">
                  <a:lumMod val="60000"/>
                  <a:lumOff val="40000"/>
                </a:schemeClr>
              </a:solidFill>
              <a:ln w="9525">
                <a:solidFill>
                  <a:schemeClr val="accent1">
                    <a:lumMod val="60000"/>
                    <a:lumOff val="40000"/>
                  </a:schemeClr>
                </a:solidFill>
              </a:ln>
              <a:effectLst/>
            </c:spPr>
          </c:marker>
          <c:trendline>
            <c:spPr>
              <a:ln w="34925" cap="rnd">
                <a:solidFill>
                  <a:schemeClr val="accent1">
                    <a:lumMod val="60000"/>
                    <a:lumOff val="40000"/>
                  </a:schemeClr>
                </a:solidFill>
                <a:prstDash val="sysDash"/>
              </a:ln>
              <a:effectLst/>
            </c:spPr>
            <c:trendlineType val="log"/>
            <c:dispRSqr val="0"/>
            <c:dispEq val="0"/>
          </c:trendline>
          <c:xVal>
            <c:numRef>
              <c:f>'WDI+CoHD only'!$H$3:$H$172</c:f>
              <c:numCache>
                <c:formatCode>_(* #,##0_);_(* \(#,##0\);_(* "-"??_);_(@_)</c:formatCode>
                <c:ptCount val="170"/>
                <c:pt idx="0">
                  <c:v>12802.148308393755</c:v>
                </c:pt>
                <c:pt idx="1">
                  <c:v>11562.265868581648</c:v>
                </c:pt>
                <c:pt idx="2">
                  <c:v>6861.5528235531165</c:v>
                </c:pt>
                <c:pt idx="3">
                  <c:v>18775.951013986618</c:v>
                </c:pt>
                <c:pt idx="4">
                  <c:v>22994.826450441869</c:v>
                </c:pt>
                <c:pt idx="5">
                  <c:v>12541.162631531197</c:v>
                </c:pt>
                <c:pt idx="6">
                  <c:v>36748.644176682479</c:v>
                </c:pt>
                <c:pt idx="7">
                  <c:v>47085.227143527278</c:v>
                </c:pt>
                <c:pt idx="8">
                  <c:v>53665.026675739464</c:v>
                </c:pt>
                <c:pt idx="9">
                  <c:v>13587.531191321466</c:v>
                </c:pt>
                <c:pt idx="10">
                  <c:v>34863.446470755836</c:v>
                </c:pt>
                <c:pt idx="11">
                  <c:v>45033.830542357806</c:v>
                </c:pt>
                <c:pt idx="12">
                  <c:v>5063.5548913875155</c:v>
                </c:pt>
                <c:pt idx="13">
                  <c:v>15090.752261438689</c:v>
                </c:pt>
                <c:pt idx="14">
                  <c:v>17666.601607030476</c:v>
                </c:pt>
                <c:pt idx="15">
                  <c:v>50904.68908671532</c:v>
                </c:pt>
                <c:pt idx="16">
                  <c:v>6656.3053694479131</c:v>
                </c:pt>
                <c:pt idx="17">
                  <c:v>3010.9028543227664</c:v>
                </c:pt>
                <c:pt idx="18">
                  <c:v>85191.656162029903</c:v>
                </c:pt>
                <c:pt idx="19">
                  <c:v>10174.709605992912</c:v>
                </c:pt>
                <c:pt idx="20">
                  <c:v>8174.4929769352211</c:v>
                </c:pt>
                <c:pt idx="21">
                  <c:v>13638.405312440575</c:v>
                </c:pt>
                <c:pt idx="22">
                  <c:v>14593.382481612171</c:v>
                </c:pt>
                <c:pt idx="23">
                  <c:v>14220.752282309115</c:v>
                </c:pt>
                <c:pt idx="25">
                  <c:v>64617.638124508696</c:v>
                </c:pt>
                <c:pt idx="26">
                  <c:v>20986.654634831924</c:v>
                </c:pt>
                <c:pt idx="27">
                  <c:v>1967.6340515778516</c:v>
                </c:pt>
                <c:pt idx="28">
                  <c:v>773.99155045993041</c:v>
                </c:pt>
                <c:pt idx="29">
                  <c:v>6413.9991408017486</c:v>
                </c:pt>
                <c:pt idx="30">
                  <c:v>3684.4596675561015</c:v>
                </c:pt>
                <c:pt idx="31">
                  <c:v>3597.9734245702957</c:v>
                </c:pt>
                <c:pt idx="32">
                  <c:v>47702.714501844668</c:v>
                </c:pt>
                <c:pt idx="33">
                  <c:v>46721.746143144497</c:v>
                </c:pt>
                <c:pt idx="34">
                  <c:v>959.31008907923683</c:v>
                </c:pt>
                <c:pt idx="35">
                  <c:v>1566.2610717999084</c:v>
                </c:pt>
                <c:pt idx="36">
                  <c:v>23462.567840458094</c:v>
                </c:pt>
                <c:pt idx="37">
                  <c:v>14224.868760217181</c:v>
                </c:pt>
                <c:pt idx="38">
                  <c:v>13928.699234095306</c:v>
                </c:pt>
                <c:pt idx="39">
                  <c:v>3049.0061794110893</c:v>
                </c:pt>
                <c:pt idx="40">
                  <c:v>1029.8833079077438</c:v>
                </c:pt>
                <c:pt idx="41">
                  <c:v>3639.7913563072916</c:v>
                </c:pt>
                <c:pt idx="42">
                  <c:v>19283.510355064074</c:v>
                </c:pt>
                <c:pt idx="43">
                  <c:v>4686.9004727937345</c:v>
                </c:pt>
                <c:pt idx="44">
                  <c:v>27045.343064531517</c:v>
                </c:pt>
                <c:pt idx="45">
                  <c:v>25495.201579638062</c:v>
                </c:pt>
                <c:pt idx="46">
                  <c:v>37163.5546875</c:v>
                </c:pt>
                <c:pt idx="47">
                  <c:v>36626.685577928016</c:v>
                </c:pt>
                <c:pt idx="48">
                  <c:v>56568.415893611025</c:v>
                </c:pt>
                <c:pt idx="49">
                  <c:v>4680.0806171313761</c:v>
                </c:pt>
                <c:pt idx="50">
                  <c:v>11380.819090928784</c:v>
                </c:pt>
                <c:pt idx="51">
                  <c:v>15941.711520405986</c:v>
                </c:pt>
                <c:pt idx="52">
                  <c:v>11346.372569571098</c:v>
                </c:pt>
                <c:pt idx="53">
                  <c:v>10801.026619985025</c:v>
                </c:pt>
                <c:pt idx="54">
                  <c:v>7984.4207710181063</c:v>
                </c:pt>
                <c:pt idx="55">
                  <c:v>16604.26720618911</c:v>
                </c:pt>
                <c:pt idx="56">
                  <c:v>32990.0451981964</c:v>
                </c:pt>
                <c:pt idx="57">
                  <c:v>7844.4993380007882</c:v>
                </c:pt>
                <c:pt idx="58">
                  <c:v>2009.5577459572542</c:v>
                </c:pt>
                <c:pt idx="59">
                  <c:v>12367.938239582556</c:v>
                </c:pt>
                <c:pt idx="60">
                  <c:v>47593.887014433501</c:v>
                </c:pt>
                <c:pt idx="61">
                  <c:v>45584.57086676926</c:v>
                </c:pt>
                <c:pt idx="62">
                  <c:v>14058.195045730035</c:v>
                </c:pt>
                <c:pt idx="63">
                  <c:v>2033.6716443566761</c:v>
                </c:pt>
                <c:pt idx="64">
                  <c:v>54335.962805280062</c:v>
                </c:pt>
                <c:pt idx="65">
                  <c:v>4863.9761994461451</c:v>
                </c:pt>
                <c:pt idx="66">
                  <c:v>28461.455812510256</c:v>
                </c:pt>
                <c:pt idx="67">
                  <c:v>14465.197750481873</c:v>
                </c:pt>
                <c:pt idx="68">
                  <c:v>2405.9481185156692</c:v>
                </c:pt>
                <c:pt idx="69">
                  <c:v>1929.1668463515364</c:v>
                </c:pt>
                <c:pt idx="70">
                  <c:v>11976.385671585009</c:v>
                </c:pt>
                <c:pt idx="71">
                  <c:v>3165.569739609412</c:v>
                </c:pt>
                <c:pt idx="72">
                  <c:v>5221.810954677173</c:v>
                </c:pt>
                <c:pt idx="73">
                  <c:v>62442.174944034465</c:v>
                </c:pt>
                <c:pt idx="74">
                  <c:v>28307.730172393909</c:v>
                </c:pt>
                <c:pt idx="75">
                  <c:v>53923.221721701004</c:v>
                </c:pt>
                <c:pt idx="76">
                  <c:v>6116.0596544376785</c:v>
                </c:pt>
                <c:pt idx="77">
                  <c:v>10589.126447473622</c:v>
                </c:pt>
                <c:pt idx="78">
                  <c:v>15902.844017069148</c:v>
                </c:pt>
                <c:pt idx="79">
                  <c:v>10445.367111211915</c:v>
                </c:pt>
                <c:pt idx="80">
                  <c:v>61729.407844559508</c:v>
                </c:pt>
                <c:pt idx="81">
                  <c:v>38924.31300806511</c:v>
                </c:pt>
                <c:pt idx="82">
                  <c:v>41812.971338710384</c:v>
                </c:pt>
                <c:pt idx="83">
                  <c:v>9326.1218979977657</c:v>
                </c:pt>
                <c:pt idx="84">
                  <c:v>42977.426848678275</c:v>
                </c:pt>
                <c:pt idx="85">
                  <c:v>9953.7278507454339</c:v>
                </c:pt>
                <c:pt idx="86">
                  <c:v>22157.871103308658</c:v>
                </c:pt>
                <c:pt idx="87">
                  <c:v>4123.5960532318059</c:v>
                </c:pt>
                <c:pt idx="88">
                  <c:v>41124.369288556089</c:v>
                </c:pt>
                <c:pt idx="89">
                  <c:v>58767.655344893712</c:v>
                </c:pt>
                <c:pt idx="90">
                  <c:v>4803.2323057579451</c:v>
                </c:pt>
                <c:pt idx="91">
                  <c:v>6874.7631684097432</c:v>
                </c:pt>
                <c:pt idx="92">
                  <c:v>28601.525730813642</c:v>
                </c:pt>
                <c:pt idx="93">
                  <c:v>3031.4095547503184</c:v>
                </c:pt>
                <c:pt idx="94">
                  <c:v>1424.4686568683951</c:v>
                </c:pt>
                <c:pt idx="95">
                  <c:v>32541.172866000961</c:v>
                </c:pt>
                <c:pt idx="96">
                  <c:v>82296.951250298385</c:v>
                </c:pt>
                <c:pt idx="97">
                  <c:v>1541.1731582354664</c:v>
                </c:pt>
                <c:pt idx="98">
                  <c:v>1446.9298715350471</c:v>
                </c:pt>
                <c:pt idx="99">
                  <c:v>25910.44684531882</c:v>
                </c:pt>
                <c:pt idx="100">
                  <c:v>16631.321673502542</c:v>
                </c:pt>
                <c:pt idx="101">
                  <c:v>2173.5556231394776</c:v>
                </c:pt>
                <c:pt idx="102">
                  <c:v>39210.024122793686</c:v>
                </c:pt>
                <c:pt idx="103">
                  <c:v>5035.9316432287251</c:v>
                </c:pt>
                <c:pt idx="104">
                  <c:v>23536.247806673819</c:v>
                </c:pt>
                <c:pt idx="105">
                  <c:v>19209.219151117159</c:v>
                </c:pt>
                <c:pt idx="106">
                  <c:v>12315.486793515642</c:v>
                </c:pt>
                <c:pt idx="107">
                  <c:v>9773.6311522170054</c:v>
                </c:pt>
                <c:pt idx="108">
                  <c:v>20086.50445258632</c:v>
                </c:pt>
                <c:pt idx="109">
                  <c:v>7168.724609375</c:v>
                </c:pt>
                <c:pt idx="110">
                  <c:v>1246.7926957329712</c:v>
                </c:pt>
                <c:pt idx="111">
                  <c:v>4109.5171938950534</c:v>
                </c:pt>
                <c:pt idx="112">
                  <c:v>9987.1176222071281</c:v>
                </c:pt>
                <c:pt idx="113">
                  <c:v>3601.1088766087423</c:v>
                </c:pt>
                <c:pt idx="114">
                  <c:v>55507.090270966735</c:v>
                </c:pt>
                <c:pt idx="115">
                  <c:v>40632.02521794194</c:v>
                </c:pt>
                <c:pt idx="116">
                  <c:v>5694.0691291125577</c:v>
                </c:pt>
                <c:pt idx="117">
                  <c:v>1206.4034324257502</c:v>
                </c:pt>
                <c:pt idx="118">
                  <c:v>5031.6039710898267</c:v>
                </c:pt>
                <c:pt idx="119">
                  <c:v>15084.567362337779</c:v>
                </c:pt>
                <c:pt idx="120">
                  <c:v>66403.546838544076</c:v>
                </c:pt>
                <c:pt idx="121">
                  <c:v>32003.332218000822</c:v>
                </c:pt>
                <c:pt idx="122">
                  <c:v>5015.8327759108888</c:v>
                </c:pt>
                <c:pt idx="123">
                  <c:v>28606.48872650852</c:v>
                </c:pt>
                <c:pt idx="124">
                  <c:v>12172.250539098937</c:v>
                </c:pt>
                <c:pt idx="125">
                  <c:v>11931.128933614442</c:v>
                </c:pt>
                <c:pt idx="126">
                  <c:v>9016.7621936564719</c:v>
                </c:pt>
                <c:pt idx="127">
                  <c:v>28817.100856495101</c:v>
                </c:pt>
                <c:pt idx="128">
                  <c:v>32269.041552375566</c:v>
                </c:pt>
                <c:pt idx="129">
                  <c:v>91499.863158453067</c:v>
                </c:pt>
                <c:pt idx="130">
                  <c:v>26756.309659140956</c:v>
                </c:pt>
                <c:pt idx="131">
                  <c:v>25233.841796875</c:v>
                </c:pt>
                <c:pt idx="132">
                  <c:v>1913.0340713463152</c:v>
                </c:pt>
                <c:pt idx="133">
                  <c:v>3941.3690409794904</c:v>
                </c:pt>
                <c:pt idx="134">
                  <c:v>48041.173051851751</c:v>
                </c:pt>
                <c:pt idx="135">
                  <c:v>3114.3375271840027</c:v>
                </c:pt>
                <c:pt idx="136">
                  <c:v>15536.101076100713</c:v>
                </c:pt>
                <c:pt idx="137">
                  <c:v>25682.248194375494</c:v>
                </c:pt>
                <c:pt idx="138">
                  <c:v>1594.3088895522201</c:v>
                </c:pt>
                <c:pt idx="139">
                  <c:v>88107.050046449251</c:v>
                </c:pt>
                <c:pt idx="140">
                  <c:v>37080.522405224547</c:v>
                </c:pt>
                <c:pt idx="141">
                  <c:v>29516.499638379093</c:v>
                </c:pt>
                <c:pt idx="142">
                  <c:v>35849.555652606519</c:v>
                </c:pt>
                <c:pt idx="143">
                  <c:v>13475.988214227387</c:v>
                </c:pt>
                <c:pt idx="144">
                  <c:v>39543.656870898471</c:v>
                </c:pt>
                <c:pt idx="145">
                  <c:v>12250.945476915302</c:v>
                </c:pt>
                <c:pt idx="146">
                  <c:v>25736.824162411289</c:v>
                </c:pt>
                <c:pt idx="147">
                  <c:v>14130.13919624719</c:v>
                </c:pt>
                <c:pt idx="148">
                  <c:v>13047.27543454409</c:v>
                </c:pt>
                <c:pt idx="149">
                  <c:v>4414.89990234375</c:v>
                </c:pt>
                <c:pt idx="150">
                  <c:v>16278.159563848048</c:v>
                </c:pt>
                <c:pt idx="151">
                  <c:v>52849.516538129938</c:v>
                </c:pt>
                <c:pt idx="152">
                  <c:v>68167.80327116001</c:v>
                </c:pt>
                <c:pt idx="153">
                  <c:v>3728.0674156657815</c:v>
                </c:pt>
                <c:pt idx="154">
                  <c:v>2472.98583984375</c:v>
                </c:pt>
                <c:pt idx="155">
                  <c:v>16642.450371704239</c:v>
                </c:pt>
                <c:pt idx="156">
                  <c:v>2013.8134548207713</c:v>
                </c:pt>
                <c:pt idx="157">
                  <c:v>27335.540522565894</c:v>
                </c:pt>
                <c:pt idx="158">
                  <c:v>10906.887152494108</c:v>
                </c:pt>
                <c:pt idx="159">
                  <c:v>27551.161668236098</c:v>
                </c:pt>
                <c:pt idx="160">
                  <c:v>26623.857443636742</c:v>
                </c:pt>
                <c:pt idx="161">
                  <c:v>2025.8351259473238</c:v>
                </c:pt>
                <c:pt idx="162">
                  <c:v>67667.508458519034</c:v>
                </c:pt>
                <c:pt idx="163">
                  <c:v>45771.001863196267</c:v>
                </c:pt>
                <c:pt idx="164">
                  <c:v>61186.462829745928</c:v>
                </c:pt>
                <c:pt idx="165">
                  <c:v>21735.75867855272</c:v>
                </c:pt>
                <c:pt idx="166">
                  <c:v>8452.92762659652</c:v>
                </c:pt>
                <c:pt idx="167">
                  <c:v>7246.8119700762873</c:v>
                </c:pt>
                <c:pt idx="168">
                  <c:v>3330.5527171436138</c:v>
                </c:pt>
                <c:pt idx="169">
                  <c:v>2373.57819623144</c:v>
                </c:pt>
              </c:numCache>
            </c:numRef>
          </c:xVal>
          <c:yVal>
            <c:numRef>
              <c:f>'WDI+CoHD only'!$I$3:$I$172</c:f>
              <c:numCache>
                <c:formatCode>0.00</c:formatCode>
                <c:ptCount val="170"/>
                <c:pt idx="0">
                  <c:v>3.952</c:v>
                </c:pt>
                <c:pt idx="1">
                  <c:v>3.7629999999999999</c:v>
                </c:pt>
                <c:pt idx="2">
                  <c:v>4.327</c:v>
                </c:pt>
                <c:pt idx="3">
                  <c:v>4.1120000000000001</c:v>
                </c:pt>
                <c:pt idx="4">
                  <c:v>3.3410000000000002</c:v>
                </c:pt>
                <c:pt idx="5">
                  <c:v>3.0960000000000001</c:v>
                </c:pt>
                <c:pt idx="6">
                  <c:v>3.4180000000000001</c:v>
                </c:pt>
                <c:pt idx="7">
                  <c:v>2.2589999999999999</c:v>
                </c:pt>
                <c:pt idx="8">
                  <c:v>2.7719999999999998</c:v>
                </c:pt>
                <c:pt idx="9">
                  <c:v>2.3479999999999999</c:v>
                </c:pt>
                <c:pt idx="10">
                  <c:v>4.2759999999999998</c:v>
                </c:pt>
                <c:pt idx="11">
                  <c:v>3.379</c:v>
                </c:pt>
                <c:pt idx="12">
                  <c:v>2.8820000000000001</c:v>
                </c:pt>
                <c:pt idx="14">
                  <c:v>3.177</c:v>
                </c:pt>
                <c:pt idx="15">
                  <c:v>2.8620000000000001</c:v>
                </c:pt>
                <c:pt idx="16">
                  <c:v>2.476</c:v>
                </c:pt>
                <c:pt idx="17">
                  <c:v>3.55</c:v>
                </c:pt>
                <c:pt idx="18">
                  <c:v>4.0720000000000001</c:v>
                </c:pt>
                <c:pt idx="19">
                  <c:v>4.383</c:v>
                </c:pt>
                <c:pt idx="20">
                  <c:v>3.5510000000000002</c:v>
                </c:pt>
                <c:pt idx="21">
                  <c:v>3.847</c:v>
                </c:pt>
                <c:pt idx="22">
                  <c:v>3.6219999999999999</c:v>
                </c:pt>
                <c:pt idx="23">
                  <c:v>2.8090000000000002</c:v>
                </c:pt>
                <c:pt idx="24">
                  <c:v>3.2349999999999999</c:v>
                </c:pt>
                <c:pt idx="25">
                  <c:v>4.1260000000000003</c:v>
                </c:pt>
                <c:pt idx="26">
                  <c:v>3.78</c:v>
                </c:pt>
                <c:pt idx="27">
                  <c:v>3.173</c:v>
                </c:pt>
                <c:pt idx="28">
                  <c:v>2.988</c:v>
                </c:pt>
                <c:pt idx="29">
                  <c:v>3.3580000000000001</c:v>
                </c:pt>
                <c:pt idx="30">
                  <c:v>3.6179999999999999</c:v>
                </c:pt>
                <c:pt idx="31">
                  <c:v>2.6160000000000001</c:v>
                </c:pt>
                <c:pt idx="32">
                  <c:v>2.863</c:v>
                </c:pt>
                <c:pt idx="33">
                  <c:v>2.9279999999999999</c:v>
                </c:pt>
                <c:pt idx="34">
                  <c:v>3.423</c:v>
                </c:pt>
                <c:pt idx="35">
                  <c:v>2.831</c:v>
                </c:pt>
                <c:pt idx="36">
                  <c:v>3.0529999999999999</c:v>
                </c:pt>
                <c:pt idx="37">
                  <c:v>2.5710000000000002</c:v>
                </c:pt>
                <c:pt idx="38">
                  <c:v>2.863</c:v>
                </c:pt>
                <c:pt idx="40">
                  <c:v>2.9209999999999998</c:v>
                </c:pt>
                <c:pt idx="41">
                  <c:v>3.343</c:v>
                </c:pt>
                <c:pt idx="42">
                  <c:v>3.9609999999999999</c:v>
                </c:pt>
                <c:pt idx="43">
                  <c:v>3.2730000000000001</c:v>
                </c:pt>
                <c:pt idx="44">
                  <c:v>4.1680000000000001</c:v>
                </c:pt>
                <c:pt idx="45">
                  <c:v>2.8660000000000001</c:v>
                </c:pt>
                <c:pt idx="46">
                  <c:v>2.8460000000000001</c:v>
                </c:pt>
                <c:pt idx="47">
                  <c:v>2.899</c:v>
                </c:pt>
                <c:pt idx="48">
                  <c:v>2.3759999999999999</c:v>
                </c:pt>
                <c:pt idx="49">
                  <c:v>2.7970000000000002</c:v>
                </c:pt>
                <c:pt idx="50">
                  <c:v>4</c:v>
                </c:pt>
                <c:pt idx="51">
                  <c:v>3.5209999999999999</c:v>
                </c:pt>
                <c:pt idx="52">
                  <c:v>2.7879999999999998</c:v>
                </c:pt>
                <c:pt idx="53">
                  <c:v>3.4569999999999999</c:v>
                </c:pt>
                <c:pt idx="55">
                  <c:v>3.5259999999999998</c:v>
                </c:pt>
                <c:pt idx="56">
                  <c:v>3.125</c:v>
                </c:pt>
                <c:pt idx="57">
                  <c:v>3.4279999999999999</c:v>
                </c:pt>
                <c:pt idx="58">
                  <c:v>3.1080000000000001</c:v>
                </c:pt>
                <c:pt idx="59">
                  <c:v>3.6120000000000001</c:v>
                </c:pt>
                <c:pt idx="60">
                  <c:v>2.5449999999999999</c:v>
                </c:pt>
                <c:pt idx="61">
                  <c:v>2.9359999999999999</c:v>
                </c:pt>
                <c:pt idx="62">
                  <c:v>3.3580000000000001</c:v>
                </c:pt>
                <c:pt idx="63">
                  <c:v>2.9420000000000002</c:v>
                </c:pt>
                <c:pt idx="64">
                  <c:v>2.786</c:v>
                </c:pt>
                <c:pt idx="65">
                  <c:v>3.7669999999999999</c:v>
                </c:pt>
                <c:pt idx="66">
                  <c:v>3.0369999999999999</c:v>
                </c:pt>
                <c:pt idx="67">
                  <c:v>5.3819999999999997</c:v>
                </c:pt>
                <c:pt idx="68">
                  <c:v>3.6549999999999998</c:v>
                </c:pt>
                <c:pt idx="69">
                  <c:v>3.1640000000000001</c:v>
                </c:pt>
                <c:pt idx="70">
                  <c:v>4.6289999999999996</c:v>
                </c:pt>
                <c:pt idx="71">
                  <c:v>3.93</c:v>
                </c:pt>
                <c:pt idx="72">
                  <c:v>3.36</c:v>
                </c:pt>
                <c:pt idx="73">
                  <c:v>3.6589999999999998</c:v>
                </c:pt>
                <c:pt idx="74">
                  <c:v>3.302</c:v>
                </c:pt>
                <c:pt idx="75">
                  <c:v>2.2130000000000001</c:v>
                </c:pt>
                <c:pt idx="76">
                  <c:v>2.8239999999999998</c:v>
                </c:pt>
                <c:pt idx="77">
                  <c:v>4.1289999999999996</c:v>
                </c:pt>
                <c:pt idx="78">
                  <c:v>3.0049999999999999</c:v>
                </c:pt>
                <c:pt idx="79">
                  <c:v>3.3780000000000001</c:v>
                </c:pt>
                <c:pt idx="80">
                  <c:v>2.3969999999999998</c:v>
                </c:pt>
                <c:pt idx="81">
                  <c:v>2.4359999999999999</c:v>
                </c:pt>
                <c:pt idx="82">
                  <c:v>2.8849999999999998</c:v>
                </c:pt>
                <c:pt idx="83">
                  <c:v>5.9749999999999996</c:v>
                </c:pt>
                <c:pt idx="84">
                  <c:v>5.5289999999999999</c:v>
                </c:pt>
                <c:pt idx="85">
                  <c:v>3.4119999999999999</c:v>
                </c:pt>
                <c:pt idx="86">
                  <c:v>2.391</c:v>
                </c:pt>
                <c:pt idx="87">
                  <c:v>2.8460000000000001</c:v>
                </c:pt>
                <c:pt idx="88">
                  <c:v>4.7119999999999997</c:v>
                </c:pt>
                <c:pt idx="89">
                  <c:v>3.3439999999999999</c:v>
                </c:pt>
                <c:pt idx="90">
                  <c:v>2.97</c:v>
                </c:pt>
                <c:pt idx="91">
                  <c:v>3.7759999999999998</c:v>
                </c:pt>
                <c:pt idx="92">
                  <c:v>3.1240000000000001</c:v>
                </c:pt>
                <c:pt idx="93">
                  <c:v>3.77</c:v>
                </c:pt>
                <c:pt idx="94">
                  <c:v>4.0179999999999998</c:v>
                </c:pt>
                <c:pt idx="95">
                  <c:v>3.0030000000000001</c:v>
                </c:pt>
                <c:pt idx="96">
                  <c:v>2.492</c:v>
                </c:pt>
                <c:pt idx="97">
                  <c:v>2.9870000000000001</c:v>
                </c:pt>
                <c:pt idx="98">
                  <c:v>2.7240000000000002</c:v>
                </c:pt>
                <c:pt idx="99">
                  <c:v>3.2240000000000002</c:v>
                </c:pt>
                <c:pt idx="100">
                  <c:v>3.581</c:v>
                </c:pt>
                <c:pt idx="101">
                  <c:v>2.9</c:v>
                </c:pt>
                <c:pt idx="102">
                  <c:v>3.4940000000000002</c:v>
                </c:pt>
                <c:pt idx="103">
                  <c:v>3.4510000000000001</c:v>
                </c:pt>
                <c:pt idx="104">
                  <c:v>3.3130000000000002</c:v>
                </c:pt>
                <c:pt idx="105">
                  <c:v>2.9929999999999999</c:v>
                </c:pt>
                <c:pt idx="106">
                  <c:v>2.46</c:v>
                </c:pt>
                <c:pt idx="107">
                  <c:v>4.5439999999999996</c:v>
                </c:pt>
                <c:pt idx="108">
                  <c:v>3.3969999999999998</c:v>
                </c:pt>
                <c:pt idx="109">
                  <c:v>2.71</c:v>
                </c:pt>
                <c:pt idx="110">
                  <c:v>3.0310000000000001</c:v>
                </c:pt>
                <c:pt idx="111">
                  <c:v>3.706</c:v>
                </c:pt>
                <c:pt idx="112">
                  <c:v>3.2549999999999999</c:v>
                </c:pt>
                <c:pt idx="113">
                  <c:v>4.1269999999999998</c:v>
                </c:pt>
                <c:pt idx="114">
                  <c:v>2.7429999999999999</c:v>
                </c:pt>
                <c:pt idx="115">
                  <c:v>2.6709999999999998</c:v>
                </c:pt>
                <c:pt idx="116">
                  <c:v>3.1909999999999998</c:v>
                </c:pt>
                <c:pt idx="117">
                  <c:v>2.85</c:v>
                </c:pt>
                <c:pt idx="118">
                  <c:v>3.5649999999999999</c:v>
                </c:pt>
                <c:pt idx="119">
                  <c:v>3.3180000000000001</c:v>
                </c:pt>
                <c:pt idx="120">
                  <c:v>3.3250000000000002</c:v>
                </c:pt>
                <c:pt idx="121">
                  <c:v>2.8149999999999999</c:v>
                </c:pt>
                <c:pt idx="122">
                  <c:v>3.4079999999999999</c:v>
                </c:pt>
                <c:pt idx="123">
                  <c:v>4.2249999999999996</c:v>
                </c:pt>
                <c:pt idx="124">
                  <c:v>3.43</c:v>
                </c:pt>
                <c:pt idx="125">
                  <c:v>3.0840000000000001</c:v>
                </c:pt>
                <c:pt idx="126">
                  <c:v>3.843</c:v>
                </c:pt>
                <c:pt idx="127">
                  <c:v>2.9089999999999998</c:v>
                </c:pt>
                <c:pt idx="128">
                  <c:v>2.5129999999999999</c:v>
                </c:pt>
                <c:pt idx="129">
                  <c:v>2.375</c:v>
                </c:pt>
                <c:pt idx="130">
                  <c:v>2.9209999999999998</c:v>
                </c:pt>
                <c:pt idx="131">
                  <c:v>3.149</c:v>
                </c:pt>
                <c:pt idx="132">
                  <c:v>2.609</c:v>
                </c:pt>
                <c:pt idx="133">
                  <c:v>3.2879999999999998</c:v>
                </c:pt>
                <c:pt idx="134">
                  <c:v>3.4409999999999998</c:v>
                </c:pt>
                <c:pt idx="135">
                  <c:v>2.19</c:v>
                </c:pt>
                <c:pt idx="136">
                  <c:v>4.07</c:v>
                </c:pt>
                <c:pt idx="137">
                  <c:v>4.01</c:v>
                </c:pt>
                <c:pt idx="138">
                  <c:v>2.8420000000000001</c:v>
                </c:pt>
                <c:pt idx="139">
                  <c:v>2.7749999999999999</c:v>
                </c:pt>
                <c:pt idx="140">
                  <c:v>4.4619999999999997</c:v>
                </c:pt>
                <c:pt idx="141">
                  <c:v>3.0129999999999999</c:v>
                </c:pt>
                <c:pt idx="142">
                  <c:v>2.798</c:v>
                </c:pt>
                <c:pt idx="143">
                  <c:v>4.1020000000000003</c:v>
                </c:pt>
                <c:pt idx="144">
                  <c:v>2.6989999999999998</c:v>
                </c:pt>
                <c:pt idx="145">
                  <c:v>3.702</c:v>
                </c:pt>
                <c:pt idx="146">
                  <c:v>2.9980000000000002</c:v>
                </c:pt>
                <c:pt idx="147">
                  <c:v>3.2629999999999999</c:v>
                </c:pt>
                <c:pt idx="148">
                  <c:v>4.1310000000000002</c:v>
                </c:pt>
                <c:pt idx="149">
                  <c:v>3.6739999999999999</c:v>
                </c:pt>
                <c:pt idx="150">
                  <c:v>4.9690000000000003</c:v>
                </c:pt>
                <c:pt idx="151">
                  <c:v>3.0859999999999999</c:v>
                </c:pt>
                <c:pt idx="152">
                  <c:v>2.5230000000000001</c:v>
                </c:pt>
                <c:pt idx="153">
                  <c:v>3.0270000000000001</c:v>
                </c:pt>
                <c:pt idx="154">
                  <c:v>2.5979999999999999</c:v>
                </c:pt>
                <c:pt idx="155">
                  <c:v>3.9710000000000001</c:v>
                </c:pt>
                <c:pt idx="157">
                  <c:v>3.9279999999999999</c:v>
                </c:pt>
                <c:pt idx="158">
                  <c:v>3.476</c:v>
                </c:pt>
                <c:pt idx="159">
                  <c:v>2.8730000000000002</c:v>
                </c:pt>
                <c:pt idx="160">
                  <c:v>2.8090000000000002</c:v>
                </c:pt>
                <c:pt idx="161">
                  <c:v>2.7490000000000001</c:v>
                </c:pt>
                <c:pt idx="162">
                  <c:v>2.7549999999999999</c:v>
                </c:pt>
                <c:pt idx="163">
                  <c:v>1.8220000000000001</c:v>
                </c:pt>
                <c:pt idx="164">
                  <c:v>3.2250000000000001</c:v>
                </c:pt>
                <c:pt idx="165">
                  <c:v>3.073</c:v>
                </c:pt>
                <c:pt idx="166">
                  <c:v>3.5859999999999999</c:v>
                </c:pt>
                <c:pt idx="167">
                  <c:v>3.3420000000000001</c:v>
                </c:pt>
                <c:pt idx="168">
                  <c:v>3.085</c:v>
                </c:pt>
                <c:pt idx="169">
                  <c:v>3.456</c:v>
                </c:pt>
              </c:numCache>
            </c:numRef>
          </c:yVal>
          <c:smooth val="0"/>
          <c:extLst>
            <c:ext xmlns:c16="http://schemas.microsoft.com/office/drawing/2014/chart" uri="{C3380CC4-5D6E-409C-BE32-E72D297353CC}">
              <c16:uniqueId val="{00000001-A125-4D79-87A4-F218F98BD9FE}"/>
            </c:ext>
          </c:extLst>
        </c:ser>
        <c:ser>
          <c:idx val="3"/>
          <c:order val="1"/>
          <c:tx>
            <c:v>2020</c:v>
          </c:tx>
          <c:spPr>
            <a:ln w="25400" cap="rnd">
              <a:noFill/>
              <a:round/>
            </a:ln>
            <a:effectLst/>
          </c:spPr>
          <c:marker>
            <c:symbol val="circle"/>
            <c:size val="7"/>
            <c:spPr>
              <a:noFill/>
              <a:ln w="28575">
                <a:solidFill>
                  <a:schemeClr val="accent1"/>
                </a:solidFill>
              </a:ln>
              <a:effectLst/>
            </c:spPr>
          </c:marker>
          <c:trendline>
            <c:spPr>
              <a:ln w="25400" cap="rnd">
                <a:solidFill>
                  <a:schemeClr val="accent1"/>
                </a:solidFill>
                <a:prstDash val="sysDot"/>
              </a:ln>
              <a:effectLst/>
            </c:spPr>
            <c:trendlineType val="log"/>
            <c:dispRSqr val="0"/>
            <c:dispEq val="0"/>
          </c:trendline>
          <c:xVal>
            <c:numRef>
              <c:f>'WDI+CoHD only'!$Q$3:$Q$172</c:f>
              <c:numCache>
                <c:formatCode>_(* #,##0_);_(* \(#,##0\);_(* "-"??_);_(@_)</c:formatCode>
                <c:ptCount val="170"/>
                <c:pt idx="1">
                  <c:v>10530.299137890051</c:v>
                </c:pt>
                <c:pt idx="2">
                  <c:v>5580.5371835204633</c:v>
                </c:pt>
                <c:pt idx="4">
                  <c:v>19176.792868390799</c:v>
                </c:pt>
                <c:pt idx="5">
                  <c:v>12454.145079078395</c:v>
                </c:pt>
                <c:pt idx="7">
                  <c:v>48577.274641109769</c:v>
                </c:pt>
                <c:pt idx="8">
                  <c:v>51576.155363737787</c:v>
                </c:pt>
                <c:pt idx="10">
                  <c:v>26312.097554981669</c:v>
                </c:pt>
                <c:pt idx="11">
                  <c:v>38773.384151534563</c:v>
                </c:pt>
                <c:pt idx="12">
                  <c:v>5919.3791433250744</c:v>
                </c:pt>
                <c:pt idx="14">
                  <c:v>18334.501637738398</c:v>
                </c:pt>
                <c:pt idx="15">
                  <c:v>49443.255820202838</c:v>
                </c:pt>
                <c:pt idx="16">
                  <c:v>5630.1005669122533</c:v>
                </c:pt>
                <c:pt idx="17">
                  <c:v>3288.4706047217037</c:v>
                </c:pt>
                <c:pt idx="18">
                  <c:v>78189.222438549055</c:v>
                </c:pt>
                <c:pt idx="19">
                  <c:v>9898.2502681268452</c:v>
                </c:pt>
                <c:pt idx="20">
                  <c:v>7763.2198915657</c:v>
                </c:pt>
                <c:pt idx="21">
                  <c:v>14394.075976570448</c:v>
                </c:pt>
                <c:pt idx="22">
                  <c:v>14351.843529790731</c:v>
                </c:pt>
                <c:pt idx="23">
                  <c:v>13694.358202635765</c:v>
                </c:pt>
                <c:pt idx="25">
                  <c:v>64037.332655549195</c:v>
                </c:pt>
                <c:pt idx="26">
                  <c:v>21932.791523348475</c:v>
                </c:pt>
                <c:pt idx="28">
                  <c:v>735.59297842425667</c:v>
                </c:pt>
                <c:pt idx="29">
                  <c:v>5901.2964002763547</c:v>
                </c:pt>
                <c:pt idx="30">
                  <c:v>4035.0018834845923</c:v>
                </c:pt>
                <c:pt idx="31">
                  <c:v>3586.2527124620228</c:v>
                </c:pt>
                <c:pt idx="32">
                  <c:v>45000.223570624185</c:v>
                </c:pt>
                <c:pt idx="34">
                  <c:v>996.53108046884859</c:v>
                </c:pt>
                <c:pt idx="35">
                  <c:v>1422.8743656769093</c:v>
                </c:pt>
                <c:pt idx="36">
                  <c:v>21726.795428012607</c:v>
                </c:pt>
                <c:pt idx="37">
                  <c:v>16182.463077376728</c:v>
                </c:pt>
                <c:pt idx="38">
                  <c:v>13280.129947604661</c:v>
                </c:pt>
                <c:pt idx="39">
                  <c:v>2993.8246867398248</c:v>
                </c:pt>
                <c:pt idx="40">
                  <c:v>1050.7787055130825</c:v>
                </c:pt>
                <c:pt idx="42">
                  <c:v>18832.808149772234</c:v>
                </c:pt>
                <c:pt idx="43">
                  <c:v>5026.3871692308521</c:v>
                </c:pt>
                <c:pt idx="44">
                  <c:v>27719.086871111649</c:v>
                </c:pt>
                <c:pt idx="46">
                  <c:v>36584.13671875</c:v>
                </c:pt>
                <c:pt idx="47">
                  <c:v>37650.546310110127</c:v>
                </c:pt>
                <c:pt idx="48">
                  <c:v>58143.773058446204</c:v>
                </c:pt>
                <c:pt idx="49">
                  <c:v>5082.3195868105067</c:v>
                </c:pt>
                <c:pt idx="51">
                  <c:v>16172.66594275956</c:v>
                </c:pt>
                <c:pt idx="52">
                  <c:v>10030.147665944203</c:v>
                </c:pt>
                <c:pt idx="53">
                  <c:v>11581.079805975482</c:v>
                </c:pt>
                <c:pt idx="54">
                  <c:v>7558.5319079286028</c:v>
                </c:pt>
                <c:pt idx="55">
                  <c:v>13033.790197030648</c:v>
                </c:pt>
                <c:pt idx="56">
                  <c:v>34872.69795979574</c:v>
                </c:pt>
                <c:pt idx="57">
                  <c:v>7496.4071707024359</c:v>
                </c:pt>
                <c:pt idx="58">
                  <c:v>2278.8164586190255</c:v>
                </c:pt>
                <c:pt idx="60">
                  <c:v>48332.045605567262</c:v>
                </c:pt>
                <c:pt idx="61">
                  <c:v>43055.289184666355</c:v>
                </c:pt>
                <c:pt idx="62">
                  <c:v>13413.887915701091</c:v>
                </c:pt>
                <c:pt idx="63">
                  <c:v>2124.932247025909</c:v>
                </c:pt>
                <c:pt idx="64">
                  <c:v>53128.382920244447</c:v>
                </c:pt>
                <c:pt idx="65">
                  <c:v>5493.7018240003426</c:v>
                </c:pt>
                <c:pt idx="66">
                  <c:v>26718.271681049344</c:v>
                </c:pt>
                <c:pt idx="68">
                  <c:v>2376.6956337266224</c:v>
                </c:pt>
                <c:pt idx="69">
                  <c:v>1879.7242827854848</c:v>
                </c:pt>
                <c:pt idx="70">
                  <c:v>18329.873073543757</c:v>
                </c:pt>
                <c:pt idx="71">
                  <c:v>2939.8631034125283</c:v>
                </c:pt>
                <c:pt idx="72">
                  <c:v>4777.4998057728235</c:v>
                </c:pt>
                <c:pt idx="73">
                  <c:v>59188.546896178472</c:v>
                </c:pt>
                <c:pt idx="74">
                  <c:v>30599.247945646981</c:v>
                </c:pt>
                <c:pt idx="76">
                  <c:v>6101.585904621852</c:v>
                </c:pt>
                <c:pt idx="77">
                  <c:v>11145.293479408412</c:v>
                </c:pt>
                <c:pt idx="79">
                  <c:v>9336.6696602140128</c:v>
                </c:pt>
                <c:pt idx="80">
                  <c:v>67858.830425405919</c:v>
                </c:pt>
                <c:pt idx="81">
                  <c:v>39022.696326512196</c:v>
                </c:pt>
                <c:pt idx="82">
                  <c:v>39969.845878467648</c:v>
                </c:pt>
                <c:pt idx="83">
                  <c:v>8473.8771570375629</c:v>
                </c:pt>
                <c:pt idx="84">
                  <c:v>41492.512875339657</c:v>
                </c:pt>
                <c:pt idx="85">
                  <c:v>9788.7217750772415</c:v>
                </c:pt>
                <c:pt idx="86">
                  <c:v>23323.479207538483</c:v>
                </c:pt>
                <c:pt idx="87">
                  <c:v>4273.8378039041017</c:v>
                </c:pt>
                <c:pt idx="88">
                  <c:v>41439.168809682007</c:v>
                </c:pt>
                <c:pt idx="90">
                  <c:v>4566.1769365893779</c:v>
                </c:pt>
                <c:pt idx="92">
                  <c:v>31129.250360762358</c:v>
                </c:pt>
                <c:pt idx="93">
                  <c:v>2749.5572032707614</c:v>
                </c:pt>
                <c:pt idx="95">
                  <c:v>36074.155297996571</c:v>
                </c:pt>
                <c:pt idx="96">
                  <c:v>80522.209820065211</c:v>
                </c:pt>
                <c:pt idx="97">
                  <c:v>1420.9459717521972</c:v>
                </c:pt>
                <c:pt idx="99">
                  <c:v>25842.935741179877</c:v>
                </c:pt>
                <c:pt idx="100">
                  <c:v>11709.443725109795</c:v>
                </c:pt>
                <c:pt idx="101">
                  <c:v>2127.76799797187</c:v>
                </c:pt>
                <c:pt idx="102">
                  <c:v>37133.713508553526</c:v>
                </c:pt>
                <c:pt idx="103">
                  <c:v>5038.8160427617122</c:v>
                </c:pt>
                <c:pt idx="104">
                  <c:v>21180.284119772652</c:v>
                </c:pt>
                <c:pt idx="105">
                  <c:v>17280.649366163278</c:v>
                </c:pt>
                <c:pt idx="106">
                  <c:v>12685.840740012267</c:v>
                </c:pt>
                <c:pt idx="107">
                  <c:v>10614.305519325064</c:v>
                </c:pt>
                <c:pt idx="108">
                  <c:v>18546.118797773426</c:v>
                </c:pt>
                <c:pt idx="109">
                  <c:v>6881.63134765625</c:v>
                </c:pt>
                <c:pt idx="110">
                  <c:v>1206.3616519344944</c:v>
                </c:pt>
                <c:pt idx="111">
                  <c:v>4702.2057073852584</c:v>
                </c:pt>
                <c:pt idx="112">
                  <c:v>8845.5949118491662</c:v>
                </c:pt>
                <c:pt idx="113">
                  <c:v>3833.019701095759</c:v>
                </c:pt>
                <c:pt idx="114">
                  <c:v>53502.53545426709</c:v>
                </c:pt>
                <c:pt idx="115">
                  <c:v>41448.009344577709</c:v>
                </c:pt>
                <c:pt idx="116">
                  <c:v>4922.5176015844727</c:v>
                </c:pt>
                <c:pt idx="118">
                  <c:v>4734.230134747625</c:v>
                </c:pt>
                <c:pt idx="119">
                  <c:v>15161.238326372173</c:v>
                </c:pt>
                <c:pt idx="120">
                  <c:v>62243.045465340154</c:v>
                </c:pt>
                <c:pt idx="121">
                  <c:v>27277.064757042859</c:v>
                </c:pt>
                <c:pt idx="122">
                  <c:v>5049.6147528230067</c:v>
                </c:pt>
                <c:pt idx="123">
                  <c:v>24705.757209253559</c:v>
                </c:pt>
                <c:pt idx="124">
                  <c:v>11952.883311215595</c:v>
                </c:pt>
                <c:pt idx="125">
                  <c:v>10993.17807748518</c:v>
                </c:pt>
                <c:pt idx="126">
                  <c:v>8551.4634335463161</c:v>
                </c:pt>
                <c:pt idx="127">
                  <c:v>31208.161910107061</c:v>
                </c:pt>
                <c:pt idx="128">
                  <c:v>31665.482176803973</c:v>
                </c:pt>
                <c:pt idx="129">
                  <c:v>83747.568910410744</c:v>
                </c:pt>
                <c:pt idx="130">
                  <c:v>28456.491769543365</c:v>
                </c:pt>
                <c:pt idx="131">
                  <c:v>25868.4375</c:v>
                </c:pt>
                <c:pt idx="132">
                  <c:v>2050.8561160039312</c:v>
                </c:pt>
                <c:pt idx="134">
                  <c:v>45165.678865243885</c:v>
                </c:pt>
                <c:pt idx="135">
                  <c:v>3241.6699917971919</c:v>
                </c:pt>
                <c:pt idx="136">
                  <c:v>17683.024439703204</c:v>
                </c:pt>
                <c:pt idx="138">
                  <c:v>1604.3800843239485</c:v>
                </c:pt>
                <c:pt idx="141">
                  <c:v>29801.093016751693</c:v>
                </c:pt>
                <c:pt idx="142">
                  <c:v>36952.487136640295</c:v>
                </c:pt>
                <c:pt idx="143">
                  <c:v>12756.343170226963</c:v>
                </c:pt>
                <c:pt idx="144">
                  <c:v>36506.822484384567</c:v>
                </c:pt>
                <c:pt idx="145">
                  <c:v>12197.568448838192</c:v>
                </c:pt>
                <c:pt idx="149">
                  <c:v>3709.31787109375</c:v>
                </c:pt>
                <c:pt idx="151">
                  <c:v>52603.432899991865</c:v>
                </c:pt>
                <c:pt idx="152">
                  <c:v>65013.738805411813</c:v>
                </c:pt>
                <c:pt idx="156">
                  <c:v>2112.5197693646428</c:v>
                </c:pt>
                <c:pt idx="158">
                  <c:v>9946.2017274163882</c:v>
                </c:pt>
                <c:pt idx="161">
                  <c:v>2137.3143791288712</c:v>
                </c:pt>
                <c:pt idx="162">
                  <c:v>63228.897185608366</c:v>
                </c:pt>
                <c:pt idx="163">
                  <c:v>42514.154384067799</c:v>
                </c:pt>
                <c:pt idx="164">
                  <c:v>61087.689980899864</c:v>
                </c:pt>
                <c:pt idx="165">
                  <c:v>20376.437951826891</c:v>
                </c:pt>
                <c:pt idx="167">
                  <c:v>6270.3381456946645</c:v>
                </c:pt>
              </c:numCache>
            </c:numRef>
          </c:xVal>
          <c:yVal>
            <c:numRef>
              <c:f>'WDI+CoHD only'!$R$3:$R$172</c:f>
              <c:numCache>
                <c:formatCode>0.00</c:formatCode>
                <c:ptCount val="170"/>
                <c:pt idx="0">
                  <c:v>4.1970000000000001</c:v>
                </c:pt>
                <c:pt idx="1">
                  <c:v>3.76</c:v>
                </c:pt>
                <c:pt idx="2">
                  <c:v>4.5339999999999998</c:v>
                </c:pt>
                <c:pt idx="3">
                  <c:v>4.5039999999999996</c:v>
                </c:pt>
                <c:pt idx="5">
                  <c:v>3.2469999999999999</c:v>
                </c:pt>
                <c:pt idx="6">
                  <c:v>4.1379999999999999</c:v>
                </c:pt>
                <c:pt idx="7">
                  <c:v>2.5609999999999999</c:v>
                </c:pt>
                <c:pt idx="8">
                  <c:v>2.9809999999999999</c:v>
                </c:pt>
                <c:pt idx="9">
                  <c:v>2.5329999999999999</c:v>
                </c:pt>
                <c:pt idx="10">
                  <c:v>4.4880000000000004</c:v>
                </c:pt>
                <c:pt idx="11">
                  <c:v>3.835</c:v>
                </c:pt>
                <c:pt idx="12">
                  <c:v>3.0640000000000001</c:v>
                </c:pt>
                <c:pt idx="14">
                  <c:v>3.31</c:v>
                </c:pt>
                <c:pt idx="15">
                  <c:v>3.13</c:v>
                </c:pt>
                <c:pt idx="16">
                  <c:v>2.14</c:v>
                </c:pt>
                <c:pt idx="17">
                  <c:v>3.7069999999999999</c:v>
                </c:pt>
                <c:pt idx="18">
                  <c:v>3.6160000000000001</c:v>
                </c:pt>
                <c:pt idx="19">
                  <c:v>5.0289999999999999</c:v>
                </c:pt>
                <c:pt idx="20">
                  <c:v>3.7549999999999999</c:v>
                </c:pt>
                <c:pt idx="21">
                  <c:v>3.9950000000000001</c:v>
                </c:pt>
                <c:pt idx="22">
                  <c:v>3.7010000000000001</c:v>
                </c:pt>
                <c:pt idx="23">
                  <c:v>3.0840000000000001</c:v>
                </c:pt>
                <c:pt idx="24">
                  <c:v>3.3370000000000002</c:v>
                </c:pt>
                <c:pt idx="25">
                  <c:v>4.4050000000000002</c:v>
                </c:pt>
                <c:pt idx="26">
                  <c:v>4.1079999999999997</c:v>
                </c:pt>
                <c:pt idx="27">
                  <c:v>3.3450000000000002</c:v>
                </c:pt>
                <c:pt idx="28">
                  <c:v>2.9430000000000001</c:v>
                </c:pt>
                <c:pt idx="29">
                  <c:v>3.5630000000000002</c:v>
                </c:pt>
                <c:pt idx="30">
                  <c:v>3.8879999999999999</c:v>
                </c:pt>
                <c:pt idx="31">
                  <c:v>2.8079999999999998</c:v>
                </c:pt>
                <c:pt idx="32">
                  <c:v>3.008</c:v>
                </c:pt>
                <c:pt idx="33">
                  <c:v>2.7650000000000001</c:v>
                </c:pt>
                <c:pt idx="34">
                  <c:v>3.6150000000000002</c:v>
                </c:pt>
                <c:pt idx="35">
                  <c:v>2.8210000000000002</c:v>
                </c:pt>
                <c:pt idx="36">
                  <c:v>3.4020000000000001</c:v>
                </c:pt>
                <c:pt idx="37">
                  <c:v>2.9830000000000001</c:v>
                </c:pt>
                <c:pt idx="38">
                  <c:v>3.0649999999999999</c:v>
                </c:pt>
                <c:pt idx="40">
                  <c:v>2.077</c:v>
                </c:pt>
                <c:pt idx="41">
                  <c:v>3.4220000000000002</c:v>
                </c:pt>
                <c:pt idx="42">
                  <c:v>4.1100000000000003</c:v>
                </c:pt>
                <c:pt idx="43">
                  <c:v>3.61</c:v>
                </c:pt>
                <c:pt idx="44">
                  <c:v>4.2770000000000001</c:v>
                </c:pt>
                <c:pt idx="45">
                  <c:v>3.3279999999999998</c:v>
                </c:pt>
                <c:pt idx="46">
                  <c:v>2.9689999999999999</c:v>
                </c:pt>
                <c:pt idx="47">
                  <c:v>2.9660000000000002</c:v>
                </c:pt>
                <c:pt idx="48">
                  <c:v>2.544</c:v>
                </c:pt>
                <c:pt idx="49">
                  <c:v>3.1120000000000001</c:v>
                </c:pt>
                <c:pt idx="50">
                  <c:v>4.3449999999999998</c:v>
                </c:pt>
                <c:pt idx="51">
                  <c:v>3.8839999999999999</c:v>
                </c:pt>
                <c:pt idx="52">
                  <c:v>2.9279999999999999</c:v>
                </c:pt>
                <c:pt idx="53">
                  <c:v>3.3690000000000002</c:v>
                </c:pt>
                <c:pt idx="55">
                  <c:v>3.6760000000000002</c:v>
                </c:pt>
                <c:pt idx="56">
                  <c:v>3.3079999999999998</c:v>
                </c:pt>
                <c:pt idx="57">
                  <c:v>3.391</c:v>
                </c:pt>
                <c:pt idx="58">
                  <c:v>3.3660000000000001</c:v>
                </c:pt>
                <c:pt idx="59">
                  <c:v>3.9140000000000001</c:v>
                </c:pt>
                <c:pt idx="60">
                  <c:v>2.7120000000000002</c:v>
                </c:pt>
                <c:pt idx="61">
                  <c:v>3.2189999999999999</c:v>
                </c:pt>
                <c:pt idx="62">
                  <c:v>3.552</c:v>
                </c:pt>
                <c:pt idx="63">
                  <c:v>3.11</c:v>
                </c:pt>
                <c:pt idx="64">
                  <c:v>3.0249999999999999</c:v>
                </c:pt>
                <c:pt idx="65">
                  <c:v>4.0330000000000004</c:v>
                </c:pt>
                <c:pt idx="66">
                  <c:v>3.13</c:v>
                </c:pt>
                <c:pt idx="67">
                  <c:v>5.7960000000000003</c:v>
                </c:pt>
                <c:pt idx="68">
                  <c:v>4.1269999999999998</c:v>
                </c:pt>
                <c:pt idx="69">
                  <c:v>3.5049999999999999</c:v>
                </c:pt>
                <c:pt idx="70">
                  <c:v>4.8890000000000002</c:v>
                </c:pt>
                <c:pt idx="71">
                  <c:v>4.49</c:v>
                </c:pt>
                <c:pt idx="72">
                  <c:v>3.4860000000000002</c:v>
                </c:pt>
                <c:pt idx="73">
                  <c:v>4.5129999999999999</c:v>
                </c:pt>
                <c:pt idx="74">
                  <c:v>3.488</c:v>
                </c:pt>
                <c:pt idx="75">
                  <c:v>2.4140000000000001</c:v>
                </c:pt>
                <c:pt idx="76">
                  <c:v>2.97</c:v>
                </c:pt>
                <c:pt idx="77">
                  <c:v>4.4660000000000002</c:v>
                </c:pt>
                <c:pt idx="78">
                  <c:v>3.55</c:v>
                </c:pt>
                <c:pt idx="79">
                  <c:v>3.54</c:v>
                </c:pt>
                <c:pt idx="80">
                  <c:v>2.2250000000000001</c:v>
                </c:pt>
                <c:pt idx="81">
                  <c:v>2.492</c:v>
                </c:pt>
                <c:pt idx="82">
                  <c:v>3.1440000000000001</c:v>
                </c:pt>
                <c:pt idx="83">
                  <c:v>6.681</c:v>
                </c:pt>
                <c:pt idx="84">
                  <c:v>5.8079999999999998</c:v>
                </c:pt>
                <c:pt idx="85">
                  <c:v>3.6139999999999999</c:v>
                </c:pt>
                <c:pt idx="86">
                  <c:v>2.657</c:v>
                </c:pt>
                <c:pt idx="87">
                  <c:v>2.968</c:v>
                </c:pt>
                <c:pt idx="88">
                  <c:v>5.1829999999999998</c:v>
                </c:pt>
                <c:pt idx="89">
                  <c:v>3.6059999999999999</c:v>
                </c:pt>
                <c:pt idx="90">
                  <c:v>3.18</c:v>
                </c:pt>
                <c:pt idx="91">
                  <c:v>4.141</c:v>
                </c:pt>
                <c:pt idx="92">
                  <c:v>3.24</c:v>
                </c:pt>
                <c:pt idx="93">
                  <c:v>4.266</c:v>
                </c:pt>
                <c:pt idx="94">
                  <c:v>3.903</c:v>
                </c:pt>
                <c:pt idx="95">
                  <c:v>3.0990000000000002</c:v>
                </c:pt>
                <c:pt idx="96">
                  <c:v>2.661</c:v>
                </c:pt>
                <c:pt idx="97">
                  <c:v>3.181</c:v>
                </c:pt>
                <c:pt idx="98">
                  <c:v>3.149</c:v>
                </c:pt>
                <c:pt idx="99">
                  <c:v>3.5379999999999998</c:v>
                </c:pt>
                <c:pt idx="100">
                  <c:v>3.8610000000000002</c:v>
                </c:pt>
                <c:pt idx="101">
                  <c:v>3.0529999999999999</c:v>
                </c:pt>
                <c:pt idx="102">
                  <c:v>3.7690000000000001</c:v>
                </c:pt>
                <c:pt idx="103">
                  <c:v>3.6920000000000002</c:v>
                </c:pt>
                <c:pt idx="104">
                  <c:v>3.6040000000000001</c:v>
                </c:pt>
                <c:pt idx="105">
                  <c:v>3.2930000000000001</c:v>
                </c:pt>
                <c:pt idx="106">
                  <c:v>2.8140000000000001</c:v>
                </c:pt>
                <c:pt idx="107">
                  <c:v>5.1029999999999998</c:v>
                </c:pt>
                <c:pt idx="108">
                  <c:v>3.4940000000000002</c:v>
                </c:pt>
                <c:pt idx="109">
                  <c:v>2.7970000000000002</c:v>
                </c:pt>
                <c:pt idx="110">
                  <c:v>3.2280000000000002</c:v>
                </c:pt>
                <c:pt idx="111">
                  <c:v>4.1859999999999999</c:v>
                </c:pt>
                <c:pt idx="112">
                  <c:v>3.52</c:v>
                </c:pt>
                <c:pt idx="113">
                  <c:v>4.3620000000000001</c:v>
                </c:pt>
                <c:pt idx="114">
                  <c:v>2.9910000000000001</c:v>
                </c:pt>
                <c:pt idx="115">
                  <c:v>2.7229999999999999</c:v>
                </c:pt>
                <c:pt idx="116">
                  <c:v>3.335</c:v>
                </c:pt>
                <c:pt idx="117">
                  <c:v>2.859</c:v>
                </c:pt>
                <c:pt idx="118">
                  <c:v>4.093</c:v>
                </c:pt>
                <c:pt idx="119">
                  <c:v>3.427</c:v>
                </c:pt>
                <c:pt idx="120">
                  <c:v>3.4710000000000001</c:v>
                </c:pt>
                <c:pt idx="121">
                  <c:v>3.0209999999999999</c:v>
                </c:pt>
                <c:pt idx="122">
                  <c:v>3.6850000000000001</c:v>
                </c:pt>
                <c:pt idx="123">
                  <c:v>4.476</c:v>
                </c:pt>
                <c:pt idx="124">
                  <c:v>3.5430000000000001</c:v>
                </c:pt>
                <c:pt idx="125">
                  <c:v>3.2850000000000001</c:v>
                </c:pt>
                <c:pt idx="126">
                  <c:v>4.1079999999999997</c:v>
                </c:pt>
                <c:pt idx="127">
                  <c:v>3.17</c:v>
                </c:pt>
                <c:pt idx="128">
                  <c:v>2.6560000000000001</c:v>
                </c:pt>
                <c:pt idx="129">
                  <c:v>2.577</c:v>
                </c:pt>
                <c:pt idx="130">
                  <c:v>3.1909999999999998</c:v>
                </c:pt>
                <c:pt idx="131">
                  <c:v>3.42</c:v>
                </c:pt>
                <c:pt idx="132">
                  <c:v>2.698</c:v>
                </c:pt>
                <c:pt idx="133">
                  <c:v>3.5510000000000002</c:v>
                </c:pt>
                <c:pt idx="134">
                  <c:v>4.1479999999999997</c:v>
                </c:pt>
                <c:pt idx="135">
                  <c:v>2.33</c:v>
                </c:pt>
                <c:pt idx="136">
                  <c:v>4.2460000000000004</c:v>
                </c:pt>
                <c:pt idx="137">
                  <c:v>3.8010000000000002</c:v>
                </c:pt>
                <c:pt idx="138">
                  <c:v>2.8929999999999998</c:v>
                </c:pt>
                <c:pt idx="139">
                  <c:v>3.0640000000000001</c:v>
                </c:pt>
                <c:pt idx="140">
                  <c:v>5.36</c:v>
                </c:pt>
                <c:pt idx="141">
                  <c:v>3.15</c:v>
                </c:pt>
                <c:pt idx="142">
                  <c:v>3.07</c:v>
                </c:pt>
                <c:pt idx="143">
                  <c:v>4.298</c:v>
                </c:pt>
                <c:pt idx="144">
                  <c:v>2.8380000000000001</c:v>
                </c:pt>
                <c:pt idx="145">
                  <c:v>3.923</c:v>
                </c:pt>
                <c:pt idx="146">
                  <c:v>3.4049999999999998</c:v>
                </c:pt>
                <c:pt idx="147">
                  <c:v>3.5939999999999999</c:v>
                </c:pt>
                <c:pt idx="148">
                  <c:v>4.4539999999999997</c:v>
                </c:pt>
                <c:pt idx="149">
                  <c:v>4.3079999999999998</c:v>
                </c:pt>
                <c:pt idx="150">
                  <c:v>5.7389999999999999</c:v>
                </c:pt>
                <c:pt idx="151">
                  <c:v>3.339</c:v>
                </c:pt>
                <c:pt idx="152">
                  <c:v>2.6589999999999998</c:v>
                </c:pt>
                <c:pt idx="153">
                  <c:v>3.48</c:v>
                </c:pt>
                <c:pt idx="154">
                  <c:v>2.7360000000000002</c:v>
                </c:pt>
                <c:pt idx="155">
                  <c:v>4.3209999999999997</c:v>
                </c:pt>
                <c:pt idx="157">
                  <c:v>4.2240000000000002</c:v>
                </c:pt>
                <c:pt idx="158">
                  <c:v>3.6389999999999998</c:v>
                </c:pt>
                <c:pt idx="159">
                  <c:v>3.0289999999999999</c:v>
                </c:pt>
                <c:pt idx="160">
                  <c:v>3.0950000000000002</c:v>
                </c:pt>
                <c:pt idx="161">
                  <c:v>2.6579999999999999</c:v>
                </c:pt>
                <c:pt idx="162">
                  <c:v>3.1110000000000002</c:v>
                </c:pt>
                <c:pt idx="163">
                  <c:v>1.9119999999999999</c:v>
                </c:pt>
                <c:pt idx="164">
                  <c:v>3.383</c:v>
                </c:pt>
                <c:pt idx="165">
                  <c:v>3.4140000000000001</c:v>
                </c:pt>
                <c:pt idx="166">
                  <c:v>4.0720000000000001</c:v>
                </c:pt>
                <c:pt idx="167">
                  <c:v>3.3559999999999999</c:v>
                </c:pt>
                <c:pt idx="168">
                  <c:v>3.3</c:v>
                </c:pt>
              </c:numCache>
            </c:numRef>
          </c:yVal>
          <c:smooth val="0"/>
          <c:extLst>
            <c:ext xmlns:c16="http://schemas.microsoft.com/office/drawing/2014/chart" uri="{C3380CC4-5D6E-409C-BE32-E72D297353CC}">
              <c16:uniqueId val="{00000003-A125-4D79-87A4-F218F98BD9FE}"/>
            </c:ext>
          </c:extLst>
        </c:ser>
        <c:dLbls>
          <c:showLegendKey val="0"/>
          <c:showVal val="0"/>
          <c:showCatName val="0"/>
          <c:showSerName val="0"/>
          <c:showPercent val="0"/>
          <c:showBubbleSize val="0"/>
        </c:dLbls>
        <c:axId val="831977391"/>
        <c:axId val="831983215"/>
      </c:scatterChart>
      <c:valAx>
        <c:axId val="831977391"/>
        <c:scaling>
          <c:orientation val="minMax"/>
          <c:max val="95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Average real income per person (GNI at 2017 PPP prices)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83215"/>
        <c:crosses val="autoZero"/>
        <c:crossBetween val="midCat"/>
      </c:valAx>
      <c:valAx>
        <c:axId val="831983215"/>
        <c:scaling>
          <c:orientation val="minMax"/>
          <c:max val="5.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Cost per day of the lowest-priced items for a healthy diet (CoHD at 2017 PPP prices) </a:t>
                </a:r>
              </a:p>
            </c:rich>
          </c:tx>
          <c:layout>
            <c:manualLayout>
              <c:xMode val="edge"/>
              <c:yMode val="edge"/>
              <c:x val="3.4281838333944145E-2"/>
              <c:y val="0.1059484938858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3197739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0.18261</cdr:x>
      <cdr:y>0.15033</cdr:y>
    </cdr:from>
    <cdr:to>
      <cdr:x>0.80465</cdr:x>
      <cdr:y>0.15033</cdr:y>
    </cdr:to>
    <cdr:cxnSp macro="">
      <cdr:nvCxnSpPr>
        <cdr:cNvPr id="3" name="Straight Connector 2">
          <a:extLst xmlns:a="http://schemas.openxmlformats.org/drawingml/2006/main">
            <a:ext uri="{FF2B5EF4-FFF2-40B4-BE49-F238E27FC236}">
              <a16:creationId xmlns:a16="http://schemas.microsoft.com/office/drawing/2014/main" id="{13BE32C3-6E10-1499-DFEF-B514D3318392}"/>
            </a:ext>
          </a:extLst>
        </cdr:cNvPr>
        <cdr:cNvCxnSpPr/>
      </cdr:nvCxnSpPr>
      <cdr:spPr>
        <a:xfrm xmlns:a="http://schemas.openxmlformats.org/drawingml/2006/main">
          <a:off x="1200158" y="461082"/>
          <a:ext cx="4088202"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0.18261</cdr:x>
      <cdr:y>0.5758</cdr:y>
    </cdr:from>
    <cdr:to>
      <cdr:x>0.80465</cdr:x>
      <cdr:y>0.5758</cdr:y>
    </cdr:to>
    <cdr:cxnSp macro="">
      <cdr:nvCxnSpPr>
        <cdr:cNvPr id="3" name="Straight Connector 2">
          <a:extLst xmlns:a="http://schemas.openxmlformats.org/drawingml/2006/main">
            <a:ext uri="{FF2B5EF4-FFF2-40B4-BE49-F238E27FC236}">
              <a16:creationId xmlns:a16="http://schemas.microsoft.com/office/drawing/2014/main" id="{13BE32C3-6E10-1499-DFEF-B514D3318392}"/>
            </a:ext>
          </a:extLst>
        </cdr:cNvPr>
        <cdr:cNvCxnSpPr/>
      </cdr:nvCxnSpPr>
      <cdr:spPr>
        <a:xfrm xmlns:a="http://schemas.openxmlformats.org/drawingml/2006/main">
          <a:off x="1853136" y="2913740"/>
          <a:ext cx="6312495" cy="0"/>
        </a:xfrm>
        <a:prstGeom xmlns:a="http://schemas.openxmlformats.org/drawingml/2006/main" prst="line">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0.82288</cdr:x>
      <cdr:y>0.38903</cdr:y>
    </cdr:from>
    <cdr:to>
      <cdr:x>0.89246</cdr:x>
      <cdr:y>0.44135</cdr:y>
    </cdr:to>
    <cdr:sp macro="" textlink="">
      <cdr:nvSpPr>
        <cdr:cNvPr id="2" name="TextBox 1">
          <a:extLst xmlns:a="http://schemas.openxmlformats.org/drawingml/2006/main">
            <a:ext uri="{FF2B5EF4-FFF2-40B4-BE49-F238E27FC236}">
              <a16:creationId xmlns:a16="http://schemas.microsoft.com/office/drawing/2014/main" id="{8D92AB32-08A2-1976-CCDC-F57E6A320AB4}"/>
            </a:ext>
          </a:extLst>
        </cdr:cNvPr>
        <cdr:cNvSpPr txBox="1"/>
      </cdr:nvSpPr>
      <cdr:spPr>
        <a:xfrm xmlns:a="http://schemas.openxmlformats.org/drawingml/2006/main">
          <a:off x="7434264" y="2195515"/>
          <a:ext cx="628650" cy="2952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a:solidFill>
                <a:schemeClr val="tx2"/>
              </a:solidFill>
            </a:rPr>
            <a:t>2020</a:t>
          </a:r>
        </a:p>
      </cdr:txBody>
    </cdr:sp>
  </cdr:relSizeAnchor>
  <cdr:relSizeAnchor xmlns:cdr="http://schemas.openxmlformats.org/drawingml/2006/chartDrawing">
    <cdr:from>
      <cdr:x>0.66667</cdr:x>
      <cdr:y>0.24866</cdr:y>
    </cdr:from>
    <cdr:to>
      <cdr:x>0.82393</cdr:x>
      <cdr:y>0.30098</cdr:y>
    </cdr:to>
    <cdr:sp macro="" textlink="">
      <cdr:nvSpPr>
        <cdr:cNvPr id="5" name="TextBox 1">
          <a:extLst xmlns:a="http://schemas.openxmlformats.org/drawingml/2006/main">
            <a:ext uri="{FF2B5EF4-FFF2-40B4-BE49-F238E27FC236}">
              <a16:creationId xmlns:a16="http://schemas.microsoft.com/office/drawing/2014/main" id="{35D86A6E-B222-AD82-A47B-FC4D8021E6E7}"/>
            </a:ext>
          </a:extLst>
        </cdr:cNvPr>
        <cdr:cNvSpPr txBox="1"/>
      </cdr:nvSpPr>
      <cdr:spPr>
        <a:xfrm xmlns:a="http://schemas.openxmlformats.org/drawingml/2006/main">
          <a:off x="6022975" y="1403350"/>
          <a:ext cx="1420814" cy="2952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0">
              <a:solidFill>
                <a:schemeClr val="tx2"/>
              </a:solidFill>
            </a:rPr>
            <a:t>2020 (circles)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AA245-8219-4193-85AE-3371FF7275B8}"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24187-26A4-4F81-A54E-9457AAC1D76D}" type="slidenum">
              <a:rPr lang="en-US" smtClean="0"/>
              <a:t>‹#›</a:t>
            </a:fld>
            <a:endParaRPr lang="en-US"/>
          </a:p>
        </p:txBody>
      </p:sp>
    </p:spTree>
    <p:extLst>
      <p:ext uri="{BB962C8B-B14F-4D97-AF65-F5344CB8AC3E}">
        <p14:creationId xmlns:p14="http://schemas.microsoft.com/office/powerpoint/2010/main" val="349420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witter.com/hashtag/VimesBootsIndex"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ons.gov.uk/economy/inflationandpriceindices/articles/trackingthelowestcostgroceryitemsukexperimentalanalysis/april2021toapril202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1</a:t>
            </a:fld>
            <a:endParaRPr lang="en-US"/>
          </a:p>
        </p:txBody>
      </p:sp>
    </p:spTree>
    <p:extLst>
      <p:ext uri="{BB962C8B-B14F-4D97-AF65-F5344CB8AC3E}">
        <p14:creationId xmlns:p14="http://schemas.microsoft.com/office/powerpoint/2010/main" val="246397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Innovations for reduced seasonality of perishable items; and need for social safety nets as well.</a:t>
            </a:r>
          </a:p>
        </p:txBody>
      </p:sp>
      <p:sp>
        <p:nvSpPr>
          <p:cNvPr id="4" name="Slide Number Placeholder 3"/>
          <p:cNvSpPr>
            <a:spLocks noGrp="1"/>
          </p:cNvSpPr>
          <p:nvPr>
            <p:ph type="sldNum" sz="quarter" idx="5"/>
          </p:nvPr>
        </p:nvSpPr>
        <p:spPr/>
        <p:txBody>
          <a:bodyPr/>
          <a:lstStyle/>
          <a:p>
            <a:fld id="{79E24187-26A4-4F81-A54E-9457AAC1D76D}" type="slidenum">
              <a:rPr lang="en-US" smtClean="0"/>
              <a:t>21</a:t>
            </a:fld>
            <a:endParaRPr lang="en-US"/>
          </a:p>
        </p:txBody>
      </p:sp>
    </p:spTree>
    <p:extLst>
      <p:ext uri="{BB962C8B-B14F-4D97-AF65-F5344CB8AC3E}">
        <p14:creationId xmlns:p14="http://schemas.microsoft.com/office/powerpoint/2010/main" val="3838356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replace with slides from Ash on extreme weather</a:t>
            </a:r>
          </a:p>
        </p:txBody>
      </p:sp>
      <p:sp>
        <p:nvSpPr>
          <p:cNvPr id="4" name="Slide Number Placeholder 3"/>
          <p:cNvSpPr>
            <a:spLocks noGrp="1"/>
          </p:cNvSpPr>
          <p:nvPr>
            <p:ph type="sldNum" sz="quarter" idx="10"/>
          </p:nvPr>
        </p:nvSpPr>
        <p:spPr/>
        <p:txBody>
          <a:bodyPr/>
          <a:lstStyle/>
          <a:p>
            <a:fld id="{CE6C4224-2A4B-F049-8A20-F0EDC87B1AC8}" type="slidenum">
              <a:rPr lang="en-US" smtClean="0"/>
              <a:t>22</a:t>
            </a:fld>
            <a:endParaRPr lang="en-US"/>
          </a:p>
        </p:txBody>
      </p:sp>
    </p:spTree>
    <p:extLst>
      <p:ext uri="{BB962C8B-B14F-4D97-AF65-F5344CB8AC3E}">
        <p14:creationId xmlns:p14="http://schemas.microsoft.com/office/powerpoint/2010/main" val="1206251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Prompt discussion about low-cost sustainable cooking</a:t>
            </a:r>
          </a:p>
        </p:txBody>
      </p:sp>
      <p:sp>
        <p:nvSpPr>
          <p:cNvPr id="4" name="Slide Number Placeholder 3"/>
          <p:cNvSpPr>
            <a:spLocks noGrp="1"/>
          </p:cNvSpPr>
          <p:nvPr>
            <p:ph type="sldNum" sz="quarter" idx="5"/>
          </p:nvPr>
        </p:nvSpPr>
        <p:spPr/>
        <p:txBody>
          <a:bodyPr/>
          <a:lstStyle/>
          <a:p>
            <a:fld id="{DD154D62-D7A5-D248-8B93-7A8623E1000B}" type="slidenum">
              <a:rPr lang="en-US" smtClean="0"/>
              <a:pPr/>
              <a:t>23</a:t>
            </a:fld>
            <a:endParaRPr lang="en-US"/>
          </a:p>
        </p:txBody>
      </p:sp>
    </p:spTree>
    <p:extLst>
      <p:ext uri="{BB962C8B-B14F-4D97-AF65-F5344CB8AC3E}">
        <p14:creationId xmlns:p14="http://schemas.microsoft.com/office/powerpoint/2010/main" val="158140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9661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D3703-9922-6C4E-A2F2-88E2B808D4BB}" type="slidenum">
              <a:rPr lang="en-US" smtClean="0"/>
              <a:t>25</a:t>
            </a:fld>
            <a:endParaRPr lang="en-US"/>
          </a:p>
        </p:txBody>
      </p:sp>
    </p:spTree>
    <p:extLst>
      <p:ext uri="{BB962C8B-B14F-4D97-AF65-F5344CB8AC3E}">
        <p14:creationId xmlns:p14="http://schemas.microsoft.com/office/powerpoint/2010/main" val="418258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09565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B05668-0996-46C7-A9AB-813782AEC72F}"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94056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76BD86E-1235-42EA-B7DE-EE97AB3C343E}"/>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D1F10ACA-1147-4E89-99F6-4AC100F913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300" name="Slide Number Placeholder 3">
            <a:extLst>
              <a:ext uri="{FF2B5EF4-FFF2-40B4-BE49-F238E27FC236}">
                <a16:creationId xmlns:a16="http://schemas.microsoft.com/office/drawing/2014/main" id="{8990B86F-69FD-4DF2-8688-AFBC7A9F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5184D3-949D-4416-B79A-CABD382CFBC3}" type="slidenum">
              <a:rPr lang="en-US" altLang="en-US"/>
              <a:pPr/>
              <a:t>29</a:t>
            </a:fld>
            <a:endParaRPr lang="en-US" altLang="en-US"/>
          </a:p>
        </p:txBody>
      </p:sp>
    </p:spTree>
    <p:extLst>
      <p:ext uri="{BB962C8B-B14F-4D97-AF65-F5344CB8AC3E}">
        <p14:creationId xmlns:p14="http://schemas.microsoft.com/office/powerpoint/2010/main" val="234213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8354" lvl="1" indent="-168284">
              <a:spcBef>
                <a:spcPts val="0"/>
              </a:spcBef>
              <a:spcAft>
                <a:spcPts val="0"/>
              </a:spcAft>
            </a:pPr>
            <a:endParaRPr lang="en-US" sz="1200" kern="0" dirty="0">
              <a:solidFill>
                <a:schemeClr val="accent1">
                  <a:lumMod val="50000"/>
                </a:schemeClr>
              </a:solidFill>
            </a:endParaRPr>
          </a:p>
          <a:p>
            <a:pPr marL="568354" lvl="1" indent="-168284">
              <a:spcBef>
                <a:spcPts val="0"/>
              </a:spcBef>
              <a:spcAft>
                <a:spcPts val="0"/>
              </a:spcAft>
            </a:pPr>
            <a:r>
              <a:rPr lang="en-US" sz="1200" kern="0" dirty="0">
                <a:solidFill>
                  <a:schemeClr val="accent1">
                    <a:lumMod val="50000"/>
                  </a:schemeClr>
                </a:solidFill>
              </a:rPr>
              <a:t>Also note Playfair (1821) first use of long-term price/wage ratios for both wheat grain and retail bread in London</a:t>
            </a:r>
            <a:endParaRPr lang="en-US" sz="1200" i="1" kern="0" dirty="0">
              <a:solidFill>
                <a:schemeClr val="accent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38885CF2-4E5E-4240-A108-ED940F45076D}" type="slidenum">
              <a:rPr lang="en-US" smtClean="0"/>
              <a:t>8</a:t>
            </a:fld>
            <a:endParaRPr lang="en-US"/>
          </a:p>
        </p:txBody>
      </p:sp>
    </p:spTree>
    <p:extLst>
      <p:ext uri="{BB962C8B-B14F-4D97-AF65-F5344CB8AC3E}">
        <p14:creationId xmlns:p14="http://schemas.microsoft.com/office/powerpoint/2010/main" val="71700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8354" lvl="1" indent="-168284">
              <a:spcBef>
                <a:spcPts val="0"/>
              </a:spcBef>
              <a:spcAft>
                <a:spcPts val="0"/>
              </a:spcAft>
            </a:pPr>
            <a:r>
              <a:rPr lang="en-US" sz="2000" kern="0" dirty="0"/>
              <a:t>The Economist’s </a:t>
            </a:r>
            <a:r>
              <a:rPr lang="en-US" sz="2000" i="1" kern="0" dirty="0"/>
              <a:t>Big Mac </a:t>
            </a:r>
            <a:r>
              <a:rPr lang="en-US" sz="2000" kern="0" dirty="0"/>
              <a:t>index</a:t>
            </a:r>
          </a:p>
          <a:p>
            <a:pPr marL="968404" lvl="2" indent="-168284">
              <a:spcBef>
                <a:spcPts val="0"/>
              </a:spcBef>
              <a:spcAft>
                <a:spcPts val="0"/>
              </a:spcAft>
            </a:pPr>
            <a:r>
              <a:rPr lang="en-US" sz="1800" kern="0" dirty="0"/>
              <a:t>Analysis &amp; charts:  https://www.economist.com/big-mac-index</a:t>
            </a:r>
          </a:p>
          <a:p>
            <a:pPr marL="968404" lvl="2" indent="-168284">
              <a:spcBef>
                <a:spcPts val="0"/>
              </a:spcBef>
              <a:spcAft>
                <a:spcPts val="0"/>
              </a:spcAft>
            </a:pPr>
            <a:r>
              <a:rPr lang="en-US" sz="1800" kern="0" dirty="0"/>
              <a:t>Data and code:  https://github.com/TheEconomist/big-mac-data</a:t>
            </a:r>
          </a:p>
          <a:p>
            <a:pPr marL="568354" lvl="1" indent="-168284">
              <a:spcBef>
                <a:spcPts val="0"/>
              </a:spcBef>
              <a:spcAft>
                <a:spcPts val="0"/>
              </a:spcAft>
            </a:pPr>
            <a:r>
              <a:rPr lang="en-US" sz="2000" kern="0" dirty="0"/>
              <a:t>Nigerian consultancy SBM Intelligence’s </a:t>
            </a:r>
            <a:r>
              <a:rPr lang="en-US" sz="2000" i="1" kern="0" dirty="0"/>
              <a:t>Jollof </a:t>
            </a:r>
            <a:r>
              <a:rPr lang="en-US" sz="2000" kern="0" dirty="0"/>
              <a:t>index</a:t>
            </a:r>
          </a:p>
          <a:p>
            <a:pPr marL="568354" lvl="1" indent="-168284">
              <a:spcBef>
                <a:spcPts val="0"/>
              </a:spcBef>
              <a:spcAft>
                <a:spcPts val="0"/>
              </a:spcAft>
            </a:pPr>
            <a:r>
              <a:rPr lang="en-US" sz="2000" kern="0" dirty="0"/>
              <a:t>		</a:t>
            </a:r>
            <a:r>
              <a:rPr lang="en-US" sz="1800" kern="0" dirty="0"/>
              <a:t>Quarterly report: https://www.sbmintel.com/?s=Jollof</a:t>
            </a:r>
          </a:p>
          <a:p>
            <a:r>
              <a:rPr lang="en-US" sz="1800" kern="0" dirty="0"/>
              <a:t>	Media-savvy author: https://gfcmediagroup.com/contributors/cheta-nwanze</a:t>
            </a:r>
          </a:p>
          <a:p>
            <a:endParaRPr lang="en-US" dirty="0"/>
          </a:p>
          <a:p>
            <a:r>
              <a:rPr lang="en-US" dirty="0"/>
              <a:t>UK campaigner Jack Monroe’s “</a:t>
            </a:r>
            <a:r>
              <a:rPr lang="en-US" dirty="0" err="1"/>
              <a:t>Vimes</a:t>
            </a:r>
            <a:r>
              <a:rPr lang="en-US" dirty="0"/>
              <a:t> Boots” index </a:t>
            </a:r>
          </a:p>
          <a:p>
            <a:pPr lvl="1"/>
            <a:r>
              <a:rPr lang="en-US" dirty="0"/>
              <a:t>Twitter activism:  </a:t>
            </a:r>
            <a:r>
              <a:rPr lang="en-US" dirty="0">
                <a:hlinkClick r:id="rId3"/>
              </a:rPr>
              <a:t>https://twitter.com/hashtag/VimesBootsIndex</a:t>
            </a:r>
            <a:endParaRPr lang="en-US" dirty="0"/>
          </a:p>
          <a:p>
            <a:pPr lvl="1"/>
            <a:r>
              <a:rPr lang="en-US" dirty="0"/>
              <a:t>Official govt response: </a:t>
            </a:r>
            <a:r>
              <a:rPr lang="en-US" dirty="0">
                <a:hlinkClick r:id="rId4"/>
              </a:rPr>
              <a:t>https://www.ons.gov.uk/economy/inflationandpriceindices/articles/trackingthelowestcostgroceryitemsukexperimentalanalysis/april2021toapril2022</a:t>
            </a:r>
            <a:endParaRPr lang="en-US" dirty="0"/>
          </a:p>
          <a:p>
            <a:pPr marL="968404" lvl="2" indent="-168284">
              <a:spcBef>
                <a:spcPts val="0"/>
              </a:spcBef>
              <a:spcAft>
                <a:spcPts val="0"/>
              </a:spcAft>
            </a:pPr>
            <a:endParaRPr lang="en-US" sz="1800" kern="0" dirty="0"/>
          </a:p>
          <a:p>
            <a:pPr marL="968404" lvl="2" indent="-168284">
              <a:spcBef>
                <a:spcPts val="0"/>
              </a:spcBef>
              <a:spcAft>
                <a:spcPts val="0"/>
              </a:spcAft>
            </a:pPr>
            <a:endParaRPr lang="en-US" sz="1800" kern="0" dirty="0"/>
          </a:p>
          <a:p>
            <a:endParaRPr lang="en-US" dirty="0"/>
          </a:p>
        </p:txBody>
      </p:sp>
      <p:sp>
        <p:nvSpPr>
          <p:cNvPr id="4" name="Slide Number Placeholder 3"/>
          <p:cNvSpPr>
            <a:spLocks noGrp="1"/>
          </p:cNvSpPr>
          <p:nvPr>
            <p:ph type="sldNum" sz="quarter" idx="5"/>
          </p:nvPr>
        </p:nvSpPr>
        <p:spPr/>
        <p:txBody>
          <a:bodyPr/>
          <a:lstStyle/>
          <a:p>
            <a:fld id="{38885CF2-4E5E-4240-A108-ED940F45076D}" type="slidenum">
              <a:rPr lang="en-US" smtClean="0"/>
              <a:t>9</a:t>
            </a:fld>
            <a:endParaRPr lang="en-US"/>
          </a:p>
        </p:txBody>
      </p:sp>
    </p:spTree>
    <p:extLst>
      <p:ext uri="{BB962C8B-B14F-4D97-AF65-F5344CB8AC3E}">
        <p14:creationId xmlns:p14="http://schemas.microsoft.com/office/powerpoint/2010/main" val="18338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11</a:t>
            </a:fld>
            <a:endParaRPr lang="en-US"/>
          </a:p>
        </p:txBody>
      </p:sp>
    </p:spTree>
    <p:extLst>
      <p:ext uri="{BB962C8B-B14F-4D97-AF65-F5344CB8AC3E}">
        <p14:creationId xmlns:p14="http://schemas.microsoft.com/office/powerpoint/2010/main" val="4316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14</a:t>
            </a:fld>
            <a:endParaRPr lang="en-US"/>
          </a:p>
        </p:txBody>
      </p:sp>
    </p:spTree>
    <p:extLst>
      <p:ext uri="{BB962C8B-B14F-4D97-AF65-F5344CB8AC3E}">
        <p14:creationId xmlns:p14="http://schemas.microsoft.com/office/powerpoint/2010/main" val="221431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15</a:t>
            </a:fld>
            <a:endParaRPr lang="en-US"/>
          </a:p>
        </p:txBody>
      </p:sp>
    </p:spTree>
    <p:extLst>
      <p:ext uri="{BB962C8B-B14F-4D97-AF65-F5344CB8AC3E}">
        <p14:creationId xmlns:p14="http://schemas.microsoft.com/office/powerpoint/2010/main" val="244003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24187-26A4-4F81-A54E-9457AAC1D76D}" type="slidenum">
              <a:rPr lang="en-US" smtClean="0"/>
              <a:t>16</a:t>
            </a:fld>
            <a:endParaRPr lang="en-US"/>
          </a:p>
        </p:txBody>
      </p:sp>
    </p:spTree>
    <p:extLst>
      <p:ext uri="{BB962C8B-B14F-4D97-AF65-F5344CB8AC3E}">
        <p14:creationId xmlns:p14="http://schemas.microsoft.com/office/powerpoint/2010/main" val="235001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a:p>
        </p:txBody>
      </p:sp>
    </p:spTree>
    <p:extLst>
      <p:ext uri="{BB962C8B-B14F-4D97-AF65-F5344CB8AC3E}">
        <p14:creationId xmlns:p14="http://schemas.microsoft.com/office/powerpoint/2010/main" val="211540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Cost is higher for some than others</a:t>
            </a:r>
            <a:endParaRPr lang="en-US" dirty="0"/>
          </a:p>
        </p:txBody>
      </p:sp>
      <p:sp>
        <p:nvSpPr>
          <p:cNvPr id="4" name="Slide Number Placeholder 3"/>
          <p:cNvSpPr>
            <a:spLocks noGrp="1"/>
          </p:cNvSpPr>
          <p:nvPr>
            <p:ph type="sldNum" sz="quarter" idx="10"/>
          </p:nvPr>
        </p:nvSpPr>
        <p:spPr/>
        <p:txBody>
          <a:bodyPr/>
          <a:lstStyle/>
          <a:p>
            <a:fld id="{CE6C4224-2A4B-F049-8A20-F0EDC87B1AC8}" type="slidenum">
              <a:rPr lang="en-US" smtClean="0"/>
              <a:t>20</a:t>
            </a:fld>
            <a:endParaRPr lang="en-US"/>
          </a:p>
        </p:txBody>
      </p:sp>
    </p:spTree>
    <p:extLst>
      <p:ext uri="{BB962C8B-B14F-4D97-AF65-F5344CB8AC3E}">
        <p14:creationId xmlns:p14="http://schemas.microsoft.com/office/powerpoint/2010/main" val="87962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0D2A-5A60-42E7-A830-8E5BE707C3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D9E41-8B23-411F-A31D-4AC45E8252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EEA47-F7BD-4139-A3B3-800D331B4744}"/>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5" name="Footer Placeholder 4">
            <a:extLst>
              <a:ext uri="{FF2B5EF4-FFF2-40B4-BE49-F238E27FC236}">
                <a16:creationId xmlns:a16="http://schemas.microsoft.com/office/drawing/2014/main" id="{8869BAD2-4001-4977-B3FE-C5F358921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71DA4-EDF3-4701-B4A5-F77835F57F5A}"/>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28675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3319-FCB3-4D30-B7FD-710A9952E8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A5DB91-25C0-461F-81EE-493D23E38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487EF-D17E-4636-85B4-E8F76DA18345}"/>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5" name="Footer Placeholder 4">
            <a:extLst>
              <a:ext uri="{FF2B5EF4-FFF2-40B4-BE49-F238E27FC236}">
                <a16:creationId xmlns:a16="http://schemas.microsoft.com/office/drawing/2014/main" id="{37254E25-B93E-4081-83BE-92F02CFC4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A7353-7A66-44E4-BDCC-19DE6C48619D}"/>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37708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BE33B-FF5C-4B8A-B15E-A561EBB45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F7347D-63A3-4DAE-AAD5-F4D6A928E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4CFD9-63C4-431F-B5A9-E34F11A98E11}"/>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5" name="Footer Placeholder 4">
            <a:extLst>
              <a:ext uri="{FF2B5EF4-FFF2-40B4-BE49-F238E27FC236}">
                <a16:creationId xmlns:a16="http://schemas.microsoft.com/office/drawing/2014/main" id="{467BC8DA-34B1-42B6-A279-B11F639F9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8BB9-AC4E-48A1-9641-657CB3CEA09A}"/>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961307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6" y="-8331"/>
            <a:ext cx="11266181"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5"/>
            <a:ext cx="11266181" cy="4460151"/>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349189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858000"/>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spTree>
    <p:extLst>
      <p:ext uri="{BB962C8B-B14F-4D97-AF65-F5344CB8AC3E}">
        <p14:creationId xmlns:p14="http://schemas.microsoft.com/office/powerpoint/2010/main" val="16598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089515"/>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pic>
        <p:nvPicPr>
          <p:cNvPr id="8" name="Picture 7" descr="A picture containing text&#10;&#10;Description automatically generated">
            <a:extLst>
              <a:ext uri="{FF2B5EF4-FFF2-40B4-BE49-F238E27FC236}">
                <a16:creationId xmlns:a16="http://schemas.microsoft.com/office/drawing/2014/main" id="{1B2423EE-71C3-3BFC-30EA-1444772CB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00" y="6253382"/>
            <a:ext cx="1905000" cy="495154"/>
          </a:xfrm>
          <a:prstGeom prst="rect">
            <a:avLst/>
          </a:prstGeom>
        </p:spPr>
      </p:pic>
    </p:spTree>
    <p:extLst>
      <p:ext uri="{BB962C8B-B14F-4D97-AF65-F5344CB8AC3E}">
        <p14:creationId xmlns:p14="http://schemas.microsoft.com/office/powerpoint/2010/main" val="397483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3EDCC-DF86-3EA4-10FC-E956E4E5D8F5}"/>
              </a:ext>
            </a:extLst>
          </p:cNvPr>
          <p:cNvSpPr/>
          <p:nvPr userDrawn="1"/>
        </p:nvSpPr>
        <p:spPr>
          <a:xfrm>
            <a:off x="-76200" y="0"/>
            <a:ext cx="6746173"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35101" y="761234"/>
            <a:ext cx="5660899"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35101" y="3843772"/>
            <a:ext cx="566089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0922" y="6113962"/>
            <a:ext cx="2337278" cy="607513"/>
          </a:xfrm>
          <a:prstGeom prst="rect">
            <a:avLst/>
          </a:prstGeom>
        </p:spPr>
      </p:pic>
      <p:sp>
        <p:nvSpPr>
          <p:cNvPr id="15" name="Text Placeholder 2">
            <a:extLst>
              <a:ext uri="{FF2B5EF4-FFF2-40B4-BE49-F238E27FC236}">
                <a16:creationId xmlns:a16="http://schemas.microsoft.com/office/drawing/2014/main" id="{4DE2D6DA-4737-B756-D5EF-DEE44BDF9670}"/>
              </a:ext>
            </a:extLst>
          </p:cNvPr>
          <p:cNvSpPr>
            <a:spLocks noGrp="1"/>
          </p:cNvSpPr>
          <p:nvPr>
            <p:ph type="body" idx="10" hasCustomPrompt="1"/>
          </p:nvPr>
        </p:nvSpPr>
        <p:spPr>
          <a:xfrm>
            <a:off x="7393926" y="687415"/>
            <a:ext cx="3897852" cy="1500187"/>
          </a:xfrm>
        </p:spPr>
        <p:txBody>
          <a:bodyPr/>
          <a:lstStyle>
            <a:lvl1pPr marL="342900" indent="-342900">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a:t>
            </a:r>
          </a:p>
          <a:p>
            <a:pPr lvl="0"/>
            <a:r>
              <a:rPr lang="en-US" dirty="0"/>
              <a:t>text</a:t>
            </a:r>
          </a:p>
          <a:p>
            <a:pPr lvl="0"/>
            <a:r>
              <a:rPr lang="en-US" dirty="0"/>
              <a:t>text</a:t>
            </a:r>
          </a:p>
        </p:txBody>
      </p:sp>
    </p:spTree>
    <p:extLst>
      <p:ext uri="{BB962C8B-B14F-4D97-AF65-F5344CB8AC3E}">
        <p14:creationId xmlns:p14="http://schemas.microsoft.com/office/powerpoint/2010/main" val="2909749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70A4E1-5652-9213-7493-2AB12F2E0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FE6C-E4F3-0F53-BB36-F0745CE1A557}"/>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8" name="Rectangle 7">
            <a:extLst>
              <a:ext uri="{FF2B5EF4-FFF2-40B4-BE49-F238E27FC236}">
                <a16:creationId xmlns:a16="http://schemas.microsoft.com/office/drawing/2014/main" id="{3E718B28-785C-CAFB-BF0D-BFC420A41993}"/>
              </a:ext>
            </a:extLst>
          </p:cNvPr>
          <p:cNvSpPr/>
          <p:nvPr userDrawn="1"/>
        </p:nvSpPr>
        <p:spPr>
          <a:xfrm>
            <a:off x="0" y="6702"/>
            <a:ext cx="255938" cy="68512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83EDCC-DF86-3EA4-10FC-E956E4E5D8F5}"/>
              </a:ext>
            </a:extLst>
          </p:cNvPr>
          <p:cNvSpPr/>
          <p:nvPr userDrawn="1"/>
        </p:nvSpPr>
        <p:spPr>
          <a:xfrm>
            <a:off x="3962400" y="6702"/>
            <a:ext cx="8229600"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459633" y="767936"/>
            <a:ext cx="6234872"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459633" y="3850474"/>
            <a:ext cx="623487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5835" y="5718827"/>
            <a:ext cx="3140309" cy="816240"/>
          </a:xfrm>
          <a:prstGeom prst="rect">
            <a:avLst/>
          </a:prstGeom>
        </p:spPr>
      </p:pic>
      <p:sp>
        <p:nvSpPr>
          <p:cNvPr id="14" name="Title 1">
            <a:extLst>
              <a:ext uri="{FF2B5EF4-FFF2-40B4-BE49-F238E27FC236}">
                <a16:creationId xmlns:a16="http://schemas.microsoft.com/office/drawing/2014/main" id="{88881C71-7D70-2897-C526-8673B95750AA}"/>
              </a:ext>
            </a:extLst>
          </p:cNvPr>
          <p:cNvSpPr txBox="1">
            <a:spLocks/>
          </p:cNvSpPr>
          <p:nvPr userDrawn="1"/>
        </p:nvSpPr>
        <p:spPr>
          <a:xfrm>
            <a:off x="1274147" y="826339"/>
            <a:ext cx="1670043"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13100" dirty="0">
                <a:solidFill>
                  <a:srgbClr val="2F83A8"/>
                </a:solidFill>
              </a:rPr>
              <a:t>#</a:t>
            </a:r>
          </a:p>
        </p:txBody>
      </p:sp>
    </p:spTree>
    <p:extLst>
      <p:ext uri="{BB962C8B-B14F-4D97-AF65-F5344CB8AC3E}">
        <p14:creationId xmlns:p14="http://schemas.microsoft.com/office/powerpoint/2010/main" val="174115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542381" y="2103437"/>
            <a:ext cx="3810177" cy="1325563"/>
          </a:xfrm>
        </p:spPr>
        <p:txBody>
          <a:body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11/27/2022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70CE7BFC-EF28-87CD-089F-302982F616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52558" y="184722"/>
            <a:ext cx="4008405" cy="1041878"/>
          </a:xfrm>
          <a:prstGeom prst="rect">
            <a:avLst/>
          </a:prstGeom>
        </p:spPr>
      </p:pic>
      <p:sp>
        <p:nvSpPr>
          <p:cNvPr id="10" name="Rectangle 9">
            <a:extLst>
              <a:ext uri="{FF2B5EF4-FFF2-40B4-BE49-F238E27FC236}">
                <a16:creationId xmlns:a16="http://schemas.microsoft.com/office/drawing/2014/main" id="{CE35AFEA-733E-83AD-D00E-9878C0A7D224}"/>
              </a:ext>
            </a:extLst>
          </p:cNvPr>
          <p:cNvSpPr/>
          <p:nvPr userDrawn="1"/>
        </p:nvSpPr>
        <p:spPr>
          <a:xfrm>
            <a:off x="0" y="-1"/>
            <a:ext cx="82296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1949335" y="0"/>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77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113953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11/27/2022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11353800" y="6356350"/>
            <a:ext cx="838200"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104243"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93273" y="6304337"/>
            <a:ext cx="2130100" cy="553662"/>
          </a:xfrm>
          <a:prstGeom prst="rect">
            <a:avLst/>
          </a:prstGeom>
        </p:spPr>
      </p:pic>
      <p:sp>
        <p:nvSpPr>
          <p:cNvPr id="14" name="Text Placeholder 3">
            <a:extLst>
              <a:ext uri="{FF2B5EF4-FFF2-40B4-BE49-F238E27FC236}">
                <a16:creationId xmlns:a16="http://schemas.microsoft.com/office/drawing/2014/main" id="{9C132E29-8D9F-0BAD-68BD-BF49CB506885}"/>
              </a:ext>
            </a:extLst>
          </p:cNvPr>
          <p:cNvSpPr>
            <a:spLocks noGrp="1"/>
          </p:cNvSpPr>
          <p:nvPr>
            <p:ph type="body" sz="half" idx="2" hasCustomPrompt="1"/>
          </p:nvPr>
        </p:nvSpPr>
        <p:spPr>
          <a:xfrm>
            <a:off x="412297" y="1740877"/>
            <a:ext cx="11395390"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290468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11/27/2022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902758"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9847" y="6304337"/>
            <a:ext cx="2130100" cy="553662"/>
          </a:xfrm>
          <a:prstGeom prst="rect">
            <a:avLst/>
          </a:prstGeom>
        </p:spPr>
      </p:pic>
      <p:sp>
        <p:nvSpPr>
          <p:cNvPr id="8" name="Text Placeholder 3">
            <a:extLst>
              <a:ext uri="{FF2B5EF4-FFF2-40B4-BE49-F238E27FC236}">
                <a16:creationId xmlns:a16="http://schemas.microsoft.com/office/drawing/2014/main" id="{950E97D7-8F9E-7F94-577D-AC312E591B75}"/>
              </a:ext>
            </a:extLst>
          </p:cNvPr>
          <p:cNvSpPr>
            <a:spLocks noGrp="1"/>
          </p:cNvSpPr>
          <p:nvPr>
            <p:ph type="body" sz="half" idx="2" hasCustomPrompt="1"/>
          </p:nvPr>
        </p:nvSpPr>
        <p:spPr>
          <a:xfrm>
            <a:off x="412297" y="1799493"/>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795503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BD76-B38F-4799-812D-D6A73452E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CA824-3F84-4CAF-9960-629EB7D648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873C9-6E03-4CA1-AC10-584C2847F90C}"/>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5" name="Footer Placeholder 4">
            <a:extLst>
              <a:ext uri="{FF2B5EF4-FFF2-40B4-BE49-F238E27FC236}">
                <a16:creationId xmlns:a16="http://schemas.microsoft.com/office/drawing/2014/main" id="{C487CFB3-14D4-42BF-B190-D1B10FA3E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EBB41-AA59-4D40-A92C-FCC5E521ECA2}"/>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621612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6" y="-8331"/>
            <a:ext cx="11266181"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5"/>
            <a:ext cx="11266181" cy="4460151"/>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93702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56446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11/27/2022</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7384774" y="6703"/>
            <a:ext cx="4807226"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14" name="Text Placeholder 3">
            <a:extLst>
              <a:ext uri="{FF2B5EF4-FFF2-40B4-BE49-F238E27FC236}">
                <a16:creationId xmlns:a16="http://schemas.microsoft.com/office/drawing/2014/main" id="{061F1BC2-C70B-FE8A-B877-710226995A45}"/>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853527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BED5-19D8-E96F-7F82-8CE1EAD15653}"/>
              </a:ext>
            </a:extLst>
          </p:cNvPr>
          <p:cNvSpPr>
            <a:spLocks noGrp="1"/>
          </p:cNvSpPr>
          <p:nvPr>
            <p:ph type="title" hasCustomPrompt="1"/>
          </p:nvPr>
        </p:nvSpPr>
        <p:spPr>
          <a:xfrm>
            <a:off x="839788" y="457200"/>
            <a:ext cx="3932237" cy="1600200"/>
          </a:xfrm>
        </p:spPr>
        <p:txBody>
          <a:bodyPr anchor="t">
            <a:normAutofit/>
          </a:bodyPr>
          <a:lstStyle>
            <a:lvl1pPr>
              <a:defRPr sz="4400">
                <a:solidFill>
                  <a:srgbClr val="2F83A8"/>
                </a:solidFill>
              </a:defRPr>
            </a:lvl1pPr>
          </a:lstStyle>
          <a:p>
            <a:r>
              <a:rPr lang="en-US" dirty="0"/>
              <a:t>Slide Title</a:t>
            </a:r>
          </a:p>
        </p:txBody>
      </p:sp>
      <p:sp>
        <p:nvSpPr>
          <p:cNvPr id="3" name="Content Placeholder 2">
            <a:extLst>
              <a:ext uri="{FF2B5EF4-FFF2-40B4-BE49-F238E27FC236}">
                <a16:creationId xmlns:a16="http://schemas.microsoft.com/office/drawing/2014/main" id="{D4161718-3F5E-4EA4-5C89-42CE639DC3FA}"/>
              </a:ext>
            </a:extLst>
          </p:cNvPr>
          <p:cNvSpPr>
            <a:spLocks noGrp="1"/>
          </p:cNvSpPr>
          <p:nvPr>
            <p:ph idx="1" hasCustomPrompt="1"/>
          </p:nvPr>
        </p:nvSpPr>
        <p:spPr>
          <a:xfrm>
            <a:off x="6867728" y="12937"/>
            <a:ext cx="5324271" cy="6866331"/>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PHOTO</a:t>
            </a:r>
          </a:p>
        </p:txBody>
      </p:sp>
      <p:sp>
        <p:nvSpPr>
          <p:cNvPr id="4" name="Text Placeholder 3">
            <a:extLst>
              <a:ext uri="{FF2B5EF4-FFF2-40B4-BE49-F238E27FC236}">
                <a16:creationId xmlns:a16="http://schemas.microsoft.com/office/drawing/2014/main" id="{BA275B8D-4947-B797-DDC1-C3119F860A97}"/>
              </a:ext>
            </a:extLst>
          </p:cNvPr>
          <p:cNvSpPr>
            <a:spLocks noGrp="1"/>
          </p:cNvSpPr>
          <p:nvPr>
            <p:ph type="body" sz="half" idx="2" hasCustomPrompt="1"/>
          </p:nvPr>
        </p:nvSpPr>
        <p:spPr>
          <a:xfrm>
            <a:off x="839788" y="2057400"/>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
        <p:nvSpPr>
          <p:cNvPr id="9" name="Rectangle 8">
            <a:extLst>
              <a:ext uri="{FF2B5EF4-FFF2-40B4-BE49-F238E27FC236}">
                <a16:creationId xmlns:a16="http://schemas.microsoft.com/office/drawing/2014/main" id="{CAAB0DCD-7695-9521-3F56-0B47ADBF843A}"/>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52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107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2320" y="5995911"/>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0" y="6740761"/>
            <a:ext cx="12192000" cy="11723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99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11/27/2022</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B51C4366-B0A6-CF91-4C66-C0D87B3DC1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Tree>
    <p:extLst>
      <p:ext uri="{BB962C8B-B14F-4D97-AF65-F5344CB8AC3E}">
        <p14:creationId xmlns:p14="http://schemas.microsoft.com/office/powerpoint/2010/main" val="3814702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11/27/2022</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spTree>
    <p:extLst>
      <p:ext uri="{BB962C8B-B14F-4D97-AF65-F5344CB8AC3E}">
        <p14:creationId xmlns:p14="http://schemas.microsoft.com/office/powerpoint/2010/main" val="700935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6371C-F75A-654C-B346-2202CCCF30F2}"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8813-570B-E04E-9732-10D56A80CEC2}" type="slidenum">
              <a:rPr lang="en-US" smtClean="0"/>
              <a:t>‹#›</a:t>
            </a:fld>
            <a:endParaRPr lang="en-US"/>
          </a:p>
        </p:txBody>
      </p:sp>
    </p:spTree>
    <p:extLst>
      <p:ext uri="{BB962C8B-B14F-4D97-AF65-F5344CB8AC3E}">
        <p14:creationId xmlns:p14="http://schemas.microsoft.com/office/powerpoint/2010/main" val="38747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1B3F-F2DE-4912-974A-D17AA9E93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EB304C-A29A-4AC0-B716-8CA4A91DE0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4785D-65E6-488F-A295-9F6DEE4BF3E1}"/>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5" name="Footer Placeholder 4">
            <a:extLst>
              <a:ext uri="{FF2B5EF4-FFF2-40B4-BE49-F238E27FC236}">
                <a16:creationId xmlns:a16="http://schemas.microsoft.com/office/drawing/2014/main" id="{6DF39C4F-2857-4998-BBD6-D889EA172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13B14-5F17-4139-92EB-606AC4B4E3D7}"/>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02697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3BB4-E8B9-4BF8-9B4B-B42B2130EE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3DFF3-E312-4DD4-B649-0037E8A4D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F99EC6-F9E7-401C-A095-05BAE59C13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7908C-E987-4E02-A909-FDC67A1A5229}"/>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6" name="Footer Placeholder 5">
            <a:extLst>
              <a:ext uri="{FF2B5EF4-FFF2-40B4-BE49-F238E27FC236}">
                <a16:creationId xmlns:a16="http://schemas.microsoft.com/office/drawing/2014/main" id="{FD39527E-5100-4E35-8AF3-AF084394C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A9EE9-56A2-4E43-9FE4-BCF6D1819BBF}"/>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150974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2619-646F-4423-AD32-E1867EE7F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493B36-8441-40E8-8003-C09E1AC8D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2A1FD2-4969-4E84-AE46-7903B22196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C6030E-5521-4364-9A35-B4F8FC46C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F7691-855C-4F5B-AACE-D63F3628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44111-A7A9-4D78-BD80-38E6F4426E5F}"/>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8" name="Footer Placeholder 7">
            <a:extLst>
              <a:ext uri="{FF2B5EF4-FFF2-40B4-BE49-F238E27FC236}">
                <a16:creationId xmlns:a16="http://schemas.microsoft.com/office/drawing/2014/main" id="{65AB78E4-3046-4BD4-8550-33250E43F6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F0F592-0308-4912-A06C-981F11AAFD66}"/>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83734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EB1B-D0DE-4302-B7A0-A2A504F93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C1666E-3F37-46B1-B149-EC7A5EF5C825}"/>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4" name="Footer Placeholder 3">
            <a:extLst>
              <a:ext uri="{FF2B5EF4-FFF2-40B4-BE49-F238E27FC236}">
                <a16:creationId xmlns:a16="http://schemas.microsoft.com/office/drawing/2014/main" id="{DF5D82BE-7F17-46E2-8C65-02397AF7C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64772-B4B5-4E95-A53A-142E0BE61DAF}"/>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113063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90D06-1863-4B88-A244-DB014CAAB2DA}"/>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3" name="Footer Placeholder 2">
            <a:extLst>
              <a:ext uri="{FF2B5EF4-FFF2-40B4-BE49-F238E27FC236}">
                <a16:creationId xmlns:a16="http://schemas.microsoft.com/office/drawing/2014/main" id="{63CA80F5-D04D-4C18-9D26-976821B06B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9F3E24-609F-4ACE-8D4D-CDE39A8E7762}"/>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91871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00E3-FDFE-418F-BC4E-4815D1BCA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1D7D2-B765-4C39-A887-053016EB1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4686A7-0BF6-471D-92FF-6986BB990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40360-EBF4-40FC-8AA2-30EF29FDF6E2}"/>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6" name="Footer Placeholder 5">
            <a:extLst>
              <a:ext uri="{FF2B5EF4-FFF2-40B4-BE49-F238E27FC236}">
                <a16:creationId xmlns:a16="http://schemas.microsoft.com/office/drawing/2014/main" id="{D4E71412-BEC1-401E-8B5B-441FCD4B7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A1B96-9BE8-418B-A6B9-9BE5B3AF5443}"/>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257534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838-64B1-4F90-987A-950240357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34CF6-F734-4444-96E5-93E104F9A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DBC1E-5FA5-41EC-9973-2A9437A48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60C3F-80E0-4D96-80AD-4B7D346072D8}"/>
              </a:ext>
            </a:extLst>
          </p:cNvPr>
          <p:cNvSpPr>
            <a:spLocks noGrp="1"/>
          </p:cNvSpPr>
          <p:nvPr>
            <p:ph type="dt" sz="half" idx="10"/>
          </p:nvPr>
        </p:nvSpPr>
        <p:spPr/>
        <p:txBody>
          <a:bodyPr/>
          <a:lstStyle/>
          <a:p>
            <a:fld id="{2E3AA9C1-34BD-453D-BFFB-30A04FF62781}" type="datetimeFigureOut">
              <a:rPr lang="en-US" smtClean="0"/>
              <a:t>11/27/2022</a:t>
            </a:fld>
            <a:endParaRPr lang="en-US"/>
          </a:p>
        </p:txBody>
      </p:sp>
      <p:sp>
        <p:nvSpPr>
          <p:cNvPr id="6" name="Footer Placeholder 5">
            <a:extLst>
              <a:ext uri="{FF2B5EF4-FFF2-40B4-BE49-F238E27FC236}">
                <a16:creationId xmlns:a16="http://schemas.microsoft.com/office/drawing/2014/main" id="{77EB66CA-AB17-4356-8AE9-F718170A0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2F562-B2F1-4199-A610-6B23E943CCF3}"/>
              </a:ext>
            </a:extLst>
          </p:cNvPr>
          <p:cNvSpPr>
            <a:spLocks noGrp="1"/>
          </p:cNvSpPr>
          <p:nvPr>
            <p:ph type="sldNum" sz="quarter" idx="12"/>
          </p:nvPr>
        </p:nvSpPr>
        <p:spPr/>
        <p:txBody>
          <a:bodyPr/>
          <a:lstStyle/>
          <a:p>
            <a:fld id="{E5CA9601-E264-41B0-B5E8-B5283A241492}" type="slidenum">
              <a:rPr lang="en-US" smtClean="0"/>
              <a:t>‹#›</a:t>
            </a:fld>
            <a:endParaRPr lang="en-US"/>
          </a:p>
        </p:txBody>
      </p:sp>
    </p:spTree>
    <p:extLst>
      <p:ext uri="{BB962C8B-B14F-4D97-AF65-F5344CB8AC3E}">
        <p14:creationId xmlns:p14="http://schemas.microsoft.com/office/powerpoint/2010/main" val="343253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F27C4-70F8-4ADD-A6B8-BED9514E5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7D0B65-A55F-4967-B430-A00777197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3B9F4-6B7A-41CA-932F-38902517E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A9C1-34BD-453D-BFFB-30A04FF62781}" type="datetimeFigureOut">
              <a:rPr lang="en-US" smtClean="0"/>
              <a:t>11/27/2022</a:t>
            </a:fld>
            <a:endParaRPr lang="en-US"/>
          </a:p>
        </p:txBody>
      </p:sp>
      <p:sp>
        <p:nvSpPr>
          <p:cNvPr id="5" name="Footer Placeholder 4">
            <a:extLst>
              <a:ext uri="{FF2B5EF4-FFF2-40B4-BE49-F238E27FC236}">
                <a16:creationId xmlns:a16="http://schemas.microsoft.com/office/drawing/2014/main" id="{A9E948D4-E294-40A9-97BA-24F30C5D6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B6FAFF-F70A-44D6-8B6C-C374466328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A9601-E264-41B0-B5E8-B5283A241492}" type="slidenum">
              <a:rPr lang="en-US" smtClean="0"/>
              <a:t>‹#›</a:t>
            </a:fld>
            <a:endParaRPr lang="en-US"/>
          </a:p>
        </p:txBody>
      </p:sp>
    </p:spTree>
    <p:extLst>
      <p:ext uri="{BB962C8B-B14F-4D97-AF65-F5344CB8AC3E}">
        <p14:creationId xmlns:p14="http://schemas.microsoft.com/office/powerpoint/2010/main" val="2511022918"/>
      </p:ext>
    </p:extLst>
  </p:cSld>
  <p:clrMap bg1="lt1" tx1="dk1" bg2="lt2" tx2="dk2" accent1="accent1" accent2="accent2" accent3="accent3" accent4="accent4" accent5="accent5" accent6="accent6" hlink="hlink" folHlink="folHlink"/>
  <p:sldLayoutIdLst>
    <p:sldLayoutId id="2147483671" r:id="rId1"/>
    <p:sldLayoutId id="2147483675" r:id="rId2"/>
    <p:sldLayoutId id="2147483672" r:id="rId3"/>
    <p:sldLayoutId id="2147483652" r:id="rId4"/>
    <p:sldLayoutId id="2147483653" r:id="rId5"/>
    <p:sldLayoutId id="2147483673" r:id="rId6"/>
    <p:sldLayoutId id="2147483676" r:id="rId7"/>
    <p:sldLayoutId id="2147483674" r:id="rId8"/>
    <p:sldLayoutId id="2147483657" r:id="rId9"/>
    <p:sldLayoutId id="2147483658" r:id="rId10"/>
    <p:sldLayoutId id="2147483659"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F821A-069C-581F-B7A4-4C4BD9643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933C13-79C0-3114-D1A4-3F2C3D918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588C67-FF62-3A54-5D07-7A837C2DC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A403B-7FCF-6C45-907A-7A78A9D8D6ED}" type="datetimeFigureOut">
              <a:rPr lang="en-US" smtClean="0"/>
              <a:t>11/27/2022</a:t>
            </a:fld>
            <a:endParaRPr lang="en-US"/>
          </a:p>
        </p:txBody>
      </p:sp>
      <p:sp>
        <p:nvSpPr>
          <p:cNvPr id="5" name="Footer Placeholder 4">
            <a:extLst>
              <a:ext uri="{FF2B5EF4-FFF2-40B4-BE49-F238E27FC236}">
                <a16:creationId xmlns:a16="http://schemas.microsoft.com/office/drawing/2014/main" id="{CC6EDE40-C3E8-F32A-4C68-4B7047D97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C87BF-3234-1DA7-D4A9-7BBCC3891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66D4E-4C99-2240-B40A-2C6ACB7E6DDE}" type="slidenum">
              <a:rPr lang="en-US" smtClean="0"/>
              <a:t>‹#›</a:t>
            </a:fld>
            <a:endParaRPr lang="en-US"/>
          </a:p>
        </p:txBody>
      </p:sp>
    </p:spTree>
    <p:extLst>
      <p:ext uri="{BB962C8B-B14F-4D97-AF65-F5344CB8AC3E}">
        <p14:creationId xmlns:p14="http://schemas.microsoft.com/office/powerpoint/2010/main" val="344567896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62" r:id="rId4"/>
    <p:sldLayoutId id="2147483654" r:id="rId5"/>
    <p:sldLayoutId id="2147483660" r:id="rId6"/>
    <p:sldLayoutId id="2147483665" r:id="rId7"/>
    <p:sldLayoutId id="2147483669" r:id="rId8"/>
    <p:sldLayoutId id="2147483661" r:id="rId9"/>
    <p:sldLayoutId id="2147483663" r:id="rId10"/>
    <p:sldLayoutId id="2147483656" r:id="rId11"/>
    <p:sldLayoutId id="2147483650" r:id="rId12"/>
    <p:sldLayoutId id="2147483666" r:id="rId13"/>
    <p:sldLayoutId id="2147483655"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sites.tufts.edu/foodpricesfornutrition"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databank.worldbank.org/Food-Prices-For-Nutrition-DataBank---Headline-Variables/id/4608e28f" TargetMode="External"/><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4.jpg"/><Relationship Id="rId5" Type="http://schemas.openxmlformats.org/officeDocument/2006/relationships/hyperlink" Target="https://foodsystems.community/coalitions/the-coalition-of-action-for-healthy-diets-from-sustainable-food-systems-for-children-all" TargetMode="External"/><Relationship Id="rId10" Type="http://schemas.openxmlformats.org/officeDocument/2006/relationships/image" Target="../media/image13.png"/><Relationship Id="rId4" Type="http://schemas.openxmlformats.org/officeDocument/2006/relationships/hyperlink" Target="https://www.un.org/en/food-systems-summit/news/making-food-systems-work-people-planet-and-prosperity" TargetMode="Externa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hyperlink" Target="https://sites.tufts.edu/foodpricesfornutrition" TargetMode="External"/><Relationship Id="rId1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6.png"/><Relationship Id="rId4" Type="http://schemas.openxmlformats.org/officeDocument/2006/relationships/chart" Target="../charts/chart4.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hart" Target="../charts/chart5.xml"/><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ourworldindata.org/food-prices" TargetMode="External"/><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hyperlink" Target="https://www.worldbank.org/en/programs/icp/brief/foodpricesfornutrition" TargetMode="External"/><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hyperlink" Target="https://www.foodsystemsdashboard.org/indicators/cost-of-a-healthy-diet-co-hd/m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doi.org/10.1007/s10888-016-9327-5" TargetMode="External"/><Relationship Id="rId5" Type="http://schemas.openxmlformats.org/officeDocument/2006/relationships/hyperlink" Target="https://doi.org/10.1093/wber/lhp007"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hyperlink" Target="https://doi.org/10.1016/S2542-5196(21)00285-0"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hyperlink" Target="https://advances.sciencemag.org/content/6/49/eabc2162"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nature.com/articles/s43016-022-00502-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6.png"/><Relationship Id="rId4" Type="http://schemas.openxmlformats.org/officeDocument/2006/relationships/hyperlink" Target="https://sc-fss2021.org/materials/fss-briefs-by-partners-of-scientific-group"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6.xml"/><Relationship Id="rId7" Type="http://schemas.openxmlformats.org/officeDocument/2006/relationships/hyperlink" Target="https://www.foodsystemsdashboard.org/indicators/cost-of-a-healthy-diet-co-hd"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ourworldindata.org/food-prices" TargetMode="External"/><Relationship Id="rId5" Type="http://schemas.openxmlformats.org/officeDocument/2006/relationships/hyperlink" Target="https://www.fao.org/publications/sofi" TargetMode="External"/><Relationship Id="rId4" Type="http://schemas.openxmlformats.org/officeDocument/2006/relationships/hyperlink" Target="https://sites.tufts.edu/foodpricesfornutrition"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hyperlink" Target="https://sites.tufts.edu/foodpricesfornutrition" TargetMode="External"/><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webp"/><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hyperlink" Target="https://databank.worldbank.org/source/world-development-indicators" TargetMode="External"/><Relationship Id="rId4" Type="http://schemas.openxmlformats.org/officeDocument/2006/relationships/hyperlink" Target="https://databank.worldbank.org/source/food-prices-for-nutrit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atabank.worldbank.org/source/food-prices-for-nutrition" TargetMode="Externa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2.xml"/><Relationship Id="rId4" Type="http://schemas.openxmlformats.org/officeDocument/2006/relationships/hyperlink" Target="https://databank.worldbank.org/source/world-development-indicator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atabank.worldbank.org/source/food-prices-for-nutrition" TargetMode="Externa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3.xml"/><Relationship Id="rId4" Type="http://schemas.openxmlformats.org/officeDocument/2006/relationships/hyperlink" Target="https://databank.worldbank.org/source/world-development-indicato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a:extLst>
              <a:ext uri="{FF2B5EF4-FFF2-40B4-BE49-F238E27FC236}">
                <a16:creationId xmlns:a16="http://schemas.microsoft.com/office/drawing/2014/main" id="{49EF7E62-9978-4D05-AE55-9A8BF0EE2DCE}"/>
              </a:ext>
            </a:extLst>
          </p:cNvPr>
          <p:cNvSpPr txBox="1"/>
          <p:nvPr/>
        </p:nvSpPr>
        <p:spPr>
          <a:xfrm>
            <a:off x="1170748" y="1512588"/>
            <a:ext cx="10984065" cy="1833131"/>
          </a:xfrm>
          <a:prstGeom prst="rect">
            <a:avLst/>
          </a:prstGeom>
        </p:spPr>
        <p:txBody>
          <a:bodyPr wrap="square" lIns="0" tIns="0" rIns="0" bIns="0" rtlCol="0" anchor="b">
            <a:spAutoFit/>
          </a:bodyPr>
          <a:lstStyle/>
          <a:p>
            <a:pPr>
              <a:lnSpc>
                <a:spcPct val="80000"/>
              </a:lnSpc>
            </a:pPr>
            <a:r>
              <a:rPr lang="en-US" sz="4000" b="1" spc="-48" dirty="0">
                <a:solidFill>
                  <a:srgbClr val="3083A7"/>
                </a:solidFill>
                <a:latin typeface="Calibri" panose="020F0502020204030204" pitchFamily="34" charset="0"/>
                <a:ea typeface="Cooper Hewitt" panose="020B0604020202020204" charset="0"/>
                <a:cs typeface="Calibri" panose="020F0502020204030204" pitchFamily="34" charset="0"/>
              </a:rPr>
              <a:t>Food prices for nutrition: </a:t>
            </a:r>
          </a:p>
          <a:p>
            <a:pPr>
              <a:lnSpc>
                <a:spcPct val="80000"/>
              </a:lnSpc>
            </a:pPr>
            <a:r>
              <a:rPr lang="en-US" sz="3600" spc="-48" dirty="0">
                <a:solidFill>
                  <a:srgbClr val="3083A7"/>
                </a:solidFill>
                <a:latin typeface="Calibri" panose="020F0502020204030204" pitchFamily="34" charset="0"/>
                <a:ea typeface="Cooper Hewitt" panose="020B0604020202020204" charset="0"/>
                <a:cs typeface="Calibri" panose="020F0502020204030204" pitchFamily="34" charset="0"/>
              </a:rPr>
              <a:t>Discussion of the past, present and future of </a:t>
            </a:r>
          </a:p>
          <a:p>
            <a:pPr>
              <a:lnSpc>
                <a:spcPct val="80000"/>
              </a:lnSpc>
            </a:pPr>
            <a:r>
              <a:rPr lang="en-US" sz="3600" spc="-48" dirty="0">
                <a:solidFill>
                  <a:srgbClr val="3083A7"/>
                </a:solidFill>
                <a:latin typeface="Calibri" panose="020F0502020204030204" pitchFamily="34" charset="0"/>
                <a:ea typeface="Cooper Hewitt" panose="020B0604020202020204" charset="0"/>
                <a:cs typeface="Calibri" panose="020F0502020204030204" pitchFamily="34" charset="0"/>
              </a:rPr>
              <a:t>least-cost healthy diets research for poverty measurement and decision-making in agriculture and food systems</a:t>
            </a:r>
          </a:p>
        </p:txBody>
      </p:sp>
      <p:pic>
        <p:nvPicPr>
          <p:cNvPr id="52" name="Picture 51" descr="Logo&#10;&#10;Description automatically generated">
            <a:extLst>
              <a:ext uri="{FF2B5EF4-FFF2-40B4-BE49-F238E27FC236}">
                <a16:creationId xmlns:a16="http://schemas.microsoft.com/office/drawing/2014/main" id="{DC4E1DD5-0A12-4730-9850-FB807592881D}"/>
              </a:ext>
            </a:extLst>
          </p:cNvPr>
          <p:cNvPicPr>
            <a:picLocks noChangeAspect="1"/>
          </p:cNvPicPr>
          <p:nvPr/>
        </p:nvPicPr>
        <p:blipFill rotWithShape="1">
          <a:blip r:embed="rId3">
            <a:extLst>
              <a:ext uri="{28A0092B-C50C-407E-A947-70E740481C1C}">
                <a14:useLocalDpi xmlns:a14="http://schemas.microsoft.com/office/drawing/2010/main" val="0"/>
              </a:ext>
            </a:extLst>
          </a:blip>
          <a:srcRect l="14939" t="22383" r="4230" b="22524"/>
          <a:stretch/>
        </p:blipFill>
        <p:spPr>
          <a:xfrm>
            <a:off x="10633815" y="752673"/>
            <a:ext cx="1532709" cy="67926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4EFD3B4-86CE-4668-896D-6D7782580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836" y="5951307"/>
            <a:ext cx="2739877" cy="801340"/>
          </a:xfrm>
          <a:prstGeom prst="rect">
            <a:avLst/>
          </a:prstGeom>
        </p:spPr>
      </p:pic>
      <p:sp>
        <p:nvSpPr>
          <p:cNvPr id="14" name="TextBox 13">
            <a:extLst>
              <a:ext uri="{FF2B5EF4-FFF2-40B4-BE49-F238E27FC236}">
                <a16:creationId xmlns:a16="http://schemas.microsoft.com/office/drawing/2014/main" id="{C2B8C07E-E1AD-407C-94C3-82096F68CC21}"/>
              </a:ext>
            </a:extLst>
          </p:cNvPr>
          <p:cNvSpPr txBox="1"/>
          <p:nvPr/>
        </p:nvSpPr>
        <p:spPr>
          <a:xfrm>
            <a:off x="1138085" y="4878920"/>
            <a:ext cx="5886585" cy="385170"/>
          </a:xfrm>
          <a:prstGeom prst="rect">
            <a:avLst/>
          </a:prstGeom>
          <a:noFill/>
        </p:spPr>
        <p:txBody>
          <a:bodyPr wrap="square">
            <a:spAutoFit/>
          </a:bodyPr>
          <a:lstStyle/>
          <a:p>
            <a:pPr>
              <a:lnSpc>
                <a:spcPts val="2249"/>
              </a:lnSpc>
            </a:pPr>
            <a:r>
              <a:rPr lang="en-US" sz="2400" kern="100" dirty="0">
                <a:solidFill>
                  <a:schemeClr val="accent3">
                    <a:lumMod val="75000"/>
                  </a:schemeClr>
                </a:solidFill>
                <a:cs typeface="Arial" panose="020B0604020202020204" pitchFamily="34" charset="0"/>
                <a:hlinkClick r:id="rId5">
                  <a:extLst>
                    <a:ext uri="{A12FA001-AC4F-418D-AE19-62706E023703}">
                      <ahyp:hlinkClr xmlns:ahyp="http://schemas.microsoft.com/office/drawing/2018/hyperlinkcolor" val="tx"/>
                    </a:ext>
                  </a:extLst>
                </a:hlinkClick>
              </a:rPr>
              <a:t>https://sites.tufts.edu/foodpricesfornutrition</a:t>
            </a:r>
            <a:endParaRPr lang="en-US" sz="2400" kern="100" dirty="0">
              <a:solidFill>
                <a:schemeClr val="accent3">
                  <a:lumMod val="75000"/>
                </a:schemeClr>
              </a:solidFill>
              <a:cs typeface="Arial" panose="020B0604020202020204" pitchFamily="34" charset="0"/>
            </a:endParaRPr>
          </a:p>
        </p:txBody>
      </p:sp>
      <p:pic>
        <p:nvPicPr>
          <p:cNvPr id="27" name="Picture 26">
            <a:extLst>
              <a:ext uri="{FF2B5EF4-FFF2-40B4-BE49-F238E27FC236}">
                <a16:creationId xmlns:a16="http://schemas.microsoft.com/office/drawing/2014/main" id="{61158FF1-C7A1-469B-977E-0BBC6B87D61B}"/>
              </a:ext>
            </a:extLst>
          </p:cNvPr>
          <p:cNvPicPr>
            <a:picLocks noChangeAspect="1"/>
          </p:cNvPicPr>
          <p:nvPr/>
        </p:nvPicPr>
        <p:blipFill>
          <a:blip r:embed="rId6"/>
          <a:stretch>
            <a:fillRect/>
          </a:stretch>
        </p:blipFill>
        <p:spPr>
          <a:xfrm>
            <a:off x="79050" y="6110856"/>
            <a:ext cx="1804341" cy="571375"/>
          </a:xfrm>
          <a:prstGeom prst="rect">
            <a:avLst/>
          </a:prstGeom>
        </p:spPr>
      </p:pic>
      <p:grpSp>
        <p:nvGrpSpPr>
          <p:cNvPr id="2" name="Group 1">
            <a:extLst>
              <a:ext uri="{FF2B5EF4-FFF2-40B4-BE49-F238E27FC236}">
                <a16:creationId xmlns:a16="http://schemas.microsoft.com/office/drawing/2014/main" id="{2C4E4EAB-FEC2-4CD3-912D-93695BE97664}"/>
              </a:ext>
            </a:extLst>
          </p:cNvPr>
          <p:cNvGrpSpPr/>
          <p:nvPr/>
        </p:nvGrpSpPr>
        <p:grpSpPr>
          <a:xfrm>
            <a:off x="1220468" y="3526608"/>
            <a:ext cx="10444251" cy="1296173"/>
            <a:chOff x="2642711" y="3101221"/>
            <a:chExt cx="9419184" cy="1296173"/>
          </a:xfrm>
        </p:grpSpPr>
        <p:sp>
          <p:nvSpPr>
            <p:cNvPr id="11" name="TextBox 8">
              <a:extLst>
                <a:ext uri="{FF2B5EF4-FFF2-40B4-BE49-F238E27FC236}">
                  <a16:creationId xmlns:a16="http://schemas.microsoft.com/office/drawing/2014/main" id="{D0E8E4D5-A987-42C2-8117-3A7219605BC6}"/>
                </a:ext>
              </a:extLst>
            </p:cNvPr>
            <p:cNvSpPr txBox="1"/>
            <p:nvPr/>
          </p:nvSpPr>
          <p:spPr>
            <a:xfrm>
              <a:off x="2661454" y="3101221"/>
              <a:ext cx="8489356" cy="408253"/>
            </a:xfrm>
            <a:prstGeom prst="rect">
              <a:avLst/>
            </a:prstGeom>
          </p:spPr>
          <p:txBody>
            <a:bodyPr wrap="square" lIns="0" tIns="0" rIns="0" bIns="0" rtlCol="0" anchor="t">
              <a:spAutoFit/>
            </a:bodyPr>
            <a:lstStyle/>
            <a:p>
              <a:pPr>
                <a:lnSpc>
                  <a:spcPts val="3432"/>
                </a:lnSpc>
              </a:pPr>
              <a:r>
                <a:rPr lang="en-US" sz="2400" b="1" kern="0" dirty="0">
                  <a:latin typeface="+mn-lt"/>
                </a:rPr>
                <a:t>Will Masters</a:t>
              </a:r>
              <a:endParaRPr lang="en-US" sz="2400" b="1" dirty="0">
                <a:cs typeface="Arial" panose="020B0604020202020204" pitchFamily="34" charset="0"/>
              </a:endParaRPr>
            </a:p>
          </p:txBody>
        </p:sp>
        <p:sp>
          <p:nvSpPr>
            <p:cNvPr id="12" name="TextBox 9">
              <a:extLst>
                <a:ext uri="{FF2B5EF4-FFF2-40B4-BE49-F238E27FC236}">
                  <a16:creationId xmlns:a16="http://schemas.microsoft.com/office/drawing/2014/main" id="{0C15361F-2E66-4408-A455-7491301FD9CA}"/>
                </a:ext>
              </a:extLst>
            </p:cNvPr>
            <p:cNvSpPr txBox="1"/>
            <p:nvPr/>
          </p:nvSpPr>
          <p:spPr>
            <a:xfrm>
              <a:off x="2661454" y="3555588"/>
              <a:ext cx="9400441" cy="302840"/>
            </a:xfrm>
            <a:prstGeom prst="rect">
              <a:avLst/>
            </a:prstGeom>
          </p:spPr>
          <p:txBody>
            <a:bodyPr wrap="square" lIns="0" tIns="0" rIns="0" bIns="0" rtlCol="0" anchor="t">
              <a:spAutoFit/>
            </a:bodyPr>
            <a:lstStyle/>
            <a:p>
              <a:pPr>
                <a:lnSpc>
                  <a:spcPct val="80000"/>
                </a:lnSpc>
              </a:pPr>
              <a:r>
                <a:rPr lang="en-US" sz="2400" kern="0" dirty="0">
                  <a:cs typeface="Arial" panose="020B0604020202020204" pitchFamily="34" charset="0"/>
                </a:rPr>
                <a:t>Friedman School of Nutrition and Department of Economics, Tufts University</a:t>
              </a:r>
            </a:p>
          </p:txBody>
        </p:sp>
        <p:sp>
          <p:nvSpPr>
            <p:cNvPr id="19" name="TextBox 8">
              <a:extLst>
                <a:ext uri="{FF2B5EF4-FFF2-40B4-BE49-F238E27FC236}">
                  <a16:creationId xmlns:a16="http://schemas.microsoft.com/office/drawing/2014/main" id="{220C76D5-1328-4859-8719-A95B93BC08EC}"/>
                </a:ext>
              </a:extLst>
            </p:cNvPr>
            <p:cNvSpPr txBox="1"/>
            <p:nvPr/>
          </p:nvSpPr>
          <p:spPr>
            <a:xfrm>
              <a:off x="2642711" y="4028062"/>
              <a:ext cx="9001445" cy="369332"/>
            </a:xfrm>
            <a:prstGeom prst="rect">
              <a:avLst/>
            </a:prstGeom>
          </p:spPr>
          <p:txBody>
            <a:bodyPr wrap="square" lIns="0" tIns="0" rIns="0" bIns="0" rtlCol="0" anchor="t">
              <a:spAutoFit/>
            </a:bodyPr>
            <a:lstStyle/>
            <a:p>
              <a:r>
                <a:rPr lang="en-US" sz="2400" kern="0" dirty="0">
                  <a:solidFill>
                    <a:schemeClr val="accent3">
                      <a:lumMod val="75000"/>
                    </a:schemeClr>
                  </a:solidFill>
                  <a:cs typeface="Arial" panose="020B0604020202020204" pitchFamily="34" charset="0"/>
                </a:rPr>
                <a:t>william.masters@tufts.edu</a:t>
              </a:r>
            </a:p>
          </p:txBody>
        </p:sp>
      </p:grpSp>
      <p:pic>
        <p:nvPicPr>
          <p:cNvPr id="15" name="Picture 14">
            <a:extLst>
              <a:ext uri="{FF2B5EF4-FFF2-40B4-BE49-F238E27FC236}">
                <a16:creationId xmlns:a16="http://schemas.microsoft.com/office/drawing/2014/main" id="{98239C34-C802-4CBF-A209-E2DD2A4C3F13}"/>
              </a:ext>
            </a:extLst>
          </p:cNvPr>
          <p:cNvPicPr>
            <a:picLocks noChangeAspect="1"/>
          </p:cNvPicPr>
          <p:nvPr/>
        </p:nvPicPr>
        <p:blipFill rotWithShape="1">
          <a:blip r:embed="rId7"/>
          <a:srcRect t="-1488" r="25492" b="1844"/>
          <a:stretch/>
        </p:blipFill>
        <p:spPr>
          <a:xfrm>
            <a:off x="6652009" y="79067"/>
            <a:ext cx="5489191" cy="1384747"/>
          </a:xfrm>
          <a:prstGeom prst="rect">
            <a:avLst/>
          </a:prstGeom>
        </p:spPr>
      </p:pic>
      <p:sp>
        <p:nvSpPr>
          <p:cNvPr id="3" name="TextBox 2">
            <a:extLst>
              <a:ext uri="{FF2B5EF4-FFF2-40B4-BE49-F238E27FC236}">
                <a16:creationId xmlns:a16="http://schemas.microsoft.com/office/drawing/2014/main" id="{0540042A-3F9B-AE20-BFC7-855A7B76F877}"/>
              </a:ext>
            </a:extLst>
          </p:cNvPr>
          <p:cNvSpPr txBox="1"/>
          <p:nvPr/>
        </p:nvSpPr>
        <p:spPr>
          <a:xfrm>
            <a:off x="1157134" y="5434032"/>
            <a:ext cx="9081740" cy="385170"/>
          </a:xfrm>
          <a:prstGeom prst="rect">
            <a:avLst/>
          </a:prstGeom>
          <a:noFill/>
        </p:spPr>
        <p:txBody>
          <a:bodyPr wrap="square">
            <a:spAutoFit/>
          </a:bodyPr>
          <a:lstStyle/>
          <a:p>
            <a:pPr>
              <a:lnSpc>
                <a:spcPts val="2249"/>
              </a:lnSpc>
            </a:pPr>
            <a:r>
              <a:rPr lang="en-US" sz="2400" b="1" kern="100" dirty="0">
                <a:solidFill>
                  <a:srgbClr val="3083A7"/>
                </a:solidFill>
                <a:cs typeface="Arial" panose="020B0604020202020204" pitchFamily="34" charset="0"/>
              </a:rPr>
              <a:t>World Bank poverty research group -- November 29</a:t>
            </a:r>
            <a:r>
              <a:rPr lang="en-US" sz="2400" b="1" kern="100" baseline="30000" dirty="0">
                <a:solidFill>
                  <a:srgbClr val="3083A7"/>
                </a:solidFill>
                <a:cs typeface="Arial" panose="020B0604020202020204" pitchFamily="34" charset="0"/>
              </a:rPr>
              <a:t>th</a:t>
            </a:r>
            <a:r>
              <a:rPr lang="en-US" sz="2400" b="1" kern="100" dirty="0">
                <a:solidFill>
                  <a:srgbClr val="3083A7"/>
                </a:solidFill>
                <a:cs typeface="Arial" panose="020B0604020202020204" pitchFamily="34" charset="0"/>
              </a:rPr>
              <a:t>, 2022</a:t>
            </a:r>
          </a:p>
        </p:txBody>
      </p:sp>
      <p:sp>
        <p:nvSpPr>
          <p:cNvPr id="5" name="TextBox 4">
            <a:extLst>
              <a:ext uri="{FF2B5EF4-FFF2-40B4-BE49-F238E27FC236}">
                <a16:creationId xmlns:a16="http://schemas.microsoft.com/office/drawing/2014/main" id="{C2FB2B3A-2FCD-9B76-090A-69784549DBAE}"/>
              </a:ext>
            </a:extLst>
          </p:cNvPr>
          <p:cNvSpPr txBox="1"/>
          <p:nvPr/>
        </p:nvSpPr>
        <p:spPr>
          <a:xfrm>
            <a:off x="1170748" y="5737926"/>
            <a:ext cx="8063088" cy="385170"/>
          </a:xfrm>
          <a:prstGeom prst="rect">
            <a:avLst/>
          </a:prstGeom>
          <a:noFill/>
        </p:spPr>
        <p:txBody>
          <a:bodyPr wrap="square">
            <a:spAutoFit/>
          </a:bodyPr>
          <a:lstStyle/>
          <a:p>
            <a:pPr>
              <a:lnSpc>
                <a:spcPts val="2249"/>
              </a:lnSpc>
            </a:pPr>
            <a:r>
              <a:rPr lang="en-US" sz="2400" i="1" kern="100" dirty="0">
                <a:solidFill>
                  <a:srgbClr val="3083A7"/>
                </a:solidFill>
                <a:cs typeface="Arial" panose="020B0604020202020204" pitchFamily="34" charset="0"/>
              </a:rPr>
              <a:t>Interruptions welcome, extra slides are for future reference</a:t>
            </a:r>
          </a:p>
        </p:txBody>
      </p:sp>
    </p:spTree>
    <p:extLst>
      <p:ext uri="{BB962C8B-B14F-4D97-AF65-F5344CB8AC3E}">
        <p14:creationId xmlns:p14="http://schemas.microsoft.com/office/powerpoint/2010/main" val="1328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id="{99E627B6-0204-4923-99C2-8635881AEE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5930" y="2191293"/>
            <a:ext cx="1166548" cy="1537226"/>
          </a:xfrm>
          <a:prstGeom prst="rect">
            <a:avLst/>
          </a:prstGeom>
        </p:spPr>
      </p:pic>
      <p:sp>
        <p:nvSpPr>
          <p:cNvPr id="19" name="Text Box 4">
            <a:extLst>
              <a:ext uri="{FF2B5EF4-FFF2-40B4-BE49-F238E27FC236}">
                <a16:creationId xmlns:a16="http://schemas.microsoft.com/office/drawing/2014/main" id="{6444E61C-A6D5-4108-87FA-B1255B2BA774}"/>
              </a:ext>
            </a:extLst>
          </p:cNvPr>
          <p:cNvSpPr txBox="1">
            <a:spLocks noChangeArrowheads="1"/>
          </p:cNvSpPr>
          <p:nvPr/>
        </p:nvSpPr>
        <p:spPr bwMode="auto">
          <a:xfrm>
            <a:off x="6449498" y="6222023"/>
            <a:ext cx="5742501"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pPr>
            <a:r>
              <a:rPr lang="en-US" altLang="en-US" sz="1000" dirty="0">
                <a:solidFill>
                  <a:schemeClr val="accent3">
                    <a:lumMod val="75000"/>
                  </a:schemeClr>
                </a:solidFill>
              </a:rPr>
              <a:t>Source: UN Food System Summit (New York: United Nations): </a:t>
            </a:r>
            <a:r>
              <a:rPr lang="en-US" altLang="en-US" sz="1000" dirty="0">
                <a:solidFill>
                  <a:schemeClr val="accent3">
                    <a:lumMod val="75000"/>
                  </a:schemeClr>
                </a:solidFill>
                <a:hlinkClick r:id="rId4">
                  <a:extLst>
                    <a:ext uri="{A12FA001-AC4F-418D-AE19-62706E023703}">
                      <ahyp:hlinkClr xmlns:ahyp="http://schemas.microsoft.com/office/drawing/2018/hyperlinkcolor" val="tx"/>
                    </a:ext>
                  </a:extLst>
                </a:hlinkClick>
              </a:rPr>
              <a:t>https://www.un.org/en/food-systems-summit/news/making-food-systems-work-people-planet-and-prosperity</a:t>
            </a:r>
            <a:r>
              <a:rPr lang="en-US" altLang="en-US" sz="1000" dirty="0">
                <a:solidFill>
                  <a:schemeClr val="accent3">
                    <a:lumMod val="75000"/>
                  </a:schemeClr>
                </a:solidFill>
              </a:rPr>
              <a:t>; </a:t>
            </a:r>
            <a:r>
              <a:rPr lang="en-US" altLang="en-US" sz="1000" dirty="0">
                <a:solidFill>
                  <a:schemeClr val="accent3">
                    <a:lumMod val="75000"/>
                  </a:schemeClr>
                </a:solidFill>
                <a:hlinkClick r:id="rId5">
                  <a:extLst>
                    <a:ext uri="{A12FA001-AC4F-418D-AE19-62706E023703}">
                      <ahyp:hlinkClr xmlns:ahyp="http://schemas.microsoft.com/office/drawing/2018/hyperlinkcolor" val="tx"/>
                    </a:ext>
                  </a:extLst>
                </a:hlinkClick>
              </a:rPr>
              <a:t>https://foodsystems.community/coalitions/the-coalition-of-action-for-healthy-diets-from-sustainable-food-systems-for-children-all</a:t>
            </a:r>
            <a:endParaRPr lang="en-US" altLang="en-US" sz="1000" dirty="0">
              <a:solidFill>
                <a:schemeClr val="accent3">
                  <a:lumMod val="75000"/>
                </a:schemeClr>
              </a:solidFill>
            </a:endParaRPr>
          </a:p>
        </p:txBody>
      </p:sp>
      <p:pic>
        <p:nvPicPr>
          <p:cNvPr id="9" name="Picture 8">
            <a:extLst>
              <a:ext uri="{FF2B5EF4-FFF2-40B4-BE49-F238E27FC236}">
                <a16:creationId xmlns:a16="http://schemas.microsoft.com/office/drawing/2014/main" id="{DFF63FF3-D9E1-4EAC-8BA5-094E2512E2DC}"/>
              </a:ext>
            </a:extLst>
          </p:cNvPr>
          <p:cNvPicPr>
            <a:picLocks noChangeAspect="1"/>
          </p:cNvPicPr>
          <p:nvPr/>
        </p:nvPicPr>
        <p:blipFill rotWithShape="1">
          <a:blip r:embed="rId6"/>
          <a:srcRect t="-1488" r="25492" b="1844"/>
          <a:stretch/>
        </p:blipFill>
        <p:spPr>
          <a:xfrm>
            <a:off x="7700790" y="79067"/>
            <a:ext cx="4440410" cy="1120173"/>
          </a:xfrm>
          <a:prstGeom prst="rect">
            <a:avLst/>
          </a:prstGeom>
        </p:spPr>
      </p:pic>
      <p:grpSp>
        <p:nvGrpSpPr>
          <p:cNvPr id="10" name="Group 9">
            <a:extLst>
              <a:ext uri="{FF2B5EF4-FFF2-40B4-BE49-F238E27FC236}">
                <a16:creationId xmlns:a16="http://schemas.microsoft.com/office/drawing/2014/main" id="{C80D9ACB-F0D4-4404-935A-6AB45269ECFD}"/>
              </a:ext>
            </a:extLst>
          </p:cNvPr>
          <p:cNvGrpSpPr/>
          <p:nvPr/>
        </p:nvGrpSpPr>
        <p:grpSpPr>
          <a:xfrm>
            <a:off x="2245748" y="2429889"/>
            <a:ext cx="2030393" cy="1298539"/>
            <a:chOff x="7217862" y="4997221"/>
            <a:chExt cx="2349608" cy="1590440"/>
          </a:xfrm>
        </p:grpSpPr>
        <p:pic>
          <p:nvPicPr>
            <p:cNvPr id="11" name="Picture 10">
              <a:extLst>
                <a:ext uri="{FF2B5EF4-FFF2-40B4-BE49-F238E27FC236}">
                  <a16:creationId xmlns:a16="http://schemas.microsoft.com/office/drawing/2014/main" id="{B1CC683A-FB9D-4794-A31D-970FF8EC3DB4}"/>
                </a:ext>
              </a:extLst>
            </p:cNvPr>
            <p:cNvPicPr>
              <a:picLocks noChangeAspect="1"/>
            </p:cNvPicPr>
            <p:nvPr/>
          </p:nvPicPr>
          <p:blipFill rotWithShape="1">
            <a:blip r:embed="rId7"/>
            <a:srcRect l="16754" t="22232" r="15381" b="54049"/>
            <a:stretch/>
          </p:blipFill>
          <p:spPr>
            <a:xfrm>
              <a:off x="7217862" y="5444408"/>
              <a:ext cx="2349608" cy="1143253"/>
            </a:xfrm>
            <a:prstGeom prst="rect">
              <a:avLst/>
            </a:prstGeom>
          </p:spPr>
        </p:pic>
        <p:pic>
          <p:nvPicPr>
            <p:cNvPr id="12" name="Picture 11">
              <a:extLst>
                <a:ext uri="{FF2B5EF4-FFF2-40B4-BE49-F238E27FC236}">
                  <a16:creationId xmlns:a16="http://schemas.microsoft.com/office/drawing/2014/main" id="{2FB425B9-D576-49F8-A3ED-2551BFAED368}"/>
                </a:ext>
              </a:extLst>
            </p:cNvPr>
            <p:cNvPicPr>
              <a:picLocks noChangeAspect="1"/>
            </p:cNvPicPr>
            <p:nvPr/>
          </p:nvPicPr>
          <p:blipFill rotWithShape="1">
            <a:blip r:embed="rId7"/>
            <a:srcRect l="16754" t="4670" r="15381" b="85886"/>
            <a:stretch/>
          </p:blipFill>
          <p:spPr>
            <a:xfrm>
              <a:off x="7227387" y="4997221"/>
              <a:ext cx="2340083" cy="455187"/>
            </a:xfrm>
            <a:prstGeom prst="rect">
              <a:avLst/>
            </a:prstGeom>
          </p:spPr>
        </p:pic>
      </p:grpSp>
      <p:sp>
        <p:nvSpPr>
          <p:cNvPr id="13" name="Title 4">
            <a:extLst>
              <a:ext uri="{FF2B5EF4-FFF2-40B4-BE49-F238E27FC236}">
                <a16:creationId xmlns:a16="http://schemas.microsoft.com/office/drawing/2014/main" id="{87B48446-6040-4EEB-9099-909DE8DB05A0}"/>
              </a:ext>
            </a:extLst>
          </p:cNvPr>
          <p:cNvSpPr txBox="1">
            <a:spLocks/>
          </p:cNvSpPr>
          <p:nvPr/>
        </p:nvSpPr>
        <p:spPr>
          <a:xfrm>
            <a:off x="153567" y="179714"/>
            <a:ext cx="7214642" cy="127843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 is the </a:t>
            </a:r>
          </a:p>
          <a:p>
            <a:pPr algn="l">
              <a:lnSpc>
                <a:spcPct val="70000"/>
              </a:lnSpc>
              <a:spcAft>
                <a:spcPts val="0"/>
              </a:spcAft>
              <a:defRPr/>
            </a:pPr>
            <a:r>
              <a:rPr lang="en-US" sz="3600" b="1" kern="0" dirty="0">
                <a:solidFill>
                  <a:srgbClr val="3083A7"/>
                </a:solidFill>
                <a:latin typeface="+mn-lt"/>
              </a:rPr>
              <a:t>Food Prices for Nutrition project?</a:t>
            </a:r>
          </a:p>
        </p:txBody>
      </p:sp>
      <p:sp>
        <p:nvSpPr>
          <p:cNvPr id="21" name="Title 1">
            <a:extLst>
              <a:ext uri="{FF2B5EF4-FFF2-40B4-BE49-F238E27FC236}">
                <a16:creationId xmlns:a16="http://schemas.microsoft.com/office/drawing/2014/main" id="{D82C9F21-B845-4B93-9368-AF53682764D4}"/>
              </a:ext>
            </a:extLst>
          </p:cNvPr>
          <p:cNvSpPr txBox="1">
            <a:spLocks/>
          </p:cNvSpPr>
          <p:nvPr/>
        </p:nvSpPr>
        <p:spPr>
          <a:xfrm>
            <a:off x="120103" y="2554296"/>
            <a:ext cx="2224090" cy="105038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spcBef>
                <a:spcPts val="400"/>
              </a:spcBef>
            </a:pPr>
            <a:r>
              <a:rPr lang="en-US" sz="1800" dirty="0">
                <a:latin typeface="+mn-lt"/>
              </a:rPr>
              <a:t>Global use driven by SOFI 2020, from </a:t>
            </a:r>
            <a:br>
              <a:rPr lang="en-US" sz="1800" dirty="0">
                <a:latin typeface="+mn-lt"/>
              </a:rPr>
            </a:br>
            <a:r>
              <a:rPr lang="en-US" sz="1800" dirty="0">
                <a:latin typeface="+mn-lt"/>
              </a:rPr>
              <a:t>FAO, IFAD, UNICEF, WFP and WHO</a:t>
            </a:r>
            <a:endParaRPr lang="en-US" sz="1800" i="1" dirty="0">
              <a:latin typeface="+mn-lt"/>
            </a:endParaRPr>
          </a:p>
        </p:txBody>
      </p:sp>
      <p:sp>
        <p:nvSpPr>
          <p:cNvPr id="22" name="TextBox 9">
            <a:extLst>
              <a:ext uri="{FF2B5EF4-FFF2-40B4-BE49-F238E27FC236}">
                <a16:creationId xmlns:a16="http://schemas.microsoft.com/office/drawing/2014/main" id="{F9B90DEC-5F8E-4634-BE6B-1477C9FAE578}"/>
              </a:ext>
            </a:extLst>
          </p:cNvPr>
          <p:cNvSpPr txBox="1"/>
          <p:nvPr/>
        </p:nvSpPr>
        <p:spPr>
          <a:xfrm>
            <a:off x="213806" y="3701181"/>
            <a:ext cx="2582839" cy="891911"/>
          </a:xfrm>
          <a:prstGeom prst="rect">
            <a:avLst/>
          </a:prstGeom>
        </p:spPr>
        <p:txBody>
          <a:bodyPr wrap="square" lIns="0" tIns="0" rIns="0" bIns="0" rtlCol="0" anchor="t">
            <a:spAutoFit/>
          </a:bodyPr>
          <a:lstStyle/>
          <a:p>
            <a:pPr>
              <a:lnSpc>
                <a:spcPct val="80000"/>
              </a:lnSpc>
            </a:pPr>
            <a:r>
              <a:rPr lang="en-US" spc="63" dirty="0">
                <a:cs typeface="Arial" panose="020B0604020202020204" pitchFamily="34" charset="0"/>
              </a:rPr>
              <a:t>Updates for monitoring used for SOFI 2022 and our World Bank DataHub</a:t>
            </a:r>
          </a:p>
          <a:p>
            <a:pPr>
              <a:lnSpc>
                <a:spcPct val="80000"/>
              </a:lnSpc>
            </a:pPr>
            <a:r>
              <a:rPr lang="en-US" spc="63" dirty="0">
                <a:cs typeface="Arial" panose="020B0604020202020204" pitchFamily="34" charset="0"/>
              </a:rPr>
              <a:t>launched in July 2022</a:t>
            </a:r>
          </a:p>
        </p:txBody>
      </p:sp>
      <p:sp>
        <p:nvSpPr>
          <p:cNvPr id="25" name="Title 1">
            <a:extLst>
              <a:ext uri="{FF2B5EF4-FFF2-40B4-BE49-F238E27FC236}">
                <a16:creationId xmlns:a16="http://schemas.microsoft.com/office/drawing/2014/main" id="{704F6F96-9A99-470B-8069-B33DE3276012}"/>
              </a:ext>
            </a:extLst>
          </p:cNvPr>
          <p:cNvSpPr txBox="1">
            <a:spLocks/>
          </p:cNvSpPr>
          <p:nvPr/>
        </p:nvSpPr>
        <p:spPr>
          <a:xfrm>
            <a:off x="6242108" y="1437497"/>
            <a:ext cx="5949892" cy="54129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2000" dirty="0">
                <a:latin typeface="+mn-lt"/>
              </a:rPr>
              <a:t>These data provide actionable new targets, </a:t>
            </a:r>
            <a:br>
              <a:rPr lang="en-US" sz="2000" dirty="0">
                <a:latin typeface="+mn-lt"/>
              </a:rPr>
            </a:br>
            <a:r>
              <a:rPr lang="en-US" sz="2000" dirty="0">
                <a:latin typeface="+mn-lt"/>
              </a:rPr>
              <a:t>as in the UN Food Systems Summit of 2021</a:t>
            </a:r>
            <a:endParaRPr lang="en-US" sz="1600" i="1" dirty="0">
              <a:latin typeface="+mn-lt"/>
            </a:endParaRPr>
          </a:p>
        </p:txBody>
      </p:sp>
      <p:pic>
        <p:nvPicPr>
          <p:cNvPr id="26" name="Picture 25">
            <a:extLst>
              <a:ext uri="{FF2B5EF4-FFF2-40B4-BE49-F238E27FC236}">
                <a16:creationId xmlns:a16="http://schemas.microsoft.com/office/drawing/2014/main" id="{AED1B2D4-62F2-4E09-942C-3579155A795D}"/>
              </a:ext>
            </a:extLst>
          </p:cNvPr>
          <p:cNvPicPr>
            <a:picLocks noChangeAspect="1"/>
          </p:cNvPicPr>
          <p:nvPr/>
        </p:nvPicPr>
        <p:blipFill rotWithShape="1">
          <a:blip r:embed="rId8"/>
          <a:srcRect r="2426"/>
          <a:stretch/>
        </p:blipFill>
        <p:spPr>
          <a:xfrm>
            <a:off x="6631232" y="2281391"/>
            <a:ext cx="2618796" cy="3693470"/>
          </a:xfrm>
          <a:prstGeom prst="rect">
            <a:avLst/>
          </a:prstGeom>
        </p:spPr>
      </p:pic>
      <p:pic>
        <p:nvPicPr>
          <p:cNvPr id="30" name="Picture 29">
            <a:extLst>
              <a:ext uri="{FF2B5EF4-FFF2-40B4-BE49-F238E27FC236}">
                <a16:creationId xmlns:a16="http://schemas.microsoft.com/office/drawing/2014/main" id="{AE5BCC24-9764-4D88-956B-FD12EA23BE79}"/>
              </a:ext>
            </a:extLst>
          </p:cNvPr>
          <p:cNvPicPr>
            <a:picLocks noChangeAspect="1"/>
          </p:cNvPicPr>
          <p:nvPr/>
        </p:nvPicPr>
        <p:blipFill rotWithShape="1">
          <a:blip r:embed="rId9"/>
          <a:srcRect r="5136"/>
          <a:stretch/>
        </p:blipFill>
        <p:spPr>
          <a:xfrm>
            <a:off x="9572247" y="2134939"/>
            <a:ext cx="2353780" cy="3793845"/>
          </a:xfrm>
          <a:prstGeom prst="rect">
            <a:avLst/>
          </a:prstGeom>
        </p:spPr>
      </p:pic>
      <p:pic>
        <p:nvPicPr>
          <p:cNvPr id="6" name="Picture 5">
            <a:extLst>
              <a:ext uri="{FF2B5EF4-FFF2-40B4-BE49-F238E27FC236}">
                <a16:creationId xmlns:a16="http://schemas.microsoft.com/office/drawing/2014/main" id="{A3213912-5D9F-D4BB-348E-62D24C032D10}"/>
              </a:ext>
            </a:extLst>
          </p:cNvPr>
          <p:cNvPicPr>
            <a:picLocks noChangeAspect="1"/>
          </p:cNvPicPr>
          <p:nvPr/>
        </p:nvPicPr>
        <p:blipFill>
          <a:blip r:embed="rId10"/>
          <a:stretch>
            <a:fillRect/>
          </a:stretch>
        </p:blipFill>
        <p:spPr>
          <a:xfrm>
            <a:off x="2746117" y="3724732"/>
            <a:ext cx="1758313" cy="854832"/>
          </a:xfrm>
          <a:prstGeom prst="rect">
            <a:avLst/>
          </a:prstGeom>
        </p:spPr>
      </p:pic>
      <p:pic>
        <p:nvPicPr>
          <p:cNvPr id="3" name="Picture 2" descr="A group of vegetables&#10;&#10;Description automatically generated with low confidence">
            <a:extLst>
              <a:ext uri="{FF2B5EF4-FFF2-40B4-BE49-F238E27FC236}">
                <a16:creationId xmlns:a16="http://schemas.microsoft.com/office/drawing/2014/main" id="{47737814-9F57-3A4D-8E3D-4A21D43C2A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5672" y="2938508"/>
            <a:ext cx="1166548" cy="1644833"/>
          </a:xfrm>
          <a:prstGeom prst="rect">
            <a:avLst/>
          </a:prstGeom>
        </p:spPr>
      </p:pic>
      <p:sp>
        <p:nvSpPr>
          <p:cNvPr id="15" name="TextBox 14">
            <a:extLst>
              <a:ext uri="{FF2B5EF4-FFF2-40B4-BE49-F238E27FC236}">
                <a16:creationId xmlns:a16="http://schemas.microsoft.com/office/drawing/2014/main" id="{3606F13D-942B-8DC0-535C-B9C434E74B4F}"/>
              </a:ext>
            </a:extLst>
          </p:cNvPr>
          <p:cNvSpPr txBox="1"/>
          <p:nvPr/>
        </p:nvSpPr>
        <p:spPr>
          <a:xfrm>
            <a:off x="120103" y="1162597"/>
            <a:ext cx="5842972" cy="984244"/>
          </a:xfrm>
          <a:prstGeom prst="rect">
            <a:avLst/>
          </a:prstGeom>
          <a:noFill/>
        </p:spPr>
        <p:txBody>
          <a:bodyPr wrap="square">
            <a:spAutoFit/>
          </a:bodyPr>
          <a:lstStyle/>
          <a:p>
            <a:pPr algn="l">
              <a:lnSpc>
                <a:spcPct val="80000"/>
              </a:lnSpc>
            </a:pPr>
            <a:r>
              <a:rPr lang="en-US" sz="1800" dirty="0">
                <a:latin typeface="+mn-lt"/>
              </a:rPr>
              <a:t>A four-year, $3m project led by Tufts, World Bank and IFPRI, funded by the Bill &amp; Melinda Gates Foundation and UKAid, to scale up use of least-cost diets as a new price index for access to healthy foods in priority countries and worldwide</a:t>
            </a:r>
          </a:p>
        </p:txBody>
      </p:sp>
      <p:pic>
        <p:nvPicPr>
          <p:cNvPr id="20" name="Picture 19">
            <a:extLst>
              <a:ext uri="{FF2B5EF4-FFF2-40B4-BE49-F238E27FC236}">
                <a16:creationId xmlns:a16="http://schemas.microsoft.com/office/drawing/2014/main" id="{27A00172-EF96-14BC-86E8-24C99C38CEF8}"/>
              </a:ext>
            </a:extLst>
          </p:cNvPr>
          <p:cNvPicPr>
            <a:picLocks noChangeAspect="1"/>
          </p:cNvPicPr>
          <p:nvPr/>
        </p:nvPicPr>
        <p:blipFill rotWithShape="1">
          <a:blip r:embed="rId12"/>
          <a:srcRect t="8234" b="6008"/>
          <a:stretch/>
        </p:blipFill>
        <p:spPr>
          <a:xfrm>
            <a:off x="1232148" y="4642895"/>
            <a:ext cx="4417881" cy="2047740"/>
          </a:xfrm>
          <a:prstGeom prst="rect">
            <a:avLst/>
          </a:prstGeom>
        </p:spPr>
      </p:pic>
      <p:sp>
        <p:nvSpPr>
          <p:cNvPr id="24" name="TextBox 23">
            <a:extLst>
              <a:ext uri="{FF2B5EF4-FFF2-40B4-BE49-F238E27FC236}">
                <a16:creationId xmlns:a16="http://schemas.microsoft.com/office/drawing/2014/main" id="{19EAD14C-2C70-87FB-222A-E73392AB1842}"/>
              </a:ext>
            </a:extLst>
          </p:cNvPr>
          <p:cNvSpPr txBox="1"/>
          <p:nvPr/>
        </p:nvSpPr>
        <p:spPr>
          <a:xfrm>
            <a:off x="52729" y="6619944"/>
            <a:ext cx="6126692" cy="230832"/>
          </a:xfrm>
          <a:prstGeom prst="rect">
            <a:avLst/>
          </a:prstGeom>
          <a:noFill/>
        </p:spPr>
        <p:txBody>
          <a:bodyPr wrap="square">
            <a:spAutoFit/>
          </a:bodyPr>
          <a:lstStyle/>
          <a:p>
            <a:r>
              <a:rPr lang="en-US" sz="900" b="0" i="0" u="none" strike="noStrike" dirty="0">
                <a:solidFill>
                  <a:schemeClr val="bg1">
                    <a:lumMod val="50000"/>
                  </a:schemeClr>
                </a:solidFill>
                <a:effectLst/>
                <a:latin typeface="Open Sans" panose="020B0606030504020204" pitchFamily="34" charset="0"/>
              </a:rPr>
              <a:t>Source:  </a:t>
            </a:r>
            <a:r>
              <a:rPr lang="en-US" sz="900" b="0" i="0" u="none" strike="noStrike" dirty="0">
                <a:solidFill>
                  <a:schemeClr val="bg1">
                    <a:lumMod val="50000"/>
                  </a:schemeClr>
                </a:solidFill>
                <a:effectLst/>
                <a:latin typeface="Open Sans" panose="020B0606030504020204" pitchFamily="34" charset="0"/>
                <a:hlinkClick r:id="rId13">
                  <a:extLst>
                    <a:ext uri="{A12FA001-AC4F-418D-AE19-62706E023703}">
                      <ahyp:hlinkClr xmlns:ahyp="http://schemas.microsoft.com/office/drawing/2018/hyperlinkcolor" val="tx"/>
                    </a:ext>
                  </a:extLst>
                </a:hlinkClick>
              </a:rPr>
              <a:t>https://databank.worldbank.org/Food-Prices-For-Nutrition-DataBank---Headline-Variables/id/4608e28f</a:t>
            </a:r>
            <a:endParaRPr lang="en-US" sz="900" dirty="0">
              <a:solidFill>
                <a:schemeClr val="bg1">
                  <a:lumMod val="50000"/>
                </a:schemeClr>
              </a:solidFill>
            </a:endParaRPr>
          </a:p>
        </p:txBody>
      </p:sp>
    </p:spTree>
    <p:custDataLst>
      <p:tags r:id="rId1"/>
    </p:custDataLst>
    <p:extLst>
      <p:ext uri="{BB962C8B-B14F-4D97-AF65-F5344CB8AC3E}">
        <p14:creationId xmlns:p14="http://schemas.microsoft.com/office/powerpoint/2010/main" val="845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6E047682-E784-461A-AD2B-7D4A739C3CC0}"/>
              </a:ext>
            </a:extLst>
          </p:cNvPr>
          <p:cNvSpPr txBox="1">
            <a:spLocks/>
          </p:cNvSpPr>
          <p:nvPr/>
        </p:nvSpPr>
        <p:spPr bwMode="auto">
          <a:xfrm>
            <a:off x="106878" y="1204051"/>
            <a:ext cx="12085122" cy="525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a:spcBef>
                <a:spcPts val="0"/>
              </a:spcBef>
              <a:spcAft>
                <a:spcPts val="0"/>
              </a:spcAft>
            </a:pPr>
            <a:r>
              <a:rPr lang="en-US" sz="2800" b="1" kern="0" dirty="0">
                <a:latin typeface="+mn-lt"/>
              </a:rPr>
              <a:t>We can now measure food access using least-cost healthy diets worldwide</a:t>
            </a:r>
          </a:p>
          <a:p>
            <a:pPr lvl="1">
              <a:spcBef>
                <a:spcPts val="0"/>
              </a:spcBef>
              <a:spcAft>
                <a:spcPts val="0"/>
              </a:spcAft>
            </a:pPr>
            <a:r>
              <a:rPr lang="en-US" sz="2200" kern="0" dirty="0"/>
              <a:t>Standardized data &amp; methods, from SOFI 2020-2022 and new DataHub hosted by the WB</a:t>
            </a:r>
          </a:p>
          <a:p>
            <a:pPr lvl="2">
              <a:lnSpc>
                <a:spcPct val="90000"/>
              </a:lnSpc>
              <a:spcBef>
                <a:spcPts val="0"/>
              </a:spcBef>
              <a:spcAft>
                <a:spcPts val="0"/>
              </a:spcAft>
            </a:pPr>
            <a:r>
              <a:rPr lang="en-US" sz="1800" kern="0" dirty="0"/>
              <a:t>retail prices for thousands of items: from ICP, national CPI item lists, and international EWS data</a:t>
            </a:r>
          </a:p>
          <a:p>
            <a:pPr lvl="2">
              <a:lnSpc>
                <a:spcPct val="90000"/>
              </a:lnSpc>
              <a:spcBef>
                <a:spcPts val="0"/>
              </a:spcBef>
              <a:spcAft>
                <a:spcPts val="0"/>
              </a:spcAft>
            </a:pPr>
            <a:r>
              <a:rPr lang="en-US" sz="1800" kern="0" dirty="0"/>
              <a:t>global standards for diet quality: nutrients, plus food-group adequacy to meet dietary guidelines</a:t>
            </a:r>
          </a:p>
          <a:p>
            <a:pPr lvl="2">
              <a:lnSpc>
                <a:spcPct val="90000"/>
              </a:lnSpc>
              <a:spcBef>
                <a:spcPts val="0"/>
              </a:spcBef>
              <a:spcAft>
                <a:spcPts val="0"/>
              </a:spcAft>
            </a:pPr>
            <a:r>
              <a:rPr lang="en-US" sz="1800" kern="0" dirty="0"/>
              <a:t>matched to food composition, then select least-cost items per calorie at each place to meet global standards </a:t>
            </a:r>
          </a:p>
          <a:p>
            <a:pPr lvl="1">
              <a:spcBef>
                <a:spcPts val="600"/>
              </a:spcBef>
              <a:spcAft>
                <a:spcPts val="0"/>
              </a:spcAft>
            </a:pPr>
            <a:r>
              <a:rPr lang="en-US" sz="2200" kern="0" dirty="0"/>
              <a:t>We find that:</a:t>
            </a:r>
          </a:p>
          <a:p>
            <a:pPr lvl="2">
              <a:lnSpc>
                <a:spcPct val="90000"/>
              </a:lnSpc>
              <a:spcBef>
                <a:spcPts val="0"/>
              </a:spcBef>
              <a:spcAft>
                <a:spcPts val="0"/>
              </a:spcAft>
            </a:pPr>
            <a:r>
              <a:rPr lang="en-US" sz="1800" kern="0" dirty="0"/>
              <a:t>real costs per day are similar around the world, typically in the range of </a:t>
            </a:r>
            <a:r>
              <a:rPr lang="en-US" sz="1800" i="1" kern="0" dirty="0"/>
              <a:t>US$3-4 per day</a:t>
            </a:r>
          </a:p>
          <a:p>
            <a:pPr lvl="2">
              <a:lnSpc>
                <a:spcPct val="90000"/>
              </a:lnSpc>
              <a:spcBef>
                <a:spcPts val="0"/>
              </a:spcBef>
              <a:spcAft>
                <a:spcPts val="0"/>
              </a:spcAft>
            </a:pPr>
            <a:r>
              <a:rPr lang="en-US" sz="1800" kern="0" dirty="0"/>
              <a:t>for the 3 billion who cannot afford this, key barrier is lack of access: </a:t>
            </a:r>
            <a:r>
              <a:rPr lang="en-US" sz="1800" i="1" kern="0" dirty="0"/>
              <a:t>need supply &amp; safety nets</a:t>
            </a:r>
            <a:endParaRPr lang="en-US" sz="1800" kern="0" dirty="0"/>
          </a:p>
          <a:p>
            <a:pPr lvl="2">
              <a:lnSpc>
                <a:spcPct val="90000"/>
              </a:lnSpc>
              <a:spcBef>
                <a:spcPts val="0"/>
              </a:spcBef>
              <a:spcAft>
                <a:spcPts val="0"/>
              </a:spcAft>
            </a:pPr>
            <a:r>
              <a:rPr lang="en-US" sz="1800" kern="0" dirty="0"/>
              <a:t>remaining 4.9 b. could buy healthy items, barriers are meal preparation and </a:t>
            </a:r>
            <a:r>
              <a:rPr lang="en-US" sz="1800" i="1" kern="0" dirty="0"/>
              <a:t>displacement by other foods</a:t>
            </a:r>
          </a:p>
          <a:p>
            <a:pPr>
              <a:spcBef>
                <a:spcPts val="600"/>
              </a:spcBef>
              <a:spcAft>
                <a:spcPts val="0"/>
              </a:spcAft>
            </a:pPr>
            <a:r>
              <a:rPr lang="en-US" sz="2800" b="1" kern="0" dirty="0">
                <a:latin typeface="+mn-lt"/>
              </a:rPr>
              <a:t>We have just begun to address non-market aspects of diet costs</a:t>
            </a:r>
          </a:p>
          <a:p>
            <a:pPr lvl="1">
              <a:lnSpc>
                <a:spcPct val="90000"/>
              </a:lnSpc>
              <a:spcBef>
                <a:spcPts val="0"/>
              </a:spcBef>
              <a:spcAft>
                <a:spcPts val="0"/>
              </a:spcAft>
            </a:pPr>
            <a:r>
              <a:rPr lang="en-US" sz="2200" kern="0" dirty="0">
                <a:solidFill>
                  <a:prstClr val="black"/>
                </a:solidFill>
              </a:rPr>
              <a:t>Major role for time use, cooking fuel and equipment for meal preparation</a:t>
            </a:r>
          </a:p>
          <a:p>
            <a:pPr lvl="2">
              <a:lnSpc>
                <a:spcPct val="90000"/>
              </a:lnSpc>
              <a:spcBef>
                <a:spcPts val="0"/>
              </a:spcBef>
              <a:spcAft>
                <a:spcPts val="0"/>
              </a:spcAft>
            </a:pPr>
            <a:r>
              <a:rPr lang="en-US" sz="1800" kern="0" dirty="0"/>
              <a:t>Full cost of home-cooked meals is more than ingredients, driving displacement of healthy items by other foods</a:t>
            </a:r>
          </a:p>
          <a:p>
            <a:pPr lvl="1">
              <a:lnSpc>
                <a:spcPct val="90000"/>
              </a:lnSpc>
              <a:spcBef>
                <a:spcPts val="0"/>
              </a:spcBef>
              <a:spcAft>
                <a:spcPts val="0"/>
              </a:spcAft>
            </a:pPr>
            <a:r>
              <a:rPr lang="en-US" sz="2200" kern="0" dirty="0"/>
              <a:t>Externalities have less impact on least-cost items than preferred foods</a:t>
            </a:r>
          </a:p>
          <a:p>
            <a:pPr lvl="2">
              <a:lnSpc>
                <a:spcPct val="90000"/>
              </a:lnSpc>
              <a:spcBef>
                <a:spcPts val="0"/>
              </a:spcBef>
              <a:spcAft>
                <a:spcPts val="0"/>
              </a:spcAft>
            </a:pPr>
            <a:r>
              <a:rPr lang="en-US" sz="1800" kern="0" dirty="0"/>
              <a:t>Least-cost items tend to have low use of energy and land (also often water) as well as labor &amp; capital</a:t>
            </a:r>
          </a:p>
          <a:p>
            <a:pPr fontAlgn="auto">
              <a:spcBef>
                <a:spcPts val="600"/>
              </a:spcBef>
              <a:spcAft>
                <a:spcPts val="0"/>
              </a:spcAft>
            </a:pPr>
            <a:r>
              <a:rPr lang="en-US" sz="2800" b="1" kern="0" dirty="0">
                <a:solidFill>
                  <a:prstClr val="black"/>
                </a:solidFill>
                <a:latin typeface="Calibri" panose="020F0502020204030204"/>
                <a:cs typeface="+mn-cs"/>
              </a:rPr>
              <a:t>Many opportunities for least-cost diets to complement demand analysis </a:t>
            </a:r>
          </a:p>
          <a:p>
            <a:pPr lvl="1">
              <a:lnSpc>
                <a:spcPct val="90000"/>
              </a:lnSpc>
              <a:spcBef>
                <a:spcPts val="0"/>
              </a:spcBef>
              <a:spcAft>
                <a:spcPts val="0"/>
              </a:spcAft>
            </a:pPr>
            <a:r>
              <a:rPr lang="en-US" sz="2200" kern="0" dirty="0"/>
              <a:t>New methods provide a cost index of foods for health, which differs from consumer preferences</a:t>
            </a:r>
          </a:p>
        </p:txBody>
      </p:sp>
      <p:sp>
        <p:nvSpPr>
          <p:cNvPr id="5" name="Title 4">
            <a:extLst>
              <a:ext uri="{FF2B5EF4-FFF2-40B4-BE49-F238E27FC236}">
                <a16:creationId xmlns:a16="http://schemas.microsoft.com/office/drawing/2014/main" id="{6034EA04-ECEF-4492-AA88-D9532C002C3A}"/>
              </a:ext>
            </a:extLst>
          </p:cNvPr>
          <p:cNvSpPr txBox="1">
            <a:spLocks/>
          </p:cNvSpPr>
          <p:nvPr/>
        </p:nvSpPr>
        <p:spPr>
          <a:xfrm>
            <a:off x="307152" y="556591"/>
            <a:ext cx="7193577" cy="48280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FPN project findings in one slide </a:t>
            </a:r>
          </a:p>
        </p:txBody>
      </p:sp>
      <p:pic>
        <p:nvPicPr>
          <p:cNvPr id="2" name="Picture 1">
            <a:extLst>
              <a:ext uri="{FF2B5EF4-FFF2-40B4-BE49-F238E27FC236}">
                <a16:creationId xmlns:a16="http://schemas.microsoft.com/office/drawing/2014/main" id="{7275A28B-9BED-555D-9181-4C8E3FF03185}"/>
              </a:ext>
            </a:extLst>
          </p:cNvPr>
          <p:cNvPicPr>
            <a:picLocks noChangeAspect="1"/>
          </p:cNvPicPr>
          <p:nvPr/>
        </p:nvPicPr>
        <p:blipFill rotWithShape="1">
          <a:blip r:embed="rId3"/>
          <a:srcRect t="-1488" r="25492" b="1844"/>
          <a:stretch/>
        </p:blipFill>
        <p:spPr>
          <a:xfrm>
            <a:off x="7700790" y="79067"/>
            <a:ext cx="4440410" cy="1120173"/>
          </a:xfrm>
          <a:prstGeom prst="rect">
            <a:avLst/>
          </a:prstGeom>
        </p:spPr>
      </p:pic>
    </p:spTree>
    <p:extLst>
      <p:ext uri="{BB962C8B-B14F-4D97-AF65-F5344CB8AC3E}">
        <p14:creationId xmlns:p14="http://schemas.microsoft.com/office/powerpoint/2010/main" val="19435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5" end="5"/>
                                            </p:txEl>
                                          </p:spTgt>
                                        </p:tgtEl>
                                        <p:attrNameLst>
                                          <p:attrName>ppt_c</p:attrName>
                                        </p:attrNameLst>
                                      </p:cBhvr>
                                      <p:to>
                                        <a:srgbClr val="C0C0C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6" end="6"/>
                                            </p:txEl>
                                          </p:spTgt>
                                        </p:tgtEl>
                                        <p:attrNameLst>
                                          <p:attrName>ppt_c</p:attrName>
                                        </p:attrNameLst>
                                      </p:cBhvr>
                                      <p:to>
                                        <a:srgbClr val="C0C0C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7" end="7"/>
                                            </p:txEl>
                                          </p:spTgt>
                                        </p:tgtEl>
                                        <p:attrNameLst>
                                          <p:attrName>ppt_c</p:attrName>
                                        </p:attrNameLst>
                                      </p:cBhvr>
                                      <p:to>
                                        <a:srgbClr val="C0C0C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8" end="8"/>
                                            </p:txEl>
                                          </p:spTgt>
                                        </p:tgtEl>
                                        <p:attrNameLst>
                                          <p:attrName>ppt_c</p:attrName>
                                        </p:attrNameLst>
                                      </p:cBhvr>
                                      <p:to>
                                        <a:srgbClr val="C0C0C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0" end="10"/>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1" end="11"/>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2" end="12"/>
                                            </p:txEl>
                                          </p:spTgt>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3" end="13"/>
                                            </p:txEl>
                                          </p:spTgt>
                                        </p:tgtEl>
                                        <p:attrNameLst>
                                          <p:attrName>ppt_c</p:attrName>
                                        </p:attrNameLst>
                                      </p:cBhvr>
                                      <p:to>
                                        <a:schemeClr val="bg2"/>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4F925-5571-4972-A9B1-1ABF2F2E0690}"/>
              </a:ext>
            </a:extLst>
          </p:cNvPr>
          <p:cNvPicPr>
            <a:picLocks noChangeAspect="1"/>
          </p:cNvPicPr>
          <p:nvPr/>
        </p:nvPicPr>
        <p:blipFill rotWithShape="1">
          <a:blip r:embed="rId3"/>
          <a:srcRect b="48000"/>
          <a:stretch/>
        </p:blipFill>
        <p:spPr>
          <a:xfrm>
            <a:off x="7144337" y="4985063"/>
            <a:ext cx="2679414" cy="707325"/>
          </a:xfrm>
          <a:prstGeom prst="rect">
            <a:avLst/>
          </a:prstGeom>
        </p:spPr>
      </p:pic>
      <p:graphicFrame>
        <p:nvGraphicFramePr>
          <p:cNvPr id="20" name="Table 7">
            <a:extLst>
              <a:ext uri="{FF2B5EF4-FFF2-40B4-BE49-F238E27FC236}">
                <a16:creationId xmlns:a16="http://schemas.microsoft.com/office/drawing/2014/main" id="{E9649EC1-EE54-404D-98E1-70B95FCBC258}"/>
              </a:ext>
            </a:extLst>
          </p:cNvPr>
          <p:cNvGraphicFramePr>
            <a:graphicFrameLocks noGrp="1"/>
          </p:cNvGraphicFramePr>
          <p:nvPr>
            <p:extLst>
              <p:ext uri="{D42A27DB-BD31-4B8C-83A1-F6EECF244321}">
                <p14:modId xmlns:p14="http://schemas.microsoft.com/office/powerpoint/2010/main" val="3766849579"/>
              </p:ext>
            </p:extLst>
          </p:nvPr>
        </p:nvGraphicFramePr>
        <p:xfrm>
          <a:off x="1709007" y="2702925"/>
          <a:ext cx="5291776" cy="3792183"/>
        </p:xfrm>
        <a:graphic>
          <a:graphicData uri="http://schemas.openxmlformats.org/drawingml/2006/table">
            <a:tbl>
              <a:tblPr firstRow="1" bandRow="1"/>
              <a:tblGrid>
                <a:gridCol w="230609">
                  <a:extLst>
                    <a:ext uri="{9D8B030D-6E8A-4147-A177-3AD203B41FA5}">
                      <a16:colId xmlns:a16="http://schemas.microsoft.com/office/drawing/2014/main" val="3451523479"/>
                    </a:ext>
                  </a:extLst>
                </a:gridCol>
                <a:gridCol w="691022">
                  <a:extLst>
                    <a:ext uri="{9D8B030D-6E8A-4147-A177-3AD203B41FA5}">
                      <a16:colId xmlns:a16="http://schemas.microsoft.com/office/drawing/2014/main" val="3341402626"/>
                    </a:ext>
                  </a:extLst>
                </a:gridCol>
                <a:gridCol w="2500551">
                  <a:extLst>
                    <a:ext uri="{9D8B030D-6E8A-4147-A177-3AD203B41FA5}">
                      <a16:colId xmlns:a16="http://schemas.microsoft.com/office/drawing/2014/main" val="969415121"/>
                    </a:ext>
                  </a:extLst>
                </a:gridCol>
                <a:gridCol w="769934">
                  <a:extLst>
                    <a:ext uri="{9D8B030D-6E8A-4147-A177-3AD203B41FA5}">
                      <a16:colId xmlns:a16="http://schemas.microsoft.com/office/drawing/2014/main" val="621337366"/>
                    </a:ext>
                  </a:extLst>
                </a:gridCol>
                <a:gridCol w="1099660">
                  <a:extLst>
                    <a:ext uri="{9D8B030D-6E8A-4147-A177-3AD203B41FA5}">
                      <a16:colId xmlns:a16="http://schemas.microsoft.com/office/drawing/2014/main" val="3874017299"/>
                    </a:ext>
                  </a:extLst>
                </a:gridCol>
              </a:tblGrid>
              <a:tr h="381704">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b="0"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335388"/>
                  </a:ext>
                </a:extLst>
              </a:tr>
              <a:tr h="274249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nSpc>
                          <a:spcPct val="90000"/>
                        </a:lnSpc>
                      </a:pPr>
                      <a:r>
                        <a:rPr lang="en-US" sz="1800" dirty="0">
                          <a:solidFill>
                            <a:schemeClr val="tx1"/>
                          </a:solidFill>
                        </a:rPr>
                        <a:t>Food preferences, convenience and other goals</a:t>
                      </a:r>
                    </a:p>
                    <a:p>
                      <a:r>
                        <a:rPr lang="en-US" sz="1800" dirty="0">
                          <a:solidFill>
                            <a:schemeClr val="tx1"/>
                          </a:solidFill>
                        </a:rPr>
                        <a:t>(including </a:t>
                      </a:r>
                    </a:p>
                    <a:p>
                      <a:r>
                        <a:rPr lang="en-US" sz="1800" dirty="0">
                          <a:solidFill>
                            <a:schemeClr val="tx1"/>
                          </a:solidFill>
                        </a:rPr>
                        <a:t>food security,</a:t>
                      </a:r>
                    </a:p>
                    <a:p>
                      <a:r>
                        <a:rPr lang="en-US" sz="1800" dirty="0">
                          <a:solidFill>
                            <a:schemeClr val="tx1"/>
                          </a:solidFill>
                        </a:rPr>
                        <a:t>diet diversity,</a:t>
                      </a:r>
                    </a:p>
                    <a:p>
                      <a:r>
                        <a:rPr lang="en-US" sz="1800" dirty="0">
                          <a:solidFill>
                            <a:schemeClr val="tx1"/>
                          </a:solidFill>
                        </a:rPr>
                        <a:t>sustainability, </a:t>
                      </a:r>
                    </a:p>
                    <a:p>
                      <a:r>
                        <a:rPr lang="en-US" sz="1800" dirty="0">
                          <a:solidFill>
                            <a:schemeClr val="tx1"/>
                          </a:solidFill>
                        </a:rPr>
                        <a:t>equity and inclusion)</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274585637"/>
                  </a:ext>
                </a:extLst>
              </a:tr>
              <a:tr h="66798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4">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1800" dirty="0"/>
                        <a:t>Caloric adequacy</a:t>
                      </a:r>
                    </a:p>
                    <a:p>
                      <a:r>
                        <a:rPr lang="en-US" sz="1800" dirty="0"/>
                        <a:t>(short-term subsistence)</a:t>
                      </a: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0428822"/>
                  </a:ext>
                </a:extLst>
              </a:tr>
            </a:tbl>
          </a:graphicData>
        </a:graphic>
      </p:graphicFrame>
      <p:sp>
        <p:nvSpPr>
          <p:cNvPr id="14" name="Title 1">
            <a:extLst>
              <a:ext uri="{FF2B5EF4-FFF2-40B4-BE49-F238E27FC236}">
                <a16:creationId xmlns:a16="http://schemas.microsoft.com/office/drawing/2014/main" id="{9A70DD05-1ED8-4225-949B-F9FE96099B30}"/>
              </a:ext>
            </a:extLst>
          </p:cNvPr>
          <p:cNvSpPr txBox="1">
            <a:spLocks/>
          </p:cNvSpPr>
          <p:nvPr/>
        </p:nvSpPr>
        <p:spPr>
          <a:xfrm>
            <a:off x="5916925" y="1839257"/>
            <a:ext cx="5996008" cy="114545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446">
              <a:defRPr/>
            </a:pPr>
            <a:endParaRPr lang="en-US" sz="2200" i="1" dirty="0">
              <a:solidFill>
                <a:sysClr val="windowText" lastClr="000000"/>
              </a:solidFill>
              <a:latin typeface="Calibri Light" panose="020F0302020204030204"/>
            </a:endParaRPr>
          </a:p>
        </p:txBody>
      </p:sp>
      <p:graphicFrame>
        <p:nvGraphicFramePr>
          <p:cNvPr id="30" name="Table 7">
            <a:extLst>
              <a:ext uri="{FF2B5EF4-FFF2-40B4-BE49-F238E27FC236}">
                <a16:creationId xmlns:a16="http://schemas.microsoft.com/office/drawing/2014/main" id="{72F88F73-4461-4966-8697-589D058FA04B}"/>
              </a:ext>
            </a:extLst>
          </p:cNvPr>
          <p:cNvGraphicFramePr>
            <a:graphicFrameLocks noGrp="1"/>
          </p:cNvGraphicFramePr>
          <p:nvPr>
            <p:extLst>
              <p:ext uri="{D42A27DB-BD31-4B8C-83A1-F6EECF244321}">
                <p14:modId xmlns:p14="http://schemas.microsoft.com/office/powerpoint/2010/main" val="256801698"/>
              </p:ext>
            </p:extLst>
          </p:nvPr>
        </p:nvGraphicFramePr>
        <p:xfrm>
          <a:off x="961103" y="3424363"/>
          <a:ext cx="6039680" cy="3205593"/>
        </p:xfrm>
        <a:graphic>
          <a:graphicData uri="http://schemas.openxmlformats.org/drawingml/2006/table">
            <a:tbl>
              <a:tblPr firstRow="1" bandRow="1"/>
              <a:tblGrid>
                <a:gridCol w="984472">
                  <a:extLst>
                    <a:ext uri="{9D8B030D-6E8A-4147-A177-3AD203B41FA5}">
                      <a16:colId xmlns:a16="http://schemas.microsoft.com/office/drawing/2014/main" val="3451523479"/>
                    </a:ext>
                  </a:extLst>
                </a:gridCol>
                <a:gridCol w="1108003">
                  <a:extLst>
                    <a:ext uri="{9D8B030D-6E8A-4147-A177-3AD203B41FA5}">
                      <a16:colId xmlns:a16="http://schemas.microsoft.com/office/drawing/2014/main" val="3341402626"/>
                    </a:ext>
                  </a:extLst>
                </a:gridCol>
                <a:gridCol w="1197292">
                  <a:extLst>
                    <a:ext uri="{9D8B030D-6E8A-4147-A177-3AD203B41FA5}">
                      <a16:colId xmlns:a16="http://schemas.microsoft.com/office/drawing/2014/main" val="969415121"/>
                    </a:ext>
                  </a:extLst>
                </a:gridCol>
                <a:gridCol w="1503371">
                  <a:extLst>
                    <a:ext uri="{9D8B030D-6E8A-4147-A177-3AD203B41FA5}">
                      <a16:colId xmlns:a16="http://schemas.microsoft.com/office/drawing/2014/main" val="621337366"/>
                    </a:ext>
                  </a:extLst>
                </a:gridCol>
                <a:gridCol w="1246542">
                  <a:extLst>
                    <a:ext uri="{9D8B030D-6E8A-4147-A177-3AD203B41FA5}">
                      <a16:colId xmlns:a16="http://schemas.microsoft.com/office/drawing/2014/main" val="3874017299"/>
                    </a:ext>
                  </a:extLst>
                </a:gridCol>
              </a:tblGrid>
              <a:tr h="506626">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sz="1800" b="0"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335388"/>
                  </a:ext>
                </a:extLst>
              </a:tr>
              <a:tr h="94441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1800" b="1" dirty="0">
                          <a:solidFill>
                            <a:schemeClr val="tx1"/>
                          </a:solidFill>
                        </a:rPr>
                        <a:t>Healthy diets</a:t>
                      </a:r>
                    </a:p>
                    <a:p>
                      <a:pPr>
                        <a:lnSpc>
                          <a:spcPct val="90000"/>
                        </a:lnSpc>
                      </a:pPr>
                      <a:r>
                        <a:rPr lang="en-US" sz="1800" dirty="0">
                          <a:solidFill>
                            <a:schemeClr val="tx1"/>
                          </a:solidFill>
                        </a:rPr>
                        <a:t>Meets national dietary guidelines by food group</a:t>
                      </a:r>
                    </a:p>
                  </a:txBody>
                  <a:tcP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70AD47">
                        <a:lumMod val="60000"/>
                        <a:lumOff val="40000"/>
                      </a:srgbClr>
                    </a:solidFill>
                  </a:tcPr>
                </a:tc>
                <a:tc hMerge="1">
                  <a:txBody>
                    <a:bodyPr/>
                    <a:lstStyle/>
                    <a:p>
                      <a:endParaRPr lang="en-US"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2274585637"/>
                  </a:ext>
                </a:extLst>
              </a:tr>
              <a:tr h="944417">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381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a:lnSpc>
                          <a:spcPct val="90000"/>
                        </a:lnSpc>
                      </a:pPr>
                      <a:r>
                        <a:rPr lang="en-US" sz="1800" b="1" dirty="0"/>
                        <a:t>Nutrient adequacy</a:t>
                      </a:r>
                    </a:p>
                    <a:p>
                      <a:pPr>
                        <a:lnSpc>
                          <a:spcPct val="80000"/>
                        </a:lnSpc>
                      </a:pPr>
                      <a:r>
                        <a:rPr lang="en-US" sz="1800" dirty="0"/>
                        <a:t>Avoids deficiency or excess of essential macro- and micronutrients</a:t>
                      </a: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72C4">
                        <a:lumMod val="60000"/>
                        <a:lumOff val="40000"/>
                      </a:srgbClr>
                    </a:solidFill>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774933356"/>
                  </a:ext>
                </a:extLst>
              </a:tr>
              <a:tr h="661092">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sz="18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4">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r>
                        <a:rPr lang="en-US" sz="1800" b="1" dirty="0"/>
                        <a:t>Daily energy</a:t>
                      </a:r>
                    </a:p>
                    <a:p>
                      <a:pPr>
                        <a:lnSpc>
                          <a:spcPct val="80000"/>
                        </a:lnSpc>
                      </a:pPr>
                      <a:r>
                        <a:rPr lang="en-US" sz="1800" dirty="0"/>
                        <a:t>Meets only calorie needs, for short-term survival and physical work</a:t>
                      </a: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0428822"/>
                  </a:ext>
                </a:extLst>
              </a:tr>
            </a:tbl>
          </a:graphicData>
        </a:graphic>
      </p:graphicFrame>
      <p:pic>
        <p:nvPicPr>
          <p:cNvPr id="16" name="Picture 15" descr="A picture containing tripod&#10;&#10;Description automatically generated">
            <a:extLst>
              <a:ext uri="{FF2B5EF4-FFF2-40B4-BE49-F238E27FC236}">
                <a16:creationId xmlns:a16="http://schemas.microsoft.com/office/drawing/2014/main" id="{9A632DF6-B46D-4487-9CC6-087A8EE8C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36" y="4447326"/>
            <a:ext cx="1874659" cy="1874659"/>
          </a:xfrm>
          <a:prstGeom prst="rect">
            <a:avLst/>
          </a:prstGeom>
        </p:spPr>
      </p:pic>
      <p:sp>
        <p:nvSpPr>
          <p:cNvPr id="33" name="Text Box 4">
            <a:extLst>
              <a:ext uri="{FF2B5EF4-FFF2-40B4-BE49-F238E27FC236}">
                <a16:creationId xmlns:a16="http://schemas.microsoft.com/office/drawing/2014/main" id="{20788B5E-2C66-4C36-B215-1CD648C68D5D}"/>
              </a:ext>
            </a:extLst>
          </p:cNvPr>
          <p:cNvSpPr txBox="1">
            <a:spLocks noChangeArrowheads="1"/>
          </p:cNvSpPr>
          <p:nvPr/>
        </p:nvSpPr>
        <p:spPr bwMode="auto">
          <a:xfrm>
            <a:off x="390743" y="6606944"/>
            <a:ext cx="6705600" cy="26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80000"/>
              </a:lnSpc>
            </a:pPr>
            <a:r>
              <a:rPr lang="en-US" altLang="en-US" sz="1400" dirty="0">
                <a:solidFill>
                  <a:schemeClr val="accent1">
                    <a:lumMod val="50000"/>
                  </a:schemeClr>
                </a:solidFill>
              </a:rPr>
              <a:t>Source: Food Prices for Nutrition (2022). </a:t>
            </a:r>
            <a:r>
              <a:rPr lang="en-US" altLang="en-US" sz="1400" dirty="0">
                <a:solidFill>
                  <a:schemeClr val="bg1">
                    <a:lumMod val="50000"/>
                  </a:schemeClr>
                </a:solidFill>
                <a:hlinkClick r:id="rId5"/>
              </a:rPr>
              <a:t>https://sites.tufts.edu/foodpricesfornutrition</a:t>
            </a:r>
            <a:endParaRPr lang="en-US" altLang="en-US" sz="1400" dirty="0">
              <a:solidFill>
                <a:schemeClr val="bg1">
                  <a:lumMod val="50000"/>
                </a:schemeClr>
              </a:solidFill>
            </a:endParaRPr>
          </a:p>
        </p:txBody>
      </p:sp>
      <p:sp>
        <p:nvSpPr>
          <p:cNvPr id="18" name="Title 4">
            <a:extLst>
              <a:ext uri="{FF2B5EF4-FFF2-40B4-BE49-F238E27FC236}">
                <a16:creationId xmlns:a16="http://schemas.microsoft.com/office/drawing/2014/main" id="{4725A1D9-797E-4D8E-87D2-37C1664469C0}"/>
              </a:ext>
            </a:extLst>
          </p:cNvPr>
          <p:cNvSpPr txBox="1">
            <a:spLocks/>
          </p:cNvSpPr>
          <p:nvPr/>
        </p:nvSpPr>
        <p:spPr>
          <a:xfrm>
            <a:off x="234887" y="386867"/>
            <a:ext cx="7017311" cy="818785"/>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FPN project methods in one slide </a:t>
            </a:r>
          </a:p>
        </p:txBody>
      </p:sp>
      <p:pic>
        <p:nvPicPr>
          <p:cNvPr id="3" name="Picture 2">
            <a:extLst>
              <a:ext uri="{FF2B5EF4-FFF2-40B4-BE49-F238E27FC236}">
                <a16:creationId xmlns:a16="http://schemas.microsoft.com/office/drawing/2014/main" id="{666175E3-DA08-4D6F-94D8-9BC78633C260}"/>
              </a:ext>
            </a:extLst>
          </p:cNvPr>
          <p:cNvPicPr>
            <a:picLocks noChangeAspect="1"/>
          </p:cNvPicPr>
          <p:nvPr/>
        </p:nvPicPr>
        <p:blipFill rotWithShape="1">
          <a:blip r:embed="rId6"/>
          <a:srcRect b="10004"/>
          <a:stretch/>
        </p:blipFill>
        <p:spPr>
          <a:xfrm>
            <a:off x="7087566" y="3795424"/>
            <a:ext cx="2679413" cy="982409"/>
          </a:xfrm>
          <a:prstGeom prst="rect">
            <a:avLst/>
          </a:prstGeom>
        </p:spPr>
      </p:pic>
      <p:grpSp>
        <p:nvGrpSpPr>
          <p:cNvPr id="12" name="Group 11">
            <a:extLst>
              <a:ext uri="{FF2B5EF4-FFF2-40B4-BE49-F238E27FC236}">
                <a16:creationId xmlns:a16="http://schemas.microsoft.com/office/drawing/2014/main" id="{8352C4CB-C933-4CCF-8C9D-411AAB9DB1EF}"/>
              </a:ext>
            </a:extLst>
          </p:cNvPr>
          <p:cNvGrpSpPr/>
          <p:nvPr/>
        </p:nvGrpSpPr>
        <p:grpSpPr>
          <a:xfrm>
            <a:off x="7130374" y="5993667"/>
            <a:ext cx="2985067" cy="707065"/>
            <a:chOff x="7208087" y="5649615"/>
            <a:chExt cx="4450211" cy="1077805"/>
          </a:xfrm>
        </p:grpSpPr>
        <p:pic>
          <p:nvPicPr>
            <p:cNvPr id="9" name="Picture 8">
              <a:extLst>
                <a:ext uri="{FF2B5EF4-FFF2-40B4-BE49-F238E27FC236}">
                  <a16:creationId xmlns:a16="http://schemas.microsoft.com/office/drawing/2014/main" id="{90034821-2385-4863-A99E-623BBA927BE0}"/>
                </a:ext>
              </a:extLst>
            </p:cNvPr>
            <p:cNvPicPr>
              <a:picLocks noChangeAspect="1"/>
            </p:cNvPicPr>
            <p:nvPr/>
          </p:nvPicPr>
          <p:blipFill rotWithShape="1">
            <a:blip r:embed="rId7"/>
            <a:srcRect t="-1" b="9102"/>
            <a:stretch/>
          </p:blipFill>
          <p:spPr>
            <a:xfrm>
              <a:off x="7208087" y="6043966"/>
              <a:ext cx="4450211" cy="683454"/>
            </a:xfrm>
            <a:prstGeom prst="rect">
              <a:avLst/>
            </a:prstGeom>
          </p:spPr>
        </p:pic>
        <p:pic>
          <p:nvPicPr>
            <p:cNvPr id="10" name="Picture 9">
              <a:extLst>
                <a:ext uri="{FF2B5EF4-FFF2-40B4-BE49-F238E27FC236}">
                  <a16:creationId xmlns:a16="http://schemas.microsoft.com/office/drawing/2014/main" id="{FEC5C48E-03E2-441D-AFF9-9EBB2FADA401}"/>
                </a:ext>
              </a:extLst>
            </p:cNvPr>
            <p:cNvPicPr>
              <a:picLocks noChangeAspect="1"/>
            </p:cNvPicPr>
            <p:nvPr/>
          </p:nvPicPr>
          <p:blipFill rotWithShape="1">
            <a:blip r:embed="rId8"/>
            <a:srcRect l="2448" t="2712" r="50000" b="86500"/>
            <a:stretch/>
          </p:blipFill>
          <p:spPr>
            <a:xfrm>
              <a:off x="7208087" y="5649615"/>
              <a:ext cx="1445599" cy="440362"/>
            </a:xfrm>
            <a:prstGeom prst="rect">
              <a:avLst/>
            </a:prstGeom>
          </p:spPr>
        </p:pic>
      </p:grpSp>
      <p:sp>
        <p:nvSpPr>
          <p:cNvPr id="26" name="TextBox 25">
            <a:extLst>
              <a:ext uri="{FF2B5EF4-FFF2-40B4-BE49-F238E27FC236}">
                <a16:creationId xmlns:a16="http://schemas.microsoft.com/office/drawing/2014/main" id="{61F41BBA-A78F-4A03-A0EF-49BA86DFBB45}"/>
              </a:ext>
            </a:extLst>
          </p:cNvPr>
          <p:cNvSpPr txBox="1"/>
          <p:nvPr/>
        </p:nvSpPr>
        <p:spPr>
          <a:xfrm>
            <a:off x="481188" y="3013962"/>
            <a:ext cx="4698811" cy="441339"/>
          </a:xfrm>
          <a:prstGeom prst="rect">
            <a:avLst/>
          </a:prstGeom>
          <a:noFill/>
        </p:spPr>
        <p:txBody>
          <a:bodyPr wrap="square">
            <a:spAutoFit/>
          </a:bodyPr>
          <a:lstStyle/>
          <a:p>
            <a:pPr>
              <a:lnSpc>
                <a:spcPct val="80000"/>
              </a:lnSpc>
            </a:pPr>
            <a:r>
              <a:rPr lang="en-US" sz="1400" i="1" kern="0" dirty="0">
                <a:solidFill>
                  <a:schemeClr val="accent2">
                    <a:lumMod val="75000"/>
                  </a:schemeClr>
                </a:solidFill>
              </a:rPr>
              <a:t>For actual food choice among affordable options, observed demand systems often displace healthy items with other foods</a:t>
            </a:r>
            <a:endParaRPr lang="en-US" sz="1400" dirty="0">
              <a:solidFill>
                <a:schemeClr val="accent2">
                  <a:lumMod val="75000"/>
                </a:schemeClr>
              </a:solidFill>
            </a:endParaRPr>
          </a:p>
        </p:txBody>
      </p:sp>
      <p:sp>
        <p:nvSpPr>
          <p:cNvPr id="2" name="TextBox 1">
            <a:extLst>
              <a:ext uri="{FF2B5EF4-FFF2-40B4-BE49-F238E27FC236}">
                <a16:creationId xmlns:a16="http://schemas.microsoft.com/office/drawing/2014/main" id="{9FBAF047-5562-C05E-7237-C16FCC11546B}"/>
              </a:ext>
            </a:extLst>
          </p:cNvPr>
          <p:cNvSpPr txBox="1"/>
          <p:nvPr/>
        </p:nvSpPr>
        <p:spPr>
          <a:xfrm>
            <a:off x="865543" y="3473293"/>
            <a:ext cx="4334495" cy="613694"/>
          </a:xfrm>
          <a:prstGeom prst="rect">
            <a:avLst/>
          </a:prstGeom>
          <a:noFill/>
        </p:spPr>
        <p:txBody>
          <a:bodyPr wrap="square">
            <a:spAutoFit/>
          </a:bodyPr>
          <a:lstStyle/>
          <a:p>
            <a:pPr>
              <a:lnSpc>
                <a:spcPct val="80000"/>
              </a:lnSpc>
            </a:pPr>
            <a:r>
              <a:rPr lang="en-US" sz="1400" i="1" kern="0" dirty="0">
                <a:solidFill>
                  <a:srgbClr val="10180A"/>
                </a:solidFill>
              </a:rPr>
              <a:t>For SOFI 2022, the updated standard for the </a:t>
            </a:r>
            <a:br>
              <a:rPr lang="en-US" sz="1400" i="1" kern="0" dirty="0">
                <a:solidFill>
                  <a:srgbClr val="10180A"/>
                </a:solidFill>
              </a:rPr>
            </a:br>
            <a:r>
              <a:rPr lang="en-US" sz="1400" i="1" kern="0" dirty="0">
                <a:solidFill>
                  <a:srgbClr val="10180A"/>
                </a:solidFill>
              </a:rPr>
              <a:t>Cost of a Healthy Diet (</a:t>
            </a:r>
            <a:r>
              <a:rPr lang="en-US" sz="1400" i="1" kern="0" dirty="0" err="1">
                <a:solidFill>
                  <a:srgbClr val="10180A"/>
                </a:solidFill>
              </a:rPr>
              <a:t>CoHD</a:t>
            </a:r>
            <a:r>
              <a:rPr lang="en-US" sz="1400" i="1" kern="0" dirty="0">
                <a:solidFill>
                  <a:srgbClr val="10180A"/>
                </a:solidFill>
              </a:rPr>
              <a:t>) is a “</a:t>
            </a:r>
            <a:r>
              <a:rPr lang="en-US" sz="1400" b="1" i="1" kern="0" dirty="0">
                <a:solidFill>
                  <a:srgbClr val="10180A"/>
                </a:solidFill>
              </a:rPr>
              <a:t>Healthy Diet Basket”</a:t>
            </a:r>
            <a:r>
              <a:rPr lang="en-US" sz="1400" i="1" kern="0" dirty="0">
                <a:solidFill>
                  <a:srgbClr val="10180A"/>
                </a:solidFill>
              </a:rPr>
              <a:t> of 11 items in 6 food groups</a:t>
            </a:r>
            <a:endParaRPr lang="en-US" sz="1400" dirty="0">
              <a:solidFill>
                <a:srgbClr val="10180A"/>
              </a:solidFill>
            </a:endParaRPr>
          </a:p>
        </p:txBody>
      </p:sp>
      <p:sp>
        <p:nvSpPr>
          <p:cNvPr id="13" name="TextBox 12">
            <a:extLst>
              <a:ext uri="{FF2B5EF4-FFF2-40B4-BE49-F238E27FC236}">
                <a16:creationId xmlns:a16="http://schemas.microsoft.com/office/drawing/2014/main" id="{FE78AF47-B6A0-F10B-28F1-EB0B318A0474}"/>
              </a:ext>
            </a:extLst>
          </p:cNvPr>
          <p:cNvSpPr txBox="1"/>
          <p:nvPr/>
        </p:nvSpPr>
        <p:spPr>
          <a:xfrm>
            <a:off x="1366214" y="4428257"/>
            <a:ext cx="2961648" cy="441339"/>
          </a:xfrm>
          <a:prstGeom prst="rect">
            <a:avLst/>
          </a:prstGeom>
          <a:noFill/>
        </p:spPr>
        <p:txBody>
          <a:bodyPr wrap="square">
            <a:spAutoFit/>
          </a:bodyPr>
          <a:lstStyle/>
          <a:p>
            <a:pPr>
              <a:lnSpc>
                <a:spcPct val="80000"/>
              </a:lnSpc>
            </a:pPr>
            <a:r>
              <a:rPr lang="en-US" sz="1400" i="1" kern="0" dirty="0">
                <a:solidFill>
                  <a:schemeClr val="accent6">
                    <a:lumMod val="50000"/>
                  </a:schemeClr>
                </a:solidFill>
              </a:rPr>
              <a:t>Our AJAE 2018 article introduced a Cost of Diet Diversity (</a:t>
            </a:r>
            <a:r>
              <a:rPr lang="en-US" sz="1400" i="1" kern="0" dirty="0" err="1">
                <a:solidFill>
                  <a:schemeClr val="accent6">
                    <a:lumMod val="50000"/>
                  </a:schemeClr>
                </a:solidFill>
              </a:rPr>
              <a:t>CoDD</a:t>
            </a:r>
            <a:r>
              <a:rPr lang="en-US" sz="1400" i="1" kern="0" dirty="0">
                <a:solidFill>
                  <a:schemeClr val="accent6">
                    <a:lumMod val="50000"/>
                  </a:schemeClr>
                </a:solidFill>
              </a:rPr>
              <a:t>) metric</a:t>
            </a:r>
            <a:endParaRPr lang="en-US" sz="1400" dirty="0">
              <a:solidFill>
                <a:schemeClr val="accent6">
                  <a:lumMod val="50000"/>
                </a:schemeClr>
              </a:solidFill>
            </a:endParaRPr>
          </a:p>
        </p:txBody>
      </p:sp>
      <p:sp>
        <p:nvSpPr>
          <p:cNvPr id="19" name="TextBox 18">
            <a:extLst>
              <a:ext uri="{FF2B5EF4-FFF2-40B4-BE49-F238E27FC236}">
                <a16:creationId xmlns:a16="http://schemas.microsoft.com/office/drawing/2014/main" id="{D40A0285-1F54-73F9-F350-6ABC477766BD}"/>
              </a:ext>
            </a:extLst>
          </p:cNvPr>
          <p:cNvSpPr txBox="1"/>
          <p:nvPr/>
        </p:nvSpPr>
        <p:spPr>
          <a:xfrm>
            <a:off x="1007528" y="4036800"/>
            <a:ext cx="3385993" cy="441339"/>
          </a:xfrm>
          <a:prstGeom prst="rect">
            <a:avLst/>
          </a:prstGeom>
          <a:noFill/>
        </p:spPr>
        <p:txBody>
          <a:bodyPr wrap="square">
            <a:spAutoFit/>
          </a:bodyPr>
          <a:lstStyle/>
          <a:p>
            <a:pPr>
              <a:lnSpc>
                <a:spcPct val="80000"/>
              </a:lnSpc>
            </a:pPr>
            <a:r>
              <a:rPr lang="en-US" sz="1400" i="1" kern="0" dirty="0">
                <a:solidFill>
                  <a:srgbClr val="233616"/>
                </a:solidFill>
              </a:rPr>
              <a:t>For SOFI 2020, we used dietary guidelines for the Cost of Recommended Diets (CoRD)</a:t>
            </a:r>
            <a:endParaRPr lang="en-US" sz="1400" dirty="0">
              <a:solidFill>
                <a:srgbClr val="233616"/>
              </a:solidFill>
            </a:endParaRPr>
          </a:p>
        </p:txBody>
      </p:sp>
      <p:pic>
        <p:nvPicPr>
          <p:cNvPr id="23" name="Picture 22">
            <a:extLst>
              <a:ext uri="{FF2B5EF4-FFF2-40B4-BE49-F238E27FC236}">
                <a16:creationId xmlns:a16="http://schemas.microsoft.com/office/drawing/2014/main" id="{492057B1-0B16-4E48-AB8D-699F25D06ACD}"/>
              </a:ext>
            </a:extLst>
          </p:cNvPr>
          <p:cNvPicPr>
            <a:picLocks noChangeAspect="1"/>
          </p:cNvPicPr>
          <p:nvPr/>
        </p:nvPicPr>
        <p:blipFill>
          <a:blip r:embed="rId9"/>
          <a:stretch>
            <a:fillRect/>
          </a:stretch>
        </p:blipFill>
        <p:spPr>
          <a:xfrm>
            <a:off x="9817527" y="4830579"/>
            <a:ext cx="2081127" cy="1432407"/>
          </a:xfrm>
          <a:prstGeom prst="rect">
            <a:avLst/>
          </a:prstGeom>
        </p:spPr>
      </p:pic>
      <p:pic>
        <p:nvPicPr>
          <p:cNvPr id="32" name="Picture 31">
            <a:extLst>
              <a:ext uri="{FF2B5EF4-FFF2-40B4-BE49-F238E27FC236}">
                <a16:creationId xmlns:a16="http://schemas.microsoft.com/office/drawing/2014/main" id="{6237871A-6B66-9849-78E8-AB91B7B9EA0E}"/>
              </a:ext>
            </a:extLst>
          </p:cNvPr>
          <p:cNvPicPr>
            <a:picLocks noChangeAspect="1"/>
          </p:cNvPicPr>
          <p:nvPr/>
        </p:nvPicPr>
        <p:blipFill rotWithShape="1">
          <a:blip r:embed="rId10"/>
          <a:srcRect r="13084"/>
          <a:stretch/>
        </p:blipFill>
        <p:spPr>
          <a:xfrm>
            <a:off x="7096342" y="2294277"/>
            <a:ext cx="2854799" cy="1226819"/>
          </a:xfrm>
          <a:prstGeom prst="rect">
            <a:avLst/>
          </a:prstGeom>
        </p:spPr>
      </p:pic>
      <p:pic>
        <p:nvPicPr>
          <p:cNvPr id="27" name="Picture 26">
            <a:extLst>
              <a:ext uri="{FF2B5EF4-FFF2-40B4-BE49-F238E27FC236}">
                <a16:creationId xmlns:a16="http://schemas.microsoft.com/office/drawing/2014/main" id="{09ACEF9C-7EC7-4E32-BF27-A40A18D3DA46}"/>
              </a:ext>
            </a:extLst>
          </p:cNvPr>
          <p:cNvPicPr>
            <a:picLocks noChangeAspect="1"/>
          </p:cNvPicPr>
          <p:nvPr/>
        </p:nvPicPr>
        <p:blipFill>
          <a:blip r:embed="rId11"/>
          <a:stretch>
            <a:fillRect/>
          </a:stretch>
        </p:blipFill>
        <p:spPr>
          <a:xfrm>
            <a:off x="9767097" y="3202365"/>
            <a:ext cx="2402098" cy="1211988"/>
          </a:xfrm>
          <a:prstGeom prst="rect">
            <a:avLst/>
          </a:prstGeom>
        </p:spPr>
      </p:pic>
      <p:sp>
        <p:nvSpPr>
          <p:cNvPr id="35" name="TextBox 34">
            <a:extLst>
              <a:ext uri="{FF2B5EF4-FFF2-40B4-BE49-F238E27FC236}">
                <a16:creationId xmlns:a16="http://schemas.microsoft.com/office/drawing/2014/main" id="{4E7350BD-16C2-7915-1086-751D50222134}"/>
              </a:ext>
            </a:extLst>
          </p:cNvPr>
          <p:cNvSpPr txBox="1"/>
          <p:nvPr/>
        </p:nvSpPr>
        <p:spPr>
          <a:xfrm>
            <a:off x="1384339" y="4794984"/>
            <a:ext cx="1686119" cy="441339"/>
          </a:xfrm>
          <a:prstGeom prst="rect">
            <a:avLst/>
          </a:prstGeom>
          <a:noFill/>
        </p:spPr>
        <p:txBody>
          <a:bodyPr wrap="square">
            <a:spAutoFit/>
          </a:bodyPr>
          <a:lstStyle/>
          <a:p>
            <a:pPr>
              <a:lnSpc>
                <a:spcPct val="80000"/>
              </a:lnSpc>
            </a:pPr>
            <a:r>
              <a:rPr lang="en-US" sz="1400" i="1" kern="0" dirty="0">
                <a:solidFill>
                  <a:schemeClr val="accent6">
                    <a:lumMod val="50000"/>
                  </a:schemeClr>
                </a:solidFill>
              </a:rPr>
              <a:t>for comparison to cost of nutrients</a:t>
            </a:r>
            <a:endParaRPr lang="en-US" sz="1400" dirty="0">
              <a:solidFill>
                <a:schemeClr val="accent6">
                  <a:lumMod val="50000"/>
                </a:schemeClr>
              </a:solidFill>
            </a:endParaRPr>
          </a:p>
        </p:txBody>
      </p:sp>
      <p:grpSp>
        <p:nvGrpSpPr>
          <p:cNvPr id="40" name="Group 39">
            <a:extLst>
              <a:ext uri="{FF2B5EF4-FFF2-40B4-BE49-F238E27FC236}">
                <a16:creationId xmlns:a16="http://schemas.microsoft.com/office/drawing/2014/main" id="{45D4D184-285C-0196-3CBE-ADEA3C7DFD39}"/>
              </a:ext>
            </a:extLst>
          </p:cNvPr>
          <p:cNvGrpSpPr/>
          <p:nvPr/>
        </p:nvGrpSpPr>
        <p:grpSpPr>
          <a:xfrm>
            <a:off x="9515775" y="2111931"/>
            <a:ext cx="2337457" cy="685076"/>
            <a:chOff x="9745139" y="2536581"/>
            <a:chExt cx="2337457" cy="685076"/>
          </a:xfrm>
        </p:grpSpPr>
        <p:pic>
          <p:nvPicPr>
            <p:cNvPr id="29" name="Picture 28">
              <a:extLst>
                <a:ext uri="{FF2B5EF4-FFF2-40B4-BE49-F238E27FC236}">
                  <a16:creationId xmlns:a16="http://schemas.microsoft.com/office/drawing/2014/main" id="{D614E497-589D-50B7-20CA-0DF49FE5C124}"/>
                </a:ext>
              </a:extLst>
            </p:cNvPr>
            <p:cNvPicPr>
              <a:picLocks noChangeAspect="1"/>
            </p:cNvPicPr>
            <p:nvPr/>
          </p:nvPicPr>
          <p:blipFill rotWithShape="1">
            <a:blip r:embed="rId12"/>
            <a:srcRect t="1" r="20174" b="1597"/>
            <a:stretch/>
          </p:blipFill>
          <p:spPr>
            <a:xfrm>
              <a:off x="9745139" y="2536581"/>
              <a:ext cx="652304" cy="530115"/>
            </a:xfrm>
            <a:prstGeom prst="rect">
              <a:avLst/>
            </a:prstGeom>
          </p:spPr>
        </p:pic>
        <p:pic>
          <p:nvPicPr>
            <p:cNvPr id="37" name="Picture 36">
              <a:extLst>
                <a:ext uri="{FF2B5EF4-FFF2-40B4-BE49-F238E27FC236}">
                  <a16:creationId xmlns:a16="http://schemas.microsoft.com/office/drawing/2014/main" id="{8C034A3E-25B0-C0A3-5A79-CF218D06EAA1}"/>
                </a:ext>
              </a:extLst>
            </p:cNvPr>
            <p:cNvPicPr>
              <a:picLocks noChangeAspect="1"/>
            </p:cNvPicPr>
            <p:nvPr/>
          </p:nvPicPr>
          <p:blipFill>
            <a:blip r:embed="rId13"/>
            <a:stretch>
              <a:fillRect/>
            </a:stretch>
          </p:blipFill>
          <p:spPr>
            <a:xfrm>
              <a:off x="10383721" y="2543352"/>
              <a:ext cx="1698875" cy="530116"/>
            </a:xfrm>
            <a:prstGeom prst="rect">
              <a:avLst/>
            </a:prstGeom>
          </p:spPr>
        </p:pic>
        <p:pic>
          <p:nvPicPr>
            <p:cNvPr id="39" name="Picture 38">
              <a:extLst>
                <a:ext uri="{FF2B5EF4-FFF2-40B4-BE49-F238E27FC236}">
                  <a16:creationId xmlns:a16="http://schemas.microsoft.com/office/drawing/2014/main" id="{9FE662C9-4DE1-C920-1EBF-BFF46F6C19FA}"/>
                </a:ext>
              </a:extLst>
            </p:cNvPr>
            <p:cNvPicPr>
              <a:picLocks noChangeAspect="1"/>
            </p:cNvPicPr>
            <p:nvPr/>
          </p:nvPicPr>
          <p:blipFill>
            <a:blip r:embed="rId14"/>
            <a:stretch>
              <a:fillRect/>
            </a:stretch>
          </p:blipFill>
          <p:spPr>
            <a:xfrm>
              <a:off x="9789902" y="3082371"/>
              <a:ext cx="2264684" cy="139286"/>
            </a:xfrm>
            <a:prstGeom prst="rect">
              <a:avLst/>
            </a:prstGeom>
          </p:spPr>
        </p:pic>
      </p:grpSp>
      <p:sp>
        <p:nvSpPr>
          <p:cNvPr id="25" name="Title 1">
            <a:extLst>
              <a:ext uri="{FF2B5EF4-FFF2-40B4-BE49-F238E27FC236}">
                <a16:creationId xmlns:a16="http://schemas.microsoft.com/office/drawing/2014/main" id="{2D056A66-65C4-442D-AB5D-177685405CCE}"/>
              </a:ext>
            </a:extLst>
          </p:cNvPr>
          <p:cNvSpPr txBox="1">
            <a:spLocks/>
          </p:cNvSpPr>
          <p:nvPr/>
        </p:nvSpPr>
        <p:spPr>
          <a:xfrm>
            <a:off x="157899" y="1237518"/>
            <a:ext cx="8471244" cy="161802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r>
              <a:rPr lang="en-US" sz="2400" b="1" dirty="0">
                <a:latin typeface="+mn-lt"/>
              </a:rPr>
              <a:t>We use least-cost diets as a new kind of food price index,</a:t>
            </a:r>
            <a:br>
              <a:rPr lang="en-US" sz="2400" b="1" dirty="0">
                <a:latin typeface="+mn-lt"/>
              </a:rPr>
            </a:br>
            <a:r>
              <a:rPr lang="en-US" sz="2400" b="1" dirty="0">
                <a:latin typeface="+mn-lt"/>
              </a:rPr>
              <a:t>counting the cost of food as an input to health</a:t>
            </a:r>
          </a:p>
          <a:p>
            <a:pPr indent="109538" algn="l">
              <a:lnSpc>
                <a:spcPct val="80000"/>
              </a:lnSpc>
              <a:spcBef>
                <a:spcPts val="400"/>
              </a:spcBef>
            </a:pPr>
            <a:r>
              <a:rPr lang="en-US" sz="1800" dirty="0">
                <a:latin typeface="+mn-lt"/>
              </a:rPr>
              <a:t>Both nutrients and food groups are important for healthy diets</a:t>
            </a:r>
          </a:p>
          <a:p>
            <a:pPr indent="109538" algn="l">
              <a:lnSpc>
                <a:spcPct val="80000"/>
              </a:lnSpc>
              <a:spcBef>
                <a:spcPts val="400"/>
              </a:spcBef>
            </a:pPr>
            <a:r>
              <a:rPr lang="en-US" sz="1800" dirty="0">
                <a:latin typeface="+mn-lt"/>
              </a:rPr>
              <a:t>Results help guide policies and programs by</a:t>
            </a:r>
          </a:p>
          <a:p>
            <a:pPr indent="109538" algn="l">
              <a:lnSpc>
                <a:spcPct val="80000"/>
              </a:lnSpc>
            </a:pPr>
            <a:r>
              <a:rPr lang="en-US" sz="1800" dirty="0">
                <a:latin typeface="+mn-lt"/>
              </a:rPr>
              <a:t> -- distinguishing unaffordability from other barriers to healthy eating</a:t>
            </a:r>
          </a:p>
          <a:p>
            <a:pPr indent="109538" algn="l">
              <a:lnSpc>
                <a:spcPct val="80000"/>
              </a:lnSpc>
            </a:pPr>
            <a:r>
              <a:rPr lang="en-US" sz="1800" dirty="0">
                <a:latin typeface="+mn-lt"/>
              </a:rPr>
              <a:t> -- guiding intervention to universal access via lower costs and safety nets</a:t>
            </a:r>
            <a:endParaRPr lang="en-US" sz="1800" i="1" dirty="0">
              <a:latin typeface="+mn-lt"/>
            </a:endParaRPr>
          </a:p>
        </p:txBody>
      </p:sp>
      <p:pic>
        <p:nvPicPr>
          <p:cNvPr id="4" name="Picture 3">
            <a:extLst>
              <a:ext uri="{FF2B5EF4-FFF2-40B4-BE49-F238E27FC236}">
                <a16:creationId xmlns:a16="http://schemas.microsoft.com/office/drawing/2014/main" id="{4BE7EAC3-425A-9FBD-050F-AED1C8407112}"/>
              </a:ext>
            </a:extLst>
          </p:cNvPr>
          <p:cNvPicPr>
            <a:picLocks noChangeAspect="1"/>
          </p:cNvPicPr>
          <p:nvPr/>
        </p:nvPicPr>
        <p:blipFill rotWithShape="1">
          <a:blip r:embed="rId15"/>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19374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3" end="3"/>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5">
                                            <p:txEl>
                                              <p:pRg st="4" end="4"/>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rgbClr val="C0C0C0"/>
                                      </p:to>
                                    </p:animClr>
                                  </p:sub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nimClr clrSpc="rgb" dir="cw">
                                      <p:cBhvr override="childStyle">
                                        <p:cTn dur="1" fill="hold" display="0" masterRel="nextClick" afterEffect="1"/>
                                        <p:tgtEl>
                                          <p:spTgt spid="35"/>
                                        </p:tgtEl>
                                        <p:attrNameLst>
                                          <p:attrName>ppt_c</p:attrName>
                                        </p:attrNameLst>
                                      </p:cBhvr>
                                      <p:to>
                                        <a:srgbClr val="C0C0C0"/>
                                      </p:to>
                                    </p:animClr>
                                  </p:sub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nimClr clrSpc="rgb" dir="cw">
                                      <p:cBhvr override="childStyle">
                                        <p:cTn dur="1" fill="hold" display="0" masterRel="nextClick" afterEffect="1"/>
                                        <p:tgtEl>
                                          <p:spTgt spid="19"/>
                                        </p:tgtEl>
                                        <p:attrNameLst>
                                          <p:attrName>ppt_c</p:attrName>
                                        </p:attrNameLst>
                                      </p:cBhvr>
                                      <p:to>
                                        <a:srgbClr val="C0C0C0"/>
                                      </p:to>
                                    </p:animClr>
                                  </p:sub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6" grpId="0"/>
      <p:bldP spid="2" grpId="0"/>
      <p:bldP spid="13" grpId="0"/>
      <p:bldP spid="19"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5">
            <a:extLst>
              <a:ext uri="{FF2B5EF4-FFF2-40B4-BE49-F238E27FC236}">
                <a16:creationId xmlns:a16="http://schemas.microsoft.com/office/drawing/2014/main" id="{376012E3-4D38-4062-B7D2-72A608FD3C94}"/>
              </a:ext>
            </a:extLst>
          </p:cNvPr>
          <p:cNvSpPr txBox="1">
            <a:spLocks/>
          </p:cNvSpPr>
          <p:nvPr/>
        </p:nvSpPr>
        <p:spPr bwMode="auto">
          <a:xfrm>
            <a:off x="330633" y="1792107"/>
            <a:ext cx="9262320" cy="25229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Use national dietary guidelines, in terms of food groups</a:t>
            </a:r>
          </a:p>
          <a:p>
            <a:pPr marL="568354" lvl="1" indent="-168284">
              <a:spcBef>
                <a:spcPts val="0"/>
              </a:spcBef>
              <a:spcAft>
                <a:spcPts val="0"/>
              </a:spcAft>
            </a:pPr>
            <a:r>
              <a:rPr lang="en-US" sz="1800" kern="0" dirty="0"/>
              <a:t>Meet target quantities of each food group needed for a healthy diet</a:t>
            </a:r>
          </a:p>
          <a:p>
            <a:pPr marL="568354" lvl="1" indent="-168284">
              <a:spcBef>
                <a:spcPts val="0"/>
              </a:spcBef>
              <a:spcAft>
                <a:spcPts val="0"/>
              </a:spcAft>
            </a:pPr>
            <a:r>
              <a:rPr lang="en-US" sz="1800" kern="0" dirty="0"/>
              <a:t>Allow substitution within energy balance, by converting volume and weight to calories</a:t>
            </a:r>
            <a:endParaRPr lang="en-US" sz="2400" b="1" kern="0" dirty="0">
              <a:latin typeface="+mn-lt"/>
            </a:endParaRPr>
          </a:p>
          <a:p>
            <a:pPr marL="0" indent="0">
              <a:spcBef>
                <a:spcPts val="0"/>
              </a:spcBef>
              <a:spcAft>
                <a:spcPts val="0"/>
              </a:spcAft>
              <a:buNone/>
            </a:pPr>
            <a:r>
              <a:rPr lang="en-US" sz="2400" b="1" kern="0" dirty="0">
                <a:latin typeface="+mn-lt"/>
              </a:rPr>
              <a:t>Guidelines differ in details, but food group requirements are similar</a:t>
            </a:r>
          </a:p>
          <a:p>
            <a:pPr marL="568354" lvl="1" indent="-168284">
              <a:spcBef>
                <a:spcPts val="0"/>
              </a:spcBef>
              <a:spcAft>
                <a:spcPts val="0"/>
              </a:spcAft>
            </a:pPr>
            <a:r>
              <a:rPr lang="en-US" sz="1800" kern="0" dirty="0"/>
              <a:t>For SOFI 2020, used median cost of meeting 10 quantified guidelines from all UN regions</a:t>
            </a:r>
          </a:p>
          <a:p>
            <a:pPr marL="568354" lvl="1" indent="-168284">
              <a:spcBef>
                <a:spcPts val="0"/>
              </a:spcBef>
              <a:spcAft>
                <a:spcPts val="0"/>
              </a:spcAft>
            </a:pPr>
            <a:r>
              <a:rPr lang="en-US" sz="1800" kern="0" dirty="0"/>
              <a:t>Now we use a single Healthy Diet Basket derived from 31 guidelines with food guides</a:t>
            </a:r>
          </a:p>
          <a:p>
            <a:pPr marL="568354" lvl="1" indent="-168284">
              <a:spcBef>
                <a:spcPts val="0"/>
              </a:spcBef>
              <a:spcAft>
                <a:spcPts val="0"/>
              </a:spcAft>
            </a:pPr>
            <a:r>
              <a:rPr lang="en-US" sz="1800" kern="0" dirty="0"/>
              <a:t>Meeting targets for 6 food groups leads to nutrient-adequate diets within most guidelines</a:t>
            </a:r>
          </a:p>
          <a:p>
            <a:pPr marL="0" indent="0">
              <a:spcBef>
                <a:spcPts val="400"/>
              </a:spcBef>
              <a:spcAft>
                <a:spcPts val="0"/>
              </a:spcAft>
              <a:buNone/>
            </a:pPr>
            <a:endParaRPr lang="en-US" kern="0" dirty="0"/>
          </a:p>
        </p:txBody>
      </p:sp>
      <p:sp>
        <p:nvSpPr>
          <p:cNvPr id="15" name="Title 4">
            <a:extLst>
              <a:ext uri="{FF2B5EF4-FFF2-40B4-BE49-F238E27FC236}">
                <a16:creationId xmlns:a16="http://schemas.microsoft.com/office/drawing/2014/main" id="{C2DF152D-BDC9-4D32-93D7-6A94DC01DB42}"/>
              </a:ext>
            </a:extLst>
          </p:cNvPr>
          <p:cNvSpPr txBox="1">
            <a:spLocks/>
          </p:cNvSpPr>
          <p:nvPr/>
        </p:nvSpPr>
        <p:spPr>
          <a:xfrm>
            <a:off x="330633" y="310821"/>
            <a:ext cx="627559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How do we define healthy diets to measure their cost </a:t>
            </a:r>
          </a:p>
          <a:p>
            <a:pPr algn="l">
              <a:lnSpc>
                <a:spcPct val="70000"/>
              </a:lnSpc>
              <a:spcAft>
                <a:spcPts val="0"/>
              </a:spcAft>
              <a:defRPr/>
            </a:pPr>
            <a:r>
              <a:rPr lang="en-US" sz="3600" b="1" kern="0" dirty="0">
                <a:solidFill>
                  <a:srgbClr val="3083A7"/>
                </a:solidFill>
                <a:latin typeface="+mn-lt"/>
              </a:rPr>
              <a:t>and affordability?</a:t>
            </a:r>
          </a:p>
        </p:txBody>
      </p:sp>
      <p:graphicFrame>
        <p:nvGraphicFramePr>
          <p:cNvPr id="4" name="Table 3">
            <a:extLst>
              <a:ext uri="{FF2B5EF4-FFF2-40B4-BE49-F238E27FC236}">
                <a16:creationId xmlns:a16="http://schemas.microsoft.com/office/drawing/2014/main" id="{D77ABDBE-3B7D-4B02-B8C9-2D39C6325BEA}"/>
              </a:ext>
            </a:extLst>
          </p:cNvPr>
          <p:cNvGraphicFramePr>
            <a:graphicFrameLocks noGrp="1"/>
          </p:cNvGraphicFramePr>
          <p:nvPr>
            <p:extLst>
              <p:ext uri="{D42A27DB-BD31-4B8C-83A1-F6EECF244321}">
                <p14:modId xmlns:p14="http://schemas.microsoft.com/office/powerpoint/2010/main" val="3592907862"/>
              </p:ext>
            </p:extLst>
          </p:nvPr>
        </p:nvGraphicFramePr>
        <p:xfrm>
          <a:off x="610107" y="4352619"/>
          <a:ext cx="4351686" cy="2194560"/>
        </p:xfrm>
        <a:graphic>
          <a:graphicData uri="http://schemas.openxmlformats.org/drawingml/2006/table">
            <a:tbl>
              <a:tblPr firstRow="1" firstCol="1" bandRow="1">
                <a:tableStyleId>{5C22544A-7EE6-4342-B048-85BDC9FD1C3A}</a:tableStyleId>
              </a:tblPr>
              <a:tblGrid>
                <a:gridCol w="2236424">
                  <a:extLst>
                    <a:ext uri="{9D8B030D-6E8A-4147-A177-3AD203B41FA5}">
                      <a16:colId xmlns:a16="http://schemas.microsoft.com/office/drawing/2014/main" val="2028919652"/>
                    </a:ext>
                  </a:extLst>
                </a:gridCol>
                <a:gridCol w="939789">
                  <a:extLst>
                    <a:ext uri="{9D8B030D-6E8A-4147-A177-3AD203B41FA5}">
                      <a16:colId xmlns:a16="http://schemas.microsoft.com/office/drawing/2014/main" val="2678827187"/>
                    </a:ext>
                  </a:extLst>
                </a:gridCol>
                <a:gridCol w="1175473">
                  <a:extLst>
                    <a:ext uri="{9D8B030D-6E8A-4147-A177-3AD203B41FA5}">
                      <a16:colId xmlns:a16="http://schemas.microsoft.com/office/drawing/2014/main" val="590849929"/>
                    </a:ext>
                  </a:extLst>
                </a:gridCol>
              </a:tblGrid>
              <a:tr h="216487">
                <a:tc gridSpan="3">
                  <a:txBody>
                    <a:bodyPr/>
                    <a:lstStyle/>
                    <a:p>
                      <a:pPr marL="0" marR="0" algn="l">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Definition of the Healthy Diet Basket</a:t>
                      </a:r>
                    </a:p>
                  </a:txBody>
                  <a:tcPr marL="68580" marR="68580" marT="0" marB="0">
                    <a:noFill/>
                  </a:tcPr>
                </a:tc>
                <a:tc hMerge="1">
                  <a:txBody>
                    <a:bodyPr/>
                    <a:lstStyle/>
                    <a:p>
                      <a:pPr marL="0" marR="0" algn="l">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l">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36698278"/>
                  </a:ext>
                </a:extLst>
              </a:tr>
              <a:tr h="432974">
                <a:tc>
                  <a:txBody>
                    <a:bodyPr/>
                    <a:lstStyle/>
                    <a:p>
                      <a:pPr marL="0" marR="0" algn="l">
                        <a:spcBef>
                          <a:spcPts val="0"/>
                        </a:spcBef>
                        <a:spcAft>
                          <a:spcPts val="0"/>
                        </a:spcAft>
                      </a:pPr>
                      <a:endParaRPr lang="en-US" sz="1600" b="1" dirty="0">
                        <a:solidFill>
                          <a:schemeClr val="tx1"/>
                        </a:solidFill>
                        <a:effectLst/>
                        <a:latin typeface="+mn-lt"/>
                      </a:endParaRPr>
                    </a:p>
                    <a:p>
                      <a:pPr marL="0" marR="0" algn="l">
                        <a:spcBef>
                          <a:spcPts val="0"/>
                        </a:spcBef>
                        <a:spcAft>
                          <a:spcPts val="0"/>
                        </a:spcAft>
                      </a:pPr>
                      <a:r>
                        <a:rPr lang="en-US" sz="1600" b="1" dirty="0">
                          <a:solidFill>
                            <a:schemeClr val="tx1"/>
                          </a:solidFill>
                          <a:effectLst/>
                          <a:latin typeface="+mn-lt"/>
                        </a:rPr>
                        <a:t>Food group</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chemeClr val="tx1"/>
                          </a:solidFill>
                          <a:effectLst/>
                          <a:latin typeface="+mn-lt"/>
                        </a:rPr>
                        <a:t>Number of items</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chemeClr val="tx1"/>
                          </a:solidFill>
                          <a:effectLst/>
                          <a:latin typeface="+mn-lt"/>
                        </a:rPr>
                        <a:t>Total energy (kcal)</a:t>
                      </a:r>
                      <a:endParaRPr lang="en-US"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5689621"/>
                  </a:ext>
                </a:extLst>
              </a:tr>
              <a:tr h="216487">
                <a:tc>
                  <a:txBody>
                    <a:bodyPr/>
                    <a:lstStyle/>
                    <a:p>
                      <a:pPr marL="0" marR="0" algn="l">
                        <a:spcBef>
                          <a:spcPts val="0"/>
                        </a:spcBef>
                        <a:spcAft>
                          <a:spcPts val="0"/>
                        </a:spcAft>
                      </a:pPr>
                      <a:r>
                        <a:rPr lang="en-US" sz="1600" b="0" dirty="0">
                          <a:solidFill>
                            <a:schemeClr val="tx1"/>
                          </a:solidFill>
                          <a:effectLst/>
                          <a:latin typeface="+mn-lt"/>
                        </a:rPr>
                        <a:t>Starchy staples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marL="0" marR="0" algn="l">
                        <a:spcBef>
                          <a:spcPts val="0"/>
                        </a:spcBef>
                        <a:spcAft>
                          <a:spcPts val="0"/>
                        </a:spcAft>
                      </a:pPr>
                      <a:r>
                        <a:rPr lang="en-US" sz="1600" dirty="0">
                          <a:solidFill>
                            <a:schemeClr val="tx1"/>
                          </a:solidFill>
                          <a:effectLst/>
                          <a:latin typeface="+mn-lt"/>
                        </a:rPr>
                        <a:t>2</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marL="0" marR="0" algn="l">
                        <a:spcBef>
                          <a:spcPts val="0"/>
                        </a:spcBef>
                        <a:spcAft>
                          <a:spcPts val="0"/>
                        </a:spcAft>
                      </a:pPr>
                      <a:r>
                        <a:rPr lang="en-US" sz="1600" dirty="0">
                          <a:solidFill>
                            <a:schemeClr val="tx1"/>
                          </a:solidFill>
                          <a:effectLst/>
                          <a:latin typeface="+mn-lt"/>
                        </a:rPr>
                        <a:t>1,160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21335786"/>
                  </a:ext>
                </a:extLst>
              </a:tr>
              <a:tr h="216487">
                <a:tc>
                  <a:txBody>
                    <a:bodyPr/>
                    <a:lstStyle/>
                    <a:p>
                      <a:pPr marL="0" marR="0" algn="l">
                        <a:spcBef>
                          <a:spcPts val="0"/>
                        </a:spcBef>
                        <a:spcAft>
                          <a:spcPts val="0"/>
                        </a:spcAft>
                      </a:pPr>
                      <a:r>
                        <a:rPr lang="en-US" sz="1600" b="0" dirty="0">
                          <a:solidFill>
                            <a:schemeClr val="tx1"/>
                          </a:solidFill>
                          <a:effectLst/>
                          <a:latin typeface="+mn-lt"/>
                        </a:rPr>
                        <a:t>Vegetables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3</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   110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71290469"/>
                  </a:ext>
                </a:extLst>
              </a:tr>
              <a:tr h="216487">
                <a:tc>
                  <a:txBody>
                    <a:bodyPr/>
                    <a:lstStyle/>
                    <a:p>
                      <a:pPr marL="0" marR="0" algn="l">
                        <a:spcBef>
                          <a:spcPts val="0"/>
                        </a:spcBef>
                        <a:spcAft>
                          <a:spcPts val="0"/>
                        </a:spcAft>
                      </a:pPr>
                      <a:r>
                        <a:rPr lang="en-US" sz="1600" b="0" dirty="0">
                          <a:solidFill>
                            <a:schemeClr val="tx1"/>
                          </a:solidFill>
                          <a:effectLst/>
                          <a:latin typeface="+mn-lt"/>
                        </a:rPr>
                        <a:t>Fruits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2</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   160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89197855"/>
                  </a:ext>
                </a:extLst>
              </a:tr>
              <a:tr h="216487">
                <a:tc>
                  <a:txBody>
                    <a:bodyPr/>
                    <a:lstStyle/>
                    <a:p>
                      <a:pPr marL="0" marR="0" algn="l">
                        <a:spcBef>
                          <a:spcPts val="0"/>
                        </a:spcBef>
                        <a:spcAft>
                          <a:spcPts val="0"/>
                        </a:spcAft>
                      </a:pPr>
                      <a:r>
                        <a:rPr lang="en-US" sz="1600" b="0" dirty="0">
                          <a:solidFill>
                            <a:schemeClr val="tx1"/>
                          </a:solidFill>
                          <a:effectLst/>
                          <a:latin typeface="+mn-lt"/>
                        </a:rPr>
                        <a:t>Animal-source foods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a:solidFill>
                            <a:schemeClr val="tx1"/>
                          </a:solidFill>
                          <a:effectLst/>
                          <a:latin typeface="+mn-lt"/>
                        </a:rPr>
                        <a:t>2</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   300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98335481"/>
                  </a:ext>
                </a:extLst>
              </a:tr>
              <a:tr h="216487">
                <a:tc>
                  <a:txBody>
                    <a:bodyPr/>
                    <a:lstStyle/>
                    <a:p>
                      <a:pPr marL="0" marR="0" algn="l">
                        <a:spcBef>
                          <a:spcPts val="0"/>
                        </a:spcBef>
                        <a:spcAft>
                          <a:spcPts val="0"/>
                        </a:spcAft>
                      </a:pPr>
                      <a:r>
                        <a:rPr lang="en-US" sz="1600" b="0" dirty="0">
                          <a:solidFill>
                            <a:schemeClr val="tx1"/>
                          </a:solidFill>
                          <a:effectLst/>
                          <a:latin typeface="+mn-lt"/>
                        </a:rPr>
                        <a:t>Legumes, nuts &amp; seeds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a:solidFill>
                            <a:schemeClr val="tx1"/>
                          </a:solidFill>
                          <a:effectLst/>
                          <a:latin typeface="+mn-lt"/>
                        </a:rPr>
                        <a:t>1</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tc>
                  <a:txBody>
                    <a:bodyPr/>
                    <a:lstStyle/>
                    <a:p>
                      <a:pPr marL="0" marR="0" algn="l">
                        <a:spcBef>
                          <a:spcPts val="0"/>
                        </a:spcBef>
                        <a:spcAft>
                          <a:spcPts val="0"/>
                        </a:spcAft>
                      </a:pPr>
                      <a:r>
                        <a:rPr lang="en-US" sz="1600" dirty="0">
                          <a:solidFill>
                            <a:schemeClr val="tx1"/>
                          </a:solidFill>
                          <a:effectLst/>
                          <a:latin typeface="+mn-lt"/>
                        </a:rPr>
                        <a:t>   300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76027823"/>
                  </a:ext>
                </a:extLst>
              </a:tr>
              <a:tr h="216487">
                <a:tc>
                  <a:txBody>
                    <a:bodyPr/>
                    <a:lstStyle/>
                    <a:p>
                      <a:pPr marL="0" marR="0" algn="l">
                        <a:spcBef>
                          <a:spcPts val="0"/>
                        </a:spcBef>
                        <a:spcAft>
                          <a:spcPts val="0"/>
                        </a:spcAft>
                      </a:pPr>
                      <a:r>
                        <a:rPr lang="en-US" sz="1600" b="0" dirty="0">
                          <a:solidFill>
                            <a:schemeClr val="tx1"/>
                          </a:solidFill>
                          <a:effectLst/>
                          <a:latin typeface="+mn-lt"/>
                        </a:rPr>
                        <a:t>Oils and fats</a:t>
                      </a:r>
                      <a:endParaRPr lang="en-US" sz="1600" b="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solidFill>
                            <a:schemeClr val="tx1"/>
                          </a:solidFill>
                          <a:effectLst/>
                          <a:latin typeface="+mn-lt"/>
                        </a:rPr>
                        <a:t>1</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600" dirty="0">
                          <a:solidFill>
                            <a:schemeClr val="tx1"/>
                          </a:solidFill>
                          <a:effectLst/>
                          <a:latin typeface="+mn-lt"/>
                        </a:rPr>
                        <a:t>   300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243006"/>
                  </a:ext>
                </a:extLst>
              </a:tr>
            </a:tbl>
          </a:graphicData>
        </a:graphic>
      </p:graphicFrame>
      <p:graphicFrame>
        <p:nvGraphicFramePr>
          <p:cNvPr id="5" name="Table 4">
            <a:extLst>
              <a:ext uri="{FF2B5EF4-FFF2-40B4-BE49-F238E27FC236}">
                <a16:creationId xmlns:a16="http://schemas.microsoft.com/office/drawing/2014/main" id="{C4BDED88-D0CA-49B6-9906-0384E2134C91}"/>
              </a:ext>
            </a:extLst>
          </p:cNvPr>
          <p:cNvGraphicFramePr>
            <a:graphicFrameLocks noGrp="1"/>
          </p:cNvGraphicFramePr>
          <p:nvPr>
            <p:extLst>
              <p:ext uri="{D42A27DB-BD31-4B8C-83A1-F6EECF244321}">
                <p14:modId xmlns:p14="http://schemas.microsoft.com/office/powerpoint/2010/main" val="4036598602"/>
              </p:ext>
            </p:extLst>
          </p:nvPr>
        </p:nvGraphicFramePr>
        <p:xfrm>
          <a:off x="5012858" y="4108779"/>
          <a:ext cx="3279455" cy="2438400"/>
        </p:xfrm>
        <a:graphic>
          <a:graphicData uri="http://schemas.openxmlformats.org/drawingml/2006/table">
            <a:tbl>
              <a:tblPr firstRow="1" firstCol="1" bandRow="1">
                <a:tableStyleId>{5C22544A-7EE6-4342-B048-85BDC9FD1C3A}</a:tableStyleId>
              </a:tblPr>
              <a:tblGrid>
                <a:gridCol w="1859049">
                  <a:extLst>
                    <a:ext uri="{9D8B030D-6E8A-4147-A177-3AD203B41FA5}">
                      <a16:colId xmlns:a16="http://schemas.microsoft.com/office/drawing/2014/main" val="1275055488"/>
                    </a:ext>
                  </a:extLst>
                </a:gridCol>
                <a:gridCol w="1420406">
                  <a:extLst>
                    <a:ext uri="{9D8B030D-6E8A-4147-A177-3AD203B41FA5}">
                      <a16:colId xmlns:a16="http://schemas.microsoft.com/office/drawing/2014/main" val="2630759204"/>
                    </a:ext>
                  </a:extLst>
                </a:gridCol>
              </a:tblGrid>
              <a:tr h="432974">
                <a:tc gridSpan="2">
                  <a:txBody>
                    <a:bodyPr/>
                    <a:lstStyle/>
                    <a:p>
                      <a:pPr marL="0" marR="0" algn="l">
                        <a:spcBef>
                          <a:spcPts val="0"/>
                        </a:spcBef>
                        <a:spcAft>
                          <a:spcPts val="0"/>
                        </a:spcAft>
                      </a:pPr>
                      <a:endPar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Quantities of food in the healthy diet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l">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358519"/>
                  </a:ext>
                </a:extLst>
              </a:tr>
              <a:tr h="432974">
                <a:tc>
                  <a:txBody>
                    <a:bodyPr/>
                    <a:lstStyle/>
                    <a:p>
                      <a:pPr marL="0" marR="0" algn="l">
                        <a:spcBef>
                          <a:spcPts val="0"/>
                        </a:spcBef>
                        <a:spcAft>
                          <a:spcPts val="0"/>
                        </a:spcAft>
                      </a:pPr>
                      <a:r>
                        <a:rPr lang="en-US" sz="1600" b="0" i="1" dirty="0">
                          <a:solidFill>
                            <a:schemeClr val="bg1">
                              <a:lumMod val="65000"/>
                            </a:schemeClr>
                          </a:solidFill>
                          <a:effectLst/>
                          <a:latin typeface="+mn-lt"/>
                        </a:rPr>
                        <a:t>Typical weight </a:t>
                      </a:r>
                    </a:p>
                    <a:p>
                      <a:pPr marL="0" marR="0" algn="l">
                        <a:spcBef>
                          <a:spcPts val="0"/>
                        </a:spcBef>
                        <a:spcAft>
                          <a:spcPts val="0"/>
                        </a:spcAft>
                      </a:pPr>
                      <a:r>
                        <a:rPr lang="en-US" sz="1600" b="0" i="1" dirty="0">
                          <a:solidFill>
                            <a:schemeClr val="bg1">
                              <a:lumMod val="65000"/>
                            </a:schemeClr>
                          </a:solidFill>
                          <a:effectLst/>
                          <a:latin typeface="+mn-lt"/>
                        </a:rPr>
                        <a:t>(grams)</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rPr>
                        <a:t>Typical volume</a:t>
                      </a:r>
                    </a:p>
                    <a:p>
                      <a:pPr marL="0" marR="0" algn="l">
                        <a:spcBef>
                          <a:spcPts val="0"/>
                        </a:spcBef>
                        <a:spcAft>
                          <a:spcPts val="0"/>
                        </a:spcAft>
                      </a:pPr>
                      <a:r>
                        <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rPr>
                        <a:t>(plate share)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632002"/>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322g dry rice</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750669"/>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270-400g veg.</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7538580"/>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230-300g fruits</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3040063"/>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210g egg</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algn="l">
                        <a:spcBef>
                          <a:spcPts val="0"/>
                        </a:spcBef>
                        <a:spcAft>
                          <a:spcPts val="0"/>
                        </a:spcAft>
                      </a:pPr>
                      <a:r>
                        <a:rPr lang="en-US" sz="1600" i="1" dirty="0">
                          <a:solidFill>
                            <a:schemeClr val="bg1">
                              <a:lumMod val="65000"/>
                            </a:schemeClr>
                          </a:solidFill>
                          <a:effectLst/>
                          <a:latin typeface="+mn-lt"/>
                          <a:ea typeface="Times New Roman" panose="02020603050405020304" pitchFamily="18" charset="0"/>
                          <a:cs typeface="Times New Roman" panose="02020603050405020304" pitchFamily="18" charset="0"/>
                        </a:rPr>
                        <a:t>25%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433074"/>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85g dry bean</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l">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5137519"/>
                  </a:ext>
                </a:extLst>
              </a:tr>
              <a:tr h="216487">
                <a:tc>
                  <a:txBody>
                    <a:bodyPr/>
                    <a:lstStyle/>
                    <a:p>
                      <a:pPr marL="0" marR="0" algn="l">
                        <a:spcBef>
                          <a:spcPts val="0"/>
                        </a:spcBef>
                        <a:spcAft>
                          <a:spcPts val="0"/>
                        </a:spcAft>
                      </a:pPr>
                      <a:r>
                        <a:rPr lang="en-US" sz="1600" b="0" i="1" dirty="0">
                          <a:solidFill>
                            <a:schemeClr val="bg1">
                              <a:lumMod val="65000"/>
                            </a:schemeClr>
                          </a:solidFill>
                          <a:effectLst/>
                          <a:latin typeface="+mn-lt"/>
                        </a:rPr>
                        <a:t>34g oil</a:t>
                      </a:r>
                      <a:endParaRPr lang="en-US" sz="1600" b="0" i="1" dirty="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l">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742297"/>
                  </a:ext>
                </a:extLst>
              </a:tr>
            </a:tbl>
          </a:graphicData>
        </a:graphic>
      </p:graphicFrame>
      <p:grpSp>
        <p:nvGrpSpPr>
          <p:cNvPr id="8" name="Group 7">
            <a:extLst>
              <a:ext uri="{FF2B5EF4-FFF2-40B4-BE49-F238E27FC236}">
                <a16:creationId xmlns:a16="http://schemas.microsoft.com/office/drawing/2014/main" id="{AABD1811-569B-A12C-DECB-679D46ADDE0A}"/>
              </a:ext>
            </a:extLst>
          </p:cNvPr>
          <p:cNvGrpSpPr/>
          <p:nvPr/>
        </p:nvGrpSpPr>
        <p:grpSpPr>
          <a:xfrm>
            <a:off x="9540159" y="1735566"/>
            <a:ext cx="2316777" cy="4807119"/>
            <a:chOff x="9540159" y="1735566"/>
            <a:chExt cx="2316777" cy="4807119"/>
          </a:xfrm>
        </p:grpSpPr>
        <p:pic>
          <p:nvPicPr>
            <p:cNvPr id="11" name="Picture 10">
              <a:extLst>
                <a:ext uri="{FF2B5EF4-FFF2-40B4-BE49-F238E27FC236}">
                  <a16:creationId xmlns:a16="http://schemas.microsoft.com/office/drawing/2014/main" id="{63D55361-FF44-4E91-9337-3C3409DC2090}"/>
                </a:ext>
              </a:extLst>
            </p:cNvPr>
            <p:cNvPicPr>
              <a:picLocks noChangeAspect="1"/>
            </p:cNvPicPr>
            <p:nvPr/>
          </p:nvPicPr>
          <p:blipFill>
            <a:blip r:embed="rId3"/>
            <a:stretch>
              <a:fillRect/>
            </a:stretch>
          </p:blipFill>
          <p:spPr>
            <a:xfrm>
              <a:off x="10675546" y="1735566"/>
              <a:ext cx="1181390" cy="887698"/>
            </a:xfrm>
            <a:prstGeom prst="rect">
              <a:avLst/>
            </a:prstGeom>
          </p:spPr>
        </p:pic>
        <p:pic>
          <p:nvPicPr>
            <p:cNvPr id="20" name="Picture 19">
              <a:extLst>
                <a:ext uri="{FF2B5EF4-FFF2-40B4-BE49-F238E27FC236}">
                  <a16:creationId xmlns:a16="http://schemas.microsoft.com/office/drawing/2014/main" id="{E2085180-9EDF-4E6B-8787-067381EE1A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30184" y="2678406"/>
              <a:ext cx="880171" cy="836780"/>
            </a:xfrm>
            <a:prstGeom prst="rect">
              <a:avLst/>
            </a:prstGeom>
          </p:spPr>
        </p:pic>
        <p:pic>
          <p:nvPicPr>
            <p:cNvPr id="23" name="Picture 22">
              <a:extLst>
                <a:ext uri="{FF2B5EF4-FFF2-40B4-BE49-F238E27FC236}">
                  <a16:creationId xmlns:a16="http://schemas.microsoft.com/office/drawing/2014/main" id="{6E436067-1F79-421E-A774-E51D6B8C2852}"/>
                </a:ext>
              </a:extLst>
            </p:cNvPr>
            <p:cNvPicPr>
              <a:picLocks noChangeAspect="1"/>
            </p:cNvPicPr>
            <p:nvPr/>
          </p:nvPicPr>
          <p:blipFill rotWithShape="1">
            <a:blip r:embed="rId5">
              <a:extLst>
                <a:ext uri="{28A0092B-C50C-407E-A947-70E740481C1C}">
                  <a14:useLocalDpi xmlns:a14="http://schemas.microsoft.com/office/drawing/2010/main"/>
                </a:ext>
              </a:extLst>
            </a:blip>
            <a:srcRect l="1243" r="1"/>
            <a:stretch/>
          </p:blipFill>
          <p:spPr>
            <a:xfrm>
              <a:off x="9567282" y="4657389"/>
              <a:ext cx="1010779" cy="763689"/>
            </a:xfrm>
            <a:prstGeom prst="rect">
              <a:avLst/>
            </a:prstGeom>
          </p:spPr>
        </p:pic>
        <p:pic>
          <p:nvPicPr>
            <p:cNvPr id="2" name="Picture 1">
              <a:extLst>
                <a:ext uri="{FF2B5EF4-FFF2-40B4-BE49-F238E27FC236}">
                  <a16:creationId xmlns:a16="http://schemas.microsoft.com/office/drawing/2014/main" id="{AD025738-9EF9-45A8-91A5-0C97C2A77B15}"/>
                </a:ext>
              </a:extLst>
            </p:cNvPr>
            <p:cNvPicPr>
              <a:picLocks noChangeAspect="1"/>
            </p:cNvPicPr>
            <p:nvPr/>
          </p:nvPicPr>
          <p:blipFill>
            <a:blip r:embed="rId6"/>
            <a:stretch>
              <a:fillRect/>
            </a:stretch>
          </p:blipFill>
          <p:spPr>
            <a:xfrm>
              <a:off x="9540159" y="2653014"/>
              <a:ext cx="1004873" cy="886968"/>
            </a:xfrm>
            <a:prstGeom prst="rect">
              <a:avLst/>
            </a:prstGeom>
          </p:spPr>
        </p:pic>
        <p:pic>
          <p:nvPicPr>
            <p:cNvPr id="14" name="Picture 13">
              <a:extLst>
                <a:ext uri="{FF2B5EF4-FFF2-40B4-BE49-F238E27FC236}">
                  <a16:creationId xmlns:a16="http://schemas.microsoft.com/office/drawing/2014/main" id="{917AFB1F-27D9-4CC6-AC51-6A6FC47C165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8870"/>
            <a:stretch/>
          </p:blipFill>
          <p:spPr>
            <a:xfrm>
              <a:off x="10814637" y="5574543"/>
              <a:ext cx="880170" cy="939435"/>
            </a:xfrm>
            <a:prstGeom prst="rect">
              <a:avLst/>
            </a:prstGeom>
            <a:solidFill>
              <a:schemeClr val="bg1"/>
            </a:solidFill>
          </p:spPr>
        </p:pic>
        <p:pic>
          <p:nvPicPr>
            <p:cNvPr id="7" name="Picture 6">
              <a:extLst>
                <a:ext uri="{FF2B5EF4-FFF2-40B4-BE49-F238E27FC236}">
                  <a16:creationId xmlns:a16="http://schemas.microsoft.com/office/drawing/2014/main" id="{C31B9120-C40D-4F99-BEBA-A554242A67B2}"/>
                </a:ext>
              </a:extLst>
            </p:cNvPr>
            <p:cNvPicPr>
              <a:picLocks noChangeAspect="1"/>
            </p:cNvPicPr>
            <p:nvPr/>
          </p:nvPicPr>
          <p:blipFill>
            <a:blip r:embed="rId8"/>
            <a:stretch>
              <a:fillRect/>
            </a:stretch>
          </p:blipFill>
          <p:spPr>
            <a:xfrm>
              <a:off x="9596156" y="1759651"/>
              <a:ext cx="950506" cy="865567"/>
            </a:xfrm>
            <a:prstGeom prst="rect">
              <a:avLst/>
            </a:prstGeom>
          </p:spPr>
        </p:pic>
        <p:pic>
          <p:nvPicPr>
            <p:cNvPr id="13" name="Picture 12">
              <a:extLst>
                <a:ext uri="{FF2B5EF4-FFF2-40B4-BE49-F238E27FC236}">
                  <a16:creationId xmlns:a16="http://schemas.microsoft.com/office/drawing/2014/main" id="{B5F89ECD-CE0D-441A-8711-DE12C3AF89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96156" y="5608967"/>
              <a:ext cx="1010779" cy="933718"/>
            </a:xfrm>
            <a:prstGeom prst="rect">
              <a:avLst/>
            </a:prstGeom>
            <a:solidFill>
              <a:schemeClr val="bg1"/>
            </a:solidFill>
          </p:spPr>
        </p:pic>
        <p:pic>
          <p:nvPicPr>
            <p:cNvPr id="21" name="Picture 20">
              <a:extLst>
                <a:ext uri="{FF2B5EF4-FFF2-40B4-BE49-F238E27FC236}">
                  <a16:creationId xmlns:a16="http://schemas.microsoft.com/office/drawing/2014/main" id="{8FC6AB52-A67B-4A94-8C8C-1AA971EF212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37675" y="4596917"/>
              <a:ext cx="857132" cy="876887"/>
            </a:xfrm>
            <a:prstGeom prst="rect">
              <a:avLst/>
            </a:prstGeom>
          </p:spPr>
        </p:pic>
        <p:pic>
          <p:nvPicPr>
            <p:cNvPr id="22" name="Picture 21">
              <a:extLst>
                <a:ext uri="{FF2B5EF4-FFF2-40B4-BE49-F238E27FC236}">
                  <a16:creationId xmlns:a16="http://schemas.microsoft.com/office/drawing/2014/main" id="{FACFA6AC-354D-4DA0-A9B9-CA6EE11D52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67283" y="3684437"/>
              <a:ext cx="1010778" cy="729100"/>
            </a:xfrm>
            <a:prstGeom prst="rect">
              <a:avLst/>
            </a:prstGeom>
          </p:spPr>
        </p:pic>
        <p:pic>
          <p:nvPicPr>
            <p:cNvPr id="24" name="Picture 23">
              <a:extLst>
                <a:ext uri="{FF2B5EF4-FFF2-40B4-BE49-F238E27FC236}">
                  <a16:creationId xmlns:a16="http://schemas.microsoft.com/office/drawing/2014/main" id="{4236631F-CE39-4069-B61D-C816062BDB4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30184" y="3643512"/>
              <a:ext cx="880171" cy="852666"/>
            </a:xfrm>
            <a:prstGeom prst="rect">
              <a:avLst/>
            </a:prstGeom>
          </p:spPr>
        </p:pic>
      </p:grpSp>
      <p:sp>
        <p:nvSpPr>
          <p:cNvPr id="6" name="TextBox 5">
            <a:extLst>
              <a:ext uri="{FF2B5EF4-FFF2-40B4-BE49-F238E27FC236}">
                <a16:creationId xmlns:a16="http://schemas.microsoft.com/office/drawing/2014/main" id="{0648D956-C3A3-1926-A011-B1E0FC7414B1}"/>
              </a:ext>
            </a:extLst>
          </p:cNvPr>
          <p:cNvSpPr txBox="1"/>
          <p:nvPr/>
        </p:nvSpPr>
        <p:spPr>
          <a:xfrm>
            <a:off x="3271076" y="6519446"/>
            <a:ext cx="2098308" cy="338554"/>
          </a:xfrm>
          <a:prstGeom prst="rect">
            <a:avLst/>
          </a:prstGeom>
          <a:noFill/>
        </p:spPr>
        <p:txBody>
          <a:bodyPr wrap="square">
            <a:spAutoFit/>
          </a:bodyPr>
          <a:lstStyle/>
          <a:p>
            <a:r>
              <a:rPr lang="en-US" sz="1600" dirty="0">
                <a:solidFill>
                  <a:schemeClr val="tx1"/>
                </a:solidFill>
                <a:effectLst/>
                <a:latin typeface="+mn-lt"/>
                <a:ea typeface="Times New Roman" panose="02020603050405020304" pitchFamily="18" charset="0"/>
                <a:cs typeface="Times New Roman" panose="02020603050405020304" pitchFamily="18" charset="0"/>
              </a:rPr>
              <a:t>Total: 2,330</a:t>
            </a:r>
            <a:endParaRPr lang="en-US" sz="1600" dirty="0"/>
          </a:p>
        </p:txBody>
      </p:sp>
      <p:pic>
        <p:nvPicPr>
          <p:cNvPr id="3" name="Picture 2">
            <a:extLst>
              <a:ext uri="{FF2B5EF4-FFF2-40B4-BE49-F238E27FC236}">
                <a16:creationId xmlns:a16="http://schemas.microsoft.com/office/drawing/2014/main" id="{14B59BB2-246B-7AB4-6129-6C11864875D2}"/>
              </a:ext>
            </a:extLst>
          </p:cNvPr>
          <p:cNvPicPr>
            <a:picLocks noChangeAspect="1"/>
          </p:cNvPicPr>
          <p:nvPr/>
        </p:nvPicPr>
        <p:blipFill rotWithShape="1">
          <a:blip r:embed="rId13"/>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18665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3" end="3"/>
                                            </p:txEl>
                                          </p:spTgt>
                                        </p:tgtEl>
                                        <p:attrNameLst>
                                          <p:attrName>ppt_c</p:attrName>
                                        </p:attrNameLst>
                                      </p:cBhvr>
                                      <p:to>
                                        <a:srgbClr val="969696"/>
                                      </p:to>
                                    </p:animClr>
                                  </p:subTnLst>
                                </p:cTn>
                              </p:par>
                              <p:par>
                                <p:cTn id="19" presetID="1" presetClass="entr" presetSubtype="0" fill="hold" nodeType="withEffect">
                                  <p:stCondLst>
                                    <p:cond delay="0"/>
                                  </p:stCondLst>
                                  <p:childTnLst>
                                    <p:set>
                                      <p:cBhvr>
                                        <p:cTn id="20" dur="1" fill="hold">
                                          <p:stCondLst>
                                            <p:cond delay="0"/>
                                          </p:stCondLst>
                                        </p:cTn>
                                        <p:tgtEl>
                                          <p:spTgt spid="4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4" end="4"/>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2">
                                            <p:txEl>
                                              <p:pRg st="5" end="5"/>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C2DF152D-BDC9-4D32-93D7-6A94DC01DB42}"/>
              </a:ext>
            </a:extLst>
          </p:cNvPr>
          <p:cNvSpPr txBox="1">
            <a:spLocks/>
          </p:cNvSpPr>
          <p:nvPr/>
        </p:nvSpPr>
        <p:spPr>
          <a:xfrm>
            <a:off x="309014" y="270095"/>
            <a:ext cx="6275597" cy="939855"/>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What are least-cost items for healthy diets, in practice?</a:t>
            </a:r>
          </a:p>
        </p:txBody>
      </p:sp>
      <p:graphicFrame>
        <p:nvGraphicFramePr>
          <p:cNvPr id="6" name="Table 5">
            <a:extLst>
              <a:ext uri="{FF2B5EF4-FFF2-40B4-BE49-F238E27FC236}">
                <a16:creationId xmlns:a16="http://schemas.microsoft.com/office/drawing/2014/main" id="{0144A95C-B276-4649-BF55-48E83796806E}"/>
              </a:ext>
            </a:extLst>
          </p:cNvPr>
          <p:cNvGraphicFramePr>
            <a:graphicFrameLocks noGrp="1"/>
          </p:cNvGraphicFramePr>
          <p:nvPr/>
        </p:nvGraphicFramePr>
        <p:xfrm>
          <a:off x="595088" y="1713177"/>
          <a:ext cx="11510082" cy="4897697"/>
        </p:xfrm>
        <a:graphic>
          <a:graphicData uri="http://schemas.openxmlformats.org/drawingml/2006/table">
            <a:tbl>
              <a:tblPr firstRow="1" firstCol="1" bandRow="1"/>
              <a:tblGrid>
                <a:gridCol w="1799655">
                  <a:extLst>
                    <a:ext uri="{9D8B030D-6E8A-4147-A177-3AD203B41FA5}">
                      <a16:colId xmlns:a16="http://schemas.microsoft.com/office/drawing/2014/main" val="37834271"/>
                    </a:ext>
                  </a:extLst>
                </a:gridCol>
                <a:gridCol w="737003">
                  <a:extLst>
                    <a:ext uri="{9D8B030D-6E8A-4147-A177-3AD203B41FA5}">
                      <a16:colId xmlns:a16="http://schemas.microsoft.com/office/drawing/2014/main" val="4230428903"/>
                    </a:ext>
                  </a:extLst>
                </a:gridCol>
                <a:gridCol w="968616">
                  <a:extLst>
                    <a:ext uri="{9D8B030D-6E8A-4147-A177-3AD203B41FA5}">
                      <a16:colId xmlns:a16="http://schemas.microsoft.com/office/drawing/2014/main" val="1435162913"/>
                    </a:ext>
                  </a:extLst>
                </a:gridCol>
                <a:gridCol w="482250">
                  <a:extLst>
                    <a:ext uri="{9D8B030D-6E8A-4147-A177-3AD203B41FA5}">
                      <a16:colId xmlns:a16="http://schemas.microsoft.com/office/drawing/2014/main" val="449514644"/>
                    </a:ext>
                  </a:extLst>
                </a:gridCol>
                <a:gridCol w="1782515">
                  <a:extLst>
                    <a:ext uri="{9D8B030D-6E8A-4147-A177-3AD203B41FA5}">
                      <a16:colId xmlns:a16="http://schemas.microsoft.com/office/drawing/2014/main" val="43276807"/>
                    </a:ext>
                  </a:extLst>
                </a:gridCol>
                <a:gridCol w="822699">
                  <a:extLst>
                    <a:ext uri="{9D8B030D-6E8A-4147-A177-3AD203B41FA5}">
                      <a16:colId xmlns:a16="http://schemas.microsoft.com/office/drawing/2014/main" val="3904360894"/>
                    </a:ext>
                  </a:extLst>
                </a:gridCol>
                <a:gridCol w="945521">
                  <a:extLst>
                    <a:ext uri="{9D8B030D-6E8A-4147-A177-3AD203B41FA5}">
                      <a16:colId xmlns:a16="http://schemas.microsoft.com/office/drawing/2014/main" val="1765242816"/>
                    </a:ext>
                  </a:extLst>
                </a:gridCol>
                <a:gridCol w="488205">
                  <a:extLst>
                    <a:ext uri="{9D8B030D-6E8A-4147-A177-3AD203B41FA5}">
                      <a16:colId xmlns:a16="http://schemas.microsoft.com/office/drawing/2014/main" val="3782946365"/>
                    </a:ext>
                  </a:extLst>
                </a:gridCol>
                <a:gridCol w="1802608">
                  <a:extLst>
                    <a:ext uri="{9D8B030D-6E8A-4147-A177-3AD203B41FA5}">
                      <a16:colId xmlns:a16="http://schemas.microsoft.com/office/drawing/2014/main" val="1994900527"/>
                    </a:ext>
                  </a:extLst>
                </a:gridCol>
                <a:gridCol w="770021">
                  <a:extLst>
                    <a:ext uri="{9D8B030D-6E8A-4147-A177-3AD203B41FA5}">
                      <a16:colId xmlns:a16="http://schemas.microsoft.com/office/drawing/2014/main" val="368591281"/>
                    </a:ext>
                  </a:extLst>
                </a:gridCol>
                <a:gridCol w="910989">
                  <a:extLst>
                    <a:ext uri="{9D8B030D-6E8A-4147-A177-3AD203B41FA5}">
                      <a16:colId xmlns:a16="http://schemas.microsoft.com/office/drawing/2014/main" val="3902822255"/>
                    </a:ext>
                  </a:extLst>
                </a:gridCol>
              </a:tblGrid>
              <a:tr h="320639">
                <a:tc gridSpan="11">
                  <a:txBody>
                    <a:bodyPr/>
                    <a:lstStyle/>
                    <a:p>
                      <a:pPr marL="0" marR="0">
                        <a:spcBef>
                          <a:spcPts val="0"/>
                        </a:spcBef>
                        <a:spcAft>
                          <a:spcPts val="0"/>
                        </a:spcAft>
                      </a:pPr>
                      <a:r>
                        <a:rPr lang="en-US" sz="1900" b="1" dirty="0">
                          <a:solidFill>
                            <a:srgbClr val="000000"/>
                          </a:solidFill>
                          <a:effectLst/>
                          <a:latin typeface="+mn-lt"/>
                          <a:ea typeface="Calibri" panose="020F0502020204030204" pitchFamily="34" charset="0"/>
                        </a:rPr>
                        <a:t>Examples of actual least-cost healthy diet baskets in selected countries, using item prices from 2017 ICP data</a:t>
                      </a:r>
                    </a:p>
                    <a:p>
                      <a:pPr marL="0" marR="0">
                        <a:spcBef>
                          <a:spcPts val="0"/>
                        </a:spcBef>
                        <a:spcAft>
                          <a:spcPts val="0"/>
                        </a:spcAft>
                      </a:pPr>
                      <a:endParaRPr lang="en-US" sz="500" dirty="0">
                        <a:effectLst/>
                        <a:latin typeface="+mn-lt"/>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600">
                        <a:effectLst/>
                        <a:latin typeface="+mn-lt"/>
                      </a:endParaRPr>
                    </a:p>
                  </a:txBody>
                  <a:tcPr marL="68580" marR="68580" marT="0" marB="0" anchor="b">
                    <a:lnL>
                      <a:noFill/>
                    </a:lnL>
                    <a:lnR>
                      <a:noFill/>
                    </a:lnR>
                    <a:lnT>
                      <a:noFill/>
                    </a:lnT>
                    <a:lnB>
                      <a:noFill/>
                    </a:lnB>
                  </a:tcPr>
                </a:tc>
                <a:tc hMerge="1">
                  <a:txBody>
                    <a:bodyPr/>
                    <a:lstStyle/>
                    <a:p>
                      <a:endParaRPr lang="en-US" sz="1600" dirty="0">
                        <a:effectLst/>
                        <a:latin typeface="+mn-lt"/>
                      </a:endParaRPr>
                    </a:p>
                  </a:txBody>
                  <a:tcPr marL="68580" marR="68580" marT="0" marB="0" anchor="b">
                    <a:lnL>
                      <a:noFill/>
                    </a:lnL>
                    <a:lnR>
                      <a:noFill/>
                    </a:lnR>
                    <a:lnT>
                      <a:noFill/>
                    </a:lnT>
                    <a:lnB>
                      <a:noFill/>
                    </a:lnB>
                  </a:tcPr>
                </a:tc>
                <a:tc hMerge="1">
                  <a:txBody>
                    <a:bodyPr/>
                    <a:lstStyle/>
                    <a:p>
                      <a:endParaRPr lang="en-US" sz="1600" dirty="0">
                        <a:effectLst/>
                        <a:latin typeface="+mn-lt"/>
                      </a:endParaRPr>
                    </a:p>
                  </a:txBody>
                  <a:tcPr marL="68580" marR="68580" marT="0" marB="0" anchor="b">
                    <a:lnL>
                      <a:noFill/>
                    </a:lnL>
                    <a:lnR>
                      <a:noFill/>
                    </a:lnR>
                    <a:lnT>
                      <a:noFill/>
                    </a:lnT>
                    <a:lnB>
                      <a:noFill/>
                    </a:lnB>
                  </a:tcPr>
                </a:tc>
                <a:tc hMerge="1">
                  <a:txBody>
                    <a:bodyPr/>
                    <a:lstStyle/>
                    <a:p>
                      <a:pPr marL="0" marR="0">
                        <a:spcBef>
                          <a:spcPts val="0"/>
                        </a:spcBef>
                        <a:spcAft>
                          <a:spcPts val="0"/>
                        </a:spcAft>
                      </a:pPr>
                      <a:r>
                        <a:rPr lang="en-US" sz="1600" dirty="0">
                          <a:effectLst/>
                          <a:latin typeface="+mn-lt"/>
                          <a:ea typeface="Calibri" panose="020F0502020204030204" pitchFamily="34" charset="0"/>
                        </a:rPr>
                        <a:t> </a:t>
                      </a:r>
                    </a:p>
                  </a:txBody>
                  <a:tcPr marL="0" marR="0" marT="0" marB="0" anchor="ctr">
                    <a:lnL>
                      <a:noFill/>
                    </a:lnL>
                    <a:lnR>
                      <a:noFill/>
                    </a:lnR>
                    <a:lnT>
                      <a:noFill/>
                    </a:lnT>
                    <a:lnB>
                      <a:noFill/>
                    </a:lnB>
                  </a:tcPr>
                </a:tc>
                <a:extLst>
                  <a:ext uri="{0D108BD9-81ED-4DB2-BD59-A6C34878D82A}">
                    <a16:rowId xmlns:a16="http://schemas.microsoft.com/office/drawing/2014/main" val="2636462659"/>
                  </a:ext>
                </a:extLst>
              </a:tr>
              <a:tr h="253839">
                <a:tc gridSpan="3">
                  <a:txBody>
                    <a:bodyPr/>
                    <a:lstStyle/>
                    <a:p>
                      <a:pPr marL="0" marR="0" algn="l">
                        <a:spcBef>
                          <a:spcPts val="0"/>
                        </a:spcBef>
                        <a:spcAft>
                          <a:spcPts val="0"/>
                        </a:spcAft>
                      </a:pPr>
                      <a:r>
                        <a:rPr lang="en-US" sz="1900" b="1" dirty="0">
                          <a:solidFill>
                            <a:srgbClr val="000000"/>
                          </a:solidFill>
                          <a:effectLst/>
                          <a:latin typeface="+mn-lt"/>
                          <a:ea typeface="Calibri" panose="020F0502020204030204" pitchFamily="34" charset="0"/>
                        </a:rPr>
                        <a:t>Senegal</a:t>
                      </a:r>
                      <a:endParaRPr lang="en-US" sz="1900" dirty="0">
                        <a:effectLst/>
                        <a:latin typeface="+mn-lt"/>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a:endParaRPr lang="en-US" sz="1900" dirty="0">
                        <a:effectLst/>
                        <a:latin typeface="+mn-lt"/>
                      </a:endParaRPr>
                    </a:p>
                  </a:txBody>
                  <a:tcPr marL="68580" marR="68580" marT="0" marB="0" anchor="b">
                    <a:lnL>
                      <a:noFill/>
                    </a:lnL>
                    <a:lnR>
                      <a:noFill/>
                    </a:lnR>
                    <a:lnT>
                      <a:noFill/>
                    </a:lnT>
                    <a:lnB>
                      <a:noFill/>
                    </a:lnB>
                  </a:tcPr>
                </a:tc>
                <a:tc gridSpan="3">
                  <a:txBody>
                    <a:bodyPr/>
                    <a:lstStyle/>
                    <a:p>
                      <a:pPr marL="0" marR="0" algn="l">
                        <a:spcBef>
                          <a:spcPts val="0"/>
                        </a:spcBef>
                        <a:spcAft>
                          <a:spcPts val="0"/>
                        </a:spcAft>
                      </a:pPr>
                      <a:r>
                        <a:rPr lang="en-US" sz="1900" b="1" dirty="0">
                          <a:solidFill>
                            <a:schemeClr val="tx1"/>
                          </a:solidFill>
                          <a:effectLst/>
                          <a:latin typeface="+mn-lt"/>
                          <a:ea typeface="Calibri" panose="020F0502020204030204" pitchFamily="34" charset="0"/>
                        </a:rPr>
                        <a:t>Pakistan</a:t>
                      </a:r>
                      <a:endParaRPr lang="en-US" sz="1900" dirty="0">
                        <a:solidFill>
                          <a:schemeClr val="tx1"/>
                        </a:solidFill>
                        <a:effectLst/>
                        <a:latin typeface="+mn-lt"/>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a:endParaRPr lang="en-US" sz="1900" dirty="0">
                        <a:effectLst/>
                        <a:latin typeface="+mn-lt"/>
                      </a:endParaRPr>
                    </a:p>
                  </a:txBody>
                  <a:tcPr marL="68580" marR="68580" marT="0" marB="0" anchor="b">
                    <a:lnL>
                      <a:noFill/>
                    </a:lnL>
                    <a:lnR>
                      <a:noFill/>
                    </a:lnR>
                    <a:lnT>
                      <a:noFill/>
                    </a:lnT>
                    <a:lnB>
                      <a:noFill/>
                    </a:lnB>
                  </a:tcPr>
                </a:tc>
                <a:tc gridSpan="3">
                  <a:txBody>
                    <a:bodyPr/>
                    <a:lstStyle/>
                    <a:p>
                      <a:pPr marL="0" marR="0" algn="l">
                        <a:spcBef>
                          <a:spcPts val="0"/>
                        </a:spcBef>
                        <a:spcAft>
                          <a:spcPts val="0"/>
                        </a:spcAft>
                      </a:pPr>
                      <a:r>
                        <a:rPr lang="en-US" sz="1900" b="1" dirty="0">
                          <a:solidFill>
                            <a:schemeClr val="tx1"/>
                          </a:solidFill>
                          <a:effectLst/>
                          <a:latin typeface="+mn-lt"/>
                          <a:ea typeface="Calibri" panose="020F0502020204030204" pitchFamily="34" charset="0"/>
                        </a:rPr>
                        <a:t>Italy</a:t>
                      </a:r>
                      <a:endParaRPr lang="en-US" sz="1900" dirty="0">
                        <a:solidFill>
                          <a:schemeClr val="tx1"/>
                        </a:solidFill>
                        <a:effectLst/>
                        <a:latin typeface="+mn-lt"/>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4851342"/>
                  </a:ext>
                </a:extLst>
              </a:tr>
              <a:tr h="448090">
                <a:tc>
                  <a:txBody>
                    <a:bodyPr/>
                    <a:lstStyle/>
                    <a:p>
                      <a:pPr marL="0" marR="0">
                        <a:spcBef>
                          <a:spcPts val="0"/>
                        </a:spcBef>
                        <a:spcAft>
                          <a:spcPts val="0"/>
                        </a:spcAft>
                      </a:pPr>
                      <a:r>
                        <a:rPr lang="en-US" sz="1400" b="1" dirty="0">
                          <a:solidFill>
                            <a:srgbClr val="000000"/>
                          </a:solidFill>
                          <a:effectLst/>
                          <a:latin typeface="+mn-lt"/>
                          <a:ea typeface="Calibri" panose="020F0502020204030204" pitchFamily="34" charset="0"/>
                        </a:rPr>
                        <a:t>Item name</a:t>
                      </a:r>
                      <a:endParaRPr lang="en-US" sz="1400" b="1"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bg1">
                              <a:lumMod val="50000"/>
                            </a:schemeClr>
                          </a:solidFill>
                          <a:effectLst/>
                          <a:latin typeface="+mn-lt"/>
                          <a:ea typeface="Calibri" panose="020F0502020204030204" pitchFamily="34" charset="0"/>
                        </a:rPr>
                        <a:t>Qty (g/day)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spcBef>
                          <a:spcPts val="0"/>
                        </a:spcBef>
                        <a:spcAft>
                          <a:spcPts val="0"/>
                        </a:spcAft>
                        <a:tabLst/>
                      </a:pPr>
                      <a:r>
                        <a:rPr lang="en-US" sz="1400" dirty="0">
                          <a:solidFill>
                            <a:schemeClr val="bg1">
                              <a:lumMod val="50000"/>
                            </a:schemeClr>
                          </a:solidFill>
                          <a:effectLst/>
                          <a:latin typeface="+mn-lt"/>
                          <a:ea typeface="Calibri" panose="020F0502020204030204" pitchFamily="34" charset="0"/>
                        </a:rPr>
                        <a:t>Cost (USD/day)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Calibri" panose="020F0502020204030204" pitchFamily="34" charset="0"/>
                        </a:rPr>
                        <a:t>Item name</a:t>
                      </a:r>
                      <a:endParaRPr lang="en-US" sz="1400" b="1"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bg1">
                              <a:lumMod val="50000"/>
                            </a:schemeClr>
                          </a:solidFill>
                          <a:effectLst/>
                          <a:latin typeface="+mn-lt"/>
                          <a:ea typeface="Calibri" panose="020F0502020204030204" pitchFamily="34" charset="0"/>
                        </a:rPr>
                        <a:t>Qty (g/day)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Cost (USD/day)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endParaRPr lang="en-US" sz="1400" dirty="0">
                        <a:effectLst/>
                        <a:latin typeface="+mn-lt"/>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effectLst/>
                          <a:latin typeface="+mn-lt"/>
                          <a:ea typeface="Calibri" panose="020F0502020204030204" pitchFamily="34" charset="0"/>
                        </a:rPr>
                        <a:t>Item name</a:t>
                      </a:r>
                      <a:endParaRPr lang="en-US" sz="1400" b="1" dirty="0">
                        <a:effectLst/>
                        <a:latin typeface="+mn-lt"/>
                        <a:ea typeface="Calibri" panose="020F0502020204030204" pitchFamily="34" charset="0"/>
                      </a:endParaRP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bg1">
                              <a:lumMod val="50000"/>
                            </a:schemeClr>
                          </a:solidFill>
                          <a:effectLst/>
                          <a:latin typeface="+mn-lt"/>
                          <a:ea typeface="Calibri" panose="020F0502020204030204" pitchFamily="34" charset="0"/>
                        </a:rPr>
                        <a:t>Qty (g/day)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chemeClr val="bg1">
                              <a:lumMod val="50000"/>
                            </a:schemeClr>
                          </a:solidFill>
                          <a:effectLst/>
                          <a:latin typeface="+mn-lt"/>
                          <a:ea typeface="Calibri" panose="020F0502020204030204" pitchFamily="34" charset="0"/>
                        </a:rPr>
                        <a:t>Cost (USD/day)</a:t>
                      </a:r>
                    </a:p>
                  </a:txBody>
                  <a:tcPr marL="68580" marR="68580" marT="0"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636507"/>
                  </a:ext>
                </a:extLst>
              </a:tr>
              <a:tr h="213759">
                <a:tc>
                  <a:txBody>
                    <a:bodyPr/>
                    <a:lstStyle/>
                    <a:p>
                      <a:pPr marL="0" marR="0">
                        <a:spcBef>
                          <a:spcPts val="0"/>
                        </a:spcBef>
                        <a:spcAft>
                          <a:spcPts val="0"/>
                        </a:spcAft>
                      </a:pP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endParaRPr lang="en-US" sz="1400">
                        <a:solidFill>
                          <a:schemeClr val="bg1">
                            <a:lumMod val="50000"/>
                          </a:schemeClr>
                        </a:solidFill>
                        <a:effectLst/>
                        <a:latin typeface="Calibri" panose="020F0502020204030204" pitchFamily="34" charset="0"/>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5642708"/>
                  </a:ext>
                </a:extLst>
              </a:tr>
              <a:tr h="213759">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Maize grains, white</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Wheat flour</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Wheat flour</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0.08</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857466518"/>
                  </a:ext>
                </a:extLst>
              </a:tr>
              <a:tr h="213759">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Rice, 25% broken</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164</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0.22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Maize</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161</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0.22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Pasta, short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158</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0.15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6805569"/>
                  </a:ext>
                </a:extLst>
              </a:tr>
              <a:tr h="421117">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Onions, fresh</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108</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0.23</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Onions, fresh</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108</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40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Carrots, fresh</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106</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0.20</a:t>
                      </a: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265577541"/>
                  </a:ext>
                </a:extLst>
              </a:tr>
              <a:tr h="213759">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Carrots, fresh</a:t>
                      </a:r>
                      <a:endParaRPr lang="en-US" sz="1400" dirty="0">
                        <a:effectLst/>
                        <a:latin typeface="+mn-lt"/>
                        <a:ea typeface="Calibri" panose="020F0502020204030204" pitchFamily="34" charset="0"/>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106</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0.24</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Carrots, fresh</a:t>
                      </a:r>
                      <a:endParaRPr lang="en-US" sz="1400">
                        <a:effectLst/>
                        <a:latin typeface="+mn-lt"/>
                        <a:ea typeface="Calibri" panose="020F0502020204030204" pitchFamily="34" charset="0"/>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106</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0.21</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Onions, fresh</a:t>
                      </a:r>
                      <a:endParaRPr lang="en-US" sz="1400" dirty="0">
                        <a:effectLst/>
                        <a:latin typeface="+mn-lt"/>
                        <a:ea typeface="Calibri" panose="020F0502020204030204" pitchFamily="34" charset="0"/>
                      </a:endParaRP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108</a:t>
                      </a:r>
                    </a:p>
                  </a:txBody>
                  <a:tcPr marL="68580" marR="68580" marT="0" marB="0" anchor="b">
                    <a:lnL>
                      <a:noFill/>
                    </a:lnL>
                    <a:lnR>
                      <a:noFill/>
                    </a:lnR>
                    <a:lnT>
                      <a:noFill/>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0.21</a:t>
                      </a: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1534777"/>
                  </a:ext>
                </a:extLst>
              </a:tr>
              <a:tr h="213759">
                <a:tc>
                  <a:txBody>
                    <a:bodyPr/>
                    <a:lstStyle/>
                    <a:p>
                      <a:pPr marL="0" marR="0">
                        <a:spcBef>
                          <a:spcPts val="0"/>
                        </a:spcBef>
                        <a:spcAft>
                          <a:spcPts val="0"/>
                        </a:spcAft>
                      </a:pPr>
                      <a:r>
                        <a:rPr lang="en-US" sz="1400" dirty="0" err="1">
                          <a:solidFill>
                            <a:srgbClr val="000000"/>
                          </a:solidFill>
                          <a:effectLst/>
                          <a:latin typeface="+mn-lt"/>
                          <a:ea typeface="Calibri" panose="020F0502020204030204" pitchFamily="34" charset="0"/>
                        </a:rPr>
                        <a:t>Aubergine</a:t>
                      </a:r>
                      <a:r>
                        <a:rPr lang="en-US" sz="1400" dirty="0">
                          <a:solidFill>
                            <a:srgbClr val="000000"/>
                          </a:solidFill>
                          <a:effectLst/>
                          <a:latin typeface="+mn-lt"/>
                          <a:ea typeface="Calibri" panose="020F0502020204030204" pitchFamily="34" charset="0"/>
                        </a:rPr>
                        <a:t>, fresh</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173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0.33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Water spinach</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103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0.23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Cabbage, fresh</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173</a:t>
                      </a: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0.48</a:t>
                      </a: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475094"/>
                  </a:ext>
                </a:extLst>
              </a:tr>
              <a:tr h="371379">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Dates, dried</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29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0.17</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Bananas</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89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0.39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400" dirty="0">
                        <a:effectLst/>
                        <a:latin typeface="+mn-lt"/>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Bananas</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89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0.30</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18090168"/>
                  </a:ext>
                </a:extLst>
              </a:tr>
              <a:tr h="213759">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Mangoes, fresh</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132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0.25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Coconut, green</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49</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0.52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Apples, fresh</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152</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0.51</a:t>
                      </a:r>
                      <a:endParaRPr lang="en-US" sz="1400" dirty="0">
                        <a:solidFill>
                          <a:schemeClr val="bg1">
                            <a:lumMod val="50000"/>
                          </a:schemeClr>
                        </a:solidFill>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7377047"/>
                  </a:ext>
                </a:extLst>
              </a:tr>
              <a:tr h="450384">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Sardines, dried</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36</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0.12</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Buffalo milk, raw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149</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0.41</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Milk, whole UHT</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227</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0.34</a:t>
                      </a: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275386612"/>
                  </a:ext>
                </a:extLst>
              </a:tr>
              <a:tr h="213759">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Small fish, dried</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36</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0.25</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Chicken, live</a:t>
                      </a:r>
                      <a:endParaRPr lang="en-US" sz="140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68</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0.58</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Chicken, whole </a:t>
                      </a:r>
                      <a:r>
                        <a:rPr lang="en-US" sz="1400" dirty="0" err="1">
                          <a:solidFill>
                            <a:srgbClr val="000000"/>
                          </a:solidFill>
                          <a:effectLst/>
                          <a:latin typeface="+mn-lt"/>
                          <a:ea typeface="Calibri" panose="020F0502020204030204" pitchFamily="34" charset="0"/>
                        </a:rPr>
                        <a:t>froz</a:t>
                      </a:r>
                      <a:r>
                        <a:rPr lang="en-US" sz="1400" dirty="0">
                          <a:solidFill>
                            <a:srgbClr val="000000"/>
                          </a:solidFill>
                          <a:effectLst/>
                          <a:latin typeface="+mn-lt"/>
                          <a:ea typeface="Calibri" panose="020F0502020204030204" pitchFamily="34" charset="0"/>
                        </a:rPr>
                        <a:t>.</a:t>
                      </a:r>
                      <a:endParaRPr lang="en-US" sz="1400" dirty="0">
                        <a:effectLst/>
                        <a:latin typeface="+mn-lt"/>
                        <a:ea typeface="Calibri" panose="020F0502020204030204" pitchFamily="34"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68</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0.43</a:t>
                      </a: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859474"/>
                  </a:ext>
                </a:extLst>
              </a:tr>
              <a:tr h="421508">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Groundnuts, whole</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51</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0.12</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Dhal, </a:t>
                      </a:r>
                      <a:r>
                        <a:rPr lang="en-US" sz="1400" dirty="0" err="1">
                          <a:solidFill>
                            <a:srgbClr val="000000"/>
                          </a:solidFill>
                          <a:effectLst/>
                          <a:latin typeface="+mn-lt"/>
                          <a:ea typeface="Calibri" panose="020F0502020204030204" pitchFamily="34" charset="0"/>
                        </a:rPr>
                        <a:t>musur</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82</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0.33</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Beans, dry white</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86</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0.26</a:t>
                      </a: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265582"/>
                  </a:ext>
                </a:extLst>
              </a:tr>
              <a:tr h="404261">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Palm oil</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33</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Vegetable oil</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34</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dirty="0">
                          <a:solidFill>
                            <a:schemeClr val="bg1">
                              <a:lumMod val="50000"/>
                            </a:schemeClr>
                          </a:solidFill>
                          <a:effectLst/>
                          <a:latin typeface="Calibri" panose="020F0502020204030204" pitchFamily="34" charset="0"/>
                          <a:ea typeface="Calibri" panose="020F0502020204030204" pitchFamily="34" charset="0"/>
                        </a:rPr>
                        <a:t>0.19</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 </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Sunflower oil</a:t>
                      </a:r>
                      <a:endParaRPr lang="en-US" sz="1400" dirty="0">
                        <a:effectLst/>
                        <a:latin typeface="+mn-lt"/>
                        <a:ea typeface="Calibri" panose="020F0502020204030204"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a:solidFill>
                            <a:schemeClr val="bg1">
                              <a:lumMod val="50000"/>
                            </a:schemeClr>
                          </a:solidFill>
                          <a:effectLst/>
                          <a:latin typeface="+mn-lt"/>
                          <a:ea typeface="Calibri" panose="020F0502020204030204" pitchFamily="34" charset="0"/>
                        </a:rPr>
                        <a:t>33</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dirty="0">
                          <a:solidFill>
                            <a:schemeClr val="bg1">
                              <a:lumMod val="50000"/>
                            </a:schemeClr>
                          </a:solidFill>
                          <a:effectLst/>
                          <a:latin typeface="+mn-lt"/>
                          <a:ea typeface="Calibri" panose="020F0502020204030204" pitchFamily="34" charset="0"/>
                        </a:rPr>
                        <a:t>0.06</a:t>
                      </a: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1419756"/>
                  </a:ext>
                </a:extLst>
              </a:tr>
              <a:tr h="229325">
                <a:tc gridSpan="2">
                  <a:txBody>
                    <a:bodyPr/>
                    <a:lstStyle/>
                    <a:p>
                      <a:pPr marL="0" marR="0">
                        <a:spcBef>
                          <a:spcPts val="0"/>
                        </a:spcBef>
                        <a:spcAft>
                          <a:spcPts val="0"/>
                        </a:spcAft>
                      </a:pPr>
                      <a:r>
                        <a:rPr lang="en-US" sz="1400" b="1" dirty="0">
                          <a:solidFill>
                            <a:srgbClr val="000000"/>
                          </a:solidFill>
                          <a:effectLst/>
                          <a:latin typeface="+mn-lt"/>
                          <a:ea typeface="Calibri" panose="020F0502020204030204" pitchFamily="34" charset="0"/>
                        </a:rPr>
                        <a:t>Total cost (USD/day)</a:t>
                      </a:r>
                      <a:endParaRPr lang="en-US" sz="14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sz="1600" dirty="0">
                        <a:effectLst/>
                        <a:latin typeface="+mn-lt"/>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400" b="1" dirty="0">
                          <a:solidFill>
                            <a:srgbClr val="000000"/>
                          </a:solidFill>
                          <a:effectLst/>
                          <a:latin typeface="+mn-lt"/>
                          <a:ea typeface="Calibri" panose="020F0502020204030204" pitchFamily="34" charset="0"/>
                        </a:rPr>
                        <a:t>2.29</a:t>
                      </a:r>
                      <a:endParaRPr lang="en-US" sz="14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b="1" dirty="0">
                        <a:effectLst/>
                        <a:latin typeface="+mn-lt"/>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400" b="1" dirty="0">
                          <a:solidFill>
                            <a:srgbClr val="000000"/>
                          </a:solidFill>
                          <a:effectLst/>
                          <a:latin typeface="+mn-lt"/>
                          <a:ea typeface="Calibri" panose="020F0502020204030204" pitchFamily="34" charset="0"/>
                        </a:rPr>
                        <a:t>Total cost (USD/day)</a:t>
                      </a:r>
                      <a:endParaRPr lang="en-US" sz="1400" b="1" dirty="0">
                        <a:effectLst/>
                        <a:latin typeface="+mn-lt"/>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rPr>
                        <a:t>3.44</a:t>
                      </a:r>
                      <a:endParaRPr lang="en-US" sz="1400" b="1" dirty="0">
                        <a:effectLst/>
                        <a:latin typeface="Calibri" panose="020F0502020204030204" pitchFamily="34" charset="0"/>
                        <a:ea typeface="Calibri" panose="020F050202020403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1400" b="1" dirty="0">
                        <a:effectLst/>
                        <a:latin typeface="+mn-lt"/>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spcBef>
                          <a:spcPts val="0"/>
                        </a:spcBef>
                        <a:spcAft>
                          <a:spcPts val="0"/>
                        </a:spcAft>
                      </a:pPr>
                      <a:r>
                        <a:rPr lang="en-US" sz="1400" b="1" dirty="0">
                          <a:solidFill>
                            <a:srgbClr val="000000"/>
                          </a:solidFill>
                          <a:effectLst/>
                          <a:latin typeface="+mn-lt"/>
                          <a:ea typeface="Calibri" panose="020F0502020204030204" pitchFamily="34" charset="0"/>
                        </a:rPr>
                        <a:t>Total cost (USD/day)</a:t>
                      </a:r>
                      <a:endParaRPr lang="en-US" sz="1400" b="1" dirty="0">
                        <a:effectLst/>
                        <a:latin typeface="+mn-lt"/>
                        <a:ea typeface="Calibri" panose="020F0502020204030204" pitchFamily="34" charset="0"/>
                      </a:endParaRPr>
                    </a:p>
                  </a:txBody>
                  <a:tcPr marL="68580" marR="68580" marT="0" marB="0">
                    <a:lnL>
                      <a:noFill/>
                    </a:lnL>
                    <a:lnT w="12700" cap="flat" cmpd="sng" algn="ctr">
                      <a:solidFill>
                        <a:srgbClr val="000000"/>
                      </a:solidFill>
                      <a:prstDash val="solid"/>
                      <a:round/>
                      <a:headEnd type="none" w="med" len="med"/>
                      <a:tailEnd type="none" w="med" len="med"/>
                    </a:lnT>
                    <a:lnB>
                      <a:noFill/>
                    </a:lnB>
                  </a:tcPr>
                </a:tc>
                <a:tc hMerge="1">
                  <a:txBody>
                    <a:bodyPr/>
                    <a:lstStyle/>
                    <a:p>
                      <a:endParaRPr lang="en-US" sz="1600" b="1" dirty="0">
                        <a:effectLst/>
                        <a:latin typeface="+mn-lt"/>
                      </a:endParaRPr>
                    </a:p>
                  </a:txBody>
                  <a:tcPr marL="68580" marR="68580" marT="0" marB="0"/>
                </a:tc>
                <a:tc>
                  <a:txBody>
                    <a:bodyPr/>
                    <a:lstStyle/>
                    <a:p>
                      <a:pPr marL="0" marR="0" algn="r">
                        <a:spcBef>
                          <a:spcPts val="0"/>
                        </a:spcBef>
                        <a:spcAft>
                          <a:spcPts val="0"/>
                        </a:spcAft>
                      </a:pPr>
                      <a:r>
                        <a:rPr lang="en-US" sz="1400" b="1" dirty="0">
                          <a:solidFill>
                            <a:srgbClr val="000000"/>
                          </a:solidFill>
                          <a:effectLst/>
                          <a:latin typeface="+mn-lt"/>
                          <a:ea typeface="Calibri" panose="020F0502020204030204" pitchFamily="34" charset="0"/>
                        </a:rPr>
                        <a:t>3.02</a:t>
                      </a:r>
                      <a:endParaRPr lang="en-US" sz="1400" b="1" dirty="0">
                        <a:effectLst/>
                        <a:latin typeface="+mn-lt"/>
                        <a:ea typeface="Calibri" panose="020F0502020204030204" pitchFamily="34" charset="0"/>
                      </a:endParaRPr>
                    </a:p>
                  </a:txBody>
                  <a:tcPr marL="68580" marR="68580" marT="0" marB="0">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75021976"/>
                  </a:ext>
                </a:extLst>
              </a:tr>
            </a:tbl>
          </a:graphicData>
        </a:graphic>
      </p:graphicFrame>
      <p:grpSp>
        <p:nvGrpSpPr>
          <p:cNvPr id="10" name="Group 9">
            <a:extLst>
              <a:ext uri="{FF2B5EF4-FFF2-40B4-BE49-F238E27FC236}">
                <a16:creationId xmlns:a16="http://schemas.microsoft.com/office/drawing/2014/main" id="{2EDBEC27-CB90-4AA8-B77B-12C9668A0CBC}"/>
              </a:ext>
            </a:extLst>
          </p:cNvPr>
          <p:cNvGrpSpPr/>
          <p:nvPr/>
        </p:nvGrpSpPr>
        <p:grpSpPr>
          <a:xfrm>
            <a:off x="385214" y="2811603"/>
            <a:ext cx="2098104" cy="3456931"/>
            <a:chOff x="385214" y="2811603"/>
            <a:chExt cx="2098104" cy="3456931"/>
          </a:xfrm>
        </p:grpSpPr>
        <p:sp>
          <p:nvSpPr>
            <p:cNvPr id="3" name="TextBox 2">
              <a:extLst>
                <a:ext uri="{FF2B5EF4-FFF2-40B4-BE49-F238E27FC236}">
                  <a16:creationId xmlns:a16="http://schemas.microsoft.com/office/drawing/2014/main" id="{E8899DB5-F02C-4D2B-9131-07377CE42BC4}"/>
                </a:ext>
              </a:extLst>
            </p:cNvPr>
            <p:cNvSpPr txBox="1"/>
            <p:nvPr/>
          </p:nvSpPr>
          <p:spPr>
            <a:xfrm>
              <a:off x="423715" y="2811603"/>
              <a:ext cx="1373804" cy="307777"/>
            </a:xfrm>
            <a:prstGeom prst="rect">
              <a:avLst/>
            </a:prstGeom>
            <a:noFill/>
          </p:spPr>
          <p:txBody>
            <a:bodyPr wrap="square">
              <a:spAutoFit/>
            </a:bodyPr>
            <a:lstStyle/>
            <a:p>
              <a:r>
                <a:rPr lang="en-US" sz="1400" i="1" dirty="0">
                  <a:solidFill>
                    <a:schemeClr val="bg1">
                      <a:lumMod val="50000"/>
                    </a:schemeClr>
                  </a:solidFill>
                </a:rPr>
                <a:t>Starchy staples</a:t>
              </a:r>
              <a:endParaRPr lang="en-US" sz="1600" i="1" dirty="0">
                <a:solidFill>
                  <a:schemeClr val="bg1">
                    <a:lumMod val="50000"/>
                  </a:schemeClr>
                </a:solidFill>
              </a:endParaRPr>
            </a:p>
          </p:txBody>
        </p:sp>
        <p:sp>
          <p:nvSpPr>
            <p:cNvPr id="4" name="TextBox 3">
              <a:extLst>
                <a:ext uri="{FF2B5EF4-FFF2-40B4-BE49-F238E27FC236}">
                  <a16:creationId xmlns:a16="http://schemas.microsoft.com/office/drawing/2014/main" id="{54BA72DA-F1CB-0909-D70E-9C483869935E}"/>
                </a:ext>
              </a:extLst>
            </p:cNvPr>
            <p:cNvSpPr txBox="1"/>
            <p:nvPr/>
          </p:nvSpPr>
          <p:spPr>
            <a:xfrm>
              <a:off x="385214" y="3462202"/>
              <a:ext cx="1460634" cy="307777"/>
            </a:xfrm>
            <a:prstGeom prst="rect">
              <a:avLst/>
            </a:prstGeom>
            <a:noFill/>
          </p:spPr>
          <p:txBody>
            <a:bodyPr wrap="square">
              <a:spAutoFit/>
            </a:bodyPr>
            <a:lstStyle/>
            <a:p>
              <a:r>
                <a:rPr lang="en-US" sz="1400" i="1" dirty="0">
                  <a:solidFill>
                    <a:schemeClr val="bg1">
                      <a:lumMod val="50000"/>
                    </a:schemeClr>
                  </a:solidFill>
                </a:rPr>
                <a:t>Vegetables</a:t>
              </a:r>
              <a:endParaRPr lang="en-US" sz="1600" i="1" dirty="0">
                <a:solidFill>
                  <a:schemeClr val="bg1">
                    <a:lumMod val="50000"/>
                  </a:schemeClr>
                </a:solidFill>
              </a:endParaRPr>
            </a:p>
          </p:txBody>
        </p:sp>
        <p:sp>
          <p:nvSpPr>
            <p:cNvPr id="5" name="TextBox 4">
              <a:extLst>
                <a:ext uri="{FF2B5EF4-FFF2-40B4-BE49-F238E27FC236}">
                  <a16:creationId xmlns:a16="http://schemas.microsoft.com/office/drawing/2014/main" id="{F9D1EAB7-60ED-9131-3358-80F9EC928A3E}"/>
                </a:ext>
              </a:extLst>
            </p:cNvPr>
            <p:cNvSpPr txBox="1"/>
            <p:nvPr/>
          </p:nvSpPr>
          <p:spPr>
            <a:xfrm>
              <a:off x="416292" y="4259034"/>
              <a:ext cx="1460634" cy="307777"/>
            </a:xfrm>
            <a:prstGeom prst="rect">
              <a:avLst/>
            </a:prstGeom>
            <a:noFill/>
          </p:spPr>
          <p:txBody>
            <a:bodyPr wrap="square">
              <a:spAutoFit/>
            </a:bodyPr>
            <a:lstStyle/>
            <a:p>
              <a:r>
                <a:rPr lang="en-US" sz="1400" i="1" dirty="0">
                  <a:solidFill>
                    <a:schemeClr val="bg1">
                      <a:lumMod val="50000"/>
                    </a:schemeClr>
                  </a:solidFill>
                </a:rPr>
                <a:t>Fruits</a:t>
              </a:r>
              <a:endParaRPr lang="en-US" sz="1600" i="1" dirty="0">
                <a:solidFill>
                  <a:schemeClr val="bg1">
                    <a:lumMod val="50000"/>
                  </a:schemeClr>
                </a:solidFill>
              </a:endParaRPr>
            </a:p>
          </p:txBody>
        </p:sp>
        <p:sp>
          <p:nvSpPr>
            <p:cNvPr id="7" name="TextBox 6">
              <a:extLst>
                <a:ext uri="{FF2B5EF4-FFF2-40B4-BE49-F238E27FC236}">
                  <a16:creationId xmlns:a16="http://schemas.microsoft.com/office/drawing/2014/main" id="{86F9EDCC-50A2-455F-1018-EC97E5E8EAF3}"/>
                </a:ext>
              </a:extLst>
            </p:cNvPr>
            <p:cNvSpPr txBox="1"/>
            <p:nvPr/>
          </p:nvSpPr>
          <p:spPr>
            <a:xfrm>
              <a:off x="425918" y="4930969"/>
              <a:ext cx="2057400" cy="307777"/>
            </a:xfrm>
            <a:prstGeom prst="rect">
              <a:avLst/>
            </a:prstGeom>
            <a:noFill/>
          </p:spPr>
          <p:txBody>
            <a:bodyPr wrap="square">
              <a:spAutoFit/>
            </a:bodyPr>
            <a:lstStyle/>
            <a:p>
              <a:r>
                <a:rPr lang="en-US" sz="1400" i="1" dirty="0">
                  <a:solidFill>
                    <a:schemeClr val="bg1">
                      <a:lumMod val="50000"/>
                    </a:schemeClr>
                  </a:solidFill>
                </a:rPr>
                <a:t>Animal-sourced foods</a:t>
              </a:r>
              <a:endParaRPr lang="en-US" sz="1600" i="1" dirty="0">
                <a:solidFill>
                  <a:schemeClr val="bg1">
                    <a:lumMod val="50000"/>
                  </a:schemeClr>
                </a:solidFill>
              </a:endParaRPr>
            </a:p>
          </p:txBody>
        </p:sp>
        <p:sp>
          <p:nvSpPr>
            <p:cNvPr id="8" name="TextBox 7">
              <a:extLst>
                <a:ext uri="{FF2B5EF4-FFF2-40B4-BE49-F238E27FC236}">
                  <a16:creationId xmlns:a16="http://schemas.microsoft.com/office/drawing/2014/main" id="{FE42A604-097B-E4A6-BEA3-435466CFFF62}"/>
                </a:ext>
              </a:extLst>
            </p:cNvPr>
            <p:cNvSpPr txBox="1"/>
            <p:nvPr/>
          </p:nvSpPr>
          <p:spPr>
            <a:xfrm>
              <a:off x="404463" y="5586381"/>
              <a:ext cx="2057400" cy="307777"/>
            </a:xfrm>
            <a:prstGeom prst="rect">
              <a:avLst/>
            </a:prstGeom>
            <a:noFill/>
          </p:spPr>
          <p:txBody>
            <a:bodyPr wrap="square">
              <a:spAutoFit/>
            </a:bodyPr>
            <a:lstStyle/>
            <a:p>
              <a:r>
                <a:rPr lang="en-US" sz="1400" i="1" dirty="0">
                  <a:solidFill>
                    <a:schemeClr val="bg1">
                      <a:lumMod val="50000"/>
                    </a:schemeClr>
                  </a:solidFill>
                </a:rPr>
                <a:t>Pulses, nuts and seeds</a:t>
              </a:r>
              <a:endParaRPr lang="en-US" sz="1600" i="1" dirty="0">
                <a:solidFill>
                  <a:schemeClr val="bg1">
                    <a:lumMod val="50000"/>
                  </a:schemeClr>
                </a:solidFill>
              </a:endParaRPr>
            </a:p>
          </p:txBody>
        </p:sp>
        <p:sp>
          <p:nvSpPr>
            <p:cNvPr id="9" name="TextBox 8">
              <a:extLst>
                <a:ext uri="{FF2B5EF4-FFF2-40B4-BE49-F238E27FC236}">
                  <a16:creationId xmlns:a16="http://schemas.microsoft.com/office/drawing/2014/main" id="{76F5A5EF-FAF3-344D-2641-389EE6CB1E4B}"/>
                </a:ext>
              </a:extLst>
            </p:cNvPr>
            <p:cNvSpPr txBox="1"/>
            <p:nvPr/>
          </p:nvSpPr>
          <p:spPr>
            <a:xfrm>
              <a:off x="394838" y="5960757"/>
              <a:ext cx="2057400" cy="307777"/>
            </a:xfrm>
            <a:prstGeom prst="rect">
              <a:avLst/>
            </a:prstGeom>
            <a:noFill/>
          </p:spPr>
          <p:txBody>
            <a:bodyPr wrap="square">
              <a:spAutoFit/>
            </a:bodyPr>
            <a:lstStyle/>
            <a:p>
              <a:r>
                <a:rPr lang="en-US" sz="1400" i="1" dirty="0">
                  <a:solidFill>
                    <a:schemeClr val="bg1">
                      <a:lumMod val="50000"/>
                    </a:schemeClr>
                  </a:solidFill>
                </a:rPr>
                <a:t>Oils and fats</a:t>
              </a:r>
              <a:endParaRPr lang="en-US" sz="1600" i="1" dirty="0">
                <a:solidFill>
                  <a:schemeClr val="bg1">
                    <a:lumMod val="50000"/>
                  </a:schemeClr>
                </a:solidFill>
              </a:endParaRPr>
            </a:p>
          </p:txBody>
        </p:sp>
      </p:grpSp>
      <p:grpSp>
        <p:nvGrpSpPr>
          <p:cNvPr id="11" name="Group 10">
            <a:extLst>
              <a:ext uri="{FF2B5EF4-FFF2-40B4-BE49-F238E27FC236}">
                <a16:creationId xmlns:a16="http://schemas.microsoft.com/office/drawing/2014/main" id="{C93135FD-CCB1-AA7B-52BF-C998E3F318A9}"/>
              </a:ext>
            </a:extLst>
          </p:cNvPr>
          <p:cNvGrpSpPr/>
          <p:nvPr/>
        </p:nvGrpSpPr>
        <p:grpSpPr>
          <a:xfrm>
            <a:off x="4368468" y="2809999"/>
            <a:ext cx="2098104" cy="3456931"/>
            <a:chOff x="385214" y="2811603"/>
            <a:chExt cx="2098104" cy="3456931"/>
          </a:xfrm>
        </p:grpSpPr>
        <p:sp>
          <p:nvSpPr>
            <p:cNvPr id="12" name="TextBox 11">
              <a:extLst>
                <a:ext uri="{FF2B5EF4-FFF2-40B4-BE49-F238E27FC236}">
                  <a16:creationId xmlns:a16="http://schemas.microsoft.com/office/drawing/2014/main" id="{269442C6-56FE-30DD-D642-F0345D382BA3}"/>
                </a:ext>
              </a:extLst>
            </p:cNvPr>
            <p:cNvSpPr txBox="1"/>
            <p:nvPr/>
          </p:nvSpPr>
          <p:spPr>
            <a:xfrm>
              <a:off x="423715" y="2811603"/>
              <a:ext cx="1373804" cy="307777"/>
            </a:xfrm>
            <a:prstGeom prst="rect">
              <a:avLst/>
            </a:prstGeom>
            <a:noFill/>
          </p:spPr>
          <p:txBody>
            <a:bodyPr wrap="square">
              <a:spAutoFit/>
            </a:bodyPr>
            <a:lstStyle/>
            <a:p>
              <a:r>
                <a:rPr lang="en-US" sz="1400" i="1" dirty="0">
                  <a:solidFill>
                    <a:schemeClr val="bg1">
                      <a:lumMod val="50000"/>
                    </a:schemeClr>
                  </a:solidFill>
                </a:rPr>
                <a:t>Starchy staples</a:t>
              </a:r>
              <a:endParaRPr lang="en-US" sz="1600" i="1" dirty="0">
                <a:solidFill>
                  <a:schemeClr val="bg1">
                    <a:lumMod val="50000"/>
                  </a:schemeClr>
                </a:solidFill>
              </a:endParaRPr>
            </a:p>
          </p:txBody>
        </p:sp>
        <p:sp>
          <p:nvSpPr>
            <p:cNvPr id="13" name="TextBox 12">
              <a:extLst>
                <a:ext uri="{FF2B5EF4-FFF2-40B4-BE49-F238E27FC236}">
                  <a16:creationId xmlns:a16="http://schemas.microsoft.com/office/drawing/2014/main" id="{EACF9E8E-2E58-B4CB-508B-7BFD115EE416}"/>
                </a:ext>
              </a:extLst>
            </p:cNvPr>
            <p:cNvSpPr txBox="1"/>
            <p:nvPr/>
          </p:nvSpPr>
          <p:spPr>
            <a:xfrm>
              <a:off x="385214" y="3462202"/>
              <a:ext cx="1460634" cy="307777"/>
            </a:xfrm>
            <a:prstGeom prst="rect">
              <a:avLst/>
            </a:prstGeom>
            <a:noFill/>
          </p:spPr>
          <p:txBody>
            <a:bodyPr wrap="square">
              <a:spAutoFit/>
            </a:bodyPr>
            <a:lstStyle/>
            <a:p>
              <a:r>
                <a:rPr lang="en-US" sz="1400" i="1" dirty="0">
                  <a:solidFill>
                    <a:schemeClr val="bg1">
                      <a:lumMod val="50000"/>
                    </a:schemeClr>
                  </a:solidFill>
                </a:rPr>
                <a:t>Vegetables</a:t>
              </a:r>
              <a:endParaRPr lang="en-US" sz="1600" i="1" dirty="0">
                <a:solidFill>
                  <a:schemeClr val="bg1">
                    <a:lumMod val="50000"/>
                  </a:schemeClr>
                </a:solidFill>
              </a:endParaRPr>
            </a:p>
          </p:txBody>
        </p:sp>
        <p:sp>
          <p:nvSpPr>
            <p:cNvPr id="14" name="TextBox 13">
              <a:extLst>
                <a:ext uri="{FF2B5EF4-FFF2-40B4-BE49-F238E27FC236}">
                  <a16:creationId xmlns:a16="http://schemas.microsoft.com/office/drawing/2014/main" id="{16C350C5-B65B-953A-37FA-AB2C9D3C7C07}"/>
                </a:ext>
              </a:extLst>
            </p:cNvPr>
            <p:cNvSpPr txBox="1"/>
            <p:nvPr/>
          </p:nvSpPr>
          <p:spPr>
            <a:xfrm>
              <a:off x="416292" y="4259034"/>
              <a:ext cx="1460634" cy="307777"/>
            </a:xfrm>
            <a:prstGeom prst="rect">
              <a:avLst/>
            </a:prstGeom>
            <a:noFill/>
          </p:spPr>
          <p:txBody>
            <a:bodyPr wrap="square">
              <a:spAutoFit/>
            </a:bodyPr>
            <a:lstStyle/>
            <a:p>
              <a:r>
                <a:rPr lang="en-US" sz="1400" i="1" dirty="0">
                  <a:solidFill>
                    <a:schemeClr val="bg1">
                      <a:lumMod val="50000"/>
                    </a:schemeClr>
                  </a:solidFill>
                </a:rPr>
                <a:t>Fruits</a:t>
              </a:r>
              <a:endParaRPr lang="en-US" sz="1600" i="1" dirty="0">
                <a:solidFill>
                  <a:schemeClr val="bg1">
                    <a:lumMod val="50000"/>
                  </a:schemeClr>
                </a:solidFill>
              </a:endParaRPr>
            </a:p>
          </p:txBody>
        </p:sp>
        <p:sp>
          <p:nvSpPr>
            <p:cNvPr id="17" name="TextBox 16">
              <a:extLst>
                <a:ext uri="{FF2B5EF4-FFF2-40B4-BE49-F238E27FC236}">
                  <a16:creationId xmlns:a16="http://schemas.microsoft.com/office/drawing/2014/main" id="{948A9F46-ECC6-407F-3A9F-C53926D18E7D}"/>
                </a:ext>
              </a:extLst>
            </p:cNvPr>
            <p:cNvSpPr txBox="1"/>
            <p:nvPr/>
          </p:nvSpPr>
          <p:spPr>
            <a:xfrm>
              <a:off x="425918" y="4930969"/>
              <a:ext cx="2057400" cy="307777"/>
            </a:xfrm>
            <a:prstGeom prst="rect">
              <a:avLst/>
            </a:prstGeom>
            <a:noFill/>
          </p:spPr>
          <p:txBody>
            <a:bodyPr wrap="square">
              <a:spAutoFit/>
            </a:bodyPr>
            <a:lstStyle/>
            <a:p>
              <a:r>
                <a:rPr lang="en-US" sz="1400" i="1" dirty="0">
                  <a:solidFill>
                    <a:schemeClr val="bg1">
                      <a:lumMod val="50000"/>
                    </a:schemeClr>
                  </a:solidFill>
                </a:rPr>
                <a:t>Animal-sourced foods</a:t>
              </a:r>
              <a:endParaRPr lang="en-US" sz="1600" i="1" dirty="0">
                <a:solidFill>
                  <a:schemeClr val="bg1">
                    <a:lumMod val="50000"/>
                  </a:schemeClr>
                </a:solidFill>
              </a:endParaRPr>
            </a:p>
          </p:txBody>
        </p:sp>
        <p:sp>
          <p:nvSpPr>
            <p:cNvPr id="18" name="TextBox 17">
              <a:extLst>
                <a:ext uri="{FF2B5EF4-FFF2-40B4-BE49-F238E27FC236}">
                  <a16:creationId xmlns:a16="http://schemas.microsoft.com/office/drawing/2014/main" id="{F1155896-7F35-DC27-3547-8CB9330FC93D}"/>
                </a:ext>
              </a:extLst>
            </p:cNvPr>
            <p:cNvSpPr txBox="1"/>
            <p:nvPr/>
          </p:nvSpPr>
          <p:spPr>
            <a:xfrm>
              <a:off x="404463" y="5586381"/>
              <a:ext cx="2057400" cy="307777"/>
            </a:xfrm>
            <a:prstGeom prst="rect">
              <a:avLst/>
            </a:prstGeom>
            <a:noFill/>
          </p:spPr>
          <p:txBody>
            <a:bodyPr wrap="square">
              <a:spAutoFit/>
            </a:bodyPr>
            <a:lstStyle/>
            <a:p>
              <a:r>
                <a:rPr lang="en-US" sz="1400" i="1" dirty="0">
                  <a:solidFill>
                    <a:schemeClr val="bg1">
                      <a:lumMod val="50000"/>
                    </a:schemeClr>
                  </a:solidFill>
                </a:rPr>
                <a:t>Pulses, nuts and seeds</a:t>
              </a:r>
              <a:endParaRPr lang="en-US" sz="1600" i="1" dirty="0">
                <a:solidFill>
                  <a:schemeClr val="bg1">
                    <a:lumMod val="50000"/>
                  </a:schemeClr>
                </a:solidFill>
              </a:endParaRPr>
            </a:p>
          </p:txBody>
        </p:sp>
        <p:sp>
          <p:nvSpPr>
            <p:cNvPr id="19" name="TextBox 18">
              <a:extLst>
                <a:ext uri="{FF2B5EF4-FFF2-40B4-BE49-F238E27FC236}">
                  <a16:creationId xmlns:a16="http://schemas.microsoft.com/office/drawing/2014/main" id="{D856CD50-5913-51F7-776B-28E148A366FD}"/>
                </a:ext>
              </a:extLst>
            </p:cNvPr>
            <p:cNvSpPr txBox="1"/>
            <p:nvPr/>
          </p:nvSpPr>
          <p:spPr>
            <a:xfrm>
              <a:off x="394838" y="5960757"/>
              <a:ext cx="2057400" cy="307777"/>
            </a:xfrm>
            <a:prstGeom prst="rect">
              <a:avLst/>
            </a:prstGeom>
            <a:noFill/>
          </p:spPr>
          <p:txBody>
            <a:bodyPr wrap="square">
              <a:spAutoFit/>
            </a:bodyPr>
            <a:lstStyle/>
            <a:p>
              <a:r>
                <a:rPr lang="en-US" sz="1400" i="1" dirty="0">
                  <a:solidFill>
                    <a:schemeClr val="bg1">
                      <a:lumMod val="50000"/>
                    </a:schemeClr>
                  </a:solidFill>
                </a:rPr>
                <a:t>Oils and fats</a:t>
              </a:r>
              <a:endParaRPr lang="en-US" sz="1600" i="1" dirty="0">
                <a:solidFill>
                  <a:schemeClr val="bg1">
                    <a:lumMod val="50000"/>
                  </a:schemeClr>
                </a:solidFill>
              </a:endParaRPr>
            </a:p>
          </p:txBody>
        </p:sp>
      </p:grpSp>
      <p:grpSp>
        <p:nvGrpSpPr>
          <p:cNvPr id="20" name="Group 19">
            <a:extLst>
              <a:ext uri="{FF2B5EF4-FFF2-40B4-BE49-F238E27FC236}">
                <a16:creationId xmlns:a16="http://schemas.microsoft.com/office/drawing/2014/main" id="{1697A4FA-30DC-3CB2-6F91-62CECA83AAC0}"/>
              </a:ext>
            </a:extLst>
          </p:cNvPr>
          <p:cNvGrpSpPr/>
          <p:nvPr/>
        </p:nvGrpSpPr>
        <p:grpSpPr>
          <a:xfrm>
            <a:off x="8438552" y="2814068"/>
            <a:ext cx="2098104" cy="3456931"/>
            <a:chOff x="385214" y="2811603"/>
            <a:chExt cx="2098104" cy="3456931"/>
          </a:xfrm>
        </p:grpSpPr>
        <p:sp>
          <p:nvSpPr>
            <p:cNvPr id="21" name="TextBox 20">
              <a:extLst>
                <a:ext uri="{FF2B5EF4-FFF2-40B4-BE49-F238E27FC236}">
                  <a16:creationId xmlns:a16="http://schemas.microsoft.com/office/drawing/2014/main" id="{4BDB1CDC-F260-2783-7C09-F5CFBF0D94EC}"/>
                </a:ext>
              </a:extLst>
            </p:cNvPr>
            <p:cNvSpPr txBox="1"/>
            <p:nvPr/>
          </p:nvSpPr>
          <p:spPr>
            <a:xfrm>
              <a:off x="423715" y="2811603"/>
              <a:ext cx="1373804" cy="307777"/>
            </a:xfrm>
            <a:prstGeom prst="rect">
              <a:avLst/>
            </a:prstGeom>
            <a:noFill/>
          </p:spPr>
          <p:txBody>
            <a:bodyPr wrap="square">
              <a:spAutoFit/>
            </a:bodyPr>
            <a:lstStyle/>
            <a:p>
              <a:r>
                <a:rPr lang="en-US" sz="1400" i="1" dirty="0">
                  <a:solidFill>
                    <a:schemeClr val="bg1">
                      <a:lumMod val="50000"/>
                    </a:schemeClr>
                  </a:solidFill>
                </a:rPr>
                <a:t>Starchy staples</a:t>
              </a:r>
              <a:endParaRPr lang="en-US" sz="1600" i="1" dirty="0">
                <a:solidFill>
                  <a:schemeClr val="bg1">
                    <a:lumMod val="50000"/>
                  </a:schemeClr>
                </a:solidFill>
              </a:endParaRPr>
            </a:p>
          </p:txBody>
        </p:sp>
        <p:sp>
          <p:nvSpPr>
            <p:cNvPr id="22" name="TextBox 21">
              <a:extLst>
                <a:ext uri="{FF2B5EF4-FFF2-40B4-BE49-F238E27FC236}">
                  <a16:creationId xmlns:a16="http://schemas.microsoft.com/office/drawing/2014/main" id="{2A332E6B-E616-0196-D4C3-E92906331789}"/>
                </a:ext>
              </a:extLst>
            </p:cNvPr>
            <p:cNvSpPr txBox="1"/>
            <p:nvPr/>
          </p:nvSpPr>
          <p:spPr>
            <a:xfrm>
              <a:off x="385214" y="3462202"/>
              <a:ext cx="1460634" cy="307777"/>
            </a:xfrm>
            <a:prstGeom prst="rect">
              <a:avLst/>
            </a:prstGeom>
            <a:noFill/>
          </p:spPr>
          <p:txBody>
            <a:bodyPr wrap="square">
              <a:spAutoFit/>
            </a:bodyPr>
            <a:lstStyle/>
            <a:p>
              <a:r>
                <a:rPr lang="en-US" sz="1400" i="1" dirty="0">
                  <a:solidFill>
                    <a:schemeClr val="bg1">
                      <a:lumMod val="50000"/>
                    </a:schemeClr>
                  </a:solidFill>
                </a:rPr>
                <a:t>Vegetables</a:t>
              </a:r>
              <a:endParaRPr lang="en-US" sz="1600" i="1" dirty="0">
                <a:solidFill>
                  <a:schemeClr val="bg1">
                    <a:lumMod val="50000"/>
                  </a:schemeClr>
                </a:solidFill>
              </a:endParaRPr>
            </a:p>
          </p:txBody>
        </p:sp>
        <p:sp>
          <p:nvSpPr>
            <p:cNvPr id="23" name="TextBox 22">
              <a:extLst>
                <a:ext uri="{FF2B5EF4-FFF2-40B4-BE49-F238E27FC236}">
                  <a16:creationId xmlns:a16="http://schemas.microsoft.com/office/drawing/2014/main" id="{AE8AE9D0-49A9-E23D-1F13-AD185592FA54}"/>
                </a:ext>
              </a:extLst>
            </p:cNvPr>
            <p:cNvSpPr txBox="1"/>
            <p:nvPr/>
          </p:nvSpPr>
          <p:spPr>
            <a:xfrm>
              <a:off x="416292" y="4259034"/>
              <a:ext cx="1460634" cy="307777"/>
            </a:xfrm>
            <a:prstGeom prst="rect">
              <a:avLst/>
            </a:prstGeom>
            <a:noFill/>
          </p:spPr>
          <p:txBody>
            <a:bodyPr wrap="square">
              <a:spAutoFit/>
            </a:bodyPr>
            <a:lstStyle/>
            <a:p>
              <a:r>
                <a:rPr lang="en-US" sz="1400" i="1" dirty="0">
                  <a:solidFill>
                    <a:schemeClr val="bg1">
                      <a:lumMod val="50000"/>
                    </a:schemeClr>
                  </a:solidFill>
                </a:rPr>
                <a:t>Fruits</a:t>
              </a:r>
              <a:endParaRPr lang="en-US" sz="1600" i="1" dirty="0">
                <a:solidFill>
                  <a:schemeClr val="bg1">
                    <a:lumMod val="50000"/>
                  </a:schemeClr>
                </a:solidFill>
              </a:endParaRPr>
            </a:p>
          </p:txBody>
        </p:sp>
        <p:sp>
          <p:nvSpPr>
            <p:cNvPr id="24" name="TextBox 23">
              <a:extLst>
                <a:ext uri="{FF2B5EF4-FFF2-40B4-BE49-F238E27FC236}">
                  <a16:creationId xmlns:a16="http://schemas.microsoft.com/office/drawing/2014/main" id="{F9786565-D85A-1887-A705-527A138A715A}"/>
                </a:ext>
              </a:extLst>
            </p:cNvPr>
            <p:cNvSpPr txBox="1"/>
            <p:nvPr/>
          </p:nvSpPr>
          <p:spPr>
            <a:xfrm>
              <a:off x="425918" y="4930969"/>
              <a:ext cx="2057400" cy="307777"/>
            </a:xfrm>
            <a:prstGeom prst="rect">
              <a:avLst/>
            </a:prstGeom>
            <a:noFill/>
          </p:spPr>
          <p:txBody>
            <a:bodyPr wrap="square">
              <a:spAutoFit/>
            </a:bodyPr>
            <a:lstStyle/>
            <a:p>
              <a:r>
                <a:rPr lang="en-US" sz="1400" i="1" dirty="0">
                  <a:solidFill>
                    <a:schemeClr val="bg1">
                      <a:lumMod val="50000"/>
                    </a:schemeClr>
                  </a:solidFill>
                </a:rPr>
                <a:t>Animal-sourced foods</a:t>
              </a:r>
              <a:endParaRPr lang="en-US" sz="1600" i="1" dirty="0">
                <a:solidFill>
                  <a:schemeClr val="bg1">
                    <a:lumMod val="50000"/>
                  </a:schemeClr>
                </a:solidFill>
              </a:endParaRPr>
            </a:p>
          </p:txBody>
        </p:sp>
        <p:sp>
          <p:nvSpPr>
            <p:cNvPr id="25" name="TextBox 24">
              <a:extLst>
                <a:ext uri="{FF2B5EF4-FFF2-40B4-BE49-F238E27FC236}">
                  <a16:creationId xmlns:a16="http://schemas.microsoft.com/office/drawing/2014/main" id="{5B5B88CA-4F9A-368D-2DC9-162B7D704085}"/>
                </a:ext>
              </a:extLst>
            </p:cNvPr>
            <p:cNvSpPr txBox="1"/>
            <p:nvPr/>
          </p:nvSpPr>
          <p:spPr>
            <a:xfrm>
              <a:off x="404463" y="5586381"/>
              <a:ext cx="2057400" cy="307777"/>
            </a:xfrm>
            <a:prstGeom prst="rect">
              <a:avLst/>
            </a:prstGeom>
            <a:noFill/>
          </p:spPr>
          <p:txBody>
            <a:bodyPr wrap="square">
              <a:spAutoFit/>
            </a:bodyPr>
            <a:lstStyle/>
            <a:p>
              <a:r>
                <a:rPr lang="en-US" sz="1400" i="1" dirty="0">
                  <a:solidFill>
                    <a:schemeClr val="bg1">
                      <a:lumMod val="50000"/>
                    </a:schemeClr>
                  </a:solidFill>
                </a:rPr>
                <a:t>Pulses, nuts and seeds</a:t>
              </a:r>
              <a:endParaRPr lang="en-US" sz="1600" i="1" dirty="0">
                <a:solidFill>
                  <a:schemeClr val="bg1">
                    <a:lumMod val="50000"/>
                  </a:schemeClr>
                </a:solidFill>
              </a:endParaRPr>
            </a:p>
          </p:txBody>
        </p:sp>
        <p:sp>
          <p:nvSpPr>
            <p:cNvPr id="26" name="TextBox 25">
              <a:extLst>
                <a:ext uri="{FF2B5EF4-FFF2-40B4-BE49-F238E27FC236}">
                  <a16:creationId xmlns:a16="http://schemas.microsoft.com/office/drawing/2014/main" id="{04D38FF2-C71A-4685-5B5D-9CB1F92CB38F}"/>
                </a:ext>
              </a:extLst>
            </p:cNvPr>
            <p:cNvSpPr txBox="1"/>
            <p:nvPr/>
          </p:nvSpPr>
          <p:spPr>
            <a:xfrm>
              <a:off x="394838" y="5960757"/>
              <a:ext cx="2057400" cy="307777"/>
            </a:xfrm>
            <a:prstGeom prst="rect">
              <a:avLst/>
            </a:prstGeom>
            <a:noFill/>
          </p:spPr>
          <p:txBody>
            <a:bodyPr wrap="square">
              <a:spAutoFit/>
            </a:bodyPr>
            <a:lstStyle/>
            <a:p>
              <a:r>
                <a:rPr lang="en-US" sz="1400" i="1" dirty="0">
                  <a:solidFill>
                    <a:schemeClr val="bg1">
                      <a:lumMod val="50000"/>
                    </a:schemeClr>
                  </a:solidFill>
                </a:rPr>
                <a:t>Oils and fats</a:t>
              </a:r>
              <a:endParaRPr lang="en-US" sz="1600" i="1" dirty="0">
                <a:solidFill>
                  <a:schemeClr val="bg1">
                    <a:lumMod val="50000"/>
                  </a:schemeClr>
                </a:solidFill>
              </a:endParaRPr>
            </a:p>
          </p:txBody>
        </p:sp>
      </p:grpSp>
      <p:pic>
        <p:nvPicPr>
          <p:cNvPr id="2" name="Picture 1">
            <a:extLst>
              <a:ext uri="{FF2B5EF4-FFF2-40B4-BE49-F238E27FC236}">
                <a16:creationId xmlns:a16="http://schemas.microsoft.com/office/drawing/2014/main" id="{512CBBDD-0360-0FBE-2AAB-BB417C5D5C41}"/>
              </a:ext>
            </a:extLst>
          </p:cNvPr>
          <p:cNvPicPr>
            <a:picLocks noChangeAspect="1"/>
          </p:cNvPicPr>
          <p:nvPr/>
        </p:nvPicPr>
        <p:blipFill rotWithShape="1">
          <a:blip r:embed="rId4"/>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925364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C2DF152D-BDC9-4D32-93D7-6A94DC01DB42}"/>
              </a:ext>
            </a:extLst>
          </p:cNvPr>
          <p:cNvSpPr txBox="1">
            <a:spLocks/>
          </p:cNvSpPr>
          <p:nvPr/>
        </p:nvSpPr>
        <p:spPr>
          <a:xfrm>
            <a:off x="266857" y="198303"/>
            <a:ext cx="6982242" cy="1277541"/>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How does the healthy diet basket relate to actual food consumption?</a:t>
            </a:r>
          </a:p>
        </p:txBody>
      </p:sp>
      <p:graphicFrame>
        <p:nvGraphicFramePr>
          <p:cNvPr id="2" name="Chart 1">
            <a:extLst>
              <a:ext uri="{FF2B5EF4-FFF2-40B4-BE49-F238E27FC236}">
                <a16:creationId xmlns:a16="http://schemas.microsoft.com/office/drawing/2014/main" id="{5ACCDCB1-436E-689E-5F20-2CF26C1C21D6}"/>
              </a:ext>
            </a:extLst>
          </p:cNvPr>
          <p:cNvGraphicFramePr>
            <a:graphicFrameLocks/>
          </p:cNvGraphicFramePr>
          <p:nvPr>
            <p:extLst>
              <p:ext uri="{D42A27DB-BD31-4B8C-83A1-F6EECF244321}">
                <p14:modId xmlns:p14="http://schemas.microsoft.com/office/powerpoint/2010/main" val="3351199068"/>
              </p:ext>
            </p:extLst>
          </p:nvPr>
        </p:nvGraphicFramePr>
        <p:xfrm>
          <a:off x="1104627" y="1723425"/>
          <a:ext cx="10515600" cy="448151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6361CDB6-DA7B-942D-8152-B798CF8A72F5}"/>
              </a:ext>
            </a:extLst>
          </p:cNvPr>
          <p:cNvSpPr txBox="1"/>
          <p:nvPr/>
        </p:nvSpPr>
        <p:spPr>
          <a:xfrm>
            <a:off x="4295775" y="6062285"/>
            <a:ext cx="4846696" cy="285304"/>
          </a:xfrm>
          <a:prstGeom prst="rect">
            <a:avLst/>
          </a:prstGeom>
          <a:noFill/>
        </p:spPr>
        <p:txBody>
          <a:bodyPr wrap="none" rtlCol="0">
            <a:noAutofit/>
          </a:bodyPr>
          <a:lstStyle/>
          <a:p>
            <a:r>
              <a:rPr lang="en-US" sz="1400" dirty="0">
                <a:solidFill>
                  <a:schemeClr val="bg1">
                    <a:lumMod val="50000"/>
                  </a:schemeClr>
                </a:solidFill>
              </a:rPr>
              <a:t>Income per person ($US2022 /year )</a:t>
            </a:r>
          </a:p>
        </p:txBody>
      </p:sp>
      <p:sp>
        <p:nvSpPr>
          <p:cNvPr id="4" name="TextBox 2">
            <a:extLst>
              <a:ext uri="{FF2B5EF4-FFF2-40B4-BE49-F238E27FC236}">
                <a16:creationId xmlns:a16="http://schemas.microsoft.com/office/drawing/2014/main" id="{B3132A03-51AF-0712-B050-BF91F245F1E0}"/>
              </a:ext>
            </a:extLst>
          </p:cNvPr>
          <p:cNvSpPr txBox="1"/>
          <p:nvPr/>
        </p:nvSpPr>
        <p:spPr>
          <a:xfrm>
            <a:off x="5635065" y="4544827"/>
            <a:ext cx="1834744" cy="993424"/>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US" sz="1800" i="1" dirty="0">
                <a:solidFill>
                  <a:srgbClr val="333300"/>
                </a:solidFill>
              </a:rPr>
              <a:t>Dietary transition displaces healthy diet basket foods after $15k/</a:t>
            </a:r>
            <a:r>
              <a:rPr lang="en-US" sz="1800" i="1" dirty="0" err="1">
                <a:solidFill>
                  <a:srgbClr val="333300"/>
                </a:solidFill>
              </a:rPr>
              <a:t>yr</a:t>
            </a:r>
            <a:endParaRPr lang="en-US" sz="1800" dirty="0">
              <a:solidFill>
                <a:srgbClr val="333300"/>
              </a:solidFill>
            </a:endParaRPr>
          </a:p>
        </p:txBody>
      </p:sp>
      <p:cxnSp>
        <p:nvCxnSpPr>
          <p:cNvPr id="5" name="Straight Arrow Connector 4">
            <a:extLst>
              <a:ext uri="{FF2B5EF4-FFF2-40B4-BE49-F238E27FC236}">
                <a16:creationId xmlns:a16="http://schemas.microsoft.com/office/drawing/2014/main" id="{1C86287D-E163-6617-D4D2-48F2FF9C5B26}"/>
              </a:ext>
            </a:extLst>
          </p:cNvPr>
          <p:cNvCxnSpPr>
            <a:cxnSpLocks/>
          </p:cNvCxnSpPr>
          <p:nvPr/>
        </p:nvCxnSpPr>
        <p:spPr>
          <a:xfrm flipH="1" flipV="1">
            <a:off x="4295775" y="2457450"/>
            <a:ext cx="5913" cy="223451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2">
            <a:extLst>
              <a:ext uri="{FF2B5EF4-FFF2-40B4-BE49-F238E27FC236}">
                <a16:creationId xmlns:a16="http://schemas.microsoft.com/office/drawing/2014/main" id="{4F4922D2-D251-1269-FAB7-32E692768529}"/>
              </a:ext>
            </a:extLst>
          </p:cNvPr>
          <p:cNvSpPr txBox="1"/>
          <p:nvPr/>
        </p:nvSpPr>
        <p:spPr>
          <a:xfrm>
            <a:off x="3214298" y="4677570"/>
            <a:ext cx="2488807" cy="670372"/>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80000"/>
              </a:lnSpc>
            </a:pPr>
            <a:r>
              <a:rPr lang="en-US" sz="1800" dirty="0">
                <a:solidFill>
                  <a:srgbClr val="7030A0"/>
                </a:solidFill>
              </a:rPr>
              <a:t>ASF use reaches HDB target around $3k/</a:t>
            </a:r>
            <a:r>
              <a:rPr lang="en-US" sz="1800" dirty="0" err="1">
                <a:solidFill>
                  <a:srgbClr val="7030A0"/>
                </a:solidFill>
              </a:rPr>
              <a:t>yr</a:t>
            </a:r>
            <a:endParaRPr lang="en-US" sz="1800" dirty="0">
              <a:solidFill>
                <a:srgbClr val="7030A0"/>
              </a:solidFill>
            </a:endParaRPr>
          </a:p>
        </p:txBody>
      </p:sp>
      <p:cxnSp>
        <p:nvCxnSpPr>
          <p:cNvPr id="8" name="Straight Arrow Connector 7">
            <a:extLst>
              <a:ext uri="{FF2B5EF4-FFF2-40B4-BE49-F238E27FC236}">
                <a16:creationId xmlns:a16="http://schemas.microsoft.com/office/drawing/2014/main" id="{DA6D11BC-8D7F-CEC1-33D5-1A70D7189579}"/>
              </a:ext>
            </a:extLst>
          </p:cNvPr>
          <p:cNvCxnSpPr>
            <a:cxnSpLocks/>
          </p:cNvCxnSpPr>
          <p:nvPr/>
        </p:nvCxnSpPr>
        <p:spPr>
          <a:xfrm flipV="1">
            <a:off x="4838401" y="2457450"/>
            <a:ext cx="105074" cy="15586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2">
            <a:extLst>
              <a:ext uri="{FF2B5EF4-FFF2-40B4-BE49-F238E27FC236}">
                <a16:creationId xmlns:a16="http://schemas.microsoft.com/office/drawing/2014/main" id="{37AAE080-4AFD-D81D-0CDA-2DA2A6D6DBAD}"/>
              </a:ext>
            </a:extLst>
          </p:cNvPr>
          <p:cNvSpPr txBox="1"/>
          <p:nvPr/>
        </p:nvSpPr>
        <p:spPr>
          <a:xfrm>
            <a:off x="4315332" y="3964181"/>
            <a:ext cx="2669921" cy="670372"/>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80000"/>
              </a:lnSpc>
            </a:pPr>
            <a:r>
              <a:rPr lang="en-US" sz="1800" dirty="0">
                <a:solidFill>
                  <a:srgbClr val="DEA900"/>
                </a:solidFill>
              </a:rPr>
              <a:t>Lipids use reaches HDB target around $7k/</a:t>
            </a:r>
            <a:r>
              <a:rPr lang="en-US" sz="1800" dirty="0" err="1">
                <a:solidFill>
                  <a:srgbClr val="DEA900"/>
                </a:solidFill>
              </a:rPr>
              <a:t>yr</a:t>
            </a:r>
            <a:endParaRPr lang="en-US" sz="1800" dirty="0">
              <a:solidFill>
                <a:srgbClr val="DEA900"/>
              </a:solidFill>
            </a:endParaRPr>
          </a:p>
        </p:txBody>
      </p:sp>
      <p:sp>
        <p:nvSpPr>
          <p:cNvPr id="10" name="Text Box 4">
            <a:extLst>
              <a:ext uri="{FF2B5EF4-FFF2-40B4-BE49-F238E27FC236}">
                <a16:creationId xmlns:a16="http://schemas.microsoft.com/office/drawing/2014/main" id="{558A9C95-3121-72E3-36AE-1C0C2DFB83B6}"/>
              </a:ext>
            </a:extLst>
          </p:cNvPr>
          <p:cNvSpPr txBox="1">
            <a:spLocks noChangeArrowheads="1"/>
          </p:cNvSpPr>
          <p:nvPr/>
        </p:nvSpPr>
        <p:spPr bwMode="auto">
          <a:xfrm>
            <a:off x="549739" y="6420622"/>
            <a:ext cx="115914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050" dirty="0">
                <a:solidFill>
                  <a:schemeClr val="bg1">
                    <a:lumMod val="50000"/>
                  </a:schemeClr>
                </a:solidFill>
              </a:rPr>
              <a:t>Note: Adapted from </a:t>
            </a:r>
            <a:r>
              <a:rPr lang="en-US" altLang="en-US" sz="1050" dirty="0" err="1">
                <a:solidFill>
                  <a:schemeClr val="bg1">
                    <a:lumMod val="50000"/>
                  </a:schemeClr>
                </a:solidFill>
              </a:rPr>
              <a:t>W.Martin</a:t>
            </a:r>
            <a:r>
              <a:rPr lang="en-US" altLang="en-US" sz="1050" dirty="0">
                <a:solidFill>
                  <a:schemeClr val="bg1">
                    <a:lumMod val="50000"/>
                  </a:schemeClr>
                </a:solidFill>
              </a:rPr>
              <a:t> and W.A. Masters (2022), “Consumer demand for healthy diets: Modeling the impact of food access on consumption in low-, middle- and high-income countries”.  </a:t>
            </a:r>
          </a:p>
          <a:p>
            <a:pPr eaLnBrk="1" hangingPunct="1"/>
            <a:r>
              <a:rPr lang="en-US" altLang="en-US" sz="1050" dirty="0">
                <a:solidFill>
                  <a:schemeClr val="bg1">
                    <a:lumMod val="50000"/>
                  </a:schemeClr>
                </a:solidFill>
              </a:rPr>
              <a:t>Food Prices for Nutrition project working paper, in </a:t>
            </a:r>
            <a:r>
              <a:rPr lang="en-US" altLang="en-US" sz="1050" dirty="0" err="1">
                <a:solidFill>
                  <a:schemeClr val="bg1">
                    <a:lumMod val="50000"/>
                  </a:schemeClr>
                </a:solidFill>
              </a:rPr>
              <a:t>progess</a:t>
            </a:r>
            <a:r>
              <a:rPr lang="en-US" altLang="en-US" sz="1050" dirty="0">
                <a:solidFill>
                  <a:schemeClr val="bg1">
                    <a:lumMod val="50000"/>
                  </a:schemeClr>
                </a:solidFill>
              </a:rPr>
              <a:t>. Data shown are projections using a MAIDADS demand system, originally estimated from FAO Food Balance Sheet data by </a:t>
            </a:r>
            <a:r>
              <a:rPr lang="en-US" altLang="en-US" sz="1050" dirty="0" err="1">
                <a:solidFill>
                  <a:schemeClr val="bg1">
                    <a:lumMod val="50000"/>
                  </a:schemeClr>
                </a:solidFill>
              </a:rPr>
              <a:t>Gouel</a:t>
            </a:r>
            <a:r>
              <a:rPr lang="en-US" altLang="en-US" sz="1050" dirty="0">
                <a:solidFill>
                  <a:schemeClr val="bg1">
                    <a:lumMod val="50000"/>
                  </a:schemeClr>
                </a:solidFill>
              </a:rPr>
              <a:t> and </a:t>
            </a:r>
            <a:r>
              <a:rPr lang="en-US" altLang="en-US" sz="1050" dirty="0" err="1">
                <a:solidFill>
                  <a:schemeClr val="bg1">
                    <a:lumMod val="50000"/>
                  </a:schemeClr>
                </a:solidFill>
              </a:rPr>
              <a:t>Guimbard</a:t>
            </a:r>
            <a:r>
              <a:rPr lang="en-US" altLang="en-US" sz="1050" dirty="0">
                <a:solidFill>
                  <a:schemeClr val="bg1">
                    <a:lumMod val="50000"/>
                  </a:schemeClr>
                </a:solidFill>
              </a:rPr>
              <a:t> (2019). </a:t>
            </a:r>
          </a:p>
        </p:txBody>
      </p:sp>
      <p:sp>
        <p:nvSpPr>
          <p:cNvPr id="11" name="Rectangle 10">
            <a:extLst>
              <a:ext uri="{FF2B5EF4-FFF2-40B4-BE49-F238E27FC236}">
                <a16:creationId xmlns:a16="http://schemas.microsoft.com/office/drawing/2014/main" id="{7745B265-E6E3-DB06-1079-B45881BA8BB7}"/>
              </a:ext>
            </a:extLst>
          </p:cNvPr>
          <p:cNvSpPr/>
          <p:nvPr/>
        </p:nvSpPr>
        <p:spPr>
          <a:xfrm>
            <a:off x="892908" y="1797432"/>
            <a:ext cx="11299092" cy="400110"/>
          </a:xfrm>
          <a:prstGeom prst="rect">
            <a:avLst/>
          </a:prstGeom>
        </p:spPr>
        <p:txBody>
          <a:bodyPr wrap="square">
            <a:spAutoFit/>
          </a:bodyPr>
          <a:lstStyle/>
          <a:p>
            <a:pPr rtl="0">
              <a:defRPr sz="1800" b="1" i="0" u="none" strike="noStrike" kern="1200" spc="0" baseline="0">
                <a:solidFill>
                  <a:prstClr val="black"/>
                </a:solidFill>
                <a:latin typeface="+mn-lt"/>
                <a:ea typeface="+mn-ea"/>
                <a:cs typeface="+mn-cs"/>
              </a:defRPr>
            </a:pPr>
            <a:r>
              <a:rPr lang="en-US" sz="2000" b="1" dirty="0">
                <a:solidFill>
                  <a:schemeClr val="tx1"/>
                </a:solidFill>
              </a:rPr>
              <a:t>Shortfalls below healthy diet basket targets by income level in a global demand system (kcal/person/day)</a:t>
            </a:r>
          </a:p>
        </p:txBody>
      </p:sp>
      <p:pic>
        <p:nvPicPr>
          <p:cNvPr id="20" name="Picture 19">
            <a:extLst>
              <a:ext uri="{FF2B5EF4-FFF2-40B4-BE49-F238E27FC236}">
                <a16:creationId xmlns:a16="http://schemas.microsoft.com/office/drawing/2014/main" id="{854FD5D2-5AA9-19C6-4C3C-0D34A3565658}"/>
              </a:ext>
            </a:extLst>
          </p:cNvPr>
          <p:cNvPicPr>
            <a:picLocks noChangeAspect="1"/>
          </p:cNvPicPr>
          <p:nvPr/>
        </p:nvPicPr>
        <p:blipFill>
          <a:blip r:embed="rId5"/>
          <a:stretch>
            <a:fillRect/>
          </a:stretch>
        </p:blipFill>
        <p:spPr>
          <a:xfrm>
            <a:off x="9574412" y="2361073"/>
            <a:ext cx="2428875" cy="323850"/>
          </a:xfrm>
          <a:prstGeom prst="rect">
            <a:avLst/>
          </a:prstGeom>
        </p:spPr>
      </p:pic>
      <p:pic>
        <p:nvPicPr>
          <p:cNvPr id="24" name="Picture 23">
            <a:extLst>
              <a:ext uri="{FF2B5EF4-FFF2-40B4-BE49-F238E27FC236}">
                <a16:creationId xmlns:a16="http://schemas.microsoft.com/office/drawing/2014/main" id="{B9B14050-FC96-1A61-FCA7-BA19BB526B8D}"/>
              </a:ext>
            </a:extLst>
          </p:cNvPr>
          <p:cNvPicPr>
            <a:picLocks noChangeAspect="1"/>
          </p:cNvPicPr>
          <p:nvPr/>
        </p:nvPicPr>
        <p:blipFill>
          <a:blip r:embed="rId6"/>
          <a:stretch>
            <a:fillRect/>
          </a:stretch>
        </p:blipFill>
        <p:spPr>
          <a:xfrm>
            <a:off x="9602987" y="2726478"/>
            <a:ext cx="1619250" cy="333375"/>
          </a:xfrm>
          <a:prstGeom prst="rect">
            <a:avLst/>
          </a:prstGeom>
        </p:spPr>
      </p:pic>
      <p:pic>
        <p:nvPicPr>
          <p:cNvPr id="26" name="Picture 25">
            <a:extLst>
              <a:ext uri="{FF2B5EF4-FFF2-40B4-BE49-F238E27FC236}">
                <a16:creationId xmlns:a16="http://schemas.microsoft.com/office/drawing/2014/main" id="{2865D908-2559-3ED8-5983-865DC36012D5}"/>
              </a:ext>
            </a:extLst>
          </p:cNvPr>
          <p:cNvPicPr>
            <a:picLocks noChangeAspect="1"/>
          </p:cNvPicPr>
          <p:nvPr/>
        </p:nvPicPr>
        <p:blipFill>
          <a:blip r:embed="rId7"/>
          <a:stretch>
            <a:fillRect/>
          </a:stretch>
        </p:blipFill>
        <p:spPr>
          <a:xfrm>
            <a:off x="9563665" y="3153119"/>
            <a:ext cx="2352675" cy="304800"/>
          </a:xfrm>
          <a:prstGeom prst="rect">
            <a:avLst/>
          </a:prstGeom>
        </p:spPr>
      </p:pic>
      <p:pic>
        <p:nvPicPr>
          <p:cNvPr id="28" name="Picture 27">
            <a:extLst>
              <a:ext uri="{FF2B5EF4-FFF2-40B4-BE49-F238E27FC236}">
                <a16:creationId xmlns:a16="http://schemas.microsoft.com/office/drawing/2014/main" id="{B4E3C7FE-86B9-B52A-3783-EC237F133F14}"/>
              </a:ext>
            </a:extLst>
          </p:cNvPr>
          <p:cNvPicPr>
            <a:picLocks noChangeAspect="1"/>
          </p:cNvPicPr>
          <p:nvPr/>
        </p:nvPicPr>
        <p:blipFill>
          <a:blip r:embed="rId8"/>
          <a:stretch>
            <a:fillRect/>
          </a:stretch>
        </p:blipFill>
        <p:spPr>
          <a:xfrm>
            <a:off x="9516040" y="3565761"/>
            <a:ext cx="1743075" cy="381000"/>
          </a:xfrm>
          <a:prstGeom prst="rect">
            <a:avLst/>
          </a:prstGeom>
        </p:spPr>
      </p:pic>
      <p:pic>
        <p:nvPicPr>
          <p:cNvPr id="30" name="Picture 29">
            <a:extLst>
              <a:ext uri="{FF2B5EF4-FFF2-40B4-BE49-F238E27FC236}">
                <a16:creationId xmlns:a16="http://schemas.microsoft.com/office/drawing/2014/main" id="{A125795B-0830-B299-EBF9-850F8A3BF12A}"/>
              </a:ext>
            </a:extLst>
          </p:cNvPr>
          <p:cNvPicPr>
            <a:picLocks noChangeAspect="1"/>
          </p:cNvPicPr>
          <p:nvPr/>
        </p:nvPicPr>
        <p:blipFill>
          <a:blip r:embed="rId9"/>
          <a:stretch>
            <a:fillRect/>
          </a:stretch>
        </p:blipFill>
        <p:spPr>
          <a:xfrm>
            <a:off x="9602987" y="4069685"/>
            <a:ext cx="1828800" cy="323850"/>
          </a:xfrm>
          <a:prstGeom prst="rect">
            <a:avLst/>
          </a:prstGeom>
        </p:spPr>
      </p:pic>
      <p:cxnSp>
        <p:nvCxnSpPr>
          <p:cNvPr id="33" name="Straight Arrow Connector 32">
            <a:extLst>
              <a:ext uri="{FF2B5EF4-FFF2-40B4-BE49-F238E27FC236}">
                <a16:creationId xmlns:a16="http://schemas.microsoft.com/office/drawing/2014/main" id="{6B815F8E-B440-9FE7-1725-739AC3E45A75}"/>
              </a:ext>
            </a:extLst>
          </p:cNvPr>
          <p:cNvCxnSpPr>
            <a:cxnSpLocks/>
          </p:cNvCxnSpPr>
          <p:nvPr/>
        </p:nvCxnSpPr>
        <p:spPr>
          <a:xfrm>
            <a:off x="1491916" y="2297185"/>
            <a:ext cx="1241659" cy="99506"/>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2">
            <a:extLst>
              <a:ext uri="{FF2B5EF4-FFF2-40B4-BE49-F238E27FC236}">
                <a16:creationId xmlns:a16="http://schemas.microsoft.com/office/drawing/2014/main" id="{3A281C3B-04CE-41FE-1620-763D9F3F6C9B}"/>
              </a:ext>
            </a:extLst>
          </p:cNvPr>
          <p:cNvSpPr txBox="1"/>
          <p:nvPr/>
        </p:nvSpPr>
        <p:spPr>
          <a:xfrm>
            <a:off x="86829" y="2141098"/>
            <a:ext cx="2018901" cy="400110"/>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80000"/>
              </a:lnSpc>
            </a:pPr>
            <a:r>
              <a:rPr lang="en-US" sz="1800" i="1" dirty="0">
                <a:solidFill>
                  <a:schemeClr val="bg2">
                    <a:lumMod val="50000"/>
                  </a:schemeClr>
                </a:solidFill>
              </a:rPr>
              <a:t>No deficit, all </a:t>
            </a:r>
            <a:br>
              <a:rPr lang="en-US" sz="1800" i="1" dirty="0">
                <a:solidFill>
                  <a:schemeClr val="bg2">
                    <a:lumMod val="50000"/>
                  </a:schemeClr>
                </a:solidFill>
              </a:rPr>
            </a:br>
            <a:r>
              <a:rPr lang="en-US" sz="1800" i="1" dirty="0">
                <a:solidFill>
                  <a:schemeClr val="bg2">
                    <a:lumMod val="50000"/>
                  </a:schemeClr>
                </a:solidFill>
              </a:rPr>
              <a:t>HDB targets met</a:t>
            </a:r>
          </a:p>
        </p:txBody>
      </p:sp>
      <p:cxnSp>
        <p:nvCxnSpPr>
          <p:cNvPr id="44" name="Straight Arrow Connector 43">
            <a:extLst>
              <a:ext uri="{FF2B5EF4-FFF2-40B4-BE49-F238E27FC236}">
                <a16:creationId xmlns:a16="http://schemas.microsoft.com/office/drawing/2014/main" id="{C5DBE0EA-53A9-1B96-47E6-D283B7996BF4}"/>
              </a:ext>
            </a:extLst>
          </p:cNvPr>
          <p:cNvCxnSpPr>
            <a:cxnSpLocks/>
          </p:cNvCxnSpPr>
          <p:nvPr/>
        </p:nvCxnSpPr>
        <p:spPr>
          <a:xfrm flipV="1">
            <a:off x="2290813" y="5024387"/>
            <a:ext cx="818147" cy="32355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2">
            <a:extLst>
              <a:ext uri="{FF2B5EF4-FFF2-40B4-BE49-F238E27FC236}">
                <a16:creationId xmlns:a16="http://schemas.microsoft.com/office/drawing/2014/main" id="{B75FAC9E-AB4E-1B0C-1CD3-DA244F305394}"/>
              </a:ext>
            </a:extLst>
          </p:cNvPr>
          <p:cNvSpPr txBox="1"/>
          <p:nvPr/>
        </p:nvSpPr>
        <p:spPr>
          <a:xfrm>
            <a:off x="-4221" y="5081523"/>
            <a:ext cx="2410537" cy="1194582"/>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80000"/>
              </a:lnSpc>
            </a:pPr>
            <a:r>
              <a:rPr lang="en-US" sz="1800" i="1" dirty="0">
                <a:solidFill>
                  <a:schemeClr val="bg2">
                    <a:lumMod val="50000"/>
                  </a:schemeClr>
                </a:solidFill>
              </a:rPr>
              <a:t>Global deficit for the poorest is 580 kcal/day of healthy foods, that they now get from cheaper starchy staples</a:t>
            </a:r>
          </a:p>
        </p:txBody>
      </p:sp>
      <p:sp>
        <p:nvSpPr>
          <p:cNvPr id="49" name="Freeform: Shape 48">
            <a:extLst>
              <a:ext uri="{FF2B5EF4-FFF2-40B4-BE49-F238E27FC236}">
                <a16:creationId xmlns:a16="http://schemas.microsoft.com/office/drawing/2014/main" id="{0F04F8D7-CA0F-2B5F-806A-CBC93EB6F777}"/>
              </a:ext>
            </a:extLst>
          </p:cNvPr>
          <p:cNvSpPr/>
          <p:nvPr/>
        </p:nvSpPr>
        <p:spPr>
          <a:xfrm>
            <a:off x="3585339" y="3738150"/>
            <a:ext cx="5957750" cy="1584416"/>
          </a:xfrm>
          <a:custGeom>
            <a:avLst/>
            <a:gdLst>
              <a:gd name="connsiteX0" fmla="*/ 0 w 6096000"/>
              <a:gd name="connsiteY0" fmla="*/ 502650 h 662022"/>
              <a:gd name="connsiteX1" fmla="*/ 1047750 w 6096000"/>
              <a:gd name="connsiteY1" fmla="*/ 93075 h 662022"/>
              <a:gd name="connsiteX2" fmla="*/ 2352675 w 6096000"/>
              <a:gd name="connsiteY2" fmla="*/ 16875 h 662022"/>
              <a:gd name="connsiteX3" fmla="*/ 3400425 w 6096000"/>
              <a:gd name="connsiteY3" fmla="*/ 35925 h 662022"/>
              <a:gd name="connsiteX4" fmla="*/ 4371975 w 6096000"/>
              <a:gd name="connsiteY4" fmla="*/ 378825 h 662022"/>
              <a:gd name="connsiteX5" fmla="*/ 4914900 w 6096000"/>
              <a:gd name="connsiteY5" fmla="*/ 626475 h 662022"/>
              <a:gd name="connsiteX6" fmla="*/ 6096000 w 6096000"/>
              <a:gd name="connsiteY6" fmla="*/ 655050 h 662022"/>
              <a:gd name="connsiteX0" fmla="*/ 0 w 6096000"/>
              <a:gd name="connsiteY0" fmla="*/ 531838 h 691210"/>
              <a:gd name="connsiteX1" fmla="*/ 1047750 w 6096000"/>
              <a:gd name="connsiteY1" fmla="*/ 122263 h 691210"/>
              <a:gd name="connsiteX2" fmla="*/ 2313471 w 6096000"/>
              <a:gd name="connsiteY2" fmla="*/ 3929 h 691210"/>
              <a:gd name="connsiteX3" fmla="*/ 3400425 w 6096000"/>
              <a:gd name="connsiteY3" fmla="*/ 65113 h 691210"/>
              <a:gd name="connsiteX4" fmla="*/ 4371975 w 6096000"/>
              <a:gd name="connsiteY4" fmla="*/ 408013 h 691210"/>
              <a:gd name="connsiteX5" fmla="*/ 4914900 w 6096000"/>
              <a:gd name="connsiteY5" fmla="*/ 655663 h 691210"/>
              <a:gd name="connsiteX6" fmla="*/ 6096000 w 6096000"/>
              <a:gd name="connsiteY6" fmla="*/ 684238 h 691210"/>
              <a:gd name="connsiteX0" fmla="*/ 0 w 6096000"/>
              <a:gd name="connsiteY0" fmla="*/ 528595 h 687967"/>
              <a:gd name="connsiteX1" fmla="*/ 1047750 w 6096000"/>
              <a:gd name="connsiteY1" fmla="*/ 119020 h 687967"/>
              <a:gd name="connsiteX2" fmla="*/ 2313471 w 6096000"/>
              <a:gd name="connsiteY2" fmla="*/ 686 h 687967"/>
              <a:gd name="connsiteX3" fmla="*/ 3400425 w 6096000"/>
              <a:gd name="connsiteY3" fmla="*/ 61870 h 687967"/>
              <a:gd name="connsiteX4" fmla="*/ 4371975 w 6096000"/>
              <a:gd name="connsiteY4" fmla="*/ 404770 h 687967"/>
              <a:gd name="connsiteX5" fmla="*/ 4914900 w 6096000"/>
              <a:gd name="connsiteY5" fmla="*/ 652420 h 687967"/>
              <a:gd name="connsiteX6" fmla="*/ 6096000 w 6096000"/>
              <a:gd name="connsiteY6" fmla="*/ 680995 h 687967"/>
              <a:gd name="connsiteX0" fmla="*/ 0 w 6096000"/>
              <a:gd name="connsiteY0" fmla="*/ 530787 h 690159"/>
              <a:gd name="connsiteX1" fmla="*/ 1047750 w 6096000"/>
              <a:gd name="connsiteY1" fmla="*/ 121212 h 690159"/>
              <a:gd name="connsiteX2" fmla="*/ 2313471 w 6096000"/>
              <a:gd name="connsiteY2" fmla="*/ 2878 h 690159"/>
              <a:gd name="connsiteX3" fmla="*/ 3508238 w 6096000"/>
              <a:gd name="connsiteY3" fmla="*/ 69329 h 690159"/>
              <a:gd name="connsiteX4" fmla="*/ 4371975 w 6096000"/>
              <a:gd name="connsiteY4" fmla="*/ 406962 h 690159"/>
              <a:gd name="connsiteX5" fmla="*/ 4914900 w 6096000"/>
              <a:gd name="connsiteY5" fmla="*/ 654612 h 690159"/>
              <a:gd name="connsiteX6" fmla="*/ 6096000 w 6096000"/>
              <a:gd name="connsiteY6" fmla="*/ 683187 h 690159"/>
              <a:gd name="connsiteX0" fmla="*/ 0 w 6096000"/>
              <a:gd name="connsiteY0" fmla="*/ 530787 h 737623"/>
              <a:gd name="connsiteX1" fmla="*/ 1047750 w 6096000"/>
              <a:gd name="connsiteY1" fmla="*/ 121212 h 737623"/>
              <a:gd name="connsiteX2" fmla="*/ 2313471 w 6096000"/>
              <a:gd name="connsiteY2" fmla="*/ 2878 h 737623"/>
              <a:gd name="connsiteX3" fmla="*/ 3508238 w 6096000"/>
              <a:gd name="connsiteY3" fmla="*/ 69329 h 737623"/>
              <a:gd name="connsiteX4" fmla="*/ 4371975 w 6096000"/>
              <a:gd name="connsiteY4" fmla="*/ 406962 h 737623"/>
              <a:gd name="connsiteX5" fmla="*/ 4895297 w 6096000"/>
              <a:gd name="connsiteY5" fmla="*/ 723080 h 737623"/>
              <a:gd name="connsiteX6" fmla="*/ 6096000 w 6096000"/>
              <a:gd name="connsiteY6" fmla="*/ 683187 h 737623"/>
              <a:gd name="connsiteX0" fmla="*/ 0 w 6380233"/>
              <a:gd name="connsiteY0" fmla="*/ 530787 h 847073"/>
              <a:gd name="connsiteX1" fmla="*/ 1047750 w 6380233"/>
              <a:gd name="connsiteY1" fmla="*/ 121212 h 847073"/>
              <a:gd name="connsiteX2" fmla="*/ 2313471 w 6380233"/>
              <a:gd name="connsiteY2" fmla="*/ 2878 h 847073"/>
              <a:gd name="connsiteX3" fmla="*/ 3508238 w 6380233"/>
              <a:gd name="connsiteY3" fmla="*/ 69329 h 847073"/>
              <a:gd name="connsiteX4" fmla="*/ 4371975 w 6380233"/>
              <a:gd name="connsiteY4" fmla="*/ 406962 h 847073"/>
              <a:gd name="connsiteX5" fmla="*/ 4895297 w 6380233"/>
              <a:gd name="connsiteY5" fmla="*/ 723080 h 847073"/>
              <a:gd name="connsiteX6" fmla="*/ 6380233 w 6380233"/>
              <a:gd name="connsiteY6" fmla="*/ 846457 h 847073"/>
              <a:gd name="connsiteX0" fmla="*/ 0 w 6380233"/>
              <a:gd name="connsiteY0" fmla="*/ 530787 h 848142"/>
              <a:gd name="connsiteX1" fmla="*/ 1047750 w 6380233"/>
              <a:gd name="connsiteY1" fmla="*/ 121212 h 848142"/>
              <a:gd name="connsiteX2" fmla="*/ 2313471 w 6380233"/>
              <a:gd name="connsiteY2" fmla="*/ 2878 h 848142"/>
              <a:gd name="connsiteX3" fmla="*/ 3508238 w 6380233"/>
              <a:gd name="connsiteY3" fmla="*/ 69329 h 848142"/>
              <a:gd name="connsiteX4" fmla="*/ 4371975 w 6380233"/>
              <a:gd name="connsiteY4" fmla="*/ 406962 h 848142"/>
              <a:gd name="connsiteX5" fmla="*/ 4895297 w 6380233"/>
              <a:gd name="connsiteY5" fmla="*/ 723080 h 848142"/>
              <a:gd name="connsiteX6" fmla="*/ 6380233 w 6380233"/>
              <a:gd name="connsiteY6" fmla="*/ 846457 h 848142"/>
              <a:gd name="connsiteX0" fmla="*/ 0 w 6380233"/>
              <a:gd name="connsiteY0" fmla="*/ 530787 h 855061"/>
              <a:gd name="connsiteX1" fmla="*/ 1047750 w 6380233"/>
              <a:gd name="connsiteY1" fmla="*/ 121212 h 855061"/>
              <a:gd name="connsiteX2" fmla="*/ 2313471 w 6380233"/>
              <a:gd name="connsiteY2" fmla="*/ 2878 h 855061"/>
              <a:gd name="connsiteX3" fmla="*/ 3508238 w 6380233"/>
              <a:gd name="connsiteY3" fmla="*/ 69329 h 855061"/>
              <a:gd name="connsiteX4" fmla="*/ 4371975 w 6380233"/>
              <a:gd name="connsiteY4" fmla="*/ 406962 h 855061"/>
              <a:gd name="connsiteX5" fmla="*/ 5081518 w 6380233"/>
              <a:gd name="connsiteY5" fmla="*/ 770481 h 855061"/>
              <a:gd name="connsiteX6" fmla="*/ 6380233 w 6380233"/>
              <a:gd name="connsiteY6" fmla="*/ 846457 h 855061"/>
              <a:gd name="connsiteX0" fmla="*/ 0 w 6380233"/>
              <a:gd name="connsiteY0" fmla="*/ 527909 h 852183"/>
              <a:gd name="connsiteX1" fmla="*/ 1047750 w 6380233"/>
              <a:gd name="connsiteY1" fmla="*/ 118334 h 852183"/>
              <a:gd name="connsiteX2" fmla="*/ 2313471 w 6380233"/>
              <a:gd name="connsiteY2" fmla="*/ 0 h 852183"/>
              <a:gd name="connsiteX3" fmla="*/ 3498436 w 6380233"/>
              <a:gd name="connsiteY3" fmla="*/ 34850 h 852183"/>
              <a:gd name="connsiteX4" fmla="*/ 4371975 w 6380233"/>
              <a:gd name="connsiteY4" fmla="*/ 404084 h 852183"/>
              <a:gd name="connsiteX5" fmla="*/ 5081518 w 6380233"/>
              <a:gd name="connsiteY5" fmla="*/ 767603 h 852183"/>
              <a:gd name="connsiteX6" fmla="*/ 6380233 w 6380233"/>
              <a:gd name="connsiteY6" fmla="*/ 843579 h 852183"/>
              <a:gd name="connsiteX0" fmla="*/ 0 w 6380233"/>
              <a:gd name="connsiteY0" fmla="*/ 528921 h 853195"/>
              <a:gd name="connsiteX1" fmla="*/ 1224170 w 6380233"/>
              <a:gd name="connsiteY1" fmla="*/ 77212 h 853195"/>
              <a:gd name="connsiteX2" fmla="*/ 2313471 w 6380233"/>
              <a:gd name="connsiteY2" fmla="*/ 1012 h 853195"/>
              <a:gd name="connsiteX3" fmla="*/ 3498436 w 6380233"/>
              <a:gd name="connsiteY3" fmla="*/ 35862 h 853195"/>
              <a:gd name="connsiteX4" fmla="*/ 4371975 w 6380233"/>
              <a:gd name="connsiteY4" fmla="*/ 405096 h 853195"/>
              <a:gd name="connsiteX5" fmla="*/ 5081518 w 6380233"/>
              <a:gd name="connsiteY5" fmla="*/ 768615 h 853195"/>
              <a:gd name="connsiteX6" fmla="*/ 6380233 w 6380233"/>
              <a:gd name="connsiteY6" fmla="*/ 844591 h 853195"/>
              <a:gd name="connsiteX0" fmla="*/ 0 w 6066597"/>
              <a:gd name="connsiteY0" fmla="*/ 513120 h 853195"/>
              <a:gd name="connsiteX1" fmla="*/ 910534 w 6066597"/>
              <a:gd name="connsiteY1" fmla="*/ 77212 h 853195"/>
              <a:gd name="connsiteX2" fmla="*/ 1999835 w 6066597"/>
              <a:gd name="connsiteY2" fmla="*/ 1012 h 853195"/>
              <a:gd name="connsiteX3" fmla="*/ 3184800 w 6066597"/>
              <a:gd name="connsiteY3" fmla="*/ 35862 h 853195"/>
              <a:gd name="connsiteX4" fmla="*/ 4058339 w 6066597"/>
              <a:gd name="connsiteY4" fmla="*/ 405096 h 853195"/>
              <a:gd name="connsiteX5" fmla="*/ 4767882 w 6066597"/>
              <a:gd name="connsiteY5" fmla="*/ 768615 h 853195"/>
              <a:gd name="connsiteX6" fmla="*/ 6066597 w 6066597"/>
              <a:gd name="connsiteY6" fmla="*/ 844591 h 853195"/>
              <a:gd name="connsiteX0" fmla="*/ 0 w 6066597"/>
              <a:gd name="connsiteY0" fmla="*/ 512914 h 852989"/>
              <a:gd name="connsiteX1" fmla="*/ 861529 w 6066597"/>
              <a:gd name="connsiteY1" fmla="*/ 71739 h 852989"/>
              <a:gd name="connsiteX2" fmla="*/ 1999835 w 6066597"/>
              <a:gd name="connsiteY2" fmla="*/ 806 h 852989"/>
              <a:gd name="connsiteX3" fmla="*/ 3184800 w 6066597"/>
              <a:gd name="connsiteY3" fmla="*/ 35656 h 852989"/>
              <a:gd name="connsiteX4" fmla="*/ 4058339 w 6066597"/>
              <a:gd name="connsiteY4" fmla="*/ 404890 h 852989"/>
              <a:gd name="connsiteX5" fmla="*/ 4767882 w 6066597"/>
              <a:gd name="connsiteY5" fmla="*/ 768409 h 852989"/>
              <a:gd name="connsiteX6" fmla="*/ 6066597 w 6066597"/>
              <a:gd name="connsiteY6" fmla="*/ 844385 h 852989"/>
              <a:gd name="connsiteX0" fmla="*/ 0 w 6066597"/>
              <a:gd name="connsiteY0" fmla="*/ 514537 h 854612"/>
              <a:gd name="connsiteX1" fmla="*/ 861529 w 6066597"/>
              <a:gd name="connsiteY1" fmla="*/ 73362 h 854612"/>
              <a:gd name="connsiteX2" fmla="*/ 1999835 w 6066597"/>
              <a:gd name="connsiteY2" fmla="*/ 2429 h 854612"/>
              <a:gd name="connsiteX3" fmla="*/ 3184800 w 6066597"/>
              <a:gd name="connsiteY3" fmla="*/ 37279 h 854612"/>
              <a:gd name="connsiteX4" fmla="*/ 4058339 w 6066597"/>
              <a:gd name="connsiteY4" fmla="*/ 406513 h 854612"/>
              <a:gd name="connsiteX5" fmla="*/ 4767882 w 6066597"/>
              <a:gd name="connsiteY5" fmla="*/ 770032 h 854612"/>
              <a:gd name="connsiteX6" fmla="*/ 6066597 w 6066597"/>
              <a:gd name="connsiteY6" fmla="*/ 846008 h 854612"/>
              <a:gd name="connsiteX0" fmla="*/ 0 w 6066597"/>
              <a:gd name="connsiteY0" fmla="*/ 522285 h 862360"/>
              <a:gd name="connsiteX1" fmla="*/ 861529 w 6066597"/>
              <a:gd name="connsiteY1" fmla="*/ 81110 h 862360"/>
              <a:gd name="connsiteX2" fmla="*/ 1999835 w 6066597"/>
              <a:gd name="connsiteY2" fmla="*/ 10177 h 862360"/>
              <a:gd name="connsiteX3" fmla="*/ 3184800 w 6066597"/>
              <a:gd name="connsiteY3" fmla="*/ 45027 h 862360"/>
              <a:gd name="connsiteX4" fmla="*/ 4058339 w 6066597"/>
              <a:gd name="connsiteY4" fmla="*/ 414261 h 862360"/>
              <a:gd name="connsiteX5" fmla="*/ 4767882 w 6066597"/>
              <a:gd name="connsiteY5" fmla="*/ 777780 h 862360"/>
              <a:gd name="connsiteX6" fmla="*/ 6066597 w 6066597"/>
              <a:gd name="connsiteY6" fmla="*/ 853756 h 862360"/>
              <a:gd name="connsiteX0" fmla="*/ 0 w 6066597"/>
              <a:gd name="connsiteY0" fmla="*/ 520233 h 860308"/>
              <a:gd name="connsiteX1" fmla="*/ 861529 w 6066597"/>
              <a:gd name="connsiteY1" fmla="*/ 79058 h 860308"/>
              <a:gd name="connsiteX2" fmla="*/ 1999835 w 6066597"/>
              <a:gd name="connsiteY2" fmla="*/ 8125 h 860308"/>
              <a:gd name="connsiteX3" fmla="*/ 3184800 w 6066597"/>
              <a:gd name="connsiteY3" fmla="*/ 42975 h 860308"/>
              <a:gd name="connsiteX4" fmla="*/ 4058339 w 6066597"/>
              <a:gd name="connsiteY4" fmla="*/ 412209 h 860308"/>
              <a:gd name="connsiteX5" fmla="*/ 4767882 w 6066597"/>
              <a:gd name="connsiteY5" fmla="*/ 775728 h 860308"/>
              <a:gd name="connsiteX6" fmla="*/ 6066597 w 6066597"/>
              <a:gd name="connsiteY6" fmla="*/ 851704 h 860308"/>
              <a:gd name="connsiteX0" fmla="*/ 0 w 6066597"/>
              <a:gd name="connsiteY0" fmla="*/ 526892 h 866967"/>
              <a:gd name="connsiteX1" fmla="*/ 861529 w 6066597"/>
              <a:gd name="connsiteY1" fmla="*/ 85717 h 866967"/>
              <a:gd name="connsiteX2" fmla="*/ 1950829 w 6066597"/>
              <a:gd name="connsiteY2" fmla="*/ 4251 h 866967"/>
              <a:gd name="connsiteX3" fmla="*/ 3184800 w 6066597"/>
              <a:gd name="connsiteY3" fmla="*/ 49634 h 866967"/>
              <a:gd name="connsiteX4" fmla="*/ 4058339 w 6066597"/>
              <a:gd name="connsiteY4" fmla="*/ 418868 h 866967"/>
              <a:gd name="connsiteX5" fmla="*/ 4767882 w 6066597"/>
              <a:gd name="connsiteY5" fmla="*/ 782387 h 866967"/>
              <a:gd name="connsiteX6" fmla="*/ 6066597 w 6066597"/>
              <a:gd name="connsiteY6" fmla="*/ 858363 h 8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6597" h="866967">
                <a:moveTo>
                  <a:pt x="0" y="526892"/>
                </a:moveTo>
                <a:cubicBezTo>
                  <a:pt x="327819" y="362585"/>
                  <a:pt x="536391" y="172824"/>
                  <a:pt x="861529" y="85717"/>
                </a:cubicBezTo>
                <a:cubicBezTo>
                  <a:pt x="1186667" y="-1390"/>
                  <a:pt x="1534214" y="4999"/>
                  <a:pt x="1950829" y="4251"/>
                </a:cubicBezTo>
                <a:cubicBezTo>
                  <a:pt x="2367444" y="3503"/>
                  <a:pt x="2833548" y="-19469"/>
                  <a:pt x="3184800" y="49634"/>
                </a:cubicBezTo>
                <a:cubicBezTo>
                  <a:pt x="3536052" y="118737"/>
                  <a:pt x="3794492" y="296743"/>
                  <a:pt x="4058339" y="418868"/>
                </a:cubicBezTo>
                <a:cubicBezTo>
                  <a:pt x="4322186" y="540993"/>
                  <a:pt x="4480545" y="736350"/>
                  <a:pt x="4767882" y="782387"/>
                </a:cubicBezTo>
                <a:cubicBezTo>
                  <a:pt x="5025818" y="891626"/>
                  <a:pt x="5619716" y="867094"/>
                  <a:pt x="6066597" y="858363"/>
                </a:cubicBezTo>
              </a:path>
            </a:pathLst>
          </a:cu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51" name="Straight Arrow Connector 50">
            <a:extLst>
              <a:ext uri="{FF2B5EF4-FFF2-40B4-BE49-F238E27FC236}">
                <a16:creationId xmlns:a16="http://schemas.microsoft.com/office/drawing/2014/main" id="{34D617F7-42C7-19F6-FBA6-898FE9C517C7}"/>
              </a:ext>
            </a:extLst>
          </p:cNvPr>
          <p:cNvCxnSpPr>
            <a:cxnSpLocks/>
          </p:cNvCxnSpPr>
          <p:nvPr/>
        </p:nvCxnSpPr>
        <p:spPr>
          <a:xfrm flipV="1">
            <a:off x="6739063" y="3895536"/>
            <a:ext cx="105074" cy="688013"/>
          </a:xfrm>
          <a:prstGeom prst="straightConnector1">
            <a:avLst/>
          </a:prstGeom>
          <a:ln w="19050">
            <a:solidFill>
              <a:srgbClr val="3333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2">
            <a:extLst>
              <a:ext uri="{FF2B5EF4-FFF2-40B4-BE49-F238E27FC236}">
                <a16:creationId xmlns:a16="http://schemas.microsoft.com/office/drawing/2014/main" id="{8DCD50A0-86D1-CFCA-6A70-EB1BBDDF7CBF}"/>
              </a:ext>
            </a:extLst>
          </p:cNvPr>
          <p:cNvSpPr txBox="1"/>
          <p:nvPr/>
        </p:nvSpPr>
        <p:spPr>
          <a:xfrm>
            <a:off x="9530814" y="4996523"/>
            <a:ext cx="2661186" cy="1424099"/>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US" sz="1800" i="1" dirty="0">
                <a:solidFill>
                  <a:schemeClr val="bg2">
                    <a:lumMod val="25000"/>
                  </a:schemeClr>
                </a:solidFill>
              </a:rPr>
              <a:t>Adequacy of actual intake rises to just 300 kcal/day below target, then falls due to displacement by less healthy foods at higher incomes </a:t>
            </a:r>
            <a:endParaRPr lang="en-US" sz="1800" dirty="0">
              <a:solidFill>
                <a:schemeClr val="bg2">
                  <a:lumMod val="25000"/>
                </a:schemeClr>
              </a:solidFill>
            </a:endParaRPr>
          </a:p>
        </p:txBody>
      </p:sp>
      <p:pic>
        <p:nvPicPr>
          <p:cNvPr id="6" name="Picture 5">
            <a:extLst>
              <a:ext uri="{FF2B5EF4-FFF2-40B4-BE49-F238E27FC236}">
                <a16:creationId xmlns:a16="http://schemas.microsoft.com/office/drawing/2014/main" id="{81071953-09C7-7F26-02FA-747BC6329FE7}"/>
              </a:ext>
            </a:extLst>
          </p:cNvPr>
          <p:cNvPicPr>
            <a:picLocks noChangeAspect="1"/>
          </p:cNvPicPr>
          <p:nvPr/>
        </p:nvPicPr>
        <p:blipFill rotWithShape="1">
          <a:blip r:embed="rId10"/>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106230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nimClr clrSpc="rgb" dir="cw">
                                      <p:cBhvr override="childStyle">
                                        <p:cTn dur="1" fill="hold" display="0" masterRel="nextClick" afterEffect="1"/>
                                        <p:tgtEl>
                                          <p:spTgt spid="34"/>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subTnLst>
                                    <p:animClr clrSpc="rgb" dir="cw">
                                      <p:cBhvr override="childStyle">
                                        <p:cTn dur="1" fill="hold" display="0" masterRel="nextClick" afterEffect="1"/>
                                        <p:tgtEl>
                                          <p:spTgt spid="33"/>
                                        </p:tgtEl>
                                        <p:attrNameLst>
                                          <p:attrName>ppt_c</p:attrName>
                                        </p:attrNameLst>
                                      </p:cBhvr>
                                      <p:to>
                                        <a:srgbClr val="B2B2B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subTnLst>
                                    <p:animClr clrSpc="rgb" dir="cw">
                                      <p:cBhvr override="childStyle">
                                        <p:cTn dur="1" fill="hold" display="0" masterRel="nextClick" afterEffect="1"/>
                                        <p:tgtEl>
                                          <p:spTgt spid="45"/>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animClr clrSpc="rgb" dir="cw">
                                      <p:cBhvr override="childStyle">
                                        <p:cTn dur="1" fill="hold" display="0" masterRel="nextClick" afterEffect="1"/>
                                        <p:tgtEl>
                                          <p:spTgt spid="44"/>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B2B2B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B2B2B2"/>
                                      </p:to>
                                    </p:animClr>
                                  </p:sub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B2B2B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C0C0C0"/>
                                      </p:to>
                                    </p:animClr>
                                  </p:sub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subTnLst>
                                    <p:animClr clrSpc="rgb" dir="cw">
                                      <p:cBhvr override="childStyle">
                                        <p:cTn dur="1" fill="hold" display="0" masterRel="nextClick" afterEffect="1"/>
                                        <p:tgtEl>
                                          <p:spTgt spid="51"/>
                                        </p:tgtEl>
                                        <p:attrNameLst>
                                          <p:attrName>ppt_c</p:attrName>
                                        </p:attrNameLst>
                                      </p:cBhvr>
                                      <p:to>
                                        <a:srgbClr val="B2B2B2"/>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34" grpId="0"/>
      <p:bldP spid="45" grpId="0"/>
      <p:bldP spid="49" grpId="0" animBg="1"/>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AD94925-5489-842F-8332-D0B248188C6D}"/>
              </a:ext>
            </a:extLst>
          </p:cNvPr>
          <p:cNvSpPr txBox="1">
            <a:spLocks/>
          </p:cNvSpPr>
          <p:nvPr/>
        </p:nvSpPr>
        <p:spPr>
          <a:xfrm>
            <a:off x="226946" y="171189"/>
            <a:ext cx="6335235"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Use of healthy diet basket foods is influenced by displacement across the dietary transition</a:t>
            </a:r>
          </a:p>
        </p:txBody>
      </p:sp>
      <p:graphicFrame>
        <p:nvGraphicFramePr>
          <p:cNvPr id="4" name="Chart 3">
            <a:extLst>
              <a:ext uri="{FF2B5EF4-FFF2-40B4-BE49-F238E27FC236}">
                <a16:creationId xmlns:a16="http://schemas.microsoft.com/office/drawing/2014/main" id="{E5FBCAE8-73AC-26D2-6177-43DBB1164F0B}"/>
              </a:ext>
            </a:extLst>
          </p:cNvPr>
          <p:cNvGraphicFramePr>
            <a:graphicFrameLocks/>
          </p:cNvGraphicFramePr>
          <p:nvPr>
            <p:extLst>
              <p:ext uri="{D42A27DB-BD31-4B8C-83A1-F6EECF244321}">
                <p14:modId xmlns:p14="http://schemas.microsoft.com/office/powerpoint/2010/main" val="3526721473"/>
              </p:ext>
            </p:extLst>
          </p:nvPr>
        </p:nvGraphicFramePr>
        <p:xfrm>
          <a:off x="1021973" y="1497047"/>
          <a:ext cx="10148053" cy="506033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7293DE12-753B-02A2-3728-BEF77FF670DC}"/>
              </a:ext>
            </a:extLst>
          </p:cNvPr>
          <p:cNvCxnSpPr>
            <a:cxnSpLocks/>
          </p:cNvCxnSpPr>
          <p:nvPr/>
        </p:nvCxnSpPr>
        <p:spPr>
          <a:xfrm>
            <a:off x="3445281" y="3380071"/>
            <a:ext cx="101600" cy="615616"/>
          </a:xfrm>
          <a:prstGeom prst="straightConnector1">
            <a:avLst/>
          </a:prstGeom>
          <a:ln w="190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a16="http://schemas.microsoft.com/office/drawing/2014/main" id="{89AA60D7-F9CA-5398-12C8-7191FBB06191}"/>
              </a:ext>
            </a:extLst>
          </p:cNvPr>
          <p:cNvSpPr txBox="1"/>
          <p:nvPr/>
        </p:nvSpPr>
        <p:spPr>
          <a:xfrm>
            <a:off x="2677079" y="2535671"/>
            <a:ext cx="2813648" cy="670372"/>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90000"/>
              </a:lnSpc>
            </a:pPr>
            <a:r>
              <a:rPr lang="en-US" sz="1800" dirty="0">
                <a:solidFill>
                  <a:schemeClr val="accent4">
                    <a:lumMod val="50000"/>
                  </a:schemeClr>
                </a:solidFill>
              </a:rPr>
              <a:t>Bennett’s law: starchy staple use shrinks rapidly</a:t>
            </a:r>
          </a:p>
        </p:txBody>
      </p:sp>
      <p:cxnSp>
        <p:nvCxnSpPr>
          <p:cNvPr id="7" name="Straight Arrow Connector 6">
            <a:extLst>
              <a:ext uri="{FF2B5EF4-FFF2-40B4-BE49-F238E27FC236}">
                <a16:creationId xmlns:a16="http://schemas.microsoft.com/office/drawing/2014/main" id="{1EDC2AE7-D625-8647-D5B2-D573005966BA}"/>
              </a:ext>
            </a:extLst>
          </p:cNvPr>
          <p:cNvCxnSpPr>
            <a:cxnSpLocks/>
          </p:cNvCxnSpPr>
          <p:nvPr/>
        </p:nvCxnSpPr>
        <p:spPr>
          <a:xfrm flipH="1">
            <a:off x="3841521" y="3347707"/>
            <a:ext cx="370931" cy="245724"/>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2">
            <a:extLst>
              <a:ext uri="{FF2B5EF4-FFF2-40B4-BE49-F238E27FC236}">
                <a16:creationId xmlns:a16="http://schemas.microsoft.com/office/drawing/2014/main" id="{841879EF-F26C-2E7A-599E-7E18C9EB6748}"/>
              </a:ext>
            </a:extLst>
          </p:cNvPr>
          <p:cNvSpPr txBox="1"/>
          <p:nvPr/>
        </p:nvSpPr>
        <p:spPr>
          <a:xfrm>
            <a:off x="4150512" y="3083289"/>
            <a:ext cx="2605949" cy="439855"/>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80000"/>
              </a:lnSpc>
            </a:pPr>
            <a:r>
              <a:rPr lang="en-US" sz="1800" dirty="0">
                <a:solidFill>
                  <a:schemeClr val="bg2">
                    <a:lumMod val="50000"/>
                  </a:schemeClr>
                </a:solidFill>
              </a:rPr>
              <a:t>Everyone loves sugar, but use changes little</a:t>
            </a:r>
          </a:p>
        </p:txBody>
      </p:sp>
      <p:sp>
        <p:nvSpPr>
          <p:cNvPr id="9" name="TextBox 2">
            <a:extLst>
              <a:ext uri="{FF2B5EF4-FFF2-40B4-BE49-F238E27FC236}">
                <a16:creationId xmlns:a16="http://schemas.microsoft.com/office/drawing/2014/main" id="{642C7808-77D3-6E78-D904-C27EDB3892AE}"/>
              </a:ext>
            </a:extLst>
          </p:cNvPr>
          <p:cNvSpPr txBox="1"/>
          <p:nvPr/>
        </p:nvSpPr>
        <p:spPr>
          <a:xfrm>
            <a:off x="5532284" y="2535671"/>
            <a:ext cx="3866757" cy="439855"/>
          </a:xfrm>
          <a:prstGeom prst="rect">
            <a:avLst/>
          </a:prstGeom>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lnSpc>
                <a:spcPct val="80000"/>
              </a:lnSpc>
            </a:pPr>
            <a:r>
              <a:rPr lang="en-US" sz="1800" dirty="0">
                <a:solidFill>
                  <a:srgbClr val="7030A0"/>
                </a:solidFill>
              </a:rPr>
              <a:t>ASFs + </a:t>
            </a:r>
            <a:r>
              <a:rPr lang="en-US" sz="1800" dirty="0">
                <a:solidFill>
                  <a:schemeClr val="accent4"/>
                </a:solidFill>
              </a:rPr>
              <a:t>oils &amp; fats </a:t>
            </a:r>
            <a:r>
              <a:rPr lang="en-US" sz="1800" dirty="0">
                <a:solidFill>
                  <a:srgbClr val="7030A0"/>
                </a:solidFill>
              </a:rPr>
              <a:t>overshoot and displace healthy foods</a:t>
            </a:r>
          </a:p>
        </p:txBody>
      </p:sp>
      <p:cxnSp>
        <p:nvCxnSpPr>
          <p:cNvPr id="10" name="Straight Arrow Connector 9">
            <a:extLst>
              <a:ext uri="{FF2B5EF4-FFF2-40B4-BE49-F238E27FC236}">
                <a16:creationId xmlns:a16="http://schemas.microsoft.com/office/drawing/2014/main" id="{57041ED3-87B8-5218-6E59-27790F46E50B}"/>
              </a:ext>
            </a:extLst>
          </p:cNvPr>
          <p:cNvCxnSpPr>
            <a:cxnSpLocks/>
          </p:cNvCxnSpPr>
          <p:nvPr/>
        </p:nvCxnSpPr>
        <p:spPr>
          <a:xfrm>
            <a:off x="6562181" y="3042649"/>
            <a:ext cx="308991" cy="91239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F49F373-CA46-36C0-90A2-D1B0590D0130}"/>
              </a:ext>
            </a:extLst>
          </p:cNvPr>
          <p:cNvCxnSpPr>
            <a:cxnSpLocks/>
          </p:cNvCxnSpPr>
          <p:nvPr/>
        </p:nvCxnSpPr>
        <p:spPr>
          <a:xfrm>
            <a:off x="6624121" y="3086297"/>
            <a:ext cx="547274" cy="133503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4">
            <a:extLst>
              <a:ext uri="{FF2B5EF4-FFF2-40B4-BE49-F238E27FC236}">
                <a16:creationId xmlns:a16="http://schemas.microsoft.com/office/drawing/2014/main" id="{38EC16AF-13C6-C1C8-F4AC-53679B154BA2}"/>
              </a:ext>
            </a:extLst>
          </p:cNvPr>
          <p:cNvSpPr txBox="1">
            <a:spLocks noChangeArrowheads="1"/>
          </p:cNvSpPr>
          <p:nvPr/>
        </p:nvSpPr>
        <p:spPr bwMode="auto">
          <a:xfrm>
            <a:off x="549739" y="6420622"/>
            <a:ext cx="115914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050" dirty="0">
                <a:solidFill>
                  <a:schemeClr val="bg1">
                    <a:lumMod val="50000"/>
                  </a:schemeClr>
                </a:solidFill>
              </a:rPr>
              <a:t>Note: Adapted from </a:t>
            </a:r>
            <a:r>
              <a:rPr lang="en-US" altLang="en-US" sz="1050" dirty="0" err="1">
                <a:solidFill>
                  <a:schemeClr val="bg1">
                    <a:lumMod val="50000"/>
                  </a:schemeClr>
                </a:solidFill>
              </a:rPr>
              <a:t>W.Martin</a:t>
            </a:r>
            <a:r>
              <a:rPr lang="en-US" altLang="en-US" sz="1050" dirty="0">
                <a:solidFill>
                  <a:schemeClr val="bg1">
                    <a:lumMod val="50000"/>
                  </a:schemeClr>
                </a:solidFill>
              </a:rPr>
              <a:t> and W.A. Masters (2022), “Consumer demand for healthy diets: Modeling the impact of food access on consumption in low-, middle- and high-income countries”.  </a:t>
            </a:r>
          </a:p>
          <a:p>
            <a:pPr eaLnBrk="1" hangingPunct="1"/>
            <a:r>
              <a:rPr lang="en-US" altLang="en-US" sz="1050" dirty="0">
                <a:solidFill>
                  <a:schemeClr val="bg1">
                    <a:lumMod val="50000"/>
                  </a:schemeClr>
                </a:solidFill>
              </a:rPr>
              <a:t>Food Prices for Nutrition project working paper, in </a:t>
            </a:r>
            <a:r>
              <a:rPr lang="en-US" altLang="en-US" sz="1050" dirty="0" err="1">
                <a:solidFill>
                  <a:schemeClr val="bg1">
                    <a:lumMod val="50000"/>
                  </a:schemeClr>
                </a:solidFill>
              </a:rPr>
              <a:t>progess</a:t>
            </a:r>
            <a:r>
              <a:rPr lang="en-US" altLang="en-US" sz="1050" dirty="0">
                <a:solidFill>
                  <a:schemeClr val="bg1">
                    <a:lumMod val="50000"/>
                  </a:schemeClr>
                </a:solidFill>
              </a:rPr>
              <a:t>. Data shown are projections using a MAIDADS demand system, originally estimated from FAO Food Balance Sheet data by </a:t>
            </a:r>
            <a:r>
              <a:rPr lang="en-US" altLang="en-US" sz="1050" dirty="0" err="1">
                <a:solidFill>
                  <a:schemeClr val="bg1">
                    <a:lumMod val="50000"/>
                  </a:schemeClr>
                </a:solidFill>
              </a:rPr>
              <a:t>Gouel</a:t>
            </a:r>
            <a:r>
              <a:rPr lang="en-US" altLang="en-US" sz="1050" dirty="0">
                <a:solidFill>
                  <a:schemeClr val="bg1">
                    <a:lumMod val="50000"/>
                  </a:schemeClr>
                </a:solidFill>
              </a:rPr>
              <a:t> and </a:t>
            </a:r>
            <a:r>
              <a:rPr lang="en-US" altLang="en-US" sz="1050" dirty="0" err="1">
                <a:solidFill>
                  <a:schemeClr val="bg1">
                    <a:lumMod val="50000"/>
                  </a:schemeClr>
                </a:solidFill>
              </a:rPr>
              <a:t>Guimbard</a:t>
            </a:r>
            <a:r>
              <a:rPr lang="en-US" altLang="en-US" sz="1050" dirty="0">
                <a:solidFill>
                  <a:schemeClr val="bg1">
                    <a:lumMod val="50000"/>
                  </a:schemeClr>
                </a:solidFill>
              </a:rPr>
              <a:t> (2019). </a:t>
            </a:r>
          </a:p>
        </p:txBody>
      </p:sp>
      <p:pic>
        <p:nvPicPr>
          <p:cNvPr id="14" name="Picture 13">
            <a:extLst>
              <a:ext uri="{FF2B5EF4-FFF2-40B4-BE49-F238E27FC236}">
                <a16:creationId xmlns:a16="http://schemas.microsoft.com/office/drawing/2014/main" id="{359122BB-FE6A-9D73-E781-42C121D8EB78}"/>
              </a:ext>
            </a:extLst>
          </p:cNvPr>
          <p:cNvPicPr>
            <a:picLocks noChangeAspect="1"/>
          </p:cNvPicPr>
          <p:nvPr/>
        </p:nvPicPr>
        <p:blipFill>
          <a:blip r:embed="rId4"/>
          <a:stretch>
            <a:fillRect/>
          </a:stretch>
        </p:blipFill>
        <p:spPr>
          <a:xfrm>
            <a:off x="9341213" y="3473252"/>
            <a:ext cx="2428875" cy="323850"/>
          </a:xfrm>
          <a:prstGeom prst="rect">
            <a:avLst/>
          </a:prstGeom>
        </p:spPr>
      </p:pic>
      <p:pic>
        <p:nvPicPr>
          <p:cNvPr id="15" name="Picture 14">
            <a:extLst>
              <a:ext uri="{FF2B5EF4-FFF2-40B4-BE49-F238E27FC236}">
                <a16:creationId xmlns:a16="http://schemas.microsoft.com/office/drawing/2014/main" id="{545A761B-3314-032D-DF30-319BE81F2506}"/>
              </a:ext>
            </a:extLst>
          </p:cNvPr>
          <p:cNvPicPr>
            <a:picLocks noChangeAspect="1"/>
          </p:cNvPicPr>
          <p:nvPr/>
        </p:nvPicPr>
        <p:blipFill>
          <a:blip r:embed="rId5"/>
          <a:stretch>
            <a:fillRect/>
          </a:stretch>
        </p:blipFill>
        <p:spPr>
          <a:xfrm>
            <a:off x="9369788" y="3838657"/>
            <a:ext cx="1619250" cy="333375"/>
          </a:xfrm>
          <a:prstGeom prst="rect">
            <a:avLst/>
          </a:prstGeom>
        </p:spPr>
      </p:pic>
      <p:pic>
        <p:nvPicPr>
          <p:cNvPr id="16" name="Picture 15">
            <a:extLst>
              <a:ext uri="{FF2B5EF4-FFF2-40B4-BE49-F238E27FC236}">
                <a16:creationId xmlns:a16="http://schemas.microsoft.com/office/drawing/2014/main" id="{5C66A983-2313-B2D2-27F9-2F6581783EE5}"/>
              </a:ext>
            </a:extLst>
          </p:cNvPr>
          <p:cNvPicPr>
            <a:picLocks noChangeAspect="1"/>
          </p:cNvPicPr>
          <p:nvPr/>
        </p:nvPicPr>
        <p:blipFill>
          <a:blip r:embed="rId6"/>
          <a:stretch>
            <a:fillRect/>
          </a:stretch>
        </p:blipFill>
        <p:spPr>
          <a:xfrm>
            <a:off x="9330466" y="4265298"/>
            <a:ext cx="2352675" cy="304800"/>
          </a:xfrm>
          <a:prstGeom prst="rect">
            <a:avLst/>
          </a:prstGeom>
        </p:spPr>
      </p:pic>
      <p:pic>
        <p:nvPicPr>
          <p:cNvPr id="17" name="Picture 16">
            <a:extLst>
              <a:ext uri="{FF2B5EF4-FFF2-40B4-BE49-F238E27FC236}">
                <a16:creationId xmlns:a16="http://schemas.microsoft.com/office/drawing/2014/main" id="{E4D4BB3F-68A0-00EF-54FC-EE85B0F6B3B6}"/>
              </a:ext>
            </a:extLst>
          </p:cNvPr>
          <p:cNvPicPr>
            <a:picLocks noChangeAspect="1"/>
          </p:cNvPicPr>
          <p:nvPr/>
        </p:nvPicPr>
        <p:blipFill>
          <a:blip r:embed="rId7"/>
          <a:stretch>
            <a:fillRect/>
          </a:stretch>
        </p:blipFill>
        <p:spPr>
          <a:xfrm>
            <a:off x="9282841" y="4677940"/>
            <a:ext cx="1743075" cy="381000"/>
          </a:xfrm>
          <a:prstGeom prst="rect">
            <a:avLst/>
          </a:prstGeom>
        </p:spPr>
      </p:pic>
      <p:pic>
        <p:nvPicPr>
          <p:cNvPr id="18" name="Picture 17">
            <a:extLst>
              <a:ext uri="{FF2B5EF4-FFF2-40B4-BE49-F238E27FC236}">
                <a16:creationId xmlns:a16="http://schemas.microsoft.com/office/drawing/2014/main" id="{20AF97EA-8B00-F855-BE94-DE55857EF414}"/>
              </a:ext>
            </a:extLst>
          </p:cNvPr>
          <p:cNvPicPr>
            <a:picLocks noChangeAspect="1"/>
          </p:cNvPicPr>
          <p:nvPr/>
        </p:nvPicPr>
        <p:blipFill>
          <a:blip r:embed="rId8"/>
          <a:stretch>
            <a:fillRect/>
          </a:stretch>
        </p:blipFill>
        <p:spPr>
          <a:xfrm>
            <a:off x="9369788" y="5181864"/>
            <a:ext cx="1828800" cy="323850"/>
          </a:xfrm>
          <a:prstGeom prst="rect">
            <a:avLst/>
          </a:prstGeom>
        </p:spPr>
      </p:pic>
      <p:pic>
        <p:nvPicPr>
          <p:cNvPr id="20" name="chart">
            <a:extLst>
              <a:ext uri="{FF2B5EF4-FFF2-40B4-BE49-F238E27FC236}">
                <a16:creationId xmlns:a16="http://schemas.microsoft.com/office/drawing/2014/main" id="{B097DD69-F618-5923-0CCE-97C730DB455F}"/>
              </a:ext>
            </a:extLst>
          </p:cNvPr>
          <p:cNvPicPr>
            <a:picLocks noChangeAspect="1"/>
          </p:cNvPicPr>
          <p:nvPr/>
        </p:nvPicPr>
        <p:blipFill>
          <a:blip r:embed="rId9"/>
          <a:stretch>
            <a:fillRect/>
          </a:stretch>
        </p:blipFill>
        <p:spPr>
          <a:xfrm>
            <a:off x="9294024" y="2757790"/>
            <a:ext cx="2533333" cy="428571"/>
          </a:xfrm>
          <a:prstGeom prst="rect">
            <a:avLst/>
          </a:prstGeom>
        </p:spPr>
      </p:pic>
      <p:sp>
        <p:nvSpPr>
          <p:cNvPr id="21" name="Rectangle 20">
            <a:extLst>
              <a:ext uri="{FF2B5EF4-FFF2-40B4-BE49-F238E27FC236}">
                <a16:creationId xmlns:a16="http://schemas.microsoft.com/office/drawing/2014/main" id="{E379854F-95CB-F226-5031-0106105D41E5}"/>
              </a:ext>
            </a:extLst>
          </p:cNvPr>
          <p:cNvSpPr/>
          <p:nvPr/>
        </p:nvSpPr>
        <p:spPr>
          <a:xfrm>
            <a:off x="952500" y="1797432"/>
            <a:ext cx="10906875" cy="400110"/>
          </a:xfrm>
          <a:prstGeom prst="rect">
            <a:avLst/>
          </a:prstGeom>
        </p:spPr>
        <p:txBody>
          <a:bodyPr wrap="square">
            <a:spAutoFit/>
          </a:bodyPr>
          <a:lstStyle/>
          <a:p>
            <a:pPr rtl="0">
              <a:defRPr sz="1920" b="1" i="0" u="none" strike="noStrike" kern="1200" spc="0" baseline="0">
                <a:solidFill>
                  <a:prstClr val="black"/>
                </a:solidFill>
                <a:latin typeface="+mn-lt"/>
                <a:ea typeface="+mn-ea"/>
                <a:cs typeface="+mn-cs"/>
              </a:defRPr>
            </a:pPr>
            <a:r>
              <a:rPr lang="en-US" sz="2000" b="1" dirty="0">
                <a:solidFill>
                  <a:schemeClr val="tx1"/>
                </a:solidFill>
              </a:rPr>
              <a:t>Excesses and deficiencies relative to healthy diet basket targets by income level (kcal/person/day)</a:t>
            </a:r>
          </a:p>
        </p:txBody>
      </p:sp>
      <p:sp>
        <p:nvSpPr>
          <p:cNvPr id="22" name="Freeform: Shape 21">
            <a:extLst>
              <a:ext uri="{FF2B5EF4-FFF2-40B4-BE49-F238E27FC236}">
                <a16:creationId xmlns:a16="http://schemas.microsoft.com/office/drawing/2014/main" id="{DB936C27-6ACA-DAA0-123A-BED282A1EE7A}"/>
              </a:ext>
            </a:extLst>
          </p:cNvPr>
          <p:cNvSpPr/>
          <p:nvPr/>
        </p:nvSpPr>
        <p:spPr>
          <a:xfrm>
            <a:off x="3152105" y="4937545"/>
            <a:ext cx="5986626" cy="594683"/>
          </a:xfrm>
          <a:custGeom>
            <a:avLst/>
            <a:gdLst>
              <a:gd name="connsiteX0" fmla="*/ 0 w 6096000"/>
              <a:gd name="connsiteY0" fmla="*/ 502650 h 662022"/>
              <a:gd name="connsiteX1" fmla="*/ 1047750 w 6096000"/>
              <a:gd name="connsiteY1" fmla="*/ 93075 h 662022"/>
              <a:gd name="connsiteX2" fmla="*/ 2352675 w 6096000"/>
              <a:gd name="connsiteY2" fmla="*/ 16875 h 662022"/>
              <a:gd name="connsiteX3" fmla="*/ 3400425 w 6096000"/>
              <a:gd name="connsiteY3" fmla="*/ 35925 h 662022"/>
              <a:gd name="connsiteX4" fmla="*/ 4371975 w 6096000"/>
              <a:gd name="connsiteY4" fmla="*/ 378825 h 662022"/>
              <a:gd name="connsiteX5" fmla="*/ 4914900 w 6096000"/>
              <a:gd name="connsiteY5" fmla="*/ 626475 h 662022"/>
              <a:gd name="connsiteX6" fmla="*/ 6096000 w 6096000"/>
              <a:gd name="connsiteY6" fmla="*/ 655050 h 6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62022">
                <a:moveTo>
                  <a:pt x="0" y="502650"/>
                </a:moveTo>
                <a:cubicBezTo>
                  <a:pt x="327819" y="338343"/>
                  <a:pt x="655638" y="174037"/>
                  <a:pt x="1047750" y="93075"/>
                </a:cubicBezTo>
                <a:cubicBezTo>
                  <a:pt x="1439863" y="12112"/>
                  <a:pt x="1960563" y="26400"/>
                  <a:pt x="2352675" y="16875"/>
                </a:cubicBezTo>
                <a:cubicBezTo>
                  <a:pt x="2744787" y="7350"/>
                  <a:pt x="3063875" y="-24400"/>
                  <a:pt x="3400425" y="35925"/>
                </a:cubicBezTo>
                <a:cubicBezTo>
                  <a:pt x="3736975" y="96250"/>
                  <a:pt x="4119562" y="280400"/>
                  <a:pt x="4371975" y="378825"/>
                </a:cubicBezTo>
                <a:cubicBezTo>
                  <a:pt x="4624388" y="477250"/>
                  <a:pt x="4627563" y="580438"/>
                  <a:pt x="4914900" y="626475"/>
                </a:cubicBezTo>
                <a:cubicBezTo>
                  <a:pt x="5202238" y="672513"/>
                  <a:pt x="5649119" y="663781"/>
                  <a:pt x="6096000" y="655050"/>
                </a:cubicBezTo>
              </a:path>
            </a:pathLst>
          </a:cu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9" name="TextBox 28">
            <a:extLst>
              <a:ext uri="{FF2B5EF4-FFF2-40B4-BE49-F238E27FC236}">
                <a16:creationId xmlns:a16="http://schemas.microsoft.com/office/drawing/2014/main" id="{FC8DD545-3B08-0675-3A84-9CFCE16AEA97}"/>
              </a:ext>
            </a:extLst>
          </p:cNvPr>
          <p:cNvSpPr txBox="1"/>
          <p:nvPr/>
        </p:nvSpPr>
        <p:spPr>
          <a:xfrm>
            <a:off x="3152105" y="5273222"/>
            <a:ext cx="4466685" cy="535531"/>
          </a:xfrm>
          <a:prstGeom prst="rect">
            <a:avLst/>
          </a:prstGeom>
          <a:noFill/>
        </p:spPr>
        <p:txBody>
          <a:bodyPr wrap="square">
            <a:spAutoFit/>
          </a:bodyPr>
          <a:lstStyle/>
          <a:p>
            <a:pPr>
              <a:lnSpc>
                <a:spcPct val="90000"/>
              </a:lnSpc>
            </a:pPr>
            <a:r>
              <a:rPr lang="en-US" sz="1600" i="1" dirty="0">
                <a:solidFill>
                  <a:schemeClr val="bg1">
                    <a:lumMod val="50000"/>
                  </a:schemeClr>
                </a:solidFill>
              </a:rPr>
              <a:t>Actual intake of healthy diet basket foods rises towards adequacy, then falls with dietary transition</a:t>
            </a:r>
          </a:p>
        </p:txBody>
      </p:sp>
      <p:pic>
        <p:nvPicPr>
          <p:cNvPr id="12" name="Picture 11">
            <a:extLst>
              <a:ext uri="{FF2B5EF4-FFF2-40B4-BE49-F238E27FC236}">
                <a16:creationId xmlns:a16="http://schemas.microsoft.com/office/drawing/2014/main" id="{4BCEAE55-B425-A3DD-178C-3BD979A44BEA}"/>
              </a:ext>
            </a:extLst>
          </p:cNvPr>
          <p:cNvPicPr>
            <a:picLocks noChangeAspect="1"/>
          </p:cNvPicPr>
          <p:nvPr/>
        </p:nvPicPr>
        <p:blipFill rotWithShape="1">
          <a:blip r:embed="rId10"/>
          <a:srcRect t="-1488" r="25492" b="1844"/>
          <a:stretch/>
        </p:blipFill>
        <p:spPr>
          <a:xfrm>
            <a:off x="7700790" y="79067"/>
            <a:ext cx="4440410" cy="1120173"/>
          </a:xfrm>
          <a:prstGeom prst="rect">
            <a:avLst/>
          </a:prstGeom>
        </p:spPr>
      </p:pic>
      <p:sp>
        <p:nvSpPr>
          <p:cNvPr id="19" name="TextBox 18">
            <a:extLst>
              <a:ext uri="{FF2B5EF4-FFF2-40B4-BE49-F238E27FC236}">
                <a16:creationId xmlns:a16="http://schemas.microsoft.com/office/drawing/2014/main" id="{BAB96C95-92E5-ED04-9489-D29EDA7A8147}"/>
              </a:ext>
            </a:extLst>
          </p:cNvPr>
          <p:cNvSpPr txBox="1"/>
          <p:nvPr/>
        </p:nvSpPr>
        <p:spPr>
          <a:xfrm>
            <a:off x="184288" y="5181864"/>
            <a:ext cx="2152697" cy="1200329"/>
          </a:xfrm>
          <a:prstGeom prst="rect">
            <a:avLst/>
          </a:prstGeom>
          <a:noFill/>
        </p:spPr>
        <p:txBody>
          <a:bodyPr wrap="square">
            <a:spAutoFit/>
          </a:bodyPr>
          <a:lstStyle/>
          <a:p>
            <a:pPr>
              <a:lnSpc>
                <a:spcPct val="90000"/>
              </a:lnSpc>
            </a:pPr>
            <a:r>
              <a:rPr lang="en-US" sz="1600" i="1" dirty="0">
                <a:solidFill>
                  <a:srgbClr val="00B050"/>
                </a:solidFill>
              </a:rPr>
              <a:t>Veg. &amp; fruits</a:t>
            </a:r>
            <a:r>
              <a:rPr lang="en-US" sz="1600" i="1" dirty="0">
                <a:solidFill>
                  <a:schemeClr val="bg1">
                    <a:lumMod val="50000"/>
                  </a:schemeClr>
                </a:solidFill>
              </a:rPr>
              <a:t> </a:t>
            </a:r>
            <a:r>
              <a:rPr lang="en-US" sz="1600" i="1" dirty="0">
                <a:solidFill>
                  <a:schemeClr val="accent5">
                    <a:lumMod val="75000"/>
                  </a:schemeClr>
                </a:solidFill>
              </a:rPr>
              <a:t>and </a:t>
            </a:r>
            <a:r>
              <a:rPr lang="en-US" sz="1600" i="1" dirty="0">
                <a:solidFill>
                  <a:schemeClr val="accent4">
                    <a:lumMod val="50000"/>
                  </a:schemeClr>
                </a:solidFill>
              </a:rPr>
              <a:t>pulses, nuts &amp; seeds</a:t>
            </a:r>
          </a:p>
          <a:p>
            <a:pPr>
              <a:lnSpc>
                <a:spcPct val="90000"/>
              </a:lnSpc>
            </a:pPr>
            <a:r>
              <a:rPr lang="en-US" sz="1600" i="1" dirty="0">
                <a:solidFill>
                  <a:schemeClr val="accent5">
                    <a:lumMod val="75000"/>
                  </a:schemeClr>
                </a:solidFill>
              </a:rPr>
              <a:t>remain under HDB targets at all incomes</a:t>
            </a:r>
          </a:p>
          <a:p>
            <a:pPr>
              <a:lnSpc>
                <a:spcPct val="90000"/>
              </a:lnSpc>
            </a:pPr>
            <a:endParaRPr lang="en-US" sz="1600" i="1" dirty="0">
              <a:solidFill>
                <a:schemeClr val="bg1">
                  <a:lumMod val="50000"/>
                </a:schemeClr>
              </a:solidFill>
            </a:endParaRPr>
          </a:p>
        </p:txBody>
      </p:sp>
      <p:cxnSp>
        <p:nvCxnSpPr>
          <p:cNvPr id="23" name="Straight Arrow Connector 22">
            <a:extLst>
              <a:ext uri="{FF2B5EF4-FFF2-40B4-BE49-F238E27FC236}">
                <a16:creationId xmlns:a16="http://schemas.microsoft.com/office/drawing/2014/main" id="{C9945B9D-F3E6-6B0F-884E-B8980DDA92B8}"/>
              </a:ext>
            </a:extLst>
          </p:cNvPr>
          <p:cNvCxnSpPr>
            <a:cxnSpLocks/>
          </p:cNvCxnSpPr>
          <p:nvPr/>
        </p:nvCxnSpPr>
        <p:spPr>
          <a:xfrm flipV="1">
            <a:off x="1751682" y="4821062"/>
            <a:ext cx="1046602" cy="483798"/>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90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B2B2B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B2B2B2"/>
                                      </p:to>
                                    </p:animClr>
                                  </p:sub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subTnLst>
                                    <p:animClr clrSpc="rgb" dir="cw">
                                      <p:cBhvr override="childStyle">
                                        <p:cTn dur="1" fill="hold" display="0" masterRel="nextClick" afterEffect="1"/>
                                        <p:tgtEl>
                                          <p:spTgt spid="23"/>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22" grpId="0" animBg="1"/>
      <p:bldP spid="29"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61EB15-CCE0-40CB-5B68-50AF2857BDC7}"/>
              </a:ext>
            </a:extLst>
          </p:cNvPr>
          <p:cNvGraphicFramePr>
            <a:graphicFrameLocks/>
          </p:cNvGraphicFramePr>
          <p:nvPr/>
        </p:nvGraphicFramePr>
        <p:xfrm>
          <a:off x="1275735" y="1598423"/>
          <a:ext cx="9034463" cy="525957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4">
            <a:extLst>
              <a:ext uri="{FF2B5EF4-FFF2-40B4-BE49-F238E27FC236}">
                <a16:creationId xmlns:a16="http://schemas.microsoft.com/office/drawing/2014/main" id="{EBF00201-C5C5-0491-865F-7CA4E558F98B}"/>
              </a:ext>
            </a:extLst>
          </p:cNvPr>
          <p:cNvSpPr txBox="1">
            <a:spLocks/>
          </p:cNvSpPr>
          <p:nvPr/>
        </p:nvSpPr>
        <p:spPr>
          <a:xfrm>
            <a:off x="86830" y="243629"/>
            <a:ext cx="7761770" cy="955611"/>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Diet costs differ but least-cost diets are </a:t>
            </a:r>
            <a:br>
              <a:rPr lang="en-US" sz="3600" b="1" kern="0" dirty="0">
                <a:solidFill>
                  <a:srgbClr val="3083A7"/>
                </a:solidFill>
                <a:latin typeface="+mn-lt"/>
              </a:rPr>
            </a:br>
            <a:r>
              <a:rPr lang="en-US" sz="3600" b="1" kern="0" dirty="0">
                <a:solidFill>
                  <a:srgbClr val="3083A7"/>
                </a:solidFill>
                <a:latin typeface="+mn-lt"/>
              </a:rPr>
              <a:t>not less expensive in poorer countries</a:t>
            </a:r>
          </a:p>
        </p:txBody>
      </p:sp>
      <p:pic>
        <p:nvPicPr>
          <p:cNvPr id="5" name="Picture 4">
            <a:extLst>
              <a:ext uri="{FF2B5EF4-FFF2-40B4-BE49-F238E27FC236}">
                <a16:creationId xmlns:a16="http://schemas.microsoft.com/office/drawing/2014/main" id="{1C1EEEEB-A4C8-5D3D-30EA-DFDFD5B04576}"/>
              </a:ext>
            </a:extLst>
          </p:cNvPr>
          <p:cNvPicPr>
            <a:picLocks noChangeAspect="1"/>
          </p:cNvPicPr>
          <p:nvPr/>
        </p:nvPicPr>
        <p:blipFill rotWithShape="1">
          <a:blip r:embed="rId3"/>
          <a:srcRect t="-1488" r="25492" b="1844"/>
          <a:stretch/>
        </p:blipFill>
        <p:spPr>
          <a:xfrm>
            <a:off x="7700790" y="79067"/>
            <a:ext cx="4440410" cy="1120173"/>
          </a:xfrm>
          <a:prstGeom prst="rect">
            <a:avLst/>
          </a:prstGeom>
        </p:spPr>
      </p:pic>
    </p:spTree>
    <p:extLst>
      <p:ext uri="{BB962C8B-B14F-4D97-AF65-F5344CB8AC3E}">
        <p14:creationId xmlns:p14="http://schemas.microsoft.com/office/powerpoint/2010/main" val="393760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961EB15-CCE0-40CB-5B68-50AF2857BDC7}"/>
              </a:ext>
            </a:extLst>
          </p:cNvPr>
          <p:cNvGraphicFramePr>
            <a:graphicFrameLocks/>
          </p:cNvGraphicFramePr>
          <p:nvPr/>
        </p:nvGraphicFramePr>
        <p:xfrm>
          <a:off x="1275735" y="1598423"/>
          <a:ext cx="9034463" cy="525957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ED88BCD1-632C-9BD6-C8D7-CD7132028CC1}"/>
              </a:ext>
            </a:extLst>
          </p:cNvPr>
          <p:cNvSpPr txBox="1"/>
          <p:nvPr/>
        </p:nvSpPr>
        <p:spPr>
          <a:xfrm>
            <a:off x="9389957" y="3784074"/>
            <a:ext cx="628618" cy="2752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tx2"/>
                </a:solidFill>
              </a:rPr>
              <a:t>2017</a:t>
            </a:r>
          </a:p>
        </p:txBody>
      </p:sp>
      <p:sp>
        <p:nvSpPr>
          <p:cNvPr id="6" name="TextBox 1">
            <a:extLst>
              <a:ext uri="{FF2B5EF4-FFF2-40B4-BE49-F238E27FC236}">
                <a16:creationId xmlns:a16="http://schemas.microsoft.com/office/drawing/2014/main" id="{61CD4B36-C490-1486-7CE0-68B2AA4B76A3}"/>
              </a:ext>
            </a:extLst>
          </p:cNvPr>
          <p:cNvSpPr txBox="1"/>
          <p:nvPr/>
        </p:nvSpPr>
        <p:spPr>
          <a:xfrm>
            <a:off x="7351601" y="3153819"/>
            <a:ext cx="1182702" cy="2751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a:solidFill>
                  <a:schemeClr val="tx2"/>
                </a:solidFill>
              </a:rPr>
              <a:t>2017 (dots)</a:t>
            </a:r>
          </a:p>
        </p:txBody>
      </p:sp>
      <p:pic>
        <p:nvPicPr>
          <p:cNvPr id="7" name="Picture 6">
            <a:extLst>
              <a:ext uri="{FF2B5EF4-FFF2-40B4-BE49-F238E27FC236}">
                <a16:creationId xmlns:a16="http://schemas.microsoft.com/office/drawing/2014/main" id="{88028E6A-2295-6ABD-3F3A-736B1889E50B}"/>
              </a:ext>
            </a:extLst>
          </p:cNvPr>
          <p:cNvPicPr>
            <a:picLocks noChangeAspect="1"/>
          </p:cNvPicPr>
          <p:nvPr/>
        </p:nvPicPr>
        <p:blipFill rotWithShape="1">
          <a:blip r:embed="rId3"/>
          <a:srcRect t="-1488" r="25492" b="1844"/>
          <a:stretch/>
        </p:blipFill>
        <p:spPr>
          <a:xfrm>
            <a:off x="7700790" y="79067"/>
            <a:ext cx="4440410" cy="1120173"/>
          </a:xfrm>
          <a:prstGeom prst="rect">
            <a:avLst/>
          </a:prstGeom>
        </p:spPr>
      </p:pic>
      <p:sp>
        <p:nvSpPr>
          <p:cNvPr id="8" name="Title 4">
            <a:extLst>
              <a:ext uri="{FF2B5EF4-FFF2-40B4-BE49-F238E27FC236}">
                <a16:creationId xmlns:a16="http://schemas.microsoft.com/office/drawing/2014/main" id="{63146B9B-40DB-6905-0799-75F2D2D525B3}"/>
              </a:ext>
            </a:extLst>
          </p:cNvPr>
          <p:cNvSpPr txBox="1">
            <a:spLocks/>
          </p:cNvSpPr>
          <p:nvPr/>
        </p:nvSpPr>
        <p:spPr>
          <a:xfrm>
            <a:off x="86830" y="243629"/>
            <a:ext cx="7818920"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Diet costs differ but least-cost diets are </a:t>
            </a:r>
            <a:br>
              <a:rPr lang="en-US" sz="3600" b="1" kern="0" dirty="0">
                <a:solidFill>
                  <a:srgbClr val="3083A7"/>
                </a:solidFill>
                <a:latin typeface="+mn-lt"/>
              </a:rPr>
            </a:br>
            <a:r>
              <a:rPr lang="en-US" sz="3600" b="1" kern="0" dirty="0">
                <a:solidFill>
                  <a:srgbClr val="3083A7"/>
                </a:solidFill>
                <a:latin typeface="+mn-lt"/>
              </a:rPr>
              <a:t>not less expensive in poorer countries</a:t>
            </a:r>
            <a:br>
              <a:rPr lang="en-US" sz="3600" b="1" kern="0" dirty="0">
                <a:solidFill>
                  <a:srgbClr val="3083A7"/>
                </a:solidFill>
                <a:latin typeface="+mn-lt"/>
              </a:rPr>
            </a:br>
            <a:r>
              <a:rPr lang="en-US" sz="3600" b="1" kern="0" dirty="0">
                <a:solidFill>
                  <a:srgbClr val="3083A7"/>
                </a:solidFill>
                <a:latin typeface="+mn-lt"/>
              </a:rPr>
              <a:t>and cost has risen almost everywhere</a:t>
            </a:r>
          </a:p>
        </p:txBody>
      </p:sp>
      <p:sp>
        <p:nvSpPr>
          <p:cNvPr id="3" name="TextBox 2">
            <a:extLst>
              <a:ext uri="{FF2B5EF4-FFF2-40B4-BE49-F238E27FC236}">
                <a16:creationId xmlns:a16="http://schemas.microsoft.com/office/drawing/2014/main" id="{02185AAA-4310-158C-34BB-284DDEA80C03}"/>
              </a:ext>
            </a:extLst>
          </p:cNvPr>
          <p:cNvSpPr txBox="1"/>
          <p:nvPr/>
        </p:nvSpPr>
        <p:spPr>
          <a:xfrm>
            <a:off x="7241449" y="2322808"/>
            <a:ext cx="4141799" cy="590931"/>
          </a:xfrm>
          <a:prstGeom prst="rect">
            <a:avLst/>
          </a:prstGeom>
          <a:noFill/>
        </p:spPr>
        <p:txBody>
          <a:bodyPr wrap="square">
            <a:spAutoFit/>
          </a:bodyPr>
          <a:lstStyle/>
          <a:p>
            <a:pPr>
              <a:lnSpc>
                <a:spcPct val="80000"/>
              </a:lnSpc>
            </a:pPr>
            <a:r>
              <a:rPr lang="en-US" sz="2000" b="1" i="1" kern="0" dirty="0">
                <a:solidFill>
                  <a:schemeClr val="accent2">
                    <a:lumMod val="75000"/>
                  </a:schemeClr>
                </a:solidFill>
              </a:rPr>
              <a:t>Real costs relative to income </a:t>
            </a:r>
          </a:p>
          <a:p>
            <a:pPr>
              <a:lnSpc>
                <a:spcPct val="80000"/>
              </a:lnSpc>
            </a:pPr>
            <a:r>
              <a:rPr lang="en-US" sz="2000" b="1" i="1" kern="0" dirty="0">
                <a:solidFill>
                  <a:schemeClr val="accent2">
                    <a:lumMod val="75000"/>
                  </a:schemeClr>
                </a:solidFill>
              </a:rPr>
              <a:t>rose even more in 2021 and 2022</a:t>
            </a:r>
            <a:endParaRPr lang="en-US" sz="2000" b="1" dirty="0">
              <a:solidFill>
                <a:schemeClr val="accent2">
                  <a:lumMod val="75000"/>
                </a:schemeClr>
              </a:solidFill>
            </a:endParaRPr>
          </a:p>
        </p:txBody>
      </p:sp>
    </p:spTree>
    <p:extLst>
      <p:ext uri="{BB962C8B-B14F-4D97-AF65-F5344CB8AC3E}">
        <p14:creationId xmlns:p14="http://schemas.microsoft.com/office/powerpoint/2010/main" val="428899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05B28E-69C9-F79C-2A16-C6317C3D4F6B}"/>
              </a:ext>
            </a:extLst>
          </p:cNvPr>
          <p:cNvPicPr>
            <a:picLocks noChangeAspect="1"/>
          </p:cNvPicPr>
          <p:nvPr/>
        </p:nvPicPr>
        <p:blipFill rotWithShape="1">
          <a:blip r:embed="rId3"/>
          <a:srcRect b="90991"/>
          <a:stretch/>
        </p:blipFill>
        <p:spPr>
          <a:xfrm>
            <a:off x="140311" y="742879"/>
            <a:ext cx="6263210" cy="394233"/>
          </a:xfrm>
          <a:prstGeom prst="rect">
            <a:avLst/>
          </a:prstGeom>
        </p:spPr>
      </p:pic>
      <p:pic>
        <p:nvPicPr>
          <p:cNvPr id="4" name="Picture 3">
            <a:extLst>
              <a:ext uri="{FF2B5EF4-FFF2-40B4-BE49-F238E27FC236}">
                <a16:creationId xmlns:a16="http://schemas.microsoft.com/office/drawing/2014/main" id="{158BBB0A-6BF3-0BEC-9E39-2FB29226ED45}"/>
              </a:ext>
            </a:extLst>
          </p:cNvPr>
          <p:cNvPicPr>
            <a:picLocks noChangeAspect="1"/>
          </p:cNvPicPr>
          <p:nvPr/>
        </p:nvPicPr>
        <p:blipFill rotWithShape="1">
          <a:blip r:embed="rId4"/>
          <a:srcRect t="-1488" r="25492" b="1844"/>
          <a:stretch/>
        </p:blipFill>
        <p:spPr>
          <a:xfrm>
            <a:off x="7700790" y="79067"/>
            <a:ext cx="4440410" cy="1120173"/>
          </a:xfrm>
          <a:prstGeom prst="rect">
            <a:avLst/>
          </a:prstGeom>
        </p:spPr>
      </p:pic>
      <p:sp>
        <p:nvSpPr>
          <p:cNvPr id="8" name="Title 4">
            <a:extLst>
              <a:ext uri="{FF2B5EF4-FFF2-40B4-BE49-F238E27FC236}">
                <a16:creationId xmlns:a16="http://schemas.microsoft.com/office/drawing/2014/main" id="{3ECB91F2-B175-FCCB-6726-2EA09147ECE6}"/>
              </a:ext>
            </a:extLst>
          </p:cNvPr>
          <p:cNvSpPr txBox="1">
            <a:spLocks/>
          </p:cNvSpPr>
          <p:nvPr/>
        </p:nvSpPr>
        <p:spPr>
          <a:xfrm>
            <a:off x="52977" y="228069"/>
            <a:ext cx="7647813" cy="4992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Our global results are now widely used</a:t>
            </a:r>
          </a:p>
        </p:txBody>
      </p:sp>
      <p:pic>
        <p:nvPicPr>
          <p:cNvPr id="16" name="Picture 15">
            <a:extLst>
              <a:ext uri="{FF2B5EF4-FFF2-40B4-BE49-F238E27FC236}">
                <a16:creationId xmlns:a16="http://schemas.microsoft.com/office/drawing/2014/main" id="{7B9E83D0-2A7D-4AB1-DBB9-2BCD7DEDA686}"/>
              </a:ext>
            </a:extLst>
          </p:cNvPr>
          <p:cNvPicPr>
            <a:picLocks noChangeAspect="1"/>
          </p:cNvPicPr>
          <p:nvPr/>
        </p:nvPicPr>
        <p:blipFill>
          <a:blip r:embed="rId5"/>
          <a:stretch>
            <a:fillRect/>
          </a:stretch>
        </p:blipFill>
        <p:spPr>
          <a:xfrm>
            <a:off x="8238496" y="1344383"/>
            <a:ext cx="4009685" cy="3417093"/>
          </a:xfrm>
          <a:prstGeom prst="rect">
            <a:avLst/>
          </a:prstGeom>
        </p:spPr>
      </p:pic>
      <p:grpSp>
        <p:nvGrpSpPr>
          <p:cNvPr id="20" name="Group 19">
            <a:extLst>
              <a:ext uri="{FF2B5EF4-FFF2-40B4-BE49-F238E27FC236}">
                <a16:creationId xmlns:a16="http://schemas.microsoft.com/office/drawing/2014/main" id="{7105CFFD-E75B-241F-9F0C-9971935AD5A0}"/>
              </a:ext>
            </a:extLst>
          </p:cNvPr>
          <p:cNvGrpSpPr/>
          <p:nvPr/>
        </p:nvGrpSpPr>
        <p:grpSpPr>
          <a:xfrm>
            <a:off x="254611" y="1246676"/>
            <a:ext cx="4663711" cy="4950525"/>
            <a:chOff x="140311" y="1715765"/>
            <a:chExt cx="4663711" cy="4950525"/>
          </a:xfrm>
        </p:grpSpPr>
        <p:grpSp>
          <p:nvGrpSpPr>
            <p:cNvPr id="18" name="Group 17">
              <a:extLst>
                <a:ext uri="{FF2B5EF4-FFF2-40B4-BE49-F238E27FC236}">
                  <a16:creationId xmlns:a16="http://schemas.microsoft.com/office/drawing/2014/main" id="{0D9AC9E4-A5A8-F607-81ED-35D76FFAFADB}"/>
                </a:ext>
              </a:extLst>
            </p:cNvPr>
            <p:cNvGrpSpPr/>
            <p:nvPr/>
          </p:nvGrpSpPr>
          <p:grpSpPr>
            <a:xfrm>
              <a:off x="140311" y="1715765"/>
              <a:ext cx="4663711" cy="4950525"/>
              <a:chOff x="481149" y="1699472"/>
              <a:chExt cx="5034748" cy="4992309"/>
            </a:xfrm>
          </p:grpSpPr>
          <p:pic>
            <p:nvPicPr>
              <p:cNvPr id="2" name="Picture 1">
                <a:extLst>
                  <a:ext uri="{FF2B5EF4-FFF2-40B4-BE49-F238E27FC236}">
                    <a16:creationId xmlns:a16="http://schemas.microsoft.com/office/drawing/2014/main" id="{FAD044FA-A516-87D1-73EF-71CCB654F814}"/>
                  </a:ext>
                </a:extLst>
              </p:cNvPr>
              <p:cNvPicPr>
                <a:picLocks noChangeAspect="1"/>
              </p:cNvPicPr>
              <p:nvPr/>
            </p:nvPicPr>
            <p:blipFill rotWithShape="1">
              <a:blip r:embed="rId6"/>
              <a:srcRect l="4863" t="46686" r="2751" b="12948"/>
              <a:stretch/>
            </p:blipFill>
            <p:spPr>
              <a:xfrm>
                <a:off x="607038" y="1699472"/>
                <a:ext cx="4782967" cy="493993"/>
              </a:xfrm>
              <a:prstGeom prst="rect">
                <a:avLst/>
              </a:prstGeom>
            </p:spPr>
          </p:pic>
          <p:sp>
            <p:nvSpPr>
              <p:cNvPr id="5" name="Text Box 4">
                <a:extLst>
                  <a:ext uri="{FF2B5EF4-FFF2-40B4-BE49-F238E27FC236}">
                    <a16:creationId xmlns:a16="http://schemas.microsoft.com/office/drawing/2014/main" id="{FD4902E9-B305-FA4D-B5B7-8857EA3457A1}"/>
                  </a:ext>
                </a:extLst>
              </p:cNvPr>
              <p:cNvSpPr txBox="1">
                <a:spLocks noChangeArrowheads="1"/>
              </p:cNvSpPr>
              <p:nvPr/>
            </p:nvSpPr>
            <p:spPr bwMode="auto">
              <a:xfrm>
                <a:off x="481150" y="5306786"/>
                <a:ext cx="385653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cs typeface="Cordia New" panose="020B0304020202020204" pitchFamily="34" charset="-34"/>
                  </a:rPr>
                  <a:t>Source: Food Prices for Nutrition DataHub at WorldBank.org (July 2022)</a:t>
                </a:r>
                <a:endParaRPr lang="en-US" altLang="en-US" sz="1400" u="sng" dirty="0">
                  <a:solidFill>
                    <a:schemeClr val="accent1"/>
                  </a:solidFill>
                  <a:cs typeface="Cordia New" panose="020B0304020202020204" pitchFamily="34" charset="-34"/>
                </a:endParaRPr>
              </a:p>
              <a:p>
                <a:r>
                  <a:rPr lang="en-US" altLang="en-US" sz="1400" u="sng" dirty="0">
                    <a:solidFill>
                      <a:schemeClr val="accent1"/>
                    </a:solidFill>
                    <a:cs typeface="Cordia New" panose="020B0304020202020204" pitchFamily="34" charset="-34"/>
                    <a:hlinkClick r:id="rId7"/>
                  </a:rPr>
                  <a:t>https://www.worldbank.org/en/programs/icp/brief/foodpricesfornutrition</a:t>
                </a:r>
                <a:r>
                  <a:rPr lang="en-US" altLang="en-US" sz="1400" u="sng" dirty="0">
                    <a:solidFill>
                      <a:schemeClr val="accent1"/>
                    </a:solidFill>
                    <a:cs typeface="Cordia New" panose="020B0304020202020204" pitchFamily="34" charset="-34"/>
                  </a:rPr>
                  <a:t>, </a:t>
                </a:r>
              </a:p>
              <a:p>
                <a:r>
                  <a:rPr lang="en-US" altLang="en-US" sz="1400" u="sng" dirty="0">
                    <a:solidFill>
                      <a:schemeClr val="accent1"/>
                    </a:solidFill>
                    <a:cs typeface="Cordia New" panose="020B0304020202020204" pitchFamily="34" charset="-34"/>
                  </a:rPr>
                  <a:t>https://databank.worldbank.org/source/food-prices-for-nutrition</a:t>
                </a:r>
              </a:p>
            </p:txBody>
          </p:sp>
          <p:pic>
            <p:nvPicPr>
              <p:cNvPr id="17" name="Picture 16">
                <a:extLst>
                  <a:ext uri="{FF2B5EF4-FFF2-40B4-BE49-F238E27FC236}">
                    <a16:creationId xmlns:a16="http://schemas.microsoft.com/office/drawing/2014/main" id="{1F14A1B5-3690-9B5A-B801-02AA1C0D44DD}"/>
                  </a:ext>
                </a:extLst>
              </p:cNvPr>
              <p:cNvPicPr>
                <a:picLocks noChangeAspect="1"/>
              </p:cNvPicPr>
              <p:nvPr/>
            </p:nvPicPr>
            <p:blipFill rotWithShape="1">
              <a:blip r:embed="rId3"/>
              <a:srcRect t="18790" r="7897"/>
              <a:stretch/>
            </p:blipFill>
            <p:spPr>
              <a:xfrm>
                <a:off x="481149" y="2205104"/>
                <a:ext cx="5034748" cy="3101682"/>
              </a:xfrm>
              <a:prstGeom prst="rect">
                <a:avLst/>
              </a:prstGeom>
            </p:spPr>
          </p:pic>
        </p:grpSp>
        <p:pic>
          <p:nvPicPr>
            <p:cNvPr id="19" name="Picture 18">
              <a:extLst>
                <a:ext uri="{FF2B5EF4-FFF2-40B4-BE49-F238E27FC236}">
                  <a16:creationId xmlns:a16="http://schemas.microsoft.com/office/drawing/2014/main" id="{3306C151-234F-B5D3-D361-B2EDE1B9FF63}"/>
                </a:ext>
              </a:extLst>
            </p:cNvPr>
            <p:cNvPicPr>
              <a:picLocks noChangeAspect="1"/>
            </p:cNvPicPr>
            <p:nvPr/>
          </p:nvPicPr>
          <p:blipFill rotWithShape="1">
            <a:blip r:embed="rId6"/>
            <a:srcRect l="6578" t="4340" r="78983" b="81664"/>
            <a:stretch/>
          </p:blipFill>
          <p:spPr>
            <a:xfrm>
              <a:off x="2204560" y="2275212"/>
              <a:ext cx="1910443" cy="468599"/>
            </a:xfrm>
            <a:prstGeom prst="rect">
              <a:avLst/>
            </a:prstGeom>
          </p:spPr>
        </p:pic>
      </p:grpSp>
      <p:sp>
        <p:nvSpPr>
          <p:cNvPr id="22" name="TextBox 21">
            <a:extLst>
              <a:ext uri="{FF2B5EF4-FFF2-40B4-BE49-F238E27FC236}">
                <a16:creationId xmlns:a16="http://schemas.microsoft.com/office/drawing/2014/main" id="{7BA81832-07AD-31E4-9CC3-558993FBFDA8}"/>
              </a:ext>
            </a:extLst>
          </p:cNvPr>
          <p:cNvSpPr txBox="1"/>
          <p:nvPr/>
        </p:nvSpPr>
        <p:spPr>
          <a:xfrm>
            <a:off x="9273036" y="4761476"/>
            <a:ext cx="2849870" cy="523220"/>
          </a:xfrm>
          <a:prstGeom prst="rect">
            <a:avLst/>
          </a:prstGeom>
          <a:noFill/>
        </p:spPr>
        <p:txBody>
          <a:bodyPr wrap="square">
            <a:spAutoFit/>
          </a:bodyPr>
          <a:lstStyle/>
          <a:p>
            <a:r>
              <a:rPr lang="en-US" sz="1400" dirty="0" err="1"/>
              <a:t>Source:.</a:t>
            </a:r>
            <a:r>
              <a:rPr lang="en-US" sz="1400" dirty="0" err="1">
                <a:hlinkClick r:id="rId8"/>
              </a:rPr>
              <a:t>https</a:t>
            </a:r>
            <a:r>
              <a:rPr lang="en-US" sz="1400" dirty="0">
                <a:hlinkClick r:id="rId8"/>
              </a:rPr>
              <a:t>://ourworldindata.org/food-prices</a:t>
            </a:r>
            <a:endParaRPr lang="en-US" sz="1400" dirty="0"/>
          </a:p>
        </p:txBody>
      </p:sp>
      <p:grpSp>
        <p:nvGrpSpPr>
          <p:cNvPr id="27" name="Group 26">
            <a:extLst>
              <a:ext uri="{FF2B5EF4-FFF2-40B4-BE49-F238E27FC236}">
                <a16:creationId xmlns:a16="http://schemas.microsoft.com/office/drawing/2014/main" id="{75F9E6F8-D807-CAE6-A6DA-2B4BA2316CBA}"/>
              </a:ext>
            </a:extLst>
          </p:cNvPr>
          <p:cNvGrpSpPr/>
          <p:nvPr/>
        </p:nvGrpSpPr>
        <p:grpSpPr>
          <a:xfrm>
            <a:off x="4605791" y="2082197"/>
            <a:ext cx="4979080" cy="4447156"/>
            <a:chOff x="4377191" y="2433142"/>
            <a:chExt cx="4979080" cy="4447156"/>
          </a:xfrm>
        </p:grpSpPr>
        <p:sp>
          <p:nvSpPr>
            <p:cNvPr id="11" name="TextBox 10">
              <a:extLst>
                <a:ext uri="{FF2B5EF4-FFF2-40B4-BE49-F238E27FC236}">
                  <a16:creationId xmlns:a16="http://schemas.microsoft.com/office/drawing/2014/main" id="{C3CC3313-4A4C-B32A-5768-703769D8AD52}"/>
                </a:ext>
              </a:extLst>
            </p:cNvPr>
            <p:cNvSpPr txBox="1"/>
            <p:nvPr/>
          </p:nvSpPr>
          <p:spPr>
            <a:xfrm>
              <a:off x="4380725" y="6357078"/>
              <a:ext cx="4975546" cy="523220"/>
            </a:xfrm>
            <a:prstGeom prst="rect">
              <a:avLst/>
            </a:prstGeom>
            <a:noFill/>
          </p:spPr>
          <p:txBody>
            <a:bodyPr wrap="square">
              <a:spAutoFit/>
            </a:bodyPr>
            <a:lstStyle/>
            <a:p>
              <a:r>
                <a:rPr lang="en-US" sz="1400" dirty="0"/>
                <a:t>Source:  </a:t>
              </a:r>
              <a:r>
                <a:rPr lang="en-US" sz="1400" dirty="0">
                  <a:hlinkClick r:id="rId9"/>
                </a:rPr>
                <a:t>https://www.foodsystemsdashboard.org/indicators/cost-of-a-healthy-diet-co-hd/map</a:t>
              </a:r>
              <a:endParaRPr lang="en-US" sz="1400" dirty="0"/>
            </a:p>
          </p:txBody>
        </p:sp>
        <p:pic>
          <p:nvPicPr>
            <p:cNvPr id="9" name="Picture 8">
              <a:extLst>
                <a:ext uri="{FF2B5EF4-FFF2-40B4-BE49-F238E27FC236}">
                  <a16:creationId xmlns:a16="http://schemas.microsoft.com/office/drawing/2014/main" id="{3D962366-47FD-AE63-207D-B82A0DE69B26}"/>
                </a:ext>
              </a:extLst>
            </p:cNvPr>
            <p:cNvPicPr>
              <a:picLocks noChangeAspect="1"/>
            </p:cNvPicPr>
            <p:nvPr/>
          </p:nvPicPr>
          <p:blipFill rotWithShape="1">
            <a:blip r:embed="rId10"/>
            <a:srcRect t="11054"/>
            <a:stretch/>
          </p:blipFill>
          <p:spPr>
            <a:xfrm>
              <a:off x="4380725" y="2939984"/>
              <a:ext cx="4547391" cy="3417093"/>
            </a:xfrm>
            <a:prstGeom prst="rect">
              <a:avLst/>
            </a:prstGeom>
          </p:spPr>
        </p:pic>
        <p:pic>
          <p:nvPicPr>
            <p:cNvPr id="24" name="Picture 23">
              <a:extLst>
                <a:ext uri="{FF2B5EF4-FFF2-40B4-BE49-F238E27FC236}">
                  <a16:creationId xmlns:a16="http://schemas.microsoft.com/office/drawing/2014/main" id="{1239DA18-C063-C020-A83A-CE2712D9F62F}"/>
                </a:ext>
              </a:extLst>
            </p:cNvPr>
            <p:cNvPicPr>
              <a:picLocks noChangeAspect="1"/>
            </p:cNvPicPr>
            <p:nvPr/>
          </p:nvPicPr>
          <p:blipFill>
            <a:blip r:embed="rId11"/>
            <a:stretch>
              <a:fillRect/>
            </a:stretch>
          </p:blipFill>
          <p:spPr>
            <a:xfrm>
              <a:off x="6748916" y="2498785"/>
              <a:ext cx="1186770" cy="413142"/>
            </a:xfrm>
            <a:prstGeom prst="rect">
              <a:avLst/>
            </a:prstGeom>
          </p:spPr>
        </p:pic>
        <p:pic>
          <p:nvPicPr>
            <p:cNvPr id="26" name="Picture 25">
              <a:extLst>
                <a:ext uri="{FF2B5EF4-FFF2-40B4-BE49-F238E27FC236}">
                  <a16:creationId xmlns:a16="http://schemas.microsoft.com/office/drawing/2014/main" id="{3815286B-F0B2-6101-42AF-482F94B1840B}"/>
                </a:ext>
              </a:extLst>
            </p:cNvPr>
            <p:cNvPicPr>
              <a:picLocks noChangeAspect="1"/>
            </p:cNvPicPr>
            <p:nvPr/>
          </p:nvPicPr>
          <p:blipFill>
            <a:blip r:embed="rId12"/>
            <a:stretch>
              <a:fillRect/>
            </a:stretch>
          </p:blipFill>
          <p:spPr>
            <a:xfrm>
              <a:off x="4377191" y="2433142"/>
              <a:ext cx="2371725" cy="495300"/>
            </a:xfrm>
            <a:prstGeom prst="rect">
              <a:avLst/>
            </a:prstGeom>
          </p:spPr>
        </p:pic>
      </p:grpSp>
      <p:pic>
        <p:nvPicPr>
          <p:cNvPr id="30" name="Picture 29">
            <a:extLst>
              <a:ext uri="{FF2B5EF4-FFF2-40B4-BE49-F238E27FC236}">
                <a16:creationId xmlns:a16="http://schemas.microsoft.com/office/drawing/2014/main" id="{2CA342E3-380D-99B7-21DF-9ED6588EA86E}"/>
              </a:ext>
            </a:extLst>
          </p:cNvPr>
          <p:cNvPicPr>
            <a:picLocks noChangeAspect="1"/>
          </p:cNvPicPr>
          <p:nvPr/>
        </p:nvPicPr>
        <p:blipFill rotWithShape="1">
          <a:blip r:embed="rId13"/>
          <a:srcRect l="22036" t="24585" r="23236" b="14810"/>
          <a:stretch/>
        </p:blipFill>
        <p:spPr>
          <a:xfrm>
            <a:off x="7390194" y="1210782"/>
            <a:ext cx="780382" cy="762929"/>
          </a:xfrm>
          <a:prstGeom prst="rect">
            <a:avLst/>
          </a:prstGeom>
        </p:spPr>
      </p:pic>
    </p:spTree>
    <p:extLst>
      <p:ext uri="{BB962C8B-B14F-4D97-AF65-F5344CB8AC3E}">
        <p14:creationId xmlns:p14="http://schemas.microsoft.com/office/powerpoint/2010/main" val="1925483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87B48446-6040-4EEB-9099-909DE8DB05A0}"/>
              </a:ext>
            </a:extLst>
          </p:cNvPr>
          <p:cNvSpPr txBox="1">
            <a:spLocks/>
          </p:cNvSpPr>
          <p:nvPr/>
        </p:nvSpPr>
        <p:spPr>
          <a:xfrm>
            <a:off x="153565" y="337972"/>
            <a:ext cx="7642897" cy="6847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Starting points for today’s discussion</a:t>
            </a:r>
          </a:p>
        </p:txBody>
      </p:sp>
      <p:pic>
        <p:nvPicPr>
          <p:cNvPr id="4" name="Picture 3">
            <a:extLst>
              <a:ext uri="{FF2B5EF4-FFF2-40B4-BE49-F238E27FC236}">
                <a16:creationId xmlns:a16="http://schemas.microsoft.com/office/drawing/2014/main" id="{BBC82508-6376-C7F9-740B-B0A08BA4B3EF}"/>
              </a:ext>
            </a:extLst>
          </p:cNvPr>
          <p:cNvPicPr>
            <a:picLocks noChangeAspect="1"/>
          </p:cNvPicPr>
          <p:nvPr/>
        </p:nvPicPr>
        <p:blipFill>
          <a:blip r:embed="rId3"/>
          <a:stretch>
            <a:fillRect/>
          </a:stretch>
        </p:blipFill>
        <p:spPr>
          <a:xfrm>
            <a:off x="7078191" y="1810472"/>
            <a:ext cx="4181189" cy="3716613"/>
          </a:xfrm>
          <a:prstGeom prst="rect">
            <a:avLst/>
          </a:prstGeom>
        </p:spPr>
      </p:pic>
      <p:sp>
        <p:nvSpPr>
          <p:cNvPr id="5" name="Text Placeholder 5">
            <a:extLst>
              <a:ext uri="{FF2B5EF4-FFF2-40B4-BE49-F238E27FC236}">
                <a16:creationId xmlns:a16="http://schemas.microsoft.com/office/drawing/2014/main" id="{3BAEBB4E-D167-7B09-A49B-FC11B5FA1F09}"/>
              </a:ext>
            </a:extLst>
          </p:cNvPr>
          <p:cNvSpPr txBox="1">
            <a:spLocks/>
          </p:cNvSpPr>
          <p:nvPr/>
        </p:nvSpPr>
        <p:spPr bwMode="auto">
          <a:xfrm>
            <a:off x="331451" y="780434"/>
            <a:ext cx="11529098"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1. Even the poorest countries now use national poverty lines above subsistence floors</a:t>
            </a:r>
            <a:endParaRPr lang="en-US" sz="2000" kern="0" dirty="0"/>
          </a:p>
        </p:txBody>
      </p:sp>
      <p:pic>
        <p:nvPicPr>
          <p:cNvPr id="7" name="Picture 6">
            <a:extLst>
              <a:ext uri="{FF2B5EF4-FFF2-40B4-BE49-F238E27FC236}">
                <a16:creationId xmlns:a16="http://schemas.microsoft.com/office/drawing/2014/main" id="{63296B28-E64B-D44B-CF06-111E30B4F7E8}"/>
              </a:ext>
            </a:extLst>
          </p:cNvPr>
          <p:cNvPicPr>
            <a:picLocks noChangeAspect="1"/>
          </p:cNvPicPr>
          <p:nvPr/>
        </p:nvPicPr>
        <p:blipFill>
          <a:blip r:embed="rId4"/>
          <a:stretch>
            <a:fillRect/>
          </a:stretch>
        </p:blipFill>
        <p:spPr>
          <a:xfrm>
            <a:off x="654490" y="1959188"/>
            <a:ext cx="5429479" cy="3419179"/>
          </a:xfrm>
          <a:prstGeom prst="rect">
            <a:avLst/>
          </a:prstGeom>
        </p:spPr>
      </p:pic>
      <p:sp>
        <p:nvSpPr>
          <p:cNvPr id="14" name="TextBox 13">
            <a:extLst>
              <a:ext uri="{FF2B5EF4-FFF2-40B4-BE49-F238E27FC236}">
                <a16:creationId xmlns:a16="http://schemas.microsoft.com/office/drawing/2014/main" id="{CC63CAE8-0A1C-302A-1636-59425149EEE0}"/>
              </a:ext>
            </a:extLst>
          </p:cNvPr>
          <p:cNvSpPr txBox="1"/>
          <p:nvPr/>
        </p:nvSpPr>
        <p:spPr>
          <a:xfrm>
            <a:off x="966201" y="5572154"/>
            <a:ext cx="5117768" cy="584775"/>
          </a:xfrm>
          <a:prstGeom prst="rect">
            <a:avLst/>
          </a:prstGeom>
          <a:noFill/>
        </p:spPr>
        <p:txBody>
          <a:bodyPr wrap="square">
            <a:spAutoFit/>
          </a:bodyPr>
          <a:lstStyle/>
          <a:p>
            <a:r>
              <a:rPr lang="en-US" sz="1600" dirty="0"/>
              <a:t>M. Ravallion, S. Chen and P. </a:t>
            </a:r>
            <a:r>
              <a:rPr lang="en-US" sz="1600" dirty="0" err="1"/>
              <a:t>Sangraula</a:t>
            </a:r>
            <a:r>
              <a:rPr lang="en-US" sz="1600" dirty="0"/>
              <a:t> (2009), </a:t>
            </a:r>
            <a:r>
              <a:rPr lang="en-US" sz="1600" dirty="0">
                <a:hlinkClick r:id="rId5"/>
              </a:rPr>
              <a:t>Dollar a day</a:t>
            </a:r>
            <a:br>
              <a:rPr lang="en-US" sz="1600" dirty="0">
                <a:hlinkClick r:id="rId5"/>
              </a:rPr>
            </a:br>
            <a:r>
              <a:rPr lang="en-US" sz="1600" dirty="0">
                <a:hlinkClick r:id="rId5"/>
              </a:rPr>
              <a:t>revisited</a:t>
            </a:r>
            <a:r>
              <a:rPr lang="en-US" sz="1600" dirty="0"/>
              <a:t>. </a:t>
            </a:r>
            <a:r>
              <a:rPr lang="en-US" sz="1600" i="1" dirty="0"/>
              <a:t>World Bank Economic Review, 23</a:t>
            </a:r>
            <a:r>
              <a:rPr lang="en-US" sz="1600" dirty="0"/>
              <a:t>(2): 163-184. </a:t>
            </a:r>
          </a:p>
        </p:txBody>
      </p:sp>
      <p:sp>
        <p:nvSpPr>
          <p:cNvPr id="27" name="TextBox 26">
            <a:extLst>
              <a:ext uri="{FF2B5EF4-FFF2-40B4-BE49-F238E27FC236}">
                <a16:creationId xmlns:a16="http://schemas.microsoft.com/office/drawing/2014/main" id="{AD15E390-79D4-6786-BDF7-F827D92CF7E7}"/>
              </a:ext>
            </a:extLst>
          </p:cNvPr>
          <p:cNvSpPr txBox="1"/>
          <p:nvPr/>
        </p:nvSpPr>
        <p:spPr>
          <a:xfrm>
            <a:off x="1301199" y="1470135"/>
            <a:ext cx="5993560" cy="338554"/>
          </a:xfrm>
          <a:prstGeom prst="rect">
            <a:avLst/>
          </a:prstGeom>
          <a:noFill/>
        </p:spPr>
        <p:txBody>
          <a:bodyPr wrap="square">
            <a:spAutoFit/>
          </a:bodyPr>
          <a:lstStyle/>
          <a:p>
            <a:r>
              <a:rPr lang="en-US" sz="1600" dirty="0"/>
              <a:t>National poverty lines in 75 countries, 1985-2005</a:t>
            </a:r>
          </a:p>
        </p:txBody>
      </p:sp>
      <p:sp>
        <p:nvSpPr>
          <p:cNvPr id="28" name="TextBox 27">
            <a:extLst>
              <a:ext uri="{FF2B5EF4-FFF2-40B4-BE49-F238E27FC236}">
                <a16:creationId xmlns:a16="http://schemas.microsoft.com/office/drawing/2014/main" id="{C1B7B31D-AF82-2578-AF8F-BADDE91757FD}"/>
              </a:ext>
            </a:extLst>
          </p:cNvPr>
          <p:cNvSpPr txBox="1"/>
          <p:nvPr/>
        </p:nvSpPr>
        <p:spPr>
          <a:xfrm>
            <a:off x="7078191" y="1465146"/>
            <a:ext cx="4448062" cy="338554"/>
          </a:xfrm>
          <a:prstGeom prst="rect">
            <a:avLst/>
          </a:prstGeom>
          <a:noFill/>
        </p:spPr>
        <p:txBody>
          <a:bodyPr wrap="square">
            <a:spAutoFit/>
          </a:bodyPr>
          <a:lstStyle/>
          <a:p>
            <a:r>
              <a:rPr lang="en-US" sz="1600" dirty="0"/>
              <a:t>National poverty lines in 115 countries, 2004-2012</a:t>
            </a:r>
          </a:p>
        </p:txBody>
      </p:sp>
      <p:sp>
        <p:nvSpPr>
          <p:cNvPr id="29" name="TextBox 28">
            <a:extLst>
              <a:ext uri="{FF2B5EF4-FFF2-40B4-BE49-F238E27FC236}">
                <a16:creationId xmlns:a16="http://schemas.microsoft.com/office/drawing/2014/main" id="{5D20CC79-BBCE-02D4-F307-0F5DA755623D}"/>
              </a:ext>
            </a:extLst>
          </p:cNvPr>
          <p:cNvSpPr txBox="1"/>
          <p:nvPr/>
        </p:nvSpPr>
        <p:spPr>
          <a:xfrm>
            <a:off x="7078191" y="5525115"/>
            <a:ext cx="4902697" cy="830997"/>
          </a:xfrm>
          <a:prstGeom prst="rect">
            <a:avLst/>
          </a:prstGeom>
          <a:noFill/>
        </p:spPr>
        <p:txBody>
          <a:bodyPr wrap="square">
            <a:spAutoFit/>
          </a:bodyPr>
          <a:lstStyle/>
          <a:p>
            <a:r>
              <a:rPr lang="en-US" sz="1600" dirty="0"/>
              <a:t>D. Jolliffe and E.B. Prydz (2016). </a:t>
            </a:r>
            <a:r>
              <a:rPr lang="en-US" sz="1600" dirty="0">
                <a:hlinkClick r:id="rId6"/>
              </a:rPr>
              <a:t>Estimating international poverty lines from comparable national thresholds</a:t>
            </a:r>
            <a:r>
              <a:rPr lang="en-US" sz="1600" dirty="0"/>
              <a:t>. </a:t>
            </a:r>
            <a:r>
              <a:rPr lang="en-US" sz="1600" i="1" dirty="0"/>
              <a:t>Journal of Economic Inequality</a:t>
            </a:r>
            <a:r>
              <a:rPr lang="en-US" sz="1600" dirty="0"/>
              <a:t> </a:t>
            </a:r>
            <a:r>
              <a:rPr lang="en-US" sz="1600" b="1" dirty="0"/>
              <a:t>14: </a:t>
            </a:r>
            <a:r>
              <a:rPr lang="en-US" sz="1600" dirty="0"/>
              <a:t>185–198. </a:t>
            </a:r>
          </a:p>
        </p:txBody>
      </p:sp>
    </p:spTree>
    <p:custDataLst>
      <p:tags r:id="rId1"/>
    </p:custDataLst>
    <p:extLst>
      <p:ext uri="{BB962C8B-B14F-4D97-AF65-F5344CB8AC3E}">
        <p14:creationId xmlns:p14="http://schemas.microsoft.com/office/powerpoint/2010/main" val="344997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F8A86A3-7565-4902-94C9-261C1FF00F9C}"/>
              </a:ext>
            </a:extLst>
          </p:cNvPr>
          <p:cNvPicPr>
            <a:picLocks noChangeAspect="1"/>
          </p:cNvPicPr>
          <p:nvPr/>
        </p:nvPicPr>
        <p:blipFill rotWithShape="1">
          <a:blip r:embed="rId4"/>
          <a:srcRect t="51580"/>
          <a:stretch/>
        </p:blipFill>
        <p:spPr>
          <a:xfrm>
            <a:off x="6652009" y="2827663"/>
            <a:ext cx="4459400" cy="3320622"/>
          </a:xfrm>
          <a:prstGeom prst="rect">
            <a:avLst/>
          </a:prstGeom>
        </p:spPr>
      </p:pic>
      <p:grpSp>
        <p:nvGrpSpPr>
          <p:cNvPr id="4" name="Group 3">
            <a:extLst>
              <a:ext uri="{FF2B5EF4-FFF2-40B4-BE49-F238E27FC236}">
                <a16:creationId xmlns:a16="http://schemas.microsoft.com/office/drawing/2014/main" id="{2FBCAF0C-E907-4D25-A947-B396CFCF9EDE}"/>
              </a:ext>
            </a:extLst>
          </p:cNvPr>
          <p:cNvGrpSpPr/>
          <p:nvPr/>
        </p:nvGrpSpPr>
        <p:grpSpPr>
          <a:xfrm>
            <a:off x="827646" y="2651450"/>
            <a:ext cx="4459400" cy="3549773"/>
            <a:chOff x="2985192" y="245321"/>
            <a:chExt cx="4459400" cy="3549773"/>
          </a:xfrm>
        </p:grpSpPr>
        <p:pic>
          <p:nvPicPr>
            <p:cNvPr id="2" name="Picture 1">
              <a:extLst>
                <a:ext uri="{FF2B5EF4-FFF2-40B4-BE49-F238E27FC236}">
                  <a16:creationId xmlns:a16="http://schemas.microsoft.com/office/drawing/2014/main" id="{FFA5BFED-847A-41C3-8E2C-837ADA737CA9}"/>
                </a:ext>
              </a:extLst>
            </p:cNvPr>
            <p:cNvPicPr>
              <a:picLocks noChangeAspect="1"/>
            </p:cNvPicPr>
            <p:nvPr/>
          </p:nvPicPr>
          <p:blipFill rotWithShape="1">
            <a:blip r:embed="rId4"/>
            <a:srcRect t="94405"/>
            <a:stretch/>
          </p:blipFill>
          <p:spPr>
            <a:xfrm>
              <a:off x="2985192" y="3411413"/>
              <a:ext cx="4459400" cy="383681"/>
            </a:xfrm>
            <a:prstGeom prst="rect">
              <a:avLst/>
            </a:prstGeom>
          </p:spPr>
        </p:pic>
        <p:pic>
          <p:nvPicPr>
            <p:cNvPr id="16" name="Picture 15">
              <a:extLst>
                <a:ext uri="{FF2B5EF4-FFF2-40B4-BE49-F238E27FC236}">
                  <a16:creationId xmlns:a16="http://schemas.microsoft.com/office/drawing/2014/main" id="{CE2075F0-95DB-4654-9D98-16217FD1AE74}"/>
                </a:ext>
              </a:extLst>
            </p:cNvPr>
            <p:cNvPicPr>
              <a:picLocks noChangeAspect="1"/>
            </p:cNvPicPr>
            <p:nvPr/>
          </p:nvPicPr>
          <p:blipFill rotWithShape="1">
            <a:blip r:embed="rId4"/>
            <a:srcRect b="54495"/>
            <a:stretch/>
          </p:blipFill>
          <p:spPr>
            <a:xfrm>
              <a:off x="2985192" y="245321"/>
              <a:ext cx="4459400" cy="3120731"/>
            </a:xfrm>
            <a:prstGeom prst="rect">
              <a:avLst/>
            </a:prstGeom>
          </p:spPr>
        </p:pic>
      </p:grpSp>
      <p:sp>
        <p:nvSpPr>
          <p:cNvPr id="33" name="TextBox 32">
            <a:extLst>
              <a:ext uri="{FF2B5EF4-FFF2-40B4-BE49-F238E27FC236}">
                <a16:creationId xmlns:a16="http://schemas.microsoft.com/office/drawing/2014/main" id="{57B10555-6666-471B-98E5-EEDB3E2019B2}"/>
              </a:ext>
            </a:extLst>
          </p:cNvPr>
          <p:cNvSpPr txBox="1"/>
          <p:nvPr/>
        </p:nvSpPr>
        <p:spPr>
          <a:xfrm>
            <a:off x="723900" y="6524388"/>
            <a:ext cx="11468100" cy="267830"/>
          </a:xfrm>
          <a:prstGeom prst="rect">
            <a:avLst/>
          </a:prstGeom>
          <a:noFill/>
        </p:spPr>
        <p:txBody>
          <a:bodyPr wrap="square">
            <a:spAutoFit/>
          </a:bodyPr>
          <a:lstStyle/>
          <a:p>
            <a:pPr>
              <a:lnSpc>
                <a:spcPct val="80000"/>
              </a:lnSpc>
            </a:pPr>
            <a:r>
              <a:rPr lang="en-US" sz="1400" dirty="0">
                <a:solidFill>
                  <a:schemeClr val="bg1">
                    <a:lumMod val="25000"/>
                  </a:schemeClr>
                </a:solidFill>
                <a:latin typeface="Calibri" panose="020F0502020204030204" pitchFamily="34" charset="0"/>
                <a:ea typeface="Times New Roman" panose="02020603050405020304" pitchFamily="18" charset="0"/>
              </a:rPr>
              <a:t>Source:   Bai, Herforth and Masters, 2022. </a:t>
            </a:r>
            <a:r>
              <a:rPr lang="en-US" sz="1400" dirty="0">
                <a:hlinkClick r:id="rId5"/>
              </a:rPr>
              <a:t>Global variation in the cost of a nutrient-adequate diet by population group</a:t>
            </a:r>
            <a:r>
              <a:rPr lang="en-US" sz="1400" dirty="0"/>
              <a:t>. </a:t>
            </a:r>
            <a:r>
              <a:rPr lang="en-US" sz="1400" i="1" dirty="0"/>
              <a:t>Lancet Planetary Health </a:t>
            </a:r>
            <a:r>
              <a:rPr lang="en-US" sz="1400" dirty="0"/>
              <a:t>6(1): 19-28.</a:t>
            </a:r>
            <a:r>
              <a:rPr lang="en-US" sz="1400" dirty="0">
                <a:solidFill>
                  <a:schemeClr val="bg1">
                    <a:lumMod val="25000"/>
                  </a:schemeClr>
                </a:solidFill>
                <a:latin typeface="Calibri" panose="020F0502020204030204" pitchFamily="34" charset="0"/>
                <a:ea typeface="Times New Roman" panose="02020603050405020304" pitchFamily="18" charset="0"/>
              </a:rPr>
              <a:t> </a:t>
            </a:r>
            <a:endParaRPr lang="en-US" sz="1400" dirty="0">
              <a:solidFill>
                <a:schemeClr val="bg1">
                  <a:lumMod val="25000"/>
                </a:schemeClr>
              </a:solidFill>
              <a:latin typeface="Times New Roman" panose="02020603050405020304" pitchFamily="18" charset="0"/>
              <a:ea typeface="Times New Roman" panose="02020603050405020304" pitchFamily="18" charset="0"/>
            </a:endParaRPr>
          </a:p>
        </p:txBody>
      </p:sp>
      <p:sp>
        <p:nvSpPr>
          <p:cNvPr id="31" name="Title 4">
            <a:extLst>
              <a:ext uri="{FF2B5EF4-FFF2-40B4-BE49-F238E27FC236}">
                <a16:creationId xmlns:a16="http://schemas.microsoft.com/office/drawing/2014/main" id="{347535BE-DD65-4CE9-B386-40222E2C0E84}"/>
              </a:ext>
            </a:extLst>
          </p:cNvPr>
          <p:cNvSpPr txBox="1">
            <a:spLocks/>
          </p:cNvSpPr>
          <p:nvPr/>
        </p:nvSpPr>
        <p:spPr>
          <a:xfrm>
            <a:off x="342797" y="213315"/>
            <a:ext cx="587740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The cost of nutrient adequacy varies by demographic group, due to different requirements</a:t>
            </a:r>
          </a:p>
        </p:txBody>
      </p:sp>
      <p:sp>
        <p:nvSpPr>
          <p:cNvPr id="41" name="TextBox 40">
            <a:extLst>
              <a:ext uri="{FF2B5EF4-FFF2-40B4-BE49-F238E27FC236}">
                <a16:creationId xmlns:a16="http://schemas.microsoft.com/office/drawing/2014/main" id="{989428CE-E9E1-4115-8DF7-E1579DB82C2B}"/>
              </a:ext>
            </a:extLst>
          </p:cNvPr>
          <p:cNvSpPr txBox="1"/>
          <p:nvPr/>
        </p:nvSpPr>
        <p:spPr>
          <a:xfrm>
            <a:off x="342797" y="1964179"/>
            <a:ext cx="10315678" cy="400110"/>
          </a:xfrm>
          <a:prstGeom prst="rect">
            <a:avLst/>
          </a:prstGeom>
          <a:noFill/>
        </p:spPr>
        <p:txBody>
          <a:bodyPr wrap="square">
            <a:spAutoFit/>
          </a:bodyPr>
          <a:lstStyle/>
          <a:p>
            <a:r>
              <a:rPr lang="en-US" sz="2000" b="1" dirty="0"/>
              <a:t>Variation in least-cost diets by age, sex and reproductive status across 172 countries in 2017</a:t>
            </a:r>
          </a:p>
        </p:txBody>
      </p:sp>
      <p:sp>
        <p:nvSpPr>
          <p:cNvPr id="14" name="TextBox 13">
            <a:extLst>
              <a:ext uri="{FF2B5EF4-FFF2-40B4-BE49-F238E27FC236}">
                <a16:creationId xmlns:a16="http://schemas.microsoft.com/office/drawing/2014/main" id="{A5B4A8A5-48DB-4119-857A-E9BA58D651C9}"/>
              </a:ext>
            </a:extLst>
          </p:cNvPr>
          <p:cNvSpPr txBox="1"/>
          <p:nvPr/>
        </p:nvSpPr>
        <p:spPr>
          <a:xfrm>
            <a:off x="1761158" y="2390478"/>
            <a:ext cx="3943605" cy="762645"/>
          </a:xfrm>
          <a:prstGeom prst="rect">
            <a:avLst/>
          </a:prstGeom>
          <a:noFill/>
        </p:spPr>
        <p:txBody>
          <a:bodyPr wrap="square" rtlCol="0">
            <a:spAutoFit/>
          </a:bodyPr>
          <a:lstStyle/>
          <a:p>
            <a:pPr>
              <a:lnSpc>
                <a:spcPct val="80000"/>
              </a:lnSpc>
            </a:pPr>
            <a:r>
              <a:rPr lang="en-US" b="1" dirty="0">
                <a:solidFill>
                  <a:schemeClr val="accent2">
                    <a:lumMod val="50000"/>
                  </a:schemeClr>
                </a:solidFill>
              </a:rPr>
              <a:t>Cost per day is highest for adolescents or during lactation, due to high needs for total energy and nutrients</a:t>
            </a:r>
          </a:p>
        </p:txBody>
      </p:sp>
      <p:sp>
        <p:nvSpPr>
          <p:cNvPr id="17" name="TextBox 16">
            <a:extLst>
              <a:ext uri="{FF2B5EF4-FFF2-40B4-BE49-F238E27FC236}">
                <a16:creationId xmlns:a16="http://schemas.microsoft.com/office/drawing/2014/main" id="{AC346634-3564-4519-A119-7E24EBCAABEF}"/>
              </a:ext>
            </a:extLst>
          </p:cNvPr>
          <p:cNvSpPr txBox="1"/>
          <p:nvPr/>
        </p:nvSpPr>
        <p:spPr>
          <a:xfrm>
            <a:off x="7069727" y="2439631"/>
            <a:ext cx="5122274" cy="541046"/>
          </a:xfrm>
          <a:prstGeom prst="rect">
            <a:avLst/>
          </a:prstGeom>
          <a:noFill/>
        </p:spPr>
        <p:txBody>
          <a:bodyPr wrap="square" rtlCol="0">
            <a:spAutoFit/>
          </a:bodyPr>
          <a:lstStyle/>
          <a:p>
            <a:pPr>
              <a:lnSpc>
                <a:spcPct val="80000"/>
              </a:lnSpc>
            </a:pPr>
            <a:r>
              <a:rPr lang="en-US" b="1" dirty="0">
                <a:solidFill>
                  <a:schemeClr val="accent2">
                    <a:lumMod val="50000"/>
                  </a:schemeClr>
                </a:solidFill>
              </a:rPr>
              <a:t>Cost per calorie is highest for girls and women, due to high nutrient needs per unit of dietary energy</a:t>
            </a:r>
          </a:p>
        </p:txBody>
      </p:sp>
      <p:pic>
        <p:nvPicPr>
          <p:cNvPr id="3" name="Picture 2">
            <a:extLst>
              <a:ext uri="{FF2B5EF4-FFF2-40B4-BE49-F238E27FC236}">
                <a16:creationId xmlns:a16="http://schemas.microsoft.com/office/drawing/2014/main" id="{95C2F709-CAD1-79F0-31C3-35EC489631B3}"/>
              </a:ext>
            </a:extLst>
          </p:cNvPr>
          <p:cNvPicPr>
            <a:picLocks noChangeAspect="1"/>
          </p:cNvPicPr>
          <p:nvPr/>
        </p:nvPicPr>
        <p:blipFill rotWithShape="1">
          <a:blip r:embed="rId6"/>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19958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3D12E0-AB56-48D4-BCC4-5D701ABD48C7}"/>
              </a:ext>
            </a:extLst>
          </p:cNvPr>
          <p:cNvSpPr txBox="1"/>
          <p:nvPr/>
        </p:nvSpPr>
        <p:spPr>
          <a:xfrm>
            <a:off x="565168" y="1545247"/>
            <a:ext cx="2245907" cy="539250"/>
          </a:xfrm>
          <a:prstGeom prst="rect">
            <a:avLst/>
          </a:prstGeom>
          <a:noFill/>
        </p:spPr>
        <p:txBody>
          <a:bodyPr wrap="square">
            <a:spAutoFit/>
          </a:bodyPr>
          <a:lstStyle/>
          <a:p>
            <a:pPr>
              <a:lnSpc>
                <a:spcPct val="80000"/>
              </a:lnSpc>
            </a:pPr>
            <a:r>
              <a:rPr lang="en-US" dirty="0">
                <a:effectLst/>
                <a:latin typeface="Arial" panose="020B0604020202020204" pitchFamily="34" charset="0"/>
              </a:rPr>
              <a:t>Energy shares of least-cost diets</a:t>
            </a:r>
            <a:endParaRPr lang="en-US" dirty="0"/>
          </a:p>
        </p:txBody>
      </p:sp>
      <p:sp>
        <p:nvSpPr>
          <p:cNvPr id="6" name="TextBox 5">
            <a:extLst>
              <a:ext uri="{FF2B5EF4-FFF2-40B4-BE49-F238E27FC236}">
                <a16:creationId xmlns:a16="http://schemas.microsoft.com/office/drawing/2014/main" id="{0EF46E82-8008-44E2-8D46-DAFD919C48F2}"/>
              </a:ext>
            </a:extLst>
          </p:cNvPr>
          <p:cNvSpPr txBox="1"/>
          <p:nvPr/>
        </p:nvSpPr>
        <p:spPr>
          <a:xfrm>
            <a:off x="163208" y="6417438"/>
            <a:ext cx="12475122" cy="440185"/>
          </a:xfrm>
          <a:prstGeom prst="rect">
            <a:avLst/>
          </a:prstGeom>
          <a:noFill/>
        </p:spPr>
        <p:txBody>
          <a:bodyPr wrap="square" lIns="91440" tIns="45720" rIns="91440" bIns="45720" anchor="t">
            <a:spAutoFit/>
          </a:bodyPr>
          <a:lstStyle/>
          <a:p>
            <a:pPr>
              <a:lnSpc>
                <a:spcPct val="80000"/>
              </a:lnSpc>
            </a:pPr>
            <a:r>
              <a:rPr lang="en-US" sz="1400" dirty="0">
                <a:solidFill>
                  <a:schemeClr val="bg1">
                    <a:lumMod val="50000"/>
                  </a:schemeClr>
                </a:solidFill>
                <a:latin typeface="Calibri"/>
                <a:ea typeface="Times New Roman" panose="02020603050405020304" pitchFamily="18" charset="0"/>
                <a:cs typeface="Calibri"/>
              </a:rPr>
              <a:t>Source:   </a:t>
            </a:r>
            <a:endParaRPr lang="en-US" sz="1400" dirty="0">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80000"/>
              </a:lnSpc>
            </a:pPr>
            <a:r>
              <a:rPr lang="en-US" sz="1400" b="0" i="0" dirty="0">
                <a:solidFill>
                  <a:srgbClr val="444444"/>
                </a:solidFill>
                <a:effectLst/>
                <a:latin typeface="inherit"/>
              </a:rPr>
              <a:t>Bai, Y., E. Naumova and W.A. Masters (2020). </a:t>
            </a:r>
            <a:r>
              <a:rPr lang="en-US" sz="1400" i="0" u="none" strike="noStrike" dirty="0">
                <a:solidFill>
                  <a:srgbClr val="3083A7"/>
                </a:solidFill>
                <a:effectLst/>
                <a:latin typeface="inherit"/>
                <a:hlinkClick r:id="rId3"/>
              </a:rPr>
              <a:t>Seasonality in diet costs reveals food system performance in East Africa</a:t>
            </a:r>
            <a:r>
              <a:rPr lang="en-US" sz="1400" b="0" i="0" dirty="0">
                <a:solidFill>
                  <a:srgbClr val="444444"/>
                </a:solidFill>
                <a:effectLst/>
                <a:latin typeface="inherit"/>
              </a:rPr>
              <a:t>. </a:t>
            </a:r>
            <a:r>
              <a:rPr lang="en-US" sz="1400" b="0" i="1" dirty="0">
                <a:solidFill>
                  <a:srgbClr val="444444"/>
                </a:solidFill>
                <a:effectLst/>
                <a:latin typeface="inherit"/>
              </a:rPr>
              <a:t>Science Advances</a:t>
            </a:r>
            <a:r>
              <a:rPr lang="en-US" sz="1400" b="0" i="0" dirty="0">
                <a:solidFill>
                  <a:srgbClr val="444444"/>
                </a:solidFill>
                <a:effectLst/>
                <a:latin typeface="inherit"/>
              </a:rPr>
              <a:t>, eabc2162.</a:t>
            </a:r>
            <a:endParaRPr lang="en-US" sz="1400">
              <a:solidFill>
                <a:schemeClr val="bg1">
                  <a:lumMod val="50000"/>
                </a:schemeClr>
              </a:solidFill>
              <a:latin typeface="Times New Roman" panose="02020603050405020304" pitchFamily="18" charset="0"/>
              <a:ea typeface="Times New Roman" panose="02020603050405020304" pitchFamily="18" charset="0"/>
              <a:cs typeface="Times New Roman"/>
            </a:endParaRPr>
          </a:p>
        </p:txBody>
      </p:sp>
      <p:pic>
        <p:nvPicPr>
          <p:cNvPr id="7" name="Picture 6">
            <a:extLst>
              <a:ext uri="{FF2B5EF4-FFF2-40B4-BE49-F238E27FC236}">
                <a16:creationId xmlns:a16="http://schemas.microsoft.com/office/drawing/2014/main" id="{150715B0-E9E2-4866-9E2A-BA97B1B266F0}"/>
              </a:ext>
            </a:extLst>
          </p:cNvPr>
          <p:cNvPicPr>
            <a:picLocks noChangeAspect="1"/>
          </p:cNvPicPr>
          <p:nvPr/>
        </p:nvPicPr>
        <p:blipFill rotWithShape="1">
          <a:blip r:embed="rId4"/>
          <a:srcRect l="55726" b="6121"/>
          <a:stretch/>
        </p:blipFill>
        <p:spPr>
          <a:xfrm>
            <a:off x="838935" y="2053522"/>
            <a:ext cx="1698374" cy="4204628"/>
          </a:xfrm>
          <a:prstGeom prst="rect">
            <a:avLst/>
          </a:prstGeom>
        </p:spPr>
      </p:pic>
      <p:pic>
        <p:nvPicPr>
          <p:cNvPr id="8" name="Picture 7">
            <a:extLst>
              <a:ext uri="{FF2B5EF4-FFF2-40B4-BE49-F238E27FC236}">
                <a16:creationId xmlns:a16="http://schemas.microsoft.com/office/drawing/2014/main" id="{8E1679C3-9F6F-4F39-8782-692B8EC7A0B1}"/>
              </a:ext>
            </a:extLst>
          </p:cNvPr>
          <p:cNvPicPr>
            <a:picLocks noChangeAspect="1"/>
          </p:cNvPicPr>
          <p:nvPr/>
        </p:nvPicPr>
        <p:blipFill>
          <a:blip r:embed="rId5"/>
          <a:stretch>
            <a:fillRect/>
          </a:stretch>
        </p:blipFill>
        <p:spPr>
          <a:xfrm>
            <a:off x="2925718" y="2053522"/>
            <a:ext cx="7452581" cy="4502161"/>
          </a:xfrm>
          <a:prstGeom prst="rect">
            <a:avLst/>
          </a:prstGeom>
        </p:spPr>
      </p:pic>
      <p:sp>
        <p:nvSpPr>
          <p:cNvPr id="9" name="TextBox 8">
            <a:extLst>
              <a:ext uri="{FF2B5EF4-FFF2-40B4-BE49-F238E27FC236}">
                <a16:creationId xmlns:a16="http://schemas.microsoft.com/office/drawing/2014/main" id="{6D793B3C-084A-4784-ACC3-79462F1DE243}"/>
              </a:ext>
            </a:extLst>
          </p:cNvPr>
          <p:cNvSpPr txBox="1"/>
          <p:nvPr/>
        </p:nvSpPr>
        <p:spPr>
          <a:xfrm>
            <a:off x="2537309" y="1754278"/>
            <a:ext cx="9603891" cy="330219"/>
          </a:xfrm>
          <a:prstGeom prst="rect">
            <a:avLst/>
          </a:prstGeom>
          <a:noFill/>
        </p:spPr>
        <p:txBody>
          <a:bodyPr wrap="square">
            <a:spAutoFit/>
          </a:bodyPr>
          <a:lstStyle/>
          <a:p>
            <a:pPr>
              <a:lnSpc>
                <a:spcPct val="80000"/>
              </a:lnSpc>
            </a:pPr>
            <a:r>
              <a:rPr lang="en-US" sz="1900" b="1" dirty="0">
                <a:effectLst/>
                <a:latin typeface="Arial" panose="020B0604020202020204" pitchFamily="34" charset="0"/>
              </a:rPr>
              <a:t>Seasonality of diet costs and cost by food group in Tanzania, Malawi and Ethiopia</a:t>
            </a:r>
            <a:endParaRPr lang="en-US" sz="1900" b="1" dirty="0"/>
          </a:p>
        </p:txBody>
      </p:sp>
      <p:sp>
        <p:nvSpPr>
          <p:cNvPr id="10" name="Title 6">
            <a:extLst>
              <a:ext uri="{FF2B5EF4-FFF2-40B4-BE49-F238E27FC236}">
                <a16:creationId xmlns:a16="http://schemas.microsoft.com/office/drawing/2014/main" id="{04D37386-8784-48C7-88B5-AD655468D340}"/>
              </a:ext>
            </a:extLst>
          </p:cNvPr>
          <p:cNvSpPr txBox="1">
            <a:spLocks/>
          </p:cNvSpPr>
          <p:nvPr/>
        </p:nvSpPr>
        <p:spPr>
          <a:xfrm>
            <a:off x="203474" y="2986957"/>
            <a:ext cx="12050601" cy="508861"/>
          </a:xfrm>
          <a:prstGeom prst="rect">
            <a:avLst/>
          </a:prstGeom>
        </p:spPr>
        <p:txBody>
          <a:bodyPr/>
          <a:lstStyle>
            <a:defPPr>
              <a:defRPr lang="en-US"/>
            </a:defPPr>
            <a:lvl1pPr>
              <a:spcBef>
                <a:spcPct val="0"/>
              </a:spcBef>
              <a:buNone/>
              <a:defRPr sz="2400" b="1">
                <a:solidFill>
                  <a:srgbClr val="4799B5"/>
                </a:solidFill>
                <a:latin typeface="Gill Sans MT" panose="020B0502020104020203" pitchFamily="34" charset="77"/>
                <a:ea typeface="+mj-ea"/>
                <a:cs typeface="+mj-cs"/>
              </a:defRPr>
            </a:lvl1pPr>
          </a:lstStyle>
          <a:p>
            <a:pPr>
              <a:lnSpc>
                <a:spcPct val="80000"/>
              </a:lnSpc>
            </a:pPr>
            <a:endParaRPr lang="en-US" sz="2800">
              <a:solidFill>
                <a:srgbClr val="1F414D"/>
              </a:solidFill>
            </a:endParaRPr>
          </a:p>
        </p:txBody>
      </p:sp>
      <p:sp>
        <p:nvSpPr>
          <p:cNvPr id="11" name="Title 4">
            <a:extLst>
              <a:ext uri="{FF2B5EF4-FFF2-40B4-BE49-F238E27FC236}">
                <a16:creationId xmlns:a16="http://schemas.microsoft.com/office/drawing/2014/main" id="{2BC909AC-16A1-4B6A-B650-E6BC21027B97}"/>
              </a:ext>
            </a:extLst>
          </p:cNvPr>
          <p:cNvSpPr txBox="1">
            <a:spLocks/>
          </p:cNvSpPr>
          <p:nvPr/>
        </p:nvSpPr>
        <p:spPr>
          <a:xfrm>
            <a:off x="218593" y="153242"/>
            <a:ext cx="7674123"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Diet costs differ by location within countries with important seasonality especially in remote places</a:t>
            </a:r>
          </a:p>
        </p:txBody>
      </p:sp>
      <p:pic>
        <p:nvPicPr>
          <p:cNvPr id="2" name="Picture 1">
            <a:extLst>
              <a:ext uri="{FF2B5EF4-FFF2-40B4-BE49-F238E27FC236}">
                <a16:creationId xmlns:a16="http://schemas.microsoft.com/office/drawing/2014/main" id="{A44E9A68-03B3-0852-9CEF-E2CD2721C1FC}"/>
              </a:ext>
            </a:extLst>
          </p:cNvPr>
          <p:cNvPicPr>
            <a:picLocks noChangeAspect="1"/>
          </p:cNvPicPr>
          <p:nvPr/>
        </p:nvPicPr>
        <p:blipFill rotWithShape="1">
          <a:blip r:embed="rId6"/>
          <a:srcRect t="-1488" r="25492" b="1844"/>
          <a:stretch/>
        </p:blipFill>
        <p:spPr>
          <a:xfrm>
            <a:off x="7700790" y="79067"/>
            <a:ext cx="4440410" cy="1120173"/>
          </a:xfrm>
          <a:prstGeom prst="rect">
            <a:avLst/>
          </a:prstGeom>
        </p:spPr>
      </p:pic>
    </p:spTree>
    <p:extLst>
      <p:ext uri="{BB962C8B-B14F-4D97-AF65-F5344CB8AC3E}">
        <p14:creationId xmlns:p14="http://schemas.microsoft.com/office/powerpoint/2010/main" val="2085667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7B10555-6666-471B-98E5-EEDB3E2019B2}"/>
              </a:ext>
            </a:extLst>
          </p:cNvPr>
          <p:cNvSpPr txBox="1"/>
          <p:nvPr/>
        </p:nvSpPr>
        <p:spPr>
          <a:xfrm>
            <a:off x="0" y="6524388"/>
            <a:ext cx="12192000" cy="267830"/>
          </a:xfrm>
          <a:prstGeom prst="rect">
            <a:avLst/>
          </a:prstGeom>
          <a:noFill/>
        </p:spPr>
        <p:txBody>
          <a:bodyPr wrap="square">
            <a:spAutoFit/>
          </a:bodyPr>
          <a:lstStyle/>
          <a:p>
            <a:pPr>
              <a:lnSpc>
                <a:spcPct val="80000"/>
              </a:lnSpc>
            </a:pPr>
            <a:r>
              <a:rPr lang="en-US" sz="1400" dirty="0">
                <a:solidFill>
                  <a:schemeClr val="bg1">
                    <a:lumMod val="25000"/>
                  </a:schemeClr>
                </a:solidFill>
                <a:latin typeface="Calibri" panose="020F0502020204030204" pitchFamily="34" charset="0"/>
                <a:ea typeface="Times New Roman" panose="02020603050405020304" pitchFamily="18" charset="0"/>
              </a:rPr>
              <a:t>Source:   Bai, Y. et al. (2022), </a:t>
            </a:r>
            <a:r>
              <a:rPr lang="en-US" sz="1400" dirty="0">
                <a:hlinkClick r:id="rId4"/>
              </a:rPr>
              <a:t>Retail prices of nutritious food rose more in countries with higher COVID-19 case counts</a:t>
            </a:r>
            <a:r>
              <a:rPr lang="en-US" sz="1400" dirty="0">
                <a:solidFill>
                  <a:schemeClr val="bg1">
                    <a:lumMod val="25000"/>
                  </a:schemeClr>
                </a:solidFill>
                <a:latin typeface="Calibri" panose="020F0502020204030204" pitchFamily="34" charset="0"/>
                <a:ea typeface="Times New Roman" panose="02020603050405020304" pitchFamily="18" charset="0"/>
              </a:rPr>
              <a:t>. </a:t>
            </a:r>
            <a:r>
              <a:rPr lang="en-US" sz="1400" i="1" dirty="0">
                <a:solidFill>
                  <a:schemeClr val="bg1">
                    <a:lumMod val="25000"/>
                  </a:schemeClr>
                </a:solidFill>
                <a:latin typeface="Calibri" panose="020F0502020204030204" pitchFamily="34" charset="0"/>
                <a:ea typeface="Times New Roman" panose="02020603050405020304" pitchFamily="18" charset="0"/>
              </a:rPr>
              <a:t>Nature Food</a:t>
            </a:r>
            <a:r>
              <a:rPr lang="en-US" sz="1400" dirty="0">
                <a:solidFill>
                  <a:schemeClr val="bg1">
                    <a:lumMod val="25000"/>
                  </a:schemeClr>
                </a:solidFill>
                <a:latin typeface="Calibri" panose="020F0502020204030204" pitchFamily="34" charset="0"/>
                <a:ea typeface="Times New Roman" panose="02020603050405020304" pitchFamily="18" charset="0"/>
              </a:rPr>
              <a:t>, </a:t>
            </a:r>
            <a:r>
              <a:rPr lang="fr-FR" sz="1400" dirty="0">
                <a:solidFill>
                  <a:schemeClr val="bg1">
                    <a:lumMod val="25000"/>
                  </a:schemeClr>
                </a:solidFill>
                <a:latin typeface="Calibri" panose="020F0502020204030204" pitchFamily="34" charset="0"/>
                <a:ea typeface="Times New Roman" panose="02020603050405020304" pitchFamily="18" charset="0"/>
              </a:rPr>
              <a:t>3: 325–330. (May 19, 2022)</a:t>
            </a:r>
            <a:endParaRPr lang="en-US" sz="1400" dirty="0">
              <a:solidFill>
                <a:schemeClr val="bg1">
                  <a:lumMod val="25000"/>
                </a:schemeClr>
              </a:solidFill>
              <a:latin typeface="Times New Roman" panose="02020603050405020304" pitchFamily="18" charset="0"/>
              <a:ea typeface="Times New Roman" panose="02020603050405020304" pitchFamily="18" charset="0"/>
            </a:endParaRPr>
          </a:p>
        </p:txBody>
      </p:sp>
      <p:sp>
        <p:nvSpPr>
          <p:cNvPr id="31" name="Title 4">
            <a:extLst>
              <a:ext uri="{FF2B5EF4-FFF2-40B4-BE49-F238E27FC236}">
                <a16:creationId xmlns:a16="http://schemas.microsoft.com/office/drawing/2014/main" id="{347535BE-DD65-4CE9-B386-40222E2C0E84}"/>
              </a:ext>
            </a:extLst>
          </p:cNvPr>
          <p:cNvSpPr txBox="1">
            <a:spLocks/>
          </p:cNvSpPr>
          <p:nvPr/>
        </p:nvSpPr>
        <p:spPr>
          <a:xfrm>
            <a:off x="218593" y="142412"/>
            <a:ext cx="5877407" cy="128749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COVID impacts are mostly on income, but may include higher food prices</a:t>
            </a:r>
          </a:p>
        </p:txBody>
      </p:sp>
      <p:sp>
        <p:nvSpPr>
          <p:cNvPr id="41" name="TextBox 40">
            <a:extLst>
              <a:ext uri="{FF2B5EF4-FFF2-40B4-BE49-F238E27FC236}">
                <a16:creationId xmlns:a16="http://schemas.microsoft.com/office/drawing/2014/main" id="{989428CE-E9E1-4115-8DF7-E1579DB82C2B}"/>
              </a:ext>
            </a:extLst>
          </p:cNvPr>
          <p:cNvSpPr txBox="1"/>
          <p:nvPr/>
        </p:nvSpPr>
        <p:spPr>
          <a:xfrm>
            <a:off x="382555" y="1659257"/>
            <a:ext cx="8541615" cy="707886"/>
          </a:xfrm>
          <a:prstGeom prst="rect">
            <a:avLst/>
          </a:prstGeom>
          <a:noFill/>
        </p:spPr>
        <p:txBody>
          <a:bodyPr wrap="square">
            <a:spAutoFit/>
          </a:bodyPr>
          <a:lstStyle/>
          <a:p>
            <a:r>
              <a:rPr lang="en-US" sz="2000" b="1" dirty="0"/>
              <a:t>Monthly change in global consumer price indexes for food versus other items</a:t>
            </a:r>
          </a:p>
          <a:p>
            <a:r>
              <a:rPr lang="en-US" sz="2000" dirty="0"/>
              <a:t>(180 countries, Jan. 2019 – Feb. 2021)</a:t>
            </a:r>
          </a:p>
        </p:txBody>
      </p:sp>
      <p:pic>
        <p:nvPicPr>
          <p:cNvPr id="3" name="Picture 2">
            <a:extLst>
              <a:ext uri="{FF2B5EF4-FFF2-40B4-BE49-F238E27FC236}">
                <a16:creationId xmlns:a16="http://schemas.microsoft.com/office/drawing/2014/main" id="{B81C247C-D8DD-46D3-88D6-9AB9B2C89E7C}"/>
              </a:ext>
            </a:extLst>
          </p:cNvPr>
          <p:cNvPicPr>
            <a:picLocks noChangeAspect="1"/>
          </p:cNvPicPr>
          <p:nvPr/>
        </p:nvPicPr>
        <p:blipFill>
          <a:blip r:embed="rId5"/>
          <a:stretch>
            <a:fillRect/>
          </a:stretch>
        </p:blipFill>
        <p:spPr>
          <a:xfrm>
            <a:off x="203474" y="2324549"/>
            <a:ext cx="8229601" cy="4183667"/>
          </a:xfrm>
          <a:prstGeom prst="rect">
            <a:avLst/>
          </a:prstGeom>
        </p:spPr>
      </p:pic>
      <p:pic>
        <p:nvPicPr>
          <p:cNvPr id="6" name="Picture 5">
            <a:extLst>
              <a:ext uri="{FF2B5EF4-FFF2-40B4-BE49-F238E27FC236}">
                <a16:creationId xmlns:a16="http://schemas.microsoft.com/office/drawing/2014/main" id="{DCDEFF22-3839-49A8-8F18-C633CB4D252D}"/>
              </a:ext>
            </a:extLst>
          </p:cNvPr>
          <p:cNvPicPr>
            <a:picLocks noChangeAspect="1"/>
          </p:cNvPicPr>
          <p:nvPr/>
        </p:nvPicPr>
        <p:blipFill>
          <a:blip r:embed="rId6"/>
          <a:stretch>
            <a:fillRect/>
          </a:stretch>
        </p:blipFill>
        <p:spPr>
          <a:xfrm>
            <a:off x="8933002" y="2435290"/>
            <a:ext cx="2560305" cy="3844212"/>
          </a:xfrm>
          <a:prstGeom prst="rect">
            <a:avLst/>
          </a:prstGeom>
        </p:spPr>
      </p:pic>
      <p:sp>
        <p:nvSpPr>
          <p:cNvPr id="11" name="TextBox 10">
            <a:extLst>
              <a:ext uri="{FF2B5EF4-FFF2-40B4-BE49-F238E27FC236}">
                <a16:creationId xmlns:a16="http://schemas.microsoft.com/office/drawing/2014/main" id="{DE074A51-B4C1-4131-A7D0-A509478BFF23}"/>
              </a:ext>
            </a:extLst>
          </p:cNvPr>
          <p:cNvSpPr txBox="1"/>
          <p:nvPr/>
        </p:nvSpPr>
        <p:spPr>
          <a:xfrm>
            <a:off x="8933001" y="1982422"/>
            <a:ext cx="3055525" cy="646331"/>
          </a:xfrm>
          <a:prstGeom prst="rect">
            <a:avLst/>
          </a:prstGeom>
          <a:noFill/>
        </p:spPr>
        <p:txBody>
          <a:bodyPr wrap="square">
            <a:spAutoFit/>
          </a:bodyPr>
          <a:lstStyle/>
          <a:p>
            <a:r>
              <a:rPr lang="en-US" b="1" dirty="0"/>
              <a:t>Association with </a:t>
            </a:r>
          </a:p>
          <a:p>
            <a:r>
              <a:rPr lang="en-US" b="1" dirty="0"/>
              <a:t>cumulative COVID case counts</a:t>
            </a:r>
          </a:p>
        </p:txBody>
      </p:sp>
      <p:cxnSp>
        <p:nvCxnSpPr>
          <p:cNvPr id="9" name="Straight Arrow Connector 8">
            <a:extLst>
              <a:ext uri="{FF2B5EF4-FFF2-40B4-BE49-F238E27FC236}">
                <a16:creationId xmlns:a16="http://schemas.microsoft.com/office/drawing/2014/main" id="{EBE64F2F-0616-411A-9872-4C82C028928E}"/>
              </a:ext>
            </a:extLst>
          </p:cNvPr>
          <p:cNvCxnSpPr>
            <a:cxnSpLocks/>
          </p:cNvCxnSpPr>
          <p:nvPr/>
        </p:nvCxnSpPr>
        <p:spPr>
          <a:xfrm flipV="1">
            <a:off x="4904084" y="5184195"/>
            <a:ext cx="0" cy="354159"/>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42E37F-08EA-4D6E-ABA3-E03E87DAF976}"/>
              </a:ext>
            </a:extLst>
          </p:cNvPr>
          <p:cNvSpPr txBox="1"/>
          <p:nvPr/>
        </p:nvSpPr>
        <p:spPr>
          <a:xfrm>
            <a:off x="4831062" y="4853548"/>
            <a:ext cx="4093108" cy="646331"/>
          </a:xfrm>
          <a:prstGeom prst="rect">
            <a:avLst/>
          </a:prstGeom>
          <a:noFill/>
        </p:spPr>
        <p:txBody>
          <a:bodyPr wrap="none" rtlCol="0">
            <a:spAutoFit/>
          </a:bodyPr>
          <a:lstStyle/>
          <a:p>
            <a:r>
              <a:rPr lang="en-US" b="1">
                <a:solidFill>
                  <a:schemeClr val="accent2">
                    <a:lumMod val="50000"/>
                  </a:schemeClr>
                </a:solidFill>
              </a:rPr>
              <a:t>3% rise in real food CPI since March 2020</a:t>
            </a:r>
          </a:p>
          <a:p>
            <a:r>
              <a:rPr lang="en-US" b="1">
                <a:solidFill>
                  <a:schemeClr val="accent2">
                    <a:lumMod val="50000"/>
                  </a:schemeClr>
                </a:solidFill>
              </a:rPr>
              <a:t> (and does not follow commodity prices)</a:t>
            </a:r>
          </a:p>
        </p:txBody>
      </p:sp>
      <p:cxnSp>
        <p:nvCxnSpPr>
          <p:cNvPr id="13" name="Straight Arrow Connector 12">
            <a:extLst>
              <a:ext uri="{FF2B5EF4-FFF2-40B4-BE49-F238E27FC236}">
                <a16:creationId xmlns:a16="http://schemas.microsoft.com/office/drawing/2014/main" id="{75C14A2D-CF3D-4667-978B-28B30A899FE2}"/>
              </a:ext>
            </a:extLst>
          </p:cNvPr>
          <p:cNvCxnSpPr>
            <a:cxnSpLocks/>
          </p:cNvCxnSpPr>
          <p:nvPr/>
        </p:nvCxnSpPr>
        <p:spPr>
          <a:xfrm flipV="1">
            <a:off x="10023339" y="5492458"/>
            <a:ext cx="0" cy="354159"/>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B4A8A5-48DB-4119-857A-E9BA58D651C9}"/>
              </a:ext>
            </a:extLst>
          </p:cNvPr>
          <p:cNvSpPr txBox="1"/>
          <p:nvPr/>
        </p:nvSpPr>
        <p:spPr>
          <a:xfrm>
            <a:off x="9604695" y="4503379"/>
            <a:ext cx="2505745" cy="762645"/>
          </a:xfrm>
          <a:prstGeom prst="rect">
            <a:avLst/>
          </a:prstGeom>
          <a:noFill/>
        </p:spPr>
        <p:txBody>
          <a:bodyPr wrap="square" rtlCol="0">
            <a:spAutoFit/>
          </a:bodyPr>
          <a:lstStyle/>
          <a:p>
            <a:pPr>
              <a:lnSpc>
                <a:spcPct val="80000"/>
              </a:lnSpc>
            </a:pPr>
            <a:r>
              <a:rPr lang="en-US" b="1">
                <a:solidFill>
                  <a:schemeClr val="accent2">
                    <a:lumMod val="50000"/>
                  </a:schemeClr>
                </a:solidFill>
              </a:rPr>
              <a:t>Larger (5%)</a:t>
            </a:r>
          </a:p>
          <a:p>
            <a:pPr>
              <a:lnSpc>
                <a:spcPct val="80000"/>
              </a:lnSpc>
            </a:pPr>
            <a:r>
              <a:rPr lang="en-US" b="1">
                <a:solidFill>
                  <a:schemeClr val="accent2">
                    <a:lumMod val="50000"/>
                  </a:schemeClr>
                </a:solidFill>
              </a:rPr>
              <a:t>rise in countries </a:t>
            </a:r>
          </a:p>
          <a:p>
            <a:pPr>
              <a:lnSpc>
                <a:spcPct val="80000"/>
              </a:lnSpc>
            </a:pPr>
            <a:r>
              <a:rPr lang="en-US" b="1">
                <a:solidFill>
                  <a:schemeClr val="accent2">
                    <a:lumMod val="50000"/>
                  </a:schemeClr>
                </a:solidFill>
              </a:rPr>
              <a:t>with higher case counts</a:t>
            </a:r>
          </a:p>
        </p:txBody>
      </p:sp>
      <p:pic>
        <p:nvPicPr>
          <p:cNvPr id="2" name="Picture 1">
            <a:extLst>
              <a:ext uri="{FF2B5EF4-FFF2-40B4-BE49-F238E27FC236}">
                <a16:creationId xmlns:a16="http://schemas.microsoft.com/office/drawing/2014/main" id="{DB40790C-E366-8AF5-7072-FF3C79AEC307}"/>
              </a:ext>
            </a:extLst>
          </p:cNvPr>
          <p:cNvPicPr>
            <a:picLocks noChangeAspect="1"/>
          </p:cNvPicPr>
          <p:nvPr/>
        </p:nvPicPr>
        <p:blipFill rotWithShape="1">
          <a:blip r:embed="rId7"/>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38724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FB3E9-E171-4446-8180-A10893F99931}"/>
              </a:ext>
            </a:extLst>
          </p:cNvPr>
          <p:cNvPicPr>
            <a:picLocks noChangeAspect="1"/>
          </p:cNvPicPr>
          <p:nvPr/>
        </p:nvPicPr>
        <p:blipFill>
          <a:blip r:embed="rId3"/>
          <a:stretch>
            <a:fillRect/>
          </a:stretch>
        </p:blipFill>
        <p:spPr>
          <a:xfrm>
            <a:off x="601762" y="2054434"/>
            <a:ext cx="4939303" cy="4640145"/>
          </a:xfrm>
          <a:prstGeom prst="rect">
            <a:avLst/>
          </a:prstGeom>
        </p:spPr>
      </p:pic>
      <p:sp>
        <p:nvSpPr>
          <p:cNvPr id="6" name="TextBox 5">
            <a:extLst>
              <a:ext uri="{FF2B5EF4-FFF2-40B4-BE49-F238E27FC236}">
                <a16:creationId xmlns:a16="http://schemas.microsoft.com/office/drawing/2014/main" id="{906D6CAD-8346-47BB-A4CE-5A7993F688CF}"/>
              </a:ext>
            </a:extLst>
          </p:cNvPr>
          <p:cNvSpPr txBox="1"/>
          <p:nvPr/>
        </p:nvSpPr>
        <p:spPr>
          <a:xfrm>
            <a:off x="204070" y="1600182"/>
            <a:ext cx="11654995" cy="461665"/>
          </a:xfrm>
          <a:prstGeom prst="rect">
            <a:avLst/>
          </a:prstGeom>
          <a:noFill/>
        </p:spPr>
        <p:txBody>
          <a:bodyPr wrap="square">
            <a:spAutoFit/>
          </a:bodyPr>
          <a:lstStyle/>
          <a:p>
            <a:r>
              <a:rPr lang="en-US" sz="2400" b="1" dirty="0">
                <a:effectLst/>
                <a:latin typeface="Arial" panose="020B0604020202020204" pitchFamily="34" charset="0"/>
              </a:rPr>
              <a:t>Cost per serving </a:t>
            </a:r>
            <a:r>
              <a:rPr lang="en-US" sz="2400" b="1" dirty="0">
                <a:latin typeface="Arial" panose="020B0604020202020204" pitchFamily="34" charset="0"/>
              </a:rPr>
              <a:t>of cooking </a:t>
            </a:r>
            <a:r>
              <a:rPr lang="en-US" sz="2400" b="1" dirty="0">
                <a:effectLst/>
                <a:latin typeface="Arial" panose="020B0604020202020204" pitchFamily="34" charset="0"/>
              </a:rPr>
              <a:t>fuel, relative to the cost of dried beans in E. Africa</a:t>
            </a:r>
            <a:endParaRPr lang="en-US" sz="2400" b="1" dirty="0"/>
          </a:p>
        </p:txBody>
      </p:sp>
      <p:sp>
        <p:nvSpPr>
          <p:cNvPr id="7" name="TextBox 6">
            <a:extLst>
              <a:ext uri="{FF2B5EF4-FFF2-40B4-BE49-F238E27FC236}">
                <a16:creationId xmlns:a16="http://schemas.microsoft.com/office/drawing/2014/main" id="{CFC7E8C4-4BF4-4BDE-AD79-14EB2EDD77F2}"/>
              </a:ext>
            </a:extLst>
          </p:cNvPr>
          <p:cNvSpPr txBox="1"/>
          <p:nvPr/>
        </p:nvSpPr>
        <p:spPr>
          <a:xfrm>
            <a:off x="6913277" y="5877196"/>
            <a:ext cx="4160007" cy="833754"/>
          </a:xfrm>
          <a:prstGeom prst="rect">
            <a:avLst/>
          </a:prstGeom>
          <a:noFill/>
        </p:spPr>
        <p:txBody>
          <a:bodyPr wrap="square">
            <a:spAutoFit/>
          </a:bodyPr>
          <a:lstStyle/>
          <a:p>
            <a:pPr>
              <a:lnSpc>
                <a:spcPct val="80000"/>
              </a:lnSpc>
            </a:pPr>
            <a:r>
              <a:rPr lang="en-US" sz="1200" dirty="0">
                <a:solidFill>
                  <a:schemeClr val="bg1">
                    <a:lumMod val="50000"/>
                  </a:schemeClr>
                </a:solidFill>
                <a:latin typeface="Calibri" panose="020F0502020204030204" pitchFamily="34" charset="0"/>
                <a:ea typeface="Times New Roman" panose="02020603050405020304" pitchFamily="18" charset="0"/>
              </a:rPr>
              <a:t>Source:   </a:t>
            </a:r>
            <a:r>
              <a:rPr lang="en-US" sz="1200" dirty="0">
                <a:solidFill>
                  <a:schemeClr val="bg1">
                    <a:lumMod val="50000"/>
                  </a:schemeClr>
                </a:solidFill>
              </a:rPr>
              <a:t>Masters WA, Martinez EM, Greb F, Herforth A, Hendriks SL (2021). Cost and Affordability of Preparing a Basic Meal around the World. UN Food System Summit Scientific Group Partners’ Brief (23 pages), available online at </a:t>
            </a:r>
            <a:r>
              <a:rPr lang="en-US" sz="1200" dirty="0">
                <a:solidFill>
                  <a:schemeClr val="bg1">
                    <a:lumMod val="50000"/>
                  </a:schemeClr>
                </a:solidFill>
                <a:hlinkClick r:id="rId4">
                  <a:extLst>
                    <a:ext uri="{A12FA001-AC4F-418D-AE19-62706E023703}">
                      <ahyp:hlinkClr xmlns:ahyp="http://schemas.microsoft.com/office/drawing/2018/hyperlinkcolor" val="tx"/>
                    </a:ext>
                  </a:extLst>
                </a:hlinkClick>
              </a:rPr>
              <a:t>https://sc-fss2021.org/materials/fss-briefs-by-partners-of-scientific-group</a:t>
            </a:r>
            <a:endParaRPr lang="en-US" sz="1200" dirty="0">
              <a:solidFill>
                <a:schemeClr val="bg1">
                  <a:lumMod val="50000"/>
                </a:schemeClr>
              </a:solidFill>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42D19C4E-5EB2-4F40-8F16-6FEE3ACB5FF5}"/>
              </a:ext>
            </a:extLst>
          </p:cNvPr>
          <p:cNvPicPr>
            <a:picLocks noChangeAspect="1"/>
          </p:cNvPicPr>
          <p:nvPr/>
        </p:nvPicPr>
        <p:blipFill>
          <a:blip r:embed="rId5"/>
          <a:stretch>
            <a:fillRect/>
          </a:stretch>
        </p:blipFill>
        <p:spPr>
          <a:xfrm>
            <a:off x="6913277" y="2649765"/>
            <a:ext cx="4024313" cy="2905125"/>
          </a:xfrm>
          <a:prstGeom prst="rect">
            <a:avLst/>
          </a:prstGeom>
        </p:spPr>
      </p:pic>
      <p:sp>
        <p:nvSpPr>
          <p:cNvPr id="9" name="Title 6">
            <a:extLst>
              <a:ext uri="{FF2B5EF4-FFF2-40B4-BE49-F238E27FC236}">
                <a16:creationId xmlns:a16="http://schemas.microsoft.com/office/drawing/2014/main" id="{0161BD9A-DC93-4B67-AA2E-CA0447FFD551}"/>
              </a:ext>
            </a:extLst>
          </p:cNvPr>
          <p:cNvSpPr txBox="1">
            <a:spLocks/>
          </p:cNvSpPr>
          <p:nvPr/>
        </p:nvSpPr>
        <p:spPr>
          <a:xfrm>
            <a:off x="154156" y="1185582"/>
            <a:ext cx="12109938" cy="360458"/>
          </a:xfrm>
          <a:prstGeom prst="rect">
            <a:avLst/>
          </a:prstGeom>
        </p:spPr>
        <p:txBody>
          <a:bodyPr/>
          <a:lstStyle>
            <a:defPPr>
              <a:defRPr lang="en-US"/>
            </a:defPPr>
            <a:lvl1pPr>
              <a:spcBef>
                <a:spcPct val="0"/>
              </a:spcBef>
              <a:buNone/>
              <a:defRPr sz="2400" b="1">
                <a:solidFill>
                  <a:srgbClr val="4799B5"/>
                </a:solidFill>
                <a:latin typeface="Gill Sans MT" panose="020B0502020104020203" pitchFamily="34" charset="77"/>
                <a:ea typeface="+mj-ea"/>
                <a:cs typeface="+mj-cs"/>
              </a:defRPr>
            </a:lvl1pPr>
          </a:lstStyle>
          <a:p>
            <a:pPr>
              <a:lnSpc>
                <a:spcPct val="80000"/>
              </a:lnSpc>
            </a:pPr>
            <a:endParaRPr lang="en-US" sz="2800" dirty="0">
              <a:solidFill>
                <a:srgbClr val="1F414D"/>
              </a:solidFill>
            </a:endParaRPr>
          </a:p>
        </p:txBody>
      </p:sp>
      <p:sp>
        <p:nvSpPr>
          <p:cNvPr id="11" name="Title 4">
            <a:extLst>
              <a:ext uri="{FF2B5EF4-FFF2-40B4-BE49-F238E27FC236}">
                <a16:creationId xmlns:a16="http://schemas.microsoft.com/office/drawing/2014/main" id="{F9099EBF-23D0-439C-BC93-0D359D24CF7D}"/>
              </a:ext>
            </a:extLst>
          </p:cNvPr>
          <p:cNvSpPr txBox="1">
            <a:spLocks/>
          </p:cNvSpPr>
          <p:nvPr/>
        </p:nvSpPr>
        <p:spPr>
          <a:xfrm>
            <a:off x="233450" y="243762"/>
            <a:ext cx="7158868" cy="112204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New frontiers include the cost </a:t>
            </a:r>
            <a:br>
              <a:rPr lang="en-US" sz="3600" b="1" kern="0" dirty="0">
                <a:solidFill>
                  <a:srgbClr val="3083A7"/>
                </a:solidFill>
                <a:latin typeface="+mn-lt"/>
              </a:rPr>
            </a:br>
            <a:r>
              <a:rPr lang="en-US" sz="3600" b="1" kern="0" dirty="0">
                <a:solidFill>
                  <a:srgbClr val="3083A7"/>
                </a:solidFill>
                <a:latin typeface="+mn-lt"/>
              </a:rPr>
              <a:t>of meal preparation and cooking</a:t>
            </a:r>
          </a:p>
        </p:txBody>
      </p:sp>
      <p:pic>
        <p:nvPicPr>
          <p:cNvPr id="3" name="Picture 2">
            <a:extLst>
              <a:ext uri="{FF2B5EF4-FFF2-40B4-BE49-F238E27FC236}">
                <a16:creationId xmlns:a16="http://schemas.microsoft.com/office/drawing/2014/main" id="{5EEBC4B4-3033-5054-7718-CE0170D5F46F}"/>
              </a:ext>
            </a:extLst>
          </p:cNvPr>
          <p:cNvPicPr>
            <a:picLocks noChangeAspect="1"/>
          </p:cNvPicPr>
          <p:nvPr/>
        </p:nvPicPr>
        <p:blipFill rotWithShape="1">
          <a:blip r:embed="rId6"/>
          <a:srcRect t="-1488" r="25492" b="1844"/>
          <a:stretch/>
        </p:blipFill>
        <p:spPr>
          <a:xfrm>
            <a:off x="7700790" y="79067"/>
            <a:ext cx="4440410" cy="1120173"/>
          </a:xfrm>
          <a:prstGeom prst="rect">
            <a:avLst/>
          </a:prstGeom>
        </p:spPr>
      </p:pic>
    </p:spTree>
    <p:extLst>
      <p:ext uri="{BB962C8B-B14F-4D97-AF65-F5344CB8AC3E}">
        <p14:creationId xmlns:p14="http://schemas.microsoft.com/office/powerpoint/2010/main" val="182082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50A09F8-5D74-4C52-88A0-F199E5F15CA4}"/>
              </a:ext>
            </a:extLst>
          </p:cNvPr>
          <p:cNvSpPr txBox="1">
            <a:spLocks/>
          </p:cNvSpPr>
          <p:nvPr/>
        </p:nvSpPr>
        <p:spPr>
          <a:xfrm>
            <a:off x="204631" y="226815"/>
            <a:ext cx="7496159" cy="105583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We also need new data on externalities and true cost accounting</a:t>
            </a:r>
            <a:endParaRPr lang="en-US" sz="3200" kern="0" dirty="0">
              <a:solidFill>
                <a:srgbClr val="3083A7"/>
              </a:solidFill>
              <a:latin typeface="+mn-lt"/>
            </a:endParaRPr>
          </a:p>
        </p:txBody>
      </p:sp>
      <p:graphicFrame>
        <p:nvGraphicFramePr>
          <p:cNvPr id="4" name="Table 3">
            <a:extLst>
              <a:ext uri="{FF2B5EF4-FFF2-40B4-BE49-F238E27FC236}">
                <a16:creationId xmlns:a16="http://schemas.microsoft.com/office/drawing/2014/main" id="{BB1D23F8-9CBF-4715-AB6A-53396A66FC82}"/>
              </a:ext>
            </a:extLst>
          </p:cNvPr>
          <p:cNvGraphicFramePr>
            <a:graphicFrameLocks noGrp="1"/>
          </p:cNvGraphicFramePr>
          <p:nvPr>
            <p:extLst>
              <p:ext uri="{D42A27DB-BD31-4B8C-83A1-F6EECF244321}">
                <p14:modId xmlns:p14="http://schemas.microsoft.com/office/powerpoint/2010/main" val="3578305043"/>
              </p:ext>
            </p:extLst>
          </p:nvPr>
        </p:nvGraphicFramePr>
        <p:xfrm>
          <a:off x="3046331" y="2326003"/>
          <a:ext cx="6885617" cy="4452930"/>
        </p:xfrm>
        <a:graphic>
          <a:graphicData uri="http://schemas.openxmlformats.org/drawingml/2006/table">
            <a:tbl>
              <a:tblPr firstRow="1" firstCol="1" bandRow="1"/>
              <a:tblGrid>
                <a:gridCol w="1723677">
                  <a:extLst>
                    <a:ext uri="{9D8B030D-6E8A-4147-A177-3AD203B41FA5}">
                      <a16:colId xmlns:a16="http://schemas.microsoft.com/office/drawing/2014/main" val="4264723895"/>
                    </a:ext>
                  </a:extLst>
                </a:gridCol>
                <a:gridCol w="2480155">
                  <a:extLst>
                    <a:ext uri="{9D8B030D-6E8A-4147-A177-3AD203B41FA5}">
                      <a16:colId xmlns:a16="http://schemas.microsoft.com/office/drawing/2014/main" val="2074636149"/>
                    </a:ext>
                  </a:extLst>
                </a:gridCol>
                <a:gridCol w="2681785">
                  <a:extLst>
                    <a:ext uri="{9D8B030D-6E8A-4147-A177-3AD203B41FA5}">
                      <a16:colId xmlns:a16="http://schemas.microsoft.com/office/drawing/2014/main" val="54345245"/>
                    </a:ext>
                  </a:extLst>
                </a:gridCol>
              </a:tblGrid>
              <a:tr h="367224">
                <a:tc>
                  <a:txBody>
                    <a:bodyPr/>
                    <a:lstStyle/>
                    <a:p>
                      <a:endParaRPr lang="en-US" sz="1600" dirty="0">
                        <a:effectLst/>
                        <a:latin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External Costs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tc>
                  <a:txBody>
                    <a:bodyPr/>
                    <a:lstStyle/>
                    <a:p>
                      <a:pPr marL="0" marR="0" algn="l">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External Benefits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nchor="b">
                    <a:lnL>
                      <a:noFill/>
                    </a:lnL>
                    <a:lnR>
                      <a:noFill/>
                    </a:lnR>
                    <a:lnT>
                      <a:noFill/>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401066131"/>
                  </a:ext>
                </a:extLst>
              </a:tr>
              <a:tr h="553103">
                <a:tc rowSpan="3">
                  <a:txBody>
                    <a:bodyPr/>
                    <a:lstStyle/>
                    <a:p>
                      <a:pPr marL="0" marR="0">
                        <a:spcBef>
                          <a:spcPts val="0"/>
                        </a:spcBef>
                        <a:spcAft>
                          <a:spcPts val="0"/>
                        </a:spcAft>
                      </a:pPr>
                      <a:r>
                        <a:rPr lang="en-US"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Farm production </a:t>
                      </a:r>
                    </a:p>
                    <a:p>
                      <a:pPr marL="0" marR="0">
                        <a:spcBef>
                          <a:spcPts val="0"/>
                        </a:spcBef>
                        <a:spcAft>
                          <a:spcPts val="0"/>
                        </a:spcAft>
                      </a:pP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of crops and livestock</a:t>
                      </a:r>
                      <a:endParaRPr lang="en-US" sz="16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GHG emissions, water depletion, antimicrobial resistance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9050" cap="flat" cmpd="dbl" algn="ctr">
                      <a:solidFill>
                        <a:srgbClr val="000000"/>
                      </a:solidFill>
                      <a:prstDash val="solid"/>
                      <a:round/>
                      <a:headEnd type="none" w="med" len="med"/>
                      <a:tailEnd type="none" w="med" len="med"/>
                    </a:lnT>
                    <a:lnB>
                      <a:noFill/>
                    </a:lnB>
                    <a:solidFill>
                      <a:srgbClr val="C5E0B3"/>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Rural development, ecosystem services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9050" cap="flat" cmpd="dbl" algn="ctr">
                      <a:solidFill>
                        <a:srgbClr val="000000"/>
                      </a:solidFill>
                      <a:prstDash val="solid"/>
                      <a:round/>
                      <a:headEnd type="none" w="med" len="med"/>
                      <a:tailEnd type="none" w="med" len="med"/>
                    </a:lnT>
                    <a:lnB>
                      <a:noFill/>
                    </a:lnB>
                    <a:solidFill>
                      <a:srgbClr val="A8D08D"/>
                    </a:solidFill>
                  </a:tcPr>
                </a:tc>
                <a:extLst>
                  <a:ext uri="{0D108BD9-81ED-4DB2-BD59-A6C34878D82A}">
                    <a16:rowId xmlns:a16="http://schemas.microsoft.com/office/drawing/2014/main" val="797772568"/>
                  </a:ext>
                </a:extLst>
              </a:tr>
              <a:tr h="248822">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Wage theft and mistreatment, animal welfare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F2C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Farm animal well-being, presence of traditional farms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E599"/>
                    </a:solidFill>
                  </a:tcPr>
                </a:tc>
                <a:extLst>
                  <a:ext uri="{0D108BD9-81ED-4DB2-BD59-A6C34878D82A}">
                    <a16:rowId xmlns:a16="http://schemas.microsoft.com/office/drawing/2014/main" val="2257234138"/>
                  </a:ext>
                </a:extLst>
              </a:tr>
              <a:tr h="339520">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Illness and accidents from occupational hazards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pPr>
                      <a:r>
                        <a:rPr lang="en-US"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524759284"/>
                  </a:ext>
                </a:extLst>
              </a:tr>
              <a:tr h="481965">
                <a:tc rowSpan="3">
                  <a:txBody>
                    <a:bodyPr/>
                    <a:lstStyle/>
                    <a:p>
                      <a:pPr marL="0" marR="0" algn="l">
                        <a:spcBef>
                          <a:spcPts val="0"/>
                        </a:spcBef>
                        <a:spcAft>
                          <a:spcPts val="0"/>
                        </a:spcAft>
                      </a:pPr>
                      <a:r>
                        <a:rPr lang="en-US"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Food processing</a:t>
                      </a: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storage and distribution, packaging and marketing</a:t>
                      </a:r>
                      <a:endParaRPr lang="en-US" sz="16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Landfill and pollution from food loss, packaging etc.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C5E0B3"/>
                    </a:solidFill>
                  </a:tcPr>
                </a:tc>
                <a:tc>
                  <a:txBody>
                    <a:bodyPr/>
                    <a:lstStyle/>
                    <a:p>
                      <a:pPr marL="0" marR="0">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A8D08D"/>
                    </a:solidFill>
                  </a:tcPr>
                </a:tc>
                <a:extLst>
                  <a:ext uri="{0D108BD9-81ED-4DB2-BD59-A6C34878D82A}">
                    <a16:rowId xmlns:a16="http://schemas.microsoft.com/office/drawing/2014/main" val="3956347781"/>
                  </a:ext>
                </a:extLst>
              </a:tr>
              <a:tr h="339520">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Underpayment and mistreatment of workers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F2C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development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E599"/>
                    </a:solidFill>
                  </a:tcPr>
                </a:tc>
                <a:extLst>
                  <a:ext uri="{0D108BD9-81ED-4DB2-BD59-A6C34878D82A}">
                    <a16:rowId xmlns:a16="http://schemas.microsoft.com/office/drawing/2014/main" val="725088817"/>
                  </a:ext>
                </a:extLst>
              </a:tr>
              <a:tr h="191605">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Illness from food contamination, harmful advertising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safety, nutrient enrichment/fortification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924709530"/>
                  </a:ext>
                </a:extLst>
              </a:tr>
              <a:tr h="428839">
                <a:tc rowSpan="3">
                  <a:txBody>
                    <a:bodyPr/>
                    <a:lstStyle/>
                    <a:p>
                      <a:pPr marL="0" marR="0">
                        <a:spcBef>
                          <a:spcPts val="0"/>
                        </a:spcBef>
                        <a:spcAft>
                          <a:spcPts val="0"/>
                        </a:spcAft>
                      </a:pPr>
                      <a:r>
                        <a:rPr lang="en-US"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Meal preparation </a:t>
                      </a: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and consumption </a:t>
                      </a:r>
                    </a:p>
                    <a:p>
                      <a:pPr marL="0" marR="0">
                        <a:spcBef>
                          <a:spcPts val="0"/>
                        </a:spcBef>
                        <a:spcAft>
                          <a:spcPts val="0"/>
                        </a:spcAft>
                      </a:pPr>
                      <a:r>
                        <a:rPr lang="en-US" sz="1600" b="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home and away from home </a:t>
                      </a:r>
                      <a:endParaRPr lang="en-US" sz="16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Landfill and pollution from food waste, cooking etc.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C5E0B3"/>
                    </a:solidFill>
                  </a:tcPr>
                </a:tc>
                <a:tc>
                  <a:txBody>
                    <a:bodyPr/>
                    <a:lstStyle/>
                    <a:p>
                      <a:endParaRPr lang="en-US" sz="1400" dirty="0">
                        <a:effectLst/>
                        <a:latin typeface="Calibri" panose="020F0502020204030204" pitchFamily="34" charset="0"/>
                        <a:cs typeface="Times New Roman" panose="02020603050405020304" pitchFamily="18" charset="0"/>
                      </a:endParaRPr>
                    </a:p>
                  </a:txBody>
                  <a:tcPr marL="37740" marR="37740" marT="0" marB="0">
                    <a:lnL>
                      <a:noFill/>
                    </a:lnL>
                    <a:lnR>
                      <a:noFill/>
                    </a:lnR>
                    <a:lnT w="12700" cap="flat" cmpd="sng" algn="ctr">
                      <a:solidFill>
                        <a:srgbClr val="000000"/>
                      </a:solidFill>
                      <a:prstDash val="solid"/>
                      <a:round/>
                      <a:headEnd type="none" w="med" len="med"/>
                      <a:tailEnd type="none" w="med" len="med"/>
                    </a:lnT>
                    <a:lnB>
                      <a:noFill/>
                    </a:lnB>
                    <a:solidFill>
                      <a:srgbClr val="A8D08D"/>
                    </a:solidFill>
                  </a:tcPr>
                </a:tc>
                <a:extLst>
                  <a:ext uri="{0D108BD9-81ED-4DB2-BD59-A6C34878D82A}">
                    <a16:rowId xmlns:a16="http://schemas.microsoft.com/office/drawing/2014/main" val="3548867317"/>
                  </a:ext>
                </a:extLst>
              </a:tr>
              <a:tr h="390559">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Time burden on caregivers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F2C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Enjoyment of food culture / traditions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a:noFill/>
                    </a:lnB>
                    <a:solidFill>
                      <a:srgbClr val="FFE599"/>
                    </a:solidFill>
                  </a:tcPr>
                </a:tc>
                <a:extLst>
                  <a:ext uri="{0D108BD9-81ED-4DB2-BD59-A6C34878D82A}">
                    <a16:rowId xmlns:a16="http://schemas.microsoft.com/office/drawing/2014/main" val="1122615301"/>
                  </a:ext>
                </a:extLst>
              </a:tr>
              <a:tr h="488199">
                <a:tc vMerge="1">
                  <a:txBody>
                    <a:bodyPr/>
                    <a:lstStyle/>
                    <a:p>
                      <a:endParaRPr lang="en-US"/>
                    </a:p>
                  </a:txBody>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Higher disease risk due to intake of unhealthy foods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9050" cap="flat" cmpd="dbl"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Lower disease risk due to intake of healthy foods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740" marR="37740" marT="0" marB="0">
                    <a:lnL>
                      <a:noFill/>
                    </a:lnL>
                    <a:lnR>
                      <a:noFill/>
                    </a:lnR>
                    <a:lnT>
                      <a:noFill/>
                    </a:lnT>
                    <a:lnB w="19050" cap="flat" cmpd="dbl"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423148953"/>
                  </a:ext>
                </a:extLst>
              </a:tr>
            </a:tbl>
          </a:graphicData>
        </a:graphic>
      </p:graphicFrame>
      <p:sp>
        <p:nvSpPr>
          <p:cNvPr id="8" name="TextBox 7">
            <a:extLst>
              <a:ext uri="{FF2B5EF4-FFF2-40B4-BE49-F238E27FC236}">
                <a16:creationId xmlns:a16="http://schemas.microsoft.com/office/drawing/2014/main" id="{1B91DD41-C22E-43D8-919C-9DA42232E93A}"/>
              </a:ext>
            </a:extLst>
          </p:cNvPr>
          <p:cNvSpPr txBox="1"/>
          <p:nvPr/>
        </p:nvSpPr>
        <p:spPr>
          <a:xfrm>
            <a:off x="378878" y="1509148"/>
            <a:ext cx="11008181" cy="461665"/>
          </a:xfrm>
          <a:prstGeom prst="rect">
            <a:avLst/>
          </a:prstGeom>
          <a:noFill/>
        </p:spPr>
        <p:txBody>
          <a:bodyPr wrap="square">
            <a:spAutoFit/>
          </a:bodyPr>
          <a:lstStyle/>
          <a:p>
            <a:r>
              <a:rPr lang="en-US" sz="2400" b="1" dirty="0">
                <a:effectLst/>
                <a:latin typeface="Arial" panose="020B0604020202020204" pitchFamily="34" charset="0"/>
              </a:rPr>
              <a:t>A more complete accounting framework for non-market costs and </a:t>
            </a:r>
            <a:r>
              <a:rPr lang="en-US" sz="2400" b="1" dirty="0">
                <a:latin typeface="Arial" panose="020B0604020202020204" pitchFamily="34" charset="0"/>
              </a:rPr>
              <a:t>benefits </a:t>
            </a:r>
            <a:endParaRPr lang="en-US" sz="2400" b="1" dirty="0"/>
          </a:p>
        </p:txBody>
      </p:sp>
      <p:grpSp>
        <p:nvGrpSpPr>
          <p:cNvPr id="2" name="Group 1">
            <a:extLst>
              <a:ext uri="{FF2B5EF4-FFF2-40B4-BE49-F238E27FC236}">
                <a16:creationId xmlns:a16="http://schemas.microsoft.com/office/drawing/2014/main" id="{24E35509-7C29-FCCF-5FF7-298A5CACF4EA}"/>
              </a:ext>
            </a:extLst>
          </p:cNvPr>
          <p:cNvGrpSpPr/>
          <p:nvPr/>
        </p:nvGrpSpPr>
        <p:grpSpPr>
          <a:xfrm>
            <a:off x="475823" y="2992358"/>
            <a:ext cx="1613301" cy="926981"/>
            <a:chOff x="6749129" y="6370578"/>
            <a:chExt cx="1613301" cy="926981"/>
          </a:xfrm>
        </p:grpSpPr>
        <p:sp>
          <p:nvSpPr>
            <p:cNvPr id="12" name="Rectangle 11">
              <a:extLst>
                <a:ext uri="{FF2B5EF4-FFF2-40B4-BE49-F238E27FC236}">
                  <a16:creationId xmlns:a16="http://schemas.microsoft.com/office/drawing/2014/main" id="{DB289078-E936-7BE3-8CA4-FAB16C96FBFA}"/>
                </a:ext>
              </a:extLst>
            </p:cNvPr>
            <p:cNvSpPr/>
            <p:nvPr/>
          </p:nvSpPr>
          <p:spPr>
            <a:xfrm>
              <a:off x="6757424" y="6445360"/>
              <a:ext cx="199065" cy="200390"/>
            </a:xfrm>
            <a:prstGeom prst="rect">
              <a:avLst/>
            </a:prstGeom>
            <a:solidFill>
              <a:srgbClr val="A8D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3E326762-B72C-076C-A56F-DD2129B36970}"/>
                </a:ext>
              </a:extLst>
            </p:cNvPr>
            <p:cNvSpPr/>
            <p:nvPr/>
          </p:nvSpPr>
          <p:spPr>
            <a:xfrm>
              <a:off x="6749129" y="6726304"/>
              <a:ext cx="199065" cy="200390"/>
            </a:xfrm>
            <a:prstGeom prst="rect">
              <a:avLst/>
            </a:prstGeom>
            <a:solidFill>
              <a:srgbClr val="FF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a:extLst>
                <a:ext uri="{FF2B5EF4-FFF2-40B4-BE49-F238E27FC236}">
                  <a16:creationId xmlns:a16="http://schemas.microsoft.com/office/drawing/2014/main" id="{4557A422-682F-D83C-DC72-C24B3ABA919C}"/>
                </a:ext>
              </a:extLst>
            </p:cNvPr>
            <p:cNvSpPr/>
            <p:nvPr/>
          </p:nvSpPr>
          <p:spPr>
            <a:xfrm>
              <a:off x="6755691" y="7030270"/>
              <a:ext cx="199065" cy="200390"/>
            </a:xfrm>
            <a:prstGeom prst="rect">
              <a:avLst/>
            </a:prstGeom>
            <a:solidFill>
              <a:srgbClr val="F5B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5" name="TextBox 14">
              <a:extLst>
                <a:ext uri="{FF2B5EF4-FFF2-40B4-BE49-F238E27FC236}">
                  <a16:creationId xmlns:a16="http://schemas.microsoft.com/office/drawing/2014/main" id="{41DFDCB5-4E99-B5E9-71B6-793E56F8C8EA}"/>
                </a:ext>
              </a:extLst>
            </p:cNvPr>
            <p:cNvSpPr txBox="1"/>
            <p:nvPr/>
          </p:nvSpPr>
          <p:spPr>
            <a:xfrm>
              <a:off x="6928352" y="6959005"/>
              <a:ext cx="1042977" cy="338554"/>
            </a:xfrm>
            <a:prstGeom prst="rect">
              <a:avLst/>
            </a:prstGeom>
            <a:noFill/>
          </p:spPr>
          <p:txBody>
            <a:bodyPr wrap="square" rtlCol="0">
              <a:spAutoFit/>
            </a:bodyPr>
            <a:lstStyle/>
            <a:p>
              <a:r>
                <a:rPr lang="en-US" sz="1600" b="1" dirty="0">
                  <a:solidFill>
                    <a:schemeClr val="bg2">
                      <a:lumMod val="25000"/>
                    </a:schemeClr>
                  </a:solidFill>
                  <a:cs typeface="Cordia New" panose="020B0304020202020204" pitchFamily="34" charset="-34"/>
                </a:rPr>
                <a:t>Health</a:t>
              </a:r>
            </a:p>
          </p:txBody>
        </p:sp>
        <p:sp>
          <p:nvSpPr>
            <p:cNvPr id="16" name="TextBox 15">
              <a:extLst>
                <a:ext uri="{FF2B5EF4-FFF2-40B4-BE49-F238E27FC236}">
                  <a16:creationId xmlns:a16="http://schemas.microsoft.com/office/drawing/2014/main" id="{24975EC1-45C3-E85D-E6CA-6C6963601F14}"/>
                </a:ext>
              </a:extLst>
            </p:cNvPr>
            <p:cNvSpPr txBox="1"/>
            <p:nvPr/>
          </p:nvSpPr>
          <p:spPr>
            <a:xfrm>
              <a:off x="6948194" y="6642233"/>
              <a:ext cx="1042978" cy="338554"/>
            </a:xfrm>
            <a:prstGeom prst="rect">
              <a:avLst/>
            </a:prstGeom>
            <a:noFill/>
          </p:spPr>
          <p:txBody>
            <a:bodyPr wrap="square" rtlCol="0">
              <a:spAutoFit/>
            </a:bodyPr>
            <a:lstStyle/>
            <a:p>
              <a:r>
                <a:rPr lang="en-US" sz="1600" b="1" dirty="0">
                  <a:solidFill>
                    <a:schemeClr val="bg2">
                      <a:lumMod val="25000"/>
                    </a:schemeClr>
                  </a:solidFill>
                  <a:cs typeface="Cordia New" panose="020B0304020202020204" pitchFamily="34" charset="-34"/>
                </a:rPr>
                <a:t>Social</a:t>
              </a:r>
            </a:p>
          </p:txBody>
        </p:sp>
        <p:sp>
          <p:nvSpPr>
            <p:cNvPr id="17" name="TextBox 16">
              <a:extLst>
                <a:ext uri="{FF2B5EF4-FFF2-40B4-BE49-F238E27FC236}">
                  <a16:creationId xmlns:a16="http://schemas.microsoft.com/office/drawing/2014/main" id="{B34E1994-BC68-804B-2E1C-90BF2EDB54D1}"/>
                </a:ext>
              </a:extLst>
            </p:cNvPr>
            <p:cNvSpPr txBox="1"/>
            <p:nvPr/>
          </p:nvSpPr>
          <p:spPr>
            <a:xfrm>
              <a:off x="6928352" y="6370578"/>
              <a:ext cx="1434078" cy="338554"/>
            </a:xfrm>
            <a:prstGeom prst="rect">
              <a:avLst/>
            </a:prstGeom>
            <a:noFill/>
          </p:spPr>
          <p:txBody>
            <a:bodyPr wrap="square" rtlCol="0">
              <a:spAutoFit/>
            </a:bodyPr>
            <a:lstStyle/>
            <a:p>
              <a:r>
                <a:rPr lang="en-US" sz="1600" b="1" dirty="0">
                  <a:solidFill>
                    <a:schemeClr val="bg2">
                      <a:lumMod val="25000"/>
                    </a:schemeClr>
                  </a:solidFill>
                  <a:cs typeface="Cordia New" panose="020B0304020202020204" pitchFamily="34" charset="-34"/>
                </a:rPr>
                <a:t>Environmental</a:t>
              </a:r>
            </a:p>
          </p:txBody>
        </p:sp>
      </p:grpSp>
      <p:sp>
        <p:nvSpPr>
          <p:cNvPr id="19" name="TextBox 18">
            <a:extLst>
              <a:ext uri="{FF2B5EF4-FFF2-40B4-BE49-F238E27FC236}">
                <a16:creationId xmlns:a16="http://schemas.microsoft.com/office/drawing/2014/main" id="{6F84BCA5-C3F3-4432-9983-867D5F9883AA}"/>
              </a:ext>
            </a:extLst>
          </p:cNvPr>
          <p:cNvSpPr txBox="1"/>
          <p:nvPr/>
        </p:nvSpPr>
        <p:spPr>
          <a:xfrm>
            <a:off x="378878" y="2326003"/>
            <a:ext cx="1403205" cy="688137"/>
          </a:xfrm>
          <a:prstGeom prst="rect">
            <a:avLst/>
          </a:prstGeom>
          <a:noFill/>
        </p:spPr>
        <p:txBody>
          <a:bodyPr wrap="square" rtlCol="0">
            <a:spAutoFit/>
          </a:bodyPr>
          <a:lstStyle/>
          <a:p>
            <a:pPr>
              <a:lnSpc>
                <a:spcPct val="80000"/>
              </a:lnSpc>
            </a:pPr>
            <a:r>
              <a:rPr lang="en-US" sz="1600" b="1" dirty="0">
                <a:solidFill>
                  <a:schemeClr val="bg2">
                    <a:lumMod val="25000"/>
                  </a:schemeClr>
                </a:solidFill>
                <a:cs typeface="Cordia New" panose="020B0304020202020204" pitchFamily="34" charset="-34"/>
              </a:rPr>
              <a:t>Domains of external costs and benefits</a:t>
            </a:r>
          </a:p>
        </p:txBody>
      </p:sp>
      <p:sp>
        <p:nvSpPr>
          <p:cNvPr id="20" name="TextBox 19">
            <a:extLst>
              <a:ext uri="{FF2B5EF4-FFF2-40B4-BE49-F238E27FC236}">
                <a16:creationId xmlns:a16="http://schemas.microsoft.com/office/drawing/2014/main" id="{FB35FB0B-E0DF-4A1E-931C-FB824A740760}"/>
              </a:ext>
            </a:extLst>
          </p:cNvPr>
          <p:cNvSpPr txBox="1"/>
          <p:nvPr/>
        </p:nvSpPr>
        <p:spPr>
          <a:xfrm>
            <a:off x="2260053" y="2103285"/>
            <a:ext cx="8544306" cy="369332"/>
          </a:xfrm>
          <a:prstGeom prst="rect">
            <a:avLst/>
          </a:prstGeom>
          <a:noFill/>
        </p:spPr>
        <p:txBody>
          <a:bodyPr wrap="square">
            <a:spAutoFit/>
          </a:bodyPr>
          <a:lstStyle/>
          <a:p>
            <a:r>
              <a:rPr lang="en-US" b="1" dirty="0">
                <a:effectLst/>
                <a:latin typeface="Arial" panose="020B0604020202020204" pitchFamily="34" charset="0"/>
              </a:rPr>
              <a:t>Examples of externalities in the food system</a:t>
            </a:r>
            <a:endParaRPr lang="en-US" b="1" dirty="0"/>
          </a:p>
        </p:txBody>
      </p:sp>
      <p:pic>
        <p:nvPicPr>
          <p:cNvPr id="3" name="Picture 2">
            <a:extLst>
              <a:ext uri="{FF2B5EF4-FFF2-40B4-BE49-F238E27FC236}">
                <a16:creationId xmlns:a16="http://schemas.microsoft.com/office/drawing/2014/main" id="{C4FA40ED-286A-A82A-9DD3-03213CE649BE}"/>
              </a:ext>
            </a:extLst>
          </p:cNvPr>
          <p:cNvPicPr>
            <a:picLocks noChangeAspect="1"/>
          </p:cNvPicPr>
          <p:nvPr/>
        </p:nvPicPr>
        <p:blipFill rotWithShape="1">
          <a:blip r:embed="rId4"/>
          <a:srcRect t="-1488" r="25492" b="1844"/>
          <a:stretch/>
        </p:blipFill>
        <p:spPr>
          <a:xfrm>
            <a:off x="7700790" y="96239"/>
            <a:ext cx="4440410" cy="1120173"/>
          </a:xfrm>
          <a:prstGeom prst="rect">
            <a:avLst/>
          </a:prstGeom>
        </p:spPr>
      </p:pic>
    </p:spTree>
    <p:custDataLst>
      <p:tags r:id="rId1"/>
    </p:custDataLst>
    <p:extLst>
      <p:ext uri="{BB962C8B-B14F-4D97-AF65-F5344CB8AC3E}">
        <p14:creationId xmlns:p14="http://schemas.microsoft.com/office/powerpoint/2010/main" val="4012870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ED255B-C829-1FE9-785C-2A9DC620A51C}"/>
              </a:ext>
            </a:extLst>
          </p:cNvPr>
          <p:cNvGrpSpPr/>
          <p:nvPr/>
        </p:nvGrpSpPr>
        <p:grpSpPr>
          <a:xfrm>
            <a:off x="737847" y="1736116"/>
            <a:ext cx="11075517" cy="4673828"/>
            <a:chOff x="0" y="2189022"/>
            <a:chExt cx="11075517" cy="4673828"/>
          </a:xfrm>
        </p:grpSpPr>
        <p:pic>
          <p:nvPicPr>
            <p:cNvPr id="9" name="Picture 8" descr="Diagram&#10;&#10;Description automatically generated">
              <a:extLst>
                <a:ext uri="{FF2B5EF4-FFF2-40B4-BE49-F238E27FC236}">
                  <a16:creationId xmlns:a16="http://schemas.microsoft.com/office/drawing/2014/main" id="{DE666255-FB8A-14E9-DEF6-5E70DBA5EA4E}"/>
                </a:ext>
              </a:extLst>
            </p:cNvPr>
            <p:cNvPicPr>
              <a:picLocks noChangeAspect="1"/>
            </p:cNvPicPr>
            <p:nvPr/>
          </p:nvPicPr>
          <p:blipFill rotWithShape="1">
            <a:blip r:embed="rId3"/>
            <a:srcRect t="7558"/>
            <a:stretch/>
          </p:blipFill>
          <p:spPr>
            <a:xfrm>
              <a:off x="0" y="4326970"/>
              <a:ext cx="3774201" cy="2535880"/>
            </a:xfrm>
            <a:prstGeom prst="rect">
              <a:avLst/>
            </a:prstGeom>
          </p:spPr>
        </p:pic>
        <p:pic>
          <p:nvPicPr>
            <p:cNvPr id="11" name="Picture 10" descr="Diagram&#10;&#10;Description automatically generated">
              <a:extLst>
                <a:ext uri="{FF2B5EF4-FFF2-40B4-BE49-F238E27FC236}">
                  <a16:creationId xmlns:a16="http://schemas.microsoft.com/office/drawing/2014/main" id="{E2B796DE-FA48-CA62-D247-B2C50C6262D6}"/>
                </a:ext>
              </a:extLst>
            </p:cNvPr>
            <p:cNvPicPr>
              <a:picLocks noChangeAspect="1"/>
            </p:cNvPicPr>
            <p:nvPr/>
          </p:nvPicPr>
          <p:blipFill rotWithShape="1">
            <a:blip r:embed="rId4"/>
            <a:srcRect l="5795" t="7558" r="1275"/>
            <a:stretch/>
          </p:blipFill>
          <p:spPr>
            <a:xfrm>
              <a:off x="3888501" y="4322121"/>
              <a:ext cx="3507354" cy="2535879"/>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4DC2D669-2A1E-E35A-1150-AB6A80DD254C}"/>
                </a:ext>
              </a:extLst>
            </p:cNvPr>
            <p:cNvPicPr>
              <a:picLocks noChangeAspect="1"/>
            </p:cNvPicPr>
            <p:nvPr/>
          </p:nvPicPr>
          <p:blipFill rotWithShape="1">
            <a:blip r:embed="rId5"/>
            <a:srcRect l="5534" t="7558"/>
            <a:stretch/>
          </p:blipFill>
          <p:spPr>
            <a:xfrm>
              <a:off x="7510155" y="4322121"/>
              <a:ext cx="3565358" cy="2535879"/>
            </a:xfrm>
            <a:prstGeom prst="rect">
              <a:avLst/>
            </a:prstGeom>
          </p:spPr>
        </p:pic>
        <p:grpSp>
          <p:nvGrpSpPr>
            <p:cNvPr id="3" name="Group 2">
              <a:extLst>
                <a:ext uri="{FF2B5EF4-FFF2-40B4-BE49-F238E27FC236}">
                  <a16:creationId xmlns:a16="http://schemas.microsoft.com/office/drawing/2014/main" id="{40BE5147-F5E6-3B34-149A-C3F09D10E5C0}"/>
                </a:ext>
              </a:extLst>
            </p:cNvPr>
            <p:cNvGrpSpPr/>
            <p:nvPr/>
          </p:nvGrpSpPr>
          <p:grpSpPr>
            <a:xfrm>
              <a:off x="84221" y="2189022"/>
              <a:ext cx="10991296" cy="2254454"/>
              <a:chOff x="84221" y="258988"/>
              <a:chExt cx="10991296" cy="2254454"/>
            </a:xfrm>
          </p:grpSpPr>
          <p:pic>
            <p:nvPicPr>
              <p:cNvPr id="5" name="Picture 4" descr="Diagram&#10;&#10;Description automatically generated with medium confidence">
                <a:extLst>
                  <a:ext uri="{FF2B5EF4-FFF2-40B4-BE49-F238E27FC236}">
                    <a16:creationId xmlns:a16="http://schemas.microsoft.com/office/drawing/2014/main" id="{1E69C580-0427-45C2-B09B-94E2374D1216}"/>
                  </a:ext>
                </a:extLst>
              </p:cNvPr>
              <p:cNvPicPr>
                <a:picLocks noChangeAspect="1"/>
              </p:cNvPicPr>
              <p:nvPr/>
            </p:nvPicPr>
            <p:blipFill rotWithShape="1">
              <a:blip r:embed="rId6"/>
              <a:srcRect l="2231" t="8333" b="10438"/>
              <a:stretch/>
            </p:blipFill>
            <p:spPr>
              <a:xfrm>
                <a:off x="84221" y="285169"/>
                <a:ext cx="3689980" cy="2228273"/>
              </a:xfrm>
              <a:prstGeom prst="rect">
                <a:avLst/>
              </a:prstGeom>
            </p:spPr>
          </p:pic>
          <p:pic>
            <p:nvPicPr>
              <p:cNvPr id="7" name="Picture 6" descr="Diagram&#10;&#10;Description automatically generated">
                <a:extLst>
                  <a:ext uri="{FF2B5EF4-FFF2-40B4-BE49-F238E27FC236}">
                    <a16:creationId xmlns:a16="http://schemas.microsoft.com/office/drawing/2014/main" id="{AC8D1D28-9A53-6BDE-2E04-5BFFF3FA0DEE}"/>
                  </a:ext>
                </a:extLst>
              </p:cNvPr>
              <p:cNvPicPr>
                <a:picLocks noChangeAspect="1"/>
              </p:cNvPicPr>
              <p:nvPr/>
            </p:nvPicPr>
            <p:blipFill rotWithShape="1">
              <a:blip r:embed="rId7"/>
              <a:srcRect l="5477" t="8333" b="10438"/>
              <a:stretch/>
            </p:blipFill>
            <p:spPr>
              <a:xfrm>
                <a:off x="3858422" y="280203"/>
                <a:ext cx="3567512" cy="2228274"/>
              </a:xfrm>
              <a:prstGeom prst="rect">
                <a:avLst/>
              </a:prstGeom>
            </p:spPr>
          </p:pic>
          <p:pic>
            <p:nvPicPr>
              <p:cNvPr id="15" name="Picture 14" descr="Diagram&#10;&#10;Description automatically generated">
                <a:extLst>
                  <a:ext uri="{FF2B5EF4-FFF2-40B4-BE49-F238E27FC236}">
                    <a16:creationId xmlns:a16="http://schemas.microsoft.com/office/drawing/2014/main" id="{C7D9F9BA-8570-036F-B206-6062C326B165}"/>
                  </a:ext>
                </a:extLst>
              </p:cNvPr>
              <p:cNvPicPr>
                <a:picLocks noChangeAspect="1"/>
              </p:cNvPicPr>
              <p:nvPr/>
            </p:nvPicPr>
            <p:blipFill rotWithShape="1">
              <a:blip r:embed="rId8"/>
              <a:srcRect l="5533" t="7558" b="11213"/>
              <a:stretch/>
            </p:blipFill>
            <p:spPr>
              <a:xfrm>
                <a:off x="7510155" y="258988"/>
                <a:ext cx="3565362" cy="2228274"/>
              </a:xfrm>
              <a:prstGeom prst="rect">
                <a:avLst/>
              </a:prstGeom>
            </p:spPr>
          </p:pic>
          <p:sp>
            <p:nvSpPr>
              <p:cNvPr id="31" name="TextBox 30">
                <a:extLst>
                  <a:ext uri="{FF2B5EF4-FFF2-40B4-BE49-F238E27FC236}">
                    <a16:creationId xmlns:a16="http://schemas.microsoft.com/office/drawing/2014/main" id="{E43290B8-81CA-4E4A-FC72-CF8840071BBC}"/>
                  </a:ext>
                </a:extLst>
              </p:cNvPr>
              <p:cNvSpPr txBox="1"/>
              <p:nvPr/>
            </p:nvSpPr>
            <p:spPr>
              <a:xfrm>
                <a:off x="658970" y="672353"/>
                <a:ext cx="1411941" cy="369332"/>
              </a:xfrm>
              <a:prstGeom prst="rect">
                <a:avLst/>
              </a:prstGeom>
              <a:noFill/>
            </p:spPr>
            <p:txBody>
              <a:bodyPr wrap="square" rtlCol="0">
                <a:spAutoFit/>
              </a:bodyPr>
              <a:lstStyle/>
              <a:p>
                <a:r>
                  <a:rPr lang="en-US" b="1" dirty="0"/>
                  <a:t>Vegetables</a:t>
                </a:r>
              </a:p>
            </p:txBody>
          </p:sp>
          <p:sp>
            <p:nvSpPr>
              <p:cNvPr id="32" name="TextBox 31">
                <a:extLst>
                  <a:ext uri="{FF2B5EF4-FFF2-40B4-BE49-F238E27FC236}">
                    <a16:creationId xmlns:a16="http://schemas.microsoft.com/office/drawing/2014/main" id="{0F599122-2F5A-E860-CFE1-C884E4B8FF2A}"/>
                  </a:ext>
                </a:extLst>
              </p:cNvPr>
              <p:cNvSpPr txBox="1"/>
              <p:nvPr/>
            </p:nvSpPr>
            <p:spPr>
              <a:xfrm>
                <a:off x="4490024" y="580460"/>
                <a:ext cx="1411941" cy="646331"/>
              </a:xfrm>
              <a:prstGeom prst="rect">
                <a:avLst/>
              </a:prstGeom>
              <a:noFill/>
            </p:spPr>
            <p:txBody>
              <a:bodyPr wrap="square" rtlCol="0">
                <a:spAutoFit/>
              </a:bodyPr>
              <a:lstStyle/>
              <a:p>
                <a:r>
                  <a:rPr lang="en-US" b="1" dirty="0"/>
                  <a:t>Legumes, nuts &amp; seeds</a:t>
                </a:r>
              </a:p>
            </p:txBody>
          </p:sp>
          <p:sp>
            <p:nvSpPr>
              <p:cNvPr id="33" name="TextBox 32">
                <a:extLst>
                  <a:ext uri="{FF2B5EF4-FFF2-40B4-BE49-F238E27FC236}">
                    <a16:creationId xmlns:a16="http://schemas.microsoft.com/office/drawing/2014/main" id="{266CC618-D9EB-DEA4-7C69-D14122DC7979}"/>
                  </a:ext>
                </a:extLst>
              </p:cNvPr>
              <p:cNvSpPr txBox="1"/>
              <p:nvPr/>
            </p:nvSpPr>
            <p:spPr>
              <a:xfrm>
                <a:off x="8032057" y="708147"/>
                <a:ext cx="1411941" cy="369332"/>
              </a:xfrm>
              <a:prstGeom prst="rect">
                <a:avLst/>
              </a:prstGeom>
              <a:noFill/>
            </p:spPr>
            <p:txBody>
              <a:bodyPr wrap="square" rtlCol="0">
                <a:spAutoFit/>
              </a:bodyPr>
              <a:lstStyle/>
              <a:p>
                <a:r>
                  <a:rPr lang="en-US" b="1" dirty="0"/>
                  <a:t>Oils &amp; fats</a:t>
                </a:r>
              </a:p>
            </p:txBody>
          </p:sp>
        </p:grpSp>
        <p:sp>
          <p:nvSpPr>
            <p:cNvPr id="34" name="TextBox 33">
              <a:extLst>
                <a:ext uri="{FF2B5EF4-FFF2-40B4-BE49-F238E27FC236}">
                  <a16:creationId xmlns:a16="http://schemas.microsoft.com/office/drawing/2014/main" id="{D17780F9-630D-69B0-C117-7E58F02CF9C7}"/>
                </a:ext>
              </a:extLst>
            </p:cNvPr>
            <p:cNvSpPr txBox="1"/>
            <p:nvPr/>
          </p:nvSpPr>
          <p:spPr>
            <a:xfrm>
              <a:off x="777657" y="4684059"/>
              <a:ext cx="1411941" cy="646331"/>
            </a:xfrm>
            <a:prstGeom prst="rect">
              <a:avLst/>
            </a:prstGeom>
            <a:noFill/>
          </p:spPr>
          <p:txBody>
            <a:bodyPr wrap="square" rtlCol="0">
              <a:spAutoFit/>
            </a:bodyPr>
            <a:lstStyle/>
            <a:p>
              <a:r>
                <a:rPr lang="en-US" b="1" dirty="0"/>
                <a:t>Animal-source foods</a:t>
              </a:r>
            </a:p>
          </p:txBody>
        </p:sp>
        <p:sp>
          <p:nvSpPr>
            <p:cNvPr id="35" name="TextBox 34">
              <a:extLst>
                <a:ext uri="{FF2B5EF4-FFF2-40B4-BE49-F238E27FC236}">
                  <a16:creationId xmlns:a16="http://schemas.microsoft.com/office/drawing/2014/main" id="{33C585D1-954F-EC35-AFF8-B00E6F4ABCEB}"/>
                </a:ext>
              </a:extLst>
            </p:cNvPr>
            <p:cNvSpPr txBox="1"/>
            <p:nvPr/>
          </p:nvSpPr>
          <p:spPr>
            <a:xfrm>
              <a:off x="4459943" y="4752705"/>
              <a:ext cx="1411941" cy="369332"/>
            </a:xfrm>
            <a:prstGeom prst="rect">
              <a:avLst/>
            </a:prstGeom>
            <a:noFill/>
          </p:spPr>
          <p:txBody>
            <a:bodyPr wrap="square" rtlCol="0">
              <a:spAutoFit/>
            </a:bodyPr>
            <a:lstStyle/>
            <a:p>
              <a:r>
                <a:rPr lang="en-US" b="1" dirty="0"/>
                <a:t>Fruits</a:t>
              </a:r>
            </a:p>
          </p:txBody>
        </p:sp>
        <p:sp>
          <p:nvSpPr>
            <p:cNvPr id="36" name="TextBox 35">
              <a:extLst>
                <a:ext uri="{FF2B5EF4-FFF2-40B4-BE49-F238E27FC236}">
                  <a16:creationId xmlns:a16="http://schemas.microsoft.com/office/drawing/2014/main" id="{8240D776-A0C9-936B-3E3F-2FCF20840012}"/>
                </a:ext>
              </a:extLst>
            </p:cNvPr>
            <p:cNvSpPr txBox="1"/>
            <p:nvPr/>
          </p:nvSpPr>
          <p:spPr>
            <a:xfrm>
              <a:off x="8032057" y="4601771"/>
              <a:ext cx="1411941" cy="646331"/>
            </a:xfrm>
            <a:prstGeom prst="rect">
              <a:avLst/>
            </a:prstGeom>
            <a:noFill/>
          </p:spPr>
          <p:txBody>
            <a:bodyPr wrap="square" rtlCol="0">
              <a:spAutoFit/>
            </a:bodyPr>
            <a:lstStyle/>
            <a:p>
              <a:r>
                <a:rPr lang="en-US" b="1" dirty="0"/>
                <a:t>Starchy staples</a:t>
              </a:r>
            </a:p>
          </p:txBody>
        </p:sp>
      </p:grpSp>
      <p:sp>
        <p:nvSpPr>
          <p:cNvPr id="6" name="Title 4">
            <a:extLst>
              <a:ext uri="{FF2B5EF4-FFF2-40B4-BE49-F238E27FC236}">
                <a16:creationId xmlns:a16="http://schemas.microsoft.com/office/drawing/2014/main" id="{E4225E26-6C67-8301-47E0-5F8DA1FCE125}"/>
              </a:ext>
            </a:extLst>
          </p:cNvPr>
          <p:cNvSpPr txBox="1">
            <a:spLocks/>
          </p:cNvSpPr>
          <p:nvPr/>
        </p:nvSpPr>
        <p:spPr>
          <a:xfrm>
            <a:off x="378878" y="210754"/>
            <a:ext cx="7068669" cy="10578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Initial results show that foods with lower emissions have lower prices</a:t>
            </a:r>
            <a:endParaRPr lang="en-US" sz="3200" kern="0" dirty="0">
              <a:solidFill>
                <a:srgbClr val="3083A7"/>
              </a:solidFill>
              <a:latin typeface="+mn-lt"/>
            </a:endParaRPr>
          </a:p>
        </p:txBody>
      </p:sp>
      <p:sp>
        <p:nvSpPr>
          <p:cNvPr id="8" name="TextBox 7">
            <a:extLst>
              <a:ext uri="{FF2B5EF4-FFF2-40B4-BE49-F238E27FC236}">
                <a16:creationId xmlns:a16="http://schemas.microsoft.com/office/drawing/2014/main" id="{F547A207-0A5A-EA38-5015-1137D579770B}"/>
              </a:ext>
            </a:extLst>
          </p:cNvPr>
          <p:cNvSpPr txBox="1"/>
          <p:nvPr/>
        </p:nvSpPr>
        <p:spPr>
          <a:xfrm>
            <a:off x="632339" y="1326605"/>
            <a:ext cx="11674739" cy="461665"/>
          </a:xfrm>
          <a:prstGeom prst="rect">
            <a:avLst/>
          </a:prstGeom>
          <a:noFill/>
        </p:spPr>
        <p:txBody>
          <a:bodyPr wrap="square">
            <a:spAutoFit/>
          </a:bodyPr>
          <a:lstStyle/>
          <a:p>
            <a:r>
              <a:rPr lang="en-US" sz="2400" b="1" dirty="0">
                <a:effectLst/>
                <a:latin typeface="Arial" panose="020B0604020202020204" pitchFamily="34" charset="0"/>
              </a:rPr>
              <a:t>Cost of items by level of CO2-equivalent emissions (USD/kcal)</a:t>
            </a:r>
            <a:endParaRPr lang="en-US" sz="2400" b="1" dirty="0"/>
          </a:p>
        </p:txBody>
      </p:sp>
      <p:pic>
        <p:nvPicPr>
          <p:cNvPr id="10" name="Picture 9">
            <a:extLst>
              <a:ext uri="{FF2B5EF4-FFF2-40B4-BE49-F238E27FC236}">
                <a16:creationId xmlns:a16="http://schemas.microsoft.com/office/drawing/2014/main" id="{57CE8510-0E32-7469-657B-CDE9B730803D}"/>
              </a:ext>
            </a:extLst>
          </p:cNvPr>
          <p:cNvPicPr>
            <a:picLocks noChangeAspect="1"/>
          </p:cNvPicPr>
          <p:nvPr/>
        </p:nvPicPr>
        <p:blipFill rotWithShape="1">
          <a:blip r:embed="rId9"/>
          <a:srcRect t="-1488" r="25492" b="1844"/>
          <a:stretch/>
        </p:blipFill>
        <p:spPr>
          <a:xfrm>
            <a:off x="7700790" y="96239"/>
            <a:ext cx="4440410" cy="1120173"/>
          </a:xfrm>
          <a:prstGeom prst="rect">
            <a:avLst/>
          </a:prstGeom>
        </p:spPr>
      </p:pic>
      <p:sp>
        <p:nvSpPr>
          <p:cNvPr id="2" name="TextBox 1">
            <a:extLst>
              <a:ext uri="{FF2B5EF4-FFF2-40B4-BE49-F238E27FC236}">
                <a16:creationId xmlns:a16="http://schemas.microsoft.com/office/drawing/2014/main" id="{F23C95B8-F0BF-BF4A-1F17-A60A80F7B6A4}"/>
              </a:ext>
            </a:extLst>
          </p:cNvPr>
          <p:cNvSpPr txBox="1"/>
          <p:nvPr/>
        </p:nvSpPr>
        <p:spPr>
          <a:xfrm>
            <a:off x="1003045" y="6589569"/>
            <a:ext cx="10933325" cy="242823"/>
          </a:xfrm>
          <a:prstGeom prst="rect">
            <a:avLst/>
          </a:prstGeom>
          <a:noFill/>
        </p:spPr>
        <p:txBody>
          <a:bodyPr wrap="square">
            <a:spAutoFit/>
          </a:bodyPr>
          <a:lstStyle/>
          <a:p>
            <a:pPr>
              <a:lnSpc>
                <a:spcPct val="80000"/>
              </a:lnSpc>
            </a:pPr>
            <a:r>
              <a:rPr lang="en-US" sz="1200" dirty="0">
                <a:solidFill>
                  <a:schemeClr val="bg1">
                    <a:lumMod val="50000"/>
                  </a:schemeClr>
                </a:solidFill>
                <a:latin typeface="Calibri" panose="020F0502020204030204" pitchFamily="34" charset="0"/>
                <a:ea typeface="Times New Roman" panose="02020603050405020304" pitchFamily="18" charset="0"/>
              </a:rPr>
              <a:t>Source:   Elena Martinez and William A. </a:t>
            </a:r>
            <a:r>
              <a:rPr lang="en-US" sz="1200" dirty="0">
                <a:solidFill>
                  <a:schemeClr val="bg1">
                    <a:lumMod val="50000"/>
                  </a:schemeClr>
                </a:solidFill>
              </a:rPr>
              <a:t>Masters (2022), in preparation.</a:t>
            </a:r>
            <a:endParaRPr lang="en-US" sz="1200" dirty="0">
              <a:solidFill>
                <a:schemeClr val="bg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3846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5C007A1C-1490-7B6B-058D-3A40734ED316}"/>
              </a:ext>
            </a:extLst>
          </p:cNvPr>
          <p:cNvPicPr>
            <a:picLocks noChangeAspect="1"/>
          </p:cNvPicPr>
          <p:nvPr/>
        </p:nvPicPr>
        <p:blipFill rotWithShape="1">
          <a:blip r:embed="rId2"/>
          <a:srcRect t="8824"/>
          <a:stretch/>
        </p:blipFill>
        <p:spPr>
          <a:xfrm>
            <a:off x="8279416" y="2038457"/>
            <a:ext cx="3774201" cy="2501155"/>
          </a:xfrm>
          <a:prstGeom prst="rect">
            <a:avLst/>
          </a:prstGeom>
        </p:spPr>
      </p:pic>
      <p:pic>
        <p:nvPicPr>
          <p:cNvPr id="12" name="Picture 11" descr="Diagram&#10;&#10;Description automatically generated">
            <a:extLst>
              <a:ext uri="{FF2B5EF4-FFF2-40B4-BE49-F238E27FC236}">
                <a16:creationId xmlns:a16="http://schemas.microsoft.com/office/drawing/2014/main" id="{6FBD82BD-7F37-771B-3FDF-4CACADAB8D26}"/>
              </a:ext>
            </a:extLst>
          </p:cNvPr>
          <p:cNvPicPr>
            <a:picLocks noChangeAspect="1"/>
          </p:cNvPicPr>
          <p:nvPr/>
        </p:nvPicPr>
        <p:blipFill rotWithShape="1">
          <a:blip r:embed="rId3"/>
          <a:srcRect t="8824"/>
          <a:stretch/>
        </p:blipFill>
        <p:spPr>
          <a:xfrm>
            <a:off x="4505215" y="2023889"/>
            <a:ext cx="3774201" cy="2501154"/>
          </a:xfrm>
          <a:prstGeom prst="rect">
            <a:avLst/>
          </a:prstGeom>
        </p:spPr>
      </p:pic>
      <p:pic>
        <p:nvPicPr>
          <p:cNvPr id="6" name="Picture 5" descr="Chart, radar chart&#10;&#10;Description automatically generated">
            <a:extLst>
              <a:ext uri="{FF2B5EF4-FFF2-40B4-BE49-F238E27FC236}">
                <a16:creationId xmlns:a16="http://schemas.microsoft.com/office/drawing/2014/main" id="{66B2022A-06BE-5259-C1CC-B96965A40CA7}"/>
              </a:ext>
            </a:extLst>
          </p:cNvPr>
          <p:cNvPicPr>
            <a:picLocks noChangeAspect="1"/>
          </p:cNvPicPr>
          <p:nvPr/>
        </p:nvPicPr>
        <p:blipFill rotWithShape="1">
          <a:blip r:embed="rId4"/>
          <a:srcRect t="8824"/>
          <a:stretch/>
        </p:blipFill>
        <p:spPr>
          <a:xfrm>
            <a:off x="731014" y="2023889"/>
            <a:ext cx="3774201" cy="2501153"/>
          </a:xfrm>
          <a:prstGeom prst="rect">
            <a:avLst/>
          </a:prstGeom>
        </p:spPr>
      </p:pic>
      <p:pic>
        <p:nvPicPr>
          <p:cNvPr id="8" name="Picture 7" descr="Chart, radar chart&#10;&#10;Description automatically generated">
            <a:extLst>
              <a:ext uri="{FF2B5EF4-FFF2-40B4-BE49-F238E27FC236}">
                <a16:creationId xmlns:a16="http://schemas.microsoft.com/office/drawing/2014/main" id="{895A3793-FF9A-C3D8-8640-337552747226}"/>
              </a:ext>
            </a:extLst>
          </p:cNvPr>
          <p:cNvPicPr>
            <a:picLocks noChangeAspect="1"/>
          </p:cNvPicPr>
          <p:nvPr/>
        </p:nvPicPr>
        <p:blipFill rotWithShape="1">
          <a:blip r:embed="rId5"/>
          <a:srcRect t="8824"/>
          <a:stretch/>
        </p:blipFill>
        <p:spPr>
          <a:xfrm>
            <a:off x="731014" y="4202309"/>
            <a:ext cx="3774201" cy="2501157"/>
          </a:xfrm>
          <a:prstGeom prst="rect">
            <a:avLst/>
          </a:prstGeom>
        </p:spPr>
      </p:pic>
      <p:pic>
        <p:nvPicPr>
          <p:cNvPr id="10" name="Picture 9" descr="Radar chart&#10;&#10;Description automatically generated with low confidence">
            <a:extLst>
              <a:ext uri="{FF2B5EF4-FFF2-40B4-BE49-F238E27FC236}">
                <a16:creationId xmlns:a16="http://schemas.microsoft.com/office/drawing/2014/main" id="{0107E678-3D89-86BB-DA4C-2D0B5EA3C570}"/>
              </a:ext>
            </a:extLst>
          </p:cNvPr>
          <p:cNvPicPr>
            <a:picLocks noChangeAspect="1"/>
          </p:cNvPicPr>
          <p:nvPr/>
        </p:nvPicPr>
        <p:blipFill rotWithShape="1">
          <a:blip r:embed="rId6"/>
          <a:srcRect t="8824"/>
          <a:stretch/>
        </p:blipFill>
        <p:spPr>
          <a:xfrm>
            <a:off x="4505215" y="4202310"/>
            <a:ext cx="3774201" cy="2501156"/>
          </a:xfrm>
          <a:prstGeom prst="rect">
            <a:avLst/>
          </a:prstGeom>
        </p:spPr>
      </p:pic>
      <p:pic>
        <p:nvPicPr>
          <p:cNvPr id="16" name="Picture 15" descr="Chart, radar chart&#10;&#10;Description automatically generated">
            <a:extLst>
              <a:ext uri="{FF2B5EF4-FFF2-40B4-BE49-F238E27FC236}">
                <a16:creationId xmlns:a16="http://schemas.microsoft.com/office/drawing/2014/main" id="{8B4AC280-DEA7-E2C8-B0F7-6ABDE27A01B3}"/>
              </a:ext>
            </a:extLst>
          </p:cNvPr>
          <p:cNvPicPr>
            <a:picLocks noChangeAspect="1"/>
          </p:cNvPicPr>
          <p:nvPr/>
        </p:nvPicPr>
        <p:blipFill rotWithShape="1">
          <a:blip r:embed="rId7"/>
          <a:srcRect t="8824"/>
          <a:stretch/>
        </p:blipFill>
        <p:spPr>
          <a:xfrm>
            <a:off x="8279416" y="4216880"/>
            <a:ext cx="3774201" cy="2501155"/>
          </a:xfrm>
          <a:prstGeom prst="rect">
            <a:avLst/>
          </a:prstGeom>
        </p:spPr>
      </p:pic>
      <p:sp>
        <p:nvSpPr>
          <p:cNvPr id="19" name="TextBox 18">
            <a:extLst>
              <a:ext uri="{FF2B5EF4-FFF2-40B4-BE49-F238E27FC236}">
                <a16:creationId xmlns:a16="http://schemas.microsoft.com/office/drawing/2014/main" id="{BB24581B-1AA7-20E0-6694-92C927D5CBA7}"/>
              </a:ext>
            </a:extLst>
          </p:cNvPr>
          <p:cNvSpPr txBox="1"/>
          <p:nvPr/>
        </p:nvSpPr>
        <p:spPr>
          <a:xfrm>
            <a:off x="1389982" y="2435146"/>
            <a:ext cx="1411941" cy="369332"/>
          </a:xfrm>
          <a:prstGeom prst="rect">
            <a:avLst/>
          </a:prstGeom>
          <a:noFill/>
        </p:spPr>
        <p:txBody>
          <a:bodyPr wrap="square" rtlCol="0">
            <a:spAutoFit/>
          </a:bodyPr>
          <a:lstStyle/>
          <a:p>
            <a:r>
              <a:rPr lang="en-US" dirty="0"/>
              <a:t>Vegetables</a:t>
            </a:r>
          </a:p>
        </p:txBody>
      </p:sp>
      <p:sp>
        <p:nvSpPr>
          <p:cNvPr id="20" name="TextBox 19">
            <a:extLst>
              <a:ext uri="{FF2B5EF4-FFF2-40B4-BE49-F238E27FC236}">
                <a16:creationId xmlns:a16="http://schemas.microsoft.com/office/drawing/2014/main" id="{1F5A886C-C74D-9AA7-BE00-5DC6A99F43D6}"/>
              </a:ext>
            </a:extLst>
          </p:cNvPr>
          <p:cNvSpPr txBox="1"/>
          <p:nvPr/>
        </p:nvSpPr>
        <p:spPr>
          <a:xfrm>
            <a:off x="5155248" y="2210805"/>
            <a:ext cx="1411941" cy="646331"/>
          </a:xfrm>
          <a:prstGeom prst="rect">
            <a:avLst/>
          </a:prstGeom>
          <a:noFill/>
        </p:spPr>
        <p:txBody>
          <a:bodyPr wrap="square" rtlCol="0">
            <a:spAutoFit/>
          </a:bodyPr>
          <a:lstStyle/>
          <a:p>
            <a:r>
              <a:rPr lang="en-US" dirty="0"/>
              <a:t>Legumes, nuts &amp; seeds</a:t>
            </a:r>
          </a:p>
        </p:txBody>
      </p:sp>
      <p:sp>
        <p:nvSpPr>
          <p:cNvPr id="21" name="TextBox 20">
            <a:extLst>
              <a:ext uri="{FF2B5EF4-FFF2-40B4-BE49-F238E27FC236}">
                <a16:creationId xmlns:a16="http://schemas.microsoft.com/office/drawing/2014/main" id="{667F7E04-E114-EE7D-EA8D-C3318D6C5711}"/>
              </a:ext>
            </a:extLst>
          </p:cNvPr>
          <p:cNvSpPr txBox="1"/>
          <p:nvPr/>
        </p:nvSpPr>
        <p:spPr>
          <a:xfrm>
            <a:off x="9010159" y="2278497"/>
            <a:ext cx="1411941" cy="369332"/>
          </a:xfrm>
          <a:prstGeom prst="rect">
            <a:avLst/>
          </a:prstGeom>
          <a:noFill/>
        </p:spPr>
        <p:txBody>
          <a:bodyPr wrap="square" rtlCol="0">
            <a:spAutoFit/>
          </a:bodyPr>
          <a:lstStyle/>
          <a:p>
            <a:r>
              <a:rPr lang="en-US" dirty="0"/>
              <a:t>Oils &amp; fats</a:t>
            </a:r>
          </a:p>
        </p:txBody>
      </p:sp>
      <p:sp>
        <p:nvSpPr>
          <p:cNvPr id="22" name="TextBox 21">
            <a:extLst>
              <a:ext uri="{FF2B5EF4-FFF2-40B4-BE49-F238E27FC236}">
                <a16:creationId xmlns:a16="http://schemas.microsoft.com/office/drawing/2014/main" id="{F629074D-C386-D538-E3E2-E72250D9F3C9}"/>
              </a:ext>
            </a:extLst>
          </p:cNvPr>
          <p:cNvSpPr txBox="1"/>
          <p:nvPr/>
        </p:nvSpPr>
        <p:spPr>
          <a:xfrm>
            <a:off x="1389982" y="4456404"/>
            <a:ext cx="1411941" cy="646331"/>
          </a:xfrm>
          <a:prstGeom prst="rect">
            <a:avLst/>
          </a:prstGeom>
          <a:noFill/>
        </p:spPr>
        <p:txBody>
          <a:bodyPr wrap="square" rtlCol="0">
            <a:spAutoFit/>
          </a:bodyPr>
          <a:lstStyle/>
          <a:p>
            <a:r>
              <a:rPr lang="en-US" dirty="0"/>
              <a:t>Animal-source foods</a:t>
            </a:r>
          </a:p>
        </p:txBody>
      </p:sp>
      <p:sp>
        <p:nvSpPr>
          <p:cNvPr id="23" name="TextBox 22">
            <a:extLst>
              <a:ext uri="{FF2B5EF4-FFF2-40B4-BE49-F238E27FC236}">
                <a16:creationId xmlns:a16="http://schemas.microsoft.com/office/drawing/2014/main" id="{AB74E5EC-DA9A-9AB1-520C-92CA6708B894}"/>
              </a:ext>
            </a:extLst>
          </p:cNvPr>
          <p:cNvSpPr txBox="1"/>
          <p:nvPr/>
        </p:nvSpPr>
        <p:spPr>
          <a:xfrm>
            <a:off x="5343507" y="4621858"/>
            <a:ext cx="1411941" cy="369332"/>
          </a:xfrm>
          <a:prstGeom prst="rect">
            <a:avLst/>
          </a:prstGeom>
          <a:noFill/>
        </p:spPr>
        <p:txBody>
          <a:bodyPr wrap="square" rtlCol="0">
            <a:spAutoFit/>
          </a:bodyPr>
          <a:lstStyle/>
          <a:p>
            <a:r>
              <a:rPr lang="en-US" dirty="0"/>
              <a:t>Fruits</a:t>
            </a:r>
          </a:p>
        </p:txBody>
      </p:sp>
      <p:sp>
        <p:nvSpPr>
          <p:cNvPr id="24" name="TextBox 23">
            <a:extLst>
              <a:ext uri="{FF2B5EF4-FFF2-40B4-BE49-F238E27FC236}">
                <a16:creationId xmlns:a16="http://schemas.microsoft.com/office/drawing/2014/main" id="{5F4DE4B7-028B-3B0F-9E77-63AE7F7B0FBE}"/>
              </a:ext>
            </a:extLst>
          </p:cNvPr>
          <p:cNvSpPr txBox="1"/>
          <p:nvPr/>
        </p:nvSpPr>
        <p:spPr>
          <a:xfrm>
            <a:off x="8862242" y="4434972"/>
            <a:ext cx="1411941" cy="646331"/>
          </a:xfrm>
          <a:prstGeom prst="rect">
            <a:avLst/>
          </a:prstGeom>
          <a:noFill/>
        </p:spPr>
        <p:txBody>
          <a:bodyPr wrap="square" rtlCol="0">
            <a:spAutoFit/>
          </a:bodyPr>
          <a:lstStyle/>
          <a:p>
            <a:r>
              <a:rPr lang="en-US" dirty="0"/>
              <a:t>Starchy staples</a:t>
            </a:r>
          </a:p>
        </p:txBody>
      </p:sp>
      <p:sp>
        <p:nvSpPr>
          <p:cNvPr id="7" name="Title 4">
            <a:extLst>
              <a:ext uri="{FF2B5EF4-FFF2-40B4-BE49-F238E27FC236}">
                <a16:creationId xmlns:a16="http://schemas.microsoft.com/office/drawing/2014/main" id="{017275C2-A62B-02BC-3F27-3194347B35BE}"/>
              </a:ext>
            </a:extLst>
          </p:cNvPr>
          <p:cNvSpPr txBox="1">
            <a:spLocks/>
          </p:cNvSpPr>
          <p:nvPr/>
        </p:nvSpPr>
        <p:spPr>
          <a:xfrm>
            <a:off x="378878" y="210754"/>
            <a:ext cx="7068669" cy="10578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Foods with lower water use also have lower prices, but only </a:t>
            </a:r>
            <a:br>
              <a:rPr lang="en-US" sz="3600" b="1" kern="0" dirty="0">
                <a:solidFill>
                  <a:srgbClr val="3083A7"/>
                </a:solidFill>
                <a:latin typeface="+mn-lt"/>
              </a:rPr>
            </a:br>
            <a:r>
              <a:rPr lang="en-US" sz="3600" b="1" kern="0" dirty="0">
                <a:solidFill>
                  <a:srgbClr val="3083A7"/>
                </a:solidFill>
                <a:latin typeface="+mn-lt"/>
              </a:rPr>
              <a:t>in some food groups</a:t>
            </a:r>
            <a:endParaRPr lang="en-US" sz="3200" kern="0" dirty="0">
              <a:solidFill>
                <a:srgbClr val="3083A7"/>
              </a:solidFill>
              <a:latin typeface="+mn-lt"/>
            </a:endParaRPr>
          </a:p>
        </p:txBody>
      </p:sp>
      <p:sp>
        <p:nvSpPr>
          <p:cNvPr id="9" name="TextBox 8">
            <a:extLst>
              <a:ext uri="{FF2B5EF4-FFF2-40B4-BE49-F238E27FC236}">
                <a16:creationId xmlns:a16="http://schemas.microsoft.com/office/drawing/2014/main" id="{69A1149B-5D05-0467-16AF-CD3B4723169A}"/>
              </a:ext>
            </a:extLst>
          </p:cNvPr>
          <p:cNvSpPr txBox="1"/>
          <p:nvPr/>
        </p:nvSpPr>
        <p:spPr>
          <a:xfrm>
            <a:off x="378878" y="1496765"/>
            <a:ext cx="11674739" cy="461665"/>
          </a:xfrm>
          <a:prstGeom prst="rect">
            <a:avLst/>
          </a:prstGeom>
          <a:noFill/>
        </p:spPr>
        <p:txBody>
          <a:bodyPr wrap="square">
            <a:spAutoFit/>
          </a:bodyPr>
          <a:lstStyle/>
          <a:p>
            <a:r>
              <a:rPr lang="en-US" sz="2400" b="1" dirty="0">
                <a:effectLst/>
                <a:latin typeface="Arial" panose="020B0604020202020204" pitchFamily="34" charset="0"/>
              </a:rPr>
              <a:t>Cost of items by level of water use (USD/kcal)</a:t>
            </a:r>
            <a:endParaRPr lang="en-US" sz="2400" b="1" dirty="0"/>
          </a:p>
        </p:txBody>
      </p:sp>
      <p:pic>
        <p:nvPicPr>
          <p:cNvPr id="11" name="Picture 10">
            <a:extLst>
              <a:ext uri="{FF2B5EF4-FFF2-40B4-BE49-F238E27FC236}">
                <a16:creationId xmlns:a16="http://schemas.microsoft.com/office/drawing/2014/main" id="{DAD7BBE7-5882-443E-1389-275530702E05}"/>
              </a:ext>
            </a:extLst>
          </p:cNvPr>
          <p:cNvPicPr>
            <a:picLocks noChangeAspect="1"/>
          </p:cNvPicPr>
          <p:nvPr/>
        </p:nvPicPr>
        <p:blipFill rotWithShape="1">
          <a:blip r:embed="rId8"/>
          <a:srcRect t="-1488" r="25492" b="1844"/>
          <a:stretch/>
        </p:blipFill>
        <p:spPr>
          <a:xfrm>
            <a:off x="7700790" y="96239"/>
            <a:ext cx="4440410" cy="1120173"/>
          </a:xfrm>
          <a:prstGeom prst="rect">
            <a:avLst/>
          </a:prstGeom>
        </p:spPr>
      </p:pic>
      <p:sp>
        <p:nvSpPr>
          <p:cNvPr id="13" name="TextBox 12">
            <a:extLst>
              <a:ext uri="{FF2B5EF4-FFF2-40B4-BE49-F238E27FC236}">
                <a16:creationId xmlns:a16="http://schemas.microsoft.com/office/drawing/2014/main" id="{FE3F79CD-42A9-C66A-94A1-C74E750E668C}"/>
              </a:ext>
            </a:extLst>
          </p:cNvPr>
          <p:cNvSpPr txBox="1"/>
          <p:nvPr/>
        </p:nvSpPr>
        <p:spPr>
          <a:xfrm>
            <a:off x="1003045" y="6589569"/>
            <a:ext cx="10933325" cy="242823"/>
          </a:xfrm>
          <a:prstGeom prst="rect">
            <a:avLst/>
          </a:prstGeom>
          <a:noFill/>
        </p:spPr>
        <p:txBody>
          <a:bodyPr wrap="square">
            <a:spAutoFit/>
          </a:bodyPr>
          <a:lstStyle/>
          <a:p>
            <a:pPr>
              <a:lnSpc>
                <a:spcPct val="80000"/>
              </a:lnSpc>
            </a:pPr>
            <a:r>
              <a:rPr lang="en-US" sz="1200" dirty="0">
                <a:solidFill>
                  <a:schemeClr val="bg1">
                    <a:lumMod val="50000"/>
                  </a:schemeClr>
                </a:solidFill>
                <a:latin typeface="Calibri" panose="020F0502020204030204" pitchFamily="34" charset="0"/>
                <a:ea typeface="Times New Roman" panose="02020603050405020304" pitchFamily="18" charset="0"/>
              </a:rPr>
              <a:t>Source:   Elena Martinez and William A. </a:t>
            </a:r>
            <a:r>
              <a:rPr lang="en-US" sz="1200" dirty="0">
                <a:solidFill>
                  <a:schemeClr val="bg1">
                    <a:lumMod val="50000"/>
                  </a:schemeClr>
                </a:solidFill>
              </a:rPr>
              <a:t>Masters (2022), in preparation.</a:t>
            </a:r>
            <a:endParaRPr lang="en-US" sz="1200" dirty="0">
              <a:solidFill>
                <a:schemeClr val="bg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921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E6E503C-9FE7-4B3D-A6D6-EFE9F58F50AB}"/>
              </a:ext>
            </a:extLst>
          </p:cNvPr>
          <p:cNvSpPr txBox="1">
            <a:spLocks/>
          </p:cNvSpPr>
          <p:nvPr/>
        </p:nvSpPr>
        <p:spPr bwMode="auto">
          <a:xfrm>
            <a:off x="133644" y="1810387"/>
            <a:ext cx="12058356" cy="49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65655" indent="-265655">
              <a:spcBef>
                <a:spcPts val="0"/>
              </a:spcBef>
              <a:spcAft>
                <a:spcPts val="0"/>
              </a:spcAft>
            </a:pPr>
            <a:r>
              <a:rPr lang="en-US" sz="2000" b="1" kern="0" dirty="0">
                <a:latin typeface="+mn-lt"/>
              </a:rPr>
              <a:t>For many people (3 billion, 40% of world) healthy diets remain beyond reach</a:t>
            </a:r>
          </a:p>
          <a:p>
            <a:pPr marL="568354" lvl="1" indent="-168284">
              <a:spcBef>
                <a:spcPts val="0"/>
              </a:spcBef>
              <a:spcAft>
                <a:spcPts val="0"/>
              </a:spcAft>
            </a:pPr>
            <a:r>
              <a:rPr lang="en-US" sz="2000" kern="0" dirty="0"/>
              <a:t>Perishable or bulky foods more costly to grow and distribute than starchy staples, vegetable oil &amp; sugar</a:t>
            </a:r>
          </a:p>
          <a:p>
            <a:pPr marL="568354" lvl="1" indent="-168284">
              <a:spcBef>
                <a:spcPts val="0"/>
              </a:spcBef>
              <a:spcAft>
                <a:spcPts val="0"/>
              </a:spcAft>
            </a:pPr>
            <a:r>
              <a:rPr lang="en-US" sz="2000" kern="0" dirty="0"/>
              <a:t>Seasonality and other price volatility is an important constraint on year-round access</a:t>
            </a:r>
          </a:p>
          <a:p>
            <a:pPr marL="568354" lvl="1" indent="-168284">
              <a:spcBef>
                <a:spcPts val="0"/>
              </a:spcBef>
              <a:spcAft>
                <a:spcPts val="0"/>
              </a:spcAft>
            </a:pPr>
            <a:r>
              <a:rPr lang="en-US" sz="2000" kern="0" dirty="0"/>
              <a:t>Affordability requires income growth and safety nets, plus food system change to lower prices</a:t>
            </a:r>
          </a:p>
          <a:p>
            <a:pPr marL="568354" lvl="1" indent="-168284">
              <a:spcBef>
                <a:spcPts val="0"/>
              </a:spcBef>
              <a:spcAft>
                <a:spcPts val="0"/>
              </a:spcAft>
            </a:pPr>
            <a:r>
              <a:rPr lang="en-US" sz="2000" kern="0" dirty="0"/>
              <a:t>Adding sustainability criteria does not raise diet costs, because least-cost items are not resource-intensive</a:t>
            </a:r>
          </a:p>
          <a:p>
            <a:pPr marL="265655" indent="-265655">
              <a:spcBef>
                <a:spcPts val="1200"/>
              </a:spcBef>
              <a:spcAft>
                <a:spcPts val="0"/>
              </a:spcAft>
            </a:pPr>
            <a:r>
              <a:rPr lang="en-US" sz="2000" b="1" kern="0" dirty="0">
                <a:latin typeface="+mn-lt"/>
              </a:rPr>
              <a:t>For most people (4.9 billion, 60% of world) healthy diets are affordable but often not chosen</a:t>
            </a:r>
          </a:p>
          <a:p>
            <a:pPr marL="568354" lvl="1" indent="-168284">
              <a:spcBef>
                <a:spcPts val="0"/>
              </a:spcBef>
              <a:spcAft>
                <a:spcPts val="0"/>
              </a:spcAft>
            </a:pPr>
            <a:r>
              <a:rPr lang="en-US" sz="2000" kern="0" dirty="0"/>
              <a:t>Many factors beyond health drive food choice</a:t>
            </a:r>
          </a:p>
          <a:p>
            <a:pPr marL="968424" lvl="2" indent="-168284">
              <a:spcBef>
                <a:spcPts val="0"/>
              </a:spcBef>
              <a:spcAft>
                <a:spcPts val="0"/>
              </a:spcAft>
            </a:pPr>
            <a:r>
              <a:rPr lang="en-US" sz="2000" kern="0" dirty="0"/>
              <a:t>meal preparation time (time, fuel, water, equipment), food marketing (availability and advertising)</a:t>
            </a:r>
          </a:p>
          <a:p>
            <a:pPr marL="968424" lvl="2" indent="-168284">
              <a:spcBef>
                <a:spcPts val="0"/>
              </a:spcBef>
              <a:spcAft>
                <a:spcPts val="0"/>
              </a:spcAft>
            </a:pPr>
            <a:r>
              <a:rPr lang="en-US" sz="2000" kern="0" dirty="0"/>
              <a:t>deeply rooted preferences for animal-sourced foods, oils &amp; fats (food culture, physiology)</a:t>
            </a:r>
          </a:p>
          <a:p>
            <a:pPr marL="568374" lvl="1" indent="-168284">
              <a:spcBef>
                <a:spcPts val="0"/>
              </a:spcBef>
              <a:spcAft>
                <a:spcPts val="0"/>
              </a:spcAft>
            </a:pPr>
            <a:r>
              <a:rPr lang="en-US" sz="2000" kern="0" dirty="0"/>
              <a:t>Items within healthy food groups are often processed into less healthy form</a:t>
            </a:r>
          </a:p>
          <a:p>
            <a:pPr marL="968424" lvl="2" indent="-168284">
              <a:spcBef>
                <a:spcPts val="0"/>
              </a:spcBef>
              <a:spcAft>
                <a:spcPts val="0"/>
              </a:spcAft>
            </a:pPr>
            <a:r>
              <a:rPr lang="en-US" sz="2000" kern="0" dirty="0"/>
              <a:t>added salt and sugar, removal of fiber and nutrients from whole grain, additives etc. </a:t>
            </a:r>
          </a:p>
          <a:p>
            <a:pPr marL="265655" indent="-265655">
              <a:spcBef>
                <a:spcPts val="1200"/>
              </a:spcBef>
              <a:spcAft>
                <a:spcPts val="0"/>
              </a:spcAft>
            </a:pPr>
            <a:r>
              <a:rPr lang="en-US" sz="2000" b="1" kern="0" dirty="0">
                <a:latin typeface="+mn-lt"/>
              </a:rPr>
              <a:t>Adding externalities for the true price of food should be based on a complete accounting framework</a:t>
            </a:r>
          </a:p>
          <a:p>
            <a:pPr marL="568354" lvl="1" indent="-168284">
              <a:spcBef>
                <a:spcPts val="0"/>
              </a:spcBef>
              <a:spcAft>
                <a:spcPts val="0"/>
              </a:spcAft>
            </a:pPr>
            <a:r>
              <a:rPr lang="en-US" sz="2000" kern="0" dirty="0"/>
              <a:t>Include external benefits of healthy and sustainable foods, not just environmental costs of harmful foods</a:t>
            </a:r>
          </a:p>
        </p:txBody>
      </p:sp>
      <p:sp>
        <p:nvSpPr>
          <p:cNvPr id="9" name="Title 4">
            <a:extLst>
              <a:ext uri="{FF2B5EF4-FFF2-40B4-BE49-F238E27FC236}">
                <a16:creationId xmlns:a16="http://schemas.microsoft.com/office/drawing/2014/main" id="{750A09F8-5D74-4C52-88A0-F199E5F15CA4}"/>
              </a:ext>
            </a:extLst>
          </p:cNvPr>
          <p:cNvSpPr txBox="1">
            <a:spLocks/>
          </p:cNvSpPr>
          <p:nvPr/>
        </p:nvSpPr>
        <p:spPr>
          <a:xfrm>
            <a:off x="276862" y="156244"/>
            <a:ext cx="7291726" cy="134856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Conclusion: </a:t>
            </a:r>
          </a:p>
          <a:p>
            <a:pPr algn="l">
              <a:lnSpc>
                <a:spcPct val="70000"/>
              </a:lnSpc>
              <a:spcAft>
                <a:spcPts val="0"/>
              </a:spcAft>
              <a:defRPr/>
            </a:pPr>
            <a:r>
              <a:rPr lang="en-US" sz="3600" b="1" kern="0" dirty="0">
                <a:solidFill>
                  <a:srgbClr val="3083A7"/>
                </a:solidFill>
                <a:latin typeface="+mn-lt"/>
              </a:rPr>
              <a:t>Least-cost healthy diets are a helpful complement to demand analysis</a:t>
            </a:r>
            <a:endParaRPr lang="en-US" sz="3200" kern="0" dirty="0">
              <a:solidFill>
                <a:srgbClr val="3083A7"/>
              </a:solidFill>
              <a:latin typeface="+mn-lt"/>
            </a:endParaRPr>
          </a:p>
        </p:txBody>
      </p:sp>
      <p:pic>
        <p:nvPicPr>
          <p:cNvPr id="2" name="Picture 1">
            <a:extLst>
              <a:ext uri="{FF2B5EF4-FFF2-40B4-BE49-F238E27FC236}">
                <a16:creationId xmlns:a16="http://schemas.microsoft.com/office/drawing/2014/main" id="{808751C6-95FA-4D67-0F1B-3E1B3C01B966}"/>
              </a:ext>
            </a:extLst>
          </p:cNvPr>
          <p:cNvPicPr>
            <a:picLocks noChangeAspect="1"/>
          </p:cNvPicPr>
          <p:nvPr/>
        </p:nvPicPr>
        <p:blipFill rotWithShape="1">
          <a:blip r:embed="rId4"/>
          <a:srcRect t="-1488" r="25492" b="1844"/>
          <a:stretch/>
        </p:blipFill>
        <p:spPr>
          <a:xfrm>
            <a:off x="7700790" y="79067"/>
            <a:ext cx="4440410" cy="1120173"/>
          </a:xfrm>
          <a:prstGeom prst="rect">
            <a:avLst/>
          </a:prstGeom>
        </p:spPr>
      </p:pic>
    </p:spTree>
    <p:custDataLst>
      <p:tags r:id="rId1"/>
    </p:custDataLst>
    <p:extLst>
      <p:ext uri="{BB962C8B-B14F-4D97-AF65-F5344CB8AC3E}">
        <p14:creationId xmlns:p14="http://schemas.microsoft.com/office/powerpoint/2010/main" val="6957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969696"/>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4" end="4"/>
                                            </p:txEl>
                                          </p:spTgt>
                                        </p:tgtEl>
                                        <p:attrNameLst>
                                          <p:attrName>ppt_c</p:attrName>
                                        </p:attrNameLst>
                                      </p:cBhvr>
                                      <p:to>
                                        <a:srgbClr val="969696"/>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5" end="5"/>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7" end="7"/>
                                            </p:txEl>
                                          </p:spTgt>
                                        </p:tgtEl>
                                        <p:attrNameLst>
                                          <p:attrName>ppt_c</p:attrName>
                                        </p:attrNameLst>
                                      </p:cBhvr>
                                      <p:to>
                                        <a:srgbClr val="969696"/>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8" end="8"/>
                                            </p:txEl>
                                          </p:spTgt>
                                        </p:tgtEl>
                                        <p:attrNameLst>
                                          <p:attrName>ppt_c</p:attrName>
                                        </p:attrNameLst>
                                      </p:cBhvr>
                                      <p:to>
                                        <a:srgbClr val="969696"/>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0" end="10"/>
                                            </p:txEl>
                                          </p:spTgt>
                                        </p:tgtEl>
                                        <p:attrNameLst>
                                          <p:attrName>ppt_c</p:attrName>
                                        </p:attrNameLst>
                                      </p:cBhvr>
                                      <p:to>
                                        <a:srgbClr val="969696"/>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1" end="11"/>
                                            </p:txEl>
                                          </p:spTgt>
                                        </p:tgtEl>
                                        <p:attrNameLst>
                                          <p:attrName>ppt_c</p:attrName>
                                        </p:attrNameLst>
                                      </p:cBhvr>
                                      <p:to>
                                        <a:srgbClr val="969696"/>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2" end="12"/>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E6E503C-9FE7-4B3D-A6D6-EFE9F58F50AB}"/>
              </a:ext>
            </a:extLst>
          </p:cNvPr>
          <p:cNvSpPr txBox="1">
            <a:spLocks/>
          </p:cNvSpPr>
          <p:nvPr/>
        </p:nvSpPr>
        <p:spPr bwMode="auto">
          <a:xfrm>
            <a:off x="489098" y="1504813"/>
            <a:ext cx="11702902" cy="465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65655" indent="-265655">
              <a:spcBef>
                <a:spcPts val="0"/>
              </a:spcBef>
              <a:spcAft>
                <a:spcPts val="0"/>
              </a:spcAft>
            </a:pPr>
            <a:r>
              <a:rPr lang="en-US" sz="2800" kern="0" dirty="0">
                <a:latin typeface="+mn-lt"/>
              </a:rPr>
              <a:t>Our work so far (publications &amp; software tools for individual countries) is at:</a:t>
            </a:r>
          </a:p>
          <a:p>
            <a:pPr marL="400070" lvl="1" indent="0">
              <a:spcBef>
                <a:spcPts val="0"/>
              </a:spcBef>
              <a:spcAft>
                <a:spcPts val="0"/>
              </a:spcAft>
              <a:buNone/>
            </a:pPr>
            <a:r>
              <a:rPr lang="en-US" sz="2000" kern="0" dirty="0">
                <a:hlinkClick r:id="rId4"/>
              </a:rPr>
              <a:t>https://sites.tufts.edu/foodpricesfornutrition</a:t>
            </a:r>
            <a:endParaRPr lang="en-US" sz="2000" kern="0" dirty="0"/>
          </a:p>
          <a:p>
            <a:pPr marL="400070" lvl="1" indent="0">
              <a:spcBef>
                <a:spcPts val="0"/>
              </a:spcBef>
              <a:spcAft>
                <a:spcPts val="0"/>
              </a:spcAft>
              <a:buNone/>
            </a:pPr>
            <a:r>
              <a:rPr lang="en-US" sz="2000" kern="0" dirty="0">
                <a:hlinkClick r:id="rId4"/>
              </a:rPr>
              <a:t>https://worldbank.org/foodpricesfornutrition</a:t>
            </a:r>
            <a:r>
              <a:rPr lang="en-US" sz="2000" kern="0" dirty="0"/>
              <a:t> </a:t>
            </a:r>
            <a:endParaRPr lang="en-US" sz="400" kern="0" dirty="0"/>
          </a:p>
          <a:p>
            <a:pPr marL="265655" indent="-265655">
              <a:spcBef>
                <a:spcPts val="600"/>
              </a:spcBef>
              <a:spcAft>
                <a:spcPts val="0"/>
              </a:spcAft>
            </a:pPr>
            <a:r>
              <a:rPr lang="en-US" sz="2800" kern="0" dirty="0">
                <a:latin typeface="+mn-lt"/>
              </a:rPr>
              <a:t>Policy engagement through FAO and other UN agencies via the SOFI reports:</a:t>
            </a:r>
          </a:p>
          <a:p>
            <a:pPr marL="400070" lvl="1" indent="0">
              <a:spcBef>
                <a:spcPts val="0"/>
              </a:spcBef>
              <a:spcAft>
                <a:spcPts val="0"/>
              </a:spcAft>
              <a:buNone/>
            </a:pPr>
            <a:r>
              <a:rPr lang="en-US" sz="2000" kern="0" dirty="0">
                <a:hlinkClick r:id="rId5"/>
              </a:rPr>
              <a:t>https://www.fao.org/publications/sofi</a:t>
            </a:r>
            <a:endParaRPr lang="en-US" sz="2000" kern="0" dirty="0"/>
          </a:p>
          <a:p>
            <a:pPr marL="400070" lvl="1" indent="0">
              <a:spcBef>
                <a:spcPts val="0"/>
              </a:spcBef>
              <a:spcAft>
                <a:spcPts val="0"/>
              </a:spcAft>
              <a:buNone/>
            </a:pPr>
            <a:endParaRPr lang="en-US" sz="400" kern="0" dirty="0"/>
          </a:p>
          <a:p>
            <a:pPr marL="400070" lvl="1" indent="0">
              <a:spcBef>
                <a:spcPts val="0"/>
              </a:spcBef>
              <a:spcAft>
                <a:spcPts val="0"/>
              </a:spcAft>
              <a:buNone/>
            </a:pPr>
            <a:endParaRPr lang="en-US" sz="400" kern="0" dirty="0"/>
          </a:p>
          <a:p>
            <a:pPr marL="265655" indent="-265655">
              <a:spcBef>
                <a:spcPts val="600"/>
              </a:spcBef>
              <a:spcAft>
                <a:spcPts val="0"/>
              </a:spcAft>
            </a:pPr>
            <a:r>
              <a:rPr lang="en-US" sz="2800" kern="0" dirty="0">
                <a:latin typeface="+mn-lt"/>
              </a:rPr>
              <a:t>Results are also disseminated on other platforms and dashboards: </a:t>
            </a:r>
            <a:endParaRPr lang="en-US" sz="2800" kern="0" dirty="0"/>
          </a:p>
          <a:p>
            <a:pPr marL="400070" lvl="1" indent="0">
              <a:spcBef>
                <a:spcPts val="0"/>
              </a:spcBef>
              <a:spcAft>
                <a:spcPts val="0"/>
              </a:spcAft>
              <a:buNone/>
            </a:pPr>
            <a:r>
              <a:rPr lang="en-US" sz="2000" kern="0" dirty="0"/>
              <a:t>Our World in Data: </a:t>
            </a:r>
            <a:r>
              <a:rPr lang="en-US" sz="2000" kern="0" dirty="0">
                <a:hlinkClick r:id="rId6"/>
              </a:rPr>
              <a:t>https://ourworldindata.org/food-prices</a:t>
            </a:r>
            <a:endParaRPr lang="en-US" sz="2000" kern="0" dirty="0"/>
          </a:p>
          <a:p>
            <a:pPr marL="400070" lvl="1" indent="0">
              <a:spcBef>
                <a:spcPts val="0"/>
              </a:spcBef>
              <a:spcAft>
                <a:spcPts val="0"/>
              </a:spcAft>
              <a:buNone/>
            </a:pPr>
            <a:r>
              <a:rPr lang="en-US" sz="2000" kern="0" dirty="0"/>
              <a:t>Food Systems Dashboard: </a:t>
            </a:r>
            <a:r>
              <a:rPr lang="en-US" sz="2000" kern="0" dirty="0">
                <a:hlinkClick r:id="rId7"/>
              </a:rPr>
              <a:t>https://www.foodsystemsdashboard.org/indicators/cost-of-a-healthy-diet-co-hd</a:t>
            </a:r>
            <a:endParaRPr lang="en-US" sz="2000" kern="0" dirty="0"/>
          </a:p>
          <a:p>
            <a:pPr marL="400070" lvl="1" indent="0">
              <a:spcBef>
                <a:spcPts val="0"/>
              </a:spcBef>
              <a:spcAft>
                <a:spcPts val="0"/>
              </a:spcAft>
              <a:buNone/>
            </a:pPr>
            <a:endParaRPr lang="en-US" sz="400" kern="0" dirty="0"/>
          </a:p>
          <a:p>
            <a:pPr marL="265655" indent="-265655">
              <a:spcBef>
                <a:spcPts val="600"/>
              </a:spcBef>
              <a:spcAft>
                <a:spcPts val="0"/>
              </a:spcAft>
            </a:pPr>
            <a:r>
              <a:rPr lang="en-US" sz="2800" kern="0" dirty="0">
                <a:latin typeface="+mn-lt"/>
              </a:rPr>
              <a:t>Research on retail prices offers </a:t>
            </a:r>
            <a:r>
              <a:rPr lang="en-US" sz="2800" i="1" kern="0" dirty="0">
                <a:latin typeface="+mn-lt"/>
              </a:rPr>
              <a:t>many </a:t>
            </a:r>
            <a:r>
              <a:rPr lang="en-US" sz="2800" kern="0" dirty="0">
                <a:latin typeface="+mn-lt"/>
              </a:rPr>
              <a:t>new opportunities!</a:t>
            </a:r>
            <a:endParaRPr lang="en-US" sz="2000" kern="0" dirty="0"/>
          </a:p>
          <a:p>
            <a:pPr marL="400070" lvl="1" indent="0">
              <a:spcBef>
                <a:spcPts val="0"/>
              </a:spcBef>
              <a:spcAft>
                <a:spcPts val="0"/>
              </a:spcAft>
              <a:buNone/>
            </a:pPr>
            <a:endParaRPr lang="en-US" sz="2000" kern="0" dirty="0"/>
          </a:p>
          <a:p>
            <a:pPr marL="400070" lvl="1" indent="0">
              <a:spcBef>
                <a:spcPts val="0"/>
              </a:spcBef>
              <a:spcAft>
                <a:spcPts val="0"/>
              </a:spcAft>
              <a:buNone/>
            </a:pPr>
            <a:endParaRPr lang="en-US" sz="2000" kern="0" dirty="0"/>
          </a:p>
        </p:txBody>
      </p:sp>
      <p:pic>
        <p:nvPicPr>
          <p:cNvPr id="2" name="Picture 1">
            <a:extLst>
              <a:ext uri="{FF2B5EF4-FFF2-40B4-BE49-F238E27FC236}">
                <a16:creationId xmlns:a16="http://schemas.microsoft.com/office/drawing/2014/main" id="{821E569A-13C0-5543-C839-EC843B3A6CE7}"/>
              </a:ext>
            </a:extLst>
          </p:cNvPr>
          <p:cNvPicPr>
            <a:picLocks noChangeAspect="1"/>
          </p:cNvPicPr>
          <p:nvPr/>
        </p:nvPicPr>
        <p:blipFill rotWithShape="1">
          <a:blip r:embed="rId8"/>
          <a:srcRect t="-1488" r="25492" b="1844"/>
          <a:stretch/>
        </p:blipFill>
        <p:spPr>
          <a:xfrm>
            <a:off x="7700790" y="79067"/>
            <a:ext cx="4440410" cy="1120173"/>
          </a:xfrm>
          <a:prstGeom prst="rect">
            <a:avLst/>
          </a:prstGeom>
        </p:spPr>
      </p:pic>
      <p:sp>
        <p:nvSpPr>
          <p:cNvPr id="3" name="Title 4">
            <a:extLst>
              <a:ext uri="{FF2B5EF4-FFF2-40B4-BE49-F238E27FC236}">
                <a16:creationId xmlns:a16="http://schemas.microsoft.com/office/drawing/2014/main" id="{57E76120-CFD5-5CD3-FD5C-8CC8596E1BDA}"/>
              </a:ext>
            </a:extLst>
          </p:cNvPr>
          <p:cNvSpPr txBox="1">
            <a:spLocks/>
          </p:cNvSpPr>
          <p:nvPr/>
        </p:nvSpPr>
        <p:spPr>
          <a:xfrm>
            <a:off x="276862" y="156244"/>
            <a:ext cx="7291726" cy="134856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Looking forward: </a:t>
            </a:r>
            <a:br>
              <a:rPr lang="en-US" sz="3600" b="1" kern="0" dirty="0">
                <a:solidFill>
                  <a:srgbClr val="3083A7"/>
                </a:solidFill>
                <a:latin typeface="+mn-lt"/>
              </a:rPr>
            </a:br>
            <a:r>
              <a:rPr lang="en-US" sz="3600" b="1" kern="0" dirty="0">
                <a:solidFill>
                  <a:srgbClr val="3083A7"/>
                </a:solidFill>
                <a:latin typeface="+mn-lt"/>
              </a:rPr>
              <a:t>What role for least-cost diets for policy monitoring and analysis</a:t>
            </a:r>
            <a:endParaRPr lang="en-US" sz="3200" kern="0" dirty="0">
              <a:solidFill>
                <a:srgbClr val="3083A7"/>
              </a:solidFill>
              <a:latin typeface="+mn-lt"/>
            </a:endParaRPr>
          </a:p>
        </p:txBody>
      </p:sp>
    </p:spTree>
    <p:custDataLst>
      <p:tags r:id="rId1"/>
    </p:custDataLst>
    <p:extLst>
      <p:ext uri="{BB962C8B-B14F-4D97-AF65-F5344CB8AC3E}">
        <p14:creationId xmlns:p14="http://schemas.microsoft.com/office/powerpoint/2010/main" val="3054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969696"/>
                                      </p:to>
                                    </p:animClr>
                                  </p:sub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4" end="4"/>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7" end="7"/>
                                            </p:txEl>
                                          </p:spTgt>
                                        </p:tgtEl>
                                        <p:attrNameLst>
                                          <p:attrName>ppt_c</p:attrName>
                                        </p:attrNameLst>
                                      </p:cBhvr>
                                      <p:to>
                                        <a:srgbClr val="969696"/>
                                      </p:to>
                                    </p:animClr>
                                  </p:subTnLst>
                                </p:cTn>
                              </p:par>
                              <p:par>
                                <p:cTn id="21" presetID="1" presetClass="entr" presetSubtype="0" fill="hold"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8" end="8"/>
                                            </p:txEl>
                                          </p:spTgt>
                                        </p:tgtEl>
                                        <p:attrNameLst>
                                          <p:attrName>ppt_c</p:attrName>
                                        </p:attrNameLst>
                                      </p:cBhvr>
                                      <p:to>
                                        <a:srgbClr val="969696"/>
                                      </p:to>
                                    </p:animClr>
                                  </p:sub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9" end="9"/>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18">
            <a:extLst>
              <a:ext uri="{FF2B5EF4-FFF2-40B4-BE49-F238E27FC236}">
                <a16:creationId xmlns:a16="http://schemas.microsoft.com/office/drawing/2014/main" id="{A001F418-6A32-464E-9F8A-AD416A5982BE}"/>
              </a:ext>
            </a:extLst>
          </p:cNvPr>
          <p:cNvSpPr>
            <a:spLocks noChangeArrowheads="1"/>
          </p:cNvSpPr>
          <p:nvPr/>
        </p:nvSpPr>
        <p:spPr bwMode="auto">
          <a:xfrm>
            <a:off x="394059" y="1977546"/>
            <a:ext cx="1122030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latin typeface="Arial"/>
                <a:cs typeface="Arial"/>
              </a:rPr>
              <a:t>The Food Prices for Nutrition project (</a:t>
            </a:r>
            <a:r>
              <a:rPr lang="en-US" altLang="en-US" sz="1600" dirty="0">
                <a:latin typeface="Arial"/>
                <a:cs typeface="Arial"/>
                <a:hlinkClick r:id="rId3"/>
              </a:rPr>
              <a:t>https://sites.tufts.edu/foodpricesfornutrition</a:t>
            </a:r>
            <a:r>
              <a:rPr lang="en-US" altLang="en-US" sz="1600" dirty="0">
                <a:latin typeface="Arial"/>
                <a:cs typeface="Arial"/>
              </a:rPr>
              <a:t>) is conducted at </a:t>
            </a:r>
            <a:r>
              <a:rPr lang="en-US" altLang="en-US" sz="1600" b="1" dirty="0">
                <a:latin typeface="Arial"/>
                <a:cs typeface="Arial"/>
              </a:rPr>
              <a:t>Tufts University</a:t>
            </a:r>
            <a:r>
              <a:rPr lang="en-US" altLang="en-US" sz="1600" dirty="0">
                <a:latin typeface="Arial"/>
                <a:cs typeface="Arial"/>
              </a:rPr>
              <a:t> </a:t>
            </a:r>
            <a:r>
              <a:rPr lang="en-US" sz="1600" dirty="0">
                <a:latin typeface="Arial"/>
                <a:cs typeface="Arial"/>
              </a:rPr>
              <a:t>jointly with </a:t>
            </a:r>
            <a:r>
              <a:rPr lang="en-US" sz="1600" b="1" dirty="0">
                <a:latin typeface="Arial"/>
                <a:cs typeface="Arial"/>
              </a:rPr>
              <a:t>Anna Herforth</a:t>
            </a:r>
            <a:r>
              <a:rPr lang="en-US" sz="1600" dirty="0">
                <a:latin typeface="Arial"/>
                <a:cs typeface="Arial"/>
              </a:rPr>
              <a:t>, and with </a:t>
            </a:r>
            <a:r>
              <a:rPr lang="en-US" sz="1600" b="1" dirty="0">
                <a:latin typeface="Arial"/>
                <a:cs typeface="Arial"/>
              </a:rPr>
              <a:t>IFPRI </a:t>
            </a:r>
            <a:r>
              <a:rPr lang="en-US" sz="1600" dirty="0">
                <a:latin typeface="Arial"/>
                <a:cs typeface="Arial"/>
              </a:rPr>
              <a:t>(led by </a:t>
            </a:r>
            <a:r>
              <a:rPr lang="en-US" sz="1600" b="1" dirty="0">
                <a:latin typeface="Arial"/>
                <a:cs typeface="Arial"/>
              </a:rPr>
              <a:t>Derek Headey</a:t>
            </a:r>
            <a:r>
              <a:rPr lang="en-US" sz="1600" dirty="0">
                <a:latin typeface="Arial"/>
                <a:cs typeface="Arial"/>
              </a:rPr>
              <a:t>) and the </a:t>
            </a:r>
            <a:r>
              <a:rPr lang="en-US" sz="1600" b="1" dirty="0">
                <a:latin typeface="Arial"/>
                <a:cs typeface="Arial"/>
              </a:rPr>
              <a:t>World Bank </a:t>
            </a:r>
            <a:r>
              <a:rPr lang="en-US" sz="1600" dirty="0">
                <a:latin typeface="Arial"/>
                <a:cs typeface="Arial"/>
              </a:rPr>
              <a:t>(led by </a:t>
            </a:r>
            <a:r>
              <a:rPr lang="en-US" sz="1600" b="1" dirty="0">
                <a:latin typeface="Arial"/>
                <a:cs typeface="Arial"/>
              </a:rPr>
              <a:t>Nada Hamadeh, </a:t>
            </a:r>
            <a:r>
              <a:rPr lang="en-US" sz="1600" dirty="0">
                <a:latin typeface="Arial"/>
                <a:cs typeface="Arial"/>
              </a:rPr>
              <a:t>with </a:t>
            </a:r>
            <a:r>
              <a:rPr lang="en-US" sz="1600" b="1" dirty="0">
                <a:latin typeface="Arial"/>
                <a:cs typeface="Arial"/>
              </a:rPr>
              <a:t>Yan Bai </a:t>
            </a:r>
            <a:r>
              <a:rPr lang="en-US" sz="1600" dirty="0">
                <a:latin typeface="Arial"/>
                <a:cs typeface="Arial"/>
              </a:rPr>
              <a:t>and </a:t>
            </a:r>
            <a:r>
              <a:rPr lang="en-US" sz="1600" b="1" dirty="0">
                <a:latin typeface="Arial"/>
                <a:cs typeface="Arial"/>
              </a:rPr>
              <a:t>Marko Rissanen</a:t>
            </a:r>
            <a:r>
              <a:rPr lang="en-US" sz="1600" dirty="0">
                <a:latin typeface="Arial"/>
                <a:cs typeface="Arial"/>
              </a:rPr>
              <a:t>), with numerous Tufts students and staff including </a:t>
            </a:r>
            <a:r>
              <a:rPr lang="en-US" sz="1600" b="1" dirty="0">
                <a:latin typeface="Arial"/>
                <a:cs typeface="Arial"/>
              </a:rPr>
              <a:t>Robel Alemu</a:t>
            </a:r>
            <a:r>
              <a:rPr lang="en-US" sz="1600" dirty="0">
                <a:latin typeface="Arial"/>
                <a:cs typeface="Arial"/>
              </a:rPr>
              <a:t>, </a:t>
            </a:r>
            <a:r>
              <a:rPr lang="en-US" sz="1600" b="1" dirty="0">
                <a:latin typeface="Arial"/>
                <a:cs typeface="Arial"/>
              </a:rPr>
              <a:t>Leah Costlow, Rachel Gilbert, Elena Martinez</a:t>
            </a:r>
            <a:r>
              <a:rPr lang="en-US" sz="1600" dirty="0">
                <a:latin typeface="Arial"/>
                <a:cs typeface="Arial"/>
              </a:rPr>
              <a:t>, </a:t>
            </a:r>
            <a:r>
              <a:rPr lang="en-US" sz="1600" b="1" dirty="0">
                <a:latin typeface="Arial"/>
                <a:cs typeface="Arial"/>
              </a:rPr>
              <a:t>Julia Matteson,</a:t>
            </a:r>
            <a:r>
              <a:rPr lang="en-US" sz="1600" dirty="0">
                <a:latin typeface="Arial"/>
                <a:cs typeface="Arial"/>
              </a:rPr>
              <a:t> </a:t>
            </a:r>
            <a:r>
              <a:rPr lang="en-US" sz="1600" b="1" dirty="0">
                <a:latin typeface="Arial"/>
                <a:cs typeface="Arial"/>
              </a:rPr>
              <a:t>Kate Schneider, Kristina </a:t>
            </a:r>
            <a:r>
              <a:rPr lang="fi-FI" sz="1600" b="1" dirty="0">
                <a:latin typeface="Arial"/>
                <a:cs typeface="Arial"/>
              </a:rPr>
              <a:t>Sokourenko,</a:t>
            </a:r>
            <a:r>
              <a:rPr lang="en-US" sz="1600" b="1" dirty="0">
                <a:latin typeface="Arial"/>
                <a:cs typeface="Arial"/>
              </a:rPr>
              <a:t> Aishwarya Venkat, Jessica Wallingford, </a:t>
            </a:r>
            <a:r>
              <a:rPr lang="en-US" sz="1600" dirty="0">
                <a:latin typeface="Arial"/>
                <a:cs typeface="Arial"/>
              </a:rPr>
              <a:t>and faculty collaborators </a:t>
            </a:r>
            <a:r>
              <a:rPr lang="en-US" sz="1600" b="1" dirty="0">
                <a:latin typeface="Arial"/>
                <a:cs typeface="Arial"/>
              </a:rPr>
              <a:t>Steve Block</a:t>
            </a:r>
            <a:r>
              <a:rPr lang="en-US" sz="1600" dirty="0">
                <a:latin typeface="Arial"/>
                <a:cs typeface="Arial"/>
              </a:rPr>
              <a:t>, </a:t>
            </a:r>
            <a:r>
              <a:rPr lang="en-US" sz="1600" b="1" dirty="0">
                <a:latin typeface="Arial"/>
                <a:cs typeface="Arial"/>
              </a:rPr>
              <a:t>Shibani Ghosh</a:t>
            </a:r>
            <a:r>
              <a:rPr lang="en-US" sz="1600" dirty="0">
                <a:latin typeface="Arial"/>
                <a:cs typeface="Arial"/>
              </a:rPr>
              <a:t>, </a:t>
            </a:r>
            <a:r>
              <a:rPr lang="en-US" sz="1600" b="1" dirty="0">
                <a:latin typeface="Arial"/>
                <a:cs typeface="Arial"/>
              </a:rPr>
              <a:t>Elena Naumova </a:t>
            </a:r>
            <a:r>
              <a:rPr lang="en-US" sz="1600" dirty="0">
                <a:latin typeface="Arial"/>
                <a:cs typeface="Arial"/>
              </a:rPr>
              <a:t>and</a:t>
            </a:r>
            <a:r>
              <a:rPr lang="en-US" sz="1600" b="1" dirty="0">
                <a:latin typeface="Arial"/>
                <a:cs typeface="Arial"/>
              </a:rPr>
              <a:t> Patrick Webb. </a:t>
            </a:r>
            <a:r>
              <a:rPr lang="en-US" sz="1600" dirty="0">
                <a:latin typeface="Arial"/>
                <a:cs typeface="Arial"/>
              </a:rPr>
              <a:t> In-country studies have been led by </a:t>
            </a:r>
            <a:r>
              <a:rPr lang="en-US" sz="1600" b="1" dirty="0" err="1">
                <a:latin typeface="Arial"/>
                <a:cs typeface="Arial"/>
              </a:rPr>
              <a:t>Olutayo</a:t>
            </a:r>
            <a:r>
              <a:rPr lang="en-US" sz="1600" b="1" dirty="0">
                <a:latin typeface="Arial"/>
                <a:cs typeface="Arial"/>
              </a:rPr>
              <a:t> Adeyemi </a:t>
            </a:r>
            <a:r>
              <a:rPr lang="en-US" sz="1600" dirty="0">
                <a:latin typeface="Arial"/>
                <a:cs typeface="Arial"/>
              </a:rPr>
              <a:t>and </a:t>
            </a:r>
            <a:r>
              <a:rPr lang="en-US" sz="1600" b="1" dirty="0">
                <a:latin typeface="Arial"/>
                <a:cs typeface="Arial"/>
              </a:rPr>
              <a:t>Adeyinka </a:t>
            </a:r>
            <a:r>
              <a:rPr lang="en-US" sz="1600" b="1" dirty="0" err="1">
                <a:latin typeface="Arial"/>
                <a:cs typeface="Arial"/>
              </a:rPr>
              <a:t>Onabolu</a:t>
            </a:r>
            <a:r>
              <a:rPr lang="en-US" sz="1600" dirty="0">
                <a:latin typeface="Arial"/>
                <a:cs typeface="Arial"/>
              </a:rPr>
              <a:t> (FMARD and GAIN, Nigeria), </a:t>
            </a:r>
            <a:r>
              <a:rPr lang="en-US" sz="1600" b="1" dirty="0">
                <a:latin typeface="Arial"/>
                <a:cs typeface="Arial"/>
              </a:rPr>
              <a:t>Ajmal Jahangeer </a:t>
            </a:r>
            <a:r>
              <a:rPr lang="en-US" sz="1600" dirty="0">
                <a:latin typeface="Arial"/>
                <a:cs typeface="Arial"/>
              </a:rPr>
              <a:t>(FAO Pakistan), </a:t>
            </a:r>
            <a:r>
              <a:rPr lang="en-US" sz="1600" b="1" dirty="0" err="1">
                <a:latin typeface="Arial"/>
                <a:cs typeface="Arial"/>
              </a:rPr>
              <a:t>Stevier</a:t>
            </a:r>
            <a:r>
              <a:rPr lang="en-US" sz="1600" b="1" dirty="0">
                <a:latin typeface="Arial"/>
                <a:cs typeface="Arial"/>
              </a:rPr>
              <a:t> </a:t>
            </a:r>
            <a:r>
              <a:rPr lang="en-US" sz="1600" b="1" dirty="0" err="1">
                <a:latin typeface="Arial"/>
                <a:cs typeface="Arial"/>
              </a:rPr>
              <a:t>Kaiyatsa</a:t>
            </a:r>
            <a:r>
              <a:rPr lang="en-US" sz="1600" b="1" dirty="0">
                <a:latin typeface="Arial"/>
                <a:cs typeface="Arial"/>
              </a:rPr>
              <a:t> </a:t>
            </a:r>
            <a:r>
              <a:rPr lang="en-US" sz="1600" dirty="0">
                <a:latin typeface="Arial"/>
                <a:cs typeface="Arial"/>
              </a:rPr>
              <a:t>(Ministry of Finance, Malawi), </a:t>
            </a:r>
            <a:r>
              <a:rPr lang="en-US" sz="1600" b="1" dirty="0">
                <a:latin typeface="Arial"/>
                <a:cs typeface="Arial"/>
              </a:rPr>
              <a:t>Fulgence Mishili </a:t>
            </a:r>
            <a:r>
              <a:rPr lang="en-US" sz="1600" dirty="0">
                <a:latin typeface="Arial"/>
                <a:cs typeface="Arial"/>
              </a:rPr>
              <a:t>(Sokoine University, Tanzania), </a:t>
            </a:r>
            <a:r>
              <a:rPr lang="en-US" sz="1600" b="1" dirty="0">
                <a:latin typeface="Arial"/>
                <a:cs typeface="Arial"/>
              </a:rPr>
              <a:t>Daniel Sarpong </a:t>
            </a:r>
            <a:r>
              <a:rPr lang="en-US" sz="1600" dirty="0">
                <a:latin typeface="Arial"/>
                <a:cs typeface="Arial"/>
              </a:rPr>
              <a:t>(University of Ghana), </a:t>
            </a:r>
            <a:r>
              <a:rPr lang="en-US" sz="1600" b="1" dirty="0">
                <a:latin typeface="Arial"/>
                <a:cs typeface="Arial"/>
              </a:rPr>
              <a:t>Fantu Bachewe </a:t>
            </a:r>
            <a:r>
              <a:rPr lang="en-US" sz="1600" dirty="0">
                <a:latin typeface="Arial"/>
                <a:cs typeface="Arial"/>
              </a:rPr>
              <a:t>(IFPRI-Addis) and </a:t>
            </a:r>
            <a:r>
              <a:rPr lang="en-US" sz="1600" b="1" dirty="0">
                <a:latin typeface="Arial"/>
                <a:cs typeface="Arial"/>
              </a:rPr>
              <a:t>Kalyani Ragunathan </a:t>
            </a:r>
            <a:r>
              <a:rPr lang="en-US" sz="1600" dirty="0">
                <a:latin typeface="Arial"/>
                <a:cs typeface="Arial"/>
              </a:rPr>
              <a:t>(IFPRI-Delhi) among others.</a:t>
            </a:r>
            <a:endParaRPr lang="en-US" altLang="en-US" sz="1600" b="1" dirty="0">
              <a:latin typeface="Arial"/>
              <a:cs typeface="Arial"/>
            </a:endParaRPr>
          </a:p>
        </p:txBody>
      </p:sp>
      <p:pic>
        <p:nvPicPr>
          <p:cNvPr id="5" name="Picture 4">
            <a:extLst>
              <a:ext uri="{FF2B5EF4-FFF2-40B4-BE49-F238E27FC236}">
                <a16:creationId xmlns:a16="http://schemas.microsoft.com/office/drawing/2014/main" id="{42EBD727-0E62-4A9E-B045-803164C655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119"/>
          <a:stretch/>
        </p:blipFill>
        <p:spPr>
          <a:xfrm>
            <a:off x="3754925" y="5794958"/>
            <a:ext cx="2628603" cy="550364"/>
          </a:xfrm>
          <a:prstGeom prst="rect">
            <a:avLst/>
          </a:prstGeom>
        </p:spPr>
      </p:pic>
      <p:pic>
        <p:nvPicPr>
          <p:cNvPr id="7" name="Picture 6">
            <a:extLst>
              <a:ext uri="{FF2B5EF4-FFF2-40B4-BE49-F238E27FC236}">
                <a16:creationId xmlns:a16="http://schemas.microsoft.com/office/drawing/2014/main" id="{7F28A8B0-C0D4-40D1-B0E5-C25BBB1AC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8400" y="258315"/>
            <a:ext cx="1666769" cy="933391"/>
          </a:xfrm>
          <a:prstGeom prst="rect">
            <a:avLst/>
          </a:prstGeom>
        </p:spPr>
      </p:pic>
      <p:pic>
        <p:nvPicPr>
          <p:cNvPr id="11" name="Picture 12">
            <a:extLst>
              <a:ext uri="{FF2B5EF4-FFF2-40B4-BE49-F238E27FC236}">
                <a16:creationId xmlns:a16="http://schemas.microsoft.com/office/drawing/2014/main" id="{49A6EAF2-1F15-4D63-A259-13B42FC0C6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54" b="4890"/>
          <a:stretch/>
        </p:blipFill>
        <p:spPr bwMode="auto">
          <a:xfrm>
            <a:off x="645865" y="4022393"/>
            <a:ext cx="2856927" cy="222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6899994-201D-4D6D-A3E1-BC29B45ECC3A}"/>
              </a:ext>
            </a:extLst>
          </p:cNvPr>
          <p:cNvSpPr/>
          <p:nvPr/>
        </p:nvSpPr>
        <p:spPr>
          <a:xfrm>
            <a:off x="632672" y="6245405"/>
            <a:ext cx="2667000" cy="441339"/>
          </a:xfrm>
          <a:prstGeom prst="rect">
            <a:avLst/>
          </a:prstGeom>
        </p:spPr>
        <p:txBody>
          <a:bodyPr wrap="square">
            <a:spAutoFit/>
          </a:bodyPr>
          <a:lstStyle/>
          <a:p>
            <a:pPr>
              <a:lnSpc>
                <a:spcPct val="80000"/>
              </a:lnSpc>
            </a:pPr>
            <a:r>
              <a:rPr lang="en-US" sz="1400" dirty="0">
                <a:solidFill>
                  <a:srgbClr val="543210"/>
                </a:solidFill>
              </a:rPr>
              <a:t>Photo by Anna Herforth</a:t>
            </a:r>
          </a:p>
          <a:p>
            <a:pPr>
              <a:lnSpc>
                <a:spcPct val="80000"/>
              </a:lnSpc>
            </a:pPr>
            <a:r>
              <a:rPr lang="en-US" sz="1400" dirty="0">
                <a:solidFill>
                  <a:srgbClr val="543210"/>
                </a:solidFill>
              </a:rPr>
              <a:t>at </a:t>
            </a:r>
            <a:r>
              <a:rPr lang="en-US" sz="1400" dirty="0" err="1">
                <a:solidFill>
                  <a:srgbClr val="543210"/>
                </a:solidFill>
              </a:rPr>
              <a:t>Agbogbloshi</a:t>
            </a:r>
            <a:r>
              <a:rPr lang="en-US" sz="1400" dirty="0">
                <a:solidFill>
                  <a:srgbClr val="543210"/>
                </a:solidFill>
              </a:rPr>
              <a:t> market, Ghana</a:t>
            </a:r>
          </a:p>
        </p:txBody>
      </p:sp>
      <p:pic>
        <p:nvPicPr>
          <p:cNvPr id="18" name="Picture 17" descr="Text&#10;&#10;Description automatically generated">
            <a:extLst>
              <a:ext uri="{FF2B5EF4-FFF2-40B4-BE49-F238E27FC236}">
                <a16:creationId xmlns:a16="http://schemas.microsoft.com/office/drawing/2014/main" id="{32C0A32F-25DA-4A88-8E6B-9644DEE26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2400" y="424018"/>
            <a:ext cx="3217909" cy="672835"/>
          </a:xfrm>
          <a:prstGeom prst="rect">
            <a:avLst/>
          </a:prstGeom>
        </p:spPr>
      </p:pic>
      <p:pic>
        <p:nvPicPr>
          <p:cNvPr id="30" name="Picture 29" descr="Text, logo&#10;&#10;Description automatically generated">
            <a:extLst>
              <a:ext uri="{FF2B5EF4-FFF2-40B4-BE49-F238E27FC236}">
                <a16:creationId xmlns:a16="http://schemas.microsoft.com/office/drawing/2014/main" id="{41DD4E78-A0B2-44F1-8330-7FC8A35379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7354" y="475451"/>
            <a:ext cx="1834361" cy="546100"/>
          </a:xfrm>
          <a:prstGeom prst="rect">
            <a:avLst/>
          </a:prstGeom>
        </p:spPr>
      </p:pic>
      <p:pic>
        <p:nvPicPr>
          <p:cNvPr id="54272" name="Picture 54271" descr="A picture containing graphical user interface&#10;&#10;Description automatically generated">
            <a:extLst>
              <a:ext uri="{FF2B5EF4-FFF2-40B4-BE49-F238E27FC236}">
                <a16:creationId xmlns:a16="http://schemas.microsoft.com/office/drawing/2014/main" id="{9260E523-E334-446C-8A2B-AAC0CACF7F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5206" y="5663130"/>
            <a:ext cx="2147732" cy="738283"/>
          </a:xfrm>
          <a:prstGeom prst="rect">
            <a:avLst/>
          </a:prstGeom>
        </p:spPr>
      </p:pic>
      <p:sp>
        <p:nvSpPr>
          <p:cNvPr id="43" name="Rectangle 18">
            <a:extLst>
              <a:ext uri="{FF2B5EF4-FFF2-40B4-BE49-F238E27FC236}">
                <a16:creationId xmlns:a16="http://schemas.microsoft.com/office/drawing/2014/main" id="{CA1E696A-B3E0-492A-BDA4-5382ECE6E583}"/>
              </a:ext>
            </a:extLst>
          </p:cNvPr>
          <p:cNvSpPr>
            <a:spLocks noChangeArrowheads="1"/>
          </p:cNvSpPr>
          <p:nvPr/>
        </p:nvSpPr>
        <p:spPr bwMode="auto">
          <a:xfrm>
            <a:off x="3797098" y="4195957"/>
            <a:ext cx="545806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We thank the many price collectors and contributors to other databases on which we rely and are grateful for funding to the Bill &amp; Melinda Gates Foundation and UKAid, as well as complementary funding from FAO and USAID through the Feed the Future Nutrition Innovation Lab.</a:t>
            </a:r>
            <a:endParaRPr lang="en-US" altLang="en-US" sz="1600" b="1" dirty="0"/>
          </a:p>
        </p:txBody>
      </p:sp>
      <p:sp>
        <p:nvSpPr>
          <p:cNvPr id="44" name="Title 4">
            <a:extLst>
              <a:ext uri="{FF2B5EF4-FFF2-40B4-BE49-F238E27FC236}">
                <a16:creationId xmlns:a16="http://schemas.microsoft.com/office/drawing/2014/main" id="{B6B704C4-5302-46EF-98A7-AFA6D89D9BED}"/>
              </a:ext>
            </a:extLst>
          </p:cNvPr>
          <p:cNvSpPr txBox="1">
            <a:spLocks/>
          </p:cNvSpPr>
          <p:nvPr/>
        </p:nvSpPr>
        <p:spPr>
          <a:xfrm>
            <a:off x="4368800" y="1443986"/>
            <a:ext cx="2974128" cy="47014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4000" b="1" kern="0">
                <a:solidFill>
                  <a:srgbClr val="3083A7"/>
                </a:solidFill>
                <a:latin typeface="+mn-lt"/>
              </a:rPr>
              <a:t>Thank you!</a:t>
            </a:r>
            <a:endParaRPr lang="en-US" sz="3600" kern="0">
              <a:solidFill>
                <a:srgbClr val="3083A7"/>
              </a:solidFill>
              <a:latin typeface="+mn-lt"/>
            </a:endParaRPr>
          </a:p>
        </p:txBody>
      </p:sp>
      <p:grpSp>
        <p:nvGrpSpPr>
          <p:cNvPr id="15" name="Group 14">
            <a:extLst>
              <a:ext uri="{FF2B5EF4-FFF2-40B4-BE49-F238E27FC236}">
                <a16:creationId xmlns:a16="http://schemas.microsoft.com/office/drawing/2014/main" id="{DBE4EA4C-A070-4D4E-AE4B-ACD802E151F9}"/>
              </a:ext>
            </a:extLst>
          </p:cNvPr>
          <p:cNvGrpSpPr/>
          <p:nvPr/>
        </p:nvGrpSpPr>
        <p:grpSpPr>
          <a:xfrm>
            <a:off x="325832" y="233941"/>
            <a:ext cx="3429805" cy="1136879"/>
            <a:chOff x="254406" y="299343"/>
            <a:chExt cx="6904795" cy="2085790"/>
          </a:xfrm>
        </p:grpSpPr>
        <p:pic>
          <p:nvPicPr>
            <p:cNvPr id="16" name="Picture 15" descr="A picture containing text&#10;&#10;Description automatically generated">
              <a:extLst>
                <a:ext uri="{FF2B5EF4-FFF2-40B4-BE49-F238E27FC236}">
                  <a16:creationId xmlns:a16="http://schemas.microsoft.com/office/drawing/2014/main" id="{5E5D8013-F61D-48C7-9D60-888261B40BE7}"/>
                </a:ext>
              </a:extLst>
            </p:cNvPr>
            <p:cNvPicPr>
              <a:picLocks noChangeAspect="1"/>
            </p:cNvPicPr>
            <p:nvPr/>
          </p:nvPicPr>
          <p:blipFill rotWithShape="1">
            <a:blip r:embed="rId10"/>
            <a:srcRect r="11581"/>
            <a:stretch/>
          </p:blipFill>
          <p:spPr>
            <a:xfrm>
              <a:off x="391759" y="299343"/>
              <a:ext cx="6474422" cy="1734506"/>
            </a:xfrm>
            <a:prstGeom prst="rect">
              <a:avLst/>
            </a:prstGeom>
          </p:spPr>
        </p:pic>
        <p:sp>
          <p:nvSpPr>
            <p:cNvPr id="17" name="TextBox 16">
              <a:extLst>
                <a:ext uri="{FF2B5EF4-FFF2-40B4-BE49-F238E27FC236}">
                  <a16:creationId xmlns:a16="http://schemas.microsoft.com/office/drawing/2014/main" id="{6CEB2491-0D5B-4E5F-BD90-F7E290A38080}"/>
                </a:ext>
              </a:extLst>
            </p:cNvPr>
            <p:cNvSpPr txBox="1"/>
            <p:nvPr/>
          </p:nvSpPr>
          <p:spPr>
            <a:xfrm>
              <a:off x="254406" y="1820466"/>
              <a:ext cx="6904795" cy="564667"/>
            </a:xfrm>
            <a:prstGeom prst="rect">
              <a:avLst/>
            </a:prstGeom>
            <a:noFill/>
          </p:spPr>
          <p:txBody>
            <a:bodyPr wrap="square">
              <a:spAutoFit/>
            </a:bodyPr>
            <a:lstStyle/>
            <a:p>
              <a:r>
                <a:rPr lang="en-US" sz="1400">
                  <a:solidFill>
                    <a:srgbClr val="3083A7"/>
                  </a:solidFill>
                  <a:latin typeface="+mj-lt"/>
                </a:rPr>
                <a:t>https://sites.tufts.edu/foodpricesfornutrition</a:t>
              </a:r>
            </a:p>
          </p:txBody>
        </p:sp>
      </p:grpSp>
      <p:pic>
        <p:nvPicPr>
          <p:cNvPr id="19" name="Graphic 18">
            <a:extLst>
              <a:ext uri="{FF2B5EF4-FFF2-40B4-BE49-F238E27FC236}">
                <a16:creationId xmlns:a16="http://schemas.microsoft.com/office/drawing/2014/main" id="{67BE7C22-7347-4D2B-ACD4-94FAE8F1A4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48684" y="5794958"/>
            <a:ext cx="3217909" cy="554602"/>
          </a:xfrm>
          <a:prstGeom prst="rect">
            <a:avLst/>
          </a:prstGeom>
        </p:spPr>
      </p:pic>
      <p:pic>
        <p:nvPicPr>
          <p:cNvPr id="2" name="Picture 2" descr="A picture containing text, sign&#10;&#10;Description automatically generated">
            <a:extLst>
              <a:ext uri="{FF2B5EF4-FFF2-40B4-BE49-F238E27FC236}">
                <a16:creationId xmlns:a16="http://schemas.microsoft.com/office/drawing/2014/main" id="{1F49EEA3-D7FB-3CFE-2994-16550FF3DFF9}"/>
              </a:ext>
            </a:extLst>
          </p:cNvPr>
          <p:cNvPicPr>
            <a:picLocks noChangeAspect="1"/>
          </p:cNvPicPr>
          <p:nvPr/>
        </p:nvPicPr>
        <p:blipFill>
          <a:blip r:embed="rId13"/>
          <a:stretch>
            <a:fillRect/>
          </a:stretch>
        </p:blipFill>
        <p:spPr>
          <a:xfrm>
            <a:off x="10963519" y="4823721"/>
            <a:ext cx="900399" cy="844714"/>
          </a:xfrm>
          <a:prstGeom prst="rect">
            <a:avLst/>
          </a:prstGeom>
        </p:spPr>
      </p:pic>
    </p:spTree>
    <p:extLst>
      <p:ext uri="{BB962C8B-B14F-4D97-AF65-F5344CB8AC3E}">
        <p14:creationId xmlns:p14="http://schemas.microsoft.com/office/powerpoint/2010/main" val="359669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87B48446-6040-4EEB-9099-909DE8DB05A0}"/>
              </a:ext>
            </a:extLst>
          </p:cNvPr>
          <p:cNvSpPr txBox="1">
            <a:spLocks/>
          </p:cNvSpPr>
          <p:nvPr/>
        </p:nvSpPr>
        <p:spPr>
          <a:xfrm>
            <a:off x="153565" y="337972"/>
            <a:ext cx="7642897" cy="6847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Starting points for today’s discussion</a:t>
            </a:r>
          </a:p>
        </p:txBody>
      </p:sp>
      <p:graphicFrame>
        <p:nvGraphicFramePr>
          <p:cNvPr id="3" name="Chart 2">
            <a:extLst>
              <a:ext uri="{FF2B5EF4-FFF2-40B4-BE49-F238E27FC236}">
                <a16:creationId xmlns:a16="http://schemas.microsoft.com/office/drawing/2014/main" id="{862F5D94-CC41-401A-ABCC-5F21B5F45CC3}"/>
              </a:ext>
            </a:extLst>
          </p:cNvPr>
          <p:cNvGraphicFramePr>
            <a:graphicFrameLocks/>
          </p:cNvGraphicFramePr>
          <p:nvPr>
            <p:extLst>
              <p:ext uri="{D42A27DB-BD31-4B8C-83A1-F6EECF244321}">
                <p14:modId xmlns:p14="http://schemas.microsoft.com/office/powerpoint/2010/main" val="2062359573"/>
              </p:ext>
            </p:extLst>
          </p:nvPr>
        </p:nvGraphicFramePr>
        <p:xfrm>
          <a:off x="921668" y="1268821"/>
          <a:ext cx="9915525" cy="487203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5">
            <a:extLst>
              <a:ext uri="{FF2B5EF4-FFF2-40B4-BE49-F238E27FC236}">
                <a16:creationId xmlns:a16="http://schemas.microsoft.com/office/drawing/2014/main" id="{888EFEA9-5CF1-E107-5AC6-B1065EA08985}"/>
              </a:ext>
            </a:extLst>
          </p:cNvPr>
          <p:cNvSpPr txBox="1">
            <a:spLocks/>
          </p:cNvSpPr>
          <p:nvPr/>
        </p:nvSpPr>
        <p:spPr bwMode="auto">
          <a:xfrm>
            <a:off x="331451" y="780434"/>
            <a:ext cx="11529098"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2</a:t>
            </a:r>
            <a:r>
              <a:rPr lang="en-US" sz="2400" b="1" kern="0" dirty="0">
                <a:solidFill>
                  <a:prstClr val="black"/>
                </a:solidFill>
                <a:latin typeface="Calibri" panose="020F0502020204030204"/>
                <a:cs typeface="+mn-cs"/>
              </a:rPr>
              <a:t>. Least-cost diets provide a useful food price index for the health production function</a:t>
            </a:r>
            <a:endParaRPr lang="en-US" sz="2000" kern="0" dirty="0"/>
          </a:p>
        </p:txBody>
      </p:sp>
      <p:sp>
        <p:nvSpPr>
          <p:cNvPr id="9" name="TextBox 8">
            <a:extLst>
              <a:ext uri="{FF2B5EF4-FFF2-40B4-BE49-F238E27FC236}">
                <a16:creationId xmlns:a16="http://schemas.microsoft.com/office/drawing/2014/main" id="{482CDBC9-4742-EE82-0E99-B9F5F0672F4A}"/>
              </a:ext>
            </a:extLst>
          </p:cNvPr>
          <p:cNvSpPr txBox="1"/>
          <p:nvPr/>
        </p:nvSpPr>
        <p:spPr>
          <a:xfrm>
            <a:off x="263983" y="6196862"/>
            <a:ext cx="11664033" cy="646331"/>
          </a:xfrm>
          <a:prstGeom prst="rect">
            <a:avLst/>
          </a:prstGeom>
          <a:noFill/>
        </p:spPr>
        <p:txBody>
          <a:bodyPr wrap="square">
            <a:spAutoFit/>
          </a:bodyPr>
          <a:lstStyle/>
          <a:p>
            <a:r>
              <a:rPr lang="en-US" sz="1200" dirty="0"/>
              <a:t>Diet cost data are from FAO and the Food Prices for Nutrition project, using item prices reported by national statistical organizations through the International Comparison Program (ICP), downloaded from </a:t>
            </a:r>
            <a:r>
              <a:rPr lang="en-US" sz="1200" dirty="0">
                <a:hlinkClick r:id="rId4"/>
              </a:rPr>
              <a:t>https://databank.worldbank.org/source/food-prices-for-nutrition</a:t>
            </a:r>
            <a:r>
              <a:rPr lang="en-US" sz="1200" dirty="0"/>
              <a:t>, and national income (GNI) is from the World Development Indicators </a:t>
            </a:r>
            <a:r>
              <a:rPr lang="en-US" sz="1200" dirty="0">
                <a:hlinkClick r:id="rId5"/>
              </a:rPr>
              <a:t>https://databank.worldbank.org/source/world-development-indicators</a:t>
            </a:r>
            <a:r>
              <a:rPr lang="en-US" sz="1200" dirty="0"/>
              <a:t>.  Guidelines are linear in the logarithm of income shown on the horizontal axis. </a:t>
            </a:r>
          </a:p>
        </p:txBody>
      </p:sp>
      <p:sp>
        <p:nvSpPr>
          <p:cNvPr id="10" name="TextBox 9">
            <a:extLst>
              <a:ext uri="{FF2B5EF4-FFF2-40B4-BE49-F238E27FC236}">
                <a16:creationId xmlns:a16="http://schemas.microsoft.com/office/drawing/2014/main" id="{6D87C00F-F5F5-8D4E-11AC-34C0745933D6}"/>
              </a:ext>
            </a:extLst>
          </p:cNvPr>
          <p:cNvSpPr txBox="1"/>
          <p:nvPr/>
        </p:nvSpPr>
        <p:spPr>
          <a:xfrm>
            <a:off x="7074232" y="1324824"/>
            <a:ext cx="5117768" cy="1077218"/>
          </a:xfrm>
          <a:prstGeom prst="rect">
            <a:avLst/>
          </a:prstGeom>
          <a:solidFill>
            <a:schemeClr val="bg1"/>
          </a:solidFill>
        </p:spPr>
        <p:txBody>
          <a:bodyPr wrap="square">
            <a:spAutoFit/>
          </a:bodyPr>
          <a:lstStyle/>
          <a:p>
            <a:pPr marL="168275" indent="-168275">
              <a:buFont typeface="Arial" panose="020B0604020202020204" pitchFamily="34" charset="0"/>
              <a:buChar char="•"/>
            </a:pPr>
            <a:r>
              <a:rPr lang="en-US" sz="1600" dirty="0">
                <a:solidFill>
                  <a:schemeClr val="accent1">
                    <a:lumMod val="50000"/>
                  </a:schemeClr>
                </a:solidFill>
              </a:rPr>
              <a:t>Methods expand the nutritional side of Allen (2017)</a:t>
            </a:r>
          </a:p>
          <a:p>
            <a:pPr marL="168275" indent="-168275">
              <a:buFont typeface="Arial" panose="020B0604020202020204" pitchFamily="34" charset="0"/>
              <a:buChar char="•"/>
            </a:pPr>
            <a:r>
              <a:rPr lang="en-US" sz="1600" dirty="0">
                <a:solidFill>
                  <a:schemeClr val="accent1">
                    <a:lumMod val="50000"/>
                  </a:schemeClr>
                </a:solidFill>
              </a:rPr>
              <a:t>We introduced least-cost items by food group in 2018</a:t>
            </a:r>
          </a:p>
          <a:p>
            <a:pPr marL="168275" indent="-168275">
              <a:buFont typeface="Arial" panose="020B0604020202020204" pitchFamily="34" charset="0"/>
              <a:buChar char="•"/>
            </a:pPr>
            <a:r>
              <a:rPr lang="en-US" sz="1600" dirty="0">
                <a:solidFill>
                  <a:schemeClr val="accent1">
                    <a:lumMod val="50000"/>
                  </a:schemeClr>
                </a:solidFill>
              </a:rPr>
              <a:t>Initial use by UN system in SOFI 2020 updated in 2022</a:t>
            </a:r>
          </a:p>
          <a:p>
            <a:pPr marL="168275" indent="-168275">
              <a:buFont typeface="Arial" panose="020B0604020202020204" pitchFamily="34" charset="0"/>
              <a:buChar char="•"/>
            </a:pPr>
            <a:r>
              <a:rPr lang="en-US" sz="1600" dirty="0">
                <a:solidFill>
                  <a:schemeClr val="accent1">
                    <a:lumMod val="50000"/>
                  </a:schemeClr>
                </a:solidFill>
              </a:rPr>
              <a:t>Many related studies address within-country variation</a:t>
            </a:r>
          </a:p>
        </p:txBody>
      </p:sp>
    </p:spTree>
    <p:custDataLst>
      <p:tags r:id="rId1"/>
    </p:custDataLst>
    <p:extLst>
      <p:ext uri="{BB962C8B-B14F-4D97-AF65-F5344CB8AC3E}">
        <p14:creationId xmlns:p14="http://schemas.microsoft.com/office/powerpoint/2010/main" val="5161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1" end="1"/>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2" end="2"/>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87B48446-6040-4EEB-9099-909DE8DB05A0}"/>
              </a:ext>
            </a:extLst>
          </p:cNvPr>
          <p:cNvSpPr txBox="1">
            <a:spLocks/>
          </p:cNvSpPr>
          <p:nvPr/>
        </p:nvSpPr>
        <p:spPr>
          <a:xfrm>
            <a:off x="153565" y="337972"/>
            <a:ext cx="7642897" cy="6847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Starting points for today’s discussion</a:t>
            </a:r>
          </a:p>
        </p:txBody>
      </p:sp>
      <p:sp>
        <p:nvSpPr>
          <p:cNvPr id="6" name="TextBox 5">
            <a:extLst>
              <a:ext uri="{FF2B5EF4-FFF2-40B4-BE49-F238E27FC236}">
                <a16:creationId xmlns:a16="http://schemas.microsoft.com/office/drawing/2014/main" id="{27A8CBDE-B4C0-49AF-46F3-A8FF1B647368}"/>
              </a:ext>
            </a:extLst>
          </p:cNvPr>
          <p:cNvSpPr txBox="1"/>
          <p:nvPr/>
        </p:nvSpPr>
        <p:spPr>
          <a:xfrm>
            <a:off x="263983" y="6196862"/>
            <a:ext cx="11664033" cy="646331"/>
          </a:xfrm>
          <a:prstGeom prst="rect">
            <a:avLst/>
          </a:prstGeom>
          <a:noFill/>
        </p:spPr>
        <p:txBody>
          <a:bodyPr wrap="square">
            <a:spAutoFit/>
          </a:bodyPr>
          <a:lstStyle/>
          <a:p>
            <a:r>
              <a:rPr lang="en-US" sz="1200" dirty="0"/>
              <a:t>Diet cost data are from FAO and the Food Prices for Nutrition project, using item prices reported by national statistical organizations through the International Comparison Program (ICP), downloaded from </a:t>
            </a:r>
            <a:r>
              <a:rPr lang="en-US" sz="1200" dirty="0">
                <a:hlinkClick r:id="rId3"/>
              </a:rPr>
              <a:t>https://databank.worldbank.org/source/food-prices-for-nutrition</a:t>
            </a:r>
            <a:r>
              <a:rPr lang="en-US" sz="1200" dirty="0"/>
              <a:t>. Food expenditures are derived from those data, and national income (GNI) is from the World Development Indicators </a:t>
            </a:r>
            <a:r>
              <a:rPr lang="en-US" sz="1200" dirty="0">
                <a:hlinkClick r:id="rId4"/>
              </a:rPr>
              <a:t>https://databank.worldbank.org/source/world-development-indicators</a:t>
            </a:r>
            <a:r>
              <a:rPr lang="en-US" sz="1200" dirty="0"/>
              <a:t>.  Guidelines are linear in the logarithm of income shown on the horizontal axis. </a:t>
            </a:r>
          </a:p>
        </p:txBody>
      </p:sp>
      <p:sp>
        <p:nvSpPr>
          <p:cNvPr id="8" name="Text Placeholder 5">
            <a:extLst>
              <a:ext uri="{FF2B5EF4-FFF2-40B4-BE49-F238E27FC236}">
                <a16:creationId xmlns:a16="http://schemas.microsoft.com/office/drawing/2014/main" id="{888EFEA9-5CF1-E107-5AC6-B1065EA08985}"/>
              </a:ext>
            </a:extLst>
          </p:cNvPr>
          <p:cNvSpPr txBox="1">
            <a:spLocks/>
          </p:cNvSpPr>
          <p:nvPr/>
        </p:nvSpPr>
        <p:spPr bwMode="auto">
          <a:xfrm>
            <a:off x="331451" y="780434"/>
            <a:ext cx="11529098"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3</a:t>
            </a:r>
            <a:r>
              <a:rPr lang="en-US" sz="2400" b="1" kern="0" dirty="0">
                <a:solidFill>
                  <a:prstClr val="black"/>
                </a:solidFill>
                <a:latin typeface="Calibri" panose="020F0502020204030204"/>
                <a:cs typeface="+mn-cs"/>
              </a:rPr>
              <a:t>. Actual food expenditure quickly rises above the $3-4/day cost of healthy diets</a:t>
            </a:r>
            <a:endParaRPr lang="en-US" sz="2000" kern="0" dirty="0"/>
          </a:p>
        </p:txBody>
      </p:sp>
      <p:graphicFrame>
        <p:nvGraphicFramePr>
          <p:cNvPr id="2" name="Chart 1">
            <a:extLst>
              <a:ext uri="{FF2B5EF4-FFF2-40B4-BE49-F238E27FC236}">
                <a16:creationId xmlns:a16="http://schemas.microsoft.com/office/drawing/2014/main" id="{C320556A-8C68-42F1-15E7-7444D720147C}"/>
              </a:ext>
            </a:extLst>
          </p:cNvPr>
          <p:cNvGraphicFramePr>
            <a:graphicFrameLocks/>
          </p:cNvGraphicFramePr>
          <p:nvPr>
            <p:extLst>
              <p:ext uri="{D42A27DB-BD31-4B8C-83A1-F6EECF244321}">
                <p14:modId xmlns:p14="http://schemas.microsoft.com/office/powerpoint/2010/main" val="2896388811"/>
              </p:ext>
            </p:extLst>
          </p:nvPr>
        </p:nvGraphicFramePr>
        <p:xfrm>
          <a:off x="945730" y="1245649"/>
          <a:ext cx="9915525" cy="4872038"/>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C6476BE2-4654-21DC-8B55-CF5388157966}"/>
              </a:ext>
            </a:extLst>
          </p:cNvPr>
          <p:cNvSpPr txBox="1"/>
          <p:nvPr/>
        </p:nvSpPr>
        <p:spPr>
          <a:xfrm>
            <a:off x="1574658" y="1734036"/>
            <a:ext cx="2915492" cy="2460930"/>
          </a:xfrm>
          <a:prstGeom prst="rect">
            <a:avLst/>
          </a:prstGeom>
          <a:solidFill>
            <a:schemeClr val="bg1"/>
          </a:solidFill>
        </p:spPr>
        <p:txBody>
          <a:bodyPr wrap="square">
            <a:spAutoFit/>
          </a:bodyPr>
          <a:lstStyle/>
          <a:p>
            <a:pPr marL="173038" indent="-173038">
              <a:lnSpc>
                <a:spcPct val="80000"/>
              </a:lnSpc>
            </a:pPr>
            <a:r>
              <a:rPr lang="en-US" sz="1600" dirty="0">
                <a:solidFill>
                  <a:schemeClr val="accent1">
                    <a:lumMod val="50000"/>
                  </a:schemeClr>
                </a:solidFill>
              </a:rPr>
              <a:t>Food expenditure exceeds CoHD after about 5k/year ($14/day, of which ~1/3 is for food)</a:t>
            </a:r>
          </a:p>
          <a:p>
            <a:pPr marL="173038" indent="-173038">
              <a:lnSpc>
                <a:spcPct val="80000"/>
              </a:lnSpc>
            </a:pPr>
            <a:r>
              <a:rPr lang="en-US" sz="1600" dirty="0">
                <a:solidFill>
                  <a:schemeClr val="accent1">
                    <a:lumMod val="50000"/>
                  </a:schemeClr>
                </a:solidFill>
              </a:rPr>
              <a:t>The first US poverty lines in 1965 were set at 3x food spending because that was national average from the most recent survey in 1955</a:t>
            </a:r>
          </a:p>
          <a:p>
            <a:pPr marL="173038" indent="-173038">
              <a:lnSpc>
                <a:spcPct val="80000"/>
              </a:lnSpc>
            </a:pPr>
            <a:r>
              <a:rPr lang="en-US" sz="1600" dirty="0">
                <a:solidFill>
                  <a:schemeClr val="accent1">
                    <a:lumMod val="50000"/>
                  </a:schemeClr>
                </a:solidFill>
              </a:rPr>
              <a:t>FPN provides a food-for-health cost line</a:t>
            </a:r>
          </a:p>
          <a:p>
            <a:pPr marL="173038" indent="-173038">
              <a:lnSpc>
                <a:spcPct val="80000"/>
              </a:lnSpc>
            </a:pPr>
            <a:r>
              <a:rPr lang="en-US" sz="1600" dirty="0">
                <a:solidFill>
                  <a:schemeClr val="accent1">
                    <a:lumMod val="50000"/>
                  </a:schemeClr>
                </a:solidFill>
              </a:rPr>
              <a:t>Much else matters for welfare and poverty, even in food</a:t>
            </a:r>
          </a:p>
        </p:txBody>
      </p:sp>
    </p:spTree>
    <p:custDataLst>
      <p:tags r:id="rId1"/>
    </p:custDataLst>
    <p:extLst>
      <p:ext uri="{BB962C8B-B14F-4D97-AF65-F5344CB8AC3E}">
        <p14:creationId xmlns:p14="http://schemas.microsoft.com/office/powerpoint/2010/main" val="8830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87B48446-6040-4EEB-9099-909DE8DB05A0}"/>
              </a:ext>
            </a:extLst>
          </p:cNvPr>
          <p:cNvSpPr txBox="1">
            <a:spLocks/>
          </p:cNvSpPr>
          <p:nvPr/>
        </p:nvSpPr>
        <p:spPr>
          <a:xfrm>
            <a:off x="153565" y="337972"/>
            <a:ext cx="7642897" cy="6847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Starting points for today’s discussion</a:t>
            </a:r>
          </a:p>
        </p:txBody>
      </p:sp>
      <p:sp>
        <p:nvSpPr>
          <p:cNvPr id="6" name="TextBox 5">
            <a:extLst>
              <a:ext uri="{FF2B5EF4-FFF2-40B4-BE49-F238E27FC236}">
                <a16:creationId xmlns:a16="http://schemas.microsoft.com/office/drawing/2014/main" id="{27A8CBDE-B4C0-49AF-46F3-A8FF1B647368}"/>
              </a:ext>
            </a:extLst>
          </p:cNvPr>
          <p:cNvSpPr txBox="1"/>
          <p:nvPr/>
        </p:nvSpPr>
        <p:spPr>
          <a:xfrm>
            <a:off x="331451" y="6289195"/>
            <a:ext cx="11664033" cy="461665"/>
          </a:xfrm>
          <a:prstGeom prst="rect">
            <a:avLst/>
          </a:prstGeom>
          <a:noFill/>
        </p:spPr>
        <p:txBody>
          <a:bodyPr wrap="square">
            <a:spAutoFit/>
          </a:bodyPr>
          <a:lstStyle/>
          <a:p>
            <a:r>
              <a:rPr lang="en-US" sz="1200" dirty="0"/>
              <a:t>Data shown are FAO estimates, downloaded from </a:t>
            </a:r>
            <a:r>
              <a:rPr lang="en-US" sz="1200" dirty="0">
                <a:hlinkClick r:id="rId3"/>
              </a:rPr>
              <a:t>https://databank.worldbank.org/source/food-prices-for-nutrition</a:t>
            </a:r>
            <a:r>
              <a:rPr lang="en-US" sz="1200" dirty="0"/>
              <a:t> for affordability of healthy diets, </a:t>
            </a:r>
            <a:br>
              <a:rPr lang="en-US" sz="1200" dirty="0"/>
            </a:br>
            <a:r>
              <a:rPr lang="en-US" sz="1200" dirty="0"/>
              <a:t>and from </a:t>
            </a:r>
            <a:r>
              <a:rPr lang="en-US" sz="1200" dirty="0">
                <a:hlinkClick r:id="rId4"/>
              </a:rPr>
              <a:t>https://databank.worldbank.org/source/world-development-indicators</a:t>
            </a:r>
            <a:r>
              <a:rPr lang="en-US" sz="1200" dirty="0"/>
              <a:t> for experience of food insecurity and national income (GNI).</a:t>
            </a:r>
          </a:p>
        </p:txBody>
      </p:sp>
      <p:sp>
        <p:nvSpPr>
          <p:cNvPr id="8" name="Text Placeholder 5">
            <a:extLst>
              <a:ext uri="{FF2B5EF4-FFF2-40B4-BE49-F238E27FC236}">
                <a16:creationId xmlns:a16="http://schemas.microsoft.com/office/drawing/2014/main" id="{888EFEA9-5CF1-E107-5AC6-B1065EA08985}"/>
              </a:ext>
            </a:extLst>
          </p:cNvPr>
          <p:cNvSpPr txBox="1">
            <a:spLocks/>
          </p:cNvSpPr>
          <p:nvPr/>
        </p:nvSpPr>
        <p:spPr bwMode="auto">
          <a:xfrm>
            <a:off x="331450" y="780434"/>
            <a:ext cx="11860549"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solidFill>
                  <a:prstClr val="black"/>
                </a:solidFill>
                <a:latin typeface="Calibri" panose="020F0502020204030204"/>
                <a:cs typeface="+mn-cs"/>
              </a:rPr>
              <a:t>4. Food poverty beyond affordability of healthy diets includes experience of food insecurity</a:t>
            </a:r>
            <a:endParaRPr lang="en-US" sz="2000" kern="0" dirty="0"/>
          </a:p>
        </p:txBody>
      </p:sp>
      <p:graphicFrame>
        <p:nvGraphicFramePr>
          <p:cNvPr id="4" name="Chart 3">
            <a:extLst>
              <a:ext uri="{FF2B5EF4-FFF2-40B4-BE49-F238E27FC236}">
                <a16:creationId xmlns:a16="http://schemas.microsoft.com/office/drawing/2014/main" id="{B125EC17-3956-493C-BA65-10DBE3D4D26D}"/>
              </a:ext>
            </a:extLst>
          </p:cNvPr>
          <p:cNvGraphicFramePr>
            <a:graphicFrameLocks/>
          </p:cNvGraphicFramePr>
          <p:nvPr>
            <p:extLst>
              <p:ext uri="{D42A27DB-BD31-4B8C-83A1-F6EECF244321}">
                <p14:modId xmlns:p14="http://schemas.microsoft.com/office/powerpoint/2010/main" val="2758562151"/>
              </p:ext>
            </p:extLst>
          </p:nvPr>
        </p:nvGraphicFramePr>
        <p:xfrm>
          <a:off x="586579" y="1465146"/>
          <a:ext cx="11153775" cy="487203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BA232FD-3698-9970-281B-842703E78721}"/>
              </a:ext>
            </a:extLst>
          </p:cNvPr>
          <p:cNvSpPr txBox="1"/>
          <p:nvPr/>
        </p:nvSpPr>
        <p:spPr>
          <a:xfrm>
            <a:off x="5671930" y="1935528"/>
            <a:ext cx="6323552" cy="1077218"/>
          </a:xfrm>
          <a:prstGeom prst="rect">
            <a:avLst/>
          </a:prstGeom>
          <a:solidFill>
            <a:schemeClr val="bg1"/>
          </a:solidFill>
        </p:spPr>
        <p:txBody>
          <a:bodyPr wrap="square">
            <a:spAutoFit/>
          </a:bodyPr>
          <a:lstStyle/>
          <a:p>
            <a:r>
              <a:rPr lang="en-US" sz="1600" dirty="0">
                <a:solidFill>
                  <a:schemeClr val="accent1">
                    <a:lumMod val="50000"/>
                  </a:schemeClr>
                </a:solidFill>
              </a:rPr>
              <a:t>Unaffordability is more prevalent than food insecurity up to about $6k/</a:t>
            </a:r>
            <a:r>
              <a:rPr lang="en-US" sz="1600" dirty="0" err="1">
                <a:solidFill>
                  <a:schemeClr val="accent1">
                    <a:lumMod val="50000"/>
                  </a:schemeClr>
                </a:solidFill>
              </a:rPr>
              <a:t>yr</a:t>
            </a:r>
            <a:endParaRPr lang="en-US" sz="1600" dirty="0">
              <a:solidFill>
                <a:schemeClr val="accent1">
                  <a:lumMod val="50000"/>
                </a:schemeClr>
              </a:solidFill>
            </a:endParaRPr>
          </a:p>
          <a:p>
            <a:r>
              <a:rPr lang="en-US" sz="1600" dirty="0">
                <a:solidFill>
                  <a:schemeClr val="accent1">
                    <a:lumMod val="50000"/>
                  </a:schemeClr>
                </a:solidFill>
              </a:rPr>
              <a:t>Above about 10k/</a:t>
            </a:r>
            <a:r>
              <a:rPr lang="en-US" sz="1600" dirty="0" err="1">
                <a:solidFill>
                  <a:schemeClr val="accent1">
                    <a:lumMod val="50000"/>
                  </a:schemeClr>
                </a:solidFill>
              </a:rPr>
              <a:t>yr</a:t>
            </a:r>
            <a:r>
              <a:rPr lang="en-US" sz="1600" dirty="0">
                <a:solidFill>
                  <a:schemeClr val="accent1">
                    <a:lumMod val="50000"/>
                  </a:schemeClr>
                </a:solidFill>
              </a:rPr>
              <a:t>, food insecurity is more than unaffordability</a:t>
            </a:r>
          </a:p>
          <a:p>
            <a:pPr marL="225425" indent="-225425"/>
            <a:r>
              <a:rPr lang="en-US" sz="1600" dirty="0">
                <a:solidFill>
                  <a:schemeClr val="accent1">
                    <a:lumMod val="50000"/>
                  </a:schemeClr>
                </a:solidFill>
              </a:rPr>
              <a:t>Since food needs are similar from week to week, food insecurity is an excellent metric of financial precarity</a:t>
            </a:r>
          </a:p>
        </p:txBody>
      </p:sp>
    </p:spTree>
    <p:custDataLst>
      <p:tags r:id="rId1"/>
    </p:custDataLst>
    <p:extLst>
      <p:ext uri="{BB962C8B-B14F-4D97-AF65-F5344CB8AC3E}">
        <p14:creationId xmlns:p14="http://schemas.microsoft.com/office/powerpoint/2010/main" val="35659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9510737D-F203-18E8-2D68-DB34C9F54B4B}"/>
              </a:ext>
            </a:extLst>
          </p:cNvPr>
          <p:cNvSpPr txBox="1">
            <a:spLocks/>
          </p:cNvSpPr>
          <p:nvPr/>
        </p:nvSpPr>
        <p:spPr bwMode="auto">
          <a:xfrm>
            <a:off x="331451" y="780434"/>
            <a:ext cx="11529098"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fontAlgn="auto">
              <a:spcBef>
                <a:spcPts val="1200"/>
              </a:spcBef>
              <a:spcAft>
                <a:spcPts val="0"/>
              </a:spcAft>
              <a:buNone/>
            </a:pPr>
            <a:r>
              <a:rPr lang="en-US" sz="2400" b="1" kern="0" dirty="0">
                <a:latin typeface="+mn-lt"/>
              </a:rPr>
              <a:t>1. Even the poorest countries now use national poverty lines above subsistence floors</a:t>
            </a:r>
            <a:endParaRPr lang="en-US" sz="2000" i="1" kern="0" dirty="0">
              <a:solidFill>
                <a:prstClr val="black"/>
              </a:solidFill>
              <a:latin typeface="Calibri" panose="020F0502020204030204"/>
            </a:endParaRPr>
          </a:p>
          <a:p>
            <a:pPr marL="0" indent="0">
              <a:spcBef>
                <a:spcPts val="0"/>
              </a:spcBef>
              <a:spcAft>
                <a:spcPts val="0"/>
              </a:spcAft>
              <a:buNone/>
            </a:pPr>
            <a:endParaRPr lang="en-US" sz="2000" kern="0" dirty="0"/>
          </a:p>
        </p:txBody>
      </p:sp>
      <p:sp>
        <p:nvSpPr>
          <p:cNvPr id="6" name="Text Placeholder 5">
            <a:extLst>
              <a:ext uri="{FF2B5EF4-FFF2-40B4-BE49-F238E27FC236}">
                <a16:creationId xmlns:a16="http://schemas.microsoft.com/office/drawing/2014/main" id="{D54785C7-9995-9516-2B4D-1F9A1BA39242}"/>
              </a:ext>
            </a:extLst>
          </p:cNvPr>
          <p:cNvSpPr txBox="1">
            <a:spLocks/>
          </p:cNvSpPr>
          <p:nvPr/>
        </p:nvSpPr>
        <p:spPr bwMode="auto">
          <a:xfrm>
            <a:off x="331451" y="1168245"/>
            <a:ext cx="11529098"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2</a:t>
            </a:r>
            <a:r>
              <a:rPr lang="en-US" sz="2400" b="1" kern="0" dirty="0">
                <a:solidFill>
                  <a:prstClr val="black"/>
                </a:solidFill>
                <a:latin typeface="Calibri" panose="020F0502020204030204"/>
                <a:cs typeface="+mn-cs"/>
              </a:rPr>
              <a:t>. Least-cost diets provide a useful food price index for the health production function</a:t>
            </a:r>
            <a:endParaRPr lang="en-US" sz="2000" kern="0" dirty="0"/>
          </a:p>
        </p:txBody>
      </p:sp>
      <p:sp>
        <p:nvSpPr>
          <p:cNvPr id="7" name="Text Placeholder 5">
            <a:extLst>
              <a:ext uri="{FF2B5EF4-FFF2-40B4-BE49-F238E27FC236}">
                <a16:creationId xmlns:a16="http://schemas.microsoft.com/office/drawing/2014/main" id="{6353BAC4-6B02-1A53-2942-3E293BE71CCA}"/>
              </a:ext>
            </a:extLst>
          </p:cNvPr>
          <p:cNvSpPr txBox="1">
            <a:spLocks/>
          </p:cNvSpPr>
          <p:nvPr/>
        </p:nvSpPr>
        <p:spPr bwMode="auto">
          <a:xfrm>
            <a:off x="331451" y="1582559"/>
            <a:ext cx="11529098"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latin typeface="+mn-lt"/>
              </a:rPr>
              <a:t>3</a:t>
            </a:r>
            <a:r>
              <a:rPr lang="en-US" sz="2400" b="1" kern="0" dirty="0">
                <a:solidFill>
                  <a:prstClr val="black"/>
                </a:solidFill>
                <a:latin typeface="Calibri" panose="020F0502020204030204"/>
                <a:cs typeface="+mn-cs"/>
              </a:rPr>
              <a:t>. Actual food expenditure quickly rises above the $3-4/day cost of healthy diets</a:t>
            </a:r>
            <a:endParaRPr lang="en-US" sz="2000" kern="0" dirty="0"/>
          </a:p>
        </p:txBody>
      </p:sp>
      <p:sp>
        <p:nvSpPr>
          <p:cNvPr id="11" name="TextBox 10">
            <a:extLst>
              <a:ext uri="{FF2B5EF4-FFF2-40B4-BE49-F238E27FC236}">
                <a16:creationId xmlns:a16="http://schemas.microsoft.com/office/drawing/2014/main" id="{46CC2F49-D279-067F-59F2-135F9B1B93FD}"/>
              </a:ext>
            </a:extLst>
          </p:cNvPr>
          <p:cNvSpPr txBox="1"/>
          <p:nvPr/>
        </p:nvSpPr>
        <p:spPr>
          <a:xfrm>
            <a:off x="318124" y="3855178"/>
            <a:ext cx="11860549" cy="1350819"/>
          </a:xfrm>
          <a:prstGeom prst="rect">
            <a:avLst/>
          </a:prstGeom>
          <a:noFill/>
        </p:spPr>
        <p:txBody>
          <a:bodyPr wrap="square">
            <a:spAutoFit/>
          </a:bodyPr>
          <a:lstStyle/>
          <a:p>
            <a:pPr marL="568325" lvl="1" indent="-168275">
              <a:lnSpc>
                <a:spcPct val="85000"/>
              </a:lnSpc>
              <a:spcBef>
                <a:spcPts val="0"/>
              </a:spcBef>
              <a:spcAft>
                <a:spcPts val="0"/>
              </a:spcAft>
            </a:pPr>
            <a:r>
              <a:rPr lang="en-US" sz="2400" kern="0" dirty="0">
                <a:solidFill>
                  <a:schemeClr val="accent5">
                    <a:lumMod val="50000"/>
                  </a:schemeClr>
                </a:solidFill>
              </a:rPr>
              <a:t>-- Experience of food insecurity is skipping meals, eating less and going to bed hungry </a:t>
            </a:r>
            <a:br>
              <a:rPr lang="en-US" sz="2400" kern="0" dirty="0">
                <a:solidFill>
                  <a:schemeClr val="accent5">
                    <a:lumMod val="50000"/>
                  </a:schemeClr>
                </a:solidFill>
              </a:rPr>
            </a:br>
            <a:r>
              <a:rPr lang="en-US" sz="2400" kern="0" dirty="0">
                <a:solidFill>
                  <a:schemeClr val="accent5">
                    <a:lumMod val="50000"/>
                  </a:schemeClr>
                </a:solidFill>
              </a:rPr>
              <a:t>	</a:t>
            </a:r>
            <a:r>
              <a:rPr lang="en-US" sz="2400" i="1" kern="0" dirty="0">
                <a:solidFill>
                  <a:schemeClr val="accent5">
                    <a:lumMod val="50000"/>
                  </a:schemeClr>
                </a:solidFill>
              </a:rPr>
              <a:t>for lack of money to buy usual preferred foods</a:t>
            </a:r>
            <a:r>
              <a:rPr lang="en-US" sz="2400" kern="0" dirty="0">
                <a:solidFill>
                  <a:schemeClr val="accent5">
                    <a:lumMod val="50000"/>
                  </a:schemeClr>
                </a:solidFill>
              </a:rPr>
              <a:t>, thereby measuring financial precarity </a:t>
            </a:r>
          </a:p>
          <a:p>
            <a:pPr marL="914400" lvl="1" indent="-514350">
              <a:lnSpc>
                <a:spcPct val="85000"/>
              </a:lnSpc>
              <a:spcBef>
                <a:spcPts val="0"/>
              </a:spcBef>
              <a:spcAft>
                <a:spcPts val="0"/>
              </a:spcAft>
            </a:pPr>
            <a:r>
              <a:rPr lang="en-US" sz="2400" kern="0" dirty="0">
                <a:solidFill>
                  <a:schemeClr val="accent5">
                    <a:lumMod val="50000"/>
                  </a:schemeClr>
                </a:solidFill>
              </a:rPr>
              <a:t>-- Other aspects of food poverty would include time and materials for meal preparation; water and air quality in kitchen and eating spaces, etc.</a:t>
            </a:r>
          </a:p>
        </p:txBody>
      </p:sp>
      <p:sp>
        <p:nvSpPr>
          <p:cNvPr id="13" name="Title 4">
            <a:extLst>
              <a:ext uri="{FF2B5EF4-FFF2-40B4-BE49-F238E27FC236}">
                <a16:creationId xmlns:a16="http://schemas.microsoft.com/office/drawing/2014/main" id="{D8A26E6A-F48E-04A2-4765-967F2D6BF9E5}"/>
              </a:ext>
            </a:extLst>
          </p:cNvPr>
          <p:cNvSpPr txBox="1">
            <a:spLocks/>
          </p:cNvSpPr>
          <p:nvPr/>
        </p:nvSpPr>
        <p:spPr>
          <a:xfrm>
            <a:off x="153565" y="337972"/>
            <a:ext cx="7642897" cy="68471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89" algn="ctr" rtl="0" eaLnBrk="1" fontAlgn="base" hangingPunct="1">
              <a:spcBef>
                <a:spcPct val="0"/>
              </a:spcBef>
              <a:spcAft>
                <a:spcPct val="0"/>
              </a:spcAft>
              <a:defRPr sz="4400">
                <a:solidFill>
                  <a:schemeClr val="tx2"/>
                </a:solidFill>
                <a:latin typeface="Arial" charset="0"/>
              </a:defRPr>
            </a:lvl6pPr>
            <a:lvl7pPr marL="914377" algn="ctr" rtl="0" eaLnBrk="1" fontAlgn="base" hangingPunct="1">
              <a:spcBef>
                <a:spcPct val="0"/>
              </a:spcBef>
              <a:spcAft>
                <a:spcPct val="0"/>
              </a:spcAft>
              <a:defRPr sz="4400">
                <a:solidFill>
                  <a:schemeClr val="tx2"/>
                </a:solidFill>
                <a:latin typeface="Arial" charset="0"/>
              </a:defRPr>
            </a:lvl7pPr>
            <a:lvl8pPr marL="1371566" algn="ctr" rtl="0" eaLnBrk="1" fontAlgn="base" hangingPunct="1">
              <a:spcBef>
                <a:spcPct val="0"/>
              </a:spcBef>
              <a:spcAft>
                <a:spcPct val="0"/>
              </a:spcAft>
              <a:defRPr sz="4400">
                <a:solidFill>
                  <a:schemeClr val="tx2"/>
                </a:solidFill>
                <a:latin typeface="Arial" charset="0"/>
              </a:defRPr>
            </a:lvl8pPr>
            <a:lvl9pPr marL="1828754" algn="ctr" rtl="0" eaLnBrk="1" fontAlgn="base" hangingPunct="1">
              <a:spcBef>
                <a:spcPct val="0"/>
              </a:spcBef>
              <a:spcAft>
                <a:spcPct val="0"/>
              </a:spcAft>
              <a:defRPr sz="4400">
                <a:solidFill>
                  <a:schemeClr val="tx2"/>
                </a:solidFill>
                <a:latin typeface="Arial" charset="0"/>
              </a:defRPr>
            </a:lvl9pPr>
          </a:lstStyle>
          <a:p>
            <a:pPr algn="l">
              <a:lnSpc>
                <a:spcPct val="70000"/>
              </a:lnSpc>
              <a:spcAft>
                <a:spcPts val="0"/>
              </a:spcAft>
              <a:defRPr/>
            </a:pPr>
            <a:r>
              <a:rPr lang="en-US" sz="3600" b="1" kern="0" dirty="0">
                <a:solidFill>
                  <a:srgbClr val="3083A7"/>
                </a:solidFill>
                <a:latin typeface="+mn-lt"/>
              </a:rPr>
              <a:t>Starting points for today’s discussion</a:t>
            </a:r>
          </a:p>
        </p:txBody>
      </p:sp>
      <p:sp>
        <p:nvSpPr>
          <p:cNvPr id="15" name="Text Placeholder 5">
            <a:extLst>
              <a:ext uri="{FF2B5EF4-FFF2-40B4-BE49-F238E27FC236}">
                <a16:creationId xmlns:a16="http://schemas.microsoft.com/office/drawing/2014/main" id="{0428C15E-7D4B-0ECA-7DBD-79E29927AFC0}"/>
              </a:ext>
            </a:extLst>
          </p:cNvPr>
          <p:cNvSpPr txBox="1">
            <a:spLocks/>
          </p:cNvSpPr>
          <p:nvPr/>
        </p:nvSpPr>
        <p:spPr bwMode="auto">
          <a:xfrm>
            <a:off x="291548" y="3424001"/>
            <a:ext cx="11860549"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solidFill>
                  <a:prstClr val="black"/>
                </a:solidFill>
                <a:latin typeface="Calibri" panose="020F0502020204030204"/>
                <a:cs typeface="+mn-cs"/>
              </a:rPr>
              <a:t>4. Food poverty beyond affordability of healthy diets includes experience of food insecurity</a:t>
            </a:r>
            <a:endParaRPr lang="en-US" sz="2000" kern="0" dirty="0"/>
          </a:p>
        </p:txBody>
      </p:sp>
      <p:sp>
        <p:nvSpPr>
          <p:cNvPr id="16" name="TextBox 15">
            <a:extLst>
              <a:ext uri="{FF2B5EF4-FFF2-40B4-BE49-F238E27FC236}">
                <a16:creationId xmlns:a16="http://schemas.microsoft.com/office/drawing/2014/main" id="{F42B4026-ED4C-870F-5B5F-026F68914D6D}"/>
              </a:ext>
            </a:extLst>
          </p:cNvPr>
          <p:cNvSpPr txBox="1"/>
          <p:nvPr/>
        </p:nvSpPr>
        <p:spPr>
          <a:xfrm>
            <a:off x="291547" y="1959226"/>
            <a:ext cx="11860549" cy="1495794"/>
          </a:xfrm>
          <a:prstGeom prst="rect">
            <a:avLst/>
          </a:prstGeom>
          <a:noFill/>
        </p:spPr>
        <p:txBody>
          <a:bodyPr wrap="square">
            <a:spAutoFit/>
          </a:bodyPr>
          <a:lstStyle/>
          <a:p>
            <a:pPr marL="568354" lvl="1" indent="-168284">
              <a:lnSpc>
                <a:spcPct val="95000"/>
              </a:lnSpc>
              <a:spcBef>
                <a:spcPts val="0"/>
              </a:spcBef>
              <a:spcAft>
                <a:spcPts val="0"/>
              </a:spcAft>
            </a:pPr>
            <a:r>
              <a:rPr lang="en-US" sz="2400" kern="0" dirty="0">
                <a:solidFill>
                  <a:schemeClr val="accent5">
                    <a:lumMod val="50000"/>
                  </a:schemeClr>
                </a:solidFill>
              </a:rPr>
              <a:t>-- Cost of calories (</a:t>
            </a:r>
            <a:r>
              <a:rPr lang="en-US" sz="2400" kern="0" dirty="0" err="1">
                <a:solidFill>
                  <a:schemeClr val="accent5">
                    <a:lumMod val="50000"/>
                  </a:schemeClr>
                </a:solidFill>
              </a:rPr>
              <a:t>ave.</a:t>
            </a:r>
            <a:r>
              <a:rPr lang="en-US" sz="2400" kern="0" dirty="0">
                <a:solidFill>
                  <a:schemeClr val="accent5">
                    <a:lumMod val="50000"/>
                  </a:schemeClr>
                </a:solidFill>
              </a:rPr>
              <a:t> $0.83/day in 2017 PPP terms) sets floor for short-term survival</a:t>
            </a:r>
          </a:p>
          <a:p>
            <a:pPr marL="568354" lvl="1" indent="-168284">
              <a:lnSpc>
                <a:spcPct val="95000"/>
              </a:lnSpc>
              <a:spcBef>
                <a:spcPts val="0"/>
              </a:spcBef>
              <a:spcAft>
                <a:spcPts val="0"/>
              </a:spcAft>
            </a:pPr>
            <a:r>
              <a:rPr lang="en-US" sz="2400" kern="0" dirty="0">
                <a:solidFill>
                  <a:schemeClr val="accent5">
                    <a:lumMod val="50000"/>
                  </a:schemeClr>
                </a:solidFill>
              </a:rPr>
              <a:t>-- Cost of nutrients (</a:t>
            </a:r>
            <a:r>
              <a:rPr lang="en-US" sz="2400" kern="0" dirty="0" err="1">
                <a:solidFill>
                  <a:schemeClr val="accent5">
                    <a:lumMod val="50000"/>
                  </a:schemeClr>
                </a:solidFill>
              </a:rPr>
              <a:t>ave.</a:t>
            </a:r>
            <a:r>
              <a:rPr lang="en-US" sz="2400" kern="0" dirty="0">
                <a:solidFill>
                  <a:schemeClr val="accent5">
                    <a:lumMod val="50000"/>
                  </a:schemeClr>
                </a:solidFill>
              </a:rPr>
              <a:t> $2.46) sets floor of access to avoid nutrient-related diseases</a:t>
            </a:r>
          </a:p>
          <a:p>
            <a:pPr marL="568354" lvl="1" indent="-168284">
              <a:lnSpc>
                <a:spcPct val="95000"/>
              </a:lnSpc>
              <a:spcBef>
                <a:spcPts val="0"/>
              </a:spcBef>
              <a:spcAft>
                <a:spcPts val="0"/>
              </a:spcAft>
            </a:pPr>
            <a:r>
              <a:rPr lang="en-US" sz="2400" kern="0" dirty="0">
                <a:solidFill>
                  <a:schemeClr val="accent5">
                    <a:lumMod val="50000"/>
                  </a:schemeClr>
                </a:solidFill>
              </a:rPr>
              <a:t>-- Cost of healthy diets (</a:t>
            </a:r>
            <a:r>
              <a:rPr lang="en-US" sz="2400" kern="0" dirty="0" err="1">
                <a:solidFill>
                  <a:schemeClr val="accent5">
                    <a:lumMod val="50000"/>
                  </a:schemeClr>
                </a:solidFill>
              </a:rPr>
              <a:t>ave.</a:t>
            </a:r>
            <a:r>
              <a:rPr lang="en-US" sz="2400" kern="0" dirty="0">
                <a:solidFill>
                  <a:schemeClr val="accent5">
                    <a:lumMod val="50000"/>
                  </a:schemeClr>
                </a:solidFill>
              </a:rPr>
              <a:t> $3.31) sets floor of access to avoid all diet-related diseases</a:t>
            </a:r>
          </a:p>
          <a:p>
            <a:pPr marL="568354" lvl="1" indent="-168284">
              <a:lnSpc>
                <a:spcPct val="95000"/>
              </a:lnSpc>
              <a:spcBef>
                <a:spcPts val="0"/>
              </a:spcBef>
              <a:spcAft>
                <a:spcPts val="0"/>
              </a:spcAft>
            </a:pPr>
            <a:r>
              <a:rPr lang="en-US" sz="2400" kern="0" dirty="0">
                <a:solidFill>
                  <a:schemeClr val="accent5">
                    <a:lumMod val="50000"/>
                  </a:schemeClr>
                </a:solidFill>
              </a:rPr>
              <a:t>-- Actual food spending (</a:t>
            </a:r>
            <a:r>
              <a:rPr lang="en-US" sz="2400" kern="0" dirty="0" err="1">
                <a:solidFill>
                  <a:schemeClr val="accent5">
                    <a:lumMod val="50000"/>
                  </a:schemeClr>
                </a:solidFill>
              </a:rPr>
              <a:t>ave.</a:t>
            </a:r>
            <a:r>
              <a:rPr lang="en-US" sz="2400" kern="0" dirty="0">
                <a:solidFill>
                  <a:schemeClr val="accent5">
                    <a:lumMod val="50000"/>
                  </a:schemeClr>
                </a:solidFill>
              </a:rPr>
              <a:t> $5.64) varies greatly and pursues goals other than health</a:t>
            </a:r>
          </a:p>
        </p:txBody>
      </p:sp>
      <p:sp>
        <p:nvSpPr>
          <p:cNvPr id="17" name="Text Placeholder 5">
            <a:extLst>
              <a:ext uri="{FF2B5EF4-FFF2-40B4-BE49-F238E27FC236}">
                <a16:creationId xmlns:a16="http://schemas.microsoft.com/office/drawing/2014/main" id="{69B34328-FD1A-9133-8903-C2A5B1C938E5}"/>
              </a:ext>
            </a:extLst>
          </p:cNvPr>
          <p:cNvSpPr txBox="1">
            <a:spLocks/>
          </p:cNvSpPr>
          <p:nvPr/>
        </p:nvSpPr>
        <p:spPr bwMode="auto">
          <a:xfrm>
            <a:off x="291547" y="5198336"/>
            <a:ext cx="11860549"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solidFill>
                  <a:prstClr val="black"/>
                </a:solidFill>
                <a:latin typeface="Calibri" panose="020F0502020204030204"/>
                <a:cs typeface="+mn-cs"/>
              </a:rPr>
              <a:t>5. Food preferences and food choice is driven by factors other than health</a:t>
            </a:r>
            <a:endParaRPr lang="en-US" sz="2000" kern="0" dirty="0"/>
          </a:p>
        </p:txBody>
      </p:sp>
      <p:sp>
        <p:nvSpPr>
          <p:cNvPr id="18" name="TextBox 17">
            <a:extLst>
              <a:ext uri="{FF2B5EF4-FFF2-40B4-BE49-F238E27FC236}">
                <a16:creationId xmlns:a16="http://schemas.microsoft.com/office/drawing/2014/main" id="{89B6D2C2-5BA3-53BB-F5C1-76412442A64E}"/>
              </a:ext>
            </a:extLst>
          </p:cNvPr>
          <p:cNvSpPr txBox="1"/>
          <p:nvPr/>
        </p:nvSpPr>
        <p:spPr>
          <a:xfrm>
            <a:off x="331452" y="5593304"/>
            <a:ext cx="11462695" cy="757130"/>
          </a:xfrm>
          <a:prstGeom prst="rect">
            <a:avLst/>
          </a:prstGeom>
          <a:noFill/>
        </p:spPr>
        <p:txBody>
          <a:bodyPr wrap="square">
            <a:spAutoFit/>
          </a:bodyPr>
          <a:lstStyle/>
          <a:p>
            <a:pPr marL="568325" lvl="1" indent="-168275">
              <a:lnSpc>
                <a:spcPct val="90000"/>
              </a:lnSpc>
              <a:spcBef>
                <a:spcPts val="0"/>
              </a:spcBef>
              <a:spcAft>
                <a:spcPts val="0"/>
              </a:spcAft>
            </a:pPr>
            <a:r>
              <a:rPr lang="en-US" sz="2400" kern="0" dirty="0">
                <a:solidFill>
                  <a:schemeClr val="accent5">
                    <a:lumMod val="50000"/>
                  </a:schemeClr>
                </a:solidFill>
              </a:rPr>
              <a:t>-- As we’ll see, revealed preference is for more ASF &amp; oil, and less F&amp;V or legumes</a:t>
            </a:r>
          </a:p>
          <a:p>
            <a:pPr marL="568325" lvl="1" indent="-168275">
              <a:lnSpc>
                <a:spcPct val="90000"/>
              </a:lnSpc>
              <a:spcBef>
                <a:spcPts val="0"/>
              </a:spcBef>
              <a:spcAft>
                <a:spcPts val="0"/>
              </a:spcAft>
            </a:pPr>
            <a:r>
              <a:rPr lang="en-US" sz="2400" kern="0" dirty="0">
                <a:solidFill>
                  <a:schemeClr val="accent5">
                    <a:lumMod val="50000"/>
                  </a:schemeClr>
                </a:solidFill>
              </a:rPr>
              <a:t>-- Preferences within food groups may also favor less healthy versions</a:t>
            </a:r>
          </a:p>
        </p:txBody>
      </p:sp>
      <p:sp>
        <p:nvSpPr>
          <p:cNvPr id="21" name="Text Placeholder 5">
            <a:extLst>
              <a:ext uri="{FF2B5EF4-FFF2-40B4-BE49-F238E27FC236}">
                <a16:creationId xmlns:a16="http://schemas.microsoft.com/office/drawing/2014/main" id="{2B5E0DFF-251B-AC0B-44F6-A56F3FABF716}"/>
              </a:ext>
            </a:extLst>
          </p:cNvPr>
          <p:cNvSpPr txBox="1">
            <a:spLocks/>
          </p:cNvSpPr>
          <p:nvPr/>
        </p:nvSpPr>
        <p:spPr bwMode="auto">
          <a:xfrm>
            <a:off x="397853" y="6305995"/>
            <a:ext cx="11290560" cy="4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0" indent="0">
              <a:spcBef>
                <a:spcPts val="0"/>
              </a:spcBef>
              <a:spcAft>
                <a:spcPts val="0"/>
              </a:spcAft>
              <a:buNone/>
            </a:pPr>
            <a:r>
              <a:rPr lang="en-US" sz="2400" b="1" kern="0" dirty="0">
                <a:solidFill>
                  <a:prstClr val="black"/>
                </a:solidFill>
                <a:latin typeface="Calibri" panose="020F0502020204030204"/>
                <a:cs typeface="+mn-cs"/>
              </a:rPr>
              <a:t>==&gt; Question for today: what role for least-cost diets in policy research?</a:t>
            </a:r>
            <a:endParaRPr lang="en-US" sz="2000" kern="0" dirty="0"/>
          </a:p>
        </p:txBody>
      </p:sp>
    </p:spTree>
    <p:extLst>
      <p:ext uri="{BB962C8B-B14F-4D97-AF65-F5344CB8AC3E}">
        <p14:creationId xmlns:p14="http://schemas.microsoft.com/office/powerpoint/2010/main" val="422615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6">
                                            <p:txEl>
                                              <p:pRg st="0" end="0"/>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6">
                                            <p:txEl>
                                              <p:pRg st="1" end="1"/>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6">
                                            <p:txEl>
                                              <p:pRg st="2" end="2"/>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C0C0C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C0C0C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0" end="0"/>
                                            </p:txEl>
                                          </p:spTgt>
                                        </p:tgtEl>
                                        <p:attrNameLst>
                                          <p:attrName>ppt_c</p:attrName>
                                        </p:attrNameLst>
                                      </p:cBhvr>
                                      <p:to>
                                        <a:srgbClr val="C0C0C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1" end="1"/>
                                            </p:txEl>
                                          </p:spTgt>
                                        </p:tgtEl>
                                        <p:attrNameLst>
                                          <p:attrName>ppt_c</p:attrName>
                                        </p:attrNameLst>
                                      </p:cBhvr>
                                      <p:to>
                                        <a:srgbClr val="C0C0C0"/>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C140-9F97-DDC7-BB6F-E9660C301D59}"/>
              </a:ext>
            </a:extLst>
          </p:cNvPr>
          <p:cNvSpPr>
            <a:spLocks noGrp="1"/>
          </p:cNvSpPr>
          <p:nvPr>
            <p:ph type="title"/>
          </p:nvPr>
        </p:nvSpPr>
        <p:spPr>
          <a:xfrm>
            <a:off x="106561" y="208043"/>
            <a:ext cx="11978877" cy="865505"/>
          </a:xfrm>
        </p:spPr>
        <p:txBody>
          <a:bodyPr>
            <a:normAutofit/>
          </a:bodyPr>
          <a:lstStyle/>
          <a:p>
            <a:r>
              <a:rPr lang="en-US" sz="3200" b="1" spc="-48" dirty="0">
                <a:solidFill>
                  <a:srgbClr val="23607B"/>
                </a:solidFill>
                <a:latin typeface="Arial" panose="020B0604020202020204" pitchFamily="34" charset="0"/>
                <a:cs typeface="Arial" panose="020B0604020202020204" pitchFamily="34" charset="0"/>
              </a:rPr>
              <a:t>The FPN </a:t>
            </a:r>
            <a:r>
              <a:rPr lang="en-US" sz="3200" b="1" spc="-48" dirty="0">
                <a:solidFill>
                  <a:srgbClr val="23607B"/>
                </a:solidFill>
                <a:latin typeface="Arial" panose="020B0604020202020204" pitchFamily="34" charset="0"/>
                <a:ea typeface="Cooper Hewitt" panose="020B0604020202020204" charset="0"/>
                <a:cs typeface="Arial" panose="020B0604020202020204" pitchFamily="34" charset="0"/>
              </a:rPr>
              <a:t>project has changed how food systems are measured</a:t>
            </a:r>
            <a:endParaRPr lang="en-US" sz="3200" dirty="0"/>
          </a:p>
        </p:txBody>
      </p:sp>
      <p:sp>
        <p:nvSpPr>
          <p:cNvPr id="4" name="Text Placeholder 5">
            <a:extLst>
              <a:ext uri="{FF2B5EF4-FFF2-40B4-BE49-F238E27FC236}">
                <a16:creationId xmlns:a16="http://schemas.microsoft.com/office/drawing/2014/main" id="{E1FEAB35-5A9A-9BCD-EFCC-D6BA711216B6}"/>
              </a:ext>
            </a:extLst>
          </p:cNvPr>
          <p:cNvSpPr txBox="1">
            <a:spLocks/>
          </p:cNvSpPr>
          <p:nvPr/>
        </p:nvSpPr>
        <p:spPr bwMode="auto">
          <a:xfrm>
            <a:off x="386816" y="1063609"/>
            <a:ext cx="11758802" cy="57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28600" indent="-228600" fontAlgn="auto">
              <a:spcBef>
                <a:spcPts val="1200"/>
              </a:spcBef>
              <a:spcAft>
                <a:spcPts val="0"/>
              </a:spcAft>
            </a:pPr>
            <a:r>
              <a:rPr lang="en-US" sz="2000" b="1" kern="0" dirty="0">
                <a:solidFill>
                  <a:prstClr val="black"/>
                </a:solidFill>
                <a:latin typeface="Calibri" panose="020F0502020204030204"/>
              </a:rPr>
              <a:t>What core innovations did we bring? </a:t>
            </a:r>
            <a:endParaRPr lang="en-US" sz="2000" i="1" kern="0" dirty="0">
              <a:solidFill>
                <a:prstClr val="black"/>
              </a:solidFill>
              <a:latin typeface="Calibri" panose="020F0502020204030204"/>
            </a:endParaRPr>
          </a:p>
          <a:p>
            <a:pPr marL="568354" lvl="1" indent="-168284">
              <a:lnSpc>
                <a:spcPct val="95000"/>
              </a:lnSpc>
              <a:spcBef>
                <a:spcPts val="0"/>
              </a:spcBef>
              <a:spcAft>
                <a:spcPts val="0"/>
              </a:spcAft>
            </a:pPr>
            <a:r>
              <a:rPr lang="en-US" sz="2000" kern="0" dirty="0">
                <a:solidFill>
                  <a:schemeClr val="accent5">
                    <a:lumMod val="50000"/>
                  </a:schemeClr>
                </a:solidFill>
              </a:rPr>
              <a:t>measure access to healthy diets globally, as called for by Herforth &amp; Ahmed (2015) and others</a:t>
            </a:r>
          </a:p>
          <a:p>
            <a:pPr marL="568354" lvl="1" indent="-168284">
              <a:lnSpc>
                <a:spcPct val="95000"/>
              </a:lnSpc>
              <a:spcBef>
                <a:spcPts val="0"/>
              </a:spcBef>
              <a:spcAft>
                <a:spcPts val="0"/>
              </a:spcAft>
            </a:pPr>
            <a:r>
              <a:rPr lang="en-US" sz="2000" kern="0" dirty="0">
                <a:solidFill>
                  <a:schemeClr val="accent5">
                    <a:lumMod val="50000"/>
                  </a:schemeClr>
                </a:solidFill>
              </a:rPr>
              <a:t>use least-cost items in each food group, in addition to least-cost foods for nutrient adequacy</a:t>
            </a:r>
          </a:p>
          <a:p>
            <a:pPr marL="968404" lvl="2" indent="-168284">
              <a:lnSpc>
                <a:spcPct val="95000"/>
              </a:lnSpc>
              <a:spcBef>
                <a:spcPts val="0"/>
              </a:spcBef>
              <a:spcAft>
                <a:spcPts val="0"/>
              </a:spcAft>
            </a:pPr>
            <a:r>
              <a:rPr lang="en-US" sz="1600" kern="0" dirty="0">
                <a:solidFill>
                  <a:schemeClr val="accent5">
                    <a:lumMod val="50000"/>
                  </a:schemeClr>
                </a:solidFill>
              </a:rPr>
              <a:t>first for MDD-W in Ghana &amp; Tanzania (AJAE, 2018), then for quantified national FBDGs in 3 countries of South Asia (GFS, 2019)</a:t>
            </a:r>
          </a:p>
          <a:p>
            <a:pPr marL="968404" lvl="2" indent="-168284">
              <a:lnSpc>
                <a:spcPct val="95000"/>
              </a:lnSpc>
              <a:spcBef>
                <a:spcPts val="0"/>
              </a:spcBef>
              <a:spcAft>
                <a:spcPts val="0"/>
              </a:spcAft>
            </a:pPr>
            <a:r>
              <a:rPr lang="en-US" sz="1600" kern="0" dirty="0">
                <a:solidFill>
                  <a:schemeClr val="accent5">
                    <a:lumMod val="50000"/>
                  </a:schemeClr>
                </a:solidFill>
              </a:rPr>
              <a:t>global comparisons using ICP prices by 21 food groups (JN 2019), then for EAT-Lancet (LGH 2020) &amp; ten FBDGs (SOFI 2020)</a:t>
            </a:r>
          </a:p>
          <a:p>
            <a:pPr marL="968404" lvl="2" indent="-168284">
              <a:lnSpc>
                <a:spcPct val="95000"/>
              </a:lnSpc>
              <a:spcBef>
                <a:spcPts val="0"/>
              </a:spcBef>
              <a:spcAft>
                <a:spcPts val="0"/>
              </a:spcAft>
            </a:pPr>
            <a:r>
              <a:rPr lang="en-US" sz="1600" kern="0" dirty="0">
                <a:solidFill>
                  <a:schemeClr val="accent5">
                    <a:lumMod val="50000"/>
                  </a:schemeClr>
                </a:solidFill>
              </a:rPr>
              <a:t>facilitate monitoring with global healthy diet basket targets, based on commonalities among many FBDGs (SOFI 2022)</a:t>
            </a:r>
            <a:endParaRPr lang="en-US" sz="2000" kern="0" dirty="0">
              <a:solidFill>
                <a:schemeClr val="accent5">
                  <a:lumMod val="50000"/>
                </a:schemeClr>
              </a:solidFill>
            </a:endParaRPr>
          </a:p>
          <a:p>
            <a:pPr marL="800120" lvl="2" indent="0">
              <a:lnSpc>
                <a:spcPct val="95000"/>
              </a:lnSpc>
              <a:spcBef>
                <a:spcPts val="0"/>
              </a:spcBef>
              <a:spcAft>
                <a:spcPts val="0"/>
              </a:spcAft>
              <a:buNone/>
            </a:pPr>
            <a:r>
              <a:rPr lang="en-US" sz="1600" kern="0" dirty="0">
                <a:solidFill>
                  <a:schemeClr val="accent5">
                    <a:lumMod val="50000"/>
                  </a:schemeClr>
                </a:solidFill>
              </a:rPr>
              <a:t>=&gt; access to least-cost healthy diets now the UN’s third core metric of world food security, after caloric undernourishment (</a:t>
            </a:r>
            <a:r>
              <a:rPr lang="en-US" sz="1600" kern="0" dirty="0" err="1">
                <a:solidFill>
                  <a:schemeClr val="accent5">
                    <a:lumMod val="50000"/>
                  </a:schemeClr>
                </a:solidFill>
              </a:rPr>
              <a:t>PoU</a:t>
            </a:r>
            <a:r>
              <a:rPr lang="en-US" sz="1600" kern="0" dirty="0">
                <a:solidFill>
                  <a:schemeClr val="accent5">
                    <a:lumMod val="50000"/>
                  </a:schemeClr>
                </a:solidFill>
              </a:rPr>
              <a:t>) and the food security experience scale (FIES), using their acronym cost and affordability of healthy diets (CoAHD)</a:t>
            </a:r>
            <a:endParaRPr lang="en-US" sz="1200" kern="0" dirty="0">
              <a:solidFill>
                <a:schemeClr val="accent5">
                  <a:lumMod val="50000"/>
                </a:schemeClr>
              </a:solidFill>
            </a:endParaRPr>
          </a:p>
          <a:p>
            <a:pPr marL="265655" indent="-265655">
              <a:spcBef>
                <a:spcPts val="1200"/>
              </a:spcBef>
              <a:spcAft>
                <a:spcPts val="0"/>
              </a:spcAft>
            </a:pPr>
            <a:r>
              <a:rPr lang="en-US" sz="2000" b="1" kern="0" dirty="0">
                <a:latin typeface="+mn-lt"/>
              </a:rPr>
              <a:t>New kinds of measurement can change policy and practice</a:t>
            </a:r>
            <a:endParaRPr lang="en-US" sz="2000" i="1" kern="0" dirty="0">
              <a:latin typeface="+mn-lt"/>
            </a:endParaRPr>
          </a:p>
          <a:p>
            <a:pPr marL="568354" lvl="1" indent="-168284">
              <a:lnSpc>
                <a:spcPct val="95000"/>
              </a:lnSpc>
              <a:spcBef>
                <a:spcPts val="0"/>
              </a:spcBef>
              <a:spcAft>
                <a:spcPts val="0"/>
              </a:spcAft>
            </a:pPr>
            <a:r>
              <a:rPr lang="en-US" sz="2000" kern="0" dirty="0">
                <a:solidFill>
                  <a:schemeClr val="accent5">
                    <a:lumMod val="50000"/>
                  </a:schemeClr>
                </a:solidFill>
              </a:rPr>
              <a:t>transform routinely-collected data, creating demand for improved collection &amp; reporting</a:t>
            </a:r>
          </a:p>
          <a:p>
            <a:pPr marL="968404" lvl="2" indent="-168284">
              <a:lnSpc>
                <a:spcPct val="95000"/>
              </a:lnSpc>
              <a:spcBef>
                <a:spcPts val="0"/>
              </a:spcBef>
              <a:spcAft>
                <a:spcPts val="0"/>
              </a:spcAft>
            </a:pPr>
            <a:r>
              <a:rPr lang="en-US" sz="1600" kern="0" dirty="0">
                <a:solidFill>
                  <a:schemeClr val="accent5">
                    <a:lumMod val="50000"/>
                  </a:schemeClr>
                </a:solidFill>
              </a:rPr>
              <a:t>match retail item price and availability to nutritional composition (food group and macronutrients, then micronutrients)</a:t>
            </a:r>
          </a:p>
          <a:p>
            <a:pPr marL="968404" lvl="2" indent="-168284">
              <a:lnSpc>
                <a:spcPct val="95000"/>
              </a:lnSpc>
              <a:spcBef>
                <a:spcPts val="0"/>
              </a:spcBef>
              <a:spcAft>
                <a:spcPts val="0"/>
              </a:spcAft>
            </a:pPr>
            <a:r>
              <a:rPr lang="en-US" sz="1600" kern="0" dirty="0">
                <a:solidFill>
                  <a:schemeClr val="accent5">
                    <a:lumMod val="50000"/>
                  </a:schemeClr>
                </a:solidFill>
              </a:rPr>
              <a:t>drives attention to each kind of information (data quality and harmonization, representativeness and timeliness)</a:t>
            </a:r>
            <a:endParaRPr lang="en-US" sz="2000" i="1" kern="0" dirty="0">
              <a:solidFill>
                <a:schemeClr val="accent5">
                  <a:lumMod val="50000"/>
                </a:schemeClr>
              </a:solidFill>
            </a:endParaRPr>
          </a:p>
          <a:p>
            <a:pPr marL="568354" lvl="1" indent="-168284">
              <a:lnSpc>
                <a:spcPct val="95000"/>
              </a:lnSpc>
              <a:spcBef>
                <a:spcPts val="0"/>
              </a:spcBef>
              <a:spcAft>
                <a:spcPts val="0"/>
              </a:spcAft>
            </a:pPr>
            <a:r>
              <a:rPr lang="en-US" sz="2000" kern="0" dirty="0">
                <a:solidFill>
                  <a:schemeClr val="accent5">
                    <a:lumMod val="50000"/>
                  </a:schemeClr>
                </a:solidFill>
              </a:rPr>
              <a:t>use transparent and replicable methods, so that diverse analysts can use &amp; adapt results </a:t>
            </a:r>
            <a:endParaRPr lang="en-US" sz="2000" i="1" kern="0" dirty="0">
              <a:solidFill>
                <a:schemeClr val="accent5">
                  <a:lumMod val="50000"/>
                </a:schemeClr>
              </a:solidFill>
            </a:endParaRPr>
          </a:p>
          <a:p>
            <a:pPr marL="968404" lvl="2" indent="-168284">
              <a:lnSpc>
                <a:spcPct val="95000"/>
              </a:lnSpc>
              <a:spcBef>
                <a:spcPts val="0"/>
              </a:spcBef>
              <a:spcAft>
                <a:spcPts val="0"/>
              </a:spcAft>
            </a:pPr>
            <a:r>
              <a:rPr lang="en-US" sz="1600" kern="0" dirty="0">
                <a:solidFill>
                  <a:schemeClr val="accent5">
                    <a:lumMod val="50000"/>
                  </a:schemeClr>
                </a:solidFill>
              </a:rPr>
              <a:t>use local dietary guidelines, with updated requirements for an active and healthy life</a:t>
            </a:r>
          </a:p>
          <a:p>
            <a:pPr marL="968404" lvl="2" indent="-168284">
              <a:lnSpc>
                <a:spcPct val="95000"/>
              </a:lnSpc>
              <a:spcBef>
                <a:spcPts val="0"/>
              </a:spcBef>
              <a:spcAft>
                <a:spcPts val="0"/>
              </a:spcAft>
            </a:pPr>
            <a:r>
              <a:rPr lang="en-US" sz="1600" kern="0" dirty="0">
                <a:solidFill>
                  <a:schemeClr val="accent5">
                    <a:lumMod val="50000"/>
                  </a:schemeClr>
                </a:solidFill>
              </a:rPr>
              <a:t>compare diet costs to resources available for food, taking account of other basic needs</a:t>
            </a:r>
            <a:endParaRPr lang="en-US" sz="2000" i="1" kern="0" dirty="0">
              <a:solidFill>
                <a:schemeClr val="accent5">
                  <a:lumMod val="50000"/>
                </a:schemeClr>
              </a:solidFill>
            </a:endParaRPr>
          </a:p>
          <a:p>
            <a:pPr marL="568354" lvl="1" indent="-168284">
              <a:lnSpc>
                <a:spcPct val="95000"/>
              </a:lnSpc>
              <a:spcBef>
                <a:spcPts val="0"/>
              </a:spcBef>
              <a:spcAft>
                <a:spcPts val="0"/>
              </a:spcAft>
            </a:pPr>
            <a:r>
              <a:rPr lang="en-US" sz="2000" kern="0" dirty="0">
                <a:solidFill>
                  <a:schemeClr val="accent5">
                    <a:lumMod val="50000"/>
                  </a:schemeClr>
                </a:solidFill>
              </a:rPr>
              <a:t>respond to growing needs with actionable data </a:t>
            </a:r>
            <a:endParaRPr lang="en-US" sz="2000" i="1" kern="0" dirty="0">
              <a:solidFill>
                <a:schemeClr val="accent5">
                  <a:lumMod val="50000"/>
                </a:schemeClr>
              </a:solidFill>
            </a:endParaRPr>
          </a:p>
          <a:p>
            <a:pPr marL="968404" lvl="2" indent="-168284">
              <a:lnSpc>
                <a:spcPct val="95000"/>
              </a:lnSpc>
              <a:spcBef>
                <a:spcPts val="0"/>
              </a:spcBef>
              <a:spcAft>
                <a:spcPts val="0"/>
              </a:spcAft>
            </a:pPr>
            <a:r>
              <a:rPr lang="en-US" sz="1600" kern="0" dirty="0">
                <a:solidFill>
                  <a:schemeClr val="accent5">
                    <a:lumMod val="50000"/>
                  </a:schemeClr>
                </a:solidFill>
              </a:rPr>
              <a:t>diet transition since 1990s then world price spike of 2007-08 drove interest in access to healthy foods </a:t>
            </a:r>
          </a:p>
          <a:p>
            <a:pPr marL="968404" lvl="2" indent="-168284">
              <a:lnSpc>
                <a:spcPct val="95000"/>
              </a:lnSpc>
              <a:spcBef>
                <a:spcPts val="0"/>
              </a:spcBef>
              <a:spcAft>
                <a:spcPts val="0"/>
              </a:spcAft>
            </a:pPr>
            <a:r>
              <a:rPr lang="en-US" sz="1600" kern="0" dirty="0">
                <a:solidFill>
                  <a:schemeClr val="accent5">
                    <a:lumMod val="50000"/>
                  </a:schemeClr>
                </a:solidFill>
              </a:rPr>
              <a:t>for global health and nutrition, interest in agriculture and food environments driven by Lancet series (2008), Ag2Nut (2010- ), LCIRAH (2010- ), INFORMAS (2012- ), IMMANA (2015- ), ANH Academy (2017- ), with increasing focus on food environments</a:t>
            </a:r>
          </a:p>
          <a:p>
            <a:pPr marL="968404" lvl="2" indent="-168284">
              <a:lnSpc>
                <a:spcPct val="95000"/>
              </a:lnSpc>
              <a:spcBef>
                <a:spcPts val="0"/>
              </a:spcBef>
              <a:spcAft>
                <a:spcPts val="0"/>
              </a:spcAft>
            </a:pPr>
            <a:r>
              <a:rPr lang="en-US" sz="1600" kern="0" dirty="0">
                <a:solidFill>
                  <a:schemeClr val="accent5">
                    <a:lumMod val="50000"/>
                  </a:schemeClr>
                </a:solidFill>
              </a:rPr>
              <a:t>for economics and food policy, measuring diet costs allows distinguishing between supply (access) and demand (food choice)</a:t>
            </a:r>
          </a:p>
          <a:p>
            <a:pPr marL="400070" lvl="1" indent="0" fontAlgn="auto">
              <a:spcBef>
                <a:spcPts val="600"/>
              </a:spcBef>
              <a:spcAft>
                <a:spcPts val="0"/>
              </a:spcAft>
              <a:buNone/>
            </a:pPr>
            <a:r>
              <a:rPr lang="en-US" sz="2000" i="1" kern="0" dirty="0">
                <a:solidFill>
                  <a:srgbClr val="5B9BD5">
                    <a:lumMod val="50000"/>
                  </a:srgbClr>
                </a:solidFill>
              </a:rPr>
              <a:t>    --&gt; The big change is using least-cost diets as a price index: cost of foods needed for health, vs other needs</a:t>
            </a:r>
            <a:endParaRPr lang="en-US" sz="2000" i="1" kern="0" dirty="0">
              <a:solidFill>
                <a:prstClr val="black"/>
              </a:solidFill>
            </a:endParaRPr>
          </a:p>
          <a:p>
            <a:pPr marL="968404" lvl="2" indent="-168284">
              <a:lnSpc>
                <a:spcPct val="95000"/>
              </a:lnSpc>
              <a:spcBef>
                <a:spcPts val="0"/>
              </a:spcBef>
              <a:spcAft>
                <a:spcPts val="0"/>
              </a:spcAft>
            </a:pPr>
            <a:endParaRPr lang="en-US" sz="1600" kern="0" dirty="0">
              <a:solidFill>
                <a:schemeClr val="accent5">
                  <a:lumMod val="50000"/>
                </a:schemeClr>
              </a:solidFill>
            </a:endParaRPr>
          </a:p>
          <a:p>
            <a:pPr marL="968404" lvl="2" indent="-168284">
              <a:spcBef>
                <a:spcPts val="0"/>
              </a:spcBef>
              <a:spcAft>
                <a:spcPts val="0"/>
              </a:spcAft>
            </a:pPr>
            <a:endParaRPr lang="en-US" sz="2000" i="1" kern="0" dirty="0">
              <a:solidFill>
                <a:prstClr val="black"/>
              </a:solidFill>
              <a:latin typeface="Calibri" panose="020F0502020204030204"/>
              <a:cs typeface="+mn-cs"/>
            </a:endParaRPr>
          </a:p>
          <a:p>
            <a:pPr marL="568354" lvl="1" indent="-168284">
              <a:spcBef>
                <a:spcPts val="0"/>
              </a:spcBef>
              <a:spcAft>
                <a:spcPts val="0"/>
              </a:spcAft>
            </a:pPr>
            <a:endParaRPr lang="en-US" sz="2000" i="1" kern="0" dirty="0">
              <a:solidFill>
                <a:schemeClr val="accent5">
                  <a:lumMod val="50000"/>
                </a:schemeClr>
              </a:solidFill>
            </a:endParaRPr>
          </a:p>
        </p:txBody>
      </p:sp>
    </p:spTree>
    <p:extLst>
      <p:ext uri="{BB962C8B-B14F-4D97-AF65-F5344CB8AC3E}">
        <p14:creationId xmlns:p14="http://schemas.microsoft.com/office/powerpoint/2010/main" val="51863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5" end="5"/>
                                            </p:txEl>
                                          </p:spTgt>
                                        </p:tgtEl>
                                        <p:attrNameLst>
                                          <p:attrName>ppt_c</p:attrName>
                                        </p:attrNameLst>
                                      </p:cBhvr>
                                      <p:to>
                                        <a:srgbClr val="C0C0C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rgbClr val="C0C0C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8" end="8"/>
                                            </p:txEl>
                                          </p:spTgt>
                                        </p:tgtEl>
                                        <p:attrNameLst>
                                          <p:attrName>ppt_c</p:attrName>
                                        </p:attrNameLst>
                                      </p:cBhvr>
                                      <p:to>
                                        <a:srgbClr val="C0C0C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9" end="9"/>
                                            </p:txEl>
                                          </p:spTgt>
                                        </p:tgtEl>
                                        <p:attrNameLst>
                                          <p:attrName>ppt_c</p:attrName>
                                        </p:attrNameLst>
                                      </p:cBhvr>
                                      <p:to>
                                        <a:srgbClr val="C0C0C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0" end="10"/>
                                            </p:txEl>
                                          </p:spTgt>
                                        </p:tgtEl>
                                        <p:attrNameLst>
                                          <p:attrName>ppt_c</p:attrName>
                                        </p:attrNameLst>
                                      </p:cBhvr>
                                      <p:to>
                                        <a:srgbClr val="C0C0C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1" end="11"/>
                                            </p:txEl>
                                          </p:spTgt>
                                        </p:tgtEl>
                                        <p:attrNameLst>
                                          <p:attrName>ppt_c</p:attrName>
                                        </p:attrNameLst>
                                      </p:cBhvr>
                                      <p:to>
                                        <a:srgbClr val="C0C0C0"/>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2" end="12"/>
                                            </p:txEl>
                                          </p:spTgt>
                                        </p:tgtEl>
                                        <p:attrNameLst>
                                          <p:attrName>ppt_c</p:attrName>
                                        </p:attrNameLst>
                                      </p:cBhvr>
                                      <p:to>
                                        <a:srgbClr val="C0C0C0"/>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3" end="13"/>
                                            </p:txEl>
                                          </p:spTgt>
                                        </p:tgtEl>
                                        <p:attrNameLst>
                                          <p:attrName>ppt_c</p:attrName>
                                        </p:attrNameLst>
                                      </p:cBhvr>
                                      <p:to>
                                        <a:srgbClr val="C0C0C0"/>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4" end="14"/>
                                            </p:txEl>
                                          </p:spTgt>
                                        </p:tgtEl>
                                        <p:attrNameLst>
                                          <p:attrName>ppt_c</p:attrName>
                                        </p:attrNameLst>
                                      </p:cBhvr>
                                      <p:to>
                                        <a:srgbClr val="C0C0C0"/>
                                      </p:to>
                                    </p:animClr>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5" end="15"/>
                                            </p:txEl>
                                          </p:spTgt>
                                        </p:tgtEl>
                                        <p:attrNameLst>
                                          <p:attrName>ppt_c</p:attrName>
                                        </p:attrNameLst>
                                      </p:cBhvr>
                                      <p:to>
                                        <a:srgbClr val="C0C0C0"/>
                                      </p:to>
                                    </p:animClr>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6" end="16"/>
                                            </p:txEl>
                                          </p:spTgt>
                                        </p:tgtEl>
                                        <p:attrNameLst>
                                          <p:attrName>ppt_c</p:attrName>
                                        </p:attrNameLst>
                                      </p:cBhvr>
                                      <p:to>
                                        <a:srgbClr val="C0C0C0"/>
                                      </p:to>
                                    </p:animClr>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17" end="1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7" end="17"/>
                                            </p:txEl>
                                          </p:spTgt>
                                        </p:tgtEl>
                                        <p:attrNameLst>
                                          <p:attrName>ppt_c</p:attrName>
                                        </p:attrNameLst>
                                      </p:cBhvr>
                                      <p:to>
                                        <a:srgbClr val="C0C0C0"/>
                                      </p:to>
                                    </p:animClr>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C140-9F97-DDC7-BB6F-E9660C301D59}"/>
              </a:ext>
            </a:extLst>
          </p:cNvPr>
          <p:cNvSpPr>
            <a:spLocks noGrp="1"/>
          </p:cNvSpPr>
          <p:nvPr>
            <p:ph type="title"/>
          </p:nvPr>
        </p:nvSpPr>
        <p:spPr>
          <a:xfrm>
            <a:off x="267156" y="217039"/>
            <a:ext cx="11580223" cy="865505"/>
          </a:xfrm>
        </p:spPr>
        <p:txBody>
          <a:bodyPr>
            <a:noAutofit/>
          </a:bodyPr>
          <a:lstStyle/>
          <a:p>
            <a:r>
              <a:rPr lang="en-US" sz="3200" b="1" spc="-48" dirty="0">
                <a:solidFill>
                  <a:srgbClr val="23607B"/>
                </a:solidFill>
                <a:latin typeface="Arial" panose="020B0604020202020204" pitchFamily="34" charset="0"/>
                <a:ea typeface="Cooper Hewitt" panose="020B0604020202020204" charset="0"/>
                <a:cs typeface="Arial" panose="020B0604020202020204" pitchFamily="34" charset="0"/>
              </a:rPr>
              <a:t>Least-cost diets research has a long history</a:t>
            </a:r>
            <a:endParaRPr lang="en-US" sz="3200" dirty="0"/>
          </a:p>
        </p:txBody>
      </p:sp>
      <p:sp>
        <p:nvSpPr>
          <p:cNvPr id="4" name="Text Placeholder 5">
            <a:extLst>
              <a:ext uri="{FF2B5EF4-FFF2-40B4-BE49-F238E27FC236}">
                <a16:creationId xmlns:a16="http://schemas.microsoft.com/office/drawing/2014/main" id="{E1FEAB35-5A9A-9BCD-EFCC-D6BA711216B6}"/>
              </a:ext>
            </a:extLst>
          </p:cNvPr>
          <p:cNvSpPr txBox="1">
            <a:spLocks/>
          </p:cNvSpPr>
          <p:nvPr/>
        </p:nvSpPr>
        <p:spPr bwMode="auto">
          <a:xfrm>
            <a:off x="316851" y="974834"/>
            <a:ext cx="11828766" cy="574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65655" indent="-265655">
              <a:spcBef>
                <a:spcPts val="0"/>
              </a:spcBef>
              <a:spcAft>
                <a:spcPts val="0"/>
              </a:spcAft>
            </a:pPr>
            <a:r>
              <a:rPr lang="en-US" sz="2000" b="1" kern="0" dirty="0">
                <a:latin typeface="+mn-lt"/>
              </a:rPr>
              <a:t>Food prices relative to wages provided the Western world’s first numerical metric of well-being</a:t>
            </a:r>
            <a:endParaRPr lang="en-US" sz="2000" i="1" kern="0" dirty="0">
              <a:latin typeface="+mn-lt"/>
            </a:endParaRPr>
          </a:p>
          <a:p>
            <a:pPr marL="568354" lvl="1" indent="-168284">
              <a:spcBef>
                <a:spcPts val="0"/>
              </a:spcBef>
              <a:spcAft>
                <a:spcPts val="0"/>
              </a:spcAft>
            </a:pPr>
            <a:r>
              <a:rPr lang="en-US" sz="2000" kern="0" dirty="0">
                <a:solidFill>
                  <a:schemeClr val="accent5">
                    <a:lumMod val="50000"/>
                  </a:schemeClr>
                </a:solidFill>
              </a:rPr>
              <a:t>Vaughn (1675) for “</a:t>
            </a:r>
            <a:r>
              <a:rPr lang="en-US" sz="2000" kern="0" dirty="0" err="1">
                <a:solidFill>
                  <a:schemeClr val="accent5">
                    <a:lumMod val="50000"/>
                  </a:schemeClr>
                </a:solidFill>
              </a:rPr>
              <a:t>labourers</a:t>
            </a:r>
            <a:r>
              <a:rPr lang="en-US" sz="2000" kern="0" dirty="0">
                <a:solidFill>
                  <a:schemeClr val="accent5">
                    <a:lumMod val="50000"/>
                  </a:schemeClr>
                </a:solidFill>
              </a:rPr>
              <a:t> and servants”; Fleetwood (1707) for student stipends at Oxford </a:t>
            </a:r>
          </a:p>
          <a:p>
            <a:pPr marL="568354" lvl="1" indent="-168284">
              <a:spcBef>
                <a:spcPts val="0"/>
              </a:spcBef>
              <a:spcAft>
                <a:spcPts val="0"/>
              </a:spcAft>
            </a:pPr>
            <a:r>
              <a:rPr lang="en-US" sz="2000" kern="0" dirty="0">
                <a:solidFill>
                  <a:schemeClr val="accent5">
                    <a:lumMod val="50000"/>
                  </a:schemeClr>
                </a:solidFill>
              </a:rPr>
              <a:t>U.S. Bureau of Labor (1888) first survey of household spending (n=8,544 families, 1888-90) used as weights on retail prices (collected for 67 foods &amp; 148 other items, 70 localities, 1889-1891)</a:t>
            </a:r>
          </a:p>
          <a:p>
            <a:pPr marL="568354" lvl="1" indent="-168284">
              <a:spcBef>
                <a:spcPts val="0"/>
              </a:spcBef>
              <a:spcAft>
                <a:spcPts val="0"/>
              </a:spcAft>
            </a:pPr>
            <a:r>
              <a:rPr lang="en-US" sz="2000" kern="0" dirty="0">
                <a:solidFill>
                  <a:schemeClr val="accent5">
                    <a:lumMod val="50000"/>
                  </a:schemeClr>
                </a:solidFill>
              </a:rPr>
              <a:t>Debates over item weights between initial quantities (</a:t>
            </a:r>
            <a:r>
              <a:rPr lang="en-US" sz="2000" kern="0" dirty="0" err="1">
                <a:solidFill>
                  <a:schemeClr val="accent5">
                    <a:lumMod val="50000"/>
                  </a:schemeClr>
                </a:solidFill>
              </a:rPr>
              <a:t>Laspeyres</a:t>
            </a:r>
            <a:r>
              <a:rPr lang="en-US" sz="2000" kern="0" dirty="0">
                <a:solidFill>
                  <a:schemeClr val="accent5">
                    <a:lumMod val="50000"/>
                  </a:schemeClr>
                </a:solidFill>
              </a:rPr>
              <a:t>, 1865) vs. ending quantities (</a:t>
            </a:r>
            <a:r>
              <a:rPr lang="en-US" sz="2000" kern="0" dirty="0" err="1">
                <a:solidFill>
                  <a:schemeClr val="accent5">
                    <a:lumMod val="50000"/>
                  </a:schemeClr>
                </a:solidFill>
              </a:rPr>
              <a:t>Paasche</a:t>
            </a:r>
            <a:r>
              <a:rPr lang="en-US" sz="2000" kern="0" dirty="0">
                <a:solidFill>
                  <a:schemeClr val="accent5">
                    <a:lumMod val="50000"/>
                  </a:schemeClr>
                </a:solidFill>
              </a:rPr>
              <a:t>, 1874),</a:t>
            </a:r>
            <a:r>
              <a:rPr lang="en-US" sz="2000" i="1" kern="0" dirty="0">
                <a:solidFill>
                  <a:schemeClr val="accent5">
                    <a:lumMod val="50000"/>
                  </a:schemeClr>
                </a:solidFill>
              </a:rPr>
              <a:t> </a:t>
            </a:r>
            <a:r>
              <a:rPr lang="en-US" sz="2000" kern="0" dirty="0">
                <a:solidFill>
                  <a:schemeClr val="accent5">
                    <a:lumMod val="50000"/>
                  </a:schemeClr>
                </a:solidFill>
              </a:rPr>
              <a:t>partly resolved by </a:t>
            </a:r>
            <a:r>
              <a:rPr lang="en-US" sz="2000" dirty="0">
                <a:solidFill>
                  <a:schemeClr val="accent5">
                    <a:lumMod val="50000"/>
                  </a:schemeClr>
                </a:solidFill>
              </a:rPr>
              <a:t>Irving Fisher’s geometric average of the two (Fisher, 1922)</a:t>
            </a:r>
            <a:endParaRPr lang="en-US" sz="2000" kern="0" dirty="0">
              <a:solidFill>
                <a:schemeClr val="accent5">
                  <a:lumMod val="50000"/>
                </a:schemeClr>
              </a:solidFill>
            </a:endParaRPr>
          </a:p>
          <a:p>
            <a:pPr marL="568354" lvl="1" indent="-168284">
              <a:spcBef>
                <a:spcPts val="0"/>
              </a:spcBef>
              <a:spcAft>
                <a:spcPts val="0"/>
              </a:spcAft>
            </a:pPr>
            <a:r>
              <a:rPr lang="en-US" sz="2000" kern="0" dirty="0">
                <a:solidFill>
                  <a:schemeClr val="accent5">
                    <a:lumMod val="50000"/>
                  </a:schemeClr>
                </a:solidFill>
              </a:rPr>
              <a:t>Consumer price indexes for U.S. updated by Margaret Hogg (1934), under Frances Perkins as Sec. of Labor</a:t>
            </a:r>
          </a:p>
          <a:p>
            <a:pPr marL="265655" indent="-265655">
              <a:spcBef>
                <a:spcPts val="1200"/>
              </a:spcBef>
              <a:spcAft>
                <a:spcPts val="0"/>
              </a:spcAft>
            </a:pPr>
            <a:r>
              <a:rPr lang="en-US" sz="2000" b="1" kern="0" dirty="0">
                <a:latin typeface="+mn-lt"/>
              </a:rPr>
              <a:t>Selection of </a:t>
            </a:r>
            <a:r>
              <a:rPr lang="en-US" sz="2000" b="1" i="1" kern="0" dirty="0">
                <a:latin typeface="+mn-lt"/>
              </a:rPr>
              <a:t>least-cost </a:t>
            </a:r>
            <a:r>
              <a:rPr lang="en-US" sz="2000" b="1" kern="0" dirty="0">
                <a:latin typeface="+mn-lt"/>
              </a:rPr>
              <a:t>items to meet nutrient needs introduced soon after requirements were quantified</a:t>
            </a:r>
            <a:endParaRPr lang="en-US" sz="2000" i="1" kern="0" dirty="0">
              <a:latin typeface="+mn-lt"/>
            </a:endParaRPr>
          </a:p>
          <a:p>
            <a:pPr marL="568354" lvl="1" indent="-168284">
              <a:spcBef>
                <a:spcPts val="0"/>
              </a:spcBef>
              <a:spcAft>
                <a:spcPts val="0"/>
              </a:spcAft>
            </a:pPr>
            <a:r>
              <a:rPr lang="en-US" sz="2000" kern="0" dirty="0">
                <a:solidFill>
                  <a:schemeClr val="accent5">
                    <a:lumMod val="50000"/>
                  </a:schemeClr>
                </a:solidFill>
              </a:rPr>
              <a:t>Stigler (1945) described the problem mathematically; Dantzig (1963) developed Simplex solution algorithm</a:t>
            </a:r>
          </a:p>
          <a:p>
            <a:pPr marL="568354" lvl="1" indent="-168284">
              <a:spcBef>
                <a:spcPts val="0"/>
              </a:spcBef>
              <a:spcAft>
                <a:spcPts val="0"/>
              </a:spcAft>
            </a:pPr>
            <a:r>
              <a:rPr lang="en-US" sz="2000" kern="0" dirty="0">
                <a:solidFill>
                  <a:schemeClr val="accent5">
                    <a:lumMod val="50000"/>
                  </a:schemeClr>
                </a:solidFill>
              </a:rPr>
              <a:t>The U.S. Economy Food Plan (1961) for aid recipients met updated nutrient requirements (1958) plus palatability constraints based on low-income consumers’ use of 11 food groups in latest survey (1955) </a:t>
            </a:r>
          </a:p>
          <a:p>
            <a:pPr marL="568354" lvl="1" indent="-168284">
              <a:spcBef>
                <a:spcPts val="0"/>
              </a:spcBef>
              <a:spcAft>
                <a:spcPts val="0"/>
              </a:spcAft>
            </a:pPr>
            <a:r>
              <a:rPr lang="en-US" sz="2000" kern="0" dirty="0">
                <a:solidFill>
                  <a:schemeClr val="accent5">
                    <a:lumMod val="50000"/>
                  </a:schemeClr>
                </a:solidFill>
              </a:rPr>
              <a:t>For U.S. poverty lines (1965), Mollie Orshansky suggested threshold at 3x the Economy Food Plan cost, based on the national average expenditure share on food of 33% (from same household survey of 1955)</a:t>
            </a:r>
          </a:p>
          <a:p>
            <a:pPr marL="568354" lvl="1" indent="-168284">
              <a:spcBef>
                <a:spcPts val="0"/>
              </a:spcBef>
              <a:spcAft>
                <a:spcPts val="0"/>
              </a:spcAft>
            </a:pPr>
            <a:r>
              <a:rPr lang="en-US" sz="2000" kern="0" dirty="0">
                <a:solidFill>
                  <a:schemeClr val="accent5">
                    <a:lumMod val="50000"/>
                  </a:schemeClr>
                </a:solidFill>
              </a:rPr>
              <a:t>Updating of poverty lines then done with overall CPI; Thrifty Food Plan updated most recently in 2021</a:t>
            </a:r>
          </a:p>
          <a:p>
            <a:pPr marL="568354" lvl="1" indent="-168284">
              <a:spcBef>
                <a:spcPts val="0"/>
              </a:spcBef>
              <a:spcAft>
                <a:spcPts val="0"/>
              </a:spcAft>
            </a:pPr>
            <a:r>
              <a:rPr lang="en-US" sz="2000" kern="0" dirty="0">
                <a:solidFill>
                  <a:schemeClr val="accent5">
                    <a:lumMod val="50000"/>
                  </a:schemeClr>
                </a:solidFill>
              </a:rPr>
              <a:t>Least-cost diets for nutrient adequacy still widely used, e.g. Darmon et al. (2002) in France or for nutrition assistance as “</a:t>
            </a:r>
            <a:r>
              <a:rPr lang="en-US" sz="2000" kern="0" dirty="0" err="1">
                <a:solidFill>
                  <a:schemeClr val="accent5">
                    <a:lumMod val="50000"/>
                  </a:schemeClr>
                </a:solidFill>
              </a:rPr>
              <a:t>Optifood</a:t>
            </a:r>
            <a:r>
              <a:rPr lang="en-US" sz="2000" kern="0" dirty="0">
                <a:solidFill>
                  <a:schemeClr val="accent5">
                    <a:lumMod val="50000"/>
                  </a:schemeClr>
                </a:solidFill>
              </a:rPr>
              <a:t>” from Ferguson et al. (2008) and “Cost of the Diet” by Chastre et al. (2007) and Ferguson et al. (2017) used in WFP “Fill the Nutrient Gap” programming (de Pee et al. 2017)</a:t>
            </a:r>
          </a:p>
          <a:p>
            <a:pPr marL="400070" lvl="1" indent="0">
              <a:spcBef>
                <a:spcPts val="0"/>
              </a:spcBef>
              <a:spcAft>
                <a:spcPts val="0"/>
              </a:spcAft>
              <a:buNone/>
            </a:pPr>
            <a:r>
              <a:rPr lang="en-US" sz="2000" i="1" kern="0" dirty="0">
                <a:solidFill>
                  <a:schemeClr val="accent5">
                    <a:lumMod val="50000"/>
                  </a:schemeClr>
                </a:solidFill>
              </a:rPr>
              <a:t>      --&gt; The big change is using least-cost diets as a price index: cost of foods needed for health, vs other needs</a:t>
            </a:r>
            <a:endParaRPr lang="en-US" sz="2000" i="1" kern="0" dirty="0"/>
          </a:p>
        </p:txBody>
      </p:sp>
    </p:spTree>
    <p:extLst>
      <p:ext uri="{BB962C8B-B14F-4D97-AF65-F5344CB8AC3E}">
        <p14:creationId xmlns:p14="http://schemas.microsoft.com/office/powerpoint/2010/main" val="30313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rgbClr val="C0C0C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7" end="7"/>
                                            </p:txEl>
                                          </p:spTgt>
                                        </p:tgtEl>
                                        <p:attrNameLst>
                                          <p:attrName>ppt_c</p:attrName>
                                        </p:attrNameLst>
                                      </p:cBhvr>
                                      <p:to>
                                        <a:srgbClr val="C0C0C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8" end="8"/>
                                            </p:txEl>
                                          </p:spTgt>
                                        </p:tgtEl>
                                        <p:attrNameLst>
                                          <p:attrName>ppt_c</p:attrName>
                                        </p:attrNameLst>
                                      </p:cBhvr>
                                      <p:to>
                                        <a:srgbClr val="C0C0C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9" end="9"/>
                                            </p:txEl>
                                          </p:spTgt>
                                        </p:tgtEl>
                                        <p:attrNameLst>
                                          <p:attrName>ppt_c</p:attrName>
                                        </p:attrNameLst>
                                      </p:cBhvr>
                                      <p:to>
                                        <a:srgbClr val="C0C0C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0" end="10"/>
                                            </p:txEl>
                                          </p:spTgt>
                                        </p:tgtEl>
                                        <p:attrNameLst>
                                          <p:attrName>ppt_c</p:attrName>
                                        </p:attrNameLst>
                                      </p:cBhvr>
                                      <p:to>
                                        <a:srgbClr val="C0C0C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C140-9F97-DDC7-BB6F-E9660C301D59}"/>
              </a:ext>
            </a:extLst>
          </p:cNvPr>
          <p:cNvSpPr>
            <a:spLocks noGrp="1"/>
          </p:cNvSpPr>
          <p:nvPr>
            <p:ph type="title"/>
          </p:nvPr>
        </p:nvSpPr>
        <p:spPr>
          <a:xfrm>
            <a:off x="267156" y="197161"/>
            <a:ext cx="11580223" cy="796753"/>
          </a:xfrm>
        </p:spPr>
        <p:txBody>
          <a:bodyPr>
            <a:noAutofit/>
          </a:bodyPr>
          <a:lstStyle/>
          <a:p>
            <a:r>
              <a:rPr lang="en-US" sz="3200" b="1" spc="-48" dirty="0">
                <a:solidFill>
                  <a:srgbClr val="23607B"/>
                </a:solidFill>
                <a:latin typeface="Arial" panose="020B0604020202020204" pitchFamily="34" charset="0"/>
                <a:cs typeface="Arial" panose="020B0604020202020204" pitchFamily="34" charset="0"/>
              </a:rPr>
              <a:t>Our use of least-cost diets builds on other efforts</a:t>
            </a:r>
            <a:endParaRPr lang="en-US" sz="3200" dirty="0"/>
          </a:p>
        </p:txBody>
      </p:sp>
      <p:sp>
        <p:nvSpPr>
          <p:cNvPr id="4" name="Text Placeholder 5">
            <a:extLst>
              <a:ext uri="{FF2B5EF4-FFF2-40B4-BE49-F238E27FC236}">
                <a16:creationId xmlns:a16="http://schemas.microsoft.com/office/drawing/2014/main" id="{E1FEAB35-5A9A-9BCD-EFCC-D6BA711216B6}"/>
              </a:ext>
            </a:extLst>
          </p:cNvPr>
          <p:cNvSpPr txBox="1">
            <a:spLocks/>
          </p:cNvSpPr>
          <p:nvPr/>
        </p:nvSpPr>
        <p:spPr bwMode="auto">
          <a:xfrm>
            <a:off x="157691" y="849624"/>
            <a:ext cx="12004491" cy="592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fontAlgn="base">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1pPr>
            <a:lvl2pPr marL="741363" indent="-284163"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5813" indent="-227013" algn="l" rtl="0" fontAlgn="base">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a:lstStyle>
          <a:p>
            <a:pPr marL="265655" indent="-265655">
              <a:lnSpc>
                <a:spcPct val="95000"/>
              </a:lnSpc>
              <a:spcBef>
                <a:spcPts val="0"/>
              </a:spcBef>
              <a:spcAft>
                <a:spcPts val="0"/>
              </a:spcAft>
            </a:pPr>
            <a:r>
              <a:rPr lang="en-US" sz="2000" b="1" kern="0" dirty="0">
                <a:latin typeface="+mn-lt"/>
              </a:rPr>
              <a:t>Others tried to use least-cost diets as a price index, but for nutrient adequacy (rather than food groups)</a:t>
            </a:r>
            <a:endParaRPr lang="en-US" sz="2000" i="1" kern="0" dirty="0">
              <a:latin typeface="+mn-lt"/>
            </a:endParaRPr>
          </a:p>
          <a:p>
            <a:pPr marL="568354" lvl="1" indent="-168284">
              <a:lnSpc>
                <a:spcPct val="95000"/>
              </a:lnSpc>
              <a:spcBef>
                <a:spcPts val="0"/>
              </a:spcBef>
              <a:spcAft>
                <a:spcPts val="0"/>
              </a:spcAft>
            </a:pPr>
            <a:r>
              <a:rPr lang="en-US" sz="2000" kern="0" dirty="0">
                <a:solidFill>
                  <a:schemeClr val="accent5">
                    <a:lumMod val="50000"/>
                  </a:schemeClr>
                </a:solidFill>
              </a:rPr>
              <a:t>O’Brien-Place and Tomek (1983) used least-cost of nutrients with U.S. CPI prices to describe food inflation</a:t>
            </a:r>
          </a:p>
          <a:p>
            <a:pPr marL="568354" lvl="1" indent="-168284">
              <a:lnSpc>
                <a:spcPct val="95000"/>
              </a:lnSpc>
              <a:spcBef>
                <a:spcPts val="0"/>
              </a:spcBef>
              <a:spcAft>
                <a:spcPts val="0"/>
              </a:spcAft>
            </a:pPr>
            <a:r>
              <a:rPr lang="en-US" sz="2000" kern="0" dirty="0" err="1">
                <a:solidFill>
                  <a:schemeClr val="accent5">
                    <a:lumMod val="50000"/>
                  </a:schemeClr>
                </a:solidFill>
              </a:rPr>
              <a:t>Omiat</a:t>
            </a:r>
            <a:r>
              <a:rPr lang="en-US" sz="2000" kern="0" dirty="0">
                <a:solidFill>
                  <a:schemeClr val="accent5">
                    <a:lumMod val="50000"/>
                  </a:schemeClr>
                </a:solidFill>
              </a:rPr>
              <a:t> and Shively (2017) did that with Uganda CPI data, as part of Nutrition Innovation Lab research</a:t>
            </a:r>
          </a:p>
          <a:p>
            <a:pPr marL="568354" lvl="1" indent="-168284">
              <a:lnSpc>
                <a:spcPct val="95000"/>
              </a:lnSpc>
              <a:spcBef>
                <a:spcPts val="0"/>
              </a:spcBef>
              <a:spcAft>
                <a:spcPts val="0"/>
              </a:spcAft>
            </a:pPr>
            <a:r>
              <a:rPr lang="en-US" sz="2000" kern="0" dirty="0">
                <a:solidFill>
                  <a:schemeClr val="accent5">
                    <a:lumMod val="50000"/>
                  </a:schemeClr>
                </a:solidFill>
              </a:rPr>
              <a:t>Allen (2017) used least-cost foods, housing, clothing etc. with 2011 ICP prices to propose new poverty lines</a:t>
            </a:r>
          </a:p>
          <a:p>
            <a:pPr marL="568354" lvl="1" indent="-168284">
              <a:lnSpc>
                <a:spcPct val="95000"/>
              </a:lnSpc>
              <a:spcBef>
                <a:spcPts val="0"/>
              </a:spcBef>
              <a:spcAft>
                <a:spcPts val="0"/>
              </a:spcAft>
            </a:pPr>
            <a:r>
              <a:rPr lang="en-US" sz="2000" kern="0" dirty="0">
                <a:solidFill>
                  <a:schemeClr val="accent5">
                    <a:lumMod val="50000"/>
                  </a:schemeClr>
                </a:solidFill>
              </a:rPr>
              <a:t>Moatsos (2021) used least-cost items with (limited) worldwide food price data to track poverty since 1820</a:t>
            </a:r>
          </a:p>
          <a:p>
            <a:pPr marL="265655" indent="-265655">
              <a:lnSpc>
                <a:spcPct val="95000"/>
              </a:lnSpc>
              <a:spcBef>
                <a:spcPts val="600"/>
              </a:spcBef>
              <a:spcAft>
                <a:spcPts val="0"/>
              </a:spcAft>
            </a:pPr>
            <a:r>
              <a:rPr lang="en-US" sz="2000" b="1" kern="0" dirty="0">
                <a:latin typeface="+mn-lt"/>
              </a:rPr>
              <a:t>Others track prices of standardized low-cost foods, but with fixed baskets (rather than least-cost items)</a:t>
            </a:r>
          </a:p>
          <a:p>
            <a:pPr marL="568354" lvl="1" indent="-168284">
              <a:lnSpc>
                <a:spcPct val="95000"/>
              </a:lnSpc>
              <a:spcBef>
                <a:spcPts val="0"/>
              </a:spcBef>
              <a:spcAft>
                <a:spcPts val="0"/>
              </a:spcAft>
            </a:pPr>
            <a:r>
              <a:rPr lang="en-US" sz="2000" kern="0" dirty="0">
                <a:solidFill>
                  <a:schemeClr val="accent5">
                    <a:lumMod val="50000"/>
                  </a:schemeClr>
                </a:solidFill>
              </a:rPr>
              <a:t>The Economist’s </a:t>
            </a:r>
            <a:r>
              <a:rPr lang="en-US" sz="2000" i="1" kern="0" dirty="0">
                <a:solidFill>
                  <a:schemeClr val="accent5">
                    <a:lumMod val="50000"/>
                  </a:schemeClr>
                </a:solidFill>
              </a:rPr>
              <a:t>Big Mac </a:t>
            </a:r>
            <a:r>
              <a:rPr lang="en-US" sz="2000" kern="0" dirty="0">
                <a:solidFill>
                  <a:schemeClr val="accent5">
                    <a:lumMod val="50000"/>
                  </a:schemeClr>
                </a:solidFill>
              </a:rPr>
              <a:t>index, introduced 1986 as comparable basic food almost worldwide</a:t>
            </a:r>
          </a:p>
          <a:p>
            <a:pPr marL="568354" lvl="1" indent="-168284">
              <a:lnSpc>
                <a:spcPct val="95000"/>
              </a:lnSpc>
              <a:spcBef>
                <a:spcPts val="0"/>
              </a:spcBef>
              <a:spcAft>
                <a:spcPts val="0"/>
              </a:spcAft>
            </a:pPr>
            <a:r>
              <a:rPr lang="en-US" sz="2000" kern="0" dirty="0">
                <a:solidFill>
                  <a:schemeClr val="accent5">
                    <a:lumMod val="50000"/>
                  </a:schemeClr>
                </a:solidFill>
              </a:rPr>
              <a:t>Nigerian consultancy’s </a:t>
            </a:r>
            <a:r>
              <a:rPr lang="en-US" sz="2000" i="1" kern="0" dirty="0">
                <a:solidFill>
                  <a:schemeClr val="accent5">
                    <a:lumMod val="50000"/>
                  </a:schemeClr>
                </a:solidFill>
              </a:rPr>
              <a:t>Jollof </a:t>
            </a:r>
            <a:r>
              <a:rPr lang="en-US" sz="2000" kern="0" dirty="0">
                <a:solidFill>
                  <a:schemeClr val="accent5">
                    <a:lumMod val="50000"/>
                  </a:schemeClr>
                </a:solidFill>
              </a:rPr>
              <a:t>index, introduced 2016 to describe quarterly changes</a:t>
            </a:r>
          </a:p>
          <a:p>
            <a:pPr marL="568354" lvl="1" indent="-168284">
              <a:lnSpc>
                <a:spcPct val="95000"/>
              </a:lnSpc>
              <a:spcBef>
                <a:spcPts val="0"/>
              </a:spcBef>
              <a:spcAft>
                <a:spcPts val="0"/>
              </a:spcAft>
            </a:pPr>
            <a:r>
              <a:rPr lang="en-US" sz="2000" kern="0" dirty="0">
                <a:solidFill>
                  <a:schemeClr val="accent5">
                    <a:lumMod val="50000"/>
                  </a:schemeClr>
                </a:solidFill>
              </a:rPr>
              <a:t>WFP’s </a:t>
            </a:r>
            <a:r>
              <a:rPr lang="en-US" sz="2000" i="1" kern="0" dirty="0">
                <a:solidFill>
                  <a:schemeClr val="accent5">
                    <a:lumMod val="50000"/>
                  </a:schemeClr>
                </a:solidFill>
              </a:rPr>
              <a:t>cost of a basic plate </a:t>
            </a:r>
            <a:r>
              <a:rPr lang="en-US" sz="2000" kern="0" dirty="0">
                <a:solidFill>
                  <a:schemeClr val="accent5">
                    <a:lumMod val="50000"/>
                  </a:schemeClr>
                </a:solidFill>
              </a:rPr>
              <a:t>indicator, introduced 2017 to compare food costs to income across countries</a:t>
            </a:r>
          </a:p>
          <a:p>
            <a:pPr marL="1085870" lvl="2" indent="-285750" fontAlgn="auto">
              <a:lnSpc>
                <a:spcPct val="95000"/>
              </a:lnSpc>
              <a:spcBef>
                <a:spcPts val="0"/>
              </a:spcBef>
              <a:spcAft>
                <a:spcPts val="0"/>
              </a:spcAft>
            </a:pPr>
            <a:r>
              <a:rPr lang="en-US" sz="2000" kern="0" dirty="0">
                <a:solidFill>
                  <a:schemeClr val="accent5">
                    <a:lumMod val="50000"/>
                  </a:schemeClr>
                </a:solidFill>
              </a:rPr>
              <a:t>Adapted with least-cost items for UNFSS in paper on “</a:t>
            </a:r>
            <a:r>
              <a:rPr lang="en-US" sz="2000" dirty="0">
                <a:solidFill>
                  <a:schemeClr val="accent5">
                    <a:lumMod val="50000"/>
                  </a:schemeClr>
                </a:solidFill>
              </a:rPr>
              <a:t>Cost and Affordability of Preparing a Basic Meal” </a:t>
            </a:r>
          </a:p>
          <a:p>
            <a:pPr marL="576263" lvl="1" indent="-176213" fontAlgn="auto">
              <a:lnSpc>
                <a:spcPct val="95000"/>
              </a:lnSpc>
              <a:spcBef>
                <a:spcPts val="0"/>
              </a:spcBef>
              <a:spcAft>
                <a:spcPts val="0"/>
              </a:spcAft>
            </a:pPr>
            <a:r>
              <a:rPr lang="en-US" sz="2000" dirty="0">
                <a:solidFill>
                  <a:schemeClr val="accent5">
                    <a:lumMod val="50000"/>
                  </a:schemeClr>
                </a:solidFill>
              </a:rPr>
              <a:t>Food activist Jack Monroe got the UK ONS in 2022 to publish a least-cost grocery items price index</a:t>
            </a:r>
            <a:endParaRPr lang="en-US" sz="2400" dirty="0">
              <a:solidFill>
                <a:schemeClr val="accent5">
                  <a:lumMod val="50000"/>
                </a:schemeClr>
              </a:solidFill>
            </a:endParaRPr>
          </a:p>
          <a:p>
            <a:pPr marL="265655" indent="-265655">
              <a:lnSpc>
                <a:spcPct val="95000"/>
              </a:lnSpc>
              <a:spcBef>
                <a:spcPts val="600"/>
              </a:spcBef>
              <a:spcAft>
                <a:spcPts val="0"/>
              </a:spcAft>
            </a:pPr>
            <a:r>
              <a:rPr lang="en-US" sz="2000" b="1" kern="0" dirty="0">
                <a:latin typeface="+mn-lt"/>
              </a:rPr>
              <a:t>Many useful experiments use diverse sources of food prices</a:t>
            </a:r>
          </a:p>
          <a:p>
            <a:pPr marL="568354" lvl="1" indent="-168284">
              <a:lnSpc>
                <a:spcPct val="95000"/>
              </a:lnSpc>
              <a:spcBef>
                <a:spcPts val="0"/>
              </a:spcBef>
              <a:spcAft>
                <a:spcPts val="0"/>
              </a:spcAft>
            </a:pPr>
            <a:r>
              <a:rPr lang="en-US" sz="2000" kern="0" dirty="0" err="1">
                <a:solidFill>
                  <a:schemeClr val="accent5">
                    <a:lumMod val="50000"/>
                  </a:schemeClr>
                </a:solidFill>
              </a:rPr>
              <a:t>Webscraping</a:t>
            </a:r>
            <a:r>
              <a:rPr lang="en-US" sz="2000" kern="0" dirty="0">
                <a:solidFill>
                  <a:schemeClr val="accent5">
                    <a:lumMod val="50000"/>
                  </a:schemeClr>
                </a:solidFill>
              </a:rPr>
              <a:t> from online vendors</a:t>
            </a:r>
          </a:p>
          <a:p>
            <a:pPr marL="968404" lvl="2" indent="-168284">
              <a:lnSpc>
                <a:spcPct val="95000"/>
              </a:lnSpc>
              <a:spcBef>
                <a:spcPts val="0"/>
              </a:spcBef>
              <a:spcAft>
                <a:spcPts val="0"/>
              </a:spcAft>
            </a:pPr>
            <a:r>
              <a:rPr lang="en-US" sz="1800" kern="0" dirty="0">
                <a:solidFill>
                  <a:schemeClr val="accent5">
                    <a:lumMod val="50000"/>
                  </a:schemeClr>
                </a:solidFill>
              </a:rPr>
              <a:t>Alberto Cavallo’s Billion Prices project from 2008, commercialized as </a:t>
            </a:r>
            <a:r>
              <a:rPr lang="en-US" sz="1800" kern="0" dirty="0" err="1">
                <a:solidFill>
                  <a:schemeClr val="accent5">
                    <a:lumMod val="50000"/>
                  </a:schemeClr>
                </a:solidFill>
              </a:rPr>
              <a:t>PriceStats</a:t>
            </a:r>
            <a:r>
              <a:rPr lang="en-US" sz="1800" kern="0" dirty="0">
                <a:solidFill>
                  <a:schemeClr val="accent5">
                    <a:lumMod val="50000"/>
                  </a:schemeClr>
                </a:solidFill>
              </a:rPr>
              <a:t> since 2011 for over 20 countries</a:t>
            </a:r>
          </a:p>
          <a:p>
            <a:pPr marL="968404" lvl="2" indent="-168284">
              <a:lnSpc>
                <a:spcPct val="95000"/>
              </a:lnSpc>
              <a:spcBef>
                <a:spcPts val="0"/>
              </a:spcBef>
              <a:spcAft>
                <a:spcPts val="0"/>
              </a:spcAft>
            </a:pPr>
            <a:r>
              <a:rPr lang="en-US" sz="1800" kern="0" dirty="0">
                <a:solidFill>
                  <a:schemeClr val="accent5">
                    <a:lumMod val="50000"/>
                  </a:schemeClr>
                </a:solidFill>
              </a:rPr>
              <a:t>Mike Rayner et al.’s </a:t>
            </a:r>
            <a:r>
              <a:rPr lang="en-US" sz="1800" kern="0" dirty="0" err="1">
                <a:solidFill>
                  <a:schemeClr val="accent5">
                    <a:lumMod val="50000"/>
                  </a:schemeClr>
                </a:solidFill>
              </a:rPr>
              <a:t>FoodDB</a:t>
            </a:r>
            <a:r>
              <a:rPr lang="en-US" sz="1800" kern="0" dirty="0">
                <a:solidFill>
                  <a:schemeClr val="accent5">
                    <a:lumMod val="50000"/>
                  </a:schemeClr>
                </a:solidFill>
              </a:rPr>
              <a:t> since 2017 for over 120k items from Tesco, Sainsbury &amp; other grocery chains in the UK</a:t>
            </a:r>
          </a:p>
          <a:p>
            <a:pPr marL="968404" lvl="2" indent="-168284">
              <a:lnSpc>
                <a:spcPct val="95000"/>
              </a:lnSpc>
              <a:spcBef>
                <a:spcPts val="0"/>
              </a:spcBef>
              <a:spcAft>
                <a:spcPts val="0"/>
              </a:spcAft>
            </a:pPr>
            <a:r>
              <a:rPr lang="en-US" sz="1800" kern="0" dirty="0">
                <a:solidFill>
                  <a:schemeClr val="accent5">
                    <a:lumMod val="50000"/>
                  </a:schemeClr>
                </a:solidFill>
              </a:rPr>
              <a:t>Giulia Menichetti et al.’s </a:t>
            </a:r>
            <a:r>
              <a:rPr lang="en-US" sz="1800" kern="0" dirty="0" err="1">
                <a:solidFill>
                  <a:schemeClr val="accent5">
                    <a:lumMod val="50000"/>
                  </a:schemeClr>
                </a:solidFill>
              </a:rPr>
              <a:t>GroceryDB</a:t>
            </a:r>
            <a:r>
              <a:rPr lang="en-US" sz="1800" kern="0" dirty="0">
                <a:solidFill>
                  <a:schemeClr val="accent5">
                    <a:lumMod val="50000"/>
                  </a:schemeClr>
                </a:solidFill>
              </a:rPr>
              <a:t> from 2022 for over 50k items from Walmart, Target &amp; Whole Foods in the US</a:t>
            </a:r>
            <a:endParaRPr lang="en-US" sz="1400" kern="0" dirty="0">
              <a:solidFill>
                <a:schemeClr val="accent5">
                  <a:lumMod val="50000"/>
                </a:schemeClr>
              </a:solidFill>
            </a:endParaRPr>
          </a:p>
          <a:p>
            <a:pPr marL="568354" lvl="1" indent="-168284">
              <a:lnSpc>
                <a:spcPct val="95000"/>
              </a:lnSpc>
              <a:spcBef>
                <a:spcPts val="0"/>
              </a:spcBef>
              <a:spcAft>
                <a:spcPts val="0"/>
              </a:spcAft>
            </a:pPr>
            <a:r>
              <a:rPr lang="en-US" sz="2000" kern="0" dirty="0">
                <a:solidFill>
                  <a:schemeClr val="accent5">
                    <a:lumMod val="50000"/>
                  </a:schemeClr>
                </a:solidFill>
              </a:rPr>
              <a:t>Other approaches</a:t>
            </a:r>
          </a:p>
          <a:p>
            <a:pPr marL="968404" lvl="2" indent="-168284">
              <a:lnSpc>
                <a:spcPct val="95000"/>
              </a:lnSpc>
              <a:spcBef>
                <a:spcPts val="0"/>
              </a:spcBef>
              <a:spcAft>
                <a:spcPts val="0"/>
              </a:spcAft>
            </a:pPr>
            <a:r>
              <a:rPr lang="en-US" sz="1800" kern="0" dirty="0">
                <a:solidFill>
                  <a:schemeClr val="accent5">
                    <a:lumMod val="50000"/>
                  </a:schemeClr>
                </a:solidFill>
              </a:rPr>
              <a:t>Crowdsourcing in all countries such as Premise.com (vetted, paid contributors) or </a:t>
            </a:r>
            <a:r>
              <a:rPr lang="en-US" sz="1800" kern="0" dirty="0" err="1">
                <a:solidFill>
                  <a:schemeClr val="accent5">
                    <a:lumMod val="50000"/>
                  </a:schemeClr>
                </a:solidFill>
              </a:rPr>
              <a:t>Numbeo</a:t>
            </a:r>
            <a:r>
              <a:rPr lang="en-US" sz="1800" kern="0" dirty="0">
                <a:solidFill>
                  <a:schemeClr val="accent5">
                    <a:lumMod val="50000"/>
                  </a:schemeClr>
                </a:solidFill>
              </a:rPr>
              <a:t> (less reliable, unpaid)</a:t>
            </a:r>
          </a:p>
          <a:p>
            <a:pPr marL="968404" lvl="2" indent="-168284">
              <a:lnSpc>
                <a:spcPct val="95000"/>
              </a:lnSpc>
              <a:spcBef>
                <a:spcPts val="0"/>
              </a:spcBef>
              <a:spcAft>
                <a:spcPts val="0"/>
              </a:spcAft>
            </a:pPr>
            <a:r>
              <a:rPr lang="en-US" sz="1800" kern="0" dirty="0">
                <a:solidFill>
                  <a:schemeClr val="accent5">
                    <a:lumMod val="50000"/>
                  </a:schemeClr>
                </a:solidFill>
              </a:rPr>
              <a:t>Scanner and survey data from a few countries (IRI, Nielsen, SPINS, and we are talking with Euromonitor)</a:t>
            </a:r>
          </a:p>
          <a:p>
            <a:pPr marL="800120" lvl="2" indent="0">
              <a:lnSpc>
                <a:spcPct val="95000"/>
              </a:lnSpc>
              <a:spcBef>
                <a:spcPts val="0"/>
              </a:spcBef>
              <a:spcAft>
                <a:spcPts val="0"/>
              </a:spcAft>
              <a:buNone/>
            </a:pPr>
            <a:r>
              <a:rPr lang="en-US" sz="2000" i="1" kern="0" dirty="0">
                <a:solidFill>
                  <a:schemeClr val="accent5">
                    <a:lumMod val="50000"/>
                  </a:schemeClr>
                </a:solidFill>
              </a:rPr>
              <a:t> --&gt; The big change is using least-cost diets as a price index: cost of foods needed for health, vs other needs</a:t>
            </a:r>
            <a:endParaRPr lang="en-US" sz="2000" i="1" kern="0" dirty="0"/>
          </a:p>
          <a:p>
            <a:pPr marL="568354" lvl="1" indent="-168284">
              <a:lnSpc>
                <a:spcPct val="95000"/>
              </a:lnSpc>
              <a:spcBef>
                <a:spcPts val="0"/>
              </a:spcBef>
              <a:spcAft>
                <a:spcPts val="0"/>
              </a:spcAft>
            </a:pPr>
            <a:endParaRPr lang="en-US" sz="1600" kern="0" dirty="0"/>
          </a:p>
        </p:txBody>
      </p:sp>
    </p:spTree>
    <p:extLst>
      <p:ext uri="{BB962C8B-B14F-4D97-AF65-F5344CB8AC3E}">
        <p14:creationId xmlns:p14="http://schemas.microsoft.com/office/powerpoint/2010/main" val="27053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rgbClr val="C0C0C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7" end="7"/>
                                            </p:txEl>
                                          </p:spTgt>
                                        </p:tgtEl>
                                        <p:attrNameLst>
                                          <p:attrName>ppt_c</p:attrName>
                                        </p:attrNameLst>
                                      </p:cBhvr>
                                      <p:to>
                                        <a:srgbClr val="C0C0C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8" end="8"/>
                                            </p:txEl>
                                          </p:spTgt>
                                        </p:tgtEl>
                                        <p:attrNameLst>
                                          <p:attrName>ppt_c</p:attrName>
                                        </p:attrNameLst>
                                      </p:cBhvr>
                                      <p:to>
                                        <a:srgbClr val="C0C0C0"/>
                                      </p:to>
                                    </p:animClr>
                                  </p:sub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9" end="9"/>
                                            </p:txEl>
                                          </p:spTgt>
                                        </p:tgtEl>
                                        <p:attrNameLst>
                                          <p:attrName>ppt_c</p:attrName>
                                        </p:attrNameLst>
                                      </p:cBhvr>
                                      <p:to>
                                        <a:srgbClr val="C0C0C0"/>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0" end="10"/>
                                            </p:txEl>
                                          </p:spTgt>
                                        </p:tgtEl>
                                        <p:attrNameLst>
                                          <p:attrName>ppt_c</p:attrName>
                                        </p:attrNameLst>
                                      </p:cBhvr>
                                      <p:to>
                                        <a:srgbClr val="C0C0C0"/>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2" end="12"/>
                                            </p:txEl>
                                          </p:spTgt>
                                        </p:tgtEl>
                                        <p:attrNameLst>
                                          <p:attrName>ppt_c</p:attrName>
                                        </p:attrNameLst>
                                      </p:cBhvr>
                                      <p:to>
                                        <a:srgbClr val="C0C0C0"/>
                                      </p:to>
                                    </p:animClr>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3" end="13"/>
                                            </p:txEl>
                                          </p:spTgt>
                                        </p:tgtEl>
                                        <p:attrNameLst>
                                          <p:attrName>ppt_c</p:attrName>
                                        </p:attrNameLst>
                                      </p:cBhvr>
                                      <p:to>
                                        <a:srgbClr val="C0C0C0"/>
                                      </p:to>
                                    </p:animClr>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4" end="14"/>
                                            </p:txEl>
                                          </p:spTgt>
                                        </p:tgtEl>
                                        <p:attrNameLst>
                                          <p:attrName>ppt_c</p:attrName>
                                        </p:attrNameLst>
                                      </p:cBhvr>
                                      <p:to>
                                        <a:srgbClr val="C0C0C0"/>
                                      </p:to>
                                    </p:animClr>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5" end="15"/>
                                            </p:txEl>
                                          </p:spTgt>
                                        </p:tgtEl>
                                        <p:attrNameLst>
                                          <p:attrName>ppt_c</p:attrName>
                                        </p:attrNameLst>
                                      </p:cBhvr>
                                      <p:to>
                                        <a:srgbClr val="C0C0C0"/>
                                      </p:to>
                                    </p:animClr>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16" end="1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6" end="16"/>
                                            </p:txEl>
                                          </p:spTgt>
                                        </p:tgtEl>
                                        <p:attrNameLst>
                                          <p:attrName>ppt_c</p:attrName>
                                        </p:attrNameLst>
                                      </p:cBhvr>
                                      <p:to>
                                        <a:srgbClr val="C0C0C0"/>
                                      </p:to>
                                    </p:animClr>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17" end="1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7" end="17"/>
                                            </p:txEl>
                                          </p:spTgt>
                                        </p:tgtEl>
                                        <p:attrNameLst>
                                          <p:attrName>ppt_c</p:attrName>
                                        </p:attrNameLst>
                                      </p:cBhvr>
                                      <p:to>
                                        <a:srgbClr val="C0C0C0"/>
                                      </p:to>
                                    </p:animClr>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18" end="1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8" end="18"/>
                                            </p:txEl>
                                          </p:spTgt>
                                        </p:tgtEl>
                                        <p:attrNameLst>
                                          <p:attrName>ppt_c</p:attrName>
                                        </p:attrNameLst>
                                      </p:cBhvr>
                                      <p:to>
                                        <a:srgbClr val="C0C0C0"/>
                                      </p:to>
                                    </p:animClr>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4|14.2|16.5"/>
</p:tagLst>
</file>

<file path=ppt/tags/tag10.xml><?xml version="1.0" encoding="utf-8"?>
<p:tagLst xmlns:a="http://schemas.openxmlformats.org/drawingml/2006/main" xmlns:r="http://schemas.openxmlformats.org/officeDocument/2006/relationships" xmlns:p="http://schemas.openxmlformats.org/presentationml/2006/main">
  <p:tag name="TIMING" val="|29.7"/>
</p:tagLst>
</file>

<file path=ppt/tags/tag11.xml><?xml version="1.0" encoding="utf-8"?>
<p:tagLst xmlns:a="http://schemas.openxmlformats.org/drawingml/2006/main" xmlns:r="http://schemas.openxmlformats.org/officeDocument/2006/relationships" xmlns:p="http://schemas.openxmlformats.org/presentationml/2006/main">
  <p:tag name="TIMING" val="|29.7"/>
</p:tagLst>
</file>

<file path=ppt/tags/tag12.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13.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14.xml><?xml version="1.0" encoding="utf-8"?>
<p:tagLst xmlns:a="http://schemas.openxmlformats.org/drawingml/2006/main" xmlns:r="http://schemas.openxmlformats.org/officeDocument/2006/relationships" xmlns:p="http://schemas.openxmlformats.org/presentationml/2006/main">
  <p:tag name="TIMING" val="|14|54.9|16|28.9|8.6|16.1|18.9|9.3|22.6|27.6"/>
</p:tagLst>
</file>

<file path=ppt/tags/tag2.xml><?xml version="1.0" encoding="utf-8"?>
<p:tagLst xmlns:a="http://schemas.openxmlformats.org/drawingml/2006/main" xmlns:r="http://schemas.openxmlformats.org/officeDocument/2006/relationships" xmlns:p="http://schemas.openxmlformats.org/presentationml/2006/main">
  <p:tag name="TIMING" val="|68.4|14.2|16.5"/>
</p:tagLst>
</file>

<file path=ppt/tags/tag3.xml><?xml version="1.0" encoding="utf-8"?>
<p:tagLst xmlns:a="http://schemas.openxmlformats.org/drawingml/2006/main" xmlns:r="http://schemas.openxmlformats.org/officeDocument/2006/relationships" xmlns:p="http://schemas.openxmlformats.org/presentationml/2006/main">
  <p:tag name="TIMING" val="|68.4|14.2|16.5"/>
</p:tagLst>
</file>

<file path=ppt/tags/tag4.xml><?xml version="1.0" encoding="utf-8"?>
<p:tagLst xmlns:a="http://schemas.openxmlformats.org/drawingml/2006/main" xmlns:r="http://schemas.openxmlformats.org/officeDocument/2006/relationships" xmlns:p="http://schemas.openxmlformats.org/presentationml/2006/main">
  <p:tag name="TIMING" val="|68.4|14.2|16.5"/>
</p:tagLst>
</file>

<file path=ppt/tags/tag5.xml><?xml version="1.0" encoding="utf-8"?>
<p:tagLst xmlns:a="http://schemas.openxmlformats.org/drawingml/2006/main" xmlns:r="http://schemas.openxmlformats.org/officeDocument/2006/relationships" xmlns:p="http://schemas.openxmlformats.org/presentationml/2006/main">
  <p:tag name="TIMING" val="|68.4|14.2|16.5"/>
</p:tagLst>
</file>

<file path=ppt/tags/tag6.xml><?xml version="1.0" encoding="utf-8"?>
<p:tagLst xmlns:a="http://schemas.openxmlformats.org/drawingml/2006/main" xmlns:r="http://schemas.openxmlformats.org/officeDocument/2006/relationships" xmlns:p="http://schemas.openxmlformats.org/presentationml/2006/main">
  <p:tag name="TIMING" val="|68.4|14.2|16.5"/>
</p:tagLst>
</file>

<file path=ppt/tags/tag7.xml><?xml version="1.0" encoding="utf-8"?>
<p:tagLst xmlns:a="http://schemas.openxmlformats.org/drawingml/2006/main" xmlns:r="http://schemas.openxmlformats.org/officeDocument/2006/relationships" xmlns:p="http://schemas.openxmlformats.org/presentationml/2006/main">
  <p:tag name="TIMING" val="|3.1|66|68.7"/>
</p:tagLst>
</file>

<file path=ppt/tags/tag8.xml><?xml version="1.0" encoding="utf-8"?>
<p:tagLst xmlns:a="http://schemas.openxmlformats.org/drawingml/2006/main" xmlns:r="http://schemas.openxmlformats.org/officeDocument/2006/relationships" xmlns:p="http://schemas.openxmlformats.org/presentationml/2006/main">
  <p:tag name="TIMING" val="|3.1|66|68.7"/>
</p:tagLst>
</file>

<file path=ppt/tags/tag9.xml><?xml version="1.0" encoding="utf-8"?>
<p:tagLst xmlns:a="http://schemas.openxmlformats.org/drawingml/2006/main" xmlns:r="http://schemas.openxmlformats.org/officeDocument/2006/relationships" xmlns:p="http://schemas.openxmlformats.org/presentationml/2006/main">
  <p:tag name="TIMING" val="|3.1|66|6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7087</TotalTime>
  <Words>5288</Words>
  <Application>Microsoft Office PowerPoint</Application>
  <PresentationFormat>Widescreen</PresentationFormat>
  <Paragraphs>552</Paragraphs>
  <Slides>29</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Gill Sans MT</vt:lpstr>
      <vt:lpstr>inherit</vt:lpstr>
      <vt:lpstr>Open Sans</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The FPN project has changed how food systems are measured</vt:lpstr>
      <vt:lpstr>Least-cost diets research has a long history</vt:lpstr>
      <vt:lpstr>Our use of least-cost diets builds on other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Masters, William A.</dc:creator>
  <cp:lastModifiedBy>Masters, William A.</cp:lastModifiedBy>
  <cp:revision>296</cp:revision>
  <dcterms:created xsi:type="dcterms:W3CDTF">2021-06-02T11:25:06Z</dcterms:created>
  <dcterms:modified xsi:type="dcterms:W3CDTF">2022-11-28T13:15:43Z</dcterms:modified>
</cp:coreProperties>
</file>