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8"/>
  </p:notesMasterIdLst>
  <p:sldIdLst>
    <p:sldId id="257" r:id="rId2"/>
    <p:sldId id="2289" r:id="rId3"/>
    <p:sldId id="2308" r:id="rId4"/>
    <p:sldId id="2350" r:id="rId5"/>
    <p:sldId id="2309" r:id="rId6"/>
    <p:sldId id="2310" r:id="rId7"/>
    <p:sldId id="2304" r:id="rId8"/>
    <p:sldId id="785" r:id="rId9"/>
    <p:sldId id="2307" r:id="rId10"/>
    <p:sldId id="2303" r:id="rId11"/>
    <p:sldId id="2311" r:id="rId12"/>
    <p:sldId id="2271" r:id="rId13"/>
    <p:sldId id="2272" r:id="rId14"/>
    <p:sldId id="2312" r:id="rId15"/>
    <p:sldId id="695" r:id="rId16"/>
    <p:sldId id="2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D1"/>
    <a:srgbClr val="604900"/>
    <a:srgbClr val="C00000"/>
    <a:srgbClr val="FFA3A3"/>
    <a:srgbClr val="7A0000"/>
    <a:srgbClr val="3083A7"/>
    <a:srgbClr val="253917"/>
    <a:srgbClr val="F4B183"/>
    <a:srgbClr val="FAD8C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5" autoAdjust="0"/>
    <p:restoredTop sz="95782" autoAdjust="0"/>
  </p:normalViewPr>
  <p:slideViewPr>
    <p:cSldViewPr snapToGrid="0">
      <p:cViewPr varScale="1">
        <p:scale>
          <a:sx n="78" d="100"/>
          <a:sy n="78" d="100"/>
        </p:scale>
        <p:origin x="653" y="72"/>
      </p:cViewPr>
      <p:guideLst/>
    </p:cSldViewPr>
  </p:slideViewPr>
  <p:notesTextViewPr>
    <p:cViewPr>
      <p:scale>
        <a:sx n="3" d="2"/>
        <a:sy n="3" d="2"/>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maste01\Box\FoodPricesForNutrition(TuftsResearch)\Data&amp;ReplicationCode\ModifiedData\FPN+WDI_%20ChartsOfHeadline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39270434940147E-2"/>
          <c:y val="0.16024993956778633"/>
          <c:w val="0.88145004353192169"/>
          <c:h val="0.5847860764977193"/>
        </c:manualLayout>
      </c:layout>
      <c:lineChart>
        <c:grouping val="standard"/>
        <c:varyColors val="0"/>
        <c:ser>
          <c:idx val="0"/>
          <c:order val="0"/>
          <c:spPr>
            <a:ln w="25400" cap="rnd">
              <a:solidFill>
                <a:srgbClr val="0070C0"/>
              </a:solidFill>
              <a:prstDash val="solid"/>
              <a:round/>
            </a:ln>
            <a:effectLst/>
          </c:spPr>
          <c:marker>
            <c:symbol val="none"/>
          </c:marker>
          <c:cat>
            <c:numRef>
              <c:f>'[Chart in Microsoft PowerPoint]US (from FRED)'!$D$24:$D$329</c:f>
              <c:numCache>
                <c:formatCode>yyyy\-mm\-dd</c:formatCode>
                <c:ptCount val="306"/>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44986</c:v>
                </c:pt>
                <c:pt idx="304">
                  <c:v>44986</c:v>
                </c:pt>
                <c:pt idx="305">
                  <c:v>44986</c:v>
                </c:pt>
              </c:numCache>
            </c:numRef>
          </c:cat>
          <c:val>
            <c:numRef>
              <c:f>'[Chart in Microsoft PowerPoint]US (from FRED)'!$E$24:$E$329</c:f>
              <c:numCache>
                <c:formatCode>0.00%</c:formatCode>
                <c:ptCount val="306"/>
                <c:pt idx="0">
                  <c:v>5.2848097139035488E-3</c:v>
                </c:pt>
                <c:pt idx="1">
                  <c:v>2.0257774053933364E-4</c:v>
                </c:pt>
                <c:pt idx="2">
                  <c:v>2.7120946915071276E-3</c:v>
                </c:pt>
                <c:pt idx="3">
                  <c:v>4.0069006271286067E-3</c:v>
                </c:pt>
                <c:pt idx="4">
                  <c:v>4.0114087541145427E-3</c:v>
                </c:pt>
                <c:pt idx="5">
                  <c:v>1.5247860039478978E-3</c:v>
                </c:pt>
                <c:pt idx="6">
                  <c:v>1.5400321778974435E-3</c:v>
                </c:pt>
                <c:pt idx="7">
                  <c:v>1.4852867720801521E-3</c:v>
                </c:pt>
                <c:pt idx="8">
                  <c:v>8.5867110573734085E-4</c:v>
                </c:pt>
                <c:pt idx="9">
                  <c:v>7.0634818343588979E-3</c:v>
                </c:pt>
                <c:pt idx="10">
                  <c:v>6.4262403936212742E-3</c:v>
                </c:pt>
                <c:pt idx="11">
                  <c:v>5.8332127927805955E-3</c:v>
                </c:pt>
                <c:pt idx="12">
                  <c:v>2.6552729990109158E-3</c:v>
                </c:pt>
                <c:pt idx="13">
                  <c:v>6.9748293490383695E-3</c:v>
                </c:pt>
                <c:pt idx="14">
                  <c:v>2.6776056327004749E-3</c:v>
                </c:pt>
                <c:pt idx="15">
                  <c:v>-1.504077288832284E-3</c:v>
                </c:pt>
                <c:pt idx="16">
                  <c:v>-9.3903440227516288E-4</c:v>
                </c:pt>
                <c:pt idx="17">
                  <c:v>1.5429262075110639E-3</c:v>
                </c:pt>
                <c:pt idx="18">
                  <c:v>-2.6911789852611667E-3</c:v>
                </c:pt>
                <c:pt idx="19">
                  <c:v>-5.7473712434406021E-3</c:v>
                </c:pt>
                <c:pt idx="20">
                  <c:v>-4.4279675236693627E-3</c:v>
                </c:pt>
                <c:pt idx="21">
                  <c:v>-9.3926502845262938E-3</c:v>
                </c:pt>
                <c:pt idx="22">
                  <c:v>-9.370703521596413E-3</c:v>
                </c:pt>
                <c:pt idx="23">
                  <c:v>-9.9259285889595761E-3</c:v>
                </c:pt>
                <c:pt idx="24">
                  <c:v>-1.5941430429060044E-2</c:v>
                </c:pt>
                <c:pt idx="25">
                  <c:v>-1.7687389560433142E-2</c:v>
                </c:pt>
                <c:pt idx="26">
                  <c:v>-1.8692505035684759E-2</c:v>
                </c:pt>
                <c:pt idx="27">
                  <c:v>-1.1490077324402104E-2</c:v>
                </c:pt>
                <c:pt idx="28">
                  <c:v>-1.0289992161681583E-2</c:v>
                </c:pt>
                <c:pt idx="29">
                  <c:v>-1.4893436878033239E-2</c:v>
                </c:pt>
                <c:pt idx="30">
                  <c:v>-7.6368123162655621E-3</c:v>
                </c:pt>
                <c:pt idx="31">
                  <c:v>-3.4929475730801629E-3</c:v>
                </c:pt>
                <c:pt idx="32">
                  <c:v>-7.5580267648733823E-3</c:v>
                </c:pt>
                <c:pt idx="33">
                  <c:v>-1.0513022359800339E-2</c:v>
                </c:pt>
                <c:pt idx="34">
                  <c:v>-1.1086258304174423E-2</c:v>
                </c:pt>
                <c:pt idx="35">
                  <c:v>-5.7141442357604433E-3</c:v>
                </c:pt>
                <c:pt idx="36">
                  <c:v>-6.0821740333842911E-3</c:v>
                </c:pt>
                <c:pt idx="37">
                  <c:v>-2.0307739413796266E-3</c:v>
                </c:pt>
                <c:pt idx="38">
                  <c:v>4.3657910332691729E-3</c:v>
                </c:pt>
                <c:pt idx="39">
                  <c:v>3.1976442098383684E-3</c:v>
                </c:pt>
                <c:pt idx="40">
                  <c:v>-3.1893762165772221E-3</c:v>
                </c:pt>
                <c:pt idx="41">
                  <c:v>3.8147582710412742E-3</c:v>
                </c:pt>
                <c:pt idx="42">
                  <c:v>5.3349745282580407E-3</c:v>
                </c:pt>
                <c:pt idx="43">
                  <c:v>4.6663716270560762E-3</c:v>
                </c:pt>
                <c:pt idx="44">
                  <c:v>5.3317743192811129E-3</c:v>
                </c:pt>
                <c:pt idx="45">
                  <c:v>1.4487535735363877E-2</c:v>
                </c:pt>
                <c:pt idx="46">
                  <c:v>1.5591780610605621E-2</c:v>
                </c:pt>
                <c:pt idx="47">
                  <c:v>1.0264074288196756E-2</c:v>
                </c:pt>
                <c:pt idx="48">
                  <c:v>1.7102145752522002E-2</c:v>
                </c:pt>
                <c:pt idx="49">
                  <c:v>1.2370719053047763E-2</c:v>
                </c:pt>
                <c:pt idx="50">
                  <c:v>1.0063328996398724E-2</c:v>
                </c:pt>
                <c:pt idx="51">
                  <c:v>7.8068573017031628E-3</c:v>
                </c:pt>
                <c:pt idx="52">
                  <c:v>3.254888521479371E-3</c:v>
                </c:pt>
                <c:pt idx="53">
                  <c:v>-8.0114300875033795E-4</c:v>
                </c:pt>
                <c:pt idx="54">
                  <c:v>-7.0317248982713076E-3</c:v>
                </c:pt>
                <c:pt idx="55">
                  <c:v>-1.3238252965669162E-2</c:v>
                </c:pt>
                <c:pt idx="56">
                  <c:v>-9.2569150615158247E-3</c:v>
                </c:pt>
                <c:pt idx="57">
                  <c:v>-2.0580190480538274E-2</c:v>
                </c:pt>
                <c:pt idx="58">
                  <c:v>-1.8803104714832264E-2</c:v>
                </c:pt>
                <c:pt idx="59">
                  <c:v>-1.7594882058897365E-2</c:v>
                </c:pt>
                <c:pt idx="60">
                  <c:v>-2.3721788928783294E-2</c:v>
                </c:pt>
                <c:pt idx="61">
                  <c:v>-2.2409388856014623E-2</c:v>
                </c:pt>
                <c:pt idx="62">
                  <c:v>-2.2387339257220695E-2</c:v>
                </c:pt>
                <c:pt idx="63">
                  <c:v>-1.6363895035162557E-2</c:v>
                </c:pt>
                <c:pt idx="64">
                  <c:v>-5.1340021723615958E-3</c:v>
                </c:pt>
                <c:pt idx="65">
                  <c:v>3.338375824000539E-3</c:v>
                </c:pt>
                <c:pt idx="66">
                  <c:v>6.1259504934474407E-4</c:v>
                </c:pt>
                <c:pt idx="67">
                  <c:v>5.7466271874976327E-3</c:v>
                </c:pt>
                <c:pt idx="68">
                  <c:v>5.2229082306295416E-3</c:v>
                </c:pt>
                <c:pt idx="69">
                  <c:v>1.577896814882529E-2</c:v>
                </c:pt>
                <c:pt idx="70">
                  <c:v>2.0060535833088866E-2</c:v>
                </c:pt>
                <c:pt idx="71">
                  <c:v>2.4429395893155514E-2</c:v>
                </c:pt>
                <c:pt idx="72">
                  <c:v>2.0701780583618046E-2</c:v>
                </c:pt>
                <c:pt idx="73">
                  <c:v>1.9402356785880093E-2</c:v>
                </c:pt>
                <c:pt idx="74">
                  <c:v>1.937842410118451E-2</c:v>
                </c:pt>
                <c:pt idx="75">
                  <c:v>1.4475642073600858E-2</c:v>
                </c:pt>
                <c:pt idx="76">
                  <c:v>1.9319386947817985E-2</c:v>
                </c:pt>
                <c:pt idx="77">
                  <c:v>1.154215431685357E-2</c:v>
                </c:pt>
                <c:pt idx="78">
                  <c:v>1.5931475383424099E-2</c:v>
                </c:pt>
                <c:pt idx="79">
                  <c:v>1.3108780177796597E-2</c:v>
                </c:pt>
                <c:pt idx="80">
                  <c:v>7.2217662581447462E-3</c:v>
                </c:pt>
                <c:pt idx="81">
                  <c:v>2.8453464375118864E-3</c:v>
                </c:pt>
                <c:pt idx="82">
                  <c:v>-3.6992427322800614E-3</c:v>
                </c:pt>
                <c:pt idx="83">
                  <c:v>-8.6147340791097315E-3</c:v>
                </c:pt>
                <c:pt idx="84">
                  <c:v>-2.1431877749574779E-3</c:v>
                </c:pt>
                <c:pt idx="85">
                  <c:v>-8.4538731850287707E-3</c:v>
                </c:pt>
                <c:pt idx="86">
                  <c:v>-9.9905278494435423E-3</c:v>
                </c:pt>
                <c:pt idx="87">
                  <c:v>-2.5022286090652379E-3</c:v>
                </c:pt>
                <c:pt idx="88">
                  <c:v>-9.1084076355096855E-3</c:v>
                </c:pt>
                <c:pt idx="89">
                  <c:v>-1.1207564977365192E-2</c:v>
                </c:pt>
                <c:pt idx="90">
                  <c:v>-1.527862078878095E-2</c:v>
                </c:pt>
                <c:pt idx="91">
                  <c:v>-2.0847707143166638E-2</c:v>
                </c:pt>
                <c:pt idx="92">
                  <c:v>-2.5990659384973469E-2</c:v>
                </c:pt>
                <c:pt idx="93">
                  <c:v>-2.7094389860709667E-2</c:v>
                </c:pt>
                <c:pt idx="94">
                  <c:v>-1.7905271771141873E-2</c:v>
                </c:pt>
                <c:pt idx="95">
                  <c:v>-1.5277567439135664E-2</c:v>
                </c:pt>
                <c:pt idx="96">
                  <c:v>-1.6079433536899446E-2</c:v>
                </c:pt>
                <c:pt idx="97">
                  <c:v>-1.1862828092683242E-2</c:v>
                </c:pt>
                <c:pt idx="98">
                  <c:v>-1.1343879929442635E-2</c:v>
                </c:pt>
                <c:pt idx="99">
                  <c:v>-2.5885650020230355E-2</c:v>
                </c:pt>
                <c:pt idx="100">
                  <c:v>-3.0435887873182743E-2</c:v>
                </c:pt>
                <c:pt idx="101">
                  <c:v>-2.6123910505441716E-2</c:v>
                </c:pt>
                <c:pt idx="102">
                  <c:v>-2.5417262307179667E-2</c:v>
                </c:pt>
                <c:pt idx="103">
                  <c:v>-1.9569663765143352E-2</c:v>
                </c:pt>
                <c:pt idx="104">
                  <c:v>1.5404868841930597E-3</c:v>
                </c:pt>
                <c:pt idx="105">
                  <c:v>7.9899361705315641E-3</c:v>
                </c:pt>
                <c:pt idx="106">
                  <c:v>-2.7979367947592593E-3</c:v>
                </c:pt>
                <c:pt idx="107">
                  <c:v>-1.0803445452182703E-2</c:v>
                </c:pt>
                <c:pt idx="108">
                  <c:v>-2.7912659142854679E-3</c:v>
                </c:pt>
                <c:pt idx="109">
                  <c:v>4.6428820943116289E-3</c:v>
                </c:pt>
                <c:pt idx="110">
                  <c:v>5.8912182267206736E-3</c:v>
                </c:pt>
                <c:pt idx="111">
                  <c:v>1.2645550221019985E-2</c:v>
                </c:pt>
                <c:pt idx="112">
                  <c:v>1.6443346313322893E-2</c:v>
                </c:pt>
                <c:pt idx="113">
                  <c:v>1.8043161972699062E-2</c:v>
                </c:pt>
                <c:pt idx="114">
                  <c:v>2.1827714772024831E-2</c:v>
                </c:pt>
                <c:pt idx="115">
                  <c:v>2.6516948791133976E-2</c:v>
                </c:pt>
                <c:pt idx="116">
                  <c:v>1.7424061618106168E-2</c:v>
                </c:pt>
                <c:pt idx="117">
                  <c:v>1.1137778746471372E-2</c:v>
                </c:pt>
                <c:pt idx="118">
                  <c:v>9.9079645245730985E-3</c:v>
                </c:pt>
                <c:pt idx="119">
                  <c:v>1.5323222488165755E-2</c:v>
                </c:pt>
                <c:pt idx="120">
                  <c:v>1.349273230396919E-2</c:v>
                </c:pt>
                <c:pt idx="121">
                  <c:v>9.3375496668789415E-3</c:v>
                </c:pt>
                <c:pt idx="122">
                  <c:v>6.6525023368767533E-3</c:v>
                </c:pt>
                <c:pt idx="123">
                  <c:v>1.8602405853776482E-2</c:v>
                </c:pt>
                <c:pt idx="124">
                  <c:v>1.6159094356076542E-2</c:v>
                </c:pt>
                <c:pt idx="125">
                  <c:v>1.070040596646471E-2</c:v>
                </c:pt>
                <c:pt idx="126">
                  <c:v>1.5731428779019008E-2</c:v>
                </c:pt>
                <c:pt idx="127">
                  <c:v>2.0438391361435326E-2</c:v>
                </c:pt>
                <c:pt idx="128">
                  <c:v>2.5079449017420985E-2</c:v>
                </c:pt>
                <c:pt idx="129">
                  <c:v>3.6569758681386566E-2</c:v>
                </c:pt>
                <c:pt idx="130">
                  <c:v>5.7948326314675058E-2</c:v>
                </c:pt>
                <c:pt idx="131">
                  <c:v>6.4982719365448638E-2</c:v>
                </c:pt>
                <c:pt idx="132">
                  <c:v>5.7193883691058156E-2</c:v>
                </c:pt>
                <c:pt idx="133">
                  <c:v>4.7689281949554796E-2</c:v>
                </c:pt>
                <c:pt idx="134">
                  <c:v>4.6591122217373271E-2</c:v>
                </c:pt>
                <c:pt idx="135">
                  <c:v>2.9191863978917709E-2</c:v>
                </c:pt>
                <c:pt idx="136">
                  <c:v>2.5910766676806474E-2</c:v>
                </c:pt>
                <c:pt idx="137">
                  <c:v>2.0383719842416381E-2</c:v>
                </c:pt>
                <c:pt idx="138">
                  <c:v>1.1003664712414984E-2</c:v>
                </c:pt>
                <c:pt idx="139">
                  <c:v>-1.7062660223012838E-3</c:v>
                </c:pt>
                <c:pt idx="140">
                  <c:v>-1.0983541105974215E-2</c:v>
                </c:pt>
                <c:pt idx="141">
                  <c:v>-2.5414364253173449E-2</c:v>
                </c:pt>
                <c:pt idx="142">
                  <c:v>-4.7794790479441018E-2</c:v>
                </c:pt>
                <c:pt idx="143">
                  <c:v>-5.2190257106098037E-2</c:v>
                </c:pt>
                <c:pt idx="144">
                  <c:v>-4.5157031832360528E-2</c:v>
                </c:pt>
                <c:pt idx="145">
                  <c:v>-3.5966128579370871E-2</c:v>
                </c:pt>
                <c:pt idx="146">
                  <c:v>-2.8952935726751505E-2</c:v>
                </c:pt>
                <c:pt idx="147">
                  <c:v>-2.2125184985544943E-2</c:v>
                </c:pt>
                <c:pt idx="148">
                  <c:v>-1.6716434041383121E-2</c:v>
                </c:pt>
                <c:pt idx="149">
                  <c:v>-8.6719963060474248E-3</c:v>
                </c:pt>
                <c:pt idx="150">
                  <c:v>-6.7354437242787002E-3</c:v>
                </c:pt>
                <c:pt idx="151">
                  <c:v>-3.9801351149335584E-3</c:v>
                </c:pt>
                <c:pt idx="152">
                  <c:v>2.2606105685043509E-3</c:v>
                </c:pt>
                <c:pt idx="153">
                  <c:v>2.6716923555110128E-3</c:v>
                </c:pt>
                <c:pt idx="154">
                  <c:v>6.5275299902017858E-3</c:v>
                </c:pt>
                <c:pt idx="155">
                  <c:v>2.3516328952190024E-3</c:v>
                </c:pt>
                <c:pt idx="156">
                  <c:v>3.9649478539470762E-3</c:v>
                </c:pt>
                <c:pt idx="157">
                  <c:v>6.587696916249608E-3</c:v>
                </c:pt>
                <c:pt idx="158">
                  <c:v>9.0371786736213044E-3</c:v>
                </c:pt>
                <c:pt idx="159">
                  <c:v>7.8377705281440502E-3</c:v>
                </c:pt>
                <c:pt idx="160">
                  <c:v>9.4890681392387766E-3</c:v>
                </c:pt>
                <c:pt idx="161">
                  <c:v>1.2682313866517525E-2</c:v>
                </c:pt>
                <c:pt idx="162">
                  <c:v>1.7884301146821047E-2</c:v>
                </c:pt>
                <c:pt idx="163">
                  <c:v>2.2381743248149566E-2</c:v>
                </c:pt>
                <c:pt idx="164">
                  <c:v>2.4362517751071899E-2</c:v>
                </c:pt>
                <c:pt idx="165">
                  <c:v>2.5743477261961467E-2</c:v>
                </c:pt>
                <c:pt idx="166">
                  <c:v>2.3600949794509773E-2</c:v>
                </c:pt>
                <c:pt idx="167">
                  <c:v>2.7997121154564208E-2</c:v>
                </c:pt>
                <c:pt idx="168">
                  <c:v>2.2381836964463275E-2</c:v>
                </c:pt>
                <c:pt idx="169">
                  <c:v>1.5268150955109805E-2</c:v>
                </c:pt>
                <c:pt idx="170">
                  <c:v>9.133780834216676E-3</c:v>
                </c:pt>
                <c:pt idx="171">
                  <c:v>9.6071363166831958E-3</c:v>
                </c:pt>
                <c:pt idx="172">
                  <c:v>9.1932443316060652E-3</c:v>
                </c:pt>
                <c:pt idx="173">
                  <c:v>9.2260666722561169E-3</c:v>
                </c:pt>
                <c:pt idx="174">
                  <c:v>5.4797124766854388E-3</c:v>
                </c:pt>
                <c:pt idx="175">
                  <c:v>-2.0806111924077664E-3</c:v>
                </c:pt>
                <c:pt idx="176">
                  <c:v>-1.1203742974058906E-2</c:v>
                </c:pt>
                <c:pt idx="177">
                  <c:v>-1.0880711196066595E-2</c:v>
                </c:pt>
                <c:pt idx="178">
                  <c:v>-5.0684249454941988E-3</c:v>
                </c:pt>
                <c:pt idx="179">
                  <c:v>-4.6749869950768463E-3</c:v>
                </c:pt>
                <c:pt idx="180">
                  <c:v>-4.8258347033137694E-3</c:v>
                </c:pt>
                <c:pt idx="181">
                  <c:v>-7.3652522690027533E-3</c:v>
                </c:pt>
                <c:pt idx="182">
                  <c:v>-4.1241580063263727E-3</c:v>
                </c:pt>
                <c:pt idx="183">
                  <c:v>-1.0279677809486021E-3</c:v>
                </c:pt>
                <c:pt idx="184">
                  <c:v>-5.7122473399868756E-3</c:v>
                </c:pt>
                <c:pt idx="185">
                  <c:v>-7.9403702054825498E-3</c:v>
                </c:pt>
                <c:pt idx="186">
                  <c:v>-9.009482714070316E-3</c:v>
                </c:pt>
                <c:pt idx="187">
                  <c:v>-5.6841245042730248E-3</c:v>
                </c:pt>
                <c:pt idx="188">
                  <c:v>-1.1787699420802156E-3</c:v>
                </c:pt>
                <c:pt idx="189">
                  <c:v>-8.7996208424523381E-4</c:v>
                </c:pt>
                <c:pt idx="190">
                  <c:v>-6.8132802277588445E-3</c:v>
                </c:pt>
                <c:pt idx="191">
                  <c:v>-1.093897462042992E-2</c:v>
                </c:pt>
                <c:pt idx="192">
                  <c:v>-1.1037490543724271E-2</c:v>
                </c:pt>
                <c:pt idx="193">
                  <c:v>-1.5061998125334153E-3</c:v>
                </c:pt>
                <c:pt idx="194">
                  <c:v>-1.2035678205168931E-3</c:v>
                </c:pt>
                <c:pt idx="195">
                  <c:v>-2.2627236774752646E-3</c:v>
                </c:pt>
                <c:pt idx="196">
                  <c:v>5.7842051839895881E-3</c:v>
                </c:pt>
                <c:pt idx="197">
                  <c:v>4.4614923301941056E-3</c:v>
                </c:pt>
                <c:pt idx="198">
                  <c:v>6.8993918344711913E-3</c:v>
                </c:pt>
                <c:pt idx="199">
                  <c:v>1.0913861155610438E-2</c:v>
                </c:pt>
                <c:pt idx="200">
                  <c:v>1.4002314988473152E-2</c:v>
                </c:pt>
                <c:pt idx="201">
                  <c:v>1.5180931464167102E-2</c:v>
                </c:pt>
                <c:pt idx="202">
                  <c:v>2.0438664367991133E-2</c:v>
                </c:pt>
                <c:pt idx="203">
                  <c:v>2.9496543886251891E-2</c:v>
                </c:pt>
                <c:pt idx="204">
                  <c:v>3.5197264234254511E-2</c:v>
                </c:pt>
                <c:pt idx="205">
                  <c:v>2.9446921868914844E-2</c:v>
                </c:pt>
                <c:pt idx="206">
                  <c:v>1.9438789885865115E-2</c:v>
                </c:pt>
                <c:pt idx="207">
                  <c:v>1.4344570372018639E-2</c:v>
                </c:pt>
                <c:pt idx="208">
                  <c:v>5.9602245893325412E-3</c:v>
                </c:pt>
                <c:pt idx="209">
                  <c:v>7.5943209069400108E-3</c:v>
                </c:pt>
                <c:pt idx="210">
                  <c:v>6.5213595480055897E-3</c:v>
                </c:pt>
                <c:pt idx="211">
                  <c:v>6.659548411443339E-3</c:v>
                </c:pt>
                <c:pt idx="212">
                  <c:v>7.7198341607003229E-3</c:v>
                </c:pt>
                <c:pt idx="213">
                  <c:v>5.6764790604536541E-3</c:v>
                </c:pt>
                <c:pt idx="214">
                  <c:v>-1.3973468475467765E-3</c:v>
                </c:pt>
                <c:pt idx="215">
                  <c:v>-1.0478136658261916E-2</c:v>
                </c:pt>
                <c:pt idx="216">
                  <c:v>-1.6353788944092229E-2</c:v>
                </c:pt>
                <c:pt idx="217">
                  <c:v>-1.1920487425035375E-2</c:v>
                </c:pt>
                <c:pt idx="218">
                  <c:v>-1.3864024830302579E-2</c:v>
                </c:pt>
                <c:pt idx="219">
                  <c:v>-1.4762319916801103E-2</c:v>
                </c:pt>
                <c:pt idx="220">
                  <c:v>-1.7959961534256053E-2</c:v>
                </c:pt>
                <c:pt idx="221">
                  <c:v>-2.3776252764044492E-2</c:v>
                </c:pt>
                <c:pt idx="222">
                  <c:v>-2.4647066537875073E-2</c:v>
                </c:pt>
                <c:pt idx="223">
                  <c:v>-3.0066011172513951E-2</c:v>
                </c:pt>
                <c:pt idx="224">
                  <c:v>-3.7372867923991082E-2</c:v>
                </c:pt>
                <c:pt idx="225">
                  <c:v>-3.9771159066424255E-2</c:v>
                </c:pt>
                <c:pt idx="226">
                  <c:v>-3.8131575058484524E-2</c:v>
                </c:pt>
                <c:pt idx="227">
                  <c:v>-3.995327525480119E-2</c:v>
                </c:pt>
                <c:pt idx="228">
                  <c:v>-4.3421881398030382E-2</c:v>
                </c:pt>
                <c:pt idx="229">
                  <c:v>-4.3935057841922753E-2</c:v>
                </c:pt>
                <c:pt idx="230">
                  <c:v>-3.2501949199939428E-2</c:v>
                </c:pt>
                <c:pt idx="231">
                  <c:v>-2.8857808706893695E-2</c:v>
                </c:pt>
                <c:pt idx="232">
                  <c:v>-2.0239459721430042E-2</c:v>
                </c:pt>
                <c:pt idx="233">
                  <c:v>-1.7354197311186148E-2</c:v>
                </c:pt>
                <c:pt idx="234">
                  <c:v>-1.486209792957649E-2</c:v>
                </c:pt>
                <c:pt idx="235">
                  <c:v>-1.6232985700097569E-2</c:v>
                </c:pt>
                <c:pt idx="236">
                  <c:v>-1.7437446218219743E-2</c:v>
                </c:pt>
                <c:pt idx="237">
                  <c:v>-1.4475561046123242E-2</c:v>
                </c:pt>
                <c:pt idx="238">
                  <c:v>-1.5133059250686642E-2</c:v>
                </c:pt>
                <c:pt idx="239">
                  <c:v>-1.1694870508946464E-2</c:v>
                </c:pt>
                <c:pt idx="240">
                  <c:v>-9.5791488697811733E-3</c:v>
                </c:pt>
                <c:pt idx="241">
                  <c:v>-1.6614456918532583E-2</c:v>
                </c:pt>
                <c:pt idx="242">
                  <c:v>-1.9801454766045667E-2</c:v>
                </c:pt>
                <c:pt idx="243">
                  <c:v>-2.0289862168000328E-2</c:v>
                </c:pt>
                <c:pt idx="244">
                  <c:v>-2.7417299805866269E-2</c:v>
                </c:pt>
                <c:pt idx="245">
                  <c:v>-2.5311320921630909E-2</c:v>
                </c:pt>
                <c:pt idx="246">
                  <c:v>-2.5321677150807131E-2</c:v>
                </c:pt>
                <c:pt idx="247">
                  <c:v>-2.1896450364583431E-2</c:v>
                </c:pt>
                <c:pt idx="248">
                  <c:v>-1.8358233361525977E-2</c:v>
                </c:pt>
                <c:pt idx="249">
                  <c:v>-2.2321186850778774E-2</c:v>
                </c:pt>
                <c:pt idx="250">
                  <c:v>-1.5827186434529295E-2</c:v>
                </c:pt>
                <c:pt idx="251">
                  <c:v>-1.2423702732520026E-2</c:v>
                </c:pt>
                <c:pt idx="252">
                  <c:v>-8.2906469979028286E-3</c:v>
                </c:pt>
                <c:pt idx="253">
                  <c:v>-2.6477149213217643E-3</c:v>
                </c:pt>
                <c:pt idx="254">
                  <c:v>-4.2316208131057964E-3</c:v>
                </c:pt>
                <c:pt idx="255">
                  <c:v>-1.2364072583532226E-2</c:v>
                </c:pt>
                <c:pt idx="256">
                  <c:v>-6.12205339420413E-3</c:v>
                </c:pt>
                <c:pt idx="257">
                  <c:v>-7.513907510465212E-3</c:v>
                </c:pt>
                <c:pt idx="258">
                  <c:v>-1.1754684869592524E-2</c:v>
                </c:pt>
                <c:pt idx="259">
                  <c:v>-1.2808131666764644E-2</c:v>
                </c:pt>
                <c:pt idx="260">
                  <c:v>-1.1189028777190635E-2</c:v>
                </c:pt>
                <c:pt idx="261">
                  <c:v>-7.4133964265883368E-3</c:v>
                </c:pt>
                <c:pt idx="262">
                  <c:v>-1.0182083577907841E-2</c:v>
                </c:pt>
                <c:pt idx="263">
                  <c:v>-1.5141120567723432E-2</c:v>
                </c:pt>
                <c:pt idx="264">
                  <c:v>-1.6672408801021721E-2</c:v>
                </c:pt>
                <c:pt idx="265">
                  <c:v>-1.4244305454763628E-2</c:v>
                </c:pt>
                <c:pt idx="266">
                  <c:v>-4.2672320660919194E-3</c:v>
                </c:pt>
                <c:pt idx="267">
                  <c:v>3.7022291714818079E-2</c:v>
                </c:pt>
                <c:pt idx="268">
                  <c:v>4.5202409741296967E-2</c:v>
                </c:pt>
                <c:pt idx="269">
                  <c:v>4.7694733911353704E-2</c:v>
                </c:pt>
                <c:pt idx="270">
                  <c:v>3.5187978552399635E-2</c:v>
                </c:pt>
                <c:pt idx="271">
                  <c:v>3.2707514671994953E-2</c:v>
                </c:pt>
                <c:pt idx="272">
                  <c:v>2.6656526322734853E-2</c:v>
                </c:pt>
                <c:pt idx="273">
                  <c:v>2.7635015848639144E-2</c:v>
                </c:pt>
                <c:pt idx="274">
                  <c:v>2.4609942306890176E-2</c:v>
                </c:pt>
                <c:pt idx="275">
                  <c:v>2.658229382624433E-2</c:v>
                </c:pt>
                <c:pt idx="276">
                  <c:v>2.3920413288424758E-2</c:v>
                </c:pt>
                <c:pt idx="277">
                  <c:v>1.9433060157100668E-2</c:v>
                </c:pt>
                <c:pt idx="278">
                  <c:v>7.4903975753771723E-3</c:v>
                </c:pt>
                <c:pt idx="279">
                  <c:v>-2.8242525879934144E-2</c:v>
                </c:pt>
                <c:pt idx="280">
                  <c:v>-4.1402943523381364E-2</c:v>
                </c:pt>
                <c:pt idx="281">
                  <c:v>-4.2429971589459381E-2</c:v>
                </c:pt>
                <c:pt idx="282">
                  <c:v>-2.6198850733666457E-2</c:v>
                </c:pt>
                <c:pt idx="283">
                  <c:v>-2.178885170878897E-2</c:v>
                </c:pt>
                <c:pt idx="284">
                  <c:v>-8.6888869757777432E-3</c:v>
                </c:pt>
                <c:pt idx="285">
                  <c:v>-8.3176168513565685E-3</c:v>
                </c:pt>
                <c:pt idx="286">
                  <c:v>-4.4191733903398145E-3</c:v>
                </c:pt>
                <c:pt idx="287">
                  <c:v>-5.9931935058936681E-3</c:v>
                </c:pt>
                <c:pt idx="288">
                  <c:v>-1.1177777783466514E-3</c:v>
                </c:pt>
                <c:pt idx="289">
                  <c:v>6.9684827463130095E-3</c:v>
                </c:pt>
                <c:pt idx="290">
                  <c:v>1.4182500304132595E-2</c:v>
                </c:pt>
                <c:pt idx="291">
                  <c:v>2.3186432899503062E-2</c:v>
                </c:pt>
                <c:pt idx="292">
                  <c:v>3.0851472949134262E-2</c:v>
                </c:pt>
                <c:pt idx="293">
                  <c:v>2.9512944005327668E-2</c:v>
                </c:pt>
                <c:pt idx="294">
                  <c:v>4.2165432065640163E-2</c:v>
                </c:pt>
                <c:pt idx="295">
                  <c:v>4.7754075238627625E-2</c:v>
                </c:pt>
                <c:pt idx="296">
                  <c:v>4.3024474657402889E-2</c:v>
                </c:pt>
                <c:pt idx="297">
                  <c:v>4.2283863842638603E-2</c:v>
                </c:pt>
                <c:pt idx="298">
                  <c:v>4.4437124434878905E-2</c:v>
                </c:pt>
                <c:pt idx="299">
                  <c:v>4.9469734031650558E-2</c:v>
                </c:pt>
                <c:pt idx="300">
                  <c:v>4.5887336543588453E-2</c:v>
                </c:pt>
                <c:pt idx="301">
                  <c:v>3.8500844797285994E-2</c:v>
                </c:pt>
                <c:pt idx="302">
                  <c:v>3.1603299667361751E-2</c:v>
                </c:pt>
                <c:pt idx="303">
                  <c:v>2.0801577253331871E-2</c:v>
                </c:pt>
                <c:pt idx="304">
                  <c:v>1.6157852282820406E-2</c:v>
                </c:pt>
                <c:pt idx="305">
                  <c:v>1.5347493657109412E-2</c:v>
                </c:pt>
              </c:numCache>
            </c:numRef>
          </c:val>
          <c:smooth val="0"/>
          <c:extLst>
            <c:ext xmlns:c16="http://schemas.microsoft.com/office/drawing/2014/chart" uri="{C3380CC4-5D6E-409C-BE32-E72D297353CC}">
              <c16:uniqueId val="{00000000-0524-473D-BBA8-AF140CD77347}"/>
            </c:ext>
          </c:extLst>
        </c:ser>
        <c:ser>
          <c:idx val="1"/>
          <c:order val="1"/>
          <c:spPr>
            <a:ln w="28575" cap="rnd">
              <a:solidFill>
                <a:schemeClr val="tx2"/>
              </a:solidFill>
              <a:prstDash val="sysDot"/>
              <a:round/>
            </a:ln>
            <a:effectLst/>
          </c:spPr>
          <c:marker>
            <c:symbol val="none"/>
          </c:marker>
          <c:cat>
            <c:numRef>
              <c:f>'[Chart in Microsoft PowerPoint]US (from FRED)'!$D$24:$D$329</c:f>
              <c:numCache>
                <c:formatCode>yyyy\-mm\-dd</c:formatCode>
                <c:ptCount val="306"/>
                <c:pt idx="0">
                  <c:v>35796</c:v>
                </c:pt>
                <c:pt idx="1">
                  <c:v>35827</c:v>
                </c:pt>
                <c:pt idx="2">
                  <c:v>35855</c:v>
                </c:pt>
                <c:pt idx="3">
                  <c:v>35886</c:v>
                </c:pt>
                <c:pt idx="4">
                  <c:v>35916</c:v>
                </c:pt>
                <c:pt idx="5">
                  <c:v>35947</c:v>
                </c:pt>
                <c:pt idx="6">
                  <c:v>35977</c:v>
                </c:pt>
                <c:pt idx="7">
                  <c:v>36008</c:v>
                </c:pt>
                <c:pt idx="8">
                  <c:v>36039</c:v>
                </c:pt>
                <c:pt idx="9">
                  <c:v>36069</c:v>
                </c:pt>
                <c:pt idx="10">
                  <c:v>36100</c:v>
                </c:pt>
                <c:pt idx="11">
                  <c:v>36130</c:v>
                </c:pt>
                <c:pt idx="12">
                  <c:v>36161</c:v>
                </c:pt>
                <c:pt idx="13">
                  <c:v>36192</c:v>
                </c:pt>
                <c:pt idx="14">
                  <c:v>36220</c:v>
                </c:pt>
                <c:pt idx="15">
                  <c:v>36251</c:v>
                </c:pt>
                <c:pt idx="16">
                  <c:v>36281</c:v>
                </c:pt>
                <c:pt idx="17">
                  <c:v>36312</c:v>
                </c:pt>
                <c:pt idx="18">
                  <c:v>36342</c:v>
                </c:pt>
                <c:pt idx="19">
                  <c:v>36373</c:v>
                </c:pt>
                <c:pt idx="20">
                  <c:v>36404</c:v>
                </c:pt>
                <c:pt idx="21">
                  <c:v>36434</c:v>
                </c:pt>
                <c:pt idx="22">
                  <c:v>36465</c:v>
                </c:pt>
                <c:pt idx="23">
                  <c:v>36495</c:v>
                </c:pt>
                <c:pt idx="24">
                  <c:v>36526</c:v>
                </c:pt>
                <c:pt idx="25">
                  <c:v>36557</c:v>
                </c:pt>
                <c:pt idx="26">
                  <c:v>36586</c:v>
                </c:pt>
                <c:pt idx="27">
                  <c:v>36617</c:v>
                </c:pt>
                <c:pt idx="28">
                  <c:v>36647</c:v>
                </c:pt>
                <c:pt idx="29">
                  <c:v>36678</c:v>
                </c:pt>
                <c:pt idx="30">
                  <c:v>36708</c:v>
                </c:pt>
                <c:pt idx="31">
                  <c:v>36739</c:v>
                </c:pt>
                <c:pt idx="32">
                  <c:v>36770</c:v>
                </c:pt>
                <c:pt idx="33">
                  <c:v>36800</c:v>
                </c:pt>
                <c:pt idx="34">
                  <c:v>36831</c:v>
                </c:pt>
                <c:pt idx="35">
                  <c:v>36861</c:v>
                </c:pt>
                <c:pt idx="36">
                  <c:v>36892</c:v>
                </c:pt>
                <c:pt idx="37">
                  <c:v>36923</c:v>
                </c:pt>
                <c:pt idx="38">
                  <c:v>36951</c:v>
                </c:pt>
                <c:pt idx="39">
                  <c:v>36982</c:v>
                </c:pt>
                <c:pt idx="40">
                  <c:v>37012</c:v>
                </c:pt>
                <c:pt idx="41">
                  <c:v>37043</c:v>
                </c:pt>
                <c:pt idx="42">
                  <c:v>37073</c:v>
                </c:pt>
                <c:pt idx="43">
                  <c:v>37104</c:v>
                </c:pt>
                <c:pt idx="44">
                  <c:v>37135</c:v>
                </c:pt>
                <c:pt idx="45">
                  <c:v>37165</c:v>
                </c:pt>
                <c:pt idx="46">
                  <c:v>37196</c:v>
                </c:pt>
                <c:pt idx="47">
                  <c:v>37226</c:v>
                </c:pt>
                <c:pt idx="48">
                  <c:v>37257</c:v>
                </c:pt>
                <c:pt idx="49">
                  <c:v>37288</c:v>
                </c:pt>
                <c:pt idx="50">
                  <c:v>37316</c:v>
                </c:pt>
                <c:pt idx="51">
                  <c:v>37347</c:v>
                </c:pt>
                <c:pt idx="52">
                  <c:v>37377</c:v>
                </c:pt>
                <c:pt idx="53">
                  <c:v>37408</c:v>
                </c:pt>
                <c:pt idx="54">
                  <c:v>37438</c:v>
                </c:pt>
                <c:pt idx="55">
                  <c:v>37469</c:v>
                </c:pt>
                <c:pt idx="56">
                  <c:v>37500</c:v>
                </c:pt>
                <c:pt idx="57">
                  <c:v>37530</c:v>
                </c:pt>
                <c:pt idx="58">
                  <c:v>37561</c:v>
                </c:pt>
                <c:pt idx="59">
                  <c:v>37591</c:v>
                </c:pt>
                <c:pt idx="60">
                  <c:v>37622</c:v>
                </c:pt>
                <c:pt idx="61">
                  <c:v>37653</c:v>
                </c:pt>
                <c:pt idx="62">
                  <c:v>37681</c:v>
                </c:pt>
                <c:pt idx="63">
                  <c:v>37712</c:v>
                </c:pt>
                <c:pt idx="64">
                  <c:v>37742</c:v>
                </c:pt>
                <c:pt idx="65">
                  <c:v>37773</c:v>
                </c:pt>
                <c:pt idx="66">
                  <c:v>37803</c:v>
                </c:pt>
                <c:pt idx="67">
                  <c:v>37834</c:v>
                </c:pt>
                <c:pt idx="68">
                  <c:v>37865</c:v>
                </c:pt>
                <c:pt idx="69">
                  <c:v>37895</c:v>
                </c:pt>
                <c:pt idx="70">
                  <c:v>37926</c:v>
                </c:pt>
                <c:pt idx="71">
                  <c:v>37956</c:v>
                </c:pt>
                <c:pt idx="72">
                  <c:v>37987</c:v>
                </c:pt>
                <c:pt idx="73">
                  <c:v>38018</c:v>
                </c:pt>
                <c:pt idx="74">
                  <c:v>38047</c:v>
                </c:pt>
                <c:pt idx="75">
                  <c:v>38078</c:v>
                </c:pt>
                <c:pt idx="76">
                  <c:v>38108</c:v>
                </c:pt>
                <c:pt idx="77">
                  <c:v>38139</c:v>
                </c:pt>
                <c:pt idx="78">
                  <c:v>38169</c:v>
                </c:pt>
                <c:pt idx="79">
                  <c:v>38200</c:v>
                </c:pt>
                <c:pt idx="80">
                  <c:v>38231</c:v>
                </c:pt>
                <c:pt idx="81">
                  <c:v>38261</c:v>
                </c:pt>
                <c:pt idx="82">
                  <c:v>38292</c:v>
                </c:pt>
                <c:pt idx="83">
                  <c:v>38322</c:v>
                </c:pt>
                <c:pt idx="84">
                  <c:v>38353</c:v>
                </c:pt>
                <c:pt idx="85">
                  <c:v>38384</c:v>
                </c:pt>
                <c:pt idx="86">
                  <c:v>38412</c:v>
                </c:pt>
                <c:pt idx="87">
                  <c:v>38443</c:v>
                </c:pt>
                <c:pt idx="88">
                  <c:v>38473</c:v>
                </c:pt>
                <c:pt idx="89">
                  <c:v>38504</c:v>
                </c:pt>
                <c:pt idx="90">
                  <c:v>38534</c:v>
                </c:pt>
                <c:pt idx="91">
                  <c:v>38565</c:v>
                </c:pt>
                <c:pt idx="92">
                  <c:v>38596</c:v>
                </c:pt>
                <c:pt idx="93">
                  <c:v>38626</c:v>
                </c:pt>
                <c:pt idx="94">
                  <c:v>38657</c:v>
                </c:pt>
                <c:pt idx="95">
                  <c:v>38687</c:v>
                </c:pt>
                <c:pt idx="96">
                  <c:v>38718</c:v>
                </c:pt>
                <c:pt idx="97">
                  <c:v>38749</c:v>
                </c:pt>
                <c:pt idx="98">
                  <c:v>38777</c:v>
                </c:pt>
                <c:pt idx="99">
                  <c:v>38808</c:v>
                </c:pt>
                <c:pt idx="100">
                  <c:v>38838</c:v>
                </c:pt>
                <c:pt idx="101">
                  <c:v>38869</c:v>
                </c:pt>
                <c:pt idx="102">
                  <c:v>38899</c:v>
                </c:pt>
                <c:pt idx="103">
                  <c:v>38930</c:v>
                </c:pt>
                <c:pt idx="104">
                  <c:v>38961</c:v>
                </c:pt>
                <c:pt idx="105">
                  <c:v>38991</c:v>
                </c:pt>
                <c:pt idx="106">
                  <c:v>39022</c:v>
                </c:pt>
                <c:pt idx="107">
                  <c:v>39052</c:v>
                </c:pt>
                <c:pt idx="108">
                  <c:v>39083</c:v>
                </c:pt>
                <c:pt idx="109">
                  <c:v>39114</c:v>
                </c:pt>
                <c:pt idx="110">
                  <c:v>39142</c:v>
                </c:pt>
                <c:pt idx="111">
                  <c:v>39173</c:v>
                </c:pt>
                <c:pt idx="112">
                  <c:v>39203</c:v>
                </c:pt>
                <c:pt idx="113">
                  <c:v>39234</c:v>
                </c:pt>
                <c:pt idx="114">
                  <c:v>39264</c:v>
                </c:pt>
                <c:pt idx="115">
                  <c:v>39295</c:v>
                </c:pt>
                <c:pt idx="116">
                  <c:v>39326</c:v>
                </c:pt>
                <c:pt idx="117">
                  <c:v>39356</c:v>
                </c:pt>
                <c:pt idx="118">
                  <c:v>39387</c:v>
                </c:pt>
                <c:pt idx="119">
                  <c:v>39417</c:v>
                </c:pt>
                <c:pt idx="120">
                  <c:v>39448</c:v>
                </c:pt>
                <c:pt idx="121">
                  <c:v>39479</c:v>
                </c:pt>
                <c:pt idx="122">
                  <c:v>39508</c:v>
                </c:pt>
                <c:pt idx="123">
                  <c:v>39539</c:v>
                </c:pt>
                <c:pt idx="124">
                  <c:v>39569</c:v>
                </c:pt>
                <c:pt idx="125">
                  <c:v>39600</c:v>
                </c:pt>
                <c:pt idx="126">
                  <c:v>39630</c:v>
                </c:pt>
                <c:pt idx="127">
                  <c:v>39661</c:v>
                </c:pt>
                <c:pt idx="128">
                  <c:v>39692</c:v>
                </c:pt>
                <c:pt idx="129">
                  <c:v>39722</c:v>
                </c:pt>
                <c:pt idx="130">
                  <c:v>39753</c:v>
                </c:pt>
                <c:pt idx="131">
                  <c:v>39783</c:v>
                </c:pt>
                <c:pt idx="132">
                  <c:v>39814</c:v>
                </c:pt>
                <c:pt idx="133">
                  <c:v>39845</c:v>
                </c:pt>
                <c:pt idx="134">
                  <c:v>39873</c:v>
                </c:pt>
                <c:pt idx="135">
                  <c:v>39904</c:v>
                </c:pt>
                <c:pt idx="136">
                  <c:v>39934</c:v>
                </c:pt>
                <c:pt idx="137">
                  <c:v>39965</c:v>
                </c:pt>
                <c:pt idx="138">
                  <c:v>39995</c:v>
                </c:pt>
                <c:pt idx="139">
                  <c:v>40026</c:v>
                </c:pt>
                <c:pt idx="140">
                  <c:v>40057</c:v>
                </c:pt>
                <c:pt idx="141">
                  <c:v>40087</c:v>
                </c:pt>
                <c:pt idx="142">
                  <c:v>40118</c:v>
                </c:pt>
                <c:pt idx="143">
                  <c:v>40148</c:v>
                </c:pt>
                <c:pt idx="144">
                  <c:v>40179</c:v>
                </c:pt>
                <c:pt idx="145">
                  <c:v>40210</c:v>
                </c:pt>
                <c:pt idx="146">
                  <c:v>40238</c:v>
                </c:pt>
                <c:pt idx="147">
                  <c:v>40269</c:v>
                </c:pt>
                <c:pt idx="148">
                  <c:v>40299</c:v>
                </c:pt>
                <c:pt idx="149">
                  <c:v>40330</c:v>
                </c:pt>
                <c:pt idx="150">
                  <c:v>40360</c:v>
                </c:pt>
                <c:pt idx="151">
                  <c:v>40391</c:v>
                </c:pt>
                <c:pt idx="152">
                  <c:v>40422</c:v>
                </c:pt>
                <c:pt idx="153">
                  <c:v>40452</c:v>
                </c:pt>
                <c:pt idx="154">
                  <c:v>40483</c:v>
                </c:pt>
                <c:pt idx="155">
                  <c:v>40513</c:v>
                </c:pt>
                <c:pt idx="156">
                  <c:v>40544</c:v>
                </c:pt>
                <c:pt idx="157">
                  <c:v>40575</c:v>
                </c:pt>
                <c:pt idx="158">
                  <c:v>40603</c:v>
                </c:pt>
                <c:pt idx="159">
                  <c:v>40634</c:v>
                </c:pt>
                <c:pt idx="160">
                  <c:v>40664</c:v>
                </c:pt>
                <c:pt idx="161">
                  <c:v>40695</c:v>
                </c:pt>
                <c:pt idx="162">
                  <c:v>40725</c:v>
                </c:pt>
                <c:pt idx="163">
                  <c:v>40756</c:v>
                </c:pt>
                <c:pt idx="164">
                  <c:v>40787</c:v>
                </c:pt>
                <c:pt idx="165">
                  <c:v>40817</c:v>
                </c:pt>
                <c:pt idx="166">
                  <c:v>40848</c:v>
                </c:pt>
                <c:pt idx="167">
                  <c:v>40878</c:v>
                </c:pt>
                <c:pt idx="168">
                  <c:v>40909</c:v>
                </c:pt>
                <c:pt idx="169">
                  <c:v>40940</c:v>
                </c:pt>
                <c:pt idx="170">
                  <c:v>40969</c:v>
                </c:pt>
                <c:pt idx="171">
                  <c:v>41000</c:v>
                </c:pt>
                <c:pt idx="172">
                  <c:v>41030</c:v>
                </c:pt>
                <c:pt idx="173">
                  <c:v>41061</c:v>
                </c:pt>
                <c:pt idx="174">
                  <c:v>41091</c:v>
                </c:pt>
                <c:pt idx="175">
                  <c:v>41122</c:v>
                </c:pt>
                <c:pt idx="176">
                  <c:v>41153</c:v>
                </c:pt>
                <c:pt idx="177">
                  <c:v>41183</c:v>
                </c:pt>
                <c:pt idx="178">
                  <c:v>41214</c:v>
                </c:pt>
                <c:pt idx="179">
                  <c:v>41244</c:v>
                </c:pt>
                <c:pt idx="180">
                  <c:v>41275</c:v>
                </c:pt>
                <c:pt idx="181">
                  <c:v>41306</c:v>
                </c:pt>
                <c:pt idx="182">
                  <c:v>41334</c:v>
                </c:pt>
                <c:pt idx="183">
                  <c:v>41365</c:v>
                </c:pt>
                <c:pt idx="184">
                  <c:v>41395</c:v>
                </c:pt>
                <c:pt idx="185">
                  <c:v>41426</c:v>
                </c:pt>
                <c:pt idx="186">
                  <c:v>41456</c:v>
                </c:pt>
                <c:pt idx="187">
                  <c:v>41487</c:v>
                </c:pt>
                <c:pt idx="188">
                  <c:v>41518</c:v>
                </c:pt>
                <c:pt idx="189">
                  <c:v>41548</c:v>
                </c:pt>
                <c:pt idx="190">
                  <c:v>41579</c:v>
                </c:pt>
                <c:pt idx="191">
                  <c:v>41609</c:v>
                </c:pt>
                <c:pt idx="192">
                  <c:v>41640</c:v>
                </c:pt>
                <c:pt idx="193">
                  <c:v>41671</c:v>
                </c:pt>
                <c:pt idx="194">
                  <c:v>41699</c:v>
                </c:pt>
                <c:pt idx="195">
                  <c:v>41730</c:v>
                </c:pt>
                <c:pt idx="196">
                  <c:v>41760</c:v>
                </c:pt>
                <c:pt idx="197">
                  <c:v>41791</c:v>
                </c:pt>
                <c:pt idx="198">
                  <c:v>41821</c:v>
                </c:pt>
                <c:pt idx="199">
                  <c:v>41852</c:v>
                </c:pt>
                <c:pt idx="200">
                  <c:v>41883</c:v>
                </c:pt>
                <c:pt idx="201">
                  <c:v>41913</c:v>
                </c:pt>
                <c:pt idx="202">
                  <c:v>41944</c:v>
                </c:pt>
                <c:pt idx="203">
                  <c:v>41974</c:v>
                </c:pt>
                <c:pt idx="204">
                  <c:v>42005</c:v>
                </c:pt>
                <c:pt idx="205">
                  <c:v>42036</c:v>
                </c:pt>
                <c:pt idx="206">
                  <c:v>42064</c:v>
                </c:pt>
                <c:pt idx="207">
                  <c:v>42095</c:v>
                </c:pt>
                <c:pt idx="208">
                  <c:v>42125</c:v>
                </c:pt>
                <c:pt idx="209">
                  <c:v>42156</c:v>
                </c:pt>
                <c:pt idx="210">
                  <c:v>42186</c:v>
                </c:pt>
                <c:pt idx="211">
                  <c:v>42217</c:v>
                </c:pt>
                <c:pt idx="212">
                  <c:v>42248</c:v>
                </c:pt>
                <c:pt idx="213">
                  <c:v>42278</c:v>
                </c:pt>
                <c:pt idx="214">
                  <c:v>42309</c:v>
                </c:pt>
                <c:pt idx="215">
                  <c:v>42339</c:v>
                </c:pt>
                <c:pt idx="216">
                  <c:v>42370</c:v>
                </c:pt>
                <c:pt idx="217">
                  <c:v>42401</c:v>
                </c:pt>
                <c:pt idx="218">
                  <c:v>42430</c:v>
                </c:pt>
                <c:pt idx="219">
                  <c:v>42461</c:v>
                </c:pt>
                <c:pt idx="220">
                  <c:v>42491</c:v>
                </c:pt>
                <c:pt idx="221">
                  <c:v>42522</c:v>
                </c:pt>
                <c:pt idx="222">
                  <c:v>42552</c:v>
                </c:pt>
                <c:pt idx="223">
                  <c:v>42583</c:v>
                </c:pt>
                <c:pt idx="224">
                  <c:v>42614</c:v>
                </c:pt>
                <c:pt idx="225">
                  <c:v>42644</c:v>
                </c:pt>
                <c:pt idx="226">
                  <c:v>42675</c:v>
                </c:pt>
                <c:pt idx="227">
                  <c:v>42705</c:v>
                </c:pt>
                <c:pt idx="228">
                  <c:v>42736</c:v>
                </c:pt>
                <c:pt idx="229">
                  <c:v>42767</c:v>
                </c:pt>
                <c:pt idx="230">
                  <c:v>42795</c:v>
                </c:pt>
                <c:pt idx="231">
                  <c:v>42826</c:v>
                </c:pt>
                <c:pt idx="232">
                  <c:v>42856</c:v>
                </c:pt>
                <c:pt idx="233">
                  <c:v>42887</c:v>
                </c:pt>
                <c:pt idx="234">
                  <c:v>42917</c:v>
                </c:pt>
                <c:pt idx="235">
                  <c:v>42948</c:v>
                </c:pt>
                <c:pt idx="236">
                  <c:v>42979</c:v>
                </c:pt>
                <c:pt idx="237">
                  <c:v>43009</c:v>
                </c:pt>
                <c:pt idx="238">
                  <c:v>43040</c:v>
                </c:pt>
                <c:pt idx="239">
                  <c:v>43070</c:v>
                </c:pt>
                <c:pt idx="240">
                  <c:v>43101</c:v>
                </c:pt>
                <c:pt idx="241">
                  <c:v>43132</c:v>
                </c:pt>
                <c:pt idx="242">
                  <c:v>43160</c:v>
                </c:pt>
                <c:pt idx="243">
                  <c:v>43191</c:v>
                </c:pt>
                <c:pt idx="244">
                  <c:v>43221</c:v>
                </c:pt>
                <c:pt idx="245">
                  <c:v>43252</c:v>
                </c:pt>
                <c:pt idx="246">
                  <c:v>43282</c:v>
                </c:pt>
                <c:pt idx="247">
                  <c:v>43313</c:v>
                </c:pt>
                <c:pt idx="248">
                  <c:v>43344</c:v>
                </c:pt>
                <c:pt idx="249">
                  <c:v>43374</c:v>
                </c:pt>
                <c:pt idx="250">
                  <c:v>43405</c:v>
                </c:pt>
                <c:pt idx="251">
                  <c:v>43435</c:v>
                </c:pt>
                <c:pt idx="252">
                  <c:v>43466</c:v>
                </c:pt>
                <c:pt idx="253">
                  <c:v>43497</c:v>
                </c:pt>
                <c:pt idx="254">
                  <c:v>43525</c:v>
                </c:pt>
                <c:pt idx="255">
                  <c:v>43556</c:v>
                </c:pt>
                <c:pt idx="256">
                  <c:v>43586</c:v>
                </c:pt>
                <c:pt idx="257">
                  <c:v>43617</c:v>
                </c:pt>
                <c:pt idx="258">
                  <c:v>43647</c:v>
                </c:pt>
                <c:pt idx="259">
                  <c:v>43678</c:v>
                </c:pt>
                <c:pt idx="260">
                  <c:v>43709</c:v>
                </c:pt>
                <c:pt idx="261">
                  <c:v>43739</c:v>
                </c:pt>
                <c:pt idx="262">
                  <c:v>43770</c:v>
                </c:pt>
                <c:pt idx="263">
                  <c:v>43800</c:v>
                </c:pt>
                <c:pt idx="264">
                  <c:v>43831</c:v>
                </c:pt>
                <c:pt idx="265">
                  <c:v>43862</c:v>
                </c:pt>
                <c:pt idx="266">
                  <c:v>43891</c:v>
                </c:pt>
                <c:pt idx="267">
                  <c:v>43922</c:v>
                </c:pt>
                <c:pt idx="268">
                  <c:v>43952</c:v>
                </c:pt>
                <c:pt idx="269">
                  <c:v>43983</c:v>
                </c:pt>
                <c:pt idx="270">
                  <c:v>44013</c:v>
                </c:pt>
                <c:pt idx="271">
                  <c:v>44044</c:v>
                </c:pt>
                <c:pt idx="272">
                  <c:v>44075</c:v>
                </c:pt>
                <c:pt idx="273">
                  <c:v>44105</c:v>
                </c:pt>
                <c:pt idx="274">
                  <c:v>44136</c:v>
                </c:pt>
                <c:pt idx="275">
                  <c:v>44166</c:v>
                </c:pt>
                <c:pt idx="276">
                  <c:v>44197</c:v>
                </c:pt>
                <c:pt idx="277">
                  <c:v>44228</c:v>
                </c:pt>
                <c:pt idx="278">
                  <c:v>44256</c:v>
                </c:pt>
                <c:pt idx="279">
                  <c:v>44287</c:v>
                </c:pt>
                <c:pt idx="280">
                  <c:v>44317</c:v>
                </c:pt>
                <c:pt idx="281">
                  <c:v>44348</c:v>
                </c:pt>
                <c:pt idx="282">
                  <c:v>44378</c:v>
                </c:pt>
                <c:pt idx="283">
                  <c:v>44409</c:v>
                </c:pt>
                <c:pt idx="284">
                  <c:v>44440</c:v>
                </c:pt>
                <c:pt idx="285">
                  <c:v>44470</c:v>
                </c:pt>
                <c:pt idx="286">
                  <c:v>44501</c:v>
                </c:pt>
                <c:pt idx="287">
                  <c:v>44531</c:v>
                </c:pt>
                <c:pt idx="288">
                  <c:v>44562</c:v>
                </c:pt>
                <c:pt idx="289">
                  <c:v>44593</c:v>
                </c:pt>
                <c:pt idx="290">
                  <c:v>44621</c:v>
                </c:pt>
                <c:pt idx="291">
                  <c:v>44652</c:v>
                </c:pt>
                <c:pt idx="292">
                  <c:v>44682</c:v>
                </c:pt>
                <c:pt idx="293">
                  <c:v>44713</c:v>
                </c:pt>
                <c:pt idx="294">
                  <c:v>44743</c:v>
                </c:pt>
                <c:pt idx="295">
                  <c:v>44774</c:v>
                </c:pt>
                <c:pt idx="296">
                  <c:v>44805</c:v>
                </c:pt>
                <c:pt idx="297">
                  <c:v>44835</c:v>
                </c:pt>
                <c:pt idx="298">
                  <c:v>44866</c:v>
                </c:pt>
                <c:pt idx="299">
                  <c:v>44896</c:v>
                </c:pt>
                <c:pt idx="300">
                  <c:v>44927</c:v>
                </c:pt>
                <c:pt idx="301">
                  <c:v>44958</c:v>
                </c:pt>
                <c:pt idx="302">
                  <c:v>44986</c:v>
                </c:pt>
                <c:pt idx="303">
                  <c:v>44986</c:v>
                </c:pt>
                <c:pt idx="304">
                  <c:v>44986</c:v>
                </c:pt>
                <c:pt idx="305">
                  <c:v>44986</c:v>
                </c:pt>
              </c:numCache>
            </c:numRef>
          </c:cat>
          <c:val>
            <c:numRef>
              <c:f>'[Chart in Microsoft PowerPoint]US (from FRED)'!$F$24:$F$329</c:f>
              <c:numCache>
                <c:formatCode>General</c:formatCode>
                <c:ptCount val="306"/>
                <c:pt idx="36" formatCode="0.00%">
                  <c:v>-2.0172279045197458E-2</c:v>
                </c:pt>
                <c:pt idx="37" formatCode="0.00%">
                  <c:v>-1.1305354984878701E-2</c:v>
                </c:pt>
                <c:pt idx="38" formatCode="0.00%">
                  <c:v>-1.2613987871075151E-2</c:v>
                </c:pt>
                <c:pt idx="39" formatCode="0.00%">
                  <c:v>-6.5752906680627112E-3</c:v>
                </c:pt>
                <c:pt idx="40" formatCode="0.00%">
                  <c:v>-3.3054846724687413E-3</c:v>
                </c:pt>
                <c:pt idx="41" formatCode="0.00%">
                  <c:v>-3.6502654795288078E-4</c:v>
                </c:pt>
                <c:pt idx="42" formatCode="0.00%">
                  <c:v>5.7530786886012264E-3</c:v>
                </c:pt>
                <c:pt idx="43" formatCode="0.00%">
                  <c:v>1.7269505652022308E-3</c:v>
                </c:pt>
                <c:pt idx="44" formatCode="0.00%">
                  <c:v>2.9154201049612564E-3</c:v>
                </c:pt>
                <c:pt idx="45" formatCode="0.00%">
                  <c:v>4.9978852003101171E-3</c:v>
                </c:pt>
                <c:pt idx="46" formatCode="0.00%">
                  <c:v>9.235945832977285E-3</c:v>
                </c:pt>
                <c:pt idx="47" formatCode="0.00%">
                  <c:v>9.708009709357009E-3</c:v>
                </c:pt>
                <c:pt idx="48" formatCode="0.00%">
                  <c:v>1.1400676342846536E-2</c:v>
                </c:pt>
                <c:pt idx="49" formatCode="0.00%">
                  <c:v>1.6885108861003133E-2</c:v>
                </c:pt>
                <c:pt idx="50" formatCode="0.00%">
                  <c:v>1.6555666097240632E-2</c:v>
                </c:pt>
                <c:pt idx="51" formatCode="0.00%">
                  <c:v>1.0889161099541347E-2</c:v>
                </c:pt>
                <c:pt idx="52" formatCode="0.00%">
                  <c:v>7.7373254458889184E-3</c:v>
                </c:pt>
                <c:pt idx="53" formatCode="0.00%">
                  <c:v>1.6158010414857014E-3</c:v>
                </c:pt>
                <c:pt idx="54" formatCode="0.00%">
                  <c:v>-1.8369402940681435E-3</c:v>
                </c:pt>
                <c:pt idx="55" formatCode="0.00%">
                  <c:v>-2.7844270007869733E-3</c:v>
                </c:pt>
                <c:pt idx="56" formatCode="0.00%">
                  <c:v>-3.1889799330493268E-3</c:v>
                </c:pt>
                <c:pt idx="57" formatCode="0.00%">
                  <c:v>3.8670668691750623E-4</c:v>
                </c:pt>
                <c:pt idx="58" formatCode="0.00%">
                  <c:v>-3.7133406379022179E-3</c:v>
                </c:pt>
                <c:pt idx="59" formatCode="0.00%">
                  <c:v>-2.2390948310860147E-3</c:v>
                </c:pt>
                <c:pt idx="60" formatCode="0.00%">
                  <c:v>-4.9735287494200066E-3</c:v>
                </c:pt>
                <c:pt idx="61" formatCode="0.00%">
                  <c:v>-1.2913433051951138E-2</c:v>
                </c:pt>
                <c:pt idx="62" formatCode="0.00%">
                  <c:v>-1.2285920968089633E-2</c:v>
                </c:pt>
                <c:pt idx="63" formatCode="0.00%">
                  <c:v>-7.7106733954689782E-3</c:v>
                </c:pt>
                <c:pt idx="64" formatCode="0.00%">
                  <c:v>-5.7533294785669037E-3</c:v>
                </c:pt>
                <c:pt idx="65" formatCode="0.00%">
                  <c:v>2.784343377005007E-3</c:v>
                </c:pt>
                <c:pt idx="66" formatCode="0.00%">
                  <c:v>4.6988891116701102E-3</c:v>
                </c:pt>
                <c:pt idx="67" formatCode="0.00%">
                  <c:v>4.1348758418205756E-3</c:v>
                </c:pt>
                <c:pt idx="68" formatCode="0.00%">
                  <c:v>2.1988166007140646E-3</c:v>
                </c:pt>
                <c:pt idx="69" formatCode="0.00%">
                  <c:v>1.6691450438561743E-3</c:v>
                </c:pt>
                <c:pt idx="70" formatCode="0.00%">
                  <c:v>3.5413558466959216E-3</c:v>
                </c:pt>
                <c:pt idx="71" formatCode="0.00%">
                  <c:v>5.9347637730807435E-3</c:v>
                </c:pt>
                <c:pt idx="72" formatCode="0.00%">
                  <c:v>5.5375032086796309E-3</c:v>
                </c:pt>
                <c:pt idx="73" formatCode="0.00%">
                  <c:v>6.2008279503835842E-3</c:v>
                </c:pt>
                <c:pt idx="74" formatCode="0.00%">
                  <c:v>8.8785769461222821E-3</c:v>
                </c:pt>
                <c:pt idx="75" formatCode="0.00%">
                  <c:v>8.1892597196871492E-3</c:v>
                </c:pt>
                <c:pt idx="76" formatCode="0.00%">
                  <c:v>6.5575710309147975E-3</c:v>
                </c:pt>
                <c:pt idx="77" formatCode="0.00%">
                  <c:v>2.3365909287773067E-3</c:v>
                </c:pt>
                <c:pt idx="78" formatCode="0.00%">
                  <c:v>1.481289136352085E-3</c:v>
                </c:pt>
                <c:pt idx="79" formatCode="0.00%">
                  <c:v>6.4885956375032696E-3</c:v>
                </c:pt>
                <c:pt idx="80" formatCode="0.00%">
                  <c:v>9.0638771035169378E-3</c:v>
                </c:pt>
                <c:pt idx="81" formatCode="0.00%">
                  <c:v>5.5444802167976051E-3</c:v>
                </c:pt>
                <c:pt idx="82" formatCode="0.00%">
                  <c:v>4.2059801555192388E-3</c:v>
                </c:pt>
                <c:pt idx="83" formatCode="0.00%">
                  <c:v>2.8112346986477912E-3</c:v>
                </c:pt>
                <c:pt idx="84" formatCode="0.00%">
                  <c:v>5.2579088569848359E-3</c:v>
                </c:pt>
                <c:pt idx="85" formatCode="0.00%">
                  <c:v>2.713280855745378E-3</c:v>
                </c:pt>
                <c:pt idx="86" formatCode="0.00%">
                  <c:v>4.4772023602013284E-3</c:v>
                </c:pt>
                <c:pt idx="87" formatCode="0.00%">
                  <c:v>5.1111282358764845E-3</c:v>
                </c:pt>
                <c:pt idx="88" formatCode="0.00%">
                  <c:v>4.3950379542511712E-3</c:v>
                </c:pt>
                <c:pt idx="89" formatCode="0.00%">
                  <c:v>3.6140261634338357E-3</c:v>
                </c:pt>
                <c:pt idx="90" formatCode="0.00%">
                  <c:v>3.1580375637406143E-3</c:v>
                </c:pt>
                <c:pt idx="91" formatCode="0.00%">
                  <c:v>8.5822773147437893E-4</c:v>
                </c:pt>
                <c:pt idx="92" formatCode="0.00%">
                  <c:v>-2.2997197881285871E-4</c:v>
                </c:pt>
                <c:pt idx="93" formatCode="0.00%">
                  <c:v>-5.962588632968264E-4</c:v>
                </c:pt>
                <c:pt idx="94" formatCode="0.00%">
                  <c:v>-1.0715813951197963E-3</c:v>
                </c:pt>
                <c:pt idx="95" formatCode="0.00%">
                  <c:v>-2.5678911162419584E-3</c:v>
                </c:pt>
                <c:pt idx="96" formatCode="0.00%">
                  <c:v>-4.2041321760432418E-3</c:v>
                </c:pt>
                <c:pt idx="97" formatCode="0.00%">
                  <c:v>-1.996259177940453E-3</c:v>
                </c:pt>
                <c:pt idx="98" formatCode="0.00%">
                  <c:v>-3.9947887248094963E-3</c:v>
                </c:pt>
                <c:pt idx="99" formatCode="0.00%">
                  <c:v>-3.1770127324561022E-3</c:v>
                </c:pt>
                <c:pt idx="100" formatCode="0.00%">
                  <c:v>-1.2063636474189392E-3</c:v>
                </c:pt>
                <c:pt idx="101" formatCode="0.00%">
                  <c:v>-6.9936736172846511E-4</c:v>
                </c:pt>
                <c:pt idx="102" formatCode="0.00%">
                  <c:v>1.4911326745827298E-3</c:v>
                </c:pt>
                <c:pt idx="103" formatCode="0.00%">
                  <c:v>1.5401359462665052E-3</c:v>
                </c:pt>
                <c:pt idx="104" formatCode="0.00%">
                  <c:v>4.2691906505242421E-3</c:v>
                </c:pt>
                <c:pt idx="105" formatCode="0.00%">
                  <c:v>8.2365414096509416E-3</c:v>
                </c:pt>
                <c:pt idx="106" formatCode="0.00%">
                  <c:v>1.1492835545986122E-2</c:v>
                </c:pt>
                <c:pt idx="107" formatCode="0.00%">
                  <c:v>1.3563194315461491E-2</c:v>
                </c:pt>
                <c:pt idx="108" formatCode="0.00%">
                  <c:v>1.4151444706384053E-2</c:v>
                </c:pt>
                <c:pt idx="109" formatCode="0.00%">
                  <c:v>1.6677909676841528E-2</c:v>
                </c:pt>
                <c:pt idx="110" formatCode="0.00%">
                  <c:v>1.202200643780754E-2</c:v>
                </c:pt>
                <c:pt idx="111" formatCode="0.00%">
                  <c:v>8.7405874959583327E-3</c:v>
                </c:pt>
                <c:pt idx="112" formatCode="0.00%">
                  <c:v>1.1047983442583578E-2</c:v>
                </c:pt>
                <c:pt idx="113" formatCode="0.00%">
                  <c:v>9.274484638805881E-3</c:v>
                </c:pt>
                <c:pt idx="114" formatCode="0.00%">
                  <c:v>9.9621109425041144E-3</c:v>
                </c:pt>
                <c:pt idx="115" formatCode="0.00%">
                  <c:v>1.2370633293853914E-2</c:v>
                </c:pt>
                <c:pt idx="116" formatCode="0.00%">
                  <c:v>1.5640027982000686E-2</c:v>
                </c:pt>
                <c:pt idx="117" formatCode="0.00%">
                  <c:v>2.0939661867339046E-2</c:v>
                </c:pt>
                <c:pt idx="118" formatCode="0.00%">
                  <c:v>2.6626416818625018E-2</c:v>
                </c:pt>
                <c:pt idx="119" formatCode="0.00%">
                  <c:v>2.7844640935216481E-2</c:v>
                </c:pt>
                <c:pt idx="120" formatCode="0.00%">
                  <c:v>3.0169426537402056E-2</c:v>
                </c:pt>
                <c:pt idx="121" formatCode="0.00%">
                  <c:v>3.0946200274617752E-2</c:v>
                </c:pt>
                <c:pt idx="122" formatCode="0.00%">
                  <c:v>3.9840997661507817E-2</c:v>
                </c:pt>
                <c:pt idx="123" formatCode="0.00%">
                  <c:v>4.4355531902881135E-2</c:v>
                </c:pt>
                <c:pt idx="124" formatCode="0.00%">
                  <c:v>4.7840563064506007E-2</c:v>
                </c:pt>
                <c:pt idx="125" formatCode="0.00%">
                  <c:v>5.1012733302968356E-2</c:v>
                </c:pt>
                <c:pt idx="126" formatCode="0.00%">
                  <c:v>4.9826983451555451E-2</c:v>
                </c:pt>
                <c:pt idx="127" formatCode="0.00%">
                  <c:v>5.0649374589541246E-2</c:v>
                </c:pt>
                <c:pt idx="128" formatCode="0.00%">
                  <c:v>4.8112858202937807E-2</c:v>
                </c:pt>
                <c:pt idx="129" formatCode="0.00%">
                  <c:v>4.3502664737672468E-2</c:v>
                </c:pt>
                <c:pt idx="130" formatCode="0.00%">
                  <c:v>3.8922435025645415E-2</c:v>
                </c:pt>
                <c:pt idx="131" formatCode="0.00%">
                  <c:v>3.8432876307242701E-2</c:v>
                </c:pt>
                <c:pt idx="132" formatCode="0.00%">
                  <c:v>3.8239478732830207E-2</c:v>
                </c:pt>
                <c:pt idx="133" formatCode="0.00%">
                  <c:v>3.6606434797187455E-2</c:v>
                </c:pt>
                <c:pt idx="134" formatCode="0.00%">
                  <c:v>2.9567784257488881E-2</c:v>
                </c:pt>
                <c:pt idx="135" formatCode="0.00%">
                  <c:v>2.6366869508624394E-2</c:v>
                </c:pt>
                <c:pt idx="136" formatCode="0.00%">
                  <c:v>1.8260002321542321E-2</c:v>
                </c:pt>
                <c:pt idx="137" formatCode="0.00%">
                  <c:v>1.4183759073837383E-2</c:v>
                </c:pt>
                <c:pt idx="138" formatCode="0.00%">
                  <c:v>8.2597856695558244E-3</c:v>
                </c:pt>
                <c:pt idx="139" formatCode="0.00%">
                  <c:v>2.930403764599672E-3</c:v>
                </c:pt>
                <c:pt idx="140" formatCode="0.00%">
                  <c:v>-1.1870112402634977E-3</c:v>
                </c:pt>
                <c:pt idx="141" formatCode="0.00%">
                  <c:v>-3.1108112803349096E-3</c:v>
                </c:pt>
                <c:pt idx="142" formatCode="0.00%">
                  <c:v>-7.6910682138261882E-3</c:v>
                </c:pt>
                <c:pt idx="143" formatCode="0.00%">
                  <c:v>-1.2599209349863895E-2</c:v>
                </c:pt>
                <c:pt idx="144" formatCode="0.00%">
                  <c:v>-1.6915557098115441E-2</c:v>
                </c:pt>
                <c:pt idx="145" formatCode="0.00%">
                  <c:v>-1.9046075680844866E-2</c:v>
                </c:pt>
                <c:pt idx="146" formatCode="0.00%">
                  <c:v>-1.8074519934260562E-2</c:v>
                </c:pt>
                <c:pt idx="147" formatCode="0.00%">
                  <c:v>-1.6677879774132067E-2</c:v>
                </c:pt>
                <c:pt idx="148" formatCode="0.00%">
                  <c:v>-1.3050975307991505E-2</c:v>
                </c:pt>
                <c:pt idx="149" formatCode="0.00%">
                  <c:v>-1.2834163871718924E-2</c:v>
                </c:pt>
                <c:pt idx="150" formatCode="0.00%">
                  <c:v>-7.0135996613333801E-3</c:v>
                </c:pt>
                <c:pt idx="151" formatCode="0.00%">
                  <c:v>-3.5358148101225693E-3</c:v>
                </c:pt>
                <c:pt idx="152" formatCode="0.00%">
                  <c:v>2.6925179104593379E-3</c:v>
                </c:pt>
                <c:pt idx="153" formatCode="0.00%">
                  <c:v>7.5646032350423246E-3</c:v>
                </c:pt>
                <c:pt idx="154" formatCode="0.00%">
                  <c:v>1.1412812456977325E-2</c:v>
                </c:pt>
                <c:pt idx="155" formatCode="0.00%">
                  <c:v>1.3517161780290428E-2</c:v>
                </c:pt>
                <c:pt idx="156" formatCode="0.00%">
                  <c:v>1.3129352555013012E-2</c:v>
                </c:pt>
                <c:pt idx="157" formatCode="0.00%">
                  <c:v>1.4220932017395669E-2</c:v>
                </c:pt>
                <c:pt idx="158" formatCode="0.00%">
                  <c:v>1.7046731664294951E-2</c:v>
                </c:pt>
                <c:pt idx="159" formatCode="0.00%">
                  <c:v>1.7760801318736537E-2</c:v>
                </c:pt>
                <c:pt idx="160" formatCode="0.00%">
                  <c:v>1.7979332001446469E-2</c:v>
                </c:pt>
                <c:pt idx="161" formatCode="0.00%">
                  <c:v>2.0708843777487145E-2</c:v>
                </c:pt>
                <c:pt idx="162" formatCode="0.00%">
                  <c:v>1.8824921407111814E-2</c:v>
                </c:pt>
                <c:pt idx="163" formatCode="0.00%">
                  <c:v>1.9761080704768286E-2</c:v>
                </c:pt>
                <c:pt idx="164" formatCode="0.00%">
                  <c:v>1.7025711036194453E-2</c:v>
                </c:pt>
                <c:pt idx="165" formatCode="0.00%">
                  <c:v>1.2358229875462695E-2</c:v>
                </c:pt>
                <c:pt idx="166" formatCode="0.00%">
                  <c:v>1.0400840281049565E-2</c:v>
                </c:pt>
                <c:pt idx="167" formatCode="0.00%">
                  <c:v>1.0611332537629867E-2</c:v>
                </c:pt>
                <c:pt idx="168" formatCode="0.00%">
                  <c:v>1.2101715011614445E-2</c:v>
                </c:pt>
                <c:pt idx="169" formatCode="0.00%">
                  <c:v>9.6250767909127916E-3</c:v>
                </c:pt>
                <c:pt idx="170" formatCode="0.00%">
                  <c:v>9.0134353091853529E-3</c:v>
                </c:pt>
                <c:pt idx="171" formatCode="0.00%">
                  <c:v>8.0013134336470101E-3</c:v>
                </c:pt>
                <c:pt idx="172" formatCode="0.00%">
                  <c:v>5.9193708195888171E-3</c:v>
                </c:pt>
                <c:pt idx="173" formatCode="0.00%">
                  <c:v>3.9093208738864745E-3</c:v>
                </c:pt>
                <c:pt idx="174" formatCode="0.00%">
                  <c:v>5.5134205123952224E-3</c:v>
                </c:pt>
                <c:pt idx="175" formatCode="0.00%">
                  <c:v>4.8316347710004367E-3</c:v>
                </c:pt>
                <c:pt idx="176" formatCode="0.00%">
                  <c:v>3.5834113892164892E-3</c:v>
                </c:pt>
                <c:pt idx="177" formatCode="0.00%">
                  <c:v>3.8713613044360014E-3</c:v>
                </c:pt>
                <c:pt idx="178" formatCode="0.00%">
                  <c:v>5.338164745445931E-3</c:v>
                </c:pt>
                <c:pt idx="179" formatCode="0.00%">
                  <c:v>3.5577615853470902E-3</c:v>
                </c:pt>
                <c:pt idx="180" formatCode="0.00%">
                  <c:v>3.9920589058179256E-3</c:v>
                </c:pt>
                <c:pt idx="181" formatCode="0.00%">
                  <c:v>7.400531646490043E-3</c:v>
                </c:pt>
                <c:pt idx="182" formatCode="0.00%">
                  <c:v>4.5522354369952403E-3</c:v>
                </c:pt>
                <c:pt idx="183" formatCode="0.00%">
                  <c:v>3.6020151491247231E-3</c:v>
                </c:pt>
                <c:pt idx="184" formatCode="0.00%">
                  <c:v>5.9325982461058925E-3</c:v>
                </c:pt>
                <c:pt idx="185" formatCode="0.00%">
                  <c:v>8.2602502706668381E-3</c:v>
                </c:pt>
                <c:pt idx="186" formatCode="0.00%">
                  <c:v>8.4422647725976383E-3</c:v>
                </c:pt>
                <c:pt idx="187" formatCode="0.00%">
                  <c:v>7.1278710940175767E-3</c:v>
                </c:pt>
                <c:pt idx="188" formatCode="0.00%">
                  <c:v>6.3109074355792464E-3</c:v>
                </c:pt>
                <c:pt idx="189" formatCode="0.00%">
                  <c:v>4.7746499004081731E-3</c:v>
                </c:pt>
                <c:pt idx="190" formatCode="0.00%">
                  <c:v>4.0516717664319949E-3</c:v>
                </c:pt>
                <c:pt idx="191" formatCode="0.00%">
                  <c:v>3.1738400854465381E-3</c:v>
                </c:pt>
                <c:pt idx="192" formatCode="0.00%">
                  <c:v>1.8987337784323157E-3</c:v>
                </c:pt>
                <c:pt idx="193" formatCode="0.00%">
                  <c:v>-1.8298567765167272E-4</c:v>
                </c:pt>
                <c:pt idx="194" formatCode="0.00%">
                  <c:v>8.0379699304140384E-4</c:v>
                </c:pt>
                <c:pt idx="195" formatCode="0.00%">
                  <c:v>-7.3415366942864981E-6</c:v>
                </c:pt>
                <c:pt idx="196" formatCode="0.00%">
                  <c:v>-2.1089091920416989E-3</c:v>
                </c:pt>
                <c:pt idx="197" formatCode="0.00%">
                  <c:v>-3.9719654459001623E-3</c:v>
                </c:pt>
                <c:pt idx="198" formatCode="0.00%">
                  <c:v>-4.4824703184194719E-3</c:v>
                </c:pt>
                <c:pt idx="199" formatCode="0.00%">
                  <c:v>-3.7664174691989581E-3</c:v>
                </c:pt>
                <c:pt idx="200" formatCode="0.00%">
                  <c:v>-3.4342632234804871E-3</c:v>
                </c:pt>
                <c:pt idx="201" formatCode="0.00%">
                  <c:v>-1.5730028769449355E-3</c:v>
                </c:pt>
                <c:pt idx="202" formatCode="0.00%">
                  <c:v>-9.4652088018586827E-4</c:v>
                </c:pt>
                <c:pt idx="203" formatCode="0.00%">
                  <c:v>1.7099990675383122E-3</c:v>
                </c:pt>
                <c:pt idx="204" formatCode="0.00%">
                  <c:v>2.8437157058226262E-3</c:v>
                </c:pt>
                <c:pt idx="205" formatCode="0.00%">
                  <c:v>6.7994533180861854E-3</c:v>
                </c:pt>
                <c:pt idx="206" formatCode="0.00%">
                  <c:v>9.4013777452772885E-3</c:v>
                </c:pt>
                <c:pt idx="207" formatCode="0.00%">
                  <c:v>9.2469250239270925E-3</c:v>
                </c:pt>
                <c:pt idx="208" formatCode="0.00%">
                  <c:v>8.5306201694535563E-3</c:v>
                </c:pt>
                <c:pt idx="209" formatCode="0.00%">
                  <c:v>7.5288324058271515E-3</c:v>
                </c:pt>
                <c:pt idx="210" formatCode="0.00%">
                  <c:v>6.8015190069444309E-3</c:v>
                </c:pt>
                <c:pt idx="211" formatCode="0.00%">
                  <c:v>6.4698889492081843E-3</c:v>
                </c:pt>
                <c:pt idx="212" formatCode="0.00%">
                  <c:v>8.2661797943001138E-3</c:v>
                </c:pt>
                <c:pt idx="213" formatCode="0.00%">
                  <c:v>1.0362770641886445E-2</c:v>
                </c:pt>
                <c:pt idx="214" formatCode="0.00%">
                  <c:v>1.0513168613660548E-2</c:v>
                </c:pt>
                <c:pt idx="215" formatCode="0.00%">
                  <c:v>8.3159736313079945E-3</c:v>
                </c:pt>
                <c:pt idx="216" formatCode="0.00%">
                  <c:v>6.7185186286283982E-3</c:v>
                </c:pt>
                <c:pt idx="217" formatCode="0.00%">
                  <c:v>3.0696342136247532E-3</c:v>
                </c:pt>
                <c:pt idx="218" formatCode="0.00%">
                  <c:v>2.7831038932840057E-3</c:v>
                </c:pt>
                <c:pt idx="219" formatCode="0.00%">
                  <c:v>1.5975387925437283E-3</c:v>
                </c:pt>
                <c:pt idx="220" formatCode="0.00%">
                  <c:v>4.3023508931121206E-3</c:v>
                </c:pt>
                <c:pt idx="221" formatCode="0.00%">
                  <c:v>5.4601141464167583E-3</c:v>
                </c:pt>
                <c:pt idx="222" formatCode="0.00%">
                  <c:v>4.6271219853124381E-3</c:v>
                </c:pt>
                <c:pt idx="223" formatCode="0.00%">
                  <c:v>5.481604103091807E-3</c:v>
                </c:pt>
                <c:pt idx="224" formatCode="0.00%">
                  <c:v>4.1375999865614329E-3</c:v>
                </c:pt>
                <c:pt idx="225" formatCode="0.00%">
                  <c:v>1.2799499414540561E-3</c:v>
                </c:pt>
                <c:pt idx="226" formatCode="0.00%">
                  <c:v>-2.0553247097576861E-3</c:v>
                </c:pt>
                <c:pt idx="227" formatCode="0.00%">
                  <c:v>-8.0518632610288574E-4</c:v>
                </c:pt>
                <c:pt idx="228" formatCode="0.00%">
                  <c:v>4.2401763823423561E-5</c:v>
                </c:pt>
                <c:pt idx="229" formatCode="0.00%">
                  <c:v>9.5831788450195798E-4</c:v>
                </c:pt>
                <c:pt idx="230" formatCode="0.00%">
                  <c:v>5.7745782325391119E-4</c:v>
                </c:pt>
                <c:pt idx="231" formatCode="0.00%">
                  <c:v>1.3960582173176833E-3</c:v>
                </c:pt>
                <c:pt idx="232" formatCode="0.00%">
                  <c:v>-4.6501908198421315E-4</c:v>
                </c:pt>
                <c:pt idx="233" formatCode="0.00%">
                  <c:v>2.2625206810749556E-4</c:v>
                </c:pt>
                <c:pt idx="234" formatCode="0.00%">
                  <c:v>1.8858298472277431E-3</c:v>
                </c:pt>
                <c:pt idx="235" formatCode="0.00%">
                  <c:v>4.3977590379432356E-3</c:v>
                </c:pt>
                <c:pt idx="236" formatCode="0.00%">
                  <c:v>3.4909280342868298E-3</c:v>
                </c:pt>
                <c:pt idx="237" formatCode="0.00%">
                  <c:v>3.8656404706866403E-3</c:v>
                </c:pt>
                <c:pt idx="238" formatCode="0.00%">
                  <c:v>6.4898447798170051E-3</c:v>
                </c:pt>
                <c:pt idx="239" formatCode="0.00%">
                  <c:v>5.8187195494944256E-3</c:v>
                </c:pt>
                <c:pt idx="240" formatCode="0.00%">
                  <c:v>4.8984768014506486E-3</c:v>
                </c:pt>
                <c:pt idx="241" formatCode="0.00%">
                  <c:v>2.712379120325755E-3</c:v>
                </c:pt>
                <c:pt idx="242" formatCode="0.00%">
                  <c:v>1.5500336552381651E-3</c:v>
                </c:pt>
                <c:pt idx="243" formatCode="0.00%">
                  <c:v>1.7237796387880703E-3</c:v>
                </c:pt>
                <c:pt idx="244" formatCode="0.00%">
                  <c:v>1.2187656547367743E-3</c:v>
                </c:pt>
                <c:pt idx="245" formatCode="0.00%">
                  <c:v>-4.5357098456885866E-4</c:v>
                </c:pt>
                <c:pt idx="246" formatCode="0.00%">
                  <c:v>-1.5107929244885701E-3</c:v>
                </c:pt>
                <c:pt idx="247" formatCode="0.00%">
                  <c:v>-5.1218688776389814E-3</c:v>
                </c:pt>
                <c:pt idx="248" formatCode="0.00%">
                  <c:v>-4.3117870001653557E-3</c:v>
                </c:pt>
                <c:pt idx="249" formatCode="0.00%">
                  <c:v>-4.5743880730528185E-3</c:v>
                </c:pt>
                <c:pt idx="250" formatCode="0.00%">
                  <c:v>-5.3905513457688263E-3</c:v>
                </c:pt>
                <c:pt idx="251" formatCode="0.00%">
                  <c:v>-4.1081727481257803E-3</c:v>
                </c:pt>
                <c:pt idx="252" formatCode="0.00%">
                  <c:v>-3.7581798460930714E-3</c:v>
                </c:pt>
                <c:pt idx="253" formatCode="0.00%">
                  <c:v>-2.6656411863549417E-4</c:v>
                </c:pt>
                <c:pt idx="254" formatCode="0.00%">
                  <c:v>2.3589928309463333E-3</c:v>
                </c:pt>
                <c:pt idx="255" formatCode="0.00%">
                  <c:v>3.2782060692725414E-3</c:v>
                </c:pt>
                <c:pt idx="256" formatCode="0.00%">
                  <c:v>2.7627321997270829E-3</c:v>
                </c:pt>
                <c:pt idx="257" formatCode="0.00%">
                  <c:v>5.2065627542948146E-3</c:v>
                </c:pt>
                <c:pt idx="258" formatCode="0.00%">
                  <c:v>7.2349944903584871E-3</c:v>
                </c:pt>
                <c:pt idx="259" formatCode="0.00%">
                  <c:v>8.8306478731184964E-3</c:v>
                </c:pt>
                <c:pt idx="260" formatCode="0.00%">
                  <c:v>9.7163623214845101E-3</c:v>
                </c:pt>
                <c:pt idx="261" formatCode="0.00%">
                  <c:v>1.0157035200226988E-2</c:v>
                </c:pt>
                <c:pt idx="262" formatCode="0.00%">
                  <c:v>1.1929580261359965E-2</c:v>
                </c:pt>
                <c:pt idx="263" formatCode="0.00%">
                  <c:v>1.28764695329416E-2</c:v>
                </c:pt>
                <c:pt idx="264" formatCode="0.00%">
                  <c:v>1.3244997728421234E-2</c:v>
                </c:pt>
                <c:pt idx="265" formatCode="0.00%">
                  <c:v>1.3586430479810438E-2</c:v>
                </c:pt>
                <c:pt idx="266" formatCode="0.00%">
                  <c:v>1.2407275021803471E-2</c:v>
                </c:pt>
                <c:pt idx="267" formatCode="0.00%">
                  <c:v>1.7337152837220145E-2</c:v>
                </c:pt>
                <c:pt idx="268" formatCode="0.00%">
                  <c:v>3.246898016206512E-2</c:v>
                </c:pt>
                <c:pt idx="269" formatCode="0.00%">
                  <c:v>3.4121411863409022E-2</c:v>
                </c:pt>
                <c:pt idx="270" formatCode="0.00%">
                  <c:v>3.0455446857634755E-2</c:v>
                </c:pt>
                <c:pt idx="271" formatCode="0.00%">
                  <c:v>2.9152283445001693E-2</c:v>
                </c:pt>
                <c:pt idx="272" formatCode="0.00%">
                  <c:v>2.7997794275171833E-2</c:v>
                </c:pt>
                <c:pt idx="273" formatCode="0.00%">
                  <c:v>2.7017453383927584E-2</c:v>
                </c:pt>
                <c:pt idx="274" formatCode="0.00%">
                  <c:v>2.6876022026313024E-2</c:v>
                </c:pt>
                <c:pt idx="275" formatCode="0.00%">
                  <c:v>2.5309224134289585E-2</c:v>
                </c:pt>
                <c:pt idx="276" formatCode="0.00%">
                  <c:v>2.2657543347905814E-2</c:v>
                </c:pt>
                <c:pt idx="277" formatCode="0.00%">
                  <c:v>1.801663292047254E-2</c:v>
                </c:pt>
                <c:pt idx="278" formatCode="0.00%">
                  <c:v>1.8156646310555285E-2</c:v>
                </c:pt>
                <c:pt idx="279" formatCode="0.00%">
                  <c:v>1.2813746448200563E-2</c:v>
                </c:pt>
                <c:pt idx="280" formatCode="0.00%">
                  <c:v>1.9062845083316626E-3</c:v>
                </c:pt>
                <c:pt idx="281" formatCode="0.00%">
                  <c:v>7.1584085629096232E-4</c:v>
                </c:pt>
                <c:pt idx="282" formatCode="0.00%">
                  <c:v>2.4101398944397618E-3</c:v>
                </c:pt>
                <c:pt idx="283" formatCode="0.00%">
                  <c:v>3.5502718290829037E-3</c:v>
                </c:pt>
                <c:pt idx="284" formatCode="0.00%">
                  <c:v>6.1180889889938849E-3</c:v>
                </c:pt>
                <c:pt idx="285" formatCode="0.00%">
                  <c:v>7.9793233836529392E-3</c:v>
                </c:pt>
                <c:pt idx="286" formatCode="0.00%">
                  <c:v>5.7228785232392235E-3</c:v>
                </c:pt>
                <c:pt idx="287" formatCode="0.00%">
                  <c:v>5.6252836232127497E-3</c:v>
                </c:pt>
                <c:pt idx="288" formatCode="0.00%">
                  <c:v>9.9442504195407979E-3</c:v>
                </c:pt>
                <c:pt idx="289" formatCode="0.00%">
                  <c:v>1.5991927850017986E-2</c:v>
                </c:pt>
                <c:pt idx="290" formatCode="0.00%">
                  <c:v>1.8613705009341619E-2</c:v>
                </c:pt>
                <c:pt idx="291" formatCode="0.00%">
                  <c:v>2.0658848988295311E-2</c:v>
                </c:pt>
                <c:pt idx="292" formatCode="0.00%">
                  <c:v>2.5304513781269956E-2</c:v>
                </c:pt>
                <c:pt idx="293" formatCode="0.00%">
                  <c:v>2.7464970821448807E-2</c:v>
                </c:pt>
                <c:pt idx="294" formatCode="0.00%">
                  <c:v>2.8402585058722073E-2</c:v>
                </c:pt>
                <c:pt idx="295" formatCode="0.00%">
                  <c:v>3.1565773788499757E-2</c:v>
                </c:pt>
                <c:pt idx="296" formatCode="0.00%">
                  <c:v>3.4691587468286239E-2</c:v>
                </c:pt>
                <c:pt idx="297" formatCode="0.00%">
                  <c:v>3.7979406278389208E-2</c:v>
                </c:pt>
                <c:pt idx="298" formatCode="0.00%">
                  <c:v>4.421515326183343E-2</c:v>
                </c:pt>
                <c:pt idx="299" formatCode="0.00%">
                  <c:v>4.6193901772229908E-2</c:v>
                </c:pt>
              </c:numCache>
            </c:numRef>
          </c:val>
          <c:smooth val="0"/>
          <c:extLst>
            <c:ext xmlns:c16="http://schemas.microsoft.com/office/drawing/2014/chart" uri="{C3380CC4-5D6E-409C-BE32-E72D297353CC}">
              <c16:uniqueId val="{00000001-0524-473D-BBA8-AF140CD77347}"/>
            </c:ext>
          </c:extLst>
        </c:ser>
        <c:dLbls>
          <c:showLegendKey val="0"/>
          <c:showVal val="0"/>
          <c:showCatName val="0"/>
          <c:showSerName val="0"/>
          <c:showPercent val="0"/>
          <c:showBubbleSize val="0"/>
        </c:dLbls>
        <c:smooth val="0"/>
        <c:axId val="1017153952"/>
        <c:axId val="1932840992"/>
      </c:lineChart>
      <c:dateAx>
        <c:axId val="1017153952"/>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t" anchorCtr="0"/>
          <a:lstStyle/>
          <a:p>
            <a:pPr>
              <a:defRPr sz="1200" b="0" i="0" u="none" strike="noStrike" kern="1200" baseline="0">
                <a:solidFill>
                  <a:schemeClr val="tx1">
                    <a:lumMod val="65000"/>
                    <a:lumOff val="35000"/>
                  </a:schemeClr>
                </a:solidFill>
                <a:latin typeface="+mn-lt"/>
                <a:ea typeface="+mn-ea"/>
                <a:cs typeface="+mn-cs"/>
              </a:defRPr>
            </a:pPr>
            <a:endParaRPr lang="en-US"/>
          </a:p>
        </c:txPr>
        <c:crossAx val="1932840992"/>
        <c:crossesAt val="-6"/>
        <c:auto val="0"/>
        <c:lblOffset val="0"/>
        <c:baseTimeUnit val="months"/>
        <c:majorUnit val="12"/>
        <c:majorTimeUnit val="months"/>
        <c:minorUnit val="6"/>
        <c:minorTimeUnit val="months"/>
      </c:dateAx>
      <c:valAx>
        <c:axId val="1932840992"/>
        <c:scaling>
          <c:orientation val="minMax"/>
        </c:scaling>
        <c:delete val="0"/>
        <c:axPos val="l"/>
        <c:majorGridlines>
          <c:spPr>
            <a:ln w="9525" cap="flat" cmpd="sng" algn="ctr">
              <a:solidFill>
                <a:schemeClr val="accent1">
                  <a:lumMod val="20000"/>
                  <a:lumOff val="8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71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chemeClr val="tx1"/>
                </a:solidFill>
                <a:latin typeface="Arial" panose="020B0604020202020204" pitchFamily="34" charset="0"/>
                <a:cs typeface="Arial" panose="020B0604020202020204" pitchFamily="34" charset="0"/>
              </a:rPr>
              <a:t>Cost of the least</a:t>
            </a:r>
            <a:r>
              <a:rPr lang="en-US" sz="2000" b="1" baseline="0" dirty="0">
                <a:solidFill>
                  <a:schemeClr val="tx1"/>
                </a:solidFill>
                <a:latin typeface="Arial" panose="020B0604020202020204" pitchFamily="34" charset="0"/>
                <a:cs typeface="Arial" panose="020B0604020202020204" pitchFamily="34" charset="0"/>
              </a:rPr>
              <a:t> expensive items for a healthy </a:t>
            </a:r>
            <a:r>
              <a:rPr lang="en-US" sz="2000" b="1" dirty="0">
                <a:solidFill>
                  <a:schemeClr val="tx1"/>
                </a:solidFill>
                <a:latin typeface="Arial" panose="020B0604020202020204" pitchFamily="34" charset="0"/>
                <a:cs typeface="Arial" panose="020B0604020202020204" pitchFamily="34" charset="0"/>
              </a:rPr>
              <a:t>diet in 2017</a:t>
            </a:r>
            <a:r>
              <a:rPr lang="en-US" sz="2000" b="1" baseline="0" dirty="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c:rich>
      </c:tx>
      <c:layout>
        <c:manualLayout>
          <c:xMode val="edge"/>
          <c:yMode val="edge"/>
          <c:x val="5.8917707332692922E-2"/>
          <c:y val="1.564027209968395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lumMod val="50000"/>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1-661F-48B5-8351-FDB4A2DB92E4}"/>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3-661F-48B5-8351-FDB4A2DB92E4}"/>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5-661F-48B5-8351-FDB4A2DB92E4}"/>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7-661F-48B5-8351-FDB4A2DB92E4}"/>
                  </c:ext>
                </c:extLst>
              </c15:ser>
            </c15:filteredScatterSeries>
            <c15:filteredScatterSeries>
              <c15:ser>
                <c:idx val="4"/>
                <c:order val="1"/>
                <c:tx>
                  <c:strRef>
                    <c:extLst xmlns:c15="http://schemas.microsoft.com/office/drawing/2012/chart">
                      <c:ext xmlns:c15="http://schemas.microsoft.com/office/drawing/2012/char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xmlns:c15="http://schemas.microsoft.com/office/drawing/2012/chart">
                  <c:ext xmlns:c16="http://schemas.microsoft.com/office/drawing/2014/chart" uri="{C3380CC4-5D6E-409C-BE32-E72D297353CC}">
                    <c16:uniqueId val="{00000008-661F-48B5-8351-FDB4A2DB92E4}"/>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75402855622874243"/>
          <c:y val="0.42517361317789393"/>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latin typeface="Arial" panose="020B0604020202020204" pitchFamily="34" charset="0"/>
                <a:cs typeface="Arial" panose="020B0604020202020204" pitchFamily="34" charset="0"/>
              </a:rPr>
              <a:t>Least-cost healthy diets</a:t>
            </a:r>
            <a:r>
              <a:rPr lang="en-US" sz="2000" b="1" baseline="0" dirty="0">
                <a:latin typeface="Arial" panose="020B0604020202020204" pitchFamily="34" charset="0"/>
                <a:cs typeface="Arial" panose="020B0604020202020204" pitchFamily="34" charset="0"/>
              </a:rPr>
              <a:t> and actual food expenditure in 2017</a:t>
            </a:r>
            <a:endParaRPr lang="en-US" sz="2000" b="1" dirty="0">
              <a:latin typeface="Arial" panose="020B0604020202020204" pitchFamily="34" charset="0"/>
              <a:cs typeface="Arial" panose="020B0604020202020204" pitchFamily="34" charset="0"/>
            </a:endParaRPr>
          </a:p>
        </c:rich>
      </c:tx>
      <c:layout>
        <c:manualLayout>
          <c:xMode val="edge"/>
          <c:yMode val="edge"/>
          <c:x val="4.8562229433136428E-2"/>
          <c:y val="1.5640272099683952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3"/>
          <c:order val="0"/>
          <c:tx>
            <c:strRef>
              <c:f>'FPN-WDI_Charts'!$H$15</c:f>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'FPN-WDI_Charts'!$H$17:$H$190</c:f>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1-B7D4-4910-81E0-495287FC6D41}"/>
            </c:ext>
          </c:extLst>
        </c:ser>
        <c:ser>
          <c:idx val="2"/>
          <c:order val="2"/>
          <c:tx>
            <c:strRef>
              <c:f>'FPN-WDI_Charts'!$G$15</c:f>
              <c:strCache>
                <c:ptCount val="1"/>
                <c:pt idx="0">
                  <c:v>Cost of a healthy diet [CoHD]</c:v>
                </c:pt>
              </c:strCache>
            </c:strRef>
          </c:tx>
          <c:spPr>
            <a:ln w="28575" cap="rnd">
              <a:noFill/>
              <a:round/>
            </a:ln>
            <a:effectLst/>
          </c:spPr>
          <c:marker>
            <c:symbol val="square"/>
            <c:size val="5"/>
            <c:spPr>
              <a:solidFill>
                <a:schemeClr val="accent6">
                  <a:alpha val="50000"/>
                </a:schemeClr>
              </a:solidFill>
              <a:ln w="12700">
                <a:solidFill>
                  <a:schemeClr val="accent6">
                    <a:lumMod val="75000"/>
                  </a:schemeClr>
                </a:solidFill>
              </a:ln>
              <a:effectLst/>
            </c:spPr>
          </c:marker>
          <c:trendline>
            <c:spPr>
              <a:ln w="19050" cap="rnd">
                <a:solidFill>
                  <a:schemeClr val="tx2">
                    <a:lumMod val="60000"/>
                    <a:lumOff val="40000"/>
                  </a:schemeClr>
                </a:solidFill>
                <a:prstDash val="solid"/>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'FPN-WDI_Charts'!$G$17:$G$190</c:f>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c:ext xmlns:c16="http://schemas.microsoft.com/office/drawing/2014/chart" uri="{C3380CC4-5D6E-409C-BE32-E72D297353CC}">
              <c16:uniqueId val="{00000003-B7D4-4910-81E0-495287FC6D41}"/>
            </c:ext>
          </c:extLst>
        </c:ser>
        <c:ser>
          <c:idx val="1"/>
          <c:order val="3"/>
          <c:tx>
            <c:strRef>
              <c:f>'FPN-WDI_Charts'!$F$15</c:f>
              <c:strCache>
                <c:ptCount val="1"/>
                <c:pt idx="0">
                  <c:v>Cost of a nutrient adequate diet [CoNA]</c:v>
                </c:pt>
              </c:strCache>
            </c:strRef>
          </c:tx>
          <c:spPr>
            <a:ln w="28575" cap="rnd">
              <a:noFill/>
              <a:round/>
            </a:ln>
            <a:effectLst/>
          </c:spPr>
          <c:marker>
            <c:symbol val="circle"/>
            <c:size val="5"/>
            <c:spPr>
              <a:solidFill>
                <a:srgbClr val="3083A7"/>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'FPN-WDI_Charts'!$F$17:$F$190</c:f>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c:ext xmlns:c16="http://schemas.microsoft.com/office/drawing/2014/chart" uri="{C3380CC4-5D6E-409C-BE32-E72D297353CC}">
              <c16:uniqueId val="{00000005-B7D4-4910-81E0-495287FC6D41}"/>
            </c:ext>
          </c:extLst>
        </c:ser>
        <c:ser>
          <c:idx val="0"/>
          <c:order val="4"/>
          <c:tx>
            <c:strRef>
              <c:f>'FPN-WDI_Charts'!$E$15</c:f>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'FPN-WDI_Charts'!$E$17:$E$190</c:f>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c:ext xmlns:c16="http://schemas.microsoft.com/office/drawing/2014/chart" uri="{C3380CC4-5D6E-409C-BE32-E72D297353CC}">
              <c16:uniqueId val="{00000007-B7D4-4910-81E0-495287FC6D41}"/>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4"/>
                <c:order val="1"/>
                <c:tx>
                  <c:strRef>
                    <c:extLst>
                      <c:ext uri="{02D57815-91ED-43cb-92C2-25804820EDAC}">
                        <c15:formulaRef>
                          <c15:sqref>'FPN-WDI_Charts'!$I$15</c15:sqref>
                        </c15:formulaRef>
                      </c:ext>
                    </c:extLst>
                    <c:strCache>
                      <c:ptCount val="1"/>
                      <c:pt idx="0">
                        <c:v>Prevalence of moderate or severe food insecurity in the population (%) [SN.ITK.MSFI.ZS]</c:v>
                      </c:pt>
                    </c:strCache>
                  </c:strRef>
                </c:tx>
                <c:spPr>
                  <a:ln w="28575" cap="rnd">
                    <a:noFill/>
                    <a:round/>
                  </a:ln>
                  <a:effectLst/>
                </c:spPr>
                <c:marker>
                  <c:symbol val="circle"/>
                  <c:size val="5"/>
                  <c:spPr>
                    <a:solidFill>
                      <a:schemeClr val="accent5"/>
                    </a:solidFill>
                    <a:ln w="9525">
                      <a:solidFill>
                        <a:schemeClr val="accent5"/>
                      </a:solidFill>
                    </a:ln>
                    <a:effectLst/>
                  </c:spPr>
                </c:marker>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'FPN-WDI_Charts'!$I$17:$I$190</c15:sqref>
                        </c15:formulaRef>
                      </c:ext>
                    </c:extLst>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numRef>
                </c:yVal>
                <c:smooth val="0"/>
                <c:extLst>
                  <c:ext xmlns:c16="http://schemas.microsoft.com/office/drawing/2014/chart" uri="{C3380CC4-5D6E-409C-BE32-E72D297353CC}">
                    <c16:uniqueId val="{00000008-B7D4-4910-81E0-495287FC6D41}"/>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Cost per</a:t>
                </a:r>
                <a:r>
                  <a:rPr lang="en-US" baseline="0"/>
                  <a:t> day at PPP prices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
      </c:valAx>
      <c:spPr>
        <a:noFill/>
        <a:ln>
          <a:noFill/>
        </a:ln>
        <a:effectLst/>
      </c:spPr>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75402855622874243"/>
          <c:y val="0.42517361317789393"/>
          <c:w val="0.20626603230792118"/>
          <c:h val="0.493973158665839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dirty="0">
                <a:latin typeface="Arial" panose="020B0604020202020204" pitchFamily="34" charset="0"/>
                <a:cs typeface="Arial" panose="020B0604020202020204" pitchFamily="34" charset="0"/>
              </a:rPr>
              <a:t>Unaffordability of healthy diets and prevalence of food insecurity</a:t>
            </a:r>
            <a:r>
              <a:rPr lang="en-US" sz="2000" b="1" baseline="0" dirty="0">
                <a:latin typeface="Arial" panose="020B0604020202020204" pitchFamily="34" charset="0"/>
                <a:cs typeface="Arial" panose="020B0604020202020204" pitchFamily="34" charset="0"/>
              </a:rPr>
              <a:t> in </a:t>
            </a:r>
            <a:r>
              <a:rPr lang="en-US" sz="2000" b="1" dirty="0">
                <a:latin typeface="Arial" panose="020B0604020202020204" pitchFamily="34" charset="0"/>
                <a:cs typeface="Arial" panose="020B0604020202020204" pitchFamily="34" charset="0"/>
              </a:rPr>
              <a:t>2017</a:t>
            </a:r>
            <a:r>
              <a:rPr lang="en-US" sz="2000" b="1" baseline="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c:rich>
      </c:tx>
      <c:layout>
        <c:manualLayout>
          <c:xMode val="edge"/>
          <c:yMode val="edge"/>
          <c:x val="4.4406490179333895E-2"/>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2720632543410454E-2"/>
          <c:y val="9.6682948696212967E-2"/>
          <c:w val="0.68767362292969869"/>
          <c:h val="0.77507133565050179"/>
        </c:manualLayout>
      </c:layout>
      <c:scatterChart>
        <c:scatterStyle val="lineMarker"/>
        <c:varyColors val="0"/>
        <c:ser>
          <c:idx val="5"/>
          <c:order val="4"/>
          <c:tx>
            <c:strRef>
              <c:f>'FPN-WDI_Charts'!$J$1</c:f>
              <c:strCache>
                <c:ptCount val="1"/>
                <c:pt idx="0">
                  <c:v>Proportion of the population who cannot afford a healthy diet (%)</c:v>
                </c:pt>
              </c:strCache>
            </c:strRef>
          </c:tx>
          <c:spPr>
            <a:ln w="25400" cap="rnd">
              <a:noFill/>
              <a:round/>
            </a:ln>
            <a:effectLst/>
          </c:spPr>
          <c:marker>
            <c:symbol val="circle"/>
            <c:size val="8"/>
            <c:spPr>
              <a:solidFill>
                <a:schemeClr val="accent6">
                  <a:lumMod val="60000"/>
                  <a:lumOff val="40000"/>
                </a:schemeClr>
              </a:solidFill>
              <a:ln w="9525">
                <a:solidFill>
                  <a:schemeClr val="tx2"/>
                </a:solidFill>
              </a:ln>
              <a:effectLst/>
            </c:spPr>
          </c:marker>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f>'FPN-WDI_Charts'!$J$17:$J$190</c:f>
              <c:numCache>
                <c:formatCode>General</c:formatCode>
                <c:ptCount val="174"/>
                <c:pt idx="0">
                  <c:v>37.799999999999997</c:v>
                </c:pt>
                <c:pt idx="1">
                  <c:v>35.200000000000003</c:v>
                </c:pt>
                <c:pt idx="2">
                  <c:v>92.9</c:v>
                </c:pt>
                <c:pt idx="5">
                  <c:v>11</c:v>
                </c:pt>
                <c:pt idx="6">
                  <c:v>40.9</c:v>
                </c:pt>
                <c:pt idx="8">
                  <c:v>0.7</c:v>
                </c:pt>
                <c:pt idx="9">
                  <c:v>0.6</c:v>
                </c:pt>
                <c:pt idx="10">
                  <c:v>0</c:v>
                </c:pt>
                <c:pt idx="13">
                  <c:v>77.400000000000006</c:v>
                </c:pt>
                <c:pt idx="15">
                  <c:v>0.8</c:v>
                </c:pt>
                <c:pt idx="16">
                  <c:v>0.3</c:v>
                </c:pt>
                <c:pt idx="17">
                  <c:v>39.4</c:v>
                </c:pt>
                <c:pt idx="18">
                  <c:v>90.7</c:v>
                </c:pt>
                <c:pt idx="20">
                  <c:v>57.6</c:v>
                </c:pt>
                <c:pt idx="21">
                  <c:v>30.2</c:v>
                </c:pt>
                <c:pt idx="23">
                  <c:v>4.5999999999999996</c:v>
                </c:pt>
                <c:pt idx="24">
                  <c:v>63.8</c:v>
                </c:pt>
                <c:pt idx="25">
                  <c:v>18.3</c:v>
                </c:pt>
                <c:pt idx="28">
                  <c:v>11.3</c:v>
                </c:pt>
                <c:pt idx="29">
                  <c:v>85.1</c:v>
                </c:pt>
                <c:pt idx="30">
                  <c:v>97.5</c:v>
                </c:pt>
                <c:pt idx="31">
                  <c:v>42.1</c:v>
                </c:pt>
                <c:pt idx="33">
                  <c:v>60.9</c:v>
                </c:pt>
                <c:pt idx="34">
                  <c:v>0.7</c:v>
                </c:pt>
                <c:pt idx="36">
                  <c:v>95.4</c:v>
                </c:pt>
                <c:pt idx="37">
                  <c:v>84.9</c:v>
                </c:pt>
                <c:pt idx="38">
                  <c:v>3.4</c:v>
                </c:pt>
                <c:pt idx="39">
                  <c:v>14.3</c:v>
                </c:pt>
                <c:pt idx="40">
                  <c:v>24.7</c:v>
                </c:pt>
                <c:pt idx="42">
                  <c:v>96.4</c:v>
                </c:pt>
                <c:pt idx="43">
                  <c:v>91.6</c:v>
                </c:pt>
                <c:pt idx="44">
                  <c:v>16.2</c:v>
                </c:pt>
                <c:pt idx="45">
                  <c:v>76.5</c:v>
                </c:pt>
                <c:pt idx="46">
                  <c:v>7.2</c:v>
                </c:pt>
                <c:pt idx="48">
                  <c:v>0.1</c:v>
                </c:pt>
                <c:pt idx="49">
                  <c:v>0.4</c:v>
                </c:pt>
                <c:pt idx="50">
                  <c:v>0.2</c:v>
                </c:pt>
                <c:pt idx="51">
                  <c:v>64.599999999999994</c:v>
                </c:pt>
                <c:pt idx="53">
                  <c:v>21.2</c:v>
                </c:pt>
                <c:pt idx="54">
                  <c:v>18.899999999999999</c:v>
                </c:pt>
                <c:pt idx="55">
                  <c:v>76.2</c:v>
                </c:pt>
                <c:pt idx="58">
                  <c:v>1</c:v>
                </c:pt>
                <c:pt idx="59">
                  <c:v>74.8</c:v>
                </c:pt>
                <c:pt idx="60">
                  <c:v>88.3</c:v>
                </c:pt>
                <c:pt idx="61">
                  <c:v>51.5</c:v>
                </c:pt>
                <c:pt idx="62">
                  <c:v>0.1</c:v>
                </c:pt>
                <c:pt idx="63">
                  <c:v>0.1</c:v>
                </c:pt>
                <c:pt idx="64">
                  <c:v>36</c:v>
                </c:pt>
                <c:pt idx="65">
                  <c:v>69.2</c:v>
                </c:pt>
                <c:pt idx="66">
                  <c:v>0.2</c:v>
                </c:pt>
                <c:pt idx="67">
                  <c:v>64.400000000000006</c:v>
                </c:pt>
                <c:pt idx="68">
                  <c:v>4.3</c:v>
                </c:pt>
                <c:pt idx="70">
                  <c:v>94.3</c:v>
                </c:pt>
                <c:pt idx="71">
                  <c:v>87.4</c:v>
                </c:pt>
                <c:pt idx="72">
                  <c:v>47.8</c:v>
                </c:pt>
                <c:pt idx="73">
                  <c:v>82.7</c:v>
                </c:pt>
                <c:pt idx="74">
                  <c:v>53.7</c:v>
                </c:pt>
                <c:pt idx="76">
                  <c:v>3.3</c:v>
                </c:pt>
                <c:pt idx="77">
                  <c:v>0</c:v>
                </c:pt>
                <c:pt idx="78">
                  <c:v>74.900000000000006</c:v>
                </c:pt>
                <c:pt idx="79">
                  <c:v>70.7</c:v>
                </c:pt>
                <c:pt idx="80">
                  <c:v>12</c:v>
                </c:pt>
                <c:pt idx="81">
                  <c:v>53.3</c:v>
                </c:pt>
                <c:pt idx="82">
                  <c:v>0.3</c:v>
                </c:pt>
                <c:pt idx="83">
                  <c:v>1.7</c:v>
                </c:pt>
                <c:pt idx="84">
                  <c:v>2.9</c:v>
                </c:pt>
                <c:pt idx="85">
                  <c:v>64.7</c:v>
                </c:pt>
                <c:pt idx="86">
                  <c:v>2.5</c:v>
                </c:pt>
                <c:pt idx="87">
                  <c:v>15.8</c:v>
                </c:pt>
                <c:pt idx="88">
                  <c:v>1.5</c:v>
                </c:pt>
                <c:pt idx="89">
                  <c:v>83.5</c:v>
                </c:pt>
                <c:pt idx="90">
                  <c:v>1.7</c:v>
                </c:pt>
                <c:pt idx="92">
                  <c:v>56.6</c:v>
                </c:pt>
                <c:pt idx="93">
                  <c:v>80.599999999999994</c:v>
                </c:pt>
                <c:pt idx="94">
                  <c:v>3.4</c:v>
                </c:pt>
                <c:pt idx="95">
                  <c:v>80.2</c:v>
                </c:pt>
                <c:pt idx="96">
                  <c:v>97.1</c:v>
                </c:pt>
                <c:pt idx="97">
                  <c:v>3.6</c:v>
                </c:pt>
                <c:pt idx="98">
                  <c:v>0.4</c:v>
                </c:pt>
                <c:pt idx="99">
                  <c:v>97.1</c:v>
                </c:pt>
                <c:pt idx="100">
                  <c:v>95.5</c:v>
                </c:pt>
                <c:pt idx="101">
                  <c:v>2.6</c:v>
                </c:pt>
                <c:pt idx="102">
                  <c:v>4.2</c:v>
                </c:pt>
                <c:pt idx="103">
                  <c:v>80.099999999999994</c:v>
                </c:pt>
                <c:pt idx="104">
                  <c:v>0.3</c:v>
                </c:pt>
                <c:pt idx="105">
                  <c:v>62.9</c:v>
                </c:pt>
                <c:pt idx="106">
                  <c:v>14.8</c:v>
                </c:pt>
                <c:pt idx="107">
                  <c:v>26.1</c:v>
                </c:pt>
                <c:pt idx="108">
                  <c:v>5.9</c:v>
                </c:pt>
                <c:pt idx="109">
                  <c:v>55.3</c:v>
                </c:pt>
                <c:pt idx="110">
                  <c:v>17.399999999999999</c:v>
                </c:pt>
                <c:pt idx="112">
                  <c:v>18.899999999999999</c:v>
                </c:pt>
                <c:pt idx="113">
                  <c:v>91.3</c:v>
                </c:pt>
                <c:pt idx="114">
                  <c:v>68.099999999999994</c:v>
                </c:pt>
                <c:pt idx="115">
                  <c:v>54.4</c:v>
                </c:pt>
                <c:pt idx="116">
                  <c:v>86.8</c:v>
                </c:pt>
                <c:pt idx="117">
                  <c:v>0.4</c:v>
                </c:pt>
                <c:pt idx="119">
                  <c:v>32.200000000000003</c:v>
                </c:pt>
                <c:pt idx="120">
                  <c:v>91.1</c:v>
                </c:pt>
                <c:pt idx="121">
                  <c:v>94.1</c:v>
                </c:pt>
                <c:pt idx="122">
                  <c:v>21.8</c:v>
                </c:pt>
                <c:pt idx="123">
                  <c:v>0.5</c:v>
                </c:pt>
                <c:pt idx="125">
                  <c:v>79.7</c:v>
                </c:pt>
                <c:pt idx="126">
                  <c:v>21.1</c:v>
                </c:pt>
                <c:pt idx="127">
                  <c:v>20.100000000000001</c:v>
                </c:pt>
                <c:pt idx="128">
                  <c:v>23.7</c:v>
                </c:pt>
                <c:pt idx="129">
                  <c:v>71</c:v>
                </c:pt>
                <c:pt idx="130">
                  <c:v>1</c:v>
                </c:pt>
                <c:pt idx="131">
                  <c:v>1.1000000000000001</c:v>
                </c:pt>
                <c:pt idx="133">
                  <c:v>11.9</c:v>
                </c:pt>
                <c:pt idx="134">
                  <c:v>4</c:v>
                </c:pt>
                <c:pt idx="135">
                  <c:v>89</c:v>
                </c:pt>
                <c:pt idx="136">
                  <c:v>84.4</c:v>
                </c:pt>
                <c:pt idx="138">
                  <c:v>53</c:v>
                </c:pt>
                <c:pt idx="139">
                  <c:v>29</c:v>
                </c:pt>
                <c:pt idx="140">
                  <c:v>8.8000000000000007</c:v>
                </c:pt>
                <c:pt idx="141">
                  <c:v>91.1</c:v>
                </c:pt>
                <c:pt idx="144">
                  <c:v>2</c:v>
                </c:pt>
                <c:pt idx="145">
                  <c:v>0.1</c:v>
                </c:pt>
                <c:pt idx="146">
                  <c:v>65.2</c:v>
                </c:pt>
                <c:pt idx="147">
                  <c:v>1.9</c:v>
                </c:pt>
                <c:pt idx="148">
                  <c:v>52.3</c:v>
                </c:pt>
                <c:pt idx="150">
                  <c:v>20.2</c:v>
                </c:pt>
                <c:pt idx="152">
                  <c:v>86.3</c:v>
                </c:pt>
                <c:pt idx="153">
                  <c:v>57.6</c:v>
                </c:pt>
                <c:pt idx="154">
                  <c:v>0.5</c:v>
                </c:pt>
                <c:pt idx="155">
                  <c:v>0</c:v>
                </c:pt>
                <c:pt idx="156">
                  <c:v>0.2</c:v>
                </c:pt>
                <c:pt idx="157">
                  <c:v>42.9</c:v>
                </c:pt>
                <c:pt idx="158">
                  <c:v>88.7</c:v>
                </c:pt>
                <c:pt idx="159">
                  <c:v>17.5</c:v>
                </c:pt>
                <c:pt idx="161">
                  <c:v>10.7</c:v>
                </c:pt>
                <c:pt idx="162">
                  <c:v>21.8</c:v>
                </c:pt>
                <c:pt idx="163">
                  <c:v>6.9</c:v>
                </c:pt>
                <c:pt idx="165">
                  <c:v>84.8</c:v>
                </c:pt>
                <c:pt idx="166">
                  <c:v>0</c:v>
                </c:pt>
                <c:pt idx="167">
                  <c:v>0.5</c:v>
                </c:pt>
                <c:pt idx="168">
                  <c:v>2</c:v>
                </c:pt>
                <c:pt idx="169">
                  <c:v>2.7</c:v>
                </c:pt>
                <c:pt idx="170">
                  <c:v>32.4</c:v>
                </c:pt>
                <c:pt idx="171">
                  <c:v>25.4</c:v>
                </c:pt>
                <c:pt idx="172">
                  <c:v>87.6</c:v>
                </c:pt>
                <c:pt idx="173">
                  <c:v>84.1</c:v>
                </c:pt>
              </c:numCache>
            </c:numRef>
          </c:yVal>
          <c:smooth val="0"/>
          <c:extLst>
            <c:ext xmlns:c16="http://schemas.microsoft.com/office/drawing/2014/chart" uri="{C3380CC4-5D6E-409C-BE32-E72D297353CC}">
              <c16:uniqueId val="{00000000-8604-4D9F-9751-520FD717FA87}"/>
            </c:ext>
          </c:extLst>
        </c:ser>
        <c:ser>
          <c:idx val="4"/>
          <c:order val="5"/>
          <c:tx>
            <c:strRef>
              <c:f>'FPN-WDI_Charts'!$I$15</c:f>
              <c:strCache>
                <c:ptCount val="1"/>
                <c:pt idx="0">
                  <c:v>Prevalence of moderate or severe food insecurity in the population (%)</c:v>
                </c:pt>
              </c:strCache>
              <c:extLst xmlns:c15="http://schemas.microsoft.com/office/drawing/2012/chart"/>
            </c:strRef>
          </c:tx>
          <c:spPr>
            <a:ln w="28575" cap="rnd">
              <a:noFill/>
              <a:round/>
            </a:ln>
            <a:effectLst/>
          </c:spPr>
          <c:marker>
            <c:symbol val="star"/>
            <c:size val="9"/>
            <c:spPr>
              <a:noFill/>
              <a:ln w="9525">
                <a:solidFill>
                  <a:srgbClr val="C00000"/>
                </a:solidFill>
              </a:ln>
              <a:effectLst/>
            </c:spPr>
          </c:marker>
          <c:xVal>
            <c:numRef>
              <c:f>'FPN-WDI_Charts'!$D$17:$D$190</c:f>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extLst xmlns:c15="http://schemas.microsoft.com/office/drawing/2012/chart"/>
            </c:numRef>
          </c:xVal>
          <c:yVal>
            <c:numRef>
              <c:f>'FPN-WDI_Charts'!$I$17:$I$190</c:f>
              <c:numCache>
                <c:formatCode>General</c:formatCode>
                <c:ptCount val="174"/>
                <c:pt idx="0">
                  <c:v>38.6</c:v>
                </c:pt>
                <c:pt idx="1">
                  <c:v>19.7</c:v>
                </c:pt>
                <c:pt idx="5">
                  <c:v>32.299999999999997</c:v>
                </c:pt>
                <c:pt idx="6">
                  <c:v>17.100000000000001</c:v>
                </c:pt>
                <c:pt idx="8">
                  <c:v>12.7</c:v>
                </c:pt>
                <c:pt idx="9">
                  <c:v>4.4000000000000004</c:v>
                </c:pt>
                <c:pt idx="10">
                  <c:v>8.6</c:v>
                </c:pt>
                <c:pt idx="13">
                  <c:v>31.5</c:v>
                </c:pt>
                <c:pt idx="18">
                  <c:v>66.3</c:v>
                </c:pt>
                <c:pt idx="23">
                  <c:v>8.6999999999999993</c:v>
                </c:pt>
                <c:pt idx="24">
                  <c:v>53.4</c:v>
                </c:pt>
                <c:pt idx="25">
                  <c:v>21.8</c:v>
                </c:pt>
                <c:pt idx="28">
                  <c:v>12</c:v>
                </c:pt>
                <c:pt idx="29">
                  <c:v>42.9</c:v>
                </c:pt>
                <c:pt idx="31">
                  <c:v>37.700000000000003</c:v>
                </c:pt>
                <c:pt idx="32">
                  <c:v>44.9</c:v>
                </c:pt>
                <c:pt idx="33">
                  <c:v>58</c:v>
                </c:pt>
                <c:pt idx="34">
                  <c:v>5</c:v>
                </c:pt>
                <c:pt idx="38">
                  <c:v>13.7</c:v>
                </c:pt>
                <c:pt idx="43">
                  <c:v>87.9</c:v>
                </c:pt>
                <c:pt idx="44">
                  <c:v>13.7</c:v>
                </c:pt>
                <c:pt idx="45">
                  <c:v>37</c:v>
                </c:pt>
                <c:pt idx="46">
                  <c:v>7.8</c:v>
                </c:pt>
                <c:pt idx="49">
                  <c:v>3.9</c:v>
                </c:pt>
                <c:pt idx="50">
                  <c:v>5.4</c:v>
                </c:pt>
                <c:pt idx="54">
                  <c:v>26.2</c:v>
                </c:pt>
                <c:pt idx="55">
                  <c:v>33.1</c:v>
                </c:pt>
                <c:pt idx="56">
                  <c:v>41.6</c:v>
                </c:pt>
                <c:pt idx="58">
                  <c:v>8.1999999999999993</c:v>
                </c:pt>
                <c:pt idx="60">
                  <c:v>59.4</c:v>
                </c:pt>
                <c:pt idx="62">
                  <c:v>8.3000000000000007</c:v>
                </c:pt>
                <c:pt idx="63">
                  <c:v>6.3</c:v>
                </c:pt>
                <c:pt idx="65">
                  <c:v>52.7</c:v>
                </c:pt>
                <c:pt idx="66">
                  <c:v>3.6</c:v>
                </c:pt>
                <c:pt idx="67">
                  <c:v>43.8</c:v>
                </c:pt>
                <c:pt idx="68">
                  <c:v>16.600000000000001</c:v>
                </c:pt>
                <c:pt idx="69">
                  <c:v>23.6</c:v>
                </c:pt>
                <c:pt idx="70">
                  <c:v>74.099999999999994</c:v>
                </c:pt>
                <c:pt idx="71">
                  <c:v>61.7</c:v>
                </c:pt>
                <c:pt idx="74">
                  <c:v>41.1</c:v>
                </c:pt>
                <c:pt idx="76">
                  <c:v>8.8000000000000007</c:v>
                </c:pt>
                <c:pt idx="77">
                  <c:v>6.8</c:v>
                </c:pt>
                <c:pt idx="79">
                  <c:v>7.6</c:v>
                </c:pt>
                <c:pt idx="80">
                  <c:v>42.4</c:v>
                </c:pt>
                <c:pt idx="82">
                  <c:v>6.6</c:v>
                </c:pt>
                <c:pt idx="83">
                  <c:v>12.3</c:v>
                </c:pt>
                <c:pt idx="84">
                  <c:v>7.5</c:v>
                </c:pt>
                <c:pt idx="85">
                  <c:v>46.9</c:v>
                </c:pt>
                <c:pt idx="86">
                  <c:v>3.2</c:v>
                </c:pt>
                <c:pt idx="87">
                  <c:v>32.4</c:v>
                </c:pt>
                <c:pt idx="88">
                  <c:v>2.1</c:v>
                </c:pt>
                <c:pt idx="89">
                  <c:v>60.9</c:v>
                </c:pt>
                <c:pt idx="90">
                  <c:v>5.4</c:v>
                </c:pt>
                <c:pt idx="91">
                  <c:v>12.3</c:v>
                </c:pt>
                <c:pt idx="92">
                  <c:v>6.3</c:v>
                </c:pt>
                <c:pt idx="94">
                  <c:v>9.4</c:v>
                </c:pt>
                <c:pt idx="96">
                  <c:v>81</c:v>
                </c:pt>
                <c:pt idx="97">
                  <c:v>12.3</c:v>
                </c:pt>
                <c:pt idx="98">
                  <c:v>3.3</c:v>
                </c:pt>
                <c:pt idx="100">
                  <c:v>80.3</c:v>
                </c:pt>
                <c:pt idx="101">
                  <c:v>15.1</c:v>
                </c:pt>
                <c:pt idx="104">
                  <c:v>5.0999999999999996</c:v>
                </c:pt>
                <c:pt idx="105">
                  <c:v>32.299999999999997</c:v>
                </c:pt>
                <c:pt idx="106">
                  <c:v>18.5</c:v>
                </c:pt>
                <c:pt idx="107">
                  <c:v>23</c:v>
                </c:pt>
                <c:pt idx="108">
                  <c:v>24.6</c:v>
                </c:pt>
                <c:pt idx="109">
                  <c:v>27.1</c:v>
                </c:pt>
                <c:pt idx="110">
                  <c:v>12</c:v>
                </c:pt>
                <c:pt idx="112">
                  <c:v>26.1</c:v>
                </c:pt>
                <c:pt idx="113">
                  <c:v>68.400000000000006</c:v>
                </c:pt>
                <c:pt idx="115">
                  <c:v>55.3</c:v>
                </c:pt>
                <c:pt idx="116">
                  <c:v>31.6</c:v>
                </c:pt>
                <c:pt idx="117">
                  <c:v>5.0999999999999996</c:v>
                </c:pt>
                <c:pt idx="118">
                  <c:v>13.3</c:v>
                </c:pt>
                <c:pt idx="120">
                  <c:v>50</c:v>
                </c:pt>
                <c:pt idx="121">
                  <c:v>42.8</c:v>
                </c:pt>
                <c:pt idx="122">
                  <c:v>14.3</c:v>
                </c:pt>
                <c:pt idx="123">
                  <c:v>4.8</c:v>
                </c:pt>
                <c:pt idx="125">
                  <c:v>12.8</c:v>
                </c:pt>
                <c:pt idx="127">
                  <c:v>15.6</c:v>
                </c:pt>
                <c:pt idx="128">
                  <c:v>42.9</c:v>
                </c:pt>
                <c:pt idx="130">
                  <c:v>5.3</c:v>
                </c:pt>
                <c:pt idx="131">
                  <c:v>11.6</c:v>
                </c:pt>
                <c:pt idx="133">
                  <c:v>14.7</c:v>
                </c:pt>
                <c:pt idx="134">
                  <c:v>7.9</c:v>
                </c:pt>
                <c:pt idx="138">
                  <c:v>35.799999999999997</c:v>
                </c:pt>
                <c:pt idx="139">
                  <c:v>12.5</c:v>
                </c:pt>
                <c:pt idx="140">
                  <c:v>14.3</c:v>
                </c:pt>
                <c:pt idx="141">
                  <c:v>83</c:v>
                </c:pt>
                <c:pt idx="142">
                  <c:v>4.0999999999999996</c:v>
                </c:pt>
                <c:pt idx="144">
                  <c:v>5</c:v>
                </c:pt>
                <c:pt idx="145">
                  <c:v>11.2</c:v>
                </c:pt>
                <c:pt idx="147">
                  <c:v>7.5</c:v>
                </c:pt>
                <c:pt idx="148">
                  <c:v>6.5</c:v>
                </c:pt>
                <c:pt idx="149">
                  <c:v>21.1</c:v>
                </c:pt>
                <c:pt idx="150">
                  <c:v>22.2</c:v>
                </c:pt>
                <c:pt idx="151">
                  <c:v>33.299999999999997</c:v>
                </c:pt>
                <c:pt idx="152">
                  <c:v>46.4</c:v>
                </c:pt>
                <c:pt idx="154">
                  <c:v>5.4</c:v>
                </c:pt>
                <c:pt idx="155">
                  <c:v>3.1</c:v>
                </c:pt>
                <c:pt idx="158">
                  <c:v>56.6</c:v>
                </c:pt>
                <c:pt idx="159">
                  <c:v>24.8</c:v>
                </c:pt>
                <c:pt idx="160">
                  <c:v>61.8</c:v>
                </c:pt>
                <c:pt idx="162">
                  <c:v>20</c:v>
                </c:pt>
                <c:pt idx="165">
                  <c:v>74.8</c:v>
                </c:pt>
                <c:pt idx="167">
                  <c:v>5.6</c:v>
                </c:pt>
                <c:pt idx="168">
                  <c:v>8.9</c:v>
                </c:pt>
                <c:pt idx="169">
                  <c:v>25.1</c:v>
                </c:pt>
                <c:pt idx="170">
                  <c:v>6.2</c:v>
                </c:pt>
                <c:pt idx="171">
                  <c:v>26.3</c:v>
                </c:pt>
                <c:pt idx="172">
                  <c:v>52</c:v>
                </c:pt>
                <c:pt idx="173">
                  <c:v>67</c:v>
                </c:pt>
              </c:numCache>
              <c:extLst xmlns:c15="http://schemas.microsoft.com/office/drawing/2012/chart"/>
            </c:numRef>
          </c:yVal>
          <c:smooth val="0"/>
          <c:extLst>
            <c:ext xmlns:c16="http://schemas.microsoft.com/office/drawing/2014/chart" uri="{C3380CC4-5D6E-409C-BE32-E72D297353CC}">
              <c16:uniqueId val="{00000001-8604-4D9F-9751-520FD717FA87}"/>
            </c:ext>
          </c:extLst>
        </c:ser>
        <c:dLbls>
          <c:showLegendKey val="0"/>
          <c:showVal val="0"/>
          <c:showCatName val="0"/>
          <c:showSerName val="0"/>
          <c:showPercent val="0"/>
          <c:showBubbleSize val="0"/>
        </c:dLbls>
        <c:axId val="1815550223"/>
        <c:axId val="1815548143"/>
        <c:extLst>
          <c:ext xmlns:c15="http://schemas.microsoft.com/office/drawing/2012/chart" uri="{02D57815-91ED-43cb-92C2-25804820EDAC}">
            <c15:filteredScatterSeries>
              <c15:ser>
                <c:idx val="3"/>
                <c:order val="0"/>
                <c:tx>
                  <c:strRef>
                    <c:extLst>
                      <c:ext uri="{02D57815-91ED-43cb-92C2-25804820EDAC}">
                        <c15:formulaRef>
                          <c15:sqref>'FPN-WDI_Charts'!$H$15</c15:sqref>
                        </c15:formulaRef>
                      </c:ext>
                    </c:extLst>
                    <c:strCache>
                      <c:ptCount val="1"/>
                      <c:pt idx="0">
                        <c:v>Food expenditures (FoodExp)</c:v>
                      </c:pt>
                    </c:strCache>
                  </c:strRef>
                </c:tx>
                <c:spPr>
                  <a:ln w="28575" cap="rnd">
                    <a:noFill/>
                    <a:round/>
                  </a:ln>
                  <a:effectLst/>
                </c:spPr>
                <c:marker>
                  <c:symbol val="star"/>
                  <c:size val="5"/>
                  <c:spPr>
                    <a:noFill/>
                    <a:ln w="9525">
                      <a:solidFill>
                        <a:schemeClr val="tx1"/>
                      </a:solidFill>
                    </a:ln>
                    <a:effectLst/>
                  </c:spPr>
                </c:marker>
                <c:trendline>
                  <c:spPr>
                    <a:ln w="19050" cap="rnd">
                      <a:solidFill>
                        <a:schemeClr val="tx1"/>
                      </a:solidFill>
                      <a:prstDash val="sysDash"/>
                    </a:ln>
                    <a:effectLst/>
                  </c:spPr>
                  <c:trendlineType val="log"/>
                  <c:dispRSqr val="0"/>
                  <c:dispEq val="0"/>
                </c:trendline>
                <c:xVal>
                  <c:numRef>
                    <c:extLst>
                      <c:ex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c:ext uri="{02D57815-91ED-43cb-92C2-25804820EDAC}">
                        <c15:formulaRef>
                          <c15:sqref>'FPN-WDI_Charts'!$H$17:$H$190</c15:sqref>
                        </c15:formulaRef>
                      </c:ext>
                    </c:extLst>
                    <c:numCache>
                      <c:formatCode>0.000</c:formatCode>
                      <c:ptCount val="174"/>
                      <c:pt idx="0">
                        <c:v>9.2948717948717938</c:v>
                      </c:pt>
                      <c:pt idx="1">
                        <c:v>6.2338709677419359</c:v>
                      </c:pt>
                      <c:pt idx="2">
                        <c:v>4.4539682539682541</c:v>
                      </c:pt>
                      <c:pt idx="3">
                        <c:v>6.443349753694581</c:v>
                      </c:pt>
                      <c:pt idx="4">
                        <c:v>5.362068965517242</c:v>
                      </c:pt>
                      <c:pt idx="5">
                        <c:v>8.4675324675324681</c:v>
                      </c:pt>
                      <c:pt idx="6">
                        <c:v>11.511363636363637</c:v>
                      </c:pt>
                      <c:pt idx="7">
                        <c:v>4.7280334728033466</c:v>
                      </c:pt>
                      <c:pt idx="8">
                        <c:v>6.822222222222222</c:v>
                      </c:pt>
                      <c:pt idx="9">
                        <c:v>7.0612244897959178</c:v>
                      </c:pt>
                      <c:pt idx="10">
                        <c:v>8.1340206185567006</c:v>
                      </c:pt>
                      <c:pt idx="11">
                        <c:v>6.2071005917159754</c:v>
                      </c:pt>
                      <c:pt idx="12">
                        <c:v>6.8869565217391306</c:v>
                      </c:pt>
                      <c:pt idx="13">
                        <c:v>4.4413793103448276</c:v>
                      </c:pt>
                      <c:pt idx="14">
                        <c:v>4.1100917431192663</c:v>
                      </c:pt>
                      <c:pt idx="15">
                        <c:v>8.4210526315789469</c:v>
                      </c:pt>
                      <c:pt idx="16">
                        <c:v>8.21875</c:v>
                      </c:pt>
                      <c:pt idx="17">
                        <c:v>2.4511930585683293</c:v>
                      </c:pt>
                      <c:pt idx="18">
                        <c:v>2.0632911392405062</c:v>
                      </c:pt>
                      <c:pt idx="19">
                        <c:v>10.567307692307693</c:v>
                      </c:pt>
                      <c:pt idx="20">
                        <c:v>5.8166666666666664</c:v>
                      </c:pt>
                      <c:pt idx="21">
                        <c:v>5.6899224806201545</c:v>
                      </c:pt>
                      <c:pt idx="22">
                        <c:v>3.3155555555555556</c:v>
                      </c:pt>
                      <c:pt idx="23">
                        <c:v>7.9425287356321839</c:v>
                      </c:pt>
                      <c:pt idx="24">
                        <c:v>13.289473684210527</c:v>
                      </c:pt>
                      <c:pt idx="25">
                        <c:v>4.4397905759162306</c:v>
                      </c:pt>
                      <c:pt idx="26">
                        <c:v>9.0346820809248563</c:v>
                      </c:pt>
                      <c:pt idx="27">
                        <c:v>5.3286713286713292</c:v>
                      </c:pt>
                      <c:pt idx="28">
                        <c:v>6.5454545454545459</c:v>
                      </c:pt>
                      <c:pt idx="29">
                        <c:v>1.5900277008310248</c:v>
                      </c:pt>
                      <c:pt idx="30">
                        <c:v>0.87623762376237613</c:v>
                      </c:pt>
                      <c:pt idx="31">
                        <c:v>4.4604316546762588</c:v>
                      </c:pt>
                      <c:pt idx="32">
                        <c:v>3.87890625</c:v>
                      </c:pt>
                      <c:pt idx="33">
                        <c:v>2.3220779220779222</c:v>
                      </c:pt>
                      <c:pt idx="34">
                        <c:v>6.3490566037735858</c:v>
                      </c:pt>
                      <c:pt idx="35">
                        <c:v>6.2571428571428571</c:v>
                      </c:pt>
                      <c:pt idx="36">
                        <c:v>1.2405832320777643</c:v>
                      </c:pt>
                      <c:pt idx="37">
                        <c:v>1.9424657534246574</c:v>
                      </c:pt>
                      <c:pt idx="38">
                        <c:v>6.1923076923076925</c:v>
                      </c:pt>
                      <c:pt idx="39">
                        <c:v>2.7532467532467533</c:v>
                      </c:pt>
                      <c:pt idx="40">
                        <c:v>4.4439461883408073</c:v>
                      </c:pt>
                      <c:pt idx="41">
                        <c:v>3.7070707070707072</c:v>
                      </c:pt>
                      <c:pt idx="42">
                        <c:v>1.5555555555555558</c:v>
                      </c:pt>
                      <c:pt idx="43">
                        <c:v>2.1982182628062361</c:v>
                      </c:pt>
                      <c:pt idx="44">
                        <c:v>6.1582278481012658</c:v>
                      </c:pt>
                      <c:pt idx="45">
                        <c:v>3.1589147286821704</c:v>
                      </c:pt>
                      <c:pt idx="46">
                        <c:v>8.6103896103896105</c:v>
                      </c:pt>
                      <c:pt idx="47">
                        <c:v>5.2155963302752291</c:v>
                      </c:pt>
                      <c:pt idx="48">
                        <c:v>6.0736842105263156</c:v>
                      </c:pt>
                      <c:pt idx="49">
                        <c:v>7.6034482758620685</c:v>
                      </c:pt>
                      <c:pt idx="50">
                        <c:v>6.8181818181818183</c:v>
                      </c:pt>
                      <c:pt idx="51">
                        <c:v>2.3968871595330739</c:v>
                      </c:pt>
                      <c:pt idx="52">
                        <c:v>4.5924528301886793</c:v>
                      </c:pt>
                      <c:pt idx="53">
                        <c:v>7.7697368421052637</c:v>
                      </c:pt>
                      <c:pt idx="54">
                        <c:v>4.2929936305732488</c:v>
                      </c:pt>
                      <c:pt idx="55">
                        <c:v>12.048780487804878</c:v>
                      </c:pt>
                      <c:pt idx="56">
                        <c:v>5.3874538745387452</c:v>
                      </c:pt>
                      <c:pt idx="57">
                        <c:v>9.6</c:v>
                      </c:pt>
                      <c:pt idx="58">
                        <c:v>8.36</c:v>
                      </c:pt>
                      <c:pt idx="59">
                        <c:v>6.0849673202614385</c:v>
                      </c:pt>
                      <c:pt idx="60">
                        <c:v>1.4192913385826771</c:v>
                      </c:pt>
                      <c:pt idx="61">
                        <c:v>7.7181818181818178</c:v>
                      </c:pt>
                      <c:pt idx="62">
                        <c:v>7.1794871794871797</c:v>
                      </c:pt>
                      <c:pt idx="63">
                        <c:v>7.875</c:v>
                      </c:pt>
                      <c:pt idx="64">
                        <c:v>4.3454545454545457</c:v>
                      </c:pt>
                      <c:pt idx="65">
                        <c:v>2.5205128205128204</c:v>
                      </c:pt>
                      <c:pt idx="66">
                        <c:v>7.2777777777777786</c:v>
                      </c:pt>
                      <c:pt idx="67">
                        <c:v>1.6447105788423153</c:v>
                      </c:pt>
                      <c:pt idx="68">
                        <c:v>8.8421052631578956</c:v>
                      </c:pt>
                      <c:pt idx="69">
                        <c:v>8.0484848484848488</c:v>
                      </c:pt>
                      <c:pt idx="70">
                        <c:v>3.6747967479674797</c:v>
                      </c:pt>
                      <c:pt idx="71">
                        <c:v>3.5440613026819925</c:v>
                      </c:pt>
                      <c:pt idx="72">
                        <c:v>3.9297297297297296</c:v>
                      </c:pt>
                      <c:pt idx="73">
                        <c:v>2.664233576642336</c:v>
                      </c:pt>
                      <c:pt idx="74">
                        <c:v>3.5153374233128831</c:v>
                      </c:pt>
                      <c:pt idx="75">
                        <c:v>11.35</c:v>
                      </c:pt>
                      <c:pt idx="76">
                        <c:v>6.6769230769230763</c:v>
                      </c:pt>
                      <c:pt idx="77">
                        <c:v>9</c:v>
                      </c:pt>
                      <c:pt idx="78">
                        <c:v>2.8795620437956204</c:v>
                      </c:pt>
                      <c:pt idx="79">
                        <c:v>4.8851674641148319</c:v>
                      </c:pt>
                      <c:pt idx="80">
                        <c:v>3.9954128440366974</c:v>
                      </c:pt>
                      <c:pt idx="81">
                        <c:v>4.66</c:v>
                      </c:pt>
                      <c:pt idx="82">
                        <c:v>4.8965517241379306</c:v>
                      </c:pt>
                      <c:pt idx="83">
                        <c:v>8.112903225806452</c:v>
                      </c:pt>
                      <c:pt idx="84">
                        <c:v>8.9142857142857128</c:v>
                      </c:pt>
                      <c:pt idx="85">
                        <c:v>6.5064102564102555</c:v>
                      </c:pt>
                      <c:pt idx="86">
                        <c:v>8.6239067055393583</c:v>
                      </c:pt>
                      <c:pt idx="87">
                        <c:v>4.6594202898550723</c:v>
                      </c:pt>
                      <c:pt idx="88">
                        <c:v>8.4805194805194812</c:v>
                      </c:pt>
                      <c:pt idx="89">
                        <c:v>3.6009389671361505</c:v>
                      </c:pt>
                      <c:pt idx="90">
                        <c:v>5.1860465116279073</c:v>
                      </c:pt>
                      <c:pt idx="91">
                        <c:v>6.3148148148148158</c:v>
                      </c:pt>
                      <c:pt idx="92">
                        <c:v>4.3863636363636358</c:v>
                      </c:pt>
                      <c:pt idx="93">
                        <c:v>4.2339181286549703</c:v>
                      </c:pt>
                      <c:pt idx="94">
                        <c:v>7.3666666666666671</c:v>
                      </c:pt>
                      <c:pt idx="95">
                        <c:v>2.5762711864406782</c:v>
                      </c:pt>
                      <c:pt idx="96">
                        <c:v>0.76216640502354782</c:v>
                      </c:pt>
                      <c:pt idx="97">
                        <c:v>11.477272727272728</c:v>
                      </c:pt>
                      <c:pt idx="98">
                        <c:v>8.375</c:v>
                      </c:pt>
                      <c:pt idx="99">
                        <c:v>1.8350340136054422</c:v>
                      </c:pt>
                      <c:pt idx="100">
                        <c:v>1.3013698630136985</c:v>
                      </c:pt>
                      <c:pt idx="101">
                        <c:v>8.7403846153846168</c:v>
                      </c:pt>
                      <c:pt idx="102">
                        <c:v>2.9172413793103451</c:v>
                      </c:pt>
                      <c:pt idx="103">
                        <c:v>2.5751072961373387</c:v>
                      </c:pt>
                      <c:pt idx="104">
                        <c:v>6.7981651376146788</c:v>
                      </c:pt>
                      <c:pt idx="105">
                        <c:v>3.3346007604562735</c:v>
                      </c:pt>
                      <c:pt idx="106">
                        <c:v>10.435897435897434</c:v>
                      </c:pt>
                      <c:pt idx="107">
                        <c:v>7.8414634146341466</c:v>
                      </c:pt>
                      <c:pt idx="108">
                        <c:v>6.9137931034482758</c:v>
                      </c:pt>
                      <c:pt idx="109">
                        <c:v>4.6437499999999998</c:v>
                      </c:pt>
                      <c:pt idx="110">
                        <c:v>11.02</c:v>
                      </c:pt>
                      <c:pt idx="111">
                        <c:v>6.2207207207207205</c:v>
                      </c:pt>
                      <c:pt idx="112">
                        <c:v>4.2222222222222223</c:v>
                      </c:pt>
                      <c:pt idx="113">
                        <c:v>1.569672131147541</c:v>
                      </c:pt>
                      <c:pt idx="114">
                        <c:v>3.5826771653543306</c:v>
                      </c:pt>
                      <c:pt idx="115">
                        <c:v>3.3190789473684208</c:v>
                      </c:pt>
                      <c:pt idx="116">
                        <c:v>3.9011857707509883</c:v>
                      </c:pt>
                      <c:pt idx="117">
                        <c:v>6.9069767441860463</c:v>
                      </c:pt>
                      <c:pt idx="118">
                        <c:v>8.4310344827586192</c:v>
                      </c:pt>
                      <c:pt idx="119">
                        <c:v>3.4109263657957243</c:v>
                      </c:pt>
                      <c:pt idx="120">
                        <c:v>0.70126874279123408</c:v>
                      </c:pt>
                      <c:pt idx="121">
                        <c:v>5.9059829059829054</c:v>
                      </c:pt>
                      <c:pt idx="122">
                        <c:v>7.6041666666666661</c:v>
                      </c:pt>
                      <c:pt idx="123">
                        <c:v>7.4800000000000013</c:v>
                      </c:pt>
                      <c:pt idx="124">
                        <c:v>7.2500000000000009</c:v>
                      </c:pt>
                      <c:pt idx="125">
                        <c:v>3.6746411483253589</c:v>
                      </c:pt>
                      <c:pt idx="126">
                        <c:v>8.1739130434782599</c:v>
                      </c:pt>
                      <c:pt idx="127">
                        <c:v>5.8641975308641969</c:v>
                      </c:pt>
                      <c:pt idx="128">
                        <c:v>4.42512077294686</c:v>
                      </c:pt>
                      <c:pt idx="129">
                        <c:v>6.5795454545454541</c:v>
                      </c:pt>
                      <c:pt idx="130">
                        <c:v>7.6470588235294121</c:v>
                      </c:pt>
                      <c:pt idx="131">
                        <c:v>8.9565217391304337</c:v>
                      </c:pt>
                      <c:pt idx="132">
                        <c:v>5.101694915254237</c:v>
                      </c:pt>
                      <c:pt idx="133">
                        <c:v>10.630434782608695</c:v>
                      </c:pt>
                      <c:pt idx="134">
                        <c:v>9.1818181818181817</c:v>
                      </c:pt>
                      <c:pt idx="135">
                        <c:v>1.44234404536862</c:v>
                      </c:pt>
                      <c:pt idx="136">
                        <c:v>4.6910994764397902</c:v>
                      </c:pt>
                      <c:pt idx="137">
                        <c:v>10.511904761904761</c:v>
                      </c:pt>
                      <c:pt idx="138">
                        <c:v>3.2391304347826084</c:v>
                      </c:pt>
                      <c:pt idx="139">
                        <c:v>6.677777777777778</c:v>
                      </c:pt>
                      <c:pt idx="140">
                        <c:v>4.953125</c:v>
                      </c:pt>
                      <c:pt idx="141">
                        <c:v>2.1468048359240073</c:v>
                      </c:pt>
                      <c:pt idx="142">
                        <c:v>5.0743243243243246</c:v>
                      </c:pt>
                      <c:pt idx="143">
                        <c:v>5.3595238095238091</c:v>
                      </c:pt>
                      <c:pt idx="144">
                        <c:v>6.9807692307692308</c:v>
                      </c:pt>
                      <c:pt idx="145">
                        <c:v>7.1147540983606561</c:v>
                      </c:pt>
                      <c:pt idx="146">
                        <c:v>4.3174061433447095</c:v>
                      </c:pt>
                      <c:pt idx="147">
                        <c:v>7.3000000000000007</c:v>
                      </c:pt>
                      <c:pt idx="148">
                        <c:v>5.5227272727272725</c:v>
                      </c:pt>
                      <c:pt idx="149">
                        <c:v>6.5</c:v>
                      </c:pt>
                      <c:pt idx="150">
                        <c:v>1.7766497461928936</c:v>
                      </c:pt>
                      <c:pt idx="151">
                        <c:v>5.2669322709163353</c:v>
                      </c:pt>
                      <c:pt idx="152">
                        <c:v>4.4586776859504136</c:v>
                      </c:pt>
                      <c:pt idx="153">
                        <c:v>8.2158273381294951</c:v>
                      </c:pt>
                      <c:pt idx="154">
                        <c:v>7.4074074074074083</c:v>
                      </c:pt>
                      <c:pt idx="155">
                        <c:v>7.6</c:v>
                      </c:pt>
                      <c:pt idx="156">
                        <c:v>9.3525641025641022</c:v>
                      </c:pt>
                      <c:pt idx="157">
                        <c:v>2.5193370165745859</c:v>
                      </c:pt>
                      <c:pt idx="158">
                        <c:v>2.6577540106951871</c:v>
                      </c:pt>
                      <c:pt idx="159">
                        <c:v>6.0520231213872835</c:v>
                      </c:pt>
                      <c:pt idx="160">
                        <c:v>1.3465277777777778</c:v>
                      </c:pt>
                      <c:pt idx="161">
                        <c:v>7.8217054263565879</c:v>
                      </c:pt>
                      <c:pt idx="162">
                        <c:v>5.4414414414414409</c:v>
                      </c:pt>
                      <c:pt idx="163">
                        <c:v>7.3854166666666661</c:v>
                      </c:pt>
                      <c:pt idx="164">
                        <c:v>3.5583596214511037</c:v>
                      </c:pt>
                      <c:pt idx="165">
                        <c:v>1.5211267605633805</c:v>
                      </c:pt>
                      <c:pt idx="166">
                        <c:v>7.3861386138613856</c:v>
                      </c:pt>
                      <c:pt idx="167">
                        <c:v>5.3673469387755102</c:v>
                      </c:pt>
                      <c:pt idx="168">
                        <c:v>7.0155038759689923</c:v>
                      </c:pt>
                      <c:pt idx="169">
                        <c:v>7.3829787234042552</c:v>
                      </c:pt>
                      <c:pt idx="170">
                        <c:v>3.4090909090909092</c:v>
                      </c:pt>
                      <c:pt idx="171">
                        <c:v>3.9577464788732404</c:v>
                      </c:pt>
                      <c:pt idx="172">
                        <c:v>1.6940397350993377</c:v>
                      </c:pt>
                      <c:pt idx="173">
                        <c:v>2.259475218658892</c:v>
                      </c:pt>
                    </c:numCache>
                  </c:numRef>
                </c:yVal>
                <c:smooth val="0"/>
                <c:extLst>
                  <c:ext xmlns:c16="http://schemas.microsoft.com/office/drawing/2014/chart" uri="{C3380CC4-5D6E-409C-BE32-E72D297353CC}">
                    <c16:uniqueId val="{00000003-8604-4D9F-9751-520FD717FA87}"/>
                  </c:ext>
                </c:extLst>
              </c15:ser>
            </c15:filteredScatterSeries>
            <c15:filteredScatterSeries>
              <c15:ser>
                <c:idx val="2"/>
                <c:order val="1"/>
                <c:tx>
                  <c:strRef>
                    <c:extLst xmlns:c15="http://schemas.microsoft.com/office/drawing/2012/chart">
                      <c:ext xmlns:c15="http://schemas.microsoft.com/office/drawing/2012/chart" uri="{02D57815-91ED-43cb-92C2-25804820EDAC}">
                        <c15:formulaRef>
                          <c15:sqref>'FPN-WDI_Charts'!$G$15</c15:sqref>
                        </c15:formulaRef>
                      </c:ext>
                    </c:extLst>
                    <c:strCache>
                      <c:ptCount val="1"/>
                      <c:pt idx="0">
                        <c:v>Cost of a healthy diet [CoHD]</c:v>
                      </c:pt>
                    </c:strCache>
                  </c:strRef>
                </c:tx>
                <c:spPr>
                  <a:ln w="28575" cap="rnd">
                    <a:noFill/>
                    <a:round/>
                  </a:ln>
                  <a:effectLst/>
                </c:spPr>
                <c:marker>
                  <c:symbol val="square"/>
                  <c:size val="5"/>
                  <c:spPr>
                    <a:solidFill>
                      <a:schemeClr val="accent1">
                        <a:alpha val="50000"/>
                      </a:schemeClr>
                    </a:solidFill>
                    <a:ln w="12700">
                      <a:solidFill>
                        <a:srgbClr val="0070C0"/>
                      </a:solidFill>
                    </a:ln>
                    <a:effectLst/>
                  </c:spPr>
                </c:marker>
                <c:trendline>
                  <c:spPr>
                    <a:ln w="19050" cap="rnd">
                      <a:solidFill>
                        <a:schemeClr val="tx2">
                          <a:lumMod val="60000"/>
                          <a:lumOff val="40000"/>
                        </a:schemeClr>
                      </a:solidFill>
                      <a:prstDash val="solid"/>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'FPN-WDI_Charts'!$G$17:$G$190</c15:sqref>
                        </c15:formulaRef>
                      </c:ext>
                    </c:extLst>
                    <c:numCache>
                      <c:formatCode>General</c:formatCode>
                      <c:ptCount val="174"/>
                      <c:pt idx="0">
                        <c:v>3.952</c:v>
                      </c:pt>
                      <c:pt idx="1">
                        <c:v>3.7629999999999999</c:v>
                      </c:pt>
                      <c:pt idx="2">
                        <c:v>4.327</c:v>
                      </c:pt>
                      <c:pt idx="3">
                        <c:v>3.7170000000000001</c:v>
                      </c:pt>
                      <c:pt idx="4">
                        <c:v>4.1120000000000001</c:v>
                      </c:pt>
                      <c:pt idx="5">
                        <c:v>3.3410000000000002</c:v>
                      </c:pt>
                      <c:pt idx="6">
                        <c:v>3.0960000000000001</c:v>
                      </c:pt>
                      <c:pt idx="7">
                        <c:v>3.4180000000000001</c:v>
                      </c:pt>
                      <c:pt idx="8">
                        <c:v>2.2589999999999999</c:v>
                      </c:pt>
                      <c:pt idx="9">
                        <c:v>2.7719999999999998</c:v>
                      </c:pt>
                      <c:pt idx="10">
                        <c:v>2.3479999999999999</c:v>
                      </c:pt>
                      <c:pt idx="11">
                        <c:v>4.2759999999999998</c:v>
                      </c:pt>
                      <c:pt idx="12">
                        <c:v>3.379</c:v>
                      </c:pt>
                      <c:pt idx="13">
                        <c:v>2.8820000000000001</c:v>
                      </c:pt>
                      <c:pt idx="15">
                        <c:v>3.177</c:v>
                      </c:pt>
                      <c:pt idx="16">
                        <c:v>2.8620000000000001</c:v>
                      </c:pt>
                      <c:pt idx="17">
                        <c:v>2.476</c:v>
                      </c:pt>
                      <c:pt idx="18">
                        <c:v>3.55</c:v>
                      </c:pt>
                      <c:pt idx="19">
                        <c:v>4.0720000000000001</c:v>
                      </c:pt>
                      <c:pt idx="20">
                        <c:v>4.383</c:v>
                      </c:pt>
                      <c:pt idx="21">
                        <c:v>3.5510000000000002</c:v>
                      </c:pt>
                      <c:pt idx="23">
                        <c:v>3.847</c:v>
                      </c:pt>
                      <c:pt idx="24">
                        <c:v>3.6219999999999999</c:v>
                      </c:pt>
                      <c:pt idx="25">
                        <c:v>2.8090000000000002</c:v>
                      </c:pt>
                      <c:pt idx="26">
                        <c:v>3.2349999999999999</c:v>
                      </c:pt>
                      <c:pt idx="27">
                        <c:v>4.1260000000000003</c:v>
                      </c:pt>
                      <c:pt idx="28">
                        <c:v>3.78</c:v>
                      </c:pt>
                      <c:pt idx="29">
                        <c:v>3.173</c:v>
                      </c:pt>
                      <c:pt idx="30">
                        <c:v>2.988</c:v>
                      </c:pt>
                      <c:pt idx="31">
                        <c:v>3.3580000000000001</c:v>
                      </c:pt>
                      <c:pt idx="32">
                        <c:v>3.6179999999999999</c:v>
                      </c:pt>
                      <c:pt idx="33">
                        <c:v>2.6160000000000001</c:v>
                      </c:pt>
                      <c:pt idx="34">
                        <c:v>2.863</c:v>
                      </c:pt>
                      <c:pt idx="35">
                        <c:v>2.9279999999999999</c:v>
                      </c:pt>
                      <c:pt idx="36">
                        <c:v>3.423</c:v>
                      </c:pt>
                      <c:pt idx="37">
                        <c:v>2.831</c:v>
                      </c:pt>
                      <c:pt idx="38">
                        <c:v>3.0529999999999999</c:v>
                      </c:pt>
                      <c:pt idx="39">
                        <c:v>2.5710000000000002</c:v>
                      </c:pt>
                      <c:pt idx="40">
                        <c:v>2.863</c:v>
                      </c:pt>
                      <c:pt idx="42">
                        <c:v>2.9209999999999998</c:v>
                      </c:pt>
                      <c:pt idx="43">
                        <c:v>3.343</c:v>
                      </c:pt>
                      <c:pt idx="44">
                        <c:v>3.9609999999999999</c:v>
                      </c:pt>
                      <c:pt idx="45">
                        <c:v>3.2730000000000001</c:v>
                      </c:pt>
                      <c:pt idx="46">
                        <c:v>4.1680000000000001</c:v>
                      </c:pt>
                      <c:pt idx="47">
                        <c:v>2.8660000000000001</c:v>
                      </c:pt>
                      <c:pt idx="48">
                        <c:v>2.8460000000000001</c:v>
                      </c:pt>
                      <c:pt idx="49">
                        <c:v>2.899</c:v>
                      </c:pt>
                      <c:pt idx="50">
                        <c:v>2.3759999999999999</c:v>
                      </c:pt>
                      <c:pt idx="51">
                        <c:v>2.7970000000000002</c:v>
                      </c:pt>
                      <c:pt idx="52">
                        <c:v>4</c:v>
                      </c:pt>
                      <c:pt idx="53">
                        <c:v>3.5209999999999999</c:v>
                      </c:pt>
                      <c:pt idx="54">
                        <c:v>2.7879999999999998</c:v>
                      </c:pt>
                      <c:pt idx="55">
                        <c:v>3.4569999999999999</c:v>
                      </c:pt>
                      <c:pt idx="57">
                        <c:v>3.5259999999999998</c:v>
                      </c:pt>
                      <c:pt idx="58">
                        <c:v>3.125</c:v>
                      </c:pt>
                      <c:pt idx="59">
                        <c:v>3.4279999999999999</c:v>
                      </c:pt>
                      <c:pt idx="60">
                        <c:v>3.1080000000000001</c:v>
                      </c:pt>
                      <c:pt idx="61">
                        <c:v>3.6120000000000001</c:v>
                      </c:pt>
                      <c:pt idx="62">
                        <c:v>2.5449999999999999</c:v>
                      </c:pt>
                      <c:pt idx="63">
                        <c:v>2.9359999999999999</c:v>
                      </c:pt>
                      <c:pt idx="64">
                        <c:v>3.3580000000000001</c:v>
                      </c:pt>
                      <c:pt idx="65">
                        <c:v>2.9420000000000002</c:v>
                      </c:pt>
                      <c:pt idx="66">
                        <c:v>2.786</c:v>
                      </c:pt>
                      <c:pt idx="67">
                        <c:v>3.7669999999999999</c:v>
                      </c:pt>
                      <c:pt idx="68">
                        <c:v>3.0369999999999999</c:v>
                      </c:pt>
                      <c:pt idx="69">
                        <c:v>5.3819999999999997</c:v>
                      </c:pt>
                      <c:pt idx="70">
                        <c:v>3.6549999999999998</c:v>
                      </c:pt>
                      <c:pt idx="71">
                        <c:v>3.1640000000000001</c:v>
                      </c:pt>
                      <c:pt idx="72">
                        <c:v>4.6289999999999996</c:v>
                      </c:pt>
                      <c:pt idx="73">
                        <c:v>3.93</c:v>
                      </c:pt>
                      <c:pt idx="74">
                        <c:v>3.36</c:v>
                      </c:pt>
                      <c:pt idx="75">
                        <c:v>3.6589999999999998</c:v>
                      </c:pt>
                      <c:pt idx="76">
                        <c:v>3.302</c:v>
                      </c:pt>
                      <c:pt idx="77">
                        <c:v>2.2130000000000001</c:v>
                      </c:pt>
                      <c:pt idx="78">
                        <c:v>2.8239999999999998</c:v>
                      </c:pt>
                      <c:pt idx="79">
                        <c:v>4.1289999999999996</c:v>
                      </c:pt>
                      <c:pt idx="80">
                        <c:v>3.0049999999999999</c:v>
                      </c:pt>
                      <c:pt idx="81">
                        <c:v>3.3780000000000001</c:v>
                      </c:pt>
                      <c:pt idx="82">
                        <c:v>2.3969999999999998</c:v>
                      </c:pt>
                      <c:pt idx="83">
                        <c:v>2.4359999999999999</c:v>
                      </c:pt>
                      <c:pt idx="84">
                        <c:v>2.8849999999999998</c:v>
                      </c:pt>
                      <c:pt idx="85">
                        <c:v>5.9749999999999996</c:v>
                      </c:pt>
                      <c:pt idx="86">
                        <c:v>5.5289999999999999</c:v>
                      </c:pt>
                      <c:pt idx="87">
                        <c:v>3.4119999999999999</c:v>
                      </c:pt>
                      <c:pt idx="88">
                        <c:v>2.391</c:v>
                      </c:pt>
                      <c:pt idx="89">
                        <c:v>2.8460000000000001</c:v>
                      </c:pt>
                      <c:pt idx="90">
                        <c:v>4.7119999999999997</c:v>
                      </c:pt>
                      <c:pt idx="91">
                        <c:v>3.3439999999999999</c:v>
                      </c:pt>
                      <c:pt idx="92">
                        <c:v>2.97</c:v>
                      </c:pt>
                      <c:pt idx="93">
                        <c:v>3.7759999999999998</c:v>
                      </c:pt>
                      <c:pt idx="94">
                        <c:v>3.1240000000000001</c:v>
                      </c:pt>
                      <c:pt idx="95">
                        <c:v>3.77</c:v>
                      </c:pt>
                      <c:pt idx="96">
                        <c:v>4.0179999999999998</c:v>
                      </c:pt>
                      <c:pt idx="97">
                        <c:v>3.0030000000000001</c:v>
                      </c:pt>
                      <c:pt idx="98">
                        <c:v>2.492</c:v>
                      </c:pt>
                      <c:pt idx="99">
                        <c:v>2.9870000000000001</c:v>
                      </c:pt>
                      <c:pt idx="100">
                        <c:v>2.7240000000000002</c:v>
                      </c:pt>
                      <c:pt idx="101">
                        <c:v>3.2240000000000002</c:v>
                      </c:pt>
                      <c:pt idx="102">
                        <c:v>3.581</c:v>
                      </c:pt>
                      <c:pt idx="103">
                        <c:v>2.9</c:v>
                      </c:pt>
                      <c:pt idx="104">
                        <c:v>3.4940000000000002</c:v>
                      </c:pt>
                      <c:pt idx="105">
                        <c:v>3.4510000000000001</c:v>
                      </c:pt>
                      <c:pt idx="106">
                        <c:v>3.3130000000000002</c:v>
                      </c:pt>
                      <c:pt idx="107">
                        <c:v>2.9929999999999999</c:v>
                      </c:pt>
                      <c:pt idx="108">
                        <c:v>2.46</c:v>
                      </c:pt>
                      <c:pt idx="109">
                        <c:v>4.5439999999999996</c:v>
                      </c:pt>
                      <c:pt idx="110">
                        <c:v>3.3969999999999998</c:v>
                      </c:pt>
                      <c:pt idx="111">
                        <c:v>4.883</c:v>
                      </c:pt>
                      <c:pt idx="112">
                        <c:v>2.71</c:v>
                      </c:pt>
                      <c:pt idx="113">
                        <c:v>3.0310000000000001</c:v>
                      </c:pt>
                      <c:pt idx="114">
                        <c:v>3.706</c:v>
                      </c:pt>
                      <c:pt idx="115">
                        <c:v>3.2549999999999999</c:v>
                      </c:pt>
                      <c:pt idx="116">
                        <c:v>4.1269999999999998</c:v>
                      </c:pt>
                      <c:pt idx="117">
                        <c:v>2.7429999999999999</c:v>
                      </c:pt>
                      <c:pt idx="118">
                        <c:v>2.6709999999999998</c:v>
                      </c:pt>
                      <c:pt idx="119">
                        <c:v>3.1909999999999998</c:v>
                      </c:pt>
                      <c:pt idx="120">
                        <c:v>2.85</c:v>
                      </c:pt>
                      <c:pt idx="121">
                        <c:v>3.5649999999999999</c:v>
                      </c:pt>
                      <c:pt idx="122">
                        <c:v>3.3180000000000001</c:v>
                      </c:pt>
                      <c:pt idx="123">
                        <c:v>3.3250000000000002</c:v>
                      </c:pt>
                      <c:pt idx="124">
                        <c:v>2.8149999999999999</c:v>
                      </c:pt>
                      <c:pt idx="125">
                        <c:v>3.4079999999999999</c:v>
                      </c:pt>
                      <c:pt idx="126">
                        <c:v>4.2249999999999996</c:v>
                      </c:pt>
                      <c:pt idx="127">
                        <c:v>3.43</c:v>
                      </c:pt>
                      <c:pt idx="128">
                        <c:v>3.0840000000000001</c:v>
                      </c:pt>
                      <c:pt idx="129">
                        <c:v>3.843</c:v>
                      </c:pt>
                      <c:pt idx="130">
                        <c:v>2.9089999999999998</c:v>
                      </c:pt>
                      <c:pt idx="131">
                        <c:v>2.5129999999999999</c:v>
                      </c:pt>
                      <c:pt idx="132">
                        <c:v>2.375</c:v>
                      </c:pt>
                      <c:pt idx="133">
                        <c:v>2.9209999999999998</c:v>
                      </c:pt>
                      <c:pt idx="134">
                        <c:v>3.149</c:v>
                      </c:pt>
                      <c:pt idx="135">
                        <c:v>2.609</c:v>
                      </c:pt>
                      <c:pt idx="136">
                        <c:v>3.2879999999999998</c:v>
                      </c:pt>
                      <c:pt idx="137">
                        <c:v>3.4409999999999998</c:v>
                      </c:pt>
                      <c:pt idx="138">
                        <c:v>2.19</c:v>
                      </c:pt>
                      <c:pt idx="139">
                        <c:v>4.07</c:v>
                      </c:pt>
                      <c:pt idx="140">
                        <c:v>4.01</c:v>
                      </c:pt>
                      <c:pt idx="141">
                        <c:v>2.8420000000000001</c:v>
                      </c:pt>
                      <c:pt idx="142">
                        <c:v>2.7749999999999999</c:v>
                      </c:pt>
                      <c:pt idx="143">
                        <c:v>4.4619999999999997</c:v>
                      </c:pt>
                      <c:pt idx="144">
                        <c:v>3.0129999999999999</c:v>
                      </c:pt>
                      <c:pt idx="145">
                        <c:v>2.798</c:v>
                      </c:pt>
                      <c:pt idx="146">
                        <c:v>4.1020000000000003</c:v>
                      </c:pt>
                      <c:pt idx="147">
                        <c:v>2.6989999999999998</c:v>
                      </c:pt>
                      <c:pt idx="148">
                        <c:v>3.702</c:v>
                      </c:pt>
                      <c:pt idx="149">
                        <c:v>2.9980000000000002</c:v>
                      </c:pt>
                      <c:pt idx="150">
                        <c:v>3.2629999999999999</c:v>
                      </c:pt>
                      <c:pt idx="151">
                        <c:v>4.1310000000000002</c:v>
                      </c:pt>
                      <c:pt idx="152">
                        <c:v>3.6739999999999999</c:v>
                      </c:pt>
                      <c:pt idx="153">
                        <c:v>4.9690000000000003</c:v>
                      </c:pt>
                      <c:pt idx="154">
                        <c:v>3.0859999999999999</c:v>
                      </c:pt>
                      <c:pt idx="155">
                        <c:v>2.5230000000000001</c:v>
                      </c:pt>
                      <c:pt idx="156">
                        <c:v>3.99</c:v>
                      </c:pt>
                      <c:pt idx="157">
                        <c:v>3.0270000000000001</c:v>
                      </c:pt>
                      <c:pt idx="158">
                        <c:v>2.5979999999999999</c:v>
                      </c:pt>
                      <c:pt idx="159">
                        <c:v>3.9710000000000001</c:v>
                      </c:pt>
                      <c:pt idx="161">
                        <c:v>3.9279999999999999</c:v>
                      </c:pt>
                      <c:pt idx="162">
                        <c:v>3.476</c:v>
                      </c:pt>
                      <c:pt idx="163">
                        <c:v>2.8730000000000002</c:v>
                      </c:pt>
                      <c:pt idx="164">
                        <c:v>2.8090000000000002</c:v>
                      </c:pt>
                      <c:pt idx="165">
                        <c:v>2.7490000000000001</c:v>
                      </c:pt>
                      <c:pt idx="166">
                        <c:v>2.7549999999999999</c:v>
                      </c:pt>
                      <c:pt idx="167">
                        <c:v>1.8220000000000001</c:v>
                      </c:pt>
                      <c:pt idx="168">
                        <c:v>3.2250000000000001</c:v>
                      </c:pt>
                      <c:pt idx="169">
                        <c:v>3.073</c:v>
                      </c:pt>
                      <c:pt idx="170">
                        <c:v>3.5859999999999999</c:v>
                      </c:pt>
                      <c:pt idx="171">
                        <c:v>3.3420000000000001</c:v>
                      </c:pt>
                      <c:pt idx="172">
                        <c:v>3.085</c:v>
                      </c:pt>
                      <c:pt idx="173">
                        <c:v>3.456</c:v>
                      </c:pt>
                    </c:numCache>
                  </c:numRef>
                </c:yVal>
                <c:smooth val="0"/>
                <c:extLst xmlns:c15="http://schemas.microsoft.com/office/drawing/2012/chart">
                  <c:ext xmlns:c16="http://schemas.microsoft.com/office/drawing/2014/chart" uri="{C3380CC4-5D6E-409C-BE32-E72D297353CC}">
                    <c16:uniqueId val="{00000005-8604-4D9F-9751-520FD717FA87}"/>
                  </c:ext>
                </c:extLst>
              </c15:ser>
            </c15:filteredScatterSeries>
            <c15:filteredScatterSeries>
              <c15:ser>
                <c:idx val="1"/>
                <c:order val="2"/>
                <c:tx>
                  <c:strRef>
                    <c:extLst xmlns:c15="http://schemas.microsoft.com/office/drawing/2012/chart">
                      <c:ext xmlns:c15="http://schemas.microsoft.com/office/drawing/2012/chart" uri="{02D57815-91ED-43cb-92C2-25804820EDAC}">
                        <c15:formulaRef>
                          <c15:sqref>'FPN-WDI_Charts'!$F$15</c15:sqref>
                        </c15:formulaRef>
                      </c:ext>
                    </c:extLst>
                    <c:strCache>
                      <c:ptCount val="1"/>
                      <c:pt idx="0">
                        <c:v>Cost of a nutrient adequate diet [CoNA]</c:v>
                      </c:pt>
                    </c:strCache>
                  </c:strRef>
                </c:tx>
                <c:spPr>
                  <a:ln w="28575" cap="rnd">
                    <a:noFill/>
                    <a:round/>
                  </a:ln>
                  <a:effectLst/>
                </c:spPr>
                <c:marker>
                  <c:symbol val="circle"/>
                  <c:size val="5"/>
                  <c:spPr>
                    <a:solidFill>
                      <a:schemeClr val="tx1">
                        <a:lumMod val="50000"/>
                        <a:lumOff val="50000"/>
                      </a:schemeClr>
                    </a:solidFill>
                    <a:ln w="9525">
                      <a:noFill/>
                    </a:ln>
                    <a:effectLst/>
                  </c:spPr>
                </c:marker>
                <c:trendline>
                  <c:spPr>
                    <a:ln w="19050" cap="rnd">
                      <a:solidFill>
                        <a:schemeClr val="tx1">
                          <a:lumMod val="50000"/>
                          <a:lumOff val="50000"/>
                        </a:schemeClr>
                      </a:solidFill>
                      <a:prstDash val="dash"/>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'FPN-WDI_Charts'!$F$17:$F$190</c15:sqref>
                        </c15:formulaRef>
                      </c:ext>
                    </c:extLst>
                    <c:numCache>
                      <c:formatCode>General</c:formatCode>
                      <c:ptCount val="174"/>
                      <c:pt idx="0">
                        <c:v>2.4710000000000001</c:v>
                      </c:pt>
                      <c:pt idx="1">
                        <c:v>2.323</c:v>
                      </c:pt>
                      <c:pt idx="2">
                        <c:v>3.2309999999999999</c:v>
                      </c:pt>
                      <c:pt idx="3">
                        <c:v>2.4329999999999998</c:v>
                      </c:pt>
                      <c:pt idx="4">
                        <c:v>3.0169999999999999</c:v>
                      </c:pt>
                      <c:pt idx="5">
                        <c:v>2.625</c:v>
                      </c:pt>
                      <c:pt idx="6">
                        <c:v>2.2080000000000002</c:v>
                      </c:pt>
                      <c:pt idx="7">
                        <c:v>2.835</c:v>
                      </c:pt>
                      <c:pt idx="8">
                        <c:v>1.595</c:v>
                      </c:pt>
                      <c:pt idx="9">
                        <c:v>2.2559999999999998</c:v>
                      </c:pt>
                      <c:pt idx="10">
                        <c:v>1.8360000000000001</c:v>
                      </c:pt>
                      <c:pt idx="11">
                        <c:v>4.6829999999999998</c:v>
                      </c:pt>
                      <c:pt idx="12">
                        <c:v>2.8290000000000002</c:v>
                      </c:pt>
                      <c:pt idx="13">
                        <c:v>1.9470000000000001</c:v>
                      </c:pt>
                      <c:pt idx="14">
                        <c:v>2.226</c:v>
                      </c:pt>
                      <c:pt idx="15">
                        <c:v>2.161</c:v>
                      </c:pt>
                      <c:pt idx="16">
                        <c:v>2.4060000000000001</c:v>
                      </c:pt>
                      <c:pt idx="17">
                        <c:v>2.8029999999999999</c:v>
                      </c:pt>
                      <c:pt idx="18">
                        <c:v>2.4980000000000002</c:v>
                      </c:pt>
                      <c:pt idx="19">
                        <c:v>4.7060000000000004</c:v>
                      </c:pt>
                      <c:pt idx="20">
                        <c:v>2.802</c:v>
                      </c:pt>
                      <c:pt idx="21">
                        <c:v>3.3380000000000001</c:v>
                      </c:pt>
                      <c:pt idx="22">
                        <c:v>3.3290000000000002</c:v>
                      </c:pt>
                      <c:pt idx="23">
                        <c:v>3.0510000000000002</c:v>
                      </c:pt>
                      <c:pt idx="24">
                        <c:v>2.25</c:v>
                      </c:pt>
                      <c:pt idx="25">
                        <c:v>2.657</c:v>
                      </c:pt>
                      <c:pt idx="26">
                        <c:v>3.0590000000000002</c:v>
                      </c:pt>
                      <c:pt idx="27">
                        <c:v>2.3759999999999999</c:v>
                      </c:pt>
                      <c:pt idx="28">
                        <c:v>2.7679999999999998</c:v>
                      </c:pt>
                      <c:pt idx="29">
                        <c:v>2.5379999999999998</c:v>
                      </c:pt>
                      <c:pt idx="30">
                        <c:v>1.589</c:v>
                      </c:pt>
                      <c:pt idx="31">
                        <c:v>2.5219999999999998</c:v>
                      </c:pt>
                      <c:pt idx="32">
                        <c:v>2.7610000000000001</c:v>
                      </c:pt>
                      <c:pt idx="33">
                        <c:v>2.0649999999999999</c:v>
                      </c:pt>
                      <c:pt idx="34">
                        <c:v>2.1110000000000002</c:v>
                      </c:pt>
                      <c:pt idx="35">
                        <c:v>2.2309999999999999</c:v>
                      </c:pt>
                      <c:pt idx="36">
                        <c:v>1.706</c:v>
                      </c:pt>
                      <c:pt idx="37">
                        <c:v>1.7609999999999999</c:v>
                      </c:pt>
                      <c:pt idx="38">
                        <c:v>2.1789999999999998</c:v>
                      </c:pt>
                      <c:pt idx="39">
                        <c:v>2.1110000000000002</c:v>
                      </c:pt>
                      <c:pt idx="40">
                        <c:v>2.5259999999999998</c:v>
                      </c:pt>
                      <c:pt idx="41">
                        <c:v>3.4609999999999999</c:v>
                      </c:pt>
                      <c:pt idx="42">
                        <c:v>2.0489999999999999</c:v>
                      </c:pt>
                      <c:pt idx="43">
                        <c:v>2.5760000000000001</c:v>
                      </c:pt>
                      <c:pt idx="44">
                        <c:v>2.8239999999999998</c:v>
                      </c:pt>
                      <c:pt idx="45">
                        <c:v>1.619</c:v>
                      </c:pt>
                      <c:pt idx="46">
                        <c:v>3.2109999999999999</c:v>
                      </c:pt>
                      <c:pt idx="47">
                        <c:v>2.3959999999999999</c:v>
                      </c:pt>
                      <c:pt idx="48">
                        <c:v>2.0680000000000001</c:v>
                      </c:pt>
                      <c:pt idx="49">
                        <c:v>2.3610000000000002</c:v>
                      </c:pt>
                      <c:pt idx="50">
                        <c:v>1.728</c:v>
                      </c:pt>
                      <c:pt idx="51">
                        <c:v>2.4590000000000001</c:v>
                      </c:pt>
                      <c:pt idx="52">
                        <c:v>3.4780000000000002</c:v>
                      </c:pt>
                      <c:pt idx="53">
                        <c:v>2.8759999999999999</c:v>
                      </c:pt>
                      <c:pt idx="54">
                        <c:v>2.512</c:v>
                      </c:pt>
                      <c:pt idx="55">
                        <c:v>2.29</c:v>
                      </c:pt>
                      <c:pt idx="56">
                        <c:v>5.8659999999999997</c:v>
                      </c:pt>
                      <c:pt idx="57">
                        <c:v>1.865</c:v>
                      </c:pt>
                      <c:pt idx="58">
                        <c:v>2.5539999999999998</c:v>
                      </c:pt>
                      <c:pt idx="59">
                        <c:v>2.2440000000000002</c:v>
                      </c:pt>
                      <c:pt idx="60">
                        <c:v>2.004</c:v>
                      </c:pt>
                      <c:pt idx="61">
                        <c:v>2.5579999999999998</c:v>
                      </c:pt>
                      <c:pt idx="62">
                        <c:v>2.4649999999999999</c:v>
                      </c:pt>
                      <c:pt idx="63">
                        <c:v>1.8740000000000001</c:v>
                      </c:pt>
                      <c:pt idx="64">
                        <c:v>2.57</c:v>
                      </c:pt>
                      <c:pt idx="65">
                        <c:v>2.5289999999999999</c:v>
                      </c:pt>
                      <c:pt idx="66">
                        <c:v>2.2240000000000002</c:v>
                      </c:pt>
                      <c:pt idx="67">
                        <c:v>2.516</c:v>
                      </c:pt>
                      <c:pt idx="68">
                        <c:v>2.5569999999999999</c:v>
                      </c:pt>
                      <c:pt idx="69">
                        <c:v>3.7669999999999999</c:v>
                      </c:pt>
                      <c:pt idx="70">
                        <c:v>2.2149999999999999</c:v>
                      </c:pt>
                      <c:pt idx="71">
                        <c:v>1.857</c:v>
                      </c:pt>
                      <c:pt idx="72">
                        <c:v>3.6059999999999999</c:v>
                      </c:pt>
                      <c:pt idx="73">
                        <c:v>2.9289999999999998</c:v>
                      </c:pt>
                      <c:pt idx="74">
                        <c:v>3.472</c:v>
                      </c:pt>
                      <c:pt idx="75">
                        <c:v>2.3159999999999998</c:v>
                      </c:pt>
                      <c:pt idx="76">
                        <c:v>2.258</c:v>
                      </c:pt>
                      <c:pt idx="77">
                        <c:v>2.4220000000000002</c:v>
                      </c:pt>
                      <c:pt idx="78">
                        <c:v>2.125</c:v>
                      </c:pt>
                      <c:pt idx="79">
                        <c:v>2.6640000000000001</c:v>
                      </c:pt>
                      <c:pt idx="80">
                        <c:v>2.0089999999999999</c:v>
                      </c:pt>
                      <c:pt idx="81">
                        <c:v>2.5049999999999999</c:v>
                      </c:pt>
                      <c:pt idx="82">
                        <c:v>2.0259999999999998</c:v>
                      </c:pt>
                      <c:pt idx="83">
                        <c:v>1.8979999999999999</c:v>
                      </c:pt>
                      <c:pt idx="84">
                        <c:v>2.226</c:v>
                      </c:pt>
                      <c:pt idx="85">
                        <c:v>4.0570000000000004</c:v>
                      </c:pt>
                      <c:pt idx="86">
                        <c:v>3.5569999999999999</c:v>
                      </c:pt>
                      <c:pt idx="87">
                        <c:v>1.61</c:v>
                      </c:pt>
                      <c:pt idx="88">
                        <c:v>1.7529999999999999</c:v>
                      </c:pt>
                      <c:pt idx="89">
                        <c:v>1.851</c:v>
                      </c:pt>
                      <c:pt idx="90">
                        <c:v>4.242</c:v>
                      </c:pt>
                      <c:pt idx="91">
                        <c:v>1.7909999999999999</c:v>
                      </c:pt>
                      <c:pt idx="92">
                        <c:v>2.4590000000000001</c:v>
                      </c:pt>
                      <c:pt idx="93">
                        <c:v>2.9009999999999998</c:v>
                      </c:pt>
                      <c:pt idx="94">
                        <c:v>2.0289999999999999</c:v>
                      </c:pt>
                      <c:pt idx="95">
                        <c:v>2.306</c:v>
                      </c:pt>
                      <c:pt idx="96">
                        <c:v>2.9820000000000002</c:v>
                      </c:pt>
                      <c:pt idx="97">
                        <c:v>1.9690000000000001</c:v>
                      </c:pt>
                      <c:pt idx="98">
                        <c:v>2.0379999999999998</c:v>
                      </c:pt>
                      <c:pt idx="99">
                        <c:v>2.589</c:v>
                      </c:pt>
                      <c:pt idx="100">
                        <c:v>1.6160000000000001</c:v>
                      </c:pt>
                      <c:pt idx="101">
                        <c:v>2.3839999999999999</c:v>
                      </c:pt>
                      <c:pt idx="102">
                        <c:v>2.6859999999999999</c:v>
                      </c:pt>
                      <c:pt idx="103">
                        <c:v>1.9850000000000001</c:v>
                      </c:pt>
                      <c:pt idx="104">
                        <c:v>2.6469999999999998</c:v>
                      </c:pt>
                      <c:pt idx="105">
                        <c:v>2.8140000000000001</c:v>
                      </c:pt>
                      <c:pt idx="106">
                        <c:v>2.5190000000000001</c:v>
                      </c:pt>
                      <c:pt idx="107">
                        <c:v>2.4830000000000001</c:v>
                      </c:pt>
                      <c:pt idx="108">
                        <c:v>1.6830000000000001</c:v>
                      </c:pt>
                      <c:pt idx="109">
                        <c:v>2.2589999999999999</c:v>
                      </c:pt>
                      <c:pt idx="110">
                        <c:v>2.294</c:v>
                      </c:pt>
                      <c:pt idx="111">
                        <c:v>3.6840000000000002</c:v>
                      </c:pt>
                      <c:pt idx="112">
                        <c:v>1.9119999999999999</c:v>
                      </c:pt>
                      <c:pt idx="113">
                        <c:v>1.9690000000000001</c:v>
                      </c:pt>
                      <c:pt idx="114">
                        <c:v>2.6</c:v>
                      </c:pt>
                      <c:pt idx="115">
                        <c:v>1.839</c:v>
                      </c:pt>
                      <c:pt idx="116">
                        <c:v>2.5649999999999999</c:v>
                      </c:pt>
                      <c:pt idx="117">
                        <c:v>1.7709999999999999</c:v>
                      </c:pt>
                      <c:pt idx="118">
                        <c:v>2.2229999999999999</c:v>
                      </c:pt>
                      <c:pt idx="119">
                        <c:v>2.4889999999999999</c:v>
                      </c:pt>
                      <c:pt idx="120">
                        <c:v>1.6579999999999999</c:v>
                      </c:pt>
                      <c:pt idx="121">
                        <c:v>2.1150000000000002</c:v>
                      </c:pt>
                      <c:pt idx="122">
                        <c:v>2.972</c:v>
                      </c:pt>
                      <c:pt idx="123">
                        <c:v>2.8490000000000002</c:v>
                      </c:pt>
                      <c:pt idx="124">
                        <c:v>1.899</c:v>
                      </c:pt>
                      <c:pt idx="125">
                        <c:v>1.946</c:v>
                      </c:pt>
                      <c:pt idx="126">
                        <c:v>3.2240000000000002</c:v>
                      </c:pt>
                      <c:pt idx="127">
                        <c:v>3.8860000000000001</c:v>
                      </c:pt>
                      <c:pt idx="128">
                        <c:v>2.2400000000000002</c:v>
                      </c:pt>
                      <c:pt idx="129">
                        <c:v>2.82</c:v>
                      </c:pt>
                      <c:pt idx="130">
                        <c:v>1.925</c:v>
                      </c:pt>
                      <c:pt idx="131">
                        <c:v>1.835</c:v>
                      </c:pt>
                      <c:pt idx="132">
                        <c:v>1.173</c:v>
                      </c:pt>
                      <c:pt idx="133">
                        <c:v>2.1859999999999999</c:v>
                      </c:pt>
                      <c:pt idx="134">
                        <c:v>2.2149999999999999</c:v>
                      </c:pt>
                      <c:pt idx="135">
                        <c:v>1.3109999999999999</c:v>
                      </c:pt>
                      <c:pt idx="136">
                        <c:v>2.569</c:v>
                      </c:pt>
                      <c:pt idx="137">
                        <c:v>1.752</c:v>
                      </c:pt>
                      <c:pt idx="138">
                        <c:v>1.8580000000000001</c:v>
                      </c:pt>
                      <c:pt idx="139">
                        <c:v>2.669</c:v>
                      </c:pt>
                      <c:pt idx="140">
                        <c:v>2.169</c:v>
                      </c:pt>
                      <c:pt idx="141">
                        <c:v>2.2010000000000001</c:v>
                      </c:pt>
                      <c:pt idx="142">
                        <c:v>2.024</c:v>
                      </c:pt>
                      <c:pt idx="143">
                        <c:v>3.944</c:v>
                      </c:pt>
                      <c:pt idx="144">
                        <c:v>1.9770000000000001</c:v>
                      </c:pt>
                      <c:pt idx="145">
                        <c:v>2.0150000000000001</c:v>
                      </c:pt>
                      <c:pt idx="146">
                        <c:v>3.407</c:v>
                      </c:pt>
                      <c:pt idx="147">
                        <c:v>1.752</c:v>
                      </c:pt>
                      <c:pt idx="148">
                        <c:v>2.2280000000000002</c:v>
                      </c:pt>
                      <c:pt idx="149">
                        <c:v>2.9940000000000002</c:v>
                      </c:pt>
                      <c:pt idx="150">
                        <c:v>2.6509999999999998</c:v>
                      </c:pt>
                      <c:pt idx="151">
                        <c:v>3.0539999999999998</c:v>
                      </c:pt>
                      <c:pt idx="152">
                        <c:v>2.089</c:v>
                      </c:pt>
                      <c:pt idx="153">
                        <c:v>3.3860000000000001</c:v>
                      </c:pt>
                      <c:pt idx="154">
                        <c:v>2.4340000000000002</c:v>
                      </c:pt>
                      <c:pt idx="155">
                        <c:v>2.101</c:v>
                      </c:pt>
                      <c:pt idx="156">
                        <c:v>2.996</c:v>
                      </c:pt>
                      <c:pt idx="157">
                        <c:v>2.3450000000000002</c:v>
                      </c:pt>
                      <c:pt idx="158">
                        <c:v>1.944</c:v>
                      </c:pt>
                      <c:pt idx="159">
                        <c:v>2.883</c:v>
                      </c:pt>
                      <c:pt idx="160">
                        <c:v>2.31</c:v>
                      </c:pt>
                      <c:pt idx="161">
                        <c:v>3.1349999999999998</c:v>
                      </c:pt>
                      <c:pt idx="162">
                        <c:v>1.88</c:v>
                      </c:pt>
                      <c:pt idx="163">
                        <c:v>2.286</c:v>
                      </c:pt>
                      <c:pt idx="164">
                        <c:v>2.4529999999999998</c:v>
                      </c:pt>
                      <c:pt idx="165">
                        <c:v>1.8</c:v>
                      </c:pt>
                      <c:pt idx="166">
                        <c:v>1.806</c:v>
                      </c:pt>
                      <c:pt idx="167">
                        <c:v>1.526</c:v>
                      </c:pt>
                      <c:pt idx="168">
                        <c:v>2.2149999999999999</c:v>
                      </c:pt>
                      <c:pt idx="169">
                        <c:v>2.129</c:v>
                      </c:pt>
                      <c:pt idx="170">
                        <c:v>2.5139999999999998</c:v>
                      </c:pt>
                      <c:pt idx="171">
                        <c:v>1.7609999999999999</c:v>
                      </c:pt>
                      <c:pt idx="172">
                        <c:v>2.38</c:v>
                      </c:pt>
                      <c:pt idx="173">
                        <c:v>2.2970000000000002</c:v>
                      </c:pt>
                    </c:numCache>
                  </c:numRef>
                </c:yVal>
                <c:smooth val="0"/>
                <c:extLst xmlns:c15="http://schemas.microsoft.com/office/drawing/2012/chart">
                  <c:ext xmlns:c16="http://schemas.microsoft.com/office/drawing/2014/chart" uri="{C3380CC4-5D6E-409C-BE32-E72D297353CC}">
                    <c16:uniqueId val="{00000007-8604-4D9F-9751-520FD717FA87}"/>
                  </c:ext>
                </c:extLst>
              </c15:ser>
            </c15:filteredScatterSeries>
            <c15:filteredScatterSeries>
              <c15:ser>
                <c:idx val="0"/>
                <c:order val="3"/>
                <c:tx>
                  <c:strRef>
                    <c:extLst xmlns:c15="http://schemas.microsoft.com/office/drawing/2012/chart">
                      <c:ext xmlns:c15="http://schemas.microsoft.com/office/drawing/2012/chart" uri="{02D57815-91ED-43cb-92C2-25804820EDAC}">
                        <c15:formulaRef>
                          <c15:sqref>'FPN-WDI_Charts'!$E$15</c15:sqref>
                        </c15:formulaRef>
                      </c:ext>
                    </c:extLst>
                    <c:strCache>
                      <c:ptCount val="1"/>
                      <c:pt idx="0">
                        <c:v>Cost of an energy sufficient diet [CoCA]</c:v>
                      </c:pt>
                    </c:strCache>
                  </c:strRef>
                </c:tx>
                <c:spPr>
                  <a:ln w="28575" cap="rnd">
                    <a:noFill/>
                    <a:round/>
                  </a:ln>
                  <a:effectLst/>
                </c:spPr>
                <c:marker>
                  <c:symbol val="circle"/>
                  <c:size val="5"/>
                  <c:spPr>
                    <a:solidFill>
                      <a:schemeClr val="bg1"/>
                    </a:solidFill>
                    <a:ln w="9525">
                      <a:solidFill>
                        <a:schemeClr val="bg1">
                          <a:lumMod val="50000"/>
                        </a:schemeClr>
                      </a:solidFill>
                    </a:ln>
                    <a:effectLst/>
                  </c:spPr>
                </c:marker>
                <c:trendline>
                  <c:spPr>
                    <a:ln w="19050" cap="rnd">
                      <a:solidFill>
                        <a:schemeClr val="bg1">
                          <a:lumMod val="50000"/>
                        </a:schemeClr>
                      </a:solidFill>
                      <a:prstDash val="sysDot"/>
                    </a:ln>
                    <a:effectLst/>
                  </c:spPr>
                  <c:trendlineType val="log"/>
                  <c:dispRSqr val="0"/>
                  <c:dispEq val="0"/>
                </c:trendline>
                <c:xVal>
                  <c:numRef>
                    <c:extLst xmlns:c15="http://schemas.microsoft.com/office/drawing/2012/chart">
                      <c:ext xmlns:c15="http://schemas.microsoft.com/office/drawing/2012/chart" uri="{02D57815-91ED-43cb-92C2-25804820EDAC}">
                        <c15:formulaRef>
                          <c15:sqref>'FPN-WDI_Charts'!$D$17:$D$190</c15:sqref>
                        </c15:formulaRef>
                      </c:ext>
                    </c:extLst>
                    <c:numCache>
                      <c:formatCode>_(* #,##0_);_(* \(#,##0\);_(* "-"??_);_(@_)</c:formatCode>
                      <c:ptCount val="174"/>
                      <c:pt idx="0">
                        <c:v>12802.148308393755</c:v>
                      </c:pt>
                      <c:pt idx="1">
                        <c:v>11562.265868581648</c:v>
                      </c:pt>
                      <c:pt idx="2">
                        <c:v>6861.5528235531165</c:v>
                      </c:pt>
                      <c:pt idx="4">
                        <c:v>18775.951013986618</c:v>
                      </c:pt>
                      <c:pt idx="5">
                        <c:v>22994.826450441869</c:v>
                      </c:pt>
                      <c:pt idx="6">
                        <c:v>12541.162631531197</c:v>
                      </c:pt>
                      <c:pt idx="7">
                        <c:v>36748.644176682479</c:v>
                      </c:pt>
                      <c:pt idx="8">
                        <c:v>47085.227143527278</c:v>
                      </c:pt>
                      <c:pt idx="9">
                        <c:v>53665.026675739464</c:v>
                      </c:pt>
                      <c:pt idx="10">
                        <c:v>13587.531191321466</c:v>
                      </c:pt>
                      <c:pt idx="11">
                        <c:v>34863.446470755836</c:v>
                      </c:pt>
                      <c:pt idx="12">
                        <c:v>45033.830542357806</c:v>
                      </c:pt>
                      <c:pt idx="13">
                        <c:v>5063.5548913875155</c:v>
                      </c:pt>
                      <c:pt idx="14">
                        <c:v>15090.752261438689</c:v>
                      </c:pt>
                      <c:pt idx="15">
                        <c:v>17666.601607030476</c:v>
                      </c:pt>
                      <c:pt idx="16">
                        <c:v>50904.68908671532</c:v>
                      </c:pt>
                      <c:pt idx="17">
                        <c:v>6656.3053694479131</c:v>
                      </c:pt>
                      <c:pt idx="18">
                        <c:v>3010.9028543227664</c:v>
                      </c:pt>
                      <c:pt idx="19">
                        <c:v>85191.656162029903</c:v>
                      </c:pt>
                      <c:pt idx="20">
                        <c:v>10174.709605992912</c:v>
                      </c:pt>
                      <c:pt idx="21">
                        <c:v>8174.4929769352211</c:v>
                      </c:pt>
                      <c:pt idx="23">
                        <c:v>13638.405312440575</c:v>
                      </c:pt>
                      <c:pt idx="24">
                        <c:v>14593.382481612171</c:v>
                      </c:pt>
                      <c:pt idx="25">
                        <c:v>14220.752282309115</c:v>
                      </c:pt>
                      <c:pt idx="27">
                        <c:v>64617.638124508696</c:v>
                      </c:pt>
                      <c:pt idx="28">
                        <c:v>20986.654634831924</c:v>
                      </c:pt>
                      <c:pt idx="29">
                        <c:v>1967.6340515778516</c:v>
                      </c:pt>
                      <c:pt idx="30">
                        <c:v>773.99155045993041</c:v>
                      </c:pt>
                      <c:pt idx="31">
                        <c:v>6413.9991408017486</c:v>
                      </c:pt>
                      <c:pt idx="32">
                        <c:v>3684.4596675561015</c:v>
                      </c:pt>
                      <c:pt idx="33">
                        <c:v>3597.9734245702957</c:v>
                      </c:pt>
                      <c:pt idx="34">
                        <c:v>47702.714501844668</c:v>
                      </c:pt>
                      <c:pt idx="35">
                        <c:v>46721.746143144497</c:v>
                      </c:pt>
                      <c:pt idx="36">
                        <c:v>959.31008907923683</c:v>
                      </c:pt>
                      <c:pt idx="37">
                        <c:v>1566.2610717999084</c:v>
                      </c:pt>
                      <c:pt idx="38">
                        <c:v>23462.567840458094</c:v>
                      </c:pt>
                      <c:pt idx="39">
                        <c:v>14224.868760217181</c:v>
                      </c:pt>
                      <c:pt idx="40">
                        <c:v>13928.699234095306</c:v>
                      </c:pt>
                      <c:pt idx="41">
                        <c:v>3049.0061794110893</c:v>
                      </c:pt>
                      <c:pt idx="42">
                        <c:v>1029.8833079077438</c:v>
                      </c:pt>
                      <c:pt idx="43">
                        <c:v>3639.7913563072916</c:v>
                      </c:pt>
                      <c:pt idx="44">
                        <c:v>19283.510355064074</c:v>
                      </c:pt>
                      <c:pt idx="45">
                        <c:v>4686.9004727937345</c:v>
                      </c:pt>
                      <c:pt idx="46">
                        <c:v>27045.343064531517</c:v>
                      </c:pt>
                      <c:pt idx="47">
                        <c:v>25495.201579638062</c:v>
                      </c:pt>
                      <c:pt idx="48">
                        <c:v>37163.5546875</c:v>
                      </c:pt>
                      <c:pt idx="49">
                        <c:v>36626.685577928016</c:v>
                      </c:pt>
                      <c:pt idx="50">
                        <c:v>56568.415893611025</c:v>
                      </c:pt>
                      <c:pt idx="51">
                        <c:v>4680.0806171313761</c:v>
                      </c:pt>
                      <c:pt idx="52">
                        <c:v>11380.819090928784</c:v>
                      </c:pt>
                      <c:pt idx="53">
                        <c:v>15941.711520405986</c:v>
                      </c:pt>
                      <c:pt idx="54">
                        <c:v>11346.372569571098</c:v>
                      </c:pt>
                      <c:pt idx="55">
                        <c:v>10801.026619985025</c:v>
                      </c:pt>
                      <c:pt idx="56">
                        <c:v>7984.4207710181063</c:v>
                      </c:pt>
                      <c:pt idx="57">
                        <c:v>16604.26720618911</c:v>
                      </c:pt>
                      <c:pt idx="58">
                        <c:v>32990.0451981964</c:v>
                      </c:pt>
                      <c:pt idx="59">
                        <c:v>7844.4993380007882</c:v>
                      </c:pt>
                      <c:pt idx="60">
                        <c:v>2009.5577459572542</c:v>
                      </c:pt>
                      <c:pt idx="61">
                        <c:v>12367.938239582556</c:v>
                      </c:pt>
                      <c:pt idx="62">
                        <c:v>47593.887014433501</c:v>
                      </c:pt>
                      <c:pt idx="63">
                        <c:v>45584.57086676926</c:v>
                      </c:pt>
                      <c:pt idx="64">
                        <c:v>14058.195045730035</c:v>
                      </c:pt>
                      <c:pt idx="65">
                        <c:v>2033.6716443566761</c:v>
                      </c:pt>
                      <c:pt idx="66">
                        <c:v>54335.962805280062</c:v>
                      </c:pt>
                      <c:pt idx="67">
                        <c:v>4863.9761994461451</c:v>
                      </c:pt>
                      <c:pt idx="68">
                        <c:v>28461.455812510256</c:v>
                      </c:pt>
                      <c:pt idx="69">
                        <c:v>14465.197750481873</c:v>
                      </c:pt>
                      <c:pt idx="70">
                        <c:v>2405.9481185156692</c:v>
                      </c:pt>
                      <c:pt idx="71">
                        <c:v>1929.1668463515364</c:v>
                      </c:pt>
                      <c:pt idx="72">
                        <c:v>11976.385671585009</c:v>
                      </c:pt>
                      <c:pt idx="73">
                        <c:v>3165.569739609412</c:v>
                      </c:pt>
                      <c:pt idx="74">
                        <c:v>5221.810954677173</c:v>
                      </c:pt>
                      <c:pt idx="75">
                        <c:v>62442.174944034465</c:v>
                      </c:pt>
                      <c:pt idx="76">
                        <c:v>28307.730172393909</c:v>
                      </c:pt>
                      <c:pt idx="77">
                        <c:v>53923.221721701004</c:v>
                      </c:pt>
                      <c:pt idx="78">
                        <c:v>6116.0596544376785</c:v>
                      </c:pt>
                      <c:pt idx="79">
                        <c:v>10589.126447473622</c:v>
                      </c:pt>
                      <c:pt idx="80">
                        <c:v>15902.844017069148</c:v>
                      </c:pt>
                      <c:pt idx="81">
                        <c:v>10445.367111211915</c:v>
                      </c:pt>
                      <c:pt idx="82">
                        <c:v>61729.407844559508</c:v>
                      </c:pt>
                      <c:pt idx="83">
                        <c:v>38924.31300806511</c:v>
                      </c:pt>
                      <c:pt idx="84">
                        <c:v>41812.971338710384</c:v>
                      </c:pt>
                      <c:pt idx="85">
                        <c:v>9326.1218979977657</c:v>
                      </c:pt>
                      <c:pt idx="86">
                        <c:v>42977.426848678275</c:v>
                      </c:pt>
                      <c:pt idx="87">
                        <c:v>9953.7278507454339</c:v>
                      </c:pt>
                      <c:pt idx="88">
                        <c:v>22157.871103308658</c:v>
                      </c:pt>
                      <c:pt idx="89">
                        <c:v>4123.5960532318059</c:v>
                      </c:pt>
                      <c:pt idx="90">
                        <c:v>41124.369288556089</c:v>
                      </c:pt>
                      <c:pt idx="91">
                        <c:v>58767.655344893712</c:v>
                      </c:pt>
                      <c:pt idx="92">
                        <c:v>4803.2323057579451</c:v>
                      </c:pt>
                      <c:pt idx="93">
                        <c:v>6874.7631684097432</c:v>
                      </c:pt>
                      <c:pt idx="94">
                        <c:v>28601.525730813642</c:v>
                      </c:pt>
                      <c:pt idx="95">
                        <c:v>3031.4095547503184</c:v>
                      </c:pt>
                      <c:pt idx="96">
                        <c:v>1424.4686568683951</c:v>
                      </c:pt>
                      <c:pt idx="97">
                        <c:v>32541.172866000961</c:v>
                      </c:pt>
                      <c:pt idx="98">
                        <c:v>82296.951250298385</c:v>
                      </c:pt>
                      <c:pt idx="99">
                        <c:v>1541.1731582354664</c:v>
                      </c:pt>
                      <c:pt idx="100">
                        <c:v>1446.9298715350471</c:v>
                      </c:pt>
                      <c:pt idx="101">
                        <c:v>25910.44684531882</c:v>
                      </c:pt>
                      <c:pt idx="102">
                        <c:v>16631.321673502542</c:v>
                      </c:pt>
                      <c:pt idx="103">
                        <c:v>2173.5556231394776</c:v>
                      </c:pt>
                      <c:pt idx="104">
                        <c:v>39210.024122793686</c:v>
                      </c:pt>
                      <c:pt idx="105">
                        <c:v>5035.9316432287251</c:v>
                      </c:pt>
                      <c:pt idx="106">
                        <c:v>23536.247806673819</c:v>
                      </c:pt>
                      <c:pt idx="107">
                        <c:v>19209.219151117159</c:v>
                      </c:pt>
                      <c:pt idx="108">
                        <c:v>12315.486793515642</c:v>
                      </c:pt>
                      <c:pt idx="109">
                        <c:v>9773.6311522170054</c:v>
                      </c:pt>
                      <c:pt idx="110">
                        <c:v>20086.50445258632</c:v>
                      </c:pt>
                      <c:pt idx="112">
                        <c:v>7168.724609375</c:v>
                      </c:pt>
                      <c:pt idx="113">
                        <c:v>1246.7926957329712</c:v>
                      </c:pt>
                      <c:pt idx="114">
                        <c:v>4109.5171938950534</c:v>
                      </c:pt>
                      <c:pt idx="115">
                        <c:v>9987.1176222071281</c:v>
                      </c:pt>
                      <c:pt idx="116">
                        <c:v>3601.1088766087423</c:v>
                      </c:pt>
                      <c:pt idx="117">
                        <c:v>55507.090270966735</c:v>
                      </c:pt>
                      <c:pt idx="118">
                        <c:v>40632.02521794194</c:v>
                      </c:pt>
                      <c:pt idx="119">
                        <c:v>5694.0691291125577</c:v>
                      </c:pt>
                      <c:pt idx="120">
                        <c:v>1206.4034324257502</c:v>
                      </c:pt>
                      <c:pt idx="121">
                        <c:v>5031.6039710898267</c:v>
                      </c:pt>
                      <c:pt idx="122">
                        <c:v>15084.567362337779</c:v>
                      </c:pt>
                      <c:pt idx="123">
                        <c:v>66403.546838544076</c:v>
                      </c:pt>
                      <c:pt idx="124">
                        <c:v>32003.332218000822</c:v>
                      </c:pt>
                      <c:pt idx="125">
                        <c:v>5015.8327759108888</c:v>
                      </c:pt>
                      <c:pt idx="126">
                        <c:v>28606.48872650852</c:v>
                      </c:pt>
                      <c:pt idx="127">
                        <c:v>12172.250539098937</c:v>
                      </c:pt>
                      <c:pt idx="128">
                        <c:v>11931.128933614442</c:v>
                      </c:pt>
                      <c:pt idx="129">
                        <c:v>9016.7621936564719</c:v>
                      </c:pt>
                      <c:pt idx="130">
                        <c:v>28817.100856495101</c:v>
                      </c:pt>
                      <c:pt idx="131">
                        <c:v>32269.041552375566</c:v>
                      </c:pt>
                      <c:pt idx="132">
                        <c:v>91499.863158453067</c:v>
                      </c:pt>
                      <c:pt idx="133">
                        <c:v>26756.309659140956</c:v>
                      </c:pt>
                      <c:pt idx="134">
                        <c:v>25233.841796875</c:v>
                      </c:pt>
                      <c:pt idx="135">
                        <c:v>1913.0340713463152</c:v>
                      </c:pt>
                      <c:pt idx="136">
                        <c:v>3941.3690409794904</c:v>
                      </c:pt>
                      <c:pt idx="137">
                        <c:v>48041.173051851751</c:v>
                      </c:pt>
                      <c:pt idx="138">
                        <c:v>3114.3375271840027</c:v>
                      </c:pt>
                      <c:pt idx="139">
                        <c:v>15536.101076100713</c:v>
                      </c:pt>
                      <c:pt idx="140">
                        <c:v>25682.248194375494</c:v>
                      </c:pt>
                      <c:pt idx="141">
                        <c:v>1594.3088895522201</c:v>
                      </c:pt>
                      <c:pt idx="142">
                        <c:v>88107.050046449251</c:v>
                      </c:pt>
                      <c:pt idx="143">
                        <c:v>37080.522405224547</c:v>
                      </c:pt>
                      <c:pt idx="144">
                        <c:v>29516.499638379093</c:v>
                      </c:pt>
                      <c:pt idx="145">
                        <c:v>35849.555652606519</c:v>
                      </c:pt>
                      <c:pt idx="146">
                        <c:v>13475.988214227387</c:v>
                      </c:pt>
                      <c:pt idx="147">
                        <c:v>39543.656870898471</c:v>
                      </c:pt>
                      <c:pt idx="148">
                        <c:v>12250.945476915302</c:v>
                      </c:pt>
                      <c:pt idx="149">
                        <c:v>25736.824162411289</c:v>
                      </c:pt>
                      <c:pt idx="150">
                        <c:v>14130.13919624719</c:v>
                      </c:pt>
                      <c:pt idx="151">
                        <c:v>13047.27543454409</c:v>
                      </c:pt>
                      <c:pt idx="152">
                        <c:v>4414.89990234375</c:v>
                      </c:pt>
                      <c:pt idx="153">
                        <c:v>16278.159563848048</c:v>
                      </c:pt>
                      <c:pt idx="154">
                        <c:v>52849.516538129938</c:v>
                      </c:pt>
                      <c:pt idx="155">
                        <c:v>68167.80327116001</c:v>
                      </c:pt>
                      <c:pt idx="157">
                        <c:v>3728.0674156657815</c:v>
                      </c:pt>
                      <c:pt idx="158">
                        <c:v>2472.98583984375</c:v>
                      </c:pt>
                      <c:pt idx="159">
                        <c:v>16642.450371704239</c:v>
                      </c:pt>
                      <c:pt idx="160">
                        <c:v>2013.8134548207713</c:v>
                      </c:pt>
                      <c:pt idx="161">
                        <c:v>27335.540522565894</c:v>
                      </c:pt>
                      <c:pt idx="162">
                        <c:v>10906.887152494108</c:v>
                      </c:pt>
                      <c:pt idx="163">
                        <c:v>27551.161668236098</c:v>
                      </c:pt>
                      <c:pt idx="164">
                        <c:v>26623.857443636742</c:v>
                      </c:pt>
                      <c:pt idx="165">
                        <c:v>2025.8351259473238</c:v>
                      </c:pt>
                      <c:pt idx="166">
                        <c:v>67667.508458519034</c:v>
                      </c:pt>
                      <c:pt idx="167">
                        <c:v>45771.001863196267</c:v>
                      </c:pt>
                      <c:pt idx="168">
                        <c:v>61186.462829745928</c:v>
                      </c:pt>
                      <c:pt idx="169">
                        <c:v>21735.75867855272</c:v>
                      </c:pt>
                      <c:pt idx="170">
                        <c:v>8452.92762659652</c:v>
                      </c:pt>
                      <c:pt idx="171">
                        <c:v>7246.8119700762873</c:v>
                      </c:pt>
                      <c:pt idx="172">
                        <c:v>3330.5527171436138</c:v>
                      </c:pt>
                      <c:pt idx="173">
                        <c:v>2373.57819623144</c:v>
                      </c:pt>
                    </c:numCache>
                  </c:numRef>
                </c:xVal>
                <c:yVal>
                  <c:numRef>
                    <c:extLst xmlns:c15="http://schemas.microsoft.com/office/drawing/2012/chart">
                      <c:ext xmlns:c15="http://schemas.microsoft.com/office/drawing/2012/chart" uri="{02D57815-91ED-43cb-92C2-25804820EDAC}">
                        <c15:formulaRef>
                          <c15:sqref>'FPN-WDI_Charts'!$E$17:$E$190</c15:sqref>
                        </c15:formulaRef>
                      </c:ext>
                    </c:extLst>
                    <c:numCache>
                      <c:formatCode>General</c:formatCode>
                      <c:ptCount val="174"/>
                      <c:pt idx="0">
                        <c:v>0.72499999999999998</c:v>
                      </c:pt>
                      <c:pt idx="1">
                        <c:v>0.77300000000000002</c:v>
                      </c:pt>
                      <c:pt idx="2">
                        <c:v>1.403</c:v>
                      </c:pt>
                      <c:pt idx="3">
                        <c:v>1.3080000000000001</c:v>
                      </c:pt>
                      <c:pt idx="4">
                        <c:v>0.93300000000000005</c:v>
                      </c:pt>
                      <c:pt idx="5">
                        <c:v>0.65200000000000002</c:v>
                      </c:pt>
                      <c:pt idx="6">
                        <c:v>1.0129999999999999</c:v>
                      </c:pt>
                      <c:pt idx="7">
                        <c:v>1.1299999999999999</c:v>
                      </c:pt>
                      <c:pt idx="8">
                        <c:v>0.307</c:v>
                      </c:pt>
                      <c:pt idx="9">
                        <c:v>0.34599999999999997</c:v>
                      </c:pt>
                      <c:pt idx="10">
                        <c:v>0.78900000000000003</c:v>
                      </c:pt>
                      <c:pt idx="11">
                        <c:v>1.0489999999999999</c:v>
                      </c:pt>
                      <c:pt idx="12">
                        <c:v>0.79200000000000004</c:v>
                      </c:pt>
                      <c:pt idx="13">
                        <c:v>0.64400000000000002</c:v>
                      </c:pt>
                      <c:pt idx="14">
                        <c:v>0.89600000000000002</c:v>
                      </c:pt>
                      <c:pt idx="15">
                        <c:v>0.8</c:v>
                      </c:pt>
                      <c:pt idx="16">
                        <c:v>0.26300000000000001</c:v>
                      </c:pt>
                      <c:pt idx="17">
                        <c:v>1.1299999999999999</c:v>
                      </c:pt>
                      <c:pt idx="18">
                        <c:v>0.65200000000000002</c:v>
                      </c:pt>
                      <c:pt idx="19">
                        <c:v>1.099</c:v>
                      </c:pt>
                      <c:pt idx="20">
                        <c:v>1.0469999999999999</c:v>
                      </c:pt>
                      <c:pt idx="21">
                        <c:v>1.468</c:v>
                      </c:pt>
                      <c:pt idx="22">
                        <c:v>0.746</c:v>
                      </c:pt>
                      <c:pt idx="23">
                        <c:v>0.69099999999999995</c:v>
                      </c:pt>
                      <c:pt idx="24">
                        <c:v>0.505</c:v>
                      </c:pt>
                      <c:pt idx="25">
                        <c:v>0.84799999999999998</c:v>
                      </c:pt>
                      <c:pt idx="26">
                        <c:v>1.5629999999999999</c:v>
                      </c:pt>
                      <c:pt idx="27">
                        <c:v>0.76200000000000001</c:v>
                      </c:pt>
                      <c:pt idx="28">
                        <c:v>0.504</c:v>
                      </c:pt>
                      <c:pt idx="29">
                        <c:v>0.57399999999999995</c:v>
                      </c:pt>
                      <c:pt idx="30">
                        <c:v>0.70799999999999996</c:v>
                      </c:pt>
                      <c:pt idx="31">
                        <c:v>0.62</c:v>
                      </c:pt>
                      <c:pt idx="32">
                        <c:v>0.99299999999999999</c:v>
                      </c:pt>
                      <c:pt idx="33">
                        <c:v>0.89400000000000002</c:v>
                      </c:pt>
                      <c:pt idx="34">
                        <c:v>0.67300000000000004</c:v>
                      </c:pt>
                      <c:pt idx="35">
                        <c:v>1.095</c:v>
                      </c:pt>
                      <c:pt idx="36">
                        <c:v>1.0209999999999999</c:v>
                      </c:pt>
                      <c:pt idx="37">
                        <c:v>0.70899999999999996</c:v>
                      </c:pt>
                      <c:pt idx="38">
                        <c:v>0.64400000000000002</c:v>
                      </c:pt>
                      <c:pt idx="39">
                        <c:v>0.84799999999999998</c:v>
                      </c:pt>
                      <c:pt idx="40">
                        <c:v>0.99099999999999999</c:v>
                      </c:pt>
                      <c:pt idx="41">
                        <c:v>1.101</c:v>
                      </c:pt>
                      <c:pt idx="42">
                        <c:v>0.56000000000000005</c:v>
                      </c:pt>
                      <c:pt idx="43">
                        <c:v>0.98699999999999999</c:v>
                      </c:pt>
                      <c:pt idx="44">
                        <c:v>0.97299999999999998</c:v>
                      </c:pt>
                      <c:pt idx="45">
                        <c:v>0.81499999999999995</c:v>
                      </c:pt>
                      <c:pt idx="46">
                        <c:v>0.66300000000000003</c:v>
                      </c:pt>
                      <c:pt idx="47">
                        <c:v>1.137</c:v>
                      </c:pt>
                      <c:pt idx="48">
                        <c:v>0.57699999999999996</c:v>
                      </c:pt>
                      <c:pt idx="49">
                        <c:v>0.441</c:v>
                      </c:pt>
                      <c:pt idx="50">
                        <c:v>0.3</c:v>
                      </c:pt>
                      <c:pt idx="51">
                        <c:v>0.61599999999999999</c:v>
                      </c:pt>
                      <c:pt idx="52">
                        <c:v>1.2170000000000001</c:v>
                      </c:pt>
                      <c:pt idx="53">
                        <c:v>1.181</c:v>
                      </c:pt>
                      <c:pt idx="54">
                        <c:v>1.3480000000000001</c:v>
                      </c:pt>
                      <c:pt idx="55">
                        <c:v>0.98799999999999999</c:v>
                      </c:pt>
                      <c:pt idx="56">
                        <c:v>1.46</c:v>
                      </c:pt>
                      <c:pt idx="57">
                        <c:v>0.76800000000000002</c:v>
                      </c:pt>
                      <c:pt idx="58">
                        <c:v>0.41799999999999998</c:v>
                      </c:pt>
                      <c:pt idx="59">
                        <c:v>0.93100000000000005</c:v>
                      </c:pt>
                      <c:pt idx="60">
                        <c:v>0.72099999999999997</c:v>
                      </c:pt>
                      <c:pt idx="61">
                        <c:v>0.84899999999999998</c:v>
                      </c:pt>
                      <c:pt idx="62">
                        <c:v>0.28000000000000003</c:v>
                      </c:pt>
                      <c:pt idx="63">
                        <c:v>0.315</c:v>
                      </c:pt>
                      <c:pt idx="64">
                        <c:v>0.95599999999999996</c:v>
                      </c:pt>
                      <c:pt idx="65">
                        <c:v>0.98299999999999998</c:v>
                      </c:pt>
                      <c:pt idx="66">
                        <c:v>0.26200000000000001</c:v>
                      </c:pt>
                      <c:pt idx="67">
                        <c:v>0.82399999999999995</c:v>
                      </c:pt>
                      <c:pt idx="68">
                        <c:v>0.67200000000000004</c:v>
                      </c:pt>
                      <c:pt idx="69">
                        <c:v>1.3280000000000001</c:v>
                      </c:pt>
                      <c:pt idx="70">
                        <c:v>0.90400000000000003</c:v>
                      </c:pt>
                      <c:pt idx="71">
                        <c:v>0.92500000000000004</c:v>
                      </c:pt>
                      <c:pt idx="72">
                        <c:v>0.72699999999999998</c:v>
                      </c:pt>
                      <c:pt idx="73">
                        <c:v>1.095</c:v>
                      </c:pt>
                      <c:pt idx="74">
                        <c:v>1.1459999999999999</c:v>
                      </c:pt>
                      <c:pt idx="75">
                        <c:v>0.90800000000000003</c:v>
                      </c:pt>
                      <c:pt idx="76">
                        <c:v>0.434</c:v>
                      </c:pt>
                      <c:pt idx="77">
                        <c:v>0.378</c:v>
                      </c:pt>
                      <c:pt idx="78">
                        <c:v>0.78900000000000003</c:v>
                      </c:pt>
                      <c:pt idx="79">
                        <c:v>1.0209999999999999</c:v>
                      </c:pt>
                      <c:pt idx="80">
                        <c:v>0.871</c:v>
                      </c:pt>
                      <c:pt idx="81">
                        <c:v>1.165</c:v>
                      </c:pt>
                      <c:pt idx="82">
                        <c:v>0.56799999999999995</c:v>
                      </c:pt>
                      <c:pt idx="83">
                        <c:v>0.503</c:v>
                      </c:pt>
                      <c:pt idx="84">
                        <c:v>0.312</c:v>
                      </c:pt>
                      <c:pt idx="85">
                        <c:v>1.0149999999999999</c:v>
                      </c:pt>
                      <c:pt idx="86">
                        <c:v>2.9580000000000002</c:v>
                      </c:pt>
                      <c:pt idx="87">
                        <c:v>0.64300000000000002</c:v>
                      </c:pt>
                      <c:pt idx="88">
                        <c:v>0.65300000000000002</c:v>
                      </c:pt>
                      <c:pt idx="89">
                        <c:v>0.76700000000000002</c:v>
                      </c:pt>
                      <c:pt idx="90">
                        <c:v>0.66900000000000004</c:v>
                      </c:pt>
                      <c:pt idx="91">
                        <c:v>0.34100000000000003</c:v>
                      </c:pt>
                      <c:pt idx="92">
                        <c:v>0.96499999999999997</c:v>
                      </c:pt>
                      <c:pt idx="93">
                        <c:v>0.72399999999999998</c:v>
                      </c:pt>
                      <c:pt idx="94">
                        <c:v>0.442</c:v>
                      </c:pt>
                      <c:pt idx="95">
                        <c:v>0.60799999999999998</c:v>
                      </c:pt>
                      <c:pt idx="96">
                        <c:v>0.97099999999999997</c:v>
                      </c:pt>
                      <c:pt idx="97">
                        <c:v>0.505</c:v>
                      </c:pt>
                      <c:pt idx="98">
                        <c:v>0.33500000000000002</c:v>
                      </c:pt>
                      <c:pt idx="99">
                        <c:v>1.079</c:v>
                      </c:pt>
                      <c:pt idx="100">
                        <c:v>0.28499999999999998</c:v>
                      </c:pt>
                      <c:pt idx="101">
                        <c:v>0.90900000000000003</c:v>
                      </c:pt>
                      <c:pt idx="102">
                        <c:v>0.42299999999999999</c:v>
                      </c:pt>
                      <c:pt idx="103">
                        <c:v>0.6</c:v>
                      </c:pt>
                      <c:pt idx="104">
                        <c:v>0.74099999999999999</c:v>
                      </c:pt>
                      <c:pt idx="105">
                        <c:v>0.877</c:v>
                      </c:pt>
                      <c:pt idx="106">
                        <c:v>0.81399999999999995</c:v>
                      </c:pt>
                      <c:pt idx="107">
                        <c:v>0.64300000000000002</c:v>
                      </c:pt>
                      <c:pt idx="108">
                        <c:v>0.80200000000000005</c:v>
                      </c:pt>
                      <c:pt idx="109">
                        <c:v>0.74299999999999999</c:v>
                      </c:pt>
                      <c:pt idx="110">
                        <c:v>0.55100000000000005</c:v>
                      </c:pt>
                      <c:pt idx="111">
                        <c:v>1.381</c:v>
                      </c:pt>
                      <c:pt idx="112">
                        <c:v>0.60799999999999998</c:v>
                      </c:pt>
                      <c:pt idx="113">
                        <c:v>0.38300000000000001</c:v>
                      </c:pt>
                      <c:pt idx="114">
                        <c:v>0.91</c:v>
                      </c:pt>
                      <c:pt idx="115">
                        <c:v>1.0089999999999999</c:v>
                      </c:pt>
                      <c:pt idx="116">
                        <c:v>0.98699999999999999</c:v>
                      </c:pt>
                      <c:pt idx="117">
                        <c:v>0.29699999999999999</c:v>
                      </c:pt>
                      <c:pt idx="118">
                        <c:v>0.48899999999999999</c:v>
                      </c:pt>
                      <c:pt idx="119">
                        <c:v>1.4359999999999999</c:v>
                      </c:pt>
                      <c:pt idx="120">
                        <c:v>0.60799999999999998</c:v>
                      </c:pt>
                      <c:pt idx="121">
                        <c:v>1.3819999999999999</c:v>
                      </c:pt>
                      <c:pt idx="122">
                        <c:v>0.73</c:v>
                      </c:pt>
                      <c:pt idx="123">
                        <c:v>1.1220000000000001</c:v>
                      </c:pt>
                      <c:pt idx="124">
                        <c:v>0.52200000000000002</c:v>
                      </c:pt>
                      <c:pt idx="125">
                        <c:v>0.76800000000000002</c:v>
                      </c:pt>
                      <c:pt idx="126">
                        <c:v>1.1279999999999999</c:v>
                      </c:pt>
                      <c:pt idx="127">
                        <c:v>0.95</c:v>
                      </c:pt>
                      <c:pt idx="128">
                        <c:v>0.91600000000000004</c:v>
                      </c:pt>
                      <c:pt idx="129">
                        <c:v>1.1579999999999999</c:v>
                      </c:pt>
                      <c:pt idx="130">
                        <c:v>0.39</c:v>
                      </c:pt>
                      <c:pt idx="131">
                        <c:v>0.41199999999999998</c:v>
                      </c:pt>
                      <c:pt idx="132">
                        <c:v>0.60199999999999998</c:v>
                      </c:pt>
                      <c:pt idx="133">
                        <c:v>0.48899999999999999</c:v>
                      </c:pt>
                      <c:pt idx="134">
                        <c:v>0.60599999999999998</c:v>
                      </c:pt>
                      <c:pt idx="135">
                        <c:v>0.76300000000000001</c:v>
                      </c:pt>
                      <c:pt idx="136">
                        <c:v>0.89600000000000002</c:v>
                      </c:pt>
                      <c:pt idx="137">
                        <c:v>0.88300000000000001</c:v>
                      </c:pt>
                      <c:pt idx="138">
                        <c:v>0.745</c:v>
                      </c:pt>
                      <c:pt idx="139">
                        <c:v>0.60099999999999998</c:v>
                      </c:pt>
                      <c:pt idx="140">
                        <c:v>0.63400000000000001</c:v>
                      </c:pt>
                      <c:pt idx="141">
                        <c:v>1.2430000000000001</c:v>
                      </c:pt>
                      <c:pt idx="142">
                        <c:v>0.751</c:v>
                      </c:pt>
                      <c:pt idx="143">
                        <c:v>2.2509999999999999</c:v>
                      </c:pt>
                      <c:pt idx="144">
                        <c:v>0.36299999999999999</c:v>
                      </c:pt>
                      <c:pt idx="145">
                        <c:v>0.434</c:v>
                      </c:pt>
                      <c:pt idx="146">
                        <c:v>1.2649999999999999</c:v>
                      </c:pt>
                      <c:pt idx="147">
                        <c:v>0.438</c:v>
                      </c:pt>
                      <c:pt idx="148">
                        <c:v>0.97199999999999998</c:v>
                      </c:pt>
                      <c:pt idx="149">
                        <c:v>0.53300000000000003</c:v>
                      </c:pt>
                      <c:pt idx="150">
                        <c:v>1.05</c:v>
                      </c:pt>
                      <c:pt idx="151">
                        <c:v>1.3220000000000001</c:v>
                      </c:pt>
                      <c:pt idx="152">
                        <c:v>1.079</c:v>
                      </c:pt>
                      <c:pt idx="153">
                        <c:v>1.1419999999999999</c:v>
                      </c:pt>
                      <c:pt idx="154">
                        <c:v>0.8</c:v>
                      </c:pt>
                      <c:pt idx="155">
                        <c:v>0.41799999999999998</c:v>
                      </c:pt>
                      <c:pt idx="156">
                        <c:v>1.4590000000000001</c:v>
                      </c:pt>
                      <c:pt idx="157">
                        <c:v>0.91200000000000003</c:v>
                      </c:pt>
                      <c:pt idx="158">
                        <c:v>0.99399999999999999</c:v>
                      </c:pt>
                      <c:pt idx="159">
                        <c:v>1.0469999999999999</c:v>
                      </c:pt>
                      <c:pt idx="160">
                        <c:v>1.9390000000000001</c:v>
                      </c:pt>
                      <c:pt idx="161">
                        <c:v>1.0089999999999999</c:v>
                      </c:pt>
                      <c:pt idx="162">
                        <c:v>0.60399999999999998</c:v>
                      </c:pt>
                      <c:pt idx="163">
                        <c:v>0.70899999999999996</c:v>
                      </c:pt>
                      <c:pt idx="164">
                        <c:v>1.1279999999999999</c:v>
                      </c:pt>
                      <c:pt idx="165">
                        <c:v>0.64800000000000002</c:v>
                      </c:pt>
                      <c:pt idx="166">
                        <c:v>0.746</c:v>
                      </c:pt>
                      <c:pt idx="167">
                        <c:v>0.26300000000000001</c:v>
                      </c:pt>
                      <c:pt idx="168">
                        <c:v>0.90500000000000003</c:v>
                      </c:pt>
                      <c:pt idx="169">
                        <c:v>0.69399999999999995</c:v>
                      </c:pt>
                      <c:pt idx="170">
                        <c:v>0.97499999999999998</c:v>
                      </c:pt>
                      <c:pt idx="171">
                        <c:v>1.1240000000000001</c:v>
                      </c:pt>
                      <c:pt idx="172">
                        <c:v>1.2789999999999999</c:v>
                      </c:pt>
                      <c:pt idx="173">
                        <c:v>0.77500000000000002</c:v>
                      </c:pt>
                    </c:numCache>
                  </c:numRef>
                </c:yVal>
                <c:smooth val="0"/>
                <c:extLst xmlns:c15="http://schemas.microsoft.com/office/drawing/2012/chart">
                  <c:ext xmlns:c16="http://schemas.microsoft.com/office/drawing/2014/chart" uri="{C3380CC4-5D6E-409C-BE32-E72D297353CC}">
                    <c16:uniqueId val="{00000009-8604-4D9F-9751-520FD717FA87}"/>
                  </c:ext>
                </c:extLst>
              </c15:ser>
            </c15:filteredScatterSeries>
          </c:ext>
        </c:extLst>
      </c:scatterChart>
      <c:valAx>
        <c:axId val="1815550223"/>
        <c:scaling>
          <c:logBase val="10"/>
          <c:orientation val="minMax"/>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GNI per capita at PPP prices in</a:t>
                </a:r>
                <a:r>
                  <a:rPr lang="en-US" baseline="0"/>
                  <a:t> </a:t>
                </a:r>
                <a:r>
                  <a:rPr lang="en-US"/>
                  <a:t>2017 dollars (log scale)</a:t>
                </a:r>
              </a:p>
            </c:rich>
          </c:tx>
          <c:layout>
            <c:manualLayout>
              <c:xMode val="edge"/>
              <c:yMode val="edge"/>
              <c:x val="0.21512295112966787"/>
              <c:y val="0.943377904687935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cross"/>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48143"/>
        <c:crosses val="autoZero"/>
        <c:crossBetween val="midCat"/>
        <c:minorUnit val="100"/>
      </c:valAx>
      <c:valAx>
        <c:axId val="181554814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Percent of the</a:t>
                </a:r>
                <a:r>
                  <a:rPr lang="en-US" baseline="0"/>
                  <a:t> population in 2017 </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5550223"/>
        <c:crosses val="autoZero"/>
        <c:crossBetween val="midCat"/>
        <c:majorUnit val="10"/>
      </c:valAx>
      <c:spPr>
        <a:noFill/>
        <a:ln>
          <a:noFill/>
        </a:ln>
        <a:effectLst/>
      </c:spPr>
    </c:plotArea>
    <c:legend>
      <c:legendPos val="r"/>
      <c:layout>
        <c:manualLayout>
          <c:xMode val="edge"/>
          <c:yMode val="edge"/>
          <c:x val="0.74619704987773194"/>
          <c:y val="0.47991456552678774"/>
          <c:w val="0.22633583696999446"/>
          <c:h val="0.366244269851754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0.25849</cdr:x>
      <cdr:y>0.16632</cdr:y>
    </cdr:from>
    <cdr:to>
      <cdr:x>0.38381</cdr:x>
      <cdr:y>0.36842</cdr:y>
    </cdr:to>
    <cdr:sp macro="" textlink="">
      <cdr:nvSpPr>
        <cdr:cNvPr id="3" name="TextBox 2">
          <a:extLst xmlns:a="http://schemas.openxmlformats.org/drawingml/2006/main">
            <a:ext uri="{FF2B5EF4-FFF2-40B4-BE49-F238E27FC236}">
              <a16:creationId xmlns:a16="http://schemas.microsoft.com/office/drawing/2014/main" id="{E0DBA230-BDB3-D114-01B8-EF02E3852A36}"/>
            </a:ext>
          </a:extLst>
        </cdr:cNvPr>
        <cdr:cNvSpPr txBox="1"/>
      </cdr:nvSpPr>
      <cdr:spPr>
        <a:xfrm xmlns:a="http://schemas.openxmlformats.org/drawingml/2006/main">
          <a:off x="1885950" y="7524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0.09587</cdr:x>
      <cdr:y>0.48423</cdr:y>
    </cdr:from>
    <cdr:to>
      <cdr:x>0.96723</cdr:x>
      <cdr:y>0.48629</cdr:y>
    </cdr:to>
    <cdr:cxnSp macro="">
      <cdr:nvCxnSpPr>
        <cdr:cNvPr id="10" name="Straight Connector 9">
          <a:extLst xmlns:a="http://schemas.openxmlformats.org/drawingml/2006/main">
            <a:ext uri="{FF2B5EF4-FFF2-40B4-BE49-F238E27FC236}">
              <a16:creationId xmlns:a16="http://schemas.microsoft.com/office/drawing/2014/main" id="{C8E0D686-878E-421B-CAA0-898883EF7ACC}"/>
            </a:ext>
          </a:extLst>
        </cdr:cNvPr>
        <cdr:cNvCxnSpPr/>
      </cdr:nvCxnSpPr>
      <cdr:spPr>
        <a:xfrm xmlns:a="http://schemas.openxmlformats.org/drawingml/2006/main" flipV="1">
          <a:off x="761608" y="2375351"/>
          <a:ext cx="6921947" cy="1009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AA245-8219-4193-85AE-3371FF7275B8}"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24187-26A4-4F81-A54E-9457AAC1D76D}" type="slidenum">
              <a:rPr lang="en-US" smtClean="0"/>
              <a:t>‹#›</a:t>
            </a:fld>
            <a:endParaRPr lang="en-US"/>
          </a:p>
        </p:txBody>
      </p:sp>
    </p:spTree>
    <p:extLst>
      <p:ext uri="{BB962C8B-B14F-4D97-AF65-F5344CB8AC3E}">
        <p14:creationId xmlns:p14="http://schemas.microsoft.com/office/powerpoint/2010/main" val="349420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10</a:t>
            </a:fld>
            <a:endParaRPr lang="en-US"/>
          </a:p>
        </p:txBody>
      </p:sp>
    </p:spTree>
    <p:extLst>
      <p:ext uri="{BB962C8B-B14F-4D97-AF65-F5344CB8AC3E}">
        <p14:creationId xmlns:p14="http://schemas.microsoft.com/office/powerpoint/2010/main" val="129656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11</a:t>
            </a:fld>
            <a:endParaRPr lang="en-US"/>
          </a:p>
        </p:txBody>
      </p:sp>
    </p:spTree>
    <p:extLst>
      <p:ext uri="{BB962C8B-B14F-4D97-AF65-F5344CB8AC3E}">
        <p14:creationId xmlns:p14="http://schemas.microsoft.com/office/powerpoint/2010/main" val="361772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16</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0D2A-5A60-42E7-A830-8E5BE707C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D9E41-8B23-411F-A31D-4AC45E825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EEA47-F7BD-4139-A3B3-800D331B4744}"/>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5" name="Footer Placeholder 4">
            <a:extLst>
              <a:ext uri="{FF2B5EF4-FFF2-40B4-BE49-F238E27FC236}">
                <a16:creationId xmlns:a16="http://schemas.microsoft.com/office/drawing/2014/main" id="{8869BAD2-4001-4977-B3FE-C5F358921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71DA4-EDF3-4701-B4A5-F77835F57F5A}"/>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28675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3319-FCB3-4D30-B7FD-710A9952E8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5DB91-25C0-461F-81EE-493D23E38D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487EF-D17E-4636-85B4-E8F76DA18345}"/>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5" name="Footer Placeholder 4">
            <a:extLst>
              <a:ext uri="{FF2B5EF4-FFF2-40B4-BE49-F238E27FC236}">
                <a16:creationId xmlns:a16="http://schemas.microsoft.com/office/drawing/2014/main" id="{37254E25-B93E-4081-83BE-92F02CFC4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A7353-7A66-44E4-BDCC-19DE6C48619D}"/>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337708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BE33B-FF5C-4B8A-B15E-A561EBB45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F7347D-63A3-4DAE-AAD5-F4D6A928E4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CFD9-63C4-431F-B5A9-E34F11A98E11}"/>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5" name="Footer Placeholder 4">
            <a:extLst>
              <a:ext uri="{FF2B5EF4-FFF2-40B4-BE49-F238E27FC236}">
                <a16:creationId xmlns:a16="http://schemas.microsoft.com/office/drawing/2014/main" id="{467BC8DA-34B1-42B6-A279-B11F639F9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8BB9-AC4E-48A1-9641-657CB3CEA09A}"/>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96130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478457-C6B3-90DE-A940-A8EF3D9BE254}"/>
              </a:ext>
            </a:extLst>
          </p:cNvPr>
          <p:cNvSpPr/>
          <p:nvPr userDrawn="1"/>
        </p:nvSpPr>
        <p:spPr>
          <a:xfrm>
            <a:off x="0" y="-8331"/>
            <a:ext cx="12192000" cy="1295497"/>
          </a:xfrm>
          <a:prstGeom prst="rect">
            <a:avLst/>
          </a:prstGeom>
          <a:solidFill>
            <a:srgbClr val="2F8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32127-89A5-C34D-6BDB-DDDAE0B1852F}"/>
              </a:ext>
            </a:extLst>
          </p:cNvPr>
          <p:cNvSpPr>
            <a:spLocks noGrp="1"/>
          </p:cNvSpPr>
          <p:nvPr>
            <p:ph type="title" hasCustomPrompt="1"/>
          </p:nvPr>
        </p:nvSpPr>
        <p:spPr>
          <a:xfrm>
            <a:off x="412296" y="-8331"/>
            <a:ext cx="11266181" cy="1325563"/>
          </a:xfrm>
        </p:spPr>
        <p:txBody>
          <a:bodyPr/>
          <a:lstStyle>
            <a:lvl1pPr>
              <a:defRPr>
                <a:solidFill>
                  <a:schemeClr val="bg1"/>
                </a:solidFill>
              </a:defRPr>
            </a:lvl1pPr>
          </a:lstStyle>
          <a:p>
            <a:r>
              <a:rPr lang="en-US" dirty="0"/>
              <a:t>Slide Title</a:t>
            </a:r>
          </a:p>
        </p:txBody>
      </p:sp>
      <p:pic>
        <p:nvPicPr>
          <p:cNvPr id="13" name="Picture 12" descr="A picture containing text&#10;&#10;Description automatically generated">
            <a:extLst>
              <a:ext uri="{FF2B5EF4-FFF2-40B4-BE49-F238E27FC236}">
                <a16:creationId xmlns:a16="http://schemas.microsoft.com/office/drawing/2014/main" id="{7FE14478-5390-B107-0FBF-D8060EF42B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8387" y="6089498"/>
            <a:ext cx="2431399" cy="631977"/>
          </a:xfrm>
          <a:prstGeom prst="rect">
            <a:avLst/>
          </a:prstGeom>
        </p:spPr>
      </p:pic>
      <p:sp>
        <p:nvSpPr>
          <p:cNvPr id="9" name="Text Placeholder 3">
            <a:extLst>
              <a:ext uri="{FF2B5EF4-FFF2-40B4-BE49-F238E27FC236}">
                <a16:creationId xmlns:a16="http://schemas.microsoft.com/office/drawing/2014/main" id="{DF9D568E-5182-CC12-021C-139136284BCF}"/>
              </a:ext>
            </a:extLst>
          </p:cNvPr>
          <p:cNvSpPr>
            <a:spLocks noGrp="1"/>
          </p:cNvSpPr>
          <p:nvPr>
            <p:ph type="body" sz="half" idx="2" hasCustomPrompt="1"/>
          </p:nvPr>
        </p:nvSpPr>
        <p:spPr>
          <a:xfrm>
            <a:off x="412297" y="1523205"/>
            <a:ext cx="11266181" cy="4460151"/>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Slide text</a:t>
            </a:r>
          </a:p>
        </p:txBody>
      </p:sp>
    </p:spTree>
    <p:extLst>
      <p:ext uri="{BB962C8B-B14F-4D97-AF65-F5344CB8AC3E}">
        <p14:creationId xmlns:p14="http://schemas.microsoft.com/office/powerpoint/2010/main" val="349189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007" y="942143"/>
            <a:ext cx="9547760" cy="981652"/>
          </a:xfrm>
          <a:prstGeom prst="rect">
            <a:avLst/>
          </a:prstGeom>
        </p:spPr>
        <p:txBody>
          <a:bodyPr/>
          <a:lstStyle>
            <a:lvl1pPr>
              <a:defRPr sz="4800" baseline="0">
                <a:solidFill>
                  <a:srgbClr val="700000"/>
                </a:solidFill>
                <a:latin typeface="+mn-lt"/>
              </a:defRPr>
            </a:lvl1pPr>
          </a:lstStyle>
          <a:p>
            <a:r>
              <a:rPr lang="en-US" dirty="0"/>
              <a:t>Click to edit Master title style</a:t>
            </a:r>
          </a:p>
        </p:txBody>
      </p:sp>
      <p:sp>
        <p:nvSpPr>
          <p:cNvPr id="3" name="Subtitle 2"/>
          <p:cNvSpPr>
            <a:spLocks noGrp="1"/>
          </p:cNvSpPr>
          <p:nvPr>
            <p:ph type="subTitle" idx="1"/>
          </p:nvPr>
        </p:nvSpPr>
        <p:spPr>
          <a:xfrm>
            <a:off x="1227117" y="2235530"/>
            <a:ext cx="9745683" cy="1752600"/>
          </a:xfrm>
          <a:prstGeom prst="rect">
            <a:avLst/>
          </a:prstGeom>
        </p:spPr>
        <p:txBody>
          <a:bodyPr/>
          <a:lstStyle>
            <a:lvl1pPr marL="0" indent="0" algn="ctr">
              <a:buNone/>
              <a:defRPr sz="4000">
                <a:solidFill>
                  <a:srgbClr val="0000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ext Placeholder 5"/>
          <p:cNvSpPr>
            <a:spLocks noGrp="1"/>
          </p:cNvSpPr>
          <p:nvPr>
            <p:ph type="body" sz="quarter" idx="10"/>
          </p:nvPr>
        </p:nvSpPr>
        <p:spPr>
          <a:xfrm>
            <a:off x="300842" y="4334494"/>
            <a:ext cx="11669485" cy="2351314"/>
          </a:xfrm>
          <a:prstGeom prst="rect">
            <a:avLst/>
          </a:prstGeom>
        </p:spPr>
        <p:txBody>
          <a:bodyPr/>
          <a:lstStyle>
            <a:lvl1pPr algn="r">
              <a:buNone/>
              <a:defRPr sz="3200" b="0" i="0">
                <a:solidFill>
                  <a:srgbClr val="700000"/>
                </a:solidFill>
                <a:latin typeface="Monotype Corsiva" pitchFamily="66" charset="0"/>
                <a:cs typeface="Times New Roman" pitchFamily="18" charset="0"/>
              </a:defRPr>
            </a:lvl1pPr>
          </a:lstStyle>
          <a:p>
            <a:pPr lvl="0"/>
            <a:endParaRPr lang="en-US" dirty="0"/>
          </a:p>
        </p:txBody>
      </p:sp>
    </p:spTree>
    <p:extLst>
      <p:ext uri="{BB962C8B-B14F-4D97-AF65-F5344CB8AC3E}">
        <p14:creationId xmlns:p14="http://schemas.microsoft.com/office/powerpoint/2010/main" val="55291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46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BD76-B38F-4799-812D-D6A73452E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CA824-3F84-4CAF-9960-629EB7D64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873C9-6E03-4CA1-AC10-584C2847F90C}"/>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5" name="Footer Placeholder 4">
            <a:extLst>
              <a:ext uri="{FF2B5EF4-FFF2-40B4-BE49-F238E27FC236}">
                <a16:creationId xmlns:a16="http://schemas.microsoft.com/office/drawing/2014/main" id="{C487CFB3-14D4-42BF-B190-D1B10FA3E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EBB41-AA59-4D40-A92C-FCC5E521ECA2}"/>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62161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1B3F-F2DE-4912-974A-D17AA9E93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EB304C-A29A-4AC0-B716-8CA4A91DE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04785D-65E6-488F-A295-9F6DEE4BF3E1}"/>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5" name="Footer Placeholder 4">
            <a:extLst>
              <a:ext uri="{FF2B5EF4-FFF2-40B4-BE49-F238E27FC236}">
                <a16:creationId xmlns:a16="http://schemas.microsoft.com/office/drawing/2014/main" id="{6DF39C4F-2857-4998-BBD6-D889EA172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13B14-5F17-4139-92EB-606AC4B4E3D7}"/>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02697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3BB4-E8B9-4BF8-9B4B-B42B2130E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3DFF3-E312-4DD4-B649-0037E8A4D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99EC6-F9E7-401C-A095-05BAE59C13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87908C-E987-4E02-A909-FDC67A1A5229}"/>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6" name="Footer Placeholder 5">
            <a:extLst>
              <a:ext uri="{FF2B5EF4-FFF2-40B4-BE49-F238E27FC236}">
                <a16:creationId xmlns:a16="http://schemas.microsoft.com/office/drawing/2014/main" id="{FD39527E-5100-4E35-8AF3-AF084394C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A9EE9-56A2-4E43-9FE4-BCF6D1819BBF}"/>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15097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2619-646F-4423-AD32-E1867EE7F6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493B36-8441-40E8-8003-C09E1AC8D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A1FD2-4969-4E84-AE46-7903B22196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C6030E-5521-4364-9A35-B4F8FC46C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1F7691-855C-4F5B-AACE-D63F3628B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44111-A7A9-4D78-BD80-38E6F4426E5F}"/>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8" name="Footer Placeholder 7">
            <a:extLst>
              <a:ext uri="{FF2B5EF4-FFF2-40B4-BE49-F238E27FC236}">
                <a16:creationId xmlns:a16="http://schemas.microsoft.com/office/drawing/2014/main" id="{65AB78E4-3046-4BD4-8550-33250E43F6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F0F592-0308-4912-A06C-981F11AAFD66}"/>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83734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EB1B-D0DE-4302-B7A0-A2A504F93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1666E-3F37-46B1-B149-EC7A5EF5C825}"/>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4" name="Footer Placeholder 3">
            <a:extLst>
              <a:ext uri="{FF2B5EF4-FFF2-40B4-BE49-F238E27FC236}">
                <a16:creationId xmlns:a16="http://schemas.microsoft.com/office/drawing/2014/main" id="{DF5D82BE-7F17-46E2-8C65-02397AF7C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664772-B4B5-4E95-A53A-142E0BE61DAF}"/>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113063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90D06-1863-4B88-A244-DB014CAAB2DA}"/>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3" name="Footer Placeholder 2">
            <a:extLst>
              <a:ext uri="{FF2B5EF4-FFF2-40B4-BE49-F238E27FC236}">
                <a16:creationId xmlns:a16="http://schemas.microsoft.com/office/drawing/2014/main" id="{63CA80F5-D04D-4C18-9D26-976821B06B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9F3E24-609F-4ACE-8D4D-CDE39A8E7762}"/>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91871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0E3-FDFE-418F-BC4E-4815D1BCA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A1D7D2-B765-4C39-A887-053016EB13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686A7-0BF6-471D-92FF-6986BB990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40360-EBF4-40FC-8AA2-30EF29FDF6E2}"/>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6" name="Footer Placeholder 5">
            <a:extLst>
              <a:ext uri="{FF2B5EF4-FFF2-40B4-BE49-F238E27FC236}">
                <a16:creationId xmlns:a16="http://schemas.microsoft.com/office/drawing/2014/main" id="{D4E71412-BEC1-401E-8B5B-441FCD4B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A1B96-9BE8-418B-A6B9-9BE5B3AF5443}"/>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257534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0838-64B1-4F90-987A-9502403572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34CF6-F734-4444-96E5-93E104F9A3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DBC1E-5FA5-41EC-9973-2A9437A48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60C3F-80E0-4D96-80AD-4B7D346072D8}"/>
              </a:ext>
            </a:extLst>
          </p:cNvPr>
          <p:cNvSpPr>
            <a:spLocks noGrp="1"/>
          </p:cNvSpPr>
          <p:nvPr>
            <p:ph type="dt" sz="half" idx="10"/>
          </p:nvPr>
        </p:nvSpPr>
        <p:spPr/>
        <p:txBody>
          <a:bodyPr/>
          <a:lstStyle/>
          <a:p>
            <a:fld id="{2E3AA9C1-34BD-453D-BFFB-30A04FF62781}" type="datetimeFigureOut">
              <a:rPr lang="en-US" smtClean="0"/>
              <a:t>11/10/2023</a:t>
            </a:fld>
            <a:endParaRPr lang="en-US"/>
          </a:p>
        </p:txBody>
      </p:sp>
      <p:sp>
        <p:nvSpPr>
          <p:cNvPr id="6" name="Footer Placeholder 5">
            <a:extLst>
              <a:ext uri="{FF2B5EF4-FFF2-40B4-BE49-F238E27FC236}">
                <a16:creationId xmlns:a16="http://schemas.microsoft.com/office/drawing/2014/main" id="{77EB66CA-AB17-4356-8AE9-F718170A0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2F562-B2F1-4199-A610-6B23E943CCF3}"/>
              </a:ext>
            </a:extLst>
          </p:cNvPr>
          <p:cNvSpPr>
            <a:spLocks noGrp="1"/>
          </p:cNvSpPr>
          <p:nvPr>
            <p:ph type="sldNum" sz="quarter" idx="12"/>
          </p:nvPr>
        </p:nvSpPr>
        <p:spPr/>
        <p:txBody>
          <a:bodyPr/>
          <a:lstStyle/>
          <a:p>
            <a:fld id="{E5CA9601-E264-41B0-B5E8-B5283A241492}" type="slidenum">
              <a:rPr lang="en-US" smtClean="0"/>
              <a:t>‹#›</a:t>
            </a:fld>
            <a:endParaRPr lang="en-US"/>
          </a:p>
        </p:txBody>
      </p:sp>
    </p:spTree>
    <p:extLst>
      <p:ext uri="{BB962C8B-B14F-4D97-AF65-F5344CB8AC3E}">
        <p14:creationId xmlns:p14="http://schemas.microsoft.com/office/powerpoint/2010/main" val="343253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F27C4-70F8-4ADD-A6B8-BED9514E59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D0B65-A55F-4967-B430-A00777197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B3B9F4-6B7A-41CA-932F-38902517E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AA9C1-34BD-453D-BFFB-30A04FF62781}" type="datetimeFigureOut">
              <a:rPr lang="en-US" smtClean="0"/>
              <a:t>11/10/2023</a:t>
            </a:fld>
            <a:endParaRPr lang="en-US"/>
          </a:p>
        </p:txBody>
      </p:sp>
      <p:sp>
        <p:nvSpPr>
          <p:cNvPr id="5" name="Footer Placeholder 4">
            <a:extLst>
              <a:ext uri="{FF2B5EF4-FFF2-40B4-BE49-F238E27FC236}">
                <a16:creationId xmlns:a16="http://schemas.microsoft.com/office/drawing/2014/main" id="{A9E948D4-E294-40A9-97BA-24F30C5D6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B6FAFF-F70A-44D6-8B6C-C37446632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A9601-E264-41B0-B5E8-B5283A241492}" type="slidenum">
              <a:rPr lang="en-US" smtClean="0"/>
              <a:t>‹#›</a:t>
            </a:fld>
            <a:endParaRPr lang="en-US"/>
          </a:p>
        </p:txBody>
      </p:sp>
    </p:spTree>
    <p:extLst>
      <p:ext uri="{BB962C8B-B14F-4D97-AF65-F5344CB8AC3E}">
        <p14:creationId xmlns:p14="http://schemas.microsoft.com/office/powerpoint/2010/main" val="2511022918"/>
      </p:ext>
    </p:extLst>
  </p:cSld>
  <p:clrMap bg1="lt1" tx1="dk1" bg2="lt2" tx2="dk2" accent1="accent1" accent2="accent2" accent3="accent3" accent4="accent4" accent5="accent5" accent6="accent6" hlink="hlink" folHlink="folHlink"/>
  <p:sldLayoutIdLst>
    <p:sldLayoutId id="2147483671" r:id="rId1"/>
    <p:sldLayoutId id="2147483675" r:id="rId2"/>
    <p:sldLayoutId id="2147483672" r:id="rId3"/>
    <p:sldLayoutId id="2147483652" r:id="rId4"/>
    <p:sldLayoutId id="2147483653" r:id="rId5"/>
    <p:sldLayoutId id="2147483673" r:id="rId6"/>
    <p:sldLayoutId id="2147483676" r:id="rId7"/>
    <p:sldLayoutId id="2147483674" r:id="rId8"/>
    <p:sldLayoutId id="2147483657" r:id="rId9"/>
    <p:sldLayoutId id="2147483658" r:id="rId10"/>
    <p:sldLayoutId id="2147483659"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sites.tufts.edu/foodec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sites.tufts.edu/foodpricesfornutrition" TargetMode="Externa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atabank.worldbank.org/source/food-prices-for-nutrition" TargetMode="Externa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chart" Target="../charts/chart3.xml"/><Relationship Id="rId4" Type="http://schemas.openxmlformats.org/officeDocument/2006/relationships/hyperlink" Target="https://databank.worldbank.org/source/world-development-indicators"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10" Type="http://schemas.openxmlformats.org/officeDocument/2006/relationships/image" Target="../media/image47.png"/><Relationship Id="rId4" Type="http://schemas.openxmlformats.org/officeDocument/2006/relationships/image" Target="../media/image43.webp"/><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sites.tufts.edu/foodpricesfornutrition" TargetMode="Externa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hyperlink" Target="https://worldbank.org/foodpricesfornutrition" TargetMode="External"/><Relationship Id="rId4" Type="http://schemas.openxmlformats.org/officeDocument/2006/relationships/hyperlink" Target="https://www.fao.org/agrifood-economics/news/detail-events/en/c/163726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ao.org/faostat/en/#data/GFDI" TargetMode="External"/><Relationship Id="rId3" Type="http://schemas.openxmlformats.org/officeDocument/2006/relationships/image" Target="../media/image6.svg"/><Relationship Id="rId7" Type="http://schemas.openxmlformats.org/officeDocument/2006/relationships/hyperlink" Target="https://doi.org/10.1038/s43016-021-00279-9" TargetMode="Externa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hyperlink" Target="https://www.ers.usda.gov/data-products/food-dollar-series"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fred.stlouisfed.org/graph/?g=17Bwe" TargetMode="External"/><Relationship Id="rId1" Type="http://schemas.openxmlformats.org/officeDocument/2006/relationships/slideLayout" Target="../slideLayouts/slideLayout2.xml"/><Relationship Id="rId4" Type="http://schemas.openxmlformats.org/officeDocument/2006/relationships/hyperlink" Target="https://fred.stlouisfed.org/graph/?g=12MMl" TargetMode="Externa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hyperlink" Target="https://sites.tufts.edu/foodpricesfornutrition"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grpSp>
        <p:nvGrpSpPr>
          <p:cNvPr id="6" name="Group 5">
            <a:extLst>
              <a:ext uri="{FF2B5EF4-FFF2-40B4-BE49-F238E27FC236}">
                <a16:creationId xmlns:a16="http://schemas.microsoft.com/office/drawing/2014/main" id="{AB4F5C81-46A4-9C63-3D28-DB1BD213612D}"/>
              </a:ext>
            </a:extLst>
          </p:cNvPr>
          <p:cNvGrpSpPr/>
          <p:nvPr/>
        </p:nvGrpSpPr>
        <p:grpSpPr>
          <a:xfrm>
            <a:off x="1057639" y="1460591"/>
            <a:ext cx="10596852" cy="4681340"/>
            <a:chOff x="975018" y="1746969"/>
            <a:chExt cx="10755510" cy="4681340"/>
          </a:xfrm>
        </p:grpSpPr>
        <p:sp>
          <p:nvSpPr>
            <p:cNvPr id="10" name="TextBox 7">
              <a:extLst>
                <a:ext uri="{FF2B5EF4-FFF2-40B4-BE49-F238E27FC236}">
                  <a16:creationId xmlns:a16="http://schemas.microsoft.com/office/drawing/2014/main" id="{49EF7E62-9978-4D05-AE55-9A8BF0EE2DCE}"/>
                </a:ext>
              </a:extLst>
            </p:cNvPr>
            <p:cNvSpPr txBox="1"/>
            <p:nvPr/>
          </p:nvSpPr>
          <p:spPr>
            <a:xfrm>
              <a:off x="975019" y="1746969"/>
              <a:ext cx="10755509" cy="1489639"/>
            </a:xfrm>
            <a:prstGeom prst="rect">
              <a:avLst/>
            </a:prstGeom>
          </p:spPr>
          <p:txBody>
            <a:bodyPr wrap="square" lIns="0" tIns="0" rIns="0" bIns="0" rtlCol="0" anchor="b">
              <a:spAutoFit/>
            </a:bodyPr>
            <a:lstStyle/>
            <a:p>
              <a:pPr>
                <a:lnSpc>
                  <a:spcPct val="80000"/>
                </a:lnSpc>
              </a:pP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Access to a healthy diet: </a:t>
              </a:r>
              <a:b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b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Evidence from food prices, </a:t>
              </a:r>
              <a:b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b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diet costs and affordability worldwide</a:t>
              </a:r>
              <a:endParaRPr lang="en-US" sz="3600" spc="-48" dirty="0">
                <a:solidFill>
                  <a:srgbClr val="3083A7"/>
                </a:solidFill>
                <a:latin typeface="Calibri" panose="020F0502020204030204" pitchFamily="34" charset="0"/>
                <a:ea typeface="Cooper Hewitt" panose="020B0604020202020204" charset="0"/>
                <a:cs typeface="Calibri" panose="020F0502020204030204" pitchFamily="34" charset="0"/>
              </a:endParaRPr>
            </a:p>
          </p:txBody>
        </p:sp>
        <p:grpSp>
          <p:nvGrpSpPr>
            <p:cNvPr id="5" name="Group 4">
              <a:extLst>
                <a:ext uri="{FF2B5EF4-FFF2-40B4-BE49-F238E27FC236}">
                  <a16:creationId xmlns:a16="http://schemas.microsoft.com/office/drawing/2014/main" id="{BB9C077C-C77F-A9B2-B36B-38992C2AFAFA}"/>
                </a:ext>
              </a:extLst>
            </p:cNvPr>
            <p:cNvGrpSpPr/>
            <p:nvPr/>
          </p:nvGrpSpPr>
          <p:grpSpPr>
            <a:xfrm>
              <a:off x="975018" y="3715378"/>
              <a:ext cx="10755509" cy="2712931"/>
              <a:chOff x="975018" y="3715378"/>
              <a:chExt cx="10755509" cy="2712931"/>
            </a:xfrm>
          </p:grpSpPr>
          <p:grpSp>
            <p:nvGrpSpPr>
              <p:cNvPr id="2" name="Group 1">
                <a:extLst>
                  <a:ext uri="{FF2B5EF4-FFF2-40B4-BE49-F238E27FC236}">
                    <a16:creationId xmlns:a16="http://schemas.microsoft.com/office/drawing/2014/main" id="{2C4E4EAB-FEC2-4CD3-912D-93695BE97664}"/>
                  </a:ext>
                </a:extLst>
              </p:cNvPr>
              <p:cNvGrpSpPr/>
              <p:nvPr/>
            </p:nvGrpSpPr>
            <p:grpSpPr>
              <a:xfrm>
                <a:off x="975018" y="3715378"/>
                <a:ext cx="10405463" cy="1643603"/>
                <a:chOff x="1909488" y="3429254"/>
                <a:chExt cx="10210069" cy="1643603"/>
              </a:xfrm>
            </p:grpSpPr>
            <p:sp>
              <p:nvSpPr>
                <p:cNvPr id="11" name="TextBox 8">
                  <a:extLst>
                    <a:ext uri="{FF2B5EF4-FFF2-40B4-BE49-F238E27FC236}">
                      <a16:creationId xmlns:a16="http://schemas.microsoft.com/office/drawing/2014/main" id="{D0E8E4D5-A987-42C2-8117-3A7219605BC6}"/>
                    </a:ext>
                  </a:extLst>
                </p:cNvPr>
                <p:cNvSpPr txBox="1"/>
                <p:nvPr/>
              </p:nvSpPr>
              <p:spPr>
                <a:xfrm>
                  <a:off x="1909489" y="3429254"/>
                  <a:ext cx="8489356" cy="408253"/>
                </a:xfrm>
                <a:prstGeom prst="rect">
                  <a:avLst/>
                </a:prstGeom>
              </p:spPr>
              <p:txBody>
                <a:bodyPr wrap="square" lIns="0" tIns="0" rIns="0" bIns="0" rtlCol="0" anchor="t">
                  <a:spAutoFit/>
                </a:bodyPr>
                <a:lstStyle/>
                <a:p>
                  <a:pPr>
                    <a:lnSpc>
                      <a:spcPts val="3432"/>
                    </a:lnSpc>
                  </a:pPr>
                  <a:r>
                    <a:rPr lang="en-US" sz="2400" b="1" kern="0" dirty="0">
                      <a:latin typeface="+mn-lt"/>
                    </a:rPr>
                    <a:t>William A. Masters</a:t>
                  </a:r>
                  <a:endParaRPr lang="en-US" sz="2400" b="1" dirty="0">
                    <a:cs typeface="Arial" panose="020B0604020202020204" pitchFamily="34" charset="0"/>
                  </a:endParaRPr>
                </a:p>
              </p:txBody>
            </p:sp>
            <p:sp>
              <p:nvSpPr>
                <p:cNvPr id="12" name="TextBox 9">
                  <a:extLst>
                    <a:ext uri="{FF2B5EF4-FFF2-40B4-BE49-F238E27FC236}">
                      <a16:creationId xmlns:a16="http://schemas.microsoft.com/office/drawing/2014/main" id="{0C15361F-2E66-4408-A455-7491301FD9CA}"/>
                    </a:ext>
                  </a:extLst>
                </p:cNvPr>
                <p:cNvSpPr txBox="1"/>
                <p:nvPr/>
              </p:nvSpPr>
              <p:spPr>
                <a:xfrm>
                  <a:off x="1909488" y="3883621"/>
                  <a:ext cx="10210069" cy="1189236"/>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rPr>
                    <a:t>Professor, Friedman School of Nutrition and Department of Economics</a:t>
                  </a:r>
                </a:p>
                <a:p>
                  <a:pPr>
                    <a:lnSpc>
                      <a:spcPct val="80000"/>
                    </a:lnSpc>
                  </a:pPr>
                  <a:r>
                    <a:rPr lang="en-US" sz="2400" kern="0" dirty="0">
                      <a:cs typeface="Arial" panose="020B0604020202020204" pitchFamily="34" charset="0"/>
                    </a:rPr>
                    <a:t>Tufts University</a:t>
                  </a:r>
                </a:p>
                <a:p>
                  <a:pPr>
                    <a:lnSpc>
                      <a:spcPct val="80000"/>
                    </a:lnSpc>
                  </a:pPr>
                  <a:r>
                    <a:rPr lang="en-US" sz="2400" kern="0" dirty="0">
                      <a:cs typeface="Arial" panose="020B0604020202020204" pitchFamily="34" charset="0"/>
                      <a:hlinkClick r:id="rId4"/>
                    </a:rPr>
                    <a:t>https://sites.tufts.edu/foodecon</a:t>
                  </a:r>
                  <a:endParaRPr lang="en-US" sz="2400" kern="0" dirty="0">
                    <a:cs typeface="Arial" panose="020B0604020202020204" pitchFamily="34" charset="0"/>
                  </a:endParaRPr>
                </a:p>
                <a:p>
                  <a:pPr>
                    <a:lnSpc>
                      <a:spcPct val="80000"/>
                    </a:lnSpc>
                  </a:pPr>
                  <a:endParaRPr lang="en-US" sz="2400" kern="0" dirty="0">
                    <a:cs typeface="Arial" panose="020B0604020202020204" pitchFamily="34" charset="0"/>
                  </a:endParaRPr>
                </a:p>
              </p:txBody>
            </p:sp>
          </p:grpSp>
          <p:sp>
            <p:nvSpPr>
              <p:cNvPr id="3" name="TextBox 2">
                <a:extLst>
                  <a:ext uri="{FF2B5EF4-FFF2-40B4-BE49-F238E27FC236}">
                    <a16:creationId xmlns:a16="http://schemas.microsoft.com/office/drawing/2014/main" id="{0540042A-3F9B-AE20-BFC7-855A7B76F877}"/>
                  </a:ext>
                </a:extLst>
              </p:cNvPr>
              <p:cNvSpPr txBox="1"/>
              <p:nvPr/>
            </p:nvSpPr>
            <p:spPr>
              <a:xfrm>
                <a:off x="975018" y="5737671"/>
                <a:ext cx="10755509" cy="690638"/>
              </a:xfrm>
              <a:prstGeom prst="rect">
                <a:avLst/>
              </a:prstGeom>
              <a:noFill/>
            </p:spPr>
            <p:txBody>
              <a:bodyPr wrap="square">
                <a:spAutoFit/>
              </a:bodyPr>
              <a:lstStyle/>
              <a:p>
                <a:pPr>
                  <a:lnSpc>
                    <a:spcPct val="80000"/>
                  </a:lnSpc>
                </a:pPr>
                <a:r>
                  <a:rPr lang="en-US" sz="2400" kern="100" dirty="0">
                    <a:solidFill>
                      <a:schemeClr val="tx1">
                        <a:lumMod val="85000"/>
                        <a:lumOff val="15000"/>
                      </a:schemeClr>
                    </a:solidFill>
                    <a:cs typeface="Arial" panose="020B0604020202020204" pitchFamily="34" charset="0"/>
                  </a:rPr>
                  <a:t>November 10, 2023</a:t>
                </a:r>
              </a:p>
              <a:p>
                <a:pPr>
                  <a:lnSpc>
                    <a:spcPct val="80000"/>
                  </a:lnSpc>
                </a:pPr>
                <a:r>
                  <a:rPr lang="en-US" sz="2400" kern="100" dirty="0">
                    <a:solidFill>
                      <a:schemeClr val="tx1">
                        <a:lumMod val="85000"/>
                        <a:lumOff val="15000"/>
                      </a:schemeClr>
                    </a:solidFill>
                    <a:cs typeface="Arial" panose="020B0604020202020204" pitchFamily="34" charset="0"/>
                  </a:rPr>
                  <a:t>J.W. Fanning lecture in Agricultural and Applied Economics, University of Georgia</a:t>
                </a:r>
              </a:p>
            </p:txBody>
          </p:sp>
        </p:grpSp>
      </p:grpSp>
      <p:grpSp>
        <p:nvGrpSpPr>
          <p:cNvPr id="17" name="Group 16">
            <a:extLst>
              <a:ext uri="{FF2B5EF4-FFF2-40B4-BE49-F238E27FC236}">
                <a16:creationId xmlns:a16="http://schemas.microsoft.com/office/drawing/2014/main" id="{57C507DF-95E2-0CA4-31D9-AEDB97A195C3}"/>
              </a:ext>
            </a:extLst>
          </p:cNvPr>
          <p:cNvGrpSpPr/>
          <p:nvPr/>
        </p:nvGrpSpPr>
        <p:grpSpPr>
          <a:xfrm>
            <a:off x="8370237" y="159029"/>
            <a:ext cx="3429805" cy="1136879"/>
            <a:chOff x="254406" y="299343"/>
            <a:chExt cx="6904795" cy="208579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5"/>
            <a:srcRect r="11581"/>
            <a:stretch/>
          </p:blipFill>
          <p:spPr>
            <a:xfrm>
              <a:off x="391759" y="299343"/>
              <a:ext cx="6474422" cy="1734506"/>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958" y="346733"/>
            <a:ext cx="2332699" cy="694458"/>
          </a:xfrm>
          <a:prstGeom prst="rect">
            <a:avLst/>
          </a:prstGeom>
        </p:spPr>
      </p:pic>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9FF3E8B3-2BDB-2148-9FD8-F39574C15FB4}"/>
              </a:ext>
            </a:extLst>
          </p:cNvPr>
          <p:cNvGrpSpPr/>
          <p:nvPr/>
        </p:nvGrpSpPr>
        <p:grpSpPr>
          <a:xfrm>
            <a:off x="6172980" y="2194997"/>
            <a:ext cx="4138613" cy="3873763"/>
            <a:chOff x="6413303" y="2156133"/>
            <a:chExt cx="4138613" cy="3873763"/>
          </a:xfrm>
        </p:grpSpPr>
        <p:pic>
          <p:nvPicPr>
            <p:cNvPr id="31" name="Graphic 30">
              <a:extLst>
                <a:ext uri="{FF2B5EF4-FFF2-40B4-BE49-F238E27FC236}">
                  <a16:creationId xmlns:a16="http://schemas.microsoft.com/office/drawing/2014/main" id="{6233C060-27DA-3928-277B-441F7886A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3303" y="2509456"/>
              <a:ext cx="4138613" cy="3520440"/>
            </a:xfrm>
            <a:prstGeom prst="rect">
              <a:avLst/>
            </a:prstGeom>
          </p:spPr>
        </p:pic>
        <p:sp>
          <p:nvSpPr>
            <p:cNvPr id="93" name="TextBox 92">
              <a:extLst>
                <a:ext uri="{FF2B5EF4-FFF2-40B4-BE49-F238E27FC236}">
                  <a16:creationId xmlns:a16="http://schemas.microsoft.com/office/drawing/2014/main" id="{463AD4AC-9D26-4EAD-2817-3FABE78EB6B0}"/>
                </a:ext>
              </a:extLst>
            </p:cNvPr>
            <p:cNvSpPr txBox="1"/>
            <p:nvPr/>
          </p:nvSpPr>
          <p:spPr>
            <a:xfrm>
              <a:off x="7529866" y="2990903"/>
              <a:ext cx="945982" cy="705258"/>
            </a:xfrm>
            <a:prstGeom prst="rect">
              <a:avLst/>
            </a:prstGeom>
            <a:noFill/>
          </p:spPr>
          <p:txBody>
            <a:bodyPr wrap="square">
              <a:spAutoFit/>
            </a:bodyPr>
            <a:lstStyle/>
            <a:p>
              <a:pPr>
                <a:lnSpc>
                  <a:spcPct val="70000"/>
                </a:lnSpc>
              </a:pPr>
              <a:r>
                <a:rPr lang="en-US" sz="1400" b="1" dirty="0"/>
                <a:t>Sardines, small fish</a:t>
              </a:r>
            </a:p>
            <a:p>
              <a:pPr>
                <a:lnSpc>
                  <a:spcPct val="70000"/>
                </a:lnSpc>
              </a:pPr>
              <a:r>
                <a:rPr lang="en-US" sz="1400" b="1" dirty="0"/>
                <a:t>(dried)</a:t>
              </a:r>
            </a:p>
            <a:p>
              <a:pPr>
                <a:lnSpc>
                  <a:spcPct val="70000"/>
                </a:lnSpc>
              </a:pPr>
              <a:r>
                <a:rPr lang="en-US" sz="1400" b="1" i="1" dirty="0">
                  <a:solidFill>
                    <a:schemeClr val="tx1">
                      <a:lumMod val="65000"/>
                      <a:lumOff val="35000"/>
                    </a:schemeClr>
                  </a:solidFill>
                </a:rPr>
                <a:t>16%</a:t>
              </a:r>
              <a:endParaRPr lang="en-US" sz="1400" i="1" dirty="0">
                <a:solidFill>
                  <a:schemeClr val="tx1">
                    <a:lumMod val="65000"/>
                    <a:lumOff val="35000"/>
                  </a:schemeClr>
                </a:solidFill>
              </a:endParaRPr>
            </a:p>
          </p:txBody>
        </p:sp>
        <p:sp>
          <p:nvSpPr>
            <p:cNvPr id="94" name="TextBox 93">
              <a:extLst>
                <a:ext uri="{FF2B5EF4-FFF2-40B4-BE49-F238E27FC236}">
                  <a16:creationId xmlns:a16="http://schemas.microsoft.com/office/drawing/2014/main" id="{01A81300-5B83-D669-632D-D2F35F2224E9}"/>
                </a:ext>
              </a:extLst>
            </p:cNvPr>
            <p:cNvSpPr txBox="1"/>
            <p:nvPr/>
          </p:nvSpPr>
          <p:spPr>
            <a:xfrm>
              <a:off x="8431969" y="3079971"/>
              <a:ext cx="1474356" cy="554447"/>
            </a:xfrm>
            <a:prstGeom prst="rect">
              <a:avLst/>
            </a:prstGeom>
            <a:noFill/>
          </p:spPr>
          <p:txBody>
            <a:bodyPr wrap="square">
              <a:spAutoFit/>
            </a:bodyPr>
            <a:lstStyle/>
            <a:p>
              <a:pPr>
                <a:lnSpc>
                  <a:spcPct val="70000"/>
                </a:lnSpc>
              </a:pPr>
              <a:r>
                <a:rPr lang="en-US" sz="1400" b="1" dirty="0"/>
                <a:t>Maize, </a:t>
              </a:r>
              <a:br>
                <a:rPr lang="en-US" sz="1400" b="1" dirty="0"/>
              </a:br>
              <a:r>
                <a:rPr lang="en-US" sz="1400" b="1" dirty="0"/>
                <a:t>rice (25% broken) </a:t>
              </a: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5" name="TextBox 94">
              <a:extLst>
                <a:ext uri="{FF2B5EF4-FFF2-40B4-BE49-F238E27FC236}">
                  <a16:creationId xmlns:a16="http://schemas.microsoft.com/office/drawing/2014/main" id="{78CC8F27-4BA6-8C78-A5FE-BE8832636839}"/>
                </a:ext>
              </a:extLst>
            </p:cNvPr>
            <p:cNvSpPr txBox="1"/>
            <p:nvPr/>
          </p:nvSpPr>
          <p:spPr>
            <a:xfrm>
              <a:off x="9122947" y="3801261"/>
              <a:ext cx="1105241" cy="403637"/>
            </a:xfrm>
            <a:prstGeom prst="rect">
              <a:avLst/>
            </a:prstGeom>
            <a:noFill/>
          </p:spPr>
          <p:txBody>
            <a:bodyPr wrap="square">
              <a:spAutoFit/>
            </a:bodyPr>
            <a:lstStyle/>
            <a:p>
              <a:pPr>
                <a:lnSpc>
                  <a:spcPct val="70000"/>
                </a:lnSpc>
              </a:pPr>
              <a:r>
                <a:rPr lang="en-US" sz="1400" b="1" dirty="0"/>
                <a:t>Groundnuts</a:t>
              </a:r>
              <a:br>
                <a:rPr lang="en-US" sz="1400" b="1" dirty="0"/>
              </a:br>
              <a:r>
                <a:rPr lang="en-US" sz="1400" b="1" i="1" dirty="0">
                  <a:solidFill>
                    <a:schemeClr val="tx1">
                      <a:lumMod val="65000"/>
                      <a:lumOff val="35000"/>
                    </a:schemeClr>
                  </a:solidFill>
                </a:rPr>
                <a:t>5%</a:t>
              </a:r>
              <a:endParaRPr lang="en-US" sz="1400" i="1" dirty="0">
                <a:solidFill>
                  <a:schemeClr val="tx1">
                    <a:lumMod val="65000"/>
                    <a:lumOff val="35000"/>
                  </a:schemeClr>
                </a:solidFill>
              </a:endParaRPr>
            </a:p>
          </p:txBody>
        </p:sp>
        <p:sp>
          <p:nvSpPr>
            <p:cNvPr id="96" name="TextBox 95">
              <a:extLst>
                <a:ext uri="{FF2B5EF4-FFF2-40B4-BE49-F238E27FC236}">
                  <a16:creationId xmlns:a16="http://schemas.microsoft.com/office/drawing/2014/main" id="{12AC755A-FA3E-87A2-E76A-49EFE9642D96}"/>
                </a:ext>
              </a:extLst>
            </p:cNvPr>
            <p:cNvSpPr txBox="1"/>
            <p:nvPr/>
          </p:nvSpPr>
          <p:spPr>
            <a:xfrm>
              <a:off x="9143573" y="4177942"/>
              <a:ext cx="1226830" cy="403637"/>
            </a:xfrm>
            <a:prstGeom prst="rect">
              <a:avLst/>
            </a:prstGeom>
            <a:noFill/>
          </p:spPr>
          <p:txBody>
            <a:bodyPr wrap="square">
              <a:spAutoFit/>
            </a:bodyPr>
            <a:lstStyle/>
            <a:p>
              <a:pPr>
                <a:lnSpc>
                  <a:spcPct val="70000"/>
                </a:lnSpc>
              </a:pPr>
              <a:r>
                <a:rPr lang="en-US" sz="1400" b="1" dirty="0"/>
                <a:t>Palm oil </a:t>
              </a:r>
              <a:br>
                <a:rPr lang="en-US" sz="1400" b="1" dirty="0"/>
              </a:br>
              <a:r>
                <a:rPr lang="en-US" sz="1400" b="1" i="1" dirty="0">
                  <a:solidFill>
                    <a:schemeClr val="tx1">
                      <a:lumMod val="65000"/>
                      <a:lumOff val="35000"/>
                    </a:schemeClr>
                  </a:solidFill>
                </a:rPr>
                <a:t>8%</a:t>
              </a:r>
              <a:endParaRPr lang="en-US" sz="1400" i="1" dirty="0">
                <a:solidFill>
                  <a:schemeClr val="tx1">
                    <a:lumMod val="65000"/>
                    <a:lumOff val="35000"/>
                  </a:schemeClr>
                </a:solidFill>
              </a:endParaRPr>
            </a:p>
          </p:txBody>
        </p:sp>
        <p:sp>
          <p:nvSpPr>
            <p:cNvPr id="97" name="TextBox 96">
              <a:extLst>
                <a:ext uri="{FF2B5EF4-FFF2-40B4-BE49-F238E27FC236}">
                  <a16:creationId xmlns:a16="http://schemas.microsoft.com/office/drawing/2014/main" id="{9CE63F4E-489C-564F-E44A-DD7743ACA455}"/>
                </a:ext>
              </a:extLst>
            </p:cNvPr>
            <p:cNvSpPr txBox="1"/>
            <p:nvPr/>
          </p:nvSpPr>
          <p:spPr>
            <a:xfrm>
              <a:off x="7916849" y="4930883"/>
              <a:ext cx="1399336" cy="605743"/>
            </a:xfrm>
            <a:prstGeom prst="rect">
              <a:avLst/>
            </a:prstGeom>
            <a:noFill/>
          </p:spPr>
          <p:txBody>
            <a:bodyPr wrap="square">
              <a:spAutoFit/>
            </a:bodyPr>
            <a:lstStyle/>
            <a:p>
              <a:pPr>
                <a:lnSpc>
                  <a:spcPct val="70000"/>
                </a:lnSpc>
                <a:spcBef>
                  <a:spcPts val="400"/>
                </a:spcBef>
              </a:pPr>
              <a:r>
                <a:rPr lang="en-US" sz="1400" b="1" dirty="0"/>
                <a:t>Onions, carrots, eggplant</a:t>
              </a:r>
            </a:p>
            <a:p>
              <a:pPr>
                <a:lnSpc>
                  <a:spcPct val="70000"/>
                </a:lnSpc>
                <a:spcBef>
                  <a:spcPts val="400"/>
                </a:spcBef>
              </a:pPr>
              <a:r>
                <a:rPr lang="en-US" sz="1400" b="1" i="1" dirty="0">
                  <a:solidFill>
                    <a:schemeClr val="tx1">
                      <a:lumMod val="65000"/>
                      <a:lumOff val="35000"/>
                    </a:schemeClr>
                  </a:solidFill>
                </a:rPr>
                <a:t>35%</a:t>
              </a:r>
              <a:endParaRPr lang="en-US" sz="1400" i="1" dirty="0">
                <a:solidFill>
                  <a:schemeClr val="tx1">
                    <a:lumMod val="65000"/>
                    <a:lumOff val="35000"/>
                  </a:schemeClr>
                </a:solidFill>
              </a:endParaRPr>
            </a:p>
          </p:txBody>
        </p:sp>
        <p:sp>
          <p:nvSpPr>
            <p:cNvPr id="98" name="TextBox 97">
              <a:extLst>
                <a:ext uri="{FF2B5EF4-FFF2-40B4-BE49-F238E27FC236}">
                  <a16:creationId xmlns:a16="http://schemas.microsoft.com/office/drawing/2014/main" id="{6B007513-36FA-E139-DBBB-8CD3A9881794}"/>
                </a:ext>
              </a:extLst>
            </p:cNvPr>
            <p:cNvSpPr txBox="1"/>
            <p:nvPr/>
          </p:nvSpPr>
          <p:spPr>
            <a:xfrm>
              <a:off x="6990602" y="4060874"/>
              <a:ext cx="997249" cy="554447"/>
            </a:xfrm>
            <a:prstGeom prst="rect">
              <a:avLst/>
            </a:prstGeom>
            <a:noFill/>
          </p:spPr>
          <p:txBody>
            <a:bodyPr wrap="square">
              <a:spAutoFit/>
            </a:bodyPr>
            <a:lstStyle/>
            <a:p>
              <a:pPr>
                <a:lnSpc>
                  <a:spcPct val="70000"/>
                </a:lnSpc>
              </a:pPr>
              <a:r>
                <a:rPr lang="en-US" sz="1400" b="1" dirty="0"/>
                <a:t>Dates, mangoes</a:t>
              </a:r>
              <a:br>
                <a:rPr lang="en-US" sz="1400" b="1" dirty="0"/>
              </a:b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9" name="TextBox 98">
              <a:extLst>
                <a:ext uri="{FF2B5EF4-FFF2-40B4-BE49-F238E27FC236}">
                  <a16:creationId xmlns:a16="http://schemas.microsoft.com/office/drawing/2014/main" id="{31C42BA4-80BC-16E2-8425-479EED87293E}"/>
                </a:ext>
              </a:extLst>
            </p:cNvPr>
            <p:cNvSpPr txBox="1"/>
            <p:nvPr/>
          </p:nvSpPr>
          <p:spPr>
            <a:xfrm>
              <a:off x="8002857" y="4042640"/>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$2.19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sp>
          <p:nvSpPr>
            <p:cNvPr id="104" name="TextBox 103">
              <a:extLst>
                <a:ext uri="{FF2B5EF4-FFF2-40B4-BE49-F238E27FC236}">
                  <a16:creationId xmlns:a16="http://schemas.microsoft.com/office/drawing/2014/main" id="{40958910-5F2E-E605-5066-2451ACB64076}"/>
                </a:ext>
              </a:extLst>
            </p:cNvPr>
            <p:cNvSpPr txBox="1"/>
            <p:nvPr/>
          </p:nvSpPr>
          <p:spPr>
            <a:xfrm>
              <a:off x="7964064" y="2156133"/>
              <a:ext cx="1269140" cy="367473"/>
            </a:xfrm>
            <a:prstGeom prst="rect">
              <a:avLst/>
            </a:prstGeom>
            <a:noFill/>
          </p:spPr>
          <p:txBody>
            <a:bodyPr wrap="square">
              <a:spAutoFit/>
            </a:bodyPr>
            <a:lstStyle/>
            <a:p>
              <a:pPr>
                <a:lnSpc>
                  <a:spcPct val="70000"/>
                </a:lnSpc>
              </a:pPr>
              <a:r>
                <a:rPr lang="en-US" sz="2400" b="1" dirty="0"/>
                <a:t>Senegal</a:t>
              </a:r>
              <a:endParaRPr lang="en-US" sz="2400" dirty="0"/>
            </a:p>
          </p:txBody>
        </p:sp>
      </p:grpSp>
      <p:sp>
        <p:nvSpPr>
          <p:cNvPr id="18" name="TextBox 17">
            <a:extLst>
              <a:ext uri="{FF2B5EF4-FFF2-40B4-BE49-F238E27FC236}">
                <a16:creationId xmlns:a16="http://schemas.microsoft.com/office/drawing/2014/main" id="{B0DD9738-FD0A-4919-128E-CCF86DA50B8A}"/>
              </a:ext>
            </a:extLst>
          </p:cNvPr>
          <p:cNvSpPr txBox="1"/>
          <p:nvPr/>
        </p:nvSpPr>
        <p:spPr>
          <a:xfrm>
            <a:off x="110385" y="992083"/>
            <a:ext cx="11971229" cy="800219"/>
          </a:xfrm>
          <a:prstGeom prst="rect">
            <a:avLst/>
          </a:prstGeom>
          <a:noFill/>
        </p:spPr>
        <p:txBody>
          <a:bodyPr wrap="square">
            <a:spAutoFit/>
          </a:bodyPr>
          <a:lstStyle/>
          <a:p>
            <a:r>
              <a:rPr lang="en-US" sz="2300" dirty="0">
                <a:effectLst/>
                <a:ea typeface="Times New Roman" panose="02020603050405020304" pitchFamily="18" charset="0"/>
                <a:cs typeface="Times New Roman" panose="02020603050405020304" pitchFamily="18" charset="0"/>
              </a:rPr>
              <a:t>Our “Cost of a Healthy Diet” uses the least expensive </a:t>
            </a:r>
            <a:r>
              <a:rPr lang="en-US" sz="2300" dirty="0">
                <a:ea typeface="Times New Roman" panose="02020603050405020304" pitchFamily="18" charset="0"/>
                <a:cs typeface="Times New Roman" panose="02020603050405020304" pitchFamily="18" charset="0"/>
              </a:rPr>
              <a:t>items to meet Healthy Diet Basket targets, selecting 11 items across 6 food groups from each country’s list of locally available foods</a:t>
            </a:r>
            <a:endParaRPr lang="en-US" sz="2300" i="1" dirty="0"/>
          </a:p>
        </p:txBody>
      </p:sp>
      <p:sp>
        <p:nvSpPr>
          <p:cNvPr id="3" name="Title 4">
            <a:extLst>
              <a:ext uri="{FF2B5EF4-FFF2-40B4-BE49-F238E27FC236}">
                <a16:creationId xmlns:a16="http://schemas.microsoft.com/office/drawing/2014/main" id="{CC37A46E-4D75-1494-A9EF-B4483922B753}"/>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Are poor diets due to lack of access, or to food choice </a:t>
            </a:r>
            <a:br>
              <a:rPr lang="en-US" sz="3600" b="1" kern="0" dirty="0">
                <a:solidFill>
                  <a:srgbClr val="3083A7"/>
                </a:solidFill>
                <a:latin typeface="+mn-lt"/>
              </a:rPr>
            </a:br>
            <a:r>
              <a:rPr lang="en-US" sz="3600" b="1" kern="0" dirty="0">
                <a:solidFill>
                  <a:srgbClr val="3083A7"/>
                </a:solidFill>
                <a:latin typeface="+mn-lt"/>
              </a:rPr>
              <a:t>among affordable options?</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5">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grpSp>
        <p:nvGrpSpPr>
          <p:cNvPr id="107" name="Group 106">
            <a:extLst>
              <a:ext uri="{FF2B5EF4-FFF2-40B4-BE49-F238E27FC236}">
                <a16:creationId xmlns:a16="http://schemas.microsoft.com/office/drawing/2014/main" id="{1A9C1B7E-E8CD-9B10-E235-155059956FD5}"/>
              </a:ext>
            </a:extLst>
          </p:cNvPr>
          <p:cNvGrpSpPr/>
          <p:nvPr/>
        </p:nvGrpSpPr>
        <p:grpSpPr>
          <a:xfrm>
            <a:off x="426086" y="2410317"/>
            <a:ext cx="6026347" cy="3650472"/>
            <a:chOff x="426086" y="2410317"/>
            <a:chExt cx="6026347" cy="3650472"/>
          </a:xfrm>
        </p:grpSpPr>
        <p:pic>
          <p:nvPicPr>
            <p:cNvPr id="36" name="Graphic 35">
              <a:extLst>
                <a:ext uri="{FF2B5EF4-FFF2-40B4-BE49-F238E27FC236}">
                  <a16:creationId xmlns:a16="http://schemas.microsoft.com/office/drawing/2014/main" id="{6F10E38B-E30E-9059-2F56-6B6543D6BE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9337" y="2540349"/>
              <a:ext cx="4138613" cy="3520440"/>
            </a:xfrm>
            <a:prstGeom prst="rect">
              <a:avLst/>
            </a:prstGeom>
          </p:spPr>
        </p:pic>
        <p:sp>
          <p:nvSpPr>
            <p:cNvPr id="12" name="Callout: Line 11">
              <a:extLst>
                <a:ext uri="{FF2B5EF4-FFF2-40B4-BE49-F238E27FC236}">
                  <a16:creationId xmlns:a16="http://schemas.microsoft.com/office/drawing/2014/main" id="{6E82A5A0-F5A7-B486-1ADC-AAF271572F0D}"/>
                </a:ext>
              </a:extLst>
            </p:cNvPr>
            <p:cNvSpPr/>
            <p:nvPr/>
          </p:nvSpPr>
          <p:spPr>
            <a:xfrm>
              <a:off x="426086" y="2489512"/>
              <a:ext cx="2307851" cy="364534"/>
            </a:xfrm>
            <a:prstGeom prst="borderCallout1">
              <a:avLst>
                <a:gd name="adj1" fmla="val 71296"/>
                <a:gd name="adj2" fmla="val 26287"/>
                <a:gd name="adj3" fmla="val 174185"/>
                <a:gd name="adj4" fmla="val 37921"/>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C00000"/>
                  </a:solidFill>
                </a:rPr>
                <a:t>Animal source foods</a:t>
              </a:r>
              <a:br>
                <a:rPr lang="en-US" sz="1600" dirty="0">
                  <a:solidFill>
                    <a:srgbClr val="C00000"/>
                  </a:solidFill>
                </a:rPr>
              </a:br>
              <a:r>
                <a:rPr lang="en-US" sz="1600" dirty="0">
                  <a:solidFill>
                    <a:srgbClr val="C00000"/>
                  </a:solidFill>
                </a:rPr>
                <a:t>(2 items,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4255998" y="5432669"/>
              <a:ext cx="1759839" cy="389858"/>
            </a:xfrm>
            <a:prstGeom prst="borderCallout1">
              <a:avLst>
                <a:gd name="adj1" fmla="val 9555"/>
                <a:gd name="adj2" fmla="val 59225"/>
                <a:gd name="adj3" fmla="val -91481"/>
                <a:gd name="adj4" fmla="val 4712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6">
                      <a:lumMod val="50000"/>
                    </a:schemeClr>
                  </a:solidFill>
                </a:rPr>
                <a:t>Vegetables</a:t>
              </a:r>
              <a:br>
                <a:rPr lang="en-US" sz="1600" b="1" dirty="0">
                  <a:solidFill>
                    <a:schemeClr val="accent6">
                      <a:lumMod val="50000"/>
                    </a:schemeClr>
                  </a:solidFill>
                </a:rPr>
              </a:br>
              <a:r>
                <a:rPr lang="en-US" sz="1600" dirty="0">
                  <a:solidFill>
                    <a:schemeClr val="accent6">
                      <a:lumMod val="50000"/>
                    </a:schemeClr>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4340777" y="2982089"/>
              <a:ext cx="2111656" cy="422370"/>
            </a:xfrm>
            <a:prstGeom prst="borderCallout1">
              <a:avLst>
                <a:gd name="adj1" fmla="val 99788"/>
                <a:gd name="adj2" fmla="val 38360"/>
                <a:gd name="adj3" fmla="val 122039"/>
                <a:gd name="adj4" fmla="val 3374"/>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4">
                      <a:lumMod val="50000"/>
                    </a:schemeClr>
                  </a:solidFill>
                </a:rPr>
                <a:t>Legumes, </a:t>
              </a:r>
              <a:r>
                <a:rPr lang="en-US" sz="1600" b="1" dirty="0">
                  <a:solidFill>
                    <a:srgbClr val="604900"/>
                  </a:solidFill>
                </a:rPr>
                <a:t>nuts</a:t>
              </a:r>
              <a:r>
                <a:rPr lang="en-US" sz="1600" b="1" dirty="0">
                  <a:solidFill>
                    <a:schemeClr val="accent4">
                      <a:lumMod val="50000"/>
                    </a:schemeClr>
                  </a:solidFill>
                </a:rPr>
                <a:t> &amp; seeds</a:t>
              </a:r>
            </a:p>
            <a:p>
              <a:pPr>
                <a:lnSpc>
                  <a:spcPct val="70000"/>
                </a:lnSpc>
              </a:pPr>
              <a:r>
                <a:rPr lang="en-US" sz="1600" dirty="0">
                  <a:solidFill>
                    <a:schemeClr val="accent4">
                      <a:lumMod val="50000"/>
                    </a:schemeClr>
                  </a:solidFill>
                </a:rPr>
                <a:t>(1 item,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708432" y="3725918"/>
              <a:ext cx="1704871" cy="446276"/>
            </a:xfrm>
            <a:prstGeom prst="borderCallout1">
              <a:avLst>
                <a:gd name="adj1" fmla="val 668"/>
                <a:gd name="adj2" fmla="val 21448"/>
                <a:gd name="adj3" fmla="val -77142"/>
                <a:gd name="adj4" fmla="val 1307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70000"/>
                </a:lnSpc>
              </a:pPr>
              <a:r>
                <a:rPr lang="en-US" sz="1600" b="1" dirty="0">
                  <a:solidFill>
                    <a:schemeClr val="accent4">
                      <a:lumMod val="75000"/>
                    </a:schemeClr>
                  </a:solidFill>
                </a:rPr>
                <a:t>Oils &amp; fats</a:t>
              </a:r>
              <a:br>
                <a:rPr lang="en-US" sz="1600" b="1" dirty="0">
                  <a:solidFill>
                    <a:schemeClr val="accent4">
                      <a:lumMod val="75000"/>
                    </a:schemeClr>
                  </a:solidFill>
                </a:rPr>
              </a:br>
              <a:r>
                <a:rPr lang="en-US" sz="1600" dirty="0">
                  <a:solidFill>
                    <a:schemeClr val="accent4">
                      <a:lumMod val="75000"/>
                    </a:schemeClr>
                  </a:solidFill>
                </a:rPr>
                <a:t>(1 item,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508849" y="5489095"/>
              <a:ext cx="1759839" cy="316332"/>
            </a:xfrm>
            <a:prstGeom prst="borderCallout1">
              <a:avLst>
                <a:gd name="adj1" fmla="val 2663"/>
                <a:gd name="adj2" fmla="val 51712"/>
                <a:gd name="adj3" fmla="val -93886"/>
                <a:gd name="adj4" fmla="val 7316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7030A0"/>
                  </a:solidFill>
                </a:rPr>
                <a:t>Fruits</a:t>
              </a:r>
              <a:br>
                <a:rPr lang="en-US" sz="1600" dirty="0">
                  <a:solidFill>
                    <a:srgbClr val="7030A0"/>
                  </a:solidFill>
                </a:rPr>
              </a:br>
              <a:r>
                <a:rPr lang="en-US" sz="1600" dirty="0">
                  <a:solidFill>
                    <a:srgbClr val="7030A0"/>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674845" y="2410317"/>
              <a:ext cx="2307850" cy="504536"/>
            </a:xfrm>
            <a:prstGeom prst="borderCallout1">
              <a:avLst>
                <a:gd name="adj1" fmla="val 101641"/>
                <a:gd name="adj2" fmla="val 16768"/>
                <a:gd name="adj3" fmla="val 135973"/>
                <a:gd name="adj4" fmla="val -379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bg2">
                      <a:lumMod val="25000"/>
                    </a:schemeClr>
                  </a:solidFill>
                </a:rPr>
                <a:t>Starchy staples</a:t>
              </a:r>
              <a:br>
                <a:rPr lang="en-US" sz="1600" dirty="0">
                  <a:solidFill>
                    <a:schemeClr val="bg2">
                      <a:lumMod val="25000"/>
                    </a:schemeClr>
                  </a:solidFill>
                </a:rPr>
              </a:br>
              <a:r>
                <a:rPr lang="en-US" sz="1600" dirty="0">
                  <a:solidFill>
                    <a:schemeClr val="bg2">
                      <a:lumMod val="25000"/>
                    </a:schemeClr>
                  </a:solidFill>
                </a:rPr>
                <a:t>(2 items, 580 kcal each)</a:t>
              </a:r>
            </a:p>
          </p:txBody>
        </p:sp>
      </p:grpSp>
      <p:grpSp>
        <p:nvGrpSpPr>
          <p:cNvPr id="108" name="Group 107">
            <a:extLst>
              <a:ext uri="{FF2B5EF4-FFF2-40B4-BE49-F238E27FC236}">
                <a16:creationId xmlns:a16="http://schemas.microsoft.com/office/drawing/2014/main" id="{09680A8B-7EEE-28EA-0684-FB91A67242BE}"/>
              </a:ext>
            </a:extLst>
          </p:cNvPr>
          <p:cNvGrpSpPr/>
          <p:nvPr/>
        </p:nvGrpSpPr>
        <p:grpSpPr>
          <a:xfrm>
            <a:off x="1791375" y="2935308"/>
            <a:ext cx="3248671" cy="2452683"/>
            <a:chOff x="1791375" y="2935308"/>
            <a:chExt cx="3248671" cy="2452683"/>
          </a:xfrm>
        </p:grpSpPr>
        <p:sp>
          <p:nvSpPr>
            <p:cNvPr id="85" name="TextBox 84">
              <a:extLst>
                <a:ext uri="{FF2B5EF4-FFF2-40B4-BE49-F238E27FC236}">
                  <a16:creationId xmlns:a16="http://schemas.microsoft.com/office/drawing/2014/main" id="{FACC793A-9E98-8DEF-86A5-5868812C1EF6}"/>
                </a:ext>
              </a:extLst>
            </p:cNvPr>
            <p:cNvSpPr txBox="1"/>
            <p:nvPr/>
          </p:nvSpPr>
          <p:spPr>
            <a:xfrm>
              <a:off x="1791375" y="3364825"/>
              <a:ext cx="1423536" cy="705258"/>
            </a:xfrm>
            <a:prstGeom prst="rect">
              <a:avLst/>
            </a:prstGeom>
            <a:noFill/>
          </p:spPr>
          <p:txBody>
            <a:bodyPr wrap="square">
              <a:spAutoFit/>
            </a:bodyPr>
            <a:lstStyle/>
            <a:p>
              <a:pPr>
                <a:lnSpc>
                  <a:spcPct val="70000"/>
                </a:lnSpc>
              </a:pPr>
              <a:r>
                <a:rPr lang="en-US" sz="1400" b="1" dirty="0"/>
                <a:t>Buffalo milk, </a:t>
              </a:r>
              <a:br>
                <a:rPr lang="en-US" sz="1400" b="1" dirty="0"/>
              </a:br>
              <a:r>
                <a:rPr lang="en-US" sz="1400" b="1" dirty="0"/>
                <a:t>live chicken</a:t>
              </a:r>
              <a:br>
                <a:rPr lang="en-US" sz="1400" b="1" dirty="0"/>
              </a:br>
              <a:r>
                <a:rPr lang="en-US" sz="1400" b="1" i="1" dirty="0">
                  <a:solidFill>
                    <a:schemeClr val="tx1">
                      <a:lumMod val="65000"/>
                      <a:lumOff val="35000"/>
                    </a:schemeClr>
                  </a:solidFill>
                </a:rPr>
                <a:t>(29% of cost)</a:t>
              </a:r>
            </a:p>
            <a:p>
              <a:pPr>
                <a:lnSpc>
                  <a:spcPct val="70000"/>
                </a:lnSpc>
              </a:pPr>
              <a:endParaRPr lang="en-US" sz="1400" dirty="0"/>
            </a:p>
          </p:txBody>
        </p:sp>
        <p:sp>
          <p:nvSpPr>
            <p:cNvPr id="86" name="TextBox 85">
              <a:extLst>
                <a:ext uri="{FF2B5EF4-FFF2-40B4-BE49-F238E27FC236}">
                  <a16:creationId xmlns:a16="http://schemas.microsoft.com/office/drawing/2014/main" id="{8E675A16-796D-660B-0655-BD1322106A99}"/>
                </a:ext>
              </a:extLst>
            </p:cNvPr>
            <p:cNvSpPr txBox="1"/>
            <p:nvPr/>
          </p:nvSpPr>
          <p:spPr>
            <a:xfrm>
              <a:off x="3022853" y="2935308"/>
              <a:ext cx="1234071" cy="554447"/>
            </a:xfrm>
            <a:prstGeom prst="rect">
              <a:avLst/>
            </a:prstGeom>
            <a:noFill/>
          </p:spPr>
          <p:txBody>
            <a:bodyPr wrap="square">
              <a:spAutoFit/>
            </a:bodyPr>
            <a:lstStyle/>
            <a:p>
              <a:pPr>
                <a:lnSpc>
                  <a:spcPct val="70000"/>
                </a:lnSpc>
              </a:pPr>
              <a:r>
                <a:rPr lang="en-US" sz="1400" b="1" dirty="0"/>
                <a:t>Wheat flour, maize</a:t>
              </a:r>
              <a:br>
                <a:rPr lang="en-US" sz="1400" b="1" dirty="0"/>
              </a:br>
              <a:r>
                <a:rPr lang="en-US" sz="1400" b="1" i="1" dirty="0">
                  <a:solidFill>
                    <a:schemeClr val="bg2">
                      <a:lumMod val="25000"/>
                    </a:schemeClr>
                  </a:solidFill>
                </a:rPr>
                <a:t>(12% of cost)</a:t>
              </a:r>
              <a:endParaRPr lang="en-US" sz="1400" i="1" dirty="0">
                <a:solidFill>
                  <a:schemeClr val="bg2">
                    <a:lumMod val="25000"/>
                  </a:schemeClr>
                </a:solidFill>
              </a:endParaRPr>
            </a:p>
          </p:txBody>
        </p:sp>
        <p:sp>
          <p:nvSpPr>
            <p:cNvPr id="87" name="TextBox 86">
              <a:extLst>
                <a:ext uri="{FF2B5EF4-FFF2-40B4-BE49-F238E27FC236}">
                  <a16:creationId xmlns:a16="http://schemas.microsoft.com/office/drawing/2014/main" id="{B4C0EF1E-6F5B-D9B8-D480-54B01A822E0C}"/>
                </a:ext>
              </a:extLst>
            </p:cNvPr>
            <p:cNvSpPr txBox="1"/>
            <p:nvPr/>
          </p:nvSpPr>
          <p:spPr>
            <a:xfrm>
              <a:off x="3639889" y="3614947"/>
              <a:ext cx="1400157" cy="403637"/>
            </a:xfrm>
            <a:prstGeom prst="rect">
              <a:avLst/>
            </a:prstGeom>
            <a:noFill/>
          </p:spPr>
          <p:txBody>
            <a:bodyPr wrap="square">
              <a:spAutoFit/>
            </a:bodyPr>
            <a:lstStyle/>
            <a:p>
              <a:pPr>
                <a:lnSpc>
                  <a:spcPct val="70000"/>
                </a:lnSpc>
              </a:pPr>
              <a:r>
                <a:rPr lang="en-US" sz="1400" b="1" dirty="0"/>
                <a:t>Red lentils </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88" name="TextBox 87">
              <a:extLst>
                <a:ext uri="{FF2B5EF4-FFF2-40B4-BE49-F238E27FC236}">
                  <a16:creationId xmlns:a16="http://schemas.microsoft.com/office/drawing/2014/main" id="{0063BD4E-D519-50D2-4635-83ED8D021C2C}"/>
                </a:ext>
              </a:extLst>
            </p:cNvPr>
            <p:cNvSpPr txBox="1"/>
            <p:nvPr/>
          </p:nvSpPr>
          <p:spPr>
            <a:xfrm>
              <a:off x="3788796" y="4086240"/>
              <a:ext cx="1226830" cy="403637"/>
            </a:xfrm>
            <a:prstGeom prst="rect">
              <a:avLst/>
            </a:prstGeom>
            <a:noFill/>
          </p:spPr>
          <p:txBody>
            <a:bodyPr wrap="square">
              <a:spAutoFit/>
            </a:bodyPr>
            <a:lstStyle/>
            <a:p>
              <a:pPr>
                <a:lnSpc>
                  <a:spcPct val="70000"/>
                </a:lnSpc>
              </a:pPr>
              <a:r>
                <a:rPr lang="en-US" sz="1400" b="1" dirty="0"/>
                <a:t>Vegetable oil </a:t>
              </a:r>
              <a:br>
                <a:rPr lang="en-US" sz="1400" b="1" dirty="0"/>
              </a:br>
              <a:r>
                <a:rPr lang="en-US" sz="1400" b="1" i="1" dirty="0">
                  <a:solidFill>
                    <a:schemeClr val="tx1">
                      <a:lumMod val="65000"/>
                      <a:lumOff val="35000"/>
                    </a:schemeClr>
                  </a:solidFill>
                </a:rPr>
                <a:t>(5% of cost)</a:t>
              </a:r>
              <a:endParaRPr lang="en-US" sz="1400" i="1" dirty="0">
                <a:solidFill>
                  <a:schemeClr val="tx1">
                    <a:lumMod val="65000"/>
                    <a:lumOff val="35000"/>
                  </a:schemeClr>
                </a:solidFill>
              </a:endParaRPr>
            </a:p>
          </p:txBody>
        </p:sp>
        <p:sp>
          <p:nvSpPr>
            <p:cNvPr id="89" name="TextBox 88">
              <a:extLst>
                <a:ext uri="{FF2B5EF4-FFF2-40B4-BE49-F238E27FC236}">
                  <a16:creationId xmlns:a16="http://schemas.microsoft.com/office/drawing/2014/main" id="{61B2D033-EAA6-A6AD-EDE3-E7A80F2D1421}"/>
                </a:ext>
              </a:extLst>
            </p:cNvPr>
            <p:cNvSpPr txBox="1"/>
            <p:nvPr/>
          </p:nvSpPr>
          <p:spPr>
            <a:xfrm>
              <a:off x="3359219" y="4682733"/>
              <a:ext cx="1226830" cy="705258"/>
            </a:xfrm>
            <a:prstGeom prst="rect">
              <a:avLst/>
            </a:prstGeom>
            <a:noFill/>
          </p:spPr>
          <p:txBody>
            <a:bodyPr wrap="square">
              <a:spAutoFit/>
            </a:bodyPr>
            <a:lstStyle/>
            <a:p>
              <a:pPr>
                <a:lnSpc>
                  <a:spcPct val="70000"/>
                </a:lnSpc>
              </a:pPr>
              <a:r>
                <a:rPr lang="en-US" sz="1400" b="1" dirty="0"/>
                <a:t>Onions, carrots,</a:t>
              </a:r>
              <a:br>
                <a:rPr lang="en-US" sz="1400" b="1" dirty="0"/>
              </a:br>
              <a:r>
                <a:rPr lang="en-US" sz="1400" b="1" dirty="0"/>
                <a:t>water spinach</a:t>
              </a:r>
              <a:br>
                <a:rPr lang="en-US" sz="1400" b="1" dirty="0"/>
              </a:br>
              <a:r>
                <a:rPr lang="en-US" sz="1400" b="1" i="1" dirty="0">
                  <a:solidFill>
                    <a:schemeClr val="bg2">
                      <a:lumMod val="25000"/>
                    </a:schemeClr>
                  </a:solidFill>
                </a:rPr>
                <a:t>(18% of cost)</a:t>
              </a:r>
              <a:endParaRPr lang="en-US" sz="1400" i="1" dirty="0">
                <a:solidFill>
                  <a:schemeClr val="bg2">
                    <a:lumMod val="25000"/>
                  </a:schemeClr>
                </a:solidFill>
              </a:endParaRPr>
            </a:p>
          </p:txBody>
        </p:sp>
        <p:sp>
          <p:nvSpPr>
            <p:cNvPr id="90" name="TextBox 89">
              <a:extLst>
                <a:ext uri="{FF2B5EF4-FFF2-40B4-BE49-F238E27FC236}">
                  <a16:creationId xmlns:a16="http://schemas.microsoft.com/office/drawing/2014/main" id="{612C072A-09B8-7CB9-D908-422B11DC3BF1}"/>
                </a:ext>
              </a:extLst>
            </p:cNvPr>
            <p:cNvSpPr txBox="1"/>
            <p:nvPr/>
          </p:nvSpPr>
          <p:spPr>
            <a:xfrm>
              <a:off x="1914945" y="4779772"/>
              <a:ext cx="1329388" cy="554447"/>
            </a:xfrm>
            <a:prstGeom prst="rect">
              <a:avLst/>
            </a:prstGeom>
            <a:noFill/>
          </p:spPr>
          <p:txBody>
            <a:bodyPr wrap="square">
              <a:spAutoFit/>
            </a:bodyPr>
            <a:lstStyle/>
            <a:p>
              <a:pPr>
                <a:lnSpc>
                  <a:spcPct val="70000"/>
                </a:lnSpc>
              </a:pPr>
              <a:r>
                <a:rPr lang="en-US" sz="1400" b="1" dirty="0"/>
                <a:t>Bananas, coconut</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91" name="TextBox 90">
              <a:extLst>
                <a:ext uri="{FF2B5EF4-FFF2-40B4-BE49-F238E27FC236}">
                  <a16:creationId xmlns:a16="http://schemas.microsoft.com/office/drawing/2014/main" id="{4BF954AD-3659-C032-320E-47C731F4E238}"/>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$3.41</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103" name="TextBox 102">
            <a:extLst>
              <a:ext uri="{FF2B5EF4-FFF2-40B4-BE49-F238E27FC236}">
                <a16:creationId xmlns:a16="http://schemas.microsoft.com/office/drawing/2014/main" id="{414FF98A-9360-907D-BBCF-58E020285829}"/>
              </a:ext>
            </a:extLst>
          </p:cNvPr>
          <p:cNvSpPr txBox="1"/>
          <p:nvPr/>
        </p:nvSpPr>
        <p:spPr>
          <a:xfrm>
            <a:off x="2482251" y="2132031"/>
            <a:ext cx="1269140" cy="367473"/>
          </a:xfrm>
          <a:prstGeom prst="rect">
            <a:avLst/>
          </a:prstGeom>
          <a:noFill/>
        </p:spPr>
        <p:txBody>
          <a:bodyPr wrap="square">
            <a:spAutoFit/>
          </a:bodyPr>
          <a:lstStyle/>
          <a:p>
            <a:pPr>
              <a:lnSpc>
                <a:spcPct val="70000"/>
              </a:lnSpc>
            </a:pPr>
            <a:r>
              <a:rPr lang="en-US" sz="2400" b="1" dirty="0"/>
              <a:t>Pakistan</a:t>
            </a:r>
            <a:endParaRPr lang="en-US" sz="2400" dirty="0"/>
          </a:p>
        </p:txBody>
      </p:sp>
      <p:sp>
        <p:nvSpPr>
          <p:cNvPr id="110" name="Text Box 4">
            <a:extLst>
              <a:ext uri="{FF2B5EF4-FFF2-40B4-BE49-F238E27FC236}">
                <a16:creationId xmlns:a16="http://schemas.microsoft.com/office/drawing/2014/main" id="{25EB07C1-9612-497B-81AA-7BFE087FFC80}"/>
              </a:ext>
            </a:extLst>
          </p:cNvPr>
          <p:cNvSpPr txBox="1">
            <a:spLocks noChangeArrowheads="1"/>
          </p:cNvSpPr>
          <p:nvPr/>
        </p:nvSpPr>
        <p:spPr bwMode="auto">
          <a:xfrm>
            <a:off x="9205939" y="2155295"/>
            <a:ext cx="2591878"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Items selected reflect local availability and price, delivering the same balance across food groups in all settings</a:t>
            </a:r>
          </a:p>
        </p:txBody>
      </p:sp>
      <p:sp>
        <p:nvSpPr>
          <p:cNvPr id="111" name="Text Box 4">
            <a:extLst>
              <a:ext uri="{FF2B5EF4-FFF2-40B4-BE49-F238E27FC236}">
                <a16:creationId xmlns:a16="http://schemas.microsoft.com/office/drawing/2014/main" id="{2D99385D-EC06-412C-59D7-048BA6BCA2B9}"/>
              </a:ext>
            </a:extLst>
          </p:cNvPr>
          <p:cNvSpPr txBox="1">
            <a:spLocks noChangeArrowheads="1"/>
          </p:cNvSpPr>
          <p:nvPr/>
        </p:nvSpPr>
        <p:spPr bwMode="auto">
          <a:xfrm>
            <a:off x="9839923" y="4752078"/>
            <a:ext cx="2294060" cy="130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Benchmark costs shown here are for based on national average item availability and price reported for 2017, converted to US dollars at purchasing-power parity exchange rates</a:t>
            </a:r>
          </a:p>
        </p:txBody>
      </p:sp>
      <p:sp>
        <p:nvSpPr>
          <p:cNvPr id="112" name="Text Box 4">
            <a:extLst>
              <a:ext uri="{FF2B5EF4-FFF2-40B4-BE49-F238E27FC236}">
                <a16:creationId xmlns:a16="http://schemas.microsoft.com/office/drawing/2014/main" id="{D8D8EAA5-5323-2DAB-D792-D3D997101038}"/>
              </a:ext>
            </a:extLst>
          </p:cNvPr>
          <p:cNvSpPr txBox="1">
            <a:spLocks noChangeArrowheads="1"/>
          </p:cNvSpPr>
          <p:nvPr/>
        </p:nvSpPr>
        <p:spPr bwMode="auto">
          <a:xfrm>
            <a:off x="10025011" y="2945476"/>
            <a:ext cx="2166989" cy="164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All items shown are widely consumed in each country, but in very different quantities from these benchmark diets; </a:t>
            </a:r>
            <a:br>
              <a:rPr lang="en-US" altLang="en-US" sz="1400" i="1" dirty="0">
                <a:solidFill>
                  <a:schemeClr val="accent1">
                    <a:lumMod val="50000"/>
                  </a:schemeClr>
                </a:solidFill>
              </a:rPr>
            </a:br>
            <a:r>
              <a:rPr lang="en-US" altLang="en-US" sz="1400" i="1" dirty="0">
                <a:solidFill>
                  <a:schemeClr val="accent1">
                    <a:lumMod val="50000"/>
                  </a:schemeClr>
                </a:solidFill>
              </a:rPr>
              <a:t>in these countries actual diets are mostly starchy staples which results in undernutrition</a:t>
            </a:r>
          </a:p>
        </p:txBody>
      </p:sp>
      <p:sp>
        <p:nvSpPr>
          <p:cNvPr id="114" name="Text Box 4">
            <a:extLst>
              <a:ext uri="{FF2B5EF4-FFF2-40B4-BE49-F238E27FC236}">
                <a16:creationId xmlns:a16="http://schemas.microsoft.com/office/drawing/2014/main" id="{A558FA1D-F310-DF00-91EA-1035595803BF}"/>
              </a:ext>
            </a:extLst>
          </p:cNvPr>
          <p:cNvSpPr txBox="1">
            <a:spLocks noChangeArrowheads="1"/>
          </p:cNvSpPr>
          <p:nvPr/>
        </p:nvSpPr>
        <p:spPr bwMode="auto">
          <a:xfrm>
            <a:off x="58951" y="3081071"/>
            <a:ext cx="1732424"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Areas show share of cost needed to </a:t>
            </a:r>
            <a:br>
              <a:rPr lang="en-US" altLang="en-US" sz="1400" i="1" dirty="0">
                <a:solidFill>
                  <a:schemeClr val="accent1">
                    <a:lumMod val="50000"/>
                  </a:schemeClr>
                </a:solidFill>
              </a:rPr>
            </a:br>
            <a:r>
              <a:rPr lang="en-US" altLang="en-US" sz="1400" i="1" dirty="0">
                <a:solidFill>
                  <a:schemeClr val="accent1">
                    <a:lumMod val="50000"/>
                  </a:schemeClr>
                </a:solidFill>
              </a:rPr>
              <a:t>meet HDB targets</a:t>
            </a: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subTnLst>
                                    <p:animClr clrSpc="rgb" dir="cw">
                                      <p:cBhvr override="childStyle">
                                        <p:cTn dur="1" fill="hold" display="0" masterRel="nextClick" afterEffect="1"/>
                                        <p:tgtEl>
                                          <p:spTgt spid="114"/>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subTnLst>
                                    <p:animClr clrSpc="rgb" dir="cw">
                                      <p:cBhvr override="childStyle">
                                        <p:cTn dur="1" fill="hold" display="0" masterRel="nextClick" afterEffect="1"/>
                                        <p:tgtEl>
                                          <p:spTgt spid="110"/>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
                                        </p:tgtEl>
                                        <p:attrNameLst>
                                          <p:attrName>style.visibility</p:attrName>
                                        </p:attrNameLst>
                                      </p:cBhvr>
                                      <p:to>
                                        <p:strVal val="visible"/>
                                      </p:to>
                                    </p:set>
                                  </p:childTnLst>
                                  <p:subTnLst>
                                    <p:animClr clrSpc="rgb" dir="cw">
                                      <p:cBhvr override="childStyle">
                                        <p:cTn dur="1" fill="hold" display="0" masterRel="nextClick" afterEffect="1"/>
                                        <p:tgtEl>
                                          <p:spTgt spid="112"/>
                                        </p:tgtEl>
                                        <p:attrNameLst>
                                          <p:attrName>ppt_c</p:attrName>
                                        </p:attrNameLst>
                                      </p:cBhvr>
                                      <p:to>
                                        <a:srgbClr val="C0C0C0"/>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03" grpId="0"/>
      <p:bldP spid="110" grpId="0"/>
      <p:bldP spid="111" grpId="0"/>
      <p:bldP spid="112" grpId="0"/>
      <p:bldP spid="1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FFB21D3-44D8-71E6-C7B9-D4F7EEA05EEF}"/>
              </a:ext>
            </a:extLst>
          </p:cNvPr>
          <p:cNvGrpSpPr/>
          <p:nvPr/>
        </p:nvGrpSpPr>
        <p:grpSpPr>
          <a:xfrm>
            <a:off x="994783" y="2189372"/>
            <a:ext cx="4714412" cy="3887400"/>
            <a:chOff x="994783" y="2189372"/>
            <a:chExt cx="4714412" cy="3887400"/>
          </a:xfrm>
        </p:grpSpPr>
        <p:pic>
          <p:nvPicPr>
            <p:cNvPr id="33" name="Graphic 32">
              <a:extLst>
                <a:ext uri="{FF2B5EF4-FFF2-40B4-BE49-F238E27FC236}">
                  <a16:creationId xmlns:a16="http://schemas.microsoft.com/office/drawing/2014/main" id="{F6D45D70-6704-0490-8A73-52547253AE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783" y="2545854"/>
              <a:ext cx="4138613" cy="3530918"/>
            </a:xfrm>
            <a:prstGeom prst="rect">
              <a:avLst/>
            </a:prstGeom>
          </p:spPr>
        </p:pic>
        <p:sp>
          <p:nvSpPr>
            <p:cNvPr id="105" name="TextBox 104">
              <a:extLst>
                <a:ext uri="{FF2B5EF4-FFF2-40B4-BE49-F238E27FC236}">
                  <a16:creationId xmlns:a16="http://schemas.microsoft.com/office/drawing/2014/main" id="{61764383-2C1B-EC27-7BEF-DA3C0700920A}"/>
                </a:ext>
              </a:extLst>
            </p:cNvPr>
            <p:cNvSpPr txBox="1"/>
            <p:nvPr/>
          </p:nvSpPr>
          <p:spPr>
            <a:xfrm>
              <a:off x="2688272" y="2189372"/>
              <a:ext cx="951616" cy="367473"/>
            </a:xfrm>
            <a:prstGeom prst="rect">
              <a:avLst/>
            </a:prstGeom>
            <a:noFill/>
          </p:spPr>
          <p:txBody>
            <a:bodyPr wrap="square">
              <a:spAutoFit/>
            </a:bodyPr>
            <a:lstStyle/>
            <a:p>
              <a:pPr>
                <a:lnSpc>
                  <a:spcPct val="70000"/>
                </a:lnSpc>
              </a:pPr>
              <a:r>
                <a:rPr lang="en-US" sz="2400" b="1" dirty="0"/>
                <a:t>Italy</a:t>
              </a:r>
              <a:endParaRPr lang="en-US" sz="2400" dirty="0"/>
            </a:p>
          </p:txBody>
        </p:sp>
        <p:sp>
          <p:nvSpPr>
            <p:cNvPr id="19" name="TextBox 18">
              <a:extLst>
                <a:ext uri="{FF2B5EF4-FFF2-40B4-BE49-F238E27FC236}">
                  <a16:creationId xmlns:a16="http://schemas.microsoft.com/office/drawing/2014/main" id="{C035C17E-1700-1491-7AE6-81BFD5EE0BD3}"/>
                </a:ext>
              </a:extLst>
            </p:cNvPr>
            <p:cNvSpPr txBox="1"/>
            <p:nvPr/>
          </p:nvSpPr>
          <p:spPr>
            <a:xfrm>
              <a:off x="1731854" y="3353307"/>
              <a:ext cx="1423536" cy="705258"/>
            </a:xfrm>
            <a:prstGeom prst="rect">
              <a:avLst/>
            </a:prstGeom>
            <a:noFill/>
          </p:spPr>
          <p:txBody>
            <a:bodyPr wrap="square">
              <a:spAutoFit/>
            </a:bodyPr>
            <a:lstStyle/>
            <a:p>
              <a:pPr>
                <a:lnSpc>
                  <a:spcPct val="70000"/>
                </a:lnSpc>
              </a:pPr>
              <a:r>
                <a:rPr lang="en-US" sz="1400" b="1" dirty="0"/>
                <a:t>Boxed UHT milk,</a:t>
              </a:r>
              <a:br>
                <a:rPr lang="en-US" sz="1400" b="1" dirty="0"/>
              </a:br>
              <a:r>
                <a:rPr lang="en-US" sz="1400" b="1" dirty="0"/>
                <a:t>frozen chicken</a:t>
              </a:r>
              <a:br>
                <a:rPr lang="en-US" sz="1400" b="1" dirty="0"/>
              </a:br>
              <a:r>
                <a:rPr lang="en-US" sz="1400" b="1" i="1" dirty="0">
                  <a:solidFill>
                    <a:schemeClr val="tx1">
                      <a:lumMod val="65000"/>
                      <a:lumOff val="35000"/>
                    </a:schemeClr>
                  </a:solidFill>
                </a:rPr>
                <a:t>(25% of cost)</a:t>
              </a:r>
            </a:p>
            <a:p>
              <a:pPr>
                <a:lnSpc>
                  <a:spcPct val="70000"/>
                </a:lnSpc>
              </a:pPr>
              <a:endParaRPr lang="en-US" sz="1400" dirty="0"/>
            </a:p>
          </p:txBody>
        </p:sp>
        <p:sp>
          <p:nvSpPr>
            <p:cNvPr id="20" name="TextBox 19">
              <a:extLst>
                <a:ext uri="{FF2B5EF4-FFF2-40B4-BE49-F238E27FC236}">
                  <a16:creationId xmlns:a16="http://schemas.microsoft.com/office/drawing/2014/main" id="{21C66A8A-B8AC-3AF8-A323-C07BD8A2B894}"/>
                </a:ext>
              </a:extLst>
            </p:cNvPr>
            <p:cNvSpPr txBox="1"/>
            <p:nvPr/>
          </p:nvSpPr>
          <p:spPr>
            <a:xfrm>
              <a:off x="3141775" y="2556845"/>
              <a:ext cx="1615051" cy="403637"/>
            </a:xfrm>
            <a:prstGeom prst="rect">
              <a:avLst/>
            </a:prstGeom>
            <a:noFill/>
          </p:spPr>
          <p:txBody>
            <a:bodyPr wrap="square">
              <a:spAutoFit/>
            </a:bodyPr>
            <a:lstStyle/>
            <a:p>
              <a:pPr>
                <a:lnSpc>
                  <a:spcPct val="70000"/>
                </a:lnSpc>
              </a:pPr>
              <a:r>
                <a:rPr lang="en-US" sz="1400" b="1" dirty="0"/>
                <a:t>Wheat flour, pasta</a:t>
              </a:r>
              <a:br>
                <a:rPr lang="en-US" sz="1400" b="1" dirty="0"/>
              </a:br>
              <a:r>
                <a:rPr lang="en-US" sz="1400" b="1" i="1" dirty="0">
                  <a:solidFill>
                    <a:schemeClr val="bg2">
                      <a:lumMod val="25000"/>
                    </a:schemeClr>
                  </a:solidFill>
                </a:rPr>
                <a:t>(7% of cost)</a:t>
              </a:r>
              <a:endParaRPr lang="en-US" sz="1400" i="1" dirty="0">
                <a:solidFill>
                  <a:schemeClr val="bg2">
                    <a:lumMod val="25000"/>
                  </a:schemeClr>
                </a:solidFill>
              </a:endParaRPr>
            </a:p>
          </p:txBody>
        </p:sp>
        <p:sp>
          <p:nvSpPr>
            <p:cNvPr id="21" name="TextBox 20">
              <a:extLst>
                <a:ext uri="{FF2B5EF4-FFF2-40B4-BE49-F238E27FC236}">
                  <a16:creationId xmlns:a16="http://schemas.microsoft.com/office/drawing/2014/main" id="{748AA310-2717-0FB9-50C1-DBA291A88EAD}"/>
                </a:ext>
              </a:extLst>
            </p:cNvPr>
            <p:cNvSpPr txBox="1"/>
            <p:nvPr/>
          </p:nvSpPr>
          <p:spPr>
            <a:xfrm>
              <a:off x="3969688" y="2947223"/>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22" name="TextBox 21">
              <a:extLst>
                <a:ext uri="{FF2B5EF4-FFF2-40B4-BE49-F238E27FC236}">
                  <a16:creationId xmlns:a16="http://schemas.microsoft.com/office/drawing/2014/main" id="{7A98039C-1547-5605-B65C-E0BC20F42BEC}"/>
                </a:ext>
              </a:extLst>
            </p:cNvPr>
            <p:cNvSpPr txBox="1"/>
            <p:nvPr/>
          </p:nvSpPr>
          <p:spPr>
            <a:xfrm>
              <a:off x="4382891" y="3459342"/>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(2% of cost)</a:t>
              </a:r>
              <a:endParaRPr lang="en-US" sz="1400" i="1" dirty="0">
                <a:solidFill>
                  <a:schemeClr val="tx1">
                    <a:lumMod val="65000"/>
                    <a:lumOff val="35000"/>
                  </a:schemeClr>
                </a:solidFill>
              </a:endParaRPr>
            </a:p>
          </p:txBody>
        </p:sp>
        <p:sp>
          <p:nvSpPr>
            <p:cNvPr id="23" name="TextBox 22">
              <a:extLst>
                <a:ext uri="{FF2B5EF4-FFF2-40B4-BE49-F238E27FC236}">
                  <a16:creationId xmlns:a16="http://schemas.microsoft.com/office/drawing/2014/main" id="{27CAD11B-EBC6-0D3E-0FC8-F090E048F76F}"/>
                </a:ext>
              </a:extLst>
            </p:cNvPr>
            <p:cNvSpPr txBox="1"/>
            <p:nvPr/>
          </p:nvSpPr>
          <p:spPr>
            <a:xfrm>
              <a:off x="3639887" y="4238789"/>
              <a:ext cx="1226830"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onions,</a:t>
              </a:r>
              <a:br>
                <a:rPr lang="en-US" sz="1400" b="1" dirty="0"/>
              </a:br>
              <a:r>
                <a:rPr lang="en-US" sz="1400" b="1" dirty="0"/>
                <a:t>cabbage</a:t>
              </a:r>
              <a:br>
                <a:rPr lang="en-US" sz="1400" b="1" dirty="0"/>
              </a:br>
              <a:r>
                <a:rPr lang="en-US" sz="1400" b="1" i="1" dirty="0">
                  <a:solidFill>
                    <a:schemeClr val="bg2">
                      <a:lumMod val="25000"/>
                    </a:schemeClr>
                  </a:solidFill>
                </a:rPr>
                <a:t>(30% of cost)</a:t>
              </a:r>
              <a:endParaRPr lang="en-US" sz="1400" i="1" dirty="0">
                <a:solidFill>
                  <a:schemeClr val="bg2">
                    <a:lumMod val="25000"/>
                  </a:schemeClr>
                </a:solidFill>
              </a:endParaRPr>
            </a:p>
          </p:txBody>
        </p:sp>
        <p:sp>
          <p:nvSpPr>
            <p:cNvPr id="24" name="TextBox 23">
              <a:extLst>
                <a:ext uri="{FF2B5EF4-FFF2-40B4-BE49-F238E27FC236}">
                  <a16:creationId xmlns:a16="http://schemas.microsoft.com/office/drawing/2014/main" id="{6F41504A-A7F2-44BD-E0E2-D4F31C439378}"/>
                </a:ext>
              </a:extLst>
            </p:cNvPr>
            <p:cNvSpPr txBox="1"/>
            <p:nvPr/>
          </p:nvSpPr>
          <p:spPr>
            <a:xfrm>
              <a:off x="1914945" y="477977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41" name="TextBox 40">
              <a:extLst>
                <a:ext uri="{FF2B5EF4-FFF2-40B4-BE49-F238E27FC236}">
                  <a16:creationId xmlns:a16="http://schemas.microsoft.com/office/drawing/2014/main" id="{6C2C4E1C-98FD-A2DE-1164-A6AD71071B65}"/>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$2.89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grpSp>
        <p:nvGrpSpPr>
          <p:cNvPr id="44" name="Group 43">
            <a:extLst>
              <a:ext uri="{FF2B5EF4-FFF2-40B4-BE49-F238E27FC236}">
                <a16:creationId xmlns:a16="http://schemas.microsoft.com/office/drawing/2014/main" id="{8F7AE26C-B996-FA01-2445-670E6FC5E762}"/>
              </a:ext>
            </a:extLst>
          </p:cNvPr>
          <p:cNvGrpSpPr/>
          <p:nvPr/>
        </p:nvGrpSpPr>
        <p:grpSpPr>
          <a:xfrm>
            <a:off x="6130295" y="2252701"/>
            <a:ext cx="4788253" cy="3823239"/>
            <a:chOff x="6482807" y="2174493"/>
            <a:chExt cx="4788253" cy="3823239"/>
          </a:xfrm>
        </p:grpSpPr>
        <p:pic>
          <p:nvPicPr>
            <p:cNvPr id="35" name="Graphic 34">
              <a:extLst>
                <a:ext uri="{FF2B5EF4-FFF2-40B4-BE49-F238E27FC236}">
                  <a16:creationId xmlns:a16="http://schemas.microsoft.com/office/drawing/2014/main" id="{5C37954B-7E29-D9C5-945A-0FC96BA564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2807" y="2477292"/>
              <a:ext cx="4138613" cy="3520440"/>
            </a:xfrm>
            <a:prstGeom prst="rect">
              <a:avLst/>
            </a:prstGeom>
          </p:spPr>
        </p:pic>
        <p:sp>
          <p:nvSpPr>
            <p:cNvPr id="106" name="TextBox 105">
              <a:extLst>
                <a:ext uri="{FF2B5EF4-FFF2-40B4-BE49-F238E27FC236}">
                  <a16:creationId xmlns:a16="http://schemas.microsoft.com/office/drawing/2014/main" id="{3271C41C-89CB-9CFF-13D7-FAD95D542906}"/>
                </a:ext>
              </a:extLst>
            </p:cNvPr>
            <p:cNvSpPr txBox="1"/>
            <p:nvPr/>
          </p:nvSpPr>
          <p:spPr>
            <a:xfrm>
              <a:off x="7595149" y="2174493"/>
              <a:ext cx="1901587" cy="367473"/>
            </a:xfrm>
            <a:prstGeom prst="rect">
              <a:avLst/>
            </a:prstGeom>
            <a:noFill/>
          </p:spPr>
          <p:txBody>
            <a:bodyPr wrap="square">
              <a:spAutoFit/>
            </a:bodyPr>
            <a:lstStyle/>
            <a:p>
              <a:pPr>
                <a:lnSpc>
                  <a:spcPct val="70000"/>
                </a:lnSpc>
              </a:pPr>
              <a:r>
                <a:rPr lang="en-US" sz="2400" b="1" dirty="0"/>
                <a:t>United States</a:t>
              </a:r>
              <a:endParaRPr lang="en-US" sz="2400" dirty="0"/>
            </a:p>
          </p:txBody>
        </p:sp>
        <p:sp>
          <p:nvSpPr>
            <p:cNvPr id="32" name="TextBox 31">
              <a:extLst>
                <a:ext uri="{FF2B5EF4-FFF2-40B4-BE49-F238E27FC236}">
                  <a16:creationId xmlns:a16="http://schemas.microsoft.com/office/drawing/2014/main" id="{3166FED5-96DB-2C66-A718-4E4832DD6333}"/>
                </a:ext>
              </a:extLst>
            </p:cNvPr>
            <p:cNvSpPr txBox="1"/>
            <p:nvPr/>
          </p:nvSpPr>
          <p:spPr>
            <a:xfrm>
              <a:off x="7383149" y="3020910"/>
              <a:ext cx="1423536" cy="705258"/>
            </a:xfrm>
            <a:prstGeom prst="rect">
              <a:avLst/>
            </a:prstGeom>
            <a:noFill/>
          </p:spPr>
          <p:txBody>
            <a:bodyPr wrap="square">
              <a:spAutoFit/>
            </a:bodyPr>
            <a:lstStyle/>
            <a:p>
              <a:pPr>
                <a:lnSpc>
                  <a:spcPct val="70000"/>
                </a:lnSpc>
              </a:pPr>
              <a:r>
                <a:rPr lang="en-US" sz="1400" b="1" dirty="0"/>
                <a:t>Whole milk,</a:t>
              </a:r>
              <a:br>
                <a:rPr lang="en-US" sz="1400" b="1" dirty="0"/>
              </a:br>
              <a:r>
                <a:rPr lang="en-US" sz="1400" b="1" dirty="0"/>
                <a:t>semisoft cheese</a:t>
              </a:r>
              <a:br>
                <a:rPr lang="en-US" sz="1400" b="1" dirty="0"/>
              </a:br>
              <a:r>
                <a:rPr lang="en-US" sz="1400" b="1" i="1" dirty="0">
                  <a:solidFill>
                    <a:schemeClr val="tx1">
                      <a:lumMod val="65000"/>
                      <a:lumOff val="35000"/>
                    </a:schemeClr>
                  </a:solidFill>
                </a:rPr>
                <a:t>(16% of cost)</a:t>
              </a:r>
            </a:p>
            <a:p>
              <a:pPr>
                <a:lnSpc>
                  <a:spcPct val="70000"/>
                </a:lnSpc>
              </a:pPr>
              <a:endParaRPr lang="en-US" sz="1400" dirty="0"/>
            </a:p>
          </p:txBody>
        </p:sp>
        <p:sp>
          <p:nvSpPr>
            <p:cNvPr id="34" name="TextBox 33">
              <a:extLst>
                <a:ext uri="{FF2B5EF4-FFF2-40B4-BE49-F238E27FC236}">
                  <a16:creationId xmlns:a16="http://schemas.microsoft.com/office/drawing/2014/main" id="{58957BFF-D09A-61BC-12A7-3149ED902541}"/>
                </a:ext>
              </a:extLst>
            </p:cNvPr>
            <p:cNvSpPr txBox="1"/>
            <p:nvPr/>
          </p:nvSpPr>
          <p:spPr>
            <a:xfrm>
              <a:off x="8621838" y="3285968"/>
              <a:ext cx="1615051" cy="403637"/>
            </a:xfrm>
            <a:prstGeom prst="rect">
              <a:avLst/>
            </a:prstGeom>
            <a:noFill/>
          </p:spPr>
          <p:txBody>
            <a:bodyPr wrap="square">
              <a:spAutoFit/>
            </a:bodyPr>
            <a:lstStyle/>
            <a:p>
              <a:pPr>
                <a:lnSpc>
                  <a:spcPct val="70000"/>
                </a:lnSpc>
              </a:pPr>
              <a:r>
                <a:rPr lang="en-US" sz="1400" b="1" dirty="0"/>
                <a:t>Rice, spaghetti</a:t>
              </a:r>
              <a:br>
                <a:rPr lang="en-US" sz="1400" b="1" dirty="0"/>
              </a:br>
              <a:r>
                <a:rPr lang="en-US" sz="1400" b="1" i="1" dirty="0">
                  <a:solidFill>
                    <a:schemeClr val="bg2">
                      <a:lumMod val="25000"/>
                    </a:schemeClr>
                  </a:solidFill>
                </a:rPr>
                <a:t>(20% of cost)</a:t>
              </a:r>
              <a:endParaRPr lang="en-US" sz="1400" i="1" dirty="0">
                <a:solidFill>
                  <a:schemeClr val="bg2">
                    <a:lumMod val="25000"/>
                  </a:schemeClr>
                </a:solidFill>
              </a:endParaRPr>
            </a:p>
          </p:txBody>
        </p:sp>
        <p:sp>
          <p:nvSpPr>
            <p:cNvPr id="37" name="TextBox 36">
              <a:extLst>
                <a:ext uri="{FF2B5EF4-FFF2-40B4-BE49-F238E27FC236}">
                  <a16:creationId xmlns:a16="http://schemas.microsoft.com/office/drawing/2014/main" id="{1B1335C3-7605-C227-78E7-4464E652263D}"/>
                </a:ext>
              </a:extLst>
            </p:cNvPr>
            <p:cNvSpPr txBox="1"/>
            <p:nvPr/>
          </p:nvSpPr>
          <p:spPr>
            <a:xfrm>
              <a:off x="9367135" y="3963810"/>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(8% of cost)</a:t>
              </a:r>
              <a:endParaRPr lang="en-US" sz="1400" i="1" dirty="0">
                <a:solidFill>
                  <a:schemeClr val="tx1">
                    <a:lumMod val="65000"/>
                    <a:lumOff val="35000"/>
                  </a:schemeClr>
                </a:solidFill>
              </a:endParaRPr>
            </a:p>
          </p:txBody>
        </p:sp>
        <p:sp>
          <p:nvSpPr>
            <p:cNvPr id="38" name="TextBox 37">
              <a:extLst>
                <a:ext uri="{FF2B5EF4-FFF2-40B4-BE49-F238E27FC236}">
                  <a16:creationId xmlns:a16="http://schemas.microsoft.com/office/drawing/2014/main" id="{3A1B77ED-8E3F-7ADD-9763-71FC1E02BD61}"/>
                </a:ext>
              </a:extLst>
            </p:cNvPr>
            <p:cNvSpPr txBox="1"/>
            <p:nvPr/>
          </p:nvSpPr>
          <p:spPr>
            <a:xfrm>
              <a:off x="10044230" y="4468920"/>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(1% of cost)</a:t>
              </a:r>
              <a:endParaRPr lang="en-US" sz="1400" i="1" dirty="0">
                <a:solidFill>
                  <a:schemeClr val="tx1">
                    <a:lumMod val="65000"/>
                    <a:lumOff val="35000"/>
                  </a:schemeClr>
                </a:solidFill>
              </a:endParaRPr>
            </a:p>
          </p:txBody>
        </p:sp>
        <p:sp>
          <p:nvSpPr>
            <p:cNvPr id="39" name="TextBox 38">
              <a:extLst>
                <a:ext uri="{FF2B5EF4-FFF2-40B4-BE49-F238E27FC236}">
                  <a16:creationId xmlns:a16="http://schemas.microsoft.com/office/drawing/2014/main" id="{07154099-1B2C-5EAF-786C-80C06283CF3F}"/>
                </a:ext>
              </a:extLst>
            </p:cNvPr>
            <p:cNvSpPr txBox="1"/>
            <p:nvPr/>
          </p:nvSpPr>
          <p:spPr>
            <a:xfrm>
              <a:off x="7898603" y="4767417"/>
              <a:ext cx="1423536"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cabbage,</a:t>
              </a:r>
            </a:p>
            <a:p>
              <a:pPr>
                <a:lnSpc>
                  <a:spcPct val="70000"/>
                </a:lnSpc>
              </a:pPr>
              <a:r>
                <a:rPr lang="en-US" sz="1400" b="1" dirty="0"/>
                <a:t>Iceberg lettuce</a:t>
              </a:r>
              <a:br>
                <a:rPr lang="en-US" sz="1400" b="1" dirty="0"/>
              </a:br>
              <a:r>
                <a:rPr lang="en-US" sz="1400" b="1" i="1" dirty="0">
                  <a:solidFill>
                    <a:schemeClr val="bg2">
                      <a:lumMod val="25000"/>
                    </a:schemeClr>
                  </a:solidFill>
                </a:rPr>
                <a:t>(37% of cost)</a:t>
              </a:r>
              <a:endParaRPr lang="en-US" sz="1400" i="1" dirty="0">
                <a:solidFill>
                  <a:schemeClr val="bg2">
                    <a:lumMod val="25000"/>
                  </a:schemeClr>
                </a:solidFill>
              </a:endParaRPr>
            </a:p>
          </p:txBody>
        </p:sp>
        <p:sp>
          <p:nvSpPr>
            <p:cNvPr id="40" name="TextBox 39">
              <a:extLst>
                <a:ext uri="{FF2B5EF4-FFF2-40B4-BE49-F238E27FC236}">
                  <a16:creationId xmlns:a16="http://schemas.microsoft.com/office/drawing/2014/main" id="{7418E453-0024-A679-A54B-A0EEA0043107}"/>
                </a:ext>
              </a:extLst>
            </p:cNvPr>
            <p:cNvSpPr txBox="1"/>
            <p:nvPr/>
          </p:nvSpPr>
          <p:spPr>
            <a:xfrm>
              <a:off x="6963139" y="397901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(18% of cost)</a:t>
              </a:r>
              <a:endParaRPr lang="en-US" sz="1400" i="1" dirty="0">
                <a:solidFill>
                  <a:schemeClr val="tx1">
                    <a:lumMod val="65000"/>
                    <a:lumOff val="35000"/>
                  </a:schemeClr>
                </a:solidFill>
              </a:endParaRPr>
            </a:p>
          </p:txBody>
        </p:sp>
        <p:sp>
          <p:nvSpPr>
            <p:cNvPr id="42" name="TextBox 41">
              <a:extLst>
                <a:ext uri="{FF2B5EF4-FFF2-40B4-BE49-F238E27FC236}">
                  <a16:creationId xmlns:a16="http://schemas.microsoft.com/office/drawing/2014/main" id="{E266681E-C068-8041-B747-FA16622C5184}"/>
                </a:ext>
              </a:extLst>
            </p:cNvPr>
            <p:cNvSpPr txBox="1"/>
            <p:nvPr/>
          </p:nvSpPr>
          <p:spPr>
            <a:xfrm>
              <a:off x="8053782" y="4032199"/>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$3.23</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43" name="Text Box 4">
            <a:extLst>
              <a:ext uri="{FF2B5EF4-FFF2-40B4-BE49-F238E27FC236}">
                <a16:creationId xmlns:a16="http://schemas.microsoft.com/office/drawing/2014/main" id="{08C9E376-67AC-E4CF-6F87-57EEF1E53521}"/>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7">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
        <p:nvSpPr>
          <p:cNvPr id="45" name="Text Box 4">
            <a:extLst>
              <a:ext uri="{FF2B5EF4-FFF2-40B4-BE49-F238E27FC236}">
                <a16:creationId xmlns:a16="http://schemas.microsoft.com/office/drawing/2014/main" id="{E9D005AC-C2B5-9B33-032B-4069F98EA22D}"/>
              </a:ext>
            </a:extLst>
          </p:cNvPr>
          <p:cNvSpPr txBox="1">
            <a:spLocks noChangeArrowheads="1"/>
          </p:cNvSpPr>
          <p:nvPr/>
        </p:nvSpPr>
        <p:spPr bwMode="auto">
          <a:xfrm>
            <a:off x="249105" y="2115270"/>
            <a:ext cx="1880515"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Comparisons with higher-income, more industrialized countries</a:t>
            </a:r>
            <a:br>
              <a:rPr lang="en-US" altLang="en-US" sz="1400" i="1" dirty="0">
                <a:solidFill>
                  <a:schemeClr val="accent1">
                    <a:lumMod val="50000"/>
                  </a:schemeClr>
                </a:solidFill>
              </a:rPr>
            </a:br>
            <a:r>
              <a:rPr lang="en-US" altLang="en-US" sz="1400" i="1" dirty="0">
                <a:solidFill>
                  <a:schemeClr val="accent1">
                    <a:lumMod val="50000"/>
                  </a:schemeClr>
                </a:solidFill>
              </a:rPr>
              <a:t>are also revealing </a:t>
            </a:r>
          </a:p>
        </p:txBody>
      </p:sp>
      <p:sp>
        <p:nvSpPr>
          <p:cNvPr id="46" name="Text Box 4">
            <a:extLst>
              <a:ext uri="{FF2B5EF4-FFF2-40B4-BE49-F238E27FC236}">
                <a16:creationId xmlns:a16="http://schemas.microsoft.com/office/drawing/2014/main" id="{99C1EF83-CD86-2AC1-DD94-D97E894F7905}"/>
              </a:ext>
            </a:extLst>
          </p:cNvPr>
          <p:cNvSpPr txBox="1">
            <a:spLocks noChangeArrowheads="1"/>
          </p:cNvSpPr>
          <p:nvPr/>
        </p:nvSpPr>
        <p:spPr bwMode="auto">
          <a:xfrm>
            <a:off x="9707028" y="2100690"/>
            <a:ext cx="2263804"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The HDB target is designed for global monitoring, based on commonalities among national dietary guidelines. </a:t>
            </a:r>
          </a:p>
        </p:txBody>
      </p:sp>
      <p:sp>
        <p:nvSpPr>
          <p:cNvPr id="47" name="Text Box 4">
            <a:extLst>
              <a:ext uri="{FF2B5EF4-FFF2-40B4-BE49-F238E27FC236}">
                <a16:creationId xmlns:a16="http://schemas.microsoft.com/office/drawing/2014/main" id="{9FEAC1C5-16C4-949C-16BD-386ADF905EBE}"/>
              </a:ext>
            </a:extLst>
          </p:cNvPr>
          <p:cNvSpPr txBox="1">
            <a:spLocks noChangeArrowheads="1"/>
          </p:cNvSpPr>
          <p:nvPr/>
        </p:nvSpPr>
        <p:spPr bwMode="auto">
          <a:xfrm>
            <a:off x="10059698" y="2937630"/>
            <a:ext cx="2132302"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Resulting diets are close but may not exactly meet all DRI requirements for nutrients, or the U.S. DGAs</a:t>
            </a:r>
          </a:p>
        </p:txBody>
      </p:sp>
      <p:sp>
        <p:nvSpPr>
          <p:cNvPr id="48" name="Text Box 4">
            <a:extLst>
              <a:ext uri="{FF2B5EF4-FFF2-40B4-BE49-F238E27FC236}">
                <a16:creationId xmlns:a16="http://schemas.microsoft.com/office/drawing/2014/main" id="{31A7D9BA-6786-2F22-C8B1-72DE486FAA36}"/>
              </a:ext>
            </a:extLst>
          </p:cNvPr>
          <p:cNvSpPr txBox="1">
            <a:spLocks noChangeArrowheads="1"/>
          </p:cNvSpPr>
          <p:nvPr/>
        </p:nvSpPr>
        <p:spPr bwMode="auto">
          <a:xfrm>
            <a:off x="9838529" y="5042120"/>
            <a:ext cx="2338004" cy="113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Additional costs to meet DRIs or DGAs would be small, but actual spending in Italy or </a:t>
            </a:r>
            <a:br>
              <a:rPr lang="en-US" altLang="en-US" sz="1400" i="1" dirty="0">
                <a:solidFill>
                  <a:schemeClr val="accent1">
                    <a:lumMod val="50000"/>
                  </a:schemeClr>
                </a:solidFill>
              </a:rPr>
            </a:br>
            <a:r>
              <a:rPr lang="en-US" altLang="en-US" sz="1400" i="1" dirty="0">
                <a:solidFill>
                  <a:schemeClr val="accent1">
                    <a:lumMod val="50000"/>
                  </a:schemeClr>
                </a:solidFill>
              </a:rPr>
              <a:t>the U.S. is much greater </a:t>
            </a:r>
            <a:br>
              <a:rPr lang="en-US" altLang="en-US" sz="1400" i="1" dirty="0">
                <a:solidFill>
                  <a:schemeClr val="accent1">
                    <a:lumMod val="50000"/>
                  </a:schemeClr>
                </a:solidFill>
              </a:rPr>
            </a:br>
            <a:r>
              <a:rPr lang="en-US" altLang="en-US" sz="1400" i="1" dirty="0">
                <a:solidFill>
                  <a:schemeClr val="accent1">
                    <a:lumMod val="50000"/>
                  </a:schemeClr>
                </a:solidFill>
              </a:rPr>
              <a:t>due to other attributes of foods being purchased</a:t>
            </a:r>
          </a:p>
        </p:txBody>
      </p:sp>
      <p:sp>
        <p:nvSpPr>
          <p:cNvPr id="50" name="Text Box 4">
            <a:extLst>
              <a:ext uri="{FF2B5EF4-FFF2-40B4-BE49-F238E27FC236}">
                <a16:creationId xmlns:a16="http://schemas.microsoft.com/office/drawing/2014/main" id="{07211A28-D0FB-582C-F86F-27B27786A92A}"/>
              </a:ext>
            </a:extLst>
          </p:cNvPr>
          <p:cNvSpPr txBox="1">
            <a:spLocks noChangeArrowheads="1"/>
          </p:cNvSpPr>
          <p:nvPr/>
        </p:nvSpPr>
        <p:spPr bwMode="auto">
          <a:xfrm>
            <a:off x="796488" y="2897789"/>
            <a:ext cx="2169966" cy="44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Main difference is these animal source foods</a:t>
            </a:r>
          </a:p>
        </p:txBody>
      </p:sp>
      <p:sp>
        <p:nvSpPr>
          <p:cNvPr id="4" name="TextBox 3">
            <a:extLst>
              <a:ext uri="{FF2B5EF4-FFF2-40B4-BE49-F238E27FC236}">
                <a16:creationId xmlns:a16="http://schemas.microsoft.com/office/drawing/2014/main" id="{B7F99976-88D3-9C66-C23D-9797D15A9AAF}"/>
              </a:ext>
            </a:extLst>
          </p:cNvPr>
          <p:cNvSpPr txBox="1"/>
          <p:nvPr/>
        </p:nvSpPr>
        <p:spPr>
          <a:xfrm>
            <a:off x="110385" y="992083"/>
            <a:ext cx="11971229" cy="800219"/>
          </a:xfrm>
          <a:prstGeom prst="rect">
            <a:avLst/>
          </a:prstGeom>
          <a:noFill/>
        </p:spPr>
        <p:txBody>
          <a:bodyPr wrap="square">
            <a:spAutoFit/>
          </a:bodyPr>
          <a:lstStyle/>
          <a:p>
            <a:r>
              <a:rPr lang="en-US" sz="2300" dirty="0">
                <a:effectLst/>
                <a:ea typeface="Times New Roman" panose="02020603050405020304" pitchFamily="18" charset="0"/>
                <a:cs typeface="Times New Roman" panose="02020603050405020304" pitchFamily="18" charset="0"/>
              </a:rPr>
              <a:t>Our “Cost of a Healthy Diet” uses the least expensive </a:t>
            </a:r>
            <a:r>
              <a:rPr lang="en-US" sz="2300" dirty="0">
                <a:ea typeface="Times New Roman" panose="02020603050405020304" pitchFamily="18" charset="0"/>
                <a:cs typeface="Times New Roman" panose="02020603050405020304" pitchFamily="18" charset="0"/>
              </a:rPr>
              <a:t>items to meet Healthy Diet Basket targets, selecting 11 items across 6 food groups from each country’s list of locally available foods</a:t>
            </a:r>
            <a:endParaRPr lang="en-US" sz="2300" i="1" dirty="0"/>
          </a:p>
        </p:txBody>
      </p:sp>
      <p:sp>
        <p:nvSpPr>
          <p:cNvPr id="5" name="Title 4">
            <a:extLst>
              <a:ext uri="{FF2B5EF4-FFF2-40B4-BE49-F238E27FC236}">
                <a16:creationId xmlns:a16="http://schemas.microsoft.com/office/drawing/2014/main" id="{61D223D0-AB5D-5EC9-6E2C-933450103E11}"/>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Are poor diets due to lack of access, or to food choice </a:t>
            </a:r>
            <a:br>
              <a:rPr lang="en-US" sz="3600" b="1" kern="0" dirty="0">
                <a:solidFill>
                  <a:srgbClr val="3083A7"/>
                </a:solidFill>
                <a:latin typeface="+mn-lt"/>
              </a:rPr>
            </a:br>
            <a:r>
              <a:rPr lang="en-US" sz="3600" b="1" kern="0" dirty="0">
                <a:solidFill>
                  <a:srgbClr val="3083A7"/>
                </a:solidFill>
                <a:latin typeface="+mn-lt"/>
              </a:rPr>
              <a:t>among affordable options?</a:t>
            </a:r>
          </a:p>
        </p:txBody>
      </p:sp>
    </p:spTree>
    <p:extLst>
      <p:ext uri="{BB962C8B-B14F-4D97-AF65-F5344CB8AC3E}">
        <p14:creationId xmlns:p14="http://schemas.microsoft.com/office/powerpoint/2010/main" val="36378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subTnLst>
                                    <p:animClr clrSpc="rgb" dir="cw">
                                      <p:cBhvr override="childStyle">
                                        <p:cTn dur="1" fill="hold" display="0" masterRel="nextClick" afterEffect="1"/>
                                        <p:tgtEl>
                                          <p:spTgt spid="45"/>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subTnLst>
                                    <p:animClr clrSpc="rgb" dir="cw">
                                      <p:cBhvr override="childStyle">
                                        <p:cTn dur="1" fill="hold" display="0" masterRel="nextClick" afterEffect="1"/>
                                        <p:tgtEl>
                                          <p:spTgt spid="50"/>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subTnLst>
                                    <p:animClr clrSpc="rgb" dir="cw">
                                      <p:cBhvr override="childStyle">
                                        <p:cTn dur="1" fill="hold" display="0" masterRel="nextClick" afterEffect="1"/>
                                        <p:tgtEl>
                                          <p:spTgt spid="46"/>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subTnLst>
                                    <p:animClr clrSpc="rgb" dir="cw">
                                      <p:cBhvr override="childStyle">
                                        <p:cTn dur="1" fill="hold" display="0" masterRel="nextClick" afterEffect="1"/>
                                        <p:tgtEl>
                                          <p:spTgt spid="47"/>
                                        </p:tgtEl>
                                        <p:attrNameLst>
                                          <p:attrName>ppt_c</p:attrName>
                                        </p:attrNameLst>
                                      </p:cBhvr>
                                      <p:to>
                                        <a:srgbClr val="C0C0C0"/>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p:bldP spid="48" grpId="0"/>
      <p:bldP spid="5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149772" y="165699"/>
            <a:ext cx="11459315" cy="78490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What have we discovered about the </a:t>
            </a:r>
            <a:br>
              <a:rPr lang="en-US" sz="3600" b="1" kern="0" dirty="0">
                <a:solidFill>
                  <a:srgbClr val="3083A7"/>
                </a:solidFill>
                <a:latin typeface="+mn-lt"/>
              </a:rPr>
            </a:br>
            <a:r>
              <a:rPr lang="en-US" sz="3600" b="1" kern="0" dirty="0">
                <a:solidFill>
                  <a:srgbClr val="3083A7"/>
                </a:solidFill>
                <a:latin typeface="+mn-lt"/>
              </a:rPr>
              <a:t>cost and affordability of healthy diets worldwide?</a:t>
            </a:r>
          </a:p>
        </p:txBody>
      </p:sp>
      <p:graphicFrame>
        <p:nvGraphicFramePr>
          <p:cNvPr id="3" name="Chart 2">
            <a:extLst>
              <a:ext uri="{FF2B5EF4-FFF2-40B4-BE49-F238E27FC236}">
                <a16:creationId xmlns:a16="http://schemas.microsoft.com/office/drawing/2014/main" id="{862F5D94-CC41-401A-ABCC-5F21B5F45CC3}"/>
              </a:ext>
            </a:extLst>
          </p:cNvPr>
          <p:cNvGraphicFramePr>
            <a:graphicFrameLocks/>
          </p:cNvGraphicFramePr>
          <p:nvPr>
            <p:extLst>
              <p:ext uri="{D42A27DB-BD31-4B8C-83A1-F6EECF244321}">
                <p14:modId xmlns:p14="http://schemas.microsoft.com/office/powerpoint/2010/main" val="3783130945"/>
              </p:ext>
            </p:extLst>
          </p:nvPr>
        </p:nvGraphicFramePr>
        <p:xfrm>
          <a:off x="263983" y="1137712"/>
          <a:ext cx="991552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82CDBC9-4742-EE82-0E99-B9F5F0672F4A}"/>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and national income (GNI) is from the World Development Indicators </a:t>
            </a:r>
            <a:r>
              <a:rPr lang="en-US" sz="1200" dirty="0">
                <a:solidFill>
                  <a:schemeClr val="bg1">
                    <a:lumMod val="50000"/>
                  </a:schemeClr>
                </a:solidFill>
                <a:hlinkClick r:id="rId5">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sp>
        <p:nvSpPr>
          <p:cNvPr id="4" name="TextBox 3">
            <a:extLst>
              <a:ext uri="{FF2B5EF4-FFF2-40B4-BE49-F238E27FC236}">
                <a16:creationId xmlns:a16="http://schemas.microsoft.com/office/drawing/2014/main" id="{DB8FBCDD-0B7B-FCF8-0259-AFE3E40BA223}"/>
              </a:ext>
            </a:extLst>
          </p:cNvPr>
          <p:cNvSpPr txBox="1"/>
          <p:nvPr/>
        </p:nvSpPr>
        <p:spPr>
          <a:xfrm>
            <a:off x="9732241" y="3394456"/>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5" name="TextBox 4">
            <a:extLst>
              <a:ext uri="{FF2B5EF4-FFF2-40B4-BE49-F238E27FC236}">
                <a16:creationId xmlns:a16="http://schemas.microsoft.com/office/drawing/2014/main" id="{90BB34A4-5C5B-5BBF-B767-E17E59A525D2}"/>
              </a:ext>
            </a:extLst>
          </p:cNvPr>
          <p:cNvSpPr txBox="1"/>
          <p:nvPr/>
        </p:nvSpPr>
        <p:spPr>
          <a:xfrm>
            <a:off x="9732241" y="4003507"/>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6" name="TextBox 5">
            <a:extLst>
              <a:ext uri="{FF2B5EF4-FFF2-40B4-BE49-F238E27FC236}">
                <a16:creationId xmlns:a16="http://schemas.microsoft.com/office/drawing/2014/main" id="{439D8B63-9E7D-2495-C15C-859C4B6EB3B4}"/>
              </a:ext>
            </a:extLst>
          </p:cNvPr>
          <p:cNvSpPr txBox="1"/>
          <p:nvPr/>
        </p:nvSpPr>
        <p:spPr>
          <a:xfrm>
            <a:off x="9732241" y="4718882"/>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sp>
        <p:nvSpPr>
          <p:cNvPr id="14" name="TextBox 13">
            <a:extLst>
              <a:ext uri="{FF2B5EF4-FFF2-40B4-BE49-F238E27FC236}">
                <a16:creationId xmlns:a16="http://schemas.microsoft.com/office/drawing/2014/main" id="{80D53503-CCD3-928E-B321-CF0F511F39E4}"/>
              </a:ext>
            </a:extLst>
          </p:cNvPr>
          <p:cNvSpPr txBox="1"/>
          <p:nvPr/>
        </p:nvSpPr>
        <p:spPr>
          <a:xfrm>
            <a:off x="838395" y="1630239"/>
            <a:ext cx="5856441" cy="491160"/>
          </a:xfrm>
          <a:prstGeom prst="rect">
            <a:avLst/>
          </a:prstGeom>
          <a:noFill/>
        </p:spPr>
        <p:txBody>
          <a:bodyPr wrap="square">
            <a:spAutoFit/>
          </a:bodyPr>
          <a:lstStyle/>
          <a:p>
            <a:pPr>
              <a:lnSpc>
                <a:spcPct val="80000"/>
              </a:lnSpc>
            </a:pPr>
            <a:r>
              <a:rPr lang="en-US" sz="1600" b="1" dirty="0">
                <a:solidFill>
                  <a:schemeClr val="accent1">
                    <a:lumMod val="50000"/>
                  </a:schemeClr>
                </a:solidFill>
              </a:rPr>
              <a:t>Food costs differ but are not lower in low-income countries</a:t>
            </a:r>
            <a:br>
              <a:rPr lang="en-US" sz="1600" dirty="0">
                <a:solidFill>
                  <a:schemeClr val="accent1">
                    <a:lumMod val="50000"/>
                  </a:schemeClr>
                </a:solidFill>
              </a:rPr>
            </a:br>
            <a:r>
              <a:rPr lang="en-US" sz="1600" dirty="0">
                <a:solidFill>
                  <a:schemeClr val="accent1">
                    <a:lumMod val="50000"/>
                  </a:schemeClr>
                </a:solidFill>
              </a:rPr>
              <a:t>when measured in real terms, compared to other goods &amp; services</a:t>
            </a:r>
          </a:p>
        </p:txBody>
      </p:sp>
      <p:sp>
        <p:nvSpPr>
          <p:cNvPr id="15" name="TextBox 14">
            <a:extLst>
              <a:ext uri="{FF2B5EF4-FFF2-40B4-BE49-F238E27FC236}">
                <a16:creationId xmlns:a16="http://schemas.microsoft.com/office/drawing/2014/main" id="{2333273D-E6C0-F5A8-D409-8DEC5AFD3DA5}"/>
              </a:ext>
            </a:extLst>
          </p:cNvPr>
          <p:cNvSpPr txBox="1"/>
          <p:nvPr/>
        </p:nvSpPr>
        <p:spPr>
          <a:xfrm>
            <a:off x="7746019" y="1634121"/>
            <a:ext cx="3727118" cy="491160"/>
          </a:xfrm>
          <a:prstGeom prst="rect">
            <a:avLst/>
          </a:prstGeom>
          <a:noFill/>
        </p:spPr>
        <p:txBody>
          <a:bodyPr wrap="square">
            <a:spAutoFit/>
          </a:bodyPr>
          <a:lstStyle/>
          <a:p>
            <a:pPr>
              <a:lnSpc>
                <a:spcPct val="80000"/>
              </a:lnSpc>
            </a:pPr>
            <a:r>
              <a:rPr lang="en-US" sz="1600" b="1" dirty="0">
                <a:solidFill>
                  <a:schemeClr val="accent1">
                    <a:lumMod val="50000"/>
                  </a:schemeClr>
                </a:solidFill>
              </a:rPr>
              <a:t>Least-cost healthy diets are unaffordable for the very poor, about 3 billion people </a:t>
            </a:r>
            <a:endParaRPr lang="en-US" sz="1600" dirty="0">
              <a:solidFill>
                <a:schemeClr val="accent1">
                  <a:lumMod val="50000"/>
                </a:schemeClr>
              </a:solidFill>
            </a:endParaRPr>
          </a:p>
        </p:txBody>
      </p:sp>
      <p:sp>
        <p:nvSpPr>
          <p:cNvPr id="16" name="TextBox 15">
            <a:extLst>
              <a:ext uri="{FF2B5EF4-FFF2-40B4-BE49-F238E27FC236}">
                <a16:creationId xmlns:a16="http://schemas.microsoft.com/office/drawing/2014/main" id="{3A7883A6-8626-5A7D-7C9B-C140ADB927BF}"/>
              </a:ext>
            </a:extLst>
          </p:cNvPr>
          <p:cNvSpPr txBox="1"/>
          <p:nvPr/>
        </p:nvSpPr>
        <p:spPr>
          <a:xfrm>
            <a:off x="8194769" y="2903798"/>
            <a:ext cx="3221358"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7" name="TextBox 6">
            <a:extLst>
              <a:ext uri="{FF2B5EF4-FFF2-40B4-BE49-F238E27FC236}">
                <a16:creationId xmlns:a16="http://schemas.microsoft.com/office/drawing/2014/main" id="{935F7A4E-A3A8-358D-73DB-0EC30695E235}"/>
              </a:ext>
            </a:extLst>
          </p:cNvPr>
          <p:cNvSpPr txBox="1"/>
          <p:nvPr/>
        </p:nvSpPr>
        <p:spPr>
          <a:xfrm>
            <a:off x="7746019" y="2133778"/>
            <a:ext cx="3727118" cy="688137"/>
          </a:xfrm>
          <a:prstGeom prst="rect">
            <a:avLst/>
          </a:prstGeom>
          <a:noFill/>
        </p:spPr>
        <p:txBody>
          <a:bodyPr wrap="square">
            <a:spAutoFit/>
          </a:bodyPr>
          <a:lstStyle/>
          <a:p>
            <a:pPr>
              <a:lnSpc>
                <a:spcPct val="80000"/>
              </a:lnSpc>
            </a:pPr>
            <a:r>
              <a:rPr lang="en-US" sz="1600" b="1" i="1" dirty="0">
                <a:solidFill>
                  <a:schemeClr val="accent1">
                    <a:lumMod val="50000"/>
                  </a:schemeClr>
                </a:solidFill>
              </a:rPr>
              <a:t>Based on overall food price inflation relative to incomes, real costs rose </a:t>
            </a:r>
            <a:br>
              <a:rPr lang="en-US" sz="1600" b="1" i="1" dirty="0">
                <a:solidFill>
                  <a:schemeClr val="accent1">
                    <a:lumMod val="50000"/>
                  </a:schemeClr>
                </a:solidFill>
              </a:rPr>
            </a:br>
            <a:r>
              <a:rPr lang="en-US" sz="1600" b="1" i="1" dirty="0">
                <a:solidFill>
                  <a:schemeClr val="accent1">
                    <a:lumMod val="50000"/>
                  </a:schemeClr>
                </a:solidFill>
              </a:rPr>
              <a:t>to $3.66 in 2021, up from $3.54 in 2020 </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8954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A8CBDE-B4C0-49AF-46F3-A8FF1B647368}"/>
              </a:ext>
            </a:extLst>
          </p:cNvPr>
          <p:cNvSpPr txBox="1"/>
          <p:nvPr/>
        </p:nvSpPr>
        <p:spPr>
          <a:xfrm>
            <a:off x="263983" y="6196862"/>
            <a:ext cx="11664033" cy="646331"/>
          </a:xfrm>
          <a:prstGeom prst="rect">
            <a:avLst/>
          </a:prstGeom>
          <a:noFill/>
        </p:spPr>
        <p:txBody>
          <a:bodyPr wrap="square">
            <a:spAutoFit/>
          </a:bodyPr>
          <a:lstStyle/>
          <a:p>
            <a:r>
              <a:rPr lang="en-US" sz="1200" dirty="0">
                <a:solidFill>
                  <a:schemeClr val="bg1">
                    <a:lumMod val="50000"/>
                  </a:schemeClr>
                </a:solidFill>
              </a:rPr>
              <a:t>Diet cost data are from FAO and the Food Prices for Nutrition project, using item prices reported by national statistical organizations through the International Comparison Program (ICP), downloaded from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https://databank.worldbank.org/source/food-prices-for-nutrition</a:t>
            </a:r>
            <a:r>
              <a:rPr lang="en-US" sz="1200" dirty="0">
                <a:solidFill>
                  <a:schemeClr val="bg1">
                    <a:lumMod val="50000"/>
                  </a:schemeClr>
                </a:solidFill>
              </a:rPr>
              <a:t>. Food expenditures are derived from those data, and national income (GNI) is from the World Development Indicators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https://databank.worldbank.org/source/world-development-indicators</a:t>
            </a:r>
            <a:r>
              <a:rPr lang="en-US" sz="1200" dirty="0">
                <a:solidFill>
                  <a:schemeClr val="bg1">
                    <a:lumMod val="50000"/>
                  </a:schemeClr>
                </a:solidFill>
              </a:rPr>
              <a:t>.  Guidelines are linear in the logarithm of income shown on the horizontal axis. </a:t>
            </a:r>
          </a:p>
        </p:txBody>
      </p:sp>
      <p:graphicFrame>
        <p:nvGraphicFramePr>
          <p:cNvPr id="2" name="Chart 1">
            <a:extLst>
              <a:ext uri="{FF2B5EF4-FFF2-40B4-BE49-F238E27FC236}">
                <a16:creationId xmlns:a16="http://schemas.microsoft.com/office/drawing/2014/main" id="{C320556A-8C68-42F1-15E7-7444D720147C}"/>
              </a:ext>
            </a:extLst>
          </p:cNvPr>
          <p:cNvGraphicFramePr>
            <a:graphicFrameLocks/>
          </p:cNvGraphicFramePr>
          <p:nvPr>
            <p:extLst>
              <p:ext uri="{D42A27DB-BD31-4B8C-83A1-F6EECF244321}">
                <p14:modId xmlns:p14="http://schemas.microsoft.com/office/powerpoint/2010/main" val="2510842715"/>
              </p:ext>
            </p:extLst>
          </p:nvPr>
        </p:nvGraphicFramePr>
        <p:xfrm>
          <a:off x="419950" y="1108489"/>
          <a:ext cx="9915525" cy="487203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EA900E4A-0078-4773-ED52-F6A75E7037A3}"/>
              </a:ext>
            </a:extLst>
          </p:cNvPr>
          <p:cNvSpPr txBox="1"/>
          <p:nvPr/>
        </p:nvSpPr>
        <p:spPr>
          <a:xfrm>
            <a:off x="9813036" y="3174442"/>
            <a:ext cx="1684273" cy="636200"/>
          </a:xfrm>
          <a:prstGeom prst="rect">
            <a:avLst/>
          </a:prstGeom>
          <a:noFill/>
        </p:spPr>
        <p:txBody>
          <a:bodyPr wrap="square">
            <a:spAutoFit/>
          </a:bodyPr>
          <a:lstStyle/>
          <a:p>
            <a:r>
              <a:rPr lang="en-US" b="1" dirty="0"/>
              <a:t>$5.64</a:t>
            </a:r>
          </a:p>
          <a:p>
            <a:pPr>
              <a:lnSpc>
                <a:spcPct val="70000"/>
              </a:lnSpc>
            </a:pPr>
            <a:r>
              <a:rPr lang="en-US" sz="1200" dirty="0"/>
              <a:t>(pursues many goals other than health)</a:t>
            </a:r>
          </a:p>
        </p:txBody>
      </p:sp>
      <p:sp>
        <p:nvSpPr>
          <p:cNvPr id="11" name="TextBox 10">
            <a:extLst>
              <a:ext uri="{FF2B5EF4-FFF2-40B4-BE49-F238E27FC236}">
                <a16:creationId xmlns:a16="http://schemas.microsoft.com/office/drawing/2014/main" id="{93DB547C-F8B1-F259-F63F-B64565F44BEA}"/>
              </a:ext>
            </a:extLst>
          </p:cNvPr>
          <p:cNvSpPr txBox="1"/>
          <p:nvPr/>
        </p:nvSpPr>
        <p:spPr>
          <a:xfrm>
            <a:off x="9813036" y="3770960"/>
            <a:ext cx="1751274" cy="636200"/>
          </a:xfrm>
          <a:prstGeom prst="rect">
            <a:avLst/>
          </a:prstGeom>
          <a:noFill/>
        </p:spPr>
        <p:txBody>
          <a:bodyPr wrap="square">
            <a:spAutoFit/>
          </a:bodyPr>
          <a:lstStyle/>
          <a:p>
            <a:r>
              <a:rPr lang="en-US" b="1" dirty="0">
                <a:solidFill>
                  <a:schemeClr val="accent6">
                    <a:lumMod val="75000"/>
                  </a:schemeClr>
                </a:solidFill>
              </a:rPr>
              <a:t>$3.31</a:t>
            </a:r>
          </a:p>
          <a:p>
            <a:pPr>
              <a:lnSpc>
                <a:spcPct val="70000"/>
              </a:lnSpc>
            </a:pPr>
            <a:r>
              <a:rPr lang="en-US" sz="1200" dirty="0">
                <a:solidFill>
                  <a:schemeClr val="accent6">
                    <a:lumMod val="75000"/>
                  </a:schemeClr>
                </a:solidFill>
              </a:rPr>
              <a:t>(meets dietary guidelines for overall health)</a:t>
            </a:r>
          </a:p>
        </p:txBody>
      </p:sp>
      <p:sp>
        <p:nvSpPr>
          <p:cNvPr id="12" name="TextBox 11">
            <a:extLst>
              <a:ext uri="{FF2B5EF4-FFF2-40B4-BE49-F238E27FC236}">
                <a16:creationId xmlns:a16="http://schemas.microsoft.com/office/drawing/2014/main" id="{A0CA91C8-4E3F-E27F-8B48-AE52B71A980C}"/>
              </a:ext>
            </a:extLst>
          </p:cNvPr>
          <p:cNvSpPr txBox="1"/>
          <p:nvPr/>
        </p:nvSpPr>
        <p:spPr>
          <a:xfrm>
            <a:off x="9813036" y="4380011"/>
            <a:ext cx="1751274" cy="636200"/>
          </a:xfrm>
          <a:prstGeom prst="rect">
            <a:avLst/>
          </a:prstGeom>
          <a:noFill/>
        </p:spPr>
        <p:txBody>
          <a:bodyPr wrap="square">
            <a:spAutoFit/>
          </a:bodyPr>
          <a:lstStyle/>
          <a:p>
            <a:r>
              <a:rPr lang="en-US" b="1" dirty="0">
                <a:solidFill>
                  <a:srgbClr val="3083A7"/>
                </a:solidFill>
              </a:rPr>
              <a:t>$2.46</a:t>
            </a:r>
          </a:p>
          <a:p>
            <a:pPr>
              <a:lnSpc>
                <a:spcPct val="70000"/>
              </a:lnSpc>
            </a:pPr>
            <a:r>
              <a:rPr lang="en-US" sz="1200" dirty="0">
                <a:solidFill>
                  <a:srgbClr val="3083A7"/>
                </a:solidFill>
              </a:rPr>
              <a:t>(within upper &amp; lower bounds for nutrients)</a:t>
            </a:r>
          </a:p>
        </p:txBody>
      </p:sp>
      <p:sp>
        <p:nvSpPr>
          <p:cNvPr id="14" name="TextBox 13">
            <a:extLst>
              <a:ext uri="{FF2B5EF4-FFF2-40B4-BE49-F238E27FC236}">
                <a16:creationId xmlns:a16="http://schemas.microsoft.com/office/drawing/2014/main" id="{EB935057-5FB3-6966-0638-BDB5B678E113}"/>
              </a:ext>
            </a:extLst>
          </p:cNvPr>
          <p:cNvSpPr txBox="1"/>
          <p:nvPr/>
        </p:nvSpPr>
        <p:spPr>
          <a:xfrm>
            <a:off x="9813036" y="5095386"/>
            <a:ext cx="1751274" cy="636200"/>
          </a:xfrm>
          <a:prstGeom prst="rect">
            <a:avLst/>
          </a:prstGeom>
          <a:noFill/>
        </p:spPr>
        <p:txBody>
          <a:bodyPr wrap="square">
            <a:spAutoFit/>
          </a:bodyPr>
          <a:lstStyle/>
          <a:p>
            <a:r>
              <a:rPr lang="en-US" b="1" dirty="0">
                <a:solidFill>
                  <a:schemeClr val="bg1">
                    <a:lumMod val="50000"/>
                  </a:schemeClr>
                </a:solidFill>
              </a:rPr>
              <a:t>$0.83</a:t>
            </a:r>
          </a:p>
          <a:p>
            <a:pPr>
              <a:lnSpc>
                <a:spcPct val="70000"/>
              </a:lnSpc>
            </a:pPr>
            <a:r>
              <a:rPr lang="en-US" sz="1200" dirty="0">
                <a:solidFill>
                  <a:schemeClr val="bg1">
                    <a:lumMod val="50000"/>
                  </a:schemeClr>
                </a:solidFill>
              </a:rPr>
              <a:t>(sufficient calories for work each day)</a:t>
            </a:r>
          </a:p>
        </p:txBody>
      </p:sp>
      <p:sp>
        <p:nvSpPr>
          <p:cNvPr id="18" name="Title 4">
            <a:extLst>
              <a:ext uri="{FF2B5EF4-FFF2-40B4-BE49-F238E27FC236}">
                <a16:creationId xmlns:a16="http://schemas.microsoft.com/office/drawing/2014/main" id="{E61DC0FE-DE39-28A7-3225-77A989ABCA8A}"/>
              </a:ext>
            </a:extLst>
          </p:cNvPr>
          <p:cNvSpPr txBox="1">
            <a:spLocks/>
          </p:cNvSpPr>
          <p:nvPr/>
        </p:nvSpPr>
        <p:spPr>
          <a:xfrm>
            <a:off x="153565" y="220323"/>
            <a:ext cx="8247485" cy="86126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does actual spending on food compare to the cost of healthy diets?</a:t>
            </a:r>
          </a:p>
        </p:txBody>
      </p:sp>
      <p:sp>
        <p:nvSpPr>
          <p:cNvPr id="20" name="TextBox 19">
            <a:extLst>
              <a:ext uri="{FF2B5EF4-FFF2-40B4-BE49-F238E27FC236}">
                <a16:creationId xmlns:a16="http://schemas.microsoft.com/office/drawing/2014/main" id="{04E9EBCA-F8BB-5E1C-83DC-DA4F22BD295C}"/>
              </a:ext>
            </a:extLst>
          </p:cNvPr>
          <p:cNvSpPr txBox="1"/>
          <p:nvPr/>
        </p:nvSpPr>
        <p:spPr>
          <a:xfrm>
            <a:off x="1054277" y="3466573"/>
            <a:ext cx="2646711" cy="688137"/>
          </a:xfrm>
          <a:prstGeom prst="rect">
            <a:avLst/>
          </a:prstGeom>
          <a:noFill/>
        </p:spPr>
        <p:txBody>
          <a:bodyPr wrap="square">
            <a:spAutoFit/>
          </a:bodyPr>
          <a:lstStyle/>
          <a:p>
            <a:pPr>
              <a:lnSpc>
                <a:spcPct val="80000"/>
              </a:lnSpc>
            </a:pPr>
            <a:r>
              <a:rPr lang="en-US" sz="1600" b="1" dirty="0">
                <a:solidFill>
                  <a:schemeClr val="accent1">
                    <a:lumMod val="50000"/>
                  </a:schemeClr>
                </a:solidFill>
              </a:rPr>
              <a:t>Actual food spending is less than healthy diet costs in </a:t>
            </a:r>
            <a:br>
              <a:rPr lang="en-US" sz="1600" b="1" dirty="0">
                <a:solidFill>
                  <a:schemeClr val="accent1">
                    <a:lumMod val="50000"/>
                  </a:schemeClr>
                </a:solidFill>
              </a:rPr>
            </a:br>
            <a:r>
              <a:rPr lang="en-US" sz="1600" b="1" dirty="0">
                <a:solidFill>
                  <a:schemeClr val="accent1">
                    <a:lumMod val="50000"/>
                  </a:schemeClr>
                </a:solidFill>
              </a:rPr>
              <a:t>low-income countries</a:t>
            </a:r>
            <a:endParaRPr lang="en-US" sz="1600" dirty="0">
              <a:solidFill>
                <a:schemeClr val="accent1">
                  <a:lumMod val="50000"/>
                </a:schemeClr>
              </a:solidFill>
            </a:endParaRPr>
          </a:p>
        </p:txBody>
      </p:sp>
      <p:sp>
        <p:nvSpPr>
          <p:cNvPr id="21" name="TextBox 20">
            <a:extLst>
              <a:ext uri="{FF2B5EF4-FFF2-40B4-BE49-F238E27FC236}">
                <a16:creationId xmlns:a16="http://schemas.microsoft.com/office/drawing/2014/main" id="{629E1565-5A9C-F066-8B21-C0030582D1C0}"/>
              </a:ext>
            </a:extLst>
          </p:cNvPr>
          <p:cNvSpPr txBox="1"/>
          <p:nvPr/>
        </p:nvSpPr>
        <p:spPr>
          <a:xfrm>
            <a:off x="8326674" y="2897747"/>
            <a:ext cx="3221358" cy="344710"/>
          </a:xfrm>
          <a:prstGeom prst="rect">
            <a:avLst/>
          </a:prstGeom>
          <a:noFill/>
        </p:spPr>
        <p:txBody>
          <a:bodyPr wrap="square">
            <a:spAutoFit/>
          </a:bodyPr>
          <a:lstStyle/>
          <a:p>
            <a:pPr>
              <a:lnSpc>
                <a:spcPct val="80000"/>
              </a:lnSpc>
            </a:pPr>
            <a:r>
              <a:rPr lang="en-US" sz="2000" b="1" kern="0" dirty="0">
                <a:solidFill>
                  <a:schemeClr val="accent1">
                    <a:lumMod val="75000"/>
                  </a:schemeClr>
                </a:solidFill>
              </a:rPr>
              <a:t>Global average costs in 2017</a:t>
            </a:r>
            <a:endParaRPr lang="en-US" sz="2000" b="1" dirty="0">
              <a:solidFill>
                <a:schemeClr val="accent1">
                  <a:lumMod val="75000"/>
                </a:schemeClr>
              </a:solidFill>
            </a:endParaRPr>
          </a:p>
        </p:txBody>
      </p:sp>
      <p:sp>
        <p:nvSpPr>
          <p:cNvPr id="22" name="TextBox 21">
            <a:extLst>
              <a:ext uri="{FF2B5EF4-FFF2-40B4-BE49-F238E27FC236}">
                <a16:creationId xmlns:a16="http://schemas.microsoft.com/office/drawing/2014/main" id="{CA4CCC7C-C177-F015-79DA-B19C1516F1DA}"/>
              </a:ext>
            </a:extLst>
          </p:cNvPr>
          <p:cNvSpPr txBox="1"/>
          <p:nvPr/>
        </p:nvSpPr>
        <p:spPr>
          <a:xfrm>
            <a:off x="7734611" y="1485040"/>
            <a:ext cx="3880809" cy="1279068"/>
          </a:xfrm>
          <a:prstGeom prst="rect">
            <a:avLst/>
          </a:prstGeom>
          <a:noFill/>
        </p:spPr>
        <p:txBody>
          <a:bodyPr wrap="square">
            <a:spAutoFit/>
          </a:bodyPr>
          <a:lstStyle/>
          <a:p>
            <a:pPr>
              <a:lnSpc>
                <a:spcPct val="80000"/>
              </a:lnSpc>
            </a:pPr>
            <a:r>
              <a:rPr lang="en-US" sz="1600" b="1" dirty="0">
                <a:solidFill>
                  <a:schemeClr val="accent1">
                    <a:lumMod val="50000"/>
                  </a:schemeClr>
                </a:solidFill>
              </a:rPr>
              <a:t>Average food spending is much greater </a:t>
            </a:r>
            <a:br>
              <a:rPr lang="en-US" sz="1600" b="1" dirty="0">
                <a:solidFill>
                  <a:schemeClr val="accent1">
                    <a:lumMod val="50000"/>
                  </a:schemeClr>
                </a:solidFill>
              </a:rPr>
            </a:br>
            <a:r>
              <a:rPr lang="en-US" sz="1600" b="1" dirty="0">
                <a:solidFill>
                  <a:schemeClr val="accent1">
                    <a:lumMod val="50000"/>
                  </a:schemeClr>
                </a:solidFill>
              </a:rPr>
              <a:t>than least-cost healthy diets in </a:t>
            </a:r>
            <a:br>
              <a:rPr lang="en-US" sz="1600" b="1" dirty="0">
                <a:solidFill>
                  <a:schemeClr val="accent1">
                    <a:lumMod val="50000"/>
                  </a:schemeClr>
                </a:solidFill>
              </a:rPr>
            </a:br>
            <a:r>
              <a:rPr lang="en-US" sz="1600" b="1" dirty="0">
                <a:solidFill>
                  <a:schemeClr val="accent1">
                    <a:lumMod val="50000"/>
                  </a:schemeClr>
                </a:solidFill>
              </a:rPr>
              <a:t>middle- and high-income countries</a:t>
            </a:r>
          </a:p>
          <a:p>
            <a:pPr>
              <a:lnSpc>
                <a:spcPct val="80000"/>
              </a:lnSpc>
            </a:pPr>
            <a:r>
              <a:rPr lang="en-US" sz="1600" b="1" i="1" dirty="0">
                <a:solidFill>
                  <a:schemeClr val="accent1">
                    <a:lumMod val="50000"/>
                  </a:schemeClr>
                </a:solidFill>
              </a:rPr>
              <a:t>…but that is the national average, </a:t>
            </a:r>
            <a:br>
              <a:rPr lang="en-US" sz="1600" b="1" i="1" dirty="0">
                <a:solidFill>
                  <a:schemeClr val="accent1">
                    <a:lumMod val="50000"/>
                  </a:schemeClr>
                </a:solidFill>
              </a:rPr>
            </a:br>
            <a:r>
              <a:rPr lang="en-US" sz="1600" b="1" i="1" dirty="0">
                <a:solidFill>
                  <a:schemeClr val="accent1">
                    <a:lumMod val="50000"/>
                  </a:schemeClr>
                </a:solidFill>
              </a:rPr>
              <a:t>many households in these countries </a:t>
            </a:r>
            <a:br>
              <a:rPr lang="en-US" sz="1600" b="1" i="1" dirty="0">
                <a:solidFill>
                  <a:schemeClr val="accent1">
                    <a:lumMod val="50000"/>
                  </a:schemeClr>
                </a:solidFill>
              </a:rPr>
            </a:br>
            <a:r>
              <a:rPr lang="en-US" sz="1600" b="1" i="1" dirty="0">
                <a:solidFill>
                  <a:schemeClr val="accent1">
                    <a:lumMod val="50000"/>
                  </a:schemeClr>
                </a:solidFill>
              </a:rPr>
              <a:t>cannot afford healthy diets</a:t>
            </a:r>
            <a:endParaRPr lang="en-US" sz="1600" i="1" dirty="0">
              <a:solidFill>
                <a:schemeClr val="accent1">
                  <a:lumMod val="50000"/>
                </a:schemeClr>
              </a:solidFill>
            </a:endParaRPr>
          </a:p>
        </p:txBody>
      </p:sp>
    </p:spTree>
    <p:custDataLst>
      <p:tags r:id="rId1"/>
    </p:custDataLst>
    <p:extLst>
      <p:ext uri="{BB962C8B-B14F-4D97-AF65-F5344CB8AC3E}">
        <p14:creationId xmlns:p14="http://schemas.microsoft.com/office/powerpoint/2010/main" val="24688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125EC17-3956-493C-BA65-10DBE3D4D26D}"/>
              </a:ext>
            </a:extLst>
          </p:cNvPr>
          <p:cNvGraphicFramePr>
            <a:graphicFrameLocks/>
          </p:cNvGraphicFramePr>
          <p:nvPr/>
        </p:nvGraphicFramePr>
        <p:xfrm>
          <a:off x="331451" y="1344759"/>
          <a:ext cx="11153775" cy="48720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7A8CBDE-B4C0-49AF-46F3-A8FF1B647368}"/>
              </a:ext>
            </a:extLst>
          </p:cNvPr>
          <p:cNvSpPr txBox="1"/>
          <p:nvPr/>
        </p:nvSpPr>
        <p:spPr>
          <a:xfrm>
            <a:off x="331451" y="6289195"/>
            <a:ext cx="11664033" cy="461665"/>
          </a:xfrm>
          <a:prstGeom prst="rect">
            <a:avLst/>
          </a:prstGeom>
          <a:noFill/>
        </p:spPr>
        <p:txBody>
          <a:bodyPr wrap="square">
            <a:spAutoFit/>
          </a:bodyPr>
          <a:lstStyle/>
          <a:p>
            <a:r>
              <a:rPr lang="en-US" sz="1200" dirty="0"/>
              <a:t>Data shown are FAO estimates, downloaded from </a:t>
            </a:r>
            <a:r>
              <a:rPr lang="en-US" sz="1200" dirty="0">
                <a:hlinkClick r:id="rId4"/>
              </a:rPr>
              <a:t>https://databank.worldbank.org/source/food-prices-for-nutrition</a:t>
            </a:r>
            <a:r>
              <a:rPr lang="en-US" sz="1200" dirty="0"/>
              <a:t> for affordability of healthy diets, </a:t>
            </a:r>
            <a:br>
              <a:rPr lang="en-US" sz="1200" dirty="0"/>
            </a:br>
            <a:r>
              <a:rPr lang="en-US" sz="1200" dirty="0"/>
              <a:t>and from </a:t>
            </a:r>
            <a:r>
              <a:rPr lang="en-US" sz="1200" dirty="0">
                <a:hlinkClick r:id="rId5"/>
              </a:rPr>
              <a:t>https://databank.worldbank.org/source/world-development-indicators</a:t>
            </a:r>
            <a:r>
              <a:rPr lang="en-US" sz="1200" dirty="0"/>
              <a:t> for experience of food insecurity and national income (GNI).</a:t>
            </a:r>
          </a:p>
        </p:txBody>
      </p:sp>
      <p:sp>
        <p:nvSpPr>
          <p:cNvPr id="2" name="Title 4">
            <a:extLst>
              <a:ext uri="{FF2B5EF4-FFF2-40B4-BE49-F238E27FC236}">
                <a16:creationId xmlns:a16="http://schemas.microsoft.com/office/drawing/2014/main" id="{0899135F-6891-F477-64A7-AA1F55541D36}"/>
              </a:ext>
            </a:extLst>
          </p:cNvPr>
          <p:cNvSpPr txBox="1">
            <a:spLocks/>
          </p:cNvSpPr>
          <p:nvPr/>
        </p:nvSpPr>
        <p:spPr>
          <a:xfrm>
            <a:off x="63293" y="279918"/>
            <a:ext cx="7637497"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does affordability of healthy diets relate to hunger and food insecurity?</a:t>
            </a:r>
          </a:p>
        </p:txBody>
      </p:sp>
      <p:sp>
        <p:nvSpPr>
          <p:cNvPr id="5" name="TextBox 4">
            <a:extLst>
              <a:ext uri="{FF2B5EF4-FFF2-40B4-BE49-F238E27FC236}">
                <a16:creationId xmlns:a16="http://schemas.microsoft.com/office/drawing/2014/main" id="{9BA232FD-3698-9970-281B-842703E78721}"/>
              </a:ext>
            </a:extLst>
          </p:cNvPr>
          <p:cNvSpPr txBox="1"/>
          <p:nvPr/>
        </p:nvSpPr>
        <p:spPr>
          <a:xfrm>
            <a:off x="5769204" y="1726050"/>
            <a:ext cx="6422796" cy="1869999"/>
          </a:xfrm>
          <a:prstGeom prst="rect">
            <a:avLst/>
          </a:prstGeom>
          <a:noFill/>
        </p:spPr>
        <p:txBody>
          <a:bodyPr wrap="square">
            <a:spAutoFit/>
          </a:bodyPr>
          <a:lstStyle/>
          <a:p>
            <a:pPr marL="233363" indent="-233363">
              <a:lnSpc>
                <a:spcPct val="80000"/>
              </a:lnSpc>
            </a:pPr>
            <a:r>
              <a:rPr lang="en-US" sz="1600" dirty="0">
                <a:solidFill>
                  <a:schemeClr val="accent6">
                    <a:lumMod val="75000"/>
                  </a:schemeClr>
                </a:solidFill>
              </a:rPr>
              <a:t>Unaffordability of healthy diets drops with income from &gt;95% to near zero</a:t>
            </a:r>
          </a:p>
          <a:p>
            <a:pPr marL="233363" indent="-233363">
              <a:lnSpc>
                <a:spcPct val="80000"/>
              </a:lnSpc>
            </a:pPr>
            <a:r>
              <a:rPr lang="en-US" sz="1600" dirty="0">
                <a:solidFill>
                  <a:srgbClr val="C00000"/>
                </a:solidFill>
              </a:rPr>
              <a:t>In contrast, “prevalence of food insecurity” drops from 50-80% to 5-15%</a:t>
            </a:r>
          </a:p>
          <a:p>
            <a:pPr marL="395288" indent="-395288">
              <a:lnSpc>
                <a:spcPct val="80000"/>
              </a:lnSpc>
            </a:pPr>
            <a:r>
              <a:rPr lang="en-US" sz="1600" dirty="0">
                <a:solidFill>
                  <a:srgbClr val="C00000"/>
                </a:solidFill>
              </a:rPr>
              <a:t>Here, food insecurity is defined as a survey respondent’s answers to whether they went hungry, ate less or differently, skipped meals, etc. </a:t>
            </a:r>
            <a:br>
              <a:rPr lang="en-US" sz="1600" dirty="0">
                <a:solidFill>
                  <a:srgbClr val="C00000"/>
                </a:solidFill>
              </a:rPr>
            </a:br>
            <a:r>
              <a:rPr lang="en-US" sz="1600" dirty="0">
                <a:solidFill>
                  <a:srgbClr val="C00000"/>
                </a:solidFill>
              </a:rPr>
              <a:t>due to lack of resources to buy food</a:t>
            </a:r>
          </a:p>
          <a:p>
            <a:pPr marL="395288" indent="-395288">
              <a:lnSpc>
                <a:spcPct val="80000"/>
              </a:lnSpc>
            </a:pPr>
            <a:r>
              <a:rPr lang="en-US" sz="1600" dirty="0">
                <a:solidFill>
                  <a:srgbClr val="C00000"/>
                </a:solidFill>
              </a:rPr>
              <a:t>Food insecurity refers to a person’s usual diet, which if often not healthy: in poor countries it is mostly starchy staples, in rich countries it is more expensive than a least-cost healthy diet due to other needs such as taste, convenience and aspirations</a:t>
            </a:r>
            <a:endParaRPr lang="en-US" sz="1600" i="1" dirty="0">
              <a:solidFill>
                <a:srgbClr val="C00000"/>
              </a:solidFill>
            </a:endParaRPr>
          </a:p>
        </p:txBody>
      </p:sp>
    </p:spTree>
    <p:custDataLst>
      <p:tags r:id="rId1"/>
    </p:custDataLst>
    <p:extLst>
      <p:ext uri="{BB962C8B-B14F-4D97-AF65-F5344CB8AC3E}">
        <p14:creationId xmlns:p14="http://schemas.microsoft.com/office/powerpoint/2010/main" val="27502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290055" y="1771827"/>
            <a:ext cx="12058356"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3 billion people (40% of the global population), healthy diets remain unaffordable</a:t>
            </a:r>
          </a:p>
          <a:p>
            <a:pPr marL="568354" lvl="1" indent="-168284">
              <a:spcBef>
                <a:spcPts val="0"/>
              </a:spcBef>
              <a:spcAft>
                <a:spcPts val="0"/>
              </a:spcAft>
            </a:pPr>
            <a:r>
              <a:rPr lang="en-US" sz="2000" kern="0" dirty="0"/>
              <a:t>Nutrient-rich foods are more costly to grow and distribute than starchy staples, vegetable oil &amp; sugar</a:t>
            </a:r>
          </a:p>
          <a:p>
            <a:pPr marL="568354" lvl="1" indent="-168284">
              <a:spcBef>
                <a:spcPts val="0"/>
              </a:spcBef>
              <a:spcAft>
                <a:spcPts val="0"/>
              </a:spcAft>
            </a:pPr>
            <a:r>
              <a:rPr lang="en-US" sz="2000" kern="0" dirty="0"/>
              <a:t>At times and places where prices are unusually high, supply improvements can lower cost</a:t>
            </a:r>
          </a:p>
          <a:p>
            <a:pPr marL="568354" lvl="1" indent="-168284">
              <a:spcBef>
                <a:spcPts val="0"/>
              </a:spcBef>
              <a:spcAft>
                <a:spcPts val="0"/>
              </a:spcAft>
            </a:pPr>
            <a:r>
              <a:rPr lang="en-US" sz="2000" kern="0" dirty="0"/>
              <a:t>Most unaffordability is due to low incomes, so healthier diets will require higher earnings or safety nets</a:t>
            </a:r>
          </a:p>
          <a:p>
            <a:pPr marL="265655" indent="-265655">
              <a:spcBef>
                <a:spcPts val="1200"/>
              </a:spcBef>
              <a:spcAft>
                <a:spcPts val="0"/>
              </a:spcAft>
            </a:pPr>
            <a:r>
              <a:rPr lang="en-US" sz="2000" b="1" kern="0" dirty="0">
                <a:latin typeface="+mn-lt"/>
              </a:rPr>
              <a:t>For almost all Americans (and most people worldwide), healthy foods are “affordable” but not used </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away from home and packaged items, leading to excess salt, refined grains etc. </a:t>
            </a:r>
          </a:p>
          <a:p>
            <a:pPr marL="568374" lvl="1" indent="-168284">
              <a:spcBef>
                <a:spcPts val="0"/>
              </a:spcBef>
              <a:spcAft>
                <a:spcPts val="0"/>
              </a:spcAft>
            </a:pPr>
            <a:r>
              <a:rPr lang="en-US" sz="2000" kern="0" dirty="0"/>
              <a:t>Frontiers for future work include time use and cost of meal preparation, role of nonfood factors</a:t>
            </a:r>
          </a:p>
          <a:p>
            <a:pPr marL="265655" indent="-265655">
              <a:spcBef>
                <a:spcPts val="1200"/>
              </a:spcBef>
              <a:spcAft>
                <a:spcPts val="0"/>
              </a:spcAft>
            </a:pPr>
            <a:r>
              <a:rPr lang="en-US" sz="2000" b="1" kern="0" dirty="0">
                <a:latin typeface="+mn-lt"/>
              </a:rPr>
              <a:t>Identifying least-cost items and diet costs helps guide intervention</a:t>
            </a:r>
          </a:p>
          <a:p>
            <a:pPr marL="568354" lvl="1" indent="-168284">
              <a:spcBef>
                <a:spcPts val="0"/>
              </a:spcBef>
              <a:spcAft>
                <a:spcPts val="0"/>
              </a:spcAft>
            </a:pPr>
            <a:r>
              <a:rPr lang="en-US" sz="2000" kern="0" dirty="0"/>
              <a:t>Which items have the most potential to improve affordability of healthy diets </a:t>
            </a:r>
          </a:p>
          <a:p>
            <a:pPr marL="568354" lvl="1" indent="-168284">
              <a:spcBef>
                <a:spcPts val="0"/>
              </a:spcBef>
              <a:spcAft>
                <a:spcPts val="0"/>
              </a:spcAft>
            </a:pPr>
            <a:r>
              <a:rPr lang="en-US" sz="2000" kern="0" dirty="0"/>
              <a:t>Which people would need higher incomes or safety nets to afford healthy diets</a:t>
            </a:r>
          </a:p>
          <a:p>
            <a:pPr marL="568354" lvl="1" indent="-168284">
              <a:spcBef>
                <a:spcPts val="0"/>
              </a:spcBef>
              <a:spcAft>
                <a:spcPts val="0"/>
              </a:spcAft>
            </a:pPr>
            <a:r>
              <a:rPr lang="en-US" sz="2000" kern="0" dirty="0"/>
              <a:t>How and why unhealthy foods enter to displace the items in least-cost healthy diets</a:t>
            </a:r>
          </a:p>
          <a:p>
            <a:pPr marL="968424" lvl="2" indent="-168284">
              <a:spcBef>
                <a:spcPts val="0"/>
              </a:spcBef>
              <a:spcAft>
                <a:spcPts val="0"/>
              </a:spcAft>
            </a:pPr>
            <a:r>
              <a:rPr lang="en-US" sz="2000" kern="0" dirty="0"/>
              <a:t>many different kinds of analysis as done at UGA!</a:t>
            </a:r>
          </a:p>
          <a:p>
            <a:pPr marL="568354" lvl="1" indent="-168284">
              <a:spcBef>
                <a:spcPts val="0"/>
              </a:spcBef>
              <a:spcAft>
                <a:spcPts val="0"/>
              </a:spcAft>
            </a:pPr>
            <a:endParaRPr lang="en-US" sz="2000" kern="0" dirty="0"/>
          </a:p>
          <a:p>
            <a:pPr marL="968404" lvl="2" indent="-168284">
              <a:spcBef>
                <a:spcPts val="0"/>
              </a:spcBef>
              <a:spcAft>
                <a:spcPts val="0"/>
              </a:spcAft>
            </a:pPr>
            <a:endParaRPr lang="en-US" sz="1600" kern="0" dirty="0"/>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290055" y="213346"/>
            <a:ext cx="7468867" cy="12721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a:t>
            </a:r>
            <a:br>
              <a:rPr lang="en-US" sz="3600" b="1" kern="0" dirty="0">
                <a:solidFill>
                  <a:srgbClr val="3083A7"/>
                </a:solidFill>
                <a:latin typeface="+mn-lt"/>
              </a:rPr>
            </a:br>
            <a:r>
              <a:rPr lang="en-US" sz="3600" b="1" kern="0" dirty="0">
                <a:solidFill>
                  <a:srgbClr val="3083A7"/>
                </a:solidFill>
                <a:latin typeface="+mn-lt"/>
              </a:rPr>
              <a:t>Improving dietary patterns can be informed by least-cost healthy diets</a:t>
            </a:r>
            <a:endParaRPr lang="en-US" sz="3200" kern="0" dirty="0">
              <a:solidFill>
                <a:srgbClr val="3083A7"/>
              </a:solidFill>
              <a:latin typeface="+mn-lt"/>
            </a:endParaRPr>
          </a:p>
        </p:txBody>
      </p:sp>
      <p:pic>
        <p:nvPicPr>
          <p:cNvPr id="2" name="Picture 1">
            <a:extLst>
              <a:ext uri="{FF2B5EF4-FFF2-40B4-BE49-F238E27FC236}">
                <a16:creationId xmlns:a16="http://schemas.microsoft.com/office/drawing/2014/main" id="{808751C6-95FA-4D67-0F1B-3E1B3C01B966}"/>
              </a:ext>
            </a:extLst>
          </p:cNvPr>
          <p:cNvPicPr>
            <a:picLocks noChangeAspect="1"/>
          </p:cNvPicPr>
          <p:nvPr/>
        </p:nvPicPr>
        <p:blipFill rotWithShape="1">
          <a:blip r:embed="rId4"/>
          <a:srcRect t="-1488" r="25492" b="1844"/>
          <a:stretch/>
        </p:blipFill>
        <p:spPr>
          <a:xfrm>
            <a:off x="7700790" y="79067"/>
            <a:ext cx="4440410" cy="1120173"/>
          </a:xfrm>
          <a:prstGeom prst="rect">
            <a:avLst/>
          </a:prstGeom>
        </p:spPr>
      </p:pic>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7" end="7"/>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8" end="8"/>
                                            </p:txEl>
                                          </p:spTgt>
                                        </p:tgtEl>
                                        <p:attrNameLst>
                                          <p:attrName>ppt_c</p:attrName>
                                        </p:attrNameLst>
                                      </p:cBhvr>
                                      <p:to>
                                        <a:srgbClr val="B2B2B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B2B2B2"/>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B2B2B2"/>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2" end="12"/>
                                            </p:txEl>
                                          </p:spTgt>
                                        </p:tgtEl>
                                        <p:attrNameLst>
                                          <p:attrName>ppt_c</p:attrName>
                                        </p:attrNameLst>
                                      </p:cBhvr>
                                      <p:to>
                                        <a:srgbClr val="B2B2B2"/>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4307156" y="5776094"/>
            <a:ext cx="2628603" cy="550364"/>
          </a:xfrm>
          <a:prstGeom prst="rect">
            <a:avLst/>
          </a:prstGeom>
        </p:spPr>
      </p:pic>
      <p:pic>
        <p:nvPicPr>
          <p:cNvPr id="7" name="Picture 6">
            <a:extLst>
              <a:ext uri="{FF2B5EF4-FFF2-40B4-BE49-F238E27FC236}">
                <a16:creationId xmlns:a16="http://schemas.microsoft.com/office/drawing/2014/main" id="{7F28A8B0-C0D4-40D1-B0E5-C25BBB1AC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8400" y="258315"/>
            <a:ext cx="1666769" cy="933391"/>
          </a:xfrm>
          <a:prstGeom prst="rect">
            <a:avLst/>
          </a:prstGeom>
        </p:spPr>
      </p:pic>
      <p:pic>
        <p:nvPicPr>
          <p:cNvPr id="11" name="Picture 12">
            <a:extLst>
              <a:ext uri="{FF2B5EF4-FFF2-40B4-BE49-F238E27FC236}">
                <a16:creationId xmlns:a16="http://schemas.microsoft.com/office/drawing/2014/main" id="{49A6EAF2-1F15-4D63-A259-13B42FC0C6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54" b="4890"/>
          <a:stretch/>
        </p:blipFill>
        <p:spPr bwMode="auto">
          <a:xfrm>
            <a:off x="645865" y="4022393"/>
            <a:ext cx="2856927" cy="222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6899994-201D-4D6D-A3E1-BC29B45ECC3A}"/>
              </a:ext>
            </a:extLst>
          </p:cNvPr>
          <p:cNvSpPr/>
          <p:nvPr/>
        </p:nvSpPr>
        <p:spPr>
          <a:xfrm>
            <a:off x="632672" y="6245405"/>
            <a:ext cx="2667000" cy="441339"/>
          </a:xfrm>
          <a:prstGeom prst="rect">
            <a:avLst/>
          </a:prstGeom>
        </p:spPr>
        <p:txBody>
          <a:bodyPr wrap="square">
            <a:spAutoFit/>
          </a:bodyPr>
          <a:lstStyle/>
          <a:p>
            <a:pPr>
              <a:lnSpc>
                <a:spcPct val="80000"/>
              </a:lnSpc>
            </a:pPr>
            <a:r>
              <a:rPr lang="en-US" sz="1400" dirty="0">
                <a:solidFill>
                  <a:srgbClr val="543210"/>
                </a:solidFill>
              </a:rPr>
              <a:t>Photo by Anna Herforth</a:t>
            </a:r>
          </a:p>
          <a:p>
            <a:pPr>
              <a:lnSpc>
                <a:spcPct val="80000"/>
              </a:lnSpc>
            </a:pPr>
            <a:r>
              <a:rPr lang="en-US" sz="1400" dirty="0">
                <a:solidFill>
                  <a:srgbClr val="543210"/>
                </a:solidFill>
              </a:rPr>
              <a:t>at </a:t>
            </a:r>
            <a:r>
              <a:rPr lang="en-US" sz="1400" dirty="0" err="1">
                <a:solidFill>
                  <a:srgbClr val="543210"/>
                </a:solidFill>
              </a:rPr>
              <a:t>Agbogbloshi</a:t>
            </a:r>
            <a:r>
              <a:rPr lang="en-US" sz="1400" dirty="0">
                <a:solidFill>
                  <a:srgbClr val="543210"/>
                </a:solidFill>
              </a:rPr>
              <a:t> market, Ghana</a:t>
            </a:r>
          </a:p>
        </p:txBody>
      </p:sp>
      <p:pic>
        <p:nvPicPr>
          <p:cNvPr id="18" name="Picture 17" descr="Text&#10;&#10;Description automatically generated">
            <a:extLst>
              <a:ext uri="{FF2B5EF4-FFF2-40B4-BE49-F238E27FC236}">
                <a16:creationId xmlns:a16="http://schemas.microsoft.com/office/drawing/2014/main" id="{32C0A32F-25DA-4A88-8E6B-9644DEE26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2400" y="424018"/>
            <a:ext cx="3217909" cy="672835"/>
          </a:xfrm>
          <a:prstGeom prst="rect">
            <a:avLst/>
          </a:prstGeom>
        </p:spPr>
      </p:pic>
      <p:pic>
        <p:nvPicPr>
          <p:cNvPr id="30" name="Picture 29" descr="Text, logo&#10;&#10;Description automatically generated">
            <a:extLst>
              <a:ext uri="{FF2B5EF4-FFF2-40B4-BE49-F238E27FC236}">
                <a16:creationId xmlns:a16="http://schemas.microsoft.com/office/drawing/2014/main" id="{41DD4E78-A0B2-44F1-8330-7FC8A35379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7354" y="475451"/>
            <a:ext cx="1834361" cy="546100"/>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7437" y="5644266"/>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4124857" y="4492373"/>
            <a:ext cx="7841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t>We thank the many price collectors and contributors to the diverse databases </a:t>
            </a:r>
            <a:br>
              <a:rPr lang="en-US" altLang="en-US" sz="1600" dirty="0"/>
            </a:br>
            <a:r>
              <a:rPr lang="en-US" altLang="en-US" sz="1600" dirty="0"/>
              <a:t>used in this work and are grateful for funding to the Bill &amp; Melinda Gates Foundation and UKAid, as well as complementary funding from FAO.</a:t>
            </a:r>
            <a:endParaRPr lang="en-US" altLang="en-US" sz="1600" b="1" dirty="0"/>
          </a:p>
        </p:txBody>
      </p:sp>
      <p:sp>
        <p:nvSpPr>
          <p:cNvPr id="44" name="Title 4">
            <a:extLst>
              <a:ext uri="{FF2B5EF4-FFF2-40B4-BE49-F238E27FC236}">
                <a16:creationId xmlns:a16="http://schemas.microsoft.com/office/drawing/2014/main" id="{B6B704C4-5302-46EF-98A7-AFA6D89D9BED}"/>
              </a:ext>
            </a:extLst>
          </p:cNvPr>
          <p:cNvSpPr txBox="1">
            <a:spLocks/>
          </p:cNvSpPr>
          <p:nvPr/>
        </p:nvSpPr>
        <p:spPr>
          <a:xfrm>
            <a:off x="4150456" y="2521890"/>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4000" b="1" kern="0" dirty="0">
                <a:solidFill>
                  <a:srgbClr val="3083A7"/>
                </a:solidFill>
                <a:latin typeface="+mn-lt"/>
              </a:rPr>
              <a:t>Thank you!</a:t>
            </a:r>
            <a:endParaRPr lang="en-US" sz="3600" kern="0" dirty="0">
              <a:solidFill>
                <a:srgbClr val="3083A7"/>
              </a:solidFill>
              <a:latin typeface="+mn-lt"/>
            </a:endParaRPr>
          </a:p>
        </p:txBody>
      </p:sp>
      <p:grpSp>
        <p:nvGrpSpPr>
          <p:cNvPr id="15" name="Group 14">
            <a:extLst>
              <a:ext uri="{FF2B5EF4-FFF2-40B4-BE49-F238E27FC236}">
                <a16:creationId xmlns:a16="http://schemas.microsoft.com/office/drawing/2014/main" id="{DBE4EA4C-A070-4D4E-AE4B-ACD802E151F9}"/>
              </a:ext>
            </a:extLst>
          </p:cNvPr>
          <p:cNvGrpSpPr/>
          <p:nvPr/>
        </p:nvGrpSpPr>
        <p:grpSpPr>
          <a:xfrm>
            <a:off x="325832" y="233941"/>
            <a:ext cx="3429805" cy="1136879"/>
            <a:chOff x="254406" y="299343"/>
            <a:chExt cx="6904795" cy="2085790"/>
          </a:xfrm>
        </p:grpSpPr>
        <p:pic>
          <p:nvPicPr>
            <p:cNvPr id="16" name="Picture 15" descr="A picture containing text&#10;&#10;Description automatically generated">
              <a:extLst>
                <a:ext uri="{FF2B5EF4-FFF2-40B4-BE49-F238E27FC236}">
                  <a16:creationId xmlns:a16="http://schemas.microsoft.com/office/drawing/2014/main" id="{5E5D8013-F61D-48C7-9D60-888261B40BE7}"/>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17" name="TextBox 16">
              <a:extLst>
                <a:ext uri="{FF2B5EF4-FFF2-40B4-BE49-F238E27FC236}">
                  <a16:creationId xmlns:a16="http://schemas.microsoft.com/office/drawing/2014/main" id="{6CEB2491-0D5B-4E5F-BD90-F7E290A38080}"/>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 name="Picture 2" descr="A picture containing text, sign&#10;&#10;Description automatically generated">
            <a:extLst>
              <a:ext uri="{FF2B5EF4-FFF2-40B4-BE49-F238E27FC236}">
                <a16:creationId xmlns:a16="http://schemas.microsoft.com/office/drawing/2014/main" id="{1F49EEA3-D7FB-3CFE-2994-16550FF3DFF9}"/>
              </a:ext>
            </a:extLst>
          </p:cNvPr>
          <p:cNvPicPr>
            <a:picLocks noChangeAspect="1"/>
          </p:cNvPicPr>
          <p:nvPr/>
        </p:nvPicPr>
        <p:blipFill>
          <a:blip r:embed="rId10"/>
          <a:stretch>
            <a:fillRect/>
          </a:stretch>
        </p:blipFill>
        <p:spPr>
          <a:xfrm>
            <a:off x="10918073" y="5589695"/>
            <a:ext cx="900399" cy="844714"/>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87B48446-6040-4EEB-9099-909DE8DB05A0}"/>
              </a:ext>
            </a:extLst>
          </p:cNvPr>
          <p:cNvSpPr txBox="1">
            <a:spLocks/>
          </p:cNvSpPr>
          <p:nvPr/>
        </p:nvSpPr>
        <p:spPr>
          <a:xfrm>
            <a:off x="185195" y="595533"/>
            <a:ext cx="11970151" cy="910336"/>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Understanding food choice and dietary patterns in the U.S. </a:t>
            </a:r>
            <a:br>
              <a:rPr lang="en-US" sz="3600" b="1" kern="0" dirty="0">
                <a:solidFill>
                  <a:srgbClr val="3083A7"/>
                </a:solidFill>
                <a:latin typeface="+mn-lt"/>
              </a:rPr>
            </a:br>
            <a:r>
              <a:rPr lang="en-US" sz="3600" b="1" kern="0" dirty="0">
                <a:solidFill>
                  <a:srgbClr val="3083A7"/>
                </a:solidFill>
                <a:latin typeface="+mn-lt"/>
              </a:rPr>
              <a:t>can be informed by data on access to healthy diets worldwide</a:t>
            </a:r>
          </a:p>
        </p:txBody>
      </p:sp>
      <p:sp>
        <p:nvSpPr>
          <p:cNvPr id="5" name="TextBox 4">
            <a:extLst>
              <a:ext uri="{FF2B5EF4-FFF2-40B4-BE49-F238E27FC236}">
                <a16:creationId xmlns:a16="http://schemas.microsoft.com/office/drawing/2014/main" id="{CD2D0371-2716-EC40-C5D4-39FA84CAE555}"/>
              </a:ext>
            </a:extLst>
          </p:cNvPr>
          <p:cNvSpPr txBox="1"/>
          <p:nvPr/>
        </p:nvSpPr>
        <p:spPr>
          <a:xfrm>
            <a:off x="360218" y="1505869"/>
            <a:ext cx="11795129" cy="5139869"/>
          </a:xfrm>
          <a:prstGeom prst="rect">
            <a:avLst/>
          </a:prstGeom>
          <a:noFill/>
        </p:spPr>
        <p:txBody>
          <a:bodyPr wrap="square">
            <a:spAutoFit/>
          </a:bodyPr>
          <a:lstStyle/>
          <a:p>
            <a:pPr marL="171450" indent="-171450">
              <a:buFont typeface="Arial" panose="020B0604020202020204" pitchFamily="34" charset="0"/>
              <a:buChar char="•"/>
            </a:pPr>
            <a:r>
              <a:rPr lang="en-US" sz="2400" b="1" dirty="0"/>
              <a:t>We start with revealed preferences and effective demand for each type of food</a:t>
            </a:r>
          </a:p>
          <a:p>
            <a:pPr marL="514350" lvl="1" indent="-171450">
              <a:buFont typeface="Times New Roman" panose="02020603050405020304" pitchFamily="18" charset="0"/>
              <a:buChar char="̶"/>
              <a:defRPr/>
            </a:pPr>
            <a:r>
              <a:rPr lang="en-US" dirty="0">
                <a:solidFill>
                  <a:prstClr val="black"/>
                </a:solidFill>
              </a:rPr>
              <a:t>People want healthy food, but may not know how each type of food will affect them and have other goals as well</a:t>
            </a:r>
          </a:p>
          <a:p>
            <a:pPr marL="514350" lvl="1" indent="-171450">
              <a:buFont typeface="Times New Roman" panose="02020603050405020304" pitchFamily="18" charset="0"/>
              <a:buChar char="̶"/>
              <a:defRPr/>
            </a:pPr>
            <a:r>
              <a:rPr lang="en-US" dirty="0">
                <a:solidFill>
                  <a:prstClr val="black"/>
                </a:solidFill>
              </a:rPr>
              <a:t>Economists explain observed dietary patterns in terms of three factors:</a:t>
            </a:r>
          </a:p>
          <a:p>
            <a:pPr marL="971550" lvl="2" indent="-171450">
              <a:buFont typeface="Times New Roman" panose="02020603050405020304" pitchFamily="18" charset="0"/>
              <a:buChar char="̶"/>
              <a:defRPr/>
            </a:pPr>
            <a:r>
              <a:rPr lang="en-US" dirty="0">
                <a:solidFill>
                  <a:prstClr val="black"/>
                </a:solidFill>
              </a:rPr>
              <a:t>Prices of available foods</a:t>
            </a:r>
          </a:p>
          <a:p>
            <a:pPr marL="971550" lvl="2" indent="-171450">
              <a:buFont typeface="Times New Roman" panose="02020603050405020304" pitchFamily="18" charset="0"/>
              <a:buChar char="̶"/>
              <a:defRPr/>
            </a:pPr>
            <a:r>
              <a:rPr lang="en-US" dirty="0">
                <a:solidFill>
                  <a:prstClr val="black"/>
                </a:solidFill>
              </a:rPr>
              <a:t>Incomes available for food</a:t>
            </a:r>
          </a:p>
          <a:p>
            <a:pPr marL="971550" lvl="2" indent="-171450">
              <a:buFont typeface="Times New Roman" panose="02020603050405020304" pitchFamily="18" charset="0"/>
              <a:buChar char="̶"/>
              <a:defRPr/>
            </a:pPr>
            <a:r>
              <a:rPr lang="en-US" dirty="0">
                <a:solidFill>
                  <a:prstClr val="black"/>
                </a:solidFill>
              </a:rPr>
              <a:t>Choice among affordable options, driven by preferences, food culture &amp; health beliefs, meal preparation costs etc.</a:t>
            </a:r>
          </a:p>
          <a:p>
            <a:pPr marL="514350" lvl="1" indent="-171450">
              <a:buFont typeface="Times New Roman" panose="02020603050405020304" pitchFamily="18" charset="0"/>
              <a:buChar char="̶"/>
              <a:defRPr/>
            </a:pPr>
            <a:r>
              <a:rPr lang="en-US" dirty="0">
                <a:solidFill>
                  <a:prstClr val="black"/>
                </a:solidFill>
              </a:rPr>
              <a:t>Preferences must be inferred from food choice among affordable options, at each set of prices and incomes</a:t>
            </a:r>
          </a:p>
          <a:p>
            <a:pPr marL="971550" lvl="2" indent="-171450">
              <a:buFont typeface="Times New Roman" panose="02020603050405020304" pitchFamily="18" charset="0"/>
              <a:buChar char="̶"/>
              <a:defRPr/>
            </a:pPr>
            <a:r>
              <a:rPr lang="en-US" dirty="0">
                <a:solidFill>
                  <a:prstClr val="black"/>
                </a:solidFill>
              </a:rPr>
              <a:t>Price and income elasticities for observed consumption, revealed through demand system estimation</a:t>
            </a:r>
          </a:p>
          <a:p>
            <a:pPr marL="971550" lvl="2" indent="-171450">
              <a:buFont typeface="Times New Roman" panose="02020603050405020304" pitchFamily="18" charset="0"/>
              <a:buChar char="̶"/>
              <a:defRPr/>
            </a:pPr>
            <a:r>
              <a:rPr lang="en-US" dirty="0">
                <a:solidFill>
                  <a:prstClr val="black"/>
                </a:solidFill>
              </a:rPr>
              <a:t>Willingness to pay for different items under different circumstances, revealed by food choice experiments</a:t>
            </a:r>
            <a:endParaRPr lang="en-US" sz="2400" b="1" dirty="0"/>
          </a:p>
          <a:p>
            <a:pPr marL="171450" indent="-171450">
              <a:spcBef>
                <a:spcPts val="1200"/>
              </a:spcBef>
              <a:buFont typeface="Arial" panose="020B0604020202020204" pitchFamily="34" charset="0"/>
              <a:buChar char="•"/>
            </a:pPr>
            <a:r>
              <a:rPr lang="en-US" sz="2400" b="1" dirty="0"/>
              <a:t>…but poor diets could also be caused by lack of access, or complete unaffordability</a:t>
            </a:r>
            <a:endParaRPr lang="en-US" sz="2400" b="1" i="1" dirty="0"/>
          </a:p>
          <a:p>
            <a:pPr marL="514350" lvl="1" indent="-171450">
              <a:buFont typeface="Times New Roman" panose="02020603050405020304" pitchFamily="18" charset="0"/>
              <a:buChar char="̶"/>
            </a:pPr>
            <a:r>
              <a:rPr lang="en-US" dirty="0"/>
              <a:t>Since 2016, our </a:t>
            </a:r>
            <a:r>
              <a:rPr lang="en-US" dirty="0">
                <a:hlinkClick r:id="rId3"/>
              </a:rPr>
              <a:t>Food Prices for Nutrition</a:t>
            </a:r>
            <a:r>
              <a:rPr lang="en-US" dirty="0"/>
              <a:t> project has developed least-cost modeled diets for access &amp; affordability</a:t>
            </a:r>
          </a:p>
          <a:p>
            <a:pPr marL="514350" lvl="1" indent="-171450">
              <a:buFont typeface="Times New Roman" panose="02020603050405020304" pitchFamily="18" charset="0"/>
              <a:buChar char="̶"/>
            </a:pPr>
            <a:r>
              <a:rPr lang="en-US" dirty="0">
                <a:solidFill>
                  <a:prstClr val="black"/>
                </a:solidFill>
              </a:rPr>
              <a:t>Since 2020, these “Cost and Affordability of Healthy Diets” increasingly used globally and within countries </a:t>
            </a:r>
          </a:p>
          <a:p>
            <a:pPr marL="971550" lvl="2" indent="-171450">
              <a:buFont typeface="Times New Roman" panose="02020603050405020304" pitchFamily="18" charset="0"/>
              <a:buChar char="̶"/>
            </a:pPr>
            <a:r>
              <a:rPr lang="en-US" dirty="0">
                <a:solidFill>
                  <a:prstClr val="black"/>
                </a:solidFill>
              </a:rPr>
              <a:t>Data, results and software tools are downloadable from </a:t>
            </a:r>
            <a:r>
              <a:rPr lang="en-US" dirty="0">
                <a:solidFill>
                  <a:prstClr val="black"/>
                </a:solidFill>
                <a:hlinkClick r:id="rId3"/>
              </a:rPr>
              <a:t>Tufts University</a:t>
            </a:r>
            <a:r>
              <a:rPr lang="en-US" dirty="0">
                <a:solidFill>
                  <a:prstClr val="black"/>
                </a:solidFill>
              </a:rPr>
              <a:t>, the </a:t>
            </a:r>
            <a:r>
              <a:rPr lang="en-US" dirty="0">
                <a:solidFill>
                  <a:prstClr val="black"/>
                </a:solidFill>
                <a:hlinkClick r:id="rId4"/>
              </a:rPr>
              <a:t>FAO</a:t>
            </a:r>
            <a:r>
              <a:rPr lang="en-US" dirty="0">
                <a:solidFill>
                  <a:prstClr val="black"/>
                </a:solidFill>
              </a:rPr>
              <a:t> and the </a:t>
            </a:r>
            <a:r>
              <a:rPr lang="en-US" dirty="0">
                <a:solidFill>
                  <a:prstClr val="black"/>
                </a:solidFill>
                <a:hlinkClick r:id="rId5"/>
              </a:rPr>
              <a:t>World Bank</a:t>
            </a:r>
            <a:endParaRPr lang="en-US" sz="2000" dirty="0"/>
          </a:p>
          <a:p>
            <a:pPr marL="514350" lvl="1" indent="-171450">
              <a:buFont typeface="Times New Roman" panose="02020603050405020304" pitchFamily="18" charset="0"/>
              <a:buChar char="̶"/>
            </a:pPr>
            <a:r>
              <a:rPr lang="en-US" dirty="0"/>
              <a:t>Modeled diets provide benchmark of least-cost foods for health, to identify causes and remedies for unhealthy diets</a:t>
            </a:r>
          </a:p>
          <a:p>
            <a:pPr marL="971550" lvl="2" indent="-171450">
              <a:buFont typeface="Times New Roman" panose="02020603050405020304" pitchFamily="18" charset="0"/>
              <a:buChar char="̶"/>
            </a:pPr>
            <a:r>
              <a:rPr lang="en-US" dirty="0"/>
              <a:t>If </a:t>
            </a:r>
            <a:r>
              <a:rPr lang="en-US" b="1" dirty="0"/>
              <a:t>prices </a:t>
            </a:r>
            <a:r>
              <a:rPr lang="en-US" dirty="0"/>
              <a:t>for least-cost locally-available items are high, need lower-cost supply and distribution to lower costs</a:t>
            </a:r>
            <a:endParaRPr lang="en-US" i="1" dirty="0"/>
          </a:p>
          <a:p>
            <a:pPr marL="971550" lvl="2" indent="-171450">
              <a:buFont typeface="Times New Roman" panose="02020603050405020304" pitchFamily="18" charset="0"/>
              <a:buChar char="̶"/>
            </a:pPr>
            <a:r>
              <a:rPr lang="en-US" dirty="0"/>
              <a:t>If </a:t>
            </a:r>
            <a:r>
              <a:rPr lang="en-US" b="1" dirty="0"/>
              <a:t>incomes </a:t>
            </a:r>
            <a:r>
              <a:rPr lang="en-US" dirty="0"/>
              <a:t>available to buy food are too low, need better jobs or social assistance to raise affordability</a:t>
            </a:r>
          </a:p>
          <a:p>
            <a:pPr marL="971550" lvl="2" indent="-171450">
              <a:buFont typeface="Times New Roman" panose="02020603050405020304" pitchFamily="18" charset="0"/>
              <a:buChar char="̶"/>
            </a:pPr>
            <a:r>
              <a:rPr lang="en-US" dirty="0"/>
              <a:t>If </a:t>
            </a:r>
            <a:r>
              <a:rPr lang="en-US" b="1" dirty="0"/>
              <a:t>other foods </a:t>
            </a:r>
            <a:r>
              <a:rPr lang="en-US" dirty="0"/>
              <a:t>are chosen that displace a healthy diet, need to address the many other factors driving food choice</a:t>
            </a:r>
          </a:p>
        </p:txBody>
      </p:sp>
    </p:spTree>
    <p:custDataLst>
      <p:tags r:id="rId1"/>
    </p:custDataLst>
    <p:extLst>
      <p:ext uri="{BB962C8B-B14F-4D97-AF65-F5344CB8AC3E}">
        <p14:creationId xmlns:p14="http://schemas.microsoft.com/office/powerpoint/2010/main" val="35638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C0C0C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rgbClr val="C0C0C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rgbClr val="C0C0C0"/>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1" end="11"/>
                                            </p:txEl>
                                          </p:spTgt>
                                        </p:tgtEl>
                                        <p:attrNameLst>
                                          <p:attrName>ppt_c</p:attrName>
                                        </p:attrNameLst>
                                      </p:cBhvr>
                                      <p:to>
                                        <a:srgbClr val="C0C0C0"/>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2" end="12"/>
                                            </p:txEl>
                                          </p:spTgt>
                                        </p:tgtEl>
                                        <p:attrNameLst>
                                          <p:attrName>ppt_c</p:attrName>
                                        </p:attrNameLst>
                                      </p:cBhvr>
                                      <p:to>
                                        <a:srgbClr val="C0C0C0"/>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3" end="13"/>
                                            </p:txEl>
                                          </p:spTgt>
                                        </p:tgtEl>
                                        <p:attrNameLst>
                                          <p:attrName>ppt_c</p:attrName>
                                        </p:attrNameLst>
                                      </p:cBhvr>
                                      <p:to>
                                        <a:srgbClr val="C0C0C0"/>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4" end="14"/>
                                            </p:txEl>
                                          </p:spTgt>
                                        </p:tgtEl>
                                        <p:attrNameLst>
                                          <p:attrName>ppt_c</p:attrName>
                                        </p:attrNameLst>
                                      </p:cBhvr>
                                      <p:to>
                                        <a:srgbClr val="C0C0C0"/>
                                      </p:to>
                                    </p:animClr>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15" end="1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5" end="15"/>
                                            </p:txEl>
                                          </p:spTgt>
                                        </p:tgtEl>
                                        <p:attrNameLst>
                                          <p:attrName>ppt_c</p:attrName>
                                        </p:attrNameLst>
                                      </p:cBhvr>
                                      <p:to>
                                        <a:srgbClr val="C0C0C0"/>
                                      </p:to>
                                    </p:animClr>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B52AB443-4085-A803-DD06-BEE00F9432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22" y="994311"/>
            <a:ext cx="8715375" cy="5467350"/>
          </a:xfrm>
          <a:prstGeom prst="rect">
            <a:avLst/>
          </a:prstGeom>
        </p:spPr>
      </p:pic>
      <p:sp>
        <p:nvSpPr>
          <p:cNvPr id="3" name="Title 4">
            <a:extLst>
              <a:ext uri="{FF2B5EF4-FFF2-40B4-BE49-F238E27FC236}">
                <a16:creationId xmlns:a16="http://schemas.microsoft.com/office/drawing/2014/main" id="{29EC2AF3-4526-CC36-9EB1-E909E9FE1C0F}"/>
              </a:ext>
            </a:extLst>
          </p:cNvPr>
          <p:cNvSpPr txBox="1">
            <a:spLocks/>
          </p:cNvSpPr>
          <p:nvPr/>
        </p:nvSpPr>
        <p:spPr>
          <a:xfrm>
            <a:off x="265051" y="285065"/>
            <a:ext cx="11926949"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Food costs for consumers are mostly post-harvest services</a:t>
            </a:r>
          </a:p>
        </p:txBody>
      </p:sp>
      <p:sp>
        <p:nvSpPr>
          <p:cNvPr id="13" name="TextBox 3">
            <a:extLst>
              <a:ext uri="{FF2B5EF4-FFF2-40B4-BE49-F238E27FC236}">
                <a16:creationId xmlns:a16="http://schemas.microsoft.com/office/drawing/2014/main" id="{9FA85D35-687F-23C6-436D-C656AA58D103}"/>
              </a:ext>
            </a:extLst>
          </p:cNvPr>
          <p:cNvSpPr txBox="1"/>
          <p:nvPr/>
        </p:nvSpPr>
        <p:spPr>
          <a:xfrm>
            <a:off x="54840" y="1657114"/>
            <a:ext cx="1403285" cy="2096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800" dirty="0">
                <a:solidFill>
                  <a:schemeClr val="bg2">
                    <a:lumMod val="50000"/>
                  </a:schemeClr>
                </a:solidFill>
              </a:rPr>
              <a:t>Cumulative percent of consumer price</a:t>
            </a:r>
          </a:p>
        </p:txBody>
      </p:sp>
      <p:grpSp>
        <p:nvGrpSpPr>
          <p:cNvPr id="22" name="Group 21">
            <a:extLst>
              <a:ext uri="{FF2B5EF4-FFF2-40B4-BE49-F238E27FC236}">
                <a16:creationId xmlns:a16="http://schemas.microsoft.com/office/drawing/2014/main" id="{D644F9A4-41C3-A29A-F30D-0AC010278D07}"/>
              </a:ext>
            </a:extLst>
          </p:cNvPr>
          <p:cNvGrpSpPr/>
          <p:nvPr/>
        </p:nvGrpSpPr>
        <p:grpSpPr>
          <a:xfrm>
            <a:off x="5285494" y="1812137"/>
            <a:ext cx="869166" cy="3471104"/>
            <a:chOff x="5285494" y="1812137"/>
            <a:chExt cx="869166" cy="3471104"/>
          </a:xfrm>
        </p:grpSpPr>
        <p:sp>
          <p:nvSpPr>
            <p:cNvPr id="12" name="Rectangle 11">
              <a:extLst>
                <a:ext uri="{FF2B5EF4-FFF2-40B4-BE49-F238E27FC236}">
                  <a16:creationId xmlns:a16="http://schemas.microsoft.com/office/drawing/2014/main" id="{DB753D4D-3C3A-CB70-55AC-674C52729899}"/>
                </a:ext>
              </a:extLst>
            </p:cNvPr>
            <p:cNvSpPr/>
            <p:nvPr/>
          </p:nvSpPr>
          <p:spPr>
            <a:xfrm>
              <a:off x="5389523" y="1812137"/>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2.6%</a:t>
              </a:r>
              <a:endParaRPr lang="en-US" dirty="0">
                <a:solidFill>
                  <a:schemeClr val="accent2">
                    <a:lumMod val="50000"/>
                  </a:schemeClr>
                </a:solidFill>
              </a:endParaRPr>
            </a:p>
          </p:txBody>
        </p:sp>
        <p:sp>
          <p:nvSpPr>
            <p:cNvPr id="16" name="Rectangle 15">
              <a:extLst>
                <a:ext uri="{FF2B5EF4-FFF2-40B4-BE49-F238E27FC236}">
                  <a16:creationId xmlns:a16="http://schemas.microsoft.com/office/drawing/2014/main" id="{50D213F2-0D1A-BE4D-EA5F-18535E397D6C}"/>
                </a:ext>
              </a:extLst>
            </p:cNvPr>
            <p:cNvSpPr/>
            <p:nvPr/>
          </p:nvSpPr>
          <p:spPr>
            <a:xfrm>
              <a:off x="5301769" y="2215933"/>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22.2%</a:t>
              </a:r>
              <a:endParaRPr lang="en-US" dirty="0">
                <a:solidFill>
                  <a:schemeClr val="bg2">
                    <a:lumMod val="50000"/>
                  </a:schemeClr>
                </a:solidFill>
              </a:endParaRPr>
            </a:p>
          </p:txBody>
        </p:sp>
        <p:sp>
          <p:nvSpPr>
            <p:cNvPr id="17" name="Rectangle 16">
              <a:extLst>
                <a:ext uri="{FF2B5EF4-FFF2-40B4-BE49-F238E27FC236}">
                  <a16:creationId xmlns:a16="http://schemas.microsoft.com/office/drawing/2014/main" id="{E877627A-FE5F-34F8-76C1-AEF772315F53}"/>
                </a:ext>
              </a:extLst>
            </p:cNvPr>
            <p:cNvSpPr/>
            <p:nvPr/>
          </p:nvSpPr>
          <p:spPr>
            <a:xfrm>
              <a:off x="5301769" y="2968827"/>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23.1%</a:t>
              </a:r>
              <a:endParaRPr lang="en-US" dirty="0">
                <a:solidFill>
                  <a:schemeClr val="bg2">
                    <a:lumMod val="25000"/>
                  </a:schemeClr>
                </a:solidFill>
              </a:endParaRPr>
            </a:p>
          </p:txBody>
        </p:sp>
        <p:sp>
          <p:nvSpPr>
            <p:cNvPr id="18" name="Rectangle 17">
              <a:extLst>
                <a:ext uri="{FF2B5EF4-FFF2-40B4-BE49-F238E27FC236}">
                  <a16:creationId xmlns:a16="http://schemas.microsoft.com/office/drawing/2014/main" id="{EC8DE1B2-16C1-E500-41CB-8C858581AF79}"/>
                </a:ext>
              </a:extLst>
            </p:cNvPr>
            <p:cNvSpPr/>
            <p:nvPr/>
          </p:nvSpPr>
          <p:spPr>
            <a:xfrm>
              <a:off x="5360429" y="3478159"/>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5.3%</a:t>
              </a:r>
              <a:endParaRPr lang="en-US" dirty="0">
                <a:solidFill>
                  <a:srgbClr val="D1B2E8"/>
                </a:solidFill>
              </a:endParaRPr>
            </a:p>
          </p:txBody>
        </p:sp>
        <p:sp>
          <p:nvSpPr>
            <p:cNvPr id="19" name="Rectangle 18">
              <a:extLst>
                <a:ext uri="{FF2B5EF4-FFF2-40B4-BE49-F238E27FC236}">
                  <a16:creationId xmlns:a16="http://schemas.microsoft.com/office/drawing/2014/main" id="{C8E6AFCF-6935-64C0-0815-C0D7D0805826}"/>
                </a:ext>
              </a:extLst>
            </p:cNvPr>
            <p:cNvSpPr/>
            <p:nvPr/>
          </p:nvSpPr>
          <p:spPr>
            <a:xfrm>
              <a:off x="5285494" y="3974109"/>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30.8%</a:t>
              </a:r>
              <a:endParaRPr lang="en-US" dirty="0">
                <a:solidFill>
                  <a:schemeClr val="accent5">
                    <a:lumMod val="50000"/>
                  </a:schemeClr>
                </a:solidFill>
              </a:endParaRPr>
            </a:p>
          </p:txBody>
        </p:sp>
        <p:sp>
          <p:nvSpPr>
            <p:cNvPr id="20" name="Rectangle 19">
              <a:extLst>
                <a:ext uri="{FF2B5EF4-FFF2-40B4-BE49-F238E27FC236}">
                  <a16:creationId xmlns:a16="http://schemas.microsoft.com/office/drawing/2014/main" id="{F0208DF1-51CB-E1CD-4178-740B4CD215CF}"/>
                </a:ext>
              </a:extLst>
            </p:cNvPr>
            <p:cNvSpPr/>
            <p:nvPr/>
          </p:nvSpPr>
          <p:spPr>
            <a:xfrm>
              <a:off x="5331337" y="4629161"/>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6.1%</a:t>
              </a:r>
              <a:endParaRPr lang="en-US" dirty="0">
                <a:solidFill>
                  <a:srgbClr val="FFA3A3"/>
                </a:solidFill>
              </a:endParaRPr>
            </a:p>
          </p:txBody>
        </p:sp>
        <p:sp>
          <p:nvSpPr>
            <p:cNvPr id="21" name="Rectangle 20">
              <a:extLst>
                <a:ext uri="{FF2B5EF4-FFF2-40B4-BE49-F238E27FC236}">
                  <a16:creationId xmlns:a16="http://schemas.microsoft.com/office/drawing/2014/main" id="{BDF10D17-F2D9-93E1-FB31-49E64CDAA8BD}"/>
                </a:ext>
              </a:extLst>
            </p:cNvPr>
            <p:cNvSpPr/>
            <p:nvPr/>
          </p:nvSpPr>
          <p:spPr>
            <a:xfrm>
              <a:off x="5339358" y="4913909"/>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9.8%</a:t>
              </a:r>
              <a:endParaRPr lang="en-US" dirty="0">
                <a:solidFill>
                  <a:schemeClr val="accent6">
                    <a:lumMod val="50000"/>
                  </a:schemeClr>
                </a:solidFill>
              </a:endParaRPr>
            </a:p>
          </p:txBody>
        </p:sp>
      </p:grpSp>
      <p:pic>
        <p:nvPicPr>
          <p:cNvPr id="32" name="Graphic 31">
            <a:extLst>
              <a:ext uri="{FF2B5EF4-FFF2-40B4-BE49-F238E27FC236}">
                <a16:creationId xmlns:a16="http://schemas.microsoft.com/office/drawing/2014/main" id="{82166C41-C9E1-8A01-9F29-DC1019D6FC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3623" y="1126940"/>
            <a:ext cx="8153400" cy="5095875"/>
          </a:xfrm>
          <a:prstGeom prst="rect">
            <a:avLst/>
          </a:prstGeom>
        </p:spPr>
      </p:pic>
      <p:grpSp>
        <p:nvGrpSpPr>
          <p:cNvPr id="23" name="Group 22">
            <a:extLst>
              <a:ext uri="{FF2B5EF4-FFF2-40B4-BE49-F238E27FC236}">
                <a16:creationId xmlns:a16="http://schemas.microsoft.com/office/drawing/2014/main" id="{917DFDB1-93FA-B53A-6C56-54C215395B1B}"/>
              </a:ext>
            </a:extLst>
          </p:cNvPr>
          <p:cNvGrpSpPr/>
          <p:nvPr/>
        </p:nvGrpSpPr>
        <p:grpSpPr>
          <a:xfrm>
            <a:off x="10562079" y="1812137"/>
            <a:ext cx="1187178" cy="3610618"/>
            <a:chOff x="4381858" y="1768021"/>
            <a:chExt cx="1187178" cy="3610618"/>
          </a:xfrm>
        </p:grpSpPr>
        <p:sp>
          <p:nvSpPr>
            <p:cNvPr id="24" name="Rectangle 23">
              <a:extLst>
                <a:ext uri="{FF2B5EF4-FFF2-40B4-BE49-F238E27FC236}">
                  <a16:creationId xmlns:a16="http://schemas.microsoft.com/office/drawing/2014/main" id="{6013217B-3786-26DE-1482-6CC965EEF69D}"/>
                </a:ext>
              </a:extLst>
            </p:cNvPr>
            <p:cNvSpPr/>
            <p:nvPr/>
          </p:nvSpPr>
          <p:spPr>
            <a:xfrm>
              <a:off x="4700410" y="1768021"/>
              <a:ext cx="736045" cy="369332"/>
            </a:xfrm>
            <a:prstGeom prst="rect">
              <a:avLst/>
            </a:prstGeom>
          </p:spPr>
          <p:txBody>
            <a:bodyPr wrap="square">
              <a:spAutoFit/>
            </a:bodyPr>
            <a:lstStyle/>
            <a:p>
              <a:r>
                <a:rPr lang="en-US" b="1" dirty="0">
                  <a:solidFill>
                    <a:schemeClr val="accent2">
                      <a:lumMod val="50000"/>
                    </a:schemeClr>
                  </a:solidFill>
                  <a:cs typeface="Calibri Light" panose="020F0302020204030204" pitchFamily="34" charset="0"/>
                </a:rPr>
                <a:t>3.4%</a:t>
              </a:r>
              <a:endParaRPr lang="en-US" dirty="0">
                <a:solidFill>
                  <a:schemeClr val="accent2">
                    <a:lumMod val="50000"/>
                  </a:schemeClr>
                </a:solidFill>
              </a:endParaRPr>
            </a:p>
          </p:txBody>
        </p:sp>
        <p:sp>
          <p:nvSpPr>
            <p:cNvPr id="25" name="Rectangle 24">
              <a:extLst>
                <a:ext uri="{FF2B5EF4-FFF2-40B4-BE49-F238E27FC236}">
                  <a16:creationId xmlns:a16="http://schemas.microsoft.com/office/drawing/2014/main" id="{F206A12D-9829-BBEE-BF9E-2EA29F6140DA}"/>
                </a:ext>
              </a:extLst>
            </p:cNvPr>
            <p:cNvSpPr/>
            <p:nvPr/>
          </p:nvSpPr>
          <p:spPr>
            <a:xfrm>
              <a:off x="4659851" y="2536851"/>
              <a:ext cx="794231" cy="369332"/>
            </a:xfrm>
            <a:prstGeom prst="rect">
              <a:avLst/>
            </a:prstGeom>
          </p:spPr>
          <p:txBody>
            <a:bodyPr wrap="square">
              <a:spAutoFit/>
            </a:bodyPr>
            <a:lstStyle/>
            <a:p>
              <a:r>
                <a:rPr lang="en-US" b="1" dirty="0">
                  <a:solidFill>
                    <a:schemeClr val="bg2">
                      <a:lumMod val="50000"/>
                    </a:schemeClr>
                  </a:solidFill>
                  <a:cs typeface="Calibri Light" panose="020F0302020204030204" pitchFamily="34" charset="0"/>
                </a:rPr>
                <a:t>76.2%</a:t>
              </a:r>
              <a:endParaRPr lang="en-US" dirty="0">
                <a:solidFill>
                  <a:schemeClr val="bg2">
                    <a:lumMod val="50000"/>
                  </a:schemeClr>
                </a:solidFill>
              </a:endParaRPr>
            </a:p>
          </p:txBody>
        </p:sp>
        <p:sp>
          <p:nvSpPr>
            <p:cNvPr id="26" name="Rectangle 25">
              <a:extLst>
                <a:ext uri="{FF2B5EF4-FFF2-40B4-BE49-F238E27FC236}">
                  <a16:creationId xmlns:a16="http://schemas.microsoft.com/office/drawing/2014/main" id="{A9A91C08-0A80-8BAB-9226-77130A09EBB2}"/>
                </a:ext>
              </a:extLst>
            </p:cNvPr>
            <p:cNvSpPr/>
            <p:nvPr/>
          </p:nvSpPr>
          <p:spPr>
            <a:xfrm>
              <a:off x="4595291" y="4413648"/>
              <a:ext cx="794231" cy="369332"/>
            </a:xfrm>
            <a:prstGeom prst="rect">
              <a:avLst/>
            </a:prstGeom>
          </p:spPr>
          <p:txBody>
            <a:bodyPr wrap="square">
              <a:spAutoFit/>
            </a:bodyPr>
            <a:lstStyle/>
            <a:p>
              <a:r>
                <a:rPr lang="en-US" b="1" dirty="0">
                  <a:solidFill>
                    <a:schemeClr val="bg2">
                      <a:lumMod val="25000"/>
                    </a:schemeClr>
                  </a:solidFill>
                  <a:cs typeface="Calibri Light" panose="020F0302020204030204" pitchFamily="34" charset="0"/>
                </a:rPr>
                <a:t>5.0%</a:t>
              </a:r>
              <a:endParaRPr lang="en-US" dirty="0">
                <a:solidFill>
                  <a:schemeClr val="bg2">
                    <a:lumMod val="25000"/>
                  </a:schemeClr>
                </a:solidFill>
              </a:endParaRPr>
            </a:p>
          </p:txBody>
        </p:sp>
        <p:sp>
          <p:nvSpPr>
            <p:cNvPr id="27" name="Rectangle 26">
              <a:extLst>
                <a:ext uri="{FF2B5EF4-FFF2-40B4-BE49-F238E27FC236}">
                  <a16:creationId xmlns:a16="http://schemas.microsoft.com/office/drawing/2014/main" id="{06E4CFE5-2FA2-D16C-1B91-6AB76903B15D}"/>
                </a:ext>
              </a:extLst>
            </p:cNvPr>
            <p:cNvSpPr/>
            <p:nvPr/>
          </p:nvSpPr>
          <p:spPr>
            <a:xfrm>
              <a:off x="4595292" y="4585045"/>
              <a:ext cx="794231" cy="369332"/>
            </a:xfrm>
            <a:prstGeom prst="rect">
              <a:avLst/>
            </a:prstGeom>
          </p:spPr>
          <p:txBody>
            <a:bodyPr wrap="square">
              <a:spAutoFit/>
            </a:bodyPr>
            <a:lstStyle/>
            <a:p>
              <a:r>
                <a:rPr lang="en-US" b="1" dirty="0">
                  <a:solidFill>
                    <a:srgbClr val="D1B2E8"/>
                  </a:solidFill>
                  <a:cs typeface="Calibri Light" panose="020F0302020204030204" pitchFamily="34" charset="0"/>
                </a:rPr>
                <a:t>5.5%</a:t>
              </a:r>
              <a:endParaRPr lang="en-US" dirty="0">
                <a:solidFill>
                  <a:srgbClr val="D1B2E8"/>
                </a:solidFill>
              </a:endParaRPr>
            </a:p>
          </p:txBody>
        </p:sp>
        <p:sp>
          <p:nvSpPr>
            <p:cNvPr id="28" name="Rectangle 27">
              <a:extLst>
                <a:ext uri="{FF2B5EF4-FFF2-40B4-BE49-F238E27FC236}">
                  <a16:creationId xmlns:a16="http://schemas.microsoft.com/office/drawing/2014/main" id="{4BCF4549-1E6C-B346-B982-10DED70BDDC9}"/>
                </a:ext>
              </a:extLst>
            </p:cNvPr>
            <p:cNvSpPr/>
            <p:nvPr/>
          </p:nvSpPr>
          <p:spPr>
            <a:xfrm>
              <a:off x="4659852" y="4756161"/>
              <a:ext cx="794231" cy="369332"/>
            </a:xfrm>
            <a:prstGeom prst="rect">
              <a:avLst/>
            </a:prstGeom>
          </p:spPr>
          <p:txBody>
            <a:bodyPr wrap="square">
              <a:spAutoFit/>
            </a:bodyPr>
            <a:lstStyle/>
            <a:p>
              <a:r>
                <a:rPr lang="en-US" b="1" dirty="0">
                  <a:solidFill>
                    <a:schemeClr val="accent5">
                      <a:lumMod val="50000"/>
                    </a:schemeClr>
                  </a:solidFill>
                  <a:cs typeface="Calibri Light" panose="020F0302020204030204" pitchFamily="34" charset="0"/>
                </a:rPr>
                <a:t>4.8%</a:t>
              </a:r>
              <a:endParaRPr lang="en-US" dirty="0">
                <a:solidFill>
                  <a:schemeClr val="accent5">
                    <a:lumMod val="50000"/>
                  </a:schemeClr>
                </a:solidFill>
              </a:endParaRPr>
            </a:p>
          </p:txBody>
        </p:sp>
        <p:sp>
          <p:nvSpPr>
            <p:cNvPr id="29" name="Rectangle 28">
              <a:extLst>
                <a:ext uri="{FF2B5EF4-FFF2-40B4-BE49-F238E27FC236}">
                  <a16:creationId xmlns:a16="http://schemas.microsoft.com/office/drawing/2014/main" id="{E99FBC47-AC7D-A41A-142C-8562ED803746}"/>
                </a:ext>
              </a:extLst>
            </p:cNvPr>
            <p:cNvSpPr/>
            <p:nvPr/>
          </p:nvSpPr>
          <p:spPr>
            <a:xfrm>
              <a:off x="4774805" y="4926955"/>
              <a:ext cx="794231" cy="369332"/>
            </a:xfrm>
            <a:prstGeom prst="rect">
              <a:avLst/>
            </a:prstGeom>
          </p:spPr>
          <p:txBody>
            <a:bodyPr wrap="square">
              <a:spAutoFit/>
            </a:bodyPr>
            <a:lstStyle/>
            <a:p>
              <a:r>
                <a:rPr lang="en-US" b="1" dirty="0">
                  <a:solidFill>
                    <a:srgbClr val="FFA3A3"/>
                  </a:solidFill>
                  <a:cs typeface="Calibri Light" panose="020F0302020204030204" pitchFamily="34" charset="0"/>
                </a:rPr>
                <a:t>3.7%</a:t>
              </a:r>
              <a:endParaRPr lang="en-US" dirty="0">
                <a:solidFill>
                  <a:srgbClr val="FFA3A3"/>
                </a:solidFill>
              </a:endParaRPr>
            </a:p>
          </p:txBody>
        </p:sp>
        <p:sp>
          <p:nvSpPr>
            <p:cNvPr id="30" name="Rectangle 29">
              <a:extLst>
                <a:ext uri="{FF2B5EF4-FFF2-40B4-BE49-F238E27FC236}">
                  <a16:creationId xmlns:a16="http://schemas.microsoft.com/office/drawing/2014/main" id="{BAB65111-A8CE-783F-BBB0-BA8586D03A41}"/>
                </a:ext>
              </a:extLst>
            </p:cNvPr>
            <p:cNvSpPr/>
            <p:nvPr/>
          </p:nvSpPr>
          <p:spPr>
            <a:xfrm>
              <a:off x="4381858" y="5009307"/>
              <a:ext cx="794231" cy="369332"/>
            </a:xfrm>
            <a:prstGeom prst="rect">
              <a:avLst/>
            </a:prstGeom>
          </p:spPr>
          <p:txBody>
            <a:bodyPr wrap="square">
              <a:spAutoFit/>
            </a:bodyPr>
            <a:lstStyle/>
            <a:p>
              <a:r>
                <a:rPr lang="en-US" b="1" dirty="0">
                  <a:solidFill>
                    <a:schemeClr val="accent6">
                      <a:lumMod val="50000"/>
                    </a:schemeClr>
                  </a:solidFill>
                  <a:cs typeface="Calibri Light" panose="020F0302020204030204" pitchFamily="34" charset="0"/>
                </a:rPr>
                <a:t>1.3%</a:t>
              </a:r>
              <a:endParaRPr lang="en-US" dirty="0">
                <a:solidFill>
                  <a:schemeClr val="accent6">
                    <a:lumMod val="50000"/>
                  </a:schemeClr>
                </a:solidFill>
              </a:endParaRPr>
            </a:p>
          </p:txBody>
        </p:sp>
      </p:grpSp>
      <p:sp>
        <p:nvSpPr>
          <p:cNvPr id="10" name="Text Box 2">
            <a:extLst>
              <a:ext uri="{FF2B5EF4-FFF2-40B4-BE49-F238E27FC236}">
                <a16:creationId xmlns:a16="http://schemas.microsoft.com/office/drawing/2014/main" id="{EDDDC220-26D3-29BA-0F63-60C72BD0A2D6}"/>
              </a:ext>
            </a:extLst>
          </p:cNvPr>
          <p:cNvSpPr txBox="1">
            <a:spLocks noChangeArrowheads="1"/>
          </p:cNvSpPr>
          <p:nvPr/>
        </p:nvSpPr>
        <p:spPr bwMode="auto">
          <a:xfrm>
            <a:off x="1367194" y="801216"/>
            <a:ext cx="10464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Share retail food costs by stage of production and distribution in the U.S., 1993-2021</a:t>
            </a:r>
            <a:endParaRPr lang="en-US" sz="1600" b="1" dirty="0"/>
          </a:p>
        </p:txBody>
      </p:sp>
      <p:sp>
        <p:nvSpPr>
          <p:cNvPr id="11" name="TextBox 3">
            <a:extLst>
              <a:ext uri="{FF2B5EF4-FFF2-40B4-BE49-F238E27FC236}">
                <a16:creationId xmlns:a16="http://schemas.microsoft.com/office/drawing/2014/main" id="{06CE886D-8CF6-DAC8-EAA2-6344E4E46345}"/>
              </a:ext>
            </a:extLst>
          </p:cNvPr>
          <p:cNvSpPr txBox="1"/>
          <p:nvPr/>
        </p:nvSpPr>
        <p:spPr>
          <a:xfrm>
            <a:off x="1517165" y="5732285"/>
            <a:ext cx="10117138" cy="10141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solidFill>
                  <a:schemeClr val="bg2">
                    <a:lumMod val="50000"/>
                  </a:schemeClr>
                </a:solidFill>
              </a:rPr>
              <a:t>Note:  Author’s calculations. Data shown are </a:t>
            </a:r>
            <a:r>
              <a:rPr lang="en-US" sz="1200" b="0" i="0" baseline="0" dirty="0">
                <a:solidFill>
                  <a:schemeClr val="bg1">
                    <a:lumMod val="50000"/>
                  </a:schemeClr>
                </a:solidFill>
                <a:effectLst/>
                <a:latin typeface="+mn-lt"/>
                <a:ea typeface="+mn-ea"/>
                <a:cs typeface="+mn-cs"/>
              </a:rPr>
              <a:t>from the </a:t>
            </a:r>
            <a:r>
              <a:rPr lang="en-US" sz="1200" b="0" i="0" dirty="0">
                <a:solidFill>
                  <a:schemeClr val="bg1">
                    <a:lumMod val="50000"/>
                  </a:schemeClr>
                </a:solidFill>
                <a:effectLst/>
                <a:latin typeface="+mn-lt"/>
                <a:ea typeface="+mn-ea"/>
                <a:cs typeface="+mn-cs"/>
              </a:rPr>
              <a:t>USDA</a:t>
            </a:r>
            <a:r>
              <a:rPr lang="en-US" sz="1200" b="0" i="0" baseline="0" dirty="0">
                <a:solidFill>
                  <a:schemeClr val="bg1">
                    <a:lumMod val="50000"/>
                  </a:schemeClr>
                </a:solidFill>
                <a:effectLst/>
                <a:latin typeface="+mn-lt"/>
                <a:ea typeface="+mn-ea"/>
                <a:cs typeface="+mn-cs"/>
              </a:rPr>
              <a:t> </a:t>
            </a:r>
            <a:r>
              <a:rPr lang="en-US" sz="1200" b="0" i="0" dirty="0">
                <a:solidFill>
                  <a:schemeClr val="bg1">
                    <a:lumMod val="50000"/>
                  </a:schemeClr>
                </a:solidFill>
                <a:effectLst/>
                <a:latin typeface="+mn-lt"/>
                <a:ea typeface="+mn-ea"/>
                <a:cs typeface="+mn-cs"/>
              </a:rPr>
              <a:t>Economic Research Service (2023),</a:t>
            </a:r>
            <a:r>
              <a:rPr lang="en-US" sz="1200" b="0" i="0" baseline="0" dirty="0">
                <a:solidFill>
                  <a:schemeClr val="bg1">
                    <a:lumMod val="50000"/>
                  </a:schemeClr>
                </a:solidFill>
                <a:effectLst/>
                <a:latin typeface="+mn-lt"/>
                <a:ea typeface="+mn-ea"/>
                <a:cs typeface="+mn-cs"/>
              </a:rPr>
              <a:t> </a:t>
            </a:r>
            <a:r>
              <a:rPr lang="en-US" sz="1200" b="0" i="1" dirty="0">
                <a:solidFill>
                  <a:schemeClr val="bg1">
                    <a:lumMod val="50000"/>
                  </a:schemeClr>
                </a:solidFill>
                <a:effectLst/>
                <a:latin typeface="+mn-lt"/>
                <a:ea typeface="+mn-ea"/>
                <a:cs typeface="+mn-cs"/>
              </a:rPr>
              <a:t>Food Dollar Series</a:t>
            </a:r>
            <a:r>
              <a:rPr lang="en-US" sz="1200" b="0" i="0" dirty="0">
                <a:solidFill>
                  <a:schemeClr val="bg1">
                    <a:lumMod val="50000"/>
                  </a:schemeClr>
                </a:solidFill>
                <a:effectLst/>
                <a:latin typeface="+mn-lt"/>
                <a:ea typeface="+mn-ea"/>
                <a:cs typeface="+mn-cs"/>
              </a:rPr>
              <a:t>. Last updated</a:t>
            </a:r>
            <a:r>
              <a:rPr lang="en-US" sz="1200" b="0" i="0" baseline="0" dirty="0">
                <a:solidFill>
                  <a:schemeClr val="bg1">
                    <a:lumMod val="50000"/>
                  </a:schemeClr>
                </a:solidFill>
                <a:effectLst/>
                <a:latin typeface="+mn-lt"/>
                <a:ea typeface="+mn-ea"/>
                <a:cs typeface="+mn-cs"/>
              </a:rPr>
              <a:t> Feb. 15, 2023, </a:t>
            </a:r>
            <a:br>
              <a:rPr lang="en-US" sz="1200" b="0" i="0" baseline="0" dirty="0">
                <a:solidFill>
                  <a:schemeClr val="bg1">
                    <a:lumMod val="50000"/>
                  </a:schemeClr>
                </a:solidFill>
                <a:effectLst/>
                <a:latin typeface="+mn-lt"/>
                <a:ea typeface="+mn-ea"/>
                <a:cs typeface="+mn-cs"/>
              </a:rPr>
            </a:br>
            <a:r>
              <a:rPr lang="en-US" sz="1200" b="0" i="0" baseline="0" dirty="0">
                <a:solidFill>
                  <a:schemeClr val="bg1">
                    <a:lumMod val="50000"/>
                  </a:schemeClr>
                </a:solidFill>
                <a:effectLst/>
                <a:latin typeface="+mn-lt"/>
                <a:ea typeface="+mn-ea"/>
                <a:cs typeface="+mn-cs"/>
              </a:rPr>
              <a:t>available at </a:t>
            </a:r>
            <a:r>
              <a:rPr lang="en-US" sz="1200" b="0" i="0" baseline="0" dirty="0">
                <a:solidFill>
                  <a:schemeClr val="bg2">
                    <a:lumMod val="50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https://www.ers.usda.gov/data-products/food-dollar-series</a:t>
            </a:r>
            <a:r>
              <a:rPr lang="en-US" sz="1200" b="0" i="0" baseline="0" dirty="0">
                <a:solidFill>
                  <a:schemeClr val="bg2">
                    <a:lumMod val="50000"/>
                  </a:schemeClr>
                </a:solidFill>
                <a:effectLst/>
                <a:latin typeface="+mn-lt"/>
                <a:ea typeface="+mn-ea"/>
                <a:cs typeface="+mn-cs"/>
              </a:rPr>
              <a:t>.</a:t>
            </a:r>
            <a:r>
              <a:rPr lang="en-US" sz="1200" b="0" i="0" baseline="0" dirty="0">
                <a:solidFill>
                  <a:schemeClr val="bg1">
                    <a:lumMod val="50000"/>
                  </a:schemeClr>
                </a:solidFill>
                <a:effectLst/>
                <a:latin typeface="+mn-lt"/>
                <a:ea typeface="+mn-ea"/>
                <a:cs typeface="+mn-cs"/>
              </a:rPr>
              <a:t> Implied total spending on </a:t>
            </a:r>
            <a:r>
              <a:rPr lang="en-US" sz="1200" dirty="0">
                <a:solidFill>
                  <a:schemeClr val="bg1">
                    <a:lumMod val="50000"/>
                  </a:schemeClr>
                </a:solidFill>
              </a:rPr>
              <a:t>food advertising is roughly </a:t>
            </a:r>
            <a:r>
              <a:rPr lang="en-US" sz="1200" b="0" i="0" dirty="0">
                <a:solidFill>
                  <a:schemeClr val="bg1">
                    <a:lumMod val="50000"/>
                  </a:schemeClr>
                </a:solidFill>
                <a:effectLst/>
                <a:latin typeface="+mn-lt"/>
                <a:ea typeface="+mn-ea"/>
                <a:cs typeface="+mn-cs"/>
              </a:rPr>
              <a:t>$60 billion per year, </a:t>
            </a:r>
            <a:br>
              <a:rPr lang="en-US" sz="1200" b="0" i="0" dirty="0">
                <a:solidFill>
                  <a:schemeClr val="bg1">
                    <a:lumMod val="50000"/>
                  </a:schemeClr>
                </a:solidFill>
                <a:effectLst/>
                <a:latin typeface="+mn-lt"/>
                <a:ea typeface="+mn-ea"/>
                <a:cs typeface="+mn-cs"/>
              </a:rPr>
            </a:br>
            <a:r>
              <a:rPr lang="en-US" sz="1200" b="0" i="0" dirty="0">
                <a:solidFill>
                  <a:schemeClr val="bg1">
                    <a:lumMod val="50000"/>
                  </a:schemeClr>
                </a:solidFill>
                <a:effectLst/>
                <a:latin typeface="+mn-lt"/>
                <a:ea typeface="+mn-ea"/>
                <a:cs typeface="+mn-cs"/>
              </a:rPr>
              <a:t>more than the NIH and CDC budgets combined.  (Overall food spending is about $6,200 per person, about half our total health-care spending.) </a:t>
            </a:r>
            <a:br>
              <a:rPr lang="en-US" sz="1200" b="0" i="0" dirty="0">
                <a:solidFill>
                  <a:schemeClr val="bg1">
                    <a:lumMod val="50000"/>
                  </a:schemeClr>
                </a:solidFill>
                <a:effectLst/>
                <a:latin typeface="+mn-lt"/>
                <a:ea typeface="+mn-ea"/>
                <a:cs typeface="+mn-cs"/>
              </a:rPr>
            </a:br>
            <a:r>
              <a:rPr lang="en-US" sz="1200" b="0" i="0" dirty="0">
                <a:solidFill>
                  <a:schemeClr val="bg1">
                    <a:lumMod val="50000"/>
                  </a:schemeClr>
                </a:solidFill>
                <a:effectLst/>
                <a:latin typeface="+mn-lt"/>
                <a:ea typeface="+mn-ea"/>
                <a:cs typeface="+mn-cs"/>
              </a:rPr>
              <a:t>The FAO has piloted a g</a:t>
            </a:r>
            <a:r>
              <a:rPr lang="en-US" sz="1200" dirty="0">
                <a:solidFill>
                  <a:schemeClr val="bg1">
                    <a:lumMod val="50000"/>
                  </a:schemeClr>
                </a:solidFill>
              </a:rPr>
              <a:t>lobal version of these data based on Yi et al. (2021) “Post-farmgate food value chains make up most of consumer food expenditures globally” in </a:t>
            </a:r>
            <a:r>
              <a:rPr lang="en-US" sz="1200" i="1" dirty="0">
                <a:solidFill>
                  <a:schemeClr val="bg1">
                    <a:lumMod val="50000"/>
                  </a:schemeClr>
                </a:solidFill>
                <a:hlinkClick r:id="rId7"/>
              </a:rPr>
              <a:t>Nature Food</a:t>
            </a:r>
            <a:r>
              <a:rPr lang="en-US" sz="1200" i="1" dirty="0">
                <a:solidFill>
                  <a:schemeClr val="bg1">
                    <a:lumMod val="50000"/>
                  </a:schemeClr>
                </a:solidFill>
              </a:rPr>
              <a:t>, </a:t>
            </a:r>
            <a:r>
              <a:rPr lang="en-US" sz="1200" dirty="0">
                <a:solidFill>
                  <a:schemeClr val="bg1">
                    <a:lumMod val="50000"/>
                  </a:schemeClr>
                </a:solidFill>
              </a:rPr>
              <a:t>with downloadable data for a few countries available in FAOSTAT at </a:t>
            </a:r>
            <a:r>
              <a:rPr lang="en-US" sz="1200" dirty="0">
                <a:solidFill>
                  <a:schemeClr val="bg1">
                    <a:lumMod val="50000"/>
                  </a:schemeClr>
                </a:solidFill>
                <a:hlinkClick r:id="rId8"/>
              </a:rPr>
              <a:t>https://www.fao.org/faostat/en/#data/GFDI</a:t>
            </a:r>
            <a:r>
              <a:rPr lang="en-US" sz="1200" dirty="0">
                <a:solidFill>
                  <a:schemeClr val="bg1">
                    <a:lumMod val="50000"/>
                  </a:schemeClr>
                </a:solidFill>
              </a:rPr>
              <a:t>.</a:t>
            </a:r>
          </a:p>
          <a:p>
            <a:endParaRPr lang="en-US" sz="1200" dirty="0">
              <a:solidFill>
                <a:schemeClr val="bg1">
                  <a:lumMod val="50000"/>
                </a:schemeClr>
              </a:solidFill>
            </a:endParaRPr>
          </a:p>
        </p:txBody>
      </p:sp>
      <p:sp>
        <p:nvSpPr>
          <p:cNvPr id="34" name="Rectangle 33">
            <a:extLst>
              <a:ext uri="{FF2B5EF4-FFF2-40B4-BE49-F238E27FC236}">
                <a16:creationId xmlns:a16="http://schemas.microsoft.com/office/drawing/2014/main" id="{E4EFC9C8-409F-F64B-12AF-021E10502109}"/>
              </a:ext>
            </a:extLst>
          </p:cNvPr>
          <p:cNvSpPr/>
          <p:nvPr/>
        </p:nvSpPr>
        <p:spPr>
          <a:xfrm>
            <a:off x="6079725" y="1214281"/>
            <a:ext cx="6015293" cy="344710"/>
          </a:xfrm>
          <a:prstGeom prst="rect">
            <a:avLst/>
          </a:prstGeom>
          <a:noFill/>
        </p:spPr>
        <p:txBody>
          <a:bodyPr wrap="square">
            <a:spAutoFit/>
          </a:bodyPr>
          <a:lstStyle/>
          <a:p>
            <a:pPr>
              <a:lnSpc>
                <a:spcPct val="80000"/>
              </a:lnSpc>
            </a:pPr>
            <a:r>
              <a:rPr lang="en-US" sz="2000" b="1" i="1" dirty="0">
                <a:solidFill>
                  <a:schemeClr val="accent5">
                    <a:lumMod val="75000"/>
                  </a:schemeClr>
                </a:solidFill>
                <a:cs typeface="Calibri Light" panose="020F0302020204030204" pitchFamily="34" charset="0"/>
              </a:rPr>
              <a:t>When we buy food, we pay a lot for brands &amp; services!</a:t>
            </a:r>
            <a:endParaRPr lang="en-US" sz="2000" b="1" i="1" dirty="0">
              <a:solidFill>
                <a:schemeClr val="accent5">
                  <a:lumMod val="75000"/>
                </a:schemeClr>
              </a:solidFill>
            </a:endParaRPr>
          </a:p>
        </p:txBody>
      </p:sp>
    </p:spTree>
    <p:extLst>
      <p:ext uri="{BB962C8B-B14F-4D97-AF65-F5344CB8AC3E}">
        <p14:creationId xmlns:p14="http://schemas.microsoft.com/office/powerpoint/2010/main" val="3963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758278C9-42D6-8574-0B49-5CF3F38DE9EA}"/>
              </a:ext>
            </a:extLst>
          </p:cNvPr>
          <p:cNvSpPr txBox="1"/>
          <p:nvPr/>
        </p:nvSpPr>
        <p:spPr>
          <a:xfrm>
            <a:off x="0" y="6328229"/>
            <a:ext cx="12192000" cy="292801"/>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nSpc>
                <a:spcPct val="90000"/>
              </a:lnSpc>
              <a:spcBef>
                <a:spcPts val="0"/>
              </a:spcBef>
              <a:spcAft>
                <a:spcPts val="1200"/>
              </a:spcAft>
            </a:pPr>
            <a:r>
              <a:rPr kumimoji="0" lang="en-US" sz="1400" b="1" i="0" u="none" strike="noStrike" kern="0" cap="none" spc="0" normalizeH="0" baseline="0" dirty="0">
                <a:ln>
                  <a:noFill/>
                </a:ln>
                <a:solidFill>
                  <a:schemeClr val="tx1">
                    <a:lumMod val="50000"/>
                    <a:lumOff val="50000"/>
                  </a:schemeClr>
                </a:solidFill>
                <a:effectLst/>
                <a:uLnTx/>
                <a:uFillTx/>
                <a:latin typeface="Calibri" panose="020F0502020204030204"/>
                <a:ea typeface="+mn-ea"/>
                <a:cs typeface="+mn-cs"/>
              </a:rPr>
              <a:t>Source: </a:t>
            </a:r>
            <a:r>
              <a:rPr kumimoji="0" lang="en-US" sz="1400" i="0" u="none" strike="noStrike" kern="0" cap="none" spc="0" normalizeH="0" baseline="0" dirty="0">
                <a:ln>
                  <a:noFill/>
                </a:ln>
                <a:solidFill>
                  <a:schemeClr val="tx1">
                    <a:lumMod val="50000"/>
                    <a:lumOff val="50000"/>
                  </a:schemeClr>
                </a:solidFill>
                <a:effectLst/>
                <a:uLnTx/>
                <a:uFillTx/>
                <a:latin typeface="Calibri" panose="020F0502020204030204"/>
                <a:ea typeface="+mn-ea"/>
                <a:cs typeface="+mn-cs"/>
              </a:rPr>
              <a:t>F</a:t>
            </a:r>
            <a:r>
              <a:rPr lang="en-US" sz="1400" kern="0" dirty="0">
                <a:solidFill>
                  <a:schemeClr val="tx1">
                    <a:lumMod val="50000"/>
                    <a:lumOff val="50000"/>
                  </a:schemeClr>
                </a:solidFill>
                <a:latin typeface="Calibri" panose="020F0502020204030204"/>
              </a:rPr>
              <a:t>ood expenditure is from the </a:t>
            </a:r>
            <a:r>
              <a:rPr kumimoji="0" lang="en-US" sz="1400" i="0" u="none" strike="noStrike" kern="0" cap="none" spc="0" normalizeH="0" baseline="0" dirty="0">
                <a:ln>
                  <a:noFill/>
                </a:ln>
                <a:solidFill>
                  <a:schemeClr val="tx1">
                    <a:lumMod val="50000"/>
                    <a:lumOff val="50000"/>
                  </a:schemeClr>
                </a:solidFill>
                <a:effectLst/>
                <a:uLnTx/>
                <a:uFillTx/>
                <a:latin typeface="Calibri" panose="020F0502020204030204"/>
                <a:ea typeface="+mn-ea"/>
                <a:cs typeface="+mn-cs"/>
              </a:rPr>
              <a:t>USDA Economic Research Service (https://www.ers.usda.gov/data-products/food-expenditure-series). Data collection methods changed in 1997, so data for 1996 are </a:t>
            </a:r>
            <a:r>
              <a:rPr lang="en-US" sz="1400" kern="0" dirty="0">
                <a:solidFill>
                  <a:schemeClr val="tx1">
                    <a:lumMod val="50000"/>
                    <a:lumOff val="50000"/>
                  </a:schemeClr>
                </a:solidFill>
                <a:latin typeface="Calibri" panose="020F0502020204030204"/>
              </a:rPr>
              <a:t>omitted to show lack of comparability. </a:t>
            </a:r>
            <a:r>
              <a:rPr kumimoji="0" lang="en-US" sz="1400" i="0" u="none" strike="noStrike" kern="0" cap="none" spc="0" normalizeH="0" baseline="0" dirty="0">
                <a:ln>
                  <a:noFill/>
                </a:ln>
                <a:solidFill>
                  <a:schemeClr val="tx1">
                    <a:lumMod val="50000"/>
                    <a:lumOff val="50000"/>
                  </a:schemeClr>
                </a:solidFill>
                <a:effectLst/>
                <a:uLnTx/>
                <a:uFillTx/>
                <a:latin typeface="Calibri" panose="020F0502020204030204"/>
                <a:ea typeface="+mn-ea"/>
                <a:cs typeface="+mn-cs"/>
              </a:rPr>
              <a:t>Real values adjust for inflation using the Bureau of Economic Analysis PCE deflator.</a:t>
            </a:r>
            <a:endParaRPr kumimoji="0" lang="en-US" sz="1400" i="0" u="none" strike="noStrike" kern="0" cap="none" spc="0" normalizeH="0" baseline="0" dirty="0">
              <a:ln>
                <a:noFill/>
              </a:ln>
              <a:solidFill>
                <a:schemeClr val="tx1">
                  <a:lumMod val="50000"/>
                  <a:lumOff val="50000"/>
                </a:schemeClr>
              </a:solidFill>
              <a:effectLst/>
              <a:uLnTx/>
              <a:uFillTx/>
              <a:latin typeface="+mn-lt"/>
              <a:ea typeface="+mn-ea"/>
              <a:cs typeface="+mn-cs"/>
            </a:endParaRPr>
          </a:p>
        </p:txBody>
      </p:sp>
      <p:pic>
        <p:nvPicPr>
          <p:cNvPr id="2" name="Picture 1">
            <a:extLst>
              <a:ext uri="{FF2B5EF4-FFF2-40B4-BE49-F238E27FC236}">
                <a16:creationId xmlns:a16="http://schemas.microsoft.com/office/drawing/2014/main" id="{8197860D-A514-0223-0C2D-CC491B426284}"/>
              </a:ext>
            </a:extLst>
          </p:cNvPr>
          <p:cNvPicPr>
            <a:picLocks noChangeAspect="1"/>
          </p:cNvPicPr>
          <p:nvPr/>
        </p:nvPicPr>
        <p:blipFill rotWithShape="1">
          <a:blip r:embed="rId2"/>
          <a:srcRect t="54845"/>
          <a:stretch/>
        </p:blipFill>
        <p:spPr>
          <a:xfrm>
            <a:off x="48912" y="1642630"/>
            <a:ext cx="11522439" cy="4539534"/>
          </a:xfrm>
          <a:prstGeom prst="rect">
            <a:avLst/>
          </a:prstGeom>
        </p:spPr>
      </p:pic>
      <p:sp>
        <p:nvSpPr>
          <p:cNvPr id="3" name="Title 4">
            <a:extLst>
              <a:ext uri="{FF2B5EF4-FFF2-40B4-BE49-F238E27FC236}">
                <a16:creationId xmlns:a16="http://schemas.microsoft.com/office/drawing/2014/main" id="{EE730B4E-6199-8E59-9106-B003138AE526}"/>
              </a:ext>
            </a:extLst>
          </p:cNvPr>
          <p:cNvSpPr txBox="1">
            <a:spLocks/>
          </p:cNvSpPr>
          <p:nvPr/>
        </p:nvSpPr>
        <p:spPr>
          <a:xfrm>
            <a:off x="0" y="424065"/>
            <a:ext cx="11926949"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Food spending is now mostly on food away from home</a:t>
            </a:r>
          </a:p>
        </p:txBody>
      </p:sp>
      <p:sp>
        <p:nvSpPr>
          <p:cNvPr id="4" name="Text Box 2">
            <a:extLst>
              <a:ext uri="{FF2B5EF4-FFF2-40B4-BE49-F238E27FC236}">
                <a16:creationId xmlns:a16="http://schemas.microsoft.com/office/drawing/2014/main" id="{46C4C1BC-434A-7E88-6469-F8860FA51DB3}"/>
              </a:ext>
            </a:extLst>
          </p:cNvPr>
          <p:cNvSpPr txBox="1">
            <a:spLocks noChangeArrowheads="1"/>
          </p:cNvSpPr>
          <p:nvPr/>
        </p:nvSpPr>
        <p:spPr bwMode="auto">
          <a:xfrm>
            <a:off x="48912" y="1082234"/>
            <a:ext cx="8443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Real expenditure on food at home and away from home, 1929-2022  </a:t>
            </a:r>
            <a:br>
              <a:rPr lang="en-US" sz="2000" b="1" dirty="0"/>
            </a:br>
            <a:r>
              <a:rPr lang="en-US" sz="2000" dirty="0"/>
              <a:t>(US$/day at 2017 prices)</a:t>
            </a:r>
            <a:endParaRPr lang="en-US" sz="1600" dirty="0"/>
          </a:p>
        </p:txBody>
      </p:sp>
      <p:sp>
        <p:nvSpPr>
          <p:cNvPr id="5" name="Rectangle 4">
            <a:extLst>
              <a:ext uri="{FF2B5EF4-FFF2-40B4-BE49-F238E27FC236}">
                <a16:creationId xmlns:a16="http://schemas.microsoft.com/office/drawing/2014/main" id="{938E62FB-50AA-242B-B5B3-0E9E42704A28}"/>
              </a:ext>
            </a:extLst>
          </p:cNvPr>
          <p:cNvSpPr/>
          <p:nvPr/>
        </p:nvSpPr>
        <p:spPr>
          <a:xfrm>
            <a:off x="3414605" y="2496581"/>
            <a:ext cx="4791051" cy="590931"/>
          </a:xfrm>
          <a:prstGeom prst="rect">
            <a:avLst/>
          </a:prstGeom>
          <a:solidFill>
            <a:schemeClr val="bg1"/>
          </a:solidFill>
        </p:spPr>
        <p:txBody>
          <a:bodyPr wrap="square">
            <a:spAutoFit/>
          </a:bodyPr>
          <a:lstStyle/>
          <a:p>
            <a:pPr>
              <a:lnSpc>
                <a:spcPct val="80000"/>
              </a:lnSpc>
            </a:pPr>
            <a:r>
              <a:rPr lang="en-US" sz="2000" i="1" dirty="0">
                <a:solidFill>
                  <a:schemeClr val="accent6">
                    <a:lumMod val="50000"/>
                  </a:schemeClr>
                </a:solidFill>
                <a:cs typeface="Calibri Light" panose="020F0302020204030204" pitchFamily="34" charset="0"/>
              </a:rPr>
              <a:t>From the 1950s through the 1990s, </a:t>
            </a:r>
          </a:p>
          <a:p>
            <a:pPr>
              <a:lnSpc>
                <a:spcPct val="80000"/>
              </a:lnSpc>
            </a:pPr>
            <a:r>
              <a:rPr lang="en-US" sz="2000" i="1" dirty="0">
                <a:solidFill>
                  <a:schemeClr val="accent6">
                    <a:lumMod val="50000"/>
                  </a:schemeClr>
                </a:solidFill>
                <a:cs typeface="Calibri Light" panose="020F0302020204030204" pitchFamily="34" charset="0"/>
              </a:rPr>
              <a:t>almost no change in real grocery spending</a:t>
            </a:r>
            <a:endParaRPr lang="en-US" sz="2000" i="1" dirty="0">
              <a:solidFill>
                <a:schemeClr val="accent6">
                  <a:lumMod val="50000"/>
                </a:schemeClr>
              </a:solidFill>
            </a:endParaRPr>
          </a:p>
        </p:txBody>
      </p:sp>
      <p:sp>
        <p:nvSpPr>
          <p:cNvPr id="9" name="Rectangle 8">
            <a:extLst>
              <a:ext uri="{FF2B5EF4-FFF2-40B4-BE49-F238E27FC236}">
                <a16:creationId xmlns:a16="http://schemas.microsoft.com/office/drawing/2014/main" id="{7FE73C31-DF9A-90E6-3A2B-EB62B342BD68}"/>
              </a:ext>
            </a:extLst>
          </p:cNvPr>
          <p:cNvSpPr/>
          <p:nvPr/>
        </p:nvSpPr>
        <p:spPr>
          <a:xfrm>
            <a:off x="4384128" y="4759883"/>
            <a:ext cx="3602281" cy="590931"/>
          </a:xfrm>
          <a:prstGeom prst="rect">
            <a:avLst/>
          </a:prstGeom>
          <a:solidFill>
            <a:schemeClr val="bg1"/>
          </a:solidFill>
        </p:spPr>
        <p:txBody>
          <a:bodyPr wrap="square">
            <a:spAutoFit/>
          </a:bodyPr>
          <a:lstStyle/>
          <a:p>
            <a:pPr>
              <a:lnSpc>
                <a:spcPct val="80000"/>
              </a:lnSpc>
            </a:pPr>
            <a:r>
              <a:rPr lang="en-US" sz="2000" i="1" dirty="0">
                <a:solidFill>
                  <a:schemeClr val="accent2">
                    <a:lumMod val="75000"/>
                  </a:schemeClr>
                </a:solidFill>
                <a:cs typeface="Calibri Light" panose="020F0302020204030204" pitchFamily="34" charset="0"/>
              </a:rPr>
              <a:t>Food away from home </a:t>
            </a:r>
            <a:br>
              <a:rPr lang="en-US" sz="2000" i="1" dirty="0">
                <a:solidFill>
                  <a:schemeClr val="accent2">
                    <a:lumMod val="75000"/>
                  </a:schemeClr>
                </a:solidFill>
                <a:cs typeface="Calibri Light" panose="020F0302020204030204" pitchFamily="34" charset="0"/>
              </a:rPr>
            </a:br>
            <a:r>
              <a:rPr lang="en-US" sz="2000" i="1" dirty="0">
                <a:solidFill>
                  <a:schemeClr val="accent2">
                    <a:lumMod val="75000"/>
                  </a:schemeClr>
                </a:solidFill>
                <a:cs typeface="Calibri Light" panose="020F0302020204030204" pitchFamily="34" charset="0"/>
              </a:rPr>
              <a:t>started its rapid rise in the 1960s</a:t>
            </a:r>
            <a:endParaRPr lang="en-US" sz="2000" i="1" dirty="0">
              <a:solidFill>
                <a:schemeClr val="accent2">
                  <a:lumMod val="75000"/>
                </a:schemeClr>
              </a:solidFill>
            </a:endParaRPr>
          </a:p>
        </p:txBody>
      </p:sp>
      <p:sp>
        <p:nvSpPr>
          <p:cNvPr id="10" name="Rectangle 9">
            <a:extLst>
              <a:ext uri="{FF2B5EF4-FFF2-40B4-BE49-F238E27FC236}">
                <a16:creationId xmlns:a16="http://schemas.microsoft.com/office/drawing/2014/main" id="{8D54BFDE-B645-7228-E09B-764DA85423C1}"/>
              </a:ext>
            </a:extLst>
          </p:cNvPr>
          <p:cNvSpPr/>
          <p:nvPr/>
        </p:nvSpPr>
        <p:spPr>
          <a:xfrm>
            <a:off x="8861899" y="3468243"/>
            <a:ext cx="2987229" cy="590931"/>
          </a:xfrm>
          <a:prstGeom prst="rect">
            <a:avLst/>
          </a:prstGeom>
          <a:solidFill>
            <a:schemeClr val="bg1"/>
          </a:solidFill>
        </p:spPr>
        <p:txBody>
          <a:bodyPr wrap="square">
            <a:spAutoFit/>
          </a:bodyPr>
          <a:lstStyle/>
          <a:p>
            <a:pPr>
              <a:lnSpc>
                <a:spcPct val="80000"/>
              </a:lnSpc>
            </a:pPr>
            <a:r>
              <a:rPr lang="en-US" sz="2000" i="1" dirty="0">
                <a:solidFill>
                  <a:schemeClr val="accent6">
                    <a:lumMod val="50000"/>
                  </a:schemeClr>
                </a:solidFill>
                <a:cs typeface="Calibri Light" panose="020F0302020204030204" pitchFamily="34" charset="0"/>
              </a:rPr>
              <a:t>Grocery spending has now been rising since the 1990s</a:t>
            </a:r>
            <a:endParaRPr lang="en-US" sz="2000" i="1" dirty="0">
              <a:solidFill>
                <a:schemeClr val="accent6">
                  <a:lumMod val="50000"/>
                </a:schemeClr>
              </a:solidFill>
            </a:endParaRPr>
          </a:p>
        </p:txBody>
      </p:sp>
      <p:sp>
        <p:nvSpPr>
          <p:cNvPr id="11" name="Rectangle 10">
            <a:extLst>
              <a:ext uri="{FF2B5EF4-FFF2-40B4-BE49-F238E27FC236}">
                <a16:creationId xmlns:a16="http://schemas.microsoft.com/office/drawing/2014/main" id="{63E79AED-82B2-4278-C02B-470A71EB8378}"/>
              </a:ext>
            </a:extLst>
          </p:cNvPr>
          <p:cNvSpPr/>
          <p:nvPr/>
        </p:nvSpPr>
        <p:spPr>
          <a:xfrm>
            <a:off x="6230417" y="1457979"/>
            <a:ext cx="5262963" cy="590931"/>
          </a:xfrm>
          <a:prstGeom prst="rect">
            <a:avLst/>
          </a:prstGeom>
          <a:noFill/>
        </p:spPr>
        <p:txBody>
          <a:bodyPr wrap="square">
            <a:spAutoFit/>
          </a:bodyPr>
          <a:lstStyle/>
          <a:p>
            <a:pPr>
              <a:lnSpc>
                <a:spcPct val="80000"/>
              </a:lnSpc>
            </a:pPr>
            <a:r>
              <a:rPr lang="en-US" sz="2000" i="1" dirty="0">
                <a:solidFill>
                  <a:schemeClr val="accent2">
                    <a:lumMod val="75000"/>
                  </a:schemeClr>
                </a:solidFill>
                <a:cs typeface="Calibri Light" panose="020F0302020204030204" pitchFamily="34" charset="0"/>
              </a:rPr>
              <a:t>Food away from home reached 50% of spending around 2005 and recovered quickly after 2020</a:t>
            </a:r>
            <a:endParaRPr lang="en-US" sz="2000" i="1" dirty="0">
              <a:solidFill>
                <a:schemeClr val="accent2">
                  <a:lumMod val="75000"/>
                </a:schemeClr>
              </a:solidFill>
            </a:endParaRPr>
          </a:p>
        </p:txBody>
      </p:sp>
    </p:spTree>
    <p:extLst>
      <p:ext uri="{BB962C8B-B14F-4D97-AF65-F5344CB8AC3E}">
        <p14:creationId xmlns:p14="http://schemas.microsoft.com/office/powerpoint/2010/main" val="25327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RED Graph Chart" descr="FRED Graph">
            <a:hlinkClick r:id="rId2" tooltip="View this chart in your browser. "/>
            <a:extLst>
              <a:ext uri="{FF2B5EF4-FFF2-40B4-BE49-F238E27FC236}">
                <a16:creationId xmlns:a16="http://schemas.microsoft.com/office/drawing/2014/main" id="{4DC954D8-A137-4FCC-DECD-DCC52E64124C}"/>
              </a:ext>
            </a:extLst>
          </p:cNvPr>
          <p:cNvPicPr>
            <a:picLocks noChangeAspect="1"/>
          </p:cNvPicPr>
          <p:nvPr/>
        </p:nvPicPr>
        <p:blipFill rotWithShape="1">
          <a:blip r:embed="rId3"/>
          <a:srcRect t="26027" b="5285"/>
          <a:stretch/>
        </p:blipFill>
        <p:spPr>
          <a:xfrm>
            <a:off x="803563" y="1504427"/>
            <a:ext cx="10419719" cy="4826899"/>
          </a:xfrm>
          <a:prstGeom prst="rect">
            <a:avLst/>
          </a:prstGeom>
        </p:spPr>
      </p:pic>
      <p:sp>
        <p:nvSpPr>
          <p:cNvPr id="14" name="Title 4">
            <a:extLst>
              <a:ext uri="{FF2B5EF4-FFF2-40B4-BE49-F238E27FC236}">
                <a16:creationId xmlns:a16="http://schemas.microsoft.com/office/drawing/2014/main" id="{A941E671-99A2-37F8-3F06-5003A8B7AA5B}"/>
              </a:ext>
            </a:extLst>
          </p:cNvPr>
          <p:cNvSpPr txBox="1">
            <a:spLocks/>
          </p:cNvSpPr>
          <p:nvPr/>
        </p:nvSpPr>
        <p:spPr>
          <a:xfrm>
            <a:off x="265051" y="325507"/>
            <a:ext cx="11661897"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Food prices are more variable for farmers than consumers</a:t>
            </a:r>
          </a:p>
        </p:txBody>
      </p:sp>
      <p:sp>
        <p:nvSpPr>
          <p:cNvPr id="5" name="Text Box 2">
            <a:extLst>
              <a:ext uri="{FF2B5EF4-FFF2-40B4-BE49-F238E27FC236}">
                <a16:creationId xmlns:a16="http://schemas.microsoft.com/office/drawing/2014/main" id="{FA3308B1-87E7-8796-592C-F8A7C51C470C}"/>
              </a:ext>
            </a:extLst>
          </p:cNvPr>
          <p:cNvSpPr txBox="1">
            <a:spLocks noChangeArrowheads="1"/>
          </p:cNvSpPr>
          <p:nvPr/>
        </p:nvSpPr>
        <p:spPr bwMode="auto">
          <a:xfrm>
            <a:off x="573965" y="970964"/>
            <a:ext cx="11121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128"/>
              </a:defRPr>
            </a:lvl1pPr>
            <a:lvl2pPr marL="37931725" indent="-37474525">
              <a:defRPr sz="1000">
                <a:solidFill>
                  <a:schemeClr val="tx1"/>
                </a:solidFill>
                <a:latin typeface="Arial" charset="0"/>
                <a:ea typeface="ＭＳ Ｐゴシック" charset="-128"/>
              </a:defRPr>
            </a:lvl2pPr>
            <a:lvl3pPr>
              <a:defRPr sz="1000">
                <a:solidFill>
                  <a:schemeClr val="tx1"/>
                </a:solidFill>
                <a:latin typeface="Arial" charset="0"/>
                <a:ea typeface="ＭＳ Ｐゴシック" charset="-128"/>
              </a:defRPr>
            </a:lvl3pPr>
            <a:lvl4pPr>
              <a:defRPr sz="1000">
                <a:solidFill>
                  <a:schemeClr val="tx1"/>
                </a:solidFill>
                <a:latin typeface="Arial" charset="0"/>
                <a:ea typeface="ＭＳ Ｐゴシック" charset="-128"/>
              </a:defRPr>
            </a:lvl4pPr>
            <a:lvl5pPr>
              <a:defRPr sz="1000">
                <a:solidFill>
                  <a:schemeClr val="tx1"/>
                </a:solidFill>
                <a:latin typeface="Arial" charset="0"/>
                <a:ea typeface="ＭＳ Ｐゴシック" charset="-128"/>
              </a:defRPr>
            </a:lvl5pPr>
            <a:lvl6pPr marL="457200" eaLnBrk="0" fontAlgn="base" hangingPunct="0">
              <a:spcBef>
                <a:spcPct val="0"/>
              </a:spcBef>
              <a:spcAft>
                <a:spcPct val="0"/>
              </a:spcAft>
              <a:defRPr sz="1000">
                <a:solidFill>
                  <a:schemeClr val="tx1"/>
                </a:solidFill>
                <a:latin typeface="Arial" charset="0"/>
                <a:ea typeface="ＭＳ Ｐゴシック" charset="-128"/>
              </a:defRPr>
            </a:lvl6pPr>
            <a:lvl7pPr marL="914400" eaLnBrk="0" fontAlgn="base" hangingPunct="0">
              <a:spcBef>
                <a:spcPct val="0"/>
              </a:spcBef>
              <a:spcAft>
                <a:spcPct val="0"/>
              </a:spcAft>
              <a:defRPr sz="1000">
                <a:solidFill>
                  <a:schemeClr val="tx1"/>
                </a:solidFill>
                <a:latin typeface="Arial" charset="0"/>
                <a:ea typeface="ＭＳ Ｐゴシック" charset="-128"/>
              </a:defRPr>
            </a:lvl7pPr>
            <a:lvl8pPr marL="1371600" eaLnBrk="0" fontAlgn="base" hangingPunct="0">
              <a:spcBef>
                <a:spcPct val="0"/>
              </a:spcBef>
              <a:spcAft>
                <a:spcPct val="0"/>
              </a:spcAft>
              <a:defRPr sz="1000">
                <a:solidFill>
                  <a:schemeClr val="tx1"/>
                </a:solidFill>
                <a:latin typeface="Arial" charset="0"/>
                <a:ea typeface="ＭＳ Ｐゴシック" charset="-128"/>
              </a:defRPr>
            </a:lvl8pPr>
            <a:lvl9pPr marL="1828800" eaLnBrk="0" fontAlgn="base" hangingPunct="0">
              <a:spcBef>
                <a:spcPct val="0"/>
              </a:spcBef>
              <a:spcAft>
                <a:spcPct val="0"/>
              </a:spcAft>
              <a:defRPr sz="1000">
                <a:solidFill>
                  <a:schemeClr val="tx1"/>
                </a:solidFill>
                <a:latin typeface="Arial" charset="0"/>
                <a:ea typeface="ＭＳ Ｐゴシック" charset="-128"/>
              </a:defRPr>
            </a:lvl9pPr>
          </a:lstStyle>
          <a:p>
            <a:pPr>
              <a:spcBef>
                <a:spcPct val="50000"/>
              </a:spcBef>
            </a:pPr>
            <a:r>
              <a:rPr lang="en-US" sz="2000" b="1" dirty="0"/>
              <a:t>Consumer prices for groceries and restaurants vs. wholesale costs, Jan 1990 – June 2023</a:t>
            </a:r>
            <a:endParaRPr lang="en-US" sz="1600" b="1" dirty="0"/>
          </a:p>
        </p:txBody>
      </p:sp>
      <p:sp>
        <p:nvSpPr>
          <p:cNvPr id="16" name="TextBox 3">
            <a:extLst>
              <a:ext uri="{FF2B5EF4-FFF2-40B4-BE49-F238E27FC236}">
                <a16:creationId xmlns:a16="http://schemas.microsoft.com/office/drawing/2014/main" id="{ADCC9679-2C9E-31A9-21BE-D874DC01D55E}"/>
              </a:ext>
            </a:extLst>
          </p:cNvPr>
          <p:cNvSpPr txBox="1"/>
          <p:nvPr/>
        </p:nvSpPr>
        <p:spPr>
          <a:xfrm>
            <a:off x="38890" y="2329930"/>
            <a:ext cx="1070151" cy="590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Index value (January 1990=100)</a:t>
            </a:r>
            <a:endParaRPr lang="en-US" sz="1400" dirty="0">
              <a:solidFill>
                <a:schemeClr val="bg2">
                  <a:lumMod val="50000"/>
                </a:schemeClr>
              </a:solidFill>
            </a:endParaRPr>
          </a:p>
        </p:txBody>
      </p:sp>
      <p:sp>
        <p:nvSpPr>
          <p:cNvPr id="4" name="TextBox 3">
            <a:extLst>
              <a:ext uri="{FF2B5EF4-FFF2-40B4-BE49-F238E27FC236}">
                <a16:creationId xmlns:a16="http://schemas.microsoft.com/office/drawing/2014/main" id="{0FC516BB-E4D6-3C7F-8381-88BF8AE4868D}"/>
              </a:ext>
            </a:extLst>
          </p:cNvPr>
          <p:cNvSpPr txBox="1"/>
          <p:nvPr/>
        </p:nvSpPr>
        <p:spPr>
          <a:xfrm>
            <a:off x="7133354" y="1955522"/>
            <a:ext cx="2663789" cy="491160"/>
          </a:xfrm>
          <a:prstGeom prst="rect">
            <a:avLst/>
          </a:prstGeom>
          <a:noFill/>
        </p:spPr>
        <p:txBody>
          <a:bodyPr wrap="square" rtlCol="0">
            <a:spAutoFit/>
          </a:bodyPr>
          <a:lstStyle/>
          <a:p>
            <a:pPr>
              <a:lnSpc>
                <a:spcPct val="80000"/>
              </a:lnSpc>
            </a:pPr>
            <a:r>
              <a:rPr lang="en-US" sz="1600" i="1" dirty="0">
                <a:solidFill>
                  <a:schemeClr val="accent2">
                    <a:lumMod val="50000"/>
                  </a:schemeClr>
                </a:solidFill>
              </a:rPr>
              <a:t>Restaurant prices</a:t>
            </a:r>
            <a:br>
              <a:rPr lang="en-US" sz="1600" i="1" dirty="0">
                <a:solidFill>
                  <a:schemeClr val="accent2">
                    <a:lumMod val="50000"/>
                  </a:schemeClr>
                </a:solidFill>
              </a:rPr>
            </a:br>
            <a:r>
              <a:rPr lang="en-US" sz="1600" i="1" dirty="0">
                <a:solidFill>
                  <a:schemeClr val="accent2">
                    <a:lumMod val="50000"/>
                  </a:schemeClr>
                </a:solidFill>
              </a:rPr>
              <a:t>(food away from home)</a:t>
            </a:r>
          </a:p>
        </p:txBody>
      </p:sp>
      <p:sp>
        <p:nvSpPr>
          <p:cNvPr id="9" name="TextBox 8">
            <a:extLst>
              <a:ext uri="{FF2B5EF4-FFF2-40B4-BE49-F238E27FC236}">
                <a16:creationId xmlns:a16="http://schemas.microsoft.com/office/drawing/2014/main" id="{F4BE7268-617D-B31E-B144-AC44ED92C0EE}"/>
              </a:ext>
            </a:extLst>
          </p:cNvPr>
          <p:cNvSpPr txBox="1"/>
          <p:nvPr/>
        </p:nvSpPr>
        <p:spPr>
          <a:xfrm>
            <a:off x="2588822" y="2446682"/>
            <a:ext cx="1597398" cy="491160"/>
          </a:xfrm>
          <a:prstGeom prst="rect">
            <a:avLst/>
          </a:prstGeom>
          <a:noFill/>
        </p:spPr>
        <p:txBody>
          <a:bodyPr wrap="square" rtlCol="0">
            <a:spAutoFit/>
          </a:bodyPr>
          <a:lstStyle/>
          <a:p>
            <a:pPr>
              <a:lnSpc>
                <a:spcPct val="80000"/>
              </a:lnSpc>
            </a:pPr>
            <a:r>
              <a:rPr lang="en-US" sz="1600" i="1" dirty="0">
                <a:solidFill>
                  <a:schemeClr val="accent1">
                    <a:lumMod val="75000"/>
                  </a:schemeClr>
                </a:solidFill>
              </a:rPr>
              <a:t>Grocery prices</a:t>
            </a:r>
            <a:br>
              <a:rPr lang="en-US" sz="1600" i="1" dirty="0">
                <a:solidFill>
                  <a:schemeClr val="accent1">
                    <a:lumMod val="75000"/>
                  </a:schemeClr>
                </a:solidFill>
              </a:rPr>
            </a:br>
            <a:r>
              <a:rPr lang="en-US" sz="1600" i="1" dirty="0">
                <a:solidFill>
                  <a:schemeClr val="accent1">
                    <a:lumMod val="75000"/>
                  </a:schemeClr>
                </a:solidFill>
              </a:rPr>
              <a:t>(food at home)</a:t>
            </a:r>
          </a:p>
        </p:txBody>
      </p:sp>
      <p:sp>
        <p:nvSpPr>
          <p:cNvPr id="7" name="TextBox 6">
            <a:extLst>
              <a:ext uri="{FF2B5EF4-FFF2-40B4-BE49-F238E27FC236}">
                <a16:creationId xmlns:a16="http://schemas.microsoft.com/office/drawing/2014/main" id="{9EC2853E-FCEC-5B9B-C433-3E4856589512}"/>
              </a:ext>
            </a:extLst>
          </p:cNvPr>
          <p:cNvSpPr txBox="1"/>
          <p:nvPr/>
        </p:nvSpPr>
        <p:spPr>
          <a:xfrm>
            <a:off x="3990111" y="3246843"/>
            <a:ext cx="2863932" cy="491160"/>
          </a:xfrm>
          <a:prstGeom prst="rect">
            <a:avLst/>
          </a:prstGeom>
          <a:noFill/>
        </p:spPr>
        <p:txBody>
          <a:bodyPr wrap="square" rtlCol="0">
            <a:spAutoFit/>
          </a:bodyPr>
          <a:lstStyle/>
          <a:p>
            <a:pPr>
              <a:lnSpc>
                <a:spcPct val="80000"/>
              </a:lnSpc>
            </a:pPr>
            <a:r>
              <a:rPr lang="en-US" sz="1600" i="1" dirty="0">
                <a:solidFill>
                  <a:schemeClr val="accent5"/>
                </a:solidFill>
              </a:rPr>
              <a:t>Wholesale producer prices</a:t>
            </a:r>
            <a:br>
              <a:rPr lang="en-US" sz="1600" i="1" dirty="0">
                <a:solidFill>
                  <a:schemeClr val="accent5"/>
                </a:solidFill>
              </a:rPr>
            </a:br>
            <a:r>
              <a:rPr lang="en-US" sz="1600" i="1" dirty="0">
                <a:solidFill>
                  <a:schemeClr val="accent5"/>
                </a:solidFill>
              </a:rPr>
              <a:t>for processed foods</a:t>
            </a:r>
          </a:p>
        </p:txBody>
      </p:sp>
      <p:sp>
        <p:nvSpPr>
          <p:cNvPr id="13" name="TextBox 12">
            <a:extLst>
              <a:ext uri="{FF2B5EF4-FFF2-40B4-BE49-F238E27FC236}">
                <a16:creationId xmlns:a16="http://schemas.microsoft.com/office/drawing/2014/main" id="{F1AE96A5-92D4-C7D5-89AB-ACD570BB96F4}"/>
              </a:ext>
            </a:extLst>
          </p:cNvPr>
          <p:cNvSpPr txBox="1"/>
          <p:nvPr/>
        </p:nvSpPr>
        <p:spPr>
          <a:xfrm>
            <a:off x="1892693" y="4862413"/>
            <a:ext cx="2566660" cy="491160"/>
          </a:xfrm>
          <a:prstGeom prst="rect">
            <a:avLst/>
          </a:prstGeom>
          <a:noFill/>
        </p:spPr>
        <p:txBody>
          <a:bodyPr wrap="square" rtlCol="0">
            <a:spAutoFit/>
          </a:bodyPr>
          <a:lstStyle/>
          <a:p>
            <a:pPr>
              <a:lnSpc>
                <a:spcPct val="80000"/>
              </a:lnSpc>
            </a:pPr>
            <a:r>
              <a:rPr lang="en-US" sz="1600" i="1" dirty="0">
                <a:solidFill>
                  <a:schemeClr val="accent6">
                    <a:lumMod val="75000"/>
                  </a:schemeClr>
                </a:solidFill>
              </a:rPr>
              <a:t>Wholesale producer </a:t>
            </a:r>
            <a:br>
              <a:rPr lang="en-US" sz="1600" i="1" dirty="0">
                <a:solidFill>
                  <a:schemeClr val="accent6">
                    <a:lumMod val="75000"/>
                  </a:schemeClr>
                </a:solidFill>
              </a:rPr>
            </a:br>
            <a:r>
              <a:rPr lang="en-US" sz="1600" i="1" dirty="0">
                <a:solidFill>
                  <a:schemeClr val="accent6">
                    <a:lumMod val="75000"/>
                  </a:schemeClr>
                </a:solidFill>
              </a:rPr>
              <a:t>prices for unprocessed foods</a:t>
            </a:r>
          </a:p>
        </p:txBody>
      </p:sp>
      <p:sp>
        <p:nvSpPr>
          <p:cNvPr id="15" name="TextBox 14">
            <a:extLst>
              <a:ext uri="{FF2B5EF4-FFF2-40B4-BE49-F238E27FC236}">
                <a16:creationId xmlns:a16="http://schemas.microsoft.com/office/drawing/2014/main" id="{C15E9C75-993A-87CF-EB97-1DAAB029B989}"/>
              </a:ext>
            </a:extLst>
          </p:cNvPr>
          <p:cNvSpPr txBox="1"/>
          <p:nvPr/>
        </p:nvSpPr>
        <p:spPr>
          <a:xfrm>
            <a:off x="9590176" y="1432260"/>
            <a:ext cx="2601824" cy="564001"/>
          </a:xfrm>
          <a:prstGeom prst="rect">
            <a:avLst/>
          </a:prstGeom>
          <a:solidFill>
            <a:schemeClr val="bg1"/>
          </a:solidFill>
        </p:spPr>
        <p:txBody>
          <a:bodyPr wrap="square" rtlCol="0">
            <a:spAutoFit/>
          </a:bodyPr>
          <a:lstStyle/>
          <a:p>
            <a:pPr>
              <a:lnSpc>
                <a:spcPct val="75000"/>
              </a:lnSpc>
            </a:pPr>
            <a:r>
              <a:rPr lang="en-US" sz="2000" b="1" i="1" dirty="0">
                <a:solidFill>
                  <a:schemeClr val="accent2">
                    <a:lumMod val="50000"/>
                  </a:schemeClr>
                </a:solidFill>
              </a:rPr>
              <a:t>Restaurant prices rise with wages and rents</a:t>
            </a:r>
          </a:p>
        </p:txBody>
      </p:sp>
      <p:sp>
        <p:nvSpPr>
          <p:cNvPr id="18" name="TextBox 17">
            <a:extLst>
              <a:ext uri="{FF2B5EF4-FFF2-40B4-BE49-F238E27FC236}">
                <a16:creationId xmlns:a16="http://schemas.microsoft.com/office/drawing/2014/main" id="{EFF3A3A4-FDD4-97C4-9FAA-0A2F7CFA070B}"/>
              </a:ext>
            </a:extLst>
          </p:cNvPr>
          <p:cNvSpPr txBox="1"/>
          <p:nvPr/>
        </p:nvSpPr>
        <p:spPr>
          <a:xfrm>
            <a:off x="9489321" y="2387560"/>
            <a:ext cx="2601824" cy="564001"/>
          </a:xfrm>
          <a:prstGeom prst="rect">
            <a:avLst/>
          </a:prstGeom>
          <a:noFill/>
        </p:spPr>
        <p:txBody>
          <a:bodyPr wrap="square" rtlCol="0">
            <a:spAutoFit/>
          </a:bodyPr>
          <a:lstStyle/>
          <a:p>
            <a:pPr>
              <a:lnSpc>
                <a:spcPct val="75000"/>
              </a:lnSpc>
            </a:pPr>
            <a:r>
              <a:rPr lang="en-US" sz="2000" b="1" i="1" dirty="0">
                <a:solidFill>
                  <a:schemeClr val="accent1">
                    <a:lumMod val="75000"/>
                  </a:schemeClr>
                </a:solidFill>
              </a:rPr>
              <a:t>Grocery prices vary with overall inflation</a:t>
            </a:r>
          </a:p>
        </p:txBody>
      </p:sp>
      <p:sp>
        <p:nvSpPr>
          <p:cNvPr id="19" name="TextBox 18">
            <a:extLst>
              <a:ext uri="{FF2B5EF4-FFF2-40B4-BE49-F238E27FC236}">
                <a16:creationId xmlns:a16="http://schemas.microsoft.com/office/drawing/2014/main" id="{625F94E8-1591-A23A-3B96-4F6D29046CA6}"/>
              </a:ext>
            </a:extLst>
          </p:cNvPr>
          <p:cNvSpPr txBox="1"/>
          <p:nvPr/>
        </p:nvSpPr>
        <p:spPr>
          <a:xfrm>
            <a:off x="10395431" y="4289415"/>
            <a:ext cx="1655702" cy="1487330"/>
          </a:xfrm>
          <a:prstGeom prst="rect">
            <a:avLst/>
          </a:prstGeom>
          <a:solidFill>
            <a:schemeClr val="bg1"/>
          </a:solidFill>
        </p:spPr>
        <p:txBody>
          <a:bodyPr wrap="square" rtlCol="0">
            <a:spAutoFit/>
          </a:bodyPr>
          <a:lstStyle/>
          <a:p>
            <a:pPr>
              <a:lnSpc>
                <a:spcPct val="75000"/>
              </a:lnSpc>
            </a:pPr>
            <a:r>
              <a:rPr lang="en-US" sz="2000" b="1" i="1" dirty="0">
                <a:solidFill>
                  <a:schemeClr val="accent6">
                    <a:lumMod val="75000"/>
                  </a:schemeClr>
                </a:solidFill>
              </a:rPr>
              <a:t>Wholesale prices for raw commodities have brief spikes and long valleys</a:t>
            </a:r>
          </a:p>
        </p:txBody>
      </p:sp>
      <p:sp>
        <p:nvSpPr>
          <p:cNvPr id="11" name="TextBox 3">
            <a:extLst>
              <a:ext uri="{FF2B5EF4-FFF2-40B4-BE49-F238E27FC236}">
                <a16:creationId xmlns:a16="http://schemas.microsoft.com/office/drawing/2014/main" id="{FB14BC72-88AF-39A8-36AB-5C3933B93B89}"/>
              </a:ext>
            </a:extLst>
          </p:cNvPr>
          <p:cNvSpPr txBox="1"/>
          <p:nvPr/>
        </p:nvSpPr>
        <p:spPr>
          <a:xfrm>
            <a:off x="729903" y="6357160"/>
            <a:ext cx="10493379" cy="37816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Note:  Author’s calculations.  Data shown are from the US Bureau of Labor Statistics, as the average for each category relative to the overall U.S. consumer price index for all goods and services. Data to June downloaded Aug 5</a:t>
            </a:r>
            <a:r>
              <a:rPr lang="en-US" sz="1200" baseline="30000" dirty="0">
                <a:solidFill>
                  <a:schemeClr val="bg2">
                    <a:lumMod val="50000"/>
                  </a:schemeClr>
                </a:solidFill>
              </a:rPr>
              <a:t>th</a:t>
            </a:r>
            <a:r>
              <a:rPr lang="en-US" sz="1200" dirty="0">
                <a:solidFill>
                  <a:schemeClr val="bg2">
                    <a:lumMod val="50000"/>
                  </a:schemeClr>
                </a:solidFill>
              </a:rPr>
              <a:t> 2023, with the latest updated data available </a:t>
            </a:r>
            <a:r>
              <a:rPr lang="en-US" sz="1200" baseline="0" dirty="0">
                <a:solidFill>
                  <a:schemeClr val="bg2">
                    <a:lumMod val="50000"/>
                  </a:schemeClr>
                </a:solidFill>
              </a:rPr>
              <a:t>from </a:t>
            </a:r>
            <a:r>
              <a:rPr lang="en-US" sz="1200" dirty="0">
                <a:solidFill>
                  <a:schemeClr val="bg1">
                    <a:lumMod val="50000"/>
                  </a:schemeClr>
                </a:solidFill>
                <a:hlinkClick r:id="rId4">
                  <a:extLst>
                    <a:ext uri="{A12FA001-AC4F-418D-AE19-62706E023703}">
                      <ahyp:hlinkClr xmlns:ahyp="http://schemas.microsoft.com/office/drawing/2018/hyperlinkcolor" val="tx"/>
                    </a:ext>
                  </a:extLst>
                </a:hlinkClick>
              </a:rPr>
              <a:t>https://fred.stlouisfed.org/graph/?g=12MMl</a:t>
            </a:r>
            <a:r>
              <a:rPr lang="en-US" sz="1200" dirty="0">
                <a:solidFill>
                  <a:schemeClr val="bg2">
                    <a:lumMod val="50000"/>
                  </a:schemeClr>
                </a:solidFill>
              </a:rPr>
              <a:t>. </a:t>
            </a:r>
            <a:endParaRPr lang="en-US" sz="1400" dirty="0">
              <a:solidFill>
                <a:schemeClr val="bg2">
                  <a:lumMod val="50000"/>
                </a:schemeClr>
              </a:solidFill>
            </a:endParaRPr>
          </a:p>
        </p:txBody>
      </p:sp>
    </p:spTree>
    <p:extLst>
      <p:ext uri="{BB962C8B-B14F-4D97-AF65-F5344CB8AC3E}">
        <p14:creationId xmlns:p14="http://schemas.microsoft.com/office/powerpoint/2010/main" val="34647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68B5E6D-A82D-457D-A557-357FDD707801}"/>
              </a:ext>
            </a:extLst>
          </p:cNvPr>
          <p:cNvGraphicFramePr>
            <a:graphicFrameLocks/>
          </p:cNvGraphicFramePr>
          <p:nvPr>
            <p:extLst>
              <p:ext uri="{D42A27DB-BD31-4B8C-83A1-F6EECF244321}">
                <p14:modId xmlns:p14="http://schemas.microsoft.com/office/powerpoint/2010/main" val="2839533018"/>
              </p:ext>
            </p:extLst>
          </p:nvPr>
        </p:nvGraphicFramePr>
        <p:xfrm>
          <a:off x="488056" y="911526"/>
          <a:ext cx="11215888" cy="6445238"/>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4">
            <a:extLst>
              <a:ext uri="{FF2B5EF4-FFF2-40B4-BE49-F238E27FC236}">
                <a16:creationId xmlns:a16="http://schemas.microsoft.com/office/drawing/2014/main" id="{A941E671-99A2-37F8-3F06-5003A8B7AA5B}"/>
              </a:ext>
            </a:extLst>
          </p:cNvPr>
          <p:cNvSpPr txBox="1">
            <a:spLocks/>
          </p:cNvSpPr>
          <p:nvPr/>
        </p:nvSpPr>
        <p:spPr>
          <a:xfrm>
            <a:off x="347241" y="285065"/>
            <a:ext cx="11712233" cy="51210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Food price spikes cause brief but damaging food crises</a:t>
            </a:r>
          </a:p>
        </p:txBody>
      </p:sp>
      <p:sp>
        <p:nvSpPr>
          <p:cNvPr id="34" name="TextBox 1">
            <a:extLst>
              <a:ext uri="{FF2B5EF4-FFF2-40B4-BE49-F238E27FC236}">
                <a16:creationId xmlns:a16="http://schemas.microsoft.com/office/drawing/2014/main" id="{DDA5FC48-D6AB-8999-A4C4-5F0C4B5CB509}"/>
              </a:ext>
            </a:extLst>
          </p:cNvPr>
          <p:cNvSpPr txBox="1"/>
          <p:nvPr/>
        </p:nvSpPr>
        <p:spPr>
          <a:xfrm>
            <a:off x="3146638" y="1740479"/>
            <a:ext cx="2356410" cy="4049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Recent</a:t>
            </a:r>
            <a:r>
              <a:rPr lang="en-US" sz="1600" baseline="0" dirty="0">
                <a:solidFill>
                  <a:schemeClr val="tx2"/>
                </a:solidFill>
              </a:rPr>
              <a:t> </a:t>
            </a:r>
            <a:r>
              <a:rPr lang="en-US" sz="1600" dirty="0">
                <a:solidFill>
                  <a:schemeClr val="tx2"/>
                </a:solidFill>
              </a:rPr>
              <a:t>food price spikes:</a:t>
            </a:r>
            <a:r>
              <a:rPr lang="en-US" sz="1600" baseline="0" dirty="0">
                <a:solidFill>
                  <a:schemeClr val="tx2"/>
                </a:solidFill>
              </a:rPr>
              <a:t> </a:t>
            </a:r>
            <a:endParaRPr lang="en-US" sz="1600" dirty="0">
              <a:solidFill>
                <a:schemeClr val="tx2"/>
              </a:solidFill>
            </a:endParaRPr>
          </a:p>
        </p:txBody>
      </p:sp>
      <p:sp>
        <p:nvSpPr>
          <p:cNvPr id="35" name="TextBox 1">
            <a:extLst>
              <a:ext uri="{FF2B5EF4-FFF2-40B4-BE49-F238E27FC236}">
                <a16:creationId xmlns:a16="http://schemas.microsoft.com/office/drawing/2014/main" id="{5D79F6A1-58E4-6652-BB93-A1AD2C543B51}"/>
              </a:ext>
            </a:extLst>
          </p:cNvPr>
          <p:cNvSpPr txBox="1"/>
          <p:nvPr/>
        </p:nvSpPr>
        <p:spPr>
          <a:xfrm>
            <a:off x="5465534" y="1880634"/>
            <a:ext cx="877954" cy="26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2008-09</a:t>
            </a:r>
          </a:p>
        </p:txBody>
      </p:sp>
      <p:sp>
        <p:nvSpPr>
          <p:cNvPr id="36" name="TextBox 1">
            <a:extLst>
              <a:ext uri="{FF2B5EF4-FFF2-40B4-BE49-F238E27FC236}">
                <a16:creationId xmlns:a16="http://schemas.microsoft.com/office/drawing/2014/main" id="{DEC667BD-17FD-270F-3846-D61D9932710B}"/>
              </a:ext>
            </a:extLst>
          </p:cNvPr>
          <p:cNvSpPr txBox="1"/>
          <p:nvPr/>
        </p:nvSpPr>
        <p:spPr>
          <a:xfrm>
            <a:off x="9987220" y="1847761"/>
            <a:ext cx="893839" cy="832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2020-21</a:t>
            </a:r>
          </a:p>
          <a:p>
            <a:r>
              <a:rPr lang="en-US" sz="1600" baseline="0" dirty="0">
                <a:solidFill>
                  <a:schemeClr val="tx2"/>
                </a:solidFill>
              </a:rPr>
              <a:t>(COVID</a:t>
            </a:r>
            <a:br>
              <a:rPr lang="en-US" sz="1600" baseline="0" dirty="0">
                <a:solidFill>
                  <a:schemeClr val="tx2"/>
                </a:solidFill>
              </a:rPr>
            </a:br>
            <a:r>
              <a:rPr lang="en-US" sz="1600" baseline="0" dirty="0">
                <a:solidFill>
                  <a:schemeClr val="tx2"/>
                </a:solidFill>
              </a:rPr>
              <a:t>onset)</a:t>
            </a:r>
            <a:endParaRPr lang="en-US" sz="1600" dirty="0">
              <a:solidFill>
                <a:schemeClr val="tx2"/>
              </a:solidFill>
            </a:endParaRPr>
          </a:p>
        </p:txBody>
      </p:sp>
      <p:sp>
        <p:nvSpPr>
          <p:cNvPr id="37" name="TextBox 1">
            <a:extLst>
              <a:ext uri="{FF2B5EF4-FFF2-40B4-BE49-F238E27FC236}">
                <a16:creationId xmlns:a16="http://schemas.microsoft.com/office/drawing/2014/main" id="{69EE3A56-E05C-36C6-B21E-40126F3BFB8B}"/>
              </a:ext>
            </a:extLst>
          </p:cNvPr>
          <p:cNvSpPr txBox="1"/>
          <p:nvPr/>
        </p:nvSpPr>
        <p:spPr>
          <a:xfrm>
            <a:off x="6525646" y="2938976"/>
            <a:ext cx="877955" cy="2892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2011-12</a:t>
            </a:r>
          </a:p>
        </p:txBody>
      </p:sp>
      <p:sp>
        <p:nvSpPr>
          <p:cNvPr id="38" name="TextBox 1">
            <a:extLst>
              <a:ext uri="{FF2B5EF4-FFF2-40B4-BE49-F238E27FC236}">
                <a16:creationId xmlns:a16="http://schemas.microsoft.com/office/drawing/2014/main" id="{58F57507-77C5-C0B2-6870-910696E65ABB}"/>
              </a:ext>
            </a:extLst>
          </p:cNvPr>
          <p:cNvSpPr txBox="1"/>
          <p:nvPr/>
        </p:nvSpPr>
        <p:spPr>
          <a:xfrm>
            <a:off x="10918085" y="1872935"/>
            <a:ext cx="987733" cy="8799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2022-23</a:t>
            </a:r>
          </a:p>
          <a:p>
            <a:r>
              <a:rPr lang="en-US" sz="1600" baseline="0" dirty="0">
                <a:solidFill>
                  <a:schemeClr val="tx2"/>
                </a:solidFill>
              </a:rPr>
              <a:t>(COVID recovery)</a:t>
            </a:r>
            <a:endParaRPr lang="en-US" sz="1600" dirty="0">
              <a:solidFill>
                <a:schemeClr val="tx2"/>
              </a:solidFill>
            </a:endParaRPr>
          </a:p>
        </p:txBody>
      </p:sp>
      <p:sp>
        <p:nvSpPr>
          <p:cNvPr id="39" name="TextBox 1">
            <a:extLst>
              <a:ext uri="{FF2B5EF4-FFF2-40B4-BE49-F238E27FC236}">
                <a16:creationId xmlns:a16="http://schemas.microsoft.com/office/drawing/2014/main" id="{43CB2F27-A6EF-60C6-089D-92A72B2110E8}"/>
              </a:ext>
            </a:extLst>
          </p:cNvPr>
          <p:cNvSpPr txBox="1"/>
          <p:nvPr/>
        </p:nvSpPr>
        <p:spPr>
          <a:xfrm>
            <a:off x="7785118" y="2608298"/>
            <a:ext cx="877954" cy="2892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tx2"/>
                </a:solidFill>
              </a:rPr>
              <a:t>2015-16</a:t>
            </a:r>
          </a:p>
        </p:txBody>
      </p:sp>
      <p:sp>
        <p:nvSpPr>
          <p:cNvPr id="45" name="TextBox 44">
            <a:extLst>
              <a:ext uri="{FF2B5EF4-FFF2-40B4-BE49-F238E27FC236}">
                <a16:creationId xmlns:a16="http://schemas.microsoft.com/office/drawing/2014/main" id="{3A40904F-FCAB-A2EF-85BD-5973CEFB913C}"/>
              </a:ext>
            </a:extLst>
          </p:cNvPr>
          <p:cNvSpPr txBox="1"/>
          <p:nvPr/>
        </p:nvSpPr>
        <p:spPr>
          <a:xfrm>
            <a:off x="1756297" y="6199610"/>
            <a:ext cx="9529323" cy="686983"/>
          </a:xfrm>
          <a:prstGeom prst="rect">
            <a:avLst/>
          </a:prstGeom>
          <a:noFill/>
        </p:spPr>
        <p:txBody>
          <a:bodyPr wrap="square">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Note: Author's calculations. U.S. data are calculated from the Bureau of Labor Statistics (updates: https://fred.stlouisfed.org/graph/?g=12Myr).  </a:t>
            </a:r>
            <a:br>
              <a:rPr kumimoji="0" lang="en-US" sz="1200" b="0"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br>
            <a:r>
              <a:rPr kumimoji="0" lang="en-US" sz="1200" b="0" i="0" u="none" strike="noStrike" kern="0" cap="none" spc="0" normalizeH="0" baseline="0" noProof="0" dirty="0">
                <a:ln>
                  <a:noFill/>
                </a:ln>
                <a:solidFill>
                  <a:prstClr val="white">
                    <a:lumMod val="50000"/>
                  </a:prstClr>
                </a:solidFill>
                <a:effectLst/>
                <a:uLnTx/>
                <a:uFillTx/>
                <a:latin typeface="Calibri" panose="020F0502020204030204"/>
                <a:ea typeface="+mn-ea"/>
                <a:cs typeface="+mn-cs"/>
              </a:rPr>
              <a:t>Global data are from the IMF, averaging up to 138 countries reporting monthly consumer price indexes (CPI) for food and for all goods and services, Jan. 2000 through Dec. 2022. Each observation is the average monthly rise over the previous 12 months, times 12 to obtain an annualized value.  Number of countries rises from 51 in Jan 2000 to 95 in 2005 and then 138 from 2015 onwards. Raw data for all countries are at https://data.imf.org.</a:t>
            </a:r>
          </a:p>
        </p:txBody>
      </p:sp>
      <p:sp>
        <p:nvSpPr>
          <p:cNvPr id="49" name="TextBox 48">
            <a:extLst>
              <a:ext uri="{FF2B5EF4-FFF2-40B4-BE49-F238E27FC236}">
                <a16:creationId xmlns:a16="http://schemas.microsoft.com/office/drawing/2014/main" id="{CA66755B-5CA0-0A2B-8A57-97186A873185}"/>
              </a:ext>
            </a:extLst>
          </p:cNvPr>
          <p:cNvSpPr txBox="1"/>
          <p:nvPr/>
        </p:nvSpPr>
        <p:spPr>
          <a:xfrm>
            <a:off x="488056" y="911526"/>
            <a:ext cx="11619636" cy="584775"/>
          </a:xfrm>
          <a:prstGeom prst="rect">
            <a:avLst/>
          </a:prstGeom>
          <a:noFill/>
        </p:spPr>
        <p:txBody>
          <a:bodyPr wrap="square">
            <a:spAutoFit/>
          </a:bodyPr>
          <a:lstStyle/>
          <a:p>
            <a:pPr algn="ctr" rtl="0">
              <a:lnSpc>
                <a:spcPct val="80000"/>
              </a:lnSpc>
              <a:defRPr sz="2000" b="0" i="0" u="none" strike="noStrike" kern="1200" spc="0" baseline="0">
                <a:solidFill>
                  <a:prstClr val="black">
                    <a:lumMod val="65000"/>
                    <a:lumOff val="35000"/>
                  </a:prstClr>
                </a:solidFill>
                <a:latin typeface="+mn-lt"/>
                <a:ea typeface="+mn-ea"/>
                <a:cs typeface="+mn-cs"/>
              </a:defRPr>
            </a:pPr>
            <a:r>
              <a:rPr lang="en-US" sz="2000" b="1" dirty="0">
                <a:latin typeface="Arial" panose="020B0604020202020204" pitchFamily="34" charset="0"/>
                <a:cs typeface="Arial" panose="020B0604020202020204" pitchFamily="34" charset="0"/>
              </a:rPr>
              <a:t>Average rise in retail food prices relative</a:t>
            </a:r>
            <a:r>
              <a:rPr lang="en-US" sz="2000" b="1" baseline="0" dirty="0">
                <a:latin typeface="Arial" panose="020B0604020202020204" pitchFamily="34" charset="0"/>
                <a:cs typeface="Arial" panose="020B0604020202020204" pitchFamily="34" charset="0"/>
              </a:rPr>
              <a:t> to all other goods and services</a:t>
            </a:r>
            <a:br>
              <a:rPr lang="en-US" sz="2000" b="1" baseline="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over previous</a:t>
            </a:r>
            <a:r>
              <a:rPr lang="en-US" sz="2000" b="1" baseline="0" dirty="0">
                <a:latin typeface="Arial" panose="020B0604020202020204" pitchFamily="34" charset="0"/>
                <a:cs typeface="Arial" panose="020B0604020202020204" pitchFamily="34" charset="0"/>
              </a:rPr>
              <a:t> 12 months in the U.S. and worldwide, Jan. 1998 - </a:t>
            </a:r>
            <a:r>
              <a:rPr lang="en-US" sz="2000" b="1" dirty="0">
                <a:latin typeface="Arial" panose="020B0604020202020204" pitchFamily="34" charset="0"/>
                <a:cs typeface="Arial" panose="020B0604020202020204" pitchFamily="34" charset="0"/>
              </a:rPr>
              <a:t>June</a:t>
            </a:r>
            <a:r>
              <a:rPr lang="en-US" sz="2000" b="1" baseline="0" dirty="0">
                <a:latin typeface="Arial" panose="020B0604020202020204" pitchFamily="34" charset="0"/>
                <a:cs typeface="Arial" panose="020B0604020202020204" pitchFamily="34" charset="0"/>
              </a:rPr>
              <a:t> 2023</a:t>
            </a:r>
            <a:endParaRPr lang="en-US" sz="2000" b="1" dirty="0">
              <a:latin typeface="Arial" panose="020B0604020202020204" pitchFamily="34" charset="0"/>
              <a:cs typeface="Arial" panose="020B0604020202020204" pitchFamily="34" charset="0"/>
            </a:endParaRPr>
          </a:p>
        </p:txBody>
      </p:sp>
      <p:sp>
        <p:nvSpPr>
          <p:cNvPr id="2" name="Title 4">
            <a:extLst>
              <a:ext uri="{FF2B5EF4-FFF2-40B4-BE49-F238E27FC236}">
                <a16:creationId xmlns:a16="http://schemas.microsoft.com/office/drawing/2014/main" id="{605AEF6C-E6F0-DAF5-88D3-5C2DE6394100}"/>
              </a:ext>
            </a:extLst>
          </p:cNvPr>
          <p:cNvSpPr txBox="1">
            <a:spLocks/>
          </p:cNvSpPr>
          <p:nvPr/>
        </p:nvSpPr>
        <p:spPr>
          <a:xfrm>
            <a:off x="1756296" y="5462573"/>
            <a:ext cx="9529323" cy="34607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000" b="1" i="1" kern="0" dirty="0">
                <a:solidFill>
                  <a:schemeClr val="accent2">
                    <a:lumMod val="50000"/>
                  </a:schemeClr>
                </a:solidFill>
                <a:latin typeface="+mn-lt"/>
              </a:rPr>
              <a:t>…but even when food prices are normal or low, many people cannot afford healthy diets</a:t>
            </a:r>
          </a:p>
        </p:txBody>
      </p:sp>
      <p:sp>
        <p:nvSpPr>
          <p:cNvPr id="6" name="Title 4">
            <a:extLst>
              <a:ext uri="{FF2B5EF4-FFF2-40B4-BE49-F238E27FC236}">
                <a16:creationId xmlns:a16="http://schemas.microsoft.com/office/drawing/2014/main" id="{B095359A-2331-9B5C-40F4-BC5BA1E66FF5}"/>
              </a:ext>
            </a:extLst>
          </p:cNvPr>
          <p:cNvSpPr txBox="1">
            <a:spLocks/>
          </p:cNvSpPr>
          <p:nvPr/>
        </p:nvSpPr>
        <p:spPr>
          <a:xfrm>
            <a:off x="1616587" y="3320325"/>
            <a:ext cx="1212839" cy="449817"/>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1800" b="1" kern="0" dirty="0">
                <a:solidFill>
                  <a:schemeClr val="accent1"/>
                </a:solidFill>
                <a:latin typeface="+mn-lt"/>
              </a:rPr>
              <a:t>United States</a:t>
            </a:r>
          </a:p>
        </p:txBody>
      </p:sp>
      <p:sp>
        <p:nvSpPr>
          <p:cNvPr id="7" name="Title 4">
            <a:extLst>
              <a:ext uri="{FF2B5EF4-FFF2-40B4-BE49-F238E27FC236}">
                <a16:creationId xmlns:a16="http://schemas.microsoft.com/office/drawing/2014/main" id="{B7111EFA-11DF-3E15-C5AE-76B0687E09A9}"/>
              </a:ext>
            </a:extLst>
          </p:cNvPr>
          <p:cNvSpPr txBox="1">
            <a:spLocks/>
          </p:cNvSpPr>
          <p:nvPr/>
        </p:nvSpPr>
        <p:spPr>
          <a:xfrm>
            <a:off x="1756297" y="4574907"/>
            <a:ext cx="1687598" cy="449817"/>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1800" b="1" kern="0" dirty="0">
                <a:solidFill>
                  <a:schemeClr val="accent1">
                    <a:lumMod val="60000"/>
                    <a:lumOff val="40000"/>
                  </a:schemeClr>
                </a:solidFill>
                <a:latin typeface="+mn-lt"/>
              </a:rPr>
              <a:t>Global average (up to 138 countries)</a:t>
            </a:r>
          </a:p>
        </p:txBody>
      </p:sp>
    </p:spTree>
    <p:extLst>
      <p:ext uri="{BB962C8B-B14F-4D97-AF65-F5344CB8AC3E}">
        <p14:creationId xmlns:p14="http://schemas.microsoft.com/office/powerpoint/2010/main" val="10327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78842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extLst>
              <p:ext uri="{D42A27DB-BD31-4B8C-83A1-F6EECF244321}">
                <p14:modId xmlns:p14="http://schemas.microsoft.com/office/powerpoint/2010/main" val="4097708206"/>
              </p:ext>
            </p:extLst>
          </p:nvPr>
        </p:nvGraphicFramePr>
        <p:xfrm>
          <a:off x="1513359" y="2517361"/>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extLst>
              <p:ext uri="{D42A27DB-BD31-4B8C-83A1-F6EECF244321}">
                <p14:modId xmlns:p14="http://schemas.microsoft.com/office/powerpoint/2010/main" val="3230130415"/>
              </p:ext>
            </p:extLst>
          </p:nvPr>
        </p:nvGraphicFramePr>
        <p:xfrm>
          <a:off x="782772" y="3224324"/>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113077" y="6509657"/>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60322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89932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484984" y="2641195"/>
            <a:ext cx="5877029" cy="441339"/>
          </a:xfrm>
          <a:prstGeom prst="rect">
            <a:avLst/>
          </a:prstGeom>
          <a:noFill/>
        </p:spPr>
        <p:txBody>
          <a:bodyPr wrap="square">
            <a:spAutoFit/>
          </a:bodyPr>
          <a:lstStyle/>
          <a:p>
            <a:pPr>
              <a:lnSpc>
                <a:spcPct val="80000"/>
              </a:lnSpc>
            </a:pPr>
            <a:r>
              <a:rPr lang="en-US" sz="1400" b="1" i="1" kern="0" dirty="0">
                <a:solidFill>
                  <a:schemeClr val="accent2">
                    <a:lumMod val="75000"/>
                  </a:schemeClr>
                </a:solidFill>
              </a:rPr>
              <a:t>For actual food choice among affordable options, observed consumption often displaces healthy items with other foods</a:t>
            </a:r>
            <a:endParaRPr lang="en-US" sz="1400" b="1" dirty="0">
              <a:solidFill>
                <a:schemeClr val="accent2">
                  <a:lumMod val="75000"/>
                </a:schemeClr>
              </a:solidFill>
            </a:endParaRPr>
          </a:p>
        </p:txBody>
      </p:sp>
      <p:sp>
        <p:nvSpPr>
          <p:cNvPr id="2" name="TextBox 1">
            <a:extLst>
              <a:ext uri="{FF2B5EF4-FFF2-40B4-BE49-F238E27FC236}">
                <a16:creationId xmlns:a16="http://schemas.microsoft.com/office/drawing/2014/main" id="{9FBAF047-5562-C05E-7237-C16FCC11546B}"/>
              </a:ext>
            </a:extLst>
          </p:cNvPr>
          <p:cNvSpPr txBox="1"/>
          <p:nvPr/>
        </p:nvSpPr>
        <p:spPr>
          <a:xfrm>
            <a:off x="435122" y="3066168"/>
            <a:ext cx="4334495" cy="613694"/>
          </a:xfrm>
          <a:prstGeom prst="rect">
            <a:avLst/>
          </a:prstGeom>
          <a:noFill/>
        </p:spPr>
        <p:txBody>
          <a:bodyPr wrap="square">
            <a:spAutoFit/>
          </a:bodyPr>
          <a:lstStyle/>
          <a:p>
            <a:pPr>
              <a:lnSpc>
                <a:spcPct val="80000"/>
              </a:lnSpc>
            </a:pPr>
            <a:r>
              <a:rPr lang="en-US" sz="1400" i="1" kern="0" dirty="0">
                <a:solidFill>
                  <a:srgbClr val="10180A"/>
                </a:solidFill>
              </a:rPr>
              <a:t>For SOFI 2022, the updated standard for the </a:t>
            </a:r>
            <a:br>
              <a:rPr lang="en-US" sz="1400" i="1" kern="0" dirty="0">
                <a:solidFill>
                  <a:srgbClr val="10180A"/>
                </a:solidFill>
              </a:rPr>
            </a:br>
            <a:r>
              <a:rPr lang="en-US" sz="1400" i="1" kern="0" dirty="0">
                <a:solidFill>
                  <a:srgbClr val="10180A"/>
                </a:solidFill>
              </a:rPr>
              <a:t>Cost of a Healthy Diet (CoHD) is a “</a:t>
            </a:r>
            <a:r>
              <a:rPr lang="en-US" sz="1400" b="1" i="1" kern="0" dirty="0">
                <a:solidFill>
                  <a:srgbClr val="10180A"/>
                </a:solidFill>
              </a:rPr>
              <a:t>Healthy Diet Basket”</a:t>
            </a:r>
            <a:r>
              <a:rPr lang="en-US" sz="1400" i="1" kern="0" dirty="0">
                <a:solidFill>
                  <a:srgbClr val="10180A"/>
                </a:solidFill>
              </a:rPr>
              <a:t> of the 11 least-cost items from 6 food groups</a:t>
            </a:r>
            <a:endParaRPr lang="en-US" sz="1400" dirty="0">
              <a:solidFill>
                <a:srgbClr val="10180A"/>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1211141" y="4246248"/>
            <a:ext cx="2961648" cy="441339"/>
          </a:xfrm>
          <a:prstGeom prst="rect">
            <a:avLst/>
          </a:prstGeom>
          <a:noFill/>
        </p:spPr>
        <p:txBody>
          <a:bodyPr wrap="square">
            <a:spAutoFit/>
          </a:bodyPr>
          <a:lstStyle/>
          <a:p>
            <a:pPr>
              <a:lnSpc>
                <a:spcPct val="80000"/>
              </a:lnSpc>
            </a:pPr>
            <a:r>
              <a:rPr lang="en-US" sz="1400" i="1" kern="0" dirty="0">
                <a:solidFill>
                  <a:schemeClr val="accent6">
                    <a:lumMod val="50000"/>
                  </a:schemeClr>
                </a:solidFill>
              </a:rPr>
              <a:t>Our AJAE 2018 article introduced a Cost of Diet Diversity (</a:t>
            </a:r>
            <a:r>
              <a:rPr lang="en-US" sz="1400" i="1" kern="0" dirty="0" err="1">
                <a:solidFill>
                  <a:schemeClr val="accent6">
                    <a:lumMod val="50000"/>
                  </a:schemeClr>
                </a:solidFill>
              </a:rPr>
              <a:t>CoDD</a:t>
            </a:r>
            <a:r>
              <a:rPr lang="en-US" sz="1400" i="1" kern="0" dirty="0">
                <a:solidFill>
                  <a:schemeClr val="accent6">
                    <a:lumMod val="50000"/>
                  </a:schemeClr>
                </a:solidFill>
              </a:rPr>
              <a:t>) metric</a:t>
            </a:r>
            <a:endParaRPr lang="en-US" sz="14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467300" y="3741885"/>
            <a:ext cx="3754487" cy="441339"/>
          </a:xfrm>
          <a:prstGeom prst="rect">
            <a:avLst/>
          </a:prstGeom>
          <a:noFill/>
        </p:spPr>
        <p:txBody>
          <a:bodyPr wrap="square">
            <a:spAutoFit/>
          </a:bodyPr>
          <a:lstStyle/>
          <a:p>
            <a:pPr>
              <a:lnSpc>
                <a:spcPct val="80000"/>
              </a:lnSpc>
            </a:pPr>
            <a:r>
              <a:rPr lang="en-US" sz="1400" i="1" kern="0" dirty="0">
                <a:solidFill>
                  <a:srgbClr val="233616"/>
                </a:solidFill>
              </a:rPr>
              <a:t>For SOFI 2020, we used 10 countries’ guidelines for the Cost of Recommended Diets (CoRD)</a:t>
            </a:r>
            <a:endParaRPr lang="en-US" sz="1400" dirty="0">
              <a:solidFill>
                <a:srgbClr val="233616"/>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46691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99723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245418" y="4576452"/>
            <a:ext cx="1686119" cy="613694"/>
          </a:xfrm>
          <a:prstGeom prst="rect">
            <a:avLst/>
          </a:prstGeom>
          <a:noFill/>
        </p:spPr>
        <p:txBody>
          <a:bodyPr wrap="square">
            <a:spAutoFit/>
          </a:bodyPr>
          <a:lstStyle/>
          <a:p>
            <a:pPr>
              <a:lnSpc>
                <a:spcPct val="80000"/>
              </a:lnSpc>
            </a:pPr>
            <a:r>
              <a:rPr lang="en-US" sz="1400" i="1" kern="0" dirty="0">
                <a:solidFill>
                  <a:schemeClr val="accent6">
                    <a:lumMod val="50000"/>
                  </a:schemeClr>
                </a:solidFill>
              </a:rPr>
              <a:t>and many other studies analyze the cost of nutrients</a:t>
            </a:r>
            <a:endParaRPr lang="en-US" sz="1400" dirty="0">
              <a:solidFill>
                <a:schemeClr val="accent6">
                  <a:lumMod val="50000"/>
                </a:schemeClr>
              </a:solidFill>
            </a:endParaRPr>
          </a:p>
        </p:txBody>
      </p:sp>
      <p:sp>
        <p:nvSpPr>
          <p:cNvPr id="25" name="Title 1">
            <a:extLst>
              <a:ext uri="{FF2B5EF4-FFF2-40B4-BE49-F238E27FC236}">
                <a16:creationId xmlns:a16="http://schemas.microsoft.com/office/drawing/2014/main" id="{2D056A66-65C4-442D-AB5D-177685405CCE}"/>
              </a:ext>
            </a:extLst>
          </p:cNvPr>
          <p:cNvSpPr txBox="1">
            <a:spLocks/>
          </p:cNvSpPr>
          <p:nvPr/>
        </p:nvSpPr>
        <p:spPr>
          <a:xfrm>
            <a:off x="249449" y="1279249"/>
            <a:ext cx="9199120" cy="1399531"/>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70000"/>
              </a:lnSpc>
            </a:pPr>
            <a:r>
              <a:rPr lang="en-US" sz="2400" b="1" dirty="0">
                <a:latin typeface="+mn-lt"/>
              </a:rPr>
              <a:t>The Food Prices for Nutrition project monitors access to healthy diets using the least expensive locally available foods as a kind of </a:t>
            </a:r>
            <a:br>
              <a:rPr lang="en-US" sz="2400" b="1" dirty="0">
                <a:latin typeface="+mn-lt"/>
              </a:rPr>
            </a:br>
            <a:r>
              <a:rPr lang="en-US" sz="2400" b="1" dirty="0">
                <a:latin typeface="+mn-lt"/>
              </a:rPr>
              <a:t>price index, measuring the cost of food as an input to health</a:t>
            </a:r>
          </a:p>
          <a:p>
            <a:pPr algn="l">
              <a:lnSpc>
                <a:spcPct val="70000"/>
              </a:lnSpc>
            </a:pPr>
            <a:endParaRPr lang="en-US" sz="1100" b="1" dirty="0">
              <a:latin typeface="+mn-lt"/>
            </a:endParaRPr>
          </a:p>
          <a:p>
            <a:pPr algn="l">
              <a:lnSpc>
                <a:spcPct val="70000"/>
              </a:lnSpc>
            </a:pPr>
            <a:r>
              <a:rPr lang="en-US" sz="1800" dirty="0">
                <a:latin typeface="+mn-lt"/>
              </a:rPr>
              <a:t>Our aim is to distinguish among barriers to healthy eating</a:t>
            </a:r>
          </a:p>
          <a:p>
            <a:pPr algn="l">
              <a:lnSpc>
                <a:spcPct val="70000"/>
              </a:lnSpc>
            </a:pPr>
            <a:r>
              <a:rPr lang="en-US" sz="1800" dirty="0">
                <a:latin typeface="+mn-lt"/>
              </a:rPr>
              <a:t>We find a ladder of diet costs for nutrient and other food attributes </a:t>
            </a: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283521" y="215184"/>
            <a:ext cx="10220047" cy="84932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New metrics are tracking the cost and affordability of healthy diets in all countries of the world</a:t>
            </a:r>
          </a:p>
        </p:txBody>
      </p:sp>
      <p:grpSp>
        <p:nvGrpSpPr>
          <p:cNvPr id="7" name="Group 6">
            <a:extLst>
              <a:ext uri="{FF2B5EF4-FFF2-40B4-BE49-F238E27FC236}">
                <a16:creationId xmlns:a16="http://schemas.microsoft.com/office/drawing/2014/main" id="{34D98747-3C27-D2CE-B766-388DA72439DF}"/>
              </a:ext>
            </a:extLst>
          </p:cNvPr>
          <p:cNvGrpSpPr/>
          <p:nvPr/>
        </p:nvGrpSpPr>
        <p:grpSpPr>
          <a:xfrm>
            <a:off x="6920560" y="1898183"/>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664263" y="1612155"/>
            <a:ext cx="1987598" cy="1169820"/>
          </a:xfrm>
          <a:prstGeom prst="rect">
            <a:avLst/>
          </a:prstGeom>
        </p:spPr>
      </p:pic>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371789" y="1309716"/>
            <a:ext cx="820211" cy="1156498"/>
          </a:xfrm>
          <a:prstGeom prst="rect">
            <a:avLst/>
          </a:prstGeom>
        </p:spPr>
      </p:pic>
      <p:sp>
        <p:nvSpPr>
          <p:cNvPr id="44" name="TextBox 43">
            <a:extLst>
              <a:ext uri="{FF2B5EF4-FFF2-40B4-BE49-F238E27FC236}">
                <a16:creationId xmlns:a16="http://schemas.microsoft.com/office/drawing/2014/main" id="{1382F59B-51AC-5AF5-E0C2-065402B174C2}"/>
              </a:ext>
            </a:extLst>
          </p:cNvPr>
          <p:cNvSpPr txBox="1"/>
          <p:nvPr/>
        </p:nvSpPr>
        <p:spPr>
          <a:xfrm>
            <a:off x="3857399" y="6171286"/>
            <a:ext cx="2928106" cy="294183"/>
          </a:xfrm>
          <a:prstGeom prst="rect">
            <a:avLst/>
          </a:prstGeom>
          <a:noFill/>
        </p:spPr>
        <p:txBody>
          <a:bodyPr wrap="square">
            <a:spAutoFit/>
          </a:bodyPr>
          <a:lstStyle/>
          <a:p>
            <a:pPr>
              <a:lnSpc>
                <a:spcPct val="80000"/>
              </a:lnSpc>
            </a:pPr>
            <a:r>
              <a:rPr lang="en-US" sz="1400" i="1" kern="0" dirty="0">
                <a:solidFill>
                  <a:schemeClr val="accent6">
                    <a:lumMod val="50000"/>
                  </a:schemeClr>
                </a:solidFill>
              </a:rPr>
              <a:t>Global average in 2017 = </a:t>
            </a:r>
            <a:r>
              <a:rPr lang="en-US" sz="1600" i="1" kern="0" dirty="0">
                <a:solidFill>
                  <a:schemeClr val="accent6">
                    <a:lumMod val="50000"/>
                  </a:schemeClr>
                </a:solidFill>
              </a:rPr>
              <a:t>$0.83/day</a:t>
            </a:r>
            <a:endParaRPr lang="en-US" sz="1400" dirty="0">
              <a:solidFill>
                <a:schemeClr val="accent6">
                  <a:lumMod val="50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3890942" y="5334140"/>
            <a:ext cx="2928106" cy="294183"/>
          </a:xfrm>
          <a:prstGeom prst="rect">
            <a:avLst/>
          </a:prstGeom>
          <a:noFill/>
        </p:spPr>
        <p:txBody>
          <a:bodyPr wrap="square">
            <a:spAutoFit/>
          </a:bodyPr>
          <a:lstStyle/>
          <a:p>
            <a:pPr>
              <a:lnSpc>
                <a:spcPct val="80000"/>
              </a:lnSpc>
            </a:pPr>
            <a:r>
              <a:rPr lang="en-US" sz="1400" i="1" kern="0" dirty="0">
                <a:solidFill>
                  <a:srgbClr val="002060"/>
                </a:solidFill>
              </a:rPr>
              <a:t>Global average in 2017 = </a:t>
            </a:r>
            <a:r>
              <a:rPr lang="en-US" sz="1600" i="1" kern="0" dirty="0">
                <a:solidFill>
                  <a:srgbClr val="002060"/>
                </a:solidFill>
              </a:rPr>
              <a:t>$2.46/day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393404"/>
            <a:ext cx="2772694" cy="294183"/>
          </a:xfrm>
          <a:prstGeom prst="rect">
            <a:avLst/>
          </a:prstGeom>
          <a:noFill/>
        </p:spPr>
        <p:txBody>
          <a:bodyPr wrap="square">
            <a:spAutoFit/>
          </a:bodyPr>
          <a:lstStyle/>
          <a:p>
            <a:pPr algn="r">
              <a:lnSpc>
                <a:spcPct val="80000"/>
              </a:lnSpc>
            </a:pPr>
            <a:r>
              <a:rPr lang="en-US" sz="1400" i="1" kern="0" dirty="0">
                <a:solidFill>
                  <a:srgbClr val="253917"/>
                </a:solidFill>
              </a:rPr>
              <a:t>Global </a:t>
            </a:r>
            <a:r>
              <a:rPr lang="en-US" sz="1400" i="1" kern="0" dirty="0" err="1">
                <a:solidFill>
                  <a:srgbClr val="253917"/>
                </a:solidFill>
              </a:rPr>
              <a:t>ave.</a:t>
            </a:r>
            <a:r>
              <a:rPr lang="en-US" sz="1400" i="1" kern="0" dirty="0">
                <a:solidFill>
                  <a:srgbClr val="253917"/>
                </a:solidFill>
              </a:rPr>
              <a:t> in 2017 = </a:t>
            </a:r>
            <a:r>
              <a:rPr lang="en-US" sz="1600" i="1" kern="0" dirty="0">
                <a:solidFill>
                  <a:srgbClr val="253917"/>
                </a:solidFill>
              </a:rPr>
              <a:t>$3.31/day</a:t>
            </a:r>
            <a:endParaRPr lang="en-US" sz="1400" dirty="0">
              <a:solidFill>
                <a:srgbClr val="253917"/>
              </a:solidFill>
            </a:endParaRPr>
          </a:p>
        </p:txBody>
      </p:sp>
      <p:sp>
        <p:nvSpPr>
          <p:cNvPr id="47" name="TextBox 46">
            <a:extLst>
              <a:ext uri="{FF2B5EF4-FFF2-40B4-BE49-F238E27FC236}">
                <a16:creationId xmlns:a16="http://schemas.microsoft.com/office/drawing/2014/main" id="{4B743961-86F0-66F9-1CE0-E616E54031EC}"/>
              </a:ext>
            </a:extLst>
          </p:cNvPr>
          <p:cNvSpPr txBox="1"/>
          <p:nvPr/>
        </p:nvSpPr>
        <p:spPr>
          <a:xfrm>
            <a:off x="4954001" y="2948873"/>
            <a:ext cx="1831504" cy="725455"/>
          </a:xfrm>
          <a:prstGeom prst="rect">
            <a:avLst/>
          </a:prstGeom>
          <a:solidFill>
            <a:srgbClr val="F4B183"/>
          </a:solidFill>
        </p:spPr>
        <p:txBody>
          <a:bodyPr wrap="square">
            <a:spAutoFit/>
          </a:bodyPr>
          <a:lstStyle/>
          <a:p>
            <a:pPr>
              <a:lnSpc>
                <a:spcPct val="80000"/>
              </a:lnSpc>
            </a:pPr>
            <a:r>
              <a:rPr lang="en-US" sz="1700" i="1" kern="0" dirty="0"/>
              <a:t>Actual global </a:t>
            </a:r>
            <a:br>
              <a:rPr lang="en-US" sz="1700" i="1" kern="0" dirty="0"/>
            </a:br>
            <a:r>
              <a:rPr lang="en-US" sz="1700" i="1" kern="0" dirty="0"/>
              <a:t>food spending =</a:t>
            </a:r>
          </a:p>
          <a:p>
            <a:pPr algn="r">
              <a:lnSpc>
                <a:spcPct val="80000"/>
              </a:lnSpc>
            </a:pPr>
            <a:r>
              <a:rPr lang="en-US" sz="1700" i="1" kern="0" dirty="0"/>
              <a:t> $5.46/day</a:t>
            </a:r>
            <a:endParaRPr lang="en-US" sz="1700" dirty="0"/>
          </a:p>
        </p:txBody>
      </p:sp>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5">
            <a:extLst>
              <a:ext uri="{FF2B5EF4-FFF2-40B4-BE49-F238E27FC236}">
                <a16:creationId xmlns:a16="http://schemas.microsoft.com/office/drawing/2014/main" id="{376012E3-4D38-4062-B7D2-72A608FD3C94}"/>
              </a:ext>
            </a:extLst>
          </p:cNvPr>
          <p:cNvSpPr txBox="1">
            <a:spLocks/>
          </p:cNvSpPr>
          <p:nvPr/>
        </p:nvSpPr>
        <p:spPr bwMode="auto">
          <a:xfrm>
            <a:off x="304962" y="1413245"/>
            <a:ext cx="9262320" cy="25229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spcBef>
                <a:spcPts val="0"/>
              </a:spcBef>
              <a:spcAft>
                <a:spcPts val="0"/>
              </a:spcAft>
              <a:buNone/>
            </a:pPr>
            <a:r>
              <a:rPr lang="en-US" sz="2400" b="1" kern="0" dirty="0">
                <a:latin typeface="+mn-lt"/>
              </a:rPr>
              <a:t>Use national dietary guidelines, in terms of food groups</a:t>
            </a:r>
          </a:p>
          <a:p>
            <a:pPr marL="568354" lvl="1" indent="-168284">
              <a:spcBef>
                <a:spcPts val="0"/>
              </a:spcBef>
              <a:spcAft>
                <a:spcPts val="0"/>
              </a:spcAft>
            </a:pPr>
            <a:r>
              <a:rPr lang="en-US" sz="1800" kern="0" dirty="0"/>
              <a:t>Meet target quantities of each food group needed for a healthy diet</a:t>
            </a:r>
          </a:p>
          <a:p>
            <a:pPr marL="568354" lvl="1" indent="-168284">
              <a:spcBef>
                <a:spcPts val="0"/>
              </a:spcBef>
              <a:spcAft>
                <a:spcPts val="600"/>
              </a:spcAft>
            </a:pPr>
            <a:r>
              <a:rPr lang="en-US" sz="1800" kern="0" dirty="0"/>
              <a:t>Allow substitution within energy balance, by converting volume and weight to calories</a:t>
            </a:r>
            <a:endParaRPr lang="en-US" sz="2400" b="1" kern="0" dirty="0">
              <a:latin typeface="+mn-lt"/>
            </a:endParaRPr>
          </a:p>
          <a:p>
            <a:pPr marL="0" indent="0">
              <a:spcBef>
                <a:spcPts val="0"/>
              </a:spcBef>
              <a:spcAft>
                <a:spcPts val="0"/>
              </a:spcAft>
              <a:buNone/>
            </a:pPr>
            <a:r>
              <a:rPr lang="en-US" sz="2400" b="1" kern="0" dirty="0">
                <a:latin typeface="+mn-lt"/>
              </a:rPr>
              <a:t>Guidelines differ in details but food group requirements are similar</a:t>
            </a:r>
          </a:p>
          <a:p>
            <a:pPr marL="568354" lvl="1" indent="-168284">
              <a:spcBef>
                <a:spcPts val="0"/>
              </a:spcBef>
              <a:spcAft>
                <a:spcPts val="0"/>
              </a:spcAft>
            </a:pPr>
            <a:r>
              <a:rPr lang="en-US" sz="1800" kern="0" dirty="0"/>
              <a:t>For the SOFI 2020 report, used median cost of 10 quantified guidelines from all UN regions</a:t>
            </a:r>
          </a:p>
          <a:p>
            <a:pPr marL="568354" lvl="1" indent="-168284">
              <a:spcBef>
                <a:spcPts val="0"/>
              </a:spcBef>
              <a:spcAft>
                <a:spcPts val="0"/>
              </a:spcAft>
            </a:pPr>
            <a:r>
              <a:rPr lang="en-US" sz="1800" kern="0" dirty="0"/>
              <a:t>Since SOFI 2022, we use a single Healthy Diet Basket from 31 guidelines with food guides</a:t>
            </a:r>
          </a:p>
          <a:p>
            <a:pPr marL="568354" lvl="1" indent="-168284">
              <a:spcBef>
                <a:spcPts val="0"/>
              </a:spcBef>
              <a:spcAft>
                <a:spcPts val="0"/>
              </a:spcAft>
            </a:pPr>
            <a:r>
              <a:rPr lang="en-US" sz="1800" kern="0" dirty="0"/>
              <a:t>Methods refined through many workshops with stakeholders in priority countries</a:t>
            </a:r>
            <a:endParaRPr lang="en-US" kern="0" dirty="0"/>
          </a:p>
        </p:txBody>
      </p:sp>
      <p:sp>
        <p:nvSpPr>
          <p:cNvPr id="15" name="Title 4">
            <a:extLst>
              <a:ext uri="{FF2B5EF4-FFF2-40B4-BE49-F238E27FC236}">
                <a16:creationId xmlns:a16="http://schemas.microsoft.com/office/drawing/2014/main" id="{C2DF152D-BDC9-4D32-93D7-6A94DC01DB42}"/>
              </a:ext>
            </a:extLst>
          </p:cNvPr>
          <p:cNvSpPr txBox="1">
            <a:spLocks/>
          </p:cNvSpPr>
          <p:nvPr/>
        </p:nvSpPr>
        <p:spPr>
          <a:xfrm>
            <a:off x="265481" y="211701"/>
            <a:ext cx="9274678" cy="128749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How do we define healthy diets </a:t>
            </a:r>
            <a:br>
              <a:rPr lang="en-US" sz="3600" b="1" kern="0" dirty="0">
                <a:solidFill>
                  <a:srgbClr val="3083A7"/>
                </a:solidFill>
                <a:latin typeface="+mn-lt"/>
              </a:rPr>
            </a:br>
            <a:r>
              <a:rPr lang="en-US" sz="3600" b="1" kern="0" dirty="0">
                <a:solidFill>
                  <a:srgbClr val="3083A7"/>
                </a:solidFill>
                <a:latin typeface="+mn-lt"/>
              </a:rPr>
              <a:t>to measure their cost and affordability?</a:t>
            </a:r>
          </a:p>
        </p:txBody>
      </p:sp>
      <p:graphicFrame>
        <p:nvGraphicFramePr>
          <p:cNvPr id="4" name="Table 3">
            <a:extLst>
              <a:ext uri="{FF2B5EF4-FFF2-40B4-BE49-F238E27FC236}">
                <a16:creationId xmlns:a16="http://schemas.microsoft.com/office/drawing/2014/main" id="{D77ABDBE-3B7D-4B02-B8C9-2D39C6325BEA}"/>
              </a:ext>
            </a:extLst>
          </p:cNvPr>
          <p:cNvGraphicFramePr>
            <a:graphicFrameLocks noGrp="1"/>
          </p:cNvGraphicFramePr>
          <p:nvPr/>
        </p:nvGraphicFramePr>
        <p:xfrm>
          <a:off x="932997" y="4140918"/>
          <a:ext cx="4351686" cy="2194560"/>
        </p:xfrm>
        <a:graphic>
          <a:graphicData uri="http://schemas.openxmlformats.org/drawingml/2006/table">
            <a:tbl>
              <a:tblPr firstRow="1" firstCol="1" bandRow="1">
                <a:tableStyleId>{5C22544A-7EE6-4342-B048-85BDC9FD1C3A}</a:tableStyleId>
              </a:tblPr>
              <a:tblGrid>
                <a:gridCol w="2236424">
                  <a:extLst>
                    <a:ext uri="{9D8B030D-6E8A-4147-A177-3AD203B41FA5}">
                      <a16:colId xmlns:a16="http://schemas.microsoft.com/office/drawing/2014/main" val="2028919652"/>
                    </a:ext>
                  </a:extLst>
                </a:gridCol>
                <a:gridCol w="939789">
                  <a:extLst>
                    <a:ext uri="{9D8B030D-6E8A-4147-A177-3AD203B41FA5}">
                      <a16:colId xmlns:a16="http://schemas.microsoft.com/office/drawing/2014/main" val="2678827187"/>
                    </a:ext>
                  </a:extLst>
                </a:gridCol>
                <a:gridCol w="1175473">
                  <a:extLst>
                    <a:ext uri="{9D8B030D-6E8A-4147-A177-3AD203B41FA5}">
                      <a16:colId xmlns:a16="http://schemas.microsoft.com/office/drawing/2014/main" val="590849929"/>
                    </a:ext>
                  </a:extLst>
                </a:gridCol>
              </a:tblGrid>
              <a:tr h="216487">
                <a:tc gridSpan="3">
                  <a:txBody>
                    <a:bodyPr/>
                    <a:lstStyle/>
                    <a:p>
                      <a:pPr marL="0" marR="0" algn="l">
                        <a:spcBef>
                          <a:spcPts val="0"/>
                        </a:spcBef>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Definition of the Healthy Diet Basket</a:t>
                      </a:r>
                    </a:p>
                  </a:txBody>
                  <a:tcPr marL="68580" marR="68580" marT="0" marB="0">
                    <a:noFill/>
                  </a:tcPr>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698278"/>
                  </a:ext>
                </a:extLst>
              </a:tr>
              <a:tr h="432974">
                <a:tc>
                  <a:txBody>
                    <a:bodyPr/>
                    <a:lstStyle/>
                    <a:p>
                      <a:pPr marL="0" marR="0" algn="l">
                        <a:spcBef>
                          <a:spcPts val="0"/>
                        </a:spcBef>
                        <a:spcAft>
                          <a:spcPts val="0"/>
                        </a:spcAft>
                      </a:pPr>
                      <a:endParaRPr lang="en-US" sz="1600" b="1" dirty="0">
                        <a:solidFill>
                          <a:schemeClr val="tx1"/>
                        </a:solidFill>
                        <a:effectLst/>
                        <a:latin typeface="+mn-lt"/>
                      </a:endParaRPr>
                    </a:p>
                    <a:p>
                      <a:pPr marL="0" marR="0" algn="l">
                        <a:spcBef>
                          <a:spcPts val="0"/>
                        </a:spcBef>
                        <a:spcAft>
                          <a:spcPts val="0"/>
                        </a:spcAft>
                      </a:pPr>
                      <a:r>
                        <a:rPr lang="en-US" sz="1600" b="1" dirty="0">
                          <a:solidFill>
                            <a:schemeClr val="tx1"/>
                          </a:solidFill>
                          <a:effectLst/>
                          <a:latin typeface="+mn-lt"/>
                        </a:rPr>
                        <a:t>Food group</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b="1" dirty="0">
                          <a:solidFill>
                            <a:schemeClr val="tx1"/>
                          </a:solidFill>
                          <a:effectLst/>
                          <a:latin typeface="+mn-lt"/>
                        </a:rPr>
                        <a:t>Number of items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b="1" dirty="0">
                          <a:solidFill>
                            <a:schemeClr val="tx1"/>
                          </a:solidFill>
                          <a:effectLst/>
                          <a:latin typeface="+mn-lt"/>
                        </a:rPr>
                        <a:t>Total energy (kcal)</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689621"/>
                  </a:ext>
                </a:extLst>
              </a:tr>
              <a:tr h="216487">
                <a:tc>
                  <a:txBody>
                    <a:bodyPr/>
                    <a:lstStyle/>
                    <a:p>
                      <a:pPr marL="0" marR="0" algn="l">
                        <a:spcBef>
                          <a:spcPts val="0"/>
                        </a:spcBef>
                        <a:spcAft>
                          <a:spcPts val="0"/>
                        </a:spcAft>
                      </a:pPr>
                      <a:r>
                        <a:rPr lang="en-US" sz="1600" b="0" dirty="0">
                          <a:solidFill>
                            <a:schemeClr val="tx1"/>
                          </a:solidFill>
                          <a:effectLst/>
                          <a:latin typeface="+mn-lt"/>
                        </a:rPr>
                        <a:t>Starchy staples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solidFill>
                            <a:schemeClr val="tx1"/>
                          </a:solidFill>
                          <a:effectLst/>
                          <a:latin typeface="+mn-lt"/>
                        </a:rPr>
                        <a:t>1,160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21335786"/>
                  </a:ext>
                </a:extLst>
              </a:tr>
              <a:tr h="216487">
                <a:tc>
                  <a:txBody>
                    <a:bodyPr/>
                    <a:lstStyle/>
                    <a:p>
                      <a:pPr marL="0" marR="0" algn="l">
                        <a:spcBef>
                          <a:spcPts val="0"/>
                        </a:spcBef>
                        <a:spcAft>
                          <a:spcPts val="0"/>
                        </a:spcAft>
                      </a:pPr>
                      <a:r>
                        <a:rPr lang="en-US" sz="1600" b="0" dirty="0">
                          <a:solidFill>
                            <a:schemeClr val="tx1"/>
                          </a:solidFill>
                          <a:effectLst/>
                          <a:latin typeface="+mn-lt"/>
                        </a:rPr>
                        <a:t>Vegetables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   110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71290469"/>
                  </a:ext>
                </a:extLst>
              </a:tr>
              <a:tr h="216487">
                <a:tc>
                  <a:txBody>
                    <a:bodyPr/>
                    <a:lstStyle/>
                    <a:p>
                      <a:pPr marL="0" marR="0" algn="l">
                        <a:spcBef>
                          <a:spcPts val="0"/>
                        </a:spcBef>
                        <a:spcAft>
                          <a:spcPts val="0"/>
                        </a:spcAft>
                      </a:pPr>
                      <a:r>
                        <a:rPr lang="en-US" sz="1600" b="0" dirty="0">
                          <a:solidFill>
                            <a:schemeClr val="tx1"/>
                          </a:solidFill>
                          <a:effectLst/>
                          <a:latin typeface="+mn-lt"/>
                        </a:rPr>
                        <a:t>Fruits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   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89197855"/>
                  </a:ext>
                </a:extLst>
              </a:tr>
              <a:tr h="216487">
                <a:tc>
                  <a:txBody>
                    <a:bodyPr/>
                    <a:lstStyle/>
                    <a:p>
                      <a:pPr marL="0" marR="0" algn="l">
                        <a:spcBef>
                          <a:spcPts val="0"/>
                        </a:spcBef>
                        <a:spcAft>
                          <a:spcPts val="0"/>
                        </a:spcAft>
                      </a:pPr>
                      <a:r>
                        <a:rPr lang="en-US" sz="1600" b="0" dirty="0">
                          <a:solidFill>
                            <a:schemeClr val="tx1"/>
                          </a:solidFill>
                          <a:effectLst/>
                          <a:latin typeface="+mn-lt"/>
                        </a:rPr>
                        <a:t>Animal-source foods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a:solidFill>
                            <a:schemeClr val="tx1"/>
                          </a:solidFill>
                          <a:effectLst/>
                          <a:latin typeface="+mn-lt"/>
                        </a:rPr>
                        <a:t>2</a:t>
                      </a:r>
                      <a:endParaRPr lang="en-US" sz="16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98335481"/>
                  </a:ext>
                </a:extLst>
              </a:tr>
              <a:tr h="216487">
                <a:tc>
                  <a:txBody>
                    <a:bodyPr/>
                    <a:lstStyle/>
                    <a:p>
                      <a:pPr marL="0" marR="0" algn="l">
                        <a:spcBef>
                          <a:spcPts val="0"/>
                        </a:spcBef>
                        <a:spcAft>
                          <a:spcPts val="0"/>
                        </a:spcAft>
                      </a:pPr>
                      <a:r>
                        <a:rPr lang="en-US" sz="1600" b="0" dirty="0">
                          <a:solidFill>
                            <a:schemeClr val="tx1"/>
                          </a:solidFill>
                          <a:effectLst/>
                          <a:latin typeface="+mn-lt"/>
                        </a:rPr>
                        <a:t>Legumes, nuts &amp; seeds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027823"/>
                  </a:ext>
                </a:extLst>
              </a:tr>
              <a:tr h="216487">
                <a:tc>
                  <a:txBody>
                    <a:bodyPr/>
                    <a:lstStyle/>
                    <a:p>
                      <a:pPr marL="0" marR="0" algn="l">
                        <a:spcBef>
                          <a:spcPts val="0"/>
                        </a:spcBef>
                        <a:spcAft>
                          <a:spcPts val="0"/>
                        </a:spcAft>
                      </a:pPr>
                      <a:r>
                        <a:rPr lang="en-US" sz="1600" b="0" dirty="0">
                          <a:solidFill>
                            <a:schemeClr val="tx1"/>
                          </a:solidFill>
                          <a:effectLst/>
                          <a:latin typeface="+mn-lt"/>
                        </a:rPr>
                        <a:t>Oils and fats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solidFill>
                            <a:schemeClr val="tx1"/>
                          </a:solidFill>
                          <a:effectLst/>
                          <a:latin typeface="+mn-lt"/>
                        </a:rPr>
                        <a:t>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243006"/>
                  </a:ext>
                </a:extLst>
              </a:tr>
            </a:tbl>
          </a:graphicData>
        </a:graphic>
      </p:graphicFrame>
      <p:graphicFrame>
        <p:nvGraphicFramePr>
          <p:cNvPr id="5" name="Table 4">
            <a:extLst>
              <a:ext uri="{FF2B5EF4-FFF2-40B4-BE49-F238E27FC236}">
                <a16:creationId xmlns:a16="http://schemas.microsoft.com/office/drawing/2014/main" id="{C4BDED88-D0CA-49B6-9906-0384E2134C91}"/>
              </a:ext>
            </a:extLst>
          </p:cNvPr>
          <p:cNvGraphicFramePr>
            <a:graphicFrameLocks noGrp="1"/>
          </p:cNvGraphicFramePr>
          <p:nvPr/>
        </p:nvGraphicFramePr>
        <p:xfrm>
          <a:off x="5335748" y="3897078"/>
          <a:ext cx="3279455" cy="2438400"/>
        </p:xfrm>
        <a:graphic>
          <a:graphicData uri="http://schemas.openxmlformats.org/drawingml/2006/table">
            <a:tbl>
              <a:tblPr firstRow="1" firstCol="1" bandRow="1">
                <a:tableStyleId>{5C22544A-7EE6-4342-B048-85BDC9FD1C3A}</a:tableStyleId>
              </a:tblPr>
              <a:tblGrid>
                <a:gridCol w="1859049">
                  <a:extLst>
                    <a:ext uri="{9D8B030D-6E8A-4147-A177-3AD203B41FA5}">
                      <a16:colId xmlns:a16="http://schemas.microsoft.com/office/drawing/2014/main" val="1275055488"/>
                    </a:ext>
                  </a:extLst>
                </a:gridCol>
                <a:gridCol w="1420406">
                  <a:extLst>
                    <a:ext uri="{9D8B030D-6E8A-4147-A177-3AD203B41FA5}">
                      <a16:colId xmlns:a16="http://schemas.microsoft.com/office/drawing/2014/main" val="2630759204"/>
                    </a:ext>
                  </a:extLst>
                </a:gridCol>
              </a:tblGrid>
              <a:tr h="432974">
                <a:tc gridSpan="2">
                  <a:txBody>
                    <a:bodyPr/>
                    <a:lstStyle/>
                    <a:p>
                      <a:pPr marL="0" marR="0" algn="l">
                        <a:spcBef>
                          <a:spcPts val="0"/>
                        </a:spcBef>
                        <a:spcAft>
                          <a:spcPts val="0"/>
                        </a:spcAft>
                      </a:pPr>
                      <a:endPar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Quantities of food in the healthy diet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spcBef>
                          <a:spcPts val="0"/>
                        </a:spcBef>
                        <a:spcAft>
                          <a:spcPts val="0"/>
                        </a:spcAft>
                      </a:pPr>
                      <a:r>
                        <a:rPr lang="en-US" sz="1600" b="0" i="1" dirty="0">
                          <a:solidFill>
                            <a:schemeClr val="bg1">
                              <a:lumMod val="65000"/>
                            </a:schemeClr>
                          </a:solidFill>
                          <a:effectLst/>
                          <a:latin typeface="+mn-lt"/>
                        </a:rPr>
                        <a:t>Typical weight </a:t>
                      </a:r>
                    </a:p>
                    <a:p>
                      <a:pPr marL="0" marR="0" algn="l">
                        <a:spcBef>
                          <a:spcPts val="0"/>
                        </a:spcBef>
                        <a:spcAft>
                          <a:spcPts val="0"/>
                        </a:spcAft>
                      </a:pPr>
                      <a:r>
                        <a:rPr lang="en-US" sz="1600" b="0" i="1" dirty="0">
                          <a:solidFill>
                            <a:schemeClr val="bg1">
                              <a:lumMod val="65000"/>
                            </a:schemeClr>
                          </a:solidFill>
                          <a:effectLst/>
                          <a:latin typeface="+mn-lt"/>
                        </a:rPr>
                        <a:t>(grams)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Typical volume</a:t>
                      </a:r>
                    </a:p>
                    <a:p>
                      <a:pPr marL="0" marR="0" algn="l">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(plate share)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322g dry rice</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270-400g veg.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230-300g fruits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210g egg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85g dry bean</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34g oil</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grpSp>
        <p:nvGrpSpPr>
          <p:cNvPr id="8" name="Group 7">
            <a:extLst>
              <a:ext uri="{FF2B5EF4-FFF2-40B4-BE49-F238E27FC236}">
                <a16:creationId xmlns:a16="http://schemas.microsoft.com/office/drawing/2014/main" id="{AABD1811-569B-A12C-DECB-679D46ADDE0A}"/>
              </a:ext>
            </a:extLst>
          </p:cNvPr>
          <p:cNvGrpSpPr/>
          <p:nvPr/>
        </p:nvGrpSpPr>
        <p:grpSpPr>
          <a:xfrm>
            <a:off x="9564671" y="1532606"/>
            <a:ext cx="2316777" cy="4807119"/>
            <a:chOff x="9540159" y="1735566"/>
            <a:chExt cx="2316777" cy="4807119"/>
          </a:xfrm>
        </p:grpSpPr>
        <p:pic>
          <p:nvPicPr>
            <p:cNvPr id="11" name="Picture 10">
              <a:extLst>
                <a:ext uri="{FF2B5EF4-FFF2-40B4-BE49-F238E27FC236}">
                  <a16:creationId xmlns:a16="http://schemas.microsoft.com/office/drawing/2014/main" id="{63D55361-FF44-4E91-9337-3C3409DC2090}"/>
                </a:ext>
              </a:extLst>
            </p:cNvPr>
            <p:cNvPicPr>
              <a:picLocks noChangeAspect="1"/>
            </p:cNvPicPr>
            <p:nvPr/>
          </p:nvPicPr>
          <p:blipFill>
            <a:blip r:embed="rId3"/>
            <a:stretch>
              <a:fillRect/>
            </a:stretch>
          </p:blipFill>
          <p:spPr>
            <a:xfrm>
              <a:off x="10675546" y="1735566"/>
              <a:ext cx="1181390" cy="887698"/>
            </a:xfrm>
            <a:prstGeom prst="rect">
              <a:avLst/>
            </a:prstGeom>
          </p:spPr>
        </p:pic>
        <p:pic>
          <p:nvPicPr>
            <p:cNvPr id="20" name="Picture 19">
              <a:extLst>
                <a:ext uri="{FF2B5EF4-FFF2-40B4-BE49-F238E27FC236}">
                  <a16:creationId xmlns:a16="http://schemas.microsoft.com/office/drawing/2014/main" id="{E2085180-9EDF-4E6B-8787-067381EE1A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30184" y="2678406"/>
              <a:ext cx="880171" cy="836780"/>
            </a:xfrm>
            <a:prstGeom prst="rect">
              <a:avLst/>
            </a:prstGeom>
          </p:spPr>
        </p:pic>
        <p:pic>
          <p:nvPicPr>
            <p:cNvPr id="23" name="Picture 22">
              <a:extLst>
                <a:ext uri="{FF2B5EF4-FFF2-40B4-BE49-F238E27FC236}">
                  <a16:creationId xmlns:a16="http://schemas.microsoft.com/office/drawing/2014/main" id="{6E436067-1F79-421E-A774-E51D6B8C2852}"/>
                </a:ext>
              </a:extLst>
            </p:cNvPr>
            <p:cNvPicPr>
              <a:picLocks noChangeAspect="1"/>
            </p:cNvPicPr>
            <p:nvPr/>
          </p:nvPicPr>
          <p:blipFill rotWithShape="1">
            <a:blip r:embed="rId5">
              <a:extLst>
                <a:ext uri="{28A0092B-C50C-407E-A947-70E740481C1C}">
                  <a14:useLocalDpi xmlns:a14="http://schemas.microsoft.com/office/drawing/2010/main"/>
                </a:ext>
              </a:extLst>
            </a:blip>
            <a:srcRect l="1243" r="1"/>
            <a:stretch/>
          </p:blipFill>
          <p:spPr>
            <a:xfrm>
              <a:off x="9567282" y="4657389"/>
              <a:ext cx="1010779" cy="763689"/>
            </a:xfrm>
            <a:prstGeom prst="rect">
              <a:avLst/>
            </a:prstGeom>
          </p:spPr>
        </p:pic>
        <p:pic>
          <p:nvPicPr>
            <p:cNvPr id="2" name="Picture 1">
              <a:extLst>
                <a:ext uri="{FF2B5EF4-FFF2-40B4-BE49-F238E27FC236}">
                  <a16:creationId xmlns:a16="http://schemas.microsoft.com/office/drawing/2014/main" id="{AD025738-9EF9-45A8-91A5-0C97C2A77B15}"/>
                </a:ext>
              </a:extLst>
            </p:cNvPr>
            <p:cNvPicPr>
              <a:picLocks noChangeAspect="1"/>
            </p:cNvPicPr>
            <p:nvPr/>
          </p:nvPicPr>
          <p:blipFill>
            <a:blip r:embed="rId6"/>
            <a:stretch>
              <a:fillRect/>
            </a:stretch>
          </p:blipFill>
          <p:spPr>
            <a:xfrm>
              <a:off x="9540159" y="2653014"/>
              <a:ext cx="1004873" cy="886968"/>
            </a:xfrm>
            <a:prstGeom prst="rect">
              <a:avLst/>
            </a:prstGeom>
          </p:spPr>
        </p:pic>
        <p:pic>
          <p:nvPicPr>
            <p:cNvPr id="14" name="Picture 13">
              <a:extLst>
                <a:ext uri="{FF2B5EF4-FFF2-40B4-BE49-F238E27FC236}">
                  <a16:creationId xmlns:a16="http://schemas.microsoft.com/office/drawing/2014/main" id="{917AFB1F-27D9-4CC6-AC51-6A6FC47C16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8870"/>
            <a:stretch/>
          </p:blipFill>
          <p:spPr>
            <a:xfrm>
              <a:off x="10814637" y="5574543"/>
              <a:ext cx="880170" cy="939435"/>
            </a:xfrm>
            <a:prstGeom prst="rect">
              <a:avLst/>
            </a:prstGeom>
            <a:solidFill>
              <a:schemeClr val="bg1"/>
            </a:solidFill>
          </p:spPr>
        </p:pic>
        <p:pic>
          <p:nvPicPr>
            <p:cNvPr id="7" name="Picture 6">
              <a:extLst>
                <a:ext uri="{FF2B5EF4-FFF2-40B4-BE49-F238E27FC236}">
                  <a16:creationId xmlns:a16="http://schemas.microsoft.com/office/drawing/2014/main" id="{C31B9120-C40D-4F99-BEBA-A554242A67B2}"/>
                </a:ext>
              </a:extLst>
            </p:cNvPr>
            <p:cNvPicPr>
              <a:picLocks noChangeAspect="1"/>
            </p:cNvPicPr>
            <p:nvPr/>
          </p:nvPicPr>
          <p:blipFill>
            <a:blip r:embed="rId8"/>
            <a:stretch>
              <a:fillRect/>
            </a:stretch>
          </p:blipFill>
          <p:spPr>
            <a:xfrm>
              <a:off x="9596156" y="1759651"/>
              <a:ext cx="950506" cy="865567"/>
            </a:xfrm>
            <a:prstGeom prst="rect">
              <a:avLst/>
            </a:prstGeom>
          </p:spPr>
        </p:pic>
        <p:pic>
          <p:nvPicPr>
            <p:cNvPr id="13" name="Picture 12">
              <a:extLst>
                <a:ext uri="{FF2B5EF4-FFF2-40B4-BE49-F238E27FC236}">
                  <a16:creationId xmlns:a16="http://schemas.microsoft.com/office/drawing/2014/main" id="{B5F89ECD-CE0D-441A-8711-DE12C3AF89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96156" y="5608967"/>
              <a:ext cx="1010779" cy="933718"/>
            </a:xfrm>
            <a:prstGeom prst="rect">
              <a:avLst/>
            </a:prstGeom>
            <a:solidFill>
              <a:schemeClr val="bg1"/>
            </a:solidFill>
          </p:spPr>
        </p:pic>
        <p:pic>
          <p:nvPicPr>
            <p:cNvPr id="21" name="Picture 20">
              <a:extLst>
                <a:ext uri="{FF2B5EF4-FFF2-40B4-BE49-F238E27FC236}">
                  <a16:creationId xmlns:a16="http://schemas.microsoft.com/office/drawing/2014/main" id="{8FC6AB52-A67B-4A94-8C8C-1AA971EF21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37675" y="4596917"/>
              <a:ext cx="857132" cy="876887"/>
            </a:xfrm>
            <a:prstGeom prst="rect">
              <a:avLst/>
            </a:prstGeom>
          </p:spPr>
        </p:pic>
        <p:pic>
          <p:nvPicPr>
            <p:cNvPr id="22" name="Picture 21">
              <a:extLst>
                <a:ext uri="{FF2B5EF4-FFF2-40B4-BE49-F238E27FC236}">
                  <a16:creationId xmlns:a16="http://schemas.microsoft.com/office/drawing/2014/main" id="{FACFA6AC-354D-4DA0-A9B9-CA6EE11D52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67283" y="3684437"/>
              <a:ext cx="1010778" cy="729100"/>
            </a:xfrm>
            <a:prstGeom prst="rect">
              <a:avLst/>
            </a:prstGeom>
          </p:spPr>
        </p:pic>
        <p:pic>
          <p:nvPicPr>
            <p:cNvPr id="24" name="Picture 23">
              <a:extLst>
                <a:ext uri="{FF2B5EF4-FFF2-40B4-BE49-F238E27FC236}">
                  <a16:creationId xmlns:a16="http://schemas.microsoft.com/office/drawing/2014/main" id="{4236631F-CE39-4069-B61D-C816062BDB4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30184" y="3643512"/>
              <a:ext cx="880171" cy="852666"/>
            </a:xfrm>
            <a:prstGeom prst="rect">
              <a:avLst/>
            </a:prstGeom>
          </p:spPr>
        </p:pic>
      </p:grpSp>
      <p:sp>
        <p:nvSpPr>
          <p:cNvPr id="6" name="TextBox 5">
            <a:extLst>
              <a:ext uri="{FF2B5EF4-FFF2-40B4-BE49-F238E27FC236}">
                <a16:creationId xmlns:a16="http://schemas.microsoft.com/office/drawing/2014/main" id="{0648D956-C3A3-1926-A011-B1E0FC7414B1}"/>
              </a:ext>
            </a:extLst>
          </p:cNvPr>
          <p:cNvSpPr txBox="1"/>
          <p:nvPr/>
        </p:nvSpPr>
        <p:spPr>
          <a:xfrm>
            <a:off x="3593966" y="6307745"/>
            <a:ext cx="2098308" cy="338554"/>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Total: 2,330</a:t>
            </a:r>
            <a:endParaRPr lang="en-US" sz="1600" dirty="0"/>
          </a:p>
        </p:txBody>
      </p:sp>
    </p:spTree>
    <p:custDataLst>
      <p:tags r:id="rId1"/>
    </p:custDataLst>
    <p:extLst>
      <p:ext uri="{BB962C8B-B14F-4D97-AF65-F5344CB8AC3E}">
        <p14:creationId xmlns:p14="http://schemas.microsoft.com/office/powerpoint/2010/main" val="1866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3" end="3"/>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4" end="4"/>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5" end="5"/>
                                            </p:txEl>
                                          </p:spTgt>
                                        </p:tgtEl>
                                        <p:attrNameLst>
                                          <p:attrName>ppt_c</p:attrName>
                                        </p:attrNameLst>
                                      </p:cBhvr>
                                      <p:to>
                                        <a:srgbClr val="96969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99135F-6891-F477-64A7-AA1F55541D36}"/>
              </a:ext>
            </a:extLst>
          </p:cNvPr>
          <p:cNvSpPr txBox="1">
            <a:spLocks/>
          </p:cNvSpPr>
          <p:nvPr/>
        </p:nvSpPr>
        <p:spPr>
          <a:xfrm>
            <a:off x="148637" y="118099"/>
            <a:ext cx="12043363"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Actual food supplies are far from Healthy Diet Basket targets, in ways that differ by region and over time</a:t>
            </a:r>
          </a:p>
        </p:txBody>
      </p:sp>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99216"/>
            <a:ext cx="7495032" cy="5621274"/>
          </a:xfrm>
          <a:prstGeom prst="rect">
            <a:avLst/>
          </a:prstGeom>
        </p:spPr>
      </p:pic>
      <p:sp>
        <p:nvSpPr>
          <p:cNvPr id="8" name="TextBox 7">
            <a:extLst>
              <a:ext uri="{FF2B5EF4-FFF2-40B4-BE49-F238E27FC236}">
                <a16:creationId xmlns:a16="http://schemas.microsoft.com/office/drawing/2014/main" id="{6BE688C3-8EA5-6D4F-3914-9708674EB77E}"/>
              </a:ext>
            </a:extLst>
          </p:cNvPr>
          <p:cNvSpPr txBox="1"/>
          <p:nvPr/>
        </p:nvSpPr>
        <p:spPr>
          <a:xfrm>
            <a:off x="148637" y="6581001"/>
            <a:ext cx="11664033" cy="276999"/>
          </a:xfrm>
          <a:prstGeom prst="rect">
            <a:avLst/>
          </a:prstGeom>
          <a:noFill/>
        </p:spPr>
        <p:txBody>
          <a:bodyPr wrap="square">
            <a:spAutoFit/>
          </a:bodyPr>
          <a:lstStyle/>
          <a:p>
            <a:r>
              <a:rPr lang="en-US" sz="1200" dirty="0">
                <a:solidFill>
                  <a:schemeClr val="bg1">
                    <a:lumMod val="50000"/>
                  </a:schemeClr>
                </a:solidFill>
              </a:rPr>
              <a:t>Food supply data are from FAO Food Balance Sheets and show total daily kilocalories available per capita for food consumption in each geographic region, aggregated by HDB food group. </a:t>
            </a:r>
          </a:p>
        </p:txBody>
      </p:sp>
      <p:sp>
        <p:nvSpPr>
          <p:cNvPr id="3" name="Rectangle 2">
            <a:extLst>
              <a:ext uri="{FF2B5EF4-FFF2-40B4-BE49-F238E27FC236}">
                <a16:creationId xmlns:a16="http://schemas.microsoft.com/office/drawing/2014/main" id="{BCF7C132-7ABF-8AC3-C10A-2673FA6C0196}"/>
              </a:ext>
            </a:extLst>
          </p:cNvPr>
          <p:cNvSpPr/>
          <p:nvPr/>
        </p:nvSpPr>
        <p:spPr>
          <a:xfrm>
            <a:off x="7686675" y="1172606"/>
            <a:ext cx="3484088" cy="590931"/>
          </a:xfrm>
          <a:prstGeom prst="rect">
            <a:avLst/>
          </a:prstGeom>
          <a:solidFill>
            <a:schemeClr val="bg1"/>
          </a:solidFill>
        </p:spPr>
        <p:txBody>
          <a:bodyPr wrap="square">
            <a:spAutoFit/>
          </a:bodyPr>
          <a:lstStyle/>
          <a:p>
            <a:pPr>
              <a:lnSpc>
                <a:spcPct val="80000"/>
              </a:lnSpc>
            </a:pPr>
            <a:r>
              <a:rPr lang="en-US" sz="2000" i="1" dirty="0">
                <a:solidFill>
                  <a:srgbClr val="00CED1"/>
                </a:solidFill>
                <a:cs typeface="Calibri Light" panose="020F0302020204030204" pitchFamily="34" charset="0"/>
              </a:rPr>
              <a:t>North America is an outlier (=U.S. and Canada, + Bermuda)</a:t>
            </a:r>
            <a:endParaRPr lang="en-US" sz="2000" i="1" dirty="0">
              <a:solidFill>
                <a:srgbClr val="00CED1"/>
              </a:solidFill>
            </a:endParaRPr>
          </a:p>
        </p:txBody>
      </p:sp>
    </p:spTree>
    <p:custDataLst>
      <p:tags r:id="rId1"/>
    </p:custDataLst>
    <p:extLst>
      <p:ext uri="{BB962C8B-B14F-4D97-AF65-F5344CB8AC3E}">
        <p14:creationId xmlns:p14="http://schemas.microsoft.com/office/powerpoint/2010/main" val="38918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68.4|14.2|16.5"/>
</p:tagLst>
</file>

<file path=ppt/tags/tag3.xml><?xml version="1.0" encoding="utf-8"?>
<p:tagLst xmlns:a="http://schemas.openxmlformats.org/drawingml/2006/main" xmlns:r="http://schemas.openxmlformats.org/officeDocument/2006/relationships" xmlns:p="http://schemas.openxmlformats.org/presentationml/2006/main">
  <p:tag name="TIMING" val="|3.1|66|68.7"/>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ags/tag6.xml><?xml version="1.0" encoding="utf-8"?>
<p:tagLst xmlns:a="http://schemas.openxmlformats.org/drawingml/2006/main" xmlns:r="http://schemas.openxmlformats.org/officeDocument/2006/relationships" xmlns:p="http://schemas.openxmlformats.org/presentationml/2006/main">
  <p:tag name="TIMING" val="|68.4|14.2|16.5"/>
</p:tagLst>
</file>

<file path=ppt/tags/tag7.xml><?xml version="1.0" encoding="utf-8"?>
<p:tagLst xmlns:a="http://schemas.openxmlformats.org/drawingml/2006/main" xmlns:r="http://schemas.openxmlformats.org/officeDocument/2006/relationships" xmlns:p="http://schemas.openxmlformats.org/presentationml/2006/main">
  <p:tag name="TIMING" val="|68.4|14.2|16.5"/>
</p:tagLst>
</file>

<file path=ppt/tags/tag8.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20728</TotalTime>
  <Words>3423</Words>
  <Application>Microsoft Office PowerPoint</Application>
  <PresentationFormat>Widescreen</PresentationFormat>
  <Paragraphs>285</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Monotype Corsiva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Masters, William A.</dc:creator>
  <cp:lastModifiedBy>Masters, William A.</cp:lastModifiedBy>
  <cp:revision>497</cp:revision>
  <dcterms:created xsi:type="dcterms:W3CDTF">2021-06-02T11:25:06Z</dcterms:created>
  <dcterms:modified xsi:type="dcterms:W3CDTF">2023-11-10T12:38:33Z</dcterms:modified>
</cp:coreProperties>
</file>