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5.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6.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7" r:id="rId5"/>
    <p:sldId id="2289" r:id="rId6"/>
    <p:sldId id="2310" r:id="rId7"/>
    <p:sldId id="2308" r:id="rId8"/>
    <p:sldId id="2304" r:id="rId9"/>
    <p:sldId id="785" r:id="rId10"/>
    <p:sldId id="2307" r:id="rId11"/>
    <p:sldId id="2351" r:id="rId12"/>
    <p:sldId id="2179" r:id="rId13"/>
    <p:sldId id="2363" r:id="rId14"/>
    <p:sldId id="2364" r:id="rId15"/>
    <p:sldId id="2367" r:id="rId16"/>
    <p:sldId id="2368" r:id="rId17"/>
    <p:sldId id="695" r:id="rId18"/>
    <p:sldId id="2292" r:id="rId19"/>
    <p:sldId id="2360" r:id="rId20"/>
    <p:sldId id="5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920000"/>
    <a:srgbClr val="80350E"/>
    <a:srgbClr val="3083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741"/>
  </p:normalViewPr>
  <p:slideViewPr>
    <p:cSldViewPr snapToGrid="0">
      <p:cViewPr varScale="1">
        <p:scale>
          <a:sx n="88" d="100"/>
          <a:sy n="88" d="100"/>
        </p:scale>
        <p:origin x="7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mart\Dropbox%20(IFPRI)\Projects\PvY%20Nutrition\Analysis\IncomeGrowthAndDietQuality_2022_08_29.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maste01\Box\FoodPricesForNutrition(TuftsResearch)\Data&amp;ReplicationCode\ModifiedData\FPN+WDI_%20ChartsOfHeadline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maste01\Box\FoodPricesForNutrition(TuftsResearch)\Data&amp;ReplicationCode\ModifiedData\FPN+WDI_%20ChartsOfHeadline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sz="2000" b="1" dirty="0"/>
              <a:t>Excesses and deficiencies relative to HDB targets by income level </a:t>
            </a:r>
            <a:r>
              <a:rPr lang="en-US" b="0" dirty="0"/>
              <a:t>(kcal/person/day)</a:t>
            </a:r>
          </a:p>
        </c:rich>
      </c:tx>
      <c:layout>
        <c:manualLayout>
          <c:xMode val="edge"/>
          <c:yMode val="edge"/>
          <c:x val="0.14830499998374072"/>
          <c:y val="1.9825371210675031E-2"/>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48190779138161"/>
          <c:y val="0.18189651730168743"/>
          <c:w val="0.62173131297977302"/>
          <c:h val="0.65441626270773601"/>
        </c:manualLayout>
      </c:layout>
      <c:barChart>
        <c:barDir val="col"/>
        <c:grouping val="stacked"/>
        <c:varyColors val="0"/>
        <c:ser>
          <c:idx val="1"/>
          <c:order val="0"/>
          <c:tx>
            <c:strRef>
              <c:f>'Nutr Qties'!$M$29</c:f>
              <c:strCache>
                <c:ptCount val="1"/>
                <c:pt idx="0">
                  <c:v>Pulses</c:v>
                </c:pt>
              </c:strCache>
            </c:strRef>
          </c:tx>
          <c:spPr>
            <a:solidFill>
              <a:srgbClr val="CC9900"/>
            </a:solidFill>
            <a:ln>
              <a:noFill/>
            </a:ln>
            <a:effectLst/>
          </c:spPr>
          <c:invertIfNegative val="0"/>
          <c:cat>
            <c:numRef>
              <c:f>'Nutr Qties'!$K$30:$K$50</c:f>
              <c:numCache>
                <c:formatCode>0</c:formatCode>
                <c:ptCount val="21"/>
                <c:pt idx="0">
                  <c:v>725.10160473261635</c:v>
                </c:pt>
                <c:pt idx="1">
                  <c:v>1142.7460068301109</c:v>
                </c:pt>
                <c:pt idx="2">
                  <c:v>1689.8740561863017</c:v>
                </c:pt>
                <c:pt idx="3">
                  <c:v>2653.0381254471877</c:v>
                </c:pt>
                <c:pt idx="4">
                  <c:v>3596.7393994192494</c:v>
                </c:pt>
                <c:pt idx="5">
                  <c:v>4580.8904617884145</c:v>
                </c:pt>
                <c:pt idx="6">
                  <c:v>5637.2289821266113</c:v>
                </c:pt>
                <c:pt idx="7">
                  <c:v>6791.917809388844</c:v>
                </c:pt>
                <c:pt idx="8">
                  <c:v>8072.0364097457441</c:v>
                </c:pt>
                <c:pt idx="9">
                  <c:v>9509.1553832119771</c:v>
                </c:pt>
                <c:pt idx="10">
                  <c:v>11142.661497507605</c:v>
                </c:pt>
                <c:pt idx="11">
                  <c:v>13024</c:v>
                </c:pt>
                <c:pt idx="12">
                  <c:v>15222.985642877307</c:v>
                </c:pt>
                <c:pt idx="13">
                  <c:v>17838.027581236627</c:v>
                </c:pt>
                <c:pt idx="14">
                  <c:v>21013.851696110338</c:v>
                </c:pt>
                <c:pt idx="15">
                  <c:v>24974.474185408802</c:v>
                </c:pt>
                <c:pt idx="16">
                  <c:v>30090.063138788828</c:v>
                </c:pt>
                <c:pt idx="17">
                  <c:v>37028.734350870509</c:v>
                </c:pt>
                <c:pt idx="18">
                  <c:v>47160.652236130474</c:v>
                </c:pt>
                <c:pt idx="19">
                  <c:v>63935.973770225763</c:v>
                </c:pt>
                <c:pt idx="20">
                  <c:v>100377.05199333518</c:v>
                </c:pt>
              </c:numCache>
            </c:numRef>
          </c:cat>
          <c:val>
            <c:numRef>
              <c:f>'Nutr Qties'!$M$30:$M$50</c:f>
              <c:numCache>
                <c:formatCode>0</c:formatCode>
                <c:ptCount val="21"/>
                <c:pt idx="0">
                  <c:v>-133.25358426181489</c:v>
                </c:pt>
                <c:pt idx="1">
                  <c:v>-144.00789286377557</c:v>
                </c:pt>
                <c:pt idx="2">
                  <c:v>-153.96833833989749</c:v>
                </c:pt>
                <c:pt idx="3">
                  <c:v>-165.59393164506096</c:v>
                </c:pt>
                <c:pt idx="4">
                  <c:v>-173.05791863797643</c:v>
                </c:pt>
                <c:pt idx="5">
                  <c:v>-178.57258527326147</c:v>
                </c:pt>
                <c:pt idx="6">
                  <c:v>-182.98420219918518</c:v>
                </c:pt>
                <c:pt idx="7">
                  <c:v>-186.7352356225889</c:v>
                </c:pt>
                <c:pt idx="8">
                  <c:v>-190.10125191505318</c:v>
                </c:pt>
                <c:pt idx="9">
                  <c:v>-193.28499501526136</c:v>
                </c:pt>
                <c:pt idx="10">
                  <c:v>-196.46149918081417</c:v>
                </c:pt>
                <c:pt idx="11">
                  <c:v>-199.77908014867313</c:v>
                </c:pt>
                <c:pt idx="12">
                  <c:v>-203.38420127355414</c:v>
                </c:pt>
                <c:pt idx="13">
                  <c:v>-207.42090972970044</c:v>
                </c:pt>
                <c:pt idx="14">
                  <c:v>-212.03513319855068</c:v>
                </c:pt>
                <c:pt idx="15">
                  <c:v>-217.35781422969052</c:v>
                </c:pt>
                <c:pt idx="16">
                  <c:v>-223.28434915906507</c:v>
                </c:pt>
                <c:pt idx="17">
                  <c:v>-225.80390353546198</c:v>
                </c:pt>
                <c:pt idx="18">
                  <c:v>-226.02834480053258</c:v>
                </c:pt>
                <c:pt idx="19">
                  <c:v>-226.2732054073785</c:v>
                </c:pt>
                <c:pt idx="20">
                  <c:v>-226.28726014255892</c:v>
                </c:pt>
              </c:numCache>
            </c:numRef>
          </c:val>
          <c:extLst>
            <c:ext xmlns:c16="http://schemas.microsoft.com/office/drawing/2014/chart" uri="{C3380CC4-5D6E-409C-BE32-E72D297353CC}">
              <c16:uniqueId val="{00000000-3261-4AC1-B9F1-CAB238007DB6}"/>
            </c:ext>
          </c:extLst>
        </c:ser>
        <c:ser>
          <c:idx val="2"/>
          <c:order val="1"/>
          <c:tx>
            <c:strRef>
              <c:f>'Nutr Qties'!$N$29</c:f>
              <c:strCache>
                <c:ptCount val="1"/>
                <c:pt idx="0">
                  <c:v>Veg&amp;Fruit</c:v>
                </c:pt>
              </c:strCache>
            </c:strRef>
          </c:tx>
          <c:spPr>
            <a:solidFill>
              <a:srgbClr val="00B050"/>
            </a:solidFill>
            <a:ln>
              <a:noFill/>
            </a:ln>
            <a:effectLst/>
          </c:spPr>
          <c:invertIfNegative val="0"/>
          <c:cat>
            <c:numRef>
              <c:f>'Nutr Qties'!$K$30:$K$50</c:f>
              <c:numCache>
                <c:formatCode>0</c:formatCode>
                <c:ptCount val="21"/>
                <c:pt idx="0">
                  <c:v>725.10160473261635</c:v>
                </c:pt>
                <c:pt idx="1">
                  <c:v>1142.7460068301109</c:v>
                </c:pt>
                <c:pt idx="2">
                  <c:v>1689.8740561863017</c:v>
                </c:pt>
                <c:pt idx="3">
                  <c:v>2653.0381254471877</c:v>
                </c:pt>
                <c:pt idx="4">
                  <c:v>3596.7393994192494</c:v>
                </c:pt>
                <c:pt idx="5">
                  <c:v>4580.8904617884145</c:v>
                </c:pt>
                <c:pt idx="6">
                  <c:v>5637.2289821266113</c:v>
                </c:pt>
                <c:pt idx="7">
                  <c:v>6791.917809388844</c:v>
                </c:pt>
                <c:pt idx="8">
                  <c:v>8072.0364097457441</c:v>
                </c:pt>
                <c:pt idx="9">
                  <c:v>9509.1553832119771</c:v>
                </c:pt>
                <c:pt idx="10">
                  <c:v>11142.661497507605</c:v>
                </c:pt>
                <c:pt idx="11">
                  <c:v>13024</c:v>
                </c:pt>
                <c:pt idx="12">
                  <c:v>15222.985642877307</c:v>
                </c:pt>
                <c:pt idx="13">
                  <c:v>17838.027581236627</c:v>
                </c:pt>
                <c:pt idx="14">
                  <c:v>21013.851696110338</c:v>
                </c:pt>
                <c:pt idx="15">
                  <c:v>24974.474185408802</c:v>
                </c:pt>
                <c:pt idx="16">
                  <c:v>30090.063138788828</c:v>
                </c:pt>
                <c:pt idx="17">
                  <c:v>37028.734350870509</c:v>
                </c:pt>
                <c:pt idx="18">
                  <c:v>47160.652236130474</c:v>
                </c:pt>
                <c:pt idx="19">
                  <c:v>63935.973770225763</c:v>
                </c:pt>
                <c:pt idx="20">
                  <c:v>100377.05199333518</c:v>
                </c:pt>
              </c:numCache>
            </c:numRef>
          </c:cat>
          <c:val>
            <c:numRef>
              <c:f>'Nutr Qties'!$N$30:$N$50</c:f>
              <c:numCache>
                <c:formatCode>0</c:formatCode>
                <c:ptCount val="21"/>
                <c:pt idx="0">
                  <c:v>-171.38269556597885</c:v>
                </c:pt>
                <c:pt idx="1">
                  <c:v>-156.46734102123739</c:v>
                </c:pt>
                <c:pt idx="2">
                  <c:v>-143.13307723839051</c:v>
                </c:pt>
                <c:pt idx="3">
                  <c:v>-128.51766173406298</c:v>
                </c:pt>
                <c:pt idx="4">
                  <c:v>-120.08359609970026</c:v>
                </c:pt>
                <c:pt idx="5">
                  <c:v>-114.68282930381287</c:v>
                </c:pt>
                <c:pt idx="6">
                  <c:v>-111.13464256437902</c:v>
                </c:pt>
                <c:pt idx="7">
                  <c:v>-108.83867265073556</c:v>
                </c:pt>
                <c:pt idx="8">
                  <c:v>-107.42829518115556</c:v>
                </c:pt>
                <c:pt idx="9">
                  <c:v>-106.64024486940946</c:v>
                </c:pt>
                <c:pt idx="10">
                  <c:v>-106.26127390950319</c:v>
                </c:pt>
                <c:pt idx="11">
                  <c:v>-106.10463742091153</c:v>
                </c:pt>
                <c:pt idx="12">
                  <c:v>-105.99120816113557</c:v>
                </c:pt>
                <c:pt idx="13">
                  <c:v>-105.7391725382831</c:v>
                </c:pt>
                <c:pt idx="14">
                  <c:v>-105.1601383422923</c:v>
                </c:pt>
                <c:pt idx="15">
                  <c:v>-104.06964658049225</c:v>
                </c:pt>
                <c:pt idx="16">
                  <c:v>-102.44533032105713</c:v>
                </c:pt>
                <c:pt idx="17">
                  <c:v>-101.81783624766223</c:v>
                </c:pt>
                <c:pt idx="18">
                  <c:v>-101.51964980060009</c:v>
                </c:pt>
                <c:pt idx="19">
                  <c:v>-100.96012678566422</c:v>
                </c:pt>
                <c:pt idx="20">
                  <c:v>-100.96178022908938</c:v>
                </c:pt>
              </c:numCache>
            </c:numRef>
          </c:val>
          <c:extLst>
            <c:ext xmlns:c16="http://schemas.microsoft.com/office/drawing/2014/chart" uri="{C3380CC4-5D6E-409C-BE32-E72D297353CC}">
              <c16:uniqueId val="{00000001-3261-4AC1-B9F1-CAB238007DB6}"/>
            </c:ext>
          </c:extLst>
        </c:ser>
        <c:ser>
          <c:idx val="3"/>
          <c:order val="2"/>
          <c:tx>
            <c:strRef>
              <c:f>'Nutr Qties'!$O$29</c:f>
              <c:strCache>
                <c:ptCount val="1"/>
                <c:pt idx="0">
                  <c:v>Oils&amp;Fats</c:v>
                </c:pt>
              </c:strCache>
            </c:strRef>
          </c:tx>
          <c:spPr>
            <a:solidFill>
              <a:schemeClr val="accent4"/>
            </a:solidFill>
            <a:ln>
              <a:noFill/>
            </a:ln>
            <a:effectLst/>
          </c:spPr>
          <c:invertIfNegative val="0"/>
          <c:cat>
            <c:numRef>
              <c:f>'Nutr Qties'!$K$30:$K$50</c:f>
              <c:numCache>
                <c:formatCode>0</c:formatCode>
                <c:ptCount val="21"/>
                <c:pt idx="0">
                  <c:v>725.10160473261635</c:v>
                </c:pt>
                <c:pt idx="1">
                  <c:v>1142.7460068301109</c:v>
                </c:pt>
                <c:pt idx="2">
                  <c:v>1689.8740561863017</c:v>
                </c:pt>
                <c:pt idx="3">
                  <c:v>2653.0381254471877</c:v>
                </c:pt>
                <c:pt idx="4">
                  <c:v>3596.7393994192494</c:v>
                </c:pt>
                <c:pt idx="5">
                  <c:v>4580.8904617884145</c:v>
                </c:pt>
                <c:pt idx="6">
                  <c:v>5637.2289821266113</c:v>
                </c:pt>
                <c:pt idx="7">
                  <c:v>6791.917809388844</c:v>
                </c:pt>
                <c:pt idx="8">
                  <c:v>8072.0364097457441</c:v>
                </c:pt>
                <c:pt idx="9">
                  <c:v>9509.1553832119771</c:v>
                </c:pt>
                <c:pt idx="10">
                  <c:v>11142.661497507605</c:v>
                </c:pt>
                <c:pt idx="11">
                  <c:v>13024</c:v>
                </c:pt>
                <c:pt idx="12">
                  <c:v>15222.985642877307</c:v>
                </c:pt>
                <c:pt idx="13">
                  <c:v>17838.027581236627</c:v>
                </c:pt>
                <c:pt idx="14">
                  <c:v>21013.851696110338</c:v>
                </c:pt>
                <c:pt idx="15">
                  <c:v>24974.474185408802</c:v>
                </c:pt>
                <c:pt idx="16">
                  <c:v>30090.063138788828</c:v>
                </c:pt>
                <c:pt idx="17">
                  <c:v>37028.734350870509</c:v>
                </c:pt>
                <c:pt idx="18">
                  <c:v>47160.652236130474</c:v>
                </c:pt>
                <c:pt idx="19">
                  <c:v>63935.973770225763</c:v>
                </c:pt>
                <c:pt idx="20">
                  <c:v>100377.05199333518</c:v>
                </c:pt>
              </c:numCache>
            </c:numRef>
          </c:cat>
          <c:val>
            <c:numRef>
              <c:f>'Nutr Qties'!$O$30:$O$50</c:f>
              <c:numCache>
                <c:formatCode>0</c:formatCode>
                <c:ptCount val="21"/>
                <c:pt idx="0">
                  <c:v>-83.877158734150527</c:v>
                </c:pt>
                <c:pt idx="1">
                  <c:v>-75.241545987085203</c:v>
                </c:pt>
                <c:pt idx="2">
                  <c:v>-65.103494048386693</c:v>
                </c:pt>
                <c:pt idx="3">
                  <c:v>-49.044802540144701</c:v>
                </c:pt>
                <c:pt idx="4">
                  <c:v>-34.502317660594883</c:v>
                </c:pt>
                <c:pt idx="5">
                  <c:v>-20.055257239756259</c:v>
                </c:pt>
                <c:pt idx="6">
                  <c:v>-5.0553206156125725</c:v>
                </c:pt>
                <c:pt idx="7">
                  <c:v>10.912080367485487</c:v>
                </c:pt>
                <c:pt idx="8">
                  <c:v>28.137599043454031</c:v>
                </c:pt>
                <c:pt idx="9">
                  <c:v>46.863933976448322</c:v>
                </c:pt>
                <c:pt idx="10">
                  <c:v>67.363179614703313</c:v>
                </c:pt>
                <c:pt idx="11">
                  <c:v>89.838933334219007</c:v>
                </c:pt>
                <c:pt idx="12">
                  <c:v>114.51580896528276</c:v>
                </c:pt>
                <c:pt idx="13">
                  <c:v>141.58956840258747</c:v>
                </c:pt>
                <c:pt idx="14">
                  <c:v>171.23978498834629</c:v>
                </c:pt>
                <c:pt idx="15">
                  <c:v>203.5588903026383</c:v>
                </c:pt>
                <c:pt idx="16">
                  <c:v>237.71650608614334</c:v>
                </c:pt>
                <c:pt idx="17">
                  <c:v>252.51903206617851</c:v>
                </c:pt>
                <c:pt idx="18">
                  <c:v>252.75762927747292</c:v>
                </c:pt>
                <c:pt idx="19">
                  <c:v>251.9739487745519</c:v>
                </c:pt>
                <c:pt idx="20">
                  <c:v>252.0794941383258</c:v>
                </c:pt>
              </c:numCache>
            </c:numRef>
          </c:val>
          <c:extLst>
            <c:ext xmlns:c16="http://schemas.microsoft.com/office/drawing/2014/chart" uri="{C3380CC4-5D6E-409C-BE32-E72D297353CC}">
              <c16:uniqueId val="{00000002-3261-4AC1-B9F1-CAB238007DB6}"/>
            </c:ext>
          </c:extLst>
        </c:ser>
        <c:ser>
          <c:idx val="4"/>
          <c:order val="3"/>
          <c:tx>
            <c:strRef>
              <c:f>'Nutr Qties'!$P$29</c:f>
              <c:strCache>
                <c:ptCount val="1"/>
                <c:pt idx="0">
                  <c:v>ASFs</c:v>
                </c:pt>
              </c:strCache>
            </c:strRef>
          </c:tx>
          <c:spPr>
            <a:solidFill>
              <a:srgbClr val="A365D1"/>
            </a:solidFill>
            <a:ln>
              <a:noFill/>
            </a:ln>
            <a:effectLst/>
          </c:spPr>
          <c:invertIfNegative val="0"/>
          <c:cat>
            <c:numRef>
              <c:f>'Nutr Qties'!$K$30:$K$50</c:f>
              <c:numCache>
                <c:formatCode>0</c:formatCode>
                <c:ptCount val="21"/>
                <c:pt idx="0">
                  <c:v>725.10160473261635</c:v>
                </c:pt>
                <c:pt idx="1">
                  <c:v>1142.7460068301109</c:v>
                </c:pt>
                <c:pt idx="2">
                  <c:v>1689.8740561863017</c:v>
                </c:pt>
                <c:pt idx="3">
                  <c:v>2653.0381254471877</c:v>
                </c:pt>
                <c:pt idx="4">
                  <c:v>3596.7393994192494</c:v>
                </c:pt>
                <c:pt idx="5">
                  <c:v>4580.8904617884145</c:v>
                </c:pt>
                <c:pt idx="6">
                  <c:v>5637.2289821266113</c:v>
                </c:pt>
                <c:pt idx="7">
                  <c:v>6791.917809388844</c:v>
                </c:pt>
                <c:pt idx="8">
                  <c:v>8072.0364097457441</c:v>
                </c:pt>
                <c:pt idx="9">
                  <c:v>9509.1553832119771</c:v>
                </c:pt>
                <c:pt idx="10">
                  <c:v>11142.661497507605</c:v>
                </c:pt>
                <c:pt idx="11">
                  <c:v>13024</c:v>
                </c:pt>
                <c:pt idx="12">
                  <c:v>15222.985642877307</c:v>
                </c:pt>
                <c:pt idx="13">
                  <c:v>17838.027581236627</c:v>
                </c:pt>
                <c:pt idx="14">
                  <c:v>21013.851696110338</c:v>
                </c:pt>
                <c:pt idx="15">
                  <c:v>24974.474185408802</c:v>
                </c:pt>
                <c:pt idx="16">
                  <c:v>30090.063138788828</c:v>
                </c:pt>
                <c:pt idx="17">
                  <c:v>37028.734350870509</c:v>
                </c:pt>
                <c:pt idx="18">
                  <c:v>47160.652236130474</c:v>
                </c:pt>
                <c:pt idx="19">
                  <c:v>63935.973770225763</c:v>
                </c:pt>
                <c:pt idx="20">
                  <c:v>100377.05199333518</c:v>
                </c:pt>
              </c:numCache>
            </c:numRef>
          </c:cat>
          <c:val>
            <c:numRef>
              <c:f>'Nutr Qties'!$P$30:$P$50</c:f>
              <c:numCache>
                <c:formatCode>0</c:formatCode>
                <c:ptCount val="21"/>
                <c:pt idx="0">
                  <c:v>-195.57040544896375</c:v>
                </c:pt>
                <c:pt idx="1">
                  <c:v>-141.68253832279945</c:v>
                </c:pt>
                <c:pt idx="2">
                  <c:v>-90.711237169388284</c:v>
                </c:pt>
                <c:pt idx="3">
                  <c:v>-29.122869347843277</c:v>
                </c:pt>
                <c:pt idx="4">
                  <c:v>12.517865847741575</c:v>
                </c:pt>
                <c:pt idx="5">
                  <c:v>45.119927621108729</c:v>
                </c:pt>
                <c:pt idx="6">
                  <c:v>72.908325200689774</c:v>
                </c:pt>
                <c:pt idx="7">
                  <c:v>98.129582737011958</c:v>
                </c:pt>
                <c:pt idx="8">
                  <c:v>122.19892144928673</c:v>
                </c:pt>
                <c:pt idx="9">
                  <c:v>146.17188084172005</c:v>
                </c:pt>
                <c:pt idx="10">
                  <c:v>170.9907676084357</c:v>
                </c:pt>
                <c:pt idx="11">
                  <c:v>197.44067506793277</c:v>
                </c:pt>
                <c:pt idx="12">
                  <c:v>226.3085759373821</c:v>
                </c:pt>
                <c:pt idx="13">
                  <c:v>258.35598836545773</c:v>
                </c:pt>
                <c:pt idx="14">
                  <c:v>294.34507534306726</c:v>
                </c:pt>
                <c:pt idx="15">
                  <c:v>334.92566009604968</c:v>
                </c:pt>
                <c:pt idx="16">
                  <c:v>379.20340667317055</c:v>
                </c:pt>
                <c:pt idx="17">
                  <c:v>398.16665308035067</c:v>
                </c:pt>
                <c:pt idx="18">
                  <c:v>399.32023851009728</c:v>
                </c:pt>
                <c:pt idx="19">
                  <c:v>400.06098624073286</c:v>
                </c:pt>
                <c:pt idx="20">
                  <c:v>400.17816220611246</c:v>
                </c:pt>
              </c:numCache>
            </c:numRef>
          </c:val>
          <c:extLst>
            <c:ext xmlns:c16="http://schemas.microsoft.com/office/drawing/2014/chart" uri="{C3380CC4-5D6E-409C-BE32-E72D297353CC}">
              <c16:uniqueId val="{00000003-3261-4AC1-B9F1-CAB238007DB6}"/>
            </c:ext>
          </c:extLst>
        </c:ser>
        <c:ser>
          <c:idx val="0"/>
          <c:order val="4"/>
          <c:tx>
            <c:strRef>
              <c:f>'Nutr Qties'!$L$29</c:f>
              <c:strCache>
                <c:ptCount val="1"/>
                <c:pt idx="0">
                  <c:v>Starchies</c:v>
                </c:pt>
              </c:strCache>
            </c:strRef>
          </c:tx>
          <c:spPr>
            <a:solidFill>
              <a:srgbClr val="996600"/>
            </a:solidFill>
            <a:ln>
              <a:noFill/>
            </a:ln>
            <a:effectLst/>
          </c:spPr>
          <c:invertIfNegative val="0"/>
          <c:cat>
            <c:numRef>
              <c:f>'Nutr Qties'!$K$30:$K$50</c:f>
              <c:numCache>
                <c:formatCode>0</c:formatCode>
                <c:ptCount val="21"/>
                <c:pt idx="0">
                  <c:v>725.10160473261635</c:v>
                </c:pt>
                <c:pt idx="1">
                  <c:v>1142.7460068301109</c:v>
                </c:pt>
                <c:pt idx="2">
                  <c:v>1689.8740561863017</c:v>
                </c:pt>
                <c:pt idx="3">
                  <c:v>2653.0381254471877</c:v>
                </c:pt>
                <c:pt idx="4">
                  <c:v>3596.7393994192494</c:v>
                </c:pt>
                <c:pt idx="5">
                  <c:v>4580.8904617884145</c:v>
                </c:pt>
                <c:pt idx="6">
                  <c:v>5637.2289821266113</c:v>
                </c:pt>
                <c:pt idx="7">
                  <c:v>6791.917809388844</c:v>
                </c:pt>
                <c:pt idx="8">
                  <c:v>8072.0364097457441</c:v>
                </c:pt>
                <c:pt idx="9">
                  <c:v>9509.1553832119771</c:v>
                </c:pt>
                <c:pt idx="10">
                  <c:v>11142.661497507605</c:v>
                </c:pt>
                <c:pt idx="11">
                  <c:v>13024</c:v>
                </c:pt>
                <c:pt idx="12">
                  <c:v>15222.985642877307</c:v>
                </c:pt>
                <c:pt idx="13">
                  <c:v>17838.027581236627</c:v>
                </c:pt>
                <c:pt idx="14">
                  <c:v>21013.851696110338</c:v>
                </c:pt>
                <c:pt idx="15">
                  <c:v>24974.474185408802</c:v>
                </c:pt>
                <c:pt idx="16">
                  <c:v>30090.063138788828</c:v>
                </c:pt>
                <c:pt idx="17">
                  <c:v>37028.734350870509</c:v>
                </c:pt>
                <c:pt idx="18">
                  <c:v>47160.652236130474</c:v>
                </c:pt>
                <c:pt idx="19">
                  <c:v>63935.973770225763</c:v>
                </c:pt>
                <c:pt idx="20">
                  <c:v>100377.05199333518</c:v>
                </c:pt>
              </c:numCache>
            </c:numRef>
          </c:cat>
          <c:val>
            <c:numRef>
              <c:f>'Nutr Qties'!$L$30:$L$50</c:f>
              <c:numCache>
                <c:formatCode>0</c:formatCode>
                <c:ptCount val="21"/>
                <c:pt idx="0">
                  <c:v>584.08384401090825</c:v>
                </c:pt>
                <c:pt idx="1">
                  <c:v>517.39931819489766</c:v>
                </c:pt>
                <c:pt idx="2">
                  <c:v>452.91614679606278</c:v>
                </c:pt>
                <c:pt idx="3">
                  <c:v>372.27926526711212</c:v>
                </c:pt>
                <c:pt idx="4">
                  <c:v>315.12596655053017</c:v>
                </c:pt>
                <c:pt idx="5">
                  <c:v>268.19074419572212</c:v>
                </c:pt>
                <c:pt idx="6">
                  <c:v>226.26584017848677</c:v>
                </c:pt>
                <c:pt idx="7">
                  <c:v>186.5322451688271</c:v>
                </c:pt>
                <c:pt idx="8">
                  <c:v>147.1930266034683</c:v>
                </c:pt>
                <c:pt idx="9">
                  <c:v>106.88942506650233</c:v>
                </c:pt>
                <c:pt idx="10">
                  <c:v>64.36882586717843</c:v>
                </c:pt>
                <c:pt idx="11">
                  <c:v>18.60410916743308</c:v>
                </c:pt>
                <c:pt idx="12">
                  <c:v>-31.44897546797506</c:v>
                </c:pt>
                <c:pt idx="13">
                  <c:v>-86.785474500061582</c:v>
                </c:pt>
                <c:pt idx="14">
                  <c:v>-148.38958879057077</c:v>
                </c:pt>
                <c:pt idx="15">
                  <c:v>-217.05708958850494</c:v>
                </c:pt>
                <c:pt idx="16">
                  <c:v>-291.19023327919149</c:v>
                </c:pt>
                <c:pt idx="17">
                  <c:v>-323.06394536340486</c:v>
                </c:pt>
                <c:pt idx="18">
                  <c:v>-324.52987318643738</c:v>
                </c:pt>
                <c:pt idx="19">
                  <c:v>-324.80160282224222</c:v>
                </c:pt>
                <c:pt idx="20">
                  <c:v>-325.00861597278993</c:v>
                </c:pt>
              </c:numCache>
            </c:numRef>
          </c:val>
          <c:extLst>
            <c:ext xmlns:c16="http://schemas.microsoft.com/office/drawing/2014/chart" uri="{C3380CC4-5D6E-409C-BE32-E72D297353CC}">
              <c16:uniqueId val="{00000004-3261-4AC1-B9F1-CAB238007DB6}"/>
            </c:ext>
          </c:extLst>
        </c:ser>
        <c:ser>
          <c:idx val="5"/>
          <c:order val="5"/>
          <c:tx>
            <c:strRef>
              <c:f>'Nutr Qties'!$Q$29</c:f>
              <c:strCache>
                <c:ptCount val="1"/>
                <c:pt idx="0">
                  <c:v>Sugar</c:v>
                </c:pt>
              </c:strCache>
            </c:strRef>
          </c:tx>
          <c:spPr>
            <a:solidFill>
              <a:schemeClr val="bg1">
                <a:lumMod val="85000"/>
              </a:schemeClr>
            </a:solidFill>
            <a:ln>
              <a:noFill/>
            </a:ln>
            <a:effectLst/>
          </c:spPr>
          <c:invertIfNegative val="0"/>
          <c:cat>
            <c:numRef>
              <c:f>'Nutr Qties'!$K$30:$K$50</c:f>
              <c:numCache>
                <c:formatCode>0</c:formatCode>
                <c:ptCount val="21"/>
                <c:pt idx="0">
                  <c:v>725.10160473261635</c:v>
                </c:pt>
                <c:pt idx="1">
                  <c:v>1142.7460068301109</c:v>
                </c:pt>
                <c:pt idx="2">
                  <c:v>1689.8740561863017</c:v>
                </c:pt>
                <c:pt idx="3">
                  <c:v>2653.0381254471877</c:v>
                </c:pt>
                <c:pt idx="4">
                  <c:v>3596.7393994192494</c:v>
                </c:pt>
                <c:pt idx="5">
                  <c:v>4580.8904617884145</c:v>
                </c:pt>
                <c:pt idx="6">
                  <c:v>5637.2289821266113</c:v>
                </c:pt>
                <c:pt idx="7">
                  <c:v>6791.917809388844</c:v>
                </c:pt>
                <c:pt idx="8">
                  <c:v>8072.0364097457441</c:v>
                </c:pt>
                <c:pt idx="9">
                  <c:v>9509.1553832119771</c:v>
                </c:pt>
                <c:pt idx="10">
                  <c:v>11142.661497507605</c:v>
                </c:pt>
                <c:pt idx="11">
                  <c:v>13024</c:v>
                </c:pt>
                <c:pt idx="12">
                  <c:v>15222.985642877307</c:v>
                </c:pt>
                <c:pt idx="13">
                  <c:v>17838.027581236627</c:v>
                </c:pt>
                <c:pt idx="14">
                  <c:v>21013.851696110338</c:v>
                </c:pt>
                <c:pt idx="15">
                  <c:v>24974.474185408802</c:v>
                </c:pt>
                <c:pt idx="16">
                  <c:v>30090.063138788828</c:v>
                </c:pt>
                <c:pt idx="17">
                  <c:v>37028.734350870509</c:v>
                </c:pt>
                <c:pt idx="18">
                  <c:v>47160.652236130474</c:v>
                </c:pt>
                <c:pt idx="19">
                  <c:v>63935.973770225763</c:v>
                </c:pt>
                <c:pt idx="20">
                  <c:v>100377.05199333518</c:v>
                </c:pt>
              </c:numCache>
            </c:numRef>
          </c:cat>
          <c:val>
            <c:numRef>
              <c:f>'Nutr Qties'!$Q$30:$Q$50</c:f>
              <c:numCache>
                <c:formatCode>0</c:formatCode>
                <c:ptCount val="21"/>
                <c:pt idx="0">
                  <c:v>183.79052317890037</c:v>
                </c:pt>
                <c:pt idx="1">
                  <c:v>206.2039799641189</c:v>
                </c:pt>
                <c:pt idx="2">
                  <c:v>226.67873652493361</c:v>
                </c:pt>
                <c:pt idx="3">
                  <c:v>250.01519331447039</c:v>
                </c:pt>
                <c:pt idx="4">
                  <c:v>264.43585996765802</c:v>
                </c:pt>
                <c:pt idx="5">
                  <c:v>274.59867668332743</c:v>
                </c:pt>
                <c:pt idx="6">
                  <c:v>282.27153739349058</c:v>
                </c:pt>
                <c:pt idx="7">
                  <c:v>288.36872848853005</c:v>
                </c:pt>
                <c:pt idx="8">
                  <c:v>293.45535497751592</c:v>
                </c:pt>
                <c:pt idx="9">
                  <c:v>297.94335272088955</c:v>
                </c:pt>
                <c:pt idx="10">
                  <c:v>302.18004811295185</c:v>
                </c:pt>
                <c:pt idx="11">
                  <c:v>306.46332972749042</c:v>
                </c:pt>
                <c:pt idx="12">
                  <c:v>311.08423698935013</c:v>
                </c:pt>
                <c:pt idx="13">
                  <c:v>316.33234756775943</c:v>
                </c:pt>
                <c:pt idx="14">
                  <c:v>322.50350874842906</c:v>
                </c:pt>
                <c:pt idx="15">
                  <c:v>329.87231123629596</c:v>
                </c:pt>
                <c:pt idx="16">
                  <c:v>338.3198666061387</c:v>
                </c:pt>
                <c:pt idx="17">
                  <c:v>341.87386017383773</c:v>
                </c:pt>
                <c:pt idx="18">
                  <c:v>342.3338746568611</c:v>
                </c:pt>
                <c:pt idx="19">
                  <c:v>342.97438234195783</c:v>
                </c:pt>
                <c:pt idx="20">
                  <c:v>342.99115662496149</c:v>
                </c:pt>
              </c:numCache>
            </c:numRef>
          </c:val>
          <c:extLst>
            <c:ext xmlns:c16="http://schemas.microsoft.com/office/drawing/2014/chart" uri="{C3380CC4-5D6E-409C-BE32-E72D297353CC}">
              <c16:uniqueId val="{00000005-3261-4AC1-B9F1-CAB238007DB6}"/>
            </c:ext>
          </c:extLst>
        </c:ser>
        <c:dLbls>
          <c:showLegendKey val="0"/>
          <c:showVal val="0"/>
          <c:showCatName val="0"/>
          <c:showSerName val="0"/>
          <c:showPercent val="0"/>
          <c:showBubbleSize val="0"/>
        </c:dLbls>
        <c:gapWidth val="150"/>
        <c:overlap val="100"/>
        <c:axId val="1168479055"/>
        <c:axId val="1168471983"/>
      </c:barChart>
      <c:catAx>
        <c:axId val="116847905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68471983"/>
        <c:crossesAt val="-800"/>
        <c:auto val="1"/>
        <c:lblAlgn val="ctr"/>
        <c:lblOffset val="0"/>
        <c:tickLblSkip val="1"/>
        <c:noMultiLvlLbl val="0"/>
      </c:catAx>
      <c:valAx>
        <c:axId val="11684719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lgn="l">
                  <a:defRPr sz="1600" b="0" i="0" u="none" strike="noStrike" kern="1200" baseline="0">
                    <a:solidFill>
                      <a:schemeClr val="tx1">
                        <a:lumMod val="65000"/>
                        <a:lumOff val="35000"/>
                      </a:schemeClr>
                    </a:solidFill>
                    <a:latin typeface="+mn-lt"/>
                    <a:ea typeface="+mn-ea"/>
                    <a:cs typeface="+mn-cs"/>
                  </a:defRPr>
                </a:pPr>
                <a:r>
                  <a:rPr lang="en-US" sz="1800" b="1" dirty="0"/>
                  <a:t>Dietary </a:t>
                </a:r>
                <a:br>
                  <a:rPr lang="en-US" sz="1800" b="1" dirty="0"/>
                </a:br>
                <a:r>
                  <a:rPr lang="en-US" sz="1800" b="1" dirty="0"/>
                  <a:t>imbalance</a:t>
                </a:r>
                <a:br>
                  <a:rPr lang="en-US" dirty="0"/>
                </a:br>
                <a:r>
                  <a:rPr lang="en-US" dirty="0"/>
                  <a:t>(kcal/capita </a:t>
                </a:r>
                <a:br>
                  <a:rPr lang="en-US" dirty="0"/>
                </a:br>
                <a:r>
                  <a:rPr lang="en-US" dirty="0"/>
                  <a:t> excesses</a:t>
                </a:r>
                <a:br>
                  <a:rPr lang="en-US" dirty="0"/>
                </a:br>
                <a:r>
                  <a:rPr lang="en-US" dirty="0"/>
                  <a:t> above </a:t>
                </a:r>
              </a:p>
              <a:p>
                <a:pPr algn="l">
                  <a:defRPr/>
                </a:pPr>
                <a:r>
                  <a:rPr lang="en-US" dirty="0"/>
                  <a:t> targets, or </a:t>
                </a:r>
                <a:br>
                  <a:rPr lang="en-US" dirty="0"/>
                </a:br>
                <a:r>
                  <a:rPr lang="en-US" dirty="0"/>
                  <a:t> shortfalls </a:t>
                </a:r>
                <a:br>
                  <a:rPr lang="en-US" dirty="0"/>
                </a:br>
                <a:r>
                  <a:rPr lang="en-US" dirty="0"/>
                  <a:t> below</a:t>
                </a:r>
                <a:br>
                  <a:rPr lang="en-US" dirty="0"/>
                </a:br>
                <a:r>
                  <a:rPr lang="en-US" dirty="0"/>
                  <a:t> HDB</a:t>
                </a:r>
                <a:br>
                  <a:rPr lang="en-US" dirty="0"/>
                </a:br>
                <a:r>
                  <a:rPr lang="en-US" dirty="0"/>
                  <a:t> targets)</a:t>
                </a:r>
                <a:br>
                  <a:rPr lang="en-US" dirty="0"/>
                </a:br>
                <a:endParaRPr lang="en-US" dirty="0"/>
              </a:p>
            </c:rich>
          </c:tx>
          <c:layout>
            <c:manualLayout>
              <c:xMode val="edge"/>
              <c:yMode val="edge"/>
              <c:x val="7.0485441887227036E-3"/>
              <c:y val="0.16101032066262819"/>
            </c:manualLayout>
          </c:layout>
          <c:overlay val="0"/>
          <c:spPr>
            <a:noFill/>
            <a:ln>
              <a:noFill/>
            </a:ln>
            <a:effectLst/>
          </c:spPr>
          <c:txPr>
            <a:bodyPr rot="0" spcFirstLastPara="1" vertOverflow="ellipsis" wrap="square" anchor="ctr" anchorCtr="1"/>
            <a:lstStyle/>
            <a:p>
              <a:pPr algn="l">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8479055"/>
        <c:crosses val="autoZero"/>
        <c:crossBetween val="between"/>
      </c:valAx>
      <c:spPr>
        <a:noFill/>
        <a:ln>
          <a:noFill/>
        </a:ln>
        <a:effectLst/>
      </c:spPr>
    </c:plotArea>
    <c:legend>
      <c:legendPos val="r"/>
      <c:layout>
        <c:manualLayout>
          <c:xMode val="edge"/>
          <c:yMode val="edge"/>
          <c:x val="0.81468287562156005"/>
          <c:y val="0.28600795472165141"/>
          <c:w val="0.18348754223335312"/>
          <c:h val="0.4548263745083462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solidFill>
                  <a:srgbClr val="595959"/>
                </a:solidFill>
                <a:latin typeface="Arial" panose="020B0604020202020204" pitchFamily="34" charset="0"/>
                <a:cs typeface="Arial" panose="020B0604020202020204" pitchFamily="34" charset="0"/>
              </a:rPr>
              <a:t>Cost of the least</a:t>
            </a:r>
            <a:r>
              <a:rPr lang="en-US" sz="2000" b="1" baseline="0" dirty="0">
                <a:solidFill>
                  <a:srgbClr val="595959"/>
                </a:solidFill>
                <a:latin typeface="Arial" panose="020B0604020202020204" pitchFamily="34" charset="0"/>
                <a:cs typeface="Arial" panose="020B0604020202020204" pitchFamily="34" charset="0"/>
              </a:rPr>
              <a:t> expensive items for a healthy </a:t>
            </a:r>
            <a:r>
              <a:rPr lang="en-US" sz="2000" b="1" dirty="0">
                <a:solidFill>
                  <a:srgbClr val="595959"/>
                </a:solidFill>
                <a:latin typeface="Arial" panose="020B0604020202020204" pitchFamily="34" charset="0"/>
                <a:cs typeface="Arial" panose="020B0604020202020204" pitchFamily="34" charset="0"/>
              </a:rPr>
              <a:t>diet in 2017</a:t>
            </a:r>
            <a:r>
              <a:rPr lang="en-US" sz="2000" b="1" baseline="0" dirty="0">
                <a:solidFill>
                  <a:srgbClr val="595959"/>
                </a:solidFill>
                <a:latin typeface="Arial" panose="020B0604020202020204" pitchFamily="34" charset="0"/>
                <a:cs typeface="Arial" panose="020B0604020202020204" pitchFamily="34" charset="0"/>
              </a:rPr>
              <a:t> </a:t>
            </a:r>
            <a:endParaRPr lang="en-US" sz="2000" b="1" dirty="0">
              <a:solidFill>
                <a:srgbClr val="595959"/>
              </a:solidFill>
              <a:latin typeface="Arial" panose="020B0604020202020204" pitchFamily="34" charset="0"/>
              <a:cs typeface="Arial" panose="020B0604020202020204" pitchFamily="34" charset="0"/>
            </a:endParaRPr>
          </a:p>
        </c:rich>
      </c:tx>
      <c:layout>
        <c:manualLayout>
          <c:xMode val="edge"/>
          <c:yMode val="edge"/>
          <c:x val="2.3054755043227664E-2"/>
          <c:y val="4.9527528315665849E-2"/>
        </c:manualLayout>
      </c:layout>
      <c:overlay val="0"/>
      <c:spPr>
        <a:solidFill>
          <a:schemeClr val="bg1"/>
        </a:solid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720632543410454E-2"/>
          <c:y val="9.6682948696212967E-2"/>
          <c:w val="0.68767362292969869"/>
          <c:h val="0.77507133565050179"/>
        </c:manualLayout>
      </c:layout>
      <c:scatterChart>
        <c:scatterStyle val="lineMarker"/>
        <c:varyColors val="0"/>
        <c:ser>
          <c:idx val="2"/>
          <c:order val="2"/>
          <c:tx>
            <c:strRef>
              <c:f>'FPN-WDI_Charts'!$G$15</c:f>
              <c:strCache>
                <c:ptCount val="1"/>
                <c:pt idx="0">
                  <c:v>Cost of a healthy diet [CoHD]</c:v>
                </c:pt>
              </c:strCache>
            </c:strRef>
          </c:tx>
          <c:spPr>
            <a:ln w="28575" cap="rnd">
              <a:noFill/>
              <a:round/>
            </a:ln>
            <a:effectLst/>
          </c:spPr>
          <c:marker>
            <c:symbol val="square"/>
            <c:size val="5"/>
            <c:spPr>
              <a:solidFill>
                <a:schemeClr val="accent6">
                  <a:lumMod val="50000"/>
                  <a:alpha val="50000"/>
                </a:schemeClr>
              </a:solidFill>
              <a:ln w="12700">
                <a:solidFill>
                  <a:schemeClr val="accent6">
                    <a:lumMod val="75000"/>
                  </a:schemeClr>
                </a:solidFill>
              </a:ln>
              <a:effectLst/>
            </c:spPr>
          </c:marker>
          <c:trendline>
            <c:spPr>
              <a:ln w="19050" cap="rnd">
                <a:solidFill>
                  <a:schemeClr val="tx2">
                    <a:lumMod val="60000"/>
                    <a:lumOff val="40000"/>
                  </a:schemeClr>
                </a:solidFill>
                <a:prstDash val="solid"/>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'FPN-WDI_Charts'!$G$17:$G$190</c:f>
              <c:numCache>
                <c:formatCode>General</c:formatCode>
                <c:ptCount val="174"/>
                <c:pt idx="0">
                  <c:v>3.952</c:v>
                </c:pt>
                <c:pt idx="1">
                  <c:v>3.7629999999999999</c:v>
                </c:pt>
                <c:pt idx="2">
                  <c:v>4.327</c:v>
                </c:pt>
                <c:pt idx="3">
                  <c:v>3.7170000000000001</c:v>
                </c:pt>
                <c:pt idx="4">
                  <c:v>4.1120000000000001</c:v>
                </c:pt>
                <c:pt idx="5">
                  <c:v>3.3410000000000002</c:v>
                </c:pt>
                <c:pt idx="6">
                  <c:v>3.0960000000000001</c:v>
                </c:pt>
                <c:pt idx="7">
                  <c:v>3.4180000000000001</c:v>
                </c:pt>
                <c:pt idx="8">
                  <c:v>2.2589999999999999</c:v>
                </c:pt>
                <c:pt idx="9">
                  <c:v>2.7719999999999998</c:v>
                </c:pt>
                <c:pt idx="10">
                  <c:v>2.3479999999999999</c:v>
                </c:pt>
                <c:pt idx="11">
                  <c:v>4.2759999999999998</c:v>
                </c:pt>
                <c:pt idx="12">
                  <c:v>3.379</c:v>
                </c:pt>
                <c:pt idx="13">
                  <c:v>2.8820000000000001</c:v>
                </c:pt>
                <c:pt idx="15">
                  <c:v>3.177</c:v>
                </c:pt>
                <c:pt idx="16">
                  <c:v>2.8620000000000001</c:v>
                </c:pt>
                <c:pt idx="17">
                  <c:v>2.476</c:v>
                </c:pt>
                <c:pt idx="18">
                  <c:v>3.55</c:v>
                </c:pt>
                <c:pt idx="19">
                  <c:v>4.0720000000000001</c:v>
                </c:pt>
                <c:pt idx="20">
                  <c:v>4.383</c:v>
                </c:pt>
                <c:pt idx="21">
                  <c:v>3.5510000000000002</c:v>
                </c:pt>
                <c:pt idx="23">
                  <c:v>3.847</c:v>
                </c:pt>
                <c:pt idx="24">
                  <c:v>3.6219999999999999</c:v>
                </c:pt>
                <c:pt idx="25">
                  <c:v>2.8090000000000002</c:v>
                </c:pt>
                <c:pt idx="26">
                  <c:v>3.2349999999999999</c:v>
                </c:pt>
                <c:pt idx="27">
                  <c:v>4.1260000000000003</c:v>
                </c:pt>
                <c:pt idx="28">
                  <c:v>3.78</c:v>
                </c:pt>
                <c:pt idx="29">
                  <c:v>3.173</c:v>
                </c:pt>
                <c:pt idx="30">
                  <c:v>2.988</c:v>
                </c:pt>
                <c:pt idx="31">
                  <c:v>3.3580000000000001</c:v>
                </c:pt>
                <c:pt idx="32">
                  <c:v>3.6179999999999999</c:v>
                </c:pt>
                <c:pt idx="33">
                  <c:v>2.6160000000000001</c:v>
                </c:pt>
                <c:pt idx="34">
                  <c:v>2.863</c:v>
                </c:pt>
                <c:pt idx="35">
                  <c:v>2.9279999999999999</c:v>
                </c:pt>
                <c:pt idx="36">
                  <c:v>3.423</c:v>
                </c:pt>
                <c:pt idx="37">
                  <c:v>2.831</c:v>
                </c:pt>
                <c:pt idx="38">
                  <c:v>3.0529999999999999</c:v>
                </c:pt>
                <c:pt idx="39">
                  <c:v>2.5710000000000002</c:v>
                </c:pt>
                <c:pt idx="40">
                  <c:v>2.863</c:v>
                </c:pt>
                <c:pt idx="42">
                  <c:v>2.9209999999999998</c:v>
                </c:pt>
                <c:pt idx="43">
                  <c:v>3.343</c:v>
                </c:pt>
                <c:pt idx="44">
                  <c:v>3.9609999999999999</c:v>
                </c:pt>
                <c:pt idx="45">
                  <c:v>3.2730000000000001</c:v>
                </c:pt>
                <c:pt idx="46">
                  <c:v>4.1680000000000001</c:v>
                </c:pt>
                <c:pt idx="47">
                  <c:v>2.8660000000000001</c:v>
                </c:pt>
                <c:pt idx="48">
                  <c:v>2.8460000000000001</c:v>
                </c:pt>
                <c:pt idx="49">
                  <c:v>2.899</c:v>
                </c:pt>
                <c:pt idx="50">
                  <c:v>2.3759999999999999</c:v>
                </c:pt>
                <c:pt idx="51">
                  <c:v>2.7970000000000002</c:v>
                </c:pt>
                <c:pt idx="52">
                  <c:v>4</c:v>
                </c:pt>
                <c:pt idx="53">
                  <c:v>3.5209999999999999</c:v>
                </c:pt>
                <c:pt idx="54">
                  <c:v>2.7879999999999998</c:v>
                </c:pt>
                <c:pt idx="55">
                  <c:v>3.4569999999999999</c:v>
                </c:pt>
                <c:pt idx="57">
                  <c:v>3.5259999999999998</c:v>
                </c:pt>
                <c:pt idx="58">
                  <c:v>3.125</c:v>
                </c:pt>
                <c:pt idx="59">
                  <c:v>3.4279999999999999</c:v>
                </c:pt>
                <c:pt idx="60">
                  <c:v>3.1080000000000001</c:v>
                </c:pt>
                <c:pt idx="61">
                  <c:v>3.6120000000000001</c:v>
                </c:pt>
                <c:pt idx="62">
                  <c:v>2.5449999999999999</c:v>
                </c:pt>
                <c:pt idx="63">
                  <c:v>2.9359999999999999</c:v>
                </c:pt>
                <c:pt idx="64">
                  <c:v>3.3580000000000001</c:v>
                </c:pt>
                <c:pt idx="65">
                  <c:v>2.9420000000000002</c:v>
                </c:pt>
                <c:pt idx="66">
                  <c:v>2.786</c:v>
                </c:pt>
                <c:pt idx="67">
                  <c:v>3.7669999999999999</c:v>
                </c:pt>
                <c:pt idx="68">
                  <c:v>3.0369999999999999</c:v>
                </c:pt>
                <c:pt idx="69">
                  <c:v>5.3819999999999997</c:v>
                </c:pt>
                <c:pt idx="70">
                  <c:v>3.6549999999999998</c:v>
                </c:pt>
                <c:pt idx="71">
                  <c:v>3.1640000000000001</c:v>
                </c:pt>
                <c:pt idx="72">
                  <c:v>4.6289999999999996</c:v>
                </c:pt>
                <c:pt idx="73">
                  <c:v>3.93</c:v>
                </c:pt>
                <c:pt idx="74">
                  <c:v>3.36</c:v>
                </c:pt>
                <c:pt idx="75">
                  <c:v>3.6589999999999998</c:v>
                </c:pt>
                <c:pt idx="76">
                  <c:v>3.302</c:v>
                </c:pt>
                <c:pt idx="77">
                  <c:v>2.2130000000000001</c:v>
                </c:pt>
                <c:pt idx="78">
                  <c:v>2.8239999999999998</c:v>
                </c:pt>
                <c:pt idx="79">
                  <c:v>4.1289999999999996</c:v>
                </c:pt>
                <c:pt idx="80">
                  <c:v>3.0049999999999999</c:v>
                </c:pt>
                <c:pt idx="81">
                  <c:v>3.3780000000000001</c:v>
                </c:pt>
                <c:pt idx="82">
                  <c:v>2.3969999999999998</c:v>
                </c:pt>
                <c:pt idx="83">
                  <c:v>2.4359999999999999</c:v>
                </c:pt>
                <c:pt idx="84">
                  <c:v>2.8849999999999998</c:v>
                </c:pt>
                <c:pt idx="85">
                  <c:v>5.9749999999999996</c:v>
                </c:pt>
                <c:pt idx="86">
                  <c:v>5.5289999999999999</c:v>
                </c:pt>
                <c:pt idx="87">
                  <c:v>3.4119999999999999</c:v>
                </c:pt>
                <c:pt idx="88">
                  <c:v>2.391</c:v>
                </c:pt>
                <c:pt idx="89">
                  <c:v>2.8460000000000001</c:v>
                </c:pt>
                <c:pt idx="90">
                  <c:v>4.7119999999999997</c:v>
                </c:pt>
                <c:pt idx="91">
                  <c:v>3.3439999999999999</c:v>
                </c:pt>
                <c:pt idx="92">
                  <c:v>2.97</c:v>
                </c:pt>
                <c:pt idx="93">
                  <c:v>3.7759999999999998</c:v>
                </c:pt>
                <c:pt idx="94">
                  <c:v>3.1240000000000001</c:v>
                </c:pt>
                <c:pt idx="95">
                  <c:v>3.77</c:v>
                </c:pt>
                <c:pt idx="96">
                  <c:v>4.0179999999999998</c:v>
                </c:pt>
                <c:pt idx="97">
                  <c:v>3.0030000000000001</c:v>
                </c:pt>
                <c:pt idx="98">
                  <c:v>2.492</c:v>
                </c:pt>
                <c:pt idx="99">
                  <c:v>2.9870000000000001</c:v>
                </c:pt>
                <c:pt idx="100">
                  <c:v>2.7240000000000002</c:v>
                </c:pt>
                <c:pt idx="101">
                  <c:v>3.2240000000000002</c:v>
                </c:pt>
                <c:pt idx="102">
                  <c:v>3.581</c:v>
                </c:pt>
                <c:pt idx="103">
                  <c:v>2.9</c:v>
                </c:pt>
                <c:pt idx="104">
                  <c:v>3.4940000000000002</c:v>
                </c:pt>
                <c:pt idx="105">
                  <c:v>3.4510000000000001</c:v>
                </c:pt>
                <c:pt idx="106">
                  <c:v>3.3130000000000002</c:v>
                </c:pt>
                <c:pt idx="107">
                  <c:v>2.9929999999999999</c:v>
                </c:pt>
                <c:pt idx="108">
                  <c:v>2.46</c:v>
                </c:pt>
                <c:pt idx="109">
                  <c:v>4.5439999999999996</c:v>
                </c:pt>
                <c:pt idx="110">
                  <c:v>3.3969999999999998</c:v>
                </c:pt>
                <c:pt idx="111">
                  <c:v>4.883</c:v>
                </c:pt>
                <c:pt idx="112">
                  <c:v>2.71</c:v>
                </c:pt>
                <c:pt idx="113">
                  <c:v>3.0310000000000001</c:v>
                </c:pt>
                <c:pt idx="114">
                  <c:v>3.706</c:v>
                </c:pt>
                <c:pt idx="115">
                  <c:v>3.2549999999999999</c:v>
                </c:pt>
                <c:pt idx="116">
                  <c:v>4.1269999999999998</c:v>
                </c:pt>
                <c:pt idx="117">
                  <c:v>2.7429999999999999</c:v>
                </c:pt>
                <c:pt idx="118">
                  <c:v>2.6709999999999998</c:v>
                </c:pt>
                <c:pt idx="119">
                  <c:v>3.1909999999999998</c:v>
                </c:pt>
                <c:pt idx="120">
                  <c:v>2.85</c:v>
                </c:pt>
                <c:pt idx="121">
                  <c:v>3.5649999999999999</c:v>
                </c:pt>
                <c:pt idx="122">
                  <c:v>3.3180000000000001</c:v>
                </c:pt>
                <c:pt idx="123">
                  <c:v>3.3250000000000002</c:v>
                </c:pt>
                <c:pt idx="124">
                  <c:v>2.8149999999999999</c:v>
                </c:pt>
                <c:pt idx="125">
                  <c:v>3.4079999999999999</c:v>
                </c:pt>
                <c:pt idx="126">
                  <c:v>4.2249999999999996</c:v>
                </c:pt>
                <c:pt idx="127">
                  <c:v>3.43</c:v>
                </c:pt>
                <c:pt idx="128">
                  <c:v>3.0840000000000001</c:v>
                </c:pt>
                <c:pt idx="129">
                  <c:v>3.843</c:v>
                </c:pt>
                <c:pt idx="130">
                  <c:v>2.9089999999999998</c:v>
                </c:pt>
                <c:pt idx="131">
                  <c:v>2.5129999999999999</c:v>
                </c:pt>
                <c:pt idx="132">
                  <c:v>2.375</c:v>
                </c:pt>
                <c:pt idx="133">
                  <c:v>2.9209999999999998</c:v>
                </c:pt>
                <c:pt idx="134">
                  <c:v>3.149</c:v>
                </c:pt>
                <c:pt idx="135">
                  <c:v>2.609</c:v>
                </c:pt>
                <c:pt idx="136">
                  <c:v>3.2879999999999998</c:v>
                </c:pt>
                <c:pt idx="137">
                  <c:v>3.4409999999999998</c:v>
                </c:pt>
                <c:pt idx="138">
                  <c:v>2.19</c:v>
                </c:pt>
                <c:pt idx="139">
                  <c:v>4.07</c:v>
                </c:pt>
                <c:pt idx="140">
                  <c:v>4.01</c:v>
                </c:pt>
                <c:pt idx="141">
                  <c:v>2.8420000000000001</c:v>
                </c:pt>
                <c:pt idx="142">
                  <c:v>2.7749999999999999</c:v>
                </c:pt>
                <c:pt idx="143">
                  <c:v>4.4619999999999997</c:v>
                </c:pt>
                <c:pt idx="144">
                  <c:v>3.0129999999999999</c:v>
                </c:pt>
                <c:pt idx="145">
                  <c:v>2.798</c:v>
                </c:pt>
                <c:pt idx="146">
                  <c:v>4.1020000000000003</c:v>
                </c:pt>
                <c:pt idx="147">
                  <c:v>2.6989999999999998</c:v>
                </c:pt>
                <c:pt idx="148">
                  <c:v>3.702</c:v>
                </c:pt>
                <c:pt idx="149">
                  <c:v>2.9980000000000002</c:v>
                </c:pt>
                <c:pt idx="150">
                  <c:v>3.2629999999999999</c:v>
                </c:pt>
                <c:pt idx="151">
                  <c:v>4.1310000000000002</c:v>
                </c:pt>
                <c:pt idx="152">
                  <c:v>3.6739999999999999</c:v>
                </c:pt>
                <c:pt idx="153">
                  <c:v>4.9690000000000003</c:v>
                </c:pt>
                <c:pt idx="154">
                  <c:v>3.0859999999999999</c:v>
                </c:pt>
                <c:pt idx="155">
                  <c:v>2.5230000000000001</c:v>
                </c:pt>
                <c:pt idx="156">
                  <c:v>3.99</c:v>
                </c:pt>
                <c:pt idx="157">
                  <c:v>3.0270000000000001</c:v>
                </c:pt>
                <c:pt idx="158">
                  <c:v>2.5979999999999999</c:v>
                </c:pt>
                <c:pt idx="159">
                  <c:v>3.9710000000000001</c:v>
                </c:pt>
                <c:pt idx="161">
                  <c:v>3.9279999999999999</c:v>
                </c:pt>
                <c:pt idx="162">
                  <c:v>3.476</c:v>
                </c:pt>
                <c:pt idx="163">
                  <c:v>2.8730000000000002</c:v>
                </c:pt>
                <c:pt idx="164">
                  <c:v>2.8090000000000002</c:v>
                </c:pt>
                <c:pt idx="165">
                  <c:v>2.7490000000000001</c:v>
                </c:pt>
                <c:pt idx="166">
                  <c:v>2.7549999999999999</c:v>
                </c:pt>
                <c:pt idx="167">
                  <c:v>1.8220000000000001</c:v>
                </c:pt>
                <c:pt idx="168">
                  <c:v>3.2250000000000001</c:v>
                </c:pt>
                <c:pt idx="169">
                  <c:v>3.073</c:v>
                </c:pt>
                <c:pt idx="170">
                  <c:v>3.5859999999999999</c:v>
                </c:pt>
                <c:pt idx="171">
                  <c:v>3.3420000000000001</c:v>
                </c:pt>
                <c:pt idx="172">
                  <c:v>3.085</c:v>
                </c:pt>
                <c:pt idx="173">
                  <c:v>3.456</c:v>
                </c:pt>
              </c:numCache>
            </c:numRef>
          </c:yVal>
          <c:smooth val="0"/>
          <c:extLst>
            <c:ext xmlns:c16="http://schemas.microsoft.com/office/drawing/2014/chart" uri="{C3380CC4-5D6E-409C-BE32-E72D297353CC}">
              <c16:uniqueId val="{00000001-661F-48B5-8351-FDB4A2DB92E4}"/>
            </c:ext>
          </c:extLst>
        </c:ser>
        <c:ser>
          <c:idx val="1"/>
          <c:order val="3"/>
          <c:tx>
            <c:strRef>
              <c:f>'FPN-WDI_Charts'!$F$15</c:f>
              <c:strCache>
                <c:ptCount val="1"/>
                <c:pt idx="0">
                  <c:v>Cost of a nutrient adequate diet [CoNA]</c:v>
                </c:pt>
              </c:strCache>
            </c:strRef>
          </c:tx>
          <c:spPr>
            <a:ln w="28575" cap="rnd">
              <a:noFill/>
              <a:round/>
            </a:ln>
            <a:effectLst/>
          </c:spPr>
          <c:marker>
            <c:symbol val="circle"/>
            <c:size val="5"/>
            <c:spPr>
              <a:solidFill>
                <a:srgbClr val="3083A7"/>
              </a:solidFill>
              <a:ln w="9525">
                <a:noFill/>
              </a:ln>
              <a:effectLst/>
            </c:spPr>
          </c:marker>
          <c:trendline>
            <c:spPr>
              <a:ln w="19050" cap="rnd">
                <a:solidFill>
                  <a:schemeClr val="tx1">
                    <a:lumMod val="50000"/>
                    <a:lumOff val="50000"/>
                  </a:schemeClr>
                </a:solidFill>
                <a:prstDash val="dash"/>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'FPN-WDI_Charts'!$F$17:$F$190</c:f>
              <c:numCache>
                <c:formatCode>General</c:formatCode>
                <c:ptCount val="174"/>
                <c:pt idx="0">
                  <c:v>2.4710000000000001</c:v>
                </c:pt>
                <c:pt idx="1">
                  <c:v>2.323</c:v>
                </c:pt>
                <c:pt idx="2">
                  <c:v>3.2309999999999999</c:v>
                </c:pt>
                <c:pt idx="3">
                  <c:v>2.4329999999999998</c:v>
                </c:pt>
                <c:pt idx="4">
                  <c:v>3.0169999999999999</c:v>
                </c:pt>
                <c:pt idx="5">
                  <c:v>2.625</c:v>
                </c:pt>
                <c:pt idx="6">
                  <c:v>2.2080000000000002</c:v>
                </c:pt>
                <c:pt idx="7">
                  <c:v>2.835</c:v>
                </c:pt>
                <c:pt idx="8">
                  <c:v>1.595</c:v>
                </c:pt>
                <c:pt idx="9">
                  <c:v>2.2559999999999998</c:v>
                </c:pt>
                <c:pt idx="10">
                  <c:v>1.8360000000000001</c:v>
                </c:pt>
                <c:pt idx="11">
                  <c:v>4.6829999999999998</c:v>
                </c:pt>
                <c:pt idx="12">
                  <c:v>2.8290000000000002</c:v>
                </c:pt>
                <c:pt idx="13">
                  <c:v>1.9470000000000001</c:v>
                </c:pt>
                <c:pt idx="14">
                  <c:v>2.226</c:v>
                </c:pt>
                <c:pt idx="15">
                  <c:v>2.161</c:v>
                </c:pt>
                <c:pt idx="16">
                  <c:v>2.4060000000000001</c:v>
                </c:pt>
                <c:pt idx="17">
                  <c:v>2.8029999999999999</c:v>
                </c:pt>
                <c:pt idx="18">
                  <c:v>2.4980000000000002</c:v>
                </c:pt>
                <c:pt idx="19">
                  <c:v>4.7060000000000004</c:v>
                </c:pt>
                <c:pt idx="20">
                  <c:v>2.802</c:v>
                </c:pt>
                <c:pt idx="21">
                  <c:v>3.3380000000000001</c:v>
                </c:pt>
                <c:pt idx="22">
                  <c:v>3.3290000000000002</c:v>
                </c:pt>
                <c:pt idx="23">
                  <c:v>3.0510000000000002</c:v>
                </c:pt>
                <c:pt idx="24">
                  <c:v>2.25</c:v>
                </c:pt>
                <c:pt idx="25">
                  <c:v>2.657</c:v>
                </c:pt>
                <c:pt idx="26">
                  <c:v>3.0590000000000002</c:v>
                </c:pt>
                <c:pt idx="27">
                  <c:v>2.3759999999999999</c:v>
                </c:pt>
                <c:pt idx="28">
                  <c:v>2.7679999999999998</c:v>
                </c:pt>
                <c:pt idx="29">
                  <c:v>2.5379999999999998</c:v>
                </c:pt>
                <c:pt idx="30">
                  <c:v>1.589</c:v>
                </c:pt>
                <c:pt idx="31">
                  <c:v>2.5219999999999998</c:v>
                </c:pt>
                <c:pt idx="32">
                  <c:v>2.7610000000000001</c:v>
                </c:pt>
                <c:pt idx="33">
                  <c:v>2.0649999999999999</c:v>
                </c:pt>
                <c:pt idx="34">
                  <c:v>2.1110000000000002</c:v>
                </c:pt>
                <c:pt idx="35">
                  <c:v>2.2309999999999999</c:v>
                </c:pt>
                <c:pt idx="36">
                  <c:v>1.706</c:v>
                </c:pt>
                <c:pt idx="37">
                  <c:v>1.7609999999999999</c:v>
                </c:pt>
                <c:pt idx="38">
                  <c:v>2.1789999999999998</c:v>
                </c:pt>
                <c:pt idx="39">
                  <c:v>2.1110000000000002</c:v>
                </c:pt>
                <c:pt idx="40">
                  <c:v>2.5259999999999998</c:v>
                </c:pt>
                <c:pt idx="41">
                  <c:v>3.4609999999999999</c:v>
                </c:pt>
                <c:pt idx="42">
                  <c:v>2.0489999999999999</c:v>
                </c:pt>
                <c:pt idx="43">
                  <c:v>2.5760000000000001</c:v>
                </c:pt>
                <c:pt idx="44">
                  <c:v>2.8239999999999998</c:v>
                </c:pt>
                <c:pt idx="45">
                  <c:v>1.619</c:v>
                </c:pt>
                <c:pt idx="46">
                  <c:v>3.2109999999999999</c:v>
                </c:pt>
                <c:pt idx="47">
                  <c:v>2.3959999999999999</c:v>
                </c:pt>
                <c:pt idx="48">
                  <c:v>2.0680000000000001</c:v>
                </c:pt>
                <c:pt idx="49">
                  <c:v>2.3610000000000002</c:v>
                </c:pt>
                <c:pt idx="50">
                  <c:v>1.728</c:v>
                </c:pt>
                <c:pt idx="51">
                  <c:v>2.4590000000000001</c:v>
                </c:pt>
                <c:pt idx="52">
                  <c:v>3.4780000000000002</c:v>
                </c:pt>
                <c:pt idx="53">
                  <c:v>2.8759999999999999</c:v>
                </c:pt>
                <c:pt idx="54">
                  <c:v>2.512</c:v>
                </c:pt>
                <c:pt idx="55">
                  <c:v>2.29</c:v>
                </c:pt>
                <c:pt idx="56">
                  <c:v>5.8659999999999997</c:v>
                </c:pt>
                <c:pt idx="57">
                  <c:v>1.865</c:v>
                </c:pt>
                <c:pt idx="58">
                  <c:v>2.5539999999999998</c:v>
                </c:pt>
                <c:pt idx="59">
                  <c:v>2.2440000000000002</c:v>
                </c:pt>
                <c:pt idx="60">
                  <c:v>2.004</c:v>
                </c:pt>
                <c:pt idx="61">
                  <c:v>2.5579999999999998</c:v>
                </c:pt>
                <c:pt idx="62">
                  <c:v>2.4649999999999999</c:v>
                </c:pt>
                <c:pt idx="63">
                  <c:v>1.8740000000000001</c:v>
                </c:pt>
                <c:pt idx="64">
                  <c:v>2.57</c:v>
                </c:pt>
                <c:pt idx="65">
                  <c:v>2.5289999999999999</c:v>
                </c:pt>
                <c:pt idx="66">
                  <c:v>2.2240000000000002</c:v>
                </c:pt>
                <c:pt idx="67">
                  <c:v>2.516</c:v>
                </c:pt>
                <c:pt idx="68">
                  <c:v>2.5569999999999999</c:v>
                </c:pt>
                <c:pt idx="69">
                  <c:v>3.7669999999999999</c:v>
                </c:pt>
                <c:pt idx="70">
                  <c:v>2.2149999999999999</c:v>
                </c:pt>
                <c:pt idx="71">
                  <c:v>1.857</c:v>
                </c:pt>
                <c:pt idx="72">
                  <c:v>3.6059999999999999</c:v>
                </c:pt>
                <c:pt idx="73">
                  <c:v>2.9289999999999998</c:v>
                </c:pt>
                <c:pt idx="74">
                  <c:v>3.472</c:v>
                </c:pt>
                <c:pt idx="75">
                  <c:v>2.3159999999999998</c:v>
                </c:pt>
                <c:pt idx="76">
                  <c:v>2.258</c:v>
                </c:pt>
                <c:pt idx="77">
                  <c:v>2.4220000000000002</c:v>
                </c:pt>
                <c:pt idx="78">
                  <c:v>2.125</c:v>
                </c:pt>
                <c:pt idx="79">
                  <c:v>2.6640000000000001</c:v>
                </c:pt>
                <c:pt idx="80">
                  <c:v>2.0089999999999999</c:v>
                </c:pt>
                <c:pt idx="81">
                  <c:v>2.5049999999999999</c:v>
                </c:pt>
                <c:pt idx="82">
                  <c:v>2.0259999999999998</c:v>
                </c:pt>
                <c:pt idx="83">
                  <c:v>1.8979999999999999</c:v>
                </c:pt>
                <c:pt idx="84">
                  <c:v>2.226</c:v>
                </c:pt>
                <c:pt idx="85">
                  <c:v>4.0570000000000004</c:v>
                </c:pt>
                <c:pt idx="86">
                  <c:v>3.5569999999999999</c:v>
                </c:pt>
                <c:pt idx="87">
                  <c:v>1.61</c:v>
                </c:pt>
                <c:pt idx="88">
                  <c:v>1.7529999999999999</c:v>
                </c:pt>
                <c:pt idx="89">
                  <c:v>1.851</c:v>
                </c:pt>
                <c:pt idx="90">
                  <c:v>4.242</c:v>
                </c:pt>
                <c:pt idx="91">
                  <c:v>1.7909999999999999</c:v>
                </c:pt>
                <c:pt idx="92">
                  <c:v>2.4590000000000001</c:v>
                </c:pt>
                <c:pt idx="93">
                  <c:v>2.9009999999999998</c:v>
                </c:pt>
                <c:pt idx="94">
                  <c:v>2.0289999999999999</c:v>
                </c:pt>
                <c:pt idx="95">
                  <c:v>2.306</c:v>
                </c:pt>
                <c:pt idx="96">
                  <c:v>2.9820000000000002</c:v>
                </c:pt>
                <c:pt idx="97">
                  <c:v>1.9690000000000001</c:v>
                </c:pt>
                <c:pt idx="98">
                  <c:v>2.0379999999999998</c:v>
                </c:pt>
                <c:pt idx="99">
                  <c:v>2.589</c:v>
                </c:pt>
                <c:pt idx="100">
                  <c:v>1.6160000000000001</c:v>
                </c:pt>
                <c:pt idx="101">
                  <c:v>2.3839999999999999</c:v>
                </c:pt>
                <c:pt idx="102">
                  <c:v>2.6859999999999999</c:v>
                </c:pt>
                <c:pt idx="103">
                  <c:v>1.9850000000000001</c:v>
                </c:pt>
                <c:pt idx="104">
                  <c:v>2.6469999999999998</c:v>
                </c:pt>
                <c:pt idx="105">
                  <c:v>2.8140000000000001</c:v>
                </c:pt>
                <c:pt idx="106">
                  <c:v>2.5190000000000001</c:v>
                </c:pt>
                <c:pt idx="107">
                  <c:v>2.4830000000000001</c:v>
                </c:pt>
                <c:pt idx="108">
                  <c:v>1.6830000000000001</c:v>
                </c:pt>
                <c:pt idx="109">
                  <c:v>2.2589999999999999</c:v>
                </c:pt>
                <c:pt idx="110">
                  <c:v>2.294</c:v>
                </c:pt>
                <c:pt idx="111">
                  <c:v>3.6840000000000002</c:v>
                </c:pt>
                <c:pt idx="112">
                  <c:v>1.9119999999999999</c:v>
                </c:pt>
                <c:pt idx="113">
                  <c:v>1.9690000000000001</c:v>
                </c:pt>
                <c:pt idx="114">
                  <c:v>2.6</c:v>
                </c:pt>
                <c:pt idx="115">
                  <c:v>1.839</c:v>
                </c:pt>
                <c:pt idx="116">
                  <c:v>2.5649999999999999</c:v>
                </c:pt>
                <c:pt idx="117">
                  <c:v>1.7709999999999999</c:v>
                </c:pt>
                <c:pt idx="118">
                  <c:v>2.2229999999999999</c:v>
                </c:pt>
                <c:pt idx="119">
                  <c:v>2.4889999999999999</c:v>
                </c:pt>
                <c:pt idx="120">
                  <c:v>1.6579999999999999</c:v>
                </c:pt>
                <c:pt idx="121">
                  <c:v>2.1150000000000002</c:v>
                </c:pt>
                <c:pt idx="122">
                  <c:v>2.972</c:v>
                </c:pt>
                <c:pt idx="123">
                  <c:v>2.8490000000000002</c:v>
                </c:pt>
                <c:pt idx="124">
                  <c:v>1.899</c:v>
                </c:pt>
                <c:pt idx="125">
                  <c:v>1.946</c:v>
                </c:pt>
                <c:pt idx="126">
                  <c:v>3.2240000000000002</c:v>
                </c:pt>
                <c:pt idx="127">
                  <c:v>3.8860000000000001</c:v>
                </c:pt>
                <c:pt idx="128">
                  <c:v>2.2400000000000002</c:v>
                </c:pt>
                <c:pt idx="129">
                  <c:v>2.82</c:v>
                </c:pt>
                <c:pt idx="130">
                  <c:v>1.925</c:v>
                </c:pt>
                <c:pt idx="131">
                  <c:v>1.835</c:v>
                </c:pt>
                <c:pt idx="132">
                  <c:v>1.173</c:v>
                </c:pt>
                <c:pt idx="133">
                  <c:v>2.1859999999999999</c:v>
                </c:pt>
                <c:pt idx="134">
                  <c:v>2.2149999999999999</c:v>
                </c:pt>
                <c:pt idx="135">
                  <c:v>1.3109999999999999</c:v>
                </c:pt>
                <c:pt idx="136">
                  <c:v>2.569</c:v>
                </c:pt>
                <c:pt idx="137">
                  <c:v>1.752</c:v>
                </c:pt>
                <c:pt idx="138">
                  <c:v>1.8580000000000001</c:v>
                </c:pt>
                <c:pt idx="139">
                  <c:v>2.669</c:v>
                </c:pt>
                <c:pt idx="140">
                  <c:v>2.169</c:v>
                </c:pt>
                <c:pt idx="141">
                  <c:v>2.2010000000000001</c:v>
                </c:pt>
                <c:pt idx="142">
                  <c:v>2.024</c:v>
                </c:pt>
                <c:pt idx="143">
                  <c:v>3.944</c:v>
                </c:pt>
                <c:pt idx="144">
                  <c:v>1.9770000000000001</c:v>
                </c:pt>
                <c:pt idx="145">
                  <c:v>2.0150000000000001</c:v>
                </c:pt>
                <c:pt idx="146">
                  <c:v>3.407</c:v>
                </c:pt>
                <c:pt idx="147">
                  <c:v>1.752</c:v>
                </c:pt>
                <c:pt idx="148">
                  <c:v>2.2280000000000002</c:v>
                </c:pt>
                <c:pt idx="149">
                  <c:v>2.9940000000000002</c:v>
                </c:pt>
                <c:pt idx="150">
                  <c:v>2.6509999999999998</c:v>
                </c:pt>
                <c:pt idx="151">
                  <c:v>3.0539999999999998</c:v>
                </c:pt>
                <c:pt idx="152">
                  <c:v>2.089</c:v>
                </c:pt>
                <c:pt idx="153">
                  <c:v>3.3860000000000001</c:v>
                </c:pt>
                <c:pt idx="154">
                  <c:v>2.4340000000000002</c:v>
                </c:pt>
                <c:pt idx="155">
                  <c:v>2.101</c:v>
                </c:pt>
                <c:pt idx="156">
                  <c:v>2.996</c:v>
                </c:pt>
                <c:pt idx="157">
                  <c:v>2.3450000000000002</c:v>
                </c:pt>
                <c:pt idx="158">
                  <c:v>1.944</c:v>
                </c:pt>
                <c:pt idx="159">
                  <c:v>2.883</c:v>
                </c:pt>
                <c:pt idx="160">
                  <c:v>2.31</c:v>
                </c:pt>
                <c:pt idx="161">
                  <c:v>3.1349999999999998</c:v>
                </c:pt>
                <c:pt idx="162">
                  <c:v>1.88</c:v>
                </c:pt>
                <c:pt idx="163">
                  <c:v>2.286</c:v>
                </c:pt>
                <c:pt idx="164">
                  <c:v>2.4529999999999998</c:v>
                </c:pt>
                <c:pt idx="165">
                  <c:v>1.8</c:v>
                </c:pt>
                <c:pt idx="166">
                  <c:v>1.806</c:v>
                </c:pt>
                <c:pt idx="167">
                  <c:v>1.526</c:v>
                </c:pt>
                <c:pt idx="168">
                  <c:v>2.2149999999999999</c:v>
                </c:pt>
                <c:pt idx="169">
                  <c:v>2.129</c:v>
                </c:pt>
                <c:pt idx="170">
                  <c:v>2.5139999999999998</c:v>
                </c:pt>
                <c:pt idx="171">
                  <c:v>1.7609999999999999</c:v>
                </c:pt>
                <c:pt idx="172">
                  <c:v>2.38</c:v>
                </c:pt>
                <c:pt idx="173">
                  <c:v>2.2970000000000002</c:v>
                </c:pt>
              </c:numCache>
            </c:numRef>
          </c:yVal>
          <c:smooth val="0"/>
          <c:extLst>
            <c:ext xmlns:c16="http://schemas.microsoft.com/office/drawing/2014/chart" uri="{C3380CC4-5D6E-409C-BE32-E72D297353CC}">
              <c16:uniqueId val="{00000003-661F-48B5-8351-FDB4A2DB92E4}"/>
            </c:ext>
          </c:extLst>
        </c:ser>
        <c:ser>
          <c:idx val="0"/>
          <c:order val="4"/>
          <c:tx>
            <c:strRef>
              <c:f>'FPN-WDI_Charts'!$E$15</c:f>
              <c:strCache>
                <c:ptCount val="1"/>
                <c:pt idx="0">
                  <c:v>Cost of an energy sufficient diet [CoCA]</c:v>
                </c:pt>
              </c:strCache>
            </c:strRef>
          </c:tx>
          <c:spPr>
            <a:ln w="28575" cap="rnd">
              <a:noFill/>
              <a:round/>
            </a:ln>
            <a:effectLst/>
          </c:spPr>
          <c:marker>
            <c:symbol val="circle"/>
            <c:size val="5"/>
            <c:spPr>
              <a:solidFill>
                <a:schemeClr val="bg1"/>
              </a:solidFill>
              <a:ln w="9525">
                <a:solidFill>
                  <a:schemeClr val="bg1">
                    <a:lumMod val="50000"/>
                  </a:schemeClr>
                </a:solidFill>
              </a:ln>
              <a:effectLst/>
            </c:spPr>
          </c:marker>
          <c:trendline>
            <c:spPr>
              <a:ln w="19050" cap="rnd">
                <a:solidFill>
                  <a:schemeClr val="bg1">
                    <a:lumMod val="50000"/>
                  </a:schemeClr>
                </a:solidFill>
                <a:prstDash val="sysDot"/>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'FPN-WDI_Charts'!$E$17:$E$190</c:f>
              <c:numCache>
                <c:formatCode>General</c:formatCode>
                <c:ptCount val="174"/>
                <c:pt idx="0">
                  <c:v>0.72499999999999998</c:v>
                </c:pt>
                <c:pt idx="1">
                  <c:v>0.77300000000000002</c:v>
                </c:pt>
                <c:pt idx="2">
                  <c:v>1.403</c:v>
                </c:pt>
                <c:pt idx="3">
                  <c:v>1.3080000000000001</c:v>
                </c:pt>
                <c:pt idx="4">
                  <c:v>0.93300000000000005</c:v>
                </c:pt>
                <c:pt idx="5">
                  <c:v>0.65200000000000002</c:v>
                </c:pt>
                <c:pt idx="6">
                  <c:v>1.0129999999999999</c:v>
                </c:pt>
                <c:pt idx="7">
                  <c:v>1.1299999999999999</c:v>
                </c:pt>
                <c:pt idx="8">
                  <c:v>0.307</c:v>
                </c:pt>
                <c:pt idx="9">
                  <c:v>0.34599999999999997</c:v>
                </c:pt>
                <c:pt idx="10">
                  <c:v>0.78900000000000003</c:v>
                </c:pt>
                <c:pt idx="11">
                  <c:v>1.0489999999999999</c:v>
                </c:pt>
                <c:pt idx="12">
                  <c:v>0.79200000000000004</c:v>
                </c:pt>
                <c:pt idx="13">
                  <c:v>0.64400000000000002</c:v>
                </c:pt>
                <c:pt idx="14">
                  <c:v>0.89600000000000002</c:v>
                </c:pt>
                <c:pt idx="15">
                  <c:v>0.8</c:v>
                </c:pt>
                <c:pt idx="16">
                  <c:v>0.26300000000000001</c:v>
                </c:pt>
                <c:pt idx="17">
                  <c:v>1.1299999999999999</c:v>
                </c:pt>
                <c:pt idx="18">
                  <c:v>0.65200000000000002</c:v>
                </c:pt>
                <c:pt idx="19">
                  <c:v>1.099</c:v>
                </c:pt>
                <c:pt idx="20">
                  <c:v>1.0469999999999999</c:v>
                </c:pt>
                <c:pt idx="21">
                  <c:v>1.468</c:v>
                </c:pt>
                <c:pt idx="22">
                  <c:v>0.746</c:v>
                </c:pt>
                <c:pt idx="23">
                  <c:v>0.69099999999999995</c:v>
                </c:pt>
                <c:pt idx="24">
                  <c:v>0.505</c:v>
                </c:pt>
                <c:pt idx="25">
                  <c:v>0.84799999999999998</c:v>
                </c:pt>
                <c:pt idx="26">
                  <c:v>1.5629999999999999</c:v>
                </c:pt>
                <c:pt idx="27">
                  <c:v>0.76200000000000001</c:v>
                </c:pt>
                <c:pt idx="28">
                  <c:v>0.504</c:v>
                </c:pt>
                <c:pt idx="29">
                  <c:v>0.57399999999999995</c:v>
                </c:pt>
                <c:pt idx="30">
                  <c:v>0.70799999999999996</c:v>
                </c:pt>
                <c:pt idx="31">
                  <c:v>0.62</c:v>
                </c:pt>
                <c:pt idx="32">
                  <c:v>0.99299999999999999</c:v>
                </c:pt>
                <c:pt idx="33">
                  <c:v>0.89400000000000002</c:v>
                </c:pt>
                <c:pt idx="34">
                  <c:v>0.67300000000000004</c:v>
                </c:pt>
                <c:pt idx="35">
                  <c:v>1.095</c:v>
                </c:pt>
                <c:pt idx="36">
                  <c:v>1.0209999999999999</c:v>
                </c:pt>
                <c:pt idx="37">
                  <c:v>0.70899999999999996</c:v>
                </c:pt>
                <c:pt idx="38">
                  <c:v>0.64400000000000002</c:v>
                </c:pt>
                <c:pt idx="39">
                  <c:v>0.84799999999999998</c:v>
                </c:pt>
                <c:pt idx="40">
                  <c:v>0.99099999999999999</c:v>
                </c:pt>
                <c:pt idx="41">
                  <c:v>1.101</c:v>
                </c:pt>
                <c:pt idx="42">
                  <c:v>0.56000000000000005</c:v>
                </c:pt>
                <c:pt idx="43">
                  <c:v>0.98699999999999999</c:v>
                </c:pt>
                <c:pt idx="44">
                  <c:v>0.97299999999999998</c:v>
                </c:pt>
                <c:pt idx="45">
                  <c:v>0.81499999999999995</c:v>
                </c:pt>
                <c:pt idx="46">
                  <c:v>0.66300000000000003</c:v>
                </c:pt>
                <c:pt idx="47">
                  <c:v>1.137</c:v>
                </c:pt>
                <c:pt idx="48">
                  <c:v>0.57699999999999996</c:v>
                </c:pt>
                <c:pt idx="49">
                  <c:v>0.441</c:v>
                </c:pt>
                <c:pt idx="50">
                  <c:v>0.3</c:v>
                </c:pt>
                <c:pt idx="51">
                  <c:v>0.61599999999999999</c:v>
                </c:pt>
                <c:pt idx="52">
                  <c:v>1.2170000000000001</c:v>
                </c:pt>
                <c:pt idx="53">
                  <c:v>1.181</c:v>
                </c:pt>
                <c:pt idx="54">
                  <c:v>1.3480000000000001</c:v>
                </c:pt>
                <c:pt idx="55">
                  <c:v>0.98799999999999999</c:v>
                </c:pt>
                <c:pt idx="56">
                  <c:v>1.46</c:v>
                </c:pt>
                <c:pt idx="57">
                  <c:v>0.76800000000000002</c:v>
                </c:pt>
                <c:pt idx="58">
                  <c:v>0.41799999999999998</c:v>
                </c:pt>
                <c:pt idx="59">
                  <c:v>0.93100000000000005</c:v>
                </c:pt>
                <c:pt idx="60">
                  <c:v>0.72099999999999997</c:v>
                </c:pt>
                <c:pt idx="61">
                  <c:v>0.84899999999999998</c:v>
                </c:pt>
                <c:pt idx="62">
                  <c:v>0.28000000000000003</c:v>
                </c:pt>
                <c:pt idx="63">
                  <c:v>0.315</c:v>
                </c:pt>
                <c:pt idx="64">
                  <c:v>0.95599999999999996</c:v>
                </c:pt>
                <c:pt idx="65">
                  <c:v>0.98299999999999998</c:v>
                </c:pt>
                <c:pt idx="66">
                  <c:v>0.26200000000000001</c:v>
                </c:pt>
                <c:pt idx="67">
                  <c:v>0.82399999999999995</c:v>
                </c:pt>
                <c:pt idx="68">
                  <c:v>0.67200000000000004</c:v>
                </c:pt>
                <c:pt idx="69">
                  <c:v>1.3280000000000001</c:v>
                </c:pt>
                <c:pt idx="70">
                  <c:v>0.90400000000000003</c:v>
                </c:pt>
                <c:pt idx="71">
                  <c:v>0.92500000000000004</c:v>
                </c:pt>
                <c:pt idx="72">
                  <c:v>0.72699999999999998</c:v>
                </c:pt>
                <c:pt idx="73">
                  <c:v>1.095</c:v>
                </c:pt>
                <c:pt idx="74">
                  <c:v>1.1459999999999999</c:v>
                </c:pt>
                <c:pt idx="75">
                  <c:v>0.90800000000000003</c:v>
                </c:pt>
                <c:pt idx="76">
                  <c:v>0.434</c:v>
                </c:pt>
                <c:pt idx="77">
                  <c:v>0.378</c:v>
                </c:pt>
                <c:pt idx="78">
                  <c:v>0.78900000000000003</c:v>
                </c:pt>
                <c:pt idx="79">
                  <c:v>1.0209999999999999</c:v>
                </c:pt>
                <c:pt idx="80">
                  <c:v>0.871</c:v>
                </c:pt>
                <c:pt idx="81">
                  <c:v>1.165</c:v>
                </c:pt>
                <c:pt idx="82">
                  <c:v>0.56799999999999995</c:v>
                </c:pt>
                <c:pt idx="83">
                  <c:v>0.503</c:v>
                </c:pt>
                <c:pt idx="84">
                  <c:v>0.312</c:v>
                </c:pt>
                <c:pt idx="85">
                  <c:v>1.0149999999999999</c:v>
                </c:pt>
                <c:pt idx="86">
                  <c:v>2.9580000000000002</c:v>
                </c:pt>
                <c:pt idx="87">
                  <c:v>0.64300000000000002</c:v>
                </c:pt>
                <c:pt idx="88">
                  <c:v>0.65300000000000002</c:v>
                </c:pt>
                <c:pt idx="89">
                  <c:v>0.76700000000000002</c:v>
                </c:pt>
                <c:pt idx="90">
                  <c:v>0.66900000000000004</c:v>
                </c:pt>
                <c:pt idx="91">
                  <c:v>0.34100000000000003</c:v>
                </c:pt>
                <c:pt idx="92">
                  <c:v>0.96499999999999997</c:v>
                </c:pt>
                <c:pt idx="93">
                  <c:v>0.72399999999999998</c:v>
                </c:pt>
                <c:pt idx="94">
                  <c:v>0.442</c:v>
                </c:pt>
                <c:pt idx="95">
                  <c:v>0.60799999999999998</c:v>
                </c:pt>
                <c:pt idx="96">
                  <c:v>0.97099999999999997</c:v>
                </c:pt>
                <c:pt idx="97">
                  <c:v>0.505</c:v>
                </c:pt>
                <c:pt idx="98">
                  <c:v>0.33500000000000002</c:v>
                </c:pt>
                <c:pt idx="99">
                  <c:v>1.079</c:v>
                </c:pt>
                <c:pt idx="100">
                  <c:v>0.28499999999999998</c:v>
                </c:pt>
                <c:pt idx="101">
                  <c:v>0.90900000000000003</c:v>
                </c:pt>
                <c:pt idx="102">
                  <c:v>0.42299999999999999</c:v>
                </c:pt>
                <c:pt idx="103">
                  <c:v>0.6</c:v>
                </c:pt>
                <c:pt idx="104">
                  <c:v>0.74099999999999999</c:v>
                </c:pt>
                <c:pt idx="105">
                  <c:v>0.877</c:v>
                </c:pt>
                <c:pt idx="106">
                  <c:v>0.81399999999999995</c:v>
                </c:pt>
                <c:pt idx="107">
                  <c:v>0.64300000000000002</c:v>
                </c:pt>
                <c:pt idx="108">
                  <c:v>0.80200000000000005</c:v>
                </c:pt>
                <c:pt idx="109">
                  <c:v>0.74299999999999999</c:v>
                </c:pt>
                <c:pt idx="110">
                  <c:v>0.55100000000000005</c:v>
                </c:pt>
                <c:pt idx="111">
                  <c:v>1.381</c:v>
                </c:pt>
                <c:pt idx="112">
                  <c:v>0.60799999999999998</c:v>
                </c:pt>
                <c:pt idx="113">
                  <c:v>0.38300000000000001</c:v>
                </c:pt>
                <c:pt idx="114">
                  <c:v>0.91</c:v>
                </c:pt>
                <c:pt idx="115">
                  <c:v>1.0089999999999999</c:v>
                </c:pt>
                <c:pt idx="116">
                  <c:v>0.98699999999999999</c:v>
                </c:pt>
                <c:pt idx="117">
                  <c:v>0.29699999999999999</c:v>
                </c:pt>
                <c:pt idx="118">
                  <c:v>0.48899999999999999</c:v>
                </c:pt>
                <c:pt idx="119">
                  <c:v>1.4359999999999999</c:v>
                </c:pt>
                <c:pt idx="120">
                  <c:v>0.60799999999999998</c:v>
                </c:pt>
                <c:pt idx="121">
                  <c:v>1.3819999999999999</c:v>
                </c:pt>
                <c:pt idx="122">
                  <c:v>0.73</c:v>
                </c:pt>
                <c:pt idx="123">
                  <c:v>1.1220000000000001</c:v>
                </c:pt>
                <c:pt idx="124">
                  <c:v>0.52200000000000002</c:v>
                </c:pt>
                <c:pt idx="125">
                  <c:v>0.76800000000000002</c:v>
                </c:pt>
                <c:pt idx="126">
                  <c:v>1.1279999999999999</c:v>
                </c:pt>
                <c:pt idx="127">
                  <c:v>0.95</c:v>
                </c:pt>
                <c:pt idx="128">
                  <c:v>0.91600000000000004</c:v>
                </c:pt>
                <c:pt idx="129">
                  <c:v>1.1579999999999999</c:v>
                </c:pt>
                <c:pt idx="130">
                  <c:v>0.39</c:v>
                </c:pt>
                <c:pt idx="131">
                  <c:v>0.41199999999999998</c:v>
                </c:pt>
                <c:pt idx="132">
                  <c:v>0.60199999999999998</c:v>
                </c:pt>
                <c:pt idx="133">
                  <c:v>0.48899999999999999</c:v>
                </c:pt>
                <c:pt idx="134">
                  <c:v>0.60599999999999998</c:v>
                </c:pt>
                <c:pt idx="135">
                  <c:v>0.76300000000000001</c:v>
                </c:pt>
                <c:pt idx="136">
                  <c:v>0.89600000000000002</c:v>
                </c:pt>
                <c:pt idx="137">
                  <c:v>0.88300000000000001</c:v>
                </c:pt>
                <c:pt idx="138">
                  <c:v>0.745</c:v>
                </c:pt>
                <c:pt idx="139">
                  <c:v>0.60099999999999998</c:v>
                </c:pt>
                <c:pt idx="140">
                  <c:v>0.63400000000000001</c:v>
                </c:pt>
                <c:pt idx="141">
                  <c:v>1.2430000000000001</c:v>
                </c:pt>
                <c:pt idx="142">
                  <c:v>0.751</c:v>
                </c:pt>
                <c:pt idx="143">
                  <c:v>2.2509999999999999</c:v>
                </c:pt>
                <c:pt idx="144">
                  <c:v>0.36299999999999999</c:v>
                </c:pt>
                <c:pt idx="145">
                  <c:v>0.434</c:v>
                </c:pt>
                <c:pt idx="146">
                  <c:v>1.2649999999999999</c:v>
                </c:pt>
                <c:pt idx="147">
                  <c:v>0.438</c:v>
                </c:pt>
                <c:pt idx="148">
                  <c:v>0.97199999999999998</c:v>
                </c:pt>
                <c:pt idx="149">
                  <c:v>0.53300000000000003</c:v>
                </c:pt>
                <c:pt idx="150">
                  <c:v>1.05</c:v>
                </c:pt>
                <c:pt idx="151">
                  <c:v>1.3220000000000001</c:v>
                </c:pt>
                <c:pt idx="152">
                  <c:v>1.079</c:v>
                </c:pt>
                <c:pt idx="153">
                  <c:v>1.1419999999999999</c:v>
                </c:pt>
                <c:pt idx="154">
                  <c:v>0.8</c:v>
                </c:pt>
                <c:pt idx="155">
                  <c:v>0.41799999999999998</c:v>
                </c:pt>
                <c:pt idx="156">
                  <c:v>1.4590000000000001</c:v>
                </c:pt>
                <c:pt idx="157">
                  <c:v>0.91200000000000003</c:v>
                </c:pt>
                <c:pt idx="158">
                  <c:v>0.99399999999999999</c:v>
                </c:pt>
                <c:pt idx="159">
                  <c:v>1.0469999999999999</c:v>
                </c:pt>
                <c:pt idx="160">
                  <c:v>1.9390000000000001</c:v>
                </c:pt>
                <c:pt idx="161">
                  <c:v>1.0089999999999999</c:v>
                </c:pt>
                <c:pt idx="162">
                  <c:v>0.60399999999999998</c:v>
                </c:pt>
                <c:pt idx="163">
                  <c:v>0.70899999999999996</c:v>
                </c:pt>
                <c:pt idx="164">
                  <c:v>1.1279999999999999</c:v>
                </c:pt>
                <c:pt idx="165">
                  <c:v>0.64800000000000002</c:v>
                </c:pt>
                <c:pt idx="166">
                  <c:v>0.746</c:v>
                </c:pt>
                <c:pt idx="167">
                  <c:v>0.26300000000000001</c:v>
                </c:pt>
                <c:pt idx="168">
                  <c:v>0.90500000000000003</c:v>
                </c:pt>
                <c:pt idx="169">
                  <c:v>0.69399999999999995</c:v>
                </c:pt>
                <c:pt idx="170">
                  <c:v>0.97499999999999998</c:v>
                </c:pt>
                <c:pt idx="171">
                  <c:v>1.1240000000000001</c:v>
                </c:pt>
                <c:pt idx="172">
                  <c:v>1.2789999999999999</c:v>
                </c:pt>
                <c:pt idx="173">
                  <c:v>0.77500000000000002</c:v>
                </c:pt>
              </c:numCache>
            </c:numRef>
          </c:yVal>
          <c:smooth val="0"/>
          <c:extLst>
            <c:ext xmlns:c16="http://schemas.microsoft.com/office/drawing/2014/chart" uri="{C3380CC4-5D6E-409C-BE32-E72D297353CC}">
              <c16:uniqueId val="{00000005-661F-48B5-8351-FDB4A2DB92E4}"/>
            </c:ext>
          </c:extLst>
        </c:ser>
        <c:dLbls>
          <c:showLegendKey val="0"/>
          <c:showVal val="0"/>
          <c:showCatName val="0"/>
          <c:showSerName val="0"/>
          <c:showPercent val="0"/>
          <c:showBubbleSize val="0"/>
        </c:dLbls>
        <c:axId val="1815550223"/>
        <c:axId val="1815548143"/>
        <c:extLst>
          <c:ext xmlns:c15="http://schemas.microsoft.com/office/drawing/2012/chart" uri="{02D57815-91ED-43cb-92C2-25804820EDAC}">
            <c15:filteredScatterSeries>
              <c15:ser>
                <c:idx val="3"/>
                <c:order val="0"/>
                <c:tx>
                  <c:strRef>
                    <c:extLst>
                      <c:ext uri="{02D57815-91ED-43cb-92C2-25804820EDAC}">
                        <c15:formulaRef>
                          <c15:sqref>'FPN-WDI_Charts'!$H$15</c15:sqref>
                        </c15:formulaRef>
                      </c:ext>
                    </c:extLst>
                    <c:strCache>
                      <c:ptCount val="1"/>
                      <c:pt idx="0">
                        <c:v>Food expenditures (FoodExp)</c:v>
                      </c:pt>
                    </c:strCache>
                  </c:strRef>
                </c:tx>
                <c:spPr>
                  <a:ln w="28575" cap="rnd">
                    <a:noFill/>
                    <a:round/>
                  </a:ln>
                  <a:effectLst/>
                </c:spPr>
                <c:marker>
                  <c:symbol val="star"/>
                  <c:size val="5"/>
                  <c:spPr>
                    <a:noFill/>
                    <a:ln w="9525">
                      <a:solidFill>
                        <a:schemeClr val="tx1"/>
                      </a:solidFill>
                    </a:ln>
                    <a:effectLst/>
                  </c:spPr>
                </c:marker>
                <c:trendline>
                  <c:spPr>
                    <a:ln w="19050" cap="rnd">
                      <a:solidFill>
                        <a:schemeClr val="tx1"/>
                      </a:solidFill>
                      <a:prstDash val="sysDash"/>
                    </a:ln>
                    <a:effectLst/>
                  </c:spPr>
                  <c:trendlineType val="log"/>
                  <c:dispRSqr val="0"/>
                  <c:dispEq val="0"/>
                </c:trendline>
                <c:xVal>
                  <c:numRef>
                    <c:extLst>
                      <c:ex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c:ext uri="{02D57815-91ED-43cb-92C2-25804820EDAC}">
                        <c15:formulaRef>
                          <c15:sqref>'FPN-WDI_Charts'!$H$17:$H$190</c15:sqref>
                        </c15:formulaRef>
                      </c:ext>
                    </c:extLst>
                    <c:numCache>
                      <c:formatCode>0.000</c:formatCode>
                      <c:ptCount val="174"/>
                      <c:pt idx="0">
                        <c:v>9.2948717948717938</c:v>
                      </c:pt>
                      <c:pt idx="1">
                        <c:v>6.2338709677419359</c:v>
                      </c:pt>
                      <c:pt idx="2">
                        <c:v>4.4539682539682541</c:v>
                      </c:pt>
                      <c:pt idx="3">
                        <c:v>6.443349753694581</c:v>
                      </c:pt>
                      <c:pt idx="4">
                        <c:v>5.362068965517242</c:v>
                      </c:pt>
                      <c:pt idx="5">
                        <c:v>8.4675324675324681</c:v>
                      </c:pt>
                      <c:pt idx="6">
                        <c:v>11.511363636363637</c:v>
                      </c:pt>
                      <c:pt idx="7">
                        <c:v>4.7280334728033466</c:v>
                      </c:pt>
                      <c:pt idx="8">
                        <c:v>6.822222222222222</c:v>
                      </c:pt>
                      <c:pt idx="9">
                        <c:v>7.0612244897959178</c:v>
                      </c:pt>
                      <c:pt idx="10">
                        <c:v>8.1340206185567006</c:v>
                      </c:pt>
                      <c:pt idx="11">
                        <c:v>6.2071005917159754</c:v>
                      </c:pt>
                      <c:pt idx="12">
                        <c:v>6.8869565217391306</c:v>
                      </c:pt>
                      <c:pt idx="13">
                        <c:v>4.4413793103448276</c:v>
                      </c:pt>
                      <c:pt idx="14">
                        <c:v>4.1100917431192663</c:v>
                      </c:pt>
                      <c:pt idx="15">
                        <c:v>8.4210526315789469</c:v>
                      </c:pt>
                      <c:pt idx="16">
                        <c:v>8.21875</c:v>
                      </c:pt>
                      <c:pt idx="17">
                        <c:v>2.4511930585683293</c:v>
                      </c:pt>
                      <c:pt idx="18">
                        <c:v>2.0632911392405062</c:v>
                      </c:pt>
                      <c:pt idx="19">
                        <c:v>10.567307692307693</c:v>
                      </c:pt>
                      <c:pt idx="20">
                        <c:v>5.8166666666666664</c:v>
                      </c:pt>
                      <c:pt idx="21">
                        <c:v>5.6899224806201545</c:v>
                      </c:pt>
                      <c:pt idx="22">
                        <c:v>3.3155555555555556</c:v>
                      </c:pt>
                      <c:pt idx="23">
                        <c:v>7.9425287356321839</c:v>
                      </c:pt>
                      <c:pt idx="24">
                        <c:v>13.289473684210527</c:v>
                      </c:pt>
                      <c:pt idx="25">
                        <c:v>4.4397905759162306</c:v>
                      </c:pt>
                      <c:pt idx="26">
                        <c:v>9.0346820809248563</c:v>
                      </c:pt>
                      <c:pt idx="27">
                        <c:v>5.3286713286713292</c:v>
                      </c:pt>
                      <c:pt idx="28">
                        <c:v>6.5454545454545459</c:v>
                      </c:pt>
                      <c:pt idx="29">
                        <c:v>1.5900277008310248</c:v>
                      </c:pt>
                      <c:pt idx="30">
                        <c:v>0.87623762376237613</c:v>
                      </c:pt>
                      <c:pt idx="31">
                        <c:v>4.4604316546762588</c:v>
                      </c:pt>
                      <c:pt idx="32">
                        <c:v>3.87890625</c:v>
                      </c:pt>
                      <c:pt idx="33">
                        <c:v>2.3220779220779222</c:v>
                      </c:pt>
                      <c:pt idx="34">
                        <c:v>6.3490566037735858</c:v>
                      </c:pt>
                      <c:pt idx="35">
                        <c:v>6.2571428571428571</c:v>
                      </c:pt>
                      <c:pt idx="36">
                        <c:v>1.2405832320777643</c:v>
                      </c:pt>
                      <c:pt idx="37">
                        <c:v>1.9424657534246574</c:v>
                      </c:pt>
                      <c:pt idx="38">
                        <c:v>6.1923076923076925</c:v>
                      </c:pt>
                      <c:pt idx="39">
                        <c:v>2.7532467532467533</c:v>
                      </c:pt>
                      <c:pt idx="40">
                        <c:v>4.4439461883408073</c:v>
                      </c:pt>
                      <c:pt idx="41">
                        <c:v>3.7070707070707072</c:v>
                      </c:pt>
                      <c:pt idx="42">
                        <c:v>1.5555555555555558</c:v>
                      </c:pt>
                      <c:pt idx="43">
                        <c:v>2.1982182628062361</c:v>
                      </c:pt>
                      <c:pt idx="44">
                        <c:v>6.1582278481012658</c:v>
                      </c:pt>
                      <c:pt idx="45">
                        <c:v>3.1589147286821704</c:v>
                      </c:pt>
                      <c:pt idx="46">
                        <c:v>8.6103896103896105</c:v>
                      </c:pt>
                      <c:pt idx="47">
                        <c:v>5.2155963302752291</c:v>
                      </c:pt>
                      <c:pt idx="48">
                        <c:v>6.0736842105263156</c:v>
                      </c:pt>
                      <c:pt idx="49">
                        <c:v>7.6034482758620685</c:v>
                      </c:pt>
                      <c:pt idx="50">
                        <c:v>6.8181818181818183</c:v>
                      </c:pt>
                      <c:pt idx="51">
                        <c:v>2.3968871595330739</c:v>
                      </c:pt>
                      <c:pt idx="52">
                        <c:v>4.5924528301886793</c:v>
                      </c:pt>
                      <c:pt idx="53">
                        <c:v>7.7697368421052637</c:v>
                      </c:pt>
                      <c:pt idx="54">
                        <c:v>4.2929936305732488</c:v>
                      </c:pt>
                      <c:pt idx="55">
                        <c:v>12.048780487804878</c:v>
                      </c:pt>
                      <c:pt idx="56">
                        <c:v>5.3874538745387452</c:v>
                      </c:pt>
                      <c:pt idx="57">
                        <c:v>9.6</c:v>
                      </c:pt>
                      <c:pt idx="58">
                        <c:v>8.36</c:v>
                      </c:pt>
                      <c:pt idx="59">
                        <c:v>6.0849673202614385</c:v>
                      </c:pt>
                      <c:pt idx="60">
                        <c:v>1.4192913385826771</c:v>
                      </c:pt>
                      <c:pt idx="61">
                        <c:v>7.7181818181818178</c:v>
                      </c:pt>
                      <c:pt idx="62">
                        <c:v>7.1794871794871797</c:v>
                      </c:pt>
                      <c:pt idx="63">
                        <c:v>7.875</c:v>
                      </c:pt>
                      <c:pt idx="64">
                        <c:v>4.3454545454545457</c:v>
                      </c:pt>
                      <c:pt idx="65">
                        <c:v>2.5205128205128204</c:v>
                      </c:pt>
                      <c:pt idx="66">
                        <c:v>7.2777777777777786</c:v>
                      </c:pt>
                      <c:pt idx="67">
                        <c:v>1.6447105788423153</c:v>
                      </c:pt>
                      <c:pt idx="68">
                        <c:v>8.8421052631578956</c:v>
                      </c:pt>
                      <c:pt idx="69">
                        <c:v>8.0484848484848488</c:v>
                      </c:pt>
                      <c:pt idx="70">
                        <c:v>3.6747967479674797</c:v>
                      </c:pt>
                      <c:pt idx="71">
                        <c:v>3.5440613026819925</c:v>
                      </c:pt>
                      <c:pt idx="72">
                        <c:v>3.9297297297297296</c:v>
                      </c:pt>
                      <c:pt idx="73">
                        <c:v>2.664233576642336</c:v>
                      </c:pt>
                      <c:pt idx="74">
                        <c:v>3.5153374233128831</c:v>
                      </c:pt>
                      <c:pt idx="75">
                        <c:v>11.35</c:v>
                      </c:pt>
                      <c:pt idx="76">
                        <c:v>6.6769230769230763</c:v>
                      </c:pt>
                      <c:pt idx="77">
                        <c:v>9</c:v>
                      </c:pt>
                      <c:pt idx="78">
                        <c:v>2.8795620437956204</c:v>
                      </c:pt>
                      <c:pt idx="79">
                        <c:v>4.8851674641148319</c:v>
                      </c:pt>
                      <c:pt idx="80">
                        <c:v>3.9954128440366974</c:v>
                      </c:pt>
                      <c:pt idx="81">
                        <c:v>4.66</c:v>
                      </c:pt>
                      <c:pt idx="82">
                        <c:v>4.8965517241379306</c:v>
                      </c:pt>
                      <c:pt idx="83">
                        <c:v>8.112903225806452</c:v>
                      </c:pt>
                      <c:pt idx="84">
                        <c:v>8.9142857142857128</c:v>
                      </c:pt>
                      <c:pt idx="85">
                        <c:v>6.5064102564102555</c:v>
                      </c:pt>
                      <c:pt idx="86">
                        <c:v>8.6239067055393583</c:v>
                      </c:pt>
                      <c:pt idx="87">
                        <c:v>4.6594202898550723</c:v>
                      </c:pt>
                      <c:pt idx="88">
                        <c:v>8.4805194805194812</c:v>
                      </c:pt>
                      <c:pt idx="89">
                        <c:v>3.6009389671361505</c:v>
                      </c:pt>
                      <c:pt idx="90">
                        <c:v>5.1860465116279073</c:v>
                      </c:pt>
                      <c:pt idx="91">
                        <c:v>6.3148148148148158</c:v>
                      </c:pt>
                      <c:pt idx="92">
                        <c:v>4.3863636363636358</c:v>
                      </c:pt>
                      <c:pt idx="93">
                        <c:v>4.2339181286549703</c:v>
                      </c:pt>
                      <c:pt idx="94">
                        <c:v>7.3666666666666671</c:v>
                      </c:pt>
                      <c:pt idx="95">
                        <c:v>2.5762711864406782</c:v>
                      </c:pt>
                      <c:pt idx="96">
                        <c:v>0.76216640502354782</c:v>
                      </c:pt>
                      <c:pt idx="97">
                        <c:v>11.477272727272728</c:v>
                      </c:pt>
                      <c:pt idx="98">
                        <c:v>8.375</c:v>
                      </c:pt>
                      <c:pt idx="99">
                        <c:v>1.8350340136054422</c:v>
                      </c:pt>
                      <c:pt idx="100">
                        <c:v>1.3013698630136985</c:v>
                      </c:pt>
                      <c:pt idx="101">
                        <c:v>8.7403846153846168</c:v>
                      </c:pt>
                      <c:pt idx="102">
                        <c:v>2.9172413793103451</c:v>
                      </c:pt>
                      <c:pt idx="103">
                        <c:v>2.5751072961373387</c:v>
                      </c:pt>
                      <c:pt idx="104">
                        <c:v>6.7981651376146788</c:v>
                      </c:pt>
                      <c:pt idx="105">
                        <c:v>3.3346007604562735</c:v>
                      </c:pt>
                      <c:pt idx="106">
                        <c:v>10.435897435897434</c:v>
                      </c:pt>
                      <c:pt idx="107">
                        <c:v>7.8414634146341466</c:v>
                      </c:pt>
                      <c:pt idx="108">
                        <c:v>6.9137931034482758</c:v>
                      </c:pt>
                      <c:pt idx="109">
                        <c:v>4.6437499999999998</c:v>
                      </c:pt>
                      <c:pt idx="110">
                        <c:v>11.02</c:v>
                      </c:pt>
                      <c:pt idx="111">
                        <c:v>6.2207207207207205</c:v>
                      </c:pt>
                      <c:pt idx="112">
                        <c:v>4.2222222222222223</c:v>
                      </c:pt>
                      <c:pt idx="113">
                        <c:v>1.569672131147541</c:v>
                      </c:pt>
                      <c:pt idx="114">
                        <c:v>3.5826771653543306</c:v>
                      </c:pt>
                      <c:pt idx="115">
                        <c:v>3.3190789473684208</c:v>
                      </c:pt>
                      <c:pt idx="116">
                        <c:v>3.9011857707509883</c:v>
                      </c:pt>
                      <c:pt idx="117">
                        <c:v>6.9069767441860463</c:v>
                      </c:pt>
                      <c:pt idx="118">
                        <c:v>8.4310344827586192</c:v>
                      </c:pt>
                      <c:pt idx="119">
                        <c:v>3.4109263657957243</c:v>
                      </c:pt>
                      <c:pt idx="120">
                        <c:v>0.70126874279123408</c:v>
                      </c:pt>
                      <c:pt idx="121">
                        <c:v>5.9059829059829054</c:v>
                      </c:pt>
                      <c:pt idx="122">
                        <c:v>7.6041666666666661</c:v>
                      </c:pt>
                      <c:pt idx="123">
                        <c:v>7.4800000000000013</c:v>
                      </c:pt>
                      <c:pt idx="124">
                        <c:v>7.2500000000000009</c:v>
                      </c:pt>
                      <c:pt idx="125">
                        <c:v>3.6746411483253589</c:v>
                      </c:pt>
                      <c:pt idx="126">
                        <c:v>8.1739130434782599</c:v>
                      </c:pt>
                      <c:pt idx="127">
                        <c:v>5.8641975308641969</c:v>
                      </c:pt>
                      <c:pt idx="128">
                        <c:v>4.42512077294686</c:v>
                      </c:pt>
                      <c:pt idx="129">
                        <c:v>6.5795454545454541</c:v>
                      </c:pt>
                      <c:pt idx="130">
                        <c:v>7.6470588235294121</c:v>
                      </c:pt>
                      <c:pt idx="131">
                        <c:v>8.9565217391304337</c:v>
                      </c:pt>
                      <c:pt idx="132">
                        <c:v>5.101694915254237</c:v>
                      </c:pt>
                      <c:pt idx="133">
                        <c:v>10.630434782608695</c:v>
                      </c:pt>
                      <c:pt idx="134">
                        <c:v>9.1818181818181817</c:v>
                      </c:pt>
                      <c:pt idx="135">
                        <c:v>1.44234404536862</c:v>
                      </c:pt>
                      <c:pt idx="136">
                        <c:v>4.6910994764397902</c:v>
                      </c:pt>
                      <c:pt idx="137">
                        <c:v>10.511904761904761</c:v>
                      </c:pt>
                      <c:pt idx="138">
                        <c:v>3.2391304347826084</c:v>
                      </c:pt>
                      <c:pt idx="139">
                        <c:v>6.677777777777778</c:v>
                      </c:pt>
                      <c:pt idx="140">
                        <c:v>4.953125</c:v>
                      </c:pt>
                      <c:pt idx="141">
                        <c:v>2.1468048359240073</c:v>
                      </c:pt>
                      <c:pt idx="142">
                        <c:v>5.0743243243243246</c:v>
                      </c:pt>
                      <c:pt idx="143">
                        <c:v>5.3595238095238091</c:v>
                      </c:pt>
                      <c:pt idx="144">
                        <c:v>6.9807692307692308</c:v>
                      </c:pt>
                      <c:pt idx="145">
                        <c:v>7.1147540983606561</c:v>
                      </c:pt>
                      <c:pt idx="146">
                        <c:v>4.3174061433447095</c:v>
                      </c:pt>
                      <c:pt idx="147">
                        <c:v>7.3000000000000007</c:v>
                      </c:pt>
                      <c:pt idx="148">
                        <c:v>5.5227272727272725</c:v>
                      </c:pt>
                      <c:pt idx="149">
                        <c:v>6.5</c:v>
                      </c:pt>
                      <c:pt idx="150">
                        <c:v>1.7766497461928936</c:v>
                      </c:pt>
                      <c:pt idx="151">
                        <c:v>5.2669322709163353</c:v>
                      </c:pt>
                      <c:pt idx="152">
                        <c:v>4.4586776859504136</c:v>
                      </c:pt>
                      <c:pt idx="153">
                        <c:v>8.2158273381294951</c:v>
                      </c:pt>
                      <c:pt idx="154">
                        <c:v>7.4074074074074083</c:v>
                      </c:pt>
                      <c:pt idx="155">
                        <c:v>7.6</c:v>
                      </c:pt>
                      <c:pt idx="156">
                        <c:v>9.3525641025641022</c:v>
                      </c:pt>
                      <c:pt idx="157">
                        <c:v>2.5193370165745859</c:v>
                      </c:pt>
                      <c:pt idx="158">
                        <c:v>2.6577540106951871</c:v>
                      </c:pt>
                      <c:pt idx="159">
                        <c:v>6.0520231213872835</c:v>
                      </c:pt>
                      <c:pt idx="160">
                        <c:v>1.3465277777777778</c:v>
                      </c:pt>
                      <c:pt idx="161">
                        <c:v>7.8217054263565879</c:v>
                      </c:pt>
                      <c:pt idx="162">
                        <c:v>5.4414414414414409</c:v>
                      </c:pt>
                      <c:pt idx="163">
                        <c:v>7.3854166666666661</c:v>
                      </c:pt>
                      <c:pt idx="164">
                        <c:v>3.5583596214511037</c:v>
                      </c:pt>
                      <c:pt idx="165">
                        <c:v>1.5211267605633805</c:v>
                      </c:pt>
                      <c:pt idx="166">
                        <c:v>7.3861386138613856</c:v>
                      </c:pt>
                      <c:pt idx="167">
                        <c:v>5.3673469387755102</c:v>
                      </c:pt>
                      <c:pt idx="168">
                        <c:v>7.0155038759689923</c:v>
                      </c:pt>
                      <c:pt idx="169">
                        <c:v>7.3829787234042552</c:v>
                      </c:pt>
                      <c:pt idx="170">
                        <c:v>3.4090909090909092</c:v>
                      </c:pt>
                      <c:pt idx="171">
                        <c:v>3.9577464788732404</c:v>
                      </c:pt>
                      <c:pt idx="172">
                        <c:v>1.6940397350993377</c:v>
                      </c:pt>
                      <c:pt idx="173">
                        <c:v>2.259475218658892</c:v>
                      </c:pt>
                    </c:numCache>
                  </c:numRef>
                </c:yVal>
                <c:smooth val="0"/>
                <c:extLst>
                  <c:ext xmlns:c16="http://schemas.microsoft.com/office/drawing/2014/chart" uri="{C3380CC4-5D6E-409C-BE32-E72D297353CC}">
                    <c16:uniqueId val="{00000007-661F-48B5-8351-FDB4A2DB92E4}"/>
                  </c:ext>
                </c:extLst>
              </c15:ser>
            </c15:filteredScatterSeries>
            <c15:filteredScatterSeries>
              <c15:ser>
                <c:idx val="4"/>
                <c:order val="1"/>
                <c:tx>
                  <c:strRef>
                    <c:extLst xmlns:c15="http://schemas.microsoft.com/office/drawing/2012/chart">
                      <c:ext xmlns:c15="http://schemas.microsoft.com/office/drawing/2012/chart" uri="{02D57815-91ED-43cb-92C2-25804820EDAC}">
                        <c15:formulaRef>
                          <c15:sqref>'FPN-WDI_Charts'!$I$15</c15:sqref>
                        </c15:formulaRef>
                      </c:ext>
                    </c:extLst>
                    <c:strCache>
                      <c:ptCount val="1"/>
                      <c:pt idx="0">
                        <c:v>Prevalence of moderate or severe food insecurity in the population (%) [SN.ITK.MSFI.ZS]</c:v>
                      </c:pt>
                    </c:strCache>
                  </c:strRef>
                </c:tx>
                <c:spPr>
                  <a:ln w="28575" cap="rnd">
                    <a:noFill/>
                    <a:round/>
                  </a:ln>
                  <a:effectLst/>
                </c:spPr>
                <c:marker>
                  <c:symbol val="circle"/>
                  <c:size val="5"/>
                  <c:spPr>
                    <a:solidFill>
                      <a:schemeClr val="accent5"/>
                    </a:solidFill>
                    <a:ln w="9525">
                      <a:solidFill>
                        <a:schemeClr val="accent5"/>
                      </a:solidFill>
                    </a:ln>
                    <a:effectLst/>
                  </c:spPr>
                </c:marker>
                <c:xVal>
                  <c:numRef>
                    <c:extLst xmlns:c15="http://schemas.microsoft.com/office/drawing/2012/chart">
                      <c:ext xmlns:c15="http://schemas.microsoft.com/office/drawing/2012/char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xmlns:c15="http://schemas.microsoft.com/office/drawing/2012/chart">
                      <c:ext xmlns:c15="http://schemas.microsoft.com/office/drawing/2012/chart" uri="{02D57815-91ED-43cb-92C2-25804820EDAC}">
                        <c15:formulaRef>
                          <c15:sqref>'FPN-WDI_Charts'!$I$17:$I$190</c15:sqref>
                        </c15:formulaRef>
                      </c:ext>
                    </c:extLst>
                    <c:numCache>
                      <c:formatCode>General</c:formatCode>
                      <c:ptCount val="174"/>
                      <c:pt idx="0">
                        <c:v>38.6</c:v>
                      </c:pt>
                      <c:pt idx="1">
                        <c:v>19.7</c:v>
                      </c:pt>
                      <c:pt idx="5">
                        <c:v>32.299999999999997</c:v>
                      </c:pt>
                      <c:pt idx="6">
                        <c:v>17.100000000000001</c:v>
                      </c:pt>
                      <c:pt idx="8">
                        <c:v>12.7</c:v>
                      </c:pt>
                      <c:pt idx="9">
                        <c:v>4.4000000000000004</c:v>
                      </c:pt>
                      <c:pt idx="10">
                        <c:v>8.6</c:v>
                      </c:pt>
                      <c:pt idx="13">
                        <c:v>31.5</c:v>
                      </c:pt>
                      <c:pt idx="18">
                        <c:v>66.3</c:v>
                      </c:pt>
                      <c:pt idx="23">
                        <c:v>8.6999999999999993</c:v>
                      </c:pt>
                      <c:pt idx="24">
                        <c:v>53.4</c:v>
                      </c:pt>
                      <c:pt idx="25">
                        <c:v>21.8</c:v>
                      </c:pt>
                      <c:pt idx="28">
                        <c:v>12</c:v>
                      </c:pt>
                      <c:pt idx="29">
                        <c:v>42.9</c:v>
                      </c:pt>
                      <c:pt idx="31">
                        <c:v>37.700000000000003</c:v>
                      </c:pt>
                      <c:pt idx="32">
                        <c:v>44.9</c:v>
                      </c:pt>
                      <c:pt idx="33">
                        <c:v>58</c:v>
                      </c:pt>
                      <c:pt idx="34">
                        <c:v>5</c:v>
                      </c:pt>
                      <c:pt idx="38">
                        <c:v>13.7</c:v>
                      </c:pt>
                      <c:pt idx="43">
                        <c:v>87.9</c:v>
                      </c:pt>
                      <c:pt idx="44">
                        <c:v>13.7</c:v>
                      </c:pt>
                      <c:pt idx="45">
                        <c:v>37</c:v>
                      </c:pt>
                      <c:pt idx="46">
                        <c:v>7.8</c:v>
                      </c:pt>
                      <c:pt idx="49">
                        <c:v>3.9</c:v>
                      </c:pt>
                      <c:pt idx="50">
                        <c:v>5.4</c:v>
                      </c:pt>
                      <c:pt idx="54">
                        <c:v>26.2</c:v>
                      </c:pt>
                      <c:pt idx="55">
                        <c:v>33.1</c:v>
                      </c:pt>
                      <c:pt idx="56">
                        <c:v>41.6</c:v>
                      </c:pt>
                      <c:pt idx="58">
                        <c:v>8.1999999999999993</c:v>
                      </c:pt>
                      <c:pt idx="60">
                        <c:v>59.4</c:v>
                      </c:pt>
                      <c:pt idx="62">
                        <c:v>8.3000000000000007</c:v>
                      </c:pt>
                      <c:pt idx="63">
                        <c:v>6.3</c:v>
                      </c:pt>
                      <c:pt idx="65">
                        <c:v>52.7</c:v>
                      </c:pt>
                      <c:pt idx="66">
                        <c:v>3.6</c:v>
                      </c:pt>
                      <c:pt idx="67">
                        <c:v>43.8</c:v>
                      </c:pt>
                      <c:pt idx="68">
                        <c:v>16.600000000000001</c:v>
                      </c:pt>
                      <c:pt idx="69">
                        <c:v>23.6</c:v>
                      </c:pt>
                      <c:pt idx="70">
                        <c:v>74.099999999999994</c:v>
                      </c:pt>
                      <c:pt idx="71">
                        <c:v>61.7</c:v>
                      </c:pt>
                      <c:pt idx="74">
                        <c:v>41.1</c:v>
                      </c:pt>
                      <c:pt idx="76">
                        <c:v>8.8000000000000007</c:v>
                      </c:pt>
                      <c:pt idx="77">
                        <c:v>6.8</c:v>
                      </c:pt>
                      <c:pt idx="79">
                        <c:v>7.6</c:v>
                      </c:pt>
                      <c:pt idx="80">
                        <c:v>42.4</c:v>
                      </c:pt>
                      <c:pt idx="82">
                        <c:v>6.6</c:v>
                      </c:pt>
                      <c:pt idx="83">
                        <c:v>12.3</c:v>
                      </c:pt>
                      <c:pt idx="84">
                        <c:v>7.5</c:v>
                      </c:pt>
                      <c:pt idx="85">
                        <c:v>46.9</c:v>
                      </c:pt>
                      <c:pt idx="86">
                        <c:v>3.2</c:v>
                      </c:pt>
                      <c:pt idx="87">
                        <c:v>32.4</c:v>
                      </c:pt>
                      <c:pt idx="88">
                        <c:v>2.1</c:v>
                      </c:pt>
                      <c:pt idx="89">
                        <c:v>60.9</c:v>
                      </c:pt>
                      <c:pt idx="90">
                        <c:v>5.4</c:v>
                      </c:pt>
                      <c:pt idx="91">
                        <c:v>12.3</c:v>
                      </c:pt>
                      <c:pt idx="92">
                        <c:v>6.3</c:v>
                      </c:pt>
                      <c:pt idx="94">
                        <c:v>9.4</c:v>
                      </c:pt>
                      <c:pt idx="96">
                        <c:v>81</c:v>
                      </c:pt>
                      <c:pt idx="97">
                        <c:v>12.3</c:v>
                      </c:pt>
                      <c:pt idx="98">
                        <c:v>3.3</c:v>
                      </c:pt>
                      <c:pt idx="100">
                        <c:v>80.3</c:v>
                      </c:pt>
                      <c:pt idx="101">
                        <c:v>15.1</c:v>
                      </c:pt>
                      <c:pt idx="104">
                        <c:v>5.0999999999999996</c:v>
                      </c:pt>
                      <c:pt idx="105">
                        <c:v>32.299999999999997</c:v>
                      </c:pt>
                      <c:pt idx="106">
                        <c:v>18.5</c:v>
                      </c:pt>
                      <c:pt idx="107">
                        <c:v>23</c:v>
                      </c:pt>
                      <c:pt idx="108">
                        <c:v>24.6</c:v>
                      </c:pt>
                      <c:pt idx="109">
                        <c:v>27.1</c:v>
                      </c:pt>
                      <c:pt idx="110">
                        <c:v>12</c:v>
                      </c:pt>
                      <c:pt idx="112">
                        <c:v>26.1</c:v>
                      </c:pt>
                      <c:pt idx="113">
                        <c:v>68.400000000000006</c:v>
                      </c:pt>
                      <c:pt idx="115">
                        <c:v>55.3</c:v>
                      </c:pt>
                      <c:pt idx="116">
                        <c:v>31.6</c:v>
                      </c:pt>
                      <c:pt idx="117">
                        <c:v>5.0999999999999996</c:v>
                      </c:pt>
                      <c:pt idx="118">
                        <c:v>13.3</c:v>
                      </c:pt>
                      <c:pt idx="120">
                        <c:v>50</c:v>
                      </c:pt>
                      <c:pt idx="121">
                        <c:v>42.8</c:v>
                      </c:pt>
                      <c:pt idx="122">
                        <c:v>14.3</c:v>
                      </c:pt>
                      <c:pt idx="123">
                        <c:v>4.8</c:v>
                      </c:pt>
                      <c:pt idx="125">
                        <c:v>12.8</c:v>
                      </c:pt>
                      <c:pt idx="127">
                        <c:v>15.6</c:v>
                      </c:pt>
                      <c:pt idx="128">
                        <c:v>42.9</c:v>
                      </c:pt>
                      <c:pt idx="130">
                        <c:v>5.3</c:v>
                      </c:pt>
                      <c:pt idx="131">
                        <c:v>11.6</c:v>
                      </c:pt>
                      <c:pt idx="133">
                        <c:v>14.7</c:v>
                      </c:pt>
                      <c:pt idx="134">
                        <c:v>7.9</c:v>
                      </c:pt>
                      <c:pt idx="138">
                        <c:v>35.799999999999997</c:v>
                      </c:pt>
                      <c:pt idx="139">
                        <c:v>12.5</c:v>
                      </c:pt>
                      <c:pt idx="140">
                        <c:v>14.3</c:v>
                      </c:pt>
                      <c:pt idx="141">
                        <c:v>83</c:v>
                      </c:pt>
                      <c:pt idx="142">
                        <c:v>4.0999999999999996</c:v>
                      </c:pt>
                      <c:pt idx="144">
                        <c:v>5</c:v>
                      </c:pt>
                      <c:pt idx="145">
                        <c:v>11.2</c:v>
                      </c:pt>
                      <c:pt idx="147">
                        <c:v>7.5</c:v>
                      </c:pt>
                      <c:pt idx="148">
                        <c:v>6.5</c:v>
                      </c:pt>
                      <c:pt idx="149">
                        <c:v>21.1</c:v>
                      </c:pt>
                      <c:pt idx="150">
                        <c:v>22.2</c:v>
                      </c:pt>
                      <c:pt idx="151">
                        <c:v>33.299999999999997</c:v>
                      </c:pt>
                      <c:pt idx="152">
                        <c:v>46.4</c:v>
                      </c:pt>
                      <c:pt idx="154">
                        <c:v>5.4</c:v>
                      </c:pt>
                      <c:pt idx="155">
                        <c:v>3.1</c:v>
                      </c:pt>
                      <c:pt idx="158">
                        <c:v>56.6</c:v>
                      </c:pt>
                      <c:pt idx="159">
                        <c:v>24.8</c:v>
                      </c:pt>
                      <c:pt idx="160">
                        <c:v>61.8</c:v>
                      </c:pt>
                      <c:pt idx="162">
                        <c:v>20</c:v>
                      </c:pt>
                      <c:pt idx="165">
                        <c:v>74.8</c:v>
                      </c:pt>
                      <c:pt idx="167">
                        <c:v>5.6</c:v>
                      </c:pt>
                      <c:pt idx="168">
                        <c:v>8.9</c:v>
                      </c:pt>
                      <c:pt idx="169">
                        <c:v>25.1</c:v>
                      </c:pt>
                      <c:pt idx="170">
                        <c:v>6.2</c:v>
                      </c:pt>
                      <c:pt idx="171">
                        <c:v>26.3</c:v>
                      </c:pt>
                      <c:pt idx="172">
                        <c:v>52</c:v>
                      </c:pt>
                      <c:pt idx="173">
                        <c:v>67</c:v>
                      </c:pt>
                    </c:numCache>
                  </c:numRef>
                </c:yVal>
                <c:smooth val="0"/>
                <c:extLst xmlns:c15="http://schemas.microsoft.com/office/drawing/2012/chart">
                  <c:ext xmlns:c16="http://schemas.microsoft.com/office/drawing/2014/chart" uri="{C3380CC4-5D6E-409C-BE32-E72D297353CC}">
                    <c16:uniqueId val="{00000008-661F-48B5-8351-FDB4A2DB92E4}"/>
                  </c:ext>
                </c:extLst>
              </c15:ser>
            </c15:filteredScatterSeries>
          </c:ext>
        </c:extLst>
      </c:scatterChart>
      <c:valAx>
        <c:axId val="1815550223"/>
        <c:scaling>
          <c:logBase val="10"/>
          <c:orientation val="minMax"/>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GNI per capita at PPP prices in</a:t>
                </a:r>
                <a:r>
                  <a:rPr lang="en-US" baseline="0"/>
                  <a:t> </a:t>
                </a:r>
                <a:r>
                  <a:rPr lang="en-US"/>
                  <a:t>2017 dollars (log scale)</a:t>
                </a:r>
              </a:p>
            </c:rich>
          </c:tx>
          <c:layout>
            <c:manualLayout>
              <c:xMode val="edge"/>
              <c:yMode val="edge"/>
              <c:x val="0.21512295112966787"/>
              <c:y val="0.943377904687935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cross"/>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48143"/>
        <c:crosses val="autoZero"/>
        <c:crossBetween val="midCat"/>
        <c:minorUnit val="100"/>
      </c:valAx>
      <c:valAx>
        <c:axId val="1815548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Cost per</a:t>
                </a:r>
                <a:r>
                  <a:rPr lang="en-US" baseline="0" dirty="0"/>
                  <a:t> day at PPP prices in 2017 </a:t>
                </a:r>
                <a:endParaRPr lang="en-US" dirty="0"/>
              </a:p>
            </c:rich>
          </c:tx>
          <c:layout>
            <c:manualLayout>
              <c:xMode val="edge"/>
              <c:yMode val="edge"/>
              <c:x val="8.9304398909790458E-3"/>
              <c:y val="0.2306180698919015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50223"/>
        <c:crosses val="autoZero"/>
        <c:crossBetween val="midCat"/>
        <c:majorUnit val="1"/>
      </c:valAx>
      <c:spPr>
        <a:noFill/>
        <a:ln>
          <a:noFill/>
        </a:ln>
        <a:effectLst/>
      </c:spPr>
    </c:plotArea>
    <c:legend>
      <c:legendPos val="r"/>
      <c:legendEntry>
        <c:idx val="3"/>
        <c:delete val="1"/>
      </c:legendEntry>
      <c:legendEntry>
        <c:idx val="4"/>
        <c:delete val="1"/>
      </c:legendEntry>
      <c:legendEntry>
        <c:idx val="5"/>
        <c:delete val="1"/>
      </c:legendEntry>
      <c:layout>
        <c:manualLayout>
          <c:xMode val="edge"/>
          <c:yMode val="edge"/>
          <c:x val="0.79117232824283135"/>
          <c:y val="0.42517361317789393"/>
          <c:w val="0.1998619336848024"/>
          <c:h val="0.4288053582504898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solidFill>
                  <a:srgbClr val="595959"/>
                </a:solidFill>
                <a:latin typeface="Arial" panose="020B0604020202020204" pitchFamily="34" charset="0"/>
                <a:cs typeface="Arial" panose="020B0604020202020204" pitchFamily="34" charset="0"/>
              </a:rPr>
              <a:t>Least-cost healthy diets</a:t>
            </a:r>
            <a:r>
              <a:rPr lang="en-US" sz="2000" b="1" baseline="0" dirty="0">
                <a:solidFill>
                  <a:srgbClr val="595959"/>
                </a:solidFill>
                <a:latin typeface="Arial" panose="020B0604020202020204" pitchFamily="34" charset="0"/>
                <a:cs typeface="Arial" panose="020B0604020202020204" pitchFamily="34" charset="0"/>
              </a:rPr>
              <a:t> and actual food expenditure in 2017</a:t>
            </a:r>
            <a:endParaRPr lang="en-US" sz="2000" b="1" dirty="0">
              <a:solidFill>
                <a:srgbClr val="595959"/>
              </a:solidFill>
              <a:latin typeface="Arial" panose="020B0604020202020204" pitchFamily="34" charset="0"/>
              <a:cs typeface="Arial" panose="020B0604020202020204" pitchFamily="34" charset="0"/>
            </a:endParaRPr>
          </a:p>
        </c:rich>
      </c:tx>
      <c:layout>
        <c:manualLayout>
          <c:xMode val="edge"/>
          <c:yMode val="edge"/>
          <c:x val="6.5212885853245292E-2"/>
          <c:y val="0"/>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720632543410454E-2"/>
          <c:y val="9.6682948696212967E-2"/>
          <c:w val="0.68767362292969869"/>
          <c:h val="0.77507133565050179"/>
        </c:manualLayout>
      </c:layout>
      <c:scatterChart>
        <c:scatterStyle val="lineMarker"/>
        <c:varyColors val="0"/>
        <c:ser>
          <c:idx val="3"/>
          <c:order val="0"/>
          <c:tx>
            <c:strRef>
              <c:f>'FPN-WDI_Charts'!$H$15</c:f>
              <c:strCache>
                <c:ptCount val="1"/>
                <c:pt idx="0">
                  <c:v>Food expenditures (FoodExp)</c:v>
                </c:pt>
              </c:strCache>
            </c:strRef>
          </c:tx>
          <c:spPr>
            <a:ln w="28575" cap="rnd">
              <a:noFill/>
              <a:round/>
            </a:ln>
            <a:effectLst/>
          </c:spPr>
          <c:marker>
            <c:symbol val="star"/>
            <c:size val="5"/>
            <c:spPr>
              <a:noFill/>
              <a:ln w="9525">
                <a:solidFill>
                  <a:schemeClr val="tx1"/>
                </a:solidFill>
              </a:ln>
              <a:effectLst/>
            </c:spPr>
          </c:marker>
          <c:trendline>
            <c:spPr>
              <a:ln w="19050" cap="rnd">
                <a:solidFill>
                  <a:schemeClr val="tx1"/>
                </a:solidFill>
                <a:prstDash val="sysDash"/>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'FPN-WDI_Charts'!$H$17:$H$190</c:f>
              <c:numCache>
                <c:formatCode>0.000</c:formatCode>
                <c:ptCount val="174"/>
                <c:pt idx="0">
                  <c:v>9.2948717948717938</c:v>
                </c:pt>
                <c:pt idx="1">
                  <c:v>6.2338709677419359</c:v>
                </c:pt>
                <c:pt idx="2">
                  <c:v>4.4539682539682541</c:v>
                </c:pt>
                <c:pt idx="3">
                  <c:v>6.443349753694581</c:v>
                </c:pt>
                <c:pt idx="4">
                  <c:v>5.362068965517242</c:v>
                </c:pt>
                <c:pt idx="5">
                  <c:v>8.4675324675324681</c:v>
                </c:pt>
                <c:pt idx="6">
                  <c:v>11.511363636363637</c:v>
                </c:pt>
                <c:pt idx="7">
                  <c:v>4.7280334728033466</c:v>
                </c:pt>
                <c:pt idx="8">
                  <c:v>6.822222222222222</c:v>
                </c:pt>
                <c:pt idx="9">
                  <c:v>7.0612244897959178</c:v>
                </c:pt>
                <c:pt idx="10">
                  <c:v>8.1340206185567006</c:v>
                </c:pt>
                <c:pt idx="11">
                  <c:v>6.2071005917159754</c:v>
                </c:pt>
                <c:pt idx="12">
                  <c:v>6.8869565217391306</c:v>
                </c:pt>
                <c:pt idx="13">
                  <c:v>4.4413793103448276</c:v>
                </c:pt>
                <c:pt idx="14">
                  <c:v>4.1100917431192663</c:v>
                </c:pt>
                <c:pt idx="15">
                  <c:v>8.4210526315789469</c:v>
                </c:pt>
                <c:pt idx="16">
                  <c:v>8.21875</c:v>
                </c:pt>
                <c:pt idx="17">
                  <c:v>2.4511930585683293</c:v>
                </c:pt>
                <c:pt idx="18">
                  <c:v>2.0632911392405062</c:v>
                </c:pt>
                <c:pt idx="19">
                  <c:v>10.567307692307693</c:v>
                </c:pt>
                <c:pt idx="20">
                  <c:v>5.8166666666666664</c:v>
                </c:pt>
                <c:pt idx="21">
                  <c:v>5.6899224806201545</c:v>
                </c:pt>
                <c:pt idx="22">
                  <c:v>3.3155555555555556</c:v>
                </c:pt>
                <c:pt idx="23">
                  <c:v>7.9425287356321839</c:v>
                </c:pt>
                <c:pt idx="24">
                  <c:v>13.289473684210527</c:v>
                </c:pt>
                <c:pt idx="25">
                  <c:v>4.4397905759162306</c:v>
                </c:pt>
                <c:pt idx="26">
                  <c:v>9.0346820809248563</c:v>
                </c:pt>
                <c:pt idx="27">
                  <c:v>5.3286713286713292</c:v>
                </c:pt>
                <c:pt idx="28">
                  <c:v>6.5454545454545459</c:v>
                </c:pt>
                <c:pt idx="29">
                  <c:v>1.5900277008310248</c:v>
                </c:pt>
                <c:pt idx="30">
                  <c:v>0.87623762376237613</c:v>
                </c:pt>
                <c:pt idx="31">
                  <c:v>4.4604316546762588</c:v>
                </c:pt>
                <c:pt idx="32">
                  <c:v>3.87890625</c:v>
                </c:pt>
                <c:pt idx="33">
                  <c:v>2.3220779220779222</c:v>
                </c:pt>
                <c:pt idx="34">
                  <c:v>6.3490566037735858</c:v>
                </c:pt>
                <c:pt idx="35">
                  <c:v>6.2571428571428571</c:v>
                </c:pt>
                <c:pt idx="36">
                  <c:v>1.2405832320777643</c:v>
                </c:pt>
                <c:pt idx="37">
                  <c:v>1.9424657534246574</c:v>
                </c:pt>
                <c:pt idx="38">
                  <c:v>6.1923076923076925</c:v>
                </c:pt>
                <c:pt idx="39">
                  <c:v>2.7532467532467533</c:v>
                </c:pt>
                <c:pt idx="40">
                  <c:v>4.4439461883408073</c:v>
                </c:pt>
                <c:pt idx="41">
                  <c:v>3.7070707070707072</c:v>
                </c:pt>
                <c:pt idx="42">
                  <c:v>1.5555555555555558</c:v>
                </c:pt>
                <c:pt idx="43">
                  <c:v>2.1982182628062361</c:v>
                </c:pt>
                <c:pt idx="44">
                  <c:v>6.1582278481012658</c:v>
                </c:pt>
                <c:pt idx="45">
                  <c:v>3.1589147286821704</c:v>
                </c:pt>
                <c:pt idx="46">
                  <c:v>8.6103896103896105</c:v>
                </c:pt>
                <c:pt idx="47">
                  <c:v>5.2155963302752291</c:v>
                </c:pt>
                <c:pt idx="48">
                  <c:v>6.0736842105263156</c:v>
                </c:pt>
                <c:pt idx="49">
                  <c:v>7.6034482758620685</c:v>
                </c:pt>
                <c:pt idx="50">
                  <c:v>6.8181818181818183</c:v>
                </c:pt>
                <c:pt idx="51">
                  <c:v>2.3968871595330739</c:v>
                </c:pt>
                <c:pt idx="52">
                  <c:v>4.5924528301886793</c:v>
                </c:pt>
                <c:pt idx="53">
                  <c:v>7.7697368421052637</c:v>
                </c:pt>
                <c:pt idx="54">
                  <c:v>4.2929936305732488</c:v>
                </c:pt>
                <c:pt idx="55">
                  <c:v>12.048780487804878</c:v>
                </c:pt>
                <c:pt idx="56">
                  <c:v>5.3874538745387452</c:v>
                </c:pt>
                <c:pt idx="57">
                  <c:v>9.6</c:v>
                </c:pt>
                <c:pt idx="58">
                  <c:v>8.36</c:v>
                </c:pt>
                <c:pt idx="59">
                  <c:v>6.0849673202614385</c:v>
                </c:pt>
                <c:pt idx="60">
                  <c:v>1.4192913385826771</c:v>
                </c:pt>
                <c:pt idx="61">
                  <c:v>7.7181818181818178</c:v>
                </c:pt>
                <c:pt idx="62">
                  <c:v>7.1794871794871797</c:v>
                </c:pt>
                <c:pt idx="63">
                  <c:v>7.875</c:v>
                </c:pt>
                <c:pt idx="64">
                  <c:v>4.3454545454545457</c:v>
                </c:pt>
                <c:pt idx="65">
                  <c:v>2.5205128205128204</c:v>
                </c:pt>
                <c:pt idx="66">
                  <c:v>7.2777777777777786</c:v>
                </c:pt>
                <c:pt idx="67">
                  <c:v>1.6447105788423153</c:v>
                </c:pt>
                <c:pt idx="68">
                  <c:v>8.8421052631578956</c:v>
                </c:pt>
                <c:pt idx="69">
                  <c:v>8.0484848484848488</c:v>
                </c:pt>
                <c:pt idx="70">
                  <c:v>3.6747967479674797</c:v>
                </c:pt>
                <c:pt idx="71">
                  <c:v>3.5440613026819925</c:v>
                </c:pt>
                <c:pt idx="72">
                  <c:v>3.9297297297297296</c:v>
                </c:pt>
                <c:pt idx="73">
                  <c:v>2.664233576642336</c:v>
                </c:pt>
                <c:pt idx="74">
                  <c:v>3.5153374233128831</c:v>
                </c:pt>
                <c:pt idx="75">
                  <c:v>11.35</c:v>
                </c:pt>
                <c:pt idx="76">
                  <c:v>6.6769230769230763</c:v>
                </c:pt>
                <c:pt idx="77">
                  <c:v>9</c:v>
                </c:pt>
                <c:pt idx="78">
                  <c:v>2.8795620437956204</c:v>
                </c:pt>
                <c:pt idx="79">
                  <c:v>4.8851674641148319</c:v>
                </c:pt>
                <c:pt idx="80">
                  <c:v>3.9954128440366974</c:v>
                </c:pt>
                <c:pt idx="81">
                  <c:v>4.66</c:v>
                </c:pt>
                <c:pt idx="82">
                  <c:v>4.8965517241379306</c:v>
                </c:pt>
                <c:pt idx="83">
                  <c:v>8.112903225806452</c:v>
                </c:pt>
                <c:pt idx="84">
                  <c:v>8.9142857142857128</c:v>
                </c:pt>
                <c:pt idx="85">
                  <c:v>6.5064102564102555</c:v>
                </c:pt>
                <c:pt idx="86">
                  <c:v>8.6239067055393583</c:v>
                </c:pt>
                <c:pt idx="87">
                  <c:v>4.6594202898550723</c:v>
                </c:pt>
                <c:pt idx="88">
                  <c:v>8.4805194805194812</c:v>
                </c:pt>
                <c:pt idx="89">
                  <c:v>3.6009389671361505</c:v>
                </c:pt>
                <c:pt idx="90">
                  <c:v>5.1860465116279073</c:v>
                </c:pt>
                <c:pt idx="91">
                  <c:v>6.3148148148148158</c:v>
                </c:pt>
                <c:pt idx="92">
                  <c:v>4.3863636363636358</c:v>
                </c:pt>
                <c:pt idx="93">
                  <c:v>4.2339181286549703</c:v>
                </c:pt>
                <c:pt idx="94">
                  <c:v>7.3666666666666671</c:v>
                </c:pt>
                <c:pt idx="95">
                  <c:v>2.5762711864406782</c:v>
                </c:pt>
                <c:pt idx="96">
                  <c:v>0.76216640502354782</c:v>
                </c:pt>
                <c:pt idx="97">
                  <c:v>11.477272727272728</c:v>
                </c:pt>
                <c:pt idx="98">
                  <c:v>8.375</c:v>
                </c:pt>
                <c:pt idx="99">
                  <c:v>1.8350340136054422</c:v>
                </c:pt>
                <c:pt idx="100">
                  <c:v>1.3013698630136985</c:v>
                </c:pt>
                <c:pt idx="101">
                  <c:v>8.7403846153846168</c:v>
                </c:pt>
                <c:pt idx="102">
                  <c:v>2.9172413793103451</c:v>
                </c:pt>
                <c:pt idx="103">
                  <c:v>2.5751072961373387</c:v>
                </c:pt>
                <c:pt idx="104">
                  <c:v>6.7981651376146788</c:v>
                </c:pt>
                <c:pt idx="105">
                  <c:v>3.3346007604562735</c:v>
                </c:pt>
                <c:pt idx="106">
                  <c:v>10.435897435897434</c:v>
                </c:pt>
                <c:pt idx="107">
                  <c:v>7.8414634146341466</c:v>
                </c:pt>
                <c:pt idx="108">
                  <c:v>6.9137931034482758</c:v>
                </c:pt>
                <c:pt idx="109">
                  <c:v>4.6437499999999998</c:v>
                </c:pt>
                <c:pt idx="110">
                  <c:v>11.02</c:v>
                </c:pt>
                <c:pt idx="111">
                  <c:v>6.2207207207207205</c:v>
                </c:pt>
                <c:pt idx="112">
                  <c:v>4.2222222222222223</c:v>
                </c:pt>
                <c:pt idx="113">
                  <c:v>1.569672131147541</c:v>
                </c:pt>
                <c:pt idx="114">
                  <c:v>3.5826771653543306</c:v>
                </c:pt>
                <c:pt idx="115">
                  <c:v>3.3190789473684208</c:v>
                </c:pt>
                <c:pt idx="116">
                  <c:v>3.9011857707509883</c:v>
                </c:pt>
                <c:pt idx="117">
                  <c:v>6.9069767441860463</c:v>
                </c:pt>
                <c:pt idx="118">
                  <c:v>8.4310344827586192</c:v>
                </c:pt>
                <c:pt idx="119">
                  <c:v>3.4109263657957243</c:v>
                </c:pt>
                <c:pt idx="120">
                  <c:v>0.70126874279123408</c:v>
                </c:pt>
                <c:pt idx="121">
                  <c:v>5.9059829059829054</c:v>
                </c:pt>
                <c:pt idx="122">
                  <c:v>7.6041666666666661</c:v>
                </c:pt>
                <c:pt idx="123">
                  <c:v>7.4800000000000013</c:v>
                </c:pt>
                <c:pt idx="124">
                  <c:v>7.2500000000000009</c:v>
                </c:pt>
                <c:pt idx="125">
                  <c:v>3.6746411483253589</c:v>
                </c:pt>
                <c:pt idx="126">
                  <c:v>8.1739130434782599</c:v>
                </c:pt>
                <c:pt idx="127">
                  <c:v>5.8641975308641969</c:v>
                </c:pt>
                <c:pt idx="128">
                  <c:v>4.42512077294686</c:v>
                </c:pt>
                <c:pt idx="129">
                  <c:v>6.5795454545454541</c:v>
                </c:pt>
                <c:pt idx="130">
                  <c:v>7.6470588235294121</c:v>
                </c:pt>
                <c:pt idx="131">
                  <c:v>8.9565217391304337</c:v>
                </c:pt>
                <c:pt idx="132">
                  <c:v>5.101694915254237</c:v>
                </c:pt>
                <c:pt idx="133">
                  <c:v>10.630434782608695</c:v>
                </c:pt>
                <c:pt idx="134">
                  <c:v>9.1818181818181817</c:v>
                </c:pt>
                <c:pt idx="135">
                  <c:v>1.44234404536862</c:v>
                </c:pt>
                <c:pt idx="136">
                  <c:v>4.6910994764397902</c:v>
                </c:pt>
                <c:pt idx="137">
                  <c:v>10.511904761904761</c:v>
                </c:pt>
                <c:pt idx="138">
                  <c:v>3.2391304347826084</c:v>
                </c:pt>
                <c:pt idx="139">
                  <c:v>6.677777777777778</c:v>
                </c:pt>
                <c:pt idx="140">
                  <c:v>4.953125</c:v>
                </c:pt>
                <c:pt idx="141">
                  <c:v>2.1468048359240073</c:v>
                </c:pt>
                <c:pt idx="142">
                  <c:v>5.0743243243243246</c:v>
                </c:pt>
                <c:pt idx="143">
                  <c:v>5.3595238095238091</c:v>
                </c:pt>
                <c:pt idx="144">
                  <c:v>6.9807692307692308</c:v>
                </c:pt>
                <c:pt idx="145">
                  <c:v>7.1147540983606561</c:v>
                </c:pt>
                <c:pt idx="146">
                  <c:v>4.3174061433447095</c:v>
                </c:pt>
                <c:pt idx="147">
                  <c:v>7.3000000000000007</c:v>
                </c:pt>
                <c:pt idx="148">
                  <c:v>5.5227272727272725</c:v>
                </c:pt>
                <c:pt idx="149">
                  <c:v>6.5</c:v>
                </c:pt>
                <c:pt idx="150">
                  <c:v>1.7766497461928936</c:v>
                </c:pt>
                <c:pt idx="151">
                  <c:v>5.2669322709163353</c:v>
                </c:pt>
                <c:pt idx="152">
                  <c:v>4.4586776859504136</c:v>
                </c:pt>
                <c:pt idx="153">
                  <c:v>8.2158273381294951</c:v>
                </c:pt>
                <c:pt idx="154">
                  <c:v>7.4074074074074083</c:v>
                </c:pt>
                <c:pt idx="155">
                  <c:v>7.6</c:v>
                </c:pt>
                <c:pt idx="156">
                  <c:v>9.3525641025641022</c:v>
                </c:pt>
                <c:pt idx="157">
                  <c:v>2.5193370165745859</c:v>
                </c:pt>
                <c:pt idx="158">
                  <c:v>2.6577540106951871</c:v>
                </c:pt>
                <c:pt idx="159">
                  <c:v>6.0520231213872835</c:v>
                </c:pt>
                <c:pt idx="160">
                  <c:v>1.3465277777777778</c:v>
                </c:pt>
                <c:pt idx="161">
                  <c:v>7.8217054263565879</c:v>
                </c:pt>
                <c:pt idx="162">
                  <c:v>5.4414414414414409</c:v>
                </c:pt>
                <c:pt idx="163">
                  <c:v>7.3854166666666661</c:v>
                </c:pt>
                <c:pt idx="164">
                  <c:v>3.5583596214511037</c:v>
                </c:pt>
                <c:pt idx="165">
                  <c:v>1.5211267605633805</c:v>
                </c:pt>
                <c:pt idx="166">
                  <c:v>7.3861386138613856</c:v>
                </c:pt>
                <c:pt idx="167">
                  <c:v>5.3673469387755102</c:v>
                </c:pt>
                <c:pt idx="168">
                  <c:v>7.0155038759689923</c:v>
                </c:pt>
                <c:pt idx="169">
                  <c:v>7.3829787234042552</c:v>
                </c:pt>
                <c:pt idx="170">
                  <c:v>3.4090909090909092</c:v>
                </c:pt>
                <c:pt idx="171">
                  <c:v>3.9577464788732404</c:v>
                </c:pt>
                <c:pt idx="172">
                  <c:v>1.6940397350993377</c:v>
                </c:pt>
                <c:pt idx="173">
                  <c:v>2.259475218658892</c:v>
                </c:pt>
              </c:numCache>
            </c:numRef>
          </c:yVal>
          <c:smooth val="0"/>
          <c:extLst>
            <c:ext xmlns:c16="http://schemas.microsoft.com/office/drawing/2014/chart" uri="{C3380CC4-5D6E-409C-BE32-E72D297353CC}">
              <c16:uniqueId val="{00000001-B7D4-4910-81E0-495287FC6D41}"/>
            </c:ext>
          </c:extLst>
        </c:ser>
        <c:ser>
          <c:idx val="2"/>
          <c:order val="2"/>
          <c:tx>
            <c:strRef>
              <c:f>'FPN-WDI_Charts'!$G$15</c:f>
              <c:strCache>
                <c:ptCount val="1"/>
                <c:pt idx="0">
                  <c:v>Cost of a healthy diet [CoHD]</c:v>
                </c:pt>
              </c:strCache>
            </c:strRef>
          </c:tx>
          <c:spPr>
            <a:ln w="28575" cap="rnd">
              <a:noFill/>
              <a:round/>
            </a:ln>
            <a:effectLst/>
          </c:spPr>
          <c:marker>
            <c:symbol val="square"/>
            <c:size val="5"/>
            <c:spPr>
              <a:solidFill>
                <a:schemeClr val="accent6">
                  <a:alpha val="50000"/>
                </a:schemeClr>
              </a:solidFill>
              <a:ln w="12700">
                <a:solidFill>
                  <a:schemeClr val="accent6">
                    <a:lumMod val="75000"/>
                  </a:schemeClr>
                </a:solidFill>
              </a:ln>
              <a:effectLst/>
            </c:spPr>
          </c:marker>
          <c:trendline>
            <c:spPr>
              <a:ln w="19050" cap="rnd">
                <a:solidFill>
                  <a:schemeClr val="tx2">
                    <a:lumMod val="60000"/>
                    <a:lumOff val="40000"/>
                  </a:schemeClr>
                </a:solidFill>
                <a:prstDash val="solid"/>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'FPN-WDI_Charts'!$G$17:$G$190</c:f>
              <c:numCache>
                <c:formatCode>General</c:formatCode>
                <c:ptCount val="174"/>
                <c:pt idx="0">
                  <c:v>3.952</c:v>
                </c:pt>
                <c:pt idx="1">
                  <c:v>3.7629999999999999</c:v>
                </c:pt>
                <c:pt idx="2">
                  <c:v>4.327</c:v>
                </c:pt>
                <c:pt idx="3">
                  <c:v>3.7170000000000001</c:v>
                </c:pt>
                <c:pt idx="4">
                  <c:v>4.1120000000000001</c:v>
                </c:pt>
                <c:pt idx="5">
                  <c:v>3.3410000000000002</c:v>
                </c:pt>
                <c:pt idx="6">
                  <c:v>3.0960000000000001</c:v>
                </c:pt>
                <c:pt idx="7">
                  <c:v>3.4180000000000001</c:v>
                </c:pt>
                <c:pt idx="8">
                  <c:v>2.2589999999999999</c:v>
                </c:pt>
                <c:pt idx="9">
                  <c:v>2.7719999999999998</c:v>
                </c:pt>
                <c:pt idx="10">
                  <c:v>2.3479999999999999</c:v>
                </c:pt>
                <c:pt idx="11">
                  <c:v>4.2759999999999998</c:v>
                </c:pt>
                <c:pt idx="12">
                  <c:v>3.379</c:v>
                </c:pt>
                <c:pt idx="13">
                  <c:v>2.8820000000000001</c:v>
                </c:pt>
                <c:pt idx="15">
                  <c:v>3.177</c:v>
                </c:pt>
                <c:pt idx="16">
                  <c:v>2.8620000000000001</c:v>
                </c:pt>
                <c:pt idx="17">
                  <c:v>2.476</c:v>
                </c:pt>
                <c:pt idx="18">
                  <c:v>3.55</c:v>
                </c:pt>
                <c:pt idx="19">
                  <c:v>4.0720000000000001</c:v>
                </c:pt>
                <c:pt idx="20">
                  <c:v>4.383</c:v>
                </c:pt>
                <c:pt idx="21">
                  <c:v>3.5510000000000002</c:v>
                </c:pt>
                <c:pt idx="23">
                  <c:v>3.847</c:v>
                </c:pt>
                <c:pt idx="24">
                  <c:v>3.6219999999999999</c:v>
                </c:pt>
                <c:pt idx="25">
                  <c:v>2.8090000000000002</c:v>
                </c:pt>
                <c:pt idx="26">
                  <c:v>3.2349999999999999</c:v>
                </c:pt>
                <c:pt idx="27">
                  <c:v>4.1260000000000003</c:v>
                </c:pt>
                <c:pt idx="28">
                  <c:v>3.78</c:v>
                </c:pt>
                <c:pt idx="29">
                  <c:v>3.173</c:v>
                </c:pt>
                <c:pt idx="30">
                  <c:v>2.988</c:v>
                </c:pt>
                <c:pt idx="31">
                  <c:v>3.3580000000000001</c:v>
                </c:pt>
                <c:pt idx="32">
                  <c:v>3.6179999999999999</c:v>
                </c:pt>
                <c:pt idx="33">
                  <c:v>2.6160000000000001</c:v>
                </c:pt>
                <c:pt idx="34">
                  <c:v>2.863</c:v>
                </c:pt>
                <c:pt idx="35">
                  <c:v>2.9279999999999999</c:v>
                </c:pt>
                <c:pt idx="36">
                  <c:v>3.423</c:v>
                </c:pt>
                <c:pt idx="37">
                  <c:v>2.831</c:v>
                </c:pt>
                <c:pt idx="38">
                  <c:v>3.0529999999999999</c:v>
                </c:pt>
                <c:pt idx="39">
                  <c:v>2.5710000000000002</c:v>
                </c:pt>
                <c:pt idx="40">
                  <c:v>2.863</c:v>
                </c:pt>
                <c:pt idx="42">
                  <c:v>2.9209999999999998</c:v>
                </c:pt>
                <c:pt idx="43">
                  <c:v>3.343</c:v>
                </c:pt>
                <c:pt idx="44">
                  <c:v>3.9609999999999999</c:v>
                </c:pt>
                <c:pt idx="45">
                  <c:v>3.2730000000000001</c:v>
                </c:pt>
                <c:pt idx="46">
                  <c:v>4.1680000000000001</c:v>
                </c:pt>
                <c:pt idx="47">
                  <c:v>2.8660000000000001</c:v>
                </c:pt>
                <c:pt idx="48">
                  <c:v>2.8460000000000001</c:v>
                </c:pt>
                <c:pt idx="49">
                  <c:v>2.899</c:v>
                </c:pt>
                <c:pt idx="50">
                  <c:v>2.3759999999999999</c:v>
                </c:pt>
                <c:pt idx="51">
                  <c:v>2.7970000000000002</c:v>
                </c:pt>
                <c:pt idx="52">
                  <c:v>4</c:v>
                </c:pt>
                <c:pt idx="53">
                  <c:v>3.5209999999999999</c:v>
                </c:pt>
                <c:pt idx="54">
                  <c:v>2.7879999999999998</c:v>
                </c:pt>
                <c:pt idx="55">
                  <c:v>3.4569999999999999</c:v>
                </c:pt>
                <c:pt idx="57">
                  <c:v>3.5259999999999998</c:v>
                </c:pt>
                <c:pt idx="58">
                  <c:v>3.125</c:v>
                </c:pt>
                <c:pt idx="59">
                  <c:v>3.4279999999999999</c:v>
                </c:pt>
                <c:pt idx="60">
                  <c:v>3.1080000000000001</c:v>
                </c:pt>
                <c:pt idx="61">
                  <c:v>3.6120000000000001</c:v>
                </c:pt>
                <c:pt idx="62">
                  <c:v>2.5449999999999999</c:v>
                </c:pt>
                <c:pt idx="63">
                  <c:v>2.9359999999999999</c:v>
                </c:pt>
                <c:pt idx="64">
                  <c:v>3.3580000000000001</c:v>
                </c:pt>
                <c:pt idx="65">
                  <c:v>2.9420000000000002</c:v>
                </c:pt>
                <c:pt idx="66">
                  <c:v>2.786</c:v>
                </c:pt>
                <c:pt idx="67">
                  <c:v>3.7669999999999999</c:v>
                </c:pt>
                <c:pt idx="68">
                  <c:v>3.0369999999999999</c:v>
                </c:pt>
                <c:pt idx="69">
                  <c:v>5.3819999999999997</c:v>
                </c:pt>
                <c:pt idx="70">
                  <c:v>3.6549999999999998</c:v>
                </c:pt>
                <c:pt idx="71">
                  <c:v>3.1640000000000001</c:v>
                </c:pt>
                <c:pt idx="72">
                  <c:v>4.6289999999999996</c:v>
                </c:pt>
                <c:pt idx="73">
                  <c:v>3.93</c:v>
                </c:pt>
                <c:pt idx="74">
                  <c:v>3.36</c:v>
                </c:pt>
                <c:pt idx="75">
                  <c:v>3.6589999999999998</c:v>
                </c:pt>
                <c:pt idx="76">
                  <c:v>3.302</c:v>
                </c:pt>
                <c:pt idx="77">
                  <c:v>2.2130000000000001</c:v>
                </c:pt>
                <c:pt idx="78">
                  <c:v>2.8239999999999998</c:v>
                </c:pt>
                <c:pt idx="79">
                  <c:v>4.1289999999999996</c:v>
                </c:pt>
                <c:pt idx="80">
                  <c:v>3.0049999999999999</c:v>
                </c:pt>
                <c:pt idx="81">
                  <c:v>3.3780000000000001</c:v>
                </c:pt>
                <c:pt idx="82">
                  <c:v>2.3969999999999998</c:v>
                </c:pt>
                <c:pt idx="83">
                  <c:v>2.4359999999999999</c:v>
                </c:pt>
                <c:pt idx="84">
                  <c:v>2.8849999999999998</c:v>
                </c:pt>
                <c:pt idx="85">
                  <c:v>5.9749999999999996</c:v>
                </c:pt>
                <c:pt idx="86">
                  <c:v>5.5289999999999999</c:v>
                </c:pt>
                <c:pt idx="87">
                  <c:v>3.4119999999999999</c:v>
                </c:pt>
                <c:pt idx="88">
                  <c:v>2.391</c:v>
                </c:pt>
                <c:pt idx="89">
                  <c:v>2.8460000000000001</c:v>
                </c:pt>
                <c:pt idx="90">
                  <c:v>4.7119999999999997</c:v>
                </c:pt>
                <c:pt idx="91">
                  <c:v>3.3439999999999999</c:v>
                </c:pt>
                <c:pt idx="92">
                  <c:v>2.97</c:v>
                </c:pt>
                <c:pt idx="93">
                  <c:v>3.7759999999999998</c:v>
                </c:pt>
                <c:pt idx="94">
                  <c:v>3.1240000000000001</c:v>
                </c:pt>
                <c:pt idx="95">
                  <c:v>3.77</c:v>
                </c:pt>
                <c:pt idx="96">
                  <c:v>4.0179999999999998</c:v>
                </c:pt>
                <c:pt idx="97">
                  <c:v>3.0030000000000001</c:v>
                </c:pt>
                <c:pt idx="98">
                  <c:v>2.492</c:v>
                </c:pt>
                <c:pt idx="99">
                  <c:v>2.9870000000000001</c:v>
                </c:pt>
                <c:pt idx="100">
                  <c:v>2.7240000000000002</c:v>
                </c:pt>
                <c:pt idx="101">
                  <c:v>3.2240000000000002</c:v>
                </c:pt>
                <c:pt idx="102">
                  <c:v>3.581</c:v>
                </c:pt>
                <c:pt idx="103">
                  <c:v>2.9</c:v>
                </c:pt>
                <c:pt idx="104">
                  <c:v>3.4940000000000002</c:v>
                </c:pt>
                <c:pt idx="105">
                  <c:v>3.4510000000000001</c:v>
                </c:pt>
                <c:pt idx="106">
                  <c:v>3.3130000000000002</c:v>
                </c:pt>
                <c:pt idx="107">
                  <c:v>2.9929999999999999</c:v>
                </c:pt>
                <c:pt idx="108">
                  <c:v>2.46</c:v>
                </c:pt>
                <c:pt idx="109">
                  <c:v>4.5439999999999996</c:v>
                </c:pt>
                <c:pt idx="110">
                  <c:v>3.3969999999999998</c:v>
                </c:pt>
                <c:pt idx="111">
                  <c:v>4.883</c:v>
                </c:pt>
                <c:pt idx="112">
                  <c:v>2.71</c:v>
                </c:pt>
                <c:pt idx="113">
                  <c:v>3.0310000000000001</c:v>
                </c:pt>
                <c:pt idx="114">
                  <c:v>3.706</c:v>
                </c:pt>
                <c:pt idx="115">
                  <c:v>3.2549999999999999</c:v>
                </c:pt>
                <c:pt idx="116">
                  <c:v>4.1269999999999998</c:v>
                </c:pt>
                <c:pt idx="117">
                  <c:v>2.7429999999999999</c:v>
                </c:pt>
                <c:pt idx="118">
                  <c:v>2.6709999999999998</c:v>
                </c:pt>
                <c:pt idx="119">
                  <c:v>3.1909999999999998</c:v>
                </c:pt>
                <c:pt idx="120">
                  <c:v>2.85</c:v>
                </c:pt>
                <c:pt idx="121">
                  <c:v>3.5649999999999999</c:v>
                </c:pt>
                <c:pt idx="122">
                  <c:v>3.3180000000000001</c:v>
                </c:pt>
                <c:pt idx="123">
                  <c:v>3.3250000000000002</c:v>
                </c:pt>
                <c:pt idx="124">
                  <c:v>2.8149999999999999</c:v>
                </c:pt>
                <c:pt idx="125">
                  <c:v>3.4079999999999999</c:v>
                </c:pt>
                <c:pt idx="126">
                  <c:v>4.2249999999999996</c:v>
                </c:pt>
                <c:pt idx="127">
                  <c:v>3.43</c:v>
                </c:pt>
                <c:pt idx="128">
                  <c:v>3.0840000000000001</c:v>
                </c:pt>
                <c:pt idx="129">
                  <c:v>3.843</c:v>
                </c:pt>
                <c:pt idx="130">
                  <c:v>2.9089999999999998</c:v>
                </c:pt>
                <c:pt idx="131">
                  <c:v>2.5129999999999999</c:v>
                </c:pt>
                <c:pt idx="132">
                  <c:v>2.375</c:v>
                </c:pt>
                <c:pt idx="133">
                  <c:v>2.9209999999999998</c:v>
                </c:pt>
                <c:pt idx="134">
                  <c:v>3.149</c:v>
                </c:pt>
                <c:pt idx="135">
                  <c:v>2.609</c:v>
                </c:pt>
                <c:pt idx="136">
                  <c:v>3.2879999999999998</c:v>
                </c:pt>
                <c:pt idx="137">
                  <c:v>3.4409999999999998</c:v>
                </c:pt>
                <c:pt idx="138">
                  <c:v>2.19</c:v>
                </c:pt>
                <c:pt idx="139">
                  <c:v>4.07</c:v>
                </c:pt>
                <c:pt idx="140">
                  <c:v>4.01</c:v>
                </c:pt>
                <c:pt idx="141">
                  <c:v>2.8420000000000001</c:v>
                </c:pt>
                <c:pt idx="142">
                  <c:v>2.7749999999999999</c:v>
                </c:pt>
                <c:pt idx="143">
                  <c:v>4.4619999999999997</c:v>
                </c:pt>
                <c:pt idx="144">
                  <c:v>3.0129999999999999</c:v>
                </c:pt>
                <c:pt idx="145">
                  <c:v>2.798</c:v>
                </c:pt>
                <c:pt idx="146">
                  <c:v>4.1020000000000003</c:v>
                </c:pt>
                <c:pt idx="147">
                  <c:v>2.6989999999999998</c:v>
                </c:pt>
                <c:pt idx="148">
                  <c:v>3.702</c:v>
                </c:pt>
                <c:pt idx="149">
                  <c:v>2.9980000000000002</c:v>
                </c:pt>
                <c:pt idx="150">
                  <c:v>3.2629999999999999</c:v>
                </c:pt>
                <c:pt idx="151">
                  <c:v>4.1310000000000002</c:v>
                </c:pt>
                <c:pt idx="152">
                  <c:v>3.6739999999999999</c:v>
                </c:pt>
                <c:pt idx="153">
                  <c:v>4.9690000000000003</c:v>
                </c:pt>
                <c:pt idx="154">
                  <c:v>3.0859999999999999</c:v>
                </c:pt>
                <c:pt idx="155">
                  <c:v>2.5230000000000001</c:v>
                </c:pt>
                <c:pt idx="156">
                  <c:v>3.99</c:v>
                </c:pt>
                <c:pt idx="157">
                  <c:v>3.0270000000000001</c:v>
                </c:pt>
                <c:pt idx="158">
                  <c:v>2.5979999999999999</c:v>
                </c:pt>
                <c:pt idx="159">
                  <c:v>3.9710000000000001</c:v>
                </c:pt>
                <c:pt idx="161">
                  <c:v>3.9279999999999999</c:v>
                </c:pt>
                <c:pt idx="162">
                  <c:v>3.476</c:v>
                </c:pt>
                <c:pt idx="163">
                  <c:v>2.8730000000000002</c:v>
                </c:pt>
                <c:pt idx="164">
                  <c:v>2.8090000000000002</c:v>
                </c:pt>
                <c:pt idx="165">
                  <c:v>2.7490000000000001</c:v>
                </c:pt>
                <c:pt idx="166">
                  <c:v>2.7549999999999999</c:v>
                </c:pt>
                <c:pt idx="167">
                  <c:v>1.8220000000000001</c:v>
                </c:pt>
                <c:pt idx="168">
                  <c:v>3.2250000000000001</c:v>
                </c:pt>
                <c:pt idx="169">
                  <c:v>3.073</c:v>
                </c:pt>
                <c:pt idx="170">
                  <c:v>3.5859999999999999</c:v>
                </c:pt>
                <c:pt idx="171">
                  <c:v>3.3420000000000001</c:v>
                </c:pt>
                <c:pt idx="172">
                  <c:v>3.085</c:v>
                </c:pt>
                <c:pt idx="173">
                  <c:v>3.456</c:v>
                </c:pt>
              </c:numCache>
            </c:numRef>
          </c:yVal>
          <c:smooth val="0"/>
          <c:extLst>
            <c:ext xmlns:c16="http://schemas.microsoft.com/office/drawing/2014/chart" uri="{C3380CC4-5D6E-409C-BE32-E72D297353CC}">
              <c16:uniqueId val="{00000003-B7D4-4910-81E0-495287FC6D41}"/>
            </c:ext>
          </c:extLst>
        </c:ser>
        <c:ser>
          <c:idx val="1"/>
          <c:order val="3"/>
          <c:tx>
            <c:strRef>
              <c:f>'FPN-WDI_Charts'!$F$15</c:f>
              <c:strCache>
                <c:ptCount val="1"/>
                <c:pt idx="0">
                  <c:v>Cost of a nutrient adequate diet [CoNA]</c:v>
                </c:pt>
              </c:strCache>
            </c:strRef>
          </c:tx>
          <c:spPr>
            <a:ln w="28575" cap="rnd">
              <a:noFill/>
              <a:round/>
            </a:ln>
            <a:effectLst/>
          </c:spPr>
          <c:marker>
            <c:symbol val="circle"/>
            <c:size val="5"/>
            <c:spPr>
              <a:solidFill>
                <a:srgbClr val="3083A7"/>
              </a:solidFill>
              <a:ln w="9525">
                <a:noFill/>
              </a:ln>
              <a:effectLst/>
            </c:spPr>
          </c:marker>
          <c:trendline>
            <c:spPr>
              <a:ln w="19050" cap="rnd">
                <a:solidFill>
                  <a:schemeClr val="tx1">
                    <a:lumMod val="50000"/>
                    <a:lumOff val="50000"/>
                  </a:schemeClr>
                </a:solidFill>
                <a:prstDash val="dash"/>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'FPN-WDI_Charts'!$F$17:$F$190</c:f>
              <c:numCache>
                <c:formatCode>General</c:formatCode>
                <c:ptCount val="174"/>
                <c:pt idx="0">
                  <c:v>2.4710000000000001</c:v>
                </c:pt>
                <c:pt idx="1">
                  <c:v>2.323</c:v>
                </c:pt>
                <c:pt idx="2">
                  <c:v>3.2309999999999999</c:v>
                </c:pt>
                <c:pt idx="3">
                  <c:v>2.4329999999999998</c:v>
                </c:pt>
                <c:pt idx="4">
                  <c:v>3.0169999999999999</c:v>
                </c:pt>
                <c:pt idx="5">
                  <c:v>2.625</c:v>
                </c:pt>
                <c:pt idx="6">
                  <c:v>2.2080000000000002</c:v>
                </c:pt>
                <c:pt idx="7">
                  <c:v>2.835</c:v>
                </c:pt>
                <c:pt idx="8">
                  <c:v>1.595</c:v>
                </c:pt>
                <c:pt idx="9">
                  <c:v>2.2559999999999998</c:v>
                </c:pt>
                <c:pt idx="10">
                  <c:v>1.8360000000000001</c:v>
                </c:pt>
                <c:pt idx="11">
                  <c:v>4.6829999999999998</c:v>
                </c:pt>
                <c:pt idx="12">
                  <c:v>2.8290000000000002</c:v>
                </c:pt>
                <c:pt idx="13">
                  <c:v>1.9470000000000001</c:v>
                </c:pt>
                <c:pt idx="14">
                  <c:v>2.226</c:v>
                </c:pt>
                <c:pt idx="15">
                  <c:v>2.161</c:v>
                </c:pt>
                <c:pt idx="16">
                  <c:v>2.4060000000000001</c:v>
                </c:pt>
                <c:pt idx="17">
                  <c:v>2.8029999999999999</c:v>
                </c:pt>
                <c:pt idx="18">
                  <c:v>2.4980000000000002</c:v>
                </c:pt>
                <c:pt idx="19">
                  <c:v>4.7060000000000004</c:v>
                </c:pt>
                <c:pt idx="20">
                  <c:v>2.802</c:v>
                </c:pt>
                <c:pt idx="21">
                  <c:v>3.3380000000000001</c:v>
                </c:pt>
                <c:pt idx="22">
                  <c:v>3.3290000000000002</c:v>
                </c:pt>
                <c:pt idx="23">
                  <c:v>3.0510000000000002</c:v>
                </c:pt>
                <c:pt idx="24">
                  <c:v>2.25</c:v>
                </c:pt>
                <c:pt idx="25">
                  <c:v>2.657</c:v>
                </c:pt>
                <c:pt idx="26">
                  <c:v>3.0590000000000002</c:v>
                </c:pt>
                <c:pt idx="27">
                  <c:v>2.3759999999999999</c:v>
                </c:pt>
                <c:pt idx="28">
                  <c:v>2.7679999999999998</c:v>
                </c:pt>
                <c:pt idx="29">
                  <c:v>2.5379999999999998</c:v>
                </c:pt>
                <c:pt idx="30">
                  <c:v>1.589</c:v>
                </c:pt>
                <c:pt idx="31">
                  <c:v>2.5219999999999998</c:v>
                </c:pt>
                <c:pt idx="32">
                  <c:v>2.7610000000000001</c:v>
                </c:pt>
                <c:pt idx="33">
                  <c:v>2.0649999999999999</c:v>
                </c:pt>
                <c:pt idx="34">
                  <c:v>2.1110000000000002</c:v>
                </c:pt>
                <c:pt idx="35">
                  <c:v>2.2309999999999999</c:v>
                </c:pt>
                <c:pt idx="36">
                  <c:v>1.706</c:v>
                </c:pt>
                <c:pt idx="37">
                  <c:v>1.7609999999999999</c:v>
                </c:pt>
                <c:pt idx="38">
                  <c:v>2.1789999999999998</c:v>
                </c:pt>
                <c:pt idx="39">
                  <c:v>2.1110000000000002</c:v>
                </c:pt>
                <c:pt idx="40">
                  <c:v>2.5259999999999998</c:v>
                </c:pt>
                <c:pt idx="41">
                  <c:v>3.4609999999999999</c:v>
                </c:pt>
                <c:pt idx="42">
                  <c:v>2.0489999999999999</c:v>
                </c:pt>
                <c:pt idx="43">
                  <c:v>2.5760000000000001</c:v>
                </c:pt>
                <c:pt idx="44">
                  <c:v>2.8239999999999998</c:v>
                </c:pt>
                <c:pt idx="45">
                  <c:v>1.619</c:v>
                </c:pt>
                <c:pt idx="46">
                  <c:v>3.2109999999999999</c:v>
                </c:pt>
                <c:pt idx="47">
                  <c:v>2.3959999999999999</c:v>
                </c:pt>
                <c:pt idx="48">
                  <c:v>2.0680000000000001</c:v>
                </c:pt>
                <c:pt idx="49">
                  <c:v>2.3610000000000002</c:v>
                </c:pt>
                <c:pt idx="50">
                  <c:v>1.728</c:v>
                </c:pt>
                <c:pt idx="51">
                  <c:v>2.4590000000000001</c:v>
                </c:pt>
                <c:pt idx="52">
                  <c:v>3.4780000000000002</c:v>
                </c:pt>
                <c:pt idx="53">
                  <c:v>2.8759999999999999</c:v>
                </c:pt>
                <c:pt idx="54">
                  <c:v>2.512</c:v>
                </c:pt>
                <c:pt idx="55">
                  <c:v>2.29</c:v>
                </c:pt>
                <c:pt idx="56">
                  <c:v>5.8659999999999997</c:v>
                </c:pt>
                <c:pt idx="57">
                  <c:v>1.865</c:v>
                </c:pt>
                <c:pt idx="58">
                  <c:v>2.5539999999999998</c:v>
                </c:pt>
                <c:pt idx="59">
                  <c:v>2.2440000000000002</c:v>
                </c:pt>
                <c:pt idx="60">
                  <c:v>2.004</c:v>
                </c:pt>
                <c:pt idx="61">
                  <c:v>2.5579999999999998</c:v>
                </c:pt>
                <c:pt idx="62">
                  <c:v>2.4649999999999999</c:v>
                </c:pt>
                <c:pt idx="63">
                  <c:v>1.8740000000000001</c:v>
                </c:pt>
                <c:pt idx="64">
                  <c:v>2.57</c:v>
                </c:pt>
                <c:pt idx="65">
                  <c:v>2.5289999999999999</c:v>
                </c:pt>
                <c:pt idx="66">
                  <c:v>2.2240000000000002</c:v>
                </c:pt>
                <c:pt idx="67">
                  <c:v>2.516</c:v>
                </c:pt>
                <c:pt idx="68">
                  <c:v>2.5569999999999999</c:v>
                </c:pt>
                <c:pt idx="69">
                  <c:v>3.7669999999999999</c:v>
                </c:pt>
                <c:pt idx="70">
                  <c:v>2.2149999999999999</c:v>
                </c:pt>
                <c:pt idx="71">
                  <c:v>1.857</c:v>
                </c:pt>
                <c:pt idx="72">
                  <c:v>3.6059999999999999</c:v>
                </c:pt>
                <c:pt idx="73">
                  <c:v>2.9289999999999998</c:v>
                </c:pt>
                <c:pt idx="74">
                  <c:v>3.472</c:v>
                </c:pt>
                <c:pt idx="75">
                  <c:v>2.3159999999999998</c:v>
                </c:pt>
                <c:pt idx="76">
                  <c:v>2.258</c:v>
                </c:pt>
                <c:pt idx="77">
                  <c:v>2.4220000000000002</c:v>
                </c:pt>
                <c:pt idx="78">
                  <c:v>2.125</c:v>
                </c:pt>
                <c:pt idx="79">
                  <c:v>2.6640000000000001</c:v>
                </c:pt>
                <c:pt idx="80">
                  <c:v>2.0089999999999999</c:v>
                </c:pt>
                <c:pt idx="81">
                  <c:v>2.5049999999999999</c:v>
                </c:pt>
                <c:pt idx="82">
                  <c:v>2.0259999999999998</c:v>
                </c:pt>
                <c:pt idx="83">
                  <c:v>1.8979999999999999</c:v>
                </c:pt>
                <c:pt idx="84">
                  <c:v>2.226</c:v>
                </c:pt>
                <c:pt idx="85">
                  <c:v>4.0570000000000004</c:v>
                </c:pt>
                <c:pt idx="86">
                  <c:v>3.5569999999999999</c:v>
                </c:pt>
                <c:pt idx="87">
                  <c:v>1.61</c:v>
                </c:pt>
                <c:pt idx="88">
                  <c:v>1.7529999999999999</c:v>
                </c:pt>
                <c:pt idx="89">
                  <c:v>1.851</c:v>
                </c:pt>
                <c:pt idx="90">
                  <c:v>4.242</c:v>
                </c:pt>
                <c:pt idx="91">
                  <c:v>1.7909999999999999</c:v>
                </c:pt>
                <c:pt idx="92">
                  <c:v>2.4590000000000001</c:v>
                </c:pt>
                <c:pt idx="93">
                  <c:v>2.9009999999999998</c:v>
                </c:pt>
                <c:pt idx="94">
                  <c:v>2.0289999999999999</c:v>
                </c:pt>
                <c:pt idx="95">
                  <c:v>2.306</c:v>
                </c:pt>
                <c:pt idx="96">
                  <c:v>2.9820000000000002</c:v>
                </c:pt>
                <c:pt idx="97">
                  <c:v>1.9690000000000001</c:v>
                </c:pt>
                <c:pt idx="98">
                  <c:v>2.0379999999999998</c:v>
                </c:pt>
                <c:pt idx="99">
                  <c:v>2.589</c:v>
                </c:pt>
                <c:pt idx="100">
                  <c:v>1.6160000000000001</c:v>
                </c:pt>
                <c:pt idx="101">
                  <c:v>2.3839999999999999</c:v>
                </c:pt>
                <c:pt idx="102">
                  <c:v>2.6859999999999999</c:v>
                </c:pt>
                <c:pt idx="103">
                  <c:v>1.9850000000000001</c:v>
                </c:pt>
                <c:pt idx="104">
                  <c:v>2.6469999999999998</c:v>
                </c:pt>
                <c:pt idx="105">
                  <c:v>2.8140000000000001</c:v>
                </c:pt>
                <c:pt idx="106">
                  <c:v>2.5190000000000001</c:v>
                </c:pt>
                <c:pt idx="107">
                  <c:v>2.4830000000000001</c:v>
                </c:pt>
                <c:pt idx="108">
                  <c:v>1.6830000000000001</c:v>
                </c:pt>
                <c:pt idx="109">
                  <c:v>2.2589999999999999</c:v>
                </c:pt>
                <c:pt idx="110">
                  <c:v>2.294</c:v>
                </c:pt>
                <c:pt idx="111">
                  <c:v>3.6840000000000002</c:v>
                </c:pt>
                <c:pt idx="112">
                  <c:v>1.9119999999999999</c:v>
                </c:pt>
                <c:pt idx="113">
                  <c:v>1.9690000000000001</c:v>
                </c:pt>
                <c:pt idx="114">
                  <c:v>2.6</c:v>
                </c:pt>
                <c:pt idx="115">
                  <c:v>1.839</c:v>
                </c:pt>
                <c:pt idx="116">
                  <c:v>2.5649999999999999</c:v>
                </c:pt>
                <c:pt idx="117">
                  <c:v>1.7709999999999999</c:v>
                </c:pt>
                <c:pt idx="118">
                  <c:v>2.2229999999999999</c:v>
                </c:pt>
                <c:pt idx="119">
                  <c:v>2.4889999999999999</c:v>
                </c:pt>
                <c:pt idx="120">
                  <c:v>1.6579999999999999</c:v>
                </c:pt>
                <c:pt idx="121">
                  <c:v>2.1150000000000002</c:v>
                </c:pt>
                <c:pt idx="122">
                  <c:v>2.972</c:v>
                </c:pt>
                <c:pt idx="123">
                  <c:v>2.8490000000000002</c:v>
                </c:pt>
                <c:pt idx="124">
                  <c:v>1.899</c:v>
                </c:pt>
                <c:pt idx="125">
                  <c:v>1.946</c:v>
                </c:pt>
                <c:pt idx="126">
                  <c:v>3.2240000000000002</c:v>
                </c:pt>
                <c:pt idx="127">
                  <c:v>3.8860000000000001</c:v>
                </c:pt>
                <c:pt idx="128">
                  <c:v>2.2400000000000002</c:v>
                </c:pt>
                <c:pt idx="129">
                  <c:v>2.82</c:v>
                </c:pt>
                <c:pt idx="130">
                  <c:v>1.925</c:v>
                </c:pt>
                <c:pt idx="131">
                  <c:v>1.835</c:v>
                </c:pt>
                <c:pt idx="132">
                  <c:v>1.173</c:v>
                </c:pt>
                <c:pt idx="133">
                  <c:v>2.1859999999999999</c:v>
                </c:pt>
                <c:pt idx="134">
                  <c:v>2.2149999999999999</c:v>
                </c:pt>
                <c:pt idx="135">
                  <c:v>1.3109999999999999</c:v>
                </c:pt>
                <c:pt idx="136">
                  <c:v>2.569</c:v>
                </c:pt>
                <c:pt idx="137">
                  <c:v>1.752</c:v>
                </c:pt>
                <c:pt idx="138">
                  <c:v>1.8580000000000001</c:v>
                </c:pt>
                <c:pt idx="139">
                  <c:v>2.669</c:v>
                </c:pt>
                <c:pt idx="140">
                  <c:v>2.169</c:v>
                </c:pt>
                <c:pt idx="141">
                  <c:v>2.2010000000000001</c:v>
                </c:pt>
                <c:pt idx="142">
                  <c:v>2.024</c:v>
                </c:pt>
                <c:pt idx="143">
                  <c:v>3.944</c:v>
                </c:pt>
                <c:pt idx="144">
                  <c:v>1.9770000000000001</c:v>
                </c:pt>
                <c:pt idx="145">
                  <c:v>2.0150000000000001</c:v>
                </c:pt>
                <c:pt idx="146">
                  <c:v>3.407</c:v>
                </c:pt>
                <c:pt idx="147">
                  <c:v>1.752</c:v>
                </c:pt>
                <c:pt idx="148">
                  <c:v>2.2280000000000002</c:v>
                </c:pt>
                <c:pt idx="149">
                  <c:v>2.9940000000000002</c:v>
                </c:pt>
                <c:pt idx="150">
                  <c:v>2.6509999999999998</c:v>
                </c:pt>
                <c:pt idx="151">
                  <c:v>3.0539999999999998</c:v>
                </c:pt>
                <c:pt idx="152">
                  <c:v>2.089</c:v>
                </c:pt>
                <c:pt idx="153">
                  <c:v>3.3860000000000001</c:v>
                </c:pt>
                <c:pt idx="154">
                  <c:v>2.4340000000000002</c:v>
                </c:pt>
                <c:pt idx="155">
                  <c:v>2.101</c:v>
                </c:pt>
                <c:pt idx="156">
                  <c:v>2.996</c:v>
                </c:pt>
                <c:pt idx="157">
                  <c:v>2.3450000000000002</c:v>
                </c:pt>
                <c:pt idx="158">
                  <c:v>1.944</c:v>
                </c:pt>
                <c:pt idx="159">
                  <c:v>2.883</c:v>
                </c:pt>
                <c:pt idx="160">
                  <c:v>2.31</c:v>
                </c:pt>
                <c:pt idx="161">
                  <c:v>3.1349999999999998</c:v>
                </c:pt>
                <c:pt idx="162">
                  <c:v>1.88</c:v>
                </c:pt>
                <c:pt idx="163">
                  <c:v>2.286</c:v>
                </c:pt>
                <c:pt idx="164">
                  <c:v>2.4529999999999998</c:v>
                </c:pt>
                <c:pt idx="165">
                  <c:v>1.8</c:v>
                </c:pt>
                <c:pt idx="166">
                  <c:v>1.806</c:v>
                </c:pt>
                <c:pt idx="167">
                  <c:v>1.526</c:v>
                </c:pt>
                <c:pt idx="168">
                  <c:v>2.2149999999999999</c:v>
                </c:pt>
                <c:pt idx="169">
                  <c:v>2.129</c:v>
                </c:pt>
                <c:pt idx="170">
                  <c:v>2.5139999999999998</c:v>
                </c:pt>
                <c:pt idx="171">
                  <c:v>1.7609999999999999</c:v>
                </c:pt>
                <c:pt idx="172">
                  <c:v>2.38</c:v>
                </c:pt>
                <c:pt idx="173">
                  <c:v>2.2970000000000002</c:v>
                </c:pt>
              </c:numCache>
            </c:numRef>
          </c:yVal>
          <c:smooth val="0"/>
          <c:extLst>
            <c:ext xmlns:c16="http://schemas.microsoft.com/office/drawing/2014/chart" uri="{C3380CC4-5D6E-409C-BE32-E72D297353CC}">
              <c16:uniqueId val="{00000005-B7D4-4910-81E0-495287FC6D41}"/>
            </c:ext>
          </c:extLst>
        </c:ser>
        <c:ser>
          <c:idx val="0"/>
          <c:order val="4"/>
          <c:tx>
            <c:strRef>
              <c:f>'FPN-WDI_Charts'!$E$15</c:f>
              <c:strCache>
                <c:ptCount val="1"/>
                <c:pt idx="0">
                  <c:v>Cost of an energy sufficient diet [CoCA]</c:v>
                </c:pt>
              </c:strCache>
            </c:strRef>
          </c:tx>
          <c:spPr>
            <a:ln w="28575" cap="rnd">
              <a:noFill/>
              <a:round/>
            </a:ln>
            <a:effectLst/>
          </c:spPr>
          <c:marker>
            <c:symbol val="circle"/>
            <c:size val="5"/>
            <c:spPr>
              <a:solidFill>
                <a:schemeClr val="bg1"/>
              </a:solidFill>
              <a:ln w="9525">
                <a:solidFill>
                  <a:schemeClr val="bg1">
                    <a:lumMod val="50000"/>
                  </a:schemeClr>
                </a:solidFill>
              </a:ln>
              <a:effectLst/>
            </c:spPr>
          </c:marker>
          <c:trendline>
            <c:spPr>
              <a:ln w="19050" cap="rnd">
                <a:solidFill>
                  <a:schemeClr val="bg1">
                    <a:lumMod val="50000"/>
                  </a:schemeClr>
                </a:solidFill>
                <a:prstDash val="sysDot"/>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'FPN-WDI_Charts'!$E$17:$E$190</c:f>
              <c:numCache>
                <c:formatCode>General</c:formatCode>
                <c:ptCount val="174"/>
                <c:pt idx="0">
                  <c:v>0.72499999999999998</c:v>
                </c:pt>
                <c:pt idx="1">
                  <c:v>0.77300000000000002</c:v>
                </c:pt>
                <c:pt idx="2">
                  <c:v>1.403</c:v>
                </c:pt>
                <c:pt idx="3">
                  <c:v>1.3080000000000001</c:v>
                </c:pt>
                <c:pt idx="4">
                  <c:v>0.93300000000000005</c:v>
                </c:pt>
                <c:pt idx="5">
                  <c:v>0.65200000000000002</c:v>
                </c:pt>
                <c:pt idx="6">
                  <c:v>1.0129999999999999</c:v>
                </c:pt>
                <c:pt idx="7">
                  <c:v>1.1299999999999999</c:v>
                </c:pt>
                <c:pt idx="8">
                  <c:v>0.307</c:v>
                </c:pt>
                <c:pt idx="9">
                  <c:v>0.34599999999999997</c:v>
                </c:pt>
                <c:pt idx="10">
                  <c:v>0.78900000000000003</c:v>
                </c:pt>
                <c:pt idx="11">
                  <c:v>1.0489999999999999</c:v>
                </c:pt>
                <c:pt idx="12">
                  <c:v>0.79200000000000004</c:v>
                </c:pt>
                <c:pt idx="13">
                  <c:v>0.64400000000000002</c:v>
                </c:pt>
                <c:pt idx="14">
                  <c:v>0.89600000000000002</c:v>
                </c:pt>
                <c:pt idx="15">
                  <c:v>0.8</c:v>
                </c:pt>
                <c:pt idx="16">
                  <c:v>0.26300000000000001</c:v>
                </c:pt>
                <c:pt idx="17">
                  <c:v>1.1299999999999999</c:v>
                </c:pt>
                <c:pt idx="18">
                  <c:v>0.65200000000000002</c:v>
                </c:pt>
                <c:pt idx="19">
                  <c:v>1.099</c:v>
                </c:pt>
                <c:pt idx="20">
                  <c:v>1.0469999999999999</c:v>
                </c:pt>
                <c:pt idx="21">
                  <c:v>1.468</c:v>
                </c:pt>
                <c:pt idx="22">
                  <c:v>0.746</c:v>
                </c:pt>
                <c:pt idx="23">
                  <c:v>0.69099999999999995</c:v>
                </c:pt>
                <c:pt idx="24">
                  <c:v>0.505</c:v>
                </c:pt>
                <c:pt idx="25">
                  <c:v>0.84799999999999998</c:v>
                </c:pt>
                <c:pt idx="26">
                  <c:v>1.5629999999999999</c:v>
                </c:pt>
                <c:pt idx="27">
                  <c:v>0.76200000000000001</c:v>
                </c:pt>
                <c:pt idx="28">
                  <c:v>0.504</c:v>
                </c:pt>
                <c:pt idx="29">
                  <c:v>0.57399999999999995</c:v>
                </c:pt>
                <c:pt idx="30">
                  <c:v>0.70799999999999996</c:v>
                </c:pt>
                <c:pt idx="31">
                  <c:v>0.62</c:v>
                </c:pt>
                <c:pt idx="32">
                  <c:v>0.99299999999999999</c:v>
                </c:pt>
                <c:pt idx="33">
                  <c:v>0.89400000000000002</c:v>
                </c:pt>
                <c:pt idx="34">
                  <c:v>0.67300000000000004</c:v>
                </c:pt>
                <c:pt idx="35">
                  <c:v>1.095</c:v>
                </c:pt>
                <c:pt idx="36">
                  <c:v>1.0209999999999999</c:v>
                </c:pt>
                <c:pt idx="37">
                  <c:v>0.70899999999999996</c:v>
                </c:pt>
                <c:pt idx="38">
                  <c:v>0.64400000000000002</c:v>
                </c:pt>
                <c:pt idx="39">
                  <c:v>0.84799999999999998</c:v>
                </c:pt>
                <c:pt idx="40">
                  <c:v>0.99099999999999999</c:v>
                </c:pt>
                <c:pt idx="41">
                  <c:v>1.101</c:v>
                </c:pt>
                <c:pt idx="42">
                  <c:v>0.56000000000000005</c:v>
                </c:pt>
                <c:pt idx="43">
                  <c:v>0.98699999999999999</c:v>
                </c:pt>
                <c:pt idx="44">
                  <c:v>0.97299999999999998</c:v>
                </c:pt>
                <c:pt idx="45">
                  <c:v>0.81499999999999995</c:v>
                </c:pt>
                <c:pt idx="46">
                  <c:v>0.66300000000000003</c:v>
                </c:pt>
                <c:pt idx="47">
                  <c:v>1.137</c:v>
                </c:pt>
                <c:pt idx="48">
                  <c:v>0.57699999999999996</c:v>
                </c:pt>
                <c:pt idx="49">
                  <c:v>0.441</c:v>
                </c:pt>
                <c:pt idx="50">
                  <c:v>0.3</c:v>
                </c:pt>
                <c:pt idx="51">
                  <c:v>0.61599999999999999</c:v>
                </c:pt>
                <c:pt idx="52">
                  <c:v>1.2170000000000001</c:v>
                </c:pt>
                <c:pt idx="53">
                  <c:v>1.181</c:v>
                </c:pt>
                <c:pt idx="54">
                  <c:v>1.3480000000000001</c:v>
                </c:pt>
                <c:pt idx="55">
                  <c:v>0.98799999999999999</c:v>
                </c:pt>
                <c:pt idx="56">
                  <c:v>1.46</c:v>
                </c:pt>
                <c:pt idx="57">
                  <c:v>0.76800000000000002</c:v>
                </c:pt>
                <c:pt idx="58">
                  <c:v>0.41799999999999998</c:v>
                </c:pt>
                <c:pt idx="59">
                  <c:v>0.93100000000000005</c:v>
                </c:pt>
                <c:pt idx="60">
                  <c:v>0.72099999999999997</c:v>
                </c:pt>
                <c:pt idx="61">
                  <c:v>0.84899999999999998</c:v>
                </c:pt>
                <c:pt idx="62">
                  <c:v>0.28000000000000003</c:v>
                </c:pt>
                <c:pt idx="63">
                  <c:v>0.315</c:v>
                </c:pt>
                <c:pt idx="64">
                  <c:v>0.95599999999999996</c:v>
                </c:pt>
                <c:pt idx="65">
                  <c:v>0.98299999999999998</c:v>
                </c:pt>
                <c:pt idx="66">
                  <c:v>0.26200000000000001</c:v>
                </c:pt>
                <c:pt idx="67">
                  <c:v>0.82399999999999995</c:v>
                </c:pt>
                <c:pt idx="68">
                  <c:v>0.67200000000000004</c:v>
                </c:pt>
                <c:pt idx="69">
                  <c:v>1.3280000000000001</c:v>
                </c:pt>
                <c:pt idx="70">
                  <c:v>0.90400000000000003</c:v>
                </c:pt>
                <c:pt idx="71">
                  <c:v>0.92500000000000004</c:v>
                </c:pt>
                <c:pt idx="72">
                  <c:v>0.72699999999999998</c:v>
                </c:pt>
                <c:pt idx="73">
                  <c:v>1.095</c:v>
                </c:pt>
                <c:pt idx="74">
                  <c:v>1.1459999999999999</c:v>
                </c:pt>
                <c:pt idx="75">
                  <c:v>0.90800000000000003</c:v>
                </c:pt>
                <c:pt idx="76">
                  <c:v>0.434</c:v>
                </c:pt>
                <c:pt idx="77">
                  <c:v>0.378</c:v>
                </c:pt>
                <c:pt idx="78">
                  <c:v>0.78900000000000003</c:v>
                </c:pt>
                <c:pt idx="79">
                  <c:v>1.0209999999999999</c:v>
                </c:pt>
                <c:pt idx="80">
                  <c:v>0.871</c:v>
                </c:pt>
                <c:pt idx="81">
                  <c:v>1.165</c:v>
                </c:pt>
                <c:pt idx="82">
                  <c:v>0.56799999999999995</c:v>
                </c:pt>
                <c:pt idx="83">
                  <c:v>0.503</c:v>
                </c:pt>
                <c:pt idx="84">
                  <c:v>0.312</c:v>
                </c:pt>
                <c:pt idx="85">
                  <c:v>1.0149999999999999</c:v>
                </c:pt>
                <c:pt idx="86">
                  <c:v>2.9580000000000002</c:v>
                </c:pt>
                <c:pt idx="87">
                  <c:v>0.64300000000000002</c:v>
                </c:pt>
                <c:pt idx="88">
                  <c:v>0.65300000000000002</c:v>
                </c:pt>
                <c:pt idx="89">
                  <c:v>0.76700000000000002</c:v>
                </c:pt>
                <c:pt idx="90">
                  <c:v>0.66900000000000004</c:v>
                </c:pt>
                <c:pt idx="91">
                  <c:v>0.34100000000000003</c:v>
                </c:pt>
                <c:pt idx="92">
                  <c:v>0.96499999999999997</c:v>
                </c:pt>
                <c:pt idx="93">
                  <c:v>0.72399999999999998</c:v>
                </c:pt>
                <c:pt idx="94">
                  <c:v>0.442</c:v>
                </c:pt>
                <c:pt idx="95">
                  <c:v>0.60799999999999998</c:v>
                </c:pt>
                <c:pt idx="96">
                  <c:v>0.97099999999999997</c:v>
                </c:pt>
                <c:pt idx="97">
                  <c:v>0.505</c:v>
                </c:pt>
                <c:pt idx="98">
                  <c:v>0.33500000000000002</c:v>
                </c:pt>
                <c:pt idx="99">
                  <c:v>1.079</c:v>
                </c:pt>
                <c:pt idx="100">
                  <c:v>0.28499999999999998</c:v>
                </c:pt>
                <c:pt idx="101">
                  <c:v>0.90900000000000003</c:v>
                </c:pt>
                <c:pt idx="102">
                  <c:v>0.42299999999999999</c:v>
                </c:pt>
                <c:pt idx="103">
                  <c:v>0.6</c:v>
                </c:pt>
                <c:pt idx="104">
                  <c:v>0.74099999999999999</c:v>
                </c:pt>
                <c:pt idx="105">
                  <c:v>0.877</c:v>
                </c:pt>
                <c:pt idx="106">
                  <c:v>0.81399999999999995</c:v>
                </c:pt>
                <c:pt idx="107">
                  <c:v>0.64300000000000002</c:v>
                </c:pt>
                <c:pt idx="108">
                  <c:v>0.80200000000000005</c:v>
                </c:pt>
                <c:pt idx="109">
                  <c:v>0.74299999999999999</c:v>
                </c:pt>
                <c:pt idx="110">
                  <c:v>0.55100000000000005</c:v>
                </c:pt>
                <c:pt idx="111">
                  <c:v>1.381</c:v>
                </c:pt>
                <c:pt idx="112">
                  <c:v>0.60799999999999998</c:v>
                </c:pt>
                <c:pt idx="113">
                  <c:v>0.38300000000000001</c:v>
                </c:pt>
                <c:pt idx="114">
                  <c:v>0.91</c:v>
                </c:pt>
                <c:pt idx="115">
                  <c:v>1.0089999999999999</c:v>
                </c:pt>
                <c:pt idx="116">
                  <c:v>0.98699999999999999</c:v>
                </c:pt>
                <c:pt idx="117">
                  <c:v>0.29699999999999999</c:v>
                </c:pt>
                <c:pt idx="118">
                  <c:v>0.48899999999999999</c:v>
                </c:pt>
                <c:pt idx="119">
                  <c:v>1.4359999999999999</c:v>
                </c:pt>
                <c:pt idx="120">
                  <c:v>0.60799999999999998</c:v>
                </c:pt>
                <c:pt idx="121">
                  <c:v>1.3819999999999999</c:v>
                </c:pt>
                <c:pt idx="122">
                  <c:v>0.73</c:v>
                </c:pt>
                <c:pt idx="123">
                  <c:v>1.1220000000000001</c:v>
                </c:pt>
                <c:pt idx="124">
                  <c:v>0.52200000000000002</c:v>
                </c:pt>
                <c:pt idx="125">
                  <c:v>0.76800000000000002</c:v>
                </c:pt>
                <c:pt idx="126">
                  <c:v>1.1279999999999999</c:v>
                </c:pt>
                <c:pt idx="127">
                  <c:v>0.95</c:v>
                </c:pt>
                <c:pt idx="128">
                  <c:v>0.91600000000000004</c:v>
                </c:pt>
                <c:pt idx="129">
                  <c:v>1.1579999999999999</c:v>
                </c:pt>
                <c:pt idx="130">
                  <c:v>0.39</c:v>
                </c:pt>
                <c:pt idx="131">
                  <c:v>0.41199999999999998</c:v>
                </c:pt>
                <c:pt idx="132">
                  <c:v>0.60199999999999998</c:v>
                </c:pt>
                <c:pt idx="133">
                  <c:v>0.48899999999999999</c:v>
                </c:pt>
                <c:pt idx="134">
                  <c:v>0.60599999999999998</c:v>
                </c:pt>
                <c:pt idx="135">
                  <c:v>0.76300000000000001</c:v>
                </c:pt>
                <c:pt idx="136">
                  <c:v>0.89600000000000002</c:v>
                </c:pt>
                <c:pt idx="137">
                  <c:v>0.88300000000000001</c:v>
                </c:pt>
                <c:pt idx="138">
                  <c:v>0.745</c:v>
                </c:pt>
                <c:pt idx="139">
                  <c:v>0.60099999999999998</c:v>
                </c:pt>
                <c:pt idx="140">
                  <c:v>0.63400000000000001</c:v>
                </c:pt>
                <c:pt idx="141">
                  <c:v>1.2430000000000001</c:v>
                </c:pt>
                <c:pt idx="142">
                  <c:v>0.751</c:v>
                </c:pt>
                <c:pt idx="143">
                  <c:v>2.2509999999999999</c:v>
                </c:pt>
                <c:pt idx="144">
                  <c:v>0.36299999999999999</c:v>
                </c:pt>
                <c:pt idx="145">
                  <c:v>0.434</c:v>
                </c:pt>
                <c:pt idx="146">
                  <c:v>1.2649999999999999</c:v>
                </c:pt>
                <c:pt idx="147">
                  <c:v>0.438</c:v>
                </c:pt>
                <c:pt idx="148">
                  <c:v>0.97199999999999998</c:v>
                </c:pt>
                <c:pt idx="149">
                  <c:v>0.53300000000000003</c:v>
                </c:pt>
                <c:pt idx="150">
                  <c:v>1.05</c:v>
                </c:pt>
                <c:pt idx="151">
                  <c:v>1.3220000000000001</c:v>
                </c:pt>
                <c:pt idx="152">
                  <c:v>1.079</c:v>
                </c:pt>
                <c:pt idx="153">
                  <c:v>1.1419999999999999</c:v>
                </c:pt>
                <c:pt idx="154">
                  <c:v>0.8</c:v>
                </c:pt>
                <c:pt idx="155">
                  <c:v>0.41799999999999998</c:v>
                </c:pt>
                <c:pt idx="156">
                  <c:v>1.4590000000000001</c:v>
                </c:pt>
                <c:pt idx="157">
                  <c:v>0.91200000000000003</c:v>
                </c:pt>
                <c:pt idx="158">
                  <c:v>0.99399999999999999</c:v>
                </c:pt>
                <c:pt idx="159">
                  <c:v>1.0469999999999999</c:v>
                </c:pt>
                <c:pt idx="160">
                  <c:v>1.9390000000000001</c:v>
                </c:pt>
                <c:pt idx="161">
                  <c:v>1.0089999999999999</c:v>
                </c:pt>
                <c:pt idx="162">
                  <c:v>0.60399999999999998</c:v>
                </c:pt>
                <c:pt idx="163">
                  <c:v>0.70899999999999996</c:v>
                </c:pt>
                <c:pt idx="164">
                  <c:v>1.1279999999999999</c:v>
                </c:pt>
                <c:pt idx="165">
                  <c:v>0.64800000000000002</c:v>
                </c:pt>
                <c:pt idx="166">
                  <c:v>0.746</c:v>
                </c:pt>
                <c:pt idx="167">
                  <c:v>0.26300000000000001</c:v>
                </c:pt>
                <c:pt idx="168">
                  <c:v>0.90500000000000003</c:v>
                </c:pt>
                <c:pt idx="169">
                  <c:v>0.69399999999999995</c:v>
                </c:pt>
                <c:pt idx="170">
                  <c:v>0.97499999999999998</c:v>
                </c:pt>
                <c:pt idx="171">
                  <c:v>1.1240000000000001</c:v>
                </c:pt>
                <c:pt idx="172">
                  <c:v>1.2789999999999999</c:v>
                </c:pt>
                <c:pt idx="173">
                  <c:v>0.77500000000000002</c:v>
                </c:pt>
              </c:numCache>
            </c:numRef>
          </c:yVal>
          <c:smooth val="0"/>
          <c:extLst>
            <c:ext xmlns:c16="http://schemas.microsoft.com/office/drawing/2014/chart" uri="{C3380CC4-5D6E-409C-BE32-E72D297353CC}">
              <c16:uniqueId val="{00000007-B7D4-4910-81E0-495287FC6D41}"/>
            </c:ext>
          </c:extLst>
        </c:ser>
        <c:dLbls>
          <c:showLegendKey val="0"/>
          <c:showVal val="0"/>
          <c:showCatName val="0"/>
          <c:showSerName val="0"/>
          <c:showPercent val="0"/>
          <c:showBubbleSize val="0"/>
        </c:dLbls>
        <c:axId val="1815550223"/>
        <c:axId val="1815548143"/>
        <c:extLst>
          <c:ext xmlns:c15="http://schemas.microsoft.com/office/drawing/2012/chart" uri="{02D57815-91ED-43cb-92C2-25804820EDAC}">
            <c15:filteredScatterSeries>
              <c15:ser>
                <c:idx val="4"/>
                <c:order val="1"/>
                <c:tx>
                  <c:strRef>
                    <c:extLst>
                      <c:ext uri="{02D57815-91ED-43cb-92C2-25804820EDAC}">
                        <c15:formulaRef>
                          <c15:sqref>'FPN-WDI_Charts'!$I$15</c15:sqref>
                        </c15:formulaRef>
                      </c:ext>
                    </c:extLst>
                    <c:strCache>
                      <c:ptCount val="1"/>
                      <c:pt idx="0">
                        <c:v>Prevalence of moderate or severe food insecurity in the population (%) [SN.ITK.MSFI.ZS]</c:v>
                      </c:pt>
                    </c:strCache>
                  </c:strRef>
                </c:tx>
                <c:spPr>
                  <a:ln w="28575" cap="rnd">
                    <a:noFill/>
                    <a:round/>
                  </a:ln>
                  <a:effectLst/>
                </c:spPr>
                <c:marker>
                  <c:symbol val="circle"/>
                  <c:size val="5"/>
                  <c:spPr>
                    <a:solidFill>
                      <a:schemeClr val="accent5"/>
                    </a:solidFill>
                    <a:ln w="9525">
                      <a:solidFill>
                        <a:schemeClr val="accent5"/>
                      </a:solidFill>
                    </a:ln>
                    <a:effectLst/>
                  </c:spPr>
                </c:marker>
                <c:xVal>
                  <c:numRef>
                    <c:extLst>
                      <c:ex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c:ext uri="{02D57815-91ED-43cb-92C2-25804820EDAC}">
                        <c15:formulaRef>
                          <c15:sqref>'FPN-WDI_Charts'!$I$17:$I$190</c15:sqref>
                        </c15:formulaRef>
                      </c:ext>
                    </c:extLst>
                    <c:numCache>
                      <c:formatCode>General</c:formatCode>
                      <c:ptCount val="174"/>
                      <c:pt idx="0">
                        <c:v>38.6</c:v>
                      </c:pt>
                      <c:pt idx="1">
                        <c:v>19.7</c:v>
                      </c:pt>
                      <c:pt idx="5">
                        <c:v>32.299999999999997</c:v>
                      </c:pt>
                      <c:pt idx="6">
                        <c:v>17.100000000000001</c:v>
                      </c:pt>
                      <c:pt idx="8">
                        <c:v>12.7</c:v>
                      </c:pt>
                      <c:pt idx="9">
                        <c:v>4.4000000000000004</c:v>
                      </c:pt>
                      <c:pt idx="10">
                        <c:v>8.6</c:v>
                      </c:pt>
                      <c:pt idx="13">
                        <c:v>31.5</c:v>
                      </c:pt>
                      <c:pt idx="18">
                        <c:v>66.3</c:v>
                      </c:pt>
                      <c:pt idx="23">
                        <c:v>8.6999999999999993</c:v>
                      </c:pt>
                      <c:pt idx="24">
                        <c:v>53.4</c:v>
                      </c:pt>
                      <c:pt idx="25">
                        <c:v>21.8</c:v>
                      </c:pt>
                      <c:pt idx="28">
                        <c:v>12</c:v>
                      </c:pt>
                      <c:pt idx="29">
                        <c:v>42.9</c:v>
                      </c:pt>
                      <c:pt idx="31">
                        <c:v>37.700000000000003</c:v>
                      </c:pt>
                      <c:pt idx="32">
                        <c:v>44.9</c:v>
                      </c:pt>
                      <c:pt idx="33">
                        <c:v>58</c:v>
                      </c:pt>
                      <c:pt idx="34">
                        <c:v>5</c:v>
                      </c:pt>
                      <c:pt idx="38">
                        <c:v>13.7</c:v>
                      </c:pt>
                      <c:pt idx="43">
                        <c:v>87.9</c:v>
                      </c:pt>
                      <c:pt idx="44">
                        <c:v>13.7</c:v>
                      </c:pt>
                      <c:pt idx="45">
                        <c:v>37</c:v>
                      </c:pt>
                      <c:pt idx="46">
                        <c:v>7.8</c:v>
                      </c:pt>
                      <c:pt idx="49">
                        <c:v>3.9</c:v>
                      </c:pt>
                      <c:pt idx="50">
                        <c:v>5.4</c:v>
                      </c:pt>
                      <c:pt idx="54">
                        <c:v>26.2</c:v>
                      </c:pt>
                      <c:pt idx="55">
                        <c:v>33.1</c:v>
                      </c:pt>
                      <c:pt idx="56">
                        <c:v>41.6</c:v>
                      </c:pt>
                      <c:pt idx="58">
                        <c:v>8.1999999999999993</c:v>
                      </c:pt>
                      <c:pt idx="60">
                        <c:v>59.4</c:v>
                      </c:pt>
                      <c:pt idx="62">
                        <c:v>8.3000000000000007</c:v>
                      </c:pt>
                      <c:pt idx="63">
                        <c:v>6.3</c:v>
                      </c:pt>
                      <c:pt idx="65">
                        <c:v>52.7</c:v>
                      </c:pt>
                      <c:pt idx="66">
                        <c:v>3.6</c:v>
                      </c:pt>
                      <c:pt idx="67">
                        <c:v>43.8</c:v>
                      </c:pt>
                      <c:pt idx="68">
                        <c:v>16.600000000000001</c:v>
                      </c:pt>
                      <c:pt idx="69">
                        <c:v>23.6</c:v>
                      </c:pt>
                      <c:pt idx="70">
                        <c:v>74.099999999999994</c:v>
                      </c:pt>
                      <c:pt idx="71">
                        <c:v>61.7</c:v>
                      </c:pt>
                      <c:pt idx="74">
                        <c:v>41.1</c:v>
                      </c:pt>
                      <c:pt idx="76">
                        <c:v>8.8000000000000007</c:v>
                      </c:pt>
                      <c:pt idx="77">
                        <c:v>6.8</c:v>
                      </c:pt>
                      <c:pt idx="79">
                        <c:v>7.6</c:v>
                      </c:pt>
                      <c:pt idx="80">
                        <c:v>42.4</c:v>
                      </c:pt>
                      <c:pt idx="82">
                        <c:v>6.6</c:v>
                      </c:pt>
                      <c:pt idx="83">
                        <c:v>12.3</c:v>
                      </c:pt>
                      <c:pt idx="84">
                        <c:v>7.5</c:v>
                      </c:pt>
                      <c:pt idx="85">
                        <c:v>46.9</c:v>
                      </c:pt>
                      <c:pt idx="86">
                        <c:v>3.2</c:v>
                      </c:pt>
                      <c:pt idx="87">
                        <c:v>32.4</c:v>
                      </c:pt>
                      <c:pt idx="88">
                        <c:v>2.1</c:v>
                      </c:pt>
                      <c:pt idx="89">
                        <c:v>60.9</c:v>
                      </c:pt>
                      <c:pt idx="90">
                        <c:v>5.4</c:v>
                      </c:pt>
                      <c:pt idx="91">
                        <c:v>12.3</c:v>
                      </c:pt>
                      <c:pt idx="92">
                        <c:v>6.3</c:v>
                      </c:pt>
                      <c:pt idx="94">
                        <c:v>9.4</c:v>
                      </c:pt>
                      <c:pt idx="96">
                        <c:v>81</c:v>
                      </c:pt>
                      <c:pt idx="97">
                        <c:v>12.3</c:v>
                      </c:pt>
                      <c:pt idx="98">
                        <c:v>3.3</c:v>
                      </c:pt>
                      <c:pt idx="100">
                        <c:v>80.3</c:v>
                      </c:pt>
                      <c:pt idx="101">
                        <c:v>15.1</c:v>
                      </c:pt>
                      <c:pt idx="104">
                        <c:v>5.0999999999999996</c:v>
                      </c:pt>
                      <c:pt idx="105">
                        <c:v>32.299999999999997</c:v>
                      </c:pt>
                      <c:pt idx="106">
                        <c:v>18.5</c:v>
                      </c:pt>
                      <c:pt idx="107">
                        <c:v>23</c:v>
                      </c:pt>
                      <c:pt idx="108">
                        <c:v>24.6</c:v>
                      </c:pt>
                      <c:pt idx="109">
                        <c:v>27.1</c:v>
                      </c:pt>
                      <c:pt idx="110">
                        <c:v>12</c:v>
                      </c:pt>
                      <c:pt idx="112">
                        <c:v>26.1</c:v>
                      </c:pt>
                      <c:pt idx="113">
                        <c:v>68.400000000000006</c:v>
                      </c:pt>
                      <c:pt idx="115">
                        <c:v>55.3</c:v>
                      </c:pt>
                      <c:pt idx="116">
                        <c:v>31.6</c:v>
                      </c:pt>
                      <c:pt idx="117">
                        <c:v>5.0999999999999996</c:v>
                      </c:pt>
                      <c:pt idx="118">
                        <c:v>13.3</c:v>
                      </c:pt>
                      <c:pt idx="120">
                        <c:v>50</c:v>
                      </c:pt>
                      <c:pt idx="121">
                        <c:v>42.8</c:v>
                      </c:pt>
                      <c:pt idx="122">
                        <c:v>14.3</c:v>
                      </c:pt>
                      <c:pt idx="123">
                        <c:v>4.8</c:v>
                      </c:pt>
                      <c:pt idx="125">
                        <c:v>12.8</c:v>
                      </c:pt>
                      <c:pt idx="127">
                        <c:v>15.6</c:v>
                      </c:pt>
                      <c:pt idx="128">
                        <c:v>42.9</c:v>
                      </c:pt>
                      <c:pt idx="130">
                        <c:v>5.3</c:v>
                      </c:pt>
                      <c:pt idx="131">
                        <c:v>11.6</c:v>
                      </c:pt>
                      <c:pt idx="133">
                        <c:v>14.7</c:v>
                      </c:pt>
                      <c:pt idx="134">
                        <c:v>7.9</c:v>
                      </c:pt>
                      <c:pt idx="138">
                        <c:v>35.799999999999997</c:v>
                      </c:pt>
                      <c:pt idx="139">
                        <c:v>12.5</c:v>
                      </c:pt>
                      <c:pt idx="140">
                        <c:v>14.3</c:v>
                      </c:pt>
                      <c:pt idx="141">
                        <c:v>83</c:v>
                      </c:pt>
                      <c:pt idx="142">
                        <c:v>4.0999999999999996</c:v>
                      </c:pt>
                      <c:pt idx="144">
                        <c:v>5</c:v>
                      </c:pt>
                      <c:pt idx="145">
                        <c:v>11.2</c:v>
                      </c:pt>
                      <c:pt idx="147">
                        <c:v>7.5</c:v>
                      </c:pt>
                      <c:pt idx="148">
                        <c:v>6.5</c:v>
                      </c:pt>
                      <c:pt idx="149">
                        <c:v>21.1</c:v>
                      </c:pt>
                      <c:pt idx="150">
                        <c:v>22.2</c:v>
                      </c:pt>
                      <c:pt idx="151">
                        <c:v>33.299999999999997</c:v>
                      </c:pt>
                      <c:pt idx="152">
                        <c:v>46.4</c:v>
                      </c:pt>
                      <c:pt idx="154">
                        <c:v>5.4</c:v>
                      </c:pt>
                      <c:pt idx="155">
                        <c:v>3.1</c:v>
                      </c:pt>
                      <c:pt idx="158">
                        <c:v>56.6</c:v>
                      </c:pt>
                      <c:pt idx="159">
                        <c:v>24.8</c:v>
                      </c:pt>
                      <c:pt idx="160">
                        <c:v>61.8</c:v>
                      </c:pt>
                      <c:pt idx="162">
                        <c:v>20</c:v>
                      </c:pt>
                      <c:pt idx="165">
                        <c:v>74.8</c:v>
                      </c:pt>
                      <c:pt idx="167">
                        <c:v>5.6</c:v>
                      </c:pt>
                      <c:pt idx="168">
                        <c:v>8.9</c:v>
                      </c:pt>
                      <c:pt idx="169">
                        <c:v>25.1</c:v>
                      </c:pt>
                      <c:pt idx="170">
                        <c:v>6.2</c:v>
                      </c:pt>
                      <c:pt idx="171">
                        <c:v>26.3</c:v>
                      </c:pt>
                      <c:pt idx="172">
                        <c:v>52</c:v>
                      </c:pt>
                      <c:pt idx="173">
                        <c:v>67</c:v>
                      </c:pt>
                    </c:numCache>
                  </c:numRef>
                </c:yVal>
                <c:smooth val="0"/>
                <c:extLst>
                  <c:ext xmlns:c16="http://schemas.microsoft.com/office/drawing/2014/chart" uri="{C3380CC4-5D6E-409C-BE32-E72D297353CC}">
                    <c16:uniqueId val="{00000008-B7D4-4910-81E0-495287FC6D41}"/>
                  </c:ext>
                </c:extLst>
              </c15:ser>
            </c15:filteredScatterSeries>
          </c:ext>
        </c:extLst>
      </c:scatterChart>
      <c:valAx>
        <c:axId val="1815550223"/>
        <c:scaling>
          <c:logBase val="10"/>
          <c:orientation val="minMax"/>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GNI per capita at PPP prices in</a:t>
                </a:r>
                <a:r>
                  <a:rPr lang="en-US" baseline="0"/>
                  <a:t> </a:t>
                </a:r>
                <a:r>
                  <a:rPr lang="en-US"/>
                  <a:t>2017 dollars (log scale)</a:t>
                </a:r>
              </a:p>
            </c:rich>
          </c:tx>
          <c:layout>
            <c:manualLayout>
              <c:xMode val="edge"/>
              <c:yMode val="edge"/>
              <c:x val="0.21512295112966787"/>
              <c:y val="0.943377904687935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cross"/>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48143"/>
        <c:crosses val="autoZero"/>
        <c:crossBetween val="midCat"/>
        <c:minorUnit val="100"/>
      </c:valAx>
      <c:valAx>
        <c:axId val="1815548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Cost per</a:t>
                </a:r>
                <a:r>
                  <a:rPr lang="en-US" baseline="0"/>
                  <a:t> day at PPP prices in 2017 </a:t>
                </a:r>
                <a:endParaRPr lang="en-US"/>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50223"/>
        <c:crosses val="autoZero"/>
        <c:crossBetween val="midCat"/>
        <c:majorUnit val="1"/>
      </c:valAx>
      <c:spPr>
        <a:noFill/>
        <a:ln>
          <a:noFill/>
        </a:ln>
        <a:effectLst/>
      </c:spPr>
    </c:plotArea>
    <c:legend>
      <c:legendPos val="r"/>
      <c:legendEntry>
        <c:idx val="4"/>
        <c:delete val="1"/>
      </c:legendEntry>
      <c:legendEntry>
        <c:idx val="5"/>
        <c:delete val="1"/>
      </c:legendEntry>
      <c:legendEntry>
        <c:idx val="6"/>
        <c:delete val="1"/>
      </c:legendEntry>
      <c:legendEntry>
        <c:idx val="7"/>
        <c:delete val="1"/>
      </c:legendEntry>
      <c:layout>
        <c:manualLayout>
          <c:xMode val="edge"/>
          <c:yMode val="edge"/>
          <c:x val="0.78732986906896008"/>
          <c:y val="0.4642742934271038"/>
          <c:w val="0.20626603230792118"/>
          <c:h val="0.493973158665839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0.17055</cdr:x>
      <cdr:y>0.5758</cdr:y>
    </cdr:from>
    <cdr:to>
      <cdr:x>0.8073</cdr:x>
      <cdr:y>0.5758</cdr:y>
    </cdr:to>
    <cdr:cxnSp macro="">
      <cdr:nvCxnSpPr>
        <cdr:cNvPr id="3" name="Straight Connector 2">
          <a:extLst xmlns:a="http://schemas.openxmlformats.org/drawingml/2006/main">
            <a:ext uri="{FF2B5EF4-FFF2-40B4-BE49-F238E27FC236}">
              <a16:creationId xmlns:a16="http://schemas.microsoft.com/office/drawing/2014/main" id="{13BE32C3-6E10-1499-DFEF-B514D3318392}"/>
            </a:ext>
          </a:extLst>
        </cdr:cNvPr>
        <cdr:cNvCxnSpPr/>
      </cdr:nvCxnSpPr>
      <cdr:spPr>
        <a:xfrm xmlns:a="http://schemas.openxmlformats.org/drawingml/2006/main">
          <a:off x="1730789" y="2913740"/>
          <a:ext cx="6461695" cy="0"/>
        </a:xfrm>
        <a:prstGeom xmlns:a="http://schemas.openxmlformats.org/drawingml/2006/main" prst="line">
          <a:avLst/>
        </a:prstGeom>
        <a:ln xmlns:a="http://schemas.openxmlformats.org/drawingml/2006/main" w="5715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B26AD-8B0C-48E5-B860-30DDCB49196E}" type="datetimeFigureOut">
              <a:rPr lang="en-US" smtClean="0"/>
              <a:t>4/7/2024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78661-C5EC-4BE4-8ED5-2685DE9E9F1D}" type="slidenum">
              <a:rPr lang="en-US" smtClean="0"/>
              <a:t>‹#›</a:t>
            </a:fld>
            <a:endParaRPr lang="en-US"/>
          </a:p>
        </p:txBody>
      </p:sp>
    </p:spTree>
    <p:extLst>
      <p:ext uri="{BB962C8B-B14F-4D97-AF65-F5344CB8AC3E}">
        <p14:creationId xmlns:p14="http://schemas.microsoft.com/office/powerpoint/2010/main" val="4116837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1</a:t>
            </a:fld>
            <a:endParaRPr lang="en-US"/>
          </a:p>
        </p:txBody>
      </p:sp>
    </p:spTree>
    <p:extLst>
      <p:ext uri="{BB962C8B-B14F-4D97-AF65-F5344CB8AC3E}">
        <p14:creationId xmlns:p14="http://schemas.microsoft.com/office/powerpoint/2010/main" val="246397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B05668-0996-46C7-A9AB-813782AEC72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09565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76BD86E-1235-42EA-B7DE-EE97AB3C343E}"/>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D1F10ACA-1147-4E89-99F6-4AC100F913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300" name="Slide Number Placeholder 3">
            <a:extLst>
              <a:ext uri="{FF2B5EF4-FFF2-40B4-BE49-F238E27FC236}">
                <a16:creationId xmlns:a16="http://schemas.microsoft.com/office/drawing/2014/main" id="{8990B86F-69FD-4DF2-8688-AFBC7A9F2C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5184D3-949D-4416-B79A-CABD382CFBC3}" type="slidenum">
              <a:rPr lang="en-US" altLang="en-US"/>
              <a:pPr/>
              <a:t>15</a:t>
            </a:fld>
            <a:endParaRPr lang="en-US" altLang="en-US"/>
          </a:p>
        </p:txBody>
      </p:sp>
    </p:spTree>
    <p:extLst>
      <p:ext uri="{BB962C8B-B14F-4D97-AF65-F5344CB8AC3E}">
        <p14:creationId xmlns:p14="http://schemas.microsoft.com/office/powerpoint/2010/main" val="396645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E91B2-0B20-9B8F-25DB-50EA9539EC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8CF438-4FCC-ED39-92BA-38CE664429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83A876-01C4-7412-DF5E-AA77123DED4C}"/>
              </a:ext>
            </a:extLst>
          </p:cNvPr>
          <p:cNvSpPr>
            <a:spLocks noGrp="1"/>
          </p:cNvSpPr>
          <p:nvPr>
            <p:ph type="dt" sz="half" idx="10"/>
          </p:nvPr>
        </p:nvSpPr>
        <p:spPr/>
        <p:txBody>
          <a:bodyPr/>
          <a:lstStyle/>
          <a:p>
            <a:fld id="{53DEAA71-FEE4-3546-98F9-B665DF5F4F8C}" type="datetimeFigureOut">
              <a:rPr lang="en-US" smtClean="0"/>
              <a:t>4/7/2024</a:t>
            </a:fld>
            <a:endParaRPr lang="en-US"/>
          </a:p>
        </p:txBody>
      </p:sp>
      <p:sp>
        <p:nvSpPr>
          <p:cNvPr id="5" name="Footer Placeholder 4">
            <a:extLst>
              <a:ext uri="{FF2B5EF4-FFF2-40B4-BE49-F238E27FC236}">
                <a16:creationId xmlns:a16="http://schemas.microsoft.com/office/drawing/2014/main" id="{97F3CBA5-B7D7-D886-2C42-88C3B975A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D1A2D-B7F7-BD23-FF1B-DA5A407313B9}"/>
              </a:ext>
            </a:extLst>
          </p:cNvPr>
          <p:cNvSpPr>
            <a:spLocks noGrp="1"/>
          </p:cNvSpPr>
          <p:nvPr>
            <p:ph type="sldNum" sz="quarter" idx="12"/>
          </p:nvPr>
        </p:nvSpPr>
        <p:spPr/>
        <p:txBody>
          <a:bodyPr/>
          <a:lstStyle/>
          <a:p>
            <a:fld id="{F475D5E4-8F5E-E94E-BE45-14FA951F74AA}" type="slidenum">
              <a:rPr lang="en-US" smtClean="0"/>
              <a:t>‹#›</a:t>
            </a:fld>
            <a:endParaRPr lang="en-US"/>
          </a:p>
        </p:txBody>
      </p:sp>
    </p:spTree>
    <p:extLst>
      <p:ext uri="{BB962C8B-B14F-4D97-AF65-F5344CB8AC3E}">
        <p14:creationId xmlns:p14="http://schemas.microsoft.com/office/powerpoint/2010/main" val="393864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9843-B53D-A941-AB2E-5BE4CBF880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7ECC1D-C3A6-4FBD-D93B-02DB361AB5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BDC8F8-49AD-53E7-D729-1071C219C4F3}"/>
              </a:ext>
            </a:extLst>
          </p:cNvPr>
          <p:cNvSpPr>
            <a:spLocks noGrp="1"/>
          </p:cNvSpPr>
          <p:nvPr>
            <p:ph type="dt" sz="half" idx="10"/>
          </p:nvPr>
        </p:nvSpPr>
        <p:spPr/>
        <p:txBody>
          <a:bodyPr/>
          <a:lstStyle/>
          <a:p>
            <a:fld id="{53DEAA71-FEE4-3546-98F9-B665DF5F4F8C}" type="datetimeFigureOut">
              <a:rPr lang="en-US" smtClean="0"/>
              <a:t>4/7/2024</a:t>
            </a:fld>
            <a:endParaRPr lang="en-US"/>
          </a:p>
        </p:txBody>
      </p:sp>
      <p:sp>
        <p:nvSpPr>
          <p:cNvPr id="5" name="Footer Placeholder 4">
            <a:extLst>
              <a:ext uri="{FF2B5EF4-FFF2-40B4-BE49-F238E27FC236}">
                <a16:creationId xmlns:a16="http://schemas.microsoft.com/office/drawing/2014/main" id="{1E950C53-CA15-D7B5-AAB1-D6C0B0E07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55A94-31AA-BDC1-3D01-F415D2A09436}"/>
              </a:ext>
            </a:extLst>
          </p:cNvPr>
          <p:cNvSpPr>
            <a:spLocks noGrp="1"/>
          </p:cNvSpPr>
          <p:nvPr>
            <p:ph type="sldNum" sz="quarter" idx="12"/>
          </p:nvPr>
        </p:nvSpPr>
        <p:spPr/>
        <p:txBody>
          <a:bodyPr/>
          <a:lstStyle/>
          <a:p>
            <a:fld id="{F475D5E4-8F5E-E94E-BE45-14FA951F74AA}" type="slidenum">
              <a:rPr lang="en-US" smtClean="0"/>
              <a:t>‹#›</a:t>
            </a:fld>
            <a:endParaRPr lang="en-US"/>
          </a:p>
        </p:txBody>
      </p:sp>
    </p:spTree>
    <p:extLst>
      <p:ext uri="{BB962C8B-B14F-4D97-AF65-F5344CB8AC3E}">
        <p14:creationId xmlns:p14="http://schemas.microsoft.com/office/powerpoint/2010/main" val="206100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7BC023-2A2D-091F-B028-39F5D69134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71B66C-DA05-06FA-7096-1035DAABE4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5D2C7-AA97-5CE5-4078-AC9FF45F00D3}"/>
              </a:ext>
            </a:extLst>
          </p:cNvPr>
          <p:cNvSpPr>
            <a:spLocks noGrp="1"/>
          </p:cNvSpPr>
          <p:nvPr>
            <p:ph type="dt" sz="half" idx="10"/>
          </p:nvPr>
        </p:nvSpPr>
        <p:spPr/>
        <p:txBody>
          <a:bodyPr/>
          <a:lstStyle/>
          <a:p>
            <a:fld id="{53DEAA71-FEE4-3546-98F9-B665DF5F4F8C}" type="datetimeFigureOut">
              <a:rPr lang="en-US" smtClean="0"/>
              <a:t>4/7/2024</a:t>
            </a:fld>
            <a:endParaRPr lang="en-US"/>
          </a:p>
        </p:txBody>
      </p:sp>
      <p:sp>
        <p:nvSpPr>
          <p:cNvPr id="5" name="Footer Placeholder 4">
            <a:extLst>
              <a:ext uri="{FF2B5EF4-FFF2-40B4-BE49-F238E27FC236}">
                <a16:creationId xmlns:a16="http://schemas.microsoft.com/office/drawing/2014/main" id="{1504CC52-27C3-17FD-2717-274A56405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72125-B679-8885-1C09-4D55F921B664}"/>
              </a:ext>
            </a:extLst>
          </p:cNvPr>
          <p:cNvSpPr>
            <a:spLocks noGrp="1"/>
          </p:cNvSpPr>
          <p:nvPr>
            <p:ph type="sldNum" sz="quarter" idx="12"/>
          </p:nvPr>
        </p:nvSpPr>
        <p:spPr/>
        <p:txBody>
          <a:bodyPr/>
          <a:lstStyle/>
          <a:p>
            <a:fld id="{F475D5E4-8F5E-E94E-BE45-14FA951F74AA}" type="slidenum">
              <a:rPr lang="en-US" smtClean="0"/>
              <a:t>‹#›</a:t>
            </a:fld>
            <a:endParaRPr lang="en-US"/>
          </a:p>
        </p:txBody>
      </p:sp>
    </p:spTree>
    <p:extLst>
      <p:ext uri="{BB962C8B-B14F-4D97-AF65-F5344CB8AC3E}">
        <p14:creationId xmlns:p14="http://schemas.microsoft.com/office/powerpoint/2010/main" val="301647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ull Screen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14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007" y="942143"/>
            <a:ext cx="9547760" cy="981652"/>
          </a:xfrm>
          <a:prstGeom prst="rect">
            <a:avLst/>
          </a:prstGeom>
        </p:spPr>
        <p:txBody>
          <a:bodyPr/>
          <a:lstStyle>
            <a:lvl1pPr>
              <a:defRPr sz="4800" baseline="0">
                <a:solidFill>
                  <a:srgbClr val="700000"/>
                </a:solidFill>
                <a:latin typeface="+mn-lt"/>
              </a:defRPr>
            </a:lvl1pPr>
          </a:lstStyle>
          <a:p>
            <a:r>
              <a:rPr lang="en-US" dirty="0"/>
              <a:t>Click to edit Master title style</a:t>
            </a:r>
          </a:p>
        </p:txBody>
      </p:sp>
      <p:sp>
        <p:nvSpPr>
          <p:cNvPr id="3" name="Subtitle 2"/>
          <p:cNvSpPr>
            <a:spLocks noGrp="1"/>
          </p:cNvSpPr>
          <p:nvPr>
            <p:ph type="subTitle" idx="1"/>
          </p:nvPr>
        </p:nvSpPr>
        <p:spPr>
          <a:xfrm>
            <a:off x="1227117" y="2235530"/>
            <a:ext cx="9745683" cy="1752600"/>
          </a:xfrm>
          <a:prstGeom prst="rect">
            <a:avLst/>
          </a:prstGeom>
        </p:spPr>
        <p:txBody>
          <a:bodyPr/>
          <a:lstStyle>
            <a:lvl1pPr marL="0" indent="0" algn="ctr">
              <a:buNone/>
              <a:defRPr sz="4000">
                <a:solidFill>
                  <a:srgbClr val="00006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6" name="Text Placeholder 5"/>
          <p:cNvSpPr>
            <a:spLocks noGrp="1"/>
          </p:cNvSpPr>
          <p:nvPr>
            <p:ph type="body" sz="quarter" idx="10"/>
          </p:nvPr>
        </p:nvSpPr>
        <p:spPr>
          <a:xfrm>
            <a:off x="300842" y="4334494"/>
            <a:ext cx="11669485" cy="2351314"/>
          </a:xfrm>
          <a:prstGeom prst="rect">
            <a:avLst/>
          </a:prstGeom>
        </p:spPr>
        <p:txBody>
          <a:bodyPr/>
          <a:lstStyle>
            <a:lvl1pPr algn="r">
              <a:buNone/>
              <a:defRPr sz="3200" b="0" i="0">
                <a:solidFill>
                  <a:srgbClr val="700000"/>
                </a:solidFill>
                <a:latin typeface="Monotype Corsiva" pitchFamily="66" charset="0"/>
                <a:cs typeface="Times New Roman" pitchFamily="18" charset="0"/>
              </a:defRPr>
            </a:lvl1pPr>
          </a:lstStyle>
          <a:p>
            <a:pPr lvl="0"/>
            <a:endParaRPr lang="en-US" dirty="0"/>
          </a:p>
        </p:txBody>
      </p:sp>
    </p:spTree>
    <p:extLst>
      <p:ext uri="{BB962C8B-B14F-4D97-AF65-F5344CB8AC3E}">
        <p14:creationId xmlns:p14="http://schemas.microsoft.com/office/powerpoint/2010/main" val="74796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0562-392F-3F83-AE57-AEC6B9D052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467E57-EFCC-B4D2-2B39-44C544138A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B85536-4DBC-3D4F-E907-EE94F0695653}"/>
              </a:ext>
            </a:extLst>
          </p:cNvPr>
          <p:cNvSpPr>
            <a:spLocks noGrp="1"/>
          </p:cNvSpPr>
          <p:nvPr>
            <p:ph type="dt" sz="half" idx="10"/>
          </p:nvPr>
        </p:nvSpPr>
        <p:spPr/>
        <p:txBody>
          <a:bodyPr/>
          <a:lstStyle/>
          <a:p>
            <a:fld id="{53DEAA71-FEE4-3546-98F9-B665DF5F4F8C}" type="datetimeFigureOut">
              <a:rPr lang="en-US" smtClean="0"/>
              <a:t>4/7/2024</a:t>
            </a:fld>
            <a:endParaRPr lang="en-US"/>
          </a:p>
        </p:txBody>
      </p:sp>
      <p:sp>
        <p:nvSpPr>
          <p:cNvPr id="5" name="Footer Placeholder 4">
            <a:extLst>
              <a:ext uri="{FF2B5EF4-FFF2-40B4-BE49-F238E27FC236}">
                <a16:creationId xmlns:a16="http://schemas.microsoft.com/office/drawing/2014/main" id="{8ACA5C8B-A22B-7311-536B-683722D881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CD7540-3FB9-DA1F-AC9E-EAD919B3246E}"/>
              </a:ext>
            </a:extLst>
          </p:cNvPr>
          <p:cNvSpPr>
            <a:spLocks noGrp="1"/>
          </p:cNvSpPr>
          <p:nvPr>
            <p:ph type="sldNum" sz="quarter" idx="12"/>
          </p:nvPr>
        </p:nvSpPr>
        <p:spPr/>
        <p:txBody>
          <a:bodyPr/>
          <a:lstStyle/>
          <a:p>
            <a:fld id="{F475D5E4-8F5E-E94E-BE45-14FA951F74AA}" type="slidenum">
              <a:rPr lang="en-US" smtClean="0"/>
              <a:t>‹#›</a:t>
            </a:fld>
            <a:endParaRPr lang="en-US"/>
          </a:p>
        </p:txBody>
      </p:sp>
    </p:spTree>
    <p:extLst>
      <p:ext uri="{BB962C8B-B14F-4D97-AF65-F5344CB8AC3E}">
        <p14:creationId xmlns:p14="http://schemas.microsoft.com/office/powerpoint/2010/main" val="376281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B2E0-09DE-5D67-C6C5-327DEC1D27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92930C-181D-D3D5-DB9A-23D969216A9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79F4C7-E109-CC8D-5459-735B46AE349E}"/>
              </a:ext>
            </a:extLst>
          </p:cNvPr>
          <p:cNvSpPr>
            <a:spLocks noGrp="1"/>
          </p:cNvSpPr>
          <p:nvPr>
            <p:ph type="dt" sz="half" idx="10"/>
          </p:nvPr>
        </p:nvSpPr>
        <p:spPr/>
        <p:txBody>
          <a:bodyPr/>
          <a:lstStyle/>
          <a:p>
            <a:fld id="{53DEAA71-FEE4-3546-98F9-B665DF5F4F8C}" type="datetimeFigureOut">
              <a:rPr lang="en-US" smtClean="0"/>
              <a:t>4/7/2024</a:t>
            </a:fld>
            <a:endParaRPr lang="en-US"/>
          </a:p>
        </p:txBody>
      </p:sp>
      <p:sp>
        <p:nvSpPr>
          <p:cNvPr id="5" name="Footer Placeholder 4">
            <a:extLst>
              <a:ext uri="{FF2B5EF4-FFF2-40B4-BE49-F238E27FC236}">
                <a16:creationId xmlns:a16="http://schemas.microsoft.com/office/drawing/2014/main" id="{EB39C8BB-DD71-F84E-0E50-E012E4DA6A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7D96A1-2D7C-DFD4-EDED-64F8341E94F5}"/>
              </a:ext>
            </a:extLst>
          </p:cNvPr>
          <p:cNvSpPr>
            <a:spLocks noGrp="1"/>
          </p:cNvSpPr>
          <p:nvPr>
            <p:ph type="sldNum" sz="quarter" idx="12"/>
          </p:nvPr>
        </p:nvSpPr>
        <p:spPr/>
        <p:txBody>
          <a:bodyPr/>
          <a:lstStyle/>
          <a:p>
            <a:fld id="{F475D5E4-8F5E-E94E-BE45-14FA951F74AA}" type="slidenum">
              <a:rPr lang="en-US" smtClean="0"/>
              <a:t>‹#›</a:t>
            </a:fld>
            <a:endParaRPr lang="en-US"/>
          </a:p>
        </p:txBody>
      </p:sp>
    </p:spTree>
    <p:extLst>
      <p:ext uri="{BB962C8B-B14F-4D97-AF65-F5344CB8AC3E}">
        <p14:creationId xmlns:p14="http://schemas.microsoft.com/office/powerpoint/2010/main" val="2622633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8D0E9-E45B-8071-6B11-6DE53E0EBB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ABF08-F6CF-9719-D18E-3A9F10B9A5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195C63-27E0-281D-1DE9-2D9298CCBA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AFA775-EBC7-BB95-3CD5-652C46F0F464}"/>
              </a:ext>
            </a:extLst>
          </p:cNvPr>
          <p:cNvSpPr>
            <a:spLocks noGrp="1"/>
          </p:cNvSpPr>
          <p:nvPr>
            <p:ph type="dt" sz="half" idx="10"/>
          </p:nvPr>
        </p:nvSpPr>
        <p:spPr/>
        <p:txBody>
          <a:bodyPr/>
          <a:lstStyle/>
          <a:p>
            <a:fld id="{53DEAA71-FEE4-3546-98F9-B665DF5F4F8C}" type="datetimeFigureOut">
              <a:rPr lang="en-US" smtClean="0"/>
              <a:t>4/7/2024</a:t>
            </a:fld>
            <a:endParaRPr lang="en-US"/>
          </a:p>
        </p:txBody>
      </p:sp>
      <p:sp>
        <p:nvSpPr>
          <p:cNvPr id="6" name="Footer Placeholder 5">
            <a:extLst>
              <a:ext uri="{FF2B5EF4-FFF2-40B4-BE49-F238E27FC236}">
                <a16:creationId xmlns:a16="http://schemas.microsoft.com/office/drawing/2014/main" id="{CA04F5FF-0BC7-315B-131E-8CD05221C4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3E9FE-30BC-9BC9-CBE8-808078339F63}"/>
              </a:ext>
            </a:extLst>
          </p:cNvPr>
          <p:cNvSpPr>
            <a:spLocks noGrp="1"/>
          </p:cNvSpPr>
          <p:nvPr>
            <p:ph type="sldNum" sz="quarter" idx="12"/>
          </p:nvPr>
        </p:nvSpPr>
        <p:spPr/>
        <p:txBody>
          <a:bodyPr/>
          <a:lstStyle/>
          <a:p>
            <a:fld id="{F475D5E4-8F5E-E94E-BE45-14FA951F74AA}" type="slidenum">
              <a:rPr lang="en-US" smtClean="0"/>
              <a:t>‹#›</a:t>
            </a:fld>
            <a:endParaRPr lang="en-US"/>
          </a:p>
        </p:txBody>
      </p:sp>
    </p:spTree>
    <p:extLst>
      <p:ext uri="{BB962C8B-B14F-4D97-AF65-F5344CB8AC3E}">
        <p14:creationId xmlns:p14="http://schemas.microsoft.com/office/powerpoint/2010/main" val="338474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6F121-EB4D-E10C-84BA-FC5A700025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467870-F6BD-0FEB-9A12-124A7677E2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8B143C-6D6F-83BC-F4FB-672DEF2EC2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B5ABF1-DFE3-94B6-FC46-83768BB02C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E114A1-F17B-76B9-646F-35E1FDD38C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43F6F1-4BB0-774A-15B7-B714EB42ECFA}"/>
              </a:ext>
            </a:extLst>
          </p:cNvPr>
          <p:cNvSpPr>
            <a:spLocks noGrp="1"/>
          </p:cNvSpPr>
          <p:nvPr>
            <p:ph type="dt" sz="half" idx="10"/>
          </p:nvPr>
        </p:nvSpPr>
        <p:spPr/>
        <p:txBody>
          <a:bodyPr/>
          <a:lstStyle/>
          <a:p>
            <a:fld id="{53DEAA71-FEE4-3546-98F9-B665DF5F4F8C}" type="datetimeFigureOut">
              <a:rPr lang="en-US" smtClean="0"/>
              <a:t>4/7/2024</a:t>
            </a:fld>
            <a:endParaRPr lang="en-US"/>
          </a:p>
        </p:txBody>
      </p:sp>
      <p:sp>
        <p:nvSpPr>
          <p:cNvPr id="8" name="Footer Placeholder 7">
            <a:extLst>
              <a:ext uri="{FF2B5EF4-FFF2-40B4-BE49-F238E27FC236}">
                <a16:creationId xmlns:a16="http://schemas.microsoft.com/office/drawing/2014/main" id="{E44E0706-235C-A9C0-7FC4-D8F694ADAE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997792-37C1-5CA1-D70C-2654A91725C1}"/>
              </a:ext>
            </a:extLst>
          </p:cNvPr>
          <p:cNvSpPr>
            <a:spLocks noGrp="1"/>
          </p:cNvSpPr>
          <p:nvPr>
            <p:ph type="sldNum" sz="quarter" idx="12"/>
          </p:nvPr>
        </p:nvSpPr>
        <p:spPr/>
        <p:txBody>
          <a:bodyPr/>
          <a:lstStyle/>
          <a:p>
            <a:fld id="{F475D5E4-8F5E-E94E-BE45-14FA951F74AA}" type="slidenum">
              <a:rPr lang="en-US" smtClean="0"/>
              <a:t>‹#›</a:t>
            </a:fld>
            <a:endParaRPr lang="en-US"/>
          </a:p>
        </p:txBody>
      </p:sp>
    </p:spTree>
    <p:extLst>
      <p:ext uri="{BB962C8B-B14F-4D97-AF65-F5344CB8AC3E}">
        <p14:creationId xmlns:p14="http://schemas.microsoft.com/office/powerpoint/2010/main" val="230769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3A78-A28A-1FBE-091C-0E15503926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414E03-04AF-70AF-F6F6-273F2F45B0C4}"/>
              </a:ext>
            </a:extLst>
          </p:cNvPr>
          <p:cNvSpPr>
            <a:spLocks noGrp="1"/>
          </p:cNvSpPr>
          <p:nvPr>
            <p:ph type="dt" sz="half" idx="10"/>
          </p:nvPr>
        </p:nvSpPr>
        <p:spPr/>
        <p:txBody>
          <a:bodyPr/>
          <a:lstStyle/>
          <a:p>
            <a:fld id="{53DEAA71-FEE4-3546-98F9-B665DF5F4F8C}" type="datetimeFigureOut">
              <a:rPr lang="en-US" smtClean="0"/>
              <a:t>4/7/2024</a:t>
            </a:fld>
            <a:endParaRPr lang="en-US"/>
          </a:p>
        </p:txBody>
      </p:sp>
      <p:sp>
        <p:nvSpPr>
          <p:cNvPr id="4" name="Footer Placeholder 3">
            <a:extLst>
              <a:ext uri="{FF2B5EF4-FFF2-40B4-BE49-F238E27FC236}">
                <a16:creationId xmlns:a16="http://schemas.microsoft.com/office/drawing/2014/main" id="{3CD45C21-1836-8274-9214-4E198E17D4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7777C0-55BA-B82F-C988-F575C81C1CA9}"/>
              </a:ext>
            </a:extLst>
          </p:cNvPr>
          <p:cNvSpPr>
            <a:spLocks noGrp="1"/>
          </p:cNvSpPr>
          <p:nvPr>
            <p:ph type="sldNum" sz="quarter" idx="12"/>
          </p:nvPr>
        </p:nvSpPr>
        <p:spPr/>
        <p:txBody>
          <a:bodyPr/>
          <a:lstStyle/>
          <a:p>
            <a:fld id="{F475D5E4-8F5E-E94E-BE45-14FA951F74AA}" type="slidenum">
              <a:rPr lang="en-US" smtClean="0"/>
              <a:t>‹#›</a:t>
            </a:fld>
            <a:endParaRPr lang="en-US"/>
          </a:p>
        </p:txBody>
      </p:sp>
    </p:spTree>
    <p:extLst>
      <p:ext uri="{BB962C8B-B14F-4D97-AF65-F5344CB8AC3E}">
        <p14:creationId xmlns:p14="http://schemas.microsoft.com/office/powerpoint/2010/main" val="2398499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892DE9-6C1B-CE68-922A-8B4F59563303}"/>
              </a:ext>
            </a:extLst>
          </p:cNvPr>
          <p:cNvSpPr>
            <a:spLocks noGrp="1"/>
          </p:cNvSpPr>
          <p:nvPr>
            <p:ph type="dt" sz="half" idx="10"/>
          </p:nvPr>
        </p:nvSpPr>
        <p:spPr/>
        <p:txBody>
          <a:bodyPr/>
          <a:lstStyle/>
          <a:p>
            <a:fld id="{53DEAA71-FEE4-3546-98F9-B665DF5F4F8C}" type="datetimeFigureOut">
              <a:rPr lang="en-US" smtClean="0"/>
              <a:t>4/7/2024</a:t>
            </a:fld>
            <a:endParaRPr lang="en-US"/>
          </a:p>
        </p:txBody>
      </p:sp>
      <p:sp>
        <p:nvSpPr>
          <p:cNvPr id="3" name="Footer Placeholder 2">
            <a:extLst>
              <a:ext uri="{FF2B5EF4-FFF2-40B4-BE49-F238E27FC236}">
                <a16:creationId xmlns:a16="http://schemas.microsoft.com/office/drawing/2014/main" id="{1C603E63-749D-1693-9067-E4CA5EC0F0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34F83B-0C73-08C9-60B9-F810EEEA2B5F}"/>
              </a:ext>
            </a:extLst>
          </p:cNvPr>
          <p:cNvSpPr>
            <a:spLocks noGrp="1"/>
          </p:cNvSpPr>
          <p:nvPr>
            <p:ph type="sldNum" sz="quarter" idx="12"/>
          </p:nvPr>
        </p:nvSpPr>
        <p:spPr/>
        <p:txBody>
          <a:bodyPr/>
          <a:lstStyle/>
          <a:p>
            <a:fld id="{F475D5E4-8F5E-E94E-BE45-14FA951F74AA}" type="slidenum">
              <a:rPr lang="en-US" smtClean="0"/>
              <a:t>‹#›</a:t>
            </a:fld>
            <a:endParaRPr lang="en-US"/>
          </a:p>
        </p:txBody>
      </p:sp>
    </p:spTree>
    <p:extLst>
      <p:ext uri="{BB962C8B-B14F-4D97-AF65-F5344CB8AC3E}">
        <p14:creationId xmlns:p14="http://schemas.microsoft.com/office/powerpoint/2010/main" val="1335324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55DF4-C31D-3EAD-324D-60C37B80D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DD0D5-27B7-11D3-5FA7-5912C8C653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0DE3DC-8C0F-1465-2D6A-7999A6701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47C168-2107-B3CF-9289-BD50BCDCBB90}"/>
              </a:ext>
            </a:extLst>
          </p:cNvPr>
          <p:cNvSpPr>
            <a:spLocks noGrp="1"/>
          </p:cNvSpPr>
          <p:nvPr>
            <p:ph type="dt" sz="half" idx="10"/>
          </p:nvPr>
        </p:nvSpPr>
        <p:spPr/>
        <p:txBody>
          <a:bodyPr/>
          <a:lstStyle/>
          <a:p>
            <a:fld id="{53DEAA71-FEE4-3546-98F9-B665DF5F4F8C}" type="datetimeFigureOut">
              <a:rPr lang="en-US" smtClean="0"/>
              <a:t>4/7/2024</a:t>
            </a:fld>
            <a:endParaRPr lang="en-US"/>
          </a:p>
        </p:txBody>
      </p:sp>
      <p:sp>
        <p:nvSpPr>
          <p:cNvPr id="6" name="Footer Placeholder 5">
            <a:extLst>
              <a:ext uri="{FF2B5EF4-FFF2-40B4-BE49-F238E27FC236}">
                <a16:creationId xmlns:a16="http://schemas.microsoft.com/office/drawing/2014/main" id="{5285CF04-43A9-9414-6A76-5FDD81894C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D8BFB6-6FBE-0B1D-A508-AA7815806EA7}"/>
              </a:ext>
            </a:extLst>
          </p:cNvPr>
          <p:cNvSpPr>
            <a:spLocks noGrp="1"/>
          </p:cNvSpPr>
          <p:nvPr>
            <p:ph type="sldNum" sz="quarter" idx="12"/>
          </p:nvPr>
        </p:nvSpPr>
        <p:spPr/>
        <p:txBody>
          <a:bodyPr/>
          <a:lstStyle/>
          <a:p>
            <a:fld id="{F475D5E4-8F5E-E94E-BE45-14FA951F74AA}" type="slidenum">
              <a:rPr lang="en-US" smtClean="0"/>
              <a:t>‹#›</a:t>
            </a:fld>
            <a:endParaRPr lang="en-US"/>
          </a:p>
        </p:txBody>
      </p:sp>
    </p:spTree>
    <p:extLst>
      <p:ext uri="{BB962C8B-B14F-4D97-AF65-F5344CB8AC3E}">
        <p14:creationId xmlns:p14="http://schemas.microsoft.com/office/powerpoint/2010/main" val="1143786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E054-21F4-4CBD-FBF1-CB47D8EA2F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4D4C90-8354-104F-C472-D81F9A6A8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F6F7D09-1208-8AC6-5FBB-757A762220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8A407-ED96-1DCC-1E05-89421B4B26A9}"/>
              </a:ext>
            </a:extLst>
          </p:cNvPr>
          <p:cNvSpPr>
            <a:spLocks noGrp="1"/>
          </p:cNvSpPr>
          <p:nvPr>
            <p:ph type="dt" sz="half" idx="10"/>
          </p:nvPr>
        </p:nvSpPr>
        <p:spPr/>
        <p:txBody>
          <a:bodyPr/>
          <a:lstStyle/>
          <a:p>
            <a:fld id="{53DEAA71-FEE4-3546-98F9-B665DF5F4F8C}" type="datetimeFigureOut">
              <a:rPr lang="en-US" smtClean="0"/>
              <a:t>4/7/2024</a:t>
            </a:fld>
            <a:endParaRPr lang="en-US"/>
          </a:p>
        </p:txBody>
      </p:sp>
      <p:sp>
        <p:nvSpPr>
          <p:cNvPr id="6" name="Footer Placeholder 5">
            <a:extLst>
              <a:ext uri="{FF2B5EF4-FFF2-40B4-BE49-F238E27FC236}">
                <a16:creationId xmlns:a16="http://schemas.microsoft.com/office/drawing/2014/main" id="{0A94C36D-DE3A-E00C-DB7A-22679A7E98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37B7D4-9C16-C846-7D19-F9F5A8ECB696}"/>
              </a:ext>
            </a:extLst>
          </p:cNvPr>
          <p:cNvSpPr>
            <a:spLocks noGrp="1"/>
          </p:cNvSpPr>
          <p:nvPr>
            <p:ph type="sldNum" sz="quarter" idx="12"/>
          </p:nvPr>
        </p:nvSpPr>
        <p:spPr/>
        <p:txBody>
          <a:bodyPr/>
          <a:lstStyle/>
          <a:p>
            <a:fld id="{F475D5E4-8F5E-E94E-BE45-14FA951F74AA}" type="slidenum">
              <a:rPr lang="en-US" smtClean="0"/>
              <a:t>‹#›</a:t>
            </a:fld>
            <a:endParaRPr lang="en-US"/>
          </a:p>
        </p:txBody>
      </p:sp>
    </p:spTree>
    <p:extLst>
      <p:ext uri="{BB962C8B-B14F-4D97-AF65-F5344CB8AC3E}">
        <p14:creationId xmlns:p14="http://schemas.microsoft.com/office/powerpoint/2010/main" val="175910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17DA6D-42F4-56BA-F87E-A320CCF5A8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B9A72A-9D9E-9013-2600-E6EC7921A0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2E543E-1867-A131-4A53-15FA1FD901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3DEAA71-FEE4-3546-98F9-B665DF5F4F8C}" type="datetimeFigureOut">
              <a:rPr lang="en-US" smtClean="0"/>
              <a:t>4/7/2024</a:t>
            </a:fld>
            <a:endParaRPr lang="en-US"/>
          </a:p>
        </p:txBody>
      </p:sp>
      <p:sp>
        <p:nvSpPr>
          <p:cNvPr id="5" name="Footer Placeholder 4">
            <a:extLst>
              <a:ext uri="{FF2B5EF4-FFF2-40B4-BE49-F238E27FC236}">
                <a16:creationId xmlns:a16="http://schemas.microsoft.com/office/drawing/2014/main" id="{8B528354-E4B5-FD54-2A78-0ED891B5DC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1DDDA28-23E6-B797-4FA0-391963E08C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75D5E4-8F5E-E94E-BE45-14FA951F74AA}" type="slidenum">
              <a:rPr lang="en-US" smtClean="0"/>
              <a:t>‹#›</a:t>
            </a:fld>
            <a:endParaRPr lang="en-US"/>
          </a:p>
        </p:txBody>
      </p:sp>
      <p:pic>
        <p:nvPicPr>
          <p:cNvPr id="7" name="Picture 6" descr="A black grid with green lines&#10;&#10;Description automatically generated">
            <a:extLst>
              <a:ext uri="{FF2B5EF4-FFF2-40B4-BE49-F238E27FC236}">
                <a16:creationId xmlns:a16="http://schemas.microsoft.com/office/drawing/2014/main" id="{81D5FC43-5EF6-FD46-E942-C2976E03D24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54946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sites.tufts.edu/willmasters" TargetMode="External"/><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jpg"/><Relationship Id="rId4" Type="http://schemas.openxmlformats.org/officeDocument/2006/relationships/hyperlink" Target="https://sites.tufts.edu/foodecon" TargetMode="Externa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https://databank.worldbank.org/source/world-development-indicators" TargetMode="External"/><Relationship Id="rId4" Type="http://schemas.openxmlformats.org/officeDocument/2006/relationships/hyperlink" Target="https://databank.worldbank.org/source/food-prices-for-nutritio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atabank.worldbank.org/source/food-prices-for-nutrition" TargetMode="Externa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chart" Target="../charts/chart3.xml"/><Relationship Id="rId4" Type="http://schemas.openxmlformats.org/officeDocument/2006/relationships/hyperlink" Target="https://databank.worldbank.org/source/world-development-indicator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s://sites.tufts.edu/foodecon" TargetMode="External"/><Relationship Id="rId5" Type="http://schemas.openxmlformats.org/officeDocument/2006/relationships/image" Target="../media/image4.png"/><Relationship Id="rId10" Type="http://schemas.openxmlformats.org/officeDocument/2006/relationships/hyperlink" Target="http://www.anh-academy.org/" TargetMode="External"/><Relationship Id="rId4" Type="http://schemas.openxmlformats.org/officeDocument/2006/relationships/image" Target="../media/image42.jpe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hyperlink" Target="https://fred.stlouisfed.org/graph/?g=1iNGd"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data.imf.org/" TargetMode="External"/><Relationship Id="rId4" Type="http://schemas.openxmlformats.org/officeDocument/2006/relationships/hyperlink" Target="https://fred.stlouisfed.org/graph/?g=12Myr"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fao.org/faostat/en/#data/GFDI" TargetMode="External"/><Relationship Id="rId3" Type="http://schemas.openxmlformats.org/officeDocument/2006/relationships/image" Target="../media/image12.svg"/><Relationship Id="rId7" Type="http://schemas.openxmlformats.org/officeDocument/2006/relationships/hyperlink" Target="https://doi.org/10.1038/s43016-021-00279-9" TargetMode="External"/><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hyperlink" Target="https://www.ers.usda.gov/data-products/food-dollar-series" TargetMode="Externa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hyperlink" Target="https://sites.tufts.edu/foodpricesfornutrition" TargetMode="External"/><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5.jp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jpeg"/><Relationship Id="rId12"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s://link.springer.com/book/978303153839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 name="Picture 51" descr="Logo&#10;&#10;Description automatically generated">
            <a:extLst>
              <a:ext uri="{FF2B5EF4-FFF2-40B4-BE49-F238E27FC236}">
                <a16:creationId xmlns:a16="http://schemas.microsoft.com/office/drawing/2014/main" id="{DC4E1DD5-0A12-4730-9850-FB807592881D}"/>
              </a:ext>
            </a:extLst>
          </p:cNvPr>
          <p:cNvPicPr>
            <a:picLocks noChangeAspect="1"/>
          </p:cNvPicPr>
          <p:nvPr/>
        </p:nvPicPr>
        <p:blipFill rotWithShape="1">
          <a:blip r:embed="rId3">
            <a:extLst>
              <a:ext uri="{28A0092B-C50C-407E-A947-70E740481C1C}">
                <a14:useLocalDpi xmlns:a14="http://schemas.microsoft.com/office/drawing/2010/main" val="0"/>
              </a:ext>
            </a:extLst>
          </a:blip>
          <a:srcRect l="14939" t="22383" r="4230" b="22524"/>
          <a:stretch/>
        </p:blipFill>
        <p:spPr>
          <a:xfrm>
            <a:off x="10633815" y="871941"/>
            <a:ext cx="1532709" cy="679269"/>
          </a:xfrm>
          <a:prstGeom prst="rect">
            <a:avLst/>
          </a:prstGeom>
        </p:spPr>
      </p:pic>
      <p:sp>
        <p:nvSpPr>
          <p:cNvPr id="10" name="TextBox 7">
            <a:extLst>
              <a:ext uri="{FF2B5EF4-FFF2-40B4-BE49-F238E27FC236}">
                <a16:creationId xmlns:a16="http://schemas.microsoft.com/office/drawing/2014/main" id="{49EF7E62-9978-4D05-AE55-9A8BF0EE2DCE}"/>
              </a:ext>
            </a:extLst>
          </p:cNvPr>
          <p:cNvSpPr txBox="1"/>
          <p:nvPr/>
        </p:nvSpPr>
        <p:spPr>
          <a:xfrm>
            <a:off x="307940" y="2502002"/>
            <a:ext cx="8018251" cy="997196"/>
          </a:xfrm>
          <a:prstGeom prst="rect">
            <a:avLst/>
          </a:prstGeom>
        </p:spPr>
        <p:txBody>
          <a:bodyPr wrap="square" lIns="0" tIns="0" rIns="0" bIns="0" rtlCol="0" anchor="b">
            <a:spAutoFit/>
          </a:bodyPr>
          <a:lstStyle/>
          <a:p>
            <a:pPr>
              <a:lnSpc>
                <a:spcPct val="80000"/>
              </a:lnSpc>
            </a:pPr>
            <a:r>
              <a:rPr lang="en-US" sz="4000" b="1" spc="-48" dirty="0">
                <a:solidFill>
                  <a:srgbClr val="3083A7"/>
                </a:solidFill>
                <a:latin typeface="Calibri" panose="020F0502020204030204" pitchFamily="34" charset="0"/>
                <a:ea typeface="Cooper Hewitt" panose="020B0604020202020204" charset="0"/>
                <a:cs typeface="Calibri" panose="020F0502020204030204" pitchFamily="34" charset="0"/>
              </a:rPr>
              <a:t>Access to Healthy, Sustainable Diets in</a:t>
            </a:r>
            <a:br>
              <a:rPr lang="en-US" sz="4000" b="1" spc="-48" dirty="0">
                <a:solidFill>
                  <a:srgbClr val="3083A7"/>
                </a:solidFill>
                <a:latin typeface="Calibri" panose="020F0502020204030204" pitchFamily="34" charset="0"/>
                <a:ea typeface="Cooper Hewitt" panose="020B0604020202020204" charset="0"/>
                <a:cs typeface="Calibri" panose="020F0502020204030204" pitchFamily="34" charset="0"/>
              </a:rPr>
            </a:br>
            <a:r>
              <a:rPr lang="en-US" sz="4000" b="1" spc="-48" dirty="0">
                <a:solidFill>
                  <a:srgbClr val="3083A7"/>
                </a:solidFill>
                <a:latin typeface="Calibri" panose="020F0502020204030204" pitchFamily="34" charset="0"/>
                <a:ea typeface="Cooper Hewitt" panose="020B0604020202020204" charset="0"/>
                <a:cs typeface="Calibri" panose="020F0502020204030204" pitchFamily="34" charset="0"/>
              </a:rPr>
              <a:t> the United States and worldwide</a:t>
            </a:r>
            <a:endParaRPr lang="en-US" sz="3600" spc="-48" dirty="0">
              <a:solidFill>
                <a:srgbClr val="3083A7"/>
              </a:solidFill>
              <a:latin typeface="Calibri" panose="020F0502020204030204" pitchFamily="34" charset="0"/>
              <a:ea typeface="Cooper Hewitt" panose="020B0604020202020204" charset="0"/>
              <a:cs typeface="Calibri" panose="020F0502020204030204" pitchFamily="34" charset="0"/>
            </a:endParaRPr>
          </a:p>
        </p:txBody>
      </p:sp>
      <p:sp>
        <p:nvSpPr>
          <p:cNvPr id="11" name="TextBox 8">
            <a:extLst>
              <a:ext uri="{FF2B5EF4-FFF2-40B4-BE49-F238E27FC236}">
                <a16:creationId xmlns:a16="http://schemas.microsoft.com/office/drawing/2014/main" id="{D0E8E4D5-A987-42C2-8117-3A7219605BC6}"/>
              </a:ext>
            </a:extLst>
          </p:cNvPr>
          <p:cNvSpPr txBox="1"/>
          <p:nvPr/>
        </p:nvSpPr>
        <p:spPr>
          <a:xfrm>
            <a:off x="307940" y="3674860"/>
            <a:ext cx="3889217" cy="306815"/>
          </a:xfrm>
          <a:prstGeom prst="rect">
            <a:avLst/>
          </a:prstGeom>
        </p:spPr>
        <p:txBody>
          <a:bodyPr wrap="square" lIns="0" tIns="0" rIns="0" bIns="0" rtlCol="0" anchor="t">
            <a:spAutoFit/>
          </a:bodyPr>
          <a:lstStyle/>
          <a:p>
            <a:pPr>
              <a:lnSpc>
                <a:spcPct val="80000"/>
              </a:lnSpc>
            </a:pPr>
            <a:r>
              <a:rPr lang="en-US" sz="2400" b="1" kern="0" dirty="0">
                <a:latin typeface="+mn-lt"/>
              </a:rPr>
              <a:t>William A. Masters</a:t>
            </a:r>
          </a:p>
        </p:txBody>
      </p:sp>
      <p:sp>
        <p:nvSpPr>
          <p:cNvPr id="12" name="TextBox 9">
            <a:extLst>
              <a:ext uri="{FF2B5EF4-FFF2-40B4-BE49-F238E27FC236}">
                <a16:creationId xmlns:a16="http://schemas.microsoft.com/office/drawing/2014/main" id="{0C15361F-2E66-4408-A455-7491301FD9CA}"/>
              </a:ext>
            </a:extLst>
          </p:cNvPr>
          <p:cNvSpPr txBox="1"/>
          <p:nvPr/>
        </p:nvSpPr>
        <p:spPr>
          <a:xfrm>
            <a:off x="307940" y="4272864"/>
            <a:ext cx="3387430" cy="279920"/>
          </a:xfrm>
          <a:prstGeom prst="rect">
            <a:avLst/>
          </a:prstGeom>
        </p:spPr>
        <p:txBody>
          <a:bodyPr wrap="square" lIns="0" tIns="0" rIns="0" bIns="0" rtlCol="0" anchor="t">
            <a:spAutoFit/>
          </a:bodyPr>
          <a:lstStyle/>
          <a:p>
            <a:pPr>
              <a:lnSpc>
                <a:spcPct val="80000"/>
              </a:lnSpc>
            </a:pPr>
            <a:r>
              <a:rPr lang="en-US" sz="2400" kern="0" dirty="0">
                <a:cs typeface="Arial" panose="020B0604020202020204" pitchFamily="34" charset="0"/>
                <a:hlinkClick r:id="rId4"/>
              </a:rPr>
              <a:t>sites.tufts.edu/foodecon</a:t>
            </a:r>
            <a:endParaRPr lang="en-US" sz="2400" kern="0" dirty="0">
              <a:cs typeface="Arial" panose="020B0604020202020204" pitchFamily="34" charset="0"/>
            </a:endParaRPr>
          </a:p>
        </p:txBody>
      </p:sp>
      <p:grpSp>
        <p:nvGrpSpPr>
          <p:cNvPr id="17" name="Group 16">
            <a:extLst>
              <a:ext uri="{FF2B5EF4-FFF2-40B4-BE49-F238E27FC236}">
                <a16:creationId xmlns:a16="http://schemas.microsoft.com/office/drawing/2014/main" id="{57C507DF-95E2-0CA4-31D9-AEDB97A195C3}"/>
              </a:ext>
            </a:extLst>
          </p:cNvPr>
          <p:cNvGrpSpPr/>
          <p:nvPr/>
        </p:nvGrpSpPr>
        <p:grpSpPr>
          <a:xfrm>
            <a:off x="8412116" y="223301"/>
            <a:ext cx="3429805" cy="1136879"/>
            <a:chOff x="254406" y="299343"/>
            <a:chExt cx="6904795" cy="2085790"/>
          </a:xfrm>
        </p:grpSpPr>
        <p:pic>
          <p:nvPicPr>
            <p:cNvPr id="18" name="Picture 17" descr="A picture containing text&#10;&#10;Description automatically generated">
              <a:extLst>
                <a:ext uri="{FF2B5EF4-FFF2-40B4-BE49-F238E27FC236}">
                  <a16:creationId xmlns:a16="http://schemas.microsoft.com/office/drawing/2014/main" id="{12EC4831-D0E2-FEF1-A00F-15B9ED5F926F}"/>
                </a:ext>
              </a:extLst>
            </p:cNvPr>
            <p:cNvPicPr>
              <a:picLocks noChangeAspect="1"/>
            </p:cNvPicPr>
            <p:nvPr/>
          </p:nvPicPr>
          <p:blipFill rotWithShape="1">
            <a:blip r:embed="rId5"/>
            <a:srcRect r="11581"/>
            <a:stretch/>
          </p:blipFill>
          <p:spPr>
            <a:xfrm>
              <a:off x="391759" y="299343"/>
              <a:ext cx="6474422" cy="1734506"/>
            </a:xfrm>
            <a:prstGeom prst="rect">
              <a:avLst/>
            </a:prstGeom>
          </p:spPr>
        </p:pic>
        <p:sp>
          <p:nvSpPr>
            <p:cNvPr id="19" name="TextBox 18">
              <a:extLst>
                <a:ext uri="{FF2B5EF4-FFF2-40B4-BE49-F238E27FC236}">
                  <a16:creationId xmlns:a16="http://schemas.microsoft.com/office/drawing/2014/main" id="{FDCD3DBD-E354-0A5A-22D1-2A220DD08126}"/>
                </a:ext>
              </a:extLst>
            </p:cNvPr>
            <p:cNvSpPr txBox="1"/>
            <p:nvPr/>
          </p:nvSpPr>
          <p:spPr>
            <a:xfrm>
              <a:off x="254406" y="1820466"/>
              <a:ext cx="6904795" cy="564667"/>
            </a:xfrm>
            <a:prstGeom prst="rect">
              <a:avLst/>
            </a:prstGeom>
            <a:noFill/>
          </p:spPr>
          <p:txBody>
            <a:bodyPr wrap="square">
              <a:spAutoFit/>
            </a:bodyPr>
            <a:lstStyle/>
            <a:p>
              <a:r>
                <a:rPr lang="en-US" sz="1400" dirty="0">
                  <a:solidFill>
                    <a:srgbClr val="3083A7"/>
                  </a:solidFill>
                  <a:latin typeface="+mj-lt"/>
                </a:rPr>
                <a:t>https://sites.tufts.edu/foodpricesfornutrition</a:t>
              </a:r>
            </a:p>
          </p:txBody>
        </p:sp>
      </p:grpSp>
      <p:pic>
        <p:nvPicPr>
          <p:cNvPr id="20" name="Picture 19" descr="Text, logo&#10;&#10;Description automatically generated">
            <a:extLst>
              <a:ext uri="{FF2B5EF4-FFF2-40B4-BE49-F238E27FC236}">
                <a16:creationId xmlns:a16="http://schemas.microsoft.com/office/drawing/2014/main" id="{B9A69037-E0B9-69E0-E110-F85258E793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1958" y="346732"/>
            <a:ext cx="2852424" cy="849183"/>
          </a:xfrm>
          <a:prstGeom prst="rect">
            <a:avLst/>
          </a:prstGeom>
        </p:spPr>
      </p:pic>
      <p:sp>
        <p:nvSpPr>
          <p:cNvPr id="4" name="TextBox 9">
            <a:extLst>
              <a:ext uri="{FF2B5EF4-FFF2-40B4-BE49-F238E27FC236}">
                <a16:creationId xmlns:a16="http://schemas.microsoft.com/office/drawing/2014/main" id="{37C39AA8-095B-DD6F-2627-98758F53622B}"/>
              </a:ext>
            </a:extLst>
          </p:cNvPr>
          <p:cNvSpPr txBox="1"/>
          <p:nvPr/>
        </p:nvSpPr>
        <p:spPr>
          <a:xfrm>
            <a:off x="307940" y="3966049"/>
            <a:ext cx="3604712" cy="306815"/>
          </a:xfrm>
          <a:prstGeom prst="rect">
            <a:avLst/>
          </a:prstGeom>
        </p:spPr>
        <p:txBody>
          <a:bodyPr wrap="square" lIns="0" tIns="0" rIns="0" bIns="0" rtlCol="0" anchor="t">
            <a:spAutoFit/>
          </a:bodyPr>
          <a:lstStyle/>
          <a:p>
            <a:pPr>
              <a:lnSpc>
                <a:spcPct val="80000"/>
              </a:lnSpc>
            </a:pPr>
            <a:r>
              <a:rPr lang="en-US" sz="2400" kern="0" dirty="0">
                <a:cs typeface="Arial" panose="020B0604020202020204" pitchFamily="34" charset="0"/>
                <a:hlinkClick r:id="rId7"/>
              </a:rPr>
              <a:t>sites.tufts.edu/willmasters</a:t>
            </a:r>
            <a:endParaRPr lang="en-US" sz="2400" kern="0" dirty="0">
              <a:cs typeface="Arial" panose="020B0604020202020204" pitchFamily="34" charset="0"/>
            </a:endParaRPr>
          </a:p>
        </p:txBody>
      </p:sp>
      <p:sp>
        <p:nvSpPr>
          <p:cNvPr id="13" name="TextBox 7">
            <a:extLst>
              <a:ext uri="{FF2B5EF4-FFF2-40B4-BE49-F238E27FC236}">
                <a16:creationId xmlns:a16="http://schemas.microsoft.com/office/drawing/2014/main" id="{C668FC37-E273-4447-33B5-65E5385C81A1}"/>
              </a:ext>
            </a:extLst>
          </p:cNvPr>
          <p:cNvSpPr txBox="1"/>
          <p:nvPr/>
        </p:nvSpPr>
        <p:spPr>
          <a:xfrm>
            <a:off x="391958" y="1819559"/>
            <a:ext cx="9183484" cy="454292"/>
          </a:xfrm>
          <a:prstGeom prst="rect">
            <a:avLst/>
          </a:prstGeom>
        </p:spPr>
        <p:txBody>
          <a:bodyPr wrap="square" lIns="0" tIns="0" rIns="0" bIns="0" rtlCol="0" anchor="b">
            <a:spAutoFit/>
          </a:bodyPr>
          <a:lstStyle/>
          <a:p>
            <a:pPr>
              <a:lnSpc>
                <a:spcPct val="80000"/>
              </a:lnSpc>
            </a:pPr>
            <a:r>
              <a:rPr lang="en-US" sz="3600" spc="-48" dirty="0">
                <a:solidFill>
                  <a:srgbClr val="3083A7"/>
                </a:solidFill>
                <a:latin typeface="Calibri" panose="020F0502020204030204" pitchFamily="34" charset="0"/>
                <a:ea typeface="Cooper Hewitt" panose="020B0604020202020204" charset="0"/>
                <a:cs typeface="Calibri" panose="020F0502020204030204" pitchFamily="34" charset="0"/>
              </a:rPr>
              <a:t>What we’ve learned from retail food prices about</a:t>
            </a:r>
            <a:endParaRPr lang="en-US" sz="3200" spc="-48" dirty="0">
              <a:solidFill>
                <a:srgbClr val="3083A7"/>
              </a:solidFill>
              <a:latin typeface="Calibri" panose="020F0502020204030204" pitchFamily="34" charset="0"/>
              <a:ea typeface="Cooper Hewitt" panose="020B0604020202020204" charset="0"/>
              <a:cs typeface="Calibri" panose="020F0502020204030204" pitchFamily="34" charset="0"/>
            </a:endParaRPr>
          </a:p>
        </p:txBody>
      </p:sp>
      <p:grpSp>
        <p:nvGrpSpPr>
          <p:cNvPr id="32" name="Group 31">
            <a:extLst>
              <a:ext uri="{FF2B5EF4-FFF2-40B4-BE49-F238E27FC236}">
                <a16:creationId xmlns:a16="http://schemas.microsoft.com/office/drawing/2014/main" id="{AF13B97A-5668-F50F-AB57-DA07B7C30AD3}"/>
              </a:ext>
            </a:extLst>
          </p:cNvPr>
          <p:cNvGrpSpPr/>
          <p:nvPr/>
        </p:nvGrpSpPr>
        <p:grpSpPr>
          <a:xfrm>
            <a:off x="234495" y="5160140"/>
            <a:ext cx="3733222" cy="903077"/>
            <a:chOff x="234495" y="5160140"/>
            <a:chExt cx="3733222" cy="903077"/>
          </a:xfrm>
        </p:grpSpPr>
        <p:pic>
          <p:nvPicPr>
            <p:cNvPr id="14" name="Picture 13">
              <a:extLst>
                <a:ext uri="{FF2B5EF4-FFF2-40B4-BE49-F238E27FC236}">
                  <a16:creationId xmlns:a16="http://schemas.microsoft.com/office/drawing/2014/main" id="{8D76803F-DDA1-0E27-8B89-BC968344976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3119"/>
            <a:stretch/>
          </p:blipFill>
          <p:spPr>
            <a:xfrm>
              <a:off x="285904" y="5593468"/>
              <a:ext cx="1898847" cy="397571"/>
            </a:xfrm>
            <a:prstGeom prst="rect">
              <a:avLst/>
            </a:prstGeom>
          </p:spPr>
        </p:pic>
        <p:pic>
          <p:nvPicPr>
            <p:cNvPr id="15" name="Picture 14" descr="A picture containing graphical user interface&#10;&#10;Description automatically generated">
              <a:extLst>
                <a:ext uri="{FF2B5EF4-FFF2-40B4-BE49-F238E27FC236}">
                  <a16:creationId xmlns:a16="http://schemas.microsoft.com/office/drawing/2014/main" id="{E2F87EFF-4C72-58F4-5DFB-0E979814526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91206" y="5521291"/>
              <a:ext cx="1576511" cy="541926"/>
            </a:xfrm>
            <a:prstGeom prst="rect">
              <a:avLst/>
            </a:prstGeom>
          </p:spPr>
        </p:pic>
        <p:sp>
          <p:nvSpPr>
            <p:cNvPr id="29" name="TextBox 8">
              <a:extLst>
                <a:ext uri="{FF2B5EF4-FFF2-40B4-BE49-F238E27FC236}">
                  <a16:creationId xmlns:a16="http://schemas.microsoft.com/office/drawing/2014/main" id="{C46482A9-0FC5-536E-BD6F-13711D792FBE}"/>
                </a:ext>
              </a:extLst>
            </p:cNvPr>
            <p:cNvSpPr txBox="1"/>
            <p:nvPr/>
          </p:nvSpPr>
          <p:spPr>
            <a:xfrm>
              <a:off x="234495" y="5160140"/>
              <a:ext cx="2343605" cy="255711"/>
            </a:xfrm>
            <a:prstGeom prst="rect">
              <a:avLst/>
            </a:prstGeom>
          </p:spPr>
          <p:txBody>
            <a:bodyPr wrap="square" lIns="0" tIns="0" rIns="0" bIns="0" rtlCol="0" anchor="t">
              <a:spAutoFit/>
            </a:bodyPr>
            <a:lstStyle/>
            <a:p>
              <a:pPr>
                <a:lnSpc>
                  <a:spcPct val="80000"/>
                </a:lnSpc>
              </a:pPr>
              <a:r>
                <a:rPr lang="en-US" sz="2000" i="1" kern="0" dirty="0"/>
                <a:t>Principal funders</a:t>
              </a:r>
              <a:endParaRPr lang="en-US" sz="2000" i="1" kern="0" dirty="0">
                <a:latin typeface="+mn-lt"/>
              </a:endParaRPr>
            </a:p>
          </p:txBody>
        </p:sp>
      </p:grpSp>
      <p:grpSp>
        <p:nvGrpSpPr>
          <p:cNvPr id="33" name="Group 32">
            <a:extLst>
              <a:ext uri="{FF2B5EF4-FFF2-40B4-BE49-F238E27FC236}">
                <a16:creationId xmlns:a16="http://schemas.microsoft.com/office/drawing/2014/main" id="{E2691DF8-7E64-F649-6945-DE847BAA9CFD}"/>
              </a:ext>
            </a:extLst>
          </p:cNvPr>
          <p:cNvGrpSpPr/>
          <p:nvPr/>
        </p:nvGrpSpPr>
        <p:grpSpPr>
          <a:xfrm>
            <a:off x="4197157" y="5127171"/>
            <a:ext cx="3900700" cy="1296239"/>
            <a:chOff x="4197157" y="5127171"/>
            <a:chExt cx="3900700" cy="1296239"/>
          </a:xfrm>
        </p:grpSpPr>
        <p:pic>
          <p:nvPicPr>
            <p:cNvPr id="22" name="Picture 21" descr="A logo with blue text&#10;&#10;Description automatically generated">
              <a:extLst>
                <a:ext uri="{FF2B5EF4-FFF2-40B4-BE49-F238E27FC236}">
                  <a16:creationId xmlns:a16="http://schemas.microsoft.com/office/drawing/2014/main" id="{F4577819-64AC-2527-445A-1FE6F4634EDE}"/>
                </a:ext>
              </a:extLst>
            </p:cNvPr>
            <p:cNvPicPr>
              <a:picLocks noChangeAspect="1"/>
            </p:cNvPicPr>
            <p:nvPr/>
          </p:nvPicPr>
          <p:blipFill rotWithShape="1">
            <a:blip r:embed="rId10"/>
            <a:srcRect t="23879"/>
            <a:stretch/>
          </p:blipFill>
          <p:spPr>
            <a:xfrm>
              <a:off x="5253196" y="5406745"/>
              <a:ext cx="2844661" cy="1016665"/>
            </a:xfrm>
            <a:prstGeom prst="rect">
              <a:avLst/>
            </a:prstGeom>
          </p:spPr>
        </p:pic>
        <p:pic>
          <p:nvPicPr>
            <p:cNvPr id="16" name="Picture 2" descr="A picture containing text, sign&#10;&#10;Description automatically generated">
              <a:extLst>
                <a:ext uri="{FF2B5EF4-FFF2-40B4-BE49-F238E27FC236}">
                  <a16:creationId xmlns:a16="http://schemas.microsoft.com/office/drawing/2014/main" id="{C9C56339-1066-6080-A46A-454ABCA13534}"/>
                </a:ext>
              </a:extLst>
            </p:cNvPr>
            <p:cNvPicPr>
              <a:picLocks noChangeAspect="1"/>
            </p:cNvPicPr>
            <p:nvPr/>
          </p:nvPicPr>
          <p:blipFill>
            <a:blip r:embed="rId11"/>
            <a:stretch>
              <a:fillRect/>
            </a:stretch>
          </p:blipFill>
          <p:spPr>
            <a:xfrm>
              <a:off x="4279707" y="5418945"/>
              <a:ext cx="715318" cy="671079"/>
            </a:xfrm>
            <a:prstGeom prst="rect">
              <a:avLst/>
            </a:prstGeom>
          </p:spPr>
        </p:pic>
        <p:sp>
          <p:nvSpPr>
            <p:cNvPr id="30" name="TextBox 8">
              <a:extLst>
                <a:ext uri="{FF2B5EF4-FFF2-40B4-BE49-F238E27FC236}">
                  <a16:creationId xmlns:a16="http://schemas.microsoft.com/office/drawing/2014/main" id="{99154F7B-8AA3-F543-22C2-02B40327E192}"/>
                </a:ext>
              </a:extLst>
            </p:cNvPr>
            <p:cNvSpPr txBox="1"/>
            <p:nvPr/>
          </p:nvSpPr>
          <p:spPr>
            <a:xfrm>
              <a:off x="4197157" y="5127171"/>
              <a:ext cx="2343605" cy="255711"/>
            </a:xfrm>
            <a:prstGeom prst="rect">
              <a:avLst/>
            </a:prstGeom>
          </p:spPr>
          <p:txBody>
            <a:bodyPr wrap="square" lIns="0" tIns="0" rIns="0" bIns="0" rtlCol="0" anchor="t">
              <a:spAutoFit/>
            </a:bodyPr>
            <a:lstStyle/>
            <a:p>
              <a:pPr>
                <a:lnSpc>
                  <a:spcPct val="80000"/>
                </a:lnSpc>
              </a:pPr>
              <a:r>
                <a:rPr lang="en-US" sz="2000" i="1" kern="0" dirty="0"/>
                <a:t>Global monitoring</a:t>
              </a:r>
              <a:endParaRPr lang="en-US" sz="2000" i="1" kern="0" dirty="0">
                <a:latin typeface="+mn-lt"/>
              </a:endParaRPr>
            </a:p>
          </p:txBody>
        </p:sp>
      </p:grpSp>
      <p:grpSp>
        <p:nvGrpSpPr>
          <p:cNvPr id="34" name="Group 33">
            <a:extLst>
              <a:ext uri="{FF2B5EF4-FFF2-40B4-BE49-F238E27FC236}">
                <a16:creationId xmlns:a16="http://schemas.microsoft.com/office/drawing/2014/main" id="{2C7351EE-F30C-CCCB-9927-9A534542AB13}"/>
              </a:ext>
            </a:extLst>
          </p:cNvPr>
          <p:cNvGrpSpPr/>
          <p:nvPr/>
        </p:nvGrpSpPr>
        <p:grpSpPr>
          <a:xfrm>
            <a:off x="9258441" y="2457450"/>
            <a:ext cx="2844660" cy="4226132"/>
            <a:chOff x="9658157" y="2814746"/>
            <a:chExt cx="2533843" cy="3868836"/>
          </a:xfrm>
        </p:grpSpPr>
        <p:pic>
          <p:nvPicPr>
            <p:cNvPr id="7" name="Picture 6">
              <a:extLst>
                <a:ext uri="{FF2B5EF4-FFF2-40B4-BE49-F238E27FC236}">
                  <a16:creationId xmlns:a16="http://schemas.microsoft.com/office/drawing/2014/main" id="{A239E2B4-9DC2-2F69-B714-B0DAA1EE48D5}"/>
                </a:ext>
              </a:extLst>
            </p:cNvPr>
            <p:cNvPicPr>
              <a:picLocks noChangeAspect="1"/>
            </p:cNvPicPr>
            <p:nvPr/>
          </p:nvPicPr>
          <p:blipFill>
            <a:blip r:embed="rId12"/>
            <a:stretch>
              <a:fillRect/>
            </a:stretch>
          </p:blipFill>
          <p:spPr>
            <a:xfrm>
              <a:off x="9718522" y="3134073"/>
              <a:ext cx="2415480" cy="3549509"/>
            </a:xfrm>
            <a:prstGeom prst="rect">
              <a:avLst/>
            </a:prstGeom>
          </p:spPr>
        </p:pic>
        <p:sp>
          <p:nvSpPr>
            <p:cNvPr id="31" name="TextBox 8">
              <a:extLst>
                <a:ext uri="{FF2B5EF4-FFF2-40B4-BE49-F238E27FC236}">
                  <a16:creationId xmlns:a16="http://schemas.microsoft.com/office/drawing/2014/main" id="{4A4200C3-46A5-8144-FD49-15C22F0F2977}"/>
                </a:ext>
              </a:extLst>
            </p:cNvPr>
            <p:cNvSpPr txBox="1"/>
            <p:nvPr/>
          </p:nvSpPr>
          <p:spPr>
            <a:xfrm>
              <a:off x="9658157" y="2814746"/>
              <a:ext cx="2533843" cy="255711"/>
            </a:xfrm>
            <a:prstGeom prst="rect">
              <a:avLst/>
            </a:prstGeom>
          </p:spPr>
          <p:txBody>
            <a:bodyPr wrap="square" lIns="0" tIns="0" rIns="0" bIns="0" rtlCol="0" anchor="t">
              <a:spAutoFit/>
            </a:bodyPr>
            <a:lstStyle/>
            <a:p>
              <a:pPr>
                <a:lnSpc>
                  <a:spcPct val="80000"/>
                </a:lnSpc>
              </a:pPr>
              <a:r>
                <a:rPr lang="en-US" sz="2000" i="1" kern="0" dirty="0"/>
                <a:t>Teaching at Friedman</a:t>
              </a:r>
              <a:endParaRPr lang="en-US" sz="2000" i="1" kern="0" dirty="0">
                <a:latin typeface="+mn-lt"/>
              </a:endParaRPr>
            </a:p>
          </p:txBody>
        </p:sp>
      </p:grpSp>
    </p:spTree>
    <p:extLst>
      <p:ext uri="{BB962C8B-B14F-4D97-AF65-F5344CB8AC3E}">
        <p14:creationId xmlns:p14="http://schemas.microsoft.com/office/powerpoint/2010/main" val="1328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87B48446-6040-4EEB-9099-909DE8DB05A0}"/>
              </a:ext>
            </a:extLst>
          </p:cNvPr>
          <p:cNvSpPr txBox="1">
            <a:spLocks/>
          </p:cNvSpPr>
          <p:nvPr/>
        </p:nvSpPr>
        <p:spPr>
          <a:xfrm>
            <a:off x="89261" y="259255"/>
            <a:ext cx="12102739" cy="784901"/>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The cost of healthy diets is roughly similar worldwide</a:t>
            </a:r>
          </a:p>
        </p:txBody>
      </p:sp>
      <p:graphicFrame>
        <p:nvGraphicFramePr>
          <p:cNvPr id="3" name="Chart 2">
            <a:extLst>
              <a:ext uri="{FF2B5EF4-FFF2-40B4-BE49-F238E27FC236}">
                <a16:creationId xmlns:a16="http://schemas.microsoft.com/office/drawing/2014/main" id="{862F5D94-CC41-401A-ABCC-5F21B5F45CC3}"/>
              </a:ext>
            </a:extLst>
          </p:cNvPr>
          <p:cNvGraphicFramePr>
            <a:graphicFrameLocks/>
          </p:cNvGraphicFramePr>
          <p:nvPr>
            <p:extLst>
              <p:ext uri="{D42A27DB-BD31-4B8C-83A1-F6EECF244321}">
                <p14:modId xmlns:p14="http://schemas.microsoft.com/office/powerpoint/2010/main" val="3368375377"/>
              </p:ext>
            </p:extLst>
          </p:nvPr>
        </p:nvGraphicFramePr>
        <p:xfrm>
          <a:off x="200281" y="1158142"/>
          <a:ext cx="9915525" cy="487203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82CDBC9-4742-EE82-0E99-B9F5F0672F4A}"/>
              </a:ext>
            </a:extLst>
          </p:cNvPr>
          <p:cNvSpPr txBox="1"/>
          <p:nvPr/>
        </p:nvSpPr>
        <p:spPr>
          <a:xfrm>
            <a:off x="263983" y="6196862"/>
            <a:ext cx="11664033" cy="646331"/>
          </a:xfrm>
          <a:prstGeom prst="rect">
            <a:avLst/>
          </a:prstGeom>
          <a:noFill/>
        </p:spPr>
        <p:txBody>
          <a:bodyPr wrap="square">
            <a:spAutoFit/>
          </a:bodyPr>
          <a:lstStyle/>
          <a:p>
            <a:r>
              <a:rPr lang="en-US" sz="1200" dirty="0">
                <a:solidFill>
                  <a:schemeClr val="bg1">
                    <a:lumMod val="50000"/>
                  </a:schemeClr>
                </a:solidFill>
              </a:rPr>
              <a:t>Diet cost data are from FAO and the Food Prices for Nutrition project, using item prices reported by national statistical organizations through the International Comparison Program (ICP), downloaded from </a:t>
            </a:r>
            <a:r>
              <a:rPr lang="en-US" sz="1200" dirty="0">
                <a:solidFill>
                  <a:schemeClr val="bg1">
                    <a:lumMod val="50000"/>
                  </a:schemeClr>
                </a:solidFill>
                <a:hlinkClick r:id="rId4">
                  <a:extLst>
                    <a:ext uri="{A12FA001-AC4F-418D-AE19-62706E023703}">
                      <ahyp:hlinkClr xmlns:ahyp="http://schemas.microsoft.com/office/drawing/2018/hyperlinkcolor" val="tx"/>
                    </a:ext>
                  </a:extLst>
                </a:hlinkClick>
              </a:rPr>
              <a:t>https://databank.worldbank.org/source/food-prices-for-nutrition</a:t>
            </a:r>
            <a:r>
              <a:rPr lang="en-US" sz="1200" dirty="0">
                <a:solidFill>
                  <a:schemeClr val="bg1">
                    <a:lumMod val="50000"/>
                  </a:schemeClr>
                </a:solidFill>
              </a:rPr>
              <a:t>, and national income (GNI) is from the World Development Indicators </a:t>
            </a:r>
            <a:r>
              <a:rPr lang="en-US" sz="1200" dirty="0">
                <a:solidFill>
                  <a:schemeClr val="bg1">
                    <a:lumMod val="50000"/>
                  </a:schemeClr>
                </a:solidFill>
                <a:hlinkClick r:id="rId5">
                  <a:extLst>
                    <a:ext uri="{A12FA001-AC4F-418D-AE19-62706E023703}">
                      <ahyp:hlinkClr xmlns:ahyp="http://schemas.microsoft.com/office/drawing/2018/hyperlinkcolor" val="tx"/>
                    </a:ext>
                  </a:extLst>
                </a:hlinkClick>
              </a:rPr>
              <a:t>https://databank.worldbank.org/source/world-development-indicators</a:t>
            </a:r>
            <a:r>
              <a:rPr lang="en-US" sz="1200" dirty="0">
                <a:solidFill>
                  <a:schemeClr val="bg1">
                    <a:lumMod val="50000"/>
                  </a:schemeClr>
                </a:solidFill>
              </a:rPr>
              <a:t>.  Guidelines are linear in the logarithm of income shown on the horizontal axis. </a:t>
            </a:r>
          </a:p>
        </p:txBody>
      </p:sp>
      <p:sp>
        <p:nvSpPr>
          <p:cNvPr id="4" name="TextBox 3">
            <a:extLst>
              <a:ext uri="{FF2B5EF4-FFF2-40B4-BE49-F238E27FC236}">
                <a16:creationId xmlns:a16="http://schemas.microsoft.com/office/drawing/2014/main" id="{DB8FBCDD-0B7B-FCF8-0259-AFE3E40BA223}"/>
              </a:ext>
            </a:extLst>
          </p:cNvPr>
          <p:cNvSpPr txBox="1"/>
          <p:nvPr/>
        </p:nvSpPr>
        <p:spPr>
          <a:xfrm>
            <a:off x="10115806" y="3246650"/>
            <a:ext cx="1751274" cy="636200"/>
          </a:xfrm>
          <a:prstGeom prst="rect">
            <a:avLst/>
          </a:prstGeom>
          <a:noFill/>
        </p:spPr>
        <p:txBody>
          <a:bodyPr wrap="square">
            <a:spAutoFit/>
          </a:bodyPr>
          <a:lstStyle/>
          <a:p>
            <a:r>
              <a:rPr lang="en-US" b="1" dirty="0">
                <a:solidFill>
                  <a:schemeClr val="accent6">
                    <a:lumMod val="75000"/>
                  </a:schemeClr>
                </a:solidFill>
              </a:rPr>
              <a:t>$3.31</a:t>
            </a:r>
          </a:p>
          <a:p>
            <a:pPr>
              <a:lnSpc>
                <a:spcPct val="70000"/>
              </a:lnSpc>
            </a:pPr>
            <a:r>
              <a:rPr lang="en-US" sz="1200" dirty="0">
                <a:solidFill>
                  <a:schemeClr val="accent6">
                    <a:lumMod val="75000"/>
                  </a:schemeClr>
                </a:solidFill>
              </a:rPr>
              <a:t>(meets dietary guidelines for overall health)</a:t>
            </a:r>
          </a:p>
        </p:txBody>
      </p:sp>
      <p:sp>
        <p:nvSpPr>
          <p:cNvPr id="5" name="TextBox 4">
            <a:extLst>
              <a:ext uri="{FF2B5EF4-FFF2-40B4-BE49-F238E27FC236}">
                <a16:creationId xmlns:a16="http://schemas.microsoft.com/office/drawing/2014/main" id="{90BB34A4-5C5B-5BBF-B767-E17E59A525D2}"/>
              </a:ext>
            </a:extLst>
          </p:cNvPr>
          <p:cNvSpPr txBox="1"/>
          <p:nvPr/>
        </p:nvSpPr>
        <p:spPr>
          <a:xfrm>
            <a:off x="10102035" y="3945321"/>
            <a:ext cx="1751274" cy="636200"/>
          </a:xfrm>
          <a:prstGeom prst="rect">
            <a:avLst/>
          </a:prstGeom>
          <a:noFill/>
        </p:spPr>
        <p:txBody>
          <a:bodyPr wrap="square">
            <a:spAutoFit/>
          </a:bodyPr>
          <a:lstStyle/>
          <a:p>
            <a:r>
              <a:rPr lang="en-US" b="1" dirty="0">
                <a:solidFill>
                  <a:srgbClr val="3083A7"/>
                </a:solidFill>
              </a:rPr>
              <a:t>$2.46</a:t>
            </a:r>
          </a:p>
          <a:p>
            <a:pPr>
              <a:lnSpc>
                <a:spcPct val="70000"/>
              </a:lnSpc>
            </a:pPr>
            <a:r>
              <a:rPr lang="en-US" sz="1200" dirty="0">
                <a:solidFill>
                  <a:srgbClr val="3083A7"/>
                </a:solidFill>
              </a:rPr>
              <a:t>(within upper &amp; lower bounds for nutrients)</a:t>
            </a:r>
          </a:p>
        </p:txBody>
      </p:sp>
      <p:sp>
        <p:nvSpPr>
          <p:cNvPr id="6" name="TextBox 5">
            <a:extLst>
              <a:ext uri="{FF2B5EF4-FFF2-40B4-BE49-F238E27FC236}">
                <a16:creationId xmlns:a16="http://schemas.microsoft.com/office/drawing/2014/main" id="{439D8B63-9E7D-2495-C15C-859C4B6EB3B4}"/>
              </a:ext>
            </a:extLst>
          </p:cNvPr>
          <p:cNvSpPr txBox="1"/>
          <p:nvPr/>
        </p:nvSpPr>
        <p:spPr>
          <a:xfrm>
            <a:off x="10102035" y="4660696"/>
            <a:ext cx="1751274" cy="636200"/>
          </a:xfrm>
          <a:prstGeom prst="rect">
            <a:avLst/>
          </a:prstGeom>
          <a:noFill/>
        </p:spPr>
        <p:txBody>
          <a:bodyPr wrap="square">
            <a:spAutoFit/>
          </a:bodyPr>
          <a:lstStyle/>
          <a:p>
            <a:r>
              <a:rPr lang="en-US" b="1" dirty="0">
                <a:solidFill>
                  <a:schemeClr val="bg1">
                    <a:lumMod val="50000"/>
                  </a:schemeClr>
                </a:solidFill>
              </a:rPr>
              <a:t>$0.83</a:t>
            </a:r>
          </a:p>
          <a:p>
            <a:pPr>
              <a:lnSpc>
                <a:spcPct val="70000"/>
              </a:lnSpc>
            </a:pPr>
            <a:r>
              <a:rPr lang="en-US" sz="1200" dirty="0">
                <a:solidFill>
                  <a:schemeClr val="bg1">
                    <a:lumMod val="50000"/>
                  </a:schemeClr>
                </a:solidFill>
              </a:rPr>
              <a:t>(sufficient calories for work each day)</a:t>
            </a:r>
          </a:p>
        </p:txBody>
      </p:sp>
      <p:sp>
        <p:nvSpPr>
          <p:cNvPr id="14" name="TextBox 13">
            <a:extLst>
              <a:ext uri="{FF2B5EF4-FFF2-40B4-BE49-F238E27FC236}">
                <a16:creationId xmlns:a16="http://schemas.microsoft.com/office/drawing/2014/main" id="{80D53503-CCD3-928E-B321-CF0F511F39E4}"/>
              </a:ext>
            </a:extLst>
          </p:cNvPr>
          <p:cNvSpPr txBox="1"/>
          <p:nvPr/>
        </p:nvSpPr>
        <p:spPr>
          <a:xfrm>
            <a:off x="707429" y="713657"/>
            <a:ext cx="9808172" cy="594265"/>
          </a:xfrm>
          <a:prstGeom prst="rect">
            <a:avLst/>
          </a:prstGeom>
          <a:noFill/>
        </p:spPr>
        <p:txBody>
          <a:bodyPr wrap="square">
            <a:spAutoFit/>
          </a:bodyPr>
          <a:lstStyle/>
          <a:p>
            <a:pPr>
              <a:lnSpc>
                <a:spcPct val="80000"/>
              </a:lnSpc>
            </a:pPr>
            <a:r>
              <a:rPr lang="en-US" sz="2000" b="1" i="1" dirty="0">
                <a:solidFill>
                  <a:srgbClr val="920000"/>
                </a:solidFill>
              </a:rPr>
              <a:t>Food costs differ but are not lower in low-income countries</a:t>
            </a:r>
            <a:br>
              <a:rPr lang="en-US" sz="2000" i="1" dirty="0">
                <a:solidFill>
                  <a:srgbClr val="920000"/>
                </a:solidFill>
              </a:rPr>
            </a:br>
            <a:r>
              <a:rPr lang="en-US" sz="2000" i="1" dirty="0">
                <a:solidFill>
                  <a:srgbClr val="920000"/>
                </a:solidFill>
              </a:rPr>
              <a:t>when measured in real terms, compared to other goods &amp; services</a:t>
            </a:r>
          </a:p>
        </p:txBody>
      </p:sp>
      <p:sp>
        <p:nvSpPr>
          <p:cNvPr id="15" name="TextBox 14">
            <a:extLst>
              <a:ext uri="{FF2B5EF4-FFF2-40B4-BE49-F238E27FC236}">
                <a16:creationId xmlns:a16="http://schemas.microsoft.com/office/drawing/2014/main" id="{2333273D-E6C0-F5A8-D409-8DEC5AFD3DA5}"/>
              </a:ext>
            </a:extLst>
          </p:cNvPr>
          <p:cNvSpPr txBox="1"/>
          <p:nvPr/>
        </p:nvSpPr>
        <p:spPr>
          <a:xfrm>
            <a:off x="8115813" y="1744642"/>
            <a:ext cx="3999987" cy="491160"/>
          </a:xfrm>
          <a:prstGeom prst="rect">
            <a:avLst/>
          </a:prstGeom>
          <a:noFill/>
        </p:spPr>
        <p:txBody>
          <a:bodyPr wrap="square">
            <a:spAutoFit/>
          </a:bodyPr>
          <a:lstStyle/>
          <a:p>
            <a:pPr>
              <a:lnSpc>
                <a:spcPct val="80000"/>
              </a:lnSpc>
            </a:pPr>
            <a:r>
              <a:rPr lang="en-US" sz="1600" b="1" dirty="0">
                <a:solidFill>
                  <a:schemeClr val="accent1">
                    <a:lumMod val="50000"/>
                  </a:schemeClr>
                </a:solidFill>
              </a:rPr>
              <a:t>Least-cost healthy diets are unaffordable for the very poor, about 3 billion people </a:t>
            </a:r>
            <a:endParaRPr lang="en-US" sz="1600" dirty="0">
              <a:solidFill>
                <a:schemeClr val="accent1">
                  <a:lumMod val="50000"/>
                </a:schemeClr>
              </a:solidFill>
            </a:endParaRPr>
          </a:p>
        </p:txBody>
      </p:sp>
      <p:sp>
        <p:nvSpPr>
          <p:cNvPr id="16" name="TextBox 15">
            <a:extLst>
              <a:ext uri="{FF2B5EF4-FFF2-40B4-BE49-F238E27FC236}">
                <a16:creationId xmlns:a16="http://schemas.microsoft.com/office/drawing/2014/main" id="{3A7883A6-8626-5A7D-7C9B-C140ADB927BF}"/>
              </a:ext>
            </a:extLst>
          </p:cNvPr>
          <p:cNvSpPr txBox="1"/>
          <p:nvPr/>
        </p:nvSpPr>
        <p:spPr>
          <a:xfrm>
            <a:off x="8115813" y="2997641"/>
            <a:ext cx="3658540" cy="344710"/>
          </a:xfrm>
          <a:prstGeom prst="rect">
            <a:avLst/>
          </a:prstGeom>
          <a:noFill/>
        </p:spPr>
        <p:txBody>
          <a:bodyPr wrap="square">
            <a:spAutoFit/>
          </a:bodyPr>
          <a:lstStyle/>
          <a:p>
            <a:pPr>
              <a:lnSpc>
                <a:spcPct val="80000"/>
              </a:lnSpc>
            </a:pPr>
            <a:r>
              <a:rPr lang="en-US" sz="2000" b="1" kern="0" dirty="0">
                <a:solidFill>
                  <a:schemeClr val="accent1">
                    <a:lumMod val="75000"/>
                  </a:schemeClr>
                </a:solidFill>
              </a:rPr>
              <a:t>Global average costs in 2017</a:t>
            </a:r>
            <a:endParaRPr lang="en-US" sz="2000" b="1" dirty="0">
              <a:solidFill>
                <a:schemeClr val="accent1">
                  <a:lumMod val="75000"/>
                </a:schemeClr>
              </a:solidFill>
            </a:endParaRPr>
          </a:p>
        </p:txBody>
      </p:sp>
      <p:sp>
        <p:nvSpPr>
          <p:cNvPr id="7" name="TextBox 6">
            <a:extLst>
              <a:ext uri="{FF2B5EF4-FFF2-40B4-BE49-F238E27FC236}">
                <a16:creationId xmlns:a16="http://schemas.microsoft.com/office/drawing/2014/main" id="{935F7A4E-A3A8-358D-73DB-0EC30695E235}"/>
              </a:ext>
            </a:extLst>
          </p:cNvPr>
          <p:cNvSpPr txBox="1"/>
          <p:nvPr/>
        </p:nvSpPr>
        <p:spPr>
          <a:xfrm>
            <a:off x="8115813" y="2294747"/>
            <a:ext cx="3737496" cy="688137"/>
          </a:xfrm>
          <a:prstGeom prst="rect">
            <a:avLst/>
          </a:prstGeom>
          <a:noFill/>
        </p:spPr>
        <p:txBody>
          <a:bodyPr wrap="square">
            <a:spAutoFit/>
          </a:bodyPr>
          <a:lstStyle/>
          <a:p>
            <a:pPr>
              <a:lnSpc>
                <a:spcPct val="80000"/>
              </a:lnSpc>
            </a:pPr>
            <a:r>
              <a:rPr lang="en-US" sz="1600" b="1" i="1" dirty="0">
                <a:solidFill>
                  <a:schemeClr val="accent1">
                    <a:lumMod val="50000"/>
                  </a:schemeClr>
                </a:solidFill>
              </a:rPr>
              <a:t>Based on overall food price inflation relative to incomes, real costs rose </a:t>
            </a:r>
            <a:br>
              <a:rPr lang="en-US" sz="1600" b="1" i="1" dirty="0">
                <a:solidFill>
                  <a:schemeClr val="accent1">
                    <a:lumMod val="50000"/>
                  </a:schemeClr>
                </a:solidFill>
              </a:rPr>
            </a:br>
            <a:r>
              <a:rPr lang="en-US" sz="1600" b="1" i="1" dirty="0">
                <a:solidFill>
                  <a:schemeClr val="accent1">
                    <a:lumMod val="50000"/>
                  </a:schemeClr>
                </a:solidFill>
              </a:rPr>
              <a:t>to $3.66 in 2021, up from $3.54 in 2020 </a:t>
            </a:r>
            <a:endParaRPr lang="en-US" sz="1600" i="1" dirty="0">
              <a:solidFill>
                <a:schemeClr val="accent1">
                  <a:lumMod val="50000"/>
                </a:schemeClr>
              </a:solidFill>
            </a:endParaRPr>
          </a:p>
        </p:txBody>
      </p:sp>
    </p:spTree>
    <p:custDataLst>
      <p:tags r:id="rId1"/>
    </p:custDataLst>
    <p:extLst>
      <p:ext uri="{BB962C8B-B14F-4D97-AF65-F5344CB8AC3E}">
        <p14:creationId xmlns:p14="http://schemas.microsoft.com/office/powerpoint/2010/main" val="251389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4">
                                            <p:txEl>
                                              <p:pRg st="0" end="0"/>
                                            </p:txEl>
                                          </p:spTgt>
                                        </p:tgtEl>
                                        <p:attrNameLst>
                                          <p:attrName>ppt_c</p:attrName>
                                        </p:attrNameLst>
                                      </p:cBhvr>
                                      <p:to>
                                        <a:srgbClr val="C0C0C0"/>
                                      </p:to>
                                    </p:animClr>
                                  </p:sub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A8CBDE-B4C0-49AF-46F3-A8FF1B647368}"/>
              </a:ext>
            </a:extLst>
          </p:cNvPr>
          <p:cNvSpPr txBox="1"/>
          <p:nvPr/>
        </p:nvSpPr>
        <p:spPr>
          <a:xfrm>
            <a:off x="263983" y="6196862"/>
            <a:ext cx="11664033" cy="646331"/>
          </a:xfrm>
          <a:prstGeom prst="rect">
            <a:avLst/>
          </a:prstGeom>
          <a:noFill/>
        </p:spPr>
        <p:txBody>
          <a:bodyPr wrap="square">
            <a:spAutoFit/>
          </a:bodyPr>
          <a:lstStyle/>
          <a:p>
            <a:r>
              <a:rPr lang="en-US" sz="1200" dirty="0">
                <a:solidFill>
                  <a:schemeClr val="bg1">
                    <a:lumMod val="50000"/>
                  </a:schemeClr>
                </a:solidFill>
              </a:rPr>
              <a:t>Diet cost data are from FAO and the Food Prices for Nutrition project, using item prices reported by national statistical organizations through the International Comparison Program (ICP), downloaded from </a:t>
            </a:r>
            <a:r>
              <a:rPr lang="en-US" sz="1200" dirty="0">
                <a:solidFill>
                  <a:schemeClr val="bg1">
                    <a:lumMod val="50000"/>
                  </a:schemeClr>
                </a:solidFill>
                <a:hlinkClick r:id="rId3">
                  <a:extLst>
                    <a:ext uri="{A12FA001-AC4F-418D-AE19-62706E023703}">
                      <ahyp:hlinkClr xmlns:ahyp="http://schemas.microsoft.com/office/drawing/2018/hyperlinkcolor" val="tx"/>
                    </a:ext>
                  </a:extLst>
                </a:hlinkClick>
              </a:rPr>
              <a:t>https://databank.worldbank.org/source/food-prices-for-nutrition</a:t>
            </a:r>
            <a:r>
              <a:rPr lang="en-US" sz="1200" dirty="0">
                <a:solidFill>
                  <a:schemeClr val="bg1">
                    <a:lumMod val="50000"/>
                  </a:schemeClr>
                </a:solidFill>
              </a:rPr>
              <a:t>. Food expenditures are derived from those data, and national income (GNI) is from the World Development Indicators </a:t>
            </a:r>
            <a:r>
              <a:rPr lang="en-US" sz="1200" dirty="0">
                <a:solidFill>
                  <a:schemeClr val="bg1">
                    <a:lumMod val="50000"/>
                  </a:schemeClr>
                </a:solidFill>
                <a:hlinkClick r:id="rId4">
                  <a:extLst>
                    <a:ext uri="{A12FA001-AC4F-418D-AE19-62706E023703}">
                      <ahyp:hlinkClr xmlns:ahyp="http://schemas.microsoft.com/office/drawing/2018/hyperlinkcolor" val="tx"/>
                    </a:ext>
                  </a:extLst>
                </a:hlinkClick>
              </a:rPr>
              <a:t>https://databank.worldbank.org/source/world-development-indicators</a:t>
            </a:r>
            <a:r>
              <a:rPr lang="en-US" sz="1200" dirty="0">
                <a:solidFill>
                  <a:schemeClr val="bg1">
                    <a:lumMod val="50000"/>
                  </a:schemeClr>
                </a:solidFill>
              </a:rPr>
              <a:t>.  Guidelines are linear in the logarithm of income shown on the horizontal axis. </a:t>
            </a:r>
          </a:p>
        </p:txBody>
      </p:sp>
      <p:graphicFrame>
        <p:nvGraphicFramePr>
          <p:cNvPr id="2" name="Chart 1">
            <a:extLst>
              <a:ext uri="{FF2B5EF4-FFF2-40B4-BE49-F238E27FC236}">
                <a16:creationId xmlns:a16="http://schemas.microsoft.com/office/drawing/2014/main" id="{C320556A-8C68-42F1-15E7-7444D720147C}"/>
              </a:ext>
            </a:extLst>
          </p:cNvPr>
          <p:cNvGraphicFramePr>
            <a:graphicFrameLocks/>
          </p:cNvGraphicFramePr>
          <p:nvPr>
            <p:extLst>
              <p:ext uri="{D42A27DB-BD31-4B8C-83A1-F6EECF244321}">
                <p14:modId xmlns:p14="http://schemas.microsoft.com/office/powerpoint/2010/main" val="3059909916"/>
              </p:ext>
            </p:extLst>
          </p:nvPr>
        </p:nvGraphicFramePr>
        <p:xfrm>
          <a:off x="419950" y="1108489"/>
          <a:ext cx="9915525" cy="4872038"/>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EA900E4A-0078-4773-ED52-F6A75E7037A3}"/>
              </a:ext>
            </a:extLst>
          </p:cNvPr>
          <p:cNvSpPr txBox="1"/>
          <p:nvPr/>
        </p:nvSpPr>
        <p:spPr>
          <a:xfrm>
            <a:off x="10262086" y="3336553"/>
            <a:ext cx="1779697" cy="636200"/>
          </a:xfrm>
          <a:prstGeom prst="rect">
            <a:avLst/>
          </a:prstGeom>
          <a:noFill/>
        </p:spPr>
        <p:txBody>
          <a:bodyPr wrap="square">
            <a:spAutoFit/>
          </a:bodyPr>
          <a:lstStyle/>
          <a:p>
            <a:r>
              <a:rPr lang="en-US" b="1" dirty="0"/>
              <a:t>$5.64</a:t>
            </a:r>
          </a:p>
          <a:p>
            <a:pPr>
              <a:lnSpc>
                <a:spcPct val="70000"/>
              </a:lnSpc>
            </a:pPr>
            <a:r>
              <a:rPr lang="en-US" sz="1200" dirty="0"/>
              <a:t>(pursues many goals other than health)</a:t>
            </a:r>
          </a:p>
        </p:txBody>
      </p:sp>
      <p:sp>
        <p:nvSpPr>
          <p:cNvPr id="11" name="TextBox 10">
            <a:extLst>
              <a:ext uri="{FF2B5EF4-FFF2-40B4-BE49-F238E27FC236}">
                <a16:creationId xmlns:a16="http://schemas.microsoft.com/office/drawing/2014/main" id="{93DB547C-F8B1-F259-F63F-B64565F44BEA}"/>
              </a:ext>
            </a:extLst>
          </p:cNvPr>
          <p:cNvSpPr txBox="1"/>
          <p:nvPr/>
        </p:nvSpPr>
        <p:spPr>
          <a:xfrm>
            <a:off x="10262086" y="3933071"/>
            <a:ext cx="1850494" cy="636200"/>
          </a:xfrm>
          <a:prstGeom prst="rect">
            <a:avLst/>
          </a:prstGeom>
          <a:noFill/>
        </p:spPr>
        <p:txBody>
          <a:bodyPr wrap="square">
            <a:spAutoFit/>
          </a:bodyPr>
          <a:lstStyle/>
          <a:p>
            <a:r>
              <a:rPr lang="en-US" b="1" dirty="0">
                <a:solidFill>
                  <a:schemeClr val="accent6">
                    <a:lumMod val="75000"/>
                  </a:schemeClr>
                </a:solidFill>
              </a:rPr>
              <a:t>$3.31</a:t>
            </a:r>
          </a:p>
          <a:p>
            <a:pPr>
              <a:lnSpc>
                <a:spcPct val="70000"/>
              </a:lnSpc>
            </a:pPr>
            <a:r>
              <a:rPr lang="en-US" sz="1200" dirty="0">
                <a:solidFill>
                  <a:schemeClr val="accent6">
                    <a:lumMod val="75000"/>
                  </a:schemeClr>
                </a:solidFill>
              </a:rPr>
              <a:t>(meets dietary guidelines for overall health)</a:t>
            </a:r>
          </a:p>
        </p:txBody>
      </p:sp>
      <p:sp>
        <p:nvSpPr>
          <p:cNvPr id="12" name="TextBox 11">
            <a:extLst>
              <a:ext uri="{FF2B5EF4-FFF2-40B4-BE49-F238E27FC236}">
                <a16:creationId xmlns:a16="http://schemas.microsoft.com/office/drawing/2014/main" id="{A0CA91C8-4E3F-E27F-8B48-AE52B71A980C}"/>
              </a:ext>
            </a:extLst>
          </p:cNvPr>
          <p:cNvSpPr txBox="1"/>
          <p:nvPr/>
        </p:nvSpPr>
        <p:spPr>
          <a:xfrm>
            <a:off x="10262086" y="4542122"/>
            <a:ext cx="1850494" cy="636200"/>
          </a:xfrm>
          <a:prstGeom prst="rect">
            <a:avLst/>
          </a:prstGeom>
          <a:noFill/>
        </p:spPr>
        <p:txBody>
          <a:bodyPr wrap="square">
            <a:spAutoFit/>
          </a:bodyPr>
          <a:lstStyle/>
          <a:p>
            <a:r>
              <a:rPr lang="en-US" b="1" dirty="0">
                <a:solidFill>
                  <a:srgbClr val="3083A7"/>
                </a:solidFill>
              </a:rPr>
              <a:t>$2.46</a:t>
            </a:r>
          </a:p>
          <a:p>
            <a:pPr>
              <a:lnSpc>
                <a:spcPct val="70000"/>
              </a:lnSpc>
            </a:pPr>
            <a:r>
              <a:rPr lang="en-US" sz="1200" dirty="0">
                <a:solidFill>
                  <a:srgbClr val="3083A7"/>
                </a:solidFill>
              </a:rPr>
              <a:t>(within upper &amp; lower bounds for nutrients)</a:t>
            </a:r>
          </a:p>
        </p:txBody>
      </p:sp>
      <p:sp>
        <p:nvSpPr>
          <p:cNvPr id="14" name="TextBox 13">
            <a:extLst>
              <a:ext uri="{FF2B5EF4-FFF2-40B4-BE49-F238E27FC236}">
                <a16:creationId xmlns:a16="http://schemas.microsoft.com/office/drawing/2014/main" id="{EB935057-5FB3-6966-0638-BDB5B678E113}"/>
              </a:ext>
            </a:extLst>
          </p:cNvPr>
          <p:cNvSpPr txBox="1"/>
          <p:nvPr/>
        </p:nvSpPr>
        <p:spPr>
          <a:xfrm>
            <a:off x="10262086" y="5257497"/>
            <a:ext cx="1850494" cy="636200"/>
          </a:xfrm>
          <a:prstGeom prst="rect">
            <a:avLst/>
          </a:prstGeom>
          <a:noFill/>
        </p:spPr>
        <p:txBody>
          <a:bodyPr wrap="square">
            <a:spAutoFit/>
          </a:bodyPr>
          <a:lstStyle/>
          <a:p>
            <a:r>
              <a:rPr lang="en-US" b="1" dirty="0">
                <a:solidFill>
                  <a:schemeClr val="bg1">
                    <a:lumMod val="50000"/>
                  </a:schemeClr>
                </a:solidFill>
              </a:rPr>
              <a:t>$0.83</a:t>
            </a:r>
          </a:p>
          <a:p>
            <a:pPr>
              <a:lnSpc>
                <a:spcPct val="70000"/>
              </a:lnSpc>
            </a:pPr>
            <a:r>
              <a:rPr lang="en-US" sz="1200" dirty="0">
                <a:solidFill>
                  <a:schemeClr val="bg1">
                    <a:lumMod val="50000"/>
                  </a:schemeClr>
                </a:solidFill>
              </a:rPr>
              <a:t>(sufficient calories for work each day)</a:t>
            </a:r>
          </a:p>
        </p:txBody>
      </p:sp>
      <p:sp>
        <p:nvSpPr>
          <p:cNvPr id="18" name="Title 4">
            <a:extLst>
              <a:ext uri="{FF2B5EF4-FFF2-40B4-BE49-F238E27FC236}">
                <a16:creationId xmlns:a16="http://schemas.microsoft.com/office/drawing/2014/main" id="{E61DC0FE-DE39-28A7-3225-77A989ABCA8A}"/>
              </a:ext>
            </a:extLst>
          </p:cNvPr>
          <p:cNvSpPr txBox="1">
            <a:spLocks/>
          </p:cNvSpPr>
          <p:nvPr/>
        </p:nvSpPr>
        <p:spPr>
          <a:xfrm>
            <a:off x="251143" y="113582"/>
            <a:ext cx="11365606" cy="86126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Spending on food rises with income</a:t>
            </a:r>
          </a:p>
        </p:txBody>
      </p:sp>
      <p:sp>
        <p:nvSpPr>
          <p:cNvPr id="20" name="TextBox 19">
            <a:extLst>
              <a:ext uri="{FF2B5EF4-FFF2-40B4-BE49-F238E27FC236}">
                <a16:creationId xmlns:a16="http://schemas.microsoft.com/office/drawing/2014/main" id="{04E9EBCA-F8BB-5E1C-83DC-DA4F22BD295C}"/>
              </a:ext>
            </a:extLst>
          </p:cNvPr>
          <p:cNvSpPr txBox="1"/>
          <p:nvPr/>
        </p:nvSpPr>
        <p:spPr>
          <a:xfrm>
            <a:off x="1054277" y="3466573"/>
            <a:ext cx="2951053" cy="688137"/>
          </a:xfrm>
          <a:prstGeom prst="rect">
            <a:avLst/>
          </a:prstGeom>
          <a:noFill/>
        </p:spPr>
        <p:txBody>
          <a:bodyPr wrap="square">
            <a:spAutoFit/>
          </a:bodyPr>
          <a:lstStyle/>
          <a:p>
            <a:pPr>
              <a:lnSpc>
                <a:spcPct val="80000"/>
              </a:lnSpc>
            </a:pPr>
            <a:r>
              <a:rPr lang="en-US" sz="1600" b="1" dirty="0">
                <a:solidFill>
                  <a:schemeClr val="accent1">
                    <a:lumMod val="50000"/>
                  </a:schemeClr>
                </a:solidFill>
              </a:rPr>
              <a:t>Actual food spending is less than healthy diet costs in </a:t>
            </a:r>
            <a:br>
              <a:rPr lang="en-US" sz="1600" b="1" dirty="0">
                <a:solidFill>
                  <a:schemeClr val="accent1">
                    <a:lumMod val="50000"/>
                  </a:schemeClr>
                </a:solidFill>
              </a:rPr>
            </a:br>
            <a:r>
              <a:rPr lang="en-US" sz="1600" b="1" dirty="0">
                <a:solidFill>
                  <a:schemeClr val="accent1">
                    <a:lumMod val="50000"/>
                  </a:schemeClr>
                </a:solidFill>
              </a:rPr>
              <a:t>low-income countries</a:t>
            </a:r>
            <a:endParaRPr lang="en-US" sz="1600" dirty="0">
              <a:solidFill>
                <a:schemeClr val="accent1">
                  <a:lumMod val="50000"/>
                </a:schemeClr>
              </a:solidFill>
            </a:endParaRPr>
          </a:p>
        </p:txBody>
      </p:sp>
      <p:sp>
        <p:nvSpPr>
          <p:cNvPr id="21" name="TextBox 20">
            <a:extLst>
              <a:ext uri="{FF2B5EF4-FFF2-40B4-BE49-F238E27FC236}">
                <a16:creationId xmlns:a16="http://schemas.microsoft.com/office/drawing/2014/main" id="{629E1565-5A9C-F066-8B21-C0030582D1C0}"/>
              </a:ext>
            </a:extLst>
          </p:cNvPr>
          <p:cNvSpPr txBox="1"/>
          <p:nvPr/>
        </p:nvSpPr>
        <p:spPr>
          <a:xfrm>
            <a:off x="7965583" y="2897747"/>
            <a:ext cx="3582449" cy="344710"/>
          </a:xfrm>
          <a:prstGeom prst="rect">
            <a:avLst/>
          </a:prstGeom>
          <a:noFill/>
        </p:spPr>
        <p:txBody>
          <a:bodyPr wrap="square">
            <a:spAutoFit/>
          </a:bodyPr>
          <a:lstStyle/>
          <a:p>
            <a:pPr>
              <a:lnSpc>
                <a:spcPct val="80000"/>
              </a:lnSpc>
            </a:pPr>
            <a:r>
              <a:rPr lang="en-US" sz="2000" b="1" kern="0" dirty="0">
                <a:solidFill>
                  <a:schemeClr val="accent1">
                    <a:lumMod val="75000"/>
                  </a:schemeClr>
                </a:solidFill>
              </a:rPr>
              <a:t>Global average costs in 2017</a:t>
            </a:r>
            <a:endParaRPr lang="en-US" sz="2000" b="1" dirty="0">
              <a:solidFill>
                <a:schemeClr val="accent1">
                  <a:lumMod val="75000"/>
                </a:schemeClr>
              </a:solidFill>
            </a:endParaRPr>
          </a:p>
        </p:txBody>
      </p:sp>
      <p:sp>
        <p:nvSpPr>
          <p:cNvPr id="22" name="TextBox 21">
            <a:extLst>
              <a:ext uri="{FF2B5EF4-FFF2-40B4-BE49-F238E27FC236}">
                <a16:creationId xmlns:a16="http://schemas.microsoft.com/office/drawing/2014/main" id="{CA4CCC7C-C177-F015-79DA-B19C1516F1DA}"/>
              </a:ext>
            </a:extLst>
          </p:cNvPr>
          <p:cNvSpPr txBox="1"/>
          <p:nvPr/>
        </p:nvSpPr>
        <p:spPr>
          <a:xfrm>
            <a:off x="7734611" y="1485040"/>
            <a:ext cx="3880809" cy="1279068"/>
          </a:xfrm>
          <a:prstGeom prst="rect">
            <a:avLst/>
          </a:prstGeom>
          <a:noFill/>
        </p:spPr>
        <p:txBody>
          <a:bodyPr wrap="square">
            <a:spAutoFit/>
          </a:bodyPr>
          <a:lstStyle/>
          <a:p>
            <a:pPr>
              <a:lnSpc>
                <a:spcPct val="80000"/>
              </a:lnSpc>
            </a:pPr>
            <a:r>
              <a:rPr lang="en-US" sz="1600" b="1" dirty="0">
                <a:solidFill>
                  <a:schemeClr val="accent1">
                    <a:lumMod val="50000"/>
                  </a:schemeClr>
                </a:solidFill>
              </a:rPr>
              <a:t>Average food spending is much greater </a:t>
            </a:r>
            <a:br>
              <a:rPr lang="en-US" sz="1600" b="1" dirty="0">
                <a:solidFill>
                  <a:schemeClr val="accent1">
                    <a:lumMod val="50000"/>
                  </a:schemeClr>
                </a:solidFill>
              </a:rPr>
            </a:br>
            <a:r>
              <a:rPr lang="en-US" sz="1600" b="1" dirty="0">
                <a:solidFill>
                  <a:schemeClr val="accent1">
                    <a:lumMod val="50000"/>
                  </a:schemeClr>
                </a:solidFill>
              </a:rPr>
              <a:t>than least-cost healthy diets in </a:t>
            </a:r>
            <a:br>
              <a:rPr lang="en-US" sz="1600" b="1" dirty="0">
                <a:solidFill>
                  <a:schemeClr val="accent1">
                    <a:lumMod val="50000"/>
                  </a:schemeClr>
                </a:solidFill>
              </a:rPr>
            </a:br>
            <a:r>
              <a:rPr lang="en-US" sz="1600" b="1" dirty="0">
                <a:solidFill>
                  <a:schemeClr val="accent1">
                    <a:lumMod val="50000"/>
                  </a:schemeClr>
                </a:solidFill>
              </a:rPr>
              <a:t>middle- and high-income countries</a:t>
            </a:r>
          </a:p>
          <a:p>
            <a:pPr>
              <a:lnSpc>
                <a:spcPct val="80000"/>
              </a:lnSpc>
            </a:pPr>
            <a:r>
              <a:rPr lang="en-US" sz="1600" b="1" i="1" dirty="0">
                <a:solidFill>
                  <a:schemeClr val="accent1">
                    <a:lumMod val="50000"/>
                  </a:schemeClr>
                </a:solidFill>
              </a:rPr>
              <a:t>…but that is the national average, </a:t>
            </a:r>
            <a:br>
              <a:rPr lang="en-US" sz="1600" b="1" i="1" dirty="0">
                <a:solidFill>
                  <a:schemeClr val="accent1">
                    <a:lumMod val="50000"/>
                  </a:schemeClr>
                </a:solidFill>
              </a:rPr>
            </a:br>
            <a:r>
              <a:rPr lang="en-US" sz="1600" b="1" i="1" dirty="0">
                <a:solidFill>
                  <a:schemeClr val="accent1">
                    <a:lumMod val="50000"/>
                  </a:schemeClr>
                </a:solidFill>
              </a:rPr>
              <a:t>many households in these countries </a:t>
            </a:r>
            <a:br>
              <a:rPr lang="en-US" sz="1600" b="1" i="1" dirty="0">
                <a:solidFill>
                  <a:schemeClr val="accent1">
                    <a:lumMod val="50000"/>
                  </a:schemeClr>
                </a:solidFill>
              </a:rPr>
            </a:br>
            <a:r>
              <a:rPr lang="en-US" sz="1600" b="1" i="1" dirty="0">
                <a:solidFill>
                  <a:schemeClr val="accent1">
                    <a:lumMod val="50000"/>
                  </a:schemeClr>
                </a:solidFill>
              </a:rPr>
              <a:t>cannot afford healthy diets</a:t>
            </a:r>
            <a:endParaRPr lang="en-US" sz="1600" i="1" dirty="0">
              <a:solidFill>
                <a:schemeClr val="accent1">
                  <a:lumMod val="50000"/>
                </a:schemeClr>
              </a:solidFill>
            </a:endParaRPr>
          </a:p>
        </p:txBody>
      </p:sp>
      <p:sp>
        <p:nvSpPr>
          <p:cNvPr id="3" name="TextBox 2">
            <a:extLst>
              <a:ext uri="{FF2B5EF4-FFF2-40B4-BE49-F238E27FC236}">
                <a16:creationId xmlns:a16="http://schemas.microsoft.com/office/drawing/2014/main" id="{79C23CF4-E37B-8E0E-051E-77825C437942}"/>
              </a:ext>
            </a:extLst>
          </p:cNvPr>
          <p:cNvSpPr txBox="1"/>
          <p:nvPr/>
        </p:nvSpPr>
        <p:spPr>
          <a:xfrm>
            <a:off x="331371" y="634952"/>
            <a:ext cx="11284049" cy="348044"/>
          </a:xfrm>
          <a:prstGeom prst="rect">
            <a:avLst/>
          </a:prstGeom>
          <a:noFill/>
        </p:spPr>
        <p:txBody>
          <a:bodyPr wrap="square">
            <a:spAutoFit/>
          </a:bodyPr>
          <a:lstStyle/>
          <a:p>
            <a:pPr>
              <a:lnSpc>
                <a:spcPct val="80000"/>
              </a:lnSpc>
            </a:pPr>
            <a:r>
              <a:rPr lang="en-US" sz="2000" b="1" i="1" dirty="0">
                <a:solidFill>
                  <a:srgbClr val="920000"/>
                </a:solidFill>
              </a:rPr>
              <a:t>Most people spend much more on food than the least expensive locally available healthy diet</a:t>
            </a:r>
            <a:endParaRPr lang="en-US" sz="2000" i="1" dirty="0">
              <a:solidFill>
                <a:srgbClr val="920000"/>
              </a:solidFill>
            </a:endParaRPr>
          </a:p>
        </p:txBody>
      </p:sp>
    </p:spTree>
    <p:custDataLst>
      <p:tags r:id="rId1"/>
    </p:custDataLst>
    <p:extLst>
      <p:ext uri="{BB962C8B-B14F-4D97-AF65-F5344CB8AC3E}">
        <p14:creationId xmlns:p14="http://schemas.microsoft.com/office/powerpoint/2010/main" val="137327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
                                            <p:txEl>
                                              <p:pRg st="0" end="0"/>
                                            </p:txEl>
                                          </p:spTgt>
                                        </p:tgtEl>
                                        <p:attrNameLst>
                                          <p:attrName>ppt_c</p:attrName>
                                        </p:attrNameLst>
                                      </p:cBhvr>
                                      <p:to>
                                        <a:srgbClr val="C0C0C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E61DC0FE-DE39-28A7-3225-77A989ABCA8A}"/>
              </a:ext>
            </a:extLst>
          </p:cNvPr>
          <p:cNvSpPr txBox="1">
            <a:spLocks/>
          </p:cNvSpPr>
          <p:nvPr/>
        </p:nvSpPr>
        <p:spPr>
          <a:xfrm>
            <a:off x="137886" y="113582"/>
            <a:ext cx="12054113" cy="442195"/>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Higher-cost items in each food group use more resources</a:t>
            </a:r>
          </a:p>
        </p:txBody>
      </p:sp>
      <p:sp>
        <p:nvSpPr>
          <p:cNvPr id="3" name="TextBox 2">
            <a:extLst>
              <a:ext uri="{FF2B5EF4-FFF2-40B4-BE49-F238E27FC236}">
                <a16:creationId xmlns:a16="http://schemas.microsoft.com/office/drawing/2014/main" id="{79C23CF4-E37B-8E0E-051E-77825C437942}"/>
              </a:ext>
            </a:extLst>
          </p:cNvPr>
          <p:cNvSpPr txBox="1"/>
          <p:nvPr/>
        </p:nvSpPr>
        <p:spPr>
          <a:xfrm>
            <a:off x="453974" y="1037046"/>
            <a:ext cx="11284049" cy="348044"/>
          </a:xfrm>
          <a:prstGeom prst="rect">
            <a:avLst/>
          </a:prstGeom>
          <a:noFill/>
        </p:spPr>
        <p:txBody>
          <a:bodyPr wrap="square">
            <a:spAutoFit/>
          </a:bodyPr>
          <a:lstStyle/>
          <a:p>
            <a:pPr>
              <a:lnSpc>
                <a:spcPct val="80000"/>
              </a:lnSpc>
            </a:pPr>
            <a:r>
              <a:rPr lang="en-US" sz="2000" b="1" i="1" dirty="0">
                <a:solidFill>
                  <a:srgbClr val="920000"/>
                </a:solidFill>
              </a:rPr>
              <a:t>Lower-cost items in each food group usually have smaller climate and water footprints</a:t>
            </a:r>
            <a:endParaRPr lang="en-US" sz="2000" i="1" dirty="0">
              <a:solidFill>
                <a:srgbClr val="920000"/>
              </a:solidFill>
            </a:endParaRPr>
          </a:p>
        </p:txBody>
      </p:sp>
      <p:pic>
        <p:nvPicPr>
          <p:cNvPr id="7" name="Picture 6">
            <a:extLst>
              <a:ext uri="{FF2B5EF4-FFF2-40B4-BE49-F238E27FC236}">
                <a16:creationId xmlns:a16="http://schemas.microsoft.com/office/drawing/2014/main" id="{A0A973F7-E730-807E-13BB-D790BFF9FE65}"/>
              </a:ext>
            </a:extLst>
          </p:cNvPr>
          <p:cNvPicPr>
            <a:picLocks noChangeAspect="1"/>
          </p:cNvPicPr>
          <p:nvPr/>
        </p:nvPicPr>
        <p:blipFill rotWithShape="1">
          <a:blip r:embed="rId3"/>
          <a:srcRect l="3002" r="34411" b="69280"/>
          <a:stretch/>
        </p:blipFill>
        <p:spPr>
          <a:xfrm>
            <a:off x="537795" y="2220579"/>
            <a:ext cx="3290603" cy="2317656"/>
          </a:xfrm>
          <a:prstGeom prst="rect">
            <a:avLst/>
          </a:prstGeom>
        </p:spPr>
      </p:pic>
      <p:pic>
        <p:nvPicPr>
          <p:cNvPr id="8" name="Picture 7">
            <a:extLst>
              <a:ext uri="{FF2B5EF4-FFF2-40B4-BE49-F238E27FC236}">
                <a16:creationId xmlns:a16="http://schemas.microsoft.com/office/drawing/2014/main" id="{3101BCD1-27C9-D203-F816-105DBEB09639}"/>
              </a:ext>
            </a:extLst>
          </p:cNvPr>
          <p:cNvPicPr>
            <a:picLocks noChangeAspect="1"/>
          </p:cNvPicPr>
          <p:nvPr/>
        </p:nvPicPr>
        <p:blipFill rotWithShape="1">
          <a:blip r:embed="rId3"/>
          <a:srcRect l="3002" t="33782" r="34411" b="36292"/>
          <a:stretch/>
        </p:blipFill>
        <p:spPr>
          <a:xfrm>
            <a:off x="4328093" y="2275003"/>
            <a:ext cx="3290603" cy="2257753"/>
          </a:xfrm>
          <a:prstGeom prst="rect">
            <a:avLst/>
          </a:prstGeom>
        </p:spPr>
      </p:pic>
      <p:pic>
        <p:nvPicPr>
          <p:cNvPr id="9" name="Picture 8">
            <a:extLst>
              <a:ext uri="{FF2B5EF4-FFF2-40B4-BE49-F238E27FC236}">
                <a16:creationId xmlns:a16="http://schemas.microsoft.com/office/drawing/2014/main" id="{0B5E64BA-3832-11B2-8EA8-65A8BEDD7DBD}"/>
              </a:ext>
            </a:extLst>
          </p:cNvPr>
          <p:cNvPicPr>
            <a:picLocks noChangeAspect="1"/>
          </p:cNvPicPr>
          <p:nvPr/>
        </p:nvPicPr>
        <p:blipFill rotWithShape="1">
          <a:blip r:embed="rId3"/>
          <a:srcRect l="66882" t="39817" r="6732" b="39377"/>
          <a:stretch/>
        </p:blipFill>
        <p:spPr>
          <a:xfrm>
            <a:off x="8206711" y="2275003"/>
            <a:ext cx="2143982" cy="2425898"/>
          </a:xfrm>
          <a:prstGeom prst="rect">
            <a:avLst/>
          </a:prstGeom>
        </p:spPr>
      </p:pic>
      <p:sp>
        <p:nvSpPr>
          <p:cNvPr id="16" name="TextBox 15">
            <a:extLst>
              <a:ext uri="{FF2B5EF4-FFF2-40B4-BE49-F238E27FC236}">
                <a16:creationId xmlns:a16="http://schemas.microsoft.com/office/drawing/2014/main" id="{11005329-7A08-7CC2-55B9-C90AF5003218}"/>
              </a:ext>
            </a:extLst>
          </p:cNvPr>
          <p:cNvSpPr txBox="1"/>
          <p:nvPr/>
        </p:nvSpPr>
        <p:spPr>
          <a:xfrm>
            <a:off x="4155773" y="1728572"/>
            <a:ext cx="3723562" cy="615553"/>
          </a:xfrm>
          <a:prstGeom prst="rect">
            <a:avLst/>
          </a:prstGeom>
          <a:noFill/>
        </p:spPr>
        <p:txBody>
          <a:bodyPr wrap="square">
            <a:spAutoFit/>
          </a:bodyPr>
          <a:lstStyle/>
          <a:p>
            <a:pPr algn="ctr" rtl="0">
              <a:defRPr sz="2000" b="1" i="0" u="none" strike="noStrike" kern="1200" spc="0" baseline="0">
                <a:solidFill>
                  <a:prstClr val="black">
                    <a:lumMod val="65000"/>
                    <a:lumOff val="35000"/>
                  </a:prstClr>
                </a:solidFill>
                <a:latin typeface="+mn-lt"/>
                <a:ea typeface="+mn-ea"/>
                <a:cs typeface="+mn-cs"/>
              </a:defRPr>
            </a:pPr>
            <a:r>
              <a:rPr lang="en-US" sz="1800" b="1" dirty="0">
                <a:solidFill>
                  <a:srgbClr val="595959"/>
                </a:solidFill>
                <a:latin typeface="Arial" panose="020B0604020202020204" pitchFamily="34" charset="0"/>
                <a:cs typeface="Arial" panose="020B0604020202020204" pitchFamily="34" charset="0"/>
              </a:rPr>
              <a:t>Water use</a:t>
            </a:r>
            <a:br>
              <a:rPr lang="en-US" sz="1800" b="1" dirty="0">
                <a:solidFill>
                  <a:srgbClr val="595959"/>
                </a:solidFill>
                <a:latin typeface="Arial" panose="020B0604020202020204" pitchFamily="34" charset="0"/>
                <a:cs typeface="Arial" panose="020B0604020202020204" pitchFamily="34" charset="0"/>
              </a:rPr>
            </a:br>
            <a:r>
              <a:rPr lang="en-US" sz="1600" dirty="0">
                <a:solidFill>
                  <a:srgbClr val="595959"/>
                </a:solidFill>
                <a:latin typeface="Arial" panose="020B0604020202020204" pitchFamily="34" charset="0"/>
                <a:cs typeface="Arial" panose="020B0604020202020204" pitchFamily="34" charset="0"/>
              </a:rPr>
              <a:t>(liters of water footprint/100 kcal)</a:t>
            </a:r>
            <a:endParaRPr lang="en-US" sz="1600" b="1" dirty="0">
              <a:solidFill>
                <a:srgbClr val="595959"/>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AD08663-E174-3398-471D-55379BBC18D6}"/>
              </a:ext>
            </a:extLst>
          </p:cNvPr>
          <p:cNvSpPr txBox="1"/>
          <p:nvPr/>
        </p:nvSpPr>
        <p:spPr>
          <a:xfrm>
            <a:off x="483771" y="1695690"/>
            <a:ext cx="3723562" cy="615553"/>
          </a:xfrm>
          <a:prstGeom prst="rect">
            <a:avLst/>
          </a:prstGeom>
          <a:noFill/>
        </p:spPr>
        <p:txBody>
          <a:bodyPr wrap="square">
            <a:spAutoFit/>
          </a:bodyPr>
          <a:lstStyle/>
          <a:p>
            <a:pPr algn="ctr" rtl="0">
              <a:defRPr sz="2000" b="1" i="0" u="none" strike="noStrike" kern="1200" spc="0" baseline="0">
                <a:solidFill>
                  <a:prstClr val="black">
                    <a:lumMod val="65000"/>
                    <a:lumOff val="35000"/>
                  </a:prstClr>
                </a:solidFill>
                <a:latin typeface="+mn-lt"/>
                <a:ea typeface="+mn-ea"/>
                <a:cs typeface="+mn-cs"/>
              </a:defRPr>
            </a:pPr>
            <a:r>
              <a:rPr lang="en-US" sz="1800" b="1" dirty="0">
                <a:solidFill>
                  <a:srgbClr val="595959"/>
                </a:solidFill>
                <a:latin typeface="Arial" panose="020B0604020202020204" pitchFamily="34" charset="0"/>
                <a:cs typeface="Arial" panose="020B0604020202020204" pitchFamily="34" charset="0"/>
              </a:rPr>
              <a:t>Climate change</a:t>
            </a:r>
            <a:br>
              <a:rPr lang="en-US" sz="1800" b="1" dirty="0">
                <a:solidFill>
                  <a:srgbClr val="595959"/>
                </a:solidFill>
                <a:latin typeface="Arial" panose="020B0604020202020204" pitchFamily="34" charset="0"/>
                <a:cs typeface="Arial" panose="020B0604020202020204" pitchFamily="34" charset="0"/>
              </a:rPr>
            </a:br>
            <a:r>
              <a:rPr lang="en-US" sz="1600" dirty="0">
                <a:solidFill>
                  <a:srgbClr val="595959"/>
                </a:solidFill>
                <a:latin typeface="Arial" panose="020B0604020202020204" pitchFamily="34" charset="0"/>
                <a:cs typeface="Arial" panose="020B0604020202020204" pitchFamily="34" charset="0"/>
              </a:rPr>
              <a:t>(kg of CO</a:t>
            </a:r>
            <a:r>
              <a:rPr lang="en-US" sz="1600" baseline="-25000" dirty="0">
                <a:solidFill>
                  <a:srgbClr val="595959"/>
                </a:solidFill>
                <a:latin typeface="Arial" panose="020B0604020202020204" pitchFamily="34" charset="0"/>
                <a:cs typeface="Arial" panose="020B0604020202020204" pitchFamily="34" charset="0"/>
              </a:rPr>
              <a:t>2</a:t>
            </a:r>
            <a:r>
              <a:rPr lang="en-US" sz="1600" dirty="0">
                <a:solidFill>
                  <a:srgbClr val="595959"/>
                </a:solidFill>
                <a:latin typeface="Arial" panose="020B0604020202020204" pitchFamily="34" charset="0"/>
                <a:cs typeface="Arial" panose="020B0604020202020204" pitchFamily="34" charset="0"/>
              </a:rPr>
              <a:t>-eq. emissions/100 kcal)</a:t>
            </a:r>
            <a:endParaRPr lang="en-US" sz="1600" b="1" dirty="0">
              <a:solidFill>
                <a:srgbClr val="595959"/>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D3637B1-7607-76F5-90C0-1D450159668C}"/>
              </a:ext>
            </a:extLst>
          </p:cNvPr>
          <p:cNvSpPr txBox="1"/>
          <p:nvPr/>
        </p:nvSpPr>
        <p:spPr>
          <a:xfrm>
            <a:off x="649605" y="4651067"/>
            <a:ext cx="3335685" cy="369332"/>
          </a:xfrm>
          <a:prstGeom prst="rect">
            <a:avLst/>
          </a:prstGeom>
          <a:noFill/>
        </p:spPr>
        <p:txBody>
          <a:bodyPr wrap="square">
            <a:spAutoFit/>
          </a:bodyPr>
          <a:lstStyle/>
          <a:p>
            <a:r>
              <a:rPr lang="en-US" dirty="0">
                <a:solidFill>
                  <a:schemeClr val="bg1">
                    <a:lumMod val="50000"/>
                  </a:schemeClr>
                </a:solidFill>
              </a:rPr>
              <a:t>Diet cost ($/100 kcal, log scale)</a:t>
            </a:r>
          </a:p>
        </p:txBody>
      </p:sp>
      <p:sp>
        <p:nvSpPr>
          <p:cNvPr id="24" name="TextBox 23">
            <a:extLst>
              <a:ext uri="{FF2B5EF4-FFF2-40B4-BE49-F238E27FC236}">
                <a16:creationId xmlns:a16="http://schemas.microsoft.com/office/drawing/2014/main" id="{F69CE0D9-A006-AA6C-57FE-84BCBAA787E9}"/>
              </a:ext>
            </a:extLst>
          </p:cNvPr>
          <p:cNvSpPr txBox="1"/>
          <p:nvPr/>
        </p:nvSpPr>
        <p:spPr>
          <a:xfrm>
            <a:off x="4349712" y="4651067"/>
            <a:ext cx="3335685" cy="369332"/>
          </a:xfrm>
          <a:prstGeom prst="rect">
            <a:avLst/>
          </a:prstGeom>
          <a:noFill/>
        </p:spPr>
        <p:txBody>
          <a:bodyPr wrap="square">
            <a:spAutoFit/>
          </a:bodyPr>
          <a:lstStyle/>
          <a:p>
            <a:r>
              <a:rPr lang="en-US" dirty="0">
                <a:solidFill>
                  <a:schemeClr val="bg1">
                    <a:lumMod val="50000"/>
                  </a:schemeClr>
                </a:solidFill>
              </a:rPr>
              <a:t>Diet cost ($/100 kcal, log scale)</a:t>
            </a:r>
          </a:p>
        </p:txBody>
      </p:sp>
      <p:sp>
        <p:nvSpPr>
          <p:cNvPr id="25" name="TextBox 24">
            <a:extLst>
              <a:ext uri="{FF2B5EF4-FFF2-40B4-BE49-F238E27FC236}">
                <a16:creationId xmlns:a16="http://schemas.microsoft.com/office/drawing/2014/main" id="{701F1432-B740-B447-1C90-3D21877223FD}"/>
              </a:ext>
            </a:extLst>
          </p:cNvPr>
          <p:cNvSpPr txBox="1"/>
          <p:nvPr/>
        </p:nvSpPr>
        <p:spPr>
          <a:xfrm>
            <a:off x="189518" y="5772854"/>
            <a:ext cx="12003110" cy="307777"/>
          </a:xfrm>
          <a:prstGeom prst="rect">
            <a:avLst/>
          </a:prstGeom>
          <a:noFill/>
        </p:spPr>
        <p:txBody>
          <a:bodyPr wrap="square">
            <a:spAutoFit/>
          </a:bodyPr>
          <a:lstStyle/>
          <a:p>
            <a:r>
              <a:rPr lang="en-US" sz="1400" dirty="0">
                <a:solidFill>
                  <a:schemeClr val="bg1">
                    <a:lumMod val="50000"/>
                  </a:schemeClr>
                </a:solidFill>
              </a:rPr>
              <a:t>Source: Elena Martinez, “Market and non-market costs of affordable, healthy diets.”  PhD dissertation in progress, Friedman School of Nutrition, Tufts Univ. </a:t>
            </a:r>
          </a:p>
        </p:txBody>
      </p:sp>
      <p:sp>
        <p:nvSpPr>
          <p:cNvPr id="26" name="TextBox 25">
            <a:extLst>
              <a:ext uri="{FF2B5EF4-FFF2-40B4-BE49-F238E27FC236}">
                <a16:creationId xmlns:a16="http://schemas.microsoft.com/office/drawing/2014/main" id="{008ED0E5-9393-2109-DADB-A69DCDC0BE20}"/>
              </a:ext>
            </a:extLst>
          </p:cNvPr>
          <p:cNvSpPr txBox="1"/>
          <p:nvPr/>
        </p:nvSpPr>
        <p:spPr>
          <a:xfrm>
            <a:off x="189518" y="6098843"/>
            <a:ext cx="11177125" cy="600164"/>
          </a:xfrm>
          <a:prstGeom prst="rect">
            <a:avLst/>
          </a:prstGeom>
          <a:noFill/>
        </p:spPr>
        <p:txBody>
          <a:bodyPr wrap="square">
            <a:spAutoFit/>
          </a:bodyPr>
          <a:lstStyle/>
          <a:p>
            <a:r>
              <a:rPr lang="en-US" sz="1100" dirty="0">
                <a:solidFill>
                  <a:schemeClr val="bg1">
                    <a:lumMod val="50000"/>
                  </a:schemeClr>
                </a:solidFill>
              </a:rPr>
              <a:t>Price data shown are for n=811 food items in 181 countries observed in 2011 and 2017, reported by national statistical agencies through the International Comparison Program (ICP), matched to climate and water footprint estimates from </a:t>
            </a:r>
            <a:r>
              <a:rPr lang="en-US" sz="1100" dirty="0" err="1">
                <a:solidFill>
                  <a:schemeClr val="bg1">
                    <a:lumMod val="50000"/>
                  </a:schemeClr>
                </a:solidFill>
              </a:rPr>
              <a:t>Petersson</a:t>
            </a:r>
            <a:r>
              <a:rPr lang="en-US" sz="1100" dirty="0">
                <a:solidFill>
                  <a:schemeClr val="bg1">
                    <a:lumMod val="50000"/>
                  </a:schemeClr>
                </a:solidFill>
              </a:rPr>
              <a:t> et al. (2021). Figures are binned scatter plots, where each food group is represented by 100 data points, each of which is the mean value of the y-axis variable at the mean level of price per 100kcal across 100 equal-sized bins of price per 100kcal.</a:t>
            </a:r>
          </a:p>
        </p:txBody>
      </p:sp>
    </p:spTree>
    <p:custDataLst>
      <p:tags r:id="rId1"/>
    </p:custDataLst>
    <p:extLst>
      <p:ext uri="{BB962C8B-B14F-4D97-AF65-F5344CB8AC3E}">
        <p14:creationId xmlns:p14="http://schemas.microsoft.com/office/powerpoint/2010/main" val="101897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E61DC0FE-DE39-28A7-3225-77A989ABCA8A}"/>
              </a:ext>
            </a:extLst>
          </p:cNvPr>
          <p:cNvSpPr txBox="1">
            <a:spLocks/>
          </p:cNvSpPr>
          <p:nvPr/>
        </p:nvSpPr>
        <p:spPr>
          <a:xfrm>
            <a:off x="188889" y="113582"/>
            <a:ext cx="12054113" cy="862535"/>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Higher-cost items in each food group vary in </a:t>
            </a:r>
            <a:br>
              <a:rPr lang="en-US" sz="3600" b="1" kern="0" dirty="0">
                <a:solidFill>
                  <a:srgbClr val="3083A7"/>
                </a:solidFill>
                <a:latin typeface="+mn-lt"/>
              </a:rPr>
            </a:br>
            <a:r>
              <a:rPr lang="en-US" sz="3600" b="1" kern="0" dirty="0">
                <a:solidFill>
                  <a:srgbClr val="3083A7"/>
                </a:solidFill>
                <a:latin typeface="+mn-lt"/>
              </a:rPr>
              <a:t>nutritional quality associated with health</a:t>
            </a:r>
          </a:p>
        </p:txBody>
      </p:sp>
      <p:sp>
        <p:nvSpPr>
          <p:cNvPr id="3" name="TextBox 2">
            <a:extLst>
              <a:ext uri="{FF2B5EF4-FFF2-40B4-BE49-F238E27FC236}">
                <a16:creationId xmlns:a16="http://schemas.microsoft.com/office/drawing/2014/main" id="{79C23CF4-E37B-8E0E-051E-77825C437942}"/>
              </a:ext>
            </a:extLst>
          </p:cNvPr>
          <p:cNvSpPr txBox="1"/>
          <p:nvPr/>
        </p:nvSpPr>
        <p:spPr>
          <a:xfrm>
            <a:off x="483002" y="1037046"/>
            <a:ext cx="11284049" cy="348044"/>
          </a:xfrm>
          <a:prstGeom prst="rect">
            <a:avLst/>
          </a:prstGeom>
          <a:noFill/>
        </p:spPr>
        <p:txBody>
          <a:bodyPr wrap="square">
            <a:spAutoFit/>
          </a:bodyPr>
          <a:lstStyle/>
          <a:p>
            <a:pPr>
              <a:lnSpc>
                <a:spcPct val="80000"/>
              </a:lnSpc>
            </a:pPr>
            <a:r>
              <a:rPr lang="en-US" sz="2000" b="1" i="1" dirty="0">
                <a:solidFill>
                  <a:srgbClr val="920000"/>
                </a:solidFill>
              </a:rPr>
              <a:t>Each food group has different, often nonlinear link between price and healthfulness</a:t>
            </a:r>
            <a:endParaRPr lang="en-US" sz="2000" i="1" dirty="0">
              <a:solidFill>
                <a:srgbClr val="920000"/>
              </a:solidFill>
            </a:endParaRPr>
          </a:p>
        </p:txBody>
      </p:sp>
      <p:pic>
        <p:nvPicPr>
          <p:cNvPr id="9" name="Picture 8">
            <a:extLst>
              <a:ext uri="{FF2B5EF4-FFF2-40B4-BE49-F238E27FC236}">
                <a16:creationId xmlns:a16="http://schemas.microsoft.com/office/drawing/2014/main" id="{0B5E64BA-3832-11B2-8EA8-65A8BEDD7DBD}"/>
              </a:ext>
            </a:extLst>
          </p:cNvPr>
          <p:cNvPicPr>
            <a:picLocks noChangeAspect="1"/>
          </p:cNvPicPr>
          <p:nvPr/>
        </p:nvPicPr>
        <p:blipFill rotWithShape="1">
          <a:blip r:embed="rId3"/>
          <a:srcRect l="66882" t="39817" r="6732" b="39377"/>
          <a:stretch/>
        </p:blipFill>
        <p:spPr>
          <a:xfrm>
            <a:off x="8206711" y="2275003"/>
            <a:ext cx="2143982" cy="2425898"/>
          </a:xfrm>
          <a:prstGeom prst="rect">
            <a:avLst/>
          </a:prstGeom>
        </p:spPr>
      </p:pic>
      <p:sp>
        <p:nvSpPr>
          <p:cNvPr id="16" name="TextBox 15">
            <a:extLst>
              <a:ext uri="{FF2B5EF4-FFF2-40B4-BE49-F238E27FC236}">
                <a16:creationId xmlns:a16="http://schemas.microsoft.com/office/drawing/2014/main" id="{11005329-7A08-7CC2-55B9-C90AF5003218}"/>
              </a:ext>
            </a:extLst>
          </p:cNvPr>
          <p:cNvSpPr txBox="1"/>
          <p:nvPr/>
        </p:nvSpPr>
        <p:spPr>
          <a:xfrm>
            <a:off x="4155773" y="1728572"/>
            <a:ext cx="3723562" cy="615553"/>
          </a:xfrm>
          <a:prstGeom prst="rect">
            <a:avLst/>
          </a:prstGeom>
          <a:noFill/>
        </p:spPr>
        <p:txBody>
          <a:bodyPr wrap="square">
            <a:spAutoFit/>
          </a:bodyPr>
          <a:lstStyle/>
          <a:p>
            <a:pPr algn="ctr" rtl="0">
              <a:defRPr sz="2000" b="1" i="0" u="none" strike="noStrike" kern="1200" spc="0" baseline="0">
                <a:solidFill>
                  <a:prstClr val="black">
                    <a:lumMod val="65000"/>
                    <a:lumOff val="35000"/>
                  </a:prstClr>
                </a:solidFill>
                <a:latin typeface="+mn-lt"/>
                <a:ea typeface="+mn-ea"/>
                <a:cs typeface="+mn-cs"/>
              </a:defRPr>
            </a:pPr>
            <a:r>
              <a:rPr lang="en-US" sz="1800" b="1" dirty="0">
                <a:solidFill>
                  <a:srgbClr val="595959"/>
                </a:solidFill>
                <a:latin typeface="Arial" panose="020B0604020202020204" pitchFamily="34" charset="0"/>
                <a:cs typeface="Arial" panose="020B0604020202020204" pitchFamily="34" charset="0"/>
              </a:rPr>
              <a:t>Health Star rating </a:t>
            </a:r>
            <a:br>
              <a:rPr lang="en-US" sz="1800" b="1" dirty="0">
                <a:solidFill>
                  <a:srgbClr val="595959"/>
                </a:solidFill>
                <a:latin typeface="Arial" panose="020B0604020202020204" pitchFamily="34" charset="0"/>
                <a:cs typeface="Arial" panose="020B0604020202020204" pitchFamily="34" charset="0"/>
              </a:rPr>
            </a:br>
            <a:r>
              <a:rPr lang="en-US" sz="1600" dirty="0">
                <a:solidFill>
                  <a:srgbClr val="595959"/>
                </a:solidFill>
                <a:latin typeface="Arial" panose="020B0604020202020204" pitchFamily="34" charset="0"/>
                <a:cs typeface="Arial" panose="020B0604020202020204" pitchFamily="34" charset="0"/>
              </a:rPr>
              <a:t>(1-5 points)</a:t>
            </a:r>
            <a:endParaRPr lang="en-US" sz="1600" b="1" dirty="0">
              <a:solidFill>
                <a:srgbClr val="595959"/>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AD08663-E174-3398-471D-55379BBC18D6}"/>
              </a:ext>
            </a:extLst>
          </p:cNvPr>
          <p:cNvSpPr txBox="1"/>
          <p:nvPr/>
        </p:nvSpPr>
        <p:spPr>
          <a:xfrm>
            <a:off x="483771" y="1695690"/>
            <a:ext cx="3723562" cy="615553"/>
          </a:xfrm>
          <a:prstGeom prst="rect">
            <a:avLst/>
          </a:prstGeom>
          <a:noFill/>
        </p:spPr>
        <p:txBody>
          <a:bodyPr wrap="square">
            <a:spAutoFit/>
          </a:bodyPr>
          <a:lstStyle/>
          <a:p>
            <a:pPr algn="ctr" rtl="0">
              <a:defRPr sz="2000" b="1" i="0" u="none" strike="noStrike" kern="1200" spc="0" baseline="0">
                <a:solidFill>
                  <a:prstClr val="black">
                    <a:lumMod val="65000"/>
                    <a:lumOff val="35000"/>
                  </a:prstClr>
                </a:solidFill>
                <a:latin typeface="+mn-lt"/>
                <a:ea typeface="+mn-ea"/>
                <a:cs typeface="+mn-cs"/>
              </a:defRPr>
            </a:pPr>
            <a:r>
              <a:rPr lang="en-US" sz="1800" b="1" dirty="0">
                <a:solidFill>
                  <a:srgbClr val="595959"/>
                </a:solidFill>
                <a:latin typeface="Arial" panose="020B0604020202020204" pitchFamily="34" charset="0"/>
                <a:cs typeface="Arial" panose="020B0604020202020204" pitchFamily="34" charset="0"/>
              </a:rPr>
              <a:t>Food Compass score</a:t>
            </a:r>
            <a:br>
              <a:rPr lang="en-US" sz="1800" b="1" dirty="0">
                <a:solidFill>
                  <a:srgbClr val="595959"/>
                </a:solidFill>
                <a:latin typeface="Arial" panose="020B0604020202020204" pitchFamily="34" charset="0"/>
                <a:cs typeface="Arial" panose="020B0604020202020204" pitchFamily="34" charset="0"/>
              </a:rPr>
            </a:br>
            <a:r>
              <a:rPr lang="en-US" sz="1600" dirty="0">
                <a:solidFill>
                  <a:srgbClr val="595959"/>
                </a:solidFill>
                <a:latin typeface="Arial" panose="020B0604020202020204" pitchFamily="34" charset="0"/>
                <a:cs typeface="Arial" panose="020B0604020202020204" pitchFamily="34" charset="0"/>
              </a:rPr>
              <a:t>(0-100 points)</a:t>
            </a:r>
            <a:endParaRPr lang="en-US" sz="1600" b="1" dirty="0">
              <a:solidFill>
                <a:srgbClr val="595959"/>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D3637B1-7607-76F5-90C0-1D450159668C}"/>
              </a:ext>
            </a:extLst>
          </p:cNvPr>
          <p:cNvSpPr txBox="1"/>
          <p:nvPr/>
        </p:nvSpPr>
        <p:spPr>
          <a:xfrm>
            <a:off x="649605" y="4651067"/>
            <a:ext cx="3335685" cy="369332"/>
          </a:xfrm>
          <a:prstGeom prst="rect">
            <a:avLst/>
          </a:prstGeom>
          <a:noFill/>
        </p:spPr>
        <p:txBody>
          <a:bodyPr wrap="square">
            <a:spAutoFit/>
          </a:bodyPr>
          <a:lstStyle/>
          <a:p>
            <a:r>
              <a:rPr lang="en-US" dirty="0">
                <a:solidFill>
                  <a:schemeClr val="bg1">
                    <a:lumMod val="50000"/>
                  </a:schemeClr>
                </a:solidFill>
              </a:rPr>
              <a:t>Diet cost ($/100 kcal, log scale)</a:t>
            </a:r>
          </a:p>
        </p:txBody>
      </p:sp>
      <p:sp>
        <p:nvSpPr>
          <p:cNvPr id="24" name="TextBox 23">
            <a:extLst>
              <a:ext uri="{FF2B5EF4-FFF2-40B4-BE49-F238E27FC236}">
                <a16:creationId xmlns:a16="http://schemas.microsoft.com/office/drawing/2014/main" id="{F69CE0D9-A006-AA6C-57FE-84BCBAA787E9}"/>
              </a:ext>
            </a:extLst>
          </p:cNvPr>
          <p:cNvSpPr txBox="1"/>
          <p:nvPr/>
        </p:nvSpPr>
        <p:spPr>
          <a:xfrm>
            <a:off x="4349712" y="4651067"/>
            <a:ext cx="3335685" cy="369332"/>
          </a:xfrm>
          <a:prstGeom prst="rect">
            <a:avLst/>
          </a:prstGeom>
          <a:noFill/>
        </p:spPr>
        <p:txBody>
          <a:bodyPr wrap="square">
            <a:spAutoFit/>
          </a:bodyPr>
          <a:lstStyle/>
          <a:p>
            <a:r>
              <a:rPr lang="en-US" dirty="0">
                <a:solidFill>
                  <a:schemeClr val="bg1">
                    <a:lumMod val="50000"/>
                  </a:schemeClr>
                </a:solidFill>
              </a:rPr>
              <a:t>Diet cost ($/100 kcal, log scale)</a:t>
            </a:r>
          </a:p>
        </p:txBody>
      </p:sp>
      <p:sp>
        <p:nvSpPr>
          <p:cNvPr id="25" name="TextBox 24">
            <a:extLst>
              <a:ext uri="{FF2B5EF4-FFF2-40B4-BE49-F238E27FC236}">
                <a16:creationId xmlns:a16="http://schemas.microsoft.com/office/drawing/2014/main" id="{701F1432-B740-B447-1C90-3D21877223FD}"/>
              </a:ext>
            </a:extLst>
          </p:cNvPr>
          <p:cNvSpPr txBox="1"/>
          <p:nvPr/>
        </p:nvSpPr>
        <p:spPr>
          <a:xfrm>
            <a:off x="189518" y="5772854"/>
            <a:ext cx="12003110" cy="307777"/>
          </a:xfrm>
          <a:prstGeom prst="rect">
            <a:avLst/>
          </a:prstGeom>
          <a:noFill/>
        </p:spPr>
        <p:txBody>
          <a:bodyPr wrap="square">
            <a:spAutoFit/>
          </a:bodyPr>
          <a:lstStyle/>
          <a:p>
            <a:r>
              <a:rPr lang="en-US" sz="1400" dirty="0">
                <a:solidFill>
                  <a:schemeClr val="bg1">
                    <a:lumMod val="50000"/>
                  </a:schemeClr>
                </a:solidFill>
              </a:rPr>
              <a:t>Source: Elena Martinez, “Market and non-market costs of affordable, healthy diets.”  PhD dissertation in progress, Friedman School of Nutrition, Tufts Univ. </a:t>
            </a:r>
          </a:p>
        </p:txBody>
      </p:sp>
      <p:sp>
        <p:nvSpPr>
          <p:cNvPr id="26" name="TextBox 25">
            <a:extLst>
              <a:ext uri="{FF2B5EF4-FFF2-40B4-BE49-F238E27FC236}">
                <a16:creationId xmlns:a16="http://schemas.microsoft.com/office/drawing/2014/main" id="{008ED0E5-9393-2109-DADB-A69DCDC0BE20}"/>
              </a:ext>
            </a:extLst>
          </p:cNvPr>
          <p:cNvSpPr txBox="1"/>
          <p:nvPr/>
        </p:nvSpPr>
        <p:spPr>
          <a:xfrm>
            <a:off x="189518" y="6098843"/>
            <a:ext cx="11177125" cy="600164"/>
          </a:xfrm>
          <a:prstGeom prst="rect">
            <a:avLst/>
          </a:prstGeom>
          <a:noFill/>
        </p:spPr>
        <p:txBody>
          <a:bodyPr wrap="square">
            <a:spAutoFit/>
          </a:bodyPr>
          <a:lstStyle/>
          <a:p>
            <a:r>
              <a:rPr lang="en-US" sz="1100" dirty="0">
                <a:solidFill>
                  <a:schemeClr val="bg1">
                    <a:lumMod val="50000"/>
                  </a:schemeClr>
                </a:solidFill>
              </a:rPr>
              <a:t>Price data shown are for n=811 food items in 181 countries observed in 2011 and 2017, reported by national statistical agencies through the International Comparison Program (ICP), matched to Food Compass scores and Health Star ratings by Elena Martinez et al. (2024). Figures are binned scatter plots, where each food group is represented by 100 data points, each of which is the mean value of the y-axis variable at the mean level of price per 100kcal across 100 equal-sized bins of price per 100kcal.</a:t>
            </a:r>
          </a:p>
        </p:txBody>
      </p:sp>
      <p:pic>
        <p:nvPicPr>
          <p:cNvPr id="4" name="Picture 3">
            <a:extLst>
              <a:ext uri="{FF2B5EF4-FFF2-40B4-BE49-F238E27FC236}">
                <a16:creationId xmlns:a16="http://schemas.microsoft.com/office/drawing/2014/main" id="{D87801C6-39CE-FA62-A28A-5E830F08E862}"/>
              </a:ext>
            </a:extLst>
          </p:cNvPr>
          <p:cNvPicPr>
            <a:picLocks noChangeAspect="1"/>
          </p:cNvPicPr>
          <p:nvPr/>
        </p:nvPicPr>
        <p:blipFill>
          <a:blip r:embed="rId4"/>
          <a:stretch>
            <a:fillRect/>
          </a:stretch>
        </p:blipFill>
        <p:spPr>
          <a:xfrm>
            <a:off x="599139" y="2275004"/>
            <a:ext cx="3289983" cy="2321314"/>
          </a:xfrm>
          <a:prstGeom prst="rect">
            <a:avLst/>
          </a:prstGeom>
        </p:spPr>
      </p:pic>
      <p:pic>
        <p:nvPicPr>
          <p:cNvPr id="6" name="Picture 5">
            <a:extLst>
              <a:ext uri="{FF2B5EF4-FFF2-40B4-BE49-F238E27FC236}">
                <a16:creationId xmlns:a16="http://schemas.microsoft.com/office/drawing/2014/main" id="{53FFD69D-DA4A-6B74-2A1B-A9AD230C8B67}"/>
              </a:ext>
            </a:extLst>
          </p:cNvPr>
          <p:cNvPicPr>
            <a:picLocks noChangeAspect="1"/>
          </p:cNvPicPr>
          <p:nvPr/>
        </p:nvPicPr>
        <p:blipFill>
          <a:blip r:embed="rId5"/>
          <a:stretch>
            <a:fillRect/>
          </a:stretch>
        </p:blipFill>
        <p:spPr>
          <a:xfrm>
            <a:off x="4322702" y="2275003"/>
            <a:ext cx="3335685" cy="2330335"/>
          </a:xfrm>
          <a:prstGeom prst="rect">
            <a:avLst/>
          </a:prstGeom>
        </p:spPr>
      </p:pic>
    </p:spTree>
    <p:custDataLst>
      <p:tags r:id="rId1"/>
    </p:custDataLst>
    <p:extLst>
      <p:ext uri="{BB962C8B-B14F-4D97-AF65-F5344CB8AC3E}">
        <p14:creationId xmlns:p14="http://schemas.microsoft.com/office/powerpoint/2010/main" val="257988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E6E503C-9FE7-4B3D-A6D6-EFE9F58F50AB}"/>
              </a:ext>
            </a:extLst>
          </p:cNvPr>
          <p:cNvSpPr txBox="1">
            <a:spLocks/>
          </p:cNvSpPr>
          <p:nvPr/>
        </p:nvSpPr>
        <p:spPr bwMode="auto">
          <a:xfrm>
            <a:off x="631141" y="1590852"/>
            <a:ext cx="11560860" cy="492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313" indent="-341313" algn="l" rtl="0" fontAlgn="base">
              <a:spcBef>
                <a:spcPct val="20000"/>
              </a:spcBef>
              <a:spcAft>
                <a:spcPct val="0"/>
              </a:spcAft>
              <a:buChar char="•"/>
              <a:defRPr sz="1800">
                <a:solidFill>
                  <a:schemeClr val="tx1"/>
                </a:solidFill>
                <a:latin typeface="Arial" panose="020B0604020202020204" pitchFamily="34" charset="0"/>
                <a:ea typeface="+mn-ea"/>
                <a:cs typeface="Arial" panose="020B0604020202020204" pitchFamily="34" charset="0"/>
              </a:defRPr>
            </a:lvl1pPr>
            <a:lvl2pPr marL="741363" indent="-284163" algn="l" rtl="0" fontAlgn="base">
              <a:spcBef>
                <a:spcPct val="20000"/>
              </a:spcBef>
              <a:spcAft>
                <a:spcPct val="0"/>
              </a:spcAft>
              <a:buChar char="–"/>
              <a:defRPr sz="2800">
                <a:solidFill>
                  <a:schemeClr val="tx1"/>
                </a:solidFill>
                <a:latin typeface="+mn-lt"/>
              </a:defRPr>
            </a:lvl2pPr>
            <a:lvl3pPr marL="1141413" indent="-227013" algn="l" rtl="0" fontAlgn="base">
              <a:spcBef>
                <a:spcPct val="20000"/>
              </a:spcBef>
              <a:spcAft>
                <a:spcPct val="0"/>
              </a:spcAft>
              <a:buChar char="•"/>
              <a:defRPr sz="2400">
                <a:solidFill>
                  <a:schemeClr val="tx1"/>
                </a:solidFill>
                <a:latin typeface="+mn-lt"/>
              </a:defRPr>
            </a:lvl3pPr>
            <a:lvl4pPr marL="1598613" indent="-227013" algn="l" rtl="0" fontAlgn="base">
              <a:spcBef>
                <a:spcPct val="20000"/>
              </a:spcBef>
              <a:spcAft>
                <a:spcPct val="0"/>
              </a:spcAft>
              <a:buChar char="–"/>
              <a:defRPr sz="2000">
                <a:solidFill>
                  <a:schemeClr val="tx1"/>
                </a:solidFill>
                <a:latin typeface="+mn-lt"/>
              </a:defRPr>
            </a:lvl4pPr>
            <a:lvl5pPr marL="2055813" indent="-227013" algn="l" rtl="0" fontAlgn="base">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a:lstStyle>
          <a:p>
            <a:pPr marL="265655" indent="-265655">
              <a:spcBef>
                <a:spcPts val="0"/>
              </a:spcBef>
              <a:spcAft>
                <a:spcPts val="0"/>
              </a:spcAft>
            </a:pPr>
            <a:r>
              <a:rPr lang="en-US" sz="2000" b="1" kern="0" dirty="0">
                <a:latin typeface="+mn-lt"/>
              </a:rPr>
              <a:t>For about 3 b. people (40% of the world), healthy diets remain unaffordable</a:t>
            </a:r>
          </a:p>
          <a:p>
            <a:pPr marL="568354" lvl="1" indent="-168284">
              <a:spcBef>
                <a:spcPts val="0"/>
              </a:spcBef>
              <a:spcAft>
                <a:spcPts val="0"/>
              </a:spcAft>
            </a:pPr>
            <a:r>
              <a:rPr lang="en-US" sz="2000" kern="0" dirty="0"/>
              <a:t>Nutrient-rich foods are more costly to grow and ship than starchy staples, vegetable oil &amp; sugar</a:t>
            </a:r>
          </a:p>
          <a:p>
            <a:pPr marL="568354" lvl="1" indent="-168284">
              <a:spcBef>
                <a:spcPts val="0"/>
              </a:spcBef>
              <a:spcAft>
                <a:spcPts val="0"/>
              </a:spcAft>
            </a:pPr>
            <a:r>
              <a:rPr lang="en-US" sz="2000" kern="0" dirty="0"/>
              <a:t>At times and places where prices are unusually high, supply improvements can lower cost</a:t>
            </a:r>
          </a:p>
          <a:p>
            <a:pPr marL="568354" lvl="1" indent="-168284">
              <a:spcBef>
                <a:spcPts val="0"/>
              </a:spcBef>
              <a:spcAft>
                <a:spcPts val="0"/>
              </a:spcAft>
            </a:pPr>
            <a:r>
              <a:rPr lang="en-US" sz="2000" kern="0" dirty="0"/>
              <a:t>Most unaffordability is due to low incomes, so healthier diets requires higher income or safety nets</a:t>
            </a:r>
          </a:p>
          <a:p>
            <a:pPr marL="265655" indent="-265655">
              <a:spcBef>
                <a:spcPts val="1200"/>
              </a:spcBef>
              <a:spcAft>
                <a:spcPts val="0"/>
              </a:spcAft>
            </a:pPr>
            <a:r>
              <a:rPr lang="en-US" sz="2000" b="1" kern="0" dirty="0">
                <a:latin typeface="+mn-lt"/>
              </a:rPr>
              <a:t>For most people (and almost all in the U.S.), healthy foods are “affordable” but not used </a:t>
            </a:r>
          </a:p>
          <a:p>
            <a:pPr marL="568354" lvl="1" indent="-168284">
              <a:spcBef>
                <a:spcPts val="0"/>
              </a:spcBef>
              <a:spcAft>
                <a:spcPts val="0"/>
              </a:spcAft>
            </a:pPr>
            <a:r>
              <a:rPr lang="en-US" sz="2000" kern="0" dirty="0"/>
              <a:t>Many factors beyond health drive food choice, as people transition from inadequacy to excess</a:t>
            </a:r>
          </a:p>
          <a:p>
            <a:pPr marL="968424" lvl="2" indent="-168284">
              <a:spcBef>
                <a:spcPts val="0"/>
              </a:spcBef>
              <a:spcAft>
                <a:spcPts val="0"/>
              </a:spcAft>
            </a:pPr>
            <a:r>
              <a:rPr lang="en-US" sz="2000" kern="0" dirty="0"/>
              <a:t>overshooting on animal-source foods, sweeteners and oils, even for home-cooked meals</a:t>
            </a:r>
          </a:p>
          <a:p>
            <a:pPr marL="968424" lvl="2" indent="-168284">
              <a:spcBef>
                <a:spcPts val="0"/>
              </a:spcBef>
              <a:spcAft>
                <a:spcPts val="0"/>
              </a:spcAft>
            </a:pPr>
            <a:r>
              <a:rPr lang="en-US" sz="2000" kern="0" dirty="0"/>
              <a:t>switching to food service and packaged items, leading to excess salt, refined grains etc. </a:t>
            </a:r>
          </a:p>
          <a:p>
            <a:pPr marL="568374" lvl="1" indent="-168284">
              <a:spcBef>
                <a:spcPts val="0"/>
              </a:spcBef>
              <a:spcAft>
                <a:spcPts val="0"/>
              </a:spcAft>
            </a:pPr>
            <a:r>
              <a:rPr lang="en-US" sz="2000" kern="0" dirty="0"/>
              <a:t>Frontiers for future work include time use and cost of meal preparation, role of nonfood factors</a:t>
            </a:r>
          </a:p>
          <a:p>
            <a:pPr marL="265655" indent="-265655">
              <a:spcBef>
                <a:spcPts val="1200"/>
              </a:spcBef>
              <a:spcAft>
                <a:spcPts val="0"/>
              </a:spcAft>
            </a:pPr>
            <a:r>
              <a:rPr lang="en-US" sz="2000" b="1" kern="0" dirty="0">
                <a:latin typeface="+mn-lt"/>
              </a:rPr>
              <a:t>Identifying least-cost items and diet costs helps guide intervention</a:t>
            </a:r>
          </a:p>
          <a:p>
            <a:pPr marL="568354" lvl="1" indent="-168284">
              <a:spcBef>
                <a:spcPts val="0"/>
              </a:spcBef>
              <a:spcAft>
                <a:spcPts val="0"/>
              </a:spcAft>
            </a:pPr>
            <a:r>
              <a:rPr lang="en-US" sz="2000" kern="0" dirty="0"/>
              <a:t>Within food groups, lower-priced items generally have less environmental cost as well</a:t>
            </a:r>
          </a:p>
          <a:p>
            <a:pPr marL="400070" lvl="1" indent="0">
              <a:spcBef>
                <a:spcPts val="0"/>
              </a:spcBef>
              <a:spcAft>
                <a:spcPts val="0"/>
              </a:spcAft>
              <a:buNone/>
            </a:pPr>
            <a:r>
              <a:rPr lang="en-US" sz="2000" kern="0" dirty="0"/>
              <a:t>   … but lower-priced items are </a:t>
            </a:r>
            <a:r>
              <a:rPr lang="en-US" sz="2000" i="1" kern="0" dirty="0"/>
              <a:t>not </a:t>
            </a:r>
            <a:r>
              <a:rPr lang="en-US" sz="2000" kern="0" dirty="0"/>
              <a:t>necessarily healthier, because of harmful processing</a:t>
            </a:r>
          </a:p>
          <a:p>
            <a:pPr marL="265655" indent="-265655">
              <a:spcBef>
                <a:spcPts val="1200"/>
              </a:spcBef>
              <a:spcAft>
                <a:spcPts val="0"/>
              </a:spcAft>
            </a:pPr>
            <a:r>
              <a:rPr lang="en-US" sz="2000" b="1" kern="0" dirty="0">
                <a:latin typeface="+mn-lt"/>
              </a:rPr>
              <a:t>New measurements tools could also guide food business innovation</a:t>
            </a:r>
          </a:p>
          <a:p>
            <a:pPr marL="568354" lvl="1" indent="-168284">
              <a:spcBef>
                <a:spcPts val="0"/>
              </a:spcBef>
              <a:spcAft>
                <a:spcPts val="0"/>
              </a:spcAft>
            </a:pPr>
            <a:r>
              <a:rPr lang="en-US" sz="2000" kern="0" dirty="0"/>
              <a:t>Food Prices for Nutrition initial project aims focus on government use of the data</a:t>
            </a:r>
          </a:p>
          <a:p>
            <a:pPr marL="568354" lvl="1" indent="-168284">
              <a:spcBef>
                <a:spcPts val="0"/>
              </a:spcBef>
              <a:spcAft>
                <a:spcPts val="0"/>
              </a:spcAft>
            </a:pPr>
            <a:r>
              <a:rPr lang="en-US" sz="2000" kern="0" dirty="0"/>
              <a:t>Future initiatives could aim to guide private investment towards healthy, sustainable diets  </a:t>
            </a:r>
            <a:endParaRPr lang="en-US" sz="2000" b="1" kern="0" dirty="0">
              <a:latin typeface="+mn-lt"/>
            </a:endParaRPr>
          </a:p>
          <a:p>
            <a:pPr marL="665705" lvl="1" indent="-265655">
              <a:spcBef>
                <a:spcPts val="1200"/>
              </a:spcBef>
              <a:spcAft>
                <a:spcPts val="0"/>
              </a:spcAft>
            </a:pPr>
            <a:endParaRPr lang="en-US" sz="3000" b="1" kern="0" dirty="0">
              <a:latin typeface="+mn-lt"/>
            </a:endParaRPr>
          </a:p>
        </p:txBody>
      </p:sp>
      <p:sp>
        <p:nvSpPr>
          <p:cNvPr id="9" name="Title 4">
            <a:extLst>
              <a:ext uri="{FF2B5EF4-FFF2-40B4-BE49-F238E27FC236}">
                <a16:creationId xmlns:a16="http://schemas.microsoft.com/office/drawing/2014/main" id="{750A09F8-5D74-4C52-88A0-F199E5F15CA4}"/>
              </a:ext>
            </a:extLst>
          </p:cNvPr>
          <p:cNvSpPr txBox="1">
            <a:spLocks/>
          </p:cNvSpPr>
          <p:nvPr/>
        </p:nvSpPr>
        <p:spPr>
          <a:xfrm>
            <a:off x="631141" y="220603"/>
            <a:ext cx="11778120" cy="127218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Conclusion: </a:t>
            </a:r>
            <a:br>
              <a:rPr lang="en-US" sz="3600" b="1" kern="0" dirty="0">
                <a:solidFill>
                  <a:srgbClr val="3083A7"/>
                </a:solidFill>
                <a:latin typeface="+mn-lt"/>
              </a:rPr>
            </a:br>
            <a:r>
              <a:rPr lang="en-US" sz="3600" b="1" kern="0" dirty="0">
                <a:solidFill>
                  <a:srgbClr val="3083A7"/>
                </a:solidFill>
                <a:latin typeface="+mn-lt"/>
              </a:rPr>
              <a:t>Matching prices to food attributes reveals </a:t>
            </a:r>
            <a:br>
              <a:rPr lang="en-US" sz="3600" b="1" kern="0" dirty="0">
                <a:solidFill>
                  <a:srgbClr val="3083A7"/>
                </a:solidFill>
                <a:latin typeface="+mn-lt"/>
              </a:rPr>
            </a:br>
            <a:r>
              <a:rPr lang="en-US" sz="3600" b="1" kern="0" dirty="0">
                <a:solidFill>
                  <a:srgbClr val="3083A7"/>
                </a:solidFill>
                <a:latin typeface="+mn-lt"/>
              </a:rPr>
              <a:t>the cost and affordability of healthy, sustainable diets</a:t>
            </a:r>
            <a:endParaRPr lang="en-US" sz="3200" kern="0" dirty="0">
              <a:solidFill>
                <a:srgbClr val="3083A7"/>
              </a:solidFill>
              <a:latin typeface="+mn-lt"/>
            </a:endParaRPr>
          </a:p>
        </p:txBody>
      </p:sp>
    </p:spTree>
    <p:custDataLst>
      <p:tags r:id="rId1"/>
    </p:custDataLst>
    <p:extLst>
      <p:ext uri="{BB962C8B-B14F-4D97-AF65-F5344CB8AC3E}">
        <p14:creationId xmlns:p14="http://schemas.microsoft.com/office/powerpoint/2010/main" val="69570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 end="1"/>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2" end="2"/>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3" end="3"/>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5" end="5"/>
                                            </p:txEl>
                                          </p:spTgt>
                                        </p:tgtEl>
                                        <p:attrNameLst>
                                          <p:attrName>ppt_c</p:attrName>
                                        </p:attrNameLst>
                                      </p:cBhvr>
                                      <p:to>
                                        <a:srgbClr val="B2B2B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6" end="6"/>
                                            </p:txEl>
                                          </p:spTgt>
                                        </p:tgtEl>
                                        <p:attrNameLst>
                                          <p:attrName>ppt_c</p:attrName>
                                        </p:attrNameLst>
                                      </p:cBhvr>
                                      <p:to>
                                        <a:srgbClr val="B2B2B2"/>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7" end="7"/>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8" end="8"/>
                                            </p:txEl>
                                          </p:spTgt>
                                        </p:tgtEl>
                                        <p:attrNameLst>
                                          <p:attrName>ppt_c</p:attrName>
                                        </p:attrNameLst>
                                      </p:cBhvr>
                                      <p:to>
                                        <a:srgbClr val="B2B2B2"/>
                                      </p:to>
                                    </p:animClr>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0" end="10"/>
                                            </p:txEl>
                                          </p:spTgt>
                                        </p:tgtEl>
                                        <p:attrNameLst>
                                          <p:attrName>ppt_c</p:attrName>
                                        </p:attrNameLst>
                                      </p:cBhvr>
                                      <p:to>
                                        <a:srgbClr val="B2B2B2"/>
                                      </p:to>
                                    </p:animClr>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1" end="11"/>
                                            </p:txEl>
                                          </p:spTgt>
                                        </p:tgtEl>
                                        <p:attrNameLst>
                                          <p:attrName>ppt_c</p:attrName>
                                        </p:attrNameLst>
                                      </p:cBhvr>
                                      <p:to>
                                        <a:srgbClr val="B2B2B2"/>
                                      </p:to>
                                    </p:animClr>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EBD727-0E62-4A9E-B045-803164C655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3119"/>
          <a:stretch/>
        </p:blipFill>
        <p:spPr>
          <a:xfrm>
            <a:off x="4072334" y="2661328"/>
            <a:ext cx="2601756" cy="544743"/>
          </a:xfrm>
          <a:prstGeom prst="rect">
            <a:avLst/>
          </a:prstGeom>
        </p:spPr>
      </p:pic>
      <p:pic>
        <p:nvPicPr>
          <p:cNvPr id="11" name="Picture 12">
            <a:extLst>
              <a:ext uri="{FF2B5EF4-FFF2-40B4-BE49-F238E27FC236}">
                <a16:creationId xmlns:a16="http://schemas.microsoft.com/office/drawing/2014/main" id="{49A6EAF2-1F15-4D63-A259-13B42FC0C6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854" b="4890"/>
          <a:stretch/>
        </p:blipFill>
        <p:spPr bwMode="auto">
          <a:xfrm>
            <a:off x="9540062" y="1309881"/>
            <a:ext cx="2043588" cy="159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6899994-201D-4D6D-A3E1-BC29B45ECC3A}"/>
              </a:ext>
            </a:extLst>
          </p:cNvPr>
          <p:cNvSpPr/>
          <p:nvPr/>
        </p:nvSpPr>
        <p:spPr>
          <a:xfrm>
            <a:off x="9486805" y="2950746"/>
            <a:ext cx="2667000" cy="441339"/>
          </a:xfrm>
          <a:prstGeom prst="rect">
            <a:avLst/>
          </a:prstGeom>
        </p:spPr>
        <p:txBody>
          <a:bodyPr wrap="square">
            <a:spAutoFit/>
          </a:bodyPr>
          <a:lstStyle/>
          <a:p>
            <a:pPr>
              <a:lnSpc>
                <a:spcPct val="80000"/>
              </a:lnSpc>
            </a:pPr>
            <a:r>
              <a:rPr lang="en-US" sz="1400" dirty="0">
                <a:solidFill>
                  <a:srgbClr val="543210"/>
                </a:solidFill>
              </a:rPr>
              <a:t>Photo by Anna Herforth</a:t>
            </a:r>
          </a:p>
          <a:p>
            <a:pPr>
              <a:lnSpc>
                <a:spcPct val="80000"/>
              </a:lnSpc>
            </a:pPr>
            <a:r>
              <a:rPr lang="en-US" sz="1400" dirty="0">
                <a:solidFill>
                  <a:srgbClr val="543210"/>
                </a:solidFill>
              </a:rPr>
              <a:t>at </a:t>
            </a:r>
            <a:r>
              <a:rPr lang="en-US" sz="1400" dirty="0" err="1">
                <a:solidFill>
                  <a:srgbClr val="543210"/>
                </a:solidFill>
              </a:rPr>
              <a:t>Agbogbloshi</a:t>
            </a:r>
            <a:r>
              <a:rPr lang="en-US" sz="1400" dirty="0">
                <a:solidFill>
                  <a:srgbClr val="543210"/>
                </a:solidFill>
              </a:rPr>
              <a:t> market, Ghana</a:t>
            </a:r>
          </a:p>
        </p:txBody>
      </p:sp>
      <p:pic>
        <p:nvPicPr>
          <p:cNvPr id="30" name="Picture 29" descr="Text, logo&#10;&#10;Description automatically generated">
            <a:extLst>
              <a:ext uri="{FF2B5EF4-FFF2-40B4-BE49-F238E27FC236}">
                <a16:creationId xmlns:a16="http://schemas.microsoft.com/office/drawing/2014/main" id="{41DD4E78-A0B2-44F1-8330-7FC8A35379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0665" y="134528"/>
            <a:ext cx="2563127" cy="763058"/>
          </a:xfrm>
          <a:prstGeom prst="rect">
            <a:avLst/>
          </a:prstGeom>
        </p:spPr>
      </p:pic>
      <p:pic>
        <p:nvPicPr>
          <p:cNvPr id="54272" name="Picture 54271" descr="A picture containing graphical user interface&#10;&#10;Description automatically generated">
            <a:extLst>
              <a:ext uri="{FF2B5EF4-FFF2-40B4-BE49-F238E27FC236}">
                <a16:creationId xmlns:a16="http://schemas.microsoft.com/office/drawing/2014/main" id="{9260E523-E334-446C-8A2B-AAC0CACF7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1253" y="2564559"/>
            <a:ext cx="2147732" cy="738283"/>
          </a:xfrm>
          <a:prstGeom prst="rect">
            <a:avLst/>
          </a:prstGeom>
        </p:spPr>
      </p:pic>
      <p:sp>
        <p:nvSpPr>
          <p:cNvPr id="43" name="Rectangle 18">
            <a:extLst>
              <a:ext uri="{FF2B5EF4-FFF2-40B4-BE49-F238E27FC236}">
                <a16:creationId xmlns:a16="http://schemas.microsoft.com/office/drawing/2014/main" id="{CA1E696A-B3E0-492A-BDA4-5382ECE6E583}"/>
              </a:ext>
            </a:extLst>
          </p:cNvPr>
          <p:cNvSpPr>
            <a:spLocks noChangeArrowheads="1"/>
          </p:cNvSpPr>
          <p:nvPr/>
        </p:nvSpPr>
        <p:spPr bwMode="auto">
          <a:xfrm>
            <a:off x="610394" y="1649606"/>
            <a:ext cx="86383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t>We are grateful to the many food price collectors, analysts and project collaborators who contributed to these data, to the Bill &amp; Melinda Gates Foundation and UKAid for core funding, </a:t>
            </a:r>
            <a:br>
              <a:rPr lang="en-US" altLang="en-US" sz="1600" dirty="0"/>
            </a:br>
            <a:r>
              <a:rPr lang="en-US" altLang="en-US" sz="1600" dirty="0"/>
              <a:t>and to FAO for additional funding and collaboration.</a:t>
            </a:r>
            <a:endParaRPr lang="en-US" altLang="en-US" sz="1600" b="1" dirty="0"/>
          </a:p>
        </p:txBody>
      </p:sp>
      <p:sp>
        <p:nvSpPr>
          <p:cNvPr id="44" name="Title 4">
            <a:extLst>
              <a:ext uri="{FF2B5EF4-FFF2-40B4-BE49-F238E27FC236}">
                <a16:creationId xmlns:a16="http://schemas.microsoft.com/office/drawing/2014/main" id="{B6B704C4-5302-46EF-98A7-AFA6D89D9BED}"/>
              </a:ext>
            </a:extLst>
          </p:cNvPr>
          <p:cNvSpPr txBox="1">
            <a:spLocks/>
          </p:cNvSpPr>
          <p:nvPr/>
        </p:nvSpPr>
        <p:spPr>
          <a:xfrm>
            <a:off x="557137" y="1179463"/>
            <a:ext cx="2974128" cy="47014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4000" b="1" kern="0" dirty="0">
                <a:solidFill>
                  <a:srgbClr val="3083A7"/>
                </a:solidFill>
                <a:latin typeface="+mn-lt"/>
              </a:rPr>
              <a:t>Thank you!</a:t>
            </a:r>
            <a:endParaRPr lang="en-US" sz="3600" kern="0" dirty="0">
              <a:solidFill>
                <a:srgbClr val="3083A7"/>
              </a:solidFill>
              <a:latin typeface="+mn-lt"/>
            </a:endParaRPr>
          </a:p>
        </p:txBody>
      </p:sp>
      <p:grpSp>
        <p:nvGrpSpPr>
          <p:cNvPr id="15" name="Group 14">
            <a:extLst>
              <a:ext uri="{FF2B5EF4-FFF2-40B4-BE49-F238E27FC236}">
                <a16:creationId xmlns:a16="http://schemas.microsoft.com/office/drawing/2014/main" id="{DBE4EA4C-A070-4D4E-AE4B-ACD802E151F9}"/>
              </a:ext>
            </a:extLst>
          </p:cNvPr>
          <p:cNvGrpSpPr>
            <a:grpSpLocks noChangeAspect="1"/>
          </p:cNvGrpSpPr>
          <p:nvPr/>
        </p:nvGrpSpPr>
        <p:grpSpPr>
          <a:xfrm>
            <a:off x="6526537" y="134528"/>
            <a:ext cx="2974128" cy="940281"/>
            <a:chOff x="254406" y="299343"/>
            <a:chExt cx="7484297" cy="2156374"/>
          </a:xfrm>
        </p:grpSpPr>
        <p:pic>
          <p:nvPicPr>
            <p:cNvPr id="16" name="Picture 15" descr="A picture containing text&#10;&#10;Description automatically generated">
              <a:extLst>
                <a:ext uri="{FF2B5EF4-FFF2-40B4-BE49-F238E27FC236}">
                  <a16:creationId xmlns:a16="http://schemas.microsoft.com/office/drawing/2014/main" id="{5E5D8013-F61D-48C7-9D60-888261B40BE7}"/>
                </a:ext>
              </a:extLst>
            </p:cNvPr>
            <p:cNvPicPr>
              <a:picLocks noChangeAspect="1"/>
            </p:cNvPicPr>
            <p:nvPr/>
          </p:nvPicPr>
          <p:blipFill rotWithShape="1">
            <a:blip r:embed="rId7"/>
            <a:srcRect r="11581"/>
            <a:stretch/>
          </p:blipFill>
          <p:spPr>
            <a:xfrm>
              <a:off x="391759" y="299343"/>
              <a:ext cx="6474422" cy="1734506"/>
            </a:xfrm>
            <a:prstGeom prst="rect">
              <a:avLst/>
            </a:prstGeom>
          </p:spPr>
        </p:pic>
        <p:sp>
          <p:nvSpPr>
            <p:cNvPr id="17" name="TextBox 16">
              <a:extLst>
                <a:ext uri="{FF2B5EF4-FFF2-40B4-BE49-F238E27FC236}">
                  <a16:creationId xmlns:a16="http://schemas.microsoft.com/office/drawing/2014/main" id="{6CEB2491-0D5B-4E5F-BD90-F7E290A38080}"/>
                </a:ext>
              </a:extLst>
            </p:cNvPr>
            <p:cNvSpPr txBox="1"/>
            <p:nvPr/>
          </p:nvSpPr>
          <p:spPr>
            <a:xfrm>
              <a:off x="254406" y="1820467"/>
              <a:ext cx="7484297" cy="635250"/>
            </a:xfrm>
            <a:prstGeom prst="rect">
              <a:avLst/>
            </a:prstGeom>
            <a:noFill/>
          </p:spPr>
          <p:txBody>
            <a:bodyPr wrap="square">
              <a:spAutoFit/>
            </a:bodyPr>
            <a:lstStyle/>
            <a:p>
              <a:r>
                <a:rPr lang="en-US" sz="1200" dirty="0">
                  <a:solidFill>
                    <a:srgbClr val="3083A7"/>
                  </a:solidFill>
                  <a:latin typeface="+mj-lt"/>
                </a:rPr>
                <a:t>https://sites.tufts.edu/foodpricesfornutrition</a:t>
              </a:r>
            </a:p>
          </p:txBody>
        </p:sp>
      </p:grpSp>
      <p:pic>
        <p:nvPicPr>
          <p:cNvPr id="2" name="Picture 2" descr="A picture containing text, sign&#10;&#10;Description automatically generated">
            <a:extLst>
              <a:ext uri="{FF2B5EF4-FFF2-40B4-BE49-F238E27FC236}">
                <a16:creationId xmlns:a16="http://schemas.microsoft.com/office/drawing/2014/main" id="{1F49EEA3-D7FB-3CFE-2994-16550FF3DFF9}"/>
              </a:ext>
            </a:extLst>
          </p:cNvPr>
          <p:cNvPicPr>
            <a:picLocks noChangeAspect="1"/>
          </p:cNvPicPr>
          <p:nvPr/>
        </p:nvPicPr>
        <p:blipFill>
          <a:blip r:embed="rId8"/>
          <a:stretch>
            <a:fillRect/>
          </a:stretch>
        </p:blipFill>
        <p:spPr>
          <a:xfrm>
            <a:off x="753385" y="2511344"/>
            <a:ext cx="900399" cy="844714"/>
          </a:xfrm>
          <a:prstGeom prst="rect">
            <a:avLst/>
          </a:prstGeom>
        </p:spPr>
      </p:pic>
      <p:pic>
        <p:nvPicPr>
          <p:cNvPr id="4" name="Picture 3">
            <a:extLst>
              <a:ext uri="{FF2B5EF4-FFF2-40B4-BE49-F238E27FC236}">
                <a16:creationId xmlns:a16="http://schemas.microsoft.com/office/drawing/2014/main" id="{E0263995-4814-88ED-3154-C08FE0CF6B0A}"/>
              </a:ext>
            </a:extLst>
          </p:cNvPr>
          <p:cNvPicPr>
            <a:picLocks noChangeAspect="1"/>
          </p:cNvPicPr>
          <p:nvPr/>
        </p:nvPicPr>
        <p:blipFill>
          <a:blip r:embed="rId9"/>
          <a:stretch>
            <a:fillRect/>
          </a:stretch>
        </p:blipFill>
        <p:spPr>
          <a:xfrm>
            <a:off x="6938968" y="3291748"/>
            <a:ext cx="2377675" cy="3493954"/>
          </a:xfrm>
          <a:prstGeom prst="rect">
            <a:avLst/>
          </a:prstGeom>
        </p:spPr>
      </p:pic>
      <p:sp>
        <p:nvSpPr>
          <p:cNvPr id="6" name="Title 4">
            <a:extLst>
              <a:ext uri="{FF2B5EF4-FFF2-40B4-BE49-F238E27FC236}">
                <a16:creationId xmlns:a16="http://schemas.microsoft.com/office/drawing/2014/main" id="{6DC162FF-807C-D6CA-0A4E-00C159ACAAA7}"/>
              </a:ext>
            </a:extLst>
          </p:cNvPr>
          <p:cNvSpPr txBox="1">
            <a:spLocks/>
          </p:cNvSpPr>
          <p:nvPr/>
        </p:nvSpPr>
        <p:spPr>
          <a:xfrm>
            <a:off x="2571750" y="3790950"/>
            <a:ext cx="4367217" cy="2781299"/>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Bef>
                <a:spcPts val="600"/>
              </a:spcBef>
              <a:spcAft>
                <a:spcPts val="0"/>
              </a:spcAft>
              <a:defRPr/>
            </a:pPr>
            <a:r>
              <a:rPr lang="en-US" sz="3600" b="1" kern="0" dirty="0">
                <a:solidFill>
                  <a:srgbClr val="3083A7"/>
                </a:solidFill>
                <a:latin typeface="+mn-lt"/>
              </a:rPr>
              <a:t>…and there’s more:</a:t>
            </a:r>
          </a:p>
          <a:p>
            <a:pPr lvl="3" algn="l">
              <a:spcBef>
                <a:spcPts val="600"/>
              </a:spcBef>
              <a:spcAft>
                <a:spcPts val="0"/>
              </a:spcAft>
              <a:defRPr/>
            </a:pPr>
            <a:r>
              <a:rPr lang="en-US" sz="1600" kern="0" dirty="0">
                <a:solidFill>
                  <a:schemeClr val="tx1"/>
                </a:solidFill>
                <a:latin typeface="Arial" panose="020B0604020202020204" pitchFamily="34" charset="0"/>
                <a:cs typeface="Arial" panose="020B0604020202020204" pitchFamily="34" charset="0"/>
              </a:rPr>
              <a:t>new textbook in June 2024, </a:t>
            </a:r>
            <a:br>
              <a:rPr lang="en-US" sz="1600" kern="0" dirty="0">
                <a:solidFill>
                  <a:schemeClr val="tx1"/>
                </a:solidFill>
                <a:latin typeface="Arial" panose="020B0604020202020204" pitchFamily="34" charset="0"/>
                <a:cs typeface="Arial" panose="020B0604020202020204" pitchFamily="34" charset="0"/>
              </a:rPr>
            </a:br>
            <a:r>
              <a:rPr lang="en-US" sz="1600" kern="0" dirty="0">
                <a:solidFill>
                  <a:schemeClr val="tx1"/>
                </a:solidFill>
                <a:latin typeface="Arial" panose="020B0604020202020204" pitchFamily="34" charset="0"/>
                <a:cs typeface="Arial" panose="020B0604020202020204" pitchFamily="34" charset="0"/>
              </a:rPr>
              <a:t>open access through </a:t>
            </a:r>
            <a:br>
              <a:rPr lang="en-US" sz="1600" kern="0" dirty="0">
                <a:solidFill>
                  <a:schemeClr val="tx1"/>
                </a:solidFill>
                <a:latin typeface="Arial" panose="020B0604020202020204" pitchFamily="34" charset="0"/>
                <a:cs typeface="Arial" panose="020B0604020202020204" pitchFamily="34" charset="0"/>
              </a:rPr>
            </a:br>
            <a:r>
              <a:rPr lang="en-US" sz="1600" kern="0" dirty="0">
                <a:solidFill>
                  <a:schemeClr val="tx1"/>
                </a:solidFill>
                <a:latin typeface="Arial" panose="020B0604020202020204" pitchFamily="34" charset="0"/>
                <a:cs typeface="Arial" panose="020B0604020202020204" pitchFamily="34" charset="0"/>
              </a:rPr>
              <a:t>the ANH Academy</a:t>
            </a:r>
          </a:p>
          <a:p>
            <a:pPr lvl="3" algn="l">
              <a:spcAft>
                <a:spcPts val="0"/>
              </a:spcAft>
              <a:defRPr/>
            </a:pPr>
            <a:r>
              <a:rPr lang="en-US" sz="1600" kern="0" dirty="0">
                <a:solidFill>
                  <a:schemeClr val="bg1">
                    <a:lumMod val="50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www.anh-academy.org</a:t>
            </a:r>
            <a:r>
              <a:rPr lang="en-US" sz="1600" kern="0" dirty="0">
                <a:solidFill>
                  <a:schemeClr val="tx1"/>
                </a:solidFill>
                <a:latin typeface="Arial" panose="020B0604020202020204" pitchFamily="34" charset="0"/>
                <a:cs typeface="Arial" panose="020B0604020202020204" pitchFamily="34" charset="0"/>
              </a:rPr>
              <a:t>,</a:t>
            </a:r>
          </a:p>
          <a:p>
            <a:pPr lvl="3" algn="l">
              <a:spcAft>
                <a:spcPts val="0"/>
              </a:spcAft>
              <a:defRPr/>
            </a:pPr>
            <a:r>
              <a:rPr lang="en-US" sz="1600" kern="0" dirty="0">
                <a:solidFill>
                  <a:schemeClr val="tx1"/>
                </a:solidFill>
                <a:latin typeface="Arial" panose="020B0604020202020204" pitchFamily="34" charset="0"/>
                <a:cs typeface="Arial" panose="020B0604020202020204" pitchFamily="34" charset="0"/>
              </a:rPr>
              <a:t>with details at </a:t>
            </a:r>
          </a:p>
          <a:p>
            <a:pPr lvl="3" algn="l">
              <a:spcAft>
                <a:spcPts val="0"/>
              </a:spcAft>
              <a:defRPr/>
            </a:pPr>
            <a:r>
              <a:rPr lang="en-US" sz="1600" kern="0" dirty="0">
                <a:solidFill>
                  <a:schemeClr val="bg1">
                    <a:lumMod val="50000"/>
                  </a:schemeClr>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https://sites.tufts.edu/foodecon</a:t>
            </a:r>
            <a:r>
              <a:rPr lang="en-US" sz="1600" kern="0" dirty="0">
                <a:solidFill>
                  <a:schemeClr val="tx1"/>
                </a:solidFill>
                <a:latin typeface="Arial" panose="020B0604020202020204" pitchFamily="34" charset="0"/>
                <a:cs typeface="Arial" panose="020B0604020202020204" pitchFamily="34" charset="0"/>
              </a:rPr>
              <a:t> </a:t>
            </a:r>
            <a:r>
              <a:rPr lang="en-US" sz="1600" kern="0" dirty="0">
                <a:solidFill>
                  <a:schemeClr val="bg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39515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C74E4-3C36-7332-9C60-F51817AAB0C5}"/>
              </a:ext>
            </a:extLst>
          </p:cNvPr>
          <p:cNvSpPr>
            <a:spLocks noGrp="1"/>
          </p:cNvSpPr>
          <p:nvPr>
            <p:ph type="title"/>
          </p:nvPr>
        </p:nvSpPr>
        <p:spPr/>
        <p:txBody>
          <a:bodyPr/>
          <a:lstStyle/>
          <a:p>
            <a:r>
              <a:rPr lang="en-US" dirty="0"/>
              <a:t>Other slides</a:t>
            </a:r>
          </a:p>
        </p:txBody>
      </p:sp>
    </p:spTree>
    <p:extLst>
      <p:ext uri="{BB962C8B-B14F-4D97-AF65-F5344CB8AC3E}">
        <p14:creationId xmlns:p14="http://schemas.microsoft.com/office/powerpoint/2010/main" val="4098204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B28AC-28A9-3E50-D2E8-6FD10621CDE1}"/>
              </a:ext>
            </a:extLst>
          </p:cNvPr>
          <p:cNvSpPr>
            <a:spLocks noGrp="1"/>
          </p:cNvSpPr>
          <p:nvPr>
            <p:ph type="title"/>
          </p:nvPr>
        </p:nvSpPr>
        <p:spPr/>
        <p:txBody>
          <a:bodyPr/>
          <a:lstStyle/>
          <a:p>
            <a:r>
              <a:rPr lang="en-US" dirty="0"/>
              <a:t>Notes for how to use the grids</a:t>
            </a:r>
          </a:p>
        </p:txBody>
      </p:sp>
      <p:sp>
        <p:nvSpPr>
          <p:cNvPr id="4" name="Content Placeholder 3">
            <a:extLst>
              <a:ext uri="{FF2B5EF4-FFF2-40B4-BE49-F238E27FC236}">
                <a16:creationId xmlns:a16="http://schemas.microsoft.com/office/drawing/2014/main" id="{93BC73B0-70F8-7FE3-7F43-4BE031A4B838}"/>
              </a:ext>
            </a:extLst>
          </p:cNvPr>
          <p:cNvSpPr>
            <a:spLocks noGrp="1"/>
          </p:cNvSpPr>
          <p:nvPr>
            <p:ph idx="1"/>
          </p:nvPr>
        </p:nvSpPr>
        <p:spPr/>
        <p:txBody>
          <a:bodyPr>
            <a:normAutofit fontScale="85000" lnSpcReduction="20000"/>
          </a:bodyPr>
          <a:lstStyle/>
          <a:p>
            <a:r>
              <a:rPr lang="en-US" dirty="0"/>
              <a:t>The blue lines are where there are slight gaps with the TVs at the MC kitchen</a:t>
            </a:r>
          </a:p>
          <a:p>
            <a:r>
              <a:rPr lang="en-US" dirty="0"/>
              <a:t>We recommend keeping content and design elements within the 9 boxes when possible</a:t>
            </a:r>
          </a:p>
          <a:p>
            <a:r>
              <a:rPr lang="en-US" dirty="0"/>
              <a:t>Right now there is an image added to the slide master. Feel free to add that image to your preferred template. Or just use the image to check your existing slides.</a:t>
            </a:r>
          </a:p>
          <a:p>
            <a:r>
              <a:rPr lang="en-US" dirty="0"/>
              <a:t>Be sure to delete the grid when you are finished with your slide deck</a:t>
            </a:r>
          </a:p>
          <a:p>
            <a:r>
              <a:rPr lang="en-US" dirty="0"/>
              <a:t>It might feel weird, but centering content within each section is what reads best on the screens</a:t>
            </a:r>
          </a:p>
          <a:p>
            <a:r>
              <a:rPr lang="en-US" dirty="0"/>
              <a:t>Where content cannot be centered in sections, we suggest that it only overlap one set of grid lines, so either only overlapping the vertical grid lines or only overlapping the horizontal grid lines</a:t>
            </a:r>
          </a:p>
          <a:p>
            <a:r>
              <a:rPr lang="en-US" dirty="0"/>
              <a:t>The grids attached are formatted for a widescreen presentation ratio</a:t>
            </a:r>
          </a:p>
          <a:p>
            <a:endParaRPr lang="en-US" dirty="0"/>
          </a:p>
          <a:p>
            <a:endParaRPr lang="en-US" dirty="0"/>
          </a:p>
        </p:txBody>
      </p:sp>
    </p:spTree>
    <p:extLst>
      <p:ext uri="{BB962C8B-B14F-4D97-AF65-F5344CB8AC3E}">
        <p14:creationId xmlns:p14="http://schemas.microsoft.com/office/powerpoint/2010/main" val="2245522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2D0371-2716-EC40-C5D4-39FA84CAE555}"/>
              </a:ext>
            </a:extLst>
          </p:cNvPr>
          <p:cNvSpPr txBox="1"/>
          <p:nvPr/>
        </p:nvSpPr>
        <p:spPr>
          <a:xfrm>
            <a:off x="565487" y="1199824"/>
            <a:ext cx="11411866" cy="4678204"/>
          </a:xfrm>
          <a:prstGeom prst="rect">
            <a:avLst/>
          </a:prstGeom>
          <a:noFill/>
        </p:spPr>
        <p:txBody>
          <a:bodyPr wrap="square">
            <a:spAutoFit/>
          </a:bodyPr>
          <a:lstStyle/>
          <a:p>
            <a:pPr marL="171450" indent="-171450">
              <a:buFont typeface="Arial" panose="020B0604020202020204" pitchFamily="34" charset="0"/>
              <a:buChar char="•"/>
            </a:pPr>
            <a:r>
              <a:rPr lang="en-US" sz="2000" b="1" dirty="0"/>
              <a:t>Undernourishment </a:t>
            </a:r>
            <a:r>
              <a:rPr lang="en-US" sz="2000" dirty="0"/>
              <a:t>reported by FAO since 1974 for “global hunger”, developed by FAO in 1960s </a:t>
            </a:r>
            <a:br>
              <a:rPr lang="en-US" sz="2000" dirty="0"/>
            </a:br>
            <a:r>
              <a:rPr lang="en-US" sz="2000" dirty="0"/>
              <a:t>based on countries’ total energy in available food, if it were distributed log-normally</a:t>
            </a:r>
          </a:p>
          <a:p>
            <a:pPr marL="628650" lvl="1" indent="-171450">
              <a:buFont typeface="Arial" panose="020B0604020202020204" pitchFamily="34" charset="0"/>
              <a:buChar char="•"/>
            </a:pPr>
            <a:r>
              <a:rPr lang="en-US" dirty="0"/>
              <a:t>Now 9% of the world population (0.7 billion people) are undernourished in this sense</a:t>
            </a:r>
          </a:p>
          <a:p>
            <a:pPr marL="171450" indent="-171450">
              <a:spcBef>
                <a:spcPts val="1200"/>
              </a:spcBef>
              <a:buFont typeface="Arial" panose="020B0604020202020204" pitchFamily="34" charset="0"/>
              <a:buChar char="•"/>
            </a:pPr>
            <a:r>
              <a:rPr lang="en-US" sz="2000" b="1" dirty="0"/>
              <a:t>Food insecurity </a:t>
            </a:r>
            <a:r>
              <a:rPr lang="en-US" sz="2000" dirty="0"/>
              <a:t>reported by FAO since 2014, and by USDA earlier, developed at Cornell in 1980s</a:t>
            </a:r>
            <a:br>
              <a:rPr lang="en-US" sz="2000" dirty="0"/>
            </a:br>
            <a:r>
              <a:rPr lang="en-US" sz="2000" dirty="0"/>
              <a:t>based on asking people if lack of resources caused them to experience any food-related hardships </a:t>
            </a:r>
            <a:br>
              <a:rPr lang="en-US" sz="2000" dirty="0"/>
            </a:br>
            <a:r>
              <a:rPr lang="en-US" sz="2000" dirty="0"/>
              <a:t>(skipped a meal, went to bed hungry, ate less, ate fewer foods, ran out of food, etc.) over the past year</a:t>
            </a:r>
          </a:p>
          <a:p>
            <a:pPr marL="628650" lvl="1" indent="-171450">
              <a:buFont typeface="Arial" panose="020B0604020202020204" pitchFamily="34" charset="0"/>
              <a:buChar char="•"/>
            </a:pPr>
            <a:r>
              <a:rPr lang="en-US" dirty="0"/>
              <a:t>About 25% of the world population (2 billion people) are food insecure in this sense</a:t>
            </a:r>
          </a:p>
          <a:p>
            <a:pPr marL="171450" indent="-171450">
              <a:spcBef>
                <a:spcPts val="1200"/>
              </a:spcBef>
              <a:buFont typeface="Arial" panose="020B0604020202020204" pitchFamily="34" charset="0"/>
              <a:buChar char="•"/>
            </a:pPr>
            <a:r>
              <a:rPr lang="en-US" sz="2000" b="1" dirty="0"/>
              <a:t>Cost and affordability of healthy diets </a:t>
            </a:r>
            <a:r>
              <a:rPr lang="en-US" sz="2000" dirty="0"/>
              <a:t>reported by FAO and others since 2020, from Tufts </a:t>
            </a:r>
            <a:br>
              <a:rPr lang="en-US" sz="2000" dirty="0"/>
            </a:br>
            <a:r>
              <a:rPr lang="en-US" sz="2000" dirty="0"/>
              <a:t>based on lowest-price retail items to meet nutritional needs, and income available for food</a:t>
            </a:r>
            <a:endParaRPr lang="en-US" sz="2000" b="1" dirty="0"/>
          </a:p>
          <a:p>
            <a:pPr marL="628650" lvl="1" indent="-171450">
              <a:buFont typeface="Arial" panose="020B0604020202020204" pitchFamily="34" charset="0"/>
              <a:buChar char="•"/>
            </a:pPr>
            <a:r>
              <a:rPr lang="en-US" dirty="0"/>
              <a:t>About 40% of the world (3 billion people) cannot afford a healthy diet in this sense</a:t>
            </a:r>
          </a:p>
          <a:p>
            <a:pPr marL="171450" indent="-171450">
              <a:spcBef>
                <a:spcPts val="1200"/>
              </a:spcBef>
              <a:buFont typeface="Arial" panose="020B0604020202020204" pitchFamily="34" charset="0"/>
              <a:buChar char="•"/>
            </a:pPr>
            <a:r>
              <a:rPr lang="en-US" sz="2000" b="1" dirty="0"/>
              <a:t>Tracking lowest-cost healthy diets helps identify remedies for malnutrition</a:t>
            </a:r>
          </a:p>
          <a:p>
            <a:pPr marL="628650" lvl="1" indent="-227013">
              <a:buFont typeface="Arial" panose="020B0604020202020204" pitchFamily="34" charset="0"/>
              <a:buChar char="•"/>
            </a:pPr>
            <a:r>
              <a:rPr lang="en-US" dirty="0"/>
              <a:t>If </a:t>
            </a:r>
            <a:r>
              <a:rPr lang="en-US" b="1" dirty="0"/>
              <a:t>prices </a:t>
            </a:r>
            <a:r>
              <a:rPr lang="en-US" dirty="0"/>
              <a:t>for lowest-cost foods are high, need more efficient supply and distribution</a:t>
            </a:r>
            <a:endParaRPr lang="en-US" i="1" dirty="0"/>
          </a:p>
          <a:p>
            <a:pPr marL="628650" lvl="1" indent="-227013">
              <a:buFont typeface="Arial" panose="020B0604020202020204" pitchFamily="34" charset="0"/>
              <a:buChar char="•"/>
            </a:pPr>
            <a:r>
              <a:rPr lang="en-US" dirty="0"/>
              <a:t>If </a:t>
            </a:r>
            <a:r>
              <a:rPr lang="en-US" b="1" dirty="0"/>
              <a:t>incomes </a:t>
            </a:r>
            <a:r>
              <a:rPr lang="en-US" dirty="0"/>
              <a:t>available for food are low, need income growth and social protection</a:t>
            </a:r>
          </a:p>
          <a:p>
            <a:pPr marL="628650" lvl="1" indent="-227013">
              <a:buFont typeface="Arial" panose="020B0604020202020204" pitchFamily="34" charset="0"/>
              <a:buChar char="•"/>
            </a:pPr>
            <a:r>
              <a:rPr lang="en-US" dirty="0"/>
              <a:t>If </a:t>
            </a:r>
            <a:r>
              <a:rPr lang="en-US" b="1" dirty="0"/>
              <a:t>unhealthy items </a:t>
            </a:r>
            <a:r>
              <a:rPr lang="en-US" dirty="0"/>
              <a:t>displace the available low-cost healthy items, need to ask why those are chosen </a:t>
            </a:r>
          </a:p>
        </p:txBody>
      </p:sp>
      <p:sp>
        <p:nvSpPr>
          <p:cNvPr id="2" name="Title 4">
            <a:extLst>
              <a:ext uri="{FF2B5EF4-FFF2-40B4-BE49-F238E27FC236}">
                <a16:creationId xmlns:a16="http://schemas.microsoft.com/office/drawing/2014/main" id="{D2A6A03B-CD3A-A28E-84C1-0434CA601711}"/>
              </a:ext>
            </a:extLst>
          </p:cNvPr>
          <p:cNvSpPr txBox="1">
            <a:spLocks/>
          </p:cNvSpPr>
          <p:nvPr/>
        </p:nvSpPr>
        <p:spPr>
          <a:xfrm>
            <a:off x="98626" y="400217"/>
            <a:ext cx="11994748" cy="462668"/>
          </a:xfrm>
          <a:prstGeom prst="rect">
            <a:avLst/>
          </a:prstGeom>
          <a:solidFill>
            <a:schemeClr val="bg1"/>
          </a:solidFill>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Global hunger and nutrition measures are changing</a:t>
            </a:r>
          </a:p>
        </p:txBody>
      </p:sp>
    </p:spTree>
    <p:custDataLst>
      <p:tags r:id="rId1"/>
    </p:custDataLst>
    <p:extLst>
      <p:ext uri="{BB962C8B-B14F-4D97-AF65-F5344CB8AC3E}">
        <p14:creationId xmlns:p14="http://schemas.microsoft.com/office/powerpoint/2010/main" val="356388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0C0C0"/>
                                      </p:to>
                                    </p:animClr>
                                  </p:sub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C0C0C0"/>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0C0C0"/>
                                      </p:to>
                                    </p:animClr>
                                  </p:sub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C0C0C0"/>
                                      </p:to>
                                    </p:animClr>
                                  </p:sub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rgbClr val="990000"/>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A1B791-05C9-D168-24AC-F118A0B0DC7D}"/>
              </a:ext>
            </a:extLst>
          </p:cNvPr>
          <p:cNvPicPr>
            <a:picLocks noChangeAspect="1"/>
          </p:cNvPicPr>
          <p:nvPr/>
        </p:nvPicPr>
        <p:blipFill rotWithShape="1">
          <a:blip r:embed="rId2"/>
          <a:srcRect l="1143" t="11841" r="913" b="18493"/>
          <a:stretch/>
        </p:blipFill>
        <p:spPr>
          <a:xfrm>
            <a:off x="649994" y="1373867"/>
            <a:ext cx="10917717" cy="4792549"/>
          </a:xfrm>
          <a:prstGeom prst="rect">
            <a:avLst/>
          </a:prstGeom>
        </p:spPr>
      </p:pic>
      <p:sp>
        <p:nvSpPr>
          <p:cNvPr id="14" name="Title 4">
            <a:extLst>
              <a:ext uri="{FF2B5EF4-FFF2-40B4-BE49-F238E27FC236}">
                <a16:creationId xmlns:a16="http://schemas.microsoft.com/office/drawing/2014/main" id="{A941E671-99A2-37F8-3F06-5003A8B7AA5B}"/>
              </a:ext>
            </a:extLst>
          </p:cNvPr>
          <p:cNvSpPr txBox="1">
            <a:spLocks/>
          </p:cNvSpPr>
          <p:nvPr/>
        </p:nvSpPr>
        <p:spPr>
          <a:xfrm>
            <a:off x="289288" y="292382"/>
            <a:ext cx="11712233" cy="51210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Food prices sometimes spike up</a:t>
            </a:r>
          </a:p>
        </p:txBody>
      </p:sp>
      <p:sp>
        <p:nvSpPr>
          <p:cNvPr id="34" name="TextBox 1">
            <a:extLst>
              <a:ext uri="{FF2B5EF4-FFF2-40B4-BE49-F238E27FC236}">
                <a16:creationId xmlns:a16="http://schemas.microsoft.com/office/drawing/2014/main" id="{DDA5FC48-D6AB-8999-A4C4-5F0C4B5CB509}"/>
              </a:ext>
            </a:extLst>
          </p:cNvPr>
          <p:cNvSpPr txBox="1"/>
          <p:nvPr/>
        </p:nvSpPr>
        <p:spPr>
          <a:xfrm>
            <a:off x="2889597" y="1741117"/>
            <a:ext cx="2489392" cy="4049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2"/>
                </a:solidFill>
              </a:rPr>
              <a:t>Recent</a:t>
            </a:r>
            <a:r>
              <a:rPr lang="en-US" sz="1600" baseline="0" dirty="0">
                <a:solidFill>
                  <a:schemeClr val="tx2"/>
                </a:solidFill>
              </a:rPr>
              <a:t> </a:t>
            </a:r>
            <a:r>
              <a:rPr lang="en-US" sz="1600" dirty="0">
                <a:solidFill>
                  <a:schemeClr val="tx2"/>
                </a:solidFill>
              </a:rPr>
              <a:t>food price spikes:</a:t>
            </a:r>
            <a:r>
              <a:rPr lang="en-US" sz="1600" baseline="0" dirty="0">
                <a:solidFill>
                  <a:schemeClr val="tx2"/>
                </a:solidFill>
              </a:rPr>
              <a:t> </a:t>
            </a:r>
            <a:endParaRPr lang="en-US" sz="1600" dirty="0">
              <a:solidFill>
                <a:schemeClr val="tx2"/>
              </a:solidFill>
            </a:endParaRPr>
          </a:p>
        </p:txBody>
      </p:sp>
      <p:sp>
        <p:nvSpPr>
          <p:cNvPr id="35" name="TextBox 1">
            <a:extLst>
              <a:ext uri="{FF2B5EF4-FFF2-40B4-BE49-F238E27FC236}">
                <a16:creationId xmlns:a16="http://schemas.microsoft.com/office/drawing/2014/main" id="{5D79F6A1-58E4-6652-BB93-A1AD2C543B51}"/>
              </a:ext>
            </a:extLst>
          </p:cNvPr>
          <p:cNvSpPr txBox="1"/>
          <p:nvPr/>
        </p:nvSpPr>
        <p:spPr>
          <a:xfrm>
            <a:off x="5378989" y="1747097"/>
            <a:ext cx="1008227" cy="2648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2"/>
                </a:solidFill>
              </a:rPr>
              <a:t>2008-09</a:t>
            </a:r>
          </a:p>
        </p:txBody>
      </p:sp>
      <p:sp>
        <p:nvSpPr>
          <p:cNvPr id="36" name="TextBox 1">
            <a:extLst>
              <a:ext uri="{FF2B5EF4-FFF2-40B4-BE49-F238E27FC236}">
                <a16:creationId xmlns:a16="http://schemas.microsoft.com/office/drawing/2014/main" id="{DEC667BD-17FD-270F-3846-D61D9932710B}"/>
              </a:ext>
            </a:extLst>
          </p:cNvPr>
          <p:cNvSpPr txBox="1"/>
          <p:nvPr/>
        </p:nvSpPr>
        <p:spPr>
          <a:xfrm>
            <a:off x="9451764" y="1701272"/>
            <a:ext cx="964923" cy="6984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80000"/>
              </a:lnSpc>
            </a:pPr>
            <a:r>
              <a:rPr lang="en-US" sz="1600" dirty="0">
                <a:solidFill>
                  <a:schemeClr val="tx2"/>
                </a:solidFill>
              </a:rPr>
              <a:t>2020-21</a:t>
            </a:r>
          </a:p>
          <a:p>
            <a:pPr>
              <a:lnSpc>
                <a:spcPct val="80000"/>
              </a:lnSpc>
            </a:pPr>
            <a:r>
              <a:rPr lang="en-US" sz="1600" baseline="0" dirty="0">
                <a:solidFill>
                  <a:schemeClr val="tx2"/>
                </a:solidFill>
              </a:rPr>
              <a:t>(COVID</a:t>
            </a:r>
            <a:br>
              <a:rPr lang="en-US" sz="1600" baseline="0" dirty="0">
                <a:solidFill>
                  <a:schemeClr val="tx2"/>
                </a:solidFill>
              </a:rPr>
            </a:br>
            <a:r>
              <a:rPr lang="en-US" sz="1600" baseline="0" dirty="0">
                <a:solidFill>
                  <a:schemeClr val="tx2"/>
                </a:solidFill>
              </a:rPr>
              <a:t>onset)</a:t>
            </a:r>
            <a:endParaRPr lang="en-US" sz="1600" dirty="0">
              <a:solidFill>
                <a:schemeClr val="tx2"/>
              </a:solidFill>
            </a:endParaRPr>
          </a:p>
        </p:txBody>
      </p:sp>
      <p:sp>
        <p:nvSpPr>
          <p:cNvPr id="37" name="TextBox 1">
            <a:extLst>
              <a:ext uri="{FF2B5EF4-FFF2-40B4-BE49-F238E27FC236}">
                <a16:creationId xmlns:a16="http://schemas.microsoft.com/office/drawing/2014/main" id="{69EE3A56-E05C-36C6-B21E-40126F3BFB8B}"/>
              </a:ext>
            </a:extLst>
          </p:cNvPr>
          <p:cNvSpPr txBox="1"/>
          <p:nvPr/>
        </p:nvSpPr>
        <p:spPr>
          <a:xfrm>
            <a:off x="6387217" y="2761147"/>
            <a:ext cx="1066285" cy="2892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2"/>
                </a:solidFill>
              </a:rPr>
              <a:t>2011-12</a:t>
            </a:r>
          </a:p>
        </p:txBody>
      </p:sp>
      <p:sp>
        <p:nvSpPr>
          <p:cNvPr id="38" name="TextBox 1">
            <a:extLst>
              <a:ext uri="{FF2B5EF4-FFF2-40B4-BE49-F238E27FC236}">
                <a16:creationId xmlns:a16="http://schemas.microsoft.com/office/drawing/2014/main" id="{58F57507-77C5-C0B2-6870-910696E65ABB}"/>
              </a:ext>
            </a:extLst>
          </p:cNvPr>
          <p:cNvSpPr txBox="1"/>
          <p:nvPr/>
        </p:nvSpPr>
        <p:spPr>
          <a:xfrm>
            <a:off x="10424154" y="1713561"/>
            <a:ext cx="1066284" cy="7387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80000"/>
              </a:lnSpc>
            </a:pPr>
            <a:r>
              <a:rPr lang="en-US" sz="1600" dirty="0">
                <a:solidFill>
                  <a:schemeClr val="tx2"/>
                </a:solidFill>
              </a:rPr>
              <a:t>2022-23</a:t>
            </a:r>
          </a:p>
          <a:p>
            <a:pPr>
              <a:lnSpc>
                <a:spcPct val="80000"/>
              </a:lnSpc>
            </a:pPr>
            <a:r>
              <a:rPr lang="en-US" sz="1600" baseline="0" dirty="0">
                <a:solidFill>
                  <a:schemeClr val="tx2"/>
                </a:solidFill>
              </a:rPr>
              <a:t>(COVID recovery)</a:t>
            </a:r>
            <a:endParaRPr lang="en-US" sz="1600" dirty="0">
              <a:solidFill>
                <a:schemeClr val="tx2"/>
              </a:solidFill>
            </a:endParaRPr>
          </a:p>
        </p:txBody>
      </p:sp>
      <p:sp>
        <p:nvSpPr>
          <p:cNvPr id="39" name="TextBox 1">
            <a:extLst>
              <a:ext uri="{FF2B5EF4-FFF2-40B4-BE49-F238E27FC236}">
                <a16:creationId xmlns:a16="http://schemas.microsoft.com/office/drawing/2014/main" id="{43CB2F27-A6EF-60C6-089D-92A72B2110E8}"/>
              </a:ext>
            </a:extLst>
          </p:cNvPr>
          <p:cNvSpPr txBox="1"/>
          <p:nvPr/>
        </p:nvSpPr>
        <p:spPr>
          <a:xfrm>
            <a:off x="7303479" y="2435180"/>
            <a:ext cx="1066284" cy="2892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2"/>
                </a:solidFill>
              </a:rPr>
              <a:t>2015-16</a:t>
            </a:r>
          </a:p>
        </p:txBody>
      </p:sp>
      <p:sp>
        <p:nvSpPr>
          <p:cNvPr id="45" name="TextBox 44">
            <a:extLst>
              <a:ext uri="{FF2B5EF4-FFF2-40B4-BE49-F238E27FC236}">
                <a16:creationId xmlns:a16="http://schemas.microsoft.com/office/drawing/2014/main" id="{3A40904F-FCAB-A2EF-85BD-5973CEFB913C}"/>
              </a:ext>
            </a:extLst>
          </p:cNvPr>
          <p:cNvSpPr txBox="1"/>
          <p:nvPr/>
        </p:nvSpPr>
        <p:spPr>
          <a:xfrm>
            <a:off x="1144726" y="6177603"/>
            <a:ext cx="10752464" cy="686983"/>
          </a:xfrm>
          <a:prstGeom prst="rect">
            <a:avLst/>
          </a:prstGeom>
          <a:noFill/>
        </p:spPr>
        <p:txBody>
          <a:bodyPr wrap="square">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lumMod val="65000"/>
                  </a:schemeClr>
                </a:solidFill>
                <a:effectLst/>
                <a:uLnTx/>
                <a:uFillTx/>
                <a:latin typeface="Calibri" panose="020F0502020204030204"/>
                <a:ea typeface="+mn-ea"/>
                <a:cs typeface="+mn-cs"/>
              </a:rPr>
              <a:t>Note: Author's calculations. U.S. data are calculated from the Bureau of Labor Statistics, from most recent data available at </a:t>
            </a:r>
            <a:r>
              <a:rPr kumimoji="0" lang="en-US" sz="1200" b="0" i="0" u="none" strike="noStrike" kern="0" cap="none" spc="0" normalizeH="0" baseline="0" noProof="0" dirty="0">
                <a:ln>
                  <a:noFill/>
                </a:ln>
                <a:solidFill>
                  <a:schemeClr val="bg1">
                    <a:lumMod val="6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https://fred.stlouisfed.org/graph/?g=1iNGd</a:t>
            </a:r>
            <a:r>
              <a:rPr kumimoji="0" lang="en-US" sz="1200" b="0" i="0" u="none" strike="noStrike" kern="0" cap="none" spc="0" normalizeH="0" baseline="0" noProof="0" dirty="0">
                <a:ln>
                  <a:noFill/>
                </a:ln>
                <a:solidFill>
                  <a:schemeClr val="bg1">
                    <a:lumMod val="65000"/>
                  </a:schemeClr>
                </a:solidFill>
                <a:effectLst/>
                <a:uLnTx/>
                <a:uFillTx/>
                <a:latin typeface="Calibri" panose="020F0502020204030204"/>
                <a:ea typeface="+mn-ea"/>
                <a:cs typeface="+mn-cs"/>
              </a:rPr>
              <a:t>. Similar results without moving averages can be seen with year-on-year changes at </a:t>
            </a:r>
            <a:r>
              <a:rPr kumimoji="0" lang="en-US" sz="1200" b="0" i="0" u="none" strike="noStrike" kern="0" cap="none" spc="0" normalizeH="0" baseline="0" noProof="0" dirty="0">
                <a:ln>
                  <a:noFill/>
                </a:ln>
                <a:solidFill>
                  <a:schemeClr val="bg1">
                    <a:lumMod val="65000"/>
                  </a:scheme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https://fred.stlouisfed.org/graph/?g=12Myr</a:t>
            </a:r>
            <a:r>
              <a:rPr kumimoji="0" lang="en-US" sz="1200" b="0" i="0" u="none" strike="noStrike" kern="0" cap="none" spc="0" normalizeH="0" baseline="0" noProof="0" dirty="0">
                <a:ln>
                  <a:noFill/>
                </a:ln>
                <a:solidFill>
                  <a:schemeClr val="bg1">
                    <a:lumMod val="65000"/>
                  </a:schemeClr>
                </a:solidFill>
                <a:effectLst/>
                <a:uLnTx/>
                <a:uFillTx/>
                <a:latin typeface="Calibri" panose="020F0502020204030204"/>
                <a:ea typeface="+mn-ea"/>
                <a:cs typeface="+mn-cs"/>
              </a:rPr>
              <a:t>.  Global data are from the IMF, averaging up to 138 countries reporting monthly consumer price indexes (CPI) for food and for all goods and services, Jan. 2000 through Dec. 2022, with the number of countries rising from 51 in January 2000 to 95 in 2005 and then 138 from 2015 onwards. Raw data for all countries are at </a:t>
            </a:r>
            <a:r>
              <a:rPr kumimoji="0" lang="en-US" sz="1200" b="0" i="0" u="none" strike="noStrike" kern="0" cap="none" spc="0" normalizeH="0" baseline="0" noProof="0" dirty="0">
                <a:ln>
                  <a:noFill/>
                </a:ln>
                <a:solidFill>
                  <a:schemeClr val="bg1">
                    <a:lumMod val="6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https://data.imf.org</a:t>
            </a:r>
            <a:r>
              <a:rPr kumimoji="0" lang="en-US" sz="1200" b="0" i="0" u="none" strike="noStrike" kern="0" cap="none" spc="0" normalizeH="0" baseline="0" noProof="0" dirty="0">
                <a:ln>
                  <a:noFill/>
                </a:ln>
                <a:solidFill>
                  <a:schemeClr val="bg1">
                    <a:lumMod val="65000"/>
                  </a:schemeClr>
                </a:solidFill>
                <a:effectLst/>
                <a:uLnTx/>
                <a:uFillTx/>
                <a:latin typeface="Calibri" panose="020F0502020204030204"/>
                <a:ea typeface="+mn-ea"/>
                <a:cs typeface="+mn-cs"/>
              </a:rPr>
              <a:t>.</a:t>
            </a:r>
          </a:p>
        </p:txBody>
      </p:sp>
      <p:sp>
        <p:nvSpPr>
          <p:cNvPr id="49" name="TextBox 48">
            <a:extLst>
              <a:ext uri="{FF2B5EF4-FFF2-40B4-BE49-F238E27FC236}">
                <a16:creationId xmlns:a16="http://schemas.microsoft.com/office/drawing/2014/main" id="{CA66755B-5CA0-0A2B-8A57-97186A873185}"/>
              </a:ext>
            </a:extLst>
          </p:cNvPr>
          <p:cNvSpPr txBox="1"/>
          <p:nvPr/>
        </p:nvSpPr>
        <p:spPr>
          <a:xfrm>
            <a:off x="502276" y="1157373"/>
            <a:ext cx="11619636" cy="338554"/>
          </a:xfrm>
          <a:prstGeom prst="rect">
            <a:avLst/>
          </a:prstGeom>
          <a:noFill/>
        </p:spPr>
        <p:txBody>
          <a:bodyPr wrap="square">
            <a:spAutoFit/>
          </a:bodyPr>
          <a:lstStyle/>
          <a:p>
            <a:pPr algn="ctr" rtl="0">
              <a:lnSpc>
                <a:spcPct val="80000"/>
              </a:lnSpc>
              <a:defRPr sz="2000" b="0" i="0" u="none" strike="noStrike" kern="1200" spc="0" baseline="0">
                <a:solidFill>
                  <a:prstClr val="black">
                    <a:lumMod val="65000"/>
                    <a:lumOff val="35000"/>
                  </a:prstClr>
                </a:solidFill>
                <a:latin typeface="+mn-lt"/>
                <a:ea typeface="+mn-ea"/>
                <a:cs typeface="+mn-cs"/>
              </a:defRPr>
            </a:pPr>
            <a:r>
              <a:rPr lang="en-US" sz="2000" b="1" dirty="0">
                <a:solidFill>
                  <a:srgbClr val="595959"/>
                </a:solidFill>
                <a:latin typeface="Arial" panose="020B0604020202020204" pitchFamily="34" charset="0"/>
                <a:cs typeface="Arial" panose="020B0604020202020204" pitchFamily="34" charset="0"/>
              </a:rPr>
              <a:t>Change in retail food prices relative</a:t>
            </a:r>
            <a:r>
              <a:rPr lang="en-US" sz="2000" b="1" baseline="0" dirty="0">
                <a:solidFill>
                  <a:srgbClr val="595959"/>
                </a:solidFill>
                <a:latin typeface="Arial" panose="020B0604020202020204" pitchFamily="34" charset="0"/>
                <a:cs typeface="Arial" panose="020B0604020202020204" pitchFamily="34" charset="0"/>
              </a:rPr>
              <a:t> to all other goods and services, Jan. 1998 - </a:t>
            </a:r>
            <a:r>
              <a:rPr lang="en-US" sz="2000" b="1" dirty="0">
                <a:solidFill>
                  <a:srgbClr val="595959"/>
                </a:solidFill>
                <a:latin typeface="Arial" panose="020B0604020202020204" pitchFamily="34" charset="0"/>
                <a:cs typeface="Arial" panose="020B0604020202020204" pitchFamily="34" charset="0"/>
              </a:rPr>
              <a:t>Feb 2024</a:t>
            </a:r>
          </a:p>
        </p:txBody>
      </p:sp>
      <p:sp>
        <p:nvSpPr>
          <p:cNvPr id="2" name="Title 4">
            <a:extLst>
              <a:ext uri="{FF2B5EF4-FFF2-40B4-BE49-F238E27FC236}">
                <a16:creationId xmlns:a16="http://schemas.microsoft.com/office/drawing/2014/main" id="{605AEF6C-E6F0-DAF5-88D3-5C2DE6394100}"/>
              </a:ext>
            </a:extLst>
          </p:cNvPr>
          <p:cNvSpPr txBox="1">
            <a:spLocks/>
          </p:cNvSpPr>
          <p:nvPr/>
        </p:nvSpPr>
        <p:spPr>
          <a:xfrm>
            <a:off x="502276" y="758535"/>
            <a:ext cx="11689723" cy="346079"/>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2800" b="1" i="1" kern="0" dirty="0">
                <a:solidFill>
                  <a:schemeClr val="accent2">
                    <a:lumMod val="50000"/>
                  </a:schemeClr>
                </a:solidFill>
                <a:latin typeface="+mn-lt"/>
              </a:rPr>
              <a:t>…but even when food prices are low, many cannot afford healthy diets</a:t>
            </a:r>
          </a:p>
        </p:txBody>
      </p:sp>
      <p:sp>
        <p:nvSpPr>
          <p:cNvPr id="6" name="Title 4">
            <a:extLst>
              <a:ext uri="{FF2B5EF4-FFF2-40B4-BE49-F238E27FC236}">
                <a16:creationId xmlns:a16="http://schemas.microsoft.com/office/drawing/2014/main" id="{B095359A-2331-9B5C-40F4-BC5BA1E66FF5}"/>
              </a:ext>
            </a:extLst>
          </p:cNvPr>
          <p:cNvSpPr txBox="1">
            <a:spLocks/>
          </p:cNvSpPr>
          <p:nvPr/>
        </p:nvSpPr>
        <p:spPr>
          <a:xfrm>
            <a:off x="1605570" y="3227202"/>
            <a:ext cx="1212839" cy="449817"/>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1800" b="1" kern="0" dirty="0">
                <a:solidFill>
                  <a:srgbClr val="0070C0"/>
                </a:solidFill>
                <a:latin typeface="+mn-lt"/>
              </a:rPr>
              <a:t>United States</a:t>
            </a:r>
          </a:p>
        </p:txBody>
      </p:sp>
      <p:sp>
        <p:nvSpPr>
          <p:cNvPr id="7" name="Title 4">
            <a:extLst>
              <a:ext uri="{FF2B5EF4-FFF2-40B4-BE49-F238E27FC236}">
                <a16:creationId xmlns:a16="http://schemas.microsoft.com/office/drawing/2014/main" id="{B7111EFA-11DF-3E15-C5AE-76B0687E09A9}"/>
              </a:ext>
            </a:extLst>
          </p:cNvPr>
          <p:cNvSpPr txBox="1">
            <a:spLocks/>
          </p:cNvSpPr>
          <p:nvPr/>
        </p:nvSpPr>
        <p:spPr>
          <a:xfrm>
            <a:off x="1756297" y="4574907"/>
            <a:ext cx="1687598" cy="584775"/>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1800" b="1" kern="0" dirty="0">
                <a:solidFill>
                  <a:schemeClr val="accent1">
                    <a:lumMod val="75000"/>
                  </a:schemeClr>
                </a:solidFill>
                <a:latin typeface="+mn-lt"/>
              </a:rPr>
              <a:t>Global average (up to 138 countries)</a:t>
            </a:r>
          </a:p>
        </p:txBody>
      </p:sp>
    </p:spTree>
    <p:extLst>
      <p:ext uri="{BB962C8B-B14F-4D97-AF65-F5344CB8AC3E}">
        <p14:creationId xmlns:p14="http://schemas.microsoft.com/office/powerpoint/2010/main" val="103273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subTnLst>
                                    <p:animClr clrSpc="rgb" dir="cw">
                                      <p:cBhvr override="childStyle">
                                        <p:cTn dur="1" fill="hold" display="0" masterRel="nextClick" afterEffect="1"/>
                                        <p:tgtEl>
                                          <p:spTgt spid="34"/>
                                        </p:tgtEl>
                                        <p:attrNameLst>
                                          <p:attrName>ppt_c</p:attrName>
                                        </p:attrNameLst>
                                      </p:cBhvr>
                                      <p:to>
                                        <a:srgbClr val="C0C0C0"/>
                                      </p:to>
                                    </p:animClr>
                                  </p:sub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subTnLst>
                                    <p:animClr clrSpc="rgb" dir="cw">
                                      <p:cBhvr override="childStyle">
                                        <p:cTn dur="1" fill="hold" display="0" masterRel="nextClick" afterEffect="1"/>
                                        <p:tgtEl>
                                          <p:spTgt spid="35"/>
                                        </p:tgtEl>
                                        <p:attrNameLst>
                                          <p:attrName>ppt_c</p:attrName>
                                        </p:attrNameLst>
                                      </p:cBhvr>
                                      <p:to>
                                        <a:srgbClr val="C0C0C0"/>
                                      </p:to>
                                    </p:animClr>
                                  </p:sub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subTnLst>
                                    <p:animClr clrSpc="rgb" dir="cw">
                                      <p:cBhvr override="childStyle">
                                        <p:cTn dur="1" fill="hold" display="0" masterRel="nextClick" afterEffect="1"/>
                                        <p:tgtEl>
                                          <p:spTgt spid="37"/>
                                        </p:tgtEl>
                                        <p:attrNameLst>
                                          <p:attrName>ppt_c</p:attrName>
                                        </p:attrNameLst>
                                      </p:cBhvr>
                                      <p:to>
                                        <a:srgbClr val="C0C0C0"/>
                                      </p:to>
                                    </p:animClr>
                                  </p:sub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subTnLst>
                                    <p:animClr clrSpc="rgb" dir="cw">
                                      <p:cBhvr override="childStyle">
                                        <p:cTn dur="1" fill="hold" display="0" masterRel="nextClick" afterEffect="1"/>
                                        <p:tgtEl>
                                          <p:spTgt spid="39"/>
                                        </p:tgtEl>
                                        <p:attrNameLst>
                                          <p:attrName>ppt_c</p:attrName>
                                        </p:attrNameLst>
                                      </p:cBhvr>
                                      <p:to>
                                        <a:srgbClr val="C0C0C0"/>
                                      </p:to>
                                    </p:animClr>
                                  </p:sub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subTnLst>
                                    <p:animClr clrSpc="rgb" dir="cw">
                                      <p:cBhvr override="childStyle">
                                        <p:cTn dur="1" fill="hold" display="0" masterRel="nextClick" afterEffect="1"/>
                                        <p:tgtEl>
                                          <p:spTgt spid="36"/>
                                        </p:tgtEl>
                                        <p:attrNameLst>
                                          <p:attrName>ppt_c</p:attrName>
                                        </p:attrNameLst>
                                      </p:cBhvr>
                                      <p:to>
                                        <a:srgbClr val="C0C0C0"/>
                                      </p:to>
                                    </p:animClr>
                                  </p:sub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subTnLst>
                                    <p:animClr clrSpc="rgb" dir="cw">
                                      <p:cBhvr override="childStyle">
                                        <p:cTn dur="1" fill="hold" display="0" masterRel="nextClick" afterEffect="1"/>
                                        <p:tgtEl>
                                          <p:spTgt spid="38"/>
                                        </p:tgtEl>
                                        <p:attrNameLst>
                                          <p:attrName>ppt_c</p:attrName>
                                        </p:attrNameLst>
                                      </p:cBhvr>
                                      <p:to>
                                        <a:srgbClr val="C0C0C0"/>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B52AB443-4085-A803-DD06-BEE00F9432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822" y="994311"/>
            <a:ext cx="8715375" cy="5467350"/>
          </a:xfrm>
          <a:prstGeom prst="rect">
            <a:avLst/>
          </a:prstGeom>
        </p:spPr>
      </p:pic>
      <p:sp>
        <p:nvSpPr>
          <p:cNvPr id="3" name="Title 4">
            <a:extLst>
              <a:ext uri="{FF2B5EF4-FFF2-40B4-BE49-F238E27FC236}">
                <a16:creationId xmlns:a16="http://schemas.microsoft.com/office/drawing/2014/main" id="{29EC2AF3-4526-CC36-9EB1-E909E9FE1C0F}"/>
              </a:ext>
            </a:extLst>
          </p:cNvPr>
          <p:cNvSpPr txBox="1">
            <a:spLocks/>
          </p:cNvSpPr>
          <p:nvPr/>
        </p:nvSpPr>
        <p:spPr>
          <a:xfrm>
            <a:off x="265051" y="285065"/>
            <a:ext cx="11926949" cy="51210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Retail food costs are mostly post-harvest services</a:t>
            </a:r>
          </a:p>
        </p:txBody>
      </p:sp>
      <p:sp>
        <p:nvSpPr>
          <p:cNvPr id="13" name="TextBox 3">
            <a:extLst>
              <a:ext uri="{FF2B5EF4-FFF2-40B4-BE49-F238E27FC236}">
                <a16:creationId xmlns:a16="http://schemas.microsoft.com/office/drawing/2014/main" id="{9FA85D35-687F-23C6-436D-C656AA58D103}"/>
              </a:ext>
            </a:extLst>
          </p:cNvPr>
          <p:cNvSpPr txBox="1"/>
          <p:nvPr/>
        </p:nvSpPr>
        <p:spPr>
          <a:xfrm>
            <a:off x="54840" y="1657114"/>
            <a:ext cx="1403285" cy="209616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800" dirty="0">
                <a:solidFill>
                  <a:schemeClr val="bg2">
                    <a:lumMod val="50000"/>
                  </a:schemeClr>
                </a:solidFill>
              </a:rPr>
              <a:t>Cumulative percent of consumer price</a:t>
            </a:r>
          </a:p>
        </p:txBody>
      </p:sp>
      <p:grpSp>
        <p:nvGrpSpPr>
          <p:cNvPr id="22" name="Group 21">
            <a:extLst>
              <a:ext uri="{FF2B5EF4-FFF2-40B4-BE49-F238E27FC236}">
                <a16:creationId xmlns:a16="http://schemas.microsoft.com/office/drawing/2014/main" id="{D644F9A4-41C3-A29A-F30D-0AC010278D07}"/>
              </a:ext>
            </a:extLst>
          </p:cNvPr>
          <p:cNvGrpSpPr/>
          <p:nvPr/>
        </p:nvGrpSpPr>
        <p:grpSpPr>
          <a:xfrm>
            <a:off x="5285494" y="1812137"/>
            <a:ext cx="948129" cy="3471104"/>
            <a:chOff x="5285494" y="1812137"/>
            <a:chExt cx="948129" cy="3471104"/>
          </a:xfrm>
        </p:grpSpPr>
        <p:sp>
          <p:nvSpPr>
            <p:cNvPr id="12" name="Rectangle 11">
              <a:extLst>
                <a:ext uri="{FF2B5EF4-FFF2-40B4-BE49-F238E27FC236}">
                  <a16:creationId xmlns:a16="http://schemas.microsoft.com/office/drawing/2014/main" id="{DB753D4D-3C3A-CB70-55AC-674C52729899}"/>
                </a:ext>
              </a:extLst>
            </p:cNvPr>
            <p:cNvSpPr/>
            <p:nvPr/>
          </p:nvSpPr>
          <p:spPr>
            <a:xfrm>
              <a:off x="5389523" y="1812137"/>
              <a:ext cx="736045" cy="369332"/>
            </a:xfrm>
            <a:prstGeom prst="rect">
              <a:avLst/>
            </a:prstGeom>
          </p:spPr>
          <p:txBody>
            <a:bodyPr wrap="square">
              <a:spAutoFit/>
            </a:bodyPr>
            <a:lstStyle/>
            <a:p>
              <a:r>
                <a:rPr lang="en-US" b="1" dirty="0">
                  <a:solidFill>
                    <a:schemeClr val="accent2">
                      <a:lumMod val="50000"/>
                    </a:schemeClr>
                  </a:solidFill>
                  <a:cs typeface="Calibri Light" panose="020F0302020204030204" pitchFamily="34" charset="0"/>
                </a:rPr>
                <a:t>2.6%</a:t>
              </a:r>
              <a:endParaRPr lang="en-US" dirty="0">
                <a:solidFill>
                  <a:schemeClr val="accent2">
                    <a:lumMod val="50000"/>
                  </a:schemeClr>
                </a:solidFill>
              </a:endParaRPr>
            </a:p>
          </p:txBody>
        </p:sp>
        <p:sp>
          <p:nvSpPr>
            <p:cNvPr id="16" name="Rectangle 15">
              <a:extLst>
                <a:ext uri="{FF2B5EF4-FFF2-40B4-BE49-F238E27FC236}">
                  <a16:creationId xmlns:a16="http://schemas.microsoft.com/office/drawing/2014/main" id="{50D213F2-0D1A-BE4D-EA5F-18535E397D6C}"/>
                </a:ext>
              </a:extLst>
            </p:cNvPr>
            <p:cNvSpPr/>
            <p:nvPr/>
          </p:nvSpPr>
          <p:spPr>
            <a:xfrm>
              <a:off x="5301769" y="2215933"/>
              <a:ext cx="931854" cy="369332"/>
            </a:xfrm>
            <a:prstGeom prst="rect">
              <a:avLst/>
            </a:prstGeom>
          </p:spPr>
          <p:txBody>
            <a:bodyPr wrap="square">
              <a:spAutoFit/>
            </a:bodyPr>
            <a:lstStyle/>
            <a:p>
              <a:r>
                <a:rPr lang="en-US" b="1" dirty="0">
                  <a:solidFill>
                    <a:schemeClr val="bg2">
                      <a:lumMod val="50000"/>
                    </a:schemeClr>
                  </a:solidFill>
                  <a:cs typeface="Calibri Light" panose="020F0302020204030204" pitchFamily="34" charset="0"/>
                </a:rPr>
                <a:t>22.2%</a:t>
              </a:r>
              <a:endParaRPr lang="en-US" dirty="0">
                <a:solidFill>
                  <a:schemeClr val="bg2">
                    <a:lumMod val="50000"/>
                  </a:schemeClr>
                </a:solidFill>
              </a:endParaRPr>
            </a:p>
          </p:txBody>
        </p:sp>
        <p:sp>
          <p:nvSpPr>
            <p:cNvPr id="17" name="Rectangle 16">
              <a:extLst>
                <a:ext uri="{FF2B5EF4-FFF2-40B4-BE49-F238E27FC236}">
                  <a16:creationId xmlns:a16="http://schemas.microsoft.com/office/drawing/2014/main" id="{E877627A-FE5F-34F8-76C1-AEF772315F53}"/>
                </a:ext>
              </a:extLst>
            </p:cNvPr>
            <p:cNvSpPr/>
            <p:nvPr/>
          </p:nvSpPr>
          <p:spPr>
            <a:xfrm>
              <a:off x="5301769" y="2968827"/>
              <a:ext cx="872814" cy="369332"/>
            </a:xfrm>
            <a:prstGeom prst="rect">
              <a:avLst/>
            </a:prstGeom>
          </p:spPr>
          <p:txBody>
            <a:bodyPr wrap="square">
              <a:spAutoFit/>
            </a:bodyPr>
            <a:lstStyle/>
            <a:p>
              <a:r>
                <a:rPr lang="en-US" b="1" dirty="0">
                  <a:solidFill>
                    <a:schemeClr val="bg2">
                      <a:lumMod val="25000"/>
                    </a:schemeClr>
                  </a:solidFill>
                  <a:cs typeface="Calibri Light" panose="020F0302020204030204" pitchFamily="34" charset="0"/>
                </a:rPr>
                <a:t>23.1%</a:t>
              </a:r>
              <a:endParaRPr lang="en-US" dirty="0">
                <a:solidFill>
                  <a:schemeClr val="bg2">
                    <a:lumMod val="25000"/>
                  </a:schemeClr>
                </a:solidFill>
              </a:endParaRPr>
            </a:p>
          </p:txBody>
        </p:sp>
        <p:sp>
          <p:nvSpPr>
            <p:cNvPr id="18" name="Rectangle 17">
              <a:extLst>
                <a:ext uri="{FF2B5EF4-FFF2-40B4-BE49-F238E27FC236}">
                  <a16:creationId xmlns:a16="http://schemas.microsoft.com/office/drawing/2014/main" id="{EC8DE1B2-16C1-E500-41CB-8C858581AF79}"/>
                </a:ext>
              </a:extLst>
            </p:cNvPr>
            <p:cNvSpPr/>
            <p:nvPr/>
          </p:nvSpPr>
          <p:spPr>
            <a:xfrm>
              <a:off x="5360429" y="3478159"/>
              <a:ext cx="794231" cy="369332"/>
            </a:xfrm>
            <a:prstGeom prst="rect">
              <a:avLst/>
            </a:prstGeom>
          </p:spPr>
          <p:txBody>
            <a:bodyPr wrap="square">
              <a:spAutoFit/>
            </a:bodyPr>
            <a:lstStyle/>
            <a:p>
              <a:r>
                <a:rPr lang="en-US" b="1" dirty="0">
                  <a:solidFill>
                    <a:srgbClr val="D1B2E8"/>
                  </a:solidFill>
                  <a:cs typeface="Calibri Light" panose="020F0302020204030204" pitchFamily="34" charset="0"/>
                </a:rPr>
                <a:t>5.3%</a:t>
              </a:r>
              <a:endParaRPr lang="en-US" dirty="0">
                <a:solidFill>
                  <a:srgbClr val="D1B2E8"/>
                </a:solidFill>
              </a:endParaRPr>
            </a:p>
          </p:txBody>
        </p:sp>
        <p:sp>
          <p:nvSpPr>
            <p:cNvPr id="19" name="Rectangle 18">
              <a:extLst>
                <a:ext uri="{FF2B5EF4-FFF2-40B4-BE49-F238E27FC236}">
                  <a16:creationId xmlns:a16="http://schemas.microsoft.com/office/drawing/2014/main" id="{C8E6AFCF-6935-64C0-0815-C0D7D0805826}"/>
                </a:ext>
              </a:extLst>
            </p:cNvPr>
            <p:cNvSpPr/>
            <p:nvPr/>
          </p:nvSpPr>
          <p:spPr>
            <a:xfrm>
              <a:off x="5285494" y="3974109"/>
              <a:ext cx="948129" cy="369332"/>
            </a:xfrm>
            <a:prstGeom prst="rect">
              <a:avLst/>
            </a:prstGeom>
          </p:spPr>
          <p:txBody>
            <a:bodyPr wrap="square">
              <a:spAutoFit/>
            </a:bodyPr>
            <a:lstStyle/>
            <a:p>
              <a:r>
                <a:rPr lang="en-US" b="1" dirty="0">
                  <a:solidFill>
                    <a:schemeClr val="accent5">
                      <a:lumMod val="50000"/>
                    </a:schemeClr>
                  </a:solidFill>
                  <a:cs typeface="Calibri Light" panose="020F0302020204030204" pitchFamily="34" charset="0"/>
                </a:rPr>
                <a:t>30.8%</a:t>
              </a:r>
              <a:endParaRPr lang="en-US" dirty="0">
                <a:solidFill>
                  <a:schemeClr val="accent5">
                    <a:lumMod val="50000"/>
                  </a:schemeClr>
                </a:solidFill>
              </a:endParaRPr>
            </a:p>
          </p:txBody>
        </p:sp>
        <p:sp>
          <p:nvSpPr>
            <p:cNvPr id="20" name="Rectangle 19">
              <a:extLst>
                <a:ext uri="{FF2B5EF4-FFF2-40B4-BE49-F238E27FC236}">
                  <a16:creationId xmlns:a16="http://schemas.microsoft.com/office/drawing/2014/main" id="{F0208DF1-51CB-E1CD-4178-740B4CD215CF}"/>
                </a:ext>
              </a:extLst>
            </p:cNvPr>
            <p:cNvSpPr/>
            <p:nvPr/>
          </p:nvSpPr>
          <p:spPr>
            <a:xfrm>
              <a:off x="5331337" y="4629161"/>
              <a:ext cx="794231" cy="369332"/>
            </a:xfrm>
            <a:prstGeom prst="rect">
              <a:avLst/>
            </a:prstGeom>
          </p:spPr>
          <p:txBody>
            <a:bodyPr wrap="square">
              <a:spAutoFit/>
            </a:bodyPr>
            <a:lstStyle/>
            <a:p>
              <a:r>
                <a:rPr lang="en-US" b="1" dirty="0">
                  <a:solidFill>
                    <a:srgbClr val="FFA3A3"/>
                  </a:solidFill>
                  <a:cs typeface="Calibri Light" panose="020F0302020204030204" pitchFamily="34" charset="0"/>
                </a:rPr>
                <a:t>6.1%</a:t>
              </a:r>
              <a:endParaRPr lang="en-US" dirty="0">
                <a:solidFill>
                  <a:srgbClr val="FFA3A3"/>
                </a:solidFill>
              </a:endParaRPr>
            </a:p>
          </p:txBody>
        </p:sp>
        <p:sp>
          <p:nvSpPr>
            <p:cNvPr id="21" name="Rectangle 20">
              <a:extLst>
                <a:ext uri="{FF2B5EF4-FFF2-40B4-BE49-F238E27FC236}">
                  <a16:creationId xmlns:a16="http://schemas.microsoft.com/office/drawing/2014/main" id="{BDF10D17-F2D9-93E1-FB31-49E64CDAA8BD}"/>
                </a:ext>
              </a:extLst>
            </p:cNvPr>
            <p:cNvSpPr/>
            <p:nvPr/>
          </p:nvSpPr>
          <p:spPr>
            <a:xfrm>
              <a:off x="5339358" y="4913909"/>
              <a:ext cx="794231" cy="369332"/>
            </a:xfrm>
            <a:prstGeom prst="rect">
              <a:avLst/>
            </a:prstGeom>
          </p:spPr>
          <p:txBody>
            <a:bodyPr wrap="square">
              <a:spAutoFit/>
            </a:bodyPr>
            <a:lstStyle/>
            <a:p>
              <a:r>
                <a:rPr lang="en-US" b="1" dirty="0">
                  <a:solidFill>
                    <a:schemeClr val="accent6">
                      <a:lumMod val="50000"/>
                    </a:schemeClr>
                  </a:solidFill>
                  <a:cs typeface="Calibri Light" panose="020F0302020204030204" pitchFamily="34" charset="0"/>
                </a:rPr>
                <a:t>9.8%</a:t>
              </a:r>
              <a:endParaRPr lang="en-US" dirty="0">
                <a:solidFill>
                  <a:schemeClr val="accent6">
                    <a:lumMod val="50000"/>
                  </a:schemeClr>
                </a:solidFill>
              </a:endParaRPr>
            </a:p>
          </p:txBody>
        </p:sp>
      </p:grpSp>
      <p:pic>
        <p:nvPicPr>
          <p:cNvPr id="32" name="Graphic 31">
            <a:extLst>
              <a:ext uri="{FF2B5EF4-FFF2-40B4-BE49-F238E27FC236}">
                <a16:creationId xmlns:a16="http://schemas.microsoft.com/office/drawing/2014/main" id="{82166C41-C9E1-8A01-9F29-DC1019D6FC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33623" y="1126940"/>
            <a:ext cx="8153400" cy="5095875"/>
          </a:xfrm>
          <a:prstGeom prst="rect">
            <a:avLst/>
          </a:prstGeom>
        </p:spPr>
      </p:pic>
      <p:grpSp>
        <p:nvGrpSpPr>
          <p:cNvPr id="23" name="Group 22">
            <a:extLst>
              <a:ext uri="{FF2B5EF4-FFF2-40B4-BE49-F238E27FC236}">
                <a16:creationId xmlns:a16="http://schemas.microsoft.com/office/drawing/2014/main" id="{917DFDB1-93FA-B53A-6C56-54C215395B1B}"/>
              </a:ext>
            </a:extLst>
          </p:cNvPr>
          <p:cNvGrpSpPr/>
          <p:nvPr/>
        </p:nvGrpSpPr>
        <p:grpSpPr>
          <a:xfrm>
            <a:off x="10562079" y="1812137"/>
            <a:ext cx="1280671" cy="3610618"/>
            <a:chOff x="4381858" y="1768021"/>
            <a:chExt cx="1280671" cy="3610618"/>
          </a:xfrm>
        </p:grpSpPr>
        <p:sp>
          <p:nvSpPr>
            <p:cNvPr id="24" name="Rectangle 23">
              <a:extLst>
                <a:ext uri="{FF2B5EF4-FFF2-40B4-BE49-F238E27FC236}">
                  <a16:creationId xmlns:a16="http://schemas.microsoft.com/office/drawing/2014/main" id="{6013217B-3786-26DE-1482-6CC965EEF69D}"/>
                </a:ext>
              </a:extLst>
            </p:cNvPr>
            <p:cNvSpPr/>
            <p:nvPr/>
          </p:nvSpPr>
          <p:spPr>
            <a:xfrm>
              <a:off x="4700410" y="1768021"/>
              <a:ext cx="736045" cy="369332"/>
            </a:xfrm>
            <a:prstGeom prst="rect">
              <a:avLst/>
            </a:prstGeom>
          </p:spPr>
          <p:txBody>
            <a:bodyPr wrap="square">
              <a:spAutoFit/>
            </a:bodyPr>
            <a:lstStyle/>
            <a:p>
              <a:r>
                <a:rPr lang="en-US" b="1" dirty="0">
                  <a:solidFill>
                    <a:schemeClr val="accent2">
                      <a:lumMod val="50000"/>
                    </a:schemeClr>
                  </a:solidFill>
                  <a:cs typeface="Calibri Light" panose="020F0302020204030204" pitchFamily="34" charset="0"/>
                </a:rPr>
                <a:t>3.4%</a:t>
              </a:r>
              <a:endParaRPr lang="en-US" dirty="0">
                <a:solidFill>
                  <a:schemeClr val="accent2">
                    <a:lumMod val="50000"/>
                  </a:schemeClr>
                </a:solidFill>
              </a:endParaRPr>
            </a:p>
          </p:txBody>
        </p:sp>
        <p:sp>
          <p:nvSpPr>
            <p:cNvPr id="25" name="Rectangle 24">
              <a:extLst>
                <a:ext uri="{FF2B5EF4-FFF2-40B4-BE49-F238E27FC236}">
                  <a16:creationId xmlns:a16="http://schemas.microsoft.com/office/drawing/2014/main" id="{F206A12D-9829-BBEE-BF9E-2EA29F6140DA}"/>
                </a:ext>
              </a:extLst>
            </p:cNvPr>
            <p:cNvSpPr/>
            <p:nvPr/>
          </p:nvSpPr>
          <p:spPr>
            <a:xfrm>
              <a:off x="4659851" y="2536851"/>
              <a:ext cx="1002678" cy="369332"/>
            </a:xfrm>
            <a:prstGeom prst="rect">
              <a:avLst/>
            </a:prstGeom>
          </p:spPr>
          <p:txBody>
            <a:bodyPr wrap="square">
              <a:spAutoFit/>
            </a:bodyPr>
            <a:lstStyle/>
            <a:p>
              <a:r>
                <a:rPr lang="en-US" b="1" dirty="0">
                  <a:solidFill>
                    <a:schemeClr val="bg2">
                      <a:lumMod val="50000"/>
                    </a:schemeClr>
                  </a:solidFill>
                  <a:cs typeface="Calibri Light" panose="020F0302020204030204" pitchFamily="34" charset="0"/>
                </a:rPr>
                <a:t>76.2%</a:t>
              </a:r>
              <a:endParaRPr lang="en-US" dirty="0">
                <a:solidFill>
                  <a:schemeClr val="bg2">
                    <a:lumMod val="50000"/>
                  </a:schemeClr>
                </a:solidFill>
              </a:endParaRPr>
            </a:p>
          </p:txBody>
        </p:sp>
        <p:sp>
          <p:nvSpPr>
            <p:cNvPr id="26" name="Rectangle 25">
              <a:extLst>
                <a:ext uri="{FF2B5EF4-FFF2-40B4-BE49-F238E27FC236}">
                  <a16:creationId xmlns:a16="http://schemas.microsoft.com/office/drawing/2014/main" id="{A9A91C08-0A80-8BAB-9226-77130A09EBB2}"/>
                </a:ext>
              </a:extLst>
            </p:cNvPr>
            <p:cNvSpPr/>
            <p:nvPr/>
          </p:nvSpPr>
          <p:spPr>
            <a:xfrm>
              <a:off x="4595291" y="4413648"/>
              <a:ext cx="794231" cy="369332"/>
            </a:xfrm>
            <a:prstGeom prst="rect">
              <a:avLst/>
            </a:prstGeom>
          </p:spPr>
          <p:txBody>
            <a:bodyPr wrap="square">
              <a:spAutoFit/>
            </a:bodyPr>
            <a:lstStyle/>
            <a:p>
              <a:r>
                <a:rPr lang="en-US" b="1" dirty="0">
                  <a:solidFill>
                    <a:schemeClr val="bg2">
                      <a:lumMod val="25000"/>
                    </a:schemeClr>
                  </a:solidFill>
                  <a:cs typeface="Calibri Light" panose="020F0302020204030204" pitchFamily="34" charset="0"/>
                </a:rPr>
                <a:t>5.0%</a:t>
              </a:r>
              <a:endParaRPr lang="en-US" dirty="0">
                <a:solidFill>
                  <a:schemeClr val="bg2">
                    <a:lumMod val="25000"/>
                  </a:schemeClr>
                </a:solidFill>
              </a:endParaRPr>
            </a:p>
          </p:txBody>
        </p:sp>
        <p:sp>
          <p:nvSpPr>
            <p:cNvPr id="27" name="Rectangle 26">
              <a:extLst>
                <a:ext uri="{FF2B5EF4-FFF2-40B4-BE49-F238E27FC236}">
                  <a16:creationId xmlns:a16="http://schemas.microsoft.com/office/drawing/2014/main" id="{06E4CFE5-2FA2-D16C-1B91-6AB76903B15D}"/>
                </a:ext>
              </a:extLst>
            </p:cNvPr>
            <p:cNvSpPr/>
            <p:nvPr/>
          </p:nvSpPr>
          <p:spPr>
            <a:xfrm>
              <a:off x="4595292" y="4585045"/>
              <a:ext cx="794231" cy="369332"/>
            </a:xfrm>
            <a:prstGeom prst="rect">
              <a:avLst/>
            </a:prstGeom>
          </p:spPr>
          <p:txBody>
            <a:bodyPr wrap="square">
              <a:spAutoFit/>
            </a:bodyPr>
            <a:lstStyle/>
            <a:p>
              <a:r>
                <a:rPr lang="en-US" b="1" dirty="0">
                  <a:solidFill>
                    <a:srgbClr val="D1B2E8"/>
                  </a:solidFill>
                  <a:cs typeface="Calibri Light" panose="020F0302020204030204" pitchFamily="34" charset="0"/>
                </a:rPr>
                <a:t>5.5%</a:t>
              </a:r>
              <a:endParaRPr lang="en-US" dirty="0">
                <a:solidFill>
                  <a:srgbClr val="D1B2E8"/>
                </a:solidFill>
              </a:endParaRPr>
            </a:p>
          </p:txBody>
        </p:sp>
        <p:sp>
          <p:nvSpPr>
            <p:cNvPr id="28" name="Rectangle 27">
              <a:extLst>
                <a:ext uri="{FF2B5EF4-FFF2-40B4-BE49-F238E27FC236}">
                  <a16:creationId xmlns:a16="http://schemas.microsoft.com/office/drawing/2014/main" id="{4BCF4549-1E6C-B346-B982-10DED70BDDC9}"/>
                </a:ext>
              </a:extLst>
            </p:cNvPr>
            <p:cNvSpPr/>
            <p:nvPr/>
          </p:nvSpPr>
          <p:spPr>
            <a:xfrm>
              <a:off x="4659852" y="4756161"/>
              <a:ext cx="794231" cy="369332"/>
            </a:xfrm>
            <a:prstGeom prst="rect">
              <a:avLst/>
            </a:prstGeom>
          </p:spPr>
          <p:txBody>
            <a:bodyPr wrap="square">
              <a:spAutoFit/>
            </a:bodyPr>
            <a:lstStyle/>
            <a:p>
              <a:r>
                <a:rPr lang="en-US" b="1" dirty="0">
                  <a:solidFill>
                    <a:schemeClr val="accent5">
                      <a:lumMod val="50000"/>
                    </a:schemeClr>
                  </a:solidFill>
                  <a:cs typeface="Calibri Light" panose="020F0302020204030204" pitchFamily="34" charset="0"/>
                </a:rPr>
                <a:t>4.8%</a:t>
              </a:r>
              <a:endParaRPr lang="en-US" dirty="0">
                <a:solidFill>
                  <a:schemeClr val="accent5">
                    <a:lumMod val="50000"/>
                  </a:schemeClr>
                </a:solidFill>
              </a:endParaRPr>
            </a:p>
          </p:txBody>
        </p:sp>
        <p:sp>
          <p:nvSpPr>
            <p:cNvPr id="29" name="Rectangle 28">
              <a:extLst>
                <a:ext uri="{FF2B5EF4-FFF2-40B4-BE49-F238E27FC236}">
                  <a16:creationId xmlns:a16="http://schemas.microsoft.com/office/drawing/2014/main" id="{E99FBC47-AC7D-A41A-142C-8562ED803746}"/>
                </a:ext>
              </a:extLst>
            </p:cNvPr>
            <p:cNvSpPr/>
            <p:nvPr/>
          </p:nvSpPr>
          <p:spPr>
            <a:xfrm>
              <a:off x="4774805" y="4926955"/>
              <a:ext cx="794231" cy="369332"/>
            </a:xfrm>
            <a:prstGeom prst="rect">
              <a:avLst/>
            </a:prstGeom>
          </p:spPr>
          <p:txBody>
            <a:bodyPr wrap="square">
              <a:spAutoFit/>
            </a:bodyPr>
            <a:lstStyle/>
            <a:p>
              <a:r>
                <a:rPr lang="en-US" b="1" dirty="0">
                  <a:solidFill>
                    <a:srgbClr val="FFA3A3"/>
                  </a:solidFill>
                  <a:cs typeface="Calibri Light" panose="020F0302020204030204" pitchFamily="34" charset="0"/>
                </a:rPr>
                <a:t>3.7%</a:t>
              </a:r>
              <a:endParaRPr lang="en-US" dirty="0">
                <a:solidFill>
                  <a:srgbClr val="FFA3A3"/>
                </a:solidFill>
              </a:endParaRPr>
            </a:p>
          </p:txBody>
        </p:sp>
        <p:sp>
          <p:nvSpPr>
            <p:cNvPr id="30" name="Rectangle 29">
              <a:extLst>
                <a:ext uri="{FF2B5EF4-FFF2-40B4-BE49-F238E27FC236}">
                  <a16:creationId xmlns:a16="http://schemas.microsoft.com/office/drawing/2014/main" id="{BAB65111-A8CE-783F-BBB0-BA8586D03A41}"/>
                </a:ext>
              </a:extLst>
            </p:cNvPr>
            <p:cNvSpPr/>
            <p:nvPr/>
          </p:nvSpPr>
          <p:spPr>
            <a:xfrm>
              <a:off x="4381858" y="5009307"/>
              <a:ext cx="794231" cy="369332"/>
            </a:xfrm>
            <a:prstGeom prst="rect">
              <a:avLst/>
            </a:prstGeom>
          </p:spPr>
          <p:txBody>
            <a:bodyPr wrap="square">
              <a:spAutoFit/>
            </a:bodyPr>
            <a:lstStyle/>
            <a:p>
              <a:r>
                <a:rPr lang="en-US" b="1" dirty="0">
                  <a:solidFill>
                    <a:schemeClr val="accent6">
                      <a:lumMod val="50000"/>
                    </a:schemeClr>
                  </a:solidFill>
                  <a:cs typeface="Calibri Light" panose="020F0302020204030204" pitchFamily="34" charset="0"/>
                </a:rPr>
                <a:t>1.3%</a:t>
              </a:r>
              <a:endParaRPr lang="en-US" dirty="0">
                <a:solidFill>
                  <a:schemeClr val="accent6">
                    <a:lumMod val="50000"/>
                  </a:schemeClr>
                </a:solidFill>
              </a:endParaRPr>
            </a:p>
          </p:txBody>
        </p:sp>
      </p:grpSp>
      <p:sp>
        <p:nvSpPr>
          <p:cNvPr id="10" name="Text Box 2">
            <a:extLst>
              <a:ext uri="{FF2B5EF4-FFF2-40B4-BE49-F238E27FC236}">
                <a16:creationId xmlns:a16="http://schemas.microsoft.com/office/drawing/2014/main" id="{EDDDC220-26D3-29BA-0F63-60C72BD0A2D6}"/>
              </a:ext>
            </a:extLst>
          </p:cNvPr>
          <p:cNvSpPr txBox="1">
            <a:spLocks noChangeArrowheads="1"/>
          </p:cNvSpPr>
          <p:nvPr/>
        </p:nvSpPr>
        <p:spPr bwMode="auto">
          <a:xfrm>
            <a:off x="1105019" y="1232537"/>
            <a:ext cx="107901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128"/>
              </a:defRPr>
            </a:lvl1pPr>
            <a:lvl2pPr marL="37931725" indent="-37474525">
              <a:defRPr sz="1000">
                <a:solidFill>
                  <a:schemeClr val="tx1"/>
                </a:solidFill>
                <a:latin typeface="Arial" charset="0"/>
                <a:ea typeface="ＭＳ Ｐゴシック" charset="-128"/>
              </a:defRPr>
            </a:lvl2pPr>
            <a:lvl3pPr>
              <a:defRPr sz="1000">
                <a:solidFill>
                  <a:schemeClr val="tx1"/>
                </a:solidFill>
                <a:latin typeface="Arial" charset="0"/>
                <a:ea typeface="ＭＳ Ｐゴシック" charset="-128"/>
              </a:defRPr>
            </a:lvl3pPr>
            <a:lvl4pPr>
              <a:defRPr sz="1000">
                <a:solidFill>
                  <a:schemeClr val="tx1"/>
                </a:solidFill>
                <a:latin typeface="Arial" charset="0"/>
                <a:ea typeface="ＭＳ Ｐゴシック" charset="-128"/>
              </a:defRPr>
            </a:lvl4pPr>
            <a:lvl5pPr>
              <a:defRPr sz="1000">
                <a:solidFill>
                  <a:schemeClr val="tx1"/>
                </a:solidFill>
                <a:latin typeface="Arial" charset="0"/>
                <a:ea typeface="ＭＳ Ｐゴシック" charset="-128"/>
              </a:defRPr>
            </a:lvl5pPr>
            <a:lvl6pPr marL="457200" eaLnBrk="0" fontAlgn="base" hangingPunct="0">
              <a:spcBef>
                <a:spcPct val="0"/>
              </a:spcBef>
              <a:spcAft>
                <a:spcPct val="0"/>
              </a:spcAft>
              <a:defRPr sz="1000">
                <a:solidFill>
                  <a:schemeClr val="tx1"/>
                </a:solidFill>
                <a:latin typeface="Arial" charset="0"/>
                <a:ea typeface="ＭＳ Ｐゴシック" charset="-128"/>
              </a:defRPr>
            </a:lvl6pPr>
            <a:lvl7pPr marL="914400" eaLnBrk="0" fontAlgn="base" hangingPunct="0">
              <a:spcBef>
                <a:spcPct val="0"/>
              </a:spcBef>
              <a:spcAft>
                <a:spcPct val="0"/>
              </a:spcAft>
              <a:defRPr sz="1000">
                <a:solidFill>
                  <a:schemeClr val="tx1"/>
                </a:solidFill>
                <a:latin typeface="Arial" charset="0"/>
                <a:ea typeface="ＭＳ Ｐゴシック" charset="-128"/>
              </a:defRPr>
            </a:lvl7pPr>
            <a:lvl8pPr marL="1371600" eaLnBrk="0" fontAlgn="base" hangingPunct="0">
              <a:spcBef>
                <a:spcPct val="0"/>
              </a:spcBef>
              <a:spcAft>
                <a:spcPct val="0"/>
              </a:spcAft>
              <a:defRPr sz="1000">
                <a:solidFill>
                  <a:schemeClr val="tx1"/>
                </a:solidFill>
                <a:latin typeface="Arial" charset="0"/>
                <a:ea typeface="ＭＳ Ｐゴシック" charset="-128"/>
              </a:defRPr>
            </a:lvl8pPr>
            <a:lvl9pPr marL="1828800" eaLnBrk="0" fontAlgn="base" hangingPunct="0">
              <a:spcBef>
                <a:spcPct val="0"/>
              </a:spcBef>
              <a:spcAft>
                <a:spcPct val="0"/>
              </a:spcAft>
              <a:defRPr sz="1000">
                <a:solidFill>
                  <a:schemeClr val="tx1"/>
                </a:solidFill>
                <a:latin typeface="Arial" charset="0"/>
                <a:ea typeface="ＭＳ Ｐゴシック" charset="-128"/>
              </a:defRPr>
            </a:lvl9pPr>
          </a:lstStyle>
          <a:p>
            <a:pPr>
              <a:spcBef>
                <a:spcPct val="50000"/>
              </a:spcBef>
            </a:pPr>
            <a:r>
              <a:rPr lang="en-US" sz="2000" b="1" dirty="0">
                <a:solidFill>
                  <a:srgbClr val="595959"/>
                </a:solidFill>
              </a:rPr>
              <a:t>Share of retail food costs by stage of production and distribution in the U.S., 1993-2021</a:t>
            </a:r>
            <a:endParaRPr lang="en-US" sz="1600" b="1" dirty="0">
              <a:solidFill>
                <a:srgbClr val="595959"/>
              </a:solidFill>
            </a:endParaRPr>
          </a:p>
        </p:txBody>
      </p:sp>
      <p:sp>
        <p:nvSpPr>
          <p:cNvPr id="11" name="TextBox 3">
            <a:extLst>
              <a:ext uri="{FF2B5EF4-FFF2-40B4-BE49-F238E27FC236}">
                <a16:creationId xmlns:a16="http://schemas.microsoft.com/office/drawing/2014/main" id="{06CE886D-8CF6-DAC8-EAA2-6344E4E46345}"/>
              </a:ext>
            </a:extLst>
          </p:cNvPr>
          <p:cNvSpPr txBox="1"/>
          <p:nvPr/>
        </p:nvSpPr>
        <p:spPr>
          <a:xfrm>
            <a:off x="1517165" y="5732285"/>
            <a:ext cx="10117138" cy="101412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dirty="0">
                <a:solidFill>
                  <a:schemeClr val="bg2">
                    <a:lumMod val="50000"/>
                  </a:schemeClr>
                </a:solidFill>
              </a:rPr>
              <a:t>Note:  Author’s calculations. Data shown are </a:t>
            </a:r>
            <a:r>
              <a:rPr lang="en-US" sz="1200" b="0" i="0" baseline="0" dirty="0">
                <a:solidFill>
                  <a:schemeClr val="bg1">
                    <a:lumMod val="50000"/>
                  </a:schemeClr>
                </a:solidFill>
                <a:effectLst/>
                <a:latin typeface="+mn-lt"/>
                <a:ea typeface="+mn-ea"/>
                <a:cs typeface="+mn-cs"/>
              </a:rPr>
              <a:t>from the </a:t>
            </a:r>
            <a:r>
              <a:rPr lang="en-US" sz="1200" b="0" i="0" dirty="0">
                <a:solidFill>
                  <a:schemeClr val="bg1">
                    <a:lumMod val="50000"/>
                  </a:schemeClr>
                </a:solidFill>
                <a:effectLst/>
                <a:latin typeface="+mn-lt"/>
                <a:ea typeface="+mn-ea"/>
                <a:cs typeface="+mn-cs"/>
              </a:rPr>
              <a:t>USDA</a:t>
            </a:r>
            <a:r>
              <a:rPr lang="en-US" sz="1200" b="0" i="0" baseline="0" dirty="0">
                <a:solidFill>
                  <a:schemeClr val="bg1">
                    <a:lumMod val="50000"/>
                  </a:schemeClr>
                </a:solidFill>
                <a:effectLst/>
                <a:latin typeface="+mn-lt"/>
                <a:ea typeface="+mn-ea"/>
                <a:cs typeface="+mn-cs"/>
              </a:rPr>
              <a:t> </a:t>
            </a:r>
            <a:r>
              <a:rPr lang="en-US" sz="1200" b="0" i="0" dirty="0">
                <a:solidFill>
                  <a:schemeClr val="bg1">
                    <a:lumMod val="50000"/>
                  </a:schemeClr>
                </a:solidFill>
                <a:effectLst/>
                <a:latin typeface="+mn-lt"/>
                <a:ea typeface="+mn-ea"/>
                <a:cs typeface="+mn-cs"/>
              </a:rPr>
              <a:t>Economic Research Service (2023),</a:t>
            </a:r>
            <a:r>
              <a:rPr lang="en-US" sz="1200" b="0" i="0" baseline="0" dirty="0">
                <a:solidFill>
                  <a:schemeClr val="bg1">
                    <a:lumMod val="50000"/>
                  </a:schemeClr>
                </a:solidFill>
                <a:effectLst/>
                <a:latin typeface="+mn-lt"/>
                <a:ea typeface="+mn-ea"/>
                <a:cs typeface="+mn-cs"/>
              </a:rPr>
              <a:t> </a:t>
            </a:r>
            <a:r>
              <a:rPr lang="en-US" sz="1200" b="0" i="1" dirty="0">
                <a:solidFill>
                  <a:schemeClr val="bg1">
                    <a:lumMod val="50000"/>
                  </a:schemeClr>
                </a:solidFill>
                <a:effectLst/>
                <a:latin typeface="+mn-lt"/>
                <a:ea typeface="+mn-ea"/>
                <a:cs typeface="+mn-cs"/>
              </a:rPr>
              <a:t>Food Dollar Series</a:t>
            </a:r>
            <a:r>
              <a:rPr lang="en-US" sz="1200" b="0" i="0" dirty="0">
                <a:solidFill>
                  <a:schemeClr val="bg1">
                    <a:lumMod val="50000"/>
                  </a:schemeClr>
                </a:solidFill>
                <a:effectLst/>
                <a:latin typeface="+mn-lt"/>
                <a:ea typeface="+mn-ea"/>
                <a:cs typeface="+mn-cs"/>
              </a:rPr>
              <a:t>. Last updated</a:t>
            </a:r>
            <a:r>
              <a:rPr lang="en-US" sz="1200" b="0" i="0" baseline="0" dirty="0">
                <a:solidFill>
                  <a:schemeClr val="bg1">
                    <a:lumMod val="50000"/>
                  </a:schemeClr>
                </a:solidFill>
                <a:effectLst/>
                <a:latin typeface="+mn-lt"/>
                <a:ea typeface="+mn-ea"/>
                <a:cs typeface="+mn-cs"/>
              </a:rPr>
              <a:t> Feb. 15, 2023, </a:t>
            </a:r>
            <a:br>
              <a:rPr lang="en-US" sz="1200" b="0" i="0" baseline="0" dirty="0">
                <a:solidFill>
                  <a:schemeClr val="bg1">
                    <a:lumMod val="50000"/>
                  </a:schemeClr>
                </a:solidFill>
                <a:effectLst/>
                <a:latin typeface="+mn-lt"/>
                <a:ea typeface="+mn-ea"/>
                <a:cs typeface="+mn-cs"/>
              </a:rPr>
            </a:br>
            <a:r>
              <a:rPr lang="en-US" sz="1200" b="0" i="0" baseline="0" dirty="0">
                <a:solidFill>
                  <a:schemeClr val="bg1">
                    <a:lumMod val="50000"/>
                  </a:schemeClr>
                </a:solidFill>
                <a:effectLst/>
                <a:latin typeface="+mn-lt"/>
                <a:ea typeface="+mn-ea"/>
                <a:cs typeface="+mn-cs"/>
              </a:rPr>
              <a:t>available at </a:t>
            </a:r>
            <a:r>
              <a:rPr lang="en-US" sz="1200" b="0" i="0" baseline="0" dirty="0">
                <a:solidFill>
                  <a:schemeClr val="bg2">
                    <a:lumMod val="50000"/>
                  </a:schemeClr>
                </a:solidFill>
                <a:effectLst/>
                <a:latin typeface="+mn-lt"/>
                <a:ea typeface="+mn-ea"/>
                <a:cs typeface="+mn-cs"/>
                <a:hlinkClick r:id="rId6">
                  <a:extLst>
                    <a:ext uri="{A12FA001-AC4F-418D-AE19-62706E023703}">
                      <ahyp:hlinkClr xmlns:ahyp="http://schemas.microsoft.com/office/drawing/2018/hyperlinkcolor" val="tx"/>
                    </a:ext>
                  </a:extLst>
                </a:hlinkClick>
              </a:rPr>
              <a:t>https://www.ers.usda.gov/data-products/food-dollar-series</a:t>
            </a:r>
            <a:r>
              <a:rPr lang="en-US" sz="1200" b="0" i="0" baseline="0" dirty="0">
                <a:solidFill>
                  <a:schemeClr val="bg2">
                    <a:lumMod val="50000"/>
                  </a:schemeClr>
                </a:solidFill>
                <a:effectLst/>
                <a:latin typeface="+mn-lt"/>
                <a:ea typeface="+mn-ea"/>
                <a:cs typeface="+mn-cs"/>
              </a:rPr>
              <a:t>.</a:t>
            </a:r>
            <a:r>
              <a:rPr lang="en-US" sz="1200" b="0" i="0" baseline="0" dirty="0">
                <a:solidFill>
                  <a:schemeClr val="bg1">
                    <a:lumMod val="50000"/>
                  </a:schemeClr>
                </a:solidFill>
                <a:effectLst/>
                <a:latin typeface="+mn-lt"/>
                <a:ea typeface="+mn-ea"/>
                <a:cs typeface="+mn-cs"/>
              </a:rPr>
              <a:t> Implied total spending on </a:t>
            </a:r>
            <a:r>
              <a:rPr lang="en-US" sz="1200" dirty="0">
                <a:solidFill>
                  <a:schemeClr val="bg1">
                    <a:lumMod val="50000"/>
                  </a:schemeClr>
                </a:solidFill>
              </a:rPr>
              <a:t>food advertising is roughly </a:t>
            </a:r>
            <a:r>
              <a:rPr lang="en-US" sz="1200" b="0" i="0" dirty="0">
                <a:solidFill>
                  <a:schemeClr val="bg1">
                    <a:lumMod val="50000"/>
                  </a:schemeClr>
                </a:solidFill>
                <a:effectLst/>
                <a:latin typeface="+mn-lt"/>
                <a:ea typeface="+mn-ea"/>
                <a:cs typeface="+mn-cs"/>
              </a:rPr>
              <a:t>$60 billion per year, </a:t>
            </a:r>
            <a:br>
              <a:rPr lang="en-US" sz="1200" b="0" i="0" dirty="0">
                <a:solidFill>
                  <a:schemeClr val="bg1">
                    <a:lumMod val="50000"/>
                  </a:schemeClr>
                </a:solidFill>
                <a:effectLst/>
                <a:latin typeface="+mn-lt"/>
                <a:ea typeface="+mn-ea"/>
                <a:cs typeface="+mn-cs"/>
              </a:rPr>
            </a:br>
            <a:r>
              <a:rPr lang="en-US" sz="1200" b="0" i="0" dirty="0">
                <a:solidFill>
                  <a:schemeClr val="bg1">
                    <a:lumMod val="50000"/>
                  </a:schemeClr>
                </a:solidFill>
                <a:effectLst/>
                <a:latin typeface="+mn-lt"/>
                <a:ea typeface="+mn-ea"/>
                <a:cs typeface="+mn-cs"/>
              </a:rPr>
              <a:t>more than the NIH and CDC budgets combined.  (Overall food spending is about $6,200 per person, about half our total health-care spending.) </a:t>
            </a:r>
            <a:br>
              <a:rPr lang="en-US" sz="1200" b="0" i="0" dirty="0">
                <a:solidFill>
                  <a:schemeClr val="bg1">
                    <a:lumMod val="50000"/>
                  </a:schemeClr>
                </a:solidFill>
                <a:effectLst/>
                <a:latin typeface="+mn-lt"/>
                <a:ea typeface="+mn-ea"/>
                <a:cs typeface="+mn-cs"/>
              </a:rPr>
            </a:br>
            <a:r>
              <a:rPr lang="en-US" sz="1200" b="0" i="0" dirty="0">
                <a:solidFill>
                  <a:schemeClr val="bg1">
                    <a:lumMod val="50000"/>
                  </a:schemeClr>
                </a:solidFill>
                <a:effectLst/>
                <a:latin typeface="+mn-lt"/>
                <a:ea typeface="+mn-ea"/>
                <a:cs typeface="+mn-cs"/>
              </a:rPr>
              <a:t>The FAO has piloted a g</a:t>
            </a:r>
            <a:r>
              <a:rPr lang="en-US" sz="1200" dirty="0">
                <a:solidFill>
                  <a:schemeClr val="bg1">
                    <a:lumMod val="50000"/>
                  </a:schemeClr>
                </a:solidFill>
              </a:rPr>
              <a:t>lobal version of these data based on Yi et al. (2021) “Post-farmgate food value chains make up most of consumer food expenditures globally” in </a:t>
            </a:r>
            <a:r>
              <a:rPr lang="en-US" sz="1200" i="1" dirty="0">
                <a:solidFill>
                  <a:schemeClr val="bg1">
                    <a:lumMod val="50000"/>
                  </a:schemeClr>
                </a:solidFill>
                <a:hlinkClick r:id="rId7"/>
              </a:rPr>
              <a:t>Nature Food</a:t>
            </a:r>
            <a:r>
              <a:rPr lang="en-US" sz="1200" i="1" dirty="0">
                <a:solidFill>
                  <a:schemeClr val="bg1">
                    <a:lumMod val="50000"/>
                  </a:schemeClr>
                </a:solidFill>
              </a:rPr>
              <a:t>, </a:t>
            </a:r>
            <a:r>
              <a:rPr lang="en-US" sz="1200" dirty="0">
                <a:solidFill>
                  <a:schemeClr val="bg1">
                    <a:lumMod val="50000"/>
                  </a:schemeClr>
                </a:solidFill>
              </a:rPr>
              <a:t>with downloadable data for a few countries available in FAOSTAT at </a:t>
            </a:r>
            <a:r>
              <a:rPr lang="en-US" sz="1200" dirty="0">
                <a:solidFill>
                  <a:schemeClr val="bg1">
                    <a:lumMod val="50000"/>
                  </a:schemeClr>
                </a:solidFill>
                <a:hlinkClick r:id="rId8"/>
              </a:rPr>
              <a:t>https://www.fao.org/faostat/en/#data/GFDI</a:t>
            </a:r>
            <a:r>
              <a:rPr lang="en-US" sz="1200" dirty="0">
                <a:solidFill>
                  <a:schemeClr val="bg1">
                    <a:lumMod val="50000"/>
                  </a:schemeClr>
                </a:solidFill>
              </a:rPr>
              <a:t>.</a:t>
            </a:r>
          </a:p>
          <a:p>
            <a:endParaRPr lang="en-US" sz="1200" dirty="0">
              <a:solidFill>
                <a:schemeClr val="bg1">
                  <a:lumMod val="50000"/>
                </a:schemeClr>
              </a:solidFill>
            </a:endParaRPr>
          </a:p>
        </p:txBody>
      </p:sp>
      <p:sp>
        <p:nvSpPr>
          <p:cNvPr id="34" name="Rectangle 33">
            <a:extLst>
              <a:ext uri="{FF2B5EF4-FFF2-40B4-BE49-F238E27FC236}">
                <a16:creationId xmlns:a16="http://schemas.microsoft.com/office/drawing/2014/main" id="{E4EFC9C8-409F-F64B-12AF-021E10502109}"/>
              </a:ext>
            </a:extLst>
          </p:cNvPr>
          <p:cNvSpPr/>
          <p:nvPr/>
        </p:nvSpPr>
        <p:spPr>
          <a:xfrm>
            <a:off x="1020699" y="776730"/>
            <a:ext cx="10549044" cy="450316"/>
          </a:xfrm>
          <a:prstGeom prst="rect">
            <a:avLst/>
          </a:prstGeom>
          <a:noFill/>
        </p:spPr>
        <p:txBody>
          <a:bodyPr wrap="square">
            <a:spAutoFit/>
          </a:bodyPr>
          <a:lstStyle/>
          <a:p>
            <a:pPr>
              <a:lnSpc>
                <a:spcPct val="80000"/>
              </a:lnSpc>
            </a:pPr>
            <a:r>
              <a:rPr lang="en-US" sz="2800" b="1" i="1" dirty="0">
                <a:solidFill>
                  <a:schemeClr val="accent2">
                    <a:lumMod val="50000"/>
                  </a:schemeClr>
                </a:solidFill>
                <a:cs typeface="Calibri Light" panose="020F0302020204030204" pitchFamily="34" charset="0"/>
              </a:rPr>
              <a:t>Farm produ</a:t>
            </a:r>
            <a:r>
              <a:rPr lang="en-US" sz="2800" b="1" i="1" dirty="0">
                <a:solidFill>
                  <a:srgbClr val="80350E"/>
                </a:solidFill>
                <a:cs typeface="Calibri Light" panose="020F0302020204030204" pitchFamily="34" charset="0"/>
              </a:rPr>
              <a:t>c</a:t>
            </a:r>
            <a:r>
              <a:rPr lang="en-US" sz="2800" b="1" i="1" dirty="0">
                <a:solidFill>
                  <a:schemeClr val="accent2">
                    <a:lumMod val="50000"/>
                  </a:schemeClr>
                </a:solidFill>
                <a:cs typeface="Calibri Light" panose="020F0302020204030204" pitchFamily="34" charset="0"/>
              </a:rPr>
              <a:t>e accounts for a small fraction of consumer prices</a:t>
            </a:r>
            <a:endParaRPr lang="en-US" sz="2800" b="1" i="1" dirty="0">
              <a:solidFill>
                <a:schemeClr val="accent2">
                  <a:lumMod val="50000"/>
                </a:schemeClr>
              </a:solidFill>
            </a:endParaRPr>
          </a:p>
        </p:txBody>
      </p:sp>
    </p:spTree>
    <p:extLst>
      <p:ext uri="{BB962C8B-B14F-4D97-AF65-F5344CB8AC3E}">
        <p14:creationId xmlns:p14="http://schemas.microsoft.com/office/powerpoint/2010/main" val="39630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A4F925-5571-4972-A9B1-1ABF2F2E0690}"/>
              </a:ext>
            </a:extLst>
          </p:cNvPr>
          <p:cNvPicPr>
            <a:picLocks noChangeAspect="1"/>
          </p:cNvPicPr>
          <p:nvPr/>
        </p:nvPicPr>
        <p:blipFill rotWithShape="1">
          <a:blip r:embed="rId3"/>
          <a:srcRect r="17794" b="48000"/>
          <a:stretch/>
        </p:blipFill>
        <p:spPr>
          <a:xfrm>
            <a:off x="6856040" y="4788425"/>
            <a:ext cx="2862887" cy="919352"/>
          </a:xfrm>
          <a:prstGeom prst="rect">
            <a:avLst/>
          </a:prstGeom>
        </p:spPr>
      </p:pic>
      <p:graphicFrame>
        <p:nvGraphicFramePr>
          <p:cNvPr id="20" name="Table 7">
            <a:extLst>
              <a:ext uri="{FF2B5EF4-FFF2-40B4-BE49-F238E27FC236}">
                <a16:creationId xmlns:a16="http://schemas.microsoft.com/office/drawing/2014/main" id="{E9649EC1-EE54-404D-98E1-70B95FCBC258}"/>
              </a:ext>
            </a:extLst>
          </p:cNvPr>
          <p:cNvGraphicFramePr>
            <a:graphicFrameLocks noGrp="1"/>
          </p:cNvGraphicFramePr>
          <p:nvPr/>
        </p:nvGraphicFramePr>
        <p:xfrm>
          <a:off x="1513359" y="2517361"/>
          <a:ext cx="5291776" cy="3792183"/>
        </p:xfrm>
        <a:graphic>
          <a:graphicData uri="http://schemas.openxmlformats.org/drawingml/2006/table">
            <a:tbl>
              <a:tblPr firstRow="1" bandRow="1"/>
              <a:tblGrid>
                <a:gridCol w="230609">
                  <a:extLst>
                    <a:ext uri="{9D8B030D-6E8A-4147-A177-3AD203B41FA5}">
                      <a16:colId xmlns:a16="http://schemas.microsoft.com/office/drawing/2014/main" val="3451523479"/>
                    </a:ext>
                  </a:extLst>
                </a:gridCol>
                <a:gridCol w="691022">
                  <a:extLst>
                    <a:ext uri="{9D8B030D-6E8A-4147-A177-3AD203B41FA5}">
                      <a16:colId xmlns:a16="http://schemas.microsoft.com/office/drawing/2014/main" val="3341402626"/>
                    </a:ext>
                  </a:extLst>
                </a:gridCol>
                <a:gridCol w="2500551">
                  <a:extLst>
                    <a:ext uri="{9D8B030D-6E8A-4147-A177-3AD203B41FA5}">
                      <a16:colId xmlns:a16="http://schemas.microsoft.com/office/drawing/2014/main" val="969415121"/>
                    </a:ext>
                  </a:extLst>
                </a:gridCol>
                <a:gridCol w="769934">
                  <a:extLst>
                    <a:ext uri="{9D8B030D-6E8A-4147-A177-3AD203B41FA5}">
                      <a16:colId xmlns:a16="http://schemas.microsoft.com/office/drawing/2014/main" val="621337366"/>
                    </a:ext>
                  </a:extLst>
                </a:gridCol>
                <a:gridCol w="1099660">
                  <a:extLst>
                    <a:ext uri="{9D8B030D-6E8A-4147-A177-3AD203B41FA5}">
                      <a16:colId xmlns:a16="http://schemas.microsoft.com/office/drawing/2014/main" val="3874017299"/>
                    </a:ext>
                  </a:extLst>
                </a:gridCol>
              </a:tblGrid>
              <a:tr h="381704">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335388"/>
                  </a:ext>
                </a:extLst>
              </a:tr>
              <a:tr h="2742496">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nSpc>
                          <a:spcPct val="90000"/>
                        </a:lnSpc>
                      </a:pPr>
                      <a:r>
                        <a:rPr lang="en-US" sz="1800" dirty="0">
                          <a:solidFill>
                            <a:schemeClr val="tx1"/>
                          </a:solidFill>
                        </a:rPr>
                        <a:t>Food preferences, convenience and other goals</a:t>
                      </a:r>
                    </a:p>
                    <a:p>
                      <a:r>
                        <a:rPr lang="en-US" sz="1800" dirty="0">
                          <a:solidFill>
                            <a:schemeClr val="tx1"/>
                          </a:solidFill>
                        </a:rPr>
                        <a:t>(including </a:t>
                      </a:r>
                    </a:p>
                    <a:p>
                      <a:r>
                        <a:rPr lang="en-US" sz="1800" dirty="0">
                          <a:solidFill>
                            <a:schemeClr val="tx1"/>
                          </a:solidFill>
                        </a:rPr>
                        <a:t>food security,</a:t>
                      </a:r>
                    </a:p>
                    <a:p>
                      <a:r>
                        <a:rPr lang="en-US" sz="1800" dirty="0">
                          <a:solidFill>
                            <a:schemeClr val="tx1"/>
                          </a:solidFill>
                        </a:rPr>
                        <a:t>diet diversity,</a:t>
                      </a:r>
                    </a:p>
                    <a:p>
                      <a:r>
                        <a:rPr lang="en-US" sz="1800" dirty="0">
                          <a:solidFill>
                            <a:schemeClr val="tx1"/>
                          </a:solidFill>
                        </a:rPr>
                        <a:t>sustainability, </a:t>
                      </a:r>
                    </a:p>
                    <a:p>
                      <a:r>
                        <a:rPr lang="en-US" sz="1800" dirty="0">
                          <a:solidFill>
                            <a:schemeClr val="tx1"/>
                          </a:solidFill>
                        </a:rPr>
                        <a:t>equity and inclusion)</a:t>
                      </a:r>
                    </a:p>
                  </a:txBody>
                  <a:tcP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274585637"/>
                  </a:ext>
                </a:extLst>
              </a:tr>
              <a:tr h="667983">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4">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dirty="0"/>
                        <a:t>Caloric adequacy</a:t>
                      </a:r>
                    </a:p>
                    <a:p>
                      <a:r>
                        <a:rPr lang="en-US" sz="1800" dirty="0"/>
                        <a:t>(short-term subsistence)</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0428822"/>
                  </a:ext>
                </a:extLst>
              </a:tr>
            </a:tbl>
          </a:graphicData>
        </a:graphic>
      </p:graphicFrame>
      <p:sp>
        <p:nvSpPr>
          <p:cNvPr id="14" name="Title 1">
            <a:extLst>
              <a:ext uri="{FF2B5EF4-FFF2-40B4-BE49-F238E27FC236}">
                <a16:creationId xmlns:a16="http://schemas.microsoft.com/office/drawing/2014/main" id="{9A70DD05-1ED8-4225-949B-F9FE96099B30}"/>
              </a:ext>
            </a:extLst>
          </p:cNvPr>
          <p:cNvSpPr txBox="1">
            <a:spLocks/>
          </p:cNvSpPr>
          <p:nvPr/>
        </p:nvSpPr>
        <p:spPr>
          <a:xfrm>
            <a:off x="5916925" y="1839257"/>
            <a:ext cx="5996008" cy="114545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446">
              <a:defRPr/>
            </a:pPr>
            <a:endParaRPr lang="en-US" sz="2200" i="1" dirty="0">
              <a:solidFill>
                <a:sysClr val="windowText" lastClr="000000"/>
              </a:solidFill>
              <a:latin typeface="Calibri Light" panose="020F0302020204030204"/>
            </a:endParaRPr>
          </a:p>
        </p:txBody>
      </p:sp>
      <p:graphicFrame>
        <p:nvGraphicFramePr>
          <p:cNvPr id="30" name="Table 7">
            <a:extLst>
              <a:ext uri="{FF2B5EF4-FFF2-40B4-BE49-F238E27FC236}">
                <a16:creationId xmlns:a16="http://schemas.microsoft.com/office/drawing/2014/main" id="{72F88F73-4461-4966-8697-589D058FA04B}"/>
              </a:ext>
            </a:extLst>
          </p:cNvPr>
          <p:cNvGraphicFramePr>
            <a:graphicFrameLocks noGrp="1"/>
          </p:cNvGraphicFramePr>
          <p:nvPr/>
        </p:nvGraphicFramePr>
        <p:xfrm>
          <a:off x="782772" y="3224324"/>
          <a:ext cx="6039680" cy="3205593"/>
        </p:xfrm>
        <a:graphic>
          <a:graphicData uri="http://schemas.openxmlformats.org/drawingml/2006/table">
            <a:tbl>
              <a:tblPr firstRow="1" bandRow="1"/>
              <a:tblGrid>
                <a:gridCol w="984472">
                  <a:extLst>
                    <a:ext uri="{9D8B030D-6E8A-4147-A177-3AD203B41FA5}">
                      <a16:colId xmlns:a16="http://schemas.microsoft.com/office/drawing/2014/main" val="3451523479"/>
                    </a:ext>
                  </a:extLst>
                </a:gridCol>
                <a:gridCol w="1108003">
                  <a:extLst>
                    <a:ext uri="{9D8B030D-6E8A-4147-A177-3AD203B41FA5}">
                      <a16:colId xmlns:a16="http://schemas.microsoft.com/office/drawing/2014/main" val="3341402626"/>
                    </a:ext>
                  </a:extLst>
                </a:gridCol>
                <a:gridCol w="1197292">
                  <a:extLst>
                    <a:ext uri="{9D8B030D-6E8A-4147-A177-3AD203B41FA5}">
                      <a16:colId xmlns:a16="http://schemas.microsoft.com/office/drawing/2014/main" val="969415121"/>
                    </a:ext>
                  </a:extLst>
                </a:gridCol>
                <a:gridCol w="1503371">
                  <a:extLst>
                    <a:ext uri="{9D8B030D-6E8A-4147-A177-3AD203B41FA5}">
                      <a16:colId xmlns:a16="http://schemas.microsoft.com/office/drawing/2014/main" val="621337366"/>
                    </a:ext>
                  </a:extLst>
                </a:gridCol>
                <a:gridCol w="1246542">
                  <a:extLst>
                    <a:ext uri="{9D8B030D-6E8A-4147-A177-3AD203B41FA5}">
                      <a16:colId xmlns:a16="http://schemas.microsoft.com/office/drawing/2014/main" val="3874017299"/>
                    </a:ext>
                  </a:extLst>
                </a:gridCol>
              </a:tblGrid>
              <a:tr h="506626">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335388"/>
                  </a:ext>
                </a:extLst>
              </a:tr>
              <a:tr h="944417">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b="1" dirty="0">
                          <a:solidFill>
                            <a:schemeClr val="tx1"/>
                          </a:solidFill>
                        </a:rPr>
                        <a:t>Healthy diets</a:t>
                      </a:r>
                    </a:p>
                    <a:p>
                      <a:pPr>
                        <a:lnSpc>
                          <a:spcPct val="70000"/>
                        </a:lnSpc>
                      </a:pPr>
                      <a:r>
                        <a:rPr lang="en-US" sz="1800" dirty="0">
                          <a:solidFill>
                            <a:schemeClr val="tx1"/>
                          </a:solidFill>
                        </a:rPr>
                        <a:t>Meets national dietary guidelines by food group</a:t>
                      </a:r>
                    </a:p>
                  </a:txBody>
                  <a:tcP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70AD47">
                        <a:lumMod val="60000"/>
                        <a:lumOff val="40000"/>
                      </a:srgbClr>
                    </a:solid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274585637"/>
                  </a:ext>
                </a:extLst>
              </a:tr>
              <a:tr h="944417">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nSpc>
                          <a:spcPct val="90000"/>
                        </a:lnSpc>
                      </a:pPr>
                      <a:r>
                        <a:rPr lang="en-US" sz="1800" b="1" dirty="0"/>
                        <a:t>Nutrient adequacy</a:t>
                      </a:r>
                    </a:p>
                    <a:p>
                      <a:pPr>
                        <a:lnSpc>
                          <a:spcPct val="70000"/>
                        </a:lnSpc>
                      </a:pPr>
                      <a:r>
                        <a:rPr lang="en-US" sz="1800" dirty="0"/>
                        <a:t>Avoids deficiency or excess of essential macro- and micronutrients</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774933356"/>
                  </a:ext>
                </a:extLst>
              </a:tr>
              <a:tr h="661092">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4">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b="1" dirty="0"/>
                        <a:t>Daily energy</a:t>
                      </a:r>
                    </a:p>
                    <a:p>
                      <a:pPr>
                        <a:lnSpc>
                          <a:spcPct val="80000"/>
                        </a:lnSpc>
                      </a:pPr>
                      <a:r>
                        <a:rPr lang="en-US" sz="1800" dirty="0"/>
                        <a:t>Meets only calorie needs, for short-term survival and physical work</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0428822"/>
                  </a:ext>
                </a:extLst>
              </a:tr>
            </a:tbl>
          </a:graphicData>
        </a:graphic>
      </p:graphicFrame>
      <p:pic>
        <p:nvPicPr>
          <p:cNvPr id="16" name="Picture 15" descr="A picture containing tripod&#10;&#10;Description automatically generated">
            <a:extLst>
              <a:ext uri="{FF2B5EF4-FFF2-40B4-BE49-F238E27FC236}">
                <a16:creationId xmlns:a16="http://schemas.microsoft.com/office/drawing/2014/main" id="{9A632DF6-B46D-4487-9CC6-087A8EE8C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70" y="4234773"/>
            <a:ext cx="1874659" cy="1874659"/>
          </a:xfrm>
          <a:prstGeom prst="rect">
            <a:avLst/>
          </a:prstGeom>
        </p:spPr>
      </p:pic>
      <p:sp>
        <p:nvSpPr>
          <p:cNvPr id="33" name="Text Box 4">
            <a:extLst>
              <a:ext uri="{FF2B5EF4-FFF2-40B4-BE49-F238E27FC236}">
                <a16:creationId xmlns:a16="http://schemas.microsoft.com/office/drawing/2014/main" id="{20788B5E-2C66-4C36-B215-1CD648C68D5D}"/>
              </a:ext>
            </a:extLst>
          </p:cNvPr>
          <p:cNvSpPr txBox="1">
            <a:spLocks noChangeArrowheads="1"/>
          </p:cNvSpPr>
          <p:nvPr/>
        </p:nvSpPr>
        <p:spPr bwMode="auto">
          <a:xfrm>
            <a:off x="113077" y="6509657"/>
            <a:ext cx="6705600" cy="26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80000"/>
              </a:lnSpc>
            </a:pPr>
            <a:r>
              <a:rPr lang="en-US" altLang="en-US" sz="1400" dirty="0">
                <a:solidFill>
                  <a:schemeClr val="accent1">
                    <a:lumMod val="50000"/>
                  </a:schemeClr>
                </a:solidFill>
              </a:rPr>
              <a:t>Source: Food Prices for Nutrition (2023). </a:t>
            </a:r>
            <a:r>
              <a:rPr lang="en-US" altLang="en-US" sz="1400" dirty="0">
                <a:solidFill>
                  <a:schemeClr val="bg1">
                    <a:lumMod val="50000"/>
                  </a:schemeClr>
                </a:solidFill>
                <a:hlinkClick r:id="rId5"/>
              </a:rPr>
              <a:t>https://sites.tufts.edu/foodpricesfornutrition</a:t>
            </a:r>
            <a:endParaRPr lang="en-US" altLang="en-US" sz="1400" dirty="0">
              <a:solidFill>
                <a:schemeClr val="bg1">
                  <a:lumMod val="50000"/>
                </a:schemeClr>
              </a:solidFill>
            </a:endParaRPr>
          </a:p>
        </p:txBody>
      </p:sp>
      <p:pic>
        <p:nvPicPr>
          <p:cNvPr id="3" name="Picture 2">
            <a:extLst>
              <a:ext uri="{FF2B5EF4-FFF2-40B4-BE49-F238E27FC236}">
                <a16:creationId xmlns:a16="http://schemas.microsoft.com/office/drawing/2014/main" id="{666175E3-DA08-4D6F-94D8-9BC78633C260}"/>
              </a:ext>
            </a:extLst>
          </p:cNvPr>
          <p:cNvPicPr>
            <a:picLocks noChangeAspect="1"/>
          </p:cNvPicPr>
          <p:nvPr/>
        </p:nvPicPr>
        <p:blipFill rotWithShape="1">
          <a:blip r:embed="rId6"/>
          <a:srcRect b="10004"/>
          <a:stretch/>
        </p:blipFill>
        <p:spPr>
          <a:xfrm>
            <a:off x="7039514" y="3603224"/>
            <a:ext cx="2679413" cy="982409"/>
          </a:xfrm>
          <a:prstGeom prst="rect">
            <a:avLst/>
          </a:prstGeom>
        </p:spPr>
      </p:pic>
      <p:grpSp>
        <p:nvGrpSpPr>
          <p:cNvPr id="12" name="Group 11">
            <a:extLst>
              <a:ext uri="{FF2B5EF4-FFF2-40B4-BE49-F238E27FC236}">
                <a16:creationId xmlns:a16="http://schemas.microsoft.com/office/drawing/2014/main" id="{8352C4CB-C933-4CCF-8C9D-411AAB9DB1EF}"/>
              </a:ext>
            </a:extLst>
          </p:cNvPr>
          <p:cNvGrpSpPr/>
          <p:nvPr/>
        </p:nvGrpSpPr>
        <p:grpSpPr>
          <a:xfrm>
            <a:off x="7130374" y="5899325"/>
            <a:ext cx="3373194" cy="801408"/>
            <a:chOff x="7208087" y="5649615"/>
            <a:chExt cx="4450211" cy="1077805"/>
          </a:xfrm>
        </p:grpSpPr>
        <p:pic>
          <p:nvPicPr>
            <p:cNvPr id="9" name="Picture 8">
              <a:extLst>
                <a:ext uri="{FF2B5EF4-FFF2-40B4-BE49-F238E27FC236}">
                  <a16:creationId xmlns:a16="http://schemas.microsoft.com/office/drawing/2014/main" id="{90034821-2385-4863-A99E-623BBA927BE0}"/>
                </a:ext>
              </a:extLst>
            </p:cNvPr>
            <p:cNvPicPr>
              <a:picLocks noChangeAspect="1"/>
            </p:cNvPicPr>
            <p:nvPr/>
          </p:nvPicPr>
          <p:blipFill rotWithShape="1">
            <a:blip r:embed="rId7"/>
            <a:srcRect t="-1" b="9102"/>
            <a:stretch/>
          </p:blipFill>
          <p:spPr>
            <a:xfrm>
              <a:off x="7208087" y="6043966"/>
              <a:ext cx="4450211" cy="683454"/>
            </a:xfrm>
            <a:prstGeom prst="rect">
              <a:avLst/>
            </a:prstGeom>
          </p:spPr>
        </p:pic>
        <p:pic>
          <p:nvPicPr>
            <p:cNvPr id="10" name="Picture 9">
              <a:extLst>
                <a:ext uri="{FF2B5EF4-FFF2-40B4-BE49-F238E27FC236}">
                  <a16:creationId xmlns:a16="http://schemas.microsoft.com/office/drawing/2014/main" id="{FEC5C48E-03E2-441D-AFF9-9EBB2FADA401}"/>
                </a:ext>
              </a:extLst>
            </p:cNvPr>
            <p:cNvPicPr>
              <a:picLocks noChangeAspect="1"/>
            </p:cNvPicPr>
            <p:nvPr/>
          </p:nvPicPr>
          <p:blipFill rotWithShape="1">
            <a:blip r:embed="rId8"/>
            <a:srcRect l="2448" t="2712" r="50000" b="86500"/>
            <a:stretch/>
          </p:blipFill>
          <p:spPr>
            <a:xfrm>
              <a:off x="7208087" y="5649615"/>
              <a:ext cx="1445599" cy="440362"/>
            </a:xfrm>
            <a:prstGeom prst="rect">
              <a:avLst/>
            </a:prstGeom>
          </p:spPr>
        </p:pic>
      </p:grpSp>
      <p:sp>
        <p:nvSpPr>
          <p:cNvPr id="26" name="TextBox 25">
            <a:extLst>
              <a:ext uri="{FF2B5EF4-FFF2-40B4-BE49-F238E27FC236}">
                <a16:creationId xmlns:a16="http://schemas.microsoft.com/office/drawing/2014/main" id="{61F41BBA-A78F-4A03-A0EF-49BA86DFBB45}"/>
              </a:ext>
            </a:extLst>
          </p:cNvPr>
          <p:cNvSpPr txBox="1"/>
          <p:nvPr/>
        </p:nvSpPr>
        <p:spPr>
          <a:xfrm>
            <a:off x="275109" y="1592628"/>
            <a:ext cx="5641816" cy="594265"/>
          </a:xfrm>
          <a:prstGeom prst="rect">
            <a:avLst/>
          </a:prstGeom>
          <a:noFill/>
        </p:spPr>
        <p:txBody>
          <a:bodyPr wrap="square">
            <a:spAutoFit/>
          </a:bodyPr>
          <a:lstStyle/>
          <a:p>
            <a:pPr>
              <a:lnSpc>
                <a:spcPct val="80000"/>
              </a:lnSpc>
            </a:pPr>
            <a:r>
              <a:rPr lang="en-US" sz="2000" b="1" i="1" kern="0" dirty="0">
                <a:solidFill>
                  <a:srgbClr val="C00000"/>
                </a:solidFill>
              </a:rPr>
              <a:t>Actual choices are not low-cost healthy items, </a:t>
            </a:r>
            <a:br>
              <a:rPr lang="en-US" sz="2000" b="1" i="1" kern="0" dirty="0">
                <a:solidFill>
                  <a:srgbClr val="C00000"/>
                </a:solidFill>
              </a:rPr>
            </a:br>
            <a:r>
              <a:rPr lang="en-US" sz="2000" b="1" i="1" kern="0" dirty="0">
                <a:solidFill>
                  <a:srgbClr val="C00000"/>
                </a:solidFill>
              </a:rPr>
              <a:t>due to other factors driving food choice</a:t>
            </a:r>
            <a:endParaRPr lang="en-US" sz="2000" b="1" dirty="0">
              <a:solidFill>
                <a:srgbClr val="C00000"/>
              </a:solidFill>
            </a:endParaRPr>
          </a:p>
        </p:txBody>
      </p:sp>
      <p:sp>
        <p:nvSpPr>
          <p:cNvPr id="2" name="TextBox 1">
            <a:extLst>
              <a:ext uri="{FF2B5EF4-FFF2-40B4-BE49-F238E27FC236}">
                <a16:creationId xmlns:a16="http://schemas.microsoft.com/office/drawing/2014/main" id="{9FBAF047-5562-C05E-7237-C16FCC11546B}"/>
              </a:ext>
            </a:extLst>
          </p:cNvPr>
          <p:cNvSpPr txBox="1"/>
          <p:nvPr/>
        </p:nvSpPr>
        <p:spPr>
          <a:xfrm>
            <a:off x="248982" y="2342639"/>
            <a:ext cx="6663074" cy="493918"/>
          </a:xfrm>
          <a:prstGeom prst="rect">
            <a:avLst/>
          </a:prstGeom>
          <a:noFill/>
        </p:spPr>
        <p:txBody>
          <a:bodyPr wrap="square">
            <a:spAutoFit/>
          </a:bodyPr>
          <a:lstStyle/>
          <a:p>
            <a:pPr>
              <a:lnSpc>
                <a:spcPct val="80000"/>
              </a:lnSpc>
            </a:pPr>
            <a:r>
              <a:rPr lang="en-US" sz="1600" i="1" kern="0" dirty="0">
                <a:solidFill>
                  <a:srgbClr val="10180A"/>
                </a:solidFill>
              </a:rPr>
              <a:t>Since SOFI 2022, our standard for the Cost of a Healthy Diet (CoHD) </a:t>
            </a:r>
            <a:br>
              <a:rPr lang="en-US" sz="1600" i="1" kern="0" dirty="0">
                <a:solidFill>
                  <a:srgbClr val="10180A"/>
                </a:solidFill>
              </a:rPr>
            </a:br>
            <a:r>
              <a:rPr lang="en-US" sz="1600" i="1" kern="0" dirty="0">
                <a:solidFill>
                  <a:srgbClr val="10180A"/>
                </a:solidFill>
              </a:rPr>
              <a:t>is a “</a:t>
            </a:r>
            <a:r>
              <a:rPr lang="en-US" sz="1600" b="1" i="1" kern="0" dirty="0">
                <a:solidFill>
                  <a:srgbClr val="10180A"/>
                </a:solidFill>
              </a:rPr>
              <a:t>Healthy Diet Basket”</a:t>
            </a:r>
            <a:r>
              <a:rPr lang="en-US" sz="1600" i="1" kern="0" dirty="0">
                <a:solidFill>
                  <a:srgbClr val="10180A"/>
                </a:solidFill>
              </a:rPr>
              <a:t> of the 11 least-cost items from 6 food groups</a:t>
            </a:r>
            <a:endParaRPr lang="en-US" sz="1600" dirty="0">
              <a:solidFill>
                <a:srgbClr val="10180A"/>
              </a:solidFill>
            </a:endParaRPr>
          </a:p>
        </p:txBody>
      </p:sp>
      <p:sp>
        <p:nvSpPr>
          <p:cNvPr id="13" name="TextBox 12">
            <a:extLst>
              <a:ext uri="{FF2B5EF4-FFF2-40B4-BE49-F238E27FC236}">
                <a16:creationId xmlns:a16="http://schemas.microsoft.com/office/drawing/2014/main" id="{FE78AF47-B6A0-F10B-28F1-EB0B318A0474}"/>
              </a:ext>
            </a:extLst>
          </p:cNvPr>
          <p:cNvSpPr txBox="1"/>
          <p:nvPr/>
        </p:nvSpPr>
        <p:spPr>
          <a:xfrm>
            <a:off x="706215" y="3699294"/>
            <a:ext cx="3412293" cy="493918"/>
          </a:xfrm>
          <a:prstGeom prst="rect">
            <a:avLst/>
          </a:prstGeom>
          <a:noFill/>
        </p:spPr>
        <p:txBody>
          <a:bodyPr wrap="square">
            <a:spAutoFit/>
          </a:bodyPr>
          <a:lstStyle/>
          <a:p>
            <a:pPr>
              <a:lnSpc>
                <a:spcPct val="80000"/>
              </a:lnSpc>
            </a:pPr>
            <a:r>
              <a:rPr lang="en-US" sz="1600" i="1" kern="0" dirty="0">
                <a:solidFill>
                  <a:schemeClr val="accent6">
                    <a:lumMod val="50000"/>
                  </a:schemeClr>
                </a:solidFill>
              </a:rPr>
              <a:t>Our 2018 journal article introduced a Cost of Diet Diversity (</a:t>
            </a:r>
            <a:r>
              <a:rPr lang="en-US" sz="1600" i="1" kern="0" dirty="0" err="1">
                <a:solidFill>
                  <a:schemeClr val="accent6">
                    <a:lumMod val="50000"/>
                  </a:schemeClr>
                </a:solidFill>
              </a:rPr>
              <a:t>CoDD</a:t>
            </a:r>
            <a:r>
              <a:rPr lang="en-US" sz="1600" i="1" kern="0" dirty="0">
                <a:solidFill>
                  <a:schemeClr val="accent6">
                    <a:lumMod val="50000"/>
                  </a:schemeClr>
                </a:solidFill>
              </a:rPr>
              <a:t>) metric</a:t>
            </a:r>
            <a:endParaRPr lang="en-US" sz="1600" dirty="0">
              <a:solidFill>
                <a:schemeClr val="accent6">
                  <a:lumMod val="50000"/>
                </a:schemeClr>
              </a:solidFill>
            </a:endParaRPr>
          </a:p>
        </p:txBody>
      </p:sp>
      <p:sp>
        <p:nvSpPr>
          <p:cNvPr id="19" name="TextBox 18">
            <a:extLst>
              <a:ext uri="{FF2B5EF4-FFF2-40B4-BE49-F238E27FC236}">
                <a16:creationId xmlns:a16="http://schemas.microsoft.com/office/drawing/2014/main" id="{D40A0285-1F54-73F9-F350-6ABC477766BD}"/>
              </a:ext>
            </a:extLst>
          </p:cNvPr>
          <p:cNvSpPr txBox="1"/>
          <p:nvPr/>
        </p:nvSpPr>
        <p:spPr>
          <a:xfrm>
            <a:off x="267145" y="3059037"/>
            <a:ext cx="4456576" cy="493918"/>
          </a:xfrm>
          <a:prstGeom prst="rect">
            <a:avLst/>
          </a:prstGeom>
          <a:noFill/>
        </p:spPr>
        <p:txBody>
          <a:bodyPr wrap="square">
            <a:spAutoFit/>
          </a:bodyPr>
          <a:lstStyle/>
          <a:p>
            <a:pPr>
              <a:lnSpc>
                <a:spcPct val="80000"/>
              </a:lnSpc>
            </a:pPr>
            <a:r>
              <a:rPr lang="en-US" sz="1600" i="1" kern="0" dirty="0">
                <a:solidFill>
                  <a:srgbClr val="233616"/>
                </a:solidFill>
              </a:rPr>
              <a:t>For SOFI 2020, we used 10 national guidelines for the Cost of Recommended Diets (CoRD)</a:t>
            </a:r>
            <a:endParaRPr lang="en-US" sz="1600" dirty="0">
              <a:solidFill>
                <a:srgbClr val="233616"/>
              </a:solidFill>
            </a:endParaRPr>
          </a:p>
        </p:txBody>
      </p:sp>
      <p:pic>
        <p:nvPicPr>
          <p:cNvPr id="23" name="Picture 22">
            <a:extLst>
              <a:ext uri="{FF2B5EF4-FFF2-40B4-BE49-F238E27FC236}">
                <a16:creationId xmlns:a16="http://schemas.microsoft.com/office/drawing/2014/main" id="{492057B1-0B16-4E48-AB8D-699F25D06ACD}"/>
              </a:ext>
            </a:extLst>
          </p:cNvPr>
          <p:cNvPicPr>
            <a:picLocks noChangeAspect="1"/>
          </p:cNvPicPr>
          <p:nvPr/>
        </p:nvPicPr>
        <p:blipFill>
          <a:blip r:embed="rId9"/>
          <a:stretch>
            <a:fillRect/>
          </a:stretch>
        </p:blipFill>
        <p:spPr>
          <a:xfrm>
            <a:off x="9831806" y="4466917"/>
            <a:ext cx="2081127" cy="1432407"/>
          </a:xfrm>
          <a:prstGeom prst="rect">
            <a:avLst/>
          </a:prstGeom>
        </p:spPr>
      </p:pic>
      <p:pic>
        <p:nvPicPr>
          <p:cNvPr id="27" name="Picture 26">
            <a:extLst>
              <a:ext uri="{FF2B5EF4-FFF2-40B4-BE49-F238E27FC236}">
                <a16:creationId xmlns:a16="http://schemas.microsoft.com/office/drawing/2014/main" id="{09ACEF9C-7EC7-4E32-BF27-A40A18D3DA46}"/>
              </a:ext>
            </a:extLst>
          </p:cNvPr>
          <p:cNvPicPr>
            <a:picLocks noChangeAspect="1"/>
          </p:cNvPicPr>
          <p:nvPr/>
        </p:nvPicPr>
        <p:blipFill>
          <a:blip r:embed="rId10"/>
          <a:stretch>
            <a:fillRect/>
          </a:stretch>
        </p:blipFill>
        <p:spPr>
          <a:xfrm>
            <a:off x="9789902" y="2997230"/>
            <a:ext cx="2402098" cy="1211988"/>
          </a:xfrm>
          <a:prstGeom prst="rect">
            <a:avLst/>
          </a:prstGeom>
        </p:spPr>
      </p:pic>
      <p:sp>
        <p:nvSpPr>
          <p:cNvPr id="35" name="TextBox 34">
            <a:extLst>
              <a:ext uri="{FF2B5EF4-FFF2-40B4-BE49-F238E27FC236}">
                <a16:creationId xmlns:a16="http://schemas.microsoft.com/office/drawing/2014/main" id="{4E7350BD-16C2-7915-1086-751D50222134}"/>
              </a:ext>
            </a:extLst>
          </p:cNvPr>
          <p:cNvSpPr txBox="1"/>
          <p:nvPr/>
        </p:nvSpPr>
        <p:spPr>
          <a:xfrm>
            <a:off x="1099925" y="4160070"/>
            <a:ext cx="2791017" cy="493918"/>
          </a:xfrm>
          <a:prstGeom prst="rect">
            <a:avLst/>
          </a:prstGeom>
          <a:noFill/>
        </p:spPr>
        <p:txBody>
          <a:bodyPr wrap="square">
            <a:spAutoFit/>
          </a:bodyPr>
          <a:lstStyle/>
          <a:p>
            <a:pPr>
              <a:lnSpc>
                <a:spcPct val="80000"/>
              </a:lnSpc>
            </a:pPr>
            <a:r>
              <a:rPr lang="en-US" sz="1600" i="1" kern="0" dirty="0">
                <a:solidFill>
                  <a:schemeClr val="accent6">
                    <a:lumMod val="50000"/>
                  </a:schemeClr>
                </a:solidFill>
              </a:rPr>
              <a:t>and many other studies analyze the cost of nutrients</a:t>
            </a:r>
            <a:endParaRPr lang="en-US" sz="1600" dirty="0">
              <a:solidFill>
                <a:schemeClr val="accent6">
                  <a:lumMod val="50000"/>
                </a:schemeClr>
              </a:solidFill>
            </a:endParaRPr>
          </a:p>
        </p:txBody>
      </p:sp>
      <p:sp>
        <p:nvSpPr>
          <p:cNvPr id="25" name="Title 1">
            <a:extLst>
              <a:ext uri="{FF2B5EF4-FFF2-40B4-BE49-F238E27FC236}">
                <a16:creationId xmlns:a16="http://schemas.microsoft.com/office/drawing/2014/main" id="{2D056A66-65C4-442D-AB5D-177685405CCE}"/>
              </a:ext>
            </a:extLst>
          </p:cNvPr>
          <p:cNvSpPr txBox="1">
            <a:spLocks/>
          </p:cNvSpPr>
          <p:nvPr/>
        </p:nvSpPr>
        <p:spPr>
          <a:xfrm>
            <a:off x="141760" y="808605"/>
            <a:ext cx="11908479" cy="853409"/>
          </a:xfrm>
          <a:prstGeom prst="rect">
            <a:avLst/>
          </a:prstGeom>
          <a:no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70000"/>
              </a:lnSpc>
            </a:pPr>
            <a:r>
              <a:rPr lang="en-US" sz="2400" dirty="0">
                <a:latin typeface="+mn-lt"/>
              </a:rPr>
              <a:t>We find a ladder of diet costs, based on the least expensive </a:t>
            </a:r>
            <a:br>
              <a:rPr lang="en-US" sz="2400" dirty="0">
                <a:latin typeface="+mn-lt"/>
              </a:rPr>
            </a:br>
            <a:r>
              <a:rPr lang="en-US" sz="2400" dirty="0">
                <a:latin typeface="+mn-lt"/>
              </a:rPr>
              <a:t>locally available items in each country</a:t>
            </a:r>
            <a:endParaRPr lang="en-US" sz="1800" dirty="0">
              <a:latin typeface="+mn-lt"/>
            </a:endParaRPr>
          </a:p>
        </p:txBody>
      </p:sp>
      <p:sp>
        <p:nvSpPr>
          <p:cNvPr id="4" name="Title 4">
            <a:extLst>
              <a:ext uri="{FF2B5EF4-FFF2-40B4-BE49-F238E27FC236}">
                <a16:creationId xmlns:a16="http://schemas.microsoft.com/office/drawing/2014/main" id="{773CE315-7280-DF07-8794-6F984AF7F923}"/>
              </a:ext>
            </a:extLst>
          </p:cNvPr>
          <p:cNvSpPr txBox="1">
            <a:spLocks/>
          </p:cNvSpPr>
          <p:nvPr/>
        </p:nvSpPr>
        <p:spPr>
          <a:xfrm>
            <a:off x="113077" y="220719"/>
            <a:ext cx="12128292" cy="518159"/>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We use retail prices to track diet costs and affordability</a:t>
            </a:r>
          </a:p>
        </p:txBody>
      </p:sp>
      <p:sp>
        <p:nvSpPr>
          <p:cNvPr id="44" name="TextBox 43">
            <a:extLst>
              <a:ext uri="{FF2B5EF4-FFF2-40B4-BE49-F238E27FC236}">
                <a16:creationId xmlns:a16="http://schemas.microsoft.com/office/drawing/2014/main" id="{1382F59B-51AC-5AF5-E0C2-065402B174C2}"/>
              </a:ext>
            </a:extLst>
          </p:cNvPr>
          <p:cNvSpPr txBox="1"/>
          <p:nvPr/>
        </p:nvSpPr>
        <p:spPr>
          <a:xfrm>
            <a:off x="3837898" y="6171286"/>
            <a:ext cx="3044192" cy="296941"/>
          </a:xfrm>
          <a:prstGeom prst="rect">
            <a:avLst/>
          </a:prstGeom>
          <a:noFill/>
        </p:spPr>
        <p:txBody>
          <a:bodyPr wrap="square">
            <a:spAutoFit/>
          </a:bodyPr>
          <a:lstStyle/>
          <a:p>
            <a:pPr>
              <a:lnSpc>
                <a:spcPct val="80000"/>
              </a:lnSpc>
            </a:pPr>
            <a:r>
              <a:rPr lang="en-US" sz="1400" i="1" kern="0" dirty="0">
                <a:solidFill>
                  <a:schemeClr val="accent6">
                    <a:lumMod val="50000"/>
                  </a:schemeClr>
                </a:solidFill>
              </a:rPr>
              <a:t>Global average in 2017 = </a:t>
            </a:r>
            <a:r>
              <a:rPr lang="en-US" sz="1600" i="1" kern="0" dirty="0">
                <a:solidFill>
                  <a:schemeClr val="accent6">
                    <a:lumMod val="50000"/>
                  </a:schemeClr>
                </a:solidFill>
              </a:rPr>
              <a:t>$0.83/day</a:t>
            </a:r>
            <a:endParaRPr lang="en-US" sz="1400" dirty="0">
              <a:solidFill>
                <a:schemeClr val="accent6">
                  <a:lumMod val="50000"/>
                </a:schemeClr>
              </a:solidFill>
            </a:endParaRPr>
          </a:p>
        </p:txBody>
      </p:sp>
      <p:sp>
        <p:nvSpPr>
          <p:cNvPr id="45" name="TextBox 44">
            <a:extLst>
              <a:ext uri="{FF2B5EF4-FFF2-40B4-BE49-F238E27FC236}">
                <a16:creationId xmlns:a16="http://schemas.microsoft.com/office/drawing/2014/main" id="{3CC3680F-C136-79ED-4981-E381FE566820}"/>
              </a:ext>
            </a:extLst>
          </p:cNvPr>
          <p:cNvSpPr txBox="1"/>
          <p:nvPr/>
        </p:nvSpPr>
        <p:spPr>
          <a:xfrm>
            <a:off x="4129054" y="5334140"/>
            <a:ext cx="2754383" cy="296941"/>
          </a:xfrm>
          <a:prstGeom prst="rect">
            <a:avLst/>
          </a:prstGeom>
          <a:noFill/>
        </p:spPr>
        <p:txBody>
          <a:bodyPr wrap="square">
            <a:spAutoFit/>
          </a:bodyPr>
          <a:lstStyle/>
          <a:p>
            <a:pPr>
              <a:lnSpc>
                <a:spcPct val="80000"/>
              </a:lnSpc>
            </a:pPr>
            <a:r>
              <a:rPr lang="en-US" sz="1400" i="1" kern="0" dirty="0">
                <a:solidFill>
                  <a:srgbClr val="002060"/>
                </a:solidFill>
              </a:rPr>
              <a:t>Global </a:t>
            </a:r>
            <a:r>
              <a:rPr lang="en-US" sz="1400" i="1" kern="0" dirty="0" err="1">
                <a:solidFill>
                  <a:srgbClr val="002060"/>
                </a:solidFill>
              </a:rPr>
              <a:t>ave.</a:t>
            </a:r>
            <a:r>
              <a:rPr lang="en-US" sz="1400" i="1" kern="0" dirty="0">
                <a:solidFill>
                  <a:srgbClr val="002060"/>
                </a:solidFill>
              </a:rPr>
              <a:t> in 2017 = </a:t>
            </a:r>
            <a:r>
              <a:rPr lang="en-US" sz="1600" i="1" kern="0" dirty="0">
                <a:solidFill>
                  <a:srgbClr val="002060"/>
                </a:solidFill>
              </a:rPr>
              <a:t>$2.46/day</a:t>
            </a:r>
            <a:endParaRPr lang="en-US" sz="1400" dirty="0">
              <a:solidFill>
                <a:srgbClr val="002060"/>
              </a:solidFill>
            </a:endParaRPr>
          </a:p>
        </p:txBody>
      </p:sp>
      <p:sp>
        <p:nvSpPr>
          <p:cNvPr id="46" name="TextBox 45">
            <a:extLst>
              <a:ext uri="{FF2B5EF4-FFF2-40B4-BE49-F238E27FC236}">
                <a16:creationId xmlns:a16="http://schemas.microsoft.com/office/drawing/2014/main" id="{C755098E-9011-8476-6572-7AE44A1A6E1D}"/>
              </a:ext>
            </a:extLst>
          </p:cNvPr>
          <p:cNvSpPr txBox="1"/>
          <p:nvPr/>
        </p:nvSpPr>
        <p:spPr>
          <a:xfrm>
            <a:off x="4064665" y="4393404"/>
            <a:ext cx="2772694" cy="294183"/>
          </a:xfrm>
          <a:prstGeom prst="rect">
            <a:avLst/>
          </a:prstGeom>
          <a:noFill/>
        </p:spPr>
        <p:txBody>
          <a:bodyPr wrap="square">
            <a:spAutoFit/>
          </a:bodyPr>
          <a:lstStyle/>
          <a:p>
            <a:pPr algn="r">
              <a:lnSpc>
                <a:spcPct val="80000"/>
              </a:lnSpc>
            </a:pPr>
            <a:r>
              <a:rPr lang="en-US" sz="1400" i="1" kern="0" dirty="0">
                <a:solidFill>
                  <a:srgbClr val="253917"/>
                </a:solidFill>
              </a:rPr>
              <a:t>Global </a:t>
            </a:r>
            <a:r>
              <a:rPr lang="en-US" sz="1400" i="1" kern="0" dirty="0" err="1">
                <a:solidFill>
                  <a:srgbClr val="253917"/>
                </a:solidFill>
              </a:rPr>
              <a:t>ave.</a:t>
            </a:r>
            <a:r>
              <a:rPr lang="en-US" sz="1400" i="1" kern="0" dirty="0">
                <a:solidFill>
                  <a:srgbClr val="253917"/>
                </a:solidFill>
              </a:rPr>
              <a:t> in 2017 = </a:t>
            </a:r>
            <a:r>
              <a:rPr lang="en-US" sz="1600" i="1" kern="0" dirty="0">
                <a:solidFill>
                  <a:srgbClr val="253917"/>
                </a:solidFill>
              </a:rPr>
              <a:t>$3.31/day</a:t>
            </a:r>
            <a:endParaRPr lang="en-US" sz="1400" dirty="0">
              <a:solidFill>
                <a:srgbClr val="253917"/>
              </a:solidFill>
            </a:endParaRPr>
          </a:p>
        </p:txBody>
      </p:sp>
      <p:sp>
        <p:nvSpPr>
          <p:cNvPr id="47" name="TextBox 46">
            <a:extLst>
              <a:ext uri="{FF2B5EF4-FFF2-40B4-BE49-F238E27FC236}">
                <a16:creationId xmlns:a16="http://schemas.microsoft.com/office/drawing/2014/main" id="{4B743961-86F0-66F9-1CE0-E616E54031EC}"/>
              </a:ext>
            </a:extLst>
          </p:cNvPr>
          <p:cNvSpPr txBox="1"/>
          <p:nvPr/>
        </p:nvSpPr>
        <p:spPr>
          <a:xfrm>
            <a:off x="4954001" y="2948873"/>
            <a:ext cx="1831504" cy="725455"/>
          </a:xfrm>
          <a:prstGeom prst="rect">
            <a:avLst/>
          </a:prstGeom>
          <a:solidFill>
            <a:srgbClr val="F4B183"/>
          </a:solidFill>
        </p:spPr>
        <p:txBody>
          <a:bodyPr wrap="square">
            <a:spAutoFit/>
          </a:bodyPr>
          <a:lstStyle/>
          <a:p>
            <a:pPr>
              <a:lnSpc>
                <a:spcPct val="80000"/>
              </a:lnSpc>
            </a:pPr>
            <a:r>
              <a:rPr lang="en-US" sz="1700" i="1" kern="0" dirty="0"/>
              <a:t>Actual global </a:t>
            </a:r>
            <a:br>
              <a:rPr lang="en-US" sz="1700" i="1" kern="0" dirty="0"/>
            </a:br>
            <a:r>
              <a:rPr lang="en-US" sz="1700" i="1" kern="0" dirty="0"/>
              <a:t>food spending =</a:t>
            </a:r>
          </a:p>
          <a:p>
            <a:pPr algn="r">
              <a:lnSpc>
                <a:spcPct val="80000"/>
              </a:lnSpc>
            </a:pPr>
            <a:r>
              <a:rPr lang="en-US" sz="1700" i="1" kern="0" dirty="0"/>
              <a:t> $5.46/day</a:t>
            </a:r>
            <a:endParaRPr lang="en-US" sz="1700" dirty="0"/>
          </a:p>
        </p:txBody>
      </p:sp>
      <p:sp>
        <p:nvSpPr>
          <p:cNvPr id="6" name="Rectangle 5">
            <a:extLst>
              <a:ext uri="{FF2B5EF4-FFF2-40B4-BE49-F238E27FC236}">
                <a16:creationId xmlns:a16="http://schemas.microsoft.com/office/drawing/2014/main" id="{5C39A40F-D4B8-A01D-EC9B-54025D8061F0}"/>
              </a:ext>
            </a:extLst>
          </p:cNvPr>
          <p:cNvSpPr/>
          <p:nvPr/>
        </p:nvSpPr>
        <p:spPr>
          <a:xfrm>
            <a:off x="6878987" y="2614792"/>
            <a:ext cx="5313013" cy="4243208"/>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4D98747-3C27-D2CE-B766-388DA72439DF}"/>
              </a:ext>
            </a:extLst>
          </p:cNvPr>
          <p:cNvGrpSpPr/>
          <p:nvPr/>
        </p:nvGrpSpPr>
        <p:grpSpPr>
          <a:xfrm>
            <a:off x="6913907" y="1913705"/>
            <a:ext cx="2712737" cy="1702886"/>
            <a:chOff x="8355671" y="1989071"/>
            <a:chExt cx="2545638" cy="1449893"/>
          </a:xfrm>
        </p:grpSpPr>
        <p:grpSp>
          <p:nvGrpSpPr>
            <p:cNvPr id="15" name="Group 14">
              <a:extLst>
                <a:ext uri="{FF2B5EF4-FFF2-40B4-BE49-F238E27FC236}">
                  <a16:creationId xmlns:a16="http://schemas.microsoft.com/office/drawing/2014/main" id="{1BDE3CE5-6419-8A97-A2E4-0BE6C2681975}"/>
                </a:ext>
              </a:extLst>
            </p:cNvPr>
            <p:cNvGrpSpPr/>
            <p:nvPr/>
          </p:nvGrpSpPr>
          <p:grpSpPr>
            <a:xfrm>
              <a:off x="8355671" y="2342558"/>
              <a:ext cx="1875132" cy="1096406"/>
              <a:chOff x="7244175" y="4863108"/>
              <a:chExt cx="1997678" cy="1357805"/>
            </a:xfrm>
          </p:grpSpPr>
          <p:pic>
            <p:nvPicPr>
              <p:cNvPr id="17" name="Picture 16">
                <a:extLst>
                  <a:ext uri="{FF2B5EF4-FFF2-40B4-BE49-F238E27FC236}">
                    <a16:creationId xmlns:a16="http://schemas.microsoft.com/office/drawing/2014/main" id="{A6B0BFF8-781F-D027-55BA-F075C152DE4C}"/>
                  </a:ext>
                </a:extLst>
              </p:cNvPr>
              <p:cNvPicPr>
                <a:picLocks noChangeAspect="1"/>
              </p:cNvPicPr>
              <p:nvPr/>
            </p:nvPicPr>
            <p:blipFill rotWithShape="1">
              <a:blip r:embed="rId11"/>
              <a:srcRect l="16754" t="22232" r="15381" b="54049"/>
              <a:stretch/>
            </p:blipFill>
            <p:spPr>
              <a:xfrm>
                <a:off x="7247877" y="5250699"/>
                <a:ext cx="1993976" cy="970214"/>
              </a:xfrm>
              <a:prstGeom prst="rect">
                <a:avLst/>
              </a:prstGeom>
            </p:spPr>
          </p:pic>
          <p:pic>
            <p:nvPicPr>
              <p:cNvPr id="21" name="Picture 20">
                <a:extLst>
                  <a:ext uri="{FF2B5EF4-FFF2-40B4-BE49-F238E27FC236}">
                    <a16:creationId xmlns:a16="http://schemas.microsoft.com/office/drawing/2014/main" id="{F3BDA216-48E9-46AF-DF87-5AA6F3156C4F}"/>
                  </a:ext>
                </a:extLst>
              </p:cNvPr>
              <p:cNvPicPr>
                <a:picLocks noChangeAspect="1"/>
              </p:cNvPicPr>
              <p:nvPr/>
            </p:nvPicPr>
            <p:blipFill rotWithShape="1">
              <a:blip r:embed="rId11"/>
              <a:srcRect l="16754" t="4670" r="15381" b="85886"/>
              <a:stretch/>
            </p:blipFill>
            <p:spPr>
              <a:xfrm>
                <a:off x="7244175" y="4863108"/>
                <a:ext cx="1997118" cy="386290"/>
              </a:xfrm>
              <a:prstGeom prst="rect">
                <a:avLst/>
              </a:prstGeom>
            </p:spPr>
          </p:pic>
        </p:grpSp>
        <p:pic>
          <p:nvPicPr>
            <p:cNvPr id="11" name="Content Placeholder 4">
              <a:extLst>
                <a:ext uri="{FF2B5EF4-FFF2-40B4-BE49-F238E27FC236}">
                  <a16:creationId xmlns:a16="http://schemas.microsoft.com/office/drawing/2014/main" id="{135E7930-B751-C553-1E02-22C6A6349BC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970745" y="1989071"/>
              <a:ext cx="930564" cy="986710"/>
            </a:xfrm>
            <a:prstGeom prst="rect">
              <a:avLst/>
            </a:prstGeom>
          </p:spPr>
        </p:pic>
      </p:grpSp>
      <p:pic>
        <p:nvPicPr>
          <p:cNvPr id="42" name="Picture 41">
            <a:extLst>
              <a:ext uri="{FF2B5EF4-FFF2-40B4-BE49-F238E27FC236}">
                <a16:creationId xmlns:a16="http://schemas.microsoft.com/office/drawing/2014/main" id="{3D2C8A58-F94F-7ABC-7F98-88D114CC0973}"/>
              </a:ext>
            </a:extLst>
          </p:cNvPr>
          <p:cNvPicPr>
            <a:picLocks noChangeAspect="1"/>
          </p:cNvPicPr>
          <p:nvPr/>
        </p:nvPicPr>
        <p:blipFill>
          <a:blip r:embed="rId13"/>
          <a:stretch>
            <a:fillRect/>
          </a:stretch>
        </p:blipFill>
        <p:spPr>
          <a:xfrm>
            <a:off x="9580457" y="1417435"/>
            <a:ext cx="1987598" cy="1169820"/>
          </a:xfrm>
          <a:prstGeom prst="rect">
            <a:avLst/>
          </a:prstGeom>
        </p:spPr>
      </p:pic>
      <p:pic>
        <p:nvPicPr>
          <p:cNvPr id="43" name="Picture 42" descr="A group of vegetables&#10;&#10;Description automatically generated with low confidence">
            <a:extLst>
              <a:ext uri="{FF2B5EF4-FFF2-40B4-BE49-F238E27FC236}">
                <a16:creationId xmlns:a16="http://schemas.microsoft.com/office/drawing/2014/main" id="{7140B5D3-9994-D67A-7B11-692A4201C76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87983" y="1114996"/>
            <a:ext cx="820211" cy="1156498"/>
          </a:xfrm>
          <a:prstGeom prst="rect">
            <a:avLst/>
          </a:prstGeom>
        </p:spPr>
      </p:pic>
    </p:spTree>
    <p:custDataLst>
      <p:tags r:id="rId1"/>
    </p:custDataLst>
    <p:extLst>
      <p:ext uri="{BB962C8B-B14F-4D97-AF65-F5344CB8AC3E}">
        <p14:creationId xmlns:p14="http://schemas.microsoft.com/office/powerpoint/2010/main" val="98080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5">
                                            <p:txEl>
                                              <p:pRg st="0" end="0"/>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rgbClr val="C0C0C0"/>
                                      </p:to>
                                    </p:animClr>
                                  </p:sub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subTnLst>
                                    <p:animClr clrSpc="rgb" dir="cw">
                                      <p:cBhvr override="childStyle">
                                        <p:cTn dur="1" fill="hold" display="0" masterRel="nextClick" afterEffect="1"/>
                                        <p:tgtEl>
                                          <p:spTgt spid="35"/>
                                        </p:tgtEl>
                                        <p:attrNameLst>
                                          <p:attrName>ppt_c</p:attrName>
                                        </p:attrNameLst>
                                      </p:cBhvr>
                                      <p:to>
                                        <a:srgbClr val="C0C0C0"/>
                                      </p:to>
                                    </p:animClr>
                                  </p:sub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subTnLst>
                                    <p:animClr clrSpc="rgb" dir="cw">
                                      <p:cBhvr override="childStyle">
                                        <p:cTn dur="1" fill="hold" display="0" masterRel="nextClick" afterEffect="1"/>
                                        <p:tgtEl>
                                          <p:spTgt spid="19"/>
                                        </p:tgtEl>
                                        <p:attrNameLst>
                                          <p:attrName>ppt_c</p:attrName>
                                        </p:attrNameLst>
                                      </p:cBhvr>
                                      <p:to>
                                        <a:srgbClr val="C0C0C0"/>
                                      </p:to>
                                    </p:animClr>
                                  </p:sub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6" grpId="0"/>
      <p:bldP spid="2" grpId="0"/>
      <p:bldP spid="13" grpId="0"/>
      <p:bldP spid="19" grpId="0"/>
      <p:bldP spid="35" grpId="0"/>
      <p:bldP spid="44" grpId="0"/>
      <p:bldP spid="45" grpId="0"/>
      <p:bldP spid="46" grpId="0"/>
      <p:bldP spid="47"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Text Placeholder 5">
            <a:extLst>
              <a:ext uri="{FF2B5EF4-FFF2-40B4-BE49-F238E27FC236}">
                <a16:creationId xmlns:a16="http://schemas.microsoft.com/office/drawing/2014/main" id="{376012E3-4D38-4062-B7D2-72A608FD3C94}"/>
              </a:ext>
            </a:extLst>
          </p:cNvPr>
          <p:cNvSpPr txBox="1">
            <a:spLocks/>
          </p:cNvSpPr>
          <p:nvPr/>
        </p:nvSpPr>
        <p:spPr bwMode="auto">
          <a:xfrm>
            <a:off x="426538" y="1061520"/>
            <a:ext cx="9947396" cy="30911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1313" indent="-341313" algn="l" rtl="0" fontAlgn="base">
              <a:spcBef>
                <a:spcPct val="20000"/>
              </a:spcBef>
              <a:spcAft>
                <a:spcPct val="0"/>
              </a:spcAft>
              <a:buChar char="•"/>
              <a:defRPr sz="1800">
                <a:solidFill>
                  <a:schemeClr val="tx1"/>
                </a:solidFill>
                <a:latin typeface="Arial" panose="020B0604020202020204" pitchFamily="34" charset="0"/>
                <a:ea typeface="+mn-ea"/>
                <a:cs typeface="Arial" panose="020B0604020202020204" pitchFamily="34" charset="0"/>
              </a:defRPr>
            </a:lvl1pPr>
            <a:lvl2pPr marL="741363" indent="-284163" algn="l" rtl="0" fontAlgn="base">
              <a:spcBef>
                <a:spcPct val="20000"/>
              </a:spcBef>
              <a:spcAft>
                <a:spcPct val="0"/>
              </a:spcAft>
              <a:buChar char="–"/>
              <a:defRPr sz="2800">
                <a:solidFill>
                  <a:schemeClr val="tx1"/>
                </a:solidFill>
                <a:latin typeface="+mn-lt"/>
              </a:defRPr>
            </a:lvl2pPr>
            <a:lvl3pPr marL="1141413" indent="-227013" algn="l" rtl="0" fontAlgn="base">
              <a:spcBef>
                <a:spcPct val="20000"/>
              </a:spcBef>
              <a:spcAft>
                <a:spcPct val="0"/>
              </a:spcAft>
              <a:buChar char="•"/>
              <a:defRPr sz="2400">
                <a:solidFill>
                  <a:schemeClr val="tx1"/>
                </a:solidFill>
                <a:latin typeface="+mn-lt"/>
              </a:defRPr>
            </a:lvl3pPr>
            <a:lvl4pPr marL="1598613" indent="-227013" algn="l" rtl="0" fontAlgn="base">
              <a:spcBef>
                <a:spcPct val="20000"/>
              </a:spcBef>
              <a:spcAft>
                <a:spcPct val="0"/>
              </a:spcAft>
              <a:buChar char="–"/>
              <a:defRPr sz="2000">
                <a:solidFill>
                  <a:schemeClr val="tx1"/>
                </a:solidFill>
                <a:latin typeface="+mn-lt"/>
              </a:defRPr>
            </a:lvl4pPr>
            <a:lvl5pPr marL="2055813" indent="-227013" algn="l" rtl="0" fontAlgn="base">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a:lstStyle>
          <a:p>
            <a:pPr marL="0" indent="0">
              <a:lnSpc>
                <a:spcPct val="80000"/>
              </a:lnSpc>
              <a:spcBef>
                <a:spcPts val="0"/>
              </a:spcBef>
              <a:spcAft>
                <a:spcPts val="0"/>
              </a:spcAft>
              <a:buNone/>
            </a:pPr>
            <a:r>
              <a:rPr lang="en-US" sz="2400" b="1" kern="0" dirty="0">
                <a:latin typeface="+mn-lt"/>
              </a:rPr>
              <a:t>To guide intervention and align our metrics with government policies</a:t>
            </a:r>
            <a:br>
              <a:rPr lang="en-US" sz="2400" b="1" kern="0" dirty="0">
                <a:latin typeface="+mn-lt"/>
              </a:rPr>
            </a:br>
            <a:r>
              <a:rPr lang="en-US" sz="2400" b="1" kern="0" dirty="0">
                <a:latin typeface="+mn-lt"/>
              </a:rPr>
              <a:t>we define healthy diets in terms of food groups</a:t>
            </a:r>
          </a:p>
          <a:p>
            <a:pPr marL="568354" lvl="1" indent="-168284">
              <a:spcBef>
                <a:spcPts val="0"/>
              </a:spcBef>
              <a:spcAft>
                <a:spcPts val="0"/>
              </a:spcAft>
            </a:pPr>
            <a:r>
              <a:rPr lang="en-US" sz="1800" kern="0" dirty="0"/>
              <a:t>Meet target quantities of each food category needed for a healthy diet</a:t>
            </a:r>
          </a:p>
          <a:p>
            <a:pPr marL="568354" lvl="1" indent="-168284">
              <a:spcBef>
                <a:spcPts val="0"/>
              </a:spcBef>
              <a:spcAft>
                <a:spcPts val="600"/>
              </a:spcAft>
            </a:pPr>
            <a:r>
              <a:rPr lang="en-US" sz="1800" kern="0" dirty="0"/>
              <a:t>Allow substitution within food groups, by converting volume and weight to energy shares</a:t>
            </a:r>
            <a:endParaRPr lang="en-US" sz="2400" b="1" kern="0" dirty="0">
              <a:latin typeface="+mn-lt"/>
            </a:endParaRPr>
          </a:p>
          <a:p>
            <a:pPr marL="0" indent="0">
              <a:spcBef>
                <a:spcPts val="0"/>
              </a:spcBef>
              <a:spcAft>
                <a:spcPts val="0"/>
              </a:spcAft>
              <a:buNone/>
            </a:pPr>
            <a:r>
              <a:rPr lang="en-US" sz="2400" b="1" kern="0" dirty="0">
                <a:latin typeface="+mn-lt"/>
              </a:rPr>
              <a:t>Food group targets can differ and change over time</a:t>
            </a:r>
          </a:p>
          <a:p>
            <a:pPr marL="568354" lvl="1" indent="-168284">
              <a:spcBef>
                <a:spcPts val="0"/>
              </a:spcBef>
              <a:spcAft>
                <a:spcPts val="0"/>
              </a:spcAft>
            </a:pPr>
            <a:r>
              <a:rPr lang="en-US" sz="1800" kern="0" dirty="0"/>
              <a:t>For SOFI 2020, used median cost of 10 quantified guidelines from all UN regions</a:t>
            </a:r>
          </a:p>
          <a:p>
            <a:pPr marL="568354" lvl="1" indent="-168284">
              <a:spcBef>
                <a:spcPts val="0"/>
              </a:spcBef>
              <a:spcAft>
                <a:spcPts val="0"/>
              </a:spcAft>
            </a:pPr>
            <a:r>
              <a:rPr lang="en-US" sz="1800" kern="0" dirty="0"/>
              <a:t>For SOFI 2022, introduced the Healthy Diet Basket from 31 guidelines with food guides</a:t>
            </a:r>
          </a:p>
          <a:p>
            <a:pPr marL="568354" lvl="1" indent="-168284">
              <a:spcBef>
                <a:spcPts val="0"/>
              </a:spcBef>
              <a:spcAft>
                <a:spcPts val="0"/>
              </a:spcAft>
            </a:pPr>
            <a:r>
              <a:rPr lang="en-US" sz="1800" kern="0" dirty="0"/>
              <a:t>For SOFI 2024, will have updated price and income data but same health criteria</a:t>
            </a:r>
          </a:p>
          <a:p>
            <a:pPr marL="568354" lvl="1" indent="-168284">
              <a:spcBef>
                <a:spcPts val="0"/>
              </a:spcBef>
              <a:spcAft>
                <a:spcPts val="0"/>
              </a:spcAft>
            </a:pPr>
            <a:r>
              <a:rPr lang="en-US" sz="1800" kern="0" dirty="0"/>
              <a:t>Nigeria is first country government to publish national statistics using global HDB</a:t>
            </a:r>
          </a:p>
          <a:p>
            <a:pPr marL="568354" lvl="1" indent="-168284">
              <a:spcBef>
                <a:spcPts val="0"/>
              </a:spcBef>
              <a:spcAft>
                <a:spcPts val="0"/>
              </a:spcAft>
            </a:pPr>
            <a:r>
              <a:rPr lang="en-US" sz="1800" kern="0" dirty="0"/>
              <a:t>Ethiopia and others also publish the cost of meeting their own dietary guidelines</a:t>
            </a:r>
          </a:p>
        </p:txBody>
      </p:sp>
      <p:sp>
        <p:nvSpPr>
          <p:cNvPr id="15" name="Title 4">
            <a:extLst>
              <a:ext uri="{FF2B5EF4-FFF2-40B4-BE49-F238E27FC236}">
                <a16:creationId xmlns:a16="http://schemas.microsoft.com/office/drawing/2014/main" id="{C2DF152D-BDC9-4D32-93D7-6A94DC01DB42}"/>
              </a:ext>
            </a:extLst>
          </p:cNvPr>
          <p:cNvSpPr txBox="1">
            <a:spLocks/>
          </p:cNvSpPr>
          <p:nvPr/>
        </p:nvSpPr>
        <p:spPr>
          <a:xfrm>
            <a:off x="425699" y="184092"/>
            <a:ext cx="11469386" cy="77935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We measure diet costs using locally-available items </a:t>
            </a:r>
            <a:br>
              <a:rPr lang="en-US" sz="3600" b="1" kern="0" dirty="0">
                <a:solidFill>
                  <a:srgbClr val="3083A7"/>
                </a:solidFill>
                <a:latin typeface="+mn-lt"/>
              </a:rPr>
            </a:br>
            <a:r>
              <a:rPr lang="en-US" sz="3600" b="1" kern="0" dirty="0">
                <a:solidFill>
                  <a:srgbClr val="3083A7"/>
                </a:solidFill>
                <a:latin typeface="+mn-lt"/>
              </a:rPr>
              <a:t>that would meet national dietary guidelines</a:t>
            </a:r>
          </a:p>
        </p:txBody>
      </p:sp>
      <p:graphicFrame>
        <p:nvGraphicFramePr>
          <p:cNvPr id="4" name="Table 3">
            <a:extLst>
              <a:ext uri="{FF2B5EF4-FFF2-40B4-BE49-F238E27FC236}">
                <a16:creationId xmlns:a16="http://schemas.microsoft.com/office/drawing/2014/main" id="{D77ABDBE-3B7D-4B02-B8C9-2D39C6325BEA}"/>
              </a:ext>
            </a:extLst>
          </p:cNvPr>
          <p:cNvGraphicFramePr>
            <a:graphicFrameLocks noGrp="1"/>
          </p:cNvGraphicFramePr>
          <p:nvPr>
            <p:extLst>
              <p:ext uri="{D42A27DB-BD31-4B8C-83A1-F6EECF244321}">
                <p14:modId xmlns:p14="http://schemas.microsoft.com/office/powerpoint/2010/main" val="179911884"/>
              </p:ext>
            </p:extLst>
          </p:nvPr>
        </p:nvGraphicFramePr>
        <p:xfrm>
          <a:off x="496476" y="4185343"/>
          <a:ext cx="4867591" cy="2232597"/>
        </p:xfrm>
        <a:graphic>
          <a:graphicData uri="http://schemas.openxmlformats.org/drawingml/2006/table">
            <a:tbl>
              <a:tblPr firstRow="1" firstCol="1" bandRow="1">
                <a:tableStyleId>{5C22544A-7EE6-4342-B048-85BDC9FD1C3A}</a:tableStyleId>
              </a:tblPr>
              <a:tblGrid>
                <a:gridCol w="2430921">
                  <a:extLst>
                    <a:ext uri="{9D8B030D-6E8A-4147-A177-3AD203B41FA5}">
                      <a16:colId xmlns:a16="http://schemas.microsoft.com/office/drawing/2014/main" val="2028919652"/>
                    </a:ext>
                  </a:extLst>
                </a:gridCol>
                <a:gridCol w="985265">
                  <a:extLst>
                    <a:ext uri="{9D8B030D-6E8A-4147-A177-3AD203B41FA5}">
                      <a16:colId xmlns:a16="http://schemas.microsoft.com/office/drawing/2014/main" val="2678827187"/>
                    </a:ext>
                  </a:extLst>
                </a:gridCol>
                <a:gridCol w="1451405">
                  <a:extLst>
                    <a:ext uri="{9D8B030D-6E8A-4147-A177-3AD203B41FA5}">
                      <a16:colId xmlns:a16="http://schemas.microsoft.com/office/drawing/2014/main" val="590849929"/>
                    </a:ext>
                  </a:extLst>
                </a:gridCol>
              </a:tblGrid>
              <a:tr h="216487">
                <a:tc gridSpan="3">
                  <a:txBody>
                    <a:bodyPr/>
                    <a:lstStyle/>
                    <a:p>
                      <a:pPr marL="0" marR="0" algn="l">
                        <a:spcBef>
                          <a:spcPts val="0"/>
                        </a:spcBef>
                        <a:spcAft>
                          <a:spcPts val="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Definition of the global Healthy Diet Basket</a:t>
                      </a:r>
                    </a:p>
                  </a:txBody>
                  <a:tcPr marL="68580" marR="68580" marT="0" marB="0">
                    <a:noFill/>
                  </a:tcPr>
                </a:tc>
                <a:tc hMerge="1">
                  <a:txBody>
                    <a:bodyPr/>
                    <a:lstStyle/>
                    <a:p>
                      <a:pPr marL="0" marR="0" algn="l">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algn="l">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6698278"/>
                  </a:ext>
                </a:extLst>
              </a:tr>
              <a:tr h="432974">
                <a:tc>
                  <a:txBody>
                    <a:bodyPr/>
                    <a:lstStyle/>
                    <a:p>
                      <a:pPr marL="0" marR="0" algn="l">
                        <a:lnSpc>
                          <a:spcPct val="70000"/>
                        </a:lnSpc>
                        <a:spcBef>
                          <a:spcPts val="0"/>
                        </a:spcBef>
                        <a:spcAft>
                          <a:spcPts val="0"/>
                        </a:spcAft>
                      </a:pPr>
                      <a:endParaRPr lang="en-US" sz="1600" b="1" dirty="0">
                        <a:solidFill>
                          <a:schemeClr val="tx1"/>
                        </a:solidFill>
                        <a:effectLst/>
                        <a:latin typeface="+mn-lt"/>
                      </a:endParaRPr>
                    </a:p>
                    <a:p>
                      <a:pPr marL="0" marR="0" algn="l">
                        <a:lnSpc>
                          <a:spcPct val="70000"/>
                        </a:lnSpc>
                        <a:spcBef>
                          <a:spcPts val="0"/>
                        </a:spcBef>
                        <a:spcAft>
                          <a:spcPts val="0"/>
                        </a:spcAft>
                      </a:pPr>
                      <a:r>
                        <a:rPr lang="en-US" sz="1600" b="1" dirty="0">
                          <a:solidFill>
                            <a:schemeClr val="tx1"/>
                          </a:solidFill>
                          <a:effectLst/>
                          <a:latin typeface="+mn-lt"/>
                        </a:rPr>
                        <a:t>Food group</a:t>
                      </a:r>
                      <a:endParaRPr lang="en-US" sz="16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noFill/>
                  </a:tcPr>
                </a:tc>
                <a:tc>
                  <a:txBody>
                    <a:bodyPr/>
                    <a:lstStyle/>
                    <a:p>
                      <a:pPr marL="0" marR="0" algn="l">
                        <a:lnSpc>
                          <a:spcPct val="70000"/>
                        </a:lnSpc>
                        <a:spcBef>
                          <a:spcPts val="0"/>
                        </a:spcBef>
                        <a:spcAft>
                          <a:spcPts val="0"/>
                        </a:spcAft>
                      </a:pPr>
                      <a:r>
                        <a:rPr lang="en-US" sz="1600" b="1" dirty="0">
                          <a:solidFill>
                            <a:schemeClr val="tx1"/>
                          </a:solidFill>
                          <a:effectLst/>
                          <a:latin typeface="+mn-lt"/>
                        </a:rPr>
                        <a:t>Number of items</a:t>
                      </a:r>
                      <a:endParaRPr lang="en-US" sz="16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noFill/>
                  </a:tcPr>
                </a:tc>
                <a:tc>
                  <a:txBody>
                    <a:bodyPr/>
                    <a:lstStyle/>
                    <a:p>
                      <a:pPr marL="0" marR="0" algn="ctr">
                        <a:lnSpc>
                          <a:spcPct val="70000"/>
                        </a:lnSpc>
                        <a:spcBef>
                          <a:spcPts val="0"/>
                        </a:spcBef>
                        <a:spcAft>
                          <a:spcPts val="0"/>
                        </a:spcAft>
                      </a:pPr>
                      <a:r>
                        <a:rPr lang="en-US" sz="1600" b="1" dirty="0">
                          <a:solidFill>
                            <a:schemeClr val="tx1"/>
                          </a:solidFill>
                          <a:effectLst/>
                          <a:latin typeface="+mn-lt"/>
                        </a:rPr>
                        <a:t>Dietary energy </a:t>
                      </a:r>
                      <a:r>
                        <a:rPr lang="en-US" sz="1600" b="0" dirty="0">
                          <a:solidFill>
                            <a:schemeClr val="tx1"/>
                          </a:solidFill>
                          <a:effectLst/>
                          <a:latin typeface="+mn-lt"/>
                        </a:rPr>
                        <a:t>(kcal/day)</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5689621"/>
                  </a:ext>
                </a:extLst>
              </a:tr>
              <a:tr h="216487">
                <a:tc>
                  <a:txBody>
                    <a:bodyPr/>
                    <a:lstStyle/>
                    <a:p>
                      <a:pPr marL="0" marR="0" algn="l">
                        <a:spcBef>
                          <a:spcPts val="0"/>
                        </a:spcBef>
                        <a:spcAft>
                          <a:spcPts val="0"/>
                        </a:spcAft>
                      </a:pPr>
                      <a:r>
                        <a:rPr lang="en-US" sz="1600" b="0" dirty="0">
                          <a:solidFill>
                            <a:schemeClr val="tx1"/>
                          </a:solidFill>
                          <a:effectLst/>
                          <a:latin typeface="+mn-lt"/>
                        </a:rPr>
                        <a:t>1. Starchy staples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l">
                        <a:spcBef>
                          <a:spcPts val="0"/>
                        </a:spcBef>
                        <a:spcAft>
                          <a:spcPts val="0"/>
                        </a:spcAft>
                      </a:pPr>
                      <a:r>
                        <a:rPr lang="en-US" sz="1600" dirty="0">
                          <a:solidFill>
                            <a:schemeClr val="tx1"/>
                          </a:solidFill>
                          <a:effectLst/>
                          <a:latin typeface="+mn-lt"/>
                        </a:rPr>
                        <a:t>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457200" marR="0" lvl="1" algn="l">
                        <a:spcBef>
                          <a:spcPts val="0"/>
                        </a:spcBef>
                        <a:spcAft>
                          <a:spcPts val="0"/>
                        </a:spcAft>
                      </a:pPr>
                      <a:r>
                        <a:rPr lang="en-US" sz="1600" dirty="0">
                          <a:solidFill>
                            <a:schemeClr val="tx1"/>
                          </a:solidFill>
                          <a:effectLst/>
                          <a:latin typeface="+mn-lt"/>
                        </a:rPr>
                        <a:t>1,160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21335786"/>
                  </a:ext>
                </a:extLst>
              </a:tr>
              <a:tr h="216487">
                <a:tc>
                  <a:txBody>
                    <a:bodyPr/>
                    <a:lstStyle/>
                    <a:p>
                      <a:pPr marL="0" marR="0" algn="l">
                        <a:spcBef>
                          <a:spcPts val="0"/>
                        </a:spcBef>
                        <a:spcAft>
                          <a:spcPts val="0"/>
                        </a:spcAft>
                      </a:pPr>
                      <a:r>
                        <a:rPr lang="en-US" sz="1600" b="0" dirty="0">
                          <a:solidFill>
                            <a:schemeClr val="tx1"/>
                          </a:solidFill>
                          <a:effectLst/>
                          <a:latin typeface="+mn-lt"/>
                        </a:rPr>
                        <a:t>2. Vegetables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dirty="0">
                          <a:solidFill>
                            <a:schemeClr val="tx1"/>
                          </a:solidFill>
                          <a:effectLst/>
                          <a:latin typeface="+mn-lt"/>
                        </a:rPr>
                        <a:t>3</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marR="0" lvl="1" algn="l">
                        <a:spcBef>
                          <a:spcPts val="0"/>
                        </a:spcBef>
                        <a:spcAft>
                          <a:spcPts val="0"/>
                        </a:spcAft>
                      </a:pPr>
                      <a:r>
                        <a:rPr lang="en-US" sz="1600" dirty="0">
                          <a:solidFill>
                            <a:schemeClr val="tx1"/>
                          </a:solidFill>
                          <a:effectLst/>
                          <a:latin typeface="+mn-lt"/>
                        </a:rPr>
                        <a:t>   110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671290469"/>
                  </a:ext>
                </a:extLst>
              </a:tr>
              <a:tr h="216487">
                <a:tc>
                  <a:txBody>
                    <a:bodyPr/>
                    <a:lstStyle/>
                    <a:p>
                      <a:pPr marL="0" marR="0" algn="l">
                        <a:spcBef>
                          <a:spcPts val="0"/>
                        </a:spcBef>
                        <a:spcAft>
                          <a:spcPts val="0"/>
                        </a:spcAft>
                      </a:pPr>
                      <a:r>
                        <a:rPr lang="en-US" sz="1600" b="0" dirty="0">
                          <a:solidFill>
                            <a:schemeClr val="tx1"/>
                          </a:solidFill>
                          <a:effectLst/>
                          <a:latin typeface="+mn-lt"/>
                        </a:rPr>
                        <a:t>3. Fruits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dirty="0">
                          <a:solidFill>
                            <a:schemeClr val="tx1"/>
                          </a:solidFill>
                          <a:effectLst/>
                          <a:latin typeface="+mn-lt"/>
                        </a:rPr>
                        <a:t>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marR="0" lvl="1" algn="l">
                        <a:spcBef>
                          <a:spcPts val="0"/>
                        </a:spcBef>
                        <a:spcAft>
                          <a:spcPts val="0"/>
                        </a:spcAft>
                      </a:pPr>
                      <a:r>
                        <a:rPr lang="en-US" sz="1600" dirty="0">
                          <a:solidFill>
                            <a:schemeClr val="tx1"/>
                          </a:solidFill>
                          <a:effectLst/>
                          <a:latin typeface="+mn-lt"/>
                        </a:rPr>
                        <a:t>   160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189197855"/>
                  </a:ext>
                </a:extLst>
              </a:tr>
              <a:tr h="216487">
                <a:tc>
                  <a:txBody>
                    <a:bodyPr/>
                    <a:lstStyle/>
                    <a:p>
                      <a:pPr marL="0" marR="0" algn="l">
                        <a:spcBef>
                          <a:spcPts val="0"/>
                        </a:spcBef>
                        <a:spcAft>
                          <a:spcPts val="0"/>
                        </a:spcAft>
                      </a:pPr>
                      <a:r>
                        <a:rPr lang="en-US" sz="1600" b="0" dirty="0">
                          <a:solidFill>
                            <a:schemeClr val="tx1"/>
                          </a:solidFill>
                          <a:effectLst/>
                          <a:latin typeface="+mn-lt"/>
                        </a:rPr>
                        <a:t>4. Animal-source foods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dirty="0">
                          <a:solidFill>
                            <a:schemeClr val="tx1"/>
                          </a:solidFill>
                          <a:effectLst/>
                          <a:latin typeface="+mn-lt"/>
                        </a:rPr>
                        <a:t>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marR="0" lvl="1" algn="l">
                        <a:spcBef>
                          <a:spcPts val="0"/>
                        </a:spcBef>
                        <a:spcAft>
                          <a:spcPts val="0"/>
                        </a:spcAft>
                      </a:pPr>
                      <a:r>
                        <a:rPr lang="en-US" sz="1600" dirty="0">
                          <a:solidFill>
                            <a:schemeClr val="tx1"/>
                          </a:solidFill>
                          <a:effectLst/>
                          <a:latin typeface="+mn-lt"/>
                        </a:rPr>
                        <a:t>   300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98335481"/>
                  </a:ext>
                </a:extLst>
              </a:tr>
              <a:tr h="216487">
                <a:tc>
                  <a:txBody>
                    <a:bodyPr/>
                    <a:lstStyle/>
                    <a:p>
                      <a:pPr marL="0" marR="0" algn="l">
                        <a:spcBef>
                          <a:spcPts val="0"/>
                        </a:spcBef>
                        <a:spcAft>
                          <a:spcPts val="0"/>
                        </a:spcAft>
                      </a:pPr>
                      <a:r>
                        <a:rPr lang="en-US" sz="1600" b="0" dirty="0">
                          <a:solidFill>
                            <a:schemeClr val="tx1"/>
                          </a:solidFill>
                          <a:effectLst/>
                          <a:latin typeface="+mn-lt"/>
                        </a:rPr>
                        <a:t>5. Legumes, nuts &amp; seeds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a:solidFill>
                            <a:schemeClr val="tx1"/>
                          </a:solidFill>
                          <a:effectLst/>
                          <a:latin typeface="+mn-lt"/>
                        </a:rPr>
                        <a:t>1</a:t>
                      </a:r>
                      <a:endParaRPr lang="en-US" sz="16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marR="0" lvl="1" algn="l">
                        <a:spcBef>
                          <a:spcPts val="0"/>
                        </a:spcBef>
                        <a:spcAft>
                          <a:spcPts val="0"/>
                        </a:spcAft>
                      </a:pPr>
                      <a:r>
                        <a:rPr lang="en-US" sz="1600" dirty="0">
                          <a:solidFill>
                            <a:schemeClr val="tx1"/>
                          </a:solidFill>
                          <a:effectLst/>
                          <a:latin typeface="+mn-lt"/>
                        </a:rPr>
                        <a:t>   300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76027823"/>
                  </a:ext>
                </a:extLst>
              </a:tr>
              <a:tr h="216487">
                <a:tc>
                  <a:txBody>
                    <a:bodyPr/>
                    <a:lstStyle/>
                    <a:p>
                      <a:pPr marL="0" marR="0" algn="l">
                        <a:spcBef>
                          <a:spcPts val="0"/>
                        </a:spcBef>
                        <a:spcAft>
                          <a:spcPts val="0"/>
                        </a:spcAft>
                      </a:pPr>
                      <a:r>
                        <a:rPr lang="en-US" sz="1600" b="0" dirty="0">
                          <a:solidFill>
                            <a:schemeClr val="tx1"/>
                          </a:solidFill>
                          <a:effectLst/>
                          <a:latin typeface="+mn-lt"/>
                        </a:rPr>
                        <a:t>6. Oils and fats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600" dirty="0">
                          <a:solidFill>
                            <a:schemeClr val="tx1"/>
                          </a:solidFill>
                          <a:effectLst/>
                          <a:latin typeface="+mn-lt"/>
                        </a:rPr>
                        <a:t>1</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457200" marR="0" lvl="1" algn="l">
                        <a:spcBef>
                          <a:spcPts val="0"/>
                        </a:spcBef>
                        <a:spcAft>
                          <a:spcPts val="0"/>
                        </a:spcAft>
                      </a:pPr>
                      <a:r>
                        <a:rPr lang="en-US" sz="1600" dirty="0">
                          <a:solidFill>
                            <a:schemeClr val="tx1"/>
                          </a:solidFill>
                          <a:effectLst/>
                          <a:latin typeface="+mn-lt"/>
                        </a:rPr>
                        <a:t>   300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8243006"/>
                  </a:ext>
                </a:extLst>
              </a:tr>
            </a:tbl>
          </a:graphicData>
        </a:graphic>
      </p:graphicFrame>
      <p:graphicFrame>
        <p:nvGraphicFramePr>
          <p:cNvPr id="5" name="Table 4">
            <a:extLst>
              <a:ext uri="{FF2B5EF4-FFF2-40B4-BE49-F238E27FC236}">
                <a16:creationId xmlns:a16="http://schemas.microsoft.com/office/drawing/2014/main" id="{C4BDED88-D0CA-49B6-9906-0384E2134C91}"/>
              </a:ext>
            </a:extLst>
          </p:cNvPr>
          <p:cNvGraphicFramePr>
            <a:graphicFrameLocks noGrp="1"/>
          </p:cNvGraphicFramePr>
          <p:nvPr>
            <p:extLst>
              <p:ext uri="{D42A27DB-BD31-4B8C-83A1-F6EECF244321}">
                <p14:modId xmlns:p14="http://schemas.microsoft.com/office/powerpoint/2010/main" val="157688260"/>
              </p:ext>
            </p:extLst>
          </p:nvPr>
        </p:nvGraphicFramePr>
        <p:xfrm>
          <a:off x="5956138" y="4038774"/>
          <a:ext cx="3233515" cy="2383694"/>
        </p:xfrm>
        <a:graphic>
          <a:graphicData uri="http://schemas.openxmlformats.org/drawingml/2006/table">
            <a:tbl>
              <a:tblPr firstRow="1" firstCol="1" bandRow="1">
                <a:tableStyleId>{5C22544A-7EE6-4342-B048-85BDC9FD1C3A}</a:tableStyleId>
              </a:tblPr>
              <a:tblGrid>
                <a:gridCol w="1513613">
                  <a:extLst>
                    <a:ext uri="{9D8B030D-6E8A-4147-A177-3AD203B41FA5}">
                      <a16:colId xmlns:a16="http://schemas.microsoft.com/office/drawing/2014/main" val="1275055488"/>
                    </a:ext>
                  </a:extLst>
                </a:gridCol>
                <a:gridCol w="1719902">
                  <a:extLst>
                    <a:ext uri="{9D8B030D-6E8A-4147-A177-3AD203B41FA5}">
                      <a16:colId xmlns:a16="http://schemas.microsoft.com/office/drawing/2014/main" val="2630759204"/>
                    </a:ext>
                  </a:extLst>
                </a:gridCol>
              </a:tblGrid>
              <a:tr h="432974">
                <a:tc gridSpan="2">
                  <a:txBody>
                    <a:bodyPr/>
                    <a:lstStyle/>
                    <a:p>
                      <a:pPr marL="0" marR="0" algn="l">
                        <a:spcBef>
                          <a:spcPts val="0"/>
                        </a:spcBef>
                        <a:spcAft>
                          <a:spcPts val="0"/>
                        </a:spcAft>
                      </a:pPr>
                      <a:endPar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Quantities of typical items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l">
                        <a:spcBef>
                          <a:spcPts val="0"/>
                        </a:spcBef>
                        <a:spcAft>
                          <a:spcPts val="0"/>
                        </a:spcAft>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358519"/>
                  </a:ext>
                </a:extLst>
              </a:tr>
              <a:tr h="432974">
                <a:tc>
                  <a:txBody>
                    <a:bodyPr/>
                    <a:lstStyle/>
                    <a:p>
                      <a:pPr marL="0" marR="0" algn="l">
                        <a:lnSpc>
                          <a:spcPct val="70000"/>
                        </a:lnSpc>
                        <a:spcBef>
                          <a:spcPts val="0"/>
                        </a:spcBef>
                        <a:spcAft>
                          <a:spcPts val="0"/>
                        </a:spcAft>
                      </a:pPr>
                      <a:r>
                        <a:rPr lang="en-US" sz="1600" b="0" i="1" dirty="0">
                          <a:solidFill>
                            <a:schemeClr val="bg1">
                              <a:lumMod val="65000"/>
                            </a:schemeClr>
                          </a:solidFill>
                          <a:effectLst/>
                          <a:latin typeface="+mn-lt"/>
                        </a:rPr>
                        <a:t>Typical weight </a:t>
                      </a:r>
                    </a:p>
                    <a:p>
                      <a:pPr marL="0" marR="0" algn="l">
                        <a:lnSpc>
                          <a:spcPct val="70000"/>
                        </a:lnSpc>
                        <a:spcBef>
                          <a:spcPts val="0"/>
                        </a:spcBef>
                        <a:spcAft>
                          <a:spcPts val="0"/>
                        </a:spcAft>
                      </a:pPr>
                      <a:r>
                        <a:rPr lang="en-US" sz="1600" b="0" i="1" dirty="0">
                          <a:solidFill>
                            <a:schemeClr val="bg1">
                              <a:lumMod val="65000"/>
                            </a:schemeClr>
                          </a:solidFill>
                          <a:effectLst/>
                          <a:latin typeface="+mn-lt"/>
                        </a:rPr>
                        <a:t>(grams)</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70000"/>
                        </a:lnSpc>
                        <a:spcBef>
                          <a:spcPts val="0"/>
                        </a:spcBef>
                        <a:spcAft>
                          <a:spcPts val="0"/>
                        </a:spcAft>
                      </a:pPr>
                      <a:r>
                        <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rPr>
                        <a:t>Typical volume</a:t>
                      </a:r>
                    </a:p>
                    <a:p>
                      <a:pPr marL="0" marR="0" algn="l">
                        <a:lnSpc>
                          <a:spcPct val="70000"/>
                        </a:lnSpc>
                        <a:spcBef>
                          <a:spcPts val="0"/>
                        </a:spcBef>
                        <a:spcAft>
                          <a:spcPts val="0"/>
                        </a:spcAft>
                      </a:pPr>
                      <a:r>
                        <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rPr>
                        <a:t>(plate share)</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7632002"/>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322g dry rice</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7750669"/>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270-400g veg.</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538580"/>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230-300g fruits</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3040063"/>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210g egg</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433074"/>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85g dry bean</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l">
                        <a:spcBef>
                          <a:spcPts val="0"/>
                        </a:spcBef>
                        <a:spcAft>
                          <a:spcPts val="0"/>
                        </a:spcAft>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5137519"/>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34g oil</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l">
                        <a:spcBef>
                          <a:spcPts val="0"/>
                        </a:spcBef>
                        <a:spcAft>
                          <a:spcPts val="0"/>
                        </a:spcAft>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742297"/>
                  </a:ext>
                </a:extLst>
              </a:tr>
            </a:tbl>
          </a:graphicData>
        </a:graphic>
      </p:graphicFrame>
      <p:grpSp>
        <p:nvGrpSpPr>
          <p:cNvPr id="8" name="Group 7">
            <a:extLst>
              <a:ext uri="{FF2B5EF4-FFF2-40B4-BE49-F238E27FC236}">
                <a16:creationId xmlns:a16="http://schemas.microsoft.com/office/drawing/2014/main" id="{AABD1811-569B-A12C-DECB-679D46ADDE0A}"/>
              </a:ext>
            </a:extLst>
          </p:cNvPr>
          <p:cNvGrpSpPr/>
          <p:nvPr/>
        </p:nvGrpSpPr>
        <p:grpSpPr>
          <a:xfrm>
            <a:off x="9875223" y="1387936"/>
            <a:ext cx="2316777" cy="5148413"/>
            <a:chOff x="9540159" y="1735566"/>
            <a:chExt cx="2316777" cy="5148413"/>
          </a:xfrm>
        </p:grpSpPr>
        <p:pic>
          <p:nvPicPr>
            <p:cNvPr id="11" name="Picture 10">
              <a:extLst>
                <a:ext uri="{FF2B5EF4-FFF2-40B4-BE49-F238E27FC236}">
                  <a16:creationId xmlns:a16="http://schemas.microsoft.com/office/drawing/2014/main" id="{63D55361-FF44-4E91-9337-3C3409DC2090}"/>
                </a:ext>
              </a:extLst>
            </p:cNvPr>
            <p:cNvPicPr>
              <a:picLocks noChangeAspect="1"/>
            </p:cNvPicPr>
            <p:nvPr/>
          </p:nvPicPr>
          <p:blipFill>
            <a:blip r:embed="rId3"/>
            <a:stretch>
              <a:fillRect/>
            </a:stretch>
          </p:blipFill>
          <p:spPr>
            <a:xfrm>
              <a:off x="10675546" y="1735566"/>
              <a:ext cx="1181390" cy="887698"/>
            </a:xfrm>
            <a:prstGeom prst="rect">
              <a:avLst/>
            </a:prstGeom>
          </p:spPr>
        </p:pic>
        <p:pic>
          <p:nvPicPr>
            <p:cNvPr id="20" name="Picture 19">
              <a:extLst>
                <a:ext uri="{FF2B5EF4-FFF2-40B4-BE49-F238E27FC236}">
                  <a16:creationId xmlns:a16="http://schemas.microsoft.com/office/drawing/2014/main" id="{E2085180-9EDF-4E6B-8787-067381EE1A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830184" y="2794309"/>
              <a:ext cx="880171" cy="836780"/>
            </a:xfrm>
            <a:prstGeom prst="rect">
              <a:avLst/>
            </a:prstGeom>
          </p:spPr>
        </p:pic>
        <p:pic>
          <p:nvPicPr>
            <p:cNvPr id="23" name="Picture 22">
              <a:extLst>
                <a:ext uri="{FF2B5EF4-FFF2-40B4-BE49-F238E27FC236}">
                  <a16:creationId xmlns:a16="http://schemas.microsoft.com/office/drawing/2014/main" id="{6E436067-1F79-421E-A774-E51D6B8C2852}"/>
                </a:ext>
              </a:extLst>
            </p:cNvPr>
            <p:cNvPicPr>
              <a:picLocks noChangeAspect="1"/>
            </p:cNvPicPr>
            <p:nvPr/>
          </p:nvPicPr>
          <p:blipFill rotWithShape="1">
            <a:blip r:embed="rId5">
              <a:extLst>
                <a:ext uri="{28A0092B-C50C-407E-A947-70E740481C1C}">
                  <a14:useLocalDpi xmlns:a14="http://schemas.microsoft.com/office/drawing/2010/main"/>
                </a:ext>
              </a:extLst>
            </a:blip>
            <a:srcRect l="1243" r="1"/>
            <a:stretch/>
          </p:blipFill>
          <p:spPr>
            <a:xfrm>
              <a:off x="9567282" y="5075951"/>
              <a:ext cx="1010779" cy="763689"/>
            </a:xfrm>
            <a:prstGeom prst="rect">
              <a:avLst/>
            </a:prstGeom>
          </p:spPr>
        </p:pic>
        <p:pic>
          <p:nvPicPr>
            <p:cNvPr id="2" name="Picture 1">
              <a:extLst>
                <a:ext uri="{FF2B5EF4-FFF2-40B4-BE49-F238E27FC236}">
                  <a16:creationId xmlns:a16="http://schemas.microsoft.com/office/drawing/2014/main" id="{AD025738-9EF9-45A8-91A5-0C97C2A77B15}"/>
                </a:ext>
              </a:extLst>
            </p:cNvPr>
            <p:cNvPicPr>
              <a:picLocks noChangeAspect="1"/>
            </p:cNvPicPr>
            <p:nvPr/>
          </p:nvPicPr>
          <p:blipFill>
            <a:blip r:embed="rId6"/>
            <a:stretch>
              <a:fillRect/>
            </a:stretch>
          </p:blipFill>
          <p:spPr>
            <a:xfrm>
              <a:off x="9540159" y="2768917"/>
              <a:ext cx="1004873" cy="886968"/>
            </a:xfrm>
            <a:prstGeom prst="rect">
              <a:avLst/>
            </a:prstGeom>
          </p:spPr>
        </p:pic>
        <p:pic>
          <p:nvPicPr>
            <p:cNvPr id="14" name="Picture 13">
              <a:extLst>
                <a:ext uri="{FF2B5EF4-FFF2-40B4-BE49-F238E27FC236}">
                  <a16:creationId xmlns:a16="http://schemas.microsoft.com/office/drawing/2014/main" id="{917AFB1F-27D9-4CC6-AC51-6A6FC47C165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28870"/>
            <a:stretch/>
          </p:blipFill>
          <p:spPr>
            <a:xfrm>
              <a:off x="10814637" y="5915837"/>
              <a:ext cx="880170" cy="939435"/>
            </a:xfrm>
            <a:prstGeom prst="rect">
              <a:avLst/>
            </a:prstGeom>
            <a:solidFill>
              <a:schemeClr val="bg1"/>
            </a:solidFill>
          </p:spPr>
        </p:pic>
        <p:pic>
          <p:nvPicPr>
            <p:cNvPr id="7" name="Picture 6">
              <a:extLst>
                <a:ext uri="{FF2B5EF4-FFF2-40B4-BE49-F238E27FC236}">
                  <a16:creationId xmlns:a16="http://schemas.microsoft.com/office/drawing/2014/main" id="{C31B9120-C40D-4F99-BEBA-A554242A67B2}"/>
                </a:ext>
              </a:extLst>
            </p:cNvPr>
            <p:cNvPicPr>
              <a:picLocks noChangeAspect="1"/>
            </p:cNvPicPr>
            <p:nvPr/>
          </p:nvPicPr>
          <p:blipFill>
            <a:blip r:embed="rId8"/>
            <a:stretch>
              <a:fillRect/>
            </a:stretch>
          </p:blipFill>
          <p:spPr>
            <a:xfrm>
              <a:off x="9596156" y="1759651"/>
              <a:ext cx="950506" cy="865567"/>
            </a:xfrm>
            <a:prstGeom prst="rect">
              <a:avLst/>
            </a:prstGeom>
          </p:spPr>
        </p:pic>
        <p:pic>
          <p:nvPicPr>
            <p:cNvPr id="13" name="Picture 12">
              <a:extLst>
                <a:ext uri="{FF2B5EF4-FFF2-40B4-BE49-F238E27FC236}">
                  <a16:creationId xmlns:a16="http://schemas.microsoft.com/office/drawing/2014/main" id="{B5F89ECD-CE0D-441A-8711-DE12C3AF899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96156" y="5950261"/>
              <a:ext cx="1010779" cy="933718"/>
            </a:xfrm>
            <a:prstGeom prst="rect">
              <a:avLst/>
            </a:prstGeom>
            <a:solidFill>
              <a:schemeClr val="bg1"/>
            </a:solidFill>
          </p:spPr>
        </p:pic>
        <p:pic>
          <p:nvPicPr>
            <p:cNvPr id="21" name="Picture 20">
              <a:extLst>
                <a:ext uri="{FF2B5EF4-FFF2-40B4-BE49-F238E27FC236}">
                  <a16:creationId xmlns:a16="http://schemas.microsoft.com/office/drawing/2014/main" id="{8FC6AB52-A67B-4A94-8C8C-1AA971EF212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837675" y="5015479"/>
              <a:ext cx="857132" cy="876887"/>
            </a:xfrm>
            <a:prstGeom prst="rect">
              <a:avLst/>
            </a:prstGeom>
          </p:spPr>
        </p:pic>
        <p:pic>
          <p:nvPicPr>
            <p:cNvPr id="22" name="Picture 21">
              <a:extLst>
                <a:ext uri="{FF2B5EF4-FFF2-40B4-BE49-F238E27FC236}">
                  <a16:creationId xmlns:a16="http://schemas.microsoft.com/office/drawing/2014/main" id="{FACFA6AC-354D-4DA0-A9B9-CA6EE11D527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567283" y="3935561"/>
              <a:ext cx="1010778" cy="729100"/>
            </a:xfrm>
            <a:prstGeom prst="rect">
              <a:avLst/>
            </a:prstGeom>
          </p:spPr>
        </p:pic>
        <p:pic>
          <p:nvPicPr>
            <p:cNvPr id="24" name="Picture 23">
              <a:extLst>
                <a:ext uri="{FF2B5EF4-FFF2-40B4-BE49-F238E27FC236}">
                  <a16:creationId xmlns:a16="http://schemas.microsoft.com/office/drawing/2014/main" id="{4236631F-CE39-4069-B61D-C816062BDB4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830184" y="3894636"/>
              <a:ext cx="880171" cy="852666"/>
            </a:xfrm>
            <a:prstGeom prst="rect">
              <a:avLst/>
            </a:prstGeom>
          </p:spPr>
        </p:pic>
      </p:grpSp>
      <p:sp>
        <p:nvSpPr>
          <p:cNvPr id="6" name="TextBox 5">
            <a:extLst>
              <a:ext uri="{FF2B5EF4-FFF2-40B4-BE49-F238E27FC236}">
                <a16:creationId xmlns:a16="http://schemas.microsoft.com/office/drawing/2014/main" id="{0648D956-C3A3-1926-A011-B1E0FC7414B1}"/>
              </a:ext>
            </a:extLst>
          </p:cNvPr>
          <p:cNvSpPr txBox="1"/>
          <p:nvPr/>
        </p:nvSpPr>
        <p:spPr>
          <a:xfrm>
            <a:off x="4247137" y="6408271"/>
            <a:ext cx="1686331" cy="335281"/>
          </a:xfrm>
          <a:prstGeom prst="rect">
            <a:avLst/>
          </a:prstGeom>
          <a:noFill/>
        </p:spPr>
        <p:txBody>
          <a:bodyPr wrap="square">
            <a:spAutoFit/>
          </a:bodyPr>
          <a:lstStyle/>
          <a:p>
            <a:r>
              <a:rPr lang="en-US" sz="1600" dirty="0">
                <a:solidFill>
                  <a:schemeClr val="tx1"/>
                </a:solidFill>
                <a:effectLst/>
                <a:latin typeface="+mn-lt"/>
                <a:ea typeface="Times New Roman" panose="02020603050405020304" pitchFamily="18" charset="0"/>
                <a:cs typeface="Times New Roman" panose="02020603050405020304" pitchFamily="18" charset="0"/>
              </a:rPr>
              <a:t> 2,330</a:t>
            </a:r>
            <a:endParaRPr lang="en-US" sz="1600" dirty="0"/>
          </a:p>
        </p:txBody>
      </p:sp>
      <p:graphicFrame>
        <p:nvGraphicFramePr>
          <p:cNvPr id="3" name="Table 2">
            <a:extLst>
              <a:ext uri="{FF2B5EF4-FFF2-40B4-BE49-F238E27FC236}">
                <a16:creationId xmlns:a16="http://schemas.microsoft.com/office/drawing/2014/main" id="{48ED8B95-BF9F-CB9C-F428-5BB79B6FF01B}"/>
              </a:ext>
            </a:extLst>
          </p:cNvPr>
          <p:cNvGraphicFramePr>
            <a:graphicFrameLocks noGrp="1"/>
          </p:cNvGraphicFramePr>
          <p:nvPr>
            <p:extLst>
              <p:ext uri="{D42A27DB-BD31-4B8C-83A1-F6EECF244321}">
                <p14:modId xmlns:p14="http://schemas.microsoft.com/office/powerpoint/2010/main" val="192236659"/>
              </p:ext>
            </p:extLst>
          </p:nvPr>
        </p:nvGraphicFramePr>
        <p:xfrm>
          <a:off x="5231539" y="4088952"/>
          <a:ext cx="821186" cy="2328988"/>
        </p:xfrm>
        <a:graphic>
          <a:graphicData uri="http://schemas.openxmlformats.org/drawingml/2006/table">
            <a:tbl>
              <a:tblPr firstRow="1" firstCol="1" bandRow="1">
                <a:tableStyleId>{5C22544A-7EE6-4342-B048-85BDC9FD1C3A}</a:tableStyleId>
              </a:tblPr>
              <a:tblGrid>
                <a:gridCol w="821186">
                  <a:extLst>
                    <a:ext uri="{9D8B030D-6E8A-4147-A177-3AD203B41FA5}">
                      <a16:colId xmlns:a16="http://schemas.microsoft.com/office/drawing/2014/main" val="1275055488"/>
                    </a:ext>
                  </a:extLst>
                </a:gridCol>
              </a:tblGrid>
              <a:tr h="432974">
                <a:tc>
                  <a:txBody>
                    <a:bodyPr/>
                    <a:lstStyle/>
                    <a:p>
                      <a:pPr marL="0" marR="0" algn="l">
                        <a:spcBef>
                          <a:spcPts val="0"/>
                        </a:spcBef>
                        <a:spcAft>
                          <a:spcPts val="0"/>
                        </a:spcAft>
                      </a:pPr>
                      <a:endParaRPr lang="en-US" sz="1600" i="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358519"/>
                  </a:ext>
                </a:extLst>
              </a:tr>
              <a:tr h="432974">
                <a:tc>
                  <a:txBody>
                    <a:bodyPr/>
                    <a:lstStyle/>
                    <a:p>
                      <a:pPr marL="0" marR="0" algn="l">
                        <a:lnSpc>
                          <a:spcPct val="70000"/>
                        </a:lnSpc>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Energy </a:t>
                      </a:r>
                      <a:br>
                        <a:rPr lang="en-US" sz="1600" b="0" i="1" dirty="0">
                          <a:solidFill>
                            <a:schemeClr val="tx1"/>
                          </a:solidFill>
                          <a:effectLst/>
                          <a:latin typeface="+mn-lt"/>
                          <a:ea typeface="Times New Roman" panose="02020603050405020304" pitchFamily="18" charset="0"/>
                          <a:cs typeface="Times New Roman" panose="02020603050405020304" pitchFamily="18" charset="0"/>
                        </a:rPr>
                      </a:br>
                      <a:r>
                        <a:rPr lang="en-US" sz="1600" b="0" i="1" dirty="0">
                          <a:solidFill>
                            <a:schemeClr val="tx1"/>
                          </a:solidFill>
                          <a:effectLst/>
                          <a:latin typeface="+mn-lt"/>
                          <a:ea typeface="Times New Roman" panose="02020603050405020304" pitchFamily="18" charset="0"/>
                          <a:cs typeface="Times New Roman" panose="02020603050405020304" pitchFamily="18" charset="0"/>
                        </a:rPr>
                        <a:t>shares</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7632002"/>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50%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7750669"/>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538580"/>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7%</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3040063"/>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13%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433074"/>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13%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5137519"/>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13%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742297"/>
                  </a:ext>
                </a:extLst>
              </a:tr>
            </a:tbl>
          </a:graphicData>
        </a:graphic>
      </p:graphicFrame>
      <p:sp>
        <p:nvSpPr>
          <p:cNvPr id="17" name="TextBox 16">
            <a:extLst>
              <a:ext uri="{FF2B5EF4-FFF2-40B4-BE49-F238E27FC236}">
                <a16:creationId xmlns:a16="http://schemas.microsoft.com/office/drawing/2014/main" id="{2B3C03D0-106F-490F-379A-3A8418586EF1}"/>
              </a:ext>
            </a:extLst>
          </p:cNvPr>
          <p:cNvSpPr txBox="1"/>
          <p:nvPr/>
        </p:nvSpPr>
        <p:spPr>
          <a:xfrm>
            <a:off x="2819210" y="6406635"/>
            <a:ext cx="467360" cy="338554"/>
          </a:xfrm>
          <a:prstGeom prst="rect">
            <a:avLst/>
          </a:prstGeom>
          <a:noFill/>
        </p:spPr>
        <p:txBody>
          <a:bodyPr wrap="square">
            <a:spAutoFit/>
          </a:bodyPr>
          <a:lstStyle/>
          <a:p>
            <a:r>
              <a:rPr lang="en-US" sz="1600" dirty="0">
                <a:solidFill>
                  <a:schemeClr val="tx1"/>
                </a:solidFill>
                <a:effectLst/>
                <a:latin typeface="+mn-lt"/>
                <a:ea typeface="Times New Roman" panose="02020603050405020304" pitchFamily="18" charset="0"/>
                <a:cs typeface="Times New Roman" panose="02020603050405020304" pitchFamily="18" charset="0"/>
              </a:rPr>
              <a:t>11</a:t>
            </a:r>
            <a:endParaRPr lang="en-US" sz="1600" dirty="0"/>
          </a:p>
        </p:txBody>
      </p:sp>
      <p:sp>
        <p:nvSpPr>
          <p:cNvPr id="10" name="TextBox 3">
            <a:extLst>
              <a:ext uri="{FF2B5EF4-FFF2-40B4-BE49-F238E27FC236}">
                <a16:creationId xmlns:a16="http://schemas.microsoft.com/office/drawing/2014/main" id="{87D98F67-7106-014F-A1C8-B8AC6B0BA223}"/>
              </a:ext>
            </a:extLst>
          </p:cNvPr>
          <p:cNvSpPr txBox="1"/>
          <p:nvPr/>
        </p:nvSpPr>
        <p:spPr>
          <a:xfrm>
            <a:off x="5884294" y="6477796"/>
            <a:ext cx="6042275" cy="35485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Source: Herforth et al., Methods and options to monitor the cost and affordability of a healthy diet globally. Background paper for FAO, IFAD, UNICEF, WFP and WHO (2022)</a:t>
            </a:r>
            <a:endParaRPr lang="en-US" dirty="0">
              <a:solidFill>
                <a:schemeClr val="bg1">
                  <a:lumMod val="50000"/>
                </a:schemeClr>
              </a:solidFill>
            </a:endParaRPr>
          </a:p>
        </p:txBody>
      </p:sp>
    </p:spTree>
    <p:custDataLst>
      <p:tags r:id="rId1"/>
    </p:custDataLst>
    <p:extLst>
      <p:ext uri="{BB962C8B-B14F-4D97-AF65-F5344CB8AC3E}">
        <p14:creationId xmlns:p14="http://schemas.microsoft.com/office/powerpoint/2010/main" val="186656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3" end="3"/>
                                            </p:txEl>
                                          </p:spTgt>
                                        </p:tgtEl>
                                        <p:attrNameLst>
                                          <p:attrName>ppt_c</p:attrName>
                                        </p:attrNameLst>
                                      </p:cBhvr>
                                      <p:to>
                                        <a:srgbClr val="969696"/>
                                      </p:to>
                                    </p:animClr>
                                  </p:subTnLst>
                                </p:cTn>
                              </p:par>
                              <p:par>
                                <p:cTn id="19" presetID="1" presetClass="entr" presetSubtype="0" fill="hold" nodeType="withEffect">
                                  <p:stCondLst>
                                    <p:cond delay="0"/>
                                  </p:stCondLst>
                                  <p:childTnLst>
                                    <p:set>
                                      <p:cBhvr>
                                        <p:cTn id="20" dur="1" fill="hold">
                                          <p:stCondLst>
                                            <p:cond delay="0"/>
                                          </p:stCondLst>
                                        </p:cTn>
                                        <p:tgtEl>
                                          <p:spTgt spid="4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4" end="4"/>
                                            </p:txEl>
                                          </p:spTgt>
                                        </p:tgtEl>
                                        <p:attrNameLst>
                                          <p:attrName>ppt_c</p:attrName>
                                        </p:attrNameLst>
                                      </p:cBhvr>
                                      <p:to>
                                        <a:srgbClr val="969696"/>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5" end="5"/>
                                            </p:txEl>
                                          </p:spTgt>
                                        </p:tgtEl>
                                        <p:attrNameLst>
                                          <p:attrName>ppt_c</p:attrName>
                                        </p:attrNameLst>
                                      </p:cBhvr>
                                      <p:to>
                                        <a:srgbClr val="969696"/>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6" end="6"/>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7" end="7"/>
                                            </p:txEl>
                                          </p:spTgt>
                                        </p:tgtEl>
                                        <p:attrNameLst>
                                          <p:attrName>ppt_c</p:attrName>
                                        </p:attrNameLst>
                                      </p:cBhvr>
                                      <p:to>
                                        <a:srgbClr val="969696"/>
                                      </p:to>
                                    </p:animClr>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graph of different colored lines&#10;&#10;Description automatically generated">
            <a:extLst>
              <a:ext uri="{FF2B5EF4-FFF2-40B4-BE49-F238E27FC236}">
                <a16:creationId xmlns:a16="http://schemas.microsoft.com/office/drawing/2014/main" id="{EC168077-AFAD-FADC-67AE-FA2BCD1B6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234" y="941265"/>
            <a:ext cx="7495032" cy="5621274"/>
          </a:xfrm>
          <a:prstGeom prst="rect">
            <a:avLst/>
          </a:prstGeom>
        </p:spPr>
      </p:pic>
      <p:sp>
        <p:nvSpPr>
          <p:cNvPr id="2" name="Title 4">
            <a:extLst>
              <a:ext uri="{FF2B5EF4-FFF2-40B4-BE49-F238E27FC236}">
                <a16:creationId xmlns:a16="http://schemas.microsoft.com/office/drawing/2014/main" id="{0899135F-6891-F477-64A7-AA1F55541D36}"/>
              </a:ext>
            </a:extLst>
          </p:cNvPr>
          <p:cNvSpPr txBox="1">
            <a:spLocks/>
          </p:cNvSpPr>
          <p:nvPr/>
        </p:nvSpPr>
        <p:spPr>
          <a:xfrm>
            <a:off x="206588" y="118099"/>
            <a:ext cx="12043363" cy="76859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Actual food use is far from Healthy Diet Basket targets, </a:t>
            </a:r>
            <a:br>
              <a:rPr lang="en-US" sz="3600" b="1" kern="0" dirty="0">
                <a:solidFill>
                  <a:srgbClr val="3083A7"/>
                </a:solidFill>
                <a:latin typeface="+mn-lt"/>
              </a:rPr>
            </a:br>
            <a:r>
              <a:rPr lang="en-US" sz="3600" b="1" kern="0" dirty="0">
                <a:solidFill>
                  <a:srgbClr val="3083A7"/>
                </a:solidFill>
                <a:latin typeface="+mn-lt"/>
              </a:rPr>
              <a:t>in ways that differ by region and over time</a:t>
            </a:r>
          </a:p>
        </p:txBody>
      </p:sp>
      <p:sp>
        <p:nvSpPr>
          <p:cNvPr id="3" name="Rectangle 2">
            <a:extLst>
              <a:ext uri="{FF2B5EF4-FFF2-40B4-BE49-F238E27FC236}">
                <a16:creationId xmlns:a16="http://schemas.microsoft.com/office/drawing/2014/main" id="{BCF7C132-7ABF-8AC3-C10A-2673FA6C0196}"/>
              </a:ext>
            </a:extLst>
          </p:cNvPr>
          <p:cNvSpPr/>
          <p:nvPr/>
        </p:nvSpPr>
        <p:spPr>
          <a:xfrm>
            <a:off x="7758716" y="1279872"/>
            <a:ext cx="4362450" cy="493918"/>
          </a:xfrm>
          <a:prstGeom prst="rect">
            <a:avLst/>
          </a:prstGeom>
          <a:solidFill>
            <a:schemeClr val="bg1"/>
          </a:solidFill>
        </p:spPr>
        <p:txBody>
          <a:bodyPr wrap="square">
            <a:spAutoFit/>
          </a:bodyPr>
          <a:lstStyle/>
          <a:p>
            <a:pPr>
              <a:lnSpc>
                <a:spcPct val="80000"/>
              </a:lnSpc>
            </a:pPr>
            <a:r>
              <a:rPr lang="en-US" sz="1600" i="1" dirty="0">
                <a:solidFill>
                  <a:srgbClr val="008B8E"/>
                </a:solidFill>
                <a:cs typeface="Calibri Light" panose="020F0302020204030204" pitchFamily="34" charset="0"/>
              </a:rPr>
              <a:t>North America has high use of animal foods, oils &amp; fats, and sugar</a:t>
            </a:r>
            <a:endParaRPr lang="en-US" sz="1600" i="1" dirty="0">
              <a:solidFill>
                <a:srgbClr val="008B8E"/>
              </a:solidFill>
            </a:endParaRPr>
          </a:p>
        </p:txBody>
      </p:sp>
      <p:sp>
        <p:nvSpPr>
          <p:cNvPr id="4" name="Oval 3">
            <a:extLst>
              <a:ext uri="{FF2B5EF4-FFF2-40B4-BE49-F238E27FC236}">
                <a16:creationId xmlns:a16="http://schemas.microsoft.com/office/drawing/2014/main" id="{B735D3EE-8279-1E57-0E1F-C22EDD4CEF04}"/>
              </a:ext>
            </a:extLst>
          </p:cNvPr>
          <p:cNvSpPr/>
          <p:nvPr/>
        </p:nvSpPr>
        <p:spPr>
          <a:xfrm>
            <a:off x="7829550" y="2853614"/>
            <a:ext cx="1390650" cy="190500"/>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B11A82-D9B1-10B5-4CAA-02DF9F764AA7}"/>
              </a:ext>
            </a:extLst>
          </p:cNvPr>
          <p:cNvSpPr/>
          <p:nvPr/>
        </p:nvSpPr>
        <p:spPr>
          <a:xfrm>
            <a:off x="7829550" y="3106380"/>
            <a:ext cx="4362450" cy="493918"/>
          </a:xfrm>
          <a:prstGeom prst="rect">
            <a:avLst/>
          </a:prstGeom>
          <a:noFill/>
        </p:spPr>
        <p:txBody>
          <a:bodyPr wrap="square">
            <a:spAutoFit/>
          </a:bodyPr>
          <a:lstStyle/>
          <a:p>
            <a:pPr>
              <a:lnSpc>
                <a:spcPct val="80000"/>
              </a:lnSpc>
            </a:pPr>
            <a:r>
              <a:rPr lang="en-US" sz="1600" i="1" dirty="0">
                <a:solidFill>
                  <a:schemeClr val="accent6">
                    <a:lumMod val="75000"/>
                  </a:schemeClr>
                </a:solidFill>
                <a:cs typeface="Calibri Light" panose="020F0302020204030204" pitchFamily="34" charset="0"/>
              </a:rPr>
              <a:t>Africa has low use of all food groups </a:t>
            </a:r>
          </a:p>
          <a:p>
            <a:pPr>
              <a:lnSpc>
                <a:spcPct val="80000"/>
              </a:lnSpc>
            </a:pPr>
            <a:r>
              <a:rPr lang="en-US" sz="1600" i="1" dirty="0">
                <a:solidFill>
                  <a:schemeClr val="accent6">
                    <a:lumMod val="75000"/>
                  </a:schemeClr>
                </a:solidFill>
                <a:cs typeface="Calibri Light" panose="020F0302020204030204" pitchFamily="34" charset="0"/>
              </a:rPr>
              <a:t>that are relatively costly per calorie</a:t>
            </a:r>
            <a:endParaRPr lang="en-US" sz="1600" i="1" dirty="0">
              <a:solidFill>
                <a:schemeClr val="accent6">
                  <a:lumMod val="75000"/>
                </a:schemeClr>
              </a:solidFill>
            </a:endParaRPr>
          </a:p>
        </p:txBody>
      </p:sp>
      <p:sp>
        <p:nvSpPr>
          <p:cNvPr id="7" name="Oval 6">
            <a:extLst>
              <a:ext uri="{FF2B5EF4-FFF2-40B4-BE49-F238E27FC236}">
                <a16:creationId xmlns:a16="http://schemas.microsoft.com/office/drawing/2014/main" id="{1EA5011C-3443-239C-ABA6-1F896661D6C5}"/>
              </a:ext>
            </a:extLst>
          </p:cNvPr>
          <p:cNvSpPr/>
          <p:nvPr/>
        </p:nvSpPr>
        <p:spPr>
          <a:xfrm>
            <a:off x="7829550" y="1801076"/>
            <a:ext cx="1390650" cy="190500"/>
          </a:xfrm>
          <a:prstGeom prst="ellipse">
            <a:avLst/>
          </a:prstGeom>
          <a:noFill/>
          <a:ln>
            <a:solidFill>
              <a:srgbClr val="008B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3">
            <a:extLst>
              <a:ext uri="{FF2B5EF4-FFF2-40B4-BE49-F238E27FC236}">
                <a16:creationId xmlns:a16="http://schemas.microsoft.com/office/drawing/2014/main" id="{711B0332-85F3-017A-320B-AC2E09E3342C}"/>
              </a:ext>
            </a:extLst>
          </p:cNvPr>
          <p:cNvSpPr txBox="1"/>
          <p:nvPr/>
        </p:nvSpPr>
        <p:spPr>
          <a:xfrm>
            <a:off x="489530" y="6414104"/>
            <a:ext cx="11457771" cy="48807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Source: Leah Costlow, doctoral dissertation in progress, Friedman School of Nutrition, Tufts University.  </a:t>
            </a:r>
            <a:br>
              <a:rPr lang="en-US" sz="1200" dirty="0">
                <a:solidFill>
                  <a:schemeClr val="bg2">
                    <a:lumMod val="50000"/>
                  </a:schemeClr>
                </a:solidFill>
              </a:rPr>
            </a:br>
            <a:r>
              <a:rPr lang="en-US" sz="1100" dirty="0">
                <a:solidFill>
                  <a:schemeClr val="bg2">
                    <a:lumMod val="50000"/>
                  </a:schemeClr>
                </a:solidFill>
              </a:rPr>
              <a:t>Data shown are from </a:t>
            </a:r>
            <a:r>
              <a:rPr lang="en-US" sz="1100" dirty="0">
                <a:solidFill>
                  <a:schemeClr val="bg1">
                    <a:lumMod val="50000"/>
                  </a:schemeClr>
                </a:solidFill>
              </a:rPr>
              <a:t>FAO Food Balance Sheet data, for total daily kilocalories available per capita in each region aggregated by HDB food group.</a:t>
            </a:r>
            <a:br>
              <a:rPr lang="en-US" sz="1100" dirty="0">
                <a:solidFill>
                  <a:schemeClr val="bg1">
                    <a:lumMod val="50000"/>
                  </a:schemeClr>
                </a:solidFill>
              </a:rPr>
            </a:br>
            <a:r>
              <a:rPr lang="en-US" sz="1100" dirty="0">
                <a:solidFill>
                  <a:schemeClr val="bg2">
                    <a:lumMod val="50000"/>
                  </a:schemeClr>
                </a:solidFill>
              </a:rPr>
              <a:t>Reproduced in Masters &amp; Finaret (2024), </a:t>
            </a:r>
            <a:r>
              <a:rPr lang="en-US" sz="1100" i="1" dirty="0">
                <a:solidFill>
                  <a:schemeClr val="bg2">
                    <a:lumMod val="50000"/>
                  </a:schemeClr>
                </a:solidFill>
              </a:rPr>
              <a:t>Food Economics:  Agriculture, Nutrition and Health. </a:t>
            </a:r>
            <a:r>
              <a:rPr lang="en-US" sz="1100" dirty="0">
                <a:solidFill>
                  <a:schemeClr val="bg2">
                    <a:lumMod val="50000"/>
                  </a:schemeClr>
                </a:solidFill>
              </a:rPr>
              <a:t>Palgrave MacMillan, open access at </a:t>
            </a:r>
            <a:r>
              <a:rPr lang="en-US" sz="1100" dirty="0">
                <a:solidFill>
                  <a:schemeClr val="bg2">
                    <a:lumMod val="50000"/>
                  </a:schemeClr>
                </a:solidFill>
                <a:hlinkClick r:id="rId4">
                  <a:extLst>
                    <a:ext uri="{A12FA001-AC4F-418D-AE19-62706E023703}">
                      <ahyp:hlinkClr xmlns:ahyp="http://schemas.microsoft.com/office/drawing/2018/hyperlinkcolor" val="tx"/>
                    </a:ext>
                  </a:extLst>
                </a:hlinkClick>
              </a:rPr>
              <a:t>https://link.springer.com/book/9783031538391</a:t>
            </a:r>
            <a:r>
              <a:rPr lang="en-US" sz="1100" dirty="0">
                <a:solidFill>
                  <a:schemeClr val="bg2">
                    <a:lumMod val="50000"/>
                  </a:schemeClr>
                </a:solidFill>
              </a:rPr>
              <a:t>.</a:t>
            </a:r>
            <a:endParaRPr lang="en-US" dirty="0">
              <a:solidFill>
                <a:schemeClr val="bg1">
                  <a:lumMod val="50000"/>
                </a:schemeClr>
              </a:solidFill>
            </a:endParaRPr>
          </a:p>
        </p:txBody>
      </p:sp>
    </p:spTree>
    <p:custDataLst>
      <p:tags r:id="rId1"/>
    </p:custDataLst>
    <p:extLst>
      <p:ext uri="{BB962C8B-B14F-4D97-AF65-F5344CB8AC3E}">
        <p14:creationId xmlns:p14="http://schemas.microsoft.com/office/powerpoint/2010/main" val="389183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5FA20DF1-2E9A-8482-D7DD-C8A60505F0C4}"/>
              </a:ext>
            </a:extLst>
          </p:cNvPr>
          <p:cNvSpPr txBox="1">
            <a:spLocks/>
          </p:cNvSpPr>
          <p:nvPr/>
        </p:nvSpPr>
        <p:spPr>
          <a:xfrm>
            <a:off x="431440" y="279918"/>
            <a:ext cx="11726214"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Higher income is closely linked with meeting targets,</a:t>
            </a:r>
            <a:br>
              <a:rPr lang="en-US" sz="3600" b="1" kern="0" dirty="0">
                <a:solidFill>
                  <a:srgbClr val="3083A7"/>
                </a:solidFill>
                <a:latin typeface="+mn-lt"/>
              </a:rPr>
            </a:br>
            <a:r>
              <a:rPr lang="en-US" sz="3600" b="1" kern="0" dirty="0">
                <a:solidFill>
                  <a:srgbClr val="3083A7"/>
                </a:solidFill>
                <a:latin typeface="+mn-lt"/>
              </a:rPr>
              <a:t>but only for the world’s poorest people e.g. in Malawi</a:t>
            </a:r>
          </a:p>
        </p:txBody>
      </p:sp>
      <p:sp>
        <p:nvSpPr>
          <p:cNvPr id="14" name="TextBox 13">
            <a:extLst>
              <a:ext uri="{FF2B5EF4-FFF2-40B4-BE49-F238E27FC236}">
                <a16:creationId xmlns:a16="http://schemas.microsoft.com/office/drawing/2014/main" id="{5AA20764-4231-0739-063B-41F7566FB96A}"/>
              </a:ext>
            </a:extLst>
          </p:cNvPr>
          <p:cNvSpPr txBox="1"/>
          <p:nvPr/>
        </p:nvSpPr>
        <p:spPr>
          <a:xfrm>
            <a:off x="189518" y="5772854"/>
            <a:ext cx="12003110" cy="307777"/>
          </a:xfrm>
          <a:prstGeom prst="rect">
            <a:avLst/>
          </a:prstGeom>
          <a:noFill/>
        </p:spPr>
        <p:txBody>
          <a:bodyPr wrap="square">
            <a:spAutoFit/>
          </a:bodyPr>
          <a:lstStyle/>
          <a:p>
            <a:r>
              <a:rPr lang="en-US" sz="1400" dirty="0">
                <a:solidFill>
                  <a:schemeClr val="bg1">
                    <a:lumMod val="50000"/>
                  </a:schemeClr>
                </a:solidFill>
              </a:rPr>
              <a:t>Source: Rachel Gilbert, “The cost and consumption of healthy diets.”  PhD dissertation in progress, Friedman School of Nutrition, Tufts University.  </a:t>
            </a:r>
          </a:p>
        </p:txBody>
      </p:sp>
      <p:pic>
        <p:nvPicPr>
          <p:cNvPr id="11" name="Picture 10">
            <a:extLst>
              <a:ext uri="{FF2B5EF4-FFF2-40B4-BE49-F238E27FC236}">
                <a16:creationId xmlns:a16="http://schemas.microsoft.com/office/drawing/2014/main" id="{20F0FA4B-BA28-EF45-8C40-2FC005C82C3D}"/>
              </a:ext>
            </a:extLst>
          </p:cNvPr>
          <p:cNvPicPr>
            <a:picLocks noChangeAspect="1"/>
          </p:cNvPicPr>
          <p:nvPr/>
        </p:nvPicPr>
        <p:blipFill rotWithShape="1">
          <a:blip r:embed="rId2"/>
          <a:srcRect l="6788" t="8579" r="5612" b="10087"/>
          <a:stretch/>
        </p:blipFill>
        <p:spPr>
          <a:xfrm>
            <a:off x="477078" y="2344851"/>
            <a:ext cx="5340626" cy="3307393"/>
          </a:xfrm>
          <a:prstGeom prst="rect">
            <a:avLst/>
          </a:prstGeom>
        </p:spPr>
      </p:pic>
      <p:pic>
        <p:nvPicPr>
          <p:cNvPr id="13" name="Picture 12">
            <a:extLst>
              <a:ext uri="{FF2B5EF4-FFF2-40B4-BE49-F238E27FC236}">
                <a16:creationId xmlns:a16="http://schemas.microsoft.com/office/drawing/2014/main" id="{602C1E8B-6C22-8FEB-D1FD-90E53C26EBA9}"/>
              </a:ext>
            </a:extLst>
          </p:cNvPr>
          <p:cNvPicPr>
            <a:picLocks noChangeAspect="1"/>
          </p:cNvPicPr>
          <p:nvPr/>
        </p:nvPicPr>
        <p:blipFill rotWithShape="1">
          <a:blip r:embed="rId3"/>
          <a:srcRect l="6452" t="8190" r="5371" b="12117"/>
          <a:stretch/>
        </p:blipFill>
        <p:spPr>
          <a:xfrm>
            <a:off x="6374298" y="2245947"/>
            <a:ext cx="5483663" cy="3307394"/>
          </a:xfrm>
          <a:prstGeom prst="rect">
            <a:avLst/>
          </a:prstGeom>
        </p:spPr>
      </p:pic>
      <p:sp>
        <p:nvSpPr>
          <p:cNvPr id="15" name="TextBox 14">
            <a:extLst>
              <a:ext uri="{FF2B5EF4-FFF2-40B4-BE49-F238E27FC236}">
                <a16:creationId xmlns:a16="http://schemas.microsoft.com/office/drawing/2014/main" id="{E9C26464-3995-CBE8-984F-4014B99A6DB7}"/>
              </a:ext>
            </a:extLst>
          </p:cNvPr>
          <p:cNvSpPr txBox="1"/>
          <p:nvPr/>
        </p:nvSpPr>
        <p:spPr>
          <a:xfrm>
            <a:off x="180304" y="6032085"/>
            <a:ext cx="10412569" cy="769441"/>
          </a:xfrm>
          <a:prstGeom prst="rect">
            <a:avLst/>
          </a:prstGeom>
          <a:noFill/>
        </p:spPr>
        <p:txBody>
          <a:bodyPr wrap="square">
            <a:spAutoFit/>
          </a:bodyPr>
          <a:lstStyle/>
          <a:p>
            <a:r>
              <a:rPr lang="en-US" sz="1100" dirty="0">
                <a:solidFill>
                  <a:schemeClr val="bg1">
                    <a:lumMod val="50000"/>
                  </a:schemeClr>
                </a:solidFill>
              </a:rPr>
              <a:t>Data shown are for n=9,073 households over four rounds of the Malawi Integrated Household Panel Survey (2010, 2013, 2016, 2019), trimmed at the 1</a:t>
            </a:r>
            <a:r>
              <a:rPr lang="en-US" sz="1100" baseline="30000" dirty="0">
                <a:solidFill>
                  <a:schemeClr val="bg1">
                    <a:lumMod val="50000"/>
                  </a:schemeClr>
                </a:solidFill>
              </a:rPr>
              <a:t>st</a:t>
            </a:r>
            <a:r>
              <a:rPr lang="en-US" sz="1100" dirty="0">
                <a:solidFill>
                  <a:schemeClr val="bg1">
                    <a:lumMod val="50000"/>
                  </a:schemeClr>
                </a:solidFill>
              </a:rPr>
              <a:t> and 99</a:t>
            </a:r>
            <a:r>
              <a:rPr lang="en-US" sz="1100" baseline="30000" dirty="0">
                <a:solidFill>
                  <a:schemeClr val="bg1">
                    <a:lumMod val="50000"/>
                  </a:schemeClr>
                </a:solidFill>
              </a:rPr>
              <a:t>th</a:t>
            </a:r>
            <a:r>
              <a:rPr lang="en-US" sz="1100" dirty="0">
                <a:solidFill>
                  <a:schemeClr val="bg1">
                    <a:lumMod val="50000"/>
                  </a:schemeClr>
                </a:solidFill>
              </a:rPr>
              <a:t> percentile of total expenditure per adult male equivalent.  Food consumption is from 7-day recall of ~150 items matched to nutritional composition and food group, after adjusting the self-reported total consumption of all foods to the household’s estimated energy balance in kcals per adult male equivalent person. Nutrient adequacy is energy, carbs, protein, lipids, vitamin A, vitamin C, vitamin E, vitamin B6, vitamin B12, calcium, copper, iron, and zinc. </a:t>
            </a:r>
          </a:p>
        </p:txBody>
      </p:sp>
      <p:sp>
        <p:nvSpPr>
          <p:cNvPr id="18" name="TextBox 17">
            <a:extLst>
              <a:ext uri="{FF2B5EF4-FFF2-40B4-BE49-F238E27FC236}">
                <a16:creationId xmlns:a16="http://schemas.microsoft.com/office/drawing/2014/main" id="{7ED25BA3-E8FF-0E5C-79E1-EC9BB64EDE90}"/>
              </a:ext>
            </a:extLst>
          </p:cNvPr>
          <p:cNvSpPr txBox="1"/>
          <p:nvPr/>
        </p:nvSpPr>
        <p:spPr>
          <a:xfrm>
            <a:off x="477078" y="1896914"/>
            <a:ext cx="5075583" cy="387798"/>
          </a:xfrm>
          <a:prstGeom prst="rect">
            <a:avLst/>
          </a:prstGeom>
          <a:noFill/>
        </p:spPr>
        <p:txBody>
          <a:bodyPr wrap="square">
            <a:spAutoFit/>
          </a:bodyPr>
          <a:lstStyle/>
          <a:p>
            <a:pPr algn="ctr" rtl="0">
              <a:defRPr sz="1920" b="1" i="0" u="none" strike="noStrike" kern="1200" spc="0" baseline="0">
                <a:solidFill>
                  <a:prstClr val="black">
                    <a:lumMod val="65000"/>
                    <a:lumOff val="35000"/>
                  </a:prstClr>
                </a:solidFill>
                <a:latin typeface="+mn-lt"/>
                <a:ea typeface="+mn-ea"/>
                <a:cs typeface="+mn-cs"/>
              </a:defRPr>
            </a:pPr>
            <a:r>
              <a:rPr lang="en-US" b="1" dirty="0"/>
              <a:t>Mean adequacy over 6 HDB food groups</a:t>
            </a:r>
            <a:endParaRPr lang="en-US" b="0" dirty="0"/>
          </a:p>
        </p:txBody>
      </p:sp>
      <p:sp>
        <p:nvSpPr>
          <p:cNvPr id="19" name="TextBox 18">
            <a:extLst>
              <a:ext uri="{FF2B5EF4-FFF2-40B4-BE49-F238E27FC236}">
                <a16:creationId xmlns:a16="http://schemas.microsoft.com/office/drawing/2014/main" id="{2BCE99D7-69FB-C1E9-320F-0005AE82650C}"/>
              </a:ext>
            </a:extLst>
          </p:cNvPr>
          <p:cNvSpPr txBox="1"/>
          <p:nvPr/>
        </p:nvSpPr>
        <p:spPr>
          <a:xfrm>
            <a:off x="6191074" y="1889716"/>
            <a:ext cx="5075583" cy="387798"/>
          </a:xfrm>
          <a:prstGeom prst="rect">
            <a:avLst/>
          </a:prstGeom>
          <a:noFill/>
        </p:spPr>
        <p:txBody>
          <a:bodyPr wrap="square">
            <a:spAutoFit/>
          </a:bodyPr>
          <a:lstStyle/>
          <a:p>
            <a:pPr algn="ctr" rtl="0">
              <a:defRPr sz="1920" b="1" i="0" u="none" strike="noStrike" kern="1200" spc="0" baseline="0">
                <a:solidFill>
                  <a:prstClr val="black">
                    <a:lumMod val="65000"/>
                    <a:lumOff val="35000"/>
                  </a:prstClr>
                </a:solidFill>
                <a:latin typeface="+mn-lt"/>
                <a:ea typeface="+mn-ea"/>
                <a:cs typeface="+mn-cs"/>
              </a:defRPr>
            </a:pPr>
            <a:r>
              <a:rPr lang="en-US" b="1" dirty="0"/>
              <a:t>Mean adequacy over 13 essential nutrients</a:t>
            </a:r>
            <a:endParaRPr lang="en-US" b="0" dirty="0"/>
          </a:p>
        </p:txBody>
      </p:sp>
      <p:sp>
        <p:nvSpPr>
          <p:cNvPr id="24" name="TextBox 23">
            <a:extLst>
              <a:ext uri="{FF2B5EF4-FFF2-40B4-BE49-F238E27FC236}">
                <a16:creationId xmlns:a16="http://schemas.microsoft.com/office/drawing/2014/main" id="{DD64A175-8F28-46DD-8FC3-9E29D9520B9D}"/>
              </a:ext>
            </a:extLst>
          </p:cNvPr>
          <p:cNvSpPr txBox="1"/>
          <p:nvPr/>
        </p:nvSpPr>
        <p:spPr>
          <a:xfrm>
            <a:off x="477078" y="1272659"/>
            <a:ext cx="11603428" cy="324961"/>
          </a:xfrm>
          <a:prstGeom prst="rect">
            <a:avLst/>
          </a:prstGeom>
          <a:solidFill>
            <a:schemeClr val="bg1">
              <a:alpha val="40000"/>
            </a:schemeClr>
          </a:solidFill>
        </p:spPr>
        <p:txBody>
          <a:bodyPr wrap="square">
            <a:spAutoFit/>
          </a:bodyPr>
          <a:lstStyle/>
          <a:p>
            <a:pPr>
              <a:lnSpc>
                <a:spcPct val="70000"/>
              </a:lnSpc>
            </a:pPr>
            <a:r>
              <a:rPr lang="en-US" sz="2000" b="1" i="1" dirty="0">
                <a:solidFill>
                  <a:srgbClr val="920000"/>
                </a:solidFill>
              </a:rPr>
              <a:t>In Malawi, almost everyone is in the range where adequacy rises with income</a:t>
            </a:r>
          </a:p>
        </p:txBody>
      </p:sp>
      <p:sp>
        <p:nvSpPr>
          <p:cNvPr id="3" name="Oval 2">
            <a:extLst>
              <a:ext uri="{FF2B5EF4-FFF2-40B4-BE49-F238E27FC236}">
                <a16:creationId xmlns:a16="http://schemas.microsoft.com/office/drawing/2014/main" id="{7A3516B6-B51F-52CF-EE87-A61A448BB8E9}"/>
              </a:ext>
            </a:extLst>
          </p:cNvPr>
          <p:cNvSpPr/>
          <p:nvPr/>
        </p:nvSpPr>
        <p:spPr>
          <a:xfrm rot="20295404">
            <a:off x="672292" y="2608659"/>
            <a:ext cx="3883469" cy="204617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6FD3FE-CA03-65ED-2F33-322F9E15BC08}"/>
              </a:ext>
            </a:extLst>
          </p:cNvPr>
          <p:cNvSpPr txBox="1"/>
          <p:nvPr/>
        </p:nvSpPr>
        <p:spPr>
          <a:xfrm>
            <a:off x="701600" y="5410720"/>
            <a:ext cx="4883855" cy="369332"/>
          </a:xfrm>
          <a:prstGeom prst="rect">
            <a:avLst/>
          </a:prstGeom>
          <a:solidFill>
            <a:schemeClr val="bg1"/>
          </a:solidFill>
        </p:spPr>
        <p:txBody>
          <a:bodyPr wrap="square">
            <a:spAutoFit/>
          </a:bodyPr>
          <a:lstStyle/>
          <a:p>
            <a:r>
              <a:rPr lang="en-US" dirty="0">
                <a:solidFill>
                  <a:schemeClr val="bg1">
                    <a:lumMod val="50000"/>
                  </a:schemeClr>
                </a:solidFill>
              </a:rPr>
              <a:t>Household income (kwacha/person, log scale)</a:t>
            </a:r>
          </a:p>
        </p:txBody>
      </p:sp>
      <p:sp>
        <p:nvSpPr>
          <p:cNvPr id="5" name="TextBox 4">
            <a:extLst>
              <a:ext uri="{FF2B5EF4-FFF2-40B4-BE49-F238E27FC236}">
                <a16:creationId xmlns:a16="http://schemas.microsoft.com/office/drawing/2014/main" id="{365D696E-66A1-7B6C-3479-AA2015DD2D08}"/>
              </a:ext>
            </a:extLst>
          </p:cNvPr>
          <p:cNvSpPr txBox="1"/>
          <p:nvPr/>
        </p:nvSpPr>
        <p:spPr>
          <a:xfrm>
            <a:off x="6778282" y="5397842"/>
            <a:ext cx="4883855" cy="369332"/>
          </a:xfrm>
          <a:prstGeom prst="rect">
            <a:avLst/>
          </a:prstGeom>
          <a:solidFill>
            <a:schemeClr val="bg1"/>
          </a:solidFill>
        </p:spPr>
        <p:txBody>
          <a:bodyPr wrap="square">
            <a:spAutoFit/>
          </a:bodyPr>
          <a:lstStyle/>
          <a:p>
            <a:r>
              <a:rPr lang="en-US" dirty="0">
                <a:solidFill>
                  <a:schemeClr val="bg1">
                    <a:lumMod val="50000"/>
                  </a:schemeClr>
                </a:solidFill>
              </a:rPr>
              <a:t>Household income (kwacha/person, log scale)</a:t>
            </a:r>
          </a:p>
        </p:txBody>
      </p:sp>
    </p:spTree>
    <p:extLst>
      <p:ext uri="{BB962C8B-B14F-4D97-AF65-F5344CB8AC3E}">
        <p14:creationId xmlns:p14="http://schemas.microsoft.com/office/powerpoint/2010/main" val="361777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4">
                                            <p:txEl>
                                              <p:pRg st="0" end="0"/>
                                            </p:txEl>
                                          </p:spTgt>
                                        </p:tgtEl>
                                        <p:attrNameLst>
                                          <p:attrName>ppt_c</p:attrName>
                                        </p:attrNameLst>
                                      </p:cBhvr>
                                      <p:to>
                                        <a:srgbClr val="C0C0C0"/>
                                      </p:to>
                                    </p:animClr>
                                  </p:sub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C0C0C0"/>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A0822E9-4464-BC71-9B8D-A91A8BE51EF8}"/>
              </a:ext>
            </a:extLst>
          </p:cNvPr>
          <p:cNvGraphicFramePr>
            <a:graphicFrameLocks/>
          </p:cNvGraphicFramePr>
          <p:nvPr>
            <p:extLst>
              <p:ext uri="{D42A27DB-BD31-4B8C-83A1-F6EECF244321}">
                <p14:modId xmlns:p14="http://schemas.microsoft.com/office/powerpoint/2010/main" val="520241978"/>
              </p:ext>
            </p:extLst>
          </p:nvPr>
        </p:nvGraphicFramePr>
        <p:xfrm>
          <a:off x="899012" y="1238866"/>
          <a:ext cx="10148053" cy="5060334"/>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Arrow Connector 3">
            <a:extLst>
              <a:ext uri="{FF2B5EF4-FFF2-40B4-BE49-F238E27FC236}">
                <a16:creationId xmlns:a16="http://schemas.microsoft.com/office/drawing/2014/main" id="{69CB9659-3824-485F-A881-81810A1114E9}"/>
              </a:ext>
            </a:extLst>
          </p:cNvPr>
          <p:cNvCxnSpPr>
            <a:cxnSpLocks/>
          </p:cNvCxnSpPr>
          <p:nvPr/>
        </p:nvCxnSpPr>
        <p:spPr>
          <a:xfrm>
            <a:off x="3322320" y="2905760"/>
            <a:ext cx="101600" cy="615616"/>
          </a:xfrm>
          <a:prstGeom prst="straightConnector1">
            <a:avLst/>
          </a:prstGeom>
          <a:ln w="190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2">
            <a:extLst>
              <a:ext uri="{FF2B5EF4-FFF2-40B4-BE49-F238E27FC236}">
                <a16:creationId xmlns:a16="http://schemas.microsoft.com/office/drawing/2014/main" id="{B0A4EF93-8561-4159-BF88-0C8D245EEA76}"/>
              </a:ext>
            </a:extLst>
          </p:cNvPr>
          <p:cNvSpPr txBox="1"/>
          <p:nvPr/>
        </p:nvSpPr>
        <p:spPr>
          <a:xfrm>
            <a:off x="2554118" y="2061360"/>
            <a:ext cx="2939284" cy="670372"/>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ct val="90000"/>
              </a:lnSpc>
            </a:pPr>
            <a:r>
              <a:rPr lang="en-US" sz="1800" dirty="0">
                <a:solidFill>
                  <a:schemeClr val="accent4">
                    <a:lumMod val="50000"/>
                  </a:schemeClr>
                </a:solidFill>
              </a:rPr>
              <a:t>Starchy staple use </a:t>
            </a:r>
            <a:br>
              <a:rPr lang="en-US" sz="1800" dirty="0">
                <a:solidFill>
                  <a:schemeClr val="accent4">
                    <a:lumMod val="50000"/>
                  </a:schemeClr>
                </a:solidFill>
              </a:rPr>
            </a:br>
            <a:r>
              <a:rPr lang="en-US" sz="1800" dirty="0">
                <a:solidFill>
                  <a:schemeClr val="accent4">
                    <a:lumMod val="50000"/>
                  </a:schemeClr>
                </a:solidFill>
              </a:rPr>
              <a:t>shrinks with higher income</a:t>
            </a:r>
          </a:p>
        </p:txBody>
      </p:sp>
      <p:cxnSp>
        <p:nvCxnSpPr>
          <p:cNvPr id="7" name="Straight Arrow Connector 6">
            <a:extLst>
              <a:ext uri="{FF2B5EF4-FFF2-40B4-BE49-F238E27FC236}">
                <a16:creationId xmlns:a16="http://schemas.microsoft.com/office/drawing/2014/main" id="{F4BC29C3-5D83-4140-9035-01137BFFDF70}"/>
              </a:ext>
            </a:extLst>
          </p:cNvPr>
          <p:cNvCxnSpPr>
            <a:cxnSpLocks/>
          </p:cNvCxnSpPr>
          <p:nvPr/>
        </p:nvCxnSpPr>
        <p:spPr>
          <a:xfrm flipH="1">
            <a:off x="3718560" y="2873396"/>
            <a:ext cx="370931" cy="245724"/>
          </a:xfrm>
          <a:prstGeom prst="straightConnector1">
            <a:avLst/>
          </a:prstGeom>
          <a:ln w="190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2">
            <a:extLst>
              <a:ext uri="{FF2B5EF4-FFF2-40B4-BE49-F238E27FC236}">
                <a16:creationId xmlns:a16="http://schemas.microsoft.com/office/drawing/2014/main" id="{AEDD135A-95C8-4CA7-ABC7-A5981BD5B0BB}"/>
              </a:ext>
            </a:extLst>
          </p:cNvPr>
          <p:cNvSpPr txBox="1"/>
          <p:nvPr/>
        </p:nvSpPr>
        <p:spPr>
          <a:xfrm>
            <a:off x="4027551" y="2608978"/>
            <a:ext cx="2605949" cy="439855"/>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ct val="80000"/>
              </a:lnSpc>
            </a:pPr>
            <a:r>
              <a:rPr lang="en-US" sz="1800" dirty="0">
                <a:solidFill>
                  <a:schemeClr val="bg2">
                    <a:lumMod val="50000"/>
                  </a:schemeClr>
                </a:solidFill>
              </a:rPr>
              <a:t>Everyone loves sugar, but use changes little</a:t>
            </a:r>
          </a:p>
        </p:txBody>
      </p:sp>
      <p:sp>
        <p:nvSpPr>
          <p:cNvPr id="22" name="TextBox 2">
            <a:extLst>
              <a:ext uri="{FF2B5EF4-FFF2-40B4-BE49-F238E27FC236}">
                <a16:creationId xmlns:a16="http://schemas.microsoft.com/office/drawing/2014/main" id="{597CB192-351C-4C83-9809-F2C2C66729CC}"/>
              </a:ext>
            </a:extLst>
          </p:cNvPr>
          <p:cNvSpPr txBox="1"/>
          <p:nvPr/>
        </p:nvSpPr>
        <p:spPr>
          <a:xfrm>
            <a:off x="5409323" y="2061360"/>
            <a:ext cx="3866757" cy="439855"/>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ct val="80000"/>
              </a:lnSpc>
            </a:pPr>
            <a:r>
              <a:rPr lang="en-US" sz="1800" dirty="0">
                <a:solidFill>
                  <a:srgbClr val="7030A0"/>
                </a:solidFill>
              </a:rPr>
              <a:t>ASFs + </a:t>
            </a:r>
            <a:r>
              <a:rPr lang="en-US" sz="1800" dirty="0">
                <a:solidFill>
                  <a:schemeClr val="accent4"/>
                </a:solidFill>
              </a:rPr>
              <a:t>oils &amp; fats </a:t>
            </a:r>
            <a:r>
              <a:rPr lang="en-US" sz="1800" dirty="0">
                <a:solidFill>
                  <a:srgbClr val="7030A0"/>
                </a:solidFill>
              </a:rPr>
              <a:t>overshoot and displace healthy foods</a:t>
            </a:r>
          </a:p>
        </p:txBody>
      </p:sp>
      <p:cxnSp>
        <p:nvCxnSpPr>
          <p:cNvPr id="23" name="Straight Arrow Connector 22">
            <a:extLst>
              <a:ext uri="{FF2B5EF4-FFF2-40B4-BE49-F238E27FC236}">
                <a16:creationId xmlns:a16="http://schemas.microsoft.com/office/drawing/2014/main" id="{BE7361FB-2E47-4758-9D4B-EDABF4F373C2}"/>
              </a:ext>
            </a:extLst>
          </p:cNvPr>
          <p:cNvCxnSpPr>
            <a:cxnSpLocks/>
          </p:cNvCxnSpPr>
          <p:nvPr/>
        </p:nvCxnSpPr>
        <p:spPr>
          <a:xfrm>
            <a:off x="6439220" y="2568338"/>
            <a:ext cx="308991" cy="912398"/>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8F03106-2DE4-4D5E-81AD-3B596DFF755C}"/>
              </a:ext>
            </a:extLst>
          </p:cNvPr>
          <p:cNvCxnSpPr>
            <a:cxnSpLocks/>
          </p:cNvCxnSpPr>
          <p:nvPr/>
        </p:nvCxnSpPr>
        <p:spPr>
          <a:xfrm>
            <a:off x="6501160" y="2611986"/>
            <a:ext cx="547274" cy="133503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 name="Title 4">
            <a:extLst>
              <a:ext uri="{FF2B5EF4-FFF2-40B4-BE49-F238E27FC236}">
                <a16:creationId xmlns:a16="http://schemas.microsoft.com/office/drawing/2014/main" id="{5FA20DF1-2E9A-8482-D7DD-C8A60505F0C4}"/>
              </a:ext>
            </a:extLst>
          </p:cNvPr>
          <p:cNvSpPr txBox="1">
            <a:spLocks/>
          </p:cNvSpPr>
          <p:nvPr/>
        </p:nvSpPr>
        <p:spPr>
          <a:xfrm>
            <a:off x="511328" y="130773"/>
            <a:ext cx="11680672"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As incomes rise, people overshoot healthy diet targets </a:t>
            </a:r>
            <a:br>
              <a:rPr lang="en-US" sz="3600" b="1" kern="0" dirty="0">
                <a:solidFill>
                  <a:srgbClr val="3083A7"/>
                </a:solidFill>
                <a:latin typeface="+mn-lt"/>
              </a:rPr>
            </a:br>
            <a:r>
              <a:rPr lang="en-US" sz="3600" b="1" kern="0" dirty="0">
                <a:solidFill>
                  <a:srgbClr val="3083A7"/>
                </a:solidFill>
                <a:latin typeface="+mn-lt"/>
              </a:rPr>
              <a:t>for animal foods and vegetable oils</a:t>
            </a:r>
          </a:p>
        </p:txBody>
      </p:sp>
      <p:sp>
        <p:nvSpPr>
          <p:cNvPr id="12" name="TextBox 11">
            <a:extLst>
              <a:ext uri="{FF2B5EF4-FFF2-40B4-BE49-F238E27FC236}">
                <a16:creationId xmlns:a16="http://schemas.microsoft.com/office/drawing/2014/main" id="{58B553BA-CCE6-FB0C-5C28-ADE243AF93B8}"/>
              </a:ext>
            </a:extLst>
          </p:cNvPr>
          <p:cNvSpPr txBox="1"/>
          <p:nvPr/>
        </p:nvSpPr>
        <p:spPr>
          <a:xfrm>
            <a:off x="4089490" y="5996991"/>
            <a:ext cx="4271661" cy="369332"/>
          </a:xfrm>
          <a:prstGeom prst="rect">
            <a:avLst/>
          </a:prstGeom>
          <a:noFill/>
        </p:spPr>
        <p:txBody>
          <a:bodyPr wrap="square">
            <a:spAutoFit/>
          </a:bodyPr>
          <a:lstStyle/>
          <a:p>
            <a:r>
              <a:rPr lang="en-US" dirty="0">
                <a:solidFill>
                  <a:schemeClr val="bg1">
                    <a:lumMod val="50000"/>
                  </a:schemeClr>
                </a:solidFill>
              </a:rPr>
              <a:t>National income ($/pers/year, log scale)</a:t>
            </a:r>
          </a:p>
        </p:txBody>
      </p:sp>
      <p:sp>
        <p:nvSpPr>
          <p:cNvPr id="14" name="TextBox 13">
            <a:extLst>
              <a:ext uri="{FF2B5EF4-FFF2-40B4-BE49-F238E27FC236}">
                <a16:creationId xmlns:a16="http://schemas.microsoft.com/office/drawing/2014/main" id="{5AA20764-4231-0739-063B-41F7566FB96A}"/>
              </a:ext>
            </a:extLst>
          </p:cNvPr>
          <p:cNvSpPr txBox="1"/>
          <p:nvPr/>
        </p:nvSpPr>
        <p:spPr>
          <a:xfrm>
            <a:off x="88114" y="6339840"/>
            <a:ext cx="11769847" cy="523220"/>
          </a:xfrm>
          <a:prstGeom prst="rect">
            <a:avLst/>
          </a:prstGeom>
          <a:noFill/>
        </p:spPr>
        <p:txBody>
          <a:bodyPr wrap="square">
            <a:spAutoFit/>
          </a:bodyPr>
          <a:lstStyle/>
          <a:p>
            <a:r>
              <a:rPr lang="en-US" sz="1400" dirty="0">
                <a:solidFill>
                  <a:schemeClr val="bg1">
                    <a:lumMod val="50000"/>
                  </a:schemeClr>
                </a:solidFill>
              </a:rPr>
              <a:t>Source: W. Martin and W.A. Masters, “Consumer demand and access to healthy diets worldwide”, in progress.  Data shown are modeled estimates due only to income growth, holding prices constant at 2017 levels, using income elasticities from </a:t>
            </a:r>
            <a:r>
              <a:rPr lang="en-US" sz="1400" dirty="0" err="1">
                <a:solidFill>
                  <a:schemeClr val="bg1">
                    <a:lumMod val="50000"/>
                  </a:schemeClr>
                </a:solidFill>
              </a:rPr>
              <a:t>Gouel</a:t>
            </a:r>
            <a:r>
              <a:rPr lang="en-US" sz="1400" dirty="0">
                <a:solidFill>
                  <a:schemeClr val="bg1">
                    <a:lumMod val="50000"/>
                  </a:schemeClr>
                </a:solidFill>
              </a:rPr>
              <a:t> and </a:t>
            </a:r>
            <a:r>
              <a:rPr lang="en-US" sz="1400" dirty="0" err="1">
                <a:solidFill>
                  <a:schemeClr val="bg1">
                    <a:lumMod val="50000"/>
                  </a:schemeClr>
                </a:solidFill>
              </a:rPr>
              <a:t>Guimbard</a:t>
            </a:r>
            <a:r>
              <a:rPr lang="en-US" sz="1400" dirty="0">
                <a:solidFill>
                  <a:schemeClr val="bg1">
                    <a:lumMod val="50000"/>
                  </a:schemeClr>
                </a:solidFill>
              </a:rPr>
              <a:t> (AJAE, 2018).</a:t>
            </a:r>
          </a:p>
        </p:txBody>
      </p:sp>
      <p:sp>
        <p:nvSpPr>
          <p:cNvPr id="15" name="Freeform: Shape 14">
            <a:extLst>
              <a:ext uri="{FF2B5EF4-FFF2-40B4-BE49-F238E27FC236}">
                <a16:creationId xmlns:a16="http://schemas.microsoft.com/office/drawing/2014/main" id="{60DC1E11-4554-FF1B-88D1-A1A86E6B42FC}"/>
              </a:ext>
            </a:extLst>
          </p:cNvPr>
          <p:cNvSpPr/>
          <p:nvPr/>
        </p:nvSpPr>
        <p:spPr>
          <a:xfrm>
            <a:off x="2854577" y="4715129"/>
            <a:ext cx="6236919" cy="625243"/>
          </a:xfrm>
          <a:custGeom>
            <a:avLst/>
            <a:gdLst>
              <a:gd name="connsiteX0" fmla="*/ 0 w 6236919"/>
              <a:gd name="connsiteY0" fmla="*/ 457818 h 651001"/>
              <a:gd name="connsiteX1" fmla="*/ 1017431 w 6236919"/>
              <a:gd name="connsiteY1" fmla="*/ 148725 h 651001"/>
              <a:gd name="connsiteX2" fmla="*/ 1700011 w 6236919"/>
              <a:gd name="connsiteY2" fmla="*/ 7057 h 651001"/>
              <a:gd name="connsiteX3" fmla="*/ 2820473 w 6236919"/>
              <a:gd name="connsiteY3" fmla="*/ 19936 h 651001"/>
              <a:gd name="connsiteX4" fmla="*/ 3528811 w 6236919"/>
              <a:gd name="connsiteY4" fmla="*/ 32815 h 651001"/>
              <a:gd name="connsiteX5" fmla="*/ 4146997 w 6236919"/>
              <a:gd name="connsiteY5" fmla="*/ 251756 h 651001"/>
              <a:gd name="connsiteX6" fmla="*/ 4623515 w 6236919"/>
              <a:gd name="connsiteY6" fmla="*/ 432060 h 651001"/>
              <a:gd name="connsiteX7" fmla="*/ 5022760 w 6236919"/>
              <a:gd name="connsiteY7" fmla="*/ 612364 h 651001"/>
              <a:gd name="connsiteX8" fmla="*/ 6130343 w 6236919"/>
              <a:gd name="connsiteY8" fmla="*/ 612364 h 651001"/>
              <a:gd name="connsiteX9" fmla="*/ 6130343 w 6236919"/>
              <a:gd name="connsiteY9" fmla="*/ 651001 h 651001"/>
              <a:gd name="connsiteX0" fmla="*/ 0 w 6266831"/>
              <a:gd name="connsiteY0" fmla="*/ 457818 h 651001"/>
              <a:gd name="connsiteX1" fmla="*/ 1017431 w 6266831"/>
              <a:gd name="connsiteY1" fmla="*/ 148725 h 651001"/>
              <a:gd name="connsiteX2" fmla="*/ 1700011 w 6266831"/>
              <a:gd name="connsiteY2" fmla="*/ 7057 h 651001"/>
              <a:gd name="connsiteX3" fmla="*/ 2820473 w 6266831"/>
              <a:gd name="connsiteY3" fmla="*/ 19936 h 651001"/>
              <a:gd name="connsiteX4" fmla="*/ 3528811 w 6266831"/>
              <a:gd name="connsiteY4" fmla="*/ 32815 h 651001"/>
              <a:gd name="connsiteX5" fmla="*/ 4146997 w 6266831"/>
              <a:gd name="connsiteY5" fmla="*/ 251756 h 651001"/>
              <a:gd name="connsiteX6" fmla="*/ 4623515 w 6266831"/>
              <a:gd name="connsiteY6" fmla="*/ 432060 h 651001"/>
              <a:gd name="connsiteX7" fmla="*/ 5022760 w 6266831"/>
              <a:gd name="connsiteY7" fmla="*/ 612364 h 651001"/>
              <a:gd name="connsiteX8" fmla="*/ 6130343 w 6266831"/>
              <a:gd name="connsiteY8" fmla="*/ 612364 h 651001"/>
              <a:gd name="connsiteX9" fmla="*/ 6194737 w 6266831"/>
              <a:gd name="connsiteY9" fmla="*/ 651001 h 651001"/>
              <a:gd name="connsiteX0" fmla="*/ 0 w 6253572"/>
              <a:gd name="connsiteY0" fmla="*/ 457818 h 625243"/>
              <a:gd name="connsiteX1" fmla="*/ 1017431 w 6253572"/>
              <a:gd name="connsiteY1" fmla="*/ 148725 h 625243"/>
              <a:gd name="connsiteX2" fmla="*/ 1700011 w 6253572"/>
              <a:gd name="connsiteY2" fmla="*/ 7057 h 625243"/>
              <a:gd name="connsiteX3" fmla="*/ 2820473 w 6253572"/>
              <a:gd name="connsiteY3" fmla="*/ 19936 h 625243"/>
              <a:gd name="connsiteX4" fmla="*/ 3528811 w 6253572"/>
              <a:gd name="connsiteY4" fmla="*/ 32815 h 625243"/>
              <a:gd name="connsiteX5" fmla="*/ 4146997 w 6253572"/>
              <a:gd name="connsiteY5" fmla="*/ 251756 h 625243"/>
              <a:gd name="connsiteX6" fmla="*/ 4623515 w 6253572"/>
              <a:gd name="connsiteY6" fmla="*/ 432060 h 625243"/>
              <a:gd name="connsiteX7" fmla="*/ 5022760 w 6253572"/>
              <a:gd name="connsiteY7" fmla="*/ 612364 h 625243"/>
              <a:gd name="connsiteX8" fmla="*/ 6130343 w 6253572"/>
              <a:gd name="connsiteY8" fmla="*/ 612364 h 625243"/>
              <a:gd name="connsiteX9" fmla="*/ 6168979 w 6253572"/>
              <a:gd name="connsiteY9" fmla="*/ 625243 h 625243"/>
              <a:gd name="connsiteX0" fmla="*/ 0 w 6236919"/>
              <a:gd name="connsiteY0" fmla="*/ 457818 h 625243"/>
              <a:gd name="connsiteX1" fmla="*/ 1017431 w 6236919"/>
              <a:gd name="connsiteY1" fmla="*/ 148725 h 625243"/>
              <a:gd name="connsiteX2" fmla="*/ 1700011 w 6236919"/>
              <a:gd name="connsiteY2" fmla="*/ 7057 h 625243"/>
              <a:gd name="connsiteX3" fmla="*/ 2820473 w 6236919"/>
              <a:gd name="connsiteY3" fmla="*/ 19936 h 625243"/>
              <a:gd name="connsiteX4" fmla="*/ 3528811 w 6236919"/>
              <a:gd name="connsiteY4" fmla="*/ 32815 h 625243"/>
              <a:gd name="connsiteX5" fmla="*/ 4146997 w 6236919"/>
              <a:gd name="connsiteY5" fmla="*/ 251756 h 625243"/>
              <a:gd name="connsiteX6" fmla="*/ 4623515 w 6236919"/>
              <a:gd name="connsiteY6" fmla="*/ 432060 h 625243"/>
              <a:gd name="connsiteX7" fmla="*/ 5022760 w 6236919"/>
              <a:gd name="connsiteY7" fmla="*/ 612364 h 625243"/>
              <a:gd name="connsiteX8" fmla="*/ 6130343 w 6236919"/>
              <a:gd name="connsiteY8" fmla="*/ 612364 h 625243"/>
              <a:gd name="connsiteX9" fmla="*/ 6130343 w 6236919"/>
              <a:gd name="connsiteY9" fmla="*/ 625243 h 62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919" h="625243">
                <a:moveTo>
                  <a:pt x="0" y="457818"/>
                </a:moveTo>
                <a:cubicBezTo>
                  <a:pt x="367048" y="340835"/>
                  <a:pt x="734096" y="223852"/>
                  <a:pt x="1017431" y="148725"/>
                </a:cubicBezTo>
                <a:cubicBezTo>
                  <a:pt x="1300766" y="73598"/>
                  <a:pt x="1399504" y="28522"/>
                  <a:pt x="1700011" y="7057"/>
                </a:cubicBezTo>
                <a:cubicBezTo>
                  <a:pt x="2000518" y="-14408"/>
                  <a:pt x="2820473" y="19936"/>
                  <a:pt x="2820473" y="19936"/>
                </a:cubicBezTo>
                <a:cubicBezTo>
                  <a:pt x="3125273" y="24229"/>
                  <a:pt x="3307724" y="-5822"/>
                  <a:pt x="3528811" y="32815"/>
                </a:cubicBezTo>
                <a:cubicBezTo>
                  <a:pt x="3749898" y="71452"/>
                  <a:pt x="3964546" y="185215"/>
                  <a:pt x="4146997" y="251756"/>
                </a:cubicBezTo>
                <a:cubicBezTo>
                  <a:pt x="4329448" y="318297"/>
                  <a:pt x="4477555" y="371959"/>
                  <a:pt x="4623515" y="432060"/>
                </a:cubicBezTo>
                <a:cubicBezTo>
                  <a:pt x="4769476" y="492161"/>
                  <a:pt x="4771622" y="582313"/>
                  <a:pt x="5022760" y="612364"/>
                </a:cubicBezTo>
                <a:cubicBezTo>
                  <a:pt x="5273898" y="642415"/>
                  <a:pt x="5945746" y="605925"/>
                  <a:pt x="6130343" y="612364"/>
                </a:cubicBezTo>
                <a:cubicBezTo>
                  <a:pt x="6314940" y="618803"/>
                  <a:pt x="6222641" y="609144"/>
                  <a:pt x="6130343" y="625243"/>
                </a:cubicBezTo>
              </a:path>
            </a:pathLst>
          </a:cu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716032A-09E6-A1C2-34A2-5008EB9C7599}"/>
              </a:ext>
            </a:extLst>
          </p:cNvPr>
          <p:cNvSpPr txBox="1"/>
          <p:nvPr/>
        </p:nvSpPr>
        <p:spPr>
          <a:xfrm>
            <a:off x="9091496" y="5096441"/>
            <a:ext cx="3100504" cy="880369"/>
          </a:xfrm>
          <a:prstGeom prst="rect">
            <a:avLst/>
          </a:prstGeom>
          <a:noFill/>
        </p:spPr>
        <p:txBody>
          <a:bodyPr wrap="square">
            <a:spAutoFit/>
          </a:bodyPr>
          <a:lstStyle/>
          <a:p>
            <a:pPr>
              <a:lnSpc>
                <a:spcPct val="70000"/>
              </a:lnSpc>
            </a:pPr>
            <a:r>
              <a:rPr lang="en-US" b="1" dirty="0">
                <a:solidFill>
                  <a:srgbClr val="C00000"/>
                </a:solidFill>
              </a:rPr>
              <a:t>Globally, the average share of each food group’s target</a:t>
            </a:r>
          </a:p>
          <a:p>
            <a:pPr>
              <a:lnSpc>
                <a:spcPct val="70000"/>
              </a:lnSpc>
            </a:pPr>
            <a:r>
              <a:rPr lang="en-US" b="1" dirty="0">
                <a:solidFill>
                  <a:srgbClr val="C00000"/>
                </a:solidFill>
              </a:rPr>
              <a:t>rises then falls with income,</a:t>
            </a:r>
          </a:p>
          <a:p>
            <a:pPr>
              <a:lnSpc>
                <a:spcPct val="70000"/>
              </a:lnSpc>
            </a:pPr>
            <a:r>
              <a:rPr lang="en-US" b="1" dirty="0">
                <a:solidFill>
                  <a:srgbClr val="C00000"/>
                </a:solidFill>
              </a:rPr>
              <a:t>from 0.75 to 0.85 and back </a:t>
            </a:r>
          </a:p>
        </p:txBody>
      </p:sp>
      <p:sp>
        <p:nvSpPr>
          <p:cNvPr id="2" name="TextBox 1">
            <a:extLst>
              <a:ext uri="{FF2B5EF4-FFF2-40B4-BE49-F238E27FC236}">
                <a16:creationId xmlns:a16="http://schemas.microsoft.com/office/drawing/2014/main" id="{1AC5D5B7-2B3C-28F2-9C3B-7438E14D53A8}"/>
              </a:ext>
            </a:extLst>
          </p:cNvPr>
          <p:cNvSpPr txBox="1"/>
          <p:nvPr/>
        </p:nvSpPr>
        <p:spPr>
          <a:xfrm>
            <a:off x="588572" y="1033324"/>
            <a:ext cx="11603428" cy="324961"/>
          </a:xfrm>
          <a:prstGeom prst="rect">
            <a:avLst/>
          </a:prstGeom>
          <a:solidFill>
            <a:schemeClr val="bg1">
              <a:alpha val="40000"/>
            </a:schemeClr>
          </a:solidFill>
        </p:spPr>
        <p:txBody>
          <a:bodyPr wrap="square">
            <a:spAutoFit/>
          </a:bodyPr>
          <a:lstStyle/>
          <a:p>
            <a:pPr>
              <a:lnSpc>
                <a:spcPct val="70000"/>
              </a:lnSpc>
            </a:pPr>
            <a:r>
              <a:rPr lang="en-US" sz="2000" b="1" i="1" dirty="0">
                <a:solidFill>
                  <a:srgbClr val="920000"/>
                </a:solidFill>
              </a:rPr>
              <a:t>Only the world’s lowest-income countries are in the range where adequacy rises with income</a:t>
            </a:r>
          </a:p>
        </p:txBody>
      </p:sp>
      <p:sp>
        <p:nvSpPr>
          <p:cNvPr id="3" name="Oval 2">
            <a:extLst>
              <a:ext uri="{FF2B5EF4-FFF2-40B4-BE49-F238E27FC236}">
                <a16:creationId xmlns:a16="http://schemas.microsoft.com/office/drawing/2014/main" id="{48855C11-3CAB-13DC-6A92-9C1B1ED73726}"/>
              </a:ext>
            </a:extLst>
          </p:cNvPr>
          <p:cNvSpPr/>
          <p:nvPr/>
        </p:nvSpPr>
        <p:spPr>
          <a:xfrm rot="20295404">
            <a:off x="2004726" y="4734149"/>
            <a:ext cx="2903731" cy="653652"/>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42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B2B2B2"/>
                                      </p:to>
                                    </p:animClr>
                                  </p:sub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B2B2B2"/>
                                      </p:to>
                                    </p:animClr>
                                  </p:sub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subTnLst>
                                    <p:animClr clrSpc="rgb" dir="cw">
                                      <p:cBhvr override="childStyle">
                                        <p:cTn dur="1" fill="hold" display="0" masterRel="nextClick" afterEffect="1"/>
                                        <p:tgtEl>
                                          <p:spTgt spid="22"/>
                                        </p:tgtEl>
                                        <p:attrNameLst>
                                          <p:attrName>ppt_c</p:attrName>
                                        </p:attrNameLst>
                                      </p:cBhvr>
                                      <p:to>
                                        <a:srgbClr val="B2B2B2"/>
                                      </p:to>
                                    </p:animClr>
                                  </p:sub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subTnLst>
                                    <p:animClr clrSpc="rgb" dir="cw">
                                      <p:cBhvr override="childStyle">
                                        <p:cTn dur="1" fill="hold" display="0" masterRel="nextClick" afterEffect="1"/>
                                        <p:tgtEl>
                                          <p:spTgt spid="23"/>
                                        </p:tgtEl>
                                        <p:attrNameLst>
                                          <p:attrName>ppt_c</p:attrName>
                                        </p:attrNameLst>
                                      </p:cBhvr>
                                      <p:to>
                                        <a:srgbClr val="B2B2B2"/>
                                      </p:to>
                                    </p:animClr>
                                  </p:sub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subTnLst>
                                    <p:animClr clrSpc="rgb" dir="cw">
                                      <p:cBhvr override="childStyle">
                                        <p:cTn dur="1" fill="hold" display="0" masterRel="nextClick" afterEffect="1"/>
                                        <p:tgtEl>
                                          <p:spTgt spid="26"/>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subTnLst>
                                    <p:animClr clrSpc="rgb" dir="cw">
                                      <p:cBhvr override="childStyle">
                                        <p:cTn dur="1" fill="hold" display="0" masterRel="nextClick" afterEffect="1"/>
                                        <p:tgtEl>
                                          <p:spTgt spid="16"/>
                                        </p:tgtEl>
                                        <p:attrNameLst>
                                          <p:attrName>ppt_c</p:attrName>
                                        </p:attrNameLst>
                                      </p:cBhvr>
                                      <p:to>
                                        <a:srgbClr val="C0C0C0"/>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2" grpId="0"/>
      <p:bldP spid="15" grpId="0" animBg="1"/>
      <p:bldP spid="16" grpId="0"/>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8.4|14.2|16.5"/>
</p:tagLst>
</file>

<file path=ppt/tags/tag2.xml><?xml version="1.0" encoding="utf-8"?>
<p:tagLst xmlns:a="http://schemas.openxmlformats.org/drawingml/2006/main" xmlns:r="http://schemas.openxmlformats.org/officeDocument/2006/relationships" xmlns:p="http://schemas.openxmlformats.org/presentationml/2006/main">
  <p:tag name="TIMING" val="|68.4|14.2|16.5"/>
</p:tagLst>
</file>

<file path=ppt/tags/tag3.xml><?xml version="1.0" encoding="utf-8"?>
<p:tagLst xmlns:a="http://schemas.openxmlformats.org/drawingml/2006/main" xmlns:r="http://schemas.openxmlformats.org/officeDocument/2006/relationships" xmlns:p="http://schemas.openxmlformats.org/presentationml/2006/main">
  <p:tag name="TIMING" val="|3.1|66|68.7"/>
</p:tagLst>
</file>

<file path=ppt/tags/tag4.xml><?xml version="1.0" encoding="utf-8"?>
<p:tagLst xmlns:a="http://schemas.openxmlformats.org/drawingml/2006/main" xmlns:r="http://schemas.openxmlformats.org/officeDocument/2006/relationships" xmlns:p="http://schemas.openxmlformats.org/presentationml/2006/main">
  <p:tag name="TIMING" val="|68.4|14.2|16.5"/>
</p:tagLst>
</file>

<file path=ppt/tags/tag5.xml><?xml version="1.0" encoding="utf-8"?>
<p:tagLst xmlns:a="http://schemas.openxmlformats.org/drawingml/2006/main" xmlns:r="http://schemas.openxmlformats.org/officeDocument/2006/relationships" xmlns:p="http://schemas.openxmlformats.org/presentationml/2006/main">
  <p:tag name="TIMING" val="|68.4|14.2|16.5"/>
</p:tagLst>
</file>

<file path=ppt/tags/tag6.xml><?xml version="1.0" encoding="utf-8"?>
<p:tagLst xmlns:a="http://schemas.openxmlformats.org/drawingml/2006/main" xmlns:r="http://schemas.openxmlformats.org/officeDocument/2006/relationships" xmlns:p="http://schemas.openxmlformats.org/presentationml/2006/main">
  <p:tag name="TIMING" val="|68.4|14.2|16.5"/>
</p:tagLst>
</file>

<file path=ppt/tags/tag7.xml><?xml version="1.0" encoding="utf-8"?>
<p:tagLst xmlns:a="http://schemas.openxmlformats.org/drawingml/2006/main" xmlns:r="http://schemas.openxmlformats.org/officeDocument/2006/relationships" xmlns:p="http://schemas.openxmlformats.org/presentationml/2006/main">
  <p:tag name="TIMING" val="|68.4|14.2|16.5"/>
</p:tagLst>
</file>

<file path=ppt/tags/tag8.xml><?xml version="1.0" encoding="utf-8"?>
<p:tagLst xmlns:a="http://schemas.openxmlformats.org/drawingml/2006/main" xmlns:r="http://schemas.openxmlformats.org/officeDocument/2006/relationships" xmlns:p="http://schemas.openxmlformats.org/presentationml/2006/main">
  <p:tag name="TIMING" val="|68.4|14.2|16.5"/>
</p:tagLst>
</file>

<file path=ppt/tags/tag9.xml><?xml version="1.0" encoding="utf-8"?>
<p:tagLst xmlns:a="http://schemas.openxmlformats.org/drawingml/2006/main" xmlns:r="http://schemas.openxmlformats.org/officeDocument/2006/relationships" xmlns:p="http://schemas.openxmlformats.org/presentationml/2006/main">
  <p:tag name="TIMING" val="|14|54.9|16|28.9|8.6|16.1|18.9|9.3|22.6|27.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936E54F-6628-9743-A2FD-0EA4691306A2}" vid="{341694E1-5720-F24C-BF94-D1789F3CFF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D2EAEC5C12654FA9C740D7ECCF65EE" ma:contentTypeVersion="9" ma:contentTypeDescription="Create a new document." ma:contentTypeScope="" ma:versionID="9101c210e2f9cae6e33b294a06e742f2">
  <xsd:schema xmlns:xsd="http://www.w3.org/2001/XMLSchema" xmlns:xs="http://www.w3.org/2001/XMLSchema" xmlns:p="http://schemas.microsoft.com/office/2006/metadata/properties" xmlns:ns3="5c1e164a-f4b4-459d-8459-b97048801ca0" targetNamespace="http://schemas.microsoft.com/office/2006/metadata/properties" ma:root="true" ma:fieldsID="7856c61e4ca9ccd3737063d37288169b" ns3:_="">
    <xsd:import namespace="5c1e164a-f4b4-459d-8459-b97048801ca0"/>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1e164a-f4b4-459d-8459-b97048801c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9A1BF7-047E-4C0D-BD4B-F68052F3E8D9}">
  <ds:schemaRefs>
    <ds:schemaRef ds:uri="http://schemas.microsoft.com/sharepoint/v3/contenttype/forms"/>
  </ds:schemaRefs>
</ds:datastoreItem>
</file>

<file path=customXml/itemProps2.xml><?xml version="1.0" encoding="utf-8"?>
<ds:datastoreItem xmlns:ds="http://schemas.openxmlformats.org/officeDocument/2006/customXml" ds:itemID="{2AD0CF0C-1FE6-4FB1-81F0-127666FB0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1e164a-f4b4-459d-8459-b97048801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CA939F-8421-4B95-ABCA-5F109DA24B2F}">
  <ds:schemaRefs>
    <ds:schemaRef ds:uri="5c1e164a-f4b4-459d-8459-b97048801ca0"/>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 ds:uri="http://schemas.microsoft.com/office/2006/metadata/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3244</TotalTime>
  <Words>3118</Words>
  <Application>Microsoft Office PowerPoint</Application>
  <PresentationFormat>Widescreen</PresentationFormat>
  <Paragraphs>252</Paragraphs>
  <Slides>17</Slides>
  <Notes>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Arial</vt:lpstr>
      <vt:lpstr>Calibri</vt:lpstr>
      <vt:lpstr>Calibri Light</vt:lpstr>
      <vt:lpstr>Monotype Corsiva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slides</vt:lpstr>
      <vt:lpstr>Notes for how to use the grids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Robby Bitting</dc:creator>
  <cp:lastModifiedBy>Masters, William A.</cp:lastModifiedBy>
  <cp:revision>33</cp:revision>
  <dcterms:created xsi:type="dcterms:W3CDTF">2024-03-07T17:27:45Z</dcterms:created>
  <dcterms:modified xsi:type="dcterms:W3CDTF">2024-04-07T23:54:57Z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0x010100B5D2EAEC5C12654FA9C740D7ECCF65EE</vt:lpwstr>
  </property>
</Properties>
</file>