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49" r:id="rId5"/>
    <p:sldId id="2541" r:id="rId6"/>
    <p:sldId id="2534" r:id="rId7"/>
    <p:sldId id="333" r:id="rId8"/>
    <p:sldId id="2554" r:id="rId9"/>
    <p:sldId id="2552" r:id="rId10"/>
    <p:sldId id="253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B1E1"/>
    <a:srgbClr val="3B7D23"/>
    <a:srgbClr val="000000"/>
    <a:srgbClr val="9A0000"/>
    <a:srgbClr val="145A7A"/>
    <a:srgbClr val="229DD4"/>
    <a:srgbClr val="19739B"/>
    <a:srgbClr val="1C82B0"/>
    <a:srgbClr val="680000"/>
    <a:srgbClr val="FBE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6715" autoAdjust="0"/>
  </p:normalViewPr>
  <p:slideViewPr>
    <p:cSldViewPr snapToGrid="0">
      <p:cViewPr varScale="1">
        <p:scale>
          <a:sx n="109" d="100"/>
          <a:sy n="109" d="100"/>
        </p:scale>
        <p:origin x="13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A02E0-EB6D-448C-AC42-81A8DB08C8F2}" type="datetimeFigureOut">
              <a:rPr lang="en-GB" smtClean="0"/>
              <a:t>01/05/2025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8BED4-9B36-4593-BC0E-14BC26E95AF4}" type="slidenum">
              <a:rPr lang="en-GB" smtClean="0"/>
              <a:t>‹#›</a:t>
            </a:fld>
            <a:endParaRPr lang="en-GB"/>
          </a:p>
        </p:txBody>
      </p:sp>
    </p:spTree>
    <p:extLst>
      <p:ext uri="{BB962C8B-B14F-4D97-AF65-F5344CB8AC3E}">
        <p14:creationId xmlns:p14="http://schemas.microsoft.com/office/powerpoint/2010/main" val="17053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58BED4-9B36-4593-BC0E-14BC26E95AF4}" type="slidenum">
              <a:rPr lang="en-GB" smtClean="0"/>
              <a:t>1</a:t>
            </a:fld>
            <a:endParaRPr lang="en-GB"/>
          </a:p>
        </p:txBody>
      </p:sp>
    </p:spTree>
    <p:extLst>
      <p:ext uri="{BB962C8B-B14F-4D97-AF65-F5344CB8AC3E}">
        <p14:creationId xmlns:p14="http://schemas.microsoft.com/office/powerpoint/2010/main" val="362554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58BED4-9B36-4593-BC0E-14BC26E95AF4}" type="slidenum">
              <a:rPr lang="en-GB" smtClean="0"/>
              <a:t>7</a:t>
            </a:fld>
            <a:endParaRPr lang="en-GB"/>
          </a:p>
        </p:txBody>
      </p:sp>
    </p:spTree>
    <p:extLst>
      <p:ext uri="{BB962C8B-B14F-4D97-AF65-F5344CB8AC3E}">
        <p14:creationId xmlns:p14="http://schemas.microsoft.com/office/powerpoint/2010/main" val="344717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00D7-843A-0AEE-690E-D2FC2AD9AD8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9E0890-233C-2BA1-D6A0-3A48FBA5A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3F3A3C5-489A-09AA-F957-1EE2FC6C7B9C}"/>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5" name="Footer Placeholder 4">
            <a:extLst>
              <a:ext uri="{FF2B5EF4-FFF2-40B4-BE49-F238E27FC236}">
                <a16:creationId xmlns:a16="http://schemas.microsoft.com/office/drawing/2014/main" id="{75360B8B-EAAB-7A5F-764F-AC0118B73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4ABA3-7AE8-6091-813F-592A16A42EA5}"/>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388525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198D-4ECC-14F1-580A-577D397D34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45B7A0D-59D7-219E-B9EC-71F33271D6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56C52B-7934-AC06-5AAF-39E1C931FA42}"/>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5" name="Footer Placeholder 4">
            <a:extLst>
              <a:ext uri="{FF2B5EF4-FFF2-40B4-BE49-F238E27FC236}">
                <a16:creationId xmlns:a16="http://schemas.microsoft.com/office/drawing/2014/main" id="{FF3D026A-D5E8-8DE0-4644-05CFABD84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9B663B-0695-46E2-1E89-8047486BDD35}"/>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318910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36601E-5D6C-6730-5C24-4F28665F96F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6EECA2-C7A9-D5C6-9AAD-94627039D3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E02BD4-43BA-2A09-6CA8-66FC044FB8F2}"/>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5" name="Footer Placeholder 4">
            <a:extLst>
              <a:ext uri="{FF2B5EF4-FFF2-40B4-BE49-F238E27FC236}">
                <a16:creationId xmlns:a16="http://schemas.microsoft.com/office/drawing/2014/main" id="{276848E3-34E4-A581-8871-DF8F82D50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BC2AF-9E0A-7BC1-1559-105259AA7F9D}"/>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250610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2A61-D299-07B6-177D-9EE67BB464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3D5BE0D-8EAB-5D75-FB83-B8DB48245D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3C63B4-E01A-74CA-B50B-915A63B93A02}"/>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5" name="Footer Placeholder 4">
            <a:extLst>
              <a:ext uri="{FF2B5EF4-FFF2-40B4-BE49-F238E27FC236}">
                <a16:creationId xmlns:a16="http://schemas.microsoft.com/office/drawing/2014/main" id="{528D0987-5248-3665-BEC3-24E8B65D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0A10ED-F420-50CA-B25E-96FE219359CD}"/>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223605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60C7-0506-BE08-42D8-0C1EFA2CC4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2AC321D-0D52-237B-5113-D0157E9214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9F196F3-CADB-1CD7-5C5D-15A55AC08395}"/>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5" name="Footer Placeholder 4">
            <a:extLst>
              <a:ext uri="{FF2B5EF4-FFF2-40B4-BE49-F238E27FC236}">
                <a16:creationId xmlns:a16="http://schemas.microsoft.com/office/drawing/2014/main" id="{3AB21B63-A35E-DF57-19F4-57EAFA566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A24392-EAC7-46DA-5F49-84A11244F377}"/>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295906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EEBC-ADE4-C4CC-AAE9-C4612905F0E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733149C-0B78-1552-6BD2-7178AB7AE9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8392E38-1031-B5A0-F20E-58DA99055F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F69C085-F53D-146B-8B89-CFC701634EB2}"/>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6" name="Footer Placeholder 5">
            <a:extLst>
              <a:ext uri="{FF2B5EF4-FFF2-40B4-BE49-F238E27FC236}">
                <a16:creationId xmlns:a16="http://schemas.microsoft.com/office/drawing/2014/main" id="{DFAA1D99-FEEF-4869-8233-A66A3DC7F9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CC4FB5-B18F-1EBE-5F85-469C71EFCBAC}"/>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304979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23B6-034F-81E6-78F2-E8A6387CB4A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D4FCE1D-D88E-EC5E-3248-6C1CF0BA5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9A600E-DA95-4502-814E-695526995A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FFC875-1BEE-F68B-1142-255AD6FBC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5FDCE7-892C-DF19-01FA-684E07513EA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15355CD-3093-57C5-E1AC-4A82474A4584}"/>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8" name="Footer Placeholder 7">
            <a:extLst>
              <a:ext uri="{FF2B5EF4-FFF2-40B4-BE49-F238E27FC236}">
                <a16:creationId xmlns:a16="http://schemas.microsoft.com/office/drawing/2014/main" id="{11080673-C41A-F47E-0F44-F5ABE2D2CB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D1AFCE-E4FF-5105-9BE5-43A6A6BC6258}"/>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362029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093B-5A41-76AD-C57E-2C9DB45333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763DA5C-70E1-ACB5-908C-2DD3D0690EDA}"/>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4" name="Footer Placeholder 3">
            <a:extLst>
              <a:ext uri="{FF2B5EF4-FFF2-40B4-BE49-F238E27FC236}">
                <a16:creationId xmlns:a16="http://schemas.microsoft.com/office/drawing/2014/main" id="{83B5CD74-D107-3A99-C995-062ED9DEF4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A385BE-D490-7C5C-88FA-35FFE06BA1EA}"/>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269237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C79D3-68B1-508A-339C-E81EAE82BFD3}"/>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3" name="Footer Placeholder 2">
            <a:extLst>
              <a:ext uri="{FF2B5EF4-FFF2-40B4-BE49-F238E27FC236}">
                <a16:creationId xmlns:a16="http://schemas.microsoft.com/office/drawing/2014/main" id="{B0779A29-8802-4249-CE11-81D746C246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BB2950-14DD-D873-5010-A0B886305C92}"/>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129802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8D5E-FDEA-40C2-6C84-6E71F47BC4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F11695B-E1E0-093C-48FD-A1382BDF3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9692A4B-C31B-D17A-AAD2-8AD3C7BB4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4214EE-74A2-11FA-0925-D101EEA4B82B}"/>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6" name="Footer Placeholder 5">
            <a:extLst>
              <a:ext uri="{FF2B5EF4-FFF2-40B4-BE49-F238E27FC236}">
                <a16:creationId xmlns:a16="http://schemas.microsoft.com/office/drawing/2014/main" id="{AE04D8C8-7F77-9CB5-D561-5D2AE214F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E9C5DE-F869-A646-BFE6-D7C09FC6EE80}"/>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139842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0D1A-F40E-628A-A4E3-7C3BC6368D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DCC8C6A-0033-FB61-CF7B-9E1EFCB75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AF2467-A144-EFEE-2B81-D4E1882B3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70B89D-18D9-5CFE-7BE1-AD6C413CDEBC}"/>
              </a:ext>
            </a:extLst>
          </p:cNvPr>
          <p:cNvSpPr>
            <a:spLocks noGrp="1"/>
          </p:cNvSpPr>
          <p:nvPr>
            <p:ph type="dt" sz="half" idx="10"/>
          </p:nvPr>
        </p:nvSpPr>
        <p:spPr/>
        <p:txBody>
          <a:bodyPr/>
          <a:lstStyle/>
          <a:p>
            <a:fld id="{34B18ABD-2E21-4AF2-B23F-7E9C72D43A9D}" type="datetimeFigureOut">
              <a:rPr lang="en-GB" smtClean="0"/>
              <a:t>01/05/2025</a:t>
            </a:fld>
            <a:endParaRPr lang="en-GB"/>
          </a:p>
        </p:txBody>
      </p:sp>
      <p:sp>
        <p:nvSpPr>
          <p:cNvPr id="6" name="Footer Placeholder 5">
            <a:extLst>
              <a:ext uri="{FF2B5EF4-FFF2-40B4-BE49-F238E27FC236}">
                <a16:creationId xmlns:a16="http://schemas.microsoft.com/office/drawing/2014/main" id="{713F8F44-0E16-D545-8E98-03A4234B2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02E997-88AB-D416-4404-4E2D6BA89442}"/>
              </a:ext>
            </a:extLst>
          </p:cNvPr>
          <p:cNvSpPr>
            <a:spLocks noGrp="1"/>
          </p:cNvSpPr>
          <p:nvPr>
            <p:ph type="sldNum" sz="quarter" idx="12"/>
          </p:nvPr>
        </p:nvSpPr>
        <p:spPr/>
        <p:txBody>
          <a:bodyPr/>
          <a:lstStyle/>
          <a:p>
            <a:fld id="{25D5DA39-7334-487F-8EF4-19417290F477}" type="slidenum">
              <a:rPr lang="en-GB" smtClean="0"/>
              <a:t>‹#›</a:t>
            </a:fld>
            <a:endParaRPr lang="en-GB"/>
          </a:p>
        </p:txBody>
      </p:sp>
    </p:spTree>
    <p:extLst>
      <p:ext uri="{BB962C8B-B14F-4D97-AF65-F5344CB8AC3E}">
        <p14:creationId xmlns:p14="http://schemas.microsoft.com/office/powerpoint/2010/main" val="203564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DB37D-F949-DF33-BB54-D84C58754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533039-D528-603A-AC44-2B1FC114F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FBE13F-9A8C-75DC-8332-35C9BFBED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B18ABD-2E21-4AF2-B23F-7E9C72D43A9D}" type="datetimeFigureOut">
              <a:rPr lang="en-GB" smtClean="0"/>
              <a:t>01/05/2025</a:t>
            </a:fld>
            <a:endParaRPr lang="en-GB"/>
          </a:p>
        </p:txBody>
      </p:sp>
      <p:sp>
        <p:nvSpPr>
          <p:cNvPr id="5" name="Footer Placeholder 4">
            <a:extLst>
              <a:ext uri="{FF2B5EF4-FFF2-40B4-BE49-F238E27FC236}">
                <a16:creationId xmlns:a16="http://schemas.microsoft.com/office/drawing/2014/main" id="{B48AE2BA-1011-B062-EBB7-E6934073B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A5F58AA-2C18-91A2-D701-4A17C84FF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D5DA39-7334-487F-8EF4-19417290F477}" type="slidenum">
              <a:rPr lang="en-GB" smtClean="0"/>
              <a:t>‹#›</a:t>
            </a:fld>
            <a:endParaRPr lang="en-GB"/>
          </a:p>
        </p:txBody>
      </p:sp>
    </p:spTree>
    <p:extLst>
      <p:ext uri="{BB962C8B-B14F-4D97-AF65-F5344CB8AC3E}">
        <p14:creationId xmlns:p14="http://schemas.microsoft.com/office/powerpoint/2010/main" val="349599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atabank.worldbank.org/From-WildCaught-Fish-to-Aquaculture/id/b567055f"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fred.stlouisfed.org/graph/?g=12MM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list.tufts.edu/sympa/subscribe/foodeconomic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link.springer.com/book/9783031538391"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D591-4156-C322-6F9D-32A92A513EE5}"/>
              </a:ext>
            </a:extLst>
          </p:cNvPr>
          <p:cNvSpPr>
            <a:spLocks noGrp="1"/>
          </p:cNvSpPr>
          <p:nvPr>
            <p:ph type="ctrTitle"/>
          </p:nvPr>
        </p:nvSpPr>
        <p:spPr>
          <a:xfrm>
            <a:off x="494942" y="1226424"/>
            <a:ext cx="11358679" cy="1300776"/>
          </a:xfrm>
        </p:spPr>
        <p:txBody>
          <a:bodyPr>
            <a:noAutofit/>
          </a:bodyPr>
          <a:lstStyle/>
          <a:p>
            <a:pPr algn="l">
              <a:lnSpc>
                <a:spcPct val="70000"/>
              </a:lnSpc>
            </a:pPr>
            <a:br>
              <a:rPr lang="en-US" sz="5400" b="1" dirty="0">
                <a:solidFill>
                  <a:srgbClr val="1C82B0"/>
                </a:solidFill>
              </a:rPr>
            </a:br>
            <a:br>
              <a:rPr lang="en-US" sz="5400" b="1" dirty="0">
                <a:solidFill>
                  <a:srgbClr val="1C82B0"/>
                </a:solidFill>
              </a:rPr>
            </a:br>
            <a:r>
              <a:rPr lang="en-US" sz="5400" b="1" dirty="0">
                <a:solidFill>
                  <a:srgbClr val="1C82B0"/>
                </a:solidFill>
              </a:rPr>
              <a:t>The new economics of food:</a:t>
            </a:r>
            <a:br>
              <a:rPr lang="en-US" sz="5400" b="1" dirty="0">
                <a:solidFill>
                  <a:srgbClr val="1C82B0"/>
                </a:solidFill>
              </a:rPr>
            </a:br>
            <a:r>
              <a:rPr lang="en-US" sz="5400" b="1" dirty="0">
                <a:solidFill>
                  <a:srgbClr val="1C82B0"/>
                </a:solidFill>
              </a:rPr>
              <a:t>agriculture, nutrition, and health</a:t>
            </a:r>
            <a:endParaRPr lang="en-GB" sz="4800" dirty="0">
              <a:solidFill>
                <a:srgbClr val="1C82B0"/>
              </a:solidFill>
            </a:endParaRPr>
          </a:p>
        </p:txBody>
      </p:sp>
      <p:sp>
        <p:nvSpPr>
          <p:cNvPr id="9" name="Subtitle 8">
            <a:extLst>
              <a:ext uri="{FF2B5EF4-FFF2-40B4-BE49-F238E27FC236}">
                <a16:creationId xmlns:a16="http://schemas.microsoft.com/office/drawing/2014/main" id="{06F52FD5-D0E9-6C94-61CF-4901811A794F}"/>
              </a:ext>
            </a:extLst>
          </p:cNvPr>
          <p:cNvSpPr>
            <a:spLocks noGrp="1"/>
          </p:cNvSpPr>
          <p:nvPr>
            <p:ph type="subTitle" idx="1"/>
          </p:nvPr>
        </p:nvSpPr>
        <p:spPr>
          <a:xfrm>
            <a:off x="1005059" y="3015762"/>
            <a:ext cx="7347633" cy="2453054"/>
          </a:xfrm>
        </p:spPr>
        <p:txBody>
          <a:bodyPr>
            <a:normAutofit fontScale="92500" lnSpcReduction="10000"/>
          </a:bodyPr>
          <a:lstStyle/>
          <a:p>
            <a:pPr algn="l"/>
            <a:r>
              <a:rPr lang="en-US" sz="2800" dirty="0">
                <a:solidFill>
                  <a:schemeClr val="accent1"/>
                </a:solidFill>
              </a:rPr>
              <a:t>Global Food+ symposium</a:t>
            </a:r>
            <a:br>
              <a:rPr lang="en-US" sz="2800" dirty="0">
                <a:solidFill>
                  <a:schemeClr val="accent1"/>
                </a:solidFill>
              </a:rPr>
            </a:br>
            <a:r>
              <a:rPr lang="en-US" sz="2800" dirty="0">
                <a:solidFill>
                  <a:schemeClr val="accent1"/>
                </a:solidFill>
              </a:rPr>
              <a:t>May 5</a:t>
            </a:r>
            <a:r>
              <a:rPr lang="en-US" sz="2800" baseline="30000" dirty="0">
                <a:solidFill>
                  <a:schemeClr val="accent1"/>
                </a:solidFill>
              </a:rPr>
              <a:t>th</a:t>
            </a:r>
            <a:r>
              <a:rPr lang="en-US" sz="2800" dirty="0">
                <a:solidFill>
                  <a:schemeClr val="accent1"/>
                </a:solidFill>
              </a:rPr>
              <a:t>, 2025</a:t>
            </a:r>
          </a:p>
          <a:p>
            <a:pPr algn="l"/>
            <a:endParaRPr lang="en-US" sz="2800" dirty="0">
              <a:solidFill>
                <a:schemeClr val="accent1"/>
              </a:solidFill>
            </a:endParaRPr>
          </a:p>
          <a:p>
            <a:pPr algn="l"/>
            <a:r>
              <a:rPr lang="en-US" sz="2800" dirty="0">
                <a:solidFill>
                  <a:schemeClr val="accent1"/>
                </a:solidFill>
              </a:rPr>
              <a:t>Will Masters</a:t>
            </a:r>
          </a:p>
          <a:p>
            <a:pPr algn="l"/>
            <a:r>
              <a:rPr lang="en-US" sz="2800" dirty="0">
                <a:solidFill>
                  <a:schemeClr val="accent1"/>
                </a:solidFill>
              </a:rPr>
              <a:t>Friedman School of Nutrition </a:t>
            </a:r>
            <a:br>
              <a:rPr lang="en-US" sz="2800" dirty="0">
                <a:solidFill>
                  <a:schemeClr val="accent1"/>
                </a:solidFill>
              </a:rPr>
            </a:br>
            <a:r>
              <a:rPr lang="en-US" sz="2800" dirty="0">
                <a:solidFill>
                  <a:schemeClr val="accent1"/>
                </a:solidFill>
              </a:rPr>
              <a:t>and Department of Economics, Tufts University</a:t>
            </a:r>
          </a:p>
          <a:p>
            <a:pPr algn="l"/>
            <a:endParaRPr lang="en-US" sz="2200" dirty="0">
              <a:solidFill>
                <a:srgbClr val="1C82B0"/>
              </a:solidFill>
            </a:endParaRPr>
          </a:p>
          <a:p>
            <a:pPr algn="l"/>
            <a:endParaRPr lang="en-US" sz="2800" dirty="0">
              <a:solidFill>
                <a:srgbClr val="1C82B0"/>
              </a:solidFill>
              <a:highlight>
                <a:srgbClr val="FFFF00"/>
              </a:highlight>
            </a:endParaRPr>
          </a:p>
        </p:txBody>
      </p:sp>
      <p:pic>
        <p:nvPicPr>
          <p:cNvPr id="3" name="Picture 2" descr="A pile of corn on the cob&#10;&#10;Description automatically generated">
            <a:extLst>
              <a:ext uri="{FF2B5EF4-FFF2-40B4-BE49-F238E27FC236}">
                <a16:creationId xmlns:a16="http://schemas.microsoft.com/office/drawing/2014/main" id="{DB2C98C4-0D7A-36FF-5BF0-9D821736C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638" y="2527200"/>
            <a:ext cx="2612624" cy="3958423"/>
          </a:xfrm>
          <a:prstGeom prst="rect">
            <a:avLst/>
          </a:prstGeom>
        </p:spPr>
      </p:pic>
      <p:pic>
        <p:nvPicPr>
          <p:cNvPr id="7" name="Picture 6" descr="Text, logo&#10;&#10;Description automatically generated">
            <a:extLst>
              <a:ext uri="{FF2B5EF4-FFF2-40B4-BE49-F238E27FC236}">
                <a16:creationId xmlns:a16="http://schemas.microsoft.com/office/drawing/2014/main" id="{34481D28-854C-F12A-999E-C0562E30A3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70" y="239898"/>
            <a:ext cx="2370364" cy="705671"/>
          </a:xfrm>
          <a:prstGeom prst="rect">
            <a:avLst/>
          </a:prstGeom>
        </p:spPr>
      </p:pic>
      <p:sp>
        <p:nvSpPr>
          <p:cNvPr id="5" name="TextBox 4">
            <a:extLst>
              <a:ext uri="{FF2B5EF4-FFF2-40B4-BE49-F238E27FC236}">
                <a16:creationId xmlns:a16="http://schemas.microsoft.com/office/drawing/2014/main" id="{50A704F2-0420-F602-0E0B-7D29F2A65FEB}"/>
              </a:ext>
            </a:extLst>
          </p:cNvPr>
          <p:cNvSpPr txBox="1"/>
          <p:nvPr/>
        </p:nvSpPr>
        <p:spPr>
          <a:xfrm>
            <a:off x="1005059" y="5719427"/>
            <a:ext cx="6115050" cy="461665"/>
          </a:xfrm>
          <a:prstGeom prst="rect">
            <a:avLst/>
          </a:prstGeom>
          <a:noFill/>
        </p:spPr>
        <p:txBody>
          <a:bodyPr wrap="square">
            <a:spAutoFit/>
          </a:bodyPr>
          <a:lstStyle/>
          <a:p>
            <a:pPr algn="l"/>
            <a:r>
              <a:rPr lang="en-US" sz="2000" dirty="0">
                <a:solidFill>
                  <a:srgbClr val="1C82B0"/>
                </a:solidFill>
              </a:rPr>
              <a:t>https://sites.tufts.edu/foodeconomics</a:t>
            </a:r>
            <a:r>
              <a:rPr lang="en-US" sz="2400" dirty="0">
                <a:solidFill>
                  <a:srgbClr val="1C82B0"/>
                </a:solidFill>
                <a:highlight>
                  <a:srgbClr val="FFFF00"/>
                </a:highlight>
              </a:rPr>
              <a:t> </a:t>
            </a:r>
          </a:p>
        </p:txBody>
      </p:sp>
    </p:spTree>
    <p:extLst>
      <p:ext uri="{BB962C8B-B14F-4D97-AF65-F5344CB8AC3E}">
        <p14:creationId xmlns:p14="http://schemas.microsoft.com/office/powerpoint/2010/main" val="149471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E28D0C-1314-4483-6614-F35ED46AFD80}"/>
              </a:ext>
            </a:extLst>
          </p:cNvPr>
          <p:cNvSpPr>
            <a:spLocks noGrp="1"/>
          </p:cNvSpPr>
          <p:nvPr>
            <p:ph type="title"/>
          </p:nvPr>
        </p:nvSpPr>
        <p:spPr>
          <a:xfrm>
            <a:off x="143932" y="480558"/>
            <a:ext cx="12048068" cy="637674"/>
          </a:xfrm>
        </p:spPr>
        <p:txBody>
          <a:bodyPr>
            <a:normAutofit/>
          </a:bodyPr>
          <a:lstStyle/>
          <a:p>
            <a:r>
              <a:rPr lang="en-US" sz="3600" b="1" dirty="0">
                <a:solidFill>
                  <a:srgbClr val="1C82B0"/>
                </a:solidFill>
              </a:rPr>
              <a:t>What is the new economics of food?</a:t>
            </a:r>
            <a:endParaRPr lang="en-GB" sz="3600" b="1" dirty="0">
              <a:solidFill>
                <a:srgbClr val="1C82B0"/>
              </a:solidFill>
            </a:endParaRPr>
          </a:p>
        </p:txBody>
      </p:sp>
      <p:sp>
        <p:nvSpPr>
          <p:cNvPr id="8" name="Content Placeholder 7">
            <a:extLst>
              <a:ext uri="{FF2B5EF4-FFF2-40B4-BE49-F238E27FC236}">
                <a16:creationId xmlns:a16="http://schemas.microsoft.com/office/drawing/2014/main" id="{F20F147C-C57E-0159-FB16-AA2928E4292C}"/>
              </a:ext>
            </a:extLst>
          </p:cNvPr>
          <p:cNvSpPr>
            <a:spLocks noGrp="1"/>
          </p:cNvSpPr>
          <p:nvPr>
            <p:ph idx="1"/>
          </p:nvPr>
        </p:nvSpPr>
        <p:spPr>
          <a:xfrm>
            <a:off x="281354" y="1192656"/>
            <a:ext cx="11910646" cy="5008940"/>
          </a:xfrm>
        </p:spPr>
        <p:txBody>
          <a:bodyPr>
            <a:noAutofit/>
          </a:bodyPr>
          <a:lstStyle/>
          <a:p>
            <a:pPr marL="0" indent="0">
              <a:buNone/>
            </a:pPr>
            <a:r>
              <a:rPr lang="en-US" sz="2600" dirty="0"/>
              <a:t>Recent findings about a big, rapidly changing sector of society:</a:t>
            </a:r>
            <a:endParaRPr lang="en-US" sz="2600" b="1" dirty="0"/>
          </a:p>
          <a:p>
            <a:pPr marL="0" indent="0">
              <a:buNone/>
            </a:pPr>
            <a:r>
              <a:rPr lang="en-US" sz="2300" dirty="0"/>
              <a:t>We trace how </a:t>
            </a:r>
            <a:r>
              <a:rPr lang="en-US" sz="2300" b="1" dirty="0"/>
              <a:t>agriculture </a:t>
            </a:r>
            <a:r>
              <a:rPr lang="en-US" sz="2300" dirty="0"/>
              <a:t>relates to input supply and food businesses</a:t>
            </a:r>
          </a:p>
          <a:p>
            <a:pPr marL="457200" lvl="1" indent="0">
              <a:spcBef>
                <a:spcPts val="0"/>
              </a:spcBef>
              <a:buNone/>
            </a:pPr>
            <a:r>
              <a:rPr lang="en-US" sz="1900" dirty="0">
                <a:solidFill>
                  <a:schemeClr val="tx1">
                    <a:lumMod val="65000"/>
                    <a:lumOff val="35000"/>
                  </a:schemeClr>
                </a:solidFill>
              </a:rPr>
              <a:t>A huge and consequential sector, with a distinctive structure and large role for policy</a:t>
            </a:r>
          </a:p>
          <a:p>
            <a:pPr lvl="1">
              <a:spcBef>
                <a:spcPts val="0"/>
              </a:spcBef>
              <a:buFont typeface="Aptos" panose="020B0004020202020204" pitchFamily="34" charset="0"/>
              <a:buChar char="–"/>
            </a:pPr>
            <a:r>
              <a:rPr lang="en-US" sz="1800" dirty="0">
                <a:solidFill>
                  <a:schemeClr val="tx1">
                    <a:lumMod val="65000"/>
                    <a:lumOff val="35000"/>
                  </a:schemeClr>
                </a:solidFill>
              </a:rPr>
              <a:t>the world’s poorest remain farmers, trapped by need to meet subsistence needs on low productivity farms</a:t>
            </a:r>
          </a:p>
          <a:p>
            <a:pPr lvl="1">
              <a:spcBef>
                <a:spcPts val="0"/>
              </a:spcBef>
              <a:buFont typeface="Aptos" panose="020B0004020202020204" pitchFamily="34" charset="0"/>
              <a:buChar char="–"/>
            </a:pPr>
            <a:r>
              <a:rPr lang="en-US" sz="1800" dirty="0">
                <a:solidFill>
                  <a:schemeClr val="tx1">
                    <a:lumMod val="65000"/>
                    <a:lumOff val="35000"/>
                  </a:schemeClr>
                </a:solidFill>
              </a:rPr>
              <a:t>when incomes grow, non-farm food businesses grow and change rapidly</a:t>
            </a:r>
            <a:r>
              <a:rPr lang="en-US" sz="2200" dirty="0">
                <a:solidFill>
                  <a:schemeClr val="tx1">
                    <a:lumMod val="65000"/>
                    <a:lumOff val="35000"/>
                  </a:schemeClr>
                </a:solidFill>
              </a:rPr>
              <a:t> </a:t>
            </a:r>
          </a:p>
          <a:p>
            <a:pPr marL="0" indent="0">
              <a:spcBef>
                <a:spcPts val="1800"/>
              </a:spcBef>
              <a:buNone/>
            </a:pPr>
            <a:r>
              <a:rPr lang="en-US" sz="2300" dirty="0"/>
              <a:t>…then add </a:t>
            </a:r>
            <a:r>
              <a:rPr lang="en-US" sz="2300" b="1" dirty="0"/>
              <a:t>nutrition and health</a:t>
            </a:r>
            <a:r>
              <a:rPr lang="en-US" sz="2300" dirty="0"/>
              <a:t>, with new data about both deficiencies and excesses</a:t>
            </a:r>
          </a:p>
          <a:p>
            <a:pPr marL="457200" lvl="1" indent="0">
              <a:spcBef>
                <a:spcPts val="0"/>
              </a:spcBef>
              <a:buNone/>
            </a:pPr>
            <a:r>
              <a:rPr lang="en-US" sz="1900" dirty="0">
                <a:solidFill>
                  <a:schemeClr val="tx1">
                    <a:lumMod val="65000"/>
                    <a:lumOff val="35000"/>
                  </a:schemeClr>
                </a:solidFill>
              </a:rPr>
              <a:t>Many nutrients and bioactive attributes of food cannot be seen, tasted or smelled</a:t>
            </a:r>
          </a:p>
          <a:p>
            <a:pPr lvl="1">
              <a:spcBef>
                <a:spcPts val="0"/>
              </a:spcBef>
              <a:buFont typeface="Aptos" panose="020B0004020202020204" pitchFamily="34" charset="0"/>
              <a:buChar char="–"/>
            </a:pPr>
            <a:r>
              <a:rPr lang="en-US" sz="1800" dirty="0">
                <a:solidFill>
                  <a:schemeClr val="tx1">
                    <a:lumMod val="65000"/>
                    <a:lumOff val="35000"/>
                  </a:schemeClr>
                </a:solidFill>
              </a:rPr>
              <a:t>people want healthier food, but usually do not know what is actually needed for health</a:t>
            </a:r>
          </a:p>
          <a:p>
            <a:pPr lvl="1">
              <a:spcBef>
                <a:spcPts val="0"/>
              </a:spcBef>
              <a:buFont typeface="Aptos" panose="020B0004020202020204" pitchFamily="34" charset="0"/>
              <a:buChar char="–"/>
            </a:pPr>
            <a:r>
              <a:rPr lang="en-US" sz="1800" dirty="0">
                <a:solidFill>
                  <a:schemeClr val="tx1">
                    <a:lumMod val="65000"/>
                    <a:lumOff val="35000"/>
                  </a:schemeClr>
                </a:solidFill>
              </a:rPr>
              <a:t>marketing of premium products creates the impression that healthier products are more expensive</a:t>
            </a:r>
          </a:p>
          <a:p>
            <a:pPr marL="0" indent="0">
              <a:spcBef>
                <a:spcPts val="1800"/>
              </a:spcBef>
              <a:buNone/>
            </a:pPr>
            <a:r>
              <a:rPr lang="en-US" sz="2300" dirty="0"/>
              <a:t>…leading to </a:t>
            </a:r>
            <a:r>
              <a:rPr lang="en-US" sz="2300" b="1" dirty="0"/>
              <a:t>surprising insights</a:t>
            </a:r>
            <a:r>
              <a:rPr lang="en-US" sz="2300" dirty="0"/>
              <a:t>, because much of the food system is hidden from view</a:t>
            </a:r>
            <a:endParaRPr lang="en-US" sz="1900" dirty="0"/>
          </a:p>
          <a:p>
            <a:pPr marL="457200" lvl="1" indent="0">
              <a:spcBef>
                <a:spcPts val="0"/>
              </a:spcBef>
              <a:buNone/>
            </a:pPr>
            <a:r>
              <a:rPr lang="en-US" sz="1800" dirty="0">
                <a:solidFill>
                  <a:schemeClr val="tx1">
                    <a:lumMod val="65000"/>
                    <a:lumOff val="35000"/>
                  </a:schemeClr>
                </a:solidFill>
              </a:rPr>
              <a:t>For example:</a:t>
            </a:r>
            <a:endParaRPr lang="en-US" sz="2200" dirty="0">
              <a:solidFill>
                <a:schemeClr val="tx1">
                  <a:lumMod val="65000"/>
                  <a:lumOff val="35000"/>
                </a:schemeClr>
              </a:solidFill>
            </a:endParaRPr>
          </a:p>
          <a:p>
            <a:pPr lvl="1">
              <a:spcBef>
                <a:spcPts val="0"/>
              </a:spcBef>
              <a:buFont typeface="Aptos" panose="020B0004020202020204" pitchFamily="34" charset="0"/>
              <a:buChar char="–"/>
            </a:pPr>
            <a:r>
              <a:rPr lang="en-US" sz="1800" dirty="0">
                <a:solidFill>
                  <a:schemeClr val="tx1">
                    <a:lumMod val="65000"/>
                    <a:lumOff val="35000"/>
                  </a:schemeClr>
                </a:solidFill>
              </a:rPr>
              <a:t>family farming remains dominant for most crops, largely due to information asymmetry about labor effort</a:t>
            </a:r>
          </a:p>
          <a:p>
            <a:pPr lvl="1">
              <a:spcBef>
                <a:spcPts val="0"/>
              </a:spcBef>
              <a:buFont typeface="Aptos" panose="020B0004020202020204" pitchFamily="34" charset="0"/>
              <a:buChar char="–"/>
            </a:pPr>
            <a:r>
              <a:rPr lang="en-US" sz="1800" dirty="0">
                <a:solidFill>
                  <a:schemeClr val="tx1">
                    <a:lumMod val="65000"/>
                    <a:lumOff val="35000"/>
                  </a:schemeClr>
                </a:solidFill>
              </a:rPr>
              <a:t>people in most places specialize in a few foods, but want diverse diets leading to a big role for imports</a:t>
            </a:r>
          </a:p>
        </p:txBody>
      </p:sp>
    </p:spTree>
    <p:extLst>
      <p:ext uri="{BB962C8B-B14F-4D97-AF65-F5344CB8AC3E}">
        <p14:creationId xmlns:p14="http://schemas.microsoft.com/office/powerpoint/2010/main" val="41291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B1CE273-132F-E786-AEC2-61B607CE1768}"/>
              </a:ext>
            </a:extLst>
          </p:cNvPr>
          <p:cNvSpPr>
            <a:spLocks noGrp="1"/>
          </p:cNvSpPr>
          <p:nvPr>
            <p:ph type="body" idx="1"/>
          </p:nvPr>
        </p:nvSpPr>
        <p:spPr>
          <a:xfrm>
            <a:off x="468800" y="1704966"/>
            <a:ext cx="4675596" cy="601538"/>
          </a:xfrm>
        </p:spPr>
        <p:txBody>
          <a:bodyPr>
            <a:normAutofit fontScale="92500" lnSpcReduction="10000"/>
          </a:bodyPr>
          <a:lstStyle/>
          <a:p>
            <a:pPr>
              <a:lnSpc>
                <a:spcPct val="80000"/>
              </a:lnSpc>
              <a:spcBef>
                <a:spcPts val="0"/>
              </a:spcBef>
            </a:pPr>
            <a:r>
              <a:rPr lang="en-US" dirty="0"/>
              <a:t>Principles of economics </a:t>
            </a:r>
            <a:br>
              <a:rPr lang="en-US" dirty="0"/>
            </a:br>
            <a:r>
              <a:rPr lang="en-US" dirty="0"/>
              <a:t>(Chapters 1-6)</a:t>
            </a:r>
            <a:endParaRPr lang="en-GB" dirty="0"/>
          </a:p>
        </p:txBody>
      </p:sp>
      <p:sp>
        <p:nvSpPr>
          <p:cNvPr id="9" name="Content Placeholder 8">
            <a:extLst>
              <a:ext uri="{FF2B5EF4-FFF2-40B4-BE49-F238E27FC236}">
                <a16:creationId xmlns:a16="http://schemas.microsoft.com/office/drawing/2014/main" id="{7B816902-C07F-8AAE-15BD-08C44F07A469}"/>
              </a:ext>
            </a:extLst>
          </p:cNvPr>
          <p:cNvSpPr>
            <a:spLocks noGrp="1"/>
          </p:cNvSpPr>
          <p:nvPr>
            <p:ph sz="half" idx="2"/>
          </p:nvPr>
        </p:nvSpPr>
        <p:spPr>
          <a:xfrm>
            <a:off x="468800" y="2342564"/>
            <a:ext cx="4257109" cy="4063257"/>
          </a:xfrm>
        </p:spPr>
        <p:txBody>
          <a:bodyPr>
            <a:normAutofit/>
          </a:bodyPr>
          <a:lstStyle/>
          <a:p>
            <a:pPr marL="457200" indent="-457200">
              <a:lnSpc>
                <a:spcPct val="80000"/>
              </a:lnSpc>
              <a:spcBef>
                <a:spcPts val="1200"/>
              </a:spcBef>
              <a:buNone/>
            </a:pPr>
            <a:r>
              <a:rPr lang="en-US" sz="2000" b="1" dirty="0">
                <a:solidFill>
                  <a:schemeClr val="bg1">
                    <a:lumMod val="50000"/>
                  </a:schemeClr>
                </a:solidFill>
              </a:rPr>
              <a:t>1. Introduction </a:t>
            </a:r>
            <a:br>
              <a:rPr lang="en-US" sz="2000" dirty="0">
                <a:solidFill>
                  <a:schemeClr val="bg1">
                    <a:lumMod val="50000"/>
                  </a:schemeClr>
                </a:solidFill>
              </a:rPr>
            </a:br>
            <a:r>
              <a:rPr lang="en-US" sz="1800" dirty="0">
                <a:solidFill>
                  <a:schemeClr val="bg1">
                    <a:lumMod val="50000"/>
                  </a:schemeClr>
                </a:solidFill>
              </a:rPr>
              <a:t>Motivating food economics</a:t>
            </a:r>
          </a:p>
          <a:p>
            <a:pPr marL="457200" indent="-457200">
              <a:lnSpc>
                <a:spcPct val="80000"/>
              </a:lnSpc>
              <a:spcBef>
                <a:spcPts val="1200"/>
              </a:spcBef>
              <a:buNone/>
            </a:pPr>
            <a:r>
              <a:rPr lang="en-US" sz="2000" b="1" dirty="0">
                <a:solidFill>
                  <a:schemeClr val="bg1">
                    <a:lumMod val="50000"/>
                  </a:schemeClr>
                </a:solidFill>
              </a:rPr>
              <a:t>2. Individual Choices</a:t>
            </a:r>
            <a:br>
              <a:rPr lang="en-US" sz="2000" dirty="0">
                <a:solidFill>
                  <a:schemeClr val="bg1">
                    <a:lumMod val="50000"/>
                  </a:schemeClr>
                </a:solidFill>
              </a:rPr>
            </a:br>
            <a:r>
              <a:rPr lang="en-US" sz="1800" dirty="0">
                <a:solidFill>
                  <a:schemeClr val="bg1">
                    <a:lumMod val="50000"/>
                  </a:schemeClr>
                </a:solidFill>
              </a:rPr>
              <a:t>Consumption and production theory</a:t>
            </a:r>
          </a:p>
          <a:p>
            <a:pPr marL="457200" indent="-457200">
              <a:lnSpc>
                <a:spcPct val="80000"/>
              </a:lnSpc>
              <a:spcBef>
                <a:spcPts val="1200"/>
              </a:spcBef>
              <a:buNone/>
            </a:pPr>
            <a:r>
              <a:rPr lang="en-US" sz="2000" b="1" dirty="0">
                <a:solidFill>
                  <a:schemeClr val="bg1">
                    <a:lumMod val="50000"/>
                  </a:schemeClr>
                </a:solidFill>
              </a:rPr>
              <a:t>3. Societal Outcomes</a:t>
            </a:r>
            <a:br>
              <a:rPr lang="en-US" sz="2000" dirty="0">
                <a:solidFill>
                  <a:schemeClr val="bg1">
                    <a:lumMod val="50000"/>
                  </a:schemeClr>
                </a:solidFill>
              </a:rPr>
            </a:br>
            <a:r>
              <a:rPr lang="en-US" sz="1800" dirty="0">
                <a:solidFill>
                  <a:schemeClr val="bg1">
                    <a:lumMod val="50000"/>
                  </a:schemeClr>
                </a:solidFill>
              </a:rPr>
              <a:t>Supply, demand, trade, elasticity</a:t>
            </a:r>
          </a:p>
          <a:p>
            <a:pPr marL="457200" indent="-457200">
              <a:lnSpc>
                <a:spcPct val="80000"/>
              </a:lnSpc>
              <a:spcBef>
                <a:spcPts val="1200"/>
              </a:spcBef>
              <a:buNone/>
            </a:pPr>
            <a:r>
              <a:rPr lang="en-US" sz="2000" b="1" dirty="0">
                <a:solidFill>
                  <a:schemeClr val="bg1">
                    <a:lumMod val="50000"/>
                  </a:schemeClr>
                </a:solidFill>
              </a:rPr>
              <a:t>4. Social Welfare</a:t>
            </a:r>
            <a:br>
              <a:rPr lang="en-US" sz="2000" dirty="0">
                <a:solidFill>
                  <a:schemeClr val="bg1">
                    <a:lumMod val="50000"/>
                  </a:schemeClr>
                </a:solidFill>
              </a:rPr>
            </a:br>
            <a:r>
              <a:rPr lang="en-US" sz="1800" dirty="0">
                <a:solidFill>
                  <a:schemeClr val="bg1">
                    <a:lumMod val="50000"/>
                  </a:schemeClr>
                </a:solidFill>
              </a:rPr>
              <a:t>Economic surplus, externalities</a:t>
            </a:r>
          </a:p>
          <a:p>
            <a:pPr marL="457200" indent="-457200">
              <a:lnSpc>
                <a:spcPct val="80000"/>
              </a:lnSpc>
              <a:spcBef>
                <a:spcPts val="1200"/>
              </a:spcBef>
              <a:buNone/>
            </a:pPr>
            <a:r>
              <a:rPr lang="en-US" sz="2000" b="1" dirty="0">
                <a:solidFill>
                  <a:schemeClr val="bg1">
                    <a:lumMod val="50000"/>
                  </a:schemeClr>
                </a:solidFill>
              </a:rPr>
              <a:t>5. Market Power</a:t>
            </a:r>
            <a:br>
              <a:rPr lang="en-US" sz="2000" dirty="0">
                <a:solidFill>
                  <a:schemeClr val="bg1">
                    <a:lumMod val="50000"/>
                  </a:schemeClr>
                </a:solidFill>
              </a:rPr>
            </a:br>
            <a:r>
              <a:rPr lang="en-US" sz="1800" dirty="0">
                <a:solidFill>
                  <a:schemeClr val="bg1">
                    <a:lumMod val="50000"/>
                  </a:schemeClr>
                </a:solidFill>
              </a:rPr>
              <a:t>Imperfect competition, game theory</a:t>
            </a:r>
          </a:p>
          <a:p>
            <a:pPr marL="457200" indent="-457200">
              <a:lnSpc>
                <a:spcPct val="80000"/>
              </a:lnSpc>
              <a:spcBef>
                <a:spcPts val="1200"/>
              </a:spcBef>
              <a:buNone/>
            </a:pPr>
            <a:r>
              <a:rPr lang="en-US" sz="2000" b="1" dirty="0">
                <a:solidFill>
                  <a:schemeClr val="bg1">
                    <a:lumMod val="50000"/>
                  </a:schemeClr>
                </a:solidFill>
              </a:rPr>
              <a:t>6. Collective Action</a:t>
            </a:r>
            <a:br>
              <a:rPr lang="en-US" sz="2000" dirty="0">
                <a:solidFill>
                  <a:schemeClr val="bg1">
                    <a:lumMod val="50000"/>
                  </a:schemeClr>
                </a:solidFill>
              </a:rPr>
            </a:br>
            <a:r>
              <a:rPr lang="en-US" sz="1800" dirty="0">
                <a:solidFill>
                  <a:schemeClr val="bg1">
                    <a:lumMod val="50000"/>
                  </a:schemeClr>
                </a:solidFill>
              </a:rPr>
              <a:t>Public goods, non-market goals</a:t>
            </a:r>
          </a:p>
          <a:p>
            <a:pPr lvl="1">
              <a:lnSpc>
                <a:spcPct val="80000"/>
              </a:lnSpc>
              <a:spcBef>
                <a:spcPts val="1200"/>
              </a:spcBef>
            </a:pPr>
            <a:endParaRPr lang="en-GB" sz="1200" dirty="0">
              <a:solidFill>
                <a:schemeClr val="bg1">
                  <a:lumMod val="50000"/>
                </a:schemeClr>
              </a:solidFill>
            </a:endParaRPr>
          </a:p>
        </p:txBody>
      </p:sp>
      <p:sp>
        <p:nvSpPr>
          <p:cNvPr id="10" name="Text Placeholder 9">
            <a:extLst>
              <a:ext uri="{FF2B5EF4-FFF2-40B4-BE49-F238E27FC236}">
                <a16:creationId xmlns:a16="http://schemas.microsoft.com/office/drawing/2014/main" id="{08752AC8-CA2C-42DB-081D-5F07BE42DC8B}"/>
              </a:ext>
            </a:extLst>
          </p:cNvPr>
          <p:cNvSpPr>
            <a:spLocks noGrp="1"/>
          </p:cNvSpPr>
          <p:nvPr>
            <p:ph type="body" sz="quarter" idx="3"/>
          </p:nvPr>
        </p:nvSpPr>
        <p:spPr>
          <a:xfrm>
            <a:off x="4859560" y="1668830"/>
            <a:ext cx="4362973" cy="637674"/>
          </a:xfrm>
        </p:spPr>
        <p:txBody>
          <a:bodyPr>
            <a:normAutofit fontScale="92500" lnSpcReduction="10000"/>
          </a:bodyPr>
          <a:lstStyle/>
          <a:p>
            <a:pPr>
              <a:lnSpc>
                <a:spcPct val="80000"/>
              </a:lnSpc>
              <a:spcBef>
                <a:spcPts val="0"/>
              </a:spcBef>
            </a:pPr>
            <a:r>
              <a:rPr lang="en-US" dirty="0"/>
              <a:t>Data about the food system</a:t>
            </a:r>
            <a:br>
              <a:rPr lang="en-US" dirty="0"/>
            </a:br>
            <a:r>
              <a:rPr lang="en-US" dirty="0"/>
              <a:t>(Chapters 7-12)</a:t>
            </a:r>
            <a:endParaRPr lang="en-GB" dirty="0"/>
          </a:p>
        </p:txBody>
      </p:sp>
      <p:sp>
        <p:nvSpPr>
          <p:cNvPr id="11" name="Content Placeholder 10">
            <a:extLst>
              <a:ext uri="{FF2B5EF4-FFF2-40B4-BE49-F238E27FC236}">
                <a16:creationId xmlns:a16="http://schemas.microsoft.com/office/drawing/2014/main" id="{8FB6A14F-B0B6-7746-E754-E275A7846B80}"/>
              </a:ext>
            </a:extLst>
          </p:cNvPr>
          <p:cNvSpPr>
            <a:spLocks noGrp="1"/>
          </p:cNvSpPr>
          <p:nvPr>
            <p:ph sz="quarter" idx="4"/>
          </p:nvPr>
        </p:nvSpPr>
        <p:spPr>
          <a:xfrm>
            <a:off x="4725909" y="2324534"/>
            <a:ext cx="5739897" cy="4063257"/>
          </a:xfrm>
        </p:spPr>
        <p:txBody>
          <a:bodyPr>
            <a:noAutofit/>
          </a:bodyPr>
          <a:lstStyle/>
          <a:p>
            <a:pPr marL="457200" indent="-457200">
              <a:lnSpc>
                <a:spcPct val="80000"/>
              </a:lnSpc>
              <a:spcBef>
                <a:spcPts val="1200"/>
              </a:spcBef>
              <a:buNone/>
              <a:tabLst>
                <a:tab pos="514350" algn="l"/>
              </a:tabLst>
            </a:pPr>
            <a:r>
              <a:rPr lang="en-US" sz="2000" b="1" dirty="0">
                <a:solidFill>
                  <a:schemeClr val="bg1">
                    <a:lumMod val="50000"/>
                  </a:schemeClr>
                </a:solidFill>
              </a:rPr>
              <a:t>7. Poverty and Risk</a:t>
            </a:r>
            <a:br>
              <a:rPr lang="en-US" sz="2000" b="1" dirty="0">
                <a:solidFill>
                  <a:schemeClr val="bg1">
                    <a:lumMod val="50000"/>
                  </a:schemeClr>
                </a:solidFill>
              </a:rPr>
            </a:br>
            <a:r>
              <a:rPr lang="en-US" sz="1800" dirty="0">
                <a:solidFill>
                  <a:schemeClr val="bg1">
                    <a:lumMod val="50000"/>
                  </a:schemeClr>
                </a:solidFill>
              </a:rPr>
              <a:t>Inequality, safety nets, vulnerability </a:t>
            </a:r>
            <a:endParaRPr lang="en-GB" sz="1800" dirty="0">
              <a:solidFill>
                <a:schemeClr val="bg1">
                  <a:lumMod val="50000"/>
                </a:schemeClr>
              </a:solidFill>
            </a:endParaRPr>
          </a:p>
          <a:p>
            <a:pPr marL="457200" indent="-457200">
              <a:lnSpc>
                <a:spcPct val="80000"/>
              </a:lnSpc>
              <a:spcBef>
                <a:spcPts val="1200"/>
              </a:spcBef>
              <a:buNone/>
              <a:tabLst>
                <a:tab pos="514350" algn="l"/>
              </a:tabLst>
            </a:pPr>
            <a:r>
              <a:rPr lang="en-US" sz="2000" b="1" dirty="0">
                <a:solidFill>
                  <a:schemeClr val="bg1">
                    <a:lumMod val="50000"/>
                  </a:schemeClr>
                </a:solidFill>
              </a:rPr>
              <a:t>8. Food and Health</a:t>
            </a:r>
            <a:br>
              <a:rPr lang="en-US" sz="2000" dirty="0">
                <a:solidFill>
                  <a:schemeClr val="bg1">
                    <a:lumMod val="50000"/>
                  </a:schemeClr>
                </a:solidFill>
              </a:rPr>
            </a:br>
            <a:r>
              <a:rPr lang="en-US" sz="1800" dirty="0">
                <a:solidFill>
                  <a:schemeClr val="bg1">
                    <a:lumMod val="50000"/>
                  </a:schemeClr>
                </a:solidFill>
              </a:rPr>
              <a:t>Behavioral economics, interventions </a:t>
            </a:r>
          </a:p>
          <a:p>
            <a:pPr marL="457200" indent="-457200">
              <a:lnSpc>
                <a:spcPct val="80000"/>
              </a:lnSpc>
              <a:spcBef>
                <a:spcPts val="1200"/>
              </a:spcBef>
              <a:buNone/>
              <a:tabLst>
                <a:tab pos="514350" algn="l"/>
              </a:tabLst>
            </a:pPr>
            <a:r>
              <a:rPr lang="en-US" sz="2000" b="1" dirty="0">
                <a:solidFill>
                  <a:schemeClr val="bg1">
                    <a:lumMod val="50000"/>
                  </a:schemeClr>
                </a:solidFill>
              </a:rPr>
              <a:t>9. Food in the Macroeconomy</a:t>
            </a:r>
            <a:br>
              <a:rPr lang="en-US" sz="2000" dirty="0">
                <a:solidFill>
                  <a:schemeClr val="bg1">
                    <a:lumMod val="50000"/>
                  </a:schemeClr>
                </a:solidFill>
              </a:rPr>
            </a:br>
            <a:r>
              <a:rPr lang="en-US" sz="1800" dirty="0">
                <a:solidFill>
                  <a:schemeClr val="bg1">
                    <a:lumMod val="50000"/>
                  </a:schemeClr>
                </a:solidFill>
              </a:rPr>
              <a:t>Recessions, unemployment, inflation</a:t>
            </a:r>
          </a:p>
          <a:p>
            <a:pPr marL="457200" indent="-457200">
              <a:lnSpc>
                <a:spcPct val="80000"/>
              </a:lnSpc>
              <a:spcBef>
                <a:spcPts val="1200"/>
              </a:spcBef>
              <a:buNone/>
              <a:tabLst>
                <a:tab pos="514350" algn="l"/>
              </a:tabLst>
            </a:pPr>
            <a:r>
              <a:rPr lang="en-US" sz="2000" b="1" dirty="0">
                <a:solidFill>
                  <a:schemeClr val="bg1">
                    <a:lumMod val="50000"/>
                  </a:schemeClr>
                </a:solidFill>
              </a:rPr>
              <a:t>10. International Development</a:t>
            </a:r>
            <a:br>
              <a:rPr lang="en-US" sz="2000" dirty="0">
                <a:solidFill>
                  <a:schemeClr val="bg1">
                    <a:lumMod val="50000"/>
                  </a:schemeClr>
                </a:solidFill>
              </a:rPr>
            </a:br>
            <a:r>
              <a:rPr lang="en-US" sz="1800" dirty="0">
                <a:solidFill>
                  <a:schemeClr val="bg1">
                    <a:lumMod val="50000"/>
                  </a:schemeClr>
                </a:solidFill>
              </a:rPr>
              <a:t>Ag. transformation, diet transition, urbanization</a:t>
            </a:r>
          </a:p>
          <a:p>
            <a:pPr marL="457200" indent="-457200">
              <a:lnSpc>
                <a:spcPct val="80000"/>
              </a:lnSpc>
              <a:spcBef>
                <a:spcPts val="1200"/>
              </a:spcBef>
              <a:buNone/>
              <a:tabLst>
                <a:tab pos="514350" algn="l"/>
              </a:tabLst>
            </a:pPr>
            <a:r>
              <a:rPr lang="en-US" sz="2000" b="1" dirty="0">
                <a:solidFill>
                  <a:schemeClr val="bg1">
                    <a:lumMod val="50000"/>
                  </a:schemeClr>
                </a:solidFill>
              </a:rPr>
              <a:t>11. From Local to Global</a:t>
            </a:r>
            <a:br>
              <a:rPr lang="en-US" sz="2000" dirty="0">
                <a:solidFill>
                  <a:schemeClr val="bg1">
                    <a:lumMod val="50000"/>
                  </a:schemeClr>
                </a:solidFill>
              </a:rPr>
            </a:br>
            <a:r>
              <a:rPr lang="en-US" sz="1800" dirty="0">
                <a:solidFill>
                  <a:schemeClr val="bg1">
                    <a:lumMod val="50000"/>
                  </a:schemeClr>
                </a:solidFill>
              </a:rPr>
              <a:t>International trade, globalization, value chains</a:t>
            </a:r>
          </a:p>
          <a:p>
            <a:pPr marL="457200" indent="-457200">
              <a:lnSpc>
                <a:spcPct val="80000"/>
              </a:lnSpc>
              <a:spcBef>
                <a:spcPts val="1200"/>
              </a:spcBef>
              <a:buNone/>
              <a:tabLst>
                <a:tab pos="514350" algn="l"/>
              </a:tabLst>
            </a:pPr>
            <a:r>
              <a:rPr lang="en-US" sz="2000" b="1" dirty="0">
                <a:solidFill>
                  <a:schemeClr val="bg1">
                    <a:lumMod val="50000"/>
                  </a:schemeClr>
                </a:solidFill>
              </a:rPr>
              <a:t>12. The Future of Food</a:t>
            </a:r>
            <a:br>
              <a:rPr lang="en-US" sz="2000" dirty="0">
                <a:solidFill>
                  <a:schemeClr val="bg1">
                    <a:lumMod val="50000"/>
                  </a:schemeClr>
                </a:solidFill>
              </a:rPr>
            </a:br>
            <a:r>
              <a:rPr lang="en-US" sz="1800" dirty="0">
                <a:solidFill>
                  <a:schemeClr val="bg1">
                    <a:lumMod val="50000"/>
                  </a:schemeClr>
                </a:solidFill>
              </a:rPr>
              <a:t>Agribusiness and agroecology, food environments</a:t>
            </a:r>
          </a:p>
        </p:txBody>
      </p:sp>
      <p:pic>
        <p:nvPicPr>
          <p:cNvPr id="6" name="Picture 5" descr="A close-up of a book cover&#10;&#10;Description automatically generated">
            <a:extLst>
              <a:ext uri="{FF2B5EF4-FFF2-40B4-BE49-F238E27FC236}">
                <a16:creationId xmlns:a16="http://schemas.microsoft.com/office/drawing/2014/main" id="{05DECE64-14E5-C766-6DAA-0BBA9B602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677" y="84497"/>
            <a:ext cx="2642315" cy="3996920"/>
          </a:xfrm>
          <a:prstGeom prst="rect">
            <a:avLst/>
          </a:prstGeom>
        </p:spPr>
      </p:pic>
      <p:sp>
        <p:nvSpPr>
          <p:cNvPr id="3" name="Subtitle 8">
            <a:extLst>
              <a:ext uri="{FF2B5EF4-FFF2-40B4-BE49-F238E27FC236}">
                <a16:creationId xmlns:a16="http://schemas.microsoft.com/office/drawing/2014/main" id="{DDC650D1-6E01-964B-F71D-F7D1B4D2E754}"/>
              </a:ext>
            </a:extLst>
          </p:cNvPr>
          <p:cNvSpPr txBox="1">
            <a:spLocks/>
          </p:cNvSpPr>
          <p:nvPr/>
        </p:nvSpPr>
        <p:spPr>
          <a:xfrm>
            <a:off x="9060460" y="4099447"/>
            <a:ext cx="3039292" cy="3048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chemeClr val="tx2">
                    <a:lumMod val="75000"/>
                    <a:lumOff val="25000"/>
                  </a:schemeClr>
                </a:solidFill>
              </a:rPr>
              <a:t>https://bit.ly/FoodEconBook</a:t>
            </a:r>
            <a:endParaRPr lang="en-US" sz="1800" dirty="0">
              <a:solidFill>
                <a:schemeClr val="tx2">
                  <a:lumMod val="75000"/>
                  <a:lumOff val="25000"/>
                </a:schemeClr>
              </a:solidFill>
              <a:highlight>
                <a:srgbClr val="FFFF00"/>
              </a:highlight>
            </a:endParaRPr>
          </a:p>
        </p:txBody>
      </p:sp>
      <p:sp>
        <p:nvSpPr>
          <p:cNvPr id="4" name="Title 6">
            <a:extLst>
              <a:ext uri="{FF2B5EF4-FFF2-40B4-BE49-F238E27FC236}">
                <a16:creationId xmlns:a16="http://schemas.microsoft.com/office/drawing/2014/main" id="{F121391B-56F4-44AC-6288-6E885DB0371A}"/>
              </a:ext>
            </a:extLst>
          </p:cNvPr>
          <p:cNvSpPr>
            <a:spLocks noGrp="1"/>
          </p:cNvSpPr>
          <p:nvPr>
            <p:ph type="title"/>
          </p:nvPr>
        </p:nvSpPr>
        <p:spPr>
          <a:xfrm>
            <a:off x="143932" y="480558"/>
            <a:ext cx="12048068" cy="637674"/>
          </a:xfrm>
        </p:spPr>
        <p:txBody>
          <a:bodyPr>
            <a:normAutofit/>
          </a:bodyPr>
          <a:lstStyle/>
          <a:p>
            <a:r>
              <a:rPr lang="en-US" sz="3600" b="1" dirty="0">
                <a:solidFill>
                  <a:srgbClr val="1C82B0"/>
                </a:solidFill>
              </a:rPr>
              <a:t>What is the new </a:t>
            </a:r>
            <a:r>
              <a:rPr lang="en-US" sz="3600" b="1" i="1" dirty="0">
                <a:solidFill>
                  <a:srgbClr val="1C82B0"/>
                </a:solidFill>
              </a:rPr>
              <a:t>Food Economics</a:t>
            </a:r>
            <a:r>
              <a:rPr lang="en-US" sz="3600" b="1" dirty="0">
                <a:solidFill>
                  <a:srgbClr val="1C82B0"/>
                </a:solidFill>
              </a:rPr>
              <a:t>?</a:t>
            </a:r>
            <a:endParaRPr lang="en-GB" sz="3600" b="1" dirty="0">
              <a:solidFill>
                <a:srgbClr val="1C82B0"/>
              </a:solidFill>
            </a:endParaRPr>
          </a:p>
        </p:txBody>
      </p:sp>
    </p:spTree>
    <p:extLst>
      <p:ext uri="{BB962C8B-B14F-4D97-AF65-F5344CB8AC3E}">
        <p14:creationId xmlns:p14="http://schemas.microsoft.com/office/powerpoint/2010/main" val="67595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a:extLst>
              <a:ext uri="{FF2B5EF4-FFF2-40B4-BE49-F238E27FC236}">
                <a16:creationId xmlns:a16="http://schemas.microsoft.com/office/drawing/2014/main" id="{50E935C6-82F3-8A62-F524-E1C94388802B}"/>
              </a:ext>
            </a:extLst>
          </p:cNvPr>
          <p:cNvSpPr/>
          <p:nvPr/>
        </p:nvSpPr>
        <p:spPr bwMode="auto">
          <a:xfrm>
            <a:off x="1951730" y="2572278"/>
            <a:ext cx="328685" cy="651693"/>
          </a:xfrm>
          <a:custGeom>
            <a:avLst/>
            <a:gdLst>
              <a:gd name="connsiteX0" fmla="*/ 0 w 310373"/>
              <a:gd name="connsiteY0" fmla="*/ 0 h 663124"/>
              <a:gd name="connsiteX1" fmla="*/ 310373 w 310373"/>
              <a:gd name="connsiteY1" fmla="*/ 0 h 663124"/>
              <a:gd name="connsiteX2" fmla="*/ 310373 w 310373"/>
              <a:gd name="connsiteY2" fmla="*/ 663124 h 663124"/>
              <a:gd name="connsiteX3" fmla="*/ 0 w 310373"/>
              <a:gd name="connsiteY3" fmla="*/ 663124 h 663124"/>
              <a:gd name="connsiteX4" fmla="*/ 0 w 310373"/>
              <a:gd name="connsiteY4" fmla="*/ 0 h 663124"/>
              <a:gd name="connsiteX0" fmla="*/ 0 w 408695"/>
              <a:gd name="connsiteY0" fmla="*/ 0 h 663124"/>
              <a:gd name="connsiteX1" fmla="*/ 408695 w 408695"/>
              <a:gd name="connsiteY1" fmla="*/ 0 h 663124"/>
              <a:gd name="connsiteX2" fmla="*/ 408695 w 408695"/>
              <a:gd name="connsiteY2" fmla="*/ 663124 h 663124"/>
              <a:gd name="connsiteX3" fmla="*/ 98322 w 408695"/>
              <a:gd name="connsiteY3" fmla="*/ 663124 h 663124"/>
              <a:gd name="connsiteX4" fmla="*/ 0 w 408695"/>
              <a:gd name="connsiteY4" fmla="*/ 0 h 663124"/>
              <a:gd name="connsiteX0" fmla="*/ 0 w 477520"/>
              <a:gd name="connsiteY0" fmla="*/ 29497 h 692621"/>
              <a:gd name="connsiteX1" fmla="*/ 477520 w 477520"/>
              <a:gd name="connsiteY1" fmla="*/ 0 h 692621"/>
              <a:gd name="connsiteX2" fmla="*/ 408695 w 477520"/>
              <a:gd name="connsiteY2" fmla="*/ 692621 h 692621"/>
              <a:gd name="connsiteX3" fmla="*/ 98322 w 477520"/>
              <a:gd name="connsiteY3" fmla="*/ 692621 h 692621"/>
              <a:gd name="connsiteX4" fmla="*/ 0 w 477520"/>
              <a:gd name="connsiteY4" fmla="*/ 29497 h 692621"/>
              <a:gd name="connsiteX0" fmla="*/ 0 w 507017"/>
              <a:gd name="connsiteY0" fmla="*/ 9832 h 672956"/>
              <a:gd name="connsiteX1" fmla="*/ 507017 w 507017"/>
              <a:gd name="connsiteY1" fmla="*/ 0 h 672956"/>
              <a:gd name="connsiteX2" fmla="*/ 408695 w 507017"/>
              <a:gd name="connsiteY2" fmla="*/ 672956 h 672956"/>
              <a:gd name="connsiteX3" fmla="*/ 98322 w 507017"/>
              <a:gd name="connsiteY3" fmla="*/ 672956 h 672956"/>
              <a:gd name="connsiteX4" fmla="*/ 0 w 507017"/>
              <a:gd name="connsiteY4" fmla="*/ 9832 h 672956"/>
              <a:gd name="connsiteX0" fmla="*/ 0 w 497185"/>
              <a:gd name="connsiteY0" fmla="*/ 0 h 663124"/>
              <a:gd name="connsiteX1" fmla="*/ 497185 w 497185"/>
              <a:gd name="connsiteY1" fmla="*/ 19665 h 663124"/>
              <a:gd name="connsiteX2" fmla="*/ 408695 w 497185"/>
              <a:gd name="connsiteY2" fmla="*/ 663124 h 663124"/>
              <a:gd name="connsiteX3" fmla="*/ 98322 w 497185"/>
              <a:gd name="connsiteY3" fmla="*/ 663124 h 663124"/>
              <a:gd name="connsiteX4" fmla="*/ 0 w 497185"/>
              <a:gd name="connsiteY4" fmla="*/ 0 h 663124"/>
              <a:gd name="connsiteX0" fmla="*/ 0 w 507017"/>
              <a:gd name="connsiteY0" fmla="*/ 0 h 663124"/>
              <a:gd name="connsiteX1" fmla="*/ 507017 w 507017"/>
              <a:gd name="connsiteY1" fmla="*/ 1 h 663124"/>
              <a:gd name="connsiteX2" fmla="*/ 408695 w 507017"/>
              <a:gd name="connsiteY2" fmla="*/ 663124 h 663124"/>
              <a:gd name="connsiteX3" fmla="*/ 98322 w 507017"/>
              <a:gd name="connsiteY3" fmla="*/ 663124 h 663124"/>
              <a:gd name="connsiteX4" fmla="*/ 0 w 507017"/>
              <a:gd name="connsiteY4" fmla="*/ 0 h 663124"/>
              <a:gd name="connsiteX0" fmla="*/ 4548 w 408695"/>
              <a:gd name="connsiteY0" fmla="*/ 0 h 663124"/>
              <a:gd name="connsiteX1" fmla="*/ 408695 w 408695"/>
              <a:gd name="connsiteY1" fmla="*/ 1 h 663124"/>
              <a:gd name="connsiteX2" fmla="*/ 310373 w 408695"/>
              <a:gd name="connsiteY2" fmla="*/ 663124 h 663124"/>
              <a:gd name="connsiteX3" fmla="*/ 0 w 408695"/>
              <a:gd name="connsiteY3" fmla="*/ 663124 h 663124"/>
              <a:gd name="connsiteX4" fmla="*/ 4548 w 408695"/>
              <a:gd name="connsiteY4" fmla="*/ 0 h 663124"/>
              <a:gd name="connsiteX0" fmla="*/ 4548 w 362975"/>
              <a:gd name="connsiteY0" fmla="*/ 22859 h 685983"/>
              <a:gd name="connsiteX1" fmla="*/ 362975 w 362975"/>
              <a:gd name="connsiteY1" fmla="*/ 0 h 685983"/>
              <a:gd name="connsiteX2" fmla="*/ 310373 w 362975"/>
              <a:gd name="connsiteY2" fmla="*/ 685983 h 685983"/>
              <a:gd name="connsiteX3" fmla="*/ 0 w 362975"/>
              <a:gd name="connsiteY3" fmla="*/ 685983 h 685983"/>
              <a:gd name="connsiteX4" fmla="*/ 4548 w 362975"/>
              <a:gd name="connsiteY4" fmla="*/ 22859 h 685983"/>
              <a:gd name="connsiteX0" fmla="*/ 4548 w 340115"/>
              <a:gd name="connsiteY0" fmla="*/ 11429 h 674553"/>
              <a:gd name="connsiteX1" fmla="*/ 340115 w 340115"/>
              <a:gd name="connsiteY1" fmla="*/ 0 h 674553"/>
              <a:gd name="connsiteX2" fmla="*/ 310373 w 340115"/>
              <a:gd name="connsiteY2" fmla="*/ 674553 h 674553"/>
              <a:gd name="connsiteX3" fmla="*/ 0 w 340115"/>
              <a:gd name="connsiteY3" fmla="*/ 674553 h 674553"/>
              <a:gd name="connsiteX4" fmla="*/ 4548 w 340115"/>
              <a:gd name="connsiteY4" fmla="*/ 11429 h 674553"/>
              <a:gd name="connsiteX0" fmla="*/ 4548 w 310373"/>
              <a:gd name="connsiteY0" fmla="*/ 0 h 663124"/>
              <a:gd name="connsiteX1" fmla="*/ 305825 w 310373"/>
              <a:gd name="connsiteY1" fmla="*/ 11431 h 663124"/>
              <a:gd name="connsiteX2" fmla="*/ 310373 w 310373"/>
              <a:gd name="connsiteY2" fmla="*/ 663124 h 663124"/>
              <a:gd name="connsiteX3" fmla="*/ 0 w 310373"/>
              <a:gd name="connsiteY3" fmla="*/ 663124 h 663124"/>
              <a:gd name="connsiteX4" fmla="*/ 4548 w 310373"/>
              <a:gd name="connsiteY4" fmla="*/ 0 h 663124"/>
              <a:gd name="connsiteX0" fmla="*/ 0 w 328685"/>
              <a:gd name="connsiteY0" fmla="*/ 11429 h 651693"/>
              <a:gd name="connsiteX1" fmla="*/ 324137 w 328685"/>
              <a:gd name="connsiteY1" fmla="*/ 0 h 651693"/>
              <a:gd name="connsiteX2" fmla="*/ 328685 w 328685"/>
              <a:gd name="connsiteY2" fmla="*/ 651693 h 651693"/>
              <a:gd name="connsiteX3" fmla="*/ 18312 w 328685"/>
              <a:gd name="connsiteY3" fmla="*/ 651693 h 651693"/>
              <a:gd name="connsiteX4" fmla="*/ 0 w 328685"/>
              <a:gd name="connsiteY4" fmla="*/ 11429 h 65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85" h="651693">
                <a:moveTo>
                  <a:pt x="0" y="11429"/>
                </a:moveTo>
                <a:lnTo>
                  <a:pt x="324137" y="0"/>
                </a:lnTo>
                <a:lnTo>
                  <a:pt x="328685" y="651693"/>
                </a:lnTo>
                <a:lnTo>
                  <a:pt x="18312" y="651693"/>
                </a:lnTo>
                <a:lnTo>
                  <a:pt x="0" y="11429"/>
                </a:lnTo>
                <a:close/>
              </a:path>
            </a:pathLst>
          </a:custGeom>
          <a:pattFill prst="ltVert">
            <a:fgClr>
              <a:schemeClr val="bg1">
                <a:lumMod val="50000"/>
              </a:schemeClr>
            </a:fgClr>
            <a:bgClr>
              <a:schemeClr val="bg1"/>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19" name="Rectangle 18">
            <a:extLst>
              <a:ext uri="{FF2B5EF4-FFF2-40B4-BE49-F238E27FC236}">
                <a16:creationId xmlns:a16="http://schemas.microsoft.com/office/drawing/2014/main" id="{CAD79D1C-9DB5-E290-D748-0D4E4A20C68B}"/>
              </a:ext>
            </a:extLst>
          </p:cNvPr>
          <p:cNvSpPr/>
          <p:nvPr/>
        </p:nvSpPr>
        <p:spPr bwMode="auto">
          <a:xfrm>
            <a:off x="1971657" y="4542727"/>
            <a:ext cx="320011" cy="739301"/>
          </a:xfrm>
          <a:prstGeom prst="rect">
            <a:avLst/>
          </a:prstGeom>
          <a:pattFill prst="ltVert">
            <a:fgClr>
              <a:schemeClr val="bg1">
                <a:lumMod val="50000"/>
              </a:schemeClr>
            </a:fgClr>
            <a:bgClr>
              <a:schemeClr val="bg1"/>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20" name="TextBox 19">
            <a:extLst>
              <a:ext uri="{FF2B5EF4-FFF2-40B4-BE49-F238E27FC236}">
                <a16:creationId xmlns:a16="http://schemas.microsoft.com/office/drawing/2014/main" id="{AF155B2F-89B5-C6FB-27DA-86BDB0290BAD}"/>
              </a:ext>
            </a:extLst>
          </p:cNvPr>
          <p:cNvSpPr txBox="1"/>
          <p:nvPr/>
        </p:nvSpPr>
        <p:spPr>
          <a:xfrm>
            <a:off x="2367094" y="2432514"/>
            <a:ext cx="4461354" cy="707886"/>
          </a:xfrm>
          <a:prstGeom prst="rect">
            <a:avLst/>
          </a:prstGeom>
          <a:noFill/>
        </p:spPr>
        <p:txBody>
          <a:bodyPr wrap="square" rtlCol="0">
            <a:spAutoFit/>
          </a:bodyPr>
          <a:lstStyle/>
          <a:p>
            <a:pPr algn="l">
              <a:buNone/>
            </a:pPr>
            <a:r>
              <a:rPr lang="en-US" sz="2000" b="1" dirty="0"/>
              <a:t>Agribusinesses</a:t>
            </a:r>
            <a:r>
              <a:rPr lang="en-US" sz="2000" dirty="0">
                <a:solidFill>
                  <a:schemeClr val="bg1">
                    <a:lumMod val="50000"/>
                  </a:schemeClr>
                </a:solidFill>
              </a:rPr>
              <a:t>, </a:t>
            </a:r>
            <a:br>
              <a:rPr lang="en-US" sz="2000" dirty="0">
                <a:solidFill>
                  <a:schemeClr val="bg1">
                    <a:lumMod val="50000"/>
                  </a:schemeClr>
                </a:solidFill>
              </a:rPr>
            </a:br>
            <a:r>
              <a:rPr lang="en-US" sz="2000" dirty="0">
                <a:solidFill>
                  <a:schemeClr val="bg1">
                    <a:lumMod val="50000"/>
                  </a:schemeClr>
                </a:solidFill>
              </a:rPr>
              <a:t>supplying farm inputs of all kinds</a:t>
            </a:r>
          </a:p>
        </p:txBody>
      </p:sp>
      <p:sp>
        <p:nvSpPr>
          <p:cNvPr id="21" name="TextBox 20">
            <a:extLst>
              <a:ext uri="{FF2B5EF4-FFF2-40B4-BE49-F238E27FC236}">
                <a16:creationId xmlns:a16="http://schemas.microsoft.com/office/drawing/2014/main" id="{AC7D7C88-20BA-AC51-0E6E-F22A1DEDCDFA}"/>
              </a:ext>
            </a:extLst>
          </p:cNvPr>
          <p:cNvSpPr txBox="1"/>
          <p:nvPr/>
        </p:nvSpPr>
        <p:spPr>
          <a:xfrm>
            <a:off x="2951755" y="3592885"/>
            <a:ext cx="3258704" cy="840486"/>
          </a:xfrm>
          <a:prstGeom prst="rect">
            <a:avLst/>
          </a:prstGeom>
          <a:noFill/>
        </p:spPr>
        <p:txBody>
          <a:bodyPr wrap="square" rtlCol="0">
            <a:spAutoFit/>
          </a:bodyPr>
          <a:lstStyle/>
          <a:p>
            <a:pPr algn="l">
              <a:lnSpc>
                <a:spcPct val="80000"/>
              </a:lnSpc>
              <a:buNone/>
            </a:pPr>
            <a:r>
              <a:rPr lang="en-US" sz="2000" b="1" dirty="0"/>
              <a:t>Many farms</a:t>
            </a:r>
            <a:r>
              <a:rPr lang="en-US" sz="2000" dirty="0">
                <a:solidFill>
                  <a:schemeClr val="bg1">
                    <a:lumMod val="50000"/>
                  </a:schemeClr>
                </a:solidFill>
              </a:rPr>
              <a:t>, the vast majority of which are self-employed households</a:t>
            </a:r>
            <a:r>
              <a:rPr lang="en-US" sz="2000" b="1" dirty="0"/>
              <a:t> </a:t>
            </a:r>
          </a:p>
        </p:txBody>
      </p:sp>
      <p:sp>
        <p:nvSpPr>
          <p:cNvPr id="22" name="TextBox 21">
            <a:extLst>
              <a:ext uri="{FF2B5EF4-FFF2-40B4-BE49-F238E27FC236}">
                <a16:creationId xmlns:a16="http://schemas.microsoft.com/office/drawing/2014/main" id="{566051CB-9ED7-6F1C-CEEE-D6DB0193B36D}"/>
              </a:ext>
            </a:extLst>
          </p:cNvPr>
          <p:cNvSpPr txBox="1"/>
          <p:nvPr/>
        </p:nvSpPr>
        <p:spPr>
          <a:xfrm>
            <a:off x="2642199" y="4520711"/>
            <a:ext cx="4731654" cy="707886"/>
          </a:xfrm>
          <a:prstGeom prst="rect">
            <a:avLst/>
          </a:prstGeom>
          <a:noFill/>
        </p:spPr>
        <p:txBody>
          <a:bodyPr wrap="square" rtlCol="0">
            <a:spAutoFit/>
          </a:bodyPr>
          <a:lstStyle/>
          <a:p>
            <a:pPr algn="l">
              <a:buNone/>
            </a:pPr>
            <a:r>
              <a:rPr lang="en-US" sz="2000" b="1" dirty="0"/>
              <a:t>Food businesses</a:t>
            </a:r>
            <a:r>
              <a:rPr lang="en-US" sz="2000" dirty="0">
                <a:solidFill>
                  <a:schemeClr val="bg1">
                    <a:lumMod val="50000"/>
                  </a:schemeClr>
                </a:solidFill>
              </a:rPr>
              <a:t>, for product transformation and marketing</a:t>
            </a:r>
          </a:p>
        </p:txBody>
      </p:sp>
      <p:sp>
        <p:nvSpPr>
          <p:cNvPr id="23" name="TextBox 22">
            <a:extLst>
              <a:ext uri="{FF2B5EF4-FFF2-40B4-BE49-F238E27FC236}">
                <a16:creationId xmlns:a16="http://schemas.microsoft.com/office/drawing/2014/main" id="{063680D2-E147-801C-A3E1-5931C494965A}"/>
              </a:ext>
            </a:extLst>
          </p:cNvPr>
          <p:cNvSpPr txBox="1"/>
          <p:nvPr/>
        </p:nvSpPr>
        <p:spPr>
          <a:xfrm>
            <a:off x="4268045" y="5351478"/>
            <a:ext cx="2696531" cy="1015663"/>
          </a:xfrm>
          <a:prstGeom prst="rect">
            <a:avLst/>
          </a:prstGeom>
          <a:noFill/>
        </p:spPr>
        <p:txBody>
          <a:bodyPr wrap="square" rtlCol="0">
            <a:spAutoFit/>
          </a:bodyPr>
          <a:lstStyle/>
          <a:p>
            <a:pPr algn="l">
              <a:buNone/>
            </a:pPr>
            <a:r>
              <a:rPr lang="en-US" sz="2000" b="1" dirty="0"/>
              <a:t>Households</a:t>
            </a:r>
            <a:r>
              <a:rPr lang="en-US" sz="2000" dirty="0">
                <a:solidFill>
                  <a:schemeClr val="bg1">
                    <a:lumMod val="50000"/>
                  </a:schemeClr>
                </a:solidFill>
              </a:rPr>
              <a:t>, using time and money to  meet food needs</a:t>
            </a:r>
            <a:r>
              <a:rPr lang="en-US" sz="2000" dirty="0"/>
              <a:t> </a:t>
            </a:r>
          </a:p>
        </p:txBody>
      </p:sp>
      <p:sp>
        <p:nvSpPr>
          <p:cNvPr id="24" name="Trapezoid 23">
            <a:extLst>
              <a:ext uri="{FF2B5EF4-FFF2-40B4-BE49-F238E27FC236}">
                <a16:creationId xmlns:a16="http://schemas.microsoft.com/office/drawing/2014/main" id="{CC4184A7-4DB6-7162-4B21-C0908CE00BE4}"/>
              </a:ext>
            </a:extLst>
          </p:cNvPr>
          <p:cNvSpPr/>
          <p:nvPr/>
        </p:nvSpPr>
        <p:spPr bwMode="auto">
          <a:xfrm>
            <a:off x="1590030" y="3223969"/>
            <a:ext cx="1080655" cy="468238"/>
          </a:xfrm>
          <a:prstGeom prst="trapezoid">
            <a:avLst>
              <a:gd name="adj" fmla="val 79673"/>
            </a:avLst>
          </a:prstGeom>
          <a:noFill/>
          <a:ln w="9525"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25" name="Trapezoid 24">
            <a:extLst>
              <a:ext uri="{FF2B5EF4-FFF2-40B4-BE49-F238E27FC236}">
                <a16:creationId xmlns:a16="http://schemas.microsoft.com/office/drawing/2014/main" id="{319378C8-746E-0DB5-B7C4-E63E345CACD3}"/>
              </a:ext>
            </a:extLst>
          </p:cNvPr>
          <p:cNvSpPr/>
          <p:nvPr/>
        </p:nvSpPr>
        <p:spPr bwMode="auto">
          <a:xfrm>
            <a:off x="1091735" y="5284500"/>
            <a:ext cx="2066982" cy="468238"/>
          </a:xfrm>
          <a:prstGeom prst="trapezoid">
            <a:avLst>
              <a:gd name="adj" fmla="val 189404"/>
            </a:avLst>
          </a:prstGeom>
          <a:noFill/>
          <a:ln w="9525"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26" name="Trapezoid 25">
            <a:extLst>
              <a:ext uri="{FF2B5EF4-FFF2-40B4-BE49-F238E27FC236}">
                <a16:creationId xmlns:a16="http://schemas.microsoft.com/office/drawing/2014/main" id="{06A904B8-F8E2-2D5A-048F-9DB8D1A31177}"/>
              </a:ext>
            </a:extLst>
          </p:cNvPr>
          <p:cNvSpPr/>
          <p:nvPr/>
        </p:nvSpPr>
        <p:spPr bwMode="auto">
          <a:xfrm flipV="1">
            <a:off x="1590030" y="4089879"/>
            <a:ext cx="1080655" cy="449367"/>
          </a:xfrm>
          <a:prstGeom prst="trapezoid">
            <a:avLst>
              <a:gd name="adj" fmla="val 85472"/>
            </a:avLst>
          </a:prstGeom>
          <a:noFill/>
          <a:ln w="9525"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27" name="Rectangle 26">
            <a:extLst>
              <a:ext uri="{FF2B5EF4-FFF2-40B4-BE49-F238E27FC236}">
                <a16:creationId xmlns:a16="http://schemas.microsoft.com/office/drawing/2014/main" id="{AB0C8CA2-8E0B-E964-88CE-9EBE3B0BEF94}"/>
              </a:ext>
            </a:extLst>
          </p:cNvPr>
          <p:cNvSpPr/>
          <p:nvPr/>
        </p:nvSpPr>
        <p:spPr bwMode="auto">
          <a:xfrm>
            <a:off x="1385202" y="3691183"/>
            <a:ext cx="1480049" cy="397671"/>
          </a:xfrm>
          <a:prstGeom prst="rect">
            <a:avLst/>
          </a:prstGeom>
          <a:pattFill prst="narVert">
            <a:fgClr>
              <a:schemeClr val="bg1">
                <a:lumMod val="50000"/>
              </a:schemeClr>
            </a:fgClr>
            <a:bgClr>
              <a:schemeClr val="bg1"/>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28" name="Rectangle 27">
            <a:extLst>
              <a:ext uri="{FF2B5EF4-FFF2-40B4-BE49-F238E27FC236}">
                <a16:creationId xmlns:a16="http://schemas.microsoft.com/office/drawing/2014/main" id="{87717159-0C50-D788-891B-752A307F2C9E}"/>
              </a:ext>
            </a:extLst>
          </p:cNvPr>
          <p:cNvSpPr/>
          <p:nvPr/>
        </p:nvSpPr>
        <p:spPr bwMode="auto">
          <a:xfrm>
            <a:off x="450409" y="5735302"/>
            <a:ext cx="3753394" cy="397671"/>
          </a:xfrm>
          <a:prstGeom prst="rect">
            <a:avLst/>
          </a:prstGeom>
          <a:pattFill prst="narVert">
            <a:fgClr>
              <a:schemeClr val="bg1">
                <a:lumMod val="50000"/>
              </a:schemeClr>
            </a:fgClr>
            <a:bgClr>
              <a:schemeClr val="bg1"/>
            </a:bgClr>
          </a:patt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fontAlgn="base">
              <a:spcBef>
                <a:spcPct val="20000"/>
              </a:spcBef>
              <a:spcAft>
                <a:spcPct val="0"/>
              </a:spcAft>
              <a:buFontTx/>
              <a:buChar char="•"/>
            </a:pPr>
            <a:endParaRPr lang="en-US" sz="3400">
              <a:latin typeface="Arial" pitchFamily="34" charset="0"/>
            </a:endParaRPr>
          </a:p>
        </p:txBody>
      </p:sp>
      <p:sp>
        <p:nvSpPr>
          <p:cNvPr id="29" name="Title 1">
            <a:extLst>
              <a:ext uri="{FF2B5EF4-FFF2-40B4-BE49-F238E27FC236}">
                <a16:creationId xmlns:a16="http://schemas.microsoft.com/office/drawing/2014/main" id="{7B983D06-5B3A-402B-03FD-DA95210F3E71}"/>
              </a:ext>
            </a:extLst>
          </p:cNvPr>
          <p:cNvSpPr>
            <a:spLocks noGrp="1"/>
          </p:cNvSpPr>
          <p:nvPr>
            <p:ph type="title"/>
          </p:nvPr>
        </p:nvSpPr>
        <p:spPr>
          <a:xfrm>
            <a:off x="615566" y="1752767"/>
            <a:ext cx="4739053" cy="447675"/>
          </a:xfrm>
        </p:spPr>
        <p:txBody>
          <a:bodyPr>
            <a:noAutofit/>
          </a:bodyPr>
          <a:lstStyle/>
          <a:p>
            <a:r>
              <a:rPr lang="en-US" sz="1600" dirty="0">
                <a:effectLst/>
                <a:latin typeface="+mn-lt"/>
                <a:ea typeface="Calibri" panose="020F0502020204030204" pitchFamily="34" charset="0"/>
                <a:cs typeface="Times New Roman" panose="02020603050405020304" pitchFamily="18" charset="0"/>
              </a:rPr>
              <a:t>Figure 5.1 Scale economies in agrifood systems</a:t>
            </a:r>
            <a:endParaRPr lang="en-GB" sz="1800" dirty="0">
              <a:latin typeface="+mn-lt"/>
            </a:endParaRPr>
          </a:p>
        </p:txBody>
      </p:sp>
      <p:sp>
        <p:nvSpPr>
          <p:cNvPr id="9" name="Rectangle: Rounded Corners 8">
            <a:extLst>
              <a:ext uri="{FF2B5EF4-FFF2-40B4-BE49-F238E27FC236}">
                <a16:creationId xmlns:a16="http://schemas.microsoft.com/office/drawing/2014/main" id="{7BD72C87-1B90-3469-A73B-4D55A98CA236}"/>
              </a:ext>
            </a:extLst>
          </p:cNvPr>
          <p:cNvSpPr/>
          <p:nvPr/>
        </p:nvSpPr>
        <p:spPr>
          <a:xfrm>
            <a:off x="1895625" y="2478715"/>
            <a:ext cx="487914" cy="865910"/>
          </a:xfrm>
          <a:prstGeom prst="roundRect">
            <a:avLst/>
          </a:prstGeom>
          <a:solidFill>
            <a:schemeClr val="accent2">
              <a:alpha val="501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A5C5789-4609-920B-3ADC-7051CE76783C}"/>
              </a:ext>
            </a:extLst>
          </p:cNvPr>
          <p:cNvSpPr/>
          <p:nvPr/>
        </p:nvSpPr>
        <p:spPr>
          <a:xfrm>
            <a:off x="1893770" y="4485568"/>
            <a:ext cx="487914" cy="865910"/>
          </a:xfrm>
          <a:prstGeom prst="roundRect">
            <a:avLst/>
          </a:prstGeom>
          <a:solidFill>
            <a:schemeClr val="accent2">
              <a:alpha val="501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2FCC669-B107-C70B-B23A-162B82614154}"/>
              </a:ext>
            </a:extLst>
          </p:cNvPr>
          <p:cNvSpPr/>
          <p:nvPr/>
        </p:nvSpPr>
        <p:spPr>
          <a:xfrm>
            <a:off x="1348618" y="3649426"/>
            <a:ext cx="1566553" cy="496383"/>
          </a:xfrm>
          <a:prstGeom prst="roundRect">
            <a:avLst/>
          </a:prstGeom>
          <a:solidFill>
            <a:schemeClr val="accent6">
              <a:lumMod val="60000"/>
              <a:lumOff val="40000"/>
              <a:alpha val="501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81280C2-8CE3-90BD-38AF-591BF2D8F811}"/>
              </a:ext>
            </a:extLst>
          </p:cNvPr>
          <p:cNvSpPr/>
          <p:nvPr/>
        </p:nvSpPr>
        <p:spPr>
          <a:xfrm>
            <a:off x="378218" y="5692493"/>
            <a:ext cx="3893252" cy="496383"/>
          </a:xfrm>
          <a:prstGeom prst="roundRect">
            <a:avLst/>
          </a:prstGeom>
          <a:solidFill>
            <a:schemeClr val="accent6">
              <a:lumMod val="60000"/>
              <a:lumOff val="40000"/>
              <a:alpha val="501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a:extLst>
              <a:ext uri="{FF2B5EF4-FFF2-40B4-BE49-F238E27FC236}">
                <a16:creationId xmlns:a16="http://schemas.microsoft.com/office/drawing/2014/main" id="{CBBF721A-D1EE-9118-D88F-F3062A43537B}"/>
              </a:ext>
            </a:extLst>
          </p:cNvPr>
          <p:cNvSpPr>
            <a:spLocks noGrp="1"/>
          </p:cNvSpPr>
          <p:nvPr>
            <p:ph idx="1"/>
          </p:nvPr>
        </p:nvSpPr>
        <p:spPr>
          <a:xfrm>
            <a:off x="353994" y="1156400"/>
            <a:ext cx="5697415" cy="574560"/>
          </a:xfrm>
        </p:spPr>
        <p:txBody>
          <a:bodyPr>
            <a:noAutofit/>
          </a:bodyPr>
          <a:lstStyle/>
          <a:p>
            <a:pPr marL="0" indent="0">
              <a:spcBef>
                <a:spcPts val="0"/>
              </a:spcBef>
              <a:buNone/>
            </a:pPr>
            <a:r>
              <a:rPr lang="en-US" sz="2400" b="1" dirty="0"/>
              <a:t>An unusual industrial structure</a:t>
            </a:r>
            <a:endParaRPr lang="en-US" sz="2400" dirty="0">
              <a:solidFill>
                <a:schemeClr val="tx1">
                  <a:lumMod val="65000"/>
                  <a:lumOff val="35000"/>
                </a:schemeClr>
              </a:solidFill>
            </a:endParaRPr>
          </a:p>
        </p:txBody>
      </p:sp>
      <p:sp>
        <p:nvSpPr>
          <p:cNvPr id="8" name="Title 1">
            <a:extLst>
              <a:ext uri="{FF2B5EF4-FFF2-40B4-BE49-F238E27FC236}">
                <a16:creationId xmlns:a16="http://schemas.microsoft.com/office/drawing/2014/main" id="{7C7398CE-198C-8B41-20A0-2B6338687E29}"/>
              </a:ext>
            </a:extLst>
          </p:cNvPr>
          <p:cNvSpPr txBox="1">
            <a:spLocks/>
          </p:cNvSpPr>
          <p:nvPr/>
        </p:nvSpPr>
        <p:spPr>
          <a:xfrm>
            <a:off x="143932" y="153908"/>
            <a:ext cx="12048068" cy="67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C82B0"/>
                </a:solidFill>
              </a:rPr>
              <a:t>The book covers all aspects of the food system</a:t>
            </a:r>
            <a:endParaRPr lang="en-GB" sz="3600" b="1" dirty="0">
              <a:solidFill>
                <a:srgbClr val="1C82B0"/>
              </a:solidFill>
            </a:endParaRPr>
          </a:p>
        </p:txBody>
      </p:sp>
      <p:sp>
        <p:nvSpPr>
          <p:cNvPr id="17" name="TextBox 16">
            <a:extLst>
              <a:ext uri="{FF2B5EF4-FFF2-40B4-BE49-F238E27FC236}">
                <a16:creationId xmlns:a16="http://schemas.microsoft.com/office/drawing/2014/main" id="{82341EE1-DA4A-4B61-F838-8B6CF0C83240}"/>
              </a:ext>
            </a:extLst>
          </p:cNvPr>
          <p:cNvSpPr txBox="1"/>
          <p:nvPr/>
        </p:nvSpPr>
        <p:spPr>
          <a:xfrm>
            <a:off x="5756208" y="1371109"/>
            <a:ext cx="6160740" cy="399148"/>
          </a:xfrm>
          <a:prstGeom prst="rect">
            <a:avLst/>
          </a:prstGeom>
          <a:noFill/>
        </p:spPr>
        <p:txBody>
          <a:bodyPr wrap="square" rtlCol="0">
            <a:spAutoFit/>
          </a:bodyPr>
          <a:lstStyle/>
          <a:p>
            <a:pPr>
              <a:lnSpc>
                <a:spcPct val="80000"/>
              </a:lnSpc>
            </a:pPr>
            <a:r>
              <a:rPr lang="en-US" sz="2400" b="1" dirty="0"/>
              <a:t>…where food demand is shaped by biology</a:t>
            </a:r>
            <a:endParaRPr lang="en-GB" sz="2400" b="1" dirty="0"/>
          </a:p>
        </p:txBody>
      </p:sp>
      <p:pic>
        <p:nvPicPr>
          <p:cNvPr id="39" name="Picture 38" descr="A picture containing background pattern&#10;&#10;Description automatically generated">
            <a:extLst>
              <a:ext uri="{FF2B5EF4-FFF2-40B4-BE49-F238E27FC236}">
                <a16:creationId xmlns:a16="http://schemas.microsoft.com/office/drawing/2014/main" id="{91BB2843-E377-96C8-35B6-9D729EAD2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311" y="2424186"/>
            <a:ext cx="2086119" cy="3646873"/>
          </a:xfrm>
          <a:prstGeom prst="rect">
            <a:avLst/>
          </a:prstGeom>
        </p:spPr>
      </p:pic>
      <p:sp>
        <p:nvSpPr>
          <p:cNvPr id="40" name="TextBox 39">
            <a:extLst>
              <a:ext uri="{FF2B5EF4-FFF2-40B4-BE49-F238E27FC236}">
                <a16:creationId xmlns:a16="http://schemas.microsoft.com/office/drawing/2014/main" id="{4B1A469C-3C97-B332-719D-51C62864EF74}"/>
              </a:ext>
            </a:extLst>
          </p:cNvPr>
          <p:cNvSpPr txBox="1"/>
          <p:nvPr/>
        </p:nvSpPr>
        <p:spPr>
          <a:xfrm>
            <a:off x="7592114" y="2395851"/>
            <a:ext cx="2085355" cy="594265"/>
          </a:xfrm>
          <a:prstGeom prst="rect">
            <a:avLst/>
          </a:prstGeom>
          <a:noFill/>
        </p:spPr>
        <p:txBody>
          <a:bodyPr wrap="square" rtlCol="0">
            <a:spAutoFit/>
          </a:bodyPr>
          <a:lstStyle/>
          <a:p>
            <a:pPr>
              <a:lnSpc>
                <a:spcPct val="80000"/>
              </a:lnSpc>
            </a:pPr>
            <a:r>
              <a:rPr lang="en-US" sz="2000" b="1" dirty="0">
                <a:solidFill>
                  <a:schemeClr val="accent1"/>
                </a:solidFill>
              </a:rPr>
              <a:t>Conscious choices</a:t>
            </a:r>
            <a:endParaRPr lang="en-US" sz="2000" dirty="0">
              <a:solidFill>
                <a:schemeClr val="accent1"/>
              </a:solidFill>
            </a:endParaRPr>
          </a:p>
        </p:txBody>
      </p:sp>
      <p:sp>
        <p:nvSpPr>
          <p:cNvPr id="41" name="TextBox 40">
            <a:extLst>
              <a:ext uri="{FF2B5EF4-FFF2-40B4-BE49-F238E27FC236}">
                <a16:creationId xmlns:a16="http://schemas.microsoft.com/office/drawing/2014/main" id="{5EB37289-3745-8950-88C7-051CE9067E8D}"/>
              </a:ext>
            </a:extLst>
          </p:cNvPr>
          <p:cNvSpPr txBox="1"/>
          <p:nvPr/>
        </p:nvSpPr>
        <p:spPr>
          <a:xfrm>
            <a:off x="10090826" y="3187442"/>
            <a:ext cx="1797493" cy="594265"/>
          </a:xfrm>
          <a:prstGeom prst="rect">
            <a:avLst/>
          </a:prstGeom>
          <a:noFill/>
        </p:spPr>
        <p:txBody>
          <a:bodyPr wrap="square" rtlCol="0">
            <a:spAutoFit/>
          </a:bodyPr>
          <a:lstStyle/>
          <a:p>
            <a:pPr>
              <a:lnSpc>
                <a:spcPct val="80000"/>
              </a:lnSpc>
            </a:pPr>
            <a:r>
              <a:rPr lang="en-US" sz="2000" b="1" dirty="0">
                <a:solidFill>
                  <a:schemeClr val="accent2">
                    <a:lumMod val="50000"/>
                  </a:schemeClr>
                </a:solidFill>
              </a:rPr>
              <a:t>Biological drivers</a:t>
            </a:r>
            <a:endParaRPr lang="en-US" sz="2000" dirty="0">
              <a:solidFill>
                <a:schemeClr val="accent2">
                  <a:lumMod val="50000"/>
                </a:schemeClr>
              </a:solidFill>
            </a:endParaRPr>
          </a:p>
        </p:txBody>
      </p:sp>
      <p:cxnSp>
        <p:nvCxnSpPr>
          <p:cNvPr id="42" name="Straight Connector 41">
            <a:extLst>
              <a:ext uri="{FF2B5EF4-FFF2-40B4-BE49-F238E27FC236}">
                <a16:creationId xmlns:a16="http://schemas.microsoft.com/office/drawing/2014/main" id="{9611BA4D-ACF2-9719-1D08-F1A923723FD3}"/>
              </a:ext>
            </a:extLst>
          </p:cNvPr>
          <p:cNvCxnSpPr>
            <a:cxnSpLocks/>
          </p:cNvCxnSpPr>
          <p:nvPr/>
        </p:nvCxnSpPr>
        <p:spPr>
          <a:xfrm flipH="1">
            <a:off x="7761927" y="6045923"/>
            <a:ext cx="3136604" cy="237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E86E9C-DD08-9479-4319-A069D1A26A61}"/>
              </a:ext>
            </a:extLst>
          </p:cNvPr>
          <p:cNvSpPr txBox="1"/>
          <p:nvPr/>
        </p:nvSpPr>
        <p:spPr>
          <a:xfrm>
            <a:off x="8259753" y="6303982"/>
            <a:ext cx="2320892" cy="400110"/>
          </a:xfrm>
          <a:prstGeom prst="rect">
            <a:avLst/>
          </a:prstGeom>
          <a:noFill/>
        </p:spPr>
        <p:txBody>
          <a:bodyPr wrap="square" rtlCol="0">
            <a:spAutoFit/>
          </a:bodyPr>
          <a:lstStyle/>
          <a:p>
            <a:pPr algn="ctr"/>
            <a:r>
              <a:rPr lang="en-US" sz="2000" b="1" dirty="0">
                <a:solidFill>
                  <a:schemeClr val="bg1">
                    <a:lumMod val="50000"/>
                  </a:schemeClr>
                </a:solidFill>
              </a:rPr>
              <a:t>Energy balance</a:t>
            </a:r>
          </a:p>
        </p:txBody>
      </p:sp>
      <p:sp>
        <p:nvSpPr>
          <p:cNvPr id="44" name="Isosceles Triangle 43">
            <a:extLst>
              <a:ext uri="{FF2B5EF4-FFF2-40B4-BE49-F238E27FC236}">
                <a16:creationId xmlns:a16="http://schemas.microsoft.com/office/drawing/2014/main" id="{686D200F-7196-3471-C550-51B3E1EB4AC3}"/>
              </a:ext>
            </a:extLst>
          </p:cNvPr>
          <p:cNvSpPr/>
          <p:nvPr/>
        </p:nvSpPr>
        <p:spPr>
          <a:xfrm>
            <a:off x="9275294" y="6057819"/>
            <a:ext cx="222253" cy="309322"/>
          </a:xfrm>
          <a:prstGeom prst="triangl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a:extLst>
              <a:ext uri="{FF2B5EF4-FFF2-40B4-BE49-F238E27FC236}">
                <a16:creationId xmlns:a16="http://schemas.microsoft.com/office/drawing/2014/main" id="{0FAD2BC5-4FF9-B4F8-F7C0-FA65A7ECBC6A}"/>
              </a:ext>
            </a:extLst>
          </p:cNvPr>
          <p:cNvSpPr txBox="1">
            <a:spLocks/>
          </p:cNvSpPr>
          <p:nvPr/>
        </p:nvSpPr>
        <p:spPr>
          <a:xfrm>
            <a:off x="7446447" y="1785599"/>
            <a:ext cx="4499368" cy="447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mn-lt"/>
                <a:ea typeface="Calibri" panose="020F0502020204030204" pitchFamily="34" charset="0"/>
                <a:cs typeface="Times New Roman" panose="02020603050405020304" pitchFamily="18" charset="0"/>
              </a:rPr>
              <a:t>Figure 7.15  Interaction of conscious and </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unconscious mechanisms driving dietary intake</a:t>
            </a:r>
            <a:endParaRPr lang="en-GB" sz="1800" dirty="0">
              <a:latin typeface="+mn-lt"/>
            </a:endParaRPr>
          </a:p>
        </p:txBody>
      </p:sp>
      <p:sp>
        <p:nvSpPr>
          <p:cNvPr id="46" name="Arrow: Curved Right 45">
            <a:extLst>
              <a:ext uri="{FF2B5EF4-FFF2-40B4-BE49-F238E27FC236}">
                <a16:creationId xmlns:a16="http://schemas.microsoft.com/office/drawing/2014/main" id="{EB1A9550-5E97-788B-2066-EA1AE1D8AAB3}"/>
              </a:ext>
            </a:extLst>
          </p:cNvPr>
          <p:cNvSpPr/>
          <p:nvPr/>
        </p:nvSpPr>
        <p:spPr>
          <a:xfrm rot="503153" flipH="1" flipV="1">
            <a:off x="9489588" y="2857855"/>
            <a:ext cx="577098" cy="993884"/>
          </a:xfrm>
          <a:prstGeom prst="curvedRightArrow">
            <a:avLst>
              <a:gd name="adj1" fmla="val 13374"/>
              <a:gd name="adj2" fmla="val 38226"/>
              <a:gd name="adj3" fmla="val 25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7" name="Arrow: Curved Right 46">
            <a:extLst>
              <a:ext uri="{FF2B5EF4-FFF2-40B4-BE49-F238E27FC236}">
                <a16:creationId xmlns:a16="http://schemas.microsoft.com/office/drawing/2014/main" id="{333BCB62-15FB-0B41-EB80-D651DDD1B68E}"/>
              </a:ext>
            </a:extLst>
          </p:cNvPr>
          <p:cNvSpPr/>
          <p:nvPr/>
        </p:nvSpPr>
        <p:spPr>
          <a:xfrm rot="11239582" flipH="1" flipV="1">
            <a:off x="8859480" y="2645366"/>
            <a:ext cx="461890" cy="388757"/>
          </a:xfrm>
          <a:prstGeom prst="curvedRightArrow">
            <a:avLst>
              <a:gd name="adj1" fmla="val 18211"/>
              <a:gd name="adj2" fmla="val 73708"/>
              <a:gd name="adj3" fmla="val 25000"/>
            </a:avLst>
          </a:prstGeom>
          <a:gradFill flip="none" rotWithShape="1">
            <a:gsLst>
              <a:gs pos="0">
                <a:schemeClr val="accent1">
                  <a:lumMod val="75000"/>
                  <a:shade val="30000"/>
                  <a:satMod val="115000"/>
                </a:schemeClr>
              </a:gs>
              <a:gs pos="100000">
                <a:schemeClr val="accent1">
                  <a:lumMod val="40000"/>
                  <a:lumOff val="60000"/>
                </a:schemeClr>
              </a:gs>
            </a:gsLst>
            <a:lin ang="810000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7393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22" grpId="0"/>
      <p:bldP spid="23" grpId="0"/>
      <p:bldP spid="24" grpId="0" animBg="1"/>
      <p:bldP spid="25" grpId="0" animBg="1"/>
      <p:bldP spid="26" grpId="0" animBg="1"/>
      <p:bldP spid="27" grpId="0" animBg="1"/>
      <p:bldP spid="28" grpId="0" animBg="1"/>
      <p:bldP spid="29" grpId="0"/>
      <p:bldP spid="9" grpId="0" animBg="1"/>
      <p:bldP spid="11" grpId="0" animBg="1"/>
      <p:bldP spid="14" grpId="0" animBg="1"/>
      <p:bldP spid="15"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F6065-F9B2-E5BF-7869-9164CC72338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137F579-C1B2-5FF5-BDF2-B4A87C6D0389}"/>
              </a:ext>
            </a:extLst>
          </p:cNvPr>
          <p:cNvSpPr txBox="1">
            <a:spLocks/>
          </p:cNvSpPr>
          <p:nvPr/>
        </p:nvSpPr>
        <p:spPr>
          <a:xfrm>
            <a:off x="0" y="153908"/>
            <a:ext cx="12192000" cy="67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C82B0"/>
                </a:solidFill>
              </a:rPr>
              <a:t>The book starts with economic principles, taught graphically</a:t>
            </a:r>
            <a:endParaRPr lang="en-GB" sz="3600" b="1" dirty="0">
              <a:solidFill>
                <a:srgbClr val="1C82B0"/>
              </a:solidFill>
            </a:endParaRPr>
          </a:p>
        </p:txBody>
      </p:sp>
      <p:sp>
        <p:nvSpPr>
          <p:cNvPr id="8" name="Title 1">
            <a:extLst>
              <a:ext uri="{FF2B5EF4-FFF2-40B4-BE49-F238E27FC236}">
                <a16:creationId xmlns:a16="http://schemas.microsoft.com/office/drawing/2014/main" id="{0C54C213-7DD4-16DB-5C19-279536802C4D}"/>
              </a:ext>
            </a:extLst>
          </p:cNvPr>
          <p:cNvSpPr txBox="1">
            <a:spLocks/>
          </p:cNvSpPr>
          <p:nvPr/>
        </p:nvSpPr>
        <p:spPr>
          <a:xfrm>
            <a:off x="232538" y="2295164"/>
            <a:ext cx="5769649" cy="832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lvl="0">
              <a:defRPr/>
            </a:pPr>
            <a:r>
              <a:rPr lang="en-US" sz="1600" dirty="0">
                <a:latin typeface="+mn-lt"/>
                <a:ea typeface="Calibri" panose="020F0502020204030204" pitchFamily="34" charset="0"/>
                <a:cs typeface="Times New Roman" panose="02020603050405020304" pitchFamily="18" charset="0"/>
              </a:rPr>
              <a:t>Figure 2.2.14</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The impact of a lower price on net sellers and net buyers</a:t>
            </a:r>
          </a:p>
        </p:txBody>
      </p:sp>
      <p:sp>
        <p:nvSpPr>
          <p:cNvPr id="9" name="Title 1">
            <a:extLst>
              <a:ext uri="{FF2B5EF4-FFF2-40B4-BE49-F238E27FC236}">
                <a16:creationId xmlns:a16="http://schemas.microsoft.com/office/drawing/2014/main" id="{F341014E-D697-D7D3-9926-A7EB133C4C86}"/>
              </a:ext>
            </a:extLst>
          </p:cNvPr>
          <p:cNvSpPr txBox="1">
            <a:spLocks/>
          </p:cNvSpPr>
          <p:nvPr/>
        </p:nvSpPr>
        <p:spPr>
          <a:xfrm>
            <a:off x="6359778" y="2295164"/>
            <a:ext cx="5707432" cy="832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lvl="0">
              <a:defRPr/>
            </a:pPr>
            <a:r>
              <a:rPr lang="en-US" sz="1600" dirty="0">
                <a:latin typeface="+mn-lt"/>
                <a:ea typeface="Calibri" panose="020F0502020204030204" pitchFamily="34" charset="0"/>
                <a:cs typeface="Times New Roman" panose="02020603050405020304" pitchFamily="18" charset="0"/>
              </a:rPr>
              <a:t>Figure 3.2.6 </a:t>
            </a:r>
            <a:br>
              <a:rPr lang="en-US" sz="1600" dirty="0">
                <a:latin typeface="+mn-lt"/>
                <a:ea typeface="Calibri" panose="020F0502020204030204" pitchFamily="34" charset="0"/>
                <a:cs typeface="Times New Roman" panose="02020603050405020304" pitchFamily="18" charset="0"/>
              </a:rPr>
            </a:br>
            <a:r>
              <a:rPr lang="en-US" sz="1600" dirty="0">
                <a:latin typeface="+mn-lt"/>
                <a:ea typeface="Calibri" panose="020F0502020204030204" pitchFamily="34" charset="0"/>
                <a:cs typeface="Times New Roman" panose="02020603050405020304" pitchFamily="18" charset="0"/>
              </a:rPr>
              <a:t>Elasticities tell us how a quota affects prices paid and received</a:t>
            </a:r>
            <a:endParaRPr kumimoji="0" lang="en-US" sz="1600" u="none" strike="noStrike" kern="1200" cap="none" spc="0" normalizeH="0" baseline="0" noProof="0" dirty="0">
              <a:ln>
                <a:noFill/>
              </a:ln>
              <a:effectLst/>
              <a:uLnTx/>
              <a:uFillTx/>
              <a:latin typeface="+mn-lt"/>
            </a:endParaRPr>
          </a:p>
        </p:txBody>
      </p:sp>
      <p:sp>
        <p:nvSpPr>
          <p:cNvPr id="10" name="TextBox 9">
            <a:extLst>
              <a:ext uri="{FF2B5EF4-FFF2-40B4-BE49-F238E27FC236}">
                <a16:creationId xmlns:a16="http://schemas.microsoft.com/office/drawing/2014/main" id="{52C1913B-FD3A-B803-7B0E-4041862E4823}"/>
              </a:ext>
            </a:extLst>
          </p:cNvPr>
          <p:cNvSpPr txBox="1"/>
          <p:nvPr/>
        </p:nvSpPr>
        <p:spPr>
          <a:xfrm>
            <a:off x="232538" y="1214612"/>
            <a:ext cx="6127646" cy="694614"/>
          </a:xfrm>
          <a:prstGeom prst="rect">
            <a:avLst/>
          </a:prstGeom>
          <a:noFill/>
        </p:spPr>
        <p:txBody>
          <a:bodyPr wrap="square" rtlCol="0">
            <a:spAutoFit/>
          </a:bodyPr>
          <a:lstStyle/>
          <a:p>
            <a:pPr>
              <a:lnSpc>
                <a:spcPct val="80000"/>
              </a:lnSpc>
            </a:pPr>
            <a:r>
              <a:rPr lang="en-US" sz="2400" b="1" dirty="0"/>
              <a:t>Analytical diagrams are built up gradually, and can be taught in more or less depth</a:t>
            </a:r>
          </a:p>
        </p:txBody>
      </p:sp>
      <p:sp>
        <p:nvSpPr>
          <p:cNvPr id="11" name="TextBox 10">
            <a:extLst>
              <a:ext uri="{FF2B5EF4-FFF2-40B4-BE49-F238E27FC236}">
                <a16:creationId xmlns:a16="http://schemas.microsoft.com/office/drawing/2014/main" id="{F70281E3-5A86-D18A-1EF1-B58CEA2D825C}"/>
              </a:ext>
            </a:extLst>
          </p:cNvPr>
          <p:cNvSpPr txBox="1"/>
          <p:nvPr/>
        </p:nvSpPr>
        <p:spPr>
          <a:xfrm>
            <a:off x="6002187" y="1709652"/>
            <a:ext cx="5769649" cy="399148"/>
          </a:xfrm>
          <a:prstGeom prst="rect">
            <a:avLst/>
          </a:prstGeom>
          <a:noFill/>
        </p:spPr>
        <p:txBody>
          <a:bodyPr wrap="square" rtlCol="0">
            <a:spAutoFit/>
          </a:bodyPr>
          <a:lstStyle/>
          <a:p>
            <a:pPr>
              <a:lnSpc>
                <a:spcPct val="80000"/>
              </a:lnSpc>
            </a:pPr>
            <a:r>
              <a:rPr lang="en-US" sz="2400" b="1" dirty="0"/>
              <a:t>…and focus on food-related decisions</a:t>
            </a:r>
          </a:p>
        </p:txBody>
      </p:sp>
      <p:pic>
        <p:nvPicPr>
          <p:cNvPr id="6" name="Picture 5">
            <a:extLst>
              <a:ext uri="{FF2B5EF4-FFF2-40B4-BE49-F238E27FC236}">
                <a16:creationId xmlns:a16="http://schemas.microsoft.com/office/drawing/2014/main" id="{C5761E7F-F3D3-826C-6AE8-63B7EB8E7B0F}"/>
              </a:ext>
            </a:extLst>
          </p:cNvPr>
          <p:cNvPicPr>
            <a:picLocks noChangeAspect="1"/>
          </p:cNvPicPr>
          <p:nvPr/>
        </p:nvPicPr>
        <p:blipFill>
          <a:blip r:embed="rId2"/>
          <a:stretch>
            <a:fillRect/>
          </a:stretch>
        </p:blipFill>
        <p:spPr>
          <a:xfrm>
            <a:off x="6096000" y="3034820"/>
            <a:ext cx="6127646" cy="2745074"/>
          </a:xfrm>
          <a:prstGeom prst="rect">
            <a:avLst/>
          </a:prstGeom>
        </p:spPr>
      </p:pic>
      <p:pic>
        <p:nvPicPr>
          <p:cNvPr id="7" name="Picture 6">
            <a:extLst>
              <a:ext uri="{FF2B5EF4-FFF2-40B4-BE49-F238E27FC236}">
                <a16:creationId xmlns:a16="http://schemas.microsoft.com/office/drawing/2014/main" id="{5E0877A5-889F-0668-F2F7-E01147EF82C2}"/>
              </a:ext>
            </a:extLst>
          </p:cNvPr>
          <p:cNvPicPr>
            <a:picLocks noChangeAspect="1"/>
          </p:cNvPicPr>
          <p:nvPr/>
        </p:nvPicPr>
        <p:blipFill>
          <a:blip r:embed="rId3"/>
          <a:stretch>
            <a:fillRect/>
          </a:stretch>
        </p:blipFill>
        <p:spPr>
          <a:xfrm>
            <a:off x="232538" y="3034820"/>
            <a:ext cx="5500696" cy="2699119"/>
          </a:xfrm>
          <a:prstGeom prst="rect">
            <a:avLst/>
          </a:prstGeom>
        </p:spPr>
      </p:pic>
    </p:spTree>
    <p:extLst>
      <p:ext uri="{BB962C8B-B14F-4D97-AF65-F5344CB8AC3E}">
        <p14:creationId xmlns:p14="http://schemas.microsoft.com/office/powerpoint/2010/main" val="25510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1A89E2-2426-184C-2419-B6219D6923F6}"/>
              </a:ext>
            </a:extLst>
          </p:cNvPr>
          <p:cNvSpPr txBox="1">
            <a:spLocks/>
          </p:cNvSpPr>
          <p:nvPr/>
        </p:nvSpPr>
        <p:spPr>
          <a:xfrm>
            <a:off x="0" y="153908"/>
            <a:ext cx="12192000" cy="67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C82B0"/>
                </a:solidFill>
              </a:rPr>
              <a:t>The second half uses data to describe the food system</a:t>
            </a:r>
            <a:endParaRPr lang="en-GB" sz="3600" b="1" dirty="0">
              <a:solidFill>
                <a:srgbClr val="1C82B0"/>
              </a:solidFill>
            </a:endParaRPr>
          </a:p>
        </p:txBody>
      </p:sp>
      <p:sp>
        <p:nvSpPr>
          <p:cNvPr id="8" name="Title 1">
            <a:extLst>
              <a:ext uri="{FF2B5EF4-FFF2-40B4-BE49-F238E27FC236}">
                <a16:creationId xmlns:a16="http://schemas.microsoft.com/office/drawing/2014/main" id="{1C4C5AF3-7162-53A4-0503-B7F872CBC5B8}"/>
              </a:ext>
            </a:extLst>
          </p:cNvPr>
          <p:cNvSpPr txBox="1">
            <a:spLocks/>
          </p:cNvSpPr>
          <p:nvPr/>
        </p:nvSpPr>
        <p:spPr>
          <a:xfrm>
            <a:off x="538062" y="1675628"/>
            <a:ext cx="5260479" cy="832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lvl="0">
              <a:defRPr/>
            </a:pPr>
            <a:r>
              <a:rPr lang="en-US" sz="1600" dirty="0">
                <a:latin typeface="+mn-lt"/>
              </a:rPr>
              <a:t>Fig. 7.13 </a:t>
            </a:r>
            <a:br>
              <a:rPr lang="en-US" sz="1600" dirty="0">
                <a:latin typeface="+mn-lt"/>
              </a:rPr>
            </a:br>
            <a:r>
              <a:rPr lang="en-US" sz="1600" b="1" dirty="0">
                <a:latin typeface="+mn-lt"/>
              </a:rPr>
              <a:t>U.S. price indexes for consumer and producer prices, </a:t>
            </a:r>
            <a:br>
              <a:rPr lang="en-US" sz="1600" b="1" dirty="0">
                <a:latin typeface="+mn-lt"/>
              </a:rPr>
            </a:br>
            <a:r>
              <a:rPr lang="en-US" sz="1600" b="1" dirty="0">
                <a:latin typeface="+mn-lt"/>
              </a:rPr>
              <a:t>January 1990– August 2023</a:t>
            </a:r>
            <a:endParaRPr lang="en-US" b="1" i="1" dirty="0">
              <a:solidFill>
                <a:schemeClr val="bg1">
                  <a:lumMod val="50000"/>
                </a:schemeClr>
              </a:solidFill>
              <a:latin typeface="+mn-l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DDE93038-CAE0-2671-B649-9DE1A5D150A8}"/>
              </a:ext>
            </a:extLst>
          </p:cNvPr>
          <p:cNvSpPr txBox="1">
            <a:spLocks/>
          </p:cNvSpPr>
          <p:nvPr/>
        </p:nvSpPr>
        <p:spPr>
          <a:xfrm>
            <a:off x="6651372" y="5266592"/>
            <a:ext cx="4725874" cy="1185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lvl="0">
              <a:defRPr/>
            </a:pPr>
            <a:r>
              <a:rPr lang="en-US" sz="1400" dirty="0">
                <a:solidFill>
                  <a:schemeClr val="bg1">
                    <a:lumMod val="50000"/>
                  </a:schemeClr>
                </a:solidFill>
                <a:latin typeface="+mn-lt"/>
              </a:rPr>
              <a:t>Source: Authors’ chart showing total worldwide production, in millions of metric tons, using FAO data from the World Bank, World Development Indicators. Other regions, countries and updates are at</a:t>
            </a:r>
            <a:br>
              <a:rPr lang="en-US" sz="1400" dirty="0">
                <a:solidFill>
                  <a:schemeClr val="bg1">
                    <a:lumMod val="50000"/>
                  </a:schemeClr>
                </a:solidFill>
                <a:latin typeface="+mn-lt"/>
              </a:rPr>
            </a:br>
            <a:r>
              <a:rPr lang="en-US" sz="1400" dirty="0">
                <a:solidFill>
                  <a:schemeClr val="accent4">
                    <a:lumMod val="75000"/>
                  </a:schemeClr>
                </a:solidFill>
                <a:latin typeface="+mn-lt"/>
                <a:hlinkClick r:id="rId2">
                  <a:extLst>
                    <a:ext uri="{A12FA001-AC4F-418D-AE19-62706E023703}">
                      <ahyp:hlinkClr xmlns:ahyp="http://schemas.microsoft.com/office/drawing/2018/hyperlinkcolor" val="tx"/>
                    </a:ext>
                  </a:extLst>
                </a:hlinkClick>
              </a:rPr>
              <a:t>https://databank.worldbank.org/From-WildCaught-Fish-to-Aquaculture/id/b567055f</a:t>
            </a:r>
            <a:r>
              <a:rPr lang="en-US" sz="1400" dirty="0">
                <a:solidFill>
                  <a:schemeClr val="accent4">
                    <a:lumMod val="75000"/>
                  </a:schemeClr>
                </a:solidFill>
                <a:latin typeface="+mn-lt"/>
              </a:rPr>
              <a:t>  </a:t>
            </a:r>
            <a:endParaRPr kumimoji="0" lang="en-US" sz="1600" b="0" i="0" u="none" strike="noStrike" kern="1200" cap="none" spc="0" normalizeH="0" baseline="0" noProof="0" dirty="0">
              <a:ln>
                <a:noFill/>
              </a:ln>
              <a:solidFill>
                <a:schemeClr val="accent4">
                  <a:lumMod val="75000"/>
                </a:schemeClr>
              </a:solidFill>
              <a:effectLst/>
              <a:uLnTx/>
              <a:uFillTx/>
              <a:latin typeface="+mn-lt"/>
            </a:endParaRPr>
          </a:p>
        </p:txBody>
      </p:sp>
      <p:sp>
        <p:nvSpPr>
          <p:cNvPr id="10" name="TextBox 9">
            <a:extLst>
              <a:ext uri="{FF2B5EF4-FFF2-40B4-BE49-F238E27FC236}">
                <a16:creationId xmlns:a16="http://schemas.microsoft.com/office/drawing/2014/main" id="{E6AD3120-8F66-9849-B71C-3E9C8D393C74}"/>
              </a:ext>
            </a:extLst>
          </p:cNvPr>
          <p:cNvSpPr txBox="1"/>
          <p:nvPr/>
        </p:nvSpPr>
        <p:spPr>
          <a:xfrm>
            <a:off x="405482" y="814769"/>
            <a:ext cx="6113533" cy="694614"/>
          </a:xfrm>
          <a:prstGeom prst="rect">
            <a:avLst/>
          </a:prstGeom>
          <a:noFill/>
        </p:spPr>
        <p:txBody>
          <a:bodyPr wrap="square" rtlCol="0">
            <a:spAutoFit/>
          </a:bodyPr>
          <a:lstStyle/>
          <a:p>
            <a:pPr>
              <a:lnSpc>
                <a:spcPct val="80000"/>
              </a:lnSpc>
            </a:pPr>
            <a:r>
              <a:rPr lang="en-US" sz="2400" b="1" dirty="0"/>
              <a:t>New images, linked to updated sources where possible</a:t>
            </a:r>
          </a:p>
        </p:txBody>
      </p:sp>
      <p:sp>
        <p:nvSpPr>
          <p:cNvPr id="11" name="TextBox 10">
            <a:extLst>
              <a:ext uri="{FF2B5EF4-FFF2-40B4-BE49-F238E27FC236}">
                <a16:creationId xmlns:a16="http://schemas.microsoft.com/office/drawing/2014/main" id="{A0C5F761-F510-7A4B-5B8A-0575F00AA369}"/>
              </a:ext>
            </a:extLst>
          </p:cNvPr>
          <p:cNvSpPr txBox="1"/>
          <p:nvPr/>
        </p:nvSpPr>
        <p:spPr>
          <a:xfrm>
            <a:off x="5219243" y="1150006"/>
            <a:ext cx="7020634" cy="399148"/>
          </a:xfrm>
          <a:prstGeom prst="rect">
            <a:avLst/>
          </a:prstGeom>
          <a:noFill/>
        </p:spPr>
        <p:txBody>
          <a:bodyPr wrap="square" rtlCol="0">
            <a:spAutoFit/>
          </a:bodyPr>
          <a:lstStyle/>
          <a:p>
            <a:pPr>
              <a:lnSpc>
                <a:spcPct val="80000"/>
              </a:lnSpc>
            </a:pPr>
            <a:r>
              <a:rPr lang="en-US" sz="2400" b="1" dirty="0"/>
              <a:t>…with focus on policy choices and market trends</a:t>
            </a:r>
          </a:p>
        </p:txBody>
      </p:sp>
      <p:grpSp>
        <p:nvGrpSpPr>
          <p:cNvPr id="25" name="Group 24">
            <a:extLst>
              <a:ext uri="{FF2B5EF4-FFF2-40B4-BE49-F238E27FC236}">
                <a16:creationId xmlns:a16="http://schemas.microsoft.com/office/drawing/2014/main" id="{44269A08-28A8-CD6C-3062-C7BFCF4B4D95}"/>
              </a:ext>
            </a:extLst>
          </p:cNvPr>
          <p:cNvGrpSpPr/>
          <p:nvPr/>
        </p:nvGrpSpPr>
        <p:grpSpPr>
          <a:xfrm>
            <a:off x="6651372" y="2395065"/>
            <a:ext cx="4567613" cy="2871527"/>
            <a:chOff x="6439884" y="1734191"/>
            <a:chExt cx="5537865" cy="3674626"/>
          </a:xfrm>
        </p:grpSpPr>
        <p:pic>
          <p:nvPicPr>
            <p:cNvPr id="21" name="Picture 20">
              <a:extLst>
                <a:ext uri="{FF2B5EF4-FFF2-40B4-BE49-F238E27FC236}">
                  <a16:creationId xmlns:a16="http://schemas.microsoft.com/office/drawing/2014/main" id="{723F0FDF-0577-13AD-4175-38113200FE51}"/>
                </a:ext>
              </a:extLst>
            </p:cNvPr>
            <p:cNvPicPr>
              <a:picLocks noChangeAspect="1"/>
            </p:cNvPicPr>
            <p:nvPr/>
          </p:nvPicPr>
          <p:blipFill>
            <a:blip r:embed="rId3"/>
            <a:stretch>
              <a:fillRect/>
            </a:stretch>
          </p:blipFill>
          <p:spPr>
            <a:xfrm>
              <a:off x="6439884" y="1734191"/>
              <a:ext cx="5537865" cy="3674626"/>
            </a:xfrm>
            <a:prstGeom prst="rect">
              <a:avLst/>
            </a:prstGeom>
          </p:spPr>
        </p:pic>
        <p:pic>
          <p:nvPicPr>
            <p:cNvPr id="23" name="Picture 22">
              <a:extLst>
                <a:ext uri="{FF2B5EF4-FFF2-40B4-BE49-F238E27FC236}">
                  <a16:creationId xmlns:a16="http://schemas.microsoft.com/office/drawing/2014/main" id="{4FCF7AAF-363C-4F22-11FC-BD66CFE33856}"/>
                </a:ext>
              </a:extLst>
            </p:cNvPr>
            <p:cNvPicPr>
              <a:picLocks noChangeAspect="1"/>
            </p:cNvPicPr>
            <p:nvPr/>
          </p:nvPicPr>
          <p:blipFill rotWithShape="1">
            <a:blip r:embed="rId4"/>
            <a:srcRect l="5847" t="-75" r="22163" b="73004"/>
            <a:stretch/>
          </p:blipFill>
          <p:spPr>
            <a:xfrm>
              <a:off x="7813698" y="2814790"/>
              <a:ext cx="1497579" cy="239286"/>
            </a:xfrm>
            <a:prstGeom prst="rect">
              <a:avLst/>
            </a:prstGeom>
          </p:spPr>
        </p:pic>
        <p:pic>
          <p:nvPicPr>
            <p:cNvPr id="24" name="Picture 23">
              <a:extLst>
                <a:ext uri="{FF2B5EF4-FFF2-40B4-BE49-F238E27FC236}">
                  <a16:creationId xmlns:a16="http://schemas.microsoft.com/office/drawing/2014/main" id="{F4800008-D319-700E-8CE8-3E79F144B47D}"/>
                </a:ext>
              </a:extLst>
            </p:cNvPr>
            <p:cNvPicPr>
              <a:picLocks noChangeAspect="1"/>
            </p:cNvPicPr>
            <p:nvPr/>
          </p:nvPicPr>
          <p:blipFill rotWithShape="1">
            <a:blip r:embed="rId4"/>
            <a:srcRect l="6432" t="61432" r="4683" b="17218"/>
            <a:stretch/>
          </p:blipFill>
          <p:spPr>
            <a:xfrm>
              <a:off x="7813698" y="2583825"/>
              <a:ext cx="1849039" cy="188717"/>
            </a:xfrm>
            <a:prstGeom prst="rect">
              <a:avLst/>
            </a:prstGeom>
          </p:spPr>
        </p:pic>
      </p:grpSp>
      <p:sp>
        <p:nvSpPr>
          <p:cNvPr id="6" name="TextBox 5">
            <a:extLst>
              <a:ext uri="{FF2B5EF4-FFF2-40B4-BE49-F238E27FC236}">
                <a16:creationId xmlns:a16="http://schemas.microsoft.com/office/drawing/2014/main" id="{16C36048-7029-8DD1-3970-440E8ABF26F8}"/>
              </a:ext>
            </a:extLst>
          </p:cNvPr>
          <p:cNvSpPr txBox="1"/>
          <p:nvPr/>
        </p:nvSpPr>
        <p:spPr>
          <a:xfrm>
            <a:off x="538076" y="5286741"/>
            <a:ext cx="5313025" cy="1169551"/>
          </a:xfrm>
          <a:prstGeom prst="rect">
            <a:avLst/>
          </a:prstGeom>
          <a:noFill/>
        </p:spPr>
        <p:txBody>
          <a:bodyPr wrap="square">
            <a:spAutoFit/>
          </a:bodyPr>
          <a:lstStyle/>
          <a:p>
            <a:r>
              <a:rPr lang="en-US" sz="1400" dirty="0">
                <a:solidFill>
                  <a:schemeClr val="bg1">
                    <a:lumMod val="50000"/>
                  </a:schemeClr>
                </a:solidFill>
              </a:rPr>
              <a:t>Source: Reproduced from Federal Reserve Economic Data [FRED], using price indexes from the U.S. Bureau of Labor Statistics as the average for each category relative to the overall U.S. consumer price index for all goods and services. Updated versions at </a:t>
            </a:r>
            <a:br>
              <a:rPr lang="en-US" sz="1400" dirty="0">
                <a:solidFill>
                  <a:schemeClr val="bg1">
                    <a:lumMod val="50000"/>
                  </a:schemeClr>
                </a:solidFill>
              </a:rPr>
            </a:br>
            <a:r>
              <a:rPr lang="en-US" sz="1400" dirty="0">
                <a:solidFill>
                  <a:schemeClr val="accent4">
                    <a:lumMod val="75000"/>
                  </a:schemeClr>
                </a:solidFill>
                <a:hlinkClick r:id="rId5">
                  <a:extLst>
                    <a:ext uri="{A12FA001-AC4F-418D-AE19-62706E023703}">
                      <ahyp:hlinkClr xmlns:ahyp="http://schemas.microsoft.com/office/drawing/2018/hyperlinkcolor" val="tx"/>
                    </a:ext>
                  </a:extLst>
                </a:hlinkClick>
              </a:rPr>
              <a:t>https://fred.stlouisfed.org/graph/?g=12MMl</a:t>
            </a:r>
            <a:r>
              <a:rPr lang="en-US" sz="1400" dirty="0">
                <a:solidFill>
                  <a:schemeClr val="accent4">
                    <a:lumMod val="75000"/>
                  </a:schemeClr>
                </a:solidFill>
              </a:rPr>
              <a:t> </a:t>
            </a:r>
          </a:p>
        </p:txBody>
      </p:sp>
      <p:sp>
        <p:nvSpPr>
          <p:cNvPr id="12" name="TextBox 11">
            <a:extLst>
              <a:ext uri="{FF2B5EF4-FFF2-40B4-BE49-F238E27FC236}">
                <a16:creationId xmlns:a16="http://schemas.microsoft.com/office/drawing/2014/main" id="{57AD475E-5D7C-E909-62C6-766E5121AD3B}"/>
              </a:ext>
            </a:extLst>
          </p:cNvPr>
          <p:cNvSpPr txBox="1"/>
          <p:nvPr/>
        </p:nvSpPr>
        <p:spPr>
          <a:xfrm>
            <a:off x="6393459" y="1678623"/>
            <a:ext cx="5832222" cy="830997"/>
          </a:xfrm>
          <a:prstGeom prst="rect">
            <a:avLst/>
          </a:prstGeom>
          <a:noFill/>
        </p:spPr>
        <p:txBody>
          <a:bodyPr wrap="square">
            <a:spAutoFit/>
          </a:bodyPr>
          <a:lstStyle/>
          <a:p>
            <a:r>
              <a:rPr lang="en-US" sz="1600" dirty="0"/>
              <a:t>Fig. 12.4 </a:t>
            </a:r>
            <a:br>
              <a:rPr lang="en-US" sz="1600" dirty="0"/>
            </a:br>
            <a:r>
              <a:rPr lang="en-US" sz="1600" b="1" dirty="0"/>
              <a:t>The global transition from capture fisheries to aquaculture, </a:t>
            </a:r>
            <a:br>
              <a:rPr lang="en-US" sz="1600" b="1" dirty="0"/>
            </a:br>
            <a:r>
              <a:rPr lang="en-US" sz="1600" b="1" dirty="0"/>
              <a:t>1960–2021 </a:t>
            </a:r>
          </a:p>
        </p:txBody>
      </p:sp>
      <p:pic>
        <p:nvPicPr>
          <p:cNvPr id="37" name="Picture 36">
            <a:extLst>
              <a:ext uri="{FF2B5EF4-FFF2-40B4-BE49-F238E27FC236}">
                <a16:creationId xmlns:a16="http://schemas.microsoft.com/office/drawing/2014/main" id="{8382298F-53E2-8127-980C-06E1A28AF834}"/>
              </a:ext>
            </a:extLst>
          </p:cNvPr>
          <p:cNvPicPr>
            <a:picLocks noChangeAspect="1"/>
          </p:cNvPicPr>
          <p:nvPr/>
        </p:nvPicPr>
        <p:blipFill>
          <a:blip r:embed="rId6"/>
          <a:srcRect t="28461" b="5917"/>
          <a:stretch/>
        </p:blipFill>
        <p:spPr>
          <a:xfrm>
            <a:off x="278478" y="2447105"/>
            <a:ext cx="5832222" cy="2839636"/>
          </a:xfrm>
          <a:prstGeom prst="rect">
            <a:avLst/>
          </a:prstGeom>
        </p:spPr>
      </p:pic>
    </p:spTree>
    <p:extLst>
      <p:ext uri="{BB962C8B-B14F-4D97-AF65-F5344CB8AC3E}">
        <p14:creationId xmlns:p14="http://schemas.microsoft.com/office/powerpoint/2010/main" val="6249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56584A-0F19-54FC-8E26-D1AF7F0A9569}"/>
              </a:ext>
            </a:extLst>
          </p:cNvPr>
          <p:cNvPicPr>
            <a:picLocks noChangeAspect="1"/>
          </p:cNvPicPr>
          <p:nvPr/>
        </p:nvPicPr>
        <p:blipFill rotWithShape="1">
          <a:blip r:embed="rId3"/>
          <a:srcRect b="48526"/>
          <a:stretch/>
        </p:blipFill>
        <p:spPr>
          <a:xfrm>
            <a:off x="585412" y="992428"/>
            <a:ext cx="5263824" cy="2140627"/>
          </a:xfrm>
          <a:prstGeom prst="rect">
            <a:avLst/>
          </a:prstGeom>
        </p:spPr>
      </p:pic>
      <p:grpSp>
        <p:nvGrpSpPr>
          <p:cNvPr id="27" name="Group 26">
            <a:extLst>
              <a:ext uri="{FF2B5EF4-FFF2-40B4-BE49-F238E27FC236}">
                <a16:creationId xmlns:a16="http://schemas.microsoft.com/office/drawing/2014/main" id="{6E9A6E99-EB60-181F-9A2A-140AD452A123}"/>
              </a:ext>
            </a:extLst>
          </p:cNvPr>
          <p:cNvGrpSpPr/>
          <p:nvPr/>
        </p:nvGrpSpPr>
        <p:grpSpPr>
          <a:xfrm>
            <a:off x="755092" y="3578617"/>
            <a:ext cx="5058231" cy="2847876"/>
            <a:chOff x="6696735" y="3258173"/>
            <a:chExt cx="5252566" cy="2842688"/>
          </a:xfrm>
        </p:grpSpPr>
        <p:pic>
          <p:nvPicPr>
            <p:cNvPr id="18" name="Picture 17">
              <a:extLst>
                <a:ext uri="{FF2B5EF4-FFF2-40B4-BE49-F238E27FC236}">
                  <a16:creationId xmlns:a16="http://schemas.microsoft.com/office/drawing/2014/main" id="{99BCA6AD-ECDC-2FE6-C3C0-DB02B40383BD}"/>
                </a:ext>
              </a:extLst>
            </p:cNvPr>
            <p:cNvPicPr>
              <a:picLocks noChangeAspect="1"/>
            </p:cNvPicPr>
            <p:nvPr/>
          </p:nvPicPr>
          <p:blipFill>
            <a:blip r:embed="rId4"/>
            <a:stretch>
              <a:fillRect/>
            </a:stretch>
          </p:blipFill>
          <p:spPr>
            <a:xfrm>
              <a:off x="6696735" y="3258173"/>
              <a:ext cx="4991100" cy="495300"/>
            </a:xfrm>
            <a:prstGeom prst="rect">
              <a:avLst/>
            </a:prstGeom>
          </p:spPr>
        </p:pic>
        <p:sp>
          <p:nvSpPr>
            <p:cNvPr id="16" name="TextBox 15">
              <a:extLst>
                <a:ext uri="{FF2B5EF4-FFF2-40B4-BE49-F238E27FC236}">
                  <a16:creationId xmlns:a16="http://schemas.microsoft.com/office/drawing/2014/main" id="{9FD27467-850C-1CCC-7FB0-379635BDA450}"/>
                </a:ext>
              </a:extLst>
            </p:cNvPr>
            <p:cNvSpPr txBox="1"/>
            <p:nvPr/>
          </p:nvSpPr>
          <p:spPr>
            <a:xfrm>
              <a:off x="8147930" y="3258173"/>
              <a:ext cx="3539905" cy="369332"/>
            </a:xfrm>
            <a:prstGeom prst="rect">
              <a:avLst/>
            </a:prstGeom>
            <a:noFill/>
          </p:spPr>
          <p:txBody>
            <a:bodyPr wrap="square">
              <a:spAutoFit/>
            </a:bodyPr>
            <a:lstStyle/>
            <a:p>
              <a:r>
                <a:rPr lang="en-US" dirty="0">
                  <a:highlight>
                    <a:srgbClr val="FFFF00"/>
                  </a:highlight>
                </a:rPr>
                <a:t>https://sites.tufts.edu/foodecon</a:t>
              </a:r>
            </a:p>
          </p:txBody>
        </p:sp>
        <p:pic>
          <p:nvPicPr>
            <p:cNvPr id="20" name="Picture 19">
              <a:extLst>
                <a:ext uri="{FF2B5EF4-FFF2-40B4-BE49-F238E27FC236}">
                  <a16:creationId xmlns:a16="http://schemas.microsoft.com/office/drawing/2014/main" id="{4809C7D8-24C5-BCE5-C98E-595B7D40C92C}"/>
                </a:ext>
              </a:extLst>
            </p:cNvPr>
            <p:cNvPicPr>
              <a:picLocks noChangeAspect="1"/>
            </p:cNvPicPr>
            <p:nvPr/>
          </p:nvPicPr>
          <p:blipFill>
            <a:blip r:embed="rId5"/>
            <a:stretch>
              <a:fillRect/>
            </a:stretch>
          </p:blipFill>
          <p:spPr>
            <a:xfrm>
              <a:off x="6696735" y="3754967"/>
              <a:ext cx="5252566" cy="404044"/>
            </a:xfrm>
            <a:prstGeom prst="rect">
              <a:avLst/>
            </a:prstGeom>
          </p:spPr>
        </p:pic>
        <p:sp>
          <p:nvSpPr>
            <p:cNvPr id="26" name="TextBox 25">
              <a:extLst>
                <a:ext uri="{FF2B5EF4-FFF2-40B4-BE49-F238E27FC236}">
                  <a16:creationId xmlns:a16="http://schemas.microsoft.com/office/drawing/2014/main" id="{587EE643-74BA-7EB8-CD50-D80503F6378C}"/>
                </a:ext>
              </a:extLst>
            </p:cNvPr>
            <p:cNvSpPr txBox="1"/>
            <p:nvPr/>
          </p:nvSpPr>
          <p:spPr>
            <a:xfrm>
              <a:off x="6696735" y="4284979"/>
              <a:ext cx="5106281" cy="1815882"/>
            </a:xfrm>
            <a:prstGeom prst="rect">
              <a:avLst/>
            </a:prstGeom>
            <a:noFill/>
          </p:spPr>
          <p:txBody>
            <a:bodyPr wrap="square">
              <a:spAutoFit/>
            </a:bodyPr>
            <a:lstStyle/>
            <a:p>
              <a:pPr algn="l"/>
              <a:r>
                <a:rPr lang="en-US" sz="1400" dirty="0">
                  <a:effectLst/>
                  <a:latin typeface="Garamond" panose="02020404030301010803" pitchFamily="18" charset="0"/>
                </a:rPr>
                <a:t>Welcome to our resource page for the new open-access textbook on</a:t>
              </a:r>
              <a:r>
                <a:rPr lang="en-US" sz="1400" i="1" dirty="0">
                  <a:effectLst/>
                  <a:latin typeface="Garamond" panose="02020404030301010803" pitchFamily="18" charset="0"/>
                  <a:hlinkClick r:id="rId6"/>
                </a:rPr>
                <a:t> </a:t>
              </a:r>
              <a:r>
                <a:rPr lang="en-US" sz="1400" b="1" i="1" dirty="0">
                  <a:effectLst/>
                  <a:latin typeface="Garamond" panose="02020404030301010803" pitchFamily="18" charset="0"/>
                  <a:hlinkClick r:id="rId6"/>
                </a:rPr>
                <a:t>Food Economics: Agriculture, Nutrition and Health</a:t>
              </a:r>
              <a:r>
                <a:rPr lang="en-US" sz="1400" dirty="0">
                  <a:effectLst/>
                  <a:latin typeface="Garamond" panose="02020404030301010803" pitchFamily="18" charset="0"/>
                </a:rPr>
                <a:t>, published in May 2024 from Palgrave MacMillan. </a:t>
              </a:r>
            </a:p>
            <a:p>
              <a:pPr algn="l"/>
              <a:endParaRPr lang="en-US" sz="1400" dirty="0">
                <a:latin typeface="Garamond" panose="02020404030301010803" pitchFamily="18" charset="0"/>
              </a:endParaRPr>
            </a:p>
            <a:p>
              <a:pPr algn="l"/>
              <a:r>
                <a:rPr lang="en-US" sz="1400" dirty="0">
                  <a:effectLst/>
                  <a:latin typeface="Garamond" panose="02020404030301010803" pitchFamily="18" charset="0"/>
                </a:rPr>
                <a:t>This site will soon have password-protected links to course materials (slides, exercise prompts, past exams and answer keys). For now we invite you to </a:t>
              </a:r>
              <a:r>
                <a:rPr lang="en-US" sz="1400" b="1" dirty="0">
                  <a:effectLst/>
                  <a:highlight>
                    <a:srgbClr val="FFFF00"/>
                  </a:highlight>
                  <a:latin typeface="Garamond" panose="02020404030301010803" pitchFamily="18" charset="0"/>
                  <a:hlinkClick r:id="rId7"/>
                </a:rPr>
                <a:t>subscribe to our </a:t>
              </a:r>
              <a:r>
                <a:rPr lang="en-US" sz="1400" b="1" dirty="0" err="1">
                  <a:effectLst/>
                  <a:highlight>
                    <a:srgbClr val="FFFF00"/>
                  </a:highlight>
                  <a:latin typeface="Garamond" panose="02020404030301010803" pitchFamily="18" charset="0"/>
                  <a:hlinkClick r:id="rId7"/>
                </a:rPr>
                <a:t>elist</a:t>
              </a:r>
              <a:r>
                <a:rPr lang="en-US" sz="1400" dirty="0">
                  <a:effectLst/>
                  <a:highlight>
                    <a:srgbClr val="FFFF00"/>
                  </a:highlight>
                  <a:latin typeface="Garamond" panose="02020404030301010803" pitchFamily="18" charset="0"/>
                </a:rPr>
                <a:t> </a:t>
              </a:r>
              <a:r>
                <a:rPr lang="en-US" sz="1400" dirty="0">
                  <a:effectLst/>
                  <a:latin typeface="Garamond" panose="02020404030301010803" pitchFamily="18" charset="0"/>
                </a:rPr>
                <a:t>so that you can receive and share teaching material and updates related to the book.</a:t>
              </a:r>
            </a:p>
          </p:txBody>
        </p:sp>
      </p:grpSp>
      <p:sp>
        <p:nvSpPr>
          <p:cNvPr id="28" name="TextBox 27">
            <a:extLst>
              <a:ext uri="{FF2B5EF4-FFF2-40B4-BE49-F238E27FC236}">
                <a16:creationId xmlns:a16="http://schemas.microsoft.com/office/drawing/2014/main" id="{373DB206-F7CD-A3DC-F660-788C18600E70}"/>
              </a:ext>
            </a:extLst>
          </p:cNvPr>
          <p:cNvSpPr txBox="1"/>
          <p:nvPr/>
        </p:nvSpPr>
        <p:spPr>
          <a:xfrm>
            <a:off x="6282742" y="4179834"/>
            <a:ext cx="5058231" cy="544060"/>
          </a:xfrm>
          <a:prstGeom prst="rect">
            <a:avLst/>
          </a:prstGeom>
          <a:noFill/>
        </p:spPr>
        <p:txBody>
          <a:bodyPr wrap="square" rtlCol="0">
            <a:spAutoFit/>
          </a:bodyPr>
          <a:lstStyle/>
          <a:p>
            <a:pPr>
              <a:lnSpc>
                <a:spcPct val="80000"/>
              </a:lnSpc>
            </a:pPr>
            <a:r>
              <a:rPr lang="en-US" i="1" dirty="0">
                <a:solidFill>
                  <a:schemeClr val="accent1"/>
                </a:solidFill>
                <a:latin typeface="Times New Roman" panose="02020603050405020304" pitchFamily="18" charset="0"/>
                <a:cs typeface="Times New Roman" panose="02020603050405020304" pitchFamily="18" charset="0"/>
              </a:rPr>
              <a:t>• </a:t>
            </a:r>
            <a:r>
              <a:rPr lang="en-US" i="1" dirty="0">
                <a:solidFill>
                  <a:schemeClr val="accent1"/>
                </a:solidFill>
              </a:rPr>
              <a:t>Weekly exercises to draw analytical diagrams</a:t>
            </a:r>
            <a:br>
              <a:rPr lang="en-US" i="1" dirty="0">
                <a:solidFill>
                  <a:schemeClr val="accent1"/>
                </a:solidFill>
              </a:rPr>
            </a:br>
            <a:r>
              <a:rPr lang="en-US" i="1" dirty="0">
                <a:solidFill>
                  <a:schemeClr val="accent1"/>
                </a:solidFill>
              </a:rPr>
              <a:t>     matched to current news stories</a:t>
            </a:r>
          </a:p>
        </p:txBody>
      </p:sp>
      <p:sp>
        <p:nvSpPr>
          <p:cNvPr id="29" name="TextBox 28">
            <a:extLst>
              <a:ext uri="{FF2B5EF4-FFF2-40B4-BE49-F238E27FC236}">
                <a16:creationId xmlns:a16="http://schemas.microsoft.com/office/drawing/2014/main" id="{181A35D9-1260-D49A-546E-1F9FD190BF49}"/>
              </a:ext>
            </a:extLst>
          </p:cNvPr>
          <p:cNvSpPr txBox="1"/>
          <p:nvPr/>
        </p:nvSpPr>
        <p:spPr>
          <a:xfrm>
            <a:off x="6282743" y="3492436"/>
            <a:ext cx="5058231" cy="369332"/>
          </a:xfrm>
          <a:prstGeom prst="rect">
            <a:avLst/>
          </a:prstGeom>
          <a:noFill/>
        </p:spPr>
        <p:txBody>
          <a:bodyPr wrap="square" rtlCol="0">
            <a:spAutoFit/>
          </a:bodyPr>
          <a:lstStyle/>
          <a:p>
            <a:r>
              <a:rPr lang="en-US" i="1" dirty="0">
                <a:solidFill>
                  <a:schemeClr val="accent1"/>
                </a:solidFill>
                <a:latin typeface="Times New Roman" panose="02020603050405020304" pitchFamily="18" charset="0"/>
                <a:cs typeface="Times New Roman" panose="02020603050405020304" pitchFamily="18" charset="0"/>
              </a:rPr>
              <a:t>• </a:t>
            </a:r>
            <a:r>
              <a:rPr lang="en-US" i="1" dirty="0">
                <a:solidFill>
                  <a:schemeClr val="accent1"/>
                </a:solidFill>
              </a:rPr>
              <a:t>Warm-up exercise finding errors in ChatGPT</a:t>
            </a:r>
          </a:p>
        </p:txBody>
      </p:sp>
      <p:sp>
        <p:nvSpPr>
          <p:cNvPr id="30" name="TextBox 29">
            <a:extLst>
              <a:ext uri="{FF2B5EF4-FFF2-40B4-BE49-F238E27FC236}">
                <a16:creationId xmlns:a16="http://schemas.microsoft.com/office/drawing/2014/main" id="{C73DC28B-F89D-38F8-6AF2-C2484B51058F}"/>
              </a:ext>
            </a:extLst>
          </p:cNvPr>
          <p:cNvSpPr txBox="1"/>
          <p:nvPr/>
        </p:nvSpPr>
        <p:spPr>
          <a:xfrm>
            <a:off x="6282743" y="3724334"/>
            <a:ext cx="5058231" cy="369332"/>
          </a:xfrm>
          <a:prstGeom prst="rect">
            <a:avLst/>
          </a:prstGeom>
          <a:noFill/>
        </p:spPr>
        <p:txBody>
          <a:bodyPr wrap="square" rtlCol="0">
            <a:spAutoFit/>
          </a:bodyPr>
          <a:lstStyle/>
          <a:p>
            <a:r>
              <a:rPr lang="en-US" i="1" dirty="0">
                <a:solidFill>
                  <a:schemeClr val="accent1"/>
                </a:solidFill>
                <a:latin typeface="Times New Roman" panose="02020603050405020304" pitchFamily="18" charset="0"/>
                <a:cs typeface="Times New Roman" panose="02020603050405020304" pitchFamily="18" charset="0"/>
              </a:rPr>
              <a:t>• </a:t>
            </a:r>
            <a:r>
              <a:rPr lang="en-US" i="1" dirty="0">
                <a:solidFill>
                  <a:schemeClr val="accent1"/>
                </a:solidFill>
              </a:rPr>
              <a:t>Excel exercise on nutrient adequacy of real diets</a:t>
            </a:r>
          </a:p>
        </p:txBody>
      </p:sp>
      <p:sp>
        <p:nvSpPr>
          <p:cNvPr id="31" name="TextBox 30">
            <a:extLst>
              <a:ext uri="{FF2B5EF4-FFF2-40B4-BE49-F238E27FC236}">
                <a16:creationId xmlns:a16="http://schemas.microsoft.com/office/drawing/2014/main" id="{8B9FF831-23DC-E524-ED08-683F61919C18}"/>
              </a:ext>
            </a:extLst>
          </p:cNvPr>
          <p:cNvSpPr txBox="1"/>
          <p:nvPr/>
        </p:nvSpPr>
        <p:spPr>
          <a:xfrm>
            <a:off x="6467801" y="4771126"/>
            <a:ext cx="4729242" cy="369332"/>
          </a:xfrm>
          <a:prstGeom prst="rect">
            <a:avLst/>
          </a:prstGeom>
          <a:noFill/>
        </p:spPr>
        <p:txBody>
          <a:bodyPr wrap="square" rtlCol="0">
            <a:spAutoFit/>
          </a:bodyPr>
          <a:lstStyle/>
          <a:p>
            <a:r>
              <a:rPr lang="en-US" i="1" dirty="0">
                <a:solidFill>
                  <a:srgbClr val="680000"/>
                </a:solidFill>
                <a:latin typeface="Times New Roman" panose="02020603050405020304" pitchFamily="18" charset="0"/>
                <a:cs typeface="Times New Roman" panose="02020603050405020304" pitchFamily="18" charset="0"/>
              </a:rPr>
              <a:t>• </a:t>
            </a:r>
            <a:r>
              <a:rPr lang="en-US" i="1" dirty="0">
                <a:solidFill>
                  <a:srgbClr val="680000"/>
                </a:solidFill>
              </a:rPr>
              <a:t>Midterm or course project (partial draft)</a:t>
            </a:r>
          </a:p>
        </p:txBody>
      </p:sp>
      <p:sp>
        <p:nvSpPr>
          <p:cNvPr id="32" name="TextBox 31">
            <a:extLst>
              <a:ext uri="{FF2B5EF4-FFF2-40B4-BE49-F238E27FC236}">
                <a16:creationId xmlns:a16="http://schemas.microsoft.com/office/drawing/2014/main" id="{E2319006-FBE4-DC67-3683-CAC80BBDE62A}"/>
              </a:ext>
            </a:extLst>
          </p:cNvPr>
          <p:cNvSpPr txBox="1"/>
          <p:nvPr/>
        </p:nvSpPr>
        <p:spPr>
          <a:xfrm>
            <a:off x="6282743" y="5293637"/>
            <a:ext cx="4914300" cy="544060"/>
          </a:xfrm>
          <a:prstGeom prst="rect">
            <a:avLst/>
          </a:prstGeom>
          <a:noFill/>
        </p:spPr>
        <p:txBody>
          <a:bodyPr wrap="square" rtlCol="0">
            <a:spAutoFit/>
          </a:bodyPr>
          <a:lstStyle/>
          <a:p>
            <a:pPr>
              <a:lnSpc>
                <a:spcPct val="80000"/>
              </a:lnSpc>
            </a:pPr>
            <a:r>
              <a:rPr lang="en-US" i="1" dirty="0">
                <a:solidFill>
                  <a:schemeClr val="accent1"/>
                </a:solidFill>
                <a:latin typeface="Times New Roman" panose="02020603050405020304" pitchFamily="18" charset="0"/>
                <a:cs typeface="Times New Roman" panose="02020603050405020304" pitchFamily="18" charset="0"/>
              </a:rPr>
              <a:t>• </a:t>
            </a:r>
            <a:r>
              <a:rPr lang="en-US" i="1" dirty="0">
                <a:solidFill>
                  <a:schemeClr val="accent1"/>
                </a:solidFill>
              </a:rPr>
              <a:t>Weekly exercises to make data visualizations</a:t>
            </a:r>
            <a:br>
              <a:rPr lang="en-US" i="1" dirty="0">
                <a:solidFill>
                  <a:schemeClr val="accent1"/>
                </a:solidFill>
              </a:rPr>
            </a:br>
            <a:r>
              <a:rPr lang="en-US" i="1" dirty="0">
                <a:solidFill>
                  <a:schemeClr val="accent1"/>
                </a:solidFill>
              </a:rPr>
              <a:t>     with downloaded data from official sources</a:t>
            </a:r>
          </a:p>
        </p:txBody>
      </p:sp>
      <p:sp>
        <p:nvSpPr>
          <p:cNvPr id="33" name="TextBox 32">
            <a:extLst>
              <a:ext uri="{FF2B5EF4-FFF2-40B4-BE49-F238E27FC236}">
                <a16:creationId xmlns:a16="http://schemas.microsoft.com/office/drawing/2014/main" id="{AE195D6D-A236-4DFF-9933-A3123528BB82}"/>
              </a:ext>
            </a:extLst>
          </p:cNvPr>
          <p:cNvSpPr txBox="1"/>
          <p:nvPr/>
        </p:nvSpPr>
        <p:spPr>
          <a:xfrm>
            <a:off x="6540710" y="5955729"/>
            <a:ext cx="4729242" cy="369332"/>
          </a:xfrm>
          <a:prstGeom prst="rect">
            <a:avLst/>
          </a:prstGeom>
          <a:noFill/>
        </p:spPr>
        <p:txBody>
          <a:bodyPr wrap="square" rtlCol="0">
            <a:spAutoFit/>
          </a:bodyPr>
          <a:lstStyle/>
          <a:p>
            <a:r>
              <a:rPr lang="en-US" i="1" dirty="0">
                <a:solidFill>
                  <a:srgbClr val="680000"/>
                </a:solidFill>
                <a:latin typeface="Times New Roman" panose="02020603050405020304" pitchFamily="18" charset="0"/>
                <a:cs typeface="Times New Roman" panose="02020603050405020304" pitchFamily="18" charset="0"/>
              </a:rPr>
              <a:t>• </a:t>
            </a:r>
            <a:r>
              <a:rPr lang="en-US" i="1" dirty="0">
                <a:solidFill>
                  <a:srgbClr val="680000"/>
                </a:solidFill>
              </a:rPr>
              <a:t>Final or course project (report + slides)</a:t>
            </a:r>
          </a:p>
        </p:txBody>
      </p:sp>
      <p:sp>
        <p:nvSpPr>
          <p:cNvPr id="37" name="Title 1">
            <a:extLst>
              <a:ext uri="{FF2B5EF4-FFF2-40B4-BE49-F238E27FC236}">
                <a16:creationId xmlns:a16="http://schemas.microsoft.com/office/drawing/2014/main" id="{763C78F9-9B3E-B8B4-AD22-D16C60F92507}"/>
              </a:ext>
            </a:extLst>
          </p:cNvPr>
          <p:cNvSpPr txBox="1">
            <a:spLocks/>
          </p:cNvSpPr>
          <p:nvPr/>
        </p:nvSpPr>
        <p:spPr>
          <a:xfrm>
            <a:off x="478701" y="3296808"/>
            <a:ext cx="5705192" cy="31122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accent4">
                    <a:lumMod val="50000"/>
                  </a:schemeClr>
                </a:solidFill>
                <a:latin typeface="+mn-lt"/>
              </a:rPr>
              <a:t>Other teaching materials coming soon</a:t>
            </a:r>
            <a:endParaRPr lang="en-GB" sz="2000" b="1" dirty="0">
              <a:solidFill>
                <a:schemeClr val="accent4">
                  <a:lumMod val="50000"/>
                </a:schemeClr>
              </a:solidFill>
              <a:latin typeface="+mn-lt"/>
            </a:endParaRPr>
          </a:p>
        </p:txBody>
      </p:sp>
      <p:sp>
        <p:nvSpPr>
          <p:cNvPr id="38" name="TextBox 37">
            <a:extLst>
              <a:ext uri="{FF2B5EF4-FFF2-40B4-BE49-F238E27FC236}">
                <a16:creationId xmlns:a16="http://schemas.microsoft.com/office/drawing/2014/main" id="{2DC356D2-6924-5EE3-A4CD-90D5E2CF76A4}"/>
              </a:ext>
            </a:extLst>
          </p:cNvPr>
          <p:cNvSpPr txBox="1"/>
          <p:nvPr/>
        </p:nvSpPr>
        <p:spPr>
          <a:xfrm>
            <a:off x="5916009" y="1308228"/>
            <a:ext cx="505823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a:t>
            </a:r>
            <a:r>
              <a:rPr lang="en-US" i="1" dirty="0"/>
              <a:t>Syllabus can link to specific pages online</a:t>
            </a:r>
          </a:p>
        </p:txBody>
      </p:sp>
      <p:sp>
        <p:nvSpPr>
          <p:cNvPr id="39" name="TextBox 38">
            <a:extLst>
              <a:ext uri="{FF2B5EF4-FFF2-40B4-BE49-F238E27FC236}">
                <a16:creationId xmlns:a16="http://schemas.microsoft.com/office/drawing/2014/main" id="{D05511C6-E261-69AE-35D4-6D635DE2D4BF}"/>
              </a:ext>
            </a:extLst>
          </p:cNvPr>
          <p:cNvSpPr txBox="1"/>
          <p:nvPr/>
        </p:nvSpPr>
        <p:spPr>
          <a:xfrm>
            <a:off x="5916009" y="1567489"/>
            <a:ext cx="505823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a:t>
            </a:r>
            <a:r>
              <a:rPr lang="en-US" i="1" dirty="0"/>
              <a:t>Students can share comments on the text itself</a:t>
            </a:r>
          </a:p>
        </p:txBody>
      </p:sp>
      <p:sp>
        <p:nvSpPr>
          <p:cNvPr id="40" name="TextBox 39">
            <a:extLst>
              <a:ext uri="{FF2B5EF4-FFF2-40B4-BE49-F238E27FC236}">
                <a16:creationId xmlns:a16="http://schemas.microsoft.com/office/drawing/2014/main" id="{E8D8503A-6F3C-CE41-5094-492CA0B677B3}"/>
              </a:ext>
            </a:extLst>
          </p:cNvPr>
          <p:cNvSpPr txBox="1"/>
          <p:nvPr/>
        </p:nvSpPr>
        <p:spPr>
          <a:xfrm>
            <a:off x="5916009" y="1849067"/>
            <a:ext cx="505823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a:t>
            </a:r>
            <a:r>
              <a:rPr lang="en-US" i="1" dirty="0"/>
              <a:t>All figures are available as </a:t>
            </a:r>
            <a:r>
              <a:rPr lang="en-US" i="1" dirty="0" err="1"/>
              <a:t>powerpoint</a:t>
            </a:r>
            <a:r>
              <a:rPr lang="en-US" i="1" dirty="0"/>
              <a:t> slides</a:t>
            </a:r>
          </a:p>
        </p:txBody>
      </p:sp>
      <p:sp>
        <p:nvSpPr>
          <p:cNvPr id="41" name="TextBox 40">
            <a:extLst>
              <a:ext uri="{FF2B5EF4-FFF2-40B4-BE49-F238E27FC236}">
                <a16:creationId xmlns:a16="http://schemas.microsoft.com/office/drawing/2014/main" id="{CC25928F-EC64-8763-65D5-536E9F7246AC}"/>
              </a:ext>
            </a:extLst>
          </p:cNvPr>
          <p:cNvSpPr txBox="1"/>
          <p:nvPr/>
        </p:nvSpPr>
        <p:spPr>
          <a:xfrm>
            <a:off x="6198307" y="2092749"/>
            <a:ext cx="557031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a:t>
            </a:r>
            <a:r>
              <a:rPr lang="en-US" i="1" dirty="0"/>
              <a:t>Analytical diagrams can be edited</a:t>
            </a:r>
          </a:p>
        </p:txBody>
      </p:sp>
      <p:sp>
        <p:nvSpPr>
          <p:cNvPr id="42" name="TextBox 41">
            <a:extLst>
              <a:ext uri="{FF2B5EF4-FFF2-40B4-BE49-F238E27FC236}">
                <a16:creationId xmlns:a16="http://schemas.microsoft.com/office/drawing/2014/main" id="{1E15C2EB-FCA8-A130-1632-7FDA274A9850}"/>
              </a:ext>
            </a:extLst>
          </p:cNvPr>
          <p:cNvSpPr txBox="1"/>
          <p:nvPr/>
        </p:nvSpPr>
        <p:spPr>
          <a:xfrm>
            <a:off x="6183893" y="2316779"/>
            <a:ext cx="557031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a:t>
            </a:r>
            <a:r>
              <a:rPr lang="en-US" i="1" dirty="0"/>
              <a:t>Data visualizations can be updated</a:t>
            </a:r>
          </a:p>
        </p:txBody>
      </p:sp>
      <p:sp>
        <p:nvSpPr>
          <p:cNvPr id="43" name="TextBox 42">
            <a:extLst>
              <a:ext uri="{FF2B5EF4-FFF2-40B4-BE49-F238E27FC236}">
                <a16:creationId xmlns:a16="http://schemas.microsoft.com/office/drawing/2014/main" id="{9F938A17-6F95-9C5C-15EC-CE6331DA7DCD}"/>
              </a:ext>
            </a:extLst>
          </p:cNvPr>
          <p:cNvSpPr txBox="1"/>
          <p:nvPr/>
        </p:nvSpPr>
        <p:spPr>
          <a:xfrm>
            <a:off x="5916008" y="997364"/>
            <a:ext cx="5058231" cy="369332"/>
          </a:xfrm>
          <a:prstGeom prst="rect">
            <a:avLst/>
          </a:prstGeom>
          <a:noFill/>
        </p:spPr>
        <p:txBody>
          <a:bodyPr wrap="square" rtlCol="0">
            <a:spAutoFit/>
          </a:bodyPr>
          <a:lstStyle/>
          <a:p>
            <a:r>
              <a:rPr lang="en-US" b="1" i="1" dirty="0"/>
              <a:t>Features of the online version</a:t>
            </a:r>
          </a:p>
        </p:txBody>
      </p:sp>
      <p:sp>
        <p:nvSpPr>
          <p:cNvPr id="45" name="TextBox 44">
            <a:extLst>
              <a:ext uri="{FF2B5EF4-FFF2-40B4-BE49-F238E27FC236}">
                <a16:creationId xmlns:a16="http://schemas.microsoft.com/office/drawing/2014/main" id="{1D3EEA66-B194-8094-39BA-7FBCF4BAD854}"/>
              </a:ext>
            </a:extLst>
          </p:cNvPr>
          <p:cNvSpPr txBox="1"/>
          <p:nvPr/>
        </p:nvSpPr>
        <p:spPr>
          <a:xfrm>
            <a:off x="6096000" y="3244671"/>
            <a:ext cx="6096000" cy="369332"/>
          </a:xfrm>
          <a:prstGeom prst="rect">
            <a:avLst/>
          </a:prstGeom>
          <a:noFill/>
        </p:spPr>
        <p:txBody>
          <a:bodyPr wrap="square" rtlCol="0">
            <a:spAutoFit/>
          </a:bodyPr>
          <a:lstStyle/>
          <a:p>
            <a:r>
              <a:rPr lang="en-US" b="1" i="1" dirty="0">
                <a:solidFill>
                  <a:schemeClr val="accent1"/>
                </a:solidFill>
              </a:rPr>
              <a:t>Class materials developed for and with Tufts students</a:t>
            </a:r>
          </a:p>
        </p:txBody>
      </p:sp>
      <p:sp>
        <p:nvSpPr>
          <p:cNvPr id="2" name="Title 1">
            <a:extLst>
              <a:ext uri="{FF2B5EF4-FFF2-40B4-BE49-F238E27FC236}">
                <a16:creationId xmlns:a16="http://schemas.microsoft.com/office/drawing/2014/main" id="{0B220FD7-0B45-7E97-6FCD-6E823B0BACC2}"/>
              </a:ext>
            </a:extLst>
          </p:cNvPr>
          <p:cNvSpPr txBox="1">
            <a:spLocks/>
          </p:cNvSpPr>
          <p:nvPr/>
        </p:nvSpPr>
        <p:spPr>
          <a:xfrm>
            <a:off x="0" y="153908"/>
            <a:ext cx="12192000" cy="6747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C82B0"/>
                </a:solidFill>
              </a:rPr>
              <a:t>The book is open access, for use on any device (or in print)</a:t>
            </a:r>
            <a:endParaRPr lang="en-GB" sz="3600" b="1" dirty="0">
              <a:solidFill>
                <a:srgbClr val="1C82B0"/>
              </a:solidFill>
            </a:endParaRPr>
          </a:p>
        </p:txBody>
      </p:sp>
    </p:spTree>
    <p:extLst>
      <p:ext uri="{BB962C8B-B14F-4D97-AF65-F5344CB8AC3E}">
        <p14:creationId xmlns:p14="http://schemas.microsoft.com/office/powerpoint/2010/main" val="11304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subTnLst>
                                    <p:animClr clrSpc="rgb" dir="cw">
                                      <p:cBhvr override="childStyle">
                                        <p:cTn dur="1" fill="hold" display="0" masterRel="nextClick" afterEffect="1"/>
                                        <p:tgtEl>
                                          <p:spTgt spid="43"/>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subTnLst>
                                    <p:animClr clrSpc="rgb" dir="cw">
                                      <p:cBhvr override="childStyle">
                                        <p:cTn dur="1" fill="hold" display="0" masterRel="nextClick" afterEffect="1"/>
                                        <p:tgtEl>
                                          <p:spTgt spid="41"/>
                                        </p:tgtEl>
                                        <p:attrNameLst>
                                          <p:attrName>ppt_c</p:attrName>
                                        </p:attrNameLst>
                                      </p:cBhvr>
                                      <p:to>
                                        <a:srgbClr val="C0C0C0"/>
                                      </p:to>
                                    </p:animClr>
                                  </p:sub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subTnLst>
                                    <p:animClr clrSpc="rgb" dir="cw">
                                      <p:cBhvr override="childStyle">
                                        <p:cTn dur="1" fill="hold" display="0" masterRel="nextClick" afterEffect="1"/>
                                        <p:tgtEl>
                                          <p:spTgt spid="38"/>
                                        </p:tgtEl>
                                        <p:attrNameLst>
                                          <p:attrName>ppt_c</p:attrName>
                                        </p:attrNameLst>
                                      </p:cBhvr>
                                      <p:to>
                                        <a:srgbClr val="C0C0C0"/>
                                      </p:to>
                                    </p:animClr>
                                  </p:sub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subTnLst>
                                    <p:animClr clrSpc="rgb" dir="cw">
                                      <p:cBhvr override="childStyle">
                                        <p:cTn dur="1" fill="hold" display="0" masterRel="nextClick" afterEffect="1"/>
                                        <p:tgtEl>
                                          <p:spTgt spid="39"/>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subTnLst>
                                    <p:animClr clrSpc="rgb" dir="cw">
                                      <p:cBhvr override="childStyle">
                                        <p:cTn dur="1" fill="hold" display="0" masterRel="nextClick" afterEffect="1"/>
                                        <p:tgtEl>
                                          <p:spTgt spid="40"/>
                                        </p:tgtEl>
                                        <p:attrNameLst>
                                          <p:attrName>ppt_c</p:attrName>
                                        </p:attrNameLst>
                                      </p:cBhvr>
                                      <p:to>
                                        <a:srgbClr val="C0C0C0"/>
                                      </p:to>
                                    </p:animClr>
                                  </p:sub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subTnLst>
                                    <p:animClr clrSpc="rgb" dir="cw">
                                      <p:cBhvr override="childStyle">
                                        <p:cTn dur="1" fill="hold" display="0" masterRel="nextClick" afterEffect="1"/>
                                        <p:tgtEl>
                                          <p:spTgt spid="42"/>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7" grpId="0"/>
      <p:bldP spid="38" grpId="0"/>
      <p:bldP spid="39" grpId="0"/>
      <p:bldP spid="40" grpId="0"/>
      <p:bldP spid="41" grpId="0"/>
      <p:bldP spid="42" grpId="0"/>
      <p:bldP spid="43"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1e164a-f4b4-459d-8459-b97048801c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13" ma:contentTypeDescription="Create a new document." ma:contentTypeScope="" ma:versionID="0bb38fb26ed07db19e2b0fe1cd191e25">
  <xsd:schema xmlns:xsd="http://www.w3.org/2001/XMLSchema" xmlns:xs="http://www.w3.org/2001/XMLSchema" xmlns:p="http://schemas.microsoft.com/office/2006/metadata/properties" xmlns:ns3="5c1e164a-f4b4-459d-8459-b97048801ca0" xmlns:ns4="d0c7a764-bef2-4cbe-8723-ab0572142022" targetNamespace="http://schemas.microsoft.com/office/2006/metadata/properties" ma:root="true" ma:fieldsID="5d928ad9b3e4c682750824ac2163a28c" ns3:_="" ns4:_="">
    <xsd:import namespace="5c1e164a-f4b4-459d-8459-b97048801ca0"/>
    <xsd:import namespace="d0c7a764-bef2-4cbe-8723-ab057214202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7a764-bef2-4cbe-8723-ab05721420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3C50F0-9065-4B84-ADDD-28B1AE8A51E6}">
  <ds:schemaRefs>
    <ds:schemaRef ds:uri="http://purl.org/dc/terms/"/>
    <ds:schemaRef ds:uri="5c1e164a-f4b4-459d-8459-b97048801ca0"/>
    <ds:schemaRef ds:uri="http://purl.org/dc/dcmitype/"/>
    <ds:schemaRef ds:uri="http://schemas.microsoft.com/office/infopath/2007/PartnerControl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d0c7a764-bef2-4cbe-8723-ab0572142022"/>
  </ds:schemaRefs>
</ds:datastoreItem>
</file>

<file path=customXml/itemProps2.xml><?xml version="1.0" encoding="utf-8"?>
<ds:datastoreItem xmlns:ds="http://schemas.openxmlformats.org/officeDocument/2006/customXml" ds:itemID="{3E39B234-B0B9-4A44-93BF-53547D936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d0c7a764-bef2-4cbe-8723-ab0572142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879D06-1200-49F5-A51E-AF4570C3D9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18632</TotalTime>
  <Words>943</Words>
  <Application>Microsoft Office PowerPoint</Application>
  <PresentationFormat>Widescreen</PresentationFormat>
  <Paragraphs>81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Garamond</vt:lpstr>
      <vt:lpstr>Times New Roman</vt:lpstr>
      <vt:lpstr>Office Theme</vt:lpstr>
      <vt:lpstr>  The new economics of food: agriculture, nutrition, and health</vt:lpstr>
      <vt:lpstr>What is the new economics of food?</vt:lpstr>
      <vt:lpstr>What is the new Food Economics?</vt:lpstr>
      <vt:lpstr>Figure 5.1 Scale economies in agrifood systems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Finaret</dc:creator>
  <cp:lastModifiedBy>Masters, William A.</cp:lastModifiedBy>
  <cp:revision>503</cp:revision>
  <dcterms:created xsi:type="dcterms:W3CDTF">2024-05-31T13:49:11Z</dcterms:created>
  <dcterms:modified xsi:type="dcterms:W3CDTF">2025-05-01T22:57:25Z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