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25"/>
  </p:notesMasterIdLst>
  <p:sldIdLst>
    <p:sldId id="2334" r:id="rId5"/>
    <p:sldId id="2291" r:id="rId6"/>
    <p:sldId id="2308" r:id="rId7"/>
    <p:sldId id="2289" r:id="rId8"/>
    <p:sldId id="2483" r:id="rId9"/>
    <p:sldId id="2521" r:id="rId10"/>
    <p:sldId id="2526" r:id="rId11"/>
    <p:sldId id="785" r:id="rId12"/>
    <p:sldId id="2367" r:id="rId13"/>
    <p:sldId id="2525" r:id="rId14"/>
    <p:sldId id="2303" r:id="rId15"/>
    <p:sldId id="2370" r:id="rId16"/>
    <p:sldId id="695" r:id="rId17"/>
    <p:sldId id="2292" r:id="rId18"/>
    <p:sldId id="2524" r:id="rId19"/>
    <p:sldId id="2306" r:id="rId20"/>
    <p:sldId id="2300" r:id="rId21"/>
    <p:sldId id="2304" r:id="rId22"/>
    <p:sldId id="2522" r:id="rId23"/>
    <p:sldId id="230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95E"/>
    <a:srgbClr val="3083A7"/>
    <a:srgbClr val="CA6D55"/>
    <a:srgbClr val="896AB2"/>
    <a:srgbClr val="6A4C93"/>
    <a:srgbClr val="FFFFFF"/>
    <a:srgbClr val="0B0324"/>
    <a:srgbClr val="FF9300"/>
    <a:srgbClr val="07205F"/>
    <a:srgbClr val="198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1377"/>
  </p:normalViewPr>
  <p:slideViewPr>
    <p:cSldViewPr snapToGrid="0">
      <p:cViewPr varScale="1">
        <p:scale>
          <a:sx n="100" d="100"/>
          <a:sy n="100" d="100"/>
        </p:scale>
        <p:origin x="102"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F9255E-1A2D-2045-B70E-5035DF966416}" type="datetimeFigureOut">
              <a:rPr lang="en-US" smtClean="0"/>
              <a:t>5/7/2025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1AD26-9091-834D-916D-F5A78DDB9C85}" type="slidenum">
              <a:rPr lang="en-US" smtClean="0"/>
              <a:t>‹#›</a:t>
            </a:fld>
            <a:endParaRPr lang="en-US" dirty="0"/>
          </a:p>
        </p:txBody>
      </p:sp>
    </p:spTree>
    <p:extLst>
      <p:ext uri="{BB962C8B-B14F-4D97-AF65-F5344CB8AC3E}">
        <p14:creationId xmlns:p14="http://schemas.microsoft.com/office/powerpoint/2010/main" val="1606288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E24187-26A4-4F81-A54E-9457AAC1D76D}" type="slidenum">
              <a:rPr lang="en-US" smtClean="0"/>
              <a:t>0</a:t>
            </a:fld>
            <a:endParaRPr lang="en-US"/>
          </a:p>
        </p:txBody>
      </p:sp>
    </p:spTree>
    <p:extLst>
      <p:ext uri="{BB962C8B-B14F-4D97-AF65-F5344CB8AC3E}">
        <p14:creationId xmlns:p14="http://schemas.microsoft.com/office/powerpoint/2010/main" val="2463976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18</a:t>
            </a:fld>
            <a:endParaRPr lang="en-US"/>
          </a:p>
        </p:txBody>
      </p:sp>
    </p:spTree>
    <p:extLst>
      <p:ext uri="{BB962C8B-B14F-4D97-AF65-F5344CB8AC3E}">
        <p14:creationId xmlns:p14="http://schemas.microsoft.com/office/powerpoint/2010/main" val="1488631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t>One key finding is that </a:t>
            </a:r>
            <a:r>
              <a:rPr lang="en-US" err="1"/>
              <a:t>CoHD</a:t>
            </a:r>
            <a:r>
              <a:rPr lang="en-US"/>
              <a:t> doesn’t vary systematically with national income...</a:t>
            </a:r>
          </a:p>
          <a:p>
            <a:pPr marL="171450" indent="-171450">
              <a:buFont typeface="Calibri"/>
              <a:buChar char="-"/>
            </a:pPr>
            <a:r>
              <a:rPr lang="en-US"/>
              <a:t>Actual food spending and number/proportion of people who can afford a healthy diet varies widely between countries</a:t>
            </a:r>
          </a:p>
          <a:p>
            <a:pPr marL="171450" indent="-171450">
              <a:buFont typeface="Calibri"/>
              <a:buChar char="-"/>
            </a:pPr>
            <a:endParaRPr lang="en-US"/>
          </a:p>
        </p:txBody>
      </p:sp>
      <p:sp>
        <p:nvSpPr>
          <p:cNvPr id="4" name="Slide Number Placeholder 3"/>
          <p:cNvSpPr>
            <a:spLocks noGrp="1"/>
          </p:cNvSpPr>
          <p:nvPr>
            <p:ph type="sldNum" sz="quarter" idx="5"/>
          </p:nvPr>
        </p:nvSpPr>
        <p:spPr/>
        <p:txBody>
          <a:bodyPr/>
          <a:lstStyle/>
          <a:p>
            <a:fld id="{6DBFDBD6-3799-144E-8225-24A91623FF43}" type="slidenum">
              <a:rPr lang="en-US" smtClean="0"/>
              <a:t>4</a:t>
            </a:fld>
            <a:endParaRPr lang="en-US"/>
          </a:p>
        </p:txBody>
      </p:sp>
    </p:spTree>
    <p:extLst>
      <p:ext uri="{BB962C8B-B14F-4D97-AF65-F5344CB8AC3E}">
        <p14:creationId xmlns:p14="http://schemas.microsoft.com/office/powerpoint/2010/main" val="347427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Key messages from SOFI 2024 updates:</a:t>
            </a:r>
          </a:p>
          <a:p>
            <a:pPr marL="171450" lvl="0" indent="-171450">
              <a:buFont typeface="Arial" panose="020B0604020202020204" pitchFamily="34" charset="0"/>
              <a:buChar char="•"/>
            </a:pPr>
            <a:r>
              <a:rPr lang="en-US" b="0" i="0" dirty="0">
                <a:solidFill>
                  <a:srgbClr val="000000"/>
                </a:solidFill>
                <a:effectLst/>
                <a:latin typeface="trade-gothic-next"/>
              </a:rPr>
              <a:t>Affordability improved, with # of people who cannot afford now below pre-pandemic levels, in Asia and in Northern America and Europe</a:t>
            </a:r>
          </a:p>
          <a:p>
            <a:pPr marL="171450" lvl="0" indent="-171450">
              <a:buFont typeface="Arial" panose="020B0604020202020204" pitchFamily="34" charset="0"/>
              <a:buChar char="•"/>
            </a:pPr>
            <a:r>
              <a:rPr lang="en-US" b="0" i="0" dirty="0">
                <a:solidFill>
                  <a:srgbClr val="000000"/>
                </a:solidFill>
                <a:effectLst/>
                <a:latin typeface="trade-gothic-next"/>
              </a:rPr>
              <a:t>Affordability decreased substantially in Africa, where the number of people who can’t afford a healthy diet rose to ~925 million in 2022, up by ~25 million from 2021</a:t>
            </a:r>
          </a:p>
          <a:p>
            <a:pPr marL="171450" lvl="0" indent="-171450">
              <a:buFont typeface="Arial" panose="020B0604020202020204" pitchFamily="34" charset="0"/>
              <a:buChar char="•"/>
            </a:pPr>
            <a:r>
              <a:rPr lang="en-US" b="0" i="0" dirty="0">
                <a:solidFill>
                  <a:srgbClr val="F27100"/>
                </a:solidFill>
                <a:effectLst/>
                <a:latin typeface="trade-gothic-next"/>
              </a:rPr>
              <a:t>U</a:t>
            </a:r>
            <a:r>
              <a:rPr lang="en-US" b="0" i="0" dirty="0">
                <a:solidFill>
                  <a:srgbClr val="000000"/>
                </a:solidFill>
                <a:effectLst/>
                <a:latin typeface="trade-gothic-next"/>
              </a:rPr>
              <a:t>nequal recovery from pandemic and other financial crises also occurred across country income groups – low income countries at worst rates since monitoring began in 2017 </a:t>
            </a:r>
          </a:p>
          <a:p>
            <a:pPr marL="628650" lvl="1" indent="-171450">
              <a:buFont typeface="Arial" panose="020B0604020202020204" pitchFamily="34" charset="0"/>
              <a:buChar char="•"/>
            </a:pPr>
            <a:r>
              <a:rPr lang="en-US" b="0" i="0" dirty="0">
                <a:solidFill>
                  <a:srgbClr val="000000"/>
                </a:solidFill>
                <a:effectLst/>
                <a:latin typeface="trade-gothic-next"/>
              </a:rPr>
              <a:t>~60% of people who can’t afford are in LMIC </a:t>
            </a:r>
          </a:p>
          <a:p>
            <a:pPr marL="171450" indent="-171450">
              <a:buFont typeface="Arial" panose="020B0604020202020204" pitchFamily="34" charset="0"/>
              <a:buChar char="•"/>
            </a:pPr>
            <a:endParaRPr lang="en-US" dirty="0"/>
          </a:p>
          <a:p>
            <a:endParaRPr lang="en-US" dirty="0"/>
          </a:p>
          <a:p>
            <a:endParaRPr lang="en-US" dirty="0"/>
          </a:p>
          <a:p>
            <a:r>
              <a:rPr lang="en-US" dirty="0"/>
              <a:t>--- </a:t>
            </a:r>
          </a:p>
          <a:p>
            <a:endParaRPr lang="en-US" dirty="0"/>
          </a:p>
          <a:p>
            <a:r>
              <a:rPr lang="en-US" dirty="0"/>
              <a:t>Updated from previous rounds of the SOFI, now using ICP 2021 prices and a new affordability method</a:t>
            </a:r>
          </a:p>
          <a:p>
            <a:pPr marL="171450" indent="-171450">
              <a:buFontTx/>
              <a:buChar char="-"/>
            </a:pPr>
            <a:r>
              <a:rPr lang="en-US" dirty="0"/>
              <a:t>Previous finding from SOFI 2022 (?) was that over 3 billion people (42% of population) could not afford a healthy diet in 2021</a:t>
            </a:r>
          </a:p>
          <a:p>
            <a:pPr marL="171450" indent="-171450">
              <a:buFontTx/>
              <a:buChar char="-"/>
            </a:pPr>
            <a:r>
              <a:rPr lang="en-US" dirty="0"/>
              <a:t>Now reporting on 2022 </a:t>
            </a:r>
          </a:p>
          <a:p>
            <a:r>
              <a:rPr lang="en-US" dirty="0"/>
              <a:t>New affordability method has different non-food costs depending on country income level   </a:t>
            </a:r>
          </a:p>
          <a:p>
            <a:endParaRPr lang="en-US" dirty="0"/>
          </a:p>
          <a:p>
            <a:r>
              <a:rPr lang="en-US" dirty="0"/>
              <a:t>------</a:t>
            </a:r>
          </a:p>
          <a:p>
            <a:r>
              <a:rPr lang="en-US" dirty="0"/>
              <a:t>This statistic was published by FAO et al., and you can find the information on FAOSTAT and our [FPN] DataHub hosted at the World Bank.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Cost and Affordability of a Healthy Diet is an indicator recently adopted by FAO as a global food security indicator to complement the Prevalence of Undernourishment and Food Insecurity Experience Scale. This indicator has revealed that approximately three billion people cannot afford a healthy diet, meaning a least-cost diet that satisfies dietary guidelines. The majority of those who cannot afford a healthy diet are living in sub-Saharan Africa and South Asia.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5</a:t>
            </a:fld>
            <a:endParaRPr lang="en-US"/>
          </a:p>
        </p:txBody>
      </p:sp>
    </p:spTree>
    <p:extLst>
      <p:ext uri="{BB962C8B-B14F-4D97-AF65-F5344CB8AC3E}">
        <p14:creationId xmlns:p14="http://schemas.microsoft.com/office/powerpoint/2010/main" val="2115402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9D111-135D-8242-49A2-5EFB3499A8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99FE59-6512-8BF5-7C67-5641AD18EA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DDED75-177E-D71B-C21F-EBCEF5D8A170}"/>
              </a:ext>
            </a:extLst>
          </p:cNvPr>
          <p:cNvSpPr>
            <a:spLocks noGrp="1"/>
          </p:cNvSpPr>
          <p:nvPr>
            <p:ph type="body" idx="1"/>
          </p:nvPr>
        </p:nvSpPr>
        <p:spPr/>
        <p:txBody>
          <a:bodyPr/>
          <a:lstStyle/>
          <a:p>
            <a:pPr marL="0" indent="0">
              <a:buFont typeface="Arial" panose="020B0604020202020204" pitchFamily="34" charset="0"/>
              <a:buNone/>
            </a:pPr>
            <a:r>
              <a:rPr lang="en-US" b="1" dirty="0"/>
              <a:t>Key messages from SOFI 2024 updates:</a:t>
            </a:r>
          </a:p>
          <a:p>
            <a:pPr marL="171450" lvl="0" indent="-171450">
              <a:buFont typeface="Arial" panose="020B0604020202020204" pitchFamily="34" charset="0"/>
              <a:buChar char="•"/>
            </a:pPr>
            <a:r>
              <a:rPr lang="en-US" b="0" i="0" dirty="0">
                <a:solidFill>
                  <a:srgbClr val="000000"/>
                </a:solidFill>
                <a:effectLst/>
                <a:latin typeface="trade-gothic-next"/>
              </a:rPr>
              <a:t>Affordability improved, with # of people who cannot afford now below pre-pandemic levels, in Asia and in Northern America and Europe</a:t>
            </a:r>
          </a:p>
          <a:p>
            <a:pPr marL="171450" lvl="0" indent="-171450">
              <a:buFont typeface="Arial" panose="020B0604020202020204" pitchFamily="34" charset="0"/>
              <a:buChar char="•"/>
            </a:pPr>
            <a:r>
              <a:rPr lang="en-US" b="0" i="0" dirty="0">
                <a:solidFill>
                  <a:srgbClr val="000000"/>
                </a:solidFill>
                <a:effectLst/>
                <a:latin typeface="trade-gothic-next"/>
              </a:rPr>
              <a:t>Affordability decreased substantially in Africa, where the number of people who can’t afford a healthy diet rose to ~925 million in 2022, up by ~25 million from 2021</a:t>
            </a:r>
          </a:p>
          <a:p>
            <a:pPr marL="171450" lvl="0" indent="-171450">
              <a:buFont typeface="Arial" panose="020B0604020202020204" pitchFamily="34" charset="0"/>
              <a:buChar char="•"/>
            </a:pPr>
            <a:r>
              <a:rPr lang="en-US" b="0" i="0" dirty="0">
                <a:solidFill>
                  <a:srgbClr val="F27100"/>
                </a:solidFill>
                <a:effectLst/>
                <a:latin typeface="trade-gothic-next"/>
              </a:rPr>
              <a:t>U</a:t>
            </a:r>
            <a:r>
              <a:rPr lang="en-US" b="0" i="0" dirty="0">
                <a:solidFill>
                  <a:srgbClr val="000000"/>
                </a:solidFill>
                <a:effectLst/>
                <a:latin typeface="trade-gothic-next"/>
              </a:rPr>
              <a:t>nequal recovery from pandemic and other financial crises also occurred across country income groups – low income countries at worst rates since monitoring began in 2017 </a:t>
            </a:r>
          </a:p>
          <a:p>
            <a:pPr marL="628650" lvl="1" indent="-171450">
              <a:buFont typeface="Arial" panose="020B0604020202020204" pitchFamily="34" charset="0"/>
              <a:buChar char="•"/>
            </a:pPr>
            <a:r>
              <a:rPr lang="en-US" b="0" i="0" dirty="0">
                <a:solidFill>
                  <a:srgbClr val="000000"/>
                </a:solidFill>
                <a:effectLst/>
                <a:latin typeface="trade-gothic-next"/>
              </a:rPr>
              <a:t>~60% of people who can’t afford are in LMIC </a:t>
            </a:r>
          </a:p>
          <a:p>
            <a:pPr marL="171450" indent="-171450">
              <a:buFont typeface="Arial" panose="020B0604020202020204" pitchFamily="34" charset="0"/>
              <a:buChar char="•"/>
            </a:pPr>
            <a:endParaRPr lang="en-US" dirty="0"/>
          </a:p>
          <a:p>
            <a:endParaRPr lang="en-US" dirty="0"/>
          </a:p>
          <a:p>
            <a:endParaRPr lang="en-US" dirty="0"/>
          </a:p>
          <a:p>
            <a:r>
              <a:rPr lang="en-US" dirty="0"/>
              <a:t>--- </a:t>
            </a:r>
          </a:p>
          <a:p>
            <a:endParaRPr lang="en-US" dirty="0"/>
          </a:p>
          <a:p>
            <a:r>
              <a:rPr lang="en-US" dirty="0"/>
              <a:t>Updated from previous rounds of the SOFI, now using ICP 2021 prices and a new affordability method</a:t>
            </a:r>
          </a:p>
          <a:p>
            <a:pPr marL="171450" indent="-171450">
              <a:buFontTx/>
              <a:buChar char="-"/>
            </a:pPr>
            <a:r>
              <a:rPr lang="en-US" dirty="0"/>
              <a:t>Previous finding from SOFI 2022 (?) was that over 3 billion people (42% of population) could not afford a healthy diet in 2021</a:t>
            </a:r>
          </a:p>
          <a:p>
            <a:pPr marL="171450" indent="-171450">
              <a:buFontTx/>
              <a:buChar char="-"/>
            </a:pPr>
            <a:r>
              <a:rPr lang="en-US" dirty="0"/>
              <a:t>Now reporting on 2022 </a:t>
            </a:r>
          </a:p>
          <a:p>
            <a:r>
              <a:rPr lang="en-US" dirty="0"/>
              <a:t>New affordability method has different non-food costs depending on country income level   </a:t>
            </a:r>
          </a:p>
          <a:p>
            <a:endParaRPr lang="en-US" dirty="0"/>
          </a:p>
          <a:p>
            <a:r>
              <a:rPr lang="en-US" dirty="0"/>
              <a:t>------</a:t>
            </a:r>
          </a:p>
          <a:p>
            <a:r>
              <a:rPr lang="en-US" dirty="0"/>
              <a:t>This statistic was published by FAO et al., and you can find the information on FAOSTAT and our [FPN] DataHub hosted at the World Bank.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Cost and Affordability of a Healthy Diet is an indicator recently adopted by FAO as a global food security indicator to complement the Prevalence of Undernourishment and Food Insecurity Experience Scale. This indicator has revealed that approximately three billion people cannot afford a healthy diet, meaning a least-cost diet that satisfies dietary guidelines. The majority of those who cannot afford a healthy diet are living in sub-Saharan Africa and South Asia.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98FD7D2-F918-FDB3-F881-E2B950F7CB29}"/>
              </a:ext>
            </a:extLst>
          </p:cNvPr>
          <p:cNvSpPr>
            <a:spLocks noGrp="1"/>
          </p:cNvSpPr>
          <p:nvPr>
            <p:ph type="sldNum" sz="quarter" idx="5"/>
          </p:nvPr>
        </p:nvSpPr>
        <p:spPr/>
        <p:txBody>
          <a:bodyPr/>
          <a:lstStyle/>
          <a:p>
            <a:fld id="{DF811066-0135-4CAA-8AD4-89A97190AC00}" type="slidenum">
              <a:rPr lang="en-US" smtClean="0"/>
              <a:t>6</a:t>
            </a:fld>
            <a:endParaRPr lang="en-US"/>
          </a:p>
        </p:txBody>
      </p:sp>
    </p:spTree>
    <p:extLst>
      <p:ext uri="{BB962C8B-B14F-4D97-AF65-F5344CB8AC3E}">
        <p14:creationId xmlns:p14="http://schemas.microsoft.com/office/powerpoint/2010/main" val="4245301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1AD26-9091-834D-916D-F5A78DDB9C85}" type="slidenum">
              <a:rPr lang="en-US" smtClean="0"/>
              <a:t>7</a:t>
            </a:fld>
            <a:endParaRPr lang="en-US" dirty="0"/>
          </a:p>
        </p:txBody>
      </p:sp>
    </p:spTree>
    <p:extLst>
      <p:ext uri="{BB962C8B-B14F-4D97-AF65-F5344CB8AC3E}">
        <p14:creationId xmlns:p14="http://schemas.microsoft.com/office/powerpoint/2010/main" val="2053218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Items selected reflect local availability and price, delivering the same balance across food groups in all settings.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  All items shown are widely consumed in each country, but in very different quantities from these benchmark diets; </a:t>
            </a:r>
            <a:br>
              <a:rPr lang="en-US" altLang="en-US" sz="1200" i="1" dirty="0">
                <a:solidFill>
                  <a:schemeClr val="accent1">
                    <a:lumMod val="50000"/>
                  </a:schemeClr>
                </a:solidFill>
              </a:rPr>
            </a:br>
            <a:r>
              <a:rPr lang="en-US" altLang="en-US" sz="1200" i="1" dirty="0">
                <a:solidFill>
                  <a:schemeClr val="accent1">
                    <a:lumMod val="50000"/>
                  </a:schemeClr>
                </a:solidFill>
              </a:rPr>
              <a:t>in these countries actual diets are mostly starchy staples which results in undernutrition.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  Benchmark costs shown here are for based on national average item availability and price reported for 2017, converted to US dollars at purchasing-power parity exchange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i="1" dirty="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i="1" dirty="0">
              <a:solidFill>
                <a:schemeClr val="accent1">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79E24187-26A4-4F81-A54E-9457AAC1D76D}" type="slidenum">
              <a:rPr lang="en-US" smtClean="0"/>
              <a:t>10</a:t>
            </a:fld>
            <a:endParaRPr lang="en-US"/>
          </a:p>
        </p:txBody>
      </p:sp>
    </p:spTree>
    <p:extLst>
      <p:ext uri="{BB962C8B-B14F-4D97-AF65-F5344CB8AC3E}">
        <p14:creationId xmlns:p14="http://schemas.microsoft.com/office/powerpoint/2010/main" val="1296563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The HDB target is designed for global monitoring, based on commonalities among national dietary guidelines.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Resulting diets are close but may not exactly meet all DRI requirements for nutrients, or the U.S. DGAs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Additional costs to meet DRIs or DGAs would be small, but actual spending in Italy or </a:t>
            </a:r>
            <a:br>
              <a:rPr lang="en-US" altLang="en-US" sz="1200" i="1" dirty="0">
                <a:solidFill>
                  <a:schemeClr val="accent1">
                    <a:lumMod val="50000"/>
                  </a:schemeClr>
                </a:solidFill>
              </a:rPr>
            </a:br>
            <a:r>
              <a:rPr lang="en-US" altLang="en-US" sz="1200" i="1" dirty="0">
                <a:solidFill>
                  <a:schemeClr val="accent1">
                    <a:lumMod val="50000"/>
                  </a:schemeClr>
                </a:solidFill>
              </a:rPr>
              <a:t>the U.S. is much greater due to other attributes of foods being purchased</a:t>
            </a:r>
          </a:p>
          <a:p>
            <a:endParaRPr lang="en-US" dirty="0"/>
          </a:p>
        </p:txBody>
      </p:sp>
      <p:sp>
        <p:nvSpPr>
          <p:cNvPr id="4" name="Slide Number Placeholder 3"/>
          <p:cNvSpPr>
            <a:spLocks noGrp="1"/>
          </p:cNvSpPr>
          <p:nvPr>
            <p:ph type="sldNum" sz="quarter" idx="5"/>
          </p:nvPr>
        </p:nvSpPr>
        <p:spPr/>
        <p:txBody>
          <a:bodyPr/>
          <a:lstStyle/>
          <a:p>
            <a:fld id="{79E24187-26A4-4F81-A54E-9457AAC1D76D}" type="slidenum">
              <a:rPr lang="en-US" smtClean="0"/>
              <a:t>11</a:t>
            </a:fld>
            <a:endParaRPr lang="en-US"/>
          </a:p>
        </p:txBody>
      </p:sp>
    </p:spTree>
    <p:extLst>
      <p:ext uri="{BB962C8B-B14F-4D97-AF65-F5344CB8AC3E}">
        <p14:creationId xmlns:p14="http://schemas.microsoft.com/office/powerpoint/2010/main" val="361772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B05668-0996-46C7-A9AB-813782AEC72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09565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76BD86E-1235-42EA-B7DE-EE97AB3C343E}"/>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D1F10ACA-1147-4E89-99F6-4AC100F913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5300" name="Slide Number Placeholder 3">
            <a:extLst>
              <a:ext uri="{FF2B5EF4-FFF2-40B4-BE49-F238E27FC236}">
                <a16:creationId xmlns:a16="http://schemas.microsoft.com/office/drawing/2014/main" id="{8990B86F-69FD-4DF2-8688-AFBC7A9F2C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5184D3-949D-4416-B79A-CABD382CFBC3}" type="slidenum">
              <a:rPr lang="en-US" altLang="en-US"/>
              <a:pPr/>
              <a:t>13</a:t>
            </a:fld>
            <a:endParaRPr lang="en-US" altLang="en-US"/>
          </a:p>
        </p:txBody>
      </p:sp>
    </p:spTree>
    <p:extLst>
      <p:ext uri="{BB962C8B-B14F-4D97-AF65-F5344CB8AC3E}">
        <p14:creationId xmlns:p14="http://schemas.microsoft.com/office/powerpoint/2010/main" val="396645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3702-2A9B-6FB8-7720-08206AFD23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0BCF5B-16F6-04EB-5DD8-D37C48CB79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9090E9-D1D0-033D-C799-67F7182E885F}"/>
              </a:ext>
            </a:extLst>
          </p:cNvPr>
          <p:cNvSpPr>
            <a:spLocks noGrp="1"/>
          </p:cNvSpPr>
          <p:nvPr>
            <p:ph type="dt" sz="half" idx="10"/>
          </p:nvPr>
        </p:nvSpPr>
        <p:spPr/>
        <p:txBody>
          <a:bodyPr/>
          <a:lstStyle/>
          <a:p>
            <a:fld id="{3CA348D7-AB81-CF49-9302-D26EEF09452D}" type="datetime1">
              <a:rPr lang="en-US" smtClean="0"/>
              <a:t>5/7/2025</a:t>
            </a:fld>
            <a:endParaRPr lang="en-US" dirty="0"/>
          </a:p>
        </p:txBody>
      </p:sp>
      <p:sp>
        <p:nvSpPr>
          <p:cNvPr id="5" name="Footer Placeholder 4">
            <a:extLst>
              <a:ext uri="{FF2B5EF4-FFF2-40B4-BE49-F238E27FC236}">
                <a16:creationId xmlns:a16="http://schemas.microsoft.com/office/drawing/2014/main" id="{01970A64-1034-6EC4-2DC3-B165AFDA77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7408CA-BB6C-DEBB-7C8E-E5C1128FDA7D}"/>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1000410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822F-A7EE-F7EB-BF1F-9F3FD6904D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244D48-34A2-EA93-79E6-6ECBC7161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4B264-A73C-614A-7BB8-613D5DC051FD}"/>
              </a:ext>
            </a:extLst>
          </p:cNvPr>
          <p:cNvSpPr>
            <a:spLocks noGrp="1"/>
          </p:cNvSpPr>
          <p:nvPr>
            <p:ph type="dt" sz="half" idx="10"/>
          </p:nvPr>
        </p:nvSpPr>
        <p:spPr/>
        <p:txBody>
          <a:bodyPr/>
          <a:lstStyle/>
          <a:p>
            <a:fld id="{ECDE44FB-B582-C845-8CAD-BE239FB4E65E}" type="datetime1">
              <a:rPr lang="en-US" smtClean="0"/>
              <a:t>5/7/2025</a:t>
            </a:fld>
            <a:endParaRPr lang="en-US" dirty="0"/>
          </a:p>
        </p:txBody>
      </p:sp>
      <p:sp>
        <p:nvSpPr>
          <p:cNvPr id="5" name="Footer Placeholder 4">
            <a:extLst>
              <a:ext uri="{FF2B5EF4-FFF2-40B4-BE49-F238E27FC236}">
                <a16:creationId xmlns:a16="http://schemas.microsoft.com/office/drawing/2014/main" id="{78EDEE68-699A-97DC-F6C8-3463CEC5B6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6C424B-F3FB-B6ED-5903-F1F1B38D327E}"/>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180692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4B467D-3DF1-24D3-C5B6-F02802E1A0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E54A1F-00F1-07AC-2510-7494F4B2AC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1A8D7-24EA-69EE-ACE9-19444C167868}"/>
              </a:ext>
            </a:extLst>
          </p:cNvPr>
          <p:cNvSpPr>
            <a:spLocks noGrp="1"/>
          </p:cNvSpPr>
          <p:nvPr>
            <p:ph type="dt" sz="half" idx="10"/>
          </p:nvPr>
        </p:nvSpPr>
        <p:spPr/>
        <p:txBody>
          <a:bodyPr/>
          <a:lstStyle/>
          <a:p>
            <a:fld id="{0A3D5AAF-30D5-204B-B0C1-EB0ECD4C022B}" type="datetime1">
              <a:rPr lang="en-US" smtClean="0"/>
              <a:t>5/7/2025</a:t>
            </a:fld>
            <a:endParaRPr lang="en-US" dirty="0"/>
          </a:p>
        </p:txBody>
      </p:sp>
      <p:sp>
        <p:nvSpPr>
          <p:cNvPr id="5" name="Footer Placeholder 4">
            <a:extLst>
              <a:ext uri="{FF2B5EF4-FFF2-40B4-BE49-F238E27FC236}">
                <a16:creationId xmlns:a16="http://schemas.microsoft.com/office/drawing/2014/main" id="{35D5F2F0-FD3A-FABD-B050-DC13D80078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633347-A71B-3F2B-8185-E2C6496C5EF5}"/>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2998739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007" y="942143"/>
            <a:ext cx="9547760" cy="981652"/>
          </a:xfrm>
          <a:prstGeom prst="rect">
            <a:avLst/>
          </a:prstGeom>
        </p:spPr>
        <p:txBody>
          <a:bodyPr/>
          <a:lstStyle>
            <a:lvl1pPr>
              <a:defRPr sz="4800" baseline="0">
                <a:solidFill>
                  <a:srgbClr val="700000"/>
                </a:solidFill>
                <a:latin typeface="+mn-lt"/>
              </a:defRPr>
            </a:lvl1pPr>
          </a:lstStyle>
          <a:p>
            <a:r>
              <a:rPr lang="en-US" dirty="0"/>
              <a:t>Click to edit Master title style</a:t>
            </a:r>
          </a:p>
        </p:txBody>
      </p:sp>
      <p:sp>
        <p:nvSpPr>
          <p:cNvPr id="3" name="Subtitle 2"/>
          <p:cNvSpPr>
            <a:spLocks noGrp="1"/>
          </p:cNvSpPr>
          <p:nvPr>
            <p:ph type="subTitle" idx="1"/>
          </p:nvPr>
        </p:nvSpPr>
        <p:spPr>
          <a:xfrm>
            <a:off x="1227117" y="2235530"/>
            <a:ext cx="9745683" cy="1752600"/>
          </a:xfrm>
          <a:prstGeom prst="rect">
            <a:avLst/>
          </a:prstGeom>
        </p:spPr>
        <p:txBody>
          <a:bodyPr/>
          <a:lstStyle>
            <a:lvl1pPr marL="0" indent="0" algn="ctr">
              <a:buNone/>
              <a:defRPr sz="4000">
                <a:solidFill>
                  <a:srgbClr val="00006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6" name="Text Placeholder 5"/>
          <p:cNvSpPr>
            <a:spLocks noGrp="1"/>
          </p:cNvSpPr>
          <p:nvPr>
            <p:ph type="body" sz="quarter" idx="10"/>
          </p:nvPr>
        </p:nvSpPr>
        <p:spPr>
          <a:xfrm>
            <a:off x="300842" y="4334494"/>
            <a:ext cx="11669485" cy="2351314"/>
          </a:xfrm>
          <a:prstGeom prst="rect">
            <a:avLst/>
          </a:prstGeom>
        </p:spPr>
        <p:txBody>
          <a:bodyPr/>
          <a:lstStyle>
            <a:lvl1pPr algn="r">
              <a:buNone/>
              <a:defRPr sz="3200" b="0" i="0">
                <a:solidFill>
                  <a:srgbClr val="700000"/>
                </a:solidFill>
                <a:latin typeface="Monotype Corsiva" pitchFamily="66" charset="0"/>
                <a:cs typeface="Times New Roman" pitchFamily="18" charset="0"/>
              </a:defRPr>
            </a:lvl1pPr>
          </a:lstStyle>
          <a:p>
            <a:pPr lvl="0"/>
            <a:endParaRPr lang="en-US" dirty="0"/>
          </a:p>
        </p:txBody>
      </p:sp>
    </p:spTree>
    <p:extLst>
      <p:ext uri="{BB962C8B-B14F-4D97-AF65-F5344CB8AC3E}">
        <p14:creationId xmlns:p14="http://schemas.microsoft.com/office/powerpoint/2010/main" val="3455033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00330-45F6-8CD0-65D8-2E6466A7D5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5A87BF-A79A-5953-B0E1-05B01ED7A0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05C9C-DA91-72E9-841E-34878F2DBDB9}"/>
              </a:ext>
            </a:extLst>
          </p:cNvPr>
          <p:cNvSpPr>
            <a:spLocks noGrp="1"/>
          </p:cNvSpPr>
          <p:nvPr>
            <p:ph type="dt" sz="half" idx="10"/>
          </p:nvPr>
        </p:nvSpPr>
        <p:spPr/>
        <p:txBody>
          <a:bodyPr/>
          <a:lstStyle/>
          <a:p>
            <a:fld id="{92ADF217-24F1-F84F-B163-CABF157309B7}" type="datetime1">
              <a:rPr lang="en-US" smtClean="0"/>
              <a:t>5/7/2025</a:t>
            </a:fld>
            <a:endParaRPr lang="en-US" dirty="0"/>
          </a:p>
        </p:txBody>
      </p:sp>
      <p:sp>
        <p:nvSpPr>
          <p:cNvPr id="5" name="Footer Placeholder 4">
            <a:extLst>
              <a:ext uri="{FF2B5EF4-FFF2-40B4-BE49-F238E27FC236}">
                <a16:creationId xmlns:a16="http://schemas.microsoft.com/office/drawing/2014/main" id="{2ED8C988-87A9-CE13-BFC8-3DC60E8E94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C7E30C-B3B9-F62B-F0FA-66438CD4E518}"/>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392840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C36A-D214-7A0C-85DF-27BA4A3D33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8738AE-7E29-FA4C-C497-8368739E48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EF32-BCB2-B2B7-5159-255B64D48B9A}"/>
              </a:ext>
            </a:extLst>
          </p:cNvPr>
          <p:cNvSpPr>
            <a:spLocks noGrp="1"/>
          </p:cNvSpPr>
          <p:nvPr>
            <p:ph type="dt" sz="half" idx="10"/>
          </p:nvPr>
        </p:nvSpPr>
        <p:spPr/>
        <p:txBody>
          <a:bodyPr/>
          <a:lstStyle/>
          <a:p>
            <a:fld id="{0874744D-4262-8040-9D2B-660F36AAF993}" type="datetime1">
              <a:rPr lang="en-US" smtClean="0"/>
              <a:t>5/7/2025</a:t>
            </a:fld>
            <a:endParaRPr lang="en-US" dirty="0"/>
          </a:p>
        </p:txBody>
      </p:sp>
      <p:sp>
        <p:nvSpPr>
          <p:cNvPr id="5" name="Footer Placeholder 4">
            <a:extLst>
              <a:ext uri="{FF2B5EF4-FFF2-40B4-BE49-F238E27FC236}">
                <a16:creationId xmlns:a16="http://schemas.microsoft.com/office/drawing/2014/main" id="{75395341-A0EB-9352-C8DC-874F083DC7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8224DD-BC27-0F77-F7CC-1F077B417FCD}"/>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2688913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21997-B80C-699E-3E7D-D68232033B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65B516-E057-2993-1093-E890F06977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E2DACE-C129-37A1-F8EB-190F18ACA8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923536-CB0F-261B-25DC-22D40CC17037}"/>
              </a:ext>
            </a:extLst>
          </p:cNvPr>
          <p:cNvSpPr>
            <a:spLocks noGrp="1"/>
          </p:cNvSpPr>
          <p:nvPr>
            <p:ph type="dt" sz="half" idx="10"/>
          </p:nvPr>
        </p:nvSpPr>
        <p:spPr/>
        <p:txBody>
          <a:bodyPr/>
          <a:lstStyle/>
          <a:p>
            <a:fld id="{EAC28EE8-9A87-0149-BA78-B3ABF05C40C5}" type="datetime1">
              <a:rPr lang="en-US" smtClean="0"/>
              <a:t>5/7/2025</a:t>
            </a:fld>
            <a:endParaRPr lang="en-US" dirty="0"/>
          </a:p>
        </p:txBody>
      </p:sp>
      <p:sp>
        <p:nvSpPr>
          <p:cNvPr id="6" name="Footer Placeholder 5">
            <a:extLst>
              <a:ext uri="{FF2B5EF4-FFF2-40B4-BE49-F238E27FC236}">
                <a16:creationId xmlns:a16="http://schemas.microsoft.com/office/drawing/2014/main" id="{36754758-8602-F3F0-1720-A03345F107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61DB52-2ED9-5E3E-316C-8DE4F22DFCEC}"/>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423243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CE6C-B3CF-D8AC-77AA-310B1CEF7E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29E4CF-EF54-1BBF-B6B4-5BE545F1EF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FB2D9A-CB62-78B4-B48F-1DDE3C05C6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067CBF-8599-C16C-4B00-4F209CF207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53B6A3-AA1E-4997-50A6-8D413AB298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C13B90-74EA-BE8A-1C25-63A405E47C95}"/>
              </a:ext>
            </a:extLst>
          </p:cNvPr>
          <p:cNvSpPr>
            <a:spLocks noGrp="1"/>
          </p:cNvSpPr>
          <p:nvPr>
            <p:ph type="dt" sz="half" idx="10"/>
          </p:nvPr>
        </p:nvSpPr>
        <p:spPr/>
        <p:txBody>
          <a:bodyPr/>
          <a:lstStyle/>
          <a:p>
            <a:fld id="{79B6384F-09C9-4E43-B15D-E355286293BD}" type="datetime1">
              <a:rPr lang="en-US" smtClean="0"/>
              <a:t>5/7/2025</a:t>
            </a:fld>
            <a:endParaRPr lang="en-US" dirty="0"/>
          </a:p>
        </p:txBody>
      </p:sp>
      <p:sp>
        <p:nvSpPr>
          <p:cNvPr id="8" name="Footer Placeholder 7">
            <a:extLst>
              <a:ext uri="{FF2B5EF4-FFF2-40B4-BE49-F238E27FC236}">
                <a16:creationId xmlns:a16="http://schemas.microsoft.com/office/drawing/2014/main" id="{4D7D998E-C1E7-E403-EB30-417FC215393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03B57B-5086-CA57-6C89-9D6A6B932B26}"/>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729684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C424-0E3A-4E3B-3147-D670A91D5B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B41668-7B21-2FDC-B672-051A980D3061}"/>
              </a:ext>
            </a:extLst>
          </p:cNvPr>
          <p:cNvSpPr>
            <a:spLocks noGrp="1"/>
          </p:cNvSpPr>
          <p:nvPr>
            <p:ph type="dt" sz="half" idx="10"/>
          </p:nvPr>
        </p:nvSpPr>
        <p:spPr/>
        <p:txBody>
          <a:bodyPr/>
          <a:lstStyle/>
          <a:p>
            <a:fld id="{2D9EC1B3-4D27-DB45-B946-746E4B077FF3}" type="datetime1">
              <a:rPr lang="en-US" smtClean="0"/>
              <a:t>5/7/2025</a:t>
            </a:fld>
            <a:endParaRPr lang="en-US" dirty="0"/>
          </a:p>
        </p:txBody>
      </p:sp>
      <p:sp>
        <p:nvSpPr>
          <p:cNvPr id="4" name="Footer Placeholder 3">
            <a:extLst>
              <a:ext uri="{FF2B5EF4-FFF2-40B4-BE49-F238E27FC236}">
                <a16:creationId xmlns:a16="http://schemas.microsoft.com/office/drawing/2014/main" id="{39EC5275-994A-B589-1CBB-0B887551DFF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3C53F2F-4A75-C12A-F787-BE75465B3C37}"/>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3340295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3FDC97-EBD4-74F6-C0D0-76DE8F3CA06C}"/>
              </a:ext>
            </a:extLst>
          </p:cNvPr>
          <p:cNvSpPr>
            <a:spLocks noGrp="1"/>
          </p:cNvSpPr>
          <p:nvPr>
            <p:ph type="dt" sz="half" idx="10"/>
          </p:nvPr>
        </p:nvSpPr>
        <p:spPr/>
        <p:txBody>
          <a:bodyPr/>
          <a:lstStyle/>
          <a:p>
            <a:fld id="{C1BBB3BA-0AF8-4F47-9C37-4B3C6568CCB0}" type="datetime1">
              <a:rPr lang="en-US" smtClean="0"/>
              <a:t>5/7/2025</a:t>
            </a:fld>
            <a:endParaRPr lang="en-US" dirty="0"/>
          </a:p>
        </p:txBody>
      </p:sp>
      <p:sp>
        <p:nvSpPr>
          <p:cNvPr id="3" name="Footer Placeholder 2">
            <a:extLst>
              <a:ext uri="{FF2B5EF4-FFF2-40B4-BE49-F238E27FC236}">
                <a16:creationId xmlns:a16="http://schemas.microsoft.com/office/drawing/2014/main" id="{77C243B5-5083-0F1B-9F01-11C06AA5218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96D7B83-4C2E-1436-65C6-E280CDACFD61}"/>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67023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D539-33BC-E934-DC2C-F093244324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0C5E17-8D16-6CA2-E963-3CD6DDB4F2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55B783-38B0-365B-2E16-690AB2D216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7E706E-B4D8-AF28-62AC-CBE78040595E}"/>
              </a:ext>
            </a:extLst>
          </p:cNvPr>
          <p:cNvSpPr>
            <a:spLocks noGrp="1"/>
          </p:cNvSpPr>
          <p:nvPr>
            <p:ph type="dt" sz="half" idx="10"/>
          </p:nvPr>
        </p:nvSpPr>
        <p:spPr/>
        <p:txBody>
          <a:bodyPr/>
          <a:lstStyle/>
          <a:p>
            <a:fld id="{858EBDF8-000B-104D-A161-BE85522CE72B}" type="datetime1">
              <a:rPr lang="en-US" smtClean="0"/>
              <a:t>5/7/2025</a:t>
            </a:fld>
            <a:endParaRPr lang="en-US" dirty="0"/>
          </a:p>
        </p:txBody>
      </p:sp>
      <p:sp>
        <p:nvSpPr>
          <p:cNvPr id="6" name="Footer Placeholder 5">
            <a:extLst>
              <a:ext uri="{FF2B5EF4-FFF2-40B4-BE49-F238E27FC236}">
                <a16:creationId xmlns:a16="http://schemas.microsoft.com/office/drawing/2014/main" id="{9BEC7829-E781-5F8A-AB6A-329142DA56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4CE57D-0CD2-086B-48A2-B0EB6BCCFC6A}"/>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421519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5B26-2D67-E2ED-6945-B00F56321E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25D256-7F41-012D-C198-0B36BFF54C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8C8FBC9-D264-AC9F-1963-74B2124E8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EAADD2-505E-3D52-97B9-6B06F49D1446}"/>
              </a:ext>
            </a:extLst>
          </p:cNvPr>
          <p:cNvSpPr>
            <a:spLocks noGrp="1"/>
          </p:cNvSpPr>
          <p:nvPr>
            <p:ph type="dt" sz="half" idx="10"/>
          </p:nvPr>
        </p:nvSpPr>
        <p:spPr/>
        <p:txBody>
          <a:bodyPr/>
          <a:lstStyle/>
          <a:p>
            <a:fld id="{E9B20871-6C1C-A04E-81C2-0FC4DB0D63A7}" type="datetime1">
              <a:rPr lang="en-US" smtClean="0"/>
              <a:t>5/7/2025</a:t>
            </a:fld>
            <a:endParaRPr lang="en-US" dirty="0"/>
          </a:p>
        </p:txBody>
      </p:sp>
      <p:sp>
        <p:nvSpPr>
          <p:cNvPr id="6" name="Footer Placeholder 5">
            <a:extLst>
              <a:ext uri="{FF2B5EF4-FFF2-40B4-BE49-F238E27FC236}">
                <a16:creationId xmlns:a16="http://schemas.microsoft.com/office/drawing/2014/main" id="{485FAE80-BF2A-A753-2C87-E3EC3C9CDC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E100CF-D6A9-B2C6-03E9-1F8A0A9E9C17}"/>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115585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88D805-2DF7-2A8F-93BA-7CD21BF264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968FB8-7F68-AE1A-6896-8EF1BBFBA5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3DFE6D-831B-0BA1-CFCE-B87CDA10CC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FB7DC-33F7-A940-BC5D-346A352C4ACF}" type="datetime1">
              <a:rPr lang="en-US" smtClean="0"/>
              <a:t>5/7/2025</a:t>
            </a:fld>
            <a:endParaRPr lang="en-US" dirty="0"/>
          </a:p>
        </p:txBody>
      </p:sp>
      <p:sp>
        <p:nvSpPr>
          <p:cNvPr id="5" name="Footer Placeholder 4">
            <a:extLst>
              <a:ext uri="{FF2B5EF4-FFF2-40B4-BE49-F238E27FC236}">
                <a16:creationId xmlns:a16="http://schemas.microsoft.com/office/drawing/2014/main" id="{6D5DD84C-9CD9-B63E-E1E9-5A990CC6E4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82B202A-D1F0-7D7E-0772-A1C81F47DE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1FDFB-C4DB-004A-94C8-B6AEEEA3BF4F}" type="slidenum">
              <a:rPr lang="en-US" smtClean="0"/>
              <a:t>‹#›</a:t>
            </a:fld>
            <a:endParaRPr lang="en-US" dirty="0"/>
          </a:p>
        </p:txBody>
      </p:sp>
    </p:spTree>
    <p:extLst>
      <p:ext uri="{BB962C8B-B14F-4D97-AF65-F5344CB8AC3E}">
        <p14:creationId xmlns:p14="http://schemas.microsoft.com/office/powerpoint/2010/main" val="700794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sites.tufts.edu/willmaster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hyperlink" Target="https://innovation.nutrition.tufts.edu/" TargetMode="External"/><Relationship Id="rId4" Type="http://schemas.openxmlformats.org/officeDocument/2006/relationships/hyperlink" Target="https://sites.tufts.edu/foodecon" TargetMode="External"/><Relationship Id="rId9" Type="http://schemas.openxmlformats.org/officeDocument/2006/relationships/hyperlink" Target="https://bit.ly/FoodEconBoo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sites.tufts.edu/foodpricesfornutrition" TargetMode="Externa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s://sites.tufts.edu/foodpricesfornutri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bit.ly/FoodEconBook" TargetMode="External"/><Relationship Id="rId5" Type="http://schemas.openxmlformats.org/officeDocument/2006/relationships/image" Target="../media/image4.png"/><Relationship Id="rId10" Type="http://schemas.openxmlformats.org/officeDocument/2006/relationships/image" Target="../media/image3.png"/><Relationship Id="rId4" Type="http://schemas.openxmlformats.org/officeDocument/2006/relationships/image" Target="../media/image36.png"/><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hyperlink" Target="https://fred.stlouisfed.org/graph/?g=1ITZP" TargetMode="External"/><Relationship Id="rId1" Type="http://schemas.openxmlformats.org/officeDocument/2006/relationships/slideLayout" Target="../slideLayouts/slideLayout2.xml"/><Relationship Id="rId4" Type="http://schemas.openxmlformats.org/officeDocument/2006/relationships/hyperlink" Target="https://fred.stlouisfed.org/graph/?g=1ITZO"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https://fred.stlouisfed.org/graph/?g=1Ipw2" TargetMode="External"/><Relationship Id="rId1" Type="http://schemas.openxmlformats.org/officeDocument/2006/relationships/slideLayout" Target="../slideLayouts/slideLayout2.xml"/><Relationship Id="rId4" Type="http://schemas.openxmlformats.org/officeDocument/2006/relationships/hyperlink" Target="https://fred.stlouisfed.org/graph/?g=12MMl"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1.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hyperlink" Target="https://sites.tufts.edu/foodpricesfornutrition" TargetMode="External"/><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 Id="rId14" Type="http://schemas.openxmlformats.org/officeDocument/2006/relationships/image" Target="../media/image51.jpg"/></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4060/cd1254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https://data.imf.org/" TargetMode="External"/><Relationship Id="rId2" Type="http://schemas.openxmlformats.org/officeDocument/2006/relationships/hyperlink" Target="https://fred.stlouisfed.org/graph/?g=1IpuZ" TargetMode="External"/><Relationship Id="rId1" Type="http://schemas.openxmlformats.org/officeDocument/2006/relationships/slideLayout" Target="../slideLayouts/slideLayout2.xml"/><Relationship Id="rId6" Type="http://schemas.openxmlformats.org/officeDocument/2006/relationships/hyperlink" Target="https://fred.stlouisfed.org/graph/?g=12Myr" TargetMode="External"/><Relationship Id="rId5" Type="http://schemas.openxmlformats.org/officeDocument/2006/relationships/hyperlink" Target="https://link.springer.com/content/pdf/10.1007/978-3-031-53840-7.pdf#page=275"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s://link.springer.com/book/978303153839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hyperlink" Target="https://www.ers.usda.gov/data-products/food-dollar-series" TargetMode="Externa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databank.worldbank.org/source/food-prices-for-nutrition" TargetMode="External"/><Relationship Id="rId4" Type="http://schemas.openxmlformats.org/officeDocument/2006/relationships/hyperlink" Target="https://www.fao.org/faostat/en/#data/CAH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worldbank.org/foodpricesfornutrition" TargetMode="External"/><Relationship Id="rId4" Type="http://schemas.openxmlformats.org/officeDocument/2006/relationships/hyperlink" Target="https://www.fao.org/faostat/en/#data/CAH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111/agec.7002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notesSlide" Target="../notesSlides/notesSlide5.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7.jp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Logo&#10;&#10;Description automatically generated">
            <a:extLst>
              <a:ext uri="{FF2B5EF4-FFF2-40B4-BE49-F238E27FC236}">
                <a16:creationId xmlns:a16="http://schemas.microsoft.com/office/drawing/2014/main" id="{DC4E1DD5-0A12-4730-9850-FB807592881D}"/>
              </a:ext>
            </a:extLst>
          </p:cNvPr>
          <p:cNvPicPr>
            <a:picLocks noChangeAspect="1"/>
          </p:cNvPicPr>
          <p:nvPr/>
        </p:nvPicPr>
        <p:blipFill rotWithShape="1">
          <a:blip r:embed="rId3">
            <a:extLst>
              <a:ext uri="{28A0092B-C50C-407E-A947-70E740481C1C}">
                <a14:useLocalDpi xmlns:a14="http://schemas.microsoft.com/office/drawing/2010/main" val="0"/>
              </a:ext>
            </a:extLst>
          </a:blip>
          <a:srcRect l="14939" t="22383" r="4230" b="22524"/>
          <a:stretch/>
        </p:blipFill>
        <p:spPr>
          <a:xfrm>
            <a:off x="10633815" y="871941"/>
            <a:ext cx="1532709" cy="679269"/>
          </a:xfrm>
          <a:prstGeom prst="rect">
            <a:avLst/>
          </a:prstGeom>
        </p:spPr>
      </p:pic>
      <p:sp>
        <p:nvSpPr>
          <p:cNvPr id="10" name="TextBox 7">
            <a:extLst>
              <a:ext uri="{FF2B5EF4-FFF2-40B4-BE49-F238E27FC236}">
                <a16:creationId xmlns:a16="http://schemas.microsoft.com/office/drawing/2014/main" id="{49EF7E62-9978-4D05-AE55-9A8BF0EE2DCE}"/>
              </a:ext>
            </a:extLst>
          </p:cNvPr>
          <p:cNvSpPr txBox="1"/>
          <p:nvPr/>
        </p:nvSpPr>
        <p:spPr>
          <a:xfrm>
            <a:off x="683342" y="1625249"/>
            <a:ext cx="10825316" cy="997196"/>
          </a:xfrm>
          <a:prstGeom prst="rect">
            <a:avLst/>
          </a:prstGeom>
        </p:spPr>
        <p:txBody>
          <a:bodyPr wrap="square" lIns="0" tIns="0" rIns="0" bIns="0" rtlCol="0" anchor="b">
            <a:spAutoFit/>
          </a:bodyPr>
          <a:lstStyle/>
          <a:p>
            <a:pPr>
              <a:lnSpc>
                <a:spcPct val="80000"/>
              </a:lnSpc>
            </a:pPr>
            <a:r>
              <a:rPr lang="en-US" sz="4000" b="1" spc="-48" dirty="0">
                <a:solidFill>
                  <a:srgbClr val="3083A7"/>
                </a:solidFill>
                <a:latin typeface="Calibri" panose="020F0502020204030204" pitchFamily="34" charset="0"/>
                <a:ea typeface="Cooper Hewitt" panose="020B0604020202020204" charset="0"/>
                <a:cs typeface="Calibri" panose="020F0502020204030204" pitchFamily="34" charset="0"/>
              </a:rPr>
              <a:t>Food prices and the affordability of healthy diets:</a:t>
            </a:r>
          </a:p>
          <a:p>
            <a:pPr>
              <a:lnSpc>
                <a:spcPct val="80000"/>
              </a:lnSpc>
            </a:pPr>
            <a:r>
              <a:rPr lang="en-US" sz="4000" b="1" spc="-48" dirty="0">
                <a:solidFill>
                  <a:srgbClr val="3083A7"/>
                </a:solidFill>
                <a:latin typeface="Calibri" panose="020F0502020204030204" pitchFamily="34" charset="0"/>
                <a:ea typeface="Cooper Hewitt" panose="020B0604020202020204" charset="0"/>
                <a:cs typeface="Calibri" panose="020F0502020204030204" pitchFamily="34" charset="0"/>
              </a:rPr>
              <a:t>Insights from global data</a:t>
            </a:r>
          </a:p>
        </p:txBody>
      </p:sp>
      <p:sp>
        <p:nvSpPr>
          <p:cNvPr id="11" name="TextBox 8">
            <a:extLst>
              <a:ext uri="{FF2B5EF4-FFF2-40B4-BE49-F238E27FC236}">
                <a16:creationId xmlns:a16="http://schemas.microsoft.com/office/drawing/2014/main" id="{D0E8E4D5-A987-42C2-8117-3A7219605BC6}"/>
              </a:ext>
            </a:extLst>
          </p:cNvPr>
          <p:cNvSpPr txBox="1"/>
          <p:nvPr/>
        </p:nvSpPr>
        <p:spPr>
          <a:xfrm>
            <a:off x="1347132" y="3127025"/>
            <a:ext cx="7309187" cy="893771"/>
          </a:xfrm>
          <a:prstGeom prst="rect">
            <a:avLst/>
          </a:prstGeom>
        </p:spPr>
        <p:txBody>
          <a:bodyPr wrap="square" lIns="0" tIns="0" rIns="0" bIns="0" rtlCol="0" anchor="t">
            <a:spAutoFit/>
          </a:bodyPr>
          <a:lstStyle/>
          <a:p>
            <a:pPr>
              <a:lnSpc>
                <a:spcPct val="80000"/>
              </a:lnSpc>
            </a:pPr>
            <a:r>
              <a:rPr lang="en-US" sz="2400" b="1" kern="0" dirty="0">
                <a:latin typeface="+mn-lt"/>
              </a:rPr>
              <a:t>William A. Masters</a:t>
            </a:r>
          </a:p>
          <a:p>
            <a:pPr>
              <a:lnSpc>
                <a:spcPct val="80000"/>
              </a:lnSpc>
            </a:pPr>
            <a:r>
              <a:rPr lang="en-US" sz="2400" kern="0" dirty="0"/>
              <a:t>Friedman School of Nutrition Science and Policy</a:t>
            </a:r>
          </a:p>
          <a:p>
            <a:pPr>
              <a:lnSpc>
                <a:spcPct val="80000"/>
              </a:lnSpc>
            </a:pPr>
            <a:r>
              <a:rPr lang="en-US" sz="2400" kern="0" dirty="0">
                <a:latin typeface="+mn-lt"/>
              </a:rPr>
              <a:t>T</a:t>
            </a:r>
            <a:r>
              <a:rPr lang="en-US" sz="2400" kern="0" dirty="0"/>
              <a:t>ufts University</a:t>
            </a:r>
            <a:endParaRPr lang="en-US" sz="2400" kern="0" dirty="0">
              <a:latin typeface="+mn-lt"/>
            </a:endParaRPr>
          </a:p>
        </p:txBody>
      </p:sp>
      <p:sp>
        <p:nvSpPr>
          <p:cNvPr id="12" name="TextBox 9">
            <a:extLst>
              <a:ext uri="{FF2B5EF4-FFF2-40B4-BE49-F238E27FC236}">
                <a16:creationId xmlns:a16="http://schemas.microsoft.com/office/drawing/2014/main" id="{0C15361F-2E66-4408-A455-7491301FD9CA}"/>
              </a:ext>
            </a:extLst>
          </p:cNvPr>
          <p:cNvSpPr txBox="1"/>
          <p:nvPr/>
        </p:nvSpPr>
        <p:spPr>
          <a:xfrm>
            <a:off x="1347131" y="4432703"/>
            <a:ext cx="6312445" cy="302840"/>
          </a:xfrm>
          <a:prstGeom prst="rect">
            <a:avLst/>
          </a:prstGeom>
        </p:spPr>
        <p:txBody>
          <a:bodyPr wrap="square" lIns="0" tIns="0" rIns="0" bIns="0" rtlCol="0" anchor="t">
            <a:spAutoFit/>
          </a:bodyPr>
          <a:lstStyle/>
          <a:p>
            <a:pPr>
              <a:lnSpc>
                <a:spcPct val="80000"/>
              </a:lnSpc>
            </a:pPr>
            <a:r>
              <a:rPr lang="en-US" sz="2400" kern="0" dirty="0">
                <a:cs typeface="Arial" panose="020B0604020202020204" pitchFamily="34" charset="0"/>
                <a:hlinkClick r:id="rId4"/>
              </a:rPr>
              <a:t>sites.tufts.edu/</a:t>
            </a:r>
            <a:r>
              <a:rPr lang="en-US" sz="2400" kern="0" dirty="0" err="1">
                <a:cs typeface="Arial" panose="020B0604020202020204" pitchFamily="34" charset="0"/>
                <a:hlinkClick r:id="rId4"/>
              </a:rPr>
              <a:t>foodeconomics</a:t>
            </a:r>
            <a:endParaRPr lang="en-US" sz="2400" kern="0" dirty="0">
              <a:cs typeface="Arial" panose="020B0604020202020204" pitchFamily="34" charset="0"/>
            </a:endParaRPr>
          </a:p>
        </p:txBody>
      </p:sp>
      <p:grpSp>
        <p:nvGrpSpPr>
          <p:cNvPr id="17" name="Group 16">
            <a:extLst>
              <a:ext uri="{FF2B5EF4-FFF2-40B4-BE49-F238E27FC236}">
                <a16:creationId xmlns:a16="http://schemas.microsoft.com/office/drawing/2014/main" id="{57C507DF-95E2-0CA4-31D9-AEDB97A195C3}"/>
              </a:ext>
            </a:extLst>
          </p:cNvPr>
          <p:cNvGrpSpPr/>
          <p:nvPr/>
        </p:nvGrpSpPr>
        <p:grpSpPr>
          <a:xfrm>
            <a:off x="8454841" y="223301"/>
            <a:ext cx="3429805" cy="1095133"/>
            <a:chOff x="397945" y="299343"/>
            <a:chExt cx="6904795" cy="2009200"/>
          </a:xfrm>
        </p:grpSpPr>
        <p:pic>
          <p:nvPicPr>
            <p:cNvPr id="18" name="Picture 17" descr="A picture containing text&#10;&#10;Description automatically generated">
              <a:extLst>
                <a:ext uri="{FF2B5EF4-FFF2-40B4-BE49-F238E27FC236}">
                  <a16:creationId xmlns:a16="http://schemas.microsoft.com/office/drawing/2014/main" id="{12EC4831-D0E2-FEF1-A00F-15B9ED5F926F}"/>
                </a:ext>
              </a:extLst>
            </p:cNvPr>
            <p:cNvPicPr>
              <a:picLocks noChangeAspect="1"/>
            </p:cNvPicPr>
            <p:nvPr/>
          </p:nvPicPr>
          <p:blipFill rotWithShape="1">
            <a:blip r:embed="rId5"/>
            <a:srcRect r="11581"/>
            <a:stretch/>
          </p:blipFill>
          <p:spPr>
            <a:xfrm>
              <a:off x="1412513" y="299343"/>
              <a:ext cx="5453669" cy="1461045"/>
            </a:xfrm>
            <a:prstGeom prst="rect">
              <a:avLst/>
            </a:prstGeom>
          </p:spPr>
        </p:pic>
        <p:sp>
          <p:nvSpPr>
            <p:cNvPr id="19" name="TextBox 18">
              <a:extLst>
                <a:ext uri="{FF2B5EF4-FFF2-40B4-BE49-F238E27FC236}">
                  <a16:creationId xmlns:a16="http://schemas.microsoft.com/office/drawing/2014/main" id="{FDCD3DBD-E354-0A5A-22D1-2A220DD08126}"/>
                </a:ext>
              </a:extLst>
            </p:cNvPr>
            <p:cNvSpPr txBox="1"/>
            <p:nvPr/>
          </p:nvSpPr>
          <p:spPr>
            <a:xfrm>
              <a:off x="397945" y="1743876"/>
              <a:ext cx="6904795" cy="564667"/>
            </a:xfrm>
            <a:prstGeom prst="rect">
              <a:avLst/>
            </a:prstGeom>
            <a:noFill/>
          </p:spPr>
          <p:txBody>
            <a:bodyPr wrap="square">
              <a:spAutoFit/>
            </a:bodyPr>
            <a:lstStyle/>
            <a:p>
              <a:r>
                <a:rPr lang="en-US" sz="1400" dirty="0">
                  <a:solidFill>
                    <a:srgbClr val="3083A7"/>
                  </a:solidFill>
                  <a:latin typeface="+mj-lt"/>
                </a:rPr>
                <a:t>https://sites.tufts.edu/foodpricesfornutrition</a:t>
              </a:r>
            </a:p>
          </p:txBody>
        </p:sp>
      </p:grpSp>
      <p:pic>
        <p:nvPicPr>
          <p:cNvPr id="20" name="Picture 19" descr="Text, logo&#10;&#10;Description automatically generated">
            <a:extLst>
              <a:ext uri="{FF2B5EF4-FFF2-40B4-BE49-F238E27FC236}">
                <a16:creationId xmlns:a16="http://schemas.microsoft.com/office/drawing/2014/main" id="{B9A69037-E0B9-69E0-E110-F85258E793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247" y="311318"/>
            <a:ext cx="2370364" cy="705671"/>
          </a:xfrm>
          <a:prstGeom prst="rect">
            <a:avLst/>
          </a:prstGeom>
        </p:spPr>
      </p:pic>
      <p:sp>
        <p:nvSpPr>
          <p:cNvPr id="4" name="TextBox 9">
            <a:extLst>
              <a:ext uri="{FF2B5EF4-FFF2-40B4-BE49-F238E27FC236}">
                <a16:creationId xmlns:a16="http://schemas.microsoft.com/office/drawing/2014/main" id="{37C39AA8-095B-DD6F-2627-98758F53622B}"/>
              </a:ext>
            </a:extLst>
          </p:cNvPr>
          <p:cNvSpPr txBox="1"/>
          <p:nvPr/>
        </p:nvSpPr>
        <p:spPr>
          <a:xfrm>
            <a:off x="1347131" y="4125888"/>
            <a:ext cx="3604712" cy="306815"/>
          </a:xfrm>
          <a:prstGeom prst="rect">
            <a:avLst/>
          </a:prstGeom>
        </p:spPr>
        <p:txBody>
          <a:bodyPr wrap="square" lIns="0" tIns="0" rIns="0" bIns="0" rtlCol="0" anchor="t">
            <a:spAutoFit/>
          </a:bodyPr>
          <a:lstStyle/>
          <a:p>
            <a:pPr>
              <a:lnSpc>
                <a:spcPct val="80000"/>
              </a:lnSpc>
            </a:pPr>
            <a:r>
              <a:rPr lang="en-US" sz="2400" kern="0" dirty="0">
                <a:cs typeface="Arial" panose="020B0604020202020204" pitchFamily="34" charset="0"/>
                <a:hlinkClick r:id="rId7"/>
              </a:rPr>
              <a:t>sites.tufts.edu/willmasters</a:t>
            </a:r>
            <a:endParaRPr lang="en-US" sz="2400" kern="0" dirty="0">
              <a:cs typeface="Arial" panose="020B0604020202020204" pitchFamily="34" charset="0"/>
            </a:endParaRPr>
          </a:p>
        </p:txBody>
      </p:sp>
      <p:grpSp>
        <p:nvGrpSpPr>
          <p:cNvPr id="34" name="Group 33">
            <a:extLst>
              <a:ext uri="{FF2B5EF4-FFF2-40B4-BE49-F238E27FC236}">
                <a16:creationId xmlns:a16="http://schemas.microsoft.com/office/drawing/2014/main" id="{2C7351EE-F30C-CCCB-9927-9A534542AB13}"/>
              </a:ext>
            </a:extLst>
          </p:cNvPr>
          <p:cNvGrpSpPr/>
          <p:nvPr/>
        </p:nvGrpSpPr>
        <p:grpSpPr>
          <a:xfrm>
            <a:off x="9580418" y="2825581"/>
            <a:ext cx="2415270" cy="3874063"/>
            <a:chOff x="10893543" y="4252377"/>
            <a:chExt cx="1307938" cy="2584989"/>
          </a:xfrm>
        </p:grpSpPr>
        <p:pic>
          <p:nvPicPr>
            <p:cNvPr id="7" name="Picture 6">
              <a:extLst>
                <a:ext uri="{FF2B5EF4-FFF2-40B4-BE49-F238E27FC236}">
                  <a16:creationId xmlns:a16="http://schemas.microsoft.com/office/drawing/2014/main" id="{A239E2B4-9DC2-2F69-B714-B0DAA1EE48D5}"/>
                </a:ext>
              </a:extLst>
            </p:cNvPr>
            <p:cNvPicPr>
              <a:picLocks noChangeAspect="1"/>
            </p:cNvPicPr>
            <p:nvPr/>
          </p:nvPicPr>
          <p:blipFill>
            <a:blip r:embed="rId8"/>
            <a:stretch>
              <a:fillRect/>
            </a:stretch>
          </p:blipFill>
          <p:spPr>
            <a:xfrm>
              <a:off x="10893543" y="4252377"/>
              <a:ext cx="1307937" cy="2216548"/>
            </a:xfrm>
            <a:prstGeom prst="rect">
              <a:avLst/>
            </a:prstGeom>
          </p:spPr>
        </p:pic>
        <p:sp>
          <p:nvSpPr>
            <p:cNvPr id="31" name="TextBox 8">
              <a:extLst>
                <a:ext uri="{FF2B5EF4-FFF2-40B4-BE49-F238E27FC236}">
                  <a16:creationId xmlns:a16="http://schemas.microsoft.com/office/drawing/2014/main" id="{4A4200C3-46A5-8144-FD49-15C22F0F2977}"/>
                </a:ext>
              </a:extLst>
            </p:cNvPr>
            <p:cNvSpPr txBox="1"/>
            <p:nvPr/>
          </p:nvSpPr>
          <p:spPr>
            <a:xfrm>
              <a:off x="10893544" y="6504674"/>
              <a:ext cx="1307937" cy="332692"/>
            </a:xfrm>
            <a:prstGeom prst="rect">
              <a:avLst/>
            </a:prstGeom>
          </p:spPr>
          <p:txBody>
            <a:bodyPr wrap="square" lIns="0" tIns="0" rIns="0" bIns="0" rtlCol="0" anchor="t">
              <a:spAutoFit/>
            </a:bodyPr>
            <a:lstStyle/>
            <a:p>
              <a:pPr>
                <a:lnSpc>
                  <a:spcPct val="80000"/>
                </a:lnSpc>
              </a:pPr>
              <a:r>
                <a:rPr lang="en-US" sz="2000" i="1" kern="0" dirty="0"/>
                <a:t>Open access, at</a:t>
              </a:r>
              <a:br>
                <a:rPr lang="en-US" sz="2000" i="1" kern="0" dirty="0"/>
              </a:br>
              <a:r>
                <a:rPr lang="en-US" sz="2000" kern="0" dirty="0">
                  <a:hlinkClick r:id="rId9"/>
                </a:rPr>
                <a:t>bit.ly/</a:t>
              </a:r>
              <a:r>
                <a:rPr lang="en-US" sz="2000" kern="0" dirty="0" err="1">
                  <a:hlinkClick r:id="rId9"/>
                </a:rPr>
                <a:t>FoodEconBook</a:t>
              </a:r>
              <a:r>
                <a:rPr lang="en-US" sz="2000" kern="0" dirty="0"/>
                <a:t> </a:t>
              </a:r>
              <a:endParaRPr lang="en-US" sz="2000" kern="0" dirty="0">
                <a:latin typeface="+mn-lt"/>
              </a:endParaRPr>
            </a:p>
          </p:txBody>
        </p:sp>
      </p:grpSp>
      <p:sp>
        <p:nvSpPr>
          <p:cNvPr id="5" name="TextBox 4">
            <a:extLst>
              <a:ext uri="{FF2B5EF4-FFF2-40B4-BE49-F238E27FC236}">
                <a16:creationId xmlns:a16="http://schemas.microsoft.com/office/drawing/2014/main" id="{4ED85D17-46C8-45E6-4793-867183D82A2C}"/>
              </a:ext>
            </a:extLst>
          </p:cNvPr>
          <p:cNvSpPr txBox="1"/>
          <p:nvPr/>
        </p:nvSpPr>
        <p:spPr>
          <a:xfrm>
            <a:off x="1273995" y="5147450"/>
            <a:ext cx="7382323" cy="1200329"/>
          </a:xfrm>
          <a:prstGeom prst="rect">
            <a:avLst/>
          </a:prstGeom>
          <a:noFill/>
        </p:spPr>
        <p:txBody>
          <a:bodyPr wrap="square">
            <a:spAutoFit/>
          </a:bodyPr>
          <a:lstStyle/>
          <a:p>
            <a:r>
              <a:rPr lang="en-US" dirty="0">
                <a:solidFill>
                  <a:schemeClr val="tx2">
                    <a:lumMod val="75000"/>
                  </a:schemeClr>
                </a:solidFill>
              </a:rPr>
              <a:t>May 8</a:t>
            </a:r>
            <a:r>
              <a:rPr lang="en-US" baseline="30000" dirty="0">
                <a:solidFill>
                  <a:schemeClr val="tx2">
                    <a:lumMod val="75000"/>
                  </a:schemeClr>
                </a:solidFill>
              </a:rPr>
              <a:t>th</a:t>
            </a:r>
            <a:r>
              <a:rPr lang="en-US" dirty="0">
                <a:solidFill>
                  <a:schemeClr val="tx2">
                    <a:lumMod val="75000"/>
                  </a:schemeClr>
                </a:solidFill>
              </a:rPr>
              <a:t>, 2025</a:t>
            </a:r>
          </a:p>
          <a:p>
            <a:r>
              <a:rPr lang="en-US" dirty="0">
                <a:solidFill>
                  <a:schemeClr val="tx2">
                    <a:lumMod val="75000"/>
                  </a:schemeClr>
                </a:solidFill>
              </a:rPr>
              <a:t>Nutrition Security and Economic Development Working Group</a:t>
            </a:r>
          </a:p>
          <a:p>
            <a:r>
              <a:rPr lang="en-US" dirty="0">
                <a:solidFill>
                  <a:schemeClr val="tx2">
                    <a:lumMod val="75000"/>
                  </a:schemeClr>
                </a:solidFill>
              </a:rPr>
              <a:t>Tufts Food and Nutrition Innovation Institute</a:t>
            </a:r>
          </a:p>
          <a:p>
            <a:r>
              <a:rPr lang="en-US" dirty="0">
                <a:solidFill>
                  <a:schemeClr val="tx2">
                    <a:lumMod val="75000"/>
                  </a:schemeClr>
                </a:solidFill>
                <a:hlinkClick r:id="rId10">
                  <a:extLst>
                    <a:ext uri="{A12FA001-AC4F-418D-AE19-62706E023703}">
                      <ahyp:hlinkClr xmlns:ahyp="http://schemas.microsoft.com/office/drawing/2018/hyperlinkcolor" val="tx"/>
                    </a:ext>
                  </a:extLst>
                </a:hlinkClick>
              </a:rPr>
              <a:t>https://innovation.nutrition.tufts.edu</a:t>
            </a:r>
            <a:r>
              <a:rPr lang="en-US" dirty="0">
                <a:solidFill>
                  <a:schemeClr val="tx2">
                    <a:lumMod val="75000"/>
                  </a:schemeClr>
                </a:solidFill>
              </a:rPr>
              <a:t> </a:t>
            </a:r>
          </a:p>
        </p:txBody>
      </p:sp>
    </p:spTree>
    <p:extLst>
      <p:ext uri="{BB962C8B-B14F-4D97-AF65-F5344CB8AC3E}">
        <p14:creationId xmlns:p14="http://schemas.microsoft.com/office/powerpoint/2010/main" val="13282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35643-F2E1-95F9-AE84-A537295011E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DF6D487A-4E93-7CA6-2D22-6BA8468FEE3F}"/>
              </a:ext>
            </a:extLst>
          </p:cNvPr>
          <p:cNvPicPr>
            <a:picLocks noChangeAspect="1"/>
          </p:cNvPicPr>
          <p:nvPr/>
        </p:nvPicPr>
        <p:blipFill rotWithShape="1">
          <a:blip r:embed="rId3"/>
          <a:srcRect l="66882" t="39817" r="6732" b="39377"/>
          <a:stretch/>
        </p:blipFill>
        <p:spPr>
          <a:xfrm>
            <a:off x="133322" y="2135198"/>
            <a:ext cx="2550336" cy="2885684"/>
          </a:xfrm>
          <a:prstGeom prst="rect">
            <a:avLst/>
          </a:prstGeom>
        </p:spPr>
      </p:pic>
      <p:sp>
        <p:nvSpPr>
          <p:cNvPr id="25" name="TextBox 24">
            <a:extLst>
              <a:ext uri="{FF2B5EF4-FFF2-40B4-BE49-F238E27FC236}">
                <a16:creationId xmlns:a16="http://schemas.microsoft.com/office/drawing/2014/main" id="{DED4900C-210B-F047-92D8-D7787C6515B3}"/>
              </a:ext>
            </a:extLst>
          </p:cNvPr>
          <p:cNvSpPr txBox="1"/>
          <p:nvPr/>
        </p:nvSpPr>
        <p:spPr>
          <a:xfrm>
            <a:off x="133322" y="6089634"/>
            <a:ext cx="12003110" cy="786049"/>
          </a:xfrm>
          <a:prstGeom prst="rect">
            <a:avLst/>
          </a:prstGeom>
          <a:noFill/>
        </p:spPr>
        <p:txBody>
          <a:bodyPr wrap="square">
            <a:spAutoFit/>
          </a:bodyPr>
          <a:lstStyle/>
          <a:p>
            <a:pPr>
              <a:lnSpc>
                <a:spcPct val="80000"/>
              </a:lnSpc>
            </a:pPr>
            <a:r>
              <a:rPr lang="en-US" sz="1400" dirty="0">
                <a:solidFill>
                  <a:schemeClr val="bg1">
                    <a:lumMod val="50000"/>
                  </a:schemeClr>
                </a:solidFill>
              </a:rPr>
              <a:t>Source: Elena Martinez, “Market and non-market costs of affordable, healthy diets.”  PhD dissertation, Friedman School of Nutrition, Tufts University. </a:t>
            </a:r>
            <a:br>
              <a:rPr lang="en-US" sz="1400" dirty="0">
                <a:solidFill>
                  <a:schemeClr val="bg1">
                    <a:lumMod val="50000"/>
                  </a:schemeClr>
                </a:solidFill>
              </a:rPr>
            </a:br>
            <a:r>
              <a:rPr lang="en-US" sz="1400" dirty="0">
                <a:solidFill>
                  <a:schemeClr val="bg1">
                    <a:lumMod val="50000"/>
                  </a:schemeClr>
                </a:solidFill>
              </a:rPr>
              <a:t>Prices shown are for n=811 food items in 181 countries observed in 2011 and 2017, reported by national statistical agencies through the International Comparison Program (ICP), matched to climate and water footprint estimates from </a:t>
            </a:r>
            <a:r>
              <a:rPr lang="en-US" sz="1400" dirty="0" err="1">
                <a:solidFill>
                  <a:schemeClr val="bg1">
                    <a:lumMod val="50000"/>
                  </a:schemeClr>
                </a:solidFill>
              </a:rPr>
              <a:t>Petersson</a:t>
            </a:r>
            <a:r>
              <a:rPr lang="en-US" sz="1400" dirty="0">
                <a:solidFill>
                  <a:schemeClr val="bg1">
                    <a:lumMod val="50000"/>
                  </a:schemeClr>
                </a:solidFill>
              </a:rPr>
              <a:t> et al. (2021). Figures are binned scatter plots, where each food group is represented by 100 data points, each of which is the mean value of the y-axis variable at the mean level of the x-axis variable across 100 equal-sized bins.</a:t>
            </a:r>
          </a:p>
        </p:txBody>
      </p:sp>
      <p:pic>
        <p:nvPicPr>
          <p:cNvPr id="7" name="Picture 6">
            <a:extLst>
              <a:ext uri="{FF2B5EF4-FFF2-40B4-BE49-F238E27FC236}">
                <a16:creationId xmlns:a16="http://schemas.microsoft.com/office/drawing/2014/main" id="{5367E6A0-BB82-4697-6DB6-AFE0900F89E5}"/>
              </a:ext>
            </a:extLst>
          </p:cNvPr>
          <p:cNvPicPr>
            <a:picLocks noChangeAspect="1"/>
          </p:cNvPicPr>
          <p:nvPr/>
        </p:nvPicPr>
        <p:blipFill rotWithShape="1">
          <a:blip r:embed="rId3"/>
          <a:srcRect l="3002" r="34411" b="69280"/>
          <a:stretch/>
        </p:blipFill>
        <p:spPr>
          <a:xfrm>
            <a:off x="2515157" y="1878517"/>
            <a:ext cx="4585478" cy="3319360"/>
          </a:xfrm>
          <a:prstGeom prst="rect">
            <a:avLst/>
          </a:prstGeom>
        </p:spPr>
      </p:pic>
      <p:sp>
        <p:nvSpPr>
          <p:cNvPr id="24" name="TextBox 23">
            <a:extLst>
              <a:ext uri="{FF2B5EF4-FFF2-40B4-BE49-F238E27FC236}">
                <a16:creationId xmlns:a16="http://schemas.microsoft.com/office/drawing/2014/main" id="{55739E3F-441E-8214-72CA-90BF35C5C436}"/>
              </a:ext>
            </a:extLst>
          </p:cNvPr>
          <p:cNvSpPr txBox="1"/>
          <p:nvPr/>
        </p:nvSpPr>
        <p:spPr>
          <a:xfrm>
            <a:off x="2683658" y="5256803"/>
            <a:ext cx="4029242" cy="338554"/>
          </a:xfrm>
          <a:prstGeom prst="rect">
            <a:avLst/>
          </a:prstGeom>
          <a:noFill/>
        </p:spPr>
        <p:txBody>
          <a:bodyPr wrap="square">
            <a:spAutoFit/>
          </a:bodyPr>
          <a:lstStyle/>
          <a:p>
            <a:r>
              <a:rPr lang="en-US" sz="1600" dirty="0">
                <a:solidFill>
                  <a:schemeClr val="bg1">
                    <a:lumMod val="50000"/>
                  </a:schemeClr>
                </a:solidFill>
              </a:rPr>
              <a:t>Cost of each food item ($/100 kcal, log scale)</a:t>
            </a:r>
          </a:p>
        </p:txBody>
      </p:sp>
      <p:sp>
        <p:nvSpPr>
          <p:cNvPr id="28" name="TextBox 27">
            <a:extLst>
              <a:ext uri="{FF2B5EF4-FFF2-40B4-BE49-F238E27FC236}">
                <a16:creationId xmlns:a16="http://schemas.microsoft.com/office/drawing/2014/main" id="{664B7A24-FF11-384B-3A84-2D47CDB8B509}"/>
              </a:ext>
            </a:extLst>
          </p:cNvPr>
          <p:cNvSpPr txBox="1"/>
          <p:nvPr/>
        </p:nvSpPr>
        <p:spPr>
          <a:xfrm>
            <a:off x="2566902" y="1453143"/>
            <a:ext cx="2484115" cy="534249"/>
          </a:xfrm>
          <a:prstGeom prst="rect">
            <a:avLst/>
          </a:prstGeom>
          <a:noFill/>
        </p:spPr>
        <p:txBody>
          <a:bodyPr wrap="square">
            <a:spAutoFit/>
          </a:bodyPr>
          <a:lstStyle/>
          <a:p>
            <a:pPr>
              <a:lnSpc>
                <a:spcPct val="70000"/>
              </a:lnSpc>
            </a:pPr>
            <a:r>
              <a:rPr lang="en-US" sz="2400" b="1" dirty="0"/>
              <a:t>Emissions</a:t>
            </a:r>
            <a:br>
              <a:rPr lang="en-US" sz="2800" dirty="0"/>
            </a:br>
            <a:r>
              <a:rPr lang="en-US" sz="1600" dirty="0"/>
              <a:t>(kg of CO2-eq./100 kcal)</a:t>
            </a:r>
          </a:p>
        </p:txBody>
      </p:sp>
      <p:sp>
        <p:nvSpPr>
          <p:cNvPr id="29" name="TextBox 28">
            <a:extLst>
              <a:ext uri="{FF2B5EF4-FFF2-40B4-BE49-F238E27FC236}">
                <a16:creationId xmlns:a16="http://schemas.microsoft.com/office/drawing/2014/main" id="{EFF9B317-4594-98CB-FD00-D82F82A0F3C0}"/>
              </a:ext>
            </a:extLst>
          </p:cNvPr>
          <p:cNvSpPr txBox="1"/>
          <p:nvPr/>
        </p:nvSpPr>
        <p:spPr>
          <a:xfrm>
            <a:off x="7252212" y="1431072"/>
            <a:ext cx="4754576" cy="534249"/>
          </a:xfrm>
          <a:prstGeom prst="rect">
            <a:avLst/>
          </a:prstGeom>
          <a:noFill/>
        </p:spPr>
        <p:txBody>
          <a:bodyPr wrap="square">
            <a:spAutoFit/>
          </a:bodyPr>
          <a:lstStyle/>
          <a:p>
            <a:pPr>
              <a:lnSpc>
                <a:spcPct val="70000"/>
              </a:lnSpc>
            </a:pPr>
            <a:r>
              <a:rPr lang="en-US" sz="2400" b="1" dirty="0"/>
              <a:t>Nutritional profile</a:t>
            </a:r>
            <a:br>
              <a:rPr lang="en-US" sz="2400" b="1" dirty="0"/>
            </a:br>
            <a:r>
              <a:rPr lang="en-US" sz="1600" dirty="0"/>
              <a:t>(Food Compass score/100 kcal - higher is healthier)</a:t>
            </a:r>
          </a:p>
        </p:txBody>
      </p:sp>
      <p:sp>
        <p:nvSpPr>
          <p:cNvPr id="2" name="TextBox 1">
            <a:extLst>
              <a:ext uri="{FF2B5EF4-FFF2-40B4-BE49-F238E27FC236}">
                <a16:creationId xmlns:a16="http://schemas.microsoft.com/office/drawing/2014/main" id="{6E620DB3-1952-6FA1-D59E-F2655BCABF2D}"/>
              </a:ext>
            </a:extLst>
          </p:cNvPr>
          <p:cNvSpPr txBox="1"/>
          <p:nvPr/>
        </p:nvSpPr>
        <p:spPr>
          <a:xfrm>
            <a:off x="7493721" y="5256803"/>
            <a:ext cx="4029242" cy="338554"/>
          </a:xfrm>
          <a:prstGeom prst="rect">
            <a:avLst/>
          </a:prstGeom>
          <a:noFill/>
        </p:spPr>
        <p:txBody>
          <a:bodyPr wrap="square">
            <a:spAutoFit/>
          </a:bodyPr>
          <a:lstStyle/>
          <a:p>
            <a:r>
              <a:rPr lang="en-US" sz="1600" dirty="0">
                <a:solidFill>
                  <a:schemeClr val="bg1">
                    <a:lumMod val="50000"/>
                  </a:schemeClr>
                </a:solidFill>
              </a:rPr>
              <a:t>Cost of each food item ($/100 kcal, log scale)</a:t>
            </a:r>
          </a:p>
        </p:txBody>
      </p:sp>
      <p:pic>
        <p:nvPicPr>
          <p:cNvPr id="4" name="Picture 3">
            <a:extLst>
              <a:ext uri="{FF2B5EF4-FFF2-40B4-BE49-F238E27FC236}">
                <a16:creationId xmlns:a16="http://schemas.microsoft.com/office/drawing/2014/main" id="{C1DE4F4A-8F8F-7BF2-9A7E-12217F6EFB91}"/>
              </a:ext>
            </a:extLst>
          </p:cNvPr>
          <p:cNvPicPr>
            <a:picLocks noChangeAspect="1"/>
          </p:cNvPicPr>
          <p:nvPr/>
        </p:nvPicPr>
        <p:blipFill>
          <a:blip r:embed="rId4"/>
          <a:srcRect l="4862" b="8684"/>
          <a:stretch/>
        </p:blipFill>
        <p:spPr>
          <a:xfrm>
            <a:off x="7100635" y="1915098"/>
            <a:ext cx="4754576" cy="3312242"/>
          </a:xfrm>
          <a:prstGeom prst="rect">
            <a:avLst/>
          </a:prstGeom>
        </p:spPr>
      </p:pic>
      <p:sp>
        <p:nvSpPr>
          <p:cNvPr id="5" name="TextBox 4">
            <a:extLst>
              <a:ext uri="{FF2B5EF4-FFF2-40B4-BE49-F238E27FC236}">
                <a16:creationId xmlns:a16="http://schemas.microsoft.com/office/drawing/2014/main" id="{90664873-AAF4-928D-28F6-597C46E06A5A}"/>
              </a:ext>
            </a:extLst>
          </p:cNvPr>
          <p:cNvSpPr txBox="1"/>
          <p:nvPr/>
        </p:nvSpPr>
        <p:spPr>
          <a:xfrm>
            <a:off x="10003115" y="3492894"/>
            <a:ext cx="1760260" cy="307777"/>
          </a:xfrm>
          <a:prstGeom prst="rect">
            <a:avLst/>
          </a:prstGeom>
          <a:noFill/>
        </p:spPr>
        <p:txBody>
          <a:bodyPr wrap="square" rtlCol="0">
            <a:spAutoFit/>
          </a:bodyPr>
          <a:lstStyle/>
          <a:p>
            <a:r>
              <a:rPr lang="en-US" sz="1400" dirty="0">
                <a:solidFill>
                  <a:srgbClr val="FF0000"/>
                </a:solidFill>
              </a:rPr>
              <a:t>Animal-source foods</a:t>
            </a:r>
          </a:p>
        </p:txBody>
      </p:sp>
      <p:sp>
        <p:nvSpPr>
          <p:cNvPr id="6" name="TextBox 5">
            <a:extLst>
              <a:ext uri="{FF2B5EF4-FFF2-40B4-BE49-F238E27FC236}">
                <a16:creationId xmlns:a16="http://schemas.microsoft.com/office/drawing/2014/main" id="{6B7ECC45-B37A-6DBA-9D6F-FD4CA2749A7A}"/>
              </a:ext>
            </a:extLst>
          </p:cNvPr>
          <p:cNvSpPr txBox="1"/>
          <p:nvPr/>
        </p:nvSpPr>
        <p:spPr>
          <a:xfrm>
            <a:off x="10582275" y="1857057"/>
            <a:ext cx="1521294" cy="307777"/>
          </a:xfrm>
          <a:prstGeom prst="rect">
            <a:avLst/>
          </a:prstGeom>
          <a:noFill/>
        </p:spPr>
        <p:txBody>
          <a:bodyPr wrap="square" rtlCol="0">
            <a:spAutoFit/>
          </a:bodyPr>
          <a:lstStyle/>
          <a:p>
            <a:r>
              <a:rPr lang="en-US" sz="1400" dirty="0">
                <a:solidFill>
                  <a:srgbClr val="008000"/>
                </a:solidFill>
              </a:rPr>
              <a:t>Vegetables</a:t>
            </a:r>
          </a:p>
        </p:txBody>
      </p:sp>
      <p:sp>
        <p:nvSpPr>
          <p:cNvPr id="10" name="TextBox 9">
            <a:extLst>
              <a:ext uri="{FF2B5EF4-FFF2-40B4-BE49-F238E27FC236}">
                <a16:creationId xmlns:a16="http://schemas.microsoft.com/office/drawing/2014/main" id="{A93C6326-BE87-4569-FB8E-F14EB528DF0E}"/>
              </a:ext>
            </a:extLst>
          </p:cNvPr>
          <p:cNvSpPr txBox="1"/>
          <p:nvPr/>
        </p:nvSpPr>
        <p:spPr>
          <a:xfrm>
            <a:off x="9269705" y="2691613"/>
            <a:ext cx="1521294" cy="307777"/>
          </a:xfrm>
          <a:prstGeom prst="rect">
            <a:avLst/>
          </a:prstGeom>
          <a:noFill/>
        </p:spPr>
        <p:txBody>
          <a:bodyPr wrap="square" rtlCol="0">
            <a:spAutoFit/>
          </a:bodyPr>
          <a:lstStyle/>
          <a:p>
            <a:r>
              <a:rPr lang="en-US" sz="1400" dirty="0">
                <a:solidFill>
                  <a:srgbClr val="800080"/>
                </a:solidFill>
              </a:rPr>
              <a:t>Fruits</a:t>
            </a:r>
          </a:p>
        </p:txBody>
      </p:sp>
      <p:sp>
        <p:nvSpPr>
          <p:cNvPr id="11" name="TextBox 10">
            <a:extLst>
              <a:ext uri="{FF2B5EF4-FFF2-40B4-BE49-F238E27FC236}">
                <a16:creationId xmlns:a16="http://schemas.microsoft.com/office/drawing/2014/main" id="{D7228BF3-1832-6D42-13D1-8BF6FBBD16C8}"/>
              </a:ext>
            </a:extLst>
          </p:cNvPr>
          <p:cNvSpPr txBox="1"/>
          <p:nvPr/>
        </p:nvSpPr>
        <p:spPr>
          <a:xfrm>
            <a:off x="7443250" y="1955059"/>
            <a:ext cx="2024744" cy="307777"/>
          </a:xfrm>
          <a:prstGeom prst="rect">
            <a:avLst/>
          </a:prstGeom>
          <a:noFill/>
        </p:spPr>
        <p:txBody>
          <a:bodyPr wrap="square" rtlCol="0">
            <a:spAutoFit/>
          </a:bodyPr>
          <a:lstStyle/>
          <a:p>
            <a:r>
              <a:rPr lang="en-US" sz="1400" dirty="0">
                <a:solidFill>
                  <a:srgbClr val="0600FB"/>
                </a:solidFill>
              </a:rPr>
              <a:t>Legumes, nuts &amp; seeds</a:t>
            </a:r>
          </a:p>
        </p:txBody>
      </p:sp>
      <p:sp>
        <p:nvSpPr>
          <p:cNvPr id="12" name="TextBox 11">
            <a:extLst>
              <a:ext uri="{FF2B5EF4-FFF2-40B4-BE49-F238E27FC236}">
                <a16:creationId xmlns:a16="http://schemas.microsoft.com/office/drawing/2014/main" id="{C40EFA9D-8993-29DF-2927-34E4F2B6552B}"/>
              </a:ext>
            </a:extLst>
          </p:cNvPr>
          <p:cNvSpPr txBox="1"/>
          <p:nvPr/>
        </p:nvSpPr>
        <p:spPr>
          <a:xfrm>
            <a:off x="7320161" y="2768976"/>
            <a:ext cx="1521294" cy="307777"/>
          </a:xfrm>
          <a:prstGeom prst="rect">
            <a:avLst/>
          </a:prstGeom>
          <a:noFill/>
        </p:spPr>
        <p:txBody>
          <a:bodyPr wrap="square" rtlCol="0">
            <a:spAutoFit/>
          </a:bodyPr>
          <a:lstStyle/>
          <a:p>
            <a:r>
              <a:rPr lang="en-US" sz="1400" dirty="0">
                <a:solidFill>
                  <a:srgbClr val="FF7F00"/>
                </a:solidFill>
              </a:rPr>
              <a:t>Oils &amp; fats</a:t>
            </a:r>
          </a:p>
        </p:txBody>
      </p:sp>
      <p:sp>
        <p:nvSpPr>
          <p:cNvPr id="13" name="TextBox 12">
            <a:extLst>
              <a:ext uri="{FF2B5EF4-FFF2-40B4-BE49-F238E27FC236}">
                <a16:creationId xmlns:a16="http://schemas.microsoft.com/office/drawing/2014/main" id="{826D3A16-BF6C-6423-428C-433B3A93C10F}"/>
              </a:ext>
            </a:extLst>
          </p:cNvPr>
          <p:cNvSpPr txBox="1"/>
          <p:nvPr/>
        </p:nvSpPr>
        <p:spPr>
          <a:xfrm>
            <a:off x="7320161" y="3726519"/>
            <a:ext cx="1521294" cy="307777"/>
          </a:xfrm>
          <a:prstGeom prst="rect">
            <a:avLst/>
          </a:prstGeom>
          <a:noFill/>
        </p:spPr>
        <p:txBody>
          <a:bodyPr wrap="square" rtlCol="0">
            <a:spAutoFit/>
          </a:bodyPr>
          <a:lstStyle/>
          <a:p>
            <a:r>
              <a:rPr lang="en-US" sz="1400" dirty="0">
                <a:solidFill>
                  <a:srgbClr val="9C8847"/>
                </a:solidFill>
              </a:rPr>
              <a:t>Starchy staples</a:t>
            </a:r>
          </a:p>
        </p:txBody>
      </p:sp>
      <p:sp>
        <p:nvSpPr>
          <p:cNvPr id="14" name="TextBox 13">
            <a:extLst>
              <a:ext uri="{FF2B5EF4-FFF2-40B4-BE49-F238E27FC236}">
                <a16:creationId xmlns:a16="http://schemas.microsoft.com/office/drawing/2014/main" id="{036A2B93-50C4-2FCF-9860-1C9E2A9C8134}"/>
              </a:ext>
            </a:extLst>
          </p:cNvPr>
          <p:cNvSpPr txBox="1"/>
          <p:nvPr/>
        </p:nvSpPr>
        <p:spPr>
          <a:xfrm>
            <a:off x="8649252" y="4667472"/>
            <a:ext cx="1240905" cy="441339"/>
          </a:xfrm>
          <a:prstGeom prst="rect">
            <a:avLst/>
          </a:prstGeom>
          <a:noFill/>
        </p:spPr>
        <p:txBody>
          <a:bodyPr wrap="square" rtlCol="0">
            <a:spAutoFit/>
          </a:bodyPr>
          <a:lstStyle/>
          <a:p>
            <a:pPr>
              <a:lnSpc>
                <a:spcPct val="80000"/>
              </a:lnSpc>
            </a:pPr>
            <a:r>
              <a:rPr lang="en-US" sz="1400" dirty="0">
                <a:solidFill>
                  <a:srgbClr val="5C4617"/>
                </a:solidFill>
              </a:rPr>
              <a:t>Sugars, sweets </a:t>
            </a:r>
            <a:br>
              <a:rPr lang="en-US" sz="1400" dirty="0">
                <a:solidFill>
                  <a:srgbClr val="5C4617"/>
                </a:solidFill>
              </a:rPr>
            </a:br>
            <a:r>
              <a:rPr lang="en-US" sz="1400" dirty="0">
                <a:solidFill>
                  <a:srgbClr val="5C4617"/>
                </a:solidFill>
              </a:rPr>
              <a:t>and candies</a:t>
            </a:r>
          </a:p>
        </p:txBody>
      </p:sp>
      <p:sp>
        <p:nvSpPr>
          <p:cNvPr id="15" name="Title 4">
            <a:extLst>
              <a:ext uri="{FF2B5EF4-FFF2-40B4-BE49-F238E27FC236}">
                <a16:creationId xmlns:a16="http://schemas.microsoft.com/office/drawing/2014/main" id="{32880505-BABE-FD0F-860A-2DA93BD23D2F}"/>
              </a:ext>
            </a:extLst>
          </p:cNvPr>
          <p:cNvSpPr txBox="1">
            <a:spLocks/>
          </p:cNvSpPr>
          <p:nvPr/>
        </p:nvSpPr>
        <p:spPr>
          <a:xfrm>
            <a:off x="107821" y="86305"/>
            <a:ext cx="12054113" cy="789641"/>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Within each food group, lower cost items are more affordable and also have less emissions (usually - not always!)</a:t>
            </a:r>
            <a:br>
              <a:rPr lang="en-US" sz="3600" b="1" kern="0" dirty="0">
                <a:solidFill>
                  <a:srgbClr val="3083A7"/>
                </a:solidFill>
                <a:latin typeface="+mn-lt"/>
              </a:rPr>
            </a:br>
            <a:endParaRPr lang="en-US" sz="3600" b="1" kern="0" dirty="0">
              <a:solidFill>
                <a:srgbClr val="3083A7"/>
              </a:solidFill>
              <a:latin typeface="+mn-lt"/>
            </a:endParaRPr>
          </a:p>
        </p:txBody>
      </p:sp>
      <p:sp>
        <p:nvSpPr>
          <p:cNvPr id="16" name="TextBox 15">
            <a:extLst>
              <a:ext uri="{FF2B5EF4-FFF2-40B4-BE49-F238E27FC236}">
                <a16:creationId xmlns:a16="http://schemas.microsoft.com/office/drawing/2014/main" id="{365B52E8-2985-F0A3-D236-812FE9613F19}"/>
              </a:ext>
            </a:extLst>
          </p:cNvPr>
          <p:cNvSpPr txBox="1"/>
          <p:nvPr/>
        </p:nvSpPr>
        <p:spPr>
          <a:xfrm>
            <a:off x="217279" y="819514"/>
            <a:ext cx="11974721" cy="523220"/>
          </a:xfrm>
          <a:prstGeom prst="rect">
            <a:avLst/>
          </a:prstGeom>
          <a:noFill/>
        </p:spPr>
        <p:txBody>
          <a:bodyPr wrap="square">
            <a:spAutoFit/>
          </a:bodyPr>
          <a:lstStyle/>
          <a:p>
            <a:r>
              <a:rPr lang="en-US" sz="2800" b="1" i="1" kern="0" dirty="0">
                <a:solidFill>
                  <a:schemeClr val="accent5">
                    <a:lumMod val="50000"/>
                  </a:schemeClr>
                </a:solidFill>
              </a:rPr>
              <a:t>…and lower cost items do </a:t>
            </a:r>
            <a:r>
              <a:rPr lang="en-US" sz="2800" b="1" i="1" u="sng" kern="0" dirty="0">
                <a:solidFill>
                  <a:schemeClr val="accent5">
                    <a:lumMod val="50000"/>
                  </a:schemeClr>
                </a:solidFill>
              </a:rPr>
              <a:t>not </a:t>
            </a:r>
            <a:r>
              <a:rPr lang="en-US" sz="2800" b="1" i="1" kern="0" dirty="0">
                <a:solidFill>
                  <a:schemeClr val="accent5">
                    <a:lumMod val="50000"/>
                  </a:schemeClr>
                </a:solidFill>
              </a:rPr>
              <a:t>generally have a healthier nutritional profile:</a:t>
            </a:r>
            <a:endParaRPr lang="en-US" sz="2800" i="1" dirty="0">
              <a:solidFill>
                <a:schemeClr val="accent5">
                  <a:lumMod val="50000"/>
                </a:schemeClr>
              </a:solidFill>
            </a:endParaRPr>
          </a:p>
        </p:txBody>
      </p:sp>
    </p:spTree>
    <p:custDataLst>
      <p:tags r:id="rId1"/>
    </p:custDataLst>
    <p:extLst>
      <p:ext uri="{BB962C8B-B14F-4D97-AF65-F5344CB8AC3E}">
        <p14:creationId xmlns:p14="http://schemas.microsoft.com/office/powerpoint/2010/main" val="138468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a:extLst>
              <a:ext uri="{FF2B5EF4-FFF2-40B4-BE49-F238E27FC236}">
                <a16:creationId xmlns:a16="http://schemas.microsoft.com/office/drawing/2014/main" id="{9FF3E8B3-2BDB-2148-9FD8-F39574C15FB4}"/>
              </a:ext>
            </a:extLst>
          </p:cNvPr>
          <p:cNvGrpSpPr/>
          <p:nvPr/>
        </p:nvGrpSpPr>
        <p:grpSpPr>
          <a:xfrm>
            <a:off x="6172980" y="2293317"/>
            <a:ext cx="4138613" cy="3873763"/>
            <a:chOff x="6413303" y="2156133"/>
            <a:chExt cx="4138613" cy="3873763"/>
          </a:xfrm>
        </p:grpSpPr>
        <p:pic>
          <p:nvPicPr>
            <p:cNvPr id="31" name="Graphic 30">
              <a:extLst>
                <a:ext uri="{FF2B5EF4-FFF2-40B4-BE49-F238E27FC236}">
                  <a16:creationId xmlns:a16="http://schemas.microsoft.com/office/drawing/2014/main" id="{6233C060-27DA-3928-277B-441F7886AE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13303" y="2509456"/>
              <a:ext cx="4138613" cy="3520440"/>
            </a:xfrm>
            <a:prstGeom prst="rect">
              <a:avLst/>
            </a:prstGeom>
          </p:spPr>
        </p:pic>
        <p:sp>
          <p:nvSpPr>
            <p:cNvPr id="93" name="TextBox 92">
              <a:extLst>
                <a:ext uri="{FF2B5EF4-FFF2-40B4-BE49-F238E27FC236}">
                  <a16:creationId xmlns:a16="http://schemas.microsoft.com/office/drawing/2014/main" id="{463AD4AC-9D26-4EAD-2817-3FABE78EB6B0}"/>
                </a:ext>
              </a:extLst>
            </p:cNvPr>
            <p:cNvSpPr txBox="1"/>
            <p:nvPr/>
          </p:nvSpPr>
          <p:spPr>
            <a:xfrm>
              <a:off x="7529866" y="2990903"/>
              <a:ext cx="945982" cy="705258"/>
            </a:xfrm>
            <a:prstGeom prst="rect">
              <a:avLst/>
            </a:prstGeom>
            <a:noFill/>
          </p:spPr>
          <p:txBody>
            <a:bodyPr wrap="square">
              <a:spAutoFit/>
            </a:bodyPr>
            <a:lstStyle/>
            <a:p>
              <a:pPr>
                <a:lnSpc>
                  <a:spcPct val="70000"/>
                </a:lnSpc>
              </a:pPr>
              <a:r>
                <a:rPr lang="en-US" sz="1400" b="1" dirty="0"/>
                <a:t>Sardines, small fish</a:t>
              </a:r>
            </a:p>
            <a:p>
              <a:pPr>
                <a:lnSpc>
                  <a:spcPct val="70000"/>
                </a:lnSpc>
              </a:pPr>
              <a:r>
                <a:rPr lang="en-US" sz="1400" b="1" dirty="0"/>
                <a:t>(dried)</a:t>
              </a:r>
            </a:p>
            <a:p>
              <a:pPr>
                <a:lnSpc>
                  <a:spcPct val="70000"/>
                </a:lnSpc>
              </a:pPr>
              <a:r>
                <a:rPr lang="en-US" sz="1400" b="1" i="1" dirty="0">
                  <a:solidFill>
                    <a:schemeClr val="tx1">
                      <a:lumMod val="65000"/>
                      <a:lumOff val="35000"/>
                    </a:schemeClr>
                  </a:solidFill>
                </a:rPr>
                <a:t>16%</a:t>
              </a:r>
              <a:endParaRPr lang="en-US" sz="1400" i="1" dirty="0">
                <a:solidFill>
                  <a:schemeClr val="tx1">
                    <a:lumMod val="65000"/>
                    <a:lumOff val="35000"/>
                  </a:schemeClr>
                </a:solidFill>
              </a:endParaRPr>
            </a:p>
          </p:txBody>
        </p:sp>
        <p:sp>
          <p:nvSpPr>
            <p:cNvPr id="94" name="TextBox 93">
              <a:extLst>
                <a:ext uri="{FF2B5EF4-FFF2-40B4-BE49-F238E27FC236}">
                  <a16:creationId xmlns:a16="http://schemas.microsoft.com/office/drawing/2014/main" id="{01A81300-5B83-D669-632D-D2F35F2224E9}"/>
                </a:ext>
              </a:extLst>
            </p:cNvPr>
            <p:cNvSpPr txBox="1"/>
            <p:nvPr/>
          </p:nvSpPr>
          <p:spPr>
            <a:xfrm>
              <a:off x="8431969" y="3079971"/>
              <a:ext cx="1474356" cy="554447"/>
            </a:xfrm>
            <a:prstGeom prst="rect">
              <a:avLst/>
            </a:prstGeom>
            <a:noFill/>
          </p:spPr>
          <p:txBody>
            <a:bodyPr wrap="square">
              <a:spAutoFit/>
            </a:bodyPr>
            <a:lstStyle/>
            <a:p>
              <a:pPr>
                <a:lnSpc>
                  <a:spcPct val="70000"/>
                </a:lnSpc>
              </a:pPr>
              <a:r>
                <a:rPr lang="en-US" sz="1400" b="1" dirty="0"/>
                <a:t>Maize, </a:t>
              </a:r>
              <a:br>
                <a:rPr lang="en-US" sz="1400" b="1" dirty="0"/>
              </a:br>
              <a:r>
                <a:rPr lang="en-US" sz="1400" b="1" dirty="0"/>
                <a:t>rice (25% broken) </a:t>
              </a:r>
              <a:r>
                <a:rPr lang="en-US" sz="1400" b="1" i="1" dirty="0">
                  <a:solidFill>
                    <a:schemeClr val="tx1">
                      <a:lumMod val="65000"/>
                      <a:lumOff val="35000"/>
                    </a:schemeClr>
                  </a:solidFill>
                </a:rPr>
                <a:t>18%</a:t>
              </a:r>
              <a:endParaRPr lang="en-US" sz="1400" i="1" dirty="0">
                <a:solidFill>
                  <a:schemeClr val="tx1">
                    <a:lumMod val="65000"/>
                    <a:lumOff val="35000"/>
                  </a:schemeClr>
                </a:solidFill>
              </a:endParaRPr>
            </a:p>
          </p:txBody>
        </p:sp>
        <p:sp>
          <p:nvSpPr>
            <p:cNvPr id="95" name="TextBox 94">
              <a:extLst>
                <a:ext uri="{FF2B5EF4-FFF2-40B4-BE49-F238E27FC236}">
                  <a16:creationId xmlns:a16="http://schemas.microsoft.com/office/drawing/2014/main" id="{78CC8F27-4BA6-8C78-A5FE-BE8832636839}"/>
                </a:ext>
              </a:extLst>
            </p:cNvPr>
            <p:cNvSpPr txBox="1"/>
            <p:nvPr/>
          </p:nvSpPr>
          <p:spPr>
            <a:xfrm>
              <a:off x="9122947" y="3801261"/>
              <a:ext cx="1105241" cy="403637"/>
            </a:xfrm>
            <a:prstGeom prst="rect">
              <a:avLst/>
            </a:prstGeom>
            <a:noFill/>
          </p:spPr>
          <p:txBody>
            <a:bodyPr wrap="square">
              <a:spAutoFit/>
            </a:bodyPr>
            <a:lstStyle/>
            <a:p>
              <a:pPr>
                <a:lnSpc>
                  <a:spcPct val="70000"/>
                </a:lnSpc>
              </a:pPr>
              <a:r>
                <a:rPr lang="en-US" sz="1400" b="1" dirty="0"/>
                <a:t>Groundnuts</a:t>
              </a:r>
              <a:br>
                <a:rPr lang="en-US" sz="1400" b="1" dirty="0"/>
              </a:br>
              <a:r>
                <a:rPr lang="en-US" sz="1400" b="1" i="1" dirty="0">
                  <a:solidFill>
                    <a:schemeClr val="tx1">
                      <a:lumMod val="65000"/>
                      <a:lumOff val="35000"/>
                    </a:schemeClr>
                  </a:solidFill>
                </a:rPr>
                <a:t>5%</a:t>
              </a:r>
              <a:endParaRPr lang="en-US" sz="1400" i="1" dirty="0">
                <a:solidFill>
                  <a:schemeClr val="tx1">
                    <a:lumMod val="65000"/>
                    <a:lumOff val="35000"/>
                  </a:schemeClr>
                </a:solidFill>
              </a:endParaRPr>
            </a:p>
          </p:txBody>
        </p:sp>
        <p:sp>
          <p:nvSpPr>
            <p:cNvPr id="96" name="TextBox 95">
              <a:extLst>
                <a:ext uri="{FF2B5EF4-FFF2-40B4-BE49-F238E27FC236}">
                  <a16:creationId xmlns:a16="http://schemas.microsoft.com/office/drawing/2014/main" id="{12AC755A-FA3E-87A2-E76A-49EFE9642D96}"/>
                </a:ext>
              </a:extLst>
            </p:cNvPr>
            <p:cNvSpPr txBox="1"/>
            <p:nvPr/>
          </p:nvSpPr>
          <p:spPr>
            <a:xfrm>
              <a:off x="9143573" y="4177942"/>
              <a:ext cx="1226830" cy="403637"/>
            </a:xfrm>
            <a:prstGeom prst="rect">
              <a:avLst/>
            </a:prstGeom>
            <a:noFill/>
          </p:spPr>
          <p:txBody>
            <a:bodyPr wrap="square">
              <a:spAutoFit/>
            </a:bodyPr>
            <a:lstStyle/>
            <a:p>
              <a:pPr>
                <a:lnSpc>
                  <a:spcPct val="70000"/>
                </a:lnSpc>
              </a:pPr>
              <a:r>
                <a:rPr lang="en-US" sz="1400" b="1" dirty="0"/>
                <a:t>Palm oil </a:t>
              </a:r>
              <a:br>
                <a:rPr lang="en-US" sz="1400" b="1" dirty="0"/>
              </a:br>
              <a:r>
                <a:rPr lang="en-US" sz="1400" b="1" i="1" dirty="0">
                  <a:solidFill>
                    <a:schemeClr val="tx1">
                      <a:lumMod val="65000"/>
                      <a:lumOff val="35000"/>
                    </a:schemeClr>
                  </a:solidFill>
                </a:rPr>
                <a:t>8%</a:t>
              </a:r>
              <a:endParaRPr lang="en-US" sz="1400" i="1" dirty="0">
                <a:solidFill>
                  <a:schemeClr val="tx1">
                    <a:lumMod val="65000"/>
                    <a:lumOff val="35000"/>
                  </a:schemeClr>
                </a:solidFill>
              </a:endParaRPr>
            </a:p>
          </p:txBody>
        </p:sp>
        <p:sp>
          <p:nvSpPr>
            <p:cNvPr id="97" name="TextBox 96">
              <a:extLst>
                <a:ext uri="{FF2B5EF4-FFF2-40B4-BE49-F238E27FC236}">
                  <a16:creationId xmlns:a16="http://schemas.microsoft.com/office/drawing/2014/main" id="{9CE63F4E-489C-564F-E44A-DD7743ACA455}"/>
                </a:ext>
              </a:extLst>
            </p:cNvPr>
            <p:cNvSpPr txBox="1"/>
            <p:nvPr/>
          </p:nvSpPr>
          <p:spPr>
            <a:xfrm>
              <a:off x="7916849" y="4930883"/>
              <a:ext cx="1399336" cy="605743"/>
            </a:xfrm>
            <a:prstGeom prst="rect">
              <a:avLst/>
            </a:prstGeom>
            <a:noFill/>
          </p:spPr>
          <p:txBody>
            <a:bodyPr wrap="square">
              <a:spAutoFit/>
            </a:bodyPr>
            <a:lstStyle/>
            <a:p>
              <a:pPr>
                <a:lnSpc>
                  <a:spcPct val="70000"/>
                </a:lnSpc>
                <a:spcBef>
                  <a:spcPts val="400"/>
                </a:spcBef>
              </a:pPr>
              <a:r>
                <a:rPr lang="en-US" sz="1400" b="1" dirty="0"/>
                <a:t>Onions, carrots, eggplant</a:t>
              </a:r>
            </a:p>
            <a:p>
              <a:pPr>
                <a:lnSpc>
                  <a:spcPct val="70000"/>
                </a:lnSpc>
                <a:spcBef>
                  <a:spcPts val="400"/>
                </a:spcBef>
              </a:pPr>
              <a:r>
                <a:rPr lang="en-US" sz="1400" b="1" i="1" dirty="0">
                  <a:solidFill>
                    <a:schemeClr val="tx1">
                      <a:lumMod val="65000"/>
                      <a:lumOff val="35000"/>
                    </a:schemeClr>
                  </a:solidFill>
                </a:rPr>
                <a:t>35%</a:t>
              </a:r>
              <a:endParaRPr lang="en-US" sz="1400" i="1" dirty="0">
                <a:solidFill>
                  <a:schemeClr val="tx1">
                    <a:lumMod val="65000"/>
                    <a:lumOff val="35000"/>
                  </a:schemeClr>
                </a:solidFill>
              </a:endParaRPr>
            </a:p>
          </p:txBody>
        </p:sp>
        <p:sp>
          <p:nvSpPr>
            <p:cNvPr id="98" name="TextBox 97">
              <a:extLst>
                <a:ext uri="{FF2B5EF4-FFF2-40B4-BE49-F238E27FC236}">
                  <a16:creationId xmlns:a16="http://schemas.microsoft.com/office/drawing/2014/main" id="{6B007513-36FA-E139-DBBB-8CD3A9881794}"/>
                </a:ext>
              </a:extLst>
            </p:cNvPr>
            <p:cNvSpPr txBox="1"/>
            <p:nvPr/>
          </p:nvSpPr>
          <p:spPr>
            <a:xfrm>
              <a:off x="6990602" y="4060874"/>
              <a:ext cx="997249" cy="554447"/>
            </a:xfrm>
            <a:prstGeom prst="rect">
              <a:avLst/>
            </a:prstGeom>
            <a:noFill/>
          </p:spPr>
          <p:txBody>
            <a:bodyPr wrap="square">
              <a:spAutoFit/>
            </a:bodyPr>
            <a:lstStyle/>
            <a:p>
              <a:pPr>
                <a:lnSpc>
                  <a:spcPct val="70000"/>
                </a:lnSpc>
              </a:pPr>
              <a:r>
                <a:rPr lang="en-US" sz="1400" b="1" dirty="0"/>
                <a:t>Dates, mangoes</a:t>
              </a:r>
              <a:br>
                <a:rPr lang="en-US" sz="1400" b="1" dirty="0"/>
              </a:br>
              <a:r>
                <a:rPr lang="en-US" sz="1400" b="1" i="1" dirty="0">
                  <a:solidFill>
                    <a:schemeClr val="tx1">
                      <a:lumMod val="65000"/>
                      <a:lumOff val="35000"/>
                    </a:schemeClr>
                  </a:solidFill>
                </a:rPr>
                <a:t>18%</a:t>
              </a:r>
              <a:endParaRPr lang="en-US" sz="1400" i="1" dirty="0">
                <a:solidFill>
                  <a:schemeClr val="tx1">
                    <a:lumMod val="65000"/>
                    <a:lumOff val="35000"/>
                  </a:schemeClr>
                </a:solidFill>
              </a:endParaRPr>
            </a:p>
          </p:txBody>
        </p:sp>
        <p:sp>
          <p:nvSpPr>
            <p:cNvPr id="99" name="TextBox 98">
              <a:extLst>
                <a:ext uri="{FF2B5EF4-FFF2-40B4-BE49-F238E27FC236}">
                  <a16:creationId xmlns:a16="http://schemas.microsoft.com/office/drawing/2014/main" id="{31C42BA4-80BC-16E2-8425-479EED87293E}"/>
                </a:ext>
              </a:extLst>
            </p:cNvPr>
            <p:cNvSpPr txBox="1"/>
            <p:nvPr/>
          </p:nvSpPr>
          <p:spPr>
            <a:xfrm>
              <a:off x="8002857" y="4042640"/>
              <a:ext cx="922015" cy="448071"/>
            </a:xfrm>
            <a:prstGeom prst="rect">
              <a:avLst/>
            </a:prstGeom>
            <a:noFill/>
          </p:spPr>
          <p:txBody>
            <a:bodyPr wrap="square">
              <a:spAutoFit/>
            </a:bodyPr>
            <a:lstStyle/>
            <a:p>
              <a:pPr algn="ctr">
                <a:lnSpc>
                  <a:spcPct val="70000"/>
                </a:lnSpc>
              </a:pPr>
              <a:r>
                <a:rPr lang="en-US" sz="1600" b="1" i="1" dirty="0">
                  <a:solidFill>
                    <a:schemeClr val="tx1">
                      <a:lumMod val="50000"/>
                      <a:lumOff val="50000"/>
                    </a:schemeClr>
                  </a:solidFill>
                  <a:cs typeface="Times New Roman" panose="02020603050405020304" pitchFamily="18" charset="0"/>
                </a:rPr>
                <a:t>$2.19</a:t>
              </a:r>
              <a:br>
                <a:rPr lang="en-US" sz="1600" b="1" i="1" dirty="0">
                  <a:solidFill>
                    <a:schemeClr val="tx1">
                      <a:lumMod val="50000"/>
                      <a:lumOff val="50000"/>
                    </a:schemeClr>
                  </a:solidFill>
                  <a:cs typeface="Times New Roman" panose="02020603050405020304" pitchFamily="18" charset="0"/>
                </a:rPr>
              </a:br>
              <a:r>
                <a:rPr lang="en-US" sz="1600" b="1" i="1" dirty="0">
                  <a:solidFill>
                    <a:schemeClr val="tx1">
                      <a:lumMod val="50000"/>
                      <a:lumOff val="50000"/>
                    </a:schemeClr>
                  </a:solidFill>
                  <a:cs typeface="Times New Roman" panose="02020603050405020304" pitchFamily="18" charset="0"/>
                </a:rPr>
                <a:t>per day</a:t>
              </a:r>
              <a:endParaRPr lang="en-US" sz="1600" i="1" dirty="0">
                <a:solidFill>
                  <a:schemeClr val="tx1">
                    <a:lumMod val="50000"/>
                    <a:lumOff val="50000"/>
                  </a:schemeClr>
                </a:solidFill>
              </a:endParaRPr>
            </a:p>
          </p:txBody>
        </p:sp>
        <p:sp>
          <p:nvSpPr>
            <p:cNvPr id="104" name="TextBox 103">
              <a:extLst>
                <a:ext uri="{FF2B5EF4-FFF2-40B4-BE49-F238E27FC236}">
                  <a16:creationId xmlns:a16="http://schemas.microsoft.com/office/drawing/2014/main" id="{40958910-5F2E-E605-5066-2451ACB64076}"/>
                </a:ext>
              </a:extLst>
            </p:cNvPr>
            <p:cNvSpPr txBox="1"/>
            <p:nvPr/>
          </p:nvSpPr>
          <p:spPr>
            <a:xfrm>
              <a:off x="7964064" y="2156133"/>
              <a:ext cx="1269140" cy="367473"/>
            </a:xfrm>
            <a:prstGeom prst="rect">
              <a:avLst/>
            </a:prstGeom>
            <a:noFill/>
          </p:spPr>
          <p:txBody>
            <a:bodyPr wrap="square">
              <a:spAutoFit/>
            </a:bodyPr>
            <a:lstStyle/>
            <a:p>
              <a:pPr>
                <a:lnSpc>
                  <a:spcPct val="70000"/>
                </a:lnSpc>
              </a:pPr>
              <a:r>
                <a:rPr lang="en-US" sz="2400" b="1" dirty="0"/>
                <a:t>Senegal</a:t>
              </a:r>
              <a:endParaRPr lang="en-US" sz="2400" dirty="0"/>
            </a:p>
          </p:txBody>
        </p:sp>
      </p:grpSp>
      <p:sp>
        <p:nvSpPr>
          <p:cNvPr id="18" name="TextBox 17">
            <a:extLst>
              <a:ext uri="{FF2B5EF4-FFF2-40B4-BE49-F238E27FC236}">
                <a16:creationId xmlns:a16="http://schemas.microsoft.com/office/drawing/2014/main" id="{B0DD9738-FD0A-4919-128E-CCF86DA50B8A}"/>
              </a:ext>
            </a:extLst>
          </p:cNvPr>
          <p:cNvSpPr txBox="1"/>
          <p:nvPr/>
        </p:nvSpPr>
        <p:spPr>
          <a:xfrm>
            <a:off x="136091" y="1010353"/>
            <a:ext cx="11971229" cy="707886"/>
          </a:xfrm>
          <a:prstGeom prst="rect">
            <a:avLst/>
          </a:prstGeom>
          <a:noFill/>
        </p:spPr>
        <p:txBody>
          <a:bodyPr wrap="square">
            <a:spAutoFit/>
          </a:bodyPr>
          <a:lstStyle/>
          <a:p>
            <a:r>
              <a:rPr lang="en-US" sz="2000" dirty="0">
                <a:effectLst/>
                <a:ea typeface="Times New Roman" panose="02020603050405020304" pitchFamily="18" charset="0"/>
                <a:cs typeface="Times New Roman" panose="02020603050405020304" pitchFamily="18" charset="0"/>
              </a:rPr>
              <a:t>The benchmark Cost of a Healthy Diet is the least expensive </a:t>
            </a:r>
            <a:r>
              <a:rPr lang="en-US" sz="2000" dirty="0">
                <a:ea typeface="Times New Roman" panose="02020603050405020304" pitchFamily="18" charset="0"/>
                <a:cs typeface="Times New Roman" panose="02020603050405020304" pitchFamily="18" charset="0"/>
              </a:rPr>
              <a:t>Healthy Diet Basket of 11 items in 6 food groups </a:t>
            </a:r>
            <a:br>
              <a:rPr lang="en-US" sz="2000" dirty="0">
                <a:ea typeface="Times New Roman" panose="02020603050405020304" pitchFamily="18" charset="0"/>
                <a:cs typeface="Times New Roman" panose="02020603050405020304" pitchFamily="18" charset="0"/>
              </a:rPr>
            </a:br>
            <a:r>
              <a:rPr lang="en-US" sz="2000" dirty="0">
                <a:ea typeface="Times New Roman" panose="02020603050405020304" pitchFamily="18" charset="0"/>
                <a:cs typeface="Times New Roman" panose="02020603050405020304" pitchFamily="18" charset="0"/>
              </a:rPr>
              <a:t>using data reported by each country about the availability and price of locally consumed foods</a:t>
            </a:r>
            <a:endParaRPr lang="en-US" sz="2000" i="1" dirty="0"/>
          </a:p>
        </p:txBody>
      </p:sp>
      <p:sp>
        <p:nvSpPr>
          <p:cNvPr id="3" name="Title 4">
            <a:extLst>
              <a:ext uri="{FF2B5EF4-FFF2-40B4-BE49-F238E27FC236}">
                <a16:creationId xmlns:a16="http://schemas.microsoft.com/office/drawing/2014/main" id="{CC37A46E-4D75-1494-A9EF-B4483922B753}"/>
              </a:ext>
            </a:extLst>
          </p:cNvPr>
          <p:cNvSpPr txBox="1">
            <a:spLocks/>
          </p:cNvSpPr>
          <p:nvPr/>
        </p:nvSpPr>
        <p:spPr>
          <a:xfrm>
            <a:off x="90507" y="97385"/>
            <a:ext cx="11939673" cy="81012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Identifying least-cost healthy options reveals whether </a:t>
            </a:r>
            <a:br>
              <a:rPr lang="en-US" sz="3600" b="1" kern="0" dirty="0">
                <a:solidFill>
                  <a:srgbClr val="3083A7"/>
                </a:solidFill>
                <a:latin typeface="+mn-lt"/>
              </a:rPr>
            </a:br>
            <a:r>
              <a:rPr lang="en-US" sz="3600" b="1" kern="0" dirty="0">
                <a:solidFill>
                  <a:srgbClr val="3083A7"/>
                </a:solidFill>
                <a:latin typeface="+mn-lt"/>
              </a:rPr>
              <a:t>poor diets are due to high cost, low incomes, or food choice</a:t>
            </a:r>
          </a:p>
        </p:txBody>
      </p:sp>
      <p:sp>
        <p:nvSpPr>
          <p:cNvPr id="4" name="Text Box 4">
            <a:extLst>
              <a:ext uri="{FF2B5EF4-FFF2-40B4-BE49-F238E27FC236}">
                <a16:creationId xmlns:a16="http://schemas.microsoft.com/office/drawing/2014/main" id="{5EFEF0DB-2ED1-F13D-7C6D-A7291C183D8B}"/>
              </a:ext>
            </a:extLst>
          </p:cNvPr>
          <p:cNvSpPr txBox="1">
            <a:spLocks noChangeArrowheads="1"/>
          </p:cNvSpPr>
          <p:nvPr/>
        </p:nvSpPr>
        <p:spPr bwMode="auto">
          <a:xfrm>
            <a:off x="90507" y="6089181"/>
            <a:ext cx="12062399" cy="78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dirty="0">
                <a:solidFill>
                  <a:schemeClr val="bg1">
                    <a:lumMod val="50000"/>
                  </a:schemeClr>
                </a:solidFill>
              </a:rPr>
              <a:t>Note:  Each item’s cost is for a sufficient weight or volume to meet the HDB targets, based on matching item descriptions to food composition data. In food groups requiring multiple items, the lowest-cost foods are listed first.  Item descriptions are standardized across countries, with its availability and national average price reported by each country’s statistical agency to the International Comparison Program (ICP) for 2017. Cost levels are as published by FAO and the World Bank with methods detailed at Food Prices for Nutrition (2022). </a:t>
            </a:r>
            <a:r>
              <a:rPr lang="en-US" altLang="en-US" sz="1400" dirty="0">
                <a:solidFill>
                  <a:schemeClr val="bg1">
                    <a:lumMod val="50000"/>
                  </a:schemeClr>
                </a:solidFill>
                <a:hlinkClick r:id="rId5">
                  <a:extLst>
                    <a:ext uri="{A12FA001-AC4F-418D-AE19-62706E023703}">
                      <ahyp:hlinkClr xmlns:ahyp="http://schemas.microsoft.com/office/drawing/2018/hyperlinkcolor" val="tx"/>
                    </a:ext>
                  </a:extLst>
                </a:hlinkClick>
              </a:rPr>
              <a:t>https://sites.tufts.edu/foodpricesfornutrition</a:t>
            </a:r>
            <a:endParaRPr lang="en-US" altLang="en-US" sz="1400" dirty="0">
              <a:solidFill>
                <a:schemeClr val="bg1">
                  <a:lumMod val="50000"/>
                </a:schemeClr>
              </a:solidFill>
            </a:endParaRPr>
          </a:p>
        </p:txBody>
      </p:sp>
      <p:grpSp>
        <p:nvGrpSpPr>
          <p:cNvPr id="107" name="Group 106">
            <a:extLst>
              <a:ext uri="{FF2B5EF4-FFF2-40B4-BE49-F238E27FC236}">
                <a16:creationId xmlns:a16="http://schemas.microsoft.com/office/drawing/2014/main" id="{1A9C1B7E-E8CD-9B10-E235-155059956FD5}"/>
              </a:ext>
            </a:extLst>
          </p:cNvPr>
          <p:cNvGrpSpPr/>
          <p:nvPr/>
        </p:nvGrpSpPr>
        <p:grpSpPr>
          <a:xfrm>
            <a:off x="426086" y="2508637"/>
            <a:ext cx="6026347" cy="3650472"/>
            <a:chOff x="426086" y="2410317"/>
            <a:chExt cx="6026347" cy="3650472"/>
          </a:xfrm>
        </p:grpSpPr>
        <p:pic>
          <p:nvPicPr>
            <p:cNvPr id="36" name="Graphic 35">
              <a:extLst>
                <a:ext uri="{FF2B5EF4-FFF2-40B4-BE49-F238E27FC236}">
                  <a16:creationId xmlns:a16="http://schemas.microsoft.com/office/drawing/2014/main" id="{6F10E38B-E30E-9059-2F56-6B6543D6BE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9337" y="2540349"/>
              <a:ext cx="4138613" cy="3520440"/>
            </a:xfrm>
            <a:prstGeom prst="rect">
              <a:avLst/>
            </a:prstGeom>
          </p:spPr>
        </p:pic>
        <p:sp>
          <p:nvSpPr>
            <p:cNvPr id="12" name="Callout: Line 11">
              <a:extLst>
                <a:ext uri="{FF2B5EF4-FFF2-40B4-BE49-F238E27FC236}">
                  <a16:creationId xmlns:a16="http://schemas.microsoft.com/office/drawing/2014/main" id="{6E82A5A0-F5A7-B486-1ADC-AAF271572F0D}"/>
                </a:ext>
              </a:extLst>
            </p:cNvPr>
            <p:cNvSpPr/>
            <p:nvPr/>
          </p:nvSpPr>
          <p:spPr>
            <a:xfrm>
              <a:off x="426086" y="2489512"/>
              <a:ext cx="2307851" cy="364534"/>
            </a:xfrm>
            <a:prstGeom prst="borderCallout1">
              <a:avLst>
                <a:gd name="adj1" fmla="val 71296"/>
                <a:gd name="adj2" fmla="val 26287"/>
                <a:gd name="adj3" fmla="val 174185"/>
                <a:gd name="adj4" fmla="val 37921"/>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rgbClr val="C00000"/>
                  </a:solidFill>
                </a:rPr>
                <a:t>Animal source foods</a:t>
              </a:r>
              <a:br>
                <a:rPr lang="en-US" sz="1600" dirty="0">
                  <a:solidFill>
                    <a:srgbClr val="C00000"/>
                  </a:solidFill>
                </a:rPr>
              </a:br>
              <a:r>
                <a:rPr lang="en-US" sz="1600" dirty="0">
                  <a:solidFill>
                    <a:srgbClr val="C00000"/>
                  </a:solidFill>
                </a:rPr>
                <a:t>(2 items, 150 kcal each)</a:t>
              </a:r>
            </a:p>
          </p:txBody>
        </p:sp>
        <p:sp>
          <p:nvSpPr>
            <p:cNvPr id="13" name="Callout: Line 12">
              <a:extLst>
                <a:ext uri="{FF2B5EF4-FFF2-40B4-BE49-F238E27FC236}">
                  <a16:creationId xmlns:a16="http://schemas.microsoft.com/office/drawing/2014/main" id="{9D9CD46D-BD26-97A3-84B9-C1A2E8AF1046}"/>
                </a:ext>
              </a:extLst>
            </p:cNvPr>
            <p:cNvSpPr/>
            <p:nvPr/>
          </p:nvSpPr>
          <p:spPr>
            <a:xfrm>
              <a:off x="4255998" y="5432669"/>
              <a:ext cx="1759839" cy="389858"/>
            </a:xfrm>
            <a:prstGeom prst="borderCallout1">
              <a:avLst>
                <a:gd name="adj1" fmla="val 9555"/>
                <a:gd name="adj2" fmla="val 59225"/>
                <a:gd name="adj3" fmla="val -91481"/>
                <a:gd name="adj4" fmla="val 4712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chemeClr val="accent6">
                      <a:lumMod val="50000"/>
                    </a:schemeClr>
                  </a:solidFill>
                </a:rPr>
                <a:t>Vegetables</a:t>
              </a:r>
              <a:br>
                <a:rPr lang="en-US" sz="1600" b="1" dirty="0">
                  <a:solidFill>
                    <a:schemeClr val="accent6">
                      <a:lumMod val="50000"/>
                    </a:schemeClr>
                  </a:solidFill>
                </a:rPr>
              </a:br>
              <a:r>
                <a:rPr lang="en-US" sz="1600" dirty="0">
                  <a:solidFill>
                    <a:schemeClr val="accent6">
                      <a:lumMod val="50000"/>
                    </a:schemeClr>
                  </a:solidFill>
                </a:rPr>
                <a:t>(3 at 30 kcal each)</a:t>
              </a:r>
            </a:p>
          </p:txBody>
        </p:sp>
        <p:sp>
          <p:nvSpPr>
            <p:cNvPr id="14" name="Callout: Line 13">
              <a:extLst>
                <a:ext uri="{FF2B5EF4-FFF2-40B4-BE49-F238E27FC236}">
                  <a16:creationId xmlns:a16="http://schemas.microsoft.com/office/drawing/2014/main" id="{83847E02-BC05-C5C8-0713-23706EE725CC}"/>
                </a:ext>
              </a:extLst>
            </p:cNvPr>
            <p:cNvSpPr/>
            <p:nvPr/>
          </p:nvSpPr>
          <p:spPr>
            <a:xfrm>
              <a:off x="4340777" y="2982089"/>
              <a:ext cx="2111656" cy="422370"/>
            </a:xfrm>
            <a:prstGeom prst="borderCallout1">
              <a:avLst>
                <a:gd name="adj1" fmla="val 99788"/>
                <a:gd name="adj2" fmla="val 38360"/>
                <a:gd name="adj3" fmla="val 122039"/>
                <a:gd name="adj4" fmla="val 3374"/>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chemeClr val="accent4">
                      <a:lumMod val="50000"/>
                    </a:schemeClr>
                  </a:solidFill>
                </a:rPr>
                <a:t>Legumes, </a:t>
              </a:r>
              <a:r>
                <a:rPr lang="en-US" sz="1600" b="1" dirty="0">
                  <a:solidFill>
                    <a:srgbClr val="604900"/>
                  </a:solidFill>
                </a:rPr>
                <a:t>nuts</a:t>
              </a:r>
              <a:r>
                <a:rPr lang="en-US" sz="1600" b="1" dirty="0">
                  <a:solidFill>
                    <a:schemeClr val="accent4">
                      <a:lumMod val="50000"/>
                    </a:schemeClr>
                  </a:solidFill>
                </a:rPr>
                <a:t> &amp; seeds</a:t>
              </a:r>
            </a:p>
            <a:p>
              <a:pPr>
                <a:lnSpc>
                  <a:spcPct val="70000"/>
                </a:lnSpc>
              </a:pPr>
              <a:r>
                <a:rPr lang="en-US" sz="1600" dirty="0">
                  <a:solidFill>
                    <a:schemeClr val="accent4">
                      <a:lumMod val="50000"/>
                    </a:schemeClr>
                  </a:solidFill>
                </a:rPr>
                <a:t>(1 item, 300 kcal)</a:t>
              </a:r>
            </a:p>
          </p:txBody>
        </p:sp>
        <p:sp>
          <p:nvSpPr>
            <p:cNvPr id="15" name="Callout: Line 14">
              <a:extLst>
                <a:ext uri="{FF2B5EF4-FFF2-40B4-BE49-F238E27FC236}">
                  <a16:creationId xmlns:a16="http://schemas.microsoft.com/office/drawing/2014/main" id="{0033CB70-7A09-4688-C3BA-F2C572EB5A8D}"/>
                </a:ext>
              </a:extLst>
            </p:cNvPr>
            <p:cNvSpPr/>
            <p:nvPr/>
          </p:nvSpPr>
          <p:spPr>
            <a:xfrm>
              <a:off x="4708432" y="3725918"/>
              <a:ext cx="1704871" cy="446276"/>
            </a:xfrm>
            <a:prstGeom prst="borderCallout1">
              <a:avLst>
                <a:gd name="adj1" fmla="val 668"/>
                <a:gd name="adj2" fmla="val 21448"/>
                <a:gd name="adj3" fmla="val -77142"/>
                <a:gd name="adj4" fmla="val 1307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70000"/>
                </a:lnSpc>
              </a:pPr>
              <a:r>
                <a:rPr lang="en-US" sz="1600" b="1" dirty="0">
                  <a:solidFill>
                    <a:schemeClr val="accent4">
                      <a:lumMod val="75000"/>
                    </a:schemeClr>
                  </a:solidFill>
                </a:rPr>
                <a:t>Oils &amp; fats</a:t>
              </a:r>
              <a:br>
                <a:rPr lang="en-US" sz="1600" b="1" dirty="0">
                  <a:solidFill>
                    <a:schemeClr val="accent4">
                      <a:lumMod val="75000"/>
                    </a:schemeClr>
                  </a:solidFill>
                </a:rPr>
              </a:br>
              <a:r>
                <a:rPr lang="en-US" sz="1600" dirty="0">
                  <a:solidFill>
                    <a:schemeClr val="accent4">
                      <a:lumMod val="75000"/>
                    </a:schemeClr>
                  </a:solidFill>
                </a:rPr>
                <a:t>(1 item, 300 kcal)</a:t>
              </a:r>
            </a:p>
          </p:txBody>
        </p:sp>
        <p:sp>
          <p:nvSpPr>
            <p:cNvPr id="16" name="Callout: Line 15">
              <a:extLst>
                <a:ext uri="{FF2B5EF4-FFF2-40B4-BE49-F238E27FC236}">
                  <a16:creationId xmlns:a16="http://schemas.microsoft.com/office/drawing/2014/main" id="{ED872028-93D5-6F39-602A-A645BE443B3B}"/>
                </a:ext>
              </a:extLst>
            </p:cNvPr>
            <p:cNvSpPr/>
            <p:nvPr/>
          </p:nvSpPr>
          <p:spPr>
            <a:xfrm>
              <a:off x="508849" y="5489095"/>
              <a:ext cx="1759839" cy="316332"/>
            </a:xfrm>
            <a:prstGeom prst="borderCallout1">
              <a:avLst>
                <a:gd name="adj1" fmla="val 2663"/>
                <a:gd name="adj2" fmla="val 51712"/>
                <a:gd name="adj3" fmla="val -93886"/>
                <a:gd name="adj4" fmla="val 73165"/>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rgbClr val="7030A0"/>
                  </a:solidFill>
                </a:rPr>
                <a:t>Fruits</a:t>
              </a:r>
              <a:br>
                <a:rPr lang="en-US" sz="1600" dirty="0">
                  <a:solidFill>
                    <a:srgbClr val="7030A0"/>
                  </a:solidFill>
                </a:rPr>
              </a:br>
              <a:r>
                <a:rPr lang="en-US" sz="1600" dirty="0">
                  <a:solidFill>
                    <a:srgbClr val="7030A0"/>
                  </a:solidFill>
                </a:rPr>
                <a:t>(2 at 80 kcal each)</a:t>
              </a:r>
            </a:p>
          </p:txBody>
        </p:sp>
        <p:sp>
          <p:nvSpPr>
            <p:cNvPr id="17" name="Callout: Line 16">
              <a:extLst>
                <a:ext uri="{FF2B5EF4-FFF2-40B4-BE49-F238E27FC236}">
                  <a16:creationId xmlns:a16="http://schemas.microsoft.com/office/drawing/2014/main" id="{D665D7EF-D4E2-0B7C-B77F-D4491153D66A}"/>
                </a:ext>
              </a:extLst>
            </p:cNvPr>
            <p:cNvSpPr/>
            <p:nvPr/>
          </p:nvSpPr>
          <p:spPr>
            <a:xfrm>
              <a:off x="3674845" y="2410317"/>
              <a:ext cx="2307850" cy="504536"/>
            </a:xfrm>
            <a:prstGeom prst="borderCallout1">
              <a:avLst>
                <a:gd name="adj1" fmla="val 101641"/>
                <a:gd name="adj2" fmla="val 16768"/>
                <a:gd name="adj3" fmla="val 135973"/>
                <a:gd name="adj4" fmla="val -379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chemeClr val="bg2">
                      <a:lumMod val="25000"/>
                    </a:schemeClr>
                  </a:solidFill>
                </a:rPr>
                <a:t>Starchy staples</a:t>
              </a:r>
              <a:br>
                <a:rPr lang="en-US" sz="1600" dirty="0">
                  <a:solidFill>
                    <a:schemeClr val="bg2">
                      <a:lumMod val="25000"/>
                    </a:schemeClr>
                  </a:solidFill>
                </a:rPr>
              </a:br>
              <a:r>
                <a:rPr lang="en-US" sz="1600" dirty="0">
                  <a:solidFill>
                    <a:schemeClr val="bg2">
                      <a:lumMod val="25000"/>
                    </a:schemeClr>
                  </a:solidFill>
                </a:rPr>
                <a:t>(2 items, 580 kcal each)</a:t>
              </a:r>
            </a:p>
          </p:txBody>
        </p:sp>
      </p:grpSp>
      <p:grpSp>
        <p:nvGrpSpPr>
          <p:cNvPr id="108" name="Group 107">
            <a:extLst>
              <a:ext uri="{FF2B5EF4-FFF2-40B4-BE49-F238E27FC236}">
                <a16:creationId xmlns:a16="http://schemas.microsoft.com/office/drawing/2014/main" id="{09680A8B-7EEE-28EA-0684-FB91A67242BE}"/>
              </a:ext>
            </a:extLst>
          </p:cNvPr>
          <p:cNvGrpSpPr/>
          <p:nvPr/>
        </p:nvGrpSpPr>
        <p:grpSpPr>
          <a:xfrm>
            <a:off x="1791375" y="3033628"/>
            <a:ext cx="3248671" cy="2452683"/>
            <a:chOff x="1791375" y="2935308"/>
            <a:chExt cx="3248671" cy="2452683"/>
          </a:xfrm>
        </p:grpSpPr>
        <p:sp>
          <p:nvSpPr>
            <p:cNvPr id="85" name="TextBox 84">
              <a:extLst>
                <a:ext uri="{FF2B5EF4-FFF2-40B4-BE49-F238E27FC236}">
                  <a16:creationId xmlns:a16="http://schemas.microsoft.com/office/drawing/2014/main" id="{FACC793A-9E98-8DEF-86A5-5868812C1EF6}"/>
                </a:ext>
              </a:extLst>
            </p:cNvPr>
            <p:cNvSpPr txBox="1"/>
            <p:nvPr/>
          </p:nvSpPr>
          <p:spPr>
            <a:xfrm>
              <a:off x="1791375" y="3364825"/>
              <a:ext cx="1423536" cy="705258"/>
            </a:xfrm>
            <a:prstGeom prst="rect">
              <a:avLst/>
            </a:prstGeom>
            <a:noFill/>
          </p:spPr>
          <p:txBody>
            <a:bodyPr wrap="square">
              <a:spAutoFit/>
            </a:bodyPr>
            <a:lstStyle/>
            <a:p>
              <a:pPr>
                <a:lnSpc>
                  <a:spcPct val="70000"/>
                </a:lnSpc>
              </a:pPr>
              <a:r>
                <a:rPr lang="en-US" sz="1400" b="1" dirty="0"/>
                <a:t>Buffalo milk, </a:t>
              </a:r>
              <a:br>
                <a:rPr lang="en-US" sz="1400" b="1" dirty="0"/>
              </a:br>
              <a:r>
                <a:rPr lang="en-US" sz="1400" b="1" dirty="0"/>
                <a:t>live chicken</a:t>
              </a:r>
              <a:br>
                <a:rPr lang="en-US" sz="1400" b="1" dirty="0"/>
              </a:br>
              <a:r>
                <a:rPr lang="en-US" sz="1400" b="1" i="1" dirty="0">
                  <a:solidFill>
                    <a:schemeClr val="tx1">
                      <a:lumMod val="65000"/>
                      <a:lumOff val="35000"/>
                    </a:schemeClr>
                  </a:solidFill>
                </a:rPr>
                <a:t>(29% of cost)</a:t>
              </a:r>
            </a:p>
            <a:p>
              <a:pPr>
                <a:lnSpc>
                  <a:spcPct val="70000"/>
                </a:lnSpc>
              </a:pPr>
              <a:endParaRPr lang="en-US" sz="1400" dirty="0"/>
            </a:p>
          </p:txBody>
        </p:sp>
        <p:sp>
          <p:nvSpPr>
            <p:cNvPr id="86" name="TextBox 85">
              <a:extLst>
                <a:ext uri="{FF2B5EF4-FFF2-40B4-BE49-F238E27FC236}">
                  <a16:creationId xmlns:a16="http://schemas.microsoft.com/office/drawing/2014/main" id="{8E675A16-796D-660B-0655-BD1322106A99}"/>
                </a:ext>
              </a:extLst>
            </p:cNvPr>
            <p:cNvSpPr txBox="1"/>
            <p:nvPr/>
          </p:nvSpPr>
          <p:spPr>
            <a:xfrm>
              <a:off x="3022853" y="2935308"/>
              <a:ext cx="1234071" cy="554447"/>
            </a:xfrm>
            <a:prstGeom prst="rect">
              <a:avLst/>
            </a:prstGeom>
            <a:noFill/>
          </p:spPr>
          <p:txBody>
            <a:bodyPr wrap="square">
              <a:spAutoFit/>
            </a:bodyPr>
            <a:lstStyle/>
            <a:p>
              <a:pPr>
                <a:lnSpc>
                  <a:spcPct val="70000"/>
                </a:lnSpc>
              </a:pPr>
              <a:r>
                <a:rPr lang="en-US" sz="1400" b="1" dirty="0"/>
                <a:t>Wheat flour, maize</a:t>
              </a:r>
              <a:br>
                <a:rPr lang="en-US" sz="1400" b="1" dirty="0"/>
              </a:br>
              <a:r>
                <a:rPr lang="en-US" sz="1400" b="1" i="1" dirty="0">
                  <a:solidFill>
                    <a:schemeClr val="bg2">
                      <a:lumMod val="25000"/>
                    </a:schemeClr>
                  </a:solidFill>
                </a:rPr>
                <a:t>(12% of cost)</a:t>
              </a:r>
              <a:endParaRPr lang="en-US" sz="1400" i="1" dirty="0">
                <a:solidFill>
                  <a:schemeClr val="bg2">
                    <a:lumMod val="25000"/>
                  </a:schemeClr>
                </a:solidFill>
              </a:endParaRPr>
            </a:p>
          </p:txBody>
        </p:sp>
        <p:sp>
          <p:nvSpPr>
            <p:cNvPr id="87" name="TextBox 86">
              <a:extLst>
                <a:ext uri="{FF2B5EF4-FFF2-40B4-BE49-F238E27FC236}">
                  <a16:creationId xmlns:a16="http://schemas.microsoft.com/office/drawing/2014/main" id="{B4C0EF1E-6F5B-D9B8-D480-54B01A822E0C}"/>
                </a:ext>
              </a:extLst>
            </p:cNvPr>
            <p:cNvSpPr txBox="1"/>
            <p:nvPr/>
          </p:nvSpPr>
          <p:spPr>
            <a:xfrm>
              <a:off x="3639889" y="3614947"/>
              <a:ext cx="1400157" cy="403637"/>
            </a:xfrm>
            <a:prstGeom prst="rect">
              <a:avLst/>
            </a:prstGeom>
            <a:noFill/>
          </p:spPr>
          <p:txBody>
            <a:bodyPr wrap="square">
              <a:spAutoFit/>
            </a:bodyPr>
            <a:lstStyle/>
            <a:p>
              <a:pPr>
                <a:lnSpc>
                  <a:spcPct val="70000"/>
                </a:lnSpc>
              </a:pPr>
              <a:r>
                <a:rPr lang="en-US" sz="1400" b="1" dirty="0"/>
                <a:t>Red lentils </a:t>
              </a:r>
              <a:br>
                <a:rPr lang="en-US" sz="1400" b="1" dirty="0"/>
              </a:br>
              <a:r>
                <a:rPr lang="en-US" sz="1400" b="1" i="1" dirty="0">
                  <a:solidFill>
                    <a:schemeClr val="tx1">
                      <a:lumMod val="65000"/>
                      <a:lumOff val="35000"/>
                    </a:schemeClr>
                  </a:solidFill>
                </a:rPr>
                <a:t>(9% of cost)</a:t>
              </a:r>
              <a:endParaRPr lang="en-US" sz="1400" i="1" dirty="0">
                <a:solidFill>
                  <a:schemeClr val="tx1">
                    <a:lumMod val="65000"/>
                    <a:lumOff val="35000"/>
                  </a:schemeClr>
                </a:solidFill>
              </a:endParaRPr>
            </a:p>
          </p:txBody>
        </p:sp>
        <p:sp>
          <p:nvSpPr>
            <p:cNvPr id="88" name="TextBox 87">
              <a:extLst>
                <a:ext uri="{FF2B5EF4-FFF2-40B4-BE49-F238E27FC236}">
                  <a16:creationId xmlns:a16="http://schemas.microsoft.com/office/drawing/2014/main" id="{0063BD4E-D519-50D2-4635-83ED8D021C2C}"/>
                </a:ext>
              </a:extLst>
            </p:cNvPr>
            <p:cNvSpPr txBox="1"/>
            <p:nvPr/>
          </p:nvSpPr>
          <p:spPr>
            <a:xfrm>
              <a:off x="3788796" y="4086240"/>
              <a:ext cx="1226830" cy="403637"/>
            </a:xfrm>
            <a:prstGeom prst="rect">
              <a:avLst/>
            </a:prstGeom>
            <a:noFill/>
          </p:spPr>
          <p:txBody>
            <a:bodyPr wrap="square">
              <a:spAutoFit/>
            </a:bodyPr>
            <a:lstStyle/>
            <a:p>
              <a:pPr>
                <a:lnSpc>
                  <a:spcPct val="70000"/>
                </a:lnSpc>
              </a:pPr>
              <a:r>
                <a:rPr lang="en-US" sz="1400" b="1" dirty="0"/>
                <a:t>Vegetable oil </a:t>
              </a:r>
              <a:br>
                <a:rPr lang="en-US" sz="1400" b="1" dirty="0"/>
              </a:br>
              <a:r>
                <a:rPr lang="en-US" sz="1400" b="1" i="1" dirty="0">
                  <a:solidFill>
                    <a:schemeClr val="tx1">
                      <a:lumMod val="65000"/>
                      <a:lumOff val="35000"/>
                    </a:schemeClr>
                  </a:solidFill>
                </a:rPr>
                <a:t>(5% of cost)</a:t>
              </a:r>
              <a:endParaRPr lang="en-US" sz="1400" i="1" dirty="0">
                <a:solidFill>
                  <a:schemeClr val="tx1">
                    <a:lumMod val="65000"/>
                    <a:lumOff val="35000"/>
                  </a:schemeClr>
                </a:solidFill>
              </a:endParaRPr>
            </a:p>
          </p:txBody>
        </p:sp>
        <p:sp>
          <p:nvSpPr>
            <p:cNvPr id="89" name="TextBox 88">
              <a:extLst>
                <a:ext uri="{FF2B5EF4-FFF2-40B4-BE49-F238E27FC236}">
                  <a16:creationId xmlns:a16="http://schemas.microsoft.com/office/drawing/2014/main" id="{61B2D033-EAA6-A6AD-EDE3-E7A80F2D1421}"/>
                </a:ext>
              </a:extLst>
            </p:cNvPr>
            <p:cNvSpPr txBox="1"/>
            <p:nvPr/>
          </p:nvSpPr>
          <p:spPr>
            <a:xfrm>
              <a:off x="3359219" y="4682733"/>
              <a:ext cx="1226830" cy="705258"/>
            </a:xfrm>
            <a:prstGeom prst="rect">
              <a:avLst/>
            </a:prstGeom>
            <a:noFill/>
          </p:spPr>
          <p:txBody>
            <a:bodyPr wrap="square">
              <a:spAutoFit/>
            </a:bodyPr>
            <a:lstStyle/>
            <a:p>
              <a:pPr>
                <a:lnSpc>
                  <a:spcPct val="70000"/>
                </a:lnSpc>
              </a:pPr>
              <a:r>
                <a:rPr lang="en-US" sz="1400" b="1" dirty="0"/>
                <a:t>Onions, carrots,</a:t>
              </a:r>
              <a:br>
                <a:rPr lang="en-US" sz="1400" b="1" dirty="0"/>
              </a:br>
              <a:r>
                <a:rPr lang="en-US" sz="1400" b="1" dirty="0"/>
                <a:t>water spinach</a:t>
              </a:r>
              <a:br>
                <a:rPr lang="en-US" sz="1400" b="1" dirty="0"/>
              </a:br>
              <a:r>
                <a:rPr lang="en-US" sz="1400" b="1" i="1" dirty="0">
                  <a:solidFill>
                    <a:schemeClr val="bg2">
                      <a:lumMod val="25000"/>
                    </a:schemeClr>
                  </a:solidFill>
                </a:rPr>
                <a:t>(18% of cost)</a:t>
              </a:r>
              <a:endParaRPr lang="en-US" sz="1400" i="1" dirty="0">
                <a:solidFill>
                  <a:schemeClr val="bg2">
                    <a:lumMod val="25000"/>
                  </a:schemeClr>
                </a:solidFill>
              </a:endParaRPr>
            </a:p>
          </p:txBody>
        </p:sp>
        <p:sp>
          <p:nvSpPr>
            <p:cNvPr id="90" name="TextBox 89">
              <a:extLst>
                <a:ext uri="{FF2B5EF4-FFF2-40B4-BE49-F238E27FC236}">
                  <a16:creationId xmlns:a16="http://schemas.microsoft.com/office/drawing/2014/main" id="{612C072A-09B8-7CB9-D908-422B11DC3BF1}"/>
                </a:ext>
              </a:extLst>
            </p:cNvPr>
            <p:cNvSpPr txBox="1"/>
            <p:nvPr/>
          </p:nvSpPr>
          <p:spPr>
            <a:xfrm>
              <a:off x="1914945" y="4779772"/>
              <a:ext cx="1329388" cy="554447"/>
            </a:xfrm>
            <a:prstGeom prst="rect">
              <a:avLst/>
            </a:prstGeom>
            <a:noFill/>
          </p:spPr>
          <p:txBody>
            <a:bodyPr wrap="square">
              <a:spAutoFit/>
            </a:bodyPr>
            <a:lstStyle/>
            <a:p>
              <a:pPr>
                <a:lnSpc>
                  <a:spcPct val="70000"/>
                </a:lnSpc>
              </a:pPr>
              <a:r>
                <a:rPr lang="en-US" sz="1400" b="1" dirty="0"/>
                <a:t>Bananas, coconut</a:t>
              </a:r>
              <a:br>
                <a:rPr lang="en-US" sz="1400" b="1" dirty="0"/>
              </a:br>
              <a:r>
                <a:rPr lang="en-US" sz="1400" b="1" i="1" dirty="0">
                  <a:solidFill>
                    <a:schemeClr val="tx1">
                      <a:lumMod val="65000"/>
                      <a:lumOff val="35000"/>
                    </a:schemeClr>
                  </a:solidFill>
                </a:rPr>
                <a:t>(27% of cost)</a:t>
              </a:r>
              <a:endParaRPr lang="en-US" sz="1400" i="1" dirty="0">
                <a:solidFill>
                  <a:schemeClr val="tx1">
                    <a:lumMod val="65000"/>
                    <a:lumOff val="35000"/>
                  </a:schemeClr>
                </a:solidFill>
              </a:endParaRPr>
            </a:p>
          </p:txBody>
        </p:sp>
        <p:sp>
          <p:nvSpPr>
            <p:cNvPr id="91" name="TextBox 90">
              <a:extLst>
                <a:ext uri="{FF2B5EF4-FFF2-40B4-BE49-F238E27FC236}">
                  <a16:creationId xmlns:a16="http://schemas.microsoft.com/office/drawing/2014/main" id="{4BF954AD-3659-C032-320E-47C731F4E238}"/>
                </a:ext>
              </a:extLst>
            </p:cNvPr>
            <p:cNvSpPr txBox="1"/>
            <p:nvPr/>
          </p:nvSpPr>
          <p:spPr>
            <a:xfrm>
              <a:off x="2548973" y="4094193"/>
              <a:ext cx="1064826" cy="448071"/>
            </a:xfrm>
            <a:prstGeom prst="rect">
              <a:avLst/>
            </a:prstGeom>
            <a:noFill/>
          </p:spPr>
          <p:txBody>
            <a:bodyPr wrap="square">
              <a:spAutoFit/>
            </a:bodyPr>
            <a:lstStyle/>
            <a:p>
              <a:pPr algn="ctr">
                <a:lnSpc>
                  <a:spcPct val="70000"/>
                </a:lnSpc>
              </a:pPr>
              <a:r>
                <a:rPr lang="en-US" sz="1600" b="1" i="1" dirty="0">
                  <a:solidFill>
                    <a:schemeClr val="tx1">
                      <a:lumMod val="50000"/>
                      <a:lumOff val="50000"/>
                    </a:schemeClr>
                  </a:solidFill>
                  <a:cs typeface="Times New Roman" panose="02020603050405020304" pitchFamily="18" charset="0"/>
                </a:rPr>
                <a:t>$3.41</a:t>
              </a:r>
              <a:br>
                <a:rPr lang="en-US" sz="1600" b="1" i="1" dirty="0">
                  <a:solidFill>
                    <a:schemeClr val="tx1">
                      <a:lumMod val="50000"/>
                      <a:lumOff val="50000"/>
                    </a:schemeClr>
                  </a:solidFill>
                  <a:cs typeface="Times New Roman" panose="02020603050405020304" pitchFamily="18" charset="0"/>
                </a:rPr>
              </a:br>
              <a:r>
                <a:rPr lang="en-US" sz="1600" b="1" i="1" dirty="0">
                  <a:solidFill>
                    <a:schemeClr val="tx1">
                      <a:lumMod val="50000"/>
                      <a:lumOff val="50000"/>
                    </a:schemeClr>
                  </a:solidFill>
                  <a:cs typeface="Times New Roman" panose="02020603050405020304" pitchFamily="18" charset="0"/>
                </a:rPr>
                <a:t>per day</a:t>
              </a:r>
              <a:endParaRPr lang="en-US" sz="1600" i="1" dirty="0">
                <a:solidFill>
                  <a:schemeClr val="tx1">
                    <a:lumMod val="50000"/>
                    <a:lumOff val="50000"/>
                  </a:schemeClr>
                </a:solidFill>
              </a:endParaRPr>
            </a:p>
          </p:txBody>
        </p:sp>
      </p:grpSp>
      <p:sp>
        <p:nvSpPr>
          <p:cNvPr id="103" name="TextBox 102">
            <a:extLst>
              <a:ext uri="{FF2B5EF4-FFF2-40B4-BE49-F238E27FC236}">
                <a16:creationId xmlns:a16="http://schemas.microsoft.com/office/drawing/2014/main" id="{414FF98A-9360-907D-BBCF-58E020285829}"/>
              </a:ext>
            </a:extLst>
          </p:cNvPr>
          <p:cNvSpPr txBox="1"/>
          <p:nvPr/>
        </p:nvSpPr>
        <p:spPr>
          <a:xfrm>
            <a:off x="2482251" y="2230351"/>
            <a:ext cx="1269140" cy="367473"/>
          </a:xfrm>
          <a:prstGeom prst="rect">
            <a:avLst/>
          </a:prstGeom>
          <a:noFill/>
        </p:spPr>
        <p:txBody>
          <a:bodyPr wrap="square">
            <a:spAutoFit/>
          </a:bodyPr>
          <a:lstStyle/>
          <a:p>
            <a:pPr>
              <a:lnSpc>
                <a:spcPct val="70000"/>
              </a:lnSpc>
            </a:pPr>
            <a:r>
              <a:rPr lang="en-US" sz="2400" b="1" dirty="0"/>
              <a:t>Pakistan</a:t>
            </a:r>
            <a:endParaRPr lang="en-US" sz="2400" dirty="0"/>
          </a:p>
        </p:txBody>
      </p:sp>
      <p:sp>
        <p:nvSpPr>
          <p:cNvPr id="114" name="Text Box 4">
            <a:extLst>
              <a:ext uri="{FF2B5EF4-FFF2-40B4-BE49-F238E27FC236}">
                <a16:creationId xmlns:a16="http://schemas.microsoft.com/office/drawing/2014/main" id="{A558FA1D-F310-DF00-91EA-1035595803BF}"/>
              </a:ext>
            </a:extLst>
          </p:cNvPr>
          <p:cNvSpPr txBox="1">
            <a:spLocks noChangeArrowheads="1"/>
          </p:cNvSpPr>
          <p:nvPr/>
        </p:nvSpPr>
        <p:spPr bwMode="auto">
          <a:xfrm>
            <a:off x="24307" y="3193915"/>
            <a:ext cx="1732424" cy="613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i="1" dirty="0">
                <a:solidFill>
                  <a:schemeClr val="accent1">
                    <a:lumMod val="50000"/>
                  </a:schemeClr>
                </a:solidFill>
              </a:rPr>
              <a:t>Areas show share of cost needed to </a:t>
            </a:r>
            <a:br>
              <a:rPr lang="en-US" altLang="en-US" sz="1400" i="1" dirty="0">
                <a:solidFill>
                  <a:schemeClr val="accent1">
                    <a:lumMod val="50000"/>
                  </a:schemeClr>
                </a:solidFill>
              </a:rPr>
            </a:br>
            <a:r>
              <a:rPr lang="en-US" altLang="en-US" sz="1400" i="1" dirty="0">
                <a:solidFill>
                  <a:schemeClr val="accent1">
                    <a:lumMod val="50000"/>
                  </a:schemeClr>
                </a:solidFill>
              </a:rPr>
              <a:t>meet HDB targets</a:t>
            </a:r>
          </a:p>
        </p:txBody>
      </p:sp>
    </p:spTree>
    <p:extLst>
      <p:ext uri="{BB962C8B-B14F-4D97-AF65-F5344CB8AC3E}">
        <p14:creationId xmlns:p14="http://schemas.microsoft.com/office/powerpoint/2010/main" val="118617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subTnLst>
                                    <p:animClr clrSpc="rgb" dir="cw">
                                      <p:cBhvr override="childStyle">
                                        <p:cTn dur="1" fill="hold" display="0" masterRel="nextClick" afterEffect="1"/>
                                        <p:tgtEl>
                                          <p:spTgt spid="114"/>
                                        </p:tgtEl>
                                        <p:attrNameLst>
                                          <p:attrName>ppt_c</p:attrName>
                                        </p:attrNameLst>
                                      </p:cBhvr>
                                      <p:to>
                                        <a:srgbClr val="C0C0C0"/>
                                      </p:to>
                                    </p:animClr>
                                  </p:subTnLst>
                                </p:cTn>
                              </p:par>
                              <p:par>
                                <p:cTn id="9" presetID="1" presetClass="entr" presetSubtype="0" fill="hold" nodeType="with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103" grpId="0"/>
      <p:bldP spid="1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8FFB21D3-44D8-71E6-C7B9-D4F7EEA05EEF}"/>
              </a:ext>
            </a:extLst>
          </p:cNvPr>
          <p:cNvGrpSpPr/>
          <p:nvPr/>
        </p:nvGrpSpPr>
        <p:grpSpPr>
          <a:xfrm>
            <a:off x="994783" y="2388560"/>
            <a:ext cx="4714412" cy="3786532"/>
            <a:chOff x="994783" y="2290240"/>
            <a:chExt cx="4714412" cy="3786532"/>
          </a:xfrm>
        </p:grpSpPr>
        <p:pic>
          <p:nvPicPr>
            <p:cNvPr id="33" name="Graphic 32">
              <a:extLst>
                <a:ext uri="{FF2B5EF4-FFF2-40B4-BE49-F238E27FC236}">
                  <a16:creationId xmlns:a16="http://schemas.microsoft.com/office/drawing/2014/main" id="{F6D45D70-6704-0490-8A73-52547253AE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4783" y="2545854"/>
              <a:ext cx="4138613" cy="3530918"/>
            </a:xfrm>
            <a:prstGeom prst="rect">
              <a:avLst/>
            </a:prstGeom>
          </p:spPr>
        </p:pic>
        <p:sp>
          <p:nvSpPr>
            <p:cNvPr id="105" name="TextBox 104">
              <a:extLst>
                <a:ext uri="{FF2B5EF4-FFF2-40B4-BE49-F238E27FC236}">
                  <a16:creationId xmlns:a16="http://schemas.microsoft.com/office/drawing/2014/main" id="{61764383-2C1B-EC27-7BEF-DA3C0700920A}"/>
                </a:ext>
              </a:extLst>
            </p:cNvPr>
            <p:cNvSpPr txBox="1"/>
            <p:nvPr/>
          </p:nvSpPr>
          <p:spPr>
            <a:xfrm>
              <a:off x="2679582" y="2290240"/>
              <a:ext cx="951616" cy="367473"/>
            </a:xfrm>
            <a:prstGeom prst="rect">
              <a:avLst/>
            </a:prstGeom>
            <a:noFill/>
          </p:spPr>
          <p:txBody>
            <a:bodyPr wrap="square">
              <a:spAutoFit/>
            </a:bodyPr>
            <a:lstStyle/>
            <a:p>
              <a:pPr>
                <a:lnSpc>
                  <a:spcPct val="70000"/>
                </a:lnSpc>
              </a:pPr>
              <a:r>
                <a:rPr lang="en-US" sz="2400" b="1" dirty="0"/>
                <a:t>Italy</a:t>
              </a:r>
              <a:endParaRPr lang="en-US" sz="2400" dirty="0"/>
            </a:p>
          </p:txBody>
        </p:sp>
        <p:sp>
          <p:nvSpPr>
            <p:cNvPr id="19" name="TextBox 18">
              <a:extLst>
                <a:ext uri="{FF2B5EF4-FFF2-40B4-BE49-F238E27FC236}">
                  <a16:creationId xmlns:a16="http://schemas.microsoft.com/office/drawing/2014/main" id="{C035C17E-1700-1491-7AE6-81BFD5EE0BD3}"/>
                </a:ext>
              </a:extLst>
            </p:cNvPr>
            <p:cNvSpPr txBox="1"/>
            <p:nvPr/>
          </p:nvSpPr>
          <p:spPr>
            <a:xfrm>
              <a:off x="1731854" y="3353307"/>
              <a:ext cx="1423536" cy="705258"/>
            </a:xfrm>
            <a:prstGeom prst="rect">
              <a:avLst/>
            </a:prstGeom>
            <a:noFill/>
          </p:spPr>
          <p:txBody>
            <a:bodyPr wrap="square">
              <a:spAutoFit/>
            </a:bodyPr>
            <a:lstStyle/>
            <a:p>
              <a:pPr>
                <a:lnSpc>
                  <a:spcPct val="70000"/>
                </a:lnSpc>
              </a:pPr>
              <a:r>
                <a:rPr lang="en-US" sz="1400" b="1" dirty="0"/>
                <a:t>Boxed UHT milk,</a:t>
              </a:r>
              <a:br>
                <a:rPr lang="en-US" sz="1400" b="1" dirty="0"/>
              </a:br>
              <a:r>
                <a:rPr lang="en-US" sz="1400" b="1" dirty="0"/>
                <a:t>frozen chicken</a:t>
              </a:r>
              <a:br>
                <a:rPr lang="en-US" sz="1400" b="1" dirty="0"/>
              </a:br>
              <a:r>
                <a:rPr lang="en-US" sz="1400" b="1" i="1" dirty="0">
                  <a:solidFill>
                    <a:schemeClr val="tx1">
                      <a:lumMod val="65000"/>
                      <a:lumOff val="35000"/>
                    </a:schemeClr>
                  </a:solidFill>
                </a:rPr>
                <a:t>(25% of cost)</a:t>
              </a:r>
            </a:p>
            <a:p>
              <a:pPr>
                <a:lnSpc>
                  <a:spcPct val="70000"/>
                </a:lnSpc>
              </a:pPr>
              <a:endParaRPr lang="en-US" sz="1400" dirty="0"/>
            </a:p>
          </p:txBody>
        </p:sp>
        <p:sp>
          <p:nvSpPr>
            <p:cNvPr id="20" name="TextBox 19">
              <a:extLst>
                <a:ext uri="{FF2B5EF4-FFF2-40B4-BE49-F238E27FC236}">
                  <a16:creationId xmlns:a16="http://schemas.microsoft.com/office/drawing/2014/main" id="{21C66A8A-B8AC-3AF8-A323-C07BD8A2B894}"/>
                </a:ext>
              </a:extLst>
            </p:cNvPr>
            <p:cNvSpPr txBox="1"/>
            <p:nvPr/>
          </p:nvSpPr>
          <p:spPr>
            <a:xfrm>
              <a:off x="3141775" y="2556845"/>
              <a:ext cx="1615051" cy="403637"/>
            </a:xfrm>
            <a:prstGeom prst="rect">
              <a:avLst/>
            </a:prstGeom>
            <a:noFill/>
          </p:spPr>
          <p:txBody>
            <a:bodyPr wrap="square">
              <a:spAutoFit/>
            </a:bodyPr>
            <a:lstStyle/>
            <a:p>
              <a:pPr>
                <a:lnSpc>
                  <a:spcPct val="70000"/>
                </a:lnSpc>
              </a:pPr>
              <a:r>
                <a:rPr lang="en-US" sz="1400" b="1" dirty="0"/>
                <a:t>Wheat flour, pasta</a:t>
              </a:r>
              <a:br>
                <a:rPr lang="en-US" sz="1400" b="1" dirty="0"/>
              </a:br>
              <a:r>
                <a:rPr lang="en-US" sz="1400" b="1" i="1" dirty="0">
                  <a:solidFill>
                    <a:schemeClr val="bg2">
                      <a:lumMod val="25000"/>
                    </a:schemeClr>
                  </a:solidFill>
                </a:rPr>
                <a:t>(7% of cost)</a:t>
              </a:r>
              <a:endParaRPr lang="en-US" sz="1400" i="1" dirty="0">
                <a:solidFill>
                  <a:schemeClr val="bg2">
                    <a:lumMod val="25000"/>
                  </a:schemeClr>
                </a:solidFill>
              </a:endParaRPr>
            </a:p>
          </p:txBody>
        </p:sp>
        <p:sp>
          <p:nvSpPr>
            <p:cNvPr id="21" name="TextBox 20">
              <a:extLst>
                <a:ext uri="{FF2B5EF4-FFF2-40B4-BE49-F238E27FC236}">
                  <a16:creationId xmlns:a16="http://schemas.microsoft.com/office/drawing/2014/main" id="{748AA310-2717-0FB9-50C1-DBA291A88EAD}"/>
                </a:ext>
              </a:extLst>
            </p:cNvPr>
            <p:cNvSpPr txBox="1"/>
            <p:nvPr/>
          </p:nvSpPr>
          <p:spPr>
            <a:xfrm>
              <a:off x="3969688" y="2947223"/>
              <a:ext cx="1739507" cy="403637"/>
            </a:xfrm>
            <a:prstGeom prst="rect">
              <a:avLst/>
            </a:prstGeom>
            <a:noFill/>
          </p:spPr>
          <p:txBody>
            <a:bodyPr wrap="square">
              <a:spAutoFit/>
            </a:bodyPr>
            <a:lstStyle/>
            <a:p>
              <a:pPr>
                <a:lnSpc>
                  <a:spcPct val="70000"/>
                </a:lnSpc>
              </a:pPr>
              <a:r>
                <a:rPr lang="en-US" sz="1400" b="1" dirty="0"/>
                <a:t>White beans, dried</a:t>
              </a:r>
              <a:br>
                <a:rPr lang="en-US" sz="1400" b="1" dirty="0"/>
              </a:br>
              <a:r>
                <a:rPr lang="en-US" sz="1400" b="1" i="1" dirty="0">
                  <a:solidFill>
                    <a:schemeClr val="tx1">
                      <a:lumMod val="65000"/>
                      <a:lumOff val="35000"/>
                    </a:schemeClr>
                  </a:solidFill>
                </a:rPr>
                <a:t>(9% of cost)</a:t>
              </a:r>
              <a:endParaRPr lang="en-US" sz="1400" i="1" dirty="0">
                <a:solidFill>
                  <a:schemeClr val="tx1">
                    <a:lumMod val="65000"/>
                    <a:lumOff val="35000"/>
                  </a:schemeClr>
                </a:solidFill>
              </a:endParaRPr>
            </a:p>
          </p:txBody>
        </p:sp>
        <p:sp>
          <p:nvSpPr>
            <p:cNvPr id="22" name="TextBox 21">
              <a:extLst>
                <a:ext uri="{FF2B5EF4-FFF2-40B4-BE49-F238E27FC236}">
                  <a16:creationId xmlns:a16="http://schemas.microsoft.com/office/drawing/2014/main" id="{7A98039C-1547-5605-B65C-E0BC20F42BEC}"/>
                </a:ext>
              </a:extLst>
            </p:cNvPr>
            <p:cNvSpPr txBox="1"/>
            <p:nvPr/>
          </p:nvSpPr>
          <p:spPr>
            <a:xfrm>
              <a:off x="4382891" y="3459342"/>
              <a:ext cx="1226830" cy="403637"/>
            </a:xfrm>
            <a:prstGeom prst="rect">
              <a:avLst/>
            </a:prstGeom>
            <a:noFill/>
          </p:spPr>
          <p:txBody>
            <a:bodyPr wrap="square">
              <a:spAutoFit/>
            </a:bodyPr>
            <a:lstStyle/>
            <a:p>
              <a:pPr>
                <a:lnSpc>
                  <a:spcPct val="70000"/>
                </a:lnSpc>
              </a:pPr>
              <a:r>
                <a:rPr lang="en-US" sz="1400" b="1" dirty="0"/>
                <a:t>Sunflower oil </a:t>
              </a:r>
              <a:br>
                <a:rPr lang="en-US" sz="1400" b="1" dirty="0"/>
              </a:br>
              <a:r>
                <a:rPr lang="en-US" sz="1400" b="1" i="1" dirty="0">
                  <a:solidFill>
                    <a:schemeClr val="tx1">
                      <a:lumMod val="65000"/>
                      <a:lumOff val="35000"/>
                    </a:schemeClr>
                  </a:solidFill>
                </a:rPr>
                <a:t>(2% of cost)</a:t>
              </a:r>
              <a:endParaRPr lang="en-US" sz="1400" i="1" dirty="0">
                <a:solidFill>
                  <a:schemeClr val="tx1">
                    <a:lumMod val="65000"/>
                    <a:lumOff val="35000"/>
                  </a:schemeClr>
                </a:solidFill>
              </a:endParaRPr>
            </a:p>
          </p:txBody>
        </p:sp>
        <p:sp>
          <p:nvSpPr>
            <p:cNvPr id="23" name="TextBox 22">
              <a:extLst>
                <a:ext uri="{FF2B5EF4-FFF2-40B4-BE49-F238E27FC236}">
                  <a16:creationId xmlns:a16="http://schemas.microsoft.com/office/drawing/2014/main" id="{27CAD11B-EBC6-0D3E-0FC8-F090E048F76F}"/>
                </a:ext>
              </a:extLst>
            </p:cNvPr>
            <p:cNvSpPr txBox="1"/>
            <p:nvPr/>
          </p:nvSpPr>
          <p:spPr>
            <a:xfrm>
              <a:off x="3639887" y="4238789"/>
              <a:ext cx="1226830" cy="705258"/>
            </a:xfrm>
            <a:prstGeom prst="rect">
              <a:avLst/>
            </a:prstGeom>
            <a:noFill/>
          </p:spPr>
          <p:txBody>
            <a:bodyPr wrap="square">
              <a:spAutoFit/>
            </a:bodyPr>
            <a:lstStyle/>
            <a:p>
              <a:pPr>
                <a:lnSpc>
                  <a:spcPct val="70000"/>
                </a:lnSpc>
              </a:pPr>
              <a:r>
                <a:rPr lang="en-US" sz="1400" b="1" dirty="0"/>
                <a:t>Carrots,</a:t>
              </a:r>
            </a:p>
            <a:p>
              <a:pPr>
                <a:lnSpc>
                  <a:spcPct val="70000"/>
                </a:lnSpc>
              </a:pPr>
              <a:r>
                <a:rPr lang="en-US" sz="1400" b="1" dirty="0"/>
                <a:t>onions,</a:t>
              </a:r>
              <a:br>
                <a:rPr lang="en-US" sz="1400" b="1" dirty="0"/>
              </a:br>
              <a:r>
                <a:rPr lang="en-US" sz="1400" b="1" dirty="0"/>
                <a:t>cabbage</a:t>
              </a:r>
              <a:br>
                <a:rPr lang="en-US" sz="1400" b="1" dirty="0"/>
              </a:br>
              <a:r>
                <a:rPr lang="en-US" sz="1400" b="1" i="1" dirty="0">
                  <a:solidFill>
                    <a:schemeClr val="bg2">
                      <a:lumMod val="25000"/>
                    </a:schemeClr>
                  </a:solidFill>
                </a:rPr>
                <a:t>(30% of cost)</a:t>
              </a:r>
              <a:endParaRPr lang="en-US" sz="1400" i="1" dirty="0">
                <a:solidFill>
                  <a:schemeClr val="bg2">
                    <a:lumMod val="25000"/>
                  </a:schemeClr>
                </a:solidFill>
              </a:endParaRPr>
            </a:p>
          </p:txBody>
        </p:sp>
        <p:sp>
          <p:nvSpPr>
            <p:cNvPr id="24" name="TextBox 23">
              <a:extLst>
                <a:ext uri="{FF2B5EF4-FFF2-40B4-BE49-F238E27FC236}">
                  <a16:creationId xmlns:a16="http://schemas.microsoft.com/office/drawing/2014/main" id="{6F41504A-A7F2-44BD-E0E2-D4F31C439378}"/>
                </a:ext>
              </a:extLst>
            </p:cNvPr>
            <p:cNvSpPr txBox="1"/>
            <p:nvPr/>
          </p:nvSpPr>
          <p:spPr>
            <a:xfrm>
              <a:off x="1914945" y="4779772"/>
              <a:ext cx="1226830" cy="554447"/>
            </a:xfrm>
            <a:prstGeom prst="rect">
              <a:avLst/>
            </a:prstGeom>
            <a:noFill/>
          </p:spPr>
          <p:txBody>
            <a:bodyPr wrap="square">
              <a:spAutoFit/>
            </a:bodyPr>
            <a:lstStyle/>
            <a:p>
              <a:pPr>
                <a:lnSpc>
                  <a:spcPct val="70000"/>
                </a:lnSpc>
              </a:pPr>
              <a:r>
                <a:rPr lang="en-US" sz="1400" b="1" dirty="0"/>
                <a:t>Bananas, apples</a:t>
              </a:r>
              <a:br>
                <a:rPr lang="en-US" sz="1400" b="1" dirty="0"/>
              </a:br>
              <a:r>
                <a:rPr lang="en-US" sz="1400" b="1" i="1" dirty="0">
                  <a:solidFill>
                    <a:schemeClr val="tx1">
                      <a:lumMod val="65000"/>
                      <a:lumOff val="35000"/>
                    </a:schemeClr>
                  </a:solidFill>
                </a:rPr>
                <a:t>(27% of cost)</a:t>
              </a:r>
              <a:endParaRPr lang="en-US" sz="1400" i="1" dirty="0">
                <a:solidFill>
                  <a:schemeClr val="tx1">
                    <a:lumMod val="65000"/>
                    <a:lumOff val="35000"/>
                  </a:schemeClr>
                </a:solidFill>
              </a:endParaRPr>
            </a:p>
          </p:txBody>
        </p:sp>
        <p:sp>
          <p:nvSpPr>
            <p:cNvPr id="41" name="TextBox 40">
              <a:extLst>
                <a:ext uri="{FF2B5EF4-FFF2-40B4-BE49-F238E27FC236}">
                  <a16:creationId xmlns:a16="http://schemas.microsoft.com/office/drawing/2014/main" id="{6C2C4E1C-98FD-A2DE-1164-A6AD71071B65}"/>
                </a:ext>
              </a:extLst>
            </p:cNvPr>
            <p:cNvSpPr txBox="1"/>
            <p:nvPr/>
          </p:nvSpPr>
          <p:spPr>
            <a:xfrm>
              <a:off x="2548973" y="4094193"/>
              <a:ext cx="1064826" cy="448071"/>
            </a:xfrm>
            <a:prstGeom prst="rect">
              <a:avLst/>
            </a:prstGeom>
            <a:noFill/>
          </p:spPr>
          <p:txBody>
            <a:bodyPr wrap="square">
              <a:spAutoFit/>
            </a:bodyPr>
            <a:lstStyle/>
            <a:p>
              <a:pPr algn="ctr">
                <a:lnSpc>
                  <a:spcPct val="70000"/>
                </a:lnSpc>
              </a:pPr>
              <a:r>
                <a:rPr lang="en-US" sz="1600" b="1" i="1" dirty="0">
                  <a:solidFill>
                    <a:schemeClr val="tx1">
                      <a:lumMod val="50000"/>
                      <a:lumOff val="50000"/>
                    </a:schemeClr>
                  </a:solidFill>
                  <a:cs typeface="Times New Roman" panose="02020603050405020304" pitchFamily="18" charset="0"/>
                </a:rPr>
                <a:t>$2.89</a:t>
              </a:r>
              <a:br>
                <a:rPr lang="en-US" sz="1600" b="1" i="1" dirty="0">
                  <a:solidFill>
                    <a:schemeClr val="tx1">
                      <a:lumMod val="50000"/>
                      <a:lumOff val="50000"/>
                    </a:schemeClr>
                  </a:solidFill>
                  <a:cs typeface="Times New Roman" panose="02020603050405020304" pitchFamily="18" charset="0"/>
                </a:rPr>
              </a:br>
              <a:r>
                <a:rPr lang="en-US" sz="1600" b="1" i="1" dirty="0">
                  <a:solidFill>
                    <a:schemeClr val="tx1">
                      <a:lumMod val="50000"/>
                      <a:lumOff val="50000"/>
                    </a:schemeClr>
                  </a:solidFill>
                  <a:cs typeface="Times New Roman" panose="02020603050405020304" pitchFamily="18" charset="0"/>
                </a:rPr>
                <a:t>per day</a:t>
              </a:r>
              <a:endParaRPr lang="en-US" sz="1600" i="1" dirty="0">
                <a:solidFill>
                  <a:schemeClr val="tx1">
                    <a:lumMod val="50000"/>
                    <a:lumOff val="50000"/>
                  </a:schemeClr>
                </a:solidFill>
              </a:endParaRPr>
            </a:p>
          </p:txBody>
        </p:sp>
      </p:grpSp>
      <p:grpSp>
        <p:nvGrpSpPr>
          <p:cNvPr id="44" name="Group 43">
            <a:extLst>
              <a:ext uri="{FF2B5EF4-FFF2-40B4-BE49-F238E27FC236}">
                <a16:creationId xmlns:a16="http://schemas.microsoft.com/office/drawing/2014/main" id="{8F7AE26C-B996-FA01-2445-670E6FC5E762}"/>
              </a:ext>
            </a:extLst>
          </p:cNvPr>
          <p:cNvGrpSpPr/>
          <p:nvPr/>
        </p:nvGrpSpPr>
        <p:grpSpPr>
          <a:xfrm>
            <a:off x="6130295" y="2478325"/>
            <a:ext cx="4788253" cy="3695935"/>
            <a:chOff x="6482807" y="2301797"/>
            <a:chExt cx="4788253" cy="3695935"/>
          </a:xfrm>
        </p:grpSpPr>
        <p:pic>
          <p:nvPicPr>
            <p:cNvPr id="35" name="Graphic 34">
              <a:extLst>
                <a:ext uri="{FF2B5EF4-FFF2-40B4-BE49-F238E27FC236}">
                  <a16:creationId xmlns:a16="http://schemas.microsoft.com/office/drawing/2014/main" id="{5C37954B-7E29-D9C5-945A-0FC96BA564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82807" y="2477292"/>
              <a:ext cx="4138613" cy="3520440"/>
            </a:xfrm>
            <a:prstGeom prst="rect">
              <a:avLst/>
            </a:prstGeom>
          </p:spPr>
        </p:pic>
        <p:sp>
          <p:nvSpPr>
            <p:cNvPr id="106" name="TextBox 105">
              <a:extLst>
                <a:ext uri="{FF2B5EF4-FFF2-40B4-BE49-F238E27FC236}">
                  <a16:creationId xmlns:a16="http://schemas.microsoft.com/office/drawing/2014/main" id="{3271C41C-89CB-9CFF-13D7-FAD95D542906}"/>
                </a:ext>
              </a:extLst>
            </p:cNvPr>
            <p:cNvSpPr txBox="1"/>
            <p:nvPr/>
          </p:nvSpPr>
          <p:spPr>
            <a:xfrm>
              <a:off x="7576554" y="2301797"/>
              <a:ext cx="1901587" cy="367473"/>
            </a:xfrm>
            <a:prstGeom prst="rect">
              <a:avLst/>
            </a:prstGeom>
            <a:noFill/>
          </p:spPr>
          <p:txBody>
            <a:bodyPr wrap="square">
              <a:spAutoFit/>
            </a:bodyPr>
            <a:lstStyle/>
            <a:p>
              <a:pPr>
                <a:lnSpc>
                  <a:spcPct val="70000"/>
                </a:lnSpc>
              </a:pPr>
              <a:r>
                <a:rPr lang="en-US" sz="2400" b="1" dirty="0"/>
                <a:t>United States</a:t>
              </a:r>
              <a:endParaRPr lang="en-US" sz="2400" dirty="0"/>
            </a:p>
          </p:txBody>
        </p:sp>
        <p:sp>
          <p:nvSpPr>
            <p:cNvPr id="32" name="TextBox 31">
              <a:extLst>
                <a:ext uri="{FF2B5EF4-FFF2-40B4-BE49-F238E27FC236}">
                  <a16:creationId xmlns:a16="http://schemas.microsoft.com/office/drawing/2014/main" id="{3166FED5-96DB-2C66-A718-4E4832DD6333}"/>
                </a:ext>
              </a:extLst>
            </p:cNvPr>
            <p:cNvSpPr txBox="1"/>
            <p:nvPr/>
          </p:nvSpPr>
          <p:spPr>
            <a:xfrm>
              <a:off x="7383149" y="3020910"/>
              <a:ext cx="1423536" cy="705258"/>
            </a:xfrm>
            <a:prstGeom prst="rect">
              <a:avLst/>
            </a:prstGeom>
            <a:noFill/>
          </p:spPr>
          <p:txBody>
            <a:bodyPr wrap="square">
              <a:spAutoFit/>
            </a:bodyPr>
            <a:lstStyle/>
            <a:p>
              <a:pPr>
                <a:lnSpc>
                  <a:spcPct val="70000"/>
                </a:lnSpc>
              </a:pPr>
              <a:r>
                <a:rPr lang="en-US" sz="1400" b="1" dirty="0"/>
                <a:t>Whole milk,</a:t>
              </a:r>
              <a:br>
                <a:rPr lang="en-US" sz="1400" b="1" dirty="0"/>
              </a:br>
              <a:r>
                <a:rPr lang="en-US" sz="1400" b="1" dirty="0"/>
                <a:t>semisoft cheese</a:t>
              </a:r>
              <a:br>
                <a:rPr lang="en-US" sz="1400" b="1" dirty="0"/>
              </a:br>
              <a:r>
                <a:rPr lang="en-US" sz="1400" b="1" i="1" dirty="0">
                  <a:solidFill>
                    <a:schemeClr val="tx1">
                      <a:lumMod val="65000"/>
                      <a:lumOff val="35000"/>
                    </a:schemeClr>
                  </a:solidFill>
                </a:rPr>
                <a:t>(16% of cost)</a:t>
              </a:r>
            </a:p>
            <a:p>
              <a:pPr>
                <a:lnSpc>
                  <a:spcPct val="70000"/>
                </a:lnSpc>
              </a:pPr>
              <a:endParaRPr lang="en-US" sz="1400" dirty="0"/>
            </a:p>
          </p:txBody>
        </p:sp>
        <p:sp>
          <p:nvSpPr>
            <p:cNvPr id="34" name="TextBox 33">
              <a:extLst>
                <a:ext uri="{FF2B5EF4-FFF2-40B4-BE49-F238E27FC236}">
                  <a16:creationId xmlns:a16="http://schemas.microsoft.com/office/drawing/2014/main" id="{58957BFF-D09A-61BC-12A7-3149ED902541}"/>
                </a:ext>
              </a:extLst>
            </p:cNvPr>
            <p:cNvSpPr txBox="1"/>
            <p:nvPr/>
          </p:nvSpPr>
          <p:spPr>
            <a:xfrm>
              <a:off x="8621838" y="3285968"/>
              <a:ext cx="1615051" cy="403637"/>
            </a:xfrm>
            <a:prstGeom prst="rect">
              <a:avLst/>
            </a:prstGeom>
            <a:noFill/>
          </p:spPr>
          <p:txBody>
            <a:bodyPr wrap="square">
              <a:spAutoFit/>
            </a:bodyPr>
            <a:lstStyle/>
            <a:p>
              <a:pPr>
                <a:lnSpc>
                  <a:spcPct val="70000"/>
                </a:lnSpc>
              </a:pPr>
              <a:r>
                <a:rPr lang="en-US" sz="1400" b="1" dirty="0"/>
                <a:t>Rice, spaghetti</a:t>
              </a:r>
              <a:br>
                <a:rPr lang="en-US" sz="1400" b="1" dirty="0"/>
              </a:br>
              <a:r>
                <a:rPr lang="en-US" sz="1400" b="1" i="1" dirty="0">
                  <a:solidFill>
                    <a:schemeClr val="bg2">
                      <a:lumMod val="25000"/>
                    </a:schemeClr>
                  </a:solidFill>
                </a:rPr>
                <a:t>(20% of cost)</a:t>
              </a:r>
              <a:endParaRPr lang="en-US" sz="1400" i="1" dirty="0">
                <a:solidFill>
                  <a:schemeClr val="bg2">
                    <a:lumMod val="25000"/>
                  </a:schemeClr>
                </a:solidFill>
              </a:endParaRPr>
            </a:p>
          </p:txBody>
        </p:sp>
        <p:sp>
          <p:nvSpPr>
            <p:cNvPr id="37" name="TextBox 36">
              <a:extLst>
                <a:ext uri="{FF2B5EF4-FFF2-40B4-BE49-F238E27FC236}">
                  <a16:creationId xmlns:a16="http://schemas.microsoft.com/office/drawing/2014/main" id="{1B1335C3-7605-C227-78E7-4464E652263D}"/>
                </a:ext>
              </a:extLst>
            </p:cNvPr>
            <p:cNvSpPr txBox="1"/>
            <p:nvPr/>
          </p:nvSpPr>
          <p:spPr>
            <a:xfrm>
              <a:off x="9367135" y="3963810"/>
              <a:ext cx="1739507" cy="403637"/>
            </a:xfrm>
            <a:prstGeom prst="rect">
              <a:avLst/>
            </a:prstGeom>
            <a:noFill/>
          </p:spPr>
          <p:txBody>
            <a:bodyPr wrap="square">
              <a:spAutoFit/>
            </a:bodyPr>
            <a:lstStyle/>
            <a:p>
              <a:pPr>
                <a:lnSpc>
                  <a:spcPct val="70000"/>
                </a:lnSpc>
              </a:pPr>
              <a:r>
                <a:rPr lang="en-US" sz="1400" b="1" dirty="0"/>
                <a:t>White beans, dried</a:t>
              </a:r>
              <a:br>
                <a:rPr lang="en-US" sz="1400" b="1" dirty="0"/>
              </a:br>
              <a:r>
                <a:rPr lang="en-US" sz="1400" b="1" i="1" dirty="0">
                  <a:solidFill>
                    <a:schemeClr val="tx1">
                      <a:lumMod val="65000"/>
                      <a:lumOff val="35000"/>
                    </a:schemeClr>
                  </a:solidFill>
                </a:rPr>
                <a:t>(8% of cost)</a:t>
              </a:r>
              <a:endParaRPr lang="en-US" sz="1400" i="1" dirty="0">
                <a:solidFill>
                  <a:schemeClr val="tx1">
                    <a:lumMod val="65000"/>
                    <a:lumOff val="35000"/>
                  </a:schemeClr>
                </a:solidFill>
              </a:endParaRPr>
            </a:p>
          </p:txBody>
        </p:sp>
        <p:sp>
          <p:nvSpPr>
            <p:cNvPr id="38" name="TextBox 37">
              <a:extLst>
                <a:ext uri="{FF2B5EF4-FFF2-40B4-BE49-F238E27FC236}">
                  <a16:creationId xmlns:a16="http://schemas.microsoft.com/office/drawing/2014/main" id="{3A1B77ED-8E3F-7ADD-9763-71FC1E02BD61}"/>
                </a:ext>
              </a:extLst>
            </p:cNvPr>
            <p:cNvSpPr txBox="1"/>
            <p:nvPr/>
          </p:nvSpPr>
          <p:spPr>
            <a:xfrm>
              <a:off x="10044230" y="4468920"/>
              <a:ext cx="1226830" cy="403637"/>
            </a:xfrm>
            <a:prstGeom prst="rect">
              <a:avLst/>
            </a:prstGeom>
            <a:noFill/>
          </p:spPr>
          <p:txBody>
            <a:bodyPr wrap="square">
              <a:spAutoFit/>
            </a:bodyPr>
            <a:lstStyle/>
            <a:p>
              <a:pPr>
                <a:lnSpc>
                  <a:spcPct val="70000"/>
                </a:lnSpc>
              </a:pPr>
              <a:r>
                <a:rPr lang="en-US" sz="1400" b="1" dirty="0"/>
                <a:t>Sunflower oil </a:t>
              </a:r>
              <a:br>
                <a:rPr lang="en-US" sz="1400" b="1" dirty="0"/>
              </a:br>
              <a:r>
                <a:rPr lang="en-US" sz="1400" b="1" i="1" dirty="0">
                  <a:solidFill>
                    <a:schemeClr val="tx1">
                      <a:lumMod val="65000"/>
                      <a:lumOff val="35000"/>
                    </a:schemeClr>
                  </a:solidFill>
                </a:rPr>
                <a:t>(1% of cost)</a:t>
              </a:r>
              <a:endParaRPr lang="en-US" sz="1400" i="1" dirty="0">
                <a:solidFill>
                  <a:schemeClr val="tx1">
                    <a:lumMod val="65000"/>
                    <a:lumOff val="35000"/>
                  </a:schemeClr>
                </a:solidFill>
              </a:endParaRPr>
            </a:p>
          </p:txBody>
        </p:sp>
        <p:sp>
          <p:nvSpPr>
            <p:cNvPr id="39" name="TextBox 38">
              <a:extLst>
                <a:ext uri="{FF2B5EF4-FFF2-40B4-BE49-F238E27FC236}">
                  <a16:creationId xmlns:a16="http://schemas.microsoft.com/office/drawing/2014/main" id="{07154099-1B2C-5EAF-786C-80C06283CF3F}"/>
                </a:ext>
              </a:extLst>
            </p:cNvPr>
            <p:cNvSpPr txBox="1"/>
            <p:nvPr/>
          </p:nvSpPr>
          <p:spPr>
            <a:xfrm>
              <a:off x="7898603" y="4767417"/>
              <a:ext cx="1423536" cy="705258"/>
            </a:xfrm>
            <a:prstGeom prst="rect">
              <a:avLst/>
            </a:prstGeom>
            <a:noFill/>
          </p:spPr>
          <p:txBody>
            <a:bodyPr wrap="square">
              <a:spAutoFit/>
            </a:bodyPr>
            <a:lstStyle/>
            <a:p>
              <a:pPr>
                <a:lnSpc>
                  <a:spcPct val="70000"/>
                </a:lnSpc>
              </a:pPr>
              <a:r>
                <a:rPr lang="en-US" sz="1400" b="1" dirty="0"/>
                <a:t>Carrots,</a:t>
              </a:r>
            </a:p>
            <a:p>
              <a:pPr>
                <a:lnSpc>
                  <a:spcPct val="70000"/>
                </a:lnSpc>
              </a:pPr>
              <a:r>
                <a:rPr lang="en-US" sz="1400" b="1" dirty="0"/>
                <a:t>cabbage,</a:t>
              </a:r>
            </a:p>
            <a:p>
              <a:pPr>
                <a:lnSpc>
                  <a:spcPct val="70000"/>
                </a:lnSpc>
              </a:pPr>
              <a:r>
                <a:rPr lang="en-US" sz="1400" b="1" dirty="0"/>
                <a:t>Iceberg lettuce</a:t>
              </a:r>
              <a:br>
                <a:rPr lang="en-US" sz="1400" b="1" dirty="0"/>
              </a:br>
              <a:r>
                <a:rPr lang="en-US" sz="1400" b="1" i="1" dirty="0">
                  <a:solidFill>
                    <a:schemeClr val="bg2">
                      <a:lumMod val="25000"/>
                    </a:schemeClr>
                  </a:solidFill>
                </a:rPr>
                <a:t>(37% of cost)</a:t>
              </a:r>
              <a:endParaRPr lang="en-US" sz="1400" i="1" dirty="0">
                <a:solidFill>
                  <a:schemeClr val="bg2">
                    <a:lumMod val="25000"/>
                  </a:schemeClr>
                </a:solidFill>
              </a:endParaRPr>
            </a:p>
          </p:txBody>
        </p:sp>
        <p:sp>
          <p:nvSpPr>
            <p:cNvPr id="40" name="TextBox 39">
              <a:extLst>
                <a:ext uri="{FF2B5EF4-FFF2-40B4-BE49-F238E27FC236}">
                  <a16:creationId xmlns:a16="http://schemas.microsoft.com/office/drawing/2014/main" id="{7418E453-0024-A679-A54B-A0EEA0043107}"/>
                </a:ext>
              </a:extLst>
            </p:cNvPr>
            <p:cNvSpPr txBox="1"/>
            <p:nvPr/>
          </p:nvSpPr>
          <p:spPr>
            <a:xfrm>
              <a:off x="6963139" y="3979012"/>
              <a:ext cx="1226830" cy="554447"/>
            </a:xfrm>
            <a:prstGeom prst="rect">
              <a:avLst/>
            </a:prstGeom>
            <a:noFill/>
          </p:spPr>
          <p:txBody>
            <a:bodyPr wrap="square">
              <a:spAutoFit/>
            </a:bodyPr>
            <a:lstStyle/>
            <a:p>
              <a:pPr>
                <a:lnSpc>
                  <a:spcPct val="70000"/>
                </a:lnSpc>
              </a:pPr>
              <a:r>
                <a:rPr lang="en-US" sz="1400" b="1" dirty="0"/>
                <a:t>Bananas, apples</a:t>
              </a:r>
              <a:br>
                <a:rPr lang="en-US" sz="1400" b="1" dirty="0"/>
              </a:br>
              <a:r>
                <a:rPr lang="en-US" sz="1400" b="1" i="1" dirty="0">
                  <a:solidFill>
                    <a:schemeClr val="tx1">
                      <a:lumMod val="65000"/>
                      <a:lumOff val="35000"/>
                    </a:schemeClr>
                  </a:solidFill>
                </a:rPr>
                <a:t>(18% of cost)</a:t>
              </a:r>
              <a:endParaRPr lang="en-US" sz="1400" i="1" dirty="0">
                <a:solidFill>
                  <a:schemeClr val="tx1">
                    <a:lumMod val="65000"/>
                    <a:lumOff val="35000"/>
                  </a:schemeClr>
                </a:solidFill>
              </a:endParaRPr>
            </a:p>
          </p:txBody>
        </p:sp>
        <p:sp>
          <p:nvSpPr>
            <p:cNvPr id="42" name="TextBox 41">
              <a:extLst>
                <a:ext uri="{FF2B5EF4-FFF2-40B4-BE49-F238E27FC236}">
                  <a16:creationId xmlns:a16="http://schemas.microsoft.com/office/drawing/2014/main" id="{E266681E-C068-8041-B747-FA16622C5184}"/>
                </a:ext>
              </a:extLst>
            </p:cNvPr>
            <p:cNvSpPr txBox="1"/>
            <p:nvPr/>
          </p:nvSpPr>
          <p:spPr>
            <a:xfrm>
              <a:off x="8053782" y="4032199"/>
              <a:ext cx="922015" cy="448071"/>
            </a:xfrm>
            <a:prstGeom prst="rect">
              <a:avLst/>
            </a:prstGeom>
            <a:noFill/>
          </p:spPr>
          <p:txBody>
            <a:bodyPr wrap="square">
              <a:spAutoFit/>
            </a:bodyPr>
            <a:lstStyle/>
            <a:p>
              <a:pPr algn="ctr">
                <a:lnSpc>
                  <a:spcPct val="70000"/>
                </a:lnSpc>
              </a:pPr>
              <a:r>
                <a:rPr lang="en-US" sz="1600" b="1" i="1" dirty="0">
                  <a:solidFill>
                    <a:schemeClr val="tx1">
                      <a:lumMod val="50000"/>
                      <a:lumOff val="50000"/>
                    </a:schemeClr>
                  </a:solidFill>
                  <a:cs typeface="Times New Roman" panose="02020603050405020304" pitchFamily="18" charset="0"/>
                </a:rPr>
                <a:t>$3.23</a:t>
              </a:r>
              <a:br>
                <a:rPr lang="en-US" sz="1600" b="1" i="1" dirty="0">
                  <a:solidFill>
                    <a:schemeClr val="tx1">
                      <a:lumMod val="50000"/>
                      <a:lumOff val="50000"/>
                    </a:schemeClr>
                  </a:solidFill>
                  <a:cs typeface="Times New Roman" panose="02020603050405020304" pitchFamily="18" charset="0"/>
                </a:rPr>
              </a:br>
              <a:r>
                <a:rPr lang="en-US" sz="1600" b="1" i="1" dirty="0">
                  <a:solidFill>
                    <a:schemeClr val="tx1">
                      <a:lumMod val="50000"/>
                      <a:lumOff val="50000"/>
                    </a:schemeClr>
                  </a:solidFill>
                  <a:cs typeface="Times New Roman" panose="02020603050405020304" pitchFamily="18" charset="0"/>
                </a:rPr>
                <a:t>per day</a:t>
              </a:r>
              <a:endParaRPr lang="en-US" sz="1600" i="1" dirty="0">
                <a:solidFill>
                  <a:schemeClr val="tx1">
                    <a:lumMod val="50000"/>
                    <a:lumOff val="50000"/>
                  </a:schemeClr>
                </a:solidFill>
              </a:endParaRPr>
            </a:p>
          </p:txBody>
        </p:sp>
      </p:grpSp>
      <p:sp>
        <p:nvSpPr>
          <p:cNvPr id="43" name="Text Box 4">
            <a:extLst>
              <a:ext uri="{FF2B5EF4-FFF2-40B4-BE49-F238E27FC236}">
                <a16:creationId xmlns:a16="http://schemas.microsoft.com/office/drawing/2014/main" id="{08C9E376-67AC-E4CF-6F87-57EEF1E53521}"/>
              </a:ext>
            </a:extLst>
          </p:cNvPr>
          <p:cNvSpPr txBox="1">
            <a:spLocks noChangeArrowheads="1"/>
          </p:cNvSpPr>
          <p:nvPr/>
        </p:nvSpPr>
        <p:spPr bwMode="auto">
          <a:xfrm>
            <a:off x="90507" y="6089181"/>
            <a:ext cx="12062399" cy="78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dirty="0">
                <a:solidFill>
                  <a:schemeClr val="bg1">
                    <a:lumMod val="50000"/>
                  </a:schemeClr>
                </a:solidFill>
              </a:rPr>
              <a:t>Note:  Each item’s cost is for a sufficient weight or volume to meet the HDB targets, based on matching item descriptions to food composition data. In food groups requiring multiple items, the lowest-cost foods are listed first.  Item descriptions are standardized across countries, with its availability and national average price reported by each country’s statistical agency to the International Comparison Program (ICP) for 2017. Cost levels are as published by FAO and the World Bank with methods detailed at Food Prices for Nutrition (2022). </a:t>
            </a:r>
            <a:r>
              <a:rPr lang="en-US" altLang="en-US" sz="1400" dirty="0">
                <a:solidFill>
                  <a:schemeClr val="bg1">
                    <a:lumMod val="50000"/>
                  </a:schemeClr>
                </a:solidFill>
                <a:hlinkClick r:id="rId7">
                  <a:extLst>
                    <a:ext uri="{A12FA001-AC4F-418D-AE19-62706E023703}">
                      <ahyp:hlinkClr xmlns:ahyp="http://schemas.microsoft.com/office/drawing/2018/hyperlinkcolor" val="tx"/>
                    </a:ext>
                  </a:extLst>
                </a:hlinkClick>
              </a:rPr>
              <a:t>https://sites.tufts.edu/foodpricesfornutrition</a:t>
            </a:r>
            <a:endParaRPr lang="en-US" altLang="en-US" sz="1400" dirty="0">
              <a:solidFill>
                <a:schemeClr val="bg1">
                  <a:lumMod val="50000"/>
                </a:schemeClr>
              </a:solidFill>
            </a:endParaRPr>
          </a:p>
        </p:txBody>
      </p:sp>
      <p:sp>
        <p:nvSpPr>
          <p:cNvPr id="2" name="Title 4">
            <a:extLst>
              <a:ext uri="{FF2B5EF4-FFF2-40B4-BE49-F238E27FC236}">
                <a16:creationId xmlns:a16="http://schemas.microsoft.com/office/drawing/2014/main" id="{820C3843-3294-7BAA-A709-BFC3BD3CCC6D}"/>
              </a:ext>
            </a:extLst>
          </p:cNvPr>
          <p:cNvSpPr txBox="1">
            <a:spLocks/>
          </p:cNvSpPr>
          <p:nvPr/>
        </p:nvSpPr>
        <p:spPr>
          <a:xfrm>
            <a:off x="90507" y="97385"/>
            <a:ext cx="11939673" cy="81012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Identifying least-cost healthy options reveals whether </a:t>
            </a:r>
            <a:br>
              <a:rPr lang="en-US" sz="3600" b="1" kern="0" dirty="0">
                <a:solidFill>
                  <a:srgbClr val="3083A7"/>
                </a:solidFill>
                <a:latin typeface="+mn-lt"/>
              </a:rPr>
            </a:br>
            <a:r>
              <a:rPr lang="en-US" sz="3600" b="1" kern="0" dirty="0">
                <a:solidFill>
                  <a:srgbClr val="3083A7"/>
                </a:solidFill>
                <a:latin typeface="+mn-lt"/>
              </a:rPr>
              <a:t>poor diets are due to high cost, low incomes, or food choice</a:t>
            </a:r>
          </a:p>
        </p:txBody>
      </p:sp>
      <p:sp>
        <p:nvSpPr>
          <p:cNvPr id="3" name="TextBox 2">
            <a:extLst>
              <a:ext uri="{FF2B5EF4-FFF2-40B4-BE49-F238E27FC236}">
                <a16:creationId xmlns:a16="http://schemas.microsoft.com/office/drawing/2014/main" id="{F0700E85-CA36-482A-3056-C47BA15C086E}"/>
              </a:ext>
            </a:extLst>
          </p:cNvPr>
          <p:cNvSpPr txBox="1"/>
          <p:nvPr/>
        </p:nvSpPr>
        <p:spPr>
          <a:xfrm>
            <a:off x="136091" y="1010353"/>
            <a:ext cx="11971229" cy="707886"/>
          </a:xfrm>
          <a:prstGeom prst="rect">
            <a:avLst/>
          </a:prstGeom>
          <a:noFill/>
        </p:spPr>
        <p:txBody>
          <a:bodyPr wrap="square">
            <a:spAutoFit/>
          </a:bodyPr>
          <a:lstStyle/>
          <a:p>
            <a:r>
              <a:rPr lang="en-US" sz="2000" dirty="0">
                <a:effectLst/>
                <a:ea typeface="Times New Roman" panose="02020603050405020304" pitchFamily="18" charset="0"/>
                <a:cs typeface="Times New Roman" panose="02020603050405020304" pitchFamily="18" charset="0"/>
              </a:rPr>
              <a:t>The benchmark Cost of a Healthy Diet is the least expensive </a:t>
            </a:r>
            <a:r>
              <a:rPr lang="en-US" sz="2000" dirty="0">
                <a:ea typeface="Times New Roman" panose="02020603050405020304" pitchFamily="18" charset="0"/>
                <a:cs typeface="Times New Roman" panose="02020603050405020304" pitchFamily="18" charset="0"/>
              </a:rPr>
              <a:t>Healthy Diet Basket of 11 items in 6 food groups </a:t>
            </a:r>
            <a:br>
              <a:rPr lang="en-US" sz="2000" dirty="0">
                <a:ea typeface="Times New Roman" panose="02020603050405020304" pitchFamily="18" charset="0"/>
                <a:cs typeface="Times New Roman" panose="02020603050405020304" pitchFamily="18" charset="0"/>
              </a:rPr>
            </a:br>
            <a:r>
              <a:rPr lang="en-US" sz="2000" dirty="0">
                <a:ea typeface="Times New Roman" panose="02020603050405020304" pitchFamily="18" charset="0"/>
                <a:cs typeface="Times New Roman" panose="02020603050405020304" pitchFamily="18" charset="0"/>
              </a:rPr>
              <a:t>using data reported by each country about the availability and price of locally consumed foods</a:t>
            </a:r>
            <a:endParaRPr lang="en-US" sz="2000" i="1" dirty="0"/>
          </a:p>
        </p:txBody>
      </p:sp>
      <p:sp>
        <p:nvSpPr>
          <p:cNvPr id="4" name="TextBox 3">
            <a:extLst>
              <a:ext uri="{FF2B5EF4-FFF2-40B4-BE49-F238E27FC236}">
                <a16:creationId xmlns:a16="http://schemas.microsoft.com/office/drawing/2014/main" id="{305D1D5A-C44B-FDE3-F79F-F3D7C3645EFF}"/>
              </a:ext>
            </a:extLst>
          </p:cNvPr>
          <p:cNvSpPr txBox="1"/>
          <p:nvPr/>
        </p:nvSpPr>
        <p:spPr>
          <a:xfrm>
            <a:off x="4983826" y="1600708"/>
            <a:ext cx="7153956" cy="837152"/>
          </a:xfrm>
          <a:prstGeom prst="rect">
            <a:avLst/>
          </a:prstGeom>
          <a:noFill/>
        </p:spPr>
        <p:txBody>
          <a:bodyPr wrap="square">
            <a:spAutoFit/>
          </a:bodyPr>
          <a:lstStyle/>
          <a:p>
            <a:pPr>
              <a:lnSpc>
                <a:spcPct val="80000"/>
              </a:lnSpc>
            </a:pPr>
            <a:r>
              <a:rPr lang="en-US" sz="2000" i="1" dirty="0">
                <a:solidFill>
                  <a:schemeClr val="accent5">
                    <a:lumMod val="50000"/>
                  </a:schemeClr>
                </a:solidFill>
              </a:rPr>
              <a:t>This is a much cheaper diet than would actually be recommended; </a:t>
            </a:r>
            <a:br>
              <a:rPr lang="en-US" sz="2000" i="1" dirty="0">
                <a:solidFill>
                  <a:schemeClr val="accent5">
                    <a:lumMod val="50000"/>
                  </a:schemeClr>
                </a:solidFill>
              </a:rPr>
            </a:br>
            <a:r>
              <a:rPr lang="en-US" sz="2000" i="1" dirty="0">
                <a:solidFill>
                  <a:schemeClr val="accent5">
                    <a:lumMod val="50000"/>
                  </a:schemeClr>
                </a:solidFill>
              </a:rPr>
              <a:t>Remember that as of Jan. 2025, the USDA’s Thrifty Food Plan </a:t>
            </a:r>
            <a:br>
              <a:rPr lang="en-US" sz="2000" i="1" dirty="0">
                <a:solidFill>
                  <a:schemeClr val="accent5">
                    <a:lumMod val="50000"/>
                  </a:schemeClr>
                </a:solidFill>
              </a:rPr>
            </a:br>
            <a:r>
              <a:rPr lang="en-US" sz="2000" i="1" dirty="0">
                <a:solidFill>
                  <a:schemeClr val="accent5">
                    <a:lumMod val="50000"/>
                  </a:schemeClr>
                </a:solidFill>
              </a:rPr>
              <a:t>guiding SNAP benefits is $8.15/day for an adult woman</a:t>
            </a:r>
          </a:p>
        </p:txBody>
      </p:sp>
    </p:spTree>
    <p:extLst>
      <p:ext uri="{BB962C8B-B14F-4D97-AF65-F5344CB8AC3E}">
        <p14:creationId xmlns:p14="http://schemas.microsoft.com/office/powerpoint/2010/main" val="363789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FE6E503C-9FE7-4B3D-A6D6-EFE9F58F50AB}"/>
              </a:ext>
            </a:extLst>
          </p:cNvPr>
          <p:cNvSpPr txBox="1">
            <a:spLocks/>
          </p:cNvSpPr>
          <p:nvPr/>
        </p:nvSpPr>
        <p:spPr bwMode="auto">
          <a:xfrm>
            <a:off x="515394" y="1637677"/>
            <a:ext cx="11676605" cy="492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313" indent="-341313" algn="l" rtl="0" fontAlgn="base">
              <a:spcBef>
                <a:spcPct val="20000"/>
              </a:spcBef>
              <a:spcAft>
                <a:spcPct val="0"/>
              </a:spcAft>
              <a:buChar char="•"/>
              <a:defRPr sz="1800">
                <a:solidFill>
                  <a:schemeClr val="tx1"/>
                </a:solidFill>
                <a:latin typeface="Arial" panose="020B0604020202020204" pitchFamily="34" charset="0"/>
                <a:ea typeface="+mn-ea"/>
                <a:cs typeface="Arial" panose="020B0604020202020204" pitchFamily="34" charset="0"/>
              </a:defRPr>
            </a:lvl1pPr>
            <a:lvl2pPr marL="741363" indent="-284163" algn="l" rtl="0" fontAlgn="base">
              <a:spcBef>
                <a:spcPct val="20000"/>
              </a:spcBef>
              <a:spcAft>
                <a:spcPct val="0"/>
              </a:spcAft>
              <a:buChar char="–"/>
              <a:defRPr sz="2800">
                <a:solidFill>
                  <a:schemeClr val="tx1"/>
                </a:solidFill>
                <a:latin typeface="+mn-lt"/>
              </a:defRPr>
            </a:lvl2pPr>
            <a:lvl3pPr marL="1141413" indent="-227013" algn="l" rtl="0" fontAlgn="base">
              <a:spcBef>
                <a:spcPct val="20000"/>
              </a:spcBef>
              <a:spcAft>
                <a:spcPct val="0"/>
              </a:spcAft>
              <a:buChar char="•"/>
              <a:defRPr sz="2400">
                <a:solidFill>
                  <a:schemeClr val="tx1"/>
                </a:solidFill>
                <a:latin typeface="+mn-lt"/>
              </a:defRPr>
            </a:lvl3pPr>
            <a:lvl4pPr marL="1598613" indent="-227013" algn="l" rtl="0" fontAlgn="base">
              <a:spcBef>
                <a:spcPct val="20000"/>
              </a:spcBef>
              <a:spcAft>
                <a:spcPct val="0"/>
              </a:spcAft>
              <a:buChar char="–"/>
              <a:defRPr sz="2000">
                <a:solidFill>
                  <a:schemeClr val="tx1"/>
                </a:solidFill>
                <a:latin typeface="+mn-lt"/>
              </a:defRPr>
            </a:lvl4pPr>
            <a:lvl5pPr marL="2055813" indent="-227013" algn="l" rtl="0" fontAlgn="base">
              <a:spcBef>
                <a:spcPct val="20000"/>
              </a:spcBef>
              <a:spcAft>
                <a:spcPct val="0"/>
              </a:spcAft>
              <a:buChar char="»"/>
              <a:defRPr sz="20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a:lstStyle>
          <a:p>
            <a:pPr marL="265655" indent="-265655">
              <a:spcBef>
                <a:spcPts val="0"/>
              </a:spcBef>
              <a:spcAft>
                <a:spcPts val="0"/>
              </a:spcAft>
            </a:pPr>
            <a:r>
              <a:rPr lang="en-US" sz="2000" b="1" kern="0" dirty="0">
                <a:latin typeface="+mn-lt"/>
              </a:rPr>
              <a:t>For about 2.8 b. people (34% of the world), healthy diets remain unaffordable</a:t>
            </a:r>
          </a:p>
          <a:p>
            <a:pPr marL="568354" lvl="1" indent="-168284">
              <a:spcBef>
                <a:spcPts val="0"/>
              </a:spcBef>
              <a:spcAft>
                <a:spcPts val="0"/>
              </a:spcAft>
            </a:pPr>
            <a:r>
              <a:rPr lang="en-US" sz="2000" kern="0" dirty="0"/>
              <a:t>Nutrient-rich foods are more costly to grow and ship than starchy staples, vegetable oil &amp; sugar</a:t>
            </a:r>
          </a:p>
          <a:p>
            <a:pPr marL="568354" lvl="1" indent="-168284">
              <a:spcBef>
                <a:spcPts val="0"/>
              </a:spcBef>
              <a:spcAft>
                <a:spcPts val="0"/>
              </a:spcAft>
            </a:pPr>
            <a:r>
              <a:rPr lang="en-US" sz="2000" kern="0" dirty="0"/>
              <a:t>Most unaffordability is due to low incomes, so healthier diets requires higher income or safety nets</a:t>
            </a:r>
          </a:p>
          <a:p>
            <a:pPr marL="265655" indent="-265655">
              <a:spcBef>
                <a:spcPts val="1200"/>
              </a:spcBef>
              <a:spcAft>
                <a:spcPts val="0"/>
              </a:spcAft>
            </a:pPr>
            <a:r>
              <a:rPr lang="en-US" sz="2000" b="1" kern="0" dirty="0">
                <a:latin typeface="+mn-lt"/>
              </a:rPr>
              <a:t>Even if healthy diets are affordable, they are often displaced by less healthy items</a:t>
            </a:r>
          </a:p>
          <a:p>
            <a:pPr marL="568354" lvl="1" indent="-168284">
              <a:spcBef>
                <a:spcPts val="0"/>
              </a:spcBef>
              <a:spcAft>
                <a:spcPts val="0"/>
              </a:spcAft>
            </a:pPr>
            <a:r>
              <a:rPr lang="en-US" sz="2000" kern="0" dirty="0"/>
              <a:t>Many factors beyond health drive food choice, as people transition from inadequacy to excess</a:t>
            </a:r>
          </a:p>
          <a:p>
            <a:pPr marL="968424" lvl="2" indent="-168284">
              <a:spcBef>
                <a:spcPts val="0"/>
              </a:spcBef>
              <a:spcAft>
                <a:spcPts val="0"/>
              </a:spcAft>
            </a:pPr>
            <a:r>
              <a:rPr lang="en-US" sz="2000" kern="0" dirty="0"/>
              <a:t>overshooting on animal-source foods, sweeteners and oils, even for home-cooked meals</a:t>
            </a:r>
          </a:p>
          <a:p>
            <a:pPr marL="968424" lvl="2" indent="-168284">
              <a:spcBef>
                <a:spcPts val="0"/>
              </a:spcBef>
              <a:spcAft>
                <a:spcPts val="0"/>
              </a:spcAft>
            </a:pPr>
            <a:r>
              <a:rPr lang="en-US" sz="2000" kern="0" dirty="0"/>
              <a:t>switching to food service and packaged items, leading to excess salt, refined grains etc. </a:t>
            </a:r>
          </a:p>
          <a:p>
            <a:pPr marL="265655" indent="-265655">
              <a:spcBef>
                <a:spcPts val="1200"/>
              </a:spcBef>
              <a:spcAft>
                <a:spcPts val="0"/>
              </a:spcAft>
            </a:pPr>
            <a:r>
              <a:rPr lang="en-US" sz="2000" b="1" kern="0" dirty="0">
                <a:latin typeface="+mn-lt"/>
              </a:rPr>
              <a:t>Calculating benchmark modeled diets identifies the frontier of potentially affordable foods</a:t>
            </a:r>
          </a:p>
          <a:p>
            <a:pPr marL="568354" lvl="1" indent="-168284">
              <a:spcBef>
                <a:spcPts val="0"/>
              </a:spcBef>
              <a:spcAft>
                <a:spcPts val="0"/>
              </a:spcAft>
            </a:pPr>
            <a:r>
              <a:rPr lang="en-US" sz="2000" kern="0" dirty="0"/>
              <a:t>Reveals role of income, safety nets and nonfood spending in unaffordability of healthy diets</a:t>
            </a:r>
          </a:p>
          <a:p>
            <a:pPr marL="568354" lvl="1" indent="-168284">
              <a:spcBef>
                <a:spcPts val="0"/>
              </a:spcBef>
              <a:spcAft>
                <a:spcPts val="0"/>
              </a:spcAft>
            </a:pPr>
            <a:r>
              <a:rPr lang="en-US" sz="2000" kern="0" dirty="0"/>
              <a:t>Reveals role of innovation in lowering product cost per unit of each food</a:t>
            </a:r>
          </a:p>
          <a:p>
            <a:pPr marL="968404" lvl="2" indent="-168284">
              <a:spcBef>
                <a:spcPts val="0"/>
              </a:spcBef>
              <a:spcAft>
                <a:spcPts val="0"/>
              </a:spcAft>
            </a:pPr>
            <a:r>
              <a:rPr lang="en-US" sz="2000" kern="0" dirty="0"/>
              <a:t>product cost is closely correlated with emissions (lower cost -&gt; lower emissions, but not always) </a:t>
            </a:r>
          </a:p>
          <a:p>
            <a:pPr marL="968404" lvl="2" indent="-168284">
              <a:spcBef>
                <a:spcPts val="0"/>
              </a:spcBef>
              <a:spcAft>
                <a:spcPts val="0"/>
              </a:spcAft>
            </a:pPr>
            <a:r>
              <a:rPr lang="en-US" sz="2000" kern="0" dirty="0"/>
              <a:t>product cost has varied correlations with nutritional value (depends on product category)</a:t>
            </a:r>
          </a:p>
          <a:p>
            <a:pPr marL="265655" indent="-265655">
              <a:spcBef>
                <a:spcPts val="1200"/>
              </a:spcBef>
              <a:spcAft>
                <a:spcPts val="0"/>
              </a:spcAft>
            </a:pPr>
            <a:r>
              <a:rPr lang="en-US" sz="2000" b="1" kern="0" dirty="0">
                <a:latin typeface="+mn-lt"/>
              </a:rPr>
              <a:t>In the U.S., poor diet quality is caused by factors other than income and price</a:t>
            </a:r>
          </a:p>
          <a:p>
            <a:pPr marL="400070" lvl="1" indent="0">
              <a:spcBef>
                <a:spcPts val="0"/>
              </a:spcBef>
              <a:spcAft>
                <a:spcPts val="0"/>
              </a:spcAft>
              <a:buNone/>
            </a:pPr>
            <a:r>
              <a:rPr lang="en-US" sz="2000" b="1" kern="0" dirty="0">
                <a:solidFill>
                  <a:schemeClr val="accent2">
                    <a:lumMod val="50000"/>
                  </a:schemeClr>
                </a:solidFill>
              </a:rPr>
              <a:t>==&gt; main factor is innovation in product profiles that drive demand: taste, convenience, aspirations</a:t>
            </a:r>
            <a:endParaRPr lang="en-US" sz="1200" b="1" i="1" kern="0" dirty="0">
              <a:solidFill>
                <a:schemeClr val="accent2">
                  <a:lumMod val="50000"/>
                </a:schemeClr>
              </a:solidFill>
            </a:endParaRPr>
          </a:p>
        </p:txBody>
      </p:sp>
      <p:sp>
        <p:nvSpPr>
          <p:cNvPr id="9" name="Title 4">
            <a:extLst>
              <a:ext uri="{FF2B5EF4-FFF2-40B4-BE49-F238E27FC236}">
                <a16:creationId xmlns:a16="http://schemas.microsoft.com/office/drawing/2014/main" id="{750A09F8-5D74-4C52-88A0-F199E5F15CA4}"/>
              </a:ext>
            </a:extLst>
          </p:cNvPr>
          <p:cNvSpPr txBox="1">
            <a:spLocks/>
          </p:cNvSpPr>
          <p:nvPr/>
        </p:nvSpPr>
        <p:spPr>
          <a:xfrm>
            <a:off x="206940" y="318664"/>
            <a:ext cx="11778120" cy="127218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Conclusion: </a:t>
            </a:r>
            <a:br>
              <a:rPr lang="en-US" sz="3600" b="1" kern="0" dirty="0">
                <a:solidFill>
                  <a:srgbClr val="3083A7"/>
                </a:solidFill>
                <a:latin typeface="+mn-lt"/>
              </a:rPr>
            </a:br>
            <a:r>
              <a:rPr lang="en-US" sz="3600" b="1" kern="0" dirty="0">
                <a:solidFill>
                  <a:srgbClr val="3083A7"/>
                </a:solidFill>
                <a:latin typeface="+mn-lt"/>
              </a:rPr>
              <a:t>Matching prices to food attributes and dietary guidelines reveals how to bring healthy, sustainable diets within reach</a:t>
            </a:r>
            <a:endParaRPr lang="en-US" sz="3200" kern="0" dirty="0">
              <a:solidFill>
                <a:srgbClr val="3083A7"/>
              </a:solidFill>
              <a:latin typeface="+mn-lt"/>
            </a:endParaRPr>
          </a:p>
        </p:txBody>
      </p:sp>
    </p:spTree>
    <p:custDataLst>
      <p:tags r:id="rId1"/>
    </p:custDataLst>
    <p:extLst>
      <p:ext uri="{BB962C8B-B14F-4D97-AF65-F5344CB8AC3E}">
        <p14:creationId xmlns:p14="http://schemas.microsoft.com/office/powerpoint/2010/main" val="69570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 end="1"/>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2" end="2"/>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4" end="4"/>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5" end="5"/>
                                            </p:txEl>
                                          </p:spTgt>
                                        </p:tgtEl>
                                        <p:attrNameLst>
                                          <p:attrName>ppt_c</p:attrName>
                                        </p:attrNameLst>
                                      </p:cBhvr>
                                      <p:to>
                                        <a:srgbClr val="B2B2B2"/>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6" end="6"/>
                                            </p:txEl>
                                          </p:spTgt>
                                        </p:tgtEl>
                                        <p:attrNameLst>
                                          <p:attrName>ppt_c</p:attrName>
                                        </p:attrNameLst>
                                      </p:cBhvr>
                                      <p:to>
                                        <a:srgbClr val="B2B2B2"/>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9" end="9"/>
                                            </p:txEl>
                                          </p:spTgt>
                                        </p:tgtEl>
                                        <p:attrNameLst>
                                          <p:attrName>ppt_c</p:attrName>
                                        </p:attrNameLst>
                                      </p:cBhvr>
                                      <p:to>
                                        <a:srgbClr val="C0C0C0"/>
                                      </p:to>
                                    </p:animClr>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0" end="10"/>
                                            </p:txEl>
                                          </p:spTgt>
                                        </p:tgtEl>
                                        <p:attrNameLst>
                                          <p:attrName>ppt_c</p:attrName>
                                        </p:attrNameLst>
                                      </p:cBhvr>
                                      <p:to>
                                        <a:srgbClr val="C0C0C0"/>
                                      </p:to>
                                    </p:animClr>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1" end="11"/>
                                            </p:txEl>
                                          </p:spTgt>
                                        </p:tgtEl>
                                        <p:attrNameLst>
                                          <p:attrName>ppt_c</p:attrName>
                                        </p:attrNameLst>
                                      </p:cBhvr>
                                      <p:to>
                                        <a:srgbClr val="C0C0C0"/>
                                      </p:to>
                                    </p:animClr>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2" end="12"/>
                                            </p:txEl>
                                          </p:spTgt>
                                        </p:tgtEl>
                                        <p:attrNameLst>
                                          <p:attrName>ppt_c</p:attrName>
                                        </p:attrNameLst>
                                      </p:cBhvr>
                                      <p:to>
                                        <a:srgbClr val="C0C0C0"/>
                                      </p:to>
                                    </p:animClr>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668FF8A-314F-BDAB-092E-89F916AFFCC9}"/>
              </a:ext>
            </a:extLst>
          </p:cNvPr>
          <p:cNvGrpSpPr/>
          <p:nvPr/>
        </p:nvGrpSpPr>
        <p:grpSpPr>
          <a:xfrm>
            <a:off x="679652" y="1920273"/>
            <a:ext cx="7628405" cy="1265062"/>
            <a:chOff x="610394" y="1649606"/>
            <a:chExt cx="7628405" cy="1265062"/>
          </a:xfrm>
        </p:grpSpPr>
        <p:pic>
          <p:nvPicPr>
            <p:cNvPr id="5" name="Picture 4">
              <a:extLst>
                <a:ext uri="{FF2B5EF4-FFF2-40B4-BE49-F238E27FC236}">
                  <a16:creationId xmlns:a16="http://schemas.microsoft.com/office/drawing/2014/main" id="{42EBD727-0E62-4A9E-B045-803164C655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3119"/>
            <a:stretch/>
          </p:blipFill>
          <p:spPr>
            <a:xfrm>
              <a:off x="784666" y="2294837"/>
              <a:ext cx="2601756" cy="544743"/>
            </a:xfrm>
            <a:prstGeom prst="rect">
              <a:avLst/>
            </a:prstGeom>
          </p:spPr>
        </p:pic>
        <p:pic>
          <p:nvPicPr>
            <p:cNvPr id="54272" name="Picture 54271" descr="A picture containing graphical user interface&#10;&#10;Description automatically generated">
              <a:extLst>
                <a:ext uri="{FF2B5EF4-FFF2-40B4-BE49-F238E27FC236}">
                  <a16:creationId xmlns:a16="http://schemas.microsoft.com/office/drawing/2014/main" id="{9260E523-E334-446C-8A2B-AAC0CACF7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995" y="2176385"/>
              <a:ext cx="2147732" cy="738283"/>
            </a:xfrm>
            <a:prstGeom prst="rect">
              <a:avLst/>
            </a:prstGeom>
          </p:spPr>
        </p:pic>
        <p:sp>
          <p:nvSpPr>
            <p:cNvPr id="43" name="Rectangle 18">
              <a:extLst>
                <a:ext uri="{FF2B5EF4-FFF2-40B4-BE49-F238E27FC236}">
                  <a16:creationId xmlns:a16="http://schemas.microsoft.com/office/drawing/2014/main" id="{CA1E696A-B3E0-492A-BDA4-5382ECE6E583}"/>
                </a:ext>
              </a:extLst>
            </p:cNvPr>
            <p:cNvSpPr>
              <a:spLocks noChangeArrowheads="1"/>
            </p:cNvSpPr>
            <p:nvPr/>
          </p:nvSpPr>
          <p:spPr bwMode="auto">
            <a:xfrm>
              <a:off x="610394" y="1649606"/>
              <a:ext cx="7628405"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en-US" altLang="en-US" sz="1600" dirty="0"/>
                <a:t>We are grateful to many price data collectors, analysts and project collaborators,</a:t>
              </a:r>
              <a:br>
                <a:rPr lang="en-US" altLang="en-US" sz="1600" dirty="0"/>
              </a:br>
              <a:r>
                <a:rPr lang="en-US" altLang="en-US" sz="1600" dirty="0"/>
                <a:t>and to the Bill &amp; Melinda Gates Foundation and the UKAid government for funding</a:t>
              </a:r>
              <a:endParaRPr lang="en-US" altLang="en-US" sz="1600" b="1" dirty="0"/>
            </a:p>
          </p:txBody>
        </p:sp>
      </p:grpSp>
      <p:sp>
        <p:nvSpPr>
          <p:cNvPr id="44" name="Title 4">
            <a:extLst>
              <a:ext uri="{FF2B5EF4-FFF2-40B4-BE49-F238E27FC236}">
                <a16:creationId xmlns:a16="http://schemas.microsoft.com/office/drawing/2014/main" id="{B6B704C4-5302-46EF-98A7-AFA6D89D9BED}"/>
              </a:ext>
            </a:extLst>
          </p:cNvPr>
          <p:cNvSpPr txBox="1">
            <a:spLocks/>
          </p:cNvSpPr>
          <p:nvPr/>
        </p:nvSpPr>
        <p:spPr>
          <a:xfrm>
            <a:off x="481552" y="1322845"/>
            <a:ext cx="2974128" cy="47014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b="1" kern="0" dirty="0">
                <a:solidFill>
                  <a:srgbClr val="3083A7"/>
                </a:solidFill>
                <a:latin typeface="+mn-lt"/>
              </a:rPr>
              <a:t>Thank you!</a:t>
            </a:r>
            <a:endParaRPr lang="en-US" sz="4000" kern="0" dirty="0">
              <a:solidFill>
                <a:srgbClr val="3083A7"/>
              </a:solidFill>
              <a:latin typeface="+mn-lt"/>
            </a:endParaRPr>
          </a:p>
        </p:txBody>
      </p:sp>
      <p:pic>
        <p:nvPicPr>
          <p:cNvPr id="4" name="Picture 3">
            <a:extLst>
              <a:ext uri="{FF2B5EF4-FFF2-40B4-BE49-F238E27FC236}">
                <a16:creationId xmlns:a16="http://schemas.microsoft.com/office/drawing/2014/main" id="{E0263995-4814-88ED-3154-C08FE0CF6B0A}"/>
              </a:ext>
            </a:extLst>
          </p:cNvPr>
          <p:cNvPicPr>
            <a:picLocks noChangeAspect="1"/>
          </p:cNvPicPr>
          <p:nvPr/>
        </p:nvPicPr>
        <p:blipFill>
          <a:blip r:embed="rId5"/>
          <a:stretch>
            <a:fillRect/>
          </a:stretch>
        </p:blipFill>
        <p:spPr>
          <a:xfrm>
            <a:off x="9777859" y="3573547"/>
            <a:ext cx="2137847" cy="3141530"/>
          </a:xfrm>
          <a:prstGeom prst="rect">
            <a:avLst/>
          </a:prstGeom>
        </p:spPr>
      </p:pic>
      <p:sp>
        <p:nvSpPr>
          <p:cNvPr id="6" name="Title 4">
            <a:extLst>
              <a:ext uri="{FF2B5EF4-FFF2-40B4-BE49-F238E27FC236}">
                <a16:creationId xmlns:a16="http://schemas.microsoft.com/office/drawing/2014/main" id="{6DC162FF-807C-D6CA-0A4E-00C159ACAAA7}"/>
              </a:ext>
            </a:extLst>
          </p:cNvPr>
          <p:cNvSpPr txBox="1">
            <a:spLocks/>
          </p:cNvSpPr>
          <p:nvPr/>
        </p:nvSpPr>
        <p:spPr>
          <a:xfrm>
            <a:off x="8100564" y="2634151"/>
            <a:ext cx="3958017" cy="54474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Bef>
                <a:spcPts val="600"/>
              </a:spcBef>
              <a:spcAft>
                <a:spcPts val="0"/>
              </a:spcAft>
              <a:defRPr/>
            </a:pPr>
            <a:r>
              <a:rPr lang="en-US" sz="3600" b="1" kern="0" dirty="0">
                <a:solidFill>
                  <a:srgbClr val="3083A7"/>
                </a:solidFill>
                <a:latin typeface="+mn-lt"/>
              </a:rPr>
              <a:t>…and there’s more:</a:t>
            </a:r>
            <a:endParaRPr lang="en-US" sz="1600" kern="0" dirty="0">
              <a:solidFill>
                <a:schemeClr val="bg1">
                  <a:lumMod val="5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5FD939-C41D-605E-F40F-364E504CC54E}"/>
              </a:ext>
            </a:extLst>
          </p:cNvPr>
          <p:cNvSpPr txBox="1"/>
          <p:nvPr/>
        </p:nvSpPr>
        <p:spPr>
          <a:xfrm>
            <a:off x="9501567" y="2988772"/>
            <a:ext cx="2690433" cy="584775"/>
          </a:xfrm>
          <a:prstGeom prst="rect">
            <a:avLst/>
          </a:prstGeom>
          <a:noFill/>
        </p:spPr>
        <p:txBody>
          <a:bodyPr wrap="square">
            <a:spAutoFit/>
          </a:bodyPr>
          <a:lstStyle/>
          <a:p>
            <a:pPr>
              <a:spcBef>
                <a:spcPts val="600"/>
              </a:spcBef>
              <a:defRPr/>
            </a:pPr>
            <a:r>
              <a:rPr lang="en-US" sz="1600" kern="0" dirty="0">
                <a:solidFill>
                  <a:schemeClr val="tx1"/>
                </a:solidFill>
                <a:latin typeface="Arial" panose="020B0604020202020204" pitchFamily="34" charset="0"/>
                <a:cs typeface="Arial" panose="020B0604020202020204" pitchFamily="34" charset="0"/>
              </a:rPr>
              <a:t>Open-access textbook at </a:t>
            </a:r>
            <a:r>
              <a:rPr lang="en-US" sz="1600" kern="0" dirty="0">
                <a:solidFill>
                  <a:schemeClr val="bg1">
                    <a:lumMod val="50000"/>
                  </a:schemeClr>
                </a:solidFill>
                <a:latin typeface="Arial" panose="020B0604020202020204" pitchFamily="34" charset="0"/>
                <a:cs typeface="Arial" panose="020B0604020202020204" pitchFamily="34" charset="0"/>
                <a:hlinkClick r:id="rId6"/>
              </a:rPr>
              <a:t>https://bit.ly/FoodEconBook</a:t>
            </a:r>
            <a:r>
              <a:rPr lang="en-US" sz="1600" kern="0" dirty="0">
                <a:solidFill>
                  <a:schemeClr val="bg1">
                    <a:lumMod val="50000"/>
                  </a:schemeClr>
                </a:solidFill>
                <a:latin typeface="Arial" panose="020B0604020202020204" pitchFamily="34" charset="0"/>
                <a:cs typeface="Arial" panose="020B0604020202020204" pitchFamily="34" charset="0"/>
              </a:rPr>
              <a:t> </a:t>
            </a:r>
            <a:r>
              <a:rPr lang="en-US" sz="1600" kern="0" dirty="0">
                <a:solidFill>
                  <a:schemeClr val="tx1"/>
                </a:solidFill>
                <a:latin typeface="Arial" panose="020B0604020202020204" pitchFamily="34" charset="0"/>
                <a:cs typeface="Arial" panose="020B0604020202020204" pitchFamily="34" charset="0"/>
              </a:rPr>
              <a:t> </a:t>
            </a:r>
            <a:endParaRPr lang="en-US" sz="1600" dirty="0"/>
          </a:p>
        </p:txBody>
      </p:sp>
      <p:grpSp>
        <p:nvGrpSpPr>
          <p:cNvPr id="8" name="Group 7">
            <a:extLst>
              <a:ext uri="{FF2B5EF4-FFF2-40B4-BE49-F238E27FC236}">
                <a16:creationId xmlns:a16="http://schemas.microsoft.com/office/drawing/2014/main" id="{8DA8BC06-2DE7-BE7F-9275-7A5067BD6743}"/>
              </a:ext>
            </a:extLst>
          </p:cNvPr>
          <p:cNvGrpSpPr/>
          <p:nvPr/>
        </p:nvGrpSpPr>
        <p:grpSpPr>
          <a:xfrm>
            <a:off x="853924" y="3662281"/>
            <a:ext cx="6040394" cy="1709521"/>
            <a:chOff x="4197157" y="5127171"/>
            <a:chExt cx="6040394" cy="1709521"/>
          </a:xfrm>
        </p:grpSpPr>
        <p:pic>
          <p:nvPicPr>
            <p:cNvPr id="9" name="Picture 8" descr="A logo with blue text&#10;&#10;Description automatically generated">
              <a:extLst>
                <a:ext uri="{FF2B5EF4-FFF2-40B4-BE49-F238E27FC236}">
                  <a16:creationId xmlns:a16="http://schemas.microsoft.com/office/drawing/2014/main" id="{514D616C-BB51-3E93-9703-51848AC2C22B}"/>
                </a:ext>
              </a:extLst>
            </p:cNvPr>
            <p:cNvPicPr>
              <a:picLocks noChangeAspect="1"/>
            </p:cNvPicPr>
            <p:nvPr/>
          </p:nvPicPr>
          <p:blipFill rotWithShape="1">
            <a:blip r:embed="rId7"/>
            <a:srcRect t="23879"/>
            <a:stretch/>
          </p:blipFill>
          <p:spPr>
            <a:xfrm>
              <a:off x="5948820" y="5722552"/>
              <a:ext cx="3117398" cy="1114140"/>
            </a:xfrm>
            <a:prstGeom prst="rect">
              <a:avLst/>
            </a:prstGeom>
          </p:spPr>
        </p:pic>
        <p:pic>
          <p:nvPicPr>
            <p:cNvPr id="12" name="Picture 2" descr="A picture containing text, sign&#10;&#10;Description automatically generated">
              <a:extLst>
                <a:ext uri="{FF2B5EF4-FFF2-40B4-BE49-F238E27FC236}">
                  <a16:creationId xmlns:a16="http://schemas.microsoft.com/office/drawing/2014/main" id="{9A707E0F-E98C-2A48-6A23-23E4F3A1A62D}"/>
                </a:ext>
              </a:extLst>
            </p:cNvPr>
            <p:cNvPicPr>
              <a:picLocks noChangeAspect="1"/>
            </p:cNvPicPr>
            <p:nvPr/>
          </p:nvPicPr>
          <p:blipFill>
            <a:blip r:embed="rId8"/>
            <a:stretch>
              <a:fillRect/>
            </a:stretch>
          </p:blipFill>
          <p:spPr>
            <a:xfrm>
              <a:off x="4673927" y="5626194"/>
              <a:ext cx="1089253" cy="1021888"/>
            </a:xfrm>
            <a:prstGeom prst="rect">
              <a:avLst/>
            </a:prstGeom>
          </p:spPr>
        </p:pic>
        <p:sp>
          <p:nvSpPr>
            <p:cNvPr id="13" name="TextBox 8">
              <a:extLst>
                <a:ext uri="{FF2B5EF4-FFF2-40B4-BE49-F238E27FC236}">
                  <a16:creationId xmlns:a16="http://schemas.microsoft.com/office/drawing/2014/main" id="{208E2003-2606-E8F9-720E-179EB1481F88}"/>
                </a:ext>
              </a:extLst>
            </p:cNvPr>
            <p:cNvSpPr txBox="1"/>
            <p:nvPr/>
          </p:nvSpPr>
          <p:spPr>
            <a:xfrm>
              <a:off x="4197157" y="5127171"/>
              <a:ext cx="6040394" cy="393954"/>
            </a:xfrm>
            <a:prstGeom prst="rect">
              <a:avLst/>
            </a:prstGeom>
          </p:spPr>
          <p:txBody>
            <a:bodyPr wrap="square" lIns="0" tIns="0" rIns="0" bIns="0" rtlCol="0" anchor="t">
              <a:spAutoFit/>
            </a:bodyPr>
            <a:lstStyle/>
            <a:p>
              <a:pPr>
                <a:lnSpc>
                  <a:spcPct val="80000"/>
                </a:lnSpc>
              </a:pPr>
              <a:r>
                <a:rPr lang="en-US" sz="1600" kern="0" dirty="0">
                  <a:latin typeface="Arial" panose="020B0604020202020204" pitchFamily="34" charset="0"/>
                  <a:cs typeface="Arial" panose="020B0604020202020204" pitchFamily="34" charset="0"/>
                </a:rPr>
                <a:t>Global monitoring is done jointly by the FAO and the World Bank, with the most recent data updated on December 20</a:t>
              </a:r>
              <a:r>
                <a:rPr lang="en-US" sz="1600" kern="0" baseline="30000" dirty="0">
                  <a:latin typeface="Arial" panose="020B0604020202020204" pitchFamily="34" charset="0"/>
                  <a:cs typeface="Arial" panose="020B0604020202020204" pitchFamily="34" charset="0"/>
                </a:rPr>
                <a:t>th</a:t>
              </a:r>
              <a:r>
                <a:rPr lang="en-US" sz="1600" kern="0" dirty="0">
                  <a:latin typeface="Arial" panose="020B0604020202020204" pitchFamily="34" charset="0"/>
                  <a:cs typeface="Arial" panose="020B0604020202020204" pitchFamily="34" charset="0"/>
                </a:rPr>
                <a:t>, 2024</a:t>
              </a:r>
            </a:p>
          </p:txBody>
        </p:sp>
      </p:grpSp>
      <p:grpSp>
        <p:nvGrpSpPr>
          <p:cNvPr id="18" name="Group 17">
            <a:extLst>
              <a:ext uri="{FF2B5EF4-FFF2-40B4-BE49-F238E27FC236}">
                <a16:creationId xmlns:a16="http://schemas.microsoft.com/office/drawing/2014/main" id="{55FC91E6-5E52-3705-31A2-15D130CAD9A4}"/>
              </a:ext>
            </a:extLst>
          </p:cNvPr>
          <p:cNvGrpSpPr>
            <a:grpSpLocks noChangeAspect="1"/>
          </p:cNvGrpSpPr>
          <p:nvPr/>
        </p:nvGrpSpPr>
        <p:grpSpPr>
          <a:xfrm>
            <a:off x="8526424" y="162425"/>
            <a:ext cx="3532157" cy="975354"/>
            <a:chOff x="254406" y="299343"/>
            <a:chExt cx="8831363" cy="2222411"/>
          </a:xfrm>
        </p:grpSpPr>
        <p:pic>
          <p:nvPicPr>
            <p:cNvPr id="19" name="Picture 18" descr="A picture containing text&#10;&#10;Description automatically generated">
              <a:extLst>
                <a:ext uri="{FF2B5EF4-FFF2-40B4-BE49-F238E27FC236}">
                  <a16:creationId xmlns:a16="http://schemas.microsoft.com/office/drawing/2014/main" id="{1D160FF2-AFEE-8AD2-7C7B-FA817C069428}"/>
                </a:ext>
              </a:extLst>
            </p:cNvPr>
            <p:cNvPicPr>
              <a:picLocks noChangeAspect="1"/>
            </p:cNvPicPr>
            <p:nvPr/>
          </p:nvPicPr>
          <p:blipFill rotWithShape="1">
            <a:blip r:embed="rId9"/>
            <a:srcRect r="11581"/>
            <a:stretch/>
          </p:blipFill>
          <p:spPr>
            <a:xfrm>
              <a:off x="391759" y="299343"/>
              <a:ext cx="6474422" cy="1734506"/>
            </a:xfrm>
            <a:prstGeom prst="rect">
              <a:avLst/>
            </a:prstGeom>
          </p:spPr>
        </p:pic>
        <p:sp>
          <p:nvSpPr>
            <p:cNvPr id="20" name="TextBox 19">
              <a:extLst>
                <a:ext uri="{FF2B5EF4-FFF2-40B4-BE49-F238E27FC236}">
                  <a16:creationId xmlns:a16="http://schemas.microsoft.com/office/drawing/2014/main" id="{7C9645C9-33C5-9B54-3489-C8CC365C255D}"/>
                </a:ext>
              </a:extLst>
            </p:cNvPr>
            <p:cNvSpPr txBox="1"/>
            <p:nvPr/>
          </p:nvSpPr>
          <p:spPr>
            <a:xfrm>
              <a:off x="254406" y="1820463"/>
              <a:ext cx="8831363" cy="701291"/>
            </a:xfrm>
            <a:prstGeom prst="rect">
              <a:avLst/>
            </a:prstGeom>
            <a:noFill/>
          </p:spPr>
          <p:txBody>
            <a:bodyPr wrap="square">
              <a:spAutoFit/>
            </a:bodyPr>
            <a:lstStyle/>
            <a:p>
              <a:r>
                <a:rPr lang="en-US" sz="1400" dirty="0">
                  <a:solidFill>
                    <a:srgbClr val="3083A7"/>
                  </a:solidFill>
                  <a:latin typeface="+mj-lt"/>
                </a:rPr>
                <a:t>https://sites.tufts.edu/foodpricesfornutrition</a:t>
              </a:r>
            </a:p>
          </p:txBody>
        </p:sp>
      </p:grpSp>
      <p:pic>
        <p:nvPicPr>
          <p:cNvPr id="21" name="Picture 20" descr="Text, logo&#10;&#10;Description automatically generated">
            <a:extLst>
              <a:ext uri="{FF2B5EF4-FFF2-40B4-BE49-F238E27FC236}">
                <a16:creationId xmlns:a16="http://schemas.microsoft.com/office/drawing/2014/main" id="{9EAB59C3-23D2-362C-0409-471D80143B5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00800" y="262962"/>
            <a:ext cx="1983457" cy="590486"/>
          </a:xfrm>
          <a:prstGeom prst="rect">
            <a:avLst/>
          </a:prstGeom>
        </p:spPr>
      </p:pic>
    </p:spTree>
    <p:extLst>
      <p:ext uri="{BB962C8B-B14F-4D97-AF65-F5344CB8AC3E}">
        <p14:creationId xmlns:p14="http://schemas.microsoft.com/office/powerpoint/2010/main" val="1339515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B984C-2D35-160E-BBBB-2B54926633FC}"/>
              </a:ext>
            </a:extLst>
          </p:cNvPr>
          <p:cNvSpPr>
            <a:spLocks noGrp="1"/>
          </p:cNvSpPr>
          <p:nvPr>
            <p:ph type="title"/>
          </p:nvPr>
        </p:nvSpPr>
        <p:spPr>
          <a:xfrm>
            <a:off x="2233914" y="2118167"/>
            <a:ext cx="5578998" cy="602668"/>
          </a:xfrm>
        </p:spPr>
        <p:txBody>
          <a:bodyPr/>
          <a:lstStyle/>
          <a:p>
            <a:r>
              <a:rPr lang="en-US" dirty="0"/>
              <a:t>Other slides</a:t>
            </a:r>
          </a:p>
        </p:txBody>
      </p:sp>
      <p:sp>
        <p:nvSpPr>
          <p:cNvPr id="4" name="Slide Number Placeholder 3">
            <a:extLst>
              <a:ext uri="{FF2B5EF4-FFF2-40B4-BE49-F238E27FC236}">
                <a16:creationId xmlns:a16="http://schemas.microsoft.com/office/drawing/2014/main" id="{F693CE42-4604-EFAA-9761-D3102DA7A506}"/>
              </a:ext>
            </a:extLst>
          </p:cNvPr>
          <p:cNvSpPr>
            <a:spLocks noGrp="1"/>
          </p:cNvSpPr>
          <p:nvPr>
            <p:ph type="sldNum" sz="quarter" idx="12"/>
          </p:nvPr>
        </p:nvSpPr>
        <p:spPr/>
        <p:txBody>
          <a:bodyPr/>
          <a:lstStyle/>
          <a:p>
            <a:fld id="{8421FDFB-C4DB-004A-94C8-B6AEEEA3BF4F}" type="slidenum">
              <a:rPr lang="en-US" smtClean="0"/>
              <a:t>14</a:t>
            </a:fld>
            <a:endParaRPr lang="en-US" dirty="0"/>
          </a:p>
        </p:txBody>
      </p:sp>
    </p:spTree>
    <p:extLst>
      <p:ext uri="{BB962C8B-B14F-4D97-AF65-F5344CB8AC3E}">
        <p14:creationId xmlns:p14="http://schemas.microsoft.com/office/powerpoint/2010/main" val="2888628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FRED Graph Chart" descr="FRED Graph">
            <a:hlinkClick r:id="rId2" tooltip="View this chart in your browser. "/>
            <a:extLst>
              <a:ext uri="{FF2B5EF4-FFF2-40B4-BE49-F238E27FC236}">
                <a16:creationId xmlns:a16="http://schemas.microsoft.com/office/drawing/2014/main" id="{610C2010-C5C8-C6C3-3127-AB183BE913B5}"/>
              </a:ext>
            </a:extLst>
          </p:cNvPr>
          <p:cNvPicPr>
            <a:picLocks noChangeAspect="1"/>
          </p:cNvPicPr>
          <p:nvPr/>
        </p:nvPicPr>
        <p:blipFill>
          <a:blip r:embed="rId3"/>
          <a:srcRect l="5001" t="35918" r="697" b="11020"/>
          <a:stretch/>
        </p:blipFill>
        <p:spPr>
          <a:xfrm>
            <a:off x="1365642" y="1656683"/>
            <a:ext cx="10519656" cy="4420266"/>
          </a:xfrm>
          <a:prstGeom prst="rect">
            <a:avLst/>
          </a:prstGeom>
        </p:spPr>
      </p:pic>
      <p:sp>
        <p:nvSpPr>
          <p:cNvPr id="14" name="Title 4">
            <a:extLst>
              <a:ext uri="{FF2B5EF4-FFF2-40B4-BE49-F238E27FC236}">
                <a16:creationId xmlns:a16="http://schemas.microsoft.com/office/drawing/2014/main" id="{A941E671-99A2-37F8-3F06-5003A8B7AA5B}"/>
              </a:ext>
            </a:extLst>
          </p:cNvPr>
          <p:cNvSpPr txBox="1">
            <a:spLocks/>
          </p:cNvSpPr>
          <p:nvPr/>
        </p:nvSpPr>
        <p:spPr>
          <a:xfrm>
            <a:off x="265051" y="285065"/>
            <a:ext cx="11661897" cy="51210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Price variation differs by type of food</a:t>
            </a:r>
          </a:p>
        </p:txBody>
      </p:sp>
      <p:grpSp>
        <p:nvGrpSpPr>
          <p:cNvPr id="20" name="Group 19">
            <a:extLst>
              <a:ext uri="{FF2B5EF4-FFF2-40B4-BE49-F238E27FC236}">
                <a16:creationId xmlns:a16="http://schemas.microsoft.com/office/drawing/2014/main" id="{9581188F-5F50-9358-4102-D74A384B026E}"/>
              </a:ext>
            </a:extLst>
          </p:cNvPr>
          <p:cNvGrpSpPr/>
          <p:nvPr/>
        </p:nvGrpSpPr>
        <p:grpSpPr>
          <a:xfrm>
            <a:off x="410919" y="1180087"/>
            <a:ext cx="11342707" cy="5400242"/>
            <a:chOff x="410919" y="1180087"/>
            <a:chExt cx="11342707" cy="5400242"/>
          </a:xfrm>
        </p:grpSpPr>
        <p:sp>
          <p:nvSpPr>
            <p:cNvPr id="5" name="Text Box 2">
              <a:extLst>
                <a:ext uri="{FF2B5EF4-FFF2-40B4-BE49-F238E27FC236}">
                  <a16:creationId xmlns:a16="http://schemas.microsoft.com/office/drawing/2014/main" id="{FA3308B1-87E7-8796-592C-F8A7C51C470C}"/>
                </a:ext>
              </a:extLst>
            </p:cNvPr>
            <p:cNvSpPr txBox="1">
              <a:spLocks noChangeArrowheads="1"/>
            </p:cNvSpPr>
            <p:nvPr/>
          </p:nvSpPr>
          <p:spPr bwMode="auto">
            <a:xfrm>
              <a:off x="1365642" y="1180087"/>
              <a:ext cx="98940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128"/>
                </a:defRPr>
              </a:lvl1pPr>
              <a:lvl2pPr marL="37931725" indent="-37474525">
                <a:defRPr sz="1000">
                  <a:solidFill>
                    <a:schemeClr val="tx1"/>
                  </a:solidFill>
                  <a:latin typeface="Arial" charset="0"/>
                  <a:ea typeface="ＭＳ Ｐゴシック" charset="-128"/>
                </a:defRPr>
              </a:lvl2pPr>
              <a:lvl3pPr>
                <a:defRPr sz="1000">
                  <a:solidFill>
                    <a:schemeClr val="tx1"/>
                  </a:solidFill>
                  <a:latin typeface="Arial" charset="0"/>
                  <a:ea typeface="ＭＳ Ｐゴシック" charset="-128"/>
                </a:defRPr>
              </a:lvl3pPr>
              <a:lvl4pPr>
                <a:defRPr sz="1000">
                  <a:solidFill>
                    <a:schemeClr val="tx1"/>
                  </a:solidFill>
                  <a:latin typeface="Arial" charset="0"/>
                  <a:ea typeface="ＭＳ Ｐゴシック" charset="-128"/>
                </a:defRPr>
              </a:lvl4pPr>
              <a:lvl5pPr>
                <a:defRPr sz="1000">
                  <a:solidFill>
                    <a:schemeClr val="tx1"/>
                  </a:solidFill>
                  <a:latin typeface="Arial" charset="0"/>
                  <a:ea typeface="ＭＳ Ｐゴシック" charset="-128"/>
                </a:defRPr>
              </a:lvl5pPr>
              <a:lvl6pPr marL="457200" eaLnBrk="0" fontAlgn="base" hangingPunct="0">
                <a:spcBef>
                  <a:spcPct val="0"/>
                </a:spcBef>
                <a:spcAft>
                  <a:spcPct val="0"/>
                </a:spcAft>
                <a:defRPr sz="1000">
                  <a:solidFill>
                    <a:schemeClr val="tx1"/>
                  </a:solidFill>
                  <a:latin typeface="Arial" charset="0"/>
                  <a:ea typeface="ＭＳ Ｐゴシック" charset="-128"/>
                </a:defRPr>
              </a:lvl6pPr>
              <a:lvl7pPr marL="914400" eaLnBrk="0" fontAlgn="base" hangingPunct="0">
                <a:spcBef>
                  <a:spcPct val="0"/>
                </a:spcBef>
                <a:spcAft>
                  <a:spcPct val="0"/>
                </a:spcAft>
                <a:defRPr sz="1000">
                  <a:solidFill>
                    <a:schemeClr val="tx1"/>
                  </a:solidFill>
                  <a:latin typeface="Arial" charset="0"/>
                  <a:ea typeface="ＭＳ Ｐゴシック" charset="-128"/>
                </a:defRPr>
              </a:lvl7pPr>
              <a:lvl8pPr marL="1371600" eaLnBrk="0" fontAlgn="base" hangingPunct="0">
                <a:spcBef>
                  <a:spcPct val="0"/>
                </a:spcBef>
                <a:spcAft>
                  <a:spcPct val="0"/>
                </a:spcAft>
                <a:defRPr sz="1000">
                  <a:solidFill>
                    <a:schemeClr val="tx1"/>
                  </a:solidFill>
                  <a:latin typeface="Arial" charset="0"/>
                  <a:ea typeface="ＭＳ Ｐゴシック" charset="-128"/>
                </a:defRPr>
              </a:lvl8pPr>
              <a:lvl9pPr marL="1828800" eaLnBrk="0" fontAlgn="base" hangingPunct="0">
                <a:spcBef>
                  <a:spcPct val="0"/>
                </a:spcBef>
                <a:spcAft>
                  <a:spcPct val="0"/>
                </a:spcAft>
                <a:defRPr sz="1000">
                  <a:solidFill>
                    <a:schemeClr val="tx1"/>
                  </a:solidFill>
                  <a:latin typeface="Arial" charset="0"/>
                  <a:ea typeface="ＭＳ Ｐゴシック" charset="-128"/>
                </a:defRPr>
              </a:lvl9pPr>
            </a:lstStyle>
            <a:p>
              <a:pPr>
                <a:spcBef>
                  <a:spcPct val="50000"/>
                </a:spcBef>
              </a:pPr>
              <a:r>
                <a:rPr lang="en-US" sz="2000" dirty="0"/>
                <a:t>Price level for major nutrient-rich food groups in the U.S., January 1990 – March 2025</a:t>
              </a:r>
              <a:endParaRPr lang="en-US" sz="1600" dirty="0"/>
            </a:p>
          </p:txBody>
        </p:sp>
        <p:sp>
          <p:nvSpPr>
            <p:cNvPr id="8" name="TextBox 1">
              <a:extLst>
                <a:ext uri="{FF2B5EF4-FFF2-40B4-BE49-F238E27FC236}">
                  <a16:creationId xmlns:a16="http://schemas.microsoft.com/office/drawing/2014/main" id="{75042AEE-FEA2-D26A-76AE-ACF7F27650D4}"/>
                </a:ext>
              </a:extLst>
            </p:cNvPr>
            <p:cNvSpPr txBox="1"/>
            <p:nvPr/>
          </p:nvSpPr>
          <p:spPr>
            <a:xfrm>
              <a:off x="2105025" y="1909335"/>
              <a:ext cx="5010150" cy="5303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80000"/>
                </a:lnSpc>
              </a:pPr>
              <a:r>
                <a:rPr lang="en-US" sz="2000" b="1" dirty="0">
                  <a:solidFill>
                    <a:schemeClr val="accent6">
                      <a:lumMod val="75000"/>
                    </a:schemeClr>
                  </a:solidFill>
                </a:rPr>
                <a:t>Fruits &amp; vegetables</a:t>
              </a:r>
            </a:p>
            <a:p>
              <a:pPr>
                <a:lnSpc>
                  <a:spcPct val="80000"/>
                </a:lnSpc>
              </a:pPr>
              <a:r>
                <a:rPr lang="en-US" sz="1800" b="1" dirty="0">
                  <a:solidFill>
                    <a:schemeClr val="accent6">
                      <a:lumMod val="75000"/>
                    </a:schemeClr>
                  </a:solidFill>
                </a:rPr>
                <a:t>(rose in 1990s &amp; 2000s, fallen 15% since peak)</a:t>
              </a:r>
            </a:p>
          </p:txBody>
        </p:sp>
        <p:sp>
          <p:nvSpPr>
            <p:cNvPr id="10" name="TextBox 1">
              <a:extLst>
                <a:ext uri="{FF2B5EF4-FFF2-40B4-BE49-F238E27FC236}">
                  <a16:creationId xmlns:a16="http://schemas.microsoft.com/office/drawing/2014/main" id="{769E4174-19E6-F8CD-3BD3-19C1B63BBC5D}"/>
                </a:ext>
              </a:extLst>
            </p:cNvPr>
            <p:cNvSpPr txBox="1"/>
            <p:nvPr/>
          </p:nvSpPr>
          <p:spPr>
            <a:xfrm>
              <a:off x="7636186" y="4492677"/>
              <a:ext cx="2488889" cy="3839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0070C0"/>
                  </a:solidFill>
                </a:rPr>
                <a:t>All food at home</a:t>
              </a:r>
            </a:p>
          </p:txBody>
        </p:sp>
        <p:sp>
          <p:nvSpPr>
            <p:cNvPr id="11" name="TextBox 3">
              <a:extLst>
                <a:ext uri="{FF2B5EF4-FFF2-40B4-BE49-F238E27FC236}">
                  <a16:creationId xmlns:a16="http://schemas.microsoft.com/office/drawing/2014/main" id="{FB14BC72-88AF-39A8-36AB-5C3933B93B89}"/>
                </a:ext>
              </a:extLst>
            </p:cNvPr>
            <p:cNvSpPr txBox="1"/>
            <p:nvPr/>
          </p:nvSpPr>
          <p:spPr>
            <a:xfrm>
              <a:off x="1260247" y="6078872"/>
              <a:ext cx="10493379" cy="50145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Note:  Author’s calculations.  Data shown are from the US Bureau of Labor Statistics, as the average for each category relative to the overall U.S. consumer price index for all goods and services.  Fruits and vegetables may be fresh, frozen or canned. </a:t>
              </a:r>
              <a:r>
                <a:rPr lang="en-US" sz="1200" baseline="0" dirty="0">
                  <a:solidFill>
                    <a:schemeClr val="bg2">
                      <a:lumMod val="50000"/>
                    </a:schemeClr>
                  </a:solidFill>
                </a:rPr>
                <a:t>Updated values can be obtained at </a:t>
              </a:r>
              <a:r>
                <a:rPr lang="en-US" sz="1200" baseline="0" dirty="0">
                  <a:solidFill>
                    <a:schemeClr val="bg2">
                      <a:lumMod val="50000"/>
                    </a:schemeClr>
                  </a:solidFill>
                  <a:hlinkClick r:id="rId4">
                    <a:extLst>
                      <a:ext uri="{A12FA001-AC4F-418D-AE19-62706E023703}">
                        <ahyp:hlinkClr xmlns:ahyp="http://schemas.microsoft.com/office/drawing/2018/hyperlinkcolor" val="tx"/>
                      </a:ext>
                    </a:extLst>
                  </a:hlinkClick>
                </a:rPr>
                <a:t>https://fred.stlouisfed.org/graph/?g=1ITZO</a:t>
              </a:r>
              <a:r>
                <a:rPr lang="en-US" sz="1200" baseline="0" dirty="0">
                  <a:solidFill>
                    <a:schemeClr val="bg2">
                      <a:lumMod val="50000"/>
                    </a:schemeClr>
                  </a:solidFill>
                </a:rPr>
                <a:t>. </a:t>
              </a:r>
              <a:endParaRPr lang="en-US" sz="1400" dirty="0">
                <a:solidFill>
                  <a:schemeClr val="bg2">
                    <a:lumMod val="50000"/>
                  </a:schemeClr>
                </a:solidFill>
              </a:endParaRPr>
            </a:p>
          </p:txBody>
        </p:sp>
        <p:cxnSp>
          <p:nvCxnSpPr>
            <p:cNvPr id="12" name="Straight Connector 11">
              <a:extLst>
                <a:ext uri="{FF2B5EF4-FFF2-40B4-BE49-F238E27FC236}">
                  <a16:creationId xmlns:a16="http://schemas.microsoft.com/office/drawing/2014/main" id="{EDEEA4CC-FD7F-7173-B54E-B2AEE3F57724}"/>
                </a:ext>
              </a:extLst>
            </p:cNvPr>
            <p:cNvCxnSpPr>
              <a:cxnSpLocks/>
            </p:cNvCxnSpPr>
            <p:nvPr/>
          </p:nvCxnSpPr>
          <p:spPr>
            <a:xfrm>
              <a:off x="1969088" y="3780741"/>
              <a:ext cx="9784538"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3">
              <a:extLst>
                <a:ext uri="{FF2B5EF4-FFF2-40B4-BE49-F238E27FC236}">
                  <a16:creationId xmlns:a16="http://schemas.microsoft.com/office/drawing/2014/main" id="{ADCC9679-2C9E-31A9-21BE-D874DC01D55E}"/>
                </a:ext>
              </a:extLst>
            </p:cNvPr>
            <p:cNvSpPr txBox="1"/>
            <p:nvPr/>
          </p:nvSpPr>
          <p:spPr>
            <a:xfrm>
              <a:off x="410919" y="3475083"/>
              <a:ext cx="1070151" cy="590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Index value (January 1990=100)</a:t>
              </a:r>
              <a:endParaRPr lang="en-US" sz="1400" dirty="0">
                <a:solidFill>
                  <a:schemeClr val="bg2">
                    <a:lumMod val="50000"/>
                  </a:schemeClr>
                </a:solidFill>
              </a:endParaRPr>
            </a:p>
          </p:txBody>
        </p:sp>
      </p:grpSp>
      <p:sp>
        <p:nvSpPr>
          <p:cNvPr id="15" name="TextBox 1">
            <a:extLst>
              <a:ext uri="{FF2B5EF4-FFF2-40B4-BE49-F238E27FC236}">
                <a16:creationId xmlns:a16="http://schemas.microsoft.com/office/drawing/2014/main" id="{01B2EBB9-8795-22CB-F8DB-A1B3A5AB29FC}"/>
              </a:ext>
            </a:extLst>
          </p:cNvPr>
          <p:cNvSpPr txBox="1"/>
          <p:nvPr/>
        </p:nvSpPr>
        <p:spPr>
          <a:xfrm>
            <a:off x="6637334" y="1930000"/>
            <a:ext cx="5010150" cy="5303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ct val="80000"/>
              </a:lnSpc>
            </a:pPr>
            <a:r>
              <a:rPr lang="en-US" sz="2000" b="1" dirty="0">
                <a:solidFill>
                  <a:srgbClr val="CA6D55"/>
                </a:solidFill>
              </a:rPr>
              <a:t>Meats, poultry, fish &amp; eggs </a:t>
            </a:r>
            <a:br>
              <a:rPr lang="en-US" sz="2000" b="1" dirty="0">
                <a:solidFill>
                  <a:srgbClr val="CA6D55"/>
                </a:solidFill>
              </a:rPr>
            </a:br>
            <a:r>
              <a:rPr lang="en-US" sz="1800" b="1" dirty="0">
                <a:solidFill>
                  <a:srgbClr val="CA6D55"/>
                </a:solidFill>
              </a:rPr>
              <a:t>(rose 20% since 2000s)</a:t>
            </a:r>
          </a:p>
        </p:txBody>
      </p:sp>
    </p:spTree>
    <p:extLst>
      <p:ext uri="{BB962C8B-B14F-4D97-AF65-F5344CB8AC3E}">
        <p14:creationId xmlns:p14="http://schemas.microsoft.com/office/powerpoint/2010/main" val="193958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FRED Graph Chart" descr="FRED Graph">
            <a:hlinkClick r:id="rId2" tooltip="View this chart in your browser. "/>
            <a:extLst>
              <a:ext uri="{FF2B5EF4-FFF2-40B4-BE49-F238E27FC236}">
                <a16:creationId xmlns:a16="http://schemas.microsoft.com/office/drawing/2014/main" id="{A27256CF-F4CE-0B22-45F7-9B85BE611785}"/>
              </a:ext>
            </a:extLst>
          </p:cNvPr>
          <p:cNvPicPr>
            <a:picLocks noChangeAspect="1"/>
          </p:cNvPicPr>
          <p:nvPr/>
        </p:nvPicPr>
        <p:blipFill>
          <a:blip r:embed="rId3"/>
          <a:srcRect l="4653" t="39159" r="726" b="9439"/>
          <a:stretch/>
        </p:blipFill>
        <p:spPr>
          <a:xfrm>
            <a:off x="1324486" y="1691148"/>
            <a:ext cx="10493379" cy="4630994"/>
          </a:xfrm>
          <a:prstGeom prst="rect">
            <a:avLst/>
          </a:prstGeom>
        </p:spPr>
      </p:pic>
      <p:sp>
        <p:nvSpPr>
          <p:cNvPr id="14" name="Title 4">
            <a:extLst>
              <a:ext uri="{FF2B5EF4-FFF2-40B4-BE49-F238E27FC236}">
                <a16:creationId xmlns:a16="http://schemas.microsoft.com/office/drawing/2014/main" id="{A941E671-99A2-37F8-3F06-5003A8B7AA5B}"/>
              </a:ext>
            </a:extLst>
          </p:cNvPr>
          <p:cNvSpPr txBox="1">
            <a:spLocks/>
          </p:cNvSpPr>
          <p:nvPr/>
        </p:nvSpPr>
        <p:spPr>
          <a:xfrm>
            <a:off x="265051" y="325507"/>
            <a:ext cx="11661897" cy="51210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marL="0" marR="0" lvl="0" indent="0" algn="l" defTabSz="914400" rtl="0" eaLnBrk="1" fontAlgn="base" latinLnBrk="0" hangingPunct="1">
              <a:lnSpc>
                <a:spcPct val="70000"/>
              </a:lnSpc>
              <a:spcBef>
                <a:spcPct val="0"/>
              </a:spcBef>
              <a:spcAft>
                <a:spcPts val="0"/>
              </a:spcAft>
              <a:buClrTx/>
              <a:buSzTx/>
              <a:buFontTx/>
              <a:buNone/>
              <a:tabLst/>
              <a:defRPr/>
            </a:pPr>
            <a:r>
              <a:rPr kumimoji="0" lang="en-US" sz="3600" b="1" i="0" u="none" strike="noStrike" kern="0" cap="none" spc="0" normalizeH="0" baseline="0" noProof="0" dirty="0">
                <a:ln>
                  <a:noFill/>
                </a:ln>
                <a:solidFill>
                  <a:srgbClr val="3083A7"/>
                </a:solidFill>
                <a:effectLst/>
                <a:uLnTx/>
                <a:uFillTx/>
                <a:latin typeface="Calibri" panose="020F0502020204030204"/>
                <a:ea typeface="+mj-ea"/>
                <a:cs typeface="+mj-cs"/>
              </a:rPr>
              <a:t>Price variation differs by stage of the value chain</a:t>
            </a:r>
          </a:p>
        </p:txBody>
      </p:sp>
      <p:sp>
        <p:nvSpPr>
          <p:cNvPr id="5" name="Text Box 2">
            <a:extLst>
              <a:ext uri="{FF2B5EF4-FFF2-40B4-BE49-F238E27FC236}">
                <a16:creationId xmlns:a16="http://schemas.microsoft.com/office/drawing/2014/main" id="{FA3308B1-87E7-8796-592C-F8A7C51C470C}"/>
              </a:ext>
            </a:extLst>
          </p:cNvPr>
          <p:cNvSpPr txBox="1">
            <a:spLocks noChangeArrowheads="1"/>
          </p:cNvSpPr>
          <p:nvPr/>
        </p:nvSpPr>
        <p:spPr bwMode="auto">
          <a:xfrm>
            <a:off x="1221695" y="1291038"/>
            <a:ext cx="105961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128"/>
              </a:defRPr>
            </a:lvl1pPr>
            <a:lvl2pPr marL="37931725" indent="-37474525">
              <a:defRPr sz="1000">
                <a:solidFill>
                  <a:schemeClr val="tx1"/>
                </a:solidFill>
                <a:latin typeface="Arial" charset="0"/>
                <a:ea typeface="ＭＳ Ｐゴシック" charset="-128"/>
              </a:defRPr>
            </a:lvl2pPr>
            <a:lvl3pPr>
              <a:defRPr sz="1000">
                <a:solidFill>
                  <a:schemeClr val="tx1"/>
                </a:solidFill>
                <a:latin typeface="Arial" charset="0"/>
                <a:ea typeface="ＭＳ Ｐゴシック" charset="-128"/>
              </a:defRPr>
            </a:lvl3pPr>
            <a:lvl4pPr>
              <a:defRPr sz="1000">
                <a:solidFill>
                  <a:schemeClr val="tx1"/>
                </a:solidFill>
                <a:latin typeface="Arial" charset="0"/>
                <a:ea typeface="ＭＳ Ｐゴシック" charset="-128"/>
              </a:defRPr>
            </a:lvl4pPr>
            <a:lvl5pPr>
              <a:defRPr sz="1000">
                <a:solidFill>
                  <a:schemeClr val="tx1"/>
                </a:solidFill>
                <a:latin typeface="Arial" charset="0"/>
                <a:ea typeface="ＭＳ Ｐゴシック" charset="-128"/>
              </a:defRPr>
            </a:lvl5pPr>
            <a:lvl6pPr marL="457200" eaLnBrk="0" fontAlgn="base" hangingPunct="0">
              <a:spcBef>
                <a:spcPct val="0"/>
              </a:spcBef>
              <a:spcAft>
                <a:spcPct val="0"/>
              </a:spcAft>
              <a:defRPr sz="1000">
                <a:solidFill>
                  <a:schemeClr val="tx1"/>
                </a:solidFill>
                <a:latin typeface="Arial" charset="0"/>
                <a:ea typeface="ＭＳ Ｐゴシック" charset="-128"/>
              </a:defRPr>
            </a:lvl6pPr>
            <a:lvl7pPr marL="914400" eaLnBrk="0" fontAlgn="base" hangingPunct="0">
              <a:spcBef>
                <a:spcPct val="0"/>
              </a:spcBef>
              <a:spcAft>
                <a:spcPct val="0"/>
              </a:spcAft>
              <a:defRPr sz="1000">
                <a:solidFill>
                  <a:schemeClr val="tx1"/>
                </a:solidFill>
                <a:latin typeface="Arial" charset="0"/>
                <a:ea typeface="ＭＳ Ｐゴシック" charset="-128"/>
              </a:defRPr>
            </a:lvl7pPr>
            <a:lvl8pPr marL="1371600" eaLnBrk="0" fontAlgn="base" hangingPunct="0">
              <a:spcBef>
                <a:spcPct val="0"/>
              </a:spcBef>
              <a:spcAft>
                <a:spcPct val="0"/>
              </a:spcAft>
              <a:defRPr sz="1000">
                <a:solidFill>
                  <a:schemeClr val="tx1"/>
                </a:solidFill>
                <a:latin typeface="Arial" charset="0"/>
                <a:ea typeface="ＭＳ Ｐゴシック" charset="-128"/>
              </a:defRPr>
            </a:lvl8pPr>
            <a:lvl9pPr marL="18288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ＭＳ Ｐゴシック" charset="-128"/>
                <a:cs typeface="+mn-cs"/>
              </a:rPr>
              <a:t>Consumer prices versus wholesale producer prices in the U.S., January 1990 – March 2025</a:t>
            </a:r>
            <a:endParaRPr kumimoji="0" lang="en-US" sz="16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16" name="TextBox 3">
            <a:extLst>
              <a:ext uri="{FF2B5EF4-FFF2-40B4-BE49-F238E27FC236}">
                <a16:creationId xmlns:a16="http://schemas.microsoft.com/office/drawing/2014/main" id="{ADCC9679-2C9E-31A9-21BE-D874DC01D55E}"/>
              </a:ext>
            </a:extLst>
          </p:cNvPr>
          <p:cNvSpPr txBox="1"/>
          <p:nvPr/>
        </p:nvSpPr>
        <p:spPr>
          <a:xfrm>
            <a:off x="254335" y="2759965"/>
            <a:ext cx="1070151" cy="590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Index value (January 1990=100)</a:t>
            </a:r>
            <a:endParaRPr kumimoji="0" lang="en-US" sz="14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FC516BB-E4D6-3C7F-8381-88BF8AE4868D}"/>
              </a:ext>
            </a:extLst>
          </p:cNvPr>
          <p:cNvSpPr txBox="1"/>
          <p:nvPr/>
        </p:nvSpPr>
        <p:spPr>
          <a:xfrm>
            <a:off x="8203725" y="1979031"/>
            <a:ext cx="2663789" cy="541046"/>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b="1" i="1"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Restaurant prices</a:t>
            </a:r>
            <a:br>
              <a:rPr kumimoji="0" lang="en-US" b="1" i="1"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br>
            <a:r>
              <a:rPr kumimoji="0" lang="en-US" b="1" i="1"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(food away from home)</a:t>
            </a:r>
          </a:p>
        </p:txBody>
      </p:sp>
      <p:sp>
        <p:nvSpPr>
          <p:cNvPr id="9" name="TextBox 8">
            <a:extLst>
              <a:ext uri="{FF2B5EF4-FFF2-40B4-BE49-F238E27FC236}">
                <a16:creationId xmlns:a16="http://schemas.microsoft.com/office/drawing/2014/main" id="{F4BE7268-617D-B31E-B144-AC44ED92C0EE}"/>
              </a:ext>
            </a:extLst>
          </p:cNvPr>
          <p:cNvSpPr txBox="1"/>
          <p:nvPr/>
        </p:nvSpPr>
        <p:spPr>
          <a:xfrm>
            <a:off x="2562090" y="2561304"/>
            <a:ext cx="2276610" cy="541046"/>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b="1"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Grocery prices</a:t>
            </a:r>
            <a:br>
              <a:rPr kumimoji="0" lang="en-US" b="1"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br>
            <a:r>
              <a:rPr kumimoji="0" lang="en-US" b="1"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(food at home)</a:t>
            </a:r>
          </a:p>
        </p:txBody>
      </p:sp>
      <p:sp>
        <p:nvSpPr>
          <p:cNvPr id="7" name="TextBox 6">
            <a:extLst>
              <a:ext uri="{FF2B5EF4-FFF2-40B4-BE49-F238E27FC236}">
                <a16:creationId xmlns:a16="http://schemas.microsoft.com/office/drawing/2014/main" id="{9EC2853E-FCEC-5B9B-C433-3E4856589512}"/>
              </a:ext>
            </a:extLst>
          </p:cNvPr>
          <p:cNvSpPr txBox="1"/>
          <p:nvPr/>
        </p:nvSpPr>
        <p:spPr>
          <a:xfrm>
            <a:off x="4168372" y="3350515"/>
            <a:ext cx="2863932" cy="541046"/>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b="1" i="1" u="none" strike="noStrike" kern="1200" cap="none" spc="0" normalizeH="0" baseline="0" noProof="0" dirty="0">
                <a:ln>
                  <a:noFill/>
                </a:ln>
                <a:solidFill>
                  <a:srgbClr val="5B9BD5"/>
                </a:solidFill>
                <a:effectLst/>
                <a:uLnTx/>
                <a:uFillTx/>
                <a:latin typeface="Calibri" panose="020F0502020204030204"/>
                <a:ea typeface="+mn-ea"/>
                <a:cs typeface="+mn-cs"/>
              </a:rPr>
              <a:t>Producer prices for</a:t>
            </a:r>
            <a:br>
              <a:rPr kumimoji="0" lang="en-US" b="1" i="1" u="none" strike="noStrike" kern="1200" cap="none" spc="0" normalizeH="0" baseline="0" noProof="0" dirty="0">
                <a:ln>
                  <a:noFill/>
                </a:ln>
                <a:solidFill>
                  <a:srgbClr val="5B9BD5"/>
                </a:solidFill>
                <a:effectLst/>
                <a:uLnTx/>
                <a:uFillTx/>
                <a:latin typeface="Calibri" panose="020F0502020204030204"/>
                <a:ea typeface="+mn-ea"/>
                <a:cs typeface="+mn-cs"/>
              </a:rPr>
            </a:br>
            <a:r>
              <a:rPr kumimoji="0" lang="en-US" b="1" i="1" u="none" strike="noStrike" kern="1200" cap="none" spc="0" normalizeH="0" baseline="0" noProof="0" dirty="0">
                <a:ln>
                  <a:noFill/>
                </a:ln>
                <a:solidFill>
                  <a:srgbClr val="5B9BD5"/>
                </a:solidFill>
                <a:effectLst/>
                <a:uLnTx/>
                <a:uFillTx/>
                <a:latin typeface="Calibri" panose="020F0502020204030204"/>
                <a:ea typeface="+mn-ea"/>
                <a:cs typeface="+mn-cs"/>
              </a:rPr>
              <a:t>processed foods</a:t>
            </a:r>
          </a:p>
        </p:txBody>
      </p:sp>
      <p:sp>
        <p:nvSpPr>
          <p:cNvPr id="13" name="TextBox 12">
            <a:extLst>
              <a:ext uri="{FF2B5EF4-FFF2-40B4-BE49-F238E27FC236}">
                <a16:creationId xmlns:a16="http://schemas.microsoft.com/office/drawing/2014/main" id="{F1AE96A5-92D4-C7D5-89AB-ACD570BB96F4}"/>
              </a:ext>
            </a:extLst>
          </p:cNvPr>
          <p:cNvSpPr txBox="1"/>
          <p:nvPr/>
        </p:nvSpPr>
        <p:spPr>
          <a:xfrm>
            <a:off x="2409166" y="4625806"/>
            <a:ext cx="2276610" cy="541046"/>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b="1"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Producer prices for unprocessed foods</a:t>
            </a:r>
          </a:p>
        </p:txBody>
      </p:sp>
      <p:sp>
        <p:nvSpPr>
          <p:cNvPr id="11" name="TextBox 3">
            <a:extLst>
              <a:ext uri="{FF2B5EF4-FFF2-40B4-BE49-F238E27FC236}">
                <a16:creationId xmlns:a16="http://schemas.microsoft.com/office/drawing/2014/main" id="{FB14BC72-88AF-39A8-36AB-5C3933B93B89}"/>
              </a:ext>
            </a:extLst>
          </p:cNvPr>
          <p:cNvSpPr txBox="1"/>
          <p:nvPr/>
        </p:nvSpPr>
        <p:spPr>
          <a:xfrm>
            <a:off x="1273090" y="6343409"/>
            <a:ext cx="10493379" cy="37816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Note:  Author’s calculations.  Data shown are from the US Bureau of Labor Statistics, as the average for each category relative to the overall U.S. consumer price index for all goods and services.  Fruits and vegetables may be fresh, frozen or canned. Updated values can be obtained from </a:t>
            </a: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https://fred.stlouisfed.org/graph/?g=12MMl</a:t>
            </a: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 </a:t>
            </a:r>
            <a:endParaRPr kumimoji="0" lang="en-US" sz="14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cxnSp>
        <p:nvCxnSpPr>
          <p:cNvPr id="2" name="Straight Connector 1">
            <a:extLst>
              <a:ext uri="{FF2B5EF4-FFF2-40B4-BE49-F238E27FC236}">
                <a16:creationId xmlns:a16="http://schemas.microsoft.com/office/drawing/2014/main" id="{FF3B1468-8381-010D-4858-B557D2417F64}"/>
              </a:ext>
            </a:extLst>
          </p:cNvPr>
          <p:cNvCxnSpPr>
            <a:cxnSpLocks/>
          </p:cNvCxnSpPr>
          <p:nvPr/>
        </p:nvCxnSpPr>
        <p:spPr>
          <a:xfrm>
            <a:off x="2028110" y="3064250"/>
            <a:ext cx="9601915"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057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A4F925-5571-4972-A9B1-1ABF2F2E0690}"/>
              </a:ext>
            </a:extLst>
          </p:cNvPr>
          <p:cNvPicPr>
            <a:picLocks noChangeAspect="1"/>
          </p:cNvPicPr>
          <p:nvPr/>
        </p:nvPicPr>
        <p:blipFill rotWithShape="1">
          <a:blip r:embed="rId3"/>
          <a:srcRect r="17794" b="48000"/>
          <a:stretch/>
        </p:blipFill>
        <p:spPr>
          <a:xfrm>
            <a:off x="6856040" y="4594115"/>
            <a:ext cx="2862887" cy="919352"/>
          </a:xfrm>
          <a:prstGeom prst="rect">
            <a:avLst/>
          </a:prstGeom>
        </p:spPr>
      </p:pic>
      <p:graphicFrame>
        <p:nvGraphicFramePr>
          <p:cNvPr id="20" name="Table 7">
            <a:extLst>
              <a:ext uri="{FF2B5EF4-FFF2-40B4-BE49-F238E27FC236}">
                <a16:creationId xmlns:a16="http://schemas.microsoft.com/office/drawing/2014/main" id="{E9649EC1-EE54-404D-98E1-70B95FCBC258}"/>
              </a:ext>
            </a:extLst>
          </p:cNvPr>
          <p:cNvGraphicFramePr>
            <a:graphicFrameLocks noGrp="1"/>
          </p:cNvGraphicFramePr>
          <p:nvPr/>
        </p:nvGraphicFramePr>
        <p:xfrm>
          <a:off x="1513359" y="2323051"/>
          <a:ext cx="5291776" cy="3792183"/>
        </p:xfrm>
        <a:graphic>
          <a:graphicData uri="http://schemas.openxmlformats.org/drawingml/2006/table">
            <a:tbl>
              <a:tblPr firstRow="1" bandRow="1"/>
              <a:tblGrid>
                <a:gridCol w="230609">
                  <a:extLst>
                    <a:ext uri="{9D8B030D-6E8A-4147-A177-3AD203B41FA5}">
                      <a16:colId xmlns:a16="http://schemas.microsoft.com/office/drawing/2014/main" val="3451523479"/>
                    </a:ext>
                  </a:extLst>
                </a:gridCol>
                <a:gridCol w="691022">
                  <a:extLst>
                    <a:ext uri="{9D8B030D-6E8A-4147-A177-3AD203B41FA5}">
                      <a16:colId xmlns:a16="http://schemas.microsoft.com/office/drawing/2014/main" val="3341402626"/>
                    </a:ext>
                  </a:extLst>
                </a:gridCol>
                <a:gridCol w="2500551">
                  <a:extLst>
                    <a:ext uri="{9D8B030D-6E8A-4147-A177-3AD203B41FA5}">
                      <a16:colId xmlns:a16="http://schemas.microsoft.com/office/drawing/2014/main" val="969415121"/>
                    </a:ext>
                  </a:extLst>
                </a:gridCol>
                <a:gridCol w="769934">
                  <a:extLst>
                    <a:ext uri="{9D8B030D-6E8A-4147-A177-3AD203B41FA5}">
                      <a16:colId xmlns:a16="http://schemas.microsoft.com/office/drawing/2014/main" val="621337366"/>
                    </a:ext>
                  </a:extLst>
                </a:gridCol>
                <a:gridCol w="1099660">
                  <a:extLst>
                    <a:ext uri="{9D8B030D-6E8A-4147-A177-3AD203B41FA5}">
                      <a16:colId xmlns:a16="http://schemas.microsoft.com/office/drawing/2014/main" val="3874017299"/>
                    </a:ext>
                  </a:extLst>
                </a:gridCol>
              </a:tblGrid>
              <a:tr h="381704">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b="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5335388"/>
                  </a:ext>
                </a:extLst>
              </a:tr>
              <a:tr h="2742496">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nSpc>
                          <a:spcPct val="90000"/>
                        </a:lnSpc>
                      </a:pPr>
                      <a:r>
                        <a:rPr lang="en-US" sz="1800" dirty="0">
                          <a:solidFill>
                            <a:schemeClr val="tx1"/>
                          </a:solidFill>
                        </a:rPr>
                        <a:t>Food preferences, convenience and other goals</a:t>
                      </a:r>
                    </a:p>
                    <a:p>
                      <a:r>
                        <a:rPr lang="en-US" sz="1800" dirty="0">
                          <a:solidFill>
                            <a:schemeClr val="tx1"/>
                          </a:solidFill>
                        </a:rPr>
                        <a:t>(including </a:t>
                      </a:r>
                    </a:p>
                    <a:p>
                      <a:r>
                        <a:rPr lang="en-US" sz="1800" dirty="0">
                          <a:solidFill>
                            <a:schemeClr val="tx1"/>
                          </a:solidFill>
                        </a:rPr>
                        <a:t>food security,</a:t>
                      </a:r>
                    </a:p>
                    <a:p>
                      <a:r>
                        <a:rPr lang="en-US" sz="1800" dirty="0">
                          <a:solidFill>
                            <a:schemeClr val="tx1"/>
                          </a:solidFill>
                        </a:rPr>
                        <a:t>diet diversity,</a:t>
                      </a:r>
                    </a:p>
                    <a:p>
                      <a:r>
                        <a:rPr lang="en-US" sz="1800" dirty="0">
                          <a:solidFill>
                            <a:schemeClr val="tx1"/>
                          </a:solidFill>
                        </a:rPr>
                        <a:t>sustainability, </a:t>
                      </a:r>
                    </a:p>
                    <a:p>
                      <a:r>
                        <a:rPr lang="en-US" sz="1800" dirty="0">
                          <a:solidFill>
                            <a:schemeClr val="tx1"/>
                          </a:solidFill>
                        </a:rPr>
                        <a:t>equity and inclusion)</a:t>
                      </a:r>
                    </a:p>
                  </a:txBody>
                  <a:tcP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274585637"/>
                  </a:ext>
                </a:extLst>
              </a:tr>
              <a:tr h="667983">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4">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dirty="0"/>
                        <a:t>Caloric adequacy</a:t>
                      </a:r>
                    </a:p>
                    <a:p>
                      <a:r>
                        <a:rPr lang="en-US" sz="1800" dirty="0"/>
                        <a:t>(short-term subsistence)</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0428822"/>
                  </a:ext>
                </a:extLst>
              </a:tr>
            </a:tbl>
          </a:graphicData>
        </a:graphic>
      </p:graphicFrame>
      <p:sp>
        <p:nvSpPr>
          <p:cNvPr id="14" name="Title 1">
            <a:extLst>
              <a:ext uri="{FF2B5EF4-FFF2-40B4-BE49-F238E27FC236}">
                <a16:creationId xmlns:a16="http://schemas.microsoft.com/office/drawing/2014/main" id="{9A70DD05-1ED8-4225-949B-F9FE96099B30}"/>
              </a:ext>
            </a:extLst>
          </p:cNvPr>
          <p:cNvSpPr txBox="1">
            <a:spLocks/>
          </p:cNvSpPr>
          <p:nvPr/>
        </p:nvSpPr>
        <p:spPr>
          <a:xfrm>
            <a:off x="5916925" y="1839257"/>
            <a:ext cx="5996008" cy="114545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446">
              <a:defRPr/>
            </a:pPr>
            <a:endParaRPr lang="en-US" sz="2200" i="1" dirty="0">
              <a:solidFill>
                <a:sysClr val="windowText" lastClr="000000"/>
              </a:solidFill>
              <a:latin typeface="Calibri Light" panose="020F0302020204030204"/>
            </a:endParaRPr>
          </a:p>
        </p:txBody>
      </p:sp>
      <p:graphicFrame>
        <p:nvGraphicFramePr>
          <p:cNvPr id="30" name="Table 7">
            <a:extLst>
              <a:ext uri="{FF2B5EF4-FFF2-40B4-BE49-F238E27FC236}">
                <a16:creationId xmlns:a16="http://schemas.microsoft.com/office/drawing/2014/main" id="{72F88F73-4461-4966-8697-589D058FA04B}"/>
              </a:ext>
            </a:extLst>
          </p:cNvPr>
          <p:cNvGraphicFramePr>
            <a:graphicFrameLocks noGrp="1"/>
          </p:cNvGraphicFramePr>
          <p:nvPr/>
        </p:nvGraphicFramePr>
        <p:xfrm>
          <a:off x="782772" y="3030014"/>
          <a:ext cx="6039680" cy="3205593"/>
        </p:xfrm>
        <a:graphic>
          <a:graphicData uri="http://schemas.openxmlformats.org/drawingml/2006/table">
            <a:tbl>
              <a:tblPr firstRow="1" bandRow="1"/>
              <a:tblGrid>
                <a:gridCol w="984472">
                  <a:extLst>
                    <a:ext uri="{9D8B030D-6E8A-4147-A177-3AD203B41FA5}">
                      <a16:colId xmlns:a16="http://schemas.microsoft.com/office/drawing/2014/main" val="3451523479"/>
                    </a:ext>
                  </a:extLst>
                </a:gridCol>
                <a:gridCol w="1108003">
                  <a:extLst>
                    <a:ext uri="{9D8B030D-6E8A-4147-A177-3AD203B41FA5}">
                      <a16:colId xmlns:a16="http://schemas.microsoft.com/office/drawing/2014/main" val="3341402626"/>
                    </a:ext>
                  </a:extLst>
                </a:gridCol>
                <a:gridCol w="1197292">
                  <a:extLst>
                    <a:ext uri="{9D8B030D-6E8A-4147-A177-3AD203B41FA5}">
                      <a16:colId xmlns:a16="http://schemas.microsoft.com/office/drawing/2014/main" val="969415121"/>
                    </a:ext>
                  </a:extLst>
                </a:gridCol>
                <a:gridCol w="1503371">
                  <a:extLst>
                    <a:ext uri="{9D8B030D-6E8A-4147-A177-3AD203B41FA5}">
                      <a16:colId xmlns:a16="http://schemas.microsoft.com/office/drawing/2014/main" val="621337366"/>
                    </a:ext>
                  </a:extLst>
                </a:gridCol>
                <a:gridCol w="1246542">
                  <a:extLst>
                    <a:ext uri="{9D8B030D-6E8A-4147-A177-3AD203B41FA5}">
                      <a16:colId xmlns:a16="http://schemas.microsoft.com/office/drawing/2014/main" val="3874017299"/>
                    </a:ext>
                  </a:extLst>
                </a:gridCol>
              </a:tblGrid>
              <a:tr h="506626">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b="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5335388"/>
                  </a:ext>
                </a:extLst>
              </a:tr>
              <a:tr h="944417">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b="1" dirty="0">
                          <a:solidFill>
                            <a:schemeClr val="tx1"/>
                          </a:solidFill>
                        </a:rPr>
                        <a:t>Healthy diets</a:t>
                      </a:r>
                    </a:p>
                    <a:p>
                      <a:pPr>
                        <a:lnSpc>
                          <a:spcPct val="70000"/>
                        </a:lnSpc>
                      </a:pPr>
                      <a:r>
                        <a:rPr lang="en-US" sz="1800" dirty="0">
                          <a:solidFill>
                            <a:schemeClr val="tx1"/>
                          </a:solidFill>
                        </a:rPr>
                        <a:t>Meets national dietary guidelines by food group</a:t>
                      </a:r>
                    </a:p>
                  </a:txBody>
                  <a:tcP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70AD47">
                        <a:lumMod val="60000"/>
                        <a:lumOff val="40000"/>
                      </a:srgbClr>
                    </a:solid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274585637"/>
                  </a:ext>
                </a:extLst>
              </a:tr>
              <a:tr h="944417">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nSpc>
                          <a:spcPct val="90000"/>
                        </a:lnSpc>
                      </a:pPr>
                      <a:r>
                        <a:rPr lang="en-US" sz="1800" b="1" dirty="0"/>
                        <a:t>Nutrient adequacy</a:t>
                      </a:r>
                    </a:p>
                    <a:p>
                      <a:pPr>
                        <a:lnSpc>
                          <a:spcPct val="70000"/>
                        </a:lnSpc>
                      </a:pPr>
                      <a:r>
                        <a:rPr lang="en-US" sz="1800" dirty="0"/>
                        <a:t>Avoids deficiency or excess of essential macro- and micronutrients</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774933356"/>
                  </a:ext>
                </a:extLst>
              </a:tr>
              <a:tr h="661092">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4">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b="1" dirty="0"/>
                        <a:t>Daily energy</a:t>
                      </a:r>
                    </a:p>
                    <a:p>
                      <a:pPr>
                        <a:lnSpc>
                          <a:spcPct val="80000"/>
                        </a:lnSpc>
                      </a:pPr>
                      <a:r>
                        <a:rPr lang="en-US" sz="1800" dirty="0"/>
                        <a:t>Meets only calorie needs, for short-term survival and physical work</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0428822"/>
                  </a:ext>
                </a:extLst>
              </a:tr>
            </a:tbl>
          </a:graphicData>
        </a:graphic>
      </p:graphicFrame>
      <p:pic>
        <p:nvPicPr>
          <p:cNvPr id="16" name="Picture 15" descr="A picture containing tripod&#10;&#10;Description automatically generated">
            <a:extLst>
              <a:ext uri="{FF2B5EF4-FFF2-40B4-BE49-F238E27FC236}">
                <a16:creationId xmlns:a16="http://schemas.microsoft.com/office/drawing/2014/main" id="{9A632DF6-B46D-4487-9CC6-087A8EE8C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70" y="4234773"/>
            <a:ext cx="1874659" cy="1874659"/>
          </a:xfrm>
          <a:prstGeom prst="rect">
            <a:avLst/>
          </a:prstGeom>
        </p:spPr>
      </p:pic>
      <p:sp>
        <p:nvSpPr>
          <p:cNvPr id="33" name="Text Box 4">
            <a:extLst>
              <a:ext uri="{FF2B5EF4-FFF2-40B4-BE49-F238E27FC236}">
                <a16:creationId xmlns:a16="http://schemas.microsoft.com/office/drawing/2014/main" id="{20788B5E-2C66-4C36-B215-1CD648C68D5D}"/>
              </a:ext>
            </a:extLst>
          </p:cNvPr>
          <p:cNvSpPr txBox="1">
            <a:spLocks noChangeArrowheads="1"/>
          </p:cNvSpPr>
          <p:nvPr/>
        </p:nvSpPr>
        <p:spPr bwMode="auto">
          <a:xfrm>
            <a:off x="99535" y="6533465"/>
            <a:ext cx="6705600" cy="26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80000"/>
              </a:lnSpc>
            </a:pPr>
            <a:r>
              <a:rPr lang="en-US" altLang="en-US" sz="1400" dirty="0">
                <a:solidFill>
                  <a:schemeClr val="accent1">
                    <a:lumMod val="50000"/>
                  </a:schemeClr>
                </a:solidFill>
              </a:rPr>
              <a:t>Source: Food Prices for Nutrition (2023). </a:t>
            </a:r>
            <a:r>
              <a:rPr lang="en-US" altLang="en-US" sz="1400" dirty="0">
                <a:solidFill>
                  <a:schemeClr val="bg1">
                    <a:lumMod val="50000"/>
                  </a:schemeClr>
                </a:solidFill>
                <a:hlinkClick r:id="rId5"/>
              </a:rPr>
              <a:t>https://sites.tufts.edu/foodpricesfornutrition</a:t>
            </a:r>
            <a:endParaRPr lang="en-US" altLang="en-US" sz="1400" dirty="0">
              <a:solidFill>
                <a:schemeClr val="bg1">
                  <a:lumMod val="50000"/>
                </a:schemeClr>
              </a:solidFill>
            </a:endParaRPr>
          </a:p>
        </p:txBody>
      </p:sp>
      <p:pic>
        <p:nvPicPr>
          <p:cNvPr id="3" name="Picture 2">
            <a:extLst>
              <a:ext uri="{FF2B5EF4-FFF2-40B4-BE49-F238E27FC236}">
                <a16:creationId xmlns:a16="http://schemas.microsoft.com/office/drawing/2014/main" id="{666175E3-DA08-4D6F-94D8-9BC78633C260}"/>
              </a:ext>
            </a:extLst>
          </p:cNvPr>
          <p:cNvPicPr>
            <a:picLocks noChangeAspect="1"/>
          </p:cNvPicPr>
          <p:nvPr/>
        </p:nvPicPr>
        <p:blipFill rotWithShape="1">
          <a:blip r:embed="rId6"/>
          <a:srcRect b="10004"/>
          <a:stretch/>
        </p:blipFill>
        <p:spPr>
          <a:xfrm>
            <a:off x="7039514" y="3408914"/>
            <a:ext cx="2679413" cy="982409"/>
          </a:xfrm>
          <a:prstGeom prst="rect">
            <a:avLst/>
          </a:prstGeom>
        </p:spPr>
      </p:pic>
      <p:grpSp>
        <p:nvGrpSpPr>
          <p:cNvPr id="12" name="Group 11">
            <a:extLst>
              <a:ext uri="{FF2B5EF4-FFF2-40B4-BE49-F238E27FC236}">
                <a16:creationId xmlns:a16="http://schemas.microsoft.com/office/drawing/2014/main" id="{8352C4CB-C933-4CCF-8C9D-411AAB9DB1EF}"/>
              </a:ext>
            </a:extLst>
          </p:cNvPr>
          <p:cNvGrpSpPr/>
          <p:nvPr/>
        </p:nvGrpSpPr>
        <p:grpSpPr>
          <a:xfrm>
            <a:off x="7130374" y="5705015"/>
            <a:ext cx="3373194" cy="801408"/>
            <a:chOff x="7208087" y="5649615"/>
            <a:chExt cx="4450211" cy="1077805"/>
          </a:xfrm>
        </p:grpSpPr>
        <p:pic>
          <p:nvPicPr>
            <p:cNvPr id="9" name="Picture 8">
              <a:extLst>
                <a:ext uri="{FF2B5EF4-FFF2-40B4-BE49-F238E27FC236}">
                  <a16:creationId xmlns:a16="http://schemas.microsoft.com/office/drawing/2014/main" id="{90034821-2385-4863-A99E-623BBA927BE0}"/>
                </a:ext>
              </a:extLst>
            </p:cNvPr>
            <p:cNvPicPr>
              <a:picLocks noChangeAspect="1"/>
            </p:cNvPicPr>
            <p:nvPr/>
          </p:nvPicPr>
          <p:blipFill rotWithShape="1">
            <a:blip r:embed="rId7"/>
            <a:srcRect t="-1" b="9102"/>
            <a:stretch/>
          </p:blipFill>
          <p:spPr>
            <a:xfrm>
              <a:off x="7208087" y="6043966"/>
              <a:ext cx="4450211" cy="683454"/>
            </a:xfrm>
            <a:prstGeom prst="rect">
              <a:avLst/>
            </a:prstGeom>
          </p:spPr>
        </p:pic>
        <p:pic>
          <p:nvPicPr>
            <p:cNvPr id="10" name="Picture 9">
              <a:extLst>
                <a:ext uri="{FF2B5EF4-FFF2-40B4-BE49-F238E27FC236}">
                  <a16:creationId xmlns:a16="http://schemas.microsoft.com/office/drawing/2014/main" id="{FEC5C48E-03E2-441D-AFF9-9EBB2FADA401}"/>
                </a:ext>
              </a:extLst>
            </p:cNvPr>
            <p:cNvPicPr>
              <a:picLocks noChangeAspect="1"/>
            </p:cNvPicPr>
            <p:nvPr/>
          </p:nvPicPr>
          <p:blipFill rotWithShape="1">
            <a:blip r:embed="rId8"/>
            <a:srcRect l="2448" t="2712" r="50000" b="86500"/>
            <a:stretch/>
          </p:blipFill>
          <p:spPr>
            <a:xfrm>
              <a:off x="7208087" y="5649615"/>
              <a:ext cx="1445599" cy="440362"/>
            </a:xfrm>
            <a:prstGeom prst="rect">
              <a:avLst/>
            </a:prstGeom>
          </p:spPr>
        </p:pic>
      </p:grpSp>
      <p:sp>
        <p:nvSpPr>
          <p:cNvPr id="26" name="TextBox 25">
            <a:extLst>
              <a:ext uri="{FF2B5EF4-FFF2-40B4-BE49-F238E27FC236}">
                <a16:creationId xmlns:a16="http://schemas.microsoft.com/office/drawing/2014/main" id="{61F41BBA-A78F-4A03-A0EF-49BA86DFBB45}"/>
              </a:ext>
            </a:extLst>
          </p:cNvPr>
          <p:cNvSpPr txBox="1"/>
          <p:nvPr/>
        </p:nvSpPr>
        <p:spPr>
          <a:xfrm>
            <a:off x="163820" y="1367919"/>
            <a:ext cx="8876498" cy="344710"/>
          </a:xfrm>
          <a:prstGeom prst="rect">
            <a:avLst/>
          </a:prstGeom>
          <a:noFill/>
        </p:spPr>
        <p:txBody>
          <a:bodyPr wrap="square">
            <a:spAutoFit/>
          </a:bodyPr>
          <a:lstStyle/>
          <a:p>
            <a:pPr>
              <a:lnSpc>
                <a:spcPct val="80000"/>
              </a:lnSpc>
            </a:pPr>
            <a:r>
              <a:rPr lang="en-US" sz="2000" b="1" kern="0" dirty="0"/>
              <a:t>…so we can now compare low-cost healthy diet benchmarks to actual food choice</a:t>
            </a:r>
            <a:endParaRPr lang="en-US" sz="2000" b="1" dirty="0"/>
          </a:p>
        </p:txBody>
      </p:sp>
      <p:sp>
        <p:nvSpPr>
          <p:cNvPr id="2" name="TextBox 1">
            <a:extLst>
              <a:ext uri="{FF2B5EF4-FFF2-40B4-BE49-F238E27FC236}">
                <a16:creationId xmlns:a16="http://schemas.microsoft.com/office/drawing/2014/main" id="{9FBAF047-5562-C05E-7237-C16FCC11546B}"/>
              </a:ext>
            </a:extLst>
          </p:cNvPr>
          <p:cNvSpPr txBox="1"/>
          <p:nvPr/>
        </p:nvSpPr>
        <p:spPr>
          <a:xfrm>
            <a:off x="267145" y="2250765"/>
            <a:ext cx="6663074" cy="491160"/>
          </a:xfrm>
          <a:prstGeom prst="rect">
            <a:avLst/>
          </a:prstGeom>
          <a:noFill/>
        </p:spPr>
        <p:txBody>
          <a:bodyPr wrap="square">
            <a:spAutoFit/>
          </a:bodyPr>
          <a:lstStyle/>
          <a:p>
            <a:pPr>
              <a:lnSpc>
                <a:spcPct val="80000"/>
              </a:lnSpc>
            </a:pPr>
            <a:r>
              <a:rPr lang="en-US" sz="1600" i="1" kern="0" dirty="0">
                <a:solidFill>
                  <a:schemeClr val="accent1">
                    <a:lumMod val="75000"/>
                  </a:schemeClr>
                </a:solidFill>
              </a:rPr>
              <a:t>SOFI 2022 introduced the Cost of a Healthy Diet (CoHD) based on the </a:t>
            </a:r>
            <a:br>
              <a:rPr lang="en-US" sz="1600" i="1" kern="0" dirty="0">
                <a:solidFill>
                  <a:schemeClr val="accent1">
                    <a:lumMod val="75000"/>
                  </a:schemeClr>
                </a:solidFill>
              </a:rPr>
            </a:br>
            <a:r>
              <a:rPr lang="en-US" sz="1600" i="1" kern="0" dirty="0">
                <a:solidFill>
                  <a:schemeClr val="accent1">
                    <a:lumMod val="75000"/>
                  </a:schemeClr>
                </a:solidFill>
              </a:rPr>
              <a:t>  “</a:t>
            </a:r>
            <a:r>
              <a:rPr lang="en-US" sz="1600" b="1" i="1" kern="0" dirty="0">
                <a:solidFill>
                  <a:schemeClr val="accent1">
                    <a:lumMod val="75000"/>
                  </a:schemeClr>
                </a:solidFill>
              </a:rPr>
              <a:t>Healthy Diet Basket”</a:t>
            </a:r>
            <a:r>
              <a:rPr lang="en-US" sz="1600" i="1" kern="0" dirty="0">
                <a:solidFill>
                  <a:schemeClr val="accent1">
                    <a:lumMod val="75000"/>
                  </a:schemeClr>
                </a:solidFill>
              </a:rPr>
              <a:t> of each country’s 11 least-cost items in 6 food groups</a:t>
            </a:r>
            <a:endParaRPr lang="en-US" sz="1600" dirty="0">
              <a:solidFill>
                <a:schemeClr val="accent1">
                  <a:lumMod val="75000"/>
                </a:schemeClr>
              </a:solidFill>
            </a:endParaRPr>
          </a:p>
        </p:txBody>
      </p:sp>
      <p:sp>
        <p:nvSpPr>
          <p:cNvPr id="13" name="TextBox 12">
            <a:extLst>
              <a:ext uri="{FF2B5EF4-FFF2-40B4-BE49-F238E27FC236}">
                <a16:creationId xmlns:a16="http://schemas.microsoft.com/office/drawing/2014/main" id="{FE78AF47-B6A0-F10B-28F1-EB0B318A0474}"/>
              </a:ext>
            </a:extLst>
          </p:cNvPr>
          <p:cNvSpPr txBox="1"/>
          <p:nvPr/>
        </p:nvSpPr>
        <p:spPr>
          <a:xfrm>
            <a:off x="706215" y="3504984"/>
            <a:ext cx="3412293" cy="493918"/>
          </a:xfrm>
          <a:prstGeom prst="rect">
            <a:avLst/>
          </a:prstGeom>
          <a:noFill/>
        </p:spPr>
        <p:txBody>
          <a:bodyPr wrap="square">
            <a:spAutoFit/>
          </a:bodyPr>
          <a:lstStyle/>
          <a:p>
            <a:pPr>
              <a:lnSpc>
                <a:spcPct val="80000"/>
              </a:lnSpc>
            </a:pPr>
            <a:r>
              <a:rPr lang="en-US" sz="1600" i="1" kern="0" dirty="0">
                <a:solidFill>
                  <a:schemeClr val="accent6">
                    <a:lumMod val="50000"/>
                  </a:schemeClr>
                </a:solidFill>
              </a:rPr>
              <a:t>Our 2018 journal article introduced a Cost of Diet Diversity (</a:t>
            </a:r>
            <a:r>
              <a:rPr lang="en-US" sz="1600" i="1" kern="0" dirty="0" err="1">
                <a:solidFill>
                  <a:schemeClr val="accent6">
                    <a:lumMod val="50000"/>
                  </a:schemeClr>
                </a:solidFill>
              </a:rPr>
              <a:t>CoDD</a:t>
            </a:r>
            <a:r>
              <a:rPr lang="en-US" sz="1600" i="1" kern="0" dirty="0">
                <a:solidFill>
                  <a:schemeClr val="accent6">
                    <a:lumMod val="50000"/>
                  </a:schemeClr>
                </a:solidFill>
              </a:rPr>
              <a:t>) metric</a:t>
            </a:r>
            <a:endParaRPr lang="en-US" sz="1600" dirty="0">
              <a:solidFill>
                <a:schemeClr val="accent6">
                  <a:lumMod val="50000"/>
                </a:schemeClr>
              </a:solidFill>
            </a:endParaRPr>
          </a:p>
        </p:txBody>
      </p:sp>
      <p:sp>
        <p:nvSpPr>
          <p:cNvPr id="19" name="TextBox 18">
            <a:extLst>
              <a:ext uri="{FF2B5EF4-FFF2-40B4-BE49-F238E27FC236}">
                <a16:creationId xmlns:a16="http://schemas.microsoft.com/office/drawing/2014/main" id="{D40A0285-1F54-73F9-F350-6ABC477766BD}"/>
              </a:ext>
            </a:extLst>
          </p:cNvPr>
          <p:cNvSpPr txBox="1"/>
          <p:nvPr/>
        </p:nvSpPr>
        <p:spPr>
          <a:xfrm>
            <a:off x="267145" y="2805706"/>
            <a:ext cx="4456576" cy="493918"/>
          </a:xfrm>
          <a:prstGeom prst="rect">
            <a:avLst/>
          </a:prstGeom>
          <a:noFill/>
        </p:spPr>
        <p:txBody>
          <a:bodyPr wrap="square">
            <a:spAutoFit/>
          </a:bodyPr>
          <a:lstStyle/>
          <a:p>
            <a:pPr>
              <a:lnSpc>
                <a:spcPct val="80000"/>
              </a:lnSpc>
            </a:pPr>
            <a:r>
              <a:rPr lang="en-US" sz="1600" i="1" kern="0" dirty="0">
                <a:solidFill>
                  <a:schemeClr val="accent1">
                    <a:lumMod val="75000"/>
                  </a:schemeClr>
                </a:solidFill>
              </a:rPr>
              <a:t>SOFI 2020 used 10 national guidelines </a:t>
            </a:r>
            <a:br>
              <a:rPr lang="en-US" sz="1600" i="1" kern="0" dirty="0">
                <a:solidFill>
                  <a:schemeClr val="accent1">
                    <a:lumMod val="75000"/>
                  </a:schemeClr>
                </a:solidFill>
              </a:rPr>
            </a:br>
            <a:r>
              <a:rPr lang="en-US" sz="1600" i="1" kern="0" dirty="0">
                <a:solidFill>
                  <a:schemeClr val="accent1">
                    <a:lumMod val="75000"/>
                  </a:schemeClr>
                </a:solidFill>
              </a:rPr>
              <a:t>    for the Cost of Recommended Diets (CoRD)</a:t>
            </a:r>
            <a:endParaRPr lang="en-US" sz="1600" dirty="0">
              <a:solidFill>
                <a:schemeClr val="accent1">
                  <a:lumMod val="75000"/>
                </a:schemeClr>
              </a:solidFill>
            </a:endParaRPr>
          </a:p>
        </p:txBody>
      </p:sp>
      <p:pic>
        <p:nvPicPr>
          <p:cNvPr id="23" name="Picture 22">
            <a:extLst>
              <a:ext uri="{FF2B5EF4-FFF2-40B4-BE49-F238E27FC236}">
                <a16:creationId xmlns:a16="http://schemas.microsoft.com/office/drawing/2014/main" id="{492057B1-0B16-4E48-AB8D-699F25D06ACD}"/>
              </a:ext>
            </a:extLst>
          </p:cNvPr>
          <p:cNvPicPr>
            <a:picLocks noChangeAspect="1"/>
          </p:cNvPicPr>
          <p:nvPr/>
        </p:nvPicPr>
        <p:blipFill>
          <a:blip r:embed="rId9"/>
          <a:stretch>
            <a:fillRect/>
          </a:stretch>
        </p:blipFill>
        <p:spPr>
          <a:xfrm>
            <a:off x="9831806" y="4272607"/>
            <a:ext cx="2081127" cy="1432407"/>
          </a:xfrm>
          <a:prstGeom prst="rect">
            <a:avLst/>
          </a:prstGeom>
        </p:spPr>
      </p:pic>
      <p:pic>
        <p:nvPicPr>
          <p:cNvPr id="27" name="Picture 26">
            <a:extLst>
              <a:ext uri="{FF2B5EF4-FFF2-40B4-BE49-F238E27FC236}">
                <a16:creationId xmlns:a16="http://schemas.microsoft.com/office/drawing/2014/main" id="{09ACEF9C-7EC7-4E32-BF27-A40A18D3DA46}"/>
              </a:ext>
            </a:extLst>
          </p:cNvPr>
          <p:cNvPicPr>
            <a:picLocks noChangeAspect="1"/>
          </p:cNvPicPr>
          <p:nvPr/>
        </p:nvPicPr>
        <p:blipFill>
          <a:blip r:embed="rId10"/>
          <a:stretch>
            <a:fillRect/>
          </a:stretch>
        </p:blipFill>
        <p:spPr>
          <a:xfrm>
            <a:off x="9789902" y="2802920"/>
            <a:ext cx="2402098" cy="1211988"/>
          </a:xfrm>
          <a:prstGeom prst="rect">
            <a:avLst/>
          </a:prstGeom>
        </p:spPr>
      </p:pic>
      <p:sp>
        <p:nvSpPr>
          <p:cNvPr id="35" name="TextBox 34">
            <a:extLst>
              <a:ext uri="{FF2B5EF4-FFF2-40B4-BE49-F238E27FC236}">
                <a16:creationId xmlns:a16="http://schemas.microsoft.com/office/drawing/2014/main" id="{4E7350BD-16C2-7915-1086-751D50222134}"/>
              </a:ext>
            </a:extLst>
          </p:cNvPr>
          <p:cNvSpPr txBox="1"/>
          <p:nvPr/>
        </p:nvSpPr>
        <p:spPr>
          <a:xfrm>
            <a:off x="1099925" y="3965760"/>
            <a:ext cx="2791017" cy="688137"/>
          </a:xfrm>
          <a:prstGeom prst="rect">
            <a:avLst/>
          </a:prstGeom>
          <a:noFill/>
        </p:spPr>
        <p:txBody>
          <a:bodyPr wrap="square">
            <a:spAutoFit/>
          </a:bodyPr>
          <a:lstStyle/>
          <a:p>
            <a:pPr>
              <a:lnSpc>
                <a:spcPct val="80000"/>
              </a:lnSpc>
            </a:pPr>
            <a:r>
              <a:rPr lang="en-US" sz="1600" i="1" kern="0" dirty="0">
                <a:solidFill>
                  <a:schemeClr val="accent6">
                    <a:lumMod val="50000"/>
                  </a:schemeClr>
                </a:solidFill>
              </a:rPr>
              <a:t>and we have many other studies analyzing other aspects of diet costs</a:t>
            </a:r>
            <a:endParaRPr lang="en-US" sz="1600" dirty="0">
              <a:solidFill>
                <a:schemeClr val="accent6">
                  <a:lumMod val="50000"/>
                </a:schemeClr>
              </a:solidFill>
            </a:endParaRPr>
          </a:p>
        </p:txBody>
      </p:sp>
      <p:sp>
        <p:nvSpPr>
          <p:cNvPr id="4" name="Title 4">
            <a:extLst>
              <a:ext uri="{FF2B5EF4-FFF2-40B4-BE49-F238E27FC236}">
                <a16:creationId xmlns:a16="http://schemas.microsoft.com/office/drawing/2014/main" id="{773CE315-7280-DF07-8794-6F984AF7F923}"/>
              </a:ext>
            </a:extLst>
          </p:cNvPr>
          <p:cNvSpPr txBox="1">
            <a:spLocks/>
          </p:cNvSpPr>
          <p:nvPr/>
        </p:nvSpPr>
        <p:spPr>
          <a:xfrm>
            <a:off x="83806" y="258075"/>
            <a:ext cx="12186246" cy="97168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Diet costs use local availability and price data, </a:t>
            </a:r>
          </a:p>
          <a:p>
            <a:pPr algn="l">
              <a:lnSpc>
                <a:spcPct val="70000"/>
              </a:lnSpc>
              <a:spcAft>
                <a:spcPts val="0"/>
              </a:spcAft>
              <a:defRPr/>
            </a:pPr>
            <a:r>
              <a:rPr lang="en-US" sz="3600" b="1" kern="0" dirty="0">
                <a:solidFill>
                  <a:srgbClr val="3083A7"/>
                </a:solidFill>
                <a:latin typeface="+mn-lt"/>
              </a:rPr>
              <a:t>matched to food composition and health needs</a:t>
            </a:r>
          </a:p>
        </p:txBody>
      </p:sp>
      <p:sp>
        <p:nvSpPr>
          <p:cNvPr id="44" name="TextBox 43">
            <a:extLst>
              <a:ext uri="{FF2B5EF4-FFF2-40B4-BE49-F238E27FC236}">
                <a16:creationId xmlns:a16="http://schemas.microsoft.com/office/drawing/2014/main" id="{1382F59B-51AC-5AF5-E0C2-065402B174C2}"/>
              </a:ext>
            </a:extLst>
          </p:cNvPr>
          <p:cNvSpPr txBox="1"/>
          <p:nvPr/>
        </p:nvSpPr>
        <p:spPr>
          <a:xfrm>
            <a:off x="3837898" y="5976976"/>
            <a:ext cx="3044192" cy="296941"/>
          </a:xfrm>
          <a:prstGeom prst="rect">
            <a:avLst/>
          </a:prstGeom>
          <a:noFill/>
        </p:spPr>
        <p:txBody>
          <a:bodyPr wrap="square">
            <a:spAutoFit/>
          </a:bodyPr>
          <a:lstStyle/>
          <a:p>
            <a:pPr>
              <a:lnSpc>
                <a:spcPct val="80000"/>
              </a:lnSpc>
            </a:pPr>
            <a:r>
              <a:rPr lang="en-US" sz="1400" i="1" kern="0" dirty="0">
                <a:solidFill>
                  <a:schemeClr val="accent1">
                    <a:lumMod val="75000"/>
                  </a:schemeClr>
                </a:solidFill>
              </a:rPr>
              <a:t>Global average in 2021 = </a:t>
            </a:r>
            <a:r>
              <a:rPr lang="en-US" sz="1600" i="1" kern="0" dirty="0">
                <a:solidFill>
                  <a:schemeClr val="accent1">
                    <a:lumMod val="75000"/>
                  </a:schemeClr>
                </a:solidFill>
              </a:rPr>
              <a:t>$0.93/day</a:t>
            </a:r>
            <a:endParaRPr lang="en-US" sz="1400" dirty="0">
              <a:solidFill>
                <a:schemeClr val="accent1">
                  <a:lumMod val="75000"/>
                </a:schemeClr>
              </a:solidFill>
            </a:endParaRPr>
          </a:p>
        </p:txBody>
      </p:sp>
      <p:sp>
        <p:nvSpPr>
          <p:cNvPr id="45" name="TextBox 44">
            <a:extLst>
              <a:ext uri="{FF2B5EF4-FFF2-40B4-BE49-F238E27FC236}">
                <a16:creationId xmlns:a16="http://schemas.microsoft.com/office/drawing/2014/main" id="{3CC3680F-C136-79ED-4981-E381FE566820}"/>
              </a:ext>
            </a:extLst>
          </p:cNvPr>
          <p:cNvSpPr txBox="1"/>
          <p:nvPr/>
        </p:nvSpPr>
        <p:spPr>
          <a:xfrm>
            <a:off x="3890942" y="5139830"/>
            <a:ext cx="2992495" cy="294183"/>
          </a:xfrm>
          <a:prstGeom prst="rect">
            <a:avLst/>
          </a:prstGeom>
          <a:noFill/>
        </p:spPr>
        <p:txBody>
          <a:bodyPr wrap="square">
            <a:spAutoFit/>
          </a:bodyPr>
          <a:lstStyle/>
          <a:p>
            <a:pPr>
              <a:lnSpc>
                <a:spcPct val="80000"/>
              </a:lnSpc>
            </a:pPr>
            <a:r>
              <a:rPr lang="en-US" sz="1400" i="1" kern="0" dirty="0">
                <a:solidFill>
                  <a:srgbClr val="002060"/>
                </a:solidFill>
              </a:rPr>
              <a:t>Global average in 2021 = </a:t>
            </a:r>
            <a:r>
              <a:rPr lang="en-US" sz="1600" i="1" kern="0" dirty="0">
                <a:solidFill>
                  <a:srgbClr val="002060"/>
                </a:solidFill>
              </a:rPr>
              <a:t>$2.45/day</a:t>
            </a:r>
            <a:endParaRPr lang="en-US" sz="1400" dirty="0">
              <a:solidFill>
                <a:srgbClr val="002060"/>
              </a:solidFill>
            </a:endParaRPr>
          </a:p>
        </p:txBody>
      </p:sp>
      <p:sp>
        <p:nvSpPr>
          <p:cNvPr id="46" name="TextBox 45">
            <a:extLst>
              <a:ext uri="{FF2B5EF4-FFF2-40B4-BE49-F238E27FC236}">
                <a16:creationId xmlns:a16="http://schemas.microsoft.com/office/drawing/2014/main" id="{C755098E-9011-8476-6572-7AE44A1A6E1D}"/>
              </a:ext>
            </a:extLst>
          </p:cNvPr>
          <p:cNvSpPr txBox="1"/>
          <p:nvPr/>
        </p:nvSpPr>
        <p:spPr>
          <a:xfrm>
            <a:off x="4064665" y="4199094"/>
            <a:ext cx="2772694" cy="294183"/>
          </a:xfrm>
          <a:prstGeom prst="rect">
            <a:avLst/>
          </a:prstGeom>
          <a:noFill/>
        </p:spPr>
        <p:txBody>
          <a:bodyPr wrap="square">
            <a:spAutoFit/>
          </a:bodyPr>
          <a:lstStyle/>
          <a:p>
            <a:pPr algn="r">
              <a:lnSpc>
                <a:spcPct val="80000"/>
              </a:lnSpc>
            </a:pPr>
            <a:r>
              <a:rPr lang="en-US" sz="1400" i="1" kern="0" dirty="0">
                <a:solidFill>
                  <a:schemeClr val="accent1">
                    <a:lumMod val="75000"/>
                  </a:schemeClr>
                </a:solidFill>
              </a:rPr>
              <a:t>Global </a:t>
            </a:r>
            <a:r>
              <a:rPr lang="en-US" sz="1400" i="1" kern="0" dirty="0" err="1">
                <a:solidFill>
                  <a:schemeClr val="accent1">
                    <a:lumMod val="75000"/>
                  </a:schemeClr>
                </a:solidFill>
              </a:rPr>
              <a:t>ave.</a:t>
            </a:r>
            <a:r>
              <a:rPr lang="en-US" sz="1400" i="1" kern="0" dirty="0">
                <a:solidFill>
                  <a:schemeClr val="accent1">
                    <a:lumMod val="75000"/>
                  </a:schemeClr>
                </a:solidFill>
              </a:rPr>
              <a:t> in 2021 = </a:t>
            </a:r>
            <a:r>
              <a:rPr lang="en-US" sz="1600" i="1" kern="0" dirty="0">
                <a:solidFill>
                  <a:schemeClr val="accent1">
                    <a:lumMod val="75000"/>
                  </a:schemeClr>
                </a:solidFill>
              </a:rPr>
              <a:t>$3.56/day</a:t>
            </a:r>
            <a:endParaRPr lang="en-US" sz="1400" dirty="0">
              <a:solidFill>
                <a:schemeClr val="accent1">
                  <a:lumMod val="75000"/>
                </a:schemeClr>
              </a:solidFill>
            </a:endParaRPr>
          </a:p>
        </p:txBody>
      </p:sp>
      <p:sp>
        <p:nvSpPr>
          <p:cNvPr id="6" name="Rectangle 5">
            <a:extLst>
              <a:ext uri="{FF2B5EF4-FFF2-40B4-BE49-F238E27FC236}">
                <a16:creationId xmlns:a16="http://schemas.microsoft.com/office/drawing/2014/main" id="{5C39A40F-D4B8-A01D-EC9B-54025D8061F0}"/>
              </a:ext>
            </a:extLst>
          </p:cNvPr>
          <p:cNvSpPr/>
          <p:nvPr/>
        </p:nvSpPr>
        <p:spPr>
          <a:xfrm>
            <a:off x="6878987" y="2420482"/>
            <a:ext cx="5313013" cy="4243208"/>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34D98747-3C27-D2CE-B766-388DA72439DF}"/>
              </a:ext>
            </a:extLst>
          </p:cNvPr>
          <p:cNvGrpSpPr/>
          <p:nvPr/>
        </p:nvGrpSpPr>
        <p:grpSpPr>
          <a:xfrm>
            <a:off x="6913907" y="1719395"/>
            <a:ext cx="2712737" cy="1702886"/>
            <a:chOff x="8355671" y="1989071"/>
            <a:chExt cx="2545638" cy="1449893"/>
          </a:xfrm>
        </p:grpSpPr>
        <p:grpSp>
          <p:nvGrpSpPr>
            <p:cNvPr id="15" name="Group 14">
              <a:extLst>
                <a:ext uri="{FF2B5EF4-FFF2-40B4-BE49-F238E27FC236}">
                  <a16:creationId xmlns:a16="http://schemas.microsoft.com/office/drawing/2014/main" id="{1BDE3CE5-6419-8A97-A2E4-0BE6C2681975}"/>
                </a:ext>
              </a:extLst>
            </p:cNvPr>
            <p:cNvGrpSpPr/>
            <p:nvPr/>
          </p:nvGrpSpPr>
          <p:grpSpPr>
            <a:xfrm>
              <a:off x="8355671" y="2342558"/>
              <a:ext cx="1875132" cy="1096406"/>
              <a:chOff x="7244175" y="4863108"/>
              <a:chExt cx="1997678" cy="1357805"/>
            </a:xfrm>
          </p:grpSpPr>
          <p:pic>
            <p:nvPicPr>
              <p:cNvPr id="17" name="Picture 16">
                <a:extLst>
                  <a:ext uri="{FF2B5EF4-FFF2-40B4-BE49-F238E27FC236}">
                    <a16:creationId xmlns:a16="http://schemas.microsoft.com/office/drawing/2014/main" id="{A6B0BFF8-781F-D027-55BA-F075C152DE4C}"/>
                  </a:ext>
                </a:extLst>
              </p:cNvPr>
              <p:cNvPicPr>
                <a:picLocks noChangeAspect="1"/>
              </p:cNvPicPr>
              <p:nvPr/>
            </p:nvPicPr>
            <p:blipFill rotWithShape="1">
              <a:blip r:embed="rId11"/>
              <a:srcRect l="16754" t="22232" r="15381" b="54049"/>
              <a:stretch/>
            </p:blipFill>
            <p:spPr>
              <a:xfrm>
                <a:off x="7247877" y="5250699"/>
                <a:ext cx="1993976" cy="970214"/>
              </a:xfrm>
              <a:prstGeom prst="rect">
                <a:avLst/>
              </a:prstGeom>
            </p:spPr>
          </p:pic>
          <p:pic>
            <p:nvPicPr>
              <p:cNvPr id="21" name="Picture 20">
                <a:extLst>
                  <a:ext uri="{FF2B5EF4-FFF2-40B4-BE49-F238E27FC236}">
                    <a16:creationId xmlns:a16="http://schemas.microsoft.com/office/drawing/2014/main" id="{F3BDA216-48E9-46AF-DF87-5AA6F3156C4F}"/>
                  </a:ext>
                </a:extLst>
              </p:cNvPr>
              <p:cNvPicPr>
                <a:picLocks noChangeAspect="1"/>
              </p:cNvPicPr>
              <p:nvPr/>
            </p:nvPicPr>
            <p:blipFill rotWithShape="1">
              <a:blip r:embed="rId11"/>
              <a:srcRect l="16754" t="4670" r="15381" b="85886"/>
              <a:stretch/>
            </p:blipFill>
            <p:spPr>
              <a:xfrm>
                <a:off x="7244175" y="4863108"/>
                <a:ext cx="1997118" cy="386290"/>
              </a:xfrm>
              <a:prstGeom prst="rect">
                <a:avLst/>
              </a:prstGeom>
            </p:spPr>
          </p:pic>
        </p:grpSp>
        <p:pic>
          <p:nvPicPr>
            <p:cNvPr id="11" name="Content Placeholder 4">
              <a:extLst>
                <a:ext uri="{FF2B5EF4-FFF2-40B4-BE49-F238E27FC236}">
                  <a16:creationId xmlns:a16="http://schemas.microsoft.com/office/drawing/2014/main" id="{135E7930-B751-C553-1E02-22C6A6349BC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970745" y="1989071"/>
              <a:ext cx="930564" cy="986710"/>
            </a:xfrm>
            <a:prstGeom prst="rect">
              <a:avLst/>
            </a:prstGeom>
          </p:spPr>
        </p:pic>
      </p:grpSp>
      <p:pic>
        <p:nvPicPr>
          <p:cNvPr id="42" name="Picture 41">
            <a:extLst>
              <a:ext uri="{FF2B5EF4-FFF2-40B4-BE49-F238E27FC236}">
                <a16:creationId xmlns:a16="http://schemas.microsoft.com/office/drawing/2014/main" id="{3D2C8A58-F94F-7ABC-7F98-88D114CC0973}"/>
              </a:ext>
            </a:extLst>
          </p:cNvPr>
          <p:cNvPicPr>
            <a:picLocks noChangeAspect="1"/>
          </p:cNvPicPr>
          <p:nvPr/>
        </p:nvPicPr>
        <p:blipFill>
          <a:blip r:embed="rId13"/>
          <a:stretch>
            <a:fillRect/>
          </a:stretch>
        </p:blipFill>
        <p:spPr>
          <a:xfrm>
            <a:off x="9580457" y="1223125"/>
            <a:ext cx="1987598" cy="1169820"/>
          </a:xfrm>
          <a:prstGeom prst="rect">
            <a:avLst/>
          </a:prstGeom>
        </p:spPr>
      </p:pic>
      <p:pic>
        <p:nvPicPr>
          <p:cNvPr id="43" name="Picture 42" descr="A group of vegetables&#10;&#10;Description automatically generated with low confidence">
            <a:extLst>
              <a:ext uri="{FF2B5EF4-FFF2-40B4-BE49-F238E27FC236}">
                <a16:creationId xmlns:a16="http://schemas.microsoft.com/office/drawing/2014/main" id="{7140B5D3-9994-D67A-7B11-692A4201C76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87983" y="920686"/>
            <a:ext cx="820211" cy="1156498"/>
          </a:xfrm>
          <a:prstGeom prst="rect">
            <a:avLst/>
          </a:prstGeom>
        </p:spPr>
      </p:pic>
      <p:sp>
        <p:nvSpPr>
          <p:cNvPr id="8" name="TextBox 7">
            <a:extLst>
              <a:ext uri="{FF2B5EF4-FFF2-40B4-BE49-F238E27FC236}">
                <a16:creationId xmlns:a16="http://schemas.microsoft.com/office/drawing/2014/main" id="{40C28749-8CC8-C33F-2B03-E13C86CBB5A5}"/>
              </a:ext>
            </a:extLst>
          </p:cNvPr>
          <p:cNvSpPr txBox="1"/>
          <p:nvPr/>
        </p:nvSpPr>
        <p:spPr>
          <a:xfrm>
            <a:off x="163820" y="1072842"/>
            <a:ext cx="9525932" cy="400110"/>
          </a:xfrm>
          <a:prstGeom prst="rect">
            <a:avLst/>
          </a:prstGeom>
          <a:noFill/>
        </p:spPr>
        <p:txBody>
          <a:bodyPr wrap="square">
            <a:spAutoFit/>
          </a:bodyPr>
          <a:lstStyle/>
          <a:p>
            <a:r>
              <a:rPr lang="en-US" sz="2000" dirty="0"/>
              <a:t>We find a ladder of diet costs, from the cheapest energy source to higher-priced foods</a:t>
            </a:r>
          </a:p>
        </p:txBody>
      </p:sp>
      <p:sp>
        <p:nvSpPr>
          <p:cNvPr id="18" name="TextBox 17">
            <a:extLst>
              <a:ext uri="{FF2B5EF4-FFF2-40B4-BE49-F238E27FC236}">
                <a16:creationId xmlns:a16="http://schemas.microsoft.com/office/drawing/2014/main" id="{69729659-DF72-88D4-462E-EA3E76E3F73C}"/>
              </a:ext>
            </a:extLst>
          </p:cNvPr>
          <p:cNvSpPr txBox="1"/>
          <p:nvPr/>
        </p:nvSpPr>
        <p:spPr>
          <a:xfrm>
            <a:off x="303604" y="1694914"/>
            <a:ext cx="6663074" cy="491160"/>
          </a:xfrm>
          <a:prstGeom prst="rect">
            <a:avLst/>
          </a:prstGeom>
          <a:noFill/>
        </p:spPr>
        <p:txBody>
          <a:bodyPr wrap="square">
            <a:spAutoFit/>
          </a:bodyPr>
          <a:lstStyle/>
          <a:p>
            <a:pPr>
              <a:lnSpc>
                <a:spcPct val="80000"/>
              </a:lnSpc>
            </a:pPr>
            <a:r>
              <a:rPr lang="en-US" sz="1600" i="1" kern="0" dirty="0">
                <a:solidFill>
                  <a:schemeClr val="accent1">
                    <a:lumMod val="75000"/>
                  </a:schemeClr>
                </a:solidFill>
              </a:rPr>
              <a:t>SOFI 2024 updated the price data to items observed in 2021, and </a:t>
            </a:r>
            <a:br>
              <a:rPr lang="en-US" sz="1600" i="1" kern="0" dirty="0">
                <a:solidFill>
                  <a:schemeClr val="accent1">
                    <a:lumMod val="75000"/>
                  </a:schemeClr>
                </a:solidFill>
              </a:rPr>
            </a:br>
            <a:r>
              <a:rPr lang="en-US" sz="1600" i="1" kern="0" dirty="0">
                <a:solidFill>
                  <a:schemeClr val="accent1">
                    <a:lumMod val="75000"/>
                  </a:schemeClr>
                </a:solidFill>
              </a:rPr>
              <a:t>   updated the income data &amp; method to compute unaffordability</a:t>
            </a:r>
            <a:endParaRPr lang="en-US" sz="1600" dirty="0">
              <a:solidFill>
                <a:schemeClr val="accent1">
                  <a:lumMod val="75000"/>
                </a:schemeClr>
              </a:solidFill>
            </a:endParaRPr>
          </a:p>
        </p:txBody>
      </p:sp>
    </p:spTree>
    <p:custDataLst>
      <p:tags r:id="rId1"/>
    </p:custDataLst>
    <p:extLst>
      <p:ext uri="{BB962C8B-B14F-4D97-AF65-F5344CB8AC3E}">
        <p14:creationId xmlns:p14="http://schemas.microsoft.com/office/powerpoint/2010/main" val="98080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rgbClr val="C0C0C0"/>
                                      </p:to>
                                    </p:animClr>
                                  </p:sub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subTnLst>
                                    <p:animClr clrSpc="rgb" dir="cw">
                                      <p:cBhvr override="childStyle">
                                        <p:cTn dur="1" fill="hold" display="0" masterRel="nextClick" afterEffect="1"/>
                                        <p:tgtEl>
                                          <p:spTgt spid="35"/>
                                        </p:tgtEl>
                                        <p:attrNameLst>
                                          <p:attrName>ppt_c</p:attrName>
                                        </p:attrNameLst>
                                      </p:cBhvr>
                                      <p:to>
                                        <a:srgbClr val="C0C0C0"/>
                                      </p:to>
                                    </p:animClr>
                                  </p:sub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subTnLst>
                                    <p:animClr clrSpc="rgb" dir="cw">
                                      <p:cBhvr override="childStyle">
                                        <p:cTn dur="1" fill="hold" display="0" masterRel="nextClick" afterEffect="1"/>
                                        <p:tgtEl>
                                          <p:spTgt spid="19"/>
                                        </p:tgtEl>
                                        <p:attrNameLst>
                                          <p:attrName>ppt_c</p:attrName>
                                        </p:attrNameLst>
                                      </p:cBhvr>
                                      <p:to>
                                        <a:srgbClr val="C0C0C0"/>
                                      </p:to>
                                    </p:animClr>
                                  </p:sub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C0C0C0"/>
                                      </p:to>
                                    </p:animClr>
                                  </p:sub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6" grpId="0"/>
      <p:bldP spid="2" grpId="0"/>
      <p:bldP spid="13" grpId="0"/>
      <p:bldP spid="19" grpId="0"/>
      <p:bldP spid="35" grpId="0"/>
      <p:bldP spid="44" grpId="0"/>
      <p:bldP spid="45" grpId="0"/>
      <p:bldP spid="46" grpId="0"/>
      <p:bldP spid="6" grpId="0" animBg="1"/>
      <p:bldP spid="8"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95F52103-D771-023B-238B-AEAD97A9DE7C}"/>
              </a:ext>
            </a:extLst>
          </p:cNvPr>
          <p:cNvSpPr txBox="1">
            <a:spLocks/>
          </p:cNvSpPr>
          <p:nvPr/>
        </p:nvSpPr>
        <p:spPr>
          <a:xfrm>
            <a:off x="75127" y="256720"/>
            <a:ext cx="12041744"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To track affordability, we compare the least-cost healthy diet in each country to household income, minus non-food needs</a:t>
            </a:r>
            <a:endParaRPr lang="en-US" sz="3600" b="1" kern="0" dirty="0">
              <a:solidFill>
                <a:srgbClr val="80350E"/>
              </a:solidFill>
              <a:latin typeface="+mn-lt"/>
            </a:endParaRPr>
          </a:p>
        </p:txBody>
      </p:sp>
      <p:sp>
        <p:nvSpPr>
          <p:cNvPr id="7" name="TextBox 6">
            <a:extLst>
              <a:ext uri="{FF2B5EF4-FFF2-40B4-BE49-F238E27FC236}">
                <a16:creationId xmlns:a16="http://schemas.microsoft.com/office/drawing/2014/main" id="{8A6469A8-3C40-5C59-D5AF-10EAD4DDF455}"/>
              </a:ext>
            </a:extLst>
          </p:cNvPr>
          <p:cNvSpPr txBox="1"/>
          <p:nvPr/>
        </p:nvSpPr>
        <p:spPr>
          <a:xfrm>
            <a:off x="75127" y="6576384"/>
            <a:ext cx="12192000" cy="281616"/>
          </a:xfrm>
          <a:prstGeom prst="rect">
            <a:avLst/>
          </a:prstGeom>
          <a:noFill/>
        </p:spPr>
        <p:txBody>
          <a:bodyPr wrap="square">
            <a:spAutoFit/>
          </a:bodyPr>
          <a:lstStyle/>
          <a:p>
            <a:pPr>
              <a:lnSpc>
                <a:spcPct val="80000"/>
              </a:lnSpc>
            </a:pPr>
            <a:r>
              <a:rPr lang="en-US" sz="1500" dirty="0">
                <a:solidFill>
                  <a:schemeClr val="bg1">
                    <a:lumMod val="50000"/>
                  </a:schemeClr>
                </a:solidFill>
              </a:rPr>
              <a:t>Source: FAO, IFAD, UNICEF, WFP and WHO. 2024. The State of Food Security and Nutrition in the World 2024. Rome, </a:t>
            </a:r>
            <a:r>
              <a:rPr lang="en-US" sz="1500" dirty="0">
                <a:solidFill>
                  <a:schemeClr val="bg1">
                    <a:lumMod val="50000"/>
                  </a:schemeClr>
                </a:solidFill>
                <a:hlinkClick r:id="rId3">
                  <a:extLst>
                    <a:ext uri="{A12FA001-AC4F-418D-AE19-62706E023703}">
                      <ahyp:hlinkClr xmlns:ahyp="http://schemas.microsoft.com/office/drawing/2018/hyperlinkcolor" val="tx"/>
                    </a:ext>
                  </a:extLst>
                </a:hlinkClick>
              </a:rPr>
              <a:t>https://doi.org/10.4060/cd1254en</a:t>
            </a:r>
            <a:r>
              <a:rPr lang="en-US" sz="1500" dirty="0">
                <a:solidFill>
                  <a:schemeClr val="bg1">
                    <a:lumMod val="50000"/>
                  </a:schemeClr>
                </a:solidFill>
              </a:rPr>
              <a:t>.</a:t>
            </a:r>
          </a:p>
        </p:txBody>
      </p:sp>
      <p:pic>
        <p:nvPicPr>
          <p:cNvPr id="10" name="Picture 9">
            <a:extLst>
              <a:ext uri="{FF2B5EF4-FFF2-40B4-BE49-F238E27FC236}">
                <a16:creationId xmlns:a16="http://schemas.microsoft.com/office/drawing/2014/main" id="{7FB4DF73-ACD6-C760-F0B7-C22D331C8865}"/>
              </a:ext>
            </a:extLst>
          </p:cNvPr>
          <p:cNvPicPr>
            <a:picLocks noChangeAspect="1"/>
          </p:cNvPicPr>
          <p:nvPr/>
        </p:nvPicPr>
        <p:blipFill>
          <a:blip r:embed="rId4"/>
          <a:stretch>
            <a:fillRect/>
          </a:stretch>
        </p:blipFill>
        <p:spPr>
          <a:xfrm>
            <a:off x="1163171" y="1918166"/>
            <a:ext cx="10329199" cy="3641043"/>
          </a:xfrm>
          <a:prstGeom prst="rect">
            <a:avLst/>
          </a:prstGeom>
        </p:spPr>
      </p:pic>
      <p:sp>
        <p:nvSpPr>
          <p:cNvPr id="16" name="TextBox 15">
            <a:extLst>
              <a:ext uri="{FF2B5EF4-FFF2-40B4-BE49-F238E27FC236}">
                <a16:creationId xmlns:a16="http://schemas.microsoft.com/office/drawing/2014/main" id="{7A46EA73-D53A-80DE-2F92-76765C150729}"/>
              </a:ext>
            </a:extLst>
          </p:cNvPr>
          <p:cNvSpPr txBox="1"/>
          <p:nvPr/>
        </p:nvSpPr>
        <p:spPr>
          <a:xfrm>
            <a:off x="1061173" y="1146047"/>
            <a:ext cx="11055698" cy="707886"/>
          </a:xfrm>
          <a:prstGeom prst="rect">
            <a:avLst/>
          </a:prstGeom>
          <a:noFill/>
        </p:spPr>
        <p:txBody>
          <a:bodyPr wrap="square">
            <a:spAutoFit/>
          </a:bodyPr>
          <a:lstStyle/>
          <a:p>
            <a:r>
              <a:rPr lang="en-US" sz="2000" i="1" dirty="0">
                <a:solidFill>
                  <a:schemeClr val="bg2">
                    <a:lumMod val="25000"/>
                  </a:schemeClr>
                </a:solidFill>
              </a:rPr>
              <a:t>The new affordability method used by FAO and the World Bank for global monitoring in SOFI 2024</a:t>
            </a:r>
            <a:br>
              <a:rPr lang="en-US" sz="2000" i="1" dirty="0">
                <a:solidFill>
                  <a:schemeClr val="bg2">
                    <a:lumMod val="25000"/>
                  </a:schemeClr>
                </a:solidFill>
              </a:rPr>
            </a:br>
            <a:r>
              <a:rPr lang="en-US" sz="2000" i="1" dirty="0">
                <a:solidFill>
                  <a:schemeClr val="bg2">
                    <a:lumMod val="25000"/>
                  </a:schemeClr>
                </a:solidFill>
              </a:rPr>
              <a:t>allows for higher non-food needs in higher-income countries</a:t>
            </a:r>
          </a:p>
        </p:txBody>
      </p:sp>
      <p:sp>
        <p:nvSpPr>
          <p:cNvPr id="17" name="Rectangle: Rounded Corners 16">
            <a:extLst>
              <a:ext uri="{FF2B5EF4-FFF2-40B4-BE49-F238E27FC236}">
                <a16:creationId xmlns:a16="http://schemas.microsoft.com/office/drawing/2014/main" id="{0F8DD6D8-69B8-042B-9987-A2445D23F656}"/>
              </a:ext>
            </a:extLst>
          </p:cNvPr>
          <p:cNvSpPr/>
          <p:nvPr/>
        </p:nvSpPr>
        <p:spPr>
          <a:xfrm>
            <a:off x="4937927" y="3356527"/>
            <a:ext cx="726831" cy="1371600"/>
          </a:xfrm>
          <a:prstGeom prst="roundRect">
            <a:avLst>
              <a:gd name="adj" fmla="val 39248"/>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ACD4F4DB-6313-9833-0B99-0F7D7960F217}"/>
              </a:ext>
            </a:extLst>
          </p:cNvPr>
          <p:cNvCxnSpPr>
            <a:cxnSpLocks/>
          </p:cNvCxnSpPr>
          <p:nvPr/>
        </p:nvCxnSpPr>
        <p:spPr>
          <a:xfrm flipH="1">
            <a:off x="4832972" y="4856594"/>
            <a:ext cx="351996" cy="78709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A7F7D97-0102-4D54-3AC2-2A28CA292482}"/>
              </a:ext>
            </a:extLst>
          </p:cNvPr>
          <p:cNvSpPr txBox="1"/>
          <p:nvPr/>
        </p:nvSpPr>
        <p:spPr>
          <a:xfrm>
            <a:off x="2909530" y="5679284"/>
            <a:ext cx="3001412" cy="590931"/>
          </a:xfrm>
          <a:prstGeom prst="rect">
            <a:avLst/>
          </a:prstGeom>
          <a:noFill/>
        </p:spPr>
        <p:txBody>
          <a:bodyPr wrap="square">
            <a:spAutoFit/>
          </a:bodyPr>
          <a:lstStyle/>
          <a:p>
            <a:pPr>
              <a:lnSpc>
                <a:spcPct val="80000"/>
              </a:lnSpc>
            </a:pPr>
            <a:r>
              <a:rPr lang="en-US" sz="2000" i="1" dirty="0">
                <a:solidFill>
                  <a:schemeClr val="accent2">
                    <a:lumMod val="50000"/>
                  </a:schemeClr>
                </a:solidFill>
              </a:rPr>
              <a:t>Average of national governments’ poverty lines</a:t>
            </a:r>
          </a:p>
        </p:txBody>
      </p:sp>
      <p:sp>
        <p:nvSpPr>
          <p:cNvPr id="21" name="TextBox 20">
            <a:extLst>
              <a:ext uri="{FF2B5EF4-FFF2-40B4-BE49-F238E27FC236}">
                <a16:creationId xmlns:a16="http://schemas.microsoft.com/office/drawing/2014/main" id="{C8450BCE-5CFB-3A02-CB79-9973EA0DF929}"/>
              </a:ext>
            </a:extLst>
          </p:cNvPr>
          <p:cNvSpPr txBox="1"/>
          <p:nvPr/>
        </p:nvSpPr>
        <p:spPr>
          <a:xfrm>
            <a:off x="5875621" y="5728165"/>
            <a:ext cx="433907" cy="395173"/>
          </a:xfrm>
          <a:prstGeom prst="rect">
            <a:avLst/>
          </a:prstGeom>
          <a:noFill/>
        </p:spPr>
        <p:txBody>
          <a:bodyPr wrap="square">
            <a:spAutoFit/>
          </a:bodyPr>
          <a:lstStyle/>
          <a:p>
            <a:pPr>
              <a:lnSpc>
                <a:spcPct val="80000"/>
              </a:lnSpc>
            </a:pPr>
            <a:r>
              <a:rPr lang="en-US" sz="2400" dirty="0">
                <a:solidFill>
                  <a:schemeClr val="accent2">
                    <a:lumMod val="50000"/>
                  </a:schemeClr>
                </a:solidFill>
              </a:rPr>
              <a:t>X</a:t>
            </a:r>
          </a:p>
        </p:txBody>
      </p:sp>
      <p:sp>
        <p:nvSpPr>
          <p:cNvPr id="22" name="TextBox 21">
            <a:extLst>
              <a:ext uri="{FF2B5EF4-FFF2-40B4-BE49-F238E27FC236}">
                <a16:creationId xmlns:a16="http://schemas.microsoft.com/office/drawing/2014/main" id="{4CABDD78-B590-1C12-B179-0E1D490A2376}"/>
              </a:ext>
            </a:extLst>
          </p:cNvPr>
          <p:cNvSpPr txBox="1"/>
          <p:nvPr/>
        </p:nvSpPr>
        <p:spPr>
          <a:xfrm>
            <a:off x="6327770" y="5631843"/>
            <a:ext cx="3001412" cy="837152"/>
          </a:xfrm>
          <a:prstGeom prst="rect">
            <a:avLst/>
          </a:prstGeom>
          <a:noFill/>
        </p:spPr>
        <p:txBody>
          <a:bodyPr wrap="square">
            <a:spAutoFit/>
          </a:bodyPr>
          <a:lstStyle/>
          <a:p>
            <a:pPr>
              <a:lnSpc>
                <a:spcPct val="80000"/>
              </a:lnSpc>
            </a:pPr>
            <a:r>
              <a:rPr lang="en-US" sz="2000" i="1" dirty="0">
                <a:solidFill>
                  <a:schemeClr val="accent2">
                    <a:lumMod val="50000"/>
                  </a:schemeClr>
                </a:solidFill>
              </a:rPr>
              <a:t>Average of poorer residents’ spending on nonfood goods &amp; services</a:t>
            </a:r>
          </a:p>
        </p:txBody>
      </p:sp>
      <p:sp>
        <p:nvSpPr>
          <p:cNvPr id="23" name="TextBox 22">
            <a:extLst>
              <a:ext uri="{FF2B5EF4-FFF2-40B4-BE49-F238E27FC236}">
                <a16:creationId xmlns:a16="http://schemas.microsoft.com/office/drawing/2014/main" id="{6D2503D1-AF24-365F-FC95-FA47EADCC88C}"/>
              </a:ext>
            </a:extLst>
          </p:cNvPr>
          <p:cNvSpPr txBox="1"/>
          <p:nvPr/>
        </p:nvSpPr>
        <p:spPr>
          <a:xfrm>
            <a:off x="8877033" y="5673748"/>
            <a:ext cx="569836" cy="496161"/>
          </a:xfrm>
          <a:prstGeom prst="rect">
            <a:avLst/>
          </a:prstGeom>
          <a:noFill/>
        </p:spPr>
        <p:txBody>
          <a:bodyPr wrap="square">
            <a:spAutoFit/>
          </a:bodyPr>
          <a:lstStyle/>
          <a:p>
            <a:pPr>
              <a:lnSpc>
                <a:spcPct val="80000"/>
              </a:lnSpc>
            </a:pPr>
            <a:r>
              <a:rPr lang="en-US" sz="3200" dirty="0">
                <a:solidFill>
                  <a:schemeClr val="accent2">
                    <a:lumMod val="50000"/>
                  </a:schemeClr>
                </a:solidFill>
              </a:rPr>
              <a:t>=</a:t>
            </a:r>
          </a:p>
        </p:txBody>
      </p:sp>
      <p:sp>
        <p:nvSpPr>
          <p:cNvPr id="24" name="TextBox 23">
            <a:extLst>
              <a:ext uri="{FF2B5EF4-FFF2-40B4-BE49-F238E27FC236}">
                <a16:creationId xmlns:a16="http://schemas.microsoft.com/office/drawing/2014/main" id="{59B6B372-497F-9D22-31EE-423B6A540F7C}"/>
              </a:ext>
            </a:extLst>
          </p:cNvPr>
          <p:cNvSpPr txBox="1"/>
          <p:nvPr/>
        </p:nvSpPr>
        <p:spPr>
          <a:xfrm>
            <a:off x="9347424" y="5604123"/>
            <a:ext cx="2584390" cy="1083374"/>
          </a:xfrm>
          <a:prstGeom prst="rect">
            <a:avLst/>
          </a:prstGeom>
          <a:noFill/>
        </p:spPr>
        <p:txBody>
          <a:bodyPr wrap="square">
            <a:spAutoFit/>
          </a:bodyPr>
          <a:lstStyle/>
          <a:p>
            <a:pPr>
              <a:lnSpc>
                <a:spcPct val="80000"/>
              </a:lnSpc>
            </a:pPr>
            <a:r>
              <a:rPr lang="en-US" sz="2000" i="1" dirty="0">
                <a:solidFill>
                  <a:schemeClr val="accent2">
                    <a:lumMod val="50000"/>
                  </a:schemeClr>
                </a:solidFill>
              </a:rPr>
              <a:t>Required nonfood spending used to obtain income available for food</a:t>
            </a:r>
          </a:p>
        </p:txBody>
      </p:sp>
      <p:sp>
        <p:nvSpPr>
          <p:cNvPr id="27" name="Rectangle: Rounded Corners 26">
            <a:extLst>
              <a:ext uri="{FF2B5EF4-FFF2-40B4-BE49-F238E27FC236}">
                <a16:creationId xmlns:a16="http://schemas.microsoft.com/office/drawing/2014/main" id="{A2B28496-8D9C-4347-741F-567C2FBA3833}"/>
              </a:ext>
            </a:extLst>
          </p:cNvPr>
          <p:cNvSpPr/>
          <p:nvPr/>
        </p:nvSpPr>
        <p:spPr>
          <a:xfrm>
            <a:off x="7331301" y="3356527"/>
            <a:ext cx="726831" cy="1371600"/>
          </a:xfrm>
          <a:prstGeom prst="roundRect">
            <a:avLst>
              <a:gd name="adj" fmla="val 39248"/>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98DDB621-C7DD-67AC-CAC3-74F223442679}"/>
              </a:ext>
            </a:extLst>
          </p:cNvPr>
          <p:cNvCxnSpPr>
            <a:cxnSpLocks/>
          </p:cNvCxnSpPr>
          <p:nvPr/>
        </p:nvCxnSpPr>
        <p:spPr>
          <a:xfrm flipH="1">
            <a:off x="7317712" y="4842132"/>
            <a:ext cx="375139" cy="78709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7A904E62-AB59-0F0C-2807-67453DABE4CF}"/>
              </a:ext>
            </a:extLst>
          </p:cNvPr>
          <p:cNvSpPr/>
          <p:nvPr/>
        </p:nvSpPr>
        <p:spPr>
          <a:xfrm>
            <a:off x="9724675" y="3356527"/>
            <a:ext cx="726831" cy="1371600"/>
          </a:xfrm>
          <a:prstGeom prst="roundRect">
            <a:avLst>
              <a:gd name="adj" fmla="val 39248"/>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D2F23B31-4538-9CE3-DD76-9E85CA832DE9}"/>
              </a:ext>
            </a:extLst>
          </p:cNvPr>
          <p:cNvCxnSpPr>
            <a:cxnSpLocks/>
          </p:cNvCxnSpPr>
          <p:nvPr/>
        </p:nvCxnSpPr>
        <p:spPr>
          <a:xfrm flipH="1">
            <a:off x="9711086" y="4842132"/>
            <a:ext cx="375139" cy="78709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03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animBg="1"/>
      <p:bldP spid="20" grpId="0"/>
      <p:bldP spid="21" grpId="0"/>
      <p:bldP spid="22" grpId="0"/>
      <p:bldP spid="23" grpId="0"/>
      <p:bldP spid="24" grpId="0"/>
      <p:bldP spid="27"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RED Graph Chart" descr="FRED Graph">
            <a:hlinkClick r:id="rId2" tooltip="View this chart in your browser. "/>
            <a:extLst>
              <a:ext uri="{FF2B5EF4-FFF2-40B4-BE49-F238E27FC236}">
                <a16:creationId xmlns:a16="http://schemas.microsoft.com/office/drawing/2014/main" id="{1A961F05-D658-47B3-E648-F834AED27DA5}"/>
              </a:ext>
            </a:extLst>
          </p:cNvPr>
          <p:cNvPicPr>
            <a:picLocks noChangeAspect="1"/>
          </p:cNvPicPr>
          <p:nvPr/>
        </p:nvPicPr>
        <p:blipFill>
          <a:blip r:embed="rId3"/>
          <a:srcRect l="12989" t="13196" r="2243" b="16069"/>
          <a:stretch/>
        </p:blipFill>
        <p:spPr>
          <a:xfrm>
            <a:off x="1414807" y="1593544"/>
            <a:ext cx="10108600" cy="3871313"/>
          </a:xfrm>
          <a:prstGeom prst="rect">
            <a:avLst/>
          </a:prstGeom>
        </p:spPr>
      </p:pic>
      <p:pic>
        <p:nvPicPr>
          <p:cNvPr id="2" name="Picture 1">
            <a:extLst>
              <a:ext uri="{FF2B5EF4-FFF2-40B4-BE49-F238E27FC236}">
                <a16:creationId xmlns:a16="http://schemas.microsoft.com/office/drawing/2014/main" id="{1C1E76E5-3536-B0F3-C752-C1B5DCB36676}"/>
              </a:ext>
            </a:extLst>
          </p:cNvPr>
          <p:cNvPicPr>
            <a:picLocks noChangeAspect="1"/>
          </p:cNvPicPr>
          <p:nvPr/>
        </p:nvPicPr>
        <p:blipFill rotWithShape="1">
          <a:blip r:embed="rId4"/>
          <a:srcRect l="1143" t="11841" r="2863" b="18493"/>
          <a:stretch/>
        </p:blipFill>
        <p:spPr>
          <a:xfrm>
            <a:off x="906381" y="1393143"/>
            <a:ext cx="10204072" cy="4570280"/>
          </a:xfrm>
          <a:prstGeom prst="rect">
            <a:avLst/>
          </a:prstGeom>
        </p:spPr>
      </p:pic>
      <p:sp>
        <p:nvSpPr>
          <p:cNvPr id="14" name="Title 4">
            <a:extLst>
              <a:ext uri="{FF2B5EF4-FFF2-40B4-BE49-F238E27FC236}">
                <a16:creationId xmlns:a16="http://schemas.microsoft.com/office/drawing/2014/main" id="{A941E671-99A2-37F8-3F06-5003A8B7AA5B}"/>
              </a:ext>
            </a:extLst>
          </p:cNvPr>
          <p:cNvSpPr txBox="1">
            <a:spLocks/>
          </p:cNvSpPr>
          <p:nvPr/>
        </p:nvSpPr>
        <p:spPr>
          <a:xfrm>
            <a:off x="265051" y="285065"/>
            <a:ext cx="11661897" cy="51210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marL="0" marR="0" lvl="0" indent="0" algn="l" defTabSz="914400" rtl="0" eaLnBrk="1" fontAlgn="base" latinLnBrk="0" hangingPunct="1">
              <a:lnSpc>
                <a:spcPct val="70000"/>
              </a:lnSpc>
              <a:spcBef>
                <a:spcPct val="0"/>
              </a:spcBef>
              <a:spcAft>
                <a:spcPts val="0"/>
              </a:spcAft>
              <a:buClrTx/>
              <a:buSzTx/>
              <a:buFontTx/>
              <a:buNone/>
              <a:tabLst/>
              <a:defRPr/>
            </a:pPr>
            <a:r>
              <a:rPr kumimoji="0" lang="en-US" sz="3600" b="1" i="0" u="none" strike="noStrike" kern="0" cap="none" spc="0" normalizeH="0" baseline="0" noProof="0" dirty="0">
                <a:ln>
                  <a:noFill/>
                </a:ln>
                <a:solidFill>
                  <a:srgbClr val="3083A7"/>
                </a:solidFill>
                <a:effectLst/>
                <a:uLnTx/>
                <a:uFillTx/>
                <a:latin typeface="Calibri" panose="020F0502020204030204"/>
                <a:ea typeface="+mj-ea"/>
                <a:cs typeface="+mj-cs"/>
              </a:rPr>
              <a:t>How do food prices limit affordability of healthy diets? </a:t>
            </a:r>
          </a:p>
        </p:txBody>
      </p:sp>
      <p:sp>
        <p:nvSpPr>
          <p:cNvPr id="34" name="TextBox 1">
            <a:extLst>
              <a:ext uri="{FF2B5EF4-FFF2-40B4-BE49-F238E27FC236}">
                <a16:creationId xmlns:a16="http://schemas.microsoft.com/office/drawing/2014/main" id="{DDA5FC48-D6AB-8999-A4C4-5F0C4B5CB509}"/>
              </a:ext>
            </a:extLst>
          </p:cNvPr>
          <p:cNvSpPr txBox="1"/>
          <p:nvPr/>
        </p:nvSpPr>
        <p:spPr>
          <a:xfrm>
            <a:off x="3146638" y="1740479"/>
            <a:ext cx="2356410" cy="4049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546A"/>
                </a:solidFill>
                <a:effectLst/>
                <a:uLnTx/>
                <a:uFillTx/>
                <a:latin typeface="Calibri" panose="020F0502020204030204"/>
                <a:ea typeface="+mn-ea"/>
                <a:cs typeface="+mn-cs"/>
              </a:rPr>
              <a:t>Recent food price spikes: </a:t>
            </a:r>
          </a:p>
        </p:txBody>
      </p:sp>
      <p:sp>
        <p:nvSpPr>
          <p:cNvPr id="35" name="TextBox 1">
            <a:extLst>
              <a:ext uri="{FF2B5EF4-FFF2-40B4-BE49-F238E27FC236}">
                <a16:creationId xmlns:a16="http://schemas.microsoft.com/office/drawing/2014/main" id="{5D79F6A1-58E4-6652-BB93-A1AD2C543B51}"/>
              </a:ext>
            </a:extLst>
          </p:cNvPr>
          <p:cNvSpPr txBox="1"/>
          <p:nvPr/>
        </p:nvSpPr>
        <p:spPr>
          <a:xfrm>
            <a:off x="5419920" y="1752354"/>
            <a:ext cx="877954" cy="2238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546A"/>
                </a:solidFill>
                <a:effectLst/>
                <a:uLnTx/>
                <a:uFillTx/>
                <a:latin typeface="Calibri" panose="020F0502020204030204"/>
                <a:ea typeface="+mn-ea"/>
                <a:cs typeface="+mn-cs"/>
              </a:rPr>
              <a:t>2008-09</a:t>
            </a:r>
          </a:p>
        </p:txBody>
      </p:sp>
      <p:sp>
        <p:nvSpPr>
          <p:cNvPr id="36" name="TextBox 1">
            <a:extLst>
              <a:ext uri="{FF2B5EF4-FFF2-40B4-BE49-F238E27FC236}">
                <a16:creationId xmlns:a16="http://schemas.microsoft.com/office/drawing/2014/main" id="{DEC667BD-17FD-270F-3846-D61D9932710B}"/>
              </a:ext>
            </a:extLst>
          </p:cNvPr>
          <p:cNvSpPr txBox="1"/>
          <p:nvPr/>
        </p:nvSpPr>
        <p:spPr>
          <a:xfrm>
            <a:off x="9455500" y="1872222"/>
            <a:ext cx="893839" cy="6321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546A"/>
                </a:solidFill>
                <a:effectLst/>
                <a:uLnTx/>
                <a:uFillTx/>
                <a:latin typeface="Calibri" panose="020F0502020204030204"/>
                <a:ea typeface="+mn-ea"/>
                <a:cs typeface="+mn-cs"/>
              </a:rPr>
              <a:t>2020-21</a:t>
            </a:r>
          </a:p>
          <a:p>
            <a:pPr marL="0" marR="0" lvl="0" indent="0"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546A"/>
                </a:solidFill>
                <a:effectLst/>
                <a:uLnTx/>
                <a:uFillTx/>
                <a:latin typeface="Calibri" panose="020F0502020204030204"/>
                <a:ea typeface="+mn-ea"/>
                <a:cs typeface="+mn-cs"/>
              </a:rPr>
              <a:t>(COVID</a:t>
            </a:r>
            <a:br>
              <a:rPr kumimoji="0" lang="en-US" sz="1600" b="0" i="0" u="none" strike="noStrike" kern="1200" cap="none" spc="0" normalizeH="0" baseline="0" noProof="0" dirty="0">
                <a:ln>
                  <a:noFill/>
                </a:ln>
                <a:solidFill>
                  <a:srgbClr val="44546A"/>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srgbClr val="44546A"/>
                </a:solidFill>
                <a:effectLst/>
                <a:uLnTx/>
                <a:uFillTx/>
                <a:latin typeface="Calibri" panose="020F0502020204030204"/>
                <a:ea typeface="+mn-ea"/>
                <a:cs typeface="+mn-cs"/>
              </a:rPr>
              <a:t>onset)</a:t>
            </a:r>
          </a:p>
        </p:txBody>
      </p:sp>
      <p:sp>
        <p:nvSpPr>
          <p:cNvPr id="37" name="TextBox 1">
            <a:extLst>
              <a:ext uri="{FF2B5EF4-FFF2-40B4-BE49-F238E27FC236}">
                <a16:creationId xmlns:a16="http://schemas.microsoft.com/office/drawing/2014/main" id="{69EE3A56-E05C-36C6-B21E-40126F3BFB8B}"/>
              </a:ext>
            </a:extLst>
          </p:cNvPr>
          <p:cNvSpPr txBox="1"/>
          <p:nvPr/>
        </p:nvSpPr>
        <p:spPr>
          <a:xfrm>
            <a:off x="6321822" y="2663540"/>
            <a:ext cx="877955" cy="2892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546A"/>
                </a:solidFill>
                <a:effectLst/>
                <a:uLnTx/>
                <a:uFillTx/>
                <a:latin typeface="Calibri" panose="020F0502020204030204"/>
                <a:ea typeface="+mn-ea"/>
                <a:cs typeface="+mn-cs"/>
              </a:rPr>
              <a:t>2011-12</a:t>
            </a:r>
          </a:p>
        </p:txBody>
      </p:sp>
      <p:sp>
        <p:nvSpPr>
          <p:cNvPr id="38" name="TextBox 1">
            <a:extLst>
              <a:ext uri="{FF2B5EF4-FFF2-40B4-BE49-F238E27FC236}">
                <a16:creationId xmlns:a16="http://schemas.microsoft.com/office/drawing/2014/main" id="{58F57507-77C5-C0B2-6870-910696E65ABB}"/>
              </a:ext>
            </a:extLst>
          </p:cNvPr>
          <p:cNvSpPr txBox="1"/>
          <p:nvPr/>
        </p:nvSpPr>
        <p:spPr>
          <a:xfrm>
            <a:off x="10250326" y="1742522"/>
            <a:ext cx="1113663" cy="5776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546A"/>
                </a:solidFill>
                <a:effectLst/>
                <a:uLnTx/>
                <a:uFillTx/>
                <a:latin typeface="Calibri" panose="020F0502020204030204"/>
                <a:ea typeface="+mn-ea"/>
                <a:cs typeface="+mn-cs"/>
              </a:rPr>
              <a:t>2022-23</a:t>
            </a:r>
          </a:p>
          <a:p>
            <a:pPr marL="0" marR="0" lvl="0" indent="0"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546A"/>
                </a:solidFill>
                <a:effectLst/>
                <a:uLnTx/>
                <a:uFillTx/>
                <a:latin typeface="Calibri" panose="020F0502020204030204"/>
                <a:ea typeface="+mn-ea"/>
                <a:cs typeface="+mn-cs"/>
              </a:rPr>
              <a:t>(COVID recovery)</a:t>
            </a:r>
          </a:p>
        </p:txBody>
      </p:sp>
      <p:sp>
        <p:nvSpPr>
          <p:cNvPr id="39" name="TextBox 1">
            <a:extLst>
              <a:ext uri="{FF2B5EF4-FFF2-40B4-BE49-F238E27FC236}">
                <a16:creationId xmlns:a16="http://schemas.microsoft.com/office/drawing/2014/main" id="{43CB2F27-A6EF-60C6-089D-92A72B2110E8}"/>
              </a:ext>
            </a:extLst>
          </p:cNvPr>
          <p:cNvSpPr txBox="1"/>
          <p:nvPr/>
        </p:nvSpPr>
        <p:spPr>
          <a:xfrm>
            <a:off x="7403601" y="2518914"/>
            <a:ext cx="877954" cy="2892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546A"/>
                </a:solidFill>
                <a:effectLst/>
                <a:uLnTx/>
                <a:uFillTx/>
                <a:latin typeface="Calibri" panose="020F0502020204030204"/>
                <a:ea typeface="+mn-ea"/>
                <a:cs typeface="+mn-cs"/>
              </a:rPr>
              <a:t>2015-16</a:t>
            </a:r>
          </a:p>
        </p:txBody>
      </p:sp>
      <p:sp>
        <p:nvSpPr>
          <p:cNvPr id="45" name="TextBox 44">
            <a:extLst>
              <a:ext uri="{FF2B5EF4-FFF2-40B4-BE49-F238E27FC236}">
                <a16:creationId xmlns:a16="http://schemas.microsoft.com/office/drawing/2014/main" id="{3A40904F-FCAB-A2EF-85BD-5973CEFB913C}"/>
              </a:ext>
            </a:extLst>
          </p:cNvPr>
          <p:cNvSpPr txBox="1"/>
          <p:nvPr/>
        </p:nvSpPr>
        <p:spPr>
          <a:xfrm>
            <a:off x="906381" y="6190309"/>
            <a:ext cx="11197387" cy="686983"/>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lumMod val="50000"/>
                  </a:schemeClr>
                </a:solidFill>
                <a:effectLst/>
                <a:uLnTx/>
                <a:uFillTx/>
                <a:latin typeface="Calibri" panose="020F0502020204030204"/>
                <a:ea typeface="+mn-ea"/>
                <a:cs typeface="+mn-cs"/>
              </a:rPr>
              <a:t>Note: </a:t>
            </a:r>
            <a:r>
              <a:rPr lang="en-US" sz="1200" kern="0" dirty="0">
                <a:solidFill>
                  <a:schemeClr val="bg1">
                    <a:lumMod val="50000"/>
                  </a:schemeClr>
                </a:solidFill>
                <a:latin typeface="Calibri" panose="020F0502020204030204"/>
              </a:rPr>
              <a:t>Updated from Figure 7.1 in Masters &amp; Finaret, </a:t>
            </a:r>
            <a:r>
              <a:rPr lang="en-US" sz="1200" i="1" kern="0" dirty="0">
                <a:solidFill>
                  <a:schemeClr val="bg1">
                    <a:lumMod val="50000"/>
                  </a:schemeClr>
                </a:solidFill>
                <a:latin typeface="Calibri" panose="020F0502020204030204"/>
                <a:hlinkClick r:id="rId5">
                  <a:extLst>
                    <a:ext uri="{A12FA001-AC4F-418D-AE19-62706E023703}">
                      <ahyp:hlinkClr xmlns:ahyp="http://schemas.microsoft.com/office/drawing/2018/hyperlinkcolor" val="tx"/>
                    </a:ext>
                  </a:extLst>
                </a:hlinkClick>
              </a:rPr>
              <a:t>Food Economics</a:t>
            </a:r>
            <a:r>
              <a:rPr lang="en-US" sz="1200" kern="0" dirty="0">
                <a:solidFill>
                  <a:schemeClr val="bg1">
                    <a:lumMod val="50000"/>
                  </a:schemeClr>
                </a:solidFill>
                <a:latin typeface="Calibri" panose="020F0502020204030204"/>
              </a:rPr>
              <a:t> (2024). </a:t>
            </a:r>
            <a:r>
              <a:rPr kumimoji="0" lang="en-US" sz="1200" b="0" i="0" u="none" strike="noStrike" kern="0" cap="none" spc="0" normalizeH="0" baseline="0" noProof="0" dirty="0">
                <a:ln>
                  <a:noFill/>
                </a:ln>
                <a:solidFill>
                  <a:schemeClr val="bg1">
                    <a:lumMod val="50000"/>
                  </a:schemeClr>
                </a:solidFill>
                <a:effectLst/>
                <a:uLnTx/>
                <a:uFillTx/>
                <a:latin typeface="Calibri" panose="020F0502020204030204"/>
                <a:ea typeface="+mn-ea"/>
                <a:cs typeface="+mn-cs"/>
              </a:rPr>
              <a:t>U.S. data are from the Bureau of Labor Statistics (</a:t>
            </a:r>
            <a:r>
              <a:rPr kumimoji="0" lang="en-US" sz="1200" b="0" i="0" u="none" strike="noStrike" kern="0" cap="none" spc="0" normalizeH="0" baseline="0" noProof="0" dirty="0">
                <a:ln>
                  <a:noFill/>
                </a:ln>
                <a:solidFill>
                  <a:schemeClr val="bg1">
                    <a:lumMod val="50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https://fred.stlouisfed.org/graph/?g=12Myr</a:t>
            </a:r>
            <a:r>
              <a:rPr kumimoji="0" lang="en-US" sz="1200" b="0" i="0" u="none" strike="noStrike" kern="0" cap="none" spc="0" normalizeH="0" baseline="0" noProof="0" dirty="0">
                <a:ln>
                  <a:noFill/>
                </a:ln>
                <a:solidFill>
                  <a:schemeClr val="bg1">
                    <a:lumMod val="50000"/>
                  </a:schemeClr>
                </a:solidFill>
                <a:effectLst/>
                <a:uLnTx/>
                <a:uFillTx/>
                <a:latin typeface="Calibri" panose="020F0502020204030204"/>
                <a:ea typeface="+mn-ea"/>
                <a:cs typeface="+mn-cs"/>
              </a:rPr>
              <a:t>).  Global data are from the IMF, averaging up to 138 countries reporting monthly consumer price indexes (CPI) for food and for all goods and services, Jan. 2000 through Dec. 2022. Each observation is the average monthly rise over the previous 12 months, times 12 to obtain an annualized value.  Number of countries rises from 51 in Jan 2000 to 95 in 2005 and then 138 from 2015 onwards. Raw data for all countries are at </a:t>
            </a:r>
            <a:r>
              <a:rPr kumimoji="0" lang="en-US" sz="1200" b="0" i="0" u="none" strike="noStrike" kern="0" cap="none" spc="0" normalizeH="0" baseline="0" noProof="0" dirty="0">
                <a:ln>
                  <a:noFill/>
                </a:ln>
                <a:solidFill>
                  <a:schemeClr val="bg1">
                    <a:lumMod val="50000"/>
                  </a:schemeClr>
                </a:solidFill>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https://data.imf.org</a:t>
            </a:r>
            <a:r>
              <a:rPr kumimoji="0" lang="en-US" sz="1200" b="0" i="0" u="none" strike="noStrike" kern="0" cap="none" spc="0" normalizeH="0" baseline="0" noProof="0" dirty="0">
                <a:ln>
                  <a:noFill/>
                </a:ln>
                <a:solidFill>
                  <a:schemeClr val="bg1">
                    <a:lumMod val="50000"/>
                  </a:schemeClr>
                </a:solidFill>
                <a:effectLst/>
                <a:uLnTx/>
                <a:uFillTx/>
                <a:latin typeface="Calibri" panose="020F0502020204030204"/>
                <a:ea typeface="+mn-ea"/>
                <a:cs typeface="+mn-cs"/>
              </a:rPr>
              <a:t>.</a:t>
            </a:r>
          </a:p>
        </p:txBody>
      </p:sp>
      <p:sp>
        <p:nvSpPr>
          <p:cNvPr id="49" name="TextBox 48">
            <a:extLst>
              <a:ext uri="{FF2B5EF4-FFF2-40B4-BE49-F238E27FC236}">
                <a16:creationId xmlns:a16="http://schemas.microsoft.com/office/drawing/2014/main" id="{CA66755B-5CA0-0A2B-8A57-97186A873185}"/>
              </a:ext>
            </a:extLst>
          </p:cNvPr>
          <p:cNvSpPr txBox="1"/>
          <p:nvPr/>
        </p:nvSpPr>
        <p:spPr>
          <a:xfrm>
            <a:off x="1352322" y="797169"/>
            <a:ext cx="993329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prstClr val="black">
                    <a:lumMod val="65000"/>
                    <a:lumOff val="35000"/>
                  </a:prstClr>
                </a:solidFill>
                <a:latin typeface="+mn-lt"/>
                <a:ea typeface="+mn-ea"/>
                <a:cs typeface="+mn-cs"/>
              </a:defRPr>
            </a:pP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Average rise in retail food prices relative to all other goods and services</a:t>
            </a:r>
            <a:b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over previous 12 months in the U.S. and worldwide, Jan. 1998 - Mar 2025</a:t>
            </a:r>
          </a:p>
        </p:txBody>
      </p:sp>
      <p:sp>
        <p:nvSpPr>
          <p:cNvPr id="3" name="Title 4">
            <a:extLst>
              <a:ext uri="{FF2B5EF4-FFF2-40B4-BE49-F238E27FC236}">
                <a16:creationId xmlns:a16="http://schemas.microsoft.com/office/drawing/2014/main" id="{D42FE760-BB91-8F7D-60FE-253192B20076}"/>
              </a:ext>
            </a:extLst>
          </p:cNvPr>
          <p:cNvSpPr txBox="1">
            <a:spLocks/>
          </p:cNvSpPr>
          <p:nvPr/>
        </p:nvSpPr>
        <p:spPr>
          <a:xfrm>
            <a:off x="1263316" y="5118778"/>
            <a:ext cx="10840452" cy="346079"/>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2400" b="1" i="1" kern="0" dirty="0">
                <a:solidFill>
                  <a:schemeClr val="accent2">
                    <a:lumMod val="50000"/>
                  </a:schemeClr>
                </a:solidFill>
                <a:latin typeface="+mn-lt"/>
              </a:rPr>
              <a:t>…but even when prices are low, many cannot afford or do not choose healthy diets</a:t>
            </a:r>
          </a:p>
        </p:txBody>
      </p:sp>
      <p:sp>
        <p:nvSpPr>
          <p:cNvPr id="5" name="TextBox 1">
            <a:extLst>
              <a:ext uri="{FF2B5EF4-FFF2-40B4-BE49-F238E27FC236}">
                <a16:creationId xmlns:a16="http://schemas.microsoft.com/office/drawing/2014/main" id="{4C2EDDA8-0232-1CB5-0DA8-032608293E8E}"/>
              </a:ext>
            </a:extLst>
          </p:cNvPr>
          <p:cNvSpPr txBox="1"/>
          <p:nvPr/>
        </p:nvSpPr>
        <p:spPr>
          <a:xfrm>
            <a:off x="11110453" y="2663540"/>
            <a:ext cx="1081547" cy="10627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solidFill>
                <a:effectLst/>
                <a:uLnTx/>
                <a:uFillTx/>
                <a:latin typeface="Calibri" panose="020F0502020204030204"/>
                <a:ea typeface="+mn-ea"/>
                <a:cs typeface="+mn-cs"/>
              </a:rPr>
              <a:t>2025??</a:t>
            </a:r>
          </a:p>
          <a:p>
            <a:pPr marL="0" marR="0" lvl="0" indent="0"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solidFill>
                <a:effectLst/>
                <a:uLnTx/>
                <a:uFillTx/>
                <a:latin typeface="Calibri" panose="020F0502020204030204"/>
                <a:ea typeface="+mn-ea"/>
                <a:cs typeface="+mn-cs"/>
              </a:rPr>
              <a:t>(trade</a:t>
            </a:r>
            <a:r>
              <a:rPr kumimoji="0" lang="en-US" sz="1600" b="1" i="0" u="none" strike="noStrike" kern="1200" cap="none" spc="0" normalizeH="0" noProof="0" dirty="0">
                <a:ln>
                  <a:noFill/>
                </a:ln>
                <a:solidFill>
                  <a:srgbClr val="44546A"/>
                </a:solidFill>
                <a:effectLst/>
                <a:uLnTx/>
                <a:uFillTx/>
                <a:latin typeface="Calibri" panose="020F0502020204030204"/>
                <a:ea typeface="+mn-ea"/>
                <a:cs typeface="+mn-cs"/>
              </a:rPr>
              <a:t> restriction</a:t>
            </a:r>
            <a:br>
              <a:rPr kumimoji="0" lang="en-US" sz="1600" b="1" i="0" u="none" strike="noStrike" kern="1200" cap="none" spc="0" normalizeH="0" baseline="0" noProof="0" dirty="0">
                <a:ln>
                  <a:noFill/>
                </a:ln>
                <a:solidFill>
                  <a:srgbClr val="44546A"/>
                </a:solidFill>
                <a:effectLst/>
                <a:uLnTx/>
                <a:uFillTx/>
                <a:latin typeface="Calibri" panose="020F0502020204030204"/>
                <a:ea typeface="+mn-ea"/>
                <a:cs typeface="+mn-cs"/>
              </a:rPr>
            </a:br>
            <a:r>
              <a:rPr kumimoji="0" lang="en-US" sz="1600" b="1" i="0" u="none" strike="noStrike" kern="1200" cap="none" spc="0" normalizeH="0" baseline="0" noProof="0" dirty="0">
                <a:ln>
                  <a:noFill/>
                </a:ln>
                <a:solidFill>
                  <a:srgbClr val="44546A"/>
                </a:solidFill>
                <a:effectLst/>
                <a:uLnTx/>
                <a:uFillTx/>
                <a:latin typeface="Calibri" panose="020F0502020204030204"/>
                <a:ea typeface="+mn-ea"/>
                <a:cs typeface="+mn-cs"/>
              </a:rPr>
              <a:t>+labor shortage)</a:t>
            </a:r>
          </a:p>
        </p:txBody>
      </p:sp>
    </p:spTree>
    <p:extLst>
      <p:ext uri="{BB962C8B-B14F-4D97-AF65-F5344CB8AC3E}">
        <p14:creationId xmlns:p14="http://schemas.microsoft.com/office/powerpoint/2010/main" val="252575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different colored lines&#10;&#10;Description automatically generated">
            <a:extLst>
              <a:ext uri="{FF2B5EF4-FFF2-40B4-BE49-F238E27FC236}">
                <a16:creationId xmlns:a16="http://schemas.microsoft.com/office/drawing/2014/main" id="{EC168077-AFAD-FADC-67AE-FA2BCD1B6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234" y="941265"/>
            <a:ext cx="7495032" cy="5621274"/>
          </a:xfrm>
          <a:prstGeom prst="rect">
            <a:avLst/>
          </a:prstGeom>
        </p:spPr>
      </p:pic>
      <p:sp>
        <p:nvSpPr>
          <p:cNvPr id="2" name="Title 4">
            <a:extLst>
              <a:ext uri="{FF2B5EF4-FFF2-40B4-BE49-F238E27FC236}">
                <a16:creationId xmlns:a16="http://schemas.microsoft.com/office/drawing/2014/main" id="{0899135F-6891-F477-64A7-AA1F55541D36}"/>
              </a:ext>
            </a:extLst>
          </p:cNvPr>
          <p:cNvSpPr txBox="1">
            <a:spLocks/>
          </p:cNvSpPr>
          <p:nvPr/>
        </p:nvSpPr>
        <p:spPr>
          <a:xfrm>
            <a:off x="0" y="118099"/>
            <a:ext cx="12249951" cy="76859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Globally, actual food use is far from Healthy Diet Basket targets in ways that differ by region and over time</a:t>
            </a:r>
          </a:p>
        </p:txBody>
      </p:sp>
      <p:sp>
        <p:nvSpPr>
          <p:cNvPr id="3" name="Rectangle 2">
            <a:extLst>
              <a:ext uri="{FF2B5EF4-FFF2-40B4-BE49-F238E27FC236}">
                <a16:creationId xmlns:a16="http://schemas.microsoft.com/office/drawing/2014/main" id="{BCF7C132-7ABF-8AC3-C10A-2673FA6C0196}"/>
              </a:ext>
            </a:extLst>
          </p:cNvPr>
          <p:cNvSpPr/>
          <p:nvPr/>
        </p:nvSpPr>
        <p:spPr>
          <a:xfrm>
            <a:off x="7758716" y="1279872"/>
            <a:ext cx="4362450" cy="493918"/>
          </a:xfrm>
          <a:prstGeom prst="rect">
            <a:avLst/>
          </a:prstGeom>
          <a:solidFill>
            <a:schemeClr val="bg1"/>
          </a:solidFill>
        </p:spPr>
        <p:txBody>
          <a:bodyPr wrap="square">
            <a:spAutoFit/>
          </a:bodyPr>
          <a:lstStyle/>
          <a:p>
            <a:pPr>
              <a:lnSpc>
                <a:spcPct val="80000"/>
              </a:lnSpc>
            </a:pPr>
            <a:r>
              <a:rPr lang="en-US" sz="1600" i="1" dirty="0">
                <a:solidFill>
                  <a:srgbClr val="008B8E"/>
                </a:solidFill>
                <a:cs typeface="Calibri Light" panose="020F0302020204030204" pitchFamily="34" charset="0"/>
              </a:rPr>
              <a:t>North America has highest use of animal foods, oils &amp; fats, and sugar</a:t>
            </a:r>
            <a:endParaRPr lang="en-US" sz="1600" i="1" dirty="0">
              <a:solidFill>
                <a:srgbClr val="008B8E"/>
              </a:solidFill>
            </a:endParaRPr>
          </a:p>
        </p:txBody>
      </p:sp>
      <p:sp>
        <p:nvSpPr>
          <p:cNvPr id="4" name="Oval 3">
            <a:extLst>
              <a:ext uri="{FF2B5EF4-FFF2-40B4-BE49-F238E27FC236}">
                <a16:creationId xmlns:a16="http://schemas.microsoft.com/office/drawing/2014/main" id="{B735D3EE-8279-1E57-0E1F-C22EDD4CEF04}"/>
              </a:ext>
            </a:extLst>
          </p:cNvPr>
          <p:cNvSpPr/>
          <p:nvPr/>
        </p:nvSpPr>
        <p:spPr>
          <a:xfrm>
            <a:off x="7829550" y="2853614"/>
            <a:ext cx="1390650" cy="190500"/>
          </a:xfrm>
          <a:prstGeom prst="ellips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B11A82-D9B1-10B5-4CAA-02DF9F764AA7}"/>
              </a:ext>
            </a:extLst>
          </p:cNvPr>
          <p:cNvSpPr/>
          <p:nvPr/>
        </p:nvSpPr>
        <p:spPr>
          <a:xfrm>
            <a:off x="7829550" y="3106380"/>
            <a:ext cx="4362450" cy="493918"/>
          </a:xfrm>
          <a:prstGeom prst="rect">
            <a:avLst/>
          </a:prstGeom>
          <a:noFill/>
        </p:spPr>
        <p:txBody>
          <a:bodyPr wrap="square">
            <a:spAutoFit/>
          </a:bodyPr>
          <a:lstStyle/>
          <a:p>
            <a:pPr>
              <a:lnSpc>
                <a:spcPct val="80000"/>
              </a:lnSpc>
            </a:pPr>
            <a:r>
              <a:rPr lang="en-US" sz="1600" i="1" dirty="0">
                <a:solidFill>
                  <a:schemeClr val="accent6">
                    <a:lumMod val="75000"/>
                  </a:schemeClr>
                </a:solidFill>
                <a:cs typeface="Calibri Light" panose="020F0302020204030204" pitchFamily="34" charset="0"/>
              </a:rPr>
              <a:t>Africa has low use of all food groups </a:t>
            </a:r>
          </a:p>
          <a:p>
            <a:pPr>
              <a:lnSpc>
                <a:spcPct val="80000"/>
              </a:lnSpc>
            </a:pPr>
            <a:r>
              <a:rPr lang="en-US" sz="1600" i="1" dirty="0">
                <a:solidFill>
                  <a:schemeClr val="accent6">
                    <a:lumMod val="75000"/>
                  </a:schemeClr>
                </a:solidFill>
                <a:cs typeface="Calibri Light" panose="020F0302020204030204" pitchFamily="34" charset="0"/>
              </a:rPr>
              <a:t>that are relatively costly per calorie</a:t>
            </a:r>
            <a:endParaRPr lang="en-US" sz="1600" i="1" dirty="0">
              <a:solidFill>
                <a:schemeClr val="accent6">
                  <a:lumMod val="75000"/>
                </a:schemeClr>
              </a:solidFill>
            </a:endParaRPr>
          </a:p>
        </p:txBody>
      </p:sp>
      <p:sp>
        <p:nvSpPr>
          <p:cNvPr id="7" name="Oval 6">
            <a:extLst>
              <a:ext uri="{FF2B5EF4-FFF2-40B4-BE49-F238E27FC236}">
                <a16:creationId xmlns:a16="http://schemas.microsoft.com/office/drawing/2014/main" id="{1EA5011C-3443-239C-ABA6-1F896661D6C5}"/>
              </a:ext>
            </a:extLst>
          </p:cNvPr>
          <p:cNvSpPr/>
          <p:nvPr/>
        </p:nvSpPr>
        <p:spPr>
          <a:xfrm>
            <a:off x="7829550" y="1801076"/>
            <a:ext cx="1390650" cy="190500"/>
          </a:xfrm>
          <a:prstGeom prst="ellipse">
            <a:avLst/>
          </a:prstGeom>
          <a:noFill/>
          <a:ln>
            <a:solidFill>
              <a:srgbClr val="008B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3">
            <a:extLst>
              <a:ext uri="{FF2B5EF4-FFF2-40B4-BE49-F238E27FC236}">
                <a16:creationId xmlns:a16="http://schemas.microsoft.com/office/drawing/2014/main" id="{711B0332-85F3-017A-320B-AC2E09E3342C}"/>
              </a:ext>
            </a:extLst>
          </p:cNvPr>
          <p:cNvSpPr txBox="1"/>
          <p:nvPr/>
        </p:nvSpPr>
        <p:spPr>
          <a:xfrm>
            <a:off x="489530" y="6414104"/>
            <a:ext cx="11457771" cy="48807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Source: Leah Costlow, doctoral dissertation in progress, Friedman School of Nutrition, Tufts University.  </a:t>
            </a:r>
            <a:br>
              <a:rPr lang="en-US" sz="1200" dirty="0">
                <a:solidFill>
                  <a:schemeClr val="bg2">
                    <a:lumMod val="50000"/>
                  </a:schemeClr>
                </a:solidFill>
              </a:rPr>
            </a:br>
            <a:r>
              <a:rPr lang="en-US" sz="1100" dirty="0">
                <a:solidFill>
                  <a:schemeClr val="bg2">
                    <a:lumMod val="50000"/>
                  </a:schemeClr>
                </a:solidFill>
              </a:rPr>
              <a:t>Data shown are from </a:t>
            </a:r>
            <a:r>
              <a:rPr lang="en-US" sz="1100" dirty="0">
                <a:solidFill>
                  <a:schemeClr val="bg1">
                    <a:lumMod val="50000"/>
                  </a:schemeClr>
                </a:solidFill>
              </a:rPr>
              <a:t>FAO Food Balance Sheet data, for total daily kilocalories available per capita in each region aggregated by HDB food group.</a:t>
            </a:r>
            <a:br>
              <a:rPr lang="en-US" sz="1100" dirty="0">
                <a:solidFill>
                  <a:schemeClr val="bg1">
                    <a:lumMod val="50000"/>
                  </a:schemeClr>
                </a:solidFill>
              </a:rPr>
            </a:br>
            <a:r>
              <a:rPr lang="en-US" sz="1100" dirty="0">
                <a:solidFill>
                  <a:schemeClr val="bg2">
                    <a:lumMod val="50000"/>
                  </a:schemeClr>
                </a:solidFill>
              </a:rPr>
              <a:t>Reproduced in Masters &amp; Finaret (2024), </a:t>
            </a:r>
            <a:r>
              <a:rPr lang="en-US" sz="1100" i="1" dirty="0">
                <a:solidFill>
                  <a:schemeClr val="bg2">
                    <a:lumMod val="50000"/>
                  </a:schemeClr>
                </a:solidFill>
              </a:rPr>
              <a:t>Food Economics:  Agriculture, Nutrition and Health. </a:t>
            </a:r>
            <a:r>
              <a:rPr lang="en-US" sz="1100" dirty="0">
                <a:solidFill>
                  <a:schemeClr val="bg2">
                    <a:lumMod val="50000"/>
                  </a:schemeClr>
                </a:solidFill>
              </a:rPr>
              <a:t>Palgrave MacMillan, open access at </a:t>
            </a:r>
            <a:r>
              <a:rPr lang="en-US" sz="1100" dirty="0">
                <a:solidFill>
                  <a:schemeClr val="bg2">
                    <a:lumMod val="50000"/>
                  </a:schemeClr>
                </a:solidFill>
                <a:hlinkClick r:id="rId4">
                  <a:extLst>
                    <a:ext uri="{A12FA001-AC4F-418D-AE19-62706E023703}">
                      <ahyp:hlinkClr xmlns:ahyp="http://schemas.microsoft.com/office/drawing/2018/hyperlinkcolor" val="tx"/>
                    </a:ext>
                  </a:extLst>
                </a:hlinkClick>
              </a:rPr>
              <a:t>https://link.springer.com/book/9783031538391</a:t>
            </a:r>
            <a:r>
              <a:rPr lang="en-US" sz="1100" dirty="0">
                <a:solidFill>
                  <a:schemeClr val="bg2">
                    <a:lumMod val="50000"/>
                  </a:schemeClr>
                </a:solidFill>
              </a:rPr>
              <a:t>.</a:t>
            </a:r>
            <a:endParaRPr lang="en-US" dirty="0">
              <a:solidFill>
                <a:schemeClr val="bg1">
                  <a:lumMod val="50000"/>
                </a:schemeClr>
              </a:solidFill>
            </a:endParaRPr>
          </a:p>
        </p:txBody>
      </p:sp>
    </p:spTree>
    <p:custDataLst>
      <p:tags r:id="rId1"/>
    </p:custDataLst>
    <p:extLst>
      <p:ext uri="{BB962C8B-B14F-4D97-AF65-F5344CB8AC3E}">
        <p14:creationId xmlns:p14="http://schemas.microsoft.com/office/powerpoint/2010/main" val="389183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B52AB443-4085-A803-DD06-BEE00F9432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9822" y="994311"/>
            <a:ext cx="8715375" cy="5467350"/>
          </a:xfrm>
          <a:prstGeom prst="rect">
            <a:avLst/>
          </a:prstGeom>
        </p:spPr>
      </p:pic>
      <p:sp>
        <p:nvSpPr>
          <p:cNvPr id="3" name="Title 4">
            <a:extLst>
              <a:ext uri="{FF2B5EF4-FFF2-40B4-BE49-F238E27FC236}">
                <a16:creationId xmlns:a16="http://schemas.microsoft.com/office/drawing/2014/main" id="{29EC2AF3-4526-CC36-9EB1-E909E9FE1C0F}"/>
              </a:ext>
            </a:extLst>
          </p:cNvPr>
          <p:cNvSpPr txBox="1">
            <a:spLocks/>
          </p:cNvSpPr>
          <p:nvPr/>
        </p:nvSpPr>
        <p:spPr>
          <a:xfrm>
            <a:off x="265051" y="285065"/>
            <a:ext cx="11661897" cy="51210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When we buy food, what are we paying for?</a:t>
            </a:r>
          </a:p>
        </p:txBody>
      </p:sp>
      <p:sp>
        <p:nvSpPr>
          <p:cNvPr id="13" name="TextBox 3">
            <a:extLst>
              <a:ext uri="{FF2B5EF4-FFF2-40B4-BE49-F238E27FC236}">
                <a16:creationId xmlns:a16="http://schemas.microsoft.com/office/drawing/2014/main" id="{9FA85D35-687F-23C6-436D-C656AA58D103}"/>
              </a:ext>
            </a:extLst>
          </p:cNvPr>
          <p:cNvSpPr txBox="1"/>
          <p:nvPr/>
        </p:nvSpPr>
        <p:spPr>
          <a:xfrm>
            <a:off x="113880" y="1902216"/>
            <a:ext cx="1403285" cy="209616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800" dirty="0">
                <a:solidFill>
                  <a:schemeClr val="bg2">
                    <a:lumMod val="50000"/>
                  </a:schemeClr>
                </a:solidFill>
              </a:rPr>
              <a:t>Cumulative percent of consumer price</a:t>
            </a:r>
          </a:p>
        </p:txBody>
      </p:sp>
      <p:grpSp>
        <p:nvGrpSpPr>
          <p:cNvPr id="22" name="Group 21">
            <a:extLst>
              <a:ext uri="{FF2B5EF4-FFF2-40B4-BE49-F238E27FC236}">
                <a16:creationId xmlns:a16="http://schemas.microsoft.com/office/drawing/2014/main" id="{D644F9A4-41C3-A29A-F30D-0AC010278D07}"/>
              </a:ext>
            </a:extLst>
          </p:cNvPr>
          <p:cNvGrpSpPr/>
          <p:nvPr/>
        </p:nvGrpSpPr>
        <p:grpSpPr>
          <a:xfrm>
            <a:off x="5285494" y="1812137"/>
            <a:ext cx="869166" cy="3471104"/>
            <a:chOff x="5285494" y="1812137"/>
            <a:chExt cx="869166" cy="3471104"/>
          </a:xfrm>
        </p:grpSpPr>
        <p:sp>
          <p:nvSpPr>
            <p:cNvPr id="12" name="Rectangle 11">
              <a:extLst>
                <a:ext uri="{FF2B5EF4-FFF2-40B4-BE49-F238E27FC236}">
                  <a16:creationId xmlns:a16="http://schemas.microsoft.com/office/drawing/2014/main" id="{DB753D4D-3C3A-CB70-55AC-674C52729899}"/>
                </a:ext>
              </a:extLst>
            </p:cNvPr>
            <p:cNvSpPr/>
            <p:nvPr/>
          </p:nvSpPr>
          <p:spPr>
            <a:xfrm>
              <a:off x="5389523" y="1812137"/>
              <a:ext cx="736045" cy="369332"/>
            </a:xfrm>
            <a:prstGeom prst="rect">
              <a:avLst/>
            </a:prstGeom>
          </p:spPr>
          <p:txBody>
            <a:bodyPr wrap="square">
              <a:spAutoFit/>
            </a:bodyPr>
            <a:lstStyle/>
            <a:p>
              <a:r>
                <a:rPr lang="en-US" b="1" dirty="0">
                  <a:solidFill>
                    <a:schemeClr val="accent2">
                      <a:lumMod val="50000"/>
                    </a:schemeClr>
                  </a:solidFill>
                  <a:cs typeface="Calibri Light" panose="020F0302020204030204" pitchFamily="34" charset="0"/>
                </a:rPr>
                <a:t>2.6%</a:t>
              </a:r>
              <a:endParaRPr lang="en-US" dirty="0">
                <a:solidFill>
                  <a:schemeClr val="accent2">
                    <a:lumMod val="50000"/>
                  </a:schemeClr>
                </a:solidFill>
              </a:endParaRPr>
            </a:p>
          </p:txBody>
        </p:sp>
        <p:sp>
          <p:nvSpPr>
            <p:cNvPr id="16" name="Rectangle 15">
              <a:extLst>
                <a:ext uri="{FF2B5EF4-FFF2-40B4-BE49-F238E27FC236}">
                  <a16:creationId xmlns:a16="http://schemas.microsoft.com/office/drawing/2014/main" id="{50D213F2-0D1A-BE4D-EA5F-18535E397D6C}"/>
                </a:ext>
              </a:extLst>
            </p:cNvPr>
            <p:cNvSpPr/>
            <p:nvPr/>
          </p:nvSpPr>
          <p:spPr>
            <a:xfrm>
              <a:off x="5301769" y="2215933"/>
              <a:ext cx="794231" cy="369332"/>
            </a:xfrm>
            <a:prstGeom prst="rect">
              <a:avLst/>
            </a:prstGeom>
          </p:spPr>
          <p:txBody>
            <a:bodyPr wrap="square">
              <a:spAutoFit/>
            </a:bodyPr>
            <a:lstStyle/>
            <a:p>
              <a:r>
                <a:rPr lang="en-US" b="1" dirty="0">
                  <a:solidFill>
                    <a:schemeClr val="bg2">
                      <a:lumMod val="50000"/>
                    </a:schemeClr>
                  </a:solidFill>
                  <a:cs typeface="Calibri Light" panose="020F0302020204030204" pitchFamily="34" charset="0"/>
                </a:rPr>
                <a:t>22.2%</a:t>
              </a:r>
              <a:endParaRPr lang="en-US" dirty="0">
                <a:solidFill>
                  <a:schemeClr val="bg2">
                    <a:lumMod val="50000"/>
                  </a:schemeClr>
                </a:solidFill>
              </a:endParaRPr>
            </a:p>
          </p:txBody>
        </p:sp>
        <p:sp>
          <p:nvSpPr>
            <p:cNvPr id="17" name="Rectangle 16">
              <a:extLst>
                <a:ext uri="{FF2B5EF4-FFF2-40B4-BE49-F238E27FC236}">
                  <a16:creationId xmlns:a16="http://schemas.microsoft.com/office/drawing/2014/main" id="{E877627A-FE5F-34F8-76C1-AEF772315F53}"/>
                </a:ext>
              </a:extLst>
            </p:cNvPr>
            <p:cNvSpPr/>
            <p:nvPr/>
          </p:nvSpPr>
          <p:spPr>
            <a:xfrm>
              <a:off x="5301769" y="2968827"/>
              <a:ext cx="794231" cy="369332"/>
            </a:xfrm>
            <a:prstGeom prst="rect">
              <a:avLst/>
            </a:prstGeom>
          </p:spPr>
          <p:txBody>
            <a:bodyPr wrap="square">
              <a:spAutoFit/>
            </a:bodyPr>
            <a:lstStyle/>
            <a:p>
              <a:r>
                <a:rPr lang="en-US" b="1" dirty="0">
                  <a:solidFill>
                    <a:schemeClr val="bg2">
                      <a:lumMod val="25000"/>
                    </a:schemeClr>
                  </a:solidFill>
                  <a:cs typeface="Calibri Light" panose="020F0302020204030204" pitchFamily="34" charset="0"/>
                </a:rPr>
                <a:t>23.1%</a:t>
              </a:r>
              <a:endParaRPr lang="en-US" dirty="0">
                <a:solidFill>
                  <a:schemeClr val="bg2">
                    <a:lumMod val="25000"/>
                  </a:schemeClr>
                </a:solidFill>
              </a:endParaRPr>
            </a:p>
          </p:txBody>
        </p:sp>
        <p:sp>
          <p:nvSpPr>
            <p:cNvPr id="18" name="Rectangle 17">
              <a:extLst>
                <a:ext uri="{FF2B5EF4-FFF2-40B4-BE49-F238E27FC236}">
                  <a16:creationId xmlns:a16="http://schemas.microsoft.com/office/drawing/2014/main" id="{EC8DE1B2-16C1-E500-41CB-8C858581AF79}"/>
                </a:ext>
              </a:extLst>
            </p:cNvPr>
            <p:cNvSpPr/>
            <p:nvPr/>
          </p:nvSpPr>
          <p:spPr>
            <a:xfrm>
              <a:off x="5360429" y="3478159"/>
              <a:ext cx="794231" cy="369332"/>
            </a:xfrm>
            <a:prstGeom prst="rect">
              <a:avLst/>
            </a:prstGeom>
          </p:spPr>
          <p:txBody>
            <a:bodyPr wrap="square">
              <a:spAutoFit/>
            </a:bodyPr>
            <a:lstStyle/>
            <a:p>
              <a:r>
                <a:rPr lang="en-US" b="1" dirty="0">
                  <a:solidFill>
                    <a:srgbClr val="D1B2E8"/>
                  </a:solidFill>
                  <a:cs typeface="Calibri Light" panose="020F0302020204030204" pitchFamily="34" charset="0"/>
                </a:rPr>
                <a:t>5.3%</a:t>
              </a:r>
              <a:endParaRPr lang="en-US" dirty="0">
                <a:solidFill>
                  <a:srgbClr val="D1B2E8"/>
                </a:solidFill>
              </a:endParaRPr>
            </a:p>
          </p:txBody>
        </p:sp>
        <p:sp>
          <p:nvSpPr>
            <p:cNvPr id="19" name="Rectangle 18">
              <a:extLst>
                <a:ext uri="{FF2B5EF4-FFF2-40B4-BE49-F238E27FC236}">
                  <a16:creationId xmlns:a16="http://schemas.microsoft.com/office/drawing/2014/main" id="{C8E6AFCF-6935-64C0-0815-C0D7D0805826}"/>
                </a:ext>
              </a:extLst>
            </p:cNvPr>
            <p:cNvSpPr/>
            <p:nvPr/>
          </p:nvSpPr>
          <p:spPr>
            <a:xfrm>
              <a:off x="5285494" y="3974109"/>
              <a:ext cx="794231" cy="369332"/>
            </a:xfrm>
            <a:prstGeom prst="rect">
              <a:avLst/>
            </a:prstGeom>
          </p:spPr>
          <p:txBody>
            <a:bodyPr wrap="square">
              <a:spAutoFit/>
            </a:bodyPr>
            <a:lstStyle/>
            <a:p>
              <a:r>
                <a:rPr lang="en-US" b="1" dirty="0">
                  <a:solidFill>
                    <a:schemeClr val="accent5">
                      <a:lumMod val="50000"/>
                    </a:schemeClr>
                  </a:solidFill>
                  <a:cs typeface="Calibri Light" panose="020F0302020204030204" pitchFamily="34" charset="0"/>
                </a:rPr>
                <a:t>30.8%</a:t>
              </a:r>
              <a:endParaRPr lang="en-US" dirty="0">
                <a:solidFill>
                  <a:schemeClr val="accent5">
                    <a:lumMod val="50000"/>
                  </a:schemeClr>
                </a:solidFill>
              </a:endParaRPr>
            </a:p>
          </p:txBody>
        </p:sp>
        <p:sp>
          <p:nvSpPr>
            <p:cNvPr id="20" name="Rectangle 19">
              <a:extLst>
                <a:ext uri="{FF2B5EF4-FFF2-40B4-BE49-F238E27FC236}">
                  <a16:creationId xmlns:a16="http://schemas.microsoft.com/office/drawing/2014/main" id="{F0208DF1-51CB-E1CD-4178-740B4CD215CF}"/>
                </a:ext>
              </a:extLst>
            </p:cNvPr>
            <p:cNvSpPr/>
            <p:nvPr/>
          </p:nvSpPr>
          <p:spPr>
            <a:xfrm>
              <a:off x="5331337" y="4629161"/>
              <a:ext cx="794231" cy="369332"/>
            </a:xfrm>
            <a:prstGeom prst="rect">
              <a:avLst/>
            </a:prstGeom>
          </p:spPr>
          <p:txBody>
            <a:bodyPr wrap="square">
              <a:spAutoFit/>
            </a:bodyPr>
            <a:lstStyle/>
            <a:p>
              <a:r>
                <a:rPr lang="en-US" b="1" dirty="0">
                  <a:solidFill>
                    <a:srgbClr val="FFA3A3"/>
                  </a:solidFill>
                  <a:cs typeface="Calibri Light" panose="020F0302020204030204" pitchFamily="34" charset="0"/>
                </a:rPr>
                <a:t>6.1%</a:t>
              </a:r>
              <a:endParaRPr lang="en-US" dirty="0">
                <a:solidFill>
                  <a:srgbClr val="FFA3A3"/>
                </a:solidFill>
              </a:endParaRPr>
            </a:p>
          </p:txBody>
        </p:sp>
        <p:sp>
          <p:nvSpPr>
            <p:cNvPr id="21" name="Rectangle 20">
              <a:extLst>
                <a:ext uri="{FF2B5EF4-FFF2-40B4-BE49-F238E27FC236}">
                  <a16:creationId xmlns:a16="http://schemas.microsoft.com/office/drawing/2014/main" id="{BDF10D17-F2D9-93E1-FB31-49E64CDAA8BD}"/>
                </a:ext>
              </a:extLst>
            </p:cNvPr>
            <p:cNvSpPr/>
            <p:nvPr/>
          </p:nvSpPr>
          <p:spPr>
            <a:xfrm>
              <a:off x="5339358" y="4913909"/>
              <a:ext cx="794231" cy="369332"/>
            </a:xfrm>
            <a:prstGeom prst="rect">
              <a:avLst/>
            </a:prstGeom>
          </p:spPr>
          <p:txBody>
            <a:bodyPr wrap="square">
              <a:spAutoFit/>
            </a:bodyPr>
            <a:lstStyle/>
            <a:p>
              <a:r>
                <a:rPr lang="en-US" b="1" dirty="0">
                  <a:solidFill>
                    <a:schemeClr val="accent6">
                      <a:lumMod val="50000"/>
                    </a:schemeClr>
                  </a:solidFill>
                  <a:cs typeface="Calibri Light" panose="020F0302020204030204" pitchFamily="34" charset="0"/>
                </a:rPr>
                <a:t>9.8%</a:t>
              </a:r>
              <a:endParaRPr lang="en-US" dirty="0">
                <a:solidFill>
                  <a:schemeClr val="accent6">
                    <a:lumMod val="50000"/>
                  </a:schemeClr>
                </a:solidFill>
              </a:endParaRPr>
            </a:p>
          </p:txBody>
        </p:sp>
      </p:grpSp>
      <p:pic>
        <p:nvPicPr>
          <p:cNvPr id="32" name="Graphic 31">
            <a:extLst>
              <a:ext uri="{FF2B5EF4-FFF2-40B4-BE49-F238E27FC236}">
                <a16:creationId xmlns:a16="http://schemas.microsoft.com/office/drawing/2014/main" id="{82166C41-C9E1-8A01-9F29-DC1019D6FC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33623" y="1126940"/>
            <a:ext cx="8153400" cy="5095875"/>
          </a:xfrm>
          <a:prstGeom prst="rect">
            <a:avLst/>
          </a:prstGeom>
        </p:spPr>
      </p:pic>
      <p:grpSp>
        <p:nvGrpSpPr>
          <p:cNvPr id="23" name="Group 22">
            <a:extLst>
              <a:ext uri="{FF2B5EF4-FFF2-40B4-BE49-F238E27FC236}">
                <a16:creationId xmlns:a16="http://schemas.microsoft.com/office/drawing/2014/main" id="{917DFDB1-93FA-B53A-6C56-54C215395B1B}"/>
              </a:ext>
            </a:extLst>
          </p:cNvPr>
          <p:cNvGrpSpPr/>
          <p:nvPr/>
        </p:nvGrpSpPr>
        <p:grpSpPr>
          <a:xfrm>
            <a:off x="10562079" y="1812137"/>
            <a:ext cx="1187178" cy="3610618"/>
            <a:chOff x="4381858" y="1768021"/>
            <a:chExt cx="1187178" cy="3610618"/>
          </a:xfrm>
        </p:grpSpPr>
        <p:sp>
          <p:nvSpPr>
            <p:cNvPr id="24" name="Rectangle 23">
              <a:extLst>
                <a:ext uri="{FF2B5EF4-FFF2-40B4-BE49-F238E27FC236}">
                  <a16:creationId xmlns:a16="http://schemas.microsoft.com/office/drawing/2014/main" id="{6013217B-3786-26DE-1482-6CC965EEF69D}"/>
                </a:ext>
              </a:extLst>
            </p:cNvPr>
            <p:cNvSpPr/>
            <p:nvPr/>
          </p:nvSpPr>
          <p:spPr>
            <a:xfrm>
              <a:off x="4700410" y="1768021"/>
              <a:ext cx="736045" cy="369332"/>
            </a:xfrm>
            <a:prstGeom prst="rect">
              <a:avLst/>
            </a:prstGeom>
          </p:spPr>
          <p:txBody>
            <a:bodyPr wrap="square">
              <a:spAutoFit/>
            </a:bodyPr>
            <a:lstStyle/>
            <a:p>
              <a:r>
                <a:rPr lang="en-US" b="1" dirty="0">
                  <a:solidFill>
                    <a:schemeClr val="accent2">
                      <a:lumMod val="50000"/>
                    </a:schemeClr>
                  </a:solidFill>
                  <a:cs typeface="Calibri Light" panose="020F0302020204030204" pitchFamily="34" charset="0"/>
                </a:rPr>
                <a:t>3.4%</a:t>
              </a:r>
              <a:endParaRPr lang="en-US" dirty="0">
                <a:solidFill>
                  <a:schemeClr val="accent2">
                    <a:lumMod val="50000"/>
                  </a:schemeClr>
                </a:solidFill>
              </a:endParaRPr>
            </a:p>
          </p:txBody>
        </p:sp>
        <p:sp>
          <p:nvSpPr>
            <p:cNvPr id="25" name="Rectangle 24">
              <a:extLst>
                <a:ext uri="{FF2B5EF4-FFF2-40B4-BE49-F238E27FC236}">
                  <a16:creationId xmlns:a16="http://schemas.microsoft.com/office/drawing/2014/main" id="{F206A12D-9829-BBEE-BF9E-2EA29F6140DA}"/>
                </a:ext>
              </a:extLst>
            </p:cNvPr>
            <p:cNvSpPr/>
            <p:nvPr/>
          </p:nvSpPr>
          <p:spPr>
            <a:xfrm>
              <a:off x="4659851" y="2536851"/>
              <a:ext cx="794231" cy="369332"/>
            </a:xfrm>
            <a:prstGeom prst="rect">
              <a:avLst/>
            </a:prstGeom>
          </p:spPr>
          <p:txBody>
            <a:bodyPr wrap="square">
              <a:spAutoFit/>
            </a:bodyPr>
            <a:lstStyle/>
            <a:p>
              <a:r>
                <a:rPr lang="en-US" b="1" dirty="0">
                  <a:solidFill>
                    <a:schemeClr val="bg2">
                      <a:lumMod val="50000"/>
                    </a:schemeClr>
                  </a:solidFill>
                  <a:cs typeface="Calibri Light" panose="020F0302020204030204" pitchFamily="34" charset="0"/>
                </a:rPr>
                <a:t>76.2%</a:t>
              </a:r>
              <a:endParaRPr lang="en-US" dirty="0">
                <a:solidFill>
                  <a:schemeClr val="bg2">
                    <a:lumMod val="50000"/>
                  </a:schemeClr>
                </a:solidFill>
              </a:endParaRPr>
            </a:p>
          </p:txBody>
        </p:sp>
        <p:sp>
          <p:nvSpPr>
            <p:cNvPr id="26" name="Rectangle 25">
              <a:extLst>
                <a:ext uri="{FF2B5EF4-FFF2-40B4-BE49-F238E27FC236}">
                  <a16:creationId xmlns:a16="http://schemas.microsoft.com/office/drawing/2014/main" id="{A9A91C08-0A80-8BAB-9226-77130A09EBB2}"/>
                </a:ext>
              </a:extLst>
            </p:cNvPr>
            <p:cNvSpPr/>
            <p:nvPr/>
          </p:nvSpPr>
          <p:spPr>
            <a:xfrm>
              <a:off x="4595291" y="4413648"/>
              <a:ext cx="794231" cy="369332"/>
            </a:xfrm>
            <a:prstGeom prst="rect">
              <a:avLst/>
            </a:prstGeom>
          </p:spPr>
          <p:txBody>
            <a:bodyPr wrap="square">
              <a:spAutoFit/>
            </a:bodyPr>
            <a:lstStyle/>
            <a:p>
              <a:r>
                <a:rPr lang="en-US" b="1" dirty="0">
                  <a:solidFill>
                    <a:schemeClr val="bg2">
                      <a:lumMod val="25000"/>
                    </a:schemeClr>
                  </a:solidFill>
                  <a:cs typeface="Calibri Light" panose="020F0302020204030204" pitchFamily="34" charset="0"/>
                </a:rPr>
                <a:t>5.0%</a:t>
              </a:r>
              <a:endParaRPr lang="en-US" dirty="0">
                <a:solidFill>
                  <a:schemeClr val="bg2">
                    <a:lumMod val="25000"/>
                  </a:schemeClr>
                </a:solidFill>
              </a:endParaRPr>
            </a:p>
          </p:txBody>
        </p:sp>
        <p:sp>
          <p:nvSpPr>
            <p:cNvPr id="27" name="Rectangle 26">
              <a:extLst>
                <a:ext uri="{FF2B5EF4-FFF2-40B4-BE49-F238E27FC236}">
                  <a16:creationId xmlns:a16="http://schemas.microsoft.com/office/drawing/2014/main" id="{06E4CFE5-2FA2-D16C-1B91-6AB76903B15D}"/>
                </a:ext>
              </a:extLst>
            </p:cNvPr>
            <p:cNvSpPr/>
            <p:nvPr/>
          </p:nvSpPr>
          <p:spPr>
            <a:xfrm>
              <a:off x="4595292" y="4585045"/>
              <a:ext cx="794231" cy="369332"/>
            </a:xfrm>
            <a:prstGeom prst="rect">
              <a:avLst/>
            </a:prstGeom>
          </p:spPr>
          <p:txBody>
            <a:bodyPr wrap="square">
              <a:spAutoFit/>
            </a:bodyPr>
            <a:lstStyle/>
            <a:p>
              <a:r>
                <a:rPr lang="en-US" b="1" dirty="0">
                  <a:solidFill>
                    <a:srgbClr val="D1B2E8"/>
                  </a:solidFill>
                  <a:cs typeface="Calibri Light" panose="020F0302020204030204" pitchFamily="34" charset="0"/>
                </a:rPr>
                <a:t>5.5%</a:t>
              </a:r>
              <a:endParaRPr lang="en-US" dirty="0">
                <a:solidFill>
                  <a:srgbClr val="D1B2E8"/>
                </a:solidFill>
              </a:endParaRPr>
            </a:p>
          </p:txBody>
        </p:sp>
        <p:sp>
          <p:nvSpPr>
            <p:cNvPr id="28" name="Rectangle 27">
              <a:extLst>
                <a:ext uri="{FF2B5EF4-FFF2-40B4-BE49-F238E27FC236}">
                  <a16:creationId xmlns:a16="http://schemas.microsoft.com/office/drawing/2014/main" id="{4BCF4549-1E6C-B346-B982-10DED70BDDC9}"/>
                </a:ext>
              </a:extLst>
            </p:cNvPr>
            <p:cNvSpPr/>
            <p:nvPr/>
          </p:nvSpPr>
          <p:spPr>
            <a:xfrm>
              <a:off x="4659852" y="4756161"/>
              <a:ext cx="794231" cy="369332"/>
            </a:xfrm>
            <a:prstGeom prst="rect">
              <a:avLst/>
            </a:prstGeom>
          </p:spPr>
          <p:txBody>
            <a:bodyPr wrap="square">
              <a:spAutoFit/>
            </a:bodyPr>
            <a:lstStyle/>
            <a:p>
              <a:r>
                <a:rPr lang="en-US" b="1" dirty="0">
                  <a:solidFill>
                    <a:schemeClr val="accent5">
                      <a:lumMod val="50000"/>
                    </a:schemeClr>
                  </a:solidFill>
                  <a:cs typeface="Calibri Light" panose="020F0302020204030204" pitchFamily="34" charset="0"/>
                </a:rPr>
                <a:t>4.8%</a:t>
              </a:r>
              <a:endParaRPr lang="en-US" dirty="0">
                <a:solidFill>
                  <a:schemeClr val="accent5">
                    <a:lumMod val="50000"/>
                  </a:schemeClr>
                </a:solidFill>
              </a:endParaRPr>
            </a:p>
          </p:txBody>
        </p:sp>
        <p:sp>
          <p:nvSpPr>
            <p:cNvPr id="29" name="Rectangle 28">
              <a:extLst>
                <a:ext uri="{FF2B5EF4-FFF2-40B4-BE49-F238E27FC236}">
                  <a16:creationId xmlns:a16="http://schemas.microsoft.com/office/drawing/2014/main" id="{E99FBC47-AC7D-A41A-142C-8562ED803746}"/>
                </a:ext>
              </a:extLst>
            </p:cNvPr>
            <p:cNvSpPr/>
            <p:nvPr/>
          </p:nvSpPr>
          <p:spPr>
            <a:xfrm>
              <a:off x="4774805" y="4926955"/>
              <a:ext cx="794231" cy="369332"/>
            </a:xfrm>
            <a:prstGeom prst="rect">
              <a:avLst/>
            </a:prstGeom>
          </p:spPr>
          <p:txBody>
            <a:bodyPr wrap="square">
              <a:spAutoFit/>
            </a:bodyPr>
            <a:lstStyle/>
            <a:p>
              <a:r>
                <a:rPr lang="en-US" b="1" dirty="0">
                  <a:solidFill>
                    <a:srgbClr val="FFA3A3"/>
                  </a:solidFill>
                  <a:cs typeface="Calibri Light" panose="020F0302020204030204" pitchFamily="34" charset="0"/>
                </a:rPr>
                <a:t>3.7%</a:t>
              </a:r>
              <a:endParaRPr lang="en-US" dirty="0">
                <a:solidFill>
                  <a:srgbClr val="FFA3A3"/>
                </a:solidFill>
              </a:endParaRPr>
            </a:p>
          </p:txBody>
        </p:sp>
        <p:sp>
          <p:nvSpPr>
            <p:cNvPr id="30" name="Rectangle 29">
              <a:extLst>
                <a:ext uri="{FF2B5EF4-FFF2-40B4-BE49-F238E27FC236}">
                  <a16:creationId xmlns:a16="http://schemas.microsoft.com/office/drawing/2014/main" id="{BAB65111-A8CE-783F-BBB0-BA8586D03A41}"/>
                </a:ext>
              </a:extLst>
            </p:cNvPr>
            <p:cNvSpPr/>
            <p:nvPr/>
          </p:nvSpPr>
          <p:spPr>
            <a:xfrm>
              <a:off x="4381858" y="5009307"/>
              <a:ext cx="794231" cy="369332"/>
            </a:xfrm>
            <a:prstGeom prst="rect">
              <a:avLst/>
            </a:prstGeom>
          </p:spPr>
          <p:txBody>
            <a:bodyPr wrap="square">
              <a:spAutoFit/>
            </a:bodyPr>
            <a:lstStyle/>
            <a:p>
              <a:r>
                <a:rPr lang="en-US" b="1" dirty="0">
                  <a:solidFill>
                    <a:schemeClr val="accent6">
                      <a:lumMod val="50000"/>
                    </a:schemeClr>
                  </a:solidFill>
                  <a:cs typeface="Calibri Light" panose="020F0302020204030204" pitchFamily="34" charset="0"/>
                </a:rPr>
                <a:t>1.3%</a:t>
              </a:r>
              <a:endParaRPr lang="en-US" dirty="0">
                <a:solidFill>
                  <a:schemeClr val="accent6">
                    <a:lumMod val="50000"/>
                  </a:schemeClr>
                </a:solidFill>
              </a:endParaRPr>
            </a:p>
          </p:txBody>
        </p:sp>
      </p:grpSp>
      <p:sp>
        <p:nvSpPr>
          <p:cNvPr id="10" name="Text Box 2">
            <a:extLst>
              <a:ext uri="{FF2B5EF4-FFF2-40B4-BE49-F238E27FC236}">
                <a16:creationId xmlns:a16="http://schemas.microsoft.com/office/drawing/2014/main" id="{EDDDC220-26D3-29BA-0F63-60C72BD0A2D6}"/>
              </a:ext>
            </a:extLst>
          </p:cNvPr>
          <p:cNvSpPr txBox="1">
            <a:spLocks noChangeArrowheads="1"/>
          </p:cNvSpPr>
          <p:nvPr/>
        </p:nvSpPr>
        <p:spPr bwMode="auto">
          <a:xfrm>
            <a:off x="1367194" y="801216"/>
            <a:ext cx="81580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128"/>
              </a:defRPr>
            </a:lvl1pPr>
            <a:lvl2pPr marL="37931725" indent="-37474525">
              <a:defRPr sz="1000">
                <a:solidFill>
                  <a:schemeClr val="tx1"/>
                </a:solidFill>
                <a:latin typeface="Arial" charset="0"/>
                <a:ea typeface="ＭＳ Ｐゴシック" charset="-128"/>
              </a:defRPr>
            </a:lvl2pPr>
            <a:lvl3pPr>
              <a:defRPr sz="1000">
                <a:solidFill>
                  <a:schemeClr val="tx1"/>
                </a:solidFill>
                <a:latin typeface="Arial" charset="0"/>
                <a:ea typeface="ＭＳ Ｐゴシック" charset="-128"/>
              </a:defRPr>
            </a:lvl3pPr>
            <a:lvl4pPr>
              <a:defRPr sz="1000">
                <a:solidFill>
                  <a:schemeClr val="tx1"/>
                </a:solidFill>
                <a:latin typeface="Arial" charset="0"/>
                <a:ea typeface="ＭＳ Ｐゴシック" charset="-128"/>
              </a:defRPr>
            </a:lvl4pPr>
            <a:lvl5pPr>
              <a:defRPr sz="1000">
                <a:solidFill>
                  <a:schemeClr val="tx1"/>
                </a:solidFill>
                <a:latin typeface="Arial" charset="0"/>
                <a:ea typeface="ＭＳ Ｐゴシック" charset="-128"/>
              </a:defRPr>
            </a:lvl5pPr>
            <a:lvl6pPr marL="457200" eaLnBrk="0" fontAlgn="base" hangingPunct="0">
              <a:spcBef>
                <a:spcPct val="0"/>
              </a:spcBef>
              <a:spcAft>
                <a:spcPct val="0"/>
              </a:spcAft>
              <a:defRPr sz="1000">
                <a:solidFill>
                  <a:schemeClr val="tx1"/>
                </a:solidFill>
                <a:latin typeface="Arial" charset="0"/>
                <a:ea typeface="ＭＳ Ｐゴシック" charset="-128"/>
              </a:defRPr>
            </a:lvl6pPr>
            <a:lvl7pPr marL="914400" eaLnBrk="0" fontAlgn="base" hangingPunct="0">
              <a:spcBef>
                <a:spcPct val="0"/>
              </a:spcBef>
              <a:spcAft>
                <a:spcPct val="0"/>
              </a:spcAft>
              <a:defRPr sz="1000">
                <a:solidFill>
                  <a:schemeClr val="tx1"/>
                </a:solidFill>
                <a:latin typeface="Arial" charset="0"/>
                <a:ea typeface="ＭＳ Ｐゴシック" charset="-128"/>
              </a:defRPr>
            </a:lvl7pPr>
            <a:lvl8pPr marL="1371600" eaLnBrk="0" fontAlgn="base" hangingPunct="0">
              <a:spcBef>
                <a:spcPct val="0"/>
              </a:spcBef>
              <a:spcAft>
                <a:spcPct val="0"/>
              </a:spcAft>
              <a:defRPr sz="1000">
                <a:solidFill>
                  <a:schemeClr val="tx1"/>
                </a:solidFill>
                <a:latin typeface="Arial" charset="0"/>
                <a:ea typeface="ＭＳ Ｐゴシック" charset="-128"/>
              </a:defRPr>
            </a:lvl8pPr>
            <a:lvl9pPr marL="1828800" eaLnBrk="0" fontAlgn="base" hangingPunct="0">
              <a:spcBef>
                <a:spcPct val="0"/>
              </a:spcBef>
              <a:spcAft>
                <a:spcPct val="0"/>
              </a:spcAft>
              <a:defRPr sz="1000">
                <a:solidFill>
                  <a:schemeClr val="tx1"/>
                </a:solidFill>
                <a:latin typeface="Arial" charset="0"/>
                <a:ea typeface="ＭＳ Ｐゴシック" charset="-128"/>
              </a:defRPr>
            </a:lvl9pPr>
          </a:lstStyle>
          <a:p>
            <a:pPr>
              <a:spcBef>
                <a:spcPct val="50000"/>
              </a:spcBef>
            </a:pPr>
            <a:r>
              <a:rPr lang="en-US" sz="2000" dirty="0"/>
              <a:t>Cost of food by stage of value added in the United States, 1993 – 2021</a:t>
            </a:r>
            <a:endParaRPr lang="en-US" sz="1600" dirty="0"/>
          </a:p>
        </p:txBody>
      </p:sp>
      <p:sp>
        <p:nvSpPr>
          <p:cNvPr id="11" name="TextBox 3">
            <a:extLst>
              <a:ext uri="{FF2B5EF4-FFF2-40B4-BE49-F238E27FC236}">
                <a16:creationId xmlns:a16="http://schemas.microsoft.com/office/drawing/2014/main" id="{06CE886D-8CF6-DAC8-EAA2-6344E4E46345}"/>
              </a:ext>
            </a:extLst>
          </p:cNvPr>
          <p:cNvSpPr txBox="1"/>
          <p:nvPr/>
        </p:nvSpPr>
        <p:spPr>
          <a:xfrm>
            <a:off x="1339474" y="5803099"/>
            <a:ext cx="10409783" cy="60227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dirty="0">
                <a:solidFill>
                  <a:schemeClr val="bg2">
                    <a:lumMod val="50000"/>
                  </a:schemeClr>
                </a:solidFill>
              </a:rPr>
              <a:t>Note:  Author’s calculations. Data shown are </a:t>
            </a:r>
            <a:r>
              <a:rPr lang="en-US" sz="1200" b="0" i="0" baseline="0" dirty="0">
                <a:solidFill>
                  <a:schemeClr val="bg1">
                    <a:lumMod val="50000"/>
                  </a:schemeClr>
                </a:solidFill>
                <a:effectLst/>
                <a:latin typeface="+mn-lt"/>
                <a:ea typeface="+mn-ea"/>
                <a:cs typeface="+mn-cs"/>
              </a:rPr>
              <a:t>from the </a:t>
            </a:r>
            <a:r>
              <a:rPr lang="en-US" sz="1200" b="0" i="0" dirty="0">
                <a:solidFill>
                  <a:schemeClr val="bg1">
                    <a:lumMod val="50000"/>
                  </a:schemeClr>
                </a:solidFill>
                <a:effectLst/>
                <a:latin typeface="+mn-lt"/>
                <a:ea typeface="+mn-ea"/>
                <a:cs typeface="+mn-cs"/>
              </a:rPr>
              <a:t>USDA</a:t>
            </a:r>
            <a:r>
              <a:rPr lang="en-US" sz="1200" b="0" i="0" baseline="0" dirty="0">
                <a:solidFill>
                  <a:schemeClr val="bg1">
                    <a:lumMod val="50000"/>
                  </a:schemeClr>
                </a:solidFill>
                <a:effectLst/>
                <a:latin typeface="+mn-lt"/>
                <a:ea typeface="+mn-ea"/>
                <a:cs typeface="+mn-cs"/>
              </a:rPr>
              <a:t> </a:t>
            </a:r>
            <a:r>
              <a:rPr lang="en-US" sz="1200" b="0" i="0" dirty="0">
                <a:solidFill>
                  <a:schemeClr val="bg1">
                    <a:lumMod val="50000"/>
                  </a:schemeClr>
                </a:solidFill>
                <a:effectLst/>
                <a:latin typeface="+mn-lt"/>
                <a:ea typeface="+mn-ea"/>
                <a:cs typeface="+mn-cs"/>
              </a:rPr>
              <a:t>Economic Research Service (2023),</a:t>
            </a:r>
            <a:r>
              <a:rPr lang="en-US" sz="1200" b="0" i="0" baseline="0" dirty="0">
                <a:solidFill>
                  <a:schemeClr val="bg1">
                    <a:lumMod val="50000"/>
                  </a:schemeClr>
                </a:solidFill>
                <a:effectLst/>
                <a:latin typeface="+mn-lt"/>
                <a:ea typeface="+mn-ea"/>
                <a:cs typeface="+mn-cs"/>
              </a:rPr>
              <a:t> </a:t>
            </a:r>
            <a:r>
              <a:rPr lang="en-US" sz="1200" b="0" i="1" dirty="0">
                <a:solidFill>
                  <a:schemeClr val="bg1">
                    <a:lumMod val="50000"/>
                  </a:schemeClr>
                </a:solidFill>
                <a:effectLst/>
                <a:latin typeface="+mn-lt"/>
                <a:ea typeface="+mn-ea"/>
                <a:cs typeface="+mn-cs"/>
              </a:rPr>
              <a:t>Food Dollar Series</a:t>
            </a:r>
            <a:r>
              <a:rPr lang="en-US" sz="1200" b="0" i="0" dirty="0">
                <a:solidFill>
                  <a:schemeClr val="bg1">
                    <a:lumMod val="50000"/>
                  </a:schemeClr>
                </a:solidFill>
                <a:effectLst/>
                <a:latin typeface="+mn-lt"/>
                <a:ea typeface="+mn-ea"/>
                <a:cs typeface="+mn-cs"/>
              </a:rPr>
              <a:t>. Last updated</a:t>
            </a:r>
            <a:r>
              <a:rPr lang="en-US" sz="1200" b="0" i="0" baseline="0" dirty="0">
                <a:solidFill>
                  <a:schemeClr val="bg1">
                    <a:lumMod val="50000"/>
                  </a:schemeClr>
                </a:solidFill>
                <a:effectLst/>
                <a:latin typeface="+mn-lt"/>
                <a:ea typeface="+mn-ea"/>
                <a:cs typeface="+mn-cs"/>
              </a:rPr>
              <a:t> Feb. 15, 2023, available at </a:t>
            </a:r>
            <a:r>
              <a:rPr lang="en-US" sz="1200" b="0" i="0" baseline="0" dirty="0">
                <a:solidFill>
                  <a:schemeClr val="bg2">
                    <a:lumMod val="50000"/>
                  </a:schemeClr>
                </a:solidFill>
                <a:effectLst/>
                <a:latin typeface="+mn-lt"/>
                <a:ea typeface="+mn-ea"/>
                <a:cs typeface="+mn-cs"/>
                <a:hlinkClick r:id="rId6">
                  <a:extLst>
                    <a:ext uri="{A12FA001-AC4F-418D-AE19-62706E023703}">
                      <ahyp:hlinkClr xmlns:ahyp="http://schemas.microsoft.com/office/drawing/2018/hyperlinkcolor" val="tx"/>
                    </a:ext>
                  </a:extLst>
                </a:hlinkClick>
              </a:rPr>
              <a:t>https://www.ers.usda.gov/data-products/food-dollar-series</a:t>
            </a:r>
            <a:r>
              <a:rPr lang="en-US" sz="1200" b="0" i="0" baseline="0" dirty="0">
                <a:solidFill>
                  <a:schemeClr val="bg2">
                    <a:lumMod val="50000"/>
                  </a:schemeClr>
                </a:solidFill>
                <a:effectLst/>
                <a:latin typeface="+mn-lt"/>
                <a:ea typeface="+mn-ea"/>
                <a:cs typeface="+mn-cs"/>
              </a:rPr>
              <a:t>.</a:t>
            </a:r>
            <a:r>
              <a:rPr lang="en-US" sz="1200" b="0" i="0" baseline="0" dirty="0">
                <a:solidFill>
                  <a:schemeClr val="bg1">
                    <a:lumMod val="50000"/>
                  </a:schemeClr>
                </a:solidFill>
                <a:effectLst/>
                <a:latin typeface="+mn-lt"/>
                <a:ea typeface="+mn-ea"/>
                <a:cs typeface="+mn-cs"/>
              </a:rPr>
              <a:t> Implied total spending on </a:t>
            </a:r>
            <a:r>
              <a:rPr lang="en-US" sz="1200" dirty="0">
                <a:solidFill>
                  <a:schemeClr val="bg1">
                    <a:lumMod val="50000"/>
                  </a:schemeClr>
                </a:solidFill>
              </a:rPr>
              <a:t>food advertising is roughly </a:t>
            </a:r>
            <a:r>
              <a:rPr lang="en-US" sz="1200" b="0" i="0" dirty="0">
                <a:solidFill>
                  <a:schemeClr val="bg1">
                    <a:lumMod val="50000"/>
                  </a:schemeClr>
                </a:solidFill>
                <a:effectLst/>
                <a:latin typeface="+mn-lt"/>
                <a:ea typeface="+mn-ea"/>
                <a:cs typeface="+mn-cs"/>
              </a:rPr>
              <a:t>$60 billion per year, more than the NIH and CDC budgets combined.  Total food spending </a:t>
            </a:r>
            <a:r>
              <a:rPr lang="en-US" sz="1200" dirty="0">
                <a:solidFill>
                  <a:schemeClr val="bg1">
                    <a:lumMod val="50000"/>
                  </a:schemeClr>
                </a:solidFill>
              </a:rPr>
              <a:t>per </a:t>
            </a:r>
            <a:r>
              <a:rPr lang="en-US" sz="1200" b="0" i="0" dirty="0">
                <a:solidFill>
                  <a:schemeClr val="bg1">
                    <a:lumMod val="50000"/>
                  </a:schemeClr>
                </a:solidFill>
                <a:effectLst/>
                <a:latin typeface="+mn-lt"/>
                <a:ea typeface="+mn-ea"/>
                <a:cs typeface="+mn-cs"/>
              </a:rPr>
              <a:t>person is about $4,</a:t>
            </a:r>
            <a:r>
              <a:rPr lang="en-US" sz="1200" dirty="0">
                <a:solidFill>
                  <a:schemeClr val="bg1">
                    <a:lumMod val="50000"/>
                  </a:schemeClr>
                </a:solidFill>
              </a:rPr>
              <a:t>0</a:t>
            </a:r>
            <a:r>
              <a:rPr lang="en-US" sz="1200" b="0" i="0" dirty="0">
                <a:solidFill>
                  <a:schemeClr val="bg1">
                    <a:lumMod val="50000"/>
                  </a:schemeClr>
                </a:solidFill>
                <a:effectLst/>
                <a:latin typeface="+mn-lt"/>
                <a:ea typeface="+mn-ea"/>
                <a:cs typeface="+mn-cs"/>
              </a:rPr>
              <a:t>00</a:t>
            </a:r>
            <a:r>
              <a:rPr lang="en-US" sz="1200" dirty="0">
                <a:solidFill>
                  <a:schemeClr val="bg1">
                    <a:lumMod val="50000"/>
                  </a:schemeClr>
                </a:solidFill>
              </a:rPr>
              <a:t> </a:t>
            </a:r>
            <a:r>
              <a:rPr lang="en-US" sz="1200" b="0" i="0" dirty="0">
                <a:solidFill>
                  <a:schemeClr val="bg1">
                    <a:lumMod val="50000"/>
                  </a:schemeClr>
                </a:solidFill>
                <a:effectLst/>
                <a:latin typeface="+mn-lt"/>
                <a:ea typeface="+mn-ea"/>
                <a:cs typeface="+mn-cs"/>
              </a:rPr>
              <a:t>at home and $3,000 away from home (excl. alcohol), in contrast to $1,800 in prescription drugs.</a:t>
            </a:r>
            <a:endParaRPr lang="en-US" sz="1200" dirty="0">
              <a:solidFill>
                <a:schemeClr val="bg1">
                  <a:lumMod val="50000"/>
                </a:schemeClr>
              </a:solidFill>
            </a:endParaRPr>
          </a:p>
        </p:txBody>
      </p:sp>
      <p:sp>
        <p:nvSpPr>
          <p:cNvPr id="34" name="Rectangle 33">
            <a:extLst>
              <a:ext uri="{FF2B5EF4-FFF2-40B4-BE49-F238E27FC236}">
                <a16:creationId xmlns:a16="http://schemas.microsoft.com/office/drawing/2014/main" id="{E4EFC9C8-409F-F64B-12AF-021E10502109}"/>
              </a:ext>
            </a:extLst>
          </p:cNvPr>
          <p:cNvSpPr/>
          <p:nvPr/>
        </p:nvSpPr>
        <p:spPr>
          <a:xfrm>
            <a:off x="6562459" y="1138854"/>
            <a:ext cx="4686194" cy="590931"/>
          </a:xfrm>
          <a:prstGeom prst="rect">
            <a:avLst/>
          </a:prstGeom>
          <a:noFill/>
        </p:spPr>
        <p:txBody>
          <a:bodyPr wrap="square">
            <a:spAutoFit/>
          </a:bodyPr>
          <a:lstStyle/>
          <a:p>
            <a:pPr>
              <a:lnSpc>
                <a:spcPct val="80000"/>
              </a:lnSpc>
            </a:pPr>
            <a:r>
              <a:rPr lang="en-US" sz="2000" b="1" i="1" dirty="0">
                <a:solidFill>
                  <a:schemeClr val="accent2">
                    <a:lumMod val="50000"/>
                  </a:schemeClr>
                </a:solidFill>
                <a:cs typeface="Calibri Light" panose="020F0302020204030204" pitchFamily="34" charset="0"/>
              </a:rPr>
              <a:t>What consumers pay for is mostly </a:t>
            </a:r>
            <a:br>
              <a:rPr lang="en-US" sz="2000" b="1" i="1" dirty="0">
                <a:solidFill>
                  <a:schemeClr val="accent2">
                    <a:lumMod val="50000"/>
                  </a:schemeClr>
                </a:solidFill>
                <a:cs typeface="Calibri Light" panose="020F0302020204030204" pitchFamily="34" charset="0"/>
              </a:rPr>
            </a:br>
            <a:r>
              <a:rPr lang="en-US" sz="2000" b="1" i="1" dirty="0">
                <a:solidFill>
                  <a:schemeClr val="accent2">
                    <a:lumMod val="50000"/>
                  </a:schemeClr>
                </a:solidFill>
                <a:cs typeface="Calibri Light" panose="020F0302020204030204" pitchFamily="34" charset="0"/>
              </a:rPr>
              <a:t>post-harvest transformation and services</a:t>
            </a:r>
            <a:endParaRPr lang="en-US" sz="2000" b="1" i="1" dirty="0">
              <a:solidFill>
                <a:schemeClr val="accent2">
                  <a:lumMod val="50000"/>
                </a:schemeClr>
              </a:solidFill>
            </a:endParaRPr>
          </a:p>
        </p:txBody>
      </p:sp>
    </p:spTree>
    <p:extLst>
      <p:ext uri="{BB962C8B-B14F-4D97-AF65-F5344CB8AC3E}">
        <p14:creationId xmlns:p14="http://schemas.microsoft.com/office/powerpoint/2010/main" val="407217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87B48446-6040-4EEB-9099-909DE8DB05A0}"/>
              </a:ext>
            </a:extLst>
          </p:cNvPr>
          <p:cNvSpPr txBox="1">
            <a:spLocks/>
          </p:cNvSpPr>
          <p:nvPr/>
        </p:nvSpPr>
        <p:spPr>
          <a:xfrm>
            <a:off x="360218" y="432728"/>
            <a:ext cx="11596430" cy="910336"/>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marL="0" marR="0" lvl="0" indent="0" algn="l" defTabSz="914400" rtl="0" eaLnBrk="1" fontAlgn="base" latinLnBrk="0" hangingPunct="1">
              <a:lnSpc>
                <a:spcPct val="70000"/>
              </a:lnSpc>
              <a:spcBef>
                <a:spcPct val="0"/>
              </a:spcBef>
              <a:spcAft>
                <a:spcPts val="0"/>
              </a:spcAft>
              <a:buClrTx/>
              <a:buSzTx/>
              <a:buFontTx/>
              <a:buNone/>
              <a:tabLst/>
              <a:defRPr/>
            </a:pPr>
            <a:r>
              <a:rPr kumimoji="0" lang="en-US" sz="3600" b="1" i="0" u="none" strike="noStrike" kern="0" cap="none" spc="0" normalizeH="0" baseline="0" noProof="0" dirty="0">
                <a:ln>
                  <a:noFill/>
                </a:ln>
                <a:solidFill>
                  <a:srgbClr val="3083A7"/>
                </a:solidFill>
                <a:effectLst/>
                <a:uLnTx/>
                <a:uFillTx/>
                <a:latin typeface="Calibri" panose="020F0502020204030204"/>
                <a:ea typeface="+mj-ea"/>
                <a:cs typeface="+mj-cs"/>
              </a:rPr>
              <a:t>Can we distinguish </a:t>
            </a:r>
            <a:r>
              <a:rPr kumimoji="0" lang="en-US" sz="3600" b="1" i="1" u="none" strike="noStrike" kern="0" cap="none" spc="0" normalizeH="0" baseline="0" noProof="0" dirty="0">
                <a:ln>
                  <a:noFill/>
                </a:ln>
                <a:solidFill>
                  <a:srgbClr val="3083A7"/>
                </a:solidFill>
                <a:effectLst/>
                <a:uLnTx/>
                <a:uFillTx/>
                <a:latin typeface="Calibri" panose="020F0502020204030204"/>
                <a:ea typeface="+mj-ea"/>
                <a:cs typeface="+mj-cs"/>
              </a:rPr>
              <a:t>access to healthy diets </a:t>
            </a:r>
            <a:br>
              <a:rPr kumimoji="0" lang="en-US" sz="3600" b="1" i="0" u="none" strike="noStrike" kern="0" cap="none" spc="0" normalizeH="0" baseline="0" noProof="0" dirty="0">
                <a:ln>
                  <a:noFill/>
                </a:ln>
                <a:solidFill>
                  <a:srgbClr val="3083A7"/>
                </a:solidFill>
                <a:effectLst/>
                <a:uLnTx/>
                <a:uFillTx/>
                <a:latin typeface="Calibri" panose="020F0502020204030204"/>
                <a:ea typeface="+mj-ea"/>
                <a:cs typeface="+mj-cs"/>
              </a:rPr>
            </a:br>
            <a:r>
              <a:rPr kumimoji="0" lang="en-US" sz="3600" b="1" i="0" u="none" strike="noStrike" kern="0" cap="none" spc="0" normalizeH="0" baseline="0" noProof="0" dirty="0">
                <a:ln>
                  <a:noFill/>
                </a:ln>
                <a:solidFill>
                  <a:srgbClr val="3083A7"/>
                </a:solidFill>
                <a:effectLst/>
                <a:uLnTx/>
                <a:uFillTx/>
                <a:latin typeface="Calibri" panose="020F0502020204030204"/>
                <a:ea typeface="+mj-ea"/>
                <a:cs typeface="+mj-cs"/>
              </a:rPr>
              <a:t>from what people actually consume?</a:t>
            </a:r>
          </a:p>
        </p:txBody>
      </p:sp>
      <p:sp>
        <p:nvSpPr>
          <p:cNvPr id="5" name="TextBox 4">
            <a:extLst>
              <a:ext uri="{FF2B5EF4-FFF2-40B4-BE49-F238E27FC236}">
                <a16:creationId xmlns:a16="http://schemas.microsoft.com/office/drawing/2014/main" id="{CD2D0371-2716-EC40-C5D4-39FA84CAE555}"/>
              </a:ext>
            </a:extLst>
          </p:cNvPr>
          <p:cNvSpPr txBox="1"/>
          <p:nvPr/>
        </p:nvSpPr>
        <p:spPr>
          <a:xfrm>
            <a:off x="360218" y="1505869"/>
            <a:ext cx="11831782" cy="5155257"/>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For decades, food security was defined and measured as </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calories for survival</a:t>
            </a:r>
          </a:p>
          <a:p>
            <a:pPr marL="514350" marR="0" lvl="1"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Since 1974, the FAO has used its “Prevalence of Undernourishment” metric for the number of hungry people in the world, based on total food consumption relative to estimated level of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dietary energy requirements</a:t>
            </a:r>
          </a:p>
          <a:p>
            <a:pPr marL="514350" lvl="1" indent="-171450">
              <a:buFont typeface="Times New Roman" panose="02020603050405020304" pitchFamily="18" charset="0"/>
              <a:buChar char="̶"/>
              <a:defRPr/>
            </a:pPr>
            <a:r>
              <a:rPr lang="en-US" dirty="0"/>
              <a:t>Now 9% of the world population (0.7 billion people) are undernourished in this sense</a:t>
            </a:r>
            <a:endPar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More recently, food security is defined and measured as </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access to desired foods</a:t>
            </a:r>
          </a:p>
          <a:p>
            <a:pPr marL="514350" marR="0" lvl="1"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Since 1995, the USDA (and then FAO since 2014) have used “Experience of Food Insecurity” for the number of people who went to bed hungry, skipped meals, ate less or other foods etc. due to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lack of resources to buy their usual foods</a:t>
            </a:r>
          </a:p>
          <a:p>
            <a:pPr marL="514350" lvl="1" indent="-171450">
              <a:buFont typeface="Times New Roman" panose="02020603050405020304" pitchFamily="18" charset="0"/>
              <a:buChar char="̶"/>
              <a:defRPr/>
            </a:pPr>
            <a:r>
              <a:rPr lang="en-US" dirty="0"/>
              <a:t>About 25% of the world population (2 billion people) are food insecure in this sense</a:t>
            </a:r>
            <a:endParaRPr kumimoji="0" lang="en-US" sz="1800" b="1" i="0" u="none" strike="noStrike" kern="0" cap="none" spc="0" normalizeH="0" baseline="0" noProof="0" dirty="0">
              <a:ln>
                <a:noFill/>
              </a:ln>
              <a:solidFill>
                <a:srgbClr val="4472C4">
                  <a:lumMod val="25000"/>
                </a:srgbClr>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Now we can use data on retail prices, to track the </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cost and affordability of healthy diets</a:t>
            </a:r>
          </a:p>
          <a:p>
            <a:pPr marL="514350" marR="0" lvl="1"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Since 2016, a series of Tufts projects have developed new metrics of food and nutrition security,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designed to measure whether a population has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access to foods that meet international criteria for a healthy diet</a:t>
            </a:r>
          </a:p>
          <a:p>
            <a:pPr marL="514350" lvl="1" indent="-171450">
              <a:buFont typeface="Times New Roman" panose="02020603050405020304" pitchFamily="18" charset="0"/>
              <a:buChar char="̶"/>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About</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 34%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 the world population</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 (</a:t>
            </a:r>
            <a:r>
              <a:rPr lang="en-US" noProof="0" dirty="0"/>
              <a:t>2.8</a:t>
            </a:r>
            <a:r>
              <a:rPr lang="en-US" dirty="0"/>
              <a:t> billion people) cannot afford a healthy diet in this sense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1"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Our goal is to guide intervention, by distinguishing among three causes of unhealthy diets:</a:t>
            </a:r>
          </a:p>
          <a:p>
            <a:pPr marL="971550" marR="0" lvl="2"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High prices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if healthy foods are unusually expensive, need to invest in production and distribution to lower cost</a:t>
            </a:r>
          </a:p>
          <a:p>
            <a:pPr marL="971550" marR="0" lvl="2"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Low incomes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if people lack enough money to buy a healthy diet, need higher earnings or assistance</a:t>
            </a:r>
          </a:p>
          <a:p>
            <a:pPr marL="971550" marR="0" lvl="2"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lang="en-US" b="1" dirty="0">
                <a:solidFill>
                  <a:prstClr val="black"/>
                </a:solidFill>
                <a:latin typeface="Calibri" panose="020F0502020204030204"/>
              </a:rPr>
              <a:t>Displacement of a healthy diet by other options</a:t>
            </a:r>
            <a:r>
              <a:rPr lang="en-US" dirty="0">
                <a:solidFill>
                  <a:prstClr val="black"/>
                </a:solidFill>
                <a:latin typeface="Calibri" panose="020F0502020204030204"/>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due to taste, convenience, aspirations and </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marketing, etc.</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56388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B2B2B2"/>
                                      </p:to>
                                    </p:animClr>
                                  </p:sub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B2B2B2"/>
                                      </p:to>
                                    </p:animClr>
                                  </p:sub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8" end="8"/>
                                            </p:txEl>
                                          </p:spTgt>
                                        </p:tgtEl>
                                        <p:attrNameLst>
                                          <p:attrName>ppt_c</p:attrName>
                                        </p:attrNameLst>
                                      </p:cBhvr>
                                      <p:to>
                                        <a:srgbClr val="B2B2B2"/>
                                      </p:to>
                                    </p:animClr>
                                  </p:sub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9" end="9"/>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0" end="10"/>
                                            </p:txEl>
                                          </p:spTgt>
                                        </p:tgtEl>
                                        <p:attrNameLst>
                                          <p:attrName>ppt_c</p:attrName>
                                        </p:attrNameLst>
                                      </p:cBhvr>
                                      <p:to>
                                        <a:srgbClr val="B2B2B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1" end="11"/>
                                            </p:txEl>
                                          </p:spTgt>
                                        </p:tgtEl>
                                        <p:attrNameLst>
                                          <p:attrName>ppt_c</p:attrName>
                                        </p:attrNameLst>
                                      </p:cBhvr>
                                      <p:to>
                                        <a:srgbClr val="B2B2B2"/>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2" end="12"/>
                                            </p:txEl>
                                          </p:spTgt>
                                        </p:tgtEl>
                                        <p:attrNameLst>
                                          <p:attrName>ppt_c</p:attrName>
                                        </p:attrNameLst>
                                      </p:cBhvr>
                                      <p:to>
                                        <a:srgbClr val="B2B2B2"/>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hart of blue and red circles&#10;&#10;Description automatically generated">
            <a:extLst>
              <a:ext uri="{FF2B5EF4-FFF2-40B4-BE49-F238E27FC236}">
                <a16:creationId xmlns:a16="http://schemas.microsoft.com/office/drawing/2014/main" id="{14DDEF00-863F-426B-6F26-A8B9550E4314}"/>
              </a:ext>
            </a:extLst>
          </p:cNvPr>
          <p:cNvPicPr>
            <a:picLocks noGrp="1" noChangeAspect="1"/>
          </p:cNvPicPr>
          <p:nvPr>
            <p:ph idx="1"/>
          </p:nvPr>
        </p:nvPicPr>
        <p:blipFill>
          <a:blip r:embed="rId3"/>
          <a:stretch>
            <a:fillRect/>
          </a:stretch>
        </p:blipFill>
        <p:spPr>
          <a:xfrm>
            <a:off x="1109340" y="1102920"/>
            <a:ext cx="9687613" cy="5103638"/>
          </a:xfrm>
        </p:spPr>
      </p:pic>
      <p:grpSp>
        <p:nvGrpSpPr>
          <p:cNvPr id="12" name="Group 11">
            <a:extLst>
              <a:ext uri="{FF2B5EF4-FFF2-40B4-BE49-F238E27FC236}">
                <a16:creationId xmlns:a16="http://schemas.microsoft.com/office/drawing/2014/main" id="{C6CDB1D7-59D0-2B02-A592-A4CBE2C84F97}"/>
              </a:ext>
            </a:extLst>
          </p:cNvPr>
          <p:cNvGrpSpPr/>
          <p:nvPr/>
        </p:nvGrpSpPr>
        <p:grpSpPr>
          <a:xfrm>
            <a:off x="1179901" y="1536268"/>
            <a:ext cx="9767668" cy="4854956"/>
            <a:chOff x="1179901" y="1536268"/>
            <a:chExt cx="9767668" cy="4854956"/>
          </a:xfrm>
        </p:grpSpPr>
        <p:sp>
          <p:nvSpPr>
            <p:cNvPr id="11" name="TextBox 10">
              <a:extLst>
                <a:ext uri="{FF2B5EF4-FFF2-40B4-BE49-F238E27FC236}">
                  <a16:creationId xmlns:a16="http://schemas.microsoft.com/office/drawing/2014/main" id="{387E7A5F-8EE2-13E6-6A89-12C8D0F28BE2}"/>
                </a:ext>
              </a:extLst>
            </p:cNvPr>
            <p:cNvSpPr txBox="1"/>
            <p:nvPr/>
          </p:nvSpPr>
          <p:spPr>
            <a:xfrm>
              <a:off x="1947819" y="6021892"/>
              <a:ext cx="8999750" cy="369332"/>
            </a:xfrm>
            <a:prstGeom prst="rect">
              <a:avLst/>
            </a:prstGeom>
            <a:solidFill>
              <a:schemeClr val="bg1"/>
            </a:solidFill>
          </p:spPr>
          <p:txBody>
            <a:bodyPr wrap="square" rtlCol="0">
              <a:spAutoFit/>
            </a:bodyPr>
            <a:lstStyle/>
            <a:p>
              <a:pPr algn="ctr"/>
              <a:endParaRPr lang="en-US" dirty="0">
                <a:solidFill>
                  <a:schemeClr val="bg2">
                    <a:lumMod val="25000"/>
                  </a:schemeClr>
                </a:solidFill>
              </a:endParaRPr>
            </a:p>
          </p:txBody>
        </p:sp>
        <p:sp>
          <p:nvSpPr>
            <p:cNvPr id="2" name="TextBox 1">
              <a:extLst>
                <a:ext uri="{FF2B5EF4-FFF2-40B4-BE49-F238E27FC236}">
                  <a16:creationId xmlns:a16="http://schemas.microsoft.com/office/drawing/2014/main" id="{1B14F98A-9FE8-41C3-8B37-466171E1684F}"/>
                </a:ext>
              </a:extLst>
            </p:cNvPr>
            <p:cNvSpPr txBox="1"/>
            <p:nvPr/>
          </p:nvSpPr>
          <p:spPr>
            <a:xfrm rot="16200000">
              <a:off x="366152" y="2350017"/>
              <a:ext cx="1996830" cy="369332"/>
            </a:xfrm>
            <a:prstGeom prst="rect">
              <a:avLst/>
            </a:prstGeom>
            <a:solidFill>
              <a:schemeClr val="bg1"/>
            </a:solidFill>
          </p:spPr>
          <p:txBody>
            <a:bodyPr wrap="square" rtlCol="0">
              <a:spAutoFit/>
            </a:bodyPr>
            <a:lstStyle/>
            <a:p>
              <a:pPr algn="ctr"/>
              <a:r>
                <a:rPr lang="en-US" dirty="0">
                  <a:solidFill>
                    <a:schemeClr val="bg2">
                      <a:lumMod val="25000"/>
                    </a:schemeClr>
                  </a:solidFill>
                </a:rPr>
                <a:t>2021 US dollars</a:t>
              </a:r>
            </a:p>
          </p:txBody>
        </p:sp>
        <p:sp>
          <p:nvSpPr>
            <p:cNvPr id="7" name="TextBox 6">
              <a:extLst>
                <a:ext uri="{FF2B5EF4-FFF2-40B4-BE49-F238E27FC236}">
                  <a16:creationId xmlns:a16="http://schemas.microsoft.com/office/drawing/2014/main" id="{35F416B7-F348-4520-8CD0-D9F15CDC854F}"/>
                </a:ext>
              </a:extLst>
            </p:cNvPr>
            <p:cNvSpPr txBox="1"/>
            <p:nvPr/>
          </p:nvSpPr>
          <p:spPr>
            <a:xfrm>
              <a:off x="1797203" y="5915194"/>
              <a:ext cx="8999750" cy="369332"/>
            </a:xfrm>
            <a:prstGeom prst="rect">
              <a:avLst/>
            </a:prstGeom>
            <a:noFill/>
          </p:spPr>
          <p:txBody>
            <a:bodyPr wrap="square" rtlCol="0">
              <a:spAutoFit/>
            </a:bodyPr>
            <a:lstStyle/>
            <a:p>
              <a:pPr algn="ctr"/>
              <a:r>
                <a:rPr lang="en-US" dirty="0">
                  <a:solidFill>
                    <a:schemeClr val="bg2">
                      <a:lumMod val="25000"/>
                    </a:schemeClr>
                  </a:solidFill>
                </a:rPr>
                <a:t>National income per person, at purchasing power parity prices (2021 US dollars)</a:t>
              </a:r>
            </a:p>
          </p:txBody>
        </p:sp>
      </p:grpSp>
      <p:sp>
        <p:nvSpPr>
          <p:cNvPr id="9" name="Title 4">
            <a:extLst>
              <a:ext uri="{FF2B5EF4-FFF2-40B4-BE49-F238E27FC236}">
                <a16:creationId xmlns:a16="http://schemas.microsoft.com/office/drawing/2014/main" id="{12BD8F19-28CD-800D-CF51-BCADF1712624}"/>
              </a:ext>
            </a:extLst>
          </p:cNvPr>
          <p:cNvSpPr txBox="1">
            <a:spLocks/>
          </p:cNvSpPr>
          <p:nvPr/>
        </p:nvSpPr>
        <p:spPr>
          <a:xfrm>
            <a:off x="75127" y="256720"/>
            <a:ext cx="12041744"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Our discovery is that the least-cost locally available items </a:t>
            </a:r>
            <a:br>
              <a:rPr lang="en-US" sz="3600" b="1" kern="0" dirty="0">
                <a:solidFill>
                  <a:srgbClr val="3083A7"/>
                </a:solidFill>
                <a:latin typeface="+mn-lt"/>
              </a:rPr>
            </a:br>
            <a:r>
              <a:rPr lang="en-US" sz="3600" b="1" kern="0" dirty="0">
                <a:solidFill>
                  <a:srgbClr val="3083A7"/>
                </a:solidFill>
                <a:latin typeface="+mn-lt"/>
              </a:rPr>
              <a:t>in sufficient quantities for a healthy diet cost about </a:t>
            </a:r>
            <a:r>
              <a:rPr lang="en-US" sz="3600" b="1" kern="0" dirty="0">
                <a:solidFill>
                  <a:srgbClr val="80350E"/>
                </a:solidFill>
                <a:latin typeface="+mn-lt"/>
              </a:rPr>
              <a:t>$3-4/day</a:t>
            </a:r>
          </a:p>
        </p:txBody>
      </p:sp>
      <p:sp>
        <p:nvSpPr>
          <p:cNvPr id="10" name="TextBox 9">
            <a:extLst>
              <a:ext uri="{FF2B5EF4-FFF2-40B4-BE49-F238E27FC236}">
                <a16:creationId xmlns:a16="http://schemas.microsoft.com/office/drawing/2014/main" id="{8A0FF2EF-8FCB-8B5C-E7E6-D600A7F311AD}"/>
              </a:ext>
            </a:extLst>
          </p:cNvPr>
          <p:cNvSpPr txBox="1"/>
          <p:nvPr/>
        </p:nvSpPr>
        <p:spPr>
          <a:xfrm>
            <a:off x="1109339" y="6284526"/>
            <a:ext cx="10742691" cy="613694"/>
          </a:xfrm>
          <a:prstGeom prst="rect">
            <a:avLst/>
          </a:prstGeom>
          <a:noFill/>
        </p:spPr>
        <p:txBody>
          <a:bodyPr wrap="square">
            <a:spAutoFit/>
          </a:bodyPr>
          <a:lstStyle/>
          <a:p>
            <a:pPr>
              <a:lnSpc>
                <a:spcPct val="80000"/>
              </a:lnSpc>
            </a:pPr>
            <a:r>
              <a:rPr lang="en-US" sz="1400" dirty="0">
                <a:solidFill>
                  <a:schemeClr val="bg1">
                    <a:lumMod val="50000"/>
                  </a:schemeClr>
                </a:solidFill>
              </a:rPr>
              <a:t>Source: FAO and World Bank, 2023. The latest Cost of a Healthy Diet data are at </a:t>
            </a:r>
            <a:r>
              <a:rPr lang="en-US" sz="1400" dirty="0">
                <a:solidFill>
                  <a:schemeClr val="bg1">
                    <a:lumMod val="50000"/>
                  </a:schemeClr>
                </a:solidFill>
                <a:hlinkClick r:id="rId4">
                  <a:extLst>
                    <a:ext uri="{A12FA001-AC4F-418D-AE19-62706E023703}">
                      <ahyp:hlinkClr xmlns:ahyp="http://schemas.microsoft.com/office/drawing/2018/hyperlinkcolor" val="tx"/>
                    </a:ext>
                  </a:extLst>
                </a:hlinkClick>
              </a:rPr>
              <a:t>https://www.fao.org/faostat/en/#data/CAHD</a:t>
            </a:r>
            <a:r>
              <a:rPr lang="en-US" sz="1400" dirty="0">
                <a:solidFill>
                  <a:schemeClr val="bg1">
                    <a:lumMod val="50000"/>
                  </a:schemeClr>
                </a:solidFill>
              </a:rPr>
              <a:t>, </a:t>
            </a:r>
            <a:br>
              <a:rPr lang="en-US" sz="1400" dirty="0">
                <a:solidFill>
                  <a:schemeClr val="bg1">
                    <a:lumMod val="50000"/>
                  </a:schemeClr>
                </a:solidFill>
              </a:rPr>
            </a:br>
            <a:r>
              <a:rPr lang="en-US" sz="1400" dirty="0">
                <a:solidFill>
                  <a:schemeClr val="bg1">
                    <a:lumMod val="50000"/>
                  </a:schemeClr>
                </a:solidFill>
              </a:rPr>
              <a:t>and published simultaneously alongside actual food spending at </a:t>
            </a:r>
            <a:r>
              <a:rPr lang="en-US" sz="1400" dirty="0">
                <a:solidFill>
                  <a:schemeClr val="bg1">
                    <a:lumMod val="50000"/>
                  </a:schemeClr>
                </a:solidFill>
                <a:hlinkClick r:id="rId5">
                  <a:extLst>
                    <a:ext uri="{A12FA001-AC4F-418D-AE19-62706E023703}">
                      <ahyp:hlinkClr xmlns:ahyp="http://schemas.microsoft.com/office/drawing/2018/hyperlinkcolor" val="tx"/>
                    </a:ext>
                  </a:extLst>
                </a:hlinkClick>
              </a:rPr>
              <a:t>https://databank.worldbank.org/source/food-prices-for-nutrition</a:t>
            </a:r>
            <a:r>
              <a:rPr lang="en-US" sz="1400" dirty="0">
                <a:solidFill>
                  <a:schemeClr val="bg1">
                    <a:lumMod val="50000"/>
                  </a:schemeClr>
                </a:solidFill>
              </a:rPr>
              <a:t>. </a:t>
            </a:r>
            <a:br>
              <a:rPr lang="en-US" sz="1400" dirty="0">
                <a:solidFill>
                  <a:schemeClr val="bg1">
                    <a:lumMod val="50000"/>
                  </a:schemeClr>
                </a:solidFill>
              </a:rPr>
            </a:br>
            <a:r>
              <a:rPr lang="en-US" sz="1400" dirty="0">
                <a:solidFill>
                  <a:schemeClr val="bg1">
                    <a:lumMod val="50000"/>
                  </a:schemeClr>
                </a:solidFill>
              </a:rPr>
              <a:t>Circles are proportional to population size, and countries are arrayed by level of national income using World Development Indicators data.</a:t>
            </a:r>
          </a:p>
        </p:txBody>
      </p:sp>
      <p:sp>
        <p:nvSpPr>
          <p:cNvPr id="3" name="TextBox 2">
            <a:extLst>
              <a:ext uri="{FF2B5EF4-FFF2-40B4-BE49-F238E27FC236}">
                <a16:creationId xmlns:a16="http://schemas.microsoft.com/office/drawing/2014/main" id="{CDCA91BF-E38D-9D2D-6F42-AC3E20737EE4}"/>
              </a:ext>
            </a:extLst>
          </p:cNvPr>
          <p:cNvSpPr txBox="1"/>
          <p:nvPr/>
        </p:nvSpPr>
        <p:spPr>
          <a:xfrm>
            <a:off x="1947819" y="2203822"/>
            <a:ext cx="6196760" cy="837152"/>
          </a:xfrm>
          <a:prstGeom prst="rect">
            <a:avLst/>
          </a:prstGeom>
          <a:noFill/>
        </p:spPr>
        <p:txBody>
          <a:bodyPr wrap="square">
            <a:spAutoFit/>
          </a:bodyPr>
          <a:lstStyle/>
          <a:p>
            <a:pPr>
              <a:lnSpc>
                <a:spcPct val="80000"/>
              </a:lnSpc>
            </a:pPr>
            <a:r>
              <a:rPr lang="en-US" sz="2000" i="1" dirty="0">
                <a:solidFill>
                  <a:schemeClr val="accent5">
                    <a:lumMod val="50000"/>
                  </a:schemeClr>
                </a:solidFill>
              </a:rPr>
              <a:t>These data are before the 2021-23 burst of inflation!</a:t>
            </a:r>
          </a:p>
          <a:p>
            <a:pPr>
              <a:lnSpc>
                <a:spcPct val="80000"/>
              </a:lnSpc>
            </a:pPr>
            <a:r>
              <a:rPr lang="en-US" sz="2000" i="1" dirty="0">
                <a:solidFill>
                  <a:schemeClr val="accent5">
                    <a:lumMod val="50000"/>
                  </a:schemeClr>
                </a:solidFill>
              </a:rPr>
              <a:t>As of Jan. 2025, the USDA’s Thrifty Food Plan </a:t>
            </a:r>
            <a:br>
              <a:rPr lang="en-US" sz="2000" i="1" dirty="0">
                <a:solidFill>
                  <a:schemeClr val="accent5">
                    <a:lumMod val="50000"/>
                  </a:schemeClr>
                </a:solidFill>
              </a:rPr>
            </a:br>
            <a:r>
              <a:rPr lang="en-US" sz="2000" i="1" dirty="0">
                <a:solidFill>
                  <a:schemeClr val="accent5">
                    <a:lumMod val="50000"/>
                  </a:schemeClr>
                </a:solidFill>
              </a:rPr>
              <a:t>guiding SNAP benefits is $8.15/day for an adult woman</a:t>
            </a:r>
          </a:p>
        </p:txBody>
      </p:sp>
      <p:cxnSp>
        <p:nvCxnSpPr>
          <p:cNvPr id="6" name="Straight Connector 5">
            <a:extLst>
              <a:ext uri="{FF2B5EF4-FFF2-40B4-BE49-F238E27FC236}">
                <a16:creationId xmlns:a16="http://schemas.microsoft.com/office/drawing/2014/main" id="{76357D8E-18C0-5437-1D04-EB4C748B31B1}"/>
              </a:ext>
            </a:extLst>
          </p:cNvPr>
          <p:cNvCxnSpPr>
            <a:cxnSpLocks/>
          </p:cNvCxnSpPr>
          <p:nvPr/>
        </p:nvCxnSpPr>
        <p:spPr>
          <a:xfrm>
            <a:off x="7796981" y="2784431"/>
            <a:ext cx="2064774" cy="57484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64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map of the world with red dots&#10;&#10;Description automatically generated">
            <a:extLst>
              <a:ext uri="{FF2B5EF4-FFF2-40B4-BE49-F238E27FC236}">
                <a16:creationId xmlns:a16="http://schemas.microsoft.com/office/drawing/2014/main" id="{984110C9-C25C-52AE-01F1-56B749423318}"/>
              </a:ext>
            </a:extLst>
          </p:cNvPr>
          <p:cNvPicPr>
            <a:picLocks noGrp="1" noChangeAspect="1"/>
          </p:cNvPicPr>
          <p:nvPr>
            <p:ph idx="1"/>
          </p:nvPr>
        </p:nvPicPr>
        <p:blipFill>
          <a:blip r:embed="rId3"/>
          <a:stretch>
            <a:fillRect/>
          </a:stretch>
        </p:blipFill>
        <p:spPr>
          <a:xfrm>
            <a:off x="2110154" y="1475334"/>
            <a:ext cx="9251279" cy="5125946"/>
          </a:xfrm>
        </p:spPr>
      </p:pic>
      <p:sp>
        <p:nvSpPr>
          <p:cNvPr id="2" name="Title 4">
            <a:extLst>
              <a:ext uri="{FF2B5EF4-FFF2-40B4-BE49-F238E27FC236}">
                <a16:creationId xmlns:a16="http://schemas.microsoft.com/office/drawing/2014/main" id="{95F52103-D771-023B-238B-AEAD97A9DE7C}"/>
              </a:ext>
            </a:extLst>
          </p:cNvPr>
          <p:cNvSpPr txBox="1">
            <a:spLocks/>
          </p:cNvSpPr>
          <p:nvPr/>
        </p:nvSpPr>
        <p:spPr>
          <a:xfrm>
            <a:off x="75127" y="256720"/>
            <a:ext cx="12041744"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The latest UN estimate is that 2.8 billion people </a:t>
            </a:r>
            <a:br>
              <a:rPr lang="en-US" sz="3600" b="1" kern="0" dirty="0">
                <a:solidFill>
                  <a:srgbClr val="3083A7"/>
                </a:solidFill>
                <a:latin typeface="+mn-lt"/>
              </a:rPr>
            </a:br>
            <a:r>
              <a:rPr lang="en-US" sz="3600" b="1" kern="0" dirty="0">
                <a:solidFill>
                  <a:srgbClr val="3083A7"/>
                </a:solidFill>
                <a:latin typeface="+mn-lt"/>
              </a:rPr>
              <a:t>(34% of the world) could not afford a healthy diet in 2022</a:t>
            </a:r>
            <a:endParaRPr lang="en-US" sz="3600" b="1" kern="0" dirty="0">
              <a:solidFill>
                <a:srgbClr val="80350E"/>
              </a:solidFill>
              <a:latin typeface="+mn-lt"/>
            </a:endParaRPr>
          </a:p>
        </p:txBody>
      </p:sp>
      <p:sp>
        <p:nvSpPr>
          <p:cNvPr id="7" name="TextBox 6">
            <a:extLst>
              <a:ext uri="{FF2B5EF4-FFF2-40B4-BE49-F238E27FC236}">
                <a16:creationId xmlns:a16="http://schemas.microsoft.com/office/drawing/2014/main" id="{8A6469A8-3C40-5C59-D5AF-10EAD4DDF455}"/>
              </a:ext>
            </a:extLst>
          </p:cNvPr>
          <p:cNvSpPr txBox="1"/>
          <p:nvPr/>
        </p:nvSpPr>
        <p:spPr>
          <a:xfrm>
            <a:off x="276633" y="6358183"/>
            <a:ext cx="11915367" cy="441339"/>
          </a:xfrm>
          <a:prstGeom prst="rect">
            <a:avLst/>
          </a:prstGeom>
          <a:noFill/>
        </p:spPr>
        <p:txBody>
          <a:bodyPr wrap="square">
            <a:spAutoFit/>
          </a:bodyPr>
          <a:lstStyle/>
          <a:p>
            <a:pPr>
              <a:lnSpc>
                <a:spcPct val="80000"/>
              </a:lnSpc>
            </a:pPr>
            <a:r>
              <a:rPr lang="en-US" sz="1400" dirty="0">
                <a:solidFill>
                  <a:schemeClr val="bg1">
                    <a:lumMod val="50000"/>
                  </a:schemeClr>
                </a:solidFill>
              </a:rPr>
              <a:t>Note: Data shown are based on 2021 item prices projected forward to 2022, relative to income data in 2022.</a:t>
            </a:r>
          </a:p>
          <a:p>
            <a:pPr>
              <a:lnSpc>
                <a:spcPct val="80000"/>
              </a:lnSpc>
            </a:pPr>
            <a:r>
              <a:rPr lang="en-US" sz="1400" dirty="0">
                <a:solidFill>
                  <a:schemeClr val="bg1">
                    <a:lumMod val="50000"/>
                  </a:schemeClr>
                </a:solidFill>
              </a:rPr>
              <a:t>Source: FAO and World Bank, 2024. The latest data are at </a:t>
            </a:r>
            <a:r>
              <a:rPr lang="en-US" sz="1400" dirty="0">
                <a:solidFill>
                  <a:schemeClr val="bg1">
                    <a:lumMod val="50000"/>
                  </a:schemeClr>
                </a:solidFill>
                <a:hlinkClick r:id="rId4">
                  <a:extLst>
                    <a:ext uri="{A12FA001-AC4F-418D-AE19-62706E023703}">
                      <ahyp:hlinkClr xmlns:ahyp="http://schemas.microsoft.com/office/drawing/2018/hyperlinkcolor" val="tx"/>
                    </a:ext>
                  </a:extLst>
                </a:hlinkClick>
              </a:rPr>
              <a:t>https://www.fao.org/faostat/en/#data/CAHD</a:t>
            </a:r>
            <a:r>
              <a:rPr lang="en-US" sz="1400" dirty="0">
                <a:solidFill>
                  <a:schemeClr val="bg1">
                    <a:lumMod val="50000"/>
                  </a:schemeClr>
                </a:solidFill>
              </a:rPr>
              <a:t> and </a:t>
            </a:r>
            <a:r>
              <a:rPr lang="en-US" sz="1400" dirty="0">
                <a:solidFill>
                  <a:schemeClr val="bg1">
                    <a:lumMod val="50000"/>
                  </a:schemeClr>
                </a:solidFill>
                <a:hlinkClick r:id="rId5">
                  <a:extLst>
                    <a:ext uri="{A12FA001-AC4F-418D-AE19-62706E023703}">
                      <ahyp:hlinkClr xmlns:ahyp="http://schemas.microsoft.com/office/drawing/2018/hyperlinkcolor" val="tx"/>
                    </a:ext>
                  </a:extLst>
                </a:hlinkClick>
              </a:rPr>
              <a:t>https://www.worldbank.org/foodpricesfornutrition</a:t>
            </a:r>
            <a:r>
              <a:rPr lang="en-US" sz="1400" dirty="0">
                <a:solidFill>
                  <a:schemeClr val="bg1">
                    <a:lumMod val="50000"/>
                  </a:schemeClr>
                </a:solidFill>
              </a:rPr>
              <a:t>.</a:t>
            </a:r>
          </a:p>
        </p:txBody>
      </p:sp>
      <p:grpSp>
        <p:nvGrpSpPr>
          <p:cNvPr id="14" name="Group 13">
            <a:extLst>
              <a:ext uri="{FF2B5EF4-FFF2-40B4-BE49-F238E27FC236}">
                <a16:creationId xmlns:a16="http://schemas.microsoft.com/office/drawing/2014/main" id="{93CE848F-A922-E313-3476-8DB4E3AF57E1}"/>
              </a:ext>
            </a:extLst>
          </p:cNvPr>
          <p:cNvGrpSpPr/>
          <p:nvPr/>
        </p:nvGrpSpPr>
        <p:grpSpPr>
          <a:xfrm>
            <a:off x="225454" y="3745197"/>
            <a:ext cx="2843919" cy="695675"/>
            <a:chOff x="885081" y="1261168"/>
            <a:chExt cx="2797401" cy="613694"/>
          </a:xfrm>
        </p:grpSpPr>
        <p:pic>
          <p:nvPicPr>
            <p:cNvPr id="13" name="Picture 12" descr="A close-up of a graph&#10;&#10;Description automatically generated">
              <a:extLst>
                <a:ext uri="{FF2B5EF4-FFF2-40B4-BE49-F238E27FC236}">
                  <a16:creationId xmlns:a16="http://schemas.microsoft.com/office/drawing/2014/main" id="{E8F7F8CC-BF88-EE5F-BE5A-979750676ED9}"/>
                </a:ext>
              </a:extLst>
            </p:cNvPr>
            <p:cNvPicPr>
              <a:picLocks noChangeAspect="1"/>
            </p:cNvPicPr>
            <p:nvPr/>
          </p:nvPicPr>
          <p:blipFill>
            <a:blip r:embed="rId6"/>
            <a:srcRect t="25124" r="47680" b="30915"/>
            <a:stretch/>
          </p:blipFill>
          <p:spPr>
            <a:xfrm>
              <a:off x="885081" y="1261168"/>
              <a:ext cx="2797401" cy="613694"/>
            </a:xfrm>
            <a:prstGeom prst="rect">
              <a:avLst/>
            </a:prstGeom>
          </p:spPr>
        </p:pic>
        <p:sp>
          <p:nvSpPr>
            <p:cNvPr id="9" name="Rectangle 8">
              <a:extLst>
                <a:ext uri="{FF2B5EF4-FFF2-40B4-BE49-F238E27FC236}">
                  <a16:creationId xmlns:a16="http://schemas.microsoft.com/office/drawing/2014/main" id="{882AB5B5-E2E5-5AC1-F038-926B6C09FD8F}"/>
                </a:ext>
              </a:extLst>
            </p:cNvPr>
            <p:cNvSpPr/>
            <p:nvPr/>
          </p:nvSpPr>
          <p:spPr>
            <a:xfrm>
              <a:off x="1324708" y="1631676"/>
              <a:ext cx="417400" cy="2431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A close-up of a graph&#10;&#10;Description automatically generated">
            <a:extLst>
              <a:ext uri="{FF2B5EF4-FFF2-40B4-BE49-F238E27FC236}">
                <a16:creationId xmlns:a16="http://schemas.microsoft.com/office/drawing/2014/main" id="{3C68ED14-CDCD-6026-4807-C77F3DB09E42}"/>
              </a:ext>
            </a:extLst>
          </p:cNvPr>
          <p:cNvPicPr>
            <a:picLocks noChangeAspect="1"/>
          </p:cNvPicPr>
          <p:nvPr/>
        </p:nvPicPr>
        <p:blipFill>
          <a:blip r:embed="rId6"/>
          <a:srcRect l="52053" t="25124" r="3151" b="6708"/>
          <a:stretch/>
        </p:blipFill>
        <p:spPr>
          <a:xfrm>
            <a:off x="276632" y="2661138"/>
            <a:ext cx="2574495" cy="1022851"/>
          </a:xfrm>
          <a:prstGeom prst="rect">
            <a:avLst/>
          </a:prstGeom>
        </p:spPr>
      </p:pic>
      <p:sp>
        <p:nvSpPr>
          <p:cNvPr id="15" name="TextBox 14">
            <a:extLst>
              <a:ext uri="{FF2B5EF4-FFF2-40B4-BE49-F238E27FC236}">
                <a16:creationId xmlns:a16="http://schemas.microsoft.com/office/drawing/2014/main" id="{37A5187A-4CEE-CEB4-F0AC-C9AC299DA769}"/>
              </a:ext>
            </a:extLst>
          </p:cNvPr>
          <p:cNvSpPr txBox="1"/>
          <p:nvPr/>
        </p:nvSpPr>
        <p:spPr>
          <a:xfrm>
            <a:off x="1207478" y="1420363"/>
            <a:ext cx="10269414" cy="523220"/>
          </a:xfrm>
          <a:prstGeom prst="rect">
            <a:avLst/>
          </a:prstGeom>
          <a:noFill/>
        </p:spPr>
        <p:txBody>
          <a:bodyPr wrap="square" rtlCol="0">
            <a:spAutoFit/>
          </a:bodyPr>
          <a:lstStyle/>
          <a:p>
            <a:r>
              <a:rPr lang="en-US" sz="2800" b="1" dirty="0">
                <a:solidFill>
                  <a:schemeClr val="bg2">
                    <a:lumMod val="25000"/>
                  </a:schemeClr>
                </a:solidFill>
              </a:rPr>
              <a:t>Number and proportion of people who cannot afford a healthy diet</a:t>
            </a:r>
          </a:p>
        </p:txBody>
      </p:sp>
    </p:spTree>
    <p:extLst>
      <p:ext uri="{BB962C8B-B14F-4D97-AF65-F5344CB8AC3E}">
        <p14:creationId xmlns:p14="http://schemas.microsoft.com/office/powerpoint/2010/main" val="303270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48804-AFE9-F866-47A7-F9B722B8A755}"/>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4AB98AC4-F782-817E-9CB6-39465BA3F7A3}"/>
              </a:ext>
            </a:extLst>
          </p:cNvPr>
          <p:cNvSpPr txBox="1">
            <a:spLocks/>
          </p:cNvSpPr>
          <p:nvPr/>
        </p:nvSpPr>
        <p:spPr>
          <a:xfrm>
            <a:off x="0" y="256719"/>
            <a:ext cx="12191999" cy="1245489"/>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400" b="1" kern="0" dirty="0">
                <a:solidFill>
                  <a:srgbClr val="3083A7"/>
                </a:solidFill>
                <a:latin typeface="+mn-lt"/>
              </a:rPr>
              <a:t>Unaffordability of healthy diets is </a:t>
            </a:r>
          </a:p>
          <a:p>
            <a:pPr algn="l">
              <a:lnSpc>
                <a:spcPct val="70000"/>
              </a:lnSpc>
              <a:spcAft>
                <a:spcPts val="0"/>
              </a:spcAft>
              <a:defRPr/>
            </a:pPr>
            <a:r>
              <a:rPr lang="en-US" sz="3400" b="1" kern="0" dirty="0">
                <a:solidFill>
                  <a:srgbClr val="3083A7"/>
                </a:solidFill>
                <a:latin typeface="+mn-lt"/>
              </a:rPr>
              <a:t>more prevalent than other food security metrics in poor countries, </a:t>
            </a:r>
            <a:br>
              <a:rPr lang="en-US" sz="3400" b="1" kern="0" dirty="0">
                <a:solidFill>
                  <a:srgbClr val="3083A7"/>
                </a:solidFill>
                <a:latin typeface="+mn-lt"/>
              </a:rPr>
            </a:br>
            <a:r>
              <a:rPr lang="en-US" sz="3400" b="1" kern="0" dirty="0">
                <a:solidFill>
                  <a:srgbClr val="3083A7"/>
                </a:solidFill>
                <a:latin typeface="+mn-lt"/>
              </a:rPr>
              <a:t>but less prevalent than other metrics in rich countries</a:t>
            </a:r>
            <a:endParaRPr lang="en-US" sz="3400" b="1" kern="0" dirty="0">
              <a:solidFill>
                <a:srgbClr val="80350E"/>
              </a:solidFill>
              <a:latin typeface="+mn-lt"/>
            </a:endParaRPr>
          </a:p>
        </p:txBody>
      </p:sp>
      <p:sp>
        <p:nvSpPr>
          <p:cNvPr id="7" name="TextBox 6">
            <a:extLst>
              <a:ext uri="{FF2B5EF4-FFF2-40B4-BE49-F238E27FC236}">
                <a16:creationId xmlns:a16="http://schemas.microsoft.com/office/drawing/2014/main" id="{EBA26275-3634-4813-B014-DB232061C41D}"/>
              </a:ext>
            </a:extLst>
          </p:cNvPr>
          <p:cNvSpPr txBox="1"/>
          <p:nvPr/>
        </p:nvSpPr>
        <p:spPr>
          <a:xfrm>
            <a:off x="1324384" y="6427653"/>
            <a:ext cx="9103294" cy="441339"/>
          </a:xfrm>
          <a:prstGeom prst="rect">
            <a:avLst/>
          </a:prstGeom>
          <a:noFill/>
        </p:spPr>
        <p:txBody>
          <a:bodyPr wrap="square">
            <a:spAutoFit/>
          </a:bodyPr>
          <a:lstStyle/>
          <a:p>
            <a:pPr>
              <a:lnSpc>
                <a:spcPct val="80000"/>
              </a:lnSpc>
            </a:pPr>
            <a:r>
              <a:rPr lang="en-US" sz="1400" dirty="0">
                <a:solidFill>
                  <a:schemeClr val="bg1">
                    <a:lumMod val="50000"/>
                  </a:schemeClr>
                </a:solidFill>
              </a:rPr>
              <a:t>Source: Reproduced from Figure 5 of W.A. Masters, J.K. Wallingford, A.W. Herforth and Y. Bai, 2025. Measuring Food Access as Affordability of Least‐Cost Healthy Diets Worldwide. </a:t>
            </a:r>
            <a:r>
              <a:rPr lang="en-US" sz="1400" i="1" dirty="0">
                <a:solidFill>
                  <a:schemeClr val="bg1">
                    <a:lumMod val="50000"/>
                  </a:schemeClr>
                </a:solidFill>
              </a:rPr>
              <a:t>Agricultural Economics</a:t>
            </a:r>
            <a:r>
              <a:rPr lang="en-US" sz="1400" dirty="0">
                <a:solidFill>
                  <a:schemeClr val="bg1">
                    <a:lumMod val="50000"/>
                  </a:schemeClr>
                </a:solidFill>
              </a:rPr>
              <a:t>. </a:t>
            </a:r>
            <a:r>
              <a:rPr lang="en-US" sz="1400" dirty="0">
                <a:solidFill>
                  <a:schemeClr val="bg1">
                    <a:lumMod val="50000"/>
                  </a:schemeClr>
                </a:solidFill>
                <a:hlinkClick r:id="rId3">
                  <a:extLst>
                    <a:ext uri="{A12FA001-AC4F-418D-AE19-62706E023703}">
                      <ahyp:hlinkClr xmlns:ahyp="http://schemas.microsoft.com/office/drawing/2018/hyperlinkcolor" val="tx"/>
                    </a:ext>
                  </a:extLst>
                </a:hlinkClick>
              </a:rPr>
              <a:t>https://doi.org/10.1111/agec.70028</a:t>
            </a:r>
            <a:r>
              <a:rPr lang="en-US" sz="1400" dirty="0">
                <a:solidFill>
                  <a:schemeClr val="bg1">
                    <a:lumMod val="50000"/>
                  </a:schemeClr>
                </a:solidFill>
              </a:rPr>
              <a:t>. </a:t>
            </a:r>
          </a:p>
        </p:txBody>
      </p:sp>
      <p:pic>
        <p:nvPicPr>
          <p:cNvPr id="8" name="Picture 7">
            <a:extLst>
              <a:ext uri="{FF2B5EF4-FFF2-40B4-BE49-F238E27FC236}">
                <a16:creationId xmlns:a16="http://schemas.microsoft.com/office/drawing/2014/main" id="{1A9DFA0B-2540-4E02-FF33-08DF7EC759E1}"/>
              </a:ext>
            </a:extLst>
          </p:cNvPr>
          <p:cNvPicPr>
            <a:picLocks noChangeAspect="1"/>
          </p:cNvPicPr>
          <p:nvPr/>
        </p:nvPicPr>
        <p:blipFill>
          <a:blip r:embed="rId4"/>
          <a:stretch>
            <a:fillRect/>
          </a:stretch>
        </p:blipFill>
        <p:spPr>
          <a:xfrm>
            <a:off x="1921853" y="2021305"/>
            <a:ext cx="7458074" cy="4327353"/>
          </a:xfrm>
          <a:prstGeom prst="rect">
            <a:avLst/>
          </a:prstGeom>
        </p:spPr>
      </p:pic>
      <p:sp>
        <p:nvSpPr>
          <p:cNvPr id="15" name="TextBox 14">
            <a:extLst>
              <a:ext uri="{FF2B5EF4-FFF2-40B4-BE49-F238E27FC236}">
                <a16:creationId xmlns:a16="http://schemas.microsoft.com/office/drawing/2014/main" id="{B73645C2-9635-EEEA-59F7-2FBE5F396F4B}"/>
              </a:ext>
            </a:extLst>
          </p:cNvPr>
          <p:cNvSpPr txBox="1"/>
          <p:nvPr/>
        </p:nvSpPr>
        <p:spPr>
          <a:xfrm>
            <a:off x="695733" y="1633310"/>
            <a:ext cx="10067517" cy="461665"/>
          </a:xfrm>
          <a:prstGeom prst="rect">
            <a:avLst/>
          </a:prstGeom>
          <a:noFill/>
        </p:spPr>
        <p:txBody>
          <a:bodyPr wrap="square" rtlCol="0">
            <a:spAutoFit/>
          </a:bodyPr>
          <a:lstStyle/>
          <a:p>
            <a:r>
              <a:rPr lang="en-US" sz="2400" b="1" dirty="0">
                <a:solidFill>
                  <a:schemeClr val="bg2">
                    <a:lumMod val="25000"/>
                  </a:schemeClr>
                </a:solidFill>
              </a:rPr>
              <a:t>Prevalence of unaffordability, food insecurity and undernourishment in 2021</a:t>
            </a:r>
          </a:p>
        </p:txBody>
      </p:sp>
      <p:sp>
        <p:nvSpPr>
          <p:cNvPr id="10" name="TextBox 9">
            <a:extLst>
              <a:ext uri="{FF2B5EF4-FFF2-40B4-BE49-F238E27FC236}">
                <a16:creationId xmlns:a16="http://schemas.microsoft.com/office/drawing/2014/main" id="{CDBC0245-D8AD-B195-92E5-0238C296DF79}"/>
              </a:ext>
            </a:extLst>
          </p:cNvPr>
          <p:cNvSpPr txBox="1"/>
          <p:nvPr/>
        </p:nvSpPr>
        <p:spPr>
          <a:xfrm>
            <a:off x="3440912" y="2187145"/>
            <a:ext cx="3741114" cy="344710"/>
          </a:xfrm>
          <a:prstGeom prst="rect">
            <a:avLst/>
          </a:prstGeom>
          <a:noFill/>
        </p:spPr>
        <p:txBody>
          <a:bodyPr wrap="square">
            <a:spAutoFit/>
          </a:bodyPr>
          <a:lstStyle/>
          <a:p>
            <a:pPr>
              <a:lnSpc>
                <a:spcPct val="80000"/>
              </a:lnSpc>
            </a:pPr>
            <a:r>
              <a:rPr lang="en-US" sz="2000" dirty="0"/>
              <a:t>Unaffordability of a healthy diet</a:t>
            </a:r>
          </a:p>
        </p:txBody>
      </p:sp>
      <p:sp>
        <p:nvSpPr>
          <p:cNvPr id="17" name="TextBox 16">
            <a:extLst>
              <a:ext uri="{FF2B5EF4-FFF2-40B4-BE49-F238E27FC236}">
                <a16:creationId xmlns:a16="http://schemas.microsoft.com/office/drawing/2014/main" id="{25896DE3-A135-73D7-57A8-C812E79D7366}"/>
              </a:ext>
            </a:extLst>
          </p:cNvPr>
          <p:cNvSpPr txBox="1"/>
          <p:nvPr/>
        </p:nvSpPr>
        <p:spPr>
          <a:xfrm>
            <a:off x="2186001" y="5484852"/>
            <a:ext cx="2233599" cy="344710"/>
          </a:xfrm>
          <a:prstGeom prst="rect">
            <a:avLst/>
          </a:prstGeom>
          <a:noFill/>
        </p:spPr>
        <p:txBody>
          <a:bodyPr wrap="square">
            <a:spAutoFit/>
          </a:bodyPr>
          <a:lstStyle/>
          <a:p>
            <a:pPr>
              <a:lnSpc>
                <a:spcPct val="80000"/>
              </a:lnSpc>
            </a:pPr>
            <a:r>
              <a:rPr lang="en-US" sz="2000" dirty="0">
                <a:solidFill>
                  <a:srgbClr val="FF595E"/>
                </a:solidFill>
              </a:rPr>
              <a:t>Undernourishment</a:t>
            </a:r>
          </a:p>
        </p:txBody>
      </p:sp>
      <p:sp>
        <p:nvSpPr>
          <p:cNvPr id="18" name="TextBox 17">
            <a:extLst>
              <a:ext uri="{FF2B5EF4-FFF2-40B4-BE49-F238E27FC236}">
                <a16:creationId xmlns:a16="http://schemas.microsoft.com/office/drawing/2014/main" id="{FC5F49EF-03E8-41B4-25BD-9109FA6FCB7D}"/>
              </a:ext>
            </a:extLst>
          </p:cNvPr>
          <p:cNvSpPr txBox="1"/>
          <p:nvPr/>
        </p:nvSpPr>
        <p:spPr>
          <a:xfrm>
            <a:off x="6781799" y="2158979"/>
            <a:ext cx="2390775" cy="984244"/>
          </a:xfrm>
          <a:prstGeom prst="rect">
            <a:avLst/>
          </a:prstGeom>
          <a:solidFill>
            <a:schemeClr val="bg1"/>
          </a:solidFill>
        </p:spPr>
        <p:txBody>
          <a:bodyPr wrap="square">
            <a:spAutoFit/>
          </a:bodyPr>
          <a:lstStyle/>
          <a:p>
            <a:pPr>
              <a:lnSpc>
                <a:spcPct val="80000"/>
              </a:lnSpc>
            </a:pPr>
            <a:endParaRPr lang="en-US" dirty="0"/>
          </a:p>
          <a:p>
            <a:pPr>
              <a:lnSpc>
                <a:spcPct val="80000"/>
              </a:lnSpc>
            </a:pPr>
            <a:endParaRPr lang="en-US" dirty="0"/>
          </a:p>
          <a:p>
            <a:pPr>
              <a:lnSpc>
                <a:spcPct val="80000"/>
              </a:lnSpc>
            </a:pPr>
            <a:endParaRPr lang="en-US" dirty="0"/>
          </a:p>
          <a:p>
            <a:pPr>
              <a:lnSpc>
                <a:spcPct val="80000"/>
              </a:lnSpc>
            </a:pPr>
            <a:endParaRPr lang="en-US" dirty="0"/>
          </a:p>
        </p:txBody>
      </p:sp>
      <p:sp>
        <p:nvSpPr>
          <p:cNvPr id="16" name="TextBox 15">
            <a:extLst>
              <a:ext uri="{FF2B5EF4-FFF2-40B4-BE49-F238E27FC236}">
                <a16:creationId xmlns:a16="http://schemas.microsoft.com/office/drawing/2014/main" id="{F2FE23FC-C893-2501-B164-94A669002A38}"/>
              </a:ext>
            </a:extLst>
          </p:cNvPr>
          <p:cNvSpPr txBox="1"/>
          <p:nvPr/>
        </p:nvSpPr>
        <p:spPr>
          <a:xfrm>
            <a:off x="5311469" y="2527990"/>
            <a:ext cx="4580203" cy="344710"/>
          </a:xfrm>
          <a:prstGeom prst="rect">
            <a:avLst/>
          </a:prstGeom>
          <a:noFill/>
        </p:spPr>
        <p:txBody>
          <a:bodyPr wrap="square">
            <a:spAutoFit/>
          </a:bodyPr>
          <a:lstStyle/>
          <a:p>
            <a:pPr>
              <a:lnSpc>
                <a:spcPct val="80000"/>
              </a:lnSpc>
            </a:pPr>
            <a:r>
              <a:rPr lang="en-US" sz="2000" dirty="0">
                <a:solidFill>
                  <a:srgbClr val="0070C0"/>
                </a:solidFill>
              </a:rPr>
              <a:t>Food insecurity (moderate or severe)</a:t>
            </a:r>
          </a:p>
        </p:txBody>
      </p:sp>
    </p:spTree>
    <p:extLst>
      <p:ext uri="{BB962C8B-B14F-4D97-AF65-F5344CB8AC3E}">
        <p14:creationId xmlns:p14="http://schemas.microsoft.com/office/powerpoint/2010/main" val="2829707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5">
            <a:extLst>
              <a:ext uri="{FF2B5EF4-FFF2-40B4-BE49-F238E27FC236}">
                <a16:creationId xmlns:a16="http://schemas.microsoft.com/office/drawing/2014/main" id="{376012E3-4D38-4062-B7D2-72A608FD3C94}"/>
              </a:ext>
            </a:extLst>
          </p:cNvPr>
          <p:cNvSpPr txBox="1">
            <a:spLocks/>
          </p:cNvSpPr>
          <p:nvPr/>
        </p:nvSpPr>
        <p:spPr bwMode="auto">
          <a:xfrm>
            <a:off x="426538" y="1243121"/>
            <a:ext cx="9947396" cy="29095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1313" indent="-341313" algn="l" rtl="0" fontAlgn="base">
              <a:spcBef>
                <a:spcPct val="20000"/>
              </a:spcBef>
              <a:spcAft>
                <a:spcPct val="0"/>
              </a:spcAft>
              <a:buChar char="•"/>
              <a:defRPr sz="1800">
                <a:solidFill>
                  <a:schemeClr val="tx1"/>
                </a:solidFill>
                <a:latin typeface="Arial" panose="020B0604020202020204" pitchFamily="34" charset="0"/>
                <a:ea typeface="+mn-ea"/>
                <a:cs typeface="Arial" panose="020B0604020202020204" pitchFamily="34" charset="0"/>
              </a:defRPr>
            </a:lvl1pPr>
            <a:lvl2pPr marL="741363" indent="-284163" algn="l" rtl="0" fontAlgn="base">
              <a:spcBef>
                <a:spcPct val="20000"/>
              </a:spcBef>
              <a:spcAft>
                <a:spcPct val="0"/>
              </a:spcAft>
              <a:buChar char="–"/>
              <a:defRPr sz="2800">
                <a:solidFill>
                  <a:schemeClr val="tx1"/>
                </a:solidFill>
                <a:latin typeface="+mn-lt"/>
              </a:defRPr>
            </a:lvl2pPr>
            <a:lvl3pPr marL="1141413" indent="-227013" algn="l" rtl="0" fontAlgn="base">
              <a:spcBef>
                <a:spcPct val="20000"/>
              </a:spcBef>
              <a:spcAft>
                <a:spcPct val="0"/>
              </a:spcAft>
              <a:buChar char="•"/>
              <a:defRPr sz="2400">
                <a:solidFill>
                  <a:schemeClr val="tx1"/>
                </a:solidFill>
                <a:latin typeface="+mn-lt"/>
              </a:defRPr>
            </a:lvl3pPr>
            <a:lvl4pPr marL="1598613" indent="-227013" algn="l" rtl="0" fontAlgn="base">
              <a:spcBef>
                <a:spcPct val="20000"/>
              </a:spcBef>
              <a:spcAft>
                <a:spcPct val="0"/>
              </a:spcAft>
              <a:buChar char="–"/>
              <a:defRPr sz="2000">
                <a:solidFill>
                  <a:schemeClr val="tx1"/>
                </a:solidFill>
                <a:latin typeface="+mn-lt"/>
              </a:defRPr>
            </a:lvl4pPr>
            <a:lvl5pPr marL="2055813" indent="-227013" algn="l" rtl="0" fontAlgn="base">
              <a:spcBef>
                <a:spcPct val="20000"/>
              </a:spcBef>
              <a:spcAft>
                <a:spcPct val="0"/>
              </a:spcAft>
              <a:buChar char="»"/>
              <a:defRPr sz="20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a:lstStyle>
          <a:p>
            <a:pPr marL="0" indent="0">
              <a:lnSpc>
                <a:spcPct val="80000"/>
              </a:lnSpc>
              <a:spcBef>
                <a:spcPts val="0"/>
              </a:spcBef>
              <a:spcAft>
                <a:spcPts val="0"/>
              </a:spcAft>
              <a:buNone/>
            </a:pPr>
            <a:r>
              <a:rPr lang="en-US" sz="2400" b="1" kern="0" dirty="0">
                <a:latin typeface="+mn-lt"/>
              </a:rPr>
              <a:t>Dietary guidelines define healthy diets in terms of food groups</a:t>
            </a:r>
          </a:p>
          <a:p>
            <a:pPr marL="568354" lvl="1" indent="-168284">
              <a:spcBef>
                <a:spcPts val="0"/>
              </a:spcBef>
              <a:spcAft>
                <a:spcPts val="600"/>
              </a:spcAft>
            </a:pPr>
            <a:r>
              <a:rPr lang="en-US" sz="1800" kern="0" dirty="0"/>
              <a:t>To allow substitution within food groups, we convert volume and weight to energy shares</a:t>
            </a:r>
            <a:endParaRPr lang="en-US" sz="2400" b="1" kern="0" dirty="0">
              <a:latin typeface="+mn-lt"/>
            </a:endParaRPr>
          </a:p>
          <a:p>
            <a:pPr marL="0" indent="0">
              <a:spcBef>
                <a:spcPts val="0"/>
              </a:spcBef>
              <a:spcAft>
                <a:spcPts val="0"/>
              </a:spcAft>
              <a:buNone/>
            </a:pPr>
            <a:r>
              <a:rPr lang="en-US" sz="2400" b="1" kern="0" dirty="0">
                <a:latin typeface="+mn-lt"/>
              </a:rPr>
              <a:t>Food group targets can differ and change over time</a:t>
            </a:r>
          </a:p>
          <a:p>
            <a:pPr marL="568354" lvl="1" indent="-168284">
              <a:spcBef>
                <a:spcPts val="0"/>
              </a:spcBef>
              <a:spcAft>
                <a:spcPts val="0"/>
              </a:spcAft>
            </a:pPr>
            <a:r>
              <a:rPr lang="en-US" sz="1800" kern="0" dirty="0"/>
              <a:t>For SOFI 2020, used median cost of 10 quantified guidelines from all UN regions</a:t>
            </a:r>
          </a:p>
          <a:p>
            <a:pPr marL="568354" lvl="1" indent="-168284">
              <a:spcBef>
                <a:spcPts val="0"/>
              </a:spcBef>
              <a:spcAft>
                <a:spcPts val="0"/>
              </a:spcAft>
            </a:pPr>
            <a:r>
              <a:rPr lang="en-US" sz="1800" kern="0" dirty="0"/>
              <a:t>For SOFI 2022, introduced the Healthy Diet Basket from 31 guidelines with food guides</a:t>
            </a:r>
          </a:p>
          <a:p>
            <a:pPr marL="568354" lvl="1" indent="-168284">
              <a:spcBef>
                <a:spcPts val="0"/>
              </a:spcBef>
              <a:spcAft>
                <a:spcPts val="0"/>
              </a:spcAft>
            </a:pPr>
            <a:r>
              <a:rPr lang="en-US" sz="1800" kern="0" dirty="0"/>
              <a:t>For SOFI 2024, use updated price and income data but same health criteria</a:t>
            </a:r>
          </a:p>
          <a:p>
            <a:pPr marL="568354" lvl="1" indent="-168284">
              <a:spcBef>
                <a:spcPts val="0"/>
              </a:spcBef>
              <a:spcAft>
                <a:spcPts val="0"/>
              </a:spcAft>
            </a:pPr>
            <a:r>
              <a:rPr lang="en-US" sz="1800" kern="0" dirty="0"/>
              <a:t>In Jan. 2024, Nigeria became first country to publish national statistics using global HDB</a:t>
            </a:r>
          </a:p>
          <a:p>
            <a:pPr marL="568354" lvl="1" indent="-168284">
              <a:spcBef>
                <a:spcPts val="0"/>
              </a:spcBef>
              <a:spcAft>
                <a:spcPts val="0"/>
              </a:spcAft>
            </a:pPr>
            <a:r>
              <a:rPr lang="en-US" sz="1800" kern="0" dirty="0"/>
              <a:t>Ethiopia and others also publish the cost of meeting their own dietary guidelines</a:t>
            </a:r>
          </a:p>
        </p:txBody>
      </p:sp>
      <p:sp>
        <p:nvSpPr>
          <p:cNvPr id="15" name="Title 4">
            <a:extLst>
              <a:ext uri="{FF2B5EF4-FFF2-40B4-BE49-F238E27FC236}">
                <a16:creationId xmlns:a16="http://schemas.microsoft.com/office/drawing/2014/main" id="{C2DF152D-BDC9-4D32-93D7-6A94DC01DB42}"/>
              </a:ext>
            </a:extLst>
          </p:cNvPr>
          <p:cNvSpPr txBox="1">
            <a:spLocks/>
          </p:cNvSpPr>
          <p:nvPr/>
        </p:nvSpPr>
        <p:spPr>
          <a:xfrm>
            <a:off x="425698" y="184092"/>
            <a:ext cx="11766301" cy="77935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Our benchmark least cost healthy diets use locally available items that meet national food-based dietary guidelines</a:t>
            </a:r>
          </a:p>
        </p:txBody>
      </p:sp>
      <p:graphicFrame>
        <p:nvGraphicFramePr>
          <p:cNvPr id="4" name="Table 3">
            <a:extLst>
              <a:ext uri="{FF2B5EF4-FFF2-40B4-BE49-F238E27FC236}">
                <a16:creationId xmlns:a16="http://schemas.microsoft.com/office/drawing/2014/main" id="{D77ABDBE-3B7D-4B02-B8C9-2D39C6325BEA}"/>
              </a:ext>
            </a:extLst>
          </p:cNvPr>
          <p:cNvGraphicFramePr>
            <a:graphicFrameLocks noGrp="1"/>
          </p:cNvGraphicFramePr>
          <p:nvPr>
            <p:extLst>
              <p:ext uri="{D42A27DB-BD31-4B8C-83A1-F6EECF244321}">
                <p14:modId xmlns:p14="http://schemas.microsoft.com/office/powerpoint/2010/main" val="2943185537"/>
              </p:ext>
            </p:extLst>
          </p:nvPr>
        </p:nvGraphicFramePr>
        <p:xfrm>
          <a:off x="548626" y="3898096"/>
          <a:ext cx="4867591" cy="2139854"/>
        </p:xfrm>
        <a:graphic>
          <a:graphicData uri="http://schemas.openxmlformats.org/drawingml/2006/table">
            <a:tbl>
              <a:tblPr firstRow="1" firstCol="1" bandRow="1">
                <a:tableStyleId>{5C22544A-7EE6-4342-B048-85BDC9FD1C3A}</a:tableStyleId>
              </a:tblPr>
              <a:tblGrid>
                <a:gridCol w="2430921">
                  <a:extLst>
                    <a:ext uri="{9D8B030D-6E8A-4147-A177-3AD203B41FA5}">
                      <a16:colId xmlns:a16="http://schemas.microsoft.com/office/drawing/2014/main" val="2028919652"/>
                    </a:ext>
                  </a:extLst>
                </a:gridCol>
                <a:gridCol w="985265">
                  <a:extLst>
                    <a:ext uri="{9D8B030D-6E8A-4147-A177-3AD203B41FA5}">
                      <a16:colId xmlns:a16="http://schemas.microsoft.com/office/drawing/2014/main" val="2678827187"/>
                    </a:ext>
                  </a:extLst>
                </a:gridCol>
                <a:gridCol w="1451405">
                  <a:extLst>
                    <a:ext uri="{9D8B030D-6E8A-4147-A177-3AD203B41FA5}">
                      <a16:colId xmlns:a16="http://schemas.microsoft.com/office/drawing/2014/main" val="590849929"/>
                    </a:ext>
                  </a:extLst>
                </a:gridCol>
              </a:tblGrid>
              <a:tr h="216487">
                <a:tc gridSpan="3">
                  <a:txBody>
                    <a:bodyPr/>
                    <a:lstStyle/>
                    <a:p>
                      <a:pPr marL="0" marR="0" algn="l">
                        <a:spcBef>
                          <a:spcPts val="0"/>
                        </a:spcBef>
                        <a:spcAft>
                          <a:spcPts val="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Definition of the global Healthy Diet Basket</a:t>
                      </a:r>
                    </a:p>
                  </a:txBody>
                  <a:tcPr marL="68580" marR="68580" marT="0" marB="0">
                    <a:noFill/>
                  </a:tcPr>
                </a:tc>
                <a:tc hMerge="1">
                  <a:txBody>
                    <a:bodyPr/>
                    <a:lstStyle/>
                    <a:p>
                      <a:pPr marL="0" marR="0" algn="l">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0" algn="l">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6698278"/>
                  </a:ext>
                </a:extLst>
              </a:tr>
              <a:tr h="432974">
                <a:tc>
                  <a:txBody>
                    <a:bodyPr/>
                    <a:lstStyle/>
                    <a:p>
                      <a:pPr marL="0" marR="0" algn="l">
                        <a:lnSpc>
                          <a:spcPct val="70000"/>
                        </a:lnSpc>
                        <a:spcBef>
                          <a:spcPts val="0"/>
                        </a:spcBef>
                        <a:spcAft>
                          <a:spcPts val="0"/>
                        </a:spcAft>
                      </a:pPr>
                      <a:endParaRPr lang="en-US" sz="1600" b="1" dirty="0">
                        <a:solidFill>
                          <a:schemeClr val="tx1"/>
                        </a:solidFill>
                        <a:effectLst/>
                        <a:latin typeface="+mn-lt"/>
                      </a:endParaRPr>
                    </a:p>
                    <a:p>
                      <a:pPr marL="0" marR="0" algn="l">
                        <a:lnSpc>
                          <a:spcPct val="70000"/>
                        </a:lnSpc>
                        <a:spcBef>
                          <a:spcPts val="0"/>
                        </a:spcBef>
                        <a:spcAft>
                          <a:spcPts val="0"/>
                        </a:spcAft>
                      </a:pPr>
                      <a:r>
                        <a:rPr lang="en-US" sz="1600" b="1" dirty="0">
                          <a:solidFill>
                            <a:schemeClr val="tx1"/>
                          </a:solidFill>
                          <a:effectLst/>
                          <a:latin typeface="+mn-lt"/>
                        </a:rPr>
                        <a:t>Food group</a:t>
                      </a:r>
                      <a:endParaRPr lang="en-US" sz="16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noFill/>
                  </a:tcPr>
                </a:tc>
                <a:tc>
                  <a:txBody>
                    <a:bodyPr/>
                    <a:lstStyle/>
                    <a:p>
                      <a:pPr marL="0" marR="0" algn="l">
                        <a:lnSpc>
                          <a:spcPct val="70000"/>
                        </a:lnSpc>
                        <a:spcBef>
                          <a:spcPts val="0"/>
                        </a:spcBef>
                        <a:spcAft>
                          <a:spcPts val="0"/>
                        </a:spcAft>
                      </a:pPr>
                      <a:r>
                        <a:rPr lang="en-US" sz="1600" b="1" dirty="0">
                          <a:solidFill>
                            <a:schemeClr val="tx1"/>
                          </a:solidFill>
                          <a:effectLst/>
                          <a:latin typeface="+mn-lt"/>
                        </a:rPr>
                        <a:t>Number of items</a:t>
                      </a:r>
                      <a:endParaRPr lang="en-US" sz="16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noFill/>
                  </a:tcPr>
                </a:tc>
                <a:tc>
                  <a:txBody>
                    <a:bodyPr/>
                    <a:lstStyle/>
                    <a:p>
                      <a:pPr marL="0" marR="0" algn="ctr">
                        <a:lnSpc>
                          <a:spcPct val="70000"/>
                        </a:lnSpc>
                        <a:spcBef>
                          <a:spcPts val="0"/>
                        </a:spcBef>
                        <a:spcAft>
                          <a:spcPts val="0"/>
                        </a:spcAft>
                      </a:pPr>
                      <a:r>
                        <a:rPr lang="en-US" sz="1600" b="1" dirty="0">
                          <a:solidFill>
                            <a:schemeClr val="tx1"/>
                          </a:solidFill>
                          <a:effectLst/>
                          <a:latin typeface="+mn-lt"/>
                        </a:rPr>
                        <a:t>Dietary energy </a:t>
                      </a:r>
                      <a:r>
                        <a:rPr lang="en-US" sz="1600" b="0" dirty="0">
                          <a:solidFill>
                            <a:schemeClr val="tx1"/>
                          </a:solidFill>
                          <a:effectLst/>
                          <a:latin typeface="+mn-lt"/>
                        </a:rPr>
                        <a:t>(kcal/day)</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5689621"/>
                  </a:ext>
                </a:extLst>
              </a:tr>
              <a:tr h="216487">
                <a:tc>
                  <a:txBody>
                    <a:bodyPr/>
                    <a:lstStyle/>
                    <a:p>
                      <a:pPr marL="0" marR="0" algn="l">
                        <a:spcBef>
                          <a:spcPts val="0"/>
                        </a:spcBef>
                        <a:spcAft>
                          <a:spcPts val="0"/>
                        </a:spcAft>
                      </a:pPr>
                      <a:r>
                        <a:rPr lang="en-US" sz="1600" b="0" dirty="0">
                          <a:solidFill>
                            <a:schemeClr val="tx1"/>
                          </a:solidFill>
                          <a:effectLst/>
                          <a:latin typeface="+mn-lt"/>
                        </a:rPr>
                        <a:t>1. Starchy staples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l">
                        <a:spcBef>
                          <a:spcPts val="0"/>
                        </a:spcBef>
                        <a:spcAft>
                          <a:spcPts val="0"/>
                        </a:spcAft>
                      </a:pPr>
                      <a:r>
                        <a:rPr lang="en-US" sz="1600" dirty="0">
                          <a:solidFill>
                            <a:schemeClr val="tx1"/>
                          </a:solidFill>
                          <a:effectLst/>
                          <a:latin typeface="+mn-lt"/>
                        </a:rPr>
                        <a:t>2</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457200" marR="0" lvl="1" algn="l">
                        <a:spcBef>
                          <a:spcPts val="0"/>
                        </a:spcBef>
                        <a:spcAft>
                          <a:spcPts val="0"/>
                        </a:spcAft>
                      </a:pPr>
                      <a:r>
                        <a:rPr lang="en-US" sz="1600" dirty="0">
                          <a:solidFill>
                            <a:schemeClr val="tx1"/>
                          </a:solidFill>
                          <a:effectLst/>
                          <a:latin typeface="+mn-lt"/>
                        </a:rPr>
                        <a:t>1,160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21335786"/>
                  </a:ext>
                </a:extLst>
              </a:tr>
              <a:tr h="216487">
                <a:tc>
                  <a:txBody>
                    <a:bodyPr/>
                    <a:lstStyle/>
                    <a:p>
                      <a:pPr marL="0" marR="0" algn="l">
                        <a:spcBef>
                          <a:spcPts val="0"/>
                        </a:spcBef>
                        <a:spcAft>
                          <a:spcPts val="0"/>
                        </a:spcAft>
                      </a:pPr>
                      <a:r>
                        <a:rPr lang="en-US" sz="1600" b="0" dirty="0">
                          <a:solidFill>
                            <a:schemeClr val="tx1"/>
                          </a:solidFill>
                          <a:effectLst/>
                          <a:latin typeface="+mn-lt"/>
                        </a:rPr>
                        <a:t>2. Vegetables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dirty="0">
                          <a:solidFill>
                            <a:schemeClr val="tx1"/>
                          </a:solidFill>
                          <a:effectLst/>
                          <a:latin typeface="+mn-lt"/>
                        </a:rPr>
                        <a:t>3</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marR="0" lvl="1" algn="l">
                        <a:spcBef>
                          <a:spcPts val="0"/>
                        </a:spcBef>
                        <a:spcAft>
                          <a:spcPts val="0"/>
                        </a:spcAft>
                      </a:pPr>
                      <a:r>
                        <a:rPr lang="en-US" sz="1600" dirty="0">
                          <a:solidFill>
                            <a:schemeClr val="tx1"/>
                          </a:solidFill>
                          <a:effectLst/>
                          <a:latin typeface="+mn-lt"/>
                        </a:rPr>
                        <a:t>   110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671290469"/>
                  </a:ext>
                </a:extLst>
              </a:tr>
              <a:tr h="216487">
                <a:tc>
                  <a:txBody>
                    <a:bodyPr/>
                    <a:lstStyle/>
                    <a:p>
                      <a:pPr marL="0" marR="0" algn="l">
                        <a:spcBef>
                          <a:spcPts val="0"/>
                        </a:spcBef>
                        <a:spcAft>
                          <a:spcPts val="0"/>
                        </a:spcAft>
                      </a:pPr>
                      <a:r>
                        <a:rPr lang="en-US" sz="1600" b="0" dirty="0">
                          <a:solidFill>
                            <a:schemeClr val="tx1"/>
                          </a:solidFill>
                          <a:effectLst/>
                          <a:latin typeface="+mn-lt"/>
                        </a:rPr>
                        <a:t>3. Fruits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dirty="0">
                          <a:solidFill>
                            <a:schemeClr val="tx1"/>
                          </a:solidFill>
                          <a:effectLst/>
                          <a:latin typeface="+mn-lt"/>
                        </a:rPr>
                        <a:t>2</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marR="0" lvl="1" algn="l">
                        <a:spcBef>
                          <a:spcPts val="0"/>
                        </a:spcBef>
                        <a:spcAft>
                          <a:spcPts val="0"/>
                        </a:spcAft>
                      </a:pPr>
                      <a:r>
                        <a:rPr lang="en-US" sz="1600" dirty="0">
                          <a:solidFill>
                            <a:schemeClr val="tx1"/>
                          </a:solidFill>
                          <a:effectLst/>
                          <a:latin typeface="+mn-lt"/>
                        </a:rPr>
                        <a:t>   160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189197855"/>
                  </a:ext>
                </a:extLst>
              </a:tr>
              <a:tr h="216487">
                <a:tc>
                  <a:txBody>
                    <a:bodyPr/>
                    <a:lstStyle/>
                    <a:p>
                      <a:pPr marL="0" marR="0" algn="l">
                        <a:spcBef>
                          <a:spcPts val="0"/>
                        </a:spcBef>
                        <a:spcAft>
                          <a:spcPts val="0"/>
                        </a:spcAft>
                      </a:pPr>
                      <a:r>
                        <a:rPr lang="en-US" sz="1600" b="0" dirty="0">
                          <a:solidFill>
                            <a:schemeClr val="tx1"/>
                          </a:solidFill>
                          <a:effectLst/>
                          <a:latin typeface="+mn-lt"/>
                        </a:rPr>
                        <a:t>4. Animal-source foods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dirty="0">
                          <a:solidFill>
                            <a:schemeClr val="tx1"/>
                          </a:solidFill>
                          <a:effectLst/>
                          <a:latin typeface="+mn-lt"/>
                        </a:rPr>
                        <a:t>2</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marR="0" lvl="1" algn="l">
                        <a:spcBef>
                          <a:spcPts val="0"/>
                        </a:spcBef>
                        <a:spcAft>
                          <a:spcPts val="0"/>
                        </a:spcAft>
                      </a:pPr>
                      <a:r>
                        <a:rPr lang="en-US" sz="1600" dirty="0">
                          <a:solidFill>
                            <a:schemeClr val="tx1"/>
                          </a:solidFill>
                          <a:effectLst/>
                          <a:latin typeface="+mn-lt"/>
                        </a:rPr>
                        <a:t>   300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98335481"/>
                  </a:ext>
                </a:extLst>
              </a:tr>
              <a:tr h="216487">
                <a:tc>
                  <a:txBody>
                    <a:bodyPr/>
                    <a:lstStyle/>
                    <a:p>
                      <a:pPr marL="0" marR="0" algn="l">
                        <a:spcBef>
                          <a:spcPts val="0"/>
                        </a:spcBef>
                        <a:spcAft>
                          <a:spcPts val="0"/>
                        </a:spcAft>
                      </a:pPr>
                      <a:r>
                        <a:rPr lang="en-US" sz="1600" b="0" dirty="0">
                          <a:solidFill>
                            <a:schemeClr val="tx1"/>
                          </a:solidFill>
                          <a:effectLst/>
                          <a:latin typeface="+mn-lt"/>
                        </a:rPr>
                        <a:t>5. Legumes, nuts &amp; seeds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a:solidFill>
                            <a:schemeClr val="tx1"/>
                          </a:solidFill>
                          <a:effectLst/>
                          <a:latin typeface="+mn-lt"/>
                        </a:rPr>
                        <a:t>1</a:t>
                      </a:r>
                      <a:endParaRPr lang="en-US" sz="16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marR="0" lvl="1" algn="l">
                        <a:spcBef>
                          <a:spcPts val="0"/>
                        </a:spcBef>
                        <a:spcAft>
                          <a:spcPts val="0"/>
                        </a:spcAft>
                      </a:pPr>
                      <a:r>
                        <a:rPr lang="en-US" sz="1600" dirty="0">
                          <a:solidFill>
                            <a:schemeClr val="tx1"/>
                          </a:solidFill>
                          <a:effectLst/>
                          <a:latin typeface="+mn-lt"/>
                        </a:rPr>
                        <a:t>   300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76027823"/>
                  </a:ext>
                </a:extLst>
              </a:tr>
              <a:tr h="216487">
                <a:tc>
                  <a:txBody>
                    <a:bodyPr/>
                    <a:lstStyle/>
                    <a:p>
                      <a:pPr marL="0" marR="0" algn="l">
                        <a:spcBef>
                          <a:spcPts val="0"/>
                        </a:spcBef>
                        <a:spcAft>
                          <a:spcPts val="0"/>
                        </a:spcAft>
                      </a:pPr>
                      <a:r>
                        <a:rPr lang="en-US" sz="1600" b="0" dirty="0">
                          <a:solidFill>
                            <a:schemeClr val="tx1"/>
                          </a:solidFill>
                          <a:effectLst/>
                          <a:latin typeface="+mn-lt"/>
                        </a:rPr>
                        <a:t>6. Oils and fats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600" dirty="0">
                          <a:solidFill>
                            <a:schemeClr val="tx1"/>
                          </a:solidFill>
                          <a:effectLst/>
                          <a:latin typeface="+mn-lt"/>
                        </a:rPr>
                        <a:t>1</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457200" marR="0" lvl="1" algn="l">
                        <a:spcBef>
                          <a:spcPts val="0"/>
                        </a:spcBef>
                        <a:spcAft>
                          <a:spcPts val="0"/>
                        </a:spcAft>
                      </a:pPr>
                      <a:r>
                        <a:rPr lang="en-US" sz="1600" dirty="0">
                          <a:solidFill>
                            <a:schemeClr val="tx1"/>
                          </a:solidFill>
                          <a:effectLst/>
                          <a:latin typeface="+mn-lt"/>
                        </a:rPr>
                        <a:t>   300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8243006"/>
                  </a:ext>
                </a:extLst>
              </a:tr>
            </a:tbl>
          </a:graphicData>
        </a:graphic>
      </p:graphicFrame>
      <p:graphicFrame>
        <p:nvGraphicFramePr>
          <p:cNvPr id="5" name="Table 4">
            <a:extLst>
              <a:ext uri="{FF2B5EF4-FFF2-40B4-BE49-F238E27FC236}">
                <a16:creationId xmlns:a16="http://schemas.microsoft.com/office/drawing/2014/main" id="{C4BDED88-D0CA-49B6-9906-0384E2134C91}"/>
              </a:ext>
            </a:extLst>
          </p:cNvPr>
          <p:cNvGraphicFramePr>
            <a:graphicFrameLocks noGrp="1"/>
          </p:cNvGraphicFramePr>
          <p:nvPr>
            <p:extLst>
              <p:ext uri="{D42A27DB-BD31-4B8C-83A1-F6EECF244321}">
                <p14:modId xmlns:p14="http://schemas.microsoft.com/office/powerpoint/2010/main" val="861720031"/>
              </p:ext>
            </p:extLst>
          </p:nvPr>
        </p:nvGraphicFramePr>
        <p:xfrm>
          <a:off x="6061029" y="3656520"/>
          <a:ext cx="3233515" cy="2383694"/>
        </p:xfrm>
        <a:graphic>
          <a:graphicData uri="http://schemas.openxmlformats.org/drawingml/2006/table">
            <a:tbl>
              <a:tblPr firstRow="1" firstCol="1" bandRow="1">
                <a:tableStyleId>{5C22544A-7EE6-4342-B048-85BDC9FD1C3A}</a:tableStyleId>
              </a:tblPr>
              <a:tblGrid>
                <a:gridCol w="1513613">
                  <a:extLst>
                    <a:ext uri="{9D8B030D-6E8A-4147-A177-3AD203B41FA5}">
                      <a16:colId xmlns:a16="http://schemas.microsoft.com/office/drawing/2014/main" val="1275055488"/>
                    </a:ext>
                  </a:extLst>
                </a:gridCol>
                <a:gridCol w="1719902">
                  <a:extLst>
                    <a:ext uri="{9D8B030D-6E8A-4147-A177-3AD203B41FA5}">
                      <a16:colId xmlns:a16="http://schemas.microsoft.com/office/drawing/2014/main" val="2630759204"/>
                    </a:ext>
                  </a:extLst>
                </a:gridCol>
              </a:tblGrid>
              <a:tr h="432974">
                <a:tc gridSpan="2">
                  <a:txBody>
                    <a:bodyPr/>
                    <a:lstStyle/>
                    <a:p>
                      <a:pPr marL="0" marR="0" algn="l">
                        <a:spcBef>
                          <a:spcPts val="0"/>
                        </a:spcBef>
                        <a:spcAft>
                          <a:spcPts val="0"/>
                        </a:spcAft>
                      </a:pPr>
                      <a:endPar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Quantities of typical items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l">
                        <a:spcBef>
                          <a:spcPts val="0"/>
                        </a:spcBef>
                        <a:spcAft>
                          <a:spcPts val="0"/>
                        </a:spcAft>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358519"/>
                  </a:ext>
                </a:extLst>
              </a:tr>
              <a:tr h="432974">
                <a:tc>
                  <a:txBody>
                    <a:bodyPr/>
                    <a:lstStyle/>
                    <a:p>
                      <a:pPr marL="0" marR="0" algn="l">
                        <a:lnSpc>
                          <a:spcPct val="70000"/>
                        </a:lnSpc>
                        <a:spcBef>
                          <a:spcPts val="0"/>
                        </a:spcBef>
                        <a:spcAft>
                          <a:spcPts val="0"/>
                        </a:spcAft>
                      </a:pPr>
                      <a:r>
                        <a:rPr lang="en-US" sz="1600" b="0" i="1" dirty="0">
                          <a:solidFill>
                            <a:schemeClr val="bg1">
                              <a:lumMod val="65000"/>
                            </a:schemeClr>
                          </a:solidFill>
                          <a:effectLst/>
                          <a:latin typeface="+mn-lt"/>
                        </a:rPr>
                        <a:t>Typical weight </a:t>
                      </a:r>
                    </a:p>
                    <a:p>
                      <a:pPr marL="0" marR="0" algn="l">
                        <a:lnSpc>
                          <a:spcPct val="70000"/>
                        </a:lnSpc>
                        <a:spcBef>
                          <a:spcPts val="0"/>
                        </a:spcBef>
                        <a:spcAft>
                          <a:spcPts val="0"/>
                        </a:spcAft>
                      </a:pPr>
                      <a:r>
                        <a:rPr lang="en-US" sz="1600" b="0" i="1" dirty="0">
                          <a:solidFill>
                            <a:schemeClr val="bg1">
                              <a:lumMod val="65000"/>
                            </a:schemeClr>
                          </a:solidFill>
                          <a:effectLst/>
                          <a:latin typeface="+mn-lt"/>
                        </a:rPr>
                        <a:t>(grams)</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70000"/>
                        </a:lnSpc>
                        <a:spcBef>
                          <a:spcPts val="0"/>
                        </a:spcBef>
                        <a:spcAft>
                          <a:spcPts val="0"/>
                        </a:spcAft>
                      </a:pPr>
                      <a:r>
                        <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rPr>
                        <a:t>Typical volume</a:t>
                      </a:r>
                    </a:p>
                    <a:p>
                      <a:pPr marL="0" marR="0" algn="l">
                        <a:lnSpc>
                          <a:spcPct val="70000"/>
                        </a:lnSpc>
                        <a:spcBef>
                          <a:spcPts val="0"/>
                        </a:spcBef>
                        <a:spcAft>
                          <a:spcPts val="0"/>
                        </a:spcAft>
                      </a:pPr>
                      <a:r>
                        <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rPr>
                        <a:t>(plate share)</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7632002"/>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322g dry rice</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7750669"/>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270-400g veg.</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7538580"/>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230-300g fruits</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3040063"/>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210g egg</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433074"/>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85g dry bean</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l">
                        <a:spcBef>
                          <a:spcPts val="0"/>
                        </a:spcBef>
                        <a:spcAft>
                          <a:spcPts val="0"/>
                        </a:spcAft>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5137519"/>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34g oil</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l">
                        <a:spcBef>
                          <a:spcPts val="0"/>
                        </a:spcBef>
                        <a:spcAft>
                          <a:spcPts val="0"/>
                        </a:spcAft>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742297"/>
                  </a:ext>
                </a:extLst>
              </a:tr>
            </a:tbl>
          </a:graphicData>
        </a:graphic>
      </p:graphicFrame>
      <p:grpSp>
        <p:nvGrpSpPr>
          <p:cNvPr id="8" name="Group 7">
            <a:extLst>
              <a:ext uri="{FF2B5EF4-FFF2-40B4-BE49-F238E27FC236}">
                <a16:creationId xmlns:a16="http://schemas.microsoft.com/office/drawing/2014/main" id="{AABD1811-569B-A12C-DECB-679D46ADDE0A}"/>
              </a:ext>
            </a:extLst>
          </p:cNvPr>
          <p:cNvGrpSpPr/>
          <p:nvPr/>
        </p:nvGrpSpPr>
        <p:grpSpPr>
          <a:xfrm>
            <a:off x="9875223" y="1387936"/>
            <a:ext cx="2316777" cy="5148413"/>
            <a:chOff x="9540159" y="1735566"/>
            <a:chExt cx="2316777" cy="5148413"/>
          </a:xfrm>
        </p:grpSpPr>
        <p:pic>
          <p:nvPicPr>
            <p:cNvPr id="11" name="Picture 10">
              <a:extLst>
                <a:ext uri="{FF2B5EF4-FFF2-40B4-BE49-F238E27FC236}">
                  <a16:creationId xmlns:a16="http://schemas.microsoft.com/office/drawing/2014/main" id="{63D55361-FF44-4E91-9337-3C3409DC2090}"/>
                </a:ext>
              </a:extLst>
            </p:cNvPr>
            <p:cNvPicPr>
              <a:picLocks noChangeAspect="1"/>
            </p:cNvPicPr>
            <p:nvPr/>
          </p:nvPicPr>
          <p:blipFill>
            <a:blip r:embed="rId4"/>
            <a:stretch>
              <a:fillRect/>
            </a:stretch>
          </p:blipFill>
          <p:spPr>
            <a:xfrm>
              <a:off x="10675546" y="1735566"/>
              <a:ext cx="1181390" cy="887698"/>
            </a:xfrm>
            <a:prstGeom prst="rect">
              <a:avLst/>
            </a:prstGeom>
          </p:spPr>
        </p:pic>
        <p:pic>
          <p:nvPicPr>
            <p:cNvPr id="20" name="Picture 19">
              <a:extLst>
                <a:ext uri="{FF2B5EF4-FFF2-40B4-BE49-F238E27FC236}">
                  <a16:creationId xmlns:a16="http://schemas.microsoft.com/office/drawing/2014/main" id="{E2085180-9EDF-4E6B-8787-067381EE1A5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830184" y="2794309"/>
              <a:ext cx="880171" cy="836780"/>
            </a:xfrm>
            <a:prstGeom prst="rect">
              <a:avLst/>
            </a:prstGeom>
          </p:spPr>
        </p:pic>
        <p:pic>
          <p:nvPicPr>
            <p:cNvPr id="23" name="Picture 22">
              <a:extLst>
                <a:ext uri="{FF2B5EF4-FFF2-40B4-BE49-F238E27FC236}">
                  <a16:creationId xmlns:a16="http://schemas.microsoft.com/office/drawing/2014/main" id="{6E436067-1F79-421E-A774-E51D6B8C2852}"/>
                </a:ext>
              </a:extLst>
            </p:cNvPr>
            <p:cNvPicPr>
              <a:picLocks noChangeAspect="1"/>
            </p:cNvPicPr>
            <p:nvPr/>
          </p:nvPicPr>
          <p:blipFill rotWithShape="1">
            <a:blip r:embed="rId6">
              <a:extLst>
                <a:ext uri="{28A0092B-C50C-407E-A947-70E740481C1C}">
                  <a14:useLocalDpi xmlns:a14="http://schemas.microsoft.com/office/drawing/2010/main"/>
                </a:ext>
              </a:extLst>
            </a:blip>
            <a:srcRect l="1243" r="1"/>
            <a:stretch/>
          </p:blipFill>
          <p:spPr>
            <a:xfrm>
              <a:off x="9567282" y="5075951"/>
              <a:ext cx="1010779" cy="763689"/>
            </a:xfrm>
            <a:prstGeom prst="rect">
              <a:avLst/>
            </a:prstGeom>
          </p:spPr>
        </p:pic>
        <p:pic>
          <p:nvPicPr>
            <p:cNvPr id="2" name="Picture 1">
              <a:extLst>
                <a:ext uri="{FF2B5EF4-FFF2-40B4-BE49-F238E27FC236}">
                  <a16:creationId xmlns:a16="http://schemas.microsoft.com/office/drawing/2014/main" id="{AD025738-9EF9-45A8-91A5-0C97C2A77B15}"/>
                </a:ext>
              </a:extLst>
            </p:cNvPr>
            <p:cNvPicPr>
              <a:picLocks noChangeAspect="1"/>
            </p:cNvPicPr>
            <p:nvPr/>
          </p:nvPicPr>
          <p:blipFill>
            <a:blip r:embed="rId7"/>
            <a:stretch>
              <a:fillRect/>
            </a:stretch>
          </p:blipFill>
          <p:spPr>
            <a:xfrm>
              <a:off x="9540159" y="2768917"/>
              <a:ext cx="1004873" cy="886968"/>
            </a:xfrm>
            <a:prstGeom prst="rect">
              <a:avLst/>
            </a:prstGeom>
          </p:spPr>
        </p:pic>
        <p:pic>
          <p:nvPicPr>
            <p:cNvPr id="14" name="Picture 13">
              <a:extLst>
                <a:ext uri="{FF2B5EF4-FFF2-40B4-BE49-F238E27FC236}">
                  <a16:creationId xmlns:a16="http://schemas.microsoft.com/office/drawing/2014/main" id="{917AFB1F-27D9-4CC6-AC51-6A6FC47C165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28870"/>
            <a:stretch/>
          </p:blipFill>
          <p:spPr>
            <a:xfrm>
              <a:off x="10814637" y="5915837"/>
              <a:ext cx="880170" cy="939435"/>
            </a:xfrm>
            <a:prstGeom prst="rect">
              <a:avLst/>
            </a:prstGeom>
            <a:solidFill>
              <a:schemeClr val="bg1"/>
            </a:solidFill>
          </p:spPr>
        </p:pic>
        <p:pic>
          <p:nvPicPr>
            <p:cNvPr id="7" name="Picture 6">
              <a:extLst>
                <a:ext uri="{FF2B5EF4-FFF2-40B4-BE49-F238E27FC236}">
                  <a16:creationId xmlns:a16="http://schemas.microsoft.com/office/drawing/2014/main" id="{C31B9120-C40D-4F99-BEBA-A554242A67B2}"/>
                </a:ext>
              </a:extLst>
            </p:cNvPr>
            <p:cNvPicPr>
              <a:picLocks noChangeAspect="1"/>
            </p:cNvPicPr>
            <p:nvPr/>
          </p:nvPicPr>
          <p:blipFill>
            <a:blip r:embed="rId9"/>
            <a:stretch>
              <a:fillRect/>
            </a:stretch>
          </p:blipFill>
          <p:spPr>
            <a:xfrm>
              <a:off x="9596156" y="1759651"/>
              <a:ext cx="950506" cy="865567"/>
            </a:xfrm>
            <a:prstGeom prst="rect">
              <a:avLst/>
            </a:prstGeom>
          </p:spPr>
        </p:pic>
        <p:pic>
          <p:nvPicPr>
            <p:cNvPr id="13" name="Picture 12">
              <a:extLst>
                <a:ext uri="{FF2B5EF4-FFF2-40B4-BE49-F238E27FC236}">
                  <a16:creationId xmlns:a16="http://schemas.microsoft.com/office/drawing/2014/main" id="{B5F89ECD-CE0D-441A-8711-DE12C3AF899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596156" y="5950261"/>
              <a:ext cx="1010779" cy="933718"/>
            </a:xfrm>
            <a:prstGeom prst="rect">
              <a:avLst/>
            </a:prstGeom>
            <a:solidFill>
              <a:schemeClr val="bg1"/>
            </a:solidFill>
          </p:spPr>
        </p:pic>
        <p:pic>
          <p:nvPicPr>
            <p:cNvPr id="21" name="Picture 20">
              <a:extLst>
                <a:ext uri="{FF2B5EF4-FFF2-40B4-BE49-F238E27FC236}">
                  <a16:creationId xmlns:a16="http://schemas.microsoft.com/office/drawing/2014/main" id="{8FC6AB52-A67B-4A94-8C8C-1AA971EF21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837675" y="5015479"/>
              <a:ext cx="857132" cy="876887"/>
            </a:xfrm>
            <a:prstGeom prst="rect">
              <a:avLst/>
            </a:prstGeom>
          </p:spPr>
        </p:pic>
        <p:pic>
          <p:nvPicPr>
            <p:cNvPr id="22" name="Picture 21">
              <a:extLst>
                <a:ext uri="{FF2B5EF4-FFF2-40B4-BE49-F238E27FC236}">
                  <a16:creationId xmlns:a16="http://schemas.microsoft.com/office/drawing/2014/main" id="{FACFA6AC-354D-4DA0-A9B9-CA6EE11D527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567283" y="3935561"/>
              <a:ext cx="1010778" cy="729100"/>
            </a:xfrm>
            <a:prstGeom prst="rect">
              <a:avLst/>
            </a:prstGeom>
          </p:spPr>
        </p:pic>
        <p:pic>
          <p:nvPicPr>
            <p:cNvPr id="24" name="Picture 23">
              <a:extLst>
                <a:ext uri="{FF2B5EF4-FFF2-40B4-BE49-F238E27FC236}">
                  <a16:creationId xmlns:a16="http://schemas.microsoft.com/office/drawing/2014/main" id="{4236631F-CE39-4069-B61D-C816062BDB4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830184" y="3894636"/>
              <a:ext cx="880171" cy="852666"/>
            </a:xfrm>
            <a:prstGeom prst="rect">
              <a:avLst/>
            </a:prstGeom>
          </p:spPr>
        </p:pic>
      </p:grpSp>
      <p:sp>
        <p:nvSpPr>
          <p:cNvPr id="6" name="TextBox 5">
            <a:extLst>
              <a:ext uri="{FF2B5EF4-FFF2-40B4-BE49-F238E27FC236}">
                <a16:creationId xmlns:a16="http://schemas.microsoft.com/office/drawing/2014/main" id="{0648D956-C3A3-1926-A011-B1E0FC7414B1}"/>
              </a:ext>
            </a:extLst>
          </p:cNvPr>
          <p:cNvSpPr txBox="1"/>
          <p:nvPr/>
        </p:nvSpPr>
        <p:spPr>
          <a:xfrm>
            <a:off x="4337145" y="6025625"/>
            <a:ext cx="1620033" cy="335281"/>
          </a:xfrm>
          <a:prstGeom prst="rect">
            <a:avLst/>
          </a:prstGeom>
          <a:noFill/>
        </p:spPr>
        <p:txBody>
          <a:bodyPr wrap="square">
            <a:spAutoFit/>
          </a:bodyPr>
          <a:lstStyle/>
          <a:p>
            <a:r>
              <a:rPr lang="en-US" sz="1600" dirty="0">
                <a:solidFill>
                  <a:schemeClr val="tx1"/>
                </a:solidFill>
                <a:effectLst/>
                <a:latin typeface="+mn-lt"/>
                <a:ea typeface="Times New Roman" panose="02020603050405020304" pitchFamily="18" charset="0"/>
                <a:cs typeface="Times New Roman" panose="02020603050405020304" pitchFamily="18" charset="0"/>
              </a:rPr>
              <a:t> 2,330</a:t>
            </a:r>
            <a:endParaRPr lang="en-US" sz="1600" dirty="0"/>
          </a:p>
        </p:txBody>
      </p:sp>
      <p:graphicFrame>
        <p:nvGraphicFramePr>
          <p:cNvPr id="3" name="Table 2">
            <a:extLst>
              <a:ext uri="{FF2B5EF4-FFF2-40B4-BE49-F238E27FC236}">
                <a16:creationId xmlns:a16="http://schemas.microsoft.com/office/drawing/2014/main" id="{48ED8B95-BF9F-CB9C-F428-5BB79B6FF01B}"/>
              </a:ext>
            </a:extLst>
          </p:cNvPr>
          <p:cNvGraphicFramePr>
            <a:graphicFrameLocks noGrp="1"/>
          </p:cNvGraphicFramePr>
          <p:nvPr>
            <p:extLst>
              <p:ext uri="{D42A27DB-BD31-4B8C-83A1-F6EECF244321}">
                <p14:modId xmlns:p14="http://schemas.microsoft.com/office/powerpoint/2010/main" val="666947976"/>
              </p:ext>
            </p:extLst>
          </p:nvPr>
        </p:nvGraphicFramePr>
        <p:xfrm>
          <a:off x="5336430" y="3706698"/>
          <a:ext cx="821186" cy="2328988"/>
        </p:xfrm>
        <a:graphic>
          <a:graphicData uri="http://schemas.openxmlformats.org/drawingml/2006/table">
            <a:tbl>
              <a:tblPr firstRow="1" firstCol="1" bandRow="1">
                <a:tableStyleId>{5C22544A-7EE6-4342-B048-85BDC9FD1C3A}</a:tableStyleId>
              </a:tblPr>
              <a:tblGrid>
                <a:gridCol w="821186">
                  <a:extLst>
                    <a:ext uri="{9D8B030D-6E8A-4147-A177-3AD203B41FA5}">
                      <a16:colId xmlns:a16="http://schemas.microsoft.com/office/drawing/2014/main" val="1275055488"/>
                    </a:ext>
                  </a:extLst>
                </a:gridCol>
              </a:tblGrid>
              <a:tr h="432974">
                <a:tc>
                  <a:txBody>
                    <a:bodyPr/>
                    <a:lstStyle/>
                    <a:p>
                      <a:pPr marL="0" marR="0" algn="l">
                        <a:spcBef>
                          <a:spcPts val="0"/>
                        </a:spcBef>
                        <a:spcAft>
                          <a:spcPts val="0"/>
                        </a:spcAft>
                      </a:pPr>
                      <a:endParaRPr lang="en-US" sz="1600" i="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358519"/>
                  </a:ext>
                </a:extLst>
              </a:tr>
              <a:tr h="432974">
                <a:tc>
                  <a:txBody>
                    <a:bodyPr/>
                    <a:lstStyle/>
                    <a:p>
                      <a:pPr marL="0" marR="0" algn="l">
                        <a:lnSpc>
                          <a:spcPct val="70000"/>
                        </a:lnSpc>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Energy </a:t>
                      </a:r>
                      <a:br>
                        <a:rPr lang="en-US" sz="1600" b="0" i="1" dirty="0">
                          <a:solidFill>
                            <a:schemeClr val="tx1"/>
                          </a:solidFill>
                          <a:effectLst/>
                          <a:latin typeface="+mn-lt"/>
                          <a:ea typeface="Times New Roman" panose="02020603050405020304" pitchFamily="18" charset="0"/>
                          <a:cs typeface="Times New Roman" panose="02020603050405020304" pitchFamily="18" charset="0"/>
                        </a:rPr>
                      </a:br>
                      <a:r>
                        <a:rPr lang="en-US" sz="1600" b="0" i="1" dirty="0">
                          <a:solidFill>
                            <a:schemeClr val="tx1"/>
                          </a:solidFill>
                          <a:effectLst/>
                          <a:latin typeface="+mn-lt"/>
                          <a:ea typeface="Times New Roman" panose="02020603050405020304" pitchFamily="18" charset="0"/>
                          <a:cs typeface="Times New Roman" panose="02020603050405020304" pitchFamily="18" charset="0"/>
                        </a:rPr>
                        <a:t>shares</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7632002"/>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50%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7750669"/>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7538580"/>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7%</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3040063"/>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13%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433074"/>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13%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5137519"/>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13%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742297"/>
                  </a:ext>
                </a:extLst>
              </a:tr>
            </a:tbl>
          </a:graphicData>
        </a:graphic>
      </p:graphicFrame>
      <p:sp>
        <p:nvSpPr>
          <p:cNvPr id="17" name="TextBox 16">
            <a:extLst>
              <a:ext uri="{FF2B5EF4-FFF2-40B4-BE49-F238E27FC236}">
                <a16:creationId xmlns:a16="http://schemas.microsoft.com/office/drawing/2014/main" id="{2B3C03D0-106F-490F-379A-3A8418586EF1}"/>
              </a:ext>
            </a:extLst>
          </p:cNvPr>
          <p:cNvSpPr txBox="1"/>
          <p:nvPr/>
        </p:nvSpPr>
        <p:spPr>
          <a:xfrm>
            <a:off x="2857635" y="6025625"/>
            <a:ext cx="467360" cy="338554"/>
          </a:xfrm>
          <a:prstGeom prst="rect">
            <a:avLst/>
          </a:prstGeom>
          <a:noFill/>
        </p:spPr>
        <p:txBody>
          <a:bodyPr wrap="square">
            <a:spAutoFit/>
          </a:bodyPr>
          <a:lstStyle/>
          <a:p>
            <a:r>
              <a:rPr lang="en-US" sz="1600" dirty="0">
                <a:solidFill>
                  <a:schemeClr val="tx1"/>
                </a:solidFill>
                <a:effectLst/>
                <a:latin typeface="+mn-lt"/>
                <a:ea typeface="Times New Roman" panose="02020603050405020304" pitchFamily="18" charset="0"/>
                <a:cs typeface="Times New Roman" panose="02020603050405020304" pitchFamily="18" charset="0"/>
              </a:rPr>
              <a:t>11</a:t>
            </a:r>
            <a:endParaRPr lang="en-US" sz="1600" dirty="0"/>
          </a:p>
        </p:txBody>
      </p:sp>
      <p:sp>
        <p:nvSpPr>
          <p:cNvPr id="10" name="TextBox 3">
            <a:extLst>
              <a:ext uri="{FF2B5EF4-FFF2-40B4-BE49-F238E27FC236}">
                <a16:creationId xmlns:a16="http://schemas.microsoft.com/office/drawing/2014/main" id="{87D98F67-7106-014F-A1C8-B8AC6B0BA223}"/>
              </a:ext>
            </a:extLst>
          </p:cNvPr>
          <p:cNvSpPr txBox="1"/>
          <p:nvPr/>
        </p:nvSpPr>
        <p:spPr>
          <a:xfrm>
            <a:off x="441114" y="6407473"/>
            <a:ext cx="5731918" cy="35485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Source: Herforth et al., (2022), Methods and options to monitor the cost and affordability of a healthy diet globally. Background paper for FAO, IFAD, UNICEF, WFP and WHO.</a:t>
            </a:r>
            <a:endParaRPr lang="en-US" dirty="0">
              <a:solidFill>
                <a:schemeClr val="bg1">
                  <a:lumMod val="50000"/>
                </a:schemeClr>
              </a:solidFill>
            </a:endParaRPr>
          </a:p>
        </p:txBody>
      </p:sp>
      <p:cxnSp>
        <p:nvCxnSpPr>
          <p:cNvPr id="9" name="Straight Connector 8">
            <a:extLst>
              <a:ext uri="{FF2B5EF4-FFF2-40B4-BE49-F238E27FC236}">
                <a16:creationId xmlns:a16="http://schemas.microsoft.com/office/drawing/2014/main" id="{376605A1-8FED-79C1-CE1F-736780BF0D4D}"/>
              </a:ext>
            </a:extLst>
          </p:cNvPr>
          <p:cNvCxnSpPr>
            <a:cxnSpLocks/>
          </p:cNvCxnSpPr>
          <p:nvPr/>
        </p:nvCxnSpPr>
        <p:spPr>
          <a:xfrm flipH="1">
            <a:off x="9222685" y="2275634"/>
            <a:ext cx="716671" cy="35450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F6720AA-F416-D39E-C435-B0001DD10C4D}"/>
              </a:ext>
            </a:extLst>
          </p:cNvPr>
          <p:cNvSpPr txBox="1"/>
          <p:nvPr/>
        </p:nvSpPr>
        <p:spPr>
          <a:xfrm>
            <a:off x="6061028" y="6067614"/>
            <a:ext cx="6130971" cy="837152"/>
          </a:xfrm>
          <a:prstGeom prst="rect">
            <a:avLst/>
          </a:prstGeom>
          <a:noFill/>
        </p:spPr>
        <p:txBody>
          <a:bodyPr wrap="square">
            <a:spAutoFit/>
          </a:bodyPr>
          <a:lstStyle/>
          <a:p>
            <a:pPr>
              <a:lnSpc>
                <a:spcPct val="80000"/>
              </a:lnSpc>
            </a:pPr>
            <a:r>
              <a:rPr lang="en-US" sz="2000" i="1" dirty="0">
                <a:solidFill>
                  <a:schemeClr val="accent2">
                    <a:lumMod val="50000"/>
                  </a:schemeClr>
                </a:solidFill>
              </a:rPr>
              <a:t>Note the global Healthy Diet Basket</a:t>
            </a:r>
            <a:br>
              <a:rPr lang="en-US" sz="2000" i="1" dirty="0">
                <a:solidFill>
                  <a:schemeClr val="accent2">
                    <a:lumMod val="50000"/>
                  </a:schemeClr>
                </a:solidFill>
              </a:rPr>
            </a:br>
            <a:r>
              <a:rPr lang="en-US" sz="2000" i="1" dirty="0">
                <a:solidFill>
                  <a:schemeClr val="accent2">
                    <a:lumMod val="50000"/>
                  </a:schemeClr>
                </a:solidFill>
              </a:rPr>
              <a:t>is just the most basic food groups --</a:t>
            </a:r>
            <a:br>
              <a:rPr lang="en-US" sz="2000" i="1" dirty="0">
                <a:solidFill>
                  <a:schemeClr val="accent2">
                    <a:lumMod val="50000"/>
                  </a:schemeClr>
                </a:solidFill>
              </a:rPr>
            </a:br>
            <a:r>
              <a:rPr lang="en-US" sz="2000" i="1" dirty="0">
                <a:solidFill>
                  <a:schemeClr val="accent2">
                    <a:lumMod val="50000"/>
                  </a:schemeClr>
                </a:solidFill>
              </a:rPr>
              <a:t>U.S. dietary guidelines include other recommendations!</a:t>
            </a:r>
          </a:p>
        </p:txBody>
      </p:sp>
    </p:spTree>
    <p:custDataLst>
      <p:tags r:id="rId1"/>
    </p:custDataLst>
    <p:extLst>
      <p:ext uri="{BB962C8B-B14F-4D97-AF65-F5344CB8AC3E}">
        <p14:creationId xmlns:p14="http://schemas.microsoft.com/office/powerpoint/2010/main" val="186656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2" end="2"/>
                                            </p:txEl>
                                          </p:spTgt>
                                        </p:tgtEl>
                                        <p:attrNameLst>
                                          <p:attrName>ppt_c</p:attrName>
                                        </p:attrNameLst>
                                      </p:cBhvr>
                                      <p:to>
                                        <a:srgbClr val="969696"/>
                                      </p:to>
                                    </p:animClr>
                                  </p:subTnLst>
                                </p:cTn>
                              </p:par>
                              <p:par>
                                <p:cTn id="15" presetID="1" presetClass="entr" presetSubtype="0" fill="hold" nodeType="withEffect">
                                  <p:stCondLst>
                                    <p:cond delay="0"/>
                                  </p:stCondLst>
                                  <p:childTnLst>
                                    <p:set>
                                      <p:cBhvr>
                                        <p:cTn id="16" dur="1" fill="hold">
                                          <p:stCondLst>
                                            <p:cond delay="0"/>
                                          </p:stCondLst>
                                        </p:cTn>
                                        <p:tgtEl>
                                          <p:spTgt spid="4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3" end="3"/>
                                            </p:txEl>
                                          </p:spTgt>
                                        </p:tgtEl>
                                        <p:attrNameLst>
                                          <p:attrName>ppt_c</p:attrName>
                                        </p:attrNameLst>
                                      </p:cBhvr>
                                      <p:to>
                                        <a:srgbClr val="969696"/>
                                      </p:to>
                                    </p:animClr>
                                  </p:subTnLst>
                                </p:cTn>
                              </p:par>
                              <p:par>
                                <p:cTn id="17" presetID="1" presetClass="entr" presetSubtype="0" fill="hold" nodeType="withEffect">
                                  <p:stCondLst>
                                    <p:cond delay="0"/>
                                  </p:stCondLst>
                                  <p:childTnLst>
                                    <p:set>
                                      <p:cBhvr>
                                        <p:cTn id="18" dur="1" fill="hold">
                                          <p:stCondLst>
                                            <p:cond delay="0"/>
                                          </p:stCondLst>
                                        </p:cTn>
                                        <p:tgtEl>
                                          <p:spTgt spid="4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4" end="4"/>
                                            </p:txEl>
                                          </p:spTgt>
                                        </p:tgtEl>
                                        <p:attrNameLst>
                                          <p:attrName>ppt_c</p:attrName>
                                        </p:attrNameLst>
                                      </p:cBhvr>
                                      <p:to>
                                        <a:srgbClr val="969696"/>
                                      </p:to>
                                    </p:animClr>
                                  </p:sub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5" end="5"/>
                                            </p:txEl>
                                          </p:spTgt>
                                        </p:tgtEl>
                                        <p:attrNameLst>
                                          <p:attrName>ppt_c</p:attrName>
                                        </p:attrNameLst>
                                      </p:cBhvr>
                                      <p:to>
                                        <a:srgbClr val="969696"/>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6" end="6"/>
                                            </p:txEl>
                                          </p:spTgt>
                                        </p:tgtEl>
                                        <p:attrNameLst>
                                          <p:attrName>ppt_c</p:attrName>
                                        </p:attrNameLst>
                                      </p:cBhvr>
                                      <p:to>
                                        <a:srgbClr val="969696"/>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2">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E61DC0FE-DE39-28A7-3225-77A989ABCA8A}"/>
              </a:ext>
            </a:extLst>
          </p:cNvPr>
          <p:cNvSpPr txBox="1">
            <a:spLocks/>
          </p:cNvSpPr>
          <p:nvPr/>
        </p:nvSpPr>
        <p:spPr>
          <a:xfrm>
            <a:off x="107821" y="86305"/>
            <a:ext cx="12054113" cy="789641"/>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Within each food group, lower cost items are more affordable and also have less emissions (usually - not always!)</a:t>
            </a:r>
            <a:br>
              <a:rPr lang="en-US" sz="3600" b="1" kern="0" dirty="0">
                <a:solidFill>
                  <a:srgbClr val="3083A7"/>
                </a:solidFill>
                <a:latin typeface="+mn-lt"/>
              </a:rPr>
            </a:br>
            <a:endParaRPr lang="en-US" sz="3600" b="1" kern="0" dirty="0">
              <a:solidFill>
                <a:srgbClr val="3083A7"/>
              </a:solidFill>
              <a:latin typeface="+mn-lt"/>
            </a:endParaRPr>
          </a:p>
        </p:txBody>
      </p:sp>
      <p:pic>
        <p:nvPicPr>
          <p:cNvPr id="9" name="Picture 8">
            <a:extLst>
              <a:ext uri="{FF2B5EF4-FFF2-40B4-BE49-F238E27FC236}">
                <a16:creationId xmlns:a16="http://schemas.microsoft.com/office/drawing/2014/main" id="{0B5E64BA-3832-11B2-8EA8-65A8BEDD7DBD}"/>
              </a:ext>
            </a:extLst>
          </p:cNvPr>
          <p:cNvPicPr>
            <a:picLocks noChangeAspect="1"/>
          </p:cNvPicPr>
          <p:nvPr/>
        </p:nvPicPr>
        <p:blipFill rotWithShape="1">
          <a:blip r:embed="rId3"/>
          <a:srcRect l="66882" t="39817" r="6732" b="39377"/>
          <a:stretch/>
        </p:blipFill>
        <p:spPr>
          <a:xfrm>
            <a:off x="133322" y="2135198"/>
            <a:ext cx="2550336" cy="2885684"/>
          </a:xfrm>
          <a:prstGeom prst="rect">
            <a:avLst/>
          </a:prstGeom>
        </p:spPr>
      </p:pic>
      <p:sp>
        <p:nvSpPr>
          <p:cNvPr id="25" name="TextBox 24">
            <a:extLst>
              <a:ext uri="{FF2B5EF4-FFF2-40B4-BE49-F238E27FC236}">
                <a16:creationId xmlns:a16="http://schemas.microsoft.com/office/drawing/2014/main" id="{701F1432-B740-B447-1C90-3D21877223FD}"/>
              </a:ext>
            </a:extLst>
          </p:cNvPr>
          <p:cNvSpPr txBox="1"/>
          <p:nvPr/>
        </p:nvSpPr>
        <p:spPr>
          <a:xfrm>
            <a:off x="133322" y="6089634"/>
            <a:ext cx="12003110" cy="786049"/>
          </a:xfrm>
          <a:prstGeom prst="rect">
            <a:avLst/>
          </a:prstGeom>
          <a:noFill/>
        </p:spPr>
        <p:txBody>
          <a:bodyPr wrap="square">
            <a:spAutoFit/>
          </a:bodyPr>
          <a:lstStyle/>
          <a:p>
            <a:pPr>
              <a:lnSpc>
                <a:spcPct val="80000"/>
              </a:lnSpc>
            </a:pPr>
            <a:r>
              <a:rPr lang="en-US" sz="1400" dirty="0">
                <a:solidFill>
                  <a:schemeClr val="bg1">
                    <a:lumMod val="50000"/>
                  </a:schemeClr>
                </a:solidFill>
              </a:rPr>
              <a:t>Source: Elena Martinez, “Market and non-market costs of affordable, healthy diets.”  PhD dissertation, Friedman School of Nutrition, Tufts University. </a:t>
            </a:r>
            <a:br>
              <a:rPr lang="en-US" sz="1400" dirty="0">
                <a:solidFill>
                  <a:schemeClr val="bg1">
                    <a:lumMod val="50000"/>
                  </a:schemeClr>
                </a:solidFill>
              </a:rPr>
            </a:br>
            <a:r>
              <a:rPr lang="en-US" sz="1400" dirty="0">
                <a:solidFill>
                  <a:schemeClr val="bg1">
                    <a:lumMod val="50000"/>
                  </a:schemeClr>
                </a:solidFill>
              </a:rPr>
              <a:t>Prices shown are for n=811 food items in 181 countries observed in 2011 and 2017, reported by national statistical agencies through the International Comparison Program (ICP), matched to climate and water footprint estimates from </a:t>
            </a:r>
            <a:r>
              <a:rPr lang="en-US" sz="1400" dirty="0" err="1">
                <a:solidFill>
                  <a:schemeClr val="bg1">
                    <a:lumMod val="50000"/>
                  </a:schemeClr>
                </a:solidFill>
              </a:rPr>
              <a:t>Petersson</a:t>
            </a:r>
            <a:r>
              <a:rPr lang="en-US" sz="1400" dirty="0">
                <a:solidFill>
                  <a:schemeClr val="bg1">
                    <a:lumMod val="50000"/>
                  </a:schemeClr>
                </a:solidFill>
              </a:rPr>
              <a:t> et al. (2021). Figures are binned scatter plots, where each food group is represented by 100 data points, each of which is the mean value of the y-axis variable at the mean level of the x-axis variable across 100 equal-sized bins.</a:t>
            </a:r>
          </a:p>
        </p:txBody>
      </p:sp>
      <p:pic>
        <p:nvPicPr>
          <p:cNvPr id="7" name="Picture 6">
            <a:extLst>
              <a:ext uri="{FF2B5EF4-FFF2-40B4-BE49-F238E27FC236}">
                <a16:creationId xmlns:a16="http://schemas.microsoft.com/office/drawing/2014/main" id="{A0A973F7-E730-807E-13BB-D790BFF9FE65}"/>
              </a:ext>
            </a:extLst>
          </p:cNvPr>
          <p:cNvPicPr>
            <a:picLocks noChangeAspect="1"/>
          </p:cNvPicPr>
          <p:nvPr/>
        </p:nvPicPr>
        <p:blipFill rotWithShape="1">
          <a:blip r:embed="rId3"/>
          <a:srcRect l="3002" r="34411" b="69280"/>
          <a:stretch/>
        </p:blipFill>
        <p:spPr>
          <a:xfrm>
            <a:off x="2515157" y="1878517"/>
            <a:ext cx="4585478" cy="3319360"/>
          </a:xfrm>
          <a:prstGeom prst="rect">
            <a:avLst/>
          </a:prstGeom>
        </p:spPr>
      </p:pic>
      <p:pic>
        <p:nvPicPr>
          <p:cNvPr id="8" name="Picture 7">
            <a:extLst>
              <a:ext uri="{FF2B5EF4-FFF2-40B4-BE49-F238E27FC236}">
                <a16:creationId xmlns:a16="http://schemas.microsoft.com/office/drawing/2014/main" id="{3101BCD1-27C9-D203-F816-105DBEB09639}"/>
              </a:ext>
            </a:extLst>
          </p:cNvPr>
          <p:cNvPicPr>
            <a:picLocks noChangeAspect="1"/>
          </p:cNvPicPr>
          <p:nvPr/>
        </p:nvPicPr>
        <p:blipFill rotWithShape="1">
          <a:blip r:embed="rId3"/>
          <a:srcRect l="3002" t="33782" r="34411" b="36292"/>
          <a:stretch/>
        </p:blipFill>
        <p:spPr>
          <a:xfrm>
            <a:off x="7201474" y="1921412"/>
            <a:ext cx="4636216" cy="3269347"/>
          </a:xfrm>
          <a:prstGeom prst="rect">
            <a:avLst/>
          </a:prstGeom>
        </p:spPr>
      </p:pic>
      <p:sp>
        <p:nvSpPr>
          <p:cNvPr id="24" name="TextBox 23">
            <a:extLst>
              <a:ext uri="{FF2B5EF4-FFF2-40B4-BE49-F238E27FC236}">
                <a16:creationId xmlns:a16="http://schemas.microsoft.com/office/drawing/2014/main" id="{F69CE0D9-A006-AA6C-57FE-84BCBAA787E9}"/>
              </a:ext>
            </a:extLst>
          </p:cNvPr>
          <p:cNvSpPr txBox="1"/>
          <p:nvPr/>
        </p:nvSpPr>
        <p:spPr>
          <a:xfrm>
            <a:off x="2683658" y="5256803"/>
            <a:ext cx="4029242" cy="338554"/>
          </a:xfrm>
          <a:prstGeom prst="rect">
            <a:avLst/>
          </a:prstGeom>
          <a:noFill/>
        </p:spPr>
        <p:txBody>
          <a:bodyPr wrap="square">
            <a:spAutoFit/>
          </a:bodyPr>
          <a:lstStyle/>
          <a:p>
            <a:r>
              <a:rPr lang="en-US" sz="1600" dirty="0">
                <a:solidFill>
                  <a:schemeClr val="bg1">
                    <a:lumMod val="50000"/>
                  </a:schemeClr>
                </a:solidFill>
              </a:rPr>
              <a:t>Cost of each food item ($/100 kcal, log scale)</a:t>
            </a:r>
          </a:p>
        </p:txBody>
      </p:sp>
      <p:sp>
        <p:nvSpPr>
          <p:cNvPr id="28" name="TextBox 27">
            <a:extLst>
              <a:ext uri="{FF2B5EF4-FFF2-40B4-BE49-F238E27FC236}">
                <a16:creationId xmlns:a16="http://schemas.microsoft.com/office/drawing/2014/main" id="{EEBB7BFA-8CA7-9567-288B-37DD5415B1A6}"/>
              </a:ext>
            </a:extLst>
          </p:cNvPr>
          <p:cNvSpPr txBox="1"/>
          <p:nvPr/>
        </p:nvSpPr>
        <p:spPr>
          <a:xfrm>
            <a:off x="2566902" y="1453143"/>
            <a:ext cx="2484115" cy="534249"/>
          </a:xfrm>
          <a:prstGeom prst="rect">
            <a:avLst/>
          </a:prstGeom>
          <a:noFill/>
        </p:spPr>
        <p:txBody>
          <a:bodyPr wrap="square">
            <a:spAutoFit/>
          </a:bodyPr>
          <a:lstStyle/>
          <a:p>
            <a:pPr>
              <a:lnSpc>
                <a:spcPct val="70000"/>
              </a:lnSpc>
            </a:pPr>
            <a:r>
              <a:rPr lang="en-US" sz="2400" b="1" dirty="0"/>
              <a:t>Emissions</a:t>
            </a:r>
            <a:br>
              <a:rPr lang="en-US" sz="2800" dirty="0"/>
            </a:br>
            <a:r>
              <a:rPr lang="en-US" sz="1600" dirty="0"/>
              <a:t>(kg of CO2-eq./100 kcal)</a:t>
            </a:r>
          </a:p>
        </p:txBody>
      </p:sp>
      <p:sp>
        <p:nvSpPr>
          <p:cNvPr id="29" name="TextBox 28">
            <a:extLst>
              <a:ext uri="{FF2B5EF4-FFF2-40B4-BE49-F238E27FC236}">
                <a16:creationId xmlns:a16="http://schemas.microsoft.com/office/drawing/2014/main" id="{CF98882F-EEAC-F48E-53E3-84E4745F500C}"/>
              </a:ext>
            </a:extLst>
          </p:cNvPr>
          <p:cNvSpPr txBox="1"/>
          <p:nvPr/>
        </p:nvSpPr>
        <p:spPr>
          <a:xfrm>
            <a:off x="7252212" y="1431072"/>
            <a:ext cx="2484115" cy="534249"/>
          </a:xfrm>
          <a:prstGeom prst="rect">
            <a:avLst/>
          </a:prstGeom>
          <a:noFill/>
        </p:spPr>
        <p:txBody>
          <a:bodyPr wrap="square">
            <a:spAutoFit/>
          </a:bodyPr>
          <a:lstStyle/>
          <a:p>
            <a:pPr>
              <a:lnSpc>
                <a:spcPct val="70000"/>
              </a:lnSpc>
            </a:pPr>
            <a:r>
              <a:rPr lang="en-US" sz="2400" b="1" dirty="0"/>
              <a:t>Water footprint</a:t>
            </a:r>
            <a:br>
              <a:rPr lang="en-US" sz="2800" dirty="0"/>
            </a:br>
            <a:r>
              <a:rPr lang="en-US" sz="1600" dirty="0"/>
              <a:t>(liters of water/100 kcal)</a:t>
            </a:r>
          </a:p>
        </p:txBody>
      </p:sp>
      <p:sp>
        <p:nvSpPr>
          <p:cNvPr id="2" name="TextBox 1">
            <a:extLst>
              <a:ext uri="{FF2B5EF4-FFF2-40B4-BE49-F238E27FC236}">
                <a16:creationId xmlns:a16="http://schemas.microsoft.com/office/drawing/2014/main" id="{A8E5F09C-B07B-4D7B-974E-6FD664066F4A}"/>
              </a:ext>
            </a:extLst>
          </p:cNvPr>
          <p:cNvSpPr txBox="1"/>
          <p:nvPr/>
        </p:nvSpPr>
        <p:spPr>
          <a:xfrm>
            <a:off x="7493721" y="5256803"/>
            <a:ext cx="4029242" cy="338554"/>
          </a:xfrm>
          <a:prstGeom prst="rect">
            <a:avLst/>
          </a:prstGeom>
          <a:noFill/>
        </p:spPr>
        <p:txBody>
          <a:bodyPr wrap="square">
            <a:spAutoFit/>
          </a:bodyPr>
          <a:lstStyle/>
          <a:p>
            <a:r>
              <a:rPr lang="en-US" sz="1600" dirty="0">
                <a:solidFill>
                  <a:schemeClr val="bg1">
                    <a:lumMod val="50000"/>
                  </a:schemeClr>
                </a:solidFill>
              </a:rPr>
              <a:t>Cost of each food item ($/100 kcal, log scale)</a:t>
            </a:r>
          </a:p>
        </p:txBody>
      </p:sp>
      <p:sp>
        <p:nvSpPr>
          <p:cNvPr id="3" name="TextBox 2">
            <a:extLst>
              <a:ext uri="{FF2B5EF4-FFF2-40B4-BE49-F238E27FC236}">
                <a16:creationId xmlns:a16="http://schemas.microsoft.com/office/drawing/2014/main" id="{EE6AF9E6-C504-3E10-CD00-C95F3599A45D}"/>
              </a:ext>
            </a:extLst>
          </p:cNvPr>
          <p:cNvSpPr txBox="1"/>
          <p:nvPr/>
        </p:nvSpPr>
        <p:spPr>
          <a:xfrm>
            <a:off x="4394321" y="2034776"/>
            <a:ext cx="2024744" cy="307777"/>
          </a:xfrm>
          <a:prstGeom prst="rect">
            <a:avLst/>
          </a:prstGeom>
          <a:noFill/>
        </p:spPr>
        <p:txBody>
          <a:bodyPr wrap="square" rtlCol="0">
            <a:spAutoFit/>
          </a:bodyPr>
          <a:lstStyle/>
          <a:p>
            <a:r>
              <a:rPr lang="en-US" sz="1400" dirty="0">
                <a:solidFill>
                  <a:srgbClr val="FF0000"/>
                </a:solidFill>
              </a:rPr>
              <a:t>Animal-source foods</a:t>
            </a:r>
          </a:p>
        </p:txBody>
      </p:sp>
      <p:sp>
        <p:nvSpPr>
          <p:cNvPr id="4" name="TextBox 3">
            <a:extLst>
              <a:ext uri="{FF2B5EF4-FFF2-40B4-BE49-F238E27FC236}">
                <a16:creationId xmlns:a16="http://schemas.microsoft.com/office/drawing/2014/main" id="{91E8D419-585C-C602-D680-5D6651776C0F}"/>
              </a:ext>
            </a:extLst>
          </p:cNvPr>
          <p:cNvSpPr txBox="1"/>
          <p:nvPr/>
        </p:nvSpPr>
        <p:spPr>
          <a:xfrm>
            <a:off x="5406693" y="3665901"/>
            <a:ext cx="1521294" cy="307777"/>
          </a:xfrm>
          <a:prstGeom prst="rect">
            <a:avLst/>
          </a:prstGeom>
          <a:noFill/>
        </p:spPr>
        <p:txBody>
          <a:bodyPr wrap="square" rtlCol="0">
            <a:spAutoFit/>
          </a:bodyPr>
          <a:lstStyle/>
          <a:p>
            <a:r>
              <a:rPr lang="en-US" sz="1400" dirty="0">
                <a:solidFill>
                  <a:srgbClr val="008000"/>
                </a:solidFill>
              </a:rPr>
              <a:t>Vegetables</a:t>
            </a:r>
          </a:p>
        </p:txBody>
      </p:sp>
      <p:sp>
        <p:nvSpPr>
          <p:cNvPr id="5" name="TextBox 4">
            <a:extLst>
              <a:ext uri="{FF2B5EF4-FFF2-40B4-BE49-F238E27FC236}">
                <a16:creationId xmlns:a16="http://schemas.microsoft.com/office/drawing/2014/main" id="{51FA7DBE-1951-A09C-E56E-C029B72F6B8C}"/>
              </a:ext>
            </a:extLst>
          </p:cNvPr>
          <p:cNvSpPr txBox="1"/>
          <p:nvPr/>
        </p:nvSpPr>
        <p:spPr>
          <a:xfrm>
            <a:off x="6217759" y="4387958"/>
            <a:ext cx="1521294" cy="307777"/>
          </a:xfrm>
          <a:prstGeom prst="rect">
            <a:avLst/>
          </a:prstGeom>
          <a:noFill/>
        </p:spPr>
        <p:txBody>
          <a:bodyPr wrap="square" rtlCol="0">
            <a:spAutoFit/>
          </a:bodyPr>
          <a:lstStyle/>
          <a:p>
            <a:r>
              <a:rPr lang="en-US" sz="1400" dirty="0">
                <a:solidFill>
                  <a:srgbClr val="800080"/>
                </a:solidFill>
              </a:rPr>
              <a:t>Fruits</a:t>
            </a:r>
          </a:p>
        </p:txBody>
      </p:sp>
      <p:sp>
        <p:nvSpPr>
          <p:cNvPr id="6" name="TextBox 5">
            <a:extLst>
              <a:ext uri="{FF2B5EF4-FFF2-40B4-BE49-F238E27FC236}">
                <a16:creationId xmlns:a16="http://schemas.microsoft.com/office/drawing/2014/main" id="{A56B3C97-C45E-1BB5-7C08-8CC027EC1007}"/>
              </a:ext>
            </a:extLst>
          </p:cNvPr>
          <p:cNvSpPr txBox="1"/>
          <p:nvPr/>
        </p:nvSpPr>
        <p:spPr>
          <a:xfrm>
            <a:off x="5207864" y="4726053"/>
            <a:ext cx="2024744" cy="307777"/>
          </a:xfrm>
          <a:prstGeom prst="rect">
            <a:avLst/>
          </a:prstGeom>
          <a:noFill/>
        </p:spPr>
        <p:txBody>
          <a:bodyPr wrap="square" rtlCol="0">
            <a:spAutoFit/>
          </a:bodyPr>
          <a:lstStyle/>
          <a:p>
            <a:r>
              <a:rPr lang="en-US" sz="1400" dirty="0">
                <a:solidFill>
                  <a:srgbClr val="0600FB"/>
                </a:solidFill>
              </a:rPr>
              <a:t>Legumes, nuts &amp; seeds</a:t>
            </a:r>
          </a:p>
        </p:txBody>
      </p:sp>
      <p:sp>
        <p:nvSpPr>
          <p:cNvPr id="10" name="TextBox 9">
            <a:extLst>
              <a:ext uri="{FF2B5EF4-FFF2-40B4-BE49-F238E27FC236}">
                <a16:creationId xmlns:a16="http://schemas.microsoft.com/office/drawing/2014/main" id="{E9A8B844-B8C2-2E19-FD35-540371801CDF}"/>
              </a:ext>
            </a:extLst>
          </p:cNvPr>
          <p:cNvSpPr txBox="1"/>
          <p:nvPr/>
        </p:nvSpPr>
        <p:spPr>
          <a:xfrm>
            <a:off x="3885399" y="4422330"/>
            <a:ext cx="1521294" cy="307777"/>
          </a:xfrm>
          <a:prstGeom prst="rect">
            <a:avLst/>
          </a:prstGeom>
          <a:noFill/>
        </p:spPr>
        <p:txBody>
          <a:bodyPr wrap="square" rtlCol="0">
            <a:spAutoFit/>
          </a:bodyPr>
          <a:lstStyle/>
          <a:p>
            <a:r>
              <a:rPr lang="en-US" sz="1400" dirty="0">
                <a:solidFill>
                  <a:srgbClr val="FF7F00"/>
                </a:solidFill>
              </a:rPr>
              <a:t>Oils &amp; fats</a:t>
            </a:r>
          </a:p>
        </p:txBody>
      </p:sp>
      <p:sp>
        <p:nvSpPr>
          <p:cNvPr id="11" name="TextBox 10">
            <a:extLst>
              <a:ext uri="{FF2B5EF4-FFF2-40B4-BE49-F238E27FC236}">
                <a16:creationId xmlns:a16="http://schemas.microsoft.com/office/drawing/2014/main" id="{3EF4EA09-B204-7045-E23C-5915A8F396B3}"/>
              </a:ext>
            </a:extLst>
          </p:cNvPr>
          <p:cNvSpPr txBox="1"/>
          <p:nvPr/>
        </p:nvSpPr>
        <p:spPr>
          <a:xfrm>
            <a:off x="2649624" y="4579537"/>
            <a:ext cx="1521294" cy="307777"/>
          </a:xfrm>
          <a:prstGeom prst="rect">
            <a:avLst/>
          </a:prstGeom>
          <a:noFill/>
        </p:spPr>
        <p:txBody>
          <a:bodyPr wrap="square" rtlCol="0">
            <a:spAutoFit/>
          </a:bodyPr>
          <a:lstStyle/>
          <a:p>
            <a:r>
              <a:rPr lang="en-US" sz="1400" dirty="0">
                <a:solidFill>
                  <a:srgbClr val="9C8847"/>
                </a:solidFill>
              </a:rPr>
              <a:t>Starchy staples</a:t>
            </a:r>
          </a:p>
        </p:txBody>
      </p:sp>
      <p:sp>
        <p:nvSpPr>
          <p:cNvPr id="13" name="TextBox 12">
            <a:extLst>
              <a:ext uri="{FF2B5EF4-FFF2-40B4-BE49-F238E27FC236}">
                <a16:creationId xmlns:a16="http://schemas.microsoft.com/office/drawing/2014/main" id="{CC23EEE4-D9F8-A2D5-99B6-69F4E74006E0}"/>
              </a:ext>
            </a:extLst>
          </p:cNvPr>
          <p:cNvSpPr txBox="1"/>
          <p:nvPr/>
        </p:nvSpPr>
        <p:spPr>
          <a:xfrm>
            <a:off x="2930013" y="3800671"/>
            <a:ext cx="1240905" cy="441339"/>
          </a:xfrm>
          <a:prstGeom prst="rect">
            <a:avLst/>
          </a:prstGeom>
          <a:noFill/>
        </p:spPr>
        <p:txBody>
          <a:bodyPr wrap="square" rtlCol="0">
            <a:spAutoFit/>
          </a:bodyPr>
          <a:lstStyle/>
          <a:p>
            <a:pPr>
              <a:lnSpc>
                <a:spcPct val="80000"/>
              </a:lnSpc>
            </a:pPr>
            <a:r>
              <a:rPr lang="en-US" sz="1400" dirty="0">
                <a:solidFill>
                  <a:srgbClr val="5C4617"/>
                </a:solidFill>
              </a:rPr>
              <a:t>Sugars, sweets </a:t>
            </a:r>
            <a:br>
              <a:rPr lang="en-US" sz="1400" dirty="0">
                <a:solidFill>
                  <a:srgbClr val="5C4617"/>
                </a:solidFill>
              </a:rPr>
            </a:br>
            <a:r>
              <a:rPr lang="en-US" sz="1400" dirty="0">
                <a:solidFill>
                  <a:srgbClr val="5C4617"/>
                </a:solidFill>
              </a:rPr>
              <a:t>and candies</a:t>
            </a:r>
          </a:p>
        </p:txBody>
      </p:sp>
      <p:cxnSp>
        <p:nvCxnSpPr>
          <p:cNvPr id="15" name="Straight Connector 14">
            <a:extLst>
              <a:ext uri="{FF2B5EF4-FFF2-40B4-BE49-F238E27FC236}">
                <a16:creationId xmlns:a16="http://schemas.microsoft.com/office/drawing/2014/main" id="{A8D5B2F4-6D78-3CA7-81C9-FB3EE4FC86CF}"/>
              </a:ext>
            </a:extLst>
          </p:cNvPr>
          <p:cNvCxnSpPr>
            <a:cxnSpLocks/>
          </p:cNvCxnSpPr>
          <p:nvPr/>
        </p:nvCxnSpPr>
        <p:spPr>
          <a:xfrm>
            <a:off x="3410271" y="4181968"/>
            <a:ext cx="875979" cy="697973"/>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546ABF3-B14E-CCC3-8766-B9EC4597D637}"/>
              </a:ext>
            </a:extLst>
          </p:cNvPr>
          <p:cNvSpPr txBox="1"/>
          <p:nvPr/>
        </p:nvSpPr>
        <p:spPr>
          <a:xfrm>
            <a:off x="217279" y="819514"/>
            <a:ext cx="11974721" cy="523220"/>
          </a:xfrm>
          <a:prstGeom prst="rect">
            <a:avLst/>
          </a:prstGeom>
          <a:noFill/>
        </p:spPr>
        <p:txBody>
          <a:bodyPr wrap="square">
            <a:spAutoFit/>
          </a:bodyPr>
          <a:lstStyle/>
          <a:p>
            <a:r>
              <a:rPr lang="en-US" sz="2800" b="1" i="1" kern="0" dirty="0">
                <a:solidFill>
                  <a:schemeClr val="accent5">
                    <a:lumMod val="50000"/>
                  </a:schemeClr>
                </a:solidFill>
              </a:rPr>
              <a:t>…because they use less resources, with closer link to emissions than to water:</a:t>
            </a:r>
            <a:endParaRPr lang="en-US" sz="2800" i="1" dirty="0">
              <a:solidFill>
                <a:schemeClr val="accent5">
                  <a:lumMod val="50000"/>
                </a:schemeClr>
              </a:solidFill>
            </a:endParaRPr>
          </a:p>
        </p:txBody>
      </p:sp>
    </p:spTree>
    <p:custDataLst>
      <p:tags r:id="rId1"/>
    </p:custDataLst>
    <p:extLst>
      <p:ext uri="{BB962C8B-B14F-4D97-AF65-F5344CB8AC3E}">
        <p14:creationId xmlns:p14="http://schemas.microsoft.com/office/powerpoint/2010/main" val="101897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8.4|14.2|16.5"/>
</p:tagLst>
</file>

<file path=ppt/tags/tag2.xml><?xml version="1.0" encoding="utf-8"?>
<p:tagLst xmlns:a="http://schemas.openxmlformats.org/drawingml/2006/main" xmlns:r="http://schemas.openxmlformats.org/officeDocument/2006/relationships" xmlns:p="http://schemas.openxmlformats.org/presentationml/2006/main">
  <p:tag name="TIMING" val="|3.1|66|68.7"/>
</p:tagLst>
</file>

<file path=ppt/tags/tag3.xml><?xml version="1.0" encoding="utf-8"?>
<p:tagLst xmlns:a="http://schemas.openxmlformats.org/drawingml/2006/main" xmlns:r="http://schemas.openxmlformats.org/officeDocument/2006/relationships" xmlns:p="http://schemas.openxmlformats.org/presentationml/2006/main">
  <p:tag name="TIMING" val="|68.4|14.2|16.5"/>
</p:tagLst>
</file>

<file path=ppt/tags/tag4.xml><?xml version="1.0" encoding="utf-8"?>
<p:tagLst xmlns:a="http://schemas.openxmlformats.org/drawingml/2006/main" xmlns:r="http://schemas.openxmlformats.org/officeDocument/2006/relationships" xmlns:p="http://schemas.openxmlformats.org/presentationml/2006/main">
  <p:tag name="TIMING" val="|68.4|14.2|16.5"/>
</p:tagLst>
</file>

<file path=ppt/tags/tag5.xml><?xml version="1.0" encoding="utf-8"?>
<p:tagLst xmlns:a="http://schemas.openxmlformats.org/drawingml/2006/main" xmlns:r="http://schemas.openxmlformats.org/officeDocument/2006/relationships" xmlns:p="http://schemas.openxmlformats.org/presentationml/2006/main">
  <p:tag name="TIMING" val="|14|54.9|16|28.9|8.6|16.1|18.9|9.3|22.6|27.6"/>
</p:tagLst>
</file>

<file path=ppt/tags/tag6.xml><?xml version="1.0" encoding="utf-8"?>
<p:tagLst xmlns:a="http://schemas.openxmlformats.org/drawingml/2006/main" xmlns:r="http://schemas.openxmlformats.org/officeDocument/2006/relationships" xmlns:p="http://schemas.openxmlformats.org/presentationml/2006/main">
  <p:tag name="TIMING" val="|68.4|14.2|16.5"/>
</p:tagLst>
</file>

<file path=ppt/tags/tag7.xml><?xml version="1.0" encoding="utf-8"?>
<p:tagLst xmlns:a="http://schemas.openxmlformats.org/drawingml/2006/main" xmlns:r="http://schemas.openxmlformats.org/officeDocument/2006/relationships" xmlns:p="http://schemas.openxmlformats.org/presentationml/2006/main">
  <p:tag name="TIMING" val="|68.4|14.2|1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c1e164a-f4b4-459d-8459-b97048801ca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D2EAEC5C12654FA9C740D7ECCF65EE" ma:contentTypeVersion="13" ma:contentTypeDescription="Create a new document." ma:contentTypeScope="" ma:versionID="0bb38fb26ed07db19e2b0fe1cd191e25">
  <xsd:schema xmlns:xsd="http://www.w3.org/2001/XMLSchema" xmlns:xs="http://www.w3.org/2001/XMLSchema" xmlns:p="http://schemas.microsoft.com/office/2006/metadata/properties" xmlns:ns3="5c1e164a-f4b4-459d-8459-b97048801ca0" xmlns:ns4="d0c7a764-bef2-4cbe-8723-ab0572142022" targetNamespace="http://schemas.microsoft.com/office/2006/metadata/properties" ma:root="true" ma:fieldsID="5d928ad9b3e4c682750824ac2163a28c" ns3:_="" ns4:_="">
    <xsd:import namespace="5c1e164a-f4b4-459d-8459-b97048801ca0"/>
    <xsd:import namespace="d0c7a764-bef2-4cbe-8723-ab0572142022"/>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System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1e164a-f4b4-459d-8459-b97048801c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c7a764-bef2-4cbe-8723-ab057214202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8AB884-C916-4E0D-90C4-E213447EE9EB}">
  <ds:schemaRefs>
    <ds:schemaRef ds:uri="http://purl.org/dc/dcmitype/"/>
    <ds:schemaRef ds:uri="d0c7a764-bef2-4cbe-8723-ab0572142022"/>
    <ds:schemaRef ds:uri="http://purl.org/dc/elements/1.1/"/>
    <ds:schemaRef ds:uri="http://schemas.microsoft.com/office/infopath/2007/PartnerControls"/>
    <ds:schemaRef ds:uri="http://schemas.microsoft.com/office/2006/documentManagement/types"/>
    <ds:schemaRef ds:uri="http://purl.org/dc/terms/"/>
    <ds:schemaRef ds:uri="5c1e164a-f4b4-459d-8459-b97048801ca0"/>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97A43C05-3E3F-422F-BB36-3E65B28FBF5B}">
  <ds:schemaRefs>
    <ds:schemaRef ds:uri="http://schemas.microsoft.com/sharepoint/v3/contenttype/forms"/>
  </ds:schemaRefs>
</ds:datastoreItem>
</file>

<file path=customXml/itemProps3.xml><?xml version="1.0" encoding="utf-8"?>
<ds:datastoreItem xmlns:ds="http://schemas.openxmlformats.org/officeDocument/2006/customXml" ds:itemID="{C24B92EC-6F88-409A-930A-3E95533271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1e164a-f4b4-459d-8459-b97048801ca0"/>
    <ds:schemaRef ds:uri="d0c7a764-bef2-4cbe-8723-ab05721420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16180</TotalTime>
  <Words>4417</Words>
  <Application>Microsoft Office PowerPoint</Application>
  <PresentationFormat>Widescreen</PresentationFormat>
  <Paragraphs>356</Paragraphs>
  <Slides>20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Monotype Corsiva</vt:lpstr>
      <vt:lpstr>Times New Roman</vt:lpstr>
      <vt:lpstr>trade-gothic-next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slides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least-cost diets to measure food access globally:  Results and implications</dc:title>
  <dc:creator>Costlow, Leah M</dc:creator>
  <cp:lastModifiedBy>Masters, William A.</cp:lastModifiedBy>
  <cp:revision>229</cp:revision>
  <dcterms:created xsi:type="dcterms:W3CDTF">2023-07-19T20:55:17Z</dcterms:created>
  <dcterms:modified xsi:type="dcterms:W3CDTF">2025-05-08T21:15:58Z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0x010100B5D2EAEC5C12654FA9C740D7ECCF65EE</vt:lpwstr>
  </property>
</Properties>
</file>