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89" r:id="rId4"/>
    <p:sldId id="278" r:id="rId5"/>
    <p:sldId id="287" r:id="rId6"/>
    <p:sldId id="286" r:id="rId7"/>
    <p:sldId id="261" r:id="rId8"/>
    <p:sldId id="291" r:id="rId9"/>
    <p:sldId id="262" r:id="rId10"/>
    <p:sldId id="263" r:id="rId11"/>
    <p:sldId id="293" r:id="rId12"/>
    <p:sldId id="265" r:id="rId13"/>
    <p:sldId id="288" r:id="rId14"/>
    <p:sldId id="266" r:id="rId15"/>
    <p:sldId id="279" r:id="rId16"/>
    <p:sldId id="271" r:id="rId17"/>
    <p:sldId id="272" r:id="rId18"/>
    <p:sldId id="283" r:id="rId19"/>
    <p:sldId id="274" r:id="rId20"/>
    <p:sldId id="290" r:id="rId21"/>
    <p:sldId id="282" r:id="rId22"/>
    <p:sldId id="276" r:id="rId23"/>
    <p:sldId id="260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1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9T09:34:2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14951,'20'-22'-7476,"-28"11"1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8T08:07:5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5058,'-13'5'1089,"-2"-4"15,0 1-784,10-2-256,0 2-1136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6:53:5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8404,'0'-8'1729,"-5"1"-33,6 9-1664,1 3 0,1 0-32,1 0-48,-1 3-96,2 4-80,-2-4-112,-1 1-176,0 1-449,-1-2-719,-1-3-1106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6:58:2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14086,'113'100'417,"-106"-93"3697,-2-1-3938,0 4-3970,0 0-896,5-1 4754,-7-3 4082,0 1-4146,-1 0-4114,0 1 8148,-1-5-2049,-4-3-2194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8:39:0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6819,'1'-12'849,"6"-1"-577,-4 8-1633,2 3-2305,-1-3 753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16:21:2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4466,'0'0'21,"-1"0"0,1 0 0,0 0 0,0 0 1,-1 0-1,1 0 0,0 0 0,-1 0 0,1 0 0,0 0 0,-1 0 0,1 0 0,0 0 0,-1 0 0,1 1 1,0-1-1,0 0 0,-1 0 0,1 0 0,0 0 0,0 1 0,-1-1 0,1 0 0,0 0 0,0 1 0,0-1 1,-1 0-1,1 0 0,0 1 0,0-1 0,0 0 0,0 1 0,0-1 0,0 0 0,0 0 0,0 1 0,-1-1 1,1 0-1,0 1 0,0-1 0,0 0 0,0 1 0,1-1 0,-1 0 0,0 1 0,0-1 0,0 0 0,0 1 1,0-1-1,0 0 0,0 1-12,1-1 1,-1 0 0,0 0 0,0 1-1,0-1 1,0 0 0,0 0 0,0 1-1,0-1 1,0 0 0,0 1 0,0-1-1,0 0 1,0 0 0,0 1 0,0-1-1,-1 0 1,1 0 0,0 1-1,0-1 1,0 0 0,0 0 0,0 0-1,0 1 1,-1-1 0,1 0 0,0 0-1,0 0 1,0 1 0,-1-1 0,1 0-1,4 4 419,-10-10-3694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7:50:4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59 5651,'6'-15'1674,"-5"12"-1540,0-1-1,0 1 1,1 0 0,-1 0-1,1-1 1,-1 1 0,1 1-1,0-1 1,0 0 0,1 0-1,-1 1 1,4-4 0,-6 6-129,0 0 1,0 0-1,1-1 1,-1 1-1,0 0 0,0 0 1,0 0-1,1 0 1,-1 0-1,0 0 0,0 0 1,1 0-1,-1-1 1,0 1-1,0 0 1,1 0-1,-1 0 0,0 0 1,0 0-1,1 0 1,-1 0-1,0 1 0,0-1 1,1 0-1,-1 0 1,0 0-1,0 0 1,1 0-1,-1 0 0,0 0 1,0 0-1,0 1 1,1-1-1,-1 0 1,0 0-1,0 0 0,0 0 1,0 1-1,1-1 1,-1 0-1,0 0 0,0 1 1,0-1-1,0 0 1,0 0-1,0 0 1,0 1-1,0-1 0,1 0 1,-1 0-1,0 1 1,0-1-1,0 0 1,0 0-1,0 1 0,0-1 1,0 0-1,-1 0 1,1 1-1,0-1 0,-2 18 607,0-15-604,1 0 1,-1 0 0,0 0 0,0 0 0,0 0-1,0-1 1,-1 1 0,1 0 0,-1-1-1,0 0 1,1 0 0,-1 0 0,0 0 0,0 0-1,0 0 1,-4 1 0,-2 5-2700,5-5 620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7:59:2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53 4818,'1'-12'1329,"-7"2"47,-3-2-95,4 4-1009,2 3-16,1 0 128,6 5-320,-1 7-64,-1 1-304,1 4-656,0 1-433,-3 7-1024,0 0-2289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8:01:3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8948,'-5'0'1809,"-1"2"16,6 3-2033,0 0-369,0-2-495,0 0-737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8:01:3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9364,'-10'2'1889,"-3"-4"-16,3 6-1857,5-1 0,8 5-48,1 1-16,-3 1-64,1-2-32,0-1-80,-4-1-160,2-1-241,-2 0-447,-3-1-737,0-1-1216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8:02:4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79 121 5811,'-1'-3'489,"-1"-1"0,1 1 0,0 0 1,0 0-1,0-1 0,0-4 0,0 1-383,1 0-1,1 0 0,-1 1 1,3-8-1,-2 8-6,-5-33 138,4 39-240,0 0-1,0 0 1,0 0-1,0-1 1,0 1-1,0 0 1,0 0-1,0-1 1,0 1-1,0 0 1,0 0 0,0-1-1,0 1 1,0 0-1,0 0 1,0 0-1,0-1 1,0 1-1,0 0 1,0 0 0,0-1-1,-1 1 1,1 0-1,0 0 1,0 0-1,0-1 1,0 1-1,-1 0 1,1 0 0,0 0-1,0 0 1,0 0-1,0-1 1,-1 1-1,-9 2-309,-11 13-1443,5 2-1142,-4 2-2112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9T09:34:2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8660,'1'0'119,"0"0"-1,-1 0 1,1 0-1,0 0 1,0 0-1,0 0 1,-1 0 0,1 0-1,0 0 1,0-1-1,-1 1 1,1 0 0,0 0-1,0-1 1,-1 1-1,1-1 1,0 1-1,-1 0 1,1-1 0,-1 1-1,1-1 1,0 1-1,-1-1 1,1 0 0,0 0-1,0-1-5,0 1 0,1 0-1,0-1 1,-1 1 0,1 0 0,0 0-1,-1 0 1,3-1 0,-3 1-72,0 1 0,0-1 1,1 1-1,-1 0 0,0-1 0,0 1 1,0 0-1,0 0 0,1 0 0,-1 0 1,0 0-1,0 0 0,0 0 1,2 0-1,-2 1-35,-1-1 0,0 0 1,0 0-1,0 0 0,0 0 0,0 0 1,1 0-1,-1 0 0,0 0 1,0 0-1,0 1 0,0-1 0,0 0 1,0 0-1,0 0 0,0 0 1,1 0-1,-1 1 0,0-1 0,0 0 1,0 0-1,0 0 0,0 0 1,0 1-1,0-1 0,0 0 0,0 0 1,0 0-1,0 0 0,0 1 1,0-1-1,0 0 0,0 0 0,0 0 1,0 0-1,0 1 0,0-1 1,-1 0-1,1 0 0,0 0 0,0 0 1,0 1-1,0-1 0,0 0 1,-8 12-624,-1 1-1160,-2 9-2272,-3 7-3168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5T07:05:3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8244,'0'1'5053,"1"-1"-5052,0 0 0,0 0 0,0 1 0,0-1 0,0 0 0,0 0 0,0 1 0,0-1 0,-1 1 0,1-1 0,0 1 0,0-1 0,0 1 0,-1 0-1,1-1 1,0 1 0,0 0 0,-1-1 0,1 1 0,-1 0 0,1 0 0,-1 0 0,1 0 0,0 1 0,4-3 308,-5 1-299,0 1-1,0-1 0,0 0 1,1 0-1,-1 0 0,0 0 1,0 0-1,0 0 0,0 0 1,0 0-1,0 0 0,0 0 1,0 0-1,1 0 0,-1 0 0,0 0 1,0-1-1,0 1 0,0 0 1,0 0-1,0 0 0,0 0 1,0 0-1,0 0 0,0 0 1,1 0-1,-1 0 0,0 0 0,0 0 1,0 0-1,0 0 0,0 0 1,0-1-1,0 1 0,0 0 1,0 0-1,0 0 0,0 0 1,0 0-1,0 0 0,0 0 1,0 0-1,0 0 0,0-1 0,0 1 1,0 0-1,0 0 0,0 0 1,0 0-1,0 0 0,0 0 1,0 0-1,0 0 0,0 0 1,0-1-1,0 1 0,0 0 1,0 0-1,7 2 283,-6-2-291,-1 0 0,0 0-1,1 0 1,-1 0 0,0 0 0,0 0 0,1 0 0,-1 1-1,0-1 1,0 0 0,1 0 0,-1 0 0,0 1-1,0-1 1,0 0 0,1 0 0,-1 1 0,0-1-1,0 0 1,0 0 0,0 1 0,0-1 0,1 0 0,-1 1-1,0-1 1,0 0 0,0 0 0,0 1 0,0-1-1,0 0 1,0 1 0,0-1 0,0 0 0,0 1-1,0-1 1,0 0 0,0 0 0,-1 1 0,1-1-1,0 1 1,-4 10 47,4-10-46,-1-1-1,1 0 0,0 0 1,0 0-1,0 0 1,0 1-1,0-1 1,0 0-1,0 0 0,0 0 1,-1 1-1,1-1 1,0 0-1,0 0 1,0 0-1,0 0 0,0 1 1,0-1-1,0 0 1,0 0-1,0 0 1,0 1-1,0-1 0,0 0 1,0 0-1,1 0 1,-1 1-1,0-1 1,0 0-1,0 0 0,0 0 1,0 1-1,0-1 1,0 0-1,0 0 1,1 0-1,-1 0 0,0 0 1,0 1-1,0-1 1,0 0-1,1 0 1,-1 0-1,0 0 0,4-5 589,-5 6-572,1-1 0,0 0 0,0 0 0,-1 0 0,1 0 0,0 0 0,0 0 0,0 0-1,-1 0 1,1 0 0,0 0 0,0 1 0,0-1 0,0 0 0,-1 0 0,1 0 0,0 0 0,0 1 0,0-1 0,0 0 0,0 0 0,0 0 0,0 0 0,-1 1 0,1-1 0,0 0 0,0 0-1,0 1 1,0-1 0,0 0 0,0 0 0,0 1 0,0-1-16,0 0 0,1 0 0,-1 1 0,0-1 0,0 0 0,0 0 0,0 0-1,0 1 1,0-1 0,0 0 0,0 0 0,0 1 0,1-1 0,-1 0 0,0 0 0,0 1 0,0-1-1,0 0 1,-1 1 0,1-1 0,0 0 0,0 0 0,0 1 0,0-1 0,0 0 0,0 0-1,0 0 1,0 1 0,0-1 0,-1 0 0,1 0 0,0 0 0,0 1 0,0-1 0,0 0 0,-1 0-1,1 0 1,0 1 0,0-1 0,0 0 0,-1 0 0,1 0 0,0 0 0,0 0 0,-1 0 0,1 0-1,0 0 1,0 0 0,-1 0 0,1 0 0,-1 0 0,2 0 4,-1 0 1,0-1 0,0 1-1,0 0 1,0-1-1,1 1 1,-1 0-1,0-1 1,0 1-1,1 0 1,-1-1-1,0 1 1,1 0-1,-1 0 1,0-1-1,1 1 1,-1 0-1,1 0 1,-1 0-1,0-1 1,1 1-1,-1 0 1,1 0-1,-1 0 1,0 0-1,1 0 1,6-2 60,-8-2 4,1 4-65,0 0-1,0-1 1,-1 1-1,1 0 1,0 0-1,0-1 1,-1 1-1,1 0 0,0 0 1,-1-1-1,1 1 1,0 0-1,-1 0 1,1 0-1,0 0 1,-1 0-1,1 0 1,0-1-1,-1 1 1,1 0-1,0 0 1,-1 0-1,0 0 0,8 3 79,-3-1-54,-7-2-13,2 0-14,-8 0-6,9 0 3,0 0 0,0 0 0,0 0 0,-1 0 0,1 0 0,0 0 0,0 0 0,0 0-1,0 0 1,0 0 0,0 0 0,0 0 0,-1 0 0,1 0 0,0 0 0,0 0 0,0-1 0,0 1 0,0 0 0,0 0 0,0 0 0,0 0 0,0 0 0,-1 0 0,1 0 0,0 0 0,0 0 0,0-1 0,0 1 0,0 0 0,0 0 0,0 0 0,0 0 0,0 0 0,0 0 0,0 0 0,0-1 0,0 1-1,0 0 1,0 0 0,0 0 0,0 0 0,0 0 0,0 0 0,0 0 0,0-1 0,0 1 0,0 0 0,0 0 0,0 0 0,0 0 0,0 0 0,0 0 0,1 0 0,-1 0 0,0-1 0,0 1 0,0 0 0,0 0 0,0 0 0,0 0 0,0 0 0,0 0 0,0 0 0,1 0 0,-1 0 1,0 0 1,0-1-1,0 1 1,0 0-1,0 0 1,0 0 0,0 0-1,0 0 1,1 0-1,-1 0 1,0 0-1,0-1 1,0 1-1,0 0 1,0 0 0,0 0-1,1 0 1,-1 0-1,0 0 1,0 0-1,0 0 1,0 0 0,0 0-1,1 0 1,-1 0-1,0 0 1,0 0-1,0 0 1,0 0 0,0 0-1,1 0 1,-1 0-1,0 0 1,0 0-1,0 0 1,0 0 0,0 1-1,0-1 1,1 0-1,-1 0 1,0 0-1,0 0 1,0 0 0,0 0-1,0 0 1,0 1-1,0-1 1,0 0 0,0 0 0,0 0-1,0 0 1,0 0 0,-1 0-1,1 1 1,0-1 0,0 0 0,0 0-1,0 0 1,0 0 0,0 0 0,-1 0-1,1 0 1,0 0 0,0 0-1,0 0 1,0 0 0,0 0 0,-1 0-1,1 0 1,0 0 0,0 0 0,0 0-1,0 0 1,-1 0 0,1 0-1,0 0 1,0 0 0,0 0 0,0 0-1,-1 0 1,1 0 0,0 0-1,0 0 1,0 0 0,0 0 0,0 0-1,0 0 1,-1-1 0,1 1 0,0 0-1,0 0 1,0 0 0,0 0-1,0 0 1,0 0 0,0-1 0,-8 1 100,5 0-79,4 1-7,5 2-10,-3-2 3,-9-3 8,30 5 4,-24-1 1,-4 0-3,1 0 15,0-4 17,3 2-51,0 0 1,0 0-1,0 0 0,0-1 0,0 1 1,0 0-1,0 0 0,1 0 0,-1 0 1,0 0-1,0 0 0,0 0 0,0 0 0,0 0 1,0 0-1,0 0 0,0 0 0,0 0 1,0-1-1,0 1 0,0 0 0,0 0 1,0 0-1,0 0 0,0 0 0,0 0 1,0 0-1,0 0 0,0 0 0,0-1 1,0 1-1,0 0 0,0 0 0,0 0 1,0 0-1,0 0 0,0 0 0,0 0 0,0 0 1,0 0-1,0-1 0,0 1 0,0 0 1,0 0-1,0 0 0,0 0 0,0 0 1,0 0-1,0 0 0,0 0 0,0 0 1,-1 0-1,1 0 0,0 0 0,0-1 1,0 1-1,0 0 0,0 0 0,0 0 1,0 0-1,0 0 0,0 0 0,0 0 1,-1 0-1,1 2 6,2-2 4,2-1-32,-4 1-11,-3-2-56,2 1 64,1 1 1,0 0 0,0-1-1,-1 1 1,1-1-1,0 1 1,0 0 0,0-1-1,-1 1 1,1-1-1,0 1 1,0-1 0,0 1-1,0-1 1,0 1 0,0-1-1,0 1 1,0-1-1,0 1 1,0-1 0,0 1-1,0-1 1,1 1-1,-1 0 1,0-1 0,0 1-1,0-1 1,1 1 0,-1-1-1,0 1 1,0 0-1,1-1 1,-1 1 0,0-1-1,1 1 1,-1 0-1,0 0 1,1-1 0,-1 1-1,1-1 1,7-4-3200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9T12:57:0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54 8548,'-10'4'1841,"0"-8"-16,3 3-1361,4-3-288,4 3-144,3-3-144,2-1-256,4-1-785,-1-4-672,2-2-1360,4 2-3058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03:1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 7427,'-4'-2'1710,"1"5"-3317,0 7-1825,1-15 5721,0-3-1859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05:4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9748,'16'-7'1866,"33"-12"578,-35 14-2488,0 0 0,0 1 0,1 1 0,0 0 0,0 1 0,15-1 0,-22 3 100,-11-1-324,-18 0-2000,7 0-1732,-5-2-3270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09:35:1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61 8420,'0'1'131,"0"0"0,0 1 0,0-1 0,0 0 0,0 0 0,-1 1 0,1-1-1,0 0 1,-1 0 0,1 1 0,-1-1 0,1 0 0,-1 0 0,1 0 0,-1 0 0,0 0 0,0 0 0,1 0 0,-1 0 0,0 0 0,0 0 0,0 0 0,0-1 0,0 1 0,0 0 0,-1-1 0,1 1 0,0 0 0,0-1 0,0 0-1,0 1 1,-1-1 0,1 0 0,-3 1 0,-4 1 62,8 1-357,5 0-494,-2-5 383,-3 2 272,0 0 1,0 0-1,1 0 1,-1 0-1,0 0 1,0 0 0,0 0-1,1 0 1,-1 0-1,0 0 1,0 0-1,0 0 1,0-1-1,1 1 1,-1 0-1,0 0 1,0 0-1,0 0 1,0 0-1,1 0 1,-1-1-1,0 1 1,0 0-1,0 0 1,0 0-1,0 0 1,0 0 0,0-1-1,0 1 1,1 0-1,-1 0 1,0 0-1,0-1 1,0 1-1,0 0 1,0 0-1,0 0 1,0-1-1,0 1 1,0 0-1,0 0 1,4-19 5,-2 14-626,-1 1 0,0-1 0,0 1-1,0-1 1,-1 0 0,0 1 0,0-1 0,0 1 0,0-1 0,-2-7 0,-3-4-4521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6:19:1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35 11989,'-4'1'5598,"3"0"-5474,1-1-131,0 0-1,0 0 1,0 0-1,0 0 1,0 1-1,0-1 0,-1 0 1,1 0-1,0 0 1,0 0-1,0 0 1,0 1-1,-1-1 0,1 0 1,0 0-1,0 0 1,0 0-1,-1 0 1,1 0-1,0 0 1,0 0-1,0 0 0,-1 0 1,1 0-1,0 0 1,0 0-1,0 0 1,-1 0-1,1 0 1,0 0-1,0 0 0,0 0 1,-1 0-1,1 0 1,0 0-1,0 0 1,0 0-1,-1-1 0,1 1 1,0 0-1,0 0 1,0 0-1,0 0 1,-1 0-1,1-1 1,0 1-1,0 0 0,0 0 1,0 0-1,-3-2 13,0 1 0,0 0-1,0 0 1,0 0 0,0 0-1,0 1 1,0-1 0,0 1-1,0 0 1,-4 0-1,-10-2-17,-70-8-725,44 6-1727,0-3-4150,21 1-938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8:17:0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 7700,'-10'-3'2091,"10"3"-2025,0 0-1,-1 0 1,1-1-1,0 1 1,-1 0-1,1 0 1,0 0-1,-1 0 1,1 0-1,0 0 1,-1 0 0,1 0-1,-1 0 1,1 0-1,0 0 1,-1 0-1,1 0 1,0 0-1,-1 0 1,1 0-1,-1 0 1,1 0-1,0 0 1,-1 0-1,1 1 1,0-1-1,-1 0 1,1 0 0,0 0-1,0 1 1,-1-1-1,-3 3-256,1-1 1,-1 1-1,1 0 0,-1 0 0,1 0 1,0 0-1,0 0 0,1 1 0,-1-1 1,1 1-1,0 0 0,-1 0 0,2 0 1,-1 0-1,0 0 0,1 0 0,-2 9 1,-3 1-3012,-6 1-2051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10:30:1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10917,'29'52'2049,"1"-2"0,-4 1-2769,4 8 752,-3-1-16,-4-4 0,-8-6 0,-3-5 0,-9-9-16,1-9 16,-8-10-16,3-5 32,-8-4-16,-6-4 0,-8-10-2065,-2-7-1793,-5-10-4738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9T14:15:0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37 6739,'-9'0'1146,"6"0"-871,-1 0 0,1 1 1,-1-2-1,1 1 0,0 0 0,-1-1 0,1 1 1,-1-1-1,1 0 0,0 0 0,0 0 0,-1-1 1,1 1-1,0-1 0,-3-2 0,5 3-231,-1-1 0,1 1 0,-1-1 0,1 0 0,0 0 0,0 0 0,0 1 0,-2-5 0,1 2 518,2 10 214,28 33-648,-25-37-99,0-1-1,0 1 1,0-1-1,0 0 1,0 0-1,0 0 0,0 0 1,1 0-1,4 0 1,1 2 135,-3-7 352,-7 4-508,1 0-1,0 0 1,0 0-1,0 0 1,0 1-1,0-1 1,0 0-1,-1 0 1,1 0-1,0 0 1,0 0-1,0 1 1,0-1-1,-1 0 1,1 0-1,0 0 1,0 0-1,0 0 1,-1 0-1,1 0 1,0 0-1,0 0 1,0 0-1,-1 0 1,1 0-1,0 0 1,0 0-1,0 0 1,-1 0-1,1 0 1,0 0-1,0 0 1,0 0-1,-1 0 1,-1 0-198,0 0 0,0 0 0,0 1 0,0-1 0,0 1 0,0-1 0,0 1 0,1 0 0,-1-1 0,0 1 0,0 0 0,0 0 0,-2 3 0,-17 6-4479,-4-4-3380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5:2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50 4370,'-15'-8'1474,"-26"-19"0,41 27-1468,-2 17 119,1 64-53,3-57-4,-2-24-69,0 0 1,0 0 0,0 0 0,0 1-1,0-1 1,0 0 0,0 0-1,1 0 1,-1 0 0,0 0 0,0 0-1,0 0 1,0 0 0,0 1-1,0-1 1,0 0 0,0 0 0,0 0-1,0 0 1,1 0 0,-1 0-1,0 0 1,0 0 0,0 0 0,0 0-1,0 0 1,0 0 0,0 0 0,0 0-1,1 0 1,-1 0 0,0 0-1,0 0 1,0 0 0,0 0 0,0 0-1,0 0 1,0 0 0,1 0-1,-1 0 1,0 0 0,0 0 0,0 0-1,0 0 1,0 0 0,0 0-1,0 0 1,0-1 0,1 1 0,-1 0-1,4-1-31,-3 2 7,-1-1 23,1 0-1,-1 1 0,0-1 1,0 0-1,0 0 1,0 0-1,0 0 0,0 0 1,0 0-1,1 1 1,-1-1-1,0 0 0,0 0 1,0 0-1,0 0 0,0 0 1,1 0-1,-1 0 1,0 0-1,0 0 0,0 0 1,0 0-1,1 0 0,-1 0 1,0 0-1,0 0 1,0 0-1,0 0 0,1 0 1,-1 0-1,0 0 1,0 0-1,0 0 0,1 0 1,0-1-13,-1-1-1,1 1 1,0-1 0,-1 1 0,1-1 0,-1 1-1,0-1 1,1 0 0,-1 1 0,0-1 0,0-1-1,8-77-250,-8 78 235,0 0 1,1 1-1,-1-1 1,0 1 0,1-1-1,-1 1 1,1-1 0,0 1-1,-1-1 1,1 1 0,0-1-1,2-1 1,-3 2 5,0 1-1,1 0 1,-1-1 0,1 1 0,-1 0 0,1 0 0,-1 0 0,1-1-1,-1 1 1,1 0 0,-1 0 0,1 0 0,-1 0 0,1 0-1,-1 0 1,1 0 0,1 0 0,2 0-253,17-9-2694,-12 3 93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9T09:35:2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9380,'-3'7'4035,"-1"6"-6736,3-3-1721,5-7 5397,-20-15 1384,-14 1-2217,9 6-4740,9 1-572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9T14:34:5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1537,'0'0'977,"1"1"-936,-1 0 0,0-1 0,0 1 0,1 0 0,-1 0-1,0 0 1,0-1 0,0 1 0,0 0 0,0 0 0,0-1-1,0 1 1,0 0 0,0 0 0,-1-1 0,1 1 0,-1 1-1,-1 7-144,2-5-101,-1-2-191,2 0-955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9T14:34:5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2 528,'1'1'688,"1"-4"-442,-1 4-649,-2 0 3,1-1 401,-1 0 0,1 0 0,0 0 1,-1 1-1,1-1 0,-1 0 0,1 1 0,0-1 0,-1 0 1,1 1-1,0-1 0,-1 0 0,1 1 0,0-1 0,0 1 1,-1-1-1,1 0 0,0 1 0,0-1 0,0 1 0,0 0 1,-1 3 20,2-6 95,-3 7 303,1-2-279,-1-1 0,2 1 0,-1-1 0,0 1 0,0 0 0,1-1 0,-1 5 0,2-7-93,-2-8 336,-3 11 180,3-6 232,1 3-775,0 0 0,0 0 0,1 0 0,-1 0 0,0-1 0,0 1 0,0 0 0,0 0 0,0 0 1,0 0-1,0-1 0,-1 1 0,1 0 0,0 0 0,0 0 0,0 0 0,0 0 0,0-1 0,0 1 1,0 0-1,0 0 0,0 0 0,0 0 0,0 0 0,-1-1 0,1 1 0,0 0 0,0 0 0,0 0 1,0 0-1,0 0 0,0 0 0,-1 0 0,1 0 0,0 0 0,0-1 0,0 1 0,0 0 1,-1 0-1,2 0-47,-1 0 1,0 0 0,1 0-1,-1 0 1,1 0 0,-1 0 0,1 0-1,-1 1 1,0-1 0,1 0-1,-1 0 1,1 0 0,-1 0 0,0 1-1,1-1 1,-1 0 0,0 0-1,1 1 1,-1-1 0,0 0 0,1 0-1,-1 1 1,-3-9-689,6 13 844,-3-5-131,3 5-2093,4-2 347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9T14:34:5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2593,'3'3'1081,"-4"-2"-1041,1-1-35,0 3-784,1-5-771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9T14:34:5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1 384,'0'0'112,"0"2"0,2-4 16,-2 4-192,1-2-128,1 1-288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9T14:34:5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1601,'8'-8'3180,"-8"8"-3151,-1 0 0,1 0 0,0 0 0,0 0 0,0 0 0,0 0 0,0 0 0,0 0 0,0 0 0,-1 0 0,1 0 0,0 0 0,0 0 0,0 0 0,0 0 0,0 0 0,-1 0 0,1 0 0,0 0 0,0 0 0,0 0 0,0 0 0,0 0 0,0 0 0,-1 0 0,1 0 0,0 0 0,0 0 0,0 0 0,0 0 0,0 0 0,0-1 0,0 1 0,0 0 0,-1 0 0,1 0 0,0 0 0,0 0 0,0 0 0,0 0 0,0-1 0,0 1 0,0 0 0,0 0 0,0 0 0,0 0 0,0 0 0,0 0 1,0-1-1,0 1 0,0 0 0,0 0 0,0 0 0,0 0 0,0 0 0,0 0 0,0-1 0,0 1 0,0 0 0,0 0 0,0 0 0,0 0 0,0 0 0,1-1 14,2-2-758,-5 8 45,2-5 623,0 0 0,0 0-1,0 1 1,0-1 0,0 0 0,0 0 0,0 0 0,-1 0 0,1 0 0,0 0 0,0 0 0,0 0 0,0 1 0,0-1-1,0 0 1,0 0 0,0 0 0,0 0 0,0 0 0,0 0 0,0 0 0,0 1 0,0-1 0,0 0 0,0 0-1,0 0 1,0 0 0,0 0 0,0 0 0,0 0 0,0 1 0,0-1 0,0 0 0,0 0 0,1 0 0,-1 0-1,0 0 1,0 0 0,0 0 0,0 0 0,0 0 0,0 1 0,0-1 0,0 0 0,0 0 0,0 0 0,1 0 0,-1 0-1,0 0 1,0 0 0,0 0 0,0 0 0,0 0 0,0 0 0,0 0 0,1 0 0,-1 0 0,0 0 0,0 0-1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9T14:37:1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6819,'2'5'1505,"-1"-1"16,-2-3-1121,1 1-144,-2-2-48,0 3-48,1 4-32,-3 2-16,-1-4-32,4 3-176,-3 2-416,8 3-673,-6-6-415,2-2-1122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9T18:06:5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8180,'-7'-3'1953,"0"-1"16,1 3-145,1-1-1311,-2-3-1314,5 3 1041,2 4-464,2 3-208,0-2-833,3 9-719,-2 0-1426,-1 1-3153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10:27:34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6195,'0'0'113,"1"-1"-1,-1 0 1,0 0 0,0 1 0,1-1 0,-1 0-1,1 1 1,-1-1 0,0 0 0,1 1 0,-1-1-1,1 1 1,0-1 0,-1 1 0,1-1 0,-1 1-1,1-1 1,0 1 0,-1 0 0,1-1-1,0 1 1,-1 0 0,1-1 0,0 1 0,0 0-1,-1 0 1,2 0 0,-1-1-116,0 1 0,0 0 0,0 0 0,0-1 0,0 1 1,0-1-1,0 1 0,0-1 0,0 1 0,0-1 0,0 1 0,-1-1 0,1 0 0,0 1 0,0-1 0,-1 0 0,1 0 1,0-1-1,-4-6 357,0 0-1004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8T09:09:3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 4626,'-5'-4'1073,"-2"-1"175,-1 4-944,1-1-80,4 0-80,1 2 65,4 2 143,-1-2-448,3-7 48,-3 9-32,4-2-305,-1 0-783,2-2-913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8T09:16:1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59 8052,'-10'3'1616,"0"-11"1,2-2-1761,-2 1-400,-2 3-449,0-3-623,-1-1-1154,1 0-2448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9T09:35:4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21 7475,'0'-1'126,"0"0"-1,0-1 1,0 1-1,-1 0 1,1 0-1,-1 1 1,1-1-1,0 0 1,-1 0-1,0 0 1,1 0 0,-1 0-1,1 0 1,-1 1-1,0-1 1,0 0-1,1 0 1,-1 1-1,0-1 1,0 1-1,0-1 1,0 1-1,0-1 1,-1 0-1,2 1-167,5 1 20,-41 15 147,33-15-261,0 0-1,0 0 1,0 0-1,1 1 1,-1-1-1,0 1 1,1 0-1,-1 0 0,1 0 1,-3 2-1,-8 7-3427,-1-2-2044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9T19:02:0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3810,'-7'2'12429,"9"-2"-12147,-10 5-283,-3-3 25,10-2-22,0 0-1,0 0 1,0 0-1,0 0 1,0 0 0,1 0-1,-1 0 1,0 1 0,0-1-1,0 0 1,0 1-1,-1 0 1,-7 6-86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5:4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9396,'5'-20'1937,"1"-10"16,6 2-1745,3 4-160,5 13-144,0-4-256,3 8-224,1 4-1361,-4 13-1537,-5-4-3633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6:34:3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27 9780,'-3'-8'1057,"3"6"-820,-1 0 0,1 1 0,-1-1 1,0 0-1,1 1 0,-1-1 0,0 1 0,0-1 1,-2-1-1,6 6 239,3 5-209,-4-7-198,-3-2 12,1 1-72,0 0 0,0 0 0,0-1 1,0 1-1,0 0 0,0 0 0,0 0 0,0 0 0,-1 0 0,1 0 0,0 0 0,0-1 0,0 1 0,0 0 0,0 0 0,0 0 0,0 0 0,-1 0 0,1 0 0,0 0 0,0 0 0,0 0 0,0 0 0,0 0 0,-1 0 0,1 0 0,0 0 0,0 0 0,0 0 0,0 0 0,-1 0 0,1 0 0,0 0 0,0 0 0,0 0 0,0 0 0,0 0 0,-1 0 0,-13 9-806,3 7-5483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8T09:42:4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8164,'-1'12'1713,"-4"-9"15,5-6-1552,-5 0-32,5 4-47,1 1-81,1 1-97,0-4-271,3 4-656,1-3-721,8 0-1264,-1-3-2882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9T19:02:0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3810,'-7'2'12429,"9"-2"-12147,-10 5-283,-3-3 25,10-2-22,0 0-1,0 0 1,0 0-1,0 0 1,0 0 0,1 0-1,-1 0 1,0 1 0,0-1-1,0 0 1,0 1-1,-1 0 1,-7 6-86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5:4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9396,'5'-20'1937,"1"-10"16,6 2-1745,3 4-160,5 13-144,0-4-256,3 8-224,1 4-1361,-4 13-1537,-5-4-3633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6:34:3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27 9780,'-3'-8'1057,"3"6"-820,-1 0 0,1 1 0,-1-1 1,0 0-1,1 1 0,-1-1 0,0 1 0,0-1 1,-2-1-1,6 6 239,3 5-209,-4-7-198,-3-2 12,1 1-72,0 0 0,0 0 0,0-1 1,0 1-1,0 0 0,0 0 0,0 0 0,0 0 0,-1 0 0,1 0 0,0 0 0,0-1 0,0 1 0,0 0 0,0 0 0,0 0 0,0 0 0,-1 0 0,1 0 0,0 0 0,0 0 0,0 0 0,0 0 0,0 0 0,-1 0 0,1 0 0,0 0 0,0 0 0,0 0 0,0 0 0,-1 0 0,1 0 0,0 0 0,0 0 0,0 0 0,0 0 0,0 0 0,-1 0 0,-13 9-806,3 7-5483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09:50:2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15 9668,'-15'-5'3682,"5"0"-1649,8 4-1777,7-1-1777,2 0 1601,1 2 1585,4 0-1649,3 0-1648,0 4 1632,-3-1-16,-2 4-337,0 1-543,-4 0-1137,-1 4-1569,-8-2-3745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6T09:27:0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40 7235,'-2'-1'269,"0"0"-1,0 0 0,0 0 1,0 0-1,1 0 0,-1 0 1,0 0-1,1-1 0,-1 1 1,1 0-1,0-1 0,-1 0 1,0-1-1,1 1-239,0 1 1,0-1-1,0 1 0,0 0 0,-1-1 0,1 1 1,0 0-1,0 0 0,-1 0 0,1 0 0,-1 0 1,1 0-1,-1 0 0,1 1 0,-1-1 0,1 0 1,-1 1-1,0-1 0,1 1 0,-3-1 0,3 1-47,1 0 0,-1 0 0,1 0-1,0 1 1,-1-1 0,1 0 0,0 0 0,-1 0-1,1 0 1,0 0 0,-1 0 0,1 1 0,0-1-1,0 0 1,-1 0 0,1 0 0,0 1 0,-1-1-1,1 0 1,0 0 0,0 1 0,0-1 0,-1 0-1,1 0 1,0 1 0,0-1 0,0 0 0,0 1-1,-1-1 1,1 0 0,0 1 0,0-1 0,0 0-1,0 1 1,0-1 0,0 1 0,0-1 0,0 0-1,0 1 1,0-1 0,0 0 0,0 1 0,0-1-1,1 0 1,-1 1 0,6 17-4710,-6-18 4363,5 10-5310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7:34:0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4178,'102'85'-4178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9T09:36:1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 9925,'4'2'2000,"-16"-5"1,-1-2-1969,9 3-128,3 4-128,4-1-272,0 1-256,1 0-1249,2-1-1489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52:3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5539,'-23'18'1408,"-6"-1"-15,3-9-433,-4 2-464,8 10-480,5 7 17,1 3-146,-3 5-415,3 0-880,-3-4-1106,-4-2-2768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6T10:12:1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6995,'33'6'1521,"-16"4"16,-7-11-1073,5-4-368,0 3-48,-2 2 16,2 2-48,-5 120-208,5-122-384,4 4-993,-3-3-1168,1 6-2930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6T10:19:4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18 3890,'4'-7'1435,"-7"10"-858,-10 11 151,9-8-474,-1 0 1,1 0-1,-8 6 0,10-10-135,-3 0 792,5-8-370,4-9-493,9-11-4146,-6 11-1070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6T10:20:2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7411,'-23'7'-1248,"1"1"-513,-25 7-2641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0:09:1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7716,'-3'-5'1648,"0"3"1,3-1-1329,-4 4-1312,3 3 1056,2-1 1056,1 5-1104,0 1 0,-1-3 0,3 1-112,-3 1-208,3 1-512,-1-4-833,2 0-1264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0:14:3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10133,'3'0'841,"0"1"-609,0 0-1,0-1 1,0 1 0,0 0-1,0 0 1,-1 1 0,1-1-1,0 1 1,-1-1 0,1 1-1,-1 0 1,1 0 0,3 4-1,3 3-193,-7-7-146,-10-5-414,-21-11-5692,7 0-1197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0:14:4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6611,'3'3'6611,"-4"-3"-6611,2 2 0,-2-2 0,1-2 16,1 1 16,-2 1-16,-4-2 0,0 2 0,1 0 0,8 2 0,2-1-16,-6 1 0,-3-2-272,1 2-720,7-2-913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0:14:4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10645,'-9'2'2145,"-1"-2"0,7 0-2065,5 5-192,-1 0-224,6 1-225,8 3-463,-5-4-1121,3 0-1537,-4-5-3473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6T17:05:0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 6403,'-3'-3'6515,"8"3"-6403,0-7 16,3 9 929,1-2-1282,2 5-159,1-7-288,0-1-273,-2-4-1087,1 1-1378,1-9-3137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1:32:1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 6947,'-2'2'1585,"-5"0"32,1-7-1121,2 5-160,-1-5-128,4 6-48,-1-2-80,10 2-3857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9T09:37:4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5859,'5'-3'1248,"-3"1"49,-2-1-801,0-1-544,0 6-464,0-4-449,0 1-351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6:46:4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10357,'10'20'2065,"-6"-12"16,1-3-2113,0-3-48,1-2-48,1 0-113,0 3-111,-6-3-400,8 2-833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9:10:2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20 145 8036,'5'-10'1616,"-8"-10"1,-2-3-1585,5 3-16,2 1-16,3 6 16,-4 0 0,3 1-16,-9 0 16,5 11-48,0-1 0,-2 9-48,0 4-992,-4 8-561,-1 4-1200,0 7-2850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1:22:3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84 5250,'-13'-15'1425,"-1"-4"64,-1 1-161,5 3-1056,2 5-63,11 7-17,1-1-80,4 8-80,9 1-80,-2 3-465,-2 2-975,0 2-1153,-4 1-2978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5T19:38:3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6035,'0'9'3384,"0"-8"-3452,0-1 1,1 1-1,-1 0 0,0-1 1,0 1-1,0-1 1,0 1-1,0-1 0,0 1 1,1-1-1,-1 1 0,0-1 1,1 1-1,-1-1 1,0 0-1,0 1 0,1-1 1,-1 1-1,1-1 0,-1 0 1,0 1-1,1-1 1,-1 0-1,1 1 0,-1-1 1,1 0-1,-1 0 0,1 0 1,-1 1-1,1-1 1,-1 0-1,2 0 0,1 1 314,0-1 0,0 1-1,0 0 1,0 0 0,0 1-1,-1-1 1,1 1 0,0-1-1,-1 1 1,3 4 3634,-4-9-3193,-2 5 21,1-1-196,0-1-500,0 0 0,0 0 0,0 0 0,0 0 0,0 0 0,0 0 0,0 0 0,0 0 0,0 0 0,0 0 0,0 0 0,0 0-3,0 0-1,0 0 0,0 0 1,0 0-1,1 0 1,-1 0-1,0 0 1,0 0-1,0 0 1,0-1-1,0 1 0,0 0 1,0 0-1,-1 0 1,1 0-1,0 0 1,0 0-1,0 0 1,0 0-1,0 0 0,0 0 1,0-1-1,0 1 1,0 0-1,0 0 1,0 0-1,0 0 1,0 0-1,0 0 1,0 0-1,0 0 0,0 0 1,0 0-1,-1 0 1,1 0-1,0 0 1,0 0-1,0 0 1,0 0-1,0 0 0,0 0 1,0 0-1,0 0 1,0 0-1,0 0 1,-1 0-1,1 0 1,0 0-1,0 0 0,0 0 2,0 0 0,0 0 0,0 0 0,0 0-1,0 0 1,0 0 0,0 0 0,0 0-1,0 0 1,0 0 0,0 0 0,0 0 0,1 0-1,-1 0 1,0 0 0,0 0 0,0 0 0,0 0-1,0 0 1,0 1 0,0-1 0,0 0-1,0 0 1,0 0 0,0 0 0,0 0 0,0 0-1,0 0 1,0 0 0,0 0 0,1 0 0,-1 0-1,0 0 1,0 0 0,0 0 0,0 0-1,0 0 1,0 0 0,0-1 0,0 2 70,-2-4 5,2-14-74,2-48-8,-1 134 13,-2-68-17,1-1 1,0 1 0,0 0-1,0-1 1,0 1 0,0 0-1,0-1 1,0 1 0,0 0-1,0-1 1,0 1 0,0 0-1,0-1 1,0 1 0,1 0-1,-1-1 1,0 1 0,0-1 0,1 1-1,-1 0 1,0-1 0,1 1-1,-1-1 1,1 1 0,-1-1-1,0 0 1,0 0 0,0 0 0,0 0 0,0 0 0,1 0 0,-1 0 0,0 0-1,0-1 1,0 1 0,0 0 0,0 0 0,0 0 0,0 0 0,0 0 0,0 0 0,0 0-1,0 0 1,0 0 0,0 0 0,0-1 0,0 1 0,0 0 0,0 0 0,0 0-1,0 0 1,0 0 0,0 0 0,0 0 0,0 0 0,0 0 0,0-1 0,0 1-1,0 0 1,0 0 0,0 0 0,0 0 0,-1 0 0,1 0 0,0 0 0,0 0-1,0 0 1,0 0 0,0 0 0,0 0 0,0-1 0,0 1 0,0 0 0,0 0 0,0 0-1,-1 0 1,1 0 0,0 0 0,0 0 0,0 0 0,0 0 0,0 0 0,0 0-1,0 0 1,0 0 0,0 0 0,-1 0 0,1 0 0,0 0 0,0 0 0,2-1 61,-8 4-99,6-3 25,0 0 0,0 0 0,0 0 0,0 0 0,0 0 0,0 0 0,0 0 0,0 0 0,0-1 0,0 1 0,0 0 0,0 0 0,0 0 0,0 0 0,0 0 0,0 0 0,0 0 0,0 0 0,0 0 0,0 0 0,0 0 0,0 0 0,0 0 0,0 0 0,0-1-286,-2 7-1428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9:10:2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20 145 8036,'5'-10'1616,"-8"-10"1,-2-3-1585,5 3-16,2 1-16,3 6 16,-4 0 0,3 1-16,-9 0 16,5 11-48,0-1 0,-2 9-48,0 4-992,-4 8-561,-1 4-1200,0 7-2850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1:22:3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84 5250,'-13'-15'1425,"-1"-4"64,-1 1-161,5 3-1056,2 5-63,11 7-17,1-1-80,4 8-80,9 1-80,-2 3-465,-2 2-975,0 2-1153,-4 1-2978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12:20:0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8948,'-10'7'1825,"3"-4"16,1-3-1729,4 2-48,-1-1-64,1 0 32,1 1 0,-1-2-64,2 1-80,2 1-1025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13:58:0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91 10853,'-2'-4'-400,"3"-5"0,-1 1-129,0-5 17,1-2-1185,2-5-1040,-1-1-1841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6T15:25:2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10997,'-8'5'2065,"-4"-5"16,-3-4-1649,5 3-1648,2 2 1328,8 1-48,0 1-32,1 1-48,1 1-32,1 0-48,1 1-48,1-1-113,-2 0-111,0 0-1713,1 0-1632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8T16:19:3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 9957,'-7'-8'2000,"6"3"-15,2 7-1857,4 4-224,4 1-208,-1-2-1008,10 2-689,-9 1-1473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12:18:2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50 12390,'-15'-13'2081,"2"3"0,5 1-2065,2 1-2033,4 3 1985,1 3-16,-1 1-241,4-1-991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09:19:4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10597,'-2'3'1354,"-2"7"1399,4-8-2190,4-4-975,-4 2 404,0 0 0,0 0 0,0 0 0,0 0 1,0 0-1,0-1 0,0 1 0,0 0 0,0 0 0,0 0 1,0 0-1,0 0 0,0 0 0,0 0 0,0 0 0,0 0 0,0 0 1,0 0-1,0-1 0,0 1 0,0 0 0,0 0 0,-1 0 1,1 0-1,0 0 0,0 0 0,0 0 0,0 0 0,0 0 1,0 0-1,0 0 0,0 0 0,0 0 0,0 0 0,0 0 0,0 0 1,0 0-1,-1-1 0,1 1 0,0 0 0,0 0 0,0 0 1,0 0-1,0 0 0,0 0 0,0 0 0,0 0 0,0 0 1,0 0-1,0 0 0,-1 0 0,1 0 0,0 1 0,0-1 0,0 0 1,0 0-1,-9 4-2744,0 5-1482,-2 0-3188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9T11:41:1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16 5026,'-5'0'1425,"-2"0"80,-3-5-497,2 1-240,1 3-95,-3 1-97,0-4-128,2 4-80,0-1-63,-2 1-65,3 0-80,2 1-112,0 1-224,5 8-449,0-2-1167,5 7-1442,0-1-3489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9T11:43:5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 8548,'-12'0'1905,"-1"0"-16,1-2-1265,2 4-416,5 1-144,-3 4-64,5-2-16,1 1-48,2-1-48,0 2-80,-2-2-128,2 0-257,0-2-223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9T11:44:3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51 6339,'-8'-15'2833,"3"1"-1376,3 6-2610,0 3 193,1 2 2609,1-1-193,-2 3-2816,0 2 1296,1 1 1424,1 0-2752,-2 1-113,-1 2 1153,-1-2 800,1 1-1873,-7 1-5906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9T11:46:5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56 8564,'-11'1'4130,"-2"-9"-3837,0-1-170,-5-1-118,-7-5-1781,0 4-4582,13 8 1377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9T11:48:1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7812,'-5'5'1792,"-4"3"257,4-4-1296,-5 1-705,5 5-208,0 0 448,2 1-16,0 1-496,3-2 0,-2-2 480,4 2-48,-2-3-304,-2-4-288,4 1-145,-2-3-143,-4 3-1137,3 1-1584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1:34:3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99 8052,'-19'-6'1664,"-9"-4"1,8 5-1457,-2-4-176,6 4-176,2 0 160,4 2 144,4 0-144,1-1-16,-2 3-64,5-1-144,2-3-752,2-2 15,1 1-719,2-8-1122,2 1-2256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12:20:5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5827,'8'1'5842,"-2"1"-5682,4 1 16,-4-1 1841,1 1-2017,-4 0-16,0 0 16,-3-1-80,0 4-112,-3 2-1809,-3 5-1696,-2-3-4339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09:26:3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12230,'30'45'-12230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3687-262F-46C5-A01D-C4938869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A980F-4F3C-4583-AE68-D6475E8A4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CF7BF-5416-4EE5-A6D6-7157FD58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527D-F013-47E7-BF91-6CF6C2EE57D7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23515-69D5-4F90-A452-19973DA7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FE030-58A6-469D-9CD4-56FEADAF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B1CC-2FB7-4124-9387-CDAE48948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3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7E7A-0BF3-4836-BD27-4A6C2DE8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B0826A-A0F1-4A6A-97FF-632E8CDDA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7D59A-DE1F-45C3-A801-A6A666890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527D-F013-47E7-BF91-6CF6C2EE57D7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92DE5-90CA-41FC-9E08-5DC3B82D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11ACE-C727-4212-9C04-387D5E83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B1CC-2FB7-4124-9387-CDAE48948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9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0A596-E860-4E8C-BABB-1B6AB8E42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5C5BD0-4B4A-4E28-8608-86FE8C7E2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4B560-B166-4C51-8406-DC2FFCCA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527D-F013-47E7-BF91-6CF6C2EE57D7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8D3BE-A6F7-42E1-8D0A-14D98CB1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264D1-1BDB-47E7-9DB3-16850BF4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B1CC-2FB7-4124-9387-CDAE48948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4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8CCC-4392-4A1F-9C2E-71CE105CB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A4C74-208D-4FCB-97B4-1CDFCCDB1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D1D5A-67D4-4F1D-AD58-B107D13C6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527D-F013-47E7-BF91-6CF6C2EE57D7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1BAA2-1A12-4BD6-BFFF-8251B066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BF4A4-4C5D-4BFA-A0A8-E39373263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B1CC-2FB7-4124-9387-CDAE48948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3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2A6B6-F2E6-431A-AB2E-6DB4FBED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5F20E-26E0-4A50-B70E-F614BB85A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E3A19-8D4D-46CD-8A6D-0068CC867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527D-F013-47E7-BF91-6CF6C2EE57D7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F97F5-3DE6-4B21-8997-0F238036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B409A-978A-464E-953F-87D904D7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B1CC-2FB7-4124-9387-CDAE48948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0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51BE-C832-49EE-AD00-B1F297B7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7603A-1866-4BAA-A562-F8CF98BD7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94542-D6E8-4DCA-B168-4FCF46FD0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557AC-9D68-4773-A912-07B63300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527D-F013-47E7-BF91-6CF6C2EE57D7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421F3-0284-4CA8-BDA0-813F741E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F699C-1508-42D1-9BB3-175C7712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B1CC-2FB7-4124-9387-CDAE48948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5FAE-0C93-4233-9452-8B675CC91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98450-A9BE-4E63-A1F5-156D1DC79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E1823-ABC3-4977-A7AF-1E2D9D4BD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5D48F1-191E-4223-B461-40E1F76BD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8AF8E1-983A-4CF2-B647-F2FCD2F80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4A644C-F0A0-4865-BA56-EB6C69EC7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527D-F013-47E7-BF91-6CF6C2EE57D7}" type="datetimeFigureOut">
              <a:rPr lang="en-US" smtClean="0"/>
              <a:t>1/23/23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C1EAEA-2BF9-4EFA-B5E5-C954EE33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C2C1E2-E847-4550-906C-D2E346202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B1CC-2FB7-4124-9387-CDAE48948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55B24-0BE8-4F2F-8552-23B56ADB1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8006D-F281-4D28-888A-E405332D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527D-F013-47E7-BF91-6CF6C2EE57D7}" type="datetimeFigureOut">
              <a:rPr lang="en-US" smtClean="0"/>
              <a:t>1/23/23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C9F4F-688E-4C8A-AA55-616096176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8C806-8602-4D1E-A800-8043146E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B1CC-2FB7-4124-9387-CDAE48948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4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31867E-288F-473C-A04E-B1D2BC38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527D-F013-47E7-BF91-6CF6C2EE57D7}" type="datetimeFigureOut">
              <a:rPr lang="en-US" smtClean="0"/>
              <a:t>1/23/23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228B9F-DE43-4DFE-BD60-3BBB503A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8CA26-906A-47D4-9CC5-E8E3C2FD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B1CC-2FB7-4124-9387-CDAE48948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5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5510C-44C9-4B8C-A762-BF3D455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33900-0ECB-4D93-8190-0D7E1C40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4EEF0-C59A-4332-80A8-42B210BBA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43180-835F-4985-BC7A-AC287EDF7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527D-F013-47E7-BF91-6CF6C2EE57D7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3112D-4F0C-4E9C-86ED-88BD3A5D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50AE9-D7F9-4CE2-8C0E-65E684E00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B1CC-2FB7-4124-9387-CDAE48948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1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4960E-7157-48BB-B27A-DC6789090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3FAC0-5427-495E-80D2-5CD8D1E8F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F0111-CDCD-4E08-93E9-2ADD4CE47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811FF-AD1C-4138-B35E-B338EB72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527D-F013-47E7-BF91-6CF6C2EE57D7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CEC75-C692-4F57-8DFF-DC4E6381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8EA3C-B363-4289-B7DF-E3F9A51A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B1CC-2FB7-4124-9387-CDAE48948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8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EB1F2-0B5C-4B7D-AF1A-269C5B52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E132F-D3D7-4A30-89FC-9BE9FEF78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292ED-C0DB-41CA-8AE1-C7DD8764B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C527D-F013-47E7-BF91-6CF6C2EE57D7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4D25A-B592-4DF4-8A7E-18B5DA176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2FB11-6534-4759-A66C-FC8408F54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8B1CC-2FB7-4124-9387-CDAE48948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image" Target="../media/image36.png"/><Relationship Id="rId3" Type="http://schemas.openxmlformats.org/officeDocument/2006/relationships/image" Target="../media/image340.png"/><Relationship Id="rId7" Type="http://schemas.openxmlformats.org/officeDocument/2006/relationships/image" Target="../media/image6.png"/><Relationship Id="rId12" Type="http://schemas.openxmlformats.org/officeDocument/2006/relationships/customXml" Target="../ink/ink36.xml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11" Type="http://schemas.openxmlformats.org/officeDocument/2006/relationships/image" Target="../media/image350.png"/><Relationship Id="rId5" Type="http://schemas.openxmlformats.org/officeDocument/2006/relationships/image" Target="../media/image120.png"/><Relationship Id="rId15" Type="http://schemas.openxmlformats.org/officeDocument/2006/relationships/image" Target="../media/image15.png"/><Relationship Id="rId10" Type="http://schemas.openxmlformats.org/officeDocument/2006/relationships/customXml" Target="../ink/ink35.xml"/><Relationship Id="rId4" Type="http://schemas.openxmlformats.org/officeDocument/2006/relationships/customXml" Target="../ink/ink31.xml"/><Relationship Id="rId9" Type="http://schemas.openxmlformats.org/officeDocument/2006/relationships/customXml" Target="../ink/ink34.xml"/><Relationship Id="rId14" Type="http://schemas.openxmlformats.org/officeDocument/2006/relationships/customXml" Target="../ink/ink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3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3" Type="http://schemas.openxmlformats.org/officeDocument/2006/relationships/image" Target="../media/image42.png"/><Relationship Id="rId7" Type="http://schemas.openxmlformats.org/officeDocument/2006/relationships/image" Target="../media/image25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.xml"/><Relationship Id="rId5" Type="http://schemas.openxmlformats.org/officeDocument/2006/relationships/image" Target="../media/image43.png"/><Relationship Id="rId4" Type="http://schemas.openxmlformats.org/officeDocument/2006/relationships/customXml" Target="../ink/ink41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3" Type="http://schemas.openxmlformats.org/officeDocument/2006/relationships/image" Target="../media/image42.png"/><Relationship Id="rId7" Type="http://schemas.openxmlformats.org/officeDocument/2006/relationships/image" Target="../media/image25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Relationship Id="rId11" Type="http://schemas.openxmlformats.org/officeDocument/2006/relationships/image" Target="../media/image150.png"/><Relationship Id="rId5" Type="http://schemas.openxmlformats.org/officeDocument/2006/relationships/image" Target="../media/image43.png"/><Relationship Id="rId10" Type="http://schemas.openxmlformats.org/officeDocument/2006/relationships/customXml" Target="../ink/ink48.xml"/><Relationship Id="rId4" Type="http://schemas.openxmlformats.org/officeDocument/2006/relationships/customXml" Target="../ink/ink45.xml"/><Relationship Id="rId9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3" Type="http://schemas.openxmlformats.org/officeDocument/2006/relationships/image" Target="../media/image440.png"/><Relationship Id="rId7" Type="http://schemas.openxmlformats.org/officeDocument/2006/relationships/image" Target="../media/image211.png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.xml"/><Relationship Id="rId5" Type="http://schemas.openxmlformats.org/officeDocument/2006/relationships/image" Target="../media/image201.png"/><Relationship Id="rId4" Type="http://schemas.openxmlformats.org/officeDocument/2006/relationships/customXml" Target="../ink/ink51.xml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7.xml"/><Relationship Id="rId3" Type="http://schemas.openxmlformats.org/officeDocument/2006/relationships/image" Target="../media/image200.png"/><Relationship Id="rId7" Type="http://schemas.openxmlformats.org/officeDocument/2006/relationships/image" Target="../media/image220.png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6.xml"/><Relationship Id="rId11" Type="http://schemas.openxmlformats.org/officeDocument/2006/relationships/image" Target="../media/image44.png"/><Relationship Id="rId5" Type="http://schemas.openxmlformats.org/officeDocument/2006/relationships/image" Target="../media/image210.png"/><Relationship Id="rId10" Type="http://schemas.openxmlformats.org/officeDocument/2006/relationships/customXml" Target="../ink/ink58.xml"/><Relationship Id="rId4" Type="http://schemas.openxmlformats.org/officeDocument/2006/relationships/customXml" Target="../ink/ink55.xml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27.png"/><Relationship Id="rId2" Type="http://schemas.openxmlformats.org/officeDocument/2006/relationships/customXml" Target="../ink/ink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4" Type="http://schemas.openxmlformats.org/officeDocument/2006/relationships/customXml" Target="../ink/ink6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50.png"/><Relationship Id="rId7" Type="http://schemas.openxmlformats.org/officeDocument/2006/relationships/image" Target="../media/image471.png"/><Relationship Id="rId2" Type="http://schemas.openxmlformats.org/officeDocument/2006/relationships/customXml" Target="../ink/ink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3.xml"/><Relationship Id="rId5" Type="http://schemas.openxmlformats.org/officeDocument/2006/relationships/image" Target="../media/image460.png"/><Relationship Id="rId4" Type="http://schemas.openxmlformats.org/officeDocument/2006/relationships/customXml" Target="../ink/ink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customXml" Target="../ink/ink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0.png"/><Relationship Id="rId4" Type="http://schemas.openxmlformats.org/officeDocument/2006/relationships/customXml" Target="../ink/ink6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.xml"/><Relationship Id="rId3" Type="http://schemas.openxmlformats.org/officeDocument/2006/relationships/image" Target="../media/image510.png"/><Relationship Id="rId7" Type="http://schemas.openxmlformats.org/officeDocument/2006/relationships/image" Target="../media/image53.png"/><Relationship Id="rId2" Type="http://schemas.openxmlformats.org/officeDocument/2006/relationships/customXml" Target="../ink/ink6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8.xml"/><Relationship Id="rId5" Type="http://schemas.openxmlformats.org/officeDocument/2006/relationships/image" Target="../media/image520.png"/><Relationship Id="rId4" Type="http://schemas.openxmlformats.org/officeDocument/2006/relationships/customXml" Target="../ink/ink67.xml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customXml" Target="../ink/ink7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4.xml"/><Relationship Id="rId3" Type="http://schemas.openxmlformats.org/officeDocument/2006/relationships/image" Target="../media/image270.png"/><Relationship Id="rId7" Type="http://schemas.openxmlformats.org/officeDocument/2006/relationships/image" Target="../media/image29.png"/><Relationship Id="rId2" Type="http://schemas.openxmlformats.org/officeDocument/2006/relationships/customXml" Target="../ink/ink7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3.xml"/><Relationship Id="rId11" Type="http://schemas.openxmlformats.org/officeDocument/2006/relationships/image" Target="../media/image31.png"/><Relationship Id="rId5" Type="http://schemas.openxmlformats.org/officeDocument/2006/relationships/image" Target="../media/image280.png"/><Relationship Id="rId10" Type="http://schemas.openxmlformats.org/officeDocument/2006/relationships/customXml" Target="../ink/ink75.xml"/><Relationship Id="rId4" Type="http://schemas.openxmlformats.org/officeDocument/2006/relationships/customXml" Target="../ink/ink72.xml"/><Relationship Id="rId9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40.png"/><Relationship Id="rId2" Type="http://schemas.openxmlformats.org/officeDocument/2006/relationships/customXml" Target="../ink/ink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4" Type="http://schemas.openxmlformats.org/officeDocument/2006/relationships/customXml" Target="../ink/ink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90.png"/><Relationship Id="rId7" Type="http://schemas.openxmlformats.org/officeDocument/2006/relationships/image" Target="../media/image1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10.png"/><Relationship Id="rId4" Type="http://schemas.openxmlformats.org/officeDocument/2006/relationships/customXml" Target="../ink/ink12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Ms5xapBewM?feature=oembed" TargetMode="External"/><Relationship Id="rId5" Type="http://schemas.openxmlformats.org/officeDocument/2006/relationships/image" Target="../media/image121.png"/><Relationship Id="rId4" Type="http://schemas.openxmlformats.org/officeDocument/2006/relationships/customXml" Target="../ink/ink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111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customXml" Target="../ink/ink20.xml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7.xml"/><Relationship Id="rId11" Type="http://schemas.openxmlformats.org/officeDocument/2006/relationships/image" Target="../media/image18.png"/><Relationship Id="rId5" Type="http://schemas.openxmlformats.org/officeDocument/2006/relationships/image" Target="../media/image4.gif"/><Relationship Id="rId10" Type="http://schemas.openxmlformats.org/officeDocument/2006/relationships/customXml" Target="../ink/ink19.xml"/><Relationship Id="rId4" Type="http://schemas.openxmlformats.org/officeDocument/2006/relationships/image" Target="../media/image3.gif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19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customXml" Target="../ink/ink26.xml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11" Type="http://schemas.openxmlformats.org/officeDocument/2006/relationships/image" Target="../media/image24.png"/><Relationship Id="rId5" Type="http://schemas.openxmlformats.org/officeDocument/2006/relationships/image" Target="../media/image33.png"/><Relationship Id="rId10" Type="http://schemas.openxmlformats.org/officeDocument/2006/relationships/customXml" Target="../ink/ink25.xml"/><Relationship Id="rId4" Type="http://schemas.openxmlformats.org/officeDocument/2006/relationships/customXml" Target="../ink/ink22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8D798-2CDE-4E04-8167-19504CEDD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343" y="602343"/>
            <a:ext cx="9557657" cy="2013413"/>
          </a:xfrm>
        </p:spPr>
        <p:txBody>
          <a:bodyPr>
            <a:normAutofit/>
          </a:bodyPr>
          <a:lstStyle/>
          <a:p>
            <a:r>
              <a:rPr lang="el-G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Οικονομική Ανάπτυξη των Πόλεων από την Αρχαιότητα μέχρι Σήμερα:  Μία Μακροοικονομική Θεώρηση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C1F1-105B-48CF-A1B5-36EB16647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4057"/>
            <a:ext cx="9144000" cy="2706913"/>
          </a:xfrm>
        </p:spPr>
        <p:txBody>
          <a:bodyPr>
            <a:normAutofit fontScale="925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Ημερίδα: «Το Παλίμψηστον της Αθήνας» 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Τράπεζα Ελλάδος, 20 Οκτωβρίου</a:t>
            </a: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Γιάννης Μ. Ιωαννίδης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Καθηγητής, Έδρα Οικονομικής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Neubauer, </a:t>
            </a:r>
            <a:r>
              <a:rPr lang="el-G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Πανεπιστήμιο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Tufts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Επισκέπτης Καθηγητής,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London School of Economics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90B427-D92B-4B7B-A6EA-6EF377C9623E}"/>
                  </a:ext>
                </a:extLst>
              </p14:cNvPr>
              <p14:cNvContentPartPr/>
              <p14:nvPr/>
            </p14:nvContentPartPr>
            <p14:xfrm>
              <a:off x="10011423" y="4896223"/>
              <a:ext cx="7560" cy="12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90B427-D92B-4B7B-A6EA-6EF377C962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2783" y="4887583"/>
                <a:ext cx="252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4C7F19F-CC86-400A-A9A6-246A63F2F3EB}"/>
                  </a:ext>
                </a:extLst>
              </p14:cNvPr>
              <p14:cNvContentPartPr/>
              <p14:nvPr/>
            </p14:nvContentPartPr>
            <p14:xfrm>
              <a:off x="2998983" y="1671343"/>
              <a:ext cx="20880" cy="30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4C7F19F-CC86-400A-A9A6-246A63F2F3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89983" y="1662703"/>
                <a:ext cx="385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1AE89A1-994A-4A45-8750-8D9EA2F86385}"/>
                  </a:ext>
                </a:extLst>
              </p14:cNvPr>
              <p14:cNvContentPartPr/>
              <p14:nvPr/>
            </p14:nvContentPartPr>
            <p14:xfrm>
              <a:off x="11626383" y="2835583"/>
              <a:ext cx="30240" cy="12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1AE89A1-994A-4A45-8750-8D9EA2F8638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17383" y="2826943"/>
                <a:ext cx="47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8567B2B-B19A-473B-A605-6FDC4EAF9DD9}"/>
                  </a:ext>
                </a:extLst>
              </p14:cNvPr>
              <p14:cNvContentPartPr/>
              <p14:nvPr/>
            </p14:nvContentPartPr>
            <p14:xfrm>
              <a:off x="2785143" y="3949063"/>
              <a:ext cx="38880" cy="20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8567B2B-B19A-473B-A605-6FDC4EAF9DD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76503" y="3940063"/>
                <a:ext cx="565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84CD64B-2127-44CC-B191-76B13352E4BA}"/>
                  </a:ext>
                </a:extLst>
              </p14:cNvPr>
              <p14:cNvContentPartPr/>
              <p14:nvPr/>
            </p14:nvContentPartPr>
            <p14:xfrm>
              <a:off x="2577423" y="4377463"/>
              <a:ext cx="11160" cy="3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84CD64B-2127-44CC-B191-76B13352E4B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68783" y="4368823"/>
                <a:ext cx="288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C9E577F-50DD-4F54-B21A-C0CF4CFA89B8}"/>
                  </a:ext>
                </a:extLst>
              </p14:cNvPr>
              <p14:cNvContentPartPr/>
              <p14:nvPr/>
            </p14:nvContentPartPr>
            <p14:xfrm>
              <a:off x="7311783" y="4982623"/>
              <a:ext cx="2880" cy="5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C9E577F-50DD-4F54-B21A-C0CF4CFA89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02783" y="4973983"/>
                <a:ext cx="205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99744C2-A67D-45A7-8515-577A1B268FAD}"/>
                  </a:ext>
                </a:extLst>
              </p14:cNvPr>
              <p14:cNvContentPartPr/>
              <p14:nvPr/>
            </p14:nvContentPartPr>
            <p14:xfrm>
              <a:off x="-446147" y="6647458"/>
              <a:ext cx="17280" cy="18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99744C2-A67D-45A7-8515-577A1B268FA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455147" y="6638458"/>
                <a:ext cx="34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D0B3658-E633-46E0-A9F3-1DFA74B72A6A}"/>
                  </a:ext>
                </a:extLst>
              </p14:cNvPr>
              <p14:cNvContentPartPr/>
              <p14:nvPr/>
            </p14:nvContentPartPr>
            <p14:xfrm>
              <a:off x="3279133" y="1095898"/>
              <a:ext cx="15840" cy="20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D0B3658-E633-46E0-A9F3-1DFA74B72A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70493" y="1087258"/>
                <a:ext cx="33480" cy="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969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D36A4-6A5D-41E9-9E61-B17114E34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9904"/>
          </a:xfrm>
        </p:spPr>
        <p:txBody>
          <a:bodyPr>
            <a:normAutofit/>
          </a:bodyPr>
          <a:lstStyle/>
          <a:p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Ρυθμός Μεγέθυνσης του ανά </a:t>
            </a:r>
            <a:r>
              <a:rPr lang="el-GR" sz="2400" b="1" dirty="0">
                <a:latin typeface="Arial" panose="020B0604020202020204" pitchFamily="34" charset="0"/>
                <a:ea typeface="Calibri" panose="020F0502020204030204" pitchFamily="34" charset="0"/>
              </a:rPr>
              <a:t>Κ</a:t>
            </a: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εφαλή </a:t>
            </a:r>
            <a:r>
              <a:rPr lang="el-GR" sz="2400" b="1" dirty="0">
                <a:latin typeface="Arial" panose="020B0604020202020204" pitchFamily="34" charset="0"/>
                <a:ea typeface="Calibri" panose="020F0502020204030204" pitchFamily="34" charset="0"/>
              </a:rPr>
              <a:t>Ε</a:t>
            </a: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θνικού </a:t>
            </a:r>
            <a:r>
              <a:rPr lang="el-GR" sz="2400" b="1" dirty="0">
                <a:latin typeface="Arial" panose="020B0604020202020204" pitchFamily="34" charset="0"/>
                <a:ea typeface="Calibri" panose="020F0502020204030204" pitchFamily="34" charset="0"/>
              </a:rPr>
              <a:t>Ε</a:t>
            </a: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ισοδήματος (ΑΕΠ)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73F1E-3AB6-44BF-B817-082754B08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143" y="1095830"/>
            <a:ext cx="11415485" cy="5508170"/>
          </a:xfrm>
        </p:spPr>
        <p:txBody>
          <a:bodyPr>
            <a:normAutofit fontScale="25000" lnSpcReduction="20000"/>
          </a:bodyPr>
          <a:lstStyle/>
          <a:p>
            <a:pPr lvl="1">
              <a:lnSpc>
                <a:spcPct val="170000"/>
              </a:lnSpc>
            </a:pPr>
            <a:r>
              <a:rPr lang="el-GR" sz="9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Η </a:t>
            </a:r>
            <a:r>
              <a:rPr lang="el-GR" sz="9600" dirty="0">
                <a:latin typeface="Arial" panose="020B0604020202020204" pitchFamily="34" charset="0"/>
                <a:ea typeface="Calibri" panose="020F0502020204030204" pitchFamily="34" charset="0"/>
              </a:rPr>
              <a:t>αστική οικονομία </a:t>
            </a:r>
            <a:r>
              <a:rPr lang="el-GR" sz="9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βελτιώνει </a:t>
            </a:r>
            <a:r>
              <a:rPr lang="el-GR" sz="9600" dirty="0">
                <a:latin typeface="Arial" panose="020B0604020202020204" pitchFamily="34" charset="0"/>
                <a:ea typeface="Calibri" panose="020F0502020204030204" pitchFamily="34" charset="0"/>
              </a:rPr>
              <a:t>την</a:t>
            </a:r>
            <a:r>
              <a:rPr lang="el-GR" sz="9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l-GR" sz="9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παραγωγικότητα</a:t>
            </a:r>
            <a:r>
              <a:rPr lang="el-GR" sz="9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της εθνικής οικονομίας.</a:t>
            </a:r>
          </a:p>
          <a:p>
            <a:pPr lvl="1">
              <a:lnSpc>
                <a:spcPct val="170000"/>
              </a:lnSpc>
            </a:pPr>
            <a:r>
              <a:rPr lang="el-GR" sz="8000" dirty="0">
                <a:latin typeface="Arial" panose="020B0604020202020204" pitchFamily="34" charset="0"/>
                <a:ea typeface="Calibri" panose="020F0502020204030204" pitchFamily="34" charset="0"/>
              </a:rPr>
              <a:t>Συσχέτιση του ρ</a:t>
            </a:r>
            <a:r>
              <a:rPr lang="el-GR" sz="8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υθμού </a:t>
            </a:r>
            <a:r>
              <a:rPr lang="el-GR" sz="8000" dirty="0">
                <a:latin typeface="Arial" panose="020B0604020202020204" pitchFamily="34" charset="0"/>
                <a:ea typeface="Calibri" panose="020F0502020204030204" pitchFamily="34" charset="0"/>
              </a:rPr>
              <a:t>α</a:t>
            </a:r>
            <a:r>
              <a:rPr lang="el-GR" sz="8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ύξησης του ανα κεφαλήν εθνικού εισοδήματος με το μέγέθος της αστικής οικονομίας, δυνατή από  1 μ.Χ.</a:t>
            </a:r>
          </a:p>
          <a:p>
            <a:pPr lvl="1">
              <a:lnSpc>
                <a:spcPct val="170000"/>
              </a:lnSpc>
            </a:pPr>
            <a:r>
              <a:rPr lang="el-GR" sz="6400" dirty="0">
                <a:latin typeface="Arial" panose="020B0604020202020204" pitchFamily="34" charset="0"/>
                <a:ea typeface="Calibri" panose="020F0502020204030204" pitchFamily="34" charset="0"/>
              </a:rPr>
              <a:t>Παράγον</a:t>
            </a:r>
            <a:r>
              <a:rPr lang="el-GR" sz="6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τες</a:t>
            </a:r>
            <a:r>
              <a:rPr lang="el-GR" sz="6400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r>
              <a:rPr lang="el-GR" sz="6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l-GR" sz="6400" dirty="0">
                <a:latin typeface="Arial" panose="020B0604020202020204" pitchFamily="34" charset="0"/>
                <a:ea typeface="Calibri" panose="020F0502020204030204" pitchFamily="34" charset="0"/>
              </a:rPr>
              <a:t> (α)  </a:t>
            </a:r>
            <a:r>
              <a:rPr lang="el-GR" sz="6400" b="1" dirty="0">
                <a:latin typeface="Arial" panose="020B0604020202020204" pitchFamily="34" charset="0"/>
                <a:ea typeface="Calibri" panose="020F0502020204030204" pitchFamily="34" charset="0"/>
              </a:rPr>
              <a:t>Β</a:t>
            </a:r>
            <a:r>
              <a:rPr lang="el-GR" sz="6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αθμός συγκέντρωσης</a:t>
            </a:r>
            <a:r>
              <a:rPr lang="el-GR" sz="6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οι χώρες διαφέρουν, π.χ. Βρετανία, Γαλλία, Ελλάδα, Ιαπωνία, έχουν κυρίαρχη πόλη</a:t>
            </a:r>
            <a:r>
              <a:rPr lang="en-US" sz="6400" b="1" i="0" dirty="0">
                <a:solidFill>
                  <a:srgbClr val="191919"/>
                </a:solidFill>
                <a:effectLst/>
                <a:latin typeface="Helvetica Neue"/>
              </a:rPr>
              <a:t>·</a:t>
            </a:r>
            <a:r>
              <a:rPr lang="el-GR" sz="6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Γερμανία, Ιταλία, δεν έχουν. Συνολικά: </a:t>
            </a:r>
            <a:r>
              <a:rPr lang="el-GR" sz="6400" dirty="0">
                <a:latin typeface="Arial" panose="020B0604020202020204" pitchFamily="34" charset="0"/>
                <a:ea typeface="Calibri" panose="020F0502020204030204" pitchFamily="34" charset="0"/>
              </a:rPr>
              <a:t>επιταχύνει την ανάπτυξη αρχικά, επιβραδύνει τελικά και σ</a:t>
            </a:r>
            <a:r>
              <a:rPr lang="el-GR" sz="6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υσχετίζεται με </a:t>
            </a:r>
            <a:r>
              <a:rPr lang="el-GR" sz="6400" dirty="0">
                <a:latin typeface="Arial" panose="020B0604020202020204" pitchFamily="34" charset="0"/>
                <a:ea typeface="Calibri" panose="020F0502020204030204" pitchFamily="34" charset="0"/>
              </a:rPr>
              <a:t>διαρθωτικό </a:t>
            </a:r>
            <a:r>
              <a:rPr lang="el-GR" sz="6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μετασχηματισμό: Γεωργία, βιομηχανία, υπηρεσίες</a:t>
            </a:r>
          </a:p>
          <a:p>
            <a:pPr lvl="1">
              <a:lnSpc>
                <a:spcPct val="170000"/>
              </a:lnSpc>
            </a:pPr>
            <a:r>
              <a:rPr lang="el-GR" sz="6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(β) Η επίδραση της </a:t>
            </a:r>
            <a:r>
              <a:rPr lang="el-GR" sz="6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αστικοποίησης</a:t>
            </a:r>
            <a:r>
              <a:rPr lang="el-GR" sz="6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θετική, όταν είναι μικρή, αρνητική όταν είναι μεγάλη.</a:t>
            </a:r>
          </a:p>
          <a:p>
            <a:pPr lvl="1">
              <a:lnSpc>
                <a:spcPct val="170000"/>
              </a:lnSpc>
            </a:pPr>
            <a:r>
              <a:rPr lang="el-GR" sz="6400" dirty="0">
                <a:latin typeface="Arial" panose="020B0604020202020204" pitchFamily="34" charset="0"/>
                <a:ea typeface="Calibri" panose="020F0502020204030204" pitchFamily="34" charset="0"/>
              </a:rPr>
              <a:t>(γ)  Μέσο άνα εποχή </a:t>
            </a:r>
            <a:r>
              <a:rPr lang="el-GR" sz="6400" b="1" dirty="0">
                <a:latin typeface="Arial" panose="020B0604020202020204" pitchFamily="34" charset="0"/>
                <a:ea typeface="Calibri" panose="020F0502020204030204" pitchFamily="34" charset="0"/>
              </a:rPr>
              <a:t>προηγούμενο</a:t>
            </a:r>
            <a:r>
              <a:rPr lang="el-GR" sz="6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l-GR" sz="6400" b="1" dirty="0">
                <a:latin typeface="Arial" panose="020B0604020202020204" pitchFamily="34" charset="0"/>
                <a:ea typeface="Calibri" panose="020F0502020204030204" pitchFamily="34" charset="0"/>
              </a:rPr>
              <a:t>εισόδημα</a:t>
            </a:r>
            <a:r>
              <a:rPr lang="el-GR" sz="6400" dirty="0">
                <a:latin typeface="Arial" panose="020B0604020202020204" pitchFamily="34" charset="0"/>
                <a:ea typeface="Calibri" panose="020F0502020204030204" pitchFamily="34" charset="0"/>
              </a:rPr>
              <a:t> επιταχύνει την ανάπτυξη.</a:t>
            </a:r>
          </a:p>
          <a:p>
            <a:pPr lvl="1">
              <a:lnSpc>
                <a:spcPct val="170000"/>
              </a:lnSpc>
            </a:pPr>
            <a:r>
              <a:rPr lang="en-US" sz="6400" dirty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l-GR" sz="6400" dirty="0">
                <a:latin typeface="Arial" panose="020B0604020202020204" pitchFamily="34" charset="0"/>
                <a:ea typeface="Calibri" panose="020F0502020204030204" pitchFamily="34" charset="0"/>
              </a:rPr>
              <a:t>δ)  Μεγαλύτερος </a:t>
            </a:r>
            <a:r>
              <a:rPr lang="el-GR" sz="6400" b="1" dirty="0">
                <a:latin typeface="Arial" panose="020B0604020202020204" pitchFamily="34" charset="0"/>
                <a:ea typeface="Calibri" panose="020F0502020204030204" pitchFamily="34" charset="0"/>
              </a:rPr>
              <a:t>πληθυσμός της χώρας </a:t>
            </a:r>
            <a:r>
              <a:rPr lang="el-GR" sz="6400" dirty="0">
                <a:latin typeface="Arial" panose="020B0604020202020204" pitchFamily="34" charset="0"/>
                <a:ea typeface="Calibri" panose="020F0502020204030204" pitchFamily="34" charset="0"/>
              </a:rPr>
              <a:t>επιταχύνει την ανάπτυξη.</a:t>
            </a:r>
          </a:p>
          <a:p>
            <a:pPr lvl="1">
              <a:lnSpc>
                <a:spcPct val="170000"/>
              </a:lnSpc>
            </a:pPr>
            <a:r>
              <a:rPr lang="el-GR" sz="6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(ε)  Η δυναμική </a:t>
            </a:r>
            <a:r>
              <a:rPr lang="el-GR" sz="6400" dirty="0">
                <a:latin typeface="Arial" panose="020B0604020202020204" pitchFamily="34" charset="0"/>
                <a:ea typeface="Calibri" panose="020F0502020204030204" pitchFamily="34" charset="0"/>
              </a:rPr>
              <a:t>δεν είναι ομοιόμορφη – Η </a:t>
            </a:r>
            <a:r>
              <a:rPr lang="en-US" sz="6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el-GR" sz="6400" dirty="0">
                <a:latin typeface="Arial" panose="020B0604020202020204" pitchFamily="34" charset="0"/>
                <a:ea typeface="Calibri" panose="020F0502020204030204" pitchFamily="34" charset="0"/>
              </a:rPr>
              <a:t>νάπτυξη </a:t>
            </a:r>
            <a:r>
              <a:rPr lang="el-GR" sz="6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διαφέρει ανά Εποχή και ήπείρο</a:t>
            </a:r>
            <a:r>
              <a:rPr lang="en-US" sz="64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el-GR" sz="6400" dirty="0"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</a:p>
          <a:p>
            <a:pPr lvl="1">
              <a:lnSpc>
                <a:spcPct val="170000"/>
              </a:lnSpc>
            </a:pPr>
            <a:r>
              <a:rPr lang="el-GR" sz="8000" dirty="0">
                <a:latin typeface="Arial" panose="020B0604020202020204" pitchFamily="34" charset="0"/>
                <a:ea typeface="Calibri" panose="020F0502020204030204" pitchFamily="34" charset="0"/>
              </a:rPr>
              <a:t>Συνολικά: Μεγάλες χώρες κυριαρχούν.  Το υπόδειγμα μα</a:t>
            </a:r>
            <a:r>
              <a:rPr lang="el-GR" sz="8000" dirty="0">
                <a:solidFill>
                  <a:srgbClr val="191919"/>
                </a:solidFill>
                <a:latin typeface="Helvetica Neue"/>
                <a:ea typeface="Calibri" panose="020F0502020204030204" pitchFamily="34" charset="0"/>
              </a:rPr>
              <a:t>ς</a:t>
            </a:r>
            <a:r>
              <a:rPr lang="el-GR" sz="8000" dirty="0">
                <a:latin typeface="Arial" panose="020B0604020202020204" pitchFamily="34" charset="0"/>
                <a:ea typeface="Calibri" panose="020F0502020204030204" pitchFamily="34" charset="0"/>
              </a:rPr>
              <a:t> εξηγεί 56% -- 66% της διασποράς του ανά κεφαλή ΑΕΠ.  </a:t>
            </a:r>
          </a:p>
          <a:p>
            <a:pPr marL="0" indent="0">
              <a:buNone/>
            </a:pPr>
            <a:r>
              <a:rPr lang="el-GR" sz="8000" dirty="0">
                <a:latin typeface="Arial" panose="020B0604020202020204" pitchFamily="34" charset="0"/>
                <a:ea typeface="Calibri" panose="020F0502020204030204" pitchFamily="34" charset="0"/>
              </a:rPr>
              <a:t>       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2B7425-E6D8-4FC6-A5AE-52C9031F8933}"/>
              </a:ext>
            </a:extLst>
          </p:cNvPr>
          <p:cNvGrpSpPr/>
          <p:nvPr/>
        </p:nvGrpSpPr>
        <p:grpSpPr>
          <a:xfrm>
            <a:off x="9695343" y="4590583"/>
            <a:ext cx="18000" cy="27720"/>
            <a:chOff x="9695343" y="4590583"/>
            <a:chExt cx="18000" cy="2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D949A99-806E-400C-9D78-1A9F9AB81A35}"/>
                    </a:ext>
                  </a:extLst>
                </p14:cNvPr>
                <p14:cNvContentPartPr/>
                <p14:nvPr/>
              </p14:nvContentPartPr>
              <p14:xfrm>
                <a:off x="9701463" y="4590583"/>
                <a:ext cx="2160" cy="11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D949A99-806E-400C-9D78-1A9F9AB81A3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92463" y="4581943"/>
                  <a:ext cx="19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1A8210B-A0E0-4D34-9864-2CEB3F9DEA78}"/>
                    </a:ext>
                  </a:extLst>
                </p14:cNvPr>
                <p14:cNvContentPartPr/>
                <p14:nvPr/>
              </p14:nvContentPartPr>
              <p14:xfrm>
                <a:off x="9695343" y="4601743"/>
                <a:ext cx="9000" cy="15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1A8210B-A0E0-4D34-9864-2CEB3F9DEA7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686343" y="4592743"/>
                  <a:ext cx="26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2BF5EBA-A0DC-4438-A78D-522181820CCF}"/>
                    </a:ext>
                  </a:extLst>
                </p14:cNvPr>
                <p14:cNvContentPartPr/>
                <p14:nvPr/>
              </p14:nvContentPartPr>
              <p14:xfrm>
                <a:off x="9702903" y="4615423"/>
                <a:ext cx="1440" cy="2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2BF5EBA-A0DC-4438-A78D-522181820CC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694263" y="4606423"/>
                  <a:ext cx="19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C8F550F-9D46-4665-82A0-89EAA4C4D7C5}"/>
                    </a:ext>
                  </a:extLst>
                </p14:cNvPr>
                <p14:cNvContentPartPr/>
                <p14:nvPr/>
              </p14:nvContentPartPr>
              <p14:xfrm>
                <a:off x="9704703" y="4615783"/>
                <a:ext cx="2160" cy="1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C8F550F-9D46-4665-82A0-89EAA4C4D7C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696063" y="4607143"/>
                  <a:ext cx="19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B671990-5B4C-458F-8DA2-BF4EF850F86C}"/>
                    </a:ext>
                  </a:extLst>
                </p14:cNvPr>
                <p14:cNvContentPartPr/>
                <p14:nvPr/>
              </p14:nvContentPartPr>
              <p14:xfrm>
                <a:off x="9710103" y="4608943"/>
                <a:ext cx="3240" cy="6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B671990-5B4C-458F-8DA2-BF4EF850F86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01463" y="4600303"/>
                  <a:ext cx="2088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11E90AE-FB91-4433-A7D3-8C4806236606}"/>
                  </a:ext>
                </a:extLst>
              </p14:cNvPr>
              <p14:cNvContentPartPr/>
              <p14:nvPr/>
            </p14:nvContentPartPr>
            <p14:xfrm>
              <a:off x="3480303" y="5222743"/>
              <a:ext cx="7560" cy="28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11E90AE-FB91-4433-A7D3-8C48062366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71303" y="5213743"/>
                <a:ext cx="25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0837842-C4BE-433C-B525-49EDEF73C283}"/>
                  </a:ext>
                </a:extLst>
              </p14:cNvPr>
              <p14:cNvContentPartPr/>
              <p14:nvPr/>
            </p14:nvContentPartPr>
            <p14:xfrm>
              <a:off x="2973063" y="4905943"/>
              <a:ext cx="12240" cy="1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0837842-C4BE-433C-B525-49EDEF73C28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64063" y="4896943"/>
                <a:ext cx="298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45B3D07-3A8E-4F6D-8449-3CBA20A95C1F}"/>
                  </a:ext>
                </a:extLst>
              </p14:cNvPr>
              <p14:cNvContentPartPr/>
              <p14:nvPr/>
            </p14:nvContentPartPr>
            <p14:xfrm>
              <a:off x="7385583" y="4358743"/>
              <a:ext cx="12240" cy="15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45B3D07-3A8E-4F6D-8449-3CBA20A95C1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6583" y="4349743"/>
                <a:ext cx="29880" cy="3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3749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0A0FC-B344-46BB-A862-4F83D28B6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365125"/>
            <a:ext cx="11357429" cy="919389"/>
          </a:xfrm>
        </p:spPr>
        <p:txBody>
          <a:bodyPr>
            <a:normAutofit/>
          </a:bodyPr>
          <a:lstStyle/>
          <a:p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Πόλεις στο χώρο, ούτε τυχαία ούτε ομοιόμορφα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B6C2F-D7A3-4BB1-8B97-39C968217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943" y="1494971"/>
            <a:ext cx="10515600" cy="4681992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Ψηφιακοί χάρτες (</a:t>
            </a:r>
            <a:r>
              <a:rPr lang="el-GR" sz="2400" b="1" dirty="0">
                <a:latin typeface="Arial" panose="020B0604020202020204" pitchFamily="34" charset="0"/>
              </a:rPr>
              <a:t>γ</a:t>
            </a: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εωκωδικοποίηση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των στοιχείων</a:t>
            </a:r>
            <a:r>
              <a:rPr lang="el-G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lang="el-GR" dirty="0"/>
              <a:t>επιτρέπουν εξέταση του ρόλου της γεωγραφίας.  </a:t>
            </a:r>
          </a:p>
          <a:p>
            <a:pPr marL="0" indent="0">
              <a:buNone/>
            </a:pPr>
            <a:r>
              <a:rPr lang="el-GR" dirty="0"/>
              <a:t>Σύνδεση πόλεων με μικρογεωγραφικά χαρακτηριστικά, π.χ.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τοποθεσίες με εύφορο έδαφος, ευνοϊκό και υγειινό κλίμα, κοντά σε ποτάμια και ακτές, ευνοοϊκές γιά </a:t>
            </a:r>
            <a:r>
              <a:rPr lang="el-GR" sz="2400" b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ναυσιπλοΐα.</a:t>
            </a:r>
          </a:p>
          <a:p>
            <a:r>
              <a:rPr lang="el-GR" sz="2400" dirty="0">
                <a:solidFill>
                  <a:srgbClr val="3C3C3C"/>
                </a:solidFill>
                <a:latin typeface="Arial" panose="020B0604020202020204" pitchFamily="34" charset="0"/>
              </a:rPr>
              <a:t>Μετά την εμφάνιση πόλεων, αποστάσεις κόστη μεταφοράς μεταξύ πόλεων, και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η οικονομική γεωγραφία 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προυπάρχοντος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συστήματος πόλεων, τροποποιούν τις δυνάμεις της φυσικής γεωγραφίας.</a:t>
            </a:r>
          </a:p>
          <a:p>
            <a:r>
              <a:rPr lang="el-GR" sz="2400" b="1" dirty="0">
                <a:latin typeface="Arial" panose="020B0604020202020204" pitchFamily="34" charset="0"/>
                <a:ea typeface="Calibri" panose="020F0502020204030204" pitchFamily="34" charset="0"/>
              </a:rPr>
              <a:t>Πρωτογενής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 γεωγραφία, δηλ. η φυσική γεωγραφία.</a:t>
            </a:r>
          </a:p>
          <a:p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Δευτερογενής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γεωγραφία, αποτέλεσμα της ανθρώπινης παρουσίας.</a:t>
            </a:r>
          </a:p>
          <a:p>
            <a:r>
              <a:rPr lang="el-GR" sz="2400" dirty="0">
                <a:solidFill>
                  <a:srgbClr val="3C3C3C"/>
                </a:solidFill>
                <a:latin typeface="Arial" panose="020B0604020202020204" pitchFamily="34" charset="0"/>
              </a:rPr>
              <a:t>Πρωτογενής και δευτερογενής γεωγραφία επηρεάζουν την περαιτέρω αλματώδη ανάπτυξη του συστήματος πόλεων </a:t>
            </a:r>
            <a:endParaRPr lang="el-GR" sz="2400" b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l-GR" sz="2400" b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DE4CAB8-D8F7-4147-BD67-3512E6FE6E48}"/>
                  </a:ext>
                </a:extLst>
              </p14:cNvPr>
              <p14:cNvContentPartPr/>
              <p14:nvPr/>
            </p14:nvContentPartPr>
            <p14:xfrm>
              <a:off x="1638543" y="1108680"/>
              <a:ext cx="11880" cy="6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DE4CAB8-D8F7-4147-BD67-3512E6FE6E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9903" y="1099680"/>
                <a:ext cx="29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6809F18-6523-4E2C-A5A5-4C96BAC9D1E4}"/>
                  </a:ext>
                </a:extLst>
              </p14:cNvPr>
              <p14:cNvContentPartPr/>
              <p14:nvPr/>
            </p14:nvContentPartPr>
            <p14:xfrm>
              <a:off x="12457623" y="4216903"/>
              <a:ext cx="31680" cy="22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6809F18-6523-4E2C-A5A5-4C96BAC9D1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48623" y="4207903"/>
                <a:ext cx="49320" cy="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017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6B0A5-8F0D-43FE-9AAE-1BC01CA1D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0245"/>
          </a:xfrm>
        </p:spPr>
        <p:txBody>
          <a:bodyPr>
            <a:normAutofit fontScale="90000"/>
          </a:bodyPr>
          <a:lstStyle/>
          <a:p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 Παγκόσμια Αστικοποίηση και Γεωγραφία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E0BAC-9816-4B8C-94F4-7DE25E5A9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95" y="1086787"/>
            <a:ext cx="11161247" cy="5473669"/>
          </a:xfrm>
        </p:spPr>
        <p:txBody>
          <a:bodyPr>
            <a:normAutofit/>
          </a:bodyPr>
          <a:lstStyle/>
          <a:p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Χαρακτηριστικά όπως κλιματική ποικιλία, υγειϊνό κλίμα, 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συνολικά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ευνοϊκές συνθήκες γιά αγροτική οικονομία είναι στατιστικά πολύ σημαντικά γιά το μέγεθος των πόλεων στην Προκλασική Εποχή (ΠΕ) </a:t>
            </a:r>
          </a:p>
          <a:p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 </a:t>
            </a:r>
            <a:r>
              <a:rPr lang="el-G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Αθήνα ακμάζει λόγω προνομιακής γεωγραφίας, ασφαλούς θέσης, ευνοϊκής γιά εμπόριο από το οποίο εξαρτάται.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</a:t>
            </a:r>
            <a:endParaRPr lang="el-G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Το υπόδειγμα μας εξηγεί ποσοστά διασποράς αστικών πληθυσμών:                                                                  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48%, στην Προκλασική Εποχή έως 62%  στην Σύγχρονη Εποχή.</a:t>
            </a:r>
          </a:p>
          <a:p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 ρ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όλος της αστικοποίησης διαχρονικά μεταβάλλεται σημαντικά.</a:t>
            </a:r>
          </a:p>
          <a:p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Τα πρωτογενή χαρακτηριστικά δεν επεξηγούν εξίσου σημαντικά τους πληθυσμούς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των πόλεων σε πιό πρόσφατες Εποχές. Εξελικτική πορεία του ανθρωπίνου γένους δείχνει αυξανόμενη προσαρμογή στο περιβάλλον. 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Αλλά:</a:t>
            </a:r>
            <a:endParaRPr lang="el-G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F0B67E-7E8F-44E2-857D-1117F285AF33}"/>
                  </a:ext>
                </a:extLst>
              </p14:cNvPr>
              <p14:cNvContentPartPr/>
              <p14:nvPr/>
            </p14:nvContentPartPr>
            <p14:xfrm>
              <a:off x="6933423" y="4856623"/>
              <a:ext cx="16920" cy="6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F0B67E-7E8F-44E2-857D-1117F285AF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24423" y="4847623"/>
                <a:ext cx="345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3644DBA-04D4-46AF-9B79-466D957631D9}"/>
                  </a:ext>
                </a:extLst>
              </p14:cNvPr>
              <p14:cNvContentPartPr/>
              <p14:nvPr/>
            </p14:nvContentPartPr>
            <p14:xfrm>
              <a:off x="5145303" y="3739543"/>
              <a:ext cx="57960" cy="50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3644DBA-04D4-46AF-9B79-466D957631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36663" y="3730903"/>
                <a:ext cx="756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08D9CE-28A6-439C-87A5-1CF039E19AB8}"/>
                  </a:ext>
                </a:extLst>
              </p14:cNvPr>
              <p14:cNvContentPartPr/>
              <p14:nvPr/>
            </p14:nvContentPartPr>
            <p14:xfrm>
              <a:off x="4004103" y="2986423"/>
              <a:ext cx="11880" cy="12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08D9CE-28A6-439C-87A5-1CF039E19A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95463" y="2977783"/>
                <a:ext cx="295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C2F7224-1F8E-4D95-A6C0-7C8449640D0F}"/>
                  </a:ext>
                </a:extLst>
              </p14:cNvPr>
              <p14:cNvContentPartPr/>
              <p14:nvPr/>
            </p14:nvContentPartPr>
            <p14:xfrm>
              <a:off x="5193309" y="4698223"/>
              <a:ext cx="15840" cy="6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C2F7224-1F8E-4D95-A6C0-7C8449640D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84669" y="4689223"/>
                <a:ext cx="3348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3779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6B0A5-8F0D-43FE-9AAE-1BC01CA1D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2646"/>
          </a:xfrm>
        </p:spPr>
        <p:txBody>
          <a:bodyPr>
            <a:normAutofit/>
          </a:bodyPr>
          <a:lstStyle/>
          <a:p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Πόλεις σε αναπτυσσόμενες και αναπτυγμένες χώρες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E0BAC-9816-4B8C-94F4-7DE25E5A9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5" y="1405670"/>
            <a:ext cx="11296158" cy="513979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Γεωγραφία προκύπτει σαν </a:t>
            </a: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πιό σημαντικός παράγοντας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γιά μεγέθη των πόλεων των </a:t>
            </a: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αναπτυγμένων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οικονομιών, που αναπτύχθηκαν νωρίτερα, σε αντίθεση με αυτές των αναπτυσσομένων, που αναπτύχθηκαν πρόσφατα.</a:t>
            </a: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Αναπτυσσόμενες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οικονομίες:                                                                 επιρροή των συγχρόνων παραμέτρων του διεθνούς εμπορίου και της παγκοσμιοποίησης πιό σημαντική από τα γεωγραφικά χαρακτηριστικά,      μεγέθη πόλεων, εισοδήματα εξαρτώνται λιγότερο από την  φυσική γεωγραφία.  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Αναπτυσσόμενες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οικονομίες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έχουν πιό άνιση κατανομή στον χώρο οικονομικής δραστηριότητας και εκπαίδευσης.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Αποτελέσματα μας με παλαιότερα στοιχεία συμφωνούν με εκτιμήσεις των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Henderson et al. (2018)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l-G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φυσική γεωγραφία 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εξηγεί μεγάλο ποσοστό της διασποράς στον χώρο της οικονομικής δραστηριότητας παγκόσμια.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l">
              <a:buNone/>
            </a:pPr>
            <a:r>
              <a:rPr lang="el-GR" sz="1800" b="0" i="0" u="none" strike="noStrike" baseline="0" dirty="0">
                <a:latin typeface="Arial" panose="020B0604020202020204" pitchFamily="34" charset="0"/>
              </a:rPr>
              <a:t>       </a:t>
            </a: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l-G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l-G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F0B67E-7E8F-44E2-857D-1117F285AF33}"/>
                  </a:ext>
                </a:extLst>
              </p14:cNvPr>
              <p14:cNvContentPartPr/>
              <p14:nvPr/>
            </p14:nvContentPartPr>
            <p14:xfrm>
              <a:off x="6933423" y="4856623"/>
              <a:ext cx="16920" cy="6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F0B67E-7E8F-44E2-857D-1117F285AF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24423" y="4847623"/>
                <a:ext cx="345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3644DBA-04D4-46AF-9B79-466D957631D9}"/>
                  </a:ext>
                </a:extLst>
              </p14:cNvPr>
              <p14:cNvContentPartPr/>
              <p14:nvPr/>
            </p14:nvContentPartPr>
            <p14:xfrm>
              <a:off x="5145303" y="3739543"/>
              <a:ext cx="57960" cy="50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3644DBA-04D4-46AF-9B79-466D957631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36663" y="3730903"/>
                <a:ext cx="756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08D9CE-28A6-439C-87A5-1CF039E19AB8}"/>
                  </a:ext>
                </a:extLst>
              </p14:cNvPr>
              <p14:cNvContentPartPr/>
              <p14:nvPr/>
            </p14:nvContentPartPr>
            <p14:xfrm>
              <a:off x="4004103" y="2986423"/>
              <a:ext cx="11880" cy="12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08D9CE-28A6-439C-87A5-1CF039E19A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95463" y="2977783"/>
                <a:ext cx="295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8C2705-73C2-407A-8A3E-7F1F6E2B7C4A}"/>
                  </a:ext>
                </a:extLst>
              </p14:cNvPr>
              <p14:cNvContentPartPr/>
              <p14:nvPr/>
            </p14:nvContentPartPr>
            <p14:xfrm>
              <a:off x="4669383" y="1285423"/>
              <a:ext cx="38160" cy="19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8C2705-73C2-407A-8A3E-7F1F6E2B7C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60383" y="1276423"/>
                <a:ext cx="558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9742C0C-1AAF-4E27-B06A-50DB5983230D}"/>
                  </a:ext>
                </a:extLst>
              </p14:cNvPr>
              <p14:cNvContentPartPr/>
              <p14:nvPr/>
            </p14:nvContentPartPr>
            <p14:xfrm>
              <a:off x="438303" y="6295543"/>
              <a:ext cx="23400" cy="14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9742C0C-1AAF-4E27-B06A-50DB5983230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9303" y="6286543"/>
                <a:ext cx="41040" cy="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0226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9E4B-27BD-4F13-B77A-09134706F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6531"/>
          </a:xfrm>
        </p:spPr>
        <p:txBody>
          <a:bodyPr>
            <a:normAutofit/>
          </a:bodyPr>
          <a:lstStyle/>
          <a:p>
            <a:r>
              <a:rPr lang="el-GR" sz="3100" b="1" dirty="0">
                <a:latin typeface="Arial" panose="020B0604020202020204" pitchFamily="34" charset="0"/>
                <a:cs typeface="Arial" panose="020B0604020202020204" pitchFamily="34" charset="0"/>
              </a:rPr>
              <a:t>Δευτερογενής Γεωγραφία και </a:t>
            </a:r>
            <a:r>
              <a:rPr lang="en-US" sz="3100" b="1" dirty="0"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el-GR" sz="31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μφάνιση Ν</a:t>
            </a:r>
            <a:r>
              <a:rPr lang="el-GR" sz="3100" b="1" dirty="0">
                <a:latin typeface="Arial" panose="020B0604020202020204" pitchFamily="34" charset="0"/>
                <a:ea typeface="Calibri" panose="020F0502020204030204" pitchFamily="34" charset="0"/>
              </a:rPr>
              <a:t>έων Π</a:t>
            </a:r>
            <a:r>
              <a:rPr lang="el-GR" sz="31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όλεων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7CE73-7DD7-421A-82C9-16639DEC7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52" y="1081314"/>
            <a:ext cx="10809348" cy="548701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l-GR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Προυπάρχουσες πόλεις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διάφορες θέσεις 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στην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προηγούμενη Εποχή 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επιδρούν σημαντικά μαζί με μικρο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γεωγραφικά χαρακτηριστικά στην δημιουργία και θέσεις νέων πόλεων.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Γεωγραφικά και χρονικά άλματα 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στην εμφάνιση νέων πόλεων:</a:t>
            </a:r>
          </a:p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Οι νέες πόλεις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εμφανίζονται ή </a:t>
            </a: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πολύ κοντά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ή </a:t>
            </a: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πέραν κατωφλίου   </a:t>
            </a:r>
          </a:p>
          <a:p>
            <a:pPr marL="0" indent="0">
              <a:buNone/>
            </a:pP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απόστασης</a:t>
            </a:r>
            <a:r>
              <a:rPr lang="en-US" sz="2400" b="1" i="0" dirty="0">
                <a:solidFill>
                  <a:srgbClr val="191919"/>
                </a:solidFill>
                <a:effectLst/>
                <a:latin typeface="Helvetica Neue"/>
              </a:rPr>
              <a:t>·</a:t>
            </a: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Ενδιάμεσες τ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οποθεσίες είναι υποδεέστερες των ακραίων.</a:t>
            </a:r>
          </a:p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Δηλ. π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ρουπάρχοντα αστικά συγκροτήματα ρίχνουν </a:t>
            </a: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«σκιά» </a:t>
            </a:r>
          </a:p>
          <a:p>
            <a:pPr marL="0" indent="0">
              <a:buNone/>
            </a:pPr>
            <a:r>
              <a:rPr lang="el-G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(agglomeration shadow)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που αποτρέπει περαιτέρω ανάπτυξη στην </a:t>
            </a:r>
          </a:p>
          <a:p>
            <a:pPr marL="0" indent="0">
              <a:buNone/>
            </a:pP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άμεση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περιοχή τους. </a:t>
            </a:r>
          </a:p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DFC0E4-C8E7-4B3C-AA24-287ED230036F}"/>
                  </a:ext>
                </a:extLst>
              </p14:cNvPr>
              <p14:cNvContentPartPr/>
              <p14:nvPr/>
            </p14:nvContentPartPr>
            <p14:xfrm>
              <a:off x="3381663" y="1971223"/>
              <a:ext cx="37080" cy="30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DFC0E4-C8E7-4B3C-AA24-287ED23003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3023" y="1962583"/>
                <a:ext cx="54720" cy="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3649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A94FD-1CCC-4E91-8832-41535101E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1"/>
          </a:xfrm>
        </p:spPr>
        <p:txBody>
          <a:bodyPr>
            <a:normAutofit/>
          </a:bodyPr>
          <a:lstStyle/>
          <a:p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Διάχυση Αλματώδους Αστικής Ανάπτυξης στην Ευρώπη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0FCA1-A6B7-4BE1-8358-C9254755B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9" y="1226458"/>
            <a:ext cx="10715171" cy="495050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ικρότερες πόλεις μεγαλώνουν αρχικά πιό γρήγορα,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μέχρι το 1500 μ.Χ.,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αλλά στην συνέχεια μεγαλώνουν πιό γρηγορα οι πιό μεγάλες πόλεις.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Εκτιμήσεις του Ρυθμού Αύξησης του Πληθυσμού συνυπολογίζουν:        την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σειρά κατάταξης (εκατοστημόριο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προυπαρχουσών πόλεων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σχέση με την απόσταση από πόλεις με αλματώδη ανάπτυξη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άση προς τον μέσον όρο.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Γειτνίαση σε πόλεις με αλματώδη ανάπτυξη έχει ευεργετικό αποτέλεσμα που μειώνεται μη γραμμικά με την απόσταση.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λματώδη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ς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ανάπτυξη προσωρινά μετατοπίζεται με εμφάνιση του Μαύρου Θανάτου νοτιοδυτικά αλλά συνεχίζεται προς Βορρά και Ανατολή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πριν ε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πεκταθεί τελικά παντού.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Γεωγραφία της Μεσογείου μοναδικά ευνοϊκή  γιά την αστική ανάπτυξη: 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Δ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ιάχυση αντικατοπτρίζει αρχικό πλεονέκτημα  γειτνίασης με την Μεσόγειο, συν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εχίζεται με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αύξηση πληθυσμού και  εμπορίου με την ενδοχώρα.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l-G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55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DC14-BD9F-4BC6-95FD-632C5D17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43" y="365126"/>
            <a:ext cx="10849428" cy="745218"/>
          </a:xfrm>
        </p:spPr>
        <p:txBody>
          <a:bodyPr>
            <a:normAutofit/>
          </a:bodyPr>
          <a:lstStyle/>
          <a:p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    Οι αρχαιότερες πόλεις μεγαλώνουν ταχύτερα 1950--2018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D46A6-150C-4EAF-ACF3-3178BD9AB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43" y="1463040"/>
            <a:ext cx="10751457" cy="50443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Συνδυάζοντας: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αποτέλεσμα μας προκύπτει από συσχέτιση Ρ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υθμό 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ύξησης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πληθυσμού πόλεων, 1950-2018, με την «ηλικία» των πόλεων,  συνυπολογίζοντας  τον πληθυσμό το 1950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Στοιχεία 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ΟΗΕ </a:t>
            </a:r>
            <a:r>
              <a:rPr lang="en-US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 Urbanization Prospects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ομοιόμορφους ορισμούς αστικών κέντρων, με τουλάχιστον 300.000 κατοίκ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ων. Πηγή Δεδομένων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Ozak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el-GR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 ιστορικές ηλικίες 1123 πόλεων, από  1 μ.Χ.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5B04174-BC2E-4C0A-8D91-7DBE487E8A68}"/>
                  </a:ext>
                </a:extLst>
              </p14:cNvPr>
              <p14:cNvContentPartPr/>
              <p14:nvPr/>
            </p14:nvContentPartPr>
            <p14:xfrm>
              <a:off x="1743303" y="2632183"/>
              <a:ext cx="86760" cy="93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5B04174-BC2E-4C0A-8D91-7DBE487E8A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4303" y="2623543"/>
                <a:ext cx="1044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A591592-C220-4562-B06A-C9D291E6F3D3}"/>
                  </a:ext>
                </a:extLst>
              </p14:cNvPr>
              <p14:cNvContentPartPr/>
              <p14:nvPr/>
            </p14:nvContentPartPr>
            <p14:xfrm>
              <a:off x="7753863" y="887983"/>
              <a:ext cx="70560" cy="52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A591592-C220-4562-B06A-C9D291E6F3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45223" y="879343"/>
                <a:ext cx="882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E5601B0-A9EE-4215-B112-16EB7859569E}"/>
                  </a:ext>
                </a:extLst>
              </p14:cNvPr>
              <p14:cNvContentPartPr/>
              <p14:nvPr/>
            </p14:nvContentPartPr>
            <p14:xfrm>
              <a:off x="750423" y="1758463"/>
              <a:ext cx="17640" cy="22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E5601B0-A9EE-4215-B112-16EB785956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1423" y="1749463"/>
                <a:ext cx="352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3740518-8AF1-4B89-BAFA-60B1E750D734}"/>
                  </a:ext>
                </a:extLst>
              </p14:cNvPr>
              <p14:cNvContentPartPr/>
              <p14:nvPr/>
            </p14:nvContentPartPr>
            <p14:xfrm>
              <a:off x="9644223" y="-68880"/>
              <a:ext cx="33480" cy="1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3740518-8AF1-4B89-BAFA-60B1E750D7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35223" y="-77880"/>
                <a:ext cx="51120" cy="2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6927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D3B5-1368-4E91-98D2-6D71BBED3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66245"/>
          </a:xfrm>
        </p:spPr>
        <p:txBody>
          <a:bodyPr>
            <a:normAutofit fontScale="90000"/>
          </a:bodyPr>
          <a:lstStyle/>
          <a:p>
            <a:r>
              <a:rPr lang="el-GR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Το Παλίμψηστον της Αθήνας: οικονομική προσέγγιση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46D02-4A25-45F7-8A90-3C4695905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4" y="919743"/>
            <a:ext cx="10932887" cy="5423000"/>
          </a:xfrm>
        </p:spPr>
        <p:txBody>
          <a:bodyPr>
            <a:noAutofit/>
          </a:bodyPr>
          <a:lstStyle/>
          <a:p>
            <a:r>
              <a:rPr lang="el-GR" sz="2000" dirty="0">
                <a:latin typeface="Arial" panose="020B0604020202020204" pitchFamily="34" charset="0"/>
                <a:ea typeface="Calibri" panose="020F0502020204030204" pitchFamily="34" charset="0"/>
              </a:rPr>
              <a:t>Η οικονομική ιστορία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l-GR" sz="2000" dirty="0">
                <a:latin typeface="Arial" panose="020B0604020202020204" pitchFamily="34" charset="0"/>
                <a:ea typeface="Calibri" panose="020F0502020204030204" pitchFamily="34" charset="0"/>
              </a:rPr>
              <a:t>αντλώντας από όλες τις επιστήμες, επιτρέπει διεπιστημονική ανίχνευση των διακριτών επιδράσεων του παρελθόντος στο παρόν: </a:t>
            </a:r>
            <a:r>
              <a:rPr lang="el-GR" sz="2400" b="1" dirty="0">
                <a:latin typeface="Arial" panose="020B0604020202020204" pitchFamily="34" charset="0"/>
                <a:ea typeface="Calibri" panose="020F0502020204030204" pitchFamily="34" charset="0"/>
              </a:rPr>
              <a:t>Παλίμψηστον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!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l-G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el-G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πισκέπτες</a:t>
            </a: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π.χ. </a:t>
            </a:r>
            <a:r>
              <a:rPr lang="en-US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Πα</a:t>
            </a:r>
            <a:r>
              <a:rPr lang="en-US" sz="20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υσ</a:t>
            </a:r>
            <a:r>
              <a:rPr lang="en-US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ανίας</a:t>
            </a:r>
            <a:r>
              <a:rPr lang="el-GR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l-GR" sz="2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Ελλάδος</a:t>
            </a:r>
            <a:r>
              <a:rPr lang="en-US" sz="2000" i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Περιήγησις</a:t>
            </a:r>
            <a:r>
              <a:rPr lang="en-US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l-GR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εμπνεύονταν γιά ίδιους λόγους με σημερινούς, συνδυάζοντας ορατά μνημεία και πολιτιστική κληρονομιά.</a:t>
            </a:r>
          </a:p>
          <a:p>
            <a:r>
              <a:rPr lang="el-G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Κατάταξη </a:t>
            </a: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Decimius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Magnus Ausonius </a:t>
            </a: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(Γαλλο-Ρωμαίου ποιητή. σε εξάμετρο) , 4</a:t>
            </a:r>
            <a:r>
              <a:rPr lang="el-GR" sz="20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ο</a:t>
            </a: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αιώνα μ.Χ.:  1. Ρώμη, 2. Καρχηδών, 3. Κωνσταντινούπολη,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…, </a:t>
            </a: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14. Μπράγκα, 15. Αθήνα, ..., Κατάνια, Συρακούσες, </a:t>
            </a:r>
            <a:r>
              <a:rPr lang="el-GR" sz="2000" dirty="0">
                <a:latin typeface="Arial" panose="020B0604020202020204" pitchFamily="34" charset="0"/>
                <a:ea typeface="Calibri" panose="020F0502020204030204" pitchFamily="34" charset="0"/>
              </a:rPr>
              <a:t>Τουλούζ</a:t>
            </a: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l-GR" sz="2000" dirty="0">
                <a:latin typeface="Arial" panose="020B0604020202020204" pitchFamily="34" charset="0"/>
                <a:ea typeface="Calibri" panose="020F0502020204030204" pitchFamily="34" charset="0"/>
              </a:rPr>
              <a:t>Ναρμπόν</a:t>
            </a: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Μπορντώ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l-GR" sz="2000" dirty="0">
                <a:latin typeface="Arial" panose="020B0604020202020204" pitchFamily="34" charset="0"/>
                <a:ea typeface="Calibri" panose="020F0502020204030204" pitchFamily="34" charset="0"/>
              </a:rPr>
              <a:t>όπου έζησε). </a:t>
            </a: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Γραφει γιά </a:t>
            </a:r>
            <a:r>
              <a:rPr lang="el-GR" sz="2000" dirty="0">
                <a:latin typeface="Arial" panose="020B0604020202020204" pitchFamily="34" charset="0"/>
                <a:ea typeface="Calibri" panose="020F0502020204030204" pitchFamily="34" charset="0"/>
              </a:rPr>
              <a:t>την Αθήνα </a:t>
            </a:r>
            <a:r>
              <a:rPr lang="el-GR" sz="20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</a:t>
            </a:r>
            <a:r>
              <a:rPr lang="el-G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αυτή στην οποία πρώτα ανήκε η ειρηνοφόρος ελιά, στην οποία ανήκει η ακαταμάχητη δόξα της ρέουσας Αττικής γλώσσας, από την οποία Αχαιοί καθώς και πλήθη από την Ιωνία διασκορπίστηκαν  σε εκατό άλλες πόλεις</a:t>
            </a:r>
            <a:r>
              <a:rPr lang="el-GR" sz="20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.»</a:t>
            </a:r>
          </a:p>
          <a:p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Ακρόπολη, Στύλοι του Ολυμπίου Διός, κ.α., ενέπνεαν τους επισκέπτες.  Πορθητής Σουλτάνος Μεχμέτ ΙΙ, (1458 μ.Χ.), ευγενής Εβλίγια  Τσέλεμπι, (1676 μ.Χ., 20 χρόνια πριν τον Μοροζίνι), φαντάστηκε τον Παρθενώνα-Τζαμί σαν τον Ναό του Σολομώντα.                                             </a:t>
            </a:r>
            <a:r>
              <a:rPr lang="el-G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υγνώμονες στον Λουδοβίκο της Βαυαρίας, έσωσε την Ακρόπολη, από τον Όθωνα!</a:t>
            </a:r>
          </a:p>
          <a:p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Διαχρονικά αναγνωρίσιμη [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Clark (2021)</a:t>
            </a:r>
            <a:r>
              <a:rPr lang="el-G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αν και όχι</a:t>
            </a:r>
            <a:r>
              <a:rPr lang="el-GR" sz="2000" dirty="0">
                <a:latin typeface="Arial" panose="020B0604020202020204" pitchFamily="34" charset="0"/>
                <a:ea typeface="Calibri" panose="020F0502020204030204" pitchFamily="34" charset="0"/>
              </a:rPr>
              <a:t> κορυφαία στην</a:t>
            </a: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διεθνή κατάταξη πληθυσμών πόλεων. 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l-GR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9BA4D84-A78F-45AF-A658-AB7EE8DFA5C4}"/>
                  </a:ext>
                </a:extLst>
              </p14:cNvPr>
              <p14:cNvContentPartPr/>
              <p14:nvPr/>
            </p14:nvContentPartPr>
            <p14:xfrm>
              <a:off x="4010223" y="3972806"/>
              <a:ext cx="8640" cy="23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9BA4D84-A78F-45AF-A658-AB7EE8DFA5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1583" y="3964166"/>
                <a:ext cx="262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E9B41BA-DDF8-4CAE-AB14-62AA4606E598}"/>
                  </a:ext>
                </a:extLst>
              </p14:cNvPr>
              <p14:cNvContentPartPr/>
              <p14:nvPr/>
            </p14:nvContentPartPr>
            <p14:xfrm>
              <a:off x="12241983" y="5009623"/>
              <a:ext cx="21600" cy="12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E9B41BA-DDF8-4CAE-AB14-62AA4606E5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33343" y="5000983"/>
                <a:ext cx="392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0977535-D6C7-43D5-8437-B411B2B43AEF}"/>
                  </a:ext>
                </a:extLst>
              </p14:cNvPr>
              <p14:cNvContentPartPr/>
              <p14:nvPr/>
            </p14:nvContentPartPr>
            <p14:xfrm>
              <a:off x="8668263" y="4545223"/>
              <a:ext cx="5760" cy="2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0977535-D6C7-43D5-8437-B411B2B43A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59263" y="4536223"/>
                <a:ext cx="23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2C6FC5E-5A51-4369-80E5-D647C97C5887}"/>
                  </a:ext>
                </a:extLst>
              </p14:cNvPr>
              <p14:cNvContentPartPr/>
              <p14:nvPr/>
            </p14:nvContentPartPr>
            <p14:xfrm>
              <a:off x="8926743" y="3839983"/>
              <a:ext cx="20880" cy="13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2C6FC5E-5A51-4369-80E5-D647C97C58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18103" y="3830983"/>
                <a:ext cx="385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4F843DD-CE50-424E-AD2F-C8A963004A2F}"/>
                  </a:ext>
                </a:extLst>
              </p14:cNvPr>
              <p14:cNvContentPartPr/>
              <p14:nvPr/>
            </p14:nvContentPartPr>
            <p14:xfrm>
              <a:off x="-165777" y="3541166"/>
              <a:ext cx="34560" cy="13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4F843DD-CE50-424E-AD2F-C8A963004A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74417" y="3532526"/>
                <a:ext cx="52200" cy="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3031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1E710-41ED-4E9A-AFF1-2A4F38AB6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71" y="101600"/>
            <a:ext cx="11228411" cy="684807"/>
          </a:xfrm>
        </p:spPr>
        <p:txBody>
          <a:bodyPr>
            <a:noAutofit/>
          </a:bodyPr>
          <a:lstStyle/>
          <a:p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Αθήνα και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Θεσσαλονίκη ανταγωνίζονται, και δύο έχουν μέλλον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61CD0AF-200D-421E-9C18-D0B1B906C78C}"/>
                  </a:ext>
                </a:extLst>
              </p14:cNvPr>
              <p14:cNvContentPartPr/>
              <p14:nvPr/>
            </p14:nvContentPartPr>
            <p14:xfrm>
              <a:off x="1827051" y="3566743"/>
              <a:ext cx="10080" cy="3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61CD0AF-200D-421E-9C18-D0B1B906C7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8051" y="3558103"/>
                <a:ext cx="277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84C3B39-4FA6-4890-A084-5C1D58CEE29D}"/>
                  </a:ext>
                </a:extLst>
              </p14:cNvPr>
              <p14:cNvContentPartPr/>
              <p14:nvPr/>
            </p14:nvContentPartPr>
            <p14:xfrm>
              <a:off x="11864931" y="3733440"/>
              <a:ext cx="19440" cy="14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84C3B39-4FA6-4890-A084-5C1D58CEE2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55931" y="3724440"/>
                <a:ext cx="37080" cy="324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内容占位符 10" descr="图表, 折线图&#10;&#10;描述已自动生成">
            <a:extLst>
              <a:ext uri="{FF2B5EF4-FFF2-40B4-BE49-F238E27FC236}">
                <a16:creationId xmlns:a16="http://schemas.microsoft.com/office/drawing/2014/main" id="{8AA71E6C-8AD1-84DB-C606-B46B06C9B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19" y="1825625"/>
            <a:ext cx="5986162" cy="4351338"/>
          </a:xfr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F9E36FD-9E42-97A6-A87D-2AC595C041CF}"/>
              </a:ext>
            </a:extLst>
          </p:cNvPr>
          <p:cNvSpPr txBox="1"/>
          <p:nvPr/>
        </p:nvSpPr>
        <p:spPr>
          <a:xfrm>
            <a:off x="2286000" y="1594338"/>
            <a:ext cx="883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Figure1</a:t>
            </a:r>
          </a:p>
        </p:txBody>
      </p:sp>
    </p:spTree>
    <p:extLst>
      <p:ext uri="{BB962C8B-B14F-4D97-AF65-F5344CB8AC3E}">
        <p14:creationId xmlns:p14="http://schemas.microsoft.com/office/powerpoint/2010/main" val="123561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CA09-F8EE-4A16-B348-BF856AD6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732"/>
          </a:xfrm>
        </p:spPr>
        <p:txBody>
          <a:bodyPr>
            <a:normAutofit/>
          </a:bodyPr>
          <a:lstStyle/>
          <a:p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Αθήνα και «γειτονικές» πόλεις στην Ιεράρχηση των Πόλεων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2F799-D383-4A19-801F-B958CA485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1124858"/>
            <a:ext cx="10900229" cy="5261428"/>
          </a:xfrm>
        </p:spPr>
        <p:txBody>
          <a:bodyPr>
            <a:no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l-G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Πηγή</a:t>
            </a: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Δεδομένων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Buringh</a:t>
            </a: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700 – 1900 μ.Χ, </a:t>
            </a:r>
            <a:r>
              <a:rPr lang="el-G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Ι</a:t>
            </a: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ερ</a:t>
            </a:r>
            <a:r>
              <a:rPr lang="el-G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ά</a:t>
            </a: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ρχ</a:t>
            </a:r>
            <a:r>
              <a:rPr lang="el-G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</a:t>
            </a: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ση των Ευρωπαϊκών πόλεων:              700 μ.Χ. «γ</a:t>
            </a:r>
            <a:r>
              <a:rPr lang="el-G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ειτνιάζει» με</a:t>
            </a: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Νεάπολη, Μαλάγα, Πόρτο, Γένοα. Πως εξελίσσεται;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Πηγή Δεδομένων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Reba, 400 </a:t>
            </a:r>
            <a:r>
              <a:rPr lang="el-G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π.Χ. – 2000 μ.Χ.: «γειτνιάζει» με Κόρινθο, Ρώμη, Συρακούσες, Τάραντα. Ναύπλιο π</a:t>
            </a:r>
            <a:r>
              <a:rPr lang="el-G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λησιάζει την Αθήνα, 1700—1800 μ.Χ., αλλά η Αθήνα πάντα υπερτερεί. </a:t>
            </a:r>
            <a:endParaRPr lang="el-G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Figure2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C0500F-C1AB-4AA0-913A-B7250B935906}"/>
                  </a:ext>
                </a:extLst>
              </p14:cNvPr>
              <p14:cNvContentPartPr/>
              <p14:nvPr/>
            </p14:nvContentPartPr>
            <p14:xfrm>
              <a:off x="1213743" y="2111983"/>
              <a:ext cx="10440" cy="52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C0500F-C1AB-4AA0-913A-B7250B9359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4743" y="2102983"/>
                <a:ext cx="280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FBA7541-DDD3-47E6-8A7E-DD4235970B01}"/>
                  </a:ext>
                </a:extLst>
              </p14:cNvPr>
              <p14:cNvContentPartPr/>
              <p14:nvPr/>
            </p14:nvContentPartPr>
            <p14:xfrm>
              <a:off x="3363663" y="1398823"/>
              <a:ext cx="29880" cy="30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FBA7541-DDD3-47E6-8A7E-DD4235970B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5023" y="1389823"/>
                <a:ext cx="475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5C0953C-66DE-4ED2-8356-B0AD5F6A0CCC}"/>
                  </a:ext>
                </a:extLst>
              </p14:cNvPr>
              <p14:cNvContentPartPr/>
              <p14:nvPr/>
            </p14:nvContentPartPr>
            <p14:xfrm>
              <a:off x="3235863" y="6104743"/>
              <a:ext cx="18360" cy="31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5C0953C-66DE-4ED2-8356-B0AD5F6A0C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27223" y="6095743"/>
                <a:ext cx="36000" cy="4932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图片 7" descr="图表, 折线图&#10;&#10;描述已自动生成">
            <a:extLst>
              <a:ext uri="{FF2B5EF4-FFF2-40B4-BE49-F238E27FC236}">
                <a16:creationId xmlns:a16="http://schemas.microsoft.com/office/drawing/2014/main" id="{16A33C7E-BC82-AA0E-BB18-E8B026CBBF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34" y="2495793"/>
            <a:ext cx="5352177" cy="389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0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D50D7-088B-49DA-9AA5-73AF5426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81789"/>
          </a:xfrm>
        </p:spPr>
        <p:txBody>
          <a:bodyPr>
            <a:normAutofit/>
          </a:bodyPr>
          <a:lstStyle/>
          <a:p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Ευχαριστίες! </a:t>
            </a:r>
            <a:b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100" dirty="0">
                <a:latin typeface="Arial" panose="020B0604020202020204" pitchFamily="34" charset="0"/>
                <a:cs typeface="Arial" panose="020B0604020202020204" pitchFamily="34" charset="0"/>
              </a:rPr>
              <a:t>Ευχαριστώ την Αννα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Hardman </a:t>
            </a:r>
            <a:r>
              <a:rPr lang="el-GR" sz="3100" dirty="0">
                <a:latin typeface="Arial" panose="020B0604020202020204" pitchFamily="34" charset="0"/>
                <a:cs typeface="Arial" panose="020B0604020202020204" pitchFamily="34" charset="0"/>
              </a:rPr>
              <a:t>και τους Χριστόφορο Πισσαρίδη, Μανόλη Τρανό, και Σπύρο Σκούρα γιά γενναιόδωρα και πολύ χρήσιμα σχόλια.</a:t>
            </a: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100" dirty="0">
                <a:latin typeface="Arial" panose="020B0604020202020204" pitchFamily="34" charset="0"/>
                <a:cs typeface="Arial" panose="020B0604020202020204" pitchFamily="34" charset="0"/>
              </a:rPr>
              <a:t>Η παρουσίαση βασίζεται σε </a:t>
            </a:r>
            <a:r>
              <a:rPr lang="el-GR" sz="3100">
                <a:latin typeface="Arial" panose="020B0604020202020204" pitchFamily="34" charset="0"/>
                <a:cs typeface="Arial" panose="020B0604020202020204" pitchFamily="34" charset="0"/>
              </a:rPr>
              <a:t>έρευνα σε συνεργασία με τον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Shengbin Wei, Tufts MS, 2023.</a:t>
            </a:r>
            <a:r>
              <a:rPr lang="el-GR" sz="31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663529-F112-4961-90E6-63A76978B35D}"/>
                  </a:ext>
                </a:extLst>
              </p14:cNvPr>
              <p14:cNvContentPartPr/>
              <p14:nvPr/>
            </p14:nvContentPartPr>
            <p14:xfrm>
              <a:off x="980823" y="1093183"/>
              <a:ext cx="11160" cy="1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663529-F112-4961-90E6-63A76978B3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2183" y="1084543"/>
                <a:ext cx="28800" cy="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6180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CA09-F8EE-4A16-B348-BF856AD6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2395"/>
            <a:ext cx="10515600" cy="749662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Ανθεκτικότητα της σειράς κατάταξης της Αθήνας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2F799-D383-4A19-801F-B958CA485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1894114"/>
            <a:ext cx="10900229" cy="449217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Ξεπερνάει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Κόρινθο,Συρακούσες, πλησιάζει Ρώμη (σταθερή),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500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μ.Χ.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 π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ληθυσμός αυξάνεται ραγδαία αφότου γίνεται πρωτεύουσα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 βάση βαθμό συγκέντρωσης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στην παγκόσμια και Ευρωπαϊκή σειρά κατάταξης.Αθήνα αρκετά ψηλά, μεγάλη πόλη σε μικρή χώρα.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Όλα τα Βαλκάνια ενδοχώρα της Θεσσαλονίκης;</a:t>
            </a:r>
            <a:endParaRPr lang="el-G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Με βάση απόλυτο πληθυσμό:  Η Αθήνα ανταγωνίζεται την Θεσσαλονίκη μέχρι 19</a:t>
            </a:r>
            <a:r>
              <a:rPr lang="el-GR" sz="2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αιώνα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έκτοτε υπερέχει.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l-G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C0500F-C1AB-4AA0-913A-B7250B935906}"/>
                  </a:ext>
                </a:extLst>
              </p14:cNvPr>
              <p14:cNvContentPartPr/>
              <p14:nvPr/>
            </p14:nvContentPartPr>
            <p14:xfrm>
              <a:off x="1213743" y="2111983"/>
              <a:ext cx="10440" cy="52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C0500F-C1AB-4AA0-913A-B7250B9359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4743" y="2102983"/>
                <a:ext cx="280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FBA7541-DDD3-47E6-8A7E-DD4235970B01}"/>
                  </a:ext>
                </a:extLst>
              </p14:cNvPr>
              <p14:cNvContentPartPr/>
              <p14:nvPr/>
            </p14:nvContentPartPr>
            <p14:xfrm>
              <a:off x="3363663" y="1398823"/>
              <a:ext cx="29880" cy="30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FBA7541-DDD3-47E6-8A7E-DD4235970B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5023" y="1389823"/>
                <a:ext cx="47520" cy="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0479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379AD-B9E2-4D00-9C5B-0719A7BB8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901"/>
          </a:xfrm>
        </p:spPr>
        <p:txBody>
          <a:bodyPr/>
          <a:lstStyle/>
          <a:p>
            <a:r>
              <a:rPr lang="el-G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l-GR" sz="3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ξηγείται η Παγκόσμια Αίγλη της Αθήνας;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4C0EC-83F9-4B1D-8636-D596D4685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428" y="1626282"/>
            <a:ext cx="10395857" cy="4550681"/>
          </a:xfrm>
        </p:spPr>
        <p:txBody>
          <a:bodyPr>
            <a:normAutofit fontScale="92500"/>
          </a:bodyPr>
          <a:lstStyle/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Ψυχρή λογική των στοιχείων που παραθέτω παραβλέπει άμεσα αλλά συμπληρώνει το συσσωρευμένο πολιτιστικό εκτόπισμα μαρτυριών και πολιτιστικής κληρονομιάς με αποτέλεσμα την σημερινή Αίγλη.</a:t>
            </a:r>
          </a:p>
          <a:p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Παλίμψηστον Αθήνα κυριολεκτικά καταγράφει όλες τις Εποχές:</a:t>
            </a:r>
          </a:p>
          <a:p>
            <a:pPr lvl="1"/>
            <a:r>
              <a:rPr lang="el-G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Τα ιστορικά μνημεία επιδρούν στην χρήση γης την Εποχή τους</a:t>
            </a:r>
            <a:r>
              <a:rPr lang="en-US" sz="1600" b="1" i="0" dirty="0">
                <a:solidFill>
                  <a:srgbClr val="191919"/>
                </a:solidFill>
                <a:effectLst/>
                <a:latin typeface="Helvetica Neue"/>
              </a:rPr>
              <a:t>·</a:t>
            </a:r>
            <a:endParaRPr lang="el-G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l-G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Συσσωρευτικό αποτέλεσμα στην σημερική εποχή και πυκνότητα οικονομικής δραστηριότητας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l-G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ακόμα και έπειτα από ολοσχερείς καταστροφές) </a:t>
            </a:r>
            <a:r>
              <a:rPr lang="en-US" sz="2000" b="1" i="0" dirty="0">
                <a:solidFill>
                  <a:srgbClr val="191919"/>
                </a:solidFill>
                <a:effectLst/>
                <a:latin typeface="Helvetica Neue"/>
              </a:rPr>
              <a:t>·</a:t>
            </a:r>
            <a:endParaRPr lang="el-G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l-G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 ιστορικός ρόλος επιδρά και σήμερα ιδιαίτερα στις κοινωνικές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και οικονομικές αλληλεπιδράσεις μεταξύ ατόμων, θεσμών και φορέων, μαθαίνουμε ο ένας από τον άλλο</a:t>
            </a:r>
            <a:r>
              <a:rPr lang="en-US" sz="2000" b="1" i="0" dirty="0">
                <a:solidFill>
                  <a:srgbClr val="191919"/>
                </a:solidFill>
                <a:effectLst/>
                <a:latin typeface="Helvetica Neue"/>
              </a:rPr>
              <a:t>·</a:t>
            </a:r>
            <a:endParaRPr lang="el-GR" sz="2000" b="1" i="0" dirty="0">
              <a:solidFill>
                <a:srgbClr val="191919"/>
              </a:solidFill>
              <a:effectLst/>
              <a:latin typeface="Helvetica Neue"/>
            </a:endParaRPr>
          </a:p>
          <a:p>
            <a:pPr lvl="1"/>
            <a:r>
              <a:rPr lang="el-GR" sz="2000" dirty="0">
                <a:solidFill>
                  <a:srgbClr val="191919"/>
                </a:solidFill>
                <a:latin typeface="Helvetica Neue"/>
              </a:rPr>
              <a:t>Δημιουργεί αυτοσυνείδηση μιάς μεγάλης παγκόσμιας κληρονομιάς</a:t>
            </a:r>
            <a:r>
              <a:rPr lang="en-US" sz="2000" b="1" i="0" dirty="0">
                <a:solidFill>
                  <a:srgbClr val="191919"/>
                </a:solidFill>
                <a:effectLst/>
                <a:latin typeface="Helvetica Neue"/>
              </a:rPr>
              <a:t>·</a:t>
            </a:r>
            <a:endParaRPr lang="el-GR" sz="2000" b="1" i="0" dirty="0">
              <a:solidFill>
                <a:srgbClr val="191919"/>
              </a:solidFill>
              <a:effectLst/>
              <a:latin typeface="Helvetica Neue"/>
            </a:endParaRPr>
          </a:p>
          <a:p>
            <a:pPr lvl="1"/>
            <a:r>
              <a:rPr lang="el-GR" sz="2000" i="0" dirty="0">
                <a:solidFill>
                  <a:srgbClr val="191919"/>
                </a:solidFill>
                <a:effectLst/>
                <a:latin typeface="Helvetica Neue"/>
              </a:rPr>
              <a:t>Στην καλή της εκδοχή επιδρά θετικά στην παραγωγικότητα</a:t>
            </a:r>
            <a:r>
              <a:rPr lang="en-US" sz="2000" b="1" i="0" dirty="0">
                <a:solidFill>
                  <a:srgbClr val="191919"/>
                </a:solidFill>
                <a:effectLst/>
                <a:latin typeface="Helvetica Neue"/>
              </a:rPr>
              <a:t>·</a:t>
            </a:r>
            <a:endParaRPr lang="el-GR" sz="2000" i="0" dirty="0">
              <a:solidFill>
                <a:srgbClr val="191919"/>
              </a:solidFill>
              <a:effectLst/>
              <a:latin typeface="Helvetica Neue"/>
            </a:endParaRPr>
          </a:p>
          <a:p>
            <a:pPr lvl="1"/>
            <a:r>
              <a:rPr lang="en-US" sz="2000" dirty="0">
                <a:solidFill>
                  <a:srgbClr val="191919"/>
                </a:solidFill>
                <a:latin typeface="Helvetica Neue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l-GR" sz="2000" dirty="0">
                <a:solidFill>
                  <a:srgbClr val="191919"/>
                </a:solidFill>
                <a:latin typeface="Helvetica Neue"/>
                <a:ea typeface="Calibri" panose="020F0502020204030204" pitchFamily="34" charset="0"/>
                <a:cs typeface="Arial" panose="020B0604020202020204" pitchFamily="34" charset="0"/>
              </a:rPr>
              <a:t>εγάλη βιβλιογραφία δείχνει αλληλοεπιδράσεις επιδρούν θετικά στην παραγωγικότητα.</a:t>
            </a:r>
          </a:p>
          <a:p>
            <a:pPr lvl="1"/>
            <a:r>
              <a:rPr lang="el-G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Ανθεκτικότητα!</a:t>
            </a:r>
            <a:r>
              <a:rPr lang="el-G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F74532-C973-42D9-8C6B-E115E92764E5}"/>
                  </a:ext>
                </a:extLst>
              </p14:cNvPr>
              <p14:cNvContentPartPr/>
              <p14:nvPr/>
            </p14:nvContentPartPr>
            <p14:xfrm>
              <a:off x="9996939" y="3709254"/>
              <a:ext cx="11880" cy="6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F74532-C973-42D9-8C6B-E115E92764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87939" y="3700254"/>
                <a:ext cx="29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596797F-B627-4198-A70B-EB148BC98F42}"/>
                  </a:ext>
                </a:extLst>
              </p14:cNvPr>
              <p14:cNvContentPartPr/>
              <p14:nvPr/>
            </p14:nvContentPartPr>
            <p14:xfrm>
              <a:off x="11102574" y="1204734"/>
              <a:ext cx="2880" cy="32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596797F-B627-4198-A70B-EB148BC98F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93934" y="1196094"/>
                <a:ext cx="20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6BE7D3E-D341-4EA3-BE5C-6836F21A4150}"/>
                  </a:ext>
                </a:extLst>
              </p14:cNvPr>
              <p14:cNvContentPartPr/>
              <p14:nvPr/>
            </p14:nvContentPartPr>
            <p14:xfrm>
              <a:off x="2738343" y="4271983"/>
              <a:ext cx="19440" cy="1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6BE7D3E-D341-4EA3-BE5C-6836F21A41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29703" y="4263343"/>
                <a:ext cx="370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3342EAC-B8F7-4D7C-B92F-5D169F127B9E}"/>
                  </a:ext>
                </a:extLst>
              </p14:cNvPr>
              <p14:cNvContentPartPr/>
              <p14:nvPr/>
            </p14:nvContentPartPr>
            <p14:xfrm>
              <a:off x="7455063" y="3896143"/>
              <a:ext cx="18360" cy="12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3342EAC-B8F7-4D7C-B92F-5D169F127B9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46423" y="3887503"/>
                <a:ext cx="36000" cy="3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52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28E2-3532-40CD-A393-FB2FD9D46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43" y="365126"/>
            <a:ext cx="10515600" cy="723446"/>
          </a:xfrm>
        </p:spPr>
        <p:txBody>
          <a:bodyPr>
            <a:normAutofit/>
          </a:bodyPr>
          <a:lstStyle/>
          <a:p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Μερικές αδυναμίες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9EA8-7885-4463-BEE1-E246577EB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603829"/>
            <a:ext cx="10940143" cy="4573134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l-G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600" b="1" dirty="0">
                <a:latin typeface="Arial" panose="020B0604020202020204" pitchFamily="34" charset="0"/>
                <a:cs typeface="Arial" panose="020B0604020202020204" pitchFamily="34" charset="0"/>
              </a:rPr>
              <a:t>πόλη,</a:t>
            </a: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 σημαντική εφεύρεση, αλλά πυκνότητα οικονομικής δραστηριότητας που συνδέεται με την παραγωγικότητα και ευημερία εξαρτάται από τεχνογνωσία σχετικά με την δημόσια υγεία. </a:t>
            </a:r>
            <a:r>
              <a:rPr lang="el-G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Μελέτη παραβλέπει παγκόσμιες δυνάμεις, δηλ. μεγάλες, εξωτερικές, πολιτικές και ιστορικές  αλλαγές, γιγαντιαίες εκστρατείες (Μέγας  Αλέξανδρος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(4</a:t>
            </a:r>
            <a:r>
              <a:rPr lang="el-GR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ος</a:t>
            </a: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 π.Χ.), Ζενγκ Χε (14-15</a:t>
            </a:r>
            <a:r>
              <a:rPr lang="el-GR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ος</a:t>
            </a: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 μ.Χ.), παρακμή  αυτοκρατοριών, ίδρυση νέων, αποίκηση της Ασίας, Β. και Ν. Αμερικής, μεγάλες εφευρέσεις (π.χ. τυπογραφία – Γουτεμβέργιος, πολλές στην Κίνα), αντιδικίες Μεγάλων Δυνάμεων που κατέστρεψαν πόλεις και ώθησαν τεχνολογικές ανακαλύψεις, τεχνολογίες επικοινωνίας, ηλεκτρισμός, ηλεκτρονικός υπολογιστής, το διαδίκτυο, και, φυσικά παγκόσμιες και τοπικές επιδημίες.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l-G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C8FE136-5586-4EDA-A0E9-9061C0EAFF5B}"/>
                  </a:ext>
                </a:extLst>
              </p14:cNvPr>
              <p14:cNvContentPartPr/>
              <p14:nvPr/>
            </p14:nvContentPartPr>
            <p14:xfrm>
              <a:off x="12919863" y="1619503"/>
              <a:ext cx="12240" cy="12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C8FE136-5586-4EDA-A0E9-9061C0EAFF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10863" y="1610863"/>
                <a:ext cx="29880" cy="2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2483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6237-E967-44A1-A25A-2E2158546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50" y="341086"/>
            <a:ext cx="11046360" cy="655275"/>
          </a:xfrm>
        </p:spPr>
        <p:txBody>
          <a:bodyPr>
            <a:noAutofit/>
          </a:bodyPr>
          <a:lstStyle/>
          <a:p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 Πέντε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Πηγές Γεωκωδικοποιημένων Ιστορικών Δεδομένων</a:t>
            </a:r>
            <a:b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μόνο εάν υπάρχουν ερωτήσεις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D0AEA-0AEF-46ED-9632-9E563EF6B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0" y="1159892"/>
            <a:ext cx="11082721" cy="519135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Reba et al. 2016. </a:t>
            </a:r>
            <a:r>
              <a:rPr lang="el-GR" dirty="0"/>
              <a:t>Πληθυσμοί και γεωκωδικοποίηση των πόλεων</a:t>
            </a:r>
            <a:r>
              <a:rPr lang="en-US" dirty="0"/>
              <a:t>,</a:t>
            </a:r>
            <a:r>
              <a:rPr lang="el-GR" dirty="0"/>
              <a:t> 3700 π.Χ.-2000 μ.Χ.  </a:t>
            </a:r>
            <a:r>
              <a:rPr lang="en-US" dirty="0"/>
              <a:t>Chandler (1987), </a:t>
            </a:r>
            <a:r>
              <a:rPr lang="en-US" dirty="0" err="1"/>
              <a:t>Modelski</a:t>
            </a:r>
            <a:r>
              <a:rPr lang="en-US" dirty="0"/>
              <a:t> (2003)</a:t>
            </a:r>
            <a:r>
              <a:rPr lang="el-GR" dirty="0"/>
              <a:t>.                                                                                  Πληθώρα προβλημάτων ορισμού. Σχετικά μεγάλες πόλεις.</a:t>
            </a: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 err="1"/>
              <a:t>Buringh</a:t>
            </a:r>
            <a:r>
              <a:rPr lang="en-US" dirty="0"/>
              <a:t>. 2021</a:t>
            </a:r>
            <a:r>
              <a:rPr lang="el-GR" dirty="0"/>
              <a:t>. Πληθυσμοί Ευρωπαϊκών πόλεων, 700 – 2000 μ.Χ.       Πιό ομοιογενή στοιχεία,  περιλαμβάνουν και πιο μικρές πόλεις.</a:t>
            </a:r>
            <a:endParaRPr lang="en-US" dirty="0"/>
          </a:p>
          <a:p>
            <a:pPr marL="514350" indent="-514350">
              <a:buAutoNum type="arabicPeriod" startAt="3"/>
            </a:pPr>
            <a:r>
              <a:rPr lang="en-US" dirty="0"/>
              <a:t>Maddison Project Database</a:t>
            </a:r>
            <a:r>
              <a:rPr lang="el-GR" dirty="0"/>
              <a:t>,</a:t>
            </a:r>
            <a:r>
              <a:rPr lang="en-US" dirty="0"/>
              <a:t> Groningen.</a:t>
            </a:r>
            <a:r>
              <a:rPr lang="el-GR" dirty="0"/>
              <a:t> Δεδομένα γιά πληθυσμούς και πραγματικά εισοδήματα γιά 169 χώρες, 1 – 2020 μ.Χ.</a:t>
            </a:r>
          </a:p>
          <a:p>
            <a:pPr marL="514350" indent="-514350">
              <a:buAutoNum type="arabicPeriod" startAt="3"/>
            </a:pPr>
            <a:r>
              <a:rPr lang="en-US" dirty="0" err="1"/>
              <a:t>Ozak</a:t>
            </a:r>
            <a:r>
              <a:rPr lang="en-US" dirty="0"/>
              <a:t>, Weil, Friedman. 2011. </a:t>
            </a:r>
            <a:r>
              <a:rPr lang="el-GR" dirty="0"/>
              <a:t>Συμπληρώνει </a:t>
            </a:r>
            <a:r>
              <a:rPr lang="en-US" dirty="0"/>
              <a:t>Reba </a:t>
            </a:r>
            <a:r>
              <a:rPr lang="el-GR" dirty="0"/>
              <a:t>γιά Κίνα και προσθέτει πόλεις (προσωρινή</a:t>
            </a:r>
            <a:r>
              <a:rPr lang="en-US" dirty="0"/>
              <a:t> </a:t>
            </a:r>
            <a:r>
              <a:rPr lang="el-GR" dirty="0"/>
              <a:t>μορφή), 1 – 2000 μ.Χ.</a:t>
            </a:r>
          </a:p>
          <a:p>
            <a:pPr marL="514350" indent="-514350">
              <a:buAutoNum type="arabicPeriod" startAt="3"/>
            </a:pPr>
            <a:r>
              <a:rPr lang="en-US" dirty="0"/>
              <a:t>Stanford Polis Project, Stanford and Oxford.</a:t>
            </a:r>
            <a:r>
              <a:rPr lang="el-GR" dirty="0"/>
              <a:t> Αρχαίες Ελληνικές Πόλεις.</a:t>
            </a:r>
          </a:p>
          <a:p>
            <a:pPr marL="514350" indent="-514350">
              <a:buAutoNum type="arabicPeriod" startAt="3"/>
            </a:pP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A6F0EB4-ECAD-41A5-BAE3-F9AF7065ECC9}"/>
                  </a:ext>
                </a:extLst>
              </p14:cNvPr>
              <p14:cNvContentPartPr/>
              <p14:nvPr/>
            </p14:nvContentPartPr>
            <p14:xfrm>
              <a:off x="980103" y="1051440"/>
              <a:ext cx="36360" cy="18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A6F0EB4-ECAD-41A5-BAE3-F9AF7065EC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1463" y="1042800"/>
                <a:ext cx="54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1B10D98-3A7F-43E2-A8B2-D2791EDF294E}"/>
                  </a:ext>
                </a:extLst>
              </p14:cNvPr>
              <p14:cNvContentPartPr/>
              <p14:nvPr/>
            </p14:nvContentPartPr>
            <p14:xfrm>
              <a:off x="3761823" y="2093983"/>
              <a:ext cx="24480" cy="17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1B10D98-3A7F-43E2-A8B2-D2791EDF29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2823" y="2084983"/>
                <a:ext cx="421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26CE663-2350-4EB4-AEDD-567397DB4CA8}"/>
                  </a:ext>
                </a:extLst>
              </p14:cNvPr>
              <p14:cNvContentPartPr/>
              <p14:nvPr/>
            </p14:nvContentPartPr>
            <p14:xfrm>
              <a:off x="5520063" y="2563783"/>
              <a:ext cx="16560" cy="18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26CE663-2350-4EB4-AEDD-567397DB4C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11063" y="2555143"/>
                <a:ext cx="34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28DF56B-B9C8-4929-8229-C13DD3E6454B}"/>
                  </a:ext>
                </a:extLst>
              </p14:cNvPr>
              <p14:cNvContentPartPr/>
              <p14:nvPr/>
            </p14:nvContentPartPr>
            <p14:xfrm>
              <a:off x="12158103" y="4399783"/>
              <a:ext cx="42480" cy="2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28DF56B-B9C8-4929-8229-C13DD3E6454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149103" y="4391143"/>
                <a:ext cx="60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26481BE-BB3D-4CF4-9396-E2A5B5D7ED30}"/>
                  </a:ext>
                </a:extLst>
              </p14:cNvPr>
              <p14:cNvContentPartPr/>
              <p14:nvPr/>
            </p14:nvContentPartPr>
            <p14:xfrm>
              <a:off x="947703" y="2611663"/>
              <a:ext cx="18360" cy="42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26481BE-BB3D-4CF4-9396-E2A5B5D7ED3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9063" y="2603023"/>
                <a:ext cx="36000" cy="6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9805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7DF7D6-5ADA-4A5A-87C0-A647191F08FA}"/>
                  </a:ext>
                </a:extLst>
              </p14:cNvPr>
              <p14:cNvContentPartPr/>
              <p14:nvPr/>
            </p14:nvContentPartPr>
            <p14:xfrm>
              <a:off x="-595977" y="6358183"/>
              <a:ext cx="53640" cy="35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7DF7D6-5ADA-4A5A-87C0-A647191F08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04977" y="6349543"/>
                <a:ext cx="71280" cy="532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图片 4" descr="图表, 折线图&#10;&#10;描述已自动生成">
            <a:extLst>
              <a:ext uri="{FF2B5EF4-FFF2-40B4-BE49-F238E27FC236}">
                <a16:creationId xmlns:a16="http://schemas.microsoft.com/office/drawing/2014/main" id="{6E077F31-4871-A317-6199-F6CB5E8D4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94" y="107701"/>
            <a:ext cx="4187413" cy="3043828"/>
          </a:xfrm>
          <a:prstGeom prst="rect">
            <a:avLst/>
          </a:prstGeom>
        </p:spPr>
      </p:pic>
      <p:pic>
        <p:nvPicPr>
          <p:cNvPr id="9" name="图片 8" descr="图表, 折线图&#10;&#10;描述已自动生成">
            <a:extLst>
              <a:ext uri="{FF2B5EF4-FFF2-40B4-BE49-F238E27FC236}">
                <a16:creationId xmlns:a16="http://schemas.microsoft.com/office/drawing/2014/main" id="{8243760A-76C7-3A58-7C5D-F35C0761E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68" y="107701"/>
            <a:ext cx="4717297" cy="3429000"/>
          </a:xfrm>
          <a:prstGeom prst="rect">
            <a:avLst/>
          </a:prstGeom>
        </p:spPr>
      </p:pic>
      <p:pic>
        <p:nvPicPr>
          <p:cNvPr id="12" name="图片 11" descr="图表, 折线图&#10;&#10;描述已自动生成">
            <a:extLst>
              <a:ext uri="{FF2B5EF4-FFF2-40B4-BE49-F238E27FC236}">
                <a16:creationId xmlns:a16="http://schemas.microsoft.com/office/drawing/2014/main" id="{576FE99A-C35A-1682-914C-47AD5C4678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03" y="3814172"/>
            <a:ext cx="4187413" cy="3043828"/>
          </a:xfrm>
          <a:prstGeom prst="rect">
            <a:avLst/>
          </a:prstGeom>
        </p:spPr>
      </p:pic>
      <p:pic>
        <p:nvPicPr>
          <p:cNvPr id="14" name="图片 13" descr="图表, 折线图&#10;&#10;描述已自动生成">
            <a:extLst>
              <a:ext uri="{FF2B5EF4-FFF2-40B4-BE49-F238E27FC236}">
                <a16:creationId xmlns:a16="http://schemas.microsoft.com/office/drawing/2014/main" id="{B25459FC-253B-61CB-3E2B-5379C78A8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83" y="3814172"/>
            <a:ext cx="4187413" cy="304382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69B5AB6-962A-4F57-E895-0993FC386F37}"/>
              </a:ext>
            </a:extLst>
          </p:cNvPr>
          <p:cNvSpPr txBox="1"/>
          <p:nvPr/>
        </p:nvSpPr>
        <p:spPr>
          <a:xfrm>
            <a:off x="3235569" y="1674055"/>
            <a:ext cx="883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Figure3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05A6317-1335-8F09-2CD0-145CA6822347}"/>
              </a:ext>
            </a:extLst>
          </p:cNvPr>
          <p:cNvSpPr txBox="1"/>
          <p:nvPr/>
        </p:nvSpPr>
        <p:spPr>
          <a:xfrm>
            <a:off x="7979032" y="1637535"/>
            <a:ext cx="883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Figure4</a:t>
            </a:r>
          </a:p>
          <a:p>
            <a:endParaRPr kumimoji="1" lang="en-US" altLang="zh-CN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80175AC-D083-1ABA-70DA-7A1536BB1208}"/>
              </a:ext>
            </a:extLst>
          </p:cNvPr>
          <p:cNvSpPr txBox="1"/>
          <p:nvPr/>
        </p:nvSpPr>
        <p:spPr>
          <a:xfrm>
            <a:off x="2861416" y="4689755"/>
            <a:ext cx="8837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Figure5</a:t>
            </a:r>
          </a:p>
          <a:p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5926E7A-1EA4-5202-CBEC-7453384391A9}"/>
              </a:ext>
            </a:extLst>
          </p:cNvPr>
          <p:cNvSpPr txBox="1"/>
          <p:nvPr/>
        </p:nvSpPr>
        <p:spPr>
          <a:xfrm>
            <a:off x="8446970" y="4743369"/>
            <a:ext cx="883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/>
              <a:t>Figure6</a:t>
            </a:r>
            <a:endParaRPr kumimoji="1" lang="en-US" altLang="zh-CN" dirty="0"/>
          </a:p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7766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1941-830E-4006-A19B-0A237306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95944"/>
            <a:ext cx="10395856" cy="1110341"/>
          </a:xfrm>
        </p:spPr>
        <p:txBody>
          <a:bodyPr>
            <a:noAutofit/>
          </a:bodyPr>
          <a:lstStyle/>
          <a:p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πόλη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 από τις σημαντικώτερες </a:t>
            </a:r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εφευρέσεις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7706E9A-E63D-407D-9724-359F04EAF67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987319"/>
              </p:ext>
            </p:extLst>
          </p:nvPr>
        </p:nvGraphicFramePr>
        <p:xfrm>
          <a:off x="1226458" y="1081315"/>
          <a:ext cx="9405257" cy="5580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918575" imgH="2939143" progId="AcroExch.Document.DC">
                  <p:embed/>
                </p:oleObj>
              </mc:Choice>
              <mc:Fallback>
                <p:oleObj name="Acrobat Document" r:id="rId2" imgW="3918575" imgH="2939143" progId="AcroExch.Document.DC">
                  <p:embed/>
                  <p:pic>
                    <p:nvPicPr>
                      <p:cNvPr id="6" name="Content Placeholder 5">
                        <a:extLst>
                          <a:ext uri="{FF2B5EF4-FFF2-40B4-BE49-F238E27FC236}">
                            <a16:creationId xmlns:a16="http://schemas.microsoft.com/office/drawing/2014/main" id="{57706E9A-E63D-407D-9724-359F04EAF6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26458" y="1081315"/>
                        <a:ext cx="9405257" cy="5580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2C4763E-0C45-4735-BDD0-4C37647A1B77}"/>
                  </a:ext>
                </a:extLst>
              </p14:cNvPr>
              <p14:cNvContentPartPr/>
              <p14:nvPr/>
            </p14:nvContentPartPr>
            <p14:xfrm>
              <a:off x="-797217" y="6318960"/>
              <a:ext cx="19440" cy="3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2C4763E-0C45-4735-BDD0-4C37647A1B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805857" y="6310320"/>
                <a:ext cx="37080" cy="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2557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729F-49EB-4F12-8609-2E8A9BFFA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87" y="365125"/>
            <a:ext cx="11146970" cy="410349"/>
          </a:xfrm>
        </p:spPr>
        <p:txBody>
          <a:bodyPr>
            <a:noAutofit/>
          </a:bodyPr>
          <a:lstStyle/>
          <a:p>
            <a:pPr>
              <a:tabLst>
                <a:tab pos="9144000" algn="l"/>
              </a:tabLst>
            </a:pPr>
            <a:br>
              <a:rPr lang="el-GR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l-G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Ι</a:t>
            </a:r>
            <a:r>
              <a:rPr lang="el-G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στορικά Στοιχεία 3700 μ.Χ.—2000 μ.Χ.:</a:t>
            </a:r>
            <a:br>
              <a:rPr lang="el-G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BDC6E-E498-4240-BFF6-8D2A7A1C1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153887"/>
            <a:ext cx="10693400" cy="5015820"/>
          </a:xfrm>
        </p:spPr>
        <p:txBody>
          <a:bodyPr>
            <a:normAutofit fontScale="92500"/>
          </a:bodyPr>
          <a:lstStyle/>
          <a:p>
            <a:r>
              <a:rPr lang="el-G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Δυναμική της αστικής ανάπτυξης, στον χώρο και χρόνο,          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</a:rPr>
              <a:t>εμφάνιση και εξέλιξη των μεγάλων πόλεων.</a:t>
            </a:r>
          </a:p>
          <a:p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</a:rPr>
              <a:t>Η α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</a:rPr>
              <a:t>νάπτυξη </a:t>
            </a:r>
            <a:r>
              <a:rPr lang="el-G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δεν είναι ομοιόμορφη.</a:t>
            </a:r>
          </a:p>
          <a:p>
            <a:r>
              <a:rPr lang="el-GR" sz="2800" b="1" dirty="0">
                <a:latin typeface="Arial" panose="020B0604020202020204" pitchFamily="34" charset="0"/>
                <a:ea typeface="Calibri" panose="020F0502020204030204" pitchFamily="34" charset="0"/>
              </a:rPr>
              <a:t>Άλματα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</a:rPr>
              <a:t>, στον χώρο και χρόνο, </a:t>
            </a:r>
            <a:r>
              <a:rPr lang="el-G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υπερκεράζουν εμπόδια.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Ασ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τικοποίηση δρα σαν κινητήρια οικονομική δύναμη μέσω βελτίωσης της εθνικής παραγωγικότητας και οικονομικής  ευημερίας.</a:t>
            </a:r>
            <a:endParaRPr lang="el-GR" sz="2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</a:rPr>
              <a:t>Η Αθήνα σε σ</a:t>
            </a:r>
            <a:r>
              <a:rPr lang="el-G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υγκριτικό πλαίσιο,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</a:rPr>
              <a:t>έ</a:t>
            </a:r>
            <a:r>
              <a:rPr lang="el-GR" sz="2800" dirty="0">
                <a:latin typeface="Arial" panose="020B0604020202020204" pitchFamily="34" charset="0"/>
                <a:ea typeface="Calibri" panose="020F0502020204030204" pitchFamily="34" charset="0"/>
              </a:rPr>
              <a:t>ναντι</a:t>
            </a:r>
            <a:r>
              <a:rPr lang="el-G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του Ευρωπαϊκού και  Παγκοσμίου Συστήματος Πόλεων.</a:t>
            </a:r>
          </a:p>
          <a:p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</a:rPr>
              <a:t>Ι</a:t>
            </a:r>
            <a:r>
              <a:rPr lang="el-G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διαιτερότητα της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l-G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Αθήνας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</a:p>
          <a:p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</a:rPr>
              <a:t>Σύγκριση</a:t>
            </a:r>
            <a:r>
              <a:rPr lang="el-G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πολιτισμικής και οικονομικής παρουσίας; 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800" dirty="0"/>
              <a:t>  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F4BBAD0-C5A9-4BF0-97DE-AAE2D9BD99A8}"/>
                  </a:ext>
                </a:extLst>
              </p14:cNvPr>
              <p14:cNvContentPartPr/>
              <p14:nvPr/>
            </p14:nvContentPartPr>
            <p14:xfrm>
              <a:off x="975423" y="992760"/>
              <a:ext cx="10080" cy="28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F4BBAD0-C5A9-4BF0-97DE-AAE2D9BD99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6783" y="983760"/>
                <a:ext cx="27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5E1FE28-4467-49F8-ACB0-8B931A110F28}"/>
                  </a:ext>
                </a:extLst>
              </p14:cNvPr>
              <p14:cNvContentPartPr/>
              <p14:nvPr/>
            </p14:nvContentPartPr>
            <p14:xfrm>
              <a:off x="8936463" y="3336703"/>
              <a:ext cx="56880" cy="62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5E1FE28-4467-49F8-ACB0-8B931A110F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27823" y="3328063"/>
                <a:ext cx="745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FC99640-A19C-4D24-BEDE-E68A8F808C06}"/>
                  </a:ext>
                </a:extLst>
              </p14:cNvPr>
              <p14:cNvContentPartPr/>
              <p14:nvPr/>
            </p14:nvContentPartPr>
            <p14:xfrm>
              <a:off x="12893943" y="3116743"/>
              <a:ext cx="7560" cy="13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FC99640-A19C-4D24-BEDE-E68A8F808C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85303" y="3107743"/>
                <a:ext cx="252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2C38A56-75E3-41C7-8D7E-8410DC93CC70}"/>
                  </a:ext>
                </a:extLst>
              </p14:cNvPr>
              <p14:cNvContentPartPr/>
              <p14:nvPr/>
            </p14:nvContentPartPr>
            <p14:xfrm>
              <a:off x="4359063" y="115423"/>
              <a:ext cx="4680" cy="8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2C38A56-75E3-41C7-8D7E-8410DC93CC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50063" y="106783"/>
                <a:ext cx="22320" cy="2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162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D5F43-9822-4C6C-9379-740513F7A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8527"/>
          </a:xfrm>
        </p:spPr>
        <p:txBody>
          <a:bodyPr>
            <a:normAutofit/>
          </a:bodyPr>
          <a:lstStyle/>
          <a:p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Εξέλιξη των Μεγάλων Πόλεων του Κόσμου 1500 – 2018 μ.Χ.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nline Media 17" title="Bar chart race: the most populous cities through time">
            <a:hlinkClick r:id="" action="ppaction://media"/>
            <a:extLst>
              <a:ext uri="{FF2B5EF4-FFF2-40B4-BE49-F238E27FC236}">
                <a16:creationId xmlns:a16="http://schemas.microsoft.com/office/drawing/2014/main" id="{D63E3C3F-100F-4E6D-9EFA-48E39B56E7C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7012" y="1589314"/>
            <a:ext cx="8862759" cy="50074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358953D-699A-4128-865E-380C4C6E6FB3}"/>
                  </a:ext>
                </a:extLst>
              </p14:cNvPr>
              <p14:cNvContentPartPr/>
              <p14:nvPr/>
            </p14:nvContentPartPr>
            <p14:xfrm>
              <a:off x="6077577" y="3930634"/>
              <a:ext cx="21960" cy="29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358953D-699A-4128-865E-380C4C6E6F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8577" y="3921634"/>
                <a:ext cx="39600" cy="4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45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64A1-CA44-4605-8BED-87C5B69B1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1" y="199467"/>
            <a:ext cx="10426474" cy="1481696"/>
          </a:xfrm>
        </p:spPr>
        <p:txBody>
          <a:bodyPr>
            <a:normAutofit fontScale="90000"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l-GR" sz="2700" b="1" dirty="0">
                <a:latin typeface="Arial" panose="020B0604020202020204" pitchFamily="34" charset="0"/>
                <a:cs typeface="Arial" panose="020B0604020202020204" pitchFamily="34" charset="0"/>
              </a:rPr>
              <a:t>Το Παγκόσμίο Σύστημα των Πόλεων: 450 π.Χ.-2000 μ.Χ.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l-GR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Πως φθάσαμε στην εικόνα από το Διάστημα που είδαμε;</a:t>
            </a:r>
            <a:br>
              <a:rPr lang="el-GR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Πληθυσμιακές ροές και τεχνολογική πρόοδος σχετικά με δημόσια υγεία.</a:t>
            </a:r>
            <a:br>
              <a:rPr lang="el-GR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14BB5-5B8A-4648-9101-AF7433285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54037"/>
          </a:xfrm>
        </p:spPr>
        <p:txBody>
          <a:bodyPr>
            <a:normAutofit/>
          </a:bodyPr>
          <a:lstStyle/>
          <a:p>
            <a:r>
              <a:rPr lang="el-GR" sz="2800" dirty="0"/>
              <a:t>Ρυθμοί Αύξησης των Πληθυσμών</a:t>
            </a:r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340D3-B89F-437A-9E81-02B3DB7FD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0594" y="1681163"/>
            <a:ext cx="4984794" cy="527758"/>
          </a:xfrm>
        </p:spPr>
        <p:txBody>
          <a:bodyPr>
            <a:normAutofit/>
          </a:bodyPr>
          <a:lstStyle/>
          <a:p>
            <a:r>
              <a:rPr lang="el-GR" sz="2800" dirty="0"/>
              <a:t>                       Πληθυσμοί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7C13DE7-5779-4D1B-BDC3-1DDE92C59CC6}"/>
                  </a:ext>
                </a:extLst>
              </p14:cNvPr>
              <p14:cNvContentPartPr/>
              <p14:nvPr/>
            </p14:nvContentPartPr>
            <p14:xfrm>
              <a:off x="1141977" y="2690434"/>
              <a:ext cx="9360" cy="29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7C13DE7-5779-4D1B-BDC3-1DDE92C59C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2977" y="2681794"/>
                <a:ext cx="27000" cy="468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BE46D0D7-95FA-4917-A6B6-21628E7020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897209"/>
            <a:ext cx="5157787" cy="2900320"/>
          </a:xfrm>
          <a:prstGeom prst="rect">
            <a:avLst/>
          </a:prstGeom>
        </p:spPr>
      </p:pic>
      <p:pic>
        <p:nvPicPr>
          <p:cNvPr id="9" name="Content Placeholder 8" descr="Map&#10;&#10;Description automatically generated">
            <a:extLst>
              <a:ext uri="{FF2B5EF4-FFF2-40B4-BE49-F238E27FC236}">
                <a16:creationId xmlns:a16="http://schemas.microsoft.com/office/drawing/2014/main" id="{0C9916AA-3F95-4A33-9177-EB157707604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90067"/>
            <a:ext cx="5183188" cy="29146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197CC04-FE39-4141-A9A7-BF32F67E4FD5}"/>
                  </a:ext>
                </a:extLst>
              </p14:cNvPr>
              <p14:cNvContentPartPr/>
              <p14:nvPr/>
            </p14:nvContentPartPr>
            <p14:xfrm>
              <a:off x="3030897" y="5027914"/>
              <a:ext cx="468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197CC04-FE39-4141-A9A7-BF32F67E4F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2257" y="5018914"/>
                <a:ext cx="223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3B36E6F-D726-4B95-AEAC-D2D323129302}"/>
                  </a:ext>
                </a:extLst>
              </p14:cNvPr>
              <p14:cNvContentPartPr/>
              <p14:nvPr/>
            </p14:nvContentPartPr>
            <p14:xfrm>
              <a:off x="2818497" y="4289554"/>
              <a:ext cx="14760" cy="26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3B36E6F-D726-4B95-AEAC-D2D3231293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09497" y="4280554"/>
                <a:ext cx="32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4EA9195-40EA-4DB0-BF9C-A492DC0509E2}"/>
                  </a:ext>
                </a:extLst>
              </p14:cNvPr>
              <p14:cNvContentPartPr/>
              <p14:nvPr/>
            </p14:nvContentPartPr>
            <p14:xfrm>
              <a:off x="8664177" y="2327914"/>
              <a:ext cx="28440" cy="43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4EA9195-40EA-4DB0-BF9C-A492DC0509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55537" y="2318914"/>
                <a:ext cx="460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8F7E7C0-A517-4FE2-BB7F-DA2A640C2560}"/>
                  </a:ext>
                </a:extLst>
              </p14:cNvPr>
              <p14:cNvContentPartPr/>
              <p14:nvPr/>
            </p14:nvContentPartPr>
            <p14:xfrm>
              <a:off x="8384223" y="4171903"/>
              <a:ext cx="19800" cy="19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8F7E7C0-A517-4FE2-BB7F-DA2A640C256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75583" y="4162903"/>
                <a:ext cx="37440" cy="3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455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BCA6A-35FA-4CF7-AA68-83E25AA9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 fontScale="90000"/>
          </a:bodyPr>
          <a:lstStyle/>
          <a:p>
            <a:r>
              <a:rPr lang="el-G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Παγκόσμια Άλματα Αστικής Ανάπτυξης:  3700 π.Χ. – 2000 μ.Χ.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B9AF2-2A3E-4268-BA64-6C747257E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71" y="1117601"/>
            <a:ext cx="11225115" cy="5405966"/>
          </a:xfrm>
        </p:spPr>
        <p:txBody>
          <a:bodyPr>
            <a:noAutofit/>
          </a:bodyPr>
          <a:lstStyle/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Επανειλημμένα, ταχεία ανάπτυξη σε ωρισμένες περιοχές, μεταβαίνει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σε άλλες.  </a:t>
            </a:r>
          </a:p>
          <a:p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στίες ταχείας ανάπτυξης, διαδέχονται μία την άλλη, όχι αναγκαστικά κοντά.</a:t>
            </a:r>
          </a:p>
          <a:p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Ψηφιακοί χάρτες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επιτρέπουν ταξιν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ό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μηση αστικών οικισμών, πόλεων, σε ιστορικά διακριτές χώρες. </a:t>
            </a:r>
            <a:endParaRPr lang="el-GR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Μειώνουμε ετερογένεια οργανώντας  τα στοιχεία σε 6 Εποχές:</a:t>
            </a:r>
          </a:p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      Προκλασική (προ 450 π.Χ.). </a:t>
            </a:r>
          </a:p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      Κλασική         (450 π.Χ. – 330 μ.Χ.)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   Κωνσταντινούπολη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– 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Στέψη Καρλομάγνου (330 –   800 μ.Χ.)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      Στέψη Καρλομάγνου – Μαύρος Θάνατος   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(80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0 – 1350 μ.Χ.). </a:t>
            </a:r>
          </a:p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      Μαύρος Θάνατος -- Αρχή Εκβιομηχάνισης  (1350 --1800 μ.Χ.).</a:t>
            </a:r>
          </a:p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      Αρχή Εκβιομηχάνισης -- Σύγχρονη Εποχή  (1800 – 2000 μ.Χ.).</a:t>
            </a:r>
          </a:p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      Υπεραπλουστεύμενη, αλλά επιτρέπει αξιοποίηση ανομοιογένειας.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79A305-0451-401E-8D38-D2F2E3D59C7D}"/>
                  </a:ext>
                </a:extLst>
              </p14:cNvPr>
              <p14:cNvContentPartPr/>
              <p14:nvPr/>
            </p14:nvContentPartPr>
            <p14:xfrm>
              <a:off x="2618823" y="5223823"/>
              <a:ext cx="20880" cy="20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79A305-0451-401E-8D38-D2F2E3D59C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10183" y="5215183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ECF4292-09BE-4B8B-945B-0C8973E80548}"/>
                  </a:ext>
                </a:extLst>
              </p14:cNvPr>
              <p14:cNvContentPartPr/>
              <p14:nvPr/>
            </p14:nvContentPartPr>
            <p14:xfrm>
              <a:off x="12623583" y="5064703"/>
              <a:ext cx="5400" cy="5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ECF4292-09BE-4B8B-945B-0C8973E805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14943" y="5056063"/>
                <a:ext cx="230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35853C2-0A8F-4DD5-B799-5FEE95B8D5E5}"/>
                  </a:ext>
                </a:extLst>
              </p14:cNvPr>
              <p14:cNvContentPartPr/>
              <p14:nvPr/>
            </p14:nvContentPartPr>
            <p14:xfrm>
              <a:off x="10147143" y="5569783"/>
              <a:ext cx="68760" cy="20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35853C2-0A8F-4DD5-B799-5FEE95B8D5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38503" y="5560783"/>
                <a:ext cx="864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0277CDF-1CD2-4941-B1A5-70DFED08B934}"/>
                  </a:ext>
                </a:extLst>
              </p14:cNvPr>
              <p14:cNvContentPartPr/>
              <p14:nvPr/>
            </p14:nvContentPartPr>
            <p14:xfrm>
              <a:off x="7766103" y="3467023"/>
              <a:ext cx="13320" cy="36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0277CDF-1CD2-4941-B1A5-70DFED08B9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57463" y="3458383"/>
                <a:ext cx="309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75D1C8B-D714-4E52-B612-BCFFCEF71AF8}"/>
                  </a:ext>
                </a:extLst>
              </p14:cNvPr>
              <p14:cNvContentPartPr/>
              <p14:nvPr/>
            </p14:nvContentPartPr>
            <p14:xfrm>
              <a:off x="3502983" y="2787703"/>
              <a:ext cx="94680" cy="14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75D1C8B-D714-4E52-B612-BCFFCEF71AF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94343" y="2778703"/>
                <a:ext cx="1123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A39DE6A-637C-4572-93BB-CFC552883A97}"/>
                  </a:ext>
                </a:extLst>
              </p14:cNvPr>
              <p14:cNvContentPartPr/>
              <p14:nvPr/>
            </p14:nvContentPartPr>
            <p14:xfrm>
              <a:off x="898743" y="3455863"/>
              <a:ext cx="31680" cy="37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A39DE6A-637C-4572-93BB-CFC552883A9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9743" y="3447223"/>
                <a:ext cx="49320" cy="5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986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A6FD-9A06-4F79-9AAC-B45A6322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Αστικοποίηση και </a:t>
            </a:r>
            <a:r>
              <a:rPr lang="el-GR" sz="3200" b="1" dirty="0">
                <a:latin typeface="Arial" panose="020B0604020202020204" pitchFamily="34" charset="0"/>
                <a:ea typeface="Calibri" panose="020F0502020204030204" pitchFamily="34" charset="0"/>
              </a:rPr>
              <a:t>Ανάπτυξη </a:t>
            </a:r>
            <a:r>
              <a:rPr lang="el-G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Εθνικής Οικονομίας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D8CE6-A797-498A-9377-5AB8E9D20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Πρώτη Πτυχή: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Αστικοί Πληθυσμοί</a:t>
            </a: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/>
              <a:t>Δεύτερη Πτυχή: </a:t>
            </a:r>
            <a:r>
              <a:rPr lang="el-GR" dirty="0">
                <a:latin typeface="Arial" panose="020B0604020202020204" pitchFamily="34" charset="0"/>
              </a:rPr>
              <a:t>  Α</a:t>
            </a:r>
            <a:r>
              <a:rPr lang="el-G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νά Κεφαλή 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</a:rPr>
              <a:t>Ε</a:t>
            </a:r>
            <a:r>
              <a:rPr lang="el-G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θνικό 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</a:rPr>
              <a:t>Ε</a:t>
            </a:r>
            <a:r>
              <a:rPr lang="el-G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τήσιο 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</a:rPr>
              <a:t>Ε</a:t>
            </a:r>
            <a:r>
              <a:rPr lang="el-G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ισόδημα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FD9B77-1FB7-4131-A111-302144518944}"/>
                  </a:ext>
                </a:extLst>
              </p14:cNvPr>
              <p14:cNvContentPartPr/>
              <p14:nvPr/>
            </p14:nvContentPartPr>
            <p14:xfrm>
              <a:off x="12407223" y="3807583"/>
              <a:ext cx="71640" cy="182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FD9B77-1FB7-4131-A111-3021445189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98223" y="3798583"/>
                <a:ext cx="89280" cy="20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122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919A-CF4C-4B32-ADCA-D80F7571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57" y="365126"/>
            <a:ext cx="11080086" cy="396874"/>
          </a:xfrm>
        </p:spPr>
        <p:txBody>
          <a:bodyPr>
            <a:noAutofit/>
          </a:bodyPr>
          <a:lstStyle/>
          <a:p>
            <a:r>
              <a:rPr lang="el-GR" sz="2400" b="1" dirty="0">
                <a:latin typeface="Arial" panose="020B0604020202020204" pitchFamily="34" charset="0"/>
                <a:ea typeface="Calibri" panose="020F0502020204030204" pitchFamily="34" charset="0"/>
              </a:rPr>
              <a:t>Εξέλιξη των</a:t>
            </a: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Πληθυσμών των Πόλεων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74F3C-EDDA-4E2C-9E95-09EA932E8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29" y="885371"/>
            <a:ext cx="11415485" cy="5711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Η αστικοποίηση συμβάλλει στην βελτίωση της </a:t>
            </a: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παραγωγικότητας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της εθνικής  οικονομίας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: 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Adam Smith, Alfred Marshall, Paul Krugman</a:t>
            </a:r>
          </a:p>
          <a:p>
            <a:pPr marL="0" indent="0">
              <a:buNone/>
            </a:pP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Π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ως μετράμε τ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ην συμβολή της;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Συσχέτιση ρ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υθμού 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α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ύξησης του πληθυσμού 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κάθε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πόλης με  μέγέθος της αστικής οικονομίας της χώρας της, συνυπολογίζοντας</a:t>
            </a:r>
          </a:p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      (α)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Β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αθμό συγκέντρωσης αστικού πληθυσμού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urban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primacy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=  πληθυσμός μεγαλύτερης πόλης σαν ποσοστό του εθνικού πληθυσμού.</a:t>
            </a:r>
          </a:p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     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β)  Μέσο (ανά Εποχή) προηγούμενο πληθυσμό, που επιταχύνει ρυθμό.</a:t>
            </a:r>
          </a:p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      (γ)  «ηλικία» της πόλης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(με βάση τις ιστορικές μαρτυρίες), επιταχύνει.</a:t>
            </a:r>
          </a:p>
          <a:p>
            <a:pPr marL="0" indent="0">
              <a:buNone/>
            </a:pP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(δ)  Δ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ιαφορετική δυναμική  ανά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Εποχή και 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ήπειρο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457200" indent="-457200">
              <a:buAutoNum type="arabicPeriod" startAt="2"/>
            </a:pP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Εξηγούμε 27%-42% της διασποράς των πληθυσμών.</a:t>
            </a:r>
          </a:p>
          <a:p>
            <a:pPr marL="457200" indent="-457200">
              <a:buAutoNum type="arabicPeriod" startAt="2"/>
            </a:pP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Οι</a:t>
            </a:r>
            <a:r>
              <a:rPr lang="el-GR" sz="24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πιό αρχαίες πόλεις που αναπτύχθηκαν νωρίς κυριαρχούν στην χώρα τους.</a:t>
            </a:r>
          </a:p>
          <a:p>
            <a:pPr marL="457200" indent="-457200">
              <a:buAutoNum type="arabicPeriod" startAt="2"/>
            </a:pPr>
            <a:r>
              <a:rPr lang="el-GR" sz="2400" dirty="0">
                <a:latin typeface="Arial" panose="020B0604020202020204" pitchFamily="34" charset="0"/>
                <a:ea typeface="Calibri" panose="020F0502020204030204" pitchFamily="34" charset="0"/>
              </a:rPr>
              <a:t>Εποχές έχουν διακριτές επιδράσεις. Η Σύγχρονη Εποχή η πλέον σημαντική. </a:t>
            </a:r>
          </a:p>
          <a:p>
            <a:pPr marL="0" indent="0">
              <a:buNone/>
            </a:pPr>
            <a:endParaRPr lang="el-GR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317AD3-5E8A-4D0A-BCB6-BEB6D2FD3B11}"/>
                  </a:ext>
                </a:extLst>
              </p14:cNvPr>
              <p14:cNvContentPartPr/>
              <p14:nvPr/>
            </p14:nvContentPartPr>
            <p14:xfrm>
              <a:off x="5011754" y="4733257"/>
              <a:ext cx="30240" cy="30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317AD3-5E8A-4D0A-BCB6-BEB6D2FD3B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3114" y="4724257"/>
                <a:ext cx="478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C824099-09CC-4979-B557-302D23974093}"/>
                  </a:ext>
                </a:extLst>
              </p14:cNvPr>
              <p14:cNvContentPartPr/>
              <p14:nvPr/>
            </p14:nvContentPartPr>
            <p14:xfrm>
              <a:off x="2187183" y="1426543"/>
              <a:ext cx="30600" cy="50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C824099-09CC-4979-B557-302D239740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8183" y="1417543"/>
                <a:ext cx="48240" cy="6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336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6436</TotalTime>
  <Words>2165</Words>
  <Application>Microsoft Macintosh PowerPoint</Application>
  <PresentationFormat>宽屏</PresentationFormat>
  <Paragraphs>153</Paragraphs>
  <Slides>24</Slides>
  <Notes>0</Notes>
  <HiddenSlides>0</HiddenSlides>
  <MMClips>1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Helvetica Neue</vt:lpstr>
      <vt:lpstr>Office Theme</vt:lpstr>
      <vt:lpstr>Acrobat Document</vt:lpstr>
      <vt:lpstr>Οικονομική Ανάπτυξη των Πόλεων από την Αρχαιότητα μέχρι Σήμερα:  Μία Μακροοικονομική Θεώρηση</vt:lpstr>
      <vt:lpstr>Ευχαριστίες!   Ευχαριστώ την Αννα Hardman και τους Χριστόφορο Πισσαρίδη, Μανόλη Τρανό, και Σπύρο Σκούρα γιά γενναιόδωρα και πολύ χρήσιμα σχόλια.  Η παρουσίαση βασίζεται σε έρευνα σε συνεργασία με τον Shengbin Wei, Tufts MS, 2023.             </vt:lpstr>
      <vt:lpstr>Η πόλη από τις σημαντικώτερες εφευρέσεις! </vt:lpstr>
      <vt:lpstr> Ιστορικά Στοιχεία 3700 μ.Χ.—2000 μ.Χ.: </vt:lpstr>
      <vt:lpstr>Εξέλιξη των Μεγάλων Πόλεων του Κόσμου 1500 – 2018 μ.Χ.</vt:lpstr>
      <vt:lpstr>    Το Παγκόσμίο Σύστημα των Πόλεων: 450 π.Χ.-2000 μ.Χ.        Πως φθάσαμε στην εικόνα από το Διάστημα που είδαμε; Πληθυσμιακές ροές και τεχνολογική πρόοδος σχετικά με δημόσια υγεία.  </vt:lpstr>
      <vt:lpstr>Παγκόσμια Άλματα Αστικής Ανάπτυξης:  3700 π.Χ. – 2000 μ.Χ.</vt:lpstr>
      <vt:lpstr>Αστικοποίηση και Ανάπτυξη Εθνικής Οικονομίας </vt:lpstr>
      <vt:lpstr>Εξέλιξη των Πληθυσμών των Πόλεων</vt:lpstr>
      <vt:lpstr>Ρυθμός Μεγέθυνσης του ανά Κεφαλή Εθνικού Εισοδήματος (ΑΕΠ)</vt:lpstr>
      <vt:lpstr>Πόλεις στο χώρο, ούτε τυχαία ούτε ομοιόμορφα </vt:lpstr>
      <vt:lpstr> Παγκόσμια Αστικοποίηση και Γεωγραφία</vt:lpstr>
      <vt:lpstr>Πόλεις σε αναπτυσσόμενες και αναπτυγμένες χώρες</vt:lpstr>
      <vt:lpstr>Δευτερογενής Γεωγραφία και Eμφάνιση Νέων Πόλεων</vt:lpstr>
      <vt:lpstr>Διάχυση Αλματώδους Αστικής Ανάπτυξης στην Ευρώπη</vt:lpstr>
      <vt:lpstr>    Οι αρχαιότερες πόλεις μεγαλώνουν ταχύτερα 1950--2018</vt:lpstr>
      <vt:lpstr>Το Παλίμψηστον της Αθήνας: οικονομική προσέγγιση</vt:lpstr>
      <vt:lpstr>Αθήνα και Θεσσαλονίκη ανταγωνίζονται, και δύο έχουν μέλλον </vt:lpstr>
      <vt:lpstr>Αθήνα και «γειτονικές» πόλεις στην Ιεράρχηση των Πόλεων</vt:lpstr>
      <vt:lpstr>Ανθεκτικότητα της σειράς κατάταξης της Αθήνας </vt:lpstr>
      <vt:lpstr> Eξηγείται η Παγκόσμια Αίγλη της Αθήνας;</vt:lpstr>
      <vt:lpstr>Μερικές αδυναμίες</vt:lpstr>
      <vt:lpstr> Πέντε Πηγές Γεωκωδικοποιημένων Ιστορικών Δεδομένων μόνο εάν υπάρχουν ερωτήσεις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Οικονομική Ανάπτυξη των Πόλεων από την Αρχαιότητα μέχρι Σήμερα:  Μία Μακροοικονομική Θεώρηση</dc:title>
  <dc:creator>Ioannides, Yannis</dc:creator>
  <cp:lastModifiedBy>WEI Shengbin</cp:lastModifiedBy>
  <cp:revision>91</cp:revision>
  <dcterms:created xsi:type="dcterms:W3CDTF">2022-10-09T09:04:33Z</dcterms:created>
  <dcterms:modified xsi:type="dcterms:W3CDTF">2023-01-23T22:56:00Z</dcterms:modified>
</cp:coreProperties>
</file>